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1" r:id="rId2"/>
  </p:sldMasterIdLst>
  <p:notesMasterIdLst>
    <p:notesMasterId r:id="rId22"/>
  </p:notesMasterIdLst>
  <p:sldIdLst>
    <p:sldId id="260" r:id="rId3"/>
    <p:sldId id="257" r:id="rId4"/>
    <p:sldId id="278" r:id="rId5"/>
    <p:sldId id="271" r:id="rId6"/>
    <p:sldId id="300" r:id="rId7"/>
    <p:sldId id="263" r:id="rId8"/>
    <p:sldId id="268" r:id="rId9"/>
    <p:sldId id="299" r:id="rId10"/>
    <p:sldId id="269" r:id="rId11"/>
    <p:sldId id="264" r:id="rId12"/>
    <p:sldId id="270" r:id="rId13"/>
    <p:sldId id="273" r:id="rId14"/>
    <p:sldId id="276" r:id="rId15"/>
    <p:sldId id="266" r:id="rId16"/>
    <p:sldId id="279" r:id="rId17"/>
    <p:sldId id="272" r:id="rId18"/>
    <p:sldId id="285" r:id="rId19"/>
    <p:sldId id="281" r:id="rId20"/>
    <p:sldId id="2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66860" autoAdjust="0"/>
  </p:normalViewPr>
  <p:slideViewPr>
    <p:cSldViewPr snapToGrid="0">
      <p:cViewPr varScale="1">
        <p:scale>
          <a:sx n="50" d="100"/>
          <a:sy n="50" d="100"/>
        </p:scale>
        <p:origin x="1404"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02DEF5-A5D8-43A1-8ED3-0B79366CD6FE}" type="datetimeFigureOut">
              <a:rPr lang="en-US" smtClean="0"/>
              <a:t>11/11/2018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C5A55-C0FC-4EF4-A88B-A8B834127581}" type="slidenum">
              <a:rPr lang="en-US" smtClean="0"/>
              <a:t>‹#›</a:t>
            </a:fld>
            <a:endParaRPr lang="en-US"/>
          </a:p>
        </p:txBody>
      </p:sp>
    </p:spTree>
    <p:extLst>
      <p:ext uri="{BB962C8B-B14F-4D97-AF65-F5344CB8AC3E}">
        <p14:creationId xmlns:p14="http://schemas.microsoft.com/office/powerpoint/2010/main" val="2597547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73EDA-4E77-4D0F-B08A-9247436C7F69}" type="slidenum">
              <a:rPr lang="en-US" smtClean="0"/>
              <a:t>2</a:t>
            </a:fld>
            <a:endParaRPr lang="en-US" dirty="0"/>
          </a:p>
        </p:txBody>
      </p:sp>
    </p:spTree>
    <p:extLst>
      <p:ext uri="{BB962C8B-B14F-4D97-AF65-F5344CB8AC3E}">
        <p14:creationId xmlns:p14="http://schemas.microsoft.com/office/powerpoint/2010/main" val="1021714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C5A55-C0FC-4EF4-A88B-A8B8341275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388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C5A55-C0FC-4EF4-A88B-A8B834127581}" type="slidenum">
              <a:rPr lang="en-US" smtClean="0"/>
              <a:t>13</a:t>
            </a:fld>
            <a:endParaRPr lang="en-US"/>
          </a:p>
        </p:txBody>
      </p:sp>
    </p:spTree>
    <p:extLst>
      <p:ext uri="{BB962C8B-B14F-4D97-AF65-F5344CB8AC3E}">
        <p14:creationId xmlns:p14="http://schemas.microsoft.com/office/powerpoint/2010/main" val="2724835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C5A55-C0FC-4EF4-A88B-A8B834127581}" type="slidenum">
              <a:rPr lang="en-US" smtClean="0"/>
              <a:t>15</a:t>
            </a:fld>
            <a:endParaRPr lang="en-US"/>
          </a:p>
        </p:txBody>
      </p:sp>
    </p:spTree>
    <p:extLst>
      <p:ext uri="{BB962C8B-B14F-4D97-AF65-F5344CB8AC3E}">
        <p14:creationId xmlns:p14="http://schemas.microsoft.com/office/powerpoint/2010/main" val="2138308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C5A55-C0FC-4EF4-A88B-A8B834127581}" type="slidenum">
              <a:rPr lang="en-US" smtClean="0"/>
              <a:t>16</a:t>
            </a:fld>
            <a:endParaRPr lang="en-US"/>
          </a:p>
        </p:txBody>
      </p:sp>
    </p:spTree>
    <p:extLst>
      <p:ext uri="{BB962C8B-B14F-4D97-AF65-F5344CB8AC3E}">
        <p14:creationId xmlns:p14="http://schemas.microsoft.com/office/powerpoint/2010/main" val="2228910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C5A55-C0FC-4EF4-A88B-A8B834127581}" type="slidenum">
              <a:rPr lang="en-US" smtClean="0"/>
              <a:t>18</a:t>
            </a:fld>
            <a:endParaRPr lang="en-US"/>
          </a:p>
        </p:txBody>
      </p:sp>
    </p:spTree>
    <p:extLst>
      <p:ext uri="{BB962C8B-B14F-4D97-AF65-F5344CB8AC3E}">
        <p14:creationId xmlns:p14="http://schemas.microsoft.com/office/powerpoint/2010/main" val="1554568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C5A55-C0FC-4EF4-A88B-A8B834127581}" type="slidenum">
              <a:rPr lang="en-US" smtClean="0"/>
              <a:t>3</a:t>
            </a:fld>
            <a:endParaRPr lang="en-US"/>
          </a:p>
        </p:txBody>
      </p:sp>
    </p:spTree>
    <p:extLst>
      <p:ext uri="{BB962C8B-B14F-4D97-AF65-F5344CB8AC3E}">
        <p14:creationId xmlns:p14="http://schemas.microsoft.com/office/powerpoint/2010/main" val="2355451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C5A55-C0FC-4EF4-A88B-A8B834127581}" type="slidenum">
              <a:rPr lang="en-US" smtClean="0"/>
              <a:t>4</a:t>
            </a:fld>
            <a:endParaRPr lang="en-US"/>
          </a:p>
        </p:txBody>
      </p:sp>
    </p:spTree>
    <p:extLst>
      <p:ext uri="{BB962C8B-B14F-4D97-AF65-F5344CB8AC3E}">
        <p14:creationId xmlns:p14="http://schemas.microsoft.com/office/powerpoint/2010/main" val="699756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UNCONSCIOUS BIAS: </a:t>
            </a:r>
            <a:r>
              <a:rPr lang="en-US" baseline="0" dirty="0" smtClean="0"/>
              <a:t> </a:t>
            </a:r>
            <a:r>
              <a:rPr lang="en-US" dirty="0" smtClean="0"/>
              <a:t>https://www.youtube.com/watch?v=rbe5D3Yh43o </a:t>
            </a:r>
            <a:endParaRPr lang="en-US" dirty="0"/>
          </a:p>
        </p:txBody>
      </p:sp>
      <p:sp>
        <p:nvSpPr>
          <p:cNvPr id="4" name="Slide Number Placeholder 3"/>
          <p:cNvSpPr>
            <a:spLocks noGrp="1"/>
          </p:cNvSpPr>
          <p:nvPr>
            <p:ph type="sldNum" sz="quarter" idx="10"/>
          </p:nvPr>
        </p:nvSpPr>
        <p:spPr/>
        <p:txBody>
          <a:bodyPr/>
          <a:lstStyle/>
          <a:p>
            <a:fld id="{841C5A55-C0FC-4EF4-A88B-A8B834127581}" type="slidenum">
              <a:rPr lang="en-US" smtClean="0"/>
              <a:t>5</a:t>
            </a:fld>
            <a:endParaRPr lang="en-US"/>
          </a:p>
        </p:txBody>
      </p:sp>
    </p:spTree>
    <p:extLst>
      <p:ext uri="{BB962C8B-B14F-4D97-AF65-F5344CB8AC3E}">
        <p14:creationId xmlns:p14="http://schemas.microsoft.com/office/powerpoint/2010/main" val="3059145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C5A55-C0FC-4EF4-A88B-A8B834127581}" type="slidenum">
              <a:rPr lang="en-US" smtClean="0"/>
              <a:t>6</a:t>
            </a:fld>
            <a:endParaRPr lang="en-US"/>
          </a:p>
        </p:txBody>
      </p:sp>
    </p:spTree>
    <p:extLst>
      <p:ext uri="{BB962C8B-B14F-4D97-AF65-F5344CB8AC3E}">
        <p14:creationId xmlns:p14="http://schemas.microsoft.com/office/powerpoint/2010/main" val="3601200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C5A55-C0FC-4EF4-A88B-A8B834127581}" type="slidenum">
              <a:rPr lang="en-US" smtClean="0"/>
              <a:t>7</a:t>
            </a:fld>
            <a:endParaRPr lang="en-US"/>
          </a:p>
        </p:txBody>
      </p:sp>
    </p:spTree>
    <p:extLst>
      <p:ext uri="{BB962C8B-B14F-4D97-AF65-F5344CB8AC3E}">
        <p14:creationId xmlns:p14="http://schemas.microsoft.com/office/powerpoint/2010/main" val="3872597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C5A55-C0FC-4EF4-A88B-A8B834127581}" type="slidenum">
              <a:rPr lang="en-US" smtClean="0"/>
              <a:t>8</a:t>
            </a:fld>
            <a:endParaRPr lang="en-US"/>
          </a:p>
        </p:txBody>
      </p:sp>
    </p:spTree>
    <p:extLst>
      <p:ext uri="{BB962C8B-B14F-4D97-AF65-F5344CB8AC3E}">
        <p14:creationId xmlns:p14="http://schemas.microsoft.com/office/powerpoint/2010/main" val="175825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C5A55-C0FC-4EF4-A88B-A8B834127581}" type="slidenum">
              <a:rPr lang="en-US" smtClean="0"/>
              <a:t>9</a:t>
            </a:fld>
            <a:endParaRPr lang="en-US"/>
          </a:p>
        </p:txBody>
      </p:sp>
    </p:spTree>
    <p:extLst>
      <p:ext uri="{BB962C8B-B14F-4D97-AF65-F5344CB8AC3E}">
        <p14:creationId xmlns:p14="http://schemas.microsoft.com/office/powerpoint/2010/main" val="3738386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73EDA-4E77-4D0F-B08A-9247436C7F69}" type="slidenum">
              <a:rPr lang="en-US" smtClean="0"/>
              <a:t>10</a:t>
            </a:fld>
            <a:endParaRPr lang="en-US" dirty="0"/>
          </a:p>
        </p:txBody>
      </p:sp>
    </p:spTree>
    <p:extLst>
      <p:ext uri="{BB962C8B-B14F-4D97-AF65-F5344CB8AC3E}">
        <p14:creationId xmlns:p14="http://schemas.microsoft.com/office/powerpoint/2010/main" val="2573368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032554-A9AC-49D4-BA15-16B55F9729D3}"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B1CD7-E212-43EB-988C-395456D8AD50}" type="slidenum">
              <a:rPr lang="en-US" smtClean="0"/>
              <a:t>‹#›</a:t>
            </a:fld>
            <a:endParaRPr lang="en-US"/>
          </a:p>
        </p:txBody>
      </p:sp>
    </p:spTree>
    <p:extLst>
      <p:ext uri="{BB962C8B-B14F-4D97-AF65-F5344CB8AC3E}">
        <p14:creationId xmlns:p14="http://schemas.microsoft.com/office/powerpoint/2010/main" val="3337411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032554-A9AC-49D4-BA15-16B55F9729D3}"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B1CD7-E212-43EB-988C-395456D8AD50}" type="slidenum">
              <a:rPr lang="en-US" smtClean="0"/>
              <a:t>‹#›</a:t>
            </a:fld>
            <a:endParaRPr lang="en-US"/>
          </a:p>
        </p:txBody>
      </p:sp>
    </p:spTree>
    <p:extLst>
      <p:ext uri="{BB962C8B-B14F-4D97-AF65-F5344CB8AC3E}">
        <p14:creationId xmlns:p14="http://schemas.microsoft.com/office/powerpoint/2010/main" val="362880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032554-A9AC-49D4-BA15-16B55F9729D3}"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B1CD7-E212-43EB-988C-395456D8AD50}" type="slidenum">
              <a:rPr lang="en-US" smtClean="0"/>
              <a:t>‹#›</a:t>
            </a:fld>
            <a:endParaRPr lang="en-US"/>
          </a:p>
        </p:txBody>
      </p:sp>
    </p:spTree>
    <p:extLst>
      <p:ext uri="{BB962C8B-B14F-4D97-AF65-F5344CB8AC3E}">
        <p14:creationId xmlns:p14="http://schemas.microsoft.com/office/powerpoint/2010/main" val="3230806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ustom Layout">
    <p:bg>
      <p:bgPr>
        <a:solidFill>
          <a:schemeClr val="bg1"/>
        </a:solidFill>
        <a:effectLst/>
      </p:bgPr>
    </p:bg>
    <p:spTree>
      <p:nvGrpSpPr>
        <p:cNvPr id="1" name=""/>
        <p:cNvGrpSpPr/>
        <p:nvPr/>
      </p:nvGrpSpPr>
      <p:grpSpPr>
        <a:xfrm>
          <a:off x="0" y="0"/>
          <a:ext cx="0" cy="0"/>
          <a:chOff x="0" y="0"/>
          <a:chExt cx="0" cy="0"/>
        </a:xfrm>
      </p:grpSpPr>
      <p:pic>
        <p:nvPicPr>
          <p:cNvPr id="12" name="Picture 11" descr="swirl-swish-red.ai"/>
          <p:cNvPicPr>
            <a:picLocks noChangeAspect="1"/>
          </p:cNvPicPr>
          <p:nvPr userDrawn="1"/>
        </p:nvPicPr>
        <p:blipFill rotWithShape="1">
          <a:blip r:embed="rId2" cstate="print">
            <a:duotone>
              <a:schemeClr val="bg2">
                <a:shade val="45000"/>
                <a:satMod val="135000"/>
              </a:schemeClr>
              <a:prstClr val="white"/>
            </a:duotone>
            <a:alphaModFix amt="25000"/>
            <a:extLst>
              <a:ext uri="{28A0092B-C50C-407E-A947-70E740481C1C}">
                <a14:useLocalDpi xmlns:a14="http://schemas.microsoft.com/office/drawing/2010/main" val="0"/>
              </a:ext>
            </a:extLst>
          </a:blip>
          <a:srcRect/>
          <a:stretch/>
        </p:blipFill>
        <p:spPr>
          <a:xfrm flipH="1">
            <a:off x="-1" y="5121691"/>
            <a:ext cx="12192000" cy="1736310"/>
          </a:xfrm>
          <a:prstGeom prst="rect">
            <a:avLst/>
          </a:prstGeom>
        </p:spPr>
      </p:pic>
      <p:sp>
        <p:nvSpPr>
          <p:cNvPr id="3" name="Date Placeholder 2"/>
          <p:cNvSpPr>
            <a:spLocks noGrp="1"/>
          </p:cNvSpPr>
          <p:nvPr>
            <p:ph type="dt" sz="half" idx="10"/>
          </p:nvPr>
        </p:nvSpPr>
        <p:spPr>
          <a:xfrm>
            <a:off x="5204081" y="6331692"/>
            <a:ext cx="1783839" cy="365125"/>
          </a:xfrm>
          <a:prstGeom prst="rect">
            <a:avLst/>
          </a:prstGeom>
        </p:spPr>
        <p:txBody>
          <a:bodyPr/>
          <a:lstStyle/>
          <a:p>
            <a:fld id="{0646B817-482E-4D02-A6EA-D3F2B1A29DEF}" type="datetime1">
              <a:rPr lang="en-US" smtClean="0"/>
              <a:t>11/11/2018</a:t>
            </a:fld>
            <a:endParaRPr lang="en-US" dirty="0"/>
          </a:p>
        </p:txBody>
      </p:sp>
      <p:sp>
        <p:nvSpPr>
          <p:cNvPr id="4" name="Slide Number Placeholder 3"/>
          <p:cNvSpPr>
            <a:spLocks noGrp="1"/>
          </p:cNvSpPr>
          <p:nvPr>
            <p:ph type="sldNum" sz="quarter" idx="11"/>
          </p:nvPr>
        </p:nvSpPr>
        <p:spPr>
          <a:xfrm>
            <a:off x="9201150" y="6365297"/>
            <a:ext cx="2743200" cy="365125"/>
          </a:xfrm>
          <a:prstGeom prst="rect">
            <a:avLst/>
          </a:prstGeom>
        </p:spPr>
        <p:txBody>
          <a:bodyPr/>
          <a:lstStyle/>
          <a:p>
            <a:fld id="{D57F1E4F-1CFF-5643-939E-217C01CDF565}" type="slidenum">
              <a:rPr lang="en-US" smtClean="0"/>
              <a:pPr/>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49934" y="6102848"/>
            <a:ext cx="2479271" cy="567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50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812800" y="1981201"/>
            <a:ext cx="10566400" cy="2438401"/>
          </a:xfrm>
        </p:spPr>
        <p:txBody>
          <a:bodyPr>
            <a:normAutofit/>
            <a:scene3d>
              <a:camera prst="orthographicFront"/>
              <a:lightRig rig="soft" dir="t">
                <a:rot lat="0" lon="0" rev="10800000"/>
              </a:lightRig>
            </a:scene3d>
            <a:sp3d>
              <a:contourClr>
                <a:srgbClr val="DDDDDD"/>
              </a:contourClr>
            </a:sp3d>
          </a:bodyPr>
          <a:lstStyle>
            <a:lvl1pPr algn="ctr">
              <a:defRPr sz="4800" b="1" cap="none" spc="150">
                <a:ln w="11430"/>
                <a:solidFill>
                  <a:srgbClr val="F8F8F8"/>
                </a:solidFill>
                <a:effectLst/>
              </a:defRPr>
            </a:lvl1pPr>
          </a:lstStyle>
          <a:p>
            <a:r>
              <a:rPr lang="x-none" smtClean="0"/>
              <a:t>Click to edit Master title style</a:t>
            </a:r>
            <a:endParaRPr lang="en-US" dirty="0"/>
          </a:p>
        </p:txBody>
      </p:sp>
      <p:sp>
        <p:nvSpPr>
          <p:cNvPr id="3" name="Rectangle 2"/>
          <p:cNvSpPr>
            <a:spLocks noGrp="1"/>
          </p:cNvSpPr>
          <p:nvPr>
            <p:ph type="subTitle" idx="1"/>
          </p:nvPr>
        </p:nvSpPr>
        <p:spPr>
          <a:xfrm>
            <a:off x="406400" y="4800600"/>
            <a:ext cx="11379200" cy="1600200"/>
          </a:xfrm>
        </p:spPr>
        <p:txBody>
          <a:bodyPr anchor="ctr">
            <a:normAutofit/>
          </a:bodyPr>
          <a:lstStyle>
            <a:lvl1pPr marL="0" indent="0" algn="ctr">
              <a:buNone/>
              <a:defRPr sz="2000" cap="all" spc="1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dirty="0"/>
          </a:p>
        </p:txBody>
      </p:sp>
    </p:spTree>
    <p:extLst>
      <p:ext uri="{BB962C8B-B14F-4D97-AF65-F5344CB8AC3E}">
        <p14:creationId xmlns:p14="http://schemas.microsoft.com/office/powerpoint/2010/main" val="3977856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x-none" smtClean="0"/>
              <a:t>Click to edit Master title style</a:t>
            </a:r>
            <a:endParaRPr lang="en-US" dirty="0"/>
          </a:p>
        </p:txBody>
      </p:sp>
      <p:sp>
        <p:nvSpPr>
          <p:cNvPr id="3" name="Rectangle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9" name="Slide Number Placeholder 6"/>
          <p:cNvSpPr>
            <a:spLocks noGrp="1"/>
          </p:cNvSpPr>
          <p:nvPr>
            <p:ph type="sldNum" sz="quarter" idx="12"/>
          </p:nvPr>
        </p:nvSpPr>
        <p:spPr>
          <a:xfrm>
            <a:off x="406400" y="6400800"/>
            <a:ext cx="2844800" cy="228600"/>
          </a:xfrm>
          <a:prstGeom prst="rect">
            <a:avLst/>
          </a:prstGeom>
        </p:spPr>
        <p:txBody>
          <a:bodyPr/>
          <a:lstStyle>
            <a:lvl1pPr algn="l">
              <a:defRPr sz="1200" baseline="0">
                <a:solidFill>
                  <a:schemeClr val="tx2">
                    <a:lumMod val="75000"/>
                    <a:lumOff val="25000"/>
                  </a:schemeClr>
                </a:solidFill>
                <a:latin typeface="Open Sans"/>
              </a:defRPr>
            </a:lvl1pPr>
          </a:lstStyle>
          <a:p>
            <a:fld id="{875F61C3-FCD9-4A13-8DF8-1B8CF9D30054}"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536947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Rectangle 1"/>
          <p:cNvSpPr>
            <a:spLocks noGrp="1"/>
          </p:cNvSpPr>
          <p:nvPr>
            <p:ph type="title"/>
          </p:nvPr>
        </p:nvSpPr>
        <p:spPr>
          <a:xfrm>
            <a:off x="914400" y="838200"/>
            <a:ext cx="10363200" cy="4191000"/>
          </a:xfrm>
        </p:spPr>
        <p:txBody>
          <a:bodyPr anchor="ctr">
            <a:scene3d>
              <a:camera prst="orthographicFront"/>
              <a:lightRig rig="soft" dir="t">
                <a:rot lat="0" lon="0" rev="10800000"/>
              </a:lightRig>
            </a:scene3d>
            <a:flatTx/>
          </a:bodyPr>
          <a:lstStyle>
            <a:lvl1pPr algn="ctr">
              <a:defRPr sz="4800" b="0" cap="none" baseline="0">
                <a:solidFill>
                  <a:schemeClr val="accent2"/>
                </a:solidFill>
                <a:effectLst/>
              </a:defRPr>
            </a:lvl1pPr>
          </a:lstStyle>
          <a:p>
            <a:r>
              <a:rPr lang="x-none" smtClean="0"/>
              <a:t>Click to edit Master title style</a:t>
            </a:r>
            <a:endParaRPr lang="en-US" dirty="0"/>
          </a:p>
        </p:txBody>
      </p:sp>
      <p:sp>
        <p:nvSpPr>
          <p:cNvPr id="3" name="Rectangle 2"/>
          <p:cNvSpPr>
            <a:spLocks noGrp="1"/>
          </p:cNvSpPr>
          <p:nvPr>
            <p:ph type="body" idx="1"/>
          </p:nvPr>
        </p:nvSpPr>
        <p:spPr>
          <a:xfrm>
            <a:off x="963085" y="5410201"/>
            <a:ext cx="7977716" cy="1042987"/>
          </a:xfrm>
        </p:spPr>
        <p:txBody>
          <a:bodyPr anchor="ctr">
            <a:normAutofit/>
          </a:bodyPr>
          <a:lstStyle>
            <a:lvl1pPr marL="0" indent="0" algn="ctr">
              <a:buNone/>
              <a:defRPr sz="2000" kern="1200" cap="all" spc="1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2001" y="5483305"/>
            <a:ext cx="1633367" cy="834242"/>
          </a:xfrm>
          <a:prstGeom prst="rect">
            <a:avLst/>
          </a:prstGeom>
        </p:spPr>
      </p:pic>
    </p:spTree>
    <p:extLst>
      <p:ext uri="{BB962C8B-B14F-4D97-AF65-F5344CB8AC3E}">
        <p14:creationId xmlns:p14="http://schemas.microsoft.com/office/powerpoint/2010/main" val="3881808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x-none" smtClean="0"/>
              <a:t>Click to edit Master title style</a:t>
            </a:r>
            <a:endParaRPr lang="en-US"/>
          </a:p>
        </p:txBody>
      </p:sp>
      <p:sp>
        <p:nvSpPr>
          <p:cNvPr id="3" name="Rectangle 2"/>
          <p:cNvSpPr>
            <a:spLocks noGrp="1"/>
          </p:cNvSpPr>
          <p:nvPr>
            <p:ph sz="half" idx="1"/>
          </p:nvPr>
        </p:nvSpPr>
        <p:spPr>
          <a:xfrm>
            <a:off x="402336" y="1600200"/>
            <a:ext cx="554736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Rectangle 3"/>
          <p:cNvSpPr>
            <a:spLocks noGrp="1"/>
          </p:cNvSpPr>
          <p:nvPr>
            <p:ph sz="half" idx="2"/>
          </p:nvPr>
        </p:nvSpPr>
        <p:spPr>
          <a:xfrm>
            <a:off x="6197600" y="1600200"/>
            <a:ext cx="554736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7" name="Slide Number Placeholder 6"/>
          <p:cNvSpPr>
            <a:spLocks noGrp="1"/>
          </p:cNvSpPr>
          <p:nvPr>
            <p:ph type="sldNum" sz="quarter" idx="12"/>
          </p:nvPr>
        </p:nvSpPr>
        <p:spPr>
          <a:xfrm>
            <a:off x="406400" y="6324600"/>
            <a:ext cx="2844800" cy="228600"/>
          </a:xfrm>
          <a:prstGeom prst="rect">
            <a:avLst/>
          </a:prstGeom>
        </p:spPr>
        <p:txBody>
          <a:bodyPr/>
          <a:lstStyle>
            <a:lvl1pPr algn="l">
              <a:defRPr sz="1200" baseline="0">
                <a:solidFill>
                  <a:schemeClr val="tx2">
                    <a:lumMod val="75000"/>
                    <a:lumOff val="25000"/>
                  </a:schemeClr>
                </a:solidFill>
                <a:latin typeface="Open Sans"/>
              </a:defRPr>
            </a:lvl1pPr>
          </a:lstStyle>
          <a:p>
            <a:fld id="{875F61C3-FCD9-4A13-8DF8-1B8CF9D30054}"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4190415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lvl1pPr>
          </a:lstStyle>
          <a:p>
            <a:r>
              <a:rPr lang="x-none" smtClean="0"/>
              <a:t>Click to edit Master title style</a:t>
            </a:r>
            <a:endParaRPr lang="en-US"/>
          </a:p>
        </p:txBody>
      </p:sp>
      <p:sp>
        <p:nvSpPr>
          <p:cNvPr id="3" name="Rectangle 2"/>
          <p:cNvSpPr>
            <a:spLocks noGrp="1"/>
          </p:cNvSpPr>
          <p:nvPr>
            <p:ph type="body" idx="1"/>
          </p:nvPr>
        </p:nvSpPr>
        <p:spPr>
          <a:xfrm>
            <a:off x="402336" y="1535112"/>
            <a:ext cx="554736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Lato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Rectangle 3"/>
          <p:cNvSpPr>
            <a:spLocks noGrp="1"/>
          </p:cNvSpPr>
          <p:nvPr>
            <p:ph sz="half" idx="2"/>
          </p:nvPr>
        </p:nvSpPr>
        <p:spPr>
          <a:xfrm>
            <a:off x="402336" y="2373312"/>
            <a:ext cx="55473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5" name="Rectangle 4"/>
          <p:cNvSpPr>
            <a:spLocks noGrp="1"/>
          </p:cNvSpPr>
          <p:nvPr>
            <p:ph type="body" sz="quarter" idx="3"/>
          </p:nvPr>
        </p:nvSpPr>
        <p:spPr>
          <a:xfrm>
            <a:off x="6193365" y="1535112"/>
            <a:ext cx="554736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Lato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Rectangle 5"/>
          <p:cNvSpPr>
            <a:spLocks noGrp="1"/>
          </p:cNvSpPr>
          <p:nvPr>
            <p:ph sz="quarter" idx="4"/>
          </p:nvPr>
        </p:nvSpPr>
        <p:spPr>
          <a:xfrm>
            <a:off x="6193365" y="2373312"/>
            <a:ext cx="55473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Tree>
    <p:extLst>
      <p:ext uri="{BB962C8B-B14F-4D97-AF65-F5344CB8AC3E}">
        <p14:creationId xmlns:p14="http://schemas.microsoft.com/office/powerpoint/2010/main" val="461295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x-none" smtClean="0"/>
              <a:t>Click to edit Master title style</a:t>
            </a:r>
            <a:endParaRPr lang="en-US"/>
          </a:p>
        </p:txBody>
      </p:sp>
    </p:spTree>
    <p:extLst>
      <p:ext uri="{BB962C8B-B14F-4D97-AF65-F5344CB8AC3E}">
        <p14:creationId xmlns:p14="http://schemas.microsoft.com/office/powerpoint/2010/main" val="4007820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5" name="Slide Number Placeholder 6"/>
          <p:cNvSpPr>
            <a:spLocks noGrp="1"/>
          </p:cNvSpPr>
          <p:nvPr>
            <p:ph type="sldNum" sz="quarter" idx="12"/>
          </p:nvPr>
        </p:nvSpPr>
        <p:spPr>
          <a:xfrm>
            <a:off x="461819" y="6248400"/>
            <a:ext cx="2586181" cy="228600"/>
          </a:xfrm>
          <a:prstGeom prst="rect">
            <a:avLst/>
          </a:prstGeom>
        </p:spPr>
        <p:txBody>
          <a:bodyPr/>
          <a:lstStyle>
            <a:lvl1pPr algn="l">
              <a:defRPr sz="1200" baseline="0">
                <a:solidFill>
                  <a:schemeClr val="tx2">
                    <a:lumMod val="75000"/>
                    <a:lumOff val="25000"/>
                  </a:schemeClr>
                </a:solidFill>
                <a:latin typeface="Open Sans"/>
              </a:defRPr>
            </a:lvl1pPr>
          </a:lstStyle>
          <a:p>
            <a:fld id="{875F61C3-FCD9-4A13-8DF8-1B8CF9D30054}"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323823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032554-A9AC-49D4-BA15-16B55F9729D3}"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B1CD7-E212-43EB-988C-395456D8AD50}" type="slidenum">
              <a:rPr lang="en-US" smtClean="0"/>
              <a:t>‹#›</a:t>
            </a:fld>
            <a:endParaRPr lang="en-US"/>
          </a:p>
        </p:txBody>
      </p:sp>
    </p:spTree>
    <p:extLst>
      <p:ext uri="{BB962C8B-B14F-4D97-AF65-F5344CB8AC3E}">
        <p14:creationId xmlns:p14="http://schemas.microsoft.com/office/powerpoint/2010/main" val="1642990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4304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Custom Layout">
    <p:bg>
      <p:bgPr>
        <a:solidFill>
          <a:schemeClr val="bg1"/>
        </a:solidFill>
        <a:effectLst/>
      </p:bgPr>
    </p:bg>
    <p:spTree>
      <p:nvGrpSpPr>
        <p:cNvPr id="1" name=""/>
        <p:cNvGrpSpPr/>
        <p:nvPr/>
      </p:nvGrpSpPr>
      <p:grpSpPr>
        <a:xfrm>
          <a:off x="0" y="0"/>
          <a:ext cx="0" cy="0"/>
          <a:chOff x="0" y="0"/>
          <a:chExt cx="0" cy="0"/>
        </a:xfrm>
      </p:grpSpPr>
      <p:pic>
        <p:nvPicPr>
          <p:cNvPr id="12" name="Picture 11" descr="swirl-swish-red.ai"/>
          <p:cNvPicPr>
            <a:picLocks noChangeAspect="1"/>
          </p:cNvPicPr>
          <p:nvPr userDrawn="1"/>
        </p:nvPicPr>
        <p:blipFill rotWithShape="1">
          <a:blip r:embed="rId2" cstate="print">
            <a:duotone>
              <a:schemeClr val="bg2">
                <a:shade val="45000"/>
                <a:satMod val="135000"/>
              </a:schemeClr>
              <a:prstClr val="white"/>
            </a:duotone>
            <a:alphaModFix amt="25000"/>
            <a:extLst>
              <a:ext uri="{28A0092B-C50C-407E-A947-70E740481C1C}">
                <a14:useLocalDpi xmlns:a14="http://schemas.microsoft.com/office/drawing/2010/main" val="0"/>
              </a:ext>
            </a:extLst>
          </a:blip>
          <a:srcRect/>
          <a:stretch/>
        </p:blipFill>
        <p:spPr>
          <a:xfrm flipH="1">
            <a:off x="-1" y="5121691"/>
            <a:ext cx="12192000" cy="1736310"/>
          </a:xfrm>
          <a:prstGeom prst="rect">
            <a:avLst/>
          </a:prstGeom>
        </p:spPr>
      </p:pic>
      <p:sp>
        <p:nvSpPr>
          <p:cNvPr id="3" name="Date Placeholder 2"/>
          <p:cNvSpPr>
            <a:spLocks noGrp="1"/>
          </p:cNvSpPr>
          <p:nvPr>
            <p:ph type="dt" sz="half" idx="10"/>
          </p:nvPr>
        </p:nvSpPr>
        <p:spPr>
          <a:xfrm>
            <a:off x="5204081" y="6331692"/>
            <a:ext cx="1783839" cy="365125"/>
          </a:xfrm>
          <a:prstGeom prst="rect">
            <a:avLst/>
          </a:prstGeom>
        </p:spPr>
        <p:txBody>
          <a:bodyPr/>
          <a:lstStyle/>
          <a:p>
            <a:fld id="{0646B817-482E-4D02-A6EA-D3F2B1A29DEF}" type="datetime1">
              <a:rPr lang="en-US" smtClean="0"/>
              <a:t>11/11/2018</a:t>
            </a:fld>
            <a:endParaRPr lang="en-US" dirty="0"/>
          </a:p>
        </p:txBody>
      </p:sp>
      <p:sp>
        <p:nvSpPr>
          <p:cNvPr id="4" name="Slide Number Placeholder 3"/>
          <p:cNvSpPr>
            <a:spLocks noGrp="1"/>
          </p:cNvSpPr>
          <p:nvPr>
            <p:ph type="sldNum" sz="quarter" idx="11"/>
          </p:nvPr>
        </p:nvSpPr>
        <p:spPr>
          <a:xfrm>
            <a:off x="9201150" y="6365297"/>
            <a:ext cx="2743200" cy="365125"/>
          </a:xfrm>
          <a:prstGeom prst="rect">
            <a:avLst/>
          </a:prstGeom>
        </p:spPr>
        <p:txBody>
          <a:bodyPr/>
          <a:lstStyle/>
          <a:p>
            <a:fld id="{D57F1E4F-1CFF-5643-939E-217C01CDF565}" type="slidenum">
              <a:rPr lang="en-US" smtClean="0"/>
              <a:pPr/>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49934" y="6102848"/>
            <a:ext cx="2479271" cy="567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479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032554-A9AC-49D4-BA15-16B55F9729D3}"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B1CD7-E212-43EB-988C-395456D8AD50}" type="slidenum">
              <a:rPr lang="en-US" smtClean="0"/>
              <a:t>‹#›</a:t>
            </a:fld>
            <a:endParaRPr lang="en-US"/>
          </a:p>
        </p:txBody>
      </p:sp>
    </p:spTree>
    <p:extLst>
      <p:ext uri="{BB962C8B-B14F-4D97-AF65-F5344CB8AC3E}">
        <p14:creationId xmlns:p14="http://schemas.microsoft.com/office/powerpoint/2010/main" val="2169870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032554-A9AC-49D4-BA15-16B55F9729D3}" type="datetimeFigureOut">
              <a:rPr lang="en-US" smtClean="0"/>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B1CD7-E212-43EB-988C-395456D8AD50}" type="slidenum">
              <a:rPr lang="en-US" smtClean="0"/>
              <a:t>‹#›</a:t>
            </a:fld>
            <a:endParaRPr lang="en-US"/>
          </a:p>
        </p:txBody>
      </p:sp>
    </p:spTree>
    <p:extLst>
      <p:ext uri="{BB962C8B-B14F-4D97-AF65-F5344CB8AC3E}">
        <p14:creationId xmlns:p14="http://schemas.microsoft.com/office/powerpoint/2010/main" val="1523536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032554-A9AC-49D4-BA15-16B55F9729D3}" type="datetimeFigureOut">
              <a:rPr lang="en-US" smtClean="0"/>
              <a:t>11/11/2018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CB1CD7-E212-43EB-988C-395456D8AD50}" type="slidenum">
              <a:rPr lang="en-US" smtClean="0"/>
              <a:t>‹#›</a:t>
            </a:fld>
            <a:endParaRPr lang="en-US"/>
          </a:p>
        </p:txBody>
      </p:sp>
    </p:spTree>
    <p:extLst>
      <p:ext uri="{BB962C8B-B14F-4D97-AF65-F5344CB8AC3E}">
        <p14:creationId xmlns:p14="http://schemas.microsoft.com/office/powerpoint/2010/main" val="370496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032554-A9AC-49D4-BA15-16B55F9729D3}" type="datetimeFigureOut">
              <a:rPr lang="en-US" smtClean="0"/>
              <a:t>11/11/2018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CB1CD7-E212-43EB-988C-395456D8AD50}" type="slidenum">
              <a:rPr lang="en-US" smtClean="0"/>
              <a:t>‹#›</a:t>
            </a:fld>
            <a:endParaRPr lang="en-US"/>
          </a:p>
        </p:txBody>
      </p:sp>
    </p:spTree>
    <p:extLst>
      <p:ext uri="{BB962C8B-B14F-4D97-AF65-F5344CB8AC3E}">
        <p14:creationId xmlns:p14="http://schemas.microsoft.com/office/powerpoint/2010/main" val="3460160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32554-A9AC-49D4-BA15-16B55F9729D3}" type="datetimeFigureOut">
              <a:rPr lang="en-US" smtClean="0"/>
              <a:t>11/11/2018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CB1CD7-E212-43EB-988C-395456D8AD50}" type="slidenum">
              <a:rPr lang="en-US" smtClean="0"/>
              <a:t>‹#›</a:t>
            </a:fld>
            <a:endParaRPr lang="en-US"/>
          </a:p>
        </p:txBody>
      </p:sp>
    </p:spTree>
    <p:extLst>
      <p:ext uri="{BB962C8B-B14F-4D97-AF65-F5344CB8AC3E}">
        <p14:creationId xmlns:p14="http://schemas.microsoft.com/office/powerpoint/2010/main" val="1620543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032554-A9AC-49D4-BA15-16B55F9729D3}" type="datetimeFigureOut">
              <a:rPr lang="en-US" smtClean="0"/>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B1CD7-E212-43EB-988C-395456D8AD50}" type="slidenum">
              <a:rPr lang="en-US" smtClean="0"/>
              <a:t>‹#›</a:t>
            </a:fld>
            <a:endParaRPr lang="en-US"/>
          </a:p>
        </p:txBody>
      </p:sp>
    </p:spTree>
    <p:extLst>
      <p:ext uri="{BB962C8B-B14F-4D97-AF65-F5344CB8AC3E}">
        <p14:creationId xmlns:p14="http://schemas.microsoft.com/office/powerpoint/2010/main" val="823335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032554-A9AC-49D4-BA15-16B55F9729D3}" type="datetimeFigureOut">
              <a:rPr lang="en-US" smtClean="0"/>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B1CD7-E212-43EB-988C-395456D8AD50}" type="slidenum">
              <a:rPr lang="en-US" smtClean="0"/>
              <a:t>‹#›</a:t>
            </a:fld>
            <a:endParaRPr lang="en-US"/>
          </a:p>
        </p:txBody>
      </p:sp>
    </p:spTree>
    <p:extLst>
      <p:ext uri="{BB962C8B-B14F-4D97-AF65-F5344CB8AC3E}">
        <p14:creationId xmlns:p14="http://schemas.microsoft.com/office/powerpoint/2010/main" val="164183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jp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32554-A9AC-49D4-BA15-16B55F9729D3}" type="datetimeFigureOut">
              <a:rPr lang="en-US" smtClean="0"/>
              <a:t>11/11/2018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B1CD7-E212-43EB-988C-395456D8AD50}" type="slidenum">
              <a:rPr lang="en-US" smtClean="0"/>
              <a:t>‹#›</a:t>
            </a:fld>
            <a:endParaRPr lang="en-US"/>
          </a:p>
        </p:txBody>
      </p:sp>
    </p:spTree>
    <p:extLst>
      <p:ext uri="{BB962C8B-B14F-4D97-AF65-F5344CB8AC3E}">
        <p14:creationId xmlns:p14="http://schemas.microsoft.com/office/powerpoint/2010/main" val="4154488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6400" y="274638"/>
            <a:ext cx="11379200" cy="1143000"/>
          </a:xfrm>
          <a:prstGeom prst="rect">
            <a:avLst/>
          </a:prstGeom>
        </p:spPr>
        <p:txBody>
          <a:bodyPr vert="horz" lIns="91440" tIns="45720" rIns="91440" bIns="45720" rtlCol="0" anchor="ctr">
            <a:noAutofit/>
            <a:scene3d>
              <a:camera prst="orthographicFront"/>
              <a:lightRig rig="soft" dir="t">
                <a:rot lat="0" lon="0" rev="10800000"/>
              </a:lightRig>
            </a:scene3d>
            <a:sp3d>
              <a:contourClr>
                <a:srgbClr val="DDDDDD"/>
              </a:contourClr>
            </a:sp3d>
          </a:bodyPr>
          <a:lstStyle/>
          <a:p>
            <a:r>
              <a:rPr lang="x-none" smtClean="0"/>
              <a:t>Click to edit Master title style</a:t>
            </a:r>
            <a:endParaRPr lang="en-US" dirty="0"/>
          </a:p>
        </p:txBody>
      </p:sp>
      <p:sp>
        <p:nvSpPr>
          <p:cNvPr id="3" name="Text Placeholder 2"/>
          <p:cNvSpPr>
            <a:spLocks noGrp="1"/>
          </p:cNvSpPr>
          <p:nvPr>
            <p:ph type="body" idx="1"/>
          </p:nvPr>
        </p:nvSpPr>
        <p:spPr>
          <a:xfrm>
            <a:off x="406400" y="1600200"/>
            <a:ext cx="11379200" cy="4800600"/>
          </a:xfrm>
          <a:prstGeom prst="rect">
            <a:avLst/>
          </a:prstGeom>
        </p:spPr>
        <p:txBody>
          <a:bodyPr vert="horz" lIns="91440" tIns="45720" rIns="91440" bIns="45720" rtlCol="0">
            <a:normAutofit/>
          </a:body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pic>
        <p:nvPicPr>
          <p:cNvPr id="4" name="Picture 3" descr="UW.png"/>
          <p:cNvPicPr>
            <a:picLocks noChangeAspect="1"/>
          </p:cNvPicPr>
          <p:nvPr/>
        </p:nvPicPr>
        <p:blipFill>
          <a:blip r:embed="rId12" cstate="print">
            <a:alphaModFix amt="42000"/>
            <a:extLst>
              <a:ext uri="{28A0092B-C50C-407E-A947-70E740481C1C}">
                <a14:useLocalDpi xmlns:a14="http://schemas.microsoft.com/office/drawing/2010/main" val="0"/>
              </a:ext>
            </a:extLst>
          </a:blip>
          <a:stretch>
            <a:fillRect/>
          </a:stretch>
        </p:blipFill>
        <p:spPr>
          <a:xfrm>
            <a:off x="9798506" y="5410200"/>
            <a:ext cx="2088695" cy="1066800"/>
          </a:xfrm>
          <a:prstGeom prst="rect">
            <a:avLst/>
          </a:prstGeom>
        </p:spPr>
      </p:pic>
      <p:pic>
        <p:nvPicPr>
          <p:cNvPr id="8" name="Picture 7"/>
          <p:cNvPicPr>
            <a:picLocks noChangeAspect="1"/>
          </p:cNvPicPr>
          <p:nvPr userDrawn="1"/>
        </p:nvPicPr>
        <p:blipFill>
          <a:blip r:embed="rId13">
            <a:alphaModFix amt="49000"/>
            <a:extLst>
              <a:ext uri="{28A0092B-C50C-407E-A947-70E740481C1C}">
                <a14:useLocalDpi xmlns:a14="http://schemas.microsoft.com/office/drawing/2010/main" val="0"/>
              </a:ext>
            </a:extLst>
          </a:blip>
          <a:stretch>
            <a:fillRect/>
          </a:stretch>
        </p:blipFill>
        <p:spPr>
          <a:xfrm>
            <a:off x="8355381" y="6324600"/>
            <a:ext cx="3531820" cy="304800"/>
          </a:xfrm>
          <a:prstGeom prst="rect">
            <a:avLst/>
          </a:prstGeom>
        </p:spPr>
      </p:pic>
    </p:spTree>
    <p:extLst>
      <p:ext uri="{BB962C8B-B14F-4D97-AF65-F5344CB8AC3E}">
        <p14:creationId xmlns:p14="http://schemas.microsoft.com/office/powerpoint/2010/main" val="33163458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hdr="0" ftr="0" dt="0"/>
  <p:txStyles>
    <p:titleStyle>
      <a:lvl1pPr algn="ctr" defTabSz="914400" rtl="0" eaLnBrk="1" latinLnBrk="0" hangingPunct="1">
        <a:spcBef>
          <a:spcPct val="0"/>
        </a:spcBef>
        <a:buNone/>
        <a:defRPr sz="3600" b="1" kern="1200" cap="none" spc="150">
          <a:ln w="11430"/>
          <a:solidFill>
            <a:schemeClr val="accent2"/>
          </a:solidFill>
          <a:effectLst/>
          <a:latin typeface="Lato Regular"/>
          <a:ea typeface="+mj-ea"/>
          <a:cs typeface="+mj-cs"/>
        </a:defRPr>
      </a:lvl1pPr>
    </p:titleStyle>
    <p:bodyStyle>
      <a:lvl1pPr marL="274320" indent="-274320" algn="l" defTabSz="914400" rtl="0" eaLnBrk="1" latinLnBrk="0" hangingPunct="1">
        <a:spcBef>
          <a:spcPct val="20000"/>
        </a:spcBef>
        <a:buClr>
          <a:schemeClr val="accent2"/>
        </a:buClr>
        <a:buSzPct val="85000"/>
        <a:buFont typeface="Wingdings 2" pitchFamily="18" charset="2"/>
        <a:buChar char=""/>
        <a:defRPr sz="2800" kern="1200">
          <a:solidFill>
            <a:schemeClr val="tx1"/>
          </a:solidFill>
          <a:latin typeface="Open Sans"/>
          <a:ea typeface="+mn-ea"/>
          <a:cs typeface="+mn-cs"/>
        </a:defRPr>
      </a:lvl1pPr>
      <a:lvl2pPr marL="548640" indent="-228600" algn="l" defTabSz="914400" rtl="0" eaLnBrk="1" latinLnBrk="0" hangingPunct="1">
        <a:spcBef>
          <a:spcPct val="20000"/>
        </a:spcBef>
        <a:buClr>
          <a:schemeClr val="accent2"/>
        </a:buClr>
        <a:buSzPct val="85000"/>
        <a:buFont typeface="Wingdings 2" pitchFamily="18" charset="2"/>
        <a:buChar char=""/>
        <a:defRPr sz="2400" kern="1200">
          <a:solidFill>
            <a:schemeClr val="tx1"/>
          </a:solidFill>
          <a:latin typeface="Open Sans"/>
          <a:ea typeface="+mn-ea"/>
          <a:cs typeface="+mn-cs"/>
        </a:defRPr>
      </a:lvl2pPr>
      <a:lvl3pPr marL="731520" indent="-182880" algn="l" defTabSz="914400" rtl="0" eaLnBrk="1" latinLnBrk="0" hangingPunct="1">
        <a:spcBef>
          <a:spcPct val="20000"/>
        </a:spcBef>
        <a:buClr>
          <a:schemeClr val="accent2"/>
        </a:buClr>
        <a:buFont typeface="Arial" pitchFamily="34" charset="0"/>
        <a:buChar char="•"/>
        <a:defRPr sz="2000" kern="1200">
          <a:solidFill>
            <a:schemeClr val="tx1"/>
          </a:solidFill>
          <a:latin typeface="Open Sans"/>
          <a:ea typeface="+mn-ea"/>
          <a:cs typeface="+mn-cs"/>
        </a:defRPr>
      </a:lvl3pPr>
      <a:lvl4pPr marL="1005840" indent="-182880" algn="l" defTabSz="914400" rtl="0" eaLnBrk="1" latinLnBrk="0" hangingPunct="1">
        <a:spcBef>
          <a:spcPct val="20000"/>
        </a:spcBef>
        <a:buClr>
          <a:schemeClr val="accent2"/>
        </a:buClr>
        <a:buSzPct val="100000"/>
        <a:buFont typeface="Arial" pitchFamily="34" charset="0"/>
        <a:buChar char="•"/>
        <a:defRPr sz="1800" kern="1200">
          <a:solidFill>
            <a:schemeClr val="tx2"/>
          </a:solidFill>
          <a:latin typeface="Open Sans"/>
          <a:ea typeface="+mn-ea"/>
          <a:cs typeface="+mn-cs"/>
        </a:defRPr>
      </a:lvl4pPr>
      <a:lvl5pPr marL="128016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Open Sans"/>
          <a:ea typeface="+mn-ea"/>
          <a:cs typeface="+mn-cs"/>
        </a:defRPr>
      </a:lvl5pPr>
      <a:lvl6pPr marL="146304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6pPr>
      <a:lvl7pPr marL="173736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1920240" indent="-182880" algn="l" defTabSz="914400" rtl="0" eaLnBrk="1" latinLnBrk="0" hangingPunct="1">
        <a:spcBef>
          <a:spcPct val="20000"/>
        </a:spcBef>
        <a:buClr>
          <a:schemeClr val="accent2"/>
        </a:buClr>
        <a:buFont typeface="Arial" pitchFamily="34" charset="0"/>
        <a:buChar char="•"/>
        <a:defRPr sz="1600" kern="1200" baseline="0">
          <a:solidFill>
            <a:schemeClr val="tx2"/>
          </a:solidFill>
          <a:latin typeface="+mn-lt"/>
          <a:ea typeface="+mn-ea"/>
          <a:cs typeface="+mn-cs"/>
        </a:defRPr>
      </a:lvl8pPr>
      <a:lvl9pPr marL="2194560" indent="-182880" algn="l" defTabSz="914400" rtl="0" eaLnBrk="1" latinLnBrk="0" hangingPunct="1">
        <a:spcBef>
          <a:spcPts val="310"/>
        </a:spcBef>
        <a:buClr>
          <a:schemeClr val="accent2"/>
        </a:buClr>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video" Target="https://www.youtube.com/embed/vytOEbWvVjc" TargetMode="External"/><Relationship Id="rId1" Type="http://schemas.openxmlformats.org/officeDocument/2006/relationships/video" Target="https://www.youtube.com/embed/ystdF6jN7hc" TargetMode="External"/><Relationship Id="rId6" Type="http://schemas.openxmlformats.org/officeDocument/2006/relationships/hyperlink" Target="https://www.youtube.com/watch?v=rbe5D3Yh43o" TargetMode="External"/><Relationship Id="rId5" Type="http://schemas.openxmlformats.org/officeDocument/2006/relationships/image" Target="../media/image11.jpeg"/><Relationship Id="rId4" Type="http://schemas.openxmlformats.org/officeDocument/2006/relationships/notesSlide" Target="../notesSlides/notesSlide12.xml"/><Relationship Id="rId9" Type="http://schemas.openxmlformats.org/officeDocument/2006/relationships/hyperlink" Target="https://youtu.be/vytOEbWvVjc"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hyperlink" Target="https://youtu.be/0veDFGo666s" TargetMode="External"/><Relationship Id="rId3" Type="http://schemas.openxmlformats.org/officeDocument/2006/relationships/hyperlink" Target="https://implicit.harvard.edu/implicit/takeatest.html" TargetMode="External"/><Relationship Id="rId7" Type="http://schemas.openxmlformats.org/officeDocument/2006/relationships/hyperlink" Target="https://youtu.be/BFcjfqmVah8" TargetMode="External"/><Relationship Id="rId12" Type="http://schemas.openxmlformats.org/officeDocument/2006/relationships/hyperlink" Target="https://youtu.be/jD8tjhVO1Tc" TargetMode="External"/><Relationship Id="rId2" Type="http://schemas.openxmlformats.org/officeDocument/2006/relationships/hyperlink" Target="https://implicit.harvard.edu/implicit/selectatest.html" TargetMode="External"/><Relationship Id="rId1" Type="http://schemas.openxmlformats.org/officeDocument/2006/relationships/slideLayout" Target="../slideLayouts/slideLayout12.xml"/><Relationship Id="rId6" Type="http://schemas.openxmlformats.org/officeDocument/2006/relationships/hyperlink" Target="https://youtu.be/dloCJq8shZE" TargetMode="External"/><Relationship Id="rId11" Type="http://schemas.openxmlformats.org/officeDocument/2006/relationships/hyperlink" Target="https://www.grovo.com/lessons/overcome-your-unconscious-bias" TargetMode="External"/><Relationship Id="rId5" Type="http://schemas.openxmlformats.org/officeDocument/2006/relationships/hyperlink" Target="https://youtu.be/dlwkvB0Diz4" TargetMode="External"/><Relationship Id="rId10" Type="http://schemas.openxmlformats.org/officeDocument/2006/relationships/hyperlink" Target="https://youtu.be/vytOEbWvVjc" TargetMode="External"/><Relationship Id="rId4" Type="http://schemas.openxmlformats.org/officeDocument/2006/relationships/hyperlink" Target="http://kirwaninstitute.osu.edu/researchandstrategicinitiatives/implicit-bias-review/" TargetMode="External"/><Relationship Id="rId9" Type="http://schemas.openxmlformats.org/officeDocument/2006/relationships/hyperlink" Target="https://youtu.be/OiKZpsu418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video" Target="https://www.youtube.com/embed/rbe5D3Yh43o" TargetMode="External"/><Relationship Id="rId1" Type="http://schemas.openxmlformats.org/officeDocument/2006/relationships/video" Target="https://www.youtube.com/embed/ystdF6jN7hc" TargetMode="External"/><Relationship Id="rId6" Type="http://schemas.openxmlformats.org/officeDocument/2006/relationships/hyperlink" Target="https://www.youtube.com/watch?v=rbe5D3Yh43o" TargetMode="External"/><Relationship Id="rId5" Type="http://schemas.openxmlformats.org/officeDocument/2006/relationships/image" Target="../media/image11.jpe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7" y="664058"/>
            <a:ext cx="12186213" cy="3359727"/>
          </a:xfrm>
        </p:spPr>
        <p:txBody>
          <a:bodyPr/>
          <a:lstStyle/>
          <a:p>
            <a:r>
              <a:rPr lang="en-US" sz="5400" b="1" dirty="0">
                <a:solidFill>
                  <a:srgbClr val="AC0000"/>
                </a:solidFill>
                <a:latin typeface="Open Sans" panose="020B0606030504020204" pitchFamily="34" charset="0"/>
                <a:ea typeface="+mn-ea"/>
                <a:cs typeface="+mn-cs"/>
              </a:rPr>
              <a:t>Overcoming Unconscious Bias </a:t>
            </a:r>
            <a:br>
              <a:rPr lang="en-US" sz="5400" b="1" dirty="0">
                <a:solidFill>
                  <a:srgbClr val="AC0000"/>
                </a:solidFill>
                <a:latin typeface="Open Sans" panose="020B0606030504020204" pitchFamily="34" charset="0"/>
                <a:ea typeface="+mn-ea"/>
                <a:cs typeface="+mn-cs"/>
              </a:rPr>
            </a:br>
            <a:r>
              <a:rPr lang="en-US" sz="5400" b="1" dirty="0">
                <a:solidFill>
                  <a:srgbClr val="AC0000"/>
                </a:solidFill>
                <a:latin typeface="Open Sans" panose="020B0606030504020204" pitchFamily="34" charset="0"/>
                <a:ea typeface="+mn-ea"/>
                <a:cs typeface="+mn-cs"/>
              </a:rPr>
              <a:t>in the Talent Acquisition Process</a:t>
            </a:r>
          </a:p>
        </p:txBody>
      </p:sp>
      <p:sp>
        <p:nvSpPr>
          <p:cNvPr id="7" name="TextBox 6"/>
          <p:cNvSpPr txBox="1"/>
          <p:nvPr/>
        </p:nvSpPr>
        <p:spPr>
          <a:xfrm>
            <a:off x="6160242" y="4023784"/>
            <a:ext cx="6031758" cy="1323439"/>
          </a:xfrm>
          <a:prstGeom prst="rect">
            <a:avLst/>
          </a:prstGeom>
          <a:noFill/>
        </p:spPr>
        <p:txBody>
          <a:bodyPr wrap="square" rtlCol="0">
            <a:spAutoFit/>
          </a:bodyPr>
          <a:lstStyle/>
          <a:p>
            <a:pPr algn="ctr"/>
            <a:r>
              <a:rPr lang="en-US" sz="4000" b="1" dirty="0">
                <a:latin typeface="Open Sans" panose="020B0606030504020204" pitchFamily="34" charset="0"/>
                <a:ea typeface="Open Sans" panose="020B0606030504020204" pitchFamily="34" charset="0"/>
                <a:cs typeface="Open Sans" panose="020B0606030504020204" pitchFamily="34" charset="0"/>
              </a:rPr>
              <a:t>Wanda Manning</a:t>
            </a:r>
          </a:p>
          <a:p>
            <a:pPr algn="ctr"/>
            <a:r>
              <a:rPr lang="en-US" sz="2000" dirty="0">
                <a:latin typeface="Open Sans" panose="020B0606030504020204" pitchFamily="34" charset="0"/>
                <a:ea typeface="Open Sans" panose="020B0606030504020204" pitchFamily="34" charset="0"/>
                <a:cs typeface="Open Sans" panose="020B0606030504020204" pitchFamily="34" charset="0"/>
              </a:rPr>
              <a:t>Human Resources </a:t>
            </a:r>
            <a:r>
              <a:rPr lang="en-US" sz="2000" dirty="0" smtClean="0">
                <a:latin typeface="Open Sans" panose="020B0606030504020204" pitchFamily="34" charset="0"/>
                <a:ea typeface="Open Sans" panose="020B0606030504020204" pitchFamily="34" charset="0"/>
                <a:cs typeface="Open Sans" panose="020B0606030504020204" pitchFamily="34" charset="0"/>
              </a:rPr>
              <a:t>Generalist</a:t>
            </a:r>
          </a:p>
          <a:p>
            <a:pPr algn="ctr"/>
            <a:r>
              <a:rPr lang="en-US" sz="2000" dirty="0" smtClean="0">
                <a:latin typeface="Open Sans" panose="020B0606030504020204" pitchFamily="34" charset="0"/>
                <a:ea typeface="Open Sans" panose="020B0606030504020204" pitchFamily="34" charset="0"/>
                <a:cs typeface="Open Sans" panose="020B0606030504020204" pitchFamily="34" charset="0"/>
              </a:rPr>
              <a:t>UW System Human Resources</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p:cNvSpPr txBox="1"/>
          <p:nvPr/>
        </p:nvSpPr>
        <p:spPr>
          <a:xfrm>
            <a:off x="5786" y="4023785"/>
            <a:ext cx="6031759" cy="1323439"/>
          </a:xfrm>
          <a:prstGeom prst="rect">
            <a:avLst/>
          </a:prstGeom>
          <a:noFill/>
        </p:spPr>
        <p:txBody>
          <a:bodyPr wrap="square" rtlCol="0">
            <a:spAutoFit/>
          </a:bodyPr>
          <a:lstStyle/>
          <a:p>
            <a:pPr algn="ctr"/>
            <a:r>
              <a:rPr lang="en-US" sz="4000" b="1" dirty="0" smtClean="0">
                <a:latin typeface="Open Sans" panose="020B0606030504020204" pitchFamily="34" charset="0"/>
                <a:ea typeface="Open Sans" panose="020B0606030504020204" pitchFamily="34" charset="0"/>
                <a:cs typeface="Open Sans" panose="020B0606030504020204" pitchFamily="34" charset="0"/>
              </a:rPr>
              <a:t>Lori Fuller</a:t>
            </a:r>
            <a:endParaRPr lang="en-US" sz="4000" b="1" dirty="0">
              <a:latin typeface="Open Sans" panose="020B0606030504020204" pitchFamily="34" charset="0"/>
              <a:ea typeface="Open Sans" panose="020B0606030504020204" pitchFamily="34" charset="0"/>
              <a:cs typeface="Open Sans" panose="020B0606030504020204" pitchFamily="34" charset="0"/>
            </a:endParaRPr>
          </a:p>
          <a:p>
            <a:pPr algn="ctr"/>
            <a:r>
              <a:rPr lang="en-US" sz="2000" dirty="0" smtClean="0">
                <a:latin typeface="Open Sans" panose="020B0606030504020204" pitchFamily="34" charset="0"/>
                <a:ea typeface="Open Sans" panose="020B0606030504020204" pitchFamily="34" charset="0"/>
                <a:cs typeface="Open Sans" panose="020B0606030504020204" pitchFamily="34" charset="0"/>
              </a:rPr>
              <a:t>Sr. Human Resources Manager</a:t>
            </a:r>
          </a:p>
          <a:p>
            <a:pPr algn="ctr"/>
            <a:r>
              <a:rPr lang="en-US" sz="2000" dirty="0" smtClean="0">
                <a:latin typeface="Open Sans" panose="020B0606030504020204" pitchFamily="34" charset="0"/>
                <a:ea typeface="Open Sans" panose="020B0606030504020204" pitchFamily="34" charset="0"/>
                <a:cs typeface="Open Sans" panose="020B0606030504020204" pitchFamily="34" charset="0"/>
              </a:rPr>
              <a:t>UW System Human Resources</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78722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angel ha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60464">
            <a:off x="9269701" y="1200117"/>
            <a:ext cx="1329724" cy="7683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360727" y="74815"/>
            <a:ext cx="11476765" cy="976959"/>
          </a:xfrm>
        </p:spPr>
        <p:txBody>
          <a:bodyPr>
            <a:noAutofit/>
          </a:bodyPr>
          <a:lstStyle/>
          <a:p>
            <a:pPr algn="ctr"/>
            <a:r>
              <a:rPr lang="en-US" sz="6600" b="1" spc="150" dirty="0">
                <a:ln w="11430"/>
                <a:solidFill>
                  <a:srgbClr val="AC0000"/>
                </a:solidFill>
                <a:latin typeface="Lato" panose="020F0502020204030203" pitchFamily="34" charset="0"/>
                <a:ea typeface="+mn-ea"/>
                <a:cs typeface="+mn-cs"/>
              </a:rPr>
              <a:t>Types of Unconscious Bias</a:t>
            </a:r>
          </a:p>
        </p:txBody>
      </p:sp>
      <p:sp>
        <p:nvSpPr>
          <p:cNvPr id="5" name="Content Placeholder 2">
            <a:extLst>
              <a:ext uri="{FF2B5EF4-FFF2-40B4-BE49-F238E27FC236}">
                <a16:creationId xmlns="" xmlns:a16="http://schemas.microsoft.com/office/drawing/2014/main" id="{6D0A5F81-D989-4635-8E74-D0E8AEC5C67A}"/>
              </a:ext>
            </a:extLst>
          </p:cNvPr>
          <p:cNvSpPr txBox="1">
            <a:spLocks/>
          </p:cNvSpPr>
          <p:nvPr/>
        </p:nvSpPr>
        <p:spPr>
          <a:xfrm>
            <a:off x="1305098" y="1457988"/>
            <a:ext cx="2872477" cy="2610931"/>
          </a:xfrm>
          <a:prstGeom prst="rect">
            <a:avLst/>
          </a:prstGeom>
        </p:spPr>
        <p:txBody>
          <a:bodyPr>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lumMod val="90000"/>
                    <a:lumOff val="1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5900" b="1" dirty="0" smtClean="0"/>
              <a:t>ANCHORING BIAS</a:t>
            </a:r>
          </a:p>
          <a:p>
            <a:pPr marL="0" indent="0">
              <a:buNone/>
            </a:pPr>
            <a:r>
              <a:rPr lang="en-US" sz="3400" dirty="0" smtClean="0"/>
              <a:t>Over-relying on the first piece of information obtained and using it as the baseline for comparison. For example, if the first applicant has an unusually high test score, it might set the bar higher than applicants with more normal scores. </a:t>
            </a:r>
          </a:p>
        </p:txBody>
      </p:sp>
      <p:sp>
        <p:nvSpPr>
          <p:cNvPr id="6" name="Title 1"/>
          <p:cNvSpPr txBox="1">
            <a:spLocks/>
          </p:cNvSpPr>
          <p:nvPr/>
        </p:nvSpPr>
        <p:spPr>
          <a:xfrm>
            <a:off x="360727" y="1099983"/>
            <a:ext cx="11476765" cy="46274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7" name="Content Placeholder 2">
            <a:extLst>
              <a:ext uri="{FF2B5EF4-FFF2-40B4-BE49-F238E27FC236}">
                <a16:creationId xmlns="" xmlns:a16="http://schemas.microsoft.com/office/drawing/2014/main" id="{6D0A5F81-D989-4635-8E74-D0E8AEC5C67A}"/>
              </a:ext>
            </a:extLst>
          </p:cNvPr>
          <p:cNvSpPr txBox="1">
            <a:spLocks/>
          </p:cNvSpPr>
          <p:nvPr/>
        </p:nvSpPr>
        <p:spPr>
          <a:xfrm>
            <a:off x="6148852" y="1409939"/>
            <a:ext cx="3041770" cy="2456036"/>
          </a:xfrm>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lumMod val="90000"/>
                    <a:lumOff val="1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t>CONFIRMATION BIAS</a:t>
            </a:r>
          </a:p>
          <a:p>
            <a:pPr marL="0" indent="0">
              <a:buNone/>
            </a:pPr>
            <a:r>
              <a:rPr lang="en-US" sz="2100" dirty="0" smtClean="0"/>
              <a:t>Involves favoring information that confirms previously existing beliefs or biases. For example, a hiring manager has a preference for hiring candidates who have graduated from a specific college or university.</a:t>
            </a:r>
          </a:p>
        </p:txBody>
      </p:sp>
      <p:sp>
        <p:nvSpPr>
          <p:cNvPr id="8" name="Content Placeholder 2">
            <a:extLst>
              <a:ext uri="{FF2B5EF4-FFF2-40B4-BE49-F238E27FC236}">
                <a16:creationId xmlns="" xmlns:a16="http://schemas.microsoft.com/office/drawing/2014/main" id="{6D0A5F81-D989-4635-8E74-D0E8AEC5C67A}"/>
              </a:ext>
            </a:extLst>
          </p:cNvPr>
          <p:cNvSpPr txBox="1">
            <a:spLocks/>
          </p:cNvSpPr>
          <p:nvPr/>
        </p:nvSpPr>
        <p:spPr>
          <a:xfrm>
            <a:off x="9301424" y="1700489"/>
            <a:ext cx="2836178" cy="4863721"/>
          </a:xfrm>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lumMod val="90000"/>
                    <a:lumOff val="1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500" b="1" dirty="0" smtClean="0"/>
              <a:t>HALO/HORN EFFECT</a:t>
            </a:r>
          </a:p>
          <a:p>
            <a:pPr marL="0" indent="0">
              <a:buNone/>
            </a:pPr>
            <a:r>
              <a:rPr lang="en-US" sz="2600" dirty="0" smtClean="0"/>
              <a:t>HALO: The tendency to judge others similarly on all traits, assuming that because someone is good or bad at one thing they will be equally good or bad at another. For example, during a search, if a candidate has strong education credentials the committee might conclude that he/she is also a strong leader. </a:t>
            </a:r>
          </a:p>
          <a:p>
            <a:pPr marL="0" indent="0">
              <a:buNone/>
            </a:pPr>
            <a:r>
              <a:rPr lang="en-US" sz="2600" dirty="0" smtClean="0"/>
              <a:t>HORN</a:t>
            </a:r>
            <a:r>
              <a:rPr lang="en-US" sz="2600" dirty="0"/>
              <a:t>: </a:t>
            </a:r>
            <a:r>
              <a:rPr lang="en-US" sz="2600" dirty="0" smtClean="0"/>
              <a:t>The </a:t>
            </a:r>
            <a:r>
              <a:rPr lang="en-US" sz="2600" dirty="0"/>
              <a:t>concept by which a person who is judged negatively on one aspect is automatically judged negatively on several other aspects without much evidence. Clearly, this is the opposite of the halo effect.</a:t>
            </a:r>
            <a:endParaRPr lang="en-US" sz="2600" dirty="0" smtClean="0"/>
          </a:p>
        </p:txBody>
      </p:sp>
      <p:sp>
        <p:nvSpPr>
          <p:cNvPr id="9" name="Content Placeholder 2">
            <a:extLst>
              <a:ext uri="{FF2B5EF4-FFF2-40B4-BE49-F238E27FC236}">
                <a16:creationId xmlns="" xmlns:a16="http://schemas.microsoft.com/office/drawing/2014/main" id="{6D0A5F81-D989-4635-8E74-D0E8AEC5C67A}"/>
              </a:ext>
            </a:extLst>
          </p:cNvPr>
          <p:cNvSpPr txBox="1">
            <a:spLocks/>
          </p:cNvSpPr>
          <p:nvPr/>
        </p:nvSpPr>
        <p:spPr>
          <a:xfrm>
            <a:off x="1305098" y="3813089"/>
            <a:ext cx="2746799" cy="2263347"/>
          </a:xfrm>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lumMod val="90000"/>
                    <a:lumOff val="1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500" b="1" dirty="0" smtClean="0"/>
              <a:t>IN-GROUP BIAS</a:t>
            </a:r>
          </a:p>
          <a:p>
            <a:pPr marL="0" indent="0">
              <a:buNone/>
            </a:pPr>
            <a:r>
              <a:rPr lang="en-US" sz="2600" dirty="0" smtClean="0"/>
              <a:t>Makes us more comfortable with those who we unconsciously feel are like us and in our group. For example, search committee members who perceive commonalities with applicants are more likely to view them favorably. </a:t>
            </a:r>
          </a:p>
        </p:txBody>
      </p:sp>
      <p:sp>
        <p:nvSpPr>
          <p:cNvPr id="10" name="Content Placeholder 2">
            <a:extLst>
              <a:ext uri="{FF2B5EF4-FFF2-40B4-BE49-F238E27FC236}">
                <a16:creationId xmlns="" xmlns:a16="http://schemas.microsoft.com/office/drawing/2014/main" id="{6D0A5F81-D989-4635-8E74-D0E8AEC5C67A}"/>
              </a:ext>
            </a:extLst>
          </p:cNvPr>
          <p:cNvSpPr txBox="1">
            <a:spLocks/>
          </p:cNvSpPr>
          <p:nvPr/>
        </p:nvSpPr>
        <p:spPr>
          <a:xfrm>
            <a:off x="6154528" y="3843143"/>
            <a:ext cx="3306698" cy="2203240"/>
          </a:xfrm>
          <a:prstGeom prst="rect">
            <a:avLst/>
          </a:prstGeom>
        </p:spPr>
        <p:txBody>
          <a:bodyPr>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lumMod val="90000"/>
                    <a:lumOff val="1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5900" b="1" dirty="0" smtClean="0"/>
              <a:t>STEREOTYPE BIAS</a:t>
            </a:r>
          </a:p>
          <a:p>
            <a:pPr marL="0" indent="0">
              <a:buNone/>
            </a:pPr>
            <a:r>
              <a:rPr lang="en-US" sz="3300" dirty="0" smtClean="0"/>
              <a:t>Attributing assumed or learned characteristics of a group to individual members of the group, whether or not they share the characteristic. For example, a search committee member judges a job candidate by their physical appearance. </a:t>
            </a:r>
            <a:endParaRPr lang="en-US" sz="3300" dirty="0"/>
          </a:p>
        </p:txBody>
      </p:sp>
      <p:pic>
        <p:nvPicPr>
          <p:cNvPr id="1028" name="Picture 4" descr="Image result for anchor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606" y="1632264"/>
            <a:ext cx="989854" cy="111987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Image result for confirmation bias"/>
          <p:cNvSpPr>
            <a:spLocks noChangeAspect="1" noChangeArrowheads="1"/>
          </p:cNvSpPr>
          <p:nvPr/>
        </p:nvSpPr>
        <p:spPr bwMode="auto">
          <a:xfrm>
            <a:off x="155575" y="-2659063"/>
            <a:ext cx="9867900" cy="555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confirmation bias"/>
          <p:cNvPicPr>
            <a:picLocks noChangeAspect="1" noChangeArrowheads="1"/>
          </p:cNvPicPr>
          <p:nvPr/>
        </p:nvPicPr>
        <p:blipFill rotWithShape="1">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p:blipFill>
        <p:spPr bwMode="auto">
          <a:xfrm>
            <a:off x="4259057" y="1457990"/>
            <a:ext cx="2022640" cy="16493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stereotype bias"/>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4281861" y="4112032"/>
            <a:ext cx="1977032" cy="120922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elated imag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60618" y="4027437"/>
            <a:ext cx="1244480" cy="124967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1051774"/>
            <a:ext cx="12192000" cy="45719"/>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Image result for devil horn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704484">
            <a:off x="10826306" y="1072299"/>
            <a:ext cx="1150863" cy="1150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724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501"/>
            <a:ext cx="12070080" cy="1859204"/>
          </a:xfrm>
        </p:spPr>
        <p:txBody>
          <a:bodyPr>
            <a:noAutofit/>
          </a:bodyPr>
          <a:lstStyle/>
          <a:p>
            <a:r>
              <a:rPr lang="en-US" sz="6600" dirty="0">
                <a:solidFill>
                  <a:srgbClr val="AC0000"/>
                </a:solidFill>
                <a:latin typeface="Lato" panose="020F0502020204030203" pitchFamily="34" charset="0"/>
                <a:ea typeface="+mn-ea"/>
                <a:cs typeface="+mn-cs"/>
              </a:rPr>
              <a:t>Workplaces with Greater Diversity Report Greater:</a:t>
            </a:r>
          </a:p>
        </p:txBody>
      </p:sp>
      <p:sp>
        <p:nvSpPr>
          <p:cNvPr id="3" name="Content Placeholder 2"/>
          <p:cNvSpPr>
            <a:spLocks noGrp="1"/>
          </p:cNvSpPr>
          <p:nvPr>
            <p:ph idx="4294967295"/>
          </p:nvPr>
        </p:nvSpPr>
        <p:spPr>
          <a:xfrm>
            <a:off x="228600" y="2275840"/>
            <a:ext cx="11760200" cy="3790852"/>
          </a:xfrm>
        </p:spPr>
        <p:txBody>
          <a:bodyPr>
            <a:normAutofit lnSpcReduction="10000"/>
          </a:bodyPr>
          <a:lstStyle/>
          <a:p>
            <a:r>
              <a:rPr lang="en-US" sz="4000" dirty="0" smtClean="0"/>
              <a:t>Adaptability</a:t>
            </a:r>
          </a:p>
          <a:p>
            <a:r>
              <a:rPr lang="en-US" sz="4000" dirty="0" smtClean="0"/>
              <a:t>Productivity</a:t>
            </a:r>
          </a:p>
          <a:p>
            <a:r>
              <a:rPr lang="en-US" sz="4000" dirty="0" smtClean="0"/>
              <a:t>Profitability </a:t>
            </a:r>
          </a:p>
          <a:p>
            <a:r>
              <a:rPr lang="en-US" sz="4000" dirty="0" smtClean="0"/>
              <a:t>More effective execution of strategy due to the broader variety of viewpoints and strengths that comes from the workforce</a:t>
            </a:r>
            <a:endParaRPr lang="en-US" sz="4000" dirty="0"/>
          </a:p>
        </p:txBody>
      </p:sp>
      <p:sp>
        <p:nvSpPr>
          <p:cNvPr id="4" name="Rectangle 3"/>
          <p:cNvSpPr/>
          <p:nvPr/>
        </p:nvSpPr>
        <p:spPr>
          <a:xfrm>
            <a:off x="0" y="2017916"/>
            <a:ext cx="12192000" cy="45719"/>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TextBox 5"/>
          <p:cNvSpPr txBox="1"/>
          <p:nvPr/>
        </p:nvSpPr>
        <p:spPr>
          <a:xfrm>
            <a:off x="4931596" y="6275330"/>
            <a:ext cx="7138484" cy="523220"/>
          </a:xfrm>
          <a:prstGeom prst="rect">
            <a:avLst/>
          </a:prstGeom>
          <a:noFill/>
        </p:spPr>
        <p:txBody>
          <a:bodyPr wrap="square" rtlCol="0">
            <a:spAutoFit/>
          </a:bodyPr>
          <a:lstStyle/>
          <a:p>
            <a:r>
              <a:rPr lang="en-US" sz="1400" dirty="0" err="1" smtClean="0"/>
              <a:t>IncrediblePeopleAUS</a:t>
            </a:r>
            <a:r>
              <a:rPr lang="en-US" sz="1400" dirty="0" smtClean="0"/>
              <a:t> (2016, September 21). </a:t>
            </a:r>
            <a:r>
              <a:rPr lang="en-US" sz="1400" i="1" dirty="0" smtClean="0"/>
              <a:t>Unconscious Bias in Recruiting [Video file]. </a:t>
            </a:r>
            <a:r>
              <a:rPr lang="en-US" sz="1400" dirty="0"/>
              <a:t>Retrieved from https://youtu.be/C-Dp372Jsj4</a:t>
            </a:r>
          </a:p>
        </p:txBody>
      </p:sp>
    </p:spTree>
    <p:extLst>
      <p:ext uri="{BB962C8B-B14F-4D97-AF65-F5344CB8AC3E}">
        <p14:creationId xmlns:p14="http://schemas.microsoft.com/office/powerpoint/2010/main" val="1606060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1936730" cy="1325563"/>
          </a:xfrm>
        </p:spPr>
        <p:txBody>
          <a:bodyPr>
            <a:normAutofit/>
          </a:bodyPr>
          <a:lstStyle/>
          <a:p>
            <a:pPr>
              <a:lnSpc>
                <a:spcPct val="90000"/>
              </a:lnSpc>
            </a:pPr>
            <a:r>
              <a:rPr lang="en-US" sz="6600" dirty="0">
                <a:solidFill>
                  <a:srgbClr val="AC0000"/>
                </a:solidFill>
                <a:latin typeface="Lato" panose="020F0502020204030203" pitchFamily="34" charset="0"/>
                <a:ea typeface="+mn-ea"/>
                <a:cs typeface="+mn-cs"/>
              </a:rPr>
              <a:t>Examples of Unconscious Bias</a:t>
            </a:r>
          </a:p>
        </p:txBody>
      </p:sp>
      <p:sp>
        <p:nvSpPr>
          <p:cNvPr id="3" name="Content Placeholder 2"/>
          <p:cNvSpPr>
            <a:spLocks noGrp="1"/>
          </p:cNvSpPr>
          <p:nvPr>
            <p:ph idx="4294967295"/>
          </p:nvPr>
        </p:nvSpPr>
        <p:spPr>
          <a:xfrm>
            <a:off x="182880" y="1325564"/>
            <a:ext cx="12009120" cy="4637086"/>
          </a:xfrm>
        </p:spPr>
        <p:txBody>
          <a:bodyPr>
            <a:normAutofit/>
          </a:bodyPr>
          <a:lstStyle/>
          <a:p>
            <a:r>
              <a:rPr lang="en-US" dirty="0" smtClean="0"/>
              <a:t>Candidate address – long commute or lives in an undesirable location</a:t>
            </a:r>
          </a:p>
          <a:p>
            <a:r>
              <a:rPr lang="en-US" dirty="0" smtClean="0"/>
              <a:t>Email address – crazymom666</a:t>
            </a:r>
          </a:p>
          <a:p>
            <a:r>
              <a:rPr lang="en-US" dirty="0" smtClean="0"/>
              <a:t>The </a:t>
            </a:r>
            <a:r>
              <a:rPr lang="en-US" dirty="0"/>
              <a:t>u</a:t>
            </a:r>
            <a:r>
              <a:rPr lang="en-US" dirty="0" smtClean="0"/>
              <a:t>niversity attended</a:t>
            </a:r>
          </a:p>
          <a:p>
            <a:r>
              <a:rPr lang="en-US" dirty="0" smtClean="0"/>
              <a:t>Social networks – stated political affiliations or religious affiliations</a:t>
            </a:r>
          </a:p>
          <a:p>
            <a:r>
              <a:rPr lang="en-US" dirty="0" smtClean="0"/>
              <a:t>Phone interviews – tone, pitch, or accent</a:t>
            </a:r>
          </a:p>
          <a:p>
            <a:r>
              <a:rPr lang="en-US" dirty="0" smtClean="0"/>
              <a:t>Appearance – clothes, hair style, tattoos</a:t>
            </a:r>
          </a:p>
          <a:p>
            <a:r>
              <a:rPr lang="en-US" dirty="0" smtClean="0"/>
              <a:t>Gaps in employment – justified or a red flag?</a:t>
            </a:r>
            <a:endParaRPr lang="en-US" dirty="0"/>
          </a:p>
        </p:txBody>
      </p:sp>
      <p:sp>
        <p:nvSpPr>
          <p:cNvPr id="4" name="Rectangle 3"/>
          <p:cNvSpPr/>
          <p:nvPr/>
        </p:nvSpPr>
        <p:spPr>
          <a:xfrm>
            <a:off x="0" y="1269424"/>
            <a:ext cx="12192000" cy="45719"/>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969231" y="6334780"/>
            <a:ext cx="9222769" cy="523220"/>
          </a:xfrm>
          <a:prstGeom prst="rect">
            <a:avLst/>
          </a:prstGeom>
          <a:noFill/>
        </p:spPr>
        <p:txBody>
          <a:bodyPr wrap="square" rtlCol="0">
            <a:spAutoFit/>
          </a:bodyPr>
          <a:lstStyle/>
          <a:p>
            <a:r>
              <a:rPr lang="en-US" sz="1400" dirty="0" err="1" smtClean="0"/>
              <a:t>Tolstoi</a:t>
            </a:r>
            <a:r>
              <a:rPr lang="en-US" sz="1400" dirty="0" smtClean="0"/>
              <a:t>-Miller, Gail (2017, May 4). </a:t>
            </a:r>
            <a:r>
              <a:rPr lang="en-US" sz="1400" i="1" dirty="0" smtClean="0"/>
              <a:t>Unconscious Bias: Stereotypical Hiring Practices [Video file]. </a:t>
            </a:r>
            <a:r>
              <a:rPr lang="en-US" sz="1400" dirty="0"/>
              <a:t>Retrieved from https://youtu.be/QCFb4BiDDcE</a:t>
            </a:r>
          </a:p>
        </p:txBody>
      </p:sp>
    </p:spTree>
    <p:extLst>
      <p:ext uri="{BB962C8B-B14F-4D97-AF65-F5344CB8AC3E}">
        <p14:creationId xmlns:p14="http://schemas.microsoft.com/office/powerpoint/2010/main" val="2037745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01600"/>
            <a:ext cx="12192000" cy="1113075"/>
          </a:xfrm>
          <a:prstGeom prst="rect">
            <a:avLst/>
          </a:prstGeom>
        </p:spPr>
        <p:txBody>
          <a:bodyPr vert="horz" lIns="91440" tIns="45720" rIns="91440" bIns="45720" rtlCol="0" anchor="ctr">
            <a:normAutofit/>
            <a:scene3d>
              <a:camera prst="orthographicFront"/>
              <a:lightRig rig="soft" dir="t">
                <a:rot lat="0" lon="0" rev="10800000"/>
              </a:lightRig>
            </a:scene3d>
            <a:sp3d>
              <a:contourClr>
                <a:srgbClr val="DDDDDD"/>
              </a:contourClr>
            </a:sp3d>
          </a:bodyPr>
          <a:lstStyle>
            <a:lvl1pPr algn="ctr" defTabSz="914400" rtl="0" eaLnBrk="1" latinLnBrk="0" hangingPunct="1">
              <a:spcBef>
                <a:spcPct val="0"/>
              </a:spcBef>
              <a:buNone/>
              <a:defRPr sz="3600" b="1" kern="1200" cap="none" spc="150">
                <a:ln w="11430"/>
                <a:solidFill>
                  <a:schemeClr val="accent2"/>
                </a:solidFill>
                <a:effectLst/>
                <a:latin typeface="Lato Regular"/>
                <a:ea typeface="+mj-ea"/>
                <a:cs typeface="+mj-cs"/>
              </a:defRPr>
            </a:lvl1pPr>
          </a:lstStyle>
          <a:p>
            <a:pPr algn="l"/>
            <a:r>
              <a:rPr lang="en-US" sz="3900" dirty="0" smtClean="0">
                <a:solidFill>
                  <a:srgbClr val="AC0000"/>
                </a:solidFill>
                <a:latin typeface="Lato" panose="020F0502020204030203" pitchFamily="34" charset="0"/>
              </a:rPr>
              <a:t>Potential Blind Spots (Bias) in Candidate Selection</a:t>
            </a:r>
            <a:endParaRPr lang="en-US" sz="3900" dirty="0">
              <a:solidFill>
                <a:srgbClr val="C00000"/>
              </a:solidFill>
            </a:endParaRPr>
          </a:p>
        </p:txBody>
      </p:sp>
      <p:sp>
        <p:nvSpPr>
          <p:cNvPr id="4" name="Rectangle 3"/>
          <p:cNvSpPr/>
          <p:nvPr/>
        </p:nvSpPr>
        <p:spPr>
          <a:xfrm>
            <a:off x="0" y="1147526"/>
            <a:ext cx="12192000" cy="45719"/>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151314240"/>
              </p:ext>
            </p:extLst>
          </p:nvPr>
        </p:nvGraphicFramePr>
        <p:xfrm>
          <a:off x="182880" y="1725506"/>
          <a:ext cx="11897360" cy="2673774"/>
        </p:xfrm>
        <a:graphic>
          <a:graphicData uri="http://schemas.openxmlformats.org/drawingml/2006/table">
            <a:tbl>
              <a:tblPr firstRow="1" bandRow="1">
                <a:tableStyleId>{5C22544A-7EE6-4342-B048-85BDC9FD1C3A}</a:tableStyleId>
              </a:tblPr>
              <a:tblGrid>
                <a:gridCol w="2379472">
                  <a:extLst>
                    <a:ext uri="{9D8B030D-6E8A-4147-A177-3AD203B41FA5}">
                      <a16:colId xmlns="" xmlns:a16="http://schemas.microsoft.com/office/drawing/2014/main" val="1994762224"/>
                    </a:ext>
                  </a:extLst>
                </a:gridCol>
                <a:gridCol w="2379472">
                  <a:extLst>
                    <a:ext uri="{9D8B030D-6E8A-4147-A177-3AD203B41FA5}">
                      <a16:colId xmlns="" xmlns:a16="http://schemas.microsoft.com/office/drawing/2014/main" val="2785981141"/>
                    </a:ext>
                  </a:extLst>
                </a:gridCol>
                <a:gridCol w="2379472">
                  <a:extLst>
                    <a:ext uri="{9D8B030D-6E8A-4147-A177-3AD203B41FA5}">
                      <a16:colId xmlns="" xmlns:a16="http://schemas.microsoft.com/office/drawing/2014/main" val="493183797"/>
                    </a:ext>
                  </a:extLst>
                </a:gridCol>
                <a:gridCol w="2379472">
                  <a:extLst>
                    <a:ext uri="{9D8B030D-6E8A-4147-A177-3AD203B41FA5}">
                      <a16:colId xmlns="" xmlns:a16="http://schemas.microsoft.com/office/drawing/2014/main" val="116846804"/>
                    </a:ext>
                  </a:extLst>
                </a:gridCol>
                <a:gridCol w="2379472">
                  <a:extLst>
                    <a:ext uri="{9D8B030D-6E8A-4147-A177-3AD203B41FA5}">
                      <a16:colId xmlns="" xmlns:a16="http://schemas.microsoft.com/office/drawing/2014/main" val="988380376"/>
                    </a:ext>
                  </a:extLst>
                </a:gridCol>
              </a:tblGrid>
              <a:tr h="662094">
                <a:tc>
                  <a:txBody>
                    <a:bodyPr/>
                    <a:lstStyle/>
                    <a:p>
                      <a:pPr algn="ctr"/>
                      <a:r>
                        <a:rPr lang="en-US" dirty="0" smtClean="0"/>
                        <a:t>TESTING</a:t>
                      </a:r>
                      <a:endParaRPr lang="en-US" dirty="0"/>
                    </a:p>
                  </a:txBody>
                  <a:tcPr/>
                </a:tc>
                <a:tc>
                  <a:txBody>
                    <a:bodyPr/>
                    <a:lstStyle/>
                    <a:p>
                      <a:pPr algn="ctr"/>
                      <a:r>
                        <a:rPr lang="en-US" dirty="0" smtClean="0"/>
                        <a:t>INTERVIEWING</a:t>
                      </a:r>
                      <a:endParaRPr lang="en-US" dirty="0"/>
                    </a:p>
                  </a:txBody>
                  <a:tcPr/>
                </a:tc>
                <a:tc>
                  <a:txBody>
                    <a:bodyPr/>
                    <a:lstStyle/>
                    <a:p>
                      <a:pPr algn="ctr"/>
                      <a:r>
                        <a:rPr lang="en-US" dirty="0" smtClean="0"/>
                        <a:t>REFERENCES</a:t>
                      </a:r>
                      <a:endParaRPr lang="en-US" dirty="0"/>
                    </a:p>
                  </a:txBody>
                  <a:tcPr/>
                </a:tc>
                <a:tc>
                  <a:txBody>
                    <a:bodyPr/>
                    <a:lstStyle/>
                    <a:p>
                      <a:pPr algn="ctr"/>
                      <a:r>
                        <a:rPr lang="en-US" dirty="0" smtClean="0"/>
                        <a:t>PANEL INTERVIEW</a:t>
                      </a:r>
                      <a:endParaRPr lang="en-US" dirty="0"/>
                    </a:p>
                  </a:txBody>
                  <a:tcPr/>
                </a:tc>
                <a:tc>
                  <a:txBody>
                    <a:bodyPr/>
                    <a:lstStyle/>
                    <a:p>
                      <a:pPr algn="ctr"/>
                      <a:r>
                        <a:rPr lang="en-US" dirty="0" smtClean="0"/>
                        <a:t>RIGHT FIT-COMFORT</a:t>
                      </a:r>
                      <a:endParaRPr lang="en-US" dirty="0"/>
                    </a:p>
                  </a:txBody>
                  <a:tcPr/>
                </a:tc>
                <a:extLst>
                  <a:ext uri="{0D108BD9-81ED-4DB2-BD59-A6C34878D82A}">
                    <a16:rowId xmlns="" xmlns:a16="http://schemas.microsoft.com/office/drawing/2014/main" val="2537349063"/>
                  </a:ext>
                </a:extLst>
              </a:tr>
              <a:tr h="1352127">
                <a:tc>
                  <a:txBody>
                    <a:bodyPr/>
                    <a:lstStyle/>
                    <a:p>
                      <a:pPr marL="285750" indent="-285750">
                        <a:buFont typeface="Wingdings" panose="05000000000000000000" pitchFamily="2" charset="2"/>
                        <a:buChar char="ü"/>
                      </a:pPr>
                      <a:r>
                        <a:rPr lang="en-US" dirty="0" smtClean="0"/>
                        <a:t>Method Used</a:t>
                      </a:r>
                    </a:p>
                    <a:p>
                      <a:pPr marL="285750" indent="-285750">
                        <a:buFont typeface="Wingdings" panose="05000000000000000000" pitchFamily="2" charset="2"/>
                        <a:buChar char="ü"/>
                      </a:pPr>
                      <a:r>
                        <a:rPr lang="en-US" dirty="0" smtClean="0"/>
                        <a:t>Fairness</a:t>
                      </a:r>
                    </a:p>
                    <a:p>
                      <a:pPr marL="285750" indent="-285750">
                        <a:buFont typeface="Wingdings" panose="05000000000000000000" pitchFamily="2" charset="2"/>
                        <a:buChar char="ü"/>
                      </a:pPr>
                      <a:r>
                        <a:rPr lang="en-US" dirty="0" smtClean="0"/>
                        <a:t>Languages</a:t>
                      </a:r>
                    </a:p>
                    <a:p>
                      <a:pPr marL="285750" indent="-285750">
                        <a:buFont typeface="Wingdings" panose="05000000000000000000" pitchFamily="2" charset="2"/>
                        <a:buChar char="ü"/>
                      </a:pPr>
                      <a:r>
                        <a:rPr lang="en-US" dirty="0" smtClean="0"/>
                        <a:t>Predictive Bias</a:t>
                      </a:r>
                    </a:p>
                    <a:p>
                      <a:pPr marL="285750" indent="-285750">
                        <a:buFont typeface="Wingdings" panose="05000000000000000000" pitchFamily="2" charset="2"/>
                        <a:buChar char="ü"/>
                      </a:pPr>
                      <a:r>
                        <a:rPr lang="en-US" dirty="0" smtClean="0"/>
                        <a:t>Measurement Bias</a:t>
                      </a:r>
                      <a:endParaRPr lang="en-US" dirty="0"/>
                    </a:p>
                  </a:txBody>
                  <a:tcPr/>
                </a:tc>
                <a:tc>
                  <a:txBody>
                    <a:bodyPr/>
                    <a:lstStyle/>
                    <a:p>
                      <a:pPr marL="285750" indent="-285750">
                        <a:buFont typeface="Wingdings" panose="05000000000000000000" pitchFamily="2" charset="2"/>
                        <a:buChar char="ü"/>
                      </a:pPr>
                      <a:r>
                        <a:rPr lang="en-US" dirty="0" smtClean="0"/>
                        <a:t>First Impression</a:t>
                      </a:r>
                    </a:p>
                    <a:p>
                      <a:pPr marL="285750" indent="-285750">
                        <a:buFont typeface="Wingdings" panose="05000000000000000000" pitchFamily="2" charset="2"/>
                        <a:buChar char="ü"/>
                      </a:pPr>
                      <a:r>
                        <a:rPr lang="en-US" dirty="0" smtClean="0"/>
                        <a:t>Negative Emphasis</a:t>
                      </a:r>
                    </a:p>
                    <a:p>
                      <a:pPr marL="285750" indent="-285750">
                        <a:buFont typeface="Wingdings" panose="05000000000000000000" pitchFamily="2" charset="2"/>
                        <a:buChar char="ü"/>
                      </a:pPr>
                      <a:r>
                        <a:rPr lang="en-US" dirty="0" smtClean="0"/>
                        <a:t>Halo/Horn Effect</a:t>
                      </a:r>
                    </a:p>
                    <a:p>
                      <a:pPr marL="285750" indent="-285750">
                        <a:buFont typeface="Wingdings" panose="05000000000000000000" pitchFamily="2" charset="2"/>
                        <a:buChar char="ü"/>
                      </a:pPr>
                      <a:r>
                        <a:rPr lang="en-US" dirty="0" smtClean="0"/>
                        <a:t>Cultural Noise</a:t>
                      </a:r>
                    </a:p>
                    <a:p>
                      <a:pPr marL="285750" indent="-285750">
                        <a:buFont typeface="Wingdings" panose="05000000000000000000" pitchFamily="2" charset="2"/>
                        <a:buChar char="ü"/>
                      </a:pPr>
                      <a:r>
                        <a:rPr lang="en-US" dirty="0" smtClean="0"/>
                        <a:t>Contract</a:t>
                      </a:r>
                      <a:r>
                        <a:rPr lang="en-US" baseline="0" dirty="0" smtClean="0"/>
                        <a:t> Effect</a:t>
                      </a:r>
                      <a:endParaRPr lang="en-US" dirty="0"/>
                    </a:p>
                  </a:txBody>
                  <a:tcPr/>
                </a:tc>
                <a:tc>
                  <a:txBody>
                    <a:bodyPr/>
                    <a:lstStyle/>
                    <a:p>
                      <a:pPr marL="285750" indent="-285750">
                        <a:buFont typeface="Wingdings" panose="05000000000000000000" pitchFamily="2" charset="2"/>
                        <a:buChar char="ü"/>
                      </a:pPr>
                      <a:r>
                        <a:rPr lang="en-US" dirty="0" smtClean="0"/>
                        <a:t>Confirmation Bias</a:t>
                      </a:r>
                    </a:p>
                    <a:p>
                      <a:pPr marL="285750" indent="-285750">
                        <a:buFont typeface="Wingdings" panose="05000000000000000000" pitchFamily="2" charset="2"/>
                        <a:buChar char="ü"/>
                      </a:pPr>
                      <a:r>
                        <a:rPr lang="en-US" dirty="0" smtClean="0"/>
                        <a:t>Gender Implications</a:t>
                      </a:r>
                    </a:p>
                    <a:p>
                      <a:pPr marL="285750" indent="-285750">
                        <a:buFont typeface="Wingdings" panose="05000000000000000000" pitchFamily="2" charset="2"/>
                        <a:buChar char="ü"/>
                      </a:pPr>
                      <a:r>
                        <a:rPr lang="en-US" dirty="0" smtClean="0"/>
                        <a:t>Bias in Self-Identification</a:t>
                      </a:r>
                    </a:p>
                    <a:p>
                      <a:pPr marL="285750" indent="-285750">
                        <a:buFont typeface="Wingdings" panose="05000000000000000000" pitchFamily="2" charset="2"/>
                        <a:buChar char="ü"/>
                      </a:pPr>
                      <a:r>
                        <a:rPr lang="en-US" dirty="0" smtClean="0"/>
                        <a:t>Functional Bias</a:t>
                      </a:r>
                      <a:endParaRPr lang="en-US" dirty="0"/>
                    </a:p>
                  </a:txBody>
                  <a:tcPr/>
                </a:tc>
                <a:tc>
                  <a:txBody>
                    <a:bodyPr/>
                    <a:lstStyle/>
                    <a:p>
                      <a:pPr marL="285750" indent="-285750">
                        <a:buFont typeface="Wingdings" panose="05000000000000000000" pitchFamily="2" charset="2"/>
                        <a:buChar char="ü"/>
                      </a:pPr>
                      <a:r>
                        <a:rPr lang="en-US" dirty="0" smtClean="0"/>
                        <a:t>Panel Member Selection</a:t>
                      </a:r>
                    </a:p>
                    <a:p>
                      <a:pPr marL="285750" indent="-285750">
                        <a:buFont typeface="Wingdings" panose="05000000000000000000" pitchFamily="2" charset="2"/>
                        <a:buChar char="ü"/>
                      </a:pPr>
                      <a:r>
                        <a:rPr lang="en-US" dirty="0" smtClean="0"/>
                        <a:t>Documentation</a:t>
                      </a:r>
                    </a:p>
                    <a:p>
                      <a:pPr marL="285750" indent="-285750">
                        <a:buFont typeface="Wingdings" panose="05000000000000000000" pitchFamily="2" charset="2"/>
                        <a:buChar char="ü"/>
                      </a:pPr>
                      <a:r>
                        <a:rPr lang="en-US" dirty="0" smtClean="0"/>
                        <a:t>Observation / Analysts</a:t>
                      </a:r>
                    </a:p>
                    <a:p>
                      <a:pPr marL="285750" indent="-285750">
                        <a:buFont typeface="Wingdings" panose="05000000000000000000" pitchFamily="2" charset="2"/>
                        <a:buChar char="ü"/>
                      </a:pPr>
                      <a:r>
                        <a:rPr lang="en-US" dirty="0" smtClean="0"/>
                        <a:t>Cultural</a:t>
                      </a:r>
                      <a:r>
                        <a:rPr lang="en-US" baseline="0" dirty="0" smtClean="0"/>
                        <a:t> / Gender Biases</a:t>
                      </a:r>
                      <a:endParaRPr lang="en-US" dirty="0"/>
                    </a:p>
                  </a:txBody>
                  <a:tcPr/>
                </a:tc>
                <a:tc>
                  <a:txBody>
                    <a:bodyPr/>
                    <a:lstStyle/>
                    <a:p>
                      <a:pPr marL="285750" indent="-285750">
                        <a:buFont typeface="Wingdings" panose="05000000000000000000" pitchFamily="2" charset="2"/>
                        <a:buChar char="ü"/>
                      </a:pPr>
                      <a:r>
                        <a:rPr lang="en-US" dirty="0" smtClean="0"/>
                        <a:t>Expectation of Assimilation</a:t>
                      </a:r>
                    </a:p>
                    <a:p>
                      <a:pPr marL="285750" indent="-285750">
                        <a:buFont typeface="Wingdings" panose="05000000000000000000" pitchFamily="2" charset="2"/>
                        <a:buChar char="ü"/>
                      </a:pPr>
                      <a:r>
                        <a:rPr lang="en-US" dirty="0" smtClean="0"/>
                        <a:t>Subjective Vs. Objective Criteria</a:t>
                      </a:r>
                    </a:p>
                    <a:p>
                      <a:pPr marL="285750" indent="-285750">
                        <a:buFont typeface="Wingdings" panose="05000000000000000000" pitchFamily="2" charset="2"/>
                        <a:buChar char="ü"/>
                      </a:pPr>
                      <a:r>
                        <a:rPr lang="en-US" dirty="0" smtClean="0"/>
                        <a:t>Standardization</a:t>
                      </a:r>
                    </a:p>
                    <a:p>
                      <a:pPr marL="285750" indent="-285750">
                        <a:buFont typeface="Wingdings" panose="05000000000000000000" pitchFamily="2" charset="2"/>
                        <a:buChar char="ü"/>
                      </a:pPr>
                      <a:r>
                        <a:rPr lang="en-US" dirty="0" smtClean="0"/>
                        <a:t>Introspection</a:t>
                      </a:r>
                      <a:endParaRPr lang="en-US" dirty="0"/>
                    </a:p>
                  </a:txBody>
                  <a:tcPr/>
                </a:tc>
                <a:extLst>
                  <a:ext uri="{0D108BD9-81ED-4DB2-BD59-A6C34878D82A}">
                    <a16:rowId xmlns="" xmlns:a16="http://schemas.microsoft.com/office/drawing/2014/main" val="950510094"/>
                  </a:ext>
                </a:extLst>
              </a:tr>
            </a:tbl>
          </a:graphicData>
        </a:graphic>
      </p:graphicFrame>
    </p:spTree>
    <p:extLst>
      <p:ext uri="{BB962C8B-B14F-4D97-AF65-F5344CB8AC3E}">
        <p14:creationId xmlns:p14="http://schemas.microsoft.com/office/powerpoint/2010/main" val="428406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 y="47367"/>
            <a:ext cx="11887200" cy="1083572"/>
          </a:xfrm>
        </p:spPr>
        <p:txBody>
          <a:bodyPr>
            <a:noAutofit/>
          </a:bodyPr>
          <a:lstStyle/>
          <a:p>
            <a:r>
              <a:rPr lang="en-US" sz="5000" b="1" spc="150" dirty="0">
                <a:ln w="11430"/>
                <a:solidFill>
                  <a:srgbClr val="AC0000"/>
                </a:solidFill>
                <a:latin typeface="Lato" panose="020F0502020204030203" pitchFamily="34" charset="0"/>
              </a:rPr>
              <a:t>Tips to control for Unconscious Bias</a:t>
            </a:r>
          </a:p>
        </p:txBody>
      </p:sp>
      <p:sp>
        <p:nvSpPr>
          <p:cNvPr id="3" name="Content Placeholder 2"/>
          <p:cNvSpPr>
            <a:spLocks noGrp="1"/>
          </p:cNvSpPr>
          <p:nvPr>
            <p:ph idx="4294967295"/>
          </p:nvPr>
        </p:nvSpPr>
        <p:spPr>
          <a:xfrm>
            <a:off x="182880" y="1320800"/>
            <a:ext cx="11887200" cy="5056851"/>
          </a:xfrm>
        </p:spPr>
        <p:txBody>
          <a:bodyPr>
            <a:normAutofit/>
          </a:bodyPr>
          <a:lstStyle/>
          <a:p>
            <a:r>
              <a:rPr lang="en-US" sz="2600" dirty="0" smtClean="0">
                <a:latin typeface="Open Sans" panose="020B0606030504020204" pitchFamily="34" charset="0"/>
                <a:ea typeface="Open Sans" panose="020B0606030504020204" pitchFamily="34" charset="0"/>
                <a:cs typeface="Open Sans" panose="020B0606030504020204" pitchFamily="34" charset="0"/>
              </a:rPr>
              <a:t>Replace your self-image as an objective person with recognition and acceptance that you are subject to the influence of bias and assumptions</a:t>
            </a:r>
          </a:p>
          <a:p>
            <a:r>
              <a:rPr lang="en-US" sz="2600" dirty="0" smtClean="0">
                <a:latin typeface="Open Sans" panose="020B0606030504020204" pitchFamily="34" charset="0"/>
                <a:ea typeface="Open Sans" panose="020B0606030504020204" pitchFamily="34" charset="0"/>
                <a:cs typeface="Open Sans" panose="020B0606030504020204" pitchFamily="34" charset="0"/>
              </a:rPr>
              <a:t>Insist on a diverse search committee</a:t>
            </a:r>
          </a:p>
          <a:p>
            <a:r>
              <a:rPr lang="en-US" sz="2600" dirty="0">
                <a:latin typeface="Open Sans" panose="020B0606030504020204" pitchFamily="34" charset="0"/>
                <a:ea typeface="Open Sans" panose="020B0606030504020204" pitchFamily="34" charset="0"/>
                <a:cs typeface="Open Sans" panose="020B0606030504020204" pitchFamily="34" charset="0"/>
              </a:rPr>
              <a:t>I</a:t>
            </a:r>
            <a:r>
              <a:rPr lang="en-US" sz="2600" dirty="0" smtClean="0">
                <a:latin typeface="Open Sans" panose="020B0606030504020204" pitchFamily="34" charset="0"/>
                <a:ea typeface="Open Sans" panose="020B0606030504020204" pitchFamily="34" charset="0"/>
                <a:cs typeface="Open Sans" panose="020B0606030504020204" pitchFamily="34" charset="0"/>
              </a:rPr>
              <a:t>ncrease the representation of women and minorities in the applicant pool</a:t>
            </a:r>
          </a:p>
          <a:p>
            <a:r>
              <a:rPr lang="en-US" sz="2600" dirty="0" smtClean="0">
                <a:latin typeface="Open Sans" panose="020B0606030504020204" pitchFamily="34" charset="0"/>
                <a:ea typeface="Open Sans" panose="020B0606030504020204" pitchFamily="34" charset="0"/>
                <a:cs typeface="Open Sans" panose="020B0606030504020204" pitchFamily="34" charset="0"/>
              </a:rPr>
              <a:t>Develop well-defined, objective evaluation criteria prior to reviewing applications</a:t>
            </a:r>
          </a:p>
          <a:p>
            <a:r>
              <a:rPr lang="en-US" sz="2600" dirty="0" smtClean="0">
                <a:latin typeface="Open Sans" panose="020B0606030504020204" pitchFamily="34" charset="0"/>
                <a:ea typeface="Open Sans" panose="020B0606030504020204" pitchFamily="34" charset="0"/>
                <a:cs typeface="Open Sans" panose="020B0606030504020204" pitchFamily="34" charset="0"/>
              </a:rPr>
              <a:t>Prioritize evaluation criteria prior to evaluating applicants</a:t>
            </a:r>
          </a:p>
          <a:p>
            <a:r>
              <a:rPr lang="en-US" sz="2600" dirty="0" smtClean="0">
                <a:latin typeface="Open Sans" panose="020B0606030504020204" pitchFamily="34" charset="0"/>
                <a:ea typeface="Open Sans" panose="020B0606030504020204" pitchFamily="34" charset="0"/>
                <a:cs typeface="Open Sans" panose="020B0606030504020204" pitchFamily="34" charset="0"/>
              </a:rPr>
              <a:t>Check yourself and each other in counter-stereotype imaging to reduce the influence of unconscious assumptions (i.e. imagine an astronaut,  engineer, CEO who is also a woman)</a:t>
            </a:r>
          </a:p>
          <a:p>
            <a:r>
              <a:rPr lang="en-US" sz="2600" dirty="0" smtClean="0">
                <a:latin typeface="Open Sans" panose="020B0606030504020204" pitchFamily="34" charset="0"/>
                <a:ea typeface="Open Sans" panose="020B0606030504020204" pitchFamily="34" charset="0"/>
                <a:cs typeface="Open Sans" panose="020B0606030504020204" pitchFamily="34" charset="0"/>
              </a:rPr>
              <a:t>Spend sufficient time evaluating each applicant; minimize distractions</a:t>
            </a:r>
            <a:endParaRPr lang="en-US" sz="26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0" y="1085220"/>
            <a:ext cx="12192000" cy="45719"/>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930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9041B543-DF87-4C3A-94E2-1D11DA9A4FA1}"/>
              </a:ext>
            </a:extLst>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263047"/>
            <a:ext cx="12192000" cy="6776581"/>
          </a:xfrm>
          <a:prstGeom prst="rect">
            <a:avLst/>
          </a:prstGeom>
          <a:noFill/>
        </p:spPr>
      </p:pic>
      <p:pic>
        <p:nvPicPr>
          <p:cNvPr id="3" name="Online Media 5">
            <a:hlinkClick r:id="rId6" highlightClick="1"/>
            <a:extLst>
              <a:ext uri="{FF2B5EF4-FFF2-40B4-BE49-F238E27FC236}">
                <a16:creationId xmlns="" xmlns:a16="http://schemas.microsoft.com/office/drawing/2014/main" id="{B7A2A922-F914-4F5D-BB69-AF31F3A2D67D}"/>
              </a:ext>
            </a:extLst>
          </p:cNvPr>
          <p:cNvPicPr>
            <a:picLocks noRot="1" noChangeAspect="1"/>
          </p:cNvPicPr>
          <p:nvPr>
            <a:videoFile r:link="rId1"/>
          </p:nvPr>
        </p:nvPicPr>
        <p:blipFill>
          <a:blip r:embed="rId7"/>
          <a:stretch>
            <a:fillRect/>
          </a:stretch>
        </p:blipFill>
        <p:spPr>
          <a:xfrm>
            <a:off x="2742043" y="951281"/>
            <a:ext cx="6782055" cy="3814906"/>
          </a:xfrm>
          <a:prstGeom prst="rect">
            <a:avLst/>
          </a:prstGeom>
        </p:spPr>
      </p:pic>
      <p:pic>
        <p:nvPicPr>
          <p:cNvPr id="5" name="vytOEbWvVjc"/>
          <p:cNvPicPr>
            <a:picLocks noRot="1" noChangeAspect="1"/>
          </p:cNvPicPr>
          <p:nvPr>
            <a:videoFile r:link="rId2"/>
          </p:nvPr>
        </p:nvPicPr>
        <p:blipFill>
          <a:blip r:embed="rId8"/>
          <a:stretch>
            <a:fillRect/>
          </a:stretch>
        </p:blipFill>
        <p:spPr>
          <a:xfrm>
            <a:off x="472611" y="118424"/>
            <a:ext cx="10983074" cy="5480620"/>
          </a:xfrm>
          <a:prstGeom prst="rect">
            <a:avLst/>
          </a:prstGeom>
        </p:spPr>
      </p:pic>
      <p:sp>
        <p:nvSpPr>
          <p:cNvPr id="6" name="TextBox 5"/>
          <p:cNvSpPr txBox="1"/>
          <p:nvPr/>
        </p:nvSpPr>
        <p:spPr>
          <a:xfrm>
            <a:off x="0" y="6513534"/>
            <a:ext cx="12192000" cy="307777"/>
          </a:xfrm>
          <a:prstGeom prst="rect">
            <a:avLst/>
          </a:prstGeom>
          <a:noFill/>
        </p:spPr>
        <p:txBody>
          <a:bodyPr wrap="square" rtlCol="0">
            <a:spAutoFit/>
          </a:bodyPr>
          <a:lstStyle/>
          <a:p>
            <a:pPr algn="ctr"/>
            <a:r>
              <a:rPr lang="en-US" sz="1400" dirty="0"/>
              <a:t>Media Partners [2017, September 12]. </a:t>
            </a:r>
            <a:r>
              <a:rPr lang="en-US" sz="1400" i="1" dirty="0"/>
              <a:t>How to Overcome Unconscious Bias</a:t>
            </a:r>
            <a:r>
              <a:rPr lang="en-US" sz="1400" dirty="0"/>
              <a:t> [Video file]. Retrieved from: </a:t>
            </a:r>
            <a:r>
              <a:rPr lang="en-US" sz="1400" u="sng" dirty="0">
                <a:hlinkClick r:id="rId9"/>
              </a:rPr>
              <a:t>https://</a:t>
            </a:r>
            <a:r>
              <a:rPr lang="en-US" sz="1400" u="sng" dirty="0" smtClean="0">
                <a:hlinkClick r:id="rId9"/>
              </a:rPr>
              <a:t>youtu.be/vytOEbWvVjc</a:t>
            </a:r>
            <a:endParaRPr lang="en-US" sz="1400" dirty="0"/>
          </a:p>
        </p:txBody>
      </p:sp>
    </p:spTree>
    <p:extLst>
      <p:ext uri="{BB962C8B-B14F-4D97-AF65-F5344CB8AC3E}">
        <p14:creationId xmlns:p14="http://schemas.microsoft.com/office/powerpoint/2010/main" val="2644502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739847" cy="6857999"/>
          </a:xfrm>
        </p:spPr>
        <p:txBody>
          <a:bodyPr>
            <a:noAutofit/>
          </a:bodyPr>
          <a:lstStyle/>
          <a:p>
            <a:r>
              <a:rPr lang="en-US" sz="6000" dirty="0" smtClean="0"/>
              <a:t>We can’t cure unconscious bias, but with self-awareness we can address it. </a:t>
            </a:r>
            <a:endParaRPr lang="en-US" sz="6000"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914510" y="362163"/>
            <a:ext cx="5117118" cy="6133671"/>
          </a:xfrm>
          <a:prstGeom prst="rect">
            <a:avLst/>
          </a:prstGeom>
          <a:noFill/>
          <a:ln>
            <a:noFill/>
          </a:ln>
        </p:spPr>
      </p:pic>
      <p:sp>
        <p:nvSpPr>
          <p:cNvPr id="6" name="TextBox 5"/>
          <p:cNvSpPr txBox="1"/>
          <p:nvPr/>
        </p:nvSpPr>
        <p:spPr>
          <a:xfrm>
            <a:off x="0" y="6495834"/>
            <a:ext cx="12192000" cy="307777"/>
          </a:xfrm>
          <a:prstGeom prst="rect">
            <a:avLst/>
          </a:prstGeom>
          <a:noFill/>
        </p:spPr>
        <p:txBody>
          <a:bodyPr wrap="square" rtlCol="0">
            <a:spAutoFit/>
          </a:bodyPr>
          <a:lstStyle/>
          <a:p>
            <a:r>
              <a:rPr lang="en-US" sz="1400" dirty="0" smtClean="0">
                <a:solidFill>
                  <a:schemeClr val="bg1"/>
                </a:solidFill>
              </a:rPr>
              <a:t>The Royal Society (2015, November 17). </a:t>
            </a:r>
            <a:r>
              <a:rPr lang="en-US" sz="1400" i="1" dirty="0" smtClean="0">
                <a:solidFill>
                  <a:schemeClr val="bg1"/>
                </a:solidFill>
              </a:rPr>
              <a:t>Understanding Unconscious Bias [Video file]. </a:t>
            </a:r>
            <a:r>
              <a:rPr lang="en-US" sz="1400" dirty="0">
                <a:solidFill>
                  <a:schemeClr val="bg1"/>
                </a:solidFill>
              </a:rPr>
              <a:t>Retrieved from https://youtu.be/dVp9Z5k0dEE</a:t>
            </a:r>
            <a:r>
              <a:rPr lang="en-US" sz="1400" dirty="0" smtClean="0">
                <a:solidFill>
                  <a:schemeClr val="bg1"/>
                </a:solidFill>
              </a:rPr>
              <a:t> </a:t>
            </a:r>
            <a:endParaRPr lang="en-US" sz="1400" dirty="0">
              <a:solidFill>
                <a:schemeClr val="bg1"/>
              </a:solidFill>
            </a:endParaRPr>
          </a:p>
        </p:txBody>
      </p:sp>
    </p:spTree>
    <p:extLst>
      <p:ext uri="{BB962C8B-B14F-4D97-AF65-F5344CB8AC3E}">
        <p14:creationId xmlns:p14="http://schemas.microsoft.com/office/powerpoint/2010/main" val="930543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64840" y="1432560"/>
            <a:ext cx="8773160" cy="4154984"/>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Be honest with yourself. It’s okay to have biases – we all do. It doesn’t make you any less of a person. What’s important is that you control them and actively look for ways to expand and revise your views. </a:t>
            </a:r>
            <a:r>
              <a:rPr lang="en-US" sz="2400" b="1" dirty="0">
                <a:latin typeface="Open Sans" panose="020B0606030504020204" pitchFamily="34" charset="0"/>
                <a:ea typeface="Open Sans" panose="020B0606030504020204" pitchFamily="34" charset="0"/>
                <a:cs typeface="Open Sans" panose="020B0606030504020204" pitchFamily="34" charset="0"/>
              </a:rPr>
              <a:t>Be open to change.</a:t>
            </a:r>
          </a:p>
          <a:p>
            <a:pPr marL="457200" indent="-457200">
              <a:buFont typeface="Arial" panose="020B0604020202020204" pitchFamily="34" charset="0"/>
              <a:buChar char="•"/>
            </a:pPr>
            <a:r>
              <a:rPr lang="en-US" sz="2400" dirty="0" smtClean="0">
                <a:latin typeface="Open Sans" panose="020B0606030504020204" pitchFamily="34" charset="0"/>
                <a:ea typeface="Open Sans" panose="020B0606030504020204" pitchFamily="34" charset="0"/>
                <a:cs typeface="Open Sans" panose="020B0606030504020204" pitchFamily="34" charset="0"/>
              </a:rPr>
              <a:t>Recognize </a:t>
            </a:r>
            <a:r>
              <a:rPr lang="en-US" sz="2400" dirty="0">
                <a:latin typeface="Open Sans" panose="020B0606030504020204" pitchFamily="34" charset="0"/>
                <a:ea typeface="Open Sans" panose="020B0606030504020204" pitchFamily="34" charset="0"/>
                <a:cs typeface="Open Sans" panose="020B0606030504020204" pitchFamily="34" charset="0"/>
              </a:rPr>
              <a:t>how your </a:t>
            </a:r>
            <a:r>
              <a:rPr lang="en-US" sz="2400" dirty="0">
                <a:latin typeface="Open Sans" panose="020B0606030504020204" pitchFamily="34" charset="0"/>
              </a:rPr>
              <a:t>assumptions</a:t>
            </a:r>
            <a:r>
              <a:rPr lang="en-US" sz="2400" dirty="0">
                <a:latin typeface="Open Sans" panose="020B0606030504020204" pitchFamily="34" charset="0"/>
                <a:ea typeface="Open Sans" panose="020B0606030504020204" pitchFamily="34" charset="0"/>
                <a:cs typeface="Open Sans" panose="020B0606030504020204" pitchFamily="34" charset="0"/>
              </a:rPr>
              <a:t> can </a:t>
            </a:r>
            <a:r>
              <a:rPr lang="en-US" sz="2400" dirty="0">
                <a:latin typeface="Open Sans" panose="020B0606030504020204" pitchFamily="34" charset="0"/>
              </a:rPr>
              <a:t>influence </a:t>
            </a:r>
            <a:r>
              <a:rPr lang="en-US" sz="2400" dirty="0">
                <a:latin typeface="Open Sans" panose="020B0606030504020204" pitchFamily="34" charset="0"/>
                <a:ea typeface="Open Sans" panose="020B0606030504020204" pitchFamily="34" charset="0"/>
                <a:cs typeface="Open Sans" panose="020B0606030504020204" pitchFamily="34" charset="0"/>
              </a:rPr>
              <a:t>your decisions and make a </a:t>
            </a:r>
            <a:r>
              <a:rPr lang="en-US" sz="2400" dirty="0">
                <a:latin typeface="Open Sans" panose="020B0606030504020204" pitchFamily="34" charset="0"/>
              </a:rPr>
              <a:t>conscientious effort </a:t>
            </a:r>
            <a:r>
              <a:rPr lang="en-US" sz="2400" dirty="0">
                <a:latin typeface="Open Sans" panose="020B0606030504020204" pitchFamily="34" charset="0"/>
                <a:ea typeface="Open Sans" panose="020B0606030504020204" pitchFamily="34" charset="0"/>
                <a:cs typeface="Open Sans" panose="020B0606030504020204" pitchFamily="34" charset="0"/>
              </a:rPr>
              <a:t>to </a:t>
            </a:r>
            <a:r>
              <a:rPr lang="en-US" sz="2400" b="1" dirty="0">
                <a:latin typeface="Open Sans" panose="020B0606030504020204" pitchFamily="34" charset="0"/>
              </a:rPr>
              <a:t>overcome</a:t>
            </a:r>
            <a:r>
              <a:rPr lang="en-US" sz="2400" b="1" dirty="0">
                <a:latin typeface="Open Sans" panose="020B0606030504020204" pitchFamily="34" charset="0"/>
                <a:ea typeface="Open Sans" panose="020B0606030504020204" pitchFamily="34" charset="0"/>
                <a:cs typeface="Open Sans" panose="020B0606030504020204" pitchFamily="34" charset="0"/>
              </a:rPr>
              <a:t> your assumptions. </a:t>
            </a:r>
            <a:endParaRPr lang="en-US" sz="2400" b="1" dirty="0" smtClean="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2400" b="1" dirty="0">
                <a:latin typeface="Open Sans" panose="020B0606030504020204" pitchFamily="34" charset="0"/>
                <a:ea typeface="Open Sans" panose="020B0606030504020204" pitchFamily="34" charset="0"/>
                <a:cs typeface="Open Sans" panose="020B0606030504020204" pitchFamily="34" charset="0"/>
              </a:rPr>
              <a:t>Change your outlook to </a:t>
            </a:r>
            <a:r>
              <a:rPr lang="en-US" sz="2400" b="1" dirty="0" smtClean="0">
                <a:latin typeface="Open Sans" panose="020B0606030504020204" pitchFamily="34" charset="0"/>
                <a:ea typeface="Open Sans" panose="020B0606030504020204" pitchFamily="34" charset="0"/>
                <a:cs typeface="Open Sans" panose="020B0606030504020204" pitchFamily="34" charset="0"/>
              </a:rPr>
              <a:t>prevent bias</a:t>
            </a:r>
            <a:r>
              <a:rPr lang="en-US" sz="2400" dirty="0" smtClean="0">
                <a:latin typeface="Open Sans" panose="020B0606030504020204" pitchFamily="34" charset="0"/>
                <a:ea typeface="Open Sans" panose="020B0606030504020204" pitchFamily="34" charset="0"/>
                <a:cs typeface="Open Sans" panose="020B0606030504020204" pitchFamily="34" charset="0"/>
              </a:rPr>
              <a:t>. Everyone </a:t>
            </a:r>
            <a:r>
              <a:rPr lang="en-US" sz="2400" dirty="0">
                <a:latin typeface="Open Sans" panose="020B0606030504020204" pitchFamily="34" charset="0"/>
                <a:ea typeface="Open Sans" panose="020B0606030504020204" pitchFamily="34" charset="0"/>
                <a:cs typeface="Open Sans" panose="020B0606030504020204" pitchFamily="34" charset="0"/>
              </a:rPr>
              <a:t>should aim to assess others more positively – to give credit where it’s due and not magnify </a:t>
            </a:r>
            <a:r>
              <a:rPr lang="en-US" sz="2400" dirty="0" smtClean="0">
                <a:latin typeface="Open Sans" panose="020B0606030504020204" pitchFamily="34" charset="0"/>
                <a:ea typeface="Open Sans" panose="020B0606030504020204" pitchFamily="34" charset="0"/>
                <a:cs typeface="Open Sans" panose="020B0606030504020204" pitchFamily="34" charset="0"/>
              </a:rPr>
              <a:t>shortcomings.</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p:cNvSpPr txBox="1"/>
          <p:nvPr/>
        </p:nvSpPr>
        <p:spPr>
          <a:xfrm>
            <a:off x="365760" y="137497"/>
            <a:ext cx="11826240" cy="1200329"/>
          </a:xfrm>
          <a:prstGeom prst="rect">
            <a:avLst/>
          </a:prstGeom>
          <a:noFill/>
        </p:spPr>
        <p:txBody>
          <a:bodyPr wrap="square" rtlCol="0">
            <a:spAutoFit/>
          </a:bodyPr>
          <a:lstStyle/>
          <a:p>
            <a:r>
              <a:rPr lang="en-US" sz="7200" b="1" dirty="0" smtClean="0">
                <a:solidFill>
                  <a:srgbClr val="AC0000"/>
                </a:solidFill>
                <a:latin typeface="Open Sans" panose="020B0606030504020204" pitchFamily="34" charset="0"/>
              </a:rPr>
              <a:t>Discussion</a:t>
            </a:r>
            <a:endParaRPr lang="en-US" sz="7200" b="1" dirty="0">
              <a:latin typeface="Open Sans" panose="020B0606030504020204" pitchFamily="34" charset="0"/>
            </a:endParaRPr>
          </a:p>
        </p:txBody>
      </p:sp>
      <p:pic>
        <p:nvPicPr>
          <p:cNvPr id="5" name="Picture 4" descr="Tutoriel de mnémotechnie | JeRetiens - Trucs mnémotechniques moyens et méthod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1432560"/>
            <a:ext cx="2679662" cy="4154984"/>
          </a:xfrm>
          <a:prstGeom prst="rect">
            <a:avLst/>
          </a:prstGeom>
        </p:spPr>
      </p:pic>
    </p:spTree>
    <p:extLst>
      <p:ext uri="{BB962C8B-B14F-4D97-AF65-F5344CB8AC3E}">
        <p14:creationId xmlns:p14="http://schemas.microsoft.com/office/powerpoint/2010/main" val="1174353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1600" y="99117"/>
            <a:ext cx="11856720" cy="876243"/>
          </a:xfrm>
        </p:spPr>
        <p:txBody>
          <a:bodyPr>
            <a:noAutofit/>
          </a:bodyPr>
          <a:lstStyle/>
          <a:p>
            <a:r>
              <a:rPr lang="en-US" sz="6000" b="1" spc="150" dirty="0">
                <a:ln w="11430"/>
                <a:solidFill>
                  <a:srgbClr val="AC0000"/>
                </a:solidFill>
                <a:latin typeface="Open Sans" panose="020B0606030504020204" pitchFamily="34" charset="0"/>
                <a:ea typeface="Open Sans" panose="020B0606030504020204" pitchFamily="34" charset="0"/>
                <a:cs typeface="Open Sans" panose="020B0606030504020204" pitchFamily="34" charset="0"/>
              </a:rPr>
              <a:t>Summary</a:t>
            </a:r>
          </a:p>
        </p:txBody>
      </p:sp>
      <p:sp>
        <p:nvSpPr>
          <p:cNvPr id="4" name="Rectangle 3"/>
          <p:cNvSpPr/>
          <p:nvPr/>
        </p:nvSpPr>
        <p:spPr>
          <a:xfrm>
            <a:off x="0" y="975360"/>
            <a:ext cx="12192000" cy="45719"/>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01600" y="1021079"/>
            <a:ext cx="12009120" cy="47063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en-US" sz="4200" dirty="0" smtClean="0">
                <a:latin typeface="Open Sans" panose="020B0606030504020204" pitchFamily="34" charset="0"/>
                <a:ea typeface="Open Sans" panose="020B0606030504020204" pitchFamily="34" charset="0"/>
                <a:cs typeface="Open Sans" panose="020B0606030504020204" pitchFamily="34" charset="0"/>
              </a:rPr>
              <a:t>Everyone has Biases</a:t>
            </a:r>
          </a:p>
          <a:p>
            <a:pPr marL="571500" indent="-571500">
              <a:buFont typeface="Arial" panose="020B0604020202020204" pitchFamily="34" charset="0"/>
              <a:buChar char="•"/>
            </a:pPr>
            <a:r>
              <a:rPr lang="en-US" sz="4200" dirty="0" smtClean="0">
                <a:latin typeface="Open Sans" panose="020B0606030504020204" pitchFamily="34" charset="0"/>
                <a:ea typeface="Open Sans" panose="020B0606030504020204" pitchFamily="34" charset="0"/>
                <a:cs typeface="Open Sans" panose="020B0606030504020204" pitchFamily="34" charset="0"/>
              </a:rPr>
              <a:t>Recognize your Biases</a:t>
            </a:r>
          </a:p>
          <a:p>
            <a:pPr marL="571500" indent="-571500">
              <a:buFont typeface="Arial" panose="020B0604020202020204" pitchFamily="34" charset="0"/>
              <a:buChar char="•"/>
            </a:pPr>
            <a:r>
              <a:rPr lang="en-US" sz="4200" dirty="0" smtClean="0">
                <a:latin typeface="Open Sans" panose="020B0606030504020204" pitchFamily="34" charset="0"/>
                <a:ea typeface="Open Sans" panose="020B0606030504020204" pitchFamily="34" charset="0"/>
                <a:cs typeface="Open Sans" panose="020B0606030504020204" pitchFamily="34" charset="0"/>
              </a:rPr>
              <a:t>Question what you Think you Know – Change your Viewpoint</a:t>
            </a:r>
          </a:p>
          <a:p>
            <a:pPr marL="571500" indent="-571500">
              <a:buFont typeface="Arial" panose="020B0604020202020204" pitchFamily="34" charset="0"/>
              <a:buChar char="•"/>
            </a:pPr>
            <a:r>
              <a:rPr lang="en-US" sz="4200" dirty="0" smtClean="0">
                <a:latin typeface="Open Sans" panose="020B0606030504020204" pitchFamily="34" charset="0"/>
                <a:ea typeface="Open Sans" panose="020B0606030504020204" pitchFamily="34" charset="0"/>
                <a:cs typeface="Open Sans" panose="020B0606030504020204" pitchFamily="34" charset="0"/>
              </a:rPr>
              <a:t>Understand how your Biases </a:t>
            </a:r>
            <a:r>
              <a:rPr lang="en-US" sz="4200" dirty="0">
                <a:latin typeface="Open Sans" panose="020B0606030504020204" pitchFamily="34" charset="0"/>
                <a:ea typeface="Open Sans" panose="020B0606030504020204" pitchFamily="34" charset="0"/>
                <a:cs typeface="Open Sans" panose="020B0606030504020204" pitchFamily="34" charset="0"/>
              </a:rPr>
              <a:t>A</a:t>
            </a:r>
            <a:r>
              <a:rPr lang="en-US" sz="4200" dirty="0" smtClean="0">
                <a:latin typeface="Open Sans" panose="020B0606030504020204" pitchFamily="34" charset="0"/>
                <a:ea typeface="Open Sans" panose="020B0606030504020204" pitchFamily="34" charset="0"/>
                <a:cs typeface="Open Sans" panose="020B0606030504020204" pitchFamily="34" charset="0"/>
              </a:rPr>
              <a:t>ffect your Decision-Making</a:t>
            </a:r>
          </a:p>
          <a:p>
            <a:pPr marL="571500" indent="-571500">
              <a:buFont typeface="Arial" panose="020B0604020202020204" pitchFamily="34" charset="0"/>
              <a:buChar char="•"/>
            </a:pPr>
            <a:r>
              <a:rPr lang="en-US" sz="4200" dirty="0" smtClean="0">
                <a:latin typeface="Open Sans" panose="020B0606030504020204" pitchFamily="34" charset="0"/>
                <a:ea typeface="Open Sans" panose="020B0606030504020204" pitchFamily="34" charset="0"/>
                <a:cs typeface="Open Sans" panose="020B0606030504020204" pitchFamily="34" charset="0"/>
              </a:rPr>
              <a:t>Focus on what is Important</a:t>
            </a:r>
          </a:p>
        </p:txBody>
      </p:sp>
    </p:spTree>
    <p:extLst>
      <p:ext uri="{BB962C8B-B14F-4D97-AF65-F5344CB8AC3E}">
        <p14:creationId xmlns:p14="http://schemas.microsoft.com/office/powerpoint/2010/main" val="1920499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5629" y="1"/>
            <a:ext cx="11392748" cy="851770"/>
          </a:xfrm>
        </p:spPr>
        <p:txBody>
          <a:bodyPr>
            <a:normAutofit fontScale="90000"/>
          </a:bodyPr>
          <a:lstStyle/>
          <a:p>
            <a:r>
              <a:rPr lang="en-US" sz="6600" b="1" spc="150" dirty="0">
                <a:ln w="11430"/>
                <a:solidFill>
                  <a:srgbClr val="AC0000"/>
                </a:solidFill>
                <a:latin typeface="Lato" panose="020F0502020204030203" pitchFamily="34" charset="0"/>
              </a:rPr>
              <a:t>Resources</a:t>
            </a:r>
          </a:p>
        </p:txBody>
      </p:sp>
      <p:sp>
        <p:nvSpPr>
          <p:cNvPr id="4" name="Rectangle 3"/>
          <p:cNvSpPr/>
          <p:nvPr/>
        </p:nvSpPr>
        <p:spPr>
          <a:xfrm>
            <a:off x="0" y="828911"/>
            <a:ext cx="12192000" cy="45719"/>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874630"/>
            <a:ext cx="12191999" cy="5401479"/>
          </a:xfrm>
          <a:prstGeom prst="rect">
            <a:avLst/>
          </a:prstGeom>
          <a:noFill/>
        </p:spPr>
        <p:txBody>
          <a:bodyPr wrap="square" rtlCol="0">
            <a:spAutoFit/>
          </a:bodyPr>
          <a:lstStyle/>
          <a:p>
            <a:pPr marL="171450" lvl="0" indent="-171450" defTabSz="457200" fontAlgn="base">
              <a:spcAft>
                <a:spcPts val="600"/>
              </a:spcAft>
              <a:buClr>
                <a:srgbClr val="B70014"/>
              </a:buClr>
              <a:buSzPct val="90000"/>
              <a:buFont typeface="Arial" panose="020B0604020202020204" pitchFamily="34" charset="0"/>
              <a:buChar char="•"/>
            </a:pPr>
            <a:r>
              <a:rPr lang="en-US" sz="1200"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Project Implicit: </a:t>
            </a:r>
            <a:r>
              <a:rPr lang="en-US" sz="1200" u="sng"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hlinkClick r:id="rId2"/>
              </a:rPr>
              <a:t>https://</a:t>
            </a:r>
            <a:r>
              <a:rPr lang="en-US" sz="1200" u="sng" dirty="0" smtClean="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hlinkClick r:id="rId2"/>
              </a:rPr>
              <a:t>implicit.harvard.edu/implicit/selectatest.html</a:t>
            </a:r>
            <a:endParaRPr lang="en-US" sz="1200" u="sng" dirty="0" smtClean="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endParaRPr>
          </a:p>
          <a:p>
            <a:pPr marL="171450" lvl="0" indent="-171450" defTabSz="457200" fontAlgn="base">
              <a:spcAft>
                <a:spcPts val="600"/>
              </a:spcAft>
              <a:buClr>
                <a:srgbClr val="B70014"/>
              </a:buClr>
              <a:buSzPct val="90000"/>
              <a:buFont typeface="Arial" panose="020B0604020202020204" pitchFamily="34" charset="0"/>
              <a:buChar char="•"/>
            </a:pPr>
            <a:r>
              <a:rPr lang="en-US" sz="1200"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Project Implicit Test: </a:t>
            </a:r>
            <a:r>
              <a:rPr lang="en-US" sz="1200" u="sng"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hlinkClick r:id="rId3"/>
              </a:rPr>
              <a:t>https://implicit.harvard.edu/implicit/takeatest.html</a:t>
            </a:r>
            <a:endParaRPr lang="en-US" sz="1200" u="sng"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endParaRPr>
          </a:p>
          <a:p>
            <a:pPr marL="171450" lvl="0" indent="-171450" defTabSz="457200">
              <a:spcAft>
                <a:spcPts val="600"/>
              </a:spcAft>
              <a:buClr>
                <a:srgbClr val="B70014"/>
              </a:buClr>
              <a:buSzPct val="90000"/>
              <a:buFont typeface="Arial" panose="020B0604020202020204" pitchFamily="34" charset="0"/>
              <a:buChar char="•"/>
            </a:pPr>
            <a:r>
              <a:rPr lang="en-US" sz="1200"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KIRWAN </a:t>
            </a:r>
            <a:r>
              <a:rPr lang="en-US" sz="1200" dirty="0" err="1" smtClean="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INSTITITE</a:t>
            </a:r>
            <a:r>
              <a:rPr lang="en-US" sz="1200" dirty="0" smtClean="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 </a:t>
            </a:r>
            <a:r>
              <a:rPr lang="en-US" sz="1200" dirty="0" smtClean="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hlinkClick r:id="rId4"/>
              </a:rPr>
              <a:t>http</a:t>
            </a:r>
            <a:r>
              <a:rPr lang="en-US" sz="1200"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hlinkClick r:id="rId4"/>
              </a:rPr>
              <a:t>://kirwaninstitute.osu.edu/researchandstrategicinitiatives/implicit-bias-review</a:t>
            </a:r>
            <a:r>
              <a:rPr lang="en-US" sz="1200" u="sng" dirty="0" smtClean="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hlinkClick r:id="rId4"/>
              </a:rPr>
              <a:t>/</a:t>
            </a:r>
            <a:endParaRPr lang="en-US" sz="1200" u="sng" dirty="0" smtClean="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200" dirty="0" err="1">
                <a:latin typeface="Open Sans" panose="020B0606030504020204" pitchFamily="34" charset="0"/>
                <a:ea typeface="Open Sans" panose="020B0606030504020204" pitchFamily="34" charset="0"/>
                <a:cs typeface="Open Sans" panose="020B0606030504020204" pitchFamily="34" charset="0"/>
              </a:rPr>
              <a:t>Emtrain</a:t>
            </a:r>
            <a:r>
              <a:rPr lang="en-US" sz="1200" dirty="0">
                <a:latin typeface="Open Sans" panose="020B0606030504020204" pitchFamily="34" charset="0"/>
                <a:ea typeface="Open Sans" panose="020B0606030504020204" pitchFamily="34" charset="0"/>
                <a:cs typeface="Open Sans" panose="020B0606030504020204" pitchFamily="34" charset="0"/>
              </a:rPr>
              <a:t> (2016, May 19) </a:t>
            </a:r>
            <a:r>
              <a:rPr lang="en-US" sz="1200" i="1" dirty="0">
                <a:latin typeface="Open Sans" panose="020B0606030504020204" pitchFamily="34" charset="0"/>
                <a:ea typeface="Open Sans" panose="020B0606030504020204" pitchFamily="34" charset="0"/>
                <a:cs typeface="Open Sans" panose="020B0606030504020204" pitchFamily="34" charset="0"/>
              </a:rPr>
              <a:t>What is Unconscious Bias? </a:t>
            </a:r>
            <a:r>
              <a:rPr lang="en-US" sz="1200" dirty="0">
                <a:latin typeface="Open Sans" panose="020B0606030504020204" pitchFamily="34" charset="0"/>
                <a:ea typeface="Open Sans" panose="020B0606030504020204" pitchFamily="34" charset="0"/>
                <a:cs typeface="Open Sans" panose="020B0606030504020204" pitchFamily="34" charset="0"/>
              </a:rPr>
              <a:t>[Video File]. Retrieved from: https://youtu.be/R95bU9Z7afQ</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Marshall E-Learning Consultancy (2017, May 12). </a:t>
            </a:r>
            <a:r>
              <a:rPr lang="en-US" sz="1200" i="1" dirty="0">
                <a:latin typeface="Open Sans" panose="020B0606030504020204" pitchFamily="34" charset="0"/>
                <a:ea typeface="Open Sans" panose="020B0606030504020204" pitchFamily="34" charset="0"/>
                <a:cs typeface="Open Sans" panose="020B0606030504020204" pitchFamily="34" charset="0"/>
              </a:rPr>
              <a:t>How We Make Decisions and How Unconscious Bias Affects Judgement</a:t>
            </a:r>
            <a:r>
              <a:rPr lang="en-US" sz="1200" dirty="0">
                <a:latin typeface="Open Sans" panose="020B0606030504020204" pitchFamily="34" charset="0"/>
                <a:ea typeface="Open Sans" panose="020B0606030504020204" pitchFamily="34" charset="0"/>
                <a:cs typeface="Open Sans" panose="020B0606030504020204" pitchFamily="34" charset="0"/>
              </a:rPr>
              <a:t> [Video File]. Retrieved from: </a:t>
            </a:r>
            <a:r>
              <a:rPr lang="en-US" sz="1200" u="sng" dirty="0">
                <a:latin typeface="Open Sans" panose="020B0606030504020204" pitchFamily="34" charset="0"/>
                <a:ea typeface="Open Sans" panose="020B0606030504020204" pitchFamily="34" charset="0"/>
                <a:cs typeface="Open Sans" panose="020B0606030504020204" pitchFamily="34" charset="0"/>
                <a:hlinkClick r:id="rId5"/>
              </a:rPr>
              <a:t>https://youtu.be/dlwkvB0Diz4</a:t>
            </a:r>
            <a:endParaRPr lang="en-US" sz="1200" dirty="0">
              <a:latin typeface="Open Sans" panose="020B0606030504020204" pitchFamily="34" charset="0"/>
              <a:ea typeface="Open Sans" panose="020B0606030504020204" pitchFamily="34" charset="0"/>
              <a:cs typeface="Open Sans" panose="020B0606030504020204" pitchFamily="34" charset="0"/>
            </a:endParaRP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200" dirty="0" err="1">
                <a:latin typeface="Open Sans" panose="020B0606030504020204" pitchFamily="34" charset="0"/>
                <a:ea typeface="Open Sans" panose="020B0606030504020204" pitchFamily="34" charset="0"/>
                <a:cs typeface="Open Sans" panose="020B0606030504020204" pitchFamily="34" charset="0"/>
              </a:rPr>
              <a:t>Equalityandinclusion</a:t>
            </a:r>
            <a:r>
              <a:rPr lang="en-US" sz="1200" dirty="0">
                <a:latin typeface="Open Sans" panose="020B0606030504020204" pitchFamily="34" charset="0"/>
                <a:ea typeface="Open Sans" panose="020B0606030504020204" pitchFamily="34" charset="0"/>
                <a:cs typeface="Open Sans" panose="020B0606030504020204" pitchFamily="34" charset="0"/>
              </a:rPr>
              <a:t> (2015, September 17). </a:t>
            </a:r>
            <a:r>
              <a:rPr lang="en-US" sz="1200" i="1" dirty="0">
                <a:latin typeface="Open Sans" panose="020B0606030504020204" pitchFamily="34" charset="0"/>
                <a:ea typeface="Open Sans" panose="020B0606030504020204" pitchFamily="34" charset="0"/>
                <a:cs typeface="Open Sans" panose="020B0606030504020204" pitchFamily="34" charset="0"/>
              </a:rPr>
              <a:t>What is Unconscious Bias? </a:t>
            </a:r>
            <a:r>
              <a:rPr lang="en-US" sz="1200" dirty="0">
                <a:latin typeface="Open Sans" panose="020B0606030504020204" pitchFamily="34" charset="0"/>
                <a:ea typeface="Open Sans" panose="020B0606030504020204" pitchFamily="34" charset="0"/>
                <a:cs typeface="Open Sans" panose="020B0606030504020204" pitchFamily="34" charset="0"/>
              </a:rPr>
              <a:t>[Video File]. Retrieved from: https://youtu.be/rbe5D3Yh43o</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200" dirty="0" err="1">
                <a:latin typeface="Open Sans" panose="020B0606030504020204" pitchFamily="34" charset="0"/>
                <a:ea typeface="Open Sans" panose="020B0606030504020204" pitchFamily="34" charset="0"/>
                <a:cs typeface="Open Sans" panose="020B0606030504020204" pitchFamily="34" charset="0"/>
              </a:rPr>
              <a:t>Litmos</a:t>
            </a:r>
            <a:r>
              <a:rPr lang="en-US" sz="1200" dirty="0">
                <a:latin typeface="Open Sans" panose="020B0606030504020204" pitchFamily="34" charset="0"/>
                <a:ea typeface="Open Sans" panose="020B0606030504020204" pitchFamily="34" charset="0"/>
                <a:cs typeface="Open Sans" panose="020B0606030504020204" pitchFamily="34" charset="0"/>
              </a:rPr>
              <a:t> Heroes ( 2016, October 28). </a:t>
            </a:r>
            <a:r>
              <a:rPr lang="en-US" sz="1200" i="1" dirty="0">
                <a:latin typeface="Open Sans" panose="020B0606030504020204" pitchFamily="34" charset="0"/>
                <a:ea typeface="Open Sans" panose="020B0606030504020204" pitchFamily="34" charset="0"/>
                <a:cs typeface="Open Sans" panose="020B0606030504020204" pitchFamily="34" charset="0"/>
              </a:rPr>
              <a:t>Unconscious Bias – Leadership and Management</a:t>
            </a:r>
            <a:r>
              <a:rPr lang="en-US" sz="1200" dirty="0">
                <a:latin typeface="Open Sans" panose="020B0606030504020204" pitchFamily="34" charset="0"/>
                <a:ea typeface="Open Sans" panose="020B0606030504020204" pitchFamily="34" charset="0"/>
                <a:cs typeface="Open Sans" panose="020B0606030504020204" pitchFamily="34" charset="0"/>
              </a:rPr>
              <a:t> [Video File]. Retrieved from: </a:t>
            </a:r>
            <a:r>
              <a:rPr lang="en-US" sz="1200" u="sng" dirty="0">
                <a:latin typeface="Open Sans" panose="020B0606030504020204" pitchFamily="34" charset="0"/>
                <a:ea typeface="Open Sans" panose="020B0606030504020204" pitchFamily="34" charset="0"/>
                <a:cs typeface="Open Sans" panose="020B0606030504020204" pitchFamily="34" charset="0"/>
                <a:hlinkClick r:id="rId6"/>
              </a:rPr>
              <a:t>https://youtu.be/dloCJq8shZE</a:t>
            </a:r>
            <a:endParaRPr lang="en-US" sz="1200" dirty="0">
              <a:latin typeface="Open Sans" panose="020B0606030504020204" pitchFamily="34" charset="0"/>
              <a:ea typeface="Open Sans" panose="020B0606030504020204" pitchFamily="34" charset="0"/>
              <a:cs typeface="Open Sans" panose="020B0606030504020204" pitchFamily="34" charset="0"/>
            </a:endParaRP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PwC (2017, June 23). </a:t>
            </a:r>
            <a:r>
              <a:rPr lang="en-US" sz="1200" i="1" dirty="0">
                <a:latin typeface="Open Sans" panose="020B0606030504020204" pitchFamily="34" charset="0"/>
                <a:ea typeface="Open Sans" panose="020B0606030504020204" pitchFamily="34" charset="0"/>
                <a:cs typeface="Open Sans" panose="020B0606030504020204" pitchFamily="34" charset="0"/>
              </a:rPr>
              <a:t>Blind Spots: Challenge Assumptions </a:t>
            </a:r>
            <a:r>
              <a:rPr lang="en-US" sz="1200" dirty="0">
                <a:latin typeface="Open Sans" panose="020B0606030504020204" pitchFamily="34" charset="0"/>
                <a:ea typeface="Open Sans" panose="020B0606030504020204" pitchFamily="34" charset="0"/>
                <a:cs typeface="Open Sans" panose="020B0606030504020204" pitchFamily="34" charset="0"/>
              </a:rPr>
              <a:t>[Video File] Retrieved from: </a:t>
            </a:r>
            <a:r>
              <a:rPr lang="en-US" sz="1200" u="sng" dirty="0">
                <a:latin typeface="Open Sans" panose="020B0606030504020204" pitchFamily="34" charset="0"/>
                <a:ea typeface="Open Sans" panose="020B0606030504020204" pitchFamily="34" charset="0"/>
                <a:cs typeface="Open Sans" panose="020B0606030504020204" pitchFamily="34" charset="0"/>
                <a:hlinkClick r:id="rId7"/>
              </a:rPr>
              <a:t>https://youtu.be/BFcjfqmVah8</a:t>
            </a:r>
            <a:endParaRPr lang="en-US" sz="1200" dirty="0">
              <a:latin typeface="Open Sans" panose="020B0606030504020204" pitchFamily="34" charset="0"/>
              <a:ea typeface="Open Sans" panose="020B0606030504020204" pitchFamily="34" charset="0"/>
              <a:cs typeface="Open Sans" panose="020B0606030504020204" pitchFamily="34" charset="0"/>
            </a:endParaRP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Media Partners (2017, September 13).</a:t>
            </a:r>
            <a:r>
              <a:rPr lang="en-US" sz="1200" i="1" dirty="0">
                <a:latin typeface="Open Sans" panose="020B0606030504020204" pitchFamily="34" charset="0"/>
                <a:ea typeface="Open Sans" panose="020B0606030504020204" pitchFamily="34" charset="0"/>
                <a:cs typeface="Open Sans" panose="020B0606030504020204" pitchFamily="34" charset="0"/>
              </a:rPr>
              <a:t> Unconscious Bias Test</a:t>
            </a:r>
            <a:r>
              <a:rPr lang="en-US" sz="1200" dirty="0">
                <a:latin typeface="Open Sans" panose="020B0606030504020204" pitchFamily="34" charset="0"/>
                <a:ea typeface="Open Sans" panose="020B0606030504020204" pitchFamily="34" charset="0"/>
                <a:cs typeface="Open Sans" panose="020B0606030504020204" pitchFamily="34" charset="0"/>
              </a:rPr>
              <a:t> [Video file]. Retrieved from </a:t>
            </a:r>
            <a:r>
              <a:rPr lang="en-US" sz="1200" u="sng" dirty="0">
                <a:latin typeface="Open Sans" panose="020B0606030504020204" pitchFamily="34" charset="0"/>
                <a:ea typeface="Open Sans" panose="020B0606030504020204" pitchFamily="34" charset="0"/>
                <a:cs typeface="Open Sans" panose="020B0606030504020204" pitchFamily="34" charset="0"/>
                <a:hlinkClick r:id="rId8"/>
              </a:rPr>
              <a:t>https://youtu.be/0veDFGo666s</a:t>
            </a:r>
            <a:endParaRPr lang="en-US" sz="1200" dirty="0">
              <a:latin typeface="Open Sans" panose="020B0606030504020204" pitchFamily="34" charset="0"/>
              <a:ea typeface="Open Sans" panose="020B0606030504020204" pitchFamily="34" charset="0"/>
              <a:cs typeface="Open Sans" panose="020B0606030504020204" pitchFamily="34" charset="0"/>
            </a:endParaRP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Ali al-</a:t>
            </a:r>
            <a:r>
              <a:rPr lang="en-US" sz="1200" dirty="0" err="1">
                <a:latin typeface="Open Sans" panose="020B0606030504020204" pitchFamily="34" charset="0"/>
                <a:ea typeface="Open Sans" panose="020B0606030504020204" pitchFamily="34" charset="0"/>
                <a:cs typeface="Open Sans" panose="020B0606030504020204" pitchFamily="34" charset="0"/>
              </a:rPr>
              <a:t>Yunani</a:t>
            </a:r>
            <a:r>
              <a:rPr lang="en-US" sz="1200" dirty="0">
                <a:latin typeface="Open Sans" panose="020B0606030504020204" pitchFamily="34" charset="0"/>
                <a:ea typeface="Open Sans" panose="020B0606030504020204" pitchFamily="34" charset="0"/>
                <a:cs typeface="Open Sans" panose="020B0606030504020204" pitchFamily="34" charset="0"/>
              </a:rPr>
              <a:t> (2015, December 9). </a:t>
            </a:r>
            <a:r>
              <a:rPr lang="en-US" sz="1200" i="1" dirty="0">
                <a:latin typeface="Open Sans" panose="020B0606030504020204" pitchFamily="34" charset="0"/>
                <a:ea typeface="Open Sans" panose="020B0606030504020204" pitchFamily="34" charset="0"/>
                <a:cs typeface="Open Sans" panose="020B0606030504020204" pitchFamily="34" charset="0"/>
              </a:rPr>
              <a:t>What Muslims Are Hiding From You</a:t>
            </a:r>
            <a:r>
              <a:rPr lang="en-US" sz="1200" dirty="0">
                <a:latin typeface="Open Sans" panose="020B0606030504020204" pitchFamily="34" charset="0"/>
                <a:ea typeface="Open Sans" panose="020B0606030504020204" pitchFamily="34" charset="0"/>
                <a:cs typeface="Open Sans" panose="020B0606030504020204" pitchFamily="34" charset="0"/>
              </a:rPr>
              <a:t>.  [Video file]. Retrieved from: </a:t>
            </a:r>
            <a:r>
              <a:rPr lang="en-US" sz="1200" u="sng" dirty="0">
                <a:latin typeface="Open Sans" panose="020B0606030504020204" pitchFamily="34" charset="0"/>
                <a:ea typeface="Open Sans" panose="020B0606030504020204" pitchFamily="34" charset="0"/>
                <a:cs typeface="Open Sans" panose="020B0606030504020204" pitchFamily="34" charset="0"/>
                <a:hlinkClick r:id="rId9"/>
              </a:rPr>
              <a:t>https://youtu.be/OiKZpsu418k</a:t>
            </a:r>
            <a:endParaRPr lang="en-US" sz="1200" dirty="0">
              <a:latin typeface="Open Sans" panose="020B0606030504020204" pitchFamily="34" charset="0"/>
              <a:ea typeface="Open Sans" panose="020B0606030504020204" pitchFamily="34" charset="0"/>
              <a:cs typeface="Open Sans" panose="020B0606030504020204" pitchFamily="34" charset="0"/>
            </a:endParaRP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Media Partners [2017, September 12]. </a:t>
            </a:r>
            <a:r>
              <a:rPr lang="en-US" sz="1200" i="1" dirty="0">
                <a:latin typeface="Open Sans" panose="020B0606030504020204" pitchFamily="34" charset="0"/>
                <a:ea typeface="Open Sans" panose="020B0606030504020204" pitchFamily="34" charset="0"/>
                <a:cs typeface="Open Sans" panose="020B0606030504020204" pitchFamily="34" charset="0"/>
              </a:rPr>
              <a:t>How to Overcome Unconscious Bias</a:t>
            </a:r>
            <a:r>
              <a:rPr lang="en-US" sz="1200" dirty="0">
                <a:latin typeface="Open Sans" panose="020B0606030504020204" pitchFamily="34" charset="0"/>
                <a:ea typeface="Open Sans" panose="020B0606030504020204" pitchFamily="34" charset="0"/>
                <a:cs typeface="Open Sans" panose="020B0606030504020204" pitchFamily="34" charset="0"/>
              </a:rPr>
              <a:t> [Video file]. Retrieved from: </a:t>
            </a:r>
            <a:r>
              <a:rPr lang="en-US" sz="1200" u="sng" dirty="0">
                <a:latin typeface="Open Sans" panose="020B0606030504020204" pitchFamily="34" charset="0"/>
                <a:ea typeface="Open Sans" panose="020B0606030504020204" pitchFamily="34" charset="0"/>
                <a:cs typeface="Open Sans" panose="020B0606030504020204" pitchFamily="34" charset="0"/>
                <a:hlinkClick r:id="rId10"/>
              </a:rPr>
              <a:t>https://youtu.be/vytOEbWvVjc</a:t>
            </a:r>
            <a:endParaRPr lang="en-US" sz="1200" dirty="0">
              <a:latin typeface="Open Sans" panose="020B0606030504020204" pitchFamily="34" charset="0"/>
              <a:ea typeface="Open Sans" panose="020B0606030504020204" pitchFamily="34" charset="0"/>
              <a:cs typeface="Open Sans" panose="020B0606030504020204" pitchFamily="34" charset="0"/>
            </a:endParaRP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The Royal Society (2015, November 17). </a:t>
            </a:r>
            <a:r>
              <a:rPr lang="en-US" sz="1200" i="1" dirty="0">
                <a:latin typeface="Open Sans" panose="020B0606030504020204" pitchFamily="34" charset="0"/>
                <a:ea typeface="Open Sans" panose="020B0606030504020204" pitchFamily="34" charset="0"/>
                <a:cs typeface="Open Sans" panose="020B0606030504020204" pitchFamily="34" charset="0"/>
              </a:rPr>
              <a:t>Understanding Unconscious Bias [Video file]. </a:t>
            </a:r>
            <a:r>
              <a:rPr lang="en-US" sz="1200" dirty="0">
                <a:latin typeface="Open Sans" panose="020B0606030504020204" pitchFamily="34" charset="0"/>
                <a:ea typeface="Open Sans" panose="020B0606030504020204" pitchFamily="34" charset="0"/>
                <a:cs typeface="Open Sans" panose="020B0606030504020204" pitchFamily="34" charset="0"/>
              </a:rPr>
              <a:t>Retrieved from https://youtu.be/dVp9Z5k0dEE </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Grovo.com. Addressing Unconscious Bias with Modern Learning, </a:t>
            </a:r>
            <a:r>
              <a:rPr lang="en-US" sz="1200" i="1" dirty="0">
                <a:latin typeface="Open Sans" panose="020B0606030504020204" pitchFamily="34" charset="0"/>
                <a:ea typeface="Open Sans" panose="020B0606030504020204" pitchFamily="34" charset="0"/>
                <a:cs typeface="Open Sans" panose="020B0606030504020204" pitchFamily="34" charset="0"/>
              </a:rPr>
              <a:t>Overcome Your Unconscious Bias</a:t>
            </a:r>
            <a:r>
              <a:rPr lang="en-US" sz="1200" dirty="0">
                <a:latin typeface="Open Sans" panose="020B0606030504020204" pitchFamily="34" charset="0"/>
                <a:ea typeface="Open Sans" panose="020B0606030504020204" pitchFamily="34" charset="0"/>
                <a:cs typeface="Open Sans" panose="020B0606030504020204" pitchFamily="34" charset="0"/>
              </a:rPr>
              <a:t>. [Video File]. Retrieved from: </a:t>
            </a:r>
            <a:r>
              <a:rPr lang="en-US" sz="1200" u="sng" dirty="0">
                <a:latin typeface="Open Sans" panose="020B0606030504020204" pitchFamily="34" charset="0"/>
                <a:ea typeface="Open Sans" panose="020B0606030504020204" pitchFamily="34" charset="0"/>
                <a:cs typeface="Open Sans" panose="020B0606030504020204" pitchFamily="34" charset="0"/>
                <a:hlinkClick r:id="rId11"/>
              </a:rPr>
              <a:t>https://www.grovo.com/lessons/overcome-your-unconscious-bias</a:t>
            </a:r>
            <a:endParaRPr lang="en-US" sz="1200" dirty="0">
              <a:latin typeface="Open Sans" panose="020B0606030504020204" pitchFamily="34" charset="0"/>
              <a:ea typeface="Open Sans" panose="020B0606030504020204" pitchFamily="34" charset="0"/>
              <a:cs typeface="Open Sans" panose="020B0606030504020204" pitchFamily="34" charset="0"/>
            </a:endParaRP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TV 2 Denmark (2017, January 27). </a:t>
            </a:r>
            <a:r>
              <a:rPr lang="en-US" sz="1200" i="1" dirty="0">
                <a:latin typeface="Open Sans" panose="020B0606030504020204" pitchFamily="34" charset="0"/>
                <a:ea typeface="Open Sans" panose="020B0606030504020204" pitchFamily="34" charset="0"/>
                <a:cs typeface="Open Sans" panose="020B0606030504020204" pitchFamily="34" charset="0"/>
              </a:rPr>
              <a:t>All That We Share</a:t>
            </a:r>
            <a:r>
              <a:rPr lang="en-US" sz="1200" dirty="0">
                <a:latin typeface="Open Sans" panose="020B0606030504020204" pitchFamily="34" charset="0"/>
                <a:ea typeface="Open Sans" panose="020B0606030504020204" pitchFamily="34" charset="0"/>
                <a:cs typeface="Open Sans" panose="020B0606030504020204" pitchFamily="34" charset="0"/>
              </a:rPr>
              <a:t> [Video file]. Retrieved from: </a:t>
            </a:r>
            <a:r>
              <a:rPr lang="en-US" sz="1200" u="sng" dirty="0">
                <a:latin typeface="Open Sans" panose="020B0606030504020204" pitchFamily="34" charset="0"/>
                <a:ea typeface="Open Sans" panose="020B0606030504020204" pitchFamily="34" charset="0"/>
                <a:cs typeface="Open Sans" panose="020B0606030504020204" pitchFamily="34" charset="0"/>
                <a:hlinkClick r:id="rId12"/>
              </a:rPr>
              <a:t>https://</a:t>
            </a:r>
            <a:r>
              <a:rPr lang="en-US" sz="1200" u="sng" dirty="0" smtClean="0">
                <a:latin typeface="Open Sans" panose="020B0606030504020204" pitchFamily="34" charset="0"/>
                <a:ea typeface="Open Sans" panose="020B0606030504020204" pitchFamily="34" charset="0"/>
                <a:cs typeface="Open Sans" panose="020B0606030504020204" pitchFamily="34" charset="0"/>
                <a:hlinkClick r:id="rId12"/>
              </a:rPr>
              <a:t>youtu.be/jD8tjhVO1Tc</a:t>
            </a:r>
            <a:endParaRPr lang="en-US" sz="1200" u="sng"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2115775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1600" y="188757"/>
            <a:ext cx="11735892" cy="911226"/>
          </a:xfrm>
        </p:spPr>
        <p:txBody>
          <a:bodyPr>
            <a:noAutofit/>
          </a:bodyPr>
          <a:lstStyle/>
          <a:p>
            <a:r>
              <a:rPr lang="en-US" sz="6000" b="1" spc="150" dirty="0">
                <a:ln w="11430"/>
                <a:solidFill>
                  <a:srgbClr val="AC0000"/>
                </a:solidFill>
                <a:latin typeface="Open Sans" panose="020B0606030504020204" pitchFamily="34" charset="0"/>
                <a:ea typeface="+mn-ea"/>
                <a:cs typeface="+mn-cs"/>
              </a:rPr>
              <a:t>Overview</a:t>
            </a:r>
          </a:p>
        </p:txBody>
      </p:sp>
      <p:sp>
        <p:nvSpPr>
          <p:cNvPr id="5" name="Content Placeholder 2">
            <a:extLst>
              <a:ext uri="{FF2B5EF4-FFF2-40B4-BE49-F238E27FC236}">
                <a16:creationId xmlns="" xmlns:a16="http://schemas.microsoft.com/office/drawing/2014/main" id="{6D0A5F81-D989-4635-8E74-D0E8AEC5C67A}"/>
              </a:ext>
            </a:extLst>
          </p:cNvPr>
          <p:cNvSpPr txBox="1">
            <a:spLocks/>
          </p:cNvSpPr>
          <p:nvPr/>
        </p:nvSpPr>
        <p:spPr>
          <a:xfrm>
            <a:off x="261257" y="1259636"/>
            <a:ext cx="11600895" cy="486123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lumMod val="90000"/>
                    <a:lumOff val="1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6400" b="1" dirty="0"/>
          </a:p>
        </p:txBody>
      </p:sp>
      <p:sp>
        <p:nvSpPr>
          <p:cNvPr id="6" name="Title 1"/>
          <p:cNvSpPr txBox="1">
            <a:spLocks/>
          </p:cNvSpPr>
          <p:nvPr/>
        </p:nvSpPr>
        <p:spPr>
          <a:xfrm>
            <a:off x="101600" y="1099983"/>
            <a:ext cx="12009120" cy="46274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en-US" sz="4200" dirty="0" err="1" smtClean="0">
                <a:latin typeface="Open Sans" panose="020B0606030504020204" pitchFamily="34" charset="0"/>
                <a:ea typeface="Open Sans" panose="020B0606030504020204" pitchFamily="34" charset="0"/>
                <a:cs typeface="Open Sans" panose="020B0606030504020204" pitchFamily="34" charset="0"/>
              </a:rPr>
              <a:t>UWSA’s</a:t>
            </a:r>
            <a:r>
              <a:rPr lang="en-US" sz="4200" dirty="0" smtClean="0">
                <a:latin typeface="Open Sans" panose="020B0606030504020204" pitchFamily="34" charset="0"/>
                <a:ea typeface="Open Sans" panose="020B0606030504020204" pitchFamily="34" charset="0"/>
                <a:cs typeface="Open Sans" panose="020B0606030504020204" pitchFamily="34" charset="0"/>
              </a:rPr>
              <a:t> Commitment to Inclusive Excellence</a:t>
            </a:r>
          </a:p>
          <a:p>
            <a:pPr marL="571500" indent="-571500">
              <a:buFont typeface="Arial" panose="020B0604020202020204" pitchFamily="34" charset="0"/>
              <a:buChar char="•"/>
            </a:pPr>
            <a:r>
              <a:rPr lang="en-US" sz="4200" dirty="0" smtClean="0">
                <a:latin typeface="Open Sans" panose="020B0606030504020204" pitchFamily="34" charset="0"/>
                <a:ea typeface="Open Sans" panose="020B0606030504020204" pitchFamily="34" charset="0"/>
                <a:cs typeface="Open Sans" panose="020B0606030504020204" pitchFamily="34" charset="0"/>
              </a:rPr>
              <a:t>What is Unconscious </a:t>
            </a:r>
            <a:r>
              <a:rPr lang="en-US" sz="4200" dirty="0">
                <a:latin typeface="Open Sans" panose="020B0606030504020204" pitchFamily="34" charset="0"/>
                <a:ea typeface="Open Sans" panose="020B0606030504020204" pitchFamily="34" charset="0"/>
                <a:cs typeface="Open Sans" panose="020B0606030504020204" pitchFamily="34" charset="0"/>
              </a:rPr>
              <a:t>B</a:t>
            </a:r>
            <a:r>
              <a:rPr lang="en-US" sz="4200" dirty="0" smtClean="0">
                <a:latin typeface="Open Sans" panose="020B0606030504020204" pitchFamily="34" charset="0"/>
                <a:ea typeface="Open Sans" panose="020B0606030504020204" pitchFamily="34" charset="0"/>
                <a:cs typeface="Open Sans" panose="020B0606030504020204" pitchFamily="34" charset="0"/>
              </a:rPr>
              <a:t>ias?</a:t>
            </a:r>
          </a:p>
          <a:p>
            <a:pPr marL="571500" indent="-571500">
              <a:buFont typeface="Arial" panose="020B0604020202020204" pitchFamily="34" charset="0"/>
              <a:buChar char="•"/>
            </a:pPr>
            <a:r>
              <a:rPr lang="en-US" sz="4200" dirty="0" smtClean="0">
                <a:latin typeface="Open Sans" panose="020B0606030504020204" pitchFamily="34" charset="0"/>
                <a:ea typeface="Open Sans" panose="020B0606030504020204" pitchFamily="34" charset="0"/>
                <a:cs typeface="Open Sans" panose="020B0606030504020204" pitchFamily="34" charset="0"/>
              </a:rPr>
              <a:t>Types of Unconscious </a:t>
            </a:r>
            <a:r>
              <a:rPr lang="en-US" sz="4200" dirty="0">
                <a:latin typeface="Open Sans" panose="020B0606030504020204" pitchFamily="34" charset="0"/>
                <a:ea typeface="Open Sans" panose="020B0606030504020204" pitchFamily="34" charset="0"/>
                <a:cs typeface="Open Sans" panose="020B0606030504020204" pitchFamily="34" charset="0"/>
              </a:rPr>
              <a:t>B</a:t>
            </a:r>
            <a:r>
              <a:rPr lang="en-US" sz="4200" dirty="0" smtClean="0">
                <a:latin typeface="Open Sans" panose="020B0606030504020204" pitchFamily="34" charset="0"/>
                <a:ea typeface="Open Sans" panose="020B0606030504020204" pitchFamily="34" charset="0"/>
                <a:cs typeface="Open Sans" panose="020B0606030504020204" pitchFamily="34" charset="0"/>
              </a:rPr>
              <a:t>ias</a:t>
            </a:r>
          </a:p>
          <a:p>
            <a:pPr marL="571500" indent="-571500">
              <a:buFont typeface="Arial" panose="020B0604020202020204" pitchFamily="34" charset="0"/>
              <a:buChar char="•"/>
            </a:pPr>
            <a:r>
              <a:rPr lang="en-US" sz="4200" dirty="0" smtClean="0">
                <a:latin typeface="Open Sans" panose="020B0606030504020204" pitchFamily="34" charset="0"/>
                <a:ea typeface="Open Sans" panose="020B0606030504020204" pitchFamily="34" charset="0"/>
                <a:cs typeface="Open Sans" panose="020B0606030504020204" pitchFamily="34" charset="0"/>
              </a:rPr>
              <a:t>Impact of Diversity</a:t>
            </a:r>
          </a:p>
          <a:p>
            <a:pPr marL="571500" indent="-571500">
              <a:buFont typeface="Arial" panose="020B0604020202020204" pitchFamily="34" charset="0"/>
              <a:buChar char="•"/>
            </a:pPr>
            <a:r>
              <a:rPr lang="en-US" sz="4200" dirty="0" smtClean="0">
                <a:latin typeface="Open Sans" panose="020B0606030504020204" pitchFamily="34" charset="0"/>
                <a:ea typeface="Open Sans" panose="020B0606030504020204" pitchFamily="34" charset="0"/>
                <a:cs typeface="Open Sans" panose="020B0606030504020204" pitchFamily="34" charset="0"/>
              </a:rPr>
              <a:t>Examples of Unconscious </a:t>
            </a:r>
            <a:r>
              <a:rPr lang="en-US" sz="4200" dirty="0">
                <a:latin typeface="Open Sans" panose="020B0606030504020204" pitchFamily="34" charset="0"/>
                <a:ea typeface="Open Sans" panose="020B0606030504020204" pitchFamily="34" charset="0"/>
                <a:cs typeface="Open Sans" panose="020B0606030504020204" pitchFamily="34" charset="0"/>
              </a:rPr>
              <a:t>B</a:t>
            </a:r>
            <a:r>
              <a:rPr lang="en-US" sz="4200" dirty="0" smtClean="0">
                <a:latin typeface="Open Sans" panose="020B0606030504020204" pitchFamily="34" charset="0"/>
                <a:ea typeface="Open Sans" panose="020B0606030504020204" pitchFamily="34" charset="0"/>
                <a:cs typeface="Open Sans" panose="020B0606030504020204" pitchFamily="34" charset="0"/>
              </a:rPr>
              <a:t>ias</a:t>
            </a:r>
          </a:p>
          <a:p>
            <a:pPr marL="571500" indent="-571500">
              <a:buFont typeface="Arial" panose="020B0604020202020204" pitchFamily="34" charset="0"/>
              <a:buChar char="•"/>
            </a:pPr>
            <a:r>
              <a:rPr lang="en-US" sz="4200" dirty="0" smtClean="0">
                <a:latin typeface="Open Sans" panose="020B0606030504020204" pitchFamily="34" charset="0"/>
                <a:ea typeface="Open Sans" panose="020B0606030504020204" pitchFamily="34" charset="0"/>
                <a:cs typeface="Open Sans" panose="020B0606030504020204" pitchFamily="34" charset="0"/>
              </a:rPr>
              <a:t>Controlling Unconscious </a:t>
            </a:r>
            <a:r>
              <a:rPr lang="en-US" sz="4200" dirty="0">
                <a:latin typeface="Open Sans" panose="020B0606030504020204" pitchFamily="34" charset="0"/>
                <a:ea typeface="Open Sans" panose="020B0606030504020204" pitchFamily="34" charset="0"/>
                <a:cs typeface="Open Sans" panose="020B0606030504020204" pitchFamily="34" charset="0"/>
              </a:rPr>
              <a:t>B</a:t>
            </a:r>
            <a:r>
              <a:rPr lang="en-US" sz="4200" dirty="0" smtClean="0">
                <a:latin typeface="Open Sans" panose="020B0606030504020204" pitchFamily="34" charset="0"/>
                <a:ea typeface="Open Sans" panose="020B0606030504020204" pitchFamily="34" charset="0"/>
                <a:cs typeface="Open Sans" panose="020B0606030504020204" pitchFamily="34" charset="0"/>
              </a:rPr>
              <a:t>ias</a:t>
            </a:r>
          </a:p>
          <a:p>
            <a:pPr marL="571500" indent="-571500">
              <a:buFont typeface="Arial" panose="020B0604020202020204" pitchFamily="34" charset="0"/>
              <a:buChar char="•"/>
            </a:pPr>
            <a:r>
              <a:rPr lang="en-US" sz="4200" dirty="0" smtClean="0">
                <a:latin typeface="Open Sans" panose="020B0606030504020204" pitchFamily="34" charset="0"/>
                <a:ea typeface="Open Sans" panose="020B0606030504020204" pitchFamily="34" charset="0"/>
                <a:cs typeface="Open Sans" panose="020B0606030504020204" pitchFamily="34" charset="0"/>
              </a:rPr>
              <a:t>Discussion</a:t>
            </a:r>
            <a:endParaRPr lang="en-US" sz="42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p:cNvSpPr/>
          <p:nvPr/>
        </p:nvSpPr>
        <p:spPr>
          <a:xfrm>
            <a:off x="3109" y="1156950"/>
            <a:ext cx="12192000" cy="45719"/>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305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943" y="830673"/>
            <a:ext cx="7824484" cy="1569660"/>
          </a:xfrm>
          <a:prstGeom prst="rect">
            <a:avLst/>
          </a:prstGeom>
        </p:spPr>
        <p:txBody>
          <a:bodyPr wrap="square">
            <a:spAutoFit/>
          </a:bodyPr>
          <a:lstStyle/>
          <a:p>
            <a:r>
              <a:rPr lang="en-US" sz="2400" dirty="0">
                <a:solidFill>
                  <a:srgbClr val="333333"/>
                </a:solidFill>
                <a:latin typeface="Open Sans" panose="020B0606030504020204" pitchFamily="34" charset="0"/>
              </a:rPr>
              <a:t>The </a:t>
            </a:r>
            <a:r>
              <a:rPr lang="en-US" sz="2400" b="1" dirty="0">
                <a:solidFill>
                  <a:srgbClr val="AC0000"/>
                </a:solidFill>
                <a:latin typeface="Open Sans" panose="020B0606030504020204" pitchFamily="34" charset="0"/>
              </a:rPr>
              <a:t>University of Wisconsin </a:t>
            </a:r>
            <a:r>
              <a:rPr lang="en-US" sz="2400" b="1" dirty="0" smtClean="0">
                <a:solidFill>
                  <a:srgbClr val="AC0000"/>
                </a:solidFill>
                <a:latin typeface="Open Sans" panose="020B0606030504020204" pitchFamily="34" charset="0"/>
              </a:rPr>
              <a:t>System </a:t>
            </a:r>
            <a:r>
              <a:rPr lang="en-US" sz="2400" dirty="0" smtClean="0">
                <a:solidFill>
                  <a:srgbClr val="333333"/>
                </a:solidFill>
                <a:latin typeface="Open Sans" panose="020B0606030504020204" pitchFamily="34" charset="0"/>
              </a:rPr>
              <a:t>is </a:t>
            </a:r>
            <a:r>
              <a:rPr lang="en-US" sz="2400" dirty="0">
                <a:solidFill>
                  <a:srgbClr val="333333"/>
                </a:solidFill>
                <a:latin typeface="Open Sans" panose="020B0606030504020204" pitchFamily="34" charset="0"/>
              </a:rPr>
              <a:t>an affirmative action/equal opportunity employer and actively seeks and encourages applications from women, minorities, and persons with disabilities.</a:t>
            </a:r>
            <a:endParaRPr lang="en-US" sz="2400" dirty="0"/>
          </a:p>
        </p:txBody>
      </p:sp>
      <p:pic>
        <p:nvPicPr>
          <p:cNvPr id="3" name="Picture 2" descr="wi-opex"/>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9224" y="479489"/>
            <a:ext cx="5512776" cy="5003605"/>
          </a:xfrm>
          <a:prstGeom prst="rect">
            <a:avLst/>
          </a:prstGeom>
          <a:noFill/>
          <a:ln>
            <a:noFill/>
          </a:ln>
        </p:spPr>
      </p:pic>
      <p:sp>
        <p:nvSpPr>
          <p:cNvPr id="4" name="TextBox 3"/>
          <p:cNvSpPr txBox="1"/>
          <p:nvPr/>
        </p:nvSpPr>
        <p:spPr>
          <a:xfrm>
            <a:off x="300942" y="2751516"/>
            <a:ext cx="7824485" cy="3046988"/>
          </a:xfrm>
          <a:prstGeom prst="rect">
            <a:avLst/>
          </a:prstGeom>
          <a:noFill/>
        </p:spPr>
        <p:txBody>
          <a:bodyPr wrap="square" rtlCol="0">
            <a:spAutoFit/>
          </a:bodyPr>
          <a:lstStyle/>
          <a:p>
            <a:r>
              <a:rPr lang="en-US" sz="2400" b="1" dirty="0">
                <a:solidFill>
                  <a:srgbClr val="AC0000"/>
                </a:solidFill>
                <a:latin typeface="Open Sans" panose="020B0606030504020204" pitchFamily="34" charset="0"/>
                <a:ea typeface="Open Sans" panose="020B0606030504020204" pitchFamily="34" charset="0"/>
                <a:cs typeface="Open Sans" panose="020B0606030504020204" pitchFamily="34" charset="0"/>
              </a:rPr>
              <a:t>REGENT POLICY 17-4</a:t>
            </a:r>
          </a:p>
          <a:p>
            <a:r>
              <a:rPr lang="en-US" sz="2400" dirty="0" smtClean="0">
                <a:latin typeface="Open Sans" panose="020B0606030504020204" pitchFamily="34" charset="0"/>
                <a:ea typeface="Open Sans" panose="020B0606030504020204" pitchFamily="34" charset="0"/>
                <a:cs typeface="Open Sans" panose="020B0606030504020204" pitchFamily="34" charset="0"/>
              </a:rPr>
              <a:t>It is the </a:t>
            </a:r>
            <a:r>
              <a:rPr lang="en-US" sz="2400" dirty="0">
                <a:latin typeface="Open Sans" panose="020B0606030504020204" pitchFamily="34" charset="0"/>
                <a:ea typeface="Open Sans" panose="020B0606030504020204" pitchFamily="34" charset="0"/>
                <a:cs typeface="Open Sans" panose="020B0606030504020204" pitchFamily="34" charset="0"/>
              </a:rPr>
              <a:t>policy of the University of Wisconsin System to adopt and support measures designed to prevent and eliminate discrimination against employees and prospective employees of the University of Wisconsin System on the basis of race, color, religion, sex,  gender identity or expression, national origin, age, or physical handicap</a:t>
            </a:r>
            <a:r>
              <a:rPr lang="en-US" sz="2400" dirty="0" smtClean="0">
                <a:latin typeface="Open Sans" panose="020B0606030504020204" pitchFamily="34" charset="0"/>
                <a:ea typeface="Open Sans" panose="020B0606030504020204" pitchFamily="34" charset="0"/>
                <a:cs typeface="Open Sans" panose="020B0606030504020204" pitchFamily="34" charset="0"/>
              </a:rPr>
              <a:t>.</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48886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3564" y="187109"/>
            <a:ext cx="11601450" cy="1146630"/>
          </a:xfrm>
        </p:spPr>
        <p:txBody>
          <a:bodyPr>
            <a:noAutofit/>
          </a:bodyPr>
          <a:lstStyle/>
          <a:p>
            <a:r>
              <a:rPr lang="en-US" sz="6600" b="1" dirty="0">
                <a:solidFill>
                  <a:srgbClr val="AC0000"/>
                </a:solidFill>
                <a:latin typeface="Open Sans" panose="020B0606030504020204" pitchFamily="34" charset="0"/>
                <a:ea typeface="+mn-ea"/>
                <a:cs typeface="+mn-cs"/>
              </a:rPr>
              <a:t>The Brain is Amazing</a:t>
            </a:r>
          </a:p>
        </p:txBody>
      </p:sp>
      <p:sp>
        <p:nvSpPr>
          <p:cNvPr id="3" name="Content Placeholder 2"/>
          <p:cNvSpPr>
            <a:spLocks noGrp="1"/>
          </p:cNvSpPr>
          <p:nvPr>
            <p:ph idx="4294967295"/>
          </p:nvPr>
        </p:nvSpPr>
        <p:spPr>
          <a:xfrm>
            <a:off x="133564" y="1650086"/>
            <a:ext cx="8486454" cy="4062345"/>
          </a:xfrm>
        </p:spPr>
        <p:txBody>
          <a:bodyPr>
            <a:noAutofit/>
          </a:bodyPr>
          <a:lstStyle/>
          <a:p>
            <a:pPr marL="0" indent="0">
              <a:buNone/>
            </a:pPr>
            <a:r>
              <a:rPr lang="en-US" sz="3000" dirty="0" smtClean="0">
                <a:latin typeface="Open Sans" panose="020B0606030504020204" pitchFamily="34" charset="0"/>
                <a:ea typeface="Open Sans" panose="020B0606030504020204" pitchFamily="34" charset="0"/>
                <a:cs typeface="Open Sans" panose="020B0606030504020204" pitchFamily="34" charset="0"/>
              </a:rPr>
              <a:t>It can process vastly more information than the conscious mind by using shortcuts based on our background, cultural environment, and personal experiences to make instantaneous decisions about everything around us. </a:t>
            </a:r>
          </a:p>
          <a:p>
            <a:r>
              <a:rPr lang="en-US" sz="3000" dirty="0" smtClean="0">
                <a:latin typeface="Open Sans" panose="020B0606030504020204" pitchFamily="34" charset="0"/>
                <a:ea typeface="Open Sans" panose="020B0606030504020204" pitchFamily="34" charset="0"/>
                <a:cs typeface="Open Sans" panose="020B0606030504020204" pitchFamily="34" charset="0"/>
              </a:rPr>
              <a:t>Automatic reactions and skills</a:t>
            </a:r>
          </a:p>
          <a:p>
            <a:r>
              <a:rPr lang="en-US" sz="3000" dirty="0" smtClean="0">
                <a:latin typeface="Open Sans" panose="020B0606030504020204" pitchFamily="34" charset="0"/>
                <a:ea typeface="Open Sans" panose="020B0606030504020204" pitchFamily="34" charset="0"/>
                <a:cs typeface="Open Sans" panose="020B0606030504020204" pitchFamily="34" charset="0"/>
              </a:rPr>
              <a:t>Implicit knowledge</a:t>
            </a:r>
          </a:p>
          <a:p>
            <a:r>
              <a:rPr lang="en-US" sz="3000" dirty="0" smtClean="0">
                <a:latin typeface="Open Sans" panose="020B0606030504020204" pitchFamily="34" charset="0"/>
                <a:ea typeface="Open Sans" panose="020B0606030504020204" pitchFamily="34" charset="0"/>
                <a:cs typeface="Open Sans" panose="020B0606030504020204" pitchFamily="34" charset="0"/>
              </a:rPr>
              <a:t>Instinct and intuition</a:t>
            </a:r>
            <a:endParaRPr lang="en-US" sz="3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0" y="1407685"/>
            <a:ext cx="12192000" cy="762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3564" y="5500385"/>
            <a:ext cx="6489843" cy="523220"/>
          </a:xfrm>
          <a:prstGeom prst="rect">
            <a:avLst/>
          </a:prstGeom>
          <a:noFill/>
        </p:spPr>
        <p:txBody>
          <a:bodyPr wrap="square" rtlCol="0">
            <a:spAutoFit/>
          </a:bodyPr>
          <a:lstStyle/>
          <a:p>
            <a:r>
              <a:rPr lang="en-US" sz="1400" dirty="0" smtClean="0"/>
              <a:t>The Royal Society (2015, November 17). </a:t>
            </a:r>
            <a:r>
              <a:rPr lang="en-US" sz="1400" i="1" dirty="0" smtClean="0"/>
              <a:t>Understanding Unconscious Bias [Video file]. </a:t>
            </a:r>
            <a:r>
              <a:rPr lang="en-US" sz="1400" dirty="0"/>
              <a:t>Retrieved from https://youtu.be/dVp9Z5k0dEE</a:t>
            </a:r>
            <a:r>
              <a:rPr lang="en-US" sz="1400" dirty="0" smtClean="0"/>
              <a:t> </a:t>
            </a:r>
            <a:endParaRPr lang="en-US" sz="1400" dirty="0"/>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7276" y="1724032"/>
            <a:ext cx="3674724" cy="5133968"/>
          </a:xfrm>
          <a:prstGeom prst="rect">
            <a:avLst/>
          </a:prstGeom>
        </p:spPr>
      </p:pic>
    </p:spTree>
    <p:extLst>
      <p:ext uri="{BB962C8B-B14F-4D97-AF65-F5344CB8AC3E}">
        <p14:creationId xmlns:p14="http://schemas.microsoft.com/office/powerpoint/2010/main" val="981273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9041B543-DF87-4C3A-94E2-1D11DA9A4FA1}"/>
              </a:ext>
            </a:extLst>
          </p:cNvPr>
          <p:cNvPicPr>
            <a:picLocks noChangeAspect="1" noChangeArrowheads="1"/>
          </p:cNvPicPr>
          <p:nvPr/>
        </p:nvPicPr>
        <p:blipFill>
          <a:blip r:embed="rId5" cstate="print"/>
          <a:srcRect/>
          <a:stretch>
            <a:fillRect/>
          </a:stretch>
        </p:blipFill>
        <p:spPr bwMode="auto">
          <a:xfrm>
            <a:off x="0" y="-175364"/>
            <a:ext cx="12192000" cy="6688898"/>
          </a:xfrm>
          <a:prstGeom prst="rect">
            <a:avLst/>
          </a:prstGeom>
          <a:noFill/>
        </p:spPr>
      </p:pic>
      <p:pic>
        <p:nvPicPr>
          <p:cNvPr id="3" name="Online Media 5">
            <a:hlinkClick r:id="rId6" highlightClick="1"/>
            <a:extLst>
              <a:ext uri="{FF2B5EF4-FFF2-40B4-BE49-F238E27FC236}">
                <a16:creationId xmlns:a16="http://schemas.microsoft.com/office/drawing/2014/main" xmlns="" id="{B7A2A922-F914-4F5D-BB69-AF31F3A2D67D}"/>
              </a:ext>
            </a:extLst>
          </p:cNvPr>
          <p:cNvPicPr>
            <a:picLocks noRot="1" noChangeAspect="1"/>
          </p:cNvPicPr>
          <p:nvPr>
            <a:videoFile r:link="rId1"/>
          </p:nvPr>
        </p:nvPicPr>
        <p:blipFill>
          <a:blip r:embed="rId7"/>
          <a:stretch>
            <a:fillRect/>
          </a:stretch>
        </p:blipFill>
        <p:spPr>
          <a:xfrm>
            <a:off x="2742043" y="951281"/>
            <a:ext cx="6782055" cy="3814906"/>
          </a:xfrm>
          <a:prstGeom prst="rect">
            <a:avLst/>
          </a:prstGeom>
        </p:spPr>
      </p:pic>
      <p:pic>
        <p:nvPicPr>
          <p:cNvPr id="4" name="rbe5D3Yh43o"/>
          <p:cNvPicPr>
            <a:picLocks noRot="1" noChangeAspect="1"/>
          </p:cNvPicPr>
          <p:nvPr>
            <a:videoFile r:link="rId2"/>
          </p:nvPr>
        </p:nvPicPr>
        <p:blipFill>
          <a:blip r:embed="rId8"/>
          <a:stretch>
            <a:fillRect/>
          </a:stretch>
        </p:blipFill>
        <p:spPr>
          <a:xfrm>
            <a:off x="995991" y="125808"/>
            <a:ext cx="10274158" cy="5465852"/>
          </a:xfrm>
          <a:prstGeom prst="rect">
            <a:avLst/>
          </a:prstGeom>
        </p:spPr>
      </p:pic>
      <p:sp>
        <p:nvSpPr>
          <p:cNvPr id="5" name="TextBox 4"/>
          <p:cNvSpPr txBox="1"/>
          <p:nvPr/>
        </p:nvSpPr>
        <p:spPr>
          <a:xfrm>
            <a:off x="0" y="6473158"/>
            <a:ext cx="12192000" cy="307777"/>
          </a:xfrm>
          <a:prstGeom prst="rect">
            <a:avLst/>
          </a:prstGeom>
          <a:noFill/>
        </p:spPr>
        <p:txBody>
          <a:bodyPr wrap="square" rtlCol="0">
            <a:spAutoFit/>
          </a:bodyPr>
          <a:lstStyle/>
          <a:p>
            <a:pPr algn="ctr"/>
            <a:r>
              <a:rPr lang="en-US" sz="1400" dirty="0" err="1"/>
              <a:t>Equalityandinclusion</a:t>
            </a:r>
            <a:r>
              <a:rPr lang="en-US" sz="1400" dirty="0"/>
              <a:t> (2015, September 17). What is Unconscious Bias? [Video File]. Retrieved from: https://</a:t>
            </a:r>
            <a:r>
              <a:rPr lang="en-US" sz="1400" dirty="0" smtClean="0"/>
              <a:t>youtu.be/rbe5D3Yh43o</a:t>
            </a:r>
            <a:endParaRPr lang="en-US" sz="1400" dirty="0"/>
          </a:p>
        </p:txBody>
      </p:sp>
    </p:spTree>
    <p:extLst>
      <p:ext uri="{BB962C8B-B14F-4D97-AF65-F5344CB8AC3E}">
        <p14:creationId xmlns:p14="http://schemas.microsoft.com/office/powerpoint/2010/main" val="1949012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unconscious bia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05349" y="298991"/>
            <a:ext cx="3164422" cy="31147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2080" y="1173142"/>
            <a:ext cx="7454121" cy="1600438"/>
          </a:xfrm>
          <a:prstGeom prst="rect">
            <a:avLst/>
          </a:prstGeom>
          <a:noFill/>
        </p:spPr>
        <p:txBody>
          <a:bodyPr wrap="square" rtlCol="0">
            <a:spAutoFit/>
          </a:bodyPr>
          <a:lstStyle/>
          <a:p>
            <a:r>
              <a:rPr lang="en-US" sz="3200" b="1" dirty="0">
                <a:solidFill>
                  <a:srgbClr val="AC0000"/>
                </a:solidFill>
                <a:latin typeface="Open Sans" panose="020B0606030504020204" pitchFamily="34" charset="0"/>
              </a:rPr>
              <a:t>WHAT IS BIAS IN HIRING PRACTICES?</a:t>
            </a:r>
          </a:p>
          <a:p>
            <a:r>
              <a:rPr lang="en-US" sz="2200" dirty="0" smtClean="0">
                <a:latin typeface="Open Sans" panose="020B0606030504020204" pitchFamily="34" charset="0"/>
                <a:ea typeface="Open Sans" panose="020B0606030504020204" pitchFamily="34" charset="0"/>
                <a:cs typeface="Open Sans" panose="020B0606030504020204" pitchFamily="34" charset="0"/>
              </a:rPr>
              <a:t>Tendencies to favor or prefer one person or group over another person or group for reasons unrelated to the actual job criteria.</a:t>
            </a:r>
            <a:endParaRPr lang="en-US" sz="22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p:cNvSpPr txBox="1"/>
          <p:nvPr/>
        </p:nvSpPr>
        <p:spPr>
          <a:xfrm>
            <a:off x="223521" y="3644919"/>
            <a:ext cx="6807199" cy="1600438"/>
          </a:xfrm>
          <a:prstGeom prst="rect">
            <a:avLst/>
          </a:prstGeom>
          <a:noFill/>
        </p:spPr>
        <p:txBody>
          <a:bodyPr wrap="square" rtlCol="0">
            <a:spAutoFit/>
          </a:bodyPr>
          <a:lstStyle/>
          <a:p>
            <a:r>
              <a:rPr lang="en-US" sz="3200" b="1" dirty="0">
                <a:solidFill>
                  <a:srgbClr val="AC0000"/>
                </a:solidFill>
                <a:latin typeface="Open Sans" panose="020B0606030504020204" pitchFamily="34" charset="0"/>
              </a:rPr>
              <a:t>WHAT IS UNCONSCIOUS BIAS?</a:t>
            </a:r>
          </a:p>
          <a:p>
            <a:r>
              <a:rPr lang="en-US" sz="2200" dirty="0" smtClean="0">
                <a:latin typeface="Open Sans" panose="020B0606030504020204" pitchFamily="34" charset="0"/>
                <a:ea typeface="Open Sans" panose="020B0606030504020204" pitchFamily="34" charset="0"/>
                <a:cs typeface="Open Sans" panose="020B0606030504020204" pitchFamily="34" charset="0"/>
              </a:rPr>
              <a:t>Unconscious bias is a mental shortcut and results from almost automatic connections or decisions we make often without conscious consideration. </a:t>
            </a:r>
            <a:endParaRPr lang="en-US" sz="22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p:nvSpPr>
        <p:spPr>
          <a:xfrm>
            <a:off x="7437120" y="3642398"/>
            <a:ext cx="4500880" cy="2662267"/>
          </a:xfrm>
          <a:prstGeom prst="rect">
            <a:avLst/>
          </a:prstGeom>
          <a:noFill/>
        </p:spPr>
        <p:txBody>
          <a:bodyPr wrap="square" rtlCol="0">
            <a:spAutoFit/>
          </a:bodyPr>
          <a:lstStyle/>
          <a:p>
            <a:pPr algn="ctr"/>
            <a:r>
              <a:rPr lang="en-US" sz="3200" b="1" i="1" cap="all" dirty="0" smtClean="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We don’t see things as they are, </a:t>
            </a:r>
          </a:p>
          <a:p>
            <a:pPr algn="ctr"/>
            <a:endParaRPr lang="en-US" sz="1500" b="1" i="1" cap="all" dirty="0" smtClean="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3200" b="1" i="1" cap="all" dirty="0" smtClean="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we see things </a:t>
            </a:r>
          </a:p>
          <a:p>
            <a:pPr algn="ctr"/>
            <a:r>
              <a:rPr lang="en-US" sz="3200" b="1" i="1" cap="all" dirty="0" smtClean="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as we are. </a:t>
            </a:r>
          </a:p>
          <a:p>
            <a:pPr algn="ctr"/>
            <a:r>
              <a:rPr lang="en-US" sz="2400" i="1" dirty="0" smtClean="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~Anais Nin</a:t>
            </a:r>
            <a:endParaRPr lang="en-US" sz="2400" i="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81934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2800" y="1724297"/>
            <a:ext cx="10566400" cy="3252652"/>
          </a:xfrm>
        </p:spPr>
        <p:txBody>
          <a:bodyPr>
            <a:noAutofit/>
          </a:bodyPr>
          <a:lstStyle/>
          <a:p>
            <a:r>
              <a:rPr lang="en-US" sz="8800" dirty="0" smtClean="0"/>
              <a:t>We all have unconscious bias. </a:t>
            </a:r>
            <a:endParaRPr lang="en-US" sz="8800" dirty="0"/>
          </a:p>
        </p:txBody>
      </p:sp>
    </p:spTree>
    <p:extLst>
      <p:ext uri="{BB962C8B-B14F-4D97-AF65-F5344CB8AC3E}">
        <p14:creationId xmlns:p14="http://schemas.microsoft.com/office/powerpoint/2010/main" val="848773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9117"/>
            <a:ext cx="12192000" cy="876243"/>
          </a:xfrm>
        </p:spPr>
        <p:txBody>
          <a:bodyPr>
            <a:noAutofit/>
          </a:bodyPr>
          <a:lstStyle/>
          <a:p>
            <a:pPr algn="l"/>
            <a:r>
              <a:rPr lang="en-US" sz="5500" dirty="0" smtClean="0">
                <a:solidFill>
                  <a:srgbClr val="AC0000"/>
                </a:solidFill>
                <a:latin typeface="Open Sans" panose="020B0606030504020204" pitchFamily="34" charset="0"/>
                <a:ea typeface="Open Sans" panose="020B0606030504020204" pitchFamily="34" charset="0"/>
                <a:cs typeface="Open Sans" panose="020B0606030504020204" pitchFamily="34" charset="0"/>
              </a:rPr>
              <a:t>The Father-Son Activity</a:t>
            </a:r>
            <a:endParaRPr lang="en-US" sz="5500" b="1" spc="150" dirty="0">
              <a:ln w="11430"/>
              <a:solidFill>
                <a:srgbClr val="AC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0" y="975360"/>
            <a:ext cx="12192000" cy="45719"/>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71120" y="1021080"/>
            <a:ext cx="12120880" cy="49788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u="sng" dirty="0" smtClean="0">
                <a:latin typeface="Open Sans" panose="020B0606030504020204" pitchFamily="34" charset="0"/>
                <a:ea typeface="Open Sans" panose="020B0606030504020204" pitchFamily="34" charset="0"/>
                <a:cs typeface="Open Sans" panose="020B0606030504020204" pitchFamily="34" charset="0"/>
              </a:rPr>
              <a:t>SOLVE THE FOLLOWING PROBLEM:</a:t>
            </a:r>
          </a:p>
          <a:p>
            <a:r>
              <a:rPr lang="en-US" sz="3200" dirty="0" smtClean="0">
                <a:latin typeface="Open Sans" panose="020B0606030504020204" pitchFamily="34" charset="0"/>
                <a:ea typeface="Open Sans" panose="020B0606030504020204" pitchFamily="34" charset="0"/>
                <a:cs typeface="Open Sans" panose="020B0606030504020204" pitchFamily="34" charset="0"/>
              </a:rPr>
              <a:t>A </a:t>
            </a:r>
            <a:r>
              <a:rPr lang="en-US" sz="3200" dirty="0">
                <a:latin typeface="Open Sans" panose="020B0606030504020204" pitchFamily="34" charset="0"/>
                <a:ea typeface="Open Sans" panose="020B0606030504020204" pitchFamily="34" charset="0"/>
                <a:cs typeface="Open Sans" panose="020B0606030504020204" pitchFamily="34" charset="0"/>
              </a:rPr>
              <a:t>father and son were involved in a car accident in which the father was killed and the son was seriously injured. The father was pronounced dead at the scene of the accident and his body was taken to a local morgue. The son was taken by ambulance to a nearby hospital and was immediately wheeled into an emergency operating room. A surgeon was called. Upon arrival and seeing the patient, the attending surgeon exclaimed “Oh my God, it’s my son</a:t>
            </a:r>
            <a:r>
              <a:rPr lang="en-US" sz="3200" dirty="0" smtClean="0">
                <a:latin typeface="Open Sans" panose="020B0606030504020204" pitchFamily="34" charset="0"/>
                <a:ea typeface="Open Sans" panose="020B0606030504020204" pitchFamily="34" charset="0"/>
                <a:cs typeface="Open Sans" panose="020B0606030504020204" pitchFamily="34" charset="0"/>
              </a:rPr>
              <a:t>!” Explain how this can happen.</a:t>
            </a: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p:cNvSpPr txBox="1"/>
          <p:nvPr/>
        </p:nvSpPr>
        <p:spPr>
          <a:xfrm>
            <a:off x="3144033" y="6313118"/>
            <a:ext cx="9047967" cy="276999"/>
          </a:xfrm>
          <a:prstGeom prst="rect">
            <a:avLst/>
          </a:prstGeom>
          <a:noFill/>
        </p:spPr>
        <p:txBody>
          <a:bodyPr wrap="square" rtlCol="0">
            <a:spAutoFit/>
          </a:bodyPr>
          <a:lstStyle/>
          <a:p>
            <a:pPr algn="r"/>
            <a:r>
              <a:rPr lang="en-US" sz="1200" i="1" dirty="0" err="1"/>
              <a:t>Pendry</a:t>
            </a:r>
            <a:r>
              <a:rPr lang="en-US" sz="1200" i="1" dirty="0"/>
              <a:t>, Driscoll, &amp; Field (2007).</a:t>
            </a:r>
          </a:p>
        </p:txBody>
      </p:sp>
    </p:spTree>
    <p:extLst>
      <p:ext uri="{BB962C8B-B14F-4D97-AF65-F5344CB8AC3E}">
        <p14:creationId xmlns:p14="http://schemas.microsoft.com/office/powerpoint/2010/main" val="2415730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3000"/>
            <a:ext cx="12070080" cy="1325563"/>
          </a:xfrm>
        </p:spPr>
        <p:txBody>
          <a:bodyPr>
            <a:noAutofit/>
          </a:bodyPr>
          <a:lstStyle/>
          <a:p>
            <a:r>
              <a:rPr lang="en-US" sz="5000" dirty="0">
                <a:solidFill>
                  <a:srgbClr val="AC0000"/>
                </a:solidFill>
                <a:latin typeface="Lato" panose="020F0502020204030203" pitchFamily="34" charset="0"/>
                <a:ea typeface="+mn-ea"/>
                <a:cs typeface="+mn-cs"/>
              </a:rPr>
              <a:t>As </a:t>
            </a:r>
            <a:r>
              <a:rPr lang="en-US" sz="5000" dirty="0" smtClean="0">
                <a:solidFill>
                  <a:srgbClr val="AC0000"/>
                </a:solidFill>
                <a:latin typeface="Lato" panose="020F0502020204030203" pitchFamily="34" charset="0"/>
                <a:ea typeface="+mn-ea"/>
                <a:cs typeface="+mn-cs"/>
              </a:rPr>
              <a:t>Humans</a:t>
            </a:r>
            <a:r>
              <a:rPr lang="en-US" sz="5000" dirty="0">
                <a:solidFill>
                  <a:srgbClr val="AC0000"/>
                </a:solidFill>
                <a:latin typeface="Lato" panose="020F0502020204030203" pitchFamily="34" charset="0"/>
                <a:ea typeface="+mn-ea"/>
                <a:cs typeface="+mn-cs"/>
              </a:rPr>
              <a:t>, </a:t>
            </a:r>
            <a:r>
              <a:rPr lang="en-US" sz="5000" dirty="0" smtClean="0">
                <a:solidFill>
                  <a:srgbClr val="AC0000"/>
                </a:solidFill>
                <a:latin typeface="Lato" panose="020F0502020204030203" pitchFamily="34" charset="0"/>
                <a:ea typeface="+mn-ea"/>
                <a:cs typeface="+mn-cs"/>
              </a:rPr>
              <a:t>Our Tendency Is To Prefer</a:t>
            </a:r>
            <a:r>
              <a:rPr lang="en-US" sz="5000" dirty="0">
                <a:solidFill>
                  <a:srgbClr val="AC0000"/>
                </a:solidFill>
                <a:latin typeface="Lato" panose="020F0502020204030203" pitchFamily="34" charset="0"/>
                <a:ea typeface="+mn-ea"/>
                <a:cs typeface="+mn-cs"/>
              </a:rPr>
              <a:t/>
            </a:r>
            <a:br>
              <a:rPr lang="en-US" sz="5000" dirty="0">
                <a:solidFill>
                  <a:srgbClr val="AC0000"/>
                </a:solidFill>
                <a:latin typeface="Lato" panose="020F0502020204030203" pitchFamily="34" charset="0"/>
                <a:ea typeface="+mn-ea"/>
                <a:cs typeface="+mn-cs"/>
              </a:rPr>
            </a:br>
            <a:r>
              <a:rPr lang="en-US" sz="5000" dirty="0">
                <a:solidFill>
                  <a:srgbClr val="AC0000"/>
                </a:solidFill>
                <a:latin typeface="Lato" panose="020F0502020204030203" pitchFamily="34" charset="0"/>
                <a:ea typeface="+mn-ea"/>
                <a:cs typeface="+mn-cs"/>
              </a:rPr>
              <a:t> </a:t>
            </a:r>
            <a:r>
              <a:rPr lang="en-US" sz="5000" dirty="0" smtClean="0">
                <a:solidFill>
                  <a:srgbClr val="AC0000"/>
                </a:solidFill>
                <a:latin typeface="Lato" panose="020F0502020204030203" pitchFamily="34" charset="0"/>
                <a:ea typeface="+mn-ea"/>
                <a:cs typeface="+mn-cs"/>
              </a:rPr>
              <a:t>To Be With People Who</a:t>
            </a:r>
            <a:r>
              <a:rPr lang="en-US" sz="5000" dirty="0">
                <a:solidFill>
                  <a:srgbClr val="AC0000"/>
                </a:solidFill>
                <a:latin typeface="Lato" panose="020F0502020204030203" pitchFamily="34" charset="0"/>
                <a:ea typeface="+mn-ea"/>
                <a:cs typeface="+mn-cs"/>
              </a:rPr>
              <a:t>:</a:t>
            </a:r>
          </a:p>
        </p:txBody>
      </p:sp>
      <p:sp>
        <p:nvSpPr>
          <p:cNvPr id="3" name="Content Placeholder 2"/>
          <p:cNvSpPr>
            <a:spLocks noGrp="1"/>
          </p:cNvSpPr>
          <p:nvPr>
            <p:ph idx="4294967295"/>
          </p:nvPr>
        </p:nvSpPr>
        <p:spPr>
          <a:xfrm>
            <a:off x="585275" y="1723100"/>
            <a:ext cx="6614160" cy="2114005"/>
          </a:xfrm>
        </p:spPr>
        <p:txBody>
          <a:bodyPr>
            <a:noAutofit/>
          </a:bodyPr>
          <a:lstStyle/>
          <a:p>
            <a:r>
              <a:rPr lang="en-US" sz="3600" dirty="0" smtClean="0"/>
              <a:t>Look like us</a:t>
            </a:r>
          </a:p>
          <a:p>
            <a:r>
              <a:rPr lang="en-US" sz="3600" dirty="0" smtClean="0"/>
              <a:t>Sound like us</a:t>
            </a:r>
          </a:p>
          <a:p>
            <a:r>
              <a:rPr lang="en-US" sz="3600" dirty="0" smtClean="0"/>
              <a:t>Share our social background</a:t>
            </a:r>
          </a:p>
        </p:txBody>
      </p:sp>
      <p:sp>
        <p:nvSpPr>
          <p:cNvPr id="4" name="Rectangle 3"/>
          <p:cNvSpPr/>
          <p:nvPr/>
        </p:nvSpPr>
        <p:spPr>
          <a:xfrm>
            <a:off x="0" y="1470401"/>
            <a:ext cx="12192000" cy="45719"/>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5274" y="4057650"/>
            <a:ext cx="11298115" cy="1631216"/>
          </a:xfrm>
          <a:prstGeom prst="rect">
            <a:avLst/>
          </a:prstGeom>
          <a:noFill/>
        </p:spPr>
        <p:txBody>
          <a:bodyPr wrap="square" rtlCol="0">
            <a:spAutoFit/>
          </a:bodyPr>
          <a:lstStyle/>
          <a:p>
            <a:r>
              <a:rPr lang="en-US" sz="2500" dirty="0" smtClean="0">
                <a:latin typeface="Open Sans" panose="020B0606030504020204" pitchFamily="34" charset="0"/>
                <a:ea typeface="Open Sans" panose="020B0606030504020204" pitchFamily="34" charset="0"/>
                <a:cs typeface="Open Sans" panose="020B0606030504020204" pitchFamily="34" charset="0"/>
              </a:rPr>
              <a:t>We are naturally drawn to people who have commonalities with us. We find comfort in what we know regardless of whether or not we believe this to be the right choice. This can manifest in a bias recruitment process and we can let the real talent slip through our fingers. </a:t>
            </a:r>
            <a:endParaRPr lang="en-US" sz="25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p:cNvSpPr txBox="1">
            <a:spLocks/>
          </p:cNvSpPr>
          <p:nvPr/>
        </p:nvSpPr>
        <p:spPr>
          <a:xfrm>
            <a:off x="7486650" y="1619795"/>
            <a:ext cx="4583430" cy="2114005"/>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2"/>
              </a:buClr>
              <a:buSzPct val="85000"/>
              <a:buFont typeface="Wingdings 2" pitchFamily="18" charset="2"/>
              <a:buChar char=""/>
              <a:defRPr sz="2800" kern="1200">
                <a:solidFill>
                  <a:schemeClr val="tx1"/>
                </a:solidFill>
                <a:latin typeface="Open Sans"/>
                <a:ea typeface="+mn-ea"/>
                <a:cs typeface="+mn-cs"/>
              </a:defRPr>
            </a:lvl1pPr>
            <a:lvl2pPr marL="548640" indent="-228600" algn="l" defTabSz="914400" rtl="0" eaLnBrk="1" latinLnBrk="0" hangingPunct="1">
              <a:spcBef>
                <a:spcPct val="20000"/>
              </a:spcBef>
              <a:buClr>
                <a:schemeClr val="accent2"/>
              </a:buClr>
              <a:buSzPct val="85000"/>
              <a:buFont typeface="Wingdings 2" pitchFamily="18" charset="2"/>
              <a:buChar char=""/>
              <a:defRPr sz="2400" kern="1200">
                <a:solidFill>
                  <a:schemeClr val="tx1"/>
                </a:solidFill>
                <a:latin typeface="Open Sans"/>
                <a:ea typeface="+mn-ea"/>
                <a:cs typeface="+mn-cs"/>
              </a:defRPr>
            </a:lvl2pPr>
            <a:lvl3pPr marL="731520" indent="-182880" algn="l" defTabSz="914400" rtl="0" eaLnBrk="1" latinLnBrk="0" hangingPunct="1">
              <a:spcBef>
                <a:spcPct val="20000"/>
              </a:spcBef>
              <a:buClr>
                <a:schemeClr val="accent2"/>
              </a:buClr>
              <a:buFont typeface="Arial" pitchFamily="34" charset="0"/>
              <a:buChar char="•"/>
              <a:defRPr sz="2000" kern="1200">
                <a:solidFill>
                  <a:schemeClr val="tx1"/>
                </a:solidFill>
                <a:latin typeface="Open Sans"/>
                <a:ea typeface="+mn-ea"/>
                <a:cs typeface="+mn-cs"/>
              </a:defRPr>
            </a:lvl3pPr>
            <a:lvl4pPr marL="1005840" indent="-182880" algn="l" defTabSz="914400" rtl="0" eaLnBrk="1" latinLnBrk="0" hangingPunct="1">
              <a:spcBef>
                <a:spcPct val="20000"/>
              </a:spcBef>
              <a:buClr>
                <a:schemeClr val="accent2"/>
              </a:buClr>
              <a:buSzPct val="100000"/>
              <a:buFont typeface="Arial" pitchFamily="34" charset="0"/>
              <a:buChar char="•"/>
              <a:defRPr sz="1800" kern="1200">
                <a:solidFill>
                  <a:schemeClr val="tx2"/>
                </a:solidFill>
                <a:latin typeface="Open Sans"/>
                <a:ea typeface="+mn-ea"/>
                <a:cs typeface="+mn-cs"/>
              </a:defRPr>
            </a:lvl4pPr>
            <a:lvl5pPr marL="128016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Open Sans"/>
                <a:ea typeface="+mn-ea"/>
                <a:cs typeface="+mn-cs"/>
              </a:defRPr>
            </a:lvl5pPr>
            <a:lvl6pPr marL="146304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6pPr>
            <a:lvl7pPr marL="173736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1920240" indent="-182880" algn="l" defTabSz="914400" rtl="0" eaLnBrk="1" latinLnBrk="0" hangingPunct="1">
              <a:spcBef>
                <a:spcPct val="20000"/>
              </a:spcBef>
              <a:buClr>
                <a:schemeClr val="accent2"/>
              </a:buClr>
              <a:buFont typeface="Arial" pitchFamily="34" charset="0"/>
              <a:buChar char="•"/>
              <a:defRPr sz="1600" kern="1200" baseline="0">
                <a:solidFill>
                  <a:schemeClr val="tx2"/>
                </a:solidFill>
                <a:latin typeface="+mn-lt"/>
                <a:ea typeface="+mn-ea"/>
                <a:cs typeface="+mn-cs"/>
              </a:defRPr>
            </a:lvl8pPr>
            <a:lvl9pPr marL="2194560" indent="-182880" algn="l" defTabSz="914400" rtl="0" eaLnBrk="1" latinLnBrk="0" hangingPunct="1">
              <a:spcBef>
                <a:spcPts val="310"/>
              </a:spcBef>
              <a:buClr>
                <a:schemeClr val="accent2"/>
              </a:buClr>
              <a:buFont typeface="Arial" pitchFamily="34" charset="0"/>
              <a:buChar char="•"/>
              <a:defRPr sz="1600" kern="1200" baseline="0">
                <a:solidFill>
                  <a:schemeClr val="tx1"/>
                </a:solidFill>
                <a:latin typeface="+mn-lt"/>
                <a:ea typeface="+mn-ea"/>
                <a:cs typeface="+mn-cs"/>
              </a:defRPr>
            </a:lvl9pPr>
          </a:lstStyle>
          <a:p>
            <a:r>
              <a:rPr lang="en-US" sz="3600" dirty="0" smtClean="0"/>
              <a:t>Interests</a:t>
            </a:r>
          </a:p>
          <a:p>
            <a:r>
              <a:rPr lang="en-US" sz="3600" dirty="0" smtClean="0"/>
              <a:t>Education</a:t>
            </a:r>
            <a:endParaRPr lang="en-US" sz="3600" dirty="0"/>
          </a:p>
        </p:txBody>
      </p:sp>
      <p:sp>
        <p:nvSpPr>
          <p:cNvPr id="7" name="TextBox 6"/>
          <p:cNvSpPr txBox="1"/>
          <p:nvPr/>
        </p:nvSpPr>
        <p:spPr>
          <a:xfrm>
            <a:off x="4931596" y="6275330"/>
            <a:ext cx="7138484" cy="523220"/>
          </a:xfrm>
          <a:prstGeom prst="rect">
            <a:avLst/>
          </a:prstGeom>
          <a:noFill/>
        </p:spPr>
        <p:txBody>
          <a:bodyPr wrap="square" rtlCol="0">
            <a:spAutoFit/>
          </a:bodyPr>
          <a:lstStyle/>
          <a:p>
            <a:r>
              <a:rPr lang="en-US" sz="1400" dirty="0" err="1" smtClean="0"/>
              <a:t>IncrediblePeopleAUS</a:t>
            </a:r>
            <a:r>
              <a:rPr lang="en-US" sz="1400" dirty="0" smtClean="0"/>
              <a:t> (2016, September 21). </a:t>
            </a:r>
            <a:r>
              <a:rPr lang="en-US" sz="1400" i="1" dirty="0" smtClean="0"/>
              <a:t>Unconscious Bias in Recruiting [Video file]. </a:t>
            </a:r>
            <a:r>
              <a:rPr lang="en-US" sz="1400" dirty="0"/>
              <a:t>Retrieved from https://youtu.be/C-Dp372Jsj4</a:t>
            </a:r>
          </a:p>
        </p:txBody>
      </p:sp>
    </p:spTree>
    <p:extLst>
      <p:ext uri="{BB962C8B-B14F-4D97-AF65-F5344CB8AC3E}">
        <p14:creationId xmlns:p14="http://schemas.microsoft.com/office/powerpoint/2010/main" val="198421504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System">
  <a:themeElements>
    <a:clrScheme name="Custom 1">
      <a:dk1>
        <a:sysClr val="windowText" lastClr="000000"/>
      </a:dk1>
      <a:lt1>
        <a:sysClr val="window" lastClr="FFFFFF"/>
      </a:lt1>
      <a:dk2>
        <a:srgbClr val="303030"/>
      </a:dk2>
      <a:lt2>
        <a:srgbClr val="DEDEE0"/>
      </a:lt2>
      <a:accent1>
        <a:srgbClr val="7E0928"/>
      </a:accent1>
      <a:accent2>
        <a:srgbClr val="660B27"/>
      </a:accent2>
      <a:accent3>
        <a:srgbClr val="2A2A2A"/>
      </a:accent3>
      <a:accent4>
        <a:srgbClr val="BEBEBE"/>
      </a:accent4>
      <a:accent5>
        <a:srgbClr val="646464"/>
      </a:accent5>
      <a:accent6>
        <a:srgbClr val="4B0021"/>
      </a:accent6>
      <a:hlink>
        <a:srgbClr val="7D0928"/>
      </a:hlink>
      <a:folHlink>
        <a:srgbClr val="4B0021"/>
      </a:folHlink>
    </a:clrScheme>
    <a:fontScheme name="Prefab">
      <a:majorFont>
        <a:latin typeface="Arial Black"/>
        <a:ea typeface=""/>
        <a:cs typeface=""/>
        <a:font script="Jpan" typeface="ＭＳ Ｐゴシック"/>
        <a:font script="Hang" typeface="HY견고딕"/>
        <a:font script="Hans" typeface="宋体"/>
        <a:font script="Hant" typeface="新細明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refab">
      <a:fillStyleLst>
        <a:solidFill>
          <a:schemeClr val="phClr"/>
        </a:solidFill>
        <a:gradFill rotWithShape="1">
          <a:gsLst>
            <a:gs pos="0">
              <a:schemeClr val="phClr">
                <a:tint val="30000"/>
                <a:satMod val="200000"/>
              </a:schemeClr>
            </a:gs>
            <a:gs pos="30000">
              <a:schemeClr val="phClr">
                <a:tint val="60000"/>
                <a:satMod val="250000"/>
              </a:schemeClr>
            </a:gs>
            <a:gs pos="50000">
              <a:schemeClr val="phClr">
                <a:tint val="57000"/>
                <a:satMod val="250000"/>
              </a:schemeClr>
            </a:gs>
            <a:gs pos="100000">
              <a:schemeClr val="phClr">
                <a:tint val="17000"/>
                <a:satMod val="350000"/>
              </a:schemeClr>
            </a:gs>
          </a:gsLst>
          <a:lin ang="4000000" scaled="1"/>
        </a:gra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90000" algn="ctr" rotWithShape="0">
              <a:srgbClr val="000000">
                <a:alpha val="60000"/>
              </a:srgbClr>
            </a:outerShdw>
          </a:effectLst>
        </a:effectStyle>
        <a:effectStyle>
          <a:effectLst>
            <a:outerShdw blurRad="110000" algn="ctr" rotWithShape="0">
              <a:srgbClr val="000000">
                <a:alpha val="65000"/>
              </a:srgbClr>
            </a:outerShdw>
          </a:effectLst>
        </a:effectStyle>
        <a:effectStyle>
          <a:effectLst>
            <a:outerShdw blurRad="120000" algn="ctr" rotWithShape="0">
              <a:srgbClr val="000000">
                <a:alpha val="70000"/>
              </a:srgbClr>
            </a:outerShdw>
          </a:effectLst>
          <a:scene3d>
            <a:camera prst="orthographicFront"/>
            <a:lightRig rig="glow" dir="t">
              <a:rot lat="0" lon="0" rev="1800000"/>
            </a:lightRig>
          </a:scene3d>
          <a:sp3d contourW="12700" prstMaterial="dkEdge">
            <a:bevelT w="50800" h="44450" prst="angle"/>
            <a:contourClr>
              <a:schemeClr val="phClr">
                <a:shade val="40000"/>
              </a:schemeClr>
            </a:contourClr>
          </a:sp3d>
        </a:effectStyle>
      </a:effectStyleLst>
      <a:bgFillStyleLst>
        <a:solidFill>
          <a:schemeClr val="phClr"/>
        </a:soli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blipFill>
          <a:blip xmlns:r="http://schemas.openxmlformats.org/officeDocument/2006/relationships" r:embed="rId1">
            <a:duotone>
              <a:schemeClr val="phClr">
                <a:shade val="75000"/>
                <a:satMod val="120000"/>
              </a:schemeClr>
              <a:schemeClr val="phClr">
                <a:tint val="94000"/>
                <a:satMod val="2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1459</Words>
  <Application>Microsoft Office PowerPoint</Application>
  <PresentationFormat>Widescreen</PresentationFormat>
  <Paragraphs>163</Paragraphs>
  <Slides>19</Slides>
  <Notes>14</Notes>
  <HiddenSlides>0</HiddenSlides>
  <MMClips>4</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Calibri</vt:lpstr>
      <vt:lpstr>Calibri Light</vt:lpstr>
      <vt:lpstr>Lato</vt:lpstr>
      <vt:lpstr>Lato Regular</vt:lpstr>
      <vt:lpstr>Open Sans</vt:lpstr>
      <vt:lpstr>Wingdings</vt:lpstr>
      <vt:lpstr>Wingdings 2</vt:lpstr>
      <vt:lpstr>Office Theme</vt:lpstr>
      <vt:lpstr>NewSystem</vt:lpstr>
      <vt:lpstr>Overcoming Unconscious Bias  in the Talent Acquisition Process</vt:lpstr>
      <vt:lpstr>Overview</vt:lpstr>
      <vt:lpstr>PowerPoint Presentation</vt:lpstr>
      <vt:lpstr>The Brain is Amazing</vt:lpstr>
      <vt:lpstr>PowerPoint Presentation</vt:lpstr>
      <vt:lpstr>PowerPoint Presentation</vt:lpstr>
      <vt:lpstr>We all have unconscious bias. </vt:lpstr>
      <vt:lpstr>The Father-Son Activity</vt:lpstr>
      <vt:lpstr>As Humans, Our Tendency Is To Prefer  To Be With People Who:</vt:lpstr>
      <vt:lpstr>Types of Unconscious Bias</vt:lpstr>
      <vt:lpstr>Workplaces with Greater Diversity Report Greater:</vt:lpstr>
      <vt:lpstr>Examples of Unconscious Bias</vt:lpstr>
      <vt:lpstr>PowerPoint Presentation</vt:lpstr>
      <vt:lpstr>Tips to control for Unconscious Bias</vt:lpstr>
      <vt:lpstr>PowerPoint Presentation</vt:lpstr>
      <vt:lpstr>We can’t cure unconscious bias, but with self-awareness we can address it. </vt:lpstr>
      <vt:lpstr>PowerPoint Presentation</vt:lpstr>
      <vt:lpstr>Summary</vt:lpstr>
      <vt:lpstr>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2018-11-11T20:46:56Z</dcterms:created>
  <dcterms:modified xsi:type="dcterms:W3CDTF">2018-11-11T20:53:21Z</dcterms:modified>
</cp:coreProperties>
</file>