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4" r:id="rId5"/>
    <p:sldId id="304" r:id="rId6"/>
    <p:sldId id="286" r:id="rId7"/>
    <p:sldId id="284" r:id="rId8"/>
    <p:sldId id="305" r:id="rId9"/>
    <p:sldId id="312" r:id="rId10"/>
    <p:sldId id="306" r:id="rId11"/>
    <p:sldId id="307" r:id="rId12"/>
    <p:sldId id="308" r:id="rId13"/>
    <p:sldId id="289" r:id="rId14"/>
    <p:sldId id="293" r:id="rId15"/>
    <p:sldId id="287" r:id="rId16"/>
    <p:sldId id="311" r:id="rId17"/>
    <p:sldId id="310" r:id="rId18"/>
    <p:sldId id="288" r:id="rId19"/>
    <p:sldId id="292" r:id="rId20"/>
    <p:sldId id="294" r:id="rId21"/>
    <p:sldId id="295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777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5BBD2-0D8F-4206-ABDC-73D4F57A834B}" v="2" dt="2026-02-23T16:33:55.111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5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C9189-0BD3-EFB0-E5BB-16D9BAC9E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426FE-B2C5-BE64-37C2-8277B9BF3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8ABE0-DD37-EF61-9EBE-820AF525B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9B58C-BB51-DA8D-B216-50AEFD4B7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12772-1446-B380-0035-D916BC6B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2DF2D-87AD-0D83-EEB3-93BA8F366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05116-7E29-8282-ABC3-95B71C95B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8B74-1048-9359-A1FA-46FE7F5A6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9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DA87C-3CD4-DE36-4374-9044831F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965AF-D692-12AC-3E2E-D05974B27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8DBFC-4747-C2A5-7E5E-0BB7A936F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F7B77-BB0D-0995-B8B1-F0F281792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6145A-C8C6-9687-C970-F7A623EA2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DED43-509D-8736-8C9B-DC8FEB48A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C2690-DEA9-2FFB-0E93-8CE496BD4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EAEE5-6EDB-C133-9B01-4D26E771D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D3122-41A7-B72A-956C-60CD86DC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195CCC-3F99-3E1E-4C18-1EB93D4CC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3FA59-EF07-5A99-9E94-1578523EE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C3781-A831-DCA6-9AFA-C1C00DAE7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5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529A9-8134-27A1-3AD0-4351816E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07C9F-1D52-6545-1F09-10608A74F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79176-39A7-CA1F-AC0D-603FA64E3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EF005-81C4-1A11-5967-F8A626420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8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2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12" name="Picture 11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829333-B478-FC03-34A5-9F2CA1C402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63D0-7C5C-3A46-8B2D-F048FF388D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5F9AA-67F0-044C-9AE1-3D4727AD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474" y="631031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6B2801F-AB2E-47A4-A198-B654C0E81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-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12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F371B3-0F7E-E2E4-6D9D-8CB96EF6A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2225675"/>
            <a:ext cx="8691562" cy="2630488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0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no li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8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794F3-73A4-C671-D3C0-56694CD0D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3788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C00AE6-258D-21AD-BD29-E4CA24403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086" y="2062163"/>
            <a:ext cx="4114800" cy="766762"/>
          </a:xfrm>
        </p:spPr>
        <p:txBody>
          <a:bodyPr/>
          <a:lstStyle>
            <a:lvl1pPr>
              <a:buClr>
                <a:srgbClr val="005777"/>
              </a:buCl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71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no line graphic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- for image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93CC9-B2B8-D3F8-09D5-04872F069E68}"/>
              </a:ext>
            </a:extLst>
          </p:cNvPr>
          <p:cNvSpPr/>
          <p:nvPr userDrawn="1"/>
        </p:nvSpPr>
        <p:spPr>
          <a:xfrm>
            <a:off x="0" y="0"/>
            <a:ext cx="4953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 Ligh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637" y="777476"/>
            <a:ext cx="8692249" cy="985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PAGE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78"/>
                    </a14:imgEffect>
                  </a14:imgLayer>
                </a14:imgProps>
              </a:ext>
            </a:extLst>
          </a:blip>
          <a:srcRect l="43303" t="39602" r="4199"/>
          <a:stretch/>
        </p:blipFill>
        <p:spPr>
          <a:xfrm rot="16200000">
            <a:off x="-276603" y="2153489"/>
            <a:ext cx="4981114" cy="4427908"/>
          </a:xfrm>
          <a:prstGeom prst="rect">
            <a:avLst/>
          </a:prstGeom>
        </p:spPr>
      </p:pic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3F78D639-6D3F-8EB4-93F4-83048C0D35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619" y="126997"/>
            <a:ext cx="1247323" cy="1300958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092530E-E5F0-CFBA-5737-A2A0D657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9823BB-8EB5-06E6-FA68-D94341E1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448302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1504" y="3517900"/>
            <a:ext cx="2281304" cy="334010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085256"/>
            <a:ext cx="6696075" cy="1909763"/>
          </a:xfrm>
        </p:spPr>
        <p:txBody>
          <a:bodyPr anchor="b">
            <a:noAutofit/>
          </a:bodyPr>
          <a:lstStyle>
            <a:lvl1pPr>
              <a:defRPr lang="en-US" sz="3600" b="0" i="0" kern="1200" spc="150" baseline="0" dirty="0">
                <a:solidFill>
                  <a:schemeClr val="tx1"/>
                </a:solidFill>
                <a:latin typeface="Open Sans Ligh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THANK YOU </a:t>
            </a:r>
            <a:br>
              <a:rPr lang="en-US"/>
            </a:br>
            <a:r>
              <a:rPr lang="en-US"/>
              <a:t>QUESTIONS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57724" y="4231190"/>
            <a:ext cx="6696074" cy="36512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Get more information:</a:t>
            </a:r>
          </a:p>
          <a:p>
            <a:r>
              <a:rPr lang="en-US"/>
              <a:t>Email</a:t>
            </a:r>
          </a:p>
          <a:p>
            <a:r>
              <a:rPr lang="en-US"/>
              <a:t>Website</a:t>
            </a:r>
          </a:p>
          <a:p>
            <a:r>
              <a:rPr lang="en-US"/>
              <a:t>Other</a:t>
            </a:r>
          </a:p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C31FC4-A6DF-E6C1-EC93-BF0A7F97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81057" y="0"/>
            <a:ext cx="4911723" cy="719256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B790E1-0C6C-65D7-60F5-0A2DA7A67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4837" y="136525"/>
            <a:ext cx="4542008" cy="1633816"/>
          </a:xfrm>
          <a:prstGeom prst="rect">
            <a:avLst/>
          </a:prstGeom>
        </p:spPr>
      </p:pic>
      <p:pic>
        <p:nvPicPr>
          <p:cNvPr id="3" name="Picture 2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C22FA0D8-7AD2-129B-8354-FD96CAAD76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5072" y="-713480"/>
            <a:ext cx="4104622" cy="53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FC730565-3BF3-F023-EB63-C49A072E1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411" y="99664"/>
            <a:ext cx="1059881" cy="1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69" r:id="rId3"/>
    <p:sldLayoutId id="2147483676" r:id="rId4"/>
    <p:sldLayoutId id="2147483670" r:id="rId5"/>
    <p:sldLayoutId id="2147483677" r:id="rId6"/>
    <p:sldLayoutId id="2147483671" r:id="rId7"/>
    <p:sldLayoutId id="2147483672" r:id="rId8"/>
    <p:sldLayoutId id="2147483673" r:id="rId9"/>
    <p:sldLayoutId id="214748367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 baseline="0">
          <a:solidFill>
            <a:schemeClr val="tx1"/>
          </a:solidFill>
          <a:latin typeface="Open Sans 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20FD-244F-1FB1-8A6A-33F7326B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Participant Cash Advance Specialist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797BB-4F45-DE38-87B2-4E9B7E174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February 24,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0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4AF4-8960-F1E4-3970-96873F699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14" y="318322"/>
            <a:ext cx="7995326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Reminders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8A0F7-2542-3670-FA2F-00C83E1A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62580-C4C0-9204-5A5E-B2ED35DD6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399" y="1524000"/>
            <a:ext cx="11558927" cy="4836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Only the Driver </a:t>
            </a:r>
            <a:r>
              <a:rPr lang="en-US" sz="2200" dirty="0" err="1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Worktag</a:t>
            </a:r>
            <a:r>
              <a:rPr lang="en-US" sz="22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 Manager is reviewing the request and you (RPCAS) for any Research Participant Cash Advances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It is up to you to determine if you need to ad hoc additional approvers in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Not all </a:t>
            </a:r>
            <a:r>
              <a:rPr lang="en-US" sz="2200" dirty="0" err="1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Worktags</a:t>
            </a:r>
            <a:r>
              <a:rPr lang="en-US" sz="22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 will have a PI option (especially true of Programs, and Projects)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If you do Add Approvers, you are approving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(and also requiring this other approver to approve or send back)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0768E-384E-FCB6-4BE1-A61743AA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46" y="3694854"/>
            <a:ext cx="4867954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9218-3BCE-B789-6814-B9362D586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4" y="249938"/>
            <a:ext cx="8692249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Cash Advance Payment options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B26DC-8993-A0F1-ADFA-EA73A343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E74B6-FAD3-8C46-969E-7C611FF86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4801" y="1336675"/>
            <a:ext cx="9146856" cy="4868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Payments will default to direct deposit and will be deposited typically within 2 days after final approval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Checks can be requested at the header level of the Spend Authorization by selecting  “Check Payable”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Manual is wire payments made internationally 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highlight>
                <a:srgbClr val="FFFF00"/>
              </a:highlight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9389F-32AC-36A0-D0CF-99F85806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62" y="3429000"/>
            <a:ext cx="7291937" cy="18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7D773-D44C-4718-1EB0-16BFCDFF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619E1F-246B-71FF-BE9C-29D4FD6B5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AC918-ACBD-1BD2-CA4B-1DD921E7E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36C79B-8360-1AF5-1C51-80289A608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0"/>
            <a:ext cx="12192000" cy="67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484E-7A1E-B5AF-ED99-B41A0841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FDA9-37EF-3E03-09D1-6B6EED77E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4" y="249938"/>
            <a:ext cx="8692249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 After Approval of Cash Advance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3D9053-05BF-421F-A0B2-9CD80CF0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E5535-5322-068A-1E1C-DD18C1EE5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4801" y="1336675"/>
            <a:ext cx="9146856" cy="4868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Employees will see “Cash Advance Balance Owed” card in Expense Hub and can “View My Cash Advances”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highlight>
                <a:srgbClr val="FFFF00"/>
              </a:highlight>
              <a:latin typeface="Open Sans Light"/>
              <a:ea typeface="Open Sans Ligh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FAC2C-99D5-B738-5837-E6442061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85" y="2309444"/>
            <a:ext cx="8806542" cy="45485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7C88D1-B39A-DE63-EAD2-F591B4D5B9EA}"/>
              </a:ext>
            </a:extLst>
          </p:cNvPr>
          <p:cNvSpPr/>
          <p:nvPr/>
        </p:nvSpPr>
        <p:spPr>
          <a:xfrm>
            <a:off x="4082902" y="3965944"/>
            <a:ext cx="3253563" cy="1555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53B50-812F-758F-9C2E-52461D2C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4ADF-5F16-0393-8B30-739EB6CF6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4" y="249938"/>
            <a:ext cx="8692249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 After Approval of Cash Advance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D86C3-4606-F527-2261-D9B1BCD4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10C28-EF2B-61EA-B90A-94469C445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0805" y="1336675"/>
            <a:ext cx="8940852" cy="48681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The Expense Operations Lead and the Initiator of the RP Cash Advance will get a “To Do” step to send any tax information to the 1099 Specialist if needed (the end date in the header)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This “To Do” fires even if the requestor did not check “Cash Advance Requested”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Segoe UI"/>
              </a:rPr>
              <a:t>RPCAS will also get the approval step even if CAR is not checked (reminder to please make sure it is checked)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highlight>
                <a:srgbClr val="FFFFFF"/>
              </a:highlight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highlight>
                  <a:srgbClr val="FFFFFF"/>
                </a:highlight>
                <a:latin typeface="Open Sans Light"/>
                <a:ea typeface="Open Sans Light"/>
                <a:cs typeface="Segoe UI"/>
              </a:rPr>
              <a:t>UWA is working on potentially rolling out guidance on any tolerances/thresholds, for now the we have built in a “To Do” step is sent as a reminder that it may be needed after the cash advance for Research Participants is approved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highlight>
                  <a:srgbClr val="FFFFFF"/>
                </a:highlight>
                <a:latin typeface="Open Sans Light"/>
                <a:ea typeface="Open Sans Light"/>
                <a:cs typeface="Segoe UI"/>
              </a:rPr>
              <a:t>We have left this language generic, added UW Madison link, rest of campuses nothing is set yet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highlight>
                <a:srgbClr val="00FFFF"/>
              </a:highlight>
              <a:latin typeface="Open Sans Light"/>
              <a:ea typeface="Open Sans Light"/>
              <a:cs typeface="Segoe UI"/>
            </a:endParaRPr>
          </a:p>
          <a:p>
            <a:pPr>
              <a:lnSpc>
                <a:spcPct val="100000"/>
              </a:lnSpc>
            </a:pPr>
            <a:endParaRPr lang="en-US" sz="2400" dirty="0">
              <a:highlight>
                <a:srgbClr val="FFFF00"/>
              </a:highlight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708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7CA9-3627-D89F-E16E-FDEF59BC3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791" y="132706"/>
            <a:ext cx="8692249" cy="985042"/>
          </a:xfrm>
        </p:spPr>
        <p:txBody>
          <a:bodyPr/>
          <a:lstStyle/>
          <a:p>
            <a:r>
              <a:rPr lang="en-US" sz="3200" dirty="0">
                <a:latin typeface="Open Sans Light"/>
                <a:ea typeface="Open Sans Light"/>
                <a:cs typeface="Open Sans Light"/>
              </a:rPr>
              <a:t> Unused Cash Advances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C33CD-14F5-3762-F60D-ED6BBB16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64112-1D16-9815-7BC6-DF93B152F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086" y="1687285"/>
            <a:ext cx="10972800" cy="449580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Employees are required to pay back the UW within 30 days of the </a:t>
            </a:r>
            <a:r>
              <a:rPr lang="en-US" b="1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End Date </a:t>
            </a: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they entered in the </a:t>
            </a:r>
            <a:r>
              <a:rPr lang="en-US" b="1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Spend Authorization</a:t>
            </a:r>
          </a:p>
          <a:p>
            <a:pPr>
              <a:lnSpc>
                <a:spcPct val="100000"/>
              </a:lnSpc>
            </a:pPr>
            <a:endParaRPr lang="en-US" b="1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Workday atomically generate a receivable from the employee when they link the Spend Authorization the Expense Report and mark the Spend Authorization as the “final” expense report reconciling the Spend Authorization/Cash advance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Employees will be asked on how they wish to pay the University back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The EARS role will handle any payroll deductions or marking any repayments to the Bursars office on any outstanding/unused cash advances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13284B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EARS has the right and responsibility to ensure compliance to the 30 day rule and can ask payroll to deduct money from payroll as needed</a:t>
            </a:r>
          </a:p>
        </p:txBody>
      </p:sp>
    </p:spTree>
    <p:extLst>
      <p:ext uri="{BB962C8B-B14F-4D97-AF65-F5344CB8AC3E}">
        <p14:creationId xmlns:p14="http://schemas.microsoft.com/office/powerpoint/2010/main" val="169773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572F-D4A7-9635-36E8-4B6A1C6A9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446" y="297932"/>
            <a:ext cx="8692249" cy="985042"/>
          </a:xfrm>
        </p:spPr>
        <p:txBody>
          <a:bodyPr/>
          <a:lstStyle/>
          <a:p>
            <a:r>
              <a:rPr lang="en-US" dirty="0"/>
              <a:t> Reports – Demo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4BC10-971B-F571-DF3E-BB19436E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6FA12-0FB0-E2D7-2DB6-306B8EEBEB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5959" y="1453906"/>
            <a:ext cx="4612460" cy="46136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Use Find Cash Advances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Find Spend Authorizations (UW)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Cash Advance Available Balance - </a:t>
            </a:r>
            <a:r>
              <a:rPr lang="en-US" b="1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is reduced </a:t>
            </a:r>
            <a:r>
              <a:rPr lang="en-US" dirty="0">
                <a:latin typeface="Open Sans Light"/>
                <a:ea typeface="Open Sans Light"/>
                <a:cs typeface="Open Sans Light"/>
              </a:rPr>
              <a:t>by in process Expense Reports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 Light"/>
                <a:ea typeface="Open Sans Light"/>
                <a:cs typeface="Open Sans Light"/>
              </a:rPr>
              <a:t>Cash Advance Outstanding Balance </a:t>
            </a:r>
            <a:r>
              <a:rPr lang="en-US" b="1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is not reduced </a:t>
            </a:r>
            <a:r>
              <a:rPr lang="en-US" dirty="0">
                <a:latin typeface="Open Sans Light"/>
                <a:ea typeface="Open Sans Light"/>
                <a:cs typeface="Open Sans Light"/>
              </a:rPr>
              <a:t>by in process Expense Reports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20000"/>
              </a:lnSpc>
            </a:pPr>
            <a:endParaRPr lang="en-US" dirty="0">
              <a:ea typeface="Open Sans Light"/>
              <a:cs typeface="Open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CA1C2-C645-117C-15C8-E96044F0C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192" y="1453906"/>
            <a:ext cx="5954073" cy="42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1165-33D5-290E-173A-788BDB195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971" y="154807"/>
            <a:ext cx="9078686" cy="985042"/>
          </a:xfrm>
        </p:spPr>
        <p:txBody>
          <a:bodyPr/>
          <a:lstStyle/>
          <a:p>
            <a:r>
              <a:rPr lang="en-US" dirty="0">
                <a:ea typeface="Open Sans Light"/>
                <a:cs typeface="Open Sans Light"/>
              </a:rPr>
              <a:t> Overview of EARS role vs RPCAS Role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3062E7-808C-23AC-1503-3AA4BE1F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D3A81-F394-EDF8-C1AD-D055D6F3B3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1857" y="1567542"/>
            <a:ext cx="10754023" cy="41735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Separate Word doc, PDF on Workflow and Excel on Workflow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3284B"/>
                </a:solidFill>
                <a:latin typeface="Open Sans Light"/>
                <a:ea typeface="Open Sans Light"/>
                <a:cs typeface="Open Sans Light"/>
              </a:rPr>
              <a:t>Make sure to coordinate with the EARS on any past due outstanding cash advances and repayments</a:t>
            </a:r>
          </a:p>
          <a:p>
            <a:pPr marL="0" indent="0">
              <a:buNone/>
            </a:pPr>
            <a:endParaRPr lang="en-US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889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9DA1-5963-472C-2A5A-C0CD2121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714" y="357399"/>
            <a:ext cx="8692249" cy="985042"/>
          </a:xfrm>
        </p:spPr>
        <p:txBody>
          <a:bodyPr/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 Wrap 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DC0AF-01D4-8E33-A3DA-75C085EB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770FC-6FAC-FC35-2496-96CF246C9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6190" y="2100943"/>
            <a:ext cx="8059667" cy="325482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Open Sans Light"/>
                <a:ea typeface="Open Sans Light"/>
                <a:cs typeface="Open Sans Light"/>
              </a:rPr>
              <a:t>Do you feel ready for go live this week?</a:t>
            </a:r>
          </a:p>
          <a:p>
            <a:endParaRPr lang="en-US" dirty="0">
              <a:latin typeface="Open Sans Light"/>
              <a:ea typeface="Open Sans Light"/>
              <a:cs typeface="Open Sans Light"/>
            </a:endParaRP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What else is needed from Expenses?</a:t>
            </a:r>
          </a:p>
          <a:p>
            <a:pPr lvl="1"/>
            <a:r>
              <a:rPr lang="en-US" dirty="0">
                <a:latin typeface="Open Sans Light"/>
                <a:ea typeface="Open Sans Light"/>
                <a:cs typeface="Open Sans Light"/>
              </a:rPr>
              <a:t>Job Aids are being updated, hoping for March for completion with all of the changes across Expenses/Spend Authorizations</a:t>
            </a:r>
          </a:p>
          <a:p>
            <a:endParaRPr lang="en-US" dirty="0">
              <a:latin typeface="Open Sans Light"/>
              <a:ea typeface="Open Sans Light"/>
              <a:cs typeface="Open Sans Light"/>
            </a:endParaRPr>
          </a:p>
          <a:p>
            <a:pPr marL="0" indent="0">
              <a:buNone/>
            </a:pPr>
            <a:endParaRPr lang="en-US" dirty="0">
              <a:latin typeface="Open Sans Light"/>
              <a:ea typeface="Open Sans Light"/>
              <a:cs typeface="Open Sans Light"/>
            </a:endParaRPr>
          </a:p>
          <a:p>
            <a:endParaRPr lang="en-US" dirty="0">
              <a:latin typeface="Open Sans Light"/>
              <a:ea typeface="Open Sans Light"/>
              <a:cs typeface="Open Sans Light"/>
            </a:endParaRPr>
          </a:p>
          <a:p>
            <a:r>
              <a:rPr lang="en-US" dirty="0">
                <a:latin typeface="Open Sans Light"/>
                <a:ea typeface="Open Sans Light"/>
                <a:cs typeface="Open Sans Light"/>
              </a:rPr>
              <a:t>Questions</a:t>
            </a:r>
            <a:endParaRPr lang="en-US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527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EB3C-21F8-86F6-ADD0-C1BEADB1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 Light"/>
                <a:ea typeface="Open Sans Light"/>
                <a:cs typeface="Open Sans Light"/>
              </a:rPr>
              <a:t>Thank YOU!</a:t>
            </a:r>
            <a:endParaRPr lang="en-US" b="1" dirty="0">
              <a:ea typeface="Open Sans Light"/>
              <a:cs typeface="Open Sans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279BE8-90DD-1B23-EAF9-270AFE9C81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965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8614-1DD3-EE57-4F5B-2D944C1B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271" y="339463"/>
            <a:ext cx="8692249" cy="985042"/>
          </a:xfrm>
        </p:spPr>
        <p:txBody>
          <a:bodyPr/>
          <a:lstStyle/>
          <a:p>
            <a:r>
              <a:rPr lang="en-US">
                <a:latin typeface="Open Sans Light"/>
                <a:ea typeface="Open Sans Light"/>
                <a:cs typeface="Open Sans Light"/>
              </a:rPr>
              <a:t>Agenda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16A9B-D8E2-470F-8B61-C48DD762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69A83-BED0-89F2-B02D-7C8ED39AD96F}"/>
              </a:ext>
            </a:extLst>
          </p:cNvPr>
          <p:cNvSpPr txBox="1"/>
          <p:nvPr/>
        </p:nvSpPr>
        <p:spPr>
          <a:xfrm>
            <a:off x="1371600" y="1524001"/>
            <a:ext cx="9208957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Spend Authorization Functionality Overview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Spend Authorization with Cash Advances for Research Participant Approvals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Cash Advance balances are due 30 days past the end date of the Spend Authorization with the Cash Advance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Find Cash Advances  and Find Spend Authorizations (UW) Reports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Understanding Expense Advance Repayment Specialist Role (EARS) vs Research Participant Cash Advance Specialist (RPCAS) role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Ready for Go Live?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Open Questions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308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7637-7239-41E8-653B-ED6A83F2D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560" y="396476"/>
            <a:ext cx="11124786" cy="98504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800" dirty="0">
                <a:latin typeface="Open Sans Light"/>
                <a:ea typeface="Open Sans Light"/>
                <a:cs typeface="Open Sans Light"/>
              </a:rPr>
              <a:t>Spend Authorization Overview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F88C4-9FD7-6598-E505-5853916D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DC6A6-DFFF-9D76-E9F1-EA9DFE7DC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591" y="1271359"/>
            <a:ext cx="9639178" cy="33332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Some campuses require Spend Authorizations for travel, for most it is optional</a:t>
            </a:r>
            <a:endParaRPr lang="en-US" sz="2000" dirty="0">
              <a:ea typeface="Open Sans Light" pitchFamily="2" charset="0"/>
              <a:cs typeface="Open Sans Light" pitchFamily="2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Spend Authorizations must be used for all cash advance requests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Spend Authorizations also are used for Policy Exceptions, Official Functions and Gift Card Approvals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You will only be in the approval chain for Spend Authorizations that have a </a:t>
            </a:r>
            <a:r>
              <a:rPr lang="en-US" sz="2000" b="1" dirty="0">
                <a:latin typeface="Open Sans Light"/>
                <a:ea typeface="Open Sans Light"/>
                <a:cs typeface="Open Sans Light"/>
              </a:rPr>
              <a:t>Business Purpose </a:t>
            </a:r>
            <a:r>
              <a:rPr lang="en-US" sz="2000" dirty="0">
                <a:latin typeface="Open Sans Light"/>
                <a:ea typeface="Open Sans Light"/>
                <a:cs typeface="Open Sans Light"/>
              </a:rPr>
              <a:t>of </a:t>
            </a:r>
            <a:r>
              <a:rPr lang="en-US" sz="2000" b="1" dirty="0">
                <a:latin typeface="Open Sans Light"/>
                <a:ea typeface="Open Sans Light"/>
                <a:cs typeface="Open Sans Light"/>
              </a:rPr>
              <a:t>Cash Advance for Research Participants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Your role is to evaluate if the cash advance is appropriate, and best practice is to look to see if the employee has other cash advances that are overdue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Make sure the “Cash Advance Requested” box is selected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If it is not selected you will need to send back with instructions to employee to  check the box (you are not able to check the box on the employee’s behalf)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It will have to through approval chain again, but it is best practice to have employee confirm the cash advance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Open Sans Light"/>
                <a:ea typeface="Open Sans Light"/>
                <a:cs typeface="Open Sans Light"/>
              </a:rPr>
              <a:t>Functionality does allow you to send back to the Driver </a:t>
            </a:r>
            <a:r>
              <a:rPr lang="en-US" sz="2000" dirty="0" err="1">
                <a:latin typeface="Open Sans Light"/>
                <a:ea typeface="Open Sans Light"/>
                <a:cs typeface="Open Sans Light"/>
              </a:rPr>
              <a:t>Worktag</a:t>
            </a:r>
            <a:r>
              <a:rPr lang="en-US" sz="2000" dirty="0">
                <a:latin typeface="Open Sans Light"/>
                <a:ea typeface="Open Sans Light"/>
                <a:cs typeface="Open Sans Light"/>
              </a:rPr>
              <a:t> Manager and they can select the Cash Advance Requested box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01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CEEF6-1F2F-1083-90CA-56E5EF3F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BE080-7746-7C61-9FF5-10115C47F340}"/>
              </a:ext>
            </a:extLst>
          </p:cNvPr>
          <p:cNvSpPr txBox="1"/>
          <p:nvPr/>
        </p:nvSpPr>
        <p:spPr>
          <a:xfrm>
            <a:off x="2242458" y="272144"/>
            <a:ext cx="92492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Open Sans Light"/>
                <a:ea typeface="Open Sans Light"/>
                <a:cs typeface="Open Sans Light"/>
              </a:rPr>
              <a:t>How Approval Will Look – My Tasks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900EB-F11B-F6C4-0FEA-62B5B4BD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3865"/>
            <a:ext cx="12192000" cy="556718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F0B21C9-DB54-86F4-075B-F798705AA4C3}"/>
              </a:ext>
            </a:extLst>
          </p:cNvPr>
          <p:cNvSpPr/>
          <p:nvPr/>
        </p:nvSpPr>
        <p:spPr>
          <a:xfrm>
            <a:off x="1752600" y="2460171"/>
            <a:ext cx="3178628" cy="1349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8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0EC67-9118-59B6-5D50-973A80475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2334-7F1D-6B0A-206D-B68630F72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569" y="537991"/>
            <a:ext cx="8241840" cy="98504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800" dirty="0">
                <a:latin typeface="Open Sans Light"/>
                <a:ea typeface="Open Sans Light"/>
                <a:cs typeface="Open Sans Light"/>
              </a:rPr>
              <a:t>Spend Authorization Overview – View of Spend Authorization (screen 1 of 3)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2B4C5-01D7-2556-120C-8E136EB1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99389-1B8D-FC28-946C-F5165A48EA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591" y="1271359"/>
            <a:ext cx="9639178" cy="33332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>
              <a:ea typeface="Open Sans Ligh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A114E-2B7F-081E-4CDC-1A51589BE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5538"/>
            <a:ext cx="10262616" cy="5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7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5EA4D-43E0-DB4A-7A28-05FDC51C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E77B-C7DB-530D-9F3A-3C1704EB5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8569" y="537991"/>
            <a:ext cx="8241840" cy="985042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800" dirty="0">
                <a:latin typeface="Open Sans Light"/>
                <a:ea typeface="Open Sans Light"/>
                <a:cs typeface="Open Sans Light"/>
              </a:rPr>
              <a:t>Spend Authorization Overview – View of Spend Authorization (screen 2of 3)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4527E-2DC4-1BA5-79E9-44EB21A6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9E2C7-A4FD-EB22-070D-943838046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591" y="1271359"/>
            <a:ext cx="9639178" cy="33332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>
              <a:ea typeface="Open Sans Light"/>
              <a:cs typeface="Open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66F5-5350-F3EB-FF53-E0283485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6239"/>
            <a:ext cx="12192000" cy="43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5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09E99-21F8-E222-77DE-A4BE8010E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85AE-E9D2-F8FD-8B9E-ABE5D80EC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17714"/>
            <a:ext cx="10287000" cy="1305319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>
                <a:latin typeface="Open Sans Light"/>
                <a:ea typeface="Open Sans Light"/>
                <a:cs typeface="Open Sans Light"/>
              </a:rPr>
              <a:t>Spend Authorization Overview – View of Spend Authorization (screen 3 of 3)</a:t>
            </a:r>
            <a:br>
              <a:rPr lang="en-US" sz="2400" dirty="0">
                <a:latin typeface="Open Sans Light"/>
                <a:ea typeface="Open Sans Light"/>
                <a:cs typeface="Open Sans Light"/>
              </a:rPr>
            </a:br>
            <a:br>
              <a:rPr lang="en-US" sz="2400" dirty="0">
                <a:latin typeface="Open Sans Light"/>
                <a:ea typeface="Open Sans Light"/>
                <a:cs typeface="Open Sans Light"/>
              </a:rPr>
            </a:br>
            <a:r>
              <a:rPr lang="en-US" sz="2400" dirty="0">
                <a:latin typeface="Open Sans Light"/>
                <a:ea typeface="Open Sans Light"/>
                <a:cs typeface="Open Sans Light"/>
              </a:rPr>
              <a:t>Look for the Cash Advance Requested Check Mark,</a:t>
            </a:r>
            <a:br>
              <a:rPr lang="en-US" sz="2400" dirty="0">
                <a:latin typeface="Open Sans Light"/>
                <a:ea typeface="Open Sans Light"/>
                <a:cs typeface="Open Sans Light"/>
              </a:rPr>
            </a:br>
            <a:br>
              <a:rPr lang="en-US" sz="2400" dirty="0">
                <a:latin typeface="Open Sans Light"/>
                <a:ea typeface="Open Sans Light"/>
                <a:cs typeface="Open Sans Light"/>
              </a:rPr>
            </a:br>
            <a:r>
              <a:rPr lang="en-US" sz="2400" dirty="0">
                <a:latin typeface="Open Sans Light"/>
                <a:ea typeface="Open Sans Light"/>
                <a:cs typeface="Open Sans Light"/>
              </a:rPr>
              <a:t>Does this Language Work on Expense </a:t>
            </a:r>
            <a:r>
              <a:rPr lang="en-US" sz="2400" dirty="0" err="1">
                <a:latin typeface="Open Sans Light"/>
                <a:ea typeface="Open Sans Light"/>
                <a:cs typeface="Open Sans Light"/>
              </a:rPr>
              <a:t>iTEm</a:t>
            </a:r>
            <a:r>
              <a:rPr lang="en-US" sz="2400" dirty="0">
                <a:latin typeface="Open Sans Light"/>
                <a:ea typeface="Open Sans Light"/>
                <a:cs typeface="Open Sans Light"/>
              </a:rPr>
              <a:t>?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DAD3A-C64E-97AC-6086-7225FF21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24D4B-C28A-9606-6350-B4628DB34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591" y="1271359"/>
            <a:ext cx="9639178" cy="33332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>
              <a:ea typeface="Open Sans Ligh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8DB0D-C586-A79F-D662-952AFA8E4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6803"/>
            <a:ext cx="12192000" cy="41132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4E0F51-161E-BB59-A2F2-D90123EB283C}"/>
              </a:ext>
            </a:extLst>
          </p:cNvPr>
          <p:cNvSpPr/>
          <p:nvPr/>
        </p:nvSpPr>
        <p:spPr>
          <a:xfrm>
            <a:off x="1469571" y="4060371"/>
            <a:ext cx="2427515" cy="40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1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6E4AC-573E-1FEA-D21A-3A55D15FB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D013-4DA8-CC8E-100B-FB379D2B0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6886" y="217714"/>
            <a:ext cx="9405257" cy="947057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1800" dirty="0"/>
              <a:t>Employee Will Go in and Select the Box and Submit and go through appropriate Approvals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5C370-815B-EE46-0C99-7B317D51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1BC4-D4E8-70E1-BFF7-F238164C3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1591" y="1271359"/>
            <a:ext cx="9639178" cy="33332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2000" dirty="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>
              <a:ea typeface="Open Sans Light"/>
              <a:cs typeface="Open Sans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6D0EB-CB9B-9161-ECBC-9204FBCC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34" y="772886"/>
            <a:ext cx="8418142" cy="608511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0CC16E-50FD-2793-A865-94F441135E3F}"/>
              </a:ext>
            </a:extLst>
          </p:cNvPr>
          <p:cNvSpPr/>
          <p:nvPr/>
        </p:nvSpPr>
        <p:spPr>
          <a:xfrm>
            <a:off x="3668485" y="3614057"/>
            <a:ext cx="2427515" cy="40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71E3-7498-A02A-4F15-FE384FFE4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6629" y="500743"/>
            <a:ext cx="8639257" cy="957943"/>
          </a:xfrm>
        </p:spPr>
        <p:txBody>
          <a:bodyPr/>
          <a:lstStyle/>
          <a:p>
            <a:r>
              <a:rPr lang="en-US" dirty="0"/>
              <a:t>Option to Add Approvers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1486C-7EAC-14EB-1A57-B57D48ED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F9682-F103-5F23-D780-C54BE2051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714" y="1883229"/>
            <a:ext cx="10135961" cy="29729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is the list of roles you are able to Ad Hoc the Spend Authorization to should you need to (most likely scenario the PI for the Grant)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2D250-E5BC-15F6-15E5-6F9C5BCA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7" y="3444875"/>
            <a:ext cx="574437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11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ities of Wisconsin">
      <a:dk1>
        <a:srgbClr val="000000"/>
      </a:dk1>
      <a:lt1>
        <a:srgbClr val="FFFFFF"/>
      </a:lt1>
      <a:dk2>
        <a:srgbClr val="02465F"/>
      </a:dk2>
      <a:lt2>
        <a:srgbClr val="005777"/>
      </a:lt2>
      <a:accent1>
        <a:srgbClr val="A0A0A0"/>
      </a:accent1>
      <a:accent2>
        <a:srgbClr val="D34427"/>
      </a:accent2>
      <a:accent3>
        <a:srgbClr val="777679"/>
      </a:accent3>
      <a:accent4>
        <a:srgbClr val="F3BD15"/>
      </a:accent4>
      <a:accent5>
        <a:srgbClr val="003764"/>
      </a:accent5>
      <a:accent6>
        <a:srgbClr val="59833A"/>
      </a:accent6>
      <a:hlink>
        <a:srgbClr val="005777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2" id="{0E60AB4E-417B-45C1-9301-1C9D3943EB7F}" vid="{199B3929-907A-4692-88BF-6063DC97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79771AF286142B6BF3EEB3BB707C9" ma:contentTypeVersion="15" ma:contentTypeDescription="Create a new document." ma:contentTypeScope="" ma:versionID="3d2c48e73a70e4749c0ccc61315b2d32">
  <xsd:schema xmlns:xsd="http://www.w3.org/2001/XMLSchema" xmlns:xs="http://www.w3.org/2001/XMLSchema" xmlns:p="http://schemas.microsoft.com/office/2006/metadata/properties" xmlns:ns2="ab9d0c36-e2d2-422e-9272-e1f96fe4bf4f" xmlns:ns3="383920ec-5eb4-4aee-a68f-2162228c76f4" targetNamespace="http://schemas.microsoft.com/office/2006/metadata/properties" ma:root="true" ma:fieldsID="f36359f1ebeb1c4bf31835808d8ab0a7" ns2:_="" ns3:_="">
    <xsd:import namespace="ab9d0c36-e2d2-422e-9272-e1f96fe4bf4f"/>
    <xsd:import namespace="383920ec-5eb4-4aee-a68f-2162228c76f4"/>
    <xsd:element name="properties">
      <xsd:complexType>
        <xsd:sequence>
          <xsd:element name="documentManagement">
            <xsd:complexType>
              <xsd:all>
                <xsd:element ref="ns2:Usage" minOccurs="0"/>
                <xsd:element ref="ns2:Aspect_x0020_Ratio" minOccurs="0"/>
                <xsd:element ref="ns2:Dimension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Alternate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d0c36-e2d2-422e-9272-e1f96fe4bf4f" elementFormDefault="qualified">
    <xsd:import namespace="http://schemas.microsoft.com/office/2006/documentManagement/types"/>
    <xsd:import namespace="http://schemas.microsoft.com/office/infopath/2007/PartnerControls"/>
    <xsd:element name="Usage" ma:index="3" nillable="true" ma:displayName="Usage" ma:internalName="Usage">
      <xsd:simpleType>
        <xsd:restriction base="dms:Text">
          <xsd:maxLength value="255"/>
        </xsd:restriction>
      </xsd:simpleType>
    </xsd:element>
    <xsd:element name="Aspect_x0020_Ratio" ma:index="4" nillable="true" ma:displayName="Aspect Ratio" ma:description="Aspect Ratio rounded to the nearest standard" ma:internalName="Aspect_x0020_Ratio">
      <xsd:simpleType>
        <xsd:restriction base="dms:Text">
          <xsd:maxLength value="255"/>
        </xsd:restriction>
      </xsd:simpleType>
    </xsd:element>
    <xsd:element name="Dimensions" ma:index="5" nillable="true" ma:displayName="Dimensions" ma:internalName="Dimensions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lternateName" ma:index="22" nillable="true" ma:displayName="Alternate Name" ma:format="Dropdown" ma:internalName="Alternate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920ec-5eb4-4aee-a68f-2162228c76f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6e42e61-50dd-474b-8c2f-b495fa82bd04}" ma:internalName="TaxCatchAll" ma:showField="CatchAllData" ma:web="383920ec-5eb4-4aee-a68f-2162228c76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3920ec-5eb4-4aee-a68f-2162228c76f4" xsi:nil="true"/>
    <lcf76f155ced4ddcb4097134ff3c332f xmlns="ab9d0c36-e2d2-422e-9272-e1f96fe4bf4f">
      <Terms xmlns="http://schemas.microsoft.com/office/infopath/2007/PartnerControls"/>
    </lcf76f155ced4ddcb4097134ff3c332f>
    <Aspect_x0020_Ratio xmlns="ab9d0c36-e2d2-422e-9272-e1f96fe4bf4f" xsi:nil="true"/>
    <Dimensions xmlns="ab9d0c36-e2d2-422e-9272-e1f96fe4bf4f" xsi:nil="true"/>
    <Usage xmlns="ab9d0c36-e2d2-422e-9272-e1f96fe4bf4f" xsi:nil="true"/>
    <AlternateName xmlns="ab9d0c36-e2d2-422e-9272-e1f96fe4bf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B5E48A-ACD5-4A63-9D3F-EE84AAB0994F}"/>
</file>

<file path=customXml/itemProps2.xml><?xml version="1.0" encoding="utf-8"?>
<ds:datastoreItem xmlns:ds="http://schemas.openxmlformats.org/officeDocument/2006/customXml" ds:itemID="{CE5CEF65-757A-4D05-90BA-ED40BC2E5152}">
  <ds:schemaRefs>
    <ds:schemaRef ds:uri="0662cd8e-359e-4689-9ba4-e6a1b7b5d468"/>
    <ds:schemaRef ds:uri="230e9df3-be65-4c73-a93b-d1236ebd677e"/>
    <ds:schemaRef ds:uri="6369b066-086d-4de0-a681-34a8e8f3d358"/>
    <ds:schemaRef ds:uri="71af3243-3dd4-4a8d-8c0d-dd76da1f02a5"/>
    <ds:schemaRef ds:uri="98170924-2421-4416-8d49-6811adc7f3f7"/>
    <ds:schemaRef ds:uri="ce9689e4-04d1-4276-89c7-0bb02931099a"/>
    <ds:schemaRef ds:uri="e093e355-c945-4473-9c5d-2835a4da0d9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18A5EB6-E9B8-417D-B09E-03811FBC9BC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952</Words>
  <Application>Microsoft Office PowerPoint</Application>
  <PresentationFormat>Widescreen</PresentationFormat>
  <Paragraphs>114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 Light</vt:lpstr>
      <vt:lpstr>Custom</vt:lpstr>
      <vt:lpstr>Research Participant Cash Advance Specialist Training</vt:lpstr>
      <vt:lpstr>Agenda</vt:lpstr>
      <vt:lpstr>Spend Authorization Overview</vt:lpstr>
      <vt:lpstr>PowerPoint Presentation</vt:lpstr>
      <vt:lpstr>Spend Authorization Overview – View of Spend Authorization (screen 1 of 3)</vt:lpstr>
      <vt:lpstr>Spend Authorization Overview – View of Spend Authorization (screen 2of 3)</vt:lpstr>
      <vt:lpstr>Spend Authorization Overview – View of Spend Authorization (screen 3 of 3)  Look for the Cash Advance Requested Check Mark,  Does this Language Work on Expense iTEm?</vt:lpstr>
      <vt:lpstr>Employee Will Go in and Select the Box and Submit and go through appropriate Approvals</vt:lpstr>
      <vt:lpstr>Option to Add Approvers </vt:lpstr>
      <vt:lpstr>Reminders</vt:lpstr>
      <vt:lpstr>Cash Advance Payment options</vt:lpstr>
      <vt:lpstr>PowerPoint Presentation</vt:lpstr>
      <vt:lpstr> After Approval of Cash Advance </vt:lpstr>
      <vt:lpstr> After Approval of Cash Advance </vt:lpstr>
      <vt:lpstr> Unused Cash Advances</vt:lpstr>
      <vt:lpstr> Reports – Demo </vt:lpstr>
      <vt:lpstr> Overview of EARS role vs RPCAS Role</vt:lpstr>
      <vt:lpstr> Wrap UP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White Background</dc:title>
  <dc:creator>Tom Thieding</dc:creator>
  <cp:lastModifiedBy>Graig Brooks</cp:lastModifiedBy>
  <cp:revision>62</cp:revision>
  <dcterms:created xsi:type="dcterms:W3CDTF">2023-10-03T00:22:44Z</dcterms:created>
  <dcterms:modified xsi:type="dcterms:W3CDTF">2026-02-23T19:51:17Z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0x01010081B79771AF286142B6BF3EEB3BB707C9</vt:lpwstr>
  </property>
  <property fmtid="{D5CDD505-2E9C-101B-9397-08002B2CF9AE}" pid="3" name="MediaServiceImageTags">
    <vt:lpwstr/>
  </property>
</Properties>
</file>