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64" r:id="rId5"/>
    <p:sldId id="304" r:id="rId6"/>
    <p:sldId id="286" r:id="rId7"/>
    <p:sldId id="316" r:id="rId8"/>
    <p:sldId id="284" r:id="rId9"/>
    <p:sldId id="313" r:id="rId10"/>
    <p:sldId id="317" r:id="rId11"/>
    <p:sldId id="307" r:id="rId12"/>
    <p:sldId id="293" r:id="rId13"/>
    <p:sldId id="308" r:id="rId14"/>
    <p:sldId id="287" r:id="rId15"/>
    <p:sldId id="311" r:id="rId16"/>
    <p:sldId id="288" r:id="rId17"/>
    <p:sldId id="292" r:id="rId18"/>
    <p:sldId id="294" r:id="rId19"/>
    <p:sldId id="315" r:id="rId20"/>
    <p:sldId id="295" r:id="rId21"/>
    <p:sldId id="30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777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21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68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19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87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B4F74-BE30-86FE-793F-E8F707EF7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EED25C-EBA6-07B7-95D5-9E7DB751F4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F6AA50-AAF0-840D-F3D6-A9531519A3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B754C-A335-5474-EF37-6661BCFAC3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26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60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2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12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EB484-3152-1597-14DA-4AC4C82E8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BE8629-6628-2F8D-E1C7-F517ED1FE6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3E02BD-0026-340F-ADA8-9859CD6DAD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B56C8-7E8F-B4F9-483B-3DBA02CC57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80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529A9-8134-27A1-3AD0-4351816ED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007C9F-1D52-6545-1F09-10608A74FB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979176-39A7-CA1F-AC0D-603FA64E30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EF005-81C4-1A11-5967-F8A6264203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80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0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15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C9189-0BD3-EFB0-E5BB-16D9BAC9E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6426FE-B2C5-BE64-37C2-8277B9BF3A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38ABE0-DD37-EF61-9EBE-820AF525B4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9B58C-BB51-DA8D-B216-50AEFD4B70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98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448302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71504" y="3517900"/>
            <a:ext cx="2281304" cy="334010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Autofit/>
          </a:bodyPr>
          <a:lstStyle>
            <a:lvl1pPr>
              <a:defRPr lang="en-US" sz="3600" b="0" i="0" kern="1200" spc="150" baseline="0" dirty="0">
                <a:solidFill>
                  <a:schemeClr val="tx1"/>
                </a:solidFill>
                <a:latin typeface="Open Sans Light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C31FC4-A6DF-E6C1-EC93-BF0A7F973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081057" y="0"/>
            <a:ext cx="4911723" cy="7192565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DB790E1-0C6C-65D7-60F5-0A2DA7A675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34837" y="136525"/>
            <a:ext cx="4542008" cy="1633816"/>
          </a:xfrm>
          <a:prstGeom prst="rect">
            <a:avLst/>
          </a:prstGeom>
        </p:spPr>
      </p:pic>
      <p:pic>
        <p:nvPicPr>
          <p:cNvPr id="12" name="Picture 11" descr="A map of the state of wisconsin&#10;&#10;Description automatically generated">
            <a:extLst>
              <a:ext uri="{FF2B5EF4-FFF2-40B4-BE49-F238E27FC236}">
                <a16:creationId xmlns:a16="http://schemas.microsoft.com/office/drawing/2014/main" id="{C2829333-B478-FC03-34A5-9F2CA1C402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5072" y="-713480"/>
            <a:ext cx="4104622" cy="531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63D0-7C5C-3A46-8B2D-F048FF388D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E5F9AA-67F0-044C-9AE1-3D4727AD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8474" y="6310312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6B2801F-AB2E-47A4-A198-B654C0E81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6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 - no lin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293CC9-B2B8-D3F8-09D5-04872F069E68}"/>
              </a:ext>
            </a:extLst>
          </p:cNvPr>
          <p:cNvSpPr/>
          <p:nvPr userDrawn="1"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 Ligh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637" y="777476"/>
            <a:ext cx="8692249" cy="98504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PAGE TITLE</a:t>
            </a:r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3F78D639-6D3F-8EB4-93F4-83048C0D35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0619" y="126997"/>
            <a:ext cx="1247323" cy="1300958"/>
          </a:xfrm>
          <a:prstGeom prst="rect">
            <a:avLst/>
          </a:prstGeom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6092530E-E5F0-CFBA-5737-A2A0D6578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9823BB-8EB5-06E6-FA68-D94341E1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F371B3-0F7E-E2E4-6D9D-8CB96EF6A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4113" y="2225675"/>
            <a:ext cx="8691562" cy="2630488"/>
          </a:xfrm>
        </p:spPr>
        <p:txBody>
          <a:bodyPr/>
          <a:lstStyle>
            <a:lvl1pPr>
              <a:buClr>
                <a:srgbClr val="005777"/>
              </a:buClr>
              <a:defRPr/>
            </a:lvl1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12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293CC9-B2B8-D3F8-09D5-04872F069E68}"/>
              </a:ext>
            </a:extLst>
          </p:cNvPr>
          <p:cNvSpPr/>
          <p:nvPr userDrawn="1"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 Ligh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637" y="777476"/>
            <a:ext cx="8692249" cy="98504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PAGE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78"/>
                    </a14:imgEffect>
                  </a14:imgLayer>
                </a14:imgProps>
              </a:ext>
            </a:extLst>
          </a:blip>
          <a:srcRect l="43303" t="39602" r="4199"/>
          <a:stretch/>
        </p:blipFill>
        <p:spPr>
          <a:xfrm rot="16200000">
            <a:off x="-276603" y="2153489"/>
            <a:ext cx="4981114" cy="4427908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3F78D639-6D3F-8EB4-93F4-83048C0D35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0619" y="126997"/>
            <a:ext cx="1247323" cy="1300958"/>
          </a:xfrm>
          <a:prstGeom prst="rect">
            <a:avLst/>
          </a:prstGeom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6092530E-E5F0-CFBA-5737-A2A0D6578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9823BB-8EB5-06E6-FA68-D94341E1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F371B3-0F7E-E2E4-6D9D-8CB96EF6A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4113" y="2225675"/>
            <a:ext cx="8691562" cy="2630488"/>
          </a:xfrm>
        </p:spPr>
        <p:txBody>
          <a:bodyPr/>
          <a:lstStyle>
            <a:lvl1pPr>
              <a:buClr>
                <a:srgbClr val="005777"/>
              </a:buClr>
              <a:defRPr/>
            </a:lvl1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0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 no lin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293CC9-B2B8-D3F8-09D5-04872F069E68}"/>
              </a:ext>
            </a:extLst>
          </p:cNvPr>
          <p:cNvSpPr/>
          <p:nvPr userDrawn="1"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 Ligh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637" y="777476"/>
            <a:ext cx="8692249" cy="98504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PAGE TITLE</a:t>
            </a:r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3F78D639-6D3F-8EB4-93F4-83048C0D35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0619" y="126997"/>
            <a:ext cx="1247323" cy="1300958"/>
          </a:xfrm>
          <a:prstGeom prst="rect">
            <a:avLst/>
          </a:prstGeom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6092530E-E5F0-CFBA-5737-A2A0D6578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9823BB-8EB5-06E6-FA68-D94341E1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794F3-73A4-C671-D3C0-56694CD0D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63788" y="2062163"/>
            <a:ext cx="4114800" cy="766762"/>
          </a:xfrm>
        </p:spPr>
        <p:txBody>
          <a:bodyPr/>
          <a:lstStyle>
            <a:lvl1pPr>
              <a:buClr>
                <a:srgbClr val="005777"/>
              </a:buClr>
              <a:defRPr/>
            </a:lvl1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6C00AE6-258D-21AD-BD29-E4CA244032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1086" y="2062163"/>
            <a:ext cx="4114800" cy="766762"/>
          </a:xfrm>
        </p:spPr>
        <p:txBody>
          <a:bodyPr/>
          <a:lstStyle>
            <a:lvl1pPr>
              <a:buClr>
                <a:srgbClr val="005777"/>
              </a:buClr>
              <a:defRPr/>
            </a:lvl1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687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293CC9-B2B8-D3F8-09D5-04872F069E68}"/>
              </a:ext>
            </a:extLst>
          </p:cNvPr>
          <p:cNvSpPr/>
          <p:nvPr userDrawn="1"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 Ligh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637" y="777476"/>
            <a:ext cx="8692249" cy="98504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PAGE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78"/>
                    </a14:imgEffect>
                  </a14:imgLayer>
                </a14:imgProps>
              </a:ext>
            </a:extLst>
          </a:blip>
          <a:srcRect l="43303" t="39602" r="4199"/>
          <a:stretch/>
        </p:blipFill>
        <p:spPr>
          <a:xfrm rot="16200000">
            <a:off x="-276603" y="2153489"/>
            <a:ext cx="4981114" cy="4427908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3F78D639-6D3F-8EB4-93F4-83048C0D35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0619" y="126997"/>
            <a:ext cx="1247323" cy="1300958"/>
          </a:xfrm>
          <a:prstGeom prst="rect">
            <a:avLst/>
          </a:prstGeom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6092530E-E5F0-CFBA-5737-A2A0D6578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9823BB-8EB5-06E6-FA68-D94341E1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794F3-73A4-C671-D3C0-56694CD0D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63788" y="2062163"/>
            <a:ext cx="4114800" cy="766762"/>
          </a:xfrm>
        </p:spPr>
        <p:txBody>
          <a:bodyPr/>
          <a:lstStyle>
            <a:lvl1pPr>
              <a:buClr>
                <a:srgbClr val="005777"/>
              </a:buClr>
              <a:defRPr/>
            </a:lvl1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6C00AE6-258D-21AD-BD29-E4CA244032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1086" y="2062163"/>
            <a:ext cx="4114800" cy="766762"/>
          </a:xfrm>
        </p:spPr>
        <p:txBody>
          <a:bodyPr/>
          <a:lstStyle>
            <a:lvl1pPr>
              <a:buClr>
                <a:srgbClr val="005777"/>
              </a:buClr>
              <a:defRPr/>
            </a:lvl1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971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Slide no line graphic - for image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293CC9-B2B8-D3F8-09D5-04872F069E68}"/>
              </a:ext>
            </a:extLst>
          </p:cNvPr>
          <p:cNvSpPr/>
          <p:nvPr userDrawn="1"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 Ligh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637" y="777476"/>
            <a:ext cx="8692249" cy="98504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PAGE TITLE</a:t>
            </a:r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3F78D639-6D3F-8EB4-93F4-83048C0D35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0619" y="126997"/>
            <a:ext cx="1247323" cy="1300958"/>
          </a:xfrm>
          <a:prstGeom prst="rect">
            <a:avLst/>
          </a:prstGeom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6092530E-E5F0-CFBA-5737-A2A0D6578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9823BB-8EB5-06E6-FA68-D94341E1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3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Slide - for image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293CC9-B2B8-D3F8-09D5-04872F069E68}"/>
              </a:ext>
            </a:extLst>
          </p:cNvPr>
          <p:cNvSpPr/>
          <p:nvPr userDrawn="1"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 Ligh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637" y="777476"/>
            <a:ext cx="8692249" cy="98504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PAGE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78"/>
                    </a14:imgEffect>
                  </a14:imgLayer>
                </a14:imgProps>
              </a:ext>
            </a:extLst>
          </a:blip>
          <a:srcRect l="43303" t="39602" r="4199"/>
          <a:stretch/>
        </p:blipFill>
        <p:spPr>
          <a:xfrm rot="16200000">
            <a:off x="-276603" y="2153489"/>
            <a:ext cx="4981114" cy="4427908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3F78D639-6D3F-8EB4-93F4-83048C0D35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0619" y="126997"/>
            <a:ext cx="1247323" cy="1300958"/>
          </a:xfrm>
          <a:prstGeom prst="rect">
            <a:avLst/>
          </a:prstGeom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6092530E-E5F0-CFBA-5737-A2A0D6578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9823BB-8EB5-06E6-FA68-D94341E1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2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448302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71504" y="3517900"/>
            <a:ext cx="2281304" cy="334010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085256"/>
            <a:ext cx="6696075" cy="1909763"/>
          </a:xfrm>
        </p:spPr>
        <p:txBody>
          <a:bodyPr anchor="b">
            <a:noAutofit/>
          </a:bodyPr>
          <a:lstStyle>
            <a:lvl1pPr>
              <a:defRPr lang="en-US" sz="3600" b="0" i="0" kern="1200" spc="150" baseline="0" dirty="0">
                <a:solidFill>
                  <a:schemeClr val="tx1"/>
                </a:solidFill>
                <a:latin typeface="Open Sans Light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THANK YOU </a:t>
            </a:r>
            <a:br>
              <a:rPr lang="en-US"/>
            </a:br>
            <a:r>
              <a:rPr lang="en-US"/>
              <a:t>QUESTIONS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57724" y="4231190"/>
            <a:ext cx="6696074" cy="365125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Get more information:</a:t>
            </a:r>
          </a:p>
          <a:p>
            <a:r>
              <a:rPr lang="en-US"/>
              <a:t>Email</a:t>
            </a:r>
          </a:p>
          <a:p>
            <a:r>
              <a:rPr lang="en-US"/>
              <a:t>Website</a:t>
            </a:r>
          </a:p>
          <a:p>
            <a:r>
              <a:rPr lang="en-US"/>
              <a:t>Other</a:t>
            </a:r>
          </a:p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C31FC4-A6DF-E6C1-EC93-BF0A7F973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081057" y="0"/>
            <a:ext cx="4911723" cy="7192565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DB790E1-0C6C-65D7-60F5-0A2DA7A675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34837" y="136525"/>
            <a:ext cx="4542008" cy="1633816"/>
          </a:xfrm>
          <a:prstGeom prst="rect">
            <a:avLst/>
          </a:prstGeom>
        </p:spPr>
      </p:pic>
      <p:pic>
        <p:nvPicPr>
          <p:cNvPr id="3" name="Picture 2" descr="A map of the state of wisconsin&#10;&#10;Description automatically generated">
            <a:extLst>
              <a:ext uri="{FF2B5EF4-FFF2-40B4-BE49-F238E27FC236}">
                <a16:creationId xmlns:a16="http://schemas.microsoft.com/office/drawing/2014/main" id="{C22FA0D8-7AD2-129B-8354-FD96CAAD76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5072" y="-713480"/>
            <a:ext cx="4104622" cy="531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7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FC730565-3BF3-F023-EB63-C49A072E1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9411" y="99664"/>
            <a:ext cx="1059881" cy="11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4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5" r:id="rId2"/>
    <p:sldLayoutId id="2147483669" r:id="rId3"/>
    <p:sldLayoutId id="2147483676" r:id="rId4"/>
    <p:sldLayoutId id="2147483670" r:id="rId5"/>
    <p:sldLayoutId id="2147483677" r:id="rId6"/>
    <p:sldLayoutId id="2147483671" r:id="rId7"/>
    <p:sldLayoutId id="2147483672" r:id="rId8"/>
    <p:sldLayoutId id="2147483673" r:id="rId9"/>
    <p:sldLayoutId id="2147483674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cap="all" baseline="0">
          <a:solidFill>
            <a:schemeClr val="tx1"/>
          </a:solidFill>
          <a:latin typeface="Open Sans Ligh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 Ligh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 Ligh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 Ligh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Ligh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Ligh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sconsin.edu/travel/planning/international/fly-america-act-and-open-skies-agreement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sconsin.edu/workday/2026/03/02/new-subscribe-to-workday-updates-for-your-functional-area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wisconsin.edu/workday/workday-information-hub/whats-new-system-updates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D20FD-244F-1FB1-8A6A-33F7326BA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Workday Expenses Open House with expense Data Entry Specialist Emphasis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797BB-4F45-DE38-87B2-4E9B7E1746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Open Sans Light"/>
                <a:ea typeface="Open Sans Light"/>
                <a:cs typeface="Open Sans Light"/>
              </a:rPr>
              <a:t>April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308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271E3-7498-A02A-4F15-FE384FFE4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6629" y="500743"/>
            <a:ext cx="8639257" cy="957943"/>
          </a:xfrm>
        </p:spPr>
        <p:txBody>
          <a:bodyPr/>
          <a:lstStyle/>
          <a:p>
            <a:r>
              <a:rPr lang="en-US" dirty="0"/>
              <a:t>Option to Add Approvers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71486C-7EAC-14EB-1A57-B57D48EDA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6F9682-F103-5F23-D780-C54BE20519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9714" y="1883229"/>
            <a:ext cx="10135961" cy="29729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Here is the list of roles approvers are able to Ad Hoc the Spend Authorization to should they need to (most likely scenario the PI for the Grant funding)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72D250-E5BC-15F6-15E5-6F9C5BCAD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497" y="3444875"/>
            <a:ext cx="5744377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31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37D773-D44C-4718-1EB0-16BFCDFF4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619E1F-246B-71FF-BE9C-29D4FD6B5F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85AC918-ACBD-1BD2-CA4B-1DD921E7E1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36C79B-8360-1AF5-1C51-80289A608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910"/>
            <a:ext cx="12192000" cy="676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34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8484E-7A1E-B5AF-ED99-B41A08418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5FDA9-37EF-3E03-09D1-6B6EED77E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4714" y="249938"/>
            <a:ext cx="8692249" cy="985042"/>
          </a:xfrm>
        </p:spPr>
        <p:txBody>
          <a:bodyPr/>
          <a:lstStyle/>
          <a:p>
            <a:r>
              <a:rPr lang="en-US" dirty="0">
                <a:latin typeface="Open Sans Light"/>
                <a:ea typeface="Open Sans Light"/>
                <a:cs typeface="Open Sans Light"/>
              </a:rPr>
              <a:t> After Approval of Cash Advance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3D9053-05BF-421F-A0B2-9CD80CF0E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E5535-5322-068A-1E1C-DD18C1EE54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34801" y="1336675"/>
            <a:ext cx="9146856" cy="486818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Open Sans Light"/>
                <a:ea typeface="Open Sans Light"/>
                <a:cs typeface="Segoe UI"/>
              </a:rPr>
              <a:t>Employees will see “Cash Advance Balance Owed” card in Expense Hub and can “View My Cash Advances”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Open Sans Light"/>
              <a:ea typeface="Open Sans Light"/>
              <a:cs typeface="Segoe UI"/>
            </a:endParaRPr>
          </a:p>
          <a:p>
            <a:pPr>
              <a:lnSpc>
                <a:spcPct val="100000"/>
              </a:lnSpc>
            </a:pPr>
            <a:endParaRPr lang="en-US" sz="2400" dirty="0">
              <a:highlight>
                <a:srgbClr val="FFFF00"/>
              </a:highlight>
              <a:latin typeface="Open Sans Light"/>
              <a:ea typeface="Open Sans Light"/>
              <a:cs typeface="Open Sans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6FAC2C-99D5-B738-5837-E64420615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785" y="2309444"/>
            <a:ext cx="8806542" cy="454855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7C88D1-B39A-DE63-EAD2-F591B4D5B9EA}"/>
              </a:ext>
            </a:extLst>
          </p:cNvPr>
          <p:cNvSpPr/>
          <p:nvPr/>
        </p:nvSpPr>
        <p:spPr>
          <a:xfrm>
            <a:off x="4082902" y="3965944"/>
            <a:ext cx="3253563" cy="15553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62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B7CA9-3627-D89F-E16E-FDEF59BC3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6791" y="132706"/>
            <a:ext cx="8692249" cy="985042"/>
          </a:xfrm>
        </p:spPr>
        <p:txBody>
          <a:bodyPr/>
          <a:lstStyle/>
          <a:p>
            <a:r>
              <a:rPr lang="en-US" sz="3200" dirty="0">
                <a:latin typeface="Open Sans Light"/>
                <a:ea typeface="Open Sans Light"/>
                <a:cs typeface="Open Sans Light"/>
              </a:rPr>
              <a:t> Unused Cash Advances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7C33CD-14F5-3762-F60D-ED6BBB16B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64112-1D16-9815-7BC6-DF93B152F2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8457" y="1317171"/>
            <a:ext cx="11103429" cy="486591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13284B"/>
                </a:solidFill>
                <a:latin typeface="Open Sans Light"/>
                <a:ea typeface="Open Sans Light"/>
                <a:cs typeface="Open Sans Light"/>
              </a:rPr>
              <a:t>Employees are required to pay back the UW within 30 days of the </a:t>
            </a:r>
            <a:r>
              <a:rPr lang="en-US" sz="2000" b="1" dirty="0">
                <a:solidFill>
                  <a:srgbClr val="13284B"/>
                </a:solidFill>
                <a:latin typeface="Open Sans Light"/>
                <a:ea typeface="Open Sans Light"/>
                <a:cs typeface="Open Sans Light"/>
              </a:rPr>
              <a:t>End Date </a:t>
            </a:r>
            <a:r>
              <a:rPr lang="en-US" sz="2000" dirty="0">
                <a:solidFill>
                  <a:srgbClr val="13284B"/>
                </a:solidFill>
                <a:latin typeface="Open Sans Light"/>
                <a:ea typeface="Open Sans Light"/>
                <a:cs typeface="Open Sans Light"/>
              </a:rPr>
              <a:t>they entered in the </a:t>
            </a:r>
            <a:r>
              <a:rPr lang="en-US" sz="2000" b="1" dirty="0">
                <a:solidFill>
                  <a:srgbClr val="13284B"/>
                </a:solidFill>
                <a:latin typeface="Open Sans Light"/>
                <a:ea typeface="Open Sans Light"/>
                <a:cs typeface="Open Sans Light"/>
              </a:rPr>
              <a:t>Spend Authorization</a:t>
            </a:r>
          </a:p>
          <a:p>
            <a:pPr>
              <a:lnSpc>
                <a:spcPct val="100000"/>
              </a:lnSpc>
            </a:pPr>
            <a:endParaRPr lang="en-US" sz="1000" b="1" dirty="0">
              <a:solidFill>
                <a:srgbClr val="13284B"/>
              </a:solidFill>
              <a:latin typeface="Open Sans Light"/>
              <a:ea typeface="Open Sans Light"/>
              <a:cs typeface="Open Sans Light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13284B"/>
                </a:solidFill>
                <a:latin typeface="Open Sans Light"/>
                <a:ea typeface="Open Sans Light"/>
                <a:cs typeface="Open Sans Light"/>
              </a:rPr>
              <a:t>Workday atomically generate a receivable from the employee when they link the Spend Authorization the Expense Report and mark the Spend Authorization as the “final” expense report reconciling the Spend Authorization/Cash advance</a:t>
            </a:r>
          </a:p>
          <a:p>
            <a:pPr>
              <a:lnSpc>
                <a:spcPct val="100000"/>
              </a:lnSpc>
            </a:pPr>
            <a:endParaRPr lang="en-US" sz="1000" dirty="0">
              <a:solidFill>
                <a:srgbClr val="13284B"/>
              </a:solidFill>
              <a:latin typeface="Open Sans Light"/>
              <a:ea typeface="Open Sans Light"/>
              <a:cs typeface="Open Sans Light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13284B"/>
                </a:solidFill>
                <a:latin typeface="Open Sans Light"/>
                <a:ea typeface="Open Sans Light"/>
                <a:cs typeface="Open Sans Light"/>
              </a:rPr>
              <a:t>Employees will be asked on how they wish to pay the University back</a:t>
            </a:r>
          </a:p>
          <a:p>
            <a:pPr>
              <a:lnSpc>
                <a:spcPct val="100000"/>
              </a:lnSpc>
            </a:pPr>
            <a:endParaRPr lang="en-US" sz="1000" dirty="0">
              <a:solidFill>
                <a:srgbClr val="13284B"/>
              </a:solidFill>
              <a:latin typeface="Open Sans Light"/>
              <a:ea typeface="Open Sans Light"/>
              <a:cs typeface="Open Sans Light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13284B"/>
                </a:solidFill>
                <a:latin typeface="Open Sans Light"/>
                <a:ea typeface="Open Sans Light"/>
                <a:cs typeface="Open Sans Light"/>
              </a:rPr>
              <a:t>The EARS role will handle any payroll deductions or marking any repayments to the Bursars office on any outstanding/unused cash advances</a:t>
            </a:r>
          </a:p>
          <a:p>
            <a:pPr>
              <a:lnSpc>
                <a:spcPct val="100000"/>
              </a:lnSpc>
            </a:pPr>
            <a:endParaRPr lang="en-US" sz="1000" dirty="0">
              <a:solidFill>
                <a:srgbClr val="13284B"/>
              </a:solidFill>
              <a:latin typeface="Open Sans Light"/>
              <a:ea typeface="Open Sans Light"/>
              <a:cs typeface="Open Sans Light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13284B"/>
                </a:solidFill>
                <a:latin typeface="Open Sans Light"/>
                <a:ea typeface="Open Sans Light"/>
                <a:cs typeface="Open Sans Light"/>
              </a:rPr>
              <a:t>EARS has the right and responsibility to ensure compliance to the 30 day rule and can ask payroll to deduct money from payroll as needed</a:t>
            </a:r>
          </a:p>
        </p:txBody>
      </p:sp>
    </p:spTree>
    <p:extLst>
      <p:ext uri="{BB962C8B-B14F-4D97-AF65-F5344CB8AC3E}">
        <p14:creationId xmlns:p14="http://schemas.microsoft.com/office/powerpoint/2010/main" val="1697739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572F-D4A7-9635-36E8-4B6A1C6A9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6398" y="197267"/>
            <a:ext cx="9962155" cy="985042"/>
          </a:xfrm>
        </p:spPr>
        <p:txBody>
          <a:bodyPr/>
          <a:lstStyle/>
          <a:p>
            <a:r>
              <a:rPr lang="en-US" dirty="0"/>
              <a:t>Dashboard in Expenses Hub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A4BC10-971B-F571-DF3E-BB19436E4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6FA12-0FB0-E2D7-2DB6-306B8EEBEB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5958" y="1282974"/>
            <a:ext cx="9962156" cy="47845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Open Sans Light"/>
                <a:ea typeface="Open Sans Light"/>
                <a:cs typeface="Open Sans Light"/>
              </a:rPr>
              <a:t>Use Dashboard find Tasks and Reports and External Links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pen Sans Light"/>
                <a:ea typeface="Open Sans Light"/>
                <a:cs typeface="Open Sans Light"/>
              </a:rPr>
              <a:t>Expense Report (UW) has additional information</a:t>
            </a:r>
          </a:p>
          <a:p>
            <a:pPr lvl="1">
              <a:lnSpc>
                <a:spcPct val="120000"/>
              </a:lnSpc>
            </a:pPr>
            <a:endParaRPr lang="en-US" dirty="0">
              <a:latin typeface="Open Sans Light"/>
              <a:ea typeface="Open Sans Light"/>
              <a:cs typeface="Open Sans Light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dirty="0">
              <a:ea typeface="Open Sans Light"/>
              <a:cs typeface="Open Sans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BD02CD-5863-42AC-562B-7E825B4FF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958" y="2066686"/>
            <a:ext cx="8877756" cy="465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85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1165-33D5-290E-173A-788BDB195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0686" y="367570"/>
            <a:ext cx="9133114" cy="878592"/>
          </a:xfrm>
        </p:spPr>
        <p:txBody>
          <a:bodyPr/>
          <a:lstStyle/>
          <a:p>
            <a:r>
              <a:rPr lang="en-US" dirty="0">
                <a:ea typeface="Open Sans Light"/>
                <a:cs typeface="Open Sans Light"/>
              </a:rPr>
              <a:t> Overview of External Committee Member (ECM)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3062E7-808C-23AC-1503-3AA4BE1F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D3A81-F394-EDF8-C1AD-D055D6F3B3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1487" y="1861457"/>
            <a:ext cx="11004394" cy="387959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13284B"/>
                </a:solidFill>
                <a:latin typeface="Open Sans Light"/>
                <a:ea typeface="Open Sans Light"/>
                <a:cs typeface="Open Sans Light"/>
              </a:rPr>
              <a:t>Run report – External Committee Member List (UW) first to see if the ECM already exists (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13284B"/>
                </a:solidFill>
                <a:latin typeface="Open Sans Light"/>
                <a:ea typeface="Open Sans Light"/>
                <a:cs typeface="Open Sans Light"/>
              </a:rPr>
              <a:t>Submit to create ECM by using “Create Request”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13284B"/>
                </a:solidFill>
                <a:latin typeface="Open Sans Light"/>
                <a:ea typeface="Open Sans Light"/>
                <a:cs typeface="Open Sans Light"/>
              </a:rPr>
              <a:t>Request type: External Committee Member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13284B"/>
                </a:solidFill>
                <a:latin typeface="Open Sans Light"/>
                <a:ea typeface="Open Sans Light"/>
                <a:cs typeface="Open Sans Light"/>
              </a:rPr>
              <a:t>Complete information (Name, Address, Contact information – either phone or email)</a:t>
            </a:r>
          </a:p>
          <a:p>
            <a:r>
              <a:rPr lang="en-US" dirty="0">
                <a:solidFill>
                  <a:srgbClr val="13284B"/>
                </a:solidFill>
                <a:latin typeface="Open Sans Light"/>
                <a:ea typeface="Open Sans Light"/>
                <a:cs typeface="Open Sans Light"/>
              </a:rPr>
              <a:t>See if it is completed by going to your notifications (bell icon)</a:t>
            </a:r>
          </a:p>
          <a:p>
            <a:pPr marL="0" indent="0">
              <a:buNone/>
            </a:pPr>
            <a:endParaRPr lang="en-US" dirty="0">
              <a:solidFill>
                <a:srgbClr val="13284B"/>
              </a:solidFill>
              <a:latin typeface="Open Sans Light"/>
              <a:ea typeface="Open Sans Light"/>
              <a:cs typeface="Open Sans Light"/>
            </a:endParaRPr>
          </a:p>
          <a:p>
            <a:pPr marL="0" indent="0">
              <a:buNone/>
            </a:pPr>
            <a:endParaRPr lang="en-US" dirty="0"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208891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C4420-2BB1-9D37-E5C1-DA16B75FC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B19CF-20AE-9FB7-3609-A98E0C970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629" y="154807"/>
            <a:ext cx="9970250" cy="1184136"/>
          </a:xfrm>
        </p:spPr>
        <p:txBody>
          <a:bodyPr/>
          <a:lstStyle/>
          <a:p>
            <a:r>
              <a:rPr lang="en-US" dirty="0">
                <a:ea typeface="Open Sans Light"/>
                <a:cs typeface="Open Sans Light"/>
              </a:rPr>
              <a:t> Potential Future changes – Pain points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FFFB87-1B38-831F-DEB8-899A9590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C9AE36-7DD5-93A5-EDE0-556A5CF3D3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1857" y="1567542"/>
            <a:ext cx="10754023" cy="417351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13284B"/>
                </a:solidFill>
                <a:latin typeface="Open Sans Light"/>
                <a:ea typeface="Open Sans Light"/>
                <a:cs typeface="Open Sans Light"/>
              </a:rPr>
              <a:t>Looking into use of ECMs vs Candidate/Pre-Hire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13284B"/>
                </a:solidFill>
                <a:latin typeface="Open Sans Light"/>
                <a:ea typeface="Open Sans Light"/>
                <a:cs typeface="Open Sans Light"/>
              </a:rPr>
              <a:t>Use ECM when in doubt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13284B"/>
                </a:solidFill>
                <a:latin typeface="Open Sans Light"/>
                <a:ea typeface="Open Sans Light"/>
                <a:cs typeface="Open Sans Light"/>
              </a:rPr>
              <a:t>Working with HR on Non-Resident Alien document review process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13284B"/>
                </a:solidFill>
                <a:latin typeface="Open Sans Light"/>
                <a:ea typeface="Open Sans Light"/>
                <a:cs typeface="Open Sans Light"/>
              </a:rPr>
              <a:t>Fly America Act – will require an exception form if a non US Flag Carrier is used for international airfare on Federal Funds, rolling out in May 2026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13284B"/>
                </a:solidFill>
                <a:latin typeface="Open Sans Light"/>
                <a:ea typeface="Open Sans Light"/>
                <a:cs typeface="Open Sans Light"/>
                <a:hlinkClick r:id="rId3"/>
              </a:rPr>
              <a:t>https://www.wisconsin.edu/travel/planning/international/fly-america-act-and-open-skies-agreements/</a:t>
            </a:r>
            <a:endParaRPr lang="en-US" dirty="0">
              <a:solidFill>
                <a:srgbClr val="13284B"/>
              </a:solidFill>
              <a:latin typeface="Open Sans Light"/>
              <a:ea typeface="Open Sans Light"/>
              <a:cs typeface="Open Sans Light"/>
            </a:endParaRPr>
          </a:p>
          <a:p>
            <a:pPr>
              <a:lnSpc>
                <a:spcPct val="110000"/>
              </a:lnSpc>
            </a:pPr>
            <a:endParaRPr lang="en-US" dirty="0">
              <a:solidFill>
                <a:srgbClr val="13284B"/>
              </a:solidFill>
              <a:latin typeface="Open Sans Light"/>
              <a:ea typeface="Open Sans Light"/>
              <a:cs typeface="Open Sans Light"/>
            </a:endParaRPr>
          </a:p>
          <a:p>
            <a:pPr>
              <a:lnSpc>
                <a:spcPct val="110000"/>
              </a:lnSpc>
            </a:pPr>
            <a:endParaRPr lang="en-US" dirty="0">
              <a:solidFill>
                <a:srgbClr val="13284B"/>
              </a:solidFill>
              <a:latin typeface="Open Sans Light"/>
              <a:ea typeface="Open Sans Light"/>
              <a:cs typeface="Open Sans Light"/>
            </a:endParaRPr>
          </a:p>
          <a:p>
            <a:pPr>
              <a:lnSpc>
                <a:spcPct val="110000"/>
              </a:lnSpc>
            </a:pPr>
            <a:endParaRPr lang="en-US" dirty="0">
              <a:solidFill>
                <a:srgbClr val="13284B"/>
              </a:solidFill>
              <a:latin typeface="Open Sans Light"/>
              <a:ea typeface="Open Sans Light"/>
              <a:cs typeface="Open Sans Light"/>
            </a:endParaRPr>
          </a:p>
          <a:p>
            <a:pPr>
              <a:lnSpc>
                <a:spcPct val="110000"/>
              </a:lnSpc>
            </a:pPr>
            <a:endParaRPr lang="en-US" dirty="0">
              <a:solidFill>
                <a:srgbClr val="13284B"/>
              </a:solidFill>
              <a:latin typeface="Open Sans Light"/>
              <a:ea typeface="Open Sans Light"/>
              <a:cs typeface="Open Sans Light"/>
            </a:endParaRPr>
          </a:p>
          <a:p>
            <a:pPr marL="0" indent="0">
              <a:buNone/>
            </a:pPr>
            <a:endParaRPr lang="en-US" dirty="0"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223825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D9DA1-5963-472C-2A5A-C0CD21215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4714" y="357399"/>
            <a:ext cx="8692249" cy="985042"/>
          </a:xfrm>
        </p:spPr>
        <p:txBody>
          <a:bodyPr/>
          <a:lstStyle/>
          <a:p>
            <a:r>
              <a:rPr lang="en-US" dirty="0">
                <a:latin typeface="Open Sans Light"/>
                <a:ea typeface="Open Sans Light"/>
                <a:cs typeface="Open Sans Light"/>
              </a:rPr>
              <a:t> Wrap UP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DC0AF-01D4-8E33-A3DA-75C085EBA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770FC-6FAC-FC35-2496-96CF246C96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2046" y="1708150"/>
            <a:ext cx="9895114" cy="464820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b="1" dirty="0">
                <a:latin typeface="Open Sans Light"/>
                <a:ea typeface="Open Sans Light"/>
                <a:cs typeface="Open Sans Light"/>
              </a:rPr>
              <a:t>Subscribe to Workday changes - </a:t>
            </a:r>
          </a:p>
          <a:p>
            <a:pPr marL="0" indent="0">
              <a:buNone/>
            </a:pPr>
            <a:r>
              <a:rPr lang="en-US" dirty="0">
                <a:latin typeface="Open Sans Light"/>
                <a:ea typeface="Open Sans Light"/>
                <a:cs typeface="Open Sans Light"/>
                <a:hlinkClick r:id="rId3"/>
              </a:rPr>
              <a:t>https://www.wisconsin.edu/workday/2026/03/02/new-subscribe-to-workday-updates-for-your-functional-area/</a:t>
            </a:r>
            <a:endParaRPr lang="en-US" dirty="0">
              <a:latin typeface="Open Sans Light"/>
              <a:ea typeface="Open Sans Light"/>
              <a:cs typeface="Open Sans Light"/>
            </a:endParaRPr>
          </a:p>
          <a:p>
            <a:pPr marL="0" indent="0">
              <a:buNone/>
            </a:pPr>
            <a:endParaRPr lang="en-US" dirty="0">
              <a:latin typeface="Open Sans Light"/>
              <a:ea typeface="Open Sans Light"/>
              <a:cs typeface="Open Sans Light"/>
            </a:endParaRPr>
          </a:p>
          <a:p>
            <a:r>
              <a:rPr lang="en-US" b="1" dirty="0">
                <a:latin typeface="Open Sans Light"/>
                <a:ea typeface="Open Sans Light"/>
                <a:cs typeface="Open Sans Light"/>
              </a:rPr>
              <a:t>Subscribe to changes on Job Aids</a:t>
            </a:r>
          </a:p>
          <a:p>
            <a:endParaRPr lang="en-US" dirty="0">
              <a:latin typeface="Open Sans Light"/>
              <a:ea typeface="Open Sans Light"/>
              <a:cs typeface="Open Sans Light"/>
            </a:endParaRPr>
          </a:p>
          <a:p>
            <a:pPr marL="0" indent="0">
              <a:buNone/>
            </a:pPr>
            <a:endParaRPr lang="en-US" dirty="0">
              <a:latin typeface="Open Sans Light"/>
              <a:ea typeface="Open Sans Light"/>
              <a:cs typeface="Open Sans Light"/>
            </a:endParaRPr>
          </a:p>
          <a:p>
            <a:pPr marL="0" indent="0">
              <a:buNone/>
            </a:pPr>
            <a:endParaRPr lang="en-US" dirty="0">
              <a:latin typeface="Open Sans Light"/>
              <a:ea typeface="Open Sans Light"/>
              <a:cs typeface="Open Sans Light"/>
            </a:endParaRPr>
          </a:p>
          <a:p>
            <a:pPr marL="0" indent="0">
              <a:buNone/>
            </a:pPr>
            <a:endParaRPr lang="en-US" dirty="0">
              <a:latin typeface="Open Sans Light"/>
              <a:ea typeface="Open Sans Light"/>
              <a:cs typeface="Open Sans Light"/>
            </a:endParaRPr>
          </a:p>
          <a:p>
            <a:r>
              <a:rPr lang="en-US" dirty="0">
                <a:latin typeface="Open Sans Light"/>
                <a:ea typeface="Open Sans Light"/>
                <a:cs typeface="Open Sans Light"/>
                <a:hlinkClick r:id="rId4"/>
              </a:rPr>
              <a:t>Review What’s New: System Updates</a:t>
            </a:r>
            <a:endParaRPr lang="en-US" dirty="0">
              <a:latin typeface="Open Sans Light"/>
              <a:ea typeface="Open Sans Light"/>
              <a:cs typeface="Open Sans Light"/>
            </a:endParaRPr>
          </a:p>
          <a:p>
            <a:endParaRPr lang="en-US" dirty="0">
              <a:latin typeface="Open Sans Light"/>
              <a:ea typeface="Open Sans Light"/>
              <a:cs typeface="Open Sans Light"/>
            </a:endParaRPr>
          </a:p>
          <a:p>
            <a:endParaRPr lang="en-US" dirty="0">
              <a:latin typeface="Open Sans Light"/>
              <a:ea typeface="Open Sans Light"/>
              <a:cs typeface="Open Sans Light"/>
            </a:endParaRPr>
          </a:p>
          <a:p>
            <a:r>
              <a:rPr lang="en-US" dirty="0">
                <a:latin typeface="Open Sans Light"/>
                <a:ea typeface="Open Sans Light"/>
                <a:cs typeface="Open Sans Light"/>
              </a:rPr>
              <a:t>Questions</a:t>
            </a:r>
            <a:endParaRPr lang="en-US" dirty="0">
              <a:ea typeface="Open Sans Light"/>
              <a:cs typeface="Open Sans Ligh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0BCB37-353A-71C2-CDC3-2485231BA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713" y="2855084"/>
            <a:ext cx="6056659" cy="1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72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5EB3C-21F8-86F6-ADD0-C1BEADB19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Open Sans Light"/>
                <a:ea typeface="Open Sans Light"/>
                <a:cs typeface="Open Sans Light"/>
              </a:rPr>
              <a:t>Thank YOU!</a:t>
            </a:r>
            <a:endParaRPr lang="en-US" b="1" dirty="0">
              <a:ea typeface="Open Sans Light"/>
              <a:cs typeface="Open Sans Ligh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279BE8-90DD-1B23-EAF9-270AFE9C81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96550" y="6356350"/>
            <a:ext cx="169545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66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A8614-1DD3-EE57-4F5B-2D944C1B0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3229" y="339463"/>
            <a:ext cx="8616291" cy="694680"/>
          </a:xfrm>
        </p:spPr>
        <p:txBody>
          <a:bodyPr/>
          <a:lstStyle/>
          <a:p>
            <a:r>
              <a:rPr lang="en-US" dirty="0">
                <a:latin typeface="Open Sans Light"/>
                <a:ea typeface="Open Sans Light"/>
                <a:cs typeface="Open Sans Light"/>
              </a:rPr>
              <a:t>Agenda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516A9B-D8E2-470F-8B61-C48DD762C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669A83-BED0-89F2-B02D-7C8ED39AD96F}"/>
              </a:ext>
            </a:extLst>
          </p:cNvPr>
          <p:cNvSpPr txBox="1"/>
          <p:nvPr/>
        </p:nvSpPr>
        <p:spPr>
          <a:xfrm>
            <a:off x="664030" y="1694619"/>
            <a:ext cx="11255828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latin typeface="Open Sans Light"/>
                <a:ea typeface="Open Sans Light"/>
                <a:cs typeface="Open Sans Light"/>
              </a:rPr>
              <a:t>Spend Authorization Functionality Overview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latin typeface="Open Sans Light"/>
                <a:ea typeface="Open Sans Light"/>
                <a:cs typeface="Open Sans Light"/>
              </a:rPr>
              <a:t>Policy &amp; 90 Day Exceptions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latin typeface="Open Sans Light"/>
                <a:ea typeface="Open Sans Light"/>
                <a:cs typeface="Open Sans Light"/>
              </a:rPr>
              <a:t>Expense Report Functionality Overview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latin typeface="Open Sans Light"/>
                <a:ea typeface="Open Sans Light"/>
                <a:cs typeface="Open Sans Light"/>
              </a:rPr>
              <a:t>New Expense Report Reviewer Role (optional) - NEW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latin typeface="Open Sans Light"/>
                <a:ea typeface="Open Sans Light"/>
                <a:cs typeface="Open Sans Light"/>
              </a:rPr>
              <a:t>Potential Upcoming Changes: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latin typeface="Open Sans Light"/>
                <a:ea typeface="Open Sans Light"/>
                <a:cs typeface="Open Sans Light"/>
              </a:rPr>
              <a:t>Fly America Act Compliance Form</a:t>
            </a:r>
          </a:p>
          <a:p>
            <a:pPr marL="1200150" lvl="2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latin typeface="Open Sans Light"/>
                <a:ea typeface="Open Sans Light"/>
                <a:cs typeface="Open Sans Light"/>
              </a:rPr>
              <a:t>New Expense Items (International Airfare vs Domestic Airfare)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latin typeface="Open Sans Light"/>
                <a:ea typeface="Open Sans Light"/>
                <a:cs typeface="Open Sans Light"/>
              </a:rPr>
              <a:t>Non-Resident Alien Process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 Light"/>
                <a:ea typeface="Open Sans Light"/>
                <a:cs typeface="Open Sans Light"/>
              </a:rPr>
              <a:t>Submitting for Pre-Hire or Candidate vs External Committee Member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latin typeface="Open Sans Light"/>
                <a:ea typeface="Open Sans Light"/>
                <a:cs typeface="Open Sans Light"/>
              </a:rPr>
              <a:t>Open Questions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Open Sans Light"/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6308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67637-7239-41E8-653B-ED6A83F2D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6560" y="396476"/>
            <a:ext cx="8263611" cy="985042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z="2800" dirty="0">
                <a:latin typeface="Open Sans Light"/>
                <a:ea typeface="Open Sans Light"/>
                <a:cs typeface="Open Sans Light"/>
              </a:rPr>
              <a:t>Spend Authorization Overview – Changes Highlighted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F88C4-9FD7-6598-E505-5853916DE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7DC6A6-DFFF-9D76-E9F1-EA9DFE7DC3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3514" y="1469572"/>
            <a:ext cx="10842172" cy="488677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800" dirty="0">
                <a:latin typeface="Open Sans Light"/>
                <a:ea typeface="Open Sans Light"/>
                <a:cs typeface="Open Sans Light"/>
              </a:rPr>
              <a:t>Some campuses require Spend Authorizations for travel, for most it is optional</a:t>
            </a:r>
            <a:endParaRPr lang="en-US" sz="1800" dirty="0">
              <a:ea typeface="Open Sans Light" pitchFamily="2" charset="0"/>
              <a:cs typeface="Open Sans Light" pitchFamily="2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800" dirty="0">
                <a:latin typeface="Open Sans Light"/>
                <a:ea typeface="Open Sans Light"/>
                <a:cs typeface="Open Sans Light"/>
              </a:rPr>
              <a:t>Spend Authorizations must be used for all cash advance requests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800" dirty="0">
                <a:latin typeface="Open Sans Light"/>
                <a:ea typeface="Open Sans Light"/>
                <a:cs typeface="Open Sans Light"/>
              </a:rPr>
              <a:t>Spend Authorizations also are used for Policy Exceptions, Official Functions and Gift Card Approvals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Open Sans Light"/>
                <a:ea typeface="Open Sans Light"/>
                <a:cs typeface="Open Sans Light"/>
              </a:rPr>
              <a:t>UW Madison will be rolling out in July of 2026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highlight>
                  <a:srgbClr val="FFFF00"/>
                </a:highlight>
                <a:latin typeface="Open Sans Light"/>
                <a:ea typeface="Open Sans Light"/>
                <a:cs typeface="Open Sans Light"/>
              </a:rPr>
              <a:t>We have added a new Spend Authorization type, that have a </a:t>
            </a:r>
            <a:r>
              <a:rPr lang="en-US" sz="1800" b="1" dirty="0">
                <a:highlight>
                  <a:srgbClr val="FFFF00"/>
                </a:highlight>
                <a:latin typeface="Open Sans Light"/>
                <a:ea typeface="Open Sans Light"/>
                <a:cs typeface="Open Sans Light"/>
              </a:rPr>
              <a:t>Business Purpose </a:t>
            </a:r>
            <a:r>
              <a:rPr lang="en-US" sz="1800" dirty="0">
                <a:highlight>
                  <a:srgbClr val="FFFF00"/>
                </a:highlight>
                <a:latin typeface="Open Sans Light"/>
                <a:ea typeface="Open Sans Light"/>
                <a:cs typeface="Open Sans Light"/>
              </a:rPr>
              <a:t>of </a:t>
            </a:r>
            <a:r>
              <a:rPr lang="en-US" sz="1800" b="1" dirty="0">
                <a:highlight>
                  <a:srgbClr val="FFFF00"/>
                </a:highlight>
                <a:latin typeface="Open Sans Light"/>
                <a:ea typeface="Open Sans Light"/>
                <a:cs typeface="Open Sans Light"/>
              </a:rPr>
              <a:t>Cash Advance for Research Participants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highlight>
                  <a:srgbClr val="FFFF00"/>
                </a:highlight>
                <a:latin typeface="Open Sans Light"/>
                <a:ea typeface="Open Sans Light"/>
                <a:cs typeface="Open Sans Light"/>
              </a:rPr>
              <a:t>The Central Grant Accountant reviews Cash Advance or Gift Card business purpose/expense items on Grants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800" dirty="0">
                <a:highlight>
                  <a:srgbClr val="FFFF00"/>
                </a:highlight>
                <a:latin typeface="Open Sans Light"/>
                <a:ea typeface="Open Sans Light"/>
                <a:cs typeface="Open Sans Light"/>
              </a:rPr>
              <a:t>Ad hoc to more roles (PI Grants/PI Programs/PI Project/PI Gifts, Senior Leadership Approver)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en-US" sz="1800" b="1" dirty="0">
              <a:highlight>
                <a:srgbClr val="FFFF00"/>
              </a:highlight>
              <a:latin typeface="Open Sans Light"/>
              <a:ea typeface="Open Sans Light"/>
              <a:cs typeface="Open Sans Light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800" dirty="0">
                <a:highlight>
                  <a:srgbClr val="FFFF00"/>
                </a:highlight>
                <a:latin typeface="Open Sans Light"/>
                <a:ea typeface="Open Sans Light"/>
                <a:cs typeface="Open Sans Light"/>
              </a:rPr>
              <a:t>We have updated Policy &amp; 90-Day Exceptions (Spend Auth Only) to require a completed questionnaire after the Spend Authorization is submitted 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n-US" sz="2400" dirty="0"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09011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4D19-EA41-10D9-5875-7D5CD17B6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3858" y="385591"/>
            <a:ext cx="9829800" cy="985042"/>
          </a:xfrm>
        </p:spPr>
        <p:txBody>
          <a:bodyPr/>
          <a:lstStyle/>
          <a:p>
            <a:r>
              <a:rPr lang="en-US" dirty="0"/>
              <a:t>Spend Authorization for Policy Exceptions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04E506-2F6E-F1BB-C33A-304825D51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565EF-7B4F-F1CB-C171-9B5C86E071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543" y="1665515"/>
            <a:ext cx="10406743" cy="450668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If an EDES enters the Spend Authorization for the Policy Exception on behalf of another employee, it will route for the employee to approve</a:t>
            </a:r>
          </a:p>
          <a:p>
            <a:endParaRPr lang="en-US" dirty="0"/>
          </a:p>
          <a:p>
            <a:r>
              <a:rPr lang="en-US" dirty="0"/>
              <a:t>After employee approves, the Policy Exception questionnaire is sent to both the EDES and the employee</a:t>
            </a:r>
          </a:p>
          <a:p>
            <a:endParaRPr lang="en-US" dirty="0"/>
          </a:p>
          <a:p>
            <a:r>
              <a:rPr lang="en-US" dirty="0"/>
              <a:t>After either the EDES or employee completes, it will then route to driver </a:t>
            </a:r>
            <a:r>
              <a:rPr lang="en-US" dirty="0" err="1"/>
              <a:t>worktag</a:t>
            </a:r>
            <a:r>
              <a:rPr lang="en-US" dirty="0"/>
              <a:t> managers and the Expense Operation Lead for approval</a:t>
            </a:r>
          </a:p>
          <a:p>
            <a:endParaRPr lang="en-US" dirty="0"/>
          </a:p>
          <a:p>
            <a:r>
              <a:rPr lang="en-US" dirty="0"/>
              <a:t>EDES and employee both receive a notification once the Spend Authorization is complete (and can then be attached to an Expense Report)</a:t>
            </a:r>
          </a:p>
          <a:p>
            <a:endParaRPr lang="en-US" dirty="0"/>
          </a:p>
          <a:p>
            <a:r>
              <a:rPr lang="en-US" dirty="0"/>
              <a:t>UW Madison will be rolling this out in July 2026</a:t>
            </a:r>
          </a:p>
          <a:p>
            <a:pPr lvl="1"/>
            <a:r>
              <a:rPr lang="en-US" dirty="0"/>
              <a:t>All other campuses are currently using</a:t>
            </a:r>
          </a:p>
        </p:txBody>
      </p:sp>
    </p:spTree>
    <p:extLst>
      <p:ext uri="{BB962C8B-B14F-4D97-AF65-F5344CB8AC3E}">
        <p14:creationId xmlns:p14="http://schemas.microsoft.com/office/powerpoint/2010/main" val="2477681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7CEEF6-1F2F-1083-90CA-56E5EF3F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FBE080-7746-7C61-9FF5-10115C47F340}"/>
              </a:ext>
            </a:extLst>
          </p:cNvPr>
          <p:cNvSpPr txBox="1"/>
          <p:nvPr/>
        </p:nvSpPr>
        <p:spPr>
          <a:xfrm>
            <a:off x="2242458" y="272144"/>
            <a:ext cx="924925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Open Sans Light"/>
                <a:ea typeface="Open Sans Light"/>
                <a:cs typeface="Open Sans Light"/>
              </a:rPr>
              <a:t>How Spend Authorization Will Look for Policy Exceptions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001A00-28AE-FF29-AE2A-CD15963A4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90" y="1368150"/>
            <a:ext cx="10331981" cy="535332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F0B21C9-DB54-86F4-075B-F798705AA4C3}"/>
              </a:ext>
            </a:extLst>
          </p:cNvPr>
          <p:cNvSpPr/>
          <p:nvPr/>
        </p:nvSpPr>
        <p:spPr>
          <a:xfrm>
            <a:off x="2427513" y="2481943"/>
            <a:ext cx="3178628" cy="13498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83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25B5A-02B0-C8E3-E0E8-536089FC3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56B581-6BA4-83F2-0480-E4B6F783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B3DC8A-0DD8-2AED-4ED7-DC2CEC5567C6}"/>
              </a:ext>
            </a:extLst>
          </p:cNvPr>
          <p:cNvSpPr txBox="1"/>
          <p:nvPr/>
        </p:nvSpPr>
        <p:spPr>
          <a:xfrm>
            <a:off x="2242458" y="272144"/>
            <a:ext cx="924925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Open Sans Light"/>
                <a:ea typeface="Open Sans Light"/>
                <a:cs typeface="Open Sans Light"/>
              </a:rPr>
              <a:t>How Spend Authorization Will Look for Policy Exceptions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8E3F26-770A-AC7D-5EA6-4AB1D30BF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55418"/>
            <a:ext cx="6281653" cy="49834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5AE9D9-E0BF-0F9C-27EB-6FE6F7C77198}"/>
              </a:ext>
            </a:extLst>
          </p:cNvPr>
          <p:cNvSpPr txBox="1"/>
          <p:nvPr/>
        </p:nvSpPr>
        <p:spPr>
          <a:xfrm>
            <a:off x="7391400" y="1981200"/>
            <a:ext cx="2939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policy was violated is a multi-select field with Travel Policy being the last on this list (not shown)</a:t>
            </a:r>
          </a:p>
        </p:txBody>
      </p:sp>
    </p:spTree>
    <p:extLst>
      <p:ext uri="{BB962C8B-B14F-4D97-AF65-F5344CB8AC3E}">
        <p14:creationId xmlns:p14="http://schemas.microsoft.com/office/powerpoint/2010/main" val="3765936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45546-616A-5BBD-7819-A8D80F8F23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Research Participant Cash Advances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56A907-02A6-2C61-97D0-4810CBE86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0AEE21-0E7A-0D92-DE2E-3880882004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4656" y="2113756"/>
            <a:ext cx="9731230" cy="3514158"/>
          </a:xfrm>
        </p:spPr>
        <p:txBody>
          <a:bodyPr>
            <a:normAutofit/>
          </a:bodyPr>
          <a:lstStyle/>
          <a:p>
            <a:r>
              <a:rPr lang="en-US" dirty="0"/>
              <a:t>This process in Spend Authorizations are open for all campuses</a:t>
            </a:r>
          </a:p>
          <a:p>
            <a:r>
              <a:rPr lang="en-US" dirty="0"/>
              <a:t>Works like other Cash Advances, except this will route to the Research Participant Cash Advance Specialist role as well as Driver </a:t>
            </a:r>
            <a:r>
              <a:rPr lang="en-US" dirty="0" err="1"/>
              <a:t>Worktag</a:t>
            </a:r>
            <a:r>
              <a:rPr lang="en-US" dirty="0"/>
              <a:t> Managers</a:t>
            </a:r>
          </a:p>
          <a:p>
            <a:r>
              <a:rPr lang="en-US" dirty="0"/>
              <a:t> Must be reconciled within 30 days of the “End Date” at the header level of the Spend Authorization</a:t>
            </a:r>
          </a:p>
        </p:txBody>
      </p:sp>
    </p:spTree>
    <p:extLst>
      <p:ext uri="{BB962C8B-B14F-4D97-AF65-F5344CB8AC3E}">
        <p14:creationId xmlns:p14="http://schemas.microsoft.com/office/powerpoint/2010/main" val="3953301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6E4AC-573E-1FEA-D21A-3A55D15FB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FD013-4DA8-CC8E-100B-FB379D2B0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6886" y="217714"/>
            <a:ext cx="9405257" cy="947057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z="1800" dirty="0"/>
              <a:t>Employee Will Go in and Select the Box and Submit and go through appropriate Approvals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05C370-815B-EE46-0C99-7B317D516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81BC4-D4E8-70E1-BFF7-F238164C3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1591" y="1271359"/>
            <a:ext cx="9639178" cy="333329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n-US" sz="2000" dirty="0">
              <a:latin typeface="Open Sans Light"/>
              <a:ea typeface="Open Sans Light"/>
              <a:cs typeface="Open Sans Light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en-US" sz="2400" dirty="0">
              <a:ea typeface="Open Sans Light"/>
              <a:cs typeface="Open Sans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36D0EB-CB9B-9161-ECBC-9204FBCC4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534" y="772886"/>
            <a:ext cx="8418142" cy="608511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D0CC16E-50FD-2793-A865-94F441135E3F}"/>
              </a:ext>
            </a:extLst>
          </p:cNvPr>
          <p:cNvSpPr/>
          <p:nvPr/>
        </p:nvSpPr>
        <p:spPr>
          <a:xfrm>
            <a:off x="3668485" y="3614057"/>
            <a:ext cx="2427515" cy="4027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91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79218-3BCE-B789-6814-B9362D586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4714" y="249938"/>
            <a:ext cx="8692249" cy="985042"/>
          </a:xfrm>
        </p:spPr>
        <p:txBody>
          <a:bodyPr/>
          <a:lstStyle/>
          <a:p>
            <a:r>
              <a:rPr lang="en-US" dirty="0">
                <a:latin typeface="Open Sans Light"/>
                <a:ea typeface="Open Sans Light"/>
                <a:cs typeface="Open Sans Light"/>
              </a:rPr>
              <a:t>Cash Advance Payment options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FB26DC-8993-A0F1-ADFA-EA73A343E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E74B6-FAD3-8C46-969E-7C611FF866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34801" y="1336675"/>
            <a:ext cx="9146856" cy="486818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Open Sans Light"/>
                <a:ea typeface="Open Sans Light"/>
                <a:cs typeface="Segoe UI"/>
              </a:rPr>
              <a:t>Payments will default to direct deposit and will be deposited typically within 2 days after final approval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Open Sans Light"/>
                <a:ea typeface="Open Sans Light"/>
                <a:cs typeface="Segoe UI"/>
              </a:rPr>
              <a:t>Checks can be requested at the header level of the Spend Authorization by selecting  “Check Payable”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Open Sans Light"/>
                <a:ea typeface="Open Sans Light"/>
                <a:cs typeface="Segoe UI"/>
              </a:rPr>
              <a:t>Manual is wire payments made internationally 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Open Sans Light"/>
              <a:ea typeface="Open Sans Light"/>
              <a:cs typeface="Segoe UI"/>
            </a:endParaRPr>
          </a:p>
          <a:p>
            <a:pPr>
              <a:lnSpc>
                <a:spcPct val="100000"/>
              </a:lnSpc>
            </a:pPr>
            <a:endParaRPr lang="en-US" sz="2400" dirty="0">
              <a:latin typeface="Open Sans Light"/>
              <a:ea typeface="Open Sans Light"/>
              <a:cs typeface="Segoe UI"/>
            </a:endParaRPr>
          </a:p>
          <a:p>
            <a:pPr>
              <a:lnSpc>
                <a:spcPct val="100000"/>
              </a:lnSpc>
            </a:pPr>
            <a:endParaRPr lang="en-US" sz="2400" dirty="0">
              <a:latin typeface="Open Sans Light"/>
              <a:ea typeface="Open Sans Light"/>
              <a:cs typeface="Segoe UI"/>
            </a:endParaRPr>
          </a:p>
          <a:p>
            <a:pPr>
              <a:lnSpc>
                <a:spcPct val="100000"/>
              </a:lnSpc>
            </a:pPr>
            <a:endParaRPr lang="en-US" sz="2400" dirty="0">
              <a:highlight>
                <a:srgbClr val="FFFF00"/>
              </a:highlight>
              <a:latin typeface="Open Sans Light"/>
              <a:ea typeface="Open Sans Light"/>
              <a:cs typeface="Open Sans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D9389F-32AC-36A0-D0CF-99F85806E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262" y="3429000"/>
            <a:ext cx="7291937" cy="184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6916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Universities of Wisconsin">
      <a:dk1>
        <a:srgbClr val="000000"/>
      </a:dk1>
      <a:lt1>
        <a:srgbClr val="FFFFFF"/>
      </a:lt1>
      <a:dk2>
        <a:srgbClr val="02465F"/>
      </a:dk2>
      <a:lt2>
        <a:srgbClr val="005777"/>
      </a:lt2>
      <a:accent1>
        <a:srgbClr val="A0A0A0"/>
      </a:accent1>
      <a:accent2>
        <a:srgbClr val="D34427"/>
      </a:accent2>
      <a:accent3>
        <a:srgbClr val="777679"/>
      </a:accent3>
      <a:accent4>
        <a:srgbClr val="F3BD15"/>
      </a:accent4>
      <a:accent5>
        <a:srgbClr val="003764"/>
      </a:accent5>
      <a:accent6>
        <a:srgbClr val="59833A"/>
      </a:accent6>
      <a:hlink>
        <a:srgbClr val="005777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Win32_SL_V2" id="{0E60AB4E-417B-45C1-9301-1C9D3943EB7F}" vid="{199B3929-907A-4692-88BF-6063DC97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1F9088B3B4974AAB53FC782F7B5ABC" ma:contentTypeVersion="10" ma:contentTypeDescription="Create a new document." ma:contentTypeScope="" ma:versionID="21512576322cc587c7eb8a22ec089379">
  <xsd:schema xmlns:xsd="http://www.w3.org/2001/XMLSchema" xmlns:xs="http://www.w3.org/2001/XMLSchema" xmlns:p="http://schemas.microsoft.com/office/2006/metadata/properties" xmlns:ns1="http://schemas.microsoft.com/sharepoint/v3" xmlns:ns2="ce9689e4-04d1-4276-89c7-0bb02931099a" xmlns:ns3="7821bbfa-8a60-4d5d-b241-1650cc768981" xmlns:ns4="e093e355-c945-4473-9c5d-2835a4da0d94" xmlns:ns5="0662cd8e-359e-4689-9ba4-e6a1b7b5d468" targetNamespace="http://schemas.microsoft.com/office/2006/metadata/properties" ma:root="true" ma:fieldsID="39b49eb9eaffa5ca996fb3e901bfb6cd" ns1:_="" ns2:_="" ns3:_="" ns4:_="" ns5:_="">
    <xsd:import namespace="http://schemas.microsoft.com/sharepoint/v3"/>
    <xsd:import namespace="ce9689e4-04d1-4276-89c7-0bb02931099a"/>
    <xsd:import namespace="7821bbfa-8a60-4d5d-b241-1650cc768981"/>
    <xsd:import namespace="e093e355-c945-4473-9c5d-2835a4da0d94"/>
    <xsd:import namespace="0662cd8e-359e-4689-9ba4-e6a1b7b5d468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4:MediaServiceGenerationTime" minOccurs="0"/>
                <xsd:element ref="ns4:MediaServiceEventHashCode" minOccurs="0"/>
                <xsd:element ref="ns4:lcf76f155ced4ddcb4097134ff3c332f" minOccurs="0"/>
                <xsd:element ref="ns5:TaxCatchAll" minOccurs="0"/>
                <xsd:element ref="ns4:MediaServiceOCR" minOccurs="0"/>
                <xsd:element ref="ns4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4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689e4-04d1-4276-89c7-0bb02931099a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3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3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1bbfa-8a60-4d5d-b241-1650cc768981" elementFormDefault="qualified">
    <xsd:import namespace="http://schemas.microsoft.com/office/2006/documentManagement/types"/>
    <xsd:import namespace="http://schemas.microsoft.com/office/infopath/2007/PartnerControls"/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93e355-c945-4473-9c5d-2835a4da0d94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41" nillable="true" ma:taxonomy="true" ma:internalName="lcf76f155ced4ddcb4097134ff3c332f" ma:taxonomyFieldName="MediaServiceImageTags" ma:displayName="Image Tags" ma:readOnly="false" ma:fieldId="{5cf76f15-5ced-4ddc-b409-7134ff3c332f}" ma:taxonomyMulti="true" ma:sspId="8c1b505c-90bb-442f-9a03-28747e7cb2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4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2cd8e-359e-4689-9ba4-e6a1b7b5d468" elementFormDefault="qualified">
    <xsd:import namespace="http://schemas.microsoft.com/office/2006/documentManagement/types"/>
    <xsd:import namespace="http://schemas.microsoft.com/office/infopath/2007/PartnerControls"/>
    <xsd:element name="TaxCatchAll" ma:index="42" nillable="true" ma:displayName="Taxonomy Catch All Column" ma:hidden="true" ma:list="{0b7aaa39-d7cd-4765-b2de-ecce801d9d4f}" ma:internalName="TaxCatchAll" ma:showField="CatchAllData" ma:web="0662cd8e-359e-4689-9ba4-e6a1b7b5d4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62cd8e-359e-4689-9ba4-e6a1b7b5d468" xsi:nil="true"/>
    <lcf76f155ced4ddcb4097134ff3c332f xmlns="e093e355-c945-4473-9c5d-2835a4da0d94">
      <Terms xmlns="http://schemas.microsoft.com/office/infopath/2007/PartnerControls"/>
    </lcf76f155ced4ddcb4097134ff3c332f>
    <FolderType xmlns="ce9689e4-04d1-4276-89c7-0bb02931099a" xsi:nil="true"/>
    <Templates xmlns="ce9689e4-04d1-4276-89c7-0bb02931099a" xsi:nil="true"/>
    <_ip_UnifiedCompliancePolicyUIAction xmlns="http://schemas.microsoft.com/sharepoint/v3" xsi:nil="true"/>
    <DefaultSectionNames xmlns="ce9689e4-04d1-4276-89c7-0bb02931099a" xsi:nil="true"/>
    <Invited_Members xmlns="ce9689e4-04d1-4276-89c7-0bb02931099a" xsi:nil="true"/>
    <IsNotebookLocked xmlns="ce9689e4-04d1-4276-89c7-0bb02931099a" xsi:nil="true"/>
    <Owner xmlns="ce9689e4-04d1-4276-89c7-0bb02931099a">
      <UserInfo>
        <DisplayName/>
        <AccountId xsi:nil="true"/>
        <AccountType/>
      </UserInfo>
    </Owner>
    <Math_Settings xmlns="ce9689e4-04d1-4276-89c7-0bb02931099a" xsi:nil="true"/>
    <NotebookType xmlns="ce9689e4-04d1-4276-89c7-0bb02931099a" xsi:nil="true"/>
    <Distribution_Groups xmlns="ce9689e4-04d1-4276-89c7-0bb02931099a" xsi:nil="true"/>
    <_ip_UnifiedCompliancePolicyProperties xmlns="http://schemas.microsoft.com/sharepoint/v3" xsi:nil="true"/>
    <AppVersion xmlns="ce9689e4-04d1-4276-89c7-0bb02931099a" xsi:nil="true"/>
    <LMS_Mappings xmlns="ce9689e4-04d1-4276-89c7-0bb02931099a" xsi:nil="true"/>
    <Members xmlns="ce9689e4-04d1-4276-89c7-0bb02931099a">
      <UserInfo>
        <DisplayName/>
        <AccountId xsi:nil="true"/>
        <AccountType/>
      </UserInfo>
    </Members>
    <Member_Groups xmlns="ce9689e4-04d1-4276-89c7-0bb02931099a">
      <UserInfo>
        <DisplayName/>
        <AccountId xsi:nil="true"/>
        <AccountType/>
      </UserInfo>
    </Member_Groups>
    <Has_Leaders_Only_SectionGroup xmlns="ce9689e4-04d1-4276-89c7-0bb02931099a" xsi:nil="true"/>
    <Invited_Leaders xmlns="ce9689e4-04d1-4276-89c7-0bb02931099a" xsi:nil="true"/>
    <CultureName xmlns="ce9689e4-04d1-4276-89c7-0bb02931099a" xsi:nil="true"/>
    <Leaders xmlns="ce9689e4-04d1-4276-89c7-0bb02931099a">
      <UserInfo>
        <DisplayName/>
        <AccountId xsi:nil="true"/>
        <AccountType/>
      </UserInfo>
    </Leaders>
    <Self_Registration_Enabled xmlns="ce9689e4-04d1-4276-89c7-0bb02931099a" xsi:nil="true"/>
    <Is_Collaboration_Space_Locked xmlns="ce9689e4-04d1-4276-89c7-0bb02931099a" xsi:nil="true"/>
    <TeamsChannelId xmlns="ce9689e4-04d1-4276-89c7-0bb02931099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F76740-F9C3-498F-87C2-D29AC2599483}">
  <ds:schemaRefs>
    <ds:schemaRef ds:uri="0662cd8e-359e-4689-9ba4-e6a1b7b5d468"/>
    <ds:schemaRef ds:uri="7821bbfa-8a60-4d5d-b241-1650cc768981"/>
    <ds:schemaRef ds:uri="ce9689e4-04d1-4276-89c7-0bb02931099a"/>
    <ds:schemaRef ds:uri="e093e355-c945-4473-9c5d-2835a4da0d9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E5CEF65-757A-4D05-90BA-ED40BC2E5152}">
  <ds:schemaRefs>
    <ds:schemaRef ds:uri="0662cd8e-359e-4689-9ba4-e6a1b7b5d468"/>
    <ds:schemaRef ds:uri="230e9df3-be65-4c73-a93b-d1236ebd677e"/>
    <ds:schemaRef ds:uri="6369b066-086d-4de0-a681-34a8e8f3d358"/>
    <ds:schemaRef ds:uri="71af3243-3dd4-4a8d-8c0d-dd76da1f02a5"/>
    <ds:schemaRef ds:uri="98170924-2421-4416-8d49-6811adc7f3f7"/>
    <ds:schemaRef ds:uri="ce9689e4-04d1-4276-89c7-0bb02931099a"/>
    <ds:schemaRef ds:uri="e093e355-c945-4473-9c5d-2835a4da0d94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18A5EB6-E9B8-417D-B09E-03811FBC9BC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9961</TotalTime>
  <Words>894</Words>
  <Application>Microsoft Office PowerPoint</Application>
  <PresentationFormat>Widescreen</PresentationFormat>
  <Paragraphs>125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Open Sans Light</vt:lpstr>
      <vt:lpstr>Custom</vt:lpstr>
      <vt:lpstr>Workday Expenses Open House with expense Data Entry Specialist Emphasis</vt:lpstr>
      <vt:lpstr>Agenda</vt:lpstr>
      <vt:lpstr>Spend Authorization Overview – Changes Highlighted</vt:lpstr>
      <vt:lpstr>Spend Authorization for Policy Exceptions</vt:lpstr>
      <vt:lpstr>PowerPoint Presentation</vt:lpstr>
      <vt:lpstr>PowerPoint Presentation</vt:lpstr>
      <vt:lpstr>Research Participant Cash Advances</vt:lpstr>
      <vt:lpstr>Employee Will Go in and Select the Box and Submit and go through appropriate Approvals</vt:lpstr>
      <vt:lpstr>Cash Advance Payment options</vt:lpstr>
      <vt:lpstr>Option to Add Approvers </vt:lpstr>
      <vt:lpstr>PowerPoint Presentation</vt:lpstr>
      <vt:lpstr> After Approval of Cash Advance </vt:lpstr>
      <vt:lpstr> Unused Cash Advances</vt:lpstr>
      <vt:lpstr>Dashboard in Expenses Hub </vt:lpstr>
      <vt:lpstr> Overview of External Committee Member (ECM)</vt:lpstr>
      <vt:lpstr> Potential Future changes – Pain points</vt:lpstr>
      <vt:lpstr> Wrap UP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White Background</dc:title>
  <dc:creator>Tom Thieding</dc:creator>
  <cp:lastModifiedBy>ELIZABETH R DRESSEL</cp:lastModifiedBy>
  <cp:revision>62</cp:revision>
  <dcterms:created xsi:type="dcterms:W3CDTF">2023-10-03T00:22:44Z</dcterms:created>
  <dcterms:modified xsi:type="dcterms:W3CDTF">2026-04-07T14:35:19Z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0x010100071F9088B3B4974AAB53FC782F7B5ABC</vt:lpwstr>
  </property>
  <property fmtid="{D5CDD505-2E9C-101B-9397-08002B2CF9AE}" pid="3" name="MediaServiceImageTags">
    <vt:lpwstr/>
  </property>
</Properties>
</file>