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</p:sldMasterIdLst>
  <p:sldIdLst>
    <p:sldId id="256" r:id="rId6"/>
    <p:sldId id="257" r:id="rId7"/>
    <p:sldId id="259" r:id="rId8"/>
    <p:sldId id="307" r:id="rId9"/>
    <p:sldId id="2147375854" r:id="rId10"/>
    <p:sldId id="2147375859" r:id="rId11"/>
    <p:sldId id="2147375853" r:id="rId12"/>
    <p:sldId id="2147375862" r:id="rId13"/>
    <p:sldId id="2147375857" r:id="rId14"/>
    <p:sldId id="262" r:id="rId15"/>
    <p:sldId id="260" r:id="rId16"/>
    <p:sldId id="306" r:id="rId17"/>
    <p:sldId id="261" r:id="rId18"/>
    <p:sldId id="293" r:id="rId19"/>
    <p:sldId id="2147375863" r:id="rId20"/>
    <p:sldId id="309" r:id="rId21"/>
    <p:sldId id="2147375864" r:id="rId22"/>
    <p:sldId id="2147375865" r:id="rId23"/>
    <p:sldId id="2147375866" r:id="rId24"/>
    <p:sldId id="2147375867" r:id="rId25"/>
    <p:sldId id="289" r:id="rId26"/>
    <p:sldId id="282" r:id="rId27"/>
    <p:sldId id="297" r:id="rId28"/>
    <p:sldId id="285" r:id="rId29"/>
    <p:sldId id="283" r:id="rId30"/>
    <p:sldId id="279" r:id="rId31"/>
    <p:sldId id="294" r:id="rId32"/>
    <p:sldId id="288" r:id="rId33"/>
    <p:sldId id="299" r:id="rId34"/>
    <p:sldId id="295" r:id="rId35"/>
    <p:sldId id="2147375860" r:id="rId36"/>
    <p:sldId id="284" r:id="rId37"/>
    <p:sldId id="2147375849" r:id="rId38"/>
    <p:sldId id="2147375850" r:id="rId39"/>
    <p:sldId id="302" r:id="rId40"/>
    <p:sldId id="290" r:id="rId41"/>
    <p:sldId id="2147375856" r:id="rId42"/>
    <p:sldId id="25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835"/>
    <a:srgbClr val="535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3D9EA4-FE66-45AD-9618-52C400E429DC}" v="12" dt="2025-07-31T12:32:02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12" d="100"/>
          <a:sy n="112" d="100"/>
        </p:scale>
        <p:origin x="5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3B4B-CC25-0140-A54B-F783A030A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5B3B2-FD77-2643-B66C-665DBA662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E85B3-3536-2240-87E9-ADB1D9B4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0453" y="5789820"/>
            <a:ext cx="4114800" cy="809763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0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B7E5C-9074-A248-B2D5-3EA05F38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09849D3-B5EE-46F5-A749-5240C9466866}" type="datetime1">
              <a:rPr lang="en-US" smtClean="0"/>
              <a:t>7/31/2025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09EB7-B941-D244-8CD1-D0B0F3EB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1B2C9FB-08C9-7E45-9359-AB2284BB78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F0178F-5480-42C1-94FA-39D9D4282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011680"/>
            <a:ext cx="10622280" cy="4013901"/>
          </a:xfrm>
          <a:prstGeom prst="rect">
            <a:avLst/>
          </a:prstGeom>
        </p:spPr>
        <p:txBody>
          <a:bodyPr/>
          <a:lstStyle>
            <a:lvl1pPr>
              <a:buClr>
                <a:srgbClr val="990000"/>
              </a:buClr>
              <a:defRPr sz="2400">
                <a:latin typeface="Montserrat" panose="00000500000000000000" pitchFamily="2" charset="0"/>
              </a:defRPr>
            </a:lvl1pPr>
            <a:lvl2pPr>
              <a:buClr>
                <a:srgbClr val="990000"/>
              </a:buClr>
              <a:defRPr sz="2400">
                <a:latin typeface="Montserrat" panose="00000500000000000000" pitchFamily="2" charset="0"/>
              </a:defRPr>
            </a:lvl2pPr>
            <a:lvl3pPr>
              <a:buClr>
                <a:srgbClr val="990000"/>
              </a:buClr>
              <a:defRPr sz="2400">
                <a:latin typeface="Montserrat" panose="00000500000000000000" pitchFamily="2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C4784F70-0AB7-470E-9532-9097E0B0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691"/>
            <a:ext cx="10896600" cy="761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1F0332A-4985-4123-9133-80B6B7F4600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57200" y="1371600"/>
            <a:ext cx="10896600" cy="44248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99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86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3B4B-CC25-0140-A54B-F783A030A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818" y="21262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5B3B2-FD77-2643-B66C-665DBA662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818" y="460589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681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C218-29D9-6A43-BBEB-51D22B16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2A219-5A1E-394B-83B2-8D2A9BA5E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2264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FD44-8826-D944-AE90-DF1651C7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BC017-19AE-0446-AB38-009A7322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76772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965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1A81-11D5-DD40-BFA5-1061B06F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F953-1FA0-BF49-B2AC-D794BCCB8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8443" y="2948747"/>
            <a:ext cx="5181600" cy="34122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24FF8-5642-574A-AD2F-C11E79068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2443" y="2948747"/>
            <a:ext cx="5181600" cy="3402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808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CB1E-A268-A946-9332-D7F23C36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849" y="157769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3409C-5F15-EE4C-9738-B7C93564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849" y="28937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BEBF9-BBA5-3946-873A-202D344DF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849" y="3717649"/>
            <a:ext cx="5157787" cy="2762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6FFC2-56CB-7041-B13F-3F78F801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2261" y="28937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876E-535C-2A46-B75A-29363816F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2261" y="3717649"/>
            <a:ext cx="5183188" cy="2762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4572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C470-8C10-5D46-A29D-46E94363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45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465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74AD-E740-CD43-A8CC-EF92AB77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3001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C1178-5BF6-7B4B-BE90-286CEB1F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60243"/>
            <a:ext cx="6172200" cy="43001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23D5C-F667-6B4A-9146-C91A0901E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230217"/>
            <a:ext cx="3932237" cy="322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938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EBD2-D7D1-4145-8A59-F7DA947A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214" y="170953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E791F-41EF-B140-BB69-62CCE2E2E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13614" y="2239756"/>
            <a:ext cx="6172200" cy="43101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06117-1F93-F04B-94D7-214730D2A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214" y="3309730"/>
            <a:ext cx="3932237" cy="32898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C218-29D9-6A43-BBEB-51D22B16B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2A219-5A1E-394B-83B2-8D2A9BA5E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8646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FD44-8826-D944-AE90-DF1651C7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BC017-19AE-0446-AB38-009A73220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76772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88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1A81-11D5-DD40-BFA5-1061B06F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F953-1FA0-BF49-B2AC-D794BCCB8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122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24FF8-5642-574A-AD2F-C11E79068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023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5732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5CB1E-A268-A946-9332-D7F23C362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3409C-5F15-EE4C-9738-B7C93564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BEBF9-BBA5-3946-873A-202D344DF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762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B6FFC2-56CB-7041-B13F-3F78F801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3876E-535C-2A46-B75A-29363816F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762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881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C470-8C10-5D46-A29D-46E94363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2854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7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874AD-E740-CD43-A8CC-EF92AB77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C1178-5BF6-7B4B-BE90-286CEB1FC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3001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23D5C-F667-6B4A-9146-C91A0901E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2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98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EBD2-D7D1-4145-8A59-F7DA947AB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3E791F-41EF-B140-BB69-62CCE2E2E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3101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06117-1F93-F04B-94D7-214730D2A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898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178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9EC17-F9DA-A440-8412-865C6F95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7AB91-5AFE-0D43-A630-D337E5B9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5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C55B7-62BA-5741-8C4F-11B7483E5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02091-29F2-5F43-9274-D22110963FAF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FCBF8-7FED-0446-80E2-D043972396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581BB-4E35-C34A-B478-B1781ACE3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1411C-1C14-E44E-8248-4174D0311E4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1596A8-0B83-0848-860D-A6424E3F75C6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B9C899-865C-421A-ACDE-2F9AC984D9B1}" type="datetimeFigureOut">
              <a:rPr lang="en-US" smtClean="0"/>
              <a:pPr/>
              <a:t>7/31/2025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D55D12-4940-044F-9C56-A019A29EC21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6CD8C5-8F5F-47EE-A360-B8F8E21BFA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9411E3-32C6-0F4E-8E40-87B2ABBB3819}"/>
              </a:ext>
            </a:extLst>
          </p:cNvPr>
          <p:cNvSpPr/>
          <p:nvPr userDrawn="1"/>
        </p:nvSpPr>
        <p:spPr>
          <a:xfrm>
            <a:off x="0" y="5505061"/>
            <a:ext cx="12192000" cy="1352939"/>
          </a:xfrm>
          <a:prstGeom prst="rect">
            <a:avLst/>
          </a:prstGeom>
          <a:solidFill>
            <a:srgbClr val="114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362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1B51A-D7CE-3441-BA7F-A4FC4CEE250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36533" y="5760230"/>
            <a:ext cx="4953259" cy="83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0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C68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5353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3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3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9EC17-F9DA-A440-8412-865C6F957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160751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7AB91-5AFE-0D43-A630-D337E5B95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8505" y="3068016"/>
            <a:ext cx="10515600" cy="3551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9411E3-32C6-0F4E-8E40-87B2ABBB3819}"/>
              </a:ext>
            </a:extLst>
          </p:cNvPr>
          <p:cNvSpPr/>
          <p:nvPr userDrawn="1"/>
        </p:nvSpPr>
        <p:spPr>
          <a:xfrm>
            <a:off x="0" y="0"/>
            <a:ext cx="12192000" cy="1352939"/>
          </a:xfrm>
          <a:prstGeom prst="rect">
            <a:avLst/>
          </a:prstGeom>
          <a:solidFill>
            <a:srgbClr val="114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1362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1B51A-D7CE-3441-BA7F-A4FC4CEE25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19371" y="215412"/>
            <a:ext cx="4953259" cy="83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8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C683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5353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353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3534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dmmapping.atp.wisconsin.ed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kb.wisconsin.edu/workday/internal/148409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kb.wisconsin.edu/workday/internal/144693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kb.wisconsin.edu/workday/internal/144693" TargetMode="External"/><Relationship Id="rId2" Type="http://schemas.openxmlformats.org/officeDocument/2006/relationships/hyperlink" Target="https://www.myworkday.wisconsin.edu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kb.wisconsin.edu/workday/internal/14489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sconsin.edu/uw-policies/uw-system-administrative-policies/travel-and-expense-general-travel-expense-policy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sconsin.edu/uw-policies/uw-system-administrative-policies/headquarter-city-uw-system-sponsored-events-polic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0B026-F3AC-EC40-A6E4-817735B14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Workday Expense</a:t>
            </a:r>
          </a:p>
        </p:txBody>
      </p:sp>
      <p:pic>
        <p:nvPicPr>
          <p:cNvPr id="3074" name="Picture 2" descr="Workday Expense module implementation support | Upwork">
            <a:extLst>
              <a:ext uri="{FF2B5EF4-FFF2-40B4-BE49-F238E27FC236}">
                <a16:creationId xmlns:a16="http://schemas.microsoft.com/office/drawing/2014/main" id="{5F1A52B2-B43D-AED0-1F56-3C8AEDF63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7109"/>
          <a:stretch>
            <a:fillRect/>
          </a:stretch>
        </p:blipFill>
        <p:spPr bwMode="auto">
          <a:xfrm>
            <a:off x="5183188" y="987426"/>
            <a:ext cx="6172200" cy="43001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75B8E85F-49B4-8B4F-8812-23CF0990A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220278"/>
          </a:xfrm>
        </p:spPr>
        <p:txBody>
          <a:bodyPr>
            <a:normAutofit/>
          </a:bodyPr>
          <a:lstStyle/>
          <a:p>
            <a:r>
              <a:rPr lang="en-US" dirty="0"/>
              <a:t>The Parkside Way</a:t>
            </a:r>
          </a:p>
          <a:p>
            <a:r>
              <a:rPr lang="en-US" dirty="0"/>
              <a:t>July 31, 2025</a:t>
            </a:r>
          </a:p>
        </p:txBody>
      </p:sp>
    </p:spTree>
    <p:extLst>
      <p:ext uri="{BB962C8B-B14F-4D97-AF65-F5344CB8AC3E}">
        <p14:creationId xmlns:p14="http://schemas.microsoft.com/office/powerpoint/2010/main" val="157330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653E-B4B6-1EFA-D0C9-8A53CADD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different in Workday vs. SFS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37273-CD6E-D1FD-E063-71FB5FF3A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Funding Information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Exception Requests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Missing Receipts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Alternates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Non-Employee Reimbursements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Travel Authorizations**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Reconciling Card Transactions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/>
              <a:t>Foundation Account Charges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24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ABCB-D1F9-A6C3-D213-6173C675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Terms to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EC7F8-58FB-97E4-3FAA-5730C8A3A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42424"/>
                </a:solidFill>
                <a:effectLst/>
              </a:rPr>
              <a:t>Spend Authorization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</a:rPr>
              <a:t>External Committee Member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i="0" dirty="0">
                <a:solidFill>
                  <a:srgbClr val="242424"/>
                </a:solidFill>
                <a:effectLst/>
              </a:rPr>
              <a:t>Shared Liability Card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2424"/>
                </a:solidFill>
              </a:rPr>
              <a:t>KB </a:t>
            </a:r>
            <a:endParaRPr lang="en-US" i="0" dirty="0">
              <a:solidFill>
                <a:srgbClr val="242424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242424"/>
              </a:solidFill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b="1" i="0" u="sng" dirty="0">
              <a:solidFill>
                <a:srgbClr val="242424"/>
              </a:solidFill>
              <a:effectLst/>
              <a:latin typeface="inheri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sng" dirty="0">
                <a:solidFill>
                  <a:srgbClr val="242424"/>
                </a:solidFill>
                <a:effectLst/>
                <a:latin typeface="inherit"/>
              </a:rPr>
              <a:t>https://www.wisconsin.edu/workday/glossary/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84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731D0-665F-468B-E4E1-9A52FDCC1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Workday Expense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308D4-EC25-59C8-61D4-4F65ED432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Spend Authorization: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Submitted by an employee to get 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approval for financial support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of travel expenses. This is typically an optional step before an expense report is created, however spend authorizations are required when requesting a 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cash advance, for policy exceptions, and/or for 90-day expense reports.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006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94941-36DB-7A9C-D5E3-FA08C243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Roles in Workday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DC7FD7-8803-142D-3E29-0DE8B05CA6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295260"/>
              </p:ext>
            </p:extLst>
          </p:nvPr>
        </p:nvGraphicFramePr>
        <p:xfrm>
          <a:off x="838200" y="2326330"/>
          <a:ext cx="10690078" cy="650240"/>
        </p:xfrm>
        <a:graphic>
          <a:graphicData uri="http://schemas.openxmlformats.org/drawingml/2006/table">
            <a:tbl>
              <a:tblPr/>
              <a:tblGrid>
                <a:gridCol w="3639797">
                  <a:extLst>
                    <a:ext uri="{9D8B030D-6E8A-4147-A177-3AD203B41FA5}">
                      <a16:colId xmlns:a16="http://schemas.microsoft.com/office/drawing/2014/main" val="1543935974"/>
                    </a:ext>
                  </a:extLst>
                </a:gridCol>
                <a:gridCol w="7050281">
                  <a:extLst>
                    <a:ext uri="{9D8B030D-6E8A-4147-A177-3AD203B41FA5}">
                      <a16:colId xmlns:a16="http://schemas.microsoft.com/office/drawing/2014/main" val="1933994923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Expense Data Entry Specialist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The Expense Data Entry Specialist has the ability to Create Expense Reports on behalf of other Workers.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2286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D9A88F-7514-5FE2-EB8A-119CC13E7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108686"/>
              </p:ext>
            </p:extLst>
          </p:nvPr>
        </p:nvGraphicFramePr>
        <p:xfrm>
          <a:off x="838200" y="2959314"/>
          <a:ext cx="10690078" cy="924560"/>
        </p:xfrm>
        <a:graphic>
          <a:graphicData uri="http://schemas.openxmlformats.org/drawingml/2006/table">
            <a:tbl>
              <a:tblPr/>
              <a:tblGrid>
                <a:gridCol w="3631251">
                  <a:extLst>
                    <a:ext uri="{9D8B030D-6E8A-4147-A177-3AD203B41FA5}">
                      <a16:colId xmlns:a16="http://schemas.microsoft.com/office/drawing/2014/main" val="1961870786"/>
                    </a:ext>
                  </a:extLst>
                </a:gridCol>
                <a:gridCol w="7058827">
                  <a:extLst>
                    <a:ext uri="{9D8B030D-6E8A-4147-A177-3AD203B41FA5}">
                      <a16:colId xmlns:a16="http://schemas.microsoft.com/office/drawing/2014/main" val="701189566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a typeface="Calibri"/>
                          <a:cs typeface="Calibri"/>
                        </a:rPr>
                        <a:t>Expense Advance Repayment Specialist (EARS) </a:t>
                      </a:r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a typeface="Calibri"/>
                          <a:cs typeface="Calibri"/>
                        </a:rPr>
                        <a:t>Approval Cash Advances, oversee all payments back to UW and report taxes to HR</a:t>
                      </a:r>
                    </a:p>
                    <a:p>
                      <a:pPr algn="l" fontAlgn="t"/>
                      <a:endParaRPr lang="en-US" dirty="0">
                        <a:effectLst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2304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164499-757E-DB28-B701-610C09863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8716"/>
              </p:ext>
            </p:extLst>
          </p:nvPr>
        </p:nvGraphicFramePr>
        <p:xfrm>
          <a:off x="838199" y="3612211"/>
          <a:ext cx="10690078" cy="1532357"/>
        </p:xfrm>
        <a:graphic>
          <a:graphicData uri="http://schemas.openxmlformats.org/drawingml/2006/table">
            <a:tbl>
              <a:tblPr/>
              <a:tblGrid>
                <a:gridCol w="3631251">
                  <a:extLst>
                    <a:ext uri="{9D8B030D-6E8A-4147-A177-3AD203B41FA5}">
                      <a16:colId xmlns:a16="http://schemas.microsoft.com/office/drawing/2014/main" val="2898955214"/>
                    </a:ext>
                  </a:extLst>
                </a:gridCol>
                <a:gridCol w="7058827">
                  <a:extLst>
                    <a:ext uri="{9D8B030D-6E8A-4147-A177-3AD203B41FA5}">
                      <a16:colId xmlns:a16="http://schemas.microsoft.com/office/drawing/2014/main" val="646327116"/>
                    </a:ext>
                  </a:extLst>
                </a:gridCol>
              </a:tblGrid>
              <a:tr h="1532357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Expense Partner (Central Audit Group)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Approval role specific to the Expenses workflow. After an expense report is submitted and fits a certain group of criteria (ex: over X amount of dollars), this group can make changes to an expense report and can add an ad-hoc approver. The report is then sent on or sent back to the user to make required changes.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151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95E7793-7E79-505A-9EF2-EB05739FD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24968"/>
              </p:ext>
            </p:extLst>
          </p:nvPr>
        </p:nvGraphicFramePr>
        <p:xfrm>
          <a:off x="838199" y="1666134"/>
          <a:ext cx="10690078" cy="650240"/>
        </p:xfrm>
        <a:graphic>
          <a:graphicData uri="http://schemas.openxmlformats.org/drawingml/2006/table">
            <a:tbl>
              <a:tblPr/>
              <a:tblGrid>
                <a:gridCol w="3656889">
                  <a:extLst>
                    <a:ext uri="{9D8B030D-6E8A-4147-A177-3AD203B41FA5}">
                      <a16:colId xmlns:a16="http://schemas.microsoft.com/office/drawing/2014/main" val="2722012816"/>
                    </a:ext>
                  </a:extLst>
                </a:gridCol>
                <a:gridCol w="7033189">
                  <a:extLst>
                    <a:ext uri="{9D8B030D-6E8A-4147-A177-3AD203B41FA5}">
                      <a16:colId xmlns:a16="http://schemas.microsoft.com/office/drawing/2014/main" val="563596816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Expense Operations Lead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An ad-hoc approver who has authority to review exceptions in expense reports</a:t>
                      </a: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63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436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74CB-0724-6404-93C2-73CC0F6A7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AACAC-3F39-C50E-03C2-6C3A15532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Current: </a:t>
            </a:r>
            <a:r>
              <a:rPr lang="en-US" b="0" dirty="0">
                <a:effectLst/>
              </a:rPr>
              <a:t>Unit/Dept/Fund/Program/Project</a:t>
            </a:r>
            <a:endParaRPr lang="en-US" b="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B9BF4-AF40-469E-5B63-22DAD049D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2" y="1278732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en-US" dirty="0"/>
              <a:t>Future: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Company/Program/Grant/Project/Gift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1ED0F5B-D20B-7D1C-1314-2FB80A1FEB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989613" y="2102644"/>
            <a:ext cx="2663900" cy="32558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D92E0C7-2720-A96B-88DB-7A630AF4BC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70756" y="2244140"/>
            <a:ext cx="5157787" cy="4556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FD2E37-00FE-529B-4A93-6F4E9259F2C7}"/>
              </a:ext>
            </a:extLst>
          </p:cNvPr>
          <p:cNvSpPr txBox="1"/>
          <p:nvPr/>
        </p:nvSpPr>
        <p:spPr>
          <a:xfrm>
            <a:off x="839788" y="4471286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Home - ATP FDM Mapper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B1A006-FA10-1991-E04D-BBE52F289B18}"/>
              </a:ext>
            </a:extLst>
          </p:cNvPr>
          <p:cNvSpPr txBox="1"/>
          <p:nvPr/>
        </p:nvSpPr>
        <p:spPr>
          <a:xfrm>
            <a:off x="839787" y="3656278"/>
            <a:ext cx="3990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help finding the Workday funding that correlates to SFS funding – use the FDM Mapping Tool.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5561FA-4DF0-FF7A-5F02-64A0B6E8D56E}"/>
              </a:ext>
            </a:extLst>
          </p:cNvPr>
          <p:cNvSpPr/>
          <p:nvPr/>
        </p:nvSpPr>
        <p:spPr>
          <a:xfrm>
            <a:off x="682768" y="3429000"/>
            <a:ext cx="4147128" cy="1747837"/>
          </a:xfrm>
          <a:prstGeom prst="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3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5174-A8C6-AFEC-CA91-8F990942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 Authorizations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A2E55-560E-0318-A740-ADF4DE156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12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82C6A-BC3F-24CB-DF1B-61CB86546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New Requirement – Pre Trip Authorization via Spend Authorization</a:t>
            </a:r>
          </a:p>
        </p:txBody>
      </p:sp>
      <p:pic>
        <p:nvPicPr>
          <p:cNvPr id="5" name="Picture 4" descr="Megaphone">
            <a:extLst>
              <a:ext uri="{FF2B5EF4-FFF2-40B4-BE49-F238E27FC236}">
                <a16:creationId xmlns:a16="http://schemas.microsoft.com/office/drawing/2014/main" id="{45CF3663-8A7E-E22F-C496-7969C0802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851" y="1825625"/>
            <a:ext cx="3412297" cy="341229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575AA-25AF-0CFD-0B88-D7394F591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02358"/>
          </a:xfrm>
        </p:spPr>
        <p:txBody>
          <a:bodyPr>
            <a:normAutofit/>
          </a:bodyPr>
          <a:lstStyle/>
          <a:p>
            <a:r>
              <a:rPr lang="en-US" dirty="0"/>
              <a:t>Effective with Workday go-live: All University of Wisconsin - Parkside staff must complete a Spend Authorization in Workday prior to incurring any travel-related expense.</a:t>
            </a:r>
          </a:p>
        </p:txBody>
      </p:sp>
    </p:spTree>
    <p:extLst>
      <p:ext uri="{BB962C8B-B14F-4D97-AF65-F5344CB8AC3E}">
        <p14:creationId xmlns:p14="http://schemas.microsoft.com/office/powerpoint/2010/main" val="1197169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E3A72-B322-6BE9-B8AF-6799D249D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 Authorization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4ABF0-B310-1B4B-6129-3C7CB52D6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Prior to travel, complete a spend authorization via Workday Expense. Include any anticipated travel expenses.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Spend Authorization is routed to Cost Center Manager for approval</a:t>
            </a:r>
          </a:p>
          <a:p>
            <a:pPr marL="1143000" lvl="1" indent="-457200"/>
            <a:r>
              <a:rPr lang="en-US" dirty="0"/>
              <a:t>After approval, completed spend authorizations can be viewed in Expense Dashboard</a:t>
            </a:r>
          </a:p>
        </p:txBody>
      </p:sp>
    </p:spTree>
    <p:extLst>
      <p:ext uri="{BB962C8B-B14F-4D97-AF65-F5344CB8AC3E}">
        <p14:creationId xmlns:p14="http://schemas.microsoft.com/office/powerpoint/2010/main" val="260361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CD2A6-AEDA-0E94-8255-3BE46E388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653AC-1D00-40FE-CF67-03C0DDCE3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 Authorization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DCC2-178B-865C-F6BA-B52ED4438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After travel has completed, create a new expense report from approved spend authorization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581B8-8C45-2B10-17A6-14A76125C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29" y="2781701"/>
            <a:ext cx="6826280" cy="25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67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7DDBB-8CD6-57E1-2514-BC91A4228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Spend Authorizations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F53CE-2DD5-F5C2-9BAA-8C86B2B5C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have reoccurring local travel, spend authorizations can be completed on a per-semester basis. </a:t>
            </a:r>
          </a:p>
          <a:p>
            <a:pPr marL="1143000" lvl="1" indent="-457200"/>
            <a:r>
              <a:rPr lang="en-US" dirty="0"/>
              <a:t>The same spend authorization for all trips during the semester. </a:t>
            </a:r>
          </a:p>
          <a:p>
            <a:pPr marL="1143000" lvl="1" indent="-457200"/>
            <a:r>
              <a:rPr lang="en-US" dirty="0"/>
              <a:t>While creating the final expense report linked to that spend authorization, check the ‘Final Expense Report for Spend Authorization’ checkbox.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Spend Authorizations can be retroactively linked to an expense report while the expense report is still in the approval process</a:t>
            </a:r>
          </a:p>
        </p:txBody>
      </p:sp>
    </p:spTree>
    <p:extLst>
      <p:ext uri="{BB962C8B-B14F-4D97-AF65-F5344CB8AC3E}">
        <p14:creationId xmlns:p14="http://schemas.microsoft.com/office/powerpoint/2010/main" val="292043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5AB8-B43F-FF3F-1534-6B587F32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62648-00D7-91F7-943B-C5BF41C4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Travel Policy Changes - July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Workday Expense </a:t>
            </a:r>
          </a:p>
          <a:p>
            <a:pPr marL="1143000" lvl="1" indent="-457200"/>
            <a:r>
              <a:rPr lang="en-US" dirty="0"/>
              <a:t>Workday Expense Roles</a:t>
            </a:r>
          </a:p>
          <a:p>
            <a:pPr marL="1143000" lvl="1" indent="-457200"/>
            <a:r>
              <a:rPr lang="en-US" dirty="0"/>
              <a:t>Workday Expense Terminology</a:t>
            </a:r>
          </a:p>
          <a:p>
            <a:pPr marL="1143000" lvl="1" indent="-457200"/>
            <a:r>
              <a:rPr lang="en-US" dirty="0"/>
              <a:t>Workday Functionality vs. SFS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Workday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Open Q&amp;A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4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7AECE-E82F-2EA6-DC05-275D7B289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C2CF3-F35A-19B9-3CCB-450BE94F1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FA33C-EFD1-57EA-34A9-A3AC4485A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0521-C2AB-3034-AA0F-38C13033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Expense Report Type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93115-7D04-AD62-C940-9E9F3ED17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491" y="1674735"/>
            <a:ext cx="5157787" cy="517179"/>
          </a:xfrm>
        </p:spPr>
        <p:txBody>
          <a:bodyPr/>
          <a:lstStyle/>
          <a:p>
            <a:r>
              <a:rPr lang="en-US" dirty="0"/>
              <a:t>Previous State (SFS)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20B75-AA93-9809-D5B0-9B0DA895A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492" y="2207744"/>
            <a:ext cx="5157787" cy="178852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One expense report type used for all types of travelers (students, employees, candidates, non-employees)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0D0D66-93F6-FA76-DABC-0722A8CEC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854" y="1564668"/>
            <a:ext cx="5183188" cy="627246"/>
          </a:xfrm>
        </p:spPr>
        <p:txBody>
          <a:bodyPr/>
          <a:lstStyle/>
          <a:p>
            <a:r>
              <a:rPr lang="en-US" dirty="0"/>
              <a:t>Current State (Workday)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62DB9-A3B4-F667-721B-7ACB333B4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723" y="2313092"/>
            <a:ext cx="5183188" cy="195222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Different “Create Expense Report” options based on type of traveler</a:t>
            </a:r>
          </a:p>
          <a:p>
            <a:r>
              <a:rPr lang="en-US" dirty="0"/>
              <a:t>Prompts:</a:t>
            </a:r>
          </a:p>
          <a:p>
            <a:pPr lvl="1"/>
            <a:r>
              <a:rPr lang="en-US" dirty="0"/>
              <a:t>Create Expense Report for Worker</a:t>
            </a:r>
          </a:p>
          <a:p>
            <a:pPr lvl="1"/>
            <a:r>
              <a:rPr lang="en-US" dirty="0"/>
              <a:t>Create Expense Report for Non-Worker</a:t>
            </a:r>
          </a:p>
          <a:p>
            <a:pPr lvl="1"/>
            <a:r>
              <a:rPr lang="en-US" dirty="0"/>
              <a:t>Create Expense Report for Pre-Hire</a:t>
            </a:r>
          </a:p>
        </p:txBody>
      </p:sp>
    </p:spTree>
    <p:extLst>
      <p:ext uri="{BB962C8B-B14F-4D97-AF65-F5344CB8AC3E}">
        <p14:creationId xmlns:p14="http://schemas.microsoft.com/office/powerpoint/2010/main" val="4021346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5AC9-C09C-3F3D-625E-3B5C6718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&amp; Incidental Per Diems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F5963-6E53-B524-2557-AD9D70770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278732"/>
            <a:ext cx="5157787" cy="823912"/>
          </a:xfrm>
        </p:spPr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C4316-172A-5B11-B083-CE2A6BAC1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8179"/>
            <a:ext cx="5157787" cy="21389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Deductions for First/Last day of the trip</a:t>
            </a:r>
          </a:p>
          <a:p>
            <a:r>
              <a:rPr lang="en-US" dirty="0"/>
              <a:t>Must add each day separately</a:t>
            </a:r>
          </a:p>
          <a:p>
            <a:r>
              <a:rPr lang="en-US" dirty="0"/>
              <a:t>$5 incidental built into per diem</a:t>
            </a:r>
          </a:p>
          <a:p>
            <a:pPr lvl="1"/>
            <a:r>
              <a:rPr lang="en-US" dirty="0"/>
              <a:t>If you deduct all your meals, still left with $5 for that 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EB452-8D64-36E6-0AA9-1E0F5C4650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4267"/>
            <a:ext cx="5183188" cy="823912"/>
          </a:xfrm>
        </p:spPr>
        <p:txBody>
          <a:bodyPr/>
          <a:lstStyle/>
          <a:p>
            <a:r>
              <a:rPr lang="en-US" dirty="0"/>
              <a:t>Future State (Workday)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A0913-20FB-92C2-AD33-1F20335755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185824"/>
            <a:ext cx="5183188" cy="21389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No First/Last day</a:t>
            </a:r>
          </a:p>
          <a:p>
            <a:r>
              <a:rPr lang="en-US" dirty="0"/>
              <a:t>Can add multiple days at once</a:t>
            </a:r>
          </a:p>
          <a:p>
            <a:r>
              <a:rPr lang="en-US" dirty="0"/>
              <a:t>Incidentals are included in meal calculations</a:t>
            </a:r>
          </a:p>
          <a:p>
            <a:pPr lvl="1"/>
            <a:r>
              <a:rPr lang="en-US" dirty="0"/>
              <a:t>If you deduct all your meals, you are left with $0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0346F-EFF5-3F24-83F3-108A9970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4216154"/>
            <a:ext cx="4030053" cy="21306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AF0F28-9E2B-868C-FAC9-F733CDA71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63" y="4149410"/>
            <a:ext cx="3506258" cy="211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14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B5E11-05DA-65B2-7F53-EB6CB26A7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Non-Employee Expense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BBD01-257D-4110-D81B-2855BC156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243E3-EAC1-56F7-32FD-6BBBB8B321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Non-Employee (Student, Speaker, etc.)</a:t>
            </a:r>
          </a:p>
          <a:p>
            <a:r>
              <a:rPr lang="en-US" dirty="0"/>
              <a:t>Non-Employee (Interview Candidate)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DE499-196C-B9E2-7632-A6EC79C4C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FCB18E-8EE8-C2AC-164B-5259C0C492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External Committee Member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Pre-Hire</a:t>
            </a:r>
          </a:p>
        </p:txBody>
      </p:sp>
    </p:spTree>
    <p:extLst>
      <p:ext uri="{BB962C8B-B14F-4D97-AF65-F5344CB8AC3E}">
        <p14:creationId xmlns:p14="http://schemas.microsoft.com/office/powerpoint/2010/main" val="2216280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4FF28-BDB2-A8FE-E2CE-4E3A8107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Non-Employee Profiles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EEE17-38B5-98E5-3304-7A204BACA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69207"/>
            <a:ext cx="5157787" cy="823912"/>
          </a:xfrm>
        </p:spPr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51ECF-D728-FA94-DAA1-7AE4D4759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2168179"/>
            <a:ext cx="5157787" cy="278851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Form is completed in SFS</a:t>
            </a:r>
          </a:p>
          <a:p>
            <a:r>
              <a:rPr lang="en-US" dirty="0"/>
              <a:t>No email or phone number required</a:t>
            </a:r>
          </a:p>
          <a:p>
            <a:r>
              <a:rPr lang="en-US" dirty="0"/>
              <a:t>Travel Team sets up a non-employee profile</a:t>
            </a:r>
          </a:p>
          <a:p>
            <a:r>
              <a:rPr lang="en-US" dirty="0"/>
              <a:t>Alternate is manually added</a:t>
            </a:r>
          </a:p>
          <a:p>
            <a:r>
              <a:rPr lang="en-US" dirty="0"/>
              <a:t>Any employee can request non-</a:t>
            </a:r>
            <a:r>
              <a:rPr lang="en-US" dirty="0" err="1"/>
              <a:t>empl</a:t>
            </a:r>
            <a:r>
              <a:rPr lang="en-US" dirty="0"/>
              <a:t> ID’s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C412D7-B879-9C11-8FBC-6C6AD27A2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69207"/>
            <a:ext cx="5183188" cy="823912"/>
          </a:xfrm>
        </p:spPr>
        <p:txBody>
          <a:bodyPr/>
          <a:lstStyle/>
          <a:p>
            <a:r>
              <a:rPr lang="en-US" dirty="0"/>
              <a:t>Future State (Workday)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ED6A33-8468-F2AD-515E-CEBF9CF71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093119"/>
            <a:ext cx="5183188" cy="32072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Called External Committee Members (ECM)</a:t>
            </a:r>
          </a:p>
          <a:p>
            <a:r>
              <a:rPr lang="en-US" dirty="0"/>
              <a:t>Form is completed in Workday</a:t>
            </a:r>
          </a:p>
          <a:p>
            <a:r>
              <a:rPr lang="en-US" dirty="0"/>
              <a:t>Email or phone number is required</a:t>
            </a:r>
          </a:p>
          <a:p>
            <a:r>
              <a:rPr lang="en-US" dirty="0"/>
              <a:t>Shared Services team will set up ECM</a:t>
            </a:r>
          </a:p>
          <a:p>
            <a:r>
              <a:rPr lang="en-US" dirty="0"/>
              <a:t>can automatically use any ECM</a:t>
            </a:r>
          </a:p>
          <a:p>
            <a:r>
              <a:rPr lang="en-US" dirty="0"/>
              <a:t>Only Expense Data Entry Specialists can request ECM’s</a:t>
            </a:r>
          </a:p>
        </p:txBody>
      </p:sp>
    </p:spTree>
    <p:extLst>
      <p:ext uri="{BB962C8B-B14F-4D97-AF65-F5344CB8AC3E}">
        <p14:creationId xmlns:p14="http://schemas.microsoft.com/office/powerpoint/2010/main" val="3511780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F1EAD-8AC6-43EB-BB37-B66971A4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Travel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ACAB9-7CB6-44A0-D032-43DE6AA2B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E58C8-5FE2-8D36-DC54-0139B2D0D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57787" cy="23354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Arrangers must request a non-employee ID be created for each non-employee candidate</a:t>
            </a:r>
          </a:p>
          <a:p>
            <a:r>
              <a:rPr lang="en-US" dirty="0"/>
              <a:t>Expense reports are created under the non-employee 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5121E-3524-352A-8592-EE5CD0E20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Future State (Workday)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68C09-174B-A7A8-7541-5FEB3AE39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3" y="2769271"/>
            <a:ext cx="5183188" cy="23354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Candidates will have profiles created automatically through the recruitment process</a:t>
            </a:r>
          </a:p>
          <a:p>
            <a:r>
              <a:rPr lang="en-US" dirty="0"/>
              <a:t>No separate non-employee ID required</a:t>
            </a:r>
          </a:p>
          <a:p>
            <a:r>
              <a:rPr lang="en-US" dirty="0"/>
              <a:t>International candidates can be reimbursed for travel expenses through the expense report system</a:t>
            </a:r>
          </a:p>
        </p:txBody>
      </p:sp>
    </p:spTree>
    <p:extLst>
      <p:ext uri="{BB962C8B-B14F-4D97-AF65-F5344CB8AC3E}">
        <p14:creationId xmlns:p14="http://schemas.microsoft.com/office/powerpoint/2010/main" val="3683006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F711-F668-0C1D-8309-A187508B6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 Requests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F09A9-0C6F-E937-BD59-9126041EA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05487"/>
            <a:ext cx="5157787" cy="823912"/>
          </a:xfrm>
        </p:spPr>
        <p:txBody>
          <a:bodyPr/>
          <a:lstStyle/>
          <a:p>
            <a:r>
              <a:rPr lang="en-US" dirty="0"/>
              <a:t>Current State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3F542-8586-698B-0AF3-8F535DD5E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1869675"/>
            <a:ext cx="5157787" cy="330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Exception forms are processed through BP Logix</a:t>
            </a:r>
          </a:p>
          <a:p>
            <a:r>
              <a:rPr lang="en-US" dirty="0"/>
              <a:t>Used for any policy exceptions including missing receipts</a:t>
            </a:r>
          </a:p>
          <a:p>
            <a:r>
              <a:rPr lang="en-US" dirty="0"/>
              <a:t>Supervisor, Dean/Director, Travel Manager, &amp; CBO all review and sign</a:t>
            </a:r>
          </a:p>
          <a:p>
            <a:r>
              <a:rPr lang="en-US" dirty="0"/>
              <a:t>Expenses over 90 days are taxable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346E42-35F5-3B0F-1046-F660959569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6236" y="1690688"/>
            <a:ext cx="5183188" cy="2762664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563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CE3F6-9CAB-383D-C293-08E5BFFFA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2793-82A8-5768-9AC9-341E6921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Receipt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193D7E7-2B00-4CC2-0C7B-9F0F597EC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8178"/>
            <a:ext cx="9911339" cy="285255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Receipts are </a:t>
            </a:r>
            <a:r>
              <a:rPr lang="en-US" u="sng" dirty="0"/>
              <a:t>not</a:t>
            </a:r>
            <a:r>
              <a:rPr lang="en-US" dirty="0"/>
              <a:t> required for personal card or Shared Liability Card transactions under $50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Receipts are </a:t>
            </a:r>
            <a:r>
              <a:rPr lang="en-US" u="sng" dirty="0"/>
              <a:t>ALWAYS</a:t>
            </a:r>
            <a:r>
              <a:rPr lang="en-US" dirty="0"/>
              <a:t> required for purchasing card transactions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E7F079-FBBD-1D54-EA43-274711E75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4243"/>
            <a:ext cx="5157787" cy="844705"/>
          </a:xfrm>
        </p:spPr>
        <p:txBody>
          <a:bodyPr/>
          <a:lstStyle/>
          <a:p>
            <a:r>
              <a:rPr lang="en-US" dirty="0"/>
              <a:t>Future State (Workday)</a:t>
            </a:r>
          </a:p>
        </p:txBody>
      </p:sp>
    </p:spTree>
    <p:extLst>
      <p:ext uri="{BB962C8B-B14F-4D97-AF65-F5344CB8AC3E}">
        <p14:creationId xmlns:p14="http://schemas.microsoft.com/office/powerpoint/2010/main" val="1472924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9F5A3-C54E-F377-F4B5-A7162E537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D8ED-7442-E42C-9C8B-6674ECA72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Receipt Process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DBF921-F898-DCAB-2A47-7C943D236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68178"/>
            <a:ext cx="5157787" cy="285255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Utilized when traveler is missing a receipt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a traveler submits an expense report that is missing a required receipt, they will receive a pop up after 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Reviewed in the expense report approval process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617F9A-F90A-5C3C-B306-1B591C4A1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4243"/>
            <a:ext cx="5157787" cy="844705"/>
          </a:xfrm>
        </p:spPr>
        <p:txBody>
          <a:bodyPr/>
          <a:lstStyle/>
          <a:p>
            <a:r>
              <a:rPr lang="en-US" dirty="0"/>
              <a:t>Future State (Workday)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68F1F7-7FEA-605A-4DC7-B25721CB3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83" y="1263627"/>
            <a:ext cx="4735996" cy="2128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80A4DF-ACF7-AA86-8EE8-94FB3C6A6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83" y="2944169"/>
            <a:ext cx="5841758" cy="20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05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FF68-5405-CDF0-3269-27326E77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A500A-6C7F-11F3-562F-666A390E2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26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A7A26-3345-A841-DDD0-5062C5C4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A1F2-1037-A7C5-90AE-F271EC3FB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092"/>
            <a:ext cx="10515600" cy="3551445"/>
          </a:xfrm>
        </p:spPr>
        <p:txBody>
          <a:bodyPr/>
          <a:lstStyle/>
          <a:p>
            <a:r>
              <a:rPr lang="en-US" dirty="0"/>
              <a:t>What is your familiarity with Workday Expense?</a:t>
            </a:r>
          </a:p>
          <a:p>
            <a:r>
              <a:rPr lang="en-US" dirty="0"/>
              <a:t>What will you use it for?</a:t>
            </a:r>
          </a:p>
          <a:p>
            <a:r>
              <a:rPr lang="en-US" dirty="0"/>
              <a:t>	Do you create expense reports for others?</a:t>
            </a:r>
          </a:p>
          <a:p>
            <a:r>
              <a:rPr lang="en-US" dirty="0"/>
              <a:t>	Do you create expense reports for non-employees?</a:t>
            </a:r>
          </a:p>
          <a:p>
            <a:r>
              <a:rPr lang="en-US" dirty="0"/>
              <a:t>	Are you involved with candidate recruitment?</a:t>
            </a:r>
          </a:p>
          <a:p>
            <a:r>
              <a:rPr lang="en-US" dirty="0"/>
              <a:t>Do you have experience in the SFS system?</a:t>
            </a:r>
          </a:p>
          <a:p>
            <a:r>
              <a:rPr lang="en-US" dirty="0"/>
              <a:t>What do you hope to get out of this session?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69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1517E-F854-B581-0340-FDBAC1D87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CFC11-D651-3B22-B452-D7A903623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070E9-8BE3-07AC-FE92-9CC4692492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Travel Card, Corporate Card</a:t>
            </a:r>
          </a:p>
          <a:p>
            <a:r>
              <a:rPr lang="en-US" dirty="0"/>
              <a:t>P-Card, Purchasing Card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CA48A-6C1F-3815-73F0-76A4F0547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E2998-13E7-650E-DFAD-84DA0EC6D7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Shared Liability Card</a:t>
            </a:r>
          </a:p>
          <a:p>
            <a:r>
              <a:rPr lang="en-US" dirty="0"/>
              <a:t>P-Card, Purchasing Card (no change)</a:t>
            </a:r>
          </a:p>
        </p:txBody>
      </p:sp>
    </p:spTree>
    <p:extLst>
      <p:ext uri="{BB962C8B-B14F-4D97-AF65-F5344CB8AC3E}">
        <p14:creationId xmlns:p14="http://schemas.microsoft.com/office/powerpoint/2010/main" val="465571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6381BD-DE7F-01C3-DB7E-9D4642CF2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2387"/>
            <a:ext cx="3932237" cy="1600200"/>
          </a:xfrm>
        </p:spPr>
        <p:txBody>
          <a:bodyPr/>
          <a:lstStyle/>
          <a:p>
            <a:r>
              <a:rPr lang="en-US" dirty="0"/>
              <a:t>Credit Card Products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6759803-378C-2C4D-3958-B6FA8D0A58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336720"/>
              </p:ext>
            </p:extLst>
          </p:nvPr>
        </p:nvGraphicFramePr>
        <p:xfrm>
          <a:off x="4071486" y="1183907"/>
          <a:ext cx="7280727" cy="3927107"/>
        </p:xfrm>
        <a:graphic>
          <a:graphicData uri="http://schemas.openxmlformats.org/drawingml/2006/table">
            <a:tbl>
              <a:tblPr/>
              <a:tblGrid>
                <a:gridCol w="2426909">
                  <a:extLst>
                    <a:ext uri="{9D8B030D-6E8A-4147-A177-3AD203B41FA5}">
                      <a16:colId xmlns:a16="http://schemas.microsoft.com/office/drawing/2014/main" val="4181790397"/>
                    </a:ext>
                  </a:extLst>
                </a:gridCol>
                <a:gridCol w="2426909">
                  <a:extLst>
                    <a:ext uri="{9D8B030D-6E8A-4147-A177-3AD203B41FA5}">
                      <a16:colId xmlns:a16="http://schemas.microsoft.com/office/drawing/2014/main" val="3798622573"/>
                    </a:ext>
                  </a:extLst>
                </a:gridCol>
                <a:gridCol w="2426909">
                  <a:extLst>
                    <a:ext uri="{9D8B030D-6E8A-4147-A177-3AD203B41FA5}">
                      <a16:colId xmlns:a16="http://schemas.microsoft.com/office/drawing/2014/main" val="4188682677"/>
                    </a:ext>
                  </a:extLst>
                </a:gridCol>
              </a:tblGrid>
              <a:tr h="532684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400" b="0" dirty="0">
                          <a:solidFill>
                            <a:srgbClr val="FFFFFF"/>
                          </a:solidFill>
                          <a:effectLst/>
                        </a:rPr>
                        <a:t>Purchasing Card (P-card)</a:t>
                      </a:r>
                    </a:p>
                  </a:txBody>
                  <a:tcPr marL="35648" marR="35648" marT="35648" marB="35648">
                    <a:lnL w="6350" cap="flat" cmpd="sng" algn="ctr">
                      <a:solidFill>
                        <a:srgbClr val="005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400" b="0">
                          <a:solidFill>
                            <a:srgbClr val="FFFFFF"/>
                          </a:solidFill>
                          <a:effectLst/>
                        </a:rPr>
                        <a:t>UW Corporate Card (Shared Liability)</a:t>
                      </a:r>
                    </a:p>
                  </a:txBody>
                  <a:tcPr marL="35648" marR="35648" marT="35648" marB="35648">
                    <a:lnL w="6350" cap="flat" cmpd="sng" algn="ctr">
                      <a:solidFill>
                        <a:srgbClr val="005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400" b="0">
                          <a:solidFill>
                            <a:srgbClr val="FFFFFF"/>
                          </a:solidFill>
                          <a:effectLst/>
                        </a:rPr>
                        <a:t>Personal Credit Card</a:t>
                      </a:r>
                    </a:p>
                  </a:txBody>
                  <a:tcPr marL="35648" marR="35648" marT="35648" marB="35648">
                    <a:lnL w="6350" cap="flat" cmpd="sng" algn="ctr">
                      <a:solidFill>
                        <a:srgbClr val="005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08891"/>
                  </a:ext>
                </a:extLst>
              </a:tr>
              <a:tr h="3394423">
                <a:tc>
                  <a:txBody>
                    <a:bodyPr/>
                    <a:lstStyle/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Primarily used for supplies, equipment, and travel</a:t>
                      </a:r>
                    </a:p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University responsible for paying balance</a:t>
                      </a:r>
                    </a:p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Personal purchases not allowed. Employee follow </a:t>
                      </a:r>
                      <a:r>
                        <a:rPr lang="en-US" sz="1400" dirty="0" err="1">
                          <a:effectLst/>
                        </a:rPr>
                        <a:t>Pcard</a:t>
                      </a:r>
                      <a:r>
                        <a:rPr lang="en-US" sz="1400" dirty="0">
                          <a:effectLst/>
                        </a:rPr>
                        <a:t> rules (bid process and thresholds, serial purchasing, restricted and contracted vendors, receipt requirements)</a:t>
                      </a:r>
                    </a:p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Will be closed if not used for 9 months</a:t>
                      </a:r>
                    </a:p>
                  </a:txBody>
                  <a:tcPr marL="35648" marR="35648" marT="35648" marB="35648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Primarily used for individual travel</a:t>
                      </a:r>
                    </a:p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Helpful for splitting personal/UW funded expenses when traveling (meals)</a:t>
                      </a:r>
                    </a:p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Employee responsible for paying balance</a:t>
                      </a:r>
                    </a:p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Remains open for 22 months between transactions</a:t>
                      </a:r>
                    </a:p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Helpful with International Travel</a:t>
                      </a:r>
                    </a:p>
                    <a:p>
                      <a:pPr algn="ctr" fontAlgn="t" latinLnBrk="0">
                        <a:buNone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35648" marR="35648" marT="35648" marB="35648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Can be used for travel-related purchases (air/car/hotel/group meals)</a:t>
                      </a:r>
                    </a:p>
                    <a:p>
                      <a:pPr algn="l" fontAlgn="t" latinLnBrk="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effectLst/>
                        </a:rPr>
                        <a:t>No guarantee of reimbursement, employee responsible for getting budget owner approval in advance as per the travel policy (risk not getting paid)</a:t>
                      </a:r>
                    </a:p>
                    <a:p>
                      <a:pPr algn="ctr" fontAlgn="t" latinLnBrk="0">
                        <a:buNone/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35648" marR="35648" marT="35648" marB="35648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56038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01812A-17D3-D250-7D0E-65759C495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Resource: </a:t>
            </a:r>
            <a:r>
              <a:rPr lang="en-US" dirty="0">
                <a:hlinkClick r:id="rId2"/>
              </a:rPr>
              <a:t>Card Reconciliation in Workday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81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9E68-C648-86CF-3B26-0E5A21D9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 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8ECDA-79A8-587E-2AD3-57411B88B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Previous State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6D88C-7EB1-AB4B-F0D0-B38C973B42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P-Card Transactions reconciled through SFS</a:t>
            </a:r>
          </a:p>
          <a:p>
            <a:r>
              <a:rPr lang="en-US" dirty="0"/>
              <a:t>Employees could “create” corporate card transactions in the expense system by selecting “Corporate Card” as Reimbursement Method</a:t>
            </a:r>
          </a:p>
          <a:p>
            <a:r>
              <a:rPr lang="en-US" dirty="0"/>
              <a:t>Employees did not have to use the transactions that come into their wallet and can delete these transactions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0DE83-BEC6-3B03-10D6-90D27E14C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 State (Workday)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C860F-5AAB-00EB-67B6-8910D60D5F8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P-Card Transactions will be reconciled through the Expenses Hub</a:t>
            </a:r>
          </a:p>
          <a:p>
            <a:r>
              <a:rPr lang="en-US" dirty="0"/>
              <a:t>Corporate card and P-Card transactions will load automatically</a:t>
            </a:r>
          </a:p>
          <a:p>
            <a:r>
              <a:rPr lang="en-US" dirty="0"/>
              <a:t>Employees cannot “create” card transactions and must wait until they load in Workday to reconcile</a:t>
            </a:r>
          </a:p>
          <a:p>
            <a:r>
              <a:rPr lang="en-US" dirty="0"/>
              <a:t>Employees MUST use the transactions that load as they cannot be deleted</a:t>
            </a:r>
          </a:p>
        </p:txBody>
      </p:sp>
    </p:spTree>
    <p:extLst>
      <p:ext uri="{BB962C8B-B14F-4D97-AF65-F5344CB8AC3E}">
        <p14:creationId xmlns:p14="http://schemas.microsoft.com/office/powerpoint/2010/main" val="157425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0DDCE-CF48-BDE2-FC5E-65B183451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AC666-35D3-8015-6949-E89ADC38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2C9FB-08C9-7E45-9359-AB2284BB78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505EA7-A044-B07B-9976-F08D06AEF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336" y="1394630"/>
            <a:ext cx="5149848" cy="383777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Purchasing Cards  can be reassigned to other employees to reconcile.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Task is called – Reassign Expense Credit Card Transactions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If you have CTS/Ghost Card (UW Parkside Athletics) and have the role of a CTS Card Custodian – assigned at a company (campus level) the task is – Assign Central Travel Card Transactions  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5137B8-E1BC-6F85-D08F-40E0DF84C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768"/>
            <a:ext cx="10896600" cy="761999"/>
          </a:xfrm>
        </p:spPr>
        <p:txBody>
          <a:bodyPr/>
          <a:lstStyle/>
          <a:p>
            <a:r>
              <a:rPr lang="en-US" dirty="0">
                <a:solidFill>
                  <a:srgbClr val="0C6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Card New Functionality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CC6EE9-66A9-8229-3330-AC09606BA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390" y="1429109"/>
            <a:ext cx="5329410" cy="1421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7DDD20-1A12-E41F-ED81-3A4F9AE13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26375"/>
            <a:ext cx="3190370" cy="76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07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2435A-1E7E-AFB8-5697-2A5659B97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616781-27D7-1E68-5959-8A3828A7C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2C9FB-08C9-7E45-9359-AB2284BB78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8061B9-321F-C5EC-F3A9-C051B5BE1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768" y="1082350"/>
            <a:ext cx="5781565" cy="376904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UWSA - Shared Services will be handling the administration of credit cards for all campuses other than Madison.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This includes increasing limits, canceling card, ensuring compliance to policies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</a:rPr>
              <a:t>Requests such as purchase card limit </a:t>
            </a:r>
            <a:r>
              <a:rPr lang="en-US" sz="2200" dirty="0" err="1">
                <a:latin typeface="Arial" panose="020B0604020202020204" pitchFamily="34" charset="0"/>
              </a:rPr>
              <a:t>limit</a:t>
            </a:r>
            <a:r>
              <a:rPr lang="en-US" sz="2200" dirty="0">
                <a:latin typeface="Arial" panose="020B0604020202020204" pitchFamily="34" charset="0"/>
              </a:rPr>
              <a:t> increases, or card cancellation requests  can be done by submitting a “Create Request” in Workday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EF328E-D534-B143-D93F-1CFD71539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9768"/>
            <a:ext cx="10896600" cy="761999"/>
          </a:xfrm>
        </p:spPr>
        <p:txBody>
          <a:bodyPr/>
          <a:lstStyle/>
          <a:p>
            <a:r>
              <a:rPr lang="en-US" dirty="0">
                <a:solidFill>
                  <a:srgbClr val="0C68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Card Support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88AE4-09EF-057E-FE61-70AADBE6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870" y="249768"/>
            <a:ext cx="5276850" cy="47815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58BA0D-D529-4740-13F5-612AB9ED84AF}"/>
              </a:ext>
            </a:extLst>
          </p:cNvPr>
          <p:cNvSpPr/>
          <p:nvPr/>
        </p:nvSpPr>
        <p:spPr>
          <a:xfrm>
            <a:off x="7498373" y="4078164"/>
            <a:ext cx="2224454" cy="378070"/>
          </a:xfrm>
          <a:prstGeom prst="roundRect">
            <a:avLst/>
          </a:prstGeom>
          <a:noFill/>
          <a:ln w="28575">
            <a:solidFill>
              <a:srgbClr val="A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A0513DB-C575-56F4-B989-F9DB4E8FDA56}"/>
              </a:ext>
            </a:extLst>
          </p:cNvPr>
          <p:cNvSpPr/>
          <p:nvPr/>
        </p:nvSpPr>
        <p:spPr>
          <a:xfrm>
            <a:off x="7564615" y="2166895"/>
            <a:ext cx="2224454" cy="378070"/>
          </a:xfrm>
          <a:prstGeom prst="roundRect">
            <a:avLst/>
          </a:prstGeom>
          <a:noFill/>
          <a:ln w="28575">
            <a:solidFill>
              <a:srgbClr val="A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64505E-5AB1-371E-6CA0-02DAA2245FF2}"/>
              </a:ext>
            </a:extLst>
          </p:cNvPr>
          <p:cNvSpPr/>
          <p:nvPr/>
        </p:nvSpPr>
        <p:spPr>
          <a:xfrm>
            <a:off x="7564615" y="2520952"/>
            <a:ext cx="2224454" cy="258885"/>
          </a:xfrm>
          <a:prstGeom prst="roundRect">
            <a:avLst/>
          </a:prstGeom>
          <a:noFill/>
          <a:ln w="28575">
            <a:solidFill>
              <a:srgbClr val="A2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0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EF2C-8768-CFB5-8B24-4203DF6D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 Transaction Statuses in Workday</a:t>
            </a:r>
          </a:p>
        </p:txBody>
      </p:sp>
      <p:pic>
        <p:nvPicPr>
          <p:cNvPr id="8" name="Content Placeholder 7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4D6CCF6B-9726-5807-824F-347CE4BBEC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2176" y="1813248"/>
            <a:ext cx="9146677" cy="245074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2A902F-3920-48B8-2FCE-04DE3993FCFF}"/>
              </a:ext>
            </a:extLst>
          </p:cNvPr>
          <p:cNvSpPr txBox="1"/>
          <p:nvPr/>
        </p:nvSpPr>
        <p:spPr>
          <a:xfrm>
            <a:off x="2714714" y="40172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Create an Expense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05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B2047-3F84-203C-CC96-2F0CEB958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A1843-D33A-796B-1FA5-40A6243E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Relocation Payment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57F34-1E06-8F11-3CE1-248F99978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492" y="1228647"/>
            <a:ext cx="5157787" cy="517179"/>
          </a:xfrm>
        </p:spPr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4BA7F-4395-CF92-CB11-339DAB61B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492" y="1730499"/>
            <a:ext cx="5157787" cy="26962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Relocation payments are made through the e-reimbursement system</a:t>
            </a:r>
          </a:p>
          <a:p>
            <a:r>
              <a:rPr lang="en-US" dirty="0"/>
              <a:t>Estimated tax is withheld from payment</a:t>
            </a:r>
          </a:p>
          <a:p>
            <a:r>
              <a:rPr lang="en-US" dirty="0"/>
              <a:t>Encouraged to be paid after start date, but can be paid up to 30 days in advance of employee’s relocation date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7579F-0B7C-8A32-897D-A81B1EC89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0320" y="1118580"/>
            <a:ext cx="5183188" cy="627246"/>
          </a:xfrm>
        </p:spPr>
        <p:txBody>
          <a:bodyPr/>
          <a:lstStyle/>
          <a:p>
            <a:r>
              <a:rPr lang="en-US" dirty="0"/>
              <a:t>Future State (Workday)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52DA3-C6D6-240F-737C-69FAF9F54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6536" y="1745826"/>
            <a:ext cx="5183188" cy="40648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Relocation payments will NOT be made through the e-reimbursement system</a:t>
            </a:r>
          </a:p>
          <a:p>
            <a:r>
              <a:rPr lang="en-US" dirty="0"/>
              <a:t>Encouraged to be paid after start date, but can be paid up to 30 days in advance of employee’s relocation date</a:t>
            </a:r>
          </a:p>
          <a:p>
            <a:r>
              <a:rPr lang="en-US" dirty="0"/>
              <a:t>Payments made after employee start date are done through Payroll to allow appropriate taxation at time of payment</a:t>
            </a:r>
          </a:p>
          <a:p>
            <a:r>
              <a:rPr lang="en-US" dirty="0"/>
              <a:t>Payments before employee start date are done through Miscellaneous Payment Request and will not have 30% tax withheld</a:t>
            </a:r>
          </a:p>
        </p:txBody>
      </p:sp>
    </p:spTree>
    <p:extLst>
      <p:ext uri="{BB962C8B-B14F-4D97-AF65-F5344CB8AC3E}">
        <p14:creationId xmlns:p14="http://schemas.microsoft.com/office/powerpoint/2010/main" val="1556922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D1EEB-9738-9156-95A2-8E5E30F5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Practice: Create an Expense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6A7EB-9F3C-5996-D404-E54252B25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Log into </a:t>
            </a:r>
            <a:r>
              <a:rPr lang="en-US" dirty="0">
                <a:hlinkClick r:id="rId2"/>
              </a:rPr>
              <a:t>Workday</a:t>
            </a:r>
            <a:r>
              <a:rPr lang="en-US" dirty="0"/>
              <a:t> </a:t>
            </a:r>
          </a:p>
          <a:p>
            <a:pPr marL="514350" indent="-514350">
              <a:buAutoNum type="arabicPeriod"/>
            </a:pPr>
            <a:r>
              <a:rPr lang="en-US" dirty="0"/>
              <a:t>Locate Expenses Hub</a:t>
            </a:r>
          </a:p>
          <a:p>
            <a:pPr marL="514350" indent="-514350">
              <a:buAutoNum type="arabicPeriod"/>
            </a:pPr>
            <a:r>
              <a:rPr lang="en-US" dirty="0"/>
              <a:t>Start a New Expense Report for yourself</a:t>
            </a:r>
          </a:p>
          <a:p>
            <a:pPr marL="1200150" lvl="1" indent="-514350">
              <a:buAutoNum type="arabicPeriod"/>
            </a:pPr>
            <a:r>
              <a:rPr lang="en-US" dirty="0"/>
              <a:t>Add a Meal/Incidental Per Diem</a:t>
            </a:r>
          </a:p>
          <a:p>
            <a:pPr marL="1200150" lvl="1" indent="-514350">
              <a:buAutoNum type="arabicPeriod"/>
            </a:pPr>
            <a:r>
              <a:rPr lang="en-US" dirty="0"/>
              <a:t>Add a lodging expense</a:t>
            </a:r>
          </a:p>
          <a:p>
            <a:pPr marL="1200150" lvl="1" indent="-514350">
              <a:buAutoNum type="arabicPeriod"/>
            </a:pPr>
            <a:r>
              <a:rPr lang="en-US" dirty="0"/>
              <a:t>What common scenarios do you encounter when entering expenses in the current system? Discussion</a:t>
            </a:r>
          </a:p>
          <a:p>
            <a:pPr marL="1200150" lvl="1" indent="-514350">
              <a:buAutoNum type="arabicPeriod"/>
            </a:pPr>
            <a:endParaRPr lang="en-US" dirty="0"/>
          </a:p>
          <a:p>
            <a:pPr marL="1200150" lvl="1" indent="-514350">
              <a:buAutoNum type="arabicPeriod"/>
            </a:pPr>
            <a:r>
              <a:rPr lang="en-US" dirty="0"/>
              <a:t>KB: </a:t>
            </a:r>
            <a:r>
              <a:rPr lang="en-US" dirty="0">
                <a:hlinkClick r:id="rId3"/>
              </a:rPr>
              <a:t>Create an Expense Report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9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0223-E8F9-7950-B733-D6AC47B9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Workday Learning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B54608-473B-612D-F8A3-E54DD036D5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119787"/>
            <a:ext cx="5181600" cy="2823972"/>
          </a:xfrm>
          <a:noFill/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9F3EAB9-CEAF-B60B-E42D-ED74FB65E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4023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Recommended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Booking Travel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Expense Reports and Credit Cards (Part 1 and Part 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Shared Liability Cards</a:t>
            </a:r>
          </a:p>
          <a:p>
            <a:r>
              <a:rPr lang="en-US" dirty="0"/>
              <a:t>Resource: </a:t>
            </a:r>
            <a:r>
              <a:rPr lang="en-US" dirty="0">
                <a:hlinkClick r:id="rId3"/>
              </a:rPr>
              <a:t>https://kb.wisconsin.edu/workday/internal/144890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7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9FBC-D20B-CE9D-58E3-87A035338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Policy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DBE10F-E9C2-52F4-1818-F272F2C29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Effective July 2025</a:t>
            </a:r>
          </a:p>
        </p:txBody>
      </p:sp>
    </p:spTree>
    <p:extLst>
      <p:ext uri="{BB962C8B-B14F-4D97-AF65-F5344CB8AC3E}">
        <p14:creationId xmlns:p14="http://schemas.microsoft.com/office/powerpoint/2010/main" val="3692847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6FCE-2B47-9D5A-483D-5035FD4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Travel Policy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0F755-1203-E45D-0DF1-A1ADD20A4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Travel Policy effective July 1,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Consolidated several travel policies into one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Uses Workday terminology to provide clear direction within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hlinkClick r:id="rId2"/>
              </a:rPr>
              <a:t>Universities of Wisconsin Travel and Expense Policy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4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FFDBF-E6A7-ECDA-577A-F835BCFF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Change: Business/Hosted 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24D24-EA68-2899-FB4C-8C0E2893E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799" cy="355144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Condensed to remove non-essential verbiage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Updated Meal Maximums to align with inflation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Removed Wisconsin specific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Updated policy name </a:t>
            </a:r>
          </a:p>
          <a:p>
            <a:r>
              <a:rPr lang="en-US" dirty="0">
                <a:hlinkClick r:id="rId2"/>
              </a:rPr>
              <a:t>Universities of Wisconsin Business Meals and Events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1D7431E-0F4C-08CF-DF71-A7921AE60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67870"/>
              </p:ext>
            </p:extLst>
          </p:nvPr>
        </p:nvGraphicFramePr>
        <p:xfrm>
          <a:off x="5914401" y="1380951"/>
          <a:ext cx="5257800" cy="2976880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319405896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7620469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359312337"/>
                    </a:ext>
                  </a:extLst>
                </a:gridCol>
              </a:tblGrid>
              <a:tr h="1003431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Type of Meal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5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Continental United States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5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5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7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All Other Locations (including international)</a:t>
                      </a:r>
                      <a:endParaRPr lang="en-US" b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0800" marR="50800" marT="50800" marB="50800">
                    <a:lnL w="6350" cap="flat" cmpd="sng" algn="ctr">
                      <a:solidFill>
                        <a:srgbClr val="005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089362"/>
                  </a:ext>
                </a:extLst>
              </a:tr>
              <a:tr h="332066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Breakfast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$28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$35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165388"/>
                  </a:ext>
                </a:extLst>
              </a:tr>
              <a:tr h="332066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Lunch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$31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$40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64578"/>
                  </a:ext>
                </a:extLst>
              </a:tr>
              <a:tr h="332066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Dinner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$46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$60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976115"/>
                  </a:ext>
                </a:extLst>
              </a:tr>
              <a:tr h="544234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Refreshment Break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$14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$20</a:t>
                      </a:r>
                    </a:p>
                  </a:txBody>
                  <a:tcPr marL="50800" marR="50800" marT="50800" marB="5080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133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0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9A0D-AF29-9690-62FB-925BB44E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Policy Changes,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EF1E-CF91-7D5C-6BD9-A604FF795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 receipts are required for personal card or shared liability card transactions under $50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No First/Last day deductions, incidental included in meals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Certain restrictions removed such as payment of rental car gas through the rental car agency</a:t>
            </a:r>
          </a:p>
          <a:p>
            <a:pPr marL="1143000" lvl="1" indent="-457200"/>
            <a:r>
              <a:rPr lang="en-US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More responsibility on cost center manager </a:t>
            </a:r>
          </a:p>
          <a:p>
            <a:pPr marL="1143000" lvl="1" indent="-457200"/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Allows flexibility for non-employees when policies are not followed</a:t>
            </a: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18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59E28-E3B4-8207-B0AF-6C6AE441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Workday Expense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F9861-02A9-8679-6B38-F4A1D428B3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0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FD9D-8640-0212-A226-E12697F3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Workday Expense?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242FA9-C30B-EB73-31FF-DE0C5B390B6C}"/>
              </a:ext>
            </a:extLst>
          </p:cNvPr>
          <p:cNvSpPr txBox="1"/>
          <p:nvPr/>
        </p:nvSpPr>
        <p:spPr>
          <a:xfrm>
            <a:off x="838200" y="1931824"/>
            <a:ext cx="8415867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Workday Expenses is used for: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reimbursement of out-of-pocket transactions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reconciliation of ALL UW card transactions (Purchase Card and Shared Liability Card)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Workday Expenses replaces current state e-Reimbursement and P-Card Module</a:t>
            </a:r>
          </a:p>
        </p:txBody>
      </p:sp>
    </p:spTree>
    <p:extLst>
      <p:ext uri="{BB962C8B-B14F-4D97-AF65-F5344CB8AC3E}">
        <p14:creationId xmlns:p14="http://schemas.microsoft.com/office/powerpoint/2010/main" val="348033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ce9689e4-04d1-4276-89c7-0bb02931099a" xsi:nil="true"/>
    <Templates xmlns="ce9689e4-04d1-4276-89c7-0bb02931099a" xsi:nil="true"/>
    <DefaultSectionNames xmlns="ce9689e4-04d1-4276-89c7-0bb02931099a" xsi:nil="true"/>
    <Invited_Members xmlns="ce9689e4-04d1-4276-89c7-0bb02931099a" xsi:nil="true"/>
    <lcf76f155ced4ddcb4097134ff3c332f xmlns="e093e355-c945-4473-9c5d-2835a4da0d94">
      <Terms xmlns="http://schemas.microsoft.com/office/infopath/2007/PartnerControls"/>
    </lcf76f155ced4ddcb4097134ff3c332f>
    <TaxCatchAll xmlns="0662cd8e-359e-4689-9ba4-e6a1b7b5d468"/>
    <IsNotebookLocked xmlns="ce9689e4-04d1-4276-89c7-0bb02931099a" xsi:nil="true"/>
    <Owner xmlns="ce9689e4-04d1-4276-89c7-0bb02931099a">
      <UserInfo>
        <DisplayName/>
        <AccountId xsi:nil="true"/>
        <AccountType/>
      </UserInfo>
    </Owner>
    <Math_Settings xmlns="ce9689e4-04d1-4276-89c7-0bb02931099a" xsi:nil="true"/>
    <NotebookType xmlns="ce9689e4-04d1-4276-89c7-0bb02931099a" xsi:nil="true"/>
    <Distribution_Groups xmlns="ce9689e4-04d1-4276-89c7-0bb02931099a" xsi:nil="true"/>
    <AppVersion xmlns="ce9689e4-04d1-4276-89c7-0bb02931099a" xsi:nil="true"/>
    <LMS_Mappings xmlns="ce9689e4-04d1-4276-89c7-0bb02931099a" xsi:nil="true"/>
    <Members xmlns="ce9689e4-04d1-4276-89c7-0bb02931099a">
      <UserInfo>
        <DisplayName/>
        <AccountId xsi:nil="true"/>
        <AccountType/>
      </UserInfo>
    </Members>
    <Member_Groups xmlns="ce9689e4-04d1-4276-89c7-0bb02931099a">
      <UserInfo>
        <DisplayName/>
        <AccountId xsi:nil="true"/>
        <AccountType/>
      </UserInfo>
    </Member_Groups>
    <Has_Leaders_Only_SectionGroup xmlns="ce9689e4-04d1-4276-89c7-0bb02931099a" xsi:nil="true"/>
    <Invited_Leaders xmlns="ce9689e4-04d1-4276-89c7-0bb02931099a" xsi:nil="true"/>
    <CultureName xmlns="ce9689e4-04d1-4276-89c7-0bb02931099a" xsi:nil="true"/>
    <Leaders xmlns="ce9689e4-04d1-4276-89c7-0bb02931099a">
      <UserInfo>
        <DisplayName/>
        <AccountId xsi:nil="true"/>
        <AccountType/>
      </UserInfo>
    </Leaders>
    <Self_Registration_Enabled xmlns="ce9689e4-04d1-4276-89c7-0bb02931099a" xsi:nil="true"/>
    <Is_Collaboration_Space_Locked xmlns="ce9689e4-04d1-4276-89c7-0bb02931099a" xsi:nil="true"/>
    <TeamsChannelId xmlns="ce9689e4-04d1-4276-89c7-0bb0293109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1F9088B3B4974AAB53FC782F7B5ABC" ma:contentTypeVersion="7" ma:contentTypeDescription="Create a new document." ma:contentTypeScope="" ma:versionID="bf31e0d409d210610af049e02c35aa06">
  <xsd:schema xmlns:xsd="http://www.w3.org/2001/XMLSchema" xmlns:xs="http://www.w3.org/2001/XMLSchema" xmlns:p="http://schemas.microsoft.com/office/2006/metadata/properties" xmlns:ns2="ce9689e4-04d1-4276-89c7-0bb02931099a" xmlns:ns3="7821bbfa-8a60-4d5d-b241-1650cc768981" xmlns:ns4="e093e355-c945-4473-9c5d-2835a4da0d94" xmlns:ns5="0662cd8e-359e-4689-9ba4-e6a1b7b5d468" targetNamespace="http://schemas.microsoft.com/office/2006/metadata/properties" ma:root="true" ma:fieldsID="1bc4278304cafa82ede4e24f41012632" ns2:_="" ns3:_="" ns4:_="" ns5:_="">
    <xsd:import namespace="ce9689e4-04d1-4276-89c7-0bb02931099a"/>
    <xsd:import namespace="7821bbfa-8a60-4d5d-b241-1650cc768981"/>
    <xsd:import namespace="e093e355-c945-4473-9c5d-2835a4da0d94"/>
    <xsd:import namespace="0662cd8e-359e-4689-9ba4-e6a1b7b5d468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689e4-04d1-4276-89c7-0bb02931099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3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3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bbfa-8a60-4d5d-b241-1650cc768981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3e355-c945-4473-9c5d-2835a4da0d94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8c1b505c-90bb-442f-9a03-28747e7cb2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2cd8e-359e-4689-9ba4-e6a1b7b5d468" elementFormDefault="qualified">
    <xsd:import namespace="http://schemas.microsoft.com/office/2006/documentManagement/types"/>
    <xsd:import namespace="http://schemas.microsoft.com/office/infopath/2007/PartnerControls"/>
    <xsd:element name="TaxCatchAll" ma:index="42" nillable="true" ma:displayName="Taxonomy Catch All Column" ma:hidden="true" ma:list="{0b7aaa39-d7cd-4765-b2de-ecce801d9d4f}" ma:internalName="TaxCatchAll" ma:showField="CatchAllData" ma:web="0662cd8e-359e-4689-9ba4-e6a1b7b5d4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F6F622-ED7D-4781-B8C6-52D75003C05C}">
  <ds:schemaRefs>
    <ds:schemaRef ds:uri="e093e355-c945-4473-9c5d-2835a4da0d94"/>
    <ds:schemaRef ds:uri="ce9689e4-04d1-4276-89c7-0bb02931099a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662cd8e-359e-4689-9ba4-e6a1b7b5d468"/>
    <ds:schemaRef ds:uri="http://purl.org/dc/terms/"/>
    <ds:schemaRef ds:uri="http://schemas.microsoft.com/office/2006/documentManagement/types"/>
    <ds:schemaRef ds:uri="http://purl.org/dc/elements/1.1/"/>
    <ds:schemaRef ds:uri="7821bbfa-8a60-4d5d-b241-1650cc76898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10D722-556D-46A7-AF5F-5CE01BDE5B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6B2159-DA7A-447F-9A0F-85627B1E7C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689e4-04d1-4276-89c7-0bb02931099a"/>
    <ds:schemaRef ds:uri="7821bbfa-8a60-4d5d-b241-1650cc768981"/>
    <ds:schemaRef ds:uri="e093e355-c945-4473-9c5d-2835a4da0d94"/>
    <ds:schemaRef ds:uri="0662cd8e-359e-4689-9ba4-e6a1b7b5d4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1795</Words>
  <Application>Microsoft Office PowerPoint</Application>
  <PresentationFormat>Widescreen</PresentationFormat>
  <Paragraphs>246</Paragraphs>
  <Slides>38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inherit</vt:lpstr>
      <vt:lpstr>Montserrat</vt:lpstr>
      <vt:lpstr>Noto Sans</vt:lpstr>
      <vt:lpstr>Open Sans</vt:lpstr>
      <vt:lpstr>Wingdings</vt:lpstr>
      <vt:lpstr>Office Theme</vt:lpstr>
      <vt:lpstr>1_Office Theme</vt:lpstr>
      <vt:lpstr>Workday Expense</vt:lpstr>
      <vt:lpstr>Agenda</vt:lpstr>
      <vt:lpstr>Questions</vt:lpstr>
      <vt:lpstr>Travel Policy Updates</vt:lpstr>
      <vt:lpstr>New Travel Policy Overview</vt:lpstr>
      <vt:lpstr>Policy Change: Business/Hosted Meals</vt:lpstr>
      <vt:lpstr>Travel Policy Changes, cont.</vt:lpstr>
      <vt:lpstr>Workday Expense</vt:lpstr>
      <vt:lpstr>What is Workday Expense?</vt:lpstr>
      <vt:lpstr>What is different in Workday vs. SFS</vt:lpstr>
      <vt:lpstr>Expense Terms to Know</vt:lpstr>
      <vt:lpstr>Workday Expense Terminology</vt:lpstr>
      <vt:lpstr>Expense Roles in Workday</vt:lpstr>
      <vt:lpstr>Funding Information</vt:lpstr>
      <vt:lpstr>Spend Authorizations</vt:lpstr>
      <vt:lpstr>New Requirement – Pre Trip Authorization via Spend Authorization</vt:lpstr>
      <vt:lpstr>Spend Authorization Process</vt:lpstr>
      <vt:lpstr>Spend Authorization Process</vt:lpstr>
      <vt:lpstr>Spend Authorizations</vt:lpstr>
      <vt:lpstr>Expense Reports</vt:lpstr>
      <vt:lpstr>Expense Report Type</vt:lpstr>
      <vt:lpstr>Meal &amp; Incidental Per Diems</vt:lpstr>
      <vt:lpstr>Non-Employee Expense Reports</vt:lpstr>
      <vt:lpstr>Non-Employee Profiles</vt:lpstr>
      <vt:lpstr>Candidate Travel</vt:lpstr>
      <vt:lpstr>Exception Requests</vt:lpstr>
      <vt:lpstr>Missing Receipt Process</vt:lpstr>
      <vt:lpstr>Missing Receipt Process</vt:lpstr>
      <vt:lpstr>Credit Card Changes</vt:lpstr>
      <vt:lpstr>Credit Card Terminology</vt:lpstr>
      <vt:lpstr>Credit Card Products</vt:lpstr>
      <vt:lpstr>Credit Card Products</vt:lpstr>
      <vt:lpstr>Credit Card New Functionality</vt:lpstr>
      <vt:lpstr>Credit Card Support</vt:lpstr>
      <vt:lpstr>Card Transaction Statuses in Workday</vt:lpstr>
      <vt:lpstr>Relocation Payment Method</vt:lpstr>
      <vt:lpstr>Practice: Create an Expense Report</vt:lpstr>
      <vt:lpstr>Workday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Sekas, Kimberly A</dc:creator>
  <cp:lastModifiedBy>Totoraitis, Alyssa</cp:lastModifiedBy>
  <cp:revision>6</cp:revision>
  <dcterms:created xsi:type="dcterms:W3CDTF">2020-07-10T18:39:26Z</dcterms:created>
  <dcterms:modified xsi:type="dcterms:W3CDTF">2025-07-31T12:34:21Z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0x010100071F9088B3B4974AAB53FC782F7B5ABC</vt:lpwstr>
  </property>
</Properties>
</file>