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376" r:id="rId6"/>
    <p:sldId id="364" r:id="rId7"/>
    <p:sldId id="355" r:id="rId8"/>
    <p:sldId id="363" r:id="rId9"/>
    <p:sldId id="362" r:id="rId10"/>
    <p:sldId id="361" r:id="rId11"/>
    <p:sldId id="358" r:id="rId12"/>
    <p:sldId id="357" r:id="rId13"/>
    <p:sldId id="356" r:id="rId14"/>
    <p:sldId id="365" r:id="rId15"/>
    <p:sldId id="360" r:id="rId16"/>
    <p:sldId id="359" r:id="rId17"/>
    <p:sldId id="371" r:id="rId18"/>
    <p:sldId id="370" r:id="rId19"/>
    <p:sldId id="369" r:id="rId20"/>
    <p:sldId id="372" r:id="rId21"/>
    <p:sldId id="373" r:id="rId22"/>
    <p:sldId id="375" r:id="rId23"/>
    <p:sldId id="374" r:id="rId24"/>
    <p:sldId id="35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p:restoredTop sz="94674"/>
  </p:normalViewPr>
  <p:slideViewPr>
    <p:cSldViewPr snapToGrid="0" snapToObjects="1" showGuides="1">
      <p:cViewPr varScale="1">
        <p:scale>
          <a:sx n="108" d="100"/>
          <a:sy n="108" d="100"/>
        </p:scale>
        <p:origin x="76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0D863-C086-3B4A-90B2-C17CD4F939DB}"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516A7-2CB7-754B-B953-24A944CE319A}" type="slidenum">
              <a:rPr lang="en-US" smtClean="0"/>
              <a:t>‹#›</a:t>
            </a:fld>
            <a:endParaRPr lang="en-US"/>
          </a:p>
        </p:txBody>
      </p:sp>
    </p:spTree>
    <p:extLst>
      <p:ext uri="{BB962C8B-B14F-4D97-AF65-F5344CB8AC3E}">
        <p14:creationId xmlns:p14="http://schemas.microsoft.com/office/powerpoint/2010/main" val="380502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COVID – The Travel Industry has changed. So we put this slide to explain what you may see differently. </a:t>
            </a:r>
          </a:p>
        </p:txBody>
      </p:sp>
      <p:sp>
        <p:nvSpPr>
          <p:cNvPr id="4" name="Slide Number Placeholder 3"/>
          <p:cNvSpPr>
            <a:spLocks noGrp="1"/>
          </p:cNvSpPr>
          <p:nvPr>
            <p:ph type="sldNum" sz="quarter" idx="5"/>
          </p:nvPr>
        </p:nvSpPr>
        <p:spPr/>
        <p:txBody>
          <a:bodyPr/>
          <a:lstStyle/>
          <a:p>
            <a:fld id="{1CE516A7-2CB7-754B-B953-24A944CE319A}" type="slidenum">
              <a:rPr lang="en-US" smtClean="0"/>
              <a:t>2</a:t>
            </a:fld>
            <a:endParaRPr lang="en-US"/>
          </a:p>
        </p:txBody>
      </p:sp>
    </p:spTree>
    <p:extLst>
      <p:ext uri="{BB962C8B-B14F-4D97-AF65-F5344CB8AC3E}">
        <p14:creationId xmlns:p14="http://schemas.microsoft.com/office/powerpoint/2010/main" val="10366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Travel Inc, the University is getting an enhanced duty of care.  The University has </a:t>
            </a:r>
            <a:r>
              <a:rPr lang="en-US" sz="1200" b="0" i="0" kern="1200" dirty="0">
                <a:solidFill>
                  <a:schemeClr val="tx1"/>
                </a:solidFill>
                <a:effectLst/>
                <a:latin typeface="+mn-lt"/>
                <a:ea typeface="+mn-ea"/>
                <a:cs typeface="+mn-cs"/>
              </a:rPr>
              <a:t>a moral and legal </a:t>
            </a:r>
            <a:r>
              <a:rPr lang="en-US" sz="1200" b="1" i="0" kern="1200" dirty="0">
                <a:solidFill>
                  <a:schemeClr val="tx1"/>
                </a:solidFill>
                <a:effectLst/>
                <a:latin typeface="+mn-lt"/>
                <a:ea typeface="+mn-ea"/>
                <a:cs typeface="+mn-cs"/>
              </a:rPr>
              <a:t>responsibility</a:t>
            </a:r>
            <a:r>
              <a:rPr lang="en-US" sz="1200" b="0" i="0" kern="1200" dirty="0">
                <a:solidFill>
                  <a:schemeClr val="tx1"/>
                </a:solidFill>
                <a:effectLst/>
                <a:latin typeface="+mn-lt"/>
                <a:ea typeface="+mn-ea"/>
                <a:cs typeface="+mn-cs"/>
              </a:rPr>
              <a:t> to ensure that employees and students health, well-being and safety while they are on the clock, and that includes during </a:t>
            </a:r>
            <a:r>
              <a:rPr lang="en-US" sz="1200" b="1" i="0" kern="1200" dirty="0">
                <a:solidFill>
                  <a:schemeClr val="tx1"/>
                </a:solidFill>
                <a:effectLst/>
                <a:latin typeface="+mn-lt"/>
                <a:ea typeface="+mn-ea"/>
                <a:cs typeface="+mn-cs"/>
              </a:rPr>
              <a:t>travel</a:t>
            </a:r>
            <a:r>
              <a:rPr lang="en-US" sz="1200" b="0" i="0" kern="1200" dirty="0">
                <a:solidFill>
                  <a:schemeClr val="tx1"/>
                </a:solidFill>
                <a:effectLst/>
                <a:latin typeface="+mn-lt"/>
                <a:ea typeface="+mn-ea"/>
                <a:cs typeface="+mn-cs"/>
              </a:rPr>
              <a:t> for work.   This is one of the biggest reasons that we have a managed travel program.  Covid-19 is a perfect example.  When travel bans started coming in we had to quickly and efficiently get in touch with all of our travelers to make sure they knew what was going on  and assist in any way necessary to get them home.  </a:t>
            </a:r>
            <a:endParaRPr lang="en-US" dirty="0"/>
          </a:p>
          <a:p>
            <a:endParaRPr lang="en-US" dirty="0"/>
          </a:p>
        </p:txBody>
      </p:sp>
      <p:sp>
        <p:nvSpPr>
          <p:cNvPr id="4" name="Slide Number Placeholder 3"/>
          <p:cNvSpPr>
            <a:spLocks noGrp="1"/>
          </p:cNvSpPr>
          <p:nvPr>
            <p:ph type="sldNum" sz="quarter" idx="5"/>
          </p:nvPr>
        </p:nvSpPr>
        <p:spPr/>
        <p:txBody>
          <a:bodyPr/>
          <a:lstStyle/>
          <a:p>
            <a:fld id="{1CE516A7-2CB7-754B-B953-24A944CE319A}" type="slidenum">
              <a:rPr lang="en-US" smtClean="0"/>
              <a:t>5</a:t>
            </a:fld>
            <a:endParaRPr lang="en-US"/>
          </a:p>
        </p:txBody>
      </p:sp>
    </p:spTree>
    <p:extLst>
      <p:ext uri="{BB962C8B-B14F-4D97-AF65-F5344CB8AC3E}">
        <p14:creationId xmlns:p14="http://schemas.microsoft.com/office/powerpoint/2010/main" val="265973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8D6F-28AA-834B-B7DF-B69D41E07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FE6CFB-8C4A-DC47-93A8-C816074B7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5CB8F-07FC-194E-9463-90D6C49D59EA}"/>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5" name="Footer Placeholder 4">
            <a:extLst>
              <a:ext uri="{FF2B5EF4-FFF2-40B4-BE49-F238E27FC236}">
                <a16:creationId xmlns:a16="http://schemas.microsoft.com/office/drawing/2014/main" id="{69CE4CC2-4758-AB4D-853C-44052AB54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E2D4F-C985-6649-ACB8-882ECA137E67}"/>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318098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CCBC-E6F2-0645-97DB-796E4496E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FD8550-D148-454A-A76F-F802144F91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08071-0AD5-104F-A367-9796A4B3C6C3}"/>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5" name="Footer Placeholder 4">
            <a:extLst>
              <a:ext uri="{FF2B5EF4-FFF2-40B4-BE49-F238E27FC236}">
                <a16:creationId xmlns:a16="http://schemas.microsoft.com/office/drawing/2014/main" id="{1DC81F3C-74A1-8046-91FB-6E27BF42D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3DBEE-6BFD-864F-B970-F11630901000}"/>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178150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E18A3-4C79-8846-B79F-0E22AC9ABF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97E548-567E-BB4C-8355-E83BD72826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BF56B-A112-C341-97A8-80AFB2DAFC15}"/>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5" name="Footer Placeholder 4">
            <a:extLst>
              <a:ext uri="{FF2B5EF4-FFF2-40B4-BE49-F238E27FC236}">
                <a16:creationId xmlns:a16="http://schemas.microsoft.com/office/drawing/2014/main" id="{4C22B738-7954-8B4E-83C7-149F28C0B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5C2B6-CC31-AD4C-81A2-CB962D5E8D77}"/>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412919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CFE6-FC57-644D-9980-183C208F3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9781E-658D-E14D-819A-465025337B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2721E-294B-BC43-BE4C-7C2236F73734}"/>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5" name="Footer Placeholder 4">
            <a:extLst>
              <a:ext uri="{FF2B5EF4-FFF2-40B4-BE49-F238E27FC236}">
                <a16:creationId xmlns:a16="http://schemas.microsoft.com/office/drawing/2014/main" id="{B3EE193D-9ADB-134D-B666-BB60F0DE9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B31A5-8990-8C43-BB3D-937C7F60FCC0}"/>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10461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0EF5-4F74-514F-A79F-4A162E5C2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6245A-1B8B-DB4E-8DC6-84373FFDC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804C1F-2516-4544-9C23-682E7C99C853}"/>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5" name="Footer Placeholder 4">
            <a:extLst>
              <a:ext uri="{FF2B5EF4-FFF2-40B4-BE49-F238E27FC236}">
                <a16:creationId xmlns:a16="http://schemas.microsoft.com/office/drawing/2014/main" id="{DAB8DF29-ACE2-B245-B732-0270CBC6F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4841B-D439-9643-ADD0-68ADF1A635C7}"/>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366744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86C7-6558-F14D-8E51-66753B56D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334FF9-F863-D644-8C47-53E321B632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352CB3-7013-F349-9ADB-4E6CB7A1EF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604A3-C30E-F642-A722-EBBC4074ADFD}"/>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6" name="Footer Placeholder 5">
            <a:extLst>
              <a:ext uri="{FF2B5EF4-FFF2-40B4-BE49-F238E27FC236}">
                <a16:creationId xmlns:a16="http://schemas.microsoft.com/office/drawing/2014/main" id="{A57CCF61-97FE-1342-90DB-24869C62E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63BE7-52E3-5C4D-9B2A-4C3B3B74CE55}"/>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153308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143D-63A1-9645-B8EB-FD422A7E26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2C9653-93E6-1047-AB47-824F9027D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3ABEBE-DBF3-164E-A236-3F27A71A27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0FA830-480E-784C-A8F0-B52A7D68F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D6F52F-E0C9-F042-BAC5-E9D3921C89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E36AC2-4DC5-EF47-AB7C-F1ADDD1E91AD}"/>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8" name="Footer Placeholder 7">
            <a:extLst>
              <a:ext uri="{FF2B5EF4-FFF2-40B4-BE49-F238E27FC236}">
                <a16:creationId xmlns:a16="http://schemas.microsoft.com/office/drawing/2014/main" id="{12066CD3-9421-1D4E-B25C-C5B02147E7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267CA6-BBDC-3645-A6B4-E9FD13CEFCC8}"/>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373687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54F41-DF09-BF43-874A-DFCD49672A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B79C1F-BFDC-AA43-A7BE-5BF769010CF6}"/>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4" name="Footer Placeholder 3">
            <a:extLst>
              <a:ext uri="{FF2B5EF4-FFF2-40B4-BE49-F238E27FC236}">
                <a16:creationId xmlns:a16="http://schemas.microsoft.com/office/drawing/2014/main" id="{E798FB73-95D4-D94A-A7B6-8582FA18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8E80E-F28D-D141-AA24-87DABE29C7B8}"/>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359132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7231D0-81E0-C047-8369-4FED2981AE04}"/>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3" name="Footer Placeholder 2">
            <a:extLst>
              <a:ext uri="{FF2B5EF4-FFF2-40B4-BE49-F238E27FC236}">
                <a16:creationId xmlns:a16="http://schemas.microsoft.com/office/drawing/2014/main" id="{4C2B17E5-20F5-3F4C-8DCA-9CBA0EC901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50AEB5-55B7-CA48-BFEC-AD374D392CA9}"/>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278018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E3C6-40C6-3D47-B7B0-CA5F6AFE2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353A-3DEA-3B4D-8BD3-2D0504FBD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FC28F2-F5BE-7C4C-8A38-4CF89CF6E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D3BE2B-B8E0-D44E-B68D-3BF2FCAABAA7}"/>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6" name="Footer Placeholder 5">
            <a:extLst>
              <a:ext uri="{FF2B5EF4-FFF2-40B4-BE49-F238E27FC236}">
                <a16:creationId xmlns:a16="http://schemas.microsoft.com/office/drawing/2014/main" id="{6CF78529-9578-7F42-8E7A-E8E6C4597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33B2F-F44B-244C-A7B5-F25AE10843C6}"/>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149422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D982-2608-D146-AC27-65B27D4C7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AF1B30-F1E9-324F-A83C-15C8369DE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8B49A-7003-4D4B-B990-9F0BEE220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BD3D63-4C94-4147-BD36-A2B7416AE0E0}"/>
              </a:ext>
            </a:extLst>
          </p:cNvPr>
          <p:cNvSpPr>
            <a:spLocks noGrp="1"/>
          </p:cNvSpPr>
          <p:nvPr>
            <p:ph type="dt" sz="half" idx="10"/>
          </p:nvPr>
        </p:nvSpPr>
        <p:spPr/>
        <p:txBody>
          <a:bodyPr/>
          <a:lstStyle/>
          <a:p>
            <a:fld id="{449C3F24-D5A7-F84C-BD2F-7BD4A5945CE6}" type="datetimeFigureOut">
              <a:rPr lang="en-US" smtClean="0"/>
              <a:t>4/18/2023</a:t>
            </a:fld>
            <a:endParaRPr lang="en-US"/>
          </a:p>
        </p:txBody>
      </p:sp>
      <p:sp>
        <p:nvSpPr>
          <p:cNvPr id="6" name="Footer Placeholder 5">
            <a:extLst>
              <a:ext uri="{FF2B5EF4-FFF2-40B4-BE49-F238E27FC236}">
                <a16:creationId xmlns:a16="http://schemas.microsoft.com/office/drawing/2014/main" id="{0FE814CE-9FD2-0445-AEF8-3A06D15EA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4C8E9-AC63-6646-93E8-8A42292024D4}"/>
              </a:ext>
            </a:extLst>
          </p:cNvPr>
          <p:cNvSpPr>
            <a:spLocks noGrp="1"/>
          </p:cNvSpPr>
          <p:nvPr>
            <p:ph type="sldNum" sz="quarter" idx="12"/>
          </p:nvPr>
        </p:nvSpPr>
        <p:spPr/>
        <p:txBody>
          <a:bodyPr/>
          <a:lstStyle/>
          <a:p>
            <a:fld id="{7800C426-030B-DA4A-A49A-1D18114BA424}" type="slidenum">
              <a:rPr lang="en-US" smtClean="0"/>
              <a:t>‹#›</a:t>
            </a:fld>
            <a:endParaRPr lang="en-US"/>
          </a:p>
        </p:txBody>
      </p:sp>
    </p:spTree>
    <p:extLst>
      <p:ext uri="{BB962C8B-B14F-4D97-AF65-F5344CB8AC3E}">
        <p14:creationId xmlns:p14="http://schemas.microsoft.com/office/powerpoint/2010/main" val="240841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A5A18-66E3-BC48-B5CA-42457EE12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CD4223-37DC-C343-86E6-E8EF5F0BD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3A2DE-5D8F-8840-8D6F-0948E3DF43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C3F24-D5A7-F84C-BD2F-7BD4A5945CE6}" type="datetimeFigureOut">
              <a:rPr lang="en-US" smtClean="0"/>
              <a:t>4/18/2023</a:t>
            </a:fld>
            <a:endParaRPr lang="en-US"/>
          </a:p>
        </p:txBody>
      </p:sp>
      <p:sp>
        <p:nvSpPr>
          <p:cNvPr id="5" name="Footer Placeholder 4">
            <a:extLst>
              <a:ext uri="{FF2B5EF4-FFF2-40B4-BE49-F238E27FC236}">
                <a16:creationId xmlns:a16="http://schemas.microsoft.com/office/drawing/2014/main" id="{271CE2D7-A548-9744-8989-15FF14BEC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BD6F55-82E6-374F-B72B-54319F9D6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0C426-030B-DA4A-A49A-1D18114BA424}" type="slidenum">
              <a:rPr lang="en-US" smtClean="0"/>
              <a:t>‹#›</a:t>
            </a:fld>
            <a:endParaRPr lang="en-US"/>
          </a:p>
        </p:txBody>
      </p:sp>
    </p:spTree>
    <p:extLst>
      <p:ext uri="{BB962C8B-B14F-4D97-AF65-F5344CB8AC3E}">
        <p14:creationId xmlns:p14="http://schemas.microsoft.com/office/powerpoint/2010/main" val="3262707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rtal.sfs.wisconsin.edu/psc/sfs/EMPLOYEE/SFS/c/UW_EX_CUSTOM.UW_EX_PDCALC.GB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wlax.edu/business-services/our-services/driver-authorizatio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sconsin.edu/travel/planning/group-travel/establishing-an-administrative-group-using-a-purchasing-card-on-file-for-future-department-reservation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isconsin.edu/travel/planning/group-travel/establishing-an-administrative-group-using-a-purchasing-card-on-file-for-future-department-reservation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app.smartsheet.com/b/form/d988b66494af47b0a081b34e83e7109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wplatt.sharepoint.com/sites/AdministrativeServices/FacilitiesManagement/SitePages/Car-Fleet.aspx"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ortal.sfs.wisconsin.edu/psc/sfs/EMPLOYEE/SFS/c/UW_EX_CUSTOM.UW_EX_PDCALC.GB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o.uwplatt.edu/candidate-hosted-meal-form"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ww.wisconsin.edu/travel/policies/wisconsin-sales-tax-exemption/"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www.wisconsin.edu/travel/policies/sales-tax-exemption-from-other-states/" TargetMode="External"/><Relationship Id="rId4" Type="http://schemas.openxmlformats.org/officeDocument/2006/relationships/hyperlink" Target="https://uw.foxworldtravel.com/sales-tax-exemption-from-other-stat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hs.gov/xlibrary/assets/real-id-act-text.pdf"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isconsin.edu/travel/2022/10/18/14578/"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wisconsin.edu/travel/covid-19/campus-specific-covid-19-travel-restrictions/" TargetMode="External"/><Relationship Id="rId3" Type="http://schemas.openxmlformats.org/officeDocument/2006/relationships/hyperlink" Target="https://www.wisconsin.edu/travel/" TargetMode="External"/><Relationship Id="rId7" Type="http://schemas.openxmlformats.org/officeDocument/2006/relationships/hyperlink" Target="https://www.wisconsin.edu/travel/newsletter-sign-up/"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wisconsin.edu/travel/support/uw-platteville-travel/" TargetMode="External"/><Relationship Id="rId5" Type="http://schemas.openxmlformats.org/officeDocument/2006/relationships/hyperlink" Target="https://www.wisconsin.edu/travel/policies/" TargetMode="External"/><Relationship Id="rId10" Type="http://schemas.openxmlformats.org/officeDocument/2006/relationships/hyperlink" Target="https://portal.sfs.wisconsin.edu/psc/sfs/EMPLOYEE/SFS/c/UW_EX_CUSTOM.UW_EX_PDCALC.GBL" TargetMode="External"/><Relationship Id="rId4" Type="http://schemas.openxmlformats.org/officeDocument/2006/relationships/hyperlink" Target="https://portal.sfs.wisconsin.edu/psc/sfs/EMPLOYEE/ERP/c/NUI_FRAMEWORK.PT_LANDINGPAGE.GBL?" TargetMode="External"/><Relationship Id="rId9" Type="http://schemas.openxmlformats.org/officeDocument/2006/relationships/hyperlink" Target="https://www.concursolutions.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wplatt.edu/department/international-program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mailto:uwstraveloffice@uwsa.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uwplatt.edu/department/international-program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isconsin.edu/travel/booking/book-with-an-agent/"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isconsin.edu/travel/booking/book-with-an-agent/travel-incorporated/"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wisconsin.edu/travel/booking/book-with-an-agent/book-athletic-team-travel/" TargetMode="External"/><Relationship Id="rId4" Type="http://schemas.openxmlformats.org/officeDocument/2006/relationships/hyperlink" Target="https://www.wisconsin.edu/travel/booking/book-with-an-agent/book-group-block-travel-fox-world-trave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o.uwplatt.edu/direct-charge-airfare"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hyperlink" Target="https://www.wisconsin.edu/travel/support/uw-platteville-trave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E13B-7467-2445-97E5-298B73E019CC}"/>
              </a:ext>
            </a:extLst>
          </p:cNvPr>
          <p:cNvSpPr>
            <a:spLocks noGrp="1"/>
          </p:cNvSpPr>
          <p:nvPr>
            <p:ph type="ctrTitle"/>
          </p:nvPr>
        </p:nvSpPr>
        <p:spPr>
          <a:xfrm>
            <a:off x="4793942" y="1122363"/>
            <a:ext cx="7208668" cy="2387600"/>
          </a:xfrm>
        </p:spPr>
        <p:txBody>
          <a:bodyPr>
            <a:normAutofit fontScale="90000"/>
          </a:bodyPr>
          <a:lstStyle/>
          <a:p>
            <a:r>
              <a:rPr lang="en-US" b="1" dirty="0">
                <a:solidFill>
                  <a:schemeClr val="bg1"/>
                </a:solidFill>
                <a:latin typeface="+mn-lt"/>
                <a:cs typeface="Arial" panose="020B0604020202020204" pitchFamily="34" charset="0"/>
              </a:rPr>
              <a:t>Travel Information Session</a:t>
            </a:r>
            <a:br>
              <a:rPr lang="en-US" b="1" dirty="0">
                <a:solidFill>
                  <a:schemeClr val="bg1">
                    <a:lumMod val="75000"/>
                  </a:schemeClr>
                </a:solidFill>
                <a:latin typeface="+mn-lt"/>
                <a:cs typeface="Arial" panose="020B0604020202020204" pitchFamily="34" charset="0"/>
              </a:rPr>
            </a:br>
            <a:endParaRPr lang="en-US" dirty="0">
              <a:solidFill>
                <a:schemeClr val="bg1"/>
              </a:solidFill>
              <a:latin typeface="+mn-lt"/>
            </a:endParaRPr>
          </a:p>
        </p:txBody>
      </p:sp>
      <p:sp>
        <p:nvSpPr>
          <p:cNvPr id="3" name="Subtitle 2">
            <a:extLst>
              <a:ext uri="{FF2B5EF4-FFF2-40B4-BE49-F238E27FC236}">
                <a16:creationId xmlns:a16="http://schemas.microsoft.com/office/drawing/2014/main" id="{C5B99970-2C03-0D4C-A748-26878ADDE248}"/>
              </a:ext>
            </a:extLst>
          </p:cNvPr>
          <p:cNvSpPr>
            <a:spLocks noGrp="1"/>
          </p:cNvSpPr>
          <p:nvPr>
            <p:ph type="subTitle" idx="1"/>
          </p:nvPr>
        </p:nvSpPr>
        <p:spPr>
          <a:xfrm>
            <a:off x="5007428" y="3602038"/>
            <a:ext cx="6255658" cy="1655762"/>
          </a:xfrm>
        </p:spPr>
        <p:txBody>
          <a:bodyPr vert="horz" lIns="91440" tIns="45720" rIns="91440" bIns="45720" rtlCol="0" anchor="t">
            <a:normAutofit/>
          </a:bodyPr>
          <a:lstStyle/>
          <a:p>
            <a:r>
              <a:rPr lang="en-US" sz="3200" dirty="0">
                <a:solidFill>
                  <a:schemeClr val="bg1"/>
                </a:solidFill>
              </a:rPr>
              <a:t>Spring 2023</a:t>
            </a:r>
          </a:p>
        </p:txBody>
      </p:sp>
    </p:spTree>
    <p:extLst>
      <p:ext uri="{BB962C8B-B14F-4D97-AF65-F5344CB8AC3E}">
        <p14:creationId xmlns:p14="http://schemas.microsoft.com/office/powerpoint/2010/main" val="25253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674703" y="213755"/>
            <a:ext cx="11009296" cy="798961"/>
          </a:xfrm>
        </p:spPr>
        <p:txBody>
          <a:bodyPr/>
          <a:lstStyle/>
          <a:p>
            <a:r>
              <a:rPr lang="en-US" b="1" dirty="0">
                <a:solidFill>
                  <a:srgbClr val="0070C0"/>
                </a:solidFill>
                <a:latin typeface="+mn-lt"/>
                <a:cs typeface="Arial" panose="020B0604020202020204" pitchFamily="34" charset="0"/>
              </a:rPr>
              <a:t>Policy Highlights - Hotel</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508001" y="1012716"/>
            <a:ext cx="11175998" cy="4660115"/>
          </a:xfrm>
        </p:spPr>
        <p:txBody>
          <a:bodyPr vert="horz" lIns="91440" tIns="45720" rIns="91440" bIns="45720" rtlCol="0" anchor="t">
            <a:normAutofit fontScale="77500" lnSpcReduction="20000"/>
          </a:bodyPr>
          <a:lstStyle/>
          <a:p>
            <a:r>
              <a:rPr lang="en-US" sz="3100" dirty="0">
                <a:cs typeface="Arial" panose="020B0604020202020204" pitchFamily="34" charset="0"/>
              </a:rPr>
              <a:t>Best Practice: booked with a Travel Inc consultant or in Concur </a:t>
            </a:r>
          </a:p>
          <a:p>
            <a:pPr lvl="1">
              <a:buFont typeface="Wingdings" panose="05000000000000000000" pitchFamily="2" charset="2"/>
              <a:buChar char="ü"/>
            </a:pPr>
            <a:r>
              <a:rPr lang="en-US" sz="3100" dirty="0">
                <a:cs typeface="Arial" panose="020B0604020202020204" pitchFamily="34" charset="0"/>
              </a:rPr>
              <a:t>Conference hotels are an exception and can be booked directly with the conference hotel at the rate that the conference dictates. </a:t>
            </a:r>
          </a:p>
          <a:p>
            <a:pPr lvl="1">
              <a:buFont typeface="Wingdings" panose="05000000000000000000" pitchFamily="2" charset="2"/>
              <a:buChar char="ü"/>
            </a:pPr>
            <a:r>
              <a:rPr lang="en-US" sz="3100" dirty="0">
                <a:cs typeface="Arial" panose="020B0604020202020204" pitchFamily="34" charset="0"/>
              </a:rPr>
              <a:t>Group bookings can be booked with designated agency or work directly with hotel</a:t>
            </a:r>
          </a:p>
          <a:p>
            <a:pPr lvl="1"/>
            <a:endParaRPr lang="en-US" sz="3100" dirty="0">
              <a:cs typeface="Arial" panose="020B0604020202020204" pitchFamily="34" charset="0"/>
            </a:endParaRPr>
          </a:p>
          <a:p>
            <a:r>
              <a:rPr lang="en-US" sz="3100" dirty="0">
                <a:cs typeface="Arial" panose="020B0604020202020204" pitchFamily="34" charset="0"/>
              </a:rPr>
              <a:t>Rates must be below the rate maximum, based on per-person</a:t>
            </a:r>
          </a:p>
          <a:p>
            <a:pPr lvl="1">
              <a:buFont typeface="Wingdings" panose="05000000000000000000" pitchFamily="2" charset="2"/>
              <a:buChar char="ü"/>
            </a:pPr>
            <a:r>
              <a:rPr lang="en-US" sz="3100" dirty="0">
                <a:cs typeface="Arial" panose="020B0604020202020204" pitchFamily="34" charset="0"/>
              </a:rPr>
              <a:t>Verify max rate for your location via </a:t>
            </a:r>
            <a:r>
              <a:rPr lang="en-US" sz="3100" dirty="0">
                <a:cs typeface="Arial" panose="020B0604020202020204" pitchFamily="34" charset="0"/>
                <a:hlinkClick r:id="rId3"/>
              </a:rPr>
              <a:t>Lodging and Per Diem Calculator </a:t>
            </a:r>
            <a:endParaRPr lang="en-US" sz="3100" dirty="0">
              <a:cs typeface="Arial" panose="020B0604020202020204" pitchFamily="34" charset="0"/>
            </a:endParaRPr>
          </a:p>
          <a:p>
            <a:pPr lvl="1"/>
            <a:endParaRPr lang="en-US" sz="1400" dirty="0">
              <a:cs typeface="Arial" panose="020B0604020202020204" pitchFamily="34" charset="0"/>
            </a:endParaRPr>
          </a:p>
          <a:p>
            <a:r>
              <a:rPr lang="en-US" sz="3100" dirty="0">
                <a:cs typeface="Arial" panose="020B0604020202020204" pitchFamily="34" charset="0"/>
              </a:rPr>
              <a:t>Ghost card is for air fare only. Not to be used for hotels</a:t>
            </a:r>
          </a:p>
          <a:p>
            <a:pPr marL="0" indent="0">
              <a:buNone/>
            </a:pPr>
            <a:endParaRPr lang="en-US" sz="1400" dirty="0">
              <a:cs typeface="Arial" panose="020B0604020202020204" pitchFamily="34" charset="0"/>
            </a:endParaRPr>
          </a:p>
          <a:p>
            <a:r>
              <a:rPr lang="en-US" sz="3100" dirty="0">
                <a:cs typeface="Arial" panose="020B0604020202020204" pitchFamily="34" charset="0"/>
              </a:rPr>
              <a:t>Preferred hotels should be used whenever available</a:t>
            </a:r>
          </a:p>
          <a:p>
            <a:endParaRPr lang="en-US" sz="3100" dirty="0">
              <a:cs typeface="Arial" panose="020B0604020202020204" pitchFamily="34" charset="0"/>
            </a:endParaRPr>
          </a:p>
          <a:p>
            <a:r>
              <a:rPr lang="en-US" sz="3100" dirty="0">
                <a:solidFill>
                  <a:schemeClr val="tx1">
                    <a:lumMod val="85000"/>
                    <a:lumOff val="15000"/>
                  </a:schemeClr>
                </a:solidFill>
                <a:cs typeface="Arial" panose="020B0604020202020204" pitchFamily="34" charset="0"/>
              </a:rPr>
              <a:t>As of July 2020, policy allows Airbnb bookings</a:t>
            </a:r>
            <a:r>
              <a:rPr lang="en-US" sz="3100" dirty="0">
                <a:solidFill>
                  <a:schemeClr val="tx1">
                    <a:lumMod val="85000"/>
                    <a:lumOff val="15000"/>
                  </a:schemeClr>
                </a:solidFill>
                <a:latin typeface="Arial" panose="020B0604020202020204" pitchFamily="34" charset="0"/>
                <a:cs typeface="Arial" panose="020B0604020202020204" pitchFamily="34" charset="0"/>
              </a:rPr>
              <a:t>.</a:t>
            </a:r>
          </a:p>
          <a:p>
            <a:endParaRPr lang="en-US" dirty="0">
              <a:cs typeface="Calibri"/>
            </a:endParaRPr>
          </a:p>
        </p:txBody>
      </p:sp>
    </p:spTree>
    <p:extLst>
      <p:ext uri="{BB962C8B-B14F-4D97-AF65-F5344CB8AC3E}">
        <p14:creationId xmlns:p14="http://schemas.microsoft.com/office/powerpoint/2010/main" val="292148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408373" y="213755"/>
            <a:ext cx="11275626" cy="798961"/>
          </a:xfrm>
        </p:spPr>
        <p:txBody>
          <a:bodyPr/>
          <a:lstStyle/>
          <a:p>
            <a:r>
              <a:rPr lang="en-US" b="1" dirty="0">
                <a:solidFill>
                  <a:srgbClr val="0070C0"/>
                </a:solidFill>
                <a:latin typeface="+mn-lt"/>
                <a:cs typeface="Arial" panose="020B0604020202020204" pitchFamily="34" charset="0"/>
              </a:rPr>
              <a:t>Policy Highlights - Ground</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408373" y="932155"/>
            <a:ext cx="11275626" cy="5176527"/>
          </a:xfrm>
        </p:spPr>
        <p:txBody>
          <a:bodyPr vert="horz" lIns="91440" tIns="45720" rIns="91440" bIns="45720" rtlCol="0" anchor="t">
            <a:normAutofit/>
          </a:bodyPr>
          <a:lstStyle/>
          <a:p>
            <a:r>
              <a:rPr lang="en-US" sz="2600" dirty="0">
                <a:cs typeface="Arial" panose="020B0604020202020204" pitchFamily="34" charset="0"/>
              </a:rPr>
              <a:t>Must be an </a:t>
            </a:r>
            <a:r>
              <a:rPr lang="en-US" sz="2600" dirty="0">
                <a:cs typeface="Arial" panose="020B0604020202020204" pitchFamily="34" charset="0"/>
                <a:hlinkClick r:id="rId3"/>
              </a:rPr>
              <a:t>authorized driver through Risk Management </a:t>
            </a:r>
            <a:r>
              <a:rPr lang="en-US" sz="2600" dirty="0">
                <a:cs typeface="Arial" panose="020B0604020202020204" pitchFamily="34" charset="0"/>
              </a:rPr>
              <a:t>to drive on University Business</a:t>
            </a:r>
          </a:p>
          <a:p>
            <a:endParaRPr lang="en-US" sz="1200" dirty="0">
              <a:cs typeface="Arial" panose="020B0604020202020204" pitchFamily="34" charset="0"/>
            </a:endParaRPr>
          </a:p>
          <a:p>
            <a:r>
              <a:rPr lang="en-US" sz="2600" dirty="0">
                <a:cs typeface="Arial" panose="020B0604020202020204" pitchFamily="34" charset="0"/>
              </a:rPr>
              <a:t>Car Rental Contracts:</a:t>
            </a:r>
          </a:p>
          <a:p>
            <a:pPr marL="742950" lvl="1" indent="-285750">
              <a:buFont typeface="Wingdings" panose="05000000000000000000" pitchFamily="2" charset="2"/>
              <a:buChar char="ü"/>
            </a:pPr>
            <a:r>
              <a:rPr lang="en-US" sz="2600" dirty="0">
                <a:cs typeface="Arial" panose="020B0604020202020204" pitchFamily="34" charset="0"/>
              </a:rPr>
              <a:t>First Choice - Enterprise/National -  Big10 contract</a:t>
            </a:r>
          </a:p>
          <a:p>
            <a:pPr marL="742950" lvl="1" indent="-285750">
              <a:buFont typeface="Wingdings" panose="05000000000000000000" pitchFamily="2" charset="2"/>
              <a:buChar char="ü"/>
            </a:pPr>
            <a:r>
              <a:rPr lang="en-US" sz="2600" dirty="0">
                <a:cs typeface="Arial" panose="020B0604020202020204" pitchFamily="34" charset="0"/>
              </a:rPr>
              <a:t>Second Choice - Hertz </a:t>
            </a:r>
          </a:p>
          <a:p>
            <a:pPr marL="742950" lvl="1" indent="-285750">
              <a:buFont typeface="Wingdings" panose="05000000000000000000" pitchFamily="2" charset="2"/>
              <a:buChar char="ü"/>
            </a:pPr>
            <a:r>
              <a:rPr lang="en-US" sz="2600" dirty="0">
                <a:cs typeface="Arial" panose="020B0604020202020204" pitchFamily="34" charset="0"/>
              </a:rPr>
              <a:t>Book with a Travel Inc. Consultant or in Concur</a:t>
            </a:r>
          </a:p>
          <a:p>
            <a:pPr marL="742950" lvl="1" indent="-285750">
              <a:buFont typeface="Wingdings" panose="05000000000000000000" pitchFamily="2" charset="2"/>
              <a:buChar char="ü"/>
            </a:pPr>
            <a:r>
              <a:rPr lang="en-US" sz="2600" dirty="0">
                <a:cs typeface="Arial" panose="020B0604020202020204" pitchFamily="34" charset="0"/>
              </a:rPr>
              <a:t>Never accept extras such as fuel service, GPS, Roadside Assistance, etc.  These are not reimbursable</a:t>
            </a:r>
          </a:p>
          <a:p>
            <a:pPr marL="742950" lvl="1" indent="-285750">
              <a:buFont typeface="Wingdings" panose="05000000000000000000" pitchFamily="2" charset="2"/>
              <a:buChar char="ü"/>
            </a:pPr>
            <a:r>
              <a:rPr lang="en-US" sz="2600" dirty="0">
                <a:cs typeface="Arial" panose="020B0604020202020204" pitchFamily="34" charset="0"/>
              </a:rPr>
              <a:t>Traveler is expected to refuel car prior to return –receipts required</a:t>
            </a:r>
          </a:p>
          <a:p>
            <a:pPr marL="742950" lvl="1" indent="-285750">
              <a:buFont typeface="Wingdings" panose="05000000000000000000" pitchFamily="2" charset="2"/>
              <a:buChar char="ü"/>
            </a:pPr>
            <a:r>
              <a:rPr lang="en-US" sz="2600" dirty="0">
                <a:cs typeface="Arial" panose="020B0604020202020204" pitchFamily="34" charset="0"/>
              </a:rPr>
              <a:t>Preferred is to book standard, able to book up to full size SUV if needed (as of July 2020)</a:t>
            </a:r>
          </a:p>
        </p:txBody>
      </p:sp>
    </p:spTree>
    <p:extLst>
      <p:ext uri="{BB962C8B-B14F-4D97-AF65-F5344CB8AC3E}">
        <p14:creationId xmlns:p14="http://schemas.microsoft.com/office/powerpoint/2010/main" val="120212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301841" y="213755"/>
            <a:ext cx="11382158" cy="798961"/>
          </a:xfrm>
        </p:spPr>
        <p:txBody>
          <a:bodyPr/>
          <a:lstStyle/>
          <a:p>
            <a:r>
              <a:rPr lang="en-US" b="1" dirty="0">
                <a:solidFill>
                  <a:srgbClr val="0070C0"/>
                </a:solidFill>
                <a:latin typeface="+mn-lt"/>
                <a:cs typeface="Arial" panose="020B0604020202020204" pitchFamily="34" charset="0"/>
              </a:rPr>
              <a:t>Administrative Groups</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301841" y="1118586"/>
            <a:ext cx="9676660" cy="5238671"/>
          </a:xfrm>
        </p:spPr>
        <p:txBody>
          <a:bodyPr vert="horz" lIns="91440" tIns="45720" rIns="91440" bIns="45720" rtlCol="0" anchor="t">
            <a:normAutofit/>
          </a:bodyPr>
          <a:lstStyle/>
          <a:p>
            <a:r>
              <a:rPr lang="en-US" dirty="0">
                <a:cs typeface="Arial" panose="020B0604020202020204" pitchFamily="34" charset="0"/>
              </a:rPr>
              <a:t>The </a:t>
            </a:r>
            <a:r>
              <a:rPr lang="en-US" dirty="0">
                <a:cs typeface="Arial" panose="020B0604020202020204" pitchFamily="34" charset="0"/>
                <a:hlinkClick r:id="rId3"/>
              </a:rPr>
              <a:t>Administrative Group process </a:t>
            </a:r>
            <a:r>
              <a:rPr lang="en-US" dirty="0">
                <a:cs typeface="Arial" panose="020B0604020202020204" pitchFamily="34" charset="0"/>
              </a:rPr>
              <a:t>allows a host department to easily manage all department specific travel needs for students, guests or employees.  The process allows the group administrator to either:</a:t>
            </a:r>
          </a:p>
          <a:p>
            <a:endParaRPr lang="en-US" sz="1200" dirty="0">
              <a:cs typeface="Arial" panose="020B0604020202020204" pitchFamily="34" charset="0"/>
            </a:endParaRPr>
          </a:p>
          <a:p>
            <a:pPr lvl="1">
              <a:buFont typeface="Wingdings" panose="05000000000000000000" pitchFamily="2" charset="2"/>
              <a:buChar char="ü"/>
            </a:pPr>
            <a:r>
              <a:rPr lang="en-US" dirty="0">
                <a:cs typeface="Arial" panose="020B0604020202020204" pitchFamily="34" charset="0"/>
              </a:rPr>
              <a:t>Securely use the UW Platt ghost card on file with Travel Inc for agent reservations or;</a:t>
            </a:r>
          </a:p>
          <a:p>
            <a:pPr lvl="1">
              <a:buFont typeface="Wingdings" panose="05000000000000000000" pitchFamily="2" charset="2"/>
              <a:buChar char="ü"/>
            </a:pPr>
            <a:r>
              <a:rPr lang="en-US" dirty="0">
                <a:cs typeface="Arial" panose="020B0604020202020204" pitchFamily="34" charset="0"/>
              </a:rPr>
              <a:t>To set up the group for individual bill, where each traveler provides a personal credit card at the time of booking.</a:t>
            </a:r>
          </a:p>
          <a:p>
            <a:endParaRPr lang="en-US" dirty="0">
              <a:cs typeface="Calibri"/>
            </a:endParaRPr>
          </a:p>
        </p:txBody>
      </p:sp>
    </p:spTree>
    <p:extLst>
      <p:ext uri="{BB962C8B-B14F-4D97-AF65-F5344CB8AC3E}">
        <p14:creationId xmlns:p14="http://schemas.microsoft.com/office/powerpoint/2010/main" val="127101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363984" y="213755"/>
            <a:ext cx="11320015" cy="798961"/>
          </a:xfrm>
        </p:spPr>
        <p:txBody>
          <a:bodyPr/>
          <a:lstStyle/>
          <a:p>
            <a:r>
              <a:rPr lang="en-US" b="1" dirty="0">
                <a:solidFill>
                  <a:srgbClr val="0070C0"/>
                </a:solidFill>
                <a:latin typeface="+mn-lt"/>
                <a:cs typeface="Arial" panose="020B0604020202020204" pitchFamily="34" charset="0"/>
              </a:rPr>
              <a:t>Administrative Groups</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363984" y="896646"/>
            <a:ext cx="11320015" cy="4935983"/>
          </a:xfrm>
        </p:spPr>
        <p:txBody>
          <a:bodyPr vert="horz" lIns="91440" tIns="45720" rIns="91440" bIns="45720" rtlCol="0" anchor="t">
            <a:normAutofit fontScale="77500" lnSpcReduction="20000"/>
          </a:bodyPr>
          <a:lstStyle/>
          <a:p>
            <a:r>
              <a:rPr lang="en-US" dirty="0">
                <a:cs typeface="Arial" panose="020B0604020202020204" pitchFamily="34" charset="0"/>
              </a:rPr>
              <a:t>Setting Up an </a:t>
            </a:r>
            <a:r>
              <a:rPr lang="en-US" dirty="0">
                <a:cs typeface="Arial" panose="020B0604020202020204" pitchFamily="34" charset="0"/>
                <a:hlinkClick r:id="rId3"/>
              </a:rPr>
              <a:t>Admin Group </a:t>
            </a:r>
            <a:r>
              <a:rPr lang="en-US" dirty="0">
                <a:cs typeface="Arial" panose="020B0604020202020204" pitchFamily="34" charset="0"/>
              </a:rPr>
              <a:t>- </a:t>
            </a:r>
            <a:r>
              <a:rPr lang="en-US" sz="3200" dirty="0"/>
              <a:t>Department arrangers must provide the following information and use the Travel Incorporated </a:t>
            </a:r>
            <a:r>
              <a:rPr lang="en-US" sz="3200" u="sng" dirty="0">
                <a:hlinkClick r:id="rId4"/>
              </a:rPr>
              <a:t>UW Group Reservation Request Form</a:t>
            </a:r>
            <a:r>
              <a:rPr lang="en-US" sz="3200" dirty="0"/>
              <a:t> to submit the information.</a:t>
            </a:r>
          </a:p>
          <a:p>
            <a:pPr marL="742950" lvl="1" indent="-285750">
              <a:buFont typeface="Wingdings" panose="05000000000000000000" pitchFamily="2" charset="2"/>
              <a:buChar char="ü"/>
            </a:pPr>
            <a:r>
              <a:rPr lang="en-US" dirty="0">
                <a:cs typeface="Arial" panose="020B0604020202020204" pitchFamily="34" charset="0"/>
              </a:rPr>
              <a:t>Travel dates/times can be pre-defined (this is not required if not yet known)</a:t>
            </a:r>
          </a:p>
          <a:p>
            <a:pPr marL="742950" lvl="1" indent="-285750">
              <a:buFont typeface="Wingdings" panose="05000000000000000000" pitchFamily="2" charset="2"/>
              <a:buChar char="ü"/>
            </a:pPr>
            <a:r>
              <a:rPr lang="en-US" dirty="0">
                <a:cs typeface="Arial" panose="020B0604020202020204" pitchFamily="34" charset="0"/>
              </a:rPr>
              <a:t>Fare allowance</a:t>
            </a:r>
          </a:p>
          <a:p>
            <a:pPr marL="742950" lvl="1" indent="-285750">
              <a:buFont typeface="Wingdings" panose="05000000000000000000" pitchFamily="2" charset="2"/>
              <a:buChar char="ü"/>
            </a:pPr>
            <a:r>
              <a:rPr lang="en-US" dirty="0">
                <a:cs typeface="Arial" panose="020B0604020202020204" pitchFamily="34" charset="0"/>
              </a:rPr>
              <a:t>Approval requirements</a:t>
            </a:r>
          </a:p>
          <a:p>
            <a:pPr marL="742950" lvl="1" indent="-285750">
              <a:buFont typeface="Wingdings" panose="05000000000000000000" pitchFamily="2" charset="2"/>
              <a:buChar char="ü"/>
            </a:pPr>
            <a:r>
              <a:rPr lang="en-US" dirty="0">
                <a:cs typeface="Arial" panose="020B0604020202020204" pitchFamily="34" charset="0"/>
              </a:rPr>
              <a:t>If you want the card on file to be used for hotel guarantee (hold reservations for traveler’s own payment at check-out)</a:t>
            </a:r>
          </a:p>
          <a:p>
            <a:pPr marL="742950" lvl="1" indent="-285750">
              <a:buFont typeface="Wingdings" panose="05000000000000000000" pitchFamily="2" charset="2"/>
              <a:buChar char="ü"/>
            </a:pPr>
            <a:r>
              <a:rPr lang="en-US" dirty="0">
                <a:cs typeface="Arial" panose="020B0604020202020204" pitchFamily="34" charset="0"/>
              </a:rPr>
              <a:t>List of authorized users that are eligible to have their charges paid for via the card on file. This list may be modified as needed.</a:t>
            </a:r>
          </a:p>
          <a:p>
            <a:pPr lvl="1"/>
            <a:endParaRPr lang="en-US" sz="2800" dirty="0">
              <a:cs typeface="Arial" panose="020B0604020202020204" pitchFamily="34" charset="0"/>
            </a:endParaRPr>
          </a:p>
          <a:p>
            <a:r>
              <a:rPr lang="en-US" dirty="0">
                <a:cs typeface="Arial" panose="020B0604020202020204" pitchFamily="34" charset="0"/>
              </a:rPr>
              <a:t>Once this process is complete, Travel Incorporated will provide the </a:t>
            </a:r>
            <a:r>
              <a:rPr lang="en-US" b="1" dirty="0">
                <a:cs typeface="Arial" panose="020B0604020202020204" pitchFamily="34" charset="0"/>
              </a:rPr>
              <a:t>Administrative Group Code</a:t>
            </a:r>
            <a:r>
              <a:rPr lang="en-US" dirty="0">
                <a:cs typeface="Arial" panose="020B0604020202020204" pitchFamily="34" charset="0"/>
              </a:rPr>
              <a:t> and contact information that must be given to and referenced by travelers or coordinators when booking under the established Administrative Group.</a:t>
            </a:r>
          </a:p>
          <a:p>
            <a:endParaRPr lang="en-US" b="1" dirty="0">
              <a:cs typeface="Arial" panose="020B0604020202020204" pitchFamily="34" charset="0"/>
            </a:endParaRPr>
          </a:p>
          <a:p>
            <a:r>
              <a:rPr lang="en-US" b="1" dirty="0">
                <a:cs typeface="Arial" panose="020B0604020202020204" pitchFamily="34" charset="0"/>
              </a:rPr>
              <a:t>Important Note: </a:t>
            </a:r>
            <a:r>
              <a:rPr lang="en-US" i="1" dirty="0">
                <a:cs typeface="Arial" panose="020B0604020202020204" pitchFamily="34" charset="0"/>
              </a:rPr>
              <a:t>Be advised that it will take up to 48 business hours to have the group set up internally. Not advised if travel needs to take place within 20 days</a:t>
            </a:r>
            <a:endParaRPr lang="en-US" dirty="0">
              <a:cs typeface="Arial" panose="020B0604020202020204" pitchFamily="34" charset="0"/>
            </a:endParaRPr>
          </a:p>
          <a:p>
            <a:endParaRPr lang="en-US" dirty="0">
              <a:cs typeface="Calibri"/>
            </a:endParaRPr>
          </a:p>
        </p:txBody>
      </p:sp>
    </p:spTree>
    <p:extLst>
      <p:ext uri="{BB962C8B-B14F-4D97-AF65-F5344CB8AC3E}">
        <p14:creationId xmlns:p14="http://schemas.microsoft.com/office/powerpoint/2010/main" val="354125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292963" y="213755"/>
            <a:ext cx="11391036" cy="798961"/>
          </a:xfrm>
        </p:spPr>
        <p:txBody>
          <a:bodyPr/>
          <a:lstStyle/>
          <a:p>
            <a:r>
              <a:rPr lang="en-US" b="1" dirty="0">
                <a:solidFill>
                  <a:srgbClr val="0070C0"/>
                </a:solidFill>
                <a:latin typeface="+mn-lt"/>
                <a:cs typeface="Arial" panose="020B0604020202020204" pitchFamily="34" charset="0"/>
              </a:rPr>
              <a:t>Mileage Reimbursement</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372863" y="932156"/>
            <a:ext cx="10315852" cy="4986390"/>
          </a:xfrm>
        </p:spPr>
        <p:txBody>
          <a:bodyPr vert="horz" lIns="91440" tIns="45720" rIns="91440" bIns="45720" rtlCol="0" anchor="t">
            <a:normAutofit fontScale="92500" lnSpcReduction="20000"/>
          </a:bodyPr>
          <a:lstStyle/>
          <a:p>
            <a:pPr marL="0" indent="0">
              <a:buNone/>
            </a:pPr>
            <a:r>
              <a:rPr lang="en-US" dirty="0">
                <a:cs typeface="Arial" panose="020B0604020202020204" pitchFamily="34" charset="0"/>
              </a:rPr>
              <a:t>When driving your personal vehicle for University-sponsored business, you will be reimbursed for mileage. MapQuest or Google Maps are the official tools for determining the most direct route. The following rates apply:</a:t>
            </a:r>
            <a:endParaRPr lang="en-US" sz="1200" b="1" dirty="0">
              <a:solidFill>
                <a:srgbClr val="830019"/>
              </a:solidFill>
              <a:cs typeface="Arial" panose="020B0604020202020204" pitchFamily="34" charset="0"/>
            </a:endParaRPr>
          </a:p>
          <a:p>
            <a:r>
              <a:rPr lang="en-US" dirty="0">
                <a:cs typeface="Arial" panose="020B0604020202020204" pitchFamily="34" charset="0"/>
              </a:rPr>
              <a:t>Less than 100 miles roundtrip - Standard Rate</a:t>
            </a:r>
          </a:p>
          <a:p>
            <a:pPr marL="914400" lvl="1" indent="-457200">
              <a:buFont typeface="Wingdings" panose="05000000000000000000" pitchFamily="2" charset="2"/>
              <a:buChar char="ü"/>
            </a:pPr>
            <a:r>
              <a:rPr lang="en-US" sz="2800" dirty="0">
                <a:cs typeface="Arial" panose="020B0604020202020204" pitchFamily="34" charset="0"/>
              </a:rPr>
              <a:t>On/after 7/1/22: $0.625 per mile</a:t>
            </a:r>
          </a:p>
          <a:p>
            <a:pPr marL="457200" lvl="1" indent="0">
              <a:buNone/>
            </a:pPr>
            <a:endParaRPr lang="en-US" sz="1100" dirty="0">
              <a:cs typeface="Arial" panose="020B0604020202020204" pitchFamily="34" charset="0"/>
            </a:endParaRPr>
          </a:p>
          <a:p>
            <a:r>
              <a:rPr lang="en-US" dirty="0">
                <a:cs typeface="Arial" panose="020B0604020202020204" pitchFamily="34" charset="0"/>
              </a:rPr>
              <a:t>If trip is over 100 miles, a fleet vehicle should be used</a:t>
            </a:r>
          </a:p>
          <a:p>
            <a:pPr lvl="1">
              <a:buFont typeface="Wingdings" panose="05000000000000000000" pitchFamily="2" charset="2"/>
              <a:buChar char="ü"/>
            </a:pPr>
            <a:r>
              <a:rPr lang="en-US" dirty="0">
                <a:cs typeface="Arial" panose="020B0604020202020204" pitchFamily="34" charset="0"/>
                <a:hlinkClick r:id="rId3"/>
              </a:rPr>
              <a:t>https://uwplatt.sharepoint.com/sites/AdministrativeServices/FacilitiesManagement/SitePages/Car-Fleet.aspx</a:t>
            </a:r>
            <a:r>
              <a:rPr lang="en-US" dirty="0">
                <a:cs typeface="Arial" panose="020B0604020202020204" pitchFamily="34" charset="0"/>
              </a:rPr>
              <a:t> </a:t>
            </a:r>
          </a:p>
          <a:p>
            <a:pPr lvl="1">
              <a:buFont typeface="Wingdings" panose="05000000000000000000" pitchFamily="2" charset="2"/>
              <a:buChar char="ü"/>
            </a:pPr>
            <a:r>
              <a:rPr lang="en-US" dirty="0">
                <a:cs typeface="Arial" panose="020B0604020202020204" pitchFamily="34" charset="0"/>
              </a:rPr>
              <a:t>Provide fleet non-availability slip if no fleet vehicle is available</a:t>
            </a:r>
          </a:p>
          <a:p>
            <a:pPr lvl="1">
              <a:buFont typeface="Wingdings" panose="05000000000000000000" pitchFamily="2" charset="2"/>
              <a:buChar char="ü"/>
            </a:pPr>
            <a:r>
              <a:rPr lang="en-US" dirty="0">
                <a:cs typeface="Arial" panose="020B0604020202020204" pitchFamily="34" charset="0"/>
              </a:rPr>
              <a:t>Exception – Trips to an airport (can’t park fleet vehicles at the airport)</a:t>
            </a:r>
          </a:p>
          <a:p>
            <a:pPr marL="457200" lvl="1" indent="0">
              <a:buNone/>
            </a:pPr>
            <a:endParaRPr lang="en-US" sz="1100" dirty="0">
              <a:cs typeface="Arial" panose="020B0604020202020204" pitchFamily="34" charset="0"/>
            </a:endParaRPr>
          </a:p>
          <a:p>
            <a:r>
              <a:rPr lang="en-US" dirty="0">
                <a:cs typeface="Arial" panose="020B0604020202020204" pitchFamily="34" charset="0"/>
              </a:rPr>
              <a:t>More than 100 miles roundtrip without using fleet - Turndown Rate (Employees and Students)</a:t>
            </a:r>
          </a:p>
          <a:p>
            <a:pPr marL="914400" lvl="1" indent="-457200">
              <a:buFont typeface="Wingdings" panose="05000000000000000000" pitchFamily="2" charset="2"/>
              <a:buChar char="ü"/>
            </a:pPr>
            <a:r>
              <a:rPr lang="en-US" sz="2800" dirty="0">
                <a:cs typeface="Arial" panose="020B0604020202020204" pitchFamily="34" charset="0"/>
              </a:rPr>
              <a:t>On/after 7/1/22: $0.405 per mile</a:t>
            </a:r>
          </a:p>
          <a:p>
            <a:pPr marL="0" indent="0">
              <a:buNone/>
            </a:pPr>
            <a:endParaRPr lang="en-US" dirty="0">
              <a:cs typeface="Calibri"/>
            </a:endParaRPr>
          </a:p>
        </p:txBody>
      </p:sp>
    </p:spTree>
    <p:extLst>
      <p:ext uri="{BB962C8B-B14F-4D97-AF65-F5344CB8AC3E}">
        <p14:creationId xmlns:p14="http://schemas.microsoft.com/office/powerpoint/2010/main" val="214104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390617" y="213755"/>
            <a:ext cx="11293382" cy="798961"/>
          </a:xfrm>
        </p:spPr>
        <p:txBody>
          <a:bodyPr/>
          <a:lstStyle/>
          <a:p>
            <a:r>
              <a:rPr lang="en-US" b="1" dirty="0">
                <a:solidFill>
                  <a:srgbClr val="0070C0"/>
                </a:solidFill>
                <a:latin typeface="+mn-lt"/>
                <a:cs typeface="Arial" panose="020B0604020202020204" pitchFamily="34" charset="0"/>
              </a:rPr>
              <a:t>Individual Meal Per Diems</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390617" y="896646"/>
            <a:ext cx="11801383" cy="5185404"/>
          </a:xfrm>
        </p:spPr>
        <p:txBody>
          <a:bodyPr vert="horz" lIns="91440" tIns="45720" rIns="91440" bIns="45720" rtlCol="0" anchor="t">
            <a:normAutofit/>
          </a:bodyPr>
          <a:lstStyle/>
          <a:p>
            <a:pPr marL="571500" indent="-571500"/>
            <a:r>
              <a:rPr lang="en-US" sz="3200" dirty="0">
                <a:cs typeface="Arial" panose="020B0604020202020204" pitchFamily="34" charset="0"/>
                <a:hlinkClick r:id="rId3"/>
              </a:rPr>
              <a:t>Per Diem </a:t>
            </a:r>
            <a:r>
              <a:rPr lang="en-US" sz="3200" dirty="0">
                <a:cs typeface="Arial" panose="020B0604020202020204" pitchFamily="34" charset="0"/>
              </a:rPr>
              <a:t>is an allowance provided for individual meals and incidentals. No receipts required</a:t>
            </a:r>
          </a:p>
          <a:p>
            <a:pPr marL="1028700" lvl="1" indent="-571500">
              <a:buFont typeface="Wingdings" panose="05000000000000000000" pitchFamily="2" charset="2"/>
              <a:buChar char="ü"/>
            </a:pPr>
            <a:r>
              <a:rPr lang="en-US" sz="2800" dirty="0">
                <a:cs typeface="Arial" panose="020B0604020202020204" pitchFamily="34" charset="0"/>
              </a:rPr>
              <a:t>The amount varies by location</a:t>
            </a:r>
          </a:p>
          <a:p>
            <a:pPr marL="1028700" lvl="1" indent="-571500">
              <a:buFont typeface="Wingdings" panose="05000000000000000000" pitchFamily="2" charset="2"/>
              <a:buChar char="ü"/>
            </a:pPr>
            <a:r>
              <a:rPr lang="en-US" sz="2800" dirty="0">
                <a:cs typeface="Arial" panose="020B0604020202020204" pitchFamily="34" charset="0"/>
              </a:rPr>
              <a:t>This is provided for any overnight travel</a:t>
            </a:r>
          </a:p>
          <a:p>
            <a:pPr marL="1028700" lvl="1" indent="-571500">
              <a:buFont typeface="Wingdings" panose="05000000000000000000" pitchFamily="2" charset="2"/>
              <a:buChar char="ü"/>
            </a:pPr>
            <a:r>
              <a:rPr lang="en-US" sz="2800" dirty="0">
                <a:cs typeface="Arial" panose="020B0604020202020204" pitchFamily="34" charset="0"/>
              </a:rPr>
              <a:t>Important to include conference documentation in expense reporting to document provided meals</a:t>
            </a:r>
          </a:p>
          <a:p>
            <a:pPr lvl="1"/>
            <a:endParaRPr lang="en-US" sz="1100" dirty="0">
              <a:cs typeface="Arial" panose="020B0604020202020204" pitchFamily="34" charset="0"/>
            </a:endParaRPr>
          </a:p>
          <a:p>
            <a:pPr marL="571500" indent="-571500"/>
            <a:r>
              <a:rPr lang="en-US" sz="3200" dirty="0">
                <a:cs typeface="Arial" panose="020B0604020202020204" pitchFamily="34" charset="0"/>
              </a:rPr>
              <a:t>Day Trip Allowance is $15 (taxable) and provided for day trips</a:t>
            </a:r>
          </a:p>
          <a:p>
            <a:pPr marL="1028700" lvl="1" indent="-571500">
              <a:buFont typeface="Wingdings" panose="05000000000000000000" pitchFamily="2" charset="2"/>
              <a:buChar char="ü"/>
            </a:pPr>
            <a:r>
              <a:rPr lang="en-US" sz="2800" dirty="0">
                <a:cs typeface="Arial" panose="020B0604020202020204" pitchFamily="34" charset="0"/>
              </a:rPr>
              <a:t>No receipts required</a:t>
            </a:r>
          </a:p>
          <a:p>
            <a:endParaRPr lang="en-US" dirty="0">
              <a:cs typeface="Calibri"/>
            </a:endParaRPr>
          </a:p>
        </p:txBody>
      </p:sp>
    </p:spTree>
    <p:extLst>
      <p:ext uri="{BB962C8B-B14F-4D97-AF65-F5344CB8AC3E}">
        <p14:creationId xmlns:p14="http://schemas.microsoft.com/office/powerpoint/2010/main" val="158538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433296" y="213755"/>
            <a:ext cx="11250703" cy="798961"/>
          </a:xfrm>
        </p:spPr>
        <p:txBody>
          <a:bodyPr/>
          <a:lstStyle/>
          <a:p>
            <a:r>
              <a:rPr lang="en-US" b="1" dirty="0">
                <a:solidFill>
                  <a:srgbClr val="0070C0"/>
                </a:solidFill>
                <a:latin typeface="+mn-lt"/>
                <a:cs typeface="Arial" panose="020B0604020202020204" pitchFamily="34" charset="0"/>
              </a:rPr>
              <a:t>Hosted Meals</a:t>
            </a:r>
            <a:endParaRPr lang="en-US" dirty="0">
              <a:latin typeface="+mn-lt"/>
            </a:endParaRPr>
          </a:p>
        </p:txBody>
      </p:sp>
      <p:sp>
        <p:nvSpPr>
          <p:cNvPr id="6" name="Content Placeholder 5">
            <a:extLst>
              <a:ext uri="{FF2B5EF4-FFF2-40B4-BE49-F238E27FC236}">
                <a16:creationId xmlns:a16="http://schemas.microsoft.com/office/drawing/2014/main" id="{41918CE4-65FA-4433-B700-CA192B1D288E}"/>
              </a:ext>
            </a:extLst>
          </p:cNvPr>
          <p:cNvSpPr txBox="1">
            <a:spLocks noGrp="1"/>
          </p:cNvSpPr>
          <p:nvPr>
            <p:ph idx="1"/>
          </p:nvPr>
        </p:nvSpPr>
        <p:spPr>
          <a:xfrm>
            <a:off x="223520" y="1139076"/>
            <a:ext cx="9719470" cy="2606867"/>
          </a:xfrm>
          <a:prstGeom prst="rect">
            <a:avLst/>
          </a:prstGeom>
          <a:noFill/>
        </p:spPr>
        <p:txBody>
          <a:bodyPr wrap="square" numCol="2" rtlCol="0">
            <a:spAutoFit/>
          </a:bodyPr>
          <a:lstStyle/>
          <a:p>
            <a:pPr marL="428625" indent="-428625">
              <a:buFont typeface="Arial" panose="020B0604020202020204" pitchFamily="34" charset="0"/>
              <a:buChar char="•"/>
            </a:pPr>
            <a:r>
              <a:rPr lang="en-US" sz="1800" dirty="0">
                <a:cs typeface="Arial" panose="020B0604020202020204" pitchFamily="34" charset="0"/>
              </a:rPr>
              <a:t>Conferences</a:t>
            </a:r>
          </a:p>
          <a:p>
            <a:pPr marL="428625" indent="-428625">
              <a:buFont typeface="Arial" panose="020B0604020202020204" pitchFamily="34" charset="0"/>
              <a:buChar char="•"/>
            </a:pPr>
            <a:r>
              <a:rPr lang="en-US" sz="1800" dirty="0">
                <a:cs typeface="Arial" panose="020B0604020202020204" pitchFamily="34" charset="0"/>
              </a:rPr>
              <a:t>Seminars				</a:t>
            </a:r>
          </a:p>
          <a:p>
            <a:pPr marL="428625" indent="-428625">
              <a:buFont typeface="Arial" panose="020B0604020202020204" pitchFamily="34" charset="0"/>
              <a:buChar char="•"/>
            </a:pPr>
            <a:r>
              <a:rPr lang="en-US" sz="1800" dirty="0">
                <a:cs typeface="Arial" panose="020B0604020202020204" pitchFamily="34" charset="0"/>
              </a:rPr>
              <a:t>Retreats/Workshops</a:t>
            </a:r>
          </a:p>
          <a:p>
            <a:pPr marL="428625" indent="-428625">
              <a:buFont typeface="Arial" panose="020B0604020202020204" pitchFamily="34" charset="0"/>
              <a:buChar char="•"/>
            </a:pPr>
            <a:r>
              <a:rPr lang="en-US" sz="1800" dirty="0">
                <a:cs typeface="Arial" panose="020B0604020202020204" pitchFamily="34" charset="0"/>
              </a:rPr>
              <a:t>Training Sessions</a:t>
            </a:r>
          </a:p>
          <a:p>
            <a:pPr marL="428625" indent="-428625">
              <a:buFont typeface="Arial" panose="020B0604020202020204" pitchFamily="34" charset="0"/>
              <a:buChar char="•"/>
            </a:pPr>
            <a:r>
              <a:rPr lang="en-US" sz="1800" dirty="0">
                <a:cs typeface="Arial" panose="020B0604020202020204" pitchFamily="34" charset="0"/>
              </a:rPr>
              <a:t>Academic Colloquiums</a:t>
            </a:r>
          </a:p>
          <a:p>
            <a:pPr marL="428625" indent="-428625">
              <a:buFont typeface="Arial" panose="020B0604020202020204" pitchFamily="34" charset="0"/>
              <a:buChar char="•"/>
            </a:pPr>
            <a:r>
              <a:rPr lang="en-US" sz="1800" dirty="0">
                <a:cs typeface="Arial" panose="020B0604020202020204" pitchFamily="34" charset="0"/>
              </a:rPr>
              <a:t>Receptions</a:t>
            </a:r>
          </a:p>
          <a:p>
            <a:pPr marL="428625" indent="-428625">
              <a:buFont typeface="Arial" panose="020B0604020202020204" pitchFamily="34" charset="0"/>
              <a:buChar char="•"/>
            </a:pPr>
            <a:r>
              <a:rPr lang="en-US" sz="1800" dirty="0">
                <a:cs typeface="Arial" panose="020B0604020202020204" pitchFamily="34" charset="0"/>
              </a:rPr>
              <a:t>Orientations</a:t>
            </a:r>
          </a:p>
          <a:p>
            <a:pPr marL="428625" indent="-428625">
              <a:buFont typeface="Arial" panose="020B0604020202020204" pitchFamily="34" charset="0"/>
              <a:buChar char="•"/>
            </a:pPr>
            <a:r>
              <a:rPr lang="en-US" sz="1800" dirty="0">
                <a:cs typeface="Arial" panose="020B0604020202020204" pitchFamily="34" charset="0"/>
              </a:rPr>
              <a:t>Hospitality or hosted meals between University hosts and job interview candidates or recruits</a:t>
            </a:r>
          </a:p>
          <a:p>
            <a:endParaRPr lang="en-US" sz="27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EDE36B3-CD3D-4C8F-8A87-0DE73101097C}"/>
              </a:ext>
            </a:extLst>
          </p:cNvPr>
          <p:cNvSpPr txBox="1"/>
          <p:nvPr/>
        </p:nvSpPr>
        <p:spPr>
          <a:xfrm>
            <a:off x="433296" y="4791650"/>
            <a:ext cx="11325408" cy="707886"/>
          </a:xfrm>
          <a:prstGeom prst="rect">
            <a:avLst/>
          </a:prstGeom>
          <a:noFill/>
        </p:spPr>
        <p:txBody>
          <a:bodyPr wrap="none" rtlCol="0">
            <a:spAutoFit/>
          </a:bodyPr>
          <a:lstStyle/>
          <a:p>
            <a:r>
              <a:rPr lang="en-US" sz="2000" dirty="0"/>
              <a:t>A </a:t>
            </a:r>
            <a:r>
              <a:rPr lang="en-US" sz="2000" dirty="0">
                <a:hlinkClick r:id="rId3"/>
              </a:rPr>
              <a:t>Candidate Hosted Meal Payment Form </a:t>
            </a:r>
            <a:r>
              <a:rPr lang="en-US" sz="2000" dirty="0"/>
              <a:t>must be completed and attached to the TER if hosting a candidate</a:t>
            </a:r>
          </a:p>
          <a:p>
            <a:r>
              <a:rPr lang="en-US" sz="2000" dirty="0"/>
              <a:t>*Maximum of three employees per hosted candidate meal.</a:t>
            </a:r>
          </a:p>
        </p:txBody>
      </p:sp>
      <p:pic>
        <p:nvPicPr>
          <p:cNvPr id="5" name="Picture 4">
            <a:extLst>
              <a:ext uri="{FF2B5EF4-FFF2-40B4-BE49-F238E27FC236}">
                <a16:creationId xmlns:a16="http://schemas.microsoft.com/office/drawing/2014/main" id="{6BFFC88A-D735-4BB2-81FE-A7BD42AB36BC}"/>
              </a:ext>
            </a:extLst>
          </p:cNvPr>
          <p:cNvPicPr>
            <a:picLocks noChangeAspect="1"/>
          </p:cNvPicPr>
          <p:nvPr/>
        </p:nvPicPr>
        <p:blipFill>
          <a:blip r:embed="rId4"/>
          <a:stretch>
            <a:fillRect/>
          </a:stretch>
        </p:blipFill>
        <p:spPr>
          <a:xfrm>
            <a:off x="3130009" y="2175029"/>
            <a:ext cx="8153509" cy="2233067"/>
          </a:xfrm>
          <a:prstGeom prst="rect">
            <a:avLst/>
          </a:prstGeom>
        </p:spPr>
      </p:pic>
    </p:spTree>
    <p:extLst>
      <p:ext uri="{BB962C8B-B14F-4D97-AF65-F5344CB8AC3E}">
        <p14:creationId xmlns:p14="http://schemas.microsoft.com/office/powerpoint/2010/main" val="297543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399495" y="213755"/>
            <a:ext cx="11284504" cy="798961"/>
          </a:xfrm>
        </p:spPr>
        <p:txBody>
          <a:bodyPr/>
          <a:lstStyle/>
          <a:p>
            <a:r>
              <a:rPr lang="en-US" b="1" dirty="0">
                <a:solidFill>
                  <a:srgbClr val="0070C0"/>
                </a:solidFill>
                <a:latin typeface="+mn-lt"/>
                <a:cs typeface="Arial" panose="020B0604020202020204" pitchFamily="34" charset="0"/>
              </a:rPr>
              <a:t>Tax Exemption</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399496" y="905522"/>
            <a:ext cx="10324730" cy="5268855"/>
          </a:xfrm>
        </p:spPr>
        <p:txBody>
          <a:bodyPr vert="horz" lIns="91440" tIns="45720" rIns="91440" bIns="45720" rtlCol="0" anchor="t">
            <a:normAutofit/>
          </a:bodyPr>
          <a:lstStyle/>
          <a:p>
            <a:r>
              <a:rPr lang="en-US" sz="3200" dirty="0">
                <a:cs typeface="Arial" panose="020B0604020202020204" pitchFamily="34" charset="0"/>
                <a:hlinkClick r:id="rId3"/>
              </a:rPr>
              <a:t>Wisconsin</a:t>
            </a:r>
            <a:endParaRPr lang="en-US" sz="3200" dirty="0">
              <a:cs typeface="Arial" panose="020B0604020202020204" pitchFamily="34" charset="0"/>
            </a:endParaRPr>
          </a:p>
          <a:p>
            <a:pPr marL="742950" lvl="1" indent="-285750">
              <a:buFont typeface="Wingdings" panose="05000000000000000000" pitchFamily="2" charset="2"/>
              <a:buChar char="ü"/>
            </a:pPr>
            <a:r>
              <a:rPr lang="en-US" sz="2200" dirty="0">
                <a:cs typeface="Arial" panose="020B0604020202020204" pitchFamily="34" charset="0"/>
              </a:rPr>
              <a:t>The Wisconsin sales and use tax provides an exemption from payment of state, county, and local tax. </a:t>
            </a:r>
          </a:p>
          <a:p>
            <a:pPr marL="742950" lvl="1" indent="-285750">
              <a:buFont typeface="Wingdings" panose="05000000000000000000" pitchFamily="2" charset="2"/>
              <a:buChar char="ü"/>
            </a:pPr>
            <a:r>
              <a:rPr lang="en-US" sz="2200" dirty="0">
                <a:cs typeface="Arial" panose="020B0604020202020204" pitchFamily="34" charset="0"/>
              </a:rPr>
              <a:t>Travelers seeking Wisconsin sales tax exemption for business lodging, meals, and vehicle rentals should present the Department of Revenue approved tax-exempt wallet card </a:t>
            </a:r>
            <a:r>
              <a:rPr lang="en-US" sz="2200" b="1" i="1" dirty="0">
                <a:cs typeface="Arial" panose="020B0604020202020204" pitchFamily="34" charset="0"/>
              </a:rPr>
              <a:t>(obtain your card from your institution’s business office)</a:t>
            </a:r>
            <a:endParaRPr lang="en-US" sz="2200" dirty="0">
              <a:cs typeface="Arial" panose="020B0604020202020204" pitchFamily="34" charset="0"/>
              <a:hlinkClick r:id="rId4"/>
            </a:endParaRPr>
          </a:p>
          <a:p>
            <a:r>
              <a:rPr lang="en-US" sz="3200" dirty="0">
                <a:cs typeface="Arial" panose="020B0604020202020204" pitchFamily="34" charset="0"/>
                <a:hlinkClick r:id="rId5"/>
              </a:rPr>
              <a:t>Other States</a:t>
            </a:r>
            <a:endParaRPr lang="en-US" sz="3200" dirty="0">
              <a:cs typeface="Arial" panose="020B0604020202020204" pitchFamily="34" charset="0"/>
            </a:endParaRPr>
          </a:p>
          <a:p>
            <a:pPr marL="742950" lvl="1" indent="-285750">
              <a:buFont typeface="Wingdings" panose="05000000000000000000" pitchFamily="2" charset="2"/>
              <a:buChar char="ü"/>
            </a:pPr>
            <a:r>
              <a:rPr lang="en-US" sz="2000" dirty="0">
                <a:cs typeface="Arial" panose="020B0604020202020204" pitchFamily="34" charset="0"/>
              </a:rPr>
              <a:t>University of Wisconsin System may have various Sales and Use Tax Exemptions when making purchases other states. Review the </a:t>
            </a:r>
            <a:r>
              <a:rPr lang="en-US" sz="2000" dirty="0" err="1">
                <a:cs typeface="Arial" panose="020B0604020202020204" pitchFamily="34" charset="0"/>
              </a:rPr>
              <a:t>TravelWIse</a:t>
            </a:r>
            <a:r>
              <a:rPr lang="en-US" sz="2000" dirty="0">
                <a:cs typeface="Arial" panose="020B0604020202020204" pitchFamily="34" charset="0"/>
              </a:rPr>
              <a:t> site for more details.</a:t>
            </a:r>
          </a:p>
          <a:p>
            <a:pPr marL="457200" lvl="1" indent="0">
              <a:buNone/>
            </a:pPr>
            <a:endParaRPr lang="en-US" sz="2000" dirty="0">
              <a:cs typeface="Arial" panose="020B0604020202020204" pitchFamily="34" charset="0"/>
            </a:endParaRPr>
          </a:p>
          <a:p>
            <a:pPr marL="0" indent="0">
              <a:buNone/>
            </a:pPr>
            <a:r>
              <a:rPr lang="en-US" sz="2200" b="1" dirty="0">
                <a:cs typeface="Arial" panose="020B0604020202020204" pitchFamily="34" charset="0"/>
              </a:rPr>
              <a:t>*If you are unable to receive exception, make note of reason why on expense report</a:t>
            </a:r>
          </a:p>
          <a:p>
            <a:endParaRPr lang="en-US" dirty="0">
              <a:cs typeface="Calibri"/>
            </a:endParaRPr>
          </a:p>
        </p:txBody>
      </p:sp>
    </p:spTree>
    <p:extLst>
      <p:ext uri="{BB962C8B-B14F-4D97-AF65-F5344CB8AC3E}">
        <p14:creationId xmlns:p14="http://schemas.microsoft.com/office/powerpoint/2010/main" val="221157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719091" y="213755"/>
            <a:ext cx="10964908" cy="798961"/>
          </a:xfrm>
        </p:spPr>
        <p:txBody>
          <a:bodyPr/>
          <a:lstStyle/>
          <a:p>
            <a:r>
              <a:rPr lang="en-US" b="1" dirty="0">
                <a:solidFill>
                  <a:srgbClr val="0070C0"/>
                </a:solidFill>
                <a:latin typeface="+mn-lt"/>
                <a:cs typeface="Arial" panose="020B0604020202020204" pitchFamily="34" charset="0"/>
              </a:rPr>
              <a:t>Real ID</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585926" y="1135122"/>
            <a:ext cx="9650027" cy="3720963"/>
          </a:xfrm>
        </p:spPr>
        <p:txBody>
          <a:bodyPr vert="horz" lIns="91440" tIns="45720" rIns="91440" bIns="45720" rtlCol="0" anchor="t">
            <a:normAutofit/>
          </a:bodyPr>
          <a:lstStyle/>
          <a:p>
            <a:r>
              <a:rPr lang="en-US" dirty="0">
                <a:cs typeface="Arial" panose="020B0604020202020204" pitchFamily="34" charset="0"/>
              </a:rPr>
              <a:t>Wisconsin DMV issues REAL ID compliant products (marked with a star) in accordance with the federal </a:t>
            </a:r>
            <a:r>
              <a:rPr lang="en-US" dirty="0">
                <a:cs typeface="Arial" panose="020B0604020202020204" pitchFamily="34" charset="0"/>
                <a:hlinkClick r:id="rId3"/>
              </a:rPr>
              <a:t>Real ID Act</a:t>
            </a:r>
            <a:r>
              <a:rPr lang="en-US" dirty="0">
                <a:cs typeface="Arial" panose="020B0604020202020204" pitchFamily="34" charset="0"/>
              </a:rPr>
              <a:t> of 2005. </a:t>
            </a:r>
          </a:p>
          <a:p>
            <a:endParaRPr lang="en-US" dirty="0">
              <a:cs typeface="Arial" panose="020B0604020202020204" pitchFamily="34" charset="0"/>
            </a:endParaRPr>
          </a:p>
          <a:p>
            <a:r>
              <a:rPr lang="en-US" dirty="0">
                <a:cs typeface="Arial" panose="020B0604020202020204" pitchFamily="34" charset="0"/>
              </a:rPr>
              <a:t>If you plan to fly within the U.S., visit a military base or other federal buildings, the Department of Homeland Security will require identification that is REAL ID compliant (or show another acceptable form of identification, such as a passport) beginning </a:t>
            </a:r>
            <a:r>
              <a:rPr lang="en-US" b="1" dirty="0">
                <a:cs typeface="Arial" panose="020B0604020202020204" pitchFamily="34" charset="0"/>
              </a:rPr>
              <a:t>May 7, 2025</a:t>
            </a:r>
            <a:r>
              <a:rPr lang="en-US" dirty="0">
                <a:cs typeface="Arial" panose="020B0604020202020204" pitchFamily="34" charset="0"/>
              </a:rPr>
              <a:t>.</a:t>
            </a:r>
          </a:p>
          <a:p>
            <a:endParaRPr lang="en-US" dirty="0">
              <a:cs typeface="Calibri"/>
            </a:endParaRPr>
          </a:p>
        </p:txBody>
      </p:sp>
      <p:pic>
        <p:nvPicPr>
          <p:cNvPr id="2" name="Picture 1">
            <a:extLst>
              <a:ext uri="{FF2B5EF4-FFF2-40B4-BE49-F238E27FC236}">
                <a16:creationId xmlns:a16="http://schemas.microsoft.com/office/drawing/2014/main" id="{7719057B-AD85-46EC-95B3-08B5C7F88BE4}"/>
              </a:ext>
            </a:extLst>
          </p:cNvPr>
          <p:cNvPicPr>
            <a:picLocks noChangeAspect="1"/>
          </p:cNvPicPr>
          <p:nvPr/>
        </p:nvPicPr>
        <p:blipFill>
          <a:blip r:embed="rId4"/>
          <a:stretch>
            <a:fillRect/>
          </a:stretch>
        </p:blipFill>
        <p:spPr>
          <a:xfrm>
            <a:off x="10405766" y="91349"/>
            <a:ext cx="1454002" cy="1345224"/>
          </a:xfrm>
          <a:prstGeom prst="rect">
            <a:avLst/>
          </a:prstGeom>
        </p:spPr>
      </p:pic>
    </p:spTree>
    <p:extLst>
      <p:ext uri="{BB962C8B-B14F-4D97-AF65-F5344CB8AC3E}">
        <p14:creationId xmlns:p14="http://schemas.microsoft.com/office/powerpoint/2010/main" val="4022965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436656" y="213755"/>
            <a:ext cx="11247343" cy="798961"/>
          </a:xfrm>
        </p:spPr>
        <p:txBody>
          <a:bodyPr/>
          <a:lstStyle/>
          <a:p>
            <a:r>
              <a:rPr lang="en-US" b="1" dirty="0">
                <a:solidFill>
                  <a:srgbClr val="0070C0"/>
                </a:solidFill>
                <a:latin typeface="+mn-lt"/>
                <a:cs typeface="Arial" panose="020B0604020202020204" pitchFamily="34" charset="0"/>
              </a:rPr>
              <a:t>Real ID</a:t>
            </a:r>
            <a:endParaRPr lang="en-US" dirty="0">
              <a:latin typeface="+mn-lt"/>
            </a:endParaRPr>
          </a:p>
        </p:txBody>
      </p:sp>
      <p:pic>
        <p:nvPicPr>
          <p:cNvPr id="2" name="Content Placeholder 1">
            <a:extLst>
              <a:ext uri="{FF2B5EF4-FFF2-40B4-BE49-F238E27FC236}">
                <a16:creationId xmlns:a16="http://schemas.microsoft.com/office/drawing/2014/main" id="{E4E51CCA-AB3D-4523-8A58-33ED26DC0E7B}"/>
              </a:ext>
            </a:extLst>
          </p:cNvPr>
          <p:cNvPicPr>
            <a:picLocks noGrp="1" noChangeAspect="1"/>
          </p:cNvPicPr>
          <p:nvPr>
            <p:ph idx="1"/>
          </p:nvPr>
        </p:nvPicPr>
        <p:blipFill>
          <a:blip r:embed="rId3"/>
          <a:stretch>
            <a:fillRect/>
          </a:stretch>
        </p:blipFill>
        <p:spPr>
          <a:xfrm>
            <a:off x="436656" y="1012717"/>
            <a:ext cx="4565111" cy="2989446"/>
          </a:xfrm>
          <a:prstGeom prst="rect">
            <a:avLst/>
          </a:prstGeom>
        </p:spPr>
      </p:pic>
      <p:pic>
        <p:nvPicPr>
          <p:cNvPr id="8" name="Picture 7">
            <a:extLst>
              <a:ext uri="{FF2B5EF4-FFF2-40B4-BE49-F238E27FC236}">
                <a16:creationId xmlns:a16="http://schemas.microsoft.com/office/drawing/2014/main" id="{AECB0032-F665-4F2D-9956-0D60287171D4}"/>
              </a:ext>
            </a:extLst>
          </p:cNvPr>
          <p:cNvPicPr>
            <a:picLocks noChangeAspect="1"/>
          </p:cNvPicPr>
          <p:nvPr/>
        </p:nvPicPr>
        <p:blipFill>
          <a:blip r:embed="rId4"/>
          <a:stretch>
            <a:fillRect/>
          </a:stretch>
        </p:blipFill>
        <p:spPr>
          <a:xfrm>
            <a:off x="4032419" y="1012716"/>
            <a:ext cx="969348" cy="835224"/>
          </a:xfrm>
          <a:prstGeom prst="rect">
            <a:avLst/>
          </a:prstGeom>
        </p:spPr>
      </p:pic>
      <p:pic>
        <p:nvPicPr>
          <p:cNvPr id="9" name="Picture 8">
            <a:extLst>
              <a:ext uri="{FF2B5EF4-FFF2-40B4-BE49-F238E27FC236}">
                <a16:creationId xmlns:a16="http://schemas.microsoft.com/office/drawing/2014/main" id="{1214605E-DF58-4EBE-B6C9-90F0F3DF4BA6}"/>
              </a:ext>
            </a:extLst>
          </p:cNvPr>
          <p:cNvPicPr>
            <a:picLocks noChangeAspect="1"/>
          </p:cNvPicPr>
          <p:nvPr/>
        </p:nvPicPr>
        <p:blipFill>
          <a:blip r:embed="rId5"/>
          <a:stretch>
            <a:fillRect/>
          </a:stretch>
        </p:blipFill>
        <p:spPr>
          <a:xfrm>
            <a:off x="5864384" y="917411"/>
            <a:ext cx="4710648" cy="3084751"/>
          </a:xfrm>
          <a:prstGeom prst="rect">
            <a:avLst/>
          </a:prstGeom>
        </p:spPr>
      </p:pic>
      <p:sp>
        <p:nvSpPr>
          <p:cNvPr id="11" name="TextBox 10">
            <a:extLst>
              <a:ext uri="{FF2B5EF4-FFF2-40B4-BE49-F238E27FC236}">
                <a16:creationId xmlns:a16="http://schemas.microsoft.com/office/drawing/2014/main" id="{E826A7E8-73DC-4950-BFEB-CC2A30068844}"/>
              </a:ext>
            </a:extLst>
          </p:cNvPr>
          <p:cNvSpPr txBox="1"/>
          <p:nvPr/>
        </p:nvSpPr>
        <p:spPr>
          <a:xfrm>
            <a:off x="1168400" y="4093419"/>
            <a:ext cx="2864020" cy="76944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rPr>
              <a:t>Compliant</a:t>
            </a:r>
          </a:p>
        </p:txBody>
      </p:sp>
      <p:sp>
        <p:nvSpPr>
          <p:cNvPr id="12" name="TextBox 11">
            <a:extLst>
              <a:ext uri="{FF2B5EF4-FFF2-40B4-BE49-F238E27FC236}">
                <a16:creationId xmlns:a16="http://schemas.microsoft.com/office/drawing/2014/main" id="{1AC523D4-1A4C-4BA7-8216-32BEEAEAA4F6}"/>
              </a:ext>
            </a:extLst>
          </p:cNvPr>
          <p:cNvSpPr txBox="1"/>
          <p:nvPr/>
        </p:nvSpPr>
        <p:spPr>
          <a:xfrm>
            <a:off x="6604387" y="4093419"/>
            <a:ext cx="3621653" cy="76944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rPr>
              <a:t>Not Compliant</a:t>
            </a:r>
          </a:p>
        </p:txBody>
      </p:sp>
    </p:spTree>
    <p:extLst>
      <p:ext uri="{BB962C8B-B14F-4D97-AF65-F5344CB8AC3E}">
        <p14:creationId xmlns:p14="http://schemas.microsoft.com/office/powerpoint/2010/main" val="28946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838200" y="213755"/>
            <a:ext cx="10515600" cy="798961"/>
          </a:xfrm>
        </p:spPr>
        <p:txBody>
          <a:bodyPr>
            <a:normAutofit/>
          </a:bodyPr>
          <a:lstStyle/>
          <a:p>
            <a:r>
              <a:rPr lang="en-US" sz="3600" b="1" spc="150" dirty="0">
                <a:solidFill>
                  <a:srgbClr val="004990"/>
                </a:solidFill>
                <a:latin typeface="+mn-lt"/>
                <a:cs typeface="Arial" panose="020B0604020202020204" pitchFamily="34" charset="0"/>
              </a:rPr>
              <a:t>State </a:t>
            </a:r>
            <a:r>
              <a:rPr lang="en-US" sz="3200" b="1" spc="150" dirty="0">
                <a:solidFill>
                  <a:srgbClr val="004990"/>
                </a:solidFill>
                <a:latin typeface="+mn-lt"/>
                <a:cs typeface="Arial" panose="020B0604020202020204" pitchFamily="34" charset="0"/>
              </a:rPr>
              <a:t>of</a:t>
            </a:r>
            <a:r>
              <a:rPr lang="en-US" sz="3600" b="1" spc="150" dirty="0">
                <a:solidFill>
                  <a:srgbClr val="004990"/>
                </a:solidFill>
                <a:latin typeface="+mn-lt"/>
                <a:cs typeface="Arial" panose="020B0604020202020204" pitchFamily="34" charset="0"/>
              </a:rPr>
              <a:t> Travel Industry – What to expect</a:t>
            </a:r>
            <a:endParaRPr lang="en-US" sz="3600" b="1" dirty="0">
              <a:solidFill>
                <a:srgbClr val="0070C0"/>
              </a:solidFill>
              <a:latin typeface="+mn-lt"/>
              <a:cs typeface="Arial" panose="020B0604020202020204" pitchFamily="34" charset="0"/>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831046" y="1034839"/>
            <a:ext cx="11215952" cy="4905829"/>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US" dirty="0">
                <a:latin typeface="+mn-lt"/>
              </a:rPr>
              <a:t>Longer hold times with agencies as the industry tries to catch up with increased demands.</a:t>
            </a:r>
          </a:p>
          <a:p>
            <a:pPr marL="285750" indent="-285750">
              <a:buFont typeface="Arial" panose="020B0604020202020204" pitchFamily="34" charset="0"/>
              <a:buChar char="•"/>
            </a:pPr>
            <a:r>
              <a:rPr lang="en-US" dirty="0">
                <a:latin typeface="+mn-lt"/>
              </a:rPr>
              <a:t>Longer TSA lines</a:t>
            </a:r>
          </a:p>
          <a:p>
            <a:pPr marL="285750" indent="-285750">
              <a:buFont typeface="Arial" panose="020B0604020202020204" pitchFamily="34" charset="0"/>
              <a:buChar char="•"/>
            </a:pPr>
            <a:r>
              <a:rPr lang="en-US" dirty="0">
                <a:latin typeface="+mn-lt"/>
              </a:rPr>
              <a:t>Arrive at the airport early and be prepared for long lines</a:t>
            </a:r>
          </a:p>
          <a:p>
            <a:pPr marL="285750" indent="-285750">
              <a:buFont typeface="Arial" panose="020B0604020202020204" pitchFamily="34" charset="0"/>
              <a:buChar char="•"/>
            </a:pPr>
            <a:r>
              <a:rPr lang="en-US" dirty="0">
                <a:latin typeface="+mn-lt"/>
              </a:rPr>
              <a:t>Reconfirm your flight!</a:t>
            </a:r>
          </a:p>
          <a:p>
            <a:pPr marL="285750" indent="-285750">
              <a:buFont typeface="Arial" panose="020B0604020202020204" pitchFamily="34" charset="0"/>
              <a:buChar char="•"/>
            </a:pPr>
            <a:r>
              <a:rPr lang="en-US" dirty="0">
                <a:latin typeface="+mn-lt"/>
              </a:rPr>
              <a:t>Higher airfare</a:t>
            </a:r>
          </a:p>
          <a:p>
            <a:pPr marL="285750" indent="-285750">
              <a:buFont typeface="Arial" panose="020B0604020202020204" pitchFamily="34" charset="0"/>
              <a:buChar char="•"/>
            </a:pPr>
            <a:r>
              <a:rPr lang="en-US" dirty="0">
                <a:latin typeface="+mn-lt"/>
              </a:rPr>
              <a:t>More Self-service options being offered (and encouraged)</a:t>
            </a:r>
          </a:p>
          <a:p>
            <a:pPr lvl="1">
              <a:buFont typeface="Wingdings" panose="05000000000000000000" pitchFamily="2" charset="2"/>
              <a:buChar char="ü"/>
            </a:pPr>
            <a:r>
              <a:rPr lang="en-US" dirty="0">
                <a:latin typeface="+mn-lt"/>
              </a:rPr>
              <a:t>Use of Concur for booking</a:t>
            </a:r>
          </a:p>
          <a:p>
            <a:pPr lvl="1">
              <a:buFont typeface="Wingdings" panose="05000000000000000000" pitchFamily="2" charset="2"/>
              <a:buChar char="ü"/>
            </a:pPr>
            <a:r>
              <a:rPr lang="en-US" dirty="0">
                <a:latin typeface="+mn-lt"/>
              </a:rPr>
              <a:t>Use of </a:t>
            </a:r>
            <a:r>
              <a:rPr lang="en-US" dirty="0">
                <a:latin typeface="+mn-lt"/>
                <a:hlinkClick r:id="rId4"/>
              </a:rPr>
              <a:t>Travel Inc Hub </a:t>
            </a:r>
            <a:r>
              <a:rPr lang="en-US" dirty="0">
                <a:latin typeface="+mn-lt"/>
              </a:rPr>
              <a:t>for personal invoice retrieval</a:t>
            </a:r>
          </a:p>
          <a:p>
            <a:pPr marL="285750" indent="-285750">
              <a:buFont typeface="Arial" panose="020B0604020202020204" pitchFamily="34" charset="0"/>
              <a:buChar char="•"/>
            </a:pPr>
            <a:r>
              <a:rPr lang="en-US" dirty="0">
                <a:latin typeface="+mn-lt"/>
              </a:rPr>
              <a:t>Utilizing Campus Travel Manager for assistance with policy, planning and booking questions.</a:t>
            </a:r>
          </a:p>
          <a:p>
            <a:endParaRPr lang="en-US" sz="1800" dirty="0">
              <a:latin typeface="Arial" panose="020B0604020202020204" pitchFamily="34" charset="0"/>
              <a:cs typeface="Calibri"/>
            </a:endParaRPr>
          </a:p>
          <a:p>
            <a:pPr marL="457200" lvl="1" indent="0">
              <a:buNone/>
            </a:pPr>
            <a:endParaRPr lang="en-US" sz="1800" dirty="0">
              <a:latin typeface="Arial" panose="020B0604020202020204" pitchFamily="34" charset="0"/>
              <a:cs typeface="Calibri"/>
            </a:endParaRPr>
          </a:p>
        </p:txBody>
      </p:sp>
    </p:spTree>
    <p:extLst>
      <p:ext uri="{BB962C8B-B14F-4D97-AF65-F5344CB8AC3E}">
        <p14:creationId xmlns:p14="http://schemas.microsoft.com/office/powerpoint/2010/main" val="1923733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568171" y="213755"/>
            <a:ext cx="11115828" cy="798961"/>
          </a:xfrm>
        </p:spPr>
        <p:txBody>
          <a:bodyPr/>
          <a:lstStyle/>
          <a:p>
            <a:r>
              <a:rPr lang="en-US" b="1" dirty="0">
                <a:solidFill>
                  <a:srgbClr val="0070C0"/>
                </a:solidFill>
                <a:latin typeface="+mn-lt"/>
                <a:cs typeface="Arial" panose="020B0604020202020204" pitchFamily="34" charset="0"/>
              </a:rPr>
              <a:t>Links</a:t>
            </a:r>
            <a:endParaRPr lang="en-US" dirty="0">
              <a:latin typeface="+mn-lt"/>
            </a:endParaRPr>
          </a:p>
        </p:txBody>
      </p:sp>
      <p:sp>
        <p:nvSpPr>
          <p:cNvPr id="3" name="Content Placeholder 2">
            <a:extLst>
              <a:ext uri="{FF2B5EF4-FFF2-40B4-BE49-F238E27FC236}">
                <a16:creationId xmlns:a16="http://schemas.microsoft.com/office/drawing/2014/main" id="{BCF0ED50-9F57-445E-A964-FB4A3F7B0C35}"/>
              </a:ext>
            </a:extLst>
          </p:cNvPr>
          <p:cNvSpPr>
            <a:spLocks noGrp="1"/>
          </p:cNvSpPr>
          <p:nvPr>
            <p:ph idx="1"/>
          </p:nvPr>
        </p:nvSpPr>
        <p:spPr>
          <a:xfrm>
            <a:off x="284085" y="941033"/>
            <a:ext cx="11629747" cy="4663636"/>
          </a:xfrm>
        </p:spPr>
        <p:txBody>
          <a:bodyPr>
            <a:normAutofit fontScale="92500" lnSpcReduction="10000"/>
          </a:bodyPr>
          <a:lstStyle/>
          <a:p>
            <a:r>
              <a:rPr lang="en-US" sz="3900" dirty="0">
                <a:cs typeface="Arial" panose="020B0604020202020204" pitchFamily="34" charset="0"/>
                <a:hlinkClick r:id="rId3"/>
              </a:rPr>
              <a:t>UW </a:t>
            </a:r>
            <a:r>
              <a:rPr lang="en-US" sz="3900" dirty="0" err="1">
                <a:cs typeface="Arial" panose="020B0604020202020204" pitchFamily="34" charset="0"/>
                <a:hlinkClick r:id="rId3"/>
              </a:rPr>
              <a:t>TravelWIse</a:t>
            </a:r>
            <a:r>
              <a:rPr lang="en-US" sz="3900" dirty="0">
                <a:cs typeface="Arial" panose="020B0604020202020204" pitchFamily="34" charset="0"/>
                <a:hlinkClick r:id="rId3"/>
              </a:rPr>
              <a:t> Website</a:t>
            </a:r>
            <a:endParaRPr lang="en-US" sz="3900" dirty="0">
              <a:cs typeface="Arial" panose="020B0604020202020204" pitchFamily="34" charset="0"/>
            </a:endParaRPr>
          </a:p>
          <a:p>
            <a:r>
              <a:rPr lang="en-US" sz="3900" dirty="0">
                <a:cs typeface="Arial" panose="020B0604020202020204" pitchFamily="34" charset="0"/>
                <a:hlinkClick r:id="rId4"/>
              </a:rPr>
              <a:t>E-Reimbursement Login</a:t>
            </a:r>
            <a:endParaRPr lang="en-US" sz="3900" dirty="0">
              <a:cs typeface="Arial" panose="020B0604020202020204" pitchFamily="34" charset="0"/>
            </a:endParaRPr>
          </a:p>
          <a:p>
            <a:r>
              <a:rPr lang="en-US" sz="3900" dirty="0">
                <a:cs typeface="Arial" panose="020B0604020202020204" pitchFamily="34" charset="0"/>
                <a:hlinkClick r:id="rId5"/>
              </a:rPr>
              <a:t>Policies</a:t>
            </a:r>
            <a:r>
              <a:rPr lang="en-US" sz="3900" dirty="0">
                <a:cs typeface="Arial" panose="020B0604020202020204" pitchFamily="34" charset="0"/>
              </a:rPr>
              <a:t> (where to find)</a:t>
            </a:r>
          </a:p>
          <a:p>
            <a:r>
              <a:rPr lang="en-US" sz="3900" dirty="0">
                <a:cs typeface="Arial" panose="020B0604020202020204" pitchFamily="34" charset="0"/>
                <a:hlinkClick r:id="rId6"/>
              </a:rPr>
              <a:t>UW Platt travel website</a:t>
            </a:r>
            <a:endParaRPr lang="en-US" sz="3900" dirty="0">
              <a:cs typeface="Arial" panose="020B0604020202020204" pitchFamily="34" charset="0"/>
            </a:endParaRPr>
          </a:p>
          <a:p>
            <a:r>
              <a:rPr lang="en-US" sz="3900" dirty="0">
                <a:cs typeface="Arial" panose="020B0604020202020204" pitchFamily="34" charset="0"/>
              </a:rPr>
              <a:t>Travel News – </a:t>
            </a:r>
            <a:r>
              <a:rPr lang="en-US" sz="3900" dirty="0">
                <a:cs typeface="Arial" panose="020B0604020202020204" pitchFamily="34" charset="0"/>
                <a:hlinkClick r:id="rId7"/>
              </a:rPr>
              <a:t>Newsletter Sign Up</a:t>
            </a:r>
            <a:endParaRPr lang="en-US" sz="3900" dirty="0">
              <a:cs typeface="Arial" panose="020B0604020202020204" pitchFamily="34" charset="0"/>
            </a:endParaRPr>
          </a:p>
          <a:p>
            <a:r>
              <a:rPr lang="en-US" sz="3900" dirty="0">
                <a:cs typeface="Arial" panose="020B0604020202020204" pitchFamily="34" charset="0"/>
                <a:hlinkClick r:id="rId8"/>
              </a:rPr>
              <a:t>Current COVID travel restrictions for UW Platt</a:t>
            </a:r>
            <a:endParaRPr lang="en-US" sz="3900" dirty="0">
              <a:cs typeface="Arial" panose="020B0604020202020204" pitchFamily="34" charset="0"/>
            </a:endParaRPr>
          </a:p>
          <a:p>
            <a:r>
              <a:rPr lang="en-US" sz="3900" dirty="0">
                <a:cs typeface="Arial" panose="020B0604020202020204" pitchFamily="34" charset="0"/>
                <a:hlinkClick r:id="rId9"/>
              </a:rPr>
              <a:t>Concur Login</a:t>
            </a:r>
            <a:r>
              <a:rPr lang="en-US" sz="3900" dirty="0">
                <a:cs typeface="Arial" panose="020B0604020202020204" pitchFamily="34" charset="0"/>
              </a:rPr>
              <a:t> &amp; Demo</a:t>
            </a:r>
          </a:p>
          <a:p>
            <a:r>
              <a:rPr lang="en-US" sz="3900" dirty="0">
                <a:cs typeface="Arial" panose="020B0604020202020204" pitchFamily="34" charset="0"/>
                <a:hlinkClick r:id="rId10"/>
              </a:rPr>
              <a:t>Per Diem Calculator</a:t>
            </a:r>
            <a:endParaRPr lang="en-US" sz="3900" dirty="0">
              <a:cs typeface="Arial" panose="020B0604020202020204" pitchFamily="34" charset="0"/>
            </a:endParaRPr>
          </a:p>
          <a:p>
            <a:endParaRPr lang="en-US" dirty="0"/>
          </a:p>
        </p:txBody>
      </p:sp>
    </p:spTree>
    <p:extLst>
      <p:ext uri="{BB962C8B-B14F-4D97-AF65-F5344CB8AC3E}">
        <p14:creationId xmlns:p14="http://schemas.microsoft.com/office/powerpoint/2010/main" val="318891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B7AF94C-B77E-264F-AF6B-D8A056E09C95}"/>
              </a:ext>
            </a:extLst>
          </p:cNvPr>
          <p:cNvSpPr>
            <a:spLocks noGrp="1"/>
          </p:cNvSpPr>
          <p:nvPr>
            <p:ph idx="1"/>
          </p:nvPr>
        </p:nvSpPr>
        <p:spPr>
          <a:xfrm>
            <a:off x="697883" y="1438040"/>
            <a:ext cx="10515600" cy="4905829"/>
          </a:xfrm>
        </p:spPr>
        <p:txBody>
          <a:bodyPr vert="horz" lIns="91440" tIns="45720" rIns="91440" bIns="45720" rtlCol="0" anchor="t">
            <a:normAutofit/>
          </a:bodyPr>
          <a:lstStyle/>
          <a:p>
            <a:pPr marL="0" indent="0">
              <a:buNone/>
            </a:pPr>
            <a:endParaRPr lang="en-US" sz="8000" dirty="0">
              <a:solidFill>
                <a:schemeClr val="bg1"/>
              </a:solidFill>
              <a:cs typeface="Calibri"/>
            </a:endParaRPr>
          </a:p>
          <a:p>
            <a:pPr marL="0" indent="0" algn="ctr">
              <a:buNone/>
            </a:pPr>
            <a:r>
              <a:rPr lang="en-US" sz="8800" b="1" dirty="0">
                <a:solidFill>
                  <a:schemeClr val="bg1"/>
                </a:solidFill>
                <a:cs typeface="Calibri"/>
              </a:rPr>
              <a:t>Thank you!</a:t>
            </a:r>
          </a:p>
        </p:txBody>
      </p:sp>
    </p:spTree>
    <p:extLst>
      <p:ext uri="{BB962C8B-B14F-4D97-AF65-F5344CB8AC3E}">
        <p14:creationId xmlns:p14="http://schemas.microsoft.com/office/powerpoint/2010/main" val="253592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838200" y="213755"/>
            <a:ext cx="10515600" cy="798961"/>
          </a:xfrm>
        </p:spPr>
        <p:txBody>
          <a:bodyPr>
            <a:normAutofit/>
          </a:bodyPr>
          <a:lstStyle/>
          <a:p>
            <a:r>
              <a:rPr lang="en-US" sz="3600" b="1" dirty="0">
                <a:solidFill>
                  <a:srgbClr val="0070C0"/>
                </a:solidFill>
                <a:latin typeface="+mn-lt"/>
                <a:cs typeface="Arial" panose="020B0604020202020204" pitchFamily="34" charset="0"/>
              </a:rPr>
              <a:t>UW-Platteville Travel Updates</a:t>
            </a: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831046" y="1034839"/>
            <a:ext cx="11215952" cy="4905829"/>
          </a:xfrm>
        </p:spPr>
        <p:txBody>
          <a:bodyPr vert="horz" lIns="91440" tIns="45720" rIns="91440" bIns="45720" rtlCol="0" anchor="t">
            <a:normAutofit/>
          </a:bodyPr>
          <a:lstStyle/>
          <a:p>
            <a:r>
              <a:rPr lang="en-US" sz="3200" dirty="0">
                <a:cs typeface="Arial" panose="020B0604020202020204" pitchFamily="34" charset="0"/>
              </a:rPr>
              <a:t>Domestic Travel is allowed and may be booked in our booking channels</a:t>
            </a:r>
          </a:p>
          <a:p>
            <a:r>
              <a:rPr lang="en-US" sz="3200" dirty="0">
                <a:cs typeface="Arial" panose="020B0604020202020204" pitchFamily="34" charset="0"/>
              </a:rPr>
              <a:t>International travel requires approval from the </a:t>
            </a:r>
            <a:r>
              <a:rPr lang="en-US" sz="3200" b="0" i="0" u="sng" dirty="0">
                <a:solidFill>
                  <a:srgbClr val="990033"/>
                </a:solidFill>
                <a:effectLst/>
                <a:hlinkClick r:id="rId3"/>
              </a:rPr>
              <a:t>International Programs Office</a:t>
            </a:r>
            <a:endParaRPr lang="en-US" sz="3200" dirty="0">
              <a:cs typeface="Arial" panose="020B0604020202020204" pitchFamily="34" charset="0"/>
            </a:endParaRPr>
          </a:p>
          <a:p>
            <a:pPr marL="457200" lvl="1" indent="0">
              <a:buNone/>
            </a:pPr>
            <a:endParaRPr lang="en-US" sz="2000" dirty="0">
              <a:cs typeface="Arial" panose="020B0604020202020204" pitchFamily="34" charset="0"/>
            </a:endParaRPr>
          </a:p>
          <a:p>
            <a:r>
              <a:rPr lang="en-US" sz="3200" dirty="0">
                <a:cs typeface="Arial" panose="020B0604020202020204" pitchFamily="34" charset="0"/>
              </a:rPr>
              <a:t>Travel Management Contact</a:t>
            </a:r>
          </a:p>
          <a:p>
            <a:pPr marL="1028700" lvl="1" indent="-571500">
              <a:buFont typeface="Wingdings" panose="05000000000000000000" pitchFamily="2" charset="2"/>
              <a:buChar char="ü"/>
            </a:pPr>
            <a:r>
              <a:rPr lang="en-US" sz="2000" dirty="0">
                <a:cs typeface="Arial" panose="020B0604020202020204" pitchFamily="34" charset="0"/>
              </a:rPr>
              <a:t>UW System Travel Office</a:t>
            </a:r>
          </a:p>
          <a:p>
            <a:pPr marL="1028700" lvl="1" indent="-571500">
              <a:buFont typeface="Wingdings" panose="05000000000000000000" pitchFamily="2" charset="2"/>
              <a:buChar char="ü"/>
            </a:pPr>
            <a:r>
              <a:rPr lang="en-US" sz="2000" u="sng" dirty="0">
                <a:cs typeface="Arial" panose="020B0604020202020204" pitchFamily="34" charset="0"/>
                <a:hlinkClick r:id="rId4"/>
              </a:rPr>
              <a:t>uwstraveloffice@uwsa.edu</a:t>
            </a:r>
            <a:endParaRPr lang="en-US" sz="2000" dirty="0">
              <a:cs typeface="Arial" panose="020B0604020202020204" pitchFamily="34" charset="0"/>
            </a:endParaRPr>
          </a:p>
          <a:p>
            <a:pPr marL="1028700" lvl="1" indent="-571500">
              <a:buFont typeface="Wingdings" panose="05000000000000000000" pitchFamily="2" charset="2"/>
              <a:buChar char="ü"/>
            </a:pPr>
            <a:r>
              <a:rPr lang="en-US" sz="2000" dirty="0">
                <a:cs typeface="Arial" panose="020B0604020202020204" pitchFamily="34" charset="0"/>
              </a:rPr>
              <a:t>Phone: 414-345-7553</a:t>
            </a:r>
          </a:p>
          <a:p>
            <a:pPr marL="457200" lvl="1" indent="0">
              <a:buNone/>
            </a:pPr>
            <a:endParaRPr lang="en-US" sz="1800" dirty="0">
              <a:latin typeface="Arial" panose="020B0604020202020204" pitchFamily="34" charset="0"/>
              <a:cs typeface="Calibri"/>
            </a:endParaRPr>
          </a:p>
        </p:txBody>
      </p:sp>
    </p:spTree>
    <p:extLst>
      <p:ext uri="{BB962C8B-B14F-4D97-AF65-F5344CB8AC3E}">
        <p14:creationId xmlns:p14="http://schemas.microsoft.com/office/powerpoint/2010/main" val="416836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461639" y="214446"/>
            <a:ext cx="11222360" cy="798961"/>
          </a:xfrm>
        </p:spPr>
        <p:txBody>
          <a:bodyPr/>
          <a:lstStyle/>
          <a:p>
            <a:r>
              <a:rPr lang="en-US" b="1" dirty="0">
                <a:solidFill>
                  <a:srgbClr val="0070C0"/>
                </a:solidFill>
                <a:latin typeface="+mn-lt"/>
                <a:cs typeface="Arial" panose="020B0604020202020204" pitchFamily="34" charset="0"/>
              </a:rPr>
              <a:t>UW-Platteville Travel Updates</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461639" y="1136342"/>
            <a:ext cx="10182687" cy="5194281"/>
          </a:xfrm>
        </p:spPr>
        <p:txBody>
          <a:bodyPr vert="horz" lIns="91440" tIns="45720" rIns="91440" bIns="45720" rtlCol="0" anchor="t">
            <a:normAutofit/>
          </a:bodyPr>
          <a:lstStyle/>
          <a:p>
            <a:r>
              <a:rPr lang="en-US" sz="2600" b="1" dirty="0">
                <a:cs typeface="Arial" panose="020B0604020202020204" pitchFamily="34" charset="0"/>
              </a:rPr>
              <a:t>Current UW Platt COVID-19 Travel Booking Restrictions: </a:t>
            </a:r>
            <a:endParaRPr lang="en-US" sz="2200" dirty="0">
              <a:cs typeface="Arial" panose="020B0604020202020204" pitchFamily="34" charset="0"/>
            </a:endParaRPr>
          </a:p>
          <a:p>
            <a:endParaRPr lang="en-US" sz="1200" dirty="0">
              <a:cs typeface="Arial" panose="020B0604020202020204" pitchFamily="34" charset="0"/>
            </a:endParaRPr>
          </a:p>
          <a:p>
            <a:pPr lvl="1">
              <a:buFont typeface="Wingdings" panose="05000000000000000000" pitchFamily="2" charset="2"/>
              <a:buChar char="ü"/>
            </a:pPr>
            <a:r>
              <a:rPr lang="en-US" dirty="0">
                <a:cs typeface="Arial" panose="020B0604020202020204" pitchFamily="34" charset="0"/>
              </a:rPr>
              <a:t>The university ended its domestic travel freeze effective Feb 28</a:t>
            </a:r>
            <a:r>
              <a:rPr lang="en-US" baseline="30000" dirty="0">
                <a:cs typeface="Arial" panose="020B0604020202020204" pitchFamily="34" charset="0"/>
              </a:rPr>
              <a:t>th</a:t>
            </a:r>
            <a:r>
              <a:rPr lang="en-US" dirty="0">
                <a:cs typeface="Arial" panose="020B0604020202020204" pitchFamily="34" charset="0"/>
              </a:rPr>
              <a:t>. University-sponsored travel should follow CDC domestic travel guidelines based upon your vaccination status. </a:t>
            </a:r>
          </a:p>
          <a:p>
            <a:pPr lvl="1">
              <a:buFont typeface="Wingdings" panose="05000000000000000000" pitchFamily="2" charset="2"/>
              <a:buChar char="ü"/>
            </a:pPr>
            <a:r>
              <a:rPr lang="en-US" dirty="0">
                <a:cs typeface="Arial" panose="020B0604020202020204" pitchFamily="34" charset="0"/>
              </a:rPr>
              <a:t>UW Platt’s travel freeze remains in place for international travel and is subject to review on a case-by-case basis for compliance with CDC guidelines for international travel. Please contact the </a:t>
            </a:r>
            <a:r>
              <a:rPr lang="en-US" u="sng" dirty="0">
                <a:hlinkClick r:id="rId3"/>
              </a:rPr>
              <a:t>International Programs </a:t>
            </a:r>
            <a:r>
              <a:rPr lang="en-US" dirty="0">
                <a:hlinkClick r:id="rId3"/>
              </a:rPr>
              <a:t>Office</a:t>
            </a:r>
            <a:r>
              <a:rPr lang="en-US" dirty="0"/>
              <a:t> for approval</a:t>
            </a:r>
            <a:endParaRPr lang="en-US" sz="2400" dirty="0">
              <a:solidFill>
                <a:schemeClr val="tx1">
                  <a:lumMod val="85000"/>
                  <a:lumOff val="15000"/>
                </a:schemeClr>
              </a:solidFill>
              <a:cs typeface="Arial" panose="020B0604020202020204" pitchFamily="34" charset="0"/>
            </a:endParaRPr>
          </a:p>
          <a:p>
            <a:pPr lvl="1">
              <a:buFont typeface="Wingdings" panose="05000000000000000000" pitchFamily="2" charset="2"/>
              <a:buChar char="ü"/>
            </a:pPr>
            <a:r>
              <a:rPr lang="en-US" dirty="0">
                <a:solidFill>
                  <a:schemeClr val="tx1">
                    <a:lumMod val="85000"/>
                    <a:lumOff val="15000"/>
                  </a:schemeClr>
                </a:solidFill>
                <a:cs typeface="Arial" panose="020B0604020202020204" pitchFamily="34" charset="0"/>
              </a:rPr>
              <a:t>Concur is open for booking domestic travel. Users can see international flight information but are restricted from booking.</a:t>
            </a:r>
          </a:p>
          <a:p>
            <a:endParaRPr lang="en-US" dirty="0">
              <a:cs typeface="Calibri"/>
            </a:endParaRPr>
          </a:p>
        </p:txBody>
      </p:sp>
    </p:spTree>
    <p:extLst>
      <p:ext uri="{BB962C8B-B14F-4D97-AF65-F5344CB8AC3E}">
        <p14:creationId xmlns:p14="http://schemas.microsoft.com/office/powerpoint/2010/main" val="130748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390617" y="213755"/>
            <a:ext cx="11293382" cy="798961"/>
          </a:xfrm>
        </p:spPr>
        <p:txBody>
          <a:bodyPr/>
          <a:lstStyle/>
          <a:p>
            <a:r>
              <a:rPr lang="en-US" b="1" dirty="0">
                <a:solidFill>
                  <a:srgbClr val="0070C0"/>
                </a:solidFill>
                <a:latin typeface="+mn-lt"/>
                <a:cs typeface="Arial" panose="020B0604020202020204" pitchFamily="34" charset="0"/>
              </a:rPr>
              <a:t>Managed Travel Program Goals</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390617" y="1176220"/>
            <a:ext cx="10515600" cy="3946195"/>
          </a:xfrm>
        </p:spPr>
        <p:txBody>
          <a:bodyPr vert="horz" lIns="91440" tIns="45720" rIns="91440" bIns="45720" rtlCol="0" anchor="t">
            <a:normAutofit/>
          </a:bodyPr>
          <a:lstStyle/>
          <a:p>
            <a:r>
              <a:rPr lang="en-US" dirty="0">
                <a:cs typeface="Arial" panose="020B0604020202020204" pitchFamily="34" charset="0"/>
              </a:rPr>
              <a:t>Provide Duty of Care and Travel Risk Management for students, faculty and staff who travel on University business</a:t>
            </a:r>
          </a:p>
          <a:p>
            <a:pPr marL="857250" indent="-857250"/>
            <a:endParaRPr lang="en-US" sz="1200" dirty="0">
              <a:cs typeface="Arial" panose="020B0604020202020204" pitchFamily="34" charset="0"/>
            </a:endParaRPr>
          </a:p>
          <a:p>
            <a:r>
              <a:rPr lang="en-US" dirty="0">
                <a:cs typeface="Arial" panose="020B0604020202020204" pitchFamily="34" charset="0"/>
              </a:rPr>
              <a:t>Obtain best prices through consolidated spend</a:t>
            </a:r>
          </a:p>
          <a:p>
            <a:pPr marL="857250" indent="-857250"/>
            <a:endParaRPr lang="en-US" sz="1200" dirty="0">
              <a:cs typeface="Arial" panose="020B0604020202020204" pitchFamily="34" charset="0"/>
            </a:endParaRPr>
          </a:p>
          <a:p>
            <a:r>
              <a:rPr lang="en-US" dirty="0">
                <a:cs typeface="Arial" panose="020B0604020202020204" pitchFamily="34" charset="0"/>
              </a:rPr>
              <a:t>Act as an intermediary with vendors to ensure a smooth travel experience</a:t>
            </a:r>
          </a:p>
          <a:p>
            <a:pPr marL="0" indent="0">
              <a:buNone/>
            </a:pPr>
            <a:endParaRPr lang="en-US" dirty="0">
              <a:latin typeface="Arial" panose="020B0604020202020204" pitchFamily="34" charset="0"/>
              <a:cs typeface="Arial" panose="020B0604020202020204" pitchFamily="34" charset="0"/>
            </a:endParaRPr>
          </a:p>
          <a:p>
            <a:endParaRPr lang="en-US" dirty="0">
              <a:cs typeface="Calibri"/>
            </a:endParaRPr>
          </a:p>
        </p:txBody>
      </p:sp>
    </p:spTree>
    <p:extLst>
      <p:ext uri="{BB962C8B-B14F-4D97-AF65-F5344CB8AC3E}">
        <p14:creationId xmlns:p14="http://schemas.microsoft.com/office/powerpoint/2010/main" val="37281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355107" y="213755"/>
            <a:ext cx="11328892" cy="798961"/>
          </a:xfrm>
        </p:spPr>
        <p:txBody>
          <a:bodyPr/>
          <a:lstStyle/>
          <a:p>
            <a:r>
              <a:rPr lang="en-US" b="1" dirty="0">
                <a:solidFill>
                  <a:srgbClr val="0070C0"/>
                </a:solidFill>
                <a:latin typeface="+mn-lt"/>
                <a:cs typeface="Arial" panose="020B0604020202020204" pitchFamily="34" charset="0"/>
              </a:rPr>
              <a:t>Travel Program Overview</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355107" y="1012717"/>
            <a:ext cx="10040644" cy="3559284"/>
          </a:xfrm>
        </p:spPr>
        <p:txBody>
          <a:bodyPr vert="horz" lIns="91440" tIns="45720" rIns="91440" bIns="45720" rtlCol="0" anchor="t">
            <a:normAutofit/>
          </a:bodyPr>
          <a:lstStyle/>
          <a:p>
            <a:r>
              <a:rPr lang="en-US" dirty="0">
                <a:cs typeface="Arial" panose="020B0604020202020204" pitchFamily="34" charset="0"/>
              </a:rPr>
              <a:t>All travel is booked through </a:t>
            </a:r>
            <a:r>
              <a:rPr lang="en-US" dirty="0">
                <a:cs typeface="Arial" panose="020B0604020202020204" pitchFamily="34" charset="0"/>
                <a:hlinkClick r:id="rId3"/>
              </a:rPr>
              <a:t>designated Agencies</a:t>
            </a:r>
          </a:p>
          <a:p>
            <a:endParaRPr lang="en-US" dirty="0">
              <a:cs typeface="Arial" panose="020B0604020202020204" pitchFamily="34" charset="0"/>
              <a:hlinkClick r:id="rId3"/>
            </a:endParaRPr>
          </a:p>
          <a:p>
            <a:r>
              <a:rPr lang="en-US" dirty="0">
                <a:cs typeface="Arial" panose="020B0604020202020204" pitchFamily="34" charset="0"/>
              </a:rPr>
              <a:t>Concur is an online booking tool that is managed by Travel Incorporated</a:t>
            </a:r>
          </a:p>
          <a:p>
            <a:endParaRPr lang="en-US" dirty="0">
              <a:cs typeface="Arial" panose="020B0604020202020204" pitchFamily="34" charset="0"/>
            </a:endParaRPr>
          </a:p>
          <a:p>
            <a:r>
              <a:rPr lang="en-US" dirty="0">
                <a:cs typeface="Arial" panose="020B0604020202020204" pitchFamily="34" charset="0"/>
              </a:rPr>
              <a:t>Travelers have the option to book with a UW specific consultant or by using Concur</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Calibri"/>
            </a:endParaRPr>
          </a:p>
        </p:txBody>
      </p:sp>
    </p:spTree>
    <p:extLst>
      <p:ext uri="{BB962C8B-B14F-4D97-AF65-F5344CB8AC3E}">
        <p14:creationId xmlns:p14="http://schemas.microsoft.com/office/powerpoint/2010/main" val="26529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D2D4036-102D-47DC-BFB2-B161C6564EF0}"/>
              </a:ext>
            </a:extLst>
          </p:cNvPr>
          <p:cNvSpPr txBox="1"/>
          <p:nvPr/>
        </p:nvSpPr>
        <p:spPr>
          <a:xfrm>
            <a:off x="8238029" y="370322"/>
            <a:ext cx="3953971" cy="286232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Links to information for:</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hlinkClick r:id="rId3"/>
              </a:rPr>
              <a:t>Travel Incorporated</a:t>
            </a:r>
            <a:endParaRPr kumimoji="0" lang="en-US" sz="24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hlinkClick r:id="rId4"/>
              </a:rPr>
              <a:t>Fox World Travel </a:t>
            </a:r>
            <a:endParaRPr kumimoji="0" lang="en-US" sz="24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hlinkClick r:id="rId5"/>
              </a:rPr>
              <a:t>Shorts Travel Management </a:t>
            </a:r>
            <a:endParaRPr kumimoji="0" lang="en-US" sz="2400" b="0" i="0" u="none" strike="noStrike" kern="0" cap="none" spc="0" normalizeH="0" baseline="0" noProof="0" dirty="0">
              <a:ln>
                <a:noFill/>
              </a:ln>
              <a:solidFill>
                <a:prstClr val="black"/>
              </a:solidFill>
              <a:effectLst/>
              <a:uLnTx/>
              <a:uFillTx/>
            </a:endParaRPr>
          </a:p>
        </p:txBody>
      </p:sp>
      <p:pic>
        <p:nvPicPr>
          <p:cNvPr id="7" name="Picture 6">
            <a:extLst>
              <a:ext uri="{FF2B5EF4-FFF2-40B4-BE49-F238E27FC236}">
                <a16:creationId xmlns:a16="http://schemas.microsoft.com/office/drawing/2014/main" id="{31DAF353-B09E-4DF0-8111-401835CA380D}"/>
              </a:ext>
            </a:extLst>
          </p:cNvPr>
          <p:cNvPicPr>
            <a:picLocks noChangeAspect="1"/>
          </p:cNvPicPr>
          <p:nvPr/>
        </p:nvPicPr>
        <p:blipFill>
          <a:blip r:embed="rId6"/>
          <a:stretch>
            <a:fillRect/>
          </a:stretch>
        </p:blipFill>
        <p:spPr>
          <a:xfrm>
            <a:off x="205681" y="233072"/>
            <a:ext cx="7802107" cy="4274920"/>
          </a:xfrm>
          <a:prstGeom prst="rect">
            <a:avLst/>
          </a:prstGeom>
        </p:spPr>
      </p:pic>
    </p:spTree>
    <p:extLst>
      <p:ext uri="{BB962C8B-B14F-4D97-AF65-F5344CB8AC3E}">
        <p14:creationId xmlns:p14="http://schemas.microsoft.com/office/powerpoint/2010/main" val="298020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443883" y="213755"/>
            <a:ext cx="11240116" cy="798961"/>
          </a:xfrm>
        </p:spPr>
        <p:txBody>
          <a:bodyPr/>
          <a:lstStyle/>
          <a:p>
            <a:r>
              <a:rPr lang="en-US" b="1" dirty="0">
                <a:solidFill>
                  <a:srgbClr val="0070C0"/>
                </a:solidFill>
                <a:latin typeface="+mn-lt"/>
                <a:cs typeface="Arial" panose="020B0604020202020204" pitchFamily="34" charset="0"/>
              </a:rPr>
              <a:t>Policy Highlights - Air</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443883" y="861135"/>
            <a:ext cx="8877382" cy="5206412"/>
          </a:xfrm>
        </p:spPr>
        <p:txBody>
          <a:bodyPr vert="horz" lIns="91440" tIns="45720" rIns="91440" bIns="45720" rtlCol="0" anchor="t">
            <a:normAutofit fontScale="92500"/>
          </a:bodyPr>
          <a:lstStyle/>
          <a:p>
            <a:r>
              <a:rPr lang="en-US" sz="2600" dirty="0">
                <a:cs typeface="Arial" panose="020B0604020202020204" pitchFamily="34" charset="0"/>
              </a:rPr>
              <a:t>Must be booked with Designated Agency or in Concur to receive payment/reimbursement</a:t>
            </a:r>
          </a:p>
          <a:p>
            <a:pPr lvl="1">
              <a:buFont typeface="Wingdings" panose="05000000000000000000" pitchFamily="2" charset="2"/>
              <a:buChar char="ü"/>
            </a:pPr>
            <a:r>
              <a:rPr lang="en-US" sz="2200" dirty="0">
                <a:cs typeface="Arial" panose="020B0604020202020204" pitchFamily="34" charset="0"/>
              </a:rPr>
              <a:t>Booking with third party sites, such as Expedia.com, or directly on airline site is not reimbursable</a:t>
            </a:r>
          </a:p>
          <a:p>
            <a:endParaRPr lang="en-US" sz="1100" dirty="0">
              <a:cs typeface="Arial" panose="020B0604020202020204" pitchFamily="34" charset="0"/>
            </a:endParaRPr>
          </a:p>
          <a:p>
            <a:r>
              <a:rPr lang="en-US" sz="2600" dirty="0">
                <a:cs typeface="Arial" panose="020B0604020202020204" pitchFamily="34" charset="0"/>
              </a:rPr>
              <a:t>Preferred vendors are Delta, American Airlines, United, Southwest </a:t>
            </a:r>
          </a:p>
          <a:p>
            <a:pPr lvl="1">
              <a:buFont typeface="Wingdings" panose="05000000000000000000" pitchFamily="2" charset="2"/>
              <a:buChar char="ü"/>
            </a:pPr>
            <a:r>
              <a:rPr lang="en-US" sz="2600" dirty="0">
                <a:cs typeface="Arial" panose="020B0604020202020204" pitchFamily="34" charset="0"/>
              </a:rPr>
              <a:t>Other airlines are allowed to be booked</a:t>
            </a:r>
          </a:p>
          <a:p>
            <a:pPr lvl="1"/>
            <a:endParaRPr lang="en-US" sz="1100" dirty="0">
              <a:cs typeface="Arial" panose="020B0604020202020204" pitchFamily="34" charset="0"/>
            </a:endParaRPr>
          </a:p>
          <a:p>
            <a:r>
              <a:rPr lang="en-US" sz="2600" dirty="0">
                <a:cs typeface="Arial" panose="020B0604020202020204" pitchFamily="34" charset="0"/>
              </a:rPr>
              <a:t>Airfare must be paid with the ghost card</a:t>
            </a:r>
          </a:p>
          <a:p>
            <a:pPr lvl="1">
              <a:buFont typeface="Wingdings" panose="05000000000000000000" pitchFamily="2" charset="2"/>
              <a:buChar char="ü"/>
            </a:pPr>
            <a:r>
              <a:rPr lang="en-US" sz="2200" dirty="0">
                <a:cs typeface="Arial" panose="020B0604020202020204" pitchFamily="34" charset="0"/>
              </a:rPr>
              <a:t>Traveler or arranger must fill out the </a:t>
            </a:r>
            <a:r>
              <a:rPr lang="en-US" sz="2200" dirty="0">
                <a:cs typeface="Arial" panose="020B0604020202020204" pitchFamily="34" charset="0"/>
                <a:hlinkClick r:id="rId3"/>
              </a:rPr>
              <a:t>Direct Charge Airfare </a:t>
            </a:r>
            <a:r>
              <a:rPr lang="en-US" sz="2200" dirty="0">
                <a:cs typeface="Arial" panose="020B0604020202020204" pitchFamily="34" charset="0"/>
              </a:rPr>
              <a:t>form</a:t>
            </a:r>
          </a:p>
          <a:p>
            <a:pPr lvl="1">
              <a:buFont typeface="Wingdings" panose="05000000000000000000" pitchFamily="2" charset="2"/>
              <a:buChar char="ü"/>
            </a:pPr>
            <a:r>
              <a:rPr lang="en-US" sz="2200" dirty="0">
                <a:cs typeface="Arial" panose="020B0604020202020204" pitchFamily="34" charset="0"/>
              </a:rPr>
              <a:t>The form can also be found on the </a:t>
            </a:r>
            <a:r>
              <a:rPr lang="en-US" sz="2200" dirty="0">
                <a:cs typeface="Arial" panose="020B0604020202020204" pitchFamily="34" charset="0"/>
                <a:hlinkClick r:id="rId4"/>
              </a:rPr>
              <a:t>UW-Platteville travel page </a:t>
            </a:r>
            <a:r>
              <a:rPr lang="en-US" sz="2200" dirty="0">
                <a:cs typeface="Arial" panose="020B0604020202020204" pitchFamily="34" charset="0"/>
              </a:rPr>
              <a:t>on </a:t>
            </a:r>
            <a:r>
              <a:rPr lang="en-US" sz="2200" dirty="0" err="1">
                <a:cs typeface="Arial" panose="020B0604020202020204" pitchFamily="34" charset="0"/>
              </a:rPr>
              <a:t>TravelWIse</a:t>
            </a:r>
            <a:endParaRPr lang="en-US" sz="2200" dirty="0">
              <a:cs typeface="Arial" panose="020B0604020202020204" pitchFamily="34" charset="0"/>
            </a:endParaRPr>
          </a:p>
          <a:p>
            <a:pPr marL="457200" lvl="1" indent="0">
              <a:buNone/>
            </a:pPr>
            <a:endParaRPr lang="en-US" sz="1100" dirty="0">
              <a:cs typeface="Arial" panose="020B0604020202020204" pitchFamily="34" charset="0"/>
            </a:endParaRPr>
          </a:p>
          <a:p>
            <a:r>
              <a:rPr lang="en-US" sz="2600" dirty="0">
                <a:cs typeface="Arial" panose="020B0604020202020204" pitchFamily="34" charset="0"/>
              </a:rPr>
              <a:t>Basic Economy fares are not shown on Concur. Must be requested in order to book that fare class</a:t>
            </a:r>
          </a:p>
          <a:p>
            <a:endParaRPr lang="en-US" dirty="0">
              <a:cs typeface="Calibri"/>
            </a:endParaRPr>
          </a:p>
        </p:txBody>
      </p:sp>
      <p:pic>
        <p:nvPicPr>
          <p:cNvPr id="7" name="Picture 6">
            <a:extLst>
              <a:ext uri="{FF2B5EF4-FFF2-40B4-BE49-F238E27FC236}">
                <a16:creationId xmlns:a16="http://schemas.microsoft.com/office/drawing/2014/main" id="{44E26D6E-D036-4660-B055-5D831F223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3450" y="1711817"/>
            <a:ext cx="1653483" cy="1210716"/>
          </a:xfrm>
          <a:prstGeom prst="rect">
            <a:avLst/>
          </a:prstGeom>
        </p:spPr>
      </p:pic>
      <p:pic>
        <p:nvPicPr>
          <p:cNvPr id="8" name="Picture 7">
            <a:extLst>
              <a:ext uri="{FF2B5EF4-FFF2-40B4-BE49-F238E27FC236}">
                <a16:creationId xmlns:a16="http://schemas.microsoft.com/office/drawing/2014/main" id="{EAF06A3F-0B78-4B51-9F1B-0D6A7FC8AFE3}"/>
              </a:ext>
            </a:extLst>
          </p:cNvPr>
          <p:cNvPicPr>
            <a:picLocks noChangeAspect="1"/>
          </p:cNvPicPr>
          <p:nvPr/>
        </p:nvPicPr>
        <p:blipFill rotWithShape="1">
          <a:blip r:embed="rId6">
            <a:extLst>
              <a:ext uri="{28A0092B-C50C-407E-A947-70E740481C1C}">
                <a14:useLocalDpi xmlns:a14="http://schemas.microsoft.com/office/drawing/2010/main" val="0"/>
              </a:ext>
            </a:extLst>
          </a:blip>
          <a:srcRect t="30582" r="5054" b="32327"/>
          <a:stretch/>
        </p:blipFill>
        <p:spPr>
          <a:xfrm>
            <a:off x="10442039" y="2675304"/>
            <a:ext cx="1129683" cy="441315"/>
          </a:xfrm>
          <a:prstGeom prst="rect">
            <a:avLst/>
          </a:prstGeom>
        </p:spPr>
      </p:pic>
      <p:sp>
        <p:nvSpPr>
          <p:cNvPr id="9" name="Rectangle 8">
            <a:extLst>
              <a:ext uri="{FF2B5EF4-FFF2-40B4-BE49-F238E27FC236}">
                <a16:creationId xmlns:a16="http://schemas.microsoft.com/office/drawing/2014/main" id="{0244E4F4-EC20-4A8D-AE93-25CC8340B2FF}"/>
              </a:ext>
            </a:extLst>
          </p:cNvPr>
          <p:cNvSpPr/>
          <p:nvPr/>
        </p:nvSpPr>
        <p:spPr>
          <a:xfrm>
            <a:off x="9283551" y="2680699"/>
            <a:ext cx="1341569"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0"/>
                <a:solidFill>
                  <a:srgbClr val="7E0928"/>
                </a:solidFill>
                <a:effectLst>
                  <a:outerShdw blurRad="38100" dist="25400" dir="5400000" algn="ctr" rotWithShape="0">
                    <a:srgbClr val="6E747A">
                      <a:alpha val="43000"/>
                    </a:srgbClr>
                  </a:outerShdw>
                </a:effectLst>
                <a:uLnTx/>
                <a:uFillTx/>
              </a:rPr>
              <a:t>Airline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0"/>
                <a:solidFill>
                  <a:srgbClr val="7E0928"/>
                </a:solidFill>
                <a:effectLst>
                  <a:outerShdw blurRad="38100" dist="25400" dir="5400000" algn="ctr" rotWithShape="0">
                    <a:srgbClr val="6E747A">
                      <a:alpha val="43000"/>
                    </a:srgbClr>
                  </a:outerShdw>
                </a:effectLst>
                <a:uLnTx/>
                <a:uFillTx/>
              </a:rPr>
              <a:t>Direct</a:t>
            </a:r>
          </a:p>
        </p:txBody>
      </p:sp>
      <p:sp>
        <p:nvSpPr>
          <p:cNvPr id="6" name="&quot;No&quot; Symbol 2">
            <a:extLst>
              <a:ext uri="{FF2B5EF4-FFF2-40B4-BE49-F238E27FC236}">
                <a16:creationId xmlns:a16="http://schemas.microsoft.com/office/drawing/2014/main" id="{52F6B95B-26A1-4237-A771-C938AE99F697}"/>
              </a:ext>
            </a:extLst>
          </p:cNvPr>
          <p:cNvSpPr/>
          <p:nvPr/>
        </p:nvSpPr>
        <p:spPr>
          <a:xfrm>
            <a:off x="9167247" y="1542081"/>
            <a:ext cx="2549585" cy="2332802"/>
          </a:xfrm>
          <a:prstGeom prst="noSmoking">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195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282148-59E3-6242-979F-6A8D7EFE9B53}"/>
              </a:ext>
            </a:extLst>
          </p:cNvPr>
          <p:cNvSpPr>
            <a:spLocks noGrp="1"/>
          </p:cNvSpPr>
          <p:nvPr>
            <p:ph type="title"/>
          </p:nvPr>
        </p:nvSpPr>
        <p:spPr>
          <a:xfrm>
            <a:off x="452761" y="213755"/>
            <a:ext cx="11231238" cy="798961"/>
          </a:xfrm>
        </p:spPr>
        <p:txBody>
          <a:bodyPr/>
          <a:lstStyle/>
          <a:p>
            <a:r>
              <a:rPr lang="en-US" b="1" dirty="0">
                <a:solidFill>
                  <a:srgbClr val="0070C0"/>
                </a:solidFill>
                <a:latin typeface="+mn-lt"/>
                <a:cs typeface="Arial" panose="020B0604020202020204" pitchFamily="34" charset="0"/>
              </a:rPr>
              <a:t>Policy Highlights - Air</a:t>
            </a:r>
            <a:endParaRPr lang="en-US" dirty="0">
              <a:latin typeface="+mn-lt"/>
            </a:endParaRPr>
          </a:p>
        </p:txBody>
      </p:sp>
      <p:sp>
        <p:nvSpPr>
          <p:cNvPr id="5" name="Content Placeholder 2">
            <a:extLst>
              <a:ext uri="{FF2B5EF4-FFF2-40B4-BE49-F238E27FC236}">
                <a16:creationId xmlns:a16="http://schemas.microsoft.com/office/drawing/2014/main" id="{A2F634FF-8B12-374E-AE11-B3A88C23379C}"/>
              </a:ext>
            </a:extLst>
          </p:cNvPr>
          <p:cNvSpPr>
            <a:spLocks noGrp="1"/>
          </p:cNvSpPr>
          <p:nvPr>
            <p:ph idx="1"/>
          </p:nvPr>
        </p:nvSpPr>
        <p:spPr>
          <a:xfrm>
            <a:off x="355107" y="1102640"/>
            <a:ext cx="7661429" cy="3362827"/>
          </a:xfrm>
        </p:spPr>
        <p:txBody>
          <a:bodyPr vert="horz" lIns="91440" tIns="45720" rIns="91440" bIns="45720" rtlCol="0" anchor="t">
            <a:normAutofit/>
          </a:bodyPr>
          <a:lstStyle/>
          <a:p>
            <a:pPr marL="0" indent="0">
              <a:buNone/>
            </a:pPr>
            <a:r>
              <a:rPr lang="en-US" sz="3400" u="sng" dirty="0">
                <a:cs typeface="Arial" panose="020B0604020202020204" pitchFamily="34" charset="0"/>
              </a:rPr>
              <a:t>Notable Travel Policy Exceptions:</a:t>
            </a:r>
          </a:p>
          <a:p>
            <a:pPr lvl="1"/>
            <a:r>
              <a:rPr lang="en-US" sz="3000" dirty="0">
                <a:cs typeface="Arial" panose="020B0604020202020204" pitchFamily="34" charset="0"/>
              </a:rPr>
              <a:t>Flights with 8+ hours of consecutive airtime are eligible for Premium Economy seats</a:t>
            </a:r>
          </a:p>
          <a:p>
            <a:pPr lvl="1"/>
            <a:r>
              <a:rPr lang="en-US" sz="3000" dirty="0">
                <a:cs typeface="Arial" panose="020B0604020202020204" pitchFamily="34" charset="0"/>
              </a:rPr>
              <a:t>Inter-Country flights purchased outside of the U.S. are exempt from Travel Inc. purchase mandate</a:t>
            </a:r>
          </a:p>
          <a:p>
            <a:endParaRPr lang="en-US" dirty="0">
              <a:cs typeface="Calibri"/>
            </a:endParaRPr>
          </a:p>
        </p:txBody>
      </p:sp>
      <p:pic>
        <p:nvPicPr>
          <p:cNvPr id="6" name="Picture 5">
            <a:extLst>
              <a:ext uri="{FF2B5EF4-FFF2-40B4-BE49-F238E27FC236}">
                <a16:creationId xmlns:a16="http://schemas.microsoft.com/office/drawing/2014/main" id="{520C87EA-CC5A-4A66-A6C8-60C5EC54C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2897" y="1377877"/>
            <a:ext cx="2301000" cy="1534000"/>
          </a:xfrm>
          <a:prstGeom prst="rect">
            <a:avLst/>
          </a:prstGeom>
        </p:spPr>
      </p:pic>
    </p:spTree>
    <p:extLst>
      <p:ext uri="{BB962C8B-B14F-4D97-AF65-F5344CB8AC3E}">
        <p14:creationId xmlns:p14="http://schemas.microsoft.com/office/powerpoint/2010/main" val="1383801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F99DF119F02D45A5A272B91435C795" ma:contentTypeVersion="12" ma:contentTypeDescription="Create a new document." ma:contentTypeScope="" ma:versionID="98ca127655e3fc98791a9d45f11bdbbe">
  <xsd:schema xmlns:xsd="http://www.w3.org/2001/XMLSchema" xmlns:xs="http://www.w3.org/2001/XMLSchema" xmlns:p="http://schemas.microsoft.com/office/2006/metadata/properties" xmlns:ns3="ebc93dbc-65b8-4bae-a50d-b1d064cb0abd" xmlns:ns4="09ee020a-bcc3-41e8-8c1a-ac3c52c2c4e6" targetNamespace="http://schemas.microsoft.com/office/2006/metadata/properties" ma:root="true" ma:fieldsID="9506bf93b1c30ec758aece8f1d75b72f" ns3:_="" ns4:_="">
    <xsd:import namespace="ebc93dbc-65b8-4bae-a50d-b1d064cb0abd"/>
    <xsd:import namespace="09ee020a-bcc3-41e8-8c1a-ac3c52c2c4e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93dbc-65b8-4bae-a50d-b1d064cb0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ee020a-bcc3-41e8-8c1a-ac3c52c2c4e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9ee020a-bcc3-41e8-8c1a-ac3c52c2c4e6">
      <UserInfo>
        <DisplayName>Emily A Mikkelson</DisplayName>
        <AccountId>139</AccountId>
        <AccountType/>
      </UserInfo>
    </SharedWithUsers>
  </documentManagement>
</p:properties>
</file>

<file path=customXml/itemProps1.xml><?xml version="1.0" encoding="utf-8"?>
<ds:datastoreItem xmlns:ds="http://schemas.openxmlformats.org/officeDocument/2006/customXml" ds:itemID="{C8F905EF-659B-4C43-8C8E-846011025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93dbc-65b8-4bae-a50d-b1d064cb0abd"/>
    <ds:schemaRef ds:uri="09ee020a-bcc3-41e8-8c1a-ac3c52c2c4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C3ED48-C178-4669-BC23-CB45EF5C9C27}">
  <ds:schemaRefs>
    <ds:schemaRef ds:uri="http://schemas.microsoft.com/sharepoint/v3/contenttype/forms"/>
  </ds:schemaRefs>
</ds:datastoreItem>
</file>

<file path=customXml/itemProps3.xml><?xml version="1.0" encoding="utf-8"?>
<ds:datastoreItem xmlns:ds="http://schemas.openxmlformats.org/officeDocument/2006/customXml" ds:itemID="{CB39C734-F6EB-499A-86C5-B6D8C8D6E5ED}">
  <ds:schemaRefs>
    <ds:schemaRef ds:uri="http://schemas.microsoft.com/office/2006/metadata/properties"/>
    <ds:schemaRef ds:uri="http://schemas.microsoft.com/office/infopath/2007/PartnerControls"/>
    <ds:schemaRef ds:uri="09ee020a-bcc3-41e8-8c1a-ac3c52c2c4e6"/>
  </ds:schemaRefs>
</ds:datastoreItem>
</file>

<file path=docProps/app.xml><?xml version="1.0" encoding="utf-8"?>
<Properties xmlns="http://schemas.openxmlformats.org/officeDocument/2006/extended-properties" xmlns:vt="http://schemas.openxmlformats.org/officeDocument/2006/docPropsVTypes">
  <TotalTime>1818</TotalTime>
  <Words>1519</Words>
  <Application>Microsoft Office PowerPoint</Application>
  <PresentationFormat>Widescreen</PresentationFormat>
  <Paragraphs>163</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Travel Information Session </vt:lpstr>
      <vt:lpstr>State of Travel Industry – What to expect</vt:lpstr>
      <vt:lpstr>UW-Platteville Travel Updates</vt:lpstr>
      <vt:lpstr>UW-Platteville Travel Updates</vt:lpstr>
      <vt:lpstr>Managed Travel Program Goals</vt:lpstr>
      <vt:lpstr>Travel Program Overview</vt:lpstr>
      <vt:lpstr>PowerPoint Presentation</vt:lpstr>
      <vt:lpstr>Policy Highlights - Air</vt:lpstr>
      <vt:lpstr>Policy Highlights - Air</vt:lpstr>
      <vt:lpstr>Policy Highlights - Hotel</vt:lpstr>
      <vt:lpstr>Policy Highlights - Ground</vt:lpstr>
      <vt:lpstr>Administrative Groups</vt:lpstr>
      <vt:lpstr>Administrative Groups</vt:lpstr>
      <vt:lpstr>Mileage Reimbursement</vt:lpstr>
      <vt:lpstr>Individual Meal Per Diems</vt:lpstr>
      <vt:lpstr>Hosted Meals</vt:lpstr>
      <vt:lpstr>Tax Exemption</vt:lpstr>
      <vt:lpstr>Real ID</vt:lpstr>
      <vt:lpstr>Real ID</vt:lpstr>
      <vt:lpstr>Links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UW-Platteville PowerPoint Template P Background</dc:title>
  <dc:subject/>
  <dc:creator>UW-Platteville Marketing</dc:creator>
  <cp:keywords/>
  <dc:description/>
  <cp:lastModifiedBy>Alma Ramirez</cp:lastModifiedBy>
  <cp:revision>83</cp:revision>
  <dcterms:created xsi:type="dcterms:W3CDTF">2018-08-15T12:23:12Z</dcterms:created>
  <dcterms:modified xsi:type="dcterms:W3CDTF">2023-04-18T21:53:04Z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0x01010094F99DF119F02D45A5A272B91435C795</vt:lpwstr>
  </property>
  <property fmtid="{D5CDD505-2E9C-101B-9397-08002B2CF9AE}" pid="3" name="Order">
    <vt:r8>2600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