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925"/>
    <p:restoredTop sz="94694"/>
  </p:normalViewPr>
  <p:slideViewPr>
    <p:cSldViewPr snapToGrid="0" snapToObjects="1">
      <p:cViewPr varScale="1">
        <p:scale>
          <a:sx n="64" d="100"/>
          <a:sy n="64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8DB83F4-F9CE-C74E-87C6-4052B5B11095}"/>
              </a:ext>
            </a:extLst>
          </p:cNvPr>
          <p:cNvSpPr/>
          <p:nvPr userDrawn="1"/>
        </p:nvSpPr>
        <p:spPr>
          <a:xfrm>
            <a:off x="-8165" y="4832963"/>
            <a:ext cx="9168494" cy="21262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9"/>
            <a:ext cx="6858000" cy="1119049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4B098C5-3D3A-914A-9D33-F1FFC07ABA94}"/>
              </a:ext>
            </a:extLst>
          </p:cNvPr>
          <p:cNvSpPr/>
          <p:nvPr userDrawn="1"/>
        </p:nvSpPr>
        <p:spPr>
          <a:xfrm>
            <a:off x="0" y="1"/>
            <a:ext cx="9144000" cy="210065"/>
          </a:xfrm>
          <a:prstGeom prst="rect">
            <a:avLst/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6A06D8-593D-244B-8DC2-F07393C9BD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219449" y="5499893"/>
            <a:ext cx="2705100" cy="792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87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26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365125"/>
            <a:ext cx="1971675" cy="5290240"/>
          </a:xfrm>
        </p:spPr>
        <p:txBody>
          <a:bodyPr vert="eaVert"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2902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934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  <a:lvl2pPr>
              <a:defRPr/>
            </a:lvl2pPr>
            <a:lvl3pPr>
              <a:defRPr/>
            </a:lvl3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92622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20505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590851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A44E76F4-4C2B-FC4B-B27B-2FA5B5CD4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69" y="365126"/>
            <a:ext cx="8214692" cy="966718"/>
          </a:xfrm>
        </p:spPr>
        <p:txBody>
          <a:bodyPr/>
          <a:lstStyle>
            <a:lvl1pPr>
              <a:defRPr b="0" i="0"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808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400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2169" y="1496292"/>
            <a:ext cx="4052681" cy="4328039"/>
          </a:xfr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496292"/>
            <a:ext cx="4047711" cy="432803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D63C88C-0D71-5D4E-B102-D4ED4580F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69" y="365126"/>
            <a:ext cx="8214692" cy="966718"/>
          </a:xfrm>
        </p:spPr>
        <p:txBody>
          <a:bodyPr/>
          <a:lstStyle>
            <a:lvl1pPr>
              <a:defRPr b="0" i="0"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10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339134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/>
            </a:lvl3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339134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/>
            </a:lvl3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1273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995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778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AC71465-3CFA-B149-88A6-A5893E349AF3}"/>
              </a:ext>
            </a:extLst>
          </p:cNvPr>
          <p:cNvSpPr/>
          <p:nvPr userDrawn="1"/>
        </p:nvSpPr>
        <p:spPr>
          <a:xfrm>
            <a:off x="-25795" y="5923783"/>
            <a:ext cx="9180305" cy="96671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2169" y="365126"/>
            <a:ext cx="8214692" cy="9667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169" y="1543908"/>
            <a:ext cx="8214692" cy="4280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Click to add text</a:t>
            </a:r>
          </a:p>
          <a:p>
            <a:pPr lvl="2"/>
            <a:r>
              <a:rPr lang="en-US" dirty="0"/>
              <a:t>Click to add text</a:t>
            </a:r>
          </a:p>
          <a:p>
            <a:pPr lvl="3"/>
            <a:r>
              <a:rPr lang="en-US" dirty="0"/>
              <a:t>Click to add text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F0C1DE-3FBB-EA4D-9DF2-E871A9CF2E06}"/>
              </a:ext>
            </a:extLst>
          </p:cNvPr>
          <p:cNvSpPr/>
          <p:nvPr userDrawn="1"/>
        </p:nvSpPr>
        <p:spPr>
          <a:xfrm>
            <a:off x="0" y="1"/>
            <a:ext cx="9144000" cy="210065"/>
          </a:xfrm>
          <a:prstGeom prst="rect">
            <a:avLst/>
          </a:prstGeom>
          <a:solidFill>
            <a:srgbClr val="FF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93A92AF-458D-774C-9E67-06EC8650ED7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7112733" y="6178043"/>
            <a:ext cx="1564128" cy="458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14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8" r:id="rId4"/>
    <p:sldLayoutId id="2147483679" r:id="rId5"/>
    <p:sldLayoutId id="2147483676" r:id="rId6"/>
    <p:sldLayoutId id="2147483677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750" b="0" i="0" kern="1200">
          <a:solidFill>
            <a:schemeClr val="tx1"/>
          </a:solidFill>
          <a:latin typeface="Futura Medium" panose="020B0602020204020303" pitchFamily="34" charset="-79"/>
          <a:ea typeface="+mj-ea"/>
          <a:cs typeface="Futura Medium" panose="020B0602020204020303" pitchFamily="34" charset="-79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sconsin.edu/travel/policies/lodging/uw-system-hotel-directory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sconsin.edu/travel/policies/ground-transportation/enterprise-national-car-big10-rates-procedures/" TargetMode="External"/><Relationship Id="rId2" Type="http://schemas.openxmlformats.org/officeDocument/2006/relationships/hyperlink" Target="https://www.wisconsin.edu/travel/download/Insurance-Considerations-and-Guidance-Aug-202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sconsin.edu/travel/2021/08/01/new-risk-management-student-drivers-liability-policy-in-effect-8-1-2021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sconsin.edu/travel/policies/wisconsin-sales-tax-exemption/" TargetMode="External"/><Relationship Id="rId2" Type="http://schemas.openxmlformats.org/officeDocument/2006/relationships/hyperlink" Target="https://www.wisconsin.edu/uw-policies/uw-system-administrative-policies/purchase-payment-of-lodgin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amahn@uwsa.edu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www.wisconsin.edu/travel/support/travel-frequently-asked-questions/" TargetMode="External"/><Relationship Id="rId4" Type="http://schemas.openxmlformats.org/officeDocument/2006/relationships/hyperlink" Target="wisconsin.edu/travel/uw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wm.edu/shared-services/travel-procurement-pcard/" TargetMode="External"/><Relationship Id="rId2" Type="http://schemas.openxmlformats.org/officeDocument/2006/relationships/hyperlink" Target="https://uwm.edu/shared-services/travel-procurement-pcard/tmea-form-proces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sconsin.edu/travel/booking/agency-booking-fees/" TargetMode="External"/><Relationship Id="rId2" Type="http://schemas.openxmlformats.org/officeDocument/2006/relationships/hyperlink" Target="https://www.wisconsin.edu/travel/download/UATP-Expense-Report-Training---UW-System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FD24E-2693-3346-BCE4-648B2F28E9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Travel Town Hall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0F61A7-4777-3F45-B508-6B8DDA3B7D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31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Best practice remains to book with the travel agency (either by calling or booking in Concur)</a:t>
            </a:r>
          </a:p>
          <a:p>
            <a:pPr marL="857250" lvl="1" indent="-342900"/>
            <a:r>
              <a:rPr lang="en-US" dirty="0" smtClean="0"/>
              <a:t>Concur programming shows lodging maximum on results screen. Bypass Per Diem information page when booking hotels in Concur.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Booking directly with the hotel is allowed if necessary and no approval is needed to do so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Many hotels have reduced services due to staffing issues, such as by request only housekeeping, reduced breakfast bars,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hlinkClick r:id="rId2"/>
              </a:rPr>
              <a:t>UW Preferred Hotels </a:t>
            </a:r>
            <a:r>
              <a:rPr lang="en-US" dirty="0" smtClean="0"/>
              <a:t>can accommodate special requests and rate requirements, and should be used whenever available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8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 Rentals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Big 10 Enterprise Contract was renewed August 1, with a new contract number and rate changes for certain locations, and the removal of alumni and family as allowable renters under the personal use contract.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If you will need a vehicle for your trip, rent ASAP as the chip shortage has greatly impacted car rental availability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Resources: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hlinkClick r:id="rId2"/>
              </a:rPr>
              <a:t>Insurance Considerations (Renting vs. Personal)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Enterprise/National Big 10 Contract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hlinkClick r:id="rId4"/>
              </a:rPr>
              <a:t>Student Orgs – New Risk Management Policy outlining car usage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6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Updates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28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Lodging Policy </a:t>
            </a:r>
            <a:r>
              <a:rPr lang="en-US" dirty="0"/>
              <a:t>now allows for usage of Airbnb, and full prepayment on lodging.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Day </a:t>
            </a:r>
            <a:r>
              <a:rPr lang="en-US" dirty="0"/>
              <a:t>trip meal </a:t>
            </a:r>
            <a:r>
              <a:rPr lang="en-US" dirty="0" smtClean="0"/>
              <a:t>allowance ($15 and taxable) is allowed even if a meal is provided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Tax Exempt number has changed</a:t>
            </a:r>
            <a:r>
              <a:rPr lang="en-US" dirty="0" smtClean="0"/>
              <a:t>. Exchange your card at the UWM Business Office in Engelmann Hall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44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Concur users now have the ability to book for a guest</a:t>
            </a:r>
          </a:p>
          <a:p>
            <a:pPr marL="857250" lvl="1" indent="-342900"/>
            <a:r>
              <a:rPr lang="en-US" dirty="0" smtClean="0"/>
              <a:t>Employees should never be booked as guests. All employees should register for their own Concur profile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UW System Audit is experiencing a staffing shortage, and expense reports are currently delayed 3-4 </a:t>
            </a:r>
            <a:r>
              <a:rPr lang="en-US" dirty="0" smtClean="0"/>
              <a:t>weeks.</a:t>
            </a:r>
          </a:p>
          <a:p>
            <a:pPr marL="857250" lvl="1" indent="-342900"/>
            <a:r>
              <a:rPr lang="en-US" dirty="0" smtClean="0"/>
              <a:t>Processes </a:t>
            </a:r>
            <a:r>
              <a:rPr lang="en-US" dirty="0"/>
              <a:t>are being put into place to speed up the audit, but expect a longer than normal turn around time until further notice.</a:t>
            </a:r>
          </a:p>
          <a:p>
            <a:pPr marL="857250" lvl="1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31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81" b="8381"/>
          <a:stretch>
            <a:fillRect/>
          </a:stretch>
        </p:blipFill>
        <p:spPr>
          <a:xfrm>
            <a:off x="4819649" y="987426"/>
            <a:ext cx="3696891" cy="3892131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0" y="2057400"/>
            <a:ext cx="3942159" cy="381158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 smtClean="0">
                <a:hlinkClick r:id="rId3"/>
              </a:rPr>
              <a:t>amahn@uwsa.edu</a:t>
            </a:r>
            <a:endParaRPr lang="en-US" sz="2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 smtClean="0">
                <a:hlinkClick r:id="rId4" action="ppaction://hlinkfile"/>
              </a:rPr>
              <a:t>Wisconsin.edu/travel/</a:t>
            </a:r>
            <a:r>
              <a:rPr lang="en-US" sz="2400" dirty="0" err="1" smtClean="0">
                <a:hlinkClick r:id="rId4" action="ppaction://hlinkfile"/>
              </a:rPr>
              <a:t>uwm</a:t>
            </a:r>
            <a:endParaRPr lang="en-US" sz="2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r>
              <a:rPr lang="en-US" sz="1800" dirty="0">
                <a:hlinkClick r:id="rId5"/>
              </a:rPr>
              <a:t>https://www.wisconsin.edu/travel/support/travel-frequently-asked-questions</a:t>
            </a:r>
            <a:r>
              <a:rPr lang="en-US" sz="1800" dirty="0" smtClean="0">
                <a:hlinkClick r:id="rId5"/>
              </a:rPr>
              <a:t>/</a:t>
            </a:r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65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3D2541D-9A04-F24C-AA92-2560AEA34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46EE226-279E-6F4D-BD1D-DEBCE22D2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Current State of Travel Restrictions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Travel Approval Procedures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Trip Booking Guidance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Payment Method for UWM Sponsored Airfare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Car and Lodging Booking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Misc. Updates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Q&amp;A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4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95432BE-6339-7146-8F81-7DF7B807A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 of Travel and Approval Processes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1BDD28-D29F-484A-B23B-35E222E539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90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Domestic and International Travel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Effective July 1, Domestic Travel may be booked without Risk Management approval.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Travelers should remain fiscally conservative and examine travel need prior to obtaining pre-trip authorizations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International Travel remains restricted. Requests may be submitted via an exception form, found on the International Policy. </a:t>
            </a:r>
            <a:endParaRPr lang="en-US" dirty="0"/>
          </a:p>
          <a:p>
            <a:pPr marL="857250" lvl="1" indent="-342900"/>
            <a:r>
              <a:rPr lang="en-US" dirty="0" smtClean="0"/>
              <a:t>Users cannot book international travel via Concur, must work with a travel consultant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02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Travel and Misc. Expense Approval (TMEA)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Effective September 1, all UWM travelers will use the TMEA to request approval to travel.</a:t>
            </a:r>
          </a:p>
          <a:p>
            <a:pPr marL="857250" lvl="1" indent="-342900"/>
            <a:r>
              <a:rPr lang="en-US" dirty="0" smtClean="0"/>
              <a:t>Letters and Sciences will continue to work with divisional business office, but does use the TMEA form</a:t>
            </a:r>
          </a:p>
          <a:p>
            <a:pPr marL="857250" lvl="1" indent="-342900"/>
            <a:r>
              <a:rPr lang="en-US" dirty="0" smtClean="0"/>
              <a:t>All other divisions can obtain TMEA support via the Shared Services</a:t>
            </a:r>
          </a:p>
          <a:p>
            <a:r>
              <a:rPr lang="en-US" dirty="0" smtClean="0"/>
              <a:t>Resources: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https://uwm.edu/shared-services/travel-procurement-pcard/tmea-form-process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https://uwm.edu/shared-services/travel-procurement-pcard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Contact Jarad Parker with questions regarding Shared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45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Booking Procedures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87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Airfare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</a:t>
            </a:r>
            <a:r>
              <a:rPr lang="en-US" dirty="0" smtClean="0"/>
              <a:t>aculty/staff/students and guests will use Travel Incorporated to book airfare</a:t>
            </a:r>
          </a:p>
          <a:p>
            <a:pPr marL="857250" lvl="1" indent="-342900"/>
            <a:r>
              <a:rPr lang="en-US" dirty="0" smtClean="0"/>
              <a:t>Athletics and Group Travel use Shorts Travel and Fox World Travel, respectively</a:t>
            </a:r>
          </a:p>
          <a:p>
            <a:pPr marL="857250" lvl="1" indent="-342900"/>
            <a:r>
              <a:rPr lang="en-US" dirty="0" smtClean="0"/>
              <a:t>Tickets booked with Southwest, American, United or Delta:</a:t>
            </a:r>
          </a:p>
          <a:p>
            <a:pPr marL="1200150" lvl="2" indent="-342900"/>
            <a:r>
              <a:rPr lang="en-US" dirty="0" smtClean="0"/>
              <a:t>Will automatically be paid for with a UATP card (this card contains all air credits due to COVID cancellations) when booked with the agency or in Concur</a:t>
            </a:r>
          </a:p>
          <a:p>
            <a:pPr marL="1200150" lvl="2" indent="-342900"/>
            <a:r>
              <a:rPr lang="en-US" dirty="0" smtClean="0"/>
              <a:t>This is NOT a free ticket, the ticket must be expensed so that the appropriate funding can be charged</a:t>
            </a:r>
          </a:p>
          <a:p>
            <a:pPr marL="1200150" lvl="2" indent="-342900"/>
            <a:r>
              <a:rPr lang="en-US" dirty="0" smtClean="0"/>
              <a:t>Agency Fees will be paid for with the traveler’s credit card</a:t>
            </a:r>
            <a:endParaRPr lang="en-US" dirty="0"/>
          </a:p>
          <a:p>
            <a:pPr lvl="2" indent="0">
              <a:buNone/>
            </a:pPr>
            <a:r>
              <a:rPr lang="en-US" dirty="0" smtClean="0"/>
              <a:t>Resources:</a:t>
            </a:r>
          </a:p>
          <a:p>
            <a:pPr marL="1200150" lvl="2" indent="-342900"/>
            <a:r>
              <a:rPr lang="en-US" dirty="0" smtClean="0">
                <a:hlinkClick r:id="rId2"/>
              </a:rPr>
              <a:t>How to Expense a Ticket paid for by UATP Card</a:t>
            </a:r>
            <a:endParaRPr lang="en-US" dirty="0"/>
          </a:p>
          <a:p>
            <a:pPr marL="1200150" lvl="2" indent="-342900"/>
            <a:r>
              <a:rPr lang="en-US" dirty="0" smtClean="0">
                <a:hlinkClick r:id="rId3"/>
              </a:rPr>
              <a:t>Travel Agency Fees</a:t>
            </a:r>
            <a:endParaRPr lang="en-US" dirty="0" smtClean="0"/>
          </a:p>
          <a:p>
            <a:pPr marL="1200150" lvl="2" indent="-342900"/>
            <a:endParaRPr lang="en-US" dirty="0" smtClean="0"/>
          </a:p>
          <a:p>
            <a:pPr marL="1200150" lvl="2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62169" y="1496292"/>
            <a:ext cx="8214692" cy="432803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One card for each airline. The agency has the card information and the traveler/arranger does not need to provide any card numbers or detail. </a:t>
            </a:r>
          </a:p>
          <a:p>
            <a:r>
              <a:rPr lang="en-US" dirty="0" smtClean="0"/>
              <a:t>Not a permanent payment method. Once the value of the tickets are used up, normal payment procedures will resume.</a:t>
            </a:r>
          </a:p>
          <a:p>
            <a:r>
              <a:rPr lang="en-US" dirty="0" smtClean="0"/>
              <a:t>If you plan to purchase a ticket that is not funded by UWM, contact Alyssa Totoraitis to obtain a UATP-Exempt code. Code is provided to the agency, and must be booked by calling a consultant</a:t>
            </a:r>
          </a:p>
          <a:p>
            <a:r>
              <a:rPr lang="en-US" dirty="0" smtClean="0"/>
              <a:t>If you had a ticket that was booked with Fox World Travel and cancelled/unused due to COVID, it is no longer in your name and the ticket value was placed on the UATP card. </a:t>
            </a:r>
          </a:p>
          <a:p>
            <a:pPr lvl="1"/>
            <a:r>
              <a:rPr lang="en-US" dirty="0" smtClean="0"/>
              <a:t>Funds will be credited appropriately once UATP credits have been used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UATP Cards…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35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Hotel and Car Bookings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1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WM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WM slide master_1" id="{FA143E9F-9641-4B4D-85A0-5964786C7598}" vid="{716F2F70-A5F4-9040-92EB-22A8E705BE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18238</TotalTime>
  <Words>748</Words>
  <Application>Microsoft Office PowerPoint</Application>
  <PresentationFormat>On-screen Show (4:3)</PresentationFormat>
  <Paragraphs>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Futura Medium</vt:lpstr>
      <vt:lpstr>Office Theme</vt:lpstr>
      <vt:lpstr>Travel Town Hall</vt:lpstr>
      <vt:lpstr>Agenda</vt:lpstr>
      <vt:lpstr>Current State of Travel and Approval Processes</vt:lpstr>
      <vt:lpstr>Domestic and International Travel</vt:lpstr>
      <vt:lpstr>Travel and Misc. Expense Approval (TMEA)</vt:lpstr>
      <vt:lpstr>Booking Procedures</vt:lpstr>
      <vt:lpstr>Airfare</vt:lpstr>
      <vt:lpstr>More on UATP Cards…</vt:lpstr>
      <vt:lpstr>Hotel and Car Bookings</vt:lpstr>
      <vt:lpstr>Hotel</vt:lpstr>
      <vt:lpstr>Car Rentals</vt:lpstr>
      <vt:lpstr>Other Updates</vt:lpstr>
      <vt:lpstr>Other Updates</vt:lpstr>
      <vt:lpstr>Updates Continued…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J Keller</dc:creator>
  <cp:lastModifiedBy>Alyssa Totoraitis</cp:lastModifiedBy>
  <cp:revision>30</cp:revision>
  <dcterms:created xsi:type="dcterms:W3CDTF">2019-08-19T14:43:29Z</dcterms:created>
  <dcterms:modified xsi:type="dcterms:W3CDTF">2021-10-05T18:38:09Z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