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8"/>
  </p:notesMasterIdLst>
  <p:handoutMasterIdLst>
    <p:handoutMasterId r:id="rId59"/>
  </p:handoutMasterIdLst>
  <p:sldIdLst>
    <p:sldId id="264" r:id="rId5"/>
    <p:sldId id="301" r:id="rId6"/>
    <p:sldId id="1232" r:id="rId7"/>
    <p:sldId id="300" r:id="rId8"/>
    <p:sldId id="302" r:id="rId9"/>
    <p:sldId id="322" r:id="rId10"/>
    <p:sldId id="314" r:id="rId11"/>
    <p:sldId id="291" r:id="rId12"/>
    <p:sldId id="304" r:id="rId13"/>
    <p:sldId id="292" r:id="rId14"/>
    <p:sldId id="310" r:id="rId15"/>
    <p:sldId id="306" r:id="rId16"/>
    <p:sldId id="311" r:id="rId17"/>
    <p:sldId id="287" r:id="rId18"/>
    <p:sldId id="312" r:id="rId19"/>
    <p:sldId id="288" r:id="rId20"/>
    <p:sldId id="319" r:id="rId21"/>
    <p:sldId id="315" r:id="rId22"/>
    <p:sldId id="2980" r:id="rId23"/>
    <p:sldId id="3078" r:id="rId24"/>
    <p:sldId id="260" r:id="rId25"/>
    <p:sldId id="266" r:id="rId26"/>
    <p:sldId id="269" r:id="rId27"/>
    <p:sldId id="265" r:id="rId28"/>
    <p:sldId id="3084" r:id="rId29"/>
    <p:sldId id="3086" r:id="rId30"/>
    <p:sldId id="1233" r:id="rId31"/>
    <p:sldId id="1234" r:id="rId32"/>
    <p:sldId id="324" r:id="rId33"/>
    <p:sldId id="328" r:id="rId34"/>
    <p:sldId id="325" r:id="rId35"/>
    <p:sldId id="326" r:id="rId36"/>
    <p:sldId id="327" r:id="rId37"/>
    <p:sldId id="3139" r:id="rId38"/>
    <p:sldId id="2923" r:id="rId39"/>
    <p:sldId id="2935" r:id="rId40"/>
    <p:sldId id="3133" r:id="rId41"/>
    <p:sldId id="3134" r:id="rId42"/>
    <p:sldId id="3136" r:id="rId43"/>
    <p:sldId id="3137" r:id="rId44"/>
    <p:sldId id="3138" r:id="rId45"/>
    <p:sldId id="3132" r:id="rId46"/>
    <p:sldId id="3080" r:id="rId47"/>
    <p:sldId id="3130" r:id="rId48"/>
    <p:sldId id="307" r:id="rId49"/>
    <p:sldId id="308" r:id="rId50"/>
    <p:sldId id="321" r:id="rId51"/>
    <p:sldId id="286" r:id="rId52"/>
    <p:sldId id="3140" r:id="rId53"/>
    <p:sldId id="3141" r:id="rId54"/>
    <p:sldId id="313" r:id="rId55"/>
    <p:sldId id="318" r:id="rId56"/>
    <p:sldId id="31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E27B53-F10A-90E3-15AC-E4B379C70EE6}" name="Ann Brennan" initials="AB" userId="S::abrennan@uwsa.edu::d026bd6a-d4b7-409c-b708-e1c4d90149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8B3B8"/>
    <a:srgbClr val="7F9097"/>
    <a:srgbClr val="898989"/>
    <a:srgbClr val="005777"/>
    <a:srgbClr val="B8D0D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B08465-BC0C-45A9-8040-BD8036D187F1}" v="14" dt="2024-04-22T19:26:19.091"/>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5" autoAdjust="0"/>
  </p:normalViewPr>
  <p:slideViewPr>
    <p:cSldViewPr snapToGrid="0">
      <p:cViewPr varScale="1">
        <p:scale>
          <a:sx n="57" d="100"/>
          <a:sy n="57" d="100"/>
        </p:scale>
        <p:origin x="992"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0181B1-6D46-4A69-9F6E-F1AC21AEB99F}"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A4E28413-99C5-4268-854E-88312561E7DF}">
      <dgm:prSet phldrT="[Text]"/>
      <dgm:spPr/>
      <dgm:t>
        <a:bodyPr/>
        <a:lstStyle/>
        <a:p>
          <a:r>
            <a:rPr lang="en-US"/>
            <a:t>Wednesday, June 26</a:t>
          </a:r>
        </a:p>
      </dgm:t>
    </dgm:pt>
    <dgm:pt modelId="{F55F743B-A504-47CE-B223-742DD44C7490}" type="parTrans" cxnId="{6B2A90B0-C43C-4FB9-A648-C21B0F13F924}">
      <dgm:prSet/>
      <dgm:spPr/>
      <dgm:t>
        <a:bodyPr/>
        <a:lstStyle/>
        <a:p>
          <a:endParaRPr lang="en-US"/>
        </a:p>
      </dgm:t>
    </dgm:pt>
    <dgm:pt modelId="{17D2A379-722B-443F-8458-67743E0C16B3}" type="sibTrans" cxnId="{6B2A90B0-C43C-4FB9-A648-C21B0F13F924}">
      <dgm:prSet/>
      <dgm:spPr/>
      <dgm:t>
        <a:bodyPr/>
        <a:lstStyle/>
        <a:p>
          <a:endParaRPr lang="en-US"/>
        </a:p>
      </dgm:t>
    </dgm:pt>
    <dgm:pt modelId="{7DAA7DBE-7A7A-432A-ADB5-CA9B36705254}">
      <dgm:prSet phldrT="[Text]"/>
      <dgm:spPr/>
      <dgm:t>
        <a:bodyPr anchor="ctr"/>
        <a:lstStyle/>
        <a:p>
          <a:pPr algn="ctr"/>
          <a:r>
            <a:rPr lang="en-US">
              <a:solidFill>
                <a:schemeClr val="bg1"/>
              </a:solidFill>
            </a:rPr>
            <a:t>Final day of booking in Concur with Travel Inc.</a:t>
          </a:r>
        </a:p>
      </dgm:t>
    </dgm:pt>
    <dgm:pt modelId="{ED78DEE2-675C-4F5D-B2F8-5D01F10E646C}" type="parTrans" cxnId="{ACD57B1F-E9DF-4664-A205-07154652943F}">
      <dgm:prSet/>
      <dgm:spPr/>
      <dgm:t>
        <a:bodyPr/>
        <a:lstStyle/>
        <a:p>
          <a:endParaRPr lang="en-US"/>
        </a:p>
      </dgm:t>
    </dgm:pt>
    <dgm:pt modelId="{10D49943-9004-49B3-B900-F0B367BD556F}" type="sibTrans" cxnId="{ACD57B1F-E9DF-4664-A205-07154652943F}">
      <dgm:prSet/>
      <dgm:spPr/>
      <dgm:t>
        <a:bodyPr/>
        <a:lstStyle/>
        <a:p>
          <a:endParaRPr lang="en-US"/>
        </a:p>
      </dgm:t>
    </dgm:pt>
    <dgm:pt modelId="{6BDAB831-50D5-4856-BC56-4F7712057D94}">
      <dgm:prSet phldrT="[Text]"/>
      <dgm:spPr/>
      <dgm:t>
        <a:bodyPr/>
        <a:lstStyle/>
        <a:p>
          <a:r>
            <a:rPr lang="en-US"/>
            <a:t>Thursday, June 27 – Monday, July 1</a:t>
          </a:r>
        </a:p>
      </dgm:t>
    </dgm:pt>
    <dgm:pt modelId="{FC1DD6B5-903C-42D7-A729-21453261D07F}" type="parTrans" cxnId="{2B7746B3-36C4-4935-929C-65629FA2AD1A}">
      <dgm:prSet/>
      <dgm:spPr/>
      <dgm:t>
        <a:bodyPr/>
        <a:lstStyle/>
        <a:p>
          <a:endParaRPr lang="en-US"/>
        </a:p>
      </dgm:t>
    </dgm:pt>
    <dgm:pt modelId="{46BDEAB8-0C30-468E-A8B4-03C3EE5AA880}" type="sibTrans" cxnId="{2B7746B3-36C4-4935-929C-65629FA2AD1A}">
      <dgm:prSet/>
      <dgm:spPr/>
      <dgm:t>
        <a:bodyPr/>
        <a:lstStyle/>
        <a:p>
          <a:endParaRPr lang="en-US"/>
        </a:p>
      </dgm:t>
    </dgm:pt>
    <dgm:pt modelId="{AE631227-7B02-424A-81DB-5B56C1A61281}">
      <dgm:prSet phldrT="[Text]"/>
      <dgm:spPr/>
      <dgm:t>
        <a:bodyPr anchor="ctr"/>
        <a:lstStyle/>
        <a:p>
          <a:pPr algn="ctr"/>
          <a:r>
            <a:rPr lang="en-US">
              <a:solidFill>
                <a:schemeClr val="bg1"/>
              </a:solidFill>
            </a:rPr>
            <a:t>Concur unavailable</a:t>
          </a:r>
        </a:p>
      </dgm:t>
    </dgm:pt>
    <dgm:pt modelId="{2867018C-9AE0-434C-97D1-F480093385A3}" type="parTrans" cxnId="{EC59DA93-E8DF-4C00-8C20-52F5678D3E3E}">
      <dgm:prSet/>
      <dgm:spPr/>
      <dgm:t>
        <a:bodyPr/>
        <a:lstStyle/>
        <a:p>
          <a:endParaRPr lang="en-US"/>
        </a:p>
      </dgm:t>
    </dgm:pt>
    <dgm:pt modelId="{1F64CC10-8B21-406D-9BCD-810B4B5CC304}" type="sibTrans" cxnId="{EC59DA93-E8DF-4C00-8C20-52F5678D3E3E}">
      <dgm:prSet/>
      <dgm:spPr/>
      <dgm:t>
        <a:bodyPr/>
        <a:lstStyle/>
        <a:p>
          <a:endParaRPr lang="en-US"/>
        </a:p>
      </dgm:t>
    </dgm:pt>
    <dgm:pt modelId="{A0DE193A-3885-4689-8C54-81BCA9C6A23E}">
      <dgm:prSet phldrT="[Text]"/>
      <dgm:spPr/>
      <dgm:t>
        <a:bodyPr/>
        <a:lstStyle/>
        <a:p>
          <a:r>
            <a:rPr lang="en-US"/>
            <a:t>Thursday, June 27 – Sunday, June 30</a:t>
          </a:r>
        </a:p>
      </dgm:t>
    </dgm:pt>
    <dgm:pt modelId="{605FA781-B310-4A21-92B1-8A9A90C25E87}" type="parTrans" cxnId="{EE9DE6A2-835C-4D62-8003-B71F53F2A76F}">
      <dgm:prSet/>
      <dgm:spPr/>
      <dgm:t>
        <a:bodyPr/>
        <a:lstStyle/>
        <a:p>
          <a:endParaRPr lang="en-US"/>
        </a:p>
      </dgm:t>
    </dgm:pt>
    <dgm:pt modelId="{D1FC2FAE-2A17-43E2-99AB-23D51AE93082}" type="sibTrans" cxnId="{EE9DE6A2-835C-4D62-8003-B71F53F2A76F}">
      <dgm:prSet/>
      <dgm:spPr/>
      <dgm:t>
        <a:bodyPr/>
        <a:lstStyle/>
        <a:p>
          <a:endParaRPr lang="en-US"/>
        </a:p>
      </dgm:t>
    </dgm:pt>
    <dgm:pt modelId="{B875E446-A299-496E-BBA2-BBFD21B89C26}">
      <dgm:prSet phldrT="[Text]"/>
      <dgm:spPr/>
      <dgm:t>
        <a:bodyPr anchor="ctr"/>
        <a:lstStyle/>
        <a:p>
          <a:pPr algn="ctr"/>
          <a:r>
            <a:rPr lang="en-US">
              <a:solidFill>
                <a:schemeClr val="bg1"/>
              </a:solidFill>
            </a:rPr>
            <a:t>Travel Inc. must be contacted for any immediate booking or support needs</a:t>
          </a:r>
        </a:p>
      </dgm:t>
    </dgm:pt>
    <dgm:pt modelId="{122FBFE1-6DE0-4E5D-9890-5369B7E7AAA8}" type="parTrans" cxnId="{71E8CE51-07E3-44DF-AC76-602AF2E41CEC}">
      <dgm:prSet/>
      <dgm:spPr/>
      <dgm:t>
        <a:bodyPr/>
        <a:lstStyle/>
        <a:p>
          <a:endParaRPr lang="en-US"/>
        </a:p>
      </dgm:t>
    </dgm:pt>
    <dgm:pt modelId="{6599BE66-4202-4432-B5CB-793E80BA8AAA}" type="sibTrans" cxnId="{71E8CE51-07E3-44DF-AC76-602AF2E41CEC}">
      <dgm:prSet/>
      <dgm:spPr/>
      <dgm:t>
        <a:bodyPr/>
        <a:lstStyle/>
        <a:p>
          <a:endParaRPr lang="en-US"/>
        </a:p>
      </dgm:t>
    </dgm:pt>
    <dgm:pt modelId="{DEB47FDF-88C5-480A-B0EA-069A22133EDA}">
      <dgm:prSet phldrT="[Text]"/>
      <dgm:spPr/>
      <dgm:t>
        <a:bodyPr/>
        <a:lstStyle/>
        <a:p>
          <a:r>
            <a:rPr lang="en-US"/>
            <a:t>Monday, July 1</a:t>
          </a:r>
        </a:p>
      </dgm:t>
    </dgm:pt>
    <dgm:pt modelId="{97A8B239-2287-4292-B8D7-84E87375390E}" type="parTrans" cxnId="{31E0CE11-AE90-451B-811C-8F463B4E33C9}">
      <dgm:prSet/>
      <dgm:spPr/>
      <dgm:t>
        <a:bodyPr/>
        <a:lstStyle/>
        <a:p>
          <a:endParaRPr lang="en-US"/>
        </a:p>
      </dgm:t>
    </dgm:pt>
    <dgm:pt modelId="{EDCC5468-12F6-4CBC-AE2B-626E79F5CA56}" type="sibTrans" cxnId="{31E0CE11-AE90-451B-811C-8F463B4E33C9}">
      <dgm:prSet/>
      <dgm:spPr/>
      <dgm:t>
        <a:bodyPr/>
        <a:lstStyle/>
        <a:p>
          <a:endParaRPr lang="en-US"/>
        </a:p>
      </dgm:t>
    </dgm:pt>
    <dgm:pt modelId="{2596580A-7233-4A80-A4FD-018682665134}">
      <dgm:prSet phldrT="[Text]"/>
      <dgm:spPr/>
      <dgm:t>
        <a:bodyPr anchor="ctr"/>
        <a:lstStyle/>
        <a:p>
          <a:pPr algn="ctr"/>
          <a:r>
            <a:rPr lang="en-US">
              <a:solidFill>
                <a:schemeClr val="bg1"/>
              </a:solidFill>
            </a:rPr>
            <a:t>Fox World Travel must be contacted for any immediate booking or support needs</a:t>
          </a:r>
        </a:p>
      </dgm:t>
    </dgm:pt>
    <dgm:pt modelId="{E4DB4374-DF8D-4A81-B042-2A3F04490991}" type="parTrans" cxnId="{1E7A4437-478E-413E-AB34-7E686C3A6714}">
      <dgm:prSet/>
      <dgm:spPr/>
      <dgm:t>
        <a:bodyPr/>
        <a:lstStyle/>
        <a:p>
          <a:endParaRPr lang="en-US"/>
        </a:p>
      </dgm:t>
    </dgm:pt>
    <dgm:pt modelId="{D27165B5-E77F-41F8-ADF6-A4FD84B09CC2}" type="sibTrans" cxnId="{1E7A4437-478E-413E-AB34-7E686C3A6714}">
      <dgm:prSet/>
      <dgm:spPr/>
      <dgm:t>
        <a:bodyPr/>
        <a:lstStyle/>
        <a:p>
          <a:endParaRPr lang="en-US"/>
        </a:p>
      </dgm:t>
    </dgm:pt>
    <dgm:pt modelId="{4E0DFBC8-22F2-4676-AD79-17DC3D87C561}">
      <dgm:prSet phldrT="[Text]"/>
      <dgm:spPr/>
      <dgm:t>
        <a:bodyPr/>
        <a:lstStyle/>
        <a:p>
          <a:r>
            <a:rPr lang="en-US"/>
            <a:t>Tuesday, July 2</a:t>
          </a:r>
        </a:p>
      </dgm:t>
    </dgm:pt>
    <dgm:pt modelId="{46B1FB82-D175-4BED-AEF5-E6718B6AE0FD}" type="parTrans" cxnId="{CC016A87-22F2-4CCD-89FE-C3C64FD11167}">
      <dgm:prSet/>
      <dgm:spPr/>
      <dgm:t>
        <a:bodyPr/>
        <a:lstStyle/>
        <a:p>
          <a:endParaRPr lang="en-US"/>
        </a:p>
      </dgm:t>
    </dgm:pt>
    <dgm:pt modelId="{0C5C6E2E-B977-4FFE-B73B-6F1074CEBED9}" type="sibTrans" cxnId="{CC016A87-22F2-4CCD-89FE-C3C64FD11167}">
      <dgm:prSet/>
      <dgm:spPr/>
      <dgm:t>
        <a:bodyPr/>
        <a:lstStyle/>
        <a:p>
          <a:endParaRPr lang="en-US"/>
        </a:p>
      </dgm:t>
    </dgm:pt>
    <dgm:pt modelId="{599D7589-BB3C-45B9-9A66-B7ECB8DC7BB3}">
      <dgm:prSet phldrT="[Text]"/>
      <dgm:spPr/>
      <dgm:t>
        <a:bodyPr anchor="ctr"/>
        <a:lstStyle/>
        <a:p>
          <a:pPr algn="ctr" rtl="0"/>
          <a:r>
            <a:rPr lang="en-US">
              <a:solidFill>
                <a:schemeClr val="bg1"/>
              </a:solidFill>
            </a:rPr>
            <a:t>Concur is available </a:t>
          </a:r>
          <a:r>
            <a:rPr lang="en-US">
              <a:solidFill>
                <a:schemeClr val="bg1"/>
              </a:solidFill>
              <a:latin typeface="Tenorite"/>
            </a:rPr>
            <a:t>under the new Fox World Travel configuration</a:t>
          </a:r>
          <a:endParaRPr lang="en-US">
            <a:solidFill>
              <a:schemeClr val="bg1"/>
            </a:solidFill>
          </a:endParaRPr>
        </a:p>
      </dgm:t>
    </dgm:pt>
    <dgm:pt modelId="{A785C921-38D1-4DCD-B978-D96BF1EEF87D}" type="parTrans" cxnId="{4A3C7895-C2AB-4E25-B52E-9F6E5DD635E0}">
      <dgm:prSet/>
      <dgm:spPr/>
      <dgm:t>
        <a:bodyPr/>
        <a:lstStyle/>
        <a:p>
          <a:endParaRPr lang="en-US"/>
        </a:p>
      </dgm:t>
    </dgm:pt>
    <dgm:pt modelId="{1598BDF7-6B1D-4DD0-AF76-71553E0230AC}" type="sibTrans" cxnId="{4A3C7895-C2AB-4E25-B52E-9F6E5DD635E0}">
      <dgm:prSet/>
      <dgm:spPr/>
      <dgm:t>
        <a:bodyPr/>
        <a:lstStyle/>
        <a:p>
          <a:endParaRPr lang="en-US"/>
        </a:p>
      </dgm:t>
    </dgm:pt>
    <dgm:pt modelId="{EE2F98F5-0DAD-431F-B7F8-D4120CAC030D}" type="pres">
      <dgm:prSet presAssocID="{E10181B1-6D46-4A69-9F6E-F1AC21AEB99F}" presName="Name0" presStyleCnt="0">
        <dgm:presLayoutVars>
          <dgm:chMax/>
          <dgm:chPref val="3"/>
          <dgm:dir/>
          <dgm:animOne val="branch"/>
          <dgm:animLvl val="lvl"/>
        </dgm:presLayoutVars>
      </dgm:prSet>
      <dgm:spPr/>
    </dgm:pt>
    <dgm:pt modelId="{F4D225F6-B46C-40B6-8869-138B64841C3C}" type="pres">
      <dgm:prSet presAssocID="{A4E28413-99C5-4268-854E-88312561E7DF}" presName="composite" presStyleCnt="0"/>
      <dgm:spPr/>
    </dgm:pt>
    <dgm:pt modelId="{35402D29-C606-4439-92FE-C54BF8708724}" type="pres">
      <dgm:prSet presAssocID="{A4E28413-99C5-4268-854E-88312561E7DF}" presName="FirstChild" presStyleLbl="revTx" presStyleIdx="0" presStyleCnt="5" custScaleX="90175">
        <dgm:presLayoutVars>
          <dgm:chMax val="0"/>
          <dgm:chPref val="0"/>
          <dgm:bulletEnabled val="1"/>
        </dgm:presLayoutVars>
      </dgm:prSet>
      <dgm:spPr/>
    </dgm:pt>
    <dgm:pt modelId="{CCEA4437-4E41-40B8-B880-CF36F92CCFED}" type="pres">
      <dgm:prSet presAssocID="{A4E28413-99C5-4268-854E-88312561E7DF}" presName="Parent" presStyleLbl="alignNode1" presStyleIdx="0" presStyleCnt="5" custScaleX="126674">
        <dgm:presLayoutVars>
          <dgm:chMax val="3"/>
          <dgm:chPref val="3"/>
          <dgm:bulletEnabled val="1"/>
        </dgm:presLayoutVars>
      </dgm:prSet>
      <dgm:spPr/>
    </dgm:pt>
    <dgm:pt modelId="{1EFA4B38-4E8A-4091-A463-661487986B88}" type="pres">
      <dgm:prSet presAssocID="{A4E28413-99C5-4268-854E-88312561E7DF}" presName="Accent" presStyleLbl="parChTrans1D1" presStyleIdx="0" presStyleCnt="5"/>
      <dgm:spPr/>
    </dgm:pt>
    <dgm:pt modelId="{676DB88D-4FF7-48DA-83B4-2AFFAEC0E082}" type="pres">
      <dgm:prSet presAssocID="{17D2A379-722B-443F-8458-67743E0C16B3}" presName="sibTrans" presStyleCnt="0"/>
      <dgm:spPr/>
    </dgm:pt>
    <dgm:pt modelId="{AE3B0D14-90E5-4A03-9952-61F2FDAA5694}" type="pres">
      <dgm:prSet presAssocID="{6BDAB831-50D5-4856-BC56-4F7712057D94}" presName="composite" presStyleCnt="0"/>
      <dgm:spPr/>
    </dgm:pt>
    <dgm:pt modelId="{51F5D97D-B4AF-43C4-B3A9-54BB7C2B0436}" type="pres">
      <dgm:prSet presAssocID="{6BDAB831-50D5-4856-BC56-4F7712057D94}" presName="FirstChild" presStyleLbl="revTx" presStyleIdx="1" presStyleCnt="5" custScaleX="88218">
        <dgm:presLayoutVars>
          <dgm:chMax val="0"/>
          <dgm:chPref val="0"/>
          <dgm:bulletEnabled val="1"/>
        </dgm:presLayoutVars>
      </dgm:prSet>
      <dgm:spPr/>
    </dgm:pt>
    <dgm:pt modelId="{30BD48AB-B51B-4110-BE80-57CD508ECE5B}" type="pres">
      <dgm:prSet presAssocID="{6BDAB831-50D5-4856-BC56-4F7712057D94}" presName="Parent" presStyleLbl="alignNode1" presStyleIdx="1" presStyleCnt="5" custScaleX="114138">
        <dgm:presLayoutVars>
          <dgm:chMax val="3"/>
          <dgm:chPref val="3"/>
          <dgm:bulletEnabled val="1"/>
        </dgm:presLayoutVars>
      </dgm:prSet>
      <dgm:spPr/>
    </dgm:pt>
    <dgm:pt modelId="{2F54FF24-A002-4968-BA7D-02A5991090A2}" type="pres">
      <dgm:prSet presAssocID="{6BDAB831-50D5-4856-BC56-4F7712057D94}" presName="Accent" presStyleLbl="parChTrans1D1" presStyleIdx="1" presStyleCnt="5"/>
      <dgm:spPr/>
    </dgm:pt>
    <dgm:pt modelId="{556D863D-4752-4F46-B503-2EC1E679C95E}" type="pres">
      <dgm:prSet presAssocID="{46BDEAB8-0C30-468E-A8B4-03C3EE5AA880}" presName="sibTrans" presStyleCnt="0"/>
      <dgm:spPr/>
    </dgm:pt>
    <dgm:pt modelId="{28B02B56-5EF0-415D-BAA7-70432569F55C}" type="pres">
      <dgm:prSet presAssocID="{A0DE193A-3885-4689-8C54-81BCA9C6A23E}" presName="composite" presStyleCnt="0"/>
      <dgm:spPr/>
    </dgm:pt>
    <dgm:pt modelId="{B9B551B5-3B84-4C51-8014-574CD4C055EA}" type="pres">
      <dgm:prSet presAssocID="{A0DE193A-3885-4689-8C54-81BCA9C6A23E}" presName="FirstChild" presStyleLbl="revTx" presStyleIdx="2" presStyleCnt="5" custScaleX="77658">
        <dgm:presLayoutVars>
          <dgm:chMax val="0"/>
          <dgm:chPref val="0"/>
          <dgm:bulletEnabled val="1"/>
        </dgm:presLayoutVars>
      </dgm:prSet>
      <dgm:spPr/>
    </dgm:pt>
    <dgm:pt modelId="{A526568C-E178-422C-ABAF-7FF36A72E3A7}" type="pres">
      <dgm:prSet presAssocID="{A0DE193A-3885-4689-8C54-81BCA9C6A23E}" presName="Parent" presStyleLbl="alignNode1" presStyleIdx="2" presStyleCnt="5" custScaleX="115827">
        <dgm:presLayoutVars>
          <dgm:chMax val="3"/>
          <dgm:chPref val="3"/>
          <dgm:bulletEnabled val="1"/>
        </dgm:presLayoutVars>
      </dgm:prSet>
      <dgm:spPr/>
    </dgm:pt>
    <dgm:pt modelId="{5F5C340C-F4BB-498B-9A32-93BBFB717D19}" type="pres">
      <dgm:prSet presAssocID="{A0DE193A-3885-4689-8C54-81BCA9C6A23E}" presName="Accent" presStyleLbl="parChTrans1D1" presStyleIdx="2" presStyleCnt="5"/>
      <dgm:spPr/>
    </dgm:pt>
    <dgm:pt modelId="{8C7E542E-0B2C-4AF0-B631-8AFAFC21C28E}" type="pres">
      <dgm:prSet presAssocID="{D1FC2FAE-2A17-43E2-99AB-23D51AE93082}" presName="sibTrans" presStyleCnt="0"/>
      <dgm:spPr/>
    </dgm:pt>
    <dgm:pt modelId="{6A919925-44B2-49DB-993D-1A0A88AEF35D}" type="pres">
      <dgm:prSet presAssocID="{DEB47FDF-88C5-480A-B0EA-069A22133EDA}" presName="composite" presStyleCnt="0"/>
      <dgm:spPr/>
    </dgm:pt>
    <dgm:pt modelId="{9FAA8074-B114-409F-A86E-355CBEE5B997}" type="pres">
      <dgm:prSet presAssocID="{DEB47FDF-88C5-480A-B0EA-069A22133EDA}" presName="FirstChild" presStyleLbl="revTx" presStyleIdx="3" presStyleCnt="5" custScaleX="79689">
        <dgm:presLayoutVars>
          <dgm:chMax val="0"/>
          <dgm:chPref val="0"/>
          <dgm:bulletEnabled val="1"/>
        </dgm:presLayoutVars>
      </dgm:prSet>
      <dgm:spPr/>
    </dgm:pt>
    <dgm:pt modelId="{C6E3A14F-DE99-4B68-80A8-E2C94DFD3376}" type="pres">
      <dgm:prSet presAssocID="{DEB47FDF-88C5-480A-B0EA-069A22133EDA}" presName="Parent" presStyleLbl="alignNode1" presStyleIdx="3" presStyleCnt="5" custScaleX="83493">
        <dgm:presLayoutVars>
          <dgm:chMax val="3"/>
          <dgm:chPref val="3"/>
          <dgm:bulletEnabled val="1"/>
        </dgm:presLayoutVars>
      </dgm:prSet>
      <dgm:spPr/>
    </dgm:pt>
    <dgm:pt modelId="{00BD4395-68AF-4099-8F62-8F25D365F76A}" type="pres">
      <dgm:prSet presAssocID="{DEB47FDF-88C5-480A-B0EA-069A22133EDA}" presName="Accent" presStyleLbl="parChTrans1D1" presStyleIdx="3" presStyleCnt="5"/>
      <dgm:spPr/>
    </dgm:pt>
    <dgm:pt modelId="{643FAD30-2920-41AA-9348-04B622C16706}" type="pres">
      <dgm:prSet presAssocID="{EDCC5468-12F6-4CBC-AE2B-626E79F5CA56}" presName="sibTrans" presStyleCnt="0"/>
      <dgm:spPr/>
    </dgm:pt>
    <dgm:pt modelId="{14763C64-5066-41C1-870B-F6A09D713672}" type="pres">
      <dgm:prSet presAssocID="{4E0DFBC8-22F2-4676-AD79-17DC3D87C561}" presName="composite" presStyleCnt="0"/>
      <dgm:spPr/>
    </dgm:pt>
    <dgm:pt modelId="{41D655A3-8C55-4554-98B3-86F3402EED18}" type="pres">
      <dgm:prSet presAssocID="{4E0DFBC8-22F2-4676-AD79-17DC3D87C561}" presName="FirstChild" presStyleLbl="revTx" presStyleIdx="4" presStyleCnt="5" custScaleX="65912">
        <dgm:presLayoutVars>
          <dgm:chMax val="0"/>
          <dgm:chPref val="0"/>
          <dgm:bulletEnabled val="1"/>
        </dgm:presLayoutVars>
      </dgm:prSet>
      <dgm:spPr/>
    </dgm:pt>
    <dgm:pt modelId="{E8922341-B573-4F3D-92BD-7D04EAD1072B}" type="pres">
      <dgm:prSet presAssocID="{4E0DFBC8-22F2-4676-AD79-17DC3D87C561}" presName="Parent" presStyleLbl="alignNode1" presStyleIdx="4" presStyleCnt="5" custScaleX="66777">
        <dgm:presLayoutVars>
          <dgm:chMax val="3"/>
          <dgm:chPref val="3"/>
          <dgm:bulletEnabled val="1"/>
        </dgm:presLayoutVars>
      </dgm:prSet>
      <dgm:spPr/>
    </dgm:pt>
    <dgm:pt modelId="{02FF2139-8321-4777-BD26-ED5604653B2F}" type="pres">
      <dgm:prSet presAssocID="{4E0DFBC8-22F2-4676-AD79-17DC3D87C561}" presName="Accent" presStyleLbl="parChTrans1D1" presStyleIdx="4" presStyleCnt="5"/>
      <dgm:spPr/>
    </dgm:pt>
  </dgm:ptLst>
  <dgm:cxnLst>
    <dgm:cxn modelId="{31E0CE11-AE90-451B-811C-8F463B4E33C9}" srcId="{E10181B1-6D46-4A69-9F6E-F1AC21AEB99F}" destId="{DEB47FDF-88C5-480A-B0EA-069A22133EDA}" srcOrd="3" destOrd="0" parTransId="{97A8B239-2287-4292-B8D7-84E87375390E}" sibTransId="{EDCC5468-12F6-4CBC-AE2B-626E79F5CA56}"/>
    <dgm:cxn modelId="{C7E55119-DFF1-4EAE-9601-81D6E34420D0}" type="presOf" srcId="{4E0DFBC8-22F2-4676-AD79-17DC3D87C561}" destId="{E8922341-B573-4F3D-92BD-7D04EAD1072B}" srcOrd="0" destOrd="0" presId="urn:microsoft.com/office/officeart/2011/layout/TabList"/>
    <dgm:cxn modelId="{7082441F-9988-4311-B8D3-E4FF13C49938}" type="presOf" srcId="{A4E28413-99C5-4268-854E-88312561E7DF}" destId="{CCEA4437-4E41-40B8-B880-CF36F92CCFED}" srcOrd="0" destOrd="0" presId="urn:microsoft.com/office/officeart/2011/layout/TabList"/>
    <dgm:cxn modelId="{308B6B1F-FF8D-4E1B-B158-7D08FB43E6E3}" type="presOf" srcId="{AE631227-7B02-424A-81DB-5B56C1A61281}" destId="{51F5D97D-B4AF-43C4-B3A9-54BB7C2B0436}" srcOrd="0" destOrd="0" presId="urn:microsoft.com/office/officeart/2011/layout/TabList"/>
    <dgm:cxn modelId="{ACD57B1F-E9DF-4664-A205-07154652943F}" srcId="{A4E28413-99C5-4268-854E-88312561E7DF}" destId="{7DAA7DBE-7A7A-432A-ADB5-CA9B36705254}" srcOrd="0" destOrd="0" parTransId="{ED78DEE2-675C-4F5D-B2F8-5D01F10E646C}" sibTransId="{10D49943-9004-49B3-B900-F0B367BD556F}"/>
    <dgm:cxn modelId="{40AA482A-72A4-4D75-8B11-05901D0F9E67}" type="presOf" srcId="{599D7589-BB3C-45B9-9A66-B7ECB8DC7BB3}" destId="{41D655A3-8C55-4554-98B3-86F3402EED18}" srcOrd="0" destOrd="0" presId="urn:microsoft.com/office/officeart/2011/layout/TabList"/>
    <dgm:cxn modelId="{AAD3542C-ADD7-4CBA-8B6E-99D81153E257}" type="presOf" srcId="{E10181B1-6D46-4A69-9F6E-F1AC21AEB99F}" destId="{EE2F98F5-0DAD-431F-B7F8-D4120CAC030D}" srcOrd="0" destOrd="0" presId="urn:microsoft.com/office/officeart/2011/layout/TabList"/>
    <dgm:cxn modelId="{A524BE30-30DA-41B6-B314-CB8218BFF750}" type="presOf" srcId="{7DAA7DBE-7A7A-432A-ADB5-CA9B36705254}" destId="{35402D29-C606-4439-92FE-C54BF8708724}" srcOrd="0" destOrd="0" presId="urn:microsoft.com/office/officeart/2011/layout/TabList"/>
    <dgm:cxn modelId="{1E7A4437-478E-413E-AB34-7E686C3A6714}" srcId="{DEB47FDF-88C5-480A-B0EA-069A22133EDA}" destId="{2596580A-7233-4A80-A4FD-018682665134}" srcOrd="0" destOrd="0" parTransId="{E4DB4374-DF8D-4A81-B042-2A3F04490991}" sibTransId="{D27165B5-E77F-41F8-ADF6-A4FD84B09CC2}"/>
    <dgm:cxn modelId="{71E8CE51-07E3-44DF-AC76-602AF2E41CEC}" srcId="{A0DE193A-3885-4689-8C54-81BCA9C6A23E}" destId="{B875E446-A299-496E-BBA2-BBFD21B89C26}" srcOrd="0" destOrd="0" parTransId="{122FBFE1-6DE0-4E5D-9890-5369B7E7AAA8}" sibTransId="{6599BE66-4202-4432-B5CB-793E80BA8AAA}"/>
    <dgm:cxn modelId="{CC016A87-22F2-4CCD-89FE-C3C64FD11167}" srcId="{E10181B1-6D46-4A69-9F6E-F1AC21AEB99F}" destId="{4E0DFBC8-22F2-4676-AD79-17DC3D87C561}" srcOrd="4" destOrd="0" parTransId="{46B1FB82-D175-4BED-AEF5-E6718B6AE0FD}" sibTransId="{0C5C6E2E-B977-4FFE-B73B-6F1074CEBED9}"/>
    <dgm:cxn modelId="{EC59DA93-E8DF-4C00-8C20-52F5678D3E3E}" srcId="{6BDAB831-50D5-4856-BC56-4F7712057D94}" destId="{AE631227-7B02-424A-81DB-5B56C1A61281}" srcOrd="0" destOrd="0" parTransId="{2867018C-9AE0-434C-97D1-F480093385A3}" sibTransId="{1F64CC10-8B21-406D-9BCD-810B4B5CC304}"/>
    <dgm:cxn modelId="{4A3C7895-C2AB-4E25-B52E-9F6E5DD635E0}" srcId="{4E0DFBC8-22F2-4676-AD79-17DC3D87C561}" destId="{599D7589-BB3C-45B9-9A66-B7ECB8DC7BB3}" srcOrd="0" destOrd="0" parTransId="{A785C921-38D1-4DCD-B978-D96BF1EEF87D}" sibTransId="{1598BDF7-6B1D-4DD0-AF76-71553E0230AC}"/>
    <dgm:cxn modelId="{EE9DE6A2-835C-4D62-8003-B71F53F2A76F}" srcId="{E10181B1-6D46-4A69-9F6E-F1AC21AEB99F}" destId="{A0DE193A-3885-4689-8C54-81BCA9C6A23E}" srcOrd="2" destOrd="0" parTransId="{605FA781-B310-4A21-92B1-8A9A90C25E87}" sibTransId="{D1FC2FAE-2A17-43E2-99AB-23D51AE93082}"/>
    <dgm:cxn modelId="{6B2A90B0-C43C-4FB9-A648-C21B0F13F924}" srcId="{E10181B1-6D46-4A69-9F6E-F1AC21AEB99F}" destId="{A4E28413-99C5-4268-854E-88312561E7DF}" srcOrd="0" destOrd="0" parTransId="{F55F743B-A504-47CE-B223-742DD44C7490}" sibTransId="{17D2A379-722B-443F-8458-67743E0C16B3}"/>
    <dgm:cxn modelId="{2B7746B3-36C4-4935-929C-65629FA2AD1A}" srcId="{E10181B1-6D46-4A69-9F6E-F1AC21AEB99F}" destId="{6BDAB831-50D5-4856-BC56-4F7712057D94}" srcOrd="1" destOrd="0" parTransId="{FC1DD6B5-903C-42D7-A729-21453261D07F}" sibTransId="{46BDEAB8-0C30-468E-A8B4-03C3EE5AA880}"/>
    <dgm:cxn modelId="{309368B6-8C75-4615-AE06-14ED5C1353B0}" type="presOf" srcId="{2596580A-7233-4A80-A4FD-018682665134}" destId="{9FAA8074-B114-409F-A86E-355CBEE5B997}" srcOrd="0" destOrd="0" presId="urn:microsoft.com/office/officeart/2011/layout/TabList"/>
    <dgm:cxn modelId="{863A88B8-8386-48A7-ABF3-7F40575A3C8B}" type="presOf" srcId="{6BDAB831-50D5-4856-BC56-4F7712057D94}" destId="{30BD48AB-B51B-4110-BE80-57CD508ECE5B}" srcOrd="0" destOrd="0" presId="urn:microsoft.com/office/officeart/2011/layout/TabList"/>
    <dgm:cxn modelId="{0E580DCF-346C-4FF7-AF4E-372EB4A9F8FC}" type="presOf" srcId="{A0DE193A-3885-4689-8C54-81BCA9C6A23E}" destId="{A526568C-E178-422C-ABAF-7FF36A72E3A7}" srcOrd="0" destOrd="0" presId="urn:microsoft.com/office/officeart/2011/layout/TabList"/>
    <dgm:cxn modelId="{CF79ABE8-FFCA-4493-9FE7-B02CDF8060C0}" type="presOf" srcId="{B875E446-A299-496E-BBA2-BBFD21B89C26}" destId="{B9B551B5-3B84-4C51-8014-574CD4C055EA}" srcOrd="0" destOrd="0" presId="urn:microsoft.com/office/officeart/2011/layout/TabList"/>
    <dgm:cxn modelId="{4EFC6FFC-9811-46DA-B622-FE13772417D7}" type="presOf" srcId="{DEB47FDF-88C5-480A-B0EA-069A22133EDA}" destId="{C6E3A14F-DE99-4B68-80A8-E2C94DFD3376}" srcOrd="0" destOrd="0" presId="urn:microsoft.com/office/officeart/2011/layout/TabList"/>
    <dgm:cxn modelId="{86C42F68-1BDD-4D6C-963C-BB7D54A7A546}" type="presParOf" srcId="{EE2F98F5-0DAD-431F-B7F8-D4120CAC030D}" destId="{F4D225F6-B46C-40B6-8869-138B64841C3C}" srcOrd="0" destOrd="0" presId="urn:microsoft.com/office/officeart/2011/layout/TabList"/>
    <dgm:cxn modelId="{CB2E4CBC-6733-4B99-9875-D891713CBD5B}" type="presParOf" srcId="{F4D225F6-B46C-40B6-8869-138B64841C3C}" destId="{35402D29-C606-4439-92FE-C54BF8708724}" srcOrd="0" destOrd="0" presId="urn:microsoft.com/office/officeart/2011/layout/TabList"/>
    <dgm:cxn modelId="{4C134CC6-5E93-4086-BA71-C90AC1BE45EB}" type="presParOf" srcId="{F4D225F6-B46C-40B6-8869-138B64841C3C}" destId="{CCEA4437-4E41-40B8-B880-CF36F92CCFED}" srcOrd="1" destOrd="0" presId="urn:microsoft.com/office/officeart/2011/layout/TabList"/>
    <dgm:cxn modelId="{EAB4DC80-1848-4969-AB9E-A9ACBD5C4EC5}" type="presParOf" srcId="{F4D225F6-B46C-40B6-8869-138B64841C3C}" destId="{1EFA4B38-4E8A-4091-A463-661487986B88}" srcOrd="2" destOrd="0" presId="urn:microsoft.com/office/officeart/2011/layout/TabList"/>
    <dgm:cxn modelId="{C20D338B-9454-4B5C-AF83-AA662C4A88FC}" type="presParOf" srcId="{EE2F98F5-0DAD-431F-B7F8-D4120CAC030D}" destId="{676DB88D-4FF7-48DA-83B4-2AFFAEC0E082}" srcOrd="1" destOrd="0" presId="urn:microsoft.com/office/officeart/2011/layout/TabList"/>
    <dgm:cxn modelId="{3456F9EF-ED58-43D1-B6E6-4128F5FB96B2}" type="presParOf" srcId="{EE2F98F5-0DAD-431F-B7F8-D4120CAC030D}" destId="{AE3B0D14-90E5-4A03-9952-61F2FDAA5694}" srcOrd="2" destOrd="0" presId="urn:microsoft.com/office/officeart/2011/layout/TabList"/>
    <dgm:cxn modelId="{1DB7D5DC-259D-4C8B-9BA3-D05D8B0D4525}" type="presParOf" srcId="{AE3B0D14-90E5-4A03-9952-61F2FDAA5694}" destId="{51F5D97D-B4AF-43C4-B3A9-54BB7C2B0436}" srcOrd="0" destOrd="0" presId="urn:microsoft.com/office/officeart/2011/layout/TabList"/>
    <dgm:cxn modelId="{8293179F-ED11-4CD8-AC7F-63BB841C7A97}" type="presParOf" srcId="{AE3B0D14-90E5-4A03-9952-61F2FDAA5694}" destId="{30BD48AB-B51B-4110-BE80-57CD508ECE5B}" srcOrd="1" destOrd="0" presId="urn:microsoft.com/office/officeart/2011/layout/TabList"/>
    <dgm:cxn modelId="{C78C2877-5558-4AB4-A6ED-82BA6F9B658E}" type="presParOf" srcId="{AE3B0D14-90E5-4A03-9952-61F2FDAA5694}" destId="{2F54FF24-A002-4968-BA7D-02A5991090A2}" srcOrd="2" destOrd="0" presId="urn:microsoft.com/office/officeart/2011/layout/TabList"/>
    <dgm:cxn modelId="{B22B6E77-5C9B-4681-B550-B3F09F768657}" type="presParOf" srcId="{EE2F98F5-0DAD-431F-B7F8-D4120CAC030D}" destId="{556D863D-4752-4F46-B503-2EC1E679C95E}" srcOrd="3" destOrd="0" presId="urn:microsoft.com/office/officeart/2011/layout/TabList"/>
    <dgm:cxn modelId="{A04B2D68-5038-406C-9D83-00A6A67DA72E}" type="presParOf" srcId="{EE2F98F5-0DAD-431F-B7F8-D4120CAC030D}" destId="{28B02B56-5EF0-415D-BAA7-70432569F55C}" srcOrd="4" destOrd="0" presId="urn:microsoft.com/office/officeart/2011/layout/TabList"/>
    <dgm:cxn modelId="{8DC4A512-14CD-4B89-834B-957EE99E320A}" type="presParOf" srcId="{28B02B56-5EF0-415D-BAA7-70432569F55C}" destId="{B9B551B5-3B84-4C51-8014-574CD4C055EA}" srcOrd="0" destOrd="0" presId="urn:microsoft.com/office/officeart/2011/layout/TabList"/>
    <dgm:cxn modelId="{1A7BB8F6-3255-47AE-9581-319DD998913C}" type="presParOf" srcId="{28B02B56-5EF0-415D-BAA7-70432569F55C}" destId="{A526568C-E178-422C-ABAF-7FF36A72E3A7}" srcOrd="1" destOrd="0" presId="urn:microsoft.com/office/officeart/2011/layout/TabList"/>
    <dgm:cxn modelId="{2DF05EDC-9BEF-432B-A670-071501A1EDC0}" type="presParOf" srcId="{28B02B56-5EF0-415D-BAA7-70432569F55C}" destId="{5F5C340C-F4BB-498B-9A32-93BBFB717D19}" srcOrd="2" destOrd="0" presId="urn:microsoft.com/office/officeart/2011/layout/TabList"/>
    <dgm:cxn modelId="{31A06F58-CB39-41EC-B08A-1ECAB98F0E43}" type="presParOf" srcId="{EE2F98F5-0DAD-431F-B7F8-D4120CAC030D}" destId="{8C7E542E-0B2C-4AF0-B631-8AFAFC21C28E}" srcOrd="5" destOrd="0" presId="urn:microsoft.com/office/officeart/2011/layout/TabList"/>
    <dgm:cxn modelId="{CF7168D2-EBFC-4806-A7FB-0B8EEC26A689}" type="presParOf" srcId="{EE2F98F5-0DAD-431F-B7F8-D4120CAC030D}" destId="{6A919925-44B2-49DB-993D-1A0A88AEF35D}" srcOrd="6" destOrd="0" presId="urn:microsoft.com/office/officeart/2011/layout/TabList"/>
    <dgm:cxn modelId="{B62EDC8F-4904-44CB-956F-E7FC96E0C182}" type="presParOf" srcId="{6A919925-44B2-49DB-993D-1A0A88AEF35D}" destId="{9FAA8074-B114-409F-A86E-355CBEE5B997}" srcOrd="0" destOrd="0" presId="urn:microsoft.com/office/officeart/2011/layout/TabList"/>
    <dgm:cxn modelId="{E68D7118-3C23-44B6-9D15-52C49B7BE01D}" type="presParOf" srcId="{6A919925-44B2-49DB-993D-1A0A88AEF35D}" destId="{C6E3A14F-DE99-4B68-80A8-E2C94DFD3376}" srcOrd="1" destOrd="0" presId="urn:microsoft.com/office/officeart/2011/layout/TabList"/>
    <dgm:cxn modelId="{DC1FAF47-C36B-4C4D-B022-CEB1E0E9D096}" type="presParOf" srcId="{6A919925-44B2-49DB-993D-1A0A88AEF35D}" destId="{00BD4395-68AF-4099-8F62-8F25D365F76A}" srcOrd="2" destOrd="0" presId="urn:microsoft.com/office/officeart/2011/layout/TabList"/>
    <dgm:cxn modelId="{2A5345E3-B385-41DD-B65F-1D13BDF81184}" type="presParOf" srcId="{EE2F98F5-0DAD-431F-B7F8-D4120CAC030D}" destId="{643FAD30-2920-41AA-9348-04B622C16706}" srcOrd="7" destOrd="0" presId="urn:microsoft.com/office/officeart/2011/layout/TabList"/>
    <dgm:cxn modelId="{81879C9B-A8FA-4E2D-ACE8-AF5A6651E56B}" type="presParOf" srcId="{EE2F98F5-0DAD-431F-B7F8-D4120CAC030D}" destId="{14763C64-5066-41C1-870B-F6A09D713672}" srcOrd="8" destOrd="0" presId="urn:microsoft.com/office/officeart/2011/layout/TabList"/>
    <dgm:cxn modelId="{4FCA5A5B-78F8-40F1-A574-1CE8CF24A653}" type="presParOf" srcId="{14763C64-5066-41C1-870B-F6A09D713672}" destId="{41D655A3-8C55-4554-98B3-86F3402EED18}" srcOrd="0" destOrd="0" presId="urn:microsoft.com/office/officeart/2011/layout/TabList"/>
    <dgm:cxn modelId="{1E5EC044-2B6F-4012-AE3F-F0C0AEE60361}" type="presParOf" srcId="{14763C64-5066-41C1-870B-F6A09D713672}" destId="{E8922341-B573-4F3D-92BD-7D04EAD1072B}" srcOrd="1" destOrd="0" presId="urn:microsoft.com/office/officeart/2011/layout/TabList"/>
    <dgm:cxn modelId="{E3DE2843-0DD9-4459-9FB3-0B0F055EAB9B}" type="presParOf" srcId="{14763C64-5066-41C1-870B-F6A09D713672}" destId="{02FF2139-8321-4777-BD26-ED5604653B2F}"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B9EE1F-1564-483A-AC08-F55847872A50}"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US"/>
        </a:p>
      </dgm:t>
    </dgm:pt>
    <dgm:pt modelId="{8A0291BA-31AC-485F-B3B7-D1859E1E789B}">
      <dgm:prSet phldrT="[Text]"/>
      <dgm:spPr/>
      <dgm:t>
        <a:bodyPr/>
        <a:lstStyle/>
        <a:p>
          <a:r>
            <a:rPr lang="en-US" b="1">
              <a:solidFill>
                <a:schemeClr val="accent6"/>
              </a:solidFill>
            </a:rPr>
            <a:t>Accommodation Approved</a:t>
          </a:r>
        </a:p>
      </dgm:t>
    </dgm:pt>
    <dgm:pt modelId="{3AEAFD8C-B8F6-4CEE-8570-D4686541E667}" type="parTrans" cxnId="{F06BDE78-B003-4499-8830-ADA652C45774}">
      <dgm:prSet/>
      <dgm:spPr/>
      <dgm:t>
        <a:bodyPr/>
        <a:lstStyle/>
        <a:p>
          <a:endParaRPr lang="en-US"/>
        </a:p>
      </dgm:t>
    </dgm:pt>
    <dgm:pt modelId="{DB149BC8-CEE1-478E-A428-32CD4AA8A585}" type="sibTrans" cxnId="{F06BDE78-B003-4499-8830-ADA652C45774}">
      <dgm:prSet/>
      <dgm:spPr/>
      <dgm:t>
        <a:bodyPr/>
        <a:lstStyle/>
        <a:p>
          <a:endParaRPr lang="en-US"/>
        </a:p>
      </dgm:t>
    </dgm:pt>
    <dgm:pt modelId="{A139F3FE-B536-4832-8978-BB69BD7CA53B}">
      <dgm:prSet phldrT="[Text]"/>
      <dgm:spPr/>
      <dgm:t>
        <a:bodyPr/>
        <a:lstStyle/>
        <a:p>
          <a:r>
            <a:rPr lang="en-US" b="1">
              <a:solidFill>
                <a:srgbClr val="FF0000"/>
              </a:solidFill>
            </a:rPr>
            <a:t>Accommodation Not Approved </a:t>
          </a:r>
        </a:p>
      </dgm:t>
    </dgm:pt>
    <dgm:pt modelId="{07EA0846-189B-473F-96F8-E6A2A1590149}" type="sibTrans" cxnId="{BCE1BC54-5930-43C0-A800-2B83E06A6812}">
      <dgm:prSet/>
      <dgm:spPr/>
      <dgm:t>
        <a:bodyPr/>
        <a:lstStyle/>
        <a:p>
          <a:endParaRPr lang="en-US"/>
        </a:p>
      </dgm:t>
    </dgm:pt>
    <dgm:pt modelId="{D74FCC91-DB14-4064-95B5-67AA041CE9AD}" type="parTrans" cxnId="{BCE1BC54-5930-43C0-A800-2B83E06A6812}">
      <dgm:prSet/>
      <dgm:spPr/>
      <dgm:t>
        <a:bodyPr/>
        <a:lstStyle/>
        <a:p>
          <a:endParaRPr lang="en-US"/>
        </a:p>
      </dgm:t>
    </dgm:pt>
    <dgm:pt modelId="{D9A4919E-9344-4BDA-A351-A8F85C96DE83}" type="pres">
      <dgm:prSet presAssocID="{A0B9EE1F-1564-483A-AC08-F55847872A50}" presName="cycle" presStyleCnt="0">
        <dgm:presLayoutVars>
          <dgm:dir/>
          <dgm:resizeHandles val="exact"/>
        </dgm:presLayoutVars>
      </dgm:prSet>
      <dgm:spPr/>
    </dgm:pt>
    <dgm:pt modelId="{18393C36-5B2D-4779-AABA-7151FC80FA84}" type="pres">
      <dgm:prSet presAssocID="{A139F3FE-B536-4832-8978-BB69BD7CA53B}" presName="arrow" presStyleLbl="node1" presStyleIdx="0" presStyleCnt="2" custAng="20039484" custScaleX="93357" custScaleY="94264">
        <dgm:presLayoutVars>
          <dgm:bulletEnabled val="1"/>
        </dgm:presLayoutVars>
      </dgm:prSet>
      <dgm:spPr/>
    </dgm:pt>
    <dgm:pt modelId="{65932492-42B6-4EC7-A2D0-31180A94B226}" type="pres">
      <dgm:prSet presAssocID="{8A0291BA-31AC-485F-B3B7-D1859E1E789B}" presName="arrow" presStyleLbl="node1" presStyleIdx="1" presStyleCnt="2" custAng="1555224" custScaleX="91111" custScaleY="90085">
        <dgm:presLayoutVars>
          <dgm:bulletEnabled val="1"/>
        </dgm:presLayoutVars>
      </dgm:prSet>
      <dgm:spPr/>
    </dgm:pt>
  </dgm:ptLst>
  <dgm:cxnLst>
    <dgm:cxn modelId="{EB36660D-53EA-446E-A0BB-C4297BC228A6}" type="presOf" srcId="{8A0291BA-31AC-485F-B3B7-D1859E1E789B}" destId="{65932492-42B6-4EC7-A2D0-31180A94B226}" srcOrd="0" destOrd="0" presId="urn:microsoft.com/office/officeart/2005/8/layout/arrow1"/>
    <dgm:cxn modelId="{60720C43-1C73-4AD5-B271-709E0E883641}" type="presOf" srcId="{A139F3FE-B536-4832-8978-BB69BD7CA53B}" destId="{18393C36-5B2D-4779-AABA-7151FC80FA84}" srcOrd="0" destOrd="0" presId="urn:microsoft.com/office/officeart/2005/8/layout/arrow1"/>
    <dgm:cxn modelId="{BCE1BC54-5930-43C0-A800-2B83E06A6812}" srcId="{A0B9EE1F-1564-483A-AC08-F55847872A50}" destId="{A139F3FE-B536-4832-8978-BB69BD7CA53B}" srcOrd="0" destOrd="0" parTransId="{D74FCC91-DB14-4064-95B5-67AA041CE9AD}" sibTransId="{07EA0846-189B-473F-96F8-E6A2A1590149}"/>
    <dgm:cxn modelId="{F06BDE78-B003-4499-8830-ADA652C45774}" srcId="{A0B9EE1F-1564-483A-AC08-F55847872A50}" destId="{8A0291BA-31AC-485F-B3B7-D1859E1E789B}" srcOrd="1" destOrd="0" parTransId="{3AEAFD8C-B8F6-4CEE-8570-D4686541E667}" sibTransId="{DB149BC8-CEE1-478E-A428-32CD4AA8A585}"/>
    <dgm:cxn modelId="{B9F72DCC-2B28-4973-BAEA-C3A19F44D7C8}" type="presOf" srcId="{A0B9EE1F-1564-483A-AC08-F55847872A50}" destId="{D9A4919E-9344-4BDA-A351-A8F85C96DE83}" srcOrd="0" destOrd="0" presId="urn:microsoft.com/office/officeart/2005/8/layout/arrow1"/>
    <dgm:cxn modelId="{5A4D0DA0-9017-4236-92AC-90F09FEFE426}" type="presParOf" srcId="{D9A4919E-9344-4BDA-A351-A8F85C96DE83}" destId="{18393C36-5B2D-4779-AABA-7151FC80FA84}" srcOrd="0" destOrd="0" presId="urn:microsoft.com/office/officeart/2005/8/layout/arrow1"/>
    <dgm:cxn modelId="{1BFB5D93-6F8C-4726-94EE-2DC6EB47FAB2}" type="presParOf" srcId="{D9A4919E-9344-4BDA-A351-A8F85C96DE83}" destId="{65932492-42B6-4EC7-A2D0-31180A94B226}"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681443-2300-4EA2-B779-CFBA715744CB}" type="doc">
      <dgm:prSet loTypeId="urn:microsoft.com/office/officeart/2005/8/layout/process2" loCatId="process" qsTypeId="urn:microsoft.com/office/officeart/2005/8/quickstyle/simple1" qsCatId="simple" csTypeId="urn:microsoft.com/office/officeart/2005/8/colors/accent1_2" csCatId="accent1" phldr="1"/>
      <dgm:spPr/>
    </dgm:pt>
    <dgm:pt modelId="{586B4B0C-6DCC-40AA-8BD7-A5B8C4410CDC}">
      <dgm:prSet phldrT="[Text]"/>
      <dgm:spPr/>
      <dgm:t>
        <a:bodyPr/>
        <a:lstStyle/>
        <a:p>
          <a:r>
            <a:rPr lang="en-US"/>
            <a:t>Routing of Form</a:t>
          </a:r>
        </a:p>
      </dgm:t>
    </dgm:pt>
    <dgm:pt modelId="{2911423B-964E-4A77-A241-79253AD30739}" type="parTrans" cxnId="{4339B214-C146-4A22-ACF2-F509E5B84131}">
      <dgm:prSet/>
      <dgm:spPr/>
      <dgm:t>
        <a:bodyPr/>
        <a:lstStyle/>
        <a:p>
          <a:endParaRPr lang="en-US"/>
        </a:p>
      </dgm:t>
    </dgm:pt>
    <dgm:pt modelId="{722FE54F-CFD1-4699-966B-78746ED95584}" type="sibTrans" cxnId="{4339B214-C146-4A22-ACF2-F509E5B84131}">
      <dgm:prSet/>
      <dgm:spPr/>
      <dgm:t>
        <a:bodyPr/>
        <a:lstStyle/>
        <a:p>
          <a:endParaRPr lang="en-US"/>
        </a:p>
      </dgm:t>
    </dgm:pt>
    <dgm:pt modelId="{8F4FB98D-9D9B-4E55-93C4-96560FF997F0}">
      <dgm:prSet phldrT="[Text]"/>
      <dgm:spPr/>
      <dgm:t>
        <a:bodyPr/>
        <a:lstStyle/>
        <a:p>
          <a:r>
            <a:rPr lang="en-US"/>
            <a:t>ADA Coordinator meets with employee to review exception request</a:t>
          </a:r>
        </a:p>
      </dgm:t>
    </dgm:pt>
    <dgm:pt modelId="{8380A69C-0A56-423E-90F0-7778646EBDAD}" type="parTrans" cxnId="{5C2CC63A-77D9-4B83-B23B-AF2740B0694F}">
      <dgm:prSet/>
      <dgm:spPr/>
      <dgm:t>
        <a:bodyPr/>
        <a:lstStyle/>
        <a:p>
          <a:endParaRPr lang="en-US"/>
        </a:p>
      </dgm:t>
    </dgm:pt>
    <dgm:pt modelId="{2B52773D-D7AD-4792-ACB6-643D1DA42DCA}" type="sibTrans" cxnId="{5C2CC63A-77D9-4B83-B23B-AF2740B0694F}">
      <dgm:prSet/>
      <dgm:spPr/>
      <dgm:t>
        <a:bodyPr/>
        <a:lstStyle/>
        <a:p>
          <a:endParaRPr lang="en-US"/>
        </a:p>
      </dgm:t>
    </dgm:pt>
    <dgm:pt modelId="{8DFF1C13-9383-4697-8957-419AD6E9E20E}" type="pres">
      <dgm:prSet presAssocID="{C3681443-2300-4EA2-B779-CFBA715744CB}" presName="linearFlow" presStyleCnt="0">
        <dgm:presLayoutVars>
          <dgm:resizeHandles val="exact"/>
        </dgm:presLayoutVars>
      </dgm:prSet>
      <dgm:spPr/>
    </dgm:pt>
    <dgm:pt modelId="{8559372D-A84A-4EBB-8FEE-DC177C7FD056}" type="pres">
      <dgm:prSet presAssocID="{586B4B0C-6DCC-40AA-8BD7-A5B8C4410CDC}" presName="node" presStyleLbl="node1" presStyleIdx="0" presStyleCnt="2">
        <dgm:presLayoutVars>
          <dgm:bulletEnabled val="1"/>
        </dgm:presLayoutVars>
      </dgm:prSet>
      <dgm:spPr/>
    </dgm:pt>
    <dgm:pt modelId="{26C9248C-A70C-403E-9E02-8C10C3438D24}" type="pres">
      <dgm:prSet presAssocID="{722FE54F-CFD1-4699-966B-78746ED95584}" presName="sibTrans" presStyleLbl="sibTrans2D1" presStyleIdx="0" presStyleCnt="1"/>
      <dgm:spPr/>
    </dgm:pt>
    <dgm:pt modelId="{022905AB-6D25-4858-8D2A-0530F28014C5}" type="pres">
      <dgm:prSet presAssocID="{722FE54F-CFD1-4699-966B-78746ED95584}" presName="connectorText" presStyleLbl="sibTrans2D1" presStyleIdx="0" presStyleCnt="1"/>
      <dgm:spPr/>
    </dgm:pt>
    <dgm:pt modelId="{674B1B92-36AA-4D01-B343-6DBA6A51AEE4}" type="pres">
      <dgm:prSet presAssocID="{8F4FB98D-9D9B-4E55-93C4-96560FF997F0}" presName="node" presStyleLbl="node1" presStyleIdx="1" presStyleCnt="2" custScaleX="203026" custLinFactNeighborX="44036" custLinFactNeighborY="53827">
        <dgm:presLayoutVars>
          <dgm:bulletEnabled val="1"/>
        </dgm:presLayoutVars>
      </dgm:prSet>
      <dgm:spPr/>
    </dgm:pt>
  </dgm:ptLst>
  <dgm:cxnLst>
    <dgm:cxn modelId="{B1C62603-77AD-4837-A9E9-085F1DDB9C30}" type="presOf" srcId="{586B4B0C-6DCC-40AA-8BD7-A5B8C4410CDC}" destId="{8559372D-A84A-4EBB-8FEE-DC177C7FD056}" srcOrd="0" destOrd="0" presId="urn:microsoft.com/office/officeart/2005/8/layout/process2"/>
    <dgm:cxn modelId="{4339B214-C146-4A22-ACF2-F509E5B84131}" srcId="{C3681443-2300-4EA2-B779-CFBA715744CB}" destId="{586B4B0C-6DCC-40AA-8BD7-A5B8C4410CDC}" srcOrd="0" destOrd="0" parTransId="{2911423B-964E-4A77-A241-79253AD30739}" sibTransId="{722FE54F-CFD1-4699-966B-78746ED95584}"/>
    <dgm:cxn modelId="{EAE8251A-11D6-4FE5-AD24-9B84B62A5B94}" type="presOf" srcId="{C3681443-2300-4EA2-B779-CFBA715744CB}" destId="{8DFF1C13-9383-4697-8957-419AD6E9E20E}" srcOrd="0" destOrd="0" presId="urn:microsoft.com/office/officeart/2005/8/layout/process2"/>
    <dgm:cxn modelId="{5C2CC63A-77D9-4B83-B23B-AF2740B0694F}" srcId="{C3681443-2300-4EA2-B779-CFBA715744CB}" destId="{8F4FB98D-9D9B-4E55-93C4-96560FF997F0}" srcOrd="1" destOrd="0" parTransId="{8380A69C-0A56-423E-90F0-7778646EBDAD}" sibTransId="{2B52773D-D7AD-4792-ACB6-643D1DA42DCA}"/>
    <dgm:cxn modelId="{16E0B360-6A25-4C7C-8608-80FD2A6450FF}" type="presOf" srcId="{8F4FB98D-9D9B-4E55-93C4-96560FF997F0}" destId="{674B1B92-36AA-4D01-B343-6DBA6A51AEE4}" srcOrd="0" destOrd="0" presId="urn:microsoft.com/office/officeart/2005/8/layout/process2"/>
    <dgm:cxn modelId="{B7F2F67C-56C4-427B-8216-A001A2C08AD2}" type="presOf" srcId="{722FE54F-CFD1-4699-966B-78746ED95584}" destId="{26C9248C-A70C-403E-9E02-8C10C3438D24}" srcOrd="0" destOrd="0" presId="urn:microsoft.com/office/officeart/2005/8/layout/process2"/>
    <dgm:cxn modelId="{841811B4-286E-4EA2-BACD-EFB16D82F22A}" type="presOf" srcId="{722FE54F-CFD1-4699-966B-78746ED95584}" destId="{022905AB-6D25-4858-8D2A-0530F28014C5}" srcOrd="1" destOrd="0" presId="urn:microsoft.com/office/officeart/2005/8/layout/process2"/>
    <dgm:cxn modelId="{2D3C9582-D754-46CF-8509-C720499DDD6C}" type="presParOf" srcId="{8DFF1C13-9383-4697-8957-419AD6E9E20E}" destId="{8559372D-A84A-4EBB-8FEE-DC177C7FD056}" srcOrd="0" destOrd="0" presId="urn:microsoft.com/office/officeart/2005/8/layout/process2"/>
    <dgm:cxn modelId="{C5C7DE3A-E4AB-41FB-BE10-04C96C4C477A}" type="presParOf" srcId="{8DFF1C13-9383-4697-8957-419AD6E9E20E}" destId="{26C9248C-A70C-403E-9E02-8C10C3438D24}" srcOrd="1" destOrd="0" presId="urn:microsoft.com/office/officeart/2005/8/layout/process2"/>
    <dgm:cxn modelId="{2BD88F72-90BF-45B5-B932-162671A0EC97}" type="presParOf" srcId="{26C9248C-A70C-403E-9E02-8C10C3438D24}" destId="{022905AB-6D25-4858-8D2A-0530F28014C5}" srcOrd="0" destOrd="0" presId="urn:microsoft.com/office/officeart/2005/8/layout/process2"/>
    <dgm:cxn modelId="{5F7EBF53-7DD3-427B-9D0A-C9D895A4D5FC}" type="presParOf" srcId="{8DFF1C13-9383-4697-8957-419AD6E9E20E}" destId="{674B1B92-36AA-4D01-B343-6DBA6A51AEE4}" srcOrd="2"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C5D072-4352-48FF-8E1C-1A5175F48E3A}"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0713054A-C06A-4D03-AEE2-2A8ACECC6B24}">
      <dgm:prSet phldrT="[Text]"/>
      <dgm:spPr/>
      <dgm:t>
        <a:bodyPr/>
        <a:lstStyle/>
        <a:p>
          <a:r>
            <a:rPr lang="en-US"/>
            <a:t>ADA Coordinator completes form and sends copies to:</a:t>
          </a:r>
        </a:p>
      </dgm:t>
    </dgm:pt>
    <dgm:pt modelId="{3C1B047A-9919-4318-A547-7E399050BC7B}" type="parTrans" cxnId="{5DD5E2DD-D896-469D-AF46-0110EEB9B748}">
      <dgm:prSet/>
      <dgm:spPr/>
      <dgm:t>
        <a:bodyPr/>
        <a:lstStyle/>
        <a:p>
          <a:endParaRPr lang="en-US"/>
        </a:p>
      </dgm:t>
    </dgm:pt>
    <dgm:pt modelId="{AED9B906-9F60-4D49-9C41-1AFB316AF733}" type="sibTrans" cxnId="{5DD5E2DD-D896-469D-AF46-0110EEB9B748}">
      <dgm:prSet/>
      <dgm:spPr/>
      <dgm:t>
        <a:bodyPr/>
        <a:lstStyle/>
        <a:p>
          <a:endParaRPr lang="en-US"/>
        </a:p>
      </dgm:t>
    </dgm:pt>
    <dgm:pt modelId="{BF4B0692-ED94-48DA-8DD3-CBBD599F385F}">
      <dgm:prSet phldrT="[Text]"/>
      <dgm:spPr/>
      <dgm:t>
        <a:bodyPr/>
        <a:lstStyle/>
        <a:p>
          <a:r>
            <a:rPr lang="en-US"/>
            <a:t>Campus Travel Manager</a:t>
          </a:r>
        </a:p>
      </dgm:t>
    </dgm:pt>
    <dgm:pt modelId="{C4BCF6E2-DD21-45ED-B1C5-B957ADC796C9}" type="parTrans" cxnId="{A508FB2B-9CCF-41C7-98A3-3155CB731810}">
      <dgm:prSet/>
      <dgm:spPr/>
      <dgm:t>
        <a:bodyPr/>
        <a:lstStyle/>
        <a:p>
          <a:endParaRPr lang="en-US"/>
        </a:p>
      </dgm:t>
    </dgm:pt>
    <dgm:pt modelId="{7CCD7B93-10C7-4414-9416-33C0266AB7B5}" type="sibTrans" cxnId="{A508FB2B-9CCF-41C7-98A3-3155CB731810}">
      <dgm:prSet/>
      <dgm:spPr/>
      <dgm:t>
        <a:bodyPr/>
        <a:lstStyle/>
        <a:p>
          <a:endParaRPr lang="en-US"/>
        </a:p>
      </dgm:t>
    </dgm:pt>
    <dgm:pt modelId="{02A35F05-A833-43E3-96B4-0FF3A34C2F79}">
      <dgm:prSet phldrT="[Text]"/>
      <dgm:spPr/>
      <dgm:t>
        <a:bodyPr/>
        <a:lstStyle/>
        <a:p>
          <a:r>
            <a:rPr lang="en-US"/>
            <a:t>Saves for records</a:t>
          </a:r>
        </a:p>
      </dgm:t>
    </dgm:pt>
    <dgm:pt modelId="{071C5C93-AAFA-4B4B-ABDC-6133A3C1827E}" type="parTrans" cxnId="{13D85180-2ACE-4C79-AFCD-FDDBFF03167A}">
      <dgm:prSet/>
      <dgm:spPr/>
      <dgm:t>
        <a:bodyPr/>
        <a:lstStyle/>
        <a:p>
          <a:endParaRPr lang="en-US"/>
        </a:p>
      </dgm:t>
    </dgm:pt>
    <dgm:pt modelId="{9413C1CA-867A-463B-B8E2-8EF169E948A2}" type="sibTrans" cxnId="{13D85180-2ACE-4C79-AFCD-FDDBFF03167A}">
      <dgm:prSet/>
      <dgm:spPr/>
      <dgm:t>
        <a:bodyPr/>
        <a:lstStyle/>
        <a:p>
          <a:endParaRPr lang="en-US"/>
        </a:p>
      </dgm:t>
    </dgm:pt>
    <dgm:pt modelId="{5D825A01-B956-44AE-97B5-DB0B6F1E31E6}">
      <dgm:prSet phldrT="[Text]"/>
      <dgm:spPr/>
      <dgm:t>
        <a:bodyPr/>
        <a:lstStyle/>
        <a:p>
          <a:r>
            <a:rPr lang="en-US"/>
            <a:t>Sends to UW Travel Team</a:t>
          </a:r>
        </a:p>
      </dgm:t>
    </dgm:pt>
    <dgm:pt modelId="{05FE01C4-837E-4726-B545-22D04B0650D8}" type="parTrans" cxnId="{F9DC1C49-0F37-4EC1-9B3E-8049003581A0}">
      <dgm:prSet/>
      <dgm:spPr/>
      <dgm:t>
        <a:bodyPr/>
        <a:lstStyle/>
        <a:p>
          <a:endParaRPr lang="en-US"/>
        </a:p>
      </dgm:t>
    </dgm:pt>
    <dgm:pt modelId="{D8FEDAED-E54F-4B71-8EFA-8015A56CF504}" type="sibTrans" cxnId="{F9DC1C49-0F37-4EC1-9B3E-8049003581A0}">
      <dgm:prSet/>
      <dgm:spPr/>
      <dgm:t>
        <a:bodyPr/>
        <a:lstStyle/>
        <a:p>
          <a:endParaRPr lang="en-US"/>
        </a:p>
      </dgm:t>
    </dgm:pt>
    <dgm:pt modelId="{C2E7A899-24BF-4087-8F18-D4C88CF845E1}">
      <dgm:prSet phldrT="[Text]"/>
      <dgm:spPr/>
      <dgm:t>
        <a:bodyPr/>
        <a:lstStyle/>
        <a:p>
          <a:r>
            <a:rPr lang="en-US"/>
            <a:t>Employee</a:t>
          </a:r>
        </a:p>
      </dgm:t>
    </dgm:pt>
    <dgm:pt modelId="{BD0FF40B-C508-430C-BBE9-3D34A561A362}" type="parTrans" cxnId="{17615CE5-AE0D-480C-8651-4EDF37E000E1}">
      <dgm:prSet/>
      <dgm:spPr/>
      <dgm:t>
        <a:bodyPr/>
        <a:lstStyle/>
        <a:p>
          <a:endParaRPr lang="en-US"/>
        </a:p>
      </dgm:t>
    </dgm:pt>
    <dgm:pt modelId="{35E1AE12-D412-4527-98E9-8F525E0D33BD}" type="sibTrans" cxnId="{17615CE5-AE0D-480C-8651-4EDF37E000E1}">
      <dgm:prSet/>
      <dgm:spPr/>
      <dgm:t>
        <a:bodyPr/>
        <a:lstStyle/>
        <a:p>
          <a:endParaRPr lang="en-US"/>
        </a:p>
      </dgm:t>
    </dgm:pt>
    <dgm:pt modelId="{2D2FBA2B-9342-4AC2-9CFA-8F02A2E4745C}">
      <dgm:prSet phldrT="[Text]"/>
      <dgm:spPr/>
      <dgm:t>
        <a:bodyPr/>
        <a:lstStyle/>
        <a:p>
          <a:r>
            <a:rPr lang="en-US"/>
            <a:t>Attaches approved form to TER or P-Card reconciliation</a:t>
          </a:r>
        </a:p>
      </dgm:t>
    </dgm:pt>
    <dgm:pt modelId="{12572893-BA18-4138-AB92-DCE794628EE1}" type="parTrans" cxnId="{85628DF0-066F-49CD-AB83-D4B685AF7DC7}">
      <dgm:prSet/>
      <dgm:spPr/>
      <dgm:t>
        <a:bodyPr/>
        <a:lstStyle/>
        <a:p>
          <a:endParaRPr lang="en-US"/>
        </a:p>
      </dgm:t>
    </dgm:pt>
    <dgm:pt modelId="{92282D65-B56F-4CA8-B152-586D3FD1D083}" type="sibTrans" cxnId="{85628DF0-066F-49CD-AB83-D4B685AF7DC7}">
      <dgm:prSet/>
      <dgm:spPr/>
      <dgm:t>
        <a:bodyPr/>
        <a:lstStyle/>
        <a:p>
          <a:endParaRPr lang="en-US"/>
        </a:p>
      </dgm:t>
    </dgm:pt>
    <dgm:pt modelId="{328B48C4-032B-4825-B5E9-B3FBEDE794C2}">
      <dgm:prSet phldrT="[Text]"/>
      <dgm:spPr/>
      <dgm:t>
        <a:bodyPr/>
        <a:lstStyle/>
        <a:p>
          <a:r>
            <a:rPr lang="en-US"/>
            <a:t>UW Travel Team maintains master list and shares with agency</a:t>
          </a:r>
        </a:p>
      </dgm:t>
    </dgm:pt>
    <dgm:pt modelId="{1234DDE3-1347-41A6-B2E9-33D796D0100E}" type="parTrans" cxnId="{CBDCF648-7DA8-432E-B87F-6A4D4F43EAF9}">
      <dgm:prSet/>
      <dgm:spPr/>
      <dgm:t>
        <a:bodyPr/>
        <a:lstStyle/>
        <a:p>
          <a:endParaRPr lang="en-US"/>
        </a:p>
      </dgm:t>
    </dgm:pt>
    <dgm:pt modelId="{7B46AE0B-A9F4-475E-9A1A-FDA12304D007}" type="sibTrans" cxnId="{CBDCF648-7DA8-432E-B87F-6A4D4F43EAF9}">
      <dgm:prSet/>
      <dgm:spPr/>
      <dgm:t>
        <a:bodyPr/>
        <a:lstStyle/>
        <a:p>
          <a:endParaRPr lang="en-US"/>
        </a:p>
      </dgm:t>
    </dgm:pt>
    <dgm:pt modelId="{53DE2469-9502-44CB-BE76-6522ABD9194A}" type="pres">
      <dgm:prSet presAssocID="{C1C5D072-4352-48FF-8E1C-1A5175F48E3A}" presName="Name0" presStyleCnt="0">
        <dgm:presLayoutVars>
          <dgm:chPref val="1"/>
          <dgm:dir/>
          <dgm:animOne val="branch"/>
          <dgm:animLvl val="lvl"/>
          <dgm:resizeHandles/>
        </dgm:presLayoutVars>
      </dgm:prSet>
      <dgm:spPr/>
    </dgm:pt>
    <dgm:pt modelId="{6C3C0BBD-DC43-427E-B830-38E94F79C7B6}" type="pres">
      <dgm:prSet presAssocID="{0713054A-C06A-4D03-AEE2-2A8ACECC6B24}" presName="vertOne" presStyleCnt="0"/>
      <dgm:spPr/>
    </dgm:pt>
    <dgm:pt modelId="{34C3C685-8968-49A9-95A3-4E6A636F4209}" type="pres">
      <dgm:prSet presAssocID="{0713054A-C06A-4D03-AEE2-2A8ACECC6B24}" presName="txOne" presStyleLbl="node0" presStyleIdx="0" presStyleCnt="1">
        <dgm:presLayoutVars>
          <dgm:chPref val="3"/>
        </dgm:presLayoutVars>
      </dgm:prSet>
      <dgm:spPr/>
    </dgm:pt>
    <dgm:pt modelId="{7617A5D4-D671-4CAB-9B59-DC94075F1078}" type="pres">
      <dgm:prSet presAssocID="{0713054A-C06A-4D03-AEE2-2A8ACECC6B24}" presName="parTransOne" presStyleCnt="0"/>
      <dgm:spPr/>
    </dgm:pt>
    <dgm:pt modelId="{77830D2A-A89E-48E6-91A5-9F0326C8BB12}" type="pres">
      <dgm:prSet presAssocID="{0713054A-C06A-4D03-AEE2-2A8ACECC6B24}" presName="horzOne" presStyleCnt="0"/>
      <dgm:spPr/>
    </dgm:pt>
    <dgm:pt modelId="{6DC41BF5-E6B9-42BC-AD50-0B850DD48A38}" type="pres">
      <dgm:prSet presAssocID="{BF4B0692-ED94-48DA-8DD3-CBBD599F385F}" presName="vertTwo" presStyleCnt="0"/>
      <dgm:spPr/>
    </dgm:pt>
    <dgm:pt modelId="{523E0948-0436-40EB-8A8C-DD270157338C}" type="pres">
      <dgm:prSet presAssocID="{BF4B0692-ED94-48DA-8DD3-CBBD599F385F}" presName="txTwo" presStyleLbl="node2" presStyleIdx="0" presStyleCnt="2">
        <dgm:presLayoutVars>
          <dgm:chPref val="3"/>
        </dgm:presLayoutVars>
      </dgm:prSet>
      <dgm:spPr/>
    </dgm:pt>
    <dgm:pt modelId="{E86CDB47-3858-4872-ACAD-854F05C305BA}" type="pres">
      <dgm:prSet presAssocID="{BF4B0692-ED94-48DA-8DD3-CBBD599F385F}" presName="parTransTwo" presStyleCnt="0"/>
      <dgm:spPr/>
    </dgm:pt>
    <dgm:pt modelId="{0709574B-970F-4186-A59A-BE2DB968B74E}" type="pres">
      <dgm:prSet presAssocID="{BF4B0692-ED94-48DA-8DD3-CBBD599F385F}" presName="horzTwo" presStyleCnt="0"/>
      <dgm:spPr/>
    </dgm:pt>
    <dgm:pt modelId="{BC2AD0DB-39F3-443D-AAE6-62F7F77CB179}" type="pres">
      <dgm:prSet presAssocID="{02A35F05-A833-43E3-96B4-0FF3A34C2F79}" presName="vertThree" presStyleCnt="0"/>
      <dgm:spPr/>
    </dgm:pt>
    <dgm:pt modelId="{846C8FFD-1880-4B98-A8D1-6F41AECD581A}" type="pres">
      <dgm:prSet presAssocID="{02A35F05-A833-43E3-96B4-0FF3A34C2F79}" presName="txThree" presStyleLbl="node3" presStyleIdx="0" presStyleCnt="3">
        <dgm:presLayoutVars>
          <dgm:chPref val="3"/>
        </dgm:presLayoutVars>
      </dgm:prSet>
      <dgm:spPr/>
    </dgm:pt>
    <dgm:pt modelId="{F50D9A1D-56B8-49EF-9689-4B6463C44FBA}" type="pres">
      <dgm:prSet presAssocID="{02A35F05-A833-43E3-96B4-0FF3A34C2F79}" presName="horzThree" presStyleCnt="0"/>
      <dgm:spPr/>
    </dgm:pt>
    <dgm:pt modelId="{F8C394F8-CC8B-4962-8DFD-90AE44EF7CA5}" type="pres">
      <dgm:prSet presAssocID="{9413C1CA-867A-463B-B8E2-8EF169E948A2}" presName="sibSpaceThree" presStyleCnt="0"/>
      <dgm:spPr/>
    </dgm:pt>
    <dgm:pt modelId="{4ED44D64-8B28-4C41-B479-1F3F1F2D7EB7}" type="pres">
      <dgm:prSet presAssocID="{5D825A01-B956-44AE-97B5-DB0B6F1E31E6}" presName="vertThree" presStyleCnt="0"/>
      <dgm:spPr/>
    </dgm:pt>
    <dgm:pt modelId="{3BF2A540-165F-4BA6-A308-0A2F026ED06F}" type="pres">
      <dgm:prSet presAssocID="{5D825A01-B956-44AE-97B5-DB0B6F1E31E6}" presName="txThree" presStyleLbl="node3" presStyleIdx="1" presStyleCnt="3" custLinFactNeighborX="-2168" custLinFactNeighborY="2551">
        <dgm:presLayoutVars>
          <dgm:chPref val="3"/>
        </dgm:presLayoutVars>
      </dgm:prSet>
      <dgm:spPr/>
    </dgm:pt>
    <dgm:pt modelId="{E9CAC02C-4D30-43AD-9812-F50F5E917702}" type="pres">
      <dgm:prSet presAssocID="{5D825A01-B956-44AE-97B5-DB0B6F1E31E6}" presName="parTransThree" presStyleCnt="0"/>
      <dgm:spPr/>
    </dgm:pt>
    <dgm:pt modelId="{1D73C4F0-C49C-473F-BDF0-69EBE54E5358}" type="pres">
      <dgm:prSet presAssocID="{5D825A01-B956-44AE-97B5-DB0B6F1E31E6}" presName="horzThree" presStyleCnt="0"/>
      <dgm:spPr/>
    </dgm:pt>
    <dgm:pt modelId="{65342687-4118-403D-83E8-A3C2F01B1CAB}" type="pres">
      <dgm:prSet presAssocID="{328B48C4-032B-4825-B5E9-B3FBEDE794C2}" presName="vertFour" presStyleCnt="0">
        <dgm:presLayoutVars>
          <dgm:chPref val="3"/>
        </dgm:presLayoutVars>
      </dgm:prSet>
      <dgm:spPr/>
    </dgm:pt>
    <dgm:pt modelId="{92933E57-457E-49E0-BBF4-1E87B82B840C}" type="pres">
      <dgm:prSet presAssocID="{328B48C4-032B-4825-B5E9-B3FBEDE794C2}" presName="txFour" presStyleLbl="node4" presStyleIdx="0" presStyleCnt="1">
        <dgm:presLayoutVars>
          <dgm:chPref val="3"/>
        </dgm:presLayoutVars>
      </dgm:prSet>
      <dgm:spPr/>
    </dgm:pt>
    <dgm:pt modelId="{83A6B741-1A68-4547-9C1D-E7C73F206F3E}" type="pres">
      <dgm:prSet presAssocID="{328B48C4-032B-4825-B5E9-B3FBEDE794C2}" presName="horzFour" presStyleCnt="0"/>
      <dgm:spPr/>
    </dgm:pt>
    <dgm:pt modelId="{F11C7F55-79FF-4230-B8E4-37E2EAC24FDE}" type="pres">
      <dgm:prSet presAssocID="{7CCD7B93-10C7-4414-9416-33C0266AB7B5}" presName="sibSpaceTwo" presStyleCnt="0"/>
      <dgm:spPr/>
    </dgm:pt>
    <dgm:pt modelId="{DC40F910-02C3-4D40-92EC-EFA91B984AFA}" type="pres">
      <dgm:prSet presAssocID="{C2E7A899-24BF-4087-8F18-D4C88CF845E1}" presName="vertTwo" presStyleCnt="0"/>
      <dgm:spPr/>
    </dgm:pt>
    <dgm:pt modelId="{B288E04F-AD02-433F-8589-68C22943EC7D}" type="pres">
      <dgm:prSet presAssocID="{C2E7A899-24BF-4087-8F18-D4C88CF845E1}" presName="txTwo" presStyleLbl="node2" presStyleIdx="1" presStyleCnt="2">
        <dgm:presLayoutVars>
          <dgm:chPref val="3"/>
        </dgm:presLayoutVars>
      </dgm:prSet>
      <dgm:spPr/>
    </dgm:pt>
    <dgm:pt modelId="{083F1213-E35F-4EC1-8A89-F358594315B0}" type="pres">
      <dgm:prSet presAssocID="{C2E7A899-24BF-4087-8F18-D4C88CF845E1}" presName="parTransTwo" presStyleCnt="0"/>
      <dgm:spPr/>
    </dgm:pt>
    <dgm:pt modelId="{589D5161-EEF3-429C-9FC1-065882B1DEA5}" type="pres">
      <dgm:prSet presAssocID="{C2E7A899-24BF-4087-8F18-D4C88CF845E1}" presName="horzTwo" presStyleCnt="0"/>
      <dgm:spPr/>
    </dgm:pt>
    <dgm:pt modelId="{F89022E6-4C89-4483-A6D8-4C8FD1C3E465}" type="pres">
      <dgm:prSet presAssocID="{2D2FBA2B-9342-4AC2-9CFA-8F02A2E4745C}" presName="vertThree" presStyleCnt="0"/>
      <dgm:spPr/>
    </dgm:pt>
    <dgm:pt modelId="{ECFAE072-81F6-4CB9-A2A4-0B314874BB9E}" type="pres">
      <dgm:prSet presAssocID="{2D2FBA2B-9342-4AC2-9CFA-8F02A2E4745C}" presName="txThree" presStyleLbl="node3" presStyleIdx="2" presStyleCnt="3" custScaleY="199689">
        <dgm:presLayoutVars>
          <dgm:chPref val="3"/>
        </dgm:presLayoutVars>
      </dgm:prSet>
      <dgm:spPr/>
    </dgm:pt>
    <dgm:pt modelId="{2AAC9523-4C2E-4611-B107-41AFBE8A2B76}" type="pres">
      <dgm:prSet presAssocID="{2D2FBA2B-9342-4AC2-9CFA-8F02A2E4745C}" presName="horzThree" presStyleCnt="0"/>
      <dgm:spPr/>
    </dgm:pt>
  </dgm:ptLst>
  <dgm:cxnLst>
    <dgm:cxn modelId="{CB1E1C0A-B111-4FDF-817E-3FB69C0C3797}" type="presOf" srcId="{C1C5D072-4352-48FF-8E1C-1A5175F48E3A}" destId="{53DE2469-9502-44CB-BE76-6522ABD9194A}" srcOrd="0" destOrd="0" presId="urn:microsoft.com/office/officeart/2005/8/layout/hierarchy4"/>
    <dgm:cxn modelId="{1274F218-80D0-4B67-93D4-595B4EA1490D}" type="presOf" srcId="{2D2FBA2B-9342-4AC2-9CFA-8F02A2E4745C}" destId="{ECFAE072-81F6-4CB9-A2A4-0B314874BB9E}" srcOrd="0" destOrd="0" presId="urn:microsoft.com/office/officeart/2005/8/layout/hierarchy4"/>
    <dgm:cxn modelId="{91EBA41F-7870-4314-B7AA-A02F54D0A314}" type="presOf" srcId="{C2E7A899-24BF-4087-8F18-D4C88CF845E1}" destId="{B288E04F-AD02-433F-8589-68C22943EC7D}" srcOrd="0" destOrd="0" presId="urn:microsoft.com/office/officeart/2005/8/layout/hierarchy4"/>
    <dgm:cxn modelId="{A508FB2B-9CCF-41C7-98A3-3155CB731810}" srcId="{0713054A-C06A-4D03-AEE2-2A8ACECC6B24}" destId="{BF4B0692-ED94-48DA-8DD3-CBBD599F385F}" srcOrd="0" destOrd="0" parTransId="{C4BCF6E2-DD21-45ED-B1C5-B957ADC796C9}" sibTransId="{7CCD7B93-10C7-4414-9416-33C0266AB7B5}"/>
    <dgm:cxn modelId="{23287B33-022B-43AA-BC62-0BD292E6B78C}" type="presOf" srcId="{BF4B0692-ED94-48DA-8DD3-CBBD599F385F}" destId="{523E0948-0436-40EB-8A8C-DD270157338C}" srcOrd="0" destOrd="0" presId="urn:microsoft.com/office/officeart/2005/8/layout/hierarchy4"/>
    <dgm:cxn modelId="{CBDCF648-7DA8-432E-B87F-6A4D4F43EAF9}" srcId="{5D825A01-B956-44AE-97B5-DB0B6F1E31E6}" destId="{328B48C4-032B-4825-B5E9-B3FBEDE794C2}" srcOrd="0" destOrd="0" parTransId="{1234DDE3-1347-41A6-B2E9-33D796D0100E}" sibTransId="{7B46AE0B-A9F4-475E-9A1A-FDA12304D007}"/>
    <dgm:cxn modelId="{F9DC1C49-0F37-4EC1-9B3E-8049003581A0}" srcId="{BF4B0692-ED94-48DA-8DD3-CBBD599F385F}" destId="{5D825A01-B956-44AE-97B5-DB0B6F1E31E6}" srcOrd="1" destOrd="0" parTransId="{05FE01C4-837E-4726-B545-22D04B0650D8}" sibTransId="{D8FEDAED-E54F-4B71-8EFA-8015A56CF504}"/>
    <dgm:cxn modelId="{13D85180-2ACE-4C79-AFCD-FDDBFF03167A}" srcId="{BF4B0692-ED94-48DA-8DD3-CBBD599F385F}" destId="{02A35F05-A833-43E3-96B4-0FF3A34C2F79}" srcOrd="0" destOrd="0" parTransId="{071C5C93-AAFA-4B4B-ABDC-6133A3C1827E}" sibTransId="{9413C1CA-867A-463B-B8E2-8EF169E948A2}"/>
    <dgm:cxn modelId="{A4CB1588-A76D-499B-9221-5B4A16647693}" type="presOf" srcId="{02A35F05-A833-43E3-96B4-0FF3A34C2F79}" destId="{846C8FFD-1880-4B98-A8D1-6F41AECD581A}" srcOrd="0" destOrd="0" presId="urn:microsoft.com/office/officeart/2005/8/layout/hierarchy4"/>
    <dgm:cxn modelId="{5A2E17B4-C74C-4833-9B32-C2FA70A93047}" type="presOf" srcId="{5D825A01-B956-44AE-97B5-DB0B6F1E31E6}" destId="{3BF2A540-165F-4BA6-A308-0A2F026ED06F}" srcOrd="0" destOrd="0" presId="urn:microsoft.com/office/officeart/2005/8/layout/hierarchy4"/>
    <dgm:cxn modelId="{07314FCC-CAEE-46D0-B7FC-919B03B98C87}" type="presOf" srcId="{328B48C4-032B-4825-B5E9-B3FBEDE794C2}" destId="{92933E57-457E-49E0-BBF4-1E87B82B840C}" srcOrd="0" destOrd="0" presId="urn:microsoft.com/office/officeart/2005/8/layout/hierarchy4"/>
    <dgm:cxn modelId="{5DD5E2DD-D896-469D-AF46-0110EEB9B748}" srcId="{C1C5D072-4352-48FF-8E1C-1A5175F48E3A}" destId="{0713054A-C06A-4D03-AEE2-2A8ACECC6B24}" srcOrd="0" destOrd="0" parTransId="{3C1B047A-9919-4318-A547-7E399050BC7B}" sibTransId="{AED9B906-9F60-4D49-9C41-1AFB316AF733}"/>
    <dgm:cxn modelId="{17615CE5-AE0D-480C-8651-4EDF37E000E1}" srcId="{0713054A-C06A-4D03-AEE2-2A8ACECC6B24}" destId="{C2E7A899-24BF-4087-8F18-D4C88CF845E1}" srcOrd="1" destOrd="0" parTransId="{BD0FF40B-C508-430C-BBE9-3D34A561A362}" sibTransId="{35E1AE12-D412-4527-98E9-8F525E0D33BD}"/>
    <dgm:cxn modelId="{85628DF0-066F-49CD-AB83-D4B685AF7DC7}" srcId="{C2E7A899-24BF-4087-8F18-D4C88CF845E1}" destId="{2D2FBA2B-9342-4AC2-9CFA-8F02A2E4745C}" srcOrd="0" destOrd="0" parTransId="{12572893-BA18-4138-AB92-DCE794628EE1}" sibTransId="{92282D65-B56F-4CA8-B152-586D3FD1D083}"/>
    <dgm:cxn modelId="{58C862F9-B290-4265-820D-939BDBE9FFA4}" type="presOf" srcId="{0713054A-C06A-4D03-AEE2-2A8ACECC6B24}" destId="{34C3C685-8968-49A9-95A3-4E6A636F4209}" srcOrd="0" destOrd="0" presId="urn:microsoft.com/office/officeart/2005/8/layout/hierarchy4"/>
    <dgm:cxn modelId="{04C69C2C-96EA-4408-A731-22611B79C2BE}" type="presParOf" srcId="{53DE2469-9502-44CB-BE76-6522ABD9194A}" destId="{6C3C0BBD-DC43-427E-B830-38E94F79C7B6}" srcOrd="0" destOrd="0" presId="urn:microsoft.com/office/officeart/2005/8/layout/hierarchy4"/>
    <dgm:cxn modelId="{ABBBD66A-0B8E-46E5-94E3-067C6B37130D}" type="presParOf" srcId="{6C3C0BBD-DC43-427E-B830-38E94F79C7B6}" destId="{34C3C685-8968-49A9-95A3-4E6A636F4209}" srcOrd="0" destOrd="0" presId="urn:microsoft.com/office/officeart/2005/8/layout/hierarchy4"/>
    <dgm:cxn modelId="{94069022-E462-4C49-98EC-3CF3775CE044}" type="presParOf" srcId="{6C3C0BBD-DC43-427E-B830-38E94F79C7B6}" destId="{7617A5D4-D671-4CAB-9B59-DC94075F1078}" srcOrd="1" destOrd="0" presId="urn:microsoft.com/office/officeart/2005/8/layout/hierarchy4"/>
    <dgm:cxn modelId="{D952BC7F-2012-4C96-ADE9-A4C66844CF5E}" type="presParOf" srcId="{6C3C0BBD-DC43-427E-B830-38E94F79C7B6}" destId="{77830D2A-A89E-48E6-91A5-9F0326C8BB12}" srcOrd="2" destOrd="0" presId="urn:microsoft.com/office/officeart/2005/8/layout/hierarchy4"/>
    <dgm:cxn modelId="{20849F09-BA8D-4265-8365-FB0DB29F9C3F}" type="presParOf" srcId="{77830D2A-A89E-48E6-91A5-9F0326C8BB12}" destId="{6DC41BF5-E6B9-42BC-AD50-0B850DD48A38}" srcOrd="0" destOrd="0" presId="urn:microsoft.com/office/officeart/2005/8/layout/hierarchy4"/>
    <dgm:cxn modelId="{486AE56B-1947-4C8B-B7DE-F7AA83F571E7}" type="presParOf" srcId="{6DC41BF5-E6B9-42BC-AD50-0B850DD48A38}" destId="{523E0948-0436-40EB-8A8C-DD270157338C}" srcOrd="0" destOrd="0" presId="urn:microsoft.com/office/officeart/2005/8/layout/hierarchy4"/>
    <dgm:cxn modelId="{16854B69-9A2A-4A4D-9C6D-4EE83948D6E2}" type="presParOf" srcId="{6DC41BF5-E6B9-42BC-AD50-0B850DD48A38}" destId="{E86CDB47-3858-4872-ACAD-854F05C305BA}" srcOrd="1" destOrd="0" presId="urn:microsoft.com/office/officeart/2005/8/layout/hierarchy4"/>
    <dgm:cxn modelId="{FB0C2FC0-0742-4DFE-850F-403FAF338E26}" type="presParOf" srcId="{6DC41BF5-E6B9-42BC-AD50-0B850DD48A38}" destId="{0709574B-970F-4186-A59A-BE2DB968B74E}" srcOrd="2" destOrd="0" presId="urn:microsoft.com/office/officeart/2005/8/layout/hierarchy4"/>
    <dgm:cxn modelId="{CFF919A0-3CF3-4020-8609-4EF0838040A8}" type="presParOf" srcId="{0709574B-970F-4186-A59A-BE2DB968B74E}" destId="{BC2AD0DB-39F3-443D-AAE6-62F7F77CB179}" srcOrd="0" destOrd="0" presId="urn:microsoft.com/office/officeart/2005/8/layout/hierarchy4"/>
    <dgm:cxn modelId="{1AE5328D-2A26-4771-BE56-B6864F82D814}" type="presParOf" srcId="{BC2AD0DB-39F3-443D-AAE6-62F7F77CB179}" destId="{846C8FFD-1880-4B98-A8D1-6F41AECD581A}" srcOrd="0" destOrd="0" presId="urn:microsoft.com/office/officeart/2005/8/layout/hierarchy4"/>
    <dgm:cxn modelId="{A9A2B7C1-8344-48DF-829D-06E675334809}" type="presParOf" srcId="{BC2AD0DB-39F3-443D-AAE6-62F7F77CB179}" destId="{F50D9A1D-56B8-49EF-9689-4B6463C44FBA}" srcOrd="1" destOrd="0" presId="urn:microsoft.com/office/officeart/2005/8/layout/hierarchy4"/>
    <dgm:cxn modelId="{4698941E-ED89-4348-8AE2-6CA8D9418504}" type="presParOf" srcId="{0709574B-970F-4186-A59A-BE2DB968B74E}" destId="{F8C394F8-CC8B-4962-8DFD-90AE44EF7CA5}" srcOrd="1" destOrd="0" presId="urn:microsoft.com/office/officeart/2005/8/layout/hierarchy4"/>
    <dgm:cxn modelId="{70D6602A-0E2C-4DDC-962B-E1CE3C3B254D}" type="presParOf" srcId="{0709574B-970F-4186-A59A-BE2DB968B74E}" destId="{4ED44D64-8B28-4C41-B479-1F3F1F2D7EB7}" srcOrd="2" destOrd="0" presId="urn:microsoft.com/office/officeart/2005/8/layout/hierarchy4"/>
    <dgm:cxn modelId="{7C0FEFE5-9D73-423D-ACF0-68E36429FCE6}" type="presParOf" srcId="{4ED44D64-8B28-4C41-B479-1F3F1F2D7EB7}" destId="{3BF2A540-165F-4BA6-A308-0A2F026ED06F}" srcOrd="0" destOrd="0" presId="urn:microsoft.com/office/officeart/2005/8/layout/hierarchy4"/>
    <dgm:cxn modelId="{CE857B61-0463-4350-BDCF-FFE66964A39F}" type="presParOf" srcId="{4ED44D64-8B28-4C41-B479-1F3F1F2D7EB7}" destId="{E9CAC02C-4D30-43AD-9812-F50F5E917702}" srcOrd="1" destOrd="0" presId="urn:microsoft.com/office/officeart/2005/8/layout/hierarchy4"/>
    <dgm:cxn modelId="{5CBD96D0-1BC1-4C46-A169-491F28B70CE0}" type="presParOf" srcId="{4ED44D64-8B28-4C41-B479-1F3F1F2D7EB7}" destId="{1D73C4F0-C49C-473F-BDF0-69EBE54E5358}" srcOrd="2" destOrd="0" presId="urn:microsoft.com/office/officeart/2005/8/layout/hierarchy4"/>
    <dgm:cxn modelId="{E1D9A266-763F-4E48-9DA0-B8146BC83D78}" type="presParOf" srcId="{1D73C4F0-C49C-473F-BDF0-69EBE54E5358}" destId="{65342687-4118-403D-83E8-A3C2F01B1CAB}" srcOrd="0" destOrd="0" presId="urn:microsoft.com/office/officeart/2005/8/layout/hierarchy4"/>
    <dgm:cxn modelId="{975686DC-4170-4AEF-826B-9E6F51E61697}" type="presParOf" srcId="{65342687-4118-403D-83E8-A3C2F01B1CAB}" destId="{92933E57-457E-49E0-BBF4-1E87B82B840C}" srcOrd="0" destOrd="0" presId="urn:microsoft.com/office/officeart/2005/8/layout/hierarchy4"/>
    <dgm:cxn modelId="{9165A855-8008-4257-A725-4B41D5B4A1DD}" type="presParOf" srcId="{65342687-4118-403D-83E8-A3C2F01B1CAB}" destId="{83A6B741-1A68-4547-9C1D-E7C73F206F3E}" srcOrd="1" destOrd="0" presId="urn:microsoft.com/office/officeart/2005/8/layout/hierarchy4"/>
    <dgm:cxn modelId="{5096A4C8-3AA8-422B-8A7F-AC3700C5DD36}" type="presParOf" srcId="{77830D2A-A89E-48E6-91A5-9F0326C8BB12}" destId="{F11C7F55-79FF-4230-B8E4-37E2EAC24FDE}" srcOrd="1" destOrd="0" presId="urn:microsoft.com/office/officeart/2005/8/layout/hierarchy4"/>
    <dgm:cxn modelId="{A23EC967-FC16-4006-98A7-2EE4A755B545}" type="presParOf" srcId="{77830D2A-A89E-48E6-91A5-9F0326C8BB12}" destId="{DC40F910-02C3-4D40-92EC-EFA91B984AFA}" srcOrd="2" destOrd="0" presId="urn:microsoft.com/office/officeart/2005/8/layout/hierarchy4"/>
    <dgm:cxn modelId="{802108C8-024C-4DB2-AE6E-0E68A743B7C5}" type="presParOf" srcId="{DC40F910-02C3-4D40-92EC-EFA91B984AFA}" destId="{B288E04F-AD02-433F-8589-68C22943EC7D}" srcOrd="0" destOrd="0" presId="urn:microsoft.com/office/officeart/2005/8/layout/hierarchy4"/>
    <dgm:cxn modelId="{89A9A301-0186-40FA-AEE5-A781FF74A2B0}" type="presParOf" srcId="{DC40F910-02C3-4D40-92EC-EFA91B984AFA}" destId="{083F1213-E35F-4EC1-8A89-F358594315B0}" srcOrd="1" destOrd="0" presId="urn:microsoft.com/office/officeart/2005/8/layout/hierarchy4"/>
    <dgm:cxn modelId="{55939674-FA05-4574-81E7-B22EFEC52DF2}" type="presParOf" srcId="{DC40F910-02C3-4D40-92EC-EFA91B984AFA}" destId="{589D5161-EEF3-429C-9FC1-065882B1DEA5}" srcOrd="2" destOrd="0" presId="urn:microsoft.com/office/officeart/2005/8/layout/hierarchy4"/>
    <dgm:cxn modelId="{7B85EB11-D278-4E96-A35E-9BF2001F2CEA}" type="presParOf" srcId="{589D5161-EEF3-429C-9FC1-065882B1DEA5}" destId="{F89022E6-4C89-4483-A6D8-4C8FD1C3E465}" srcOrd="0" destOrd="0" presId="urn:microsoft.com/office/officeart/2005/8/layout/hierarchy4"/>
    <dgm:cxn modelId="{D58B9920-0C24-4FB4-AE60-59551F495CDA}" type="presParOf" srcId="{F89022E6-4C89-4483-A6D8-4C8FD1C3E465}" destId="{ECFAE072-81F6-4CB9-A2A4-0B314874BB9E}" srcOrd="0" destOrd="0" presId="urn:microsoft.com/office/officeart/2005/8/layout/hierarchy4"/>
    <dgm:cxn modelId="{FE2C62A3-3CCB-4D88-BE00-826ACC2BA616}" type="presParOf" srcId="{F89022E6-4C89-4483-A6D8-4C8FD1C3E465}" destId="{2AAC9523-4C2E-4611-B107-41AFBE8A2B76}" srcOrd="1" destOrd="0" presId="urn:microsoft.com/office/officeart/2005/8/layout/hierarchy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0C9A86-BF82-491D-96AB-5548E0207C6E}"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25B85D96-7CBC-4011-91C1-2B2A4F6E31A7}">
      <dgm:prSet phldrT="[Text]"/>
      <dgm:spPr/>
      <dgm:t>
        <a:bodyPr/>
        <a:lstStyle/>
        <a:p>
          <a:r>
            <a:rPr lang="en-US"/>
            <a:t>ADA Coordinator refers employee to Campus Travel Manager to review other options</a:t>
          </a:r>
        </a:p>
      </dgm:t>
    </dgm:pt>
    <dgm:pt modelId="{087E5CD9-D3CF-4F1A-8ADB-A2A166C954B9}" type="parTrans" cxnId="{13EA0411-593C-4E12-9212-6E8C390B9DDE}">
      <dgm:prSet/>
      <dgm:spPr/>
      <dgm:t>
        <a:bodyPr/>
        <a:lstStyle/>
        <a:p>
          <a:endParaRPr lang="en-US"/>
        </a:p>
      </dgm:t>
    </dgm:pt>
    <dgm:pt modelId="{8032C587-B64B-49FC-99D2-CF7CB3F995E6}" type="sibTrans" cxnId="{13EA0411-593C-4E12-9212-6E8C390B9DDE}">
      <dgm:prSet/>
      <dgm:spPr/>
      <dgm:t>
        <a:bodyPr/>
        <a:lstStyle/>
        <a:p>
          <a:endParaRPr lang="en-US"/>
        </a:p>
      </dgm:t>
    </dgm:pt>
    <dgm:pt modelId="{7D43F8CD-103F-4BB6-AFE1-73EC302DD314}" type="pres">
      <dgm:prSet presAssocID="{F20C9A86-BF82-491D-96AB-5548E0207C6E}" presName="Name0" presStyleCnt="0">
        <dgm:presLayoutVars>
          <dgm:chPref val="1"/>
          <dgm:dir/>
          <dgm:animOne val="branch"/>
          <dgm:animLvl val="lvl"/>
          <dgm:resizeHandles/>
        </dgm:presLayoutVars>
      </dgm:prSet>
      <dgm:spPr/>
    </dgm:pt>
    <dgm:pt modelId="{034DA17B-4720-47AE-940C-68A9ED9368CE}" type="pres">
      <dgm:prSet presAssocID="{25B85D96-7CBC-4011-91C1-2B2A4F6E31A7}" presName="vertOne" presStyleCnt="0"/>
      <dgm:spPr/>
    </dgm:pt>
    <dgm:pt modelId="{3BE8BFD5-479B-43EA-B7C1-93DA4BDF8722}" type="pres">
      <dgm:prSet presAssocID="{25B85D96-7CBC-4011-91C1-2B2A4F6E31A7}" presName="txOne" presStyleLbl="node0" presStyleIdx="0" presStyleCnt="1" custScaleX="80028" custScaleY="79575">
        <dgm:presLayoutVars>
          <dgm:chPref val="3"/>
        </dgm:presLayoutVars>
      </dgm:prSet>
      <dgm:spPr/>
    </dgm:pt>
    <dgm:pt modelId="{9A241D3A-7346-4A36-8CC4-1DB13C8AE5F9}" type="pres">
      <dgm:prSet presAssocID="{25B85D96-7CBC-4011-91C1-2B2A4F6E31A7}" presName="horzOne" presStyleCnt="0"/>
      <dgm:spPr/>
    </dgm:pt>
  </dgm:ptLst>
  <dgm:cxnLst>
    <dgm:cxn modelId="{13EA0411-593C-4E12-9212-6E8C390B9DDE}" srcId="{F20C9A86-BF82-491D-96AB-5548E0207C6E}" destId="{25B85D96-7CBC-4011-91C1-2B2A4F6E31A7}" srcOrd="0" destOrd="0" parTransId="{087E5CD9-D3CF-4F1A-8ADB-A2A166C954B9}" sibTransId="{8032C587-B64B-49FC-99D2-CF7CB3F995E6}"/>
    <dgm:cxn modelId="{18FC6D13-2AE6-4FCA-B51A-1C630ED6242F}" type="presOf" srcId="{25B85D96-7CBC-4011-91C1-2B2A4F6E31A7}" destId="{3BE8BFD5-479B-43EA-B7C1-93DA4BDF8722}" srcOrd="0" destOrd="0" presId="urn:microsoft.com/office/officeart/2005/8/layout/hierarchy4"/>
    <dgm:cxn modelId="{0A35B3FB-955E-4A04-ADBD-5C4522C2336B}" type="presOf" srcId="{F20C9A86-BF82-491D-96AB-5548E0207C6E}" destId="{7D43F8CD-103F-4BB6-AFE1-73EC302DD314}" srcOrd="0" destOrd="0" presId="urn:microsoft.com/office/officeart/2005/8/layout/hierarchy4"/>
    <dgm:cxn modelId="{80715C72-BF91-487B-8E13-BBF6D322A088}" type="presParOf" srcId="{7D43F8CD-103F-4BB6-AFE1-73EC302DD314}" destId="{034DA17B-4720-47AE-940C-68A9ED9368CE}" srcOrd="0" destOrd="0" presId="urn:microsoft.com/office/officeart/2005/8/layout/hierarchy4"/>
    <dgm:cxn modelId="{07CC8F99-54FF-481D-9E09-8052B1FE450C}" type="presParOf" srcId="{034DA17B-4720-47AE-940C-68A9ED9368CE}" destId="{3BE8BFD5-479B-43EA-B7C1-93DA4BDF8722}" srcOrd="0" destOrd="0" presId="urn:microsoft.com/office/officeart/2005/8/layout/hierarchy4"/>
    <dgm:cxn modelId="{2FAB3D19-52D7-4EE4-9F22-7BE4B36C8FCD}" type="presParOf" srcId="{034DA17B-4720-47AE-940C-68A9ED9368CE}" destId="{9A241D3A-7346-4A36-8CC4-1DB13C8AE5F9}" srcOrd="1" destOrd="0" presId="urn:microsoft.com/office/officeart/2005/8/layout/hierarchy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F2139-8321-4777-BD26-ED5604653B2F}">
      <dsp:nvSpPr>
        <dsp:cNvPr id="0" name=""/>
        <dsp:cNvSpPr/>
      </dsp:nvSpPr>
      <dsp:spPr>
        <a:xfrm>
          <a:off x="0" y="5414868"/>
          <a:ext cx="1020117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BD4395-68AF-4099-8F62-8F25D365F76A}">
      <dsp:nvSpPr>
        <dsp:cNvPr id="0" name=""/>
        <dsp:cNvSpPr/>
      </dsp:nvSpPr>
      <dsp:spPr>
        <a:xfrm>
          <a:off x="0" y="4322248"/>
          <a:ext cx="1020117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5C340C-F4BB-498B-9A32-93BBFB717D19}">
      <dsp:nvSpPr>
        <dsp:cNvPr id="0" name=""/>
        <dsp:cNvSpPr/>
      </dsp:nvSpPr>
      <dsp:spPr>
        <a:xfrm>
          <a:off x="104945" y="3229628"/>
          <a:ext cx="1020117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54FF24-A002-4968-BA7D-02A5991090A2}">
      <dsp:nvSpPr>
        <dsp:cNvPr id="0" name=""/>
        <dsp:cNvSpPr/>
      </dsp:nvSpPr>
      <dsp:spPr>
        <a:xfrm>
          <a:off x="93745" y="2137008"/>
          <a:ext cx="1020117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FA4B38-4E8A-4091-A463-661487986B88}">
      <dsp:nvSpPr>
        <dsp:cNvPr id="0" name=""/>
        <dsp:cNvSpPr/>
      </dsp:nvSpPr>
      <dsp:spPr>
        <a:xfrm>
          <a:off x="176868" y="1044388"/>
          <a:ext cx="1020117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02D29-C606-4439-92FE-C54BF8708724}">
      <dsp:nvSpPr>
        <dsp:cNvPr id="0" name=""/>
        <dsp:cNvSpPr/>
      </dsp:nvSpPr>
      <dsp:spPr>
        <a:xfrm>
          <a:off x="3200011" y="3798"/>
          <a:ext cx="6807190" cy="104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Final day of booking in Concur with Travel Inc.</a:t>
          </a:r>
        </a:p>
      </dsp:txBody>
      <dsp:txXfrm>
        <a:off x="3200011" y="3798"/>
        <a:ext cx="6807190" cy="1040590"/>
      </dsp:txXfrm>
    </dsp:sp>
    <dsp:sp modelId="{CCEA4437-4E41-40B8-B880-CF36F92CCFED}">
      <dsp:nvSpPr>
        <dsp:cNvPr id="0" name=""/>
        <dsp:cNvSpPr/>
      </dsp:nvSpPr>
      <dsp:spPr>
        <a:xfrm>
          <a:off x="-176868" y="3798"/>
          <a:ext cx="3359780" cy="1040590"/>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a:t>Wednesday, June 26</a:t>
          </a:r>
        </a:p>
      </dsp:txBody>
      <dsp:txXfrm>
        <a:off x="-126061" y="54605"/>
        <a:ext cx="3258166" cy="989783"/>
      </dsp:txXfrm>
    </dsp:sp>
    <dsp:sp modelId="{51F5D97D-B4AF-43C4-B3A9-54BB7C2B0436}">
      <dsp:nvSpPr>
        <dsp:cNvPr id="0" name=""/>
        <dsp:cNvSpPr/>
      </dsp:nvSpPr>
      <dsp:spPr>
        <a:xfrm>
          <a:off x="3190753" y="1096418"/>
          <a:ext cx="6659459" cy="104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Concur unavailable</a:t>
          </a:r>
        </a:p>
      </dsp:txBody>
      <dsp:txXfrm>
        <a:off x="3190753" y="1096418"/>
        <a:ext cx="6659459" cy="1040590"/>
      </dsp:txXfrm>
    </dsp:sp>
    <dsp:sp modelId="{30BD48AB-B51B-4110-BE80-57CD508ECE5B}">
      <dsp:nvSpPr>
        <dsp:cNvPr id="0" name=""/>
        <dsp:cNvSpPr/>
      </dsp:nvSpPr>
      <dsp:spPr>
        <a:xfrm>
          <a:off x="-93745" y="1096418"/>
          <a:ext cx="3027287" cy="1040590"/>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a:t>Thursday, June 27 – Monday, July 1</a:t>
          </a:r>
        </a:p>
      </dsp:txBody>
      <dsp:txXfrm>
        <a:off x="-42938" y="1147225"/>
        <a:ext cx="2925673" cy="989783"/>
      </dsp:txXfrm>
    </dsp:sp>
    <dsp:sp modelId="{B9B551B5-3B84-4C51-8014-574CD4C055EA}">
      <dsp:nvSpPr>
        <dsp:cNvPr id="0" name=""/>
        <dsp:cNvSpPr/>
      </dsp:nvSpPr>
      <dsp:spPr>
        <a:xfrm>
          <a:off x="3600533" y="2189038"/>
          <a:ext cx="5862298" cy="104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Travel Inc. must be contacted for any immediate booking or support needs</a:t>
          </a:r>
        </a:p>
      </dsp:txBody>
      <dsp:txXfrm>
        <a:off x="3600533" y="2189038"/>
        <a:ext cx="5862298" cy="1040590"/>
      </dsp:txXfrm>
    </dsp:sp>
    <dsp:sp modelId="{A526568C-E178-422C-ABAF-7FF36A72E3A7}">
      <dsp:nvSpPr>
        <dsp:cNvPr id="0" name=""/>
        <dsp:cNvSpPr/>
      </dsp:nvSpPr>
      <dsp:spPr>
        <a:xfrm>
          <a:off x="-104945" y="2189038"/>
          <a:ext cx="3072084" cy="1040590"/>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a:t>Thursday, June 27 – Sunday, June 30</a:t>
          </a:r>
        </a:p>
      </dsp:txBody>
      <dsp:txXfrm>
        <a:off x="-54138" y="2239845"/>
        <a:ext cx="2970470" cy="989783"/>
      </dsp:txXfrm>
    </dsp:sp>
    <dsp:sp modelId="{9FAA8074-B114-409F-A86E-355CBEE5B997}">
      <dsp:nvSpPr>
        <dsp:cNvPr id="0" name=""/>
        <dsp:cNvSpPr/>
      </dsp:nvSpPr>
      <dsp:spPr>
        <a:xfrm>
          <a:off x="3418929" y="3281658"/>
          <a:ext cx="6015616" cy="104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Fox World Travel must be contacted for any immediate booking or support needs</a:t>
          </a:r>
        </a:p>
      </dsp:txBody>
      <dsp:txXfrm>
        <a:off x="3418929" y="3281658"/>
        <a:ext cx="6015616" cy="1040590"/>
      </dsp:txXfrm>
    </dsp:sp>
    <dsp:sp modelId="{C6E3A14F-DE99-4B68-80A8-E2C94DFD3376}">
      <dsp:nvSpPr>
        <dsp:cNvPr id="0" name=""/>
        <dsp:cNvSpPr/>
      </dsp:nvSpPr>
      <dsp:spPr>
        <a:xfrm>
          <a:off x="218907" y="3281658"/>
          <a:ext cx="2214488" cy="1040590"/>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a:t>Monday, July 1</a:t>
          </a:r>
        </a:p>
      </dsp:txBody>
      <dsp:txXfrm>
        <a:off x="269714" y="3332465"/>
        <a:ext cx="2112874" cy="989783"/>
      </dsp:txXfrm>
    </dsp:sp>
    <dsp:sp modelId="{41D655A3-8C55-4554-98B3-86F3402EED18}">
      <dsp:nvSpPr>
        <dsp:cNvPr id="0" name=""/>
        <dsp:cNvSpPr/>
      </dsp:nvSpPr>
      <dsp:spPr>
        <a:xfrm>
          <a:off x="3938933" y="4374278"/>
          <a:ext cx="4975608" cy="1040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155700" rtl="0">
            <a:lnSpc>
              <a:spcPct val="90000"/>
            </a:lnSpc>
            <a:spcBef>
              <a:spcPct val="0"/>
            </a:spcBef>
            <a:spcAft>
              <a:spcPct val="35000"/>
            </a:spcAft>
            <a:buNone/>
          </a:pPr>
          <a:r>
            <a:rPr lang="en-US" sz="2600" kern="1200">
              <a:solidFill>
                <a:schemeClr val="bg1"/>
              </a:solidFill>
            </a:rPr>
            <a:t>Concur is available </a:t>
          </a:r>
          <a:r>
            <a:rPr lang="en-US" sz="2600" kern="1200">
              <a:solidFill>
                <a:schemeClr val="bg1"/>
              </a:solidFill>
              <a:latin typeface="Tenorite"/>
            </a:rPr>
            <a:t>under the new Fox World Travel configuration</a:t>
          </a:r>
          <a:endParaRPr lang="en-US" sz="2600" kern="1200">
            <a:solidFill>
              <a:schemeClr val="bg1"/>
            </a:solidFill>
          </a:endParaRPr>
        </a:p>
      </dsp:txBody>
      <dsp:txXfrm>
        <a:off x="3938933" y="4374278"/>
        <a:ext cx="4975608" cy="1040590"/>
      </dsp:txXfrm>
    </dsp:sp>
    <dsp:sp modelId="{E8922341-B573-4F3D-92BD-7D04EAD1072B}">
      <dsp:nvSpPr>
        <dsp:cNvPr id="0" name=""/>
        <dsp:cNvSpPr/>
      </dsp:nvSpPr>
      <dsp:spPr>
        <a:xfrm>
          <a:off x="440587" y="4374278"/>
          <a:ext cx="1771129" cy="1040590"/>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a:t>Tuesday, July 2</a:t>
          </a:r>
        </a:p>
      </dsp:txBody>
      <dsp:txXfrm>
        <a:off x="491394" y="4425085"/>
        <a:ext cx="1669515" cy="989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93C36-5B2D-4779-AABA-7151FC80FA84}">
      <dsp:nvSpPr>
        <dsp:cNvPr id="0" name=""/>
        <dsp:cNvSpPr/>
      </dsp:nvSpPr>
      <dsp:spPr>
        <a:xfrm rot="14639484">
          <a:off x="76470" y="586892"/>
          <a:ext cx="1834410" cy="1852232"/>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a:solidFill>
                <a:srgbClr val="FF0000"/>
              </a:solidFill>
            </a:rPr>
            <a:t>Accommodation Not Approved </a:t>
          </a:r>
        </a:p>
      </dsp:txBody>
      <dsp:txXfrm rot="5400000">
        <a:off x="372326" y="984020"/>
        <a:ext cx="1531210" cy="917205"/>
      </dsp:txXfrm>
    </dsp:sp>
    <dsp:sp modelId="{65932492-42B6-4EC7-A2D0-31180A94B226}">
      <dsp:nvSpPr>
        <dsp:cNvPr id="0" name=""/>
        <dsp:cNvSpPr/>
      </dsp:nvSpPr>
      <dsp:spPr>
        <a:xfrm rot="6955224">
          <a:off x="2260636" y="627949"/>
          <a:ext cx="1790277" cy="1770117"/>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accent6"/>
              </a:solidFill>
            </a:rPr>
            <a:t>Accommodation Approved</a:t>
          </a:r>
        </a:p>
      </dsp:txBody>
      <dsp:txXfrm rot="-5400000">
        <a:off x="2286297" y="997734"/>
        <a:ext cx="1460347" cy="895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9372D-A84A-4EBB-8FEE-DC177C7FD056}">
      <dsp:nvSpPr>
        <dsp:cNvPr id="0" name=""/>
        <dsp:cNvSpPr/>
      </dsp:nvSpPr>
      <dsp:spPr>
        <a:xfrm>
          <a:off x="958421" y="1151"/>
          <a:ext cx="3016350" cy="7540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Routing of Form</a:t>
          </a:r>
        </a:p>
      </dsp:txBody>
      <dsp:txXfrm>
        <a:off x="980507" y="23237"/>
        <a:ext cx="2972178" cy="709915"/>
      </dsp:txXfrm>
    </dsp:sp>
    <dsp:sp modelId="{26C9248C-A70C-403E-9E02-8C10C3438D24}">
      <dsp:nvSpPr>
        <dsp:cNvPr id="0" name=""/>
        <dsp:cNvSpPr/>
      </dsp:nvSpPr>
      <dsp:spPr>
        <a:xfrm rot="5400000">
          <a:off x="2324773" y="774667"/>
          <a:ext cx="283646" cy="3393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2364795" y="802513"/>
        <a:ext cx="203603" cy="198552"/>
      </dsp:txXfrm>
    </dsp:sp>
    <dsp:sp modelId="{674B1B92-36AA-4D01-B343-6DBA6A51AEE4}">
      <dsp:nvSpPr>
        <dsp:cNvPr id="0" name=""/>
        <dsp:cNvSpPr/>
      </dsp:nvSpPr>
      <dsp:spPr>
        <a:xfrm>
          <a:off x="-595391" y="1133435"/>
          <a:ext cx="6123976" cy="7540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ADA Coordinator meets with employee to review exception request</a:t>
          </a:r>
        </a:p>
      </dsp:txBody>
      <dsp:txXfrm>
        <a:off x="-573305" y="1155521"/>
        <a:ext cx="6079804" cy="7099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3C685-8968-49A9-95A3-4E6A636F4209}">
      <dsp:nvSpPr>
        <dsp:cNvPr id="0" name=""/>
        <dsp:cNvSpPr/>
      </dsp:nvSpPr>
      <dsp:spPr>
        <a:xfrm>
          <a:off x="703" y="443"/>
          <a:ext cx="6126285" cy="7345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ADA Coordinator completes form and sends copies to:</a:t>
          </a:r>
        </a:p>
      </dsp:txBody>
      <dsp:txXfrm>
        <a:off x="22217" y="21957"/>
        <a:ext cx="6083257" cy="691502"/>
      </dsp:txXfrm>
    </dsp:sp>
    <dsp:sp modelId="{523E0948-0436-40EB-8A8C-DD270157338C}">
      <dsp:nvSpPr>
        <dsp:cNvPr id="0" name=""/>
        <dsp:cNvSpPr/>
      </dsp:nvSpPr>
      <dsp:spPr>
        <a:xfrm>
          <a:off x="6682" y="814310"/>
          <a:ext cx="3994067" cy="7345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Campus Travel Manager</a:t>
          </a:r>
        </a:p>
      </dsp:txBody>
      <dsp:txXfrm>
        <a:off x="28196" y="835824"/>
        <a:ext cx="3951039" cy="691502"/>
      </dsp:txXfrm>
    </dsp:sp>
    <dsp:sp modelId="{846C8FFD-1880-4B98-A8D1-6F41AECD581A}">
      <dsp:nvSpPr>
        <dsp:cNvPr id="0" name=""/>
        <dsp:cNvSpPr/>
      </dsp:nvSpPr>
      <dsp:spPr>
        <a:xfrm>
          <a:off x="6682" y="1628177"/>
          <a:ext cx="1955958" cy="7345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Saves for records</a:t>
          </a:r>
        </a:p>
      </dsp:txBody>
      <dsp:txXfrm>
        <a:off x="28196" y="1649691"/>
        <a:ext cx="1912930" cy="691502"/>
      </dsp:txXfrm>
    </dsp:sp>
    <dsp:sp modelId="{3BF2A540-165F-4BA6-A308-0A2F026ED06F}">
      <dsp:nvSpPr>
        <dsp:cNvPr id="0" name=""/>
        <dsp:cNvSpPr/>
      </dsp:nvSpPr>
      <dsp:spPr>
        <a:xfrm>
          <a:off x="2002386" y="1630201"/>
          <a:ext cx="1955958" cy="7345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Sends to UW Travel Team</a:t>
          </a:r>
        </a:p>
      </dsp:txBody>
      <dsp:txXfrm>
        <a:off x="2023900" y="1651715"/>
        <a:ext cx="1912930" cy="691502"/>
      </dsp:txXfrm>
    </dsp:sp>
    <dsp:sp modelId="{92933E57-457E-49E0-BBF4-1E87B82B840C}">
      <dsp:nvSpPr>
        <dsp:cNvPr id="0" name=""/>
        <dsp:cNvSpPr/>
      </dsp:nvSpPr>
      <dsp:spPr>
        <a:xfrm>
          <a:off x="2044791" y="2442045"/>
          <a:ext cx="1955958" cy="7345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UW Travel Team maintains master list and shares with agency</a:t>
          </a:r>
        </a:p>
      </dsp:txBody>
      <dsp:txXfrm>
        <a:off x="2066305" y="2463559"/>
        <a:ext cx="1912930" cy="691502"/>
      </dsp:txXfrm>
    </dsp:sp>
    <dsp:sp modelId="{B288E04F-AD02-433F-8589-68C22943EC7D}">
      <dsp:nvSpPr>
        <dsp:cNvPr id="0" name=""/>
        <dsp:cNvSpPr/>
      </dsp:nvSpPr>
      <dsp:spPr>
        <a:xfrm>
          <a:off x="4165050" y="814310"/>
          <a:ext cx="1955958" cy="7345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Employee</a:t>
          </a:r>
        </a:p>
      </dsp:txBody>
      <dsp:txXfrm>
        <a:off x="4186564" y="835824"/>
        <a:ext cx="1912930" cy="691502"/>
      </dsp:txXfrm>
    </dsp:sp>
    <dsp:sp modelId="{ECFAE072-81F6-4CB9-A2A4-0B314874BB9E}">
      <dsp:nvSpPr>
        <dsp:cNvPr id="0" name=""/>
        <dsp:cNvSpPr/>
      </dsp:nvSpPr>
      <dsp:spPr>
        <a:xfrm>
          <a:off x="4168865" y="1628177"/>
          <a:ext cx="1948329" cy="14667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Attaches approved form to TER or P-Card reconciliation</a:t>
          </a:r>
        </a:p>
      </dsp:txBody>
      <dsp:txXfrm>
        <a:off x="4211825" y="1671137"/>
        <a:ext cx="1862409" cy="13808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8BFD5-479B-43EA-B7C1-93DA4BDF8722}">
      <dsp:nvSpPr>
        <dsp:cNvPr id="0" name=""/>
        <dsp:cNvSpPr/>
      </dsp:nvSpPr>
      <dsp:spPr>
        <a:xfrm>
          <a:off x="438781" y="293611"/>
          <a:ext cx="3516403" cy="2287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ADA Coordinator refers employee to Campus Travel Manager to review other options</a:t>
          </a:r>
        </a:p>
      </dsp:txBody>
      <dsp:txXfrm>
        <a:off x="505788" y="360618"/>
        <a:ext cx="3382389" cy="2153779"/>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4/23/2024</a:t>
            </a:fld>
            <a:endParaRPr lang="en-US"/>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a:p>
        </p:txBody>
      </p:sp>
    </p:spTree>
    <p:extLst>
      <p:ext uri="{BB962C8B-B14F-4D97-AF65-F5344CB8AC3E}">
        <p14:creationId xmlns:p14="http://schemas.microsoft.com/office/powerpoint/2010/main" val="113993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Becky</a:t>
            </a:r>
            <a:endParaRPr lang="en-US">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10</a:t>
            </a:fld>
            <a:endParaRPr lang="en-US"/>
          </a:p>
        </p:txBody>
      </p:sp>
    </p:spTree>
    <p:extLst>
      <p:ext uri="{BB962C8B-B14F-4D97-AF65-F5344CB8AC3E}">
        <p14:creationId xmlns:p14="http://schemas.microsoft.com/office/powerpoint/2010/main" val="198528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Alyssa</a:t>
            </a:r>
          </a:p>
          <a:p>
            <a:r>
              <a:rPr lang="en-US">
                <a:ea typeface="Calibri"/>
                <a:cs typeface="Calibri"/>
              </a:rPr>
              <a:t>Update screenshot – remove 'proposed' and move Fox Fee Model to the first column. Add a red box</a:t>
            </a:r>
          </a:p>
        </p:txBody>
      </p:sp>
      <p:sp>
        <p:nvSpPr>
          <p:cNvPr id="4" name="Slide Number Placeholder 3"/>
          <p:cNvSpPr>
            <a:spLocks noGrp="1"/>
          </p:cNvSpPr>
          <p:nvPr>
            <p:ph type="sldNum" sz="quarter" idx="5"/>
          </p:nvPr>
        </p:nvSpPr>
        <p:spPr/>
        <p:txBody>
          <a:bodyPr/>
          <a:lstStyle/>
          <a:p>
            <a:fld id="{22289C57-55D7-40A4-A101-E74FAC7A092B}" type="slidenum">
              <a:rPr lang="en-US" smtClean="0"/>
              <a:t>11</a:t>
            </a:fld>
            <a:endParaRPr lang="en-US"/>
          </a:p>
        </p:txBody>
      </p:sp>
    </p:spTree>
    <p:extLst>
      <p:ext uri="{BB962C8B-B14F-4D97-AF65-F5344CB8AC3E}">
        <p14:creationId xmlns:p14="http://schemas.microsoft.com/office/powerpoint/2010/main" val="894942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 suggest printing Wallet cards AND Tax Exempt Cards. </a:t>
            </a:r>
          </a:p>
          <a:p>
            <a:r>
              <a:rPr lang="en-US" dirty="0"/>
              <a:t>Becky to provide proof for printing. Each campus prints their own.</a:t>
            </a:r>
          </a:p>
        </p:txBody>
      </p:sp>
      <p:sp>
        <p:nvSpPr>
          <p:cNvPr id="4" name="Slide Number Placeholder 3"/>
          <p:cNvSpPr>
            <a:spLocks noGrp="1"/>
          </p:cNvSpPr>
          <p:nvPr>
            <p:ph type="sldNum" sz="quarter" idx="5"/>
          </p:nvPr>
        </p:nvSpPr>
        <p:spPr/>
        <p:txBody>
          <a:bodyPr/>
          <a:lstStyle/>
          <a:p>
            <a:fld id="{22289C57-55D7-40A4-A101-E74FAC7A092B}" type="slidenum">
              <a:rPr lang="en-US" smtClean="0"/>
              <a:t>12</a:t>
            </a:fld>
            <a:endParaRPr lang="en-US"/>
          </a:p>
        </p:txBody>
      </p:sp>
    </p:spTree>
    <p:extLst>
      <p:ext uri="{BB962C8B-B14F-4D97-AF65-F5344CB8AC3E}">
        <p14:creationId xmlns:p14="http://schemas.microsoft.com/office/powerpoint/2010/main" val="2316566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Alma</a:t>
            </a:r>
          </a:p>
        </p:txBody>
      </p:sp>
      <p:sp>
        <p:nvSpPr>
          <p:cNvPr id="4" name="Slide Number Placeholder 3"/>
          <p:cNvSpPr>
            <a:spLocks noGrp="1"/>
          </p:cNvSpPr>
          <p:nvPr>
            <p:ph type="sldNum" sz="quarter" idx="5"/>
          </p:nvPr>
        </p:nvSpPr>
        <p:spPr/>
        <p:txBody>
          <a:bodyPr/>
          <a:lstStyle/>
          <a:p>
            <a:fld id="{22289C57-55D7-40A4-A101-E74FAC7A092B}" type="slidenum">
              <a:rPr lang="en-US" smtClean="0"/>
              <a:t>13</a:t>
            </a:fld>
            <a:endParaRPr lang="en-US"/>
          </a:p>
        </p:txBody>
      </p:sp>
    </p:spTree>
    <p:extLst>
      <p:ext uri="{BB962C8B-B14F-4D97-AF65-F5344CB8AC3E}">
        <p14:creationId xmlns:p14="http://schemas.microsoft.com/office/powerpoint/2010/main" val="353570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Alma</a:t>
            </a:r>
          </a:p>
        </p:txBody>
      </p:sp>
      <p:sp>
        <p:nvSpPr>
          <p:cNvPr id="4" name="Slide Number Placeholder 3"/>
          <p:cNvSpPr>
            <a:spLocks noGrp="1"/>
          </p:cNvSpPr>
          <p:nvPr>
            <p:ph type="sldNum" sz="quarter" idx="5"/>
          </p:nvPr>
        </p:nvSpPr>
        <p:spPr/>
        <p:txBody>
          <a:bodyPr/>
          <a:lstStyle/>
          <a:p>
            <a:fld id="{22289C57-55D7-40A4-A101-E74FAC7A092B}" type="slidenum">
              <a:rPr lang="en-US" smtClean="0"/>
              <a:t>14</a:t>
            </a:fld>
            <a:endParaRPr lang="en-US"/>
          </a:p>
        </p:txBody>
      </p:sp>
    </p:spTree>
    <p:extLst>
      <p:ext uri="{BB962C8B-B14F-4D97-AF65-F5344CB8AC3E}">
        <p14:creationId xmlns:p14="http://schemas.microsoft.com/office/powerpoint/2010/main" val="3945125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Alma</a:t>
            </a:r>
          </a:p>
        </p:txBody>
      </p:sp>
      <p:sp>
        <p:nvSpPr>
          <p:cNvPr id="4" name="Slide Number Placeholder 3"/>
          <p:cNvSpPr>
            <a:spLocks noGrp="1"/>
          </p:cNvSpPr>
          <p:nvPr>
            <p:ph type="sldNum" sz="quarter" idx="5"/>
          </p:nvPr>
        </p:nvSpPr>
        <p:spPr/>
        <p:txBody>
          <a:bodyPr/>
          <a:lstStyle/>
          <a:p>
            <a:fld id="{22289C57-55D7-40A4-A101-E74FAC7A092B}" type="slidenum">
              <a:rPr lang="en-US" smtClean="0"/>
              <a:t>15</a:t>
            </a:fld>
            <a:endParaRPr lang="en-US"/>
          </a:p>
        </p:txBody>
      </p:sp>
    </p:spTree>
    <p:extLst>
      <p:ext uri="{BB962C8B-B14F-4D97-AF65-F5344CB8AC3E}">
        <p14:creationId xmlns:p14="http://schemas.microsoft.com/office/powerpoint/2010/main" val="1857911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Alma</a:t>
            </a:r>
          </a:p>
        </p:txBody>
      </p:sp>
      <p:sp>
        <p:nvSpPr>
          <p:cNvPr id="4" name="Slide Number Placeholder 3"/>
          <p:cNvSpPr>
            <a:spLocks noGrp="1"/>
          </p:cNvSpPr>
          <p:nvPr>
            <p:ph type="sldNum" sz="quarter" idx="5"/>
          </p:nvPr>
        </p:nvSpPr>
        <p:spPr/>
        <p:txBody>
          <a:bodyPr/>
          <a:lstStyle/>
          <a:p>
            <a:fld id="{22289C57-55D7-40A4-A101-E74FAC7A092B}" type="slidenum">
              <a:rPr lang="en-US" smtClean="0"/>
              <a:t>16</a:t>
            </a:fld>
            <a:endParaRPr lang="en-US"/>
          </a:p>
        </p:txBody>
      </p:sp>
    </p:spTree>
    <p:extLst>
      <p:ext uri="{BB962C8B-B14F-4D97-AF65-F5344CB8AC3E}">
        <p14:creationId xmlns:p14="http://schemas.microsoft.com/office/powerpoint/2010/main" val="3196501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to introduce Fox Team and read bios</a:t>
            </a:r>
          </a:p>
        </p:txBody>
      </p:sp>
      <p:sp>
        <p:nvSpPr>
          <p:cNvPr id="4" name="Slide Number Placeholder 3"/>
          <p:cNvSpPr>
            <a:spLocks noGrp="1"/>
          </p:cNvSpPr>
          <p:nvPr>
            <p:ph type="sldNum" sz="quarter" idx="5"/>
          </p:nvPr>
        </p:nvSpPr>
        <p:spPr/>
        <p:txBody>
          <a:bodyPr/>
          <a:lstStyle/>
          <a:p>
            <a:fld id="{22289C57-55D7-40A4-A101-E74FAC7A092B}" type="slidenum">
              <a:rPr lang="en-US" smtClean="0"/>
              <a:t>18</a:t>
            </a:fld>
            <a:endParaRPr lang="en-US"/>
          </a:p>
        </p:txBody>
      </p:sp>
    </p:spTree>
    <p:extLst>
      <p:ext uri="{BB962C8B-B14F-4D97-AF65-F5344CB8AC3E}">
        <p14:creationId xmlns:p14="http://schemas.microsoft.com/office/powerpoint/2010/main" val="2092090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a:effectLst/>
                <a:latin typeface="Aptos" panose="020B0004020202020204" pitchFamily="34" charset="0"/>
                <a:ea typeface="Calibri" panose="020F0502020204030204" pitchFamily="34" charset="0"/>
              </a:rPr>
              <a:t>1:20pm’ish – 2:20pm – Fox team presenting ( we can give this more time if need be and take time away from the later session)</a:t>
            </a:r>
            <a:endParaRPr lang="en-US" sz="11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100">
                <a:effectLst/>
                <a:latin typeface="Aptos" panose="020B0004020202020204" pitchFamily="34" charset="0"/>
                <a:ea typeface="Times New Roman" panose="02020603050405020304" pitchFamily="18" charset="0"/>
              </a:rPr>
              <a:t>New Non-profiled travel request form (screenshots is fine or a live demo like Mike showed us on Wednesday, even if we are still making changes)</a:t>
            </a:r>
            <a:endParaRPr lang="en-US" sz="11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100">
                <a:effectLst/>
                <a:latin typeface="Aptos" panose="020B0004020202020204" pitchFamily="34" charset="0"/>
                <a:ea typeface="Times New Roman" panose="02020603050405020304" pitchFamily="18" charset="0"/>
              </a:rPr>
              <a:t>Discussion on the Custom Booking solution and how that process will work (I know we haven’t really gotten that far with implementation yet so perhaps just a general overview?)</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effectLst/>
                <a:latin typeface="Aptos" panose="020B000402020202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1100">
                <a:effectLst/>
                <a:latin typeface="Aptos" panose="020B0004020202020204" pitchFamily="34" charset="0"/>
                <a:ea typeface="Calibri" panose="020F0502020204030204" pitchFamily="34" charset="0"/>
              </a:rPr>
              <a:t>2:30pm – 4:15pm’ish Fox team presenting (unless you don’t think you’ll need/want this much time)</a:t>
            </a:r>
            <a:endParaRPr lang="en-US" sz="11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100">
                <a:effectLst/>
                <a:latin typeface="Aptos" panose="020B0004020202020204" pitchFamily="34" charset="0"/>
                <a:ea typeface="Times New Roman" panose="02020603050405020304" pitchFamily="18" charset="0"/>
              </a:rPr>
              <a:t>Kayla to Demos/samples/examples of:</a:t>
            </a:r>
            <a:endParaRPr lang="en-US" sz="110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a:effectLst/>
                <a:latin typeface="Aptos" panose="020B0004020202020204" pitchFamily="34" charset="0"/>
                <a:ea typeface="Times New Roman" panose="02020603050405020304" pitchFamily="18" charset="0"/>
              </a:rPr>
              <a:t>Fox Invoice</a:t>
            </a:r>
            <a:endParaRPr lang="en-US" sz="110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a:effectLst/>
                <a:latin typeface="Aptos" panose="020B0004020202020204" pitchFamily="34" charset="0"/>
                <a:ea typeface="Times New Roman" panose="02020603050405020304" pitchFamily="18" charset="0"/>
              </a:rPr>
              <a:t>Duty of Care (including Global watch processes, Fox Waivers, </a:t>
            </a:r>
            <a:r>
              <a:rPr lang="en-US" sz="1100" err="1">
                <a:effectLst/>
                <a:latin typeface="Aptos" panose="020B0004020202020204" pitchFamily="34" charset="0"/>
                <a:ea typeface="Times New Roman" panose="02020603050405020304" pitchFamily="18" charset="0"/>
              </a:rPr>
              <a:t>etc</a:t>
            </a:r>
            <a:r>
              <a:rPr lang="en-US" sz="1100">
                <a:effectLst/>
                <a:latin typeface="Aptos" panose="020B0004020202020204" pitchFamily="34" charset="0"/>
                <a:ea typeface="Times New Roman" panose="02020603050405020304" pitchFamily="18" charset="0"/>
              </a:rPr>
              <a:t>)</a:t>
            </a:r>
            <a:endParaRPr lang="en-US" sz="110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a:effectLst/>
                <a:latin typeface="Aptos" panose="020B0004020202020204" pitchFamily="34" charset="0"/>
                <a:ea typeface="Times New Roman" panose="02020603050405020304" pitchFamily="18" charset="0"/>
              </a:rPr>
              <a:t>Fox Portal</a:t>
            </a:r>
            <a:endParaRPr lang="en-US" sz="110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a:effectLst/>
                <a:latin typeface="Aptos" panose="020B0004020202020204" pitchFamily="34" charset="0"/>
                <a:ea typeface="Times New Roman" panose="02020603050405020304" pitchFamily="18" charset="0"/>
              </a:rPr>
              <a:t>Invoice retrieval </a:t>
            </a:r>
            <a:endParaRPr lang="en-US" sz="110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a:effectLst/>
                <a:latin typeface="Aptos" panose="020B0004020202020204" pitchFamily="34" charset="0"/>
                <a:ea typeface="Times New Roman" panose="02020603050405020304" pitchFamily="18" charset="0"/>
              </a:rPr>
              <a:t>Etc.</a:t>
            </a:r>
            <a:endParaRPr lang="en-US" sz="110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100">
                <a:effectLst/>
                <a:latin typeface="Aptos" panose="020B0004020202020204" pitchFamily="34" charset="0"/>
                <a:ea typeface="Times New Roman" panose="02020603050405020304" pitchFamily="18" charset="0"/>
              </a:rPr>
              <a:t>Kelly to talk about the agent team</a:t>
            </a:r>
            <a:endParaRPr lang="en-US" sz="1100">
              <a:effectLst/>
              <a:latin typeface="Calibri" panose="020F0502020204030204" pitchFamily="34" charset="0"/>
              <a:ea typeface="Calibri" panose="020F0502020204030204" pitchFamily="34" charset="0"/>
            </a:endParaRPr>
          </a:p>
          <a:p>
            <a:pPr marL="742950" marR="0" lvl="1" indent="-285750">
              <a:lnSpc>
                <a:spcPct val="105000"/>
              </a:lnSpc>
              <a:spcBef>
                <a:spcPts val="0"/>
              </a:spcBef>
              <a:spcAft>
                <a:spcPts val="0"/>
              </a:spcAft>
              <a:buFont typeface="Courier New" panose="02070309020205020404" pitchFamily="49" charset="0"/>
              <a:buChar char="o"/>
            </a:pPr>
            <a:r>
              <a:rPr lang="en-US" sz="1100">
                <a:effectLst/>
                <a:latin typeface="Aptos" panose="020B0004020202020204" pitchFamily="34" charset="0"/>
                <a:ea typeface="Times New Roman" panose="02020603050405020304" pitchFamily="18" charset="0"/>
              </a:rPr>
              <a:t>Give overview of the make of the agent team and how it’s going to be WAY better than what we have now. </a:t>
            </a:r>
            <a:r>
              <a:rPr lang="en-US" sz="1100">
                <a:effectLst/>
                <a:latin typeface="Segoe UI Emoji" panose="020B0502040204020203" pitchFamily="34" charset="0"/>
                <a:ea typeface="Times New Roman" panose="02020603050405020304" pitchFamily="18" charset="0"/>
                <a:cs typeface="Segoe UI Emoji" panose="020B0502040204020203" pitchFamily="34" charset="0"/>
              </a:rPr>
              <a:t>😊</a:t>
            </a:r>
            <a:endParaRPr lang="en-US" sz="1100">
              <a:effectLst/>
              <a:latin typeface="Calibri" panose="020F0502020204030204" pitchFamily="34" charset="0"/>
              <a:ea typeface="Calibri" panose="020F0502020204030204" pitchFamily="34" charset="0"/>
            </a:endParaRPr>
          </a:p>
          <a:p>
            <a:pPr marL="1143000" marR="0" lvl="2" indent="-228600">
              <a:lnSpc>
                <a:spcPct val="105000"/>
              </a:lnSpc>
              <a:spcBef>
                <a:spcPts val="0"/>
              </a:spcBef>
              <a:spcAft>
                <a:spcPts val="0"/>
              </a:spcAft>
              <a:buFont typeface="Wingdings" panose="05000000000000000000" pitchFamily="2" charset="2"/>
              <a:buChar char=""/>
            </a:pPr>
            <a:r>
              <a:rPr lang="en-US" sz="1100">
                <a:effectLst/>
                <a:latin typeface="Aptos" panose="020B0004020202020204" pitchFamily="34" charset="0"/>
                <a:ea typeface="Times New Roman" panose="02020603050405020304" pitchFamily="18" charset="0"/>
              </a:rPr>
              <a:t>Example –  emails can be routed to stay with the same agent start to finish</a:t>
            </a:r>
            <a:endParaRPr lang="en-US" sz="1100">
              <a:effectLst/>
              <a:latin typeface="Calibri" panose="020F0502020204030204" pitchFamily="34" charset="0"/>
              <a:ea typeface="Calibri" panose="020F0502020204030204" pitchFamily="34" charset="0"/>
            </a:endParaRPr>
          </a:p>
          <a:p>
            <a:pPr marL="1143000" marR="0" lvl="2" indent="-228600">
              <a:lnSpc>
                <a:spcPct val="105000"/>
              </a:lnSpc>
              <a:spcBef>
                <a:spcPts val="0"/>
              </a:spcBef>
              <a:spcAft>
                <a:spcPts val="0"/>
              </a:spcAft>
              <a:buFont typeface="Wingdings" panose="05000000000000000000" pitchFamily="2" charset="2"/>
              <a:buChar char=""/>
            </a:pPr>
            <a:r>
              <a:rPr lang="en-US" sz="1100">
                <a:effectLst/>
                <a:latin typeface="Aptos" panose="020B0004020202020204" pitchFamily="34" charset="0"/>
                <a:ea typeface="Times New Roman" panose="02020603050405020304" pitchFamily="18" charset="0"/>
              </a:rPr>
              <a:t>Chat functionality</a:t>
            </a:r>
            <a:endParaRPr lang="en-US" sz="1100">
              <a:effectLst/>
              <a:latin typeface="Calibri" panose="020F0502020204030204" pitchFamily="34" charset="0"/>
              <a:ea typeface="Calibri" panose="020F0502020204030204" pitchFamily="34" charset="0"/>
            </a:endParaRPr>
          </a:p>
          <a:p>
            <a:pPr marL="1143000" marR="0" lvl="2" indent="-228600">
              <a:lnSpc>
                <a:spcPct val="105000"/>
              </a:lnSpc>
              <a:spcBef>
                <a:spcPts val="0"/>
              </a:spcBef>
              <a:spcAft>
                <a:spcPts val="0"/>
              </a:spcAft>
              <a:buFont typeface="Wingdings" panose="05000000000000000000" pitchFamily="2" charset="2"/>
              <a:buChar char=""/>
            </a:pPr>
            <a:r>
              <a:rPr lang="en-US" sz="1100">
                <a:effectLst/>
                <a:latin typeface="Aptos" panose="020B0004020202020204" pitchFamily="34" charset="0"/>
                <a:ea typeface="Times New Roman" panose="02020603050405020304" pitchFamily="18" charset="0"/>
              </a:rPr>
              <a:t>Designated University team</a:t>
            </a:r>
            <a:endParaRPr lang="en-US" sz="1100">
              <a:effectLst/>
              <a:latin typeface="Calibri" panose="020F0502020204030204" pitchFamily="34" charset="0"/>
              <a:ea typeface="Calibri" panose="020F0502020204030204" pitchFamily="34" charset="0"/>
            </a:endParaRPr>
          </a:p>
          <a:p>
            <a:pPr marL="1143000" marR="0" lvl="2" indent="-228600">
              <a:lnSpc>
                <a:spcPct val="105000"/>
              </a:lnSpc>
              <a:spcBef>
                <a:spcPts val="0"/>
              </a:spcBef>
              <a:spcAft>
                <a:spcPts val="0"/>
              </a:spcAft>
              <a:buFont typeface="Wingdings" panose="05000000000000000000" pitchFamily="2" charset="2"/>
              <a:buChar char=""/>
            </a:pPr>
            <a:r>
              <a:rPr lang="en-US" sz="1100">
                <a:effectLst/>
                <a:latin typeface="Aptos" panose="020B0004020202020204" pitchFamily="34" charset="0"/>
                <a:ea typeface="Times New Roman" panose="02020603050405020304" pitchFamily="18" charset="0"/>
              </a:rPr>
              <a:t>Ability to select ‘domestic’ vs. int’l in the call in menu</a:t>
            </a:r>
            <a:endParaRPr lang="en-US" sz="1100">
              <a:effectLst/>
              <a:latin typeface="Calibri" panose="020F0502020204030204" pitchFamily="34" charset="0"/>
              <a:ea typeface="Calibri" panose="020F0502020204030204" pitchFamily="34" charset="0"/>
            </a:endParaRPr>
          </a:p>
          <a:p>
            <a:pPr marL="1143000" marR="0" lvl="2" indent="-228600">
              <a:lnSpc>
                <a:spcPct val="105000"/>
              </a:lnSpc>
              <a:spcBef>
                <a:spcPts val="0"/>
              </a:spcBef>
              <a:spcAft>
                <a:spcPts val="800"/>
              </a:spcAft>
              <a:buFont typeface="Wingdings" panose="05000000000000000000" pitchFamily="2" charset="2"/>
              <a:buChar char=""/>
            </a:pPr>
            <a:r>
              <a:rPr lang="en-US" sz="1100">
                <a:effectLst/>
                <a:latin typeface="Aptos" panose="020B0004020202020204" pitchFamily="34" charset="0"/>
                <a:ea typeface="Times New Roman" panose="02020603050405020304" pitchFamily="18" charset="0"/>
              </a:rPr>
              <a:t>Etc.</a:t>
            </a:r>
            <a:endParaRPr lang="en-US" sz="1100">
              <a:effectLst/>
              <a:latin typeface="Calibri" panose="020F0502020204030204" pitchFamily="34" charset="0"/>
              <a:ea typeface="Calibri" panose="020F0502020204030204" pitchFamily="34" charset="0"/>
            </a:endParaRPr>
          </a:p>
          <a:p>
            <a:endParaRPr lang="en-US"/>
          </a:p>
        </p:txBody>
      </p:sp>
      <p:sp>
        <p:nvSpPr>
          <p:cNvPr id="4" name="Date Placeholder 3"/>
          <p:cNvSpPr>
            <a:spLocks noGrp="1"/>
          </p:cNvSpPr>
          <p:nvPr>
            <p:ph type="dt" idx="1"/>
          </p:nvPr>
        </p:nvSpPr>
        <p:spPr/>
        <p:txBody>
          <a:bodyPr/>
          <a:lstStyle/>
          <a:p>
            <a:fld id="{A27E15FF-AE83-40CD-A7AD-7D831C2D5D96}" type="datetime1">
              <a:rPr lang="en-US" smtClean="0"/>
              <a:t>4/23/2024</a:t>
            </a:fld>
            <a:endParaRPr lang="en-US"/>
          </a:p>
        </p:txBody>
      </p:sp>
      <p:sp>
        <p:nvSpPr>
          <p:cNvPr id="5" name="Slide Number Placeholder 4"/>
          <p:cNvSpPr>
            <a:spLocks noGrp="1"/>
          </p:cNvSpPr>
          <p:nvPr>
            <p:ph type="sldNum" sz="quarter" idx="5"/>
          </p:nvPr>
        </p:nvSpPr>
        <p:spPr/>
        <p:txBody>
          <a:bodyPr/>
          <a:lstStyle/>
          <a:p>
            <a:fld id="{03B570ED-12D1-4074-AE3C-1C75AF168FE7}" type="slidenum">
              <a:rPr lang="en-US" smtClean="0"/>
              <a:pPr/>
              <a:t>19</a:t>
            </a:fld>
            <a:endParaRPr lang="en-US"/>
          </a:p>
        </p:txBody>
      </p:sp>
    </p:spTree>
    <p:extLst>
      <p:ext uri="{BB962C8B-B14F-4D97-AF65-F5344CB8AC3E}">
        <p14:creationId xmlns:p14="http://schemas.microsoft.com/office/powerpoint/2010/main" val="1395188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to introduce and read bios</a:t>
            </a:r>
          </a:p>
        </p:txBody>
      </p:sp>
      <p:sp>
        <p:nvSpPr>
          <p:cNvPr id="4" name="Date Placeholder 3"/>
          <p:cNvSpPr>
            <a:spLocks noGrp="1"/>
          </p:cNvSpPr>
          <p:nvPr>
            <p:ph type="dt" idx="1"/>
          </p:nvPr>
        </p:nvSpPr>
        <p:spPr/>
        <p:txBody>
          <a:bodyPr/>
          <a:lstStyle/>
          <a:p>
            <a:fld id="{A27E15FF-AE83-40CD-A7AD-7D831C2D5D96}" type="datetime1">
              <a:rPr lang="en-US" smtClean="0"/>
              <a:t>4/23/2024</a:t>
            </a:fld>
            <a:endParaRPr lang="en-US"/>
          </a:p>
        </p:txBody>
      </p:sp>
      <p:sp>
        <p:nvSpPr>
          <p:cNvPr id="5" name="Slide Number Placeholder 4"/>
          <p:cNvSpPr>
            <a:spLocks noGrp="1"/>
          </p:cNvSpPr>
          <p:nvPr>
            <p:ph type="sldNum" sz="quarter" idx="5"/>
          </p:nvPr>
        </p:nvSpPr>
        <p:spPr/>
        <p:txBody>
          <a:bodyPr/>
          <a:lstStyle/>
          <a:p>
            <a:fld id="{03B570ED-12D1-4074-AE3C-1C75AF168FE7}" type="slidenum">
              <a:rPr lang="en-US" smtClean="0"/>
              <a:pPr/>
              <a:t>20</a:t>
            </a:fld>
            <a:endParaRPr lang="en-US"/>
          </a:p>
        </p:txBody>
      </p:sp>
    </p:spTree>
    <p:extLst>
      <p:ext uri="{BB962C8B-B14F-4D97-AF65-F5344CB8AC3E}">
        <p14:creationId xmlns:p14="http://schemas.microsoft.com/office/powerpoint/2010/main" val="54184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Liz</a:t>
            </a:r>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a:p>
        </p:txBody>
      </p:sp>
    </p:spTree>
    <p:extLst>
      <p:ext uri="{BB962C8B-B14F-4D97-AF65-F5344CB8AC3E}">
        <p14:creationId xmlns:p14="http://schemas.microsoft.com/office/powerpoint/2010/main" val="1400987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73109" lvl="2" indent="0" defTabSz="1371600">
              <a:lnSpc>
                <a:spcPct val="200000"/>
              </a:lnSpc>
              <a:buFont typeface="Arial"/>
              <a:buNone/>
            </a:pPr>
            <a:r>
              <a:rPr lang="en-US" sz="1200">
                <a:solidFill>
                  <a:srgbClr val="75787B"/>
                </a:solidFill>
                <a:latin typeface="Montserrat Medium" panose="00000600000000000000" pitchFamily="2" charset="0"/>
              </a:rPr>
              <a:t>Kelly: Agent Services &amp; Support</a:t>
            </a:r>
          </a:p>
          <a:p>
            <a:pPr marL="844559" lvl="2" indent="-171450" defTabSz="1371600">
              <a:lnSpc>
                <a:spcPct val="200000"/>
              </a:lnSpc>
              <a:buFont typeface="Arial" panose="020B0604020202020204" pitchFamily="34" charset="0"/>
              <a:buChar char="•"/>
            </a:pPr>
            <a:r>
              <a:rPr lang="en-US" sz="1200">
                <a:solidFill>
                  <a:srgbClr val="75787B"/>
                </a:solidFill>
                <a:latin typeface="Montserrat Medium" panose="00000600000000000000" pitchFamily="2" charset="0"/>
              </a:rPr>
              <a:t>Higher Ed Team</a:t>
            </a:r>
          </a:p>
          <a:p>
            <a:pPr marL="1301759" lvl="3" indent="-171450" defTabSz="1371600">
              <a:lnSpc>
                <a:spcPct val="200000"/>
              </a:lnSpc>
              <a:buFont typeface="Arial" panose="020B0604020202020204" pitchFamily="34" charset="0"/>
              <a:buChar char="•"/>
            </a:pPr>
            <a:r>
              <a:rPr lang="en-US" sz="1200">
                <a:solidFill>
                  <a:srgbClr val="75787B"/>
                </a:solidFill>
                <a:latin typeface="Montserrat Medium" panose="00000600000000000000" pitchFamily="2" charset="0"/>
              </a:rPr>
              <a:t>All agents trained on domestic and international</a:t>
            </a:r>
          </a:p>
          <a:p>
            <a:pPr marL="844559" lvl="2" indent="-171450" defTabSz="1371600">
              <a:lnSpc>
                <a:spcPct val="200000"/>
              </a:lnSpc>
              <a:buFont typeface="Arial" panose="020B0604020202020204" pitchFamily="34" charset="0"/>
              <a:buChar char="•"/>
            </a:pPr>
            <a:r>
              <a:rPr lang="en-US" sz="1200">
                <a:solidFill>
                  <a:srgbClr val="75787B"/>
                </a:solidFill>
                <a:latin typeface="Montserrat Medium" panose="00000600000000000000" pitchFamily="2" charset="0"/>
              </a:rPr>
              <a:t>Global Watch</a:t>
            </a:r>
          </a:p>
          <a:p>
            <a:pPr marL="844559" lvl="2" indent="-171450" defTabSz="1371600">
              <a:lnSpc>
                <a:spcPct val="200000"/>
              </a:lnSpc>
              <a:buFont typeface="Arial" panose="020B0604020202020204" pitchFamily="34" charset="0"/>
              <a:buChar char="•"/>
            </a:pPr>
            <a:r>
              <a:rPr lang="en-US" sz="1200">
                <a:solidFill>
                  <a:srgbClr val="75787B"/>
                </a:solidFill>
                <a:latin typeface="Montserrat Medium" panose="00000600000000000000" pitchFamily="2" charset="0"/>
              </a:rPr>
              <a:t>Business Hours/Phone Queue</a:t>
            </a:r>
          </a:p>
          <a:p>
            <a:pPr marL="1301759" lvl="3" indent="-171450" defTabSz="1371600">
              <a:lnSpc>
                <a:spcPct val="200000"/>
              </a:lnSpc>
              <a:buFont typeface="Arial" panose="020B0604020202020204" pitchFamily="34" charset="0"/>
              <a:buChar char="•"/>
            </a:pPr>
            <a:r>
              <a:rPr lang="en-US" sz="1200">
                <a:solidFill>
                  <a:srgbClr val="75787B"/>
                </a:solidFill>
                <a:latin typeface="Montserrat Medium" panose="00000600000000000000" pitchFamily="2" charset="0"/>
              </a:rPr>
              <a:t>Provide phone and email</a:t>
            </a:r>
          </a:p>
          <a:p>
            <a:pPr marL="889019" lvl="2" indent="-215910" defTabSz="1371600">
              <a:lnSpc>
                <a:spcPct val="200000"/>
              </a:lnSpc>
              <a:buFont typeface="Arial"/>
              <a:buChar char="•"/>
            </a:pPr>
            <a:endParaRPr lang="en-US" sz="1200">
              <a:solidFill>
                <a:srgbClr val="75787B"/>
              </a:solidFill>
              <a:latin typeface="Montserrat Medium" panose="00000600000000000000" pitchFamily="2" charset="0"/>
            </a:endParaRPr>
          </a:p>
          <a:p>
            <a:pPr marL="673109" lvl="2" indent="0" defTabSz="1371600">
              <a:lnSpc>
                <a:spcPct val="200000"/>
              </a:lnSpc>
              <a:buFont typeface="Arial"/>
              <a:buNone/>
            </a:pPr>
            <a:r>
              <a:rPr lang="en-US" sz="1200">
                <a:solidFill>
                  <a:srgbClr val="75787B"/>
                </a:solidFill>
                <a:latin typeface="Montserrat Medium" panose="00000600000000000000" pitchFamily="2" charset="0"/>
              </a:rPr>
              <a:t>Kayla: Account Management and Fox Portal</a:t>
            </a:r>
          </a:p>
          <a:p>
            <a:pPr marL="673109" lvl="2" indent="0" defTabSz="1371600">
              <a:lnSpc>
                <a:spcPct val="200000"/>
              </a:lnSpc>
              <a:buFont typeface="Arial"/>
              <a:buNone/>
            </a:pPr>
            <a:endParaRPr lang="en-US" sz="1200">
              <a:solidFill>
                <a:srgbClr val="75787B"/>
              </a:solidFill>
              <a:latin typeface="Montserrat Medium" panose="00000600000000000000" pitchFamily="2" charset="0"/>
            </a:endParaRPr>
          </a:p>
          <a:p>
            <a:pPr marL="673109" lvl="2" indent="0" defTabSz="1371600">
              <a:lnSpc>
                <a:spcPct val="200000"/>
              </a:lnSpc>
              <a:buFont typeface="Arial"/>
              <a:buNone/>
            </a:pPr>
            <a:r>
              <a:rPr lang="en-US" sz="1200">
                <a:solidFill>
                  <a:srgbClr val="75787B"/>
                </a:solidFill>
                <a:latin typeface="Montserrat Medium" panose="00000600000000000000" pitchFamily="2" charset="0"/>
              </a:rPr>
              <a:t>BREAK</a:t>
            </a:r>
          </a:p>
          <a:p>
            <a:pPr marL="673109" lvl="2" indent="0" defTabSz="1371600">
              <a:lnSpc>
                <a:spcPct val="200000"/>
              </a:lnSpc>
              <a:buFont typeface="Arial"/>
              <a:buNone/>
            </a:pPr>
            <a:endParaRPr lang="en-US" sz="1200">
              <a:solidFill>
                <a:srgbClr val="75787B"/>
              </a:solidFill>
              <a:latin typeface="Montserrat Medium" panose="00000600000000000000" pitchFamily="2" charset="0"/>
            </a:endParaRPr>
          </a:p>
          <a:p>
            <a:pPr marL="673109" lvl="2" indent="0" defTabSz="1371600">
              <a:lnSpc>
                <a:spcPct val="200000"/>
              </a:lnSpc>
              <a:buFont typeface="Arial"/>
              <a:buNone/>
            </a:pPr>
            <a:r>
              <a:rPr lang="en-US" sz="1200">
                <a:solidFill>
                  <a:srgbClr val="75787B"/>
                </a:solidFill>
                <a:latin typeface="Montserrat Medium" panose="00000600000000000000" pitchFamily="2" charset="0"/>
              </a:rPr>
              <a:t>Wanda: Guest Travel Solutions</a:t>
            </a:r>
          </a:p>
          <a:p>
            <a:pPr marL="844559" lvl="2" indent="-171450" defTabSz="1371600">
              <a:lnSpc>
                <a:spcPct val="200000"/>
              </a:lnSpc>
              <a:buFont typeface="Arial" panose="020B0604020202020204" pitchFamily="34" charset="0"/>
              <a:buChar char="•"/>
            </a:pPr>
            <a:r>
              <a:rPr lang="en-US" sz="1200">
                <a:solidFill>
                  <a:srgbClr val="75787B"/>
                </a:solidFill>
                <a:latin typeface="Montserrat Medium" panose="00000600000000000000" pitchFamily="2" charset="0"/>
              </a:rPr>
              <a:t>Concur Guest Feature</a:t>
            </a:r>
          </a:p>
          <a:p>
            <a:pPr marL="844559" lvl="2" indent="-171450" defTabSz="1371600">
              <a:lnSpc>
                <a:spcPct val="200000"/>
              </a:lnSpc>
              <a:buFont typeface="Arial" panose="020B0604020202020204" pitchFamily="34" charset="0"/>
              <a:buChar char="•"/>
            </a:pPr>
            <a:r>
              <a:rPr lang="en-US" sz="1200">
                <a:solidFill>
                  <a:srgbClr val="75787B"/>
                </a:solidFill>
                <a:latin typeface="Montserrat Medium" panose="00000600000000000000" pitchFamily="2" charset="0"/>
              </a:rPr>
              <a:t>Calling/Emailing Agent Team</a:t>
            </a:r>
          </a:p>
          <a:p>
            <a:pPr marL="844559" lvl="2" indent="-171450" defTabSz="1371600">
              <a:lnSpc>
                <a:spcPct val="200000"/>
              </a:lnSpc>
              <a:buFont typeface="Arial" panose="020B0604020202020204" pitchFamily="34" charset="0"/>
              <a:buChar char="•"/>
            </a:pPr>
            <a:r>
              <a:rPr lang="en-US" sz="1200">
                <a:solidFill>
                  <a:srgbClr val="75787B"/>
                </a:solidFill>
                <a:latin typeface="Montserrat Medium" panose="00000600000000000000" pitchFamily="2" charset="0"/>
              </a:rPr>
              <a:t>Unprofiled Traveler Form</a:t>
            </a:r>
          </a:p>
          <a:p>
            <a:pPr marL="844559" lvl="2" indent="-171450" defTabSz="1371600">
              <a:lnSpc>
                <a:spcPct val="200000"/>
              </a:lnSpc>
              <a:buFont typeface="Arial" panose="020B0604020202020204" pitchFamily="34" charset="0"/>
              <a:buChar char="•"/>
            </a:pPr>
            <a:r>
              <a:rPr lang="en-US" sz="1200">
                <a:solidFill>
                  <a:srgbClr val="75787B"/>
                </a:solidFill>
                <a:latin typeface="Montserrat Medium" panose="00000600000000000000" pitchFamily="2" charset="0"/>
              </a:rPr>
              <a:t>Custom Booking Solution (Admin Groups)</a:t>
            </a:r>
          </a:p>
          <a:p>
            <a:pPr marL="889019" lvl="2" indent="-215910" defTabSz="1371600">
              <a:lnSpc>
                <a:spcPct val="200000"/>
              </a:lnSpc>
              <a:buFont typeface="Arial"/>
              <a:buChar char="•"/>
            </a:pPr>
            <a:endParaRPr lang="en-US" sz="1200">
              <a:solidFill>
                <a:srgbClr val="75787B"/>
              </a:solidFill>
              <a:latin typeface="Montserrat Medium" panose="00000600000000000000" pitchFamily="2" charset="0"/>
            </a:endParaRPr>
          </a:p>
          <a:p>
            <a:endParaRPr lang="en-US"/>
          </a:p>
        </p:txBody>
      </p:sp>
      <p:sp>
        <p:nvSpPr>
          <p:cNvPr id="4" name="Date Placeholder 3"/>
          <p:cNvSpPr>
            <a:spLocks noGrp="1"/>
          </p:cNvSpPr>
          <p:nvPr>
            <p:ph type="dt" idx="1"/>
          </p:nvPr>
        </p:nvSpPr>
        <p:spPr/>
        <p:txBody>
          <a:bodyPr/>
          <a:lstStyle/>
          <a:p>
            <a:fld id="{A27E15FF-AE83-40CD-A7AD-7D831C2D5D96}" type="datetime1">
              <a:rPr lang="en-US" smtClean="0"/>
              <a:t>4/23/2024</a:t>
            </a:fld>
            <a:endParaRPr lang="en-US"/>
          </a:p>
        </p:txBody>
      </p:sp>
      <p:sp>
        <p:nvSpPr>
          <p:cNvPr id="5" name="Slide Number Placeholder 4"/>
          <p:cNvSpPr>
            <a:spLocks noGrp="1"/>
          </p:cNvSpPr>
          <p:nvPr>
            <p:ph type="sldNum" sz="quarter" idx="5"/>
          </p:nvPr>
        </p:nvSpPr>
        <p:spPr/>
        <p:txBody>
          <a:bodyPr/>
          <a:lstStyle/>
          <a:p>
            <a:fld id="{03B570ED-12D1-4074-AE3C-1C75AF168FE7}" type="slidenum">
              <a:rPr lang="en-US" smtClean="0"/>
              <a:pPr/>
              <a:t>21</a:t>
            </a:fld>
            <a:endParaRPr lang="en-US"/>
          </a:p>
        </p:txBody>
      </p:sp>
    </p:spTree>
    <p:extLst>
      <p:ext uri="{BB962C8B-B14F-4D97-AF65-F5344CB8AC3E}">
        <p14:creationId xmlns:p14="http://schemas.microsoft.com/office/powerpoint/2010/main" val="293853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screenshots</a:t>
            </a:r>
          </a:p>
          <a:p>
            <a:r>
              <a:rPr lang="en-US" dirty="0"/>
              <a:t>Break after this slide</a:t>
            </a:r>
          </a:p>
        </p:txBody>
      </p:sp>
      <p:sp>
        <p:nvSpPr>
          <p:cNvPr id="4" name="Date Placeholder 3"/>
          <p:cNvSpPr>
            <a:spLocks noGrp="1"/>
          </p:cNvSpPr>
          <p:nvPr>
            <p:ph type="dt" idx="1"/>
          </p:nvPr>
        </p:nvSpPr>
        <p:spPr/>
        <p:txBody>
          <a:bodyPr/>
          <a:lstStyle/>
          <a:p>
            <a:fld id="{A27E15FF-AE83-40CD-A7AD-7D831C2D5D96}" type="datetime1">
              <a:rPr lang="en-US" smtClean="0"/>
              <a:t>4/23/2024</a:t>
            </a:fld>
            <a:endParaRPr lang="en-US"/>
          </a:p>
        </p:txBody>
      </p:sp>
      <p:sp>
        <p:nvSpPr>
          <p:cNvPr id="5" name="Slide Number Placeholder 4"/>
          <p:cNvSpPr>
            <a:spLocks noGrp="1"/>
          </p:cNvSpPr>
          <p:nvPr>
            <p:ph type="sldNum" sz="quarter" idx="5"/>
          </p:nvPr>
        </p:nvSpPr>
        <p:spPr/>
        <p:txBody>
          <a:bodyPr/>
          <a:lstStyle/>
          <a:p>
            <a:fld id="{03B570ED-12D1-4074-AE3C-1C75AF168FE7}" type="slidenum">
              <a:rPr lang="en-US" smtClean="0"/>
              <a:pPr/>
              <a:t>26</a:t>
            </a:fld>
            <a:endParaRPr lang="en-US"/>
          </a:p>
        </p:txBody>
      </p:sp>
    </p:spTree>
    <p:extLst>
      <p:ext uri="{BB962C8B-B14F-4D97-AF65-F5344CB8AC3E}">
        <p14:creationId xmlns:p14="http://schemas.microsoft.com/office/powerpoint/2010/main" val="457468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Terry</a:t>
            </a:r>
          </a:p>
        </p:txBody>
      </p:sp>
      <p:sp>
        <p:nvSpPr>
          <p:cNvPr id="4" name="Slide Number Placeholder 3"/>
          <p:cNvSpPr>
            <a:spLocks noGrp="1"/>
          </p:cNvSpPr>
          <p:nvPr>
            <p:ph type="sldNum" sz="quarter" idx="5"/>
          </p:nvPr>
        </p:nvSpPr>
        <p:spPr/>
        <p:txBody>
          <a:bodyPr/>
          <a:lstStyle/>
          <a:p>
            <a:fld id="{22289C57-55D7-40A4-A101-E74FAC7A092B}" type="slidenum">
              <a:rPr lang="en-US" smtClean="0"/>
              <a:t>27</a:t>
            </a:fld>
            <a:endParaRPr lang="en-US"/>
          </a:p>
        </p:txBody>
      </p:sp>
    </p:spTree>
    <p:extLst>
      <p:ext uri="{BB962C8B-B14F-4D97-AF65-F5344CB8AC3E}">
        <p14:creationId xmlns:p14="http://schemas.microsoft.com/office/powerpoint/2010/main" val="4157242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Terry</a:t>
            </a:r>
          </a:p>
        </p:txBody>
      </p:sp>
      <p:sp>
        <p:nvSpPr>
          <p:cNvPr id="4" name="Slide Number Placeholder 3"/>
          <p:cNvSpPr>
            <a:spLocks noGrp="1"/>
          </p:cNvSpPr>
          <p:nvPr>
            <p:ph type="sldNum" sz="quarter" idx="5"/>
          </p:nvPr>
        </p:nvSpPr>
        <p:spPr/>
        <p:txBody>
          <a:bodyPr/>
          <a:lstStyle/>
          <a:p>
            <a:fld id="{22289C57-55D7-40A4-A101-E74FAC7A092B}" type="slidenum">
              <a:rPr lang="en-US" smtClean="0"/>
              <a:t>28</a:t>
            </a:fld>
            <a:endParaRPr lang="en-US"/>
          </a:p>
        </p:txBody>
      </p:sp>
    </p:spTree>
    <p:extLst>
      <p:ext uri="{BB962C8B-B14F-4D97-AF65-F5344CB8AC3E}">
        <p14:creationId xmlns:p14="http://schemas.microsoft.com/office/powerpoint/2010/main" val="2646469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BeckyFox</a:t>
            </a:r>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29</a:t>
            </a:fld>
            <a:endParaRPr lang="en-US"/>
          </a:p>
        </p:txBody>
      </p:sp>
    </p:spTree>
    <p:extLst>
      <p:ext uri="{BB962C8B-B14F-4D97-AF65-F5344CB8AC3E}">
        <p14:creationId xmlns:p14="http://schemas.microsoft.com/office/powerpoint/2010/main" val="2305347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t>
            </a:r>
          </a:p>
        </p:txBody>
      </p:sp>
      <p:sp>
        <p:nvSpPr>
          <p:cNvPr id="4" name="Slide Number Placeholder 3"/>
          <p:cNvSpPr>
            <a:spLocks noGrp="1"/>
          </p:cNvSpPr>
          <p:nvPr>
            <p:ph type="sldNum" sz="quarter" idx="5"/>
          </p:nvPr>
        </p:nvSpPr>
        <p:spPr/>
        <p:txBody>
          <a:bodyPr/>
          <a:lstStyle/>
          <a:p>
            <a:fld id="{22289C57-55D7-40A4-A101-E74FAC7A092B}" type="slidenum">
              <a:rPr lang="en-US" smtClean="0"/>
              <a:t>30</a:t>
            </a:fld>
            <a:endParaRPr lang="en-US"/>
          </a:p>
        </p:txBody>
      </p:sp>
    </p:spTree>
    <p:extLst>
      <p:ext uri="{BB962C8B-B14F-4D97-AF65-F5344CB8AC3E}">
        <p14:creationId xmlns:p14="http://schemas.microsoft.com/office/powerpoint/2010/main" val="3775146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Becky</a:t>
            </a:r>
          </a:p>
        </p:txBody>
      </p:sp>
      <p:sp>
        <p:nvSpPr>
          <p:cNvPr id="4" name="Slide Number Placeholder 3"/>
          <p:cNvSpPr>
            <a:spLocks noGrp="1"/>
          </p:cNvSpPr>
          <p:nvPr>
            <p:ph type="sldNum" sz="quarter" idx="5"/>
          </p:nvPr>
        </p:nvSpPr>
        <p:spPr/>
        <p:txBody>
          <a:bodyPr/>
          <a:lstStyle/>
          <a:p>
            <a:fld id="{22289C57-55D7-40A4-A101-E74FAC7A092B}" type="slidenum">
              <a:rPr lang="en-US" smtClean="0"/>
              <a:t>31</a:t>
            </a:fld>
            <a:endParaRPr lang="en-US"/>
          </a:p>
        </p:txBody>
      </p:sp>
    </p:spTree>
    <p:extLst>
      <p:ext uri="{BB962C8B-B14F-4D97-AF65-F5344CB8AC3E}">
        <p14:creationId xmlns:p14="http://schemas.microsoft.com/office/powerpoint/2010/main" val="1963817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Becky</a:t>
            </a:r>
          </a:p>
        </p:txBody>
      </p:sp>
      <p:sp>
        <p:nvSpPr>
          <p:cNvPr id="4" name="Slide Number Placeholder 3"/>
          <p:cNvSpPr>
            <a:spLocks noGrp="1"/>
          </p:cNvSpPr>
          <p:nvPr>
            <p:ph type="sldNum" sz="quarter" idx="5"/>
          </p:nvPr>
        </p:nvSpPr>
        <p:spPr/>
        <p:txBody>
          <a:bodyPr/>
          <a:lstStyle/>
          <a:p>
            <a:fld id="{22289C57-55D7-40A4-A101-E74FAC7A092B}" type="slidenum">
              <a:rPr lang="en-US" smtClean="0"/>
              <a:t>32</a:t>
            </a:fld>
            <a:endParaRPr lang="en-US"/>
          </a:p>
        </p:txBody>
      </p:sp>
    </p:spTree>
    <p:extLst>
      <p:ext uri="{BB962C8B-B14F-4D97-AF65-F5344CB8AC3E}">
        <p14:creationId xmlns:p14="http://schemas.microsoft.com/office/powerpoint/2010/main" val="2633785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Becky </a:t>
            </a:r>
          </a:p>
          <a:p>
            <a:r>
              <a:rPr lang="en-US" dirty="0"/>
              <a:t>*Requires Group Air form to be completed by UW employee/group administrator</a:t>
            </a:r>
          </a:p>
        </p:txBody>
      </p:sp>
      <p:sp>
        <p:nvSpPr>
          <p:cNvPr id="4" name="Slide Number Placeholder 3"/>
          <p:cNvSpPr>
            <a:spLocks noGrp="1"/>
          </p:cNvSpPr>
          <p:nvPr>
            <p:ph type="sldNum" sz="quarter" idx="5"/>
          </p:nvPr>
        </p:nvSpPr>
        <p:spPr/>
        <p:txBody>
          <a:bodyPr/>
          <a:lstStyle/>
          <a:p>
            <a:fld id="{22289C57-55D7-40A4-A101-E74FAC7A092B}" type="slidenum">
              <a:rPr lang="en-US" smtClean="0"/>
              <a:t>33</a:t>
            </a:fld>
            <a:endParaRPr lang="en-US"/>
          </a:p>
        </p:txBody>
      </p:sp>
    </p:spTree>
    <p:extLst>
      <p:ext uri="{BB962C8B-B14F-4D97-AF65-F5344CB8AC3E}">
        <p14:creationId xmlns:p14="http://schemas.microsoft.com/office/powerpoint/2010/main" val="472585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EF616-7F04-448C-B4B0-435EEE37ED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6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r>
              <a:rPr lang="en-US" dirty="0"/>
              <a:t>After our team introductions, the room can go around and do introductions.</a:t>
            </a:r>
          </a:p>
        </p:txBody>
      </p:sp>
      <p:sp>
        <p:nvSpPr>
          <p:cNvPr id="4" name="Slide Number Placeholder 3"/>
          <p:cNvSpPr>
            <a:spLocks noGrp="1"/>
          </p:cNvSpPr>
          <p:nvPr>
            <p:ph type="sldNum" sz="quarter" idx="5"/>
          </p:nvPr>
        </p:nvSpPr>
        <p:spPr/>
        <p:txBody>
          <a:bodyPr/>
          <a:lstStyle/>
          <a:p>
            <a:fld id="{22289C57-55D7-40A4-A101-E74FAC7A092B}" type="slidenum">
              <a:rPr lang="en-US" smtClean="0"/>
              <a:t>3</a:t>
            </a:fld>
            <a:endParaRPr lang="en-US"/>
          </a:p>
        </p:txBody>
      </p:sp>
    </p:spTree>
    <p:extLst>
      <p:ext uri="{BB962C8B-B14F-4D97-AF65-F5344CB8AC3E}">
        <p14:creationId xmlns:p14="http://schemas.microsoft.com/office/powerpoint/2010/main" val="3731892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Need to consolidate to </a:t>
            </a:r>
            <a:r>
              <a:rPr lang="en-US" sz="1200" kern="1200">
                <a:solidFill>
                  <a:schemeClr val="tx1"/>
                </a:solidFill>
                <a:effectLst/>
                <a:latin typeface="+mn-lt"/>
                <a:ea typeface="+mn-ea"/>
                <a:cs typeface="+mn-cs"/>
              </a:rPr>
              <a:t>four steps </a:t>
            </a:r>
            <a:endParaRPr lang="en-US" sz="16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EF616-7F04-448C-B4B0-435EEE37ED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653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27E15FF-AE83-40CD-A7AD-7D831C2D5D96}" type="datetime1">
              <a:rPr lang="en-US" smtClean="0"/>
              <a:t>4/23/2024</a:t>
            </a:fld>
            <a:endParaRPr lang="en-US"/>
          </a:p>
        </p:txBody>
      </p:sp>
      <p:sp>
        <p:nvSpPr>
          <p:cNvPr id="5" name="Slide Number Placeholder 4"/>
          <p:cNvSpPr>
            <a:spLocks noGrp="1"/>
          </p:cNvSpPr>
          <p:nvPr>
            <p:ph type="sldNum" sz="quarter" idx="5"/>
          </p:nvPr>
        </p:nvSpPr>
        <p:spPr/>
        <p:txBody>
          <a:bodyPr/>
          <a:lstStyle/>
          <a:p>
            <a:fld id="{03B570ED-12D1-4074-AE3C-1C75AF168FE7}" type="slidenum">
              <a:rPr lang="en-US" smtClean="0"/>
              <a:pPr/>
              <a:t>43</a:t>
            </a:fld>
            <a:endParaRPr lang="en-US"/>
          </a:p>
        </p:txBody>
      </p:sp>
    </p:spTree>
    <p:extLst>
      <p:ext uri="{BB962C8B-B14F-4D97-AF65-F5344CB8AC3E}">
        <p14:creationId xmlns:p14="http://schemas.microsoft.com/office/powerpoint/2010/main" val="3309906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DB2A416-F39A-4F71-805D-F8A571034025}" type="datetime1">
              <a:rPr lang="en-US" smtClean="0"/>
              <a:t>4/23/2024</a:t>
            </a:fld>
            <a:endParaRPr lang="en-US"/>
          </a:p>
        </p:txBody>
      </p:sp>
      <p:sp>
        <p:nvSpPr>
          <p:cNvPr id="5" name="Slide Number Placeholder 4"/>
          <p:cNvSpPr>
            <a:spLocks noGrp="1"/>
          </p:cNvSpPr>
          <p:nvPr>
            <p:ph type="sldNum" sz="quarter" idx="5"/>
          </p:nvPr>
        </p:nvSpPr>
        <p:spPr/>
        <p:txBody>
          <a:bodyPr/>
          <a:lstStyle/>
          <a:p>
            <a:fld id="{03B570ED-12D1-4074-AE3C-1C75AF168FE7}" type="slidenum">
              <a:rPr lang="en-US" smtClean="0"/>
              <a:pPr/>
              <a:t>44</a:t>
            </a:fld>
            <a:endParaRPr lang="en-US"/>
          </a:p>
        </p:txBody>
      </p:sp>
    </p:spTree>
    <p:extLst>
      <p:ext uri="{BB962C8B-B14F-4D97-AF65-F5344CB8AC3E}">
        <p14:creationId xmlns:p14="http://schemas.microsoft.com/office/powerpoint/2010/main" val="1196416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Terry -Link to tax exempt forms??</a:t>
            </a:r>
          </a:p>
        </p:txBody>
      </p:sp>
      <p:sp>
        <p:nvSpPr>
          <p:cNvPr id="4" name="Slide Number Placeholder 3"/>
          <p:cNvSpPr>
            <a:spLocks noGrp="1"/>
          </p:cNvSpPr>
          <p:nvPr>
            <p:ph type="sldNum" sz="quarter" idx="5"/>
          </p:nvPr>
        </p:nvSpPr>
        <p:spPr/>
        <p:txBody>
          <a:bodyPr/>
          <a:lstStyle/>
          <a:p>
            <a:fld id="{22289C57-55D7-40A4-A101-E74FAC7A092B}" type="slidenum">
              <a:rPr lang="en-US" smtClean="0"/>
              <a:t>45</a:t>
            </a:fld>
            <a:endParaRPr lang="en-US"/>
          </a:p>
        </p:txBody>
      </p:sp>
    </p:spTree>
    <p:extLst>
      <p:ext uri="{BB962C8B-B14F-4D97-AF65-F5344CB8AC3E}">
        <p14:creationId xmlns:p14="http://schemas.microsoft.com/office/powerpoint/2010/main" val="1184285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Terry – </a:t>
            </a:r>
          </a:p>
          <a:p>
            <a:r>
              <a:rPr lang="en-US"/>
              <a:t>Do we need this slide? Verify with Fox on Friday</a:t>
            </a:r>
            <a:endParaRPr lang="en-US">
              <a:ea typeface="Calibri"/>
              <a:cs typeface="Calibri"/>
            </a:endParaRPr>
          </a:p>
          <a:p>
            <a:r>
              <a:rPr lang="en-US">
                <a:ea typeface="Calibri"/>
                <a:cs typeface="Calibri"/>
              </a:rPr>
              <a:t>Chasity to send sample email and is checking if message is customizable.</a:t>
            </a:r>
          </a:p>
        </p:txBody>
      </p:sp>
      <p:sp>
        <p:nvSpPr>
          <p:cNvPr id="4" name="Slide Number Placeholder 3"/>
          <p:cNvSpPr>
            <a:spLocks noGrp="1"/>
          </p:cNvSpPr>
          <p:nvPr>
            <p:ph type="sldNum" sz="quarter" idx="5"/>
          </p:nvPr>
        </p:nvSpPr>
        <p:spPr/>
        <p:txBody>
          <a:bodyPr/>
          <a:lstStyle/>
          <a:p>
            <a:fld id="{22289C57-55D7-40A4-A101-E74FAC7A092B}" type="slidenum">
              <a:rPr lang="en-US" smtClean="0"/>
              <a:t>46</a:t>
            </a:fld>
            <a:endParaRPr lang="en-US"/>
          </a:p>
        </p:txBody>
      </p:sp>
    </p:spTree>
    <p:extLst>
      <p:ext uri="{BB962C8B-B14F-4D97-AF65-F5344CB8AC3E}">
        <p14:creationId xmlns:p14="http://schemas.microsoft.com/office/powerpoint/2010/main" val="3524084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Becky /Wanda – not yet available for any reservation that requires approval (CBP, One-time individual booking request)</a:t>
            </a:r>
          </a:p>
        </p:txBody>
      </p:sp>
      <p:sp>
        <p:nvSpPr>
          <p:cNvPr id="4" name="Slide Number Placeholder 3"/>
          <p:cNvSpPr>
            <a:spLocks noGrp="1"/>
          </p:cNvSpPr>
          <p:nvPr>
            <p:ph type="sldNum" sz="quarter" idx="5"/>
          </p:nvPr>
        </p:nvSpPr>
        <p:spPr/>
        <p:txBody>
          <a:bodyPr/>
          <a:lstStyle/>
          <a:p>
            <a:fld id="{22289C57-55D7-40A4-A101-E74FAC7A092B}" type="slidenum">
              <a:rPr lang="en-US" smtClean="0"/>
              <a:t>48</a:t>
            </a:fld>
            <a:endParaRPr lang="en-US"/>
          </a:p>
        </p:txBody>
      </p:sp>
    </p:spTree>
    <p:extLst>
      <p:ext uri="{BB962C8B-B14F-4D97-AF65-F5344CB8AC3E}">
        <p14:creationId xmlns:p14="http://schemas.microsoft.com/office/powerpoint/2010/main" val="4152530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Alyssa to read bios</a:t>
            </a:r>
          </a:p>
        </p:txBody>
      </p:sp>
      <p:sp>
        <p:nvSpPr>
          <p:cNvPr id="4" name="Slide Number Placeholder 3"/>
          <p:cNvSpPr>
            <a:spLocks noGrp="1"/>
          </p:cNvSpPr>
          <p:nvPr>
            <p:ph type="sldNum" sz="quarter" idx="5"/>
          </p:nvPr>
        </p:nvSpPr>
        <p:spPr/>
        <p:txBody>
          <a:bodyPr/>
          <a:lstStyle/>
          <a:p>
            <a:fld id="{22289C57-55D7-40A4-A101-E74FAC7A092B}" type="slidenum">
              <a:rPr lang="en-US" smtClean="0"/>
              <a:t>51</a:t>
            </a:fld>
            <a:endParaRPr lang="en-US"/>
          </a:p>
        </p:txBody>
      </p:sp>
    </p:spTree>
    <p:extLst>
      <p:ext uri="{BB962C8B-B14F-4D97-AF65-F5344CB8AC3E}">
        <p14:creationId xmlns:p14="http://schemas.microsoft.com/office/powerpoint/2010/main" val="198001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Liz</a:t>
            </a:r>
          </a:p>
        </p:txBody>
      </p:sp>
      <p:sp>
        <p:nvSpPr>
          <p:cNvPr id="4" name="Slide Number Placeholder 3"/>
          <p:cNvSpPr>
            <a:spLocks noGrp="1"/>
          </p:cNvSpPr>
          <p:nvPr>
            <p:ph type="sldNum" sz="quarter" idx="5"/>
          </p:nvPr>
        </p:nvSpPr>
        <p:spPr/>
        <p:txBody>
          <a:bodyPr/>
          <a:lstStyle/>
          <a:p>
            <a:fld id="{22289C57-55D7-40A4-A101-E74FAC7A092B}" type="slidenum">
              <a:rPr lang="en-US" smtClean="0"/>
              <a:t>4</a:t>
            </a:fld>
            <a:endParaRPr lang="en-US"/>
          </a:p>
        </p:txBody>
      </p:sp>
    </p:spTree>
    <p:extLst>
      <p:ext uri="{BB962C8B-B14F-4D97-AF65-F5344CB8AC3E}">
        <p14:creationId xmlns:p14="http://schemas.microsoft.com/office/powerpoint/2010/main" val="2485146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5</a:t>
            </a:fld>
            <a:endParaRPr lang="en-US"/>
          </a:p>
        </p:txBody>
      </p:sp>
    </p:spTree>
    <p:extLst>
      <p:ext uri="{BB962C8B-B14F-4D97-AF65-F5344CB8AC3E}">
        <p14:creationId xmlns:p14="http://schemas.microsoft.com/office/powerpoint/2010/main" val="258699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5"/>
          </p:nvPr>
        </p:nvSpPr>
        <p:spPr/>
        <p:txBody>
          <a:bodyPr/>
          <a:lstStyle/>
          <a:p>
            <a:fld id="{22289C57-55D7-40A4-A101-E74FAC7A092B}" type="slidenum">
              <a:rPr lang="en-US" smtClean="0"/>
              <a:t>6</a:t>
            </a:fld>
            <a:endParaRPr lang="en-US"/>
          </a:p>
        </p:txBody>
      </p:sp>
    </p:spTree>
    <p:extLst>
      <p:ext uri="{BB962C8B-B14F-4D97-AF65-F5344CB8AC3E}">
        <p14:creationId xmlns:p14="http://schemas.microsoft.com/office/powerpoint/2010/main" val="332357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Liz</a:t>
            </a:r>
          </a:p>
        </p:txBody>
      </p:sp>
      <p:sp>
        <p:nvSpPr>
          <p:cNvPr id="4" name="Slide Number Placeholder 3"/>
          <p:cNvSpPr>
            <a:spLocks noGrp="1"/>
          </p:cNvSpPr>
          <p:nvPr>
            <p:ph type="sldNum" sz="quarter" idx="5"/>
          </p:nvPr>
        </p:nvSpPr>
        <p:spPr/>
        <p:txBody>
          <a:bodyPr/>
          <a:lstStyle/>
          <a:p>
            <a:fld id="{22289C57-55D7-40A4-A101-E74FAC7A092B}" type="slidenum">
              <a:rPr lang="en-US" smtClean="0"/>
              <a:t>7</a:t>
            </a:fld>
            <a:endParaRPr lang="en-US"/>
          </a:p>
        </p:txBody>
      </p:sp>
    </p:spTree>
    <p:extLst>
      <p:ext uri="{BB962C8B-B14F-4D97-AF65-F5344CB8AC3E}">
        <p14:creationId xmlns:p14="http://schemas.microsoft.com/office/powerpoint/2010/main" val="3535707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Becky – address some of the questions that were asked during the Open House</a:t>
            </a:r>
          </a:p>
          <a:p>
            <a:r>
              <a:rPr lang="en-US" dirty="0"/>
              <a:t>1. Will fees be reduced during the time Concur is down? Since we have no option for Concur. </a:t>
            </a:r>
          </a:p>
        </p:txBody>
      </p:sp>
      <p:sp>
        <p:nvSpPr>
          <p:cNvPr id="4" name="Slide Number Placeholder 3"/>
          <p:cNvSpPr>
            <a:spLocks noGrp="1"/>
          </p:cNvSpPr>
          <p:nvPr>
            <p:ph type="sldNum" sz="quarter" idx="5"/>
          </p:nvPr>
        </p:nvSpPr>
        <p:spPr/>
        <p:txBody>
          <a:bodyPr/>
          <a:lstStyle/>
          <a:p>
            <a:fld id="{22289C57-55D7-40A4-A101-E74FAC7A092B}" type="slidenum">
              <a:rPr lang="en-US" smtClean="0"/>
              <a:t>8</a:t>
            </a:fld>
            <a:endParaRPr lang="en-US"/>
          </a:p>
        </p:txBody>
      </p:sp>
    </p:spTree>
    <p:extLst>
      <p:ext uri="{BB962C8B-B14F-4D97-AF65-F5344CB8AC3E}">
        <p14:creationId xmlns:p14="http://schemas.microsoft.com/office/powerpoint/2010/main" val="292497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Becky – share feedback and questions from webinars. What are you hearing from travelers?</a:t>
            </a:r>
          </a:p>
          <a:p>
            <a:r>
              <a:rPr lang="en-US" dirty="0"/>
              <a:t>Talk about webinar issues with email migration.</a:t>
            </a:r>
          </a:p>
        </p:txBody>
      </p:sp>
      <p:sp>
        <p:nvSpPr>
          <p:cNvPr id="4" name="Slide Number Placeholder 3"/>
          <p:cNvSpPr>
            <a:spLocks noGrp="1"/>
          </p:cNvSpPr>
          <p:nvPr>
            <p:ph type="sldNum" sz="quarter" idx="5"/>
          </p:nvPr>
        </p:nvSpPr>
        <p:spPr/>
        <p:txBody>
          <a:bodyPr/>
          <a:lstStyle/>
          <a:p>
            <a:fld id="{22289C57-55D7-40A4-A101-E74FAC7A092B}" type="slidenum">
              <a:rPr lang="en-US" smtClean="0"/>
              <a:t>9</a:t>
            </a:fld>
            <a:endParaRPr lang="en-US"/>
          </a:p>
        </p:txBody>
      </p:sp>
    </p:spTree>
    <p:extLst>
      <p:ext uri="{BB962C8B-B14F-4D97-AF65-F5344CB8AC3E}">
        <p14:creationId xmlns:p14="http://schemas.microsoft.com/office/powerpoint/2010/main" val="2685180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 Slide">
    <p:bg>
      <p:bgPr>
        <a:solidFill>
          <a:srgbClr val="005777"/>
        </a:solidFill>
        <a:effectLst/>
      </p:bgPr>
    </p:bg>
    <p:spTree>
      <p:nvGrpSpPr>
        <p:cNvPr id="1" name=""/>
        <p:cNvGrpSpPr/>
        <p:nvPr/>
      </p:nvGrpSpPr>
      <p:grpSpPr>
        <a:xfrm>
          <a:off x="0" y="0"/>
          <a:ext cx="0" cy="0"/>
          <a:chOff x="0" y="0"/>
          <a:chExt cx="0" cy="0"/>
        </a:xfrm>
      </p:grpSpPr>
      <p:pic>
        <p:nvPicPr>
          <p:cNvPr id="16" name="Picture 15" descr="A black background with white text&#10;&#10;Description automatically generated">
            <a:extLst>
              <a:ext uri="{FF2B5EF4-FFF2-40B4-BE49-F238E27FC236}">
                <a16:creationId xmlns:a16="http://schemas.microsoft.com/office/drawing/2014/main" id="{276A5E5B-D638-9F76-E657-94609E29E9C8}"/>
              </a:ext>
            </a:extLst>
          </p:cNvPr>
          <p:cNvPicPr>
            <a:picLocks noChangeAspect="1"/>
          </p:cNvPicPr>
          <p:nvPr userDrawn="1"/>
        </p:nvPicPr>
        <p:blipFill>
          <a:blip r:embed="rId2"/>
          <a:stretch>
            <a:fillRect/>
          </a:stretch>
        </p:blipFill>
        <p:spPr>
          <a:xfrm>
            <a:off x="7145341" y="136525"/>
            <a:ext cx="4542008" cy="1635123"/>
          </a:xfrm>
          <a:prstGeom prst="rect">
            <a:avLst/>
          </a:prstGeom>
        </p:spPr>
      </p:pic>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40" y="0"/>
            <a:ext cx="5448302" cy="6858000"/>
          </a:xfrm>
          <a:prstGeom prst="rect">
            <a:avLst/>
          </a:prstGeom>
        </p:spPr>
      </p:pic>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a:cxnSpLocks/>
          </p:cNvCxnSpPr>
          <p:nvPr userDrawn="1"/>
        </p:nvCxnSpPr>
        <p:spPr>
          <a:xfrm flipH="1" flipV="1">
            <a:off x="-71504" y="3517900"/>
            <a:ext cx="2281304" cy="3340100"/>
          </a:xfrm>
          <a:prstGeom prst="line">
            <a:avLst/>
          </a:prstGeom>
          <a:ln w="9525">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3600" b="0" i="0" kern="1200" spc="150" baseline="0" dirty="0">
                <a:solidFill>
                  <a:schemeClr val="bg1"/>
                </a:solidFill>
                <a:latin typeface="Open Sans Light" pitchFamily="2" charset="0"/>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ctr" anchorCtr="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r>
              <a:rPr lang="en-US"/>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r>
              <a:rPr lang="en-US"/>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pic>
        <p:nvPicPr>
          <p:cNvPr id="6" name="Picture 5" descr="A map of wisconsin with points and lines&#10;&#10;Description automatically generated">
            <a:extLst>
              <a:ext uri="{FF2B5EF4-FFF2-40B4-BE49-F238E27FC236}">
                <a16:creationId xmlns:a16="http://schemas.microsoft.com/office/drawing/2014/main" id="{66C5FF62-96A0-423B-4D32-BEF9B8E0DE29}"/>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97452" y="-758242"/>
            <a:ext cx="4144962" cy="5363580"/>
          </a:xfrm>
          <a:prstGeom prst="rect">
            <a:avLst/>
          </a:prstGeom>
        </p:spPr>
      </p:pic>
      <p:cxnSp>
        <p:nvCxnSpPr>
          <p:cNvPr id="11" name="Straight Connector 10">
            <a:extLst>
              <a:ext uri="{FF2B5EF4-FFF2-40B4-BE49-F238E27FC236}">
                <a16:creationId xmlns:a16="http://schemas.microsoft.com/office/drawing/2014/main" id="{E6C31FC4-A6DF-E6C1-EC93-BF0A7F9732C8}"/>
              </a:ext>
              <a:ext uri="{C183D7F6-B498-43B3-948B-1728B52AA6E4}">
                <adec:decorative xmlns:adec="http://schemas.microsoft.com/office/drawing/2017/decorative" val="1"/>
              </a:ext>
            </a:extLst>
          </p:cNvPr>
          <p:cNvCxnSpPr>
            <a:cxnSpLocks/>
          </p:cNvCxnSpPr>
          <p:nvPr userDrawn="1"/>
        </p:nvCxnSpPr>
        <p:spPr>
          <a:xfrm flipH="1">
            <a:off x="1081057" y="0"/>
            <a:ext cx="4911723" cy="7192565"/>
          </a:xfrm>
          <a:prstGeom prst="line">
            <a:avLst/>
          </a:prstGeom>
          <a:ln w="9525">
            <a:solidFill>
              <a:srgbClr val="FFFF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91CF-4273-94E9-8464-D1D4147DF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AB57B0-72E4-EEB8-6576-D1B542B63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6872F3-1189-DC77-B690-2482275A2A78}"/>
              </a:ext>
            </a:extLst>
          </p:cNvPr>
          <p:cNvSpPr>
            <a:spLocks noGrp="1"/>
          </p:cNvSpPr>
          <p:nvPr>
            <p:ph type="dt" sz="half" idx="10"/>
          </p:nvPr>
        </p:nvSpPr>
        <p:spPr/>
        <p:txBody>
          <a:bodyPr/>
          <a:lstStyle/>
          <a:p>
            <a:fld id="{846CE7D5-CF57-46EF-B807-FDD0502418D4}" type="datetimeFigureOut">
              <a:rPr lang="en-US" smtClean="0"/>
              <a:t>4/23/2024</a:t>
            </a:fld>
            <a:endParaRPr lang="en-US"/>
          </a:p>
        </p:txBody>
      </p:sp>
      <p:sp>
        <p:nvSpPr>
          <p:cNvPr id="5" name="Footer Placeholder 4">
            <a:extLst>
              <a:ext uri="{FF2B5EF4-FFF2-40B4-BE49-F238E27FC236}">
                <a16:creationId xmlns:a16="http://schemas.microsoft.com/office/drawing/2014/main" id="{894809E3-1D0F-5418-A8B8-0EFEE5446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57932-A3A7-99D1-A99C-B863161D3EFE}"/>
              </a:ext>
            </a:extLst>
          </p:cNvPr>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04638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ransition Slide - Reporting">
    <p:spTree>
      <p:nvGrpSpPr>
        <p:cNvPr id="1" name=""/>
        <p:cNvGrpSpPr/>
        <p:nvPr/>
      </p:nvGrpSpPr>
      <p:grpSpPr>
        <a:xfrm>
          <a:off x="0" y="0"/>
          <a:ext cx="0" cy="0"/>
          <a:chOff x="0" y="0"/>
          <a:chExt cx="0" cy="0"/>
        </a:xfrm>
      </p:grpSpPr>
      <p:sp>
        <p:nvSpPr>
          <p:cNvPr id="2" name="Title 1"/>
          <p:cNvSpPr>
            <a:spLocks noGrp="1"/>
          </p:cNvSpPr>
          <p:nvPr>
            <p:ph type="title"/>
          </p:nvPr>
        </p:nvSpPr>
        <p:spPr>
          <a:xfrm>
            <a:off x="536817" y="2512383"/>
            <a:ext cx="5181600" cy="594407"/>
          </a:xfrm>
        </p:spPr>
        <p:txBody>
          <a:bodyPr anchor="t">
            <a:normAutofit/>
          </a:bodyPr>
          <a:lstStyle>
            <a:lvl1pPr algn="l">
              <a:defRPr sz="3334" b="0" cap="all"/>
            </a:lvl1pPr>
          </a:lstStyle>
          <a:p>
            <a:endParaRPr lang="en-US"/>
          </a:p>
        </p:txBody>
      </p:sp>
      <p:sp>
        <p:nvSpPr>
          <p:cNvPr id="4" name="Date Placeholder 3"/>
          <p:cNvSpPr>
            <a:spLocks noGrp="1"/>
          </p:cNvSpPr>
          <p:nvPr>
            <p:ph type="dt" sz="half" idx="10"/>
          </p:nvPr>
        </p:nvSpPr>
        <p:spPr>
          <a:xfrm>
            <a:off x="4057272" y="6492876"/>
            <a:ext cx="1588821" cy="243417"/>
          </a:xfrm>
        </p:spPr>
        <p:txBody>
          <a:bodyPr/>
          <a:lstStyle>
            <a:lvl1pPr algn="r">
              <a:defRPr/>
            </a:lvl1pPr>
          </a:lstStyle>
          <a:p>
            <a:r>
              <a:rPr lang="en-US"/>
              <a:t>2024 Fox proprietary and confidential</a:t>
            </a:r>
          </a:p>
        </p:txBody>
      </p:sp>
      <p:grpSp>
        <p:nvGrpSpPr>
          <p:cNvPr id="7" name="Group 2">
            <a:extLst>
              <a:ext uri="{FF2B5EF4-FFF2-40B4-BE49-F238E27FC236}">
                <a16:creationId xmlns:a16="http://schemas.microsoft.com/office/drawing/2014/main" id="{8DF6F1FD-B55D-6E18-DE4D-6BCD6EEA3E54}"/>
              </a:ext>
            </a:extLst>
          </p:cNvPr>
          <p:cNvGrpSpPr/>
          <p:nvPr userDrawn="1"/>
        </p:nvGrpSpPr>
        <p:grpSpPr>
          <a:xfrm>
            <a:off x="5718418" y="0"/>
            <a:ext cx="5457583" cy="6858000"/>
            <a:chOff x="0" y="0"/>
            <a:chExt cx="11435564" cy="14369932"/>
          </a:xfrm>
        </p:grpSpPr>
        <p:sp>
          <p:nvSpPr>
            <p:cNvPr id="8" name="Freeform 3">
              <a:extLst>
                <a:ext uri="{FF2B5EF4-FFF2-40B4-BE49-F238E27FC236}">
                  <a16:creationId xmlns:a16="http://schemas.microsoft.com/office/drawing/2014/main" id="{49802402-6F12-2CF3-F204-2BEE784AF473}"/>
                </a:ext>
              </a:extLst>
            </p:cNvPr>
            <p:cNvSpPr/>
            <p:nvPr/>
          </p:nvSpPr>
          <p:spPr>
            <a:xfrm>
              <a:off x="0" y="0"/>
              <a:ext cx="11435564" cy="14369932"/>
            </a:xfrm>
            <a:custGeom>
              <a:avLst/>
              <a:gdLst/>
              <a:ahLst/>
              <a:cxnLst/>
              <a:rect l="l" t="t" r="r" b="b"/>
              <a:pathLst>
                <a:path w="11435564" h="14369932">
                  <a:moveTo>
                    <a:pt x="0" y="0"/>
                  </a:moveTo>
                  <a:lnTo>
                    <a:pt x="11435564" y="0"/>
                  </a:lnTo>
                  <a:lnTo>
                    <a:pt x="11435564" y="14369932"/>
                  </a:lnTo>
                  <a:lnTo>
                    <a:pt x="0" y="14369932"/>
                  </a:lnTo>
                  <a:close/>
                </a:path>
              </a:pathLst>
            </a:custGeom>
            <a:solidFill>
              <a:srgbClr val="171C8F"/>
            </a:solidFill>
          </p:spPr>
          <p:txBody>
            <a:bodyPr/>
            <a:lstStyle/>
            <a:p>
              <a:endParaRPr lang="en-US" sz="1200"/>
            </a:p>
          </p:txBody>
        </p:sp>
      </p:grpSp>
      <p:sp>
        <p:nvSpPr>
          <p:cNvPr id="10" name="AutoShape 5">
            <a:extLst>
              <a:ext uri="{FF2B5EF4-FFF2-40B4-BE49-F238E27FC236}">
                <a16:creationId xmlns:a16="http://schemas.microsoft.com/office/drawing/2014/main" id="{F49D5AB3-7126-087B-D59D-A5A7F68FF14D}"/>
              </a:ext>
            </a:extLst>
          </p:cNvPr>
          <p:cNvSpPr/>
          <p:nvPr userDrawn="1"/>
        </p:nvSpPr>
        <p:spPr>
          <a:xfrm>
            <a:off x="570488" y="3429000"/>
            <a:ext cx="891023" cy="0"/>
          </a:xfrm>
          <a:prstGeom prst="line">
            <a:avLst/>
          </a:prstGeom>
          <a:ln w="66675" cap="rnd">
            <a:solidFill>
              <a:srgbClr val="ED8B00"/>
            </a:solidFill>
            <a:prstDash val="solid"/>
            <a:headEnd type="none" w="sm" len="sm"/>
            <a:tailEnd type="none" w="sm" len="sm"/>
          </a:ln>
        </p:spPr>
        <p:txBody>
          <a:bodyPr/>
          <a:lstStyle/>
          <a:p>
            <a:endParaRPr lang="en-US" sz="1200"/>
          </a:p>
        </p:txBody>
      </p:sp>
      <p:sp>
        <p:nvSpPr>
          <p:cNvPr id="3" name="Content Placeholder 5">
            <a:extLst>
              <a:ext uri="{FF2B5EF4-FFF2-40B4-BE49-F238E27FC236}">
                <a16:creationId xmlns:a16="http://schemas.microsoft.com/office/drawing/2014/main" id="{38E62A72-D245-E359-008C-DD7AD38069CD}"/>
              </a:ext>
            </a:extLst>
          </p:cNvPr>
          <p:cNvSpPr>
            <a:spLocks noGrp="1"/>
          </p:cNvSpPr>
          <p:nvPr>
            <p:ph sz="quarter" idx="4"/>
          </p:nvPr>
        </p:nvSpPr>
        <p:spPr>
          <a:xfrm>
            <a:off x="6643111" y="0"/>
            <a:ext cx="3627120" cy="4352544"/>
          </a:xfrm>
        </p:spPr>
        <p:txBody>
          <a:bodyPr>
            <a:normAutofit/>
          </a:bodyPr>
          <a:lstStyle>
            <a:lvl1pPr marL="0" indent="0">
              <a:buNone/>
              <a:defRPr sz="1867">
                <a:solidFill>
                  <a:schemeClr val="bg1"/>
                </a:solidFill>
              </a:defRPr>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p:txBody>
      </p:sp>
    </p:spTree>
    <p:extLst>
      <p:ext uri="{BB962C8B-B14F-4D97-AF65-F5344CB8AC3E}">
        <p14:creationId xmlns:p14="http://schemas.microsoft.com/office/powerpoint/2010/main" val="962487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3964" y="438752"/>
            <a:ext cx="4713961" cy="762000"/>
          </a:xfrm>
        </p:spPr>
        <p:txBody>
          <a:bodyPr>
            <a:normAutofit/>
          </a:bodyPr>
          <a:lstStyle>
            <a:lvl1pPr algn="l">
              <a:defRPr sz="3334"/>
            </a:lvl1pPr>
          </a:lstStyle>
          <a:p>
            <a:endParaRPr lang="en-US"/>
          </a:p>
        </p:txBody>
      </p:sp>
      <p:sp>
        <p:nvSpPr>
          <p:cNvPr id="3" name="Content Placeholder 2"/>
          <p:cNvSpPr>
            <a:spLocks noGrp="1"/>
          </p:cNvSpPr>
          <p:nvPr>
            <p:ph idx="1"/>
          </p:nvPr>
        </p:nvSpPr>
        <p:spPr>
          <a:xfrm>
            <a:off x="403963" y="2500098"/>
            <a:ext cx="5139847" cy="3017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154649" y="6419248"/>
            <a:ext cx="1588821" cy="243417"/>
          </a:xfrm>
        </p:spPr>
        <p:txBody>
          <a:bodyPr/>
          <a:lstStyle>
            <a:lvl1pPr algn="r">
              <a:defRPr/>
            </a:lvl1pPr>
          </a:lstStyle>
          <a:p>
            <a:r>
              <a:rPr lang="en-US"/>
              <a:t>2024 Fox proprietary and confidential</a:t>
            </a:r>
          </a:p>
        </p:txBody>
      </p:sp>
      <p:sp>
        <p:nvSpPr>
          <p:cNvPr id="5" name="Freeform 3">
            <a:extLst>
              <a:ext uri="{FF2B5EF4-FFF2-40B4-BE49-F238E27FC236}">
                <a16:creationId xmlns:a16="http://schemas.microsoft.com/office/drawing/2014/main" id="{66336BC6-1F7E-2588-26F0-F0241BFAAB2C}"/>
              </a:ext>
            </a:extLst>
          </p:cNvPr>
          <p:cNvSpPr>
            <a:spLocks noChangeAspect="1"/>
          </p:cNvSpPr>
          <p:nvPr userDrawn="1"/>
        </p:nvSpPr>
        <p:spPr>
          <a:xfrm>
            <a:off x="5743470" y="13807"/>
            <a:ext cx="5457583" cy="6858000"/>
          </a:xfrm>
          <a:custGeom>
            <a:avLst/>
            <a:gdLst/>
            <a:ahLst/>
            <a:cxnLst/>
            <a:rect l="l" t="t" r="r" b="b"/>
            <a:pathLst>
              <a:path w="11435564" h="14369932">
                <a:moveTo>
                  <a:pt x="0" y="0"/>
                </a:moveTo>
                <a:lnTo>
                  <a:pt x="11435564" y="0"/>
                </a:lnTo>
                <a:lnTo>
                  <a:pt x="11435564" y="14369932"/>
                </a:lnTo>
                <a:lnTo>
                  <a:pt x="0" y="14369932"/>
                </a:lnTo>
                <a:close/>
              </a:path>
            </a:pathLst>
          </a:custGeom>
          <a:solidFill>
            <a:srgbClr val="171C8F"/>
          </a:solidFill>
        </p:spPr>
        <p:txBody>
          <a:bodyPr/>
          <a:lstStyle/>
          <a:p>
            <a:endParaRPr lang="en-US" sz="1200"/>
          </a:p>
        </p:txBody>
      </p:sp>
      <p:sp>
        <p:nvSpPr>
          <p:cNvPr id="6" name="AutoShape 8">
            <a:extLst>
              <a:ext uri="{FF2B5EF4-FFF2-40B4-BE49-F238E27FC236}">
                <a16:creationId xmlns:a16="http://schemas.microsoft.com/office/drawing/2014/main" id="{DCDB74E1-FC7D-A879-3ED0-D5E63C7813C0}"/>
              </a:ext>
            </a:extLst>
          </p:cNvPr>
          <p:cNvSpPr/>
          <p:nvPr userDrawn="1"/>
        </p:nvSpPr>
        <p:spPr>
          <a:xfrm>
            <a:off x="480291" y="1318314"/>
            <a:ext cx="891023" cy="0"/>
          </a:xfrm>
          <a:prstGeom prst="line">
            <a:avLst/>
          </a:prstGeom>
          <a:ln w="66675" cap="rnd">
            <a:solidFill>
              <a:srgbClr val="ED8B00"/>
            </a:solidFill>
            <a:prstDash val="solid"/>
            <a:headEnd type="none" w="sm" len="sm"/>
            <a:tailEnd type="none" w="sm" len="sm"/>
          </a:ln>
        </p:spPr>
        <p:txBody>
          <a:bodyPr/>
          <a:lstStyle/>
          <a:p>
            <a:endParaRPr lang="en-US" sz="1200"/>
          </a:p>
        </p:txBody>
      </p:sp>
      <p:pic>
        <p:nvPicPr>
          <p:cNvPr id="7" name="Picture 6" descr="A white lines in a circle&#10;&#10;Description automatically generated">
            <a:extLst>
              <a:ext uri="{FF2B5EF4-FFF2-40B4-BE49-F238E27FC236}">
                <a16:creationId xmlns:a16="http://schemas.microsoft.com/office/drawing/2014/main" id="{7AC3740D-D38F-6CEB-14A0-86A75C1B80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43440" y="289380"/>
            <a:ext cx="1138230" cy="1028934"/>
          </a:xfrm>
          <a:prstGeom prst="rect">
            <a:avLst/>
          </a:prstGeom>
        </p:spPr>
      </p:pic>
      <p:sp>
        <p:nvSpPr>
          <p:cNvPr id="12" name="Content Placeholder 2">
            <a:extLst>
              <a:ext uri="{FF2B5EF4-FFF2-40B4-BE49-F238E27FC236}">
                <a16:creationId xmlns:a16="http://schemas.microsoft.com/office/drawing/2014/main" id="{6FF42D4C-A80E-6415-162F-2BE41C17B42C}"/>
              </a:ext>
            </a:extLst>
          </p:cNvPr>
          <p:cNvSpPr>
            <a:spLocks noGrp="1"/>
          </p:cNvSpPr>
          <p:nvPr>
            <p:ph idx="11"/>
          </p:nvPr>
        </p:nvSpPr>
        <p:spPr>
          <a:xfrm>
            <a:off x="403963" y="1886647"/>
            <a:ext cx="5139847" cy="387221"/>
          </a:xfrm>
        </p:spPr>
        <p:txBody>
          <a:bodyPr>
            <a:noAutofit/>
          </a:bodyPr>
          <a:lstStyle>
            <a:lvl1pPr marL="0" indent="0">
              <a:buNone/>
              <a:defRPr sz="2133">
                <a:solidFill>
                  <a:srgbClr val="171C8F"/>
                </a:solidFill>
              </a:defRPr>
            </a:lvl1pPr>
          </a:lstStyle>
          <a:p>
            <a:pPr lvl="0"/>
            <a:r>
              <a:rPr lang="en-US"/>
              <a:t>Click to edit</a:t>
            </a:r>
          </a:p>
        </p:txBody>
      </p:sp>
      <p:sp>
        <p:nvSpPr>
          <p:cNvPr id="8" name="Content Placeholder 5">
            <a:extLst>
              <a:ext uri="{FF2B5EF4-FFF2-40B4-BE49-F238E27FC236}">
                <a16:creationId xmlns:a16="http://schemas.microsoft.com/office/drawing/2014/main" id="{C02C4D99-A14E-5C92-5CA3-05B58D7E5099}"/>
              </a:ext>
            </a:extLst>
          </p:cNvPr>
          <p:cNvSpPr>
            <a:spLocks noGrp="1"/>
          </p:cNvSpPr>
          <p:nvPr>
            <p:ph sz="quarter" idx="4"/>
          </p:nvPr>
        </p:nvSpPr>
        <p:spPr>
          <a:xfrm>
            <a:off x="7023279" y="1886647"/>
            <a:ext cx="3382850" cy="2958415"/>
          </a:xfrm>
        </p:spPr>
        <p:txBody>
          <a:bodyPr>
            <a:normAutofit/>
          </a:bodyPr>
          <a:lstStyle>
            <a:lvl1pPr marL="0" indent="0">
              <a:buNone/>
              <a:defRPr sz="1467">
                <a:solidFill>
                  <a:schemeClr val="bg1"/>
                </a:solidFill>
              </a:defRPr>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p:txBody>
      </p:sp>
    </p:spTree>
    <p:extLst>
      <p:ext uri="{BB962C8B-B14F-4D97-AF65-F5344CB8AC3E}">
        <p14:creationId xmlns:p14="http://schemas.microsoft.com/office/powerpoint/2010/main" val="3956743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01590" y="6456554"/>
            <a:ext cx="1588821" cy="243417"/>
          </a:xfrm>
        </p:spPr>
        <p:txBody>
          <a:bodyPr/>
          <a:lstStyle/>
          <a:p>
            <a:r>
              <a:rPr lang="en-US"/>
              <a:t>2024 Fox proprietary and confidential</a:t>
            </a:r>
          </a:p>
        </p:txBody>
      </p:sp>
      <p:sp>
        <p:nvSpPr>
          <p:cNvPr id="3" name="AutoShape 2">
            <a:extLst>
              <a:ext uri="{FF2B5EF4-FFF2-40B4-BE49-F238E27FC236}">
                <a16:creationId xmlns:a16="http://schemas.microsoft.com/office/drawing/2014/main" id="{433A86C1-CB3C-1A20-C7FF-C8A0BDA3D00B}"/>
              </a:ext>
            </a:extLst>
          </p:cNvPr>
          <p:cNvSpPr/>
          <p:nvPr userDrawn="1"/>
        </p:nvSpPr>
        <p:spPr>
          <a:xfrm rot="5400000">
            <a:off x="5411479" y="-5131741"/>
            <a:ext cx="1369043" cy="12192000"/>
          </a:xfrm>
          <a:prstGeom prst="rect">
            <a:avLst/>
          </a:prstGeom>
          <a:solidFill>
            <a:srgbClr val="171C8F"/>
          </a:solidFill>
        </p:spPr>
        <p:txBody>
          <a:bodyPr/>
          <a:lstStyle/>
          <a:p>
            <a:endParaRPr lang="en-US" sz="1200"/>
          </a:p>
        </p:txBody>
      </p:sp>
      <p:sp>
        <p:nvSpPr>
          <p:cNvPr id="5" name="Content Placeholder 2">
            <a:extLst>
              <a:ext uri="{FF2B5EF4-FFF2-40B4-BE49-F238E27FC236}">
                <a16:creationId xmlns:a16="http://schemas.microsoft.com/office/drawing/2014/main" id="{39D764F8-ACC9-4FAE-676F-601096C8ED7C}"/>
              </a:ext>
            </a:extLst>
          </p:cNvPr>
          <p:cNvSpPr>
            <a:spLocks noGrp="1"/>
          </p:cNvSpPr>
          <p:nvPr>
            <p:ph idx="1"/>
          </p:nvPr>
        </p:nvSpPr>
        <p:spPr>
          <a:xfrm>
            <a:off x="492201" y="2572801"/>
            <a:ext cx="8035636" cy="3017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3FC46A5-B7CD-84AC-9B71-4A20F4B428F7}"/>
              </a:ext>
            </a:extLst>
          </p:cNvPr>
          <p:cNvSpPr>
            <a:spLocks noGrp="1"/>
          </p:cNvSpPr>
          <p:nvPr>
            <p:ph sz="quarter" idx="4"/>
          </p:nvPr>
        </p:nvSpPr>
        <p:spPr>
          <a:xfrm>
            <a:off x="9064779" y="0"/>
            <a:ext cx="2318700" cy="2958415"/>
          </a:xfrm>
        </p:spPr>
        <p:txBody>
          <a:bodyPr>
            <a:normAutofit/>
          </a:bodyPr>
          <a:lstStyle>
            <a:lvl1pPr marL="0" indent="0">
              <a:buNone/>
              <a:defRPr sz="1467">
                <a:solidFill>
                  <a:schemeClr val="bg1"/>
                </a:solidFill>
              </a:defRPr>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p:txBody>
      </p:sp>
      <p:sp>
        <p:nvSpPr>
          <p:cNvPr id="10" name="Text Placeholder 2">
            <a:extLst>
              <a:ext uri="{FF2B5EF4-FFF2-40B4-BE49-F238E27FC236}">
                <a16:creationId xmlns:a16="http://schemas.microsoft.com/office/drawing/2014/main" id="{AE6DF60F-BAB0-2B7F-CB25-7CA7D3F9F926}"/>
              </a:ext>
            </a:extLst>
          </p:cNvPr>
          <p:cNvSpPr>
            <a:spLocks noGrp="1"/>
          </p:cNvSpPr>
          <p:nvPr>
            <p:ph type="body" idx="11"/>
          </p:nvPr>
        </p:nvSpPr>
        <p:spPr>
          <a:xfrm>
            <a:off x="492201" y="1928518"/>
            <a:ext cx="2693459" cy="426508"/>
          </a:xfrm>
        </p:spPr>
        <p:txBody>
          <a:bodyPr anchor="b">
            <a:noAutofit/>
          </a:bodyPr>
          <a:lstStyle>
            <a:lvl1pPr marL="0" indent="0">
              <a:buNone/>
              <a:defRPr lang="en-US" sz="2000" b="0" kern="1200" dirty="0">
                <a:solidFill>
                  <a:srgbClr val="171C8F"/>
                </a:solidFill>
                <a:latin typeface="Montserrat Medium" panose="00000600000000000000" pitchFamily="2" charset="0"/>
                <a:ea typeface="+mn-ea"/>
                <a:cs typeface="+mn-cs"/>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marL="0" lvl="0" indent="0" algn="l" defTabSz="609630" rtl="0" eaLnBrk="1" latinLnBrk="0" hangingPunct="1">
              <a:spcBef>
                <a:spcPct val="20000"/>
              </a:spcBef>
              <a:buFont typeface="Arial" pitchFamily="34" charset="0"/>
              <a:buNone/>
            </a:pPr>
            <a:endParaRPr lang="en-US"/>
          </a:p>
        </p:txBody>
      </p:sp>
      <p:sp>
        <p:nvSpPr>
          <p:cNvPr id="13" name="Title 1">
            <a:extLst>
              <a:ext uri="{FF2B5EF4-FFF2-40B4-BE49-F238E27FC236}">
                <a16:creationId xmlns:a16="http://schemas.microsoft.com/office/drawing/2014/main" id="{C21B706C-BCEA-5A44-955B-DB458543B3C4}"/>
              </a:ext>
            </a:extLst>
          </p:cNvPr>
          <p:cNvSpPr>
            <a:spLocks noGrp="1"/>
          </p:cNvSpPr>
          <p:nvPr>
            <p:ph type="title"/>
          </p:nvPr>
        </p:nvSpPr>
        <p:spPr>
          <a:xfrm>
            <a:off x="492201" y="505890"/>
            <a:ext cx="6398209" cy="762000"/>
          </a:xfrm>
        </p:spPr>
        <p:txBody>
          <a:bodyPr>
            <a:noAutofit/>
          </a:bodyPr>
          <a:lstStyle>
            <a:lvl1pPr algn="l">
              <a:defRPr sz="2933">
                <a:solidFill>
                  <a:schemeClr val="bg1"/>
                </a:solidFill>
              </a:defRPr>
            </a:lvl1pPr>
          </a:lstStyle>
          <a:p>
            <a:endParaRPr lang="en-US"/>
          </a:p>
        </p:txBody>
      </p:sp>
    </p:spTree>
    <p:extLst>
      <p:ext uri="{BB962C8B-B14F-4D97-AF65-F5344CB8AC3E}">
        <p14:creationId xmlns:p14="http://schemas.microsoft.com/office/powerpoint/2010/main" val="3718126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6817" y="2415307"/>
            <a:ext cx="5633073" cy="594407"/>
          </a:xfrm>
        </p:spPr>
        <p:txBody>
          <a:bodyPr anchor="t">
            <a:noAutofit/>
          </a:bodyPr>
          <a:lstStyle>
            <a:lvl1pPr algn="l">
              <a:defRPr sz="6400" b="0" cap="all"/>
            </a:lvl1pPr>
          </a:lstStyle>
          <a:p>
            <a:r>
              <a:rPr lang="en-US"/>
              <a:t>THANK YOU</a:t>
            </a:r>
          </a:p>
        </p:txBody>
      </p:sp>
      <p:sp>
        <p:nvSpPr>
          <p:cNvPr id="4" name="Date Placeholder 3"/>
          <p:cNvSpPr>
            <a:spLocks noGrp="1"/>
          </p:cNvSpPr>
          <p:nvPr>
            <p:ph type="dt" sz="half" idx="10"/>
          </p:nvPr>
        </p:nvSpPr>
        <p:spPr/>
        <p:txBody>
          <a:bodyPr/>
          <a:lstStyle/>
          <a:p>
            <a:r>
              <a:rPr lang="en-US"/>
              <a:t>2024 Fox proprietary and confidential</a:t>
            </a:r>
          </a:p>
        </p:txBody>
      </p:sp>
      <p:sp>
        <p:nvSpPr>
          <p:cNvPr id="3" name="AutoShape 2">
            <a:extLst>
              <a:ext uri="{FF2B5EF4-FFF2-40B4-BE49-F238E27FC236}">
                <a16:creationId xmlns:a16="http://schemas.microsoft.com/office/drawing/2014/main" id="{7597AF00-9E3A-0D78-0A41-57063248C6FF}"/>
              </a:ext>
            </a:extLst>
          </p:cNvPr>
          <p:cNvSpPr/>
          <p:nvPr userDrawn="1"/>
        </p:nvSpPr>
        <p:spPr>
          <a:xfrm>
            <a:off x="8774305" y="0"/>
            <a:ext cx="3417695" cy="6858000"/>
          </a:xfrm>
          <a:prstGeom prst="rect">
            <a:avLst/>
          </a:prstGeom>
          <a:solidFill>
            <a:srgbClr val="171C8F"/>
          </a:solidFill>
        </p:spPr>
        <p:txBody>
          <a:bodyPr/>
          <a:lstStyle/>
          <a:p>
            <a:endParaRPr lang="en-US" sz="1200"/>
          </a:p>
        </p:txBody>
      </p:sp>
      <p:sp>
        <p:nvSpPr>
          <p:cNvPr id="5" name="Freeform 6">
            <a:extLst>
              <a:ext uri="{FF2B5EF4-FFF2-40B4-BE49-F238E27FC236}">
                <a16:creationId xmlns:a16="http://schemas.microsoft.com/office/drawing/2014/main" id="{0C02440E-757A-B9F8-8CCF-A4179BAC53D3}"/>
              </a:ext>
            </a:extLst>
          </p:cNvPr>
          <p:cNvSpPr/>
          <p:nvPr userDrawn="1"/>
        </p:nvSpPr>
        <p:spPr>
          <a:xfrm>
            <a:off x="778794" y="4712094"/>
            <a:ext cx="3174213" cy="610351"/>
          </a:xfrm>
          <a:custGeom>
            <a:avLst/>
            <a:gdLst/>
            <a:ahLst/>
            <a:cxnLst/>
            <a:rect l="l" t="t" r="r" b="b"/>
            <a:pathLst>
              <a:path w="4761319" h="915526">
                <a:moveTo>
                  <a:pt x="0" y="0"/>
                </a:moveTo>
                <a:lnTo>
                  <a:pt x="4761319" y="0"/>
                </a:lnTo>
                <a:lnTo>
                  <a:pt x="4761319" y="915526"/>
                </a:lnTo>
                <a:lnTo>
                  <a:pt x="0" y="915526"/>
                </a:lnTo>
                <a:lnTo>
                  <a:pt x="0" y="0"/>
                </a:lnTo>
                <a:close/>
              </a:path>
            </a:pathLst>
          </a:custGeom>
          <a:blipFill>
            <a:blip r:embed="rId2"/>
            <a:stretch>
              <a:fillRect/>
            </a:stretch>
          </a:blipFill>
        </p:spPr>
        <p:txBody>
          <a:bodyPr/>
          <a:lstStyle/>
          <a:p>
            <a:endParaRPr lang="en-US" sz="1200"/>
          </a:p>
        </p:txBody>
      </p:sp>
      <p:sp>
        <p:nvSpPr>
          <p:cNvPr id="7" name="Content Placeholder 2">
            <a:extLst>
              <a:ext uri="{FF2B5EF4-FFF2-40B4-BE49-F238E27FC236}">
                <a16:creationId xmlns:a16="http://schemas.microsoft.com/office/drawing/2014/main" id="{4AA9A085-E776-3617-824E-060721BD38A3}"/>
              </a:ext>
            </a:extLst>
          </p:cNvPr>
          <p:cNvSpPr>
            <a:spLocks noGrp="1"/>
          </p:cNvSpPr>
          <p:nvPr>
            <p:ph idx="16"/>
          </p:nvPr>
        </p:nvSpPr>
        <p:spPr>
          <a:xfrm>
            <a:off x="6750618" y="1198024"/>
            <a:ext cx="4904565" cy="4124421"/>
          </a:xfrm>
        </p:spPr>
        <p:txBody>
          <a:bodyPr>
            <a:normAutofit/>
          </a:bodyPr>
          <a:lstStyle>
            <a:lvl1pPr marL="0" indent="0" algn="ctr">
              <a:buNone/>
              <a:defRPr lang="en-US" sz="1000" kern="1200" dirty="0">
                <a:solidFill>
                  <a:schemeClr val="tx1"/>
                </a:solidFill>
                <a:latin typeface="Montserrat Medium" panose="00000600000000000000" pitchFamily="2" charset="0"/>
                <a:ea typeface="+mn-ea"/>
                <a:cs typeface="+mn-cs"/>
              </a:defRPr>
            </a:lvl1pPr>
          </a:lstStyle>
          <a:p>
            <a:pPr lvl="0"/>
            <a:endParaRPr lang="en-US" sz="667"/>
          </a:p>
          <a:p>
            <a:pPr lvl="0"/>
            <a:endParaRPr lang="en-US" sz="667"/>
          </a:p>
          <a:p>
            <a:pPr lvl="0"/>
            <a:endParaRPr lang="en-US" sz="667"/>
          </a:p>
        </p:txBody>
      </p:sp>
    </p:spTree>
    <p:extLst>
      <p:ext uri="{BB962C8B-B14F-4D97-AF65-F5344CB8AC3E}">
        <p14:creationId xmlns:p14="http://schemas.microsoft.com/office/powerpoint/2010/main" val="531553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2024 Fox proprietary and confidential</a:t>
            </a:r>
          </a:p>
        </p:txBody>
      </p:sp>
    </p:spTree>
    <p:extLst>
      <p:ext uri="{BB962C8B-B14F-4D97-AF65-F5344CB8AC3E}">
        <p14:creationId xmlns:p14="http://schemas.microsoft.com/office/powerpoint/2010/main" val="927206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slide">
    <p:bg>
      <p:bgPr>
        <a:solidFill>
          <a:srgbClr val="005777"/>
        </a:solidFill>
        <a:effectLst/>
      </p:bgPr>
    </p:bg>
    <p:spTree>
      <p:nvGrpSpPr>
        <p:cNvPr id="1" name=""/>
        <p:cNvGrpSpPr/>
        <p:nvPr/>
      </p:nvGrpSpPr>
      <p:grpSpPr>
        <a:xfrm>
          <a:off x="0" y="0"/>
          <a:ext cx="0" cy="0"/>
          <a:chOff x="0" y="0"/>
          <a:chExt cx="0" cy="0"/>
        </a:xfrm>
      </p:grpSpPr>
      <p:pic>
        <p:nvPicPr>
          <p:cNvPr id="4" name="Picture 3" descr="A white outline of a state with a letter on it&#10;&#10;Description automatically generated">
            <a:extLst>
              <a:ext uri="{FF2B5EF4-FFF2-40B4-BE49-F238E27FC236}">
                <a16:creationId xmlns:a16="http://schemas.microsoft.com/office/drawing/2014/main" id="{1D440A0C-A88D-C84A-0085-DEA9668E261C}"/>
              </a:ext>
            </a:extLst>
          </p:cNvPr>
          <p:cNvPicPr>
            <a:picLocks noChangeAspect="1"/>
          </p:cNvPicPr>
          <p:nvPr userDrawn="1"/>
        </p:nvPicPr>
        <p:blipFill>
          <a:blip r:embed="rId2"/>
          <a:stretch>
            <a:fillRect/>
          </a:stretch>
        </p:blipFill>
        <p:spPr>
          <a:xfrm>
            <a:off x="590619" y="126997"/>
            <a:ext cx="1247323" cy="1300958"/>
          </a:xfrm>
          <a:prstGeom prst="rect">
            <a:avLst/>
          </a:prstGeom>
        </p:spPr>
      </p:pic>
      <p:sp>
        <p:nvSpPr>
          <p:cNvPr id="6" name="Rectangle 5">
            <a:extLst>
              <a:ext uri="{FF2B5EF4-FFF2-40B4-BE49-F238E27FC236}">
                <a16:creationId xmlns:a16="http://schemas.microsoft.com/office/drawing/2014/main" id="{87293CC9-B2B8-D3F8-09D5-04872F069E68}"/>
              </a:ext>
            </a:extLst>
          </p:cNvPr>
          <p:cNvSpPr/>
          <p:nvPr userDrawn="1"/>
        </p:nvSpPr>
        <p:spPr>
          <a:xfrm>
            <a:off x="-1" y="0"/>
            <a:ext cx="495300" cy="6858000"/>
          </a:xfrm>
          <a:prstGeom prst="rect">
            <a:avLst/>
          </a:prstGeom>
          <a:solidFill>
            <a:srgbClr val="B8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50" baseline="0">
                <a:solidFill>
                  <a:schemeClr val="bg1"/>
                </a:solidFill>
              </a:defRPr>
            </a:lvl1pPr>
          </a:lstStyle>
          <a:p>
            <a:r>
              <a:rPr lang="en-US"/>
              <a:t>CLICK TO EDIT PAGE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3">
            <a:alphaModFix/>
            <a:biLevel thresh="25000"/>
            <a:extLst>
              <a:ext uri="{BEBA8EAE-BF5A-486C-A8C5-ECC9F3942E4B}">
                <a14:imgProps xmlns:a14="http://schemas.microsoft.com/office/drawing/2010/main">
                  <a14:imgLayer r:embed="rId4">
                    <a14:imgEffect>
                      <a14:colorTemperature colorTemp="6178"/>
                    </a14:imgEffect>
                  </a14:imgLayer>
                </a14:imgProps>
              </a:ext>
            </a:extLst>
          </a:blip>
          <a:srcRect l="43303" t="39602" r="4199"/>
          <a:stretch/>
        </p:blipFill>
        <p:spPr>
          <a:xfrm rot="16200000">
            <a:off x="-276603" y="2153489"/>
            <a:ext cx="4981114" cy="4427908"/>
          </a:xfrm>
          <a:prstGeom prst="rect">
            <a:avLst/>
          </a:prstGeom>
        </p:spPr>
      </p:pic>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r>
              <a:rPr lang="en-US"/>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r>
              <a:rPr lang="en-US"/>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3" y="2225675"/>
            <a:ext cx="8691562" cy="2630488"/>
          </a:xfrm>
        </p:spPr>
        <p:txBody>
          <a:bodyPr/>
          <a:lstStyle>
            <a:lvl1pPr>
              <a:buClr>
                <a:srgbClr val="FFFFFF"/>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07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slide">
    <p:bg>
      <p:bgPr>
        <a:solidFill>
          <a:srgbClr val="00577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B8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50" baseline="0">
                <a:solidFill>
                  <a:schemeClr val="bg1"/>
                </a:solidFill>
              </a:defRPr>
            </a:lvl1pPr>
          </a:lstStyle>
          <a:p>
            <a:r>
              <a:rPr lang="en-US"/>
              <a:t>CLICK TO EDIT PAGE TITLE</a:t>
            </a:r>
          </a:p>
        </p:txBody>
      </p:sp>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r>
              <a:rPr lang="en-US"/>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r>
              <a:rPr lang="en-US"/>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sp>
        <p:nvSpPr>
          <p:cNvPr id="4" name="Text Placeholder 3">
            <a:extLst>
              <a:ext uri="{FF2B5EF4-FFF2-40B4-BE49-F238E27FC236}">
                <a16:creationId xmlns:a16="http://schemas.microsoft.com/office/drawing/2014/main" id="{E9F794F3-73A4-C671-D3C0-56694CD0D14E}"/>
              </a:ext>
            </a:extLst>
          </p:cNvPr>
          <p:cNvSpPr>
            <a:spLocks noGrp="1"/>
          </p:cNvSpPr>
          <p:nvPr>
            <p:ph type="body" sz="quarter" idx="13"/>
          </p:nvPr>
        </p:nvSpPr>
        <p:spPr>
          <a:xfrm>
            <a:off x="2363788" y="2214562"/>
            <a:ext cx="4114800" cy="766762"/>
          </a:xfrm>
        </p:spPr>
        <p:txBody>
          <a:bodyPr/>
          <a:lstStyle>
            <a:lvl1pPr>
              <a:buClr>
                <a:srgbClr val="FFFFFF"/>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6C00AE6-258D-21AD-BD29-E4CA2440322D}"/>
              </a:ext>
            </a:extLst>
          </p:cNvPr>
          <p:cNvSpPr>
            <a:spLocks noGrp="1"/>
          </p:cNvSpPr>
          <p:nvPr>
            <p:ph type="body" sz="quarter" idx="14"/>
          </p:nvPr>
        </p:nvSpPr>
        <p:spPr>
          <a:xfrm>
            <a:off x="6941086" y="2214562"/>
            <a:ext cx="4114800" cy="766762"/>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pic>
        <p:nvPicPr>
          <p:cNvPr id="3" name="Picture 2" descr="A white outline of a state with a letter on it&#10;&#10;Description automatically generated">
            <a:extLst>
              <a:ext uri="{FF2B5EF4-FFF2-40B4-BE49-F238E27FC236}">
                <a16:creationId xmlns:a16="http://schemas.microsoft.com/office/drawing/2014/main" id="{7D10CDFF-B565-2726-74ED-FCDB7E36A512}"/>
              </a:ext>
            </a:extLst>
          </p:cNvPr>
          <p:cNvPicPr>
            <a:picLocks noChangeAspect="1"/>
          </p:cNvPicPr>
          <p:nvPr userDrawn="1"/>
        </p:nvPicPr>
        <p:blipFill>
          <a:blip r:embed="rId2"/>
          <a:stretch>
            <a:fillRect/>
          </a:stretch>
        </p:blipFill>
        <p:spPr>
          <a:xfrm>
            <a:off x="590619" y="126997"/>
            <a:ext cx="1247323" cy="1300958"/>
          </a:xfrm>
          <a:prstGeom prst="rect">
            <a:avLst/>
          </a:prstGeom>
        </p:spPr>
      </p:pic>
      <p:pic>
        <p:nvPicPr>
          <p:cNvPr id="11" name="Graphic 7">
            <a:extLst>
              <a:ext uri="{FF2B5EF4-FFF2-40B4-BE49-F238E27FC236}">
                <a16:creationId xmlns:a16="http://schemas.microsoft.com/office/drawing/2014/main" id="{58AD767B-0F29-8424-F8E0-FC7755D608AC}"/>
              </a:ext>
              <a:ext uri="{C183D7F6-B498-43B3-948B-1728B52AA6E4}">
                <adec:decorative xmlns:adec="http://schemas.microsoft.com/office/drawing/2017/decorative" val="1"/>
              </a:ext>
            </a:extLst>
          </p:cNvPr>
          <p:cNvPicPr>
            <a:picLocks noChangeAspect="1"/>
          </p:cNvPicPr>
          <p:nvPr userDrawn="1"/>
        </p:nvPicPr>
        <p:blipFill rotWithShape="1">
          <a:blip r:embed="rId3">
            <a:alphaModFix/>
            <a:biLevel thresh="25000"/>
            <a:extLst>
              <a:ext uri="{BEBA8EAE-BF5A-486C-A8C5-ECC9F3942E4B}">
                <a14:imgProps xmlns:a14="http://schemas.microsoft.com/office/drawing/2010/main">
                  <a14:imgLayer r:embed="rId4">
                    <a14:imgEffect>
                      <a14:colorTemperature colorTemp="6178"/>
                    </a14:imgEffect>
                  </a14:imgLayer>
                </a14:imgProps>
              </a:ext>
            </a:extLst>
          </a:blip>
          <a:srcRect l="43303" t="39602" r="4199"/>
          <a:stretch/>
        </p:blipFill>
        <p:spPr>
          <a:xfrm rot="16200000">
            <a:off x="-276603" y="2153489"/>
            <a:ext cx="4981114" cy="4427908"/>
          </a:xfrm>
          <a:prstGeom prst="rect">
            <a:avLst/>
          </a:prstGeom>
        </p:spPr>
      </p:pic>
    </p:spTree>
    <p:extLst>
      <p:ext uri="{BB962C8B-B14F-4D97-AF65-F5344CB8AC3E}">
        <p14:creationId xmlns:p14="http://schemas.microsoft.com/office/powerpoint/2010/main" val="123971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 Slide - for images, tables">
    <p:bg>
      <p:bgPr>
        <a:solidFill>
          <a:srgbClr val="00577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B8D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2363637" y="777476"/>
            <a:ext cx="8692249" cy="985042"/>
          </a:xfrm>
        </p:spPr>
        <p:txBody>
          <a:bodyPr anchor="b">
            <a:noAutofit/>
          </a:bodyPr>
          <a:lstStyle>
            <a:lvl1pPr algn="l">
              <a:defRPr sz="3600" spc="150" baseline="0">
                <a:solidFill>
                  <a:schemeClr val="bg1"/>
                </a:solidFill>
              </a:defRPr>
            </a:lvl1pPr>
          </a:lstStyle>
          <a:p>
            <a:r>
              <a:rPr lang="en-US"/>
              <a:t>CLICK TO EDIT PAGE TITLE</a:t>
            </a:r>
          </a:p>
        </p:txBody>
      </p:sp>
      <p:sp>
        <p:nvSpPr>
          <p:cNvPr id="7" name="Date Placeholder 2">
            <a:extLst>
              <a:ext uri="{FF2B5EF4-FFF2-40B4-BE49-F238E27FC236}">
                <a16:creationId xmlns:a16="http://schemas.microsoft.com/office/drawing/2014/main" id="{6092530E-E5F0-CFBA-5737-A2A0D6578787}"/>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r>
              <a:rPr lang="en-US"/>
              <a:t>20XX</a:t>
            </a:r>
          </a:p>
        </p:txBody>
      </p:sp>
      <p:sp>
        <p:nvSpPr>
          <p:cNvPr id="9" name="Footer Placeholder 3">
            <a:extLst>
              <a:ext uri="{FF2B5EF4-FFF2-40B4-BE49-F238E27FC236}">
                <a16:creationId xmlns:a16="http://schemas.microsoft.com/office/drawing/2014/main" id="{A7A0A93A-0968-8670-8EEA-CCD697564A0F}"/>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r>
              <a:rPr lang="en-US"/>
              <a:t>PRESENTATION TITLE</a:t>
            </a:r>
          </a:p>
        </p:txBody>
      </p:sp>
      <p:sp>
        <p:nvSpPr>
          <p:cNvPr id="10" name="Slide Number Placeholder 4">
            <a:extLst>
              <a:ext uri="{FF2B5EF4-FFF2-40B4-BE49-F238E27FC236}">
                <a16:creationId xmlns:a16="http://schemas.microsoft.com/office/drawing/2014/main" id="{5D9823BB-8EB5-06E6-FA68-D94341E11C69}"/>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pic>
        <p:nvPicPr>
          <p:cNvPr id="3" name="Picture 2" descr="A white outline of a state with a letter on it&#10;&#10;Description automatically generated">
            <a:extLst>
              <a:ext uri="{FF2B5EF4-FFF2-40B4-BE49-F238E27FC236}">
                <a16:creationId xmlns:a16="http://schemas.microsoft.com/office/drawing/2014/main" id="{9471CC8A-40B5-B754-6E01-C9D8C319D5CB}"/>
              </a:ext>
            </a:extLst>
          </p:cNvPr>
          <p:cNvPicPr>
            <a:picLocks noChangeAspect="1"/>
          </p:cNvPicPr>
          <p:nvPr userDrawn="1"/>
        </p:nvPicPr>
        <p:blipFill>
          <a:blip r:embed="rId2"/>
          <a:stretch>
            <a:fillRect/>
          </a:stretch>
        </p:blipFill>
        <p:spPr>
          <a:xfrm>
            <a:off x="590619" y="126997"/>
            <a:ext cx="1247323" cy="1300958"/>
          </a:xfrm>
          <a:prstGeom prst="rect">
            <a:avLst/>
          </a:prstGeom>
        </p:spPr>
      </p:pic>
      <p:pic>
        <p:nvPicPr>
          <p:cNvPr id="4" name="Graphic 7">
            <a:extLst>
              <a:ext uri="{FF2B5EF4-FFF2-40B4-BE49-F238E27FC236}">
                <a16:creationId xmlns:a16="http://schemas.microsoft.com/office/drawing/2014/main" id="{06FFA119-CD7F-952E-35A7-BFCCC1FF6613}"/>
              </a:ext>
              <a:ext uri="{C183D7F6-B498-43B3-948B-1728B52AA6E4}">
                <adec:decorative xmlns:adec="http://schemas.microsoft.com/office/drawing/2017/decorative" val="1"/>
              </a:ext>
            </a:extLst>
          </p:cNvPr>
          <p:cNvPicPr>
            <a:picLocks noChangeAspect="1"/>
          </p:cNvPicPr>
          <p:nvPr userDrawn="1"/>
        </p:nvPicPr>
        <p:blipFill rotWithShape="1">
          <a:blip r:embed="rId3">
            <a:alphaModFix/>
            <a:biLevel thresh="25000"/>
            <a:extLst>
              <a:ext uri="{BEBA8EAE-BF5A-486C-A8C5-ECC9F3942E4B}">
                <a14:imgProps xmlns:a14="http://schemas.microsoft.com/office/drawing/2010/main">
                  <a14:imgLayer r:embed="rId4">
                    <a14:imgEffect>
                      <a14:colorTemperature colorTemp="6178"/>
                    </a14:imgEffect>
                  </a14:imgLayer>
                </a14:imgProps>
              </a:ext>
            </a:extLst>
          </a:blip>
          <a:srcRect l="43303" t="39602" r="4199"/>
          <a:stretch/>
        </p:blipFill>
        <p:spPr>
          <a:xfrm rot="16200000">
            <a:off x="-276603" y="2153489"/>
            <a:ext cx="4981114" cy="4427908"/>
          </a:xfrm>
          <a:prstGeom prst="rect">
            <a:avLst/>
          </a:prstGeom>
        </p:spPr>
      </p:pic>
    </p:spTree>
    <p:extLst>
      <p:ext uri="{BB962C8B-B14F-4D97-AF65-F5344CB8AC3E}">
        <p14:creationId xmlns:p14="http://schemas.microsoft.com/office/powerpoint/2010/main" val="117862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005777"/>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448302" cy="6858000"/>
          </a:xfrm>
          <a:prstGeom prst="rect">
            <a:avLst/>
          </a:prstGeom>
        </p:spPr>
      </p:pic>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a:cxnSpLocks/>
          </p:cNvCxnSpPr>
          <p:nvPr userDrawn="1"/>
        </p:nvCxnSpPr>
        <p:spPr>
          <a:xfrm flipH="1" flipV="1">
            <a:off x="-71504" y="3517900"/>
            <a:ext cx="2281304" cy="33401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085256"/>
            <a:ext cx="6696075" cy="1909763"/>
          </a:xfrm>
        </p:spPr>
        <p:txBody>
          <a:bodyPr anchor="b">
            <a:noAutofit/>
          </a:bodyPr>
          <a:lstStyle>
            <a:lvl1pPr>
              <a:defRPr lang="en-US" sz="3600" b="0" i="0" kern="1200" spc="150" baseline="0" dirty="0">
                <a:solidFill>
                  <a:schemeClr val="bg1"/>
                </a:solidFill>
                <a:latin typeface="Open Sans Light" pitchFamily="2" charset="0"/>
                <a:ea typeface="+mj-ea"/>
                <a:cs typeface="+mj-cs"/>
              </a:defRPr>
            </a:lvl1pPr>
          </a:lstStyle>
          <a:p>
            <a:r>
              <a:rPr lang="en-US"/>
              <a:t>THANK YOU </a:t>
            </a:r>
            <a:br>
              <a:rPr lang="en-US"/>
            </a:br>
            <a:r>
              <a:rPr lang="en-US"/>
              <a:t>QUESTIONS</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hasCustomPrompt="1"/>
          </p:nvPr>
        </p:nvSpPr>
        <p:spPr>
          <a:xfrm>
            <a:off x="4657724" y="4231190"/>
            <a:ext cx="6696074" cy="365125"/>
          </a:xfrm>
        </p:spPr>
        <p:txBody>
          <a:bodyPr anchor="t" anchorCtr="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Get more information:</a:t>
            </a:r>
          </a:p>
          <a:p>
            <a:r>
              <a:rPr lang="en-US"/>
              <a:t>Email</a:t>
            </a:r>
          </a:p>
          <a:p>
            <a:r>
              <a:rPr lang="en-US"/>
              <a:t>Website</a:t>
            </a:r>
          </a:p>
          <a:p>
            <a:r>
              <a:rPr lang="en-US"/>
              <a:t>Other</a:t>
            </a:r>
          </a:p>
          <a:p>
            <a:endParaRPr lang="en-US"/>
          </a:p>
        </p:txBody>
      </p:sp>
      <p:pic>
        <p:nvPicPr>
          <p:cNvPr id="6" name="Picture 5" descr="A map of wisconsin with points and lines&#10;&#10;Description automatically generated">
            <a:extLst>
              <a:ext uri="{FF2B5EF4-FFF2-40B4-BE49-F238E27FC236}">
                <a16:creationId xmlns:a16="http://schemas.microsoft.com/office/drawing/2014/main" id="{66C5FF62-96A0-423B-4D32-BEF9B8E0DE29}"/>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97452" y="-758242"/>
            <a:ext cx="4144962" cy="5363580"/>
          </a:xfrm>
          <a:prstGeom prst="rect">
            <a:avLst/>
          </a:prstGeom>
        </p:spPr>
      </p:pic>
      <p:cxnSp>
        <p:nvCxnSpPr>
          <p:cNvPr id="11" name="Straight Connector 10">
            <a:extLst>
              <a:ext uri="{FF2B5EF4-FFF2-40B4-BE49-F238E27FC236}">
                <a16:creationId xmlns:a16="http://schemas.microsoft.com/office/drawing/2014/main" id="{E6C31FC4-A6DF-E6C1-EC93-BF0A7F9732C8}"/>
              </a:ext>
              <a:ext uri="{C183D7F6-B498-43B3-948B-1728B52AA6E4}">
                <adec:decorative xmlns:adec="http://schemas.microsoft.com/office/drawing/2017/decorative" val="1"/>
              </a:ext>
            </a:extLst>
          </p:cNvPr>
          <p:cNvCxnSpPr>
            <a:cxnSpLocks/>
          </p:cNvCxnSpPr>
          <p:nvPr userDrawn="1"/>
        </p:nvCxnSpPr>
        <p:spPr>
          <a:xfrm flipH="1">
            <a:off x="1081057" y="0"/>
            <a:ext cx="4911723" cy="7192565"/>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white text&#10;&#10;Description automatically generated">
            <a:extLst>
              <a:ext uri="{FF2B5EF4-FFF2-40B4-BE49-F238E27FC236}">
                <a16:creationId xmlns:a16="http://schemas.microsoft.com/office/drawing/2014/main" id="{EBB9AA4A-884E-BD69-F7DD-CB823576BCB9}"/>
              </a:ext>
            </a:extLst>
          </p:cNvPr>
          <p:cNvPicPr>
            <a:picLocks noChangeAspect="1"/>
          </p:cNvPicPr>
          <p:nvPr userDrawn="1"/>
        </p:nvPicPr>
        <p:blipFill>
          <a:blip r:embed="rId6"/>
          <a:stretch>
            <a:fillRect/>
          </a:stretch>
        </p:blipFill>
        <p:spPr>
          <a:xfrm>
            <a:off x="7145341" y="136525"/>
            <a:ext cx="4542008" cy="1635123"/>
          </a:xfrm>
          <a:prstGeom prst="rect">
            <a:avLst/>
          </a:prstGeom>
        </p:spPr>
      </p:pic>
    </p:spTree>
    <p:extLst>
      <p:ext uri="{BB962C8B-B14F-4D97-AF65-F5344CB8AC3E}">
        <p14:creationId xmlns:p14="http://schemas.microsoft.com/office/powerpoint/2010/main" val="306427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rgbClr val="005777"/>
        </a:solidFill>
        <a:effectLst/>
      </p:bgPr>
    </p:bg>
    <p:spTree>
      <p:nvGrpSpPr>
        <p:cNvPr id="1" name=""/>
        <p:cNvGrpSpPr/>
        <p:nvPr/>
      </p:nvGrpSpPr>
      <p:grpSpPr>
        <a:xfrm>
          <a:off x="0" y="0"/>
          <a:ext cx="0" cy="0"/>
          <a:chOff x="0" y="0"/>
          <a:chExt cx="0" cy="0"/>
        </a:xfrm>
      </p:grpSpPr>
      <p:pic>
        <p:nvPicPr>
          <p:cNvPr id="3" name="Picture 2" descr="A white outline of a state with a letter on it&#10;&#10;Description automatically generated">
            <a:extLst>
              <a:ext uri="{FF2B5EF4-FFF2-40B4-BE49-F238E27FC236}">
                <a16:creationId xmlns:a16="http://schemas.microsoft.com/office/drawing/2014/main" id="{1E99820F-46DC-E990-9A22-AF12812239E2}"/>
              </a:ext>
            </a:extLst>
          </p:cNvPr>
          <p:cNvPicPr>
            <a:picLocks noChangeAspect="1"/>
          </p:cNvPicPr>
          <p:nvPr userDrawn="1"/>
        </p:nvPicPr>
        <p:blipFill>
          <a:blip r:embed="rId2"/>
          <a:stretch>
            <a:fillRect/>
          </a:stretch>
        </p:blipFill>
        <p:spPr>
          <a:xfrm>
            <a:off x="11015366" y="97179"/>
            <a:ext cx="1059881" cy="1105456"/>
          </a:xfrm>
          <a:prstGeom prst="rect">
            <a:avLst/>
          </a:prstGeom>
        </p:spPr>
      </p:pic>
    </p:spTree>
    <p:extLst>
      <p:ext uri="{BB962C8B-B14F-4D97-AF65-F5344CB8AC3E}">
        <p14:creationId xmlns:p14="http://schemas.microsoft.com/office/powerpoint/2010/main" val="227404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lgn="ctr">
              <a:defRPr/>
            </a:lvl1pPr>
          </a:lstStyle>
          <a:p>
            <a:r>
              <a:rPr lang="en-US"/>
              <a:t>2024 Fox proprietary and confidential</a:t>
            </a:r>
          </a:p>
        </p:txBody>
      </p:sp>
      <p:sp>
        <p:nvSpPr>
          <p:cNvPr id="7" name="AutoShape 2">
            <a:extLst>
              <a:ext uri="{FF2B5EF4-FFF2-40B4-BE49-F238E27FC236}">
                <a16:creationId xmlns:a16="http://schemas.microsoft.com/office/drawing/2014/main" id="{3230C4F1-5B33-973B-6C77-DE24D82A634C}"/>
              </a:ext>
            </a:extLst>
          </p:cNvPr>
          <p:cNvSpPr/>
          <p:nvPr userDrawn="1"/>
        </p:nvSpPr>
        <p:spPr>
          <a:xfrm>
            <a:off x="8774305" y="0"/>
            <a:ext cx="3417695" cy="6858000"/>
          </a:xfrm>
          <a:prstGeom prst="rect">
            <a:avLst/>
          </a:prstGeom>
          <a:solidFill>
            <a:srgbClr val="171C8F"/>
          </a:solidFill>
        </p:spPr>
        <p:txBody>
          <a:bodyPr/>
          <a:lstStyle/>
          <a:p>
            <a:endParaRPr lang="en-US" sz="1200"/>
          </a:p>
        </p:txBody>
      </p:sp>
      <p:sp>
        <p:nvSpPr>
          <p:cNvPr id="11" name="AutoShape 3">
            <a:extLst>
              <a:ext uri="{FF2B5EF4-FFF2-40B4-BE49-F238E27FC236}">
                <a16:creationId xmlns:a16="http://schemas.microsoft.com/office/drawing/2014/main" id="{DE08513F-7C72-B6CE-F3FD-CCF6A93AFCD1}"/>
              </a:ext>
            </a:extLst>
          </p:cNvPr>
          <p:cNvSpPr/>
          <p:nvPr userDrawn="1"/>
        </p:nvSpPr>
        <p:spPr>
          <a:xfrm>
            <a:off x="6173144" y="674732"/>
            <a:ext cx="5202323" cy="5486400"/>
          </a:xfrm>
          <a:prstGeom prst="rect">
            <a:avLst/>
          </a:prstGeom>
          <a:solidFill>
            <a:schemeClr val="bg1"/>
          </a:solidFill>
        </p:spPr>
        <p:txBody>
          <a:bodyPr/>
          <a:lstStyle/>
          <a:p>
            <a:endParaRPr lang="en-US" sz="1200"/>
          </a:p>
        </p:txBody>
      </p:sp>
      <p:pic>
        <p:nvPicPr>
          <p:cNvPr id="12" name="Picture 5">
            <a:extLst>
              <a:ext uri="{FF2B5EF4-FFF2-40B4-BE49-F238E27FC236}">
                <a16:creationId xmlns:a16="http://schemas.microsoft.com/office/drawing/2014/main" id="{01EBAE15-C0F5-1B7C-3E17-21396830640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325490" y="855605"/>
            <a:ext cx="4897630" cy="5146790"/>
          </a:xfrm>
          <a:prstGeom prst="rect">
            <a:avLst/>
          </a:prstGeom>
        </p:spPr>
      </p:pic>
    </p:spTree>
    <p:extLst>
      <p:ext uri="{BB962C8B-B14F-4D97-AF65-F5344CB8AC3E}">
        <p14:creationId xmlns:p14="http://schemas.microsoft.com/office/powerpoint/2010/main" val="222231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ox Team - 3">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B1A271FE-A307-9C7C-495A-9963E7AE8771}"/>
              </a:ext>
            </a:extLst>
          </p:cNvPr>
          <p:cNvSpPr/>
          <p:nvPr userDrawn="1"/>
        </p:nvSpPr>
        <p:spPr>
          <a:xfrm>
            <a:off x="0" y="3429000"/>
            <a:ext cx="12192000" cy="3429000"/>
          </a:xfrm>
          <a:prstGeom prst="rect">
            <a:avLst/>
          </a:prstGeom>
          <a:solidFill>
            <a:srgbClr val="171C8F"/>
          </a:solidFill>
        </p:spPr>
        <p:txBody>
          <a:bodyPr/>
          <a:lstStyle/>
          <a:p>
            <a:endParaRPr lang="en-US" sz="120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27" name="Title 1">
            <a:extLst>
              <a:ext uri="{FF2B5EF4-FFF2-40B4-BE49-F238E27FC236}">
                <a16:creationId xmlns:a16="http://schemas.microsoft.com/office/drawing/2014/main" id="{CB042FE5-8800-313C-195F-A67AD92F6FD2}"/>
              </a:ext>
            </a:extLst>
          </p:cNvPr>
          <p:cNvSpPr>
            <a:spLocks noGrp="1"/>
          </p:cNvSpPr>
          <p:nvPr>
            <p:ph type="title" hasCustomPrompt="1"/>
          </p:nvPr>
        </p:nvSpPr>
        <p:spPr>
          <a:xfrm>
            <a:off x="2474531" y="395683"/>
            <a:ext cx="6475956" cy="762000"/>
          </a:xfrm>
        </p:spPr>
        <p:txBody>
          <a:bodyPr>
            <a:normAutofit/>
          </a:bodyPr>
          <a:lstStyle>
            <a:lvl1pPr algn="ctr">
              <a:defRPr sz="4000"/>
            </a:lvl1pPr>
          </a:lstStyle>
          <a:p>
            <a:r>
              <a:rPr lang="en-US"/>
              <a:t>YOUR FOX TEAM</a:t>
            </a:r>
          </a:p>
        </p:txBody>
      </p:sp>
      <p:sp>
        <p:nvSpPr>
          <p:cNvPr id="2" name="AutoShape 9">
            <a:extLst>
              <a:ext uri="{FF2B5EF4-FFF2-40B4-BE49-F238E27FC236}">
                <a16:creationId xmlns:a16="http://schemas.microsoft.com/office/drawing/2014/main" id="{1F800B02-7810-FB11-54B6-D0DF4D05B6F0}"/>
              </a:ext>
            </a:extLst>
          </p:cNvPr>
          <p:cNvSpPr/>
          <p:nvPr userDrawn="1"/>
        </p:nvSpPr>
        <p:spPr>
          <a:xfrm>
            <a:off x="1109737" y="3189164"/>
            <a:ext cx="2589811" cy="1470755"/>
          </a:xfrm>
          <a:prstGeom prst="rect">
            <a:avLst/>
          </a:prstGeom>
          <a:solidFill>
            <a:schemeClr val="bg1"/>
          </a:solidFill>
        </p:spPr>
        <p:txBody>
          <a:bodyPr/>
          <a:lstStyle/>
          <a:p>
            <a:endParaRPr lang="en-US" sz="1200"/>
          </a:p>
        </p:txBody>
      </p:sp>
      <p:sp>
        <p:nvSpPr>
          <p:cNvPr id="13" name="AutoShape 9">
            <a:extLst>
              <a:ext uri="{FF2B5EF4-FFF2-40B4-BE49-F238E27FC236}">
                <a16:creationId xmlns:a16="http://schemas.microsoft.com/office/drawing/2014/main" id="{55E81EF1-F6A3-7BB9-2081-F638AC7C894A}"/>
              </a:ext>
            </a:extLst>
          </p:cNvPr>
          <p:cNvSpPr/>
          <p:nvPr userDrawn="1"/>
        </p:nvSpPr>
        <p:spPr>
          <a:xfrm>
            <a:off x="4801095" y="3257996"/>
            <a:ext cx="2589811" cy="1470755"/>
          </a:xfrm>
          <a:prstGeom prst="rect">
            <a:avLst/>
          </a:prstGeom>
          <a:solidFill>
            <a:schemeClr val="bg1"/>
          </a:solidFill>
        </p:spPr>
        <p:txBody>
          <a:bodyPr/>
          <a:lstStyle/>
          <a:p>
            <a:endParaRPr lang="en-US" sz="1200"/>
          </a:p>
        </p:txBody>
      </p:sp>
      <p:sp>
        <p:nvSpPr>
          <p:cNvPr id="29" name="AutoShape 9">
            <a:extLst>
              <a:ext uri="{FF2B5EF4-FFF2-40B4-BE49-F238E27FC236}">
                <a16:creationId xmlns:a16="http://schemas.microsoft.com/office/drawing/2014/main" id="{927352D0-76A3-2D85-49AB-37FC2BECD14D}"/>
              </a:ext>
            </a:extLst>
          </p:cNvPr>
          <p:cNvSpPr/>
          <p:nvPr userDrawn="1"/>
        </p:nvSpPr>
        <p:spPr>
          <a:xfrm>
            <a:off x="8349032" y="3214082"/>
            <a:ext cx="2589811" cy="1470755"/>
          </a:xfrm>
          <a:prstGeom prst="rect">
            <a:avLst/>
          </a:prstGeom>
          <a:solidFill>
            <a:schemeClr val="bg1"/>
          </a:solidFill>
        </p:spPr>
        <p:txBody>
          <a:bodyPr/>
          <a:lstStyle/>
          <a:p>
            <a:endParaRPr lang="en-US" sz="1200"/>
          </a:p>
        </p:txBody>
      </p:sp>
      <p:sp>
        <p:nvSpPr>
          <p:cNvPr id="12" name="Content Placeholder 2">
            <a:extLst>
              <a:ext uri="{FF2B5EF4-FFF2-40B4-BE49-F238E27FC236}">
                <a16:creationId xmlns:a16="http://schemas.microsoft.com/office/drawing/2014/main" id="{31E86560-09DF-9A98-79AE-0796431D3FFC}"/>
              </a:ext>
            </a:extLst>
          </p:cNvPr>
          <p:cNvSpPr>
            <a:spLocks noGrp="1"/>
          </p:cNvSpPr>
          <p:nvPr>
            <p:ph idx="14"/>
          </p:nvPr>
        </p:nvSpPr>
        <p:spPr>
          <a:xfrm>
            <a:off x="4968239" y="2540077"/>
            <a:ext cx="2255520" cy="2036064"/>
          </a:xfrm>
        </p:spPr>
        <p:txBody>
          <a:bodyPr>
            <a:normAutofit/>
          </a:bodyPr>
          <a:lstStyle>
            <a:lvl1pPr marL="0" indent="0" algn="ctr">
              <a:buNone/>
              <a:defRPr lang="en-US" sz="1000" kern="1200" dirty="0">
                <a:solidFill>
                  <a:schemeClr val="tx1"/>
                </a:solidFill>
                <a:latin typeface="Montserrat Medium" panose="00000600000000000000" pitchFamily="2" charset="0"/>
                <a:ea typeface="+mn-ea"/>
                <a:cs typeface="+mn-cs"/>
              </a:defRPr>
            </a:lvl1pPr>
          </a:lstStyle>
          <a:p>
            <a:pPr lvl="0"/>
            <a:endParaRPr lang="en-US" sz="667"/>
          </a:p>
          <a:p>
            <a:pPr lvl="0"/>
            <a:endParaRPr lang="en-US" sz="667"/>
          </a:p>
          <a:p>
            <a:pPr lvl="0"/>
            <a:endParaRPr lang="en-US" sz="667"/>
          </a:p>
        </p:txBody>
      </p:sp>
      <p:sp>
        <p:nvSpPr>
          <p:cNvPr id="15" name="Content Placeholder 2">
            <a:extLst>
              <a:ext uri="{FF2B5EF4-FFF2-40B4-BE49-F238E27FC236}">
                <a16:creationId xmlns:a16="http://schemas.microsoft.com/office/drawing/2014/main" id="{49C486CC-ECB7-A4A6-B189-D37CC1DA41AC}"/>
              </a:ext>
            </a:extLst>
          </p:cNvPr>
          <p:cNvSpPr>
            <a:spLocks noGrp="1" noChangeAspect="1"/>
          </p:cNvSpPr>
          <p:nvPr>
            <p:ph idx="15"/>
          </p:nvPr>
        </p:nvSpPr>
        <p:spPr>
          <a:xfrm>
            <a:off x="8492451" y="2508796"/>
            <a:ext cx="2255520" cy="2036064"/>
          </a:xfrm>
        </p:spPr>
        <p:txBody>
          <a:bodyPr>
            <a:normAutofit/>
          </a:bodyPr>
          <a:lstStyle>
            <a:lvl1pPr marL="0" indent="0" algn="ctr">
              <a:buNone/>
              <a:defRPr lang="en-US" sz="1000" kern="1200" dirty="0">
                <a:solidFill>
                  <a:schemeClr val="tx1"/>
                </a:solidFill>
                <a:latin typeface="Montserrat Medium" panose="00000600000000000000" pitchFamily="2" charset="0"/>
                <a:ea typeface="+mn-ea"/>
                <a:cs typeface="+mn-cs"/>
              </a:defRPr>
            </a:lvl1pPr>
          </a:lstStyle>
          <a:p>
            <a:pPr lvl="0"/>
            <a:endParaRPr lang="en-US" sz="667"/>
          </a:p>
          <a:p>
            <a:pPr lvl="0"/>
            <a:endParaRPr lang="en-US" sz="667"/>
          </a:p>
          <a:p>
            <a:pPr lvl="0"/>
            <a:endParaRPr lang="en-US" sz="667"/>
          </a:p>
        </p:txBody>
      </p:sp>
      <p:sp>
        <p:nvSpPr>
          <p:cNvPr id="18" name="Content Placeholder 2">
            <a:extLst>
              <a:ext uri="{FF2B5EF4-FFF2-40B4-BE49-F238E27FC236}">
                <a16:creationId xmlns:a16="http://schemas.microsoft.com/office/drawing/2014/main" id="{3544AB39-9B44-57BD-2C81-70131F5D305E}"/>
              </a:ext>
            </a:extLst>
          </p:cNvPr>
          <p:cNvSpPr>
            <a:spLocks noGrp="1"/>
          </p:cNvSpPr>
          <p:nvPr>
            <p:ph idx="16"/>
          </p:nvPr>
        </p:nvSpPr>
        <p:spPr>
          <a:xfrm>
            <a:off x="1292417" y="2508796"/>
            <a:ext cx="2255520" cy="2036064"/>
          </a:xfrm>
        </p:spPr>
        <p:txBody>
          <a:bodyPr>
            <a:normAutofit/>
          </a:bodyPr>
          <a:lstStyle>
            <a:lvl1pPr marL="0" indent="0" algn="ctr">
              <a:buNone/>
              <a:defRPr lang="en-US" sz="1000" kern="1200" dirty="0">
                <a:solidFill>
                  <a:schemeClr val="tx1"/>
                </a:solidFill>
                <a:latin typeface="Montserrat Medium" panose="00000600000000000000" pitchFamily="2" charset="0"/>
                <a:ea typeface="+mn-ea"/>
                <a:cs typeface="+mn-cs"/>
              </a:defRPr>
            </a:lvl1pPr>
          </a:lstStyle>
          <a:p>
            <a:pPr lvl="0"/>
            <a:endParaRPr lang="en-US" sz="667"/>
          </a:p>
          <a:p>
            <a:pPr lvl="0"/>
            <a:endParaRPr lang="en-US" sz="667"/>
          </a:p>
          <a:p>
            <a:pPr lvl="0"/>
            <a:endParaRPr lang="en-US" sz="667"/>
          </a:p>
        </p:txBody>
      </p:sp>
      <p:sp>
        <p:nvSpPr>
          <p:cNvPr id="5" name="Holder 5"/>
          <p:cNvSpPr>
            <a:spLocks noGrp="1"/>
          </p:cNvSpPr>
          <p:nvPr>
            <p:ph type="dt" sz="half" idx="6"/>
          </p:nvPr>
        </p:nvSpPr>
        <p:spPr>
          <a:xfrm>
            <a:off x="5301590" y="6448309"/>
            <a:ext cx="1588821" cy="243417"/>
          </a:xfrm>
        </p:spPr>
        <p:txBody>
          <a:bodyPr lIns="0" tIns="0" rIns="0" bIns="0"/>
          <a:lstStyle>
            <a:lvl1pPr algn="ctr">
              <a:defRPr>
                <a:solidFill>
                  <a:schemeClr val="bg1"/>
                </a:solidFill>
              </a:defRPr>
            </a:lvl1pPr>
          </a:lstStyle>
          <a:p>
            <a:r>
              <a:rPr lang="en-US"/>
              <a:t>2024 Fox proprietary and confidential</a:t>
            </a:r>
          </a:p>
        </p:txBody>
      </p:sp>
      <p:pic>
        <p:nvPicPr>
          <p:cNvPr id="6" name="Graphic 5">
            <a:extLst>
              <a:ext uri="{FF2B5EF4-FFF2-40B4-BE49-F238E27FC236}">
                <a16:creationId xmlns:a16="http://schemas.microsoft.com/office/drawing/2014/main" id="{5BF3B6D1-CB48-BBF4-DA97-B2A5AE6847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8264" y="6224548"/>
            <a:ext cx="755737" cy="486525"/>
          </a:xfrm>
          <a:prstGeom prst="rect">
            <a:avLst/>
          </a:prstGeom>
        </p:spPr>
      </p:pic>
    </p:spTree>
    <p:extLst>
      <p:ext uri="{BB962C8B-B14F-4D97-AF65-F5344CB8AC3E}">
        <p14:creationId xmlns:p14="http://schemas.microsoft.com/office/powerpoint/2010/main" val="366087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3A164736-9780-0DBD-0466-AE3326F490E3}"/>
              </a:ext>
            </a:extLst>
          </p:cNvPr>
          <p:cNvSpPr/>
          <p:nvPr userDrawn="1"/>
        </p:nvSpPr>
        <p:spPr>
          <a:xfrm>
            <a:off x="1" y="0"/>
            <a:ext cx="5057655" cy="6858000"/>
          </a:xfrm>
          <a:prstGeom prst="rect">
            <a:avLst/>
          </a:prstGeom>
          <a:solidFill>
            <a:srgbClr val="171C8F"/>
          </a:solidFill>
        </p:spPr>
        <p:txBody>
          <a:bodyPr/>
          <a:lstStyle/>
          <a:p>
            <a:pPr defTabSz="914446"/>
            <a:endParaRPr lang="en-US" sz="1200">
              <a:solidFill>
                <a:prstClr val="black"/>
              </a:solidFill>
              <a:latin typeface="Calibri" panose="020F0502020204030204"/>
            </a:endParaRPr>
          </a:p>
        </p:txBody>
      </p:sp>
      <p:sp>
        <p:nvSpPr>
          <p:cNvPr id="3" name="Content Placeholder 2"/>
          <p:cNvSpPr>
            <a:spLocks noGrp="1"/>
          </p:cNvSpPr>
          <p:nvPr>
            <p:ph idx="1"/>
          </p:nvPr>
        </p:nvSpPr>
        <p:spPr>
          <a:xfrm>
            <a:off x="5895584" y="2351214"/>
            <a:ext cx="5486400" cy="3017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2024 Fox proprietary and confidential</a:t>
            </a:r>
          </a:p>
        </p:txBody>
      </p:sp>
      <p:sp>
        <p:nvSpPr>
          <p:cNvPr id="2" name="Title 1"/>
          <p:cNvSpPr>
            <a:spLocks noGrp="1"/>
          </p:cNvSpPr>
          <p:nvPr>
            <p:ph type="title"/>
          </p:nvPr>
        </p:nvSpPr>
        <p:spPr>
          <a:xfrm>
            <a:off x="405009" y="2918292"/>
            <a:ext cx="4911519" cy="762000"/>
          </a:xfrm>
        </p:spPr>
        <p:txBody>
          <a:bodyPr>
            <a:noAutofit/>
          </a:bodyPr>
          <a:lstStyle>
            <a:lvl1pPr algn="l">
              <a:defRPr sz="3334">
                <a:solidFill>
                  <a:schemeClr val="bg1"/>
                </a:solidFill>
              </a:defRPr>
            </a:lvl1pPr>
          </a:lstStyle>
          <a:p>
            <a:endParaRPr lang="en-US"/>
          </a:p>
        </p:txBody>
      </p:sp>
      <p:sp>
        <p:nvSpPr>
          <p:cNvPr id="8" name="AutoShape 4">
            <a:extLst>
              <a:ext uri="{FF2B5EF4-FFF2-40B4-BE49-F238E27FC236}">
                <a16:creationId xmlns:a16="http://schemas.microsoft.com/office/drawing/2014/main" id="{59136EED-9F5A-A9D8-DFBE-14B04BB6CDA9}"/>
              </a:ext>
            </a:extLst>
          </p:cNvPr>
          <p:cNvSpPr/>
          <p:nvPr userDrawn="1"/>
        </p:nvSpPr>
        <p:spPr>
          <a:xfrm>
            <a:off x="464960" y="3976717"/>
            <a:ext cx="891023" cy="0"/>
          </a:xfrm>
          <a:prstGeom prst="line">
            <a:avLst/>
          </a:prstGeom>
          <a:ln w="95250" cap="rnd">
            <a:solidFill>
              <a:srgbClr val="ED8B00"/>
            </a:solidFill>
            <a:prstDash val="solid"/>
            <a:headEnd type="none" w="sm" len="sm"/>
            <a:tailEnd type="none" w="sm" len="sm"/>
          </a:ln>
        </p:spPr>
        <p:txBody>
          <a:bodyPr/>
          <a:lstStyle/>
          <a:p>
            <a:pPr defTabSz="914446"/>
            <a:endParaRPr lang="en-US" sz="1200">
              <a:solidFill>
                <a:prstClr val="black"/>
              </a:solidFill>
              <a:latin typeface="Calibri" panose="020F0502020204030204"/>
            </a:endParaRPr>
          </a:p>
        </p:txBody>
      </p:sp>
      <p:sp>
        <p:nvSpPr>
          <p:cNvPr id="11" name="Content Placeholder 2">
            <a:extLst>
              <a:ext uri="{FF2B5EF4-FFF2-40B4-BE49-F238E27FC236}">
                <a16:creationId xmlns:a16="http://schemas.microsoft.com/office/drawing/2014/main" id="{1F151D9D-66EF-DB5E-2E0B-8A5138B39D07}"/>
              </a:ext>
            </a:extLst>
          </p:cNvPr>
          <p:cNvSpPr>
            <a:spLocks noGrp="1"/>
          </p:cNvSpPr>
          <p:nvPr>
            <p:ph idx="11"/>
          </p:nvPr>
        </p:nvSpPr>
        <p:spPr>
          <a:xfrm>
            <a:off x="5895584" y="1591083"/>
            <a:ext cx="5139847" cy="387221"/>
          </a:xfrm>
        </p:spPr>
        <p:txBody>
          <a:bodyPr/>
          <a:lstStyle>
            <a:lvl1pPr marL="0" indent="0">
              <a:buNone/>
              <a:defRPr sz="2667">
                <a:solidFill>
                  <a:srgbClr val="171C8F"/>
                </a:solidFill>
              </a:defRPr>
            </a:lvl1pPr>
          </a:lstStyle>
          <a:p>
            <a:pPr lvl="0"/>
            <a:r>
              <a:rPr lang="en-US"/>
              <a:t>Click to edit</a:t>
            </a:r>
          </a:p>
        </p:txBody>
      </p:sp>
    </p:spTree>
    <p:extLst>
      <p:ext uri="{BB962C8B-B14F-4D97-AF65-F5344CB8AC3E}">
        <p14:creationId xmlns:p14="http://schemas.microsoft.com/office/powerpoint/2010/main" val="311545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134303"/>
            <a:ext cx="10515600" cy="132556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Light" pitchFamily="2" charset="0"/>
              </a:defRPr>
            </a:lvl1pPr>
          </a:lstStyle>
          <a:p>
            <a:r>
              <a:rPr lang="en-US"/>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Light" pitchFamily="2" charset="0"/>
              </a:defRPr>
            </a:lvl1pPr>
          </a:lstStyle>
          <a:p>
            <a:r>
              <a:rPr lang="en-US"/>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Light" pitchFamily="2" charset="0"/>
              </a:defRPr>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54"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hf hdr="0" dt="0"/>
  <p:txStyles>
    <p:titleStyle>
      <a:lvl1pPr algn="l" defTabSz="914400" rtl="0" eaLnBrk="1" latinLnBrk="0" hangingPunct="1">
        <a:lnSpc>
          <a:spcPct val="90000"/>
        </a:lnSpc>
        <a:spcBef>
          <a:spcPct val="0"/>
        </a:spcBef>
        <a:buNone/>
        <a:defRPr sz="4400" b="0" i="0" kern="1200" cap="all" baseline="0">
          <a:solidFill>
            <a:schemeClr val="tx1"/>
          </a:solidFill>
          <a:latin typeface="Open Sans Light"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isconsin.edu/travel/download/travel_agency_transition_2024/Open-Ticket-Credit-Guidance-(1).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mailto:UWtravel@foxworldtravel.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hyperlink" Target="mailto:foxgroupblock@foxworldtravel.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s://www.wisconsin.edu/uw-policies/uw-system-administrative-policies/official-functions-2/"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5.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5.emf"/><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hyperlink" Target="mailto:UWTravel@FoxWorldTravel.com"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42.svg"/><Relationship Id="rId5" Type="http://schemas.openxmlformats.org/officeDocument/2006/relationships/image" Target="../media/image8.png"/><Relationship Id="rId4" Type="http://schemas.openxmlformats.org/officeDocument/2006/relationships/image" Target="../media/image41.svg"/></Relationships>
</file>

<file path=ppt/slides/_rels/slide3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42.svg"/><Relationship Id="rId5" Type="http://schemas.openxmlformats.org/officeDocument/2006/relationships/image" Target="../media/image8.png"/><Relationship Id="rId4" Type="http://schemas.openxmlformats.org/officeDocument/2006/relationships/image" Target="../media/image44.sv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uwstraveloffice@uwsa.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uwstraveloffice@wisconsin.edu"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860C-A209-6FC5-8F22-85A9D28FCAD9}"/>
              </a:ext>
            </a:extLst>
          </p:cNvPr>
          <p:cNvSpPr>
            <a:spLocks noGrp="1"/>
          </p:cNvSpPr>
          <p:nvPr>
            <p:ph type="title"/>
          </p:nvPr>
        </p:nvSpPr>
        <p:spPr>
          <a:xfrm>
            <a:off x="3468369" y="3429000"/>
            <a:ext cx="8588957" cy="1909763"/>
          </a:xfrm>
        </p:spPr>
        <p:txBody>
          <a:bodyPr/>
          <a:lstStyle/>
          <a:p>
            <a:pPr algn="r"/>
            <a:r>
              <a:rPr lang="en-US" sz="3800">
                <a:latin typeface="Calibri"/>
                <a:cs typeface="Calibri"/>
              </a:rPr>
              <a:t>UW Travel MANAGERS CONFERENCE</a:t>
            </a:r>
            <a:br>
              <a:rPr lang="en-US" sz="2000">
                <a:latin typeface="Calibri"/>
                <a:cs typeface="Calibri"/>
              </a:rPr>
            </a:br>
            <a:r>
              <a:rPr lang="en-US" sz="2000">
                <a:latin typeface="Calibri"/>
                <a:cs typeface="Calibri"/>
              </a:rPr>
              <a:t>April 24-25, 2024</a:t>
            </a:r>
            <a:br>
              <a:rPr lang="en-US" sz="2000">
                <a:latin typeface="Calibri"/>
                <a:cs typeface="Calibri"/>
              </a:rPr>
            </a:br>
            <a:r>
              <a:rPr lang="en-US" sz="2000">
                <a:latin typeface="Calibri"/>
                <a:cs typeface="Calibri"/>
              </a:rPr>
              <a:t>Eau Claire, WI</a:t>
            </a:r>
            <a:endParaRPr lang="en-US" sz="2000" b="1">
              <a:latin typeface="Calibri"/>
              <a:cs typeface="Calibri"/>
            </a:endParaRPr>
          </a:p>
        </p:txBody>
      </p:sp>
    </p:spTree>
    <p:extLst>
      <p:ext uri="{BB962C8B-B14F-4D97-AF65-F5344CB8AC3E}">
        <p14:creationId xmlns:p14="http://schemas.microsoft.com/office/powerpoint/2010/main" val="264356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30F8-9316-9856-A2BA-C2D78EBB9E7D}"/>
              </a:ext>
            </a:extLst>
          </p:cNvPr>
          <p:cNvSpPr>
            <a:spLocks noGrp="1"/>
          </p:cNvSpPr>
          <p:nvPr>
            <p:ph type="ctrTitle"/>
          </p:nvPr>
        </p:nvSpPr>
        <p:spPr>
          <a:xfrm>
            <a:off x="1946542" y="291377"/>
            <a:ext cx="8844649" cy="895739"/>
          </a:xfrm>
        </p:spPr>
        <p:txBody>
          <a:bodyPr/>
          <a:lstStyle/>
          <a:p>
            <a:r>
              <a:rPr lang="en-US" sz="4000">
                <a:latin typeface="Calibri" panose="020F0502020204030204" pitchFamily="34" charset="0"/>
                <a:cs typeface="Calibri" panose="020F0502020204030204" pitchFamily="34" charset="0"/>
              </a:rPr>
              <a:t>Transition Specifics</a:t>
            </a:r>
          </a:p>
        </p:txBody>
      </p:sp>
      <p:sp>
        <p:nvSpPr>
          <p:cNvPr id="4" name="Slide Number Placeholder 3">
            <a:extLst>
              <a:ext uri="{FF2B5EF4-FFF2-40B4-BE49-F238E27FC236}">
                <a16:creationId xmlns:a16="http://schemas.microsoft.com/office/drawing/2014/main" id="{D2BE79F7-732C-1A05-AEE5-CE4D148D074C}"/>
              </a:ext>
            </a:extLst>
          </p:cNvPr>
          <p:cNvSpPr>
            <a:spLocks noGrp="1"/>
          </p:cNvSpPr>
          <p:nvPr>
            <p:ph type="sldNum" sz="quarter" idx="12"/>
          </p:nvPr>
        </p:nvSpPr>
        <p:spPr/>
        <p:txBody>
          <a:bodyPr/>
          <a:lstStyle/>
          <a:p>
            <a:fld id="{A49DFD55-3C28-40EF-9E31-A92D2E4017FF}" type="slidenum">
              <a:rPr lang="en-US" dirty="0" smtClean="0"/>
              <a:pPr/>
              <a:t>10</a:t>
            </a:fld>
            <a:endParaRPr lang="en-US"/>
          </a:p>
        </p:txBody>
      </p:sp>
      <p:sp>
        <p:nvSpPr>
          <p:cNvPr id="5" name="Text Placeholder 4">
            <a:extLst>
              <a:ext uri="{FF2B5EF4-FFF2-40B4-BE49-F238E27FC236}">
                <a16:creationId xmlns:a16="http://schemas.microsoft.com/office/drawing/2014/main" id="{7809C847-20F4-7DE4-61FF-C70BFFED8C40}"/>
              </a:ext>
            </a:extLst>
          </p:cNvPr>
          <p:cNvSpPr>
            <a:spLocks noGrp="1"/>
          </p:cNvSpPr>
          <p:nvPr>
            <p:ph type="body" sz="quarter" idx="13"/>
          </p:nvPr>
        </p:nvSpPr>
        <p:spPr>
          <a:xfrm>
            <a:off x="1595517" y="1335361"/>
            <a:ext cx="9497604" cy="4584048"/>
          </a:xfrm>
        </p:spPr>
        <p:txBody>
          <a:bodyPr vert="horz" lIns="91440" tIns="45720" rIns="91440" bIns="45720" rtlCol="0" anchor="t">
            <a:normAutofit fontScale="92500" lnSpcReduction="20000"/>
          </a:bodyPr>
          <a:lstStyle/>
          <a:p>
            <a:pPr marL="914400" lvl="1" indent="-457200">
              <a:buAutoNum type="arabicPeriod"/>
            </a:pPr>
            <a:r>
              <a:rPr lang="en-US" dirty="0">
                <a:latin typeface="Calibri"/>
                <a:ea typeface="Calibri"/>
                <a:cs typeface="Calibri"/>
              </a:rPr>
              <a:t>Encourage travelers to use open/unused ticket credits on file as soon as possible</a:t>
            </a:r>
          </a:p>
          <a:p>
            <a:pPr lvl="2">
              <a:lnSpc>
                <a:spcPct val="100000"/>
              </a:lnSpc>
              <a:buFont typeface="Arial"/>
              <a:buChar char="•"/>
            </a:pPr>
            <a:r>
              <a:rPr lang="en-US" dirty="0">
                <a:latin typeface="Calibri"/>
                <a:ea typeface="Calibri"/>
                <a:cs typeface="Calibri"/>
              </a:rPr>
              <a:t>Round 1 of emails have been sent</a:t>
            </a:r>
          </a:p>
          <a:p>
            <a:pPr lvl="2">
              <a:lnSpc>
                <a:spcPct val="100000"/>
              </a:lnSpc>
              <a:buFont typeface="Arial"/>
              <a:buChar char="•"/>
            </a:pPr>
            <a:r>
              <a:rPr lang="en-US" dirty="0">
                <a:latin typeface="Calibri"/>
                <a:ea typeface="Calibri"/>
                <a:cs typeface="Calibri"/>
              </a:rPr>
              <a:t>UW Travel Team will send out a 2nd round of emails in late May.</a:t>
            </a:r>
          </a:p>
          <a:p>
            <a:pPr lvl="2">
              <a:lnSpc>
                <a:spcPct val="100000"/>
              </a:lnSpc>
              <a:buFont typeface="Arial"/>
              <a:buChar char="•"/>
            </a:pPr>
            <a:r>
              <a:rPr lang="en-US" dirty="0">
                <a:latin typeface="Calibri"/>
                <a:ea typeface="Calibri"/>
                <a:cs typeface="Calibri"/>
              </a:rPr>
              <a:t>Review of </a:t>
            </a:r>
            <a:r>
              <a:rPr lang="en-US" dirty="0">
                <a:latin typeface="Calibri"/>
                <a:ea typeface="Calibri"/>
                <a:cs typeface="Calibri"/>
                <a:hlinkClick r:id="rId3">
                  <a:extLst>
                    <a:ext uri="{A12FA001-AC4F-418D-AE19-62706E023703}">
                      <ahyp:hlinkClr xmlns:ahyp="http://schemas.microsoft.com/office/drawing/2018/hyperlinkcolor" val="tx"/>
                    </a:ext>
                  </a:extLst>
                </a:hlinkClick>
              </a:rPr>
              <a:t>Open Ticket Guidance</a:t>
            </a:r>
            <a:endParaRPr lang="en-US" dirty="0">
              <a:latin typeface="Calibri"/>
              <a:ea typeface="Calibri"/>
              <a:cs typeface="Calibri"/>
            </a:endParaRPr>
          </a:p>
          <a:p>
            <a:pPr marL="914400" lvl="1" indent="-457200">
              <a:buAutoNum type="arabicPeriod"/>
            </a:pPr>
            <a:r>
              <a:rPr lang="en-US" dirty="0">
                <a:latin typeface="Calibri"/>
                <a:ea typeface="Calibri"/>
                <a:cs typeface="Calibri"/>
              </a:rPr>
              <a:t>Travel occurring during the transition dates of June 26 – July 1</a:t>
            </a:r>
          </a:p>
          <a:p>
            <a:pPr lvl="2"/>
            <a:r>
              <a:rPr lang="en-US" dirty="0">
                <a:latin typeface="Calibri"/>
                <a:ea typeface="Calibri"/>
                <a:cs typeface="Calibri"/>
              </a:rPr>
              <a:t>Contact Travel Inc. if changes are needed through June 30th</a:t>
            </a:r>
            <a:endParaRPr lang="en-US" dirty="0">
              <a:ea typeface="Open Sans Light" pitchFamily="2" charset="0"/>
              <a:cs typeface="Open Sans Light" pitchFamily="2" charset="0"/>
            </a:endParaRPr>
          </a:p>
          <a:p>
            <a:pPr lvl="2">
              <a:buFont typeface="Arial"/>
              <a:buChar char="•"/>
            </a:pPr>
            <a:r>
              <a:rPr lang="en-US" dirty="0">
                <a:latin typeface="Calibri"/>
                <a:ea typeface="Calibri"/>
                <a:cs typeface="Calibri"/>
              </a:rPr>
              <a:t>Contact Fox World Travel if changes are needed on or after July 1st</a:t>
            </a:r>
          </a:p>
          <a:p>
            <a:pPr marL="914400" lvl="1" indent="-457200">
              <a:buAutoNum type="arabicPeriod"/>
            </a:pPr>
            <a:r>
              <a:rPr lang="en-US" dirty="0">
                <a:latin typeface="Calibri"/>
                <a:ea typeface="Calibri"/>
                <a:cs typeface="Calibri"/>
              </a:rPr>
              <a:t>Reservations booked with Travel Inc. before the July 1</a:t>
            </a:r>
            <a:r>
              <a:rPr lang="en-US" baseline="30000" dirty="0">
                <a:latin typeface="Calibri"/>
                <a:ea typeface="Calibri"/>
                <a:cs typeface="Calibri"/>
              </a:rPr>
              <a:t>st</a:t>
            </a:r>
            <a:r>
              <a:rPr lang="en-US" dirty="0">
                <a:latin typeface="Calibri"/>
                <a:ea typeface="Calibri"/>
                <a:cs typeface="Calibri"/>
              </a:rPr>
              <a:t> transition date for travel on or after the July 1</a:t>
            </a:r>
            <a:r>
              <a:rPr lang="en-US" baseline="30000" dirty="0">
                <a:latin typeface="Calibri"/>
                <a:ea typeface="Calibri"/>
                <a:cs typeface="Calibri"/>
              </a:rPr>
              <a:t>st</a:t>
            </a:r>
            <a:r>
              <a:rPr lang="en-US" dirty="0">
                <a:latin typeface="Calibri"/>
                <a:ea typeface="Calibri"/>
                <a:cs typeface="Calibri"/>
              </a:rPr>
              <a:t> Fox go-live date</a:t>
            </a:r>
          </a:p>
          <a:p>
            <a:pPr lvl="2">
              <a:buFont typeface="Arial"/>
              <a:buChar char="•"/>
            </a:pPr>
            <a:r>
              <a:rPr lang="en-US" dirty="0">
                <a:latin typeface="Calibri"/>
                <a:ea typeface="Calibri"/>
                <a:cs typeface="Calibri"/>
              </a:rPr>
              <a:t>All confirmed bookings will be transferred to Fox World Travel on July 1st. No action is required by the traveler/arranger</a:t>
            </a:r>
          </a:p>
          <a:p>
            <a:pPr lvl="2">
              <a:buFont typeface="Arial"/>
              <a:buChar char="•"/>
            </a:pPr>
            <a:r>
              <a:rPr lang="en-US" dirty="0">
                <a:latin typeface="Calibri"/>
                <a:ea typeface="Calibri"/>
                <a:cs typeface="Calibri"/>
              </a:rPr>
              <a:t>If any changes are required, Fox World Travel agents will have booking visibility and can assist</a:t>
            </a:r>
          </a:p>
          <a:p>
            <a:pPr lvl="2">
              <a:buFont typeface="Arial"/>
              <a:buChar char="•"/>
            </a:pPr>
            <a:r>
              <a:rPr lang="en-US" dirty="0">
                <a:latin typeface="Calibri"/>
                <a:ea typeface="Calibri"/>
                <a:cs typeface="Calibri"/>
              </a:rPr>
              <a:t>Trip name will be visible in Concur, but itinerary may not be, all changes must go through a Fox World Travel agent</a:t>
            </a:r>
          </a:p>
          <a:p>
            <a:pPr marL="800100" lvl="1" indent="-342900">
              <a:buAutoNum type="arabicPeriod"/>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914400" lvl="2" indent="0">
              <a:buNone/>
            </a:pPr>
            <a:endParaRPr lang="en-US" sz="21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5892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20E2A4-D0BC-FC4D-965D-6B736FD4D2D7}"/>
              </a:ext>
            </a:extLst>
          </p:cNvPr>
          <p:cNvSpPr txBox="1"/>
          <p:nvPr/>
        </p:nvSpPr>
        <p:spPr>
          <a:xfrm>
            <a:off x="1210612" y="460312"/>
            <a:ext cx="9046029" cy="646331"/>
          </a:xfrm>
          <a:prstGeom prst="rect">
            <a:avLst/>
          </a:prstGeom>
          <a:noFill/>
        </p:spPr>
        <p:txBody>
          <a:bodyPr wrap="square" lIns="91440" tIns="45720" rIns="91440" bIns="45720" anchor="t">
            <a:spAutoFit/>
          </a:bodyPr>
          <a:lstStyle/>
          <a:p>
            <a:pPr>
              <a:lnSpc>
                <a:spcPct val="90000"/>
              </a:lnSpc>
              <a:spcBef>
                <a:spcPct val="0"/>
              </a:spcBef>
            </a:pPr>
            <a:r>
              <a:rPr lang="en-US" sz="4000" cap="all" spc="150">
                <a:solidFill>
                  <a:schemeClr val="bg1"/>
                </a:solidFill>
                <a:latin typeface="Calibri"/>
                <a:ea typeface="Open Sans Light"/>
                <a:cs typeface="Calibri"/>
              </a:rPr>
              <a:t>Service Fee changes</a:t>
            </a:r>
          </a:p>
        </p:txBody>
      </p:sp>
      <p:graphicFrame>
        <p:nvGraphicFramePr>
          <p:cNvPr id="5" name="Table 4">
            <a:extLst>
              <a:ext uri="{FF2B5EF4-FFF2-40B4-BE49-F238E27FC236}">
                <a16:creationId xmlns:a16="http://schemas.microsoft.com/office/drawing/2014/main" id="{E09BECEE-5B4E-9710-08FE-AFC7E9B11379}"/>
              </a:ext>
            </a:extLst>
          </p:cNvPr>
          <p:cNvGraphicFramePr>
            <a:graphicFrameLocks noGrp="1"/>
          </p:cNvGraphicFramePr>
          <p:nvPr/>
        </p:nvGraphicFramePr>
        <p:xfrm>
          <a:off x="8302757" y="1821505"/>
          <a:ext cx="3750698" cy="2286000"/>
        </p:xfrm>
        <a:graphic>
          <a:graphicData uri="http://schemas.openxmlformats.org/drawingml/2006/table">
            <a:tbl>
              <a:tblPr firstRow="1" bandRow="1">
                <a:tableStyleId>{7E9639D4-E3E2-4D34-9284-5A2195B3D0D7}</a:tableStyleId>
              </a:tblPr>
              <a:tblGrid>
                <a:gridCol w="1875349">
                  <a:extLst>
                    <a:ext uri="{9D8B030D-6E8A-4147-A177-3AD203B41FA5}">
                      <a16:colId xmlns:a16="http://schemas.microsoft.com/office/drawing/2014/main" val="2798827074"/>
                    </a:ext>
                  </a:extLst>
                </a:gridCol>
                <a:gridCol w="1875349">
                  <a:extLst>
                    <a:ext uri="{9D8B030D-6E8A-4147-A177-3AD203B41FA5}">
                      <a16:colId xmlns:a16="http://schemas.microsoft.com/office/drawing/2014/main" val="3203234335"/>
                    </a:ext>
                  </a:extLst>
                </a:gridCol>
              </a:tblGrid>
              <a:tr h="350732">
                <a:tc>
                  <a:txBody>
                    <a:bodyPr/>
                    <a:lstStyle/>
                    <a:p>
                      <a:r>
                        <a:rPr lang="en-US"/>
                        <a:t>UW Overall (Systemwide) Transaction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 of Transactions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1360669"/>
                  </a:ext>
                </a:extLst>
              </a:tr>
              <a:tr h="350732">
                <a:tc>
                  <a:txBody>
                    <a:bodyPr/>
                    <a:lstStyle/>
                    <a:p>
                      <a:r>
                        <a:rPr lang="en-US">
                          <a:solidFill>
                            <a:schemeClr val="bg1"/>
                          </a:solidFill>
                        </a:rPr>
                        <a:t>Online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solidFill>
                            <a:schemeClr val="bg1"/>
                          </a:solidFill>
                        </a:rPr>
                        <a:t>60.5%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1932067"/>
                  </a:ext>
                </a:extLst>
              </a:tr>
              <a:tr h="350732">
                <a:tc>
                  <a:txBody>
                    <a:bodyPr/>
                    <a:lstStyle/>
                    <a:p>
                      <a:r>
                        <a:rPr lang="en-US">
                          <a:solidFill>
                            <a:schemeClr val="bg1"/>
                          </a:solidFill>
                        </a:rPr>
                        <a:t>Agent Domestic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solidFill>
                            <a:schemeClr val="bg1"/>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3942082"/>
                  </a:ext>
                </a:extLst>
              </a:tr>
              <a:tr h="350732">
                <a:tc>
                  <a:txBody>
                    <a:bodyPr/>
                    <a:lstStyle/>
                    <a:p>
                      <a:r>
                        <a:rPr lang="en-US">
                          <a:solidFill>
                            <a:schemeClr val="bg1"/>
                          </a:solidFill>
                        </a:rPr>
                        <a:t>Agent Int’l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solidFill>
                            <a:schemeClr val="bg1"/>
                          </a:solidFill>
                        </a:rPr>
                        <a:t>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5075739"/>
                  </a:ext>
                </a:extLst>
              </a:tr>
            </a:tbl>
          </a:graphicData>
        </a:graphic>
      </p:graphicFrame>
      <p:pic>
        <p:nvPicPr>
          <p:cNvPr id="4" name="Picture 3">
            <a:extLst>
              <a:ext uri="{FF2B5EF4-FFF2-40B4-BE49-F238E27FC236}">
                <a16:creationId xmlns:a16="http://schemas.microsoft.com/office/drawing/2014/main" id="{FD3C5ECE-7345-C8BE-E5D3-5B470C0EF141}"/>
              </a:ext>
            </a:extLst>
          </p:cNvPr>
          <p:cNvPicPr>
            <a:picLocks noChangeAspect="1"/>
          </p:cNvPicPr>
          <p:nvPr/>
        </p:nvPicPr>
        <p:blipFill>
          <a:blip r:embed="rId3"/>
          <a:stretch>
            <a:fillRect/>
          </a:stretch>
        </p:blipFill>
        <p:spPr>
          <a:xfrm>
            <a:off x="435847" y="1099348"/>
            <a:ext cx="7080215" cy="4098403"/>
          </a:xfrm>
          <a:prstGeom prst="rect">
            <a:avLst/>
          </a:prstGeom>
        </p:spPr>
      </p:pic>
      <p:sp>
        <p:nvSpPr>
          <p:cNvPr id="6" name="Frame 5">
            <a:extLst>
              <a:ext uri="{FF2B5EF4-FFF2-40B4-BE49-F238E27FC236}">
                <a16:creationId xmlns:a16="http://schemas.microsoft.com/office/drawing/2014/main" id="{89977D2F-7D18-3DF4-E263-3BA5F3867EAB}"/>
              </a:ext>
            </a:extLst>
          </p:cNvPr>
          <p:cNvSpPr/>
          <p:nvPr/>
        </p:nvSpPr>
        <p:spPr>
          <a:xfrm>
            <a:off x="343877" y="1686543"/>
            <a:ext cx="3978031" cy="3600044"/>
          </a:xfrm>
          <a:prstGeom prst="frame">
            <a:avLst>
              <a:gd name="adj1" fmla="val 1550"/>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44098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E54300-7A98-7D69-BB97-0820A0EF5154}"/>
              </a:ext>
            </a:extLst>
          </p:cNvPr>
          <p:cNvSpPr>
            <a:spLocks noGrp="1"/>
          </p:cNvSpPr>
          <p:nvPr>
            <p:ph type="sldNum" sz="quarter" idx="12"/>
          </p:nvPr>
        </p:nvSpPr>
        <p:spPr/>
        <p:txBody>
          <a:bodyPr/>
          <a:lstStyle/>
          <a:p>
            <a:fld id="{A49DFD55-3C28-40EF-9E31-A92D2E4017FF}" type="slidenum">
              <a:rPr lang="en-US" smtClean="0"/>
              <a:pPr/>
              <a:t>12</a:t>
            </a:fld>
            <a:endParaRPr lang="en-US"/>
          </a:p>
        </p:txBody>
      </p:sp>
      <p:sp>
        <p:nvSpPr>
          <p:cNvPr id="5" name="Text Placeholder 4">
            <a:extLst>
              <a:ext uri="{FF2B5EF4-FFF2-40B4-BE49-F238E27FC236}">
                <a16:creationId xmlns:a16="http://schemas.microsoft.com/office/drawing/2014/main" id="{9735750D-A0C6-385C-7A71-C1B5ABBEE61C}"/>
              </a:ext>
            </a:extLst>
          </p:cNvPr>
          <p:cNvSpPr>
            <a:spLocks noGrp="1"/>
          </p:cNvSpPr>
          <p:nvPr>
            <p:ph type="body" sz="quarter" idx="13"/>
          </p:nvPr>
        </p:nvSpPr>
        <p:spPr>
          <a:xfrm>
            <a:off x="2004042" y="1230581"/>
            <a:ext cx="9601543" cy="3820892"/>
          </a:xfrm>
        </p:spPr>
        <p:txBody>
          <a:bodyPr vert="horz" lIns="91440" tIns="45720" rIns="91440" bIns="45720" rtlCol="0" anchor="t">
            <a:noAutofit/>
          </a:bodyPr>
          <a:lstStyle/>
          <a:p>
            <a:pPr lvl="1"/>
            <a:endParaRPr lang="en-US">
              <a:latin typeface="Calibri"/>
              <a:ea typeface="Open Sans Light"/>
              <a:cs typeface="Calibri"/>
            </a:endParaRPr>
          </a:p>
          <a:p>
            <a:pPr marL="514350" indent="-514350">
              <a:buAutoNum type="arabicPeriod"/>
            </a:pPr>
            <a:endParaRPr lang="en-US">
              <a:latin typeface="Calibri"/>
              <a:ea typeface="Open Sans Light" pitchFamily="2" charset="0"/>
              <a:cs typeface="Calibri"/>
            </a:endParaRPr>
          </a:p>
          <a:p>
            <a:pPr marL="0" indent="0">
              <a:buNone/>
            </a:pPr>
            <a:endParaRPr lang="en-US">
              <a:latin typeface="Calibri"/>
              <a:ea typeface="Open Sans Light" pitchFamily="2" charset="0"/>
              <a:cs typeface="Calibri"/>
            </a:endParaRPr>
          </a:p>
          <a:p>
            <a:pPr>
              <a:buAutoNum type="arabicPeriod"/>
            </a:pPr>
            <a:endParaRPr lang="en-US">
              <a:ea typeface="Open Sans Light" pitchFamily="2" charset="0"/>
              <a:cs typeface="Open Sans Light" pitchFamily="2" charset="0"/>
            </a:endParaRPr>
          </a:p>
        </p:txBody>
      </p:sp>
      <p:sp>
        <p:nvSpPr>
          <p:cNvPr id="6" name="Title 5">
            <a:extLst>
              <a:ext uri="{FF2B5EF4-FFF2-40B4-BE49-F238E27FC236}">
                <a16:creationId xmlns:a16="http://schemas.microsoft.com/office/drawing/2014/main" id="{C0222B8E-3AE4-F25F-2883-5C334C4D0D3C}"/>
              </a:ext>
            </a:extLst>
          </p:cNvPr>
          <p:cNvSpPr>
            <a:spLocks noGrp="1"/>
          </p:cNvSpPr>
          <p:nvPr>
            <p:ph type="ctrTitle"/>
          </p:nvPr>
        </p:nvSpPr>
        <p:spPr>
          <a:xfrm>
            <a:off x="2004042" y="512060"/>
            <a:ext cx="9000473" cy="933672"/>
          </a:xfrm>
        </p:spPr>
        <p:txBody>
          <a:bodyPr/>
          <a:lstStyle/>
          <a:p>
            <a:r>
              <a:rPr lang="en-US" sz="3400">
                <a:latin typeface="Calibri"/>
                <a:ea typeface="Open Sans Light"/>
                <a:cs typeface="Open Sans Light"/>
              </a:rPr>
              <a:t>Fox Contact info &amp; Wallet cards</a:t>
            </a:r>
            <a:endParaRPr lang="en-US" sz="3400">
              <a:latin typeface="Calibri"/>
            </a:endParaRPr>
          </a:p>
        </p:txBody>
      </p:sp>
      <p:sp>
        <p:nvSpPr>
          <p:cNvPr id="7" name="TextBox 6">
            <a:extLst>
              <a:ext uri="{FF2B5EF4-FFF2-40B4-BE49-F238E27FC236}">
                <a16:creationId xmlns:a16="http://schemas.microsoft.com/office/drawing/2014/main" id="{E51AB99A-AE87-F5C8-8CDC-8D5262016B79}"/>
              </a:ext>
            </a:extLst>
          </p:cNvPr>
          <p:cNvSpPr txBox="1"/>
          <p:nvPr/>
        </p:nvSpPr>
        <p:spPr>
          <a:xfrm>
            <a:off x="2071077" y="1642643"/>
            <a:ext cx="6518031" cy="3416320"/>
          </a:xfrm>
          <a:prstGeom prst="rect">
            <a:avLst/>
          </a:prstGeom>
          <a:noFill/>
        </p:spPr>
        <p:txBody>
          <a:bodyPr wrap="square">
            <a:spAutoFit/>
          </a:bodyPr>
          <a:lstStyle/>
          <a:p>
            <a:pPr marL="0" marR="0">
              <a:spcBef>
                <a:spcPts val="0"/>
              </a:spcBef>
              <a:spcAft>
                <a:spcPts val="0"/>
              </a:spcAft>
            </a:pPr>
            <a:r>
              <a:rPr lang="en-US" sz="1800" b="1">
                <a:solidFill>
                  <a:schemeClr val="bg1"/>
                </a:solidFill>
                <a:effectLst/>
                <a:latin typeface="Calibri" panose="020F0502020204030204" pitchFamily="34" charset="0"/>
                <a:ea typeface="Aptos" panose="020B0004020202020204" pitchFamily="34" charset="0"/>
                <a:cs typeface="Calibri" panose="020F0502020204030204" pitchFamily="34" charset="0"/>
              </a:rPr>
              <a:t>Fox Employee Service/Individual Travel contact information:</a:t>
            </a:r>
            <a:endPar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0" marR="0">
              <a:spcBef>
                <a:spcPts val="0"/>
              </a:spcBef>
              <a:spcAft>
                <a:spcPts val="0"/>
              </a:spcAft>
            </a:pPr>
            <a:r>
              <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rPr>
              <a:t>Local:                    608-710-4172</a:t>
            </a:r>
            <a:br>
              <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rPr>
            </a:br>
            <a:r>
              <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rPr>
              <a:t>Toll Free:              844-630-3853</a:t>
            </a:r>
          </a:p>
          <a:p>
            <a:pPr marL="0" marR="0">
              <a:spcBef>
                <a:spcPts val="0"/>
              </a:spcBef>
              <a:spcAft>
                <a:spcPts val="0"/>
              </a:spcAft>
            </a:pPr>
            <a:r>
              <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rPr>
              <a:t>Email:               </a:t>
            </a:r>
            <a:r>
              <a:rPr lang="en-US" sz="1800" u="sng">
                <a:solidFill>
                  <a:schemeClr val="bg1"/>
                </a:solidFill>
                <a:effectLst/>
                <a:latin typeface="Calibri" panose="020F0502020204030204" pitchFamily="34" charset="0"/>
                <a:ea typeface="Aptos" panose="020B0004020202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UWtravel@foxworldtravel.com</a:t>
            </a:r>
            <a:endPar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0" marR="0">
              <a:spcBef>
                <a:spcPts val="0"/>
              </a:spcBef>
              <a:spcAft>
                <a:spcPts val="0"/>
              </a:spcAft>
            </a:pPr>
            <a:r>
              <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rPr>
              <a:t> </a:t>
            </a:r>
          </a:p>
          <a:p>
            <a:pPr marL="0" marR="0">
              <a:spcBef>
                <a:spcPts val="0"/>
              </a:spcBef>
              <a:spcAft>
                <a:spcPts val="0"/>
              </a:spcAft>
            </a:pPr>
            <a:r>
              <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rPr>
              <a:t> </a:t>
            </a:r>
          </a:p>
          <a:p>
            <a:pPr marL="0" marR="0">
              <a:spcBef>
                <a:spcPts val="0"/>
              </a:spcBef>
              <a:spcAft>
                <a:spcPts val="0"/>
              </a:spcAft>
            </a:pPr>
            <a:r>
              <a:rPr lang="en-US" sz="1800" b="1">
                <a:solidFill>
                  <a:schemeClr val="bg1"/>
                </a:solidFill>
                <a:effectLst/>
                <a:latin typeface="Calibri" panose="020F0502020204030204" pitchFamily="34" charset="0"/>
                <a:ea typeface="Aptos" panose="020B0004020202020204" pitchFamily="34" charset="0"/>
                <a:cs typeface="Calibri" panose="020F0502020204030204" pitchFamily="34" charset="0"/>
              </a:rPr>
              <a:t>Fox Group Block contact information:</a:t>
            </a:r>
            <a:endPar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0" marR="0">
              <a:spcBef>
                <a:spcPts val="0"/>
              </a:spcBef>
              <a:spcAft>
                <a:spcPts val="0"/>
              </a:spcAft>
            </a:pPr>
            <a:r>
              <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rPr>
              <a:t>Local:                 920-933-4180</a:t>
            </a:r>
          </a:p>
          <a:p>
            <a:pPr marL="0" marR="0">
              <a:spcBef>
                <a:spcPts val="0"/>
              </a:spcBef>
              <a:spcAft>
                <a:spcPts val="0"/>
              </a:spcAft>
            </a:pPr>
            <a:r>
              <a:rPr lang="en-US" sz="1800">
                <a:solidFill>
                  <a:schemeClr val="bg1"/>
                </a:solidFill>
                <a:effectLst/>
                <a:latin typeface="Calibri" panose="020F0502020204030204" pitchFamily="34" charset="0"/>
                <a:ea typeface="Aptos" panose="020B0004020202020204" pitchFamily="34" charset="0"/>
                <a:cs typeface="Calibri" panose="020F0502020204030204" pitchFamily="34" charset="0"/>
              </a:rPr>
              <a:t>Email:                 </a:t>
            </a:r>
            <a:r>
              <a:rPr lang="en-US" sz="1800" u="sng">
                <a:solidFill>
                  <a:schemeClr val="bg1"/>
                </a:solidFill>
                <a:effectLst/>
                <a:latin typeface="Calibri" panose="020F0502020204030204" pitchFamily="34" charset="0"/>
                <a:ea typeface="Aptos" panose="020B00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foxgroupblock@foxworldtravel.com</a:t>
            </a:r>
            <a:endParaRPr lang="en-US" sz="1800" u="sng">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0" marR="0">
              <a:spcBef>
                <a:spcPts val="0"/>
              </a:spcBef>
              <a:spcAft>
                <a:spcPts val="0"/>
              </a:spcAft>
            </a:pPr>
            <a:endParaRPr lang="en-US" u="sng">
              <a:solidFill>
                <a:schemeClr val="bg1"/>
              </a:solidFill>
              <a:latin typeface="Calibri" panose="020F0502020204030204" pitchFamily="34" charset="0"/>
              <a:ea typeface="Aptos" panose="020B0004020202020204" pitchFamily="34" charset="0"/>
              <a:cs typeface="Calibri" panose="020F0502020204030204" pitchFamily="34" charset="0"/>
            </a:endParaRPr>
          </a:p>
          <a:p>
            <a:pPr marL="0" marR="0">
              <a:spcBef>
                <a:spcPts val="0"/>
              </a:spcBef>
              <a:spcAft>
                <a:spcPts val="0"/>
              </a:spcAft>
            </a:pPr>
            <a:r>
              <a:rPr lang="en-US">
                <a:solidFill>
                  <a:schemeClr val="bg1"/>
                </a:solidFill>
                <a:latin typeface="Calibri" panose="020F0502020204030204" pitchFamily="34" charset="0"/>
                <a:ea typeface="Aptos" panose="020B0004020202020204" pitchFamily="34" charset="0"/>
                <a:cs typeface="Calibri" panose="020F0502020204030204" pitchFamily="34" charset="0"/>
              </a:rPr>
              <a:t>*Phone/email will not be live until July 1</a:t>
            </a:r>
            <a:r>
              <a:rPr lang="en-US" baseline="30000">
                <a:solidFill>
                  <a:schemeClr val="bg1"/>
                </a:solidFill>
                <a:latin typeface="Calibri" panose="020F0502020204030204" pitchFamily="34" charset="0"/>
                <a:ea typeface="Aptos" panose="020B0004020202020204" pitchFamily="34" charset="0"/>
                <a:cs typeface="Calibri" panose="020F0502020204030204" pitchFamily="34" charset="0"/>
              </a:rPr>
              <a:t>st</a:t>
            </a:r>
            <a:r>
              <a:rPr lang="en-US">
                <a:solidFill>
                  <a:schemeClr val="bg1"/>
                </a:solidFill>
                <a:latin typeface="Calibri" panose="020F0502020204030204" pitchFamily="34" charset="0"/>
                <a:ea typeface="Aptos" panose="020B0004020202020204" pitchFamily="34" charset="0"/>
                <a:cs typeface="Calibri" panose="020F0502020204030204" pitchFamily="34" charset="0"/>
              </a:rPr>
              <a:t>. Until then, there will be a recording that directs travelers to Travel Inc.</a:t>
            </a:r>
          </a:p>
        </p:txBody>
      </p:sp>
      <p:pic>
        <p:nvPicPr>
          <p:cNvPr id="11" name="Picture 10">
            <a:extLst>
              <a:ext uri="{FF2B5EF4-FFF2-40B4-BE49-F238E27FC236}">
                <a16:creationId xmlns:a16="http://schemas.microsoft.com/office/drawing/2014/main" id="{77D90259-5878-452B-FBCD-DC75BAAF9FD4}"/>
              </a:ext>
            </a:extLst>
          </p:cNvPr>
          <p:cNvPicPr>
            <a:picLocks noChangeAspect="1"/>
          </p:cNvPicPr>
          <p:nvPr/>
        </p:nvPicPr>
        <p:blipFill>
          <a:blip r:embed="rId5"/>
          <a:stretch>
            <a:fillRect/>
          </a:stretch>
        </p:blipFill>
        <p:spPr>
          <a:xfrm>
            <a:off x="9254184" y="1835495"/>
            <a:ext cx="1867547" cy="3187010"/>
          </a:xfrm>
          <a:prstGeom prst="rect">
            <a:avLst/>
          </a:prstGeom>
        </p:spPr>
      </p:pic>
    </p:spTree>
    <p:extLst>
      <p:ext uri="{BB962C8B-B14F-4D97-AF65-F5344CB8AC3E}">
        <p14:creationId xmlns:p14="http://schemas.microsoft.com/office/powerpoint/2010/main" val="1641131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30F8-9316-9856-A2BA-C2D78EBB9E7D}"/>
              </a:ext>
            </a:extLst>
          </p:cNvPr>
          <p:cNvSpPr>
            <a:spLocks noGrp="1"/>
          </p:cNvSpPr>
          <p:nvPr>
            <p:ph type="ctrTitle"/>
          </p:nvPr>
        </p:nvSpPr>
        <p:spPr>
          <a:xfrm>
            <a:off x="2059285" y="0"/>
            <a:ext cx="8613970" cy="1545813"/>
          </a:xfrm>
        </p:spPr>
        <p:txBody>
          <a:bodyPr/>
          <a:lstStyle/>
          <a:p>
            <a:r>
              <a:rPr lang="en-US" sz="3200">
                <a:latin typeface="Calibri" panose="020F0502020204030204" pitchFamily="34" charset="0"/>
                <a:cs typeface="Calibri" panose="020F0502020204030204" pitchFamily="34" charset="0"/>
              </a:rPr>
              <a:t>Overview of ADA &amp; Official Functions Travel Accommodation Forms</a:t>
            </a:r>
          </a:p>
        </p:txBody>
      </p:sp>
      <p:sp>
        <p:nvSpPr>
          <p:cNvPr id="4" name="Slide Number Placeholder 3">
            <a:extLst>
              <a:ext uri="{FF2B5EF4-FFF2-40B4-BE49-F238E27FC236}">
                <a16:creationId xmlns:a16="http://schemas.microsoft.com/office/drawing/2014/main" id="{D2BE79F7-732C-1A05-AEE5-CE4D148D074C}"/>
              </a:ext>
            </a:extLst>
          </p:cNvPr>
          <p:cNvSpPr>
            <a:spLocks noGrp="1"/>
          </p:cNvSpPr>
          <p:nvPr>
            <p:ph type="sldNum" sz="quarter" idx="12"/>
          </p:nvPr>
        </p:nvSpPr>
        <p:spPr/>
        <p:txBody>
          <a:bodyPr/>
          <a:lstStyle/>
          <a:p>
            <a:fld id="{A49DFD55-3C28-40EF-9E31-A92D2E4017FF}" type="slidenum">
              <a:rPr lang="en-US" dirty="0" smtClean="0"/>
              <a:pPr/>
              <a:t>13</a:t>
            </a:fld>
            <a:endParaRPr lang="en-US"/>
          </a:p>
        </p:txBody>
      </p:sp>
      <p:pic>
        <p:nvPicPr>
          <p:cNvPr id="5" name="Picture 4">
            <a:extLst>
              <a:ext uri="{FF2B5EF4-FFF2-40B4-BE49-F238E27FC236}">
                <a16:creationId xmlns:a16="http://schemas.microsoft.com/office/drawing/2014/main" id="{3B2655E1-C779-D2DA-BCA4-56F1E6F86040}"/>
              </a:ext>
            </a:extLst>
          </p:cNvPr>
          <p:cNvPicPr>
            <a:picLocks noChangeAspect="1"/>
          </p:cNvPicPr>
          <p:nvPr/>
        </p:nvPicPr>
        <p:blipFill>
          <a:blip r:embed="rId3"/>
          <a:stretch>
            <a:fillRect/>
          </a:stretch>
        </p:blipFill>
        <p:spPr>
          <a:xfrm>
            <a:off x="1015957" y="1709060"/>
            <a:ext cx="4400760" cy="5053324"/>
          </a:xfrm>
          <a:prstGeom prst="rect">
            <a:avLst/>
          </a:prstGeom>
        </p:spPr>
      </p:pic>
      <p:pic>
        <p:nvPicPr>
          <p:cNvPr id="6" name="Picture 5">
            <a:extLst>
              <a:ext uri="{FF2B5EF4-FFF2-40B4-BE49-F238E27FC236}">
                <a16:creationId xmlns:a16="http://schemas.microsoft.com/office/drawing/2014/main" id="{13496D4C-41CF-B6A2-F09F-9C0A277C8659}"/>
              </a:ext>
            </a:extLst>
          </p:cNvPr>
          <p:cNvPicPr>
            <a:picLocks noChangeAspect="1"/>
          </p:cNvPicPr>
          <p:nvPr/>
        </p:nvPicPr>
        <p:blipFill>
          <a:blip r:embed="rId4"/>
          <a:stretch>
            <a:fillRect/>
          </a:stretch>
        </p:blipFill>
        <p:spPr>
          <a:xfrm>
            <a:off x="6775285" y="1709061"/>
            <a:ext cx="4578515" cy="5053324"/>
          </a:xfrm>
          <a:prstGeom prst="rect">
            <a:avLst/>
          </a:prstGeom>
        </p:spPr>
      </p:pic>
    </p:spTree>
    <p:extLst>
      <p:ext uri="{BB962C8B-B14F-4D97-AF65-F5344CB8AC3E}">
        <p14:creationId xmlns:p14="http://schemas.microsoft.com/office/powerpoint/2010/main" val="279663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F4847-5683-40D0-F560-7E8123665D81}"/>
              </a:ext>
            </a:extLst>
          </p:cNvPr>
          <p:cNvSpPr>
            <a:spLocks noGrp="1"/>
          </p:cNvSpPr>
          <p:nvPr>
            <p:ph type="ctrTitle"/>
          </p:nvPr>
        </p:nvSpPr>
        <p:spPr>
          <a:xfrm>
            <a:off x="2332642" y="221157"/>
            <a:ext cx="8692249" cy="985042"/>
          </a:xfrm>
        </p:spPr>
        <p:txBody>
          <a:bodyPr/>
          <a:lstStyle/>
          <a:p>
            <a:r>
              <a:rPr lang="en-US" sz="4000" dirty="0">
                <a:latin typeface="Calibri" panose="020F0502020204030204" pitchFamily="34" charset="0"/>
                <a:cs typeface="Calibri" panose="020F0502020204030204" pitchFamily="34" charset="0"/>
              </a:rPr>
              <a:t>ADA Travel Request Process</a:t>
            </a:r>
          </a:p>
        </p:txBody>
      </p:sp>
      <p:sp>
        <p:nvSpPr>
          <p:cNvPr id="4" name="Slide Number Placeholder 3">
            <a:extLst>
              <a:ext uri="{FF2B5EF4-FFF2-40B4-BE49-F238E27FC236}">
                <a16:creationId xmlns:a16="http://schemas.microsoft.com/office/drawing/2014/main" id="{BC8D37EF-7DE3-4C17-850C-2BD4455C00B6}"/>
              </a:ext>
            </a:extLst>
          </p:cNvPr>
          <p:cNvSpPr>
            <a:spLocks noGrp="1"/>
          </p:cNvSpPr>
          <p:nvPr>
            <p:ph type="sldNum" sz="quarter" idx="12"/>
          </p:nvPr>
        </p:nvSpPr>
        <p:spPr/>
        <p:txBody>
          <a:bodyPr/>
          <a:lstStyle/>
          <a:p>
            <a:fld id="{A49DFD55-3C28-40EF-9E31-A92D2E4017FF}" type="slidenum">
              <a:rPr lang="en-US" smtClean="0"/>
              <a:pPr/>
              <a:t>14</a:t>
            </a:fld>
            <a:endParaRPr lang="en-US"/>
          </a:p>
        </p:txBody>
      </p:sp>
      <p:sp>
        <p:nvSpPr>
          <p:cNvPr id="5" name="Text Placeholder 4">
            <a:extLst>
              <a:ext uri="{FF2B5EF4-FFF2-40B4-BE49-F238E27FC236}">
                <a16:creationId xmlns:a16="http://schemas.microsoft.com/office/drawing/2014/main" id="{CE543877-82C5-F556-2981-8C80E7152D7B}"/>
              </a:ext>
            </a:extLst>
          </p:cNvPr>
          <p:cNvSpPr>
            <a:spLocks noGrp="1"/>
          </p:cNvSpPr>
          <p:nvPr>
            <p:ph type="body" sz="quarter" idx="13"/>
          </p:nvPr>
        </p:nvSpPr>
        <p:spPr>
          <a:xfrm>
            <a:off x="2332642" y="1379170"/>
            <a:ext cx="8783034" cy="4575581"/>
          </a:xfrm>
        </p:spPr>
        <p:txBody>
          <a:bodyPr>
            <a:normAutofit fontScale="25000" lnSpcReduction="20000"/>
          </a:bodyPr>
          <a:lstStyle/>
          <a:p>
            <a:r>
              <a:rPr lang="en-US" sz="8000" dirty="0">
                <a:latin typeface="Calibri" panose="020F0502020204030204" pitchFamily="34" charset="0"/>
                <a:cs typeface="Calibri" panose="020F0502020204030204" pitchFamily="34" charset="0"/>
              </a:rPr>
              <a:t>Employee reaches out (to supervisor/to travel manager/etc.) to inquire about ADA travel accommodation</a:t>
            </a:r>
          </a:p>
          <a:p>
            <a:r>
              <a:rPr lang="en-US" sz="8000" dirty="0">
                <a:latin typeface="Calibri" panose="020F0502020204030204" pitchFamily="34" charset="0"/>
                <a:cs typeface="Calibri" panose="020F0502020204030204" pitchFamily="34" charset="0"/>
              </a:rPr>
              <a:t>Employee is referred to campus ADA Coordinator</a:t>
            </a:r>
          </a:p>
          <a:p>
            <a:r>
              <a:rPr lang="en-US" sz="8000" dirty="0">
                <a:latin typeface="Calibri" panose="020F0502020204030204" pitchFamily="34" charset="0"/>
                <a:cs typeface="Calibri" panose="020F0502020204030204" pitchFamily="34" charset="0"/>
              </a:rPr>
              <a:t>ADA Coordinator reviews request and determines if travel related accommodation is reasonable</a:t>
            </a:r>
          </a:p>
          <a:p>
            <a:r>
              <a:rPr lang="en-US" sz="8000" dirty="0">
                <a:latin typeface="Calibri" panose="020F0502020204030204" pitchFamily="34" charset="0"/>
                <a:cs typeface="Calibri" panose="020F0502020204030204" pitchFamily="34" charset="0"/>
              </a:rPr>
              <a:t>If ADA Coordinator determines the employee is eligible for ADA Exception, the ADA Coordinator completes the form.</a:t>
            </a:r>
          </a:p>
          <a:p>
            <a:pPr lvl="1"/>
            <a:r>
              <a:rPr lang="en-US" sz="7200" dirty="0">
                <a:latin typeface="Calibri" panose="020F0502020204030204" pitchFamily="34" charset="0"/>
                <a:cs typeface="Calibri" panose="020F0502020204030204" pitchFamily="34" charset="0"/>
              </a:rPr>
              <a:t>A copy is sent to both the campus travel manager and the employee (to include with expense report or p-card reconciliation).</a:t>
            </a:r>
          </a:p>
          <a:p>
            <a:pPr lvl="1"/>
            <a:r>
              <a:rPr lang="en-US" sz="7200" dirty="0">
                <a:latin typeface="Calibri" panose="020F0502020204030204" pitchFamily="34" charset="0"/>
                <a:cs typeface="Calibri" panose="020F0502020204030204" pitchFamily="34" charset="0"/>
              </a:rPr>
              <a:t>Travel Manager shares form with UW travel team.</a:t>
            </a:r>
          </a:p>
          <a:p>
            <a:pPr lvl="1"/>
            <a:r>
              <a:rPr lang="en-US" sz="7200" dirty="0">
                <a:latin typeface="Calibri" panose="020F0502020204030204" pitchFamily="34" charset="0"/>
                <a:cs typeface="Calibri" panose="020F0502020204030204" pitchFamily="34" charset="0"/>
              </a:rPr>
              <a:t>UW travel team maintains master list and shares with contracted travel management company.</a:t>
            </a:r>
          </a:p>
          <a:p>
            <a:r>
              <a:rPr lang="en-US" sz="8000" dirty="0">
                <a:latin typeface="Calibri" panose="020F0502020204030204" pitchFamily="34" charset="0"/>
                <a:cs typeface="Calibri" panose="020F0502020204030204" pitchFamily="34" charset="0"/>
              </a:rPr>
              <a:t>If ADA Coordinator determines the employee is not eligible for ADA Exception</a:t>
            </a:r>
          </a:p>
          <a:p>
            <a:pPr lvl="1"/>
            <a:r>
              <a:rPr lang="en-US" sz="7200" dirty="0">
                <a:latin typeface="Calibri" panose="020F0502020204030204" pitchFamily="34" charset="0"/>
                <a:cs typeface="Calibri" panose="020F0502020204030204" pitchFamily="34" charset="0"/>
              </a:rPr>
              <a:t>ADA Coordinator can recommend anything that is not covered by an ADA would follow the normal Travel Policy Exception Process or Official Functional Form (rarely for employees other than Chancellor/Executive Position link to </a:t>
            </a:r>
            <a:r>
              <a:rPr lang="en-US" sz="7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Official Function Policy</a:t>
            </a:r>
            <a:r>
              <a:rPr lang="en-US" sz="7200" dirty="0">
                <a:latin typeface="Calibri" panose="020F0502020204030204" pitchFamily="34" charset="0"/>
                <a:cs typeface="Calibri" panose="020F0502020204030204" pitchFamily="34" charset="0"/>
              </a:rPr>
              <a:t>)</a:t>
            </a:r>
          </a:p>
          <a:p>
            <a:br>
              <a:rPr lang="en-US" sz="2800" dirty="0">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917059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B2D997F-B8A8-0D62-0736-1D2777D9F698}"/>
              </a:ext>
            </a:extLst>
          </p:cNvPr>
          <p:cNvGraphicFramePr/>
          <p:nvPr/>
        </p:nvGraphicFramePr>
        <p:xfrm>
          <a:off x="1456885" y="1717997"/>
          <a:ext cx="4127385" cy="3026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13069FE7-4603-8A45-C49A-9186408CAD91}"/>
              </a:ext>
            </a:extLst>
          </p:cNvPr>
          <p:cNvGraphicFramePr/>
          <p:nvPr/>
        </p:nvGraphicFramePr>
        <p:xfrm>
          <a:off x="1053981" y="353582"/>
          <a:ext cx="4933194" cy="18875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Arrow: Down 3">
            <a:extLst>
              <a:ext uri="{FF2B5EF4-FFF2-40B4-BE49-F238E27FC236}">
                <a16:creationId xmlns:a16="http://schemas.microsoft.com/office/drawing/2014/main" id="{99CD6AA6-DD82-26D1-BC47-9222BE52DDA9}"/>
              </a:ext>
            </a:extLst>
          </p:cNvPr>
          <p:cNvSpPr/>
          <p:nvPr/>
        </p:nvSpPr>
        <p:spPr>
          <a:xfrm>
            <a:off x="3323437" y="2280101"/>
            <a:ext cx="394283" cy="33556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630D3700-060D-9007-F44A-36E47AF894ED}"/>
              </a:ext>
            </a:extLst>
          </p:cNvPr>
          <p:cNvGraphicFramePr/>
          <p:nvPr/>
        </p:nvGraphicFramePr>
        <p:xfrm>
          <a:off x="5898857" y="3328021"/>
          <a:ext cx="6127692" cy="3177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6" name="Diagram 5">
            <a:extLst>
              <a:ext uri="{FF2B5EF4-FFF2-40B4-BE49-F238E27FC236}">
                <a16:creationId xmlns:a16="http://schemas.microsoft.com/office/drawing/2014/main" id="{BB5FA685-AAD1-C8EB-0B9C-44CF7D263AB4}"/>
              </a:ext>
            </a:extLst>
          </p:cNvPr>
          <p:cNvGraphicFramePr/>
          <p:nvPr/>
        </p:nvGraphicFramePr>
        <p:xfrm>
          <a:off x="-300139" y="4168083"/>
          <a:ext cx="4393967" cy="287501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895268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F4847-5683-40D0-F560-7E8123665D81}"/>
              </a:ext>
            </a:extLst>
          </p:cNvPr>
          <p:cNvSpPr>
            <a:spLocks noGrp="1"/>
          </p:cNvSpPr>
          <p:nvPr>
            <p:ph type="ctrTitle"/>
          </p:nvPr>
        </p:nvSpPr>
        <p:spPr>
          <a:xfrm>
            <a:off x="2033096" y="312245"/>
            <a:ext cx="8692249" cy="985042"/>
          </a:xfrm>
        </p:spPr>
        <p:txBody>
          <a:bodyPr/>
          <a:lstStyle/>
          <a:p>
            <a:r>
              <a:rPr lang="en-US" sz="4000">
                <a:latin typeface="Calibri" panose="020F0502020204030204" pitchFamily="34" charset="0"/>
                <a:cs typeface="Calibri" panose="020F0502020204030204" pitchFamily="34" charset="0"/>
              </a:rPr>
              <a:t>Next Steps</a:t>
            </a:r>
          </a:p>
        </p:txBody>
      </p:sp>
      <p:sp>
        <p:nvSpPr>
          <p:cNvPr id="4" name="Slide Number Placeholder 3">
            <a:extLst>
              <a:ext uri="{FF2B5EF4-FFF2-40B4-BE49-F238E27FC236}">
                <a16:creationId xmlns:a16="http://schemas.microsoft.com/office/drawing/2014/main" id="{BC8D37EF-7DE3-4C17-850C-2BD4455C00B6}"/>
              </a:ext>
            </a:extLst>
          </p:cNvPr>
          <p:cNvSpPr>
            <a:spLocks noGrp="1"/>
          </p:cNvSpPr>
          <p:nvPr>
            <p:ph type="sldNum" sz="quarter" idx="12"/>
          </p:nvPr>
        </p:nvSpPr>
        <p:spPr/>
        <p:txBody>
          <a:bodyPr/>
          <a:lstStyle/>
          <a:p>
            <a:fld id="{A49DFD55-3C28-40EF-9E31-A92D2E4017FF}" type="slidenum">
              <a:rPr lang="en-US" smtClean="0"/>
              <a:pPr/>
              <a:t>16</a:t>
            </a:fld>
            <a:endParaRPr lang="en-US"/>
          </a:p>
        </p:txBody>
      </p:sp>
      <p:sp>
        <p:nvSpPr>
          <p:cNvPr id="5" name="Text Placeholder 4">
            <a:extLst>
              <a:ext uri="{FF2B5EF4-FFF2-40B4-BE49-F238E27FC236}">
                <a16:creationId xmlns:a16="http://schemas.microsoft.com/office/drawing/2014/main" id="{CE543877-82C5-F556-2981-8C80E7152D7B}"/>
              </a:ext>
            </a:extLst>
          </p:cNvPr>
          <p:cNvSpPr>
            <a:spLocks noGrp="1"/>
          </p:cNvSpPr>
          <p:nvPr>
            <p:ph type="body" sz="quarter" idx="13"/>
          </p:nvPr>
        </p:nvSpPr>
        <p:spPr>
          <a:xfrm>
            <a:off x="2332642" y="1568741"/>
            <a:ext cx="8783034" cy="3592195"/>
          </a:xfrm>
        </p:spPr>
        <p:txBody>
          <a:bodyPr vert="horz" lIns="91440" tIns="45720" rIns="91440" bIns="45720" rtlCol="0" anchor="t">
            <a:normAutofit fontScale="92500"/>
          </a:bodyPr>
          <a:lstStyle/>
          <a:p>
            <a:r>
              <a:rPr lang="en-US" sz="3400">
                <a:latin typeface="Calibri" panose="020F0502020204030204" pitchFamily="34" charset="0"/>
                <a:cs typeface="Calibri" panose="020F0502020204030204" pitchFamily="34" charset="0"/>
              </a:rPr>
              <a:t>ADA Coordinator and Travel Managers for each campus to meet/align on rollout of form</a:t>
            </a:r>
          </a:p>
          <a:p>
            <a:r>
              <a:rPr lang="en-US" sz="3400">
                <a:latin typeface="Calibri" panose="020F0502020204030204" pitchFamily="34" charset="0"/>
                <a:cs typeface="Calibri" panose="020F0502020204030204" pitchFamily="34" charset="0"/>
              </a:rPr>
              <a:t>ADA Coordinator/HR to consider if they keep these forms in the employee’s medical file </a:t>
            </a:r>
          </a:p>
          <a:p>
            <a:r>
              <a:rPr lang="en-US" sz="3400">
                <a:latin typeface="Calibri"/>
                <a:ea typeface="Calibri"/>
                <a:cs typeface="Calibri"/>
              </a:rPr>
              <a:t>Travel Managers will be confirming with UW Travel office that they are ready for go live by June 15th </a:t>
            </a:r>
            <a:br>
              <a:rPr lang="en-US" sz="2800">
                <a:latin typeface="Calibri" panose="020F0502020204030204" pitchFamily="34" charset="0"/>
                <a:cs typeface="Calibri" panose="020F0502020204030204" pitchFamily="34" charset="0"/>
              </a:rPr>
            </a:br>
            <a:endParaRPr lang="en-US"/>
          </a:p>
        </p:txBody>
      </p:sp>
    </p:spTree>
    <p:extLst>
      <p:ext uri="{BB962C8B-B14F-4D97-AF65-F5344CB8AC3E}">
        <p14:creationId xmlns:p14="http://schemas.microsoft.com/office/powerpoint/2010/main" val="238680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AA80FC-BA54-CA07-4C66-3B827AD33289}"/>
              </a:ext>
            </a:extLst>
          </p:cNvPr>
          <p:cNvSpPr>
            <a:spLocks noGrp="1"/>
          </p:cNvSpPr>
          <p:nvPr>
            <p:ph type="sldNum" sz="quarter" idx="12"/>
          </p:nvPr>
        </p:nvSpPr>
        <p:spPr/>
        <p:txBody>
          <a:bodyPr/>
          <a:lstStyle/>
          <a:p>
            <a:fld id="{A49DFD55-3C28-40EF-9E31-A92D2E4017FF}" type="slidenum">
              <a:rPr lang="en-US" smtClean="0"/>
              <a:pPr/>
              <a:t>17</a:t>
            </a:fld>
            <a:endParaRPr lang="en-US"/>
          </a:p>
        </p:txBody>
      </p:sp>
      <p:sp>
        <p:nvSpPr>
          <p:cNvPr id="5" name="Text Placeholder 4">
            <a:extLst>
              <a:ext uri="{FF2B5EF4-FFF2-40B4-BE49-F238E27FC236}">
                <a16:creationId xmlns:a16="http://schemas.microsoft.com/office/drawing/2014/main" id="{6FF41B8F-CBF4-6B71-7FAE-FDCA4FA4D860}"/>
              </a:ext>
            </a:extLst>
          </p:cNvPr>
          <p:cNvSpPr>
            <a:spLocks noGrp="1"/>
          </p:cNvSpPr>
          <p:nvPr>
            <p:ph type="body" sz="quarter" idx="13"/>
          </p:nvPr>
        </p:nvSpPr>
        <p:spPr>
          <a:xfrm>
            <a:off x="2847287" y="2678014"/>
            <a:ext cx="8691562" cy="2630488"/>
          </a:xfrm>
        </p:spPr>
        <p:txBody>
          <a:bodyPr vert="horz" lIns="91440" tIns="45720" rIns="91440" bIns="45720" rtlCol="0" anchor="t">
            <a:normAutofit/>
          </a:bodyPr>
          <a:lstStyle/>
          <a:p>
            <a:pPr marL="0" indent="0">
              <a:buNone/>
            </a:pPr>
            <a:r>
              <a:rPr lang="en-US" sz="10000" dirty="0">
                <a:latin typeface="Calibri"/>
                <a:ea typeface="Open Sans Light"/>
                <a:cs typeface="Open Sans Light"/>
              </a:rPr>
              <a:t>Lunch Break</a:t>
            </a:r>
            <a:endParaRPr lang="en-US" sz="10000" dirty="0">
              <a:latin typeface="Calibri"/>
            </a:endParaRPr>
          </a:p>
        </p:txBody>
      </p:sp>
    </p:spTree>
    <p:extLst>
      <p:ext uri="{BB962C8B-B14F-4D97-AF65-F5344CB8AC3E}">
        <p14:creationId xmlns:p14="http://schemas.microsoft.com/office/powerpoint/2010/main" val="3110111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BD15-8248-BBD6-0EE8-B4F7F8882B83}"/>
              </a:ext>
            </a:extLst>
          </p:cNvPr>
          <p:cNvSpPr>
            <a:spLocks noGrp="1"/>
          </p:cNvSpPr>
          <p:nvPr>
            <p:ph type="ctrTitle"/>
          </p:nvPr>
        </p:nvSpPr>
        <p:spPr>
          <a:xfrm>
            <a:off x="1955028" y="578693"/>
            <a:ext cx="9664074" cy="951912"/>
          </a:xfrm>
        </p:spPr>
        <p:txBody>
          <a:bodyPr/>
          <a:lstStyle/>
          <a:p>
            <a:r>
              <a:rPr lang="en-US" dirty="0">
                <a:latin typeface="Calibri"/>
                <a:ea typeface="Open Sans Light"/>
                <a:cs typeface="Open Sans Light"/>
              </a:rPr>
              <a:t>Introduction </a:t>
            </a:r>
            <a:r>
              <a:rPr lang="en-US" dirty="0" err="1">
                <a:latin typeface="Calibri"/>
                <a:ea typeface="Open Sans Light"/>
                <a:cs typeface="Open Sans Light"/>
              </a:rPr>
              <a:t>oF</a:t>
            </a:r>
            <a:r>
              <a:rPr lang="en-US" dirty="0">
                <a:latin typeface="Calibri"/>
                <a:ea typeface="Open Sans Light"/>
                <a:cs typeface="Open Sans Light"/>
              </a:rPr>
              <a:t> Fox Support Team</a:t>
            </a:r>
            <a:endParaRPr lang="en-US" dirty="0">
              <a:latin typeface="Calibri"/>
            </a:endParaRPr>
          </a:p>
        </p:txBody>
      </p:sp>
      <p:sp>
        <p:nvSpPr>
          <p:cNvPr id="3" name="Footer Placeholder 2">
            <a:extLst>
              <a:ext uri="{FF2B5EF4-FFF2-40B4-BE49-F238E27FC236}">
                <a16:creationId xmlns:a16="http://schemas.microsoft.com/office/drawing/2014/main" id="{B0451560-8CFF-80EA-0540-C203F2CEA9F2}"/>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E23D802A-8A09-74A5-D5C2-92C54C1AACF3}"/>
              </a:ext>
            </a:extLst>
          </p:cNvPr>
          <p:cNvSpPr>
            <a:spLocks noGrp="1"/>
          </p:cNvSpPr>
          <p:nvPr>
            <p:ph type="sldNum" sz="quarter" idx="12"/>
          </p:nvPr>
        </p:nvSpPr>
        <p:spPr/>
        <p:txBody>
          <a:bodyPr/>
          <a:lstStyle/>
          <a:p>
            <a:fld id="{A49DFD55-3C28-40EF-9E31-A92D2E4017FF}" type="slidenum">
              <a:rPr lang="en-US" smtClean="0"/>
              <a:pPr/>
              <a:t>18</a:t>
            </a:fld>
            <a:endParaRPr lang="en-US"/>
          </a:p>
        </p:txBody>
      </p:sp>
      <p:sp>
        <p:nvSpPr>
          <p:cNvPr id="5" name="Text Placeholder 4">
            <a:extLst>
              <a:ext uri="{FF2B5EF4-FFF2-40B4-BE49-F238E27FC236}">
                <a16:creationId xmlns:a16="http://schemas.microsoft.com/office/drawing/2014/main" id="{98D4D5D7-C987-D84C-BF75-29055B21B14C}"/>
              </a:ext>
            </a:extLst>
          </p:cNvPr>
          <p:cNvSpPr>
            <a:spLocks noGrp="1"/>
          </p:cNvSpPr>
          <p:nvPr>
            <p:ph type="body" sz="quarter" idx="13"/>
          </p:nvPr>
        </p:nvSpPr>
        <p:spPr>
          <a:xfrm>
            <a:off x="1960287" y="1916457"/>
            <a:ext cx="8691562" cy="2630488"/>
          </a:xfrm>
        </p:spPr>
        <p:txBody>
          <a:bodyPr vert="horz" lIns="91440" tIns="45720" rIns="91440" bIns="45720" rtlCol="0" anchor="t">
            <a:normAutofit/>
          </a:bodyPr>
          <a:lstStyle/>
          <a:p>
            <a:r>
              <a:rPr lang="en-US" dirty="0">
                <a:latin typeface="Calibri"/>
                <a:ea typeface="Open Sans Light"/>
                <a:cs typeface="Open Sans Light"/>
              </a:rPr>
              <a:t>Wanda Burdick – Director of Operations</a:t>
            </a:r>
          </a:p>
          <a:p>
            <a:r>
              <a:rPr lang="en-US" dirty="0">
                <a:latin typeface="Calibri"/>
                <a:ea typeface="Open Sans Light"/>
                <a:cs typeface="Open Sans Light"/>
              </a:rPr>
              <a:t>Kayla Kitchner – Client Solutions Manager</a:t>
            </a:r>
          </a:p>
          <a:p>
            <a:r>
              <a:rPr lang="en-US" dirty="0">
                <a:latin typeface="Calibri"/>
                <a:ea typeface="Open Sans Light"/>
                <a:cs typeface="Open Sans Light"/>
              </a:rPr>
              <a:t>Kelly Kuebli – Operations Manager for University Agent Team</a:t>
            </a:r>
          </a:p>
        </p:txBody>
      </p:sp>
    </p:spTree>
    <p:extLst>
      <p:ext uri="{BB962C8B-B14F-4D97-AF65-F5344CB8AC3E}">
        <p14:creationId xmlns:p14="http://schemas.microsoft.com/office/powerpoint/2010/main" val="1881027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774305" y="0"/>
            <a:ext cx="3417695" cy="6858000"/>
          </a:xfrm>
          <a:prstGeom prst="rect">
            <a:avLst/>
          </a:prstGeom>
          <a:solidFill>
            <a:srgbClr val="171C8F"/>
          </a:solidFill>
        </p:spPr>
        <p:txBody>
          <a:bodyPr/>
          <a:lstStyle/>
          <a:p>
            <a:endParaRPr lang="en-US" sz="1200">
              <a:latin typeface="Montserrat Medium" panose="00000600000000000000" pitchFamily="2" charset="0"/>
            </a:endParaRPr>
          </a:p>
        </p:txBody>
      </p:sp>
      <p:sp>
        <p:nvSpPr>
          <p:cNvPr id="3" name="AutoShape 3"/>
          <p:cNvSpPr/>
          <p:nvPr/>
        </p:nvSpPr>
        <p:spPr>
          <a:xfrm>
            <a:off x="6173144" y="674732"/>
            <a:ext cx="5202323" cy="5486400"/>
          </a:xfrm>
          <a:prstGeom prst="rect">
            <a:avLst/>
          </a:prstGeom>
          <a:solidFill>
            <a:schemeClr val="bg1"/>
          </a:solidFill>
          <a:ln>
            <a:noFill/>
          </a:ln>
        </p:spPr>
        <p:txBody>
          <a:bodyPr/>
          <a:lstStyle/>
          <a:p>
            <a:endParaRPr lang="en-US" sz="1200">
              <a:latin typeface="Montserrat Medium" panose="00000600000000000000" pitchFamily="2" charset="0"/>
            </a:endParaRPr>
          </a:p>
        </p:txBody>
      </p:sp>
      <p:pic>
        <p:nvPicPr>
          <p:cNvPr id="4" name="Content Placeholder 14" descr="The wing of an airplane flying above clouds&#10;&#10;Description automatically generated">
            <a:extLst>
              <a:ext uri="{FF2B5EF4-FFF2-40B4-BE49-F238E27FC236}">
                <a16:creationId xmlns:a16="http://schemas.microsoft.com/office/drawing/2014/main" id="{B9A46D62-B82D-629B-ECE0-2E7D11A788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07" r="20084"/>
          <a:stretch/>
        </p:blipFill>
        <p:spPr>
          <a:xfrm>
            <a:off x="6321837" y="844535"/>
            <a:ext cx="4901284" cy="5145024"/>
          </a:xfrm>
          <a:prstGeom prst="rect">
            <a:avLst/>
          </a:prstGeom>
        </p:spPr>
      </p:pic>
      <p:sp>
        <p:nvSpPr>
          <p:cNvPr id="6" name="Freeform 6"/>
          <p:cNvSpPr/>
          <p:nvPr/>
        </p:nvSpPr>
        <p:spPr>
          <a:xfrm>
            <a:off x="546463" y="4777270"/>
            <a:ext cx="3174213" cy="610351"/>
          </a:xfrm>
          <a:custGeom>
            <a:avLst/>
            <a:gdLst/>
            <a:ahLst/>
            <a:cxnLst/>
            <a:rect l="l" t="t" r="r" b="b"/>
            <a:pathLst>
              <a:path w="4761319" h="915526">
                <a:moveTo>
                  <a:pt x="0" y="0"/>
                </a:moveTo>
                <a:lnTo>
                  <a:pt x="4761319" y="0"/>
                </a:lnTo>
                <a:lnTo>
                  <a:pt x="4761319" y="915527"/>
                </a:lnTo>
                <a:lnTo>
                  <a:pt x="0" y="915527"/>
                </a:lnTo>
                <a:lnTo>
                  <a:pt x="0" y="0"/>
                </a:lnTo>
                <a:close/>
              </a:path>
            </a:pathLst>
          </a:custGeom>
          <a:blipFill>
            <a:blip r:embed="rId4"/>
            <a:stretch>
              <a:fillRect/>
            </a:stretch>
          </a:blipFill>
        </p:spPr>
        <p:txBody>
          <a:bodyPr/>
          <a:lstStyle/>
          <a:p>
            <a:endParaRPr lang="en-US" sz="1200">
              <a:latin typeface="Montserrat Medium" panose="00000600000000000000" pitchFamily="2" charset="0"/>
            </a:endParaRPr>
          </a:p>
        </p:txBody>
      </p:sp>
      <p:sp>
        <p:nvSpPr>
          <p:cNvPr id="7" name="TextBox 7"/>
          <p:cNvSpPr txBox="1"/>
          <p:nvPr/>
        </p:nvSpPr>
        <p:spPr>
          <a:xfrm>
            <a:off x="437501" y="807979"/>
            <a:ext cx="5245460" cy="1477328"/>
          </a:xfrm>
          <a:prstGeom prst="rect">
            <a:avLst/>
          </a:prstGeom>
        </p:spPr>
        <p:txBody>
          <a:bodyPr lIns="0" tIns="0" rIns="0" bIns="0" rtlCol="0" anchor="t">
            <a:spAutoFit/>
          </a:bodyPr>
          <a:lstStyle/>
          <a:p>
            <a:r>
              <a:rPr lang="en-US" sz="4800">
                <a:solidFill>
                  <a:srgbClr val="171C8F"/>
                </a:solidFill>
                <a:latin typeface="Montserrat Medium"/>
              </a:rPr>
              <a:t>Universities of Wisconsin</a:t>
            </a:r>
          </a:p>
        </p:txBody>
      </p:sp>
      <p:sp>
        <p:nvSpPr>
          <p:cNvPr id="18" name="Subtitle 17">
            <a:extLst>
              <a:ext uri="{FF2B5EF4-FFF2-40B4-BE49-F238E27FC236}">
                <a16:creationId xmlns:a16="http://schemas.microsoft.com/office/drawing/2014/main" id="{73610037-5E76-5902-3840-A4B2CFD2071D}"/>
              </a:ext>
            </a:extLst>
          </p:cNvPr>
          <p:cNvSpPr>
            <a:spLocks noGrp="1"/>
          </p:cNvSpPr>
          <p:nvPr>
            <p:ph type="subTitle" idx="4294967295"/>
          </p:nvPr>
        </p:nvSpPr>
        <p:spPr>
          <a:xfrm>
            <a:off x="460623" y="2804857"/>
            <a:ext cx="4919109" cy="757130"/>
          </a:xfrm>
          <a:noFill/>
        </p:spPr>
        <p:txBody>
          <a:bodyPr wrap="square">
            <a:spAutoFit/>
          </a:bodyPr>
          <a:lstStyle/>
          <a:p>
            <a:pPr marL="0" indent="0">
              <a:buNone/>
              <a:defRPr/>
            </a:pPr>
            <a:r>
              <a:rPr lang="en-US" sz="2400" spc="100">
                <a:solidFill>
                  <a:srgbClr val="171C8F"/>
                </a:solidFill>
                <a:latin typeface="Montserrat"/>
              </a:rPr>
              <a:t>Fox World Travel Reintroduction</a:t>
            </a:r>
          </a:p>
        </p:txBody>
      </p:sp>
      <p:sp>
        <p:nvSpPr>
          <p:cNvPr id="13" name="Subtitle 2">
            <a:extLst>
              <a:ext uri="{FF2B5EF4-FFF2-40B4-BE49-F238E27FC236}">
                <a16:creationId xmlns:a16="http://schemas.microsoft.com/office/drawing/2014/main" id="{DB09186F-C11F-49FC-B243-152C6F7F1D1F}"/>
              </a:ext>
            </a:extLst>
          </p:cNvPr>
          <p:cNvSpPr txBox="1">
            <a:spLocks/>
          </p:cNvSpPr>
          <p:nvPr/>
        </p:nvSpPr>
        <p:spPr>
          <a:xfrm>
            <a:off x="460623" y="3983879"/>
            <a:ext cx="4267200" cy="363951"/>
          </a:xfrm>
          <a:prstGeom prst="rect">
            <a:avLst/>
          </a:prstGeom>
        </p:spPr>
        <p:txBody>
          <a:bodyPr vert="horz" lIns="60960" tIns="30480" rIns="60960" bIns="3048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ontserrat Medium" panose="00000600000000000000" pitchFamily="2"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ontserrat Medium" panose="00000600000000000000" pitchFamily="2"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ontserrat Medium" panose="00000600000000000000" pitchFamily="2"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ontserrat Medium" panose="00000600000000000000" pitchFamily="2"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ontserrat Medium" panose="00000600000000000000" pitchFamily="2"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000"/>
              <a:t>April 24</a:t>
            </a:r>
            <a:r>
              <a:rPr lang="en-US" sz="2000" baseline="30000"/>
              <a:t>th</a:t>
            </a:r>
            <a:r>
              <a:rPr lang="en-US" sz="2000"/>
              <a:t>,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3124-F301-CA70-091D-DD3BBE13477A}"/>
              </a:ext>
            </a:extLst>
          </p:cNvPr>
          <p:cNvSpPr>
            <a:spLocks noGrp="1"/>
          </p:cNvSpPr>
          <p:nvPr>
            <p:ph type="ctrTitle"/>
          </p:nvPr>
        </p:nvSpPr>
        <p:spPr>
          <a:xfrm>
            <a:off x="2231933" y="476439"/>
            <a:ext cx="8692249" cy="985042"/>
          </a:xfrm>
        </p:spPr>
        <p:txBody>
          <a:bodyPr/>
          <a:lstStyle/>
          <a:p>
            <a:r>
              <a:rPr lang="en-US" sz="4000" dirty="0">
                <a:latin typeface="Calibri"/>
                <a:ea typeface="Open Sans Light"/>
                <a:cs typeface="Open Sans Light"/>
              </a:rPr>
              <a:t>Welcome</a:t>
            </a:r>
            <a:endParaRPr lang="en-US" sz="4000" dirty="0">
              <a:latin typeface="Calibri"/>
            </a:endParaRPr>
          </a:p>
        </p:txBody>
      </p:sp>
      <p:sp>
        <p:nvSpPr>
          <p:cNvPr id="4" name="Slide Number Placeholder 3">
            <a:extLst>
              <a:ext uri="{FF2B5EF4-FFF2-40B4-BE49-F238E27FC236}">
                <a16:creationId xmlns:a16="http://schemas.microsoft.com/office/drawing/2014/main" id="{BA032307-FFC6-172C-0684-57706BEE9600}"/>
              </a:ext>
            </a:extLst>
          </p:cNvPr>
          <p:cNvSpPr>
            <a:spLocks noGrp="1"/>
          </p:cNvSpPr>
          <p:nvPr>
            <p:ph type="sldNum" sz="quarter" idx="12"/>
          </p:nvPr>
        </p:nvSpPr>
        <p:spPr/>
        <p:txBody>
          <a:bodyPr/>
          <a:lstStyle/>
          <a:p>
            <a:fld id="{A49DFD55-3C28-40EF-9E31-A92D2E4017FF}" type="slidenum">
              <a:rPr lang="en-US" smtClean="0"/>
              <a:pPr/>
              <a:t>2</a:t>
            </a:fld>
            <a:endParaRPr lang="en-US"/>
          </a:p>
        </p:txBody>
      </p:sp>
      <p:sp>
        <p:nvSpPr>
          <p:cNvPr id="5" name="Text Placeholder 4">
            <a:extLst>
              <a:ext uri="{FF2B5EF4-FFF2-40B4-BE49-F238E27FC236}">
                <a16:creationId xmlns:a16="http://schemas.microsoft.com/office/drawing/2014/main" id="{04DAF611-427F-A128-DE57-F899E8E02A9A}"/>
              </a:ext>
            </a:extLst>
          </p:cNvPr>
          <p:cNvSpPr>
            <a:spLocks noGrp="1"/>
          </p:cNvSpPr>
          <p:nvPr>
            <p:ph type="body" sz="quarter" idx="13"/>
          </p:nvPr>
        </p:nvSpPr>
        <p:spPr>
          <a:xfrm>
            <a:off x="2231933" y="1547571"/>
            <a:ext cx="5661605" cy="3938309"/>
          </a:xfrm>
        </p:spPr>
        <p:txBody>
          <a:bodyPr vert="horz" lIns="91440" tIns="45720" rIns="91440" bIns="45720" rtlCol="0" anchor="t">
            <a:normAutofit fontScale="85000" lnSpcReduction="10000"/>
          </a:bodyPr>
          <a:lstStyle/>
          <a:p>
            <a:r>
              <a:rPr lang="en-US" dirty="0">
                <a:latin typeface="Calibri"/>
                <a:ea typeface="Open Sans Light"/>
                <a:cs typeface="Open Sans Light"/>
              </a:rPr>
              <a:t>Housekeeping items</a:t>
            </a:r>
            <a:endParaRPr lang="en-US" dirty="0">
              <a:latin typeface="Calibri"/>
              <a:ea typeface="Open Sans Light"/>
              <a:cs typeface="Calibri"/>
            </a:endParaRPr>
          </a:p>
          <a:p>
            <a:pPr lvl="1"/>
            <a:r>
              <a:rPr lang="en-US" dirty="0">
                <a:latin typeface="Calibri"/>
                <a:ea typeface="Open Sans Light"/>
                <a:cs typeface="Open Sans Light"/>
              </a:rPr>
              <a:t>WIFI password </a:t>
            </a:r>
            <a:r>
              <a:rPr lang="en-US" dirty="0">
                <a:latin typeface="Calibri"/>
                <a:ea typeface="Open Sans Light"/>
                <a:cs typeface="Open Sans Light"/>
                <a:sym typeface="Wingdings" panose="05000000000000000000" pitchFamily="2" charset="2"/>
              </a:rPr>
              <a:t></a:t>
            </a:r>
            <a:r>
              <a:rPr lang="en-US" dirty="0">
                <a:latin typeface="Calibri"/>
                <a:ea typeface="Open Sans Light"/>
                <a:cs typeface="Open Sans Light"/>
              </a:rPr>
              <a:t> </a:t>
            </a:r>
            <a:r>
              <a:rPr lang="en-US" dirty="0" err="1">
                <a:latin typeface="Calibri"/>
                <a:ea typeface="Open Sans Light"/>
                <a:cs typeface="Open Sans Light"/>
              </a:rPr>
              <a:t>Thelismore</a:t>
            </a:r>
            <a:endParaRPr lang="en-US" dirty="0">
              <a:latin typeface="Calibri"/>
              <a:ea typeface="Open Sans Light"/>
              <a:cs typeface="Open Sans Light"/>
            </a:endParaRPr>
          </a:p>
          <a:p>
            <a:pPr marL="457200" lvl="1" indent="0">
              <a:buNone/>
            </a:pPr>
            <a:r>
              <a:rPr lang="en-US" dirty="0">
                <a:latin typeface="Calibri"/>
                <a:ea typeface="Open Sans Light"/>
                <a:cs typeface="Open Sans Light"/>
              </a:rPr>
              <a:t>     (use Hilton Honors Lobby website to login)</a:t>
            </a:r>
          </a:p>
          <a:p>
            <a:pPr marL="457200" lvl="1" indent="0">
              <a:buNone/>
            </a:pPr>
            <a:endParaRPr lang="en-US" dirty="0">
              <a:latin typeface="Calibri"/>
              <a:ea typeface="Open Sans Light"/>
              <a:cs typeface="Calibri"/>
            </a:endParaRPr>
          </a:p>
          <a:p>
            <a:pPr lvl="1"/>
            <a:r>
              <a:rPr lang="en-US" dirty="0">
                <a:latin typeface="Calibri"/>
                <a:ea typeface="Open Sans Light"/>
                <a:cs typeface="Open Sans Light"/>
              </a:rPr>
              <a:t>Restrooms are located outside of the conference room, across from the coat room. We will be having periodic breaks throughout the day.</a:t>
            </a:r>
          </a:p>
          <a:p>
            <a:pPr marL="457200" lvl="1" indent="0">
              <a:buNone/>
            </a:pPr>
            <a:endParaRPr lang="en-US" dirty="0">
              <a:latin typeface="Calibri"/>
              <a:ea typeface="Open Sans Light"/>
              <a:cs typeface="Open Sans Light"/>
            </a:endParaRPr>
          </a:p>
          <a:p>
            <a:pPr lvl="1"/>
            <a:r>
              <a:rPr lang="en-US" dirty="0">
                <a:latin typeface="Calibri"/>
                <a:ea typeface="Open Sans Light"/>
                <a:cs typeface="Open Sans Light"/>
              </a:rPr>
              <a:t> QR Code for Agenda and resources</a:t>
            </a:r>
          </a:p>
          <a:p>
            <a:pPr marL="457200" lvl="1" indent="0">
              <a:buNone/>
            </a:pPr>
            <a:endParaRPr lang="en-US" dirty="0">
              <a:latin typeface="Calibri"/>
              <a:ea typeface="Open Sans Light"/>
              <a:cs typeface="Open Sans Light"/>
            </a:endParaRPr>
          </a:p>
          <a:p>
            <a:pPr lvl="1"/>
            <a:r>
              <a:rPr lang="en-US" dirty="0">
                <a:latin typeface="Calibri"/>
                <a:ea typeface="Open Sans Light"/>
                <a:cs typeface="Open Sans Light"/>
              </a:rPr>
              <a:t>Reminder: Dinner is on your own. View nearby restaurant options via the QR code.</a:t>
            </a:r>
          </a:p>
        </p:txBody>
      </p:sp>
      <p:pic>
        <p:nvPicPr>
          <p:cNvPr id="6" name="Picture 5" descr="A qr code on a white background&#10;&#10;Description automatically generated">
            <a:extLst>
              <a:ext uri="{FF2B5EF4-FFF2-40B4-BE49-F238E27FC236}">
                <a16:creationId xmlns:a16="http://schemas.microsoft.com/office/drawing/2014/main" id="{2054B4C7-AB8D-C389-BC9D-C08E9A8F4703}"/>
              </a:ext>
            </a:extLst>
          </p:cNvPr>
          <p:cNvPicPr>
            <a:picLocks noChangeAspect="1"/>
          </p:cNvPicPr>
          <p:nvPr/>
        </p:nvPicPr>
        <p:blipFill>
          <a:blip r:embed="rId3"/>
          <a:stretch>
            <a:fillRect/>
          </a:stretch>
        </p:blipFill>
        <p:spPr>
          <a:xfrm>
            <a:off x="8488270" y="1996235"/>
            <a:ext cx="2865530" cy="2865530"/>
          </a:xfrm>
          <a:prstGeom prst="rect">
            <a:avLst/>
          </a:prstGeom>
        </p:spPr>
      </p:pic>
    </p:spTree>
    <p:extLst>
      <p:ext uri="{BB962C8B-B14F-4D97-AF65-F5344CB8AC3E}">
        <p14:creationId xmlns:p14="http://schemas.microsoft.com/office/powerpoint/2010/main" val="3341565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F547CA-0525-6A02-CF9F-0084F55BCFA3}"/>
              </a:ext>
            </a:extLst>
          </p:cNvPr>
          <p:cNvSpPr>
            <a:spLocks noGrp="1"/>
          </p:cNvSpPr>
          <p:nvPr>
            <p:ph type="title"/>
          </p:nvPr>
        </p:nvSpPr>
        <p:spPr/>
        <p:txBody>
          <a:bodyPr>
            <a:normAutofit/>
          </a:bodyPr>
          <a:lstStyle/>
          <a:p>
            <a:r>
              <a:rPr lang="en-US"/>
              <a:t>YOUR FOX TEAM</a:t>
            </a:r>
          </a:p>
        </p:txBody>
      </p:sp>
      <p:pic>
        <p:nvPicPr>
          <p:cNvPr id="6" name="Content Placeholder 5" descr="A person smiling at camera&#10;&#10;Description automatically generated">
            <a:extLst>
              <a:ext uri="{FF2B5EF4-FFF2-40B4-BE49-F238E27FC236}">
                <a16:creationId xmlns:a16="http://schemas.microsoft.com/office/drawing/2014/main" id="{9A3B92ED-9516-C4FF-D861-121A3904343C}"/>
              </a:ext>
            </a:extLst>
          </p:cNvPr>
          <p:cNvPicPr>
            <a:picLocks noGrp="1" noChangeAspect="1"/>
          </p:cNvPicPr>
          <p:nvPr>
            <p:ph idx="14"/>
          </p:nvPr>
        </p:nvPicPr>
        <p:blipFill rotWithShape="1">
          <a:blip r:embed="rId3">
            <a:extLst>
              <a:ext uri="{28A0092B-C50C-407E-A947-70E740481C1C}">
                <a14:useLocalDpi xmlns:a14="http://schemas.microsoft.com/office/drawing/2010/main" val="0"/>
              </a:ext>
            </a:extLst>
          </a:blip>
          <a:srcRect t="1" b="20829"/>
          <a:stretch/>
        </p:blipFill>
        <p:spPr>
          <a:xfrm>
            <a:off x="4955588" y="1884038"/>
            <a:ext cx="2280825" cy="2708464"/>
          </a:xfrm>
        </p:spPr>
      </p:pic>
      <p:sp>
        <p:nvSpPr>
          <p:cNvPr id="9" name="TextBox 14">
            <a:extLst>
              <a:ext uri="{FF2B5EF4-FFF2-40B4-BE49-F238E27FC236}">
                <a16:creationId xmlns:a16="http://schemas.microsoft.com/office/drawing/2014/main" id="{93B236D3-5B63-307E-C619-6AF6BADE4414}"/>
              </a:ext>
            </a:extLst>
          </p:cNvPr>
          <p:cNvSpPr txBox="1"/>
          <p:nvPr/>
        </p:nvSpPr>
        <p:spPr>
          <a:xfrm>
            <a:off x="727454" y="4936630"/>
            <a:ext cx="3212409" cy="245901"/>
          </a:xfrm>
          <a:prstGeom prst="rect">
            <a:avLst/>
          </a:prstGeom>
        </p:spPr>
        <p:txBody>
          <a:bodyPr lIns="0" tIns="0" rIns="0" bIns="0" rtlCol="0" anchor="t">
            <a:spAutoFit/>
          </a:bodyPr>
          <a:lstStyle/>
          <a:p>
            <a:pPr algn="ctr">
              <a:lnSpc>
                <a:spcPts val="1866"/>
              </a:lnSpc>
              <a:spcBef>
                <a:spcPct val="0"/>
              </a:spcBef>
            </a:pPr>
            <a:r>
              <a:rPr lang="en-US" sz="1866">
                <a:solidFill>
                  <a:srgbClr val="FFFFFF"/>
                </a:solidFill>
                <a:latin typeface="Montserrat Medium" panose="00000600000000000000" pitchFamily="2" charset="0"/>
              </a:rPr>
              <a:t>Wanda Burdick</a:t>
            </a:r>
          </a:p>
        </p:txBody>
      </p:sp>
      <p:sp>
        <p:nvSpPr>
          <p:cNvPr id="16" name="TextBox 15">
            <a:extLst>
              <a:ext uri="{FF2B5EF4-FFF2-40B4-BE49-F238E27FC236}">
                <a16:creationId xmlns:a16="http://schemas.microsoft.com/office/drawing/2014/main" id="{A094AF9A-DB5E-4E95-5BB0-7C259F970685}"/>
              </a:ext>
            </a:extLst>
          </p:cNvPr>
          <p:cNvSpPr txBox="1"/>
          <p:nvPr/>
        </p:nvSpPr>
        <p:spPr>
          <a:xfrm>
            <a:off x="727454" y="5274304"/>
            <a:ext cx="3212409" cy="436017"/>
          </a:xfrm>
          <a:prstGeom prst="rect">
            <a:avLst/>
          </a:prstGeom>
        </p:spPr>
        <p:txBody>
          <a:bodyPr lIns="0" tIns="0" rIns="0" bIns="0" rtlCol="0" anchor="t">
            <a:spAutoFit/>
          </a:bodyPr>
          <a:lstStyle/>
          <a:p>
            <a:pPr algn="ctr">
              <a:lnSpc>
                <a:spcPts val="1667"/>
              </a:lnSpc>
              <a:spcBef>
                <a:spcPct val="0"/>
              </a:spcBef>
            </a:pPr>
            <a:r>
              <a:rPr lang="en-US" sz="1667" dirty="0">
                <a:solidFill>
                  <a:srgbClr val="FFFFFF"/>
                </a:solidFill>
                <a:latin typeface="Montserrat Italics"/>
              </a:rPr>
              <a:t>Director of Operations,  </a:t>
            </a:r>
          </a:p>
          <a:p>
            <a:pPr algn="ctr">
              <a:lnSpc>
                <a:spcPts val="1667"/>
              </a:lnSpc>
              <a:spcBef>
                <a:spcPct val="0"/>
              </a:spcBef>
            </a:pPr>
            <a:r>
              <a:rPr lang="en-US" sz="1667" dirty="0">
                <a:solidFill>
                  <a:srgbClr val="FFFFFF"/>
                </a:solidFill>
                <a:latin typeface="Montserrat Italics"/>
              </a:rPr>
              <a:t> Business Travel</a:t>
            </a:r>
          </a:p>
        </p:txBody>
      </p:sp>
      <p:sp>
        <p:nvSpPr>
          <p:cNvPr id="18" name="TextBox 14">
            <a:extLst>
              <a:ext uri="{FF2B5EF4-FFF2-40B4-BE49-F238E27FC236}">
                <a16:creationId xmlns:a16="http://schemas.microsoft.com/office/drawing/2014/main" id="{DC81ECF2-5EB2-4D23-ADA7-A4F76F8B9037}"/>
              </a:ext>
            </a:extLst>
          </p:cNvPr>
          <p:cNvSpPr txBox="1"/>
          <p:nvPr/>
        </p:nvSpPr>
        <p:spPr>
          <a:xfrm>
            <a:off x="8075622" y="4968268"/>
            <a:ext cx="3212409" cy="245901"/>
          </a:xfrm>
          <a:prstGeom prst="rect">
            <a:avLst/>
          </a:prstGeom>
        </p:spPr>
        <p:txBody>
          <a:bodyPr lIns="0" tIns="0" rIns="0" bIns="0" rtlCol="0" anchor="t">
            <a:spAutoFit/>
          </a:bodyPr>
          <a:lstStyle/>
          <a:p>
            <a:pPr algn="ctr">
              <a:lnSpc>
                <a:spcPts val="1866"/>
              </a:lnSpc>
              <a:spcBef>
                <a:spcPct val="0"/>
              </a:spcBef>
            </a:pPr>
            <a:r>
              <a:rPr lang="en-US" sz="1866">
                <a:solidFill>
                  <a:srgbClr val="FFFFFF"/>
                </a:solidFill>
                <a:latin typeface="Montserrat Medium" panose="00000600000000000000" pitchFamily="2" charset="0"/>
              </a:rPr>
              <a:t>Kayla Kitchner, GTP</a:t>
            </a:r>
          </a:p>
        </p:txBody>
      </p:sp>
      <p:sp>
        <p:nvSpPr>
          <p:cNvPr id="19" name="TextBox 14">
            <a:extLst>
              <a:ext uri="{FF2B5EF4-FFF2-40B4-BE49-F238E27FC236}">
                <a16:creationId xmlns:a16="http://schemas.microsoft.com/office/drawing/2014/main" id="{5D6CC56B-3B33-A433-A5AA-65EEEE92DBBF}"/>
              </a:ext>
            </a:extLst>
          </p:cNvPr>
          <p:cNvSpPr txBox="1"/>
          <p:nvPr/>
        </p:nvSpPr>
        <p:spPr>
          <a:xfrm>
            <a:off x="4489796" y="4973962"/>
            <a:ext cx="3212409" cy="245901"/>
          </a:xfrm>
          <a:prstGeom prst="rect">
            <a:avLst/>
          </a:prstGeom>
        </p:spPr>
        <p:txBody>
          <a:bodyPr lIns="0" tIns="0" rIns="0" bIns="0" rtlCol="0" anchor="t">
            <a:spAutoFit/>
          </a:bodyPr>
          <a:lstStyle/>
          <a:p>
            <a:pPr algn="ctr">
              <a:lnSpc>
                <a:spcPts val="1866"/>
              </a:lnSpc>
              <a:spcBef>
                <a:spcPct val="0"/>
              </a:spcBef>
            </a:pPr>
            <a:r>
              <a:rPr lang="en-US" sz="1866">
                <a:solidFill>
                  <a:srgbClr val="FFFFFF"/>
                </a:solidFill>
                <a:latin typeface="Montserrat Medium" panose="00000600000000000000" pitchFamily="2" charset="0"/>
              </a:rPr>
              <a:t>Kelly Kuebli</a:t>
            </a:r>
          </a:p>
        </p:txBody>
      </p:sp>
      <p:sp>
        <p:nvSpPr>
          <p:cNvPr id="20" name="TextBox 19">
            <a:extLst>
              <a:ext uri="{FF2B5EF4-FFF2-40B4-BE49-F238E27FC236}">
                <a16:creationId xmlns:a16="http://schemas.microsoft.com/office/drawing/2014/main" id="{1D9F6F60-A718-BB53-1F8F-50BC9DC465B1}"/>
              </a:ext>
            </a:extLst>
          </p:cNvPr>
          <p:cNvSpPr txBox="1"/>
          <p:nvPr/>
        </p:nvSpPr>
        <p:spPr>
          <a:xfrm>
            <a:off x="4489796" y="5274304"/>
            <a:ext cx="3212409" cy="436017"/>
          </a:xfrm>
          <a:prstGeom prst="rect">
            <a:avLst/>
          </a:prstGeom>
        </p:spPr>
        <p:txBody>
          <a:bodyPr lIns="0" tIns="0" rIns="0" bIns="0" rtlCol="0" anchor="t">
            <a:spAutoFit/>
          </a:bodyPr>
          <a:lstStyle/>
          <a:p>
            <a:pPr algn="ctr">
              <a:lnSpc>
                <a:spcPts val="1667"/>
              </a:lnSpc>
              <a:spcBef>
                <a:spcPct val="0"/>
              </a:spcBef>
            </a:pPr>
            <a:r>
              <a:rPr lang="en-US" sz="1667">
                <a:solidFill>
                  <a:srgbClr val="FFFFFF"/>
                </a:solidFill>
                <a:latin typeface="Montserrat Italics"/>
              </a:rPr>
              <a:t>Business Travel Operations Manager, Higher Education</a:t>
            </a:r>
          </a:p>
        </p:txBody>
      </p:sp>
      <p:sp>
        <p:nvSpPr>
          <p:cNvPr id="21" name="TextBox 20">
            <a:extLst>
              <a:ext uri="{FF2B5EF4-FFF2-40B4-BE49-F238E27FC236}">
                <a16:creationId xmlns:a16="http://schemas.microsoft.com/office/drawing/2014/main" id="{F14EA90F-F2B2-3916-6425-7E028AF79D03}"/>
              </a:ext>
            </a:extLst>
          </p:cNvPr>
          <p:cNvSpPr txBox="1"/>
          <p:nvPr/>
        </p:nvSpPr>
        <p:spPr>
          <a:xfrm>
            <a:off x="8099642" y="5274304"/>
            <a:ext cx="3212409" cy="218008"/>
          </a:xfrm>
          <a:prstGeom prst="rect">
            <a:avLst/>
          </a:prstGeom>
        </p:spPr>
        <p:txBody>
          <a:bodyPr lIns="0" tIns="0" rIns="0" bIns="0" rtlCol="0" anchor="t">
            <a:spAutoFit/>
          </a:bodyPr>
          <a:lstStyle/>
          <a:p>
            <a:pPr algn="ctr">
              <a:lnSpc>
                <a:spcPts val="1667"/>
              </a:lnSpc>
              <a:spcBef>
                <a:spcPct val="0"/>
              </a:spcBef>
            </a:pPr>
            <a:r>
              <a:rPr lang="en-US" sz="1667">
                <a:solidFill>
                  <a:srgbClr val="FFFFFF"/>
                </a:solidFill>
                <a:latin typeface="Montserrat Italics"/>
              </a:rPr>
              <a:t>Client Solutions Manager</a:t>
            </a:r>
          </a:p>
        </p:txBody>
      </p:sp>
      <p:pic>
        <p:nvPicPr>
          <p:cNvPr id="1026" name="Picture 2" descr="A person in a blue sweater&#10;&#10;Description automatically generated">
            <a:extLst>
              <a:ext uri="{FF2B5EF4-FFF2-40B4-BE49-F238E27FC236}">
                <a16:creationId xmlns:a16="http://schemas.microsoft.com/office/drawing/2014/main" id="{1ECF47C4-2BF5-F6D6-08A1-4D5E8C982766}"/>
              </a:ext>
            </a:extLst>
          </p:cNvPr>
          <p:cNvPicPr>
            <a:picLocks noGrp="1" noChangeAspect="1" noChangeArrowheads="1"/>
          </p:cNvPicPr>
          <p:nvPr>
            <p:ph idx="16"/>
          </p:nvPr>
        </p:nvPicPr>
        <p:blipFill>
          <a:blip r:embed="rId4">
            <a:extLst>
              <a:ext uri="{28A0092B-C50C-407E-A947-70E740481C1C}">
                <a14:useLocalDpi xmlns:a14="http://schemas.microsoft.com/office/drawing/2010/main" val="0"/>
              </a:ext>
            </a:extLst>
          </a:blip>
          <a:srcRect/>
          <a:stretch>
            <a:fillRect/>
          </a:stretch>
        </p:blipFill>
        <p:spPr bwMode="auto">
          <a:xfrm>
            <a:off x="1146443" y="1954780"/>
            <a:ext cx="2381243" cy="25669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B7D1617-0A65-AB81-A901-42D691A2A1F7}"/>
              </a:ext>
            </a:extLst>
          </p:cNvPr>
          <p:cNvPicPr>
            <a:picLocks noChangeAspect="1"/>
          </p:cNvPicPr>
          <p:nvPr/>
        </p:nvPicPr>
        <p:blipFill rotWithShape="1">
          <a:blip r:embed="rId5"/>
          <a:srcRect t="8861"/>
          <a:stretch/>
        </p:blipFill>
        <p:spPr>
          <a:xfrm>
            <a:off x="8664314" y="1847141"/>
            <a:ext cx="2057732" cy="2708465"/>
          </a:xfrm>
          <a:prstGeom prst="rect">
            <a:avLst/>
          </a:prstGeom>
        </p:spPr>
      </p:pic>
    </p:spTree>
    <p:extLst>
      <p:ext uri="{BB962C8B-B14F-4D97-AF65-F5344CB8AC3E}">
        <p14:creationId xmlns:p14="http://schemas.microsoft.com/office/powerpoint/2010/main" val="1711581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5057655" cy="6858000"/>
          </a:xfrm>
          <a:prstGeom prst="rect">
            <a:avLst/>
          </a:prstGeom>
          <a:solidFill>
            <a:srgbClr val="171C8F"/>
          </a:solidFill>
        </p:spPr>
        <p:txBody>
          <a:bodyPr/>
          <a:lstStyle/>
          <a:p>
            <a:pPr defTabSz="914446"/>
            <a:endParaRPr lang="en-US" sz="1200">
              <a:solidFill>
                <a:prstClr val="black"/>
              </a:solidFill>
              <a:latin typeface="Montserrat Medium" panose="00000600000000000000" pitchFamily="2" charset="0"/>
            </a:endParaRPr>
          </a:p>
        </p:txBody>
      </p:sp>
      <p:sp>
        <p:nvSpPr>
          <p:cNvPr id="3" name="TextBox 3"/>
          <p:cNvSpPr txBox="1"/>
          <p:nvPr/>
        </p:nvSpPr>
        <p:spPr>
          <a:xfrm>
            <a:off x="445753" y="2407563"/>
            <a:ext cx="4550943" cy="615553"/>
          </a:xfrm>
          <a:prstGeom prst="rect">
            <a:avLst/>
          </a:prstGeom>
        </p:spPr>
        <p:txBody>
          <a:bodyPr wrap="square" lIns="0" tIns="0" rIns="0" bIns="0" rtlCol="0" anchor="t">
            <a:spAutoFit/>
          </a:bodyPr>
          <a:lstStyle/>
          <a:p>
            <a:pPr defTabSz="914446"/>
            <a:r>
              <a:rPr lang="en-US" sz="4000" spc="333">
                <a:solidFill>
                  <a:srgbClr val="FFFFFF"/>
                </a:solidFill>
                <a:latin typeface="Montserrat Medium"/>
              </a:rPr>
              <a:t>AGENDA</a:t>
            </a:r>
          </a:p>
        </p:txBody>
      </p:sp>
      <p:sp>
        <p:nvSpPr>
          <p:cNvPr id="4" name="AutoShape 4"/>
          <p:cNvSpPr/>
          <p:nvPr/>
        </p:nvSpPr>
        <p:spPr>
          <a:xfrm>
            <a:off x="506713" y="3909911"/>
            <a:ext cx="891023" cy="0"/>
          </a:xfrm>
          <a:prstGeom prst="line">
            <a:avLst/>
          </a:prstGeom>
          <a:ln w="95250" cap="rnd">
            <a:solidFill>
              <a:srgbClr val="ED8B00"/>
            </a:solidFill>
            <a:prstDash val="solid"/>
            <a:headEnd type="none" w="sm" len="sm"/>
            <a:tailEnd type="none" w="sm" len="sm"/>
          </a:ln>
        </p:spPr>
        <p:txBody>
          <a:bodyPr/>
          <a:lstStyle/>
          <a:p>
            <a:pPr defTabSz="914446"/>
            <a:endParaRPr lang="en-US" sz="1200">
              <a:solidFill>
                <a:prstClr val="black"/>
              </a:solidFill>
              <a:latin typeface="Montserrat Medium" panose="00000600000000000000" pitchFamily="2" charset="0"/>
            </a:endParaRPr>
          </a:p>
        </p:txBody>
      </p:sp>
      <p:sp>
        <p:nvSpPr>
          <p:cNvPr id="5" name="TextBox 5"/>
          <p:cNvSpPr txBox="1"/>
          <p:nvPr/>
        </p:nvSpPr>
        <p:spPr>
          <a:xfrm>
            <a:off x="5442448" y="2351214"/>
            <a:ext cx="6082802" cy="341504"/>
          </a:xfrm>
          <a:prstGeom prst="rect">
            <a:avLst/>
          </a:prstGeom>
        </p:spPr>
        <p:txBody>
          <a:bodyPr wrap="square" lIns="0" tIns="0" rIns="0" bIns="0" rtlCol="0" anchor="t">
            <a:spAutoFit/>
          </a:bodyPr>
          <a:lstStyle/>
          <a:p>
            <a:pPr defTabSz="914446">
              <a:lnSpc>
                <a:spcPts val="2800"/>
              </a:lnSpc>
            </a:pPr>
            <a:r>
              <a:rPr lang="en-US" sz="2133" spc="100">
                <a:solidFill>
                  <a:srgbClr val="171C8F"/>
                </a:solidFill>
                <a:latin typeface="Montserrat Medium" panose="00000600000000000000" pitchFamily="2" charset="0"/>
              </a:rPr>
              <a:t>UNDERSTANDING UNIVERSITY TRAVEL</a:t>
            </a:r>
          </a:p>
        </p:txBody>
      </p:sp>
      <p:sp>
        <p:nvSpPr>
          <p:cNvPr id="6" name="TextBox 6"/>
          <p:cNvSpPr txBox="1"/>
          <p:nvPr/>
        </p:nvSpPr>
        <p:spPr>
          <a:xfrm>
            <a:off x="5748068" y="2857974"/>
            <a:ext cx="5777183" cy="2975879"/>
          </a:xfrm>
          <a:prstGeom prst="rect">
            <a:avLst/>
          </a:prstGeom>
        </p:spPr>
        <p:txBody>
          <a:bodyPr lIns="0" tIns="0" rIns="0" bIns="0" rtlCol="0" anchor="t">
            <a:spAutoFit/>
          </a:bodyPr>
          <a:lstStyle/>
          <a:p>
            <a:pPr marL="287894" lvl="1" indent="-143947" defTabSz="914446">
              <a:lnSpc>
                <a:spcPct val="200000"/>
              </a:lnSpc>
              <a:buFont typeface="Arial"/>
              <a:buChar char="•"/>
            </a:pPr>
            <a:r>
              <a:rPr lang="en-US" sz="1650">
                <a:solidFill>
                  <a:srgbClr val="75787B"/>
                </a:solidFill>
                <a:latin typeface="Montserrat Medium" panose="00000600000000000000" pitchFamily="2" charset="0"/>
              </a:rPr>
              <a:t>Account Management</a:t>
            </a:r>
          </a:p>
          <a:p>
            <a:pPr marL="287894" lvl="1" indent="-143947" defTabSz="914446">
              <a:lnSpc>
                <a:spcPct val="200000"/>
              </a:lnSpc>
              <a:buFont typeface="Arial"/>
              <a:buChar char="•"/>
            </a:pPr>
            <a:r>
              <a:rPr lang="en-US" sz="1650">
                <a:solidFill>
                  <a:srgbClr val="75787B"/>
                </a:solidFill>
                <a:latin typeface="Montserrat Medium" panose="00000600000000000000" pitchFamily="2" charset="0"/>
              </a:rPr>
              <a:t>Agent Services &amp; Support</a:t>
            </a:r>
          </a:p>
          <a:p>
            <a:pPr marL="287894" lvl="1" indent="-143947" defTabSz="914446">
              <a:lnSpc>
                <a:spcPct val="200000"/>
              </a:lnSpc>
              <a:buFont typeface="Arial"/>
              <a:buChar char="•"/>
            </a:pPr>
            <a:r>
              <a:rPr lang="en-US" sz="1650">
                <a:solidFill>
                  <a:srgbClr val="75787B"/>
                </a:solidFill>
                <a:latin typeface="Montserrat Medium" panose="00000600000000000000" pitchFamily="2" charset="0"/>
              </a:rPr>
              <a:t>Fox Portal</a:t>
            </a:r>
          </a:p>
          <a:p>
            <a:pPr marL="287894" lvl="1" indent="-143947" defTabSz="914446">
              <a:lnSpc>
                <a:spcPct val="200000"/>
              </a:lnSpc>
              <a:buFont typeface="Arial"/>
              <a:buChar char="•"/>
            </a:pPr>
            <a:r>
              <a:rPr lang="en-US" sz="1650">
                <a:solidFill>
                  <a:srgbClr val="75787B"/>
                </a:solidFill>
                <a:latin typeface="Montserrat Medium" panose="00000600000000000000" pitchFamily="2" charset="0"/>
              </a:rPr>
              <a:t>Guest Travel Solutions </a:t>
            </a:r>
          </a:p>
          <a:p>
            <a:pPr marL="287894" lvl="1" indent="-143947" defTabSz="914446">
              <a:lnSpc>
                <a:spcPct val="200000"/>
              </a:lnSpc>
              <a:buFont typeface="Arial"/>
              <a:buChar char="•"/>
            </a:pPr>
            <a:endParaRPr lang="en-US" sz="1650">
              <a:solidFill>
                <a:srgbClr val="75787B"/>
              </a:solidFill>
              <a:latin typeface="Montserrat Medium" panose="00000600000000000000" pitchFamily="2" charset="0"/>
            </a:endParaRPr>
          </a:p>
          <a:p>
            <a:pPr marL="143947" lvl="1" defTabSz="914446">
              <a:lnSpc>
                <a:spcPct val="200000"/>
              </a:lnSpc>
            </a:pPr>
            <a:endParaRPr lang="en-US" sz="1650">
              <a:solidFill>
                <a:srgbClr val="75787B"/>
              </a:solidFill>
              <a:latin typeface="Montserrat Medium" panose="00000600000000000000"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and white sign with a plane in the hands&#10;&#10;Description automatically generated">
            <a:extLst>
              <a:ext uri="{FF2B5EF4-FFF2-40B4-BE49-F238E27FC236}">
                <a16:creationId xmlns:a16="http://schemas.microsoft.com/office/drawing/2014/main" id="{A0EDEBCC-8D20-F2BE-8C1F-04F879A31AC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04A7BE0-2311-CEE9-56EC-F7D9CC4FF276}"/>
              </a:ext>
            </a:extLst>
          </p:cNvPr>
          <p:cNvSpPr txBox="1">
            <a:spLocks/>
          </p:cNvSpPr>
          <p:nvPr/>
        </p:nvSpPr>
        <p:spPr>
          <a:xfrm>
            <a:off x="2371570" y="340885"/>
            <a:ext cx="4928159" cy="10845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Montserrat" panose="00000500000000000000" pitchFamily="50" charset="0"/>
                <a:ea typeface="Calibri Light"/>
                <a:cs typeface="Calibri Light"/>
              </a:rPr>
              <a:t>WHY FOX IS </a:t>
            </a:r>
            <a:r>
              <a:rPr lang="en-US" sz="3600" b="1" dirty="0">
                <a:solidFill>
                  <a:srgbClr val="FA9D07"/>
                </a:solidFill>
                <a:latin typeface="Montserrat" panose="00000500000000000000" pitchFamily="50" charset="0"/>
                <a:ea typeface="Calibri Light"/>
                <a:cs typeface="Calibri Light"/>
              </a:rPr>
              <a:t>DIFFERENT</a:t>
            </a:r>
            <a:endParaRPr lang="en-US" sz="3600" dirty="0">
              <a:solidFill>
                <a:schemeClr val="bg1"/>
              </a:solidFill>
              <a:latin typeface="Montserrat" panose="00000500000000000000" pitchFamily="50" charset="0"/>
              <a:ea typeface="Calibri Light"/>
              <a:cs typeface="Calibri Light"/>
            </a:endParaRPr>
          </a:p>
        </p:txBody>
      </p:sp>
      <p:sp>
        <p:nvSpPr>
          <p:cNvPr id="5" name="Content Placeholder 16">
            <a:extLst>
              <a:ext uri="{FF2B5EF4-FFF2-40B4-BE49-F238E27FC236}">
                <a16:creationId xmlns:a16="http://schemas.microsoft.com/office/drawing/2014/main" id="{94BEC1DF-28E9-EA0B-E70B-8EDF28858F69}"/>
              </a:ext>
            </a:extLst>
          </p:cNvPr>
          <p:cNvSpPr txBox="1">
            <a:spLocks/>
          </p:cNvSpPr>
          <p:nvPr/>
        </p:nvSpPr>
        <p:spPr>
          <a:xfrm>
            <a:off x="475201" y="2099074"/>
            <a:ext cx="6300657" cy="39024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ct val="20000"/>
              </a:spcBef>
              <a:buNone/>
            </a:pPr>
            <a:r>
              <a:rPr lang="en-US" sz="1450" dirty="0">
                <a:solidFill>
                  <a:schemeClr val="bg1"/>
                </a:solidFill>
                <a:latin typeface="Montserrat" panose="00000500000000000000" pitchFamily="50" charset="0"/>
                <a:ea typeface="Calibri" panose="020F0502020204030204"/>
                <a:cs typeface="Calibri" panose="020F0502020204030204"/>
              </a:rPr>
              <a:t>Travel management can feel like an island. In a sea of sameness, too many solutions, but nothing is the right fit. When tech stacks and innovations are everywhere, yet promises are left unmet, frustration swells and there is little choice but to settle.</a:t>
            </a:r>
          </a:p>
          <a:p>
            <a:pPr marL="0" indent="0">
              <a:lnSpc>
                <a:spcPct val="120000"/>
              </a:lnSpc>
              <a:spcBef>
                <a:spcPct val="20000"/>
              </a:spcBef>
              <a:buNone/>
            </a:pPr>
            <a:endParaRPr lang="en-US" sz="1450" b="1" dirty="0">
              <a:solidFill>
                <a:schemeClr val="bg1"/>
              </a:solidFill>
              <a:latin typeface="Montserrat" panose="00000500000000000000" pitchFamily="50" charset="0"/>
              <a:ea typeface="Calibri" panose="020F0502020204030204"/>
              <a:cs typeface="Calibri" panose="020F0502020204030204"/>
            </a:endParaRPr>
          </a:p>
          <a:p>
            <a:pPr marL="0" indent="0">
              <a:lnSpc>
                <a:spcPct val="120000"/>
              </a:lnSpc>
              <a:spcBef>
                <a:spcPct val="20000"/>
              </a:spcBef>
              <a:buNone/>
            </a:pPr>
            <a:r>
              <a:rPr lang="en-US" sz="1450" b="1" dirty="0">
                <a:solidFill>
                  <a:schemeClr val="bg1"/>
                </a:solidFill>
                <a:latin typeface="Montserrat" panose="00000500000000000000" pitchFamily="50" charset="0"/>
                <a:ea typeface="Calibri" panose="020F0502020204030204"/>
                <a:cs typeface="Calibri" panose="020F0502020204030204"/>
              </a:rPr>
              <a:t>But we DON’T.</a:t>
            </a:r>
            <a:br>
              <a:rPr lang="en-US" sz="1450" b="1" dirty="0">
                <a:solidFill>
                  <a:schemeClr val="bg1"/>
                </a:solidFill>
                <a:latin typeface="Montserrat" panose="00000500000000000000" pitchFamily="50" charset="0"/>
                <a:ea typeface="Calibri" panose="020F0502020204030204"/>
                <a:cs typeface="Calibri" panose="020F0502020204030204"/>
              </a:rPr>
            </a:br>
            <a:endParaRPr lang="en-US" sz="1450" b="1" dirty="0">
              <a:solidFill>
                <a:schemeClr val="bg1"/>
              </a:solidFill>
              <a:latin typeface="Montserrat" panose="00000500000000000000" pitchFamily="50" charset="0"/>
              <a:ea typeface="Calibri" panose="020F0502020204030204"/>
              <a:cs typeface="Calibri" panose="020F0502020204030204"/>
            </a:endParaRPr>
          </a:p>
          <a:p>
            <a:pPr>
              <a:lnSpc>
                <a:spcPct val="120000"/>
              </a:lnSpc>
              <a:spcBef>
                <a:spcPct val="20000"/>
              </a:spcBef>
              <a:buFont typeface="Wingdings" panose="05000000000000000000" pitchFamily="2" charset="2"/>
              <a:buChar char="§"/>
            </a:pPr>
            <a:r>
              <a:rPr lang="en-US" sz="1450" dirty="0">
                <a:solidFill>
                  <a:schemeClr val="bg1"/>
                </a:solidFill>
                <a:latin typeface="Montserrat" panose="00000500000000000000" pitchFamily="50" charset="0"/>
                <a:ea typeface="Calibri" panose="020F0502020204030204"/>
                <a:cs typeface="Calibri" panose="020F0502020204030204"/>
              </a:rPr>
              <a:t>We adamantly dig to understand what is valued.</a:t>
            </a:r>
          </a:p>
          <a:p>
            <a:pPr>
              <a:lnSpc>
                <a:spcPct val="120000"/>
              </a:lnSpc>
              <a:spcBef>
                <a:spcPct val="20000"/>
              </a:spcBef>
              <a:buFont typeface="Wingdings" panose="05000000000000000000" pitchFamily="2" charset="2"/>
              <a:buChar char="§"/>
            </a:pPr>
            <a:r>
              <a:rPr lang="en-US" sz="1450" dirty="0">
                <a:solidFill>
                  <a:schemeClr val="bg1"/>
                </a:solidFill>
                <a:latin typeface="Montserrat" panose="00000500000000000000" pitchFamily="50" charset="0"/>
                <a:ea typeface="Calibri" panose="020F0502020204030204"/>
                <a:cs typeface="Calibri" panose="020F0502020204030204"/>
              </a:rPr>
              <a:t>We obsessively solve complex business issues.</a:t>
            </a:r>
          </a:p>
          <a:p>
            <a:pPr>
              <a:lnSpc>
                <a:spcPct val="120000"/>
              </a:lnSpc>
              <a:spcBef>
                <a:spcPct val="20000"/>
              </a:spcBef>
              <a:buFont typeface="Wingdings" panose="05000000000000000000" pitchFamily="2" charset="2"/>
              <a:buChar char="§"/>
            </a:pPr>
            <a:r>
              <a:rPr lang="en-US" sz="1450" dirty="0">
                <a:solidFill>
                  <a:schemeClr val="bg1"/>
                </a:solidFill>
                <a:latin typeface="Montserrat" panose="00000500000000000000" pitchFamily="50" charset="0"/>
                <a:ea typeface="Calibri" panose="020F0502020204030204"/>
                <a:cs typeface="Calibri" panose="020F0502020204030204"/>
              </a:rPr>
              <a:t>We authentically serve each unique client.</a:t>
            </a:r>
          </a:p>
          <a:p>
            <a:pPr>
              <a:lnSpc>
                <a:spcPct val="120000"/>
              </a:lnSpc>
              <a:spcBef>
                <a:spcPct val="20000"/>
              </a:spcBef>
              <a:buFont typeface="Wingdings" panose="05000000000000000000" pitchFamily="2" charset="2"/>
              <a:buChar char="§"/>
            </a:pPr>
            <a:r>
              <a:rPr lang="en-US" sz="1450" dirty="0">
                <a:solidFill>
                  <a:schemeClr val="bg1"/>
                </a:solidFill>
                <a:latin typeface="Montserrat" panose="00000500000000000000" pitchFamily="50" charset="0"/>
                <a:ea typeface="Calibri" panose="020F0502020204030204"/>
                <a:cs typeface="Calibri" panose="020F0502020204030204"/>
              </a:rPr>
              <a:t>We are boldly transparent in our approach.</a:t>
            </a:r>
            <a:endParaRPr lang="en-US" sz="1450" dirty="0">
              <a:solidFill>
                <a:schemeClr val="bg1"/>
              </a:solidFill>
              <a:latin typeface="Montserrat" panose="00000500000000000000" pitchFamily="50" charset="0"/>
              <a:ea typeface="+mn-lt"/>
              <a:cs typeface="+mn-lt"/>
            </a:endParaRPr>
          </a:p>
        </p:txBody>
      </p:sp>
      <p:sp>
        <p:nvSpPr>
          <p:cNvPr id="10" name="TextBox 9">
            <a:extLst>
              <a:ext uri="{FF2B5EF4-FFF2-40B4-BE49-F238E27FC236}">
                <a16:creationId xmlns:a16="http://schemas.microsoft.com/office/drawing/2014/main" id="{62CDFA62-4333-BBB8-C9BD-F68775BC19AF}"/>
              </a:ext>
            </a:extLst>
          </p:cNvPr>
          <p:cNvSpPr txBox="1"/>
          <p:nvPr/>
        </p:nvSpPr>
        <p:spPr>
          <a:xfrm>
            <a:off x="475201" y="5915472"/>
            <a:ext cx="5494739" cy="584775"/>
          </a:xfrm>
          <a:prstGeom prst="rect">
            <a:avLst/>
          </a:prstGeom>
          <a:noFill/>
        </p:spPr>
        <p:txBody>
          <a:bodyPr wrap="square" rtlCol="0">
            <a:spAutoFit/>
          </a:bodyPr>
          <a:lstStyle/>
          <a:p>
            <a:r>
              <a:rPr lang="en-US" sz="1600" b="1">
                <a:solidFill>
                  <a:srgbClr val="FA9D07"/>
                </a:solidFill>
                <a:latin typeface="Montserrat" panose="00000500000000000000" pitchFamily="50" charset="0"/>
                <a:ea typeface="Calibri" panose="020F0502020204030204"/>
                <a:cs typeface="Calibri" panose="020F0502020204030204"/>
              </a:rPr>
              <a:t>Our actions meet our words--and we prove it.</a:t>
            </a:r>
          </a:p>
          <a:p>
            <a:r>
              <a:rPr lang="en-US" sz="1600" b="1">
                <a:solidFill>
                  <a:srgbClr val="FA9D07"/>
                </a:solidFill>
                <a:latin typeface="Montserrat" panose="00000500000000000000" pitchFamily="50" charset="0"/>
                <a:ea typeface="Calibri" panose="020F0502020204030204"/>
                <a:cs typeface="Calibri" panose="020F0502020204030204"/>
              </a:rPr>
              <a:t>Unique obstacles are our opportunities.</a:t>
            </a:r>
            <a:endParaRPr lang="en-US" sz="1600">
              <a:solidFill>
                <a:srgbClr val="FA9D07"/>
              </a:solidFill>
              <a:latin typeface="Montserrat" panose="00000500000000000000" pitchFamily="50" charset="0"/>
              <a:ea typeface="Calibri Light"/>
              <a:cs typeface="Calibri Light"/>
            </a:endParaRPr>
          </a:p>
        </p:txBody>
      </p:sp>
      <p:sp>
        <p:nvSpPr>
          <p:cNvPr id="12" name="TextBox 11">
            <a:extLst>
              <a:ext uri="{FF2B5EF4-FFF2-40B4-BE49-F238E27FC236}">
                <a16:creationId xmlns:a16="http://schemas.microsoft.com/office/drawing/2014/main" id="{5A039E6D-7F5E-F824-B68A-C6F40DABDA1A}"/>
              </a:ext>
            </a:extLst>
          </p:cNvPr>
          <p:cNvSpPr txBox="1"/>
          <p:nvPr/>
        </p:nvSpPr>
        <p:spPr>
          <a:xfrm>
            <a:off x="7959211" y="2379279"/>
            <a:ext cx="1719118" cy="584775"/>
          </a:xfrm>
          <a:prstGeom prst="rect">
            <a:avLst/>
          </a:prstGeom>
          <a:noFill/>
        </p:spPr>
        <p:txBody>
          <a:bodyPr wrap="square" rtlCol="0">
            <a:spAutoFit/>
          </a:bodyPr>
          <a:lstStyle/>
          <a:p>
            <a:pPr algn="ctr"/>
            <a:r>
              <a:rPr lang="en-US" sz="1600" b="1">
                <a:solidFill>
                  <a:srgbClr val="75787B"/>
                </a:solidFill>
                <a:latin typeface="Montserrat" panose="00000500000000000000" pitchFamily="50" charset="0"/>
              </a:rPr>
              <a:t>CUSTOM SUCCESS</a:t>
            </a:r>
          </a:p>
        </p:txBody>
      </p:sp>
      <p:sp>
        <p:nvSpPr>
          <p:cNvPr id="13" name="TextBox 12">
            <a:extLst>
              <a:ext uri="{FF2B5EF4-FFF2-40B4-BE49-F238E27FC236}">
                <a16:creationId xmlns:a16="http://schemas.microsoft.com/office/drawing/2014/main" id="{1B18F981-6359-A757-6945-B62C1D3DC0E6}"/>
              </a:ext>
            </a:extLst>
          </p:cNvPr>
          <p:cNvSpPr txBox="1"/>
          <p:nvPr/>
        </p:nvSpPr>
        <p:spPr>
          <a:xfrm>
            <a:off x="7426157" y="4175069"/>
            <a:ext cx="1506683" cy="584775"/>
          </a:xfrm>
          <a:prstGeom prst="rect">
            <a:avLst/>
          </a:prstGeom>
          <a:noFill/>
        </p:spPr>
        <p:txBody>
          <a:bodyPr wrap="square" rtlCol="0">
            <a:spAutoFit/>
          </a:bodyPr>
          <a:lstStyle/>
          <a:p>
            <a:pPr algn="ctr"/>
            <a:r>
              <a:rPr lang="en-US" sz="1600" b="1">
                <a:solidFill>
                  <a:srgbClr val="75787B"/>
                </a:solidFill>
                <a:latin typeface="Montserrat" panose="00000500000000000000" pitchFamily="50" charset="0"/>
              </a:rPr>
              <a:t>PROVEN VALUE</a:t>
            </a:r>
          </a:p>
        </p:txBody>
      </p:sp>
      <p:sp>
        <p:nvSpPr>
          <p:cNvPr id="14" name="TextBox 13">
            <a:extLst>
              <a:ext uri="{FF2B5EF4-FFF2-40B4-BE49-F238E27FC236}">
                <a16:creationId xmlns:a16="http://schemas.microsoft.com/office/drawing/2014/main" id="{23731F37-12B4-F47E-B01C-CE4336F45085}"/>
              </a:ext>
            </a:extLst>
          </p:cNvPr>
          <p:cNvSpPr txBox="1"/>
          <p:nvPr/>
        </p:nvSpPr>
        <p:spPr>
          <a:xfrm>
            <a:off x="6673215" y="5824943"/>
            <a:ext cx="1719119" cy="584775"/>
          </a:xfrm>
          <a:prstGeom prst="rect">
            <a:avLst/>
          </a:prstGeom>
          <a:noFill/>
        </p:spPr>
        <p:txBody>
          <a:bodyPr wrap="square" rtlCol="0">
            <a:spAutoFit/>
          </a:bodyPr>
          <a:lstStyle/>
          <a:p>
            <a:pPr algn="ctr"/>
            <a:r>
              <a:rPr lang="en-US" sz="1600" b="1">
                <a:solidFill>
                  <a:srgbClr val="75787B"/>
                </a:solidFill>
                <a:latin typeface="Montserrat" panose="00000500000000000000" pitchFamily="50" charset="0"/>
              </a:rPr>
              <a:t>TRUSTED PARTNER</a:t>
            </a:r>
          </a:p>
        </p:txBody>
      </p:sp>
      <p:pic>
        <p:nvPicPr>
          <p:cNvPr id="19" name="Graphic 18">
            <a:extLst>
              <a:ext uri="{FF2B5EF4-FFF2-40B4-BE49-F238E27FC236}">
                <a16:creationId xmlns:a16="http://schemas.microsoft.com/office/drawing/2014/main" id="{F755045D-A3ED-7CD3-1FB1-7FA103FA0C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2430" y="3333596"/>
            <a:ext cx="674137" cy="772379"/>
          </a:xfrm>
          <a:prstGeom prst="rect">
            <a:avLst/>
          </a:prstGeom>
        </p:spPr>
      </p:pic>
      <p:pic>
        <p:nvPicPr>
          <p:cNvPr id="25" name="Graphic 24">
            <a:extLst>
              <a:ext uri="{FF2B5EF4-FFF2-40B4-BE49-F238E27FC236}">
                <a16:creationId xmlns:a16="http://schemas.microsoft.com/office/drawing/2014/main" id="{C67A6CBC-7264-F39F-F48B-76F658581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3888" y="5131225"/>
            <a:ext cx="657770" cy="646331"/>
          </a:xfrm>
          <a:prstGeom prst="rect">
            <a:avLst/>
          </a:prstGeom>
        </p:spPr>
      </p:pic>
      <p:pic>
        <p:nvPicPr>
          <p:cNvPr id="27" name="Graphic 26">
            <a:extLst>
              <a:ext uri="{FF2B5EF4-FFF2-40B4-BE49-F238E27FC236}">
                <a16:creationId xmlns:a16="http://schemas.microsoft.com/office/drawing/2014/main" id="{C1235690-1ABB-B726-3EF5-323DBC6D28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5891" y="1725408"/>
            <a:ext cx="704246" cy="584776"/>
          </a:xfrm>
          <a:prstGeom prst="rect">
            <a:avLst/>
          </a:prstGeom>
        </p:spPr>
      </p:pic>
      <p:sp>
        <p:nvSpPr>
          <p:cNvPr id="29" name="TextBox 28">
            <a:extLst>
              <a:ext uri="{FF2B5EF4-FFF2-40B4-BE49-F238E27FC236}">
                <a16:creationId xmlns:a16="http://schemas.microsoft.com/office/drawing/2014/main" id="{C5071A07-7483-3939-E1E5-7048E48846AF}"/>
              </a:ext>
            </a:extLst>
          </p:cNvPr>
          <p:cNvSpPr txBox="1"/>
          <p:nvPr/>
        </p:nvSpPr>
        <p:spPr>
          <a:xfrm>
            <a:off x="8374021" y="483185"/>
            <a:ext cx="2157976" cy="830997"/>
          </a:xfrm>
          <a:prstGeom prst="rect">
            <a:avLst/>
          </a:prstGeom>
          <a:noFill/>
        </p:spPr>
        <p:txBody>
          <a:bodyPr wrap="square">
            <a:spAutoFit/>
          </a:bodyPr>
          <a:lstStyle/>
          <a:p>
            <a:pPr algn="ctr"/>
            <a:r>
              <a:rPr lang="en-US" sz="2400">
                <a:solidFill>
                  <a:srgbClr val="FA9D07"/>
                </a:solidFill>
                <a:latin typeface="Montserrat SemiBold" panose="00000700000000000000" pitchFamily="2" charset="0"/>
              </a:rPr>
              <a:t>EXPECT</a:t>
            </a:r>
          </a:p>
          <a:p>
            <a:pPr algn="ctr"/>
            <a:r>
              <a:rPr lang="en-US" sz="2400">
                <a:solidFill>
                  <a:srgbClr val="FA9D07"/>
                </a:solidFill>
                <a:latin typeface="Montserrat SemiBold" panose="00000700000000000000" pitchFamily="2" charset="0"/>
              </a:rPr>
              <a:t>MORE</a:t>
            </a:r>
          </a:p>
        </p:txBody>
      </p:sp>
      <p:pic>
        <p:nvPicPr>
          <p:cNvPr id="7" name="Picture 6" descr="A logo with white and orange letters&#10;&#10;Description automatically generated">
            <a:extLst>
              <a:ext uri="{FF2B5EF4-FFF2-40B4-BE49-F238E27FC236}">
                <a16:creationId xmlns:a16="http://schemas.microsoft.com/office/drawing/2014/main" id="{B5F9DF15-A442-9270-A059-F8DDD457DE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844" y="340885"/>
            <a:ext cx="1462063" cy="942519"/>
          </a:xfrm>
          <a:prstGeom prst="rect">
            <a:avLst/>
          </a:prstGeom>
        </p:spPr>
      </p:pic>
    </p:spTree>
    <p:extLst>
      <p:ext uri="{BB962C8B-B14F-4D97-AF65-F5344CB8AC3E}">
        <p14:creationId xmlns:p14="http://schemas.microsoft.com/office/powerpoint/2010/main" val="1167582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7A0E9FD-A1C8-AA8F-0F06-40E2B4EE174C}"/>
              </a:ext>
            </a:extLst>
          </p:cNvPr>
          <p:cNvSpPr>
            <a:spLocks noGrp="1"/>
          </p:cNvSpPr>
          <p:nvPr>
            <p:ph type="title"/>
          </p:nvPr>
        </p:nvSpPr>
        <p:spPr>
          <a:xfrm>
            <a:off x="111512" y="2235293"/>
            <a:ext cx="5807627" cy="594407"/>
          </a:xfrm>
        </p:spPr>
        <p:txBody>
          <a:bodyPr>
            <a:noAutofit/>
          </a:bodyPr>
          <a:lstStyle/>
          <a:p>
            <a:r>
              <a:rPr lang="en-US" sz="3000" b="1" dirty="0">
                <a:latin typeface="Montserrat" panose="00000500000000000000" pitchFamily="2" charset="0"/>
              </a:rPr>
              <a:t>Account management</a:t>
            </a:r>
          </a:p>
        </p:txBody>
      </p:sp>
      <p:pic>
        <p:nvPicPr>
          <p:cNvPr id="7" name="Content Placeholder 6" descr="A hand touching a screen with a plane icon&#10;&#10;Description automatically generated">
            <a:extLst>
              <a:ext uri="{FF2B5EF4-FFF2-40B4-BE49-F238E27FC236}">
                <a16:creationId xmlns:a16="http://schemas.microsoft.com/office/drawing/2014/main" id="{0212895D-B516-3797-829E-BB9DFA3A4005}"/>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10474" r="45729" b="-2"/>
          <a:stretch/>
        </p:blipFill>
        <p:spPr>
          <a:xfrm>
            <a:off x="6628488" y="7"/>
            <a:ext cx="3633216" cy="4521171"/>
          </a:xfrm>
          <a:noFill/>
        </p:spPr>
      </p:pic>
    </p:spTree>
    <p:extLst>
      <p:ext uri="{BB962C8B-B14F-4D97-AF65-F5344CB8AC3E}">
        <p14:creationId xmlns:p14="http://schemas.microsoft.com/office/powerpoint/2010/main" val="925406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walking in a line&#10;&#10;Description automatically generated">
            <a:extLst>
              <a:ext uri="{FF2B5EF4-FFF2-40B4-BE49-F238E27FC236}">
                <a16:creationId xmlns:a16="http://schemas.microsoft.com/office/drawing/2014/main" id="{057A7F75-9081-C7FD-5A7D-C60BC1D6ECDB}"/>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21667" r="23687" b="-2"/>
          <a:stretch/>
        </p:blipFill>
        <p:spPr>
          <a:xfrm>
            <a:off x="6633206" y="0"/>
            <a:ext cx="3627119" cy="4513584"/>
          </a:xfrm>
          <a:noFill/>
        </p:spPr>
      </p:pic>
      <p:sp>
        <p:nvSpPr>
          <p:cNvPr id="9" name="Title 1">
            <a:extLst>
              <a:ext uri="{FF2B5EF4-FFF2-40B4-BE49-F238E27FC236}">
                <a16:creationId xmlns:a16="http://schemas.microsoft.com/office/drawing/2014/main" id="{EE0A777E-0BA6-05C8-94EA-328154F797CE}"/>
              </a:ext>
            </a:extLst>
          </p:cNvPr>
          <p:cNvSpPr>
            <a:spLocks noGrp="1"/>
          </p:cNvSpPr>
          <p:nvPr>
            <p:ph type="title"/>
          </p:nvPr>
        </p:nvSpPr>
        <p:spPr>
          <a:xfrm>
            <a:off x="245327" y="2189111"/>
            <a:ext cx="5463854" cy="594407"/>
          </a:xfrm>
        </p:spPr>
        <p:txBody>
          <a:bodyPr anchor="t">
            <a:noAutofit/>
          </a:bodyPr>
          <a:lstStyle/>
          <a:p>
            <a:r>
              <a:rPr lang="en-US" sz="3000" b="1" dirty="0">
                <a:latin typeface="Montserrat" panose="00000500000000000000" pitchFamily="2" charset="0"/>
              </a:rPr>
              <a:t>Traveler experience</a:t>
            </a:r>
          </a:p>
        </p:txBody>
      </p:sp>
    </p:spTree>
    <p:extLst>
      <p:ext uri="{BB962C8B-B14F-4D97-AF65-F5344CB8AC3E}">
        <p14:creationId xmlns:p14="http://schemas.microsoft.com/office/powerpoint/2010/main" val="1779496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364942-B0F5-7073-5BA5-892FA8C23BBB}"/>
              </a:ext>
            </a:extLst>
          </p:cNvPr>
          <p:cNvSpPr>
            <a:spLocks noGrp="1"/>
          </p:cNvSpPr>
          <p:nvPr>
            <p:ph type="title"/>
          </p:nvPr>
        </p:nvSpPr>
        <p:spPr/>
        <p:txBody>
          <a:bodyPr>
            <a:normAutofit fontScale="90000"/>
          </a:bodyPr>
          <a:lstStyle/>
          <a:p>
            <a:r>
              <a:rPr lang="en-US" b="1" dirty="0">
                <a:latin typeface="Montserrat" panose="00000500000000000000" pitchFamily="2" charset="0"/>
              </a:rPr>
              <a:t>AGENT SERVICES &amp; SUPPORT</a:t>
            </a:r>
          </a:p>
        </p:txBody>
      </p:sp>
      <p:sp>
        <p:nvSpPr>
          <p:cNvPr id="8" name="Content Placeholder 7">
            <a:extLst>
              <a:ext uri="{FF2B5EF4-FFF2-40B4-BE49-F238E27FC236}">
                <a16:creationId xmlns:a16="http://schemas.microsoft.com/office/drawing/2014/main" id="{472EE69C-4B0A-98DB-97E7-1482616A79C7}"/>
              </a:ext>
            </a:extLst>
          </p:cNvPr>
          <p:cNvSpPr>
            <a:spLocks noGrp="1"/>
          </p:cNvSpPr>
          <p:nvPr>
            <p:ph idx="11"/>
          </p:nvPr>
        </p:nvSpPr>
        <p:spPr/>
        <p:txBody>
          <a:bodyPr/>
          <a:lstStyle/>
          <a:p>
            <a:r>
              <a:rPr lang="en-US" b="1" dirty="0">
                <a:latin typeface="Montserrat" panose="00000500000000000000" pitchFamily="2" charset="0"/>
              </a:rPr>
              <a:t>Higher Education Team</a:t>
            </a:r>
          </a:p>
          <a:p>
            <a:endParaRPr lang="en-US" dirty="0"/>
          </a:p>
          <a:p>
            <a:pPr marL="342900" indent="-342900">
              <a:buFont typeface="Arial" panose="020B0604020202020204" pitchFamily="34" charset="0"/>
              <a:buChar char="•"/>
            </a:pPr>
            <a:r>
              <a:rPr lang="en-US" b="1" dirty="0">
                <a:latin typeface="Montserrat" panose="00000500000000000000" pitchFamily="2" charset="0"/>
              </a:rPr>
              <a:t>Set Up</a:t>
            </a:r>
          </a:p>
          <a:p>
            <a:pPr marL="342900" indent="-342900">
              <a:buFont typeface="Arial" panose="020B0604020202020204" pitchFamily="34" charset="0"/>
              <a:buChar char="•"/>
            </a:pPr>
            <a:r>
              <a:rPr lang="en-US" b="1" dirty="0">
                <a:latin typeface="Montserrat" panose="00000500000000000000" pitchFamily="2" charset="0"/>
              </a:rPr>
              <a:t>Staffing</a:t>
            </a:r>
          </a:p>
          <a:p>
            <a:pPr marL="342900" indent="-342900">
              <a:buFont typeface="Arial" panose="020B0604020202020204" pitchFamily="34" charset="0"/>
              <a:buChar char="•"/>
            </a:pPr>
            <a:r>
              <a:rPr lang="en-US" b="1" dirty="0">
                <a:latin typeface="Montserrat" panose="00000500000000000000" pitchFamily="2" charset="0"/>
              </a:rPr>
              <a:t>Hours</a:t>
            </a:r>
          </a:p>
          <a:p>
            <a:pPr marL="342900" indent="-342900">
              <a:buFont typeface="Arial" panose="020B0604020202020204" pitchFamily="34" charset="0"/>
              <a:buChar char="•"/>
            </a:pPr>
            <a:r>
              <a:rPr lang="en-US" b="1" dirty="0">
                <a:latin typeface="Montserrat" panose="00000500000000000000" pitchFamily="2" charset="0"/>
              </a:rPr>
              <a:t>Contact Information</a:t>
            </a:r>
          </a:p>
        </p:txBody>
      </p:sp>
      <p:sp>
        <p:nvSpPr>
          <p:cNvPr id="3" name="TextBox 2">
            <a:extLst>
              <a:ext uri="{FF2B5EF4-FFF2-40B4-BE49-F238E27FC236}">
                <a16:creationId xmlns:a16="http://schemas.microsoft.com/office/drawing/2014/main" id="{17D7BDE5-48F8-87BF-9E8B-2C1AE4BB7594}"/>
              </a:ext>
            </a:extLst>
          </p:cNvPr>
          <p:cNvSpPr txBox="1"/>
          <p:nvPr/>
        </p:nvSpPr>
        <p:spPr>
          <a:xfrm>
            <a:off x="6791218" y="2013228"/>
            <a:ext cx="3522821" cy="2780120"/>
          </a:xfrm>
          <a:prstGeom prst="rect">
            <a:avLst/>
          </a:prstGeom>
          <a:noFill/>
        </p:spPr>
        <p:txBody>
          <a:bodyPr wrap="square" rtlCol="0">
            <a:spAutoFit/>
          </a:bodyPr>
          <a:lstStyle/>
          <a:p>
            <a:r>
              <a:rPr lang="en-US" sz="2133" b="1" dirty="0">
                <a:solidFill>
                  <a:schemeClr val="bg1"/>
                </a:solidFill>
                <a:latin typeface="Montserrat" panose="00000500000000000000" pitchFamily="2" charset="0"/>
              </a:rPr>
              <a:t>Dedicated Phone </a:t>
            </a:r>
          </a:p>
          <a:p>
            <a:endParaRPr lang="en-US" sz="2133" b="1" dirty="0">
              <a:solidFill>
                <a:schemeClr val="bg1"/>
              </a:solidFill>
            </a:endParaRPr>
          </a:p>
          <a:p>
            <a:r>
              <a:rPr lang="en-US" sz="1867" dirty="0">
                <a:solidFill>
                  <a:schemeClr val="bg1"/>
                </a:solidFill>
              </a:rPr>
              <a:t>608-710-4172</a:t>
            </a:r>
          </a:p>
          <a:p>
            <a:r>
              <a:rPr lang="en-US" sz="1867" dirty="0">
                <a:solidFill>
                  <a:schemeClr val="bg1"/>
                </a:solidFill>
              </a:rPr>
              <a:t>844-630-3853 (toll free) </a:t>
            </a:r>
          </a:p>
          <a:p>
            <a:endParaRPr lang="en-US" sz="2133" dirty="0">
              <a:solidFill>
                <a:schemeClr val="bg1"/>
              </a:solidFill>
            </a:endParaRPr>
          </a:p>
          <a:p>
            <a:r>
              <a:rPr lang="en-US" sz="2133" b="1" dirty="0">
                <a:solidFill>
                  <a:schemeClr val="bg1"/>
                </a:solidFill>
                <a:latin typeface="Montserrat" panose="00000500000000000000" pitchFamily="2" charset="0"/>
              </a:rPr>
              <a:t>Dedicated E-Mail</a:t>
            </a:r>
          </a:p>
          <a:p>
            <a:endParaRPr lang="en-US" sz="2133" dirty="0">
              <a:solidFill>
                <a:schemeClr val="bg1"/>
              </a:solidFill>
            </a:endParaRPr>
          </a:p>
          <a:p>
            <a:r>
              <a:rPr lang="en-US" sz="1867" dirty="0">
                <a:solidFill>
                  <a:schemeClr val="bg1"/>
                </a:solidFill>
                <a:hlinkClick r:id="rId2">
                  <a:extLst>
                    <a:ext uri="{A12FA001-AC4F-418D-AE19-62706E023703}">
                      <ahyp:hlinkClr xmlns:ahyp="http://schemas.microsoft.com/office/drawing/2018/hyperlinkcolor" val="tx"/>
                    </a:ext>
                  </a:extLst>
                </a:hlinkClick>
              </a:rPr>
              <a:t>UWTravel@FoxWorldTravel.com</a:t>
            </a:r>
            <a:endParaRPr lang="en-US" sz="1867" dirty="0">
              <a:solidFill>
                <a:schemeClr val="bg1"/>
              </a:solidFill>
            </a:endParaRPr>
          </a:p>
          <a:p>
            <a:endParaRPr lang="en-US" sz="1200" dirty="0"/>
          </a:p>
        </p:txBody>
      </p:sp>
    </p:spTree>
    <p:extLst>
      <p:ext uri="{BB962C8B-B14F-4D97-AF65-F5344CB8AC3E}">
        <p14:creationId xmlns:p14="http://schemas.microsoft.com/office/powerpoint/2010/main" val="111677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screenshot of a computer&#10;&#10;Description automatically generated">
            <a:extLst>
              <a:ext uri="{FF2B5EF4-FFF2-40B4-BE49-F238E27FC236}">
                <a16:creationId xmlns:a16="http://schemas.microsoft.com/office/drawing/2014/main" id="{4D3F576F-0C30-3E7A-31F7-D661A351580A}"/>
              </a:ext>
            </a:extLst>
          </p:cNvPr>
          <p:cNvPicPr>
            <a:picLocks noGrp="1" noChangeAspect="1"/>
          </p:cNvPicPr>
          <p:nvPr>
            <p:ph sz="quarter" idx="4"/>
          </p:nvPr>
        </p:nvPicPr>
        <p:blipFill>
          <a:blip r:embed="rId3"/>
          <a:stretch>
            <a:fillRect/>
          </a:stretch>
        </p:blipFill>
        <p:spPr>
          <a:xfrm>
            <a:off x="3480259" y="1134655"/>
            <a:ext cx="8174617" cy="5375927"/>
          </a:xfrm>
        </p:spPr>
      </p:pic>
      <p:sp>
        <p:nvSpPr>
          <p:cNvPr id="2" name="Title 1">
            <a:extLst>
              <a:ext uri="{FF2B5EF4-FFF2-40B4-BE49-F238E27FC236}">
                <a16:creationId xmlns:a16="http://schemas.microsoft.com/office/drawing/2014/main" id="{1F3AFDB0-90BC-1550-9FEC-5DFBDEC6E9F6}"/>
              </a:ext>
            </a:extLst>
          </p:cNvPr>
          <p:cNvSpPr>
            <a:spLocks noGrp="1"/>
          </p:cNvSpPr>
          <p:nvPr>
            <p:ph type="title"/>
          </p:nvPr>
        </p:nvSpPr>
        <p:spPr>
          <a:xfrm>
            <a:off x="492201" y="577010"/>
            <a:ext cx="6398209" cy="762000"/>
          </a:xfrm>
        </p:spPr>
        <p:txBody>
          <a:bodyPr/>
          <a:lstStyle/>
          <a:p>
            <a:r>
              <a:rPr lang="en-US" b="1" dirty="0">
                <a:latin typeface="Montserrat" panose="00000500000000000000" pitchFamily="2" charset="0"/>
              </a:rPr>
              <a:t>FOX PORTAL</a:t>
            </a:r>
          </a:p>
        </p:txBody>
      </p:sp>
      <p:pic>
        <p:nvPicPr>
          <p:cNvPr id="4" name="Picture 3">
            <a:extLst>
              <a:ext uri="{FF2B5EF4-FFF2-40B4-BE49-F238E27FC236}">
                <a16:creationId xmlns:a16="http://schemas.microsoft.com/office/drawing/2014/main" id="{BF3A34DF-0816-189E-29AB-FC23583B243A}"/>
              </a:ext>
            </a:extLst>
          </p:cNvPr>
          <p:cNvPicPr>
            <a:picLocks noChangeAspect="1"/>
          </p:cNvPicPr>
          <p:nvPr/>
        </p:nvPicPr>
        <p:blipFill>
          <a:blip r:embed="rId4"/>
          <a:stretch>
            <a:fillRect/>
          </a:stretch>
        </p:blipFill>
        <p:spPr>
          <a:xfrm>
            <a:off x="3616629" y="3080055"/>
            <a:ext cx="1409700" cy="196850"/>
          </a:xfrm>
          <a:prstGeom prst="rect">
            <a:avLst/>
          </a:prstGeom>
        </p:spPr>
      </p:pic>
      <p:pic>
        <p:nvPicPr>
          <p:cNvPr id="6" name="Picture 5">
            <a:extLst>
              <a:ext uri="{FF2B5EF4-FFF2-40B4-BE49-F238E27FC236}">
                <a16:creationId xmlns:a16="http://schemas.microsoft.com/office/drawing/2014/main" id="{E7191465-6094-C438-B23F-B326E3BA4F62}"/>
              </a:ext>
            </a:extLst>
          </p:cNvPr>
          <p:cNvPicPr>
            <a:picLocks noChangeAspect="1"/>
          </p:cNvPicPr>
          <p:nvPr/>
        </p:nvPicPr>
        <p:blipFill>
          <a:blip r:embed="rId5"/>
          <a:stretch>
            <a:fillRect/>
          </a:stretch>
        </p:blipFill>
        <p:spPr>
          <a:xfrm>
            <a:off x="3613368" y="5718219"/>
            <a:ext cx="1416223" cy="567672"/>
          </a:xfrm>
          <a:prstGeom prst="rect">
            <a:avLst/>
          </a:prstGeom>
        </p:spPr>
      </p:pic>
    </p:spTree>
    <p:extLst>
      <p:ext uri="{BB962C8B-B14F-4D97-AF65-F5344CB8AC3E}">
        <p14:creationId xmlns:p14="http://schemas.microsoft.com/office/powerpoint/2010/main" val="1994132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9B37-81D9-F97B-8E0F-F1924FDD7FCF}"/>
              </a:ext>
            </a:extLst>
          </p:cNvPr>
          <p:cNvSpPr>
            <a:spLocks noGrp="1"/>
          </p:cNvSpPr>
          <p:nvPr>
            <p:ph type="ctrTitle"/>
          </p:nvPr>
        </p:nvSpPr>
        <p:spPr>
          <a:xfrm>
            <a:off x="1781908" y="232967"/>
            <a:ext cx="10214708" cy="985042"/>
          </a:xfrm>
        </p:spPr>
        <p:txBody>
          <a:bodyPr/>
          <a:lstStyle/>
          <a:p>
            <a:r>
              <a:rPr lang="en-US" sz="3000" dirty="0">
                <a:latin typeface="Calibri" panose="020F0502020204030204" pitchFamily="34" charset="0"/>
                <a:cs typeface="Calibri" panose="020F0502020204030204" pitchFamily="34" charset="0"/>
              </a:rPr>
              <a:t>Retirement of Administrative Groups</a:t>
            </a:r>
          </a:p>
        </p:txBody>
      </p:sp>
      <p:sp>
        <p:nvSpPr>
          <p:cNvPr id="4" name="Slide Number Placeholder 3">
            <a:extLst>
              <a:ext uri="{FF2B5EF4-FFF2-40B4-BE49-F238E27FC236}">
                <a16:creationId xmlns:a16="http://schemas.microsoft.com/office/drawing/2014/main" id="{DA33D5DE-9A1D-C0E2-3327-8F0FD85D1900}"/>
              </a:ext>
            </a:extLst>
          </p:cNvPr>
          <p:cNvSpPr>
            <a:spLocks noGrp="1"/>
          </p:cNvSpPr>
          <p:nvPr>
            <p:ph type="sldNum" sz="quarter" idx="12"/>
          </p:nvPr>
        </p:nvSpPr>
        <p:spPr/>
        <p:txBody>
          <a:bodyPr/>
          <a:lstStyle/>
          <a:p>
            <a:fld id="{A49DFD55-3C28-40EF-9E31-A92D2E4017FF}" type="slidenum">
              <a:rPr lang="en-US" smtClean="0"/>
              <a:pPr/>
              <a:t>27</a:t>
            </a:fld>
            <a:endParaRPr lang="en-US"/>
          </a:p>
        </p:txBody>
      </p:sp>
      <p:sp>
        <p:nvSpPr>
          <p:cNvPr id="5" name="Text Placeholder 4">
            <a:extLst>
              <a:ext uri="{FF2B5EF4-FFF2-40B4-BE49-F238E27FC236}">
                <a16:creationId xmlns:a16="http://schemas.microsoft.com/office/drawing/2014/main" id="{1B51998C-AE4C-ED24-BFC3-F1864D414F69}"/>
              </a:ext>
            </a:extLst>
          </p:cNvPr>
          <p:cNvSpPr>
            <a:spLocks noGrp="1"/>
          </p:cNvSpPr>
          <p:nvPr>
            <p:ph type="body" sz="quarter" idx="13"/>
          </p:nvPr>
        </p:nvSpPr>
        <p:spPr>
          <a:xfrm>
            <a:off x="2117970" y="1320800"/>
            <a:ext cx="9292492" cy="4180131"/>
          </a:xfrm>
        </p:spPr>
        <p:txBody>
          <a:bodyPr>
            <a:normAutofit/>
          </a:bodyPr>
          <a:lstStyle/>
          <a:p>
            <a:pPr marL="0" indent="0">
              <a:buNone/>
            </a:pPr>
            <a:r>
              <a:rPr lang="en-US" sz="2400" dirty="0">
                <a:latin typeface="Calibri" panose="020F0502020204030204" pitchFamily="34" charset="0"/>
                <a:cs typeface="Calibri" panose="020F0502020204030204" pitchFamily="34" charset="0"/>
              </a:rPr>
              <a:t>With the transition to Fox on July 1</a:t>
            </a:r>
            <a:r>
              <a:rPr lang="en-US" sz="2400" baseline="30000" dirty="0">
                <a:latin typeface="Calibri" panose="020F0502020204030204" pitchFamily="34" charset="0"/>
                <a:cs typeface="Calibri" panose="020F0502020204030204" pitchFamily="34" charset="0"/>
              </a:rPr>
              <a:t>st</a:t>
            </a:r>
            <a:r>
              <a:rPr lang="en-US" sz="2400" dirty="0">
                <a:latin typeface="Calibri" panose="020F0502020204030204" pitchFamily="34" charset="0"/>
                <a:cs typeface="Calibri" panose="020F0502020204030204" pitchFamily="34" charset="0"/>
              </a:rPr>
              <a:t>, all current Administrative Groups will be discontinued.</a:t>
            </a:r>
          </a:p>
          <a:p>
            <a:pPr lvl="1"/>
            <a:r>
              <a:rPr lang="en-US" sz="2200" dirty="0">
                <a:latin typeface="Calibri" panose="020F0502020204030204" pitchFamily="34" charset="0"/>
                <a:cs typeface="Calibri" panose="020F0502020204030204" pitchFamily="34" charset="0"/>
              </a:rPr>
              <a:t>Decision to retire administrative groups and create 2 new processes for guest/non-employee travel</a:t>
            </a:r>
          </a:p>
          <a:p>
            <a:pPr lvl="2"/>
            <a:r>
              <a:rPr lang="en-US" dirty="0">
                <a:latin typeface="Calibri" panose="020F0502020204030204" pitchFamily="34" charset="0"/>
                <a:cs typeface="Calibri" panose="020F0502020204030204" pitchFamily="34" charset="0"/>
              </a:rPr>
              <a:t>Over 1,000 groups system-wide</a:t>
            </a:r>
          </a:p>
          <a:p>
            <a:pPr lvl="2"/>
            <a:r>
              <a:rPr lang="en-US" dirty="0">
                <a:latin typeface="Calibri" panose="020F0502020204030204" pitchFamily="34" charset="0"/>
                <a:cs typeface="Calibri" panose="020F0502020204030204" pitchFamily="34" charset="0"/>
              </a:rPr>
              <a:t>85% of all admin groups have less than 10 travelers</a:t>
            </a:r>
          </a:p>
          <a:p>
            <a:pPr lvl="2"/>
            <a:r>
              <a:rPr lang="en-US" dirty="0">
                <a:latin typeface="Calibri" panose="020F0502020204030204" pitchFamily="34" charset="0"/>
                <a:cs typeface="Calibri" panose="020F0502020204030204" pitchFamily="34" charset="0"/>
              </a:rPr>
              <a:t>Administrative burden</a:t>
            </a:r>
          </a:p>
          <a:p>
            <a:pPr lvl="2"/>
            <a:r>
              <a:rPr lang="en-US" dirty="0">
                <a:latin typeface="Calibri" panose="020F0502020204030204" pitchFamily="34" charset="0"/>
                <a:cs typeface="Calibri" panose="020F0502020204030204" pitchFamily="34" charset="0"/>
              </a:rPr>
              <a:t>Time consuming process for a small number of travelers per group</a:t>
            </a:r>
          </a:p>
          <a:p>
            <a:pPr lvl="2"/>
            <a:r>
              <a:rPr lang="en-US" dirty="0">
                <a:latin typeface="Calibri" panose="020F0502020204030204" pitchFamily="34" charset="0"/>
                <a:cs typeface="Calibri" panose="020F0502020204030204" pitchFamily="34" charset="0"/>
              </a:rPr>
              <a:t>Increase in fraudulent bookings</a:t>
            </a:r>
          </a:p>
          <a:p>
            <a:pPr lvl="1"/>
            <a:r>
              <a:rPr lang="en-US" dirty="0">
                <a:latin typeface="Calibri" panose="020F0502020204030204" pitchFamily="34" charset="0"/>
                <a:cs typeface="Calibri" panose="020F0502020204030204" pitchFamily="34" charset="0"/>
              </a:rPr>
              <a:t>New service fee model was created to minimize increases to Concur transactions and move fees to most labor-intensive reservations.</a:t>
            </a:r>
          </a:p>
          <a:p>
            <a:pPr lvl="1"/>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8685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20E2A4-D0BC-FC4D-965D-6B736FD4D2D7}"/>
              </a:ext>
            </a:extLst>
          </p:cNvPr>
          <p:cNvSpPr txBox="1"/>
          <p:nvPr/>
        </p:nvSpPr>
        <p:spPr>
          <a:xfrm>
            <a:off x="1210612" y="460312"/>
            <a:ext cx="9046029" cy="646331"/>
          </a:xfrm>
          <a:prstGeom prst="rect">
            <a:avLst/>
          </a:prstGeom>
          <a:noFill/>
        </p:spPr>
        <p:txBody>
          <a:bodyPr wrap="square" lIns="91440" tIns="45720" rIns="91440" bIns="45720" anchor="t">
            <a:spAutoFit/>
          </a:bodyPr>
          <a:lstStyle/>
          <a:p>
            <a:pPr>
              <a:lnSpc>
                <a:spcPct val="90000"/>
              </a:lnSpc>
              <a:spcBef>
                <a:spcPct val="0"/>
              </a:spcBef>
            </a:pPr>
            <a:r>
              <a:rPr lang="en-US" sz="4000" cap="all" spc="150">
                <a:solidFill>
                  <a:schemeClr val="bg1"/>
                </a:solidFill>
                <a:latin typeface="Calibri"/>
                <a:ea typeface="Open Sans Light"/>
                <a:cs typeface="Calibri"/>
              </a:rPr>
              <a:t>Service Fee changes</a:t>
            </a:r>
          </a:p>
        </p:txBody>
      </p:sp>
      <p:graphicFrame>
        <p:nvGraphicFramePr>
          <p:cNvPr id="5" name="Table 4">
            <a:extLst>
              <a:ext uri="{FF2B5EF4-FFF2-40B4-BE49-F238E27FC236}">
                <a16:creationId xmlns:a16="http://schemas.microsoft.com/office/drawing/2014/main" id="{E09BECEE-5B4E-9710-08FE-AFC7E9B11379}"/>
              </a:ext>
            </a:extLst>
          </p:cNvPr>
          <p:cNvGraphicFramePr>
            <a:graphicFrameLocks noGrp="1"/>
          </p:cNvGraphicFramePr>
          <p:nvPr/>
        </p:nvGraphicFramePr>
        <p:xfrm>
          <a:off x="8302757" y="1821505"/>
          <a:ext cx="3750698" cy="2286000"/>
        </p:xfrm>
        <a:graphic>
          <a:graphicData uri="http://schemas.openxmlformats.org/drawingml/2006/table">
            <a:tbl>
              <a:tblPr firstRow="1" bandRow="1">
                <a:tableStyleId>{7E9639D4-E3E2-4D34-9284-5A2195B3D0D7}</a:tableStyleId>
              </a:tblPr>
              <a:tblGrid>
                <a:gridCol w="1875349">
                  <a:extLst>
                    <a:ext uri="{9D8B030D-6E8A-4147-A177-3AD203B41FA5}">
                      <a16:colId xmlns:a16="http://schemas.microsoft.com/office/drawing/2014/main" val="2798827074"/>
                    </a:ext>
                  </a:extLst>
                </a:gridCol>
                <a:gridCol w="1875349">
                  <a:extLst>
                    <a:ext uri="{9D8B030D-6E8A-4147-A177-3AD203B41FA5}">
                      <a16:colId xmlns:a16="http://schemas.microsoft.com/office/drawing/2014/main" val="3203234335"/>
                    </a:ext>
                  </a:extLst>
                </a:gridCol>
              </a:tblGrid>
              <a:tr h="350732">
                <a:tc>
                  <a:txBody>
                    <a:bodyPr/>
                    <a:lstStyle/>
                    <a:p>
                      <a:r>
                        <a:rPr lang="en-US"/>
                        <a:t>UW Overall (Systemwide) Transaction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 of Transactions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1360669"/>
                  </a:ext>
                </a:extLst>
              </a:tr>
              <a:tr h="350732">
                <a:tc>
                  <a:txBody>
                    <a:bodyPr/>
                    <a:lstStyle/>
                    <a:p>
                      <a:r>
                        <a:rPr lang="en-US">
                          <a:solidFill>
                            <a:schemeClr val="bg1"/>
                          </a:solidFill>
                        </a:rPr>
                        <a:t>Online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solidFill>
                            <a:schemeClr val="bg1"/>
                          </a:solidFill>
                        </a:rPr>
                        <a:t>60.5%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1932067"/>
                  </a:ext>
                </a:extLst>
              </a:tr>
              <a:tr h="350732">
                <a:tc>
                  <a:txBody>
                    <a:bodyPr/>
                    <a:lstStyle/>
                    <a:p>
                      <a:r>
                        <a:rPr lang="en-US">
                          <a:solidFill>
                            <a:schemeClr val="bg1"/>
                          </a:solidFill>
                        </a:rPr>
                        <a:t>Agent Domestic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solidFill>
                            <a:schemeClr val="bg1"/>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3942082"/>
                  </a:ext>
                </a:extLst>
              </a:tr>
              <a:tr h="350732">
                <a:tc>
                  <a:txBody>
                    <a:bodyPr/>
                    <a:lstStyle/>
                    <a:p>
                      <a:r>
                        <a:rPr lang="en-US">
                          <a:solidFill>
                            <a:schemeClr val="bg1"/>
                          </a:solidFill>
                        </a:rPr>
                        <a:t>Agent Int’l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solidFill>
                            <a:schemeClr val="bg1"/>
                          </a:solidFill>
                        </a:rPr>
                        <a:t>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5075739"/>
                  </a:ext>
                </a:extLst>
              </a:tr>
            </a:tbl>
          </a:graphicData>
        </a:graphic>
      </p:graphicFrame>
      <p:pic>
        <p:nvPicPr>
          <p:cNvPr id="4" name="Picture 3">
            <a:extLst>
              <a:ext uri="{FF2B5EF4-FFF2-40B4-BE49-F238E27FC236}">
                <a16:creationId xmlns:a16="http://schemas.microsoft.com/office/drawing/2014/main" id="{FD3C5ECE-7345-C8BE-E5D3-5B470C0EF141}"/>
              </a:ext>
            </a:extLst>
          </p:cNvPr>
          <p:cNvPicPr>
            <a:picLocks noChangeAspect="1"/>
          </p:cNvPicPr>
          <p:nvPr/>
        </p:nvPicPr>
        <p:blipFill>
          <a:blip r:embed="rId3"/>
          <a:stretch>
            <a:fillRect/>
          </a:stretch>
        </p:blipFill>
        <p:spPr>
          <a:xfrm>
            <a:off x="435847" y="1099348"/>
            <a:ext cx="7080215" cy="4098403"/>
          </a:xfrm>
          <a:prstGeom prst="rect">
            <a:avLst/>
          </a:prstGeom>
        </p:spPr>
      </p:pic>
      <p:sp>
        <p:nvSpPr>
          <p:cNvPr id="6" name="Frame 5">
            <a:extLst>
              <a:ext uri="{FF2B5EF4-FFF2-40B4-BE49-F238E27FC236}">
                <a16:creationId xmlns:a16="http://schemas.microsoft.com/office/drawing/2014/main" id="{89977D2F-7D18-3DF4-E263-3BA5F3867EAB}"/>
              </a:ext>
            </a:extLst>
          </p:cNvPr>
          <p:cNvSpPr/>
          <p:nvPr/>
        </p:nvSpPr>
        <p:spPr>
          <a:xfrm>
            <a:off x="343877" y="1686543"/>
            <a:ext cx="3978031" cy="3600044"/>
          </a:xfrm>
          <a:prstGeom prst="frame">
            <a:avLst>
              <a:gd name="adj1" fmla="val 1550"/>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67152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9B37-81D9-F97B-8E0F-F1924FDD7FCF}"/>
              </a:ext>
            </a:extLst>
          </p:cNvPr>
          <p:cNvSpPr>
            <a:spLocks noGrp="1"/>
          </p:cNvSpPr>
          <p:nvPr>
            <p:ph type="ctrTitle"/>
          </p:nvPr>
        </p:nvSpPr>
        <p:spPr>
          <a:xfrm>
            <a:off x="1781908" y="232967"/>
            <a:ext cx="10214708" cy="985042"/>
          </a:xfrm>
        </p:spPr>
        <p:txBody>
          <a:bodyPr/>
          <a:lstStyle/>
          <a:p>
            <a:r>
              <a:rPr lang="en-US" sz="3000" dirty="0">
                <a:latin typeface="Calibri" panose="020F0502020204030204" pitchFamily="34" charset="0"/>
                <a:cs typeface="Calibri" panose="020F0502020204030204" pitchFamily="34" charset="0"/>
              </a:rPr>
              <a:t>Options for Booking Guest/Non-Profiled Travelers</a:t>
            </a:r>
          </a:p>
        </p:txBody>
      </p:sp>
      <p:sp>
        <p:nvSpPr>
          <p:cNvPr id="4" name="Slide Number Placeholder 3">
            <a:extLst>
              <a:ext uri="{FF2B5EF4-FFF2-40B4-BE49-F238E27FC236}">
                <a16:creationId xmlns:a16="http://schemas.microsoft.com/office/drawing/2014/main" id="{DA33D5DE-9A1D-C0E2-3327-8F0FD85D1900}"/>
              </a:ext>
            </a:extLst>
          </p:cNvPr>
          <p:cNvSpPr>
            <a:spLocks noGrp="1"/>
          </p:cNvSpPr>
          <p:nvPr>
            <p:ph type="sldNum" sz="quarter" idx="12"/>
          </p:nvPr>
        </p:nvSpPr>
        <p:spPr/>
        <p:txBody>
          <a:bodyPr/>
          <a:lstStyle/>
          <a:p>
            <a:fld id="{A49DFD55-3C28-40EF-9E31-A92D2E4017FF}" type="slidenum">
              <a:rPr lang="en-US" smtClean="0"/>
              <a:pPr/>
              <a:t>29</a:t>
            </a:fld>
            <a:endParaRPr lang="en-US"/>
          </a:p>
        </p:txBody>
      </p:sp>
      <p:sp>
        <p:nvSpPr>
          <p:cNvPr id="5" name="Text Placeholder 4">
            <a:extLst>
              <a:ext uri="{FF2B5EF4-FFF2-40B4-BE49-F238E27FC236}">
                <a16:creationId xmlns:a16="http://schemas.microsoft.com/office/drawing/2014/main" id="{1B51998C-AE4C-ED24-BFC3-F1864D414F69}"/>
              </a:ext>
            </a:extLst>
          </p:cNvPr>
          <p:cNvSpPr>
            <a:spLocks noGrp="1"/>
          </p:cNvSpPr>
          <p:nvPr>
            <p:ph type="body" sz="quarter" idx="13"/>
          </p:nvPr>
        </p:nvSpPr>
        <p:spPr>
          <a:xfrm>
            <a:off x="2275620" y="1357068"/>
            <a:ext cx="8306411" cy="4143863"/>
          </a:xfrm>
        </p:spPr>
        <p:txBody>
          <a:bodyPr>
            <a:normAutofit lnSpcReduction="10000"/>
          </a:bodyPr>
          <a:lstStyle/>
          <a:p>
            <a:pPr marL="0" indent="0">
              <a:buNone/>
            </a:pPr>
            <a:r>
              <a:rPr lang="en-US" sz="2400" dirty="0">
                <a:latin typeface="Calibri" panose="020F0502020204030204" pitchFamily="34" charset="0"/>
                <a:cs typeface="Calibri" panose="020F0502020204030204" pitchFamily="34" charset="0"/>
              </a:rPr>
              <a:t>There will be 4 options for booking guests, students and other non-employee travel. 2 of the options allow for the arranger to book on behalf of the guest and 2 of the options allow for the traveler to work directly with Fox.</a:t>
            </a:r>
          </a:p>
          <a:p>
            <a:pPr marL="514350" indent="-514350">
              <a:buFont typeface="+mj-lt"/>
              <a:buAutoNum type="arabicPeriod"/>
            </a:pPr>
            <a:r>
              <a:rPr lang="en-US" sz="2400" b="1" u="sng" dirty="0">
                <a:latin typeface="Calibri" panose="020F0502020204030204" pitchFamily="34" charset="0"/>
                <a:cs typeface="Calibri" panose="020F0502020204030204" pitchFamily="34" charset="0"/>
              </a:rPr>
              <a:t>Arranger books </a:t>
            </a:r>
            <a:r>
              <a:rPr lang="en-US" sz="2400" dirty="0">
                <a:latin typeface="Calibri" panose="020F0502020204030204" pitchFamily="34" charset="0"/>
                <a:cs typeface="Calibri" panose="020F0502020204030204" pitchFamily="34" charset="0"/>
              </a:rPr>
              <a:t>in Concur using ‘Book for a guest’ functionality</a:t>
            </a:r>
          </a:p>
          <a:p>
            <a:pPr marL="514350" indent="-514350">
              <a:buFont typeface="+mj-lt"/>
              <a:buAutoNum type="arabicPeriod"/>
            </a:pPr>
            <a:r>
              <a:rPr lang="en-US" sz="2400" b="1" u="sng" dirty="0">
                <a:latin typeface="Calibri" panose="020F0502020204030204" pitchFamily="34" charset="0"/>
                <a:cs typeface="Calibri" panose="020F0502020204030204" pitchFamily="34" charset="0"/>
              </a:rPr>
              <a:t>Arranger books </a:t>
            </a:r>
            <a:r>
              <a:rPr lang="en-US" sz="2400" dirty="0">
                <a:latin typeface="Calibri" panose="020F0502020204030204" pitchFamily="34" charset="0"/>
                <a:cs typeface="Calibri" panose="020F0502020204030204" pitchFamily="34" charset="0"/>
              </a:rPr>
              <a:t>on behalf of guest by calling Fox.</a:t>
            </a:r>
          </a:p>
          <a:p>
            <a:pPr marL="514350" indent="-514350">
              <a:buFont typeface="+mj-lt"/>
              <a:buAutoNum type="arabicPeriod"/>
            </a:pPr>
            <a:r>
              <a:rPr lang="en-US" sz="2400" b="1" u="sng" dirty="0">
                <a:latin typeface="Calibri" panose="020F0502020204030204" pitchFamily="34" charset="0"/>
                <a:cs typeface="Calibri" panose="020F0502020204030204" pitchFamily="34" charset="0"/>
              </a:rPr>
              <a:t>Traveler books </a:t>
            </a:r>
            <a:r>
              <a:rPr lang="en-US" sz="2400" dirty="0">
                <a:latin typeface="Calibri" panose="020F0502020204030204" pitchFamily="34" charset="0"/>
                <a:cs typeface="Calibri" panose="020F0502020204030204" pitchFamily="34" charset="0"/>
              </a:rPr>
              <a:t>directly with Fox after arranger authorizes booking through </a:t>
            </a:r>
            <a:r>
              <a:rPr lang="en-US" sz="2400" i="1" dirty="0">
                <a:latin typeface="Calibri" panose="020F0502020204030204" pitchFamily="34" charset="0"/>
                <a:cs typeface="Calibri" panose="020F0502020204030204" pitchFamily="34" charset="0"/>
              </a:rPr>
              <a:t>One-Time Individual Booking Request Form</a:t>
            </a:r>
            <a:r>
              <a:rPr lang="en-US" sz="2400" dirty="0">
                <a:latin typeface="Calibri" panose="020F0502020204030204" pitchFamily="34" charset="0"/>
                <a:cs typeface="Calibri" panose="020F0502020204030204" pitchFamily="34" charset="0"/>
              </a:rPr>
              <a:t>.</a:t>
            </a:r>
          </a:p>
          <a:p>
            <a:pPr marL="514350" indent="-514350">
              <a:buFont typeface="+mj-lt"/>
              <a:buAutoNum type="arabicPeriod"/>
            </a:pPr>
            <a:r>
              <a:rPr lang="en-US" sz="2400" b="1" u="sng" dirty="0">
                <a:latin typeface="Calibri" panose="020F0502020204030204" pitchFamily="34" charset="0"/>
                <a:cs typeface="Calibri" panose="020F0502020204030204" pitchFamily="34" charset="0"/>
              </a:rPr>
              <a:t>Traveler books </a:t>
            </a:r>
            <a:r>
              <a:rPr lang="en-US" sz="2400" dirty="0">
                <a:latin typeface="Calibri" panose="020F0502020204030204" pitchFamily="34" charset="0"/>
                <a:cs typeface="Calibri" panose="020F0502020204030204" pitchFamily="34" charset="0"/>
              </a:rPr>
              <a:t>directly with Fox after arranger establishes a </a:t>
            </a:r>
            <a:r>
              <a:rPr lang="en-US" sz="2400" i="1" dirty="0">
                <a:latin typeface="Calibri" panose="020F0502020204030204" pitchFamily="34" charset="0"/>
                <a:cs typeface="Calibri" panose="020F0502020204030204" pitchFamily="34" charset="0"/>
              </a:rPr>
              <a:t>Custom Booking Solution (CBS), </a:t>
            </a:r>
            <a:r>
              <a:rPr lang="en-US" sz="2400" dirty="0">
                <a:latin typeface="Calibri" panose="020F0502020204030204" pitchFamily="34" charset="0"/>
                <a:cs typeface="Calibri" panose="020F0502020204030204" pitchFamily="34" charset="0"/>
              </a:rPr>
              <a:t>formerly known as Administrative Group.</a:t>
            </a:r>
          </a:p>
        </p:txBody>
      </p:sp>
    </p:spTree>
    <p:extLst>
      <p:ext uri="{BB962C8B-B14F-4D97-AF65-F5344CB8AC3E}">
        <p14:creationId xmlns:p14="http://schemas.microsoft.com/office/powerpoint/2010/main" val="308914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 smiling&#10;&#10;Description automatically generated">
            <a:extLst>
              <a:ext uri="{FF2B5EF4-FFF2-40B4-BE49-F238E27FC236}">
                <a16:creationId xmlns:a16="http://schemas.microsoft.com/office/drawing/2014/main" id="{BA7C5D35-9908-9F3C-EE7F-95705F61B7B2}"/>
              </a:ext>
            </a:extLst>
          </p:cNvPr>
          <p:cNvPicPr>
            <a:picLocks noChangeAspect="1"/>
          </p:cNvPicPr>
          <p:nvPr/>
        </p:nvPicPr>
        <p:blipFill rotWithShape="1">
          <a:blip r:embed="rId3">
            <a:extLst>
              <a:ext uri="{28A0092B-C50C-407E-A947-70E740481C1C}">
                <a14:useLocalDpi xmlns:a14="http://schemas.microsoft.com/office/drawing/2010/main" val="0"/>
              </a:ext>
            </a:extLst>
          </a:blip>
          <a:srcRect l="12126" r="11124" b="-2"/>
          <a:stretch/>
        </p:blipFill>
        <p:spPr>
          <a:xfrm>
            <a:off x="0" y="4713985"/>
            <a:ext cx="1695938" cy="2135469"/>
          </a:xfrm>
          <a:prstGeom prst="rect">
            <a:avLst/>
          </a:prstGeom>
        </p:spPr>
      </p:pic>
      <p:pic>
        <p:nvPicPr>
          <p:cNvPr id="5" name="Picture 4" descr="A person with long hair smiling&#10;&#10;Description automatically generated">
            <a:extLst>
              <a:ext uri="{FF2B5EF4-FFF2-40B4-BE49-F238E27FC236}">
                <a16:creationId xmlns:a16="http://schemas.microsoft.com/office/drawing/2014/main" id="{8582ACCB-D6E5-1BF7-D988-857B7031C5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70" r="3" b="10614"/>
          <a:stretch/>
        </p:blipFill>
        <p:spPr bwMode="auto">
          <a:xfrm>
            <a:off x="6501744" y="4713983"/>
            <a:ext cx="2899831" cy="21670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miling for the camera&#10;&#10;Description automatically generated with medium confidence">
            <a:extLst>
              <a:ext uri="{FF2B5EF4-FFF2-40B4-BE49-F238E27FC236}">
                <a16:creationId xmlns:a16="http://schemas.microsoft.com/office/drawing/2014/main" id="{B56BD8B3-3165-D787-5BFF-3DA4B3B625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98" r="-4" b="40695"/>
          <a:stretch/>
        </p:blipFill>
        <p:spPr>
          <a:xfrm>
            <a:off x="4098841" y="4713984"/>
            <a:ext cx="2402903" cy="2167013"/>
          </a:xfrm>
          <a:prstGeom prst="rect">
            <a:avLst/>
          </a:prstGeom>
        </p:spPr>
      </p:pic>
      <p:pic>
        <p:nvPicPr>
          <p:cNvPr id="9" name="Picture 2" descr="A person with long brown hair smiling&#10;&#10;Description automatically generated">
            <a:extLst>
              <a:ext uri="{FF2B5EF4-FFF2-40B4-BE49-F238E27FC236}">
                <a16:creationId xmlns:a16="http://schemas.microsoft.com/office/drawing/2014/main" id="{DC456620-DA38-E8BA-E5DD-3DEE3C04406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944" b="31944"/>
          <a:stretch/>
        </p:blipFill>
        <p:spPr bwMode="auto">
          <a:xfrm>
            <a:off x="9401574" y="4713984"/>
            <a:ext cx="2790425" cy="21440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person smiling&#10;&#10;Description automatically generated">
            <a:extLst>
              <a:ext uri="{FF2B5EF4-FFF2-40B4-BE49-F238E27FC236}">
                <a16:creationId xmlns:a16="http://schemas.microsoft.com/office/drawing/2014/main" id="{5AC4FBD1-7D92-BEB5-5DB2-FEB275D105AE}"/>
              </a:ext>
            </a:extLst>
          </p:cNvPr>
          <p:cNvPicPr>
            <a:picLocks noChangeAspect="1"/>
          </p:cNvPicPr>
          <p:nvPr/>
        </p:nvPicPr>
        <p:blipFill rotWithShape="1">
          <a:blip r:embed="rId7"/>
          <a:srcRect t="5473" b="14973"/>
          <a:stretch/>
        </p:blipFill>
        <p:spPr>
          <a:xfrm>
            <a:off x="1695937" y="4722057"/>
            <a:ext cx="2402904" cy="2136801"/>
          </a:xfrm>
          <a:prstGeom prst="rect">
            <a:avLst/>
          </a:prstGeom>
        </p:spPr>
      </p:pic>
      <p:sp>
        <p:nvSpPr>
          <p:cNvPr id="13" name="TextBox 12">
            <a:extLst>
              <a:ext uri="{FF2B5EF4-FFF2-40B4-BE49-F238E27FC236}">
                <a16:creationId xmlns:a16="http://schemas.microsoft.com/office/drawing/2014/main" id="{532FA861-89C3-BD1A-8321-72062C1A7E4F}"/>
              </a:ext>
            </a:extLst>
          </p:cNvPr>
          <p:cNvSpPr txBox="1"/>
          <p:nvPr/>
        </p:nvSpPr>
        <p:spPr>
          <a:xfrm>
            <a:off x="1583475" y="1707090"/>
            <a:ext cx="8558704" cy="2829169"/>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2200" b="1" dirty="0">
                <a:solidFill>
                  <a:schemeClr val="bg1"/>
                </a:solidFill>
                <a:latin typeface="Calibri"/>
                <a:cs typeface="Calibri"/>
              </a:rPr>
              <a:t>Elizabeth Dressel -  </a:t>
            </a:r>
            <a:r>
              <a:rPr lang="en-US" sz="2200" dirty="0">
                <a:solidFill>
                  <a:schemeClr val="bg1"/>
                </a:solidFill>
                <a:latin typeface="Calibri"/>
                <a:cs typeface="Calibri"/>
              </a:rPr>
              <a:t>ATP Expenses Design Team Co-Lead &amp; Co-Director of Travel</a:t>
            </a:r>
          </a:p>
          <a:p>
            <a:pPr>
              <a:lnSpc>
                <a:spcPct val="90000"/>
              </a:lnSpc>
              <a:spcAft>
                <a:spcPts val="600"/>
              </a:spcAft>
            </a:pPr>
            <a:r>
              <a:rPr lang="en-US" sz="2200" b="1" dirty="0">
                <a:solidFill>
                  <a:schemeClr val="bg1"/>
                </a:solidFill>
                <a:latin typeface="Calibri"/>
                <a:cs typeface="Calibri"/>
              </a:rPr>
              <a:t>Becky Kopidlansky - </a:t>
            </a:r>
            <a:r>
              <a:rPr lang="en-US" sz="2200" dirty="0">
                <a:solidFill>
                  <a:schemeClr val="bg1"/>
                </a:solidFill>
                <a:latin typeface="Calibri"/>
                <a:cs typeface="Calibri"/>
              </a:rPr>
              <a:t>Interim Co-Director of Travel </a:t>
            </a:r>
          </a:p>
          <a:p>
            <a:pPr marL="800100" lvl="1" indent="-342900">
              <a:lnSpc>
                <a:spcPct val="90000"/>
              </a:lnSpc>
              <a:spcAft>
                <a:spcPts val="600"/>
              </a:spcAft>
              <a:buFont typeface="Wingdings" panose="05000000000000000000" pitchFamily="2" charset="2"/>
              <a:buChar char="ü"/>
            </a:pPr>
            <a:r>
              <a:rPr lang="en-US" sz="2200" dirty="0">
                <a:solidFill>
                  <a:schemeClr val="bg1"/>
                </a:solidFill>
                <a:latin typeface="Calibri"/>
                <a:cs typeface="Calibri"/>
              </a:rPr>
              <a:t>Supporting UW-La Crosse and UW-Stout</a:t>
            </a:r>
          </a:p>
          <a:p>
            <a:pPr>
              <a:lnSpc>
                <a:spcPct val="90000"/>
              </a:lnSpc>
              <a:spcAft>
                <a:spcPts val="600"/>
              </a:spcAft>
            </a:pPr>
            <a:r>
              <a:rPr lang="en-US" sz="2200" b="1" dirty="0">
                <a:solidFill>
                  <a:schemeClr val="bg1"/>
                </a:solidFill>
                <a:latin typeface="Calibri"/>
                <a:cs typeface="Calibri"/>
              </a:rPr>
              <a:t>Terry Wilson - </a:t>
            </a:r>
            <a:r>
              <a:rPr lang="en-US" sz="2200" dirty="0">
                <a:solidFill>
                  <a:schemeClr val="bg1"/>
                </a:solidFill>
                <a:latin typeface="Calibri"/>
                <a:cs typeface="Calibri"/>
              </a:rPr>
              <a:t>Travel Manager, UW Madison</a:t>
            </a:r>
          </a:p>
          <a:p>
            <a:pPr>
              <a:lnSpc>
                <a:spcPct val="90000"/>
              </a:lnSpc>
              <a:spcAft>
                <a:spcPts val="600"/>
              </a:spcAft>
            </a:pPr>
            <a:r>
              <a:rPr lang="en-US" sz="2200" b="1" dirty="0">
                <a:solidFill>
                  <a:schemeClr val="bg1"/>
                </a:solidFill>
                <a:latin typeface="Calibri"/>
                <a:cs typeface="Calibri"/>
              </a:rPr>
              <a:t>Alma Ramirez - </a:t>
            </a:r>
            <a:r>
              <a:rPr lang="en-US" sz="2200" dirty="0">
                <a:solidFill>
                  <a:schemeClr val="bg1"/>
                </a:solidFill>
                <a:latin typeface="Calibri"/>
                <a:cs typeface="Calibri"/>
              </a:rPr>
              <a:t>Regional Travel Manager</a:t>
            </a:r>
          </a:p>
          <a:p>
            <a:pPr marL="685800" lvl="1" indent="-342900">
              <a:lnSpc>
                <a:spcPct val="90000"/>
              </a:lnSpc>
              <a:spcAft>
                <a:spcPts val="600"/>
              </a:spcAft>
              <a:buFont typeface="Wingdings" panose="05000000000000000000" pitchFamily="2" charset="2"/>
              <a:buChar char="ü"/>
            </a:pPr>
            <a:r>
              <a:rPr lang="en-US" sz="2200" dirty="0">
                <a:solidFill>
                  <a:schemeClr val="bg1"/>
                </a:solidFill>
                <a:latin typeface="Calibri"/>
                <a:cs typeface="Calibri"/>
              </a:rPr>
              <a:t>Supporting UW-Whitewater, UW-River Falls &amp; UWSA</a:t>
            </a:r>
          </a:p>
          <a:p>
            <a:pPr>
              <a:lnSpc>
                <a:spcPct val="90000"/>
              </a:lnSpc>
              <a:spcAft>
                <a:spcPts val="600"/>
              </a:spcAft>
            </a:pPr>
            <a:r>
              <a:rPr lang="en-US" sz="2200" b="1" dirty="0">
                <a:solidFill>
                  <a:schemeClr val="bg1"/>
                </a:solidFill>
                <a:latin typeface="Calibri"/>
                <a:cs typeface="Calibri"/>
              </a:rPr>
              <a:t>Alyssa </a:t>
            </a:r>
            <a:r>
              <a:rPr lang="en-US" sz="2200" b="1" dirty="0" err="1">
                <a:solidFill>
                  <a:schemeClr val="bg1"/>
                </a:solidFill>
                <a:latin typeface="Calibri"/>
                <a:cs typeface="Calibri"/>
              </a:rPr>
              <a:t>Totoraitis</a:t>
            </a:r>
            <a:r>
              <a:rPr lang="en-US" sz="2200" b="1" dirty="0">
                <a:solidFill>
                  <a:schemeClr val="bg1"/>
                </a:solidFill>
                <a:latin typeface="Calibri"/>
                <a:cs typeface="Calibri"/>
              </a:rPr>
              <a:t> - </a:t>
            </a:r>
            <a:r>
              <a:rPr lang="en-US" sz="2200" dirty="0">
                <a:solidFill>
                  <a:schemeClr val="bg1"/>
                </a:solidFill>
                <a:latin typeface="Calibri"/>
                <a:cs typeface="Calibri"/>
              </a:rPr>
              <a:t>Regional Travel Manager</a:t>
            </a:r>
          </a:p>
          <a:p>
            <a:pPr marL="685800" lvl="1" indent="-342900">
              <a:lnSpc>
                <a:spcPct val="90000"/>
              </a:lnSpc>
              <a:spcAft>
                <a:spcPts val="600"/>
              </a:spcAft>
              <a:buFont typeface="Wingdings" panose="05000000000000000000" pitchFamily="2" charset="2"/>
              <a:buChar char="ü"/>
            </a:pPr>
            <a:r>
              <a:rPr lang="en-US" sz="2200" dirty="0">
                <a:solidFill>
                  <a:schemeClr val="bg1"/>
                </a:solidFill>
                <a:latin typeface="Calibri"/>
                <a:cs typeface="Calibri"/>
              </a:rPr>
              <a:t>Supporting UW-Milwaukee and UW-Parkside</a:t>
            </a:r>
          </a:p>
          <a:p>
            <a:pPr marL="571500" lvl="1" indent="-228600">
              <a:lnSpc>
                <a:spcPct val="90000"/>
              </a:lnSpc>
              <a:spcAft>
                <a:spcPts val="600"/>
              </a:spcAft>
              <a:buFont typeface="Arial" panose="020B0604020202020204" pitchFamily="34" charset="0"/>
              <a:buChar char="•"/>
            </a:pPr>
            <a:endParaRPr lang="en-US" sz="1900" dirty="0"/>
          </a:p>
          <a:p>
            <a:pPr marL="228600" lvl="1" indent="-228600">
              <a:lnSpc>
                <a:spcPct val="90000"/>
              </a:lnSpc>
              <a:spcAft>
                <a:spcPts val="600"/>
              </a:spcAft>
              <a:buFont typeface="Arial" panose="020B0604020202020204" pitchFamily="34" charset="0"/>
              <a:buChar char="•"/>
            </a:pPr>
            <a:endParaRPr lang="en-US" sz="1900" b="1" dirty="0"/>
          </a:p>
          <a:p>
            <a:pPr lvl="7" indent="-228600">
              <a:lnSpc>
                <a:spcPct val="90000"/>
              </a:lnSpc>
              <a:spcAft>
                <a:spcPts val="600"/>
              </a:spcAft>
              <a:buFont typeface="Arial" panose="020B0604020202020204" pitchFamily="34" charset="0"/>
              <a:buChar char="•"/>
            </a:pPr>
            <a:endParaRPr lang="en-US" sz="1900" b="1" dirty="0"/>
          </a:p>
          <a:p>
            <a:pPr marL="3429000" lvl="8" indent="-228600">
              <a:lnSpc>
                <a:spcPct val="90000"/>
              </a:lnSpc>
              <a:spcAft>
                <a:spcPts val="600"/>
              </a:spcAft>
              <a:buFont typeface="Arial" panose="020B0604020202020204" pitchFamily="34" charset="0"/>
              <a:buChar char="•"/>
            </a:pPr>
            <a:endParaRPr lang="en-US" sz="1900" dirty="0"/>
          </a:p>
        </p:txBody>
      </p:sp>
      <p:sp>
        <p:nvSpPr>
          <p:cNvPr id="15" name="Title 1">
            <a:extLst>
              <a:ext uri="{FF2B5EF4-FFF2-40B4-BE49-F238E27FC236}">
                <a16:creationId xmlns:a16="http://schemas.microsoft.com/office/drawing/2014/main" id="{91651150-D85A-A59B-380B-7335D17BE351}"/>
              </a:ext>
            </a:extLst>
          </p:cNvPr>
          <p:cNvSpPr txBox="1">
            <a:spLocks/>
          </p:cNvSpPr>
          <p:nvPr/>
        </p:nvSpPr>
        <p:spPr>
          <a:xfrm>
            <a:off x="2442117" y="237674"/>
            <a:ext cx="5947420" cy="1055867"/>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b="0" i="0" kern="1200" cap="all" baseline="0">
                <a:solidFill>
                  <a:schemeClr val="tx1"/>
                </a:solidFill>
                <a:latin typeface="Open Sans Light" pitchFamily="2" charset="0"/>
                <a:ea typeface="+mj-ea"/>
                <a:cs typeface="+mj-cs"/>
              </a:defRPr>
            </a:lvl1pPr>
          </a:lstStyle>
          <a:p>
            <a:pPr algn="ctr"/>
            <a:r>
              <a:rPr lang="en-US" sz="4000" b="1" dirty="0">
                <a:solidFill>
                  <a:schemeClr val="bg1"/>
                </a:solidFill>
                <a:latin typeface="Calibri" panose="020F0502020204030204" pitchFamily="34" charset="0"/>
                <a:cs typeface="Calibri" panose="020F0502020204030204" pitchFamily="34" charset="0"/>
              </a:rPr>
              <a:t>Introductions</a:t>
            </a:r>
            <a:endParaRPr lang="en-US" sz="4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5107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9B37-81D9-F97B-8E0F-F1924FDD7FCF}"/>
              </a:ext>
            </a:extLst>
          </p:cNvPr>
          <p:cNvSpPr>
            <a:spLocks noGrp="1"/>
          </p:cNvSpPr>
          <p:nvPr>
            <p:ph type="ctrTitle"/>
          </p:nvPr>
        </p:nvSpPr>
        <p:spPr>
          <a:xfrm>
            <a:off x="1781908" y="232967"/>
            <a:ext cx="10214708" cy="985042"/>
          </a:xfrm>
        </p:spPr>
        <p:txBody>
          <a:bodyPr/>
          <a:lstStyle/>
          <a:p>
            <a:r>
              <a:rPr lang="en-US" sz="3000" dirty="0">
                <a:latin typeface="Calibri" panose="020F0502020204030204" pitchFamily="34" charset="0"/>
                <a:cs typeface="Calibri" panose="020F0502020204030204" pitchFamily="34" charset="0"/>
              </a:rPr>
              <a:t>Options for Booking Guest/Non-Profiled Travelers</a:t>
            </a:r>
          </a:p>
        </p:txBody>
      </p:sp>
      <p:sp>
        <p:nvSpPr>
          <p:cNvPr id="4" name="Slide Number Placeholder 3">
            <a:extLst>
              <a:ext uri="{FF2B5EF4-FFF2-40B4-BE49-F238E27FC236}">
                <a16:creationId xmlns:a16="http://schemas.microsoft.com/office/drawing/2014/main" id="{DA33D5DE-9A1D-C0E2-3327-8F0FD85D1900}"/>
              </a:ext>
            </a:extLst>
          </p:cNvPr>
          <p:cNvSpPr>
            <a:spLocks noGrp="1"/>
          </p:cNvSpPr>
          <p:nvPr>
            <p:ph type="sldNum" sz="quarter" idx="12"/>
          </p:nvPr>
        </p:nvSpPr>
        <p:spPr/>
        <p:txBody>
          <a:bodyPr/>
          <a:lstStyle/>
          <a:p>
            <a:fld id="{A49DFD55-3C28-40EF-9E31-A92D2E4017FF}" type="slidenum">
              <a:rPr lang="en-US" smtClean="0"/>
              <a:pPr/>
              <a:t>30</a:t>
            </a:fld>
            <a:endParaRPr lang="en-US"/>
          </a:p>
        </p:txBody>
      </p:sp>
      <p:sp>
        <p:nvSpPr>
          <p:cNvPr id="5" name="Text Placeholder 4">
            <a:extLst>
              <a:ext uri="{FF2B5EF4-FFF2-40B4-BE49-F238E27FC236}">
                <a16:creationId xmlns:a16="http://schemas.microsoft.com/office/drawing/2014/main" id="{1B51998C-AE4C-ED24-BFC3-F1864D414F69}"/>
              </a:ext>
            </a:extLst>
          </p:cNvPr>
          <p:cNvSpPr>
            <a:spLocks noGrp="1"/>
          </p:cNvSpPr>
          <p:nvPr>
            <p:ph type="body" sz="quarter" idx="13"/>
          </p:nvPr>
        </p:nvSpPr>
        <p:spPr>
          <a:xfrm>
            <a:off x="2244359" y="1506659"/>
            <a:ext cx="6329118" cy="4143863"/>
          </a:xfrm>
        </p:spPr>
        <p:txBody>
          <a:bodyPr>
            <a:normAutofit fontScale="85000" lnSpcReduction="10000"/>
          </a:bodyPr>
          <a:lstStyle/>
          <a:p>
            <a:pPr marL="514350" indent="-514350">
              <a:buFont typeface="+mj-lt"/>
              <a:buAutoNum type="arabicPeriod"/>
            </a:pPr>
            <a:r>
              <a:rPr lang="en-US" sz="2600" b="1" dirty="0">
                <a:latin typeface="Calibri" panose="020F0502020204030204" pitchFamily="34" charset="0"/>
                <a:cs typeface="Calibri" panose="020F0502020204030204" pitchFamily="34" charset="0"/>
              </a:rPr>
              <a:t>Arranger books </a:t>
            </a:r>
            <a:r>
              <a:rPr lang="en-US" sz="2600" dirty="0">
                <a:latin typeface="Calibri" panose="020F0502020204030204" pitchFamily="34" charset="0"/>
                <a:cs typeface="Calibri" panose="020F0502020204030204" pitchFamily="34" charset="0"/>
              </a:rPr>
              <a:t>in Concur using ‘Book for a guest’ functionality</a:t>
            </a:r>
          </a:p>
          <a:p>
            <a:pPr lvl="1"/>
            <a:r>
              <a:rPr lang="en-US" dirty="0">
                <a:latin typeface="Calibri" panose="020F0502020204030204" pitchFamily="34" charset="0"/>
                <a:cs typeface="Calibri" panose="020F0502020204030204" pitchFamily="34" charset="0"/>
              </a:rPr>
              <a:t>This functionality exists today with Travel Inc and is available to all employees with Concur profiles.</a:t>
            </a:r>
          </a:p>
          <a:p>
            <a:pPr lvl="1"/>
            <a:r>
              <a:rPr lang="en-US" dirty="0">
                <a:latin typeface="Calibri" panose="020F0502020204030204" pitchFamily="34" charset="0"/>
                <a:cs typeface="Calibri" panose="020F0502020204030204" pitchFamily="34" charset="0"/>
              </a:rPr>
              <a:t>Should be used when arranger wants to book online on behalf of the guest.</a:t>
            </a:r>
          </a:p>
          <a:p>
            <a:pPr lvl="1"/>
            <a:r>
              <a:rPr lang="en-US" dirty="0">
                <a:latin typeface="Calibri" panose="020F0502020204030204" pitchFamily="34" charset="0"/>
                <a:cs typeface="Calibri" panose="020F0502020204030204" pitchFamily="34" charset="0"/>
              </a:rPr>
              <a:t>This is the only option to book non-employee travel online.</a:t>
            </a:r>
          </a:p>
          <a:p>
            <a:pPr lvl="1"/>
            <a:r>
              <a:rPr lang="en-US" dirty="0">
                <a:latin typeface="Calibri" panose="020F0502020204030204" pitchFamily="34" charset="0"/>
                <a:cs typeface="Calibri" panose="020F0502020204030204" pitchFamily="34" charset="0"/>
              </a:rPr>
              <a:t>Arranger must collect and enter all information from the traveler, including full/legal name, DOB, gender, cell # and email, prior to making the booking.</a:t>
            </a:r>
          </a:p>
          <a:p>
            <a:pPr lvl="1"/>
            <a:r>
              <a:rPr lang="en-US" dirty="0">
                <a:latin typeface="Calibri" panose="020F0502020204030204" pitchFamily="34" charset="0"/>
                <a:cs typeface="Calibri" panose="020F0502020204030204" pitchFamily="34" charset="0"/>
              </a:rPr>
              <a:t>A credit card would have to be entered at the time of booking if not already stored in Arranger’s Concur profile.</a:t>
            </a:r>
          </a:p>
        </p:txBody>
      </p:sp>
      <p:pic>
        <p:nvPicPr>
          <p:cNvPr id="9" name="Picture 8">
            <a:extLst>
              <a:ext uri="{FF2B5EF4-FFF2-40B4-BE49-F238E27FC236}">
                <a16:creationId xmlns:a16="http://schemas.microsoft.com/office/drawing/2014/main" id="{59678656-6D59-533C-7289-5FD2045688D8}"/>
              </a:ext>
            </a:extLst>
          </p:cNvPr>
          <p:cNvPicPr>
            <a:picLocks noChangeAspect="1"/>
          </p:cNvPicPr>
          <p:nvPr/>
        </p:nvPicPr>
        <p:blipFill>
          <a:blip r:embed="rId3"/>
          <a:stretch>
            <a:fillRect/>
          </a:stretch>
        </p:blipFill>
        <p:spPr>
          <a:xfrm>
            <a:off x="8690707" y="1506660"/>
            <a:ext cx="2825895" cy="4229317"/>
          </a:xfrm>
          <a:prstGeom prst="rect">
            <a:avLst/>
          </a:prstGeom>
        </p:spPr>
      </p:pic>
      <p:sp>
        <p:nvSpPr>
          <p:cNvPr id="10" name="Frame 9">
            <a:extLst>
              <a:ext uri="{FF2B5EF4-FFF2-40B4-BE49-F238E27FC236}">
                <a16:creationId xmlns:a16="http://schemas.microsoft.com/office/drawing/2014/main" id="{087787E0-CC6E-5913-BBBB-800ABE45228F}"/>
              </a:ext>
            </a:extLst>
          </p:cNvPr>
          <p:cNvSpPr/>
          <p:nvPr/>
        </p:nvSpPr>
        <p:spPr>
          <a:xfrm>
            <a:off x="10081846" y="1922585"/>
            <a:ext cx="1109785" cy="365125"/>
          </a:xfrm>
          <a:prstGeom prst="fram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63322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4DDB-F8AF-FA0E-13FE-EC9972C52978}"/>
              </a:ext>
            </a:extLst>
          </p:cNvPr>
          <p:cNvSpPr>
            <a:spLocks noGrp="1"/>
          </p:cNvSpPr>
          <p:nvPr>
            <p:ph type="ctrTitle"/>
          </p:nvPr>
        </p:nvSpPr>
        <p:spPr>
          <a:xfrm>
            <a:off x="1777558" y="136525"/>
            <a:ext cx="10242503" cy="985042"/>
          </a:xfrm>
        </p:spPr>
        <p:txBody>
          <a:bodyPr/>
          <a:lstStyle/>
          <a:p>
            <a:r>
              <a:rPr lang="en-US" sz="3000" dirty="0">
                <a:latin typeface="Calibri" panose="020F0502020204030204" pitchFamily="34" charset="0"/>
                <a:cs typeface="Calibri" panose="020F0502020204030204" pitchFamily="34" charset="0"/>
              </a:rPr>
              <a:t>Options for Booking Guest/Non-Profiled Travelers</a:t>
            </a:r>
            <a:endParaRPr lang="en-US" sz="3000" dirty="0"/>
          </a:p>
        </p:txBody>
      </p:sp>
      <p:sp>
        <p:nvSpPr>
          <p:cNvPr id="4" name="Slide Number Placeholder 3">
            <a:extLst>
              <a:ext uri="{FF2B5EF4-FFF2-40B4-BE49-F238E27FC236}">
                <a16:creationId xmlns:a16="http://schemas.microsoft.com/office/drawing/2014/main" id="{F3D05A23-952B-66F9-836D-D99A6E659F39}"/>
              </a:ext>
            </a:extLst>
          </p:cNvPr>
          <p:cNvSpPr>
            <a:spLocks noGrp="1"/>
          </p:cNvSpPr>
          <p:nvPr>
            <p:ph type="sldNum" sz="quarter" idx="12"/>
          </p:nvPr>
        </p:nvSpPr>
        <p:spPr/>
        <p:txBody>
          <a:bodyPr/>
          <a:lstStyle/>
          <a:p>
            <a:fld id="{A49DFD55-3C28-40EF-9E31-A92D2E4017FF}" type="slidenum">
              <a:rPr lang="en-US" smtClean="0"/>
              <a:pPr/>
              <a:t>31</a:t>
            </a:fld>
            <a:endParaRPr lang="en-US"/>
          </a:p>
        </p:txBody>
      </p:sp>
      <p:sp>
        <p:nvSpPr>
          <p:cNvPr id="5" name="Text Placeholder 4">
            <a:extLst>
              <a:ext uri="{FF2B5EF4-FFF2-40B4-BE49-F238E27FC236}">
                <a16:creationId xmlns:a16="http://schemas.microsoft.com/office/drawing/2014/main" id="{ED92AD8D-B259-7D8D-8303-5DCB9EE15E07}"/>
              </a:ext>
            </a:extLst>
          </p:cNvPr>
          <p:cNvSpPr>
            <a:spLocks noGrp="1"/>
          </p:cNvSpPr>
          <p:nvPr>
            <p:ph type="body" sz="quarter" idx="13"/>
          </p:nvPr>
        </p:nvSpPr>
        <p:spPr>
          <a:xfrm>
            <a:off x="2111497" y="1459768"/>
            <a:ext cx="8691562" cy="3674940"/>
          </a:xfrm>
        </p:spPr>
        <p:txBody>
          <a:bodyPr>
            <a:normAutofit fontScale="92500"/>
          </a:bodyPr>
          <a:lstStyle/>
          <a:p>
            <a:pPr marL="0" indent="0">
              <a:buNone/>
            </a:pPr>
            <a:r>
              <a:rPr lang="en-US" dirty="0">
                <a:latin typeface="Calibri" panose="020F0502020204030204" pitchFamily="34" charset="0"/>
                <a:cs typeface="Calibri" panose="020F0502020204030204" pitchFamily="34" charset="0"/>
              </a:rPr>
              <a:t>2. </a:t>
            </a:r>
            <a:r>
              <a:rPr lang="en-US" b="1" dirty="0">
                <a:latin typeface="Calibri" panose="020F0502020204030204" pitchFamily="34" charset="0"/>
                <a:cs typeface="Calibri" panose="020F0502020204030204" pitchFamily="34" charset="0"/>
              </a:rPr>
              <a:t>Arranger calls Fox to book on behalf of guest</a:t>
            </a:r>
          </a:p>
          <a:p>
            <a:pPr lvl="1"/>
            <a:r>
              <a:rPr lang="en-US" dirty="0">
                <a:latin typeface="Calibri" panose="020F0502020204030204" pitchFamily="34" charset="0"/>
                <a:cs typeface="Calibri" panose="020F0502020204030204" pitchFamily="34" charset="0"/>
              </a:rPr>
              <a:t>Arranger must have their own Concur profile to be able to call Fox to book.</a:t>
            </a:r>
          </a:p>
          <a:p>
            <a:pPr lvl="1"/>
            <a:r>
              <a:rPr lang="en-US" dirty="0">
                <a:latin typeface="Calibri" panose="020F0502020204030204" pitchFamily="34" charset="0"/>
                <a:cs typeface="Calibri" panose="020F0502020204030204" pitchFamily="34" charset="0"/>
              </a:rPr>
              <a:t>This method should be used when the arranger wants to book for the traveler and the traveler would not have any contact with Fox.</a:t>
            </a:r>
          </a:p>
          <a:p>
            <a:pPr lvl="1"/>
            <a:r>
              <a:rPr lang="en-US" dirty="0">
                <a:latin typeface="Calibri" panose="020F0502020204030204" pitchFamily="34" charset="0"/>
                <a:cs typeface="Calibri" panose="020F0502020204030204" pitchFamily="34" charset="0"/>
              </a:rPr>
              <a:t>Arranger must collect all information from the traveler, including full/legal name, DOB, gender, cell # and email, prior to calling Fox to book the trip.</a:t>
            </a:r>
          </a:p>
          <a:p>
            <a:pPr lvl="1"/>
            <a:r>
              <a:rPr lang="en-US" dirty="0">
                <a:latin typeface="Calibri" panose="020F0502020204030204" pitchFamily="34" charset="0"/>
                <a:cs typeface="Calibri" panose="020F0502020204030204" pitchFamily="34" charset="0"/>
              </a:rPr>
              <a:t>A credit card would have to be provided at the time of booking</a:t>
            </a:r>
          </a:p>
          <a:p>
            <a:pPr lvl="1"/>
            <a:r>
              <a:rPr lang="en-US" dirty="0">
                <a:latin typeface="Calibri" panose="020F0502020204030204" pitchFamily="34" charset="0"/>
                <a:cs typeface="Calibri" panose="020F0502020204030204" pitchFamily="34" charset="0"/>
              </a:rPr>
              <a:t>Email confirmation is sent to both arranger and traveler</a:t>
            </a:r>
          </a:p>
        </p:txBody>
      </p:sp>
    </p:spTree>
    <p:extLst>
      <p:ext uri="{BB962C8B-B14F-4D97-AF65-F5344CB8AC3E}">
        <p14:creationId xmlns:p14="http://schemas.microsoft.com/office/powerpoint/2010/main" val="4000734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4DDB-F8AF-FA0E-13FE-EC9972C52978}"/>
              </a:ext>
            </a:extLst>
          </p:cNvPr>
          <p:cNvSpPr>
            <a:spLocks noGrp="1"/>
          </p:cNvSpPr>
          <p:nvPr>
            <p:ph type="ctrTitle"/>
          </p:nvPr>
        </p:nvSpPr>
        <p:spPr>
          <a:xfrm>
            <a:off x="1777558" y="136525"/>
            <a:ext cx="10242503" cy="985042"/>
          </a:xfrm>
        </p:spPr>
        <p:txBody>
          <a:bodyPr/>
          <a:lstStyle/>
          <a:p>
            <a:r>
              <a:rPr lang="en-US" sz="3000" dirty="0">
                <a:latin typeface="Calibri" panose="020F0502020204030204" pitchFamily="34" charset="0"/>
                <a:cs typeface="Calibri" panose="020F0502020204030204" pitchFamily="34" charset="0"/>
              </a:rPr>
              <a:t>Options for Booking Guest/Non-Profiled Travelers</a:t>
            </a:r>
            <a:endParaRPr lang="en-US" sz="3000" dirty="0"/>
          </a:p>
        </p:txBody>
      </p:sp>
      <p:sp>
        <p:nvSpPr>
          <p:cNvPr id="4" name="Slide Number Placeholder 3">
            <a:extLst>
              <a:ext uri="{FF2B5EF4-FFF2-40B4-BE49-F238E27FC236}">
                <a16:creationId xmlns:a16="http://schemas.microsoft.com/office/drawing/2014/main" id="{F3D05A23-952B-66F9-836D-D99A6E659F39}"/>
              </a:ext>
            </a:extLst>
          </p:cNvPr>
          <p:cNvSpPr>
            <a:spLocks noGrp="1"/>
          </p:cNvSpPr>
          <p:nvPr>
            <p:ph type="sldNum" sz="quarter" idx="12"/>
          </p:nvPr>
        </p:nvSpPr>
        <p:spPr/>
        <p:txBody>
          <a:bodyPr/>
          <a:lstStyle/>
          <a:p>
            <a:fld id="{A49DFD55-3C28-40EF-9E31-A92D2E4017FF}" type="slidenum">
              <a:rPr lang="en-US" smtClean="0"/>
              <a:pPr/>
              <a:t>32</a:t>
            </a:fld>
            <a:endParaRPr lang="en-US"/>
          </a:p>
        </p:txBody>
      </p:sp>
      <p:sp>
        <p:nvSpPr>
          <p:cNvPr id="5" name="Text Placeholder 4">
            <a:extLst>
              <a:ext uri="{FF2B5EF4-FFF2-40B4-BE49-F238E27FC236}">
                <a16:creationId xmlns:a16="http://schemas.microsoft.com/office/drawing/2014/main" id="{ED92AD8D-B259-7D8D-8303-5DCB9EE15E07}"/>
              </a:ext>
            </a:extLst>
          </p:cNvPr>
          <p:cNvSpPr>
            <a:spLocks noGrp="1"/>
          </p:cNvSpPr>
          <p:nvPr>
            <p:ph type="body" sz="quarter" idx="13"/>
          </p:nvPr>
        </p:nvSpPr>
        <p:spPr>
          <a:xfrm>
            <a:off x="2111497" y="1459768"/>
            <a:ext cx="8691562" cy="3674940"/>
          </a:xfrm>
        </p:spPr>
        <p:txBody>
          <a:bodyPr>
            <a:normAutofit/>
          </a:bodyPr>
          <a:lstStyle/>
          <a:p>
            <a:pPr marL="0" indent="0">
              <a:buNone/>
            </a:pPr>
            <a:r>
              <a:rPr lang="en-US" dirty="0">
                <a:latin typeface="Calibri" panose="020F0502020204030204" pitchFamily="34" charset="0"/>
                <a:cs typeface="Calibri" panose="020F0502020204030204" pitchFamily="34" charset="0"/>
              </a:rPr>
              <a:t>3. One-time Individual Booking Request </a:t>
            </a:r>
          </a:p>
          <a:p>
            <a:pPr lvl="1"/>
            <a:r>
              <a:rPr lang="en-US" dirty="0">
                <a:latin typeface="Calibri" panose="020F0502020204030204" pitchFamily="34" charset="0"/>
                <a:cs typeface="Calibri" panose="020F0502020204030204" pitchFamily="34" charset="0"/>
              </a:rPr>
              <a:t>Arranger completes request form to authorize Fox to work directly with Traveler.</a:t>
            </a:r>
          </a:p>
          <a:p>
            <a:pPr lvl="1"/>
            <a:r>
              <a:rPr lang="en-US" dirty="0">
                <a:latin typeface="Calibri" panose="020F0502020204030204" pitchFamily="34" charset="0"/>
                <a:cs typeface="Calibri" panose="020F0502020204030204" pitchFamily="34" charset="0"/>
              </a:rPr>
              <a:t>One of the two new processes created to replace Administrative Groups. </a:t>
            </a:r>
          </a:p>
          <a:p>
            <a:pPr lvl="1"/>
            <a:r>
              <a:rPr lang="en-US" dirty="0">
                <a:latin typeface="Calibri" panose="020F0502020204030204" pitchFamily="34" charset="0"/>
                <a:cs typeface="Calibri" panose="020F0502020204030204" pitchFamily="34" charset="0"/>
              </a:rPr>
              <a:t>Fox will review process shortly.</a:t>
            </a:r>
          </a:p>
        </p:txBody>
      </p:sp>
    </p:spTree>
    <p:extLst>
      <p:ext uri="{BB962C8B-B14F-4D97-AF65-F5344CB8AC3E}">
        <p14:creationId xmlns:p14="http://schemas.microsoft.com/office/powerpoint/2010/main" val="1856354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4DDB-F8AF-FA0E-13FE-EC9972C52978}"/>
              </a:ext>
            </a:extLst>
          </p:cNvPr>
          <p:cNvSpPr>
            <a:spLocks noGrp="1"/>
          </p:cNvSpPr>
          <p:nvPr>
            <p:ph type="ctrTitle"/>
          </p:nvPr>
        </p:nvSpPr>
        <p:spPr>
          <a:xfrm>
            <a:off x="1777558" y="136525"/>
            <a:ext cx="10242503" cy="985042"/>
          </a:xfrm>
        </p:spPr>
        <p:txBody>
          <a:bodyPr/>
          <a:lstStyle/>
          <a:p>
            <a:r>
              <a:rPr lang="en-US" sz="3000" dirty="0">
                <a:latin typeface="Calibri" panose="020F0502020204030204" pitchFamily="34" charset="0"/>
                <a:cs typeface="Calibri" panose="020F0502020204030204" pitchFamily="34" charset="0"/>
              </a:rPr>
              <a:t>Options for Booking Guest/Non-Profiled Travelers</a:t>
            </a:r>
            <a:endParaRPr lang="en-US" sz="3000" dirty="0"/>
          </a:p>
        </p:txBody>
      </p:sp>
      <p:sp>
        <p:nvSpPr>
          <p:cNvPr id="4" name="Slide Number Placeholder 3">
            <a:extLst>
              <a:ext uri="{FF2B5EF4-FFF2-40B4-BE49-F238E27FC236}">
                <a16:creationId xmlns:a16="http://schemas.microsoft.com/office/drawing/2014/main" id="{F3D05A23-952B-66F9-836D-D99A6E659F39}"/>
              </a:ext>
            </a:extLst>
          </p:cNvPr>
          <p:cNvSpPr>
            <a:spLocks noGrp="1"/>
          </p:cNvSpPr>
          <p:nvPr>
            <p:ph type="sldNum" sz="quarter" idx="12"/>
          </p:nvPr>
        </p:nvSpPr>
        <p:spPr/>
        <p:txBody>
          <a:bodyPr/>
          <a:lstStyle/>
          <a:p>
            <a:fld id="{A49DFD55-3C28-40EF-9E31-A92D2E4017FF}" type="slidenum">
              <a:rPr lang="en-US" smtClean="0"/>
              <a:pPr/>
              <a:t>33</a:t>
            </a:fld>
            <a:endParaRPr lang="en-US"/>
          </a:p>
        </p:txBody>
      </p:sp>
      <p:sp>
        <p:nvSpPr>
          <p:cNvPr id="5" name="Text Placeholder 4">
            <a:extLst>
              <a:ext uri="{FF2B5EF4-FFF2-40B4-BE49-F238E27FC236}">
                <a16:creationId xmlns:a16="http://schemas.microsoft.com/office/drawing/2014/main" id="{ED92AD8D-B259-7D8D-8303-5DCB9EE15E07}"/>
              </a:ext>
            </a:extLst>
          </p:cNvPr>
          <p:cNvSpPr>
            <a:spLocks noGrp="1"/>
          </p:cNvSpPr>
          <p:nvPr>
            <p:ph type="body" sz="quarter" idx="13"/>
          </p:nvPr>
        </p:nvSpPr>
        <p:spPr>
          <a:xfrm>
            <a:off x="2111497" y="1459768"/>
            <a:ext cx="8691562" cy="3674940"/>
          </a:xfrm>
        </p:spPr>
        <p:txBody>
          <a:bodyPr>
            <a:normAutofit/>
          </a:bodyPr>
          <a:lstStyle/>
          <a:p>
            <a:pPr marL="0" indent="0">
              <a:buNone/>
            </a:pPr>
            <a:r>
              <a:rPr lang="en-US" dirty="0">
                <a:latin typeface="Calibri" panose="020F0502020204030204" pitchFamily="34" charset="0"/>
                <a:cs typeface="Calibri" panose="020F0502020204030204" pitchFamily="34" charset="0"/>
              </a:rPr>
              <a:t>4. Custom Booking Solution (CBS)</a:t>
            </a:r>
          </a:p>
          <a:p>
            <a:pPr lvl="1"/>
            <a:r>
              <a:rPr lang="en-US" dirty="0">
                <a:latin typeface="Calibri" panose="020F0502020204030204" pitchFamily="34" charset="0"/>
                <a:cs typeface="Calibri" panose="020F0502020204030204" pitchFamily="34" charset="0"/>
              </a:rPr>
              <a:t>Arranger completes request form to authorize Fox to work directly with Traveler.</a:t>
            </a:r>
          </a:p>
          <a:p>
            <a:pPr lvl="1"/>
            <a:r>
              <a:rPr lang="en-US" dirty="0">
                <a:latin typeface="Calibri" panose="020F0502020204030204" pitchFamily="34" charset="0"/>
                <a:cs typeface="Calibri" panose="020F0502020204030204" pitchFamily="34" charset="0"/>
              </a:rPr>
              <a:t>One of the 2 new processes to replace Administrative Group</a:t>
            </a:r>
          </a:p>
          <a:p>
            <a:pPr lvl="1"/>
            <a:r>
              <a:rPr lang="en-US" dirty="0">
                <a:latin typeface="Calibri" panose="020F0502020204030204" pitchFamily="34" charset="0"/>
                <a:cs typeface="Calibri" panose="020F0502020204030204" pitchFamily="34" charset="0"/>
              </a:rPr>
              <a:t>$120 set-up fee per group</a:t>
            </a:r>
          </a:p>
          <a:p>
            <a:pPr lvl="1"/>
            <a:r>
              <a:rPr lang="en-US" dirty="0">
                <a:latin typeface="Calibri" panose="020F0502020204030204" pitchFamily="34" charset="0"/>
                <a:cs typeface="Calibri" panose="020F0502020204030204" pitchFamily="34" charset="0"/>
              </a:rPr>
              <a:t>Fox to review process shortly.</a:t>
            </a:r>
          </a:p>
        </p:txBody>
      </p:sp>
    </p:spTree>
    <p:extLst>
      <p:ext uri="{BB962C8B-B14F-4D97-AF65-F5344CB8AC3E}">
        <p14:creationId xmlns:p14="http://schemas.microsoft.com/office/powerpoint/2010/main" val="3360647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9C861F-60C3-4825-B963-D421B8CBB12C}"/>
              </a:ext>
            </a:extLst>
          </p:cNvPr>
          <p:cNvSpPr>
            <a:spLocks noGrp="1"/>
          </p:cNvSpPr>
          <p:nvPr>
            <p:ph type="sldNum" sz="quarter" idx="12"/>
          </p:nvPr>
        </p:nvSpPr>
        <p:spPr/>
        <p:txBody>
          <a:bodyPr/>
          <a:lstStyle/>
          <a:p>
            <a:fld id="{A49DFD55-3C28-40EF-9E31-A92D2E4017FF}" type="slidenum">
              <a:rPr lang="en-US" smtClean="0"/>
              <a:pPr/>
              <a:t>34</a:t>
            </a:fld>
            <a:endParaRPr lang="en-US"/>
          </a:p>
        </p:txBody>
      </p:sp>
      <p:sp>
        <p:nvSpPr>
          <p:cNvPr id="5" name="Text Placeholder 4">
            <a:extLst>
              <a:ext uri="{FF2B5EF4-FFF2-40B4-BE49-F238E27FC236}">
                <a16:creationId xmlns:a16="http://schemas.microsoft.com/office/drawing/2014/main" id="{68FD45D9-C6CA-ACAB-01DA-AD9029A2CDC0}"/>
              </a:ext>
            </a:extLst>
          </p:cNvPr>
          <p:cNvSpPr>
            <a:spLocks noGrp="1"/>
          </p:cNvSpPr>
          <p:nvPr>
            <p:ph type="body" sz="quarter" idx="13"/>
          </p:nvPr>
        </p:nvSpPr>
        <p:spPr>
          <a:xfrm>
            <a:off x="3349664" y="2571363"/>
            <a:ext cx="8691562" cy="2630488"/>
          </a:xfrm>
        </p:spPr>
        <p:txBody>
          <a:bodyPr>
            <a:normAutofit/>
          </a:bodyPr>
          <a:lstStyle/>
          <a:p>
            <a:pPr marL="0" indent="0">
              <a:buNone/>
            </a:pPr>
            <a:r>
              <a:rPr lang="en-US" sz="8000" dirty="0">
                <a:latin typeface="Calibri" panose="020F0502020204030204" pitchFamily="34" charset="0"/>
                <a:cs typeface="Calibri" panose="020F0502020204030204" pitchFamily="34" charset="0"/>
              </a:rPr>
              <a:t>Afternoon Break</a:t>
            </a:r>
          </a:p>
        </p:txBody>
      </p:sp>
    </p:spTree>
    <p:extLst>
      <p:ext uri="{BB962C8B-B14F-4D97-AF65-F5344CB8AC3E}">
        <p14:creationId xmlns:p14="http://schemas.microsoft.com/office/powerpoint/2010/main" val="3548573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7BBC944-868B-40B7-89F6-B41B6653BC7C}"/>
              </a:ext>
            </a:extLst>
          </p:cNvPr>
          <p:cNvSpPr txBox="1">
            <a:spLocks/>
          </p:cNvSpPr>
          <p:nvPr/>
        </p:nvSpPr>
        <p:spPr>
          <a:xfrm>
            <a:off x="3975775" y="4809748"/>
            <a:ext cx="1099374" cy="571118"/>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7" kern="0">
                <a:solidFill>
                  <a:srgbClr val="75787B"/>
                </a:solidFill>
                <a:latin typeface="Montserrat SemiBold" panose="00000700000000000000" pitchFamily="2" charset="0"/>
              </a:rPr>
              <a:t>Travel arranger collects traveler information</a:t>
            </a:r>
          </a:p>
        </p:txBody>
      </p:sp>
      <p:sp>
        <p:nvSpPr>
          <p:cNvPr id="23" name="Title 1">
            <a:extLst>
              <a:ext uri="{FF2B5EF4-FFF2-40B4-BE49-F238E27FC236}">
                <a16:creationId xmlns:a16="http://schemas.microsoft.com/office/drawing/2014/main" id="{9DC518C5-FD2C-4399-B260-35C27F6BDD33}"/>
              </a:ext>
            </a:extLst>
          </p:cNvPr>
          <p:cNvSpPr txBox="1">
            <a:spLocks/>
          </p:cNvSpPr>
          <p:nvPr/>
        </p:nvSpPr>
        <p:spPr>
          <a:xfrm>
            <a:off x="5509748" y="4772789"/>
            <a:ext cx="1172503" cy="1328120"/>
          </a:xfrm>
          <a:prstGeom prst="rect">
            <a:avLst/>
          </a:prstGeom>
        </p:spPr>
        <p:txBody>
          <a:bodyPr wrap="square" lIns="0" tIns="0" rIns="0" bIns="0" anchor="t">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3" kern="0">
                <a:solidFill>
                  <a:srgbClr val="75787B"/>
                </a:solidFill>
                <a:latin typeface="Montserrat SemiBold"/>
              </a:rPr>
              <a:t>Profiled travel arranger contacts Fox agent with all details and payment information.</a:t>
            </a:r>
          </a:p>
        </p:txBody>
      </p:sp>
      <p:sp>
        <p:nvSpPr>
          <p:cNvPr id="25" name="Title 1">
            <a:extLst>
              <a:ext uri="{FF2B5EF4-FFF2-40B4-BE49-F238E27FC236}">
                <a16:creationId xmlns:a16="http://schemas.microsoft.com/office/drawing/2014/main" id="{23E066C9-D1C4-4ED4-ACE0-8A2125A9367F}"/>
              </a:ext>
            </a:extLst>
          </p:cNvPr>
          <p:cNvSpPr txBox="1">
            <a:spLocks/>
          </p:cNvSpPr>
          <p:nvPr/>
        </p:nvSpPr>
        <p:spPr>
          <a:xfrm rot="10800000" flipV="1">
            <a:off x="7038324" y="5285755"/>
            <a:ext cx="1172503" cy="380745"/>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7" kern="0">
                <a:solidFill>
                  <a:srgbClr val="75787B"/>
                </a:solidFill>
                <a:latin typeface="Montserrat SemiBold" panose="00000700000000000000" pitchFamily="2" charset="0"/>
              </a:rPr>
              <a:t>Agent completes booking</a:t>
            </a:r>
          </a:p>
        </p:txBody>
      </p:sp>
      <p:pic>
        <p:nvPicPr>
          <p:cNvPr id="26" name="Graphic 25">
            <a:extLst>
              <a:ext uri="{FF2B5EF4-FFF2-40B4-BE49-F238E27FC236}">
                <a16:creationId xmlns:a16="http://schemas.microsoft.com/office/drawing/2014/main" id="{28DAAB80-CA48-4FDB-B1AC-77F66AD57A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2326" y="1924008"/>
            <a:ext cx="4547350" cy="1625778"/>
          </a:xfrm>
          <a:prstGeom prst="rect">
            <a:avLst/>
          </a:prstGeom>
        </p:spPr>
      </p:pic>
      <p:sp>
        <p:nvSpPr>
          <p:cNvPr id="5" name="Title 1">
            <a:extLst>
              <a:ext uri="{FF2B5EF4-FFF2-40B4-BE49-F238E27FC236}">
                <a16:creationId xmlns:a16="http://schemas.microsoft.com/office/drawing/2014/main" id="{EDB0F86F-09A6-44D9-BDAF-44043F879571}"/>
              </a:ext>
            </a:extLst>
          </p:cNvPr>
          <p:cNvSpPr txBox="1">
            <a:spLocks/>
          </p:cNvSpPr>
          <p:nvPr/>
        </p:nvSpPr>
        <p:spPr>
          <a:xfrm>
            <a:off x="3354791" y="4016722"/>
            <a:ext cx="5938583" cy="285463"/>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855" b="0" kern="0">
                <a:solidFill>
                  <a:srgbClr val="171C8F"/>
                </a:solidFill>
                <a:latin typeface="Montserrat Light" panose="00000400000000000000" pitchFamily="50" charset="0"/>
              </a:rPr>
              <a:t>AGENT GUEST BOOKING</a:t>
            </a:r>
          </a:p>
        </p:txBody>
      </p:sp>
      <p:sp>
        <p:nvSpPr>
          <p:cNvPr id="4" name="Title 1">
            <a:extLst>
              <a:ext uri="{FF2B5EF4-FFF2-40B4-BE49-F238E27FC236}">
                <a16:creationId xmlns:a16="http://schemas.microsoft.com/office/drawing/2014/main" id="{E4AD2282-5D90-41DA-8A21-3F1EE9FA70A9}"/>
              </a:ext>
            </a:extLst>
          </p:cNvPr>
          <p:cNvSpPr txBox="1">
            <a:spLocks/>
          </p:cNvSpPr>
          <p:nvPr/>
        </p:nvSpPr>
        <p:spPr>
          <a:xfrm>
            <a:off x="3822326" y="1445378"/>
            <a:ext cx="4547350" cy="285463"/>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855" b="0" kern="0">
                <a:solidFill>
                  <a:srgbClr val="171C8F"/>
                </a:solidFill>
                <a:latin typeface="Montserrat Light" panose="00000400000000000000" pitchFamily="50" charset="0"/>
              </a:rPr>
              <a:t>CONCUR GUEST BOOKING</a:t>
            </a:r>
          </a:p>
        </p:txBody>
      </p:sp>
      <p:sp>
        <p:nvSpPr>
          <p:cNvPr id="29" name="Title 1">
            <a:extLst>
              <a:ext uri="{FF2B5EF4-FFF2-40B4-BE49-F238E27FC236}">
                <a16:creationId xmlns:a16="http://schemas.microsoft.com/office/drawing/2014/main" id="{8B9B9A68-93FA-4CA3-B838-7533B45D5BA3}"/>
              </a:ext>
            </a:extLst>
          </p:cNvPr>
          <p:cNvSpPr txBox="1">
            <a:spLocks/>
          </p:cNvSpPr>
          <p:nvPr/>
        </p:nvSpPr>
        <p:spPr>
          <a:xfrm>
            <a:off x="3897249" y="2397818"/>
            <a:ext cx="1256427" cy="571118"/>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7" kern="0">
                <a:solidFill>
                  <a:srgbClr val="75787B"/>
                </a:solidFill>
                <a:latin typeface="Montserrat SemiBold" panose="00000700000000000000" pitchFamily="2" charset="0"/>
              </a:rPr>
              <a:t>Grant guest booking access to travel arrangers</a:t>
            </a:r>
          </a:p>
        </p:txBody>
      </p:sp>
      <p:sp>
        <p:nvSpPr>
          <p:cNvPr id="30" name="Title 1">
            <a:extLst>
              <a:ext uri="{FF2B5EF4-FFF2-40B4-BE49-F238E27FC236}">
                <a16:creationId xmlns:a16="http://schemas.microsoft.com/office/drawing/2014/main" id="{B216DAEE-2581-4E1D-BBCE-132B3BE7EE5B}"/>
              </a:ext>
            </a:extLst>
          </p:cNvPr>
          <p:cNvSpPr txBox="1">
            <a:spLocks/>
          </p:cNvSpPr>
          <p:nvPr/>
        </p:nvSpPr>
        <p:spPr>
          <a:xfrm>
            <a:off x="5481219" y="2385775"/>
            <a:ext cx="1256427" cy="571118"/>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7" kern="0">
                <a:solidFill>
                  <a:srgbClr val="75787B"/>
                </a:solidFill>
                <a:latin typeface="Montserrat SemiBold" panose="00000700000000000000" pitchFamily="2" charset="0"/>
              </a:rPr>
              <a:t>Travel arranger gathers traveler information </a:t>
            </a:r>
          </a:p>
        </p:txBody>
      </p:sp>
      <p:sp>
        <p:nvSpPr>
          <p:cNvPr id="31" name="Title 1">
            <a:extLst>
              <a:ext uri="{FF2B5EF4-FFF2-40B4-BE49-F238E27FC236}">
                <a16:creationId xmlns:a16="http://schemas.microsoft.com/office/drawing/2014/main" id="{27B87EDB-BCD9-4CA8-9426-2DE4E170F522}"/>
              </a:ext>
            </a:extLst>
          </p:cNvPr>
          <p:cNvSpPr txBox="1">
            <a:spLocks/>
          </p:cNvSpPr>
          <p:nvPr/>
        </p:nvSpPr>
        <p:spPr>
          <a:xfrm>
            <a:off x="7038324" y="2314741"/>
            <a:ext cx="1256427" cy="951864"/>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7" kern="0">
                <a:solidFill>
                  <a:srgbClr val="75787B"/>
                </a:solidFill>
                <a:latin typeface="Montserrat SemiBold" panose="00000700000000000000" pitchFamily="2" charset="0"/>
              </a:rPr>
              <a:t>Travel arranger completes reservation in Concur on behalf of traveler</a:t>
            </a:r>
          </a:p>
        </p:txBody>
      </p:sp>
      <p:pic>
        <p:nvPicPr>
          <p:cNvPr id="16" name="Graphic 15">
            <a:extLst>
              <a:ext uri="{FF2B5EF4-FFF2-40B4-BE49-F238E27FC236}">
                <a16:creationId xmlns:a16="http://schemas.microsoft.com/office/drawing/2014/main" id="{B9F4703E-C16F-4DFA-805D-49DBE02319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92096" y="6382954"/>
            <a:ext cx="618726" cy="398321"/>
          </a:xfrm>
          <a:prstGeom prst="rect">
            <a:avLst/>
          </a:prstGeom>
        </p:spPr>
      </p:pic>
      <p:sp>
        <p:nvSpPr>
          <p:cNvPr id="18" name="object 3">
            <a:extLst>
              <a:ext uri="{FF2B5EF4-FFF2-40B4-BE49-F238E27FC236}">
                <a16:creationId xmlns:a16="http://schemas.microsoft.com/office/drawing/2014/main" id="{97147894-C05C-4A13-9985-C039B63B7BF1}"/>
              </a:ext>
            </a:extLst>
          </p:cNvPr>
          <p:cNvSpPr txBox="1">
            <a:spLocks/>
          </p:cNvSpPr>
          <p:nvPr/>
        </p:nvSpPr>
        <p:spPr>
          <a:xfrm>
            <a:off x="479329" y="525675"/>
            <a:ext cx="10357405" cy="474881"/>
          </a:xfrm>
          <a:prstGeom prst="rect">
            <a:avLst/>
          </a:prstGeom>
        </p:spPr>
        <p:txBody>
          <a:bodyPr vert="horz" wrap="square" lIns="0" tIns="13088" rIns="0" bIns="0" rtlCol="0" anchor="ctr">
            <a:spAutoFit/>
          </a:bodyPr>
          <a:lstStyle>
            <a:lvl1pPr>
              <a:defRPr sz="2319" b="1" i="0">
                <a:solidFill>
                  <a:srgbClr val="004BBA"/>
                </a:solidFill>
                <a:latin typeface="Montserrat Semi Bold"/>
                <a:ea typeface="+mj-ea"/>
                <a:cs typeface="Montserrat Semi Bold"/>
              </a:defRPr>
            </a:lvl1pPr>
          </a:lstStyle>
          <a:p>
            <a:pPr marL="13088">
              <a:spcBef>
                <a:spcPts val="103"/>
              </a:spcBef>
            </a:pPr>
            <a:r>
              <a:rPr lang="en-US" sz="3000" kern="0" spc="82" dirty="0">
                <a:solidFill>
                  <a:srgbClr val="171C8F"/>
                </a:solidFill>
                <a:latin typeface="Montserrat" panose="00000500000000000000" pitchFamily="2" charset="0"/>
              </a:rPr>
              <a:t>STANDARD GUEST TRAVEL SOLUTIONS</a:t>
            </a:r>
            <a:endParaRPr lang="en-US" sz="3000" kern="0" spc="108" dirty="0">
              <a:solidFill>
                <a:srgbClr val="171C8F"/>
              </a:solidFill>
              <a:latin typeface="Montserrat" panose="00000500000000000000" pitchFamily="2" charset="0"/>
            </a:endParaRPr>
          </a:p>
        </p:txBody>
      </p:sp>
      <p:pic>
        <p:nvPicPr>
          <p:cNvPr id="2" name="Graphic 1">
            <a:extLst>
              <a:ext uri="{FF2B5EF4-FFF2-40B4-BE49-F238E27FC236}">
                <a16:creationId xmlns:a16="http://schemas.microsoft.com/office/drawing/2014/main" id="{4B050B53-4729-6BFB-DAE2-CFA4740E7E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763" y="4553930"/>
            <a:ext cx="4547350" cy="1625778"/>
          </a:xfrm>
          <a:prstGeom prst="rect">
            <a:avLst/>
          </a:prstGeom>
        </p:spPr>
      </p:pic>
    </p:spTree>
    <p:extLst>
      <p:ext uri="{BB962C8B-B14F-4D97-AF65-F5344CB8AC3E}">
        <p14:creationId xmlns:p14="http://schemas.microsoft.com/office/powerpoint/2010/main" val="268448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DB0F86F-09A6-44D9-BDAF-44043F879571}"/>
              </a:ext>
            </a:extLst>
          </p:cNvPr>
          <p:cNvSpPr txBox="1">
            <a:spLocks/>
          </p:cNvSpPr>
          <p:nvPr/>
        </p:nvSpPr>
        <p:spPr>
          <a:xfrm>
            <a:off x="3276515" y="1541205"/>
            <a:ext cx="5938583" cy="282065"/>
          </a:xfrm>
          <a:prstGeom prst="rect">
            <a:avLst/>
          </a:prstGeom>
        </p:spPr>
        <p:txBody>
          <a:bodyPr wrap="square" lIns="0" tIns="0" rIns="0" bIns="0" anchor="t">
            <a:spAutoFit/>
          </a:bodyPr>
          <a:lstStyle>
            <a:lvl1pPr>
              <a:defRPr sz="2250" b="1" i="0">
                <a:solidFill>
                  <a:srgbClr val="004BBA"/>
                </a:solidFill>
                <a:latin typeface="Montserrat Semi Bold"/>
                <a:ea typeface="+mj-ea"/>
                <a:cs typeface="Montserrat Semi Bold"/>
              </a:defRPr>
            </a:lvl1pPr>
          </a:lstStyle>
          <a:p>
            <a:pPr algn="ctr" defTabSz="942336">
              <a:defRPr/>
            </a:pPr>
            <a:r>
              <a:rPr lang="en-US" sz="1833" b="0" kern="0">
                <a:solidFill>
                  <a:srgbClr val="171C8F"/>
                </a:solidFill>
                <a:latin typeface="Montserrat Light"/>
              </a:rPr>
              <a:t>ONE-TIME INDIVIDUAL BOOKING REQUEST FORM</a:t>
            </a:r>
          </a:p>
        </p:txBody>
      </p:sp>
      <p:pic>
        <p:nvPicPr>
          <p:cNvPr id="10" name="Graphic 9">
            <a:extLst>
              <a:ext uri="{FF2B5EF4-FFF2-40B4-BE49-F238E27FC236}">
                <a16:creationId xmlns:a16="http://schemas.microsoft.com/office/drawing/2014/main" id="{BF800E02-434F-4EB4-83FC-10E9DE7A03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26285" y="2040775"/>
            <a:ext cx="5938583" cy="1584668"/>
          </a:xfrm>
          <a:prstGeom prst="rect">
            <a:avLst/>
          </a:prstGeom>
        </p:spPr>
      </p:pic>
      <p:sp>
        <p:nvSpPr>
          <p:cNvPr id="22" name="Title 1">
            <a:extLst>
              <a:ext uri="{FF2B5EF4-FFF2-40B4-BE49-F238E27FC236}">
                <a16:creationId xmlns:a16="http://schemas.microsoft.com/office/drawing/2014/main" id="{87BBC944-868B-40B7-89F6-B41B6653BC7C}"/>
              </a:ext>
            </a:extLst>
          </p:cNvPr>
          <p:cNvSpPr txBox="1">
            <a:spLocks/>
          </p:cNvSpPr>
          <p:nvPr/>
        </p:nvSpPr>
        <p:spPr>
          <a:xfrm>
            <a:off x="3429213" y="2354764"/>
            <a:ext cx="1099374" cy="761491"/>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7" kern="0">
                <a:solidFill>
                  <a:srgbClr val="75787B"/>
                </a:solidFill>
                <a:latin typeface="Montserrat SemiBold" panose="00000700000000000000" pitchFamily="2" charset="0"/>
              </a:rPr>
              <a:t>Travel arranger completes guest form with travel parameters</a:t>
            </a:r>
          </a:p>
        </p:txBody>
      </p:sp>
      <p:sp>
        <p:nvSpPr>
          <p:cNvPr id="23" name="Title 1">
            <a:extLst>
              <a:ext uri="{FF2B5EF4-FFF2-40B4-BE49-F238E27FC236}">
                <a16:creationId xmlns:a16="http://schemas.microsoft.com/office/drawing/2014/main" id="{9DC518C5-FD2C-4399-B260-35C27F6BDD33}"/>
              </a:ext>
            </a:extLst>
          </p:cNvPr>
          <p:cNvSpPr txBox="1">
            <a:spLocks/>
          </p:cNvSpPr>
          <p:nvPr/>
        </p:nvSpPr>
        <p:spPr>
          <a:xfrm>
            <a:off x="4962234" y="2353915"/>
            <a:ext cx="1099374" cy="761491"/>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7" kern="0">
                <a:solidFill>
                  <a:srgbClr val="75787B"/>
                </a:solidFill>
                <a:latin typeface="Montserrat SemiBold" panose="00000700000000000000" pitchFamily="2" charset="0"/>
              </a:rPr>
              <a:t>Guest traveler and agent team receives email confirmation</a:t>
            </a:r>
          </a:p>
        </p:txBody>
      </p:sp>
      <p:sp>
        <p:nvSpPr>
          <p:cNvPr id="24" name="Title 1">
            <a:extLst>
              <a:ext uri="{FF2B5EF4-FFF2-40B4-BE49-F238E27FC236}">
                <a16:creationId xmlns:a16="http://schemas.microsoft.com/office/drawing/2014/main" id="{B821A39A-26C4-4F94-B2AA-3549AA8FD78D}"/>
              </a:ext>
            </a:extLst>
          </p:cNvPr>
          <p:cNvSpPr txBox="1">
            <a:spLocks/>
          </p:cNvSpPr>
          <p:nvPr/>
        </p:nvSpPr>
        <p:spPr>
          <a:xfrm>
            <a:off x="6505639" y="2418098"/>
            <a:ext cx="1099374" cy="951864"/>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7" kern="0">
                <a:solidFill>
                  <a:srgbClr val="75787B"/>
                </a:solidFill>
                <a:latin typeface="Montserrat SemiBold" panose="00000700000000000000" pitchFamily="2" charset="0"/>
              </a:rPr>
              <a:t>Traveler calls Fox and provides confirmation number</a:t>
            </a:r>
          </a:p>
        </p:txBody>
      </p:sp>
      <p:sp>
        <p:nvSpPr>
          <p:cNvPr id="25" name="Title 1">
            <a:extLst>
              <a:ext uri="{FF2B5EF4-FFF2-40B4-BE49-F238E27FC236}">
                <a16:creationId xmlns:a16="http://schemas.microsoft.com/office/drawing/2014/main" id="{23E066C9-D1C4-4ED4-ACE0-8A2125A9367F}"/>
              </a:ext>
            </a:extLst>
          </p:cNvPr>
          <p:cNvSpPr txBox="1">
            <a:spLocks/>
          </p:cNvSpPr>
          <p:nvPr/>
        </p:nvSpPr>
        <p:spPr>
          <a:xfrm>
            <a:off x="7972270" y="2608492"/>
            <a:ext cx="1099374" cy="380745"/>
          </a:xfrm>
          <a:prstGeom prst="rect">
            <a:avLst/>
          </a:prstGeom>
        </p:spPr>
        <p:txBody>
          <a:bodyPr wrap="square" lIns="0" tIns="0" rIns="0" bIns="0">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7" kern="0">
                <a:solidFill>
                  <a:srgbClr val="75787B"/>
                </a:solidFill>
                <a:latin typeface="Montserrat SemiBold" panose="00000700000000000000" pitchFamily="2" charset="0"/>
              </a:rPr>
              <a:t>Agent completes booking</a:t>
            </a:r>
          </a:p>
        </p:txBody>
      </p:sp>
      <p:pic>
        <p:nvPicPr>
          <p:cNvPr id="13" name="Graphic 12">
            <a:extLst>
              <a:ext uri="{FF2B5EF4-FFF2-40B4-BE49-F238E27FC236}">
                <a16:creationId xmlns:a16="http://schemas.microsoft.com/office/drawing/2014/main" id="{667F2776-03E4-4C76-B1D9-0DA8C78370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92096" y="6382954"/>
            <a:ext cx="618726" cy="398321"/>
          </a:xfrm>
          <a:prstGeom prst="rect">
            <a:avLst/>
          </a:prstGeom>
        </p:spPr>
      </p:pic>
      <p:sp>
        <p:nvSpPr>
          <p:cNvPr id="4" name="Title 1">
            <a:extLst>
              <a:ext uri="{FF2B5EF4-FFF2-40B4-BE49-F238E27FC236}">
                <a16:creationId xmlns:a16="http://schemas.microsoft.com/office/drawing/2014/main" id="{4D1EBD5D-444B-BCE6-DC9C-98636C4A2399}"/>
              </a:ext>
            </a:extLst>
          </p:cNvPr>
          <p:cNvSpPr txBox="1">
            <a:spLocks/>
          </p:cNvSpPr>
          <p:nvPr/>
        </p:nvSpPr>
        <p:spPr>
          <a:xfrm>
            <a:off x="3848203" y="4058715"/>
            <a:ext cx="5938583" cy="282065"/>
          </a:xfrm>
          <a:prstGeom prst="rect">
            <a:avLst/>
          </a:prstGeom>
        </p:spPr>
        <p:txBody>
          <a:bodyPr wrap="square" lIns="0" tIns="0" rIns="0" bIns="0" anchor="t">
            <a:spAutoFit/>
          </a:bodyPr>
          <a:lstStyle>
            <a:lvl1pPr>
              <a:defRPr sz="2250" b="1" i="0">
                <a:solidFill>
                  <a:srgbClr val="004BBA"/>
                </a:solidFill>
                <a:latin typeface="Montserrat Semi Bold"/>
                <a:ea typeface="+mj-ea"/>
                <a:cs typeface="Montserrat Semi Bold"/>
              </a:defRPr>
            </a:lvl1pPr>
          </a:lstStyle>
          <a:p>
            <a:pPr algn="ctr" defTabSz="942336">
              <a:defRPr/>
            </a:pPr>
            <a:r>
              <a:rPr lang="en-US" sz="1833" b="0" kern="0">
                <a:solidFill>
                  <a:srgbClr val="171C8F"/>
                </a:solidFill>
                <a:latin typeface="Montserrat Light"/>
              </a:rPr>
              <a:t> CUSTOM BOOKING SOLUTION                    </a:t>
            </a:r>
            <a:endParaRPr lang="en-US" sz="1500"/>
          </a:p>
        </p:txBody>
      </p:sp>
      <p:sp>
        <p:nvSpPr>
          <p:cNvPr id="6" name="object 3">
            <a:extLst>
              <a:ext uri="{FF2B5EF4-FFF2-40B4-BE49-F238E27FC236}">
                <a16:creationId xmlns:a16="http://schemas.microsoft.com/office/drawing/2014/main" id="{CDC9F804-895D-6367-72C8-FA91A047ABAD}"/>
              </a:ext>
            </a:extLst>
          </p:cNvPr>
          <p:cNvSpPr txBox="1">
            <a:spLocks/>
          </p:cNvSpPr>
          <p:nvPr/>
        </p:nvSpPr>
        <p:spPr>
          <a:xfrm>
            <a:off x="479329" y="525675"/>
            <a:ext cx="10357405" cy="474881"/>
          </a:xfrm>
          <a:prstGeom prst="rect">
            <a:avLst/>
          </a:prstGeom>
        </p:spPr>
        <p:txBody>
          <a:bodyPr vert="horz" wrap="square" lIns="0" tIns="13088" rIns="0" bIns="0" rtlCol="0" anchor="ctr">
            <a:spAutoFit/>
          </a:bodyPr>
          <a:lstStyle>
            <a:lvl1pPr>
              <a:defRPr sz="2319" b="1" i="0">
                <a:solidFill>
                  <a:srgbClr val="004BBA"/>
                </a:solidFill>
                <a:latin typeface="Montserrat Semi Bold"/>
                <a:ea typeface="+mj-ea"/>
                <a:cs typeface="Montserrat Semi Bold"/>
              </a:defRPr>
            </a:lvl1pPr>
          </a:lstStyle>
          <a:p>
            <a:pPr marL="12701">
              <a:spcBef>
                <a:spcPts val="103"/>
              </a:spcBef>
            </a:pPr>
            <a:r>
              <a:rPr lang="en-US" sz="3000" kern="0" spc="82" dirty="0">
                <a:solidFill>
                  <a:srgbClr val="171C8F"/>
                </a:solidFill>
                <a:latin typeface="Montserrat Light"/>
              </a:rPr>
              <a:t>CUSTOM APPROVAL BOOKING SOLUTIONS</a:t>
            </a:r>
            <a:endParaRPr lang="en-US" sz="3000" kern="0" spc="108" dirty="0">
              <a:solidFill>
                <a:srgbClr val="171C8F"/>
              </a:solidFill>
              <a:latin typeface="Montserrat Light"/>
            </a:endParaRPr>
          </a:p>
        </p:txBody>
      </p:sp>
      <p:pic>
        <p:nvPicPr>
          <p:cNvPr id="7" name="Graphic 6">
            <a:extLst>
              <a:ext uri="{FF2B5EF4-FFF2-40B4-BE49-F238E27FC236}">
                <a16:creationId xmlns:a16="http://schemas.microsoft.com/office/drawing/2014/main" id="{B202764D-22FE-EC8D-48DF-98A4E3D3FE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8464" y="4470967"/>
            <a:ext cx="4547350" cy="1625778"/>
          </a:xfrm>
          <a:prstGeom prst="rect">
            <a:avLst/>
          </a:prstGeom>
        </p:spPr>
      </p:pic>
      <p:sp>
        <p:nvSpPr>
          <p:cNvPr id="2" name="Title 1">
            <a:extLst>
              <a:ext uri="{FF2B5EF4-FFF2-40B4-BE49-F238E27FC236}">
                <a16:creationId xmlns:a16="http://schemas.microsoft.com/office/drawing/2014/main" id="{DFAEC65F-B6A1-A7CC-802D-A0AEAC000BD6}"/>
              </a:ext>
            </a:extLst>
          </p:cNvPr>
          <p:cNvSpPr txBox="1">
            <a:spLocks/>
          </p:cNvSpPr>
          <p:nvPr/>
        </p:nvSpPr>
        <p:spPr>
          <a:xfrm>
            <a:off x="4139020" y="4828654"/>
            <a:ext cx="1099374" cy="569195"/>
          </a:xfrm>
          <a:prstGeom prst="rect">
            <a:avLst/>
          </a:prstGeom>
        </p:spPr>
        <p:txBody>
          <a:bodyPr wrap="square" lIns="0" tIns="0" rIns="0" bIns="0" anchor="t">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3" kern="0" dirty="0">
                <a:solidFill>
                  <a:srgbClr val="75787B"/>
                </a:solidFill>
                <a:latin typeface="Montserrat SemiBold"/>
              </a:rPr>
              <a:t>Travel arranger initiates group set up with Fox</a:t>
            </a:r>
            <a:endParaRPr lang="en-US" sz="1233" kern="0" dirty="0">
              <a:solidFill>
                <a:srgbClr val="75787B"/>
              </a:solidFill>
              <a:latin typeface="Montserrat SemiBold" panose="00000700000000000000" pitchFamily="2" charset="0"/>
            </a:endParaRPr>
          </a:p>
        </p:txBody>
      </p:sp>
      <p:sp>
        <p:nvSpPr>
          <p:cNvPr id="3" name="Title 1">
            <a:extLst>
              <a:ext uri="{FF2B5EF4-FFF2-40B4-BE49-F238E27FC236}">
                <a16:creationId xmlns:a16="http://schemas.microsoft.com/office/drawing/2014/main" id="{49B596C8-0E40-48FE-3A15-36B64A167905}"/>
              </a:ext>
            </a:extLst>
          </p:cNvPr>
          <p:cNvSpPr txBox="1">
            <a:spLocks/>
          </p:cNvSpPr>
          <p:nvPr/>
        </p:nvSpPr>
        <p:spPr>
          <a:xfrm>
            <a:off x="5652582" y="4776461"/>
            <a:ext cx="1099374" cy="1138389"/>
          </a:xfrm>
          <a:prstGeom prst="rect">
            <a:avLst/>
          </a:prstGeom>
        </p:spPr>
        <p:txBody>
          <a:bodyPr wrap="square" lIns="0" tIns="0" rIns="0" bIns="0" anchor="t">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3" kern="0" dirty="0">
                <a:solidFill>
                  <a:srgbClr val="75787B"/>
                </a:solidFill>
                <a:latin typeface="Montserrat SemiBold"/>
              </a:rPr>
              <a:t>Travel arranger establishes group parameters, dates, policy, etc.</a:t>
            </a:r>
            <a:endParaRPr lang="en-US" sz="1233" kern="0" dirty="0">
              <a:solidFill>
                <a:srgbClr val="75787B"/>
              </a:solidFill>
              <a:latin typeface="Montserrat SemiBold" panose="00000700000000000000" pitchFamily="2" charset="0"/>
            </a:endParaRPr>
          </a:p>
        </p:txBody>
      </p:sp>
      <p:sp>
        <p:nvSpPr>
          <p:cNvPr id="8" name="Title 1">
            <a:extLst>
              <a:ext uri="{FF2B5EF4-FFF2-40B4-BE49-F238E27FC236}">
                <a16:creationId xmlns:a16="http://schemas.microsoft.com/office/drawing/2014/main" id="{4AF91E77-F17F-547B-FB76-ECA709A0CFB0}"/>
              </a:ext>
            </a:extLst>
          </p:cNvPr>
          <p:cNvSpPr txBox="1">
            <a:spLocks/>
          </p:cNvSpPr>
          <p:nvPr/>
        </p:nvSpPr>
        <p:spPr>
          <a:xfrm>
            <a:off x="7197458" y="4828653"/>
            <a:ext cx="1099374" cy="1138389"/>
          </a:xfrm>
          <a:prstGeom prst="rect">
            <a:avLst/>
          </a:prstGeom>
        </p:spPr>
        <p:txBody>
          <a:bodyPr wrap="square" lIns="0" tIns="0" rIns="0" bIns="0" anchor="t">
            <a:spAutoFit/>
          </a:bodyPr>
          <a:lstStyle>
            <a:lvl1pPr>
              <a:defRPr sz="2250" b="1" i="0">
                <a:solidFill>
                  <a:srgbClr val="004BBA"/>
                </a:solidFill>
                <a:latin typeface="Montserrat Semi Bold"/>
                <a:ea typeface="+mj-ea"/>
                <a:cs typeface="Montserrat Semi Bold"/>
              </a:defRPr>
            </a:lvl1pPr>
          </a:lstStyle>
          <a:p>
            <a:pPr algn="ctr" defTabSz="942336">
              <a:defRPr/>
            </a:pPr>
            <a:r>
              <a:rPr lang="en-US" sz="1233" kern="0" dirty="0">
                <a:solidFill>
                  <a:srgbClr val="75787B"/>
                </a:solidFill>
                <a:latin typeface="Montserrat SemiBold"/>
              </a:rPr>
              <a:t>Travelers contact Fox agents to complete bookings under group.</a:t>
            </a:r>
            <a:endParaRPr lang="en-US" sz="1233" kern="0" dirty="0">
              <a:solidFill>
                <a:srgbClr val="75787B"/>
              </a:solidFill>
              <a:latin typeface="Montserrat SemiBold" panose="00000700000000000000" pitchFamily="2" charset="0"/>
            </a:endParaRPr>
          </a:p>
        </p:txBody>
      </p:sp>
    </p:spTree>
    <p:extLst>
      <p:ext uri="{BB962C8B-B14F-4D97-AF65-F5344CB8AC3E}">
        <p14:creationId xmlns:p14="http://schemas.microsoft.com/office/powerpoint/2010/main" val="3030860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FDB0-90BC-1550-9FEC-5DFBDEC6E9F6}"/>
              </a:ext>
            </a:extLst>
          </p:cNvPr>
          <p:cNvSpPr>
            <a:spLocks noGrp="1"/>
          </p:cNvSpPr>
          <p:nvPr>
            <p:ph type="title"/>
          </p:nvPr>
        </p:nvSpPr>
        <p:spPr>
          <a:xfrm>
            <a:off x="492201" y="0"/>
            <a:ext cx="9909704" cy="1757214"/>
          </a:xfrm>
        </p:spPr>
        <p:txBody>
          <a:bodyPr/>
          <a:lstStyle/>
          <a:p>
            <a:r>
              <a:rPr lang="en-US" dirty="0"/>
              <a:t>ONE-TIME INDIVIDUAL BOOKING REQUEST FORM</a:t>
            </a:r>
          </a:p>
        </p:txBody>
      </p:sp>
      <p:pic>
        <p:nvPicPr>
          <p:cNvPr id="6" name="Picture 5" descr="A screenshot of a computer&#10;&#10;Description automatically generated">
            <a:extLst>
              <a:ext uri="{FF2B5EF4-FFF2-40B4-BE49-F238E27FC236}">
                <a16:creationId xmlns:a16="http://schemas.microsoft.com/office/drawing/2014/main" id="{AB99F7CE-EB3F-B285-0DDC-ACE32E8FB75B}"/>
              </a:ext>
            </a:extLst>
          </p:cNvPr>
          <p:cNvPicPr>
            <a:picLocks noChangeAspect="1"/>
          </p:cNvPicPr>
          <p:nvPr/>
        </p:nvPicPr>
        <p:blipFill>
          <a:blip r:embed="rId2"/>
          <a:stretch>
            <a:fillRect/>
          </a:stretch>
        </p:blipFill>
        <p:spPr>
          <a:xfrm>
            <a:off x="298668" y="1254516"/>
            <a:ext cx="9997596" cy="5371926"/>
          </a:xfrm>
          <a:prstGeom prst="rect">
            <a:avLst/>
          </a:prstGeom>
        </p:spPr>
      </p:pic>
      <p:sp>
        <p:nvSpPr>
          <p:cNvPr id="7" name="Rectangle: Rounded Corners 6">
            <a:extLst>
              <a:ext uri="{FF2B5EF4-FFF2-40B4-BE49-F238E27FC236}">
                <a16:creationId xmlns:a16="http://schemas.microsoft.com/office/drawing/2014/main" id="{E02417D6-10B8-9CF0-95BE-BDA2CD236278}"/>
              </a:ext>
            </a:extLst>
          </p:cNvPr>
          <p:cNvSpPr/>
          <p:nvPr/>
        </p:nvSpPr>
        <p:spPr>
          <a:xfrm>
            <a:off x="10407041" y="1910219"/>
            <a:ext cx="1576191" cy="1283917"/>
          </a:xfrm>
          <a:prstGeom prst="roundRect">
            <a:avLst/>
          </a:prstGeom>
          <a:solidFill>
            <a:srgbClr val="ED8B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9" name="Straight Arrow Connector 8">
            <a:extLst>
              <a:ext uri="{FF2B5EF4-FFF2-40B4-BE49-F238E27FC236}">
                <a16:creationId xmlns:a16="http://schemas.microsoft.com/office/drawing/2014/main" id="{A8A99CF0-0CC6-96CD-62A1-C51F91C36A30}"/>
              </a:ext>
            </a:extLst>
          </p:cNvPr>
          <p:cNvCxnSpPr/>
          <p:nvPr/>
        </p:nvCxnSpPr>
        <p:spPr>
          <a:xfrm flipH="1">
            <a:off x="7640875" y="3173259"/>
            <a:ext cx="2693097" cy="469727"/>
          </a:xfrm>
          <a:prstGeom prst="straightConnector1">
            <a:avLst/>
          </a:prstGeom>
          <a:ln>
            <a:solidFill>
              <a:srgbClr val="171C8F"/>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107AE5B7-13A8-C965-3BA7-F5D2F42DE81D}"/>
              </a:ext>
            </a:extLst>
          </p:cNvPr>
          <p:cNvCxnSpPr/>
          <p:nvPr/>
        </p:nvCxnSpPr>
        <p:spPr>
          <a:xfrm flipH="1">
            <a:off x="2797479" y="3173260"/>
            <a:ext cx="7546932" cy="469725"/>
          </a:xfrm>
          <a:prstGeom prst="straightConnector1">
            <a:avLst/>
          </a:prstGeom>
          <a:ln>
            <a:solidFill>
              <a:srgbClr val="171C8F"/>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9C759C3D-37C9-92A8-F2DD-CE987E8178FF}"/>
              </a:ext>
            </a:extLst>
          </p:cNvPr>
          <p:cNvCxnSpPr/>
          <p:nvPr/>
        </p:nvCxnSpPr>
        <p:spPr>
          <a:xfrm flipH="1">
            <a:off x="9519780" y="3141945"/>
            <a:ext cx="814193" cy="1722328"/>
          </a:xfrm>
          <a:prstGeom prst="straightConnector1">
            <a:avLst/>
          </a:prstGeom>
          <a:ln>
            <a:solidFill>
              <a:srgbClr val="171C8F"/>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EB47E1BF-9E93-B5A4-BA66-2C0B4F1CC24C}"/>
              </a:ext>
            </a:extLst>
          </p:cNvPr>
          <p:cNvSpPr txBox="1"/>
          <p:nvPr/>
        </p:nvSpPr>
        <p:spPr>
          <a:xfrm>
            <a:off x="10438355" y="2056356"/>
            <a:ext cx="1544876" cy="984885"/>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r>
              <a:rPr lang="en-US" sz="1200" dirty="0">
                <a:solidFill>
                  <a:schemeClr val="bg1"/>
                </a:solidFill>
                <a:latin typeface="Montserrat Light"/>
                <a:ea typeface="Calibri"/>
                <a:cs typeface="Calibri"/>
              </a:rPr>
              <a:t>Minimal mandatory fields include first and last name and email.</a:t>
            </a:r>
          </a:p>
        </p:txBody>
      </p:sp>
      <p:sp>
        <p:nvSpPr>
          <p:cNvPr id="14" name="Rectangle: Rounded Corners 13">
            <a:extLst>
              <a:ext uri="{FF2B5EF4-FFF2-40B4-BE49-F238E27FC236}">
                <a16:creationId xmlns:a16="http://schemas.microsoft.com/office/drawing/2014/main" id="{3786DECD-9DE7-F7B3-0943-4247AAE222CE}"/>
              </a:ext>
            </a:extLst>
          </p:cNvPr>
          <p:cNvSpPr/>
          <p:nvPr/>
        </p:nvSpPr>
        <p:spPr>
          <a:xfrm>
            <a:off x="10292220" y="4467616"/>
            <a:ext cx="1784958" cy="2160739"/>
          </a:xfrm>
          <a:prstGeom prst="roundRect">
            <a:avLst/>
          </a:prstGeom>
          <a:solidFill>
            <a:srgbClr val="ED8B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Montserrat Light"/>
                <a:ea typeface="Calibri"/>
                <a:cs typeface="Calibri"/>
              </a:rPr>
              <a:t>Optional fields, including date of birth and frequent traveler numbers, allow for guests to provide their private information directly to the agent team for privacy.</a:t>
            </a:r>
            <a:endParaRPr lang="en-US" sz="1200" dirty="0">
              <a:latin typeface="Montserrat Light"/>
            </a:endParaRPr>
          </a:p>
        </p:txBody>
      </p:sp>
      <p:cxnSp>
        <p:nvCxnSpPr>
          <p:cNvPr id="15" name="Straight Arrow Connector 14">
            <a:extLst>
              <a:ext uri="{FF2B5EF4-FFF2-40B4-BE49-F238E27FC236}">
                <a16:creationId xmlns:a16="http://schemas.microsoft.com/office/drawing/2014/main" id="{57ADE787-B109-C55A-4309-3B7450DA2D41}"/>
              </a:ext>
            </a:extLst>
          </p:cNvPr>
          <p:cNvCxnSpPr/>
          <p:nvPr/>
        </p:nvCxnSpPr>
        <p:spPr>
          <a:xfrm flipH="1" flipV="1">
            <a:off x="2139863" y="4384110"/>
            <a:ext cx="8089726" cy="1169095"/>
          </a:xfrm>
          <a:prstGeom prst="straightConnector1">
            <a:avLst/>
          </a:prstGeom>
          <a:ln>
            <a:solidFill>
              <a:srgbClr val="171C8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1D3683E-A3C6-AF3B-F771-DFA3A9D5F673}"/>
              </a:ext>
            </a:extLst>
          </p:cNvPr>
          <p:cNvCxnSpPr/>
          <p:nvPr/>
        </p:nvCxnSpPr>
        <p:spPr>
          <a:xfrm flipH="1" flipV="1">
            <a:off x="8110603" y="4394547"/>
            <a:ext cx="2118987" cy="1148220"/>
          </a:xfrm>
          <a:prstGeom prst="straightConnector1">
            <a:avLst/>
          </a:prstGeom>
          <a:ln>
            <a:solidFill>
              <a:srgbClr val="171C8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84F8E4B-7D46-4946-6AAB-121477FF063F}"/>
              </a:ext>
            </a:extLst>
          </p:cNvPr>
          <p:cNvSpPr txBox="1"/>
          <p:nvPr/>
        </p:nvSpPr>
        <p:spPr>
          <a:xfrm>
            <a:off x="649310" y="433775"/>
            <a:ext cx="11333921" cy="707886"/>
          </a:xfrm>
          <a:prstGeom prst="rect">
            <a:avLst/>
          </a:prstGeom>
          <a:noFill/>
        </p:spPr>
        <p:txBody>
          <a:bodyPr wrap="square">
            <a:spAutoFit/>
          </a:bodyPr>
          <a:lstStyle/>
          <a:p>
            <a:r>
              <a:rPr lang="en-US" sz="4000" dirty="0">
                <a:solidFill>
                  <a:schemeClr val="bg1"/>
                </a:solidFill>
                <a:latin typeface="Montserrat Medium" panose="020F0502020204030204" pitchFamily="2" charset="0"/>
              </a:rPr>
              <a:t>ONE-TIME INDIVIDUAL BOOKING REQUEST FORM</a:t>
            </a:r>
          </a:p>
        </p:txBody>
      </p:sp>
    </p:spTree>
    <p:extLst>
      <p:ext uri="{BB962C8B-B14F-4D97-AF65-F5344CB8AC3E}">
        <p14:creationId xmlns:p14="http://schemas.microsoft.com/office/powerpoint/2010/main" val="371970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8347BED8-1DF2-2BC9-DB75-F44B7019CCDF}"/>
              </a:ext>
            </a:extLst>
          </p:cNvPr>
          <p:cNvSpPr>
            <a:spLocks noGrp="1"/>
          </p:cNvSpPr>
          <p:nvPr>
            <p:ph type="title"/>
          </p:nvPr>
        </p:nvSpPr>
        <p:spPr>
          <a:xfrm>
            <a:off x="246581" y="-10860"/>
            <a:ext cx="10667221" cy="1216217"/>
          </a:xfrm>
        </p:spPr>
        <p:txBody>
          <a:bodyPr/>
          <a:lstStyle/>
          <a:p>
            <a:r>
              <a:rPr lang="en-US" sz="4000" dirty="0">
                <a:latin typeface="Montserrat Medium" panose="020F0502020204030204" pitchFamily="2" charset="0"/>
              </a:rPr>
              <a:t>ONE-TIME INDIVIDUAL BOOKING REQUEST FORM</a:t>
            </a:r>
          </a:p>
        </p:txBody>
      </p:sp>
      <p:pic>
        <p:nvPicPr>
          <p:cNvPr id="2" name="Picture 1" descr="A screenshot of a computer&#10;&#10;Description automatically generated">
            <a:extLst>
              <a:ext uri="{FF2B5EF4-FFF2-40B4-BE49-F238E27FC236}">
                <a16:creationId xmlns:a16="http://schemas.microsoft.com/office/drawing/2014/main" id="{04A44B85-4844-D5C3-87F9-9EBF8B242C8A}"/>
              </a:ext>
            </a:extLst>
          </p:cNvPr>
          <p:cNvPicPr>
            <a:picLocks noChangeAspect="1"/>
          </p:cNvPicPr>
          <p:nvPr/>
        </p:nvPicPr>
        <p:blipFill>
          <a:blip r:embed="rId2"/>
          <a:stretch>
            <a:fillRect/>
          </a:stretch>
        </p:blipFill>
        <p:spPr>
          <a:xfrm>
            <a:off x="410381" y="1401973"/>
            <a:ext cx="10503421" cy="2780935"/>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7D382359-B05D-BD2A-034A-8D524922D7C2}"/>
              </a:ext>
            </a:extLst>
          </p:cNvPr>
          <p:cNvPicPr>
            <a:picLocks noChangeAspect="1"/>
          </p:cNvPicPr>
          <p:nvPr/>
        </p:nvPicPr>
        <p:blipFill>
          <a:blip r:embed="rId3"/>
          <a:stretch>
            <a:fillRect/>
          </a:stretch>
        </p:blipFill>
        <p:spPr>
          <a:xfrm>
            <a:off x="900863" y="4202129"/>
            <a:ext cx="11287265" cy="2567275"/>
          </a:xfrm>
          <a:prstGeom prst="rect">
            <a:avLst/>
          </a:prstGeom>
        </p:spPr>
      </p:pic>
      <p:sp>
        <p:nvSpPr>
          <p:cNvPr id="4" name="Rectangle: Rounded Corners 3">
            <a:extLst>
              <a:ext uri="{FF2B5EF4-FFF2-40B4-BE49-F238E27FC236}">
                <a16:creationId xmlns:a16="http://schemas.microsoft.com/office/drawing/2014/main" id="{5B3DFAA9-EC14-515B-DA49-64ED5C8DD77D}"/>
              </a:ext>
            </a:extLst>
          </p:cNvPr>
          <p:cNvSpPr/>
          <p:nvPr/>
        </p:nvSpPr>
        <p:spPr>
          <a:xfrm>
            <a:off x="9540657" y="2839232"/>
            <a:ext cx="2035479" cy="709809"/>
          </a:xfrm>
          <a:prstGeom prst="roundRect">
            <a:avLst/>
          </a:prstGeom>
          <a:solidFill>
            <a:srgbClr val="ED8B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Montserrat Light"/>
                <a:ea typeface="Calibri"/>
                <a:cs typeface="Calibri"/>
              </a:rPr>
              <a:t>Parameters can be provided here.</a:t>
            </a:r>
            <a:r>
              <a:rPr lang="en-US" sz="1200" dirty="0">
                <a:ea typeface="Calibri"/>
                <a:cs typeface="Calibri"/>
              </a:rPr>
              <a:t> </a:t>
            </a:r>
            <a:endParaRPr lang="en-US" sz="1200" dirty="0"/>
          </a:p>
        </p:txBody>
      </p:sp>
      <p:sp>
        <p:nvSpPr>
          <p:cNvPr id="5" name="Rectangle: Rounded Corners 4">
            <a:extLst>
              <a:ext uri="{FF2B5EF4-FFF2-40B4-BE49-F238E27FC236}">
                <a16:creationId xmlns:a16="http://schemas.microsoft.com/office/drawing/2014/main" id="{E9FE9E3B-BB35-194E-F24A-3AA47FC4F76C}"/>
              </a:ext>
            </a:extLst>
          </p:cNvPr>
          <p:cNvSpPr/>
          <p:nvPr/>
        </p:nvSpPr>
        <p:spPr>
          <a:xfrm>
            <a:off x="167014" y="4937342"/>
            <a:ext cx="1659698" cy="1304794"/>
          </a:xfrm>
          <a:prstGeom prst="roundRect">
            <a:avLst/>
          </a:prstGeom>
          <a:solidFill>
            <a:srgbClr val="ED8B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Montserrat Light"/>
                <a:ea typeface="Calibri"/>
                <a:cs typeface="Calibri"/>
              </a:rPr>
              <a:t>Required fields will be provided here.</a:t>
            </a:r>
            <a:endParaRPr lang="en-US" sz="1200" dirty="0">
              <a:latin typeface="Montserrat Light"/>
            </a:endParaRPr>
          </a:p>
        </p:txBody>
      </p:sp>
    </p:spTree>
    <p:extLst>
      <p:ext uri="{BB962C8B-B14F-4D97-AF65-F5344CB8AC3E}">
        <p14:creationId xmlns:p14="http://schemas.microsoft.com/office/powerpoint/2010/main" val="1124541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4BB793-BFD2-0B5B-A91E-77AE194A61FD}"/>
              </a:ext>
            </a:extLst>
          </p:cNvPr>
          <p:cNvSpPr txBox="1"/>
          <p:nvPr/>
        </p:nvSpPr>
        <p:spPr>
          <a:xfrm>
            <a:off x="5493455" y="3024011"/>
            <a:ext cx="1219200" cy="276999"/>
          </a:xfrm>
          <a:prstGeom prst="rect">
            <a:avLst/>
          </a:prstGeom>
          <a:noFill/>
        </p:spPr>
        <p:txBody>
          <a:bodyPr wrap="square" rtlCol="0">
            <a:spAutoFit/>
          </a:bodyPr>
          <a:lstStyle/>
          <a:p>
            <a:pPr algn="l"/>
            <a:endParaRPr lang="en-US" sz="1200"/>
          </a:p>
        </p:txBody>
      </p:sp>
      <p:sp>
        <p:nvSpPr>
          <p:cNvPr id="7" name="Title 1">
            <a:extLst>
              <a:ext uri="{FF2B5EF4-FFF2-40B4-BE49-F238E27FC236}">
                <a16:creationId xmlns:a16="http://schemas.microsoft.com/office/drawing/2014/main" id="{5CF42B79-7D79-851C-B241-30264B939919}"/>
              </a:ext>
            </a:extLst>
          </p:cNvPr>
          <p:cNvSpPr txBox="1">
            <a:spLocks noGrp="1"/>
          </p:cNvSpPr>
          <p:nvPr>
            <p:ph type="title"/>
          </p:nvPr>
        </p:nvSpPr>
        <p:spPr>
          <a:xfrm>
            <a:off x="115159" y="208731"/>
            <a:ext cx="11720670" cy="1219200"/>
          </a:xfrm>
          <a:prstGeom prst="rect">
            <a:avLst/>
          </a:prstGeom>
        </p:spPr>
        <p:txBody>
          <a:bodyPr vert="horz" lIns="60960" tIns="30480" rIns="60960" bIns="30480" rtlCol="0" anchor="ctr" anchorCtr="0">
            <a:noAutofit/>
          </a:bodyPr>
          <a:lstStyle>
            <a:lvl1pPr algn="l" defTabSz="914400" rtl="0" eaLnBrk="1" latinLnBrk="0" hangingPunct="1">
              <a:spcBef>
                <a:spcPct val="0"/>
              </a:spcBef>
              <a:buNone/>
              <a:defRPr sz="4400" kern="1200">
                <a:solidFill>
                  <a:schemeClr val="bg1"/>
                </a:solidFill>
                <a:latin typeface="Montserrat Medium" panose="00000600000000000000" pitchFamily="2" charset="0"/>
                <a:ea typeface="+mj-ea"/>
                <a:cs typeface="+mj-cs"/>
              </a:defRPr>
            </a:lvl1pPr>
          </a:lstStyle>
          <a:p>
            <a:r>
              <a:rPr lang="en-US" sz="4000" dirty="0"/>
              <a:t>ONE-TIME INDIVIDUAL BOOKING REQUEST FORM</a:t>
            </a:r>
          </a:p>
        </p:txBody>
      </p:sp>
      <p:pic>
        <p:nvPicPr>
          <p:cNvPr id="3" name="Picture 2" descr="A screenshot of a phone login&#10;&#10;Description automatically generated">
            <a:extLst>
              <a:ext uri="{FF2B5EF4-FFF2-40B4-BE49-F238E27FC236}">
                <a16:creationId xmlns:a16="http://schemas.microsoft.com/office/drawing/2014/main" id="{B5AFCF53-80BF-4B2D-F4C9-18E3A9A7B35F}"/>
              </a:ext>
            </a:extLst>
          </p:cNvPr>
          <p:cNvPicPr>
            <a:picLocks noChangeAspect="1"/>
          </p:cNvPicPr>
          <p:nvPr/>
        </p:nvPicPr>
        <p:blipFill>
          <a:blip r:embed="rId2"/>
          <a:stretch>
            <a:fillRect/>
          </a:stretch>
        </p:blipFill>
        <p:spPr>
          <a:xfrm>
            <a:off x="119171" y="2492245"/>
            <a:ext cx="10993329" cy="3240935"/>
          </a:xfrm>
          <a:prstGeom prst="rect">
            <a:avLst/>
          </a:prstGeom>
        </p:spPr>
      </p:pic>
      <p:sp>
        <p:nvSpPr>
          <p:cNvPr id="8" name="Rectangle: Rounded Corners 7">
            <a:extLst>
              <a:ext uri="{FF2B5EF4-FFF2-40B4-BE49-F238E27FC236}">
                <a16:creationId xmlns:a16="http://schemas.microsoft.com/office/drawing/2014/main" id="{B8AFD621-D8FB-A841-A7CD-3A5B142870AD}"/>
              </a:ext>
            </a:extLst>
          </p:cNvPr>
          <p:cNvSpPr/>
          <p:nvPr/>
        </p:nvSpPr>
        <p:spPr>
          <a:xfrm>
            <a:off x="10011533" y="1719217"/>
            <a:ext cx="2014602" cy="1304794"/>
          </a:xfrm>
          <a:prstGeom prst="roundRect">
            <a:avLst/>
          </a:prstGeom>
          <a:solidFill>
            <a:srgbClr val="ED8B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200" dirty="0">
                <a:latin typeface="Montserrat Light"/>
                <a:ea typeface="Calibri"/>
                <a:cs typeface="Calibri"/>
              </a:rPr>
              <a:t>Travel requester information will be captured here. This will autofill with your information.</a:t>
            </a:r>
          </a:p>
        </p:txBody>
      </p:sp>
      <p:sp>
        <p:nvSpPr>
          <p:cNvPr id="9" name="Rectangle: Rounded Corners 8">
            <a:extLst>
              <a:ext uri="{FF2B5EF4-FFF2-40B4-BE49-F238E27FC236}">
                <a16:creationId xmlns:a16="http://schemas.microsoft.com/office/drawing/2014/main" id="{7E1F0BEA-BDB4-6847-8BDA-2781A768E981}"/>
              </a:ext>
            </a:extLst>
          </p:cNvPr>
          <p:cNvSpPr/>
          <p:nvPr/>
        </p:nvSpPr>
        <p:spPr>
          <a:xfrm>
            <a:off x="9728548" y="4926904"/>
            <a:ext cx="2014602" cy="1607506"/>
          </a:xfrm>
          <a:prstGeom prst="roundRect">
            <a:avLst/>
          </a:prstGeom>
          <a:solidFill>
            <a:srgbClr val="ED8B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200" dirty="0">
                <a:latin typeface="Montserrat Light"/>
                <a:ea typeface="Calibri"/>
                <a:cs typeface="Calibri"/>
              </a:rPr>
              <a:t>Additional policy information can be captured here, allowing you to change what is allowable per traveler.</a:t>
            </a:r>
          </a:p>
        </p:txBody>
      </p:sp>
    </p:spTree>
    <p:extLst>
      <p:ext uri="{BB962C8B-B14F-4D97-AF65-F5344CB8AC3E}">
        <p14:creationId xmlns:p14="http://schemas.microsoft.com/office/powerpoint/2010/main" val="2185493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0A40A5-2C55-F6EA-8F0F-B05F7B1916B4}"/>
              </a:ext>
            </a:extLst>
          </p:cNvPr>
          <p:cNvSpPr txBox="1"/>
          <p:nvPr/>
        </p:nvSpPr>
        <p:spPr>
          <a:xfrm>
            <a:off x="650478" y="995909"/>
            <a:ext cx="9558390"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i="1" dirty="0">
                <a:solidFill>
                  <a:srgbClr val="FFFFFF"/>
                </a:solidFill>
                <a:latin typeface="Calibri"/>
                <a:cs typeface="Arial"/>
              </a:rPr>
              <a:t>Wednesday, April 24</a:t>
            </a:r>
            <a:r>
              <a:rPr lang="en-US" sz="2800" dirty="0">
                <a:latin typeface="Calibri"/>
                <a:cs typeface="Arial"/>
              </a:rPr>
              <a:t>​</a:t>
            </a:r>
          </a:p>
          <a:p>
            <a:endParaRPr lang="en-US" sz="2800" dirty="0">
              <a:solidFill>
                <a:srgbClr val="000000"/>
              </a:solidFill>
              <a:latin typeface="Calibri"/>
              <a:cs typeface="Arial"/>
            </a:endParaRPr>
          </a:p>
          <a:p>
            <a:r>
              <a:rPr lang="en-US" sz="2200" dirty="0">
                <a:solidFill>
                  <a:srgbClr val="FFFFFF"/>
                </a:solidFill>
                <a:latin typeface="Calibri"/>
                <a:cs typeface="Arial"/>
              </a:rPr>
              <a:t>10:00am - 10:10am - Welcome!</a:t>
            </a:r>
            <a:r>
              <a:rPr lang="en-US" sz="2200" dirty="0">
                <a:latin typeface="Calibri"/>
                <a:cs typeface="Arial"/>
              </a:rPr>
              <a:t>​</a:t>
            </a:r>
          </a:p>
          <a:p>
            <a:r>
              <a:rPr lang="en-US" sz="2200" dirty="0">
                <a:solidFill>
                  <a:srgbClr val="FFFFFF"/>
                </a:solidFill>
                <a:latin typeface="Calibri"/>
                <a:cs typeface="Arial"/>
              </a:rPr>
              <a:t>10:10am - 11:20am - TMC Transition Topics</a:t>
            </a:r>
            <a:r>
              <a:rPr lang="en-US" sz="2200" dirty="0">
                <a:latin typeface="Calibri"/>
                <a:cs typeface="Arial"/>
              </a:rPr>
              <a:t>​</a:t>
            </a:r>
          </a:p>
          <a:p>
            <a:r>
              <a:rPr lang="en-US" sz="2200" dirty="0">
                <a:solidFill>
                  <a:srgbClr val="FFFFFF"/>
                </a:solidFill>
                <a:latin typeface="Calibri"/>
                <a:ea typeface="Calibri"/>
                <a:cs typeface="Arial"/>
              </a:rPr>
              <a:t>11:20am - 11:30am - Break</a:t>
            </a:r>
            <a:r>
              <a:rPr lang="en-US" sz="2200" dirty="0">
                <a:latin typeface="Calibri"/>
                <a:ea typeface="Calibri"/>
                <a:cs typeface="Arial"/>
              </a:rPr>
              <a:t>​</a:t>
            </a:r>
            <a:endParaRPr lang="en-US" sz="2200" dirty="0">
              <a:latin typeface="Calibri"/>
              <a:cs typeface="Arial"/>
            </a:endParaRPr>
          </a:p>
          <a:p>
            <a:r>
              <a:rPr lang="en-US" sz="2200" dirty="0">
                <a:solidFill>
                  <a:srgbClr val="FFFFFF"/>
                </a:solidFill>
                <a:latin typeface="Calibri"/>
                <a:cs typeface="Arial"/>
              </a:rPr>
              <a:t>11:30am - 12:00pm - Sustainability</a:t>
            </a:r>
            <a:r>
              <a:rPr lang="en-US" sz="2200" dirty="0">
                <a:latin typeface="Calibri"/>
                <a:cs typeface="Arial"/>
              </a:rPr>
              <a:t>​</a:t>
            </a:r>
          </a:p>
          <a:p>
            <a:r>
              <a:rPr lang="en-US" sz="2200" dirty="0">
                <a:solidFill>
                  <a:srgbClr val="FFFFFF"/>
                </a:solidFill>
                <a:latin typeface="Calibri"/>
                <a:cs typeface="Arial"/>
              </a:rPr>
              <a:t>12:00pm - 1:00pm - Lunch</a:t>
            </a:r>
            <a:endParaRPr lang="en-US" sz="2200" dirty="0">
              <a:latin typeface="Calibri"/>
              <a:ea typeface="Calibri"/>
              <a:cs typeface="Arial"/>
            </a:endParaRPr>
          </a:p>
          <a:p>
            <a:pPr marL="800100" lvl="2" indent="-342900">
              <a:buFont typeface="Arial"/>
              <a:buChar char="•"/>
            </a:pPr>
            <a:r>
              <a:rPr lang="en-US" sz="2200" dirty="0">
                <a:solidFill>
                  <a:srgbClr val="FFFFFF"/>
                </a:solidFill>
                <a:latin typeface="Calibri"/>
                <a:cs typeface="Arial"/>
              </a:rPr>
              <a:t>Lunch Discussion: Changes needed for UW policy</a:t>
            </a:r>
            <a:r>
              <a:rPr lang="en-US" sz="2200" dirty="0">
                <a:latin typeface="Calibri"/>
                <a:cs typeface="Arial"/>
              </a:rPr>
              <a:t>​</a:t>
            </a:r>
          </a:p>
          <a:p>
            <a:r>
              <a:rPr lang="en-US" sz="2200" dirty="0">
                <a:solidFill>
                  <a:srgbClr val="FFFFFF"/>
                </a:solidFill>
                <a:latin typeface="Calibri"/>
                <a:cs typeface="Arial"/>
              </a:rPr>
              <a:t>1:00pm - 1:30pm - Welcome Fox World Travel!</a:t>
            </a:r>
            <a:r>
              <a:rPr lang="en-US" sz="2200" dirty="0">
                <a:latin typeface="Calibri"/>
                <a:cs typeface="Arial"/>
              </a:rPr>
              <a:t>​</a:t>
            </a:r>
          </a:p>
          <a:p>
            <a:r>
              <a:rPr lang="en-US" sz="2200" dirty="0">
                <a:solidFill>
                  <a:srgbClr val="FFFFFF"/>
                </a:solidFill>
                <a:latin typeface="Calibri"/>
                <a:cs typeface="Arial"/>
              </a:rPr>
              <a:t>1:30pm - 2:45pm -  Fox World Travel Presentation</a:t>
            </a:r>
            <a:endParaRPr lang="en-US" sz="2200" dirty="0">
              <a:solidFill>
                <a:srgbClr val="FFFFFF"/>
              </a:solidFill>
              <a:latin typeface="Calibri"/>
              <a:ea typeface="Calibri"/>
              <a:cs typeface="Arial"/>
            </a:endParaRPr>
          </a:p>
          <a:p>
            <a:r>
              <a:rPr lang="en-US" sz="2200" dirty="0">
                <a:solidFill>
                  <a:srgbClr val="FFFFFF"/>
                </a:solidFill>
                <a:latin typeface="Calibri"/>
                <a:cs typeface="Arial"/>
              </a:rPr>
              <a:t>2:45pm - 2:55pm - Break</a:t>
            </a:r>
            <a:endParaRPr lang="en-US" sz="2200" dirty="0">
              <a:solidFill>
                <a:srgbClr val="FFFFFF"/>
              </a:solidFill>
              <a:latin typeface="Calibri"/>
              <a:ea typeface="Calibri"/>
              <a:cs typeface="Arial"/>
            </a:endParaRPr>
          </a:p>
          <a:p>
            <a:r>
              <a:rPr lang="en-US" sz="2200" dirty="0">
                <a:solidFill>
                  <a:srgbClr val="FFFFFF"/>
                </a:solidFill>
                <a:latin typeface="Calibri"/>
                <a:cs typeface="Arial"/>
              </a:rPr>
              <a:t>2:55pm - 4:15pm -  Fox presentation continued</a:t>
            </a:r>
            <a:endParaRPr lang="en-US" sz="2200" dirty="0">
              <a:solidFill>
                <a:srgbClr val="FFFFFF"/>
              </a:solidFill>
              <a:latin typeface="Calibri"/>
              <a:ea typeface="Calibri"/>
              <a:cs typeface="Arial"/>
            </a:endParaRPr>
          </a:p>
          <a:p>
            <a:r>
              <a:rPr lang="en-US" sz="2200" dirty="0">
                <a:solidFill>
                  <a:srgbClr val="FFFFFF"/>
                </a:solidFill>
                <a:latin typeface="Calibri"/>
                <a:cs typeface="Arial"/>
              </a:rPr>
              <a:t>4:15pm - 4:45pm – Kahoot Game</a:t>
            </a:r>
          </a:p>
          <a:p>
            <a:r>
              <a:rPr lang="en-US" sz="2200" dirty="0">
                <a:solidFill>
                  <a:srgbClr val="FFFFFF"/>
                </a:solidFill>
                <a:latin typeface="Calibri"/>
                <a:cs typeface="Arial"/>
              </a:rPr>
              <a:t>4:45pm - 5:00pm - Q&amp;A and wrap-up day 1</a:t>
            </a:r>
          </a:p>
          <a:p>
            <a:r>
              <a:rPr lang="en-US" sz="2200" dirty="0">
                <a:solidFill>
                  <a:srgbClr val="FFFFFF"/>
                </a:solidFill>
                <a:latin typeface="Calibri"/>
                <a:cs typeface="Arial"/>
              </a:rPr>
              <a:t>*Dinner is on your own. Restaurant options provided via QR code.</a:t>
            </a:r>
          </a:p>
        </p:txBody>
      </p:sp>
      <p:sp>
        <p:nvSpPr>
          <p:cNvPr id="3" name="Title 1">
            <a:extLst>
              <a:ext uri="{FF2B5EF4-FFF2-40B4-BE49-F238E27FC236}">
                <a16:creationId xmlns:a16="http://schemas.microsoft.com/office/drawing/2014/main" id="{E309641B-99D0-18DA-B6DD-CBB89B1D6DDC}"/>
              </a:ext>
            </a:extLst>
          </p:cNvPr>
          <p:cNvSpPr>
            <a:spLocks noGrp="1"/>
          </p:cNvSpPr>
          <p:nvPr/>
        </p:nvSpPr>
        <p:spPr>
          <a:xfrm>
            <a:off x="492833" y="549089"/>
            <a:ext cx="11376675" cy="446820"/>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0" i="0" kern="1200" cap="all" spc="150" baseline="0">
                <a:solidFill>
                  <a:schemeClr val="bg1"/>
                </a:solidFill>
                <a:latin typeface="Open Sans Light" pitchFamily="2" charset="0"/>
                <a:ea typeface="+mj-ea"/>
                <a:cs typeface="+mj-cs"/>
              </a:defRPr>
            </a:lvl1pPr>
          </a:lstStyle>
          <a:p>
            <a:r>
              <a:rPr lang="en-US" sz="4000">
                <a:latin typeface="Calibri"/>
                <a:cs typeface="Calibri"/>
              </a:rPr>
              <a:t>Agenda</a:t>
            </a:r>
          </a:p>
        </p:txBody>
      </p:sp>
    </p:spTree>
    <p:extLst>
      <p:ext uri="{BB962C8B-B14F-4D97-AF65-F5344CB8AC3E}">
        <p14:creationId xmlns:p14="http://schemas.microsoft.com/office/powerpoint/2010/main" val="2162053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4BB793-BFD2-0B5B-A91E-77AE194A61FD}"/>
              </a:ext>
            </a:extLst>
          </p:cNvPr>
          <p:cNvSpPr txBox="1"/>
          <p:nvPr/>
        </p:nvSpPr>
        <p:spPr>
          <a:xfrm>
            <a:off x="5493455" y="3024011"/>
            <a:ext cx="1219200" cy="276999"/>
          </a:xfrm>
          <a:prstGeom prst="rect">
            <a:avLst/>
          </a:prstGeom>
          <a:noFill/>
        </p:spPr>
        <p:txBody>
          <a:bodyPr wrap="square" rtlCol="0">
            <a:spAutoFit/>
          </a:bodyPr>
          <a:lstStyle/>
          <a:p>
            <a:pPr algn="l"/>
            <a:endParaRPr lang="en-US" sz="1200"/>
          </a:p>
        </p:txBody>
      </p:sp>
      <p:sp>
        <p:nvSpPr>
          <p:cNvPr id="7" name="Title 1">
            <a:extLst>
              <a:ext uri="{FF2B5EF4-FFF2-40B4-BE49-F238E27FC236}">
                <a16:creationId xmlns:a16="http://schemas.microsoft.com/office/drawing/2014/main" id="{5CF42B79-7D79-851C-B241-30264B939919}"/>
              </a:ext>
            </a:extLst>
          </p:cNvPr>
          <p:cNvSpPr txBox="1">
            <a:spLocks noGrp="1"/>
          </p:cNvSpPr>
          <p:nvPr>
            <p:ph type="title"/>
          </p:nvPr>
        </p:nvSpPr>
        <p:spPr>
          <a:xfrm>
            <a:off x="115159" y="208731"/>
            <a:ext cx="11792589" cy="1219200"/>
          </a:xfrm>
          <a:prstGeom prst="rect">
            <a:avLst/>
          </a:prstGeom>
        </p:spPr>
        <p:txBody>
          <a:bodyPr vert="horz" lIns="60960" tIns="30480" rIns="60960" bIns="30480" rtlCol="0" anchor="ctr" anchorCtr="0">
            <a:noAutofit/>
          </a:bodyPr>
          <a:lstStyle>
            <a:lvl1pPr algn="l" defTabSz="914400" rtl="0" eaLnBrk="1" latinLnBrk="0" hangingPunct="1">
              <a:spcBef>
                <a:spcPct val="0"/>
              </a:spcBef>
              <a:buNone/>
              <a:defRPr sz="4400" kern="1200">
                <a:solidFill>
                  <a:schemeClr val="bg1"/>
                </a:solidFill>
                <a:latin typeface="Montserrat Medium" panose="00000600000000000000" pitchFamily="2" charset="0"/>
                <a:ea typeface="+mj-ea"/>
                <a:cs typeface="+mj-cs"/>
              </a:defRPr>
            </a:lvl1pPr>
          </a:lstStyle>
          <a:p>
            <a:r>
              <a:rPr lang="en-US" sz="4000" dirty="0"/>
              <a:t>ONE-TIME INDIVIDUAL BOOKING REQUEST FORM</a:t>
            </a:r>
          </a:p>
        </p:txBody>
      </p:sp>
      <p:pic>
        <p:nvPicPr>
          <p:cNvPr id="2" name="Picture 1" descr="A screenshot of a computer&#10;&#10;Description automatically generated">
            <a:extLst>
              <a:ext uri="{FF2B5EF4-FFF2-40B4-BE49-F238E27FC236}">
                <a16:creationId xmlns:a16="http://schemas.microsoft.com/office/drawing/2014/main" id="{D27D0860-1743-AF80-DA75-5FF604F7D453}"/>
              </a:ext>
            </a:extLst>
          </p:cNvPr>
          <p:cNvPicPr>
            <a:picLocks noChangeAspect="1"/>
          </p:cNvPicPr>
          <p:nvPr/>
        </p:nvPicPr>
        <p:blipFill>
          <a:blip r:embed="rId2"/>
          <a:stretch>
            <a:fillRect/>
          </a:stretch>
        </p:blipFill>
        <p:spPr>
          <a:xfrm>
            <a:off x="112431" y="4342226"/>
            <a:ext cx="11006811" cy="2056617"/>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3E0105B4-DB22-0C40-0785-633725C123E0}"/>
              </a:ext>
            </a:extLst>
          </p:cNvPr>
          <p:cNvPicPr>
            <a:picLocks noChangeAspect="1"/>
          </p:cNvPicPr>
          <p:nvPr/>
        </p:nvPicPr>
        <p:blipFill>
          <a:blip r:embed="rId3"/>
          <a:stretch>
            <a:fillRect/>
          </a:stretch>
        </p:blipFill>
        <p:spPr>
          <a:xfrm>
            <a:off x="115997" y="1717328"/>
            <a:ext cx="10999679" cy="2473455"/>
          </a:xfrm>
          <a:prstGeom prst="rect">
            <a:avLst/>
          </a:prstGeom>
        </p:spPr>
      </p:pic>
      <p:sp>
        <p:nvSpPr>
          <p:cNvPr id="9" name="Rectangle: Rounded Corners 8">
            <a:extLst>
              <a:ext uri="{FF2B5EF4-FFF2-40B4-BE49-F238E27FC236}">
                <a16:creationId xmlns:a16="http://schemas.microsoft.com/office/drawing/2014/main" id="{58845A54-3C82-BAF1-9B04-89AD0784DA56}"/>
              </a:ext>
            </a:extLst>
          </p:cNvPr>
          <p:cNvSpPr/>
          <p:nvPr/>
        </p:nvSpPr>
        <p:spPr>
          <a:xfrm>
            <a:off x="9143999" y="1711889"/>
            <a:ext cx="2411260" cy="1315232"/>
          </a:xfrm>
          <a:prstGeom prst="roundRect">
            <a:avLst/>
          </a:prstGeom>
          <a:solidFill>
            <a:srgbClr val="ED8B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Montserrat Light"/>
                <a:ea typeface="Calibri"/>
                <a:cs typeface="Calibri"/>
              </a:rPr>
              <a:t>Optional approval information will be captured here. Additional approvers can be included to account for outages. </a:t>
            </a:r>
            <a:endParaRPr lang="en-US" sz="1200" dirty="0">
              <a:latin typeface="Montserrat Light"/>
            </a:endParaRPr>
          </a:p>
        </p:txBody>
      </p:sp>
      <p:sp>
        <p:nvSpPr>
          <p:cNvPr id="10" name="Rectangle: Rounded Corners 9">
            <a:extLst>
              <a:ext uri="{FF2B5EF4-FFF2-40B4-BE49-F238E27FC236}">
                <a16:creationId xmlns:a16="http://schemas.microsoft.com/office/drawing/2014/main" id="{0D5A71EE-E9C0-0677-6EA0-7E48D2002D55}"/>
              </a:ext>
            </a:extLst>
          </p:cNvPr>
          <p:cNvSpPr/>
          <p:nvPr/>
        </p:nvSpPr>
        <p:spPr>
          <a:xfrm>
            <a:off x="9227505" y="4958217"/>
            <a:ext cx="2411260" cy="1315232"/>
          </a:xfrm>
          <a:prstGeom prst="roundRect">
            <a:avLst/>
          </a:prstGeom>
          <a:solidFill>
            <a:srgbClr val="ED8B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200" dirty="0">
                <a:latin typeface="Montserrat Light"/>
                <a:ea typeface="Calibri"/>
                <a:cs typeface="Calibri"/>
              </a:rPr>
              <a:t>Payment information will be provided here. The form securely relays the card information to our booking system. </a:t>
            </a:r>
          </a:p>
        </p:txBody>
      </p:sp>
    </p:spTree>
    <p:extLst>
      <p:ext uri="{BB962C8B-B14F-4D97-AF65-F5344CB8AC3E}">
        <p14:creationId xmlns:p14="http://schemas.microsoft.com/office/powerpoint/2010/main" val="3512563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80C8CF45-0AAA-80B5-4DFF-D9CC39D9CDFF}"/>
              </a:ext>
            </a:extLst>
          </p:cNvPr>
          <p:cNvPicPr>
            <a:picLocks noGrp="1" noChangeAspect="1"/>
          </p:cNvPicPr>
          <p:nvPr>
            <p:ph sz="quarter" idx="4"/>
          </p:nvPr>
        </p:nvPicPr>
        <p:blipFill>
          <a:blip r:embed="rId2"/>
          <a:stretch>
            <a:fillRect/>
          </a:stretch>
        </p:blipFill>
        <p:spPr>
          <a:xfrm>
            <a:off x="5384731" y="636264"/>
            <a:ext cx="6389659" cy="5882106"/>
          </a:xfrm>
        </p:spPr>
      </p:pic>
      <p:sp>
        <p:nvSpPr>
          <p:cNvPr id="5" name="Title 4">
            <a:extLst>
              <a:ext uri="{FF2B5EF4-FFF2-40B4-BE49-F238E27FC236}">
                <a16:creationId xmlns:a16="http://schemas.microsoft.com/office/drawing/2014/main" id="{1848629D-E68E-44F9-B9A8-880E45C58B07}"/>
              </a:ext>
            </a:extLst>
          </p:cNvPr>
          <p:cNvSpPr>
            <a:spLocks noGrp="1"/>
          </p:cNvSpPr>
          <p:nvPr>
            <p:ph type="title"/>
          </p:nvPr>
        </p:nvSpPr>
        <p:spPr>
          <a:xfrm>
            <a:off x="0" y="516164"/>
            <a:ext cx="6398209" cy="762000"/>
          </a:xfrm>
        </p:spPr>
        <p:txBody>
          <a:bodyPr/>
          <a:lstStyle/>
          <a:p>
            <a:r>
              <a:rPr lang="en-US" sz="4000" dirty="0">
                <a:latin typeface="Montserrat Medium"/>
              </a:rPr>
              <a:t>Travel Request Email</a:t>
            </a:r>
            <a:endParaRPr lang="en-US" sz="4000" dirty="0"/>
          </a:p>
        </p:txBody>
      </p:sp>
      <p:sp>
        <p:nvSpPr>
          <p:cNvPr id="8" name="Rectangle: Rounded Corners 7">
            <a:extLst>
              <a:ext uri="{FF2B5EF4-FFF2-40B4-BE49-F238E27FC236}">
                <a16:creationId xmlns:a16="http://schemas.microsoft.com/office/drawing/2014/main" id="{DE4C4965-1CAE-416B-5117-34578D5246C3}"/>
              </a:ext>
            </a:extLst>
          </p:cNvPr>
          <p:cNvSpPr/>
          <p:nvPr/>
        </p:nvSpPr>
        <p:spPr>
          <a:xfrm>
            <a:off x="814192" y="2317315"/>
            <a:ext cx="2985369" cy="3361149"/>
          </a:xfrm>
          <a:prstGeom prst="roundRect">
            <a:avLst/>
          </a:prstGeom>
          <a:solidFill>
            <a:srgbClr val="ED8B00"/>
          </a:solidFill>
          <a:ln>
            <a:solidFill>
              <a:srgbClr val="ED8B00"/>
            </a:solid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a:r>
              <a:rPr lang="en-US" sz="1600" dirty="0">
                <a:latin typeface="Montserrat Light"/>
                <a:ea typeface="Calibri"/>
                <a:cs typeface="Calibri"/>
              </a:rPr>
              <a:t>Following submission of the One-Time Individual Travel Request Form, an email will be sent to the requester and the traveler with the details  of the request, as well as   instructions for the traveler on next steps.</a:t>
            </a:r>
            <a:r>
              <a:rPr lang="en-US" sz="1200" dirty="0">
                <a:latin typeface="Montserrat Light"/>
                <a:ea typeface="Calibri"/>
                <a:cs typeface="Calibri"/>
              </a:rPr>
              <a:t> </a:t>
            </a:r>
          </a:p>
        </p:txBody>
      </p:sp>
    </p:spTree>
    <p:extLst>
      <p:ext uri="{BB962C8B-B14F-4D97-AF65-F5344CB8AC3E}">
        <p14:creationId xmlns:p14="http://schemas.microsoft.com/office/powerpoint/2010/main" val="1397686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FDB0-90BC-1550-9FEC-5DFBDEC6E9F6}"/>
              </a:ext>
            </a:extLst>
          </p:cNvPr>
          <p:cNvSpPr>
            <a:spLocks noGrp="1"/>
          </p:cNvSpPr>
          <p:nvPr>
            <p:ph type="title"/>
          </p:nvPr>
        </p:nvSpPr>
        <p:spPr>
          <a:xfrm>
            <a:off x="408694" y="336928"/>
            <a:ext cx="6398209" cy="762000"/>
          </a:xfrm>
        </p:spPr>
        <p:txBody>
          <a:bodyPr/>
          <a:lstStyle/>
          <a:p>
            <a:r>
              <a:rPr lang="en-US"/>
              <a:t>TRAVEL REQUEST DASHBOARD</a:t>
            </a:r>
          </a:p>
        </p:txBody>
      </p:sp>
      <p:pic>
        <p:nvPicPr>
          <p:cNvPr id="5" name="Picture 4" descr="A screenshot of a computer&#10;&#10;Description automatically generated">
            <a:extLst>
              <a:ext uri="{FF2B5EF4-FFF2-40B4-BE49-F238E27FC236}">
                <a16:creationId xmlns:a16="http://schemas.microsoft.com/office/drawing/2014/main" id="{EED55A7C-3A5F-71FB-7B66-7653523FFD12}"/>
              </a:ext>
            </a:extLst>
          </p:cNvPr>
          <p:cNvPicPr>
            <a:picLocks noChangeAspect="1"/>
          </p:cNvPicPr>
          <p:nvPr/>
        </p:nvPicPr>
        <p:blipFill>
          <a:blip r:embed="rId2"/>
          <a:stretch>
            <a:fillRect/>
          </a:stretch>
        </p:blipFill>
        <p:spPr>
          <a:xfrm>
            <a:off x="482079" y="1099246"/>
            <a:ext cx="10998200" cy="5473700"/>
          </a:xfrm>
          <a:prstGeom prst="rect">
            <a:avLst/>
          </a:prstGeom>
        </p:spPr>
      </p:pic>
    </p:spTree>
    <p:extLst>
      <p:ext uri="{BB962C8B-B14F-4D97-AF65-F5344CB8AC3E}">
        <p14:creationId xmlns:p14="http://schemas.microsoft.com/office/powerpoint/2010/main" val="2696783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70F43925-1955-5493-F9FF-FB07FE227F9B}"/>
              </a:ext>
            </a:extLst>
          </p:cNvPr>
          <p:cNvSpPr/>
          <p:nvPr/>
        </p:nvSpPr>
        <p:spPr>
          <a:xfrm>
            <a:off x="6173144" y="674732"/>
            <a:ext cx="5202323" cy="5486400"/>
          </a:xfrm>
          <a:prstGeom prst="rect">
            <a:avLst/>
          </a:prstGeom>
          <a:solidFill>
            <a:schemeClr val="bg1"/>
          </a:solidFill>
          <a:ln>
            <a:noFill/>
          </a:ln>
        </p:spPr>
        <p:txBody>
          <a:bodyPr/>
          <a:lstStyle/>
          <a:p>
            <a:endParaRPr lang="en-US" sz="1200">
              <a:latin typeface="Montserrat Medium" panose="00000600000000000000" pitchFamily="2" charset="0"/>
            </a:endParaRPr>
          </a:p>
        </p:txBody>
      </p:sp>
      <p:pic>
        <p:nvPicPr>
          <p:cNvPr id="4" name="Picture 3" descr="A person standing in an airport with a luggage&#10;&#10;Description automatically generated">
            <a:extLst>
              <a:ext uri="{FF2B5EF4-FFF2-40B4-BE49-F238E27FC236}">
                <a16:creationId xmlns:a16="http://schemas.microsoft.com/office/drawing/2014/main" id="{695613F3-43A1-0E10-2DDD-EDA3B75D7AB0}"/>
              </a:ext>
            </a:extLst>
          </p:cNvPr>
          <p:cNvPicPr/>
          <p:nvPr/>
        </p:nvPicPr>
        <p:blipFill rotWithShape="1">
          <a:blip r:embed="rId3">
            <a:extLst>
              <a:ext uri="{28A0092B-C50C-407E-A947-70E740481C1C}">
                <a14:useLocalDpi xmlns:a14="http://schemas.microsoft.com/office/drawing/2010/main" val="0"/>
              </a:ext>
            </a:extLst>
          </a:blip>
          <a:srcRect l="34703" r="19859"/>
          <a:stretch/>
        </p:blipFill>
        <p:spPr>
          <a:xfrm>
            <a:off x="6323663" y="844536"/>
            <a:ext cx="4901283" cy="5146790"/>
          </a:xfrm>
          <a:prstGeom prst="rect">
            <a:avLst/>
          </a:prstGeom>
        </p:spPr>
      </p:pic>
      <p:sp>
        <p:nvSpPr>
          <p:cNvPr id="16" name="Title 15">
            <a:extLst>
              <a:ext uri="{FF2B5EF4-FFF2-40B4-BE49-F238E27FC236}">
                <a16:creationId xmlns:a16="http://schemas.microsoft.com/office/drawing/2014/main" id="{E24916FF-79F8-C73A-2B14-FF0D8FA13311}"/>
              </a:ext>
            </a:extLst>
          </p:cNvPr>
          <p:cNvSpPr>
            <a:spLocks noGrp="1"/>
          </p:cNvSpPr>
          <p:nvPr>
            <p:ph type="title"/>
          </p:nvPr>
        </p:nvSpPr>
        <p:spPr>
          <a:xfrm>
            <a:off x="615330" y="2447391"/>
            <a:ext cx="5633073" cy="594407"/>
          </a:xfrm>
        </p:spPr>
        <p:txBody>
          <a:bodyPr/>
          <a:lstStyle/>
          <a:p>
            <a:r>
              <a:rPr lang="en-US">
                <a:solidFill>
                  <a:srgbClr val="171C8F"/>
                </a:solidFill>
                <a:latin typeface="Montserrat Medium"/>
              </a:rPr>
              <a:t>Q &amp; a</a:t>
            </a:r>
            <a:endParaRPr lang="en-US"/>
          </a:p>
        </p:txBody>
      </p:sp>
    </p:spTree>
    <p:extLst>
      <p:ext uri="{BB962C8B-B14F-4D97-AF65-F5344CB8AC3E}">
        <p14:creationId xmlns:p14="http://schemas.microsoft.com/office/powerpoint/2010/main" val="58940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68BB1-97FE-5D2F-06A4-982DDAD1321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n>
                <a:solidFill>
                  <a:schemeClr val="bg1"/>
                </a:solidFill>
              </a:ln>
              <a:solidFill>
                <a:schemeClr val="bg1"/>
              </a:solidFill>
            </a:endParaRPr>
          </a:p>
        </p:txBody>
      </p:sp>
      <p:pic>
        <p:nvPicPr>
          <p:cNvPr id="6" name="Picture 5" descr="The wing of an airplane flying above clouds&#10;&#10;Description automatically generated">
            <a:extLst>
              <a:ext uri="{FF2B5EF4-FFF2-40B4-BE49-F238E27FC236}">
                <a16:creationId xmlns:a16="http://schemas.microsoft.com/office/drawing/2014/main" id="{8B55E3CE-D4FC-A053-199B-B66AF43FF522}"/>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48127"/>
            <a:ext cx="12277558" cy="6906127"/>
          </a:xfrm>
          <a:prstGeom prst="rect">
            <a:avLst/>
          </a:prstGeom>
        </p:spPr>
      </p:pic>
      <p:sp>
        <p:nvSpPr>
          <p:cNvPr id="7" name="TextBox 6">
            <a:extLst>
              <a:ext uri="{FF2B5EF4-FFF2-40B4-BE49-F238E27FC236}">
                <a16:creationId xmlns:a16="http://schemas.microsoft.com/office/drawing/2014/main" id="{5CB66CBB-D6B1-32E1-A2A5-C1A6070290BD}"/>
              </a:ext>
            </a:extLst>
          </p:cNvPr>
          <p:cNvSpPr txBox="1"/>
          <p:nvPr/>
        </p:nvSpPr>
        <p:spPr>
          <a:xfrm>
            <a:off x="881399" y="2087818"/>
            <a:ext cx="9443452" cy="1426096"/>
          </a:xfrm>
          <a:prstGeom prst="rect">
            <a:avLst/>
          </a:prstGeom>
          <a:noFill/>
        </p:spPr>
        <p:txBody>
          <a:bodyPr wrap="square" rtlCol="0">
            <a:spAutoFit/>
          </a:bodyPr>
          <a:lstStyle/>
          <a:p>
            <a:r>
              <a:rPr lang="en-US" sz="8667">
                <a:solidFill>
                  <a:schemeClr val="bg1"/>
                </a:solidFill>
                <a:latin typeface="Montserrat Medium" panose="00000600000000000000" pitchFamily="2" charset="0"/>
              </a:rPr>
              <a:t>THANK YOU</a:t>
            </a:r>
          </a:p>
        </p:txBody>
      </p:sp>
      <p:sp>
        <p:nvSpPr>
          <p:cNvPr id="8" name="TextBox 7">
            <a:extLst>
              <a:ext uri="{FF2B5EF4-FFF2-40B4-BE49-F238E27FC236}">
                <a16:creationId xmlns:a16="http://schemas.microsoft.com/office/drawing/2014/main" id="{EDDFFA83-5653-A917-AF1F-AAD8E140F065}"/>
              </a:ext>
            </a:extLst>
          </p:cNvPr>
          <p:cNvSpPr txBox="1"/>
          <p:nvPr/>
        </p:nvSpPr>
        <p:spPr>
          <a:xfrm>
            <a:off x="8031748" y="5986272"/>
            <a:ext cx="4018491" cy="424988"/>
          </a:xfrm>
          <a:prstGeom prst="rect">
            <a:avLst/>
          </a:prstGeom>
          <a:noFill/>
        </p:spPr>
        <p:txBody>
          <a:bodyPr wrap="square">
            <a:spAutoFit/>
          </a:bodyPr>
          <a:lstStyle/>
          <a:p>
            <a:pPr>
              <a:lnSpc>
                <a:spcPts val="2800"/>
              </a:lnSpc>
            </a:pPr>
            <a:r>
              <a:rPr lang="en-US" sz="2000" spc="100">
                <a:solidFill>
                  <a:schemeClr val="bg1"/>
                </a:solidFill>
                <a:latin typeface="Montserrat"/>
              </a:rPr>
              <a:t>LET’S SOAR, TOGETHER!</a:t>
            </a:r>
          </a:p>
        </p:txBody>
      </p:sp>
      <p:pic>
        <p:nvPicPr>
          <p:cNvPr id="3" name="Picture 2" descr="A black and white logo&#10;&#10;Description automatically generated">
            <a:extLst>
              <a:ext uri="{FF2B5EF4-FFF2-40B4-BE49-F238E27FC236}">
                <a16:creationId xmlns:a16="http://schemas.microsoft.com/office/drawing/2014/main" id="{0C100F96-B132-E797-8C9A-22FAFBD3D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96" y="5570890"/>
            <a:ext cx="4145858" cy="797183"/>
          </a:xfrm>
          <a:prstGeom prst="rect">
            <a:avLst/>
          </a:prstGeom>
        </p:spPr>
      </p:pic>
    </p:spTree>
    <p:extLst>
      <p:ext uri="{BB962C8B-B14F-4D97-AF65-F5344CB8AC3E}">
        <p14:creationId xmlns:p14="http://schemas.microsoft.com/office/powerpoint/2010/main" val="2317169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E54300-7A98-7D69-BB97-0820A0EF5154}"/>
              </a:ext>
            </a:extLst>
          </p:cNvPr>
          <p:cNvSpPr>
            <a:spLocks noGrp="1"/>
          </p:cNvSpPr>
          <p:nvPr>
            <p:ph type="sldNum" sz="quarter" idx="12"/>
          </p:nvPr>
        </p:nvSpPr>
        <p:spPr/>
        <p:txBody>
          <a:bodyPr/>
          <a:lstStyle/>
          <a:p>
            <a:fld id="{A49DFD55-3C28-40EF-9E31-A92D2E4017FF}" type="slidenum">
              <a:rPr lang="en-US" smtClean="0"/>
              <a:pPr/>
              <a:t>45</a:t>
            </a:fld>
            <a:endParaRPr lang="en-US"/>
          </a:p>
        </p:txBody>
      </p:sp>
      <p:sp>
        <p:nvSpPr>
          <p:cNvPr id="5" name="Text Placeholder 4">
            <a:extLst>
              <a:ext uri="{FF2B5EF4-FFF2-40B4-BE49-F238E27FC236}">
                <a16:creationId xmlns:a16="http://schemas.microsoft.com/office/drawing/2014/main" id="{9735750D-A0C6-385C-7A71-C1B5ABBEE61C}"/>
              </a:ext>
            </a:extLst>
          </p:cNvPr>
          <p:cNvSpPr>
            <a:spLocks noGrp="1"/>
          </p:cNvSpPr>
          <p:nvPr>
            <p:ph type="body" sz="quarter" idx="13"/>
          </p:nvPr>
        </p:nvSpPr>
        <p:spPr>
          <a:xfrm>
            <a:off x="2023174" y="1740877"/>
            <a:ext cx="5692050" cy="1881554"/>
          </a:xfrm>
        </p:spPr>
        <p:txBody>
          <a:bodyPr vert="horz" lIns="91440" tIns="45720" rIns="91440" bIns="45720" rtlCol="0" anchor="t">
            <a:noAutofit/>
          </a:bodyPr>
          <a:lstStyle/>
          <a:p>
            <a:pPr marL="0" indent="0">
              <a:buNone/>
            </a:pPr>
            <a:r>
              <a:rPr lang="en-US" dirty="0">
                <a:latin typeface="Calibri"/>
                <a:ea typeface="Open Sans Light"/>
                <a:cs typeface="Calibri"/>
              </a:rPr>
              <a:t>1. Compliance Messages</a:t>
            </a:r>
          </a:p>
          <a:p>
            <a:pPr lvl="1"/>
            <a:r>
              <a:rPr lang="en-US" dirty="0">
                <a:latin typeface="Calibri"/>
                <a:ea typeface="Open Sans Light"/>
                <a:cs typeface="Calibri"/>
              </a:rPr>
              <a:t>What are they?</a:t>
            </a:r>
          </a:p>
          <a:p>
            <a:pPr lvl="1"/>
            <a:r>
              <a:rPr lang="en-US" dirty="0">
                <a:latin typeface="Calibri"/>
                <a:ea typeface="Open Sans Light"/>
                <a:cs typeface="Calibri"/>
              </a:rPr>
              <a:t>System-wide messages</a:t>
            </a:r>
          </a:p>
          <a:p>
            <a:pPr lvl="2"/>
            <a:r>
              <a:rPr lang="en-US" dirty="0">
                <a:latin typeface="Calibri"/>
                <a:ea typeface="Open Sans Light"/>
                <a:cs typeface="Calibri"/>
              </a:rPr>
              <a:t>Combining business/personal travel</a:t>
            </a:r>
          </a:p>
          <a:p>
            <a:pPr lvl="1"/>
            <a:r>
              <a:rPr lang="en-US" dirty="0">
                <a:latin typeface="Calibri"/>
                <a:ea typeface="Open Sans Light"/>
                <a:cs typeface="Calibri"/>
              </a:rPr>
              <a:t>Compliance Message options by campus</a:t>
            </a:r>
          </a:p>
          <a:p>
            <a:pPr lvl="1"/>
            <a:r>
              <a:rPr lang="en-US" dirty="0">
                <a:latin typeface="Calibri"/>
                <a:ea typeface="Open Sans Light"/>
                <a:cs typeface="Calibri"/>
              </a:rPr>
              <a:t>Alternatives to Compliance Messaging</a:t>
            </a:r>
          </a:p>
          <a:p>
            <a:pPr lvl="2"/>
            <a:r>
              <a:rPr lang="en-US" dirty="0">
                <a:latin typeface="Calibri"/>
                <a:ea typeface="Open Sans Light"/>
                <a:cs typeface="Calibri"/>
              </a:rPr>
              <a:t>Invoice messaging</a:t>
            </a:r>
          </a:p>
          <a:p>
            <a:pPr lvl="1"/>
            <a:r>
              <a:rPr lang="en-US" dirty="0">
                <a:latin typeface="Calibri"/>
                <a:ea typeface="Open Sans Light"/>
                <a:cs typeface="Calibri"/>
              </a:rPr>
              <a:t>Pros/Cons</a:t>
            </a:r>
          </a:p>
          <a:p>
            <a:pPr>
              <a:buAutoNum type="arabicPeriod"/>
            </a:pPr>
            <a:endParaRPr lang="en-US" dirty="0">
              <a:ea typeface="Open Sans Light" pitchFamily="2" charset="0"/>
              <a:cs typeface="Open Sans Light" pitchFamily="2" charset="0"/>
            </a:endParaRPr>
          </a:p>
        </p:txBody>
      </p:sp>
      <p:sp>
        <p:nvSpPr>
          <p:cNvPr id="6" name="Title 5">
            <a:extLst>
              <a:ext uri="{FF2B5EF4-FFF2-40B4-BE49-F238E27FC236}">
                <a16:creationId xmlns:a16="http://schemas.microsoft.com/office/drawing/2014/main" id="{C0222B8E-3AE4-F25F-2883-5C334C4D0D3C}"/>
              </a:ext>
            </a:extLst>
          </p:cNvPr>
          <p:cNvSpPr>
            <a:spLocks noGrp="1"/>
          </p:cNvSpPr>
          <p:nvPr>
            <p:ph type="ctrTitle"/>
          </p:nvPr>
        </p:nvSpPr>
        <p:spPr>
          <a:xfrm>
            <a:off x="2004042" y="512060"/>
            <a:ext cx="9000473" cy="933672"/>
          </a:xfrm>
        </p:spPr>
        <p:txBody>
          <a:bodyPr/>
          <a:lstStyle/>
          <a:p>
            <a:r>
              <a:rPr lang="en-US" sz="3400">
                <a:latin typeface="Calibri"/>
                <a:ea typeface="Open Sans Light"/>
                <a:cs typeface="Open Sans Light"/>
              </a:rPr>
              <a:t>Fox Transition: Discussion ITEMS </a:t>
            </a:r>
            <a:endParaRPr lang="en-US" sz="3400">
              <a:latin typeface="Calibri"/>
            </a:endParaRPr>
          </a:p>
        </p:txBody>
      </p:sp>
      <p:pic>
        <p:nvPicPr>
          <p:cNvPr id="1026" name="Picture 2">
            <a:extLst>
              <a:ext uri="{FF2B5EF4-FFF2-40B4-BE49-F238E27FC236}">
                <a16:creationId xmlns:a16="http://schemas.microsoft.com/office/drawing/2014/main" id="{A6D7622B-74C8-6B06-7426-321AA12B8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691" y="1409681"/>
            <a:ext cx="2894884" cy="273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2EBF36D-E4BB-7106-60D1-DE2E38BAD4E4}"/>
              </a:ext>
            </a:extLst>
          </p:cNvPr>
          <p:cNvPicPr>
            <a:picLocks noChangeAspect="1"/>
          </p:cNvPicPr>
          <p:nvPr/>
        </p:nvPicPr>
        <p:blipFill>
          <a:blip r:embed="rId4"/>
          <a:stretch>
            <a:fillRect/>
          </a:stretch>
        </p:blipFill>
        <p:spPr>
          <a:xfrm>
            <a:off x="7942808" y="4230255"/>
            <a:ext cx="3843622" cy="1522830"/>
          </a:xfrm>
          <a:prstGeom prst="rect">
            <a:avLst/>
          </a:prstGeom>
        </p:spPr>
      </p:pic>
      <p:sp>
        <p:nvSpPr>
          <p:cNvPr id="11" name="Arrow: Right 10">
            <a:extLst>
              <a:ext uri="{FF2B5EF4-FFF2-40B4-BE49-F238E27FC236}">
                <a16:creationId xmlns:a16="http://schemas.microsoft.com/office/drawing/2014/main" id="{5F14C3A5-874D-CD02-2C37-CF522C073B18}"/>
              </a:ext>
            </a:extLst>
          </p:cNvPr>
          <p:cNvSpPr/>
          <p:nvPr/>
        </p:nvSpPr>
        <p:spPr>
          <a:xfrm>
            <a:off x="5643418" y="4405744"/>
            <a:ext cx="1409610" cy="42581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65244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E54300-7A98-7D69-BB97-0820A0EF5154}"/>
              </a:ext>
            </a:extLst>
          </p:cNvPr>
          <p:cNvSpPr>
            <a:spLocks noGrp="1"/>
          </p:cNvSpPr>
          <p:nvPr>
            <p:ph type="sldNum" sz="quarter" idx="12"/>
          </p:nvPr>
        </p:nvSpPr>
        <p:spPr/>
        <p:txBody>
          <a:bodyPr/>
          <a:lstStyle/>
          <a:p>
            <a:fld id="{A49DFD55-3C28-40EF-9E31-A92D2E4017FF}" type="slidenum">
              <a:rPr lang="en-US" smtClean="0"/>
              <a:pPr/>
              <a:t>46</a:t>
            </a:fld>
            <a:endParaRPr lang="en-US"/>
          </a:p>
        </p:txBody>
      </p:sp>
      <p:sp>
        <p:nvSpPr>
          <p:cNvPr id="5" name="Text Placeholder 4">
            <a:extLst>
              <a:ext uri="{FF2B5EF4-FFF2-40B4-BE49-F238E27FC236}">
                <a16:creationId xmlns:a16="http://schemas.microsoft.com/office/drawing/2014/main" id="{9735750D-A0C6-385C-7A71-C1B5ABBEE61C}"/>
              </a:ext>
            </a:extLst>
          </p:cNvPr>
          <p:cNvSpPr>
            <a:spLocks noGrp="1"/>
          </p:cNvSpPr>
          <p:nvPr>
            <p:ph type="body" sz="quarter" idx="13"/>
          </p:nvPr>
        </p:nvSpPr>
        <p:spPr>
          <a:xfrm>
            <a:off x="2184022" y="1431715"/>
            <a:ext cx="6678623" cy="3820892"/>
          </a:xfrm>
        </p:spPr>
        <p:txBody>
          <a:bodyPr vert="horz" lIns="91440" tIns="45720" rIns="91440" bIns="45720" rtlCol="0" anchor="t">
            <a:noAutofit/>
          </a:bodyPr>
          <a:lstStyle/>
          <a:p>
            <a:pPr marL="0" indent="0">
              <a:buNone/>
            </a:pPr>
            <a:r>
              <a:rPr lang="en-US" dirty="0">
                <a:latin typeface="Calibri"/>
                <a:ea typeface="Open Sans Light"/>
                <a:cs typeface="Calibri"/>
              </a:rPr>
              <a:t>2. Unused ticket email reminders </a:t>
            </a:r>
            <a:r>
              <a:rPr lang="en-US" sz="1400" dirty="0">
                <a:latin typeface="Calibri"/>
                <a:ea typeface="Open Sans Light"/>
                <a:cs typeface="Calibri"/>
              </a:rPr>
              <a:t>(sample on next slide)</a:t>
            </a:r>
          </a:p>
          <a:p>
            <a:pPr marL="971550" lvl="1" indent="-514350">
              <a:buFont typeface="Arial"/>
              <a:buChar char="•"/>
            </a:pPr>
            <a:r>
              <a:rPr lang="en-US" dirty="0">
                <a:latin typeface="Calibri"/>
                <a:ea typeface="Open Sans Light"/>
                <a:cs typeface="Calibri"/>
              </a:rPr>
              <a:t>What are they?</a:t>
            </a:r>
          </a:p>
          <a:p>
            <a:pPr marL="1428750" lvl="2" indent="-514350">
              <a:buFont typeface="Arial"/>
              <a:buChar char="•"/>
            </a:pPr>
            <a:r>
              <a:rPr lang="en-US" dirty="0">
                <a:latin typeface="Calibri"/>
                <a:ea typeface="Open Sans Light"/>
                <a:cs typeface="Calibri"/>
              </a:rPr>
              <a:t>Email reminders alerting travelers of an expiring unused airline ticket/credits on file with Fox.</a:t>
            </a:r>
          </a:p>
          <a:p>
            <a:pPr marL="971550" lvl="1" indent="-514350">
              <a:buFont typeface="Arial"/>
              <a:buChar char="•"/>
            </a:pPr>
            <a:r>
              <a:rPr lang="en-US" dirty="0">
                <a:latin typeface="Calibri"/>
                <a:ea typeface="Open Sans Light"/>
                <a:cs typeface="Calibri"/>
              </a:rPr>
              <a:t>Who are they sent to?</a:t>
            </a:r>
          </a:p>
          <a:p>
            <a:pPr marL="1428750" lvl="2" indent="-514350">
              <a:buFont typeface="Arial"/>
              <a:buChar char="•"/>
            </a:pPr>
            <a:r>
              <a:rPr lang="en-US" dirty="0">
                <a:latin typeface="Calibri"/>
                <a:ea typeface="Open Sans Light"/>
                <a:cs typeface="Calibri"/>
              </a:rPr>
              <a:t>Employees (profile travelers)</a:t>
            </a:r>
          </a:p>
          <a:p>
            <a:pPr marL="1428750" lvl="2" indent="-514350">
              <a:buFont typeface="Arial"/>
              <a:buChar char="•"/>
            </a:pPr>
            <a:r>
              <a:rPr lang="en-US" dirty="0">
                <a:latin typeface="Calibri"/>
                <a:ea typeface="Open Sans Light"/>
                <a:cs typeface="Calibri"/>
              </a:rPr>
              <a:t>Guests/Students (non profiled travelers)</a:t>
            </a:r>
          </a:p>
          <a:p>
            <a:pPr marL="971550" lvl="1" indent="-514350">
              <a:buFont typeface="Arial"/>
              <a:buChar char="•"/>
            </a:pPr>
            <a:r>
              <a:rPr lang="en-US" dirty="0">
                <a:latin typeface="Calibri"/>
                <a:ea typeface="Open Sans Light"/>
                <a:cs typeface="Calibri"/>
              </a:rPr>
              <a:t>Pros/Cons </a:t>
            </a:r>
            <a:endParaRPr lang="en-US" dirty="0"/>
          </a:p>
          <a:p>
            <a:pPr marL="0" indent="0">
              <a:buNone/>
            </a:pPr>
            <a:endParaRPr lang="en-US" dirty="0">
              <a:latin typeface="Calibri"/>
              <a:ea typeface="Open Sans Light" pitchFamily="2" charset="0"/>
              <a:cs typeface="Calibri"/>
            </a:endParaRPr>
          </a:p>
          <a:p>
            <a:pPr marL="0" indent="0">
              <a:buNone/>
            </a:pPr>
            <a:endParaRPr lang="en-US" dirty="0">
              <a:latin typeface="Calibri"/>
              <a:ea typeface="Open Sans Light" pitchFamily="2" charset="0"/>
              <a:cs typeface="Calibri"/>
            </a:endParaRPr>
          </a:p>
          <a:p>
            <a:pPr>
              <a:buAutoNum type="arabicPeriod"/>
            </a:pPr>
            <a:endParaRPr lang="en-US" dirty="0">
              <a:ea typeface="Open Sans Light" pitchFamily="2" charset="0"/>
              <a:cs typeface="Open Sans Light" pitchFamily="2" charset="0"/>
            </a:endParaRPr>
          </a:p>
        </p:txBody>
      </p:sp>
      <p:sp>
        <p:nvSpPr>
          <p:cNvPr id="6" name="Title 5">
            <a:extLst>
              <a:ext uri="{FF2B5EF4-FFF2-40B4-BE49-F238E27FC236}">
                <a16:creationId xmlns:a16="http://schemas.microsoft.com/office/drawing/2014/main" id="{C0222B8E-3AE4-F25F-2883-5C334C4D0D3C}"/>
              </a:ext>
            </a:extLst>
          </p:cNvPr>
          <p:cNvSpPr>
            <a:spLocks noGrp="1"/>
          </p:cNvSpPr>
          <p:nvPr>
            <p:ph type="ctrTitle"/>
          </p:nvPr>
        </p:nvSpPr>
        <p:spPr>
          <a:xfrm>
            <a:off x="2011858" y="207260"/>
            <a:ext cx="9000473" cy="933672"/>
          </a:xfrm>
        </p:spPr>
        <p:txBody>
          <a:bodyPr/>
          <a:lstStyle/>
          <a:p>
            <a:r>
              <a:rPr lang="en-US" sz="3400" dirty="0">
                <a:latin typeface="Calibri"/>
                <a:ea typeface="Open Sans Light"/>
                <a:cs typeface="Open Sans Light"/>
              </a:rPr>
              <a:t>Fox Transition: Discussion ITEMS </a:t>
            </a:r>
            <a:endParaRPr lang="en-US" sz="3400" dirty="0">
              <a:latin typeface="Calibri"/>
            </a:endParaRPr>
          </a:p>
        </p:txBody>
      </p:sp>
    </p:spTree>
    <p:extLst>
      <p:ext uri="{BB962C8B-B14F-4D97-AF65-F5344CB8AC3E}">
        <p14:creationId xmlns:p14="http://schemas.microsoft.com/office/powerpoint/2010/main" val="2553583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F2A8D0-8BE8-F452-77BD-E40DA0AB9BE8}"/>
              </a:ext>
            </a:extLst>
          </p:cNvPr>
          <p:cNvPicPr>
            <a:picLocks noChangeAspect="1"/>
          </p:cNvPicPr>
          <p:nvPr/>
        </p:nvPicPr>
        <p:blipFill>
          <a:blip r:embed="rId2"/>
          <a:stretch>
            <a:fillRect/>
          </a:stretch>
        </p:blipFill>
        <p:spPr>
          <a:xfrm>
            <a:off x="964004" y="757848"/>
            <a:ext cx="9136375" cy="5548322"/>
          </a:xfrm>
          <a:prstGeom prst="rect">
            <a:avLst/>
          </a:prstGeom>
        </p:spPr>
      </p:pic>
    </p:spTree>
    <p:extLst>
      <p:ext uri="{BB962C8B-B14F-4D97-AF65-F5344CB8AC3E}">
        <p14:creationId xmlns:p14="http://schemas.microsoft.com/office/powerpoint/2010/main" val="2807150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20E2A4-D0BC-FC4D-965D-6B736FD4D2D7}"/>
              </a:ext>
            </a:extLst>
          </p:cNvPr>
          <p:cNvSpPr txBox="1"/>
          <p:nvPr/>
        </p:nvSpPr>
        <p:spPr>
          <a:xfrm>
            <a:off x="898770" y="460312"/>
            <a:ext cx="9357872" cy="646331"/>
          </a:xfrm>
          <a:prstGeom prst="rect">
            <a:avLst/>
          </a:prstGeom>
          <a:noFill/>
        </p:spPr>
        <p:txBody>
          <a:bodyPr wrap="square" lIns="91440" tIns="45720" rIns="91440" bIns="45720" anchor="t">
            <a:spAutoFit/>
          </a:bodyPr>
          <a:lstStyle/>
          <a:p>
            <a:pPr>
              <a:lnSpc>
                <a:spcPct val="90000"/>
              </a:lnSpc>
              <a:spcBef>
                <a:spcPct val="0"/>
              </a:spcBef>
            </a:pPr>
            <a:r>
              <a:rPr lang="en-US" sz="4000" cap="all" spc="150">
                <a:solidFill>
                  <a:schemeClr val="bg1"/>
                </a:solidFill>
                <a:latin typeface="Calibri"/>
                <a:ea typeface="Open Sans Light"/>
                <a:cs typeface="Calibri"/>
              </a:rPr>
              <a:t>Fox Transition: Discussion items</a:t>
            </a:r>
          </a:p>
        </p:txBody>
      </p:sp>
      <p:sp>
        <p:nvSpPr>
          <p:cNvPr id="6" name="TextBox 5">
            <a:extLst>
              <a:ext uri="{FF2B5EF4-FFF2-40B4-BE49-F238E27FC236}">
                <a16:creationId xmlns:a16="http://schemas.microsoft.com/office/drawing/2014/main" id="{4F26A5D4-8E95-3064-15C6-FEDE177ED83D}"/>
              </a:ext>
            </a:extLst>
          </p:cNvPr>
          <p:cNvSpPr txBox="1"/>
          <p:nvPr/>
        </p:nvSpPr>
        <p:spPr>
          <a:xfrm>
            <a:off x="1210612" y="1106643"/>
            <a:ext cx="8448431" cy="5201424"/>
          </a:xfrm>
          <a:prstGeom prst="rect">
            <a:avLst/>
          </a:prstGeom>
          <a:noFill/>
        </p:spPr>
        <p:txBody>
          <a:bodyPr wrap="square" lIns="91440" tIns="45720" rIns="91440" bIns="45720" anchor="t">
            <a:spAutoFit/>
          </a:bodyPr>
          <a:lstStyle/>
          <a:p>
            <a:pPr marL="0" indent="0">
              <a:buNone/>
            </a:pPr>
            <a:r>
              <a:rPr lang="en-US" sz="2400" dirty="0">
                <a:solidFill>
                  <a:schemeClr val="bg1"/>
                </a:solidFill>
                <a:latin typeface="Calibri"/>
                <a:ea typeface="Open Sans Light"/>
                <a:cs typeface="Calibri"/>
              </a:rPr>
              <a:t>3. Fox’s American NDC Early Adopter Program (we have opted in pending approval process follow-up)</a:t>
            </a:r>
          </a:p>
          <a:p>
            <a:pPr marL="800100" lvl="1" indent="-342900">
              <a:buFont typeface="Arial" panose="020B0604020202020204" pitchFamily="34" charset="0"/>
              <a:buChar char="•"/>
            </a:pPr>
            <a:r>
              <a:rPr lang="en-US" sz="2200" dirty="0">
                <a:solidFill>
                  <a:schemeClr val="bg1"/>
                </a:solidFill>
                <a:latin typeface="Calibri"/>
                <a:ea typeface="Open Sans Light"/>
                <a:cs typeface="Calibri"/>
              </a:rPr>
              <a:t>Allows access to American NDC fares</a:t>
            </a:r>
          </a:p>
          <a:p>
            <a:pPr marL="800100" lvl="1" indent="-342900">
              <a:buFont typeface="Arial" panose="020B0604020202020204" pitchFamily="34" charset="0"/>
              <a:buChar char="•"/>
            </a:pPr>
            <a:r>
              <a:rPr lang="en-US" sz="2200" dirty="0">
                <a:solidFill>
                  <a:schemeClr val="bg1"/>
                </a:solidFill>
                <a:latin typeface="Calibri"/>
                <a:ea typeface="Open Sans Light"/>
                <a:cs typeface="Calibri"/>
              </a:rPr>
              <a:t>Bookings may only be made through agents (not in Concur)</a:t>
            </a:r>
          </a:p>
          <a:p>
            <a:pPr marL="800100" lvl="1" indent="-342900">
              <a:buFont typeface="Arial" panose="020B0604020202020204" pitchFamily="34" charset="0"/>
              <a:buChar char="•"/>
            </a:pPr>
            <a:r>
              <a:rPr lang="en-US" sz="2200" dirty="0">
                <a:solidFill>
                  <a:schemeClr val="bg1"/>
                </a:solidFill>
                <a:latin typeface="Calibri"/>
                <a:ea typeface="Open Sans Light"/>
                <a:cs typeface="Calibri"/>
              </a:rPr>
              <a:t>Existing unused ticket credits cannot be used</a:t>
            </a:r>
          </a:p>
          <a:p>
            <a:pPr marL="800100" lvl="1" indent="-342900">
              <a:buFont typeface="Arial" panose="020B0604020202020204" pitchFamily="34" charset="0"/>
              <a:buChar char="•"/>
            </a:pPr>
            <a:r>
              <a:rPr lang="en-US" sz="2200" dirty="0">
                <a:solidFill>
                  <a:schemeClr val="bg1"/>
                </a:solidFill>
                <a:latin typeface="Calibri"/>
                <a:ea typeface="Open Sans Light"/>
                <a:cs typeface="Calibri"/>
              </a:rPr>
              <a:t>Flight/schedule limitations</a:t>
            </a:r>
          </a:p>
          <a:p>
            <a:pPr marL="1257300" lvl="2" indent="-342900">
              <a:buFont typeface="Arial" panose="020B0604020202020204" pitchFamily="34" charset="0"/>
              <a:buChar char="•"/>
            </a:pPr>
            <a:r>
              <a:rPr lang="en-US" dirty="0">
                <a:solidFill>
                  <a:schemeClr val="bg1"/>
                </a:solidFill>
                <a:latin typeface="Calibri"/>
                <a:ea typeface="Open Sans Light"/>
                <a:cs typeface="Calibri"/>
              </a:rPr>
              <a:t>Return flight options may be limited based on what outbound flight is selected, potentially required multiple one-way tickets</a:t>
            </a:r>
          </a:p>
          <a:p>
            <a:pPr marL="1257300" lvl="2" indent="-342900">
              <a:buFont typeface="Arial" panose="020B0604020202020204" pitchFamily="34" charset="0"/>
              <a:buChar char="•"/>
            </a:pPr>
            <a:r>
              <a:rPr lang="en-US" dirty="0">
                <a:solidFill>
                  <a:schemeClr val="bg1"/>
                </a:solidFill>
                <a:latin typeface="Calibri"/>
                <a:ea typeface="Open Sans Light"/>
                <a:cs typeface="Calibri"/>
              </a:rPr>
              <a:t>NDC tickets can only be exchanged for other NCD tickets, impacting change options</a:t>
            </a:r>
          </a:p>
          <a:p>
            <a:pPr marL="800100" lvl="1" indent="-342900">
              <a:buFont typeface="Arial" panose="020B0604020202020204" pitchFamily="34" charset="0"/>
              <a:buChar char="•"/>
            </a:pPr>
            <a:r>
              <a:rPr lang="en-US" sz="2200" dirty="0">
                <a:solidFill>
                  <a:schemeClr val="bg1"/>
                </a:solidFill>
                <a:latin typeface="Calibri"/>
                <a:ea typeface="Open Sans Light"/>
                <a:cs typeface="Calibri"/>
              </a:rPr>
              <a:t>AA may have to be contacted for support of NDC tickets, potentially impacting response time for travelers.</a:t>
            </a:r>
          </a:p>
          <a:p>
            <a:pPr marL="800100" lvl="1" indent="-342900">
              <a:buFont typeface="Arial" panose="020B0604020202020204" pitchFamily="34" charset="0"/>
              <a:buChar char="•"/>
            </a:pPr>
            <a:r>
              <a:rPr lang="en-US" sz="2200" dirty="0">
                <a:solidFill>
                  <a:schemeClr val="bg1"/>
                </a:solidFill>
                <a:latin typeface="Calibri"/>
                <a:ea typeface="Open Sans Light"/>
                <a:cs typeface="Calibri"/>
              </a:rPr>
              <a:t>Approval process may not be supported</a:t>
            </a:r>
          </a:p>
          <a:p>
            <a:pPr marL="1257300" lvl="2" indent="-342900">
              <a:buFont typeface="Arial" panose="020B0604020202020204" pitchFamily="34" charset="0"/>
              <a:buChar char="•"/>
            </a:pPr>
            <a:r>
              <a:rPr lang="en-US" dirty="0">
                <a:solidFill>
                  <a:schemeClr val="bg1"/>
                </a:solidFill>
                <a:latin typeface="Calibri"/>
                <a:ea typeface="Open Sans Light"/>
                <a:cs typeface="Calibri"/>
              </a:rPr>
              <a:t>Fox to follow-up</a:t>
            </a:r>
          </a:p>
          <a:p>
            <a:pPr marL="800100" lvl="1" indent="-342900">
              <a:buFont typeface="Arial" panose="020B0604020202020204" pitchFamily="34" charset="0"/>
              <a:buChar char="•"/>
            </a:pPr>
            <a:r>
              <a:rPr lang="en-US" sz="2200" dirty="0">
                <a:solidFill>
                  <a:schemeClr val="bg1"/>
                </a:solidFill>
                <a:latin typeface="Calibri"/>
                <a:ea typeface="Open Sans Light"/>
                <a:cs typeface="Calibri"/>
              </a:rPr>
              <a:t>Schedule changes must be processed directly by American.</a:t>
            </a:r>
          </a:p>
          <a:p>
            <a:pPr lvl="1"/>
            <a:endParaRPr lang="en-US" dirty="0">
              <a:latin typeface="Calibri"/>
              <a:ea typeface="Open Sans Light"/>
              <a:cs typeface="Calibri"/>
            </a:endParaRPr>
          </a:p>
        </p:txBody>
      </p:sp>
    </p:spTree>
    <p:extLst>
      <p:ext uri="{BB962C8B-B14F-4D97-AF65-F5344CB8AC3E}">
        <p14:creationId xmlns:p14="http://schemas.microsoft.com/office/powerpoint/2010/main" val="2009495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9C861F-60C3-4825-B963-D421B8CBB12C}"/>
              </a:ext>
            </a:extLst>
          </p:cNvPr>
          <p:cNvSpPr>
            <a:spLocks noGrp="1"/>
          </p:cNvSpPr>
          <p:nvPr>
            <p:ph type="sldNum" sz="quarter" idx="12"/>
          </p:nvPr>
        </p:nvSpPr>
        <p:spPr/>
        <p:txBody>
          <a:bodyPr/>
          <a:lstStyle/>
          <a:p>
            <a:fld id="{A49DFD55-3C28-40EF-9E31-A92D2E4017FF}" type="slidenum">
              <a:rPr lang="en-US" smtClean="0"/>
              <a:pPr/>
              <a:t>49</a:t>
            </a:fld>
            <a:endParaRPr lang="en-US"/>
          </a:p>
        </p:txBody>
      </p:sp>
      <p:sp>
        <p:nvSpPr>
          <p:cNvPr id="5" name="Text Placeholder 4">
            <a:extLst>
              <a:ext uri="{FF2B5EF4-FFF2-40B4-BE49-F238E27FC236}">
                <a16:creationId xmlns:a16="http://schemas.microsoft.com/office/drawing/2014/main" id="{68FD45D9-C6CA-ACAB-01DA-AD9029A2CDC0}"/>
              </a:ext>
            </a:extLst>
          </p:cNvPr>
          <p:cNvSpPr>
            <a:spLocks noGrp="1"/>
          </p:cNvSpPr>
          <p:nvPr>
            <p:ph type="body" sz="quarter" idx="13"/>
          </p:nvPr>
        </p:nvSpPr>
        <p:spPr>
          <a:xfrm>
            <a:off x="3349664" y="2571363"/>
            <a:ext cx="8691562" cy="2630488"/>
          </a:xfrm>
        </p:spPr>
        <p:txBody>
          <a:bodyPr>
            <a:normAutofit/>
          </a:bodyPr>
          <a:lstStyle/>
          <a:p>
            <a:pPr marL="0" indent="0">
              <a:buNone/>
            </a:pPr>
            <a:r>
              <a:rPr lang="en-US" sz="8000" dirty="0">
                <a:latin typeface="Calibri" panose="020F0502020204030204" pitchFamily="34" charset="0"/>
                <a:cs typeface="Calibri" panose="020F0502020204030204" pitchFamily="34" charset="0"/>
              </a:rPr>
              <a:t>Kahoot Game</a:t>
            </a:r>
          </a:p>
        </p:txBody>
      </p:sp>
    </p:spTree>
    <p:extLst>
      <p:ext uri="{BB962C8B-B14F-4D97-AF65-F5344CB8AC3E}">
        <p14:creationId xmlns:p14="http://schemas.microsoft.com/office/powerpoint/2010/main" val="1498077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0A40A5-2C55-F6EA-8F0F-B05F7B1916B4}"/>
              </a:ext>
            </a:extLst>
          </p:cNvPr>
          <p:cNvSpPr txBox="1"/>
          <p:nvPr/>
        </p:nvSpPr>
        <p:spPr>
          <a:xfrm>
            <a:off x="666108" y="1137006"/>
            <a:ext cx="9558390"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i="1" dirty="0">
                <a:solidFill>
                  <a:srgbClr val="FFFFFF"/>
                </a:solidFill>
                <a:latin typeface="Calibri"/>
                <a:cs typeface="Arial"/>
              </a:rPr>
              <a:t>Thursday, April 25</a:t>
            </a:r>
            <a:endParaRPr lang="en-US" sz="2800" dirty="0">
              <a:latin typeface="Calibri"/>
              <a:cs typeface="Arial"/>
            </a:endParaRPr>
          </a:p>
          <a:p>
            <a:endParaRPr lang="en-US" sz="2800" dirty="0">
              <a:solidFill>
                <a:srgbClr val="000000"/>
              </a:solidFill>
              <a:latin typeface="Calibri"/>
              <a:cs typeface="Arial"/>
            </a:endParaRPr>
          </a:p>
          <a:p>
            <a:r>
              <a:rPr lang="en-US" sz="2200" dirty="0">
                <a:solidFill>
                  <a:srgbClr val="FFFFFF"/>
                </a:solidFill>
                <a:latin typeface="Calibri"/>
                <a:cs typeface="Arial"/>
              </a:rPr>
              <a:t>8:00am - 8:45am - Breakfast</a:t>
            </a:r>
            <a:endParaRPr lang="en-US" sz="2200" dirty="0">
              <a:latin typeface="Calibri"/>
              <a:cs typeface="Arial"/>
            </a:endParaRPr>
          </a:p>
          <a:p>
            <a:r>
              <a:rPr lang="en-US" sz="2200" dirty="0">
                <a:solidFill>
                  <a:srgbClr val="FFFFFF"/>
                </a:solidFill>
                <a:latin typeface="Calibri"/>
                <a:cs typeface="Arial"/>
              </a:rPr>
              <a:t>8:45am - 10:00am - Workday Navigation/Credit Card Standardization/Expense 			      Training Overview</a:t>
            </a:r>
            <a:endParaRPr lang="en-US" sz="2200" dirty="0">
              <a:latin typeface="Calibri"/>
              <a:cs typeface="Arial"/>
            </a:endParaRPr>
          </a:p>
          <a:p>
            <a:r>
              <a:rPr lang="en-US" sz="2200" dirty="0">
                <a:solidFill>
                  <a:srgbClr val="FFFFFF"/>
                </a:solidFill>
                <a:latin typeface="Calibri"/>
                <a:cs typeface="Arial"/>
              </a:rPr>
              <a:t>10:00am - 10:15am - Break</a:t>
            </a:r>
            <a:endParaRPr lang="en-US" sz="2200" dirty="0">
              <a:latin typeface="Calibri"/>
              <a:cs typeface="Arial"/>
            </a:endParaRPr>
          </a:p>
          <a:p>
            <a:r>
              <a:rPr lang="en-US" sz="2200" dirty="0">
                <a:solidFill>
                  <a:srgbClr val="FFFFFF"/>
                </a:solidFill>
                <a:latin typeface="Calibri"/>
                <a:cs typeface="Arial"/>
              </a:rPr>
              <a:t>10:15am - 11:30am - Workday Expenses (demo and walk through of Spend Auth)</a:t>
            </a:r>
            <a:endParaRPr lang="en-US" sz="2200" dirty="0">
              <a:latin typeface="Calibri"/>
              <a:cs typeface="Arial"/>
            </a:endParaRPr>
          </a:p>
          <a:p>
            <a:r>
              <a:rPr lang="en-US" sz="2200" dirty="0">
                <a:solidFill>
                  <a:srgbClr val="FFFFFF"/>
                </a:solidFill>
                <a:latin typeface="Calibri"/>
                <a:cs typeface="Arial"/>
              </a:rPr>
              <a:t>11:30pm - 12:15pm - Working Lunch (Discussion on Workday Credit Card API &amp; 			         Workday/Fox integration​)</a:t>
            </a:r>
          </a:p>
          <a:p>
            <a:r>
              <a:rPr lang="en-US" sz="2200" dirty="0">
                <a:solidFill>
                  <a:srgbClr val="FFFFFF"/>
                </a:solidFill>
                <a:latin typeface="Calibri"/>
                <a:cs typeface="Arial"/>
              </a:rPr>
              <a:t>12:15pm - 12:30pm - Workday Expense Reports demo and walk through</a:t>
            </a:r>
          </a:p>
          <a:p>
            <a:r>
              <a:rPr lang="en-US" sz="2200" dirty="0">
                <a:solidFill>
                  <a:srgbClr val="FFFFFF"/>
                </a:solidFill>
                <a:latin typeface="Calibri"/>
                <a:cs typeface="Arial"/>
              </a:rPr>
              <a:t>1:30pm - 1:40pm -  Break</a:t>
            </a:r>
          </a:p>
          <a:p>
            <a:r>
              <a:rPr lang="en-US" sz="2200" dirty="0">
                <a:solidFill>
                  <a:srgbClr val="FFFFFF"/>
                </a:solidFill>
                <a:latin typeface="Calibri"/>
                <a:cs typeface="Arial"/>
              </a:rPr>
              <a:t>1:40pm - 2:50pm -  Workday Expense SME’s</a:t>
            </a:r>
          </a:p>
          <a:p>
            <a:r>
              <a:rPr lang="en-US" sz="2200" dirty="0">
                <a:solidFill>
                  <a:srgbClr val="FFFFFF"/>
                </a:solidFill>
                <a:latin typeface="Calibri"/>
                <a:cs typeface="Arial"/>
              </a:rPr>
              <a:t>2:50pm - 3:00pm -  Wrap-up &amp; Closing</a:t>
            </a:r>
          </a:p>
        </p:txBody>
      </p:sp>
      <p:sp>
        <p:nvSpPr>
          <p:cNvPr id="3" name="Title 1">
            <a:extLst>
              <a:ext uri="{FF2B5EF4-FFF2-40B4-BE49-F238E27FC236}">
                <a16:creationId xmlns:a16="http://schemas.microsoft.com/office/drawing/2014/main" id="{E309641B-99D0-18DA-B6DD-CBB89B1D6DDC}"/>
              </a:ext>
            </a:extLst>
          </p:cNvPr>
          <p:cNvSpPr>
            <a:spLocks noGrp="1"/>
          </p:cNvSpPr>
          <p:nvPr/>
        </p:nvSpPr>
        <p:spPr>
          <a:xfrm>
            <a:off x="492833" y="549089"/>
            <a:ext cx="11376675" cy="446820"/>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b="0" i="0" kern="1200" cap="all" spc="150" baseline="0">
                <a:solidFill>
                  <a:schemeClr val="bg1"/>
                </a:solidFill>
                <a:latin typeface="Open Sans Light" pitchFamily="2" charset="0"/>
                <a:ea typeface="+mj-ea"/>
                <a:cs typeface="+mj-cs"/>
              </a:defRPr>
            </a:lvl1pPr>
          </a:lstStyle>
          <a:p>
            <a:r>
              <a:rPr lang="en-US" sz="4000">
                <a:latin typeface="Calibri"/>
                <a:cs typeface="Calibri"/>
              </a:rPr>
              <a:t>Agenda</a:t>
            </a:r>
          </a:p>
        </p:txBody>
      </p:sp>
    </p:spTree>
    <p:extLst>
      <p:ext uri="{BB962C8B-B14F-4D97-AF65-F5344CB8AC3E}">
        <p14:creationId xmlns:p14="http://schemas.microsoft.com/office/powerpoint/2010/main" val="2903423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9C861F-60C3-4825-B963-D421B8CBB12C}"/>
              </a:ext>
            </a:extLst>
          </p:cNvPr>
          <p:cNvSpPr>
            <a:spLocks noGrp="1"/>
          </p:cNvSpPr>
          <p:nvPr>
            <p:ph type="sldNum" sz="quarter" idx="12"/>
          </p:nvPr>
        </p:nvSpPr>
        <p:spPr/>
        <p:txBody>
          <a:bodyPr/>
          <a:lstStyle/>
          <a:p>
            <a:fld id="{A49DFD55-3C28-40EF-9E31-A92D2E4017FF}" type="slidenum">
              <a:rPr lang="en-US" smtClean="0"/>
              <a:pPr/>
              <a:t>50</a:t>
            </a:fld>
            <a:endParaRPr lang="en-US"/>
          </a:p>
        </p:txBody>
      </p:sp>
      <p:sp>
        <p:nvSpPr>
          <p:cNvPr id="5" name="Text Placeholder 4">
            <a:extLst>
              <a:ext uri="{FF2B5EF4-FFF2-40B4-BE49-F238E27FC236}">
                <a16:creationId xmlns:a16="http://schemas.microsoft.com/office/drawing/2014/main" id="{68FD45D9-C6CA-ACAB-01DA-AD9029A2CDC0}"/>
              </a:ext>
            </a:extLst>
          </p:cNvPr>
          <p:cNvSpPr>
            <a:spLocks noGrp="1"/>
          </p:cNvSpPr>
          <p:nvPr>
            <p:ph type="body" sz="quarter" idx="13"/>
          </p:nvPr>
        </p:nvSpPr>
        <p:spPr>
          <a:xfrm>
            <a:off x="1643526" y="1478136"/>
            <a:ext cx="9496541" cy="2630488"/>
          </a:xfrm>
        </p:spPr>
        <p:txBody>
          <a:bodyPr>
            <a:noAutofit/>
          </a:bodyPr>
          <a:lstStyle/>
          <a:p>
            <a:pPr marL="0" indent="0" algn="ctr">
              <a:buNone/>
            </a:pPr>
            <a:r>
              <a:rPr lang="en-US" sz="8000" dirty="0">
                <a:latin typeface="Calibri" panose="020F0502020204030204" pitchFamily="34" charset="0"/>
                <a:cs typeface="Calibri" panose="020F0502020204030204" pitchFamily="34" charset="0"/>
              </a:rPr>
              <a:t>Q &amp; A</a:t>
            </a:r>
          </a:p>
          <a:p>
            <a:pPr marL="0" indent="0" algn="ctr">
              <a:buNone/>
            </a:pPr>
            <a:endParaRPr lang="en-US" sz="8000" dirty="0">
              <a:latin typeface="Calibri" panose="020F0502020204030204" pitchFamily="34" charset="0"/>
              <a:cs typeface="Calibri" panose="020F0502020204030204" pitchFamily="34" charset="0"/>
            </a:endParaRPr>
          </a:p>
          <a:p>
            <a:pPr marL="0" indent="0" algn="ctr">
              <a:buNone/>
            </a:pPr>
            <a:r>
              <a:rPr lang="en-US" sz="8000" dirty="0">
                <a:latin typeface="Calibri" panose="020F0502020204030204" pitchFamily="34" charset="0"/>
                <a:cs typeface="Calibri" panose="020F0502020204030204" pitchFamily="34" charset="0"/>
              </a:rPr>
              <a:t>Day 1 Wrap-up</a:t>
            </a:r>
          </a:p>
        </p:txBody>
      </p:sp>
      <p:sp>
        <p:nvSpPr>
          <p:cNvPr id="2" name="Minus Sign 1">
            <a:extLst>
              <a:ext uri="{FF2B5EF4-FFF2-40B4-BE49-F238E27FC236}">
                <a16:creationId xmlns:a16="http://schemas.microsoft.com/office/drawing/2014/main" id="{E2F7D1BC-072F-6651-DEC9-57A171E6F8E0}"/>
              </a:ext>
            </a:extLst>
          </p:cNvPr>
          <p:cNvSpPr/>
          <p:nvPr/>
        </p:nvSpPr>
        <p:spPr>
          <a:xfrm>
            <a:off x="2241395" y="3021980"/>
            <a:ext cx="8307079" cy="685800"/>
          </a:xfrm>
          <a:prstGeom prst="mathMinus">
            <a:avLst>
              <a:gd name="adj1" fmla="val 1051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16190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9A1FE-6917-6801-8A7B-15DE35CBBBBF}"/>
              </a:ext>
            </a:extLst>
          </p:cNvPr>
          <p:cNvSpPr>
            <a:spLocks noGrp="1"/>
          </p:cNvSpPr>
          <p:nvPr>
            <p:ph type="sldNum" sz="quarter" idx="12"/>
          </p:nvPr>
        </p:nvSpPr>
        <p:spPr/>
        <p:txBody>
          <a:bodyPr/>
          <a:lstStyle/>
          <a:p>
            <a:fld id="{A49DFD55-3C28-40EF-9E31-A92D2E4017FF}" type="slidenum">
              <a:rPr lang="en-US" smtClean="0"/>
              <a:pPr/>
              <a:t>51</a:t>
            </a:fld>
            <a:endParaRPr lang="en-US"/>
          </a:p>
        </p:txBody>
      </p:sp>
      <p:pic>
        <p:nvPicPr>
          <p:cNvPr id="6" name="Picture 5" descr="A person smiling at the camera&#10;&#10;Description automatically generated">
            <a:extLst>
              <a:ext uri="{FF2B5EF4-FFF2-40B4-BE49-F238E27FC236}">
                <a16:creationId xmlns:a16="http://schemas.microsoft.com/office/drawing/2014/main" id="{1D1C5C53-5904-A39A-0860-4591E5CB8110}"/>
              </a:ext>
            </a:extLst>
          </p:cNvPr>
          <p:cNvPicPr>
            <a:picLocks noChangeAspect="1"/>
          </p:cNvPicPr>
          <p:nvPr/>
        </p:nvPicPr>
        <p:blipFill>
          <a:blip r:embed="rId3"/>
          <a:stretch>
            <a:fillRect/>
          </a:stretch>
        </p:blipFill>
        <p:spPr>
          <a:xfrm>
            <a:off x="485223" y="2423354"/>
            <a:ext cx="4286250" cy="4286250"/>
          </a:xfrm>
          <a:prstGeom prst="rect">
            <a:avLst/>
          </a:prstGeom>
        </p:spPr>
      </p:pic>
      <p:sp>
        <p:nvSpPr>
          <p:cNvPr id="7" name="TextBox 6">
            <a:extLst>
              <a:ext uri="{FF2B5EF4-FFF2-40B4-BE49-F238E27FC236}">
                <a16:creationId xmlns:a16="http://schemas.microsoft.com/office/drawing/2014/main" id="{5F18309E-72F0-777D-1E78-127237F17F60}"/>
              </a:ext>
            </a:extLst>
          </p:cNvPr>
          <p:cNvSpPr txBox="1"/>
          <p:nvPr/>
        </p:nvSpPr>
        <p:spPr>
          <a:xfrm>
            <a:off x="4923183" y="748747"/>
            <a:ext cx="708328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Calibri"/>
                <a:cs typeface="Calibri"/>
              </a:rPr>
              <a:t>With over 25 years of experience in the travel industry, Wanda has established skills within operations, team development, problem solving, supporting best-in-class service deliverable and technology to enhance traveler experience. She originally started at Fox in 1997 but came back to the company in 2013. </a:t>
            </a:r>
            <a:endParaRPr lang="en-US" dirty="0">
              <a:solidFill>
                <a:schemeClr val="bg1"/>
              </a:solidFill>
            </a:endParaRPr>
          </a:p>
          <a:p>
            <a:r>
              <a:rPr lang="en-US" dirty="0">
                <a:solidFill>
                  <a:schemeClr val="bg1"/>
                </a:solidFill>
                <a:latin typeface="Calibri"/>
                <a:cs typeface="Calibri"/>
              </a:rPr>
              <a:t>At Fox, Wanda aligns with the business travel and Fox meeting &amp; incentive division on strategic group air service delivery, along with consulting customers’ group air programs to find the best suitable products. </a:t>
            </a:r>
            <a:endParaRPr lang="en-US" dirty="0">
              <a:solidFill>
                <a:schemeClr val="bg1"/>
              </a:solidFill>
            </a:endParaRPr>
          </a:p>
          <a:p>
            <a:r>
              <a:rPr lang="en-US" dirty="0">
                <a:solidFill>
                  <a:schemeClr val="bg1"/>
                </a:solidFill>
                <a:latin typeface="Calibri"/>
                <a:cs typeface="Calibri"/>
              </a:rPr>
              <a:t>Wanda’s passion for continuous improvement helps Fox strive for success in the business travel industry. She has a strong focus on operational and technology solutions by evaluating opportunities, recommending solutions, and leading the change with implementation initiatives. </a:t>
            </a:r>
            <a:endParaRPr lang="en-US" dirty="0">
              <a:solidFill>
                <a:schemeClr val="bg1"/>
              </a:solidFill>
            </a:endParaRPr>
          </a:p>
          <a:p>
            <a:endParaRPr lang="en-US" dirty="0">
              <a:solidFill>
                <a:schemeClr val="bg1"/>
              </a:solidFill>
              <a:latin typeface="Calibri"/>
              <a:cs typeface="Calibri"/>
            </a:endParaRPr>
          </a:p>
          <a:p>
            <a:r>
              <a:rPr lang="en-US" dirty="0">
                <a:solidFill>
                  <a:schemeClr val="bg1"/>
                </a:solidFill>
                <a:latin typeface="Calibri"/>
                <a:cs typeface="Calibri"/>
              </a:rPr>
              <a:t>“Outside of work, I enjoy all four seasons; spring is the time for new growth and gardening. Summer walking, boating, and golfing.  Fall means cool night and changing colors. Winter is for skiing and warm fires.   Most of all, I love spending time with family and friends.” </a:t>
            </a:r>
            <a:endParaRPr lang="en-US" dirty="0">
              <a:solidFill>
                <a:schemeClr val="bg1"/>
              </a:solidFill>
            </a:endParaRPr>
          </a:p>
        </p:txBody>
      </p:sp>
      <p:sp>
        <p:nvSpPr>
          <p:cNvPr id="2" name="TextBox 1">
            <a:extLst>
              <a:ext uri="{FF2B5EF4-FFF2-40B4-BE49-F238E27FC236}">
                <a16:creationId xmlns:a16="http://schemas.microsoft.com/office/drawing/2014/main" id="{AA94A68A-D196-9A5B-C9FC-E1DB22E1A814}"/>
              </a:ext>
            </a:extLst>
          </p:cNvPr>
          <p:cNvSpPr txBox="1"/>
          <p:nvPr/>
        </p:nvSpPr>
        <p:spPr>
          <a:xfrm>
            <a:off x="571161" y="1435175"/>
            <a:ext cx="420031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200" b="1" dirty="0">
                <a:solidFill>
                  <a:schemeClr val="bg1"/>
                </a:solidFill>
                <a:latin typeface="Calibri"/>
                <a:cs typeface="Calibri"/>
              </a:rPr>
              <a:t>Wanda Burdick</a:t>
            </a:r>
          </a:p>
          <a:p>
            <a:r>
              <a:rPr lang="en-US" dirty="0">
                <a:solidFill>
                  <a:schemeClr val="bg1"/>
                </a:solidFill>
                <a:latin typeface="Calibri"/>
                <a:cs typeface="Calibri"/>
              </a:rPr>
              <a:t>Director of Business Travel Operations</a:t>
            </a:r>
            <a:endParaRPr lang="en-US" b="1" dirty="0">
              <a:solidFill>
                <a:schemeClr val="bg1"/>
              </a:solidFill>
              <a:latin typeface="Calibri"/>
              <a:cs typeface="Calibri"/>
            </a:endParaRPr>
          </a:p>
        </p:txBody>
      </p:sp>
    </p:spTree>
    <p:extLst>
      <p:ext uri="{BB962C8B-B14F-4D97-AF65-F5344CB8AC3E}">
        <p14:creationId xmlns:p14="http://schemas.microsoft.com/office/powerpoint/2010/main" val="2125827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9A1FE-6917-6801-8A7B-15DE35CBBBBF}"/>
              </a:ext>
            </a:extLst>
          </p:cNvPr>
          <p:cNvSpPr>
            <a:spLocks noGrp="1"/>
          </p:cNvSpPr>
          <p:nvPr>
            <p:ph type="sldNum" sz="quarter" idx="12"/>
          </p:nvPr>
        </p:nvSpPr>
        <p:spPr/>
        <p:txBody>
          <a:bodyPr/>
          <a:lstStyle/>
          <a:p>
            <a:fld id="{A49DFD55-3C28-40EF-9E31-A92D2E4017FF}" type="slidenum">
              <a:rPr lang="en-US" smtClean="0"/>
              <a:pPr/>
              <a:t>52</a:t>
            </a:fld>
            <a:endParaRPr lang="en-US"/>
          </a:p>
        </p:txBody>
      </p:sp>
      <p:sp>
        <p:nvSpPr>
          <p:cNvPr id="7" name="TextBox 6">
            <a:extLst>
              <a:ext uri="{FF2B5EF4-FFF2-40B4-BE49-F238E27FC236}">
                <a16:creationId xmlns:a16="http://schemas.microsoft.com/office/drawing/2014/main" id="{5F18309E-72F0-777D-1E78-127237F17F60}"/>
              </a:ext>
            </a:extLst>
          </p:cNvPr>
          <p:cNvSpPr txBox="1"/>
          <p:nvPr/>
        </p:nvSpPr>
        <p:spPr>
          <a:xfrm>
            <a:off x="4462585" y="748747"/>
            <a:ext cx="7481361" cy="5297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Kayla</a:t>
            </a:r>
            <a:r>
              <a:rPr lang="en-U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works closely with clients to provide customized travel solutions that support, enhance, and expand their travel programs. Kayla's focus is on optimizing the overall traveler experience while maximizing savings for her clients' businesses. She uses her expertise in the travel industry to consult with clients and help them achieve their travel goals. </a:t>
            </a:r>
          </a:p>
          <a:p>
            <a:pPr marL="0" marR="0">
              <a:spcBef>
                <a:spcPts val="0"/>
              </a:spcBef>
              <a:spcAft>
                <a:spcPts val="0"/>
              </a:spcAft>
            </a:pPr>
            <a:r>
              <a:rPr lang="en-U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After nearly a decade of experience in the industry, Kayla joined Fox in 2023. She brings a fresh and dynamic approach to her clients and is ready to tackle any challenge. Kayla has a wealth of experience in the travel industry, having worked as a travel agent, account manager for university athletics, travel reporting and data analyst and corporate travel manager at a molecular diagnostics company. Kayla utilizes her vast knowledge and skills to improve travel programs while acknowledging that every client has distinct needs and that no two programs are alike. Her extensive experience has given her a thorough comprehension of the nuances related to compliance policies that impact travel. </a:t>
            </a:r>
          </a:p>
          <a:p>
            <a:pPr marL="0" marR="0">
              <a:spcBef>
                <a:spcPts val="0"/>
              </a:spcBef>
              <a:spcAft>
                <a:spcPts val="0"/>
              </a:spcAft>
            </a:pPr>
            <a:r>
              <a:rPr lang="en-U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Kayla firmly believes that data is a powerful tool that can be leveraged to find solutions to almost any problem. When she works with her clients, she starts by exploring the available data. After analyzing it, she uses the findings to support our proposed solutions and demonstrate their effectiveness. Conversely, if the data suggests that our approach is not working, she perceives it as an opportunity to go back to the drawing board and come up with a new plan. </a:t>
            </a:r>
          </a:p>
          <a:p>
            <a:pPr marL="0" marR="0">
              <a:spcBef>
                <a:spcPts val="0"/>
              </a:spcBef>
              <a:spcAft>
                <a:spcPts val="0"/>
              </a:spcAft>
            </a:pPr>
            <a:r>
              <a:rPr lang="en-U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Additionally, after obtaining her Global Travel Professional (GTP) certification, she is committed to staying up to date with the constantly evolving travel industry. Each new client presents an opportunity to expand her expertise. </a:t>
            </a:r>
          </a:p>
          <a:p>
            <a:pPr marL="0" marR="0">
              <a:spcBef>
                <a:spcPts val="0"/>
              </a:spcBef>
              <a:spcAft>
                <a:spcPts val="0"/>
              </a:spcAft>
            </a:pPr>
            <a:r>
              <a:rPr lang="en-U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800"/>
              </a:spcAft>
            </a:pPr>
            <a:r>
              <a:rPr lang="en-US" sz="14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thrive on relationships and love to be considered a part of my clients’ travel team. I have as much of an interest in getting your program where you want it to be as you do. We can work together to achieve your goals”.</a:t>
            </a:r>
          </a:p>
        </p:txBody>
      </p:sp>
      <p:sp>
        <p:nvSpPr>
          <p:cNvPr id="2" name="TextBox 1">
            <a:extLst>
              <a:ext uri="{FF2B5EF4-FFF2-40B4-BE49-F238E27FC236}">
                <a16:creationId xmlns:a16="http://schemas.microsoft.com/office/drawing/2014/main" id="{AA94A68A-D196-9A5B-C9FC-E1DB22E1A814}"/>
              </a:ext>
            </a:extLst>
          </p:cNvPr>
          <p:cNvSpPr txBox="1"/>
          <p:nvPr/>
        </p:nvSpPr>
        <p:spPr>
          <a:xfrm>
            <a:off x="637410" y="1333574"/>
            <a:ext cx="393589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200" b="1" dirty="0">
                <a:solidFill>
                  <a:schemeClr val="bg1"/>
                </a:solidFill>
                <a:latin typeface="Calibri"/>
                <a:cs typeface="Calibri"/>
              </a:rPr>
              <a:t>Kayla Kitchner</a:t>
            </a:r>
          </a:p>
          <a:p>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Client Solutions Manager</a:t>
            </a:r>
            <a:endParaRPr lang="en-US" sz="4200" b="1" dirty="0">
              <a:solidFill>
                <a:schemeClr val="bg1"/>
              </a:solidFill>
              <a:latin typeface="Calibri"/>
              <a:cs typeface="Calibri"/>
            </a:endParaRPr>
          </a:p>
        </p:txBody>
      </p:sp>
    </p:spTree>
    <p:extLst>
      <p:ext uri="{BB962C8B-B14F-4D97-AF65-F5344CB8AC3E}">
        <p14:creationId xmlns:p14="http://schemas.microsoft.com/office/powerpoint/2010/main" val="2852579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59A1FE-6917-6801-8A7B-15DE35CBBBBF}"/>
              </a:ext>
            </a:extLst>
          </p:cNvPr>
          <p:cNvSpPr>
            <a:spLocks noGrp="1"/>
          </p:cNvSpPr>
          <p:nvPr>
            <p:ph type="sldNum" sz="quarter" idx="12"/>
          </p:nvPr>
        </p:nvSpPr>
        <p:spPr/>
        <p:txBody>
          <a:bodyPr/>
          <a:lstStyle/>
          <a:p>
            <a:fld id="{A49DFD55-3C28-40EF-9E31-A92D2E4017FF}" type="slidenum">
              <a:rPr lang="en-US" smtClean="0"/>
              <a:pPr/>
              <a:t>53</a:t>
            </a:fld>
            <a:endParaRPr lang="en-US"/>
          </a:p>
        </p:txBody>
      </p:sp>
      <p:sp>
        <p:nvSpPr>
          <p:cNvPr id="7" name="TextBox 6">
            <a:extLst>
              <a:ext uri="{FF2B5EF4-FFF2-40B4-BE49-F238E27FC236}">
                <a16:creationId xmlns:a16="http://schemas.microsoft.com/office/drawing/2014/main" id="{5F18309E-72F0-777D-1E78-127237F17F60}"/>
              </a:ext>
            </a:extLst>
          </p:cNvPr>
          <p:cNvSpPr txBox="1"/>
          <p:nvPr/>
        </p:nvSpPr>
        <p:spPr>
          <a:xfrm>
            <a:off x="4923183" y="748747"/>
            <a:ext cx="70832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Calibri"/>
                <a:cs typeface="Calibri"/>
              </a:rPr>
              <a:t>Kelly’s Bio </a:t>
            </a:r>
            <a:endParaRPr lang="en-US" dirty="0">
              <a:solidFill>
                <a:schemeClr val="bg1"/>
              </a:solidFill>
            </a:endParaRPr>
          </a:p>
        </p:txBody>
      </p:sp>
      <p:sp>
        <p:nvSpPr>
          <p:cNvPr id="2" name="TextBox 1">
            <a:extLst>
              <a:ext uri="{FF2B5EF4-FFF2-40B4-BE49-F238E27FC236}">
                <a16:creationId xmlns:a16="http://schemas.microsoft.com/office/drawing/2014/main" id="{AA94A68A-D196-9A5B-C9FC-E1DB22E1A814}"/>
              </a:ext>
            </a:extLst>
          </p:cNvPr>
          <p:cNvSpPr txBox="1"/>
          <p:nvPr/>
        </p:nvSpPr>
        <p:spPr>
          <a:xfrm>
            <a:off x="660857" y="1528959"/>
            <a:ext cx="393589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200" b="1">
                <a:solidFill>
                  <a:schemeClr val="bg1"/>
                </a:solidFill>
                <a:latin typeface="Calibri"/>
                <a:cs typeface="Calibri"/>
              </a:rPr>
              <a:t>Kelly </a:t>
            </a:r>
            <a:r>
              <a:rPr lang="en-US" sz="4200" b="1" err="1">
                <a:solidFill>
                  <a:schemeClr val="bg1"/>
                </a:solidFill>
                <a:latin typeface="Calibri"/>
                <a:cs typeface="Calibri"/>
              </a:rPr>
              <a:t>Kuebli</a:t>
            </a:r>
          </a:p>
        </p:txBody>
      </p:sp>
    </p:spTree>
    <p:extLst>
      <p:ext uri="{BB962C8B-B14F-4D97-AF65-F5344CB8AC3E}">
        <p14:creationId xmlns:p14="http://schemas.microsoft.com/office/powerpoint/2010/main" val="282248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C1D9-5297-18F9-2FB2-AF5187CDA7E5}"/>
              </a:ext>
            </a:extLst>
          </p:cNvPr>
          <p:cNvSpPr>
            <a:spLocks noGrp="1"/>
          </p:cNvSpPr>
          <p:nvPr>
            <p:ph type="ctrTitle"/>
          </p:nvPr>
        </p:nvSpPr>
        <p:spPr>
          <a:xfrm>
            <a:off x="2136991" y="316368"/>
            <a:ext cx="8692249" cy="985042"/>
          </a:xfrm>
        </p:spPr>
        <p:txBody>
          <a:bodyPr/>
          <a:lstStyle/>
          <a:p>
            <a:r>
              <a:rPr lang="en-US" b="1" dirty="0"/>
              <a:t>UW Travel Team news</a:t>
            </a:r>
          </a:p>
        </p:txBody>
      </p:sp>
      <p:sp>
        <p:nvSpPr>
          <p:cNvPr id="4" name="Slide Number Placeholder 3">
            <a:extLst>
              <a:ext uri="{FF2B5EF4-FFF2-40B4-BE49-F238E27FC236}">
                <a16:creationId xmlns:a16="http://schemas.microsoft.com/office/drawing/2014/main" id="{44B00A70-86FA-753E-E43B-075284CF5926}"/>
              </a:ext>
            </a:extLst>
          </p:cNvPr>
          <p:cNvSpPr>
            <a:spLocks noGrp="1"/>
          </p:cNvSpPr>
          <p:nvPr>
            <p:ph type="sldNum" sz="quarter" idx="12"/>
          </p:nvPr>
        </p:nvSpPr>
        <p:spPr/>
        <p:txBody>
          <a:bodyPr/>
          <a:lstStyle/>
          <a:p>
            <a:fld id="{A49DFD55-3C28-40EF-9E31-A92D2E4017FF}" type="slidenum">
              <a:rPr lang="en-US" smtClean="0"/>
              <a:pPr/>
              <a:t>6</a:t>
            </a:fld>
            <a:endParaRPr lang="en-US"/>
          </a:p>
        </p:txBody>
      </p:sp>
      <p:sp>
        <p:nvSpPr>
          <p:cNvPr id="5" name="Text Placeholder 4">
            <a:extLst>
              <a:ext uri="{FF2B5EF4-FFF2-40B4-BE49-F238E27FC236}">
                <a16:creationId xmlns:a16="http://schemas.microsoft.com/office/drawing/2014/main" id="{B2B7AAD9-CCC7-2193-8CB7-3E52D67DF110}"/>
              </a:ext>
            </a:extLst>
          </p:cNvPr>
          <p:cNvSpPr>
            <a:spLocks noGrp="1"/>
          </p:cNvSpPr>
          <p:nvPr>
            <p:ph type="body" sz="quarter" idx="13"/>
          </p:nvPr>
        </p:nvSpPr>
        <p:spPr>
          <a:xfrm>
            <a:off x="2214047" y="1616075"/>
            <a:ext cx="8196046" cy="3885956"/>
          </a:xfrm>
        </p:spPr>
        <p:txBody>
          <a:bodyPr>
            <a:normAutofit fontScale="32500" lnSpcReduction="20000"/>
          </a:bodyPr>
          <a:lstStyle/>
          <a:p>
            <a:r>
              <a:rPr lang="en-US" sz="7000" dirty="0">
                <a:latin typeface="Calibri" panose="020F0502020204030204" pitchFamily="34" charset="0"/>
                <a:cs typeface="Calibri" panose="020F0502020204030204" pitchFamily="34" charset="0"/>
              </a:rPr>
              <a:t>Shout out to UW-Stout, the newest campus to join the Regional Travel Manager Program.</a:t>
            </a:r>
          </a:p>
          <a:p>
            <a:r>
              <a:rPr lang="en-US" sz="7000" dirty="0">
                <a:latin typeface="Calibri" panose="020F0502020204030204" pitchFamily="34" charset="0"/>
                <a:cs typeface="Calibri" panose="020F0502020204030204" pitchFamily="34" charset="0"/>
              </a:rPr>
              <a:t>Universities of Wisconsin Travel Team now supports 7 of our 13 campuses + UWSA.</a:t>
            </a:r>
          </a:p>
          <a:p>
            <a:r>
              <a:rPr lang="en-US" sz="7000" dirty="0">
                <a:latin typeface="Calibri" panose="020F0502020204030204" pitchFamily="34" charset="0"/>
                <a:cs typeface="Calibri" panose="020F0502020204030204" pitchFamily="34" charset="0"/>
              </a:rPr>
              <a:t>As of Monday, April 22</a:t>
            </a:r>
            <a:r>
              <a:rPr lang="en-US" sz="7000" baseline="30000" dirty="0">
                <a:latin typeface="Calibri" panose="020F0502020204030204" pitchFamily="34" charset="0"/>
                <a:cs typeface="Calibri" panose="020F0502020204030204" pitchFamily="34" charset="0"/>
              </a:rPr>
              <a:t>nd</a:t>
            </a:r>
            <a:r>
              <a:rPr lang="en-US" sz="7000" dirty="0">
                <a:latin typeface="Calibri" panose="020F0502020204030204" pitchFamily="34" charset="0"/>
                <a:cs typeface="Calibri" panose="020F0502020204030204" pitchFamily="34" charset="0"/>
              </a:rPr>
              <a:t> all uwsa.edu email addresses were updated to wisconsin.edu </a:t>
            </a:r>
          </a:p>
          <a:p>
            <a:pPr lvl="1"/>
            <a:r>
              <a:rPr lang="en-US" sz="66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uwstraveloffice@uwsa.edu</a:t>
            </a:r>
            <a:r>
              <a:rPr lang="en-US" sz="6600" dirty="0">
                <a:latin typeface="Calibri" panose="020F0502020204030204" pitchFamily="34" charset="0"/>
                <a:cs typeface="Calibri" panose="020F0502020204030204" pitchFamily="34" charset="0"/>
              </a:rPr>
              <a:t> is now </a:t>
            </a:r>
            <a:r>
              <a:rPr lang="en-US" sz="66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uwstraveloffice@wisconsin.edu</a:t>
            </a:r>
            <a:endParaRPr lang="en-US" sz="6600" dirty="0">
              <a:latin typeface="Calibri" panose="020F0502020204030204" pitchFamily="34" charset="0"/>
              <a:cs typeface="Calibri" panose="020F0502020204030204" pitchFamily="34" charset="0"/>
            </a:endParaRPr>
          </a:p>
          <a:p>
            <a:pPr lvl="1"/>
            <a:r>
              <a:rPr lang="en-US" sz="7000" dirty="0">
                <a:latin typeface="Calibri" panose="020F0502020204030204" pitchFamily="34" charset="0"/>
                <a:cs typeface="Calibri" panose="020F0502020204030204" pitchFamily="34" charset="0"/>
              </a:rPr>
              <a:t>Ann Brennan’s (Regional Travel Manager) last day at UW was April 10th </a:t>
            </a:r>
          </a:p>
          <a:p>
            <a:r>
              <a:rPr lang="en-US" sz="7000" dirty="0">
                <a:latin typeface="Calibri" panose="020F0502020204030204" pitchFamily="34" charset="0"/>
                <a:cs typeface="Calibri" panose="020F0502020204030204" pitchFamily="34" charset="0"/>
              </a:rPr>
              <a:t>We will be posting our open position for a Regional Travel Manager soon!</a:t>
            </a:r>
          </a:p>
          <a:p>
            <a:pPr lvl="1"/>
            <a:r>
              <a:rPr lang="en-US" sz="7400" dirty="0">
                <a:latin typeface="Calibri" panose="020F0502020204030204" pitchFamily="34" charset="0"/>
                <a:cs typeface="Calibri" panose="020F0502020204030204" pitchFamily="34" charset="0"/>
              </a:rPr>
              <a:t>It will be posted as a 3-year project position</a:t>
            </a:r>
          </a:p>
          <a:p>
            <a:pPr marL="457200" lvl="1" indent="0">
              <a:buNone/>
            </a:pPr>
            <a:endParaRPr lang="en-US" sz="74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4825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30F8-9316-9856-A2BA-C2D78EBB9E7D}"/>
              </a:ext>
            </a:extLst>
          </p:cNvPr>
          <p:cNvSpPr>
            <a:spLocks noGrp="1"/>
          </p:cNvSpPr>
          <p:nvPr>
            <p:ph type="ctrTitle"/>
          </p:nvPr>
        </p:nvSpPr>
        <p:spPr>
          <a:xfrm>
            <a:off x="1946542" y="291377"/>
            <a:ext cx="9784350" cy="895739"/>
          </a:xfrm>
        </p:spPr>
        <p:txBody>
          <a:bodyPr/>
          <a:lstStyle/>
          <a:p>
            <a:r>
              <a:rPr lang="en-US">
                <a:latin typeface="Calibri"/>
                <a:ea typeface="Calibri"/>
                <a:cs typeface="Calibri"/>
              </a:rPr>
              <a:t>Fox Transition – Focus of Today’s session</a:t>
            </a:r>
          </a:p>
        </p:txBody>
      </p:sp>
      <p:sp>
        <p:nvSpPr>
          <p:cNvPr id="4" name="Slide Number Placeholder 3">
            <a:extLst>
              <a:ext uri="{FF2B5EF4-FFF2-40B4-BE49-F238E27FC236}">
                <a16:creationId xmlns:a16="http://schemas.microsoft.com/office/drawing/2014/main" id="{D2BE79F7-732C-1A05-AEE5-CE4D148D074C}"/>
              </a:ext>
            </a:extLst>
          </p:cNvPr>
          <p:cNvSpPr>
            <a:spLocks noGrp="1"/>
          </p:cNvSpPr>
          <p:nvPr>
            <p:ph type="sldNum" sz="quarter" idx="12"/>
          </p:nvPr>
        </p:nvSpPr>
        <p:spPr/>
        <p:txBody>
          <a:bodyPr/>
          <a:lstStyle/>
          <a:p>
            <a:fld id="{A49DFD55-3C28-40EF-9E31-A92D2E4017FF}" type="slidenum">
              <a:rPr lang="en-US" dirty="0" smtClean="0"/>
              <a:pPr/>
              <a:t>7</a:t>
            </a:fld>
            <a:endParaRPr lang="en-US"/>
          </a:p>
        </p:txBody>
      </p:sp>
      <p:sp>
        <p:nvSpPr>
          <p:cNvPr id="5" name="Text Placeholder 4">
            <a:extLst>
              <a:ext uri="{FF2B5EF4-FFF2-40B4-BE49-F238E27FC236}">
                <a16:creationId xmlns:a16="http://schemas.microsoft.com/office/drawing/2014/main" id="{7809C847-20F4-7DE4-61FF-C70BFFED8C40}"/>
              </a:ext>
            </a:extLst>
          </p:cNvPr>
          <p:cNvSpPr>
            <a:spLocks noGrp="1"/>
          </p:cNvSpPr>
          <p:nvPr>
            <p:ph type="body" sz="quarter" idx="13"/>
          </p:nvPr>
        </p:nvSpPr>
        <p:spPr>
          <a:xfrm>
            <a:off x="2222099" y="1278963"/>
            <a:ext cx="9233236" cy="5442512"/>
          </a:xfrm>
        </p:spPr>
        <p:txBody>
          <a:bodyPr vert="horz" lIns="91440" tIns="45720" rIns="91440" bIns="45720" rtlCol="0" anchor="t">
            <a:noAutofit/>
          </a:bodyPr>
          <a:lstStyle/>
          <a:p>
            <a:pPr marL="0" indent="0">
              <a:buNone/>
            </a:pPr>
            <a:r>
              <a:rPr lang="en-US" sz="2400" dirty="0">
                <a:latin typeface="Calibri"/>
                <a:ea typeface="Open Sans Light"/>
                <a:cs typeface="Calibri"/>
              </a:rPr>
              <a:t>Travel bookings managed by our required contracted vendor, Travel Incorporated, will be transitioned to Fox World Travel on July 1, 2024</a:t>
            </a:r>
          </a:p>
          <a:p>
            <a:pPr marL="0" indent="0">
              <a:buNone/>
            </a:pPr>
            <a:r>
              <a:rPr lang="en-US" sz="2400" dirty="0">
                <a:latin typeface="Calibri"/>
                <a:ea typeface="Open Sans Light"/>
                <a:cs typeface="Calibri"/>
              </a:rPr>
              <a:t>This is a result of leadership’s review and decision, based on feedback from travelers, arrangers, and administrators </a:t>
            </a:r>
          </a:p>
          <a:p>
            <a:pPr marL="0" indent="0">
              <a:buNone/>
            </a:pPr>
            <a:r>
              <a:rPr lang="en-US" sz="2400" dirty="0">
                <a:latin typeface="Calibri"/>
                <a:ea typeface="Calibri"/>
                <a:cs typeface="Calibri"/>
              </a:rPr>
              <a:t>Factors leading to the decision:</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31C2BA2-F28A-3C2D-C282-AAE7BB766EFD}"/>
              </a:ext>
            </a:extLst>
          </p:cNvPr>
          <p:cNvSpPr txBox="1"/>
          <p:nvPr/>
        </p:nvSpPr>
        <p:spPr>
          <a:xfrm>
            <a:off x="2222099" y="3429000"/>
            <a:ext cx="4322539" cy="2123658"/>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bg1"/>
                </a:solidFill>
                <a:latin typeface="Calibri"/>
                <a:cs typeface="Calibri"/>
              </a:rPr>
              <a:t>Quality of service to travelers and amount of feedback we received </a:t>
            </a:r>
            <a:endParaRPr lang="en-US" sz="2200">
              <a:solidFill>
                <a:schemeClr val="bg1"/>
              </a:solidFill>
              <a:latin typeface="Calibri"/>
              <a:ea typeface="Calibri"/>
              <a:cs typeface="Calibri"/>
            </a:endParaRPr>
          </a:p>
          <a:p>
            <a:pPr marL="285750" indent="-285750">
              <a:buFont typeface="Arial" panose="020B0604020202020204" pitchFamily="34" charset="0"/>
              <a:buChar char="•"/>
            </a:pPr>
            <a:r>
              <a:rPr lang="en-US" sz="2200">
                <a:solidFill>
                  <a:schemeClr val="bg1"/>
                </a:solidFill>
                <a:latin typeface="Calibri"/>
                <a:cs typeface="Calibri"/>
              </a:rPr>
              <a:t>Time to answer emails/phone calls</a:t>
            </a:r>
            <a:endParaRPr lang="en-US" sz="2200">
              <a:solidFill>
                <a:schemeClr val="bg1"/>
              </a:solidFill>
              <a:latin typeface="Calibri"/>
              <a:ea typeface="Calibri"/>
              <a:cs typeface="Calibri"/>
            </a:endParaRPr>
          </a:p>
          <a:p>
            <a:pPr marL="285750" indent="-285750">
              <a:buFont typeface="Arial" panose="020B0604020202020204" pitchFamily="34" charset="0"/>
              <a:buChar char="•"/>
            </a:pPr>
            <a:r>
              <a:rPr lang="en-US" sz="2200">
                <a:solidFill>
                  <a:schemeClr val="bg1"/>
                </a:solidFill>
                <a:latin typeface="Calibri"/>
                <a:cs typeface="Calibri"/>
              </a:rPr>
              <a:t>Agent team make up and transparency</a:t>
            </a:r>
            <a:endParaRPr lang="en-US" sz="2200">
              <a:solidFill>
                <a:schemeClr val="bg1"/>
              </a:solidFill>
              <a:latin typeface="Calibri"/>
              <a:ea typeface="Calibri"/>
              <a:cs typeface="Calibri"/>
            </a:endParaRPr>
          </a:p>
        </p:txBody>
      </p:sp>
      <p:sp>
        <p:nvSpPr>
          <p:cNvPr id="8" name="TextBox 7">
            <a:extLst>
              <a:ext uri="{FF2B5EF4-FFF2-40B4-BE49-F238E27FC236}">
                <a16:creationId xmlns:a16="http://schemas.microsoft.com/office/drawing/2014/main" id="{28AF9D59-37B9-0B5C-A538-DB5CD09A5011}"/>
              </a:ext>
            </a:extLst>
          </p:cNvPr>
          <p:cNvSpPr txBox="1"/>
          <p:nvPr/>
        </p:nvSpPr>
        <p:spPr>
          <a:xfrm>
            <a:off x="6651350" y="3320854"/>
            <a:ext cx="5079542" cy="3416320"/>
          </a:xfrm>
          <a:prstGeom prst="rect">
            <a:avLst/>
          </a:prstGeom>
          <a:noFill/>
        </p:spPr>
        <p:txBody>
          <a:bodyPr wrap="square" rtlCol="0">
            <a:spAutoFit/>
          </a:bodyPr>
          <a:lstStyle/>
          <a:p>
            <a:pPr marL="285750" indent="-285750">
              <a:buFont typeface="Arial" panose="020B0604020202020204" pitchFamily="34" charset="0"/>
              <a:buChar char="•"/>
            </a:pPr>
            <a:r>
              <a:rPr lang="en-US" sz="2200">
                <a:solidFill>
                  <a:schemeClr val="bg1"/>
                </a:solidFill>
                <a:latin typeface="Calibri"/>
                <a:cs typeface="Calibri"/>
              </a:rPr>
              <a:t>Travel Inc has struggled to service/support many of UW's unique processes, resulting in a high number of complaints/issues</a:t>
            </a:r>
            <a:endParaRPr lang="en-US" sz="220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a:solidFill>
                  <a:schemeClr val="bg1"/>
                </a:solidFill>
                <a:latin typeface="Calibri"/>
                <a:ea typeface="Calibri"/>
                <a:cs typeface="Calibri"/>
              </a:rPr>
              <a:t>Agents not properly trained on booking complex international itineraries </a:t>
            </a:r>
          </a:p>
          <a:p>
            <a:pPr marL="285750" indent="-285750">
              <a:buFont typeface="Arial" panose="020B0604020202020204" pitchFamily="34" charset="0"/>
              <a:buChar char="•"/>
            </a:pPr>
            <a:r>
              <a:rPr lang="en-US" sz="2200">
                <a:solidFill>
                  <a:schemeClr val="bg1"/>
                </a:solidFill>
                <a:latin typeface="Calibri"/>
                <a:ea typeface="Calibri"/>
                <a:cs typeface="Calibri"/>
              </a:rPr>
              <a:t>We continue to get notified of major service issues weekly with Travel Inc, things are not “getting better</a:t>
            </a:r>
            <a:r>
              <a:rPr lang="en-US">
                <a:solidFill>
                  <a:schemeClr val="bg1"/>
                </a:solidFill>
                <a:latin typeface="Calibri"/>
                <a:ea typeface="Calibri"/>
                <a:cs typeface="Calibri"/>
              </a:rPr>
              <a:t>”</a:t>
            </a:r>
          </a:p>
          <a:p>
            <a:endParaRPr lang="en-US"/>
          </a:p>
        </p:txBody>
      </p:sp>
    </p:spTree>
    <p:extLst>
      <p:ext uri="{BB962C8B-B14F-4D97-AF65-F5344CB8AC3E}">
        <p14:creationId xmlns:p14="http://schemas.microsoft.com/office/powerpoint/2010/main" val="4115052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30F8-9316-9856-A2BA-C2D78EBB9E7D}"/>
              </a:ext>
            </a:extLst>
          </p:cNvPr>
          <p:cNvSpPr>
            <a:spLocks noGrp="1"/>
          </p:cNvSpPr>
          <p:nvPr>
            <p:ph type="ctrTitle"/>
          </p:nvPr>
        </p:nvSpPr>
        <p:spPr>
          <a:xfrm>
            <a:off x="1946542" y="291377"/>
            <a:ext cx="8844649" cy="895739"/>
          </a:xfrm>
        </p:spPr>
        <p:txBody>
          <a:bodyPr/>
          <a:lstStyle/>
          <a:p>
            <a:r>
              <a:rPr lang="en-US" sz="4000">
                <a:latin typeface="Calibri" panose="020F0502020204030204" pitchFamily="34" charset="0"/>
                <a:cs typeface="Calibri" panose="020F0502020204030204" pitchFamily="34" charset="0"/>
              </a:rPr>
              <a:t>Review of Transition TIMELINE</a:t>
            </a:r>
          </a:p>
        </p:txBody>
      </p:sp>
      <p:sp>
        <p:nvSpPr>
          <p:cNvPr id="4" name="Slide Number Placeholder 3">
            <a:extLst>
              <a:ext uri="{FF2B5EF4-FFF2-40B4-BE49-F238E27FC236}">
                <a16:creationId xmlns:a16="http://schemas.microsoft.com/office/drawing/2014/main" id="{D2BE79F7-732C-1A05-AEE5-CE4D148D074C}"/>
              </a:ext>
            </a:extLst>
          </p:cNvPr>
          <p:cNvSpPr>
            <a:spLocks noGrp="1"/>
          </p:cNvSpPr>
          <p:nvPr>
            <p:ph type="sldNum" sz="quarter" idx="12"/>
          </p:nvPr>
        </p:nvSpPr>
        <p:spPr/>
        <p:txBody>
          <a:bodyPr/>
          <a:lstStyle/>
          <a:p>
            <a:fld id="{A49DFD55-3C28-40EF-9E31-A92D2E4017FF}" type="slidenum">
              <a:rPr lang="en-US" dirty="0" smtClean="0"/>
              <a:pPr/>
              <a:t>8</a:t>
            </a:fld>
            <a:endParaRPr lang="en-US"/>
          </a:p>
        </p:txBody>
      </p:sp>
      <p:graphicFrame>
        <p:nvGraphicFramePr>
          <p:cNvPr id="7" name="Diagram 6">
            <a:extLst>
              <a:ext uri="{FF2B5EF4-FFF2-40B4-BE49-F238E27FC236}">
                <a16:creationId xmlns:a16="http://schemas.microsoft.com/office/drawing/2014/main" id="{2CFFD2A2-516E-0618-519D-69779510D8CA}"/>
              </a:ext>
            </a:extLst>
          </p:cNvPr>
          <p:cNvGraphicFramePr/>
          <p:nvPr/>
        </p:nvGraphicFramePr>
        <p:xfrm>
          <a:off x="984065" y="1302808"/>
          <a:ext cx="1020117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1072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30F8-9316-9856-A2BA-C2D78EBB9E7D}"/>
              </a:ext>
            </a:extLst>
          </p:cNvPr>
          <p:cNvSpPr>
            <a:spLocks noGrp="1"/>
          </p:cNvSpPr>
          <p:nvPr>
            <p:ph type="ctrTitle"/>
          </p:nvPr>
        </p:nvSpPr>
        <p:spPr>
          <a:xfrm>
            <a:off x="1946542" y="291377"/>
            <a:ext cx="9940558" cy="895739"/>
          </a:xfrm>
        </p:spPr>
        <p:txBody>
          <a:bodyPr/>
          <a:lstStyle/>
          <a:p>
            <a:r>
              <a:rPr lang="en-US" sz="3400">
                <a:latin typeface="Calibri"/>
                <a:ea typeface="Calibri"/>
                <a:cs typeface="Calibri"/>
              </a:rPr>
              <a:t>Fox Transition – Webinars/Trainings  </a:t>
            </a:r>
          </a:p>
        </p:txBody>
      </p:sp>
      <p:sp>
        <p:nvSpPr>
          <p:cNvPr id="4" name="Slide Number Placeholder 3">
            <a:extLst>
              <a:ext uri="{FF2B5EF4-FFF2-40B4-BE49-F238E27FC236}">
                <a16:creationId xmlns:a16="http://schemas.microsoft.com/office/drawing/2014/main" id="{D2BE79F7-732C-1A05-AEE5-CE4D148D074C}"/>
              </a:ext>
            </a:extLst>
          </p:cNvPr>
          <p:cNvSpPr>
            <a:spLocks noGrp="1"/>
          </p:cNvSpPr>
          <p:nvPr>
            <p:ph type="sldNum" sz="quarter" idx="12"/>
          </p:nvPr>
        </p:nvSpPr>
        <p:spPr/>
        <p:txBody>
          <a:bodyPr/>
          <a:lstStyle/>
          <a:p>
            <a:fld id="{A49DFD55-3C28-40EF-9E31-A92D2E4017FF}" type="slidenum">
              <a:rPr lang="en-US" dirty="0" smtClean="0"/>
              <a:pPr/>
              <a:t>9</a:t>
            </a:fld>
            <a:endParaRPr lang="en-US"/>
          </a:p>
        </p:txBody>
      </p:sp>
      <p:sp>
        <p:nvSpPr>
          <p:cNvPr id="5" name="Text Placeholder 4">
            <a:extLst>
              <a:ext uri="{FF2B5EF4-FFF2-40B4-BE49-F238E27FC236}">
                <a16:creationId xmlns:a16="http://schemas.microsoft.com/office/drawing/2014/main" id="{7809C847-20F4-7DE4-61FF-C70BFFED8C40}"/>
              </a:ext>
            </a:extLst>
          </p:cNvPr>
          <p:cNvSpPr>
            <a:spLocks noGrp="1"/>
          </p:cNvSpPr>
          <p:nvPr>
            <p:ph type="body" sz="quarter" idx="13"/>
          </p:nvPr>
        </p:nvSpPr>
        <p:spPr>
          <a:xfrm>
            <a:off x="1693197" y="1191272"/>
            <a:ext cx="9233236" cy="5442512"/>
          </a:xfrm>
        </p:spPr>
        <p:txBody>
          <a:bodyPr vert="horz" lIns="91440" tIns="45720" rIns="91440" bIns="45720" rtlCol="0" anchor="t">
            <a:noAutofit/>
          </a:bodyPr>
          <a:lstStyle/>
          <a:p>
            <a:pPr lvl="1"/>
            <a:endParaRPr lang="en-US" sz="2600">
              <a:latin typeface="Calibri"/>
              <a:ea typeface="Calibri"/>
              <a:cs typeface="Calibri"/>
            </a:endParaRPr>
          </a:p>
          <a:p>
            <a:pPr marL="914400" lvl="2" indent="0">
              <a:buNone/>
            </a:pPr>
            <a:endParaRPr lang="en-US" sz="2100">
              <a:highlight>
                <a:srgbClr val="FFFF00"/>
              </a:highlight>
              <a:latin typeface="Calibri"/>
              <a:ea typeface="Calibri"/>
              <a:cs typeface="Calibri"/>
            </a:endParaRP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591BDDE-390E-2F0A-486F-0DA30086F301}"/>
              </a:ext>
            </a:extLst>
          </p:cNvPr>
          <p:cNvSpPr txBox="1"/>
          <p:nvPr/>
        </p:nvSpPr>
        <p:spPr>
          <a:xfrm>
            <a:off x="2207232" y="1188378"/>
            <a:ext cx="9429962"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Char char="•"/>
            </a:pPr>
            <a:r>
              <a:rPr lang="en-US" sz="2400" b="1">
                <a:solidFill>
                  <a:schemeClr val="bg1"/>
                </a:solidFill>
                <a:latin typeface="Calibri"/>
                <a:ea typeface="Open Sans Light"/>
                <a:cs typeface="Calibri"/>
              </a:rPr>
              <a:t>March and April 2024: Travel Program Update</a:t>
            </a:r>
            <a:r>
              <a:rPr lang="en-US" sz="2400">
                <a:solidFill>
                  <a:schemeClr val="bg1"/>
                </a:solidFill>
                <a:latin typeface="Calibri"/>
                <a:ea typeface="Open Sans Light"/>
                <a:cs typeface="Calibri"/>
              </a:rPr>
              <a:t> (4 down, 1 left)</a:t>
            </a:r>
            <a:endParaRPr lang="en-US" sz="2400" i="1" u="sng">
              <a:solidFill>
                <a:schemeClr val="bg1"/>
              </a:solidFill>
              <a:latin typeface="Calibri"/>
              <a:ea typeface="Open Sans Light"/>
              <a:cs typeface="Calibri"/>
            </a:endParaRPr>
          </a:p>
          <a:p>
            <a:pPr marL="804545" indent="-347345">
              <a:buChar char="o"/>
            </a:pPr>
            <a:r>
              <a:rPr lang="en-US" sz="2000">
                <a:solidFill>
                  <a:schemeClr val="bg1"/>
                </a:solidFill>
                <a:latin typeface="Calibri"/>
                <a:ea typeface="Open Sans Light"/>
                <a:cs typeface="Calibri"/>
              </a:rPr>
              <a:t>Overview of what is to come and high-level topics</a:t>
            </a:r>
          </a:p>
          <a:p>
            <a:pPr marL="804545" indent="-347345">
              <a:buChar char="o"/>
            </a:pPr>
            <a:r>
              <a:rPr lang="en-US" sz="2000">
                <a:solidFill>
                  <a:schemeClr val="bg1"/>
                </a:solidFill>
                <a:latin typeface="Calibri"/>
                <a:ea typeface="Open Sans Light"/>
                <a:cs typeface="Calibri"/>
              </a:rPr>
              <a:t>The implementation process is underway with Fox World Travel</a:t>
            </a:r>
          </a:p>
          <a:p>
            <a:pPr marL="228600" indent="-228600">
              <a:buChar char="•"/>
            </a:pPr>
            <a:r>
              <a:rPr lang="en-US" sz="2400" b="1">
                <a:solidFill>
                  <a:schemeClr val="bg1"/>
                </a:solidFill>
                <a:latin typeface="Calibri"/>
                <a:ea typeface="Open Sans Light"/>
                <a:cs typeface="Calibri"/>
              </a:rPr>
              <a:t>May and June 2024: New Non-Employee Booking Processes</a:t>
            </a:r>
          </a:p>
          <a:p>
            <a:pPr marL="685800" indent="-228600">
              <a:buChar char="o"/>
            </a:pPr>
            <a:r>
              <a:rPr lang="en-US" sz="2000">
                <a:solidFill>
                  <a:schemeClr val="bg1"/>
                </a:solidFill>
                <a:latin typeface="Calibri"/>
                <a:ea typeface="Open Sans Light"/>
                <a:cs typeface="Calibri"/>
              </a:rPr>
              <a:t>Replacing Administrative Groups</a:t>
            </a:r>
          </a:p>
          <a:p>
            <a:pPr marL="685800" indent="-228600">
              <a:buChar char="o"/>
            </a:pPr>
            <a:r>
              <a:rPr lang="en-US" sz="2000">
                <a:solidFill>
                  <a:schemeClr val="bg1"/>
                </a:solidFill>
                <a:latin typeface="Calibri"/>
                <a:ea typeface="Open Sans Light"/>
                <a:cs typeface="Calibri"/>
              </a:rPr>
              <a:t>Dedicated session for current Administrative group leaders</a:t>
            </a:r>
          </a:p>
          <a:p>
            <a:pPr marL="228600" indent="-228600">
              <a:buChar char="•"/>
            </a:pPr>
            <a:r>
              <a:rPr lang="en-US" sz="2400" b="1">
                <a:solidFill>
                  <a:schemeClr val="bg1"/>
                </a:solidFill>
                <a:latin typeface="Calibri"/>
                <a:ea typeface="Open Sans Light"/>
                <a:cs typeface="Calibri"/>
              </a:rPr>
              <a:t>June 2024: Traveler Transition Readiness Sessions</a:t>
            </a:r>
          </a:p>
          <a:p>
            <a:pPr marL="685800" indent="-228600">
              <a:buChar char="o"/>
            </a:pPr>
            <a:r>
              <a:rPr lang="en-US" sz="2000">
                <a:solidFill>
                  <a:schemeClr val="bg1"/>
                </a:solidFill>
                <a:latin typeface="Calibri"/>
                <a:ea typeface="Open Sans Light"/>
                <a:cs typeface="Calibri"/>
              </a:rPr>
              <a:t>Demo Fox-specific technology such as invoices, Fox Portal, past-date invoice retrieval, guest booking, flight monitoring, </a:t>
            </a:r>
            <a:r>
              <a:rPr lang="en-US" sz="2000" err="1">
                <a:solidFill>
                  <a:schemeClr val="bg1"/>
                </a:solidFill>
                <a:latin typeface="Calibri"/>
                <a:ea typeface="Open Sans Light"/>
                <a:cs typeface="Calibri"/>
              </a:rPr>
              <a:t>etc</a:t>
            </a:r>
            <a:endParaRPr lang="en-US" sz="2000">
              <a:solidFill>
                <a:schemeClr val="bg1"/>
              </a:solidFill>
              <a:latin typeface="Calibri"/>
              <a:ea typeface="Open Sans Light"/>
              <a:cs typeface="Calibri"/>
            </a:endParaRPr>
          </a:p>
          <a:p>
            <a:pPr marL="228600" indent="-228600">
              <a:buChar char="•"/>
            </a:pPr>
            <a:r>
              <a:rPr lang="en-US" sz="2400" b="1">
                <a:solidFill>
                  <a:schemeClr val="bg1"/>
                </a:solidFill>
                <a:latin typeface="Calibri"/>
                <a:ea typeface="Open Sans Light"/>
                <a:cs typeface="Calibri"/>
              </a:rPr>
              <a:t>July and August 2024: Open House/General Q&amp;A Sessions</a:t>
            </a:r>
          </a:p>
          <a:p>
            <a:pPr marL="685800" indent="-228600">
              <a:buChar char="o"/>
            </a:pPr>
            <a:r>
              <a:rPr lang="en-US" sz="2000">
                <a:solidFill>
                  <a:schemeClr val="bg1"/>
                </a:solidFill>
                <a:latin typeface="Calibri"/>
                <a:ea typeface="Open Sans Light"/>
                <a:cs typeface="Calibri"/>
              </a:rPr>
              <a:t>Review any post-go-live topics that were identified as pain-points or particularly meaningful to travelers and admins</a:t>
            </a:r>
          </a:p>
          <a:p>
            <a:pPr marL="685800" indent="-228600">
              <a:buChar char="o"/>
            </a:pPr>
            <a:r>
              <a:rPr lang="en-US" sz="2000">
                <a:solidFill>
                  <a:schemeClr val="bg1"/>
                </a:solidFill>
                <a:latin typeface="Calibri"/>
                <a:ea typeface="Open Sans Light"/>
                <a:cs typeface="Calibri"/>
              </a:rPr>
              <a:t>Provide open-forum time for attendees to ask general questions or request demos on specific topics/technologies</a:t>
            </a:r>
          </a:p>
          <a:p>
            <a:pPr marL="228600" indent="-228600"/>
            <a:endParaRPr lang="en-US"/>
          </a:p>
        </p:txBody>
      </p:sp>
    </p:spTree>
    <p:extLst>
      <p:ext uri="{BB962C8B-B14F-4D97-AF65-F5344CB8AC3E}">
        <p14:creationId xmlns:p14="http://schemas.microsoft.com/office/powerpoint/2010/main" val="1045804666"/>
      </p:ext>
    </p:extLst>
  </p:cSld>
  <p:clrMapOvr>
    <a:masterClrMapping/>
  </p:clrMapOvr>
</p:sld>
</file>

<file path=ppt/theme/theme1.xml><?xml version="1.0" encoding="utf-8"?>
<a:theme xmlns:a="http://schemas.openxmlformats.org/drawingml/2006/main" name="Custom">
  <a:themeElements>
    <a:clrScheme name="Universities of Wisconsin">
      <a:dk1>
        <a:srgbClr val="000000"/>
      </a:dk1>
      <a:lt1>
        <a:srgbClr val="FFFFFF"/>
      </a:lt1>
      <a:dk2>
        <a:srgbClr val="02465F"/>
      </a:dk2>
      <a:lt2>
        <a:srgbClr val="005777"/>
      </a:lt2>
      <a:accent1>
        <a:srgbClr val="A0A0A0"/>
      </a:accent1>
      <a:accent2>
        <a:srgbClr val="D34427"/>
      </a:accent2>
      <a:accent3>
        <a:srgbClr val="777679"/>
      </a:accent3>
      <a:accent4>
        <a:srgbClr val="F3BD15"/>
      </a:accent4>
      <a:accent5>
        <a:srgbClr val="003764"/>
      </a:accent5>
      <a:accent6>
        <a:srgbClr val="59833A"/>
      </a:accent6>
      <a:hlink>
        <a:srgbClr val="005777"/>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Win32_SL_V2" id="{0E60AB4E-417B-45C1-9301-1C9D3943EB7F}" vid="{199B3929-907A-4692-88BF-6063DC97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D2B4E29B94874BB72BB0BD822DCD0E" ma:contentTypeVersion="9" ma:contentTypeDescription="Create a new document." ma:contentTypeScope="" ma:versionID="5e801b24d65e7d220c056cb22d0b6095">
  <xsd:schema xmlns:xsd="http://www.w3.org/2001/XMLSchema" xmlns:xs="http://www.w3.org/2001/XMLSchema" xmlns:p="http://schemas.microsoft.com/office/2006/metadata/properties" xmlns:ns2="98170924-2421-4416-8d49-6811adc7f3f7" xmlns:ns3="6369b066-086d-4de0-a681-34a8e8f3d358" targetNamespace="http://schemas.microsoft.com/office/2006/metadata/properties" ma:root="true" ma:fieldsID="3c5cd3c84bb2e16d120ebc1fec2947d3" ns2:_="" ns3:_="">
    <xsd:import namespace="98170924-2421-4416-8d49-6811adc7f3f7"/>
    <xsd:import namespace="6369b066-086d-4de0-a681-34a8e8f3d35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170924-2421-4416-8d49-6811adc7f3f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94ed12e-d0ae-4c48-9c60-b73286a1652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69b066-086d-4de0-a681-34a8e8f3d35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ac84a01-11af-45bc-9e8d-de3aa723fe13}" ma:internalName="TaxCatchAll" ma:showField="CatchAllData" ma:web="6369b066-086d-4de0-a681-34a8e8f3d3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369b066-086d-4de0-a681-34a8e8f3d358" xsi:nil="true"/>
    <lcf76f155ced4ddcb4097134ff3c332f xmlns="98170924-2421-4416-8d49-6811adc7f3f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B5337F-053D-44B0-8EF8-C10F3346D906}">
  <ds:schemaRefs>
    <ds:schemaRef ds:uri="6369b066-086d-4de0-a681-34a8e8f3d358"/>
    <ds:schemaRef ds:uri="98170924-2421-4416-8d49-6811adc7f3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E5CEF65-757A-4D05-90BA-ED40BC2E5152}">
  <ds:schemaRefs>
    <ds:schemaRef ds:uri="230e9df3-be65-4c73-a93b-d1236ebd677e"/>
    <ds:schemaRef ds:uri="6369b066-086d-4de0-a681-34a8e8f3d358"/>
    <ds:schemaRef ds:uri="71af3243-3dd4-4a8d-8c0d-dd76da1f02a5"/>
    <ds:schemaRef ds:uri="98170924-2421-4416-8d49-6811adc7f3f7"/>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518A5EB6-E9B8-417D-B09E-03811FBC9BCD}">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7838</TotalTime>
  <Words>3806</Words>
  <Application>Microsoft Office PowerPoint</Application>
  <PresentationFormat>Widescreen</PresentationFormat>
  <Paragraphs>491</Paragraphs>
  <Slides>53</Slides>
  <Notes>36</Notes>
  <HiddenSlides>7</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53</vt:i4>
      </vt:variant>
    </vt:vector>
  </HeadingPairs>
  <TitlesOfParts>
    <vt:vector size="68" baseType="lpstr">
      <vt:lpstr>Aptos</vt:lpstr>
      <vt:lpstr>Arial</vt:lpstr>
      <vt:lpstr>Calibri</vt:lpstr>
      <vt:lpstr>Courier New</vt:lpstr>
      <vt:lpstr>Montserrat</vt:lpstr>
      <vt:lpstr>Montserrat Italics</vt:lpstr>
      <vt:lpstr>Montserrat Light</vt:lpstr>
      <vt:lpstr>Montserrat Medium</vt:lpstr>
      <vt:lpstr>Montserrat SemiBold</vt:lpstr>
      <vt:lpstr>Open Sans Light</vt:lpstr>
      <vt:lpstr>Segoe UI Emoji</vt:lpstr>
      <vt:lpstr>Symbol</vt:lpstr>
      <vt:lpstr>Tenorite</vt:lpstr>
      <vt:lpstr>Wingdings</vt:lpstr>
      <vt:lpstr>Custom</vt:lpstr>
      <vt:lpstr>UW Travel MANAGERS CONFERENCE April 24-25, 2024 Eau Claire, WI</vt:lpstr>
      <vt:lpstr>Welcome</vt:lpstr>
      <vt:lpstr>PowerPoint Presentation</vt:lpstr>
      <vt:lpstr>PowerPoint Presentation</vt:lpstr>
      <vt:lpstr>PowerPoint Presentation</vt:lpstr>
      <vt:lpstr>UW Travel Team news</vt:lpstr>
      <vt:lpstr>Fox Transition – Focus of Today’s session</vt:lpstr>
      <vt:lpstr>Review of Transition TIMELINE</vt:lpstr>
      <vt:lpstr>Fox Transition – Webinars/Trainings  </vt:lpstr>
      <vt:lpstr>Transition Specifics</vt:lpstr>
      <vt:lpstr>PowerPoint Presentation</vt:lpstr>
      <vt:lpstr>Fox Contact info &amp; Wallet cards</vt:lpstr>
      <vt:lpstr>Overview of ADA &amp; Official Functions Travel Accommodation Forms</vt:lpstr>
      <vt:lpstr>ADA Travel Request Process</vt:lpstr>
      <vt:lpstr>PowerPoint Presentation</vt:lpstr>
      <vt:lpstr>Next Steps</vt:lpstr>
      <vt:lpstr>PowerPoint Presentation</vt:lpstr>
      <vt:lpstr>Introduction oF Fox Support Team</vt:lpstr>
      <vt:lpstr>PowerPoint Presentation</vt:lpstr>
      <vt:lpstr>YOUR FOX TEAM</vt:lpstr>
      <vt:lpstr>PowerPoint Presentation</vt:lpstr>
      <vt:lpstr>PowerPoint Presentation</vt:lpstr>
      <vt:lpstr>Account management</vt:lpstr>
      <vt:lpstr>Traveler experience</vt:lpstr>
      <vt:lpstr>AGENT SERVICES &amp; SUPPORT</vt:lpstr>
      <vt:lpstr>FOX PORTAL</vt:lpstr>
      <vt:lpstr>Retirement of Administrative Groups</vt:lpstr>
      <vt:lpstr>PowerPoint Presentation</vt:lpstr>
      <vt:lpstr>Options for Booking Guest/Non-Profiled Travelers</vt:lpstr>
      <vt:lpstr>Options for Booking Guest/Non-Profiled Travelers</vt:lpstr>
      <vt:lpstr>Options for Booking Guest/Non-Profiled Travelers</vt:lpstr>
      <vt:lpstr>Options for Booking Guest/Non-Profiled Travelers</vt:lpstr>
      <vt:lpstr>Options for Booking Guest/Non-Profiled Travelers</vt:lpstr>
      <vt:lpstr>PowerPoint Presentation</vt:lpstr>
      <vt:lpstr>PowerPoint Presentation</vt:lpstr>
      <vt:lpstr>PowerPoint Presentation</vt:lpstr>
      <vt:lpstr>ONE-TIME INDIVIDUAL BOOKING REQUEST FORM</vt:lpstr>
      <vt:lpstr>ONE-TIME INDIVIDUAL BOOKING REQUEST FORM</vt:lpstr>
      <vt:lpstr>ONE-TIME INDIVIDUAL BOOKING REQUEST FORM</vt:lpstr>
      <vt:lpstr>ONE-TIME INDIVIDUAL BOOKING REQUEST FORM</vt:lpstr>
      <vt:lpstr>Travel Request Email</vt:lpstr>
      <vt:lpstr>TRAVEL REQUEST DASHBOARD</vt:lpstr>
      <vt:lpstr>Q &amp; a</vt:lpstr>
      <vt:lpstr>PowerPoint Presentation</vt:lpstr>
      <vt:lpstr>Fox Transition: Discussion ITEMS </vt:lpstr>
      <vt:lpstr>Fox Transition: Discussion ITEMS 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-Teal Background</dc:title>
  <dc:creator>Tom Thieding</dc:creator>
  <cp:lastModifiedBy>Kopidlansky, Becky</cp:lastModifiedBy>
  <cp:revision>14</cp:revision>
  <dcterms:created xsi:type="dcterms:W3CDTF">2023-10-03T00:22:44Z</dcterms:created>
  <dcterms:modified xsi:type="dcterms:W3CDTF">2024-04-24T14:26:30Z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0x0101000DD2B4E29B94874BB72BB0BD822DCD0E</vt:lpwstr>
  </property>
  <property fmtid="{D5CDD505-2E9C-101B-9397-08002B2CF9AE}" pid="3" name="MediaServiceImageTags">
    <vt:lpwstr/>
  </property>
</Properties>
</file>