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371" r:id="rId6"/>
    <p:sldId id="360" r:id="rId7"/>
    <p:sldId id="359" r:id="rId8"/>
    <p:sldId id="358" r:id="rId9"/>
    <p:sldId id="357" r:id="rId10"/>
    <p:sldId id="356" r:id="rId11"/>
    <p:sldId id="365" r:id="rId12"/>
    <p:sldId id="366" r:id="rId13"/>
    <p:sldId id="370" r:id="rId14"/>
    <p:sldId id="369" r:id="rId15"/>
    <p:sldId id="364" r:id="rId16"/>
    <p:sldId id="368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4674"/>
  </p:normalViewPr>
  <p:slideViewPr>
    <p:cSldViewPr snapToGrid="0" snapToObjects="1" showGuides="1">
      <p:cViewPr varScale="1">
        <p:scale>
          <a:sx n="108" d="100"/>
          <a:sy n="108" d="100"/>
        </p:scale>
        <p:origin x="7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D863-C086-3B4A-90B2-C17CD4F939D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516A7-2CB7-754B-B953-24A944CE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2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</a:rPr>
              <a:t>Department may only cover a certain amount – but important to enter full amount in case $$ in case additional funds become available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516A7-2CB7-754B-B953-24A944CE31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3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8D6F-28AA-834B-B7DF-B69D41E07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E6CFB-8C4A-DC47-93A8-C816074B7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5CB8F-07FC-194E-9463-90D6C49D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E4CC2-4758-AB4D-853C-44052AB5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E2D4F-C985-6649-ACB8-882ECA13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8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CCBC-E6F2-0645-97DB-796E4496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D8550-D148-454A-A76F-F802144F9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8071-0AD5-104F-A367-9796A4B3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1F3C-74A1-8046-91FB-6E27BF42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3DBEE-6BFD-864F-B970-F1163090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E18A3-4C79-8846-B79F-0E22AC9AB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7E548-567E-BB4C-8355-E83BD728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BF56B-A112-C341-97A8-80AFB2DA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2B738-7954-8B4E-83C7-149F28C0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5C2B6-CC31-AD4C-81A2-CB962D5E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9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CFE6-FC57-644D-9980-183C208F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781E-658D-E14D-819A-465025337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2721E-294B-BC43-BE4C-7C2236F7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E193D-9ADB-134D-B666-BB60F0DE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B31A5-8990-8C43-BB3D-937C7F60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0EF5-4F74-514F-A79F-4A162E5C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6245A-1B8B-DB4E-8DC6-84373FFDC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4C1F-2516-4544-9C23-682E7C99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8DF29-ACE2-B245-B732-0270CBC6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4841B-D439-9643-ADD0-68ADF1A6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86C7-6558-F14D-8E51-66753B56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34FF9-F863-D644-8C47-53E321B63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52CB3-7013-F349-9ADB-4E6CB7A1E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604A3-C30E-F642-A722-EBBC4074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CCF61-97FE-1342-90DB-24869C6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63BE7-52E3-5C4D-9B2A-4C3B3B74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143D-63A1-9645-B8EB-FD422A7E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C9653-93E6-1047-AB47-824F9027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ABEBE-DBF3-164E-A236-3F27A71A2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FA830-480E-784C-A8F0-B52A7D68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6F52F-E0C9-F042-BAC5-E9D3921C8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36AC2-4DC5-EF47-AB7C-F1ADDD1E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66CD3-9421-1D4E-B25C-C5B02147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67CA6-BBDC-3645-A6B4-E9FD13CE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4F41-DF09-BF43-874A-DFCD4967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79C1F-BFDC-AA43-A7BE-5BF76901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8FB73-95D4-D94A-A7B6-8582FA18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8E80E-F28D-D141-AA24-87DABE29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2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231D0-81E0-C047-8369-4FED2981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B17E5-20F5-3F4C-8DCA-9CBA0EC9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0AEB5-55B7-CA48-BFEC-AD374D39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E3C6-40C6-3D47-B7B0-CA5F6AFE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353A-3DEA-3B4D-8BD3-2D0504FB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C28F2-F5BE-7C4C-8A38-4CF89CF6E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3BE2B-B8E0-D44E-B68D-3BF2FCAA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78529-9578-7F42-8E7A-E8E6C459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33B2F-F44B-244C-A7B5-F25AE108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D982-2608-D146-AC27-65B27D4C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F1B30-F1E9-324F-A83C-15C8369DE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8B49A-7003-4D4B-B990-9F0BEE220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D3D63-4C94-4147-BD36-A2B7416A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814CE-9FD2-0445-AEF8-3A06D15E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4C8E9-AC63-6646-93E8-8A422920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A5A18-66E3-BC48-B5CA-42457EE1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D4223-37DC-C343-86E6-E8EF5F0BD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3A2DE-5D8F-8840-8D6F-0948E3DF4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3F24-D5A7-F84C-BD2F-7BD4A5945CE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CE2D7-A548-9744-8989-15FF14BEC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D6F55-82E6-374F-B72B-54319F9D6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C426-030B-DA4A-A49A-1D18114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0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onsin.edu/sfs/download/sfs_9.2_upgrade/9.2_docs_and_training/ex_-_expenses/ex-traveler/How-to-Reduce-or-Limit-an-Expense-Reimbursement-to-a-Fixed-Budget-Amount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onsin.edu/travel/reimbursemen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sconsin.edu/travel/reimbursement/receipt-requiremen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sfs.wisconsin.edu/psc/sfs/EMPLOYEE/ERP/c/NUI_FRAMEWORK.PT_LANDINGPAGE.GB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wisc.edu/travel-reimbursement/getting-reimbursed/how-to-create-modify-and-resubmit-an-expense-reimbursement-in-e-reimbursemen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sconsin.edu/travel/reimbursemen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uwplatt.edu/ecm/forms/direct-charge-airfar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E13B-7467-2445-97E5-298B73E01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428" y="1122363"/>
            <a:ext cx="6255658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E-Reimbursement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99970-2C03-0D4C-A748-26878ADDE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428" y="3602038"/>
            <a:ext cx="625565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25253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213755"/>
            <a:ext cx="11257871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Invoice Retrieval from Travel, Inc 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99" y="1012716"/>
            <a:ext cx="10515600" cy="49058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View Interactive </a:t>
            </a:r>
            <a:r>
              <a:rPr lang="en-US" dirty="0" err="1">
                <a:cs typeface="Calibri"/>
              </a:rPr>
              <a:t>eItinerary</a:t>
            </a:r>
            <a:r>
              <a:rPr lang="en-US" dirty="0">
                <a:cs typeface="Calibri"/>
              </a:rPr>
              <a:t> Online &gt; Invoice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A3EC2-8750-41BD-B4DF-711BB4CF8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8" y="1550291"/>
            <a:ext cx="5130898" cy="419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C22FB-EFD6-4C08-A585-14638E71F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073" y="1557180"/>
            <a:ext cx="3821799" cy="42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213755"/>
            <a:ext cx="11515323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Business Combined with Leisure 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906727"/>
            <a:ext cx="11355525" cy="49058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Must provide a cost comparison for your 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88D36-09D6-4CAB-83DA-3B87D35D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1376351"/>
            <a:ext cx="5733288" cy="4436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22D01C-8C7F-44C2-9938-DBB526B85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70" y="1376352"/>
            <a:ext cx="5791578" cy="44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7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213755"/>
            <a:ext cx="11284504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Travel Reductions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905522"/>
            <a:ext cx="7354617" cy="4269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Common reasons to do travel reductions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dirty="0">
                <a:cs typeface="Arial" panose="020B0604020202020204" pitchFamily="34" charset="0"/>
              </a:rPr>
              <a:t>Reduce to actual cost of meals rather than per diem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dirty="0">
                <a:cs typeface="Arial" panose="020B0604020202020204" pitchFamily="34" charset="0"/>
              </a:rPr>
              <a:t>Grant or approval for only a specific amount of airfare. Traveler covers any overage.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dirty="0">
                <a:cs typeface="Arial" panose="020B0604020202020204" pitchFamily="34" charset="0"/>
              </a:rPr>
              <a:t>Traveler to cover amount over hotel max rate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dirty="0">
                <a:cs typeface="Arial" panose="020B0604020202020204" pitchFamily="34" charset="0"/>
              </a:rPr>
              <a:t>Reduce mileage reimbursement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Reduce overall reimbursement of entire expense </a:t>
            </a:r>
          </a:p>
          <a:p>
            <a:r>
              <a:rPr lang="en-US" sz="2400" dirty="0">
                <a:cs typeface="Arial" panose="020B0604020202020204" pitchFamily="34" charset="0"/>
              </a:rPr>
              <a:t>Include reasoning in justification 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9B8F56-E9AD-4EF5-B5C5-2358B540D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93" y="1012716"/>
            <a:ext cx="3931906" cy="40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9" y="213755"/>
            <a:ext cx="11337770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Travel Reductions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091954"/>
            <a:ext cx="6551809" cy="3734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screen/image shown below will be displayed when a negative amount is entered for an expense line. The message is to notify and confirm that the traveler acknowledges that their reimbursement will be reduced.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Reduction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help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D8DCD-BACB-493A-938F-DCDB25976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353" y="2031117"/>
            <a:ext cx="5142288" cy="27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1C88-9B02-0A4F-956D-58930BEF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595" y="2778711"/>
            <a:ext cx="5617622" cy="544064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53592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213755"/>
            <a:ext cx="11142461" cy="798961"/>
          </a:xfrm>
        </p:spPr>
        <p:txBody>
          <a:bodyPr/>
          <a:lstStyle/>
          <a:p>
            <a:r>
              <a:rPr lang="en-US" sz="4400" b="1" spc="150" dirty="0">
                <a:solidFill>
                  <a:srgbClr val="004990"/>
                </a:solidFill>
                <a:latin typeface="+mj-lt"/>
                <a:ea typeface="ITC Franklin Gothic Std Book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923279"/>
            <a:ext cx="11205750" cy="4243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990"/>
                </a:solidFill>
                <a:latin typeface="Calibri" panose="020F0502020204030204" pitchFamily="34" charset="0"/>
                <a:ea typeface="ITC Franklin Gothic Std Book" charset="0"/>
                <a:cs typeface="Calibri" panose="020F0502020204030204" pitchFamily="34" charset="0"/>
              </a:rPr>
              <a:t>E-Reimbursement: Things to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990"/>
                </a:solidFill>
                <a:latin typeface="Calibri" panose="020F0502020204030204" pitchFamily="34" charset="0"/>
                <a:ea typeface="ITC Franklin Gothic Std Book" charset="0"/>
                <a:cs typeface="Calibri" panose="020F0502020204030204" pitchFamily="34" charset="0"/>
              </a:rPr>
              <a:t>Creating Expense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990"/>
                </a:solidFill>
                <a:latin typeface="Calibri" panose="020F0502020204030204" pitchFamily="34" charset="0"/>
                <a:ea typeface="ITC Franklin Gothic Std Book" charset="0"/>
                <a:cs typeface="Calibri" panose="020F0502020204030204" pitchFamily="34" charset="0"/>
              </a:rPr>
              <a:t>General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990"/>
                </a:solidFill>
                <a:latin typeface="Calibri" panose="020F0502020204030204" pitchFamily="34" charset="0"/>
                <a:ea typeface="ITC Franklin Gothic Std Book" charset="0"/>
                <a:cs typeface="Calibri" panose="020F0502020204030204" pitchFamily="34" charset="0"/>
              </a:rPr>
              <a:t>Expense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990"/>
                </a:solidFill>
                <a:latin typeface="Calibri" panose="020F0502020204030204" pitchFamily="34" charset="0"/>
                <a:ea typeface="ITC Franklin Gothic Std Book" charset="0"/>
                <a:cs typeface="Calibri" panose="020F0502020204030204" pitchFamily="34" charset="0"/>
              </a:rPr>
              <a:t>Payment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990"/>
                </a:solidFill>
                <a:latin typeface="Calibri" panose="020F0502020204030204" pitchFamily="34" charset="0"/>
                <a:ea typeface="ITC Franklin Gothic Std Book" charset="0"/>
                <a:cs typeface="Calibri" panose="020F0502020204030204" pitchFamily="34" charset="0"/>
              </a:rPr>
              <a:t>Travel Reductions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990"/>
                </a:solidFill>
                <a:latin typeface="Calibri" panose="020F0502020204030204" pitchFamily="34" charset="0"/>
                <a:ea typeface="ITC Franklin Gothic Std Book" charset="0"/>
                <a:cs typeface="Calibri" panose="020F0502020204030204" pitchFamily="34" charset="0"/>
              </a:rPr>
              <a:t>Demo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213755"/>
            <a:ext cx="11142461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E-Reimbursement – Things to Know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923279"/>
            <a:ext cx="11026066" cy="4243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800" dirty="0">
                <a:cs typeface="Arial" panose="020B0604020202020204" pitchFamily="34" charset="0"/>
                <a:hlinkClick r:id="rId3"/>
              </a:rPr>
              <a:t>E-Reimbursement resources </a:t>
            </a:r>
            <a:r>
              <a:rPr lang="en-US" sz="2800" dirty="0">
                <a:cs typeface="Arial" panose="020B0604020202020204" pitchFamily="34" charset="0"/>
              </a:rPr>
              <a:t>on UW </a:t>
            </a:r>
            <a:r>
              <a:rPr lang="en-US" sz="2800" dirty="0" err="1">
                <a:cs typeface="Arial" panose="020B0604020202020204" pitchFamily="34" charset="0"/>
              </a:rPr>
              <a:t>TravelWIse</a:t>
            </a:r>
            <a:endParaRPr lang="en-US" sz="2800" dirty="0"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All travel related expenses must be submitted by the traveler </a:t>
            </a:r>
            <a:r>
              <a:rPr lang="en-US" sz="2800" u="sng" dirty="0">
                <a:cs typeface="Arial" panose="020B0604020202020204" pitchFamily="34" charset="0"/>
              </a:rPr>
              <a:t>within 90 days after the trip completion date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If expense report is returned for any reason, it must be resubmitted within 90 days.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First/Last Day of Trip is 75% of the daily allowance 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Provided meals are deducted from the per diem</a:t>
            </a:r>
          </a:p>
          <a:p>
            <a:pPr lvl="1"/>
            <a:r>
              <a:rPr lang="en-US" sz="2800" dirty="0">
                <a:cs typeface="Arial" panose="020B0604020202020204" pitchFamily="34" charset="0"/>
                <a:hlinkClick r:id="rId4"/>
              </a:rPr>
              <a:t>Receipt Requirements</a:t>
            </a:r>
            <a:endParaRPr lang="en-US" sz="2800" dirty="0">
              <a:cs typeface="Arial" panose="020B0604020202020204" pitchFamily="34" charset="0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08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213755"/>
            <a:ext cx="11080317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E-Reimbursement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07D4AB-448A-4CBC-BA03-3F2029242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87731"/>
            <a:ext cx="10515600" cy="3707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3E8516-C419-4345-ADBC-508C95D15862}"/>
              </a:ext>
            </a:extLst>
          </p:cNvPr>
          <p:cNvSpPr/>
          <p:nvPr/>
        </p:nvSpPr>
        <p:spPr>
          <a:xfrm>
            <a:off x="2766137" y="4945662"/>
            <a:ext cx="6251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Click here to log into the Expense portal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095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213755"/>
            <a:ext cx="11222360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Creating Expense Reports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100832"/>
            <a:ext cx="11222360" cy="37197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Walkthrough (this links back to UW Madison but it is a GREAT resource): </a:t>
            </a:r>
            <a:r>
              <a:rPr lang="en-US" dirty="0">
                <a:cs typeface="Arial" panose="020B0604020202020204" pitchFamily="34" charset="0"/>
                <a:hlinkClick r:id="rId3"/>
              </a:rPr>
              <a:t>https://businessservices.wisc.edu/travel-reimbursement/getting-reimbursed/how-to-create-modify-and-resubmit-an-expense-reimbursement-in-e-reimbursement/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Video tutorial and other reference documents: </a:t>
            </a:r>
            <a:r>
              <a:rPr lang="en-US" dirty="0">
                <a:cs typeface="Arial" panose="020B0604020202020204" pitchFamily="34" charset="0"/>
                <a:hlinkClick r:id="rId4"/>
              </a:rPr>
              <a:t>https://www.wisconsin.edu/travel/reimbursement/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79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213755"/>
            <a:ext cx="11177972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General (Header) Information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012716"/>
            <a:ext cx="11240116" cy="5344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Business Purpose: </a:t>
            </a:r>
            <a:r>
              <a:rPr lang="en-US" sz="2400" dirty="0">
                <a:cs typeface="Arial" panose="020B0604020202020204" pitchFamily="34" charset="0"/>
              </a:rPr>
              <a:t>choose the best one that fits (Relocation must be correct)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Default Location </a:t>
            </a:r>
            <a:r>
              <a:rPr lang="en-US" sz="2400" dirty="0">
                <a:cs typeface="Arial" panose="020B0604020202020204" pitchFamily="34" charset="0"/>
              </a:rPr>
              <a:t>= primary destination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Reference:</a:t>
            </a:r>
            <a:r>
              <a:rPr lang="en-US" sz="2400" dirty="0">
                <a:cs typeface="Arial" panose="020B0604020202020204" pitchFamily="34" charset="0"/>
              </a:rPr>
              <a:t> where the destination is in relation to traveler’s headquarter city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Dates: </a:t>
            </a:r>
            <a:r>
              <a:rPr lang="en-US" sz="2400" dirty="0">
                <a:cs typeface="Arial" panose="020B0604020202020204" pitchFamily="34" charset="0"/>
              </a:rPr>
              <a:t>do not include personal days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Attachments:</a:t>
            </a:r>
            <a:r>
              <a:rPr lang="en-US" sz="2400" dirty="0">
                <a:cs typeface="Arial" panose="020B0604020202020204" pitchFamily="34" charset="0"/>
              </a:rPr>
              <a:t> all required receipts must be attached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Accounting Defaults:</a:t>
            </a:r>
            <a:r>
              <a:rPr lang="en-US" sz="2400" dirty="0">
                <a:cs typeface="Arial" panose="020B0604020202020204" pitchFamily="34" charset="0"/>
              </a:rPr>
              <a:t> funding applied to entire report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Justification:</a:t>
            </a:r>
            <a:r>
              <a:rPr lang="en-US" sz="2400" dirty="0">
                <a:cs typeface="Arial" panose="020B0604020202020204" pitchFamily="34" charset="0"/>
              </a:rPr>
              <a:t> traveler must enter at least one note explaining trip; additional notes can be added by traveler/alternate/approver/auditor</a:t>
            </a:r>
            <a:endParaRPr lang="en-US" sz="2400" b="1" dirty="0">
              <a:cs typeface="Arial" panose="020B0604020202020204" pitchFamily="34" charset="0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93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213755"/>
            <a:ext cx="11284504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Expense Entry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012716"/>
            <a:ext cx="11284504" cy="3905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Date:</a:t>
            </a:r>
            <a:r>
              <a:rPr lang="en-US" dirty="0">
                <a:cs typeface="Arial" panose="020B0604020202020204" pitchFamily="34" charset="0"/>
              </a:rPr>
              <a:t> as shown on receipt</a:t>
            </a:r>
          </a:p>
          <a:p>
            <a:r>
              <a:rPr lang="en-US" b="1" dirty="0">
                <a:cs typeface="Arial" panose="020B0604020202020204" pitchFamily="34" charset="0"/>
              </a:rPr>
              <a:t>Expense Type: </a:t>
            </a:r>
            <a:r>
              <a:rPr lang="en-US" dirty="0">
                <a:cs typeface="Arial" panose="020B0604020202020204" pitchFamily="34" charset="0"/>
              </a:rPr>
              <a:t>see “help” link for additional information</a:t>
            </a:r>
          </a:p>
          <a:p>
            <a:r>
              <a:rPr lang="en-US" b="1" dirty="0">
                <a:cs typeface="Arial" panose="020B0604020202020204" pitchFamily="34" charset="0"/>
              </a:rPr>
              <a:t>Description: </a:t>
            </a:r>
            <a:r>
              <a:rPr lang="en-US" dirty="0">
                <a:cs typeface="Arial" panose="020B0604020202020204" pitchFamily="34" charset="0"/>
              </a:rPr>
              <a:t>required for some expense types</a:t>
            </a:r>
          </a:p>
          <a:p>
            <a:r>
              <a:rPr lang="en-US" b="1" dirty="0">
                <a:cs typeface="Arial" panose="020B0604020202020204" pitchFamily="34" charset="0"/>
              </a:rPr>
              <a:t>Reimbursement Method: </a:t>
            </a:r>
            <a:r>
              <a:rPr lang="en-US" dirty="0">
                <a:cs typeface="Arial" panose="020B0604020202020204" pitchFamily="34" charset="0"/>
              </a:rPr>
              <a:t>see next slide.</a:t>
            </a:r>
          </a:p>
          <a:p>
            <a:r>
              <a:rPr lang="en-US" b="1" dirty="0">
                <a:cs typeface="Arial" panose="020B0604020202020204" pitchFamily="34" charset="0"/>
              </a:rPr>
              <a:t>Additional Information: </a:t>
            </a:r>
            <a:r>
              <a:rPr lang="en-US" dirty="0">
                <a:cs typeface="Arial" panose="020B0604020202020204" pitchFamily="34" charset="0"/>
              </a:rPr>
              <a:t>varies based on expense type</a:t>
            </a:r>
          </a:p>
          <a:p>
            <a:r>
              <a:rPr lang="en-US" b="1" dirty="0">
                <a:cs typeface="Arial" panose="020B0604020202020204" pitchFamily="34" charset="0"/>
              </a:rPr>
              <a:t>Non-Reimbursable</a:t>
            </a:r>
            <a:r>
              <a:rPr lang="en-US" dirty="0">
                <a:cs typeface="Arial" panose="020B0604020202020204" pitchFamily="34" charset="0"/>
              </a:rPr>
              <a:t> button: expense will not be reimbursed (typically not required to include these items)</a:t>
            </a:r>
            <a:endParaRPr lang="en-US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05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213755"/>
            <a:ext cx="11275626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Payment Types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012717"/>
            <a:ext cx="11408791" cy="4162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cs typeface="Arial" panose="020B0604020202020204" pitchFamily="34" charset="0"/>
              </a:rPr>
              <a:t>Personal Funds </a:t>
            </a:r>
            <a:r>
              <a:rPr lang="en-US" sz="2800" dirty="0">
                <a:cs typeface="Arial" panose="020B0604020202020204" pitchFamily="34" charset="0"/>
              </a:rPr>
              <a:t>– out of pocket expenses which will be reimbursed.</a:t>
            </a:r>
          </a:p>
          <a:p>
            <a:pPr marL="457200" lvl="1" indent="0">
              <a:buNone/>
            </a:pPr>
            <a:r>
              <a:rPr lang="en-US" sz="2800" b="1" dirty="0">
                <a:cs typeface="Arial" panose="020B0604020202020204" pitchFamily="34" charset="0"/>
              </a:rPr>
              <a:t>Ghost card </a:t>
            </a:r>
            <a:r>
              <a:rPr lang="en-US" sz="2800" dirty="0">
                <a:cs typeface="Arial" panose="020B0604020202020204" pitchFamily="34" charset="0"/>
              </a:rPr>
              <a:t>(Central bill card for air only)</a:t>
            </a:r>
          </a:p>
          <a:p>
            <a:pPr marL="457200" lvl="1" indent="0">
              <a:buNone/>
            </a:pPr>
            <a:r>
              <a:rPr lang="en-US" sz="2800" b="1" dirty="0">
                <a:cs typeface="Arial" panose="020B0604020202020204" pitchFamily="34" charset="0"/>
              </a:rPr>
              <a:t>Prepaid Purchasing Card</a:t>
            </a:r>
          </a:p>
          <a:p>
            <a:pPr lvl="2"/>
            <a:r>
              <a:rPr lang="en-US" sz="2800" dirty="0">
                <a:cs typeface="Arial" panose="020B0604020202020204" pitchFamily="34" charset="0"/>
              </a:rPr>
              <a:t>Required to create an expense line item for P-Card purchases</a:t>
            </a:r>
          </a:p>
          <a:p>
            <a:pPr marL="457200" lvl="1" indent="0">
              <a:buNone/>
            </a:pPr>
            <a:r>
              <a:rPr lang="en-US" sz="2800" b="1" dirty="0">
                <a:cs typeface="Arial" panose="020B0604020202020204" pitchFamily="34" charset="0"/>
              </a:rPr>
              <a:t>UATP (UW Prepaid Air Card)</a:t>
            </a:r>
          </a:p>
          <a:p>
            <a:pPr lvl="2"/>
            <a:r>
              <a:rPr lang="en-US" sz="2800" dirty="0">
                <a:cs typeface="Arial" panose="020B0604020202020204" pitchFamily="34" charset="0"/>
              </a:rPr>
              <a:t>L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eft over funds from COVID cancelled flights.  Funds have been depleted and no new airfare will be purchased using these funds.</a:t>
            </a:r>
          </a:p>
          <a:p>
            <a:pPr lvl="2"/>
            <a:r>
              <a:rPr lang="en-US" sz="2800" dirty="0">
                <a:cs typeface="Arial" panose="020B0604020202020204" pitchFamily="34" charset="0"/>
              </a:rPr>
              <a:t>Only use when following specific instructions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22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82148-59E3-6242-979F-6A8D7EF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213755"/>
            <a:ext cx="11311137" cy="7989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Ghost Card 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634FF-8B12-374E-AE11-B3A88C23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941033"/>
            <a:ext cx="11311137" cy="5155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Direct Charge Airfare form MUST be completed</a:t>
            </a:r>
          </a:p>
          <a:p>
            <a:pPr lvl="1"/>
            <a:r>
              <a:rPr lang="en-US" dirty="0">
                <a:cs typeface="Calibri"/>
                <a:hlinkClick r:id="rId3"/>
              </a:rPr>
              <a:t>https://dashboard.uwplatt.edu/ecm/forms/direct-charge-airfare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30124-B6B3-48A8-9A10-E5BED2AD3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117" y="1955133"/>
            <a:ext cx="7007005" cy="37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8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99DF119F02D45A5A272B91435C795" ma:contentTypeVersion="12" ma:contentTypeDescription="Create a new document." ma:contentTypeScope="" ma:versionID="98ca127655e3fc98791a9d45f11bdbbe">
  <xsd:schema xmlns:xsd="http://www.w3.org/2001/XMLSchema" xmlns:xs="http://www.w3.org/2001/XMLSchema" xmlns:p="http://schemas.microsoft.com/office/2006/metadata/properties" xmlns:ns3="ebc93dbc-65b8-4bae-a50d-b1d064cb0abd" xmlns:ns4="09ee020a-bcc3-41e8-8c1a-ac3c52c2c4e6" targetNamespace="http://schemas.microsoft.com/office/2006/metadata/properties" ma:root="true" ma:fieldsID="9506bf93b1c30ec758aece8f1d75b72f" ns3:_="" ns4:_="">
    <xsd:import namespace="ebc93dbc-65b8-4bae-a50d-b1d064cb0abd"/>
    <xsd:import namespace="09ee020a-bcc3-41e8-8c1a-ac3c52c2c4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93dbc-65b8-4bae-a50d-b1d064cb0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e020a-bcc3-41e8-8c1a-ac3c52c2c4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ee020a-bcc3-41e8-8c1a-ac3c52c2c4e6">
      <UserInfo>
        <DisplayName>Emily A Mikkelson</DisplayName>
        <AccountId>139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905EF-659B-4C43-8C8E-846011025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93dbc-65b8-4bae-a50d-b1d064cb0abd"/>
    <ds:schemaRef ds:uri="09ee020a-bcc3-41e8-8c1a-ac3c52c2c4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39C734-F6EB-499A-86C5-B6D8C8D6E5ED}">
  <ds:schemaRefs>
    <ds:schemaRef ds:uri="http://schemas.microsoft.com/office/2006/metadata/properties"/>
    <ds:schemaRef ds:uri="http://schemas.microsoft.com/office/infopath/2007/PartnerControls"/>
    <ds:schemaRef ds:uri="09ee020a-bcc3-41e8-8c1a-ac3c52c2c4e6"/>
  </ds:schemaRefs>
</ds:datastoreItem>
</file>

<file path=customXml/itemProps3.xml><?xml version="1.0" encoding="utf-8"?>
<ds:datastoreItem xmlns:ds="http://schemas.openxmlformats.org/officeDocument/2006/customXml" ds:itemID="{DFC3ED48-C178-4669-BC23-CB45EF5C9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540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E-Reimbursement Training</vt:lpstr>
      <vt:lpstr>Agenda</vt:lpstr>
      <vt:lpstr>E-Reimbursement – Things to Know</vt:lpstr>
      <vt:lpstr>E-Reimbursement</vt:lpstr>
      <vt:lpstr>Creating Expense Reports</vt:lpstr>
      <vt:lpstr>General (Header) Information</vt:lpstr>
      <vt:lpstr>Expense Entry</vt:lpstr>
      <vt:lpstr>Payment Types</vt:lpstr>
      <vt:lpstr>Ghost Card </vt:lpstr>
      <vt:lpstr>Invoice Retrieval from Travel, Inc </vt:lpstr>
      <vt:lpstr>Business Combined with Leisure </vt:lpstr>
      <vt:lpstr>Travel Reductions</vt:lpstr>
      <vt:lpstr>Travel Reductions</vt:lpstr>
      <vt:lpstr>Thank you!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UW-Platteville PowerPoint Template P Background</dc:title>
  <dc:subject/>
  <dc:creator>UW-Platteville Marketing</dc:creator>
  <cp:keywords/>
  <dc:description/>
  <cp:lastModifiedBy>Becky Kopidlansky</cp:lastModifiedBy>
  <cp:revision>81</cp:revision>
  <dcterms:created xsi:type="dcterms:W3CDTF">2018-08-15T12:23:12Z</dcterms:created>
  <dcterms:modified xsi:type="dcterms:W3CDTF">2022-12-01T21:03:25Z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0x01010094F99DF119F02D45A5A272B91435C795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