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ACC"/>
    <a:srgbClr val="045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756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Hake" userId="95e810a9-e675-4fe3-a72b-1bcec113dcd5" providerId="ADAL" clId="{8B009654-D824-45F0-823D-BA203BE50F0A}"/>
    <pc:docChg chg="custSel modSld">
      <pc:chgData name="Taylor Hake" userId="95e810a9-e675-4fe3-a72b-1bcec113dcd5" providerId="ADAL" clId="{8B009654-D824-45F0-823D-BA203BE50F0A}" dt="2020-06-10T16:26:34.563" v="39" actId="1076"/>
      <pc:docMkLst>
        <pc:docMk/>
      </pc:docMkLst>
      <pc:sldChg chg="addSp delSp modSp mod">
        <pc:chgData name="Taylor Hake" userId="95e810a9-e675-4fe3-a72b-1bcec113dcd5" providerId="ADAL" clId="{8B009654-D824-45F0-823D-BA203BE50F0A}" dt="2020-06-10T16:26:34.563" v="39" actId="1076"/>
        <pc:sldMkLst>
          <pc:docMk/>
          <pc:sldMk cId="4248473730" sldId="257"/>
        </pc:sldMkLst>
        <pc:graphicFrameChg chg="modGraphic">
          <ac:chgData name="Taylor Hake" userId="95e810a9-e675-4fe3-a72b-1bcec113dcd5" providerId="ADAL" clId="{8B009654-D824-45F0-823D-BA203BE50F0A}" dt="2020-06-10T16:26:20.139" v="37" actId="20577"/>
          <ac:graphicFrameMkLst>
            <pc:docMk/>
            <pc:sldMk cId="4248473730" sldId="257"/>
            <ac:graphicFrameMk id="4" creationId="{00602EBD-A774-4A05-B1CA-D10BC5184EEC}"/>
          </ac:graphicFrameMkLst>
        </pc:graphicFrameChg>
        <pc:picChg chg="add mod">
          <ac:chgData name="Taylor Hake" userId="95e810a9-e675-4fe3-a72b-1bcec113dcd5" providerId="ADAL" clId="{8B009654-D824-45F0-823D-BA203BE50F0A}" dt="2020-06-10T16:26:34.563" v="39" actId="1076"/>
          <ac:picMkLst>
            <pc:docMk/>
            <pc:sldMk cId="4248473730" sldId="257"/>
            <ac:picMk id="2" creationId="{17467A97-6927-4138-9D6F-63E70EFF0D10}"/>
          </ac:picMkLst>
        </pc:picChg>
        <pc:picChg chg="del">
          <ac:chgData name="Taylor Hake" userId="95e810a9-e675-4fe3-a72b-1bcec113dcd5" providerId="ADAL" clId="{8B009654-D824-45F0-823D-BA203BE50F0A}" dt="2020-06-10T01:27:19.632" v="0" actId="478"/>
          <ac:picMkLst>
            <pc:docMk/>
            <pc:sldMk cId="4248473730" sldId="257"/>
            <ac:picMk id="14" creationId="{D0EC5CA9-0684-4DB4-BB5F-D2F8FE1D68C0}"/>
          </ac:picMkLst>
        </pc:picChg>
        <pc:picChg chg="add mod modCrop">
          <ac:chgData name="Taylor Hake" userId="95e810a9-e675-4fe3-a72b-1bcec113dcd5" providerId="ADAL" clId="{8B009654-D824-45F0-823D-BA203BE50F0A}" dt="2020-06-10T01:27:41.901" v="7" actId="1076"/>
          <ac:picMkLst>
            <pc:docMk/>
            <pc:sldMk cId="4248473730" sldId="257"/>
            <ac:picMk id="16" creationId="{5FCCEB3E-E05A-4079-BB87-288B18EF004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9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74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7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8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1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03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6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6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7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96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44349-A8E6-4305-A432-7ABDB0598BEC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B9BF0-463D-4D3A-8354-E310F3319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2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shortstravel.com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hyperlink" Target="mailto:uwsathletics@shortstrave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C2B934-CED9-487A-AE55-60C57C365A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" r="31089"/>
          <a:stretch/>
        </p:blipFill>
        <p:spPr>
          <a:xfrm>
            <a:off x="1924050" y="-1"/>
            <a:ext cx="7219950" cy="671634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DCAECC-5553-409B-B13D-DF4AC51787F6}"/>
              </a:ext>
            </a:extLst>
          </p:cNvPr>
          <p:cNvSpPr/>
          <p:nvPr/>
        </p:nvSpPr>
        <p:spPr>
          <a:xfrm>
            <a:off x="1666876" y="0"/>
            <a:ext cx="3200400" cy="6107185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81500">
                <a:srgbClr val="FFFFFF">
                  <a:alpha val="31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635133-A618-4231-901A-D62A6624486C}"/>
              </a:ext>
            </a:extLst>
          </p:cNvPr>
          <p:cNvSpPr/>
          <p:nvPr/>
        </p:nvSpPr>
        <p:spPr>
          <a:xfrm>
            <a:off x="0" y="5481507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9B35BA-A8F7-472F-8042-17FEEE101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171" y="4328140"/>
            <a:ext cx="4904093" cy="327281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5CA3526-F5F2-4A8D-8AD6-B90B44F6A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43693"/>
              </p:ext>
            </p:extLst>
          </p:nvPr>
        </p:nvGraphicFramePr>
        <p:xfrm>
          <a:off x="0" y="-3"/>
          <a:ext cx="9144000" cy="685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68531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90452C9-AA8D-488E-A1D5-E90A1782B9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6" y="5942348"/>
            <a:ext cx="2066927" cy="4499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032E21-85A8-4A8F-BFE5-3C4AD052516F}"/>
              </a:ext>
            </a:extLst>
          </p:cNvPr>
          <p:cNvSpPr txBox="1"/>
          <p:nvPr/>
        </p:nvSpPr>
        <p:spPr>
          <a:xfrm>
            <a:off x="6648450" y="276225"/>
            <a:ext cx="2209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ONLINE (STO) PORTAL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AC8437-4320-4535-AB78-DD734BAADE34}"/>
              </a:ext>
            </a:extLst>
          </p:cNvPr>
          <p:cNvSpPr txBox="1"/>
          <p:nvPr/>
        </p:nvSpPr>
        <p:spPr>
          <a:xfrm>
            <a:off x="6648449" y="1291888"/>
            <a:ext cx="220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45596"/>
                </a:solidFill>
                <a:latin typeface="Century Gothic" panose="020B0502020202020204" pitchFamily="34" charset="0"/>
              </a:rPr>
              <a:t>Quick Reference Guide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EEB644-1496-4485-8EAB-B630745ECF0A}"/>
              </a:ext>
            </a:extLst>
          </p:cNvPr>
          <p:cNvSpPr txBox="1"/>
          <p:nvPr/>
        </p:nvSpPr>
        <p:spPr>
          <a:xfrm>
            <a:off x="3467098" y="1777145"/>
            <a:ext cx="2209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To Enhance The Experience Of Getting There, Being There And Coming Home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F9658C-2170-4F00-95D1-B67E07081E85}"/>
              </a:ext>
            </a:extLst>
          </p:cNvPr>
          <p:cNvSpPr txBox="1"/>
          <p:nvPr/>
        </p:nvSpPr>
        <p:spPr>
          <a:xfrm>
            <a:off x="3060404" y="5628698"/>
            <a:ext cx="304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2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Short’s Travel Management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1203 West Ridgeway Avenue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Waterloo, IA 50701</a:t>
            </a:r>
          </a:p>
          <a:p>
            <a:pPr algn="ctr">
              <a:spcAft>
                <a:spcPts val="600"/>
              </a:spcAft>
            </a:pP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US: (888) 625-0209</a:t>
            </a:r>
          </a:p>
          <a:p>
            <a:pPr algn="ctr"/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hlinkClick r:id="rId5"/>
              </a:rPr>
              <a:t>www.shortstravel.com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DAA0AF-7E7E-4F7A-9ECC-16AB2C846FBE}"/>
              </a:ext>
            </a:extLst>
          </p:cNvPr>
          <p:cNvSpPr txBox="1"/>
          <p:nvPr/>
        </p:nvSpPr>
        <p:spPr>
          <a:xfrm>
            <a:off x="295270" y="2061410"/>
            <a:ext cx="2033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45596"/>
                </a:solidFill>
                <a:latin typeface="Century Gothic" panose="020B0502020202020204" pitchFamily="34" charset="0"/>
              </a:rPr>
              <a:t>Getting Started with Short’s Travel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79F243-64DF-4D0A-BC94-5D07C2DC2EA0}"/>
              </a:ext>
            </a:extLst>
          </p:cNvPr>
          <p:cNvSpPr txBox="1"/>
          <p:nvPr/>
        </p:nvSpPr>
        <p:spPr>
          <a:xfrm>
            <a:off x="295270" y="2897959"/>
            <a:ext cx="258615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Gothic" panose="020B0502020202020204" pitchFamily="34" charset="0"/>
              </a:rPr>
              <a:t>The online travel portal provides travelers with instant access to travel information, itineraries, invoices, real time flight tracking, weather information, and online check-in. </a:t>
            </a:r>
          </a:p>
          <a:p>
            <a:endParaRPr lang="en-US" sz="1000" dirty="0">
              <a:latin typeface="Century Gothic" panose="020B0502020202020204" pitchFamily="34" charset="0"/>
            </a:endParaRPr>
          </a:p>
          <a:p>
            <a:r>
              <a:rPr lang="en-US" sz="1000" dirty="0">
                <a:latin typeface="Century Gothic" panose="020B0502020202020204" pitchFamily="34" charset="0"/>
              </a:rPr>
              <a:t>Itineraries can be downloaded to your Outlook calendar and viewed on you smartphone. Itineraries can be automatically sent by e-mail to specified recipients.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1B7ED7-F2A7-481F-97FD-E1253AE5FEE2}"/>
              </a:ext>
            </a:extLst>
          </p:cNvPr>
          <p:cNvSpPr txBox="1"/>
          <p:nvPr/>
        </p:nvSpPr>
        <p:spPr>
          <a:xfrm>
            <a:off x="295270" y="369361"/>
            <a:ext cx="2209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45596"/>
                </a:solidFill>
                <a:latin typeface="Century Gothic" panose="020B0502020202020204" pitchFamily="34" charset="0"/>
              </a:rPr>
              <a:t>University of Wisconsin – Oshkosh</a:t>
            </a:r>
          </a:p>
        </p:txBody>
      </p:sp>
      <p:pic>
        <p:nvPicPr>
          <p:cNvPr id="23" name="Picture 22" descr="A picture containing umbrella, drawing&#10;&#10;Description automatically generated">
            <a:extLst>
              <a:ext uri="{FF2B5EF4-FFF2-40B4-BE49-F238E27FC236}">
                <a16:creationId xmlns:a16="http://schemas.microsoft.com/office/drawing/2014/main" id="{15FFA8E8-E369-4D94-9C0A-EE6E221312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64" b="19654"/>
          <a:stretch/>
        </p:blipFill>
        <p:spPr>
          <a:xfrm>
            <a:off x="690660" y="1033481"/>
            <a:ext cx="1242477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602EBD-A774-4A05-B1CA-D10BC5184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20245"/>
              </p:ext>
            </p:extLst>
          </p:nvPr>
        </p:nvGraphicFramePr>
        <p:xfrm>
          <a:off x="111760" y="7951"/>
          <a:ext cx="8878834" cy="678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758">
                  <a:extLst>
                    <a:ext uri="{9D8B030D-6E8A-4147-A177-3AD203B41FA5}">
                      <a16:colId xmlns:a16="http://schemas.microsoft.com/office/drawing/2014/main" val="123332778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31235720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5508319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65528172"/>
                    </a:ext>
                  </a:extLst>
                </a:gridCol>
                <a:gridCol w="2820758">
                  <a:extLst>
                    <a:ext uri="{9D8B030D-6E8A-4147-A177-3AD203B41FA5}">
                      <a16:colId xmlns:a16="http://schemas.microsoft.com/office/drawing/2014/main" val="2140952131"/>
                    </a:ext>
                  </a:extLst>
                </a:gridCol>
              </a:tblGrid>
              <a:tr h="45366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1</a:t>
                      </a:r>
                    </a:p>
                  </a:txBody>
                  <a:tcPr anchor="b"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2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STEP 3</a:t>
                      </a:r>
                    </a:p>
                  </a:txBody>
                  <a:tcPr anchor="b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0060261"/>
                  </a:ext>
                </a:extLst>
              </a:tr>
              <a:tr h="15187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55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249749"/>
                  </a:ext>
                </a:extLst>
              </a:tr>
              <a:tr h="481359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LOCATE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APPROPRIATE PORTAL SITE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dirty="0">
                          <a:latin typeface="Century Gothic" panose="020B0502020202020204" pitchFamily="34" charset="0"/>
                        </a:rPr>
                        <a:t>UW Oshkosh</a:t>
                      </a:r>
                    </a:p>
                    <a:p>
                      <a:pPr algn="ctr"/>
                      <a:r>
                        <a:rPr lang="en-US" sz="1100" dirty="0">
                          <a:latin typeface="Century Gothic" panose="020B0502020202020204" pitchFamily="34" charset="0"/>
                        </a:rPr>
                        <a:t>https://www.shortstravel.com/titans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900" b="1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Navigate to the above domain: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“New User”</a:t>
                      </a:r>
                    </a:p>
                    <a:p>
                      <a:pPr marL="0" indent="0" algn="l">
                        <a:spcBef>
                          <a:spcPts val="600"/>
                        </a:spcBef>
                        <a:buFont typeface="Arial" panose="020B0604020202020204" pitchFamily="34" charset="0"/>
                        <a:buNone/>
                      </a:pPr>
                      <a:endParaRPr lang="en-US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COMPLETE THE 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REQUEST FOR A PROFILE</a:t>
                      </a:r>
                    </a:p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US" sz="90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Enter the following information for any fields not already completed:</a:t>
                      </a:r>
                    </a:p>
                    <a:p>
                      <a:pPr marL="171450" indent="-171450" algn="l">
                        <a:spcBef>
                          <a:spcPts val="60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Legal Name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Date of Birth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Gender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University Email Address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Username (University Email Address)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Password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Primary Sport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Contact Phone Numbers</a:t>
                      </a:r>
                    </a:p>
                    <a:p>
                      <a:pPr marL="171450" indent="-171450" algn="l"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Select “Agree” for the Acknowledgment </a:t>
                      </a:r>
                    </a:p>
                    <a:p>
                      <a:pPr marL="0" indent="0" algn="l">
                        <a:spcBef>
                          <a:spcPts val="3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Once your request is submitted and approved by system,  an introductory email will follow with additional instructions. Please note all profiles process for approval so there will be a slight delay.</a:t>
                      </a:r>
                    </a:p>
                    <a:p>
                      <a:pPr marL="0" indent="0" algn="l">
                        <a:spcBef>
                          <a:spcPts val="20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Create your profile at your earliest opportunity to allow time to complete before you travel.</a:t>
                      </a: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200" b="0" dirty="0">
                          <a:solidFill>
                            <a:srgbClr val="045596"/>
                          </a:solidFill>
                          <a:latin typeface="Century Gothic" panose="020B0502020202020204" pitchFamily="34" charset="0"/>
                        </a:rPr>
                        <a:t>CONTACT YOUR AGENTS FOR ALL TRAVEL ASSISTANCE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Short’s Travel Management</a:t>
                      </a:r>
                    </a:p>
                    <a:p>
                      <a:pPr algn="ctr">
                        <a:spcBef>
                          <a:spcPts val="600"/>
                        </a:spcBef>
                      </a:pPr>
                      <a:endParaRPr lang="en-US" sz="1100" kern="1200" dirty="0">
                        <a:solidFill>
                          <a:schemeClr val="dk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lvl="1">
                        <a:spcBef>
                          <a:spcPts val="4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BUSINESS HOURS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8:00AM – 5:00PM CST M-F 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DEDICATED TOLL-FREE NUMBER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AFTER HOURS/ EMERGENCY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(844) 814-3936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Answered 24/7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</a:rPr>
                        <a:t>ADDRESS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1203 W. Ridgeway Ave. 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Waterloo, IA 50701</a:t>
                      </a:r>
                    </a:p>
                    <a:p>
                      <a:pPr lvl="1"/>
                      <a:endParaRPr lang="en-US" sz="9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>
                        <a:spcBef>
                          <a:spcPts val="300"/>
                        </a:spcBef>
                      </a:pPr>
                      <a:r>
                        <a:rPr lang="en-US" sz="900" b="1" kern="1200" dirty="0">
                          <a:solidFill>
                            <a:srgbClr val="C9CACC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lvl="1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uwsathletics@shortstravel.com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lvl="1"/>
                      <a:endParaRPr lang="en-US" sz="10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547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54D193A-D388-466D-B38F-5C22BBFB42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87"/>
          <a:stretch/>
        </p:blipFill>
        <p:spPr>
          <a:xfrm>
            <a:off x="7269738" y="776608"/>
            <a:ext cx="927965" cy="8857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C54FD7-3D3A-4DF9-9C75-076CDFF1B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64" y="776609"/>
            <a:ext cx="1019908" cy="8857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021009-0E6D-4E77-8AB7-73556A838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107" y="776609"/>
            <a:ext cx="904796" cy="8857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3FE5D7-ED3C-4BB5-8B14-8668E97E13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416452"/>
            <a:ext cx="233543" cy="2373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604702B-6B21-409A-B6AC-CF95F9AF67E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68"/>
          <a:stretch/>
        </p:blipFill>
        <p:spPr>
          <a:xfrm>
            <a:off x="6350243" y="5030390"/>
            <a:ext cx="234827" cy="24538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52FE1C-42FA-4783-A300-56E8AA1C95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4476540"/>
            <a:ext cx="228457" cy="30872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7B746E2-0D49-45DA-878D-889B725C3F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34" y="3914272"/>
            <a:ext cx="246636" cy="24284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25B4FBE-3C31-4C5B-B4DB-210E7FCD6A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86" y="2934308"/>
            <a:ext cx="298837" cy="238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357D91-004B-466D-9422-C5F6AA3886E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428" r="4354" b="16644"/>
          <a:stretch/>
        </p:blipFill>
        <p:spPr>
          <a:xfrm>
            <a:off x="3206370" y="4968240"/>
            <a:ext cx="2689613" cy="1626597"/>
          </a:xfrm>
          <a:prstGeom prst="rect">
            <a:avLst/>
          </a:prstGeom>
        </p:spPr>
      </p:pic>
      <p:pic>
        <p:nvPicPr>
          <p:cNvPr id="16" name="Picture 15" descr="A picture containing umbrella, drawing&#10;&#10;Description automatically generated">
            <a:extLst>
              <a:ext uri="{FF2B5EF4-FFF2-40B4-BE49-F238E27FC236}">
                <a16:creationId xmlns:a16="http://schemas.microsoft.com/office/drawing/2014/main" id="{5FCCEB3E-E05A-4079-BB87-288B18EF004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00" b="20500"/>
          <a:stretch/>
        </p:blipFill>
        <p:spPr>
          <a:xfrm>
            <a:off x="3206370" y="4785266"/>
            <a:ext cx="401392" cy="2428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467A97-6927-4138-9D6F-63E70EFF0D1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4363" y="3390085"/>
            <a:ext cx="2601204" cy="327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7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1607A724FFF4799600FBC5761C5B1" ma:contentTypeVersion="13" ma:contentTypeDescription="Create a new document." ma:contentTypeScope="" ma:versionID="9dfb0d5d5fc42b0cd66fd5c133e91479">
  <xsd:schema xmlns:xsd="http://www.w3.org/2001/XMLSchema" xmlns:xs="http://www.w3.org/2001/XMLSchema" xmlns:p="http://schemas.microsoft.com/office/2006/metadata/properties" xmlns:ns3="8b58659b-aa97-4c0e-8356-c5ef982f8a97" xmlns:ns4="c8f94f37-7888-4497-9a2a-be6c5df9dc4d" targetNamespace="http://schemas.microsoft.com/office/2006/metadata/properties" ma:root="true" ma:fieldsID="d9757c9be3385eab9cb9f7bd87255b0e" ns3:_="" ns4:_="">
    <xsd:import namespace="8b58659b-aa97-4c0e-8356-c5ef982f8a97"/>
    <xsd:import namespace="c8f94f37-7888-4497-9a2a-be6c5df9dc4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58659b-aa97-4c0e-8356-c5ef982f8a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94f37-7888-4497-9a2a-be6c5df9dc4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5CD08F-025F-4061-8B36-E5346C72BA6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0B25FD5-24A4-438E-BDA6-399E6F8DAF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0C0A27-CE8F-4A94-9434-035061071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58659b-aa97-4c0e-8356-c5ef982f8a97"/>
    <ds:schemaRef ds:uri="c8f94f37-7888-4497-9a2a-be6c5df9d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7974</TotalTime>
  <Words>289</Words>
  <Application>Microsoft Office PowerPoint</Application>
  <PresentationFormat>Letter Paper (8.5x11 in)</PresentationFormat>
  <Paragraphs>54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Hake</dc:creator>
  <cp:lastModifiedBy>Taylor Hake</cp:lastModifiedBy>
  <cp:revision>30</cp:revision>
  <dcterms:created xsi:type="dcterms:W3CDTF">2019-01-23T22:25:22Z</dcterms:created>
  <dcterms:modified xsi:type="dcterms:W3CDTF">2020-06-10T16:26:40Z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0x010100E8C1607A724FFF4799600FBC5761C5B1</vt:lpwstr>
  </property>
</Properties>
</file>