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Layouts/slideLayout18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0" r:id="rId2"/>
    <p:sldMasterId id="2147483675" r:id="rId3"/>
    <p:sldMasterId id="2147483688" r:id="rId4"/>
  </p:sldMasterIdLst>
  <p:notesMasterIdLst>
    <p:notesMasterId r:id="rId12"/>
  </p:notesMasterIdLst>
  <p:sldIdLst>
    <p:sldId id="1243" r:id="rId5"/>
    <p:sldId id="1246" r:id="rId6"/>
    <p:sldId id="1245" r:id="rId7"/>
    <p:sldId id="273" r:id="rId8"/>
    <p:sldId id="259" r:id="rId9"/>
    <p:sldId id="261" r:id="rId10"/>
    <p:sldId id="1242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6B4A424-1848-F46A-0028-DFED9D28E476}" v="31" dt="2023-04-12T14:18:42.756"/>
  </p1510:revLst>
</p1510:revInfo>
</file>

<file path=ppt/tableStyles.xml><?xml version="1.0" encoding="utf-8"?>
<a:tblStyleLst xmlns:a="http://schemas.openxmlformats.org/drawingml/2006/main" def="{5C22544A-7EE6-4342-B048-85BDC9FD1C3A}"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38" autoAdjust="0"/>
    <p:restoredTop sz="84778" autoAdjust="0"/>
  </p:normalViewPr>
  <p:slideViewPr>
    <p:cSldViewPr snapToGrid="0">
      <p:cViewPr varScale="1">
        <p:scale>
          <a:sx n="107" d="100"/>
          <a:sy n="107" d="100"/>
        </p:scale>
        <p:origin x="762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microsoft.com/office/2015/10/relationships/revisionInfo" Target="revisionInfo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AAE6FE-C8F9-304D-A670-2CACE5A45132}" type="datetimeFigureOut">
              <a:rPr lang="en-US" smtClean="0"/>
              <a:t>4/12/2023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E9D156-3276-504D-8479-5BEA1D0A36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2011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2044E7B-CF04-458C-A6F5-BB9FECDCF3D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83801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Becky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1E9D156-3276-504D-8479-5BEA1D0A36C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25990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1E9D156-3276-504D-8479-5BEA1D0A36C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46334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7614B8-4B4D-0B4A-92C1-BC9144B220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368B2962-4243-2847-BFE7-2325AB7EEE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35980"/>
            <a:ext cx="10515600" cy="3302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005789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eveal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255379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eveal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313105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eveal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019800" y="0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4807977" cy="2816225"/>
          </a:xfrm>
        </p:spPr>
        <p:txBody>
          <a:bodyPr/>
          <a:lstStyle>
            <a:lvl1pPr marL="0" indent="0"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678079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eveal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5F69CA-3DBB-814F-8BF0-08EB1318B9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35980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61325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eveal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616050"/>
            <a:ext cx="10515600" cy="2852737"/>
          </a:xfrm>
        </p:spPr>
        <p:txBody>
          <a:bodyPr anchor="b"/>
          <a:lstStyle>
            <a:lvl1pPr>
              <a:defRPr sz="600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349577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503322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eveal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170131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eveal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952605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eveal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019800" y="0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4807977" cy="2816225"/>
          </a:xfrm>
        </p:spPr>
        <p:txBody>
          <a:bodyPr/>
          <a:lstStyle>
            <a:lvl1pPr marL="0" indent="0"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230919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eveal/>
      </p:transition>
    </mc:Choice>
    <mc:Fallback xmlns="">
      <p:transition spd="slow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1600" y="914400"/>
            <a:ext cx="11988800" cy="54102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01600" y="90617"/>
            <a:ext cx="11887200" cy="580768"/>
          </a:xfrm>
          <a:prstGeom prst="rect">
            <a:avLst/>
          </a:prstGeom>
        </p:spPr>
        <p:txBody>
          <a:bodyPr/>
          <a:lstStyle>
            <a:lvl1pPr algn="l">
              <a:defRPr sz="28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84967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616050"/>
            <a:ext cx="10515600" cy="2852737"/>
          </a:xfrm>
        </p:spPr>
        <p:txBody>
          <a:bodyPr anchor="b"/>
          <a:lstStyle>
            <a:lvl1pPr>
              <a:defRPr sz="600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349577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09660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eveal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518072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eveal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566527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eveal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019800" y="0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4807977" cy="2816225"/>
          </a:xfrm>
        </p:spPr>
        <p:txBody>
          <a:bodyPr/>
          <a:lstStyle>
            <a:lvl1pPr marL="0" indent="0"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621013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eveal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1600" y="914400"/>
            <a:ext cx="11988800" cy="54102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01600" y="90617"/>
            <a:ext cx="11887200" cy="580768"/>
          </a:xfrm>
          <a:prstGeom prst="rect">
            <a:avLst/>
          </a:prstGeom>
        </p:spPr>
        <p:txBody>
          <a:bodyPr/>
          <a:lstStyle>
            <a:lvl1pPr algn="l">
              <a:defRPr sz="28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78178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6E9EEE-16ED-4176-B32B-5AB272ABC3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3C40F01-B648-46AB-9E5B-18067C2E048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A3118A-983C-4BAB-A2F5-F241AF813A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24534-9969-4CB2-9ABD-C21CB6C0DCA9}" type="datetimeFigureOut">
              <a:rPr lang="en-US" smtClean="0"/>
              <a:t>4/12/2023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D13612-C528-4317-81AF-FF4A87278D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4E5F64-03B8-4684-BD50-660EC9D3AB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785E3-51D0-49B5-A3F2-7F4742E743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79778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312067-81D2-0841-91CF-5519A89931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35980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26008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eveal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616050"/>
            <a:ext cx="10515600" cy="2852737"/>
          </a:xfrm>
        </p:spPr>
        <p:txBody>
          <a:bodyPr anchor="b"/>
          <a:lstStyle>
            <a:lvl1pPr>
              <a:defRPr sz="600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349577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988009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eveal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emf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Layout" Target="../slideLayouts/slideLayout10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slideLayout" Target="../slideLayouts/slideLayout15.xml"/><Relationship Id="rId7" Type="http://schemas.openxmlformats.org/officeDocument/2006/relationships/image" Target="../media/image5.jpeg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theme" Target="../theme/theme3.xml"/><Relationship Id="rId5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6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7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735980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Open Sans"/>
              </a:defRPr>
            </a:lvl1pPr>
          </a:lstStyle>
          <a:p>
            <a:fld id="{7D9EFA3F-5C26-504F-A592-141732225B4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4/12/2023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Open Sans"/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Open Sans"/>
              </a:defRPr>
            </a:lvl1pPr>
          </a:lstStyle>
          <a:p>
            <a:fld id="{36B2801F-AB2E-47A4-A198-B654C0E81C2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6" descr="background-element.eps">
            <a:extLst>
              <a:ext uri="{FF2B5EF4-FFF2-40B4-BE49-F238E27FC236}">
                <a16:creationId xmlns:a16="http://schemas.microsoft.com/office/drawing/2014/main" id="{0A6CD4AE-280D-EA43-9E36-9907E73FA08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577" b="39125"/>
          <a:stretch/>
        </p:blipFill>
        <p:spPr>
          <a:xfrm>
            <a:off x="0" y="5135943"/>
            <a:ext cx="12192000" cy="1722057"/>
          </a:xfrm>
          <a:prstGeom prst="rect">
            <a:avLst/>
          </a:prstGeom>
        </p:spPr>
      </p:pic>
      <p:pic>
        <p:nvPicPr>
          <p:cNvPr id="8" name="Picture 7" descr="UWSystem-LogoWhite-hz.eps">
            <a:extLst>
              <a:ext uri="{FF2B5EF4-FFF2-40B4-BE49-F238E27FC236}">
                <a16:creationId xmlns:a16="http://schemas.microsoft.com/office/drawing/2014/main" id="{C62172CD-1382-3F40-9212-697507C6BC5A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6812" y="5953691"/>
            <a:ext cx="2562510" cy="465911"/>
          </a:xfrm>
          <a:prstGeom prst="rect">
            <a:avLst/>
          </a:prstGeom>
        </p:spPr>
      </p:pic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10776511-A029-094E-8021-B5F356D7895B}"/>
              </a:ext>
            </a:extLst>
          </p:cNvPr>
          <p:cNvSpPr txBox="1">
            <a:spLocks/>
          </p:cNvSpPr>
          <p:nvPr userDrawn="1"/>
        </p:nvSpPr>
        <p:spPr>
          <a:xfrm>
            <a:off x="9130553" y="6168468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36B2801F-AB2E-47A4-A198-B654C0E81C22}" type="slidenum">
              <a:rPr lang="en-US" smtClean="0"/>
              <a:pPr algn="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49694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63" r:id="rId2"/>
    <p:sldLayoutId id="2147483666" r:id="rId3"/>
    <p:sldLayoutId id="2147483667" r:id="rId4"/>
    <p:sldLayoutId id="2147483669" r:id="rId5"/>
    <p:sldLayoutId id="2147483683" r:id="rId6"/>
    <p:sldLayoutId id="2147483685" r:id="rId7"/>
  </p:sldLayoutIdLst>
  <mc:AlternateContent xmlns:mc="http://schemas.openxmlformats.org/markup-compatibility/2006" xmlns:p14="http://schemas.microsoft.com/office/powerpoint/2010/main">
    <mc:Choice Requires="p14">
      <p:transition spd="slow" p14:dur="15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>
              <a:lumMod val="65000"/>
              <a:lumOff val="35000"/>
            </a:schemeClr>
          </a:solidFill>
          <a:latin typeface="Open Sans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>
              <a:lumMod val="65000"/>
              <a:lumOff val="35000"/>
            </a:schemeClr>
          </a:solidFill>
          <a:latin typeface="Open Sans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Open Sans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65000"/>
              <a:lumOff val="35000"/>
            </a:schemeClr>
          </a:solidFill>
          <a:latin typeface="Open Sans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65000"/>
              <a:lumOff val="35000"/>
            </a:schemeClr>
          </a:solidFill>
          <a:latin typeface="Open Sans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swish-image2.png">
            <a:extLst>
              <a:ext uri="{FF2B5EF4-FFF2-40B4-BE49-F238E27FC236}">
                <a16:creationId xmlns:a16="http://schemas.microsoft.com/office/drawing/2014/main" id="{256CB047-1441-8043-A522-154746187C4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208" b="28980"/>
          <a:stretch/>
        </p:blipFill>
        <p:spPr>
          <a:xfrm flipH="1">
            <a:off x="-3" y="6028876"/>
            <a:ext cx="10160516" cy="829123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83A1C065-6896-104F-8E45-DEABD6747375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388316" y="6250798"/>
            <a:ext cx="2600539" cy="5948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735980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10776511-A029-094E-8021-B5F356D7895B}"/>
              </a:ext>
            </a:extLst>
          </p:cNvPr>
          <p:cNvSpPr txBox="1">
            <a:spLocks/>
          </p:cNvSpPr>
          <p:nvPr userDrawn="1"/>
        </p:nvSpPr>
        <p:spPr>
          <a:xfrm>
            <a:off x="9130553" y="6365688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36B2801F-AB2E-47A4-A198-B654C0E81C22}" type="slidenum">
              <a:rPr lang="en-US" smtClean="0"/>
              <a:pPr algn="r"/>
              <a:t>‹#›</a:t>
            </a:fld>
            <a:endParaRPr lang="en-US" dirty="0"/>
          </a:p>
        </p:txBody>
      </p:sp>
      <p:sp>
        <p:nvSpPr>
          <p:cNvPr id="13" name="Date Placeholder 3">
            <a:extLst>
              <a:ext uri="{FF2B5EF4-FFF2-40B4-BE49-F238E27FC236}">
                <a16:creationId xmlns:a16="http://schemas.microsoft.com/office/drawing/2014/main" id="{9C8036D7-17A6-1A4E-B032-F506B69320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602857" y="6320491"/>
            <a:ext cx="21720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96D19A-84FA-0A49-8EBC-089DE9B88C74}" type="datetimeFigureOut">
              <a:rPr lang="en-US" smtClean="0"/>
              <a:pPr/>
              <a:t>4/12/2023</a:t>
            </a:fld>
            <a:endParaRPr lang="en-US" dirty="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9D5B852A-62A3-A241-8EDE-A1D606942D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87675" y="6320492"/>
            <a:ext cx="5094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8F7216-1C8D-9C4B-8765-95E53158229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75091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71" r:id="rId2"/>
    <p:sldLayoutId id="2147483672" r:id="rId3"/>
    <p:sldLayoutId id="2147483673" r:id="rId4"/>
    <p:sldLayoutId id="2147483674" r:id="rId5"/>
  </p:sldLayoutIdLst>
  <mc:AlternateContent xmlns:mc="http://schemas.openxmlformats.org/markup-compatibility/2006" xmlns:p14="http://schemas.microsoft.com/office/powerpoint/2010/main">
    <mc:Choice Requires="p14">
      <p:transition spd="slow" p14:dur="1500">
        <p14:reveal/>
      </p:transition>
    </mc:Choice>
    <mc:Fallback xmlns="">
      <p:transition spd="slow">
        <p:fade/>
      </p:transition>
    </mc:Fallback>
  </mc:AlternateConten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>
              <a:lumMod val="65000"/>
              <a:lumOff val="35000"/>
            </a:schemeClr>
          </a:solidFill>
          <a:latin typeface="Open Sans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>
              <a:lumMod val="65000"/>
              <a:lumOff val="35000"/>
            </a:schemeClr>
          </a:solidFill>
          <a:latin typeface="Open Sans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Open Sans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65000"/>
              <a:lumOff val="35000"/>
            </a:schemeClr>
          </a:solidFill>
          <a:latin typeface="Open Sans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65000"/>
              <a:lumOff val="35000"/>
            </a:schemeClr>
          </a:solidFill>
          <a:latin typeface="Open Sans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swirl-swish-red.ai">
            <a:extLst>
              <a:ext uri="{FF2B5EF4-FFF2-40B4-BE49-F238E27FC236}">
                <a16:creationId xmlns:a16="http://schemas.microsoft.com/office/drawing/2014/main" id="{85791169-B2A6-384D-8C73-BB1A58F6203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7">
            <a:duotone>
              <a:schemeClr val="bg2">
                <a:shade val="45000"/>
                <a:satMod val="135000"/>
              </a:schemeClr>
              <a:prstClr val="white"/>
            </a:duotone>
            <a:alphaModFix amt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873" r="1049" b="42141"/>
          <a:stretch/>
        </p:blipFill>
        <p:spPr>
          <a:xfrm flipH="1">
            <a:off x="-1" y="5121691"/>
            <a:ext cx="12192000" cy="1736310"/>
          </a:xfrm>
          <a:prstGeom prst="rect">
            <a:avLst/>
          </a:prstGeom>
        </p:spPr>
      </p:pic>
      <p:sp>
        <p:nvSpPr>
          <p:cNvPr id="13" name="Date Placeholder 3">
            <a:extLst>
              <a:ext uri="{FF2B5EF4-FFF2-40B4-BE49-F238E27FC236}">
                <a16:creationId xmlns:a16="http://schemas.microsoft.com/office/drawing/2014/main" id="{9C8036D7-17A6-1A4E-B032-F506B69320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007700" y="6320491"/>
            <a:ext cx="21720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96D19A-84FA-0A49-8EBC-089DE9B88C74}" type="datetimeFigureOut">
              <a:rPr lang="en-US" smtClean="0"/>
              <a:pPr/>
              <a:t>4/12/2023</a:t>
            </a:fld>
            <a:endParaRPr lang="en-US" dirty="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9D5B852A-62A3-A241-8EDE-A1D606942D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94301" y="6320492"/>
            <a:ext cx="5094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8F7216-1C8D-9C4B-8765-95E531582293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754D12AE-7040-5144-8EC0-944A48A2B900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49934" y="6102848"/>
            <a:ext cx="2479271" cy="5671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735980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740514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76" r:id="rId2"/>
    <p:sldLayoutId id="2147483677" r:id="rId3"/>
    <p:sldLayoutId id="2147483678" r:id="rId4"/>
    <p:sldLayoutId id="2147483679" r:id="rId5"/>
  </p:sldLayoutIdLst>
  <mc:AlternateContent xmlns:mc="http://schemas.openxmlformats.org/markup-compatibility/2006" xmlns:p14="http://schemas.microsoft.com/office/powerpoint/2010/main">
    <mc:Choice Requires="p14">
      <p:transition spd="slow" p14:dur="15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>
              <a:lumMod val="65000"/>
              <a:lumOff val="35000"/>
            </a:schemeClr>
          </a:solidFill>
          <a:latin typeface="Open Sans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>
              <a:lumMod val="65000"/>
              <a:lumOff val="35000"/>
            </a:schemeClr>
          </a:solidFill>
          <a:latin typeface="Open Sans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Open Sans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65000"/>
              <a:lumOff val="35000"/>
            </a:schemeClr>
          </a:solidFill>
          <a:latin typeface="Open Sans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65000"/>
              <a:lumOff val="35000"/>
            </a:schemeClr>
          </a:solidFill>
          <a:latin typeface="Open Sans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swish-image2.png">
            <a:extLst>
              <a:ext uri="{FF2B5EF4-FFF2-40B4-BE49-F238E27FC236}">
                <a16:creationId xmlns:a16="http://schemas.microsoft.com/office/drawing/2014/main" id="{256CB047-1441-8043-A522-154746187C4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208" b="28980"/>
          <a:stretch/>
        </p:blipFill>
        <p:spPr>
          <a:xfrm flipH="1">
            <a:off x="-3" y="6028876"/>
            <a:ext cx="10160516" cy="829123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83A1C065-6896-104F-8E45-DEABD6747375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388316" y="6250798"/>
            <a:ext cx="2600539" cy="5948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735980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10776511-A029-094E-8021-B5F356D7895B}"/>
              </a:ext>
            </a:extLst>
          </p:cNvPr>
          <p:cNvSpPr txBox="1">
            <a:spLocks/>
          </p:cNvSpPr>
          <p:nvPr userDrawn="1"/>
        </p:nvSpPr>
        <p:spPr>
          <a:xfrm>
            <a:off x="9130553" y="6365688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36B2801F-AB2E-47A4-A198-B654C0E81C22}" type="slidenum">
              <a:rPr lang="en-US" smtClean="0"/>
              <a:pPr algn="r"/>
              <a:t>‹#›</a:t>
            </a:fld>
            <a:endParaRPr lang="en-US" dirty="0"/>
          </a:p>
        </p:txBody>
      </p:sp>
      <p:sp>
        <p:nvSpPr>
          <p:cNvPr id="13" name="Date Placeholder 3">
            <a:extLst>
              <a:ext uri="{FF2B5EF4-FFF2-40B4-BE49-F238E27FC236}">
                <a16:creationId xmlns:a16="http://schemas.microsoft.com/office/drawing/2014/main" id="{9C8036D7-17A6-1A4E-B032-F506B69320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602857" y="6320491"/>
            <a:ext cx="21720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9D5B852A-62A3-A241-8EDE-A1D606942D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87675" y="6320492"/>
            <a:ext cx="5094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8F7216-1C8D-9C4B-8765-95E53158229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75091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</p:sldLayoutIdLst>
  <mc:AlternateContent xmlns:mc="http://schemas.openxmlformats.org/markup-compatibility/2006">
    <mc:Choice xmlns:p14="http://schemas.microsoft.com/office/powerpoint/2010/main" Requires="p14">
      <p:transition spd="slow" p14:dur="1500">
        <p14:reveal/>
      </p:transition>
    </mc:Choice>
    <mc:Fallback>
      <p:transition spd="slow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>
              <a:lumMod val="65000"/>
              <a:lumOff val="35000"/>
            </a:schemeClr>
          </a:solidFill>
          <a:latin typeface="Open Sans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>
              <a:lumMod val="65000"/>
              <a:lumOff val="35000"/>
            </a:schemeClr>
          </a:solidFill>
          <a:latin typeface="Open Sans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Open Sans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65000"/>
              <a:lumOff val="35000"/>
            </a:schemeClr>
          </a:solidFill>
          <a:latin typeface="Open Sans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65000"/>
              <a:lumOff val="35000"/>
            </a:schemeClr>
          </a:solidFill>
          <a:latin typeface="Open Sans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sv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8758B2-32C7-3B6D-29AB-628D275A58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sz="4800" b="1" dirty="0">
                <a:solidFill>
                  <a:srgbClr val="990033"/>
                </a:solidFill>
                <a:latin typeface="Calibri"/>
                <a:ea typeface="Calibri"/>
                <a:cs typeface="Calibri"/>
              </a:rPr>
              <a:t>UW Travel Manager Conference</a:t>
            </a:r>
            <a:endParaRPr lang="en-US" sz="4000" dirty="0">
              <a:solidFill>
                <a:srgbClr val="990033"/>
              </a:solidFill>
              <a:latin typeface="Calibri"/>
              <a:ea typeface="Calibri"/>
              <a:cs typeface="Calibri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BE2B74-9F77-7A04-BFC7-C999822D2AE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3600" b="1" dirty="0">
                <a:solidFill>
                  <a:srgbClr val="990033"/>
                </a:solidFill>
                <a:latin typeface="Calibri"/>
                <a:ea typeface="Calibri"/>
                <a:cs typeface="Calibri"/>
              </a:rPr>
              <a:t>April 12-13, 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9743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eveal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98E96EB-E43B-4B1D-AA87-EEA19B13E7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6563" y="988543"/>
            <a:ext cx="5165124" cy="4827422"/>
          </a:xfrm>
        </p:spPr>
        <p:txBody>
          <a:bodyPr>
            <a:normAutofit fontScale="32500" lnSpcReduction="20000"/>
          </a:bodyPr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43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10:15 – 10:30</a:t>
            </a:r>
            <a:r>
              <a:rPr lang="en-US" sz="43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Welcome &amp; Overview of agenda (Liz Dressel)</a:t>
            </a:r>
          </a:p>
          <a:p>
            <a:pPr marL="0" marR="0" lvl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43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Introduce self, campus, role (ex Controller, TM, Procurement, Audit)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43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10:30am – 11:15am </a:t>
            </a:r>
            <a:r>
              <a:rPr lang="en-US" sz="43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Training Discussion (Alyssa Totoraitis)</a:t>
            </a:r>
          </a:p>
          <a:p>
            <a:pPr marL="0" marR="0" lvl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3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Overview of current training offerings and resources</a:t>
            </a:r>
          </a:p>
          <a:p>
            <a:pPr marL="0" marR="0" lvl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3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Ideas for future trainings</a:t>
            </a:r>
          </a:p>
          <a:p>
            <a:pPr marL="0" marR="0" lvl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43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Review Administrator Training in Canvas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43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11:15- noon</a:t>
            </a:r>
            <a:r>
              <a:rPr lang="en-US" sz="43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Audit Presentation (Janelle Housley)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43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Noon - Lunch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43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12:25 – 1:25</a:t>
            </a:r>
            <a:r>
              <a:rPr lang="en-US" sz="43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Working Lunch (Molly Berger &amp; Erin </a:t>
            </a:r>
            <a:r>
              <a:rPr lang="en-US" sz="4300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Drachman</a:t>
            </a:r>
            <a:r>
              <a:rPr lang="en-US" sz="43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marL="0" marR="0" lvl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3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Concur adoption</a:t>
            </a:r>
          </a:p>
          <a:p>
            <a:pPr marL="0" marR="0" lvl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3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Evolution – reporting capabilities</a:t>
            </a:r>
          </a:p>
          <a:p>
            <a:pPr marL="0" marR="0" lvl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3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Trip Insights w/invoice lookup</a:t>
            </a:r>
          </a:p>
          <a:p>
            <a:pPr marL="0" marR="0" lvl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3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 operations (consultants/staffing) </a:t>
            </a:r>
          </a:p>
          <a:p>
            <a:pPr marL="0" marR="0" lvl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43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Administrative Groups discussion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43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1:35 – 2:35 -</a:t>
            </a:r>
            <a:r>
              <a:rPr lang="en-US" sz="43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United Airlines Presentation (Sue </a:t>
            </a:r>
            <a:r>
              <a:rPr lang="en-US" sz="4300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Skoworn</a:t>
            </a:r>
            <a:r>
              <a:rPr lang="en-US" sz="43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marL="0" marR="0" lvl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3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Industry overview</a:t>
            </a:r>
          </a:p>
          <a:p>
            <a:pPr marL="0" marR="0" lvl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3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Discuss pilot shortage and flight cancellations</a:t>
            </a:r>
          </a:p>
          <a:p>
            <a:pPr marL="0" marR="0" lvl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43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NDC</a:t>
            </a:r>
          </a:p>
          <a:p>
            <a:pPr marL="1371600" lvl="3" indent="0">
              <a:buNone/>
            </a:pPr>
            <a:endParaRPr lang="en-US" dirty="0">
              <a:latin typeface="Lato" panose="020F0502020204030203" pitchFamily="34" charset="0"/>
            </a:endParaRPr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1"/>
            <a:endParaRPr lang="en-US" dirty="0"/>
          </a:p>
          <a:p>
            <a:pPr marL="0" indent="0">
              <a:buNone/>
            </a:pPr>
            <a:endParaRPr lang="en-US" sz="2000" dirty="0">
              <a:solidFill>
                <a:schemeClr val="tx1"/>
              </a:solidFill>
              <a:latin typeface="+mn-lt"/>
            </a:endParaRPr>
          </a:p>
          <a:p>
            <a:pPr marL="0" indent="0">
              <a:buNone/>
            </a:pPr>
            <a:endParaRPr lang="en-US" sz="20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FD943EE-7789-4C96-92B4-1D4549354B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solidFill>
                  <a:srgbClr val="990033"/>
                </a:solidFill>
                <a:latin typeface="Lato" panose="020F0502020204030203" pitchFamily="34" charset="0"/>
              </a:rPr>
              <a:t>Agenda for Wednesday, April 12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CCB97FD-A561-4E4B-E0BE-9C9D601FE91F}"/>
              </a:ext>
            </a:extLst>
          </p:cNvPr>
          <p:cNvSpPr txBox="1"/>
          <p:nvPr/>
        </p:nvSpPr>
        <p:spPr>
          <a:xfrm>
            <a:off x="5820032" y="902043"/>
            <a:ext cx="5338119" cy="32803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2:35 – 2:50 </a:t>
            </a: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New Expense Type (Student Lodging) and new Insurance Blanket Program (Liz Dressel)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2:50 – 3:25 Afternoon break 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3:30 – 4:50</a:t>
            </a: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Kahoot and Roundtable discussions (Alyssa/Alma to lead and all to participate)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400" b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4:50 </a:t>
            </a: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Wrap-up &amp; Dinner Logistics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Meet at 5:30 at Malarkey’s Pub &amp; Townies Grill (N 3</a:t>
            </a:r>
            <a:r>
              <a:rPr lang="en-US" sz="14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rd</a:t>
            </a: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St – one block over) </a:t>
            </a:r>
          </a:p>
          <a:p>
            <a:pPr marL="914400" lvl="2" indent="0">
              <a:buNone/>
            </a:pPr>
            <a:br>
              <a:rPr lang="en-US" sz="1200" dirty="0">
                <a:solidFill>
                  <a:schemeClr val="tx1"/>
                </a:solidFill>
                <a:highlight>
                  <a:srgbClr val="FFFF00"/>
                </a:highlight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n-US" sz="1200" dirty="0">
              <a:solidFill>
                <a:schemeClr val="tx1"/>
              </a:solidFill>
              <a:highlight>
                <a:srgbClr val="FFFF00"/>
              </a:highligh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371600" lvl="3" indent="0">
              <a:buNone/>
            </a:pPr>
            <a:endParaRPr lang="en-US" sz="1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dirty="0"/>
          </a:p>
        </p:txBody>
      </p:sp>
      <p:pic>
        <p:nvPicPr>
          <p:cNvPr id="5" name="Picture 5" descr="Qr code&#10;&#10;Description automatically generated">
            <a:extLst>
              <a:ext uri="{FF2B5EF4-FFF2-40B4-BE49-F238E27FC236}">
                <a16:creationId xmlns:a16="http://schemas.microsoft.com/office/drawing/2014/main" id="{4272A4D3-8660-1EDC-2699-84375542A46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20835" y="3062356"/>
            <a:ext cx="2743200" cy="274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33001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77ADC27-DC4F-40E7-BB1F-0FA5F3B37C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/>
              <a:t>What a great week to come together!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Let’s collaborate on how to make the travel program better and build understanding of current state and future state and stay engaged these two days together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I’m expecting a fair amount of take aways (homework for the UWSA team) to help shape some of our calls going forward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Feel free to speak up and participate and let’s make this fun </a:t>
            </a:r>
            <a:r>
              <a:rPr lang="en-US" dirty="0">
                <a:sym typeface="Wingdings" panose="05000000000000000000" pitchFamily="2" charset="2"/>
              </a:rPr>
              <a:t>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Please introduce yourself, your role, and how long you have been with UW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E7BAA72-1B49-46FE-AF08-AB75B42759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>
                <a:solidFill>
                  <a:srgbClr val="990033"/>
                </a:solidFill>
                <a:latin typeface="Lato" panose="020F0502020204030203" pitchFamily="34" charset="0"/>
              </a:rPr>
              <a:t>UWSA Travel Department Welcomes You!!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87437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swirl-swish-red.eps">
            <a:extLst>
              <a:ext uri="{FF2B5EF4-FFF2-40B4-BE49-F238E27FC236}">
                <a16:creationId xmlns:a16="http://schemas.microsoft.com/office/drawing/2014/main" id="{6B07BF3B-D202-044C-B8EB-6B1033634B3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4690234" y="-189203"/>
            <a:ext cx="25092783" cy="2354747"/>
          </a:xfrm>
          <a:prstGeom prst="rect">
            <a:avLst/>
          </a:prstGeom>
        </p:spPr>
      </p:pic>
      <p:pic>
        <p:nvPicPr>
          <p:cNvPr id="4" name="Picture 3" descr="map-plain.eps">
            <a:extLst>
              <a:ext uri="{FF2B5EF4-FFF2-40B4-BE49-F238E27FC236}">
                <a16:creationId xmlns:a16="http://schemas.microsoft.com/office/drawing/2014/main" id="{56B2CB10-69AC-9D4E-BA22-3552D902ABA0}"/>
              </a:ext>
            </a:extLst>
          </p:cNvPr>
          <p:cNvPicPr>
            <a:picLocks noChangeAspect="1"/>
          </p:cNvPicPr>
          <p:nvPr/>
        </p:nvPicPr>
        <p:blipFill>
          <a:blip r:embed="rId4">
            <a:alphaModFix/>
            <a:grayscl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054213" y="1701622"/>
            <a:ext cx="4062210" cy="4274769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0EA9712-4BAC-AA44-8D17-67B119E3EB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7940" y="1968600"/>
            <a:ext cx="9669510" cy="1500187"/>
          </a:xfrm>
        </p:spPr>
        <p:txBody>
          <a:bodyPr>
            <a:normAutofit fontScale="90000"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br>
              <a:rPr lang="en-US" sz="6000" b="1" dirty="0">
                <a:solidFill>
                  <a:srgbClr val="990033"/>
                </a:solidFill>
                <a:ea typeface="+mj-ea"/>
                <a:cs typeface="+mj-cs"/>
              </a:rPr>
            </a:br>
            <a:br>
              <a:rPr lang="en-US" sz="6000" b="1" dirty="0">
                <a:solidFill>
                  <a:srgbClr val="990033"/>
                </a:solidFill>
                <a:ea typeface="+mj-ea"/>
                <a:cs typeface="+mj-cs"/>
              </a:rPr>
            </a:br>
            <a:br>
              <a:rPr lang="en-US" sz="6000" b="1" dirty="0">
                <a:solidFill>
                  <a:srgbClr val="990033"/>
                </a:solidFill>
                <a:ea typeface="+mj-ea"/>
                <a:cs typeface="+mj-cs"/>
              </a:rPr>
            </a:br>
            <a:br>
              <a:rPr lang="en-US" sz="6000" b="1" dirty="0">
                <a:solidFill>
                  <a:srgbClr val="990033"/>
                </a:solidFill>
                <a:ea typeface="+mj-ea"/>
                <a:cs typeface="+mj-cs"/>
              </a:rPr>
            </a:br>
            <a:br>
              <a:rPr lang="en-US" sz="6000" b="1" dirty="0">
                <a:solidFill>
                  <a:srgbClr val="990033"/>
                </a:solidFill>
                <a:ea typeface="+mj-ea"/>
                <a:cs typeface="+mj-cs"/>
              </a:rPr>
            </a:br>
            <a:r>
              <a:rPr lang="en-US" sz="6000" b="1" dirty="0">
                <a:solidFill>
                  <a:srgbClr val="990033"/>
                </a:solidFill>
                <a:ea typeface="+mj-ea"/>
                <a:cs typeface="+mj-cs"/>
              </a:rPr>
              <a:t>UW System </a:t>
            </a:r>
            <a:br>
              <a:rPr lang="en-US" sz="6000" b="1" dirty="0">
                <a:solidFill>
                  <a:srgbClr val="990033"/>
                </a:solidFill>
                <a:ea typeface="+mj-ea"/>
                <a:cs typeface="+mj-cs"/>
              </a:rPr>
            </a:br>
            <a:r>
              <a:rPr lang="en-US" sz="6000" b="1" dirty="0">
                <a:solidFill>
                  <a:srgbClr val="990033"/>
                </a:solidFill>
                <a:ea typeface="+mj-ea"/>
                <a:cs typeface="+mj-cs"/>
              </a:rPr>
              <a:t>Training Overview</a:t>
            </a:r>
            <a:br>
              <a:rPr lang="en-US" sz="6000" b="1" dirty="0">
                <a:solidFill>
                  <a:srgbClr val="990033"/>
                </a:solidFill>
                <a:latin typeface="Lato" panose="020F0502020204030203" pitchFamily="34" charset="0"/>
                <a:ea typeface="+mj-ea"/>
                <a:cs typeface="+mj-cs"/>
              </a:rPr>
            </a:br>
            <a:endParaRPr lang="en-US" sz="4400" b="1" dirty="0">
              <a:solidFill>
                <a:srgbClr val="990033"/>
              </a:solidFill>
              <a:latin typeface="Lato" panose="020F0502020204030203" pitchFamily="34" charset="0"/>
              <a:ea typeface="+mj-ea"/>
              <a:cs typeface="+mj-cs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EAC5F6-9A55-A949-BF6E-CF99DA22064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UW System – Travel Manager Conference</a:t>
            </a:r>
          </a:p>
          <a:p>
            <a:r>
              <a:rPr lang="en-US" dirty="0"/>
              <a:t>April 12 – 13, 2023</a:t>
            </a:r>
          </a:p>
        </p:txBody>
      </p:sp>
    </p:spTree>
    <p:extLst>
      <p:ext uri="{BB962C8B-B14F-4D97-AF65-F5344CB8AC3E}">
        <p14:creationId xmlns:p14="http://schemas.microsoft.com/office/powerpoint/2010/main" val="40583820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F13C74B1-5B17-4795-BED0-7140497B44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"/>
          <p:cNvSpPr>
            <a:spLocks noGrp="1"/>
          </p:cNvSpPr>
          <p:nvPr>
            <p:ph type="ctrTitle"/>
          </p:nvPr>
        </p:nvSpPr>
        <p:spPr>
          <a:xfrm>
            <a:off x="640080" y="325369"/>
            <a:ext cx="6065520" cy="1957432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400" dirty="0">
                <a:solidFill>
                  <a:schemeClr val="tx1"/>
                </a:solidFill>
              </a:rPr>
              <a:t>Current Training Offerings</a:t>
            </a:r>
          </a:p>
        </p:txBody>
      </p:sp>
      <p:sp>
        <p:nvSpPr>
          <p:cNvPr id="25" name="sketchy line">
            <a:extLst>
              <a:ext uri="{FF2B5EF4-FFF2-40B4-BE49-F238E27FC236}">
                <a16:creationId xmlns:a16="http://schemas.microsoft.com/office/drawing/2014/main" id="{D4974D33-8DC5-464E-8C6D-BE58F0669C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80" y="2586994"/>
            <a:ext cx="3474720" cy="18288"/>
          </a:xfrm>
          <a:custGeom>
            <a:avLst/>
            <a:gdLst>
              <a:gd name="connsiteX0" fmla="*/ 0 w 3474720"/>
              <a:gd name="connsiteY0" fmla="*/ 0 h 18288"/>
              <a:gd name="connsiteX1" fmla="*/ 694944 w 3474720"/>
              <a:gd name="connsiteY1" fmla="*/ 0 h 18288"/>
              <a:gd name="connsiteX2" fmla="*/ 1355141 w 3474720"/>
              <a:gd name="connsiteY2" fmla="*/ 0 h 18288"/>
              <a:gd name="connsiteX3" fmla="*/ 2015338 w 3474720"/>
              <a:gd name="connsiteY3" fmla="*/ 0 h 18288"/>
              <a:gd name="connsiteX4" fmla="*/ 2779776 w 3474720"/>
              <a:gd name="connsiteY4" fmla="*/ 0 h 18288"/>
              <a:gd name="connsiteX5" fmla="*/ 3474720 w 3474720"/>
              <a:gd name="connsiteY5" fmla="*/ 0 h 18288"/>
              <a:gd name="connsiteX6" fmla="*/ 3474720 w 3474720"/>
              <a:gd name="connsiteY6" fmla="*/ 18288 h 18288"/>
              <a:gd name="connsiteX7" fmla="*/ 2779776 w 3474720"/>
              <a:gd name="connsiteY7" fmla="*/ 18288 h 18288"/>
              <a:gd name="connsiteX8" fmla="*/ 2189074 w 3474720"/>
              <a:gd name="connsiteY8" fmla="*/ 18288 h 18288"/>
              <a:gd name="connsiteX9" fmla="*/ 1528877 w 3474720"/>
              <a:gd name="connsiteY9" fmla="*/ 18288 h 18288"/>
              <a:gd name="connsiteX10" fmla="*/ 868680 w 3474720"/>
              <a:gd name="connsiteY10" fmla="*/ 18288 h 18288"/>
              <a:gd name="connsiteX11" fmla="*/ 0 w 3474720"/>
              <a:gd name="connsiteY11" fmla="*/ 18288 h 18288"/>
              <a:gd name="connsiteX12" fmla="*/ 0 w 347472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74720" h="18288" fill="none" extrusionOk="0">
                <a:moveTo>
                  <a:pt x="0" y="0"/>
                </a:moveTo>
                <a:cubicBezTo>
                  <a:pt x="224454" y="-14544"/>
                  <a:pt x="495407" y="26540"/>
                  <a:pt x="694944" y="0"/>
                </a:cubicBezTo>
                <a:cubicBezTo>
                  <a:pt x="894481" y="-26540"/>
                  <a:pt x="1130063" y="24713"/>
                  <a:pt x="1355141" y="0"/>
                </a:cubicBezTo>
                <a:cubicBezTo>
                  <a:pt x="1580219" y="-24713"/>
                  <a:pt x="1820099" y="26695"/>
                  <a:pt x="2015338" y="0"/>
                </a:cubicBezTo>
                <a:cubicBezTo>
                  <a:pt x="2210577" y="-26695"/>
                  <a:pt x="2402045" y="165"/>
                  <a:pt x="2779776" y="0"/>
                </a:cubicBezTo>
                <a:cubicBezTo>
                  <a:pt x="3157507" y="-165"/>
                  <a:pt x="3286859" y="-15571"/>
                  <a:pt x="3474720" y="0"/>
                </a:cubicBezTo>
                <a:cubicBezTo>
                  <a:pt x="3474286" y="7551"/>
                  <a:pt x="3474253" y="9822"/>
                  <a:pt x="3474720" y="18288"/>
                </a:cubicBezTo>
                <a:cubicBezTo>
                  <a:pt x="3233904" y="29845"/>
                  <a:pt x="2945134" y="-5256"/>
                  <a:pt x="2779776" y="18288"/>
                </a:cubicBezTo>
                <a:cubicBezTo>
                  <a:pt x="2614418" y="41832"/>
                  <a:pt x="2339768" y="22709"/>
                  <a:pt x="2189074" y="18288"/>
                </a:cubicBezTo>
                <a:cubicBezTo>
                  <a:pt x="2038380" y="13867"/>
                  <a:pt x="1817434" y="-4947"/>
                  <a:pt x="1528877" y="18288"/>
                </a:cubicBezTo>
                <a:cubicBezTo>
                  <a:pt x="1240320" y="41523"/>
                  <a:pt x="1042447" y="37198"/>
                  <a:pt x="868680" y="18288"/>
                </a:cubicBezTo>
                <a:cubicBezTo>
                  <a:pt x="694913" y="-622"/>
                  <a:pt x="233232" y="44909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474720" h="18288" stroke="0" extrusionOk="0">
                <a:moveTo>
                  <a:pt x="0" y="0"/>
                </a:moveTo>
                <a:cubicBezTo>
                  <a:pt x="202328" y="-14716"/>
                  <a:pt x="332722" y="-11499"/>
                  <a:pt x="625450" y="0"/>
                </a:cubicBezTo>
                <a:cubicBezTo>
                  <a:pt x="918178" y="11499"/>
                  <a:pt x="1096688" y="5123"/>
                  <a:pt x="1389888" y="0"/>
                </a:cubicBezTo>
                <a:cubicBezTo>
                  <a:pt x="1683088" y="-5123"/>
                  <a:pt x="1835981" y="-14038"/>
                  <a:pt x="1980590" y="0"/>
                </a:cubicBezTo>
                <a:cubicBezTo>
                  <a:pt x="2125199" y="14038"/>
                  <a:pt x="2396099" y="-7203"/>
                  <a:pt x="2571293" y="0"/>
                </a:cubicBezTo>
                <a:cubicBezTo>
                  <a:pt x="2746487" y="7203"/>
                  <a:pt x="3041609" y="-12036"/>
                  <a:pt x="3474720" y="0"/>
                </a:cubicBezTo>
                <a:cubicBezTo>
                  <a:pt x="3474638" y="4406"/>
                  <a:pt x="3474631" y="9982"/>
                  <a:pt x="3474720" y="18288"/>
                </a:cubicBezTo>
                <a:cubicBezTo>
                  <a:pt x="3324873" y="21876"/>
                  <a:pt x="3136771" y="12587"/>
                  <a:pt x="2814523" y="18288"/>
                </a:cubicBezTo>
                <a:cubicBezTo>
                  <a:pt x="2492275" y="23989"/>
                  <a:pt x="2294402" y="47111"/>
                  <a:pt x="2154326" y="18288"/>
                </a:cubicBezTo>
                <a:cubicBezTo>
                  <a:pt x="2014250" y="-10535"/>
                  <a:pt x="1820317" y="33903"/>
                  <a:pt x="1494130" y="18288"/>
                </a:cubicBezTo>
                <a:cubicBezTo>
                  <a:pt x="1167943" y="2673"/>
                  <a:pt x="948432" y="14868"/>
                  <a:pt x="729691" y="18288"/>
                </a:cubicBezTo>
                <a:cubicBezTo>
                  <a:pt x="510950" y="21708"/>
                  <a:pt x="264032" y="24354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"/>
          <p:cNvSpPr>
            <a:spLocks noGrp="1"/>
          </p:cNvSpPr>
          <p:nvPr>
            <p:ph idx="1"/>
          </p:nvPr>
        </p:nvSpPr>
        <p:spPr>
          <a:xfrm>
            <a:off x="640079" y="2872899"/>
            <a:ext cx="5989321" cy="3659732"/>
          </a:xfrm>
        </p:spPr>
        <p:txBody>
          <a:bodyPr vert="horz" lIns="91440" tIns="45720" rIns="91440" bIns="45720" rtlCol="0">
            <a:normAutofit fontScale="40000" lnSpcReduction="20000"/>
          </a:bodyPr>
          <a:lstStyle/>
          <a:p>
            <a:pPr marL="342900" marR="0" lvl="0">
              <a:spcBef>
                <a:spcPts val="0"/>
              </a:spcBef>
              <a:spcAft>
                <a:spcPts val="800"/>
              </a:spcAft>
              <a:tabLst>
                <a:tab pos="457200" algn="l"/>
              </a:tabLst>
            </a:pPr>
            <a:r>
              <a:rPr lang="en-US" sz="7000" dirty="0">
                <a:solidFill>
                  <a:schemeClr val="tx1"/>
                </a:solidFill>
                <a:effectLst/>
                <a:latin typeface="+mn-lt"/>
              </a:rPr>
              <a:t>Canvas Travel Training Modules</a:t>
            </a:r>
          </a:p>
          <a:p>
            <a:pPr marL="857250" marR="0" lvl="1" indent="-342900"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ü"/>
              <a:tabLst>
                <a:tab pos="914400" algn="l"/>
              </a:tabLst>
            </a:pPr>
            <a:r>
              <a:rPr lang="en-US" sz="5000" dirty="0">
                <a:solidFill>
                  <a:schemeClr val="tx1"/>
                </a:solidFill>
                <a:effectLst/>
                <a:latin typeface="+mn-lt"/>
              </a:rPr>
              <a:t>Travel Policy &amp; How to book</a:t>
            </a:r>
          </a:p>
          <a:p>
            <a:pPr marL="857250" marR="0" lvl="1" indent="-342900"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ü"/>
              <a:tabLst>
                <a:tab pos="914400" algn="l"/>
              </a:tabLst>
            </a:pPr>
            <a:r>
              <a:rPr lang="en-US" sz="5000" dirty="0">
                <a:solidFill>
                  <a:schemeClr val="tx1"/>
                </a:solidFill>
                <a:effectLst/>
                <a:latin typeface="+mn-lt"/>
              </a:rPr>
              <a:t>Admin Training (not live on Canvas yet)</a:t>
            </a:r>
          </a:p>
          <a:p>
            <a:pPr marL="342900" marR="0" lvl="0">
              <a:spcBef>
                <a:spcPts val="0"/>
              </a:spcBef>
              <a:spcAft>
                <a:spcPts val="800"/>
              </a:spcAft>
              <a:tabLst>
                <a:tab pos="457200" algn="l"/>
              </a:tabLst>
            </a:pPr>
            <a:r>
              <a:rPr lang="en-US" sz="7000" dirty="0">
                <a:solidFill>
                  <a:schemeClr val="tx1"/>
                </a:solidFill>
                <a:latin typeface="+mn-lt"/>
              </a:rPr>
              <a:t>UW </a:t>
            </a:r>
            <a:r>
              <a:rPr lang="en-US" sz="7000" dirty="0" err="1">
                <a:solidFill>
                  <a:schemeClr val="tx1"/>
                </a:solidFill>
                <a:latin typeface="+mn-lt"/>
              </a:rPr>
              <a:t>TravelWIse</a:t>
            </a:r>
            <a:r>
              <a:rPr lang="en-US" sz="7000" dirty="0">
                <a:solidFill>
                  <a:schemeClr val="tx1"/>
                </a:solidFill>
                <a:latin typeface="+mn-lt"/>
              </a:rPr>
              <a:t> Resources</a:t>
            </a:r>
          </a:p>
          <a:p>
            <a:pPr marL="342900" marR="0" lvl="0">
              <a:spcBef>
                <a:spcPts val="0"/>
              </a:spcBef>
              <a:spcAft>
                <a:spcPts val="800"/>
              </a:spcAft>
              <a:tabLst>
                <a:tab pos="457200" algn="l"/>
              </a:tabLst>
            </a:pPr>
            <a:r>
              <a:rPr lang="en-US" sz="7000" dirty="0">
                <a:solidFill>
                  <a:schemeClr val="tx1"/>
                </a:solidFill>
                <a:effectLst/>
                <a:latin typeface="+mn-lt"/>
              </a:rPr>
              <a:t>Open House Webinar recordings</a:t>
            </a:r>
          </a:p>
          <a:p>
            <a:pPr marL="342900" marR="0" lvl="0">
              <a:spcBef>
                <a:spcPts val="0"/>
              </a:spcBef>
              <a:spcAft>
                <a:spcPts val="800"/>
              </a:spcAft>
              <a:tabLst>
                <a:tab pos="457200" algn="l"/>
              </a:tabLst>
            </a:pPr>
            <a:r>
              <a:rPr lang="en-US" sz="7000" dirty="0">
                <a:solidFill>
                  <a:schemeClr val="tx1"/>
                </a:solidFill>
                <a:effectLst/>
                <a:latin typeface="+mn-lt"/>
              </a:rPr>
              <a:t>Monthly </a:t>
            </a:r>
            <a:r>
              <a:rPr lang="en-US" sz="7000" dirty="0">
                <a:solidFill>
                  <a:schemeClr val="tx1"/>
                </a:solidFill>
                <a:latin typeface="+mn-lt"/>
              </a:rPr>
              <a:t>UW </a:t>
            </a:r>
            <a:r>
              <a:rPr lang="en-US" sz="7000" dirty="0" err="1">
                <a:solidFill>
                  <a:schemeClr val="tx1"/>
                </a:solidFill>
                <a:latin typeface="+mn-lt"/>
              </a:rPr>
              <a:t>TravelWIse</a:t>
            </a:r>
            <a:r>
              <a:rPr lang="en-US" sz="7000" dirty="0">
                <a:solidFill>
                  <a:schemeClr val="tx1"/>
                </a:solidFill>
                <a:latin typeface="+mn-lt"/>
              </a:rPr>
              <a:t> newsletter</a:t>
            </a:r>
          </a:p>
          <a:p>
            <a:pPr marL="342900" marR="0" lvl="0">
              <a:spcBef>
                <a:spcPts val="0"/>
              </a:spcBef>
              <a:spcAft>
                <a:spcPts val="800"/>
              </a:spcAft>
              <a:tabLst>
                <a:tab pos="457200" algn="l"/>
              </a:tabLst>
            </a:pPr>
            <a:r>
              <a:rPr lang="en-US" sz="7000" dirty="0">
                <a:solidFill>
                  <a:schemeClr val="tx1"/>
                </a:solidFill>
                <a:effectLst/>
                <a:latin typeface="+mn-lt"/>
              </a:rPr>
              <a:t>Travel Inc Travel Hub</a:t>
            </a:r>
          </a:p>
          <a:p>
            <a:pPr marL="0" marR="0">
              <a:spcBef>
                <a:spcPts val="0"/>
              </a:spcBef>
              <a:spcAft>
                <a:spcPts val="600"/>
              </a:spcAft>
            </a:pPr>
            <a:endParaRPr lang="en-US" sz="1200" dirty="0">
              <a:solidFill>
                <a:schemeClr val="tx1"/>
              </a:solidFill>
              <a:effectLst/>
              <a:latin typeface="+mn-lt"/>
            </a:endParaRPr>
          </a:p>
        </p:txBody>
      </p:sp>
      <p:pic>
        <p:nvPicPr>
          <p:cNvPr id="5" name="Picture 4" descr="Paper files on the table">
            <a:extLst>
              <a:ext uri="{FF2B5EF4-FFF2-40B4-BE49-F238E27FC236}">
                <a16:creationId xmlns:a16="http://schemas.microsoft.com/office/drawing/2014/main" id="{2859A991-C6C8-EACB-E4B4-D308371DE57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6398" r="16400" b="2"/>
          <a:stretch/>
        </p:blipFill>
        <p:spPr>
          <a:xfrm>
            <a:off x="7183320" y="10"/>
            <a:ext cx="5007157" cy="6857990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743AA782-23D1-4521-8CAD-47662984A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"/>
          <p:cNvSpPr>
            <a:spLocks noGrp="1"/>
          </p:cNvSpPr>
          <p:nvPr>
            <p:ph type="ctrTitle"/>
          </p:nvPr>
        </p:nvSpPr>
        <p:spPr>
          <a:xfrm>
            <a:off x="315686" y="640080"/>
            <a:ext cx="6531923" cy="1481328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36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Ideas for Future Training Offerings</a:t>
            </a:r>
          </a:p>
        </p:txBody>
      </p:sp>
      <p:sp>
        <p:nvSpPr>
          <p:cNvPr id="19" name="sketch line">
            <a:extLst>
              <a:ext uri="{FF2B5EF4-FFF2-40B4-BE49-F238E27FC236}">
                <a16:creationId xmlns:a16="http://schemas.microsoft.com/office/drawing/2014/main" id="{71877DBC-BB60-40F0-AC93-2ACDBAAE60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278" y="2372868"/>
            <a:ext cx="3255095" cy="18288"/>
          </a:xfrm>
          <a:custGeom>
            <a:avLst/>
            <a:gdLst>
              <a:gd name="connsiteX0" fmla="*/ 0 w 3255095"/>
              <a:gd name="connsiteY0" fmla="*/ 0 h 18288"/>
              <a:gd name="connsiteX1" fmla="*/ 618468 w 3255095"/>
              <a:gd name="connsiteY1" fmla="*/ 0 h 18288"/>
              <a:gd name="connsiteX2" fmla="*/ 1269487 w 3255095"/>
              <a:gd name="connsiteY2" fmla="*/ 0 h 18288"/>
              <a:gd name="connsiteX3" fmla="*/ 1953057 w 3255095"/>
              <a:gd name="connsiteY3" fmla="*/ 0 h 18288"/>
              <a:gd name="connsiteX4" fmla="*/ 2636627 w 3255095"/>
              <a:gd name="connsiteY4" fmla="*/ 0 h 18288"/>
              <a:gd name="connsiteX5" fmla="*/ 3255095 w 3255095"/>
              <a:gd name="connsiteY5" fmla="*/ 0 h 18288"/>
              <a:gd name="connsiteX6" fmla="*/ 3255095 w 3255095"/>
              <a:gd name="connsiteY6" fmla="*/ 18288 h 18288"/>
              <a:gd name="connsiteX7" fmla="*/ 2538974 w 3255095"/>
              <a:gd name="connsiteY7" fmla="*/ 18288 h 18288"/>
              <a:gd name="connsiteX8" fmla="*/ 1822853 w 3255095"/>
              <a:gd name="connsiteY8" fmla="*/ 18288 h 18288"/>
              <a:gd name="connsiteX9" fmla="*/ 1171834 w 3255095"/>
              <a:gd name="connsiteY9" fmla="*/ 18288 h 18288"/>
              <a:gd name="connsiteX10" fmla="*/ 0 w 3255095"/>
              <a:gd name="connsiteY10" fmla="*/ 18288 h 18288"/>
              <a:gd name="connsiteX11" fmla="*/ 0 w 3255095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18288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4386" y="8157"/>
                  <a:pt x="3254682" y="12125"/>
                  <a:pt x="3255095" y="18288"/>
                </a:cubicBezTo>
                <a:cubicBezTo>
                  <a:pt x="3088545" y="23203"/>
                  <a:pt x="2687475" y="7419"/>
                  <a:pt x="2538974" y="18288"/>
                </a:cubicBezTo>
                <a:cubicBezTo>
                  <a:pt x="2390473" y="29157"/>
                  <a:pt x="2137381" y="-8959"/>
                  <a:pt x="1822853" y="18288"/>
                </a:cubicBezTo>
                <a:cubicBezTo>
                  <a:pt x="1508325" y="45535"/>
                  <a:pt x="1466437" y="20385"/>
                  <a:pt x="1171834" y="18288"/>
                </a:cubicBezTo>
                <a:cubicBezTo>
                  <a:pt x="877231" y="16191"/>
                  <a:pt x="561097" y="376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5095" h="18288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4831" y="4493"/>
                  <a:pt x="3255479" y="9472"/>
                  <a:pt x="3255095" y="18288"/>
                </a:cubicBezTo>
                <a:cubicBezTo>
                  <a:pt x="3120743" y="16690"/>
                  <a:pt x="2759628" y="42462"/>
                  <a:pt x="2604076" y="18288"/>
                </a:cubicBezTo>
                <a:cubicBezTo>
                  <a:pt x="2448524" y="-5886"/>
                  <a:pt x="2184336" y="19599"/>
                  <a:pt x="1887955" y="18288"/>
                </a:cubicBezTo>
                <a:cubicBezTo>
                  <a:pt x="1591574" y="16977"/>
                  <a:pt x="1548845" y="6870"/>
                  <a:pt x="1334589" y="18288"/>
                </a:cubicBezTo>
                <a:cubicBezTo>
                  <a:pt x="1120333" y="29706"/>
                  <a:pt x="996014" y="9662"/>
                  <a:pt x="683570" y="18288"/>
                </a:cubicBezTo>
                <a:cubicBezTo>
                  <a:pt x="371126" y="26914"/>
                  <a:pt x="198687" y="16167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"/>
          <p:cNvSpPr>
            <a:spLocks noGrp="1"/>
          </p:cNvSpPr>
          <p:nvPr>
            <p:ph idx="1"/>
          </p:nvPr>
        </p:nvSpPr>
        <p:spPr>
          <a:xfrm>
            <a:off x="630935" y="2660904"/>
            <a:ext cx="5842601" cy="3547872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 lvl="0"/>
            <a:r>
              <a:rPr lang="en-US" sz="2200" dirty="0">
                <a:solidFill>
                  <a:schemeClr val="tx1"/>
                </a:solidFill>
                <a:latin typeface="+mn-lt"/>
              </a:rPr>
              <a:t>Additional Canvas Modules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2200" dirty="0">
                <a:solidFill>
                  <a:schemeClr val="tx1"/>
                </a:solidFill>
                <a:latin typeface="+mn-lt"/>
              </a:rPr>
              <a:t>Athletics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2200" dirty="0">
                <a:solidFill>
                  <a:schemeClr val="tx1"/>
                </a:solidFill>
                <a:latin typeface="+mn-lt"/>
              </a:rPr>
              <a:t>Group Blocks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2200" dirty="0">
                <a:solidFill>
                  <a:schemeClr val="tx1"/>
                </a:solidFill>
                <a:latin typeface="+mn-lt"/>
              </a:rPr>
              <a:t>Expense</a:t>
            </a:r>
          </a:p>
          <a:p>
            <a:pPr lvl="0"/>
            <a:r>
              <a:rPr lang="en-US" sz="2200" dirty="0">
                <a:solidFill>
                  <a:schemeClr val="tx1"/>
                </a:solidFill>
                <a:latin typeface="+mn-lt"/>
              </a:rPr>
              <a:t>Standardized training for all campuses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2200" dirty="0">
                <a:solidFill>
                  <a:schemeClr val="tx1"/>
                </a:solidFill>
                <a:latin typeface="+mn-lt"/>
              </a:rPr>
              <a:t>Hurdles to overcome in order to standardize</a:t>
            </a:r>
          </a:p>
          <a:p>
            <a:pPr lvl="0"/>
            <a:r>
              <a:rPr lang="en-US" sz="2200" dirty="0">
                <a:solidFill>
                  <a:schemeClr val="tx1"/>
                </a:solidFill>
                <a:latin typeface="+mn-lt"/>
              </a:rPr>
              <a:t>Expand Quarterly Open House offerings</a:t>
            </a:r>
          </a:p>
          <a:p>
            <a:pPr lvl="0"/>
            <a:r>
              <a:rPr lang="en-US" sz="2200" dirty="0">
                <a:solidFill>
                  <a:schemeClr val="tx1"/>
                </a:solidFill>
                <a:latin typeface="+mn-lt"/>
              </a:rPr>
              <a:t>UWSA Travel Team Virtual Office Hours</a:t>
            </a:r>
          </a:p>
          <a:p>
            <a:pPr lvl="0"/>
            <a:r>
              <a:rPr lang="en-US" sz="2200" dirty="0">
                <a:solidFill>
                  <a:schemeClr val="tx1"/>
                </a:solidFill>
                <a:latin typeface="+mn-lt"/>
              </a:rPr>
              <a:t>Other ideas? What would you like to see?</a:t>
            </a:r>
          </a:p>
          <a:p>
            <a:pPr lvl="0"/>
            <a:endParaRPr lang="en-US" sz="2200" dirty="0">
              <a:solidFill>
                <a:schemeClr val="tx1"/>
              </a:solidFill>
              <a:latin typeface="+mn-lt"/>
            </a:endParaRPr>
          </a:p>
        </p:txBody>
      </p:sp>
      <p:pic>
        <p:nvPicPr>
          <p:cNvPr id="11" name="Picture 4" descr="Miniature aeroplane">
            <a:extLst>
              <a:ext uri="{FF2B5EF4-FFF2-40B4-BE49-F238E27FC236}">
                <a16:creationId xmlns:a16="http://schemas.microsoft.com/office/drawing/2014/main" id="{04C24639-FA43-7E13-B1C4-6AD08965D39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0537" r="24344" b="-1"/>
          <a:stretch/>
        </p:blipFill>
        <p:spPr>
          <a:xfrm>
            <a:off x="6943408" y="640080"/>
            <a:ext cx="3770248" cy="557784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BECACB72-3535-4C1F-B618-F4CBD214F4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5009073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EFBB994-639C-4FE6-ABD8-88325F7435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3954" y="581891"/>
            <a:ext cx="3771009" cy="3740727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400" kern="1200" dirty="0">
                <a:latin typeface="+mj-lt"/>
                <a:ea typeface="+mj-ea"/>
                <a:cs typeface="+mj-cs"/>
              </a:rPr>
              <a:t>Questions and Answers</a:t>
            </a:r>
          </a:p>
        </p:txBody>
      </p:sp>
      <p:pic>
        <p:nvPicPr>
          <p:cNvPr id="7" name="Graphic 6" descr="Customer Review">
            <a:extLst>
              <a:ext uri="{FF2B5EF4-FFF2-40B4-BE49-F238E27FC236}">
                <a16:creationId xmlns:a16="http://schemas.microsoft.com/office/drawing/2014/main" id="{4E502BDB-7560-BA50-B9A0-F12DFBF003E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61829" y="581891"/>
            <a:ext cx="5564058" cy="55640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7932767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Custom 1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7E0928"/>
      </a:accent1>
      <a:accent2>
        <a:srgbClr val="660B27"/>
      </a:accent2>
      <a:accent3>
        <a:srgbClr val="2A2A2A"/>
      </a:accent3>
      <a:accent4>
        <a:srgbClr val="BEBEBE"/>
      </a:accent4>
      <a:accent5>
        <a:srgbClr val="646464"/>
      </a:accent5>
      <a:accent6>
        <a:srgbClr val="4B0021"/>
      </a:accent6>
      <a:hlink>
        <a:srgbClr val="7D0928"/>
      </a:hlink>
      <a:folHlink>
        <a:srgbClr val="4B0021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Custom 1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7E0928"/>
      </a:accent1>
      <a:accent2>
        <a:srgbClr val="660B27"/>
      </a:accent2>
      <a:accent3>
        <a:srgbClr val="2A2A2A"/>
      </a:accent3>
      <a:accent4>
        <a:srgbClr val="BEBEBE"/>
      </a:accent4>
      <a:accent5>
        <a:srgbClr val="646464"/>
      </a:accent5>
      <a:accent6>
        <a:srgbClr val="4B0021"/>
      </a:accent6>
      <a:hlink>
        <a:srgbClr val="7D0928"/>
      </a:hlink>
      <a:folHlink>
        <a:srgbClr val="4B0021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3_Office Theme">
  <a:themeElements>
    <a:clrScheme name="Custom 1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7E0928"/>
      </a:accent1>
      <a:accent2>
        <a:srgbClr val="660B27"/>
      </a:accent2>
      <a:accent3>
        <a:srgbClr val="2A2A2A"/>
      </a:accent3>
      <a:accent4>
        <a:srgbClr val="BEBEBE"/>
      </a:accent4>
      <a:accent5>
        <a:srgbClr val="646464"/>
      </a:accent5>
      <a:accent6>
        <a:srgbClr val="4B0021"/>
      </a:accent6>
      <a:hlink>
        <a:srgbClr val="7D0928"/>
      </a:hlink>
      <a:folHlink>
        <a:srgbClr val="4B0021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Office Theme">
  <a:themeElements>
    <a:clrScheme name="Custom 1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7E0928"/>
      </a:accent1>
      <a:accent2>
        <a:srgbClr val="660B27"/>
      </a:accent2>
      <a:accent3>
        <a:srgbClr val="2A2A2A"/>
      </a:accent3>
      <a:accent4>
        <a:srgbClr val="BEBEBE"/>
      </a:accent4>
      <a:accent5>
        <a:srgbClr val="646464"/>
      </a:accent5>
      <a:accent6>
        <a:srgbClr val="4B0021"/>
      </a:accent6>
      <a:hlink>
        <a:srgbClr val="7D0928"/>
      </a:hlink>
      <a:folHlink>
        <a:srgbClr val="4B0021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23013</TotalTime>
  <Words>111</Words>
  <Application>Microsoft Office PowerPoint</Application>
  <PresentationFormat>Widescreen</PresentationFormat>
  <Paragraphs>25</Paragraphs>
  <Slides>7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1_Office Theme</vt:lpstr>
      <vt:lpstr>2_Office Theme</vt:lpstr>
      <vt:lpstr>3_Office Theme</vt:lpstr>
      <vt:lpstr>2_Office Theme</vt:lpstr>
      <vt:lpstr>UW Travel Manager Conference</vt:lpstr>
      <vt:lpstr>Agenda for Wednesday, April 12</vt:lpstr>
      <vt:lpstr>UWSA Travel Department Welcomes You!!</vt:lpstr>
      <vt:lpstr>     UW System  Training Overview </vt:lpstr>
      <vt:lpstr>Current Training Offerings</vt:lpstr>
      <vt:lpstr>Ideas for Future Training Offerings</vt:lpstr>
      <vt:lpstr>Questions and Answers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 Hummel</dc:creator>
  <cp:lastModifiedBy>Becky Kopidlansky</cp:lastModifiedBy>
  <cp:revision>71</cp:revision>
  <dcterms:created xsi:type="dcterms:W3CDTF">2016-08-12T17:16:52Z</dcterms:created>
  <dcterms:modified xsi:type="dcterms:W3CDTF">2023-04-12T14:18:55Z</dcterms:modified>
</cp:coreProperties>
</file>