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4"/>
  </p:sldMasterIdLst>
  <p:notesMasterIdLst>
    <p:notesMasterId r:id="rId10"/>
  </p:notesMasterIdLst>
  <p:sldIdLst>
    <p:sldId id="257" r:id="rId5"/>
    <p:sldId id="1201" r:id="rId6"/>
    <p:sldId id="373" r:id="rId7"/>
    <p:sldId id="287" r:id="rId8"/>
    <p:sldId id="1202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Gordon" initials="JG" lastIdx="6" clrIdx="0">
    <p:extLst>
      <p:ext uri="{19B8F6BF-5375-455C-9EA6-DF929625EA0E}">
        <p15:presenceInfo xmlns:p15="http://schemas.microsoft.com/office/powerpoint/2012/main" userId="S::jgordon@uwsa.edu::db1d4511-76e7-4a89-8992-3f2a29020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8667" autoAdjust="0"/>
  </p:normalViewPr>
  <p:slideViewPr>
    <p:cSldViewPr snapToGrid="0">
      <p:cViewPr varScale="1">
        <p:scale>
          <a:sx n="52" d="100"/>
          <a:sy n="52" d="100"/>
        </p:scale>
        <p:origin x="4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09604DD-6D93-459B-AF8F-4C2F3C8783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044E7B-CF04-458C-A6F5-BB9FECDCF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4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004B5-A281-4D1B-B470-B6D67E0A57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50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044E7B-CF04-458C-A6F5-BB9FECDCF3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9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914400"/>
            <a:ext cx="11988800" cy="541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1600" y="90617"/>
            <a:ext cx="11887200" cy="580768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9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Layout - Embellish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0265FF-5AD1-7341-B710-16AFC081A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41F5-EEF1-0048-B5F7-1F10A007549B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BD3350-2856-6647-953D-F4426F192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2A8130-CB03-8D4F-A852-E561D3FE5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118B-7F7C-0848-BABA-31851B6B75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50ADFC-5D38-1B44-A22A-A00E690E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554480"/>
            <a:ext cx="9363075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defRPr sz="2000">
                <a:latin typeface="Montserrat" pitchFamily="2" charset="77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defRPr sz="2000">
                <a:latin typeface="Montserrat" pitchFamily="2" charset="77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defRPr sz="2000">
                <a:latin typeface="Montserrat" pitchFamily="2" charset="77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7BBE1C9-6D05-4E54-AAC6-F8C8C0187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1"/>
            <a:ext cx="105156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000" b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2647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ullet Yellow 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235548"/>
            <a:ext cx="12192000" cy="1622453"/>
          </a:xfrm>
          <a:prstGeom prst="rect">
            <a:avLst/>
          </a:prstGeom>
          <a:blipFill dpi="0" rotWithShape="1">
            <a:blip r:embed="rId2">
              <a:alphaModFix amt="90000"/>
            </a:blip>
            <a:srcRect/>
            <a:stretch>
              <a:fillRect t="-318941" b="-1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04800" y="182880"/>
            <a:ext cx="7924800" cy="8229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defTabSz="119063">
              <a:tabLst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234440"/>
            <a:ext cx="10363200" cy="4114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6"/>
          <p:cNvSpPr txBox="1">
            <a:spLocks/>
          </p:cNvSpPr>
          <p:nvPr userDrawn="1"/>
        </p:nvSpPr>
        <p:spPr>
          <a:xfrm>
            <a:off x="7620001" y="6583680"/>
            <a:ext cx="42548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lang="en-US" sz="7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875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5713" indent="-223838" algn="l" defTabSz="457200" rtl="0" eaLnBrk="1" latinLnBrk="0" hangingPunct="1">
              <a:spcBef>
                <a:spcPct val="20000"/>
              </a:spcBef>
              <a:buFont typeface="Arial"/>
              <a:buChar char="–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600" kern="1200" dirty="0"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ea typeface="+mn-ea"/>
                <a:cs typeface="+mn-cs"/>
              </a:rPr>
              <a:t>©2020 ARTHUR J. GALLAGHER &amp; CO. 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04799" y="6583680"/>
            <a:ext cx="6927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7A85379-F5D1-4B17-9A88-B6775F35A499}" type="slidenum">
              <a:rPr lang="en-US" sz="6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‹#›</a:t>
            </a:fld>
            <a:endParaRPr lang="en-US" sz="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690" y="81531"/>
            <a:ext cx="3058141" cy="58572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82C24D-EF2E-47DA-9855-A1C8574518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7707" y="671343"/>
            <a:ext cx="1877175" cy="68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9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wish-image2.png">
            <a:extLst>
              <a:ext uri="{FF2B5EF4-FFF2-40B4-BE49-F238E27FC236}">
                <a16:creationId xmlns:a16="http://schemas.microsoft.com/office/drawing/2014/main" id="{256CB047-1441-8043-A522-154746187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8" b="28980"/>
          <a:stretch/>
        </p:blipFill>
        <p:spPr>
          <a:xfrm flipH="1">
            <a:off x="-3" y="6028876"/>
            <a:ext cx="10160516" cy="829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3A1C065-6896-104F-8E45-DEABD674737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8316" y="6250798"/>
            <a:ext cx="2600539" cy="59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359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0776511-A029-094E-8021-B5F356D7895B}"/>
              </a:ext>
            </a:extLst>
          </p:cNvPr>
          <p:cNvSpPr txBox="1">
            <a:spLocks/>
          </p:cNvSpPr>
          <p:nvPr userDrawn="1"/>
        </p:nvSpPr>
        <p:spPr>
          <a:xfrm>
            <a:off x="9130553" y="636568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B2801F-AB2E-47A4-A198-B654C0E81C22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C8036D7-17A6-1A4E-B032-F506B6932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2857" y="6320491"/>
            <a:ext cx="217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D5B852A-62A3-A241-8EDE-A1D606942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7675" y="6320492"/>
            <a:ext cx="509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F7216-1C8D-9C4B-8765-95E5315822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5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  <p:sldLayoutId id="2147483690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482812" y="2090827"/>
            <a:ext cx="8830894" cy="174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990033"/>
                </a:solidFill>
                <a:ea typeface="+mj-ea"/>
                <a:cs typeface="+mj-cs"/>
              </a:rPr>
              <a:t>Travel Manager Conference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990033"/>
                </a:solidFill>
                <a:ea typeface="+mj-ea"/>
                <a:cs typeface="+mj-cs"/>
              </a:rPr>
              <a:t>New Expense Item and Blanket Insurance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990033"/>
                </a:solidFill>
                <a:ea typeface="+mj-ea"/>
                <a:cs typeface="+mj-cs"/>
              </a:rPr>
              <a:t>April 13, 2023</a:t>
            </a:r>
            <a:endParaRPr lang="en-US" sz="2400" b="1" dirty="0">
              <a:solidFill>
                <a:srgbClr val="990033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69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8E96EB-E43B-4B1D-AA87-EEA19B13E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180" y="1375237"/>
            <a:ext cx="10214917" cy="4271801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Received a request to add student lodging to SFS and will have in Workday </a:t>
            </a:r>
          </a:p>
          <a:p>
            <a:r>
              <a:rPr lang="en-US" dirty="0">
                <a:latin typeface="+mn-lt"/>
              </a:rPr>
              <a:t>This is very “fresh off the presses”</a:t>
            </a:r>
          </a:p>
          <a:p>
            <a:r>
              <a:rPr lang="en-US" dirty="0">
                <a:latin typeface="+mn-lt"/>
              </a:rPr>
              <a:t>Still a lot to work out (including account numbers)</a:t>
            </a:r>
          </a:p>
          <a:p>
            <a:r>
              <a:rPr lang="en-US" dirty="0">
                <a:latin typeface="+mn-lt"/>
              </a:rPr>
              <a:t>Request addresses be entered </a:t>
            </a:r>
          </a:p>
          <a:p>
            <a:r>
              <a:rPr lang="en-US" dirty="0">
                <a:latin typeface="+mn-lt"/>
              </a:rPr>
              <a:t>This is to streamline </a:t>
            </a:r>
            <a:r>
              <a:rPr lang="en-US" dirty="0" err="1">
                <a:latin typeface="+mn-lt"/>
              </a:rPr>
              <a:t>Clery</a:t>
            </a:r>
            <a:r>
              <a:rPr lang="en-US" dirty="0">
                <a:latin typeface="+mn-lt"/>
              </a:rPr>
              <a:t> Act reporting</a:t>
            </a:r>
          </a:p>
          <a:p>
            <a:endParaRPr lang="en-US" dirty="0">
              <a:highlight>
                <a:srgbClr val="FFFF00"/>
              </a:highlight>
              <a:latin typeface="+mn-lt"/>
              <a:cs typeface="Calibri" panose="020F0502020204030204" pitchFamily="34" charset="0"/>
            </a:endParaRPr>
          </a:p>
          <a:p>
            <a:pPr marL="1371600" lvl="3" indent="0">
              <a:buNone/>
            </a:pPr>
            <a:endParaRPr lang="en-US" sz="5600" dirty="0">
              <a:latin typeface="+mn-lt"/>
              <a:cs typeface="Calibri" panose="020F0502020204030204" pitchFamily="34" charset="0"/>
            </a:endParaRPr>
          </a:p>
          <a:p>
            <a:pPr marL="1371600" lvl="3" indent="0">
              <a:buNone/>
            </a:pPr>
            <a:endParaRPr lang="en-US" sz="5600" dirty="0">
              <a:latin typeface="+mn-lt"/>
            </a:endParaRPr>
          </a:p>
          <a:p>
            <a:pPr lvl="2"/>
            <a:endParaRPr lang="en-US" sz="5600" dirty="0">
              <a:latin typeface="+mn-lt"/>
            </a:endParaRP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D943EE-7789-4C96-92B4-1D454935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580768"/>
          </a:xfrm>
        </p:spPr>
        <p:txBody>
          <a:bodyPr/>
          <a:lstStyle/>
          <a:p>
            <a:r>
              <a:rPr lang="en-US" sz="3200" b="1" dirty="0">
                <a:solidFill>
                  <a:srgbClr val="990033"/>
                </a:solidFill>
                <a:latin typeface="Lato" panose="020F0502020204030203" pitchFamily="34" charset="0"/>
              </a:rPr>
              <a:t>New Expense Type</a:t>
            </a:r>
          </a:p>
        </p:txBody>
      </p:sp>
    </p:spTree>
    <p:extLst>
      <p:ext uri="{BB962C8B-B14F-4D97-AF65-F5344CB8AC3E}">
        <p14:creationId xmlns:p14="http://schemas.microsoft.com/office/powerpoint/2010/main" val="31200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175" y="611426"/>
            <a:ext cx="7210425" cy="822960"/>
          </a:xfrm>
        </p:spPr>
        <p:txBody>
          <a:bodyPr>
            <a:noAutofit/>
          </a:bodyPr>
          <a:lstStyle/>
          <a:p>
            <a:r>
              <a:rPr lang="en-US" sz="2000" dirty="0"/>
              <a:t>Gallagher's Proposed Solution: </a:t>
            </a:r>
            <a:br>
              <a:rPr lang="en-US" sz="2000" dirty="0"/>
            </a:br>
            <a:r>
              <a:rPr lang="en-US" sz="2000" dirty="0"/>
              <a:t>Chubb &amp; International SOS Blanket Model</a:t>
            </a:r>
            <a:br>
              <a:rPr lang="en-US" sz="2000" dirty="0"/>
            </a:br>
            <a:r>
              <a:rPr lang="en-US" sz="2000" dirty="0"/>
              <a:t>Gallagher as the Plan Administrator</a:t>
            </a:r>
          </a:p>
        </p:txBody>
      </p:sp>
      <p:sp>
        <p:nvSpPr>
          <p:cNvPr id="5" name="AutoShape 8" descr="University of Alabama System"/>
          <p:cNvSpPr>
            <a:spLocks noChangeAspect="1" noChangeArrowheads="1"/>
          </p:cNvSpPr>
          <p:nvPr/>
        </p:nvSpPr>
        <p:spPr bwMode="auto">
          <a:xfrm>
            <a:off x="4292772" y="178721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179"/>
            <a:endParaRPr lang="en-US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371" y="1787210"/>
            <a:ext cx="8877607" cy="310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50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A1C0D1-883B-4511-8DAC-41C7EB5FB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468755"/>
            <a:ext cx="9363075" cy="440055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Will share when we know more</a:t>
            </a:r>
          </a:p>
          <a:p>
            <a:pPr marL="0" indent="0">
              <a:buNone/>
            </a:pPr>
            <a:endParaRPr lang="en-US" sz="1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Will partner with Travel Inc and other agencies</a:t>
            </a:r>
          </a:p>
          <a:p>
            <a:pPr marL="0" indent="0">
              <a:buNone/>
            </a:pPr>
            <a:endParaRPr lang="en-US" sz="1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Post on Travel Wise</a:t>
            </a:r>
          </a:p>
          <a:p>
            <a:pPr marL="0" indent="0">
              <a:buNone/>
            </a:pPr>
            <a:endParaRPr lang="en-US" sz="1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Will likely cover in future Travel Manager Calls</a:t>
            </a:r>
          </a:p>
          <a:p>
            <a:pPr marL="0" indent="0">
              <a:buNone/>
            </a:pPr>
            <a:endParaRPr lang="en-US" sz="1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5C05B7-6232-49B6-9AF5-E701D89DC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Department Leading Insurance</a:t>
            </a:r>
          </a:p>
        </p:txBody>
      </p:sp>
    </p:spTree>
    <p:extLst>
      <p:ext uri="{BB962C8B-B14F-4D97-AF65-F5344CB8AC3E}">
        <p14:creationId xmlns:p14="http://schemas.microsoft.com/office/powerpoint/2010/main" val="30924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F87812-D5D8-9616-9DBC-534B5A018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Sharon Schwartz last week with UWSA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Joan Delsrude last month with UWSA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9623F1-6115-43FD-1B5E-3C88B123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Happy Retirement!!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03CDEE-9570-128B-2A9B-176C4B958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9860" y="1554480"/>
            <a:ext cx="2964334" cy="349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44922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7E0928"/>
      </a:accent1>
      <a:accent2>
        <a:srgbClr val="660B27"/>
      </a:accent2>
      <a:accent3>
        <a:srgbClr val="2A2A2A"/>
      </a:accent3>
      <a:accent4>
        <a:srgbClr val="BEBEBE"/>
      </a:accent4>
      <a:accent5>
        <a:srgbClr val="646464"/>
      </a:accent5>
      <a:accent6>
        <a:srgbClr val="4B0021"/>
      </a:accent6>
      <a:hlink>
        <a:srgbClr val="7D0928"/>
      </a:hlink>
      <a:folHlink>
        <a:srgbClr val="4B002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D8862CEC6A1245A2CBE47EF5E1E95F" ma:contentTypeVersion="12" ma:contentTypeDescription="Create a new document." ma:contentTypeScope="" ma:versionID="873b622f4f2b76abe81dcb03b5dc0ec3">
  <xsd:schema xmlns:xsd="http://www.w3.org/2001/XMLSchema" xmlns:xs="http://www.w3.org/2001/XMLSchema" xmlns:p="http://schemas.microsoft.com/office/2006/metadata/properties" xmlns:ns3="f8c04075-9786-4991-b6bb-2990ed721793" xmlns:ns4="8c6ea44b-d170-4b36-badf-547fb2a05de2" targetNamespace="http://schemas.microsoft.com/office/2006/metadata/properties" ma:root="true" ma:fieldsID="01c23e8716a73e0193133d26e953fba8" ns3:_="" ns4:_="">
    <xsd:import namespace="f8c04075-9786-4991-b6bb-2990ed721793"/>
    <xsd:import namespace="8c6ea44b-d170-4b36-badf-547fb2a05de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c04075-9786-4991-b6bb-2990ed7217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ea44b-d170-4b36-badf-547fb2a05d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DCC9C0-54D5-4D4E-B0EE-F5A2E0B252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E611F8-AE0E-4686-8949-9DD6626DD499}">
  <ds:schemaRefs>
    <ds:schemaRef ds:uri="http://purl.org/dc/terms/"/>
    <ds:schemaRef ds:uri="8c6ea44b-d170-4b36-badf-547fb2a05de2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f8c04075-9786-4991-b6bb-2990ed72179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2D11BC-4712-4410-8438-68D2436C5A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c04075-9786-4991-b6bb-2990ed721793"/>
    <ds:schemaRef ds:uri="8c6ea44b-d170-4b36-badf-547fb2a05d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2435</TotalTime>
  <Words>125</Words>
  <Application>Microsoft Office PowerPoint</Application>
  <PresentationFormat>Widescreen</PresentationFormat>
  <Paragraphs>31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Lato</vt:lpstr>
      <vt:lpstr>Montserrat</vt:lpstr>
      <vt:lpstr>Noto Sans</vt:lpstr>
      <vt:lpstr>Open Sans</vt:lpstr>
      <vt:lpstr>2_Office Theme</vt:lpstr>
      <vt:lpstr>PowerPoint Presentation</vt:lpstr>
      <vt:lpstr>New Expense Type</vt:lpstr>
      <vt:lpstr>Gallagher's Proposed Solution:  Chubb &amp; International SOS Blanket Model Gallagher as the Plan Administrator</vt:lpstr>
      <vt:lpstr>Risk Department Leading Insurance</vt:lpstr>
      <vt:lpstr>Happy Retirement!!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Dressel</dc:creator>
  <cp:lastModifiedBy>Elizabeth Dressel</cp:lastModifiedBy>
  <cp:revision>24</cp:revision>
  <dcterms:created xsi:type="dcterms:W3CDTF">2021-10-20T02:21:27Z</dcterms:created>
  <dcterms:modified xsi:type="dcterms:W3CDTF">2023-04-12T15:06:45Z</dcterms:modified>
</cp:coreProperties>
</file>