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0" r:id="rId1"/>
  </p:sldMasterIdLst>
  <p:notesMasterIdLst>
    <p:notesMasterId r:id="rId21"/>
  </p:notesMasterIdLst>
  <p:sldIdLst>
    <p:sldId id="257" r:id="rId2"/>
    <p:sldId id="331" r:id="rId3"/>
    <p:sldId id="1176" r:id="rId4"/>
    <p:sldId id="263" r:id="rId5"/>
    <p:sldId id="329" r:id="rId6"/>
    <p:sldId id="1173" r:id="rId7"/>
    <p:sldId id="337" r:id="rId8"/>
    <p:sldId id="1171" r:id="rId9"/>
    <p:sldId id="260" r:id="rId10"/>
    <p:sldId id="1177" r:id="rId11"/>
    <p:sldId id="332" r:id="rId12"/>
    <p:sldId id="1169" r:id="rId13"/>
    <p:sldId id="1168" r:id="rId14"/>
    <p:sldId id="1183" r:id="rId15"/>
    <p:sldId id="1181" r:id="rId16"/>
    <p:sldId id="1178" r:id="rId17"/>
    <p:sldId id="1179" r:id="rId18"/>
    <p:sldId id="1174" r:id="rId19"/>
    <p:sldId id="1175" r:id="rId2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399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159" autoAdjust="0"/>
    <p:restoredTop sz="89659" autoAdjust="0"/>
  </p:normalViewPr>
  <p:slideViewPr>
    <p:cSldViewPr snapToGrid="0">
      <p:cViewPr varScale="1">
        <p:scale>
          <a:sx n="102" d="100"/>
          <a:sy n="102" d="100"/>
        </p:scale>
        <p:origin x="1002" y="10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diagrams/_rels/data1.xml.rels><?xml version="1.0" encoding="UTF-8" standalone="yes"?>
<Relationships xmlns="http://schemas.openxmlformats.org/package/2006/relationships"><Relationship Id="rId8" Type="http://schemas.openxmlformats.org/officeDocument/2006/relationships/image" Target="../media/image10.svg"/><Relationship Id="rId3" Type="http://schemas.openxmlformats.org/officeDocument/2006/relationships/image" Target="../media/image5.png"/><Relationship Id="rId7" Type="http://schemas.openxmlformats.org/officeDocument/2006/relationships/image" Target="../media/image9.png"/><Relationship Id="rId12" Type="http://schemas.openxmlformats.org/officeDocument/2006/relationships/image" Target="../media/image14.svg"/><Relationship Id="rId2" Type="http://schemas.openxmlformats.org/officeDocument/2006/relationships/image" Target="../media/image4.svg"/><Relationship Id="rId1" Type="http://schemas.openxmlformats.org/officeDocument/2006/relationships/image" Target="../media/image3.png"/><Relationship Id="rId6" Type="http://schemas.openxmlformats.org/officeDocument/2006/relationships/image" Target="../media/image8.svg"/><Relationship Id="rId11" Type="http://schemas.openxmlformats.org/officeDocument/2006/relationships/image" Target="../media/image13.png"/><Relationship Id="rId5" Type="http://schemas.openxmlformats.org/officeDocument/2006/relationships/image" Target="../media/image7.png"/><Relationship Id="rId10" Type="http://schemas.openxmlformats.org/officeDocument/2006/relationships/image" Target="../media/image12.svg"/><Relationship Id="rId4" Type="http://schemas.openxmlformats.org/officeDocument/2006/relationships/image" Target="../media/image6.svg"/><Relationship Id="rId9" Type="http://schemas.openxmlformats.org/officeDocument/2006/relationships/image" Target="../media/image11.png"/></Relationships>
</file>

<file path=ppt/diagrams/_rels/drawing1.xml.rels><?xml version="1.0" encoding="UTF-8" standalone="yes"?>
<Relationships xmlns="http://schemas.openxmlformats.org/package/2006/relationships"><Relationship Id="rId8" Type="http://schemas.openxmlformats.org/officeDocument/2006/relationships/image" Target="../media/image10.svg"/><Relationship Id="rId3" Type="http://schemas.openxmlformats.org/officeDocument/2006/relationships/image" Target="../media/image16.png"/><Relationship Id="rId7" Type="http://schemas.openxmlformats.org/officeDocument/2006/relationships/image" Target="../media/image18.png"/><Relationship Id="rId12" Type="http://schemas.openxmlformats.org/officeDocument/2006/relationships/image" Target="../media/image14.svg"/><Relationship Id="rId2" Type="http://schemas.openxmlformats.org/officeDocument/2006/relationships/image" Target="../media/image4.svg"/><Relationship Id="rId1" Type="http://schemas.openxmlformats.org/officeDocument/2006/relationships/image" Target="../media/image15.png"/><Relationship Id="rId6" Type="http://schemas.openxmlformats.org/officeDocument/2006/relationships/image" Target="../media/image8.svg"/><Relationship Id="rId11" Type="http://schemas.openxmlformats.org/officeDocument/2006/relationships/image" Target="../media/image20.png"/><Relationship Id="rId5" Type="http://schemas.openxmlformats.org/officeDocument/2006/relationships/image" Target="../media/image17.png"/><Relationship Id="rId10" Type="http://schemas.openxmlformats.org/officeDocument/2006/relationships/image" Target="../media/image12.svg"/><Relationship Id="rId4" Type="http://schemas.openxmlformats.org/officeDocument/2006/relationships/image" Target="../media/image6.svg"/><Relationship Id="rId9" Type="http://schemas.openxmlformats.org/officeDocument/2006/relationships/image" Target="../media/image19.png"/></Relationships>
</file>

<file path=ppt/diagrams/colors1.xml><?xml version="1.0" encoding="utf-8"?>
<dgm:colorsDef xmlns:dgm="http://schemas.openxmlformats.org/drawingml/2006/diagram" xmlns:a="http://schemas.openxmlformats.org/drawingml/2006/main" uniqueId="urn:microsoft.com/office/officeart/2018/5/colors/Iconchunking_neutralbg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9C20BD3-07F0-4A54-8609-763DDCFC9481}" type="doc">
      <dgm:prSet loTypeId="urn:microsoft.com/office/officeart/2018/2/layout/IconVerticalSolidList" loCatId="icon" qsTypeId="urn:microsoft.com/office/officeart/2005/8/quickstyle/simple1" qsCatId="simple" csTypeId="urn:microsoft.com/office/officeart/2018/5/colors/Iconchunking_neutralbg_colorful1" csCatId="colorful" phldr="1"/>
      <dgm:spPr/>
      <dgm:t>
        <a:bodyPr/>
        <a:lstStyle/>
        <a:p>
          <a:endParaRPr lang="en-US"/>
        </a:p>
      </dgm:t>
    </dgm:pt>
    <dgm:pt modelId="{9FC665B0-AFC0-4B8C-8C0F-0007745B8784}">
      <dgm:prSet/>
      <dgm:spPr/>
      <dgm:t>
        <a:bodyPr/>
        <a:lstStyle/>
        <a:p>
          <a:pPr>
            <a:lnSpc>
              <a:spcPct val="100000"/>
            </a:lnSpc>
          </a:pPr>
          <a:r>
            <a:rPr lang="en-US" dirty="0"/>
            <a:t>Review of New Travel Agency Vendors and Reason Behind Change</a:t>
          </a:r>
        </a:p>
      </dgm:t>
    </dgm:pt>
    <dgm:pt modelId="{BBF370CC-CBAA-43A8-A7D7-11BB51E345DC}" type="parTrans" cxnId="{D5FAAA65-8875-4410-AA77-B90C6235806A}">
      <dgm:prSet/>
      <dgm:spPr/>
      <dgm:t>
        <a:bodyPr/>
        <a:lstStyle/>
        <a:p>
          <a:endParaRPr lang="en-US"/>
        </a:p>
      </dgm:t>
    </dgm:pt>
    <dgm:pt modelId="{F3DF4E70-C6BA-45E5-9FAC-9FE4672526D7}" type="sibTrans" cxnId="{D5FAAA65-8875-4410-AA77-B90C6235806A}">
      <dgm:prSet/>
      <dgm:spPr/>
      <dgm:t>
        <a:bodyPr/>
        <a:lstStyle/>
        <a:p>
          <a:endParaRPr lang="en-US"/>
        </a:p>
      </dgm:t>
    </dgm:pt>
    <dgm:pt modelId="{0A6609D4-7981-4D57-B642-15B61CF061AB}">
      <dgm:prSet/>
      <dgm:spPr/>
      <dgm:t>
        <a:bodyPr/>
        <a:lstStyle/>
        <a:p>
          <a:pPr>
            <a:lnSpc>
              <a:spcPct val="100000"/>
            </a:lnSpc>
          </a:pPr>
          <a:r>
            <a:rPr lang="en-US" dirty="0"/>
            <a:t>Review of new UW </a:t>
          </a:r>
          <a:r>
            <a:rPr lang="en-US" dirty="0" err="1"/>
            <a:t>TravelWIse</a:t>
          </a:r>
          <a:r>
            <a:rPr lang="en-US" dirty="0"/>
            <a:t> Website and Rate Calculator</a:t>
          </a:r>
        </a:p>
      </dgm:t>
    </dgm:pt>
    <dgm:pt modelId="{331B770F-259C-4567-AB81-762B90184934}" type="parTrans" cxnId="{2117E270-1B68-4FAC-B4FA-5B50A84445C0}">
      <dgm:prSet/>
      <dgm:spPr/>
      <dgm:t>
        <a:bodyPr/>
        <a:lstStyle/>
        <a:p>
          <a:endParaRPr lang="en-US"/>
        </a:p>
      </dgm:t>
    </dgm:pt>
    <dgm:pt modelId="{B6328341-4836-4B11-9CED-1774D9BEFE5D}" type="sibTrans" cxnId="{2117E270-1B68-4FAC-B4FA-5B50A84445C0}">
      <dgm:prSet/>
      <dgm:spPr/>
      <dgm:t>
        <a:bodyPr/>
        <a:lstStyle/>
        <a:p>
          <a:endParaRPr lang="en-US"/>
        </a:p>
      </dgm:t>
    </dgm:pt>
    <dgm:pt modelId="{A0C222F1-D9A7-4E29-875F-1A7426D122F2}">
      <dgm:prSet/>
      <dgm:spPr/>
      <dgm:t>
        <a:bodyPr/>
        <a:lstStyle/>
        <a:p>
          <a:pPr>
            <a:lnSpc>
              <a:spcPct val="100000"/>
            </a:lnSpc>
          </a:pPr>
          <a:r>
            <a:rPr lang="en-US" dirty="0"/>
            <a:t>Current UW Campus Travel Restrictions</a:t>
          </a:r>
        </a:p>
      </dgm:t>
    </dgm:pt>
    <dgm:pt modelId="{EAAEBCC2-6B1A-4FE4-90A3-69994F39B8E9}" type="parTrans" cxnId="{4E763D38-6335-434E-A27F-6923C18978C0}">
      <dgm:prSet/>
      <dgm:spPr/>
      <dgm:t>
        <a:bodyPr/>
        <a:lstStyle/>
        <a:p>
          <a:endParaRPr lang="en-US"/>
        </a:p>
      </dgm:t>
    </dgm:pt>
    <dgm:pt modelId="{40455B99-6982-41F0-B94B-C234757B20DE}" type="sibTrans" cxnId="{4E763D38-6335-434E-A27F-6923C18978C0}">
      <dgm:prSet/>
      <dgm:spPr/>
      <dgm:t>
        <a:bodyPr/>
        <a:lstStyle/>
        <a:p>
          <a:endParaRPr lang="en-US"/>
        </a:p>
      </dgm:t>
    </dgm:pt>
    <dgm:pt modelId="{753ADF3F-9C38-424F-B5AF-3CBD79A2CC9F}">
      <dgm:prSet/>
      <dgm:spPr/>
      <dgm:t>
        <a:bodyPr/>
        <a:lstStyle/>
        <a:p>
          <a:pPr>
            <a:lnSpc>
              <a:spcPct val="100000"/>
            </a:lnSpc>
          </a:pPr>
          <a:r>
            <a:rPr lang="en-US" dirty="0"/>
            <a:t>Unused Ticket &amp; UATP Card Overview</a:t>
          </a:r>
        </a:p>
      </dgm:t>
    </dgm:pt>
    <dgm:pt modelId="{49B9A878-DC07-4F0C-BFC2-23566AD7BA00}" type="parTrans" cxnId="{28223260-C1DB-41A2-99BC-0F8CA4F7BD10}">
      <dgm:prSet/>
      <dgm:spPr/>
      <dgm:t>
        <a:bodyPr/>
        <a:lstStyle/>
        <a:p>
          <a:endParaRPr lang="en-US"/>
        </a:p>
      </dgm:t>
    </dgm:pt>
    <dgm:pt modelId="{42F930FE-AC0D-48D6-AB95-37EB774F712D}" type="sibTrans" cxnId="{28223260-C1DB-41A2-99BC-0F8CA4F7BD10}">
      <dgm:prSet/>
      <dgm:spPr/>
      <dgm:t>
        <a:bodyPr/>
        <a:lstStyle/>
        <a:p>
          <a:endParaRPr lang="en-US"/>
        </a:p>
      </dgm:t>
    </dgm:pt>
    <dgm:pt modelId="{58ECF492-DCC8-4C95-A471-52EDEB16AAD9}">
      <dgm:prSet/>
      <dgm:spPr/>
      <dgm:t>
        <a:bodyPr/>
        <a:lstStyle/>
        <a:p>
          <a:pPr>
            <a:lnSpc>
              <a:spcPct val="100000"/>
            </a:lnSpc>
          </a:pPr>
          <a:r>
            <a:rPr lang="en-US" dirty="0"/>
            <a:t>Travel Policy Changes &amp; Updates</a:t>
          </a:r>
        </a:p>
      </dgm:t>
    </dgm:pt>
    <dgm:pt modelId="{C47A2BFA-7FCC-40CC-8C2C-C48AD5BFA7C6}" type="parTrans" cxnId="{8CC03A5F-8C91-4085-8292-22C756BC54AA}">
      <dgm:prSet/>
      <dgm:spPr/>
      <dgm:t>
        <a:bodyPr/>
        <a:lstStyle/>
        <a:p>
          <a:endParaRPr lang="en-US"/>
        </a:p>
      </dgm:t>
    </dgm:pt>
    <dgm:pt modelId="{C0D31A72-2553-4FDA-966F-2DB9C23EF699}" type="sibTrans" cxnId="{8CC03A5F-8C91-4085-8292-22C756BC54AA}">
      <dgm:prSet/>
      <dgm:spPr/>
      <dgm:t>
        <a:bodyPr/>
        <a:lstStyle/>
        <a:p>
          <a:endParaRPr lang="en-US"/>
        </a:p>
      </dgm:t>
    </dgm:pt>
    <dgm:pt modelId="{37A2E88D-C040-4D56-82D9-C1DEA3F95437}">
      <dgm:prSet/>
      <dgm:spPr/>
      <dgm:t>
        <a:bodyPr/>
        <a:lstStyle/>
        <a:p>
          <a:pPr>
            <a:lnSpc>
              <a:spcPct val="100000"/>
            </a:lnSpc>
          </a:pPr>
          <a:r>
            <a:rPr lang="en-US"/>
            <a:t>Q &amp; A</a:t>
          </a:r>
        </a:p>
      </dgm:t>
    </dgm:pt>
    <dgm:pt modelId="{923E5D6A-0271-42AC-BA2A-3594862BC5BF}" type="parTrans" cxnId="{31883124-B129-4BE7-B8E8-F4AACB3EBB26}">
      <dgm:prSet/>
      <dgm:spPr/>
      <dgm:t>
        <a:bodyPr/>
        <a:lstStyle/>
        <a:p>
          <a:endParaRPr lang="en-US"/>
        </a:p>
      </dgm:t>
    </dgm:pt>
    <dgm:pt modelId="{91E1BE63-F59A-4443-A818-49441D1378B1}" type="sibTrans" cxnId="{31883124-B129-4BE7-B8E8-F4AACB3EBB26}">
      <dgm:prSet/>
      <dgm:spPr/>
      <dgm:t>
        <a:bodyPr/>
        <a:lstStyle/>
        <a:p>
          <a:endParaRPr lang="en-US"/>
        </a:p>
      </dgm:t>
    </dgm:pt>
    <dgm:pt modelId="{E8552D47-2341-44C4-B988-219AEEEEF1AC}" type="pres">
      <dgm:prSet presAssocID="{B9C20BD3-07F0-4A54-8609-763DDCFC9481}" presName="root" presStyleCnt="0">
        <dgm:presLayoutVars>
          <dgm:dir/>
          <dgm:resizeHandles val="exact"/>
        </dgm:presLayoutVars>
      </dgm:prSet>
      <dgm:spPr/>
    </dgm:pt>
    <dgm:pt modelId="{4771C03A-2409-4AC4-B6EC-3613F4C2C4F2}" type="pres">
      <dgm:prSet presAssocID="{9FC665B0-AFC0-4B8C-8C0F-0007745B8784}" presName="compNode" presStyleCnt="0"/>
      <dgm:spPr/>
    </dgm:pt>
    <dgm:pt modelId="{AE432827-F269-4B59-859F-6D5AA976BFBB}" type="pres">
      <dgm:prSet presAssocID="{9FC665B0-AFC0-4B8C-8C0F-0007745B8784}" presName="bgRect" presStyleLbl="bgShp" presStyleIdx="0" presStyleCnt="6"/>
      <dgm:spPr/>
    </dgm:pt>
    <dgm:pt modelId="{FB41C032-47DE-46E3-9BD9-E88CC598C394}" type="pres">
      <dgm:prSet presAssocID="{9FC665B0-AFC0-4B8C-8C0F-0007745B8784}" presName="iconRect" presStyleLbl="node1" presStyleIdx="0" presStyleCnt="6"/>
      <dgm:spPr>
        <a:blipFill>
          <a:blip xmlns:r="http://schemas.openxmlformats.org/officeDocument/2006/relationships" r:embed="rId1" cstate="hqprint">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Airplane"/>
        </a:ext>
      </dgm:extLst>
    </dgm:pt>
    <dgm:pt modelId="{0817D0AB-260A-487C-A0FE-12B390AB89BC}" type="pres">
      <dgm:prSet presAssocID="{9FC665B0-AFC0-4B8C-8C0F-0007745B8784}" presName="spaceRect" presStyleCnt="0"/>
      <dgm:spPr/>
    </dgm:pt>
    <dgm:pt modelId="{84D350D0-B02A-4385-840B-C12E340FBA00}" type="pres">
      <dgm:prSet presAssocID="{9FC665B0-AFC0-4B8C-8C0F-0007745B8784}" presName="parTx" presStyleLbl="revTx" presStyleIdx="0" presStyleCnt="6">
        <dgm:presLayoutVars>
          <dgm:chMax val="0"/>
          <dgm:chPref val="0"/>
        </dgm:presLayoutVars>
      </dgm:prSet>
      <dgm:spPr/>
    </dgm:pt>
    <dgm:pt modelId="{2C026803-AABA-4BAD-B73A-67390E280347}" type="pres">
      <dgm:prSet presAssocID="{F3DF4E70-C6BA-45E5-9FAC-9FE4672526D7}" presName="sibTrans" presStyleCnt="0"/>
      <dgm:spPr/>
    </dgm:pt>
    <dgm:pt modelId="{7CCA7CB8-5BA6-4CC6-BBAF-E000E54E4F75}" type="pres">
      <dgm:prSet presAssocID="{0A6609D4-7981-4D57-B642-15B61CF061AB}" presName="compNode" presStyleCnt="0"/>
      <dgm:spPr/>
    </dgm:pt>
    <dgm:pt modelId="{6D4FFCF8-A31A-43C2-9FD6-8482282EE91D}" type="pres">
      <dgm:prSet presAssocID="{0A6609D4-7981-4D57-B642-15B61CF061AB}" presName="bgRect" presStyleLbl="bgShp" presStyleIdx="1" presStyleCnt="6"/>
      <dgm:spPr/>
    </dgm:pt>
    <dgm:pt modelId="{F6A1CCF5-4DED-4D60-859C-5CCC0EBDB8CC}" type="pres">
      <dgm:prSet presAssocID="{0A6609D4-7981-4D57-B642-15B61CF061AB}" presName="iconRect" presStyleLbl="node1" presStyleIdx="1" presStyleCnt="6"/>
      <dgm:spPr>
        <a:blipFill>
          <a:blip xmlns:r="http://schemas.openxmlformats.org/officeDocument/2006/relationships" r:embed="rId3" cstate="hq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Calculator"/>
        </a:ext>
      </dgm:extLst>
    </dgm:pt>
    <dgm:pt modelId="{62AF60F6-9D30-4028-A723-3977D00D12CD}" type="pres">
      <dgm:prSet presAssocID="{0A6609D4-7981-4D57-B642-15B61CF061AB}" presName="spaceRect" presStyleCnt="0"/>
      <dgm:spPr/>
    </dgm:pt>
    <dgm:pt modelId="{0629EEA8-782A-4967-9BBA-8F1D604E1B76}" type="pres">
      <dgm:prSet presAssocID="{0A6609D4-7981-4D57-B642-15B61CF061AB}" presName="parTx" presStyleLbl="revTx" presStyleIdx="1" presStyleCnt="6">
        <dgm:presLayoutVars>
          <dgm:chMax val="0"/>
          <dgm:chPref val="0"/>
        </dgm:presLayoutVars>
      </dgm:prSet>
      <dgm:spPr/>
    </dgm:pt>
    <dgm:pt modelId="{4DA9B9A6-CA6D-4CBE-A52B-4E4194371538}" type="pres">
      <dgm:prSet presAssocID="{B6328341-4836-4B11-9CED-1774D9BEFE5D}" presName="sibTrans" presStyleCnt="0"/>
      <dgm:spPr/>
    </dgm:pt>
    <dgm:pt modelId="{DCA21423-BA66-4E94-89C9-907746B8B595}" type="pres">
      <dgm:prSet presAssocID="{A0C222F1-D9A7-4E29-875F-1A7426D122F2}" presName="compNode" presStyleCnt="0"/>
      <dgm:spPr/>
    </dgm:pt>
    <dgm:pt modelId="{D996812D-D1F8-43B7-806C-F7E336B302F2}" type="pres">
      <dgm:prSet presAssocID="{A0C222F1-D9A7-4E29-875F-1A7426D122F2}" presName="bgRect" presStyleLbl="bgShp" presStyleIdx="2" presStyleCnt="6"/>
      <dgm:spPr/>
    </dgm:pt>
    <dgm:pt modelId="{49AB7AB7-3B90-4FE7-B4E5-27BE9A21A901}" type="pres">
      <dgm:prSet presAssocID="{A0C222F1-D9A7-4E29-875F-1A7426D122F2}" presName="iconRect" presStyleLbl="node1" presStyleIdx="2" presStyleCnt="6"/>
      <dgm:spPr>
        <a:blipFill>
          <a:blip xmlns:r="http://schemas.openxmlformats.org/officeDocument/2006/relationships" r:embed="rId5" cstate="hqprint">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Help"/>
        </a:ext>
      </dgm:extLst>
    </dgm:pt>
    <dgm:pt modelId="{10C9DAE1-E576-4EBA-B3EC-D8F89E6DC3BB}" type="pres">
      <dgm:prSet presAssocID="{A0C222F1-D9A7-4E29-875F-1A7426D122F2}" presName="spaceRect" presStyleCnt="0"/>
      <dgm:spPr/>
    </dgm:pt>
    <dgm:pt modelId="{B8261B89-C999-4F3B-9262-96BF43486B24}" type="pres">
      <dgm:prSet presAssocID="{A0C222F1-D9A7-4E29-875F-1A7426D122F2}" presName="parTx" presStyleLbl="revTx" presStyleIdx="2" presStyleCnt="6">
        <dgm:presLayoutVars>
          <dgm:chMax val="0"/>
          <dgm:chPref val="0"/>
        </dgm:presLayoutVars>
      </dgm:prSet>
      <dgm:spPr/>
    </dgm:pt>
    <dgm:pt modelId="{18A4D4E8-B9E0-47FE-9F59-44B8748344AF}" type="pres">
      <dgm:prSet presAssocID="{40455B99-6982-41F0-B94B-C234757B20DE}" presName="sibTrans" presStyleCnt="0"/>
      <dgm:spPr/>
    </dgm:pt>
    <dgm:pt modelId="{C43B8BAF-0677-433D-BE6F-E01BCF702710}" type="pres">
      <dgm:prSet presAssocID="{753ADF3F-9C38-424F-B5AF-3CBD79A2CC9F}" presName="compNode" presStyleCnt="0"/>
      <dgm:spPr/>
    </dgm:pt>
    <dgm:pt modelId="{3B80AAC1-DF71-4568-B339-C459C851AF84}" type="pres">
      <dgm:prSet presAssocID="{753ADF3F-9C38-424F-B5AF-3CBD79A2CC9F}" presName="bgRect" presStyleLbl="bgShp" presStyleIdx="3" presStyleCnt="6"/>
      <dgm:spPr/>
    </dgm:pt>
    <dgm:pt modelId="{7EF222AD-6EF4-4D7F-ADC1-0DBDBBB72E2B}" type="pres">
      <dgm:prSet presAssocID="{753ADF3F-9C38-424F-B5AF-3CBD79A2CC9F}" presName="iconRect" presStyleLbl="node1" presStyleIdx="3" presStyleCnt="6"/>
      <dgm:spPr>
        <a:blipFill>
          <a:blip xmlns:r="http://schemas.openxmlformats.org/officeDocument/2006/relationships" r:embed="rId7" cstate="hqprint">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a:noFill/>
        </a:ln>
      </dgm:spPr>
      <dgm:extLst>
        <a:ext uri="{E40237B7-FDA0-4F09-8148-C483321AD2D9}">
          <dgm14:cNvPr xmlns:dgm14="http://schemas.microsoft.com/office/drawing/2010/diagram" id="0" name="" descr="Credit card"/>
        </a:ext>
      </dgm:extLst>
    </dgm:pt>
    <dgm:pt modelId="{BC377B56-D788-4AB5-A7C0-F50F2F44264D}" type="pres">
      <dgm:prSet presAssocID="{753ADF3F-9C38-424F-B5AF-3CBD79A2CC9F}" presName="spaceRect" presStyleCnt="0"/>
      <dgm:spPr/>
    </dgm:pt>
    <dgm:pt modelId="{5CF7D84C-5A56-4DE6-80D0-AB6C3EDAFF04}" type="pres">
      <dgm:prSet presAssocID="{753ADF3F-9C38-424F-B5AF-3CBD79A2CC9F}" presName="parTx" presStyleLbl="revTx" presStyleIdx="3" presStyleCnt="6">
        <dgm:presLayoutVars>
          <dgm:chMax val="0"/>
          <dgm:chPref val="0"/>
        </dgm:presLayoutVars>
      </dgm:prSet>
      <dgm:spPr/>
    </dgm:pt>
    <dgm:pt modelId="{34D0E718-23DE-452E-B86B-4361DD15F90F}" type="pres">
      <dgm:prSet presAssocID="{42F930FE-AC0D-48D6-AB95-37EB774F712D}" presName="sibTrans" presStyleCnt="0"/>
      <dgm:spPr/>
    </dgm:pt>
    <dgm:pt modelId="{B24318E9-6090-495F-B6D6-8D81C1888F39}" type="pres">
      <dgm:prSet presAssocID="{58ECF492-DCC8-4C95-A471-52EDEB16AAD9}" presName="compNode" presStyleCnt="0"/>
      <dgm:spPr/>
    </dgm:pt>
    <dgm:pt modelId="{D6EBA8C5-C492-4589-941C-17EC98C955CE}" type="pres">
      <dgm:prSet presAssocID="{58ECF492-DCC8-4C95-A471-52EDEB16AAD9}" presName="bgRect" presStyleLbl="bgShp" presStyleIdx="4" presStyleCnt="6"/>
      <dgm:spPr/>
    </dgm:pt>
    <dgm:pt modelId="{B131B34E-4F57-4C5B-8F2E-B5E01D843E50}" type="pres">
      <dgm:prSet presAssocID="{58ECF492-DCC8-4C95-A471-52EDEB16AAD9}" presName="iconRect" presStyleLbl="node1" presStyleIdx="4" presStyleCnt="6"/>
      <dgm:spPr>
        <a:blipFill>
          <a:blip xmlns:r="http://schemas.openxmlformats.org/officeDocument/2006/relationships" r:embed="rId9" cstate="hqprint">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a:noFill/>
        </a:ln>
      </dgm:spPr>
      <dgm:extLst>
        <a:ext uri="{E40237B7-FDA0-4F09-8148-C483321AD2D9}">
          <dgm14:cNvPr xmlns:dgm14="http://schemas.microsoft.com/office/drawing/2010/diagram" id="0" name="" descr="Checkmark"/>
        </a:ext>
      </dgm:extLst>
    </dgm:pt>
    <dgm:pt modelId="{D8245316-1C3D-455F-B5C9-97F086B85663}" type="pres">
      <dgm:prSet presAssocID="{58ECF492-DCC8-4C95-A471-52EDEB16AAD9}" presName="spaceRect" presStyleCnt="0"/>
      <dgm:spPr/>
    </dgm:pt>
    <dgm:pt modelId="{B9B90021-6EA7-468A-A155-C637EB10B621}" type="pres">
      <dgm:prSet presAssocID="{58ECF492-DCC8-4C95-A471-52EDEB16AAD9}" presName="parTx" presStyleLbl="revTx" presStyleIdx="4" presStyleCnt="6">
        <dgm:presLayoutVars>
          <dgm:chMax val="0"/>
          <dgm:chPref val="0"/>
        </dgm:presLayoutVars>
      </dgm:prSet>
      <dgm:spPr/>
    </dgm:pt>
    <dgm:pt modelId="{08745F32-B772-4BF3-A610-B1EC51BFA40A}" type="pres">
      <dgm:prSet presAssocID="{C0D31A72-2553-4FDA-966F-2DB9C23EF699}" presName="sibTrans" presStyleCnt="0"/>
      <dgm:spPr/>
    </dgm:pt>
    <dgm:pt modelId="{3216E512-8E15-471E-94E2-648450DF9BE5}" type="pres">
      <dgm:prSet presAssocID="{37A2E88D-C040-4D56-82D9-C1DEA3F95437}" presName="compNode" presStyleCnt="0"/>
      <dgm:spPr/>
    </dgm:pt>
    <dgm:pt modelId="{4F88202E-CE1D-4216-A6D0-927DD94B4011}" type="pres">
      <dgm:prSet presAssocID="{37A2E88D-C040-4D56-82D9-C1DEA3F95437}" presName="bgRect" presStyleLbl="bgShp" presStyleIdx="5" presStyleCnt="6"/>
      <dgm:spPr/>
    </dgm:pt>
    <dgm:pt modelId="{34ED98DF-605E-49FF-8CB2-9C21D97728E2}" type="pres">
      <dgm:prSet presAssocID="{37A2E88D-C040-4D56-82D9-C1DEA3F95437}" presName="iconRect" presStyleLbl="node1" presStyleIdx="5" presStyleCnt="6"/>
      <dgm:spPr>
        <a:blipFill>
          <a:blip xmlns:r="http://schemas.openxmlformats.org/officeDocument/2006/relationships" r:embed="rId11" cstate="hqprint">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a:blipFill>
        <a:ln>
          <a:noFill/>
        </a:ln>
      </dgm:spPr>
      <dgm:extLst>
        <a:ext uri="{E40237B7-FDA0-4F09-8148-C483321AD2D9}">
          <dgm14:cNvPr xmlns:dgm14="http://schemas.microsoft.com/office/drawing/2010/diagram" id="0" name="" descr="Questions"/>
        </a:ext>
      </dgm:extLst>
    </dgm:pt>
    <dgm:pt modelId="{BAF2B130-4FFA-4389-8732-5B79B877C8F6}" type="pres">
      <dgm:prSet presAssocID="{37A2E88D-C040-4D56-82D9-C1DEA3F95437}" presName="spaceRect" presStyleCnt="0"/>
      <dgm:spPr/>
    </dgm:pt>
    <dgm:pt modelId="{E91494EB-A292-4BF1-AD18-0A9B742FEC0E}" type="pres">
      <dgm:prSet presAssocID="{37A2E88D-C040-4D56-82D9-C1DEA3F95437}" presName="parTx" presStyleLbl="revTx" presStyleIdx="5" presStyleCnt="6">
        <dgm:presLayoutVars>
          <dgm:chMax val="0"/>
          <dgm:chPref val="0"/>
        </dgm:presLayoutVars>
      </dgm:prSet>
      <dgm:spPr/>
    </dgm:pt>
  </dgm:ptLst>
  <dgm:cxnLst>
    <dgm:cxn modelId="{31883124-B129-4BE7-B8E8-F4AACB3EBB26}" srcId="{B9C20BD3-07F0-4A54-8609-763DDCFC9481}" destId="{37A2E88D-C040-4D56-82D9-C1DEA3F95437}" srcOrd="5" destOrd="0" parTransId="{923E5D6A-0271-42AC-BA2A-3594862BC5BF}" sibTransId="{91E1BE63-F59A-4443-A818-49441D1378B1}"/>
    <dgm:cxn modelId="{4E763D38-6335-434E-A27F-6923C18978C0}" srcId="{B9C20BD3-07F0-4A54-8609-763DDCFC9481}" destId="{A0C222F1-D9A7-4E29-875F-1A7426D122F2}" srcOrd="2" destOrd="0" parTransId="{EAAEBCC2-6B1A-4FE4-90A3-69994F39B8E9}" sibTransId="{40455B99-6982-41F0-B94B-C234757B20DE}"/>
    <dgm:cxn modelId="{8CC03A5F-8C91-4085-8292-22C756BC54AA}" srcId="{B9C20BD3-07F0-4A54-8609-763DDCFC9481}" destId="{58ECF492-DCC8-4C95-A471-52EDEB16AAD9}" srcOrd="4" destOrd="0" parTransId="{C47A2BFA-7FCC-40CC-8C2C-C48AD5BFA7C6}" sibTransId="{C0D31A72-2553-4FDA-966F-2DB9C23EF699}"/>
    <dgm:cxn modelId="{28223260-C1DB-41A2-99BC-0F8CA4F7BD10}" srcId="{B9C20BD3-07F0-4A54-8609-763DDCFC9481}" destId="{753ADF3F-9C38-424F-B5AF-3CBD79A2CC9F}" srcOrd="3" destOrd="0" parTransId="{49B9A878-DC07-4F0C-BFC2-23566AD7BA00}" sibTransId="{42F930FE-AC0D-48D6-AB95-37EB774F712D}"/>
    <dgm:cxn modelId="{846A1243-780C-425A-A2F3-E09FC5CB8190}" type="presOf" srcId="{37A2E88D-C040-4D56-82D9-C1DEA3F95437}" destId="{E91494EB-A292-4BF1-AD18-0A9B742FEC0E}" srcOrd="0" destOrd="0" presId="urn:microsoft.com/office/officeart/2018/2/layout/IconVerticalSolidList"/>
    <dgm:cxn modelId="{932B1145-2518-4DD2-9C86-9EC8B0A015B8}" type="presOf" srcId="{A0C222F1-D9A7-4E29-875F-1A7426D122F2}" destId="{B8261B89-C999-4F3B-9262-96BF43486B24}" srcOrd="0" destOrd="0" presId="urn:microsoft.com/office/officeart/2018/2/layout/IconVerticalSolidList"/>
    <dgm:cxn modelId="{D5FAAA65-8875-4410-AA77-B90C6235806A}" srcId="{B9C20BD3-07F0-4A54-8609-763DDCFC9481}" destId="{9FC665B0-AFC0-4B8C-8C0F-0007745B8784}" srcOrd="0" destOrd="0" parTransId="{BBF370CC-CBAA-43A8-A7D7-11BB51E345DC}" sibTransId="{F3DF4E70-C6BA-45E5-9FAC-9FE4672526D7}"/>
    <dgm:cxn modelId="{FECC414A-FA9B-479A-B785-0F3D5B5E1828}" type="presOf" srcId="{9FC665B0-AFC0-4B8C-8C0F-0007745B8784}" destId="{84D350D0-B02A-4385-840B-C12E340FBA00}" srcOrd="0" destOrd="0" presId="urn:microsoft.com/office/officeart/2018/2/layout/IconVerticalSolidList"/>
    <dgm:cxn modelId="{2117E270-1B68-4FAC-B4FA-5B50A84445C0}" srcId="{B9C20BD3-07F0-4A54-8609-763DDCFC9481}" destId="{0A6609D4-7981-4D57-B642-15B61CF061AB}" srcOrd="1" destOrd="0" parTransId="{331B770F-259C-4567-AB81-762B90184934}" sibTransId="{B6328341-4836-4B11-9CED-1774D9BEFE5D}"/>
    <dgm:cxn modelId="{4AEEF284-DE67-4538-BEA8-F1D116BF6C16}" type="presOf" srcId="{58ECF492-DCC8-4C95-A471-52EDEB16AAD9}" destId="{B9B90021-6EA7-468A-A155-C637EB10B621}" srcOrd="0" destOrd="0" presId="urn:microsoft.com/office/officeart/2018/2/layout/IconVerticalSolidList"/>
    <dgm:cxn modelId="{D64AB89C-3F4A-4039-B0DE-3B5C11BD6E55}" type="presOf" srcId="{753ADF3F-9C38-424F-B5AF-3CBD79A2CC9F}" destId="{5CF7D84C-5A56-4DE6-80D0-AB6C3EDAFF04}" srcOrd="0" destOrd="0" presId="urn:microsoft.com/office/officeart/2018/2/layout/IconVerticalSolidList"/>
    <dgm:cxn modelId="{2D0501D4-6D77-471C-B661-469CC3BE7CF0}" type="presOf" srcId="{0A6609D4-7981-4D57-B642-15B61CF061AB}" destId="{0629EEA8-782A-4967-9BBA-8F1D604E1B76}" srcOrd="0" destOrd="0" presId="urn:microsoft.com/office/officeart/2018/2/layout/IconVerticalSolidList"/>
    <dgm:cxn modelId="{B58172ED-DBE3-4D9C-A85B-517D5E396CB1}" type="presOf" srcId="{B9C20BD3-07F0-4A54-8609-763DDCFC9481}" destId="{E8552D47-2341-44C4-B988-219AEEEEF1AC}" srcOrd="0" destOrd="0" presId="urn:microsoft.com/office/officeart/2018/2/layout/IconVerticalSolidList"/>
    <dgm:cxn modelId="{7BB3AD4C-823A-4A3E-93D2-A51B6521DF17}" type="presParOf" srcId="{E8552D47-2341-44C4-B988-219AEEEEF1AC}" destId="{4771C03A-2409-4AC4-B6EC-3613F4C2C4F2}" srcOrd="0" destOrd="0" presId="urn:microsoft.com/office/officeart/2018/2/layout/IconVerticalSolidList"/>
    <dgm:cxn modelId="{EABCADC7-3F2D-4241-869C-C82FDDE93547}" type="presParOf" srcId="{4771C03A-2409-4AC4-B6EC-3613F4C2C4F2}" destId="{AE432827-F269-4B59-859F-6D5AA976BFBB}" srcOrd="0" destOrd="0" presId="urn:microsoft.com/office/officeart/2018/2/layout/IconVerticalSolidList"/>
    <dgm:cxn modelId="{579638DC-441F-4FE8-9896-C414536668EF}" type="presParOf" srcId="{4771C03A-2409-4AC4-B6EC-3613F4C2C4F2}" destId="{FB41C032-47DE-46E3-9BD9-E88CC598C394}" srcOrd="1" destOrd="0" presId="urn:microsoft.com/office/officeart/2018/2/layout/IconVerticalSolidList"/>
    <dgm:cxn modelId="{0E982643-97CE-446A-8DC0-A23113F99D73}" type="presParOf" srcId="{4771C03A-2409-4AC4-B6EC-3613F4C2C4F2}" destId="{0817D0AB-260A-487C-A0FE-12B390AB89BC}" srcOrd="2" destOrd="0" presId="urn:microsoft.com/office/officeart/2018/2/layout/IconVerticalSolidList"/>
    <dgm:cxn modelId="{6AA52337-FD1C-4F83-89C1-6DF91F1CB2E9}" type="presParOf" srcId="{4771C03A-2409-4AC4-B6EC-3613F4C2C4F2}" destId="{84D350D0-B02A-4385-840B-C12E340FBA00}" srcOrd="3" destOrd="0" presId="urn:microsoft.com/office/officeart/2018/2/layout/IconVerticalSolidList"/>
    <dgm:cxn modelId="{BEB4D79A-E12C-43C7-AC29-9DDB6CE9BE56}" type="presParOf" srcId="{E8552D47-2341-44C4-B988-219AEEEEF1AC}" destId="{2C026803-AABA-4BAD-B73A-67390E280347}" srcOrd="1" destOrd="0" presId="urn:microsoft.com/office/officeart/2018/2/layout/IconVerticalSolidList"/>
    <dgm:cxn modelId="{BAABB5DD-2517-46DC-9FCD-7BF7018E6229}" type="presParOf" srcId="{E8552D47-2341-44C4-B988-219AEEEEF1AC}" destId="{7CCA7CB8-5BA6-4CC6-BBAF-E000E54E4F75}" srcOrd="2" destOrd="0" presId="urn:microsoft.com/office/officeart/2018/2/layout/IconVerticalSolidList"/>
    <dgm:cxn modelId="{9CBAF680-2AB3-44A9-A662-5ABE50B3A62D}" type="presParOf" srcId="{7CCA7CB8-5BA6-4CC6-BBAF-E000E54E4F75}" destId="{6D4FFCF8-A31A-43C2-9FD6-8482282EE91D}" srcOrd="0" destOrd="0" presId="urn:microsoft.com/office/officeart/2018/2/layout/IconVerticalSolidList"/>
    <dgm:cxn modelId="{E1711602-569E-401A-A27C-F1F45EA77852}" type="presParOf" srcId="{7CCA7CB8-5BA6-4CC6-BBAF-E000E54E4F75}" destId="{F6A1CCF5-4DED-4D60-859C-5CCC0EBDB8CC}" srcOrd="1" destOrd="0" presId="urn:microsoft.com/office/officeart/2018/2/layout/IconVerticalSolidList"/>
    <dgm:cxn modelId="{9DECF5C5-6622-4837-9F04-5F80404B2948}" type="presParOf" srcId="{7CCA7CB8-5BA6-4CC6-BBAF-E000E54E4F75}" destId="{62AF60F6-9D30-4028-A723-3977D00D12CD}" srcOrd="2" destOrd="0" presId="urn:microsoft.com/office/officeart/2018/2/layout/IconVerticalSolidList"/>
    <dgm:cxn modelId="{92232C7D-2BC4-4A8F-92BA-4DAE2CD5A47F}" type="presParOf" srcId="{7CCA7CB8-5BA6-4CC6-BBAF-E000E54E4F75}" destId="{0629EEA8-782A-4967-9BBA-8F1D604E1B76}" srcOrd="3" destOrd="0" presId="urn:microsoft.com/office/officeart/2018/2/layout/IconVerticalSolidList"/>
    <dgm:cxn modelId="{1183FCC4-A2D8-4C74-BAE5-A5D083A5E297}" type="presParOf" srcId="{E8552D47-2341-44C4-B988-219AEEEEF1AC}" destId="{4DA9B9A6-CA6D-4CBE-A52B-4E4194371538}" srcOrd="3" destOrd="0" presId="urn:microsoft.com/office/officeart/2018/2/layout/IconVerticalSolidList"/>
    <dgm:cxn modelId="{6982F3A1-09CB-4AF9-A481-A7F84AE2122F}" type="presParOf" srcId="{E8552D47-2341-44C4-B988-219AEEEEF1AC}" destId="{DCA21423-BA66-4E94-89C9-907746B8B595}" srcOrd="4" destOrd="0" presId="urn:microsoft.com/office/officeart/2018/2/layout/IconVerticalSolidList"/>
    <dgm:cxn modelId="{23DE4C57-6F6E-401E-8ABE-8920B70F0638}" type="presParOf" srcId="{DCA21423-BA66-4E94-89C9-907746B8B595}" destId="{D996812D-D1F8-43B7-806C-F7E336B302F2}" srcOrd="0" destOrd="0" presId="urn:microsoft.com/office/officeart/2018/2/layout/IconVerticalSolidList"/>
    <dgm:cxn modelId="{3FD15C57-AEC4-40B5-AC15-67F35AA0182E}" type="presParOf" srcId="{DCA21423-BA66-4E94-89C9-907746B8B595}" destId="{49AB7AB7-3B90-4FE7-B4E5-27BE9A21A901}" srcOrd="1" destOrd="0" presId="urn:microsoft.com/office/officeart/2018/2/layout/IconVerticalSolidList"/>
    <dgm:cxn modelId="{D7A0F3D7-A315-45C4-AA89-39B65CB46FDC}" type="presParOf" srcId="{DCA21423-BA66-4E94-89C9-907746B8B595}" destId="{10C9DAE1-E576-4EBA-B3EC-D8F89E6DC3BB}" srcOrd="2" destOrd="0" presId="urn:microsoft.com/office/officeart/2018/2/layout/IconVerticalSolidList"/>
    <dgm:cxn modelId="{C86F2F10-A99F-43EB-B691-DC2E3A008F96}" type="presParOf" srcId="{DCA21423-BA66-4E94-89C9-907746B8B595}" destId="{B8261B89-C999-4F3B-9262-96BF43486B24}" srcOrd="3" destOrd="0" presId="urn:microsoft.com/office/officeart/2018/2/layout/IconVerticalSolidList"/>
    <dgm:cxn modelId="{4CEC5928-A4B4-4CA9-9481-69755DD0B825}" type="presParOf" srcId="{E8552D47-2341-44C4-B988-219AEEEEF1AC}" destId="{18A4D4E8-B9E0-47FE-9F59-44B8748344AF}" srcOrd="5" destOrd="0" presId="urn:microsoft.com/office/officeart/2018/2/layout/IconVerticalSolidList"/>
    <dgm:cxn modelId="{1DE04F48-F82B-49B5-BA06-5503D2D085FB}" type="presParOf" srcId="{E8552D47-2341-44C4-B988-219AEEEEF1AC}" destId="{C43B8BAF-0677-433D-BE6F-E01BCF702710}" srcOrd="6" destOrd="0" presId="urn:microsoft.com/office/officeart/2018/2/layout/IconVerticalSolidList"/>
    <dgm:cxn modelId="{528DE5CB-12B6-4090-86C1-46E94B8C1D16}" type="presParOf" srcId="{C43B8BAF-0677-433D-BE6F-E01BCF702710}" destId="{3B80AAC1-DF71-4568-B339-C459C851AF84}" srcOrd="0" destOrd="0" presId="urn:microsoft.com/office/officeart/2018/2/layout/IconVerticalSolidList"/>
    <dgm:cxn modelId="{B1E52FF9-9517-4536-9322-20479D53515F}" type="presParOf" srcId="{C43B8BAF-0677-433D-BE6F-E01BCF702710}" destId="{7EF222AD-6EF4-4D7F-ADC1-0DBDBBB72E2B}" srcOrd="1" destOrd="0" presId="urn:microsoft.com/office/officeart/2018/2/layout/IconVerticalSolidList"/>
    <dgm:cxn modelId="{F782CCF0-2A87-4B70-BA47-56D35EC029E8}" type="presParOf" srcId="{C43B8BAF-0677-433D-BE6F-E01BCF702710}" destId="{BC377B56-D788-4AB5-A7C0-F50F2F44264D}" srcOrd="2" destOrd="0" presId="urn:microsoft.com/office/officeart/2018/2/layout/IconVerticalSolidList"/>
    <dgm:cxn modelId="{013806F9-36FA-44C2-96C2-15C5CC2BA770}" type="presParOf" srcId="{C43B8BAF-0677-433D-BE6F-E01BCF702710}" destId="{5CF7D84C-5A56-4DE6-80D0-AB6C3EDAFF04}" srcOrd="3" destOrd="0" presId="urn:microsoft.com/office/officeart/2018/2/layout/IconVerticalSolidList"/>
    <dgm:cxn modelId="{C4FFDA27-1D1C-43A8-A75A-3D91B68D2C5C}" type="presParOf" srcId="{E8552D47-2341-44C4-B988-219AEEEEF1AC}" destId="{34D0E718-23DE-452E-B86B-4361DD15F90F}" srcOrd="7" destOrd="0" presId="urn:microsoft.com/office/officeart/2018/2/layout/IconVerticalSolidList"/>
    <dgm:cxn modelId="{C5679166-38FC-49F8-9D52-1B35343657A4}" type="presParOf" srcId="{E8552D47-2341-44C4-B988-219AEEEEF1AC}" destId="{B24318E9-6090-495F-B6D6-8D81C1888F39}" srcOrd="8" destOrd="0" presId="urn:microsoft.com/office/officeart/2018/2/layout/IconVerticalSolidList"/>
    <dgm:cxn modelId="{D1B3F85C-908F-458F-9819-78F4306A9895}" type="presParOf" srcId="{B24318E9-6090-495F-B6D6-8D81C1888F39}" destId="{D6EBA8C5-C492-4589-941C-17EC98C955CE}" srcOrd="0" destOrd="0" presId="urn:microsoft.com/office/officeart/2018/2/layout/IconVerticalSolidList"/>
    <dgm:cxn modelId="{4760AD77-63B6-495A-BBA6-EC16D975AD89}" type="presParOf" srcId="{B24318E9-6090-495F-B6D6-8D81C1888F39}" destId="{B131B34E-4F57-4C5B-8F2E-B5E01D843E50}" srcOrd="1" destOrd="0" presId="urn:microsoft.com/office/officeart/2018/2/layout/IconVerticalSolidList"/>
    <dgm:cxn modelId="{16F062C7-B475-452D-AC71-27EC2A9397FF}" type="presParOf" srcId="{B24318E9-6090-495F-B6D6-8D81C1888F39}" destId="{D8245316-1C3D-455F-B5C9-97F086B85663}" srcOrd="2" destOrd="0" presId="urn:microsoft.com/office/officeart/2018/2/layout/IconVerticalSolidList"/>
    <dgm:cxn modelId="{3BD7BBB2-3B5D-47B5-9575-246178F33AA9}" type="presParOf" srcId="{B24318E9-6090-495F-B6D6-8D81C1888F39}" destId="{B9B90021-6EA7-468A-A155-C637EB10B621}" srcOrd="3" destOrd="0" presId="urn:microsoft.com/office/officeart/2018/2/layout/IconVerticalSolidList"/>
    <dgm:cxn modelId="{16BBBB90-3BDE-4F57-A3B7-5C1943E8149B}" type="presParOf" srcId="{E8552D47-2341-44C4-B988-219AEEEEF1AC}" destId="{08745F32-B772-4BF3-A610-B1EC51BFA40A}" srcOrd="9" destOrd="0" presId="urn:microsoft.com/office/officeart/2018/2/layout/IconVerticalSolidList"/>
    <dgm:cxn modelId="{9AACA4F9-0792-435E-B933-F039798397F5}" type="presParOf" srcId="{E8552D47-2341-44C4-B988-219AEEEEF1AC}" destId="{3216E512-8E15-471E-94E2-648450DF9BE5}" srcOrd="10" destOrd="0" presId="urn:microsoft.com/office/officeart/2018/2/layout/IconVerticalSolidList"/>
    <dgm:cxn modelId="{24BD016F-7D1F-4258-8151-B32634774338}" type="presParOf" srcId="{3216E512-8E15-471E-94E2-648450DF9BE5}" destId="{4F88202E-CE1D-4216-A6D0-927DD94B4011}" srcOrd="0" destOrd="0" presId="urn:microsoft.com/office/officeart/2018/2/layout/IconVerticalSolidList"/>
    <dgm:cxn modelId="{3AF578DC-D717-41A7-AFA2-CB2694D8949A}" type="presParOf" srcId="{3216E512-8E15-471E-94E2-648450DF9BE5}" destId="{34ED98DF-605E-49FF-8CB2-9C21D97728E2}" srcOrd="1" destOrd="0" presId="urn:microsoft.com/office/officeart/2018/2/layout/IconVerticalSolidList"/>
    <dgm:cxn modelId="{E81F0CA4-2C6B-460D-B4FD-54F42EBE4E0A}" type="presParOf" srcId="{3216E512-8E15-471E-94E2-648450DF9BE5}" destId="{BAF2B130-4FFA-4389-8732-5B79B877C8F6}" srcOrd="2" destOrd="0" presId="urn:microsoft.com/office/officeart/2018/2/layout/IconVerticalSolidList"/>
    <dgm:cxn modelId="{CA84A212-93D3-4A0B-86C1-8B3CEA0E2206}" type="presParOf" srcId="{3216E512-8E15-471E-94E2-648450DF9BE5}" destId="{E91494EB-A292-4BF1-AD18-0A9B742FEC0E}" srcOrd="3" destOrd="0" presId="urn:microsoft.com/office/officeart/2018/2/layout/IconVerticalSoli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E432827-F269-4B59-859F-6D5AA976BFBB}">
      <dsp:nvSpPr>
        <dsp:cNvPr id="0" name=""/>
        <dsp:cNvSpPr/>
      </dsp:nvSpPr>
      <dsp:spPr>
        <a:xfrm>
          <a:off x="0" y="1907"/>
          <a:ext cx="6588691" cy="812817"/>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FB41C032-47DE-46E3-9BD9-E88CC598C394}">
      <dsp:nvSpPr>
        <dsp:cNvPr id="0" name=""/>
        <dsp:cNvSpPr/>
      </dsp:nvSpPr>
      <dsp:spPr>
        <a:xfrm>
          <a:off x="245877" y="184791"/>
          <a:ext cx="447049" cy="447049"/>
        </a:xfrm>
        <a:prstGeom prst="rect">
          <a:avLst/>
        </a:prstGeom>
        <a:blipFill>
          <a:blip xmlns:r="http://schemas.openxmlformats.org/officeDocument/2006/relationships" r:embed="rId1" cstate="hqprint">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84D350D0-B02A-4385-840B-C12E340FBA00}">
      <dsp:nvSpPr>
        <dsp:cNvPr id="0" name=""/>
        <dsp:cNvSpPr/>
      </dsp:nvSpPr>
      <dsp:spPr>
        <a:xfrm>
          <a:off x="938804" y="1907"/>
          <a:ext cx="5649886" cy="81281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6023" tIns="86023" rIns="86023" bIns="86023" numCol="1" spcCol="1270" anchor="ctr" anchorCtr="0">
          <a:noAutofit/>
        </a:bodyPr>
        <a:lstStyle/>
        <a:p>
          <a:pPr marL="0" lvl="0" indent="0" algn="l" defTabSz="844550">
            <a:lnSpc>
              <a:spcPct val="100000"/>
            </a:lnSpc>
            <a:spcBef>
              <a:spcPct val="0"/>
            </a:spcBef>
            <a:spcAft>
              <a:spcPct val="35000"/>
            </a:spcAft>
            <a:buNone/>
          </a:pPr>
          <a:r>
            <a:rPr lang="en-US" sz="1900" kern="1200" dirty="0"/>
            <a:t>Review of New Travel Agency Vendors and Reason Behind Change</a:t>
          </a:r>
        </a:p>
      </dsp:txBody>
      <dsp:txXfrm>
        <a:off x="938804" y="1907"/>
        <a:ext cx="5649886" cy="812817"/>
      </dsp:txXfrm>
    </dsp:sp>
    <dsp:sp modelId="{6D4FFCF8-A31A-43C2-9FD6-8482282EE91D}">
      <dsp:nvSpPr>
        <dsp:cNvPr id="0" name=""/>
        <dsp:cNvSpPr/>
      </dsp:nvSpPr>
      <dsp:spPr>
        <a:xfrm>
          <a:off x="0" y="1017929"/>
          <a:ext cx="6588691" cy="812817"/>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F6A1CCF5-4DED-4D60-859C-5CCC0EBDB8CC}">
      <dsp:nvSpPr>
        <dsp:cNvPr id="0" name=""/>
        <dsp:cNvSpPr/>
      </dsp:nvSpPr>
      <dsp:spPr>
        <a:xfrm>
          <a:off x="245877" y="1200813"/>
          <a:ext cx="447049" cy="447049"/>
        </a:xfrm>
        <a:prstGeom prst="rect">
          <a:avLst/>
        </a:prstGeom>
        <a:blipFill>
          <a:blip xmlns:r="http://schemas.openxmlformats.org/officeDocument/2006/relationships" r:embed="rId3" cstate="hq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0629EEA8-782A-4967-9BBA-8F1D604E1B76}">
      <dsp:nvSpPr>
        <dsp:cNvPr id="0" name=""/>
        <dsp:cNvSpPr/>
      </dsp:nvSpPr>
      <dsp:spPr>
        <a:xfrm>
          <a:off x="938804" y="1017929"/>
          <a:ext cx="5649886" cy="81281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6023" tIns="86023" rIns="86023" bIns="86023" numCol="1" spcCol="1270" anchor="ctr" anchorCtr="0">
          <a:noAutofit/>
        </a:bodyPr>
        <a:lstStyle/>
        <a:p>
          <a:pPr marL="0" lvl="0" indent="0" algn="l" defTabSz="844550">
            <a:lnSpc>
              <a:spcPct val="100000"/>
            </a:lnSpc>
            <a:spcBef>
              <a:spcPct val="0"/>
            </a:spcBef>
            <a:spcAft>
              <a:spcPct val="35000"/>
            </a:spcAft>
            <a:buNone/>
          </a:pPr>
          <a:r>
            <a:rPr lang="en-US" sz="1900" kern="1200" dirty="0"/>
            <a:t>Review of new UW </a:t>
          </a:r>
          <a:r>
            <a:rPr lang="en-US" sz="1900" kern="1200" dirty="0" err="1"/>
            <a:t>TravelWIse</a:t>
          </a:r>
          <a:r>
            <a:rPr lang="en-US" sz="1900" kern="1200" dirty="0"/>
            <a:t> Website and Rate Calculator</a:t>
          </a:r>
        </a:p>
      </dsp:txBody>
      <dsp:txXfrm>
        <a:off x="938804" y="1017929"/>
        <a:ext cx="5649886" cy="812817"/>
      </dsp:txXfrm>
    </dsp:sp>
    <dsp:sp modelId="{D996812D-D1F8-43B7-806C-F7E336B302F2}">
      <dsp:nvSpPr>
        <dsp:cNvPr id="0" name=""/>
        <dsp:cNvSpPr/>
      </dsp:nvSpPr>
      <dsp:spPr>
        <a:xfrm>
          <a:off x="0" y="2033951"/>
          <a:ext cx="6588691" cy="812817"/>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49AB7AB7-3B90-4FE7-B4E5-27BE9A21A901}">
      <dsp:nvSpPr>
        <dsp:cNvPr id="0" name=""/>
        <dsp:cNvSpPr/>
      </dsp:nvSpPr>
      <dsp:spPr>
        <a:xfrm>
          <a:off x="245877" y="2216835"/>
          <a:ext cx="447049" cy="447049"/>
        </a:xfrm>
        <a:prstGeom prst="rect">
          <a:avLst/>
        </a:prstGeom>
        <a:blipFill>
          <a:blip xmlns:r="http://schemas.openxmlformats.org/officeDocument/2006/relationships" r:embed="rId5" cstate="hqprint">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B8261B89-C999-4F3B-9262-96BF43486B24}">
      <dsp:nvSpPr>
        <dsp:cNvPr id="0" name=""/>
        <dsp:cNvSpPr/>
      </dsp:nvSpPr>
      <dsp:spPr>
        <a:xfrm>
          <a:off x="938804" y="2033951"/>
          <a:ext cx="5649886" cy="81281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6023" tIns="86023" rIns="86023" bIns="86023" numCol="1" spcCol="1270" anchor="ctr" anchorCtr="0">
          <a:noAutofit/>
        </a:bodyPr>
        <a:lstStyle/>
        <a:p>
          <a:pPr marL="0" lvl="0" indent="0" algn="l" defTabSz="844550">
            <a:lnSpc>
              <a:spcPct val="100000"/>
            </a:lnSpc>
            <a:spcBef>
              <a:spcPct val="0"/>
            </a:spcBef>
            <a:spcAft>
              <a:spcPct val="35000"/>
            </a:spcAft>
            <a:buNone/>
          </a:pPr>
          <a:r>
            <a:rPr lang="en-US" sz="1900" kern="1200" dirty="0"/>
            <a:t>Current UW Campus Travel Restrictions</a:t>
          </a:r>
        </a:p>
      </dsp:txBody>
      <dsp:txXfrm>
        <a:off x="938804" y="2033951"/>
        <a:ext cx="5649886" cy="812817"/>
      </dsp:txXfrm>
    </dsp:sp>
    <dsp:sp modelId="{3B80AAC1-DF71-4568-B339-C459C851AF84}">
      <dsp:nvSpPr>
        <dsp:cNvPr id="0" name=""/>
        <dsp:cNvSpPr/>
      </dsp:nvSpPr>
      <dsp:spPr>
        <a:xfrm>
          <a:off x="0" y="3049973"/>
          <a:ext cx="6588691" cy="812817"/>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7EF222AD-6EF4-4D7F-ADC1-0DBDBBB72E2B}">
      <dsp:nvSpPr>
        <dsp:cNvPr id="0" name=""/>
        <dsp:cNvSpPr/>
      </dsp:nvSpPr>
      <dsp:spPr>
        <a:xfrm>
          <a:off x="245877" y="3232857"/>
          <a:ext cx="447049" cy="447049"/>
        </a:xfrm>
        <a:prstGeom prst="rect">
          <a:avLst/>
        </a:prstGeom>
        <a:blipFill>
          <a:blip xmlns:r="http://schemas.openxmlformats.org/officeDocument/2006/relationships" r:embed="rId7" cstate="hqprint">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5CF7D84C-5A56-4DE6-80D0-AB6C3EDAFF04}">
      <dsp:nvSpPr>
        <dsp:cNvPr id="0" name=""/>
        <dsp:cNvSpPr/>
      </dsp:nvSpPr>
      <dsp:spPr>
        <a:xfrm>
          <a:off x="938804" y="3049973"/>
          <a:ext cx="5649886" cy="81281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6023" tIns="86023" rIns="86023" bIns="86023" numCol="1" spcCol="1270" anchor="ctr" anchorCtr="0">
          <a:noAutofit/>
        </a:bodyPr>
        <a:lstStyle/>
        <a:p>
          <a:pPr marL="0" lvl="0" indent="0" algn="l" defTabSz="844550">
            <a:lnSpc>
              <a:spcPct val="100000"/>
            </a:lnSpc>
            <a:spcBef>
              <a:spcPct val="0"/>
            </a:spcBef>
            <a:spcAft>
              <a:spcPct val="35000"/>
            </a:spcAft>
            <a:buNone/>
          </a:pPr>
          <a:r>
            <a:rPr lang="en-US" sz="1900" kern="1200" dirty="0"/>
            <a:t>Unused Ticket &amp; UATP Card Overview</a:t>
          </a:r>
        </a:p>
      </dsp:txBody>
      <dsp:txXfrm>
        <a:off x="938804" y="3049973"/>
        <a:ext cx="5649886" cy="812817"/>
      </dsp:txXfrm>
    </dsp:sp>
    <dsp:sp modelId="{D6EBA8C5-C492-4589-941C-17EC98C955CE}">
      <dsp:nvSpPr>
        <dsp:cNvPr id="0" name=""/>
        <dsp:cNvSpPr/>
      </dsp:nvSpPr>
      <dsp:spPr>
        <a:xfrm>
          <a:off x="0" y="4065995"/>
          <a:ext cx="6588691" cy="812817"/>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B131B34E-4F57-4C5B-8F2E-B5E01D843E50}">
      <dsp:nvSpPr>
        <dsp:cNvPr id="0" name=""/>
        <dsp:cNvSpPr/>
      </dsp:nvSpPr>
      <dsp:spPr>
        <a:xfrm>
          <a:off x="245877" y="4248879"/>
          <a:ext cx="447049" cy="447049"/>
        </a:xfrm>
        <a:prstGeom prst="rect">
          <a:avLst/>
        </a:prstGeom>
        <a:blipFill>
          <a:blip xmlns:r="http://schemas.openxmlformats.org/officeDocument/2006/relationships" r:embed="rId9" cstate="hqprint">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B9B90021-6EA7-468A-A155-C637EB10B621}">
      <dsp:nvSpPr>
        <dsp:cNvPr id="0" name=""/>
        <dsp:cNvSpPr/>
      </dsp:nvSpPr>
      <dsp:spPr>
        <a:xfrm>
          <a:off x="938804" y="4065995"/>
          <a:ext cx="5649886" cy="81281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6023" tIns="86023" rIns="86023" bIns="86023" numCol="1" spcCol="1270" anchor="ctr" anchorCtr="0">
          <a:noAutofit/>
        </a:bodyPr>
        <a:lstStyle/>
        <a:p>
          <a:pPr marL="0" lvl="0" indent="0" algn="l" defTabSz="844550">
            <a:lnSpc>
              <a:spcPct val="100000"/>
            </a:lnSpc>
            <a:spcBef>
              <a:spcPct val="0"/>
            </a:spcBef>
            <a:spcAft>
              <a:spcPct val="35000"/>
            </a:spcAft>
            <a:buNone/>
          </a:pPr>
          <a:r>
            <a:rPr lang="en-US" sz="1900" kern="1200" dirty="0"/>
            <a:t>Travel Policy Changes &amp; Updates</a:t>
          </a:r>
        </a:p>
      </dsp:txBody>
      <dsp:txXfrm>
        <a:off x="938804" y="4065995"/>
        <a:ext cx="5649886" cy="812817"/>
      </dsp:txXfrm>
    </dsp:sp>
    <dsp:sp modelId="{4F88202E-CE1D-4216-A6D0-927DD94B4011}">
      <dsp:nvSpPr>
        <dsp:cNvPr id="0" name=""/>
        <dsp:cNvSpPr/>
      </dsp:nvSpPr>
      <dsp:spPr>
        <a:xfrm>
          <a:off x="0" y="5082017"/>
          <a:ext cx="6588691" cy="812817"/>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34ED98DF-605E-49FF-8CB2-9C21D97728E2}">
      <dsp:nvSpPr>
        <dsp:cNvPr id="0" name=""/>
        <dsp:cNvSpPr/>
      </dsp:nvSpPr>
      <dsp:spPr>
        <a:xfrm>
          <a:off x="245877" y="5264901"/>
          <a:ext cx="447049" cy="447049"/>
        </a:xfrm>
        <a:prstGeom prst="rect">
          <a:avLst/>
        </a:prstGeom>
        <a:blipFill>
          <a:blip xmlns:r="http://schemas.openxmlformats.org/officeDocument/2006/relationships" r:embed="rId11" cstate="hqprint">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E91494EB-A292-4BF1-AD18-0A9B742FEC0E}">
      <dsp:nvSpPr>
        <dsp:cNvPr id="0" name=""/>
        <dsp:cNvSpPr/>
      </dsp:nvSpPr>
      <dsp:spPr>
        <a:xfrm>
          <a:off x="938804" y="5082017"/>
          <a:ext cx="5649886" cy="81281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6023" tIns="86023" rIns="86023" bIns="86023" numCol="1" spcCol="1270" anchor="ctr" anchorCtr="0">
          <a:noAutofit/>
        </a:bodyPr>
        <a:lstStyle/>
        <a:p>
          <a:pPr marL="0" lvl="0" indent="0" algn="l" defTabSz="844550">
            <a:lnSpc>
              <a:spcPct val="100000"/>
            </a:lnSpc>
            <a:spcBef>
              <a:spcPct val="0"/>
            </a:spcBef>
            <a:spcAft>
              <a:spcPct val="35000"/>
            </a:spcAft>
            <a:buNone/>
          </a:pPr>
          <a:r>
            <a:rPr lang="en-US" sz="1900" kern="1200"/>
            <a:t>Q &amp; A</a:t>
          </a:r>
        </a:p>
      </dsp:txBody>
      <dsp:txXfrm>
        <a:off x="938804" y="5082017"/>
        <a:ext cx="5649886" cy="812817"/>
      </dsp:txXfrm>
    </dsp:sp>
  </dsp:spTree>
</dsp:drawing>
</file>

<file path=ppt/diagrams/layout1.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09604DD-6D93-459B-AF8F-4C2F3C878304}" type="datetimeFigureOut">
              <a:rPr lang="en-US" smtClean="0"/>
              <a:t>10/12/2020</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2044E7B-CF04-458C-A6F5-BB9FECDCF3D5}" type="slidenum">
              <a:rPr lang="en-US" smtClean="0"/>
              <a:t>‹#›</a:t>
            </a:fld>
            <a:endParaRPr lang="en-US"/>
          </a:p>
        </p:txBody>
      </p:sp>
    </p:spTree>
    <p:extLst>
      <p:ext uri="{BB962C8B-B14F-4D97-AF65-F5344CB8AC3E}">
        <p14:creationId xmlns:p14="http://schemas.microsoft.com/office/powerpoint/2010/main" val="220574942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1B004B5-A281-4D1B-B470-B6D67E0A57E6}" type="slidenum">
              <a:rPr lang="en-US" smtClean="0"/>
              <a:t>1</a:t>
            </a:fld>
            <a:endParaRPr lang="en-US"/>
          </a:p>
        </p:txBody>
      </p:sp>
    </p:spTree>
    <p:extLst>
      <p:ext uri="{BB962C8B-B14F-4D97-AF65-F5344CB8AC3E}">
        <p14:creationId xmlns:p14="http://schemas.microsoft.com/office/powerpoint/2010/main" val="230465046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Alyssa</a:t>
            </a:r>
          </a:p>
          <a:p>
            <a:endParaRPr lang="en-US" dirty="0"/>
          </a:p>
        </p:txBody>
      </p:sp>
      <p:sp>
        <p:nvSpPr>
          <p:cNvPr id="4" name="Slide Number Placeholder 3"/>
          <p:cNvSpPr>
            <a:spLocks noGrp="1"/>
          </p:cNvSpPr>
          <p:nvPr>
            <p:ph type="sldNum" sz="quarter" idx="5"/>
          </p:nvPr>
        </p:nvSpPr>
        <p:spPr/>
        <p:txBody>
          <a:bodyPr/>
          <a:lstStyle/>
          <a:p>
            <a:fld id="{02044E7B-CF04-458C-A6F5-BB9FECDCF3D5}" type="slidenum">
              <a:rPr lang="en-US" smtClean="0"/>
              <a:t>10</a:t>
            </a:fld>
            <a:endParaRPr lang="en-US"/>
          </a:p>
        </p:txBody>
      </p:sp>
    </p:spTree>
    <p:extLst>
      <p:ext uri="{BB962C8B-B14F-4D97-AF65-F5344CB8AC3E}">
        <p14:creationId xmlns:p14="http://schemas.microsoft.com/office/powerpoint/2010/main" val="70951674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Alyssa</a:t>
            </a:r>
          </a:p>
        </p:txBody>
      </p:sp>
      <p:sp>
        <p:nvSpPr>
          <p:cNvPr id="4" name="Slide Number Placeholder 3"/>
          <p:cNvSpPr>
            <a:spLocks noGrp="1"/>
          </p:cNvSpPr>
          <p:nvPr>
            <p:ph type="sldNum" sz="quarter" idx="5"/>
          </p:nvPr>
        </p:nvSpPr>
        <p:spPr/>
        <p:txBody>
          <a:bodyPr/>
          <a:lstStyle/>
          <a:p>
            <a:fld id="{02044E7B-CF04-458C-A6F5-BB9FECDCF3D5}" type="slidenum">
              <a:rPr lang="en-US" smtClean="0"/>
              <a:t>11</a:t>
            </a:fld>
            <a:endParaRPr lang="en-US"/>
          </a:p>
        </p:txBody>
      </p:sp>
    </p:spTree>
    <p:extLst>
      <p:ext uri="{BB962C8B-B14F-4D97-AF65-F5344CB8AC3E}">
        <p14:creationId xmlns:p14="http://schemas.microsoft.com/office/powerpoint/2010/main" val="122549016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Liz</a:t>
            </a:r>
          </a:p>
        </p:txBody>
      </p:sp>
      <p:sp>
        <p:nvSpPr>
          <p:cNvPr id="4" name="Slide Number Placeholder 3"/>
          <p:cNvSpPr>
            <a:spLocks noGrp="1"/>
          </p:cNvSpPr>
          <p:nvPr>
            <p:ph type="sldNum" sz="quarter" idx="5"/>
          </p:nvPr>
        </p:nvSpPr>
        <p:spPr/>
        <p:txBody>
          <a:bodyPr/>
          <a:lstStyle/>
          <a:p>
            <a:fld id="{A1E9D156-3276-504D-8479-5BEA1D0A36CE}" type="slidenum">
              <a:rPr lang="en-US" smtClean="0"/>
              <a:t>12</a:t>
            </a:fld>
            <a:endParaRPr lang="en-US" dirty="0"/>
          </a:p>
        </p:txBody>
      </p:sp>
    </p:spTree>
    <p:extLst>
      <p:ext uri="{BB962C8B-B14F-4D97-AF65-F5344CB8AC3E}">
        <p14:creationId xmlns:p14="http://schemas.microsoft.com/office/powerpoint/2010/main" val="72960788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Liz</a:t>
            </a:r>
          </a:p>
        </p:txBody>
      </p:sp>
      <p:sp>
        <p:nvSpPr>
          <p:cNvPr id="4" name="Slide Number Placeholder 3"/>
          <p:cNvSpPr>
            <a:spLocks noGrp="1"/>
          </p:cNvSpPr>
          <p:nvPr>
            <p:ph type="sldNum" sz="quarter" idx="5"/>
          </p:nvPr>
        </p:nvSpPr>
        <p:spPr/>
        <p:txBody>
          <a:bodyPr/>
          <a:lstStyle/>
          <a:p>
            <a:fld id="{A1E9D156-3276-504D-8479-5BEA1D0A36CE}" type="slidenum">
              <a:rPr lang="en-US" smtClean="0"/>
              <a:t>13</a:t>
            </a:fld>
            <a:endParaRPr lang="en-US" dirty="0"/>
          </a:p>
        </p:txBody>
      </p:sp>
    </p:spTree>
    <p:extLst>
      <p:ext uri="{BB962C8B-B14F-4D97-AF65-F5344CB8AC3E}">
        <p14:creationId xmlns:p14="http://schemas.microsoft.com/office/powerpoint/2010/main" val="235350096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Liz</a:t>
            </a:r>
          </a:p>
        </p:txBody>
      </p:sp>
      <p:sp>
        <p:nvSpPr>
          <p:cNvPr id="4" name="Slide Number Placeholder 3"/>
          <p:cNvSpPr>
            <a:spLocks noGrp="1"/>
          </p:cNvSpPr>
          <p:nvPr>
            <p:ph type="sldNum" sz="quarter" idx="5"/>
          </p:nvPr>
        </p:nvSpPr>
        <p:spPr/>
        <p:txBody>
          <a:bodyPr/>
          <a:lstStyle/>
          <a:p>
            <a:fld id="{02044E7B-CF04-458C-A6F5-BB9FECDCF3D5}" type="slidenum">
              <a:rPr lang="en-US" smtClean="0"/>
              <a:t>14</a:t>
            </a:fld>
            <a:endParaRPr lang="en-US"/>
          </a:p>
        </p:txBody>
      </p:sp>
    </p:spTree>
    <p:extLst>
      <p:ext uri="{BB962C8B-B14F-4D97-AF65-F5344CB8AC3E}">
        <p14:creationId xmlns:p14="http://schemas.microsoft.com/office/powerpoint/2010/main" val="224294758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Liz</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2044E7B-CF04-458C-A6F5-BB9FECDCF3D5}"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94661612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Becky</a:t>
            </a:r>
          </a:p>
          <a:p>
            <a:endParaRPr lang="en-US" dirty="0"/>
          </a:p>
        </p:txBody>
      </p:sp>
      <p:sp>
        <p:nvSpPr>
          <p:cNvPr id="4" name="Slide Number Placeholder 3"/>
          <p:cNvSpPr>
            <a:spLocks noGrp="1"/>
          </p:cNvSpPr>
          <p:nvPr>
            <p:ph type="sldNum" sz="quarter" idx="5"/>
          </p:nvPr>
        </p:nvSpPr>
        <p:spPr/>
        <p:txBody>
          <a:bodyPr/>
          <a:lstStyle/>
          <a:p>
            <a:fld id="{02044E7B-CF04-458C-A6F5-BB9FECDCF3D5}" type="slidenum">
              <a:rPr lang="en-US" smtClean="0"/>
              <a:t>16</a:t>
            </a:fld>
            <a:endParaRPr lang="en-US"/>
          </a:p>
        </p:txBody>
      </p:sp>
    </p:spTree>
    <p:extLst>
      <p:ext uri="{BB962C8B-B14F-4D97-AF65-F5344CB8AC3E}">
        <p14:creationId xmlns:p14="http://schemas.microsoft.com/office/powerpoint/2010/main" val="421319736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2044E7B-CF04-458C-A6F5-BB9FECDCF3D5}" type="slidenum">
              <a:rPr lang="en-US" smtClean="0"/>
              <a:t>17</a:t>
            </a:fld>
            <a:endParaRPr lang="en-US"/>
          </a:p>
        </p:txBody>
      </p:sp>
    </p:spTree>
    <p:extLst>
      <p:ext uri="{BB962C8B-B14F-4D97-AF65-F5344CB8AC3E}">
        <p14:creationId xmlns:p14="http://schemas.microsoft.com/office/powerpoint/2010/main" val="424899093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Becky</a:t>
            </a:r>
          </a:p>
        </p:txBody>
      </p:sp>
      <p:sp>
        <p:nvSpPr>
          <p:cNvPr id="4" name="Slide Number Placeholder 3"/>
          <p:cNvSpPr>
            <a:spLocks noGrp="1"/>
          </p:cNvSpPr>
          <p:nvPr>
            <p:ph type="sldNum" sz="quarter" idx="5"/>
          </p:nvPr>
        </p:nvSpPr>
        <p:spPr/>
        <p:txBody>
          <a:bodyPr/>
          <a:lstStyle/>
          <a:p>
            <a:fld id="{02044E7B-CF04-458C-A6F5-BB9FECDCF3D5}" type="slidenum">
              <a:rPr lang="en-US" smtClean="0"/>
              <a:t>18</a:t>
            </a:fld>
            <a:endParaRPr lang="en-US"/>
          </a:p>
        </p:txBody>
      </p:sp>
    </p:spTree>
    <p:extLst>
      <p:ext uri="{BB962C8B-B14F-4D97-AF65-F5344CB8AC3E}">
        <p14:creationId xmlns:p14="http://schemas.microsoft.com/office/powerpoint/2010/main" val="249612025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Becky</a:t>
            </a:r>
          </a:p>
        </p:txBody>
      </p:sp>
      <p:sp>
        <p:nvSpPr>
          <p:cNvPr id="4" name="Slide Number Placeholder 3"/>
          <p:cNvSpPr>
            <a:spLocks noGrp="1"/>
          </p:cNvSpPr>
          <p:nvPr>
            <p:ph type="sldNum" sz="quarter" idx="5"/>
          </p:nvPr>
        </p:nvSpPr>
        <p:spPr/>
        <p:txBody>
          <a:bodyPr/>
          <a:lstStyle/>
          <a:p>
            <a:fld id="{02044E7B-CF04-458C-A6F5-BB9FECDCF3D5}" type="slidenum">
              <a:rPr lang="en-US" smtClean="0"/>
              <a:t>19</a:t>
            </a:fld>
            <a:endParaRPr lang="en-US"/>
          </a:p>
        </p:txBody>
      </p:sp>
    </p:spTree>
    <p:extLst>
      <p:ext uri="{BB962C8B-B14F-4D97-AF65-F5344CB8AC3E}">
        <p14:creationId xmlns:p14="http://schemas.microsoft.com/office/powerpoint/2010/main" val="24287973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Becky</a:t>
            </a:r>
          </a:p>
        </p:txBody>
      </p:sp>
      <p:sp>
        <p:nvSpPr>
          <p:cNvPr id="4" name="Slide Number Placeholder 3"/>
          <p:cNvSpPr>
            <a:spLocks noGrp="1"/>
          </p:cNvSpPr>
          <p:nvPr>
            <p:ph type="sldNum" sz="quarter" idx="5"/>
          </p:nvPr>
        </p:nvSpPr>
        <p:spPr/>
        <p:txBody>
          <a:bodyPr/>
          <a:lstStyle/>
          <a:p>
            <a:fld id="{02044E7B-CF04-458C-A6F5-BB9FECDCF3D5}" type="slidenum">
              <a:rPr lang="en-US" smtClean="0"/>
              <a:t>2</a:t>
            </a:fld>
            <a:endParaRPr lang="en-US"/>
          </a:p>
        </p:txBody>
      </p:sp>
    </p:spTree>
    <p:extLst>
      <p:ext uri="{BB962C8B-B14F-4D97-AF65-F5344CB8AC3E}">
        <p14:creationId xmlns:p14="http://schemas.microsoft.com/office/powerpoint/2010/main" val="253088017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Becky</a:t>
            </a:r>
          </a:p>
        </p:txBody>
      </p:sp>
      <p:sp>
        <p:nvSpPr>
          <p:cNvPr id="4" name="Slide Number Placeholder 3"/>
          <p:cNvSpPr>
            <a:spLocks noGrp="1"/>
          </p:cNvSpPr>
          <p:nvPr>
            <p:ph type="sldNum" sz="quarter" idx="5"/>
          </p:nvPr>
        </p:nvSpPr>
        <p:spPr/>
        <p:txBody>
          <a:bodyPr/>
          <a:lstStyle/>
          <a:p>
            <a:fld id="{02044E7B-CF04-458C-A6F5-BB9FECDCF3D5}" type="slidenum">
              <a:rPr lang="en-US" smtClean="0"/>
              <a:t>3</a:t>
            </a:fld>
            <a:endParaRPr lang="en-US"/>
          </a:p>
        </p:txBody>
      </p:sp>
    </p:spTree>
    <p:extLst>
      <p:ext uri="{BB962C8B-B14F-4D97-AF65-F5344CB8AC3E}">
        <p14:creationId xmlns:p14="http://schemas.microsoft.com/office/powerpoint/2010/main" val="111763839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Becky- </a:t>
            </a:r>
          </a:p>
          <a:p>
            <a:endParaRPr lang="en-US" dirty="0"/>
          </a:p>
          <a:p>
            <a:endParaRPr lang="en-US" dirty="0"/>
          </a:p>
        </p:txBody>
      </p:sp>
      <p:sp>
        <p:nvSpPr>
          <p:cNvPr id="4" name="Slide Number Placeholder 3"/>
          <p:cNvSpPr>
            <a:spLocks noGrp="1"/>
          </p:cNvSpPr>
          <p:nvPr>
            <p:ph type="sldNum" sz="quarter" idx="5"/>
          </p:nvPr>
        </p:nvSpPr>
        <p:spPr/>
        <p:txBody>
          <a:bodyPr/>
          <a:lstStyle/>
          <a:p>
            <a:fld id="{02044E7B-CF04-458C-A6F5-BB9FECDCF3D5}" type="slidenum">
              <a:rPr lang="en-US" smtClean="0"/>
              <a:t>4</a:t>
            </a:fld>
            <a:endParaRPr lang="en-US"/>
          </a:p>
        </p:txBody>
      </p:sp>
    </p:spTree>
    <p:extLst>
      <p:ext uri="{BB962C8B-B14F-4D97-AF65-F5344CB8AC3E}">
        <p14:creationId xmlns:p14="http://schemas.microsoft.com/office/powerpoint/2010/main" val="326832209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Becky</a:t>
            </a:r>
          </a:p>
        </p:txBody>
      </p:sp>
      <p:sp>
        <p:nvSpPr>
          <p:cNvPr id="4" name="Slide Number Placeholder 3"/>
          <p:cNvSpPr>
            <a:spLocks noGrp="1"/>
          </p:cNvSpPr>
          <p:nvPr>
            <p:ph type="sldNum" sz="quarter" idx="5"/>
          </p:nvPr>
        </p:nvSpPr>
        <p:spPr/>
        <p:txBody>
          <a:bodyPr/>
          <a:lstStyle/>
          <a:p>
            <a:fld id="{02044E7B-CF04-458C-A6F5-BB9FECDCF3D5}" type="slidenum">
              <a:rPr lang="en-US" smtClean="0"/>
              <a:t>5</a:t>
            </a:fld>
            <a:endParaRPr lang="en-US"/>
          </a:p>
        </p:txBody>
      </p:sp>
    </p:spTree>
    <p:extLst>
      <p:ext uri="{BB962C8B-B14F-4D97-AF65-F5344CB8AC3E}">
        <p14:creationId xmlns:p14="http://schemas.microsoft.com/office/powerpoint/2010/main" val="245167033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Becky</a:t>
            </a:r>
          </a:p>
          <a:p>
            <a:endParaRPr lang="en-US" dirty="0"/>
          </a:p>
        </p:txBody>
      </p:sp>
      <p:sp>
        <p:nvSpPr>
          <p:cNvPr id="4" name="Slide Number Placeholder 3"/>
          <p:cNvSpPr>
            <a:spLocks noGrp="1"/>
          </p:cNvSpPr>
          <p:nvPr>
            <p:ph type="sldNum" sz="quarter" idx="5"/>
          </p:nvPr>
        </p:nvSpPr>
        <p:spPr/>
        <p:txBody>
          <a:bodyPr/>
          <a:lstStyle/>
          <a:p>
            <a:fld id="{02044E7B-CF04-458C-A6F5-BB9FECDCF3D5}" type="slidenum">
              <a:rPr lang="en-US" smtClean="0"/>
              <a:t>6</a:t>
            </a:fld>
            <a:endParaRPr lang="en-US"/>
          </a:p>
        </p:txBody>
      </p:sp>
    </p:spTree>
    <p:extLst>
      <p:ext uri="{BB962C8B-B14F-4D97-AF65-F5344CB8AC3E}">
        <p14:creationId xmlns:p14="http://schemas.microsoft.com/office/powerpoint/2010/main" val="403125887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Rusty – </a:t>
            </a:r>
          </a:p>
          <a:p>
            <a:endParaRPr lang="en-US" dirty="0"/>
          </a:p>
        </p:txBody>
      </p:sp>
      <p:sp>
        <p:nvSpPr>
          <p:cNvPr id="4" name="Slide Number Placeholder 3"/>
          <p:cNvSpPr>
            <a:spLocks noGrp="1"/>
          </p:cNvSpPr>
          <p:nvPr>
            <p:ph type="sldNum" sz="quarter" idx="5"/>
          </p:nvPr>
        </p:nvSpPr>
        <p:spPr/>
        <p:txBody>
          <a:bodyPr/>
          <a:lstStyle/>
          <a:p>
            <a:fld id="{02044E7B-CF04-458C-A6F5-BB9FECDCF3D5}" type="slidenum">
              <a:rPr lang="en-US" smtClean="0"/>
              <a:t>7</a:t>
            </a:fld>
            <a:endParaRPr lang="en-US"/>
          </a:p>
        </p:txBody>
      </p:sp>
    </p:spTree>
    <p:extLst>
      <p:ext uri="{BB962C8B-B14F-4D97-AF65-F5344CB8AC3E}">
        <p14:creationId xmlns:p14="http://schemas.microsoft.com/office/powerpoint/2010/main" val="42049125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Rusty</a:t>
            </a:r>
          </a:p>
          <a:p>
            <a:endParaRPr lang="en-US" dirty="0"/>
          </a:p>
        </p:txBody>
      </p:sp>
      <p:sp>
        <p:nvSpPr>
          <p:cNvPr id="4" name="Slide Number Placeholder 3"/>
          <p:cNvSpPr>
            <a:spLocks noGrp="1"/>
          </p:cNvSpPr>
          <p:nvPr>
            <p:ph type="sldNum" sz="quarter" idx="5"/>
          </p:nvPr>
        </p:nvSpPr>
        <p:spPr/>
        <p:txBody>
          <a:bodyPr/>
          <a:lstStyle/>
          <a:p>
            <a:fld id="{02044E7B-CF04-458C-A6F5-BB9FECDCF3D5}" type="slidenum">
              <a:rPr lang="en-US" smtClean="0"/>
              <a:t>8</a:t>
            </a:fld>
            <a:endParaRPr lang="en-US"/>
          </a:p>
        </p:txBody>
      </p:sp>
    </p:spTree>
    <p:extLst>
      <p:ext uri="{BB962C8B-B14F-4D97-AF65-F5344CB8AC3E}">
        <p14:creationId xmlns:p14="http://schemas.microsoft.com/office/powerpoint/2010/main" val="392608922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Alyssa</a:t>
            </a:r>
          </a:p>
        </p:txBody>
      </p:sp>
      <p:sp>
        <p:nvSpPr>
          <p:cNvPr id="4" name="Slide Number Placeholder 3"/>
          <p:cNvSpPr>
            <a:spLocks noGrp="1"/>
          </p:cNvSpPr>
          <p:nvPr>
            <p:ph type="sldNum" sz="quarter" idx="5"/>
          </p:nvPr>
        </p:nvSpPr>
        <p:spPr/>
        <p:txBody>
          <a:bodyPr/>
          <a:lstStyle/>
          <a:p>
            <a:fld id="{02044E7B-CF04-458C-A6F5-BB9FECDCF3D5}" type="slidenum">
              <a:rPr lang="en-US" smtClean="0"/>
              <a:t>9</a:t>
            </a:fld>
            <a:endParaRPr lang="en-US"/>
          </a:p>
        </p:txBody>
      </p:sp>
    </p:spTree>
    <p:extLst>
      <p:ext uri="{BB962C8B-B14F-4D97-AF65-F5344CB8AC3E}">
        <p14:creationId xmlns:p14="http://schemas.microsoft.com/office/powerpoint/2010/main" val="369559426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101600" y="914400"/>
            <a:ext cx="11988800" cy="5410200"/>
          </a:xfrm>
          <a:prstGeom prst="rect">
            <a:avLst/>
          </a:prstGeo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Title 1"/>
          <p:cNvSpPr>
            <a:spLocks noGrp="1"/>
          </p:cNvSpPr>
          <p:nvPr>
            <p:ph type="title"/>
          </p:nvPr>
        </p:nvSpPr>
        <p:spPr>
          <a:xfrm>
            <a:off x="101600" y="90617"/>
            <a:ext cx="11887200" cy="580768"/>
          </a:xfrm>
          <a:prstGeom prst="rect">
            <a:avLst/>
          </a:prstGeom>
        </p:spPr>
        <p:txBody>
          <a:bodyPr/>
          <a:lstStyle>
            <a:lvl1pPr algn="l">
              <a:defRPr sz="2800">
                <a:solidFill>
                  <a:schemeClr val="bg1"/>
                </a:solidFill>
              </a:defRPr>
            </a:lvl1pPr>
          </a:lstStyle>
          <a:p>
            <a:endParaRPr lang="en-US" dirty="0"/>
          </a:p>
        </p:txBody>
      </p:sp>
    </p:spTree>
    <p:extLst>
      <p:ext uri="{BB962C8B-B14F-4D97-AF65-F5344CB8AC3E}">
        <p14:creationId xmlns:p14="http://schemas.microsoft.com/office/powerpoint/2010/main" val="263849673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userDrawn="1">
  <p:cSld name="1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nchor="b"/>
          <a:lstStyle>
            <a:lvl1pPr>
              <a:defRPr>
                <a:solidFill>
                  <a:schemeClr val="accent2"/>
                </a:solidFill>
              </a:defRPr>
            </a:lvl1pPr>
          </a:lstStyle>
          <a:p>
            <a:r>
              <a:rPr lang="en-US" dirty="0"/>
              <a:t>Click to edit Master title style</a:t>
            </a:r>
          </a:p>
        </p:txBody>
      </p:sp>
      <p:sp>
        <p:nvSpPr>
          <p:cNvPr id="3" name="Text Placeholder 2">
            <a:extLst>
              <a:ext uri="{FF2B5EF4-FFF2-40B4-BE49-F238E27FC236}">
                <a16:creationId xmlns:a16="http://schemas.microsoft.com/office/drawing/2014/main" id="{31312067-81D2-0841-91CF-5519A89931F7}"/>
              </a:ext>
            </a:extLst>
          </p:cNvPr>
          <p:cNvSpPr>
            <a:spLocks noGrp="1"/>
          </p:cNvSpPr>
          <p:nvPr>
            <p:ph idx="1"/>
          </p:nvPr>
        </p:nvSpPr>
        <p:spPr>
          <a:xfrm>
            <a:off x="838200" y="1735980"/>
            <a:ext cx="105156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62044363"/>
      </p:ext>
    </p:extLst>
  </p:cSld>
  <p:clrMapOvr>
    <a:masterClrMapping/>
  </p:clrMapOvr>
  <mc:AlternateContent xmlns:mc="http://schemas.openxmlformats.org/markup-compatibility/2006" xmlns:p14="http://schemas.microsoft.com/office/powerpoint/2010/main">
    <mc:Choice Requires="p14">
      <p:transition spd="slow" p14:dur="1500">
        <p14:reveal/>
      </p:transition>
    </mc:Choice>
    <mc:Fallback xmlns="">
      <p:transition spd="slow">
        <p:fade/>
      </p:transition>
    </mc:Fallback>
  </mc:AlternateContent>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image" Target="../media/image2.png"/><Relationship Id="rId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11" name="Picture 10" descr="swish-image2.png">
            <a:extLst>
              <a:ext uri="{FF2B5EF4-FFF2-40B4-BE49-F238E27FC236}">
                <a16:creationId xmlns:a16="http://schemas.microsoft.com/office/drawing/2014/main" id="{256CB047-1441-8043-A522-154746187C4C}"/>
              </a:ext>
            </a:extLst>
          </p:cNvPr>
          <p:cNvPicPr>
            <a:picLocks noChangeAspect="1"/>
          </p:cNvPicPr>
          <p:nvPr userDrawn="1"/>
        </p:nvPicPr>
        <p:blipFill rotWithShape="1">
          <a:blip r:embed="rId4">
            <a:extLst>
              <a:ext uri="{28A0092B-C50C-407E-A947-70E740481C1C}">
                <a14:useLocalDpi xmlns:a14="http://schemas.microsoft.com/office/drawing/2010/main" val="0"/>
              </a:ext>
            </a:extLst>
          </a:blip>
          <a:srcRect r="7208" b="28980"/>
          <a:stretch/>
        </p:blipFill>
        <p:spPr>
          <a:xfrm flipH="1">
            <a:off x="-3" y="6028876"/>
            <a:ext cx="10160516" cy="829123"/>
          </a:xfrm>
          <a:prstGeom prst="rect">
            <a:avLst/>
          </a:prstGeom>
        </p:spPr>
      </p:pic>
      <p:pic>
        <p:nvPicPr>
          <p:cNvPr id="12" name="Picture 11">
            <a:extLst>
              <a:ext uri="{FF2B5EF4-FFF2-40B4-BE49-F238E27FC236}">
                <a16:creationId xmlns:a16="http://schemas.microsoft.com/office/drawing/2014/main" id="{83A1C065-6896-104F-8E45-DEABD6747375}"/>
              </a:ext>
            </a:extLst>
          </p:cNvPr>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bwMode="auto">
          <a:xfrm>
            <a:off x="9388316" y="6250798"/>
            <a:ext cx="2600539" cy="59487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b">
            <a:normAutofit/>
          </a:bodyPr>
          <a:lstStyle/>
          <a:p>
            <a:r>
              <a:rPr lang="en-US" dirty="0"/>
              <a:t>Click to edit Master title style</a:t>
            </a:r>
          </a:p>
        </p:txBody>
      </p:sp>
      <p:sp>
        <p:nvSpPr>
          <p:cNvPr id="3" name="Text Placeholder 2"/>
          <p:cNvSpPr>
            <a:spLocks noGrp="1"/>
          </p:cNvSpPr>
          <p:nvPr>
            <p:ph type="body" idx="1"/>
          </p:nvPr>
        </p:nvSpPr>
        <p:spPr>
          <a:xfrm>
            <a:off x="838200" y="1735980"/>
            <a:ext cx="105156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Slide Number Placeholder 5">
            <a:extLst>
              <a:ext uri="{FF2B5EF4-FFF2-40B4-BE49-F238E27FC236}">
                <a16:creationId xmlns:a16="http://schemas.microsoft.com/office/drawing/2014/main" id="{10776511-A029-094E-8021-B5F356D7895B}"/>
              </a:ext>
            </a:extLst>
          </p:cNvPr>
          <p:cNvSpPr txBox="1">
            <a:spLocks/>
          </p:cNvSpPr>
          <p:nvPr userDrawn="1"/>
        </p:nvSpPr>
        <p:spPr>
          <a:xfrm>
            <a:off x="9130553" y="6365688"/>
            <a:ext cx="2743200" cy="365125"/>
          </a:xfrm>
          <a:prstGeom prst="rect">
            <a:avLst/>
          </a:prstGeom>
        </p:spPr>
        <p:txBody>
          <a:bodyPr/>
          <a:lstStyle>
            <a:defPPr>
              <a:defRPr lang="en-US"/>
            </a:defPPr>
            <a:lvl1pPr marL="0" algn="l" defTabSz="914400" rtl="0" eaLnBrk="1" latinLnBrk="0" hangingPunct="1">
              <a:defRPr sz="18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36B2801F-AB2E-47A4-A198-B654C0E81C22}" type="slidenum">
              <a:rPr lang="en-US" smtClean="0"/>
              <a:pPr algn="r"/>
              <a:t>‹#›</a:t>
            </a:fld>
            <a:endParaRPr lang="en-US" dirty="0"/>
          </a:p>
        </p:txBody>
      </p:sp>
      <p:sp>
        <p:nvSpPr>
          <p:cNvPr id="13" name="Date Placeholder 3">
            <a:extLst>
              <a:ext uri="{FF2B5EF4-FFF2-40B4-BE49-F238E27FC236}">
                <a16:creationId xmlns:a16="http://schemas.microsoft.com/office/drawing/2014/main" id="{9C8036D7-17A6-1A4E-B032-F506B6932085}"/>
              </a:ext>
            </a:extLst>
          </p:cNvPr>
          <p:cNvSpPr>
            <a:spLocks noGrp="1"/>
          </p:cNvSpPr>
          <p:nvPr>
            <p:ph type="dt" sz="half" idx="2"/>
          </p:nvPr>
        </p:nvSpPr>
        <p:spPr>
          <a:xfrm>
            <a:off x="1602857" y="6320491"/>
            <a:ext cx="2172006"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US" dirty="0"/>
          </a:p>
        </p:txBody>
      </p:sp>
      <p:sp>
        <p:nvSpPr>
          <p:cNvPr id="14" name="Slide Number Placeholder 5">
            <a:extLst>
              <a:ext uri="{FF2B5EF4-FFF2-40B4-BE49-F238E27FC236}">
                <a16:creationId xmlns:a16="http://schemas.microsoft.com/office/drawing/2014/main" id="{9D5B852A-62A3-A241-8EDE-A1D606942D4D}"/>
              </a:ext>
            </a:extLst>
          </p:cNvPr>
          <p:cNvSpPr>
            <a:spLocks noGrp="1"/>
          </p:cNvSpPr>
          <p:nvPr>
            <p:ph type="sldNum" sz="quarter" idx="4"/>
          </p:nvPr>
        </p:nvSpPr>
        <p:spPr>
          <a:xfrm>
            <a:off x="887675" y="6320492"/>
            <a:ext cx="509421"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78F7216-1C8D-9C4B-8765-95E531582293}" type="slidenum">
              <a:rPr lang="en-US" smtClean="0"/>
              <a:pPr/>
              <a:t>‹#›</a:t>
            </a:fld>
            <a:endParaRPr lang="en-US" dirty="0"/>
          </a:p>
        </p:txBody>
      </p:sp>
    </p:spTree>
    <p:extLst>
      <p:ext uri="{BB962C8B-B14F-4D97-AF65-F5344CB8AC3E}">
        <p14:creationId xmlns:p14="http://schemas.microsoft.com/office/powerpoint/2010/main" val="3217509147"/>
      </p:ext>
    </p:extLst>
  </p:cSld>
  <p:clrMap bg1="lt1" tx1="dk1" bg2="lt2" tx2="dk2" accent1="accent1" accent2="accent2" accent3="accent3" accent4="accent4" accent5="accent5" accent6="accent6" hlink="hlink" folHlink="folHlink"/>
  <p:sldLayoutIdLst>
    <p:sldLayoutId id="2147483687" r:id="rId1"/>
    <p:sldLayoutId id="2147483688" r:id="rId2"/>
  </p:sldLayoutIdLst>
  <mc:AlternateContent xmlns:mc="http://schemas.openxmlformats.org/markup-compatibility/2006" xmlns:p14="http://schemas.microsoft.com/office/powerpoint/2010/main">
    <mc:Choice Requires="p14">
      <p:transition spd="slow" p14:dur="1500">
        <p14:reveal/>
      </p:transition>
    </mc:Choice>
    <mc:Fallback xmlns="">
      <p:transition spd="slow">
        <p:fade/>
      </p:transition>
    </mc:Fallback>
  </mc:AlternateContent>
  <p:hf sldNum="0" hdr="0" ftr="0" dt="0"/>
  <p:txStyles>
    <p:titleStyle>
      <a:lvl1pPr algn="l" defTabSz="914400" rtl="0" eaLnBrk="1" latinLnBrk="0" hangingPunct="1">
        <a:lnSpc>
          <a:spcPct val="90000"/>
        </a:lnSpc>
        <a:spcBef>
          <a:spcPct val="0"/>
        </a:spcBef>
        <a:buNone/>
        <a:defRPr sz="4400" kern="1200">
          <a:solidFill>
            <a:schemeClr val="accent2"/>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lumMod val="65000"/>
              <a:lumOff val="35000"/>
            </a:schemeClr>
          </a:solidFill>
          <a:latin typeface="Open Sans"/>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lumMod val="65000"/>
              <a:lumOff val="35000"/>
            </a:schemeClr>
          </a:solidFill>
          <a:latin typeface="Open Sans"/>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lumMod val="65000"/>
              <a:lumOff val="35000"/>
            </a:schemeClr>
          </a:solidFill>
          <a:latin typeface="Open Sans"/>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lumMod val="65000"/>
              <a:lumOff val="35000"/>
            </a:schemeClr>
          </a:solidFill>
          <a:latin typeface="Open Sans"/>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lumMod val="65000"/>
              <a:lumOff val="35000"/>
            </a:schemeClr>
          </a:solidFill>
          <a:latin typeface="Open Sans"/>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s://portal.sfs.wisconsin.edu/psc/sfs/EMPLOYEE/SFS/c/UW_EX_CUSTOM.UW_EX_PDCALC.GBL?&amp;" TargetMode="External"/><Relationship Id="rId2" Type="http://schemas.openxmlformats.org/officeDocument/2006/relationships/notesSlide" Target="../notesSlides/notesSlide10.xml"/><Relationship Id="rId1" Type="http://schemas.openxmlformats.org/officeDocument/2006/relationships/slideLayout" Target="../slideLayouts/slideLayout2.xml"/><Relationship Id="rId5" Type="http://schemas.openxmlformats.org/officeDocument/2006/relationships/image" Target="../media/image29.png"/><Relationship Id="rId4" Type="http://schemas.openxmlformats.org/officeDocument/2006/relationships/image" Target="../media/image28.png"/></Relationships>
</file>

<file path=ppt/slides/_rels/slide11.xml.rels><?xml version="1.0" encoding="UTF-8" standalone="yes"?>
<Relationships xmlns="http://schemas.openxmlformats.org/package/2006/relationships"><Relationship Id="rId3" Type="http://schemas.openxmlformats.org/officeDocument/2006/relationships/hyperlink" Target="https://www.wisconsin.edu/travel/covid-19/campus-specific-covid-19-travel-restrictions/" TargetMode="External"/><Relationship Id="rId2" Type="http://schemas.openxmlformats.org/officeDocument/2006/relationships/notesSlide" Target="../notesSlides/notesSlide11.xml"/><Relationship Id="rId1" Type="http://schemas.openxmlformats.org/officeDocument/2006/relationships/slideLayout" Target="../slideLayouts/slideLayout1.xml"/><Relationship Id="rId6" Type="http://schemas.openxmlformats.org/officeDocument/2006/relationships/image" Target="../media/image31.png"/><Relationship Id="rId5" Type="http://schemas.openxmlformats.org/officeDocument/2006/relationships/image" Target="../media/image30.png"/><Relationship Id="rId4" Type="http://schemas.openxmlformats.org/officeDocument/2006/relationships/hyperlink" Target="https://www.wisconsin.edu/travel/support/" TargetMode="External"/></Relationships>
</file>

<file path=ppt/slides/_rels/slide12.xml.rels><?xml version="1.0" encoding="UTF-8" standalone="yes"?>
<Relationships xmlns="http://schemas.openxmlformats.org/package/2006/relationships"><Relationship Id="rId3" Type="http://schemas.openxmlformats.org/officeDocument/2006/relationships/hyperlink" Target="https://www.wisconsin.edu/travel/support/unused-ticket-guide/" TargetMode="External"/><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hyperlink" Target="https://www.wisconsin.edu/travel/support/travel-frequently-asked-questions/#unusedtickets" TargetMode="External"/></Relationships>
</file>

<file path=ppt/slides/_rels/slide13.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hyperlink" Target="https://www.wisconsin.edu/travel/newsletter-sign-up/" TargetMode="External"/><Relationship Id="rId2" Type="http://schemas.openxmlformats.org/officeDocument/2006/relationships/notesSlide" Target="../notesSlides/notesSlide16.xml"/><Relationship Id="rId1" Type="http://schemas.openxmlformats.org/officeDocument/2006/relationships/slideLayout" Target="../slideLayouts/slideLayout2.xml"/><Relationship Id="rId5" Type="http://schemas.openxmlformats.org/officeDocument/2006/relationships/hyperlink" Target="https://www.wisconsin.edu/travel/support/travel-frequently-asked-questions/#unusedtickets" TargetMode="External"/><Relationship Id="rId4" Type="http://schemas.openxmlformats.org/officeDocument/2006/relationships/hyperlink" Target="https://www.wisconsin.edu/travel/support/july-travel-services-transition-support/" TargetMode="External"/></Relationships>
</file>

<file path=ppt/slides/_rels/slide17.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xml"/><Relationship Id="rId1" Type="http://schemas.openxmlformats.org/officeDocument/2006/relationships/slideLayout" Target="../slideLayouts/slideLayout1.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hyperlink" Target="https://www.brainshark.com/1/player/en/travelinc?pi=zIXzHZyySzWpQHz0&amp;r3f1=&amp;fb=0" TargetMode="External"/><Relationship Id="rId2" Type="http://schemas.openxmlformats.org/officeDocument/2006/relationships/notesSlide" Target="../notesSlides/notesSlide5.xml"/><Relationship Id="rId1" Type="http://schemas.openxmlformats.org/officeDocument/2006/relationships/slideLayout" Target="../slideLayouts/slideLayout1.xml"/><Relationship Id="rId5" Type="http://schemas.openxmlformats.org/officeDocument/2006/relationships/hyperlink" Target="https://hub.travelinc.com/?L2=VU5JVk9GV0lTQ09OU0lO" TargetMode="External"/><Relationship Id="rId4" Type="http://schemas.openxmlformats.org/officeDocument/2006/relationships/hyperlink" Target="https://www.brainshark.com/1/player/en/travelinc?pi=zISzoWRbhzWpQHz0&amp;r3f1=&amp;fb=0" TargetMode="External"/></Relationships>
</file>

<file path=ppt/slides/_rels/slide6.xml.rels><?xml version="1.0" encoding="UTF-8" standalone="yes"?>
<Relationships xmlns="http://schemas.openxmlformats.org/package/2006/relationships"><Relationship Id="rId3" Type="http://schemas.openxmlformats.org/officeDocument/2006/relationships/hyperlink" Target="https://www.wisconsin.edu/travel/booking/agency-booking-fees/" TargetMode="External"/><Relationship Id="rId2" Type="http://schemas.openxmlformats.org/officeDocument/2006/relationships/notesSlide" Target="../notesSlides/notesSlide6.xml"/><Relationship Id="rId1" Type="http://schemas.openxmlformats.org/officeDocument/2006/relationships/slideLayout" Target="../slideLayouts/slideLayout1.xml"/><Relationship Id="rId4" Type="http://schemas.openxmlformats.org/officeDocument/2006/relationships/hyperlink" Target="https://www.wisconsin.edu/travel/support/july-travel-services-transition-support/" TargetMode="External"/></Relationships>
</file>

<file path=ppt/slides/_rels/slide7.xml.rels><?xml version="1.0" encoding="UTF-8" standalone="yes"?>
<Relationships xmlns="http://schemas.openxmlformats.org/package/2006/relationships"><Relationship Id="rId3" Type="http://schemas.openxmlformats.org/officeDocument/2006/relationships/hyperlink" Target="https://www.wisconsin.edu/pmo/download/Fee-comparison-grid-Travel-Inc-vs-Fox.pdf" TargetMode="External"/><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22.png"/></Relationships>
</file>

<file path=ppt/slides/_rels/slide8.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24.png"/></Relationships>
</file>

<file path=ppt/slides/_rels/slide9.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9.xml"/><Relationship Id="rId1" Type="http://schemas.openxmlformats.org/officeDocument/2006/relationships/slideLayout" Target="../slideLayouts/slideLayout1.xml"/><Relationship Id="rId6" Type="http://schemas.openxmlformats.org/officeDocument/2006/relationships/image" Target="../media/image27.png"/><Relationship Id="rId5" Type="http://schemas.openxmlformats.org/officeDocument/2006/relationships/hyperlink" Target="https://www.wisconsin.edu/travel/" TargetMode="External"/><Relationship Id="rId4" Type="http://schemas.openxmlformats.org/officeDocument/2006/relationships/image" Target="../media/image26.sv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 name="TextBox 50"/>
          <p:cNvSpPr txBox="1"/>
          <p:nvPr/>
        </p:nvSpPr>
        <p:spPr>
          <a:xfrm>
            <a:off x="1878294" y="2080069"/>
            <a:ext cx="8435411" cy="1409617"/>
          </a:xfrm>
          <a:prstGeom prst="rect">
            <a:avLst/>
          </a:prstGeom>
          <a:noFill/>
        </p:spPr>
        <p:txBody>
          <a:bodyPr wrap="square" rtlCol="0">
            <a:spAutoFit/>
          </a:bodyPr>
          <a:lstStyle/>
          <a:p>
            <a:pPr algn="ctr">
              <a:lnSpc>
                <a:spcPct val="90000"/>
              </a:lnSpc>
              <a:spcBef>
                <a:spcPct val="0"/>
              </a:spcBef>
              <a:spcAft>
                <a:spcPts val="600"/>
              </a:spcAft>
            </a:pPr>
            <a:r>
              <a:rPr lang="en-US" sz="3600" b="1" dirty="0">
                <a:solidFill>
                  <a:srgbClr val="990033"/>
                </a:solidFill>
                <a:latin typeface="Lato" panose="020F0502020204030203" pitchFamily="34" charset="0"/>
                <a:ea typeface="+mj-ea"/>
                <a:cs typeface="+mj-cs"/>
              </a:rPr>
              <a:t>Travel Services Open House </a:t>
            </a:r>
          </a:p>
          <a:p>
            <a:pPr algn="ctr">
              <a:lnSpc>
                <a:spcPct val="90000"/>
              </a:lnSpc>
              <a:spcBef>
                <a:spcPct val="0"/>
              </a:spcBef>
              <a:spcAft>
                <a:spcPts val="600"/>
              </a:spcAft>
            </a:pPr>
            <a:r>
              <a:rPr lang="en-US" sz="2400" b="1" dirty="0">
                <a:solidFill>
                  <a:srgbClr val="990033"/>
                </a:solidFill>
                <a:latin typeface="Lato" panose="020F0502020204030203" pitchFamily="34" charset="0"/>
                <a:ea typeface="+mj-ea"/>
                <a:cs typeface="+mj-cs"/>
              </a:rPr>
              <a:t>Updates and Review of Changes to the UW Travel Program</a:t>
            </a:r>
          </a:p>
          <a:p>
            <a:pPr algn="ctr">
              <a:lnSpc>
                <a:spcPct val="90000"/>
              </a:lnSpc>
              <a:spcBef>
                <a:spcPct val="0"/>
              </a:spcBef>
              <a:spcAft>
                <a:spcPts val="600"/>
              </a:spcAft>
            </a:pPr>
            <a:r>
              <a:rPr lang="en-US" sz="2400" b="1" dirty="0">
                <a:solidFill>
                  <a:srgbClr val="990033"/>
                </a:solidFill>
                <a:latin typeface="Lato" panose="020F0502020204030203" pitchFamily="34" charset="0"/>
                <a:ea typeface="+mj-ea"/>
                <a:cs typeface="+mj-cs"/>
              </a:rPr>
              <a:t>October 13, 2020</a:t>
            </a:r>
          </a:p>
        </p:txBody>
      </p:sp>
    </p:spTree>
    <p:extLst>
      <p:ext uri="{BB962C8B-B14F-4D97-AF65-F5344CB8AC3E}">
        <p14:creationId xmlns:p14="http://schemas.microsoft.com/office/powerpoint/2010/main" val="29269927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6A95E5-970C-4109-97E8-F1D7C7A8620F}"/>
              </a:ext>
            </a:extLst>
          </p:cNvPr>
          <p:cNvSpPr>
            <a:spLocks noGrp="1"/>
          </p:cNvSpPr>
          <p:nvPr>
            <p:ph type="title"/>
          </p:nvPr>
        </p:nvSpPr>
        <p:spPr>
          <a:xfrm>
            <a:off x="838200" y="365126"/>
            <a:ext cx="10515600" cy="728445"/>
          </a:xfrm>
        </p:spPr>
        <p:txBody>
          <a:bodyPr>
            <a:normAutofit/>
          </a:bodyPr>
          <a:lstStyle/>
          <a:p>
            <a:r>
              <a:rPr lang="en-US" sz="3200" b="1" dirty="0">
                <a:solidFill>
                  <a:srgbClr val="990033"/>
                </a:solidFill>
                <a:latin typeface="Lato" panose="020F0502020204030203" pitchFamily="34" charset="0"/>
              </a:rPr>
              <a:t>Per Diem Calculator Change</a:t>
            </a:r>
            <a:endParaRPr lang="en-US" sz="3200" dirty="0"/>
          </a:p>
        </p:txBody>
      </p:sp>
      <p:sp>
        <p:nvSpPr>
          <p:cNvPr id="3" name="Content Placeholder 2">
            <a:extLst>
              <a:ext uri="{FF2B5EF4-FFF2-40B4-BE49-F238E27FC236}">
                <a16:creationId xmlns:a16="http://schemas.microsoft.com/office/drawing/2014/main" id="{70B27883-CDA2-420A-A877-94A71408DDF9}"/>
              </a:ext>
            </a:extLst>
          </p:cNvPr>
          <p:cNvSpPr>
            <a:spLocks noGrp="1"/>
          </p:cNvSpPr>
          <p:nvPr>
            <p:ph idx="1"/>
          </p:nvPr>
        </p:nvSpPr>
        <p:spPr>
          <a:xfrm>
            <a:off x="838200" y="1093571"/>
            <a:ext cx="10515600" cy="4993747"/>
          </a:xfrm>
        </p:spPr>
        <p:txBody>
          <a:bodyPr numCol="2"/>
          <a:lstStyle/>
          <a:p>
            <a:pPr marL="0" indent="0">
              <a:buNone/>
            </a:pPr>
            <a:r>
              <a:rPr lang="en-US" sz="2400" dirty="0">
                <a:solidFill>
                  <a:schemeClr val="tx1"/>
                </a:solidFill>
                <a:latin typeface="+mn-lt"/>
                <a:hlinkClick r:id="rId3"/>
              </a:rPr>
              <a:t>Per Diem Calculator</a:t>
            </a:r>
            <a:endParaRPr lang="en-US" sz="2400" dirty="0">
              <a:solidFill>
                <a:schemeClr val="tx1"/>
              </a:solidFill>
              <a:latin typeface="+mn-lt"/>
            </a:endParaRPr>
          </a:p>
          <a:p>
            <a:r>
              <a:rPr lang="en-US" sz="1800" dirty="0">
                <a:solidFill>
                  <a:schemeClr val="tx1"/>
                </a:solidFill>
                <a:latin typeface="+mn-lt"/>
              </a:rPr>
              <a:t>Accessible through UW </a:t>
            </a:r>
            <a:r>
              <a:rPr lang="en-US" sz="1800" dirty="0" err="1">
                <a:solidFill>
                  <a:schemeClr val="tx1"/>
                </a:solidFill>
                <a:latin typeface="+mn-lt"/>
              </a:rPr>
              <a:t>TravelWIse</a:t>
            </a:r>
            <a:r>
              <a:rPr lang="en-US" sz="1800" dirty="0">
                <a:solidFill>
                  <a:schemeClr val="tx1"/>
                </a:solidFill>
                <a:latin typeface="+mn-lt"/>
              </a:rPr>
              <a:t> (link on home page)</a:t>
            </a:r>
          </a:p>
          <a:p>
            <a:r>
              <a:rPr lang="en-US" sz="1800" dirty="0">
                <a:solidFill>
                  <a:schemeClr val="tx1"/>
                </a:solidFill>
                <a:latin typeface="+mn-lt"/>
              </a:rPr>
              <a:t>Everything done with same system (SFS created and will host new rate calculator)</a:t>
            </a:r>
          </a:p>
          <a:p>
            <a:r>
              <a:rPr lang="en-US" sz="1800" dirty="0">
                <a:solidFill>
                  <a:schemeClr val="tx1"/>
                </a:solidFill>
                <a:latin typeface="+mn-lt"/>
              </a:rPr>
              <a:t>Similar look and feel to E-reimbursement</a:t>
            </a:r>
          </a:p>
        </p:txBody>
      </p:sp>
      <p:pic>
        <p:nvPicPr>
          <p:cNvPr id="7" name="Picture 6">
            <a:extLst>
              <a:ext uri="{FF2B5EF4-FFF2-40B4-BE49-F238E27FC236}">
                <a16:creationId xmlns:a16="http://schemas.microsoft.com/office/drawing/2014/main" id="{8A3DCAFB-A6B8-4C96-88CC-5BC6202E9121}"/>
              </a:ext>
            </a:extLst>
          </p:cNvPr>
          <p:cNvPicPr>
            <a:picLocks noChangeAspect="1"/>
          </p:cNvPicPr>
          <p:nvPr/>
        </p:nvPicPr>
        <p:blipFill>
          <a:blip r:embed="rId4"/>
          <a:stretch>
            <a:fillRect/>
          </a:stretch>
        </p:blipFill>
        <p:spPr>
          <a:xfrm>
            <a:off x="1161827" y="3254984"/>
            <a:ext cx="7395152" cy="2986651"/>
          </a:xfrm>
          <a:prstGeom prst="rect">
            <a:avLst/>
          </a:prstGeom>
        </p:spPr>
      </p:pic>
      <p:pic>
        <p:nvPicPr>
          <p:cNvPr id="8" name="Picture 7">
            <a:extLst>
              <a:ext uri="{FF2B5EF4-FFF2-40B4-BE49-F238E27FC236}">
                <a16:creationId xmlns:a16="http://schemas.microsoft.com/office/drawing/2014/main" id="{022DA770-1990-4B94-949A-ECAD220FD929}"/>
              </a:ext>
            </a:extLst>
          </p:cNvPr>
          <p:cNvPicPr>
            <a:picLocks noChangeAspect="1"/>
          </p:cNvPicPr>
          <p:nvPr/>
        </p:nvPicPr>
        <p:blipFill>
          <a:blip r:embed="rId5"/>
          <a:stretch>
            <a:fillRect/>
          </a:stretch>
        </p:blipFill>
        <p:spPr>
          <a:xfrm>
            <a:off x="6546979" y="1411110"/>
            <a:ext cx="4901646" cy="1668977"/>
          </a:xfrm>
          <a:prstGeom prst="rect">
            <a:avLst/>
          </a:prstGeom>
        </p:spPr>
      </p:pic>
    </p:spTree>
    <p:extLst>
      <p:ext uri="{BB962C8B-B14F-4D97-AF65-F5344CB8AC3E}">
        <p14:creationId xmlns:p14="http://schemas.microsoft.com/office/powerpoint/2010/main" val="1703525638"/>
      </p:ext>
    </p:extLst>
  </p:cSld>
  <p:clrMapOvr>
    <a:masterClrMapping/>
  </p:clrMapOvr>
  <mc:AlternateContent xmlns:mc="http://schemas.openxmlformats.org/markup-compatibility/2006" xmlns:p14="http://schemas.microsoft.com/office/powerpoint/2010/main">
    <mc:Choice Requires="p14">
      <p:transition spd="slow" p14:dur="1500">
        <p14:reveal/>
      </p:transition>
    </mc:Choice>
    <mc:Fallback xmlns="">
      <p:transition spd="slow">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6E38FBF2-52BC-4AD1-A62E-2CECD665AEA3}"/>
              </a:ext>
            </a:extLst>
          </p:cNvPr>
          <p:cNvSpPr>
            <a:spLocks noGrp="1"/>
          </p:cNvSpPr>
          <p:nvPr>
            <p:ph idx="1"/>
          </p:nvPr>
        </p:nvSpPr>
        <p:spPr/>
        <p:txBody>
          <a:bodyPr>
            <a:noAutofit/>
          </a:bodyPr>
          <a:lstStyle/>
          <a:p>
            <a:r>
              <a:rPr lang="en-US" sz="2000" dirty="0">
                <a:solidFill>
                  <a:schemeClr val="tx1"/>
                </a:solidFill>
                <a:latin typeface="+mn-lt"/>
              </a:rPr>
              <a:t>Due to Covid-19 all UW campuses currently have travel restrictions in place</a:t>
            </a:r>
          </a:p>
          <a:p>
            <a:pPr lvl="1">
              <a:buFont typeface="Wingdings" panose="05000000000000000000" pitchFamily="2" charset="2"/>
              <a:buChar char="ü"/>
            </a:pPr>
            <a:r>
              <a:rPr lang="en-US" sz="2000" dirty="0">
                <a:solidFill>
                  <a:schemeClr val="tx1"/>
                </a:solidFill>
                <a:latin typeface="+mn-lt"/>
              </a:rPr>
              <a:t>Restrictions will vary by campus </a:t>
            </a:r>
          </a:p>
          <a:p>
            <a:pPr lvl="1">
              <a:buFont typeface="Wingdings" panose="05000000000000000000" pitchFamily="2" charset="2"/>
              <a:buChar char="ü"/>
            </a:pPr>
            <a:r>
              <a:rPr lang="en-US" sz="2000" dirty="0">
                <a:solidFill>
                  <a:schemeClr val="tx1"/>
                </a:solidFill>
                <a:latin typeface="+mn-lt"/>
              </a:rPr>
              <a:t>Concur bookings are restricted for most campuses</a:t>
            </a:r>
          </a:p>
          <a:p>
            <a:pPr lvl="1">
              <a:buFont typeface="Wingdings" panose="05000000000000000000" pitchFamily="2" charset="2"/>
              <a:buChar char="ü"/>
            </a:pPr>
            <a:r>
              <a:rPr lang="en-US" sz="2000" dirty="0">
                <a:solidFill>
                  <a:schemeClr val="tx1"/>
                </a:solidFill>
                <a:latin typeface="+mn-lt"/>
              </a:rPr>
              <a:t>Only Essential Travel is permitted for some campuses</a:t>
            </a:r>
          </a:p>
          <a:p>
            <a:pPr lvl="1">
              <a:buFont typeface="Wingdings" panose="05000000000000000000" pitchFamily="2" charset="2"/>
              <a:buChar char="ü"/>
            </a:pPr>
            <a:r>
              <a:rPr lang="en-US" sz="2000" dirty="0">
                <a:solidFill>
                  <a:schemeClr val="tx1"/>
                </a:solidFill>
                <a:latin typeface="+mn-lt"/>
              </a:rPr>
              <a:t>Pre-trip approval is required on some campuses (at varying approver levels) </a:t>
            </a:r>
          </a:p>
          <a:p>
            <a:pPr lvl="1">
              <a:buFont typeface="Wingdings" panose="05000000000000000000" pitchFamily="2" charset="2"/>
              <a:buChar char="ü"/>
            </a:pPr>
            <a:r>
              <a:rPr lang="en-US" sz="2000" dirty="0">
                <a:solidFill>
                  <a:schemeClr val="tx1"/>
                </a:solidFill>
                <a:latin typeface="+mn-lt"/>
              </a:rPr>
              <a:t>Visit the UW </a:t>
            </a:r>
            <a:r>
              <a:rPr lang="en-US" sz="2000" dirty="0" err="1">
                <a:solidFill>
                  <a:schemeClr val="tx1"/>
                </a:solidFill>
                <a:latin typeface="+mn-lt"/>
              </a:rPr>
              <a:t>TravelWIse</a:t>
            </a:r>
            <a:r>
              <a:rPr lang="en-US" sz="2000" dirty="0">
                <a:solidFill>
                  <a:schemeClr val="tx1"/>
                </a:solidFill>
                <a:latin typeface="+mn-lt"/>
              </a:rPr>
              <a:t> website COVID-19 page for current </a:t>
            </a:r>
            <a:r>
              <a:rPr lang="en-US" sz="2000" dirty="0">
                <a:solidFill>
                  <a:schemeClr val="tx1"/>
                </a:solidFill>
                <a:latin typeface="+mn-lt"/>
                <a:hlinkClick r:id="rId3"/>
              </a:rPr>
              <a:t>Campus Specific Travel Restrictions</a:t>
            </a:r>
            <a:r>
              <a:rPr lang="en-US" sz="2000" dirty="0">
                <a:solidFill>
                  <a:schemeClr val="tx1"/>
                </a:solidFill>
                <a:latin typeface="+mn-lt"/>
              </a:rPr>
              <a:t>.</a:t>
            </a:r>
          </a:p>
          <a:p>
            <a:r>
              <a:rPr lang="en-US" sz="2000" dirty="0">
                <a:solidFill>
                  <a:schemeClr val="tx1"/>
                </a:solidFill>
                <a:latin typeface="+mn-lt"/>
              </a:rPr>
              <a:t>Restricting Concur Access &amp; Concur messaging</a:t>
            </a:r>
          </a:p>
          <a:p>
            <a:pPr lvl="1">
              <a:buFont typeface="Wingdings" panose="05000000000000000000" pitchFamily="2" charset="2"/>
              <a:buChar char="ü"/>
            </a:pPr>
            <a:r>
              <a:rPr lang="en-US" sz="2000" dirty="0">
                <a:solidFill>
                  <a:schemeClr val="tx1"/>
                </a:solidFill>
                <a:latin typeface="+mn-lt"/>
              </a:rPr>
              <a:t>Current messaging  for campuses with restrictions, Travel Inc has kept programing/restrictions in place.</a:t>
            </a:r>
          </a:p>
          <a:p>
            <a:pPr>
              <a:buFont typeface="Wingdings" panose="05000000000000000000" pitchFamily="2" charset="2"/>
              <a:buChar char="ü"/>
            </a:pPr>
            <a:endParaRPr lang="en-US" sz="2000" dirty="0">
              <a:latin typeface="+mn-lt"/>
            </a:endParaRPr>
          </a:p>
          <a:p>
            <a:pPr>
              <a:buFont typeface="Wingdings" panose="05000000000000000000" pitchFamily="2" charset="2"/>
              <a:buChar char="ü"/>
            </a:pPr>
            <a:endParaRPr lang="en-US" sz="2000" dirty="0">
              <a:latin typeface="+mn-lt"/>
            </a:endParaRPr>
          </a:p>
          <a:p>
            <a:endParaRPr lang="en-US" sz="2000" dirty="0">
              <a:latin typeface="+mn-lt"/>
            </a:endParaRPr>
          </a:p>
          <a:p>
            <a:pPr marL="0" indent="0">
              <a:buNone/>
            </a:pPr>
            <a:endParaRPr lang="en-US" sz="2000" dirty="0">
              <a:latin typeface="+mn-lt"/>
            </a:endParaRPr>
          </a:p>
          <a:p>
            <a:endParaRPr lang="en-US" sz="2000" dirty="0">
              <a:solidFill>
                <a:schemeClr val="tx1"/>
              </a:solidFill>
              <a:latin typeface="+mn-lt"/>
            </a:endParaRPr>
          </a:p>
          <a:p>
            <a:r>
              <a:rPr lang="en-US" sz="2000" dirty="0">
                <a:solidFill>
                  <a:schemeClr val="tx1"/>
                </a:solidFill>
                <a:latin typeface="+mn-lt"/>
              </a:rPr>
              <a:t>For questions on campus specific travel restrictions, please reach out to your </a:t>
            </a:r>
            <a:r>
              <a:rPr lang="en-US" sz="2000" dirty="0">
                <a:latin typeface="+mn-lt"/>
                <a:hlinkClick r:id="rId4"/>
              </a:rPr>
              <a:t>campus travel manager</a:t>
            </a:r>
            <a:r>
              <a:rPr lang="en-US" sz="2000" dirty="0">
                <a:latin typeface="+mn-lt"/>
              </a:rPr>
              <a:t>.</a:t>
            </a:r>
          </a:p>
        </p:txBody>
      </p:sp>
      <p:sp>
        <p:nvSpPr>
          <p:cNvPr id="3" name="Title 2">
            <a:extLst>
              <a:ext uri="{FF2B5EF4-FFF2-40B4-BE49-F238E27FC236}">
                <a16:creationId xmlns:a16="http://schemas.microsoft.com/office/drawing/2014/main" id="{35A5C9E1-28D5-4C83-859F-BAEDCA4B4590}"/>
              </a:ext>
            </a:extLst>
          </p:cNvPr>
          <p:cNvSpPr>
            <a:spLocks noGrp="1"/>
          </p:cNvSpPr>
          <p:nvPr>
            <p:ph type="title"/>
          </p:nvPr>
        </p:nvSpPr>
        <p:spPr/>
        <p:txBody>
          <a:bodyPr/>
          <a:lstStyle/>
          <a:p>
            <a:r>
              <a:rPr lang="en-US" sz="3200" b="1" dirty="0">
                <a:solidFill>
                  <a:srgbClr val="990033"/>
                </a:solidFill>
                <a:latin typeface="Lato" panose="020F0502020204030203" pitchFamily="34" charset="0"/>
              </a:rPr>
              <a:t>Current UW Travel Restrictions</a:t>
            </a:r>
          </a:p>
        </p:txBody>
      </p:sp>
      <p:pic>
        <p:nvPicPr>
          <p:cNvPr id="4" name="Picture 3">
            <a:extLst>
              <a:ext uri="{FF2B5EF4-FFF2-40B4-BE49-F238E27FC236}">
                <a16:creationId xmlns:a16="http://schemas.microsoft.com/office/drawing/2014/main" id="{A7BF9F01-02EE-4629-A0B1-E400FB11129A}"/>
              </a:ext>
            </a:extLst>
          </p:cNvPr>
          <p:cNvPicPr>
            <a:picLocks noChangeAspect="1"/>
          </p:cNvPicPr>
          <p:nvPr/>
        </p:nvPicPr>
        <p:blipFill>
          <a:blip r:embed="rId5"/>
          <a:stretch>
            <a:fillRect/>
          </a:stretch>
        </p:blipFill>
        <p:spPr>
          <a:xfrm>
            <a:off x="1478130" y="4110859"/>
            <a:ext cx="3186545" cy="1469736"/>
          </a:xfrm>
          <a:prstGeom prst="rect">
            <a:avLst/>
          </a:prstGeom>
        </p:spPr>
      </p:pic>
      <p:pic>
        <p:nvPicPr>
          <p:cNvPr id="5" name="Picture 4">
            <a:extLst>
              <a:ext uri="{FF2B5EF4-FFF2-40B4-BE49-F238E27FC236}">
                <a16:creationId xmlns:a16="http://schemas.microsoft.com/office/drawing/2014/main" id="{8EB608BF-A789-47DE-A9B7-4EA6EE6D8D94}"/>
              </a:ext>
            </a:extLst>
          </p:cNvPr>
          <p:cNvPicPr>
            <a:picLocks noChangeAspect="1"/>
          </p:cNvPicPr>
          <p:nvPr/>
        </p:nvPicPr>
        <p:blipFill>
          <a:blip r:embed="rId6"/>
          <a:stretch>
            <a:fillRect/>
          </a:stretch>
        </p:blipFill>
        <p:spPr>
          <a:xfrm>
            <a:off x="5184199" y="4110859"/>
            <a:ext cx="4333836" cy="1375212"/>
          </a:xfrm>
          <a:prstGeom prst="rect">
            <a:avLst/>
          </a:prstGeom>
        </p:spPr>
      </p:pic>
    </p:spTree>
    <p:extLst>
      <p:ext uri="{BB962C8B-B14F-4D97-AF65-F5344CB8AC3E}">
        <p14:creationId xmlns:p14="http://schemas.microsoft.com/office/powerpoint/2010/main" val="392813878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CBCB69-E8F1-47CB-962A-5A0D7CDB6155}"/>
              </a:ext>
            </a:extLst>
          </p:cNvPr>
          <p:cNvSpPr>
            <a:spLocks noGrp="1"/>
          </p:cNvSpPr>
          <p:nvPr>
            <p:ph type="title"/>
          </p:nvPr>
        </p:nvSpPr>
        <p:spPr>
          <a:xfrm>
            <a:off x="838200" y="365125"/>
            <a:ext cx="10515600" cy="892175"/>
          </a:xfrm>
        </p:spPr>
        <p:txBody>
          <a:bodyPr>
            <a:normAutofit/>
          </a:bodyPr>
          <a:lstStyle/>
          <a:p>
            <a:r>
              <a:rPr lang="en-US" sz="3200" b="1" dirty="0">
                <a:solidFill>
                  <a:srgbClr val="990033"/>
                </a:solidFill>
                <a:latin typeface="Lato" panose="020F0502020204030203" pitchFamily="34" charset="0"/>
              </a:rPr>
              <a:t>Unused Tickets – Overview</a:t>
            </a:r>
          </a:p>
        </p:txBody>
      </p:sp>
      <p:sp>
        <p:nvSpPr>
          <p:cNvPr id="3" name="Content Placeholder 2">
            <a:extLst>
              <a:ext uri="{FF2B5EF4-FFF2-40B4-BE49-F238E27FC236}">
                <a16:creationId xmlns:a16="http://schemas.microsoft.com/office/drawing/2014/main" id="{FE4AB27E-7673-4CAD-A3F6-B5F4C86515A4}"/>
              </a:ext>
            </a:extLst>
          </p:cNvPr>
          <p:cNvSpPr>
            <a:spLocks noGrp="1"/>
          </p:cNvSpPr>
          <p:nvPr>
            <p:ph idx="1"/>
          </p:nvPr>
        </p:nvSpPr>
        <p:spPr>
          <a:xfrm>
            <a:off x="838200" y="1500850"/>
            <a:ext cx="10515600" cy="4351338"/>
          </a:xfrm>
        </p:spPr>
        <p:txBody>
          <a:bodyPr>
            <a:normAutofit fontScale="92500" lnSpcReduction="20000"/>
          </a:bodyPr>
          <a:lstStyle/>
          <a:p>
            <a:r>
              <a:rPr lang="en-US" sz="2000" dirty="0">
                <a:solidFill>
                  <a:schemeClr val="tx1"/>
                </a:solidFill>
                <a:latin typeface="+mn-lt"/>
              </a:rPr>
              <a:t>Changed vendors on July 1, and airline industry restrictions would not allow UW System to transfer all unused tickets from one vendor to another. </a:t>
            </a:r>
          </a:p>
          <a:p>
            <a:r>
              <a:rPr lang="en-US" sz="2000" dirty="0">
                <a:solidFill>
                  <a:schemeClr val="tx1"/>
                </a:solidFill>
                <a:latin typeface="+mn-lt"/>
              </a:rPr>
              <a:t>UW System was able to convert the value of the unused tickets to UATP (Universal Air Travel Plan) prepaid airline cards. This will apply only to unused tickets from Delta, United, American, and Southwest, that are non-athletic related. </a:t>
            </a:r>
          </a:p>
          <a:p>
            <a:r>
              <a:rPr lang="en-US" sz="2000" dirty="0">
                <a:solidFill>
                  <a:schemeClr val="tx1"/>
                </a:solidFill>
                <a:latin typeface="+mn-lt"/>
              </a:rPr>
              <a:t>This process allows UW System to utilize the $3M of unused tickets when campuses resume travel without expending new funds to purchase tickets.</a:t>
            </a:r>
          </a:p>
          <a:p>
            <a:r>
              <a:rPr lang="en-US" sz="2000" dirty="0">
                <a:solidFill>
                  <a:schemeClr val="tx1"/>
                </a:solidFill>
                <a:latin typeface="+mn-lt"/>
              </a:rPr>
              <a:t>Each department will be made whole for amount put on UATP card (each funding string used to pay for tickets for UW System (excluding UW Madison) will be credited in FY21, all UW Madison funds were credited end FY20)</a:t>
            </a:r>
          </a:p>
          <a:p>
            <a:r>
              <a:rPr lang="en-US" sz="2000" dirty="0">
                <a:solidFill>
                  <a:schemeClr val="tx1"/>
                </a:solidFill>
                <a:latin typeface="+mn-lt"/>
              </a:rPr>
              <a:t>The remaining unused tickets on all other carriers (if not on Delta, United, American and Southwest) are available for individual use by calling a Travel Inc consultant (again, this applies ONLY to international tickets and some domestic carriers such as Jet Blue and Alaska Airlines).</a:t>
            </a:r>
          </a:p>
          <a:p>
            <a:r>
              <a:rPr lang="en-US" sz="2000" dirty="0">
                <a:solidFill>
                  <a:schemeClr val="tx1"/>
                </a:solidFill>
                <a:latin typeface="+mn-lt"/>
              </a:rPr>
              <a:t>The </a:t>
            </a:r>
            <a:r>
              <a:rPr lang="en-US" sz="2000" dirty="0">
                <a:solidFill>
                  <a:schemeClr val="tx1"/>
                </a:solidFill>
                <a:latin typeface="+mn-lt"/>
                <a:hlinkClick r:id="rId3"/>
              </a:rPr>
              <a:t>Unused Ticket Guide </a:t>
            </a:r>
            <a:r>
              <a:rPr lang="en-US" sz="2000" dirty="0">
                <a:solidFill>
                  <a:schemeClr val="tx1"/>
                </a:solidFill>
                <a:latin typeface="+mn-lt"/>
              </a:rPr>
              <a:t>on Travel Wise is the best place to get detailed information about this process and find the list of any personal/family/companion tickets that remain open for use (directly with airline)</a:t>
            </a:r>
          </a:p>
          <a:p>
            <a:r>
              <a:rPr lang="en-US" sz="2000" dirty="0">
                <a:solidFill>
                  <a:schemeClr val="tx1"/>
                </a:solidFill>
                <a:latin typeface="+mn-lt"/>
              </a:rPr>
              <a:t>You can also visit the </a:t>
            </a:r>
            <a:r>
              <a:rPr lang="en-US" sz="2000" dirty="0">
                <a:solidFill>
                  <a:schemeClr val="tx1"/>
                </a:solidFill>
                <a:latin typeface="+mn-lt"/>
                <a:hlinkClick r:id="rId4"/>
              </a:rPr>
              <a:t>FAQs for Unused Tickets</a:t>
            </a:r>
            <a:endParaRPr lang="en-US" sz="2000" dirty="0">
              <a:solidFill>
                <a:schemeClr val="tx1"/>
              </a:solidFill>
              <a:latin typeface="+mn-lt"/>
            </a:endParaRPr>
          </a:p>
          <a:p>
            <a:pPr marL="0" indent="0">
              <a:buNone/>
            </a:pPr>
            <a:endParaRPr lang="en-US" sz="2000" dirty="0">
              <a:latin typeface="+mn-lt"/>
            </a:endParaRPr>
          </a:p>
        </p:txBody>
      </p:sp>
    </p:spTree>
    <p:extLst>
      <p:ext uri="{BB962C8B-B14F-4D97-AF65-F5344CB8AC3E}">
        <p14:creationId xmlns:p14="http://schemas.microsoft.com/office/powerpoint/2010/main" val="1416437782"/>
      </p:ext>
    </p:extLst>
  </p:cSld>
  <p:clrMapOvr>
    <a:masterClrMapping/>
  </p:clrMapOvr>
  <mc:AlternateContent xmlns:mc="http://schemas.openxmlformats.org/markup-compatibility/2006" xmlns:p14="http://schemas.microsoft.com/office/powerpoint/2010/main">
    <mc:Choice Requires="p14">
      <p:transition spd="slow" p14:dur="1500">
        <p14:reveal/>
      </p:transition>
    </mc:Choice>
    <mc:Fallback xmlns="">
      <p:transition spd="slow">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20399934-3066-4758-8923-D6CB3D91DC18}"/>
              </a:ext>
            </a:extLst>
          </p:cNvPr>
          <p:cNvSpPr>
            <a:spLocks noGrp="1"/>
          </p:cNvSpPr>
          <p:nvPr>
            <p:ph type="title"/>
          </p:nvPr>
        </p:nvSpPr>
        <p:spPr>
          <a:xfrm>
            <a:off x="509451" y="365125"/>
            <a:ext cx="11286309" cy="777875"/>
          </a:xfrm>
        </p:spPr>
        <p:txBody>
          <a:bodyPr>
            <a:normAutofit/>
          </a:bodyPr>
          <a:lstStyle/>
          <a:p>
            <a:r>
              <a:rPr lang="en-US" sz="3200" b="1" dirty="0">
                <a:solidFill>
                  <a:srgbClr val="990033"/>
                </a:solidFill>
                <a:latin typeface="Lato" panose="020F0502020204030203" pitchFamily="34" charset="0"/>
              </a:rPr>
              <a:t>Double Check Travel Inc Invoices: UATP Cards and Process</a:t>
            </a:r>
            <a:endParaRPr lang="en-US" dirty="0">
              <a:latin typeface="+mn-lt"/>
            </a:endParaRPr>
          </a:p>
        </p:txBody>
      </p:sp>
      <p:sp>
        <p:nvSpPr>
          <p:cNvPr id="4" name="Content Placeholder 3">
            <a:extLst>
              <a:ext uri="{FF2B5EF4-FFF2-40B4-BE49-F238E27FC236}">
                <a16:creationId xmlns:a16="http://schemas.microsoft.com/office/drawing/2014/main" id="{1A9BA2FE-8C1A-4DDA-83A5-9CA533C4B9E4}"/>
              </a:ext>
            </a:extLst>
          </p:cNvPr>
          <p:cNvSpPr>
            <a:spLocks noGrp="1"/>
          </p:cNvSpPr>
          <p:nvPr>
            <p:ph idx="1"/>
          </p:nvPr>
        </p:nvSpPr>
        <p:spPr>
          <a:xfrm>
            <a:off x="838200" y="1143000"/>
            <a:ext cx="10515600" cy="4944318"/>
          </a:xfrm>
        </p:spPr>
        <p:txBody>
          <a:bodyPr>
            <a:normAutofit/>
          </a:bodyPr>
          <a:lstStyle/>
          <a:p>
            <a:r>
              <a:rPr lang="en-US" sz="2000" dirty="0">
                <a:solidFill>
                  <a:schemeClr val="tx1"/>
                </a:solidFill>
                <a:latin typeface="+mn-lt"/>
              </a:rPr>
              <a:t>Employees will need to pay attention to invoice receipts when booking with Travel Incorporated to confirm if the UATP card paid for the airfare or if it was charged to the card on file for the individual or campus</a:t>
            </a:r>
          </a:p>
          <a:p>
            <a:r>
              <a:rPr lang="en-US" sz="2000" dirty="0">
                <a:solidFill>
                  <a:schemeClr val="tx1"/>
                </a:solidFill>
                <a:latin typeface="+mn-lt"/>
              </a:rPr>
              <a:t>When creating an expense report, where the UATP Card was used for payment, be sure to select the UATP card  </a:t>
            </a:r>
            <a:br>
              <a:rPr lang="en-US" sz="2000" dirty="0">
                <a:solidFill>
                  <a:schemeClr val="tx1"/>
                </a:solidFill>
                <a:latin typeface="+mn-lt"/>
              </a:rPr>
            </a:br>
            <a:endParaRPr lang="en-US" sz="2000" dirty="0">
              <a:solidFill>
                <a:schemeClr val="tx1"/>
              </a:solidFill>
              <a:latin typeface="+mn-lt"/>
            </a:endParaRPr>
          </a:p>
          <a:p>
            <a:endParaRPr lang="en-US" sz="2000" dirty="0">
              <a:solidFill>
                <a:schemeClr val="tx1"/>
              </a:solidFill>
              <a:latin typeface="+mn-lt"/>
            </a:endParaRPr>
          </a:p>
          <a:p>
            <a:endParaRPr lang="en-US" sz="2000" dirty="0">
              <a:solidFill>
                <a:schemeClr val="tx1"/>
              </a:solidFill>
              <a:latin typeface="+mn-lt"/>
            </a:endParaRPr>
          </a:p>
          <a:p>
            <a:endParaRPr lang="en-US" sz="2000" dirty="0">
              <a:solidFill>
                <a:schemeClr val="tx1"/>
              </a:solidFill>
              <a:latin typeface="+mn-lt"/>
            </a:endParaRPr>
          </a:p>
          <a:p>
            <a:endParaRPr lang="en-US" sz="2000" dirty="0">
              <a:solidFill>
                <a:schemeClr val="tx1"/>
              </a:solidFill>
              <a:latin typeface="+mn-lt"/>
            </a:endParaRPr>
          </a:p>
          <a:p>
            <a:endParaRPr lang="en-US" sz="2000" dirty="0">
              <a:solidFill>
                <a:schemeClr val="tx1"/>
              </a:solidFill>
              <a:latin typeface="+mn-lt"/>
            </a:endParaRPr>
          </a:p>
          <a:p>
            <a:r>
              <a:rPr lang="en-US" sz="2000" dirty="0">
                <a:solidFill>
                  <a:schemeClr val="tx1"/>
                </a:solidFill>
                <a:latin typeface="+mn-lt"/>
              </a:rPr>
              <a:t>Each UATP transaction will have a $18 fee – as an agent is handling behind the scenes</a:t>
            </a:r>
          </a:p>
          <a:p>
            <a:r>
              <a:rPr lang="en-US" sz="2000" dirty="0">
                <a:solidFill>
                  <a:schemeClr val="tx1"/>
                </a:solidFill>
                <a:latin typeface="+mn-lt"/>
              </a:rPr>
              <a:t>Reminder to call a Travel Inc consultant to use any remaining “unused tickets” </a:t>
            </a:r>
          </a:p>
          <a:p>
            <a:pPr marL="0" indent="0">
              <a:buNone/>
            </a:pPr>
            <a:endParaRPr lang="en-US" dirty="0"/>
          </a:p>
        </p:txBody>
      </p:sp>
      <p:pic>
        <p:nvPicPr>
          <p:cNvPr id="2" name="Picture 1">
            <a:extLst>
              <a:ext uri="{FF2B5EF4-FFF2-40B4-BE49-F238E27FC236}">
                <a16:creationId xmlns:a16="http://schemas.microsoft.com/office/drawing/2014/main" id="{0ECE32A7-4A10-429F-A1A7-6A5125E6E0D0}"/>
              </a:ext>
            </a:extLst>
          </p:cNvPr>
          <p:cNvPicPr>
            <a:picLocks noChangeAspect="1"/>
          </p:cNvPicPr>
          <p:nvPr/>
        </p:nvPicPr>
        <p:blipFill>
          <a:blip r:embed="rId3"/>
          <a:stretch>
            <a:fillRect/>
          </a:stretch>
        </p:blipFill>
        <p:spPr>
          <a:xfrm>
            <a:off x="3357153" y="2415948"/>
            <a:ext cx="6322423" cy="2594040"/>
          </a:xfrm>
          <a:prstGeom prst="rect">
            <a:avLst/>
          </a:prstGeom>
        </p:spPr>
      </p:pic>
    </p:spTree>
    <p:extLst>
      <p:ext uri="{BB962C8B-B14F-4D97-AF65-F5344CB8AC3E}">
        <p14:creationId xmlns:p14="http://schemas.microsoft.com/office/powerpoint/2010/main" val="922011062"/>
      </p:ext>
    </p:extLst>
  </p:cSld>
  <p:clrMapOvr>
    <a:masterClrMapping/>
  </p:clrMapOvr>
  <mc:AlternateContent xmlns:mc="http://schemas.openxmlformats.org/markup-compatibility/2006" xmlns:p14="http://schemas.microsoft.com/office/powerpoint/2010/main">
    <mc:Choice Requires="p14">
      <p:transition spd="slow" p14:dur="1500">
        <p14:reveal/>
      </p:transition>
    </mc:Choice>
    <mc:Fallback xmlns="">
      <p:transition spd="slow">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ADAD2A-AA91-4D57-A36A-E8C09DBDDEFD}"/>
              </a:ext>
            </a:extLst>
          </p:cNvPr>
          <p:cNvSpPr>
            <a:spLocks noGrp="1"/>
          </p:cNvSpPr>
          <p:nvPr>
            <p:ph type="title"/>
          </p:nvPr>
        </p:nvSpPr>
        <p:spPr>
          <a:xfrm>
            <a:off x="838200" y="365126"/>
            <a:ext cx="10515600" cy="822652"/>
          </a:xfrm>
        </p:spPr>
        <p:txBody>
          <a:bodyPr/>
          <a:lstStyle/>
          <a:p>
            <a:r>
              <a:rPr lang="en-US" sz="3200" b="1" dirty="0">
                <a:solidFill>
                  <a:srgbClr val="990033"/>
                </a:solidFill>
                <a:latin typeface="Lato" panose="020F0502020204030203" pitchFamily="34" charset="0"/>
              </a:rPr>
              <a:t>Travel Incorporated – UATP Invoice Example</a:t>
            </a:r>
          </a:p>
        </p:txBody>
      </p:sp>
      <p:sp>
        <p:nvSpPr>
          <p:cNvPr id="6" name="Rectangle 5">
            <a:extLst>
              <a:ext uri="{FF2B5EF4-FFF2-40B4-BE49-F238E27FC236}">
                <a16:creationId xmlns:a16="http://schemas.microsoft.com/office/drawing/2014/main" id="{CA96273A-6E96-4E69-B16D-724790307B85}"/>
              </a:ext>
            </a:extLst>
          </p:cNvPr>
          <p:cNvSpPr/>
          <p:nvPr/>
        </p:nvSpPr>
        <p:spPr>
          <a:xfrm>
            <a:off x="1960776" y="2743200"/>
            <a:ext cx="1574276" cy="238795"/>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7" name="TextBox 6">
            <a:extLst>
              <a:ext uri="{FF2B5EF4-FFF2-40B4-BE49-F238E27FC236}">
                <a16:creationId xmlns:a16="http://schemas.microsoft.com/office/drawing/2014/main" id="{F853209E-56FB-4774-9DE4-F44DD6A1C904}"/>
              </a:ext>
            </a:extLst>
          </p:cNvPr>
          <p:cNvSpPr txBox="1"/>
          <p:nvPr/>
        </p:nvSpPr>
        <p:spPr>
          <a:xfrm>
            <a:off x="9059159" y="1781666"/>
            <a:ext cx="2611225" cy="923330"/>
          </a:xfrm>
          <a:prstGeom prst="rect">
            <a:avLst/>
          </a:prstGeom>
          <a:noFill/>
        </p:spPr>
        <p:txBody>
          <a:bodyPr wrap="square" rtlCol="0">
            <a:spAutoFit/>
          </a:bodyPr>
          <a:lstStyle/>
          <a:p>
            <a:r>
              <a:rPr lang="en-US" dirty="0"/>
              <a:t>Only Airfare can be charged to the UATP card.  In this example, $608.20</a:t>
            </a:r>
          </a:p>
        </p:txBody>
      </p:sp>
      <p:sp>
        <p:nvSpPr>
          <p:cNvPr id="8" name="TextBox 7">
            <a:extLst>
              <a:ext uri="{FF2B5EF4-FFF2-40B4-BE49-F238E27FC236}">
                <a16:creationId xmlns:a16="http://schemas.microsoft.com/office/drawing/2014/main" id="{5417FC33-9914-4851-8798-DF8A97DF680C}"/>
              </a:ext>
            </a:extLst>
          </p:cNvPr>
          <p:cNvSpPr txBox="1"/>
          <p:nvPr/>
        </p:nvSpPr>
        <p:spPr>
          <a:xfrm>
            <a:off x="9059159" y="3985723"/>
            <a:ext cx="2492604" cy="1477328"/>
          </a:xfrm>
          <a:prstGeom prst="rect">
            <a:avLst/>
          </a:prstGeom>
          <a:noFill/>
        </p:spPr>
        <p:txBody>
          <a:bodyPr wrap="square" rtlCol="0">
            <a:spAutoFit/>
          </a:bodyPr>
          <a:lstStyle/>
          <a:p>
            <a:r>
              <a:rPr lang="en-US" dirty="0"/>
              <a:t>Service Fees must be charged to a University P-card, Corporate card or personal credit card. In this example, $18.00</a:t>
            </a:r>
          </a:p>
        </p:txBody>
      </p:sp>
      <p:pic>
        <p:nvPicPr>
          <p:cNvPr id="53" name="Content Placeholder 52">
            <a:extLst>
              <a:ext uri="{FF2B5EF4-FFF2-40B4-BE49-F238E27FC236}">
                <a16:creationId xmlns:a16="http://schemas.microsoft.com/office/drawing/2014/main" id="{0CF4647F-1B4E-4331-B1EC-2C923F9F72A8}"/>
              </a:ext>
            </a:extLst>
          </p:cNvPr>
          <p:cNvPicPr>
            <a:picLocks noGrp="1" noChangeAspect="1"/>
          </p:cNvPicPr>
          <p:nvPr>
            <p:ph idx="1"/>
          </p:nvPr>
        </p:nvPicPr>
        <p:blipFill>
          <a:blip r:embed="rId3"/>
          <a:stretch>
            <a:fillRect/>
          </a:stretch>
        </p:blipFill>
        <p:spPr>
          <a:xfrm>
            <a:off x="521616" y="1303092"/>
            <a:ext cx="7419681" cy="5028896"/>
          </a:xfrm>
        </p:spPr>
      </p:pic>
    </p:spTree>
    <p:extLst>
      <p:ext uri="{BB962C8B-B14F-4D97-AF65-F5344CB8AC3E}">
        <p14:creationId xmlns:p14="http://schemas.microsoft.com/office/powerpoint/2010/main" val="470030631"/>
      </p:ext>
    </p:extLst>
  </p:cSld>
  <p:clrMapOvr>
    <a:masterClrMapping/>
  </p:clrMapOvr>
  <mc:AlternateContent xmlns:mc="http://schemas.openxmlformats.org/markup-compatibility/2006" xmlns:p14="http://schemas.microsoft.com/office/powerpoint/2010/main">
    <mc:Choice Requires="p14">
      <p:transition spd="slow" p14:dur="1500">
        <p14:reveal/>
      </p:transition>
    </mc:Choice>
    <mc:Fallback xmlns="">
      <p:transition spd="slow">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195FD215-9608-445A-A446-D481FC76827C}"/>
              </a:ext>
            </a:extLst>
          </p:cNvPr>
          <p:cNvSpPr>
            <a:spLocks noGrp="1"/>
          </p:cNvSpPr>
          <p:nvPr>
            <p:ph idx="1"/>
          </p:nvPr>
        </p:nvSpPr>
        <p:spPr>
          <a:xfrm>
            <a:off x="744582" y="1201783"/>
            <a:ext cx="9953898" cy="5133704"/>
          </a:xfrm>
        </p:spPr>
        <p:txBody>
          <a:bodyPr>
            <a:normAutofit/>
          </a:bodyPr>
          <a:lstStyle/>
          <a:p>
            <a:r>
              <a:rPr lang="en-US" sz="2000" dirty="0">
                <a:solidFill>
                  <a:schemeClr val="tx1"/>
                </a:solidFill>
                <a:latin typeface="+mn-lt"/>
              </a:rPr>
              <a:t>Changes to Lodging: allow for Airbnb, and full prepayment, continue to restrict Third Party Bookings (as is now)</a:t>
            </a:r>
          </a:p>
          <a:p>
            <a:pPr lvl="1">
              <a:buFont typeface="Wingdings" panose="05000000000000000000" pitchFamily="2" charset="2"/>
              <a:buChar char="ü"/>
            </a:pPr>
            <a:r>
              <a:rPr lang="en-US" sz="2000" dirty="0">
                <a:solidFill>
                  <a:schemeClr val="tx1"/>
                </a:solidFill>
                <a:latin typeface="+mn-lt"/>
              </a:rPr>
              <a:t>Add clarity that hotels can be booked directly. </a:t>
            </a:r>
          </a:p>
          <a:p>
            <a:r>
              <a:rPr lang="en-US" sz="2000" dirty="0">
                <a:solidFill>
                  <a:schemeClr val="tx1"/>
                </a:solidFill>
                <a:latin typeface="+mn-lt"/>
              </a:rPr>
              <a:t>Passports</a:t>
            </a:r>
          </a:p>
          <a:p>
            <a:pPr lvl="1">
              <a:buFont typeface="Wingdings" panose="05000000000000000000" pitchFamily="2" charset="2"/>
              <a:buChar char="ü"/>
            </a:pPr>
            <a:r>
              <a:rPr lang="en-US" sz="2000" dirty="0">
                <a:solidFill>
                  <a:schemeClr val="tx1"/>
                </a:solidFill>
                <a:latin typeface="+mn-lt"/>
              </a:rPr>
              <a:t>Allow for reimbursement (must have business purpose) </a:t>
            </a:r>
          </a:p>
          <a:p>
            <a:r>
              <a:rPr lang="en-US" sz="2000" dirty="0">
                <a:solidFill>
                  <a:schemeClr val="tx1"/>
                </a:solidFill>
                <a:latin typeface="+mn-lt"/>
              </a:rPr>
              <a:t>Real IDs have been added to the list of non-reimbursable expenses</a:t>
            </a:r>
          </a:p>
          <a:p>
            <a:r>
              <a:rPr lang="en-US" sz="2000" dirty="0">
                <a:solidFill>
                  <a:schemeClr val="tx1"/>
                </a:solidFill>
                <a:latin typeface="+mn-lt"/>
              </a:rPr>
              <a:t>Vehicle size – Allow up to mid size SUV</a:t>
            </a:r>
          </a:p>
          <a:p>
            <a:r>
              <a:rPr lang="en-US" sz="2000" dirty="0">
                <a:solidFill>
                  <a:schemeClr val="tx1"/>
                </a:solidFill>
                <a:latin typeface="+mn-lt"/>
              </a:rPr>
              <a:t>Employees must resubmit 90 days after TER returned </a:t>
            </a:r>
          </a:p>
          <a:p>
            <a:pPr lvl="1">
              <a:buFont typeface="Wingdings" panose="05000000000000000000" pitchFamily="2" charset="2"/>
              <a:buChar char="ü"/>
            </a:pPr>
            <a:r>
              <a:rPr lang="en-US" sz="2000" dirty="0">
                <a:solidFill>
                  <a:schemeClr val="tx1"/>
                </a:solidFill>
                <a:latin typeface="+mn-lt"/>
              </a:rPr>
              <a:t>Employees would be taxed if they don’t resubmit after 90 days (same if they don’t submit within 90 days originally)</a:t>
            </a:r>
          </a:p>
          <a:p>
            <a:r>
              <a:rPr lang="en-US" sz="2000" dirty="0">
                <a:solidFill>
                  <a:schemeClr val="tx1"/>
                </a:solidFill>
                <a:latin typeface="+mn-lt"/>
              </a:rPr>
              <a:t>Day trip meal allowance, not requiring deduction if meal provided</a:t>
            </a:r>
          </a:p>
          <a:p>
            <a:endParaRPr lang="en-US" sz="2000" dirty="0">
              <a:solidFill>
                <a:schemeClr val="tx1"/>
              </a:solidFill>
              <a:latin typeface="+mn-lt"/>
            </a:endParaRPr>
          </a:p>
          <a:p>
            <a:pPr marL="0" indent="0">
              <a:buNone/>
            </a:pPr>
            <a:r>
              <a:rPr lang="en-US" sz="2400" b="1" dirty="0">
                <a:solidFill>
                  <a:schemeClr val="tx1"/>
                </a:solidFill>
                <a:latin typeface="+mn-lt"/>
              </a:rPr>
              <a:t>Still working on full Travel Policy Refresh for 2021</a:t>
            </a:r>
          </a:p>
          <a:p>
            <a:pPr marL="0" indent="0">
              <a:buNone/>
            </a:pPr>
            <a:endParaRPr lang="en-US" dirty="0"/>
          </a:p>
        </p:txBody>
      </p:sp>
      <p:sp>
        <p:nvSpPr>
          <p:cNvPr id="3" name="Title 2">
            <a:extLst>
              <a:ext uri="{FF2B5EF4-FFF2-40B4-BE49-F238E27FC236}">
                <a16:creationId xmlns:a16="http://schemas.microsoft.com/office/drawing/2014/main" id="{363626CE-1A98-4093-A4F7-F1DA1623F60B}"/>
              </a:ext>
            </a:extLst>
          </p:cNvPr>
          <p:cNvSpPr>
            <a:spLocks noGrp="1"/>
          </p:cNvSpPr>
          <p:nvPr>
            <p:ph type="title"/>
          </p:nvPr>
        </p:nvSpPr>
        <p:spPr>
          <a:xfrm>
            <a:off x="744582" y="346694"/>
            <a:ext cx="6858001" cy="580768"/>
          </a:xfrm>
        </p:spPr>
        <p:txBody>
          <a:bodyPr>
            <a:normAutofit fontScale="90000"/>
          </a:bodyPr>
          <a:lstStyle/>
          <a:p>
            <a:r>
              <a:rPr lang="en-US" sz="3200" b="1" dirty="0">
                <a:solidFill>
                  <a:srgbClr val="990033"/>
                </a:solidFill>
                <a:latin typeface="Lato" panose="020F0502020204030203" pitchFamily="34" charset="0"/>
              </a:rPr>
              <a:t>‘Lite’ Policy Changes – Effective July 1</a:t>
            </a:r>
          </a:p>
        </p:txBody>
      </p:sp>
    </p:spTree>
    <p:extLst>
      <p:ext uri="{BB962C8B-B14F-4D97-AF65-F5344CB8AC3E}">
        <p14:creationId xmlns:p14="http://schemas.microsoft.com/office/powerpoint/2010/main" val="226957919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6F18F4-2A1C-4DC3-9F5E-312CA2D0A877}"/>
              </a:ext>
            </a:extLst>
          </p:cNvPr>
          <p:cNvSpPr>
            <a:spLocks noGrp="1"/>
          </p:cNvSpPr>
          <p:nvPr>
            <p:ph type="title"/>
          </p:nvPr>
        </p:nvSpPr>
        <p:spPr>
          <a:xfrm>
            <a:off x="838200" y="365126"/>
            <a:ext cx="10515600" cy="882762"/>
          </a:xfrm>
        </p:spPr>
        <p:txBody>
          <a:bodyPr/>
          <a:lstStyle/>
          <a:p>
            <a:r>
              <a:rPr lang="en-US" sz="3200" b="1" dirty="0">
                <a:solidFill>
                  <a:srgbClr val="990033"/>
                </a:solidFill>
                <a:latin typeface="Lato" panose="020F0502020204030203" pitchFamily="34" charset="0"/>
              </a:rPr>
              <a:t>Helpful Tips and Reminders</a:t>
            </a:r>
          </a:p>
        </p:txBody>
      </p:sp>
      <p:sp>
        <p:nvSpPr>
          <p:cNvPr id="3" name="Content Placeholder 2">
            <a:extLst>
              <a:ext uri="{FF2B5EF4-FFF2-40B4-BE49-F238E27FC236}">
                <a16:creationId xmlns:a16="http://schemas.microsoft.com/office/drawing/2014/main" id="{0F58ED3F-CD48-4E02-B4CC-9B9084A8B5F0}"/>
              </a:ext>
            </a:extLst>
          </p:cNvPr>
          <p:cNvSpPr>
            <a:spLocks noGrp="1"/>
          </p:cNvSpPr>
          <p:nvPr>
            <p:ph idx="1"/>
          </p:nvPr>
        </p:nvSpPr>
        <p:spPr>
          <a:xfrm>
            <a:off x="802341" y="1376979"/>
            <a:ext cx="10515600" cy="4710339"/>
          </a:xfrm>
        </p:spPr>
        <p:txBody>
          <a:bodyPr>
            <a:normAutofit/>
          </a:bodyPr>
          <a:lstStyle/>
          <a:p>
            <a:r>
              <a:rPr lang="en-US" sz="2000" dirty="0">
                <a:solidFill>
                  <a:schemeClr val="tx1"/>
                </a:solidFill>
                <a:latin typeface="+mn-lt"/>
              </a:rPr>
              <a:t>Bookmark the </a:t>
            </a:r>
            <a:r>
              <a:rPr lang="en-US" sz="2000" dirty="0">
                <a:solidFill>
                  <a:schemeClr val="tx1"/>
                </a:solidFill>
                <a:latin typeface="+mn-lt"/>
                <a:hlinkClick r:id="rId3"/>
              </a:rPr>
              <a:t>UW </a:t>
            </a:r>
            <a:r>
              <a:rPr lang="en-US" sz="2000" dirty="0" err="1">
                <a:solidFill>
                  <a:schemeClr val="tx1"/>
                </a:solidFill>
                <a:latin typeface="+mn-lt"/>
                <a:hlinkClick r:id="rId3"/>
              </a:rPr>
              <a:t>TravelWIse</a:t>
            </a:r>
            <a:r>
              <a:rPr lang="en-US" sz="2000" dirty="0">
                <a:solidFill>
                  <a:schemeClr val="tx1"/>
                </a:solidFill>
                <a:latin typeface="+mn-lt"/>
                <a:hlinkClick r:id="rId3"/>
              </a:rPr>
              <a:t> website</a:t>
            </a:r>
            <a:r>
              <a:rPr lang="en-US" sz="2000" dirty="0">
                <a:solidFill>
                  <a:schemeClr val="tx1"/>
                </a:solidFill>
                <a:latin typeface="+mn-lt"/>
              </a:rPr>
              <a:t>.  It’s your one-stop shop for all things travel related.</a:t>
            </a:r>
          </a:p>
          <a:p>
            <a:r>
              <a:rPr lang="en-US" sz="2000" dirty="0">
                <a:solidFill>
                  <a:schemeClr val="tx1"/>
                </a:solidFill>
                <a:latin typeface="+mn-lt"/>
              </a:rPr>
              <a:t>Sign up for the </a:t>
            </a:r>
            <a:r>
              <a:rPr lang="en-US" sz="2000" dirty="0">
                <a:solidFill>
                  <a:schemeClr val="tx1"/>
                </a:solidFill>
                <a:latin typeface="+mn-lt"/>
                <a:hlinkClick r:id="rId3"/>
              </a:rPr>
              <a:t>UW </a:t>
            </a:r>
            <a:r>
              <a:rPr lang="en-US" sz="2000" dirty="0" err="1">
                <a:solidFill>
                  <a:schemeClr val="tx1"/>
                </a:solidFill>
                <a:latin typeface="+mn-lt"/>
                <a:hlinkClick r:id="rId3"/>
              </a:rPr>
              <a:t>TravelWIse</a:t>
            </a:r>
            <a:r>
              <a:rPr lang="en-US" sz="2000" dirty="0">
                <a:solidFill>
                  <a:schemeClr val="tx1"/>
                </a:solidFill>
                <a:latin typeface="+mn-lt"/>
                <a:hlinkClick r:id="rId3"/>
              </a:rPr>
              <a:t> monthly newsletter </a:t>
            </a:r>
            <a:r>
              <a:rPr lang="en-US" sz="2000" dirty="0">
                <a:solidFill>
                  <a:schemeClr val="tx1"/>
                </a:solidFill>
                <a:latin typeface="+mn-lt"/>
              </a:rPr>
              <a:t>to stay informed on UW System travel news.</a:t>
            </a:r>
          </a:p>
          <a:p>
            <a:r>
              <a:rPr lang="en-US" sz="2000" dirty="0">
                <a:solidFill>
                  <a:schemeClr val="tx1"/>
                </a:solidFill>
                <a:latin typeface="+mn-lt"/>
              </a:rPr>
              <a:t>Register for </a:t>
            </a:r>
            <a:r>
              <a:rPr lang="en-US" sz="2000" dirty="0">
                <a:solidFill>
                  <a:schemeClr val="tx1"/>
                </a:solidFill>
                <a:latin typeface="+mn-lt"/>
                <a:hlinkClick r:id="rId4"/>
              </a:rPr>
              <a:t>additional trainings </a:t>
            </a:r>
            <a:r>
              <a:rPr lang="en-US" sz="2000" dirty="0">
                <a:solidFill>
                  <a:schemeClr val="tx1"/>
                </a:solidFill>
                <a:latin typeface="+mn-lt"/>
              </a:rPr>
              <a:t>related to the changes.</a:t>
            </a:r>
          </a:p>
          <a:p>
            <a:pPr lvl="1">
              <a:buFont typeface="Wingdings" panose="05000000000000000000" pitchFamily="2" charset="2"/>
              <a:buChar char="ü"/>
            </a:pPr>
            <a:r>
              <a:rPr lang="en-US" sz="2000" dirty="0">
                <a:solidFill>
                  <a:schemeClr val="tx1"/>
                </a:solidFill>
                <a:latin typeface="+mn-lt"/>
              </a:rPr>
              <a:t>Administrative Group Overview</a:t>
            </a:r>
          </a:p>
          <a:p>
            <a:pPr lvl="1">
              <a:buFont typeface="Wingdings" panose="05000000000000000000" pitchFamily="2" charset="2"/>
              <a:buChar char="ü"/>
            </a:pPr>
            <a:r>
              <a:rPr lang="en-US" sz="2000" dirty="0">
                <a:solidFill>
                  <a:schemeClr val="tx1"/>
                </a:solidFill>
                <a:latin typeface="+mn-lt"/>
              </a:rPr>
              <a:t>Travel Incorporated Overview</a:t>
            </a:r>
          </a:p>
          <a:p>
            <a:r>
              <a:rPr lang="en-US" sz="2000" dirty="0">
                <a:solidFill>
                  <a:schemeClr val="tx1"/>
                </a:solidFill>
                <a:latin typeface="+mn-lt"/>
                <a:hlinkClick r:id="rId4"/>
              </a:rPr>
              <a:t>View past training webinars </a:t>
            </a:r>
            <a:r>
              <a:rPr lang="en-US" sz="2000" dirty="0">
                <a:solidFill>
                  <a:schemeClr val="tx1"/>
                </a:solidFill>
                <a:latin typeface="+mn-lt"/>
              </a:rPr>
              <a:t>on demand.</a:t>
            </a:r>
          </a:p>
          <a:p>
            <a:r>
              <a:rPr lang="en-US" sz="2000" dirty="0">
                <a:solidFill>
                  <a:schemeClr val="tx1"/>
                </a:solidFill>
                <a:latin typeface="+mn-lt"/>
              </a:rPr>
              <a:t>The </a:t>
            </a:r>
            <a:r>
              <a:rPr lang="en-US" sz="2000" dirty="0">
                <a:solidFill>
                  <a:schemeClr val="tx1"/>
                </a:solidFill>
                <a:latin typeface="+mn-lt"/>
                <a:hlinkClick r:id="rId5"/>
              </a:rPr>
              <a:t>FAQ document </a:t>
            </a:r>
            <a:r>
              <a:rPr lang="en-US" sz="2000" dirty="0">
                <a:solidFill>
                  <a:schemeClr val="tx1"/>
                </a:solidFill>
                <a:latin typeface="+mn-lt"/>
              </a:rPr>
              <a:t>is posted on the UW </a:t>
            </a:r>
            <a:r>
              <a:rPr lang="en-US" sz="2000" dirty="0" err="1">
                <a:solidFill>
                  <a:schemeClr val="tx1"/>
                </a:solidFill>
                <a:latin typeface="+mn-lt"/>
              </a:rPr>
              <a:t>TravelWIse</a:t>
            </a:r>
            <a:r>
              <a:rPr lang="en-US" sz="2000" dirty="0">
                <a:solidFill>
                  <a:schemeClr val="tx1"/>
                </a:solidFill>
                <a:latin typeface="+mn-lt"/>
              </a:rPr>
              <a:t> website that addressed many questions asked during prior Open Houses </a:t>
            </a:r>
          </a:p>
          <a:p>
            <a:r>
              <a:rPr lang="en-US" sz="2000" dirty="0">
                <a:solidFill>
                  <a:schemeClr val="tx1"/>
                </a:solidFill>
                <a:latin typeface="+mn-lt"/>
              </a:rPr>
              <a:t>A brief survey will be sent following this training.</a:t>
            </a:r>
          </a:p>
          <a:p>
            <a:pPr lvl="1">
              <a:buFont typeface="Wingdings" panose="05000000000000000000" pitchFamily="2" charset="2"/>
              <a:buChar char="ü"/>
            </a:pPr>
            <a:r>
              <a:rPr lang="en-US" sz="2000" dirty="0">
                <a:solidFill>
                  <a:schemeClr val="tx1"/>
                </a:solidFill>
                <a:latin typeface="+mn-lt"/>
              </a:rPr>
              <a:t>The survey will include a link to submit additional questions</a:t>
            </a:r>
          </a:p>
          <a:p>
            <a:pPr marL="0" indent="0">
              <a:buNone/>
            </a:pPr>
            <a:endParaRPr lang="en-US" dirty="0"/>
          </a:p>
        </p:txBody>
      </p:sp>
    </p:spTree>
    <p:extLst>
      <p:ext uri="{BB962C8B-B14F-4D97-AF65-F5344CB8AC3E}">
        <p14:creationId xmlns:p14="http://schemas.microsoft.com/office/powerpoint/2010/main" val="2107638978"/>
      </p:ext>
    </p:extLst>
  </p:cSld>
  <p:clrMapOvr>
    <a:masterClrMapping/>
  </p:clrMapOvr>
  <mc:AlternateContent xmlns:mc="http://schemas.openxmlformats.org/markup-compatibility/2006" xmlns:p14="http://schemas.microsoft.com/office/powerpoint/2010/main">
    <mc:Choice Requires="p14">
      <p:transition spd="slow" p14:dur="1500">
        <p14:reveal/>
      </p:transition>
    </mc:Choice>
    <mc:Fallback xmlns="">
      <p:transition spd="slow">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13" descr="10 ways to prep for an investor Q &amp; A session – Mentorphile">
            <a:extLst>
              <a:ext uri="{FF2B5EF4-FFF2-40B4-BE49-F238E27FC236}">
                <a16:creationId xmlns:a16="http://schemas.microsoft.com/office/drawing/2014/main" id="{40E5A23F-742D-4630-8514-49C134F766C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93155" y="1357449"/>
            <a:ext cx="5714787" cy="347252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77848663"/>
      </p:ext>
    </p:extLst>
  </p:cSld>
  <p:clrMapOvr>
    <a:masterClrMapping/>
  </p:clrMapOvr>
  <mc:AlternateContent xmlns:mc="http://schemas.openxmlformats.org/markup-compatibility/2006" xmlns:p14="http://schemas.microsoft.com/office/powerpoint/2010/main">
    <mc:Choice Requires="p14">
      <p:transition spd="slow" p14:dur="1500">
        <p14:reveal/>
      </p:transition>
    </mc:Choice>
    <mc:Fallback xmlns="">
      <p:transition spd="slow">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B05013-4FAB-4AD6-A84B-E934E33C4DE8}"/>
              </a:ext>
            </a:extLst>
          </p:cNvPr>
          <p:cNvSpPr>
            <a:spLocks noGrp="1"/>
          </p:cNvSpPr>
          <p:nvPr>
            <p:ph type="title"/>
          </p:nvPr>
        </p:nvSpPr>
        <p:spPr>
          <a:xfrm>
            <a:off x="838200" y="365125"/>
            <a:ext cx="10515600" cy="616387"/>
          </a:xfrm>
        </p:spPr>
        <p:txBody>
          <a:bodyPr>
            <a:normAutofit/>
          </a:bodyPr>
          <a:lstStyle/>
          <a:p>
            <a:r>
              <a:rPr lang="en-US" sz="3200" b="1" dirty="0">
                <a:solidFill>
                  <a:srgbClr val="990033"/>
                </a:solidFill>
                <a:latin typeface="Lato" panose="020F0502020204030203" pitchFamily="34" charset="0"/>
              </a:rPr>
              <a:t>Pre submitted Questions</a:t>
            </a:r>
          </a:p>
        </p:txBody>
      </p:sp>
      <p:sp>
        <p:nvSpPr>
          <p:cNvPr id="3" name="Content Placeholder 2">
            <a:extLst>
              <a:ext uri="{FF2B5EF4-FFF2-40B4-BE49-F238E27FC236}">
                <a16:creationId xmlns:a16="http://schemas.microsoft.com/office/drawing/2014/main" id="{011D8F1B-4124-4382-8F70-E2050482E50D}"/>
              </a:ext>
            </a:extLst>
          </p:cNvPr>
          <p:cNvSpPr>
            <a:spLocks noGrp="1"/>
          </p:cNvSpPr>
          <p:nvPr>
            <p:ph idx="1"/>
          </p:nvPr>
        </p:nvSpPr>
        <p:spPr>
          <a:xfrm>
            <a:off x="838200" y="981512"/>
            <a:ext cx="10515600" cy="5105806"/>
          </a:xfrm>
        </p:spPr>
        <p:txBody>
          <a:bodyPr>
            <a:normAutofit/>
          </a:bodyPr>
          <a:lstStyle/>
          <a:p>
            <a:pPr marL="0" indent="0">
              <a:buNone/>
            </a:pPr>
            <a:r>
              <a:rPr lang="en-US" sz="1800" dirty="0">
                <a:solidFill>
                  <a:schemeClr val="tx1"/>
                </a:solidFill>
                <a:latin typeface="+mn-lt"/>
              </a:rPr>
              <a:t>Q. Can Travel Inc assist with spousal/companion travel?</a:t>
            </a:r>
          </a:p>
          <a:p>
            <a:pPr marL="0" indent="0">
              <a:buNone/>
            </a:pPr>
            <a:r>
              <a:rPr lang="en-US" sz="1800" dirty="0">
                <a:solidFill>
                  <a:schemeClr val="tx1"/>
                </a:solidFill>
                <a:latin typeface="+mn-lt"/>
              </a:rPr>
              <a:t>A. Yes</a:t>
            </a:r>
          </a:p>
          <a:p>
            <a:pPr marL="0" indent="0">
              <a:buNone/>
            </a:pPr>
            <a:r>
              <a:rPr lang="en-US" sz="1800" dirty="0">
                <a:solidFill>
                  <a:schemeClr val="tx1"/>
                </a:solidFill>
                <a:latin typeface="+mn-lt"/>
              </a:rPr>
              <a:t>Q. Please define "group" as in the kind of "group travel" Fox will be doing separate from Athletic travel.</a:t>
            </a:r>
          </a:p>
          <a:p>
            <a:pPr marL="0" indent="0">
              <a:buNone/>
            </a:pPr>
            <a:r>
              <a:rPr lang="en-US" sz="1800" dirty="0">
                <a:solidFill>
                  <a:schemeClr val="tx1"/>
                </a:solidFill>
                <a:latin typeface="+mn-lt"/>
              </a:rPr>
              <a:t>A. Airlines define a group as 10 or more travelers.  NCAA athletic groups will be booked through Short’s, all other groups of 10 or more (Group Blocks) will be booked through Fox.</a:t>
            </a:r>
          </a:p>
          <a:p>
            <a:pPr marL="0" indent="0">
              <a:buNone/>
            </a:pPr>
            <a:r>
              <a:rPr lang="en-US" sz="1800" dirty="0">
                <a:solidFill>
                  <a:schemeClr val="tx1"/>
                </a:solidFill>
                <a:latin typeface="+mn-lt"/>
              </a:rPr>
              <a:t>Q. Do we need to create a new group code or can we use the same one we used for Fox World Travel?</a:t>
            </a:r>
          </a:p>
          <a:p>
            <a:pPr marL="0" indent="0">
              <a:buNone/>
            </a:pPr>
            <a:r>
              <a:rPr lang="en-US" sz="1800" dirty="0">
                <a:solidFill>
                  <a:schemeClr val="tx1"/>
                </a:solidFill>
                <a:latin typeface="+mn-lt"/>
              </a:rPr>
              <a:t>A. Group codes will be transitioned to Travel Inc.</a:t>
            </a:r>
          </a:p>
          <a:p>
            <a:pPr marL="0" indent="0">
              <a:buNone/>
            </a:pPr>
            <a:r>
              <a:rPr lang="en-US" sz="1800" dirty="0">
                <a:solidFill>
                  <a:schemeClr val="tx1"/>
                </a:solidFill>
                <a:latin typeface="+mn-lt"/>
              </a:rPr>
              <a:t>Q. Just need information about changes in car rentals and hotels. </a:t>
            </a:r>
          </a:p>
          <a:p>
            <a:pPr marL="0" indent="0">
              <a:buNone/>
            </a:pPr>
            <a:r>
              <a:rPr lang="en-US" sz="1800" dirty="0">
                <a:solidFill>
                  <a:schemeClr val="tx1"/>
                </a:solidFill>
                <a:latin typeface="+mn-lt"/>
              </a:rPr>
              <a:t>A. Policy now allows for car size up to mid-size SUV.  Air BNB and full-prepayment now allowed for hotels.</a:t>
            </a:r>
          </a:p>
          <a:p>
            <a:pPr marL="0" indent="0">
              <a:buNone/>
            </a:pPr>
            <a:r>
              <a:rPr lang="en-US" sz="1800" dirty="0">
                <a:solidFill>
                  <a:schemeClr val="tx1"/>
                </a:solidFill>
                <a:latin typeface="+mn-lt"/>
              </a:rPr>
              <a:t>Q. Will UW Parkside still have a ghost card on file for airline tickets?	</a:t>
            </a:r>
          </a:p>
          <a:p>
            <a:pPr marL="0" indent="0">
              <a:buNone/>
            </a:pPr>
            <a:r>
              <a:rPr lang="en-US" sz="1800" dirty="0">
                <a:solidFill>
                  <a:schemeClr val="tx1"/>
                </a:solidFill>
                <a:latin typeface="+mn-lt"/>
              </a:rPr>
              <a:t>A.  Yes</a:t>
            </a:r>
          </a:p>
          <a:p>
            <a:pPr marL="0" indent="0">
              <a:buNone/>
            </a:pPr>
            <a:r>
              <a:rPr lang="en-US" sz="1800" dirty="0">
                <a:solidFill>
                  <a:schemeClr val="tx1"/>
                </a:solidFill>
                <a:latin typeface="+mn-lt"/>
              </a:rPr>
              <a:t>Q. I have an upcoming trip in September that was booked by Fox.  Do I still call Fox if I need help with that ticket after July 1</a:t>
            </a:r>
            <a:r>
              <a:rPr lang="en-US" sz="1800" baseline="30000" dirty="0">
                <a:solidFill>
                  <a:schemeClr val="tx1"/>
                </a:solidFill>
                <a:latin typeface="+mn-lt"/>
              </a:rPr>
              <a:t>st</a:t>
            </a:r>
            <a:r>
              <a:rPr lang="en-US" sz="1800" dirty="0">
                <a:solidFill>
                  <a:schemeClr val="tx1"/>
                </a:solidFill>
                <a:latin typeface="+mn-lt"/>
              </a:rPr>
              <a:t>?</a:t>
            </a:r>
          </a:p>
          <a:p>
            <a:pPr marL="0" indent="0">
              <a:buNone/>
            </a:pPr>
            <a:r>
              <a:rPr lang="en-US" sz="1800" dirty="0">
                <a:solidFill>
                  <a:schemeClr val="tx1"/>
                </a:solidFill>
                <a:latin typeface="+mn-lt"/>
              </a:rPr>
              <a:t>A. No, all live/active reservations will be transitioned to Travel Inc or Short’s (for athletics).  </a:t>
            </a:r>
          </a:p>
          <a:p>
            <a:pPr marL="0" indent="0">
              <a:buNone/>
            </a:pPr>
            <a:endParaRPr lang="en-US" sz="1800" dirty="0"/>
          </a:p>
        </p:txBody>
      </p:sp>
    </p:spTree>
    <p:extLst>
      <p:ext uri="{BB962C8B-B14F-4D97-AF65-F5344CB8AC3E}">
        <p14:creationId xmlns:p14="http://schemas.microsoft.com/office/powerpoint/2010/main" val="199161620"/>
      </p:ext>
    </p:extLst>
  </p:cSld>
  <p:clrMapOvr>
    <a:masterClrMapping/>
  </p:clrMapOvr>
  <mc:AlternateContent xmlns:mc="http://schemas.openxmlformats.org/markup-compatibility/2006" xmlns:p14="http://schemas.microsoft.com/office/powerpoint/2010/main">
    <mc:Choice Requires="p14">
      <p:transition spd="slow" p14:dur="1500">
        <p14:reveal/>
      </p:transition>
    </mc:Choice>
    <mc:Fallback xmlns="">
      <p:transition spd="slow">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840F1E-53F4-4464-9190-1D3217B20EF3}"/>
              </a:ext>
            </a:extLst>
          </p:cNvPr>
          <p:cNvSpPr>
            <a:spLocks noGrp="1"/>
          </p:cNvSpPr>
          <p:nvPr>
            <p:ph type="title"/>
          </p:nvPr>
        </p:nvSpPr>
        <p:spPr>
          <a:xfrm>
            <a:off x="838200" y="365125"/>
            <a:ext cx="10515600" cy="717055"/>
          </a:xfrm>
        </p:spPr>
        <p:txBody>
          <a:bodyPr/>
          <a:lstStyle/>
          <a:p>
            <a:r>
              <a:rPr lang="en-US" b="1" dirty="0">
                <a:solidFill>
                  <a:srgbClr val="990033"/>
                </a:solidFill>
                <a:latin typeface="Lato" panose="020F0502020204030203" pitchFamily="34" charset="0"/>
              </a:rPr>
              <a:t>Pre submitted Questions</a:t>
            </a:r>
            <a:endParaRPr lang="en-US" dirty="0"/>
          </a:p>
        </p:txBody>
      </p:sp>
      <p:sp>
        <p:nvSpPr>
          <p:cNvPr id="3" name="Content Placeholder 2">
            <a:extLst>
              <a:ext uri="{FF2B5EF4-FFF2-40B4-BE49-F238E27FC236}">
                <a16:creationId xmlns:a16="http://schemas.microsoft.com/office/drawing/2014/main" id="{3274789E-8C24-4E03-B8DC-B249871D7CD9}"/>
              </a:ext>
            </a:extLst>
          </p:cNvPr>
          <p:cNvSpPr>
            <a:spLocks noGrp="1"/>
          </p:cNvSpPr>
          <p:nvPr>
            <p:ph idx="1"/>
          </p:nvPr>
        </p:nvSpPr>
        <p:spPr>
          <a:xfrm>
            <a:off x="838200" y="1082180"/>
            <a:ext cx="10515600" cy="5005138"/>
          </a:xfrm>
        </p:spPr>
        <p:txBody>
          <a:bodyPr>
            <a:normAutofit/>
          </a:bodyPr>
          <a:lstStyle/>
          <a:p>
            <a:pPr marL="0" indent="0">
              <a:buNone/>
            </a:pPr>
            <a:r>
              <a:rPr lang="en-US" sz="1800" dirty="0">
                <a:solidFill>
                  <a:schemeClr val="tx1"/>
                </a:solidFill>
                <a:latin typeface="+mn-lt"/>
              </a:rPr>
              <a:t>Q. I need to bring my young child on work trips with me often, as a single mom. How will booking his flight work for the new agency? Will I still be charged a fee?</a:t>
            </a:r>
          </a:p>
          <a:p>
            <a:pPr marL="0" indent="0">
              <a:buNone/>
            </a:pPr>
            <a:r>
              <a:rPr lang="en-US" sz="1800" dirty="0">
                <a:solidFill>
                  <a:schemeClr val="tx1"/>
                </a:solidFill>
                <a:latin typeface="+mn-lt"/>
              </a:rPr>
              <a:t>A. Travel Inc can help with companion bookings.  You will have to work with a consultant.  They do charge a fee but it’s less than the current Fox fee ($18.00)</a:t>
            </a:r>
          </a:p>
          <a:p>
            <a:pPr marL="0" indent="0">
              <a:buNone/>
            </a:pPr>
            <a:r>
              <a:rPr lang="en-US" sz="1800" dirty="0">
                <a:solidFill>
                  <a:schemeClr val="tx1"/>
                </a:solidFill>
                <a:latin typeface="+mn-lt"/>
              </a:rPr>
              <a:t>Q. How do the changes affect faculty-led study abroad programming.</a:t>
            </a:r>
          </a:p>
          <a:p>
            <a:pPr marL="0" indent="0">
              <a:buNone/>
            </a:pPr>
            <a:r>
              <a:rPr lang="en-US" sz="1800" dirty="0">
                <a:solidFill>
                  <a:schemeClr val="tx1"/>
                </a:solidFill>
                <a:latin typeface="+mn-lt"/>
              </a:rPr>
              <a:t>A. If the program is 10 or more travelers, the Group Block will still be booked through Fox (with minimal changes).  If the program is less than 10 travelers, they would book with Travel Inc.	</a:t>
            </a:r>
          </a:p>
          <a:p>
            <a:pPr marL="0" indent="0">
              <a:buNone/>
            </a:pPr>
            <a:r>
              <a:rPr lang="en-US" sz="1800" dirty="0">
                <a:solidFill>
                  <a:schemeClr val="tx1"/>
                </a:solidFill>
                <a:latin typeface="+mn-lt"/>
              </a:rPr>
              <a:t>Q. Will power point slides, FAQ's, or helpful directions be provided? Most people don't take the time to watch video's or tutorials. When they come to me for help, I like to provide some type of document to help walk them through the process. If I don't have that, I literally go to their office and walk them through each click.</a:t>
            </a:r>
          </a:p>
          <a:p>
            <a:pPr marL="0" indent="0">
              <a:buNone/>
            </a:pPr>
            <a:r>
              <a:rPr lang="en-US" sz="1800" dirty="0">
                <a:solidFill>
                  <a:schemeClr val="tx1"/>
                </a:solidFill>
                <a:latin typeface="+mn-lt"/>
              </a:rPr>
              <a:t>A. This PowerPoint presentation and an FAQ document will be available on </a:t>
            </a:r>
            <a:r>
              <a:rPr lang="en-US" sz="1800" dirty="0" err="1">
                <a:solidFill>
                  <a:schemeClr val="tx1"/>
                </a:solidFill>
                <a:latin typeface="+mn-lt"/>
              </a:rPr>
              <a:t>TravelWIse</a:t>
            </a:r>
            <a:r>
              <a:rPr lang="en-US" sz="1800" dirty="0">
                <a:solidFill>
                  <a:schemeClr val="tx1"/>
                </a:solidFill>
                <a:latin typeface="+mn-lt"/>
              </a:rPr>
              <a:t>.</a:t>
            </a:r>
          </a:p>
          <a:p>
            <a:pPr marL="0" indent="0">
              <a:buNone/>
            </a:pPr>
            <a:r>
              <a:rPr lang="en-US" sz="1800" dirty="0">
                <a:solidFill>
                  <a:schemeClr val="tx1"/>
                </a:solidFill>
                <a:latin typeface="+mn-lt"/>
              </a:rPr>
              <a:t>Q. What communication will go out specifically to people with Concur accounts? (As an admin coordinator I'm wondering what info I need to pass on to my colleagues.)</a:t>
            </a:r>
          </a:p>
          <a:p>
            <a:pPr marL="0" indent="0">
              <a:buNone/>
            </a:pPr>
            <a:r>
              <a:rPr lang="en-US" sz="1800" dirty="0">
                <a:solidFill>
                  <a:schemeClr val="tx1"/>
                </a:solidFill>
                <a:latin typeface="+mn-lt"/>
              </a:rPr>
              <a:t>A.  Some campuses are doing targeted communication to All Concur users regarding the Changes.  System is using </a:t>
            </a:r>
            <a:r>
              <a:rPr lang="en-US" sz="1800" dirty="0" err="1">
                <a:solidFill>
                  <a:schemeClr val="tx1"/>
                </a:solidFill>
                <a:latin typeface="+mn-lt"/>
              </a:rPr>
              <a:t>TravelWise</a:t>
            </a:r>
            <a:r>
              <a:rPr lang="en-US" sz="1800" dirty="0">
                <a:solidFill>
                  <a:schemeClr val="tx1"/>
                </a:solidFill>
                <a:latin typeface="+mn-lt"/>
              </a:rPr>
              <a:t>, the </a:t>
            </a:r>
            <a:r>
              <a:rPr lang="en-US" sz="1800" dirty="0" err="1">
                <a:solidFill>
                  <a:schemeClr val="tx1"/>
                </a:solidFill>
                <a:latin typeface="+mn-lt"/>
              </a:rPr>
              <a:t>TravelWIse</a:t>
            </a:r>
            <a:r>
              <a:rPr lang="en-US" sz="1800" dirty="0">
                <a:solidFill>
                  <a:schemeClr val="tx1"/>
                </a:solidFill>
                <a:latin typeface="+mn-lt"/>
              </a:rPr>
              <a:t> newsletter and the Project Website as our main forms of communication.</a:t>
            </a:r>
          </a:p>
          <a:p>
            <a:endParaRPr lang="en-US" dirty="0"/>
          </a:p>
        </p:txBody>
      </p:sp>
    </p:spTree>
    <p:extLst>
      <p:ext uri="{BB962C8B-B14F-4D97-AF65-F5344CB8AC3E}">
        <p14:creationId xmlns:p14="http://schemas.microsoft.com/office/powerpoint/2010/main" val="2716889425"/>
      </p:ext>
    </p:extLst>
  </p:cSld>
  <p:clrMapOvr>
    <a:masterClrMapping/>
  </p:clrMapOvr>
  <mc:AlternateContent xmlns:mc="http://schemas.openxmlformats.org/markup-compatibility/2006" xmlns:p14="http://schemas.microsoft.com/office/powerpoint/2010/main">
    <mc:Choice Requires="p14">
      <p:transition spd="slow" p14:dur="1500">
        <p14:reveal/>
      </p:transition>
    </mc:Choice>
    <mc:Fallback xmlns="">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2" name="Rectangle 21">
            <a:extLst>
              <a:ext uri="{FF2B5EF4-FFF2-40B4-BE49-F238E27FC236}">
                <a16:creationId xmlns:a16="http://schemas.microsoft.com/office/drawing/2014/main" id="{3A5B4632-C963-4296-86F0-79AA9EA5AE9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338328" y="303591"/>
            <a:ext cx="4335327" cy="5896743"/>
          </a:xfrm>
          <a:prstGeom prst="rect">
            <a:avLst/>
          </a:prstGeom>
          <a:solidFill>
            <a:schemeClr val="tx1">
              <a:lumMod val="75000"/>
              <a:lumOff val="25000"/>
            </a:schemeClr>
          </a:solidFill>
          <a:ln w="127000" cap="sq" cmpd="thinThick">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itle 2">
            <a:extLst>
              <a:ext uri="{FF2B5EF4-FFF2-40B4-BE49-F238E27FC236}">
                <a16:creationId xmlns:a16="http://schemas.microsoft.com/office/drawing/2014/main" id="{9F03B463-17D4-4C0B-9D7F-CCE5B64BCB2C}"/>
              </a:ext>
            </a:extLst>
          </p:cNvPr>
          <p:cNvSpPr>
            <a:spLocks noGrp="1"/>
          </p:cNvSpPr>
          <p:nvPr>
            <p:ph type="title"/>
          </p:nvPr>
        </p:nvSpPr>
        <p:spPr>
          <a:xfrm>
            <a:off x="594360" y="637125"/>
            <a:ext cx="3802276" cy="5256371"/>
          </a:xfrm>
        </p:spPr>
        <p:txBody>
          <a:bodyPr vert="horz" lIns="91440" tIns="45720" rIns="91440" bIns="45720" rtlCol="0" anchor="ctr">
            <a:normAutofit/>
          </a:bodyPr>
          <a:lstStyle/>
          <a:p>
            <a:r>
              <a:rPr lang="en-US" sz="4800" b="1" kern="1200">
                <a:latin typeface="+mj-lt"/>
                <a:ea typeface="+mj-ea"/>
                <a:cs typeface="+mj-cs"/>
              </a:rPr>
              <a:t>Agenda</a:t>
            </a:r>
          </a:p>
        </p:txBody>
      </p:sp>
      <p:graphicFrame>
        <p:nvGraphicFramePr>
          <p:cNvPr id="5" name="Content Placeholder 1">
            <a:extLst>
              <a:ext uri="{FF2B5EF4-FFF2-40B4-BE49-F238E27FC236}">
                <a16:creationId xmlns:a16="http://schemas.microsoft.com/office/drawing/2014/main" id="{7E02EF42-704A-49D7-B5C2-2435C1607134}"/>
              </a:ext>
            </a:extLst>
          </p:cNvPr>
          <p:cNvGraphicFramePr>
            <a:graphicFrameLocks noGrp="1"/>
          </p:cNvGraphicFramePr>
          <p:nvPr>
            <p:ph idx="1"/>
            <p:extLst>
              <p:ext uri="{D42A27DB-BD31-4B8C-83A1-F6EECF244321}">
                <p14:modId xmlns:p14="http://schemas.microsoft.com/office/powerpoint/2010/main" val="2439365344"/>
              </p:ext>
            </p:extLst>
          </p:nvPr>
        </p:nvGraphicFramePr>
        <p:xfrm>
          <a:off x="5166985" y="303591"/>
          <a:ext cx="6588691" cy="589674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23491280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24B0BF-EC2D-4A4A-A6C7-CBE46B46AA39}"/>
              </a:ext>
            </a:extLst>
          </p:cNvPr>
          <p:cNvSpPr>
            <a:spLocks noGrp="1"/>
          </p:cNvSpPr>
          <p:nvPr>
            <p:ph type="title"/>
          </p:nvPr>
        </p:nvSpPr>
        <p:spPr>
          <a:xfrm>
            <a:off x="838200" y="365125"/>
            <a:ext cx="10515600" cy="666721"/>
          </a:xfrm>
        </p:spPr>
        <p:txBody>
          <a:bodyPr>
            <a:normAutofit/>
          </a:bodyPr>
          <a:lstStyle/>
          <a:p>
            <a:r>
              <a:rPr lang="en-US" sz="3200" b="1" dirty="0">
                <a:solidFill>
                  <a:srgbClr val="990033"/>
                </a:solidFill>
                <a:latin typeface="Lato" panose="020F0502020204030203" pitchFamily="34" charset="0"/>
              </a:rPr>
              <a:t>What Changed? What Remains the Same?</a:t>
            </a:r>
          </a:p>
        </p:txBody>
      </p:sp>
      <p:graphicFrame>
        <p:nvGraphicFramePr>
          <p:cNvPr id="4" name="Table 4">
            <a:extLst>
              <a:ext uri="{FF2B5EF4-FFF2-40B4-BE49-F238E27FC236}">
                <a16:creationId xmlns:a16="http://schemas.microsoft.com/office/drawing/2014/main" id="{7876B513-9137-4D16-9491-076820707B67}"/>
              </a:ext>
            </a:extLst>
          </p:cNvPr>
          <p:cNvGraphicFramePr>
            <a:graphicFrameLocks noGrp="1"/>
          </p:cNvGraphicFramePr>
          <p:nvPr>
            <p:ph idx="1"/>
            <p:extLst>
              <p:ext uri="{D42A27DB-BD31-4B8C-83A1-F6EECF244321}">
                <p14:modId xmlns:p14="http://schemas.microsoft.com/office/powerpoint/2010/main" val="3104515287"/>
              </p:ext>
            </p:extLst>
          </p:nvPr>
        </p:nvGraphicFramePr>
        <p:xfrm>
          <a:off x="838200" y="1736725"/>
          <a:ext cx="10515600" cy="4490720"/>
        </p:xfrm>
        <a:graphic>
          <a:graphicData uri="http://schemas.openxmlformats.org/drawingml/2006/table">
            <a:tbl>
              <a:tblPr firstRow="1" bandRow="1">
                <a:tableStyleId>{5C22544A-7EE6-4342-B048-85BDC9FD1C3A}</a:tableStyleId>
              </a:tblPr>
              <a:tblGrid>
                <a:gridCol w="5257800">
                  <a:extLst>
                    <a:ext uri="{9D8B030D-6E8A-4147-A177-3AD203B41FA5}">
                      <a16:colId xmlns:a16="http://schemas.microsoft.com/office/drawing/2014/main" val="3408252799"/>
                    </a:ext>
                  </a:extLst>
                </a:gridCol>
                <a:gridCol w="5257800">
                  <a:extLst>
                    <a:ext uri="{9D8B030D-6E8A-4147-A177-3AD203B41FA5}">
                      <a16:colId xmlns:a16="http://schemas.microsoft.com/office/drawing/2014/main" val="2089572240"/>
                    </a:ext>
                  </a:extLst>
                </a:gridCol>
              </a:tblGrid>
              <a:tr h="370840">
                <a:tc>
                  <a:txBody>
                    <a:bodyPr/>
                    <a:lstStyle/>
                    <a:p>
                      <a:r>
                        <a:rPr lang="en-US" dirty="0"/>
                        <a:t>What Changed?</a:t>
                      </a:r>
                    </a:p>
                  </a:txBody>
                  <a:tcPr/>
                </a:tc>
                <a:tc>
                  <a:txBody>
                    <a:bodyPr/>
                    <a:lstStyle/>
                    <a:p>
                      <a:r>
                        <a:rPr lang="en-US" dirty="0"/>
                        <a:t>What will remain the same?</a:t>
                      </a:r>
                    </a:p>
                  </a:txBody>
                  <a:tcPr/>
                </a:tc>
                <a:extLst>
                  <a:ext uri="{0D108BD9-81ED-4DB2-BD59-A6C34878D82A}">
                    <a16:rowId xmlns:a16="http://schemas.microsoft.com/office/drawing/2014/main" val="22446416"/>
                  </a:ext>
                </a:extLst>
              </a:tr>
              <a:tr h="370840">
                <a:tc>
                  <a:txBody>
                    <a:bodyPr/>
                    <a:lstStyle/>
                    <a:p>
                      <a:pPr marL="285750" indent="-285750">
                        <a:buFont typeface="Arial" panose="020B0604020202020204" pitchFamily="34" charset="0"/>
                        <a:buChar char="•"/>
                      </a:pPr>
                      <a:r>
                        <a:rPr lang="en-US" dirty="0"/>
                        <a:t>New UW </a:t>
                      </a:r>
                      <a:r>
                        <a:rPr lang="en-US" dirty="0" err="1"/>
                        <a:t>TravelWIse</a:t>
                      </a:r>
                      <a:r>
                        <a:rPr lang="en-US" dirty="0"/>
                        <a:t> website, administered by UW System</a:t>
                      </a:r>
                    </a:p>
                  </a:txBody>
                  <a:tcPr/>
                </a:tc>
                <a:tc>
                  <a:txBody>
                    <a:bodyPr/>
                    <a:lstStyle/>
                    <a:p>
                      <a:pPr marL="285750" indent="-285750">
                        <a:buFont typeface="Arial" panose="020B0604020202020204" pitchFamily="34" charset="0"/>
                        <a:buChar char="•"/>
                      </a:pPr>
                      <a:r>
                        <a:rPr lang="en-US" dirty="0"/>
                        <a:t>Concur will still be used for online travel reservations (but will be fulfilled and invoiced by a different travel agency)</a:t>
                      </a:r>
                    </a:p>
                  </a:txBody>
                  <a:tcPr/>
                </a:tc>
                <a:extLst>
                  <a:ext uri="{0D108BD9-81ED-4DB2-BD59-A6C34878D82A}">
                    <a16:rowId xmlns:a16="http://schemas.microsoft.com/office/drawing/2014/main" val="3633937359"/>
                  </a:ext>
                </a:extLst>
              </a:tr>
              <a:tr h="370840">
                <a:tc>
                  <a:txBody>
                    <a:bodyPr/>
                    <a:lstStyle/>
                    <a:p>
                      <a:pPr marL="285750" indent="-285750">
                        <a:buFont typeface="Arial" panose="020B0604020202020204" pitchFamily="34" charset="0"/>
                        <a:buChar char="•"/>
                      </a:pPr>
                      <a:r>
                        <a:rPr lang="en-US" dirty="0"/>
                        <a:t>New travel rate calculator (lodging maximums and meal per diems)</a:t>
                      </a:r>
                    </a:p>
                  </a:txBody>
                  <a:tcPr/>
                </a:tc>
                <a:tc>
                  <a:txBody>
                    <a:bodyPr/>
                    <a:lstStyle/>
                    <a:p>
                      <a:pPr marL="285750" indent="-285750">
                        <a:buFont typeface="Arial" panose="020B0604020202020204" pitchFamily="34" charset="0"/>
                        <a:buChar char="•"/>
                      </a:pPr>
                      <a:r>
                        <a:rPr lang="en-US" dirty="0"/>
                        <a:t>University card policy and vendor (US Bank)</a:t>
                      </a:r>
                    </a:p>
                  </a:txBody>
                  <a:tcPr/>
                </a:tc>
                <a:extLst>
                  <a:ext uri="{0D108BD9-81ED-4DB2-BD59-A6C34878D82A}">
                    <a16:rowId xmlns:a16="http://schemas.microsoft.com/office/drawing/2014/main" val="47711726"/>
                  </a:ext>
                </a:extLst>
              </a:tr>
              <a:tr h="370840">
                <a:tc>
                  <a:txBody>
                    <a:bodyPr/>
                    <a:lstStyle/>
                    <a:p>
                      <a:pPr marL="285750" indent="-285750">
                        <a:buFont typeface="Arial" panose="020B0604020202020204" pitchFamily="34" charset="0"/>
                        <a:buChar char="•"/>
                      </a:pPr>
                      <a:r>
                        <a:rPr lang="en-US" dirty="0"/>
                        <a:t>Rollout of Concur app and Travel Incorporated app for booking and viewing reservations on mobile devices</a:t>
                      </a:r>
                    </a:p>
                  </a:txBody>
                  <a:tcPr/>
                </a:tc>
                <a:tc>
                  <a:txBody>
                    <a:bodyPr/>
                    <a:lstStyle/>
                    <a:p>
                      <a:pPr marL="285750" indent="-285750">
                        <a:buFont typeface="Arial" panose="020B0604020202020204" pitchFamily="34" charset="0"/>
                        <a:buChar char="•"/>
                      </a:pPr>
                      <a:r>
                        <a:rPr lang="en-US" dirty="0"/>
                        <a:t>Ability to use a travel agent/consultant for service</a:t>
                      </a:r>
                    </a:p>
                  </a:txBody>
                  <a:tcPr/>
                </a:tc>
                <a:extLst>
                  <a:ext uri="{0D108BD9-81ED-4DB2-BD59-A6C34878D82A}">
                    <a16:rowId xmlns:a16="http://schemas.microsoft.com/office/drawing/2014/main" val="571540385"/>
                  </a:ext>
                </a:extLst>
              </a:tr>
              <a:tr h="370840">
                <a:tc>
                  <a:txBody>
                    <a:bodyPr/>
                    <a:lstStyle/>
                    <a:p>
                      <a:pPr marL="285750" indent="-285750">
                        <a:buFont typeface="Arial" panose="020B0604020202020204" pitchFamily="34" charset="0"/>
                        <a:buChar char="•"/>
                      </a:pPr>
                      <a:r>
                        <a:rPr lang="en-US" dirty="0"/>
                        <a:t>Most employees will be working with a new travel agency and new travel consultant team</a:t>
                      </a:r>
                    </a:p>
                  </a:txBody>
                  <a:tcPr/>
                </a:tc>
                <a:tc>
                  <a:txBody>
                    <a:bodyPr/>
                    <a:lstStyle/>
                    <a:p>
                      <a:pPr marL="285750" indent="-285750">
                        <a:buFont typeface="Arial" panose="020B0604020202020204" pitchFamily="34" charset="0"/>
                        <a:buChar char="•"/>
                      </a:pPr>
                      <a:r>
                        <a:rPr lang="en-US" dirty="0"/>
                        <a:t>24/7 agency coverage is available, with a dedicated UW team during core business hours</a:t>
                      </a:r>
                    </a:p>
                  </a:txBody>
                  <a:tcPr/>
                </a:tc>
                <a:extLst>
                  <a:ext uri="{0D108BD9-81ED-4DB2-BD59-A6C34878D82A}">
                    <a16:rowId xmlns:a16="http://schemas.microsoft.com/office/drawing/2014/main" val="2405263158"/>
                  </a:ext>
                </a:extLst>
              </a:tr>
              <a:tr h="370840">
                <a:tc>
                  <a:txBody>
                    <a:bodyPr/>
                    <a:lstStyle/>
                    <a:p>
                      <a:pPr marL="285750" indent="-285750">
                        <a:buFont typeface="Arial" panose="020B0604020202020204" pitchFamily="34" charset="0"/>
                        <a:buChar char="•"/>
                      </a:pPr>
                      <a:r>
                        <a:rPr lang="en-US" dirty="0"/>
                        <a:t>‘Lite’ policy updates </a:t>
                      </a:r>
                    </a:p>
                  </a:txBody>
                  <a:tcPr/>
                </a:tc>
                <a:tc>
                  <a:txBody>
                    <a:bodyPr/>
                    <a:lstStyle/>
                    <a:p>
                      <a:pPr marL="285750" indent="-285750">
                        <a:buFont typeface="Arial" panose="020B0604020202020204" pitchFamily="34" charset="0"/>
                        <a:buChar char="•"/>
                      </a:pPr>
                      <a:r>
                        <a:rPr lang="en-US" dirty="0"/>
                        <a:t>Requirement to book air with contracted agencies</a:t>
                      </a:r>
                    </a:p>
                  </a:txBody>
                  <a:tcPr/>
                </a:tc>
                <a:extLst>
                  <a:ext uri="{0D108BD9-81ED-4DB2-BD59-A6C34878D82A}">
                    <a16:rowId xmlns:a16="http://schemas.microsoft.com/office/drawing/2014/main" val="1271760789"/>
                  </a:ext>
                </a:extLst>
              </a:tr>
              <a:tr h="370840">
                <a:tc>
                  <a:txBody>
                    <a:bodyPr/>
                    <a:lstStyle/>
                    <a:p>
                      <a:pPr marL="285750" indent="-285750">
                        <a:buFont typeface="Arial" panose="020B0604020202020204" pitchFamily="34" charset="0"/>
                        <a:buChar char="•"/>
                      </a:pPr>
                      <a:r>
                        <a:rPr lang="en-US" dirty="0"/>
                        <a:t>Full pre-payment for lodging (Air BNB allowed)</a:t>
                      </a:r>
                    </a:p>
                  </a:txBody>
                  <a:tcPr/>
                </a:tc>
                <a:tc>
                  <a:txBody>
                    <a:bodyPr/>
                    <a:lstStyle/>
                    <a:p>
                      <a:pPr marL="285750" indent="-285750">
                        <a:buFont typeface="Arial" panose="020B0604020202020204" pitchFamily="34" charset="0"/>
                        <a:buChar char="•"/>
                      </a:pPr>
                      <a:r>
                        <a:rPr lang="en-US" dirty="0"/>
                        <a:t>UW Madison Athletics will still book with Anthony Travel</a:t>
                      </a:r>
                    </a:p>
                  </a:txBody>
                  <a:tcPr/>
                </a:tc>
                <a:extLst>
                  <a:ext uri="{0D108BD9-81ED-4DB2-BD59-A6C34878D82A}">
                    <a16:rowId xmlns:a16="http://schemas.microsoft.com/office/drawing/2014/main" val="680313194"/>
                  </a:ext>
                </a:extLst>
              </a:tr>
            </a:tbl>
          </a:graphicData>
        </a:graphic>
      </p:graphicFrame>
    </p:spTree>
    <p:extLst>
      <p:ext uri="{BB962C8B-B14F-4D97-AF65-F5344CB8AC3E}">
        <p14:creationId xmlns:p14="http://schemas.microsoft.com/office/powerpoint/2010/main" val="2806174241"/>
      </p:ext>
    </p:extLst>
  </p:cSld>
  <p:clrMapOvr>
    <a:masterClrMapping/>
  </p:clrMapOvr>
  <mc:AlternateContent xmlns:mc="http://schemas.openxmlformats.org/markup-compatibility/2006" xmlns:p14="http://schemas.microsoft.com/office/powerpoint/2010/main">
    <mc:Choice Requires="p14">
      <p:transition spd="slow" p14:dur="1500">
        <p14:reveal/>
      </p:transition>
    </mc:Choice>
    <mc:Fallback xmlns="">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a:extLst>
              <a:ext uri="{FF2B5EF4-FFF2-40B4-BE49-F238E27FC236}">
                <a16:creationId xmlns:a16="http://schemas.microsoft.com/office/drawing/2014/main" id="{872E8280-0C73-4B66-B46A-9F98CB0C8512}"/>
              </a:ext>
            </a:extLst>
          </p:cNvPr>
          <p:cNvPicPr>
            <a:picLocks noGrp="1" noChangeAspect="1"/>
          </p:cNvPicPr>
          <p:nvPr>
            <p:ph idx="1"/>
          </p:nvPr>
        </p:nvPicPr>
        <p:blipFill rotWithShape="1">
          <a:blip r:embed="rId3"/>
          <a:srcRect l="114" t="-633" r="-584" b="39154"/>
          <a:stretch/>
        </p:blipFill>
        <p:spPr>
          <a:xfrm>
            <a:off x="1230604" y="858418"/>
            <a:ext cx="9629191" cy="5169158"/>
          </a:xfrm>
          <a:prstGeom prst="rect">
            <a:avLst/>
          </a:prstGeom>
        </p:spPr>
      </p:pic>
      <p:sp>
        <p:nvSpPr>
          <p:cNvPr id="3" name="Title 2">
            <a:extLst>
              <a:ext uri="{FF2B5EF4-FFF2-40B4-BE49-F238E27FC236}">
                <a16:creationId xmlns:a16="http://schemas.microsoft.com/office/drawing/2014/main" id="{71DBCB05-66A5-44D6-BB43-0AD0DCC1A4BB}"/>
              </a:ext>
            </a:extLst>
          </p:cNvPr>
          <p:cNvSpPr>
            <a:spLocks noGrp="1"/>
          </p:cNvSpPr>
          <p:nvPr>
            <p:ph type="title"/>
          </p:nvPr>
        </p:nvSpPr>
        <p:spPr/>
        <p:txBody>
          <a:bodyPr>
            <a:normAutofit fontScale="90000"/>
          </a:bodyPr>
          <a:lstStyle/>
          <a:p>
            <a:r>
              <a:rPr lang="en-US" sz="3600" b="1" dirty="0">
                <a:solidFill>
                  <a:srgbClr val="990033"/>
                </a:solidFill>
                <a:latin typeface="Lato" panose="020F0502020204030203" pitchFamily="34" charset="0"/>
              </a:rPr>
              <a:t>Travel Agency Vendor Guide</a:t>
            </a:r>
          </a:p>
        </p:txBody>
      </p:sp>
    </p:spTree>
    <p:extLst>
      <p:ext uri="{BB962C8B-B14F-4D97-AF65-F5344CB8AC3E}">
        <p14:creationId xmlns:p14="http://schemas.microsoft.com/office/powerpoint/2010/main" val="281700444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F98E96EB-E43B-4B1D-AA87-EEA19B13E7B5}"/>
              </a:ext>
            </a:extLst>
          </p:cNvPr>
          <p:cNvSpPr>
            <a:spLocks noGrp="1"/>
          </p:cNvSpPr>
          <p:nvPr>
            <p:ph idx="1"/>
          </p:nvPr>
        </p:nvSpPr>
        <p:spPr/>
        <p:txBody>
          <a:bodyPr>
            <a:normAutofit/>
          </a:bodyPr>
          <a:lstStyle/>
          <a:p>
            <a:r>
              <a:rPr lang="en-US" sz="2600" dirty="0">
                <a:solidFill>
                  <a:schemeClr val="tx1"/>
                </a:solidFill>
                <a:latin typeface="+mn-lt"/>
                <a:hlinkClick r:id="rId3"/>
              </a:rPr>
              <a:t>Enhanced Duty of Care</a:t>
            </a:r>
            <a:r>
              <a:rPr lang="en-US" sz="2600" dirty="0">
                <a:solidFill>
                  <a:schemeClr val="tx1"/>
                </a:solidFill>
                <a:latin typeface="+mn-lt"/>
              </a:rPr>
              <a:t> (ex. Covid-19 situation)</a:t>
            </a:r>
          </a:p>
          <a:p>
            <a:r>
              <a:rPr lang="en-US" sz="2600" dirty="0">
                <a:solidFill>
                  <a:schemeClr val="tx1"/>
                </a:solidFill>
                <a:latin typeface="+mn-lt"/>
              </a:rPr>
              <a:t>Concur &amp; Concur App for self booking</a:t>
            </a:r>
          </a:p>
          <a:p>
            <a:pPr lvl="1">
              <a:buFont typeface="Wingdings" panose="05000000000000000000" pitchFamily="2" charset="2"/>
              <a:buChar char="ü"/>
            </a:pPr>
            <a:r>
              <a:rPr lang="en-US" sz="2600" dirty="0">
                <a:solidFill>
                  <a:schemeClr val="tx1"/>
                </a:solidFill>
                <a:latin typeface="+mn-lt"/>
              </a:rPr>
              <a:t>Concur profiles transitioned to Travel Inc at the end of June</a:t>
            </a:r>
            <a:r>
              <a:rPr lang="en-US" sz="2600" dirty="0">
                <a:solidFill>
                  <a:schemeClr val="tx1"/>
                </a:solidFill>
              </a:rPr>
              <a:t>.</a:t>
            </a:r>
          </a:p>
          <a:p>
            <a:pPr lvl="1">
              <a:buFont typeface="Wingdings" panose="05000000000000000000" pitchFamily="2" charset="2"/>
              <a:buChar char="ü"/>
            </a:pPr>
            <a:r>
              <a:rPr lang="en-US" sz="2600" dirty="0">
                <a:solidFill>
                  <a:schemeClr val="tx1"/>
                </a:solidFill>
                <a:latin typeface="+mn-lt"/>
              </a:rPr>
              <a:t>Travelers are encouraged to review Concur profile for accuracy</a:t>
            </a:r>
          </a:p>
          <a:p>
            <a:pPr lvl="1">
              <a:buFont typeface="Wingdings" panose="05000000000000000000" pitchFamily="2" charset="2"/>
              <a:buChar char="ü"/>
            </a:pPr>
            <a:r>
              <a:rPr lang="en-US" sz="2600" dirty="0">
                <a:solidFill>
                  <a:schemeClr val="tx1"/>
                </a:solidFill>
                <a:latin typeface="+mn-lt"/>
              </a:rPr>
              <a:t>All travelers should have a credit card in their profile, designated to airfare.</a:t>
            </a:r>
          </a:p>
          <a:p>
            <a:pPr lvl="1">
              <a:buFont typeface="Wingdings" panose="05000000000000000000" pitchFamily="2" charset="2"/>
              <a:buChar char="ü"/>
            </a:pPr>
            <a:r>
              <a:rPr lang="en-US" sz="2600" dirty="0">
                <a:solidFill>
                  <a:schemeClr val="tx1"/>
                </a:solidFill>
                <a:latin typeface="+mn-lt"/>
              </a:rPr>
              <a:t>All travelers will have guest booking access in Concur.</a:t>
            </a:r>
          </a:p>
          <a:p>
            <a:pPr lvl="1">
              <a:buFont typeface="Wingdings" panose="05000000000000000000" pitchFamily="2" charset="2"/>
              <a:buChar char="ü"/>
            </a:pPr>
            <a:r>
              <a:rPr lang="en-US" sz="2600" dirty="0">
                <a:solidFill>
                  <a:schemeClr val="tx1"/>
                </a:solidFill>
                <a:latin typeface="+mn-lt"/>
              </a:rPr>
              <a:t>Guest booking should only be used for guests, not employees.</a:t>
            </a:r>
          </a:p>
          <a:p>
            <a:r>
              <a:rPr lang="en-US" sz="2600" dirty="0">
                <a:solidFill>
                  <a:schemeClr val="tx1"/>
                </a:solidFill>
                <a:latin typeface="+mn-lt"/>
              </a:rPr>
              <a:t>Travel Consultants and Emergency Services available </a:t>
            </a:r>
          </a:p>
          <a:p>
            <a:r>
              <a:rPr lang="en-US" sz="2600" dirty="0">
                <a:solidFill>
                  <a:schemeClr val="tx1"/>
                </a:solidFill>
                <a:latin typeface="+mn-lt"/>
              </a:rPr>
              <a:t>Enhanced Technology</a:t>
            </a:r>
          </a:p>
          <a:p>
            <a:pPr lvl="1">
              <a:buFont typeface="Wingdings" panose="05000000000000000000" pitchFamily="2" charset="2"/>
              <a:buChar char="ü"/>
            </a:pPr>
            <a:r>
              <a:rPr lang="en-US" sz="2600" dirty="0">
                <a:solidFill>
                  <a:schemeClr val="tx1"/>
                </a:solidFill>
                <a:latin typeface="+mn-lt"/>
                <a:hlinkClick r:id="rId4"/>
              </a:rPr>
              <a:t>TI Mobile App </a:t>
            </a:r>
            <a:r>
              <a:rPr lang="en-US" sz="2600" dirty="0">
                <a:solidFill>
                  <a:schemeClr val="tx1"/>
                </a:solidFill>
                <a:latin typeface="+mn-lt"/>
              </a:rPr>
              <a:t>to access itinerary, add meeting notes, check-in to your flight and more</a:t>
            </a:r>
          </a:p>
          <a:p>
            <a:pPr lvl="1">
              <a:buFont typeface="Wingdings" panose="05000000000000000000" pitchFamily="2" charset="2"/>
              <a:buChar char="ü"/>
            </a:pPr>
            <a:r>
              <a:rPr lang="en-US" sz="2600" dirty="0">
                <a:solidFill>
                  <a:schemeClr val="tx1"/>
                </a:solidFill>
                <a:latin typeface="+mn-lt"/>
                <a:hlinkClick r:id="rId5"/>
              </a:rPr>
              <a:t>TI Travel Hub </a:t>
            </a:r>
            <a:r>
              <a:rPr lang="en-US" sz="2600" dirty="0">
                <a:solidFill>
                  <a:schemeClr val="tx1"/>
                </a:solidFill>
                <a:latin typeface="+mn-lt"/>
              </a:rPr>
              <a:t>to update profile, access lost invoices</a:t>
            </a:r>
          </a:p>
          <a:p>
            <a:pPr lvl="1">
              <a:buFont typeface="Wingdings" panose="05000000000000000000" pitchFamily="2" charset="2"/>
              <a:buChar char="ü"/>
            </a:pPr>
            <a:endParaRPr lang="en-US" sz="4000" dirty="0">
              <a:solidFill>
                <a:schemeClr val="tx1"/>
              </a:solidFill>
              <a:latin typeface="+mn-lt"/>
            </a:endParaRPr>
          </a:p>
          <a:p>
            <a:endParaRPr lang="en-US" sz="2000" dirty="0">
              <a:solidFill>
                <a:schemeClr val="tx1"/>
              </a:solidFill>
              <a:latin typeface="+mn-lt"/>
            </a:endParaRPr>
          </a:p>
          <a:p>
            <a:endParaRPr lang="en-US" sz="2000" dirty="0">
              <a:solidFill>
                <a:schemeClr val="tx1"/>
              </a:solidFill>
              <a:latin typeface="+mn-lt"/>
            </a:endParaRPr>
          </a:p>
        </p:txBody>
      </p:sp>
      <p:sp>
        <p:nvSpPr>
          <p:cNvPr id="3" name="Title 2">
            <a:extLst>
              <a:ext uri="{FF2B5EF4-FFF2-40B4-BE49-F238E27FC236}">
                <a16:creationId xmlns:a16="http://schemas.microsoft.com/office/drawing/2014/main" id="{4FD943EE-7789-4C96-92B4-1D4549354B09}"/>
              </a:ext>
            </a:extLst>
          </p:cNvPr>
          <p:cNvSpPr>
            <a:spLocks noGrp="1"/>
          </p:cNvSpPr>
          <p:nvPr>
            <p:ph type="title"/>
          </p:nvPr>
        </p:nvSpPr>
        <p:spPr/>
        <p:txBody>
          <a:bodyPr>
            <a:normAutofit/>
          </a:bodyPr>
          <a:lstStyle/>
          <a:p>
            <a:r>
              <a:rPr lang="en-US" sz="3200" b="1" dirty="0">
                <a:solidFill>
                  <a:srgbClr val="990033"/>
                </a:solidFill>
                <a:latin typeface="Lato" panose="020F0502020204030203" pitchFamily="34" charset="0"/>
              </a:rPr>
              <a:t>Focus on Travel Incorporated</a:t>
            </a:r>
          </a:p>
        </p:txBody>
      </p:sp>
    </p:spTree>
    <p:extLst>
      <p:ext uri="{BB962C8B-B14F-4D97-AF65-F5344CB8AC3E}">
        <p14:creationId xmlns:p14="http://schemas.microsoft.com/office/powerpoint/2010/main" val="33108863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F98E96EB-E43B-4B1D-AA87-EEA19B13E7B5}"/>
              </a:ext>
            </a:extLst>
          </p:cNvPr>
          <p:cNvSpPr>
            <a:spLocks noGrp="1"/>
          </p:cNvSpPr>
          <p:nvPr>
            <p:ph idx="1"/>
          </p:nvPr>
        </p:nvSpPr>
        <p:spPr/>
        <p:txBody>
          <a:bodyPr/>
          <a:lstStyle/>
          <a:p>
            <a:r>
              <a:rPr lang="en-US" dirty="0">
                <a:solidFill>
                  <a:schemeClr val="tx1"/>
                </a:solidFill>
                <a:latin typeface="+mn-lt"/>
              </a:rPr>
              <a:t>Travel Inc. Fees</a:t>
            </a:r>
          </a:p>
          <a:p>
            <a:pPr lvl="1">
              <a:buFont typeface="Wingdings" panose="05000000000000000000" pitchFamily="2" charset="2"/>
              <a:buChar char="ü"/>
            </a:pPr>
            <a:r>
              <a:rPr lang="en-US" sz="2800" dirty="0">
                <a:solidFill>
                  <a:schemeClr val="tx1"/>
                </a:solidFill>
                <a:latin typeface="+mn-lt"/>
              </a:rPr>
              <a:t>All campuses other than UW </a:t>
            </a:r>
            <a:r>
              <a:rPr lang="en-US" sz="2800" dirty="0" err="1">
                <a:solidFill>
                  <a:schemeClr val="tx1"/>
                </a:solidFill>
                <a:latin typeface="+mn-lt"/>
              </a:rPr>
              <a:t>Eau</a:t>
            </a:r>
            <a:r>
              <a:rPr lang="en-US" sz="2800" dirty="0">
                <a:solidFill>
                  <a:schemeClr val="tx1"/>
                </a:solidFill>
                <a:latin typeface="+mn-lt"/>
              </a:rPr>
              <a:t> Claire moved to ‘point of sale’ </a:t>
            </a:r>
            <a:r>
              <a:rPr lang="en-US" sz="2800" dirty="0">
                <a:solidFill>
                  <a:schemeClr val="tx1"/>
                </a:solidFill>
                <a:latin typeface="+mn-lt"/>
                <a:hlinkClick r:id="rId3"/>
              </a:rPr>
              <a:t>service fees</a:t>
            </a:r>
            <a:endParaRPr lang="en-US" sz="2800" dirty="0">
              <a:solidFill>
                <a:schemeClr val="tx1"/>
              </a:solidFill>
              <a:latin typeface="+mn-lt"/>
            </a:endParaRPr>
          </a:p>
          <a:p>
            <a:pPr lvl="1">
              <a:buFont typeface="Wingdings" panose="05000000000000000000" pitchFamily="2" charset="2"/>
              <a:buChar char="ü"/>
            </a:pPr>
            <a:r>
              <a:rPr lang="en-US" sz="2800" dirty="0">
                <a:solidFill>
                  <a:schemeClr val="tx1"/>
                </a:solidFill>
                <a:latin typeface="+mn-lt"/>
              </a:rPr>
              <a:t>Expense travel agency fee (separate expense line on TER)</a:t>
            </a:r>
          </a:p>
          <a:p>
            <a:pPr lvl="1">
              <a:buFont typeface="Wingdings" panose="05000000000000000000" pitchFamily="2" charset="2"/>
              <a:buChar char="ü"/>
            </a:pPr>
            <a:r>
              <a:rPr lang="en-US" sz="2800" dirty="0">
                <a:solidFill>
                  <a:schemeClr val="tx1"/>
                </a:solidFill>
                <a:latin typeface="+mn-lt"/>
              </a:rPr>
              <a:t>Emphasis on booking in Concur – service fee only $3.75 per ticket/transaction</a:t>
            </a:r>
          </a:p>
          <a:p>
            <a:pPr lvl="1">
              <a:buFont typeface="Wingdings" panose="05000000000000000000" pitchFamily="2" charset="2"/>
              <a:buChar char="ü"/>
            </a:pPr>
            <a:r>
              <a:rPr lang="en-US" sz="2800" dirty="0">
                <a:solidFill>
                  <a:schemeClr val="tx1"/>
                </a:solidFill>
                <a:latin typeface="+mn-lt"/>
              </a:rPr>
              <a:t>No fee for car/hotel only booking</a:t>
            </a:r>
          </a:p>
          <a:p>
            <a:r>
              <a:rPr lang="en-US" dirty="0">
                <a:solidFill>
                  <a:schemeClr val="tx1"/>
                </a:solidFill>
                <a:latin typeface="+mn-lt"/>
              </a:rPr>
              <a:t>To learn more about Travel Incorporated, please attend our upcoming trainings -  go to </a:t>
            </a:r>
            <a:r>
              <a:rPr lang="en-US" dirty="0">
                <a:solidFill>
                  <a:schemeClr val="tx1"/>
                </a:solidFill>
                <a:latin typeface="+mn-lt"/>
                <a:hlinkClick r:id="rId4"/>
              </a:rPr>
              <a:t>UW </a:t>
            </a:r>
            <a:r>
              <a:rPr lang="en-US" dirty="0" err="1">
                <a:solidFill>
                  <a:schemeClr val="tx1"/>
                </a:solidFill>
                <a:latin typeface="+mn-lt"/>
                <a:hlinkClick r:id="rId4"/>
              </a:rPr>
              <a:t>TravelWIse</a:t>
            </a:r>
            <a:r>
              <a:rPr lang="en-US" dirty="0">
                <a:solidFill>
                  <a:schemeClr val="tx1"/>
                </a:solidFill>
                <a:latin typeface="+mn-lt"/>
                <a:hlinkClick r:id="rId4"/>
              </a:rPr>
              <a:t> </a:t>
            </a:r>
            <a:r>
              <a:rPr lang="en-US" dirty="0">
                <a:solidFill>
                  <a:schemeClr val="tx1"/>
                </a:solidFill>
                <a:latin typeface="+mn-lt"/>
              </a:rPr>
              <a:t>to register</a:t>
            </a:r>
          </a:p>
          <a:p>
            <a:endParaRPr lang="en-US" sz="2000" dirty="0">
              <a:solidFill>
                <a:schemeClr val="tx1"/>
              </a:solidFill>
              <a:latin typeface="+mn-lt"/>
            </a:endParaRPr>
          </a:p>
          <a:p>
            <a:pPr marL="0" indent="0">
              <a:buNone/>
            </a:pPr>
            <a:endParaRPr lang="en-US" sz="2000" dirty="0">
              <a:solidFill>
                <a:schemeClr val="tx1"/>
              </a:solidFill>
              <a:latin typeface="+mn-lt"/>
            </a:endParaRPr>
          </a:p>
        </p:txBody>
      </p:sp>
      <p:sp>
        <p:nvSpPr>
          <p:cNvPr id="3" name="Title 2">
            <a:extLst>
              <a:ext uri="{FF2B5EF4-FFF2-40B4-BE49-F238E27FC236}">
                <a16:creationId xmlns:a16="http://schemas.microsoft.com/office/drawing/2014/main" id="{4FD943EE-7789-4C96-92B4-1D4549354B09}"/>
              </a:ext>
            </a:extLst>
          </p:cNvPr>
          <p:cNvSpPr>
            <a:spLocks noGrp="1"/>
          </p:cNvSpPr>
          <p:nvPr>
            <p:ph type="title"/>
          </p:nvPr>
        </p:nvSpPr>
        <p:spPr/>
        <p:txBody>
          <a:bodyPr/>
          <a:lstStyle/>
          <a:p>
            <a:r>
              <a:rPr lang="en-US" sz="3200" b="1" dirty="0">
                <a:solidFill>
                  <a:srgbClr val="990033"/>
                </a:solidFill>
                <a:latin typeface="Lato" panose="020F0502020204030203" pitchFamily="34" charset="0"/>
              </a:rPr>
              <a:t>Focus on Travel Incorporated</a:t>
            </a:r>
          </a:p>
        </p:txBody>
      </p:sp>
    </p:spTree>
    <p:extLst>
      <p:ext uri="{BB962C8B-B14F-4D97-AF65-F5344CB8AC3E}">
        <p14:creationId xmlns:p14="http://schemas.microsoft.com/office/powerpoint/2010/main" val="180891134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57EB2755-5B83-4DCF-B759-6CCEB84D2AAB}"/>
              </a:ext>
            </a:extLst>
          </p:cNvPr>
          <p:cNvSpPr>
            <a:spLocks noGrp="1"/>
          </p:cNvSpPr>
          <p:nvPr>
            <p:ph type="title"/>
          </p:nvPr>
        </p:nvSpPr>
        <p:spPr>
          <a:xfrm>
            <a:off x="838200" y="365126"/>
            <a:ext cx="10515600" cy="699882"/>
          </a:xfrm>
        </p:spPr>
        <p:txBody>
          <a:bodyPr/>
          <a:lstStyle/>
          <a:p>
            <a:r>
              <a:rPr lang="en-US" sz="3200" b="1" dirty="0">
                <a:solidFill>
                  <a:srgbClr val="990033"/>
                </a:solidFill>
                <a:latin typeface="Lato" panose="020F0502020204030203" pitchFamily="34" charset="0"/>
              </a:rPr>
              <a:t>Travel Incorporated Service Fees</a:t>
            </a:r>
          </a:p>
        </p:txBody>
      </p:sp>
      <p:sp>
        <p:nvSpPr>
          <p:cNvPr id="2" name="Content Placeholder 1">
            <a:extLst>
              <a:ext uri="{FF2B5EF4-FFF2-40B4-BE49-F238E27FC236}">
                <a16:creationId xmlns:a16="http://schemas.microsoft.com/office/drawing/2014/main" id="{9869A5A3-F3ED-4B72-9848-FCEAA2269399}"/>
              </a:ext>
            </a:extLst>
          </p:cNvPr>
          <p:cNvSpPr>
            <a:spLocks noGrp="1"/>
          </p:cNvSpPr>
          <p:nvPr>
            <p:ph idx="1"/>
          </p:nvPr>
        </p:nvSpPr>
        <p:spPr/>
        <p:txBody>
          <a:bodyPr>
            <a:normAutofit lnSpcReduction="10000"/>
          </a:bodyPr>
          <a:lstStyle/>
          <a:p>
            <a:endParaRPr lang="en-US" dirty="0"/>
          </a:p>
          <a:p>
            <a:endParaRPr lang="en-US" dirty="0"/>
          </a:p>
          <a:p>
            <a:endParaRPr lang="en-US" dirty="0"/>
          </a:p>
          <a:p>
            <a:endParaRPr lang="en-US" dirty="0"/>
          </a:p>
          <a:p>
            <a:endParaRPr lang="en-US" dirty="0"/>
          </a:p>
          <a:p>
            <a:endParaRPr lang="en-US" dirty="0"/>
          </a:p>
          <a:p>
            <a:endParaRPr lang="en-US" dirty="0"/>
          </a:p>
          <a:p>
            <a:endParaRPr lang="en-US" dirty="0"/>
          </a:p>
          <a:p>
            <a:pPr marL="0" indent="0">
              <a:buNone/>
            </a:pPr>
            <a:r>
              <a:rPr lang="en-US" sz="2000" dirty="0">
                <a:latin typeface="+mn-lt"/>
              </a:rPr>
              <a:t>Compare current fees with prior Fox World Travel fees to the new fee structure with Travel Incorporated on our </a:t>
            </a:r>
            <a:r>
              <a:rPr lang="en-US" sz="2000" dirty="0">
                <a:latin typeface="+mn-lt"/>
                <a:hlinkClick r:id="rId3"/>
              </a:rPr>
              <a:t>fee comparison grid</a:t>
            </a:r>
            <a:r>
              <a:rPr lang="en-US" sz="2000" dirty="0">
                <a:latin typeface="+mn-lt"/>
              </a:rPr>
              <a:t>.</a:t>
            </a:r>
          </a:p>
        </p:txBody>
      </p:sp>
      <p:pic>
        <p:nvPicPr>
          <p:cNvPr id="7" name="Picture 6">
            <a:extLst>
              <a:ext uri="{FF2B5EF4-FFF2-40B4-BE49-F238E27FC236}">
                <a16:creationId xmlns:a16="http://schemas.microsoft.com/office/drawing/2014/main" id="{3F9DF148-78D3-47DF-B268-CF309488428B}"/>
              </a:ext>
            </a:extLst>
          </p:cNvPr>
          <p:cNvPicPr>
            <a:picLocks noChangeAspect="1"/>
          </p:cNvPicPr>
          <p:nvPr/>
        </p:nvPicPr>
        <p:blipFill>
          <a:blip r:embed="rId4"/>
          <a:stretch>
            <a:fillRect/>
          </a:stretch>
        </p:blipFill>
        <p:spPr>
          <a:xfrm>
            <a:off x="3052763" y="1021416"/>
            <a:ext cx="5617901" cy="4444467"/>
          </a:xfrm>
          <a:prstGeom prst="rect">
            <a:avLst/>
          </a:prstGeom>
        </p:spPr>
      </p:pic>
    </p:spTree>
    <p:extLst>
      <p:ext uri="{BB962C8B-B14F-4D97-AF65-F5344CB8AC3E}">
        <p14:creationId xmlns:p14="http://schemas.microsoft.com/office/powerpoint/2010/main" val="1712407772"/>
      </p:ext>
    </p:extLst>
  </p:cSld>
  <p:clrMapOvr>
    <a:masterClrMapping/>
  </p:clrMapOvr>
  <mc:AlternateContent xmlns:mc="http://schemas.openxmlformats.org/markup-compatibility/2006" xmlns:p14="http://schemas.microsoft.com/office/powerpoint/2010/main">
    <mc:Choice Requires="p14">
      <p:transition spd="slow" p14:dur="1500">
        <p14:reveal/>
      </p:transition>
    </mc:Choice>
    <mc:Fallback xmlns="">
      <p:transition spd="slow">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F6876A-8859-4473-ACEC-BE26C067A598}"/>
              </a:ext>
            </a:extLst>
          </p:cNvPr>
          <p:cNvSpPr>
            <a:spLocks noGrp="1"/>
          </p:cNvSpPr>
          <p:nvPr>
            <p:ph type="title"/>
          </p:nvPr>
        </p:nvSpPr>
        <p:spPr>
          <a:xfrm>
            <a:off x="838200" y="365126"/>
            <a:ext cx="10515600" cy="538298"/>
          </a:xfrm>
        </p:spPr>
        <p:txBody>
          <a:bodyPr/>
          <a:lstStyle/>
          <a:p>
            <a:r>
              <a:rPr lang="en-US" sz="3200" b="1" dirty="0">
                <a:solidFill>
                  <a:srgbClr val="990033"/>
                </a:solidFill>
                <a:latin typeface="Lato" panose="020F0502020204030203" pitchFamily="34" charset="0"/>
              </a:rPr>
              <a:t>Travel Inc </a:t>
            </a:r>
            <a:r>
              <a:rPr lang="en-US" sz="3200" b="1" dirty="0" err="1">
                <a:solidFill>
                  <a:srgbClr val="990033"/>
                </a:solidFill>
                <a:latin typeface="Lato" panose="020F0502020204030203" pitchFamily="34" charset="0"/>
              </a:rPr>
              <a:t>eItinerary</a:t>
            </a:r>
            <a:r>
              <a:rPr lang="en-US" sz="3200" b="1" dirty="0">
                <a:solidFill>
                  <a:srgbClr val="990033"/>
                </a:solidFill>
                <a:latin typeface="Lato" panose="020F0502020204030203" pitchFamily="34" charset="0"/>
              </a:rPr>
              <a:t> and Invoice - Sample</a:t>
            </a:r>
          </a:p>
        </p:txBody>
      </p:sp>
      <p:sp>
        <p:nvSpPr>
          <p:cNvPr id="3" name="Content Placeholder 2">
            <a:extLst>
              <a:ext uri="{FF2B5EF4-FFF2-40B4-BE49-F238E27FC236}">
                <a16:creationId xmlns:a16="http://schemas.microsoft.com/office/drawing/2014/main" id="{AE2C757F-75CF-40A5-8730-AB52E560F839}"/>
              </a:ext>
            </a:extLst>
          </p:cNvPr>
          <p:cNvSpPr>
            <a:spLocks noGrp="1"/>
          </p:cNvSpPr>
          <p:nvPr>
            <p:ph idx="1"/>
          </p:nvPr>
        </p:nvSpPr>
        <p:spPr>
          <a:xfrm>
            <a:off x="838200" y="1317072"/>
            <a:ext cx="10515600" cy="4770246"/>
          </a:xfrm>
        </p:spPr>
        <p:txBody>
          <a:bodyPr/>
          <a:lstStyle/>
          <a:p>
            <a:endParaRPr lang="en-US" dirty="0"/>
          </a:p>
          <a:p>
            <a:endParaRPr lang="en-US" dirty="0"/>
          </a:p>
          <a:p>
            <a:pPr marL="0" indent="0">
              <a:buNone/>
            </a:pPr>
            <a:endParaRPr lang="en-US" dirty="0"/>
          </a:p>
        </p:txBody>
      </p:sp>
      <p:pic>
        <p:nvPicPr>
          <p:cNvPr id="4" name="Picture 3">
            <a:extLst>
              <a:ext uri="{FF2B5EF4-FFF2-40B4-BE49-F238E27FC236}">
                <a16:creationId xmlns:a16="http://schemas.microsoft.com/office/drawing/2014/main" id="{E9C63DD7-7385-4266-A121-506C3FD413C4}"/>
              </a:ext>
            </a:extLst>
          </p:cNvPr>
          <p:cNvPicPr>
            <a:picLocks noChangeAspect="1"/>
          </p:cNvPicPr>
          <p:nvPr/>
        </p:nvPicPr>
        <p:blipFill>
          <a:blip r:embed="rId3"/>
          <a:stretch>
            <a:fillRect/>
          </a:stretch>
        </p:blipFill>
        <p:spPr>
          <a:xfrm>
            <a:off x="5864528" y="1458033"/>
            <a:ext cx="5058009" cy="3814234"/>
          </a:xfrm>
          <a:prstGeom prst="rect">
            <a:avLst/>
          </a:prstGeom>
        </p:spPr>
      </p:pic>
      <p:pic>
        <p:nvPicPr>
          <p:cNvPr id="5" name="Picture 4">
            <a:extLst>
              <a:ext uri="{FF2B5EF4-FFF2-40B4-BE49-F238E27FC236}">
                <a16:creationId xmlns:a16="http://schemas.microsoft.com/office/drawing/2014/main" id="{BDBF240C-1889-4CDD-A478-4BBA30550E55}"/>
              </a:ext>
            </a:extLst>
          </p:cNvPr>
          <p:cNvPicPr>
            <a:picLocks noChangeAspect="1"/>
          </p:cNvPicPr>
          <p:nvPr/>
        </p:nvPicPr>
        <p:blipFill>
          <a:blip r:embed="rId4"/>
          <a:stretch>
            <a:fillRect/>
          </a:stretch>
        </p:blipFill>
        <p:spPr>
          <a:xfrm>
            <a:off x="274201" y="1625984"/>
            <a:ext cx="5159064" cy="3914944"/>
          </a:xfrm>
          <a:prstGeom prst="rect">
            <a:avLst/>
          </a:prstGeom>
        </p:spPr>
      </p:pic>
    </p:spTree>
    <p:extLst>
      <p:ext uri="{BB962C8B-B14F-4D97-AF65-F5344CB8AC3E}">
        <p14:creationId xmlns:p14="http://schemas.microsoft.com/office/powerpoint/2010/main" val="2750687071"/>
      </p:ext>
    </p:extLst>
  </p:cSld>
  <p:clrMapOvr>
    <a:masterClrMapping/>
  </p:clrMapOvr>
  <mc:AlternateContent xmlns:mc="http://schemas.openxmlformats.org/markup-compatibility/2006" xmlns:p14="http://schemas.microsoft.com/office/powerpoint/2010/main">
    <mc:Choice Requires="p14">
      <p:transition spd="slow" p14:dur="1500">
        <p14:reveal/>
      </p:transition>
    </mc:Choice>
    <mc:Fallback xmlns="">
      <p:transition spd="slow">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4C2FCD8B-DA77-40C9-8788-BDDF209A62C3}"/>
              </a:ext>
            </a:extLst>
          </p:cNvPr>
          <p:cNvSpPr>
            <a:spLocks noGrp="1"/>
          </p:cNvSpPr>
          <p:nvPr>
            <p:ph type="title"/>
          </p:nvPr>
        </p:nvSpPr>
        <p:spPr>
          <a:xfrm>
            <a:off x="1913468" y="365125"/>
            <a:ext cx="9440332" cy="1325563"/>
          </a:xfrm>
        </p:spPr>
        <p:txBody>
          <a:bodyPr vert="horz" lIns="91440" tIns="45720" rIns="91440" bIns="45720" rtlCol="0" anchor="ctr">
            <a:normAutofit/>
          </a:bodyPr>
          <a:lstStyle/>
          <a:p>
            <a:r>
              <a:rPr lang="en-US" sz="3200" b="1" dirty="0">
                <a:solidFill>
                  <a:srgbClr val="990033"/>
                </a:solidFill>
                <a:latin typeface="Lato" panose="020F0502020204030203" pitchFamily="34" charset="0"/>
              </a:rPr>
              <a:t>UW </a:t>
            </a:r>
            <a:r>
              <a:rPr lang="en-US" sz="3200" b="1" dirty="0" err="1">
                <a:solidFill>
                  <a:srgbClr val="990033"/>
                </a:solidFill>
                <a:latin typeface="Lato" panose="020F0502020204030203" pitchFamily="34" charset="0"/>
              </a:rPr>
              <a:t>TravelWIse</a:t>
            </a:r>
            <a:r>
              <a:rPr lang="en-US" sz="3200" b="1" dirty="0">
                <a:solidFill>
                  <a:srgbClr val="990033"/>
                </a:solidFill>
                <a:latin typeface="Lato" panose="020F0502020204030203" pitchFamily="34" charset="0"/>
              </a:rPr>
              <a:t> Website Change</a:t>
            </a:r>
          </a:p>
        </p:txBody>
      </p:sp>
      <p:pic>
        <p:nvPicPr>
          <p:cNvPr id="7" name="Graphic 6" descr="Laptop">
            <a:extLst>
              <a:ext uri="{FF2B5EF4-FFF2-40B4-BE49-F238E27FC236}">
                <a16:creationId xmlns:a16="http://schemas.microsoft.com/office/drawing/2014/main" id="{CB28B821-8D35-42F9-B31B-0127618000DE}"/>
              </a:ext>
            </a:extLst>
          </p:cNvPr>
          <p:cNvPicPr>
            <a:picLocks noChangeAspect="1"/>
          </p:cNvPicPr>
          <p:nvPr/>
        </p:nvPicPr>
        <p:blipFill>
          <a:blip r:embed="rId3" cstate="hq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838200" y="570706"/>
            <a:ext cx="914400" cy="914400"/>
          </a:xfrm>
          <a:prstGeom prst="rect">
            <a:avLst/>
          </a:prstGeom>
        </p:spPr>
      </p:pic>
      <p:sp>
        <p:nvSpPr>
          <p:cNvPr id="2" name="Content Placeholder 1">
            <a:extLst>
              <a:ext uri="{FF2B5EF4-FFF2-40B4-BE49-F238E27FC236}">
                <a16:creationId xmlns:a16="http://schemas.microsoft.com/office/drawing/2014/main" id="{761C888E-B015-47EF-B40F-E2F91E9B6C20}"/>
              </a:ext>
            </a:extLst>
          </p:cNvPr>
          <p:cNvSpPr>
            <a:spLocks noGrp="1"/>
          </p:cNvSpPr>
          <p:nvPr>
            <p:ph idx="1"/>
          </p:nvPr>
        </p:nvSpPr>
        <p:spPr>
          <a:xfrm>
            <a:off x="838200" y="1825625"/>
            <a:ext cx="10515600" cy="4351338"/>
          </a:xfrm>
        </p:spPr>
        <p:txBody>
          <a:bodyPr vert="horz" lIns="91440" tIns="45720" rIns="91440" bIns="45720" numCol="2" rtlCol="0">
            <a:normAutofit/>
          </a:bodyPr>
          <a:lstStyle/>
          <a:p>
            <a:pPr marL="0" indent="0">
              <a:buNone/>
            </a:pPr>
            <a:r>
              <a:rPr lang="en-US" sz="1800" dirty="0">
                <a:solidFill>
                  <a:schemeClr val="tx1"/>
                </a:solidFill>
                <a:latin typeface="+mn-lt"/>
                <a:hlinkClick r:id="rId5"/>
              </a:rPr>
              <a:t>UW </a:t>
            </a:r>
            <a:r>
              <a:rPr lang="en-US" sz="1800" dirty="0" err="1">
                <a:solidFill>
                  <a:schemeClr val="tx1"/>
                </a:solidFill>
                <a:latin typeface="+mn-lt"/>
                <a:hlinkClick r:id="rId5"/>
              </a:rPr>
              <a:t>TravelWIse</a:t>
            </a:r>
            <a:r>
              <a:rPr lang="en-US" sz="1800" dirty="0">
                <a:solidFill>
                  <a:schemeClr val="tx1"/>
                </a:solidFill>
                <a:latin typeface="+mn-lt"/>
                <a:hlinkClick r:id="rId5"/>
              </a:rPr>
              <a:t> Website</a:t>
            </a:r>
            <a:r>
              <a:rPr lang="en-US" sz="1800" dirty="0">
                <a:solidFill>
                  <a:schemeClr val="tx1"/>
                </a:solidFill>
                <a:latin typeface="+mn-lt"/>
              </a:rPr>
              <a:t> – www.wisconsin.edu/travel</a:t>
            </a:r>
          </a:p>
          <a:p>
            <a:pPr lvl="1"/>
            <a:r>
              <a:rPr lang="en-US" sz="1800" dirty="0">
                <a:solidFill>
                  <a:schemeClr val="tx1"/>
                </a:solidFill>
                <a:latin typeface="+mn-lt"/>
              </a:rPr>
              <a:t>New UW </a:t>
            </a:r>
            <a:r>
              <a:rPr lang="en-US" sz="1800" dirty="0" err="1">
                <a:solidFill>
                  <a:schemeClr val="tx1"/>
                </a:solidFill>
                <a:latin typeface="+mn-lt"/>
              </a:rPr>
              <a:t>TravelWIse</a:t>
            </a:r>
            <a:r>
              <a:rPr lang="en-US" sz="1800" dirty="0">
                <a:solidFill>
                  <a:schemeClr val="tx1"/>
                </a:solidFill>
                <a:latin typeface="+mn-lt"/>
              </a:rPr>
              <a:t> is hosted by UW System</a:t>
            </a:r>
          </a:p>
          <a:p>
            <a:pPr lvl="2">
              <a:buFont typeface="Wingdings" panose="05000000000000000000" pitchFamily="2" charset="2"/>
              <a:buChar char="ü"/>
            </a:pPr>
            <a:r>
              <a:rPr lang="en-US" sz="1800" dirty="0">
                <a:solidFill>
                  <a:schemeClr val="tx1"/>
                </a:solidFill>
                <a:latin typeface="+mn-lt"/>
              </a:rPr>
              <a:t>Consistent with other UW sites</a:t>
            </a:r>
          </a:p>
          <a:p>
            <a:pPr lvl="2">
              <a:buFont typeface="Wingdings" panose="05000000000000000000" pitchFamily="2" charset="2"/>
              <a:buChar char="ü"/>
            </a:pPr>
            <a:r>
              <a:rPr lang="en-US" sz="1800" dirty="0">
                <a:solidFill>
                  <a:schemeClr val="tx1"/>
                </a:solidFill>
                <a:latin typeface="+mn-lt"/>
              </a:rPr>
              <a:t>More user friendly</a:t>
            </a:r>
          </a:p>
          <a:p>
            <a:pPr lvl="2">
              <a:buFont typeface="Wingdings" panose="05000000000000000000" pitchFamily="2" charset="2"/>
              <a:buChar char="ü"/>
            </a:pPr>
            <a:r>
              <a:rPr lang="en-US" sz="1800" dirty="0">
                <a:solidFill>
                  <a:schemeClr val="tx1"/>
                </a:solidFill>
                <a:latin typeface="+mn-lt"/>
              </a:rPr>
              <a:t>Ease of finding information</a:t>
            </a:r>
          </a:p>
          <a:p>
            <a:pPr marL="1028700" lvl="2" indent="-342900"/>
            <a:r>
              <a:rPr lang="en-US" sz="1800" dirty="0">
                <a:solidFill>
                  <a:schemeClr val="tx1"/>
                </a:solidFill>
                <a:latin typeface="+mn-lt"/>
              </a:rPr>
              <a:t>New agency contact information updated</a:t>
            </a:r>
          </a:p>
          <a:p>
            <a:pPr marL="1028700" lvl="2" indent="-342900"/>
            <a:r>
              <a:rPr lang="en-US" sz="1800" dirty="0">
                <a:solidFill>
                  <a:schemeClr val="tx1"/>
                </a:solidFill>
                <a:latin typeface="+mn-lt"/>
              </a:rPr>
              <a:t>Newly created COVID-19 &amp; Travel News page</a:t>
            </a:r>
          </a:p>
          <a:p>
            <a:pPr marL="1028700" lvl="2" indent="-342900"/>
            <a:r>
              <a:rPr lang="en-US" sz="1800" dirty="0">
                <a:solidFill>
                  <a:schemeClr val="tx1"/>
                </a:solidFill>
                <a:latin typeface="+mn-lt"/>
              </a:rPr>
              <a:t>Please bookmark the new website and visit it for all travel related inquires/questions.</a:t>
            </a:r>
          </a:p>
          <a:p>
            <a:pPr marL="0" indent="0">
              <a:buNone/>
            </a:pPr>
            <a:endParaRPr lang="en-US" dirty="0">
              <a:solidFill>
                <a:schemeClr val="tx1"/>
              </a:solidFill>
              <a:latin typeface="+mn-lt"/>
            </a:endParaRPr>
          </a:p>
        </p:txBody>
      </p:sp>
      <p:pic>
        <p:nvPicPr>
          <p:cNvPr id="6" name="Picture 5">
            <a:extLst>
              <a:ext uri="{FF2B5EF4-FFF2-40B4-BE49-F238E27FC236}">
                <a16:creationId xmlns:a16="http://schemas.microsoft.com/office/drawing/2014/main" id="{45FCC1FB-3958-47A2-9475-D7A6A097D240}"/>
              </a:ext>
            </a:extLst>
          </p:cNvPr>
          <p:cNvPicPr>
            <a:picLocks noChangeAspect="1"/>
          </p:cNvPicPr>
          <p:nvPr/>
        </p:nvPicPr>
        <p:blipFill>
          <a:blip r:embed="rId6"/>
          <a:stretch>
            <a:fillRect/>
          </a:stretch>
        </p:blipFill>
        <p:spPr>
          <a:xfrm>
            <a:off x="6456870" y="1485106"/>
            <a:ext cx="4928451" cy="4506013"/>
          </a:xfrm>
          <a:prstGeom prst="rect">
            <a:avLst/>
          </a:prstGeom>
        </p:spPr>
      </p:pic>
    </p:spTree>
    <p:extLst>
      <p:ext uri="{BB962C8B-B14F-4D97-AF65-F5344CB8AC3E}">
        <p14:creationId xmlns:p14="http://schemas.microsoft.com/office/powerpoint/2010/main" val="47854275"/>
      </p:ext>
    </p:extLst>
  </p:cSld>
  <p:clrMapOvr>
    <a:masterClrMapping/>
  </p:clrMapOvr>
</p:sld>
</file>

<file path=ppt/theme/theme1.xml><?xml version="1.0" encoding="utf-8"?>
<a:theme xmlns:a="http://schemas.openxmlformats.org/drawingml/2006/main" name="2_Office Theme">
  <a:themeElements>
    <a:clrScheme name="Custom 1">
      <a:dk1>
        <a:sysClr val="windowText" lastClr="000000"/>
      </a:dk1>
      <a:lt1>
        <a:sysClr val="window" lastClr="FFFFFF"/>
      </a:lt1>
      <a:dk2>
        <a:srgbClr val="303030"/>
      </a:dk2>
      <a:lt2>
        <a:srgbClr val="DEDEE0"/>
      </a:lt2>
      <a:accent1>
        <a:srgbClr val="7E0928"/>
      </a:accent1>
      <a:accent2>
        <a:srgbClr val="660B27"/>
      </a:accent2>
      <a:accent3>
        <a:srgbClr val="2A2A2A"/>
      </a:accent3>
      <a:accent4>
        <a:srgbClr val="BEBEBE"/>
      </a:accent4>
      <a:accent5>
        <a:srgbClr val="646464"/>
      </a:accent5>
      <a:accent6>
        <a:srgbClr val="4B0021"/>
      </a:accent6>
      <a:hlink>
        <a:srgbClr val="7D0928"/>
      </a:hlink>
      <a:folHlink>
        <a:srgbClr val="4B0021"/>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13214</TotalTime>
  <Words>1805</Words>
  <Application>Microsoft Office PowerPoint</Application>
  <PresentationFormat>Widescreen</PresentationFormat>
  <Paragraphs>188</Paragraphs>
  <Slides>19</Slides>
  <Notes>19</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19</vt:i4>
      </vt:variant>
    </vt:vector>
  </HeadingPairs>
  <TitlesOfParts>
    <vt:vector size="26" baseType="lpstr">
      <vt:lpstr>Arial</vt:lpstr>
      <vt:lpstr>Calibri</vt:lpstr>
      <vt:lpstr>Calibri Light</vt:lpstr>
      <vt:lpstr>Lato</vt:lpstr>
      <vt:lpstr>Open Sans</vt:lpstr>
      <vt:lpstr>Wingdings</vt:lpstr>
      <vt:lpstr>2_Office Theme</vt:lpstr>
      <vt:lpstr>PowerPoint Presentation</vt:lpstr>
      <vt:lpstr>Agenda</vt:lpstr>
      <vt:lpstr>What Changed? What Remains the Same?</vt:lpstr>
      <vt:lpstr>Travel Agency Vendor Guide</vt:lpstr>
      <vt:lpstr>Focus on Travel Incorporated</vt:lpstr>
      <vt:lpstr>Focus on Travel Incorporated</vt:lpstr>
      <vt:lpstr>Travel Incorporated Service Fees</vt:lpstr>
      <vt:lpstr>Travel Inc eItinerary and Invoice - Sample</vt:lpstr>
      <vt:lpstr>UW TravelWIse Website Change</vt:lpstr>
      <vt:lpstr>Per Diem Calculator Change</vt:lpstr>
      <vt:lpstr>Current UW Travel Restrictions</vt:lpstr>
      <vt:lpstr>Unused Tickets – Overview</vt:lpstr>
      <vt:lpstr>Double Check Travel Inc Invoices: UATP Cards and Process</vt:lpstr>
      <vt:lpstr>Travel Incorporated – UATP Invoice Example</vt:lpstr>
      <vt:lpstr>‘Lite’ Policy Changes – Effective July 1</vt:lpstr>
      <vt:lpstr>Helpful Tips and Reminders</vt:lpstr>
      <vt:lpstr>PowerPoint Presentation</vt:lpstr>
      <vt:lpstr>Pre submitted Questions</vt:lpstr>
      <vt:lpstr>Pre submitted Questions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Becky Kopidlansky</dc:creator>
  <cp:lastModifiedBy>Becky Kopidlansky</cp:lastModifiedBy>
  <cp:revision>106</cp:revision>
  <dcterms:created xsi:type="dcterms:W3CDTF">2020-06-04T17:09:30Z</dcterms:created>
  <dcterms:modified xsi:type="dcterms:W3CDTF">2020-10-12T14:44:38Z</dcterms:modified>
</cp:coreProperties>
</file>