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68" r:id="rId2"/>
    <p:sldMasterId id="2147483676" r:id="rId3"/>
  </p:sldMasterIdLst>
  <p:notesMasterIdLst>
    <p:notesMasterId r:id="rId24"/>
  </p:notesMasterIdLst>
  <p:sldIdLst>
    <p:sldId id="256" r:id="rId4"/>
    <p:sldId id="257" r:id="rId5"/>
    <p:sldId id="259" r:id="rId6"/>
    <p:sldId id="270" r:id="rId7"/>
    <p:sldId id="262" r:id="rId8"/>
    <p:sldId id="263" r:id="rId9"/>
    <p:sldId id="264" r:id="rId10"/>
    <p:sldId id="265" r:id="rId11"/>
    <p:sldId id="1256" r:id="rId12"/>
    <p:sldId id="266" r:id="rId13"/>
    <p:sldId id="269" r:id="rId14"/>
    <p:sldId id="271" r:id="rId15"/>
    <p:sldId id="272" r:id="rId16"/>
    <p:sldId id="273" r:id="rId17"/>
    <p:sldId id="274" r:id="rId18"/>
    <p:sldId id="275" r:id="rId19"/>
    <p:sldId id="1253" r:id="rId20"/>
    <p:sldId id="1257" r:id="rId21"/>
    <p:sldId id="1254" r:id="rId22"/>
    <p:sldId id="1255" r:id="rId23"/>
  </p:sldIdLst>
  <p:sldSz cx="201168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8300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98"/>
    <p:restoredTop sz="94713"/>
  </p:normalViewPr>
  <p:slideViewPr>
    <p:cSldViewPr snapToGrid="0" snapToObjects="1">
      <p:cViewPr varScale="1">
        <p:scale>
          <a:sx n="47" d="100"/>
          <a:sy n="47" d="100"/>
        </p:scale>
        <p:origin x="52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offel, Emily" userId="c0f322e9-a1b1-4adf-9ca6-280530473b33" providerId="ADAL" clId="{D7B22904-A34F-49BD-9489-BAFC00C684BC}"/>
    <pc:docChg chg="undo custSel addSld delSld modSld">
      <pc:chgData name="Stoffel, Emily" userId="c0f322e9-a1b1-4adf-9ca6-280530473b33" providerId="ADAL" clId="{D7B22904-A34F-49BD-9489-BAFC00C684BC}" dt="2026-09-16T14:20:41.964" v="580" actId="20577"/>
      <pc:docMkLst>
        <pc:docMk/>
      </pc:docMkLst>
      <pc:sldChg chg="modSp mod">
        <pc:chgData name="Stoffel, Emily" userId="c0f322e9-a1b1-4adf-9ca6-280530473b33" providerId="ADAL" clId="{D7B22904-A34F-49BD-9489-BAFC00C684BC}" dt="2026-09-16T14:20:41.964" v="580" actId="20577"/>
        <pc:sldMkLst>
          <pc:docMk/>
          <pc:sldMk cId="2464338370" sldId="256"/>
        </pc:sldMkLst>
        <pc:spChg chg="mod">
          <ac:chgData name="Stoffel, Emily" userId="c0f322e9-a1b1-4adf-9ca6-280530473b33" providerId="ADAL" clId="{D7B22904-A34F-49BD-9489-BAFC00C684BC}" dt="2026-09-16T14:20:41.964" v="580" actId="20577"/>
          <ac:spMkLst>
            <pc:docMk/>
            <pc:sldMk cId="2464338370" sldId="256"/>
            <ac:spMk id="3" creationId="{7A03BA42-F59A-9084-6437-8448437F7AA9}"/>
          </ac:spMkLst>
        </pc:spChg>
      </pc:sldChg>
      <pc:sldChg chg="modSp mod">
        <pc:chgData name="Stoffel, Emily" userId="c0f322e9-a1b1-4adf-9ca6-280530473b33" providerId="ADAL" clId="{D7B22904-A34F-49BD-9489-BAFC00C684BC}" dt="2026-09-11T16:29:44.837" v="544"/>
        <pc:sldMkLst>
          <pc:docMk/>
          <pc:sldMk cId="2678398378" sldId="257"/>
        </pc:sldMkLst>
        <pc:spChg chg="mod">
          <ac:chgData name="Stoffel, Emily" userId="c0f322e9-a1b1-4adf-9ca6-280530473b33" providerId="ADAL" clId="{D7B22904-A34F-49BD-9489-BAFC00C684BC}" dt="2026-09-11T16:29:44.837" v="544"/>
          <ac:spMkLst>
            <pc:docMk/>
            <pc:sldMk cId="2678398378" sldId="257"/>
            <ac:spMk id="3" creationId="{1F8CE0A7-1718-CF4F-86A4-261A26CBCA2A}"/>
          </ac:spMkLst>
        </pc:spChg>
      </pc:sldChg>
      <pc:sldChg chg="modSp mod">
        <pc:chgData name="Stoffel, Emily" userId="c0f322e9-a1b1-4adf-9ca6-280530473b33" providerId="ADAL" clId="{D7B22904-A34F-49BD-9489-BAFC00C684BC}" dt="2026-09-11T16:19:48.364" v="30" actId="20577"/>
        <pc:sldMkLst>
          <pc:docMk/>
          <pc:sldMk cId="3407828802" sldId="262"/>
        </pc:sldMkLst>
        <pc:spChg chg="mod">
          <ac:chgData name="Stoffel, Emily" userId="c0f322e9-a1b1-4adf-9ca6-280530473b33" providerId="ADAL" clId="{D7B22904-A34F-49BD-9489-BAFC00C684BC}" dt="2026-09-11T16:19:30.260" v="1" actId="20577"/>
          <ac:spMkLst>
            <pc:docMk/>
            <pc:sldMk cId="3407828802" sldId="262"/>
            <ac:spMk id="3" creationId="{DB9A38C2-F52C-3220-C981-7B296160FB5B}"/>
          </ac:spMkLst>
        </pc:spChg>
        <pc:spChg chg="mod">
          <ac:chgData name="Stoffel, Emily" userId="c0f322e9-a1b1-4adf-9ca6-280530473b33" providerId="ADAL" clId="{D7B22904-A34F-49BD-9489-BAFC00C684BC}" dt="2026-09-11T16:19:48.364" v="30" actId="20577"/>
          <ac:spMkLst>
            <pc:docMk/>
            <pc:sldMk cId="3407828802" sldId="262"/>
            <ac:spMk id="4" creationId="{321DE490-255D-C2B0-3FAC-22ADEE9CE4DB}"/>
          </ac:spMkLst>
        </pc:spChg>
      </pc:sldChg>
      <pc:sldChg chg="modSp mod">
        <pc:chgData name="Stoffel, Emily" userId="c0f322e9-a1b1-4adf-9ca6-280530473b33" providerId="ADAL" clId="{D7B22904-A34F-49BD-9489-BAFC00C684BC}" dt="2026-09-11T16:20:18.842" v="31" actId="20577"/>
        <pc:sldMkLst>
          <pc:docMk/>
          <pc:sldMk cId="4061416953" sldId="269"/>
        </pc:sldMkLst>
        <pc:spChg chg="mod">
          <ac:chgData name="Stoffel, Emily" userId="c0f322e9-a1b1-4adf-9ca6-280530473b33" providerId="ADAL" clId="{D7B22904-A34F-49BD-9489-BAFC00C684BC}" dt="2026-09-11T16:20:18.842" v="31" actId="20577"/>
          <ac:spMkLst>
            <pc:docMk/>
            <pc:sldMk cId="4061416953" sldId="269"/>
            <ac:spMk id="5" creationId="{6DEB7EF5-44D9-ADBD-F72F-C343CFA836DE}"/>
          </ac:spMkLst>
        </pc:spChg>
      </pc:sldChg>
      <pc:sldChg chg="modNotesTx">
        <pc:chgData name="Stoffel, Emily" userId="c0f322e9-a1b1-4adf-9ca6-280530473b33" providerId="ADAL" clId="{D7B22904-A34F-49BD-9489-BAFC00C684BC}" dt="2026-09-11T16:20:33.787" v="56" actId="20577"/>
        <pc:sldMkLst>
          <pc:docMk/>
          <pc:sldMk cId="4101073417" sldId="271"/>
        </pc:sldMkLst>
      </pc:sldChg>
      <pc:sldChg chg="modSp mod">
        <pc:chgData name="Stoffel, Emily" userId="c0f322e9-a1b1-4adf-9ca6-280530473b33" providerId="ADAL" clId="{D7B22904-A34F-49BD-9489-BAFC00C684BC}" dt="2026-09-11T16:21:28.475" v="126" actId="20577"/>
        <pc:sldMkLst>
          <pc:docMk/>
          <pc:sldMk cId="3481866751" sldId="272"/>
        </pc:sldMkLst>
        <pc:spChg chg="mod">
          <ac:chgData name="Stoffel, Emily" userId="c0f322e9-a1b1-4adf-9ca6-280530473b33" providerId="ADAL" clId="{D7B22904-A34F-49BD-9489-BAFC00C684BC}" dt="2026-09-11T16:21:28.475" v="126" actId="20577"/>
          <ac:spMkLst>
            <pc:docMk/>
            <pc:sldMk cId="3481866751" sldId="272"/>
            <ac:spMk id="2" creationId="{C078C4BF-3641-F910-2EC5-2750C1EA273C}"/>
          </ac:spMkLst>
        </pc:spChg>
      </pc:sldChg>
      <pc:sldChg chg="delSp modSp new mod">
        <pc:chgData name="Stoffel, Emily" userId="c0f322e9-a1b1-4adf-9ca6-280530473b33" providerId="ADAL" clId="{D7B22904-A34F-49BD-9489-BAFC00C684BC}" dt="2026-09-11T16:23:41.071" v="283" actId="1076"/>
        <pc:sldMkLst>
          <pc:docMk/>
          <pc:sldMk cId="3837931949" sldId="1256"/>
        </pc:sldMkLst>
        <pc:spChg chg="mod">
          <ac:chgData name="Stoffel, Emily" userId="c0f322e9-a1b1-4adf-9ca6-280530473b33" providerId="ADAL" clId="{D7B22904-A34F-49BD-9489-BAFC00C684BC}" dt="2026-09-11T16:22:22.653" v="147" actId="20577"/>
          <ac:spMkLst>
            <pc:docMk/>
            <pc:sldMk cId="3837931949" sldId="1256"/>
            <ac:spMk id="2" creationId="{65DA7698-F030-EE4B-03AC-60E5808715E6}"/>
          </ac:spMkLst>
        </pc:spChg>
        <pc:spChg chg="mod">
          <ac:chgData name="Stoffel, Emily" userId="c0f322e9-a1b1-4adf-9ca6-280530473b33" providerId="ADAL" clId="{D7B22904-A34F-49BD-9489-BAFC00C684BC}" dt="2026-09-11T16:23:41.071" v="283" actId="1076"/>
          <ac:spMkLst>
            <pc:docMk/>
            <pc:sldMk cId="3837931949" sldId="1256"/>
            <ac:spMk id="3" creationId="{9EFE4FBE-83C0-433B-2BBB-8FEB86126148}"/>
          </ac:spMkLst>
        </pc:spChg>
      </pc:sldChg>
      <pc:sldChg chg="addSp modSp new mod">
        <pc:chgData name="Stoffel, Emily" userId="c0f322e9-a1b1-4adf-9ca6-280530473b33" providerId="ADAL" clId="{D7B22904-A34F-49BD-9489-BAFC00C684BC}" dt="2026-09-11T16:25:31.012" v="542" actId="167"/>
        <pc:sldMkLst>
          <pc:docMk/>
          <pc:sldMk cId="1114149440" sldId="1257"/>
        </pc:sldMkLst>
        <pc:spChg chg="mod">
          <ac:chgData name="Stoffel, Emily" userId="c0f322e9-a1b1-4adf-9ca6-280530473b33" providerId="ADAL" clId="{D7B22904-A34F-49BD-9489-BAFC00C684BC}" dt="2026-09-11T16:25:16.285" v="538" actId="5793"/>
          <ac:spMkLst>
            <pc:docMk/>
            <pc:sldMk cId="1114149440" sldId="1257"/>
            <ac:spMk id="2" creationId="{52590120-CF4E-B8C3-284A-8344D5CCD033}"/>
          </ac:spMkLst>
        </pc:spChg>
        <pc:spChg chg="mod">
          <ac:chgData name="Stoffel, Emily" userId="c0f322e9-a1b1-4adf-9ca6-280530473b33" providerId="ADAL" clId="{D7B22904-A34F-49BD-9489-BAFC00C684BC}" dt="2026-09-11T16:24:19.241" v="335" actId="404"/>
          <ac:spMkLst>
            <pc:docMk/>
            <pc:sldMk cId="1114149440" sldId="1257"/>
            <ac:spMk id="3" creationId="{33F0480E-8663-77EA-05EA-662A50BD8201}"/>
          </ac:spMkLst>
        </pc:spChg>
        <pc:spChg chg="add mod ord">
          <ac:chgData name="Stoffel, Emily" userId="c0f322e9-a1b1-4adf-9ca6-280530473b33" providerId="ADAL" clId="{D7B22904-A34F-49BD-9489-BAFC00C684BC}" dt="2026-09-11T16:25:31.012" v="542" actId="167"/>
          <ac:spMkLst>
            <pc:docMk/>
            <pc:sldMk cId="1114149440" sldId="1257"/>
            <ac:spMk id="4" creationId="{A68EF6CA-7AD3-0A0D-F2FE-B40C498D324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C4CF47-293A-9146-AD73-E74EE1BF593C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1143000"/>
            <a:ext cx="6032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42781E-DF9A-1C4C-B6EE-1003020C65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48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1pPr>
    <a:lvl2pPr marL="729691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2pPr>
    <a:lvl3pPr marL="1459382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3pPr>
    <a:lvl4pPr marL="2189074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4pPr>
    <a:lvl5pPr marL="2918765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5pPr>
    <a:lvl6pPr marL="3648456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6pPr>
    <a:lvl7pPr marL="4378147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7pPr>
    <a:lvl8pPr marL="5107838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8pPr>
    <a:lvl9pPr marL="5837530" algn="l" defTabSz="1459382" rtl="0" eaLnBrk="1" latinLnBrk="0" hangingPunct="1">
      <a:defRPr sz="191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2750" y="1143000"/>
            <a:ext cx="60325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2781E-DF9A-1C4C-B6EE-1003020C65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33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915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 is highly encouraged that all UWL employees who are traveling internationally on university business purchase additional travel insurance (CISI). It is reasonable (less than $50 a month) and provides good protections for medical and travel considerations. To sign up for the insurance, email international@uwlax.edu with the Subject Line: Person Name, Travel Insurance.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2781E-DF9A-1C4C-B6EE-1003020C65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991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Madison airport has Enterprise and Hertz; Enterprise in La Crosse; Avis bookings in Concur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2781E-DF9A-1C4C-B6EE-1003020C65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547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remote work agreement might have impact on mileage reimbursement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2781E-DF9A-1C4C-B6EE-1003020C65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19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Training is geared toward individual travelers; anyone traveling on University Business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2781E-DF9A-1C4C-B6EE-1003020C65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266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21492" y="3046155"/>
            <a:ext cx="8380707" cy="2218789"/>
          </a:xfrm>
        </p:spPr>
        <p:txBody>
          <a:bodyPr anchor="b"/>
          <a:lstStyle>
            <a:lvl1pPr algn="l">
              <a:defRPr sz="9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21491" y="5403058"/>
            <a:ext cx="9779427" cy="1571180"/>
          </a:xfrm>
        </p:spPr>
        <p:txBody>
          <a:bodyPr/>
          <a:lstStyle>
            <a:lvl1pPr marL="0" indent="0" algn="l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44D85A-26EC-1343-A670-279FF3F9D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4626" y="4020242"/>
            <a:ext cx="5431914" cy="183823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0D66C8-8466-9740-84D3-7036C115C537}"/>
              </a:ext>
            </a:extLst>
          </p:cNvPr>
          <p:cNvCxnSpPr>
            <a:cxnSpLocks/>
          </p:cNvCxnSpPr>
          <p:nvPr userDrawn="1"/>
        </p:nvCxnSpPr>
        <p:spPr>
          <a:xfrm>
            <a:off x="8940176" y="3046156"/>
            <a:ext cx="0" cy="378641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813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60532" y="6358917"/>
            <a:ext cx="8380707" cy="2218789"/>
          </a:xfrm>
        </p:spPr>
        <p:txBody>
          <a:bodyPr anchor="b"/>
          <a:lstStyle>
            <a:lvl1pPr algn="l">
              <a:defRPr sz="9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60531" y="8715820"/>
            <a:ext cx="9779427" cy="1571180"/>
          </a:xfrm>
        </p:spPr>
        <p:txBody>
          <a:bodyPr/>
          <a:lstStyle>
            <a:lvl1pPr marL="0" indent="0" algn="l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44D85A-26EC-1343-A670-279FF3F9D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73666" y="7333004"/>
            <a:ext cx="5431914" cy="183823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0D66C8-8466-9740-84D3-7036C115C537}"/>
              </a:ext>
            </a:extLst>
          </p:cNvPr>
          <p:cNvCxnSpPr>
            <a:cxnSpLocks/>
          </p:cNvCxnSpPr>
          <p:nvPr userDrawn="1"/>
        </p:nvCxnSpPr>
        <p:spPr>
          <a:xfrm>
            <a:off x="8879216" y="6358918"/>
            <a:ext cx="0" cy="378641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collage of a person&#10;&#10;Description automatically generated with low confidence">
            <a:extLst>
              <a:ext uri="{FF2B5EF4-FFF2-40B4-BE49-F238E27FC236}">
                <a16:creationId xmlns:a16="http://schemas.microsoft.com/office/drawing/2014/main" id="{5C8CC33F-B21D-B14E-88F4-1A8D77317B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7500" y="1134337"/>
            <a:ext cx="20166245" cy="433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95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60532" y="6358917"/>
            <a:ext cx="8380707" cy="2218789"/>
          </a:xfrm>
        </p:spPr>
        <p:txBody>
          <a:bodyPr anchor="b"/>
          <a:lstStyle>
            <a:lvl1pPr algn="l">
              <a:defRPr sz="9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60531" y="8715820"/>
            <a:ext cx="9779427" cy="1571180"/>
          </a:xfrm>
        </p:spPr>
        <p:txBody>
          <a:bodyPr/>
          <a:lstStyle>
            <a:lvl1pPr marL="0" indent="0" algn="l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44D85A-26EC-1343-A670-279FF3F9D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73666" y="7333004"/>
            <a:ext cx="5431914" cy="183823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0D66C8-8466-9740-84D3-7036C115C537}"/>
              </a:ext>
            </a:extLst>
          </p:cNvPr>
          <p:cNvCxnSpPr>
            <a:cxnSpLocks/>
          </p:cNvCxnSpPr>
          <p:nvPr userDrawn="1"/>
        </p:nvCxnSpPr>
        <p:spPr>
          <a:xfrm>
            <a:off x="8879216" y="6358918"/>
            <a:ext cx="0" cy="378641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851D3B-0E0B-2141-8589-7B59EF74B5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23825" y="1115758"/>
            <a:ext cx="4924425" cy="42148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7E63299-2876-7744-B2B4-C5A57EF828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057775" y="1115758"/>
            <a:ext cx="4924425" cy="4214812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A1E35F2-9D18-B74C-B145-219B98D0821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239375" y="1115758"/>
            <a:ext cx="4924425" cy="4214812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56B3B6F-B203-194C-AADB-FCBA58B47A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420975" y="1115758"/>
            <a:ext cx="4924425" cy="421481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553" y="2564608"/>
            <a:ext cx="1735074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553" y="6884195"/>
            <a:ext cx="1735074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651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3030" y="3871109"/>
            <a:ext cx="173507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B18E1BA-C3C5-134C-B406-5F585C367C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7140" y="563580"/>
            <a:ext cx="5086563" cy="80802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8BD4E4-6755-1E45-940F-7A45F37840FF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46419160-7244-E34D-B268-455C8B21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92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3030" y="3871109"/>
            <a:ext cx="85496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4130" y="3871109"/>
            <a:ext cx="85496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Content Placeholder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0A9A48-806D-2940-8845-38B332983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7140" y="563580"/>
            <a:ext cx="5086563" cy="8080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FE285B-85BF-EA47-8CD7-4339C12585FF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231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9930" y="3654416"/>
            <a:ext cx="8510349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1361" y="4890284"/>
            <a:ext cx="8510349" cy="5168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4610" y="3654416"/>
            <a:ext cx="855226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4610" y="4890284"/>
            <a:ext cx="8552260" cy="5168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Content Placeholder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7A32F5-5668-9F4E-9539-C3B53A1FDE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7140" y="563580"/>
            <a:ext cx="5086563" cy="80802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66BC2B-E244-D040-B8C0-F1A4CF2D36B5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B6486343-DC26-6D4E-8262-198F802B8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1417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3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07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221492" y="3046155"/>
            <a:ext cx="8380707" cy="2218789"/>
          </a:xfrm>
        </p:spPr>
        <p:txBody>
          <a:bodyPr anchor="b"/>
          <a:lstStyle>
            <a:lvl1pPr algn="l">
              <a:defRPr sz="9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21491" y="5403058"/>
            <a:ext cx="9779427" cy="1571180"/>
          </a:xfrm>
        </p:spPr>
        <p:txBody>
          <a:bodyPr/>
          <a:lstStyle>
            <a:lvl1pPr marL="0" indent="0" algn="l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C44D85A-26EC-1343-A670-279FF3F9D7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34626" y="4020242"/>
            <a:ext cx="5431914" cy="183823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0D66C8-8466-9740-84D3-7036C115C537}"/>
              </a:ext>
            </a:extLst>
          </p:cNvPr>
          <p:cNvCxnSpPr>
            <a:cxnSpLocks/>
          </p:cNvCxnSpPr>
          <p:nvPr userDrawn="1"/>
        </p:nvCxnSpPr>
        <p:spPr>
          <a:xfrm>
            <a:off x="8940176" y="3046156"/>
            <a:ext cx="0" cy="378641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10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553" y="2564608"/>
            <a:ext cx="1735074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553" y="6884195"/>
            <a:ext cx="1735074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225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3030" y="3871109"/>
            <a:ext cx="173507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B18E1BA-C3C5-134C-B406-5F585C367C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7140" y="563580"/>
            <a:ext cx="5086563" cy="80802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8BD4E4-6755-1E45-940F-7A45F37840FF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60EC4845-A3DD-CB41-8319-8309798CA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0875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3030" y="3871109"/>
            <a:ext cx="85496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4130" y="3871109"/>
            <a:ext cx="85496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Content Placeholder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80A9A48-806D-2940-8845-38B332983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7140" y="563580"/>
            <a:ext cx="5086563" cy="80802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FE285B-85BF-EA47-8CD7-4339C12585FF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631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9930" y="3654416"/>
            <a:ext cx="8510349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1361" y="4890284"/>
            <a:ext cx="8510349" cy="5168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4610" y="3654416"/>
            <a:ext cx="855226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4610" y="4890284"/>
            <a:ext cx="8552260" cy="5168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Content Placeholder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87A32F5-5668-9F4E-9539-C3B53A1FDE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7140" y="563580"/>
            <a:ext cx="5086563" cy="808022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566BC2B-E244-D040-B8C0-F1A4CF2D36B5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97220232-E7C6-C341-83AD-C4FA25A94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644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901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132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2553" y="2564608"/>
            <a:ext cx="1735074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2553" y="6884195"/>
            <a:ext cx="1735074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4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3030" y="3871109"/>
            <a:ext cx="173507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679F0884-2384-7442-BDE7-61006FEE1A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7313" y="580584"/>
            <a:ext cx="4960609" cy="79101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ABF5189-9B47-F640-A5F6-99CD23D506AD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rgbClr val="830019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B8F1E0AC-0ABE-114A-80B1-E2A3B153C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193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3030" y="3871109"/>
            <a:ext cx="85496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84130" y="3871109"/>
            <a:ext cx="8549640" cy="58523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Text&#10;&#10;Description automatically generated with low confidence">
            <a:extLst>
              <a:ext uri="{FF2B5EF4-FFF2-40B4-BE49-F238E27FC236}">
                <a16:creationId xmlns:a16="http://schemas.microsoft.com/office/drawing/2014/main" id="{6E695956-3665-C448-BAAA-5092E1E8B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7313" y="580584"/>
            <a:ext cx="4960609" cy="791016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A61B11-F9DF-C849-901C-50B8C2AEF822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rgbClr val="830019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08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9930" y="3654416"/>
            <a:ext cx="8510349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1361" y="4890284"/>
            <a:ext cx="8510349" cy="5168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214610" y="3654416"/>
            <a:ext cx="855226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214610" y="4890284"/>
            <a:ext cx="8552260" cy="51681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Text&#10;&#10;Description automatically generated with low confidence">
            <a:extLst>
              <a:ext uri="{FF2B5EF4-FFF2-40B4-BE49-F238E27FC236}">
                <a16:creationId xmlns:a16="http://schemas.microsoft.com/office/drawing/2014/main" id="{1ABD6D52-6E65-C444-974D-753EE4A500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7313" y="580584"/>
            <a:ext cx="4960609" cy="791016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7504330-E54D-F04F-913D-1B412CD4D4A1}"/>
              </a:ext>
            </a:extLst>
          </p:cNvPr>
          <p:cNvCxnSpPr>
            <a:cxnSpLocks/>
          </p:cNvCxnSpPr>
          <p:nvPr userDrawn="1"/>
        </p:nvCxnSpPr>
        <p:spPr>
          <a:xfrm>
            <a:off x="1071749" y="1525980"/>
            <a:ext cx="19045051" cy="0"/>
          </a:xfrm>
          <a:prstGeom prst="line">
            <a:avLst/>
          </a:prstGeom>
          <a:ln w="22225">
            <a:solidFill>
              <a:srgbClr val="830019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B219908F-3C6D-664D-95AE-C28315414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680359"/>
            <a:ext cx="17350740" cy="198834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622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86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2522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0149D53-7FD3-9A45-A3E6-80D28DEFB6F3}"/>
              </a:ext>
            </a:extLst>
          </p:cNvPr>
          <p:cNvSpPr/>
          <p:nvPr userDrawn="1"/>
        </p:nvSpPr>
        <p:spPr>
          <a:xfrm>
            <a:off x="0" y="0"/>
            <a:ext cx="20116800" cy="10287000"/>
          </a:xfrm>
          <a:prstGeom prst="rect">
            <a:avLst/>
          </a:prstGeom>
          <a:solidFill>
            <a:srgbClr val="830019"/>
          </a:solidFill>
          <a:ln>
            <a:solidFill>
              <a:srgbClr val="8300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D864C1F-534B-2542-88C6-3BC26AA2E7A6}"/>
              </a:ext>
            </a:extLst>
          </p:cNvPr>
          <p:cNvSpPr/>
          <p:nvPr userDrawn="1"/>
        </p:nvSpPr>
        <p:spPr>
          <a:xfrm>
            <a:off x="1061720" y="1104900"/>
            <a:ext cx="17993359" cy="8102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57548FD9-AD03-1448-BD23-F85DBDC7AD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" t="11784" r="-7" b="17909"/>
          <a:stretch/>
        </p:blipFill>
        <p:spPr>
          <a:xfrm>
            <a:off x="1061720" y="2120900"/>
            <a:ext cx="17993359" cy="651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00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547688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2738438"/>
            <a:ext cx="1735074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209364F-E885-6141-A854-0612B489049C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14000"/>
          </a:blip>
          <a:stretch>
            <a:fillRect/>
          </a:stretch>
        </p:blipFill>
        <p:spPr>
          <a:xfrm>
            <a:off x="13314113" y="4930773"/>
            <a:ext cx="7309646" cy="730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2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5" r:id="rId2"/>
    <p:sldLayoutId id="2147483686" r:id="rId3"/>
    <p:sldLayoutId id="2147483663" r:id="rId4"/>
    <p:sldLayoutId id="2147483662" r:id="rId5"/>
    <p:sldLayoutId id="2147483664" r:id="rId6"/>
    <p:sldLayoutId id="2147483665" r:id="rId7"/>
    <p:sldLayoutId id="2147483666" r:id="rId8"/>
    <p:sldLayoutId id="2147483667" r:id="rId9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bg1">
              <a:lumMod val="85000"/>
            </a:schemeClr>
          </a:solidFill>
          <a:latin typeface="Montserrat" pitchFamily="2" charset="77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547688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2738438"/>
            <a:ext cx="1735074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D209364F-E885-6141-A854-0612B489049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14000"/>
          </a:blip>
          <a:stretch>
            <a:fillRect/>
          </a:stretch>
        </p:blipFill>
        <p:spPr>
          <a:xfrm>
            <a:off x="13314113" y="4930773"/>
            <a:ext cx="7309646" cy="7309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15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bg1">
              <a:lumMod val="85000"/>
            </a:schemeClr>
          </a:solidFill>
          <a:latin typeface="Montserrat" pitchFamily="2" charset="77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3030" y="547688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3030" y="2738438"/>
            <a:ext cx="1735074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E1D980BE-6E12-A54F-8A2E-108718B28A89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20000"/>
          </a:blip>
          <a:stretch>
            <a:fillRect/>
          </a:stretch>
        </p:blipFill>
        <p:spPr>
          <a:xfrm>
            <a:off x="13282059" y="4912548"/>
            <a:ext cx="731520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9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rgbClr val="830019"/>
          </a:solidFill>
          <a:latin typeface="Montserrat" pitchFamily="2" charset="77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b="0" i="0" kern="1200">
          <a:solidFill>
            <a:schemeClr val="bg1">
              <a:lumMod val="7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b="0" i="0" kern="1200">
          <a:solidFill>
            <a:schemeClr val="bg1">
              <a:lumMod val="7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b="0" i="0" kern="1200">
          <a:solidFill>
            <a:schemeClr val="bg1">
              <a:lumMod val="7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>
              <a:lumMod val="7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b="0" i="0" kern="1200">
          <a:solidFill>
            <a:schemeClr val="bg1">
              <a:lumMod val="75000"/>
            </a:schemeClr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utlook.office.com/bookwithme/user/dc0f7072d1c14adeb58e64cba79623c5@wisconsin.edu?anonymous&amp;ep=plink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w86og98ab.cc.rs6.net/tn.jsp?f=001TIvAxUYtGt0Sj0lUgcTSdPD7H-Ir5mPuvri1d3jf13orfrgrWg8h1TvD32uCR18cK6b_9dF00nVAKvkCnSF7nsIR5uI_4jwHqQD-HFfWL6Dm03LEKf_jh85g0K3EiyYC-70DazVSYQ3ffEKmV3qeO4M6jR3x0ijntk4JxBotwdW8eus5q20ruFR7WMIgWr5BAOn4twqh5fboqgFoQR_iF4wdIszydJxJdATxnjyWR5zhanAmdK18414wJuCPc3wB19EyCBt8IjvtetJ3B5YHCw==&amp;c=zqD93qlxuS_HE0w0jbgj4_cFsaAU5VK0sGhXMCDMZXBQUYfeYQ_c-g==&amp;ch=_6Co027cM422yElnSLqofku39vOmrKFkkYTqgfRvWO2xssmUgcHk5A==__;!!Mak6IKo!I5hOuiNecU7mNTN1iMs9CM8EHwr6DY1Iotis-9UqTcBJPpQ5ZAXjjS85dUD99zdeDZOle4RufiQ7PfB4mv4IVccTYXp7$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sconsin.edu/uw-policies/uw-system-administrative-policies/travel-and-expense-general-travel-expense-policy/#II.AirTravel" TargetMode="Externa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am10.safelinks.protection.outlook.com/?url=https%3A%2F%2Fkb.uwlax.edu%2F123473&amp;data=05%7C02%7Cemily.stoffel%40wisconsin.edu%7C5ece21492f084e36207208ded16bcdef%7C18b1f8672df046a08ad305c86000c301%7C0%7C0%7C639178458137166753%7CUnknown%7CTWFpbGZsb3d8eyJFbXB0eU1hcGkiOnRydWUsIlYiOiIwLjAuMDAwMCIsIlAiOiJXaW4zMiIsIkFOIjoiTWFpbCIsIldUIjoyfQ%3D%3D%7C0%7C%7C%7C&amp;sdata=ID3sUns4VJPS9HJ3McIpVUxYRJFIlea6OI1BeonGCc8%3D&amp;reserved=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hyperlink" Target="mailto:sgreen@uwlax.ed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onsin.edu/travel/lodging-and-meal-per-diem-calculator/" TargetMode="External"/><Relationship Id="rId2" Type="http://schemas.openxmlformats.org/officeDocument/2006/relationships/hyperlink" Target="https://www.wisconsin.edu/uw-policies/uw-system-administrative-policies/travel-and-expense-general-travel-expense-policy/#III.Lodging" TargetMode="Externa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wlax.edu/business-services/our-services/driver-authorization/#tab-forms" TargetMode="Externa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onsin.edu/travel/policies/ground-transportation/enterprise-national-car-big10-rates-procedures/" TargetMode="External"/><Relationship Id="rId7" Type="http://schemas.openxmlformats.org/officeDocument/2006/relationships/hyperlink" Target="https://www.wisconsin.edu/uw-policies/uw-system-administrative-policies/travel-and-expense-general-travel-expense-policy/#V.VehicleUse/Renta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onsin.edu/uw-policies/uw-system-administrative-policies/travel-and-expense-general-travel-expense-policy/#V.VehicleUse/Renta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sconsin.edu/uw-policies/uw-system-administrative-policies/travel-and-expense-general-travel-expense-policy/#IV.MealandIncidentalPerDiem" TargetMode="External"/><Relationship Id="rId2" Type="http://schemas.openxmlformats.org/officeDocument/2006/relationships/hyperlink" Target="https://www.wisconsin.edu/travel/lodging-and-meal-per-diem-calculator/" TargetMode="Externa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sconsin.edu/travel/travel-reimbursement-form/" TargetMode="Externa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isconsin.edu/travel/download/travel_agency_transition_2024/Open-Ticket-Credit-Guidance-(1)(3).pdf" TargetMode="Externa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isconsin.edu/travel/planning/guest-travel/" TargetMode="External"/><Relationship Id="rId3" Type="http://schemas.openxmlformats.org/officeDocument/2006/relationships/hyperlink" Target="https://www.wisconsin.edu/travel/support/uw-la-crosse/" TargetMode="External"/><Relationship Id="rId7" Type="http://schemas.openxmlformats.org/officeDocument/2006/relationships/hyperlink" Target="https://www.myworkday.com/wisconsin/d/home.htmld" TargetMode="External"/><Relationship Id="rId2" Type="http://schemas.openxmlformats.org/officeDocument/2006/relationships/hyperlink" Target="https://www.wisconsin.edu/travel/" TargetMode="External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wisconsin.edu/travel/lodging-and-meal-per-diem-calculator/" TargetMode="External"/><Relationship Id="rId5" Type="http://schemas.openxmlformats.org/officeDocument/2006/relationships/hyperlink" Target="https://my.foxworldtravel.com/uw/saml2/login" TargetMode="External"/><Relationship Id="rId4" Type="http://schemas.openxmlformats.org/officeDocument/2006/relationships/hyperlink" Target="https://my.foxworldtravel.com/uw/saml2/login?redirect_url=https://my.foxworldtravel.com/concur/sa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300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00D670B-F3CC-F249-9C90-22AE0FF581D3}"/>
              </a:ext>
            </a:extLst>
          </p:cNvPr>
          <p:cNvSpPr txBox="1"/>
          <p:nvPr/>
        </p:nvSpPr>
        <p:spPr>
          <a:xfrm>
            <a:off x="9293444" y="3477423"/>
            <a:ext cx="10300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Travel Policy Training</a:t>
            </a:r>
          </a:p>
        </p:txBody>
      </p:sp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3CE7039-2807-3945-B156-BF836757F0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626" y="4020242"/>
            <a:ext cx="5431914" cy="1838238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DF13B07-2EB1-0443-955B-BB889261A1BF}"/>
              </a:ext>
            </a:extLst>
          </p:cNvPr>
          <p:cNvCxnSpPr>
            <a:cxnSpLocks/>
          </p:cNvCxnSpPr>
          <p:nvPr/>
        </p:nvCxnSpPr>
        <p:spPr>
          <a:xfrm>
            <a:off x="8940176" y="3046156"/>
            <a:ext cx="0" cy="3786411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E17F4B49-97F9-7748-B821-2C301F1BF94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4000"/>
          </a:blip>
          <a:stretch>
            <a:fillRect/>
          </a:stretch>
        </p:blipFill>
        <p:spPr>
          <a:xfrm>
            <a:off x="13314113" y="4930773"/>
            <a:ext cx="7309646" cy="73096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03BA42-F59A-9084-6437-8448437F7AA9}"/>
              </a:ext>
            </a:extLst>
          </p:cNvPr>
          <p:cNvSpPr txBox="1"/>
          <p:nvPr/>
        </p:nvSpPr>
        <p:spPr>
          <a:xfrm>
            <a:off x="9812740" y="4896339"/>
            <a:ext cx="43944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September 16, 2026</a:t>
            </a:r>
          </a:p>
        </p:txBody>
      </p:sp>
    </p:spTree>
    <p:extLst>
      <p:ext uri="{BB962C8B-B14F-4D97-AF65-F5344CB8AC3E}">
        <p14:creationId xmlns:p14="http://schemas.microsoft.com/office/powerpoint/2010/main" val="246433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B202706-F829-C9C4-118C-F3313B2472D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988" y="0"/>
            <a:ext cx="18284825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512E930-3B1D-9242-6283-CAFA13702163}"/>
              </a:ext>
            </a:extLst>
          </p:cNvPr>
          <p:cNvSpPr/>
          <p:nvPr/>
        </p:nvSpPr>
        <p:spPr>
          <a:xfrm>
            <a:off x="1546412" y="2191872"/>
            <a:ext cx="8054788" cy="5325036"/>
          </a:xfrm>
          <a:prstGeom prst="rect">
            <a:avLst/>
          </a:prstGeom>
          <a:solidFill>
            <a:srgbClr val="000000">
              <a:alpha val="69804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CE0A7-1718-CF4F-86A4-261A26CBC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16307" y="2581836"/>
            <a:ext cx="7314246" cy="5325036"/>
          </a:xfrm>
          <a:noFill/>
          <a:ln>
            <a:noFill/>
          </a:ln>
          <a:effectLst>
            <a:softEdge rad="31750"/>
          </a:effectLst>
        </p:spPr>
        <p:txBody>
          <a:bodyPr/>
          <a:lstStyle/>
          <a:p>
            <a:r>
              <a:rPr lang="en-US" sz="4400" u="sng" dirty="0">
                <a:solidFill>
                  <a:schemeClr val="bg1"/>
                </a:solidFill>
              </a:rPr>
              <a:t>Presenter</a:t>
            </a:r>
            <a:endParaRPr lang="en-US" sz="4000" u="sng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Emily Stoffel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Regional Travel Manager</a:t>
            </a:r>
            <a:br>
              <a:rPr lang="en-US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emily.stoffel@wisconsin.edu</a:t>
            </a:r>
            <a:br>
              <a:rPr lang="en-US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608-263-1040</a:t>
            </a:r>
          </a:p>
          <a:p>
            <a:r>
              <a:rPr lang="en-US" b="1" u="sng">
                <a:hlinkClick r:id="rId3"/>
              </a:rPr>
              <a:t>Schedule time to meet with me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39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CEEDCA-3474-DBE4-901E-113D0D913ABC}"/>
              </a:ext>
            </a:extLst>
          </p:cNvPr>
          <p:cNvSpPr/>
          <p:nvPr/>
        </p:nvSpPr>
        <p:spPr>
          <a:xfrm>
            <a:off x="12419463" y="4749421"/>
            <a:ext cx="8549640" cy="664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6C3B4AF-814A-9F2D-5C6A-BE2F4556E45B}"/>
              </a:ext>
            </a:extLst>
          </p:cNvPr>
          <p:cNvSpPr txBox="1">
            <a:spLocks/>
          </p:cNvSpPr>
          <p:nvPr/>
        </p:nvSpPr>
        <p:spPr>
          <a:xfrm>
            <a:off x="1089117" y="1680359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rgbClr val="830019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>
                <a:latin typeface="Montserrat" pitchFamily="2" charset="77"/>
                <a:ea typeface="+mj-ea"/>
                <a:cs typeface="+mj-cs"/>
              </a:rPr>
              <a:t>The more restrictive policy takes precedence</a:t>
            </a:r>
          </a:p>
        </p:txBody>
      </p:sp>
      <p:pic>
        <p:nvPicPr>
          <p:cNvPr id="7" name="Picture Placeholder 5">
            <a:extLst>
              <a:ext uri="{FF2B5EF4-FFF2-40B4-BE49-F238E27FC236}">
                <a16:creationId xmlns:a16="http://schemas.microsoft.com/office/drawing/2014/main" id="{A13AB425-FF76-B292-9722-A74E36FA5D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263" b="2263"/>
          <a:stretch/>
        </p:blipFill>
        <p:spPr>
          <a:xfrm>
            <a:off x="1676944" y="3668705"/>
            <a:ext cx="6963864" cy="6648682"/>
          </a:xfrm>
          <a:prstGeom prst="rect">
            <a:avLst/>
          </a:prstGeom>
          <a:noFill/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716593B-5231-1635-E157-242B659A53A2}"/>
              </a:ext>
            </a:extLst>
          </p:cNvPr>
          <p:cNvSpPr txBox="1">
            <a:spLocks/>
          </p:cNvSpPr>
          <p:nvPr/>
        </p:nvSpPr>
        <p:spPr>
          <a:xfrm>
            <a:off x="9890217" y="3871109"/>
            <a:ext cx="9489604" cy="5852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>
                <a:solidFill>
                  <a:schemeClr val="tx1"/>
                </a:solidFill>
              </a:rPr>
              <a:t>Always check with your supervisor/dept for specific travel policies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05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1CCF74-90F5-05D9-4EB3-E07D7BB19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030" y="3166282"/>
            <a:ext cx="17350740" cy="4681182"/>
          </a:xfrm>
          <a:solidFill>
            <a:schemeClr val="bg1"/>
          </a:solidFill>
          <a:effectLst>
            <a:softEdge rad="317500"/>
          </a:effectLst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Purchases made in WI must be tax exempt (lodging in WI, WI based car rentals, WI hosted meals, etc.)​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Concur/Travel Agencies do NOT handle tax exemption. It is up to the traveler to ensure hotels are tax exempt​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Recommend travelers carry tax exempt wallet card​. Business office has wallet cards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Some other states honor tax exemption. Visit TravelWIse for more info​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1834725-8E3D-DF20-14AF-1761308E4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Exemption</a:t>
            </a:r>
          </a:p>
        </p:txBody>
      </p:sp>
    </p:spTree>
    <p:extLst>
      <p:ext uri="{BB962C8B-B14F-4D97-AF65-F5344CB8AC3E}">
        <p14:creationId xmlns:p14="http://schemas.microsoft.com/office/powerpoint/2010/main" val="3113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AE084-1668-2EEF-48A0-F492C9BDE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33A67E3-5431-208A-15C3-6F7FF7B5ABA4}"/>
              </a:ext>
            </a:extLst>
          </p:cNvPr>
          <p:cNvSpPr/>
          <p:nvPr/>
        </p:nvSpPr>
        <p:spPr>
          <a:xfrm>
            <a:off x="12419463" y="4749421"/>
            <a:ext cx="8549640" cy="664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62B3556-5437-2970-32A4-974AA2117AE1}"/>
              </a:ext>
            </a:extLst>
          </p:cNvPr>
          <p:cNvSpPr txBox="1">
            <a:spLocks/>
          </p:cNvSpPr>
          <p:nvPr/>
        </p:nvSpPr>
        <p:spPr>
          <a:xfrm>
            <a:off x="1089117" y="1680359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rgbClr val="830019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kern="1200" dirty="0">
                <a:latin typeface="Montserrat" pitchFamily="2" charset="77"/>
                <a:ea typeface="+mj-ea"/>
                <a:cs typeface="+mj-cs"/>
              </a:rPr>
              <a:t>Paying for Travel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E0E3A9-310A-A330-2461-941D6CADE0A2}"/>
              </a:ext>
            </a:extLst>
          </p:cNvPr>
          <p:cNvSpPr txBox="1"/>
          <p:nvPr/>
        </p:nvSpPr>
        <p:spPr>
          <a:xfrm>
            <a:off x="491321" y="3746788"/>
            <a:ext cx="502237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Personal Funds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Personal funds may always be used for travel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Reimbursement is done via expense report in Workday</a:t>
            </a:r>
          </a:p>
          <a:p>
            <a:endParaRPr lang="en-US" sz="2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9A38C2-F52C-3220-C981-7B296160FB5B}"/>
              </a:ext>
            </a:extLst>
          </p:cNvPr>
          <p:cNvSpPr txBox="1"/>
          <p:nvPr/>
        </p:nvSpPr>
        <p:spPr>
          <a:xfrm>
            <a:off x="6120852" y="3664632"/>
            <a:ext cx="66441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Shared Liability Card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 really used at UWL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Formerly Corporate card</a:t>
            </a:r>
          </a:p>
          <a:p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1DE490-255D-C2B0-3FAC-22ADEE9CE4DB}"/>
              </a:ext>
            </a:extLst>
          </p:cNvPr>
          <p:cNvSpPr txBox="1"/>
          <p:nvPr/>
        </p:nvSpPr>
        <p:spPr>
          <a:xfrm>
            <a:off x="13372191" y="3671681"/>
            <a:ext cx="664418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Purchasing Card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University issued credit card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Automatically paid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Reconciled within 60 days via expense report in Workday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Used for travel &amp; supplies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078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B366A-94AA-D4F6-41E5-1B47801A3F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6854BB-5F0E-4C38-ABF9-CB42D478E013}"/>
              </a:ext>
            </a:extLst>
          </p:cNvPr>
          <p:cNvSpPr/>
          <p:nvPr/>
        </p:nvSpPr>
        <p:spPr>
          <a:xfrm>
            <a:off x="12419463" y="4749421"/>
            <a:ext cx="8549640" cy="664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0646CB3-09CC-D870-97CE-9EC1BD967448}"/>
              </a:ext>
            </a:extLst>
          </p:cNvPr>
          <p:cNvSpPr txBox="1">
            <a:spLocks/>
          </p:cNvSpPr>
          <p:nvPr/>
        </p:nvSpPr>
        <p:spPr>
          <a:xfrm>
            <a:off x="1089117" y="1013849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rgbClr val="830019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Travel Agencies</a:t>
            </a:r>
            <a:endParaRPr lang="en-US" b="1" kern="1200" dirty="0">
              <a:latin typeface="Montserrat" pitchFamily="2" charset="77"/>
              <a:ea typeface="+mj-ea"/>
              <a:cs typeface="+mj-cs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6EBA9D8-2C2B-6415-4876-C36E50156AFE}"/>
              </a:ext>
            </a:extLst>
          </p:cNvPr>
          <p:cNvSpPr txBox="1">
            <a:spLocks/>
          </p:cNvSpPr>
          <p:nvPr/>
        </p:nvSpPr>
        <p:spPr>
          <a:xfrm>
            <a:off x="1686181" y="2606722"/>
            <a:ext cx="14677485" cy="64889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UW has managed travel program = most UW travel MUST be booked using the approved travel agency</a:t>
            </a:r>
          </a:p>
          <a:p>
            <a:r>
              <a:rPr lang="en-US" dirty="0">
                <a:solidFill>
                  <a:schemeClr val="tx1"/>
                </a:solidFill>
              </a:rPr>
              <a:t>Individual Travel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Fox World Travel – work with an agent via phone or email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$31.50/domestic air ticket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$41.50/international air ticket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No service fees for hotel or car-only bookings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Recommended for complex international bookings, same-day travel, etc.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M-F 7a-7:30p standard hours; after hours calls incur service fees</a:t>
            </a:r>
          </a:p>
          <a:p>
            <a:r>
              <a:rPr lang="en-US" dirty="0">
                <a:solidFill>
                  <a:schemeClr val="tx1"/>
                </a:solidFill>
              </a:rPr>
              <a:t>Group Travel (10+ tickets) = Fox World Travel</a:t>
            </a:r>
          </a:p>
          <a:p>
            <a:r>
              <a:rPr lang="en-US" dirty="0">
                <a:solidFill>
                  <a:schemeClr val="tx1"/>
                </a:solidFill>
              </a:rPr>
              <a:t>Athletics Travel = Shorts Travel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0" name="Picture 6" descr="Travel Management Company | Short's ...">
            <a:extLst>
              <a:ext uri="{FF2B5EF4-FFF2-40B4-BE49-F238E27FC236}">
                <a16:creationId xmlns:a16="http://schemas.microsoft.com/office/drawing/2014/main" id="{592DD04F-8FE2-264B-79CD-59A1991D9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1174" y="7507024"/>
            <a:ext cx="4048125" cy="113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ox World Travel | Travel">
            <a:extLst>
              <a:ext uri="{FF2B5EF4-FFF2-40B4-BE49-F238E27FC236}">
                <a16:creationId xmlns:a16="http://schemas.microsoft.com/office/drawing/2014/main" id="{08CF971E-F55F-B500-3F5A-ACC0B03D99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4283" y="2550425"/>
            <a:ext cx="264795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21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D53F7-C748-6BFD-70CB-28E0E835F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6FAA423-4DC5-B5A7-570A-F9007D522BFA}"/>
              </a:ext>
            </a:extLst>
          </p:cNvPr>
          <p:cNvSpPr/>
          <p:nvPr/>
        </p:nvSpPr>
        <p:spPr>
          <a:xfrm>
            <a:off x="12419463" y="4749421"/>
            <a:ext cx="8549640" cy="664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3C27A18-8505-DE14-5852-41D5435C9A43}"/>
              </a:ext>
            </a:extLst>
          </p:cNvPr>
          <p:cNvSpPr txBox="1">
            <a:spLocks/>
          </p:cNvSpPr>
          <p:nvPr/>
        </p:nvSpPr>
        <p:spPr>
          <a:xfrm>
            <a:off x="1089117" y="1013849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rgbClr val="830019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Concur</a:t>
            </a:r>
            <a:endParaRPr lang="en-US" b="1" kern="1200" dirty="0">
              <a:latin typeface="Montserrat" pitchFamily="2" charset="77"/>
              <a:ea typeface="+mj-ea"/>
              <a:cs typeface="+mj-cs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E6D573E-17B3-553F-B956-DD5DC4E88016}"/>
              </a:ext>
            </a:extLst>
          </p:cNvPr>
          <p:cNvSpPr txBox="1">
            <a:spLocks/>
          </p:cNvSpPr>
          <p:nvPr/>
        </p:nvSpPr>
        <p:spPr>
          <a:xfrm>
            <a:off x="1686181" y="2606722"/>
            <a:ext cx="14677485" cy="64889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Website managed by Fox World Travel to book hotel, car, air online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$6/air ticket (domestic &amp; international)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No service fees for hotel or car-only bookings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All employees have a Concur profile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Chat with live agents</a:t>
            </a:r>
          </a:p>
          <a:p>
            <a:r>
              <a:rPr lang="en-US" dirty="0">
                <a:solidFill>
                  <a:schemeClr val="tx1"/>
                </a:solidFill>
              </a:rPr>
              <a:t>No longer required to register</a:t>
            </a:r>
          </a:p>
          <a:p>
            <a:r>
              <a:rPr lang="en-US" dirty="0">
                <a:solidFill>
                  <a:schemeClr val="tx1"/>
                </a:solidFill>
              </a:rPr>
              <a:t>Every active employee is automatically set up with a Concur profile</a:t>
            </a:r>
          </a:p>
          <a:p>
            <a:r>
              <a:rPr lang="en-US" dirty="0">
                <a:solidFill>
                  <a:schemeClr val="tx1"/>
                </a:solidFill>
              </a:rPr>
              <a:t>Legal name is populated from Workday. Ensure your name in Concur matches your legal travel document. Allow 2-3 days to correct in Concur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050" name="Picture 2" descr="SAP Concur Contract | E&amp;I Cooperative ...">
            <a:extLst>
              <a:ext uri="{FF2B5EF4-FFF2-40B4-BE49-F238E27FC236}">
                <a16:creationId xmlns:a16="http://schemas.microsoft.com/office/drawing/2014/main" id="{CAFC234C-E6A5-13EA-737F-81E9CE66E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4756" y="3399251"/>
            <a:ext cx="3594012" cy="208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759D3212-FE80-77D2-9A33-9831B0D2FC48}"/>
              </a:ext>
            </a:extLst>
          </p:cNvPr>
          <p:cNvSpPr txBox="1"/>
          <p:nvPr/>
        </p:nvSpPr>
        <p:spPr>
          <a:xfrm>
            <a:off x="787021" y="950353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hlinkClick r:id="rId3"/>
              </a:rPr>
              <a:t>Concur Login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6760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C80EC-3418-426A-4295-624341AF1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E859DA1-748E-4F5A-7BA3-96B5DB0972FE}"/>
              </a:ext>
            </a:extLst>
          </p:cNvPr>
          <p:cNvSpPr/>
          <p:nvPr/>
        </p:nvSpPr>
        <p:spPr>
          <a:xfrm>
            <a:off x="12419463" y="4749421"/>
            <a:ext cx="8549640" cy="664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18B5E3A-C51C-64CF-5B8A-DFDB7759D488}"/>
              </a:ext>
            </a:extLst>
          </p:cNvPr>
          <p:cNvSpPr txBox="1">
            <a:spLocks/>
          </p:cNvSpPr>
          <p:nvPr/>
        </p:nvSpPr>
        <p:spPr>
          <a:xfrm>
            <a:off x="1089117" y="1013849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rgbClr val="830019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Airfare</a:t>
            </a:r>
            <a:endParaRPr lang="en-US" b="1" kern="1200" dirty="0">
              <a:latin typeface="Montserrat" pitchFamily="2" charset="77"/>
              <a:ea typeface="+mj-ea"/>
              <a:cs typeface="+mj-cs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7E9C9524-3E7D-8703-B03E-380D2169346F}"/>
              </a:ext>
            </a:extLst>
          </p:cNvPr>
          <p:cNvSpPr txBox="1">
            <a:spLocks/>
          </p:cNvSpPr>
          <p:nvPr/>
        </p:nvSpPr>
        <p:spPr>
          <a:xfrm>
            <a:off x="1686181" y="2606722"/>
            <a:ext cx="14677485" cy="6488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Must ALWAYS be booked with a travel agency or in Concur</a:t>
            </a:r>
          </a:p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CANNOT be booked on third-party website (Expedia, Travelocity, etc.) or directly with airlines</a:t>
            </a:r>
          </a:p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Seat assignment fees are allowed but cannot be for cabin upgrades/class change</a:t>
            </a:r>
          </a:p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Allow baggage fees</a:t>
            </a:r>
          </a:p>
          <a:p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Valid cost comparisons are required when:</a:t>
            </a:r>
          </a:p>
          <a:p>
            <a:pPr lvl="1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Adding personal stops to trip (ex., Conference in Denver but flying from MSP to DEN to San Diego for personal reasons and back to MSP)</a:t>
            </a:r>
          </a:p>
          <a:p>
            <a:pPr lvl="1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Layovers longer than one night</a:t>
            </a:r>
          </a:p>
          <a:p>
            <a:pPr lvl="1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Departing from/returning to airport outside of WI or more than 100 mi from the WI border for personal reasons (including from voluntary remote work location)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3DDDCCC0-6FC7-3329-7926-7A35590141A3}"/>
              </a:ext>
            </a:extLst>
          </p:cNvPr>
          <p:cNvSpPr txBox="1"/>
          <p:nvPr/>
        </p:nvSpPr>
        <p:spPr>
          <a:xfrm>
            <a:off x="1089117" y="9125256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hlinkClick r:id="rId2"/>
              </a:rPr>
              <a:t>Travel Policy: Airfare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03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A7698-F030-EE4B-03AC-60E580871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International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E4FBE-83C0-433B-2BBB-8FEB861261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3030" y="3379790"/>
            <a:ext cx="15949627" cy="585231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For travel to Foreign Countries of Concern (FCOC), </a:t>
            </a:r>
            <a:r>
              <a:rPr lang="en-US" sz="3600" u="sng" dirty="0">
                <a:solidFill>
                  <a:srgbClr val="0563C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please review UWL export controls &amp; FCOC </a:t>
            </a:r>
            <a:r>
              <a:rPr lang="en-US" sz="3600" u="sng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FAQ’s</a:t>
            </a:r>
            <a:r>
              <a:rPr lang="en-US" sz="3600" dirty="0">
                <a:solidFill>
                  <a:schemeClr val="tx1"/>
                </a:solidFill>
              </a:rPr>
              <a:t>.  Support of international travel is not automatic; all requests are evaluated by the UWL FCOC Committee and </a:t>
            </a:r>
            <a:r>
              <a:rPr lang="en-US" sz="3600" u="sng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Business Services Export Control.</a:t>
            </a:r>
            <a:r>
              <a:rPr lang="en-US" sz="3600" dirty="0">
                <a:solidFill>
                  <a:schemeClr val="tx1"/>
                </a:solidFill>
              </a:rPr>
              <a:t>   </a:t>
            </a:r>
          </a:p>
          <a:p>
            <a:r>
              <a:rPr lang="en-US" sz="3600" dirty="0">
                <a:solidFill>
                  <a:schemeClr val="tx1"/>
                </a:solidFill>
              </a:rPr>
              <a:t>CISI insurance is encouraged for all employees traveling internationally</a:t>
            </a:r>
          </a:p>
          <a:p>
            <a:pPr lvl="1"/>
            <a:r>
              <a:rPr lang="en-US" sz="3000" dirty="0">
                <a:solidFill>
                  <a:schemeClr val="tx1"/>
                </a:solidFill>
              </a:rPr>
              <a:t>Contact International Ed to sign up</a:t>
            </a:r>
          </a:p>
          <a:p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3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EA9F7-8C95-1FAF-3489-37354FD2E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3957058-D388-2FEC-7953-349DA164839F}"/>
              </a:ext>
            </a:extLst>
          </p:cNvPr>
          <p:cNvSpPr/>
          <p:nvPr/>
        </p:nvSpPr>
        <p:spPr>
          <a:xfrm>
            <a:off x="12931685" y="4749421"/>
            <a:ext cx="8549640" cy="664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95690-DEF0-9A0F-AB25-57A34D8DD585}"/>
              </a:ext>
            </a:extLst>
          </p:cNvPr>
          <p:cNvSpPr txBox="1">
            <a:spLocks/>
          </p:cNvSpPr>
          <p:nvPr/>
        </p:nvSpPr>
        <p:spPr>
          <a:xfrm>
            <a:off x="1089117" y="1013849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rgbClr val="830019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Lodging</a:t>
            </a:r>
            <a:endParaRPr lang="en-US" b="1" kern="1200" dirty="0">
              <a:latin typeface="Montserrat" pitchFamily="2" charset="77"/>
              <a:ea typeface="+mj-ea"/>
              <a:cs typeface="+mj-cs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6F68821-8FC5-13B2-010F-00735536236C}"/>
              </a:ext>
            </a:extLst>
          </p:cNvPr>
          <p:cNvSpPr txBox="1">
            <a:spLocks/>
          </p:cNvSpPr>
          <p:nvPr/>
        </p:nvSpPr>
        <p:spPr>
          <a:xfrm>
            <a:off x="1686181" y="2606722"/>
            <a:ext cx="17679992" cy="648890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Reimbursement allowed up to nightly max rate for location</a:t>
            </a:r>
          </a:p>
          <a:p>
            <a:pPr lvl="1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Nightly max rate found in Per Diem Calculator</a:t>
            </a:r>
          </a:p>
          <a:p>
            <a:pPr lvl="1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If the city is not listed, use county</a:t>
            </a:r>
          </a:p>
          <a:p>
            <a:pPr lvl="1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Exceptions to nightly max:</a:t>
            </a:r>
          </a:p>
          <a:p>
            <a:pPr lvl="2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Designated conference hotels (get proof such as screenshot)</a:t>
            </a:r>
          </a:p>
          <a:p>
            <a:pPr lvl="2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Overage due to taxes and fees (not applicable in WI)</a:t>
            </a:r>
          </a:p>
          <a:p>
            <a:pPr lvl="2"/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 hotels available under nightly max rate (must have proof from Concur or Fox)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Can book in Concur, with travel agency, directly with hotel, or through conference booking link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Third party site bookings NOT allowed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Tax Exemption</a:t>
            </a:r>
          </a:p>
          <a:p>
            <a:pPr lvl="1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Always tax exempt in WI</a:t>
            </a:r>
          </a:p>
          <a:p>
            <a:pPr lvl="1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Other states have some tax exemption</a:t>
            </a:r>
          </a:p>
          <a:p>
            <a:pPr lvl="1"/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Check </a:t>
            </a:r>
            <a:r>
              <a:rPr lang="en-US" sz="2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TravelWIse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for list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16250365-22D6-002A-2905-F0A0453FEAD9}"/>
              </a:ext>
            </a:extLst>
          </p:cNvPr>
          <p:cNvSpPr txBox="1"/>
          <p:nvPr/>
        </p:nvSpPr>
        <p:spPr>
          <a:xfrm>
            <a:off x="1089117" y="9125256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hlinkClick r:id="rId2"/>
              </a:rPr>
              <a:t>Travel Policy: Lodging</a:t>
            </a:r>
            <a:endParaRPr lang="en-US" sz="2400" dirty="0"/>
          </a:p>
          <a:p>
            <a:r>
              <a:rPr lang="en-US" sz="2400" dirty="0">
                <a:hlinkClick r:id="rId3"/>
              </a:rPr>
              <a:t>Per Diem Calculator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065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55536-9244-7228-3EAB-71701519E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505DDC-2BBE-1CD6-3AC8-BC07F9C70147}"/>
              </a:ext>
            </a:extLst>
          </p:cNvPr>
          <p:cNvSpPr/>
          <p:nvPr/>
        </p:nvSpPr>
        <p:spPr>
          <a:xfrm>
            <a:off x="12931685" y="4749421"/>
            <a:ext cx="8549640" cy="6648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DEB7EF5-44D9-ADBD-F72F-C343CFA836DE}"/>
              </a:ext>
            </a:extLst>
          </p:cNvPr>
          <p:cNvSpPr txBox="1">
            <a:spLocks/>
          </p:cNvSpPr>
          <p:nvPr/>
        </p:nvSpPr>
        <p:spPr>
          <a:xfrm>
            <a:off x="1089117" y="1013849"/>
            <a:ext cx="1735074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b="1" kern="1200">
                <a:solidFill>
                  <a:srgbClr val="830019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dirty="0"/>
              <a:t>Ground Transportation</a:t>
            </a:r>
            <a:endParaRPr lang="en-US" b="1" kern="1200" dirty="0">
              <a:latin typeface="Montserrat" pitchFamily="2" charset="77"/>
              <a:ea typeface="+mj-ea"/>
              <a:cs typeface="+mj-cs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BCD02DB-7408-3812-08F7-8E4012C68457}"/>
              </a:ext>
            </a:extLst>
          </p:cNvPr>
          <p:cNvSpPr txBox="1">
            <a:spLocks/>
          </p:cNvSpPr>
          <p:nvPr/>
        </p:nvSpPr>
        <p:spPr>
          <a:xfrm>
            <a:off x="1729802" y="2606722"/>
            <a:ext cx="17679992" cy="6488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b="0" i="0" kern="1200">
                <a:solidFill>
                  <a:schemeClr val="bg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Driver Authorizations</a:t>
            </a:r>
            <a:endParaRPr lang="en-US" sz="2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Required for all drivers on UW business</a:t>
            </a:r>
          </a:p>
          <a:p>
            <a:pPr lvl="1"/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Must be completed prior to travel</a:t>
            </a:r>
          </a:p>
          <a:p>
            <a:pPr lvl="1"/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Required for rental vehicles, personal vehicles, &amp; fleet vehicles</a:t>
            </a:r>
          </a:p>
          <a:p>
            <a:pPr marL="0" indent="0">
              <a:buNone/>
            </a:pPr>
            <a:endParaRPr lang="en-US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Options</a:t>
            </a:r>
          </a:p>
          <a:p>
            <a:pPr lvl="1"/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Rental Vehicles</a:t>
            </a:r>
          </a:p>
          <a:p>
            <a:pPr lvl="1"/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Fleet Vehicles</a:t>
            </a:r>
          </a:p>
          <a:p>
            <a:pPr lvl="1"/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Personal Vehicles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D8973E-9F00-8B91-62BD-EC8EF036D207}"/>
              </a:ext>
            </a:extLst>
          </p:cNvPr>
          <p:cNvSpPr txBox="1"/>
          <p:nvPr/>
        </p:nvSpPr>
        <p:spPr>
          <a:xfrm>
            <a:off x="1310185" y="9095623"/>
            <a:ext cx="43809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Driver Authorization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61416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35880E-54A4-A09A-B354-D964D5C7D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767" y="2483893"/>
            <a:ext cx="15716921" cy="7328847"/>
          </a:xfrm>
          <a:solidFill>
            <a:schemeClr val="bg1"/>
          </a:solidFill>
          <a:effectLst>
            <a:softEdge rad="317500"/>
          </a:effectLst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Must utilize Enterprise/National or Hertz contracts​</a:t>
            </a:r>
          </a:p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Best practice is to reserve in Concur or with travel agency to ensure UW contracts are applied​</a:t>
            </a:r>
          </a:p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Rent Compact/Standard/Intermediate vehicle classes​</a:t>
            </a:r>
          </a:p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UW reimburses cost of rental vehicle and gas</a:t>
            </a:r>
          </a:p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Do NOT take any add-on services (GPS, satellite radio, car seats)​</a:t>
            </a:r>
          </a:p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Toll passes/packages are an allowable expense​</a:t>
            </a:r>
          </a:p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CDW and LDW insurances are included in domestic business rentals​</a:t>
            </a:r>
          </a:p>
          <a:p>
            <a:pPr>
              <a:spcAft>
                <a:spcPts val="600"/>
              </a:spcAft>
            </a:pP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International rentals require careful review. Visit 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TravelWIse</a:t>
            </a:r>
            <a:r>
              <a:rPr lang="en-US" sz="3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for more info</a:t>
            </a:r>
            <a:r>
              <a:rPr lang="en-US" sz="3200" dirty="0"/>
              <a:t>​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0D9B5A-030F-975F-F0E2-7A75C1F00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25" y="1461994"/>
            <a:ext cx="17350740" cy="1144728"/>
          </a:xfrm>
        </p:spPr>
        <p:txBody>
          <a:bodyPr/>
          <a:lstStyle/>
          <a:p>
            <a:r>
              <a:rPr lang="en-US" dirty="0"/>
              <a:t>Rental Vehicles</a:t>
            </a:r>
          </a:p>
        </p:txBody>
      </p:sp>
      <p:pic>
        <p:nvPicPr>
          <p:cNvPr id="3074" name="Picture 2" descr="Enterprise Logo transparent PNG - StickPNG">
            <a:extLst>
              <a:ext uri="{FF2B5EF4-FFF2-40B4-BE49-F238E27FC236}">
                <a16:creationId xmlns:a16="http://schemas.microsoft.com/office/drawing/2014/main" id="{BD3555AB-0299-4C9F-FCF7-93AE39CCA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54" b="34334"/>
          <a:stretch/>
        </p:blipFill>
        <p:spPr bwMode="auto">
          <a:xfrm>
            <a:off x="14551079" y="309966"/>
            <a:ext cx="5715000" cy="120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Logo&#10;&#10;Description automatically generated">
            <a:extLst>
              <a:ext uri="{FF2B5EF4-FFF2-40B4-BE49-F238E27FC236}">
                <a16:creationId xmlns:a16="http://schemas.microsoft.com/office/drawing/2014/main" id="{AF035B7E-E735-1AAF-9A4C-E952CC95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491" y="1792537"/>
            <a:ext cx="4787995" cy="1208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ertz logo and symbol, meaning, history, PNG">
            <a:extLst>
              <a:ext uri="{FF2B5EF4-FFF2-40B4-BE49-F238E27FC236}">
                <a16:creationId xmlns:a16="http://schemas.microsoft.com/office/drawing/2014/main" id="{13A4B2B6-0882-31A1-5C0A-12AC11A98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6251" y="3000758"/>
            <a:ext cx="2772821" cy="1559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CD8055-7374-52C3-D366-F9BC093FD7F2}"/>
              </a:ext>
            </a:extLst>
          </p:cNvPr>
          <p:cNvSpPr txBox="1"/>
          <p:nvPr/>
        </p:nvSpPr>
        <p:spPr>
          <a:xfrm>
            <a:off x="873456" y="9349895"/>
            <a:ext cx="362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7"/>
              </a:rPr>
              <a:t>Travel Policy: Vehicle Rental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0107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78C4BF-3641-F910-2EC5-2750C1EA27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030" y="2593070"/>
            <a:ext cx="17350740" cy="5281687"/>
          </a:xfrm>
          <a:solidFill>
            <a:schemeClr val="bg1"/>
          </a:solidFill>
          <a:effectLst>
            <a:softEdge rad="317500"/>
          </a:effectLst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Travelers who utilize a personal vehicle for business travel are eligible for mileage reimbursement​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Mileage reimbursement covers all costs related to operation of vehicle including service, maintenance, insurance,  depreciation, and gas​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MapQuest or Google Maps are used to determine most direct route​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 need to attach map unless auditor asks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As of July 1, 2025, turndown rate is no longer utilized</a:t>
            </a:r>
          </a:p>
          <a:p>
            <a:r>
              <a:rPr lang="en-U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​Reimbursement rate = $0.76/mile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67BBD0-342A-259D-257E-CCC0D513D5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489287"/>
            <a:ext cx="17350740" cy="1185671"/>
          </a:xfrm>
        </p:spPr>
        <p:txBody>
          <a:bodyPr/>
          <a:lstStyle/>
          <a:p>
            <a:r>
              <a:rPr lang="en-US" dirty="0"/>
              <a:t>Personal Vehicles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55BF711-9076-DDDA-32BE-7BD5776097A6}"/>
              </a:ext>
            </a:extLst>
          </p:cNvPr>
          <p:cNvSpPr/>
          <p:nvPr/>
        </p:nvSpPr>
        <p:spPr>
          <a:xfrm>
            <a:off x="14259524" y="6455387"/>
            <a:ext cx="4915579" cy="3384644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83001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>
                <a:solidFill>
                  <a:srgbClr val="830019"/>
                </a:solidFill>
              </a:rPr>
              <a:t>Fleet Vehicle Information</a:t>
            </a:r>
          </a:p>
          <a:p>
            <a:r>
              <a:rPr lang="en-US" sz="3200" dirty="0">
                <a:solidFill>
                  <a:srgbClr val="830019"/>
                </a:solidFill>
              </a:rPr>
              <a:t>https://www.uwlax.edu/facilities-management/university-central-fleet/</a:t>
            </a:r>
          </a:p>
          <a:p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F98CBF-094B-F470-DE64-6686C995AC99}"/>
              </a:ext>
            </a:extLst>
          </p:cNvPr>
          <p:cNvSpPr txBox="1"/>
          <p:nvPr/>
        </p:nvSpPr>
        <p:spPr>
          <a:xfrm>
            <a:off x="873456" y="9349895"/>
            <a:ext cx="36249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3"/>
              </a:rPr>
              <a:t>Travel Policy: Vehicle Rental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8186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B2E4877-57FB-54AB-E882-341A11549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030" y="2797791"/>
            <a:ext cx="17350740" cy="6373505"/>
          </a:xfrm>
          <a:solidFill>
            <a:schemeClr val="bg1"/>
          </a:solidFill>
          <a:effectLst>
            <a:softEdge rad="317500"/>
          </a:effectLst>
        </p:spPr>
        <p:txBody>
          <a:bodyPr>
            <a:normAutofit/>
          </a:bodyPr>
          <a:lstStyle/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Meal &amp; Incidental per diems are paid when there is an overnight stay</a:t>
            </a:r>
            <a:r>
              <a:rPr lang="en-US" sz="3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Per diem rates are paid directly to the individual traveler AFTER travel</a:t>
            </a:r>
            <a:r>
              <a:rPr lang="en-US" sz="3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​</a:t>
            </a:r>
          </a:p>
          <a:p>
            <a:pPr fontAlgn="base"/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Rates vary based on location and provided meals. Provided meals are deducted from reimbursement. No longer deducting for first/last day</a:t>
            </a:r>
          </a:p>
          <a:p>
            <a:pPr fontAlgn="base"/>
            <a:r>
              <a:rPr lang="en-US" sz="3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​</a:t>
            </a:r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A $5 incidental cost is included in the per diem rate for things like tips, travel costs to restaurants, etc.</a:t>
            </a:r>
            <a:r>
              <a:rPr lang="en-US" sz="3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​ Incidental is built into meal percentages not calculated separately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Use the </a:t>
            </a:r>
            <a:r>
              <a:rPr lang="en-US" sz="3600" b="0" i="0" u="sng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 Diem Calculator </a:t>
            </a:r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to determine reimbursable amount</a:t>
            </a:r>
            <a:r>
              <a:rPr lang="en-US" sz="3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No receipts are required for per diem reimbursement</a:t>
            </a:r>
            <a:r>
              <a:rPr lang="en-US" sz="3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US" sz="3600" b="0" i="0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Day trip meals are reimbursed if there is no overnight stay - $15 </a:t>
            </a:r>
            <a:r>
              <a:rPr lang="en-US" sz="3600" b="0" i="1" u="none" strike="noStrike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taxable</a:t>
            </a:r>
            <a:r>
              <a:rPr lang="en-US" sz="36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</a:rPr>
              <a:t>​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1FA636-971F-80BB-E390-F7E78B4DA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030" y="1680360"/>
            <a:ext cx="17350740" cy="994602"/>
          </a:xfrm>
        </p:spPr>
        <p:txBody>
          <a:bodyPr>
            <a:normAutofit fontScale="90000"/>
          </a:bodyPr>
          <a:lstStyle/>
          <a:p>
            <a:r>
              <a:rPr lang="en-US" dirty="0"/>
              <a:t>Meal &amp; Incidental Per Diem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9660E3A-9F97-42B4-B070-2248EC9E234A}"/>
              </a:ext>
            </a:extLst>
          </p:cNvPr>
          <p:cNvSpPr txBox="1"/>
          <p:nvPr/>
        </p:nvSpPr>
        <p:spPr>
          <a:xfrm>
            <a:off x="873456" y="9349895"/>
            <a:ext cx="26200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hlinkClick r:id="rId3"/>
              </a:rPr>
              <a:t>Travel Policy: Meals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1559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EDCC0-2E85-0929-5684-6C3692314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865" y="3922900"/>
            <a:ext cx="17350740" cy="1988345"/>
          </a:xfrm>
        </p:spPr>
        <p:txBody>
          <a:bodyPr/>
          <a:lstStyle/>
          <a:p>
            <a:r>
              <a:rPr lang="en-US" dirty="0"/>
              <a:t>Travel </a:t>
            </a:r>
            <a:r>
              <a:rPr lang="en-US" dirty="0" err="1"/>
              <a:t>WIse</a:t>
            </a:r>
            <a:r>
              <a:rPr lang="en-US" dirty="0"/>
              <a:t> &amp; Per Diem Calculator</a:t>
            </a:r>
          </a:p>
        </p:txBody>
      </p:sp>
    </p:spTree>
    <p:extLst>
      <p:ext uri="{BB962C8B-B14F-4D97-AF65-F5344CB8AC3E}">
        <p14:creationId xmlns:p14="http://schemas.microsoft.com/office/powerpoint/2010/main" val="214098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0EBF8-5995-588F-0B7B-515D764D4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418" y="3842217"/>
            <a:ext cx="17350740" cy="1988345"/>
          </a:xfrm>
        </p:spPr>
        <p:txBody>
          <a:bodyPr/>
          <a:lstStyle/>
          <a:p>
            <a:r>
              <a:rPr lang="en-US" dirty="0"/>
              <a:t>Fox World Portal</a:t>
            </a:r>
          </a:p>
        </p:txBody>
      </p:sp>
    </p:spTree>
    <p:extLst>
      <p:ext uri="{BB962C8B-B14F-4D97-AF65-F5344CB8AC3E}">
        <p14:creationId xmlns:p14="http://schemas.microsoft.com/office/powerpoint/2010/main" val="145156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230805-DA7E-EF73-C365-3F1490B04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355" y="2950899"/>
            <a:ext cx="4337685" cy="382088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5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Booking for Others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2F043D-285B-DD3B-BD90-DC28200970A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82571" y="1589514"/>
            <a:ext cx="11188155" cy="71044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12CD6EC-C946-89FB-E45C-FA33825A273E}"/>
              </a:ext>
            </a:extLst>
          </p:cNvPr>
          <p:cNvSpPr txBox="1"/>
          <p:nvPr/>
        </p:nvSpPr>
        <p:spPr>
          <a:xfrm flipH="1">
            <a:off x="1241946" y="4408227"/>
            <a:ext cx="5704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Booking for Others</a:t>
            </a:r>
          </a:p>
        </p:txBody>
      </p:sp>
    </p:spTree>
    <p:extLst>
      <p:ext uri="{BB962C8B-B14F-4D97-AF65-F5344CB8AC3E}">
        <p14:creationId xmlns:p14="http://schemas.microsoft.com/office/powerpoint/2010/main" val="3449881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68EF6CA-7AD3-0A0D-F2FE-B40C498D324A}"/>
              </a:ext>
            </a:extLst>
          </p:cNvPr>
          <p:cNvSpPr/>
          <p:nvPr/>
        </p:nvSpPr>
        <p:spPr>
          <a:xfrm>
            <a:off x="12351224" y="4094328"/>
            <a:ext cx="10099343" cy="855714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590120-CF4E-B8C3-284A-8344D5CCD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Optional resource</a:t>
            </a:r>
          </a:p>
          <a:p>
            <a:r>
              <a:rPr lang="en-US" dirty="0">
                <a:solidFill>
                  <a:schemeClr val="tx1"/>
                </a:solidFill>
              </a:rPr>
              <a:t>Arranger sends link to traveler for them to complete</a:t>
            </a:r>
          </a:p>
          <a:p>
            <a:r>
              <a:rPr lang="en-US" dirty="0">
                <a:solidFill>
                  <a:schemeClr val="tx1"/>
                </a:solidFill>
              </a:rPr>
              <a:t>Form collects relevant reimbursement info (expenses, receipts, etc.) so arranger can easily complete ER in Workday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hlinkClick r:id="rId2"/>
              </a:rPr>
              <a:t>https://www.wisconsin.edu/travel/travel-reimbursement-form/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F0480E-8663-77EA-05EA-662A50BD8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/>
              <a:t>Student &amp; Guest Travel Reimbursement Form</a:t>
            </a:r>
          </a:p>
        </p:txBody>
      </p:sp>
    </p:spTree>
    <p:extLst>
      <p:ext uri="{BB962C8B-B14F-4D97-AF65-F5344CB8AC3E}">
        <p14:creationId xmlns:p14="http://schemas.microsoft.com/office/powerpoint/2010/main" val="111414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BCC8A5-280A-1FAD-446F-1B44B69EB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3030" y="3871110"/>
            <a:ext cx="17350740" cy="4735532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When tickets get cancelled, a credit goes on file under the traveler’s name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Each airline handles unused tickets differently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Credits may be eligible for name changes (allowing someone else to use the credit), refunds, etc.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Reference </a:t>
            </a:r>
            <a:r>
              <a:rPr lang="en-US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Unused Ticket Credit Guide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more info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When part of a credit is utilized (ex. Changing flights results in cost difference) these are referred to as MCO’s. They have less flexibility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C52F72-6AE4-8222-A771-649F4E7F2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Unused Airfare Tickets</a:t>
            </a:r>
          </a:p>
        </p:txBody>
      </p:sp>
    </p:spTree>
    <p:extLst>
      <p:ext uri="{BB962C8B-B14F-4D97-AF65-F5344CB8AC3E}">
        <p14:creationId xmlns:p14="http://schemas.microsoft.com/office/powerpoint/2010/main" val="122728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97C69-D934-B90A-DC79-53DCB6590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28445F-6E8B-47E2-A1AA-4DA9A0465015}"/>
              </a:ext>
            </a:extLst>
          </p:cNvPr>
          <p:cNvSpPr txBox="1"/>
          <p:nvPr/>
        </p:nvSpPr>
        <p:spPr>
          <a:xfrm>
            <a:off x="1814513" y="2536033"/>
            <a:ext cx="110013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UW </a:t>
            </a:r>
            <a:r>
              <a:rPr lang="en-US" sz="3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2"/>
              </a:rPr>
              <a:t>TravelWIse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UWL Travel Page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/>
              </a:rPr>
              <a:t>Concur Login and Registration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5"/>
              </a:rPr>
              <a:t>Fox World Portal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6"/>
              </a:rPr>
              <a:t>Per Diem Calculator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7"/>
              </a:rPr>
              <a:t>Workday Login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Booking for Others </a:t>
            </a:r>
            <a:r>
              <a:rPr lang="en-US" sz="3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TravelWIse</a:t>
            </a:r>
            <a:r>
              <a:rPr lang="en-US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8"/>
              </a:rPr>
              <a:t> Page</a:t>
            </a: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01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UWL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WL Theme 2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UWL Theme 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4295</TotalTime>
  <Words>1293</Words>
  <Application>Microsoft Office PowerPoint</Application>
  <PresentationFormat>Custom</PresentationFormat>
  <Paragraphs>148</Paragraphs>
  <Slides>20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Montserrat</vt:lpstr>
      <vt:lpstr>Open Sans</vt:lpstr>
      <vt:lpstr>Roboto</vt:lpstr>
      <vt:lpstr>UWL Theme</vt:lpstr>
      <vt:lpstr>UWL Theme 2</vt:lpstr>
      <vt:lpstr>UWL Theme 3</vt:lpstr>
      <vt:lpstr>PowerPoint Presentation</vt:lpstr>
      <vt:lpstr>PowerPoint Presentation</vt:lpstr>
      <vt:lpstr>PowerPoint Presentation</vt:lpstr>
      <vt:lpstr>Tax Exemption</vt:lpstr>
      <vt:lpstr>PowerPoint Presentation</vt:lpstr>
      <vt:lpstr>PowerPoint Presentation</vt:lpstr>
      <vt:lpstr>PowerPoint Presentation</vt:lpstr>
      <vt:lpstr>PowerPoint Presentation</vt:lpstr>
      <vt:lpstr>International Travel</vt:lpstr>
      <vt:lpstr>PowerPoint Presentation</vt:lpstr>
      <vt:lpstr>PowerPoint Presentation</vt:lpstr>
      <vt:lpstr>Rental Vehicles</vt:lpstr>
      <vt:lpstr>Personal Vehicles</vt:lpstr>
      <vt:lpstr>Meal &amp; Incidental Per Diem</vt:lpstr>
      <vt:lpstr>Travel WIse &amp; Per Diem Calculator</vt:lpstr>
      <vt:lpstr>Fox World Portal</vt:lpstr>
      <vt:lpstr>Booking for Others</vt:lpstr>
      <vt:lpstr>Student &amp; Guest Travel Reimbursement Form</vt:lpstr>
      <vt:lpstr>Unused Airfare Tickets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Piro</dc:creator>
  <cp:lastModifiedBy>Stoffel, Emily</cp:lastModifiedBy>
  <cp:revision>177</cp:revision>
  <dcterms:created xsi:type="dcterms:W3CDTF">2018-11-12T15:38:00Z</dcterms:created>
  <dcterms:modified xsi:type="dcterms:W3CDTF">2026-09-16T14:20:46Z</dcterms:modified>
</cp:coreProperties>
</file>