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1"/>
  </p:notesMasterIdLst>
  <p:handoutMasterIdLst>
    <p:handoutMasterId r:id="rId32"/>
  </p:handoutMasterIdLst>
  <p:sldIdLst>
    <p:sldId id="2147377018" r:id="rId5"/>
    <p:sldId id="283" r:id="rId6"/>
    <p:sldId id="2147377039" r:id="rId7"/>
    <p:sldId id="2147377050" r:id="rId8"/>
    <p:sldId id="2147377047" r:id="rId9"/>
    <p:sldId id="2147376978" r:id="rId10"/>
    <p:sldId id="2147377060" r:id="rId11"/>
    <p:sldId id="2147377048" r:id="rId12"/>
    <p:sldId id="2147377056" r:id="rId13"/>
    <p:sldId id="2147377057" r:id="rId14"/>
    <p:sldId id="2147377058" r:id="rId15"/>
    <p:sldId id="2147377059" r:id="rId16"/>
    <p:sldId id="2147377061" r:id="rId17"/>
    <p:sldId id="2147377062" r:id="rId18"/>
    <p:sldId id="2147377055" r:id="rId19"/>
    <p:sldId id="2147377051" r:id="rId20"/>
    <p:sldId id="2147377052" r:id="rId21"/>
    <p:sldId id="2147377065" r:id="rId22"/>
    <p:sldId id="2147377067" r:id="rId23"/>
    <p:sldId id="2147377066" r:id="rId24"/>
    <p:sldId id="2147377064" r:id="rId25"/>
    <p:sldId id="2147377035" r:id="rId26"/>
    <p:sldId id="2147377049" r:id="rId27"/>
    <p:sldId id="2147377054" r:id="rId28"/>
    <p:sldId id="2147377041" r:id="rId29"/>
    <p:sldId id="214737703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230104-9AD9-A2E1-07C0-A6A7456F6D3C}" name="hanna.running@uwss.wisconsin.edu" initials="h" userId="S::hanna.running@uwss.wisconsin.edu::c1c5c768-8d48-45d4-aba8-c031d2ed848f" providerId="AD"/>
  <p188:author id="{25EC2E33-95FA-29DA-7664-964C30239A54}" name="Tanya Skrivseth" initials="TS" userId="S::depp@wisc.edu::b637c437-0c88-4f4c-a653-f50e55a45b4f" providerId="AD"/>
  <p188:author id="{46F3506F-18AB-988B-9FA6-077DEEF2764C}" name="Liz Hanson" initials="LH" userId="S::emhanson9@wisc.edu::27f2ead2-34dc-4251-b89c-33402184c405" providerId="AD"/>
  <p188:author id="{FAAD4172-8071-2CAC-8431-660A8FF57C56}" name="Laager, Kelsey" initials="KL" userId="S::kelsey.laager@uwss.wisconsin.edu::150c54be-32c4-434f-bcd7-2ccec3be1154" providerId="AD"/>
  <p188:author id="{6D567876-CA87-CD87-21FD-7EF0294F9ADB}" name="Brianna Maki Schreier" initials="BS" userId="S::bmschreier2@wisc.edu::2790c28c-24cf-47e8-ab06-d395e339b7ba" providerId="AD"/>
  <p188:author id="{2CD9B882-5A53-500E-D5B7-011629DF7031}" name="Jobke, Brianne" initials="BJ" userId="S::brianne.jobke@wisconsin.edu::2fc06daf-4cc2-4d52-923d-4265140d5e11" providerId="AD"/>
  <p188:author id="{CCE512A3-5C1C-5071-BD6C-3FEA88881553}" name="Powell, Jennifer" initials="PJ" userId="S::jennifer.powell@uwss.wisconsin.edu::4863d9de-c508-4136-9ab5-17266018900e" providerId="AD"/>
  <p188:author id="{DE0460B7-3978-5D65-EC74-F47407A07036}" name="Nicole M Zimm" initials="NZ" userId="S::zimm@wisc.edu::37b14bad-2bc3-41c2-9e25-c60366e9a6c7" providerId="AD"/>
  <p188:author id="{36E8EEDC-3A80-030A-E606-DA83A16CABB4}" name="Schoonmaker, Erin" initials="ES" userId="S::erin.schoonmaker@wisconsin.edu::caf50255-e7fe-4840-b798-4c03f925e054" providerId="AD"/>
  <p188:author id="{FDBE2BEF-A1A3-9A78-32A2-B905482BA02C}" name="JENNIFER.POWELL@UWSS.WISCONSIN.EDU" initials="J" userId="S::JENNIFER.POWELL@UWSS.WISCONSIN.EDU::35289510-a853-4e19-86f1-8c0f9f9e0d15" providerId="AD"/>
  <p188:author id="{B7EE63EF-EA9E-7C91-C94A-6753A8EC62E5}" name="Schreiber, Christina" initials="CS" userId="S::christina.Schreiber@uwss.wisconsin.edu::2e648321-b310-45d7-b95c-c7a2b676503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777"/>
    <a:srgbClr val="FFFF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28D2DE-BE66-43B5-854B-BF5D76CDECC1}" v="45" dt="2026-09-22T17:14:04.681"/>
  </p1510:revLst>
</p1510:revInfo>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54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essel, Elizabeth" userId="b3392fd4-60ba-4686-aa10-d645e2ff21d2" providerId="ADAL" clId="{71F3E15A-C5F7-412D-AEDF-50301F260010}"/>
    <pc:docChg chg="custSel addSld delSld modSld sldOrd">
      <pc:chgData name="Dressel, Elizabeth" userId="b3392fd4-60ba-4686-aa10-d645e2ff21d2" providerId="ADAL" clId="{71F3E15A-C5F7-412D-AEDF-50301F260010}" dt="2026-09-22T17:34:15.282" v="7104" actId="20577"/>
      <pc:docMkLst>
        <pc:docMk/>
      </pc:docMkLst>
      <pc:sldChg chg="modSp add mod ord">
        <pc:chgData name="Dressel, Elizabeth" userId="b3392fd4-60ba-4686-aa10-d645e2ff21d2" providerId="ADAL" clId="{71F3E15A-C5F7-412D-AEDF-50301F260010}" dt="2026-09-21T17:36:30.013" v="2152" actId="1036"/>
        <pc:sldMkLst>
          <pc:docMk/>
          <pc:sldMk cId="328292128" sldId="283"/>
        </pc:sldMkLst>
        <pc:spChg chg="mod">
          <ac:chgData name="Dressel, Elizabeth" userId="b3392fd4-60ba-4686-aa10-d645e2ff21d2" providerId="ADAL" clId="{71F3E15A-C5F7-412D-AEDF-50301F260010}" dt="2026-09-21T17:34:36.852" v="1949" actId="14100"/>
          <ac:spMkLst>
            <pc:docMk/>
            <pc:sldMk cId="328292128" sldId="283"/>
            <ac:spMk id="2" creationId="{15E6AD40-C643-6F7C-2F77-45348B959CF0}"/>
          </ac:spMkLst>
        </pc:spChg>
        <pc:spChg chg="mod">
          <ac:chgData name="Dressel, Elizabeth" userId="b3392fd4-60ba-4686-aa10-d645e2ff21d2" providerId="ADAL" clId="{71F3E15A-C5F7-412D-AEDF-50301F260010}" dt="2026-09-21T17:34:25.959" v="1945"/>
          <ac:spMkLst>
            <pc:docMk/>
            <pc:sldMk cId="328292128" sldId="283"/>
            <ac:spMk id="4" creationId="{1504BC19-808A-22CC-2338-5F98FA2A5987}"/>
          </ac:spMkLst>
        </pc:spChg>
        <pc:spChg chg="mod">
          <ac:chgData name="Dressel, Elizabeth" userId="b3392fd4-60ba-4686-aa10-d645e2ff21d2" providerId="ADAL" clId="{71F3E15A-C5F7-412D-AEDF-50301F260010}" dt="2026-09-21T17:36:30.013" v="2152" actId="1036"/>
          <ac:spMkLst>
            <pc:docMk/>
            <pc:sldMk cId="328292128" sldId="283"/>
            <ac:spMk id="8" creationId="{11FE55BF-005A-D941-558E-D747C38C257C}"/>
          </ac:spMkLst>
        </pc:spChg>
      </pc:sldChg>
      <pc:sldChg chg="modSp mod">
        <pc:chgData name="Dressel, Elizabeth" userId="b3392fd4-60ba-4686-aa10-d645e2ff21d2" providerId="ADAL" clId="{71F3E15A-C5F7-412D-AEDF-50301F260010}" dt="2026-09-21T15:56:00.753" v="1760" actId="12"/>
        <pc:sldMkLst>
          <pc:docMk/>
          <pc:sldMk cId="3689868463" sldId="2147376978"/>
        </pc:sldMkLst>
        <pc:spChg chg="mod">
          <ac:chgData name="Dressel, Elizabeth" userId="b3392fd4-60ba-4686-aa10-d645e2ff21d2" providerId="ADAL" clId="{71F3E15A-C5F7-412D-AEDF-50301F260010}" dt="2026-09-21T15:56:00.753" v="1760" actId="12"/>
          <ac:spMkLst>
            <pc:docMk/>
            <pc:sldMk cId="3689868463" sldId="2147376978"/>
            <ac:spMk id="3" creationId="{F7E0A681-829C-2654-EDC1-FE8BC9310DCF}"/>
          </ac:spMkLst>
        </pc:spChg>
      </pc:sldChg>
      <pc:sldChg chg="modSp mod">
        <pc:chgData name="Dressel, Elizabeth" userId="b3392fd4-60ba-4686-aa10-d645e2ff21d2" providerId="ADAL" clId="{71F3E15A-C5F7-412D-AEDF-50301F260010}" dt="2026-09-22T17:34:15.282" v="7104" actId="20577"/>
        <pc:sldMkLst>
          <pc:docMk/>
          <pc:sldMk cId="693833816" sldId="2147377034"/>
        </pc:sldMkLst>
        <pc:spChg chg="mod">
          <ac:chgData name="Dressel, Elizabeth" userId="b3392fd4-60ba-4686-aa10-d645e2ff21d2" providerId="ADAL" clId="{71F3E15A-C5F7-412D-AEDF-50301F260010}" dt="2026-09-22T17:33:54.449" v="7018" actId="20577"/>
          <ac:spMkLst>
            <pc:docMk/>
            <pc:sldMk cId="693833816" sldId="2147377034"/>
            <ac:spMk id="2" creationId="{8195AB6B-2E3B-868E-2537-30E9FA4405B7}"/>
          </ac:spMkLst>
        </pc:spChg>
        <pc:spChg chg="mod">
          <ac:chgData name="Dressel, Elizabeth" userId="b3392fd4-60ba-4686-aa10-d645e2ff21d2" providerId="ADAL" clId="{71F3E15A-C5F7-412D-AEDF-50301F260010}" dt="2026-09-22T17:34:15.282" v="7104" actId="20577"/>
          <ac:spMkLst>
            <pc:docMk/>
            <pc:sldMk cId="693833816" sldId="2147377034"/>
            <ac:spMk id="3" creationId="{D7CD03D5-D881-D3D8-6DF2-E83D06DAC2B0}"/>
          </ac:spMkLst>
        </pc:spChg>
      </pc:sldChg>
      <pc:sldChg chg="modSp mod">
        <pc:chgData name="Dressel, Elizabeth" userId="b3392fd4-60ba-4686-aa10-d645e2ff21d2" providerId="ADAL" clId="{71F3E15A-C5F7-412D-AEDF-50301F260010}" dt="2026-09-22T17:20:59.764" v="6903" actId="14100"/>
        <pc:sldMkLst>
          <pc:docMk/>
          <pc:sldMk cId="3884399862" sldId="2147377035"/>
        </pc:sldMkLst>
        <pc:spChg chg="mod">
          <ac:chgData name="Dressel, Elizabeth" userId="b3392fd4-60ba-4686-aa10-d645e2ff21d2" providerId="ADAL" clId="{71F3E15A-C5F7-412D-AEDF-50301F260010}" dt="2026-09-21T19:36:10.364" v="3247" actId="20577"/>
          <ac:spMkLst>
            <pc:docMk/>
            <pc:sldMk cId="3884399862" sldId="2147377035"/>
            <ac:spMk id="2" creationId="{408EFAD1-2FDE-1355-7D40-19B7824895BC}"/>
          </ac:spMkLst>
        </pc:spChg>
        <pc:spChg chg="mod">
          <ac:chgData name="Dressel, Elizabeth" userId="b3392fd4-60ba-4686-aa10-d645e2ff21d2" providerId="ADAL" clId="{71F3E15A-C5F7-412D-AEDF-50301F260010}" dt="2026-09-22T17:20:59.764" v="6903" actId="14100"/>
          <ac:spMkLst>
            <pc:docMk/>
            <pc:sldMk cId="3884399862" sldId="2147377035"/>
            <ac:spMk id="3" creationId="{70CED2DD-2A67-1BBF-7DA8-1725F199F6AE}"/>
          </ac:spMkLst>
        </pc:spChg>
      </pc:sldChg>
      <pc:sldChg chg="modSp mod">
        <pc:chgData name="Dressel, Elizabeth" userId="b3392fd4-60ba-4686-aa10-d645e2ff21d2" providerId="ADAL" clId="{71F3E15A-C5F7-412D-AEDF-50301F260010}" dt="2026-09-21T17:36:48.337" v="2153" actId="14100"/>
        <pc:sldMkLst>
          <pc:docMk/>
          <pc:sldMk cId="2960928389" sldId="2147377039"/>
        </pc:sldMkLst>
        <pc:spChg chg="mod">
          <ac:chgData name="Dressel, Elizabeth" userId="b3392fd4-60ba-4686-aa10-d645e2ff21d2" providerId="ADAL" clId="{71F3E15A-C5F7-412D-AEDF-50301F260010}" dt="2026-09-21T17:36:48.337" v="2153" actId="14100"/>
          <ac:spMkLst>
            <pc:docMk/>
            <pc:sldMk cId="2960928389" sldId="2147377039"/>
            <ac:spMk id="3" creationId="{648FA2C5-2D71-CC56-3706-D573BB486FC0}"/>
          </ac:spMkLst>
        </pc:spChg>
      </pc:sldChg>
      <pc:sldChg chg="modSp mod">
        <pc:chgData name="Dressel, Elizabeth" userId="b3392fd4-60ba-4686-aa10-d645e2ff21d2" providerId="ADAL" clId="{71F3E15A-C5F7-412D-AEDF-50301F260010}" dt="2026-09-22T16:35:42.141" v="5120" actId="13926"/>
        <pc:sldMkLst>
          <pc:docMk/>
          <pc:sldMk cId="39643859" sldId="2147377041"/>
        </pc:sldMkLst>
        <pc:spChg chg="mod">
          <ac:chgData name="Dressel, Elizabeth" userId="b3392fd4-60ba-4686-aa10-d645e2ff21d2" providerId="ADAL" clId="{71F3E15A-C5F7-412D-AEDF-50301F260010}" dt="2026-09-22T16:35:42.141" v="5120" actId="13926"/>
          <ac:spMkLst>
            <pc:docMk/>
            <pc:sldMk cId="39643859" sldId="2147377041"/>
            <ac:spMk id="3" creationId="{E3980328-1616-CD62-9233-929923B51BFA}"/>
          </ac:spMkLst>
        </pc:spChg>
      </pc:sldChg>
      <pc:sldChg chg="addSp modSp mod ord">
        <pc:chgData name="Dressel, Elizabeth" userId="b3392fd4-60ba-4686-aa10-d645e2ff21d2" providerId="ADAL" clId="{71F3E15A-C5F7-412D-AEDF-50301F260010}" dt="2026-09-21T17:38:24.496" v="2201" actId="255"/>
        <pc:sldMkLst>
          <pc:docMk/>
          <pc:sldMk cId="1947006802" sldId="2147377047"/>
        </pc:sldMkLst>
        <pc:spChg chg="mod">
          <ac:chgData name="Dressel, Elizabeth" userId="b3392fd4-60ba-4686-aa10-d645e2ff21d2" providerId="ADAL" clId="{71F3E15A-C5F7-412D-AEDF-50301F260010}" dt="2026-09-21T15:57:07.817" v="1821" actId="20577"/>
          <ac:spMkLst>
            <pc:docMk/>
            <pc:sldMk cId="1947006802" sldId="2147377047"/>
            <ac:spMk id="2" creationId="{63C4D972-1E6F-03BF-AC07-CD6C7C92573B}"/>
          </ac:spMkLst>
        </pc:spChg>
        <pc:spChg chg="mod">
          <ac:chgData name="Dressel, Elizabeth" userId="b3392fd4-60ba-4686-aa10-d645e2ff21d2" providerId="ADAL" clId="{71F3E15A-C5F7-412D-AEDF-50301F260010}" dt="2026-09-21T17:38:24.496" v="2201" actId="255"/>
          <ac:spMkLst>
            <pc:docMk/>
            <pc:sldMk cId="1947006802" sldId="2147377047"/>
            <ac:spMk id="3" creationId="{57005921-B61C-333F-C41E-232D4D15082B}"/>
          </ac:spMkLst>
        </pc:spChg>
        <pc:picChg chg="add mod">
          <ac:chgData name="Dressel, Elizabeth" userId="b3392fd4-60ba-4686-aa10-d645e2ff21d2" providerId="ADAL" clId="{71F3E15A-C5F7-412D-AEDF-50301F260010}" dt="2026-09-21T15:56:47.923" v="1763" actId="1076"/>
          <ac:picMkLst>
            <pc:docMk/>
            <pc:sldMk cId="1947006802" sldId="2147377047"/>
            <ac:picMk id="5" creationId="{DE75DE22-0E83-5731-8678-2FE88BF78376}"/>
          </ac:picMkLst>
        </pc:picChg>
      </pc:sldChg>
      <pc:sldChg chg="addSp modSp mod">
        <pc:chgData name="Dressel, Elizabeth" userId="b3392fd4-60ba-4686-aa10-d645e2ff21d2" providerId="ADAL" clId="{71F3E15A-C5F7-412D-AEDF-50301F260010}" dt="2026-09-21T19:08:53.838" v="2985" actId="113"/>
        <pc:sldMkLst>
          <pc:docMk/>
          <pc:sldMk cId="679647226" sldId="2147377048"/>
        </pc:sldMkLst>
        <pc:spChg chg="add mod">
          <ac:chgData name="Dressel, Elizabeth" userId="b3392fd4-60ba-4686-aa10-d645e2ff21d2" providerId="ADAL" clId="{71F3E15A-C5F7-412D-AEDF-50301F260010}" dt="2026-09-21T19:08:53.838" v="2985" actId="113"/>
          <ac:spMkLst>
            <pc:docMk/>
            <pc:sldMk cId="679647226" sldId="2147377048"/>
            <ac:spMk id="4" creationId="{FC347893-A268-2578-F6C6-1A5A6CBDD595}"/>
          </ac:spMkLst>
        </pc:spChg>
      </pc:sldChg>
      <pc:sldChg chg="modSp mod ord">
        <pc:chgData name="Dressel, Elizabeth" userId="b3392fd4-60ba-4686-aa10-d645e2ff21d2" providerId="ADAL" clId="{71F3E15A-C5F7-412D-AEDF-50301F260010}" dt="2026-09-22T16:36:07.431" v="5122"/>
        <pc:sldMkLst>
          <pc:docMk/>
          <pc:sldMk cId="2809449417" sldId="2147377049"/>
        </pc:sldMkLst>
        <pc:spChg chg="mod">
          <ac:chgData name="Dressel, Elizabeth" userId="b3392fd4-60ba-4686-aa10-d645e2ff21d2" providerId="ADAL" clId="{71F3E15A-C5F7-412D-AEDF-50301F260010}" dt="2026-09-22T15:26:54.775" v="4719" actId="20577"/>
          <ac:spMkLst>
            <pc:docMk/>
            <pc:sldMk cId="2809449417" sldId="2147377049"/>
            <ac:spMk id="3" creationId="{A1AD261E-9968-7B88-89F5-3124C77FE8E5}"/>
          </ac:spMkLst>
        </pc:spChg>
      </pc:sldChg>
      <pc:sldChg chg="modSp mod">
        <pc:chgData name="Dressel, Elizabeth" userId="b3392fd4-60ba-4686-aa10-d645e2ff21d2" providerId="ADAL" clId="{71F3E15A-C5F7-412D-AEDF-50301F260010}" dt="2026-09-22T16:37:55.857" v="5144" actId="13926"/>
        <pc:sldMkLst>
          <pc:docMk/>
          <pc:sldMk cId="1077237999" sldId="2147377050"/>
        </pc:sldMkLst>
        <pc:spChg chg="mod">
          <ac:chgData name="Dressel, Elizabeth" userId="b3392fd4-60ba-4686-aa10-d645e2ff21d2" providerId="ADAL" clId="{71F3E15A-C5F7-412D-AEDF-50301F260010}" dt="2026-09-22T16:37:46.475" v="5143" actId="20577"/>
          <ac:spMkLst>
            <pc:docMk/>
            <pc:sldMk cId="1077237999" sldId="2147377050"/>
            <ac:spMk id="2" creationId="{DA37CF3E-3719-C02A-22A9-BC0844767644}"/>
          </ac:spMkLst>
        </pc:spChg>
        <pc:spChg chg="mod">
          <ac:chgData name="Dressel, Elizabeth" userId="b3392fd4-60ba-4686-aa10-d645e2ff21d2" providerId="ADAL" clId="{71F3E15A-C5F7-412D-AEDF-50301F260010}" dt="2026-09-22T16:37:55.857" v="5144" actId="13926"/>
          <ac:spMkLst>
            <pc:docMk/>
            <pc:sldMk cId="1077237999" sldId="2147377050"/>
            <ac:spMk id="3" creationId="{55F1B43D-5982-28F4-13E0-7608BA518AE9}"/>
          </ac:spMkLst>
        </pc:spChg>
      </pc:sldChg>
      <pc:sldChg chg="modSp mod">
        <pc:chgData name="Dressel, Elizabeth" userId="b3392fd4-60ba-4686-aa10-d645e2ff21d2" providerId="ADAL" clId="{71F3E15A-C5F7-412D-AEDF-50301F260010}" dt="2026-09-22T17:22:31.436" v="6985" actId="313"/>
        <pc:sldMkLst>
          <pc:docMk/>
          <pc:sldMk cId="24778466" sldId="2147377051"/>
        </pc:sldMkLst>
        <pc:spChg chg="mod">
          <ac:chgData name="Dressel, Elizabeth" userId="b3392fd4-60ba-4686-aa10-d645e2ff21d2" providerId="ADAL" clId="{71F3E15A-C5F7-412D-AEDF-50301F260010}" dt="2026-09-22T17:22:31.436" v="6985" actId="313"/>
          <ac:spMkLst>
            <pc:docMk/>
            <pc:sldMk cId="24778466" sldId="2147377051"/>
            <ac:spMk id="4" creationId="{CE240BDF-A2AE-1453-57D1-575261A932EC}"/>
          </ac:spMkLst>
        </pc:spChg>
      </pc:sldChg>
      <pc:sldChg chg="modSp mod">
        <pc:chgData name="Dressel, Elizabeth" userId="b3392fd4-60ba-4686-aa10-d645e2ff21d2" providerId="ADAL" clId="{71F3E15A-C5F7-412D-AEDF-50301F260010}" dt="2026-09-22T17:04:53.514" v="6600" actId="20577"/>
        <pc:sldMkLst>
          <pc:docMk/>
          <pc:sldMk cId="3187955266" sldId="2147377052"/>
        </pc:sldMkLst>
        <pc:spChg chg="mod">
          <ac:chgData name="Dressel, Elizabeth" userId="b3392fd4-60ba-4686-aa10-d645e2ff21d2" providerId="ADAL" clId="{71F3E15A-C5F7-412D-AEDF-50301F260010}" dt="2026-09-22T17:04:53.514" v="6600" actId="20577"/>
          <ac:spMkLst>
            <pc:docMk/>
            <pc:sldMk cId="3187955266" sldId="2147377052"/>
            <ac:spMk id="2" creationId="{5CD85EDA-653B-26E9-0213-BDF82C5D2819}"/>
          </ac:spMkLst>
        </pc:spChg>
        <pc:spChg chg="mod">
          <ac:chgData name="Dressel, Elizabeth" userId="b3392fd4-60ba-4686-aa10-d645e2ff21d2" providerId="ADAL" clId="{71F3E15A-C5F7-412D-AEDF-50301F260010}" dt="2026-09-22T17:03:21.143" v="6592" actId="14100"/>
          <ac:spMkLst>
            <pc:docMk/>
            <pc:sldMk cId="3187955266" sldId="2147377052"/>
            <ac:spMk id="4" creationId="{83634B4A-1D25-1A17-9454-A10EDD9E0090}"/>
          </ac:spMkLst>
        </pc:spChg>
      </pc:sldChg>
      <pc:sldChg chg="modSp add mod ord">
        <pc:chgData name="Dressel, Elizabeth" userId="b3392fd4-60ba-4686-aa10-d645e2ff21d2" providerId="ADAL" clId="{71F3E15A-C5F7-412D-AEDF-50301F260010}" dt="2026-09-22T17:32:32.172" v="7013"/>
        <pc:sldMkLst>
          <pc:docMk/>
          <pc:sldMk cId="934414155" sldId="2147377054"/>
        </pc:sldMkLst>
        <pc:spChg chg="mod">
          <ac:chgData name="Dressel, Elizabeth" userId="b3392fd4-60ba-4686-aa10-d645e2ff21d2" providerId="ADAL" clId="{71F3E15A-C5F7-412D-AEDF-50301F260010}" dt="2026-09-22T16:31:43.758" v="4888" actId="113"/>
          <ac:spMkLst>
            <pc:docMk/>
            <pc:sldMk cId="934414155" sldId="2147377054"/>
            <ac:spMk id="3" creationId="{AD56F9E4-8D45-656A-88A8-4D4F20CE6FD5}"/>
          </ac:spMkLst>
        </pc:spChg>
      </pc:sldChg>
      <pc:sldChg chg="modSp mod ord">
        <pc:chgData name="Dressel, Elizabeth" userId="b3392fd4-60ba-4686-aa10-d645e2ff21d2" providerId="ADAL" clId="{71F3E15A-C5F7-412D-AEDF-50301F260010}" dt="2026-09-22T17:21:33.511" v="6905"/>
        <pc:sldMkLst>
          <pc:docMk/>
          <pc:sldMk cId="2861289011" sldId="2147377055"/>
        </pc:sldMkLst>
        <pc:spChg chg="mod">
          <ac:chgData name="Dressel, Elizabeth" userId="b3392fd4-60ba-4686-aa10-d645e2ff21d2" providerId="ADAL" clId="{71F3E15A-C5F7-412D-AEDF-50301F260010}" dt="2026-09-18T18:33:00.704" v="769" actId="20577"/>
          <ac:spMkLst>
            <pc:docMk/>
            <pc:sldMk cId="2861289011" sldId="2147377055"/>
            <ac:spMk id="3" creationId="{2D1264BC-D5D6-1A2D-6B74-3EA8E77B0651}"/>
          </ac:spMkLst>
        </pc:spChg>
      </pc:sldChg>
      <pc:sldChg chg="modSp add mod">
        <pc:chgData name="Dressel, Elizabeth" userId="b3392fd4-60ba-4686-aa10-d645e2ff21d2" providerId="ADAL" clId="{71F3E15A-C5F7-412D-AEDF-50301F260010}" dt="2026-09-21T17:51:45.175" v="2632" actId="2711"/>
        <pc:sldMkLst>
          <pc:docMk/>
          <pc:sldMk cId="2885040499" sldId="2147377056"/>
        </pc:sldMkLst>
        <pc:spChg chg="mod">
          <ac:chgData name="Dressel, Elizabeth" userId="b3392fd4-60ba-4686-aa10-d645e2ff21d2" providerId="ADAL" clId="{71F3E15A-C5F7-412D-AEDF-50301F260010}" dt="2026-09-21T17:49:42.617" v="2617" actId="20577"/>
          <ac:spMkLst>
            <pc:docMk/>
            <pc:sldMk cId="2885040499" sldId="2147377056"/>
            <ac:spMk id="2" creationId="{A4E121D4-B14E-1D4B-6AD3-FC9B7AF4D5E7}"/>
          </ac:spMkLst>
        </pc:spChg>
        <pc:spChg chg="mod">
          <ac:chgData name="Dressel, Elizabeth" userId="b3392fd4-60ba-4686-aa10-d645e2ff21d2" providerId="ADAL" clId="{71F3E15A-C5F7-412D-AEDF-50301F260010}" dt="2026-09-21T17:51:45.175" v="2632" actId="2711"/>
          <ac:spMkLst>
            <pc:docMk/>
            <pc:sldMk cId="2885040499" sldId="2147377056"/>
            <ac:spMk id="4" creationId="{C67792A9-A85D-84A3-66CA-4D05A7B079C5}"/>
          </ac:spMkLst>
        </pc:spChg>
      </pc:sldChg>
      <pc:sldChg chg="new del">
        <pc:chgData name="Dressel, Elizabeth" userId="b3392fd4-60ba-4686-aa10-d645e2ff21d2" providerId="ADAL" clId="{71F3E15A-C5F7-412D-AEDF-50301F260010}" dt="2026-09-21T17:37:00.631" v="2154" actId="2696"/>
        <pc:sldMkLst>
          <pc:docMk/>
          <pc:sldMk cId="4279285840" sldId="2147377056"/>
        </pc:sldMkLst>
      </pc:sldChg>
      <pc:sldChg chg="modSp add mod">
        <pc:chgData name="Dressel, Elizabeth" userId="b3392fd4-60ba-4686-aa10-d645e2ff21d2" providerId="ADAL" clId="{71F3E15A-C5F7-412D-AEDF-50301F260010}" dt="2026-09-21T17:52:57.419" v="2648" actId="14100"/>
        <pc:sldMkLst>
          <pc:docMk/>
          <pc:sldMk cId="3828472802" sldId="2147377057"/>
        </pc:sldMkLst>
        <pc:spChg chg="mod">
          <ac:chgData name="Dressel, Elizabeth" userId="b3392fd4-60ba-4686-aa10-d645e2ff21d2" providerId="ADAL" clId="{71F3E15A-C5F7-412D-AEDF-50301F260010}" dt="2026-09-21T17:52:26.677" v="2636" actId="14100"/>
          <ac:spMkLst>
            <pc:docMk/>
            <pc:sldMk cId="3828472802" sldId="2147377057"/>
            <ac:spMk id="3" creationId="{411B3EBD-F1ED-F40B-C4DB-BD8338202BBE}"/>
          </ac:spMkLst>
        </pc:spChg>
        <pc:spChg chg="mod">
          <ac:chgData name="Dressel, Elizabeth" userId="b3392fd4-60ba-4686-aa10-d645e2ff21d2" providerId="ADAL" clId="{71F3E15A-C5F7-412D-AEDF-50301F260010}" dt="2026-09-21T17:52:57.419" v="2648" actId="14100"/>
          <ac:spMkLst>
            <pc:docMk/>
            <pc:sldMk cId="3828472802" sldId="2147377057"/>
            <ac:spMk id="4" creationId="{3382A54C-3959-8FAF-3A73-5EA6949AC28F}"/>
          </ac:spMkLst>
        </pc:spChg>
      </pc:sldChg>
      <pc:sldChg chg="modSp add mod">
        <pc:chgData name="Dressel, Elizabeth" userId="b3392fd4-60ba-4686-aa10-d645e2ff21d2" providerId="ADAL" clId="{71F3E15A-C5F7-412D-AEDF-50301F260010}" dt="2026-09-21T17:57:22.446" v="2791" actId="255"/>
        <pc:sldMkLst>
          <pc:docMk/>
          <pc:sldMk cId="316833139" sldId="2147377058"/>
        </pc:sldMkLst>
        <pc:spChg chg="mod">
          <ac:chgData name="Dressel, Elizabeth" userId="b3392fd4-60ba-4686-aa10-d645e2ff21d2" providerId="ADAL" clId="{71F3E15A-C5F7-412D-AEDF-50301F260010}" dt="2026-09-21T17:57:22.446" v="2791" actId="255"/>
          <ac:spMkLst>
            <pc:docMk/>
            <pc:sldMk cId="316833139" sldId="2147377058"/>
            <ac:spMk id="4" creationId="{9CE22212-4556-754C-130C-AD4C067BF7B3}"/>
          </ac:spMkLst>
        </pc:spChg>
      </pc:sldChg>
      <pc:sldChg chg="modSp add mod">
        <pc:chgData name="Dressel, Elizabeth" userId="b3392fd4-60ba-4686-aa10-d645e2ff21d2" providerId="ADAL" clId="{71F3E15A-C5F7-412D-AEDF-50301F260010}" dt="2026-09-21T17:57:36.462" v="2793" actId="6549"/>
        <pc:sldMkLst>
          <pc:docMk/>
          <pc:sldMk cId="2699307357" sldId="2147377059"/>
        </pc:sldMkLst>
        <pc:spChg chg="mod">
          <ac:chgData name="Dressel, Elizabeth" userId="b3392fd4-60ba-4686-aa10-d645e2ff21d2" providerId="ADAL" clId="{71F3E15A-C5F7-412D-AEDF-50301F260010}" dt="2026-09-21T17:55:56.825" v="2779" actId="6549"/>
          <ac:spMkLst>
            <pc:docMk/>
            <pc:sldMk cId="2699307357" sldId="2147377059"/>
            <ac:spMk id="2" creationId="{93B61D95-5A23-4FF6-A887-30E92D5136F2}"/>
          </ac:spMkLst>
        </pc:spChg>
        <pc:spChg chg="mod">
          <ac:chgData name="Dressel, Elizabeth" userId="b3392fd4-60ba-4686-aa10-d645e2ff21d2" providerId="ADAL" clId="{71F3E15A-C5F7-412D-AEDF-50301F260010}" dt="2026-09-21T17:57:36.462" v="2793" actId="6549"/>
          <ac:spMkLst>
            <pc:docMk/>
            <pc:sldMk cId="2699307357" sldId="2147377059"/>
            <ac:spMk id="4" creationId="{66B00772-D67F-AD6A-2F09-130393BFB8C4}"/>
          </ac:spMkLst>
        </pc:spChg>
      </pc:sldChg>
      <pc:sldChg chg="modSp new mod ord">
        <pc:chgData name="Dressel, Elizabeth" userId="b3392fd4-60ba-4686-aa10-d645e2ff21d2" providerId="ADAL" clId="{71F3E15A-C5F7-412D-AEDF-50301F260010}" dt="2026-09-21T19:08:26.634" v="2984" actId="5793"/>
        <pc:sldMkLst>
          <pc:docMk/>
          <pc:sldMk cId="3361625255" sldId="2147377060"/>
        </pc:sldMkLst>
        <pc:spChg chg="mod">
          <ac:chgData name="Dressel, Elizabeth" userId="b3392fd4-60ba-4686-aa10-d645e2ff21d2" providerId="ADAL" clId="{71F3E15A-C5F7-412D-AEDF-50301F260010}" dt="2026-09-21T19:07:33.691" v="2879" actId="20577"/>
          <ac:spMkLst>
            <pc:docMk/>
            <pc:sldMk cId="3361625255" sldId="2147377060"/>
            <ac:spMk id="2" creationId="{8640E2A0-C9E0-5BBE-E1EF-6E486FFCDCD3}"/>
          </ac:spMkLst>
        </pc:spChg>
        <pc:spChg chg="mod">
          <ac:chgData name="Dressel, Elizabeth" userId="b3392fd4-60ba-4686-aa10-d645e2ff21d2" providerId="ADAL" clId="{71F3E15A-C5F7-412D-AEDF-50301F260010}" dt="2026-09-21T19:08:26.634" v="2984" actId="5793"/>
          <ac:spMkLst>
            <pc:docMk/>
            <pc:sldMk cId="3361625255" sldId="2147377060"/>
            <ac:spMk id="3" creationId="{C80E4E0E-2CE7-4DF1-DE10-BA3D93145635}"/>
          </ac:spMkLst>
        </pc:spChg>
      </pc:sldChg>
      <pc:sldChg chg="modSp add mod ord">
        <pc:chgData name="Dressel, Elizabeth" userId="b3392fd4-60ba-4686-aa10-d645e2ff21d2" providerId="ADAL" clId="{71F3E15A-C5F7-412D-AEDF-50301F260010}" dt="2026-09-21T18:00:35.521" v="2811" actId="2711"/>
        <pc:sldMkLst>
          <pc:docMk/>
          <pc:sldMk cId="1050765672" sldId="2147377061"/>
        </pc:sldMkLst>
        <pc:spChg chg="mod">
          <ac:chgData name="Dressel, Elizabeth" userId="b3392fd4-60ba-4686-aa10-d645e2ff21d2" providerId="ADAL" clId="{71F3E15A-C5F7-412D-AEDF-50301F260010}" dt="2026-09-21T18:00:35.521" v="2811" actId="2711"/>
          <ac:spMkLst>
            <pc:docMk/>
            <pc:sldMk cId="1050765672" sldId="2147377061"/>
            <ac:spMk id="4" creationId="{225AC881-F586-1D91-1CB7-6A1640A73ABE}"/>
          </ac:spMkLst>
        </pc:spChg>
      </pc:sldChg>
      <pc:sldChg chg="modSp add mod">
        <pc:chgData name="Dressel, Elizabeth" userId="b3392fd4-60ba-4686-aa10-d645e2ff21d2" providerId="ADAL" clId="{71F3E15A-C5F7-412D-AEDF-50301F260010}" dt="2026-09-21T18:57:20.297" v="2866" actId="255"/>
        <pc:sldMkLst>
          <pc:docMk/>
          <pc:sldMk cId="2711692864" sldId="2147377062"/>
        </pc:sldMkLst>
        <pc:spChg chg="mod">
          <ac:chgData name="Dressel, Elizabeth" userId="b3392fd4-60ba-4686-aa10-d645e2ff21d2" providerId="ADAL" clId="{71F3E15A-C5F7-412D-AEDF-50301F260010}" dt="2026-09-21T18:57:20.297" v="2866" actId="255"/>
          <ac:spMkLst>
            <pc:docMk/>
            <pc:sldMk cId="2711692864" sldId="2147377062"/>
            <ac:spMk id="4" creationId="{E451A4FB-5549-CDF3-8E22-A8E8941456BE}"/>
          </ac:spMkLst>
        </pc:spChg>
      </pc:sldChg>
      <pc:sldChg chg="modSp add del mod">
        <pc:chgData name="Dressel, Elizabeth" userId="b3392fd4-60ba-4686-aa10-d645e2ff21d2" providerId="ADAL" clId="{71F3E15A-C5F7-412D-AEDF-50301F260010}" dt="2026-09-22T16:29:45.611" v="4825" actId="2696"/>
        <pc:sldMkLst>
          <pc:docMk/>
          <pc:sldMk cId="2070371982" sldId="2147377063"/>
        </pc:sldMkLst>
        <pc:spChg chg="mod">
          <ac:chgData name="Dressel, Elizabeth" userId="b3392fd4-60ba-4686-aa10-d645e2ff21d2" providerId="ADAL" clId="{71F3E15A-C5F7-412D-AEDF-50301F260010}" dt="2026-09-21T19:37:27.416" v="3295" actId="6549"/>
          <ac:spMkLst>
            <pc:docMk/>
            <pc:sldMk cId="2070371982" sldId="2147377063"/>
            <ac:spMk id="3" creationId="{D74317E3-ADCF-5000-D777-89B1388081CB}"/>
          </ac:spMkLst>
        </pc:spChg>
      </pc:sldChg>
      <pc:sldChg chg="addSp modSp add mod ord">
        <pc:chgData name="Dressel, Elizabeth" userId="b3392fd4-60ba-4686-aa10-d645e2ff21d2" providerId="ADAL" clId="{71F3E15A-C5F7-412D-AEDF-50301F260010}" dt="2026-09-22T16:37:28.461" v="5130" actId="20577"/>
        <pc:sldMkLst>
          <pc:docMk/>
          <pc:sldMk cId="2036778519" sldId="2147377064"/>
        </pc:sldMkLst>
        <pc:spChg chg="mod">
          <ac:chgData name="Dressel, Elizabeth" userId="b3392fd4-60ba-4686-aa10-d645e2ff21d2" providerId="ADAL" clId="{71F3E15A-C5F7-412D-AEDF-50301F260010}" dt="2026-09-22T15:11:07.356" v="4438" actId="20577"/>
          <ac:spMkLst>
            <pc:docMk/>
            <pc:sldMk cId="2036778519" sldId="2147377064"/>
            <ac:spMk id="2" creationId="{2A9B3AA7-94B4-5199-1BE0-1D00C3F18499}"/>
          </ac:spMkLst>
        </pc:spChg>
        <pc:spChg chg="mod">
          <ac:chgData name="Dressel, Elizabeth" userId="b3392fd4-60ba-4686-aa10-d645e2ff21d2" providerId="ADAL" clId="{71F3E15A-C5F7-412D-AEDF-50301F260010}" dt="2026-09-22T15:00:18.513" v="3326" actId="14100"/>
          <ac:spMkLst>
            <pc:docMk/>
            <pc:sldMk cId="2036778519" sldId="2147377064"/>
            <ac:spMk id="3" creationId="{4047803F-3C43-9AC8-7467-8294BA847B27}"/>
          </ac:spMkLst>
        </pc:spChg>
        <pc:spChg chg="add mod">
          <ac:chgData name="Dressel, Elizabeth" userId="b3392fd4-60ba-4686-aa10-d645e2ff21d2" providerId="ADAL" clId="{71F3E15A-C5F7-412D-AEDF-50301F260010}" dt="2026-09-22T16:37:28.461" v="5130" actId="20577"/>
          <ac:spMkLst>
            <pc:docMk/>
            <pc:sldMk cId="2036778519" sldId="2147377064"/>
            <ac:spMk id="4" creationId="{6062423E-BC40-FAC4-50F8-FFE29B88D2D9}"/>
          </ac:spMkLst>
        </pc:spChg>
      </pc:sldChg>
      <pc:sldChg chg="modSp add mod ord">
        <pc:chgData name="Dressel, Elizabeth" userId="b3392fd4-60ba-4686-aa10-d645e2ff21d2" providerId="ADAL" clId="{71F3E15A-C5F7-412D-AEDF-50301F260010}" dt="2026-09-22T17:24:37.072" v="6987"/>
        <pc:sldMkLst>
          <pc:docMk/>
          <pc:sldMk cId="3104124221" sldId="2147377065"/>
        </pc:sldMkLst>
        <pc:spChg chg="mod">
          <ac:chgData name="Dressel, Elizabeth" userId="b3392fd4-60ba-4686-aa10-d645e2ff21d2" providerId="ADAL" clId="{71F3E15A-C5F7-412D-AEDF-50301F260010}" dt="2026-09-22T17:04:59.449" v="6608" actId="20577"/>
          <ac:spMkLst>
            <pc:docMk/>
            <pc:sldMk cId="3104124221" sldId="2147377065"/>
            <ac:spMk id="2" creationId="{01D59343-F664-D2F6-AD29-EFECB590659F}"/>
          </ac:spMkLst>
        </pc:spChg>
        <pc:spChg chg="mod">
          <ac:chgData name="Dressel, Elizabeth" userId="b3392fd4-60ba-4686-aa10-d645e2ff21d2" providerId="ADAL" clId="{71F3E15A-C5F7-412D-AEDF-50301F260010}" dt="2026-09-22T17:10:26.732" v="6784" actId="2711"/>
          <ac:spMkLst>
            <pc:docMk/>
            <pc:sldMk cId="3104124221" sldId="2147377065"/>
            <ac:spMk id="4" creationId="{80EE3030-C52B-69C2-920F-DFD978E00C0F}"/>
          </ac:spMkLst>
        </pc:spChg>
      </pc:sldChg>
      <pc:sldChg chg="addSp delSp modSp new mod">
        <pc:chgData name="Dressel, Elizabeth" userId="b3392fd4-60ba-4686-aa10-d645e2ff21d2" providerId="ADAL" clId="{71F3E15A-C5F7-412D-AEDF-50301F260010}" dt="2026-09-22T17:33:26.996" v="7014" actId="2711"/>
        <pc:sldMkLst>
          <pc:docMk/>
          <pc:sldMk cId="168983232" sldId="2147377066"/>
        </pc:sldMkLst>
        <pc:spChg chg="del mod">
          <ac:chgData name="Dressel, Elizabeth" userId="b3392fd4-60ba-4686-aa10-d645e2ff21d2" providerId="ADAL" clId="{71F3E15A-C5F7-412D-AEDF-50301F260010}" dt="2026-09-22T17:14:41.602" v="6807" actId="478"/>
          <ac:spMkLst>
            <pc:docMk/>
            <pc:sldMk cId="168983232" sldId="2147377066"/>
            <ac:spMk id="2" creationId="{2F94C131-7D9E-EA49-FFF9-F5C3632AD503}"/>
          </ac:spMkLst>
        </pc:spChg>
        <pc:spChg chg="del mod">
          <ac:chgData name="Dressel, Elizabeth" userId="b3392fd4-60ba-4686-aa10-d645e2ff21d2" providerId="ADAL" clId="{71F3E15A-C5F7-412D-AEDF-50301F260010}" dt="2026-09-22T17:12:30.120" v="6790" actId="478"/>
          <ac:spMkLst>
            <pc:docMk/>
            <pc:sldMk cId="168983232" sldId="2147377066"/>
            <ac:spMk id="3" creationId="{D727281D-FF7E-2E60-0178-0940E4B3BC2C}"/>
          </ac:spMkLst>
        </pc:spChg>
        <pc:spChg chg="add del mod">
          <ac:chgData name="Dressel, Elizabeth" userId="b3392fd4-60ba-4686-aa10-d645e2ff21d2" providerId="ADAL" clId="{71F3E15A-C5F7-412D-AEDF-50301F260010}" dt="2026-09-22T17:13:53.420" v="6797" actId="478"/>
          <ac:spMkLst>
            <pc:docMk/>
            <pc:sldMk cId="168983232" sldId="2147377066"/>
            <ac:spMk id="5" creationId="{DE7D505D-B6E8-3389-FB16-13695CE63BA3}"/>
          </ac:spMkLst>
        </pc:spChg>
        <pc:spChg chg="add mod">
          <ac:chgData name="Dressel, Elizabeth" userId="b3392fd4-60ba-4686-aa10-d645e2ff21d2" providerId="ADAL" clId="{71F3E15A-C5F7-412D-AEDF-50301F260010}" dt="2026-09-22T17:33:26.996" v="7014" actId="2711"/>
          <ac:spMkLst>
            <pc:docMk/>
            <pc:sldMk cId="168983232" sldId="2147377066"/>
            <ac:spMk id="7" creationId="{5A082D74-4E0D-89AB-C025-931C9C5D1D42}"/>
          </ac:spMkLst>
        </pc:spChg>
        <pc:spChg chg="add del mod">
          <ac:chgData name="Dressel, Elizabeth" userId="b3392fd4-60ba-4686-aa10-d645e2ff21d2" providerId="ADAL" clId="{71F3E15A-C5F7-412D-AEDF-50301F260010}" dt="2026-09-22T17:14:41.604" v="6809"/>
          <ac:spMkLst>
            <pc:docMk/>
            <pc:sldMk cId="168983232" sldId="2147377066"/>
            <ac:spMk id="10" creationId="{13F547DE-B0EA-9E87-0B0F-F4594BBE80CB}"/>
          </ac:spMkLst>
        </pc:spChg>
        <pc:picChg chg="add mod">
          <ac:chgData name="Dressel, Elizabeth" userId="b3392fd4-60ba-4686-aa10-d645e2ff21d2" providerId="ADAL" clId="{71F3E15A-C5F7-412D-AEDF-50301F260010}" dt="2026-09-22T17:14:43.606" v="6810" actId="1076"/>
          <ac:picMkLst>
            <pc:docMk/>
            <pc:sldMk cId="168983232" sldId="2147377066"/>
            <ac:picMk id="9" creationId="{8CB7AB64-DC9B-7149-76F9-8446ADC2CF77}"/>
          </ac:picMkLst>
        </pc:picChg>
        <pc:picChg chg="add del mod">
          <ac:chgData name="Dressel, Elizabeth" userId="b3392fd4-60ba-4686-aa10-d645e2ff21d2" providerId="ADAL" clId="{71F3E15A-C5F7-412D-AEDF-50301F260010}" dt="2026-09-22T17:12:39.837" v="6792" actId="478"/>
          <ac:picMkLst>
            <pc:docMk/>
            <pc:sldMk cId="168983232" sldId="2147377066"/>
            <ac:picMk id="1026" creationId="{35696179-6F54-12DA-FA59-6A09D1240DEC}"/>
          </ac:picMkLst>
        </pc:picChg>
      </pc:sldChg>
      <pc:sldChg chg="modSp add mod ord">
        <pc:chgData name="Dressel, Elizabeth" userId="b3392fd4-60ba-4686-aa10-d645e2ff21d2" providerId="ADAL" clId="{71F3E15A-C5F7-412D-AEDF-50301F260010}" dt="2026-09-22T17:25:01.271" v="6988" actId="20577"/>
        <pc:sldMkLst>
          <pc:docMk/>
          <pc:sldMk cId="1542918765" sldId="2147377067"/>
        </pc:sldMkLst>
        <pc:spChg chg="mod">
          <ac:chgData name="Dressel, Elizabeth" userId="b3392fd4-60ba-4686-aa10-d645e2ff21d2" providerId="ADAL" clId="{71F3E15A-C5F7-412D-AEDF-50301F260010}" dt="2026-09-22T17:25:01.271" v="6988" actId="20577"/>
          <ac:spMkLst>
            <pc:docMk/>
            <pc:sldMk cId="1542918765" sldId="2147377067"/>
            <ac:spMk id="3" creationId="{F5BEB998-4B25-DB56-0E56-1312E534F7B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9/22/2026</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Tina</a:t>
            </a:r>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a:p>
        </p:txBody>
      </p:sp>
    </p:spTree>
    <p:extLst>
      <p:ext uri="{BB962C8B-B14F-4D97-AF65-F5344CB8AC3E}">
        <p14:creationId xmlns:p14="http://schemas.microsoft.com/office/powerpoint/2010/main" val="3701425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mailto:serviceoperations@support.wisconsin.edu"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mailto:uwss-svc.CampusCallSlides@uwss.Wisconsin.edu"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5448302" cy="6858000"/>
          </a:xfrm>
          <a:prstGeom prst="rect">
            <a:avLst/>
          </a:prstGeom>
        </p:spPr>
      </p:pic>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a:cxnSpLocks/>
          </p:cNvCxnSpPr>
          <p:nvPr userDrawn="1"/>
        </p:nvCxnSpPr>
        <p:spPr>
          <a:xfrm flipH="1" flipV="1">
            <a:off x="-71504" y="3517900"/>
            <a:ext cx="2281304" cy="3340100"/>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Autofit/>
          </a:bodyPr>
          <a:lstStyle>
            <a:lvl1pPr>
              <a:defRPr lang="en-US" sz="2800" b="0" i="0" kern="1200" spc="150" baseline="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Institution administrator call</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hasCustomPrompt="1"/>
          </p:nvPr>
        </p:nvSpPr>
        <p:spPr>
          <a:xfrm>
            <a:off x="4657725" y="5028803"/>
            <a:ext cx="6696074" cy="365125"/>
          </a:xfrm>
        </p:spPr>
        <p:txBody>
          <a:bodyPr anchor="ctr" anchorCtr="0">
            <a:noAutofit/>
          </a:bodyPr>
          <a:lstStyle>
            <a:lvl1pPr marL="0" indent="0" algn="l">
              <a:buNone/>
              <a:defRPr sz="18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Month, Day (XX), Year (XXXX)</a:t>
            </a:r>
          </a:p>
        </p:txBody>
      </p:sp>
      <p:cxnSp>
        <p:nvCxnSpPr>
          <p:cNvPr id="11" name="Straight Connector 10">
            <a:extLst>
              <a:ext uri="{FF2B5EF4-FFF2-40B4-BE49-F238E27FC236}">
                <a16:creationId xmlns:a16="http://schemas.microsoft.com/office/drawing/2014/main" id="{E6C31FC4-A6DF-E6C1-EC93-BF0A7F9732C8}"/>
              </a:ext>
              <a:ext uri="{C183D7F6-B498-43B3-948B-1728B52AA6E4}">
                <adec:decorative xmlns:adec="http://schemas.microsoft.com/office/drawing/2017/decorative" val="1"/>
              </a:ext>
            </a:extLst>
          </p:cNvPr>
          <p:cNvCxnSpPr>
            <a:cxnSpLocks/>
          </p:cNvCxnSpPr>
          <p:nvPr userDrawn="1"/>
        </p:nvCxnSpPr>
        <p:spPr>
          <a:xfrm flipH="1">
            <a:off x="1081057" y="0"/>
            <a:ext cx="4911723" cy="7192565"/>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3" descr="A black background with a black square&#10;&#10;Description automatically generated with medium confidence">
            <a:extLst>
              <a:ext uri="{FF2B5EF4-FFF2-40B4-BE49-F238E27FC236}">
                <a16:creationId xmlns:a16="http://schemas.microsoft.com/office/drawing/2014/main" id="{1DB790E1-0C6C-65D7-60F5-0A2DA7A675AF}"/>
              </a:ext>
            </a:extLst>
          </p:cNvPr>
          <p:cNvPicPr>
            <a:picLocks noChangeAspect="1"/>
          </p:cNvPicPr>
          <p:nvPr userDrawn="1"/>
        </p:nvPicPr>
        <p:blipFill>
          <a:blip r:embed="rId3"/>
          <a:stretch>
            <a:fillRect/>
          </a:stretch>
        </p:blipFill>
        <p:spPr>
          <a:xfrm>
            <a:off x="7134837" y="136525"/>
            <a:ext cx="4542008" cy="1633816"/>
          </a:xfrm>
          <a:prstGeom prst="rect">
            <a:avLst/>
          </a:prstGeom>
        </p:spPr>
      </p:pic>
      <p:pic>
        <p:nvPicPr>
          <p:cNvPr id="12" name="Picture 11" descr="A map of the state of wisconsin&#10;&#10;Description automatically generated">
            <a:extLst>
              <a:ext uri="{FF2B5EF4-FFF2-40B4-BE49-F238E27FC236}">
                <a16:creationId xmlns:a16="http://schemas.microsoft.com/office/drawing/2014/main" id="{C2829333-B478-FC03-34A5-9F2CA1C4025A}"/>
              </a:ext>
            </a:extLst>
          </p:cNvPr>
          <p:cNvPicPr>
            <a:picLocks noChangeAspect="1"/>
          </p:cNvPicPr>
          <p:nvPr userDrawn="1"/>
        </p:nvPicPr>
        <p:blipFill>
          <a:blip r:embed="rId4"/>
          <a:stretch>
            <a:fillRect/>
          </a:stretch>
        </p:blipFill>
        <p:spPr>
          <a:xfrm>
            <a:off x="-85072" y="-713480"/>
            <a:ext cx="4104622" cy="5311864"/>
          </a:xfrm>
          <a:prstGeom prst="rect">
            <a:avLst/>
          </a:prstGeom>
        </p:spPr>
      </p:pic>
    </p:spTree>
    <p:extLst>
      <p:ext uri="{BB962C8B-B14F-4D97-AF65-F5344CB8AC3E}">
        <p14:creationId xmlns:p14="http://schemas.microsoft.com/office/powerpoint/2010/main" val="3203065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 no line graph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1837942" y="284955"/>
            <a:ext cx="8692249" cy="985042"/>
          </a:xfrm>
        </p:spPr>
        <p:txBody>
          <a:bodyPr anchor="t">
            <a:noAutofit/>
          </a:bodyPr>
          <a:lstStyle>
            <a:lvl1pPr algn="ctr">
              <a:defRPr sz="3600" spc="150" baseline="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PAGE TITLE</a:t>
            </a: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14" name="Text Placeholder 13">
            <a:extLst>
              <a:ext uri="{FF2B5EF4-FFF2-40B4-BE49-F238E27FC236}">
                <a16:creationId xmlns:a16="http://schemas.microsoft.com/office/drawing/2014/main" id="{A4F371B3-0F7E-E2E4-6D9D-8CB96EF6A148}"/>
              </a:ext>
            </a:extLst>
          </p:cNvPr>
          <p:cNvSpPr>
            <a:spLocks noGrp="1"/>
          </p:cNvSpPr>
          <p:nvPr>
            <p:ph type="body" sz="quarter" idx="13"/>
          </p:nvPr>
        </p:nvSpPr>
        <p:spPr>
          <a:xfrm>
            <a:off x="1838629" y="1935892"/>
            <a:ext cx="8691562" cy="3871784"/>
          </a:xfrm>
        </p:spPr>
        <p:txBody>
          <a:bodyPr/>
          <a:lstStyle>
            <a:lvl1pPr>
              <a:lnSpc>
                <a:spcPct val="100000"/>
              </a:lnSpc>
              <a:spcAft>
                <a:spcPts val="100"/>
              </a:spcAft>
              <a:buClr>
                <a:srgbClr val="005777"/>
              </a:buClr>
              <a:defRPr>
                <a:latin typeface="Open Sans" panose="020B0606030504020204" pitchFamily="34" charset="0"/>
                <a:ea typeface="Open Sans" panose="020B0606030504020204" pitchFamily="34" charset="0"/>
                <a:cs typeface="Open Sans" panose="020B0606030504020204" pitchFamily="34" charset="0"/>
              </a:defRPr>
            </a:lvl1pPr>
            <a:lvl2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2pPr>
            <a:lvl3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3pPr>
            <a:lvl4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4pPr>
            <a:lvl5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9126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slide no line graph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1837942" y="284955"/>
            <a:ext cx="8692249" cy="985042"/>
          </a:xfrm>
        </p:spPr>
        <p:txBody>
          <a:bodyPr anchor="t">
            <a:noAutofit/>
          </a:bodyPr>
          <a:lstStyle>
            <a:lvl1pPr algn="ctr">
              <a:defRPr sz="3600" spc="150" baseline="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PAGE TITLE</a:t>
            </a: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4" name="Text Placeholder 3">
            <a:extLst>
              <a:ext uri="{FF2B5EF4-FFF2-40B4-BE49-F238E27FC236}">
                <a16:creationId xmlns:a16="http://schemas.microsoft.com/office/drawing/2014/main" id="{E9F794F3-73A4-C671-D3C0-56694CD0D14E}"/>
              </a:ext>
            </a:extLst>
          </p:cNvPr>
          <p:cNvSpPr>
            <a:spLocks noGrp="1"/>
          </p:cNvSpPr>
          <p:nvPr>
            <p:ph type="body" sz="quarter" idx="13"/>
          </p:nvPr>
        </p:nvSpPr>
        <p:spPr>
          <a:xfrm>
            <a:off x="1837942" y="2064006"/>
            <a:ext cx="4114800" cy="3885556"/>
          </a:xfrm>
        </p:spPr>
        <p:txBody>
          <a:bodyPr/>
          <a:lstStyle>
            <a:lvl1pPr>
              <a:lnSpc>
                <a:spcPct val="100000"/>
              </a:lnSpc>
              <a:spcAft>
                <a:spcPts val="100"/>
              </a:spcAft>
              <a:buClr>
                <a:srgbClr val="005777"/>
              </a:buClr>
              <a:defRPr>
                <a:latin typeface="Open Sans" panose="020B0606030504020204" pitchFamily="34" charset="0"/>
                <a:ea typeface="Open Sans" panose="020B0606030504020204" pitchFamily="34" charset="0"/>
                <a:cs typeface="Open Sans" panose="020B0606030504020204" pitchFamily="34" charset="0"/>
              </a:defRPr>
            </a:lvl1pPr>
            <a:lvl2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2pPr>
            <a:lvl3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3pPr>
            <a:lvl4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4pPr>
            <a:lvl5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16C00AE6-258D-21AD-BD29-E4CA2440322D}"/>
              </a:ext>
            </a:extLst>
          </p:cNvPr>
          <p:cNvSpPr>
            <a:spLocks noGrp="1"/>
          </p:cNvSpPr>
          <p:nvPr>
            <p:ph type="body" sz="quarter" idx="14"/>
          </p:nvPr>
        </p:nvSpPr>
        <p:spPr>
          <a:xfrm>
            <a:off x="6941086" y="2062162"/>
            <a:ext cx="4114800" cy="3885555"/>
          </a:xfrm>
        </p:spPr>
        <p:txBody>
          <a:bodyPr/>
          <a:lstStyle>
            <a:lvl1pPr>
              <a:lnSpc>
                <a:spcPct val="100000"/>
              </a:lnSpc>
              <a:spcAft>
                <a:spcPts val="100"/>
              </a:spcAft>
              <a:buClr>
                <a:srgbClr val="005777"/>
              </a:buClr>
              <a:defRPr>
                <a:latin typeface="Open Sans" panose="020B0606030504020204" pitchFamily="34" charset="0"/>
                <a:ea typeface="Open Sans" panose="020B0606030504020204" pitchFamily="34" charset="0"/>
                <a:cs typeface="Open Sans" panose="020B0606030504020204" pitchFamily="34" charset="0"/>
              </a:defRPr>
            </a:lvl1pPr>
            <a:lvl2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2pPr>
            <a:lvl3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3pPr>
            <a:lvl4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4pPr>
            <a:lvl5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6873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1837942" y="284955"/>
            <a:ext cx="8692249" cy="985042"/>
          </a:xfrm>
        </p:spPr>
        <p:txBody>
          <a:bodyPr anchor="t">
            <a:noAutofit/>
          </a:bodyPr>
          <a:lstStyle>
            <a:lvl1pPr algn="ctr">
              <a:defRPr sz="3600" spc="150" baseline="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PAGE TITLE</a:t>
            </a: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Tree>
    <p:extLst>
      <p:ext uri="{BB962C8B-B14F-4D97-AF65-F5344CB8AC3E}">
        <p14:creationId xmlns:p14="http://schemas.microsoft.com/office/powerpoint/2010/main" val="1111031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3" name="TextBox 2">
            <a:extLst>
              <a:ext uri="{FF2B5EF4-FFF2-40B4-BE49-F238E27FC236}">
                <a16:creationId xmlns:a16="http://schemas.microsoft.com/office/drawing/2014/main" id="{90BAD852-F491-95B2-C6B2-F82785C0C528}"/>
              </a:ext>
            </a:extLst>
          </p:cNvPr>
          <p:cNvSpPr txBox="1"/>
          <p:nvPr userDrawn="1"/>
        </p:nvSpPr>
        <p:spPr>
          <a:xfrm>
            <a:off x="4069492" y="1548714"/>
            <a:ext cx="4053016" cy="769441"/>
          </a:xfrm>
          <a:prstGeom prst="rect">
            <a:avLst/>
          </a:prstGeom>
          <a:noFill/>
        </p:spPr>
        <p:txBody>
          <a:bodyPr wrap="square" rtlCol="0">
            <a:spAutoFit/>
          </a:bodyPr>
          <a:lstStyle/>
          <a:p>
            <a:pPr algn="ctr"/>
            <a:r>
              <a:rPr lang="en-US" sz="4400">
                <a:latin typeface="Open Sans" panose="020B0606030504020204" pitchFamily="34" charset="0"/>
                <a:ea typeface="Open Sans" panose="020B0606030504020204" pitchFamily="34" charset="0"/>
                <a:cs typeface="Open Sans" panose="020B0606030504020204" pitchFamily="34" charset="0"/>
              </a:rPr>
              <a:t>QUESTIONS?</a:t>
            </a:r>
          </a:p>
        </p:txBody>
      </p:sp>
      <p:pic>
        <p:nvPicPr>
          <p:cNvPr id="4" name="Content Placeholder 3">
            <a:extLst>
              <a:ext uri="{FF2B5EF4-FFF2-40B4-BE49-F238E27FC236}">
                <a16:creationId xmlns:a16="http://schemas.microsoft.com/office/drawing/2014/main" id="{2718C8FE-3665-A8C9-6931-486142277850}"/>
              </a:ext>
            </a:extLst>
          </p:cNvPr>
          <p:cNvPicPr>
            <a:picLocks noChangeAspect="1"/>
          </p:cNvPicPr>
          <p:nvPr userDrawn="1"/>
        </p:nvPicPr>
        <p:blipFill>
          <a:blip r:embed="rId3">
            <a:duotone>
              <a:schemeClr val="accent3">
                <a:shade val="45000"/>
                <a:satMod val="135000"/>
              </a:schemeClr>
              <a:prstClr val="white"/>
            </a:duotone>
          </a:blip>
          <a:stretch>
            <a:fillRect/>
          </a:stretch>
        </p:blipFill>
        <p:spPr>
          <a:xfrm>
            <a:off x="4267041" y="2195045"/>
            <a:ext cx="3657917" cy="3657917"/>
          </a:xfrm>
          <a:prstGeom prst="rect">
            <a:avLst/>
          </a:prstGeom>
          <a:noFill/>
          <a:effectLst>
            <a:outerShdw blurRad="50800" dist="50800" dir="5400000" algn="ctr" rotWithShape="0">
              <a:srgbClr val="005777"/>
            </a:outerShdw>
          </a:effectLst>
        </p:spPr>
      </p:pic>
    </p:spTree>
    <p:extLst>
      <p:ext uri="{BB962C8B-B14F-4D97-AF65-F5344CB8AC3E}">
        <p14:creationId xmlns:p14="http://schemas.microsoft.com/office/powerpoint/2010/main" val="377456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3" name="Text Placeholder 4">
            <a:extLst>
              <a:ext uri="{FF2B5EF4-FFF2-40B4-BE49-F238E27FC236}">
                <a16:creationId xmlns:a16="http://schemas.microsoft.com/office/drawing/2014/main" id="{4FB453BD-FC53-4631-85A2-98051D725E9F}"/>
              </a:ext>
            </a:extLst>
          </p:cNvPr>
          <p:cNvSpPr txBox="1">
            <a:spLocks/>
          </p:cNvSpPr>
          <p:nvPr userDrawn="1"/>
        </p:nvSpPr>
        <p:spPr>
          <a:xfrm>
            <a:off x="1750219" y="4763687"/>
            <a:ext cx="8691562" cy="50758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atin typeface="Open Sans" panose="020B0606030504020204" pitchFamily="34" charset="0"/>
                <a:ea typeface="Open Sans" panose="020B0606030504020204" pitchFamily="34" charset="0"/>
                <a:cs typeface="Open Sans" panose="020B0606030504020204" pitchFamily="34" charset="0"/>
              </a:rPr>
              <a:t>Send your questions to </a:t>
            </a:r>
            <a:r>
              <a:rPr lang="en-US" u="sng">
                <a:solidFill>
                  <a:schemeClr val="bg2"/>
                </a:solidFill>
                <a:latin typeface="Open Sans" panose="020B0606030504020204" pitchFamily="34" charset="0"/>
                <a:ea typeface="Open Sans" panose="020B0606030504020204" pitchFamily="34" charset="0"/>
                <a:cs typeface="Open Sans" panose="020B0606030504020204" pitchFamily="34" charset="0"/>
              </a:rPr>
              <a:t>uwshr@uwsa.edu</a:t>
            </a:r>
          </a:p>
        </p:txBody>
      </p:sp>
      <p:pic>
        <p:nvPicPr>
          <p:cNvPr id="4" name="Content Placeholder 3">
            <a:extLst>
              <a:ext uri="{FF2B5EF4-FFF2-40B4-BE49-F238E27FC236}">
                <a16:creationId xmlns:a16="http://schemas.microsoft.com/office/drawing/2014/main" id="{E485E1BE-79A2-ACAA-E34F-B92D5AFFDE90}"/>
              </a:ext>
            </a:extLst>
          </p:cNvPr>
          <p:cNvPicPr>
            <a:picLocks noChangeAspect="1"/>
          </p:cNvPicPr>
          <p:nvPr userDrawn="1"/>
        </p:nvPicPr>
        <p:blipFill>
          <a:blip r:embed="rId3">
            <a:duotone>
              <a:schemeClr val="accent3">
                <a:shade val="45000"/>
                <a:satMod val="135000"/>
              </a:schemeClr>
              <a:prstClr val="white"/>
            </a:duotone>
          </a:blip>
          <a:stretch>
            <a:fillRect/>
          </a:stretch>
        </p:blipFill>
        <p:spPr>
          <a:xfrm>
            <a:off x="4267041" y="1094356"/>
            <a:ext cx="3657917" cy="3657917"/>
          </a:xfrm>
          <a:prstGeom prst="rect">
            <a:avLst/>
          </a:prstGeom>
          <a:noFill/>
          <a:effectLst>
            <a:outerShdw blurRad="50800" dist="50800" dir="5400000" algn="ctr" rotWithShape="0">
              <a:srgbClr val="005777"/>
            </a:outerShdw>
          </a:effectLst>
        </p:spPr>
      </p:pic>
    </p:spTree>
    <p:extLst>
      <p:ext uri="{BB962C8B-B14F-4D97-AF65-F5344CB8AC3E}">
        <p14:creationId xmlns:p14="http://schemas.microsoft.com/office/powerpoint/2010/main" val="234316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3" name="TextBox 2">
            <a:extLst>
              <a:ext uri="{FF2B5EF4-FFF2-40B4-BE49-F238E27FC236}">
                <a16:creationId xmlns:a16="http://schemas.microsoft.com/office/drawing/2014/main" id="{5D5B3C81-778C-E8CD-A585-DDE71DA07DBD}"/>
              </a:ext>
            </a:extLst>
          </p:cNvPr>
          <p:cNvSpPr txBox="1"/>
          <p:nvPr userDrawn="1"/>
        </p:nvSpPr>
        <p:spPr>
          <a:xfrm>
            <a:off x="1961057" y="445462"/>
            <a:ext cx="8269885" cy="646331"/>
          </a:xfrm>
          <a:prstGeom prst="rect">
            <a:avLst/>
          </a:prstGeom>
          <a:noFill/>
        </p:spPr>
        <p:txBody>
          <a:bodyPr wrap="square" rtlCol="0">
            <a:spAutoFit/>
          </a:bodyPr>
          <a:lstStyle/>
          <a:p>
            <a:pPr algn="ctr"/>
            <a:r>
              <a:rPr lang="en-US" sz="3600" b="0">
                <a:latin typeface="Open Sans" panose="020B0606030504020204" pitchFamily="34" charset="0"/>
                <a:ea typeface="Open Sans" panose="020B0606030504020204" pitchFamily="34" charset="0"/>
                <a:cs typeface="Open Sans" panose="020B0606030504020204" pitchFamily="34" charset="0"/>
              </a:rPr>
              <a:t>TICKET REMINDER</a:t>
            </a:r>
          </a:p>
        </p:txBody>
      </p:sp>
      <p:sp>
        <p:nvSpPr>
          <p:cNvPr id="4" name="TextBox 3">
            <a:extLst>
              <a:ext uri="{FF2B5EF4-FFF2-40B4-BE49-F238E27FC236}">
                <a16:creationId xmlns:a16="http://schemas.microsoft.com/office/drawing/2014/main" id="{B27CA6B2-6DA7-0448-14CE-634DBE0F255D}"/>
              </a:ext>
            </a:extLst>
          </p:cNvPr>
          <p:cNvSpPr txBox="1"/>
          <p:nvPr userDrawn="1"/>
        </p:nvSpPr>
        <p:spPr>
          <a:xfrm>
            <a:off x="1837942" y="1857445"/>
            <a:ext cx="7772400" cy="4154984"/>
          </a:xfrm>
          <a:prstGeom prst="rect">
            <a:avLst/>
          </a:prstGeom>
          <a:noFill/>
        </p:spPr>
        <p:txBody>
          <a:bodyPr wrap="square" rtlCol="0">
            <a:spAutoFit/>
          </a:bodyPr>
          <a:lstStyle/>
          <a:p>
            <a:pPr marL="0" indent="0">
              <a:buNone/>
            </a:pPr>
            <a:r>
              <a:rPr lang="en-US" sz="2400">
                <a:latin typeface="Open Sans" panose="020B0606030504020204" pitchFamily="34" charset="0"/>
                <a:ea typeface="Open Sans" panose="020B0606030504020204" pitchFamily="34" charset="0"/>
                <a:cs typeface="Open Sans" panose="020B0606030504020204" pitchFamily="34" charset="0"/>
              </a:rPr>
              <a:t>When sending an email to service operations, </a:t>
            </a:r>
            <a:r>
              <a:rPr lang="en-US" sz="2400">
                <a:latin typeface="Open Sans" panose="020B0606030504020204" pitchFamily="34" charset="0"/>
                <a:ea typeface="Open Sans" panose="020B0606030504020204" pitchFamily="34" charset="0"/>
                <a:cs typeface="Open Sans" panose="020B0606030504020204" pitchFamily="34" charset="0"/>
                <a:hlinkClick r:id="rId3"/>
              </a:rPr>
              <a:t>serviceoperations@support.wisconsin.edu</a:t>
            </a:r>
            <a:r>
              <a:rPr lang="en-US" sz="2400">
                <a:latin typeface="Open Sans" panose="020B0606030504020204" pitchFamily="34" charset="0"/>
                <a:ea typeface="Open Sans" panose="020B0606030504020204" pitchFamily="34" charset="0"/>
                <a:cs typeface="Open Sans" panose="020B0606030504020204" pitchFamily="34" charset="0"/>
              </a:rPr>
              <a:t>, remember to include the following critical information:</a:t>
            </a:r>
          </a:p>
          <a:p>
            <a:pPr marL="285750" indent="-285750">
              <a:buClr>
                <a:srgbClr val="005777"/>
              </a:buClr>
              <a:buFont typeface="Arial" panose="020B0604020202020204" pitchFamily="34" charset="0"/>
              <a:buChar char="•"/>
            </a:pPr>
            <a:r>
              <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rPr>
              <a:t>Full</a:t>
            </a:r>
            <a:r>
              <a:rPr lang="en-US" sz="2400">
                <a:solidFill>
                  <a:srgbClr val="005777"/>
                </a:solidFill>
                <a:latin typeface="Open Sans" panose="020B0606030504020204" pitchFamily="34" charset="0"/>
                <a:ea typeface="Open Sans" panose="020B0606030504020204" pitchFamily="34" charset="0"/>
                <a:cs typeface="Open Sans" panose="020B0606030504020204" pitchFamily="34" charset="0"/>
              </a:rPr>
              <a:t> </a:t>
            </a:r>
            <a:r>
              <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rPr>
              <a:t>legal name (First &amp; Last Name)</a:t>
            </a:r>
          </a:p>
          <a:p>
            <a:pPr marL="285750" indent="-285750">
              <a:buClr>
                <a:srgbClr val="005777"/>
              </a:buClr>
              <a:buFont typeface="Arial" panose="020B0604020202020204" pitchFamily="34" charset="0"/>
              <a:buChar char="•"/>
            </a:pPr>
            <a:r>
              <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rPr>
              <a:t>Employee Empl ID</a:t>
            </a:r>
          </a:p>
          <a:p>
            <a:pPr marL="285750" indent="-285750">
              <a:buClr>
                <a:srgbClr val="005777"/>
              </a:buClr>
              <a:buFont typeface="Arial" panose="020B0604020202020204" pitchFamily="34" charset="0"/>
              <a:buChar char="•"/>
            </a:pPr>
            <a:r>
              <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rPr>
              <a:t>Employee Record</a:t>
            </a:r>
          </a:p>
          <a:p>
            <a:pPr marL="285750" indent="-285750">
              <a:buClr>
                <a:srgbClr val="005777"/>
              </a:buClr>
              <a:buFont typeface="Arial" panose="020B0604020202020204" pitchFamily="34" charset="0"/>
              <a:buChar char="•"/>
            </a:pPr>
            <a:endPar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
                <a:srgbClr val="005777"/>
              </a:buClr>
              <a:buSzTx/>
              <a:buFont typeface="Arial" panose="020B0604020202020204" pitchFamily="34" charset="0"/>
              <a:buNone/>
              <a:tabLst/>
              <a:defRPr/>
            </a:pPr>
            <a:r>
              <a:rPr lang="en-US" sz="2400">
                <a:latin typeface="Open Sans" panose="020B0606030504020204" pitchFamily="34" charset="0"/>
                <a:ea typeface="Open Sans" panose="020B0606030504020204" pitchFamily="34" charset="0"/>
                <a:cs typeface="Open Sans" panose="020B0606030504020204" pitchFamily="34" charset="0"/>
              </a:rPr>
              <a:t>If seeing unexpected results or error messages, include a screenshot</a:t>
            </a:r>
          </a:p>
          <a:p>
            <a:pPr marL="0" indent="0">
              <a:buClr>
                <a:srgbClr val="005777"/>
              </a:buClr>
              <a:buFont typeface="Arial" panose="020B0604020202020204" pitchFamily="34" charset="0"/>
              <a:buNone/>
            </a:pPr>
            <a:endParaRPr lang="en-US" sz="24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635228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3" name="TextBox 2">
            <a:extLst>
              <a:ext uri="{FF2B5EF4-FFF2-40B4-BE49-F238E27FC236}">
                <a16:creationId xmlns:a16="http://schemas.microsoft.com/office/drawing/2014/main" id="{FBB8293D-A8B7-41EB-CFAA-12D69C4694A6}"/>
              </a:ext>
            </a:extLst>
          </p:cNvPr>
          <p:cNvSpPr txBox="1"/>
          <p:nvPr userDrawn="1"/>
        </p:nvSpPr>
        <p:spPr>
          <a:xfrm>
            <a:off x="1837942" y="126997"/>
            <a:ext cx="8615874" cy="1200329"/>
          </a:xfrm>
          <a:prstGeom prst="rect">
            <a:avLst/>
          </a:prstGeom>
          <a:noFill/>
        </p:spPr>
        <p:txBody>
          <a:bodyPr wrap="square" rtlCol="0">
            <a:spAutoFit/>
          </a:bodyPr>
          <a:lstStyle/>
          <a:p>
            <a:pPr algn="ctr"/>
            <a:r>
              <a:rPr lang="en-US" sz="3600" b="0">
                <a:latin typeface="Open Sans" panose="020B0606030504020204" pitchFamily="34" charset="0"/>
                <a:ea typeface="Open Sans" panose="020B0606030504020204" pitchFamily="34" charset="0"/>
                <a:cs typeface="Open Sans" panose="020B0606030504020204" pitchFamily="34" charset="0"/>
              </a:rPr>
              <a:t>CAMPUS COLLABORATION &amp; DISCUSSION</a:t>
            </a:r>
          </a:p>
        </p:txBody>
      </p:sp>
      <p:sp>
        <p:nvSpPr>
          <p:cNvPr id="4" name="TextBox 3">
            <a:extLst>
              <a:ext uri="{FF2B5EF4-FFF2-40B4-BE49-F238E27FC236}">
                <a16:creationId xmlns:a16="http://schemas.microsoft.com/office/drawing/2014/main" id="{8901D88C-4B97-62E4-523B-39EF6E979355}"/>
              </a:ext>
            </a:extLst>
          </p:cNvPr>
          <p:cNvSpPr txBox="1"/>
          <p:nvPr userDrawn="1"/>
        </p:nvSpPr>
        <p:spPr>
          <a:xfrm>
            <a:off x="1837942" y="2711709"/>
            <a:ext cx="7772400" cy="1200329"/>
          </a:xfrm>
          <a:prstGeom prst="rect">
            <a:avLst/>
          </a:prstGeom>
          <a:noFill/>
        </p:spPr>
        <p:txBody>
          <a:bodyPr wrap="square" rtlCol="0">
            <a:spAutoFit/>
          </a:bodyPr>
          <a:lstStyle/>
          <a:p>
            <a:r>
              <a:rPr lang="en-US" sz="2400">
                <a:latin typeface="Open Sans" panose="020B0606030504020204" pitchFamily="34" charset="0"/>
                <a:ea typeface="Open Sans" panose="020B0606030504020204" pitchFamily="34" charset="0"/>
                <a:cs typeface="Open Sans" panose="020B0606030504020204" pitchFamily="34" charset="0"/>
              </a:rPr>
              <a:t>For discussion topics, please email</a:t>
            </a:r>
          </a:p>
          <a:p>
            <a:pPr marL="0" indent="0">
              <a:buNone/>
            </a:pPr>
            <a:r>
              <a:rPr lang="en-US" sz="2400">
                <a:latin typeface="Open Sans" panose="020B0606030504020204" pitchFamily="34" charset="0"/>
                <a:ea typeface="Open Sans" panose="020B0606030504020204" pitchFamily="34" charset="0"/>
                <a:cs typeface="Open Sans" panose="020B0606030504020204" pitchFamily="34" charset="0"/>
                <a:hlinkClick r:id="rId3"/>
              </a:rPr>
              <a:t>uwss-svc.CampusCallSlides@uwss.wisconsin.edu</a:t>
            </a:r>
            <a:endParaRPr lang="en-US" sz="2400">
              <a:latin typeface="Open Sans" panose="020B0606030504020204" pitchFamily="34" charset="0"/>
              <a:ea typeface="Open Sans" panose="020B0606030504020204" pitchFamily="34" charset="0"/>
              <a:cs typeface="Open Sans" panose="020B0606030504020204" pitchFamily="34" charset="0"/>
            </a:endParaRPr>
          </a:p>
          <a:p>
            <a:pPr marL="0" indent="0">
              <a:buClr>
                <a:srgbClr val="005777"/>
              </a:buClr>
              <a:buFont typeface="Arial" panose="020B0604020202020204" pitchFamily="34" charset="0"/>
              <a:buNone/>
            </a:pPr>
            <a:endParaRPr lang="en-US" sz="24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146940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5448302" cy="6858000"/>
          </a:xfrm>
          <a:prstGeom prst="rect">
            <a:avLst/>
          </a:prstGeom>
        </p:spPr>
      </p:pic>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a:cxnSpLocks/>
          </p:cNvCxnSpPr>
          <p:nvPr userDrawn="1"/>
        </p:nvCxnSpPr>
        <p:spPr>
          <a:xfrm flipH="1" flipV="1">
            <a:off x="-71504" y="3517900"/>
            <a:ext cx="2281304" cy="3340100"/>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6C31FC4-A6DF-E6C1-EC93-BF0A7F9732C8}"/>
              </a:ext>
              <a:ext uri="{C183D7F6-B498-43B3-948B-1728B52AA6E4}">
                <adec:decorative xmlns:adec="http://schemas.microsoft.com/office/drawing/2017/decorative" val="1"/>
              </a:ext>
            </a:extLst>
          </p:cNvPr>
          <p:cNvCxnSpPr>
            <a:cxnSpLocks/>
          </p:cNvCxnSpPr>
          <p:nvPr userDrawn="1"/>
        </p:nvCxnSpPr>
        <p:spPr>
          <a:xfrm flipH="1">
            <a:off x="1081057" y="0"/>
            <a:ext cx="4911723" cy="7192565"/>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3" descr="A black background with a black square&#10;&#10;Description automatically generated with medium confidence">
            <a:extLst>
              <a:ext uri="{FF2B5EF4-FFF2-40B4-BE49-F238E27FC236}">
                <a16:creationId xmlns:a16="http://schemas.microsoft.com/office/drawing/2014/main" id="{1DB790E1-0C6C-65D7-60F5-0A2DA7A675AF}"/>
              </a:ext>
            </a:extLst>
          </p:cNvPr>
          <p:cNvPicPr>
            <a:picLocks noChangeAspect="1"/>
          </p:cNvPicPr>
          <p:nvPr userDrawn="1"/>
        </p:nvPicPr>
        <p:blipFill>
          <a:blip r:embed="rId3"/>
          <a:stretch>
            <a:fillRect/>
          </a:stretch>
        </p:blipFill>
        <p:spPr>
          <a:xfrm>
            <a:off x="7134837" y="136525"/>
            <a:ext cx="4542008" cy="1633816"/>
          </a:xfrm>
          <a:prstGeom prst="rect">
            <a:avLst/>
          </a:prstGeom>
        </p:spPr>
      </p:pic>
      <p:pic>
        <p:nvPicPr>
          <p:cNvPr id="3" name="Picture 2" descr="A map of the state of wisconsin&#10;&#10;Description automatically generated">
            <a:extLst>
              <a:ext uri="{FF2B5EF4-FFF2-40B4-BE49-F238E27FC236}">
                <a16:creationId xmlns:a16="http://schemas.microsoft.com/office/drawing/2014/main" id="{C22FA0D8-7AD2-129B-8354-FD96CAAD7620}"/>
              </a:ext>
            </a:extLst>
          </p:cNvPr>
          <p:cNvPicPr>
            <a:picLocks noChangeAspect="1"/>
          </p:cNvPicPr>
          <p:nvPr userDrawn="1"/>
        </p:nvPicPr>
        <p:blipFill>
          <a:blip r:embed="rId4"/>
          <a:stretch>
            <a:fillRect/>
          </a:stretch>
        </p:blipFill>
        <p:spPr>
          <a:xfrm>
            <a:off x="-85072" y="-713480"/>
            <a:ext cx="4104622" cy="5311864"/>
          </a:xfrm>
          <a:prstGeom prst="rect">
            <a:avLst/>
          </a:prstGeom>
        </p:spPr>
      </p:pic>
      <p:sp>
        <p:nvSpPr>
          <p:cNvPr id="4" name="TextBox 3">
            <a:extLst>
              <a:ext uri="{FF2B5EF4-FFF2-40B4-BE49-F238E27FC236}">
                <a16:creationId xmlns:a16="http://schemas.microsoft.com/office/drawing/2014/main" id="{39A88D9A-4336-F7F0-A82E-5A8A78A34EAD}"/>
              </a:ext>
            </a:extLst>
          </p:cNvPr>
          <p:cNvSpPr txBox="1"/>
          <p:nvPr userDrawn="1"/>
        </p:nvSpPr>
        <p:spPr>
          <a:xfrm>
            <a:off x="5448302" y="3194734"/>
            <a:ext cx="4544465" cy="646331"/>
          </a:xfrm>
          <a:prstGeom prst="rect">
            <a:avLst/>
          </a:prstGeom>
          <a:noFill/>
        </p:spPr>
        <p:txBody>
          <a:bodyPr wrap="square" rtlCol="0">
            <a:spAutoFit/>
          </a:bodyPr>
          <a:lstStyle/>
          <a:p>
            <a:r>
              <a:rPr lang="en-US" sz="3600">
                <a:latin typeface="Open Sans" panose="020B0606030504020204" pitchFamily="34" charset="0"/>
                <a:ea typeface="Open Sans" panose="020B0606030504020204" pitchFamily="34" charset="0"/>
                <a:cs typeface="Open Sans" panose="020B0606030504020204" pitchFamily="34" charset="0"/>
              </a:rPr>
              <a:t>THANK YOU</a:t>
            </a:r>
          </a:p>
        </p:txBody>
      </p:sp>
    </p:spTree>
    <p:extLst>
      <p:ext uri="{BB962C8B-B14F-4D97-AF65-F5344CB8AC3E}">
        <p14:creationId xmlns:p14="http://schemas.microsoft.com/office/powerpoint/2010/main" val="3064271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descr="Blue letters on a black background&#10;&#10;Description automatically generated">
            <a:extLst>
              <a:ext uri="{FF2B5EF4-FFF2-40B4-BE49-F238E27FC236}">
                <a16:creationId xmlns:a16="http://schemas.microsoft.com/office/drawing/2014/main" id="{FC730565-3BF3-F023-EB63-C49A072E1D6A}"/>
              </a:ext>
            </a:extLst>
          </p:cNvPr>
          <p:cNvPicPr>
            <a:picLocks noChangeAspect="1"/>
          </p:cNvPicPr>
          <p:nvPr userDrawn="1"/>
        </p:nvPicPr>
        <p:blipFill>
          <a:blip r:embed="rId2"/>
          <a:stretch>
            <a:fillRect/>
          </a:stretch>
        </p:blipFill>
        <p:spPr>
          <a:xfrm>
            <a:off x="11019411" y="99664"/>
            <a:ext cx="1059881" cy="1105456"/>
          </a:xfrm>
          <a:prstGeom prst="rect">
            <a:avLst/>
          </a:prstGeom>
        </p:spPr>
      </p:pic>
    </p:spTree>
    <p:extLst>
      <p:ext uri="{BB962C8B-B14F-4D97-AF65-F5344CB8AC3E}">
        <p14:creationId xmlns:p14="http://schemas.microsoft.com/office/powerpoint/2010/main" val="2274046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2363637" y="777476"/>
            <a:ext cx="8692249" cy="985042"/>
          </a:xfrm>
        </p:spPr>
        <p:txBody>
          <a:bodyPr anchor="b">
            <a:noAutofit/>
          </a:bodyPr>
          <a:lstStyle>
            <a:lvl1pPr algn="l">
              <a:defRPr sz="3600" spc="150" baseline="0"/>
            </a:lvl1pPr>
          </a:lstStyle>
          <a:p>
            <a:r>
              <a:rPr lang="en-US"/>
              <a:t>CLICK TO EDIT PAGE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colorTemperature colorTemp="6178"/>
                    </a14:imgEffect>
                  </a14:imgLayer>
                </a14:imgProps>
              </a:ext>
            </a:extLst>
          </a:blip>
          <a:srcRect l="43303" t="39602" r="4199"/>
          <a:stretch/>
        </p:blipFill>
        <p:spPr>
          <a:xfrm rot="16200000">
            <a:off x="-276603" y="2153489"/>
            <a:ext cx="4981114" cy="4427908"/>
          </a:xfrm>
          <a:prstGeom prst="rect">
            <a:avLst/>
          </a:prstGeom>
        </p:spPr>
      </p:pic>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4"/>
          <a:stretch>
            <a:fillRect/>
          </a:stretch>
        </p:blipFill>
        <p:spPr>
          <a:xfrm>
            <a:off x="590619" y="126997"/>
            <a:ext cx="1247323" cy="1300958"/>
          </a:xfrm>
          <a:prstGeom prst="rect">
            <a:avLst/>
          </a:prstGeom>
        </p:spPr>
      </p:pic>
      <p:sp>
        <p:nvSpPr>
          <p:cNvPr id="7" name="Date Placeholder 2">
            <a:extLst>
              <a:ext uri="{FF2B5EF4-FFF2-40B4-BE49-F238E27FC236}">
                <a16:creationId xmlns:a16="http://schemas.microsoft.com/office/drawing/2014/main" id="{6092530E-E5F0-CFBA-5737-A2A0D6578787}"/>
              </a:ext>
            </a:extLst>
          </p:cNvPr>
          <p:cNvSpPr>
            <a:spLocks noGrp="1"/>
          </p:cNvSpPr>
          <p:nvPr>
            <p:ph type="dt" sz="half" idx="10"/>
          </p:nvPr>
        </p:nvSpPr>
        <p:spPr>
          <a:xfrm>
            <a:off x="4676774" y="6356350"/>
            <a:ext cx="1695450" cy="365125"/>
          </a:xfrm>
        </p:spPr>
        <p:txBody>
          <a:bodyPr/>
          <a:lstStyle>
            <a:lvl1pPr>
              <a:defRPr sz="900"/>
            </a:lvl1pPr>
          </a:lstStyle>
          <a:p>
            <a:r>
              <a:rPr lang="en-US"/>
              <a:t>20XX</a:t>
            </a:r>
          </a:p>
        </p:txBody>
      </p:sp>
      <p:sp>
        <p:nvSpPr>
          <p:cNvPr id="9" name="Footer Placeholder 3">
            <a:extLst>
              <a:ext uri="{FF2B5EF4-FFF2-40B4-BE49-F238E27FC236}">
                <a16:creationId xmlns:a16="http://schemas.microsoft.com/office/drawing/2014/main" id="{A7A0A93A-0968-8670-8EEA-CCD697564A0F}"/>
              </a:ext>
            </a:extLst>
          </p:cNvPr>
          <p:cNvSpPr>
            <a:spLocks noGrp="1"/>
          </p:cNvSpPr>
          <p:nvPr>
            <p:ph type="ftr" sz="quarter" idx="11"/>
          </p:nvPr>
        </p:nvSpPr>
        <p:spPr>
          <a:xfrm>
            <a:off x="6743699" y="6356350"/>
            <a:ext cx="2543175" cy="365125"/>
          </a:xfrm>
        </p:spPr>
        <p:txBody>
          <a:bodyPr/>
          <a:lstStyle>
            <a:lvl1pPr>
              <a:defRPr sz="900"/>
            </a:lvl1pPr>
          </a:lstStyle>
          <a:p>
            <a:r>
              <a:rPr lang="en-US"/>
              <a:t>PRESENTATION TITLE</a:t>
            </a:r>
          </a:p>
        </p:txBody>
      </p:sp>
      <p:sp>
        <p:nvSpPr>
          <p:cNvPr id="10" name="Slide Number Placeholder 4">
            <a:extLst>
              <a:ext uri="{FF2B5EF4-FFF2-40B4-BE49-F238E27FC236}">
                <a16:creationId xmlns:a16="http://schemas.microsoft.com/office/drawing/2014/main" id="{5D9823BB-8EB5-06E6-FA68-D94341E11C69}"/>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a:p>
        </p:txBody>
      </p:sp>
      <p:sp>
        <p:nvSpPr>
          <p:cNvPr id="14" name="Text Placeholder 13">
            <a:extLst>
              <a:ext uri="{FF2B5EF4-FFF2-40B4-BE49-F238E27FC236}">
                <a16:creationId xmlns:a16="http://schemas.microsoft.com/office/drawing/2014/main" id="{A4F371B3-0F7E-E2E4-6D9D-8CB96EF6A148}"/>
              </a:ext>
            </a:extLst>
          </p:cNvPr>
          <p:cNvSpPr>
            <a:spLocks noGrp="1"/>
          </p:cNvSpPr>
          <p:nvPr>
            <p:ph type="body" sz="quarter" idx="13"/>
          </p:nvPr>
        </p:nvSpPr>
        <p:spPr>
          <a:xfrm>
            <a:off x="2424113" y="2225675"/>
            <a:ext cx="8691562" cy="2630488"/>
          </a:xfrm>
        </p:spPr>
        <p:txBody>
          <a:bodyPr/>
          <a:lstStyle>
            <a:lvl1pPr>
              <a:buClr>
                <a:srgbClr val="005777"/>
              </a:buClr>
              <a:defRPr/>
            </a:lvl1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908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134303"/>
            <a:ext cx="10515600" cy="1325563"/>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Open Sans Light" pitchFamily="2" charset="0"/>
              </a:defRPr>
            </a:lvl1pPr>
          </a:lstStyle>
          <a:p>
            <a:r>
              <a:rPr lang="en-US"/>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Open Sans Light" pitchFamily="2" charset="0"/>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Open Sans Light" pitchFamily="2" charset="0"/>
              </a:defRPr>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54" r:id="rId1"/>
    <p:sldLayoutId id="2147483675" r:id="rId2"/>
    <p:sldLayoutId id="2147483676" r:id="rId3"/>
    <p:sldLayoutId id="2147483677" r:id="rId4"/>
    <p:sldLayoutId id="2147483678" r:id="rId5"/>
    <p:sldLayoutId id="2147483679" r:id="rId6"/>
    <p:sldLayoutId id="2147483680" r:id="rId7"/>
    <p:sldLayoutId id="2147483681" r:id="rId8"/>
    <p:sldLayoutId id="2147483672" r:id="rId9"/>
    <p:sldLayoutId id="2147483673" r:id="rId10"/>
    <p:sldLayoutId id="2147483683" r:id="rId11"/>
  </p:sldLayoutIdLst>
  <p:hf hdr="0" dt="0"/>
  <p:txStyles>
    <p:titleStyle>
      <a:lvl1pPr algn="l" defTabSz="914400" rtl="0" eaLnBrk="1" latinLnBrk="0" hangingPunct="1">
        <a:lnSpc>
          <a:spcPct val="90000"/>
        </a:lnSpc>
        <a:spcBef>
          <a:spcPct val="0"/>
        </a:spcBef>
        <a:buNone/>
        <a:defRPr sz="4400" b="0" i="0" kern="1200" cap="all" baseline="0">
          <a:solidFill>
            <a:schemeClr val="tx1"/>
          </a:solidFill>
          <a:latin typeface="Open Sans Light"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myworkday.com/wisconsin/d/inst/1$17816/17816$61.html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foxworldtravel.com/travel-tools/baggage-fee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wisconsin.edu/travel/general-travel-and-expense/ground-transportatio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per-diem-calculator-a007.betty.app/" TargetMode="External"/><Relationship Id="rId2" Type="http://schemas.openxmlformats.org/officeDocument/2006/relationships/hyperlink" Target="https://www.wisconsin.edu/travel/general-travel-and-expense/lodging/uw-system-hotel-directory/" TargetMode="External"/><Relationship Id="rId1" Type="http://schemas.openxmlformats.org/officeDocument/2006/relationships/slideLayout" Target="../slideLayouts/slideLayout2.xml"/><Relationship Id="rId4" Type="http://schemas.openxmlformats.org/officeDocument/2006/relationships/hyperlink" Target="https://www.wisconsin.edu/travel/2026/09/04/2027-per-diem-rates-released/"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www.wisconsin.edu/travel/general-travel-and-expense/lodging/uw-system-hotel-directory/"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wisconsin.edu/travel/general-travel-and-expense/lodgin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wisconsin.edu/travel/booking/concur/"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uwtravel@foxworldtravel.com" TargetMode="External"/><Relationship Id="rId2" Type="http://schemas.openxmlformats.org/officeDocument/2006/relationships/hyperlink" Target="https://www.wisconsin.edu/travel/support/"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nam10.safelinks.protection.outlook.com/?url=https%3A%2F%2Fwww.wisconsin.edu%2Fshared-services%2Fexpense-report-status%2F&amp;data=05%7C02%7Celizabeth.dressel%40wisconsin.edu%7Cae166dd5d1bd4b3ff0ba08df18c4f88f%7C18b1f8672df046a08ad305c86000c301%7C0%7C0%7C639256906450055841%7CUnknown%7CTWFpbGZsb3d8eyJFbXB0eU1hcGkiOnRydWUsIlYiOiIwLjAuMDAwMCIsIlAiOiJXaW4zMiIsIkFOIjoiTWFpbCIsIldUIjoyfQ%3D%3D%7C0%7C%7C%7C&amp;sdata=7X0C4PKDtO9vUgP%2BebamS%2FerrK%2FQxtnu%2Bj5yvk%2Bui1c%3D&amp;reserved=0" TargetMode="External"/><Relationship Id="rId2" Type="http://schemas.openxmlformats.org/officeDocument/2006/relationships/hyperlink" Target="https://businessservices.wisc.edu/about/accounting-services/centralized-audit/#processing-statistic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wisconsin.edu/travel/2026/09/03/student-and-guest-travel-reimbursement-form/" TargetMode="External"/><Relationship Id="rId2" Type="http://schemas.openxmlformats.org/officeDocument/2006/relationships/hyperlink" Target="https://www.wisconsin.edu/travel/" TargetMode="External"/><Relationship Id="rId1" Type="http://schemas.openxmlformats.org/officeDocument/2006/relationships/slideLayout" Target="../slideLayouts/slideLayout2.xml"/><Relationship Id="rId6" Type="http://schemas.openxmlformats.org/officeDocument/2006/relationships/hyperlink" Target="https://my.foxworldtravel.com/dashboard/uw-system-administration" TargetMode="External"/><Relationship Id="rId5" Type="http://schemas.openxmlformats.org/officeDocument/2006/relationships/hyperlink" Target="https://www.oanda.com/currency-converter/en/?from=EUR&amp;to=USD&amp;amount=1" TargetMode="External"/><Relationship Id="rId4" Type="http://schemas.openxmlformats.org/officeDocument/2006/relationships/hyperlink" Target="https://per-diem-calculator-a007.betty.app/login-pub"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DEDDEA-F510-9175-3F43-B7E917375F3A}"/>
              </a:ext>
            </a:extLst>
          </p:cNvPr>
          <p:cNvSpPr>
            <a:spLocks noGrp="1"/>
          </p:cNvSpPr>
          <p:nvPr>
            <p:ph type="title"/>
          </p:nvPr>
        </p:nvSpPr>
        <p:spPr/>
        <p:txBody>
          <a:bodyPr/>
          <a:lstStyle/>
          <a:p>
            <a:r>
              <a:rPr lang="en-US" dirty="0"/>
              <a:t>UW Travel Team presents:</a:t>
            </a:r>
            <a:br>
              <a:rPr lang="en-US" dirty="0"/>
            </a:br>
            <a:r>
              <a:rPr lang="en-US" dirty="0"/>
              <a:t>Industry Updates &amp; Policy review</a:t>
            </a:r>
          </a:p>
        </p:txBody>
      </p:sp>
      <p:sp>
        <p:nvSpPr>
          <p:cNvPr id="5" name="Subtitle 4">
            <a:extLst>
              <a:ext uri="{FF2B5EF4-FFF2-40B4-BE49-F238E27FC236}">
                <a16:creationId xmlns:a16="http://schemas.microsoft.com/office/drawing/2014/main" id="{471E42D5-87AB-7BE3-5D5D-13DCD7E9B014}"/>
              </a:ext>
            </a:extLst>
          </p:cNvPr>
          <p:cNvSpPr>
            <a:spLocks noGrp="1"/>
          </p:cNvSpPr>
          <p:nvPr>
            <p:ph type="subTitle" idx="1"/>
          </p:nvPr>
        </p:nvSpPr>
        <p:spPr/>
        <p:txBody>
          <a:bodyPr/>
          <a:lstStyle/>
          <a:p>
            <a:r>
              <a:rPr lang="en-US" dirty="0"/>
              <a:t>September 24, 2026</a:t>
            </a:r>
          </a:p>
        </p:txBody>
      </p:sp>
    </p:spTree>
    <p:extLst>
      <p:ext uri="{BB962C8B-B14F-4D97-AF65-F5344CB8AC3E}">
        <p14:creationId xmlns:p14="http://schemas.microsoft.com/office/powerpoint/2010/main" val="1348007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AD40-C643-6F7C-2F77-45348B959CF0}"/>
              </a:ext>
            </a:extLst>
          </p:cNvPr>
          <p:cNvSpPr>
            <a:spLocks noGrp="1"/>
          </p:cNvSpPr>
          <p:nvPr>
            <p:ph type="ctrTitle"/>
          </p:nvPr>
        </p:nvSpPr>
        <p:spPr>
          <a:xfrm>
            <a:off x="1752601" y="310751"/>
            <a:ext cx="4980708" cy="985042"/>
          </a:xfrm>
        </p:spPr>
        <p:txBody>
          <a:bodyPr/>
          <a:lstStyle/>
          <a:p>
            <a:r>
              <a:rPr lang="en-US" dirty="0" err="1"/>
              <a:t>Uw</a:t>
            </a:r>
            <a:r>
              <a:rPr lang="en-US" dirty="0"/>
              <a:t> travel team introductions</a:t>
            </a:r>
          </a:p>
        </p:txBody>
      </p:sp>
      <p:sp>
        <p:nvSpPr>
          <p:cNvPr id="4" name="Slide Number Placeholder 3">
            <a:extLst>
              <a:ext uri="{FF2B5EF4-FFF2-40B4-BE49-F238E27FC236}">
                <a16:creationId xmlns:a16="http://schemas.microsoft.com/office/drawing/2014/main" id="{1504BC19-808A-22CC-2338-5F98FA2A5987}"/>
              </a:ext>
            </a:extLst>
          </p:cNvPr>
          <p:cNvSpPr>
            <a:spLocks noGrp="1"/>
          </p:cNvSpPr>
          <p:nvPr>
            <p:ph type="sldNum" sz="quarter" idx="12"/>
          </p:nvPr>
        </p:nvSpPr>
        <p:spPr>
          <a:xfrm>
            <a:off x="9658350" y="6356350"/>
            <a:ext cx="1695450"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tx1">
                    <a:tint val="75000"/>
                  </a:schemeClr>
                </a:solidFill>
                <a:latin typeface="Open Sans Light"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9DFD55-3C28-40EF-9E31-A92D2E4017FF}" type="slidenum">
              <a:rPr lang="en-US" smtClean="0"/>
              <a:pPr/>
              <a:t>2</a:t>
            </a:fld>
            <a:endParaRPr lang="en-US"/>
          </a:p>
        </p:txBody>
      </p:sp>
      <p:pic>
        <p:nvPicPr>
          <p:cNvPr id="1026" name="Picture 2">
            <a:extLst>
              <a:ext uri="{FF2B5EF4-FFF2-40B4-BE49-F238E27FC236}">
                <a16:creationId xmlns:a16="http://schemas.microsoft.com/office/drawing/2014/main" id="{90CCB4B0-FD83-5571-09EC-C0C7CF07B4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584" y="3667124"/>
            <a:ext cx="2744415" cy="3190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person smiling at the camera&#10;&#10;AI-generated content may be incorrect.">
            <a:extLst>
              <a:ext uri="{FF2B5EF4-FFF2-40B4-BE49-F238E27FC236}">
                <a16:creationId xmlns:a16="http://schemas.microsoft.com/office/drawing/2014/main" id="{4D42508F-506E-0F0E-9E06-64AE856394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850" r="4506"/>
          <a:stretch/>
        </p:blipFill>
        <p:spPr bwMode="auto">
          <a:xfrm>
            <a:off x="6863487" y="1173079"/>
            <a:ext cx="2303598" cy="22566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A710BAC-9C35-599F-6DC3-11B2C17DF399}"/>
              </a:ext>
            </a:extLst>
          </p:cNvPr>
          <p:cNvPicPr>
            <a:picLocks noChangeAspect="1" noChangeArrowheads="1"/>
          </p:cNvPicPr>
          <p:nvPr/>
        </p:nvPicPr>
        <p:blipFill>
          <a:blip r:embed="rId5"/>
          <a:srcRect/>
          <a:stretch/>
        </p:blipFill>
        <p:spPr bwMode="auto">
          <a:xfrm>
            <a:off x="9447584" y="1279"/>
            <a:ext cx="2744416" cy="34292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with long blonde hair&#10;&#10;AI-generated content may be incorrect.">
            <a:extLst>
              <a:ext uri="{FF2B5EF4-FFF2-40B4-BE49-F238E27FC236}">
                <a16:creationId xmlns:a16="http://schemas.microsoft.com/office/drawing/2014/main" id="{6B84B602-C300-260F-BE10-44E29B77DF1C}"/>
              </a:ext>
            </a:extLst>
          </p:cNvPr>
          <p:cNvPicPr>
            <a:picLocks noChangeAspect="1"/>
          </p:cNvPicPr>
          <p:nvPr/>
        </p:nvPicPr>
        <p:blipFill>
          <a:blip r:embed="rId6"/>
          <a:srcRect b="28005"/>
          <a:stretch/>
        </p:blipFill>
        <p:spPr>
          <a:xfrm>
            <a:off x="6863487" y="3663839"/>
            <a:ext cx="2303598" cy="2321871"/>
          </a:xfrm>
          <a:prstGeom prst="rect">
            <a:avLst/>
          </a:prstGeom>
        </p:spPr>
      </p:pic>
      <p:sp>
        <p:nvSpPr>
          <p:cNvPr id="8" name="TextBox 7">
            <a:extLst>
              <a:ext uri="{FF2B5EF4-FFF2-40B4-BE49-F238E27FC236}">
                <a16:creationId xmlns:a16="http://schemas.microsoft.com/office/drawing/2014/main" id="{11FE55BF-005A-D941-558E-D747C38C257C}"/>
              </a:ext>
            </a:extLst>
          </p:cNvPr>
          <p:cNvSpPr txBox="1"/>
          <p:nvPr/>
        </p:nvSpPr>
        <p:spPr>
          <a:xfrm>
            <a:off x="838199" y="1337358"/>
            <a:ext cx="5895110" cy="5355312"/>
          </a:xfrm>
          <a:prstGeom prst="rect">
            <a:avLst/>
          </a:prstGeom>
          <a:noFill/>
        </p:spPr>
        <p:txBody>
          <a:bodyPr wrap="square" lIns="91440" tIns="45720" rIns="91440" bIns="45720" rtlCol="0" anchor="t">
            <a:spAutoFit/>
          </a:bodyPr>
          <a:lstStyle/>
          <a:p>
            <a:r>
              <a:rPr lang="en-US" b="1" dirty="0"/>
              <a:t>Elizabeth Dressel</a:t>
            </a:r>
            <a:br>
              <a:rPr lang="en-US" b="1" dirty="0"/>
            </a:br>
            <a:r>
              <a:rPr lang="en-US" dirty="0"/>
              <a:t>Director of Travel Management Services. Supporting UWSA while Alma is on leave through April 2027</a:t>
            </a:r>
          </a:p>
          <a:p>
            <a:endParaRPr lang="en-US" b="1" dirty="0"/>
          </a:p>
          <a:p>
            <a:r>
              <a:rPr lang="en-US" b="1" dirty="0"/>
              <a:t>Alma Ramirez</a:t>
            </a:r>
            <a:br>
              <a:rPr lang="en-US" b="1" dirty="0"/>
            </a:br>
            <a:r>
              <a:rPr lang="en-US" dirty="0"/>
              <a:t>Regional Travel Manager Supporting UW-Whitewater, UW-River Falls, &amp; UWSA </a:t>
            </a:r>
            <a:r>
              <a:rPr lang="en-US" dirty="0">
                <a:highlight>
                  <a:srgbClr val="FFFF00"/>
                </a:highlight>
              </a:rPr>
              <a:t>on leave through April of 2027</a:t>
            </a:r>
          </a:p>
          <a:p>
            <a:endParaRPr lang="en-US" b="1" dirty="0"/>
          </a:p>
          <a:p>
            <a:r>
              <a:rPr lang="en-US" b="1" dirty="0"/>
              <a:t>Alyssa Totoraitis</a:t>
            </a:r>
          </a:p>
          <a:p>
            <a:r>
              <a:rPr lang="en-US" dirty="0"/>
              <a:t>Regional Travel Manager Supporting UW-Milwaukee &amp; UW-Parkside</a:t>
            </a:r>
          </a:p>
          <a:p>
            <a:endParaRPr lang="en-US" dirty="0"/>
          </a:p>
          <a:p>
            <a:r>
              <a:rPr lang="en-US" b="1" dirty="0"/>
              <a:t>Tina Chorlton</a:t>
            </a:r>
          </a:p>
          <a:p>
            <a:r>
              <a:rPr lang="en-US" dirty="0"/>
              <a:t>Regional Travel Manager Supporting UW-Platteville and UW-Whitewater and UW-River Falls through April of 2027</a:t>
            </a:r>
          </a:p>
          <a:p>
            <a:endParaRPr lang="en-US" dirty="0"/>
          </a:p>
          <a:p>
            <a:r>
              <a:rPr lang="en-US" b="1" dirty="0"/>
              <a:t>Emily Stoffel</a:t>
            </a:r>
          </a:p>
          <a:p>
            <a:r>
              <a:rPr lang="en-US" dirty="0"/>
              <a:t>Regional Travel Manager Supporting UW-Eau Claire, UW-La Crosse, &amp; UW-Stout</a:t>
            </a:r>
          </a:p>
        </p:txBody>
      </p:sp>
    </p:spTree>
    <p:extLst>
      <p:ext uri="{BB962C8B-B14F-4D97-AF65-F5344CB8AC3E}">
        <p14:creationId xmlns:p14="http://schemas.microsoft.com/office/powerpoint/2010/main" val="32829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EB42D-E276-8A5F-D9B3-4DE475BED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C8A7B-3F7A-6701-2482-00662AF18634}"/>
              </a:ext>
            </a:extLst>
          </p:cNvPr>
          <p:cNvSpPr>
            <a:spLocks noGrp="1"/>
          </p:cNvSpPr>
          <p:nvPr>
            <p:ph type="ctrTitle"/>
          </p:nvPr>
        </p:nvSpPr>
        <p:spPr>
          <a:xfrm>
            <a:off x="2244436" y="612647"/>
            <a:ext cx="8285755" cy="657349"/>
          </a:xfrm>
        </p:spPr>
        <p:txBody>
          <a:bodyPr/>
          <a:lstStyle/>
          <a:p>
            <a:r>
              <a:rPr lang="en-US" sz="3200" b="1" dirty="0"/>
              <a:t>Policy Updates</a:t>
            </a:r>
          </a:p>
        </p:txBody>
      </p:sp>
      <p:sp>
        <p:nvSpPr>
          <p:cNvPr id="3" name="Text Placeholder 2">
            <a:extLst>
              <a:ext uri="{FF2B5EF4-FFF2-40B4-BE49-F238E27FC236}">
                <a16:creationId xmlns:a16="http://schemas.microsoft.com/office/drawing/2014/main" id="{648FA2C5-2D71-CC56-3706-D573BB486FC0}"/>
              </a:ext>
            </a:extLst>
          </p:cNvPr>
          <p:cNvSpPr>
            <a:spLocks noGrp="1"/>
          </p:cNvSpPr>
          <p:nvPr>
            <p:ph type="body" sz="quarter" idx="13"/>
          </p:nvPr>
        </p:nvSpPr>
        <p:spPr>
          <a:xfrm>
            <a:off x="1136073" y="1801091"/>
            <a:ext cx="10337059" cy="4552576"/>
          </a:xfrm>
        </p:spPr>
        <p:txBody>
          <a:bodyPr>
            <a:normAutofit/>
          </a:bodyPr>
          <a:lstStyle/>
          <a:p>
            <a:pPr marL="0" indent="0">
              <a:buNone/>
            </a:pPr>
            <a:r>
              <a:rPr lang="en-US" b="0" i="0" u="none" strike="noStrike" baseline="0" dirty="0">
                <a:solidFill>
                  <a:srgbClr val="000000"/>
                </a:solidFill>
                <a:latin typeface="Open Sans" panose="020B0606030504020204" pitchFamily="34" charset="0"/>
              </a:rPr>
              <a:t>No changes have been made since the new Travel and Expense Policy was effective July 1, 2025 to coincide with the Workday Expenses go live</a:t>
            </a:r>
          </a:p>
          <a:p>
            <a:pPr marL="0" indent="0">
              <a:buNone/>
            </a:pPr>
            <a:endParaRPr lang="en-US" dirty="0">
              <a:solidFill>
                <a:srgbClr val="000000"/>
              </a:solidFill>
            </a:endParaRPr>
          </a:p>
          <a:p>
            <a:r>
              <a:rPr lang="en-US" b="0" i="0" u="none" strike="noStrike" baseline="0" dirty="0">
                <a:solidFill>
                  <a:srgbClr val="000000"/>
                </a:solidFill>
                <a:latin typeface="Open Sans" panose="020B0606030504020204" pitchFamily="34" charset="0"/>
              </a:rPr>
              <a:t>We are planning on making some minor changes </a:t>
            </a:r>
            <a:r>
              <a:rPr lang="en-US" dirty="0">
                <a:solidFill>
                  <a:srgbClr val="000000"/>
                </a:solidFill>
              </a:rPr>
              <a:t>later this year or early next year</a:t>
            </a:r>
            <a:r>
              <a:rPr lang="en-US" b="0" i="0" u="none" strike="noStrike" baseline="0" dirty="0">
                <a:solidFill>
                  <a:srgbClr val="000000"/>
                </a:solidFill>
                <a:latin typeface="Open Sans" panose="020B0606030504020204" pitchFamily="34" charset="0"/>
              </a:rPr>
              <a:t> </a:t>
            </a:r>
          </a:p>
          <a:p>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2960928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B05A6-4E4B-7A1A-D17E-834C0B68C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37CF3E-3719-C02A-22A9-BC0844767644}"/>
              </a:ext>
            </a:extLst>
          </p:cNvPr>
          <p:cNvSpPr>
            <a:spLocks noGrp="1"/>
          </p:cNvSpPr>
          <p:nvPr>
            <p:ph type="ctrTitle"/>
          </p:nvPr>
        </p:nvSpPr>
        <p:spPr>
          <a:xfrm>
            <a:off x="2244436" y="612647"/>
            <a:ext cx="8285755" cy="657349"/>
          </a:xfrm>
        </p:spPr>
        <p:txBody>
          <a:bodyPr/>
          <a:lstStyle/>
          <a:p>
            <a:r>
              <a:rPr lang="en-US" sz="3200" b="1" dirty="0"/>
              <a:t>Policy Updates – July 2025</a:t>
            </a:r>
          </a:p>
        </p:txBody>
      </p:sp>
      <p:sp>
        <p:nvSpPr>
          <p:cNvPr id="3" name="Text Placeholder 2">
            <a:extLst>
              <a:ext uri="{FF2B5EF4-FFF2-40B4-BE49-F238E27FC236}">
                <a16:creationId xmlns:a16="http://schemas.microsoft.com/office/drawing/2014/main" id="{55F1B43D-5982-28F4-13E0-7608BA518AE9}"/>
              </a:ext>
            </a:extLst>
          </p:cNvPr>
          <p:cNvSpPr>
            <a:spLocks noGrp="1"/>
          </p:cNvSpPr>
          <p:nvPr>
            <p:ph type="body" sz="quarter" idx="13"/>
          </p:nvPr>
        </p:nvSpPr>
        <p:spPr>
          <a:xfrm>
            <a:off x="1216449" y="1449239"/>
            <a:ext cx="10256683" cy="4904428"/>
          </a:xfrm>
        </p:spPr>
        <p:txBody>
          <a:bodyPr>
            <a:normAutofit fontScale="92500"/>
          </a:bodyPr>
          <a:lstStyle/>
          <a:p>
            <a:r>
              <a:rPr lang="en-US" b="0" i="0" u="none" strike="noStrike" baseline="0" dirty="0">
                <a:solidFill>
                  <a:srgbClr val="000000"/>
                </a:solidFill>
                <a:latin typeface="Open Sans" panose="020B0606030504020204" pitchFamily="34" charset="0"/>
              </a:rPr>
              <a:t>Receipts are required over $50 </a:t>
            </a:r>
          </a:p>
          <a:p>
            <a:pPr marL="0" indent="0">
              <a:buNone/>
            </a:pPr>
            <a:r>
              <a:rPr lang="en-US" dirty="0">
                <a:solidFill>
                  <a:srgbClr val="000000"/>
                </a:solidFill>
              </a:rPr>
              <a:t>	</a:t>
            </a:r>
            <a:r>
              <a:rPr lang="en-US" b="0" i="0" u="none" strike="noStrike" baseline="0" dirty="0">
                <a:solidFill>
                  <a:srgbClr val="000000"/>
                </a:solidFill>
                <a:highlight>
                  <a:srgbClr val="FFFF00"/>
                </a:highlight>
                <a:latin typeface="Open Sans" panose="020B0606030504020204" pitchFamily="34" charset="0"/>
              </a:rPr>
              <a:t>(unless on Purchase card, receipts are ALWAYS required)</a:t>
            </a:r>
          </a:p>
          <a:p>
            <a:r>
              <a:rPr lang="en-US" dirty="0">
                <a:solidFill>
                  <a:srgbClr val="000000"/>
                </a:solidFill>
              </a:rPr>
              <a:t>New IRS rate $.76 per mile as of </a:t>
            </a:r>
            <a:r>
              <a:rPr lang="en-US" dirty="0">
                <a:solidFill>
                  <a:srgbClr val="000000"/>
                </a:solidFill>
                <a:highlight>
                  <a:srgbClr val="FFFF00"/>
                </a:highlight>
              </a:rPr>
              <a:t>July 2026</a:t>
            </a:r>
            <a:endParaRPr lang="en-US" b="0" i="0" u="none" strike="noStrike" baseline="0" dirty="0">
              <a:solidFill>
                <a:srgbClr val="000000"/>
              </a:solidFill>
              <a:highlight>
                <a:srgbClr val="FFFF00"/>
              </a:highlight>
              <a:latin typeface="Open Sans" panose="020B0606030504020204" pitchFamily="34" charset="0"/>
            </a:endParaRPr>
          </a:p>
          <a:p>
            <a:r>
              <a:rPr lang="en-US" dirty="0">
                <a:solidFill>
                  <a:srgbClr val="000000"/>
                </a:solidFill>
              </a:rPr>
              <a:t>Employees are to submit an Expense Report within 60 days of purchase date</a:t>
            </a:r>
          </a:p>
          <a:p>
            <a:pPr lvl="1"/>
            <a:r>
              <a:rPr lang="en-US" dirty="0">
                <a:solidFill>
                  <a:srgbClr val="000000"/>
                </a:solidFill>
              </a:rPr>
              <a:t>Accountable plan – Employees need an exception and will be taxed for expenses over 90 days of purchase date with exception for expense items that have arrival dates (such as airfare and lodging)</a:t>
            </a:r>
            <a:endParaRPr lang="en-US" b="0" i="0" u="none" strike="noStrike" baseline="0" dirty="0">
              <a:solidFill>
                <a:srgbClr val="000000"/>
              </a:solidFill>
              <a:latin typeface="Open Sans" panose="020B0606030504020204" pitchFamily="34" charset="0"/>
            </a:endParaRPr>
          </a:p>
          <a:p>
            <a:r>
              <a:rPr lang="en-US" b="0" i="0" u="none" strike="noStrike" baseline="0" dirty="0">
                <a:solidFill>
                  <a:srgbClr val="000000"/>
                </a:solidFill>
                <a:latin typeface="Open Sans" panose="020B0606030504020204" pitchFamily="34" charset="0"/>
              </a:rPr>
              <a:t>New meal and incidental rate where first at last day are not at 75%</a:t>
            </a:r>
          </a:p>
        </p:txBody>
      </p:sp>
    </p:spTree>
    <p:extLst>
      <p:ext uri="{BB962C8B-B14F-4D97-AF65-F5344CB8AC3E}">
        <p14:creationId xmlns:p14="http://schemas.microsoft.com/office/powerpoint/2010/main" val="1077237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6322C-2F4B-2A7F-20FE-6645D17D0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4D972-1E6F-03BF-AC07-CD6C7C92573B}"/>
              </a:ext>
            </a:extLst>
          </p:cNvPr>
          <p:cNvSpPr>
            <a:spLocks noGrp="1"/>
          </p:cNvSpPr>
          <p:nvPr>
            <p:ph type="ctrTitle"/>
          </p:nvPr>
        </p:nvSpPr>
        <p:spPr>
          <a:xfrm>
            <a:off x="2244436" y="612647"/>
            <a:ext cx="8285755" cy="657349"/>
          </a:xfrm>
        </p:spPr>
        <p:txBody>
          <a:bodyPr/>
          <a:lstStyle/>
          <a:p>
            <a:r>
              <a:rPr lang="en-US" sz="3200" b="1" dirty="0"/>
              <a:t>Headquarter city and sponsored events policy</a:t>
            </a:r>
          </a:p>
        </p:txBody>
      </p:sp>
      <p:sp>
        <p:nvSpPr>
          <p:cNvPr id="3" name="Text Placeholder 2">
            <a:extLst>
              <a:ext uri="{FF2B5EF4-FFF2-40B4-BE49-F238E27FC236}">
                <a16:creationId xmlns:a16="http://schemas.microsoft.com/office/drawing/2014/main" id="{57005921-B61C-333F-C41E-232D4D15082B}"/>
              </a:ext>
            </a:extLst>
          </p:cNvPr>
          <p:cNvSpPr>
            <a:spLocks noGrp="1"/>
          </p:cNvSpPr>
          <p:nvPr>
            <p:ph type="body" sz="quarter" idx="13"/>
          </p:nvPr>
        </p:nvSpPr>
        <p:spPr>
          <a:xfrm>
            <a:off x="609599" y="1704109"/>
            <a:ext cx="10863533" cy="4649557"/>
          </a:xfrm>
        </p:spPr>
        <p:txBody>
          <a:bodyPr>
            <a:normAutofit fontScale="25000" lnSpcReduction="20000"/>
          </a:bodyPr>
          <a:lstStyle/>
          <a:p>
            <a:r>
              <a:rPr lang="en-US" sz="7200" dirty="0">
                <a:solidFill>
                  <a:srgbClr val="000000"/>
                </a:solidFill>
              </a:rPr>
              <a:t>Policy 435 new rates as of last fiscal year</a:t>
            </a:r>
          </a:p>
          <a:p>
            <a:pPr lvl="1"/>
            <a:endParaRPr lang="en-US" sz="5500" dirty="0">
              <a:solidFill>
                <a:srgbClr val="000000"/>
              </a:solidFill>
            </a:endParaRPr>
          </a:p>
          <a:p>
            <a:pPr lvl="1"/>
            <a:endParaRPr lang="en-US" sz="5500" dirty="0">
              <a:solidFill>
                <a:srgbClr val="000000"/>
              </a:solidFill>
            </a:endParaRPr>
          </a:p>
          <a:p>
            <a:pPr lvl="1"/>
            <a:endParaRPr lang="en-US" sz="5500" dirty="0">
              <a:solidFill>
                <a:srgbClr val="000000"/>
              </a:solidFill>
            </a:endParaRPr>
          </a:p>
          <a:p>
            <a:pPr lvl="1"/>
            <a:endParaRPr lang="en-US" sz="5500" dirty="0">
              <a:solidFill>
                <a:srgbClr val="000000"/>
              </a:solidFill>
            </a:endParaRPr>
          </a:p>
          <a:p>
            <a:pPr lvl="1"/>
            <a:endParaRPr lang="en-US" sz="5500" dirty="0">
              <a:solidFill>
                <a:srgbClr val="000000"/>
              </a:solidFill>
            </a:endParaRPr>
          </a:p>
          <a:p>
            <a:pPr lvl="1"/>
            <a:endParaRPr lang="en-US" sz="5500" dirty="0">
              <a:solidFill>
                <a:srgbClr val="000000"/>
              </a:solidFill>
            </a:endParaRPr>
          </a:p>
          <a:p>
            <a:pPr lvl="1"/>
            <a:endParaRPr lang="en-US" sz="5500" dirty="0">
              <a:solidFill>
                <a:srgbClr val="000000"/>
              </a:solidFill>
            </a:endParaRPr>
          </a:p>
          <a:p>
            <a:pPr lvl="1"/>
            <a:endParaRPr lang="en-US" sz="5500" dirty="0">
              <a:solidFill>
                <a:srgbClr val="000000"/>
              </a:solidFill>
            </a:endParaRPr>
          </a:p>
          <a:p>
            <a:pPr lvl="1"/>
            <a:endParaRPr lang="en-US" sz="5500" dirty="0">
              <a:solidFill>
                <a:srgbClr val="000000"/>
              </a:solidFill>
            </a:endParaRPr>
          </a:p>
          <a:p>
            <a:pPr lvl="1"/>
            <a:endParaRPr lang="en-US" sz="5500" dirty="0">
              <a:solidFill>
                <a:srgbClr val="000000"/>
              </a:solidFill>
            </a:endParaRPr>
          </a:p>
          <a:p>
            <a:pPr marL="457200" lvl="1" indent="0">
              <a:buNone/>
            </a:pPr>
            <a:endParaRPr lang="en-US" sz="5500" dirty="0">
              <a:solidFill>
                <a:srgbClr val="000000"/>
              </a:solidFill>
            </a:endParaRPr>
          </a:p>
          <a:p>
            <a:pPr marL="457200" lvl="1" indent="0">
              <a:buNone/>
            </a:pPr>
            <a:endParaRPr lang="en-US" sz="6400" dirty="0">
              <a:solidFill>
                <a:srgbClr val="000000"/>
              </a:solidFill>
            </a:endParaRPr>
          </a:p>
          <a:p>
            <a:pPr lvl="1"/>
            <a:r>
              <a:rPr lang="en-US" sz="6400" dirty="0">
                <a:solidFill>
                  <a:srgbClr val="000000"/>
                </a:solidFill>
              </a:rPr>
              <a:t>This updated policy as of July or 2025 does allow for overage to be charged to UW gift funds of UW Foundation funds</a:t>
            </a:r>
          </a:p>
          <a:p>
            <a:pPr lvl="1"/>
            <a:endParaRPr lang="en-US" sz="6400" dirty="0">
              <a:solidFill>
                <a:srgbClr val="000000"/>
              </a:solidFill>
            </a:endParaRPr>
          </a:p>
          <a:p>
            <a:pPr lvl="1"/>
            <a:r>
              <a:rPr lang="en-US" sz="6400" dirty="0">
                <a:solidFill>
                  <a:srgbClr val="000000"/>
                </a:solidFill>
              </a:rPr>
              <a:t>Example you spend $40 per person for an interview with 2 people (total was $80 with tax and gratuity)</a:t>
            </a:r>
          </a:p>
          <a:p>
            <a:pPr lvl="1"/>
            <a:r>
              <a:rPr lang="en-US" sz="6400" dirty="0">
                <a:solidFill>
                  <a:srgbClr val="000000"/>
                </a:solidFill>
              </a:rPr>
              <a:t>$62 is allowable on any UW funding source ($31 per person)</a:t>
            </a:r>
          </a:p>
          <a:p>
            <a:pPr lvl="1"/>
            <a:r>
              <a:rPr lang="en-US" sz="6400" dirty="0">
                <a:solidFill>
                  <a:srgbClr val="000000"/>
                </a:solidFill>
              </a:rPr>
              <a:t>The additional $18 may be charged to any Gift funds or using Foundation funds (most common athletics) </a:t>
            </a: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DE75DE22-0E83-5731-8678-2FE88BF78376}"/>
              </a:ext>
            </a:extLst>
          </p:cNvPr>
          <p:cNvPicPr>
            <a:picLocks noChangeAspect="1"/>
          </p:cNvPicPr>
          <p:nvPr/>
        </p:nvPicPr>
        <p:blipFill>
          <a:blip r:embed="rId2"/>
          <a:stretch>
            <a:fillRect/>
          </a:stretch>
        </p:blipFill>
        <p:spPr>
          <a:xfrm>
            <a:off x="5930113" y="1560021"/>
            <a:ext cx="5877745" cy="3410426"/>
          </a:xfrm>
          <a:prstGeom prst="rect">
            <a:avLst/>
          </a:prstGeom>
        </p:spPr>
      </p:pic>
    </p:spTree>
    <p:extLst>
      <p:ext uri="{BB962C8B-B14F-4D97-AF65-F5344CB8AC3E}">
        <p14:creationId xmlns:p14="http://schemas.microsoft.com/office/powerpoint/2010/main" val="1947006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3A46A-D90E-3635-7903-AA694B5891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1008F-7CAD-8E60-9BB9-EE49010D067F}"/>
              </a:ext>
            </a:extLst>
          </p:cNvPr>
          <p:cNvSpPr>
            <a:spLocks noGrp="1"/>
          </p:cNvSpPr>
          <p:nvPr>
            <p:ph type="ctrTitle"/>
          </p:nvPr>
        </p:nvSpPr>
        <p:spPr>
          <a:xfrm>
            <a:off x="2244436" y="612647"/>
            <a:ext cx="8285755" cy="657349"/>
          </a:xfrm>
        </p:spPr>
        <p:txBody>
          <a:bodyPr/>
          <a:lstStyle/>
          <a:p>
            <a:r>
              <a:rPr lang="en-US" sz="3200" b="1" dirty="0"/>
              <a:t>Spend Authorizations</a:t>
            </a:r>
          </a:p>
        </p:txBody>
      </p:sp>
      <p:sp>
        <p:nvSpPr>
          <p:cNvPr id="3" name="Text Placeholder 2">
            <a:extLst>
              <a:ext uri="{FF2B5EF4-FFF2-40B4-BE49-F238E27FC236}">
                <a16:creationId xmlns:a16="http://schemas.microsoft.com/office/drawing/2014/main" id="{F7E0A681-829C-2654-EDC1-FE8BC9310DCF}"/>
              </a:ext>
            </a:extLst>
          </p:cNvPr>
          <p:cNvSpPr>
            <a:spLocks noGrp="1"/>
          </p:cNvSpPr>
          <p:nvPr>
            <p:ph type="body" sz="quarter" idx="13"/>
          </p:nvPr>
        </p:nvSpPr>
        <p:spPr>
          <a:xfrm>
            <a:off x="1216449" y="1449239"/>
            <a:ext cx="10256683" cy="4904428"/>
          </a:xfrm>
        </p:spPr>
        <p:txBody>
          <a:bodyPr>
            <a:normAutofit lnSpcReduction="10000"/>
          </a:bodyPr>
          <a:lstStyle/>
          <a:p>
            <a:pPr marL="0" indent="0">
              <a:buNone/>
            </a:pPr>
            <a:r>
              <a:rPr lang="en-US" dirty="0">
                <a:solidFill>
                  <a:srgbClr val="000000"/>
                </a:solidFill>
              </a:rPr>
              <a:t>A</a:t>
            </a:r>
            <a:r>
              <a:rPr lang="en-US" b="0" i="0" u="none" strike="noStrike" baseline="0" dirty="0">
                <a:solidFill>
                  <a:srgbClr val="000000"/>
                </a:solidFill>
                <a:latin typeface="Open Sans" panose="020B0606030504020204" pitchFamily="34" charset="0"/>
              </a:rPr>
              <a:t>ll Policy exceptions required a completed and attached Spend Authorization in Workday</a:t>
            </a:r>
          </a:p>
          <a:p>
            <a:r>
              <a:rPr lang="en-US" dirty="0">
                <a:solidFill>
                  <a:srgbClr val="000000"/>
                </a:solidFill>
              </a:rPr>
              <a:t>Have to use Policy &amp; 90-Day Exceptions (Spend Auth Only) business purpose</a:t>
            </a:r>
            <a:endParaRPr lang="en-US" b="0" i="0" u="none" strike="noStrike" baseline="0" dirty="0">
              <a:solidFill>
                <a:srgbClr val="000000"/>
              </a:solidFill>
              <a:latin typeface="Open Sans" panose="020B0606030504020204" pitchFamily="34" charset="0"/>
            </a:endParaRPr>
          </a:p>
          <a:p>
            <a:pPr marL="0" indent="0">
              <a:buNone/>
            </a:pPr>
            <a:r>
              <a:rPr lang="en-US" dirty="0">
                <a:solidFill>
                  <a:srgbClr val="000000"/>
                </a:solidFill>
              </a:rPr>
              <a:t>Other required use of Spend Authorizations include:</a:t>
            </a:r>
          </a:p>
          <a:p>
            <a:r>
              <a:rPr lang="en-US" dirty="0">
                <a:solidFill>
                  <a:srgbClr val="000000"/>
                </a:solidFill>
              </a:rPr>
              <a:t>Cash Advances</a:t>
            </a:r>
            <a:endParaRPr lang="en-US" b="0" i="0" u="none" strike="noStrike" baseline="0" dirty="0">
              <a:solidFill>
                <a:srgbClr val="000000"/>
              </a:solidFill>
              <a:latin typeface="Open Sans" panose="020B0606030504020204" pitchFamily="34" charset="0"/>
            </a:endParaRPr>
          </a:p>
          <a:p>
            <a:r>
              <a:rPr lang="en-US" dirty="0">
                <a:solidFill>
                  <a:srgbClr val="000000"/>
                </a:solidFill>
              </a:rPr>
              <a:t>Gift card purchases</a:t>
            </a:r>
          </a:p>
          <a:p>
            <a:r>
              <a:rPr lang="en-US" b="0" i="0" u="none" strike="noStrike" baseline="0" dirty="0">
                <a:solidFill>
                  <a:srgbClr val="000000"/>
                </a:solidFill>
                <a:latin typeface="Open Sans" panose="020B0606030504020204" pitchFamily="34" charset="0"/>
              </a:rPr>
              <a:t>Research Participants</a:t>
            </a:r>
          </a:p>
          <a:p>
            <a:pPr marL="0" indent="0">
              <a:buNone/>
            </a:pPr>
            <a:r>
              <a:rPr lang="en-US" dirty="0">
                <a:solidFill>
                  <a:srgbClr val="000000"/>
                </a:solidFill>
              </a:rPr>
              <a:t>Some campuses require, some departments use/require for pre trip approval (before money is spent)</a:t>
            </a:r>
          </a:p>
        </p:txBody>
      </p:sp>
    </p:spTree>
    <p:extLst>
      <p:ext uri="{BB962C8B-B14F-4D97-AF65-F5344CB8AC3E}">
        <p14:creationId xmlns:p14="http://schemas.microsoft.com/office/powerpoint/2010/main" val="3689868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E2A0-C9E0-5BBE-E1EF-6E486FFCDCD3}"/>
              </a:ext>
            </a:extLst>
          </p:cNvPr>
          <p:cNvSpPr>
            <a:spLocks noGrp="1"/>
          </p:cNvSpPr>
          <p:nvPr>
            <p:ph type="ctrTitle"/>
          </p:nvPr>
        </p:nvSpPr>
        <p:spPr/>
        <p:txBody>
          <a:bodyPr/>
          <a:lstStyle/>
          <a:p>
            <a:r>
              <a:rPr lang="en-US" dirty="0"/>
              <a:t>Travel Policy  - Course in Workday</a:t>
            </a:r>
          </a:p>
        </p:txBody>
      </p:sp>
      <p:sp>
        <p:nvSpPr>
          <p:cNvPr id="3" name="Text Placeholder 2">
            <a:extLst>
              <a:ext uri="{FF2B5EF4-FFF2-40B4-BE49-F238E27FC236}">
                <a16:creationId xmlns:a16="http://schemas.microsoft.com/office/drawing/2014/main" id="{C80E4E0E-2CE7-4DF1-DE10-BA3D93145635}"/>
              </a:ext>
            </a:extLst>
          </p:cNvPr>
          <p:cNvSpPr>
            <a:spLocks noGrp="1"/>
          </p:cNvSpPr>
          <p:nvPr>
            <p:ph type="body" sz="quarter" idx="13"/>
          </p:nvPr>
        </p:nvSpPr>
        <p:spPr/>
        <p:txBody>
          <a:bodyPr/>
          <a:lstStyle/>
          <a:p>
            <a:pPr marL="0" indent="0">
              <a:buNone/>
            </a:pPr>
            <a:r>
              <a:rPr lang="en-US" dirty="0"/>
              <a:t>Link to Travel Training: Booking Your Own Travel</a:t>
            </a:r>
          </a:p>
          <a:p>
            <a:endParaRPr lang="en-US" dirty="0"/>
          </a:p>
          <a:p>
            <a:r>
              <a:rPr lang="en-US" dirty="0">
                <a:hlinkClick r:id="rId2"/>
              </a:rPr>
              <a:t>https://www.myworkday.com/wisconsin/d/inst/1$17816/17816$61.htmld</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361625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619A8-FDC1-A917-1DBB-9453B8B1E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7C162-D661-187F-7A0E-F44E64D2556B}"/>
              </a:ext>
            </a:extLst>
          </p:cNvPr>
          <p:cNvSpPr>
            <a:spLocks noGrp="1"/>
          </p:cNvSpPr>
          <p:nvPr>
            <p:ph type="ctrTitle"/>
          </p:nvPr>
        </p:nvSpPr>
        <p:spPr>
          <a:xfrm>
            <a:off x="2244436" y="612647"/>
            <a:ext cx="8285755" cy="657349"/>
          </a:xfrm>
        </p:spPr>
        <p:txBody>
          <a:bodyPr/>
          <a:lstStyle/>
          <a:p>
            <a:r>
              <a:rPr lang="en-US" sz="3200" b="1" dirty="0"/>
              <a:t>Travel Industry Updates</a:t>
            </a:r>
          </a:p>
        </p:txBody>
      </p:sp>
      <p:sp>
        <p:nvSpPr>
          <p:cNvPr id="3" name="Text Placeholder 2">
            <a:extLst>
              <a:ext uri="{FF2B5EF4-FFF2-40B4-BE49-F238E27FC236}">
                <a16:creationId xmlns:a16="http://schemas.microsoft.com/office/drawing/2014/main" id="{E0371B92-E7D7-6C3B-A121-F3F76433F1E6}"/>
              </a:ext>
            </a:extLst>
          </p:cNvPr>
          <p:cNvSpPr>
            <a:spLocks noGrp="1"/>
          </p:cNvSpPr>
          <p:nvPr>
            <p:ph type="body" sz="quarter" idx="13"/>
          </p:nvPr>
        </p:nvSpPr>
        <p:spPr>
          <a:xfrm>
            <a:off x="606393" y="1463039"/>
            <a:ext cx="10866740" cy="4890627"/>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FC347893-A268-2578-F6C6-1A5A6CBDD595}"/>
              </a:ext>
            </a:extLst>
          </p:cNvPr>
          <p:cNvSpPr txBox="1"/>
          <p:nvPr/>
        </p:nvSpPr>
        <p:spPr>
          <a:xfrm>
            <a:off x="983673" y="1676400"/>
            <a:ext cx="9001575" cy="3970318"/>
          </a:xfrm>
          <a:prstGeom prst="rect">
            <a:avLst/>
          </a:prstGeom>
          <a:noFill/>
        </p:spPr>
        <p:txBody>
          <a:bodyPr wrap="square" rtlCol="0">
            <a:spAutoFit/>
          </a:bodyPr>
          <a:lstStyle/>
          <a:p>
            <a:r>
              <a:rPr lang="en-US" b="1" dirty="0">
                <a:latin typeface="Open Sans" panose="020B0606030504020204" pitchFamily="34" charset="0"/>
                <a:ea typeface="Open Sans" panose="020B0606030504020204" pitchFamily="34" charset="0"/>
                <a:cs typeface="Open Sans" panose="020B0606030504020204" pitchFamily="34" charset="0"/>
              </a:rPr>
              <a:t>Airlines -Fares trending upward</a:t>
            </a:r>
            <a:endParaRPr lang="en-US" b="1"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Airlines are passing rising fuel costs to travelers and trimming routes</a:t>
            </a: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Airline tickets – average ticket price domestic for this year Q2/Q3 - $519</a:t>
            </a: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Average ticket last year for Q3 - $437</a:t>
            </a:r>
          </a:p>
          <a:p>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Baggage fees increased to $40 as a standard for US Domestic check bags. Link below for baggage fees across carriers. If one airline raises rates, others follow.</a:t>
            </a: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hlinkClick r:id="rId2"/>
              </a:rPr>
              <a:t>Airline Baggage Fees | Fox World Travel | Fox World Travel</a:t>
            </a: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IRROPs (Irregular Operations) are increasing year over year, and even during summer. Next few slides cover best practices during these situations.</a:t>
            </a:r>
          </a:p>
          <a:p>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679647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5073E-0CAF-F98C-9167-E6992D7FEF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121D4-B14E-1D4B-6AD3-FC9B7AF4D5E7}"/>
              </a:ext>
            </a:extLst>
          </p:cNvPr>
          <p:cNvSpPr>
            <a:spLocks noGrp="1"/>
          </p:cNvSpPr>
          <p:nvPr>
            <p:ph type="ctrTitle"/>
          </p:nvPr>
        </p:nvSpPr>
        <p:spPr>
          <a:xfrm>
            <a:off x="2244436" y="612647"/>
            <a:ext cx="8285755" cy="657349"/>
          </a:xfrm>
        </p:spPr>
        <p:txBody>
          <a:bodyPr/>
          <a:lstStyle/>
          <a:p>
            <a:r>
              <a:rPr lang="en-US" sz="3200" b="1" dirty="0"/>
              <a:t>Travel Industry Updates - IRROPS</a:t>
            </a:r>
          </a:p>
        </p:txBody>
      </p:sp>
      <p:sp>
        <p:nvSpPr>
          <p:cNvPr id="3" name="Text Placeholder 2">
            <a:extLst>
              <a:ext uri="{FF2B5EF4-FFF2-40B4-BE49-F238E27FC236}">
                <a16:creationId xmlns:a16="http://schemas.microsoft.com/office/drawing/2014/main" id="{01C9C17F-203A-273A-3A83-286DFC4F0AEB}"/>
              </a:ext>
            </a:extLst>
          </p:cNvPr>
          <p:cNvSpPr>
            <a:spLocks noGrp="1"/>
          </p:cNvSpPr>
          <p:nvPr>
            <p:ph type="body" sz="quarter" idx="13"/>
          </p:nvPr>
        </p:nvSpPr>
        <p:spPr>
          <a:xfrm>
            <a:off x="606393" y="1463039"/>
            <a:ext cx="10866740" cy="4890627"/>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C67792A9-A85D-84A3-66CA-4D05A7B079C5}"/>
              </a:ext>
            </a:extLst>
          </p:cNvPr>
          <p:cNvSpPr txBox="1"/>
          <p:nvPr/>
        </p:nvSpPr>
        <p:spPr>
          <a:xfrm>
            <a:off x="942109" y="1463040"/>
            <a:ext cx="9043139" cy="5078313"/>
          </a:xfrm>
          <a:prstGeom prst="rect">
            <a:avLst/>
          </a:prstGeom>
          <a:noFill/>
        </p:spPr>
        <p:txBody>
          <a:bodyPr wrap="square" rtlCol="0">
            <a:spAutoFit/>
          </a:bodyPr>
          <a:lstStyle/>
          <a:p>
            <a:r>
              <a:rPr lang="en-US" b="1" dirty="0">
                <a:latin typeface="Open Sans" panose="020B0606030504020204" pitchFamily="34" charset="0"/>
                <a:ea typeface="Open Sans" panose="020B0606030504020204" pitchFamily="34" charset="0"/>
                <a:cs typeface="Open Sans" panose="020B0606030504020204" pitchFamily="34" charset="0"/>
              </a:rPr>
              <a:t>How Fox World Travel Can Help:</a:t>
            </a:r>
          </a:p>
          <a:p>
            <a:endParaRPr lang="en-US" b="1"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Wingdings" panose="05000000000000000000" pitchFamily="2" charset="2"/>
              <a:buChar char="§"/>
            </a:pPr>
            <a:r>
              <a:rPr lang="en-US" b="1" dirty="0">
                <a:latin typeface="Open Sans" panose="020B0606030504020204" pitchFamily="34" charset="0"/>
                <a:ea typeface="Open Sans" panose="020B0606030504020204" pitchFamily="34" charset="0"/>
                <a:cs typeface="Open Sans" panose="020B0606030504020204" pitchFamily="34" charset="0"/>
              </a:rPr>
              <a:t>Flight rebooking and itinerary changes:</a:t>
            </a:r>
            <a:r>
              <a:rPr lang="en-US" dirty="0">
                <a:latin typeface="Open Sans" panose="020B0606030504020204" pitchFamily="34" charset="0"/>
                <a:ea typeface="Open Sans" panose="020B0606030504020204" pitchFamily="34" charset="0"/>
                <a:cs typeface="Open Sans" panose="020B0606030504020204" pitchFamily="34" charset="0"/>
              </a:rPr>
              <a:t> Assisting when cancellations, delays, or missed connections occur.</a:t>
            </a:r>
          </a:p>
          <a:p>
            <a:pPr marL="285750" lvl="0" indent="-285750">
              <a:buFont typeface="Wingdings" panose="05000000000000000000" pitchFamily="2" charset="2"/>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Wingdings" panose="05000000000000000000" pitchFamily="2" charset="2"/>
              <a:buChar char="§"/>
            </a:pPr>
            <a:r>
              <a:rPr lang="en-US" b="1" dirty="0">
                <a:latin typeface="Open Sans" panose="020B0606030504020204" pitchFamily="34" charset="0"/>
                <a:ea typeface="Open Sans" panose="020B0606030504020204" pitchFamily="34" charset="0"/>
                <a:cs typeface="Open Sans" panose="020B0606030504020204" pitchFamily="34" charset="0"/>
              </a:rPr>
              <a:t>Alternative route options:</a:t>
            </a:r>
            <a:r>
              <a:rPr lang="en-US" dirty="0">
                <a:latin typeface="Open Sans" panose="020B0606030504020204" pitchFamily="34" charset="0"/>
                <a:ea typeface="Open Sans" panose="020B0606030504020204" pitchFamily="34" charset="0"/>
                <a:cs typeface="Open Sans" panose="020B0606030504020204" pitchFamily="34" charset="0"/>
              </a:rPr>
              <a:t> Searching for available flights, connection points, and airline options when permitted by airline rules and agreements.</a:t>
            </a:r>
          </a:p>
          <a:p>
            <a:pPr marL="285750" lvl="0" indent="-285750">
              <a:buFont typeface="Wingdings" panose="05000000000000000000" pitchFamily="2" charset="2"/>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Wingdings" panose="05000000000000000000" pitchFamily="2" charset="2"/>
              <a:buChar char="§"/>
            </a:pPr>
            <a:r>
              <a:rPr lang="en-US" b="1" dirty="0">
                <a:latin typeface="Open Sans" panose="020B0606030504020204" pitchFamily="34" charset="0"/>
                <a:ea typeface="Open Sans" panose="020B0606030504020204" pitchFamily="34" charset="0"/>
                <a:cs typeface="Open Sans" panose="020B0606030504020204" pitchFamily="34" charset="0"/>
              </a:rPr>
              <a:t>Impacted travel coordination:</a:t>
            </a:r>
            <a:r>
              <a:rPr lang="en-US" dirty="0">
                <a:latin typeface="Open Sans" panose="020B0606030504020204" pitchFamily="34" charset="0"/>
                <a:ea typeface="Open Sans" panose="020B0606030504020204" pitchFamily="34" charset="0"/>
                <a:cs typeface="Open Sans" panose="020B0606030504020204" pitchFamily="34" charset="0"/>
              </a:rPr>
              <a:t> Helping adjust related hotel, rental car, rail, and future itinerary segments when applicable.</a:t>
            </a:r>
          </a:p>
          <a:p>
            <a:pPr marL="285750" lvl="0" indent="-285750">
              <a:buFont typeface="Wingdings" panose="05000000000000000000" pitchFamily="2" charset="2"/>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Wingdings" panose="05000000000000000000" pitchFamily="2" charset="2"/>
              <a:buChar char="§"/>
            </a:pPr>
            <a:r>
              <a:rPr lang="en-US" b="1" dirty="0">
                <a:latin typeface="Open Sans" panose="020B0606030504020204" pitchFamily="34" charset="0"/>
                <a:ea typeface="Open Sans" panose="020B0606030504020204" pitchFamily="34" charset="0"/>
                <a:cs typeface="Open Sans" panose="020B0606030504020204" pitchFamily="34" charset="0"/>
              </a:rPr>
              <a:t>Refund and unused ticket support:</a:t>
            </a:r>
            <a:r>
              <a:rPr lang="en-US" dirty="0">
                <a:latin typeface="Open Sans" panose="020B0606030504020204" pitchFamily="34" charset="0"/>
                <a:ea typeface="Open Sans" panose="020B0606030504020204" pitchFamily="34" charset="0"/>
                <a:cs typeface="Open Sans" panose="020B0606030504020204" pitchFamily="34" charset="0"/>
              </a:rPr>
              <a:t> Assisting with applicable refunds or unused ticket credits based on airline rules.</a:t>
            </a:r>
          </a:p>
          <a:p>
            <a:pPr marL="285750" lvl="0" indent="-285750">
              <a:buFont typeface="Wingdings" panose="05000000000000000000" pitchFamily="2" charset="2"/>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Wingdings" panose="05000000000000000000" pitchFamily="2" charset="2"/>
              <a:buChar char="§"/>
            </a:pPr>
            <a:r>
              <a:rPr lang="en-US" b="1" dirty="0">
                <a:latin typeface="Open Sans" panose="020B0606030504020204" pitchFamily="34" charset="0"/>
                <a:ea typeface="Open Sans" panose="020B0606030504020204" pitchFamily="34" charset="0"/>
                <a:cs typeface="Open Sans" panose="020B0606030504020204" pitchFamily="34" charset="0"/>
              </a:rPr>
              <a:t>Traveler guidance:</a:t>
            </a:r>
            <a:r>
              <a:rPr lang="en-US" dirty="0">
                <a:latin typeface="Open Sans" panose="020B0606030504020204" pitchFamily="34" charset="0"/>
                <a:ea typeface="Open Sans" panose="020B0606030504020204" pitchFamily="34" charset="0"/>
                <a:cs typeface="Open Sans" panose="020B0606030504020204" pitchFamily="34" charset="0"/>
              </a:rPr>
              <a:t> Explaining airline policies, available options, and the potential impact of accepting or declining rebooking offers.</a:t>
            </a:r>
          </a:p>
          <a:p>
            <a:endParaRPr lang="en-US" dirty="0"/>
          </a:p>
          <a:p>
            <a:endParaRPr lang="en-US" dirty="0"/>
          </a:p>
        </p:txBody>
      </p:sp>
    </p:spTree>
    <p:extLst>
      <p:ext uri="{BB962C8B-B14F-4D97-AF65-F5344CB8AC3E}">
        <p14:creationId xmlns:p14="http://schemas.microsoft.com/office/powerpoint/2010/main" val="2885040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99F51-A80B-E784-1628-66F135ABE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B4AD64-7D2B-28B6-3D42-2A20A11D0729}"/>
              </a:ext>
            </a:extLst>
          </p:cNvPr>
          <p:cNvSpPr>
            <a:spLocks noGrp="1"/>
          </p:cNvSpPr>
          <p:nvPr>
            <p:ph type="ctrTitle"/>
          </p:nvPr>
        </p:nvSpPr>
        <p:spPr>
          <a:xfrm>
            <a:off x="2244436" y="612647"/>
            <a:ext cx="8285755" cy="657349"/>
          </a:xfrm>
        </p:spPr>
        <p:txBody>
          <a:bodyPr/>
          <a:lstStyle/>
          <a:p>
            <a:r>
              <a:rPr lang="en-US" sz="3200" b="1" dirty="0"/>
              <a:t>Travel Industry Updates - IRROPS</a:t>
            </a:r>
          </a:p>
        </p:txBody>
      </p:sp>
      <p:sp>
        <p:nvSpPr>
          <p:cNvPr id="3" name="Text Placeholder 2">
            <a:extLst>
              <a:ext uri="{FF2B5EF4-FFF2-40B4-BE49-F238E27FC236}">
                <a16:creationId xmlns:a16="http://schemas.microsoft.com/office/drawing/2014/main" id="{411B3EBD-F1ED-F40B-C4DB-BD8338202BBE}"/>
              </a:ext>
            </a:extLst>
          </p:cNvPr>
          <p:cNvSpPr>
            <a:spLocks noGrp="1"/>
          </p:cNvSpPr>
          <p:nvPr>
            <p:ph type="body" sz="quarter" idx="13"/>
          </p:nvPr>
        </p:nvSpPr>
        <p:spPr>
          <a:xfrm>
            <a:off x="606393" y="1463039"/>
            <a:ext cx="11253098" cy="4965470"/>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3382A54C-3959-8FAF-3A73-5EA6949AC28F}"/>
              </a:ext>
            </a:extLst>
          </p:cNvPr>
          <p:cNvSpPr txBox="1"/>
          <p:nvPr/>
        </p:nvSpPr>
        <p:spPr>
          <a:xfrm>
            <a:off x="942109" y="1463040"/>
            <a:ext cx="9989127" cy="4708981"/>
          </a:xfrm>
          <a:prstGeom prst="rect">
            <a:avLst/>
          </a:prstGeom>
          <a:noFill/>
        </p:spPr>
        <p:txBody>
          <a:bodyPr wrap="square" rtlCol="0">
            <a:sp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Fox World Travel cannot override airline policies, create unavailable inventory, waive airline-imposed restrictions without airline authorization, or guarantee compensation. Final decisions regarding reaccommodation, refunds, seat assignments, upgrades, vouchers, and compensation remain with the airline.</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Fox cannot:</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Put a traveler on standby</a:t>
            </a:r>
          </a:p>
          <a:p>
            <a:pPr marL="285750" lvl="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Upgrade a traveler at no cost</a:t>
            </a:r>
          </a:p>
          <a:p>
            <a:pPr marL="285750" lvl="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Uncheck a traveler in or check a traveler in</a:t>
            </a:r>
          </a:p>
          <a:p>
            <a:pPr marL="285750" lvl="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Rebook a traveler on another carrier at no cost</a:t>
            </a:r>
          </a:p>
          <a:p>
            <a:pPr marL="285750" lvl="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Provide hotel vouchers</a:t>
            </a:r>
            <a:endParaRPr lang="en-US" dirty="0"/>
          </a:p>
        </p:txBody>
      </p:sp>
    </p:spTree>
    <p:extLst>
      <p:ext uri="{BB962C8B-B14F-4D97-AF65-F5344CB8AC3E}">
        <p14:creationId xmlns:p14="http://schemas.microsoft.com/office/powerpoint/2010/main" val="3828472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C0D76-6438-91EB-053C-AF1E291497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96DBE-CC0A-57A4-D933-C87D3FDEBA4B}"/>
              </a:ext>
            </a:extLst>
          </p:cNvPr>
          <p:cNvSpPr>
            <a:spLocks noGrp="1"/>
          </p:cNvSpPr>
          <p:nvPr>
            <p:ph type="ctrTitle"/>
          </p:nvPr>
        </p:nvSpPr>
        <p:spPr>
          <a:xfrm>
            <a:off x="2244436" y="612647"/>
            <a:ext cx="8285755" cy="657349"/>
          </a:xfrm>
        </p:spPr>
        <p:txBody>
          <a:bodyPr/>
          <a:lstStyle/>
          <a:p>
            <a:r>
              <a:rPr lang="en-US" sz="3200" b="1" dirty="0"/>
              <a:t>Travel Industry Updates - IRROPS</a:t>
            </a:r>
          </a:p>
        </p:txBody>
      </p:sp>
      <p:sp>
        <p:nvSpPr>
          <p:cNvPr id="3" name="Text Placeholder 2">
            <a:extLst>
              <a:ext uri="{FF2B5EF4-FFF2-40B4-BE49-F238E27FC236}">
                <a16:creationId xmlns:a16="http://schemas.microsoft.com/office/drawing/2014/main" id="{4449D48A-B48A-4397-5FE2-6E94347B64AE}"/>
              </a:ext>
            </a:extLst>
          </p:cNvPr>
          <p:cNvSpPr>
            <a:spLocks noGrp="1"/>
          </p:cNvSpPr>
          <p:nvPr>
            <p:ph type="body" sz="quarter" idx="13"/>
          </p:nvPr>
        </p:nvSpPr>
        <p:spPr>
          <a:xfrm>
            <a:off x="606393" y="1463039"/>
            <a:ext cx="11253098" cy="4965470"/>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9CE22212-4556-754C-130C-AD4C067BF7B3}"/>
              </a:ext>
            </a:extLst>
          </p:cNvPr>
          <p:cNvSpPr txBox="1"/>
          <p:nvPr/>
        </p:nvSpPr>
        <p:spPr>
          <a:xfrm>
            <a:off x="872836" y="1463039"/>
            <a:ext cx="10099964" cy="5632311"/>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When Travelers Should Work Directly with the Airline:</a:t>
            </a:r>
          </a:p>
          <a:p>
            <a:r>
              <a:rPr lang="en-US" sz="2000" dirty="0">
                <a:latin typeface="Open Sans" panose="020B0606030504020204" pitchFamily="34" charset="0"/>
                <a:ea typeface="Open Sans" panose="020B0606030504020204" pitchFamily="34" charset="0"/>
                <a:cs typeface="Open Sans" panose="020B0606030504020204" pitchFamily="34" charset="0"/>
              </a:rPr>
              <a:t>During IRROPS, certain actions are best handled directly by the airline at the airport because airline staff control same-day flight inventory, airport operations, standby lists, vouchers, and immediate compensation decisions.</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Travelers should contact the airline directly for:</a:t>
            </a:r>
          </a:p>
          <a:p>
            <a:r>
              <a:rPr lang="en-US" sz="2000" b="1" dirty="0">
                <a:latin typeface="Open Sans" panose="020B0606030504020204" pitchFamily="34" charset="0"/>
                <a:ea typeface="Open Sans" panose="020B0606030504020204" pitchFamily="34" charset="0"/>
                <a:cs typeface="Open Sans" panose="020B0606030504020204" pitchFamily="34" charset="0"/>
              </a:rPr>
              <a:t>Immediate reaccommodation</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Gate agents and airport customer service agents often have the fastest access to available seats and standby lists.</a:t>
            </a:r>
          </a:p>
          <a:p>
            <a:pPr marL="285750" lvl="0" indent="-285750">
              <a:buFont typeface="Arial" panose="020B0604020202020204" pitchFamily="34" charset="0"/>
              <a:buChar char="•"/>
            </a:pPr>
            <a:endParaRPr lang="en-US" sz="8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If a cancellation occurs while you are already at the airport, getting in the airline's queue immediately can be critical.</a:t>
            </a:r>
          </a:p>
          <a:p>
            <a:pPr marL="285750" lvl="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Same-day standby requests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lvl="0"/>
            <a:r>
              <a:rPr lang="en-US" sz="2000" dirty="0">
                <a:latin typeface="Open Sans" panose="020B0606030504020204" pitchFamily="34" charset="0"/>
                <a:ea typeface="Open Sans" panose="020B0606030504020204" pitchFamily="34" charset="0"/>
                <a:cs typeface="Open Sans" panose="020B0606030504020204" pitchFamily="34" charset="0"/>
              </a:rPr>
              <a:t>Airlines typically require their own agents to add travelers to standby lists or clear standby seats.</a:t>
            </a:r>
          </a:p>
          <a:p>
            <a:pPr marL="285750" lvl="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6833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AE2F-537E-1434-1D01-AA79B0F29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B61D95-5A23-4FF6-A887-30E92D5136F2}"/>
              </a:ext>
            </a:extLst>
          </p:cNvPr>
          <p:cNvSpPr>
            <a:spLocks noGrp="1"/>
          </p:cNvSpPr>
          <p:nvPr>
            <p:ph type="ctrTitle"/>
          </p:nvPr>
        </p:nvSpPr>
        <p:spPr>
          <a:xfrm>
            <a:off x="2244436" y="612647"/>
            <a:ext cx="8285755" cy="657349"/>
          </a:xfrm>
        </p:spPr>
        <p:txBody>
          <a:bodyPr/>
          <a:lstStyle/>
          <a:p>
            <a:r>
              <a:rPr lang="en-US" sz="3200" b="1" dirty="0"/>
              <a:t>Work with airline directly</a:t>
            </a:r>
          </a:p>
        </p:txBody>
      </p:sp>
      <p:sp>
        <p:nvSpPr>
          <p:cNvPr id="3" name="Text Placeholder 2">
            <a:extLst>
              <a:ext uri="{FF2B5EF4-FFF2-40B4-BE49-F238E27FC236}">
                <a16:creationId xmlns:a16="http://schemas.microsoft.com/office/drawing/2014/main" id="{FE55B665-F883-7AAC-5A98-A18AB6B354B1}"/>
              </a:ext>
            </a:extLst>
          </p:cNvPr>
          <p:cNvSpPr>
            <a:spLocks noGrp="1"/>
          </p:cNvSpPr>
          <p:nvPr>
            <p:ph type="body" sz="quarter" idx="13"/>
          </p:nvPr>
        </p:nvSpPr>
        <p:spPr>
          <a:xfrm>
            <a:off x="606393" y="1463039"/>
            <a:ext cx="11253098" cy="4965470"/>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66B00772-D67F-AD6A-2F09-130393BFB8C4}"/>
              </a:ext>
            </a:extLst>
          </p:cNvPr>
          <p:cNvSpPr txBox="1"/>
          <p:nvPr/>
        </p:nvSpPr>
        <p:spPr>
          <a:xfrm>
            <a:off x="606393" y="1463039"/>
            <a:ext cx="11405498" cy="5386090"/>
          </a:xfrm>
          <a:prstGeom prst="rect">
            <a:avLst/>
          </a:prstGeom>
          <a:noFill/>
        </p:spPr>
        <p:txBody>
          <a:bodyPr wrap="square" rtlCol="0">
            <a:spAutoFit/>
          </a:bodyPr>
          <a:lstStyle/>
          <a:p>
            <a:r>
              <a:rPr lang="en-US" b="1" dirty="0">
                <a:latin typeface="Open Sans" panose="020B0606030504020204" pitchFamily="34" charset="0"/>
                <a:ea typeface="Open Sans" panose="020B0606030504020204" pitchFamily="34" charset="0"/>
                <a:cs typeface="Open Sans" panose="020B0606030504020204" pitchFamily="34" charset="0"/>
              </a:rPr>
              <a:t>Meal, hotel, and transportation vouchers</a:t>
            </a:r>
            <a:endParaRPr lang="en-US" dirty="0">
              <a:latin typeface="Open Sans" panose="020B0606030504020204" pitchFamily="34" charset="0"/>
              <a:ea typeface="Open Sans" panose="020B0606030504020204" pitchFamily="34" charset="0"/>
              <a:cs typeface="Open Sans" panose="020B0606030504020204" pitchFamily="34" charset="0"/>
            </a:endParaRPr>
          </a:p>
          <a:p>
            <a:pPr lvl="0"/>
            <a:r>
              <a:rPr lang="en-US" dirty="0">
                <a:latin typeface="Open Sans" panose="020B0606030504020204" pitchFamily="34" charset="0"/>
                <a:ea typeface="Open Sans" panose="020B0606030504020204" pitchFamily="34" charset="0"/>
                <a:cs typeface="Open Sans" panose="020B0606030504020204" pitchFamily="34" charset="0"/>
              </a:rPr>
              <a:t>When the disruption is covered by the airline's policies, airport staff generally issue these accommodations directly.</a:t>
            </a:r>
          </a:p>
          <a:p>
            <a:pPr lvl="0"/>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latin typeface="Open Sans" panose="020B0606030504020204" pitchFamily="34" charset="0"/>
                <a:ea typeface="Open Sans" panose="020B0606030504020204" pitchFamily="34" charset="0"/>
                <a:cs typeface="Open Sans" panose="020B0606030504020204" pitchFamily="34" charset="0"/>
              </a:rPr>
              <a:t>Denied boarding situations</a:t>
            </a:r>
            <a:endParaRPr lang="en-US" dirty="0">
              <a:latin typeface="Open Sans" panose="020B0606030504020204" pitchFamily="34" charset="0"/>
              <a:ea typeface="Open Sans" panose="020B0606030504020204" pitchFamily="34" charset="0"/>
              <a:cs typeface="Open Sans" panose="020B0606030504020204" pitchFamily="34" charset="0"/>
            </a:endParaRPr>
          </a:p>
          <a:p>
            <a:pPr lvl="0"/>
            <a:r>
              <a:rPr lang="en-US" dirty="0">
                <a:latin typeface="Open Sans" panose="020B0606030504020204" pitchFamily="34" charset="0"/>
                <a:ea typeface="Open Sans" panose="020B0606030504020204" pitchFamily="34" charset="0"/>
                <a:cs typeface="Open Sans" panose="020B0606030504020204" pitchFamily="34" charset="0"/>
              </a:rPr>
              <a:t>Compensation and rebooking resulting from oversales are usually handled directly by the airline.</a:t>
            </a:r>
          </a:p>
          <a:p>
            <a:pPr lvl="0"/>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latin typeface="Open Sans" panose="020B0606030504020204" pitchFamily="34" charset="0"/>
                <a:ea typeface="Open Sans" panose="020B0606030504020204" pitchFamily="34" charset="0"/>
                <a:cs typeface="Open Sans" panose="020B0606030504020204" pitchFamily="34" charset="0"/>
              </a:rPr>
              <a:t>Seat assignments and upgrades</a:t>
            </a:r>
            <a:endParaRPr lang="en-US" dirty="0">
              <a:latin typeface="Open Sans" panose="020B0606030504020204" pitchFamily="34" charset="0"/>
              <a:ea typeface="Open Sans" panose="020B0606030504020204" pitchFamily="34" charset="0"/>
              <a:cs typeface="Open Sans" panose="020B0606030504020204" pitchFamily="34" charset="0"/>
            </a:endParaRPr>
          </a:p>
          <a:p>
            <a:pPr lvl="0"/>
            <a:r>
              <a:rPr lang="en-US" dirty="0">
                <a:latin typeface="Open Sans" panose="020B0606030504020204" pitchFamily="34" charset="0"/>
                <a:ea typeface="Open Sans" panose="020B0606030504020204" pitchFamily="34" charset="0"/>
                <a:cs typeface="Open Sans" panose="020B0606030504020204" pitchFamily="34" charset="0"/>
              </a:rPr>
              <a:t>Airport agents have access to last-minute seating inventory and operational upgrades.</a:t>
            </a:r>
          </a:p>
          <a:p>
            <a:pPr lvl="0"/>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latin typeface="Open Sans" panose="020B0606030504020204" pitchFamily="34" charset="0"/>
                <a:ea typeface="Open Sans" panose="020B0606030504020204" pitchFamily="34" charset="0"/>
                <a:cs typeface="Open Sans" panose="020B0606030504020204" pitchFamily="34" charset="0"/>
              </a:rPr>
              <a:t>Baggage issues</a:t>
            </a:r>
            <a:endParaRPr lang="en-US" dirty="0">
              <a:latin typeface="Open Sans" panose="020B0606030504020204" pitchFamily="34" charset="0"/>
              <a:ea typeface="Open Sans" panose="020B0606030504020204" pitchFamily="34" charset="0"/>
              <a:cs typeface="Open Sans" panose="020B0606030504020204" pitchFamily="34" charset="0"/>
            </a:endParaRPr>
          </a:p>
          <a:p>
            <a:pPr lvl="0"/>
            <a:r>
              <a:rPr lang="en-US" dirty="0">
                <a:latin typeface="Open Sans" panose="020B0606030504020204" pitchFamily="34" charset="0"/>
                <a:ea typeface="Open Sans" panose="020B0606030504020204" pitchFamily="34" charset="0"/>
                <a:cs typeface="Open Sans" panose="020B0606030504020204" pitchFamily="34" charset="0"/>
              </a:rPr>
              <a:t>Delayed, damaged, or lost baggage claims should typically be handled with the airline's baggage service office before leaving the airport.</a:t>
            </a:r>
          </a:p>
          <a:p>
            <a:pPr lvl="0"/>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latin typeface="Open Sans" panose="020B0606030504020204" pitchFamily="34" charset="0"/>
                <a:ea typeface="Open Sans" panose="020B0606030504020204" pitchFamily="34" charset="0"/>
                <a:cs typeface="Open Sans" panose="020B0606030504020204" pitchFamily="34" charset="0"/>
              </a:rPr>
              <a:t>Border, security, or travel document issues</a:t>
            </a:r>
          </a:p>
          <a:p>
            <a:endParaRPr lang="en-US" dirty="0">
              <a:latin typeface="Open Sans" panose="020B0606030504020204" pitchFamily="34" charset="0"/>
              <a:ea typeface="Open Sans" panose="020B0606030504020204" pitchFamily="34" charset="0"/>
              <a:cs typeface="Open Sans" panose="020B0606030504020204" pitchFamily="34" charset="0"/>
            </a:endParaRPr>
          </a:p>
          <a:p>
            <a:pPr lvl="0"/>
            <a:r>
              <a:rPr lang="en-US" dirty="0">
                <a:latin typeface="Open Sans" panose="020B0606030504020204" pitchFamily="34" charset="0"/>
                <a:ea typeface="Open Sans" panose="020B0606030504020204" pitchFamily="34" charset="0"/>
                <a:cs typeface="Open Sans" panose="020B0606030504020204" pitchFamily="34" charset="0"/>
              </a:rPr>
              <a:t>Airline staff can provide guidance regarding boarding eligibility, visa concerns, and documentation requirements affecting immediate travel.</a:t>
            </a:r>
          </a:p>
          <a:p>
            <a:pPr lvl="0"/>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99307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46227-B8BB-D966-D72E-27919D1D2A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ED0B02-554E-478A-7E47-18D8471CB7B1}"/>
              </a:ext>
            </a:extLst>
          </p:cNvPr>
          <p:cNvSpPr>
            <a:spLocks noGrp="1"/>
          </p:cNvSpPr>
          <p:nvPr>
            <p:ph type="ctrTitle"/>
          </p:nvPr>
        </p:nvSpPr>
        <p:spPr>
          <a:xfrm>
            <a:off x="2244436" y="612647"/>
            <a:ext cx="8285755" cy="657349"/>
          </a:xfrm>
        </p:spPr>
        <p:txBody>
          <a:bodyPr/>
          <a:lstStyle/>
          <a:p>
            <a:r>
              <a:rPr lang="en-US" sz="3200" b="1" dirty="0"/>
              <a:t>Travel Industry Updates - IRROPS</a:t>
            </a:r>
          </a:p>
        </p:txBody>
      </p:sp>
      <p:sp>
        <p:nvSpPr>
          <p:cNvPr id="3" name="Text Placeholder 2">
            <a:extLst>
              <a:ext uri="{FF2B5EF4-FFF2-40B4-BE49-F238E27FC236}">
                <a16:creationId xmlns:a16="http://schemas.microsoft.com/office/drawing/2014/main" id="{80838DB1-EC90-30DF-49B3-C8857484434C}"/>
              </a:ext>
            </a:extLst>
          </p:cNvPr>
          <p:cNvSpPr>
            <a:spLocks noGrp="1"/>
          </p:cNvSpPr>
          <p:nvPr>
            <p:ph type="body" sz="quarter" idx="13"/>
          </p:nvPr>
        </p:nvSpPr>
        <p:spPr>
          <a:xfrm>
            <a:off x="606393" y="1463039"/>
            <a:ext cx="11253098" cy="4965470"/>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225AC881-F586-1D91-1CB7-6A1640A73ABE}"/>
              </a:ext>
            </a:extLst>
          </p:cNvPr>
          <p:cNvSpPr txBox="1"/>
          <p:nvPr/>
        </p:nvSpPr>
        <p:spPr>
          <a:xfrm>
            <a:off x="1182960" y="1712421"/>
            <a:ext cx="10099964" cy="3785652"/>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Handled by Fox World Travel Agents:</a:t>
            </a:r>
          </a:p>
          <a:p>
            <a:endParaRPr lang="en-US" sz="2000" b="1"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Finding alternative routings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A Fox Business agent will search for multiple airlines, connection points, and fare options simultaneously</a:t>
            </a:r>
          </a:p>
          <a:p>
            <a:pPr lvl="0"/>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b="1" dirty="0">
                <a:latin typeface="Open Sans" panose="020B0606030504020204" pitchFamily="34" charset="0"/>
                <a:ea typeface="Open Sans" panose="020B0606030504020204" pitchFamily="34" charset="0"/>
                <a:cs typeface="Open Sans" panose="020B0606030504020204" pitchFamily="34" charset="0"/>
              </a:rPr>
              <a:t>Managing complex itineraries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Multi-city, group, international, university, or grant-funded travel </a:t>
            </a: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Coordinating hotels, cars, and rail</a:t>
            </a:r>
          </a:p>
          <a:p>
            <a:pPr marL="285750" lvl="0" indent="-28575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A Fox agent can adjust the rest of the trip while the traveler focuses on getting on the next flight</a:t>
            </a:r>
          </a:p>
          <a:p>
            <a:pPr marL="285750" lvl="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50765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F6D35-8EAC-E837-C8E3-B240C2970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6D492-785E-E341-4E82-C50F4F6F3633}"/>
              </a:ext>
            </a:extLst>
          </p:cNvPr>
          <p:cNvSpPr>
            <a:spLocks noGrp="1"/>
          </p:cNvSpPr>
          <p:nvPr>
            <p:ph type="ctrTitle"/>
          </p:nvPr>
        </p:nvSpPr>
        <p:spPr>
          <a:xfrm>
            <a:off x="2244436" y="612647"/>
            <a:ext cx="8285755" cy="657349"/>
          </a:xfrm>
        </p:spPr>
        <p:txBody>
          <a:bodyPr/>
          <a:lstStyle/>
          <a:p>
            <a:r>
              <a:rPr lang="en-US" sz="3200" b="1" dirty="0"/>
              <a:t>Travel Industry Updates - IRROPS</a:t>
            </a:r>
          </a:p>
        </p:txBody>
      </p:sp>
      <p:sp>
        <p:nvSpPr>
          <p:cNvPr id="3" name="Text Placeholder 2">
            <a:extLst>
              <a:ext uri="{FF2B5EF4-FFF2-40B4-BE49-F238E27FC236}">
                <a16:creationId xmlns:a16="http://schemas.microsoft.com/office/drawing/2014/main" id="{033EED55-A5CD-91A4-921A-E18C106BBF7C}"/>
              </a:ext>
            </a:extLst>
          </p:cNvPr>
          <p:cNvSpPr>
            <a:spLocks noGrp="1"/>
          </p:cNvSpPr>
          <p:nvPr>
            <p:ph type="body" sz="quarter" idx="13"/>
          </p:nvPr>
        </p:nvSpPr>
        <p:spPr>
          <a:xfrm>
            <a:off x="606393" y="1463039"/>
            <a:ext cx="11253098" cy="4965470"/>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E451A4FB-5549-CDF3-8E22-A8E8941456BE}"/>
              </a:ext>
            </a:extLst>
          </p:cNvPr>
          <p:cNvSpPr txBox="1"/>
          <p:nvPr/>
        </p:nvSpPr>
        <p:spPr>
          <a:xfrm>
            <a:off x="1182960" y="1712421"/>
            <a:ext cx="10099964" cy="4093428"/>
          </a:xfrm>
          <a:prstGeom prst="rect">
            <a:avLst/>
          </a:prstGeom>
          <a:noFill/>
        </p:spPr>
        <p:txBody>
          <a:bodyPr wrap="square" rtlCol="0">
            <a:spAutoFit/>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Best Practice for Travelers</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A good rule of thumb is:</a:t>
            </a:r>
          </a:p>
          <a:p>
            <a:r>
              <a:rPr lang="en-US" sz="2400" dirty="0">
                <a:latin typeface="Open Sans" panose="020B0606030504020204" pitchFamily="34" charset="0"/>
                <a:ea typeface="Open Sans" panose="020B0606030504020204" pitchFamily="34" charset="0"/>
                <a:cs typeface="Open Sans" panose="020B0606030504020204" pitchFamily="34" charset="0"/>
              </a:rPr>
              <a:t>If you are physically at the airport and need a seat on a flight today, work with the airline immediately while also notifying Fox World Travel. The airline controls aircraft inventory and airport operations, while Fox can explore broader alternatives, coordinate impacted travel arrangements, and provide continued support.</a:t>
            </a:r>
          </a:p>
          <a:p>
            <a:r>
              <a:rPr lang="en-US" sz="2400" dirty="0">
                <a:latin typeface="Open Sans" panose="020B0606030504020204" pitchFamily="34" charset="0"/>
                <a:ea typeface="Open Sans" panose="020B0606030504020204" pitchFamily="34" charset="0"/>
                <a:cs typeface="Open Sans" panose="020B0606030504020204" pitchFamily="34" charset="0"/>
              </a:rPr>
              <a:t>This parallel-path approach often produces the fastest and most effective outcome during major travel disruptions.</a:t>
            </a:r>
          </a:p>
          <a:p>
            <a:pPr marL="285750" lvl="0" indent="-285750">
              <a:buFont typeface="Arial" panose="020B0604020202020204" pitchFamily="34" charset="0"/>
              <a:buChar char="•"/>
            </a:pP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11692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70144-E4FC-5C77-BD15-CFD6863D098D}"/>
              </a:ext>
            </a:extLst>
          </p:cNvPr>
          <p:cNvSpPr>
            <a:spLocks noGrp="1"/>
          </p:cNvSpPr>
          <p:nvPr>
            <p:ph type="ctrTitle"/>
          </p:nvPr>
        </p:nvSpPr>
        <p:spPr/>
        <p:txBody>
          <a:bodyPr/>
          <a:lstStyle/>
          <a:p>
            <a:r>
              <a:rPr lang="en-US" dirty="0"/>
              <a:t>After hours service fees</a:t>
            </a:r>
          </a:p>
        </p:txBody>
      </p:sp>
      <p:sp>
        <p:nvSpPr>
          <p:cNvPr id="3" name="Text Placeholder 2">
            <a:extLst>
              <a:ext uri="{FF2B5EF4-FFF2-40B4-BE49-F238E27FC236}">
                <a16:creationId xmlns:a16="http://schemas.microsoft.com/office/drawing/2014/main" id="{2D1264BC-D5D6-1A2D-6B74-3EA8E77B0651}"/>
              </a:ext>
            </a:extLst>
          </p:cNvPr>
          <p:cNvSpPr>
            <a:spLocks noGrp="1"/>
          </p:cNvSpPr>
          <p:nvPr>
            <p:ph type="body" sz="quarter" idx="13"/>
          </p:nvPr>
        </p:nvSpPr>
        <p:spPr>
          <a:xfrm>
            <a:off x="1426464" y="1801368"/>
            <a:ext cx="9103727" cy="4006308"/>
          </a:xfrm>
        </p:spPr>
        <p:txBody>
          <a:bodyPr>
            <a:normAutofit fontScale="92500" lnSpcReduction="20000"/>
          </a:bodyPr>
          <a:lstStyle/>
          <a:p>
            <a:r>
              <a:rPr lang="en-US" dirty="0"/>
              <a:t>Fox charges $20 for each call outside of 7-7:30, Monday-Friday</a:t>
            </a:r>
          </a:p>
          <a:p>
            <a:pPr lvl="1"/>
            <a:r>
              <a:rPr lang="en-US" dirty="0"/>
              <a:t>Fox is adding additional after hours staff on weekends to keep up with the demand </a:t>
            </a:r>
          </a:p>
          <a:p>
            <a:endParaRPr lang="en-US" dirty="0"/>
          </a:p>
          <a:p>
            <a:r>
              <a:rPr lang="en-US" dirty="0"/>
              <a:t>Number of waivers offered year over year has gone up drastically. Weather, FAA shutdown, government shutdown, pilot strike, technology disruptions</a:t>
            </a:r>
          </a:p>
          <a:p>
            <a:pPr lvl="1"/>
            <a:r>
              <a:rPr lang="en-US" dirty="0"/>
              <a:t>3,779 waivers for 2024</a:t>
            </a:r>
          </a:p>
          <a:p>
            <a:pPr lvl="1"/>
            <a:r>
              <a:rPr lang="en-US" dirty="0"/>
              <a:t>5,661 waivers for 2025</a:t>
            </a:r>
          </a:p>
          <a:p>
            <a:pPr lvl="1"/>
            <a:r>
              <a:rPr lang="en-US" dirty="0"/>
              <a:t>5,240 just through end of August of this year</a:t>
            </a:r>
          </a:p>
          <a:p>
            <a:pPr lvl="1"/>
            <a:endParaRPr lang="en-US" dirty="0"/>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2861289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E9A81-2ECB-3413-DA04-19EA544DA6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C1D811-45CE-62F1-38EC-023A4ADA5401}"/>
              </a:ext>
            </a:extLst>
          </p:cNvPr>
          <p:cNvSpPr>
            <a:spLocks noGrp="1"/>
          </p:cNvSpPr>
          <p:nvPr>
            <p:ph type="ctrTitle"/>
          </p:nvPr>
        </p:nvSpPr>
        <p:spPr>
          <a:xfrm>
            <a:off x="2244436" y="612647"/>
            <a:ext cx="8285755" cy="657349"/>
          </a:xfrm>
        </p:spPr>
        <p:txBody>
          <a:bodyPr/>
          <a:lstStyle/>
          <a:p>
            <a:r>
              <a:rPr lang="en-US" sz="3200" b="1" dirty="0"/>
              <a:t>Travel Industry Updates</a:t>
            </a:r>
          </a:p>
        </p:txBody>
      </p:sp>
      <p:sp>
        <p:nvSpPr>
          <p:cNvPr id="3" name="Text Placeholder 2">
            <a:extLst>
              <a:ext uri="{FF2B5EF4-FFF2-40B4-BE49-F238E27FC236}">
                <a16:creationId xmlns:a16="http://schemas.microsoft.com/office/drawing/2014/main" id="{EA8EE22C-03AF-1F4B-4539-85B523B0FB20}"/>
              </a:ext>
            </a:extLst>
          </p:cNvPr>
          <p:cNvSpPr>
            <a:spLocks noGrp="1"/>
          </p:cNvSpPr>
          <p:nvPr>
            <p:ph type="body" sz="quarter" idx="13"/>
          </p:nvPr>
        </p:nvSpPr>
        <p:spPr>
          <a:xfrm>
            <a:off x="606393" y="1463039"/>
            <a:ext cx="10866740" cy="4890627"/>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CE240BDF-A2AE-1453-57D1-575261A932EC}"/>
              </a:ext>
            </a:extLst>
          </p:cNvPr>
          <p:cNvSpPr txBox="1"/>
          <p:nvPr/>
        </p:nvSpPr>
        <p:spPr>
          <a:xfrm>
            <a:off x="978408" y="1463040"/>
            <a:ext cx="9006840" cy="4801314"/>
          </a:xfrm>
          <a:prstGeom prst="rect">
            <a:avLst/>
          </a:prstGeom>
          <a:noFill/>
        </p:spPr>
        <p:txBody>
          <a:bodyPr wrap="squar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Ground Transportation </a:t>
            </a:r>
            <a:r>
              <a:rPr lang="en-US" dirty="0">
                <a:latin typeface="Open Sans" panose="020B0606030504020204" pitchFamily="34" charset="0"/>
                <a:ea typeface="Open Sans" panose="020B0606030504020204" pitchFamily="34" charset="0"/>
                <a:cs typeface="Open Sans" panose="020B0606030504020204" pitchFamily="34" charset="0"/>
                <a:hlinkClick r:id="rId2"/>
              </a:rPr>
              <a:t>Ground Transportation | Travel</a:t>
            </a: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New Big 10 Agreement National/Enterprise effective September of 2026</a:t>
            </a:r>
          </a:p>
          <a:p>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Rates went up a few dollars for most vehicle types but have brought back a match with our business rates with personal rates</a:t>
            </a:r>
          </a:p>
          <a:p>
            <a:endParaRPr lang="en-US"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Exception of mini vans, and large and premium SUVs which charge an additional surcharge for personal/leisure rate</a:t>
            </a: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Insurance should be purchased for all international trips for Hertz, sometimes Enterprise and National. Every country is different so traveler must do research if booking an Enterprise and/or National brand vehicle. Insurance is always allowable when renting overseas.</a:t>
            </a: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Hertz doesn’t offer rates for compact vehicles</a:t>
            </a:r>
          </a:p>
          <a:p>
            <a:endParaRPr lang="en-US" dirty="0"/>
          </a:p>
        </p:txBody>
      </p:sp>
    </p:spTree>
    <p:extLst>
      <p:ext uri="{BB962C8B-B14F-4D97-AF65-F5344CB8AC3E}">
        <p14:creationId xmlns:p14="http://schemas.microsoft.com/office/powerpoint/2010/main" val="24778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7F66A-6AB1-8F7F-168D-6BD04F9C1F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D85EDA-653B-26E9-0213-BDF82C5D2819}"/>
              </a:ext>
            </a:extLst>
          </p:cNvPr>
          <p:cNvSpPr>
            <a:spLocks noGrp="1"/>
          </p:cNvSpPr>
          <p:nvPr>
            <p:ph type="ctrTitle"/>
          </p:nvPr>
        </p:nvSpPr>
        <p:spPr>
          <a:xfrm>
            <a:off x="2244436" y="612647"/>
            <a:ext cx="8285755" cy="657349"/>
          </a:xfrm>
        </p:spPr>
        <p:txBody>
          <a:bodyPr/>
          <a:lstStyle/>
          <a:p>
            <a:r>
              <a:rPr lang="en-US" sz="3200" b="1" dirty="0"/>
              <a:t>Travel Industry Updates - Hotel</a:t>
            </a:r>
          </a:p>
        </p:txBody>
      </p:sp>
      <p:sp>
        <p:nvSpPr>
          <p:cNvPr id="3" name="Text Placeholder 2">
            <a:extLst>
              <a:ext uri="{FF2B5EF4-FFF2-40B4-BE49-F238E27FC236}">
                <a16:creationId xmlns:a16="http://schemas.microsoft.com/office/drawing/2014/main" id="{E5E737DE-9856-EA0C-23D2-1D7F4F13821C}"/>
              </a:ext>
            </a:extLst>
          </p:cNvPr>
          <p:cNvSpPr>
            <a:spLocks noGrp="1"/>
          </p:cNvSpPr>
          <p:nvPr>
            <p:ph type="body" sz="quarter" idx="13"/>
          </p:nvPr>
        </p:nvSpPr>
        <p:spPr>
          <a:xfrm>
            <a:off x="606393" y="1463039"/>
            <a:ext cx="10866740" cy="4890627"/>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83634B4A-1D25-1A17-9454-A10EDD9E0090}"/>
              </a:ext>
            </a:extLst>
          </p:cNvPr>
          <p:cNvSpPr txBox="1"/>
          <p:nvPr/>
        </p:nvSpPr>
        <p:spPr>
          <a:xfrm>
            <a:off x="718867" y="1618488"/>
            <a:ext cx="11406077" cy="5663089"/>
          </a:xfrm>
          <a:prstGeom prst="rect">
            <a:avLst/>
          </a:prstGeom>
          <a:noFill/>
        </p:spPr>
        <p:txBody>
          <a:bodyPr wrap="square" rtlCol="0">
            <a:spAutoFit/>
          </a:bodyPr>
          <a:lstStyle/>
          <a:p>
            <a:pPr marL="342900" indent="-342900">
              <a:buFont typeface="Arial" panose="020B0604020202020204" pitchFamily="34" charset="0"/>
              <a:buChar char="•"/>
            </a:pPr>
            <a:r>
              <a:rPr lang="en-US" sz="2000" b="1" dirty="0">
                <a:latin typeface="Open Sans" panose="020B0606030504020204" pitchFamily="34" charset="0"/>
                <a:ea typeface="Open Sans" panose="020B0606030504020204" pitchFamily="34" charset="0"/>
                <a:cs typeface="Open Sans" panose="020B0606030504020204" pitchFamily="34" charset="0"/>
              </a:rPr>
              <a:t>Hotel</a:t>
            </a:r>
            <a:r>
              <a:rPr lang="en-US" dirty="0">
                <a:latin typeface="Open Sans" panose="020B0606030504020204" pitchFamily="34" charset="0"/>
                <a:ea typeface="Open Sans" panose="020B0606030504020204" pitchFamily="34" charset="0"/>
                <a:cs typeface="Open Sans" panose="020B0606030504020204" pitchFamily="34" charset="0"/>
              </a:rPr>
              <a:t> – UW System does have a Preferred Hotel Program near all campus locations </a:t>
            </a: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hlinkClick r:id="rId2"/>
              </a:rPr>
              <a:t>UW System Hotel Directory | Travel</a:t>
            </a: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Per Diem calculator (link: </a:t>
            </a:r>
            <a:r>
              <a:rPr lang="en-US" dirty="0">
                <a:latin typeface="Open Sans" panose="020B0606030504020204" pitchFamily="34" charset="0"/>
                <a:ea typeface="Open Sans" panose="020B0606030504020204" pitchFamily="34" charset="0"/>
                <a:cs typeface="Open Sans" panose="020B0606030504020204" pitchFamily="34" charset="0"/>
                <a:hlinkClick r:id="rId3"/>
              </a:rPr>
              <a:t>Per Diem Calculator – Home</a:t>
            </a:r>
            <a:r>
              <a:rPr lang="en-US" dirty="0">
                <a:latin typeface="Open Sans" panose="020B0606030504020204" pitchFamily="34" charset="0"/>
                <a:ea typeface="Open Sans" panose="020B0606030504020204" pitchFamily="34" charset="0"/>
                <a:cs typeface="Open Sans" panose="020B0606030504020204" pitchFamily="34" charset="0"/>
              </a:rPr>
              <a:t>) should always be used to determine if a stay is in our out of policy. Per diem listed in Concur is not always accurate</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b="1" dirty="0">
                <a:latin typeface="Open Sans" panose="020B0606030504020204" pitchFamily="34" charset="0"/>
                <a:ea typeface="Open Sans" panose="020B0606030504020204" pitchFamily="34" charset="0"/>
                <a:cs typeface="Open Sans" panose="020B0606030504020204" pitchFamily="34" charset="0"/>
              </a:rPr>
              <a:t>Accuracy of </a:t>
            </a:r>
            <a:r>
              <a:rPr lang="en-US" b="1" dirty="0" err="1">
                <a:latin typeface="Open Sans" panose="020B0606030504020204" pitchFamily="34" charset="0"/>
                <a:ea typeface="Open Sans" panose="020B0606030504020204" pitchFamily="34" charset="0"/>
                <a:cs typeface="Open Sans" panose="020B0606030504020204" pitchFamily="34" charset="0"/>
              </a:rPr>
              <a:t>Concur’s</a:t>
            </a:r>
            <a:r>
              <a:rPr lang="en-US" b="1" dirty="0">
                <a:latin typeface="Open Sans" panose="020B0606030504020204" pitchFamily="34" charset="0"/>
                <a:ea typeface="Open Sans" panose="020B0606030504020204" pitchFamily="34" charset="0"/>
                <a:cs typeface="Open Sans" panose="020B0606030504020204" pitchFamily="34" charset="0"/>
              </a:rPr>
              <a:t> “In-Policy” Rate Notification:</a:t>
            </a:r>
            <a:endParaRPr lang="en-US"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Concur may inaccurately flag a hotel as “in policy” because it can only display rates in whatever format the hotel provides, which varies by property.</a:t>
            </a: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This is misleading because hotels often send varying data, such as only the first night’s rate or an average for the stay, rather than a full daily breakdown.</a:t>
            </a: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Because nightly rates often fluctuate, the initial search results may not reflect the actual cost of every night.</a:t>
            </a:r>
          </a:p>
          <a:p>
            <a:pPr marL="285750" indent="-285750">
              <a:buFont typeface="Arial" panose="020B0604020202020204" pitchFamily="34" charset="0"/>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The federal fiscal year set by the GSA was recently released for Oct 1, 2026 – Sept 30, 2027)</a:t>
            </a:r>
          </a:p>
          <a:p>
            <a:pPr marL="285750" indent="-285750">
              <a:buFont typeface="Arial" panose="020B0604020202020204" pitchFamily="34" charset="0"/>
              <a:buChar char="•"/>
            </a:pPr>
            <a:endParaRPr lang="en-US" dirty="0"/>
          </a:p>
          <a:p>
            <a:pPr lvl="2"/>
            <a:r>
              <a:rPr lang="en-US" dirty="0">
                <a:hlinkClick r:id="rId4"/>
              </a:rPr>
              <a:t>2027 Per Diem Rates Released | Travel</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87955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E36C3-6664-F2F2-FA62-B6F692FBF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D59343-F664-D2F6-AD29-EFECB590659F}"/>
              </a:ext>
            </a:extLst>
          </p:cNvPr>
          <p:cNvSpPr>
            <a:spLocks noGrp="1"/>
          </p:cNvSpPr>
          <p:nvPr>
            <p:ph type="ctrTitle"/>
          </p:nvPr>
        </p:nvSpPr>
        <p:spPr>
          <a:xfrm>
            <a:off x="2244436" y="612647"/>
            <a:ext cx="8285755" cy="657349"/>
          </a:xfrm>
        </p:spPr>
        <p:txBody>
          <a:bodyPr/>
          <a:lstStyle/>
          <a:p>
            <a:r>
              <a:rPr lang="en-US" sz="3200" b="1" dirty="0"/>
              <a:t>Travel Industry Updates - hotel</a:t>
            </a:r>
          </a:p>
        </p:txBody>
      </p:sp>
      <p:sp>
        <p:nvSpPr>
          <p:cNvPr id="3" name="Text Placeholder 2">
            <a:extLst>
              <a:ext uri="{FF2B5EF4-FFF2-40B4-BE49-F238E27FC236}">
                <a16:creationId xmlns:a16="http://schemas.microsoft.com/office/drawing/2014/main" id="{D076E1DA-F8E1-4B0C-6793-22A537A93FBF}"/>
              </a:ext>
            </a:extLst>
          </p:cNvPr>
          <p:cNvSpPr>
            <a:spLocks noGrp="1"/>
          </p:cNvSpPr>
          <p:nvPr>
            <p:ph type="body" sz="quarter" idx="13"/>
          </p:nvPr>
        </p:nvSpPr>
        <p:spPr>
          <a:xfrm>
            <a:off x="606393" y="1463039"/>
            <a:ext cx="10866740" cy="4890627"/>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80EE3030-C52B-69C2-920F-DFD978E00C0F}"/>
              </a:ext>
            </a:extLst>
          </p:cNvPr>
          <p:cNvSpPr txBox="1"/>
          <p:nvPr/>
        </p:nvSpPr>
        <p:spPr>
          <a:xfrm>
            <a:off x="923544" y="1691640"/>
            <a:ext cx="9061704" cy="4801314"/>
          </a:xfrm>
          <a:prstGeom prst="rect">
            <a:avLst/>
          </a:prstGeom>
          <a:noFill/>
        </p:spPr>
        <p:txBody>
          <a:bodyPr wrap="squar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Confusion are State Government Rates in Concur and Fed Rate Program</a:t>
            </a:r>
          </a:p>
          <a:p>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UW employees are eligible for State Government Rate in Wisconsin</a:t>
            </a: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We currently display State Rates outside of Wisconsin in Concur but generally those rates are only for employees who work in the state the hotel is located </a:t>
            </a: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Information about the State Government Rates in Concur</a:t>
            </a: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hlinkClick r:id="rId2"/>
              </a:rPr>
              <a:t>https://www.wisconsin.edu/travel/general-travel-and-expense/lodging/uw-system-hotel-directory/</a:t>
            </a: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p>
          <a:p>
            <a:endParaRPr lang="en-US" dirty="0"/>
          </a:p>
          <a:p>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04124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542B1-EC6E-2B20-FAC7-8237C2BD87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69D0F-C3F3-2485-B4A6-46258A47296F}"/>
              </a:ext>
            </a:extLst>
          </p:cNvPr>
          <p:cNvSpPr>
            <a:spLocks noGrp="1"/>
          </p:cNvSpPr>
          <p:nvPr>
            <p:ph type="ctrTitle"/>
          </p:nvPr>
        </p:nvSpPr>
        <p:spPr/>
        <p:txBody>
          <a:bodyPr/>
          <a:lstStyle/>
          <a:p>
            <a:r>
              <a:rPr lang="en-US" dirty="0" err="1"/>
              <a:t>FedRooms</a:t>
            </a:r>
            <a:r>
              <a:rPr lang="en-US" dirty="0"/>
              <a:t> rate program</a:t>
            </a:r>
          </a:p>
        </p:txBody>
      </p:sp>
      <p:sp>
        <p:nvSpPr>
          <p:cNvPr id="3" name="Text Placeholder 2">
            <a:extLst>
              <a:ext uri="{FF2B5EF4-FFF2-40B4-BE49-F238E27FC236}">
                <a16:creationId xmlns:a16="http://schemas.microsoft.com/office/drawing/2014/main" id="{F5BEB998-4B25-DB56-0E56-1312E534F7B3}"/>
              </a:ext>
            </a:extLst>
          </p:cNvPr>
          <p:cNvSpPr>
            <a:spLocks noGrp="1"/>
          </p:cNvSpPr>
          <p:nvPr>
            <p:ph type="body" sz="quarter" idx="13"/>
          </p:nvPr>
        </p:nvSpPr>
        <p:spPr>
          <a:xfrm>
            <a:off x="822960" y="1645921"/>
            <a:ext cx="6903721" cy="4120798"/>
          </a:xfrm>
        </p:spPr>
        <p:txBody>
          <a:bodyPr>
            <a:normAutofit/>
          </a:bodyPr>
          <a:lstStyle/>
          <a:p>
            <a:pPr lvl="0"/>
            <a:r>
              <a:rPr lang="en-US" b="1" dirty="0"/>
              <a:t>Eligibility &amp; Booking:</a:t>
            </a:r>
            <a:r>
              <a:rPr lang="en-US" dirty="0"/>
              <a:t> Travelers on UW business are able to use the </a:t>
            </a:r>
            <a:r>
              <a:rPr lang="en-US" dirty="0" err="1"/>
              <a:t>FedRooms</a:t>
            </a:r>
            <a:r>
              <a:rPr lang="en-US" dirty="0"/>
              <a:t> rate, as long as the booking is made through Concur or with one of our travel agency partners</a:t>
            </a:r>
          </a:p>
          <a:p>
            <a:pPr lvl="0"/>
            <a:r>
              <a:rPr lang="en-US" b="1" dirty="0"/>
              <a:t>Concur Language: </a:t>
            </a:r>
            <a:r>
              <a:rPr lang="en-US" dirty="0"/>
              <a:t>is confusing and not accurate, but can not be updated</a:t>
            </a:r>
          </a:p>
          <a:p>
            <a:pPr marL="0" indent="0">
              <a:buNone/>
            </a:pPr>
            <a:endParaRPr lang="en-US" dirty="0"/>
          </a:p>
        </p:txBody>
      </p:sp>
      <p:pic>
        <p:nvPicPr>
          <p:cNvPr id="1026" name="x_Picture 6">
            <a:extLst>
              <a:ext uri="{FF2B5EF4-FFF2-40B4-BE49-F238E27FC236}">
                <a16:creationId xmlns:a16="http://schemas.microsoft.com/office/drawing/2014/main" id="{87AB9954-3F7D-A090-5913-2078D7CB11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1345" y="1344548"/>
            <a:ext cx="4080412" cy="4032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918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A082D74-4E0D-89AB-C025-931C9C5D1D42}"/>
              </a:ext>
            </a:extLst>
          </p:cNvPr>
          <p:cNvSpPr txBox="1"/>
          <p:nvPr/>
        </p:nvSpPr>
        <p:spPr>
          <a:xfrm>
            <a:off x="822960" y="1856232"/>
            <a:ext cx="4425696" cy="1477328"/>
          </a:xfrm>
          <a:prstGeom prst="rect">
            <a:avLst/>
          </a:prstGeom>
          <a:noFill/>
        </p:spPr>
        <p:txBody>
          <a:bodyPr wrap="square">
            <a:spAutoFit/>
          </a:bodyPr>
          <a:lstStyle/>
          <a:p>
            <a:r>
              <a:rPr lang="en-US" dirty="0">
                <a:latin typeface="Open Sans" panose="020B0606030504020204" pitchFamily="34" charset="0"/>
                <a:ea typeface="Open Sans" panose="020B0606030504020204" pitchFamily="34" charset="0"/>
                <a:cs typeface="Open Sans" panose="020B0606030504020204" pitchFamily="34" charset="0"/>
                <a:hlinkClick r:id="rId2"/>
              </a:rPr>
              <a:t>Lodging | Travel</a:t>
            </a:r>
            <a:r>
              <a:rPr lang="en-US" dirty="0">
                <a:latin typeface="Open Sans" panose="020B0606030504020204" pitchFamily="34" charset="0"/>
                <a:ea typeface="Open Sans" panose="020B0606030504020204" pitchFamily="34" charset="0"/>
                <a:cs typeface="Open Sans" panose="020B0606030504020204" pitchFamily="34" charset="0"/>
              </a:rPr>
              <a:t> page on Travel </a:t>
            </a:r>
            <a:r>
              <a:rPr lang="en-US" dirty="0" err="1">
                <a:latin typeface="Open Sans" panose="020B0606030504020204" pitchFamily="34" charset="0"/>
                <a:ea typeface="Open Sans" panose="020B0606030504020204" pitchFamily="34" charset="0"/>
                <a:cs typeface="Open Sans" panose="020B0606030504020204" pitchFamily="34" charset="0"/>
              </a:rPr>
              <a:t>WIse</a:t>
            </a: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Shows this chart that breaks down the rates available in Concur and who is eligible</a:t>
            </a:r>
          </a:p>
        </p:txBody>
      </p:sp>
      <p:pic>
        <p:nvPicPr>
          <p:cNvPr id="9" name="Picture 8">
            <a:extLst>
              <a:ext uri="{FF2B5EF4-FFF2-40B4-BE49-F238E27FC236}">
                <a16:creationId xmlns:a16="http://schemas.microsoft.com/office/drawing/2014/main" id="{8CB7AB64-DC9B-7149-76F9-8446ADC2CF77}"/>
              </a:ext>
            </a:extLst>
          </p:cNvPr>
          <p:cNvPicPr>
            <a:picLocks noChangeAspect="1"/>
          </p:cNvPicPr>
          <p:nvPr/>
        </p:nvPicPr>
        <p:blipFill>
          <a:blip r:embed="rId3"/>
          <a:stretch>
            <a:fillRect/>
          </a:stretch>
        </p:blipFill>
        <p:spPr>
          <a:xfrm>
            <a:off x="6025896" y="0"/>
            <a:ext cx="4928616" cy="6638544"/>
          </a:xfrm>
          <a:prstGeom prst="rect">
            <a:avLst/>
          </a:prstGeom>
        </p:spPr>
      </p:pic>
    </p:spTree>
    <p:extLst>
      <p:ext uri="{BB962C8B-B14F-4D97-AF65-F5344CB8AC3E}">
        <p14:creationId xmlns:p14="http://schemas.microsoft.com/office/powerpoint/2010/main" val="168983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9A177-A96D-CCDE-6077-ECC0506F1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9B3AA7-94B4-5199-1BE0-1D00C3F18499}"/>
              </a:ext>
            </a:extLst>
          </p:cNvPr>
          <p:cNvSpPr>
            <a:spLocks noGrp="1"/>
          </p:cNvSpPr>
          <p:nvPr>
            <p:ph type="ctrTitle"/>
          </p:nvPr>
        </p:nvSpPr>
        <p:spPr>
          <a:xfrm>
            <a:off x="2244436" y="612647"/>
            <a:ext cx="8285755" cy="657349"/>
          </a:xfrm>
        </p:spPr>
        <p:txBody>
          <a:bodyPr/>
          <a:lstStyle/>
          <a:p>
            <a:r>
              <a:rPr lang="en-US" sz="3200" b="1" dirty="0"/>
              <a:t>Travel Program – Why Have one?</a:t>
            </a:r>
          </a:p>
        </p:txBody>
      </p:sp>
      <p:sp>
        <p:nvSpPr>
          <p:cNvPr id="3" name="Text Placeholder 2">
            <a:extLst>
              <a:ext uri="{FF2B5EF4-FFF2-40B4-BE49-F238E27FC236}">
                <a16:creationId xmlns:a16="http://schemas.microsoft.com/office/drawing/2014/main" id="{4047803F-3C43-9AC8-7467-8294BA847B27}"/>
              </a:ext>
            </a:extLst>
          </p:cNvPr>
          <p:cNvSpPr>
            <a:spLocks noGrp="1"/>
          </p:cNvSpPr>
          <p:nvPr>
            <p:ph type="body" sz="quarter" idx="13"/>
          </p:nvPr>
        </p:nvSpPr>
        <p:spPr>
          <a:xfrm>
            <a:off x="1161289" y="1449239"/>
            <a:ext cx="10311844" cy="4904428"/>
          </a:xfrm>
        </p:spPr>
        <p:txBody>
          <a:bodyPr>
            <a:normAutofit/>
          </a:bodyPr>
          <a:lstStyle/>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p:txBody>
      </p:sp>
      <p:sp>
        <p:nvSpPr>
          <p:cNvPr id="4" name="TextBox 3">
            <a:extLst>
              <a:ext uri="{FF2B5EF4-FFF2-40B4-BE49-F238E27FC236}">
                <a16:creationId xmlns:a16="http://schemas.microsoft.com/office/drawing/2014/main" id="{6062423E-BC40-FAC4-50F8-FFE29B88D2D9}"/>
              </a:ext>
            </a:extLst>
          </p:cNvPr>
          <p:cNvSpPr txBox="1"/>
          <p:nvPr/>
        </p:nvSpPr>
        <p:spPr>
          <a:xfrm>
            <a:off x="950977" y="1449240"/>
            <a:ext cx="9774936" cy="5078313"/>
          </a:xfrm>
          <a:prstGeom prst="rect">
            <a:avLst/>
          </a:prstGeom>
          <a:noFill/>
        </p:spPr>
        <p:txBody>
          <a:bodyPr wrap="squar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Why does the UW have a managed/mandated travel program?</a:t>
            </a:r>
          </a:p>
          <a:p>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We have a duty of care – legal obligation to ensure safety and security of travelers during each trip</a:t>
            </a:r>
          </a:p>
          <a:p>
            <a:pPr marL="285750" indent="-285750">
              <a:buFont typeface="Arial" panose="020B0604020202020204" pitchFamily="34" charset="0"/>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Ability to report on where are travelers are and share information with Risk and Legal Departments as needed</a:t>
            </a:r>
          </a:p>
          <a:p>
            <a:pPr marL="285750" indent="-285750">
              <a:buFont typeface="Arial" panose="020B0604020202020204" pitchFamily="34" charset="0"/>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Report out on number of trips to each country annually for insurance purposes</a:t>
            </a: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Report on our Carbon Footprint annually </a:t>
            </a:r>
          </a:p>
          <a:p>
            <a:pPr marL="742950" lvl="1"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Report back to campuses as needed if/when they are determining to restrict travel to certain countries </a:t>
            </a:r>
          </a:p>
          <a:p>
            <a:pPr marL="285750" indent="-285750">
              <a:buFont typeface="Arial" panose="020B0604020202020204" pitchFamily="34" charset="0"/>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Ensure we are as fiscally responsible as possible by leveraging our spend with airline, vehicle rental and lodging partners</a:t>
            </a:r>
          </a:p>
          <a:p>
            <a:pPr marL="285750" indent="-285750">
              <a:buFont typeface="Arial" panose="020B0604020202020204" pitchFamily="34" charset="0"/>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Meet Purchase requirements of bidding out travel services to ensure the best solutions for our employees, guests, and students (best solutions, expertise and overall value) </a:t>
            </a:r>
          </a:p>
        </p:txBody>
      </p:sp>
    </p:spTree>
    <p:extLst>
      <p:ext uri="{BB962C8B-B14F-4D97-AF65-F5344CB8AC3E}">
        <p14:creationId xmlns:p14="http://schemas.microsoft.com/office/powerpoint/2010/main" val="2036778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523BA-F437-AC07-4CB6-F174D3FED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8EFAD1-2FDE-1355-7D40-19B7824895BC}"/>
              </a:ext>
            </a:extLst>
          </p:cNvPr>
          <p:cNvSpPr>
            <a:spLocks noGrp="1"/>
          </p:cNvSpPr>
          <p:nvPr>
            <p:ph type="ctrTitle"/>
          </p:nvPr>
        </p:nvSpPr>
        <p:spPr>
          <a:xfrm>
            <a:off x="2244436" y="612647"/>
            <a:ext cx="8285755" cy="657349"/>
          </a:xfrm>
        </p:spPr>
        <p:txBody>
          <a:bodyPr/>
          <a:lstStyle/>
          <a:p>
            <a:r>
              <a:rPr lang="en-US" sz="3200" b="1" dirty="0"/>
              <a:t>Travel Agency news</a:t>
            </a:r>
          </a:p>
        </p:txBody>
      </p:sp>
      <p:sp>
        <p:nvSpPr>
          <p:cNvPr id="3" name="Text Placeholder 2">
            <a:extLst>
              <a:ext uri="{FF2B5EF4-FFF2-40B4-BE49-F238E27FC236}">
                <a16:creationId xmlns:a16="http://schemas.microsoft.com/office/drawing/2014/main" id="{70CED2DD-2A67-1BBF-7DA8-1725F199F6AE}"/>
              </a:ext>
            </a:extLst>
          </p:cNvPr>
          <p:cNvSpPr>
            <a:spLocks noGrp="1"/>
          </p:cNvSpPr>
          <p:nvPr>
            <p:ph type="body" sz="quarter" idx="13"/>
          </p:nvPr>
        </p:nvSpPr>
        <p:spPr>
          <a:xfrm>
            <a:off x="1069849" y="1691639"/>
            <a:ext cx="10403284" cy="4662027"/>
          </a:xfrm>
        </p:spPr>
        <p:txBody>
          <a:bodyPr>
            <a:normAutofit/>
          </a:bodyPr>
          <a:lstStyle/>
          <a:p>
            <a:pPr marL="0" indent="0">
              <a:buNone/>
            </a:pPr>
            <a:r>
              <a:rPr lang="en-US" sz="2400" dirty="0">
                <a:solidFill>
                  <a:srgbClr val="000000"/>
                </a:solidFill>
              </a:rPr>
              <a:t>Updated Concur (online booking tool) booking experience will be live December 2</a:t>
            </a:r>
            <a:r>
              <a:rPr lang="en-US" sz="2400" baseline="30000" dirty="0">
                <a:solidFill>
                  <a:srgbClr val="000000"/>
                </a:solidFill>
              </a:rPr>
              <a:t>nd</a:t>
            </a:r>
          </a:p>
          <a:p>
            <a:pPr marL="0" indent="0">
              <a:buNone/>
            </a:pPr>
            <a:endParaRPr lang="en-US" sz="1200" baseline="30000" dirty="0">
              <a:solidFill>
                <a:srgbClr val="000000"/>
              </a:solidFill>
            </a:endParaRPr>
          </a:p>
          <a:p>
            <a:pPr marL="0" indent="0">
              <a:buNone/>
            </a:pPr>
            <a:r>
              <a:rPr lang="en-US" sz="3600" baseline="30000" dirty="0">
                <a:solidFill>
                  <a:srgbClr val="000000"/>
                </a:solidFill>
              </a:rPr>
              <a:t>We will be adding information to this page on Travel Wise:</a:t>
            </a:r>
          </a:p>
          <a:p>
            <a:r>
              <a:rPr lang="en-US" sz="2400" dirty="0">
                <a:hlinkClick r:id="rId2" tooltip="https://www.wisconsin.edu/travel/booking/concur/"/>
              </a:rPr>
              <a:t>Book Online via Concur | Travel</a:t>
            </a:r>
            <a:endParaRPr lang="en-US" sz="2400" dirty="0">
              <a:solidFill>
                <a:srgbClr val="000000"/>
              </a:solidFill>
            </a:endParaRPr>
          </a:p>
          <a:p>
            <a:endParaRPr lang="en-US" sz="2400" dirty="0">
              <a:solidFill>
                <a:srgbClr val="000000"/>
              </a:solidFill>
            </a:endParaRPr>
          </a:p>
          <a:p>
            <a:pPr marL="0" indent="0">
              <a:buNone/>
            </a:pPr>
            <a:r>
              <a:rPr lang="en-US" sz="2400" dirty="0">
                <a:solidFill>
                  <a:srgbClr val="000000"/>
                </a:solidFill>
              </a:rPr>
              <a:t>UWSA will be going out to bid this year for travel agency services, we will have selected TMCs by end of this fiscal year</a:t>
            </a:r>
          </a:p>
          <a:p>
            <a:pPr marL="0" indent="0">
              <a:buNone/>
            </a:pPr>
            <a:endParaRPr lang="en-US" sz="1200" dirty="0">
              <a:solidFill>
                <a:srgbClr val="000000"/>
              </a:solidFill>
            </a:endParaRPr>
          </a:p>
          <a:p>
            <a:r>
              <a:rPr lang="en-US" sz="2400" dirty="0">
                <a:solidFill>
                  <a:srgbClr val="000000"/>
                </a:solidFill>
              </a:rPr>
              <a:t>If we do have any travel agency changes will have webinars next year </a:t>
            </a: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3884399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F719A-0532-EB27-C75E-BFDB44F9D7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FE6C5-AB36-096C-CCB9-BFF3C6D44999}"/>
              </a:ext>
            </a:extLst>
          </p:cNvPr>
          <p:cNvSpPr>
            <a:spLocks noGrp="1"/>
          </p:cNvSpPr>
          <p:nvPr>
            <p:ph type="ctrTitle"/>
          </p:nvPr>
        </p:nvSpPr>
        <p:spPr>
          <a:xfrm>
            <a:off x="2244436" y="612647"/>
            <a:ext cx="8285755" cy="657349"/>
          </a:xfrm>
        </p:spPr>
        <p:txBody>
          <a:bodyPr/>
          <a:lstStyle/>
          <a:p>
            <a:r>
              <a:rPr lang="en-US" sz="3200" b="1" dirty="0"/>
              <a:t>Get help</a:t>
            </a:r>
          </a:p>
        </p:txBody>
      </p:sp>
      <p:sp>
        <p:nvSpPr>
          <p:cNvPr id="3" name="Text Placeholder 2">
            <a:extLst>
              <a:ext uri="{FF2B5EF4-FFF2-40B4-BE49-F238E27FC236}">
                <a16:creationId xmlns:a16="http://schemas.microsoft.com/office/drawing/2014/main" id="{A1AD261E-9968-7B88-89F5-3124C77FE8E5}"/>
              </a:ext>
            </a:extLst>
          </p:cNvPr>
          <p:cNvSpPr>
            <a:spLocks noGrp="1"/>
          </p:cNvSpPr>
          <p:nvPr>
            <p:ph type="body" sz="quarter" idx="13"/>
          </p:nvPr>
        </p:nvSpPr>
        <p:spPr>
          <a:xfrm>
            <a:off x="886969" y="1449239"/>
            <a:ext cx="10586164" cy="4904428"/>
          </a:xfrm>
        </p:spPr>
        <p:txBody>
          <a:bodyPr>
            <a:normAutofit fontScale="92500" lnSpcReduction="10000"/>
          </a:bodyPr>
          <a:lstStyle/>
          <a:p>
            <a:pPr marL="0" indent="0">
              <a:buNone/>
            </a:pPr>
            <a:r>
              <a:rPr lang="en-US" dirty="0">
                <a:solidFill>
                  <a:srgbClr val="000000"/>
                </a:solidFill>
              </a:rPr>
              <a:t>If you need support, contacts are listed on Travel </a:t>
            </a:r>
            <a:r>
              <a:rPr lang="en-US" dirty="0" err="1">
                <a:solidFill>
                  <a:srgbClr val="000000"/>
                </a:solidFill>
              </a:rPr>
              <a:t>WIse</a:t>
            </a:r>
            <a:endParaRPr lang="en-US" dirty="0">
              <a:solidFill>
                <a:srgbClr val="000000"/>
              </a:solidFill>
            </a:endParaRPr>
          </a:p>
          <a:p>
            <a:pPr marL="0" indent="0">
              <a:buNone/>
            </a:pPr>
            <a:r>
              <a:rPr lang="en-US" dirty="0">
                <a:hlinkClick r:id="rId2"/>
              </a:rPr>
              <a:t>Resources | Travel</a:t>
            </a:r>
            <a:endParaRPr lang="en-US" dirty="0">
              <a:solidFill>
                <a:srgbClr val="000000"/>
              </a:solidFill>
            </a:endParaRPr>
          </a:p>
          <a:p>
            <a:pPr marL="0" indent="0">
              <a:buNone/>
            </a:pPr>
            <a:endParaRPr lang="en-US" dirty="0">
              <a:solidFill>
                <a:srgbClr val="000000"/>
              </a:solidFill>
            </a:endParaRPr>
          </a:p>
          <a:p>
            <a:pPr marL="0" indent="0">
              <a:buNone/>
            </a:pPr>
            <a:r>
              <a:rPr lang="en-US" dirty="0">
                <a:solidFill>
                  <a:srgbClr val="000000"/>
                </a:solidFill>
              </a:rPr>
              <a:t>There are links to each campus travel office or Expense Audit Team (after you submitted an Expense Report – Get Help ticket)</a:t>
            </a:r>
          </a:p>
          <a:p>
            <a:pPr marL="0" indent="0">
              <a:buNone/>
            </a:pPr>
            <a:endParaRPr lang="en-US" dirty="0">
              <a:solidFill>
                <a:srgbClr val="000000"/>
              </a:solidFill>
            </a:endParaRPr>
          </a:p>
          <a:p>
            <a:pPr marL="0" indent="0">
              <a:buNone/>
            </a:pPr>
            <a:r>
              <a:rPr lang="en-US" dirty="0">
                <a:solidFill>
                  <a:srgbClr val="000000"/>
                </a:solidFill>
              </a:rPr>
              <a:t>During Travel Status – contact Fox World Travel (recommend saving on your phone and in your contacts)</a:t>
            </a:r>
          </a:p>
          <a:p>
            <a:r>
              <a:rPr lang="en-US" b="1" dirty="0"/>
              <a:t>Call:</a:t>
            </a:r>
            <a:r>
              <a:rPr lang="en-US" dirty="0"/>
              <a:t>   Local: 608-710-4172</a:t>
            </a:r>
          </a:p>
          <a:p>
            <a:r>
              <a:rPr lang="en-US" b="1" dirty="0"/>
              <a:t>Email</a:t>
            </a:r>
            <a:r>
              <a:rPr lang="en-US" dirty="0"/>
              <a:t>: </a:t>
            </a:r>
            <a:r>
              <a:rPr lang="en-US" u="sng" dirty="0">
                <a:hlinkClick r:id="rId3"/>
              </a:rPr>
              <a:t>uwtravel@foxworldtravel.com</a:t>
            </a:r>
            <a:endParaRPr lang="en-US" dirty="0"/>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2809449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F0678-631E-3290-C9BA-39F6528F7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BE2E5-ECFA-2254-ACF9-EBDD1A5382CF}"/>
              </a:ext>
            </a:extLst>
          </p:cNvPr>
          <p:cNvSpPr>
            <a:spLocks noGrp="1"/>
          </p:cNvSpPr>
          <p:nvPr>
            <p:ph type="ctrTitle"/>
          </p:nvPr>
        </p:nvSpPr>
        <p:spPr/>
        <p:txBody>
          <a:bodyPr/>
          <a:lstStyle/>
          <a:p>
            <a:r>
              <a:rPr lang="en-US" dirty="0"/>
              <a:t>Expense report approvals</a:t>
            </a:r>
          </a:p>
        </p:txBody>
      </p:sp>
      <p:sp>
        <p:nvSpPr>
          <p:cNvPr id="3" name="Text Placeholder 2">
            <a:extLst>
              <a:ext uri="{FF2B5EF4-FFF2-40B4-BE49-F238E27FC236}">
                <a16:creationId xmlns:a16="http://schemas.microsoft.com/office/drawing/2014/main" id="{AD56F9E4-8D45-656A-88A8-4D4F20CE6FD5}"/>
              </a:ext>
            </a:extLst>
          </p:cNvPr>
          <p:cNvSpPr>
            <a:spLocks noGrp="1"/>
          </p:cNvSpPr>
          <p:nvPr>
            <p:ph type="body" sz="quarter" idx="13"/>
          </p:nvPr>
        </p:nvSpPr>
        <p:spPr>
          <a:xfrm>
            <a:off x="886968" y="1935892"/>
            <a:ext cx="9643223" cy="3871784"/>
          </a:xfrm>
        </p:spPr>
        <p:txBody>
          <a:bodyPr>
            <a:normAutofit lnSpcReduction="10000"/>
          </a:bodyPr>
          <a:lstStyle/>
          <a:p>
            <a:pPr marL="0" indent="0">
              <a:buNone/>
            </a:pPr>
            <a:r>
              <a:rPr lang="en-US" b="1" dirty="0"/>
              <a:t>UW Madison </a:t>
            </a:r>
            <a:r>
              <a:rPr lang="en-US" dirty="0"/>
              <a:t>has made great progress. Links to find current estimated Expense Partner (Central Audit) turnaround time: </a:t>
            </a:r>
          </a:p>
          <a:p>
            <a:pPr marL="0" indent="0">
              <a:buNone/>
            </a:pPr>
            <a:r>
              <a:rPr lang="en-US" dirty="0">
                <a:hlinkClick r:id="rId2"/>
              </a:rPr>
              <a:t>Centralized Audit of Expenses at UW–Madison – Division of Business Services – UW–Madison</a:t>
            </a:r>
            <a:endParaRPr lang="en-US" dirty="0"/>
          </a:p>
          <a:p>
            <a:pPr marL="0" indent="0">
              <a:buNone/>
            </a:pPr>
            <a:endParaRPr lang="en-US" dirty="0"/>
          </a:p>
          <a:p>
            <a:pPr marL="0" indent="0">
              <a:buNone/>
            </a:pPr>
            <a:r>
              <a:rPr lang="en-US" b="1" dirty="0"/>
              <a:t>All other campuses</a:t>
            </a:r>
            <a:r>
              <a:rPr lang="en-US" dirty="0"/>
              <a:t>: </a:t>
            </a:r>
            <a:r>
              <a:rPr lang="en-US" u="sng" dirty="0">
                <a:hlinkClick r:id="rId3"/>
              </a:rPr>
              <a:t>Expense Report Status | Shared Services</a:t>
            </a: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934414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0F1C9-1BD7-E29B-D0A4-F27FBA801F5D}"/>
              </a:ext>
            </a:extLst>
          </p:cNvPr>
          <p:cNvSpPr>
            <a:spLocks noGrp="1"/>
          </p:cNvSpPr>
          <p:nvPr>
            <p:ph type="ctrTitle"/>
          </p:nvPr>
        </p:nvSpPr>
        <p:spPr/>
        <p:txBody>
          <a:bodyPr/>
          <a:lstStyle/>
          <a:p>
            <a:r>
              <a:rPr lang="en-US" dirty="0"/>
              <a:t>Helpful links</a:t>
            </a:r>
          </a:p>
        </p:txBody>
      </p:sp>
      <p:sp>
        <p:nvSpPr>
          <p:cNvPr id="3" name="Text Placeholder 2">
            <a:extLst>
              <a:ext uri="{FF2B5EF4-FFF2-40B4-BE49-F238E27FC236}">
                <a16:creationId xmlns:a16="http://schemas.microsoft.com/office/drawing/2014/main" id="{E3980328-1616-CD62-9233-929923B51BFA}"/>
              </a:ext>
            </a:extLst>
          </p:cNvPr>
          <p:cNvSpPr>
            <a:spLocks noGrp="1"/>
          </p:cNvSpPr>
          <p:nvPr>
            <p:ph type="body" sz="quarter" idx="13"/>
          </p:nvPr>
        </p:nvSpPr>
        <p:spPr>
          <a:xfrm>
            <a:off x="950976" y="1700784"/>
            <a:ext cx="9579215" cy="4106892"/>
          </a:xfrm>
        </p:spPr>
        <p:txBody>
          <a:bodyPr>
            <a:normAutofit fontScale="70000" lnSpcReduction="20000"/>
          </a:bodyPr>
          <a:lstStyle/>
          <a:p>
            <a:pPr marL="0" indent="0">
              <a:buNone/>
            </a:pPr>
            <a:r>
              <a:rPr lang="en-US" dirty="0">
                <a:hlinkClick r:id="rId2"/>
              </a:rPr>
              <a:t>Travel | UW </a:t>
            </a:r>
            <a:r>
              <a:rPr lang="en-US" dirty="0" err="1">
                <a:hlinkClick r:id="rId2"/>
              </a:rPr>
              <a:t>TravelWIse</a:t>
            </a:r>
            <a:r>
              <a:rPr lang="en-US" dirty="0"/>
              <a:t> – UW Systemwide all things Travel</a:t>
            </a:r>
          </a:p>
          <a:p>
            <a:pPr marL="0" indent="0">
              <a:buNone/>
            </a:pPr>
            <a:endParaRPr lang="en-US" dirty="0"/>
          </a:p>
          <a:p>
            <a:pPr marL="0" indent="0">
              <a:buNone/>
            </a:pPr>
            <a:r>
              <a:rPr lang="en-US" dirty="0">
                <a:highlight>
                  <a:srgbClr val="FFFF00"/>
                </a:highlight>
                <a:hlinkClick r:id="rId3"/>
              </a:rPr>
              <a:t>Student and Guest Travel Reimbursement Form | Travel</a:t>
            </a:r>
            <a:r>
              <a:rPr lang="en-US" dirty="0">
                <a:highlight>
                  <a:srgbClr val="FFFF00"/>
                </a:highlight>
              </a:rPr>
              <a:t> – New </a:t>
            </a:r>
            <a:r>
              <a:rPr lang="en-US" dirty="0"/>
              <a:t>to help upload receipts and provide details administrators need to complete an expense report on others behalf</a:t>
            </a:r>
          </a:p>
          <a:p>
            <a:pPr marL="0" indent="0">
              <a:buNone/>
            </a:pPr>
            <a:endParaRPr lang="en-US" dirty="0"/>
          </a:p>
          <a:p>
            <a:pPr marL="0" indent="0">
              <a:buNone/>
            </a:pPr>
            <a:r>
              <a:rPr lang="en-US" dirty="0">
                <a:hlinkClick r:id="rId4"/>
              </a:rPr>
              <a:t>Per Diem Calculator – Home</a:t>
            </a:r>
            <a:r>
              <a:rPr lang="en-US" dirty="0"/>
              <a:t> to be used for all lodging stays</a:t>
            </a:r>
          </a:p>
          <a:p>
            <a:pPr marL="0" indent="0">
              <a:buNone/>
            </a:pPr>
            <a:endParaRPr lang="en-US" dirty="0"/>
          </a:p>
          <a:p>
            <a:pPr marL="0" indent="0">
              <a:buNone/>
            </a:pPr>
            <a:r>
              <a:rPr lang="en-US" dirty="0">
                <a:hlinkClick r:id="rId5"/>
              </a:rPr>
              <a:t>Currency Converter | Foreign Exchange Rates | OANDA</a:t>
            </a:r>
            <a:endParaRPr lang="en-US" dirty="0"/>
          </a:p>
          <a:p>
            <a:pPr marL="0" indent="0">
              <a:buNone/>
            </a:pPr>
            <a:endParaRPr lang="en-US" dirty="0"/>
          </a:p>
          <a:p>
            <a:pPr marL="0" indent="0">
              <a:buNone/>
            </a:pPr>
            <a:r>
              <a:rPr lang="en-US" dirty="0">
                <a:hlinkClick r:id="rId6"/>
              </a:rPr>
              <a:t>Fox Portal - Dashboard - UW System Administration</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643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BC28-BD2A-CA0D-EC12-CFBE5D207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95AB6B-2E3B-868E-2537-30E9FA4405B7}"/>
              </a:ext>
            </a:extLst>
          </p:cNvPr>
          <p:cNvSpPr>
            <a:spLocks noGrp="1"/>
          </p:cNvSpPr>
          <p:nvPr>
            <p:ph type="ctrTitle"/>
          </p:nvPr>
        </p:nvSpPr>
        <p:spPr>
          <a:xfrm>
            <a:off x="1837942" y="557783"/>
            <a:ext cx="8692249" cy="712213"/>
          </a:xfrm>
        </p:spPr>
        <p:txBody>
          <a:bodyPr/>
          <a:lstStyle/>
          <a:p>
            <a:r>
              <a:rPr lang="en-US" sz="3600" b="1" i="0" u="none" strike="noStrike" dirty="0">
                <a:solidFill>
                  <a:srgbClr val="202020"/>
                </a:solidFill>
                <a:effectLst/>
                <a:latin typeface="Red Hat Text"/>
              </a:rPr>
              <a:t>Any Questions</a:t>
            </a:r>
            <a:r>
              <a:rPr lang="en-US" b="1" dirty="0">
                <a:solidFill>
                  <a:srgbClr val="202020"/>
                </a:solidFill>
                <a:latin typeface="Red Hat Text"/>
              </a:rPr>
              <a:t>?</a:t>
            </a:r>
            <a:endParaRPr lang="en-US" dirty="0"/>
          </a:p>
        </p:txBody>
      </p:sp>
      <p:sp>
        <p:nvSpPr>
          <p:cNvPr id="3" name="Text Placeholder 2">
            <a:extLst>
              <a:ext uri="{FF2B5EF4-FFF2-40B4-BE49-F238E27FC236}">
                <a16:creationId xmlns:a16="http://schemas.microsoft.com/office/drawing/2014/main" id="{D7CD03D5-D881-D3D8-6DF2-E83D06DAC2B0}"/>
              </a:ext>
            </a:extLst>
          </p:cNvPr>
          <p:cNvSpPr>
            <a:spLocks noGrp="1"/>
          </p:cNvSpPr>
          <p:nvPr>
            <p:ph type="body" sz="quarter" idx="13"/>
          </p:nvPr>
        </p:nvSpPr>
        <p:spPr>
          <a:xfrm>
            <a:off x="1234440" y="1426464"/>
            <a:ext cx="9665208" cy="4325112"/>
          </a:xfrm>
        </p:spPr>
        <p:txBody>
          <a:bodyPr>
            <a:normAutofit/>
          </a:bodyPr>
          <a:lstStyle/>
          <a:p>
            <a:endParaRPr lang="en-US" sz="1800" b="0" i="0" u="none" strike="noStrike" baseline="0" dirty="0">
              <a:solidFill>
                <a:srgbClr val="005677"/>
              </a:solidFill>
              <a:latin typeface="Open Sans" panose="020B0606030504020204" pitchFamily="34" charset="0"/>
            </a:endParaRPr>
          </a:p>
          <a:p>
            <a:pPr marL="0" indent="0">
              <a:buNone/>
            </a:pPr>
            <a:r>
              <a:rPr lang="en-US" dirty="0"/>
              <a:t>Thank you for your time and participation!</a:t>
            </a:r>
          </a:p>
        </p:txBody>
      </p:sp>
    </p:spTree>
    <p:extLst>
      <p:ext uri="{BB962C8B-B14F-4D97-AF65-F5344CB8AC3E}">
        <p14:creationId xmlns:p14="http://schemas.microsoft.com/office/powerpoint/2010/main" val="693833816"/>
      </p:ext>
    </p:extLst>
  </p:cSld>
  <p:clrMapOvr>
    <a:masterClrMapping/>
  </p:clrMapOvr>
</p:sld>
</file>

<file path=ppt/theme/theme1.xml><?xml version="1.0" encoding="utf-8"?>
<a:theme xmlns:a="http://schemas.openxmlformats.org/drawingml/2006/main" name="Custom">
  <a:themeElements>
    <a:clrScheme name="Universities of Wisconsin">
      <a:dk1>
        <a:srgbClr val="000000"/>
      </a:dk1>
      <a:lt1>
        <a:srgbClr val="FFFFFF"/>
      </a:lt1>
      <a:dk2>
        <a:srgbClr val="02465F"/>
      </a:dk2>
      <a:lt2>
        <a:srgbClr val="005777"/>
      </a:lt2>
      <a:accent1>
        <a:srgbClr val="A0A0A0"/>
      </a:accent1>
      <a:accent2>
        <a:srgbClr val="D34427"/>
      </a:accent2>
      <a:accent3>
        <a:srgbClr val="777679"/>
      </a:accent3>
      <a:accent4>
        <a:srgbClr val="F3BD15"/>
      </a:accent4>
      <a:accent5>
        <a:srgbClr val="003764"/>
      </a:accent5>
      <a:accent6>
        <a:srgbClr val="59833A"/>
      </a:accent6>
      <a:hlink>
        <a:srgbClr val="005777"/>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Win32_SL_V2" id="{0E60AB4E-417B-45C1-9301-1C9D3943EB7F}" vid="{199B3929-907A-4692-88BF-6063DC97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7764C99D61A9548934E1D5A5A691AD3" ma:contentTypeVersion="3" ma:contentTypeDescription="Create a new document." ma:contentTypeScope="" ma:versionID="02806b778be1e6e705e4e646269e0c60">
  <xsd:schema xmlns:xsd="http://www.w3.org/2001/XMLSchema" xmlns:xs="http://www.w3.org/2001/XMLSchema" xmlns:p="http://schemas.microsoft.com/office/2006/metadata/properties" xmlns:ns2="12d56ef5-9c0e-470b-b691-6844296471ea" targetNamespace="http://schemas.microsoft.com/office/2006/metadata/properties" ma:root="true" ma:fieldsID="0c33707cb4a7d0077d38a646507c8cf0" ns2:_="">
    <xsd:import namespace="12d56ef5-9c0e-470b-b691-6844296471ea"/>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d56ef5-9c0e-470b-b691-6844296471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8A5EB6-E9B8-417D-B09E-03811FBC9BCD}">
  <ds:schemaRefs>
    <ds:schemaRef ds:uri="http://schemas.microsoft.com/sharepoint/v3/contenttype/forms"/>
  </ds:schemaRefs>
</ds:datastoreItem>
</file>

<file path=customXml/itemProps2.xml><?xml version="1.0" encoding="utf-8"?>
<ds:datastoreItem xmlns:ds="http://schemas.openxmlformats.org/officeDocument/2006/customXml" ds:itemID="{E5AF8A94-0823-40B4-A0AA-966648BF4069}">
  <ds:schemaRefs>
    <ds:schemaRef ds:uri="12d56ef5-9c0e-470b-b691-6844296471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E5CEF65-757A-4D05-90BA-ED40BC2E5152}">
  <ds:schemaRefs>
    <ds:schemaRef ds:uri="12d56ef5-9c0e-470b-b691-6844296471e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59769</TotalTime>
  <Words>2088</Words>
  <Application>Microsoft Office PowerPoint</Application>
  <PresentationFormat>Widescreen</PresentationFormat>
  <Paragraphs>289</Paragraphs>
  <Slides>26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Open Sans</vt:lpstr>
      <vt:lpstr>Open Sans Light</vt:lpstr>
      <vt:lpstr>Red Hat Text</vt:lpstr>
      <vt:lpstr>Wingdings</vt:lpstr>
      <vt:lpstr>Custom</vt:lpstr>
      <vt:lpstr>UW Travel Team presents: Industry Updates &amp; Policy review</vt:lpstr>
      <vt:lpstr>Uw travel team introductions</vt:lpstr>
      <vt:lpstr>Policy Updates</vt:lpstr>
      <vt:lpstr>Policy Updates – July 2025</vt:lpstr>
      <vt:lpstr>Headquarter city and sponsored events policy</vt:lpstr>
      <vt:lpstr>Spend Authorizations</vt:lpstr>
      <vt:lpstr>Travel Policy  - Course in Workday</vt:lpstr>
      <vt:lpstr>Travel Industry Updates</vt:lpstr>
      <vt:lpstr>Travel Industry Updates - IRROPS</vt:lpstr>
      <vt:lpstr>Travel Industry Updates - IRROPS</vt:lpstr>
      <vt:lpstr>Travel Industry Updates - IRROPS</vt:lpstr>
      <vt:lpstr>Work with airline directly</vt:lpstr>
      <vt:lpstr>Travel Industry Updates - IRROPS</vt:lpstr>
      <vt:lpstr>Travel Industry Updates - IRROPS</vt:lpstr>
      <vt:lpstr>After hours service fees</vt:lpstr>
      <vt:lpstr>Travel Industry Updates</vt:lpstr>
      <vt:lpstr>Travel Industry Updates - Hotel</vt:lpstr>
      <vt:lpstr>Travel Industry Updates - hotel</vt:lpstr>
      <vt:lpstr>FedRooms rate program</vt:lpstr>
      <vt:lpstr>PowerPoint Presentation</vt:lpstr>
      <vt:lpstr>Travel Program – Why Have one?</vt:lpstr>
      <vt:lpstr>Travel Agency news</vt:lpstr>
      <vt:lpstr>Get help</vt:lpstr>
      <vt:lpstr>Expense report approvals</vt:lpstr>
      <vt:lpstr>Helpful links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White Background</dc:title>
  <dc:creator>Tom Thieding</dc:creator>
  <cp:lastModifiedBy>Dressel, Elizabeth</cp:lastModifiedBy>
  <cp:revision>10</cp:revision>
  <dcterms:created xsi:type="dcterms:W3CDTF">2023-10-03T00:22:44Z</dcterms:created>
  <dcterms:modified xsi:type="dcterms:W3CDTF">2026-09-22T17:39:27Z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0x010100C7764C99D61A9548934E1D5A5A691AD3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