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73" r:id="rId6"/>
    <p:sldMasterId id="2147483679" r:id="rId7"/>
    <p:sldMasterId id="2147483690" r:id="rId8"/>
    <p:sldMasterId id="2147483693" r:id="rId9"/>
    <p:sldMasterId id="2147483701" r:id="rId10"/>
    <p:sldMasterId id="2147483703" r:id="rId11"/>
  </p:sldMasterIdLst>
  <p:notesMasterIdLst>
    <p:notesMasterId r:id="rId132"/>
  </p:notesMasterIdLst>
  <p:sldIdLst>
    <p:sldId id="2142532614" r:id="rId12"/>
    <p:sldId id="2147375804" r:id="rId13"/>
    <p:sldId id="2147375805" r:id="rId14"/>
    <p:sldId id="307" r:id="rId15"/>
    <p:sldId id="308" r:id="rId16"/>
    <p:sldId id="2147375806" r:id="rId17"/>
    <p:sldId id="311" r:id="rId18"/>
    <p:sldId id="318" r:id="rId19"/>
    <p:sldId id="315" r:id="rId20"/>
    <p:sldId id="261" r:id="rId21"/>
    <p:sldId id="317" r:id="rId22"/>
    <p:sldId id="316" r:id="rId23"/>
    <p:sldId id="277" r:id="rId24"/>
    <p:sldId id="291" r:id="rId25"/>
    <p:sldId id="283" r:id="rId26"/>
    <p:sldId id="285" r:id="rId27"/>
    <p:sldId id="279" r:id="rId28"/>
    <p:sldId id="2147375807" r:id="rId29"/>
    <p:sldId id="268" r:id="rId30"/>
    <p:sldId id="259" r:id="rId31"/>
    <p:sldId id="287" r:id="rId32"/>
    <p:sldId id="337" r:id="rId33"/>
    <p:sldId id="314" r:id="rId34"/>
    <p:sldId id="329" r:id="rId35"/>
    <p:sldId id="298" r:id="rId36"/>
    <p:sldId id="2147375607" r:id="rId37"/>
    <p:sldId id="340" r:id="rId38"/>
    <p:sldId id="334" r:id="rId39"/>
    <p:sldId id="336" r:id="rId40"/>
    <p:sldId id="327" r:id="rId41"/>
    <p:sldId id="328" r:id="rId42"/>
    <p:sldId id="331" r:id="rId43"/>
    <p:sldId id="332" r:id="rId44"/>
    <p:sldId id="324" r:id="rId45"/>
    <p:sldId id="2147375795" r:id="rId46"/>
    <p:sldId id="2147375808" r:id="rId47"/>
    <p:sldId id="2147375612" r:id="rId48"/>
    <p:sldId id="2147375621" r:id="rId49"/>
    <p:sldId id="2147375622" r:id="rId50"/>
    <p:sldId id="2147375615" r:id="rId51"/>
    <p:sldId id="2147375623" r:id="rId52"/>
    <p:sldId id="2147375628" r:id="rId53"/>
    <p:sldId id="2147375646" r:id="rId54"/>
    <p:sldId id="2147375629" r:id="rId55"/>
    <p:sldId id="2147375630" r:id="rId56"/>
    <p:sldId id="2147375631" r:id="rId57"/>
    <p:sldId id="2147375633" r:id="rId58"/>
    <p:sldId id="2147375634" r:id="rId59"/>
    <p:sldId id="2147375810" r:id="rId60"/>
    <p:sldId id="2147375811" r:id="rId61"/>
    <p:sldId id="2147375812" r:id="rId62"/>
    <p:sldId id="2147375813" r:id="rId63"/>
    <p:sldId id="2147375818" r:id="rId64"/>
    <p:sldId id="2147375797" r:id="rId65"/>
    <p:sldId id="2147375798" r:id="rId66"/>
    <p:sldId id="2147375819" r:id="rId67"/>
    <p:sldId id="2147375814" r:id="rId68"/>
    <p:sldId id="2147375817" r:id="rId69"/>
    <p:sldId id="2147375815" r:id="rId70"/>
    <p:sldId id="2147375816" r:id="rId71"/>
    <p:sldId id="2147375820" r:id="rId72"/>
    <p:sldId id="2147375627" r:id="rId73"/>
    <p:sldId id="2147375618" r:id="rId74"/>
    <p:sldId id="2147375636" r:id="rId75"/>
    <p:sldId id="2147375821" r:id="rId76"/>
    <p:sldId id="2147375626" r:id="rId77"/>
    <p:sldId id="2147375624" r:id="rId78"/>
    <p:sldId id="2147375822" r:id="rId79"/>
    <p:sldId id="2147375823" r:id="rId80"/>
    <p:sldId id="1830143354" r:id="rId81"/>
    <p:sldId id="2147375638" r:id="rId82"/>
    <p:sldId id="2147375637" r:id="rId83"/>
    <p:sldId id="2147375642" r:id="rId84"/>
    <p:sldId id="2147375641" r:id="rId85"/>
    <p:sldId id="2147375644" r:id="rId86"/>
    <p:sldId id="2147375643" r:id="rId87"/>
    <p:sldId id="2147375640" r:id="rId88"/>
    <p:sldId id="2147375649" r:id="rId89"/>
    <p:sldId id="2147375625" r:id="rId90"/>
    <p:sldId id="2147375648" r:id="rId91"/>
    <p:sldId id="2147375824" r:id="rId92"/>
    <p:sldId id="2147375796" r:id="rId93"/>
    <p:sldId id="2142532613" r:id="rId94"/>
    <p:sldId id="2142532639" r:id="rId95"/>
    <p:sldId id="2142532626" r:id="rId96"/>
    <p:sldId id="2142532637" r:id="rId97"/>
    <p:sldId id="2142532623" r:id="rId98"/>
    <p:sldId id="2142532636" r:id="rId99"/>
    <p:sldId id="2142532643" r:id="rId100"/>
    <p:sldId id="2142532628" r:id="rId101"/>
    <p:sldId id="2142532624" r:id="rId102"/>
    <p:sldId id="2142532634" r:id="rId103"/>
    <p:sldId id="2142532629" r:id="rId104"/>
    <p:sldId id="2142532641" r:id="rId105"/>
    <p:sldId id="2142532635" r:id="rId106"/>
    <p:sldId id="2142532642" r:id="rId107"/>
    <p:sldId id="2142532630" r:id="rId108"/>
    <p:sldId id="2142532638" r:id="rId109"/>
    <p:sldId id="2147375825" r:id="rId110"/>
    <p:sldId id="2147375827" r:id="rId111"/>
    <p:sldId id="2142532640" r:id="rId112"/>
    <p:sldId id="2142532648" r:id="rId113"/>
    <p:sldId id="2147375828" r:id="rId114"/>
    <p:sldId id="2142532651" r:id="rId115"/>
    <p:sldId id="2147375838" r:id="rId116"/>
    <p:sldId id="2147375826" r:id="rId117"/>
    <p:sldId id="2142532645" r:id="rId118"/>
    <p:sldId id="2142532644" r:id="rId119"/>
    <p:sldId id="2147375800" r:id="rId120"/>
    <p:sldId id="2147375829" r:id="rId121"/>
    <p:sldId id="2147375830" r:id="rId122"/>
    <p:sldId id="2147375831" r:id="rId123"/>
    <p:sldId id="2147375832" r:id="rId124"/>
    <p:sldId id="2147375835" r:id="rId125"/>
    <p:sldId id="2147375833" r:id="rId126"/>
    <p:sldId id="2147375834" r:id="rId127"/>
    <p:sldId id="2147375836" r:id="rId128"/>
    <p:sldId id="2147375802" r:id="rId129"/>
    <p:sldId id="2147375803" r:id="rId130"/>
    <p:sldId id="2147375837" r:id="rId131"/>
  </p:sldIdLst>
  <p:sldSz cx="12192000" cy="6858000"/>
  <p:notesSz cx="6858000" cy="9144000"/>
  <p:custDataLst>
    <p:tags r:id="rId1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A2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92" autoAdjust="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presProps" Target="pres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viewProps" Target="viewProps.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notesMaster" Target="notesMasters/notesMaster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831F7-FEB8-49DF-A297-8B77DAA473A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C1A10B5-D847-4FB4-90C6-D3243A53BB6F}">
      <dgm:prSet phldrT="[Text]"/>
      <dgm:spPr/>
      <dgm:t>
        <a:bodyPr/>
        <a:lstStyle/>
        <a:p>
          <a:r>
            <a:rPr lang="en-US" dirty="0"/>
            <a:t>Employee as Self</a:t>
          </a:r>
        </a:p>
        <a:p>
          <a:r>
            <a:rPr lang="en-US" dirty="0"/>
            <a:t>Expense Data Entry Specialist</a:t>
          </a:r>
        </a:p>
      </dgm:t>
    </dgm:pt>
    <dgm:pt modelId="{0BA7E1B9-881E-43D0-B9D8-1EE0C25B0A81}" type="parTrans" cxnId="{6579CC79-394D-4CBC-A878-BF4C49E8A99E}">
      <dgm:prSet/>
      <dgm:spPr/>
      <dgm:t>
        <a:bodyPr/>
        <a:lstStyle/>
        <a:p>
          <a:endParaRPr lang="en-US"/>
        </a:p>
      </dgm:t>
    </dgm:pt>
    <dgm:pt modelId="{D3B46A32-F69B-4D8B-9871-67D00F7C7284}" type="sibTrans" cxnId="{6579CC79-394D-4CBC-A878-BF4C49E8A99E}">
      <dgm:prSet/>
      <dgm:spPr/>
      <dgm:t>
        <a:bodyPr/>
        <a:lstStyle/>
        <a:p>
          <a:endParaRPr lang="en-US"/>
        </a:p>
      </dgm:t>
    </dgm:pt>
    <dgm:pt modelId="{AB7EB202-CCA5-432B-B0E8-8D4538837181}">
      <dgm:prSet phldrT="[Text]"/>
      <dgm:spPr/>
      <dgm:t>
        <a:bodyPr/>
        <a:lstStyle/>
        <a:p>
          <a:r>
            <a:rPr lang="en-US" dirty="0"/>
            <a:t>Gift, Grant, Project, or Program Manager</a:t>
          </a:r>
        </a:p>
      </dgm:t>
    </dgm:pt>
    <dgm:pt modelId="{E50D6B77-5D12-446E-AA1F-1F9873E90F01}" type="parTrans" cxnId="{E5B0ED10-5E70-4573-8BBF-9FFF8015AE9F}">
      <dgm:prSet/>
      <dgm:spPr/>
      <dgm:t>
        <a:bodyPr/>
        <a:lstStyle/>
        <a:p>
          <a:endParaRPr lang="en-US"/>
        </a:p>
      </dgm:t>
    </dgm:pt>
    <dgm:pt modelId="{AA266907-D575-4B2E-A258-01450C04F948}" type="sibTrans" cxnId="{E5B0ED10-5E70-4573-8BBF-9FFF8015AE9F}">
      <dgm:prSet/>
      <dgm:spPr/>
      <dgm:t>
        <a:bodyPr/>
        <a:lstStyle/>
        <a:p>
          <a:endParaRPr lang="en-US"/>
        </a:p>
      </dgm:t>
    </dgm:pt>
    <dgm:pt modelId="{8A0F7FE3-80A4-4282-9F57-8CA6A51B5671}">
      <dgm:prSet phldrT="[Text]"/>
      <dgm:spPr/>
      <dgm:t>
        <a:bodyPr/>
        <a:lstStyle/>
        <a:p>
          <a:r>
            <a:rPr lang="en-US" dirty="0"/>
            <a:t>Expense Advance Repayment Specialist</a:t>
          </a:r>
        </a:p>
      </dgm:t>
    </dgm:pt>
    <dgm:pt modelId="{67AE5DC5-E801-4C96-B99F-56BC553FA13A}" type="parTrans" cxnId="{B3821298-4D14-4193-B9B0-F0112169AB8A}">
      <dgm:prSet/>
      <dgm:spPr/>
      <dgm:t>
        <a:bodyPr/>
        <a:lstStyle/>
        <a:p>
          <a:endParaRPr lang="en-US"/>
        </a:p>
      </dgm:t>
    </dgm:pt>
    <dgm:pt modelId="{F6E357B9-759E-436C-9381-C8DEB131AC06}" type="sibTrans" cxnId="{B3821298-4D14-4193-B9B0-F0112169AB8A}">
      <dgm:prSet/>
      <dgm:spPr/>
      <dgm:t>
        <a:bodyPr/>
        <a:lstStyle/>
        <a:p>
          <a:endParaRPr lang="en-US"/>
        </a:p>
      </dgm:t>
    </dgm:pt>
    <dgm:pt modelId="{45E1313D-2748-4B61-A73F-883AA43326F0}">
      <dgm:prSet phldrT="[Text]"/>
      <dgm:spPr/>
      <dgm:t>
        <a:bodyPr/>
        <a:lstStyle/>
        <a:p>
          <a:r>
            <a:rPr lang="en-US" dirty="0"/>
            <a:t>Creates and submits Spend Authorization for review and approval</a:t>
          </a:r>
        </a:p>
      </dgm:t>
    </dgm:pt>
    <dgm:pt modelId="{10880E0E-DCB8-4080-9F4C-C7756276E98D}" type="parTrans" cxnId="{FA4F8F96-DE84-40AE-8892-8FE81D691045}">
      <dgm:prSet/>
      <dgm:spPr/>
      <dgm:t>
        <a:bodyPr/>
        <a:lstStyle/>
        <a:p>
          <a:endParaRPr lang="en-US"/>
        </a:p>
      </dgm:t>
    </dgm:pt>
    <dgm:pt modelId="{96A44A1B-5D3F-40F5-A1C9-8CC2B2198458}" type="sibTrans" cxnId="{FA4F8F96-DE84-40AE-8892-8FE81D691045}">
      <dgm:prSet/>
      <dgm:spPr/>
      <dgm:t>
        <a:bodyPr/>
        <a:lstStyle/>
        <a:p>
          <a:endParaRPr lang="en-US"/>
        </a:p>
      </dgm:t>
    </dgm:pt>
    <dgm:pt modelId="{E9D85767-F930-46DD-BC0A-FB578414FB11}">
      <dgm:prSet phldrT="[Text]"/>
      <dgm:spPr/>
      <dgm:t>
        <a:bodyPr/>
        <a:lstStyle/>
        <a:p>
          <a:r>
            <a:rPr lang="en-US" dirty="0"/>
            <a:t>Review Spend Authorization for correct funding</a:t>
          </a:r>
        </a:p>
      </dgm:t>
    </dgm:pt>
    <dgm:pt modelId="{3E571340-9BEC-42B3-8955-D461F90DFF8C}" type="parTrans" cxnId="{3694CA30-8B1D-4CB1-8185-A3F7796A90BF}">
      <dgm:prSet/>
      <dgm:spPr/>
      <dgm:t>
        <a:bodyPr/>
        <a:lstStyle/>
        <a:p>
          <a:endParaRPr lang="en-US"/>
        </a:p>
      </dgm:t>
    </dgm:pt>
    <dgm:pt modelId="{7DD80986-DC54-4742-B68B-450350AE8809}" type="sibTrans" cxnId="{3694CA30-8B1D-4CB1-8185-A3F7796A90BF}">
      <dgm:prSet/>
      <dgm:spPr/>
      <dgm:t>
        <a:bodyPr/>
        <a:lstStyle/>
        <a:p>
          <a:endParaRPr lang="en-US"/>
        </a:p>
      </dgm:t>
    </dgm:pt>
    <dgm:pt modelId="{E05BF2C6-6F9E-429F-8113-0AF86B5FF4A9}">
      <dgm:prSet phldrT="[Text]"/>
      <dgm:spPr/>
      <dgm:t>
        <a:bodyPr/>
        <a:lstStyle/>
        <a:p>
          <a:r>
            <a:rPr lang="en-US" dirty="0"/>
            <a:t>Approves Cash Advance Requested</a:t>
          </a:r>
        </a:p>
      </dgm:t>
    </dgm:pt>
    <dgm:pt modelId="{4AA6943A-B9B9-4ECB-AAC9-3D12B706097F}" type="parTrans" cxnId="{AF362226-E288-414F-A7CB-411F73383E5C}">
      <dgm:prSet/>
      <dgm:spPr/>
      <dgm:t>
        <a:bodyPr/>
        <a:lstStyle/>
        <a:p>
          <a:endParaRPr lang="en-US"/>
        </a:p>
      </dgm:t>
    </dgm:pt>
    <dgm:pt modelId="{2E009FA3-2C39-4B6B-BDE0-32D9031407F1}" type="sibTrans" cxnId="{AF362226-E288-414F-A7CB-411F73383E5C}">
      <dgm:prSet/>
      <dgm:spPr/>
      <dgm:t>
        <a:bodyPr/>
        <a:lstStyle/>
        <a:p>
          <a:endParaRPr lang="en-US"/>
        </a:p>
      </dgm:t>
    </dgm:pt>
    <dgm:pt modelId="{EBE299FC-AB70-457B-BE7C-BB1F9CD6AB18}" type="pres">
      <dgm:prSet presAssocID="{989831F7-FEB8-49DF-A297-8B77DAA473A9}" presName="Name0" presStyleCnt="0">
        <dgm:presLayoutVars>
          <dgm:dir/>
          <dgm:resizeHandles val="exact"/>
        </dgm:presLayoutVars>
      </dgm:prSet>
      <dgm:spPr/>
    </dgm:pt>
    <dgm:pt modelId="{DCA7C533-A0E0-4A05-BF83-159A55DEC417}" type="pres">
      <dgm:prSet presAssocID="{DC1A10B5-D847-4FB4-90C6-D3243A53BB6F}" presName="composite" presStyleCnt="0"/>
      <dgm:spPr/>
    </dgm:pt>
    <dgm:pt modelId="{9E284D67-6569-4FD3-92D9-16DEB9DF317C}" type="pres">
      <dgm:prSet presAssocID="{DC1A10B5-D847-4FB4-90C6-D3243A53BB6F}" presName="bgChev" presStyleLbl="node1" presStyleIdx="0" presStyleCnt="3"/>
      <dgm:spPr/>
    </dgm:pt>
    <dgm:pt modelId="{AC7DC16C-6660-448A-88E8-3FCC514A07C6}" type="pres">
      <dgm:prSet presAssocID="{DC1A10B5-D847-4FB4-90C6-D3243A53BB6F}" presName="txNode" presStyleLbl="fgAcc1" presStyleIdx="0" presStyleCnt="3">
        <dgm:presLayoutVars>
          <dgm:bulletEnabled val="1"/>
        </dgm:presLayoutVars>
      </dgm:prSet>
      <dgm:spPr/>
    </dgm:pt>
    <dgm:pt modelId="{DEDB1101-A4C8-472C-89AB-29C127AE0185}" type="pres">
      <dgm:prSet presAssocID="{D3B46A32-F69B-4D8B-9871-67D00F7C7284}" presName="compositeSpace" presStyleCnt="0"/>
      <dgm:spPr/>
    </dgm:pt>
    <dgm:pt modelId="{A73246AA-4479-41E9-83A8-2ACA822BC1C8}" type="pres">
      <dgm:prSet presAssocID="{AB7EB202-CCA5-432B-B0E8-8D4538837181}" presName="composite" presStyleCnt="0"/>
      <dgm:spPr/>
    </dgm:pt>
    <dgm:pt modelId="{A91498CD-51C6-41B3-8135-1A544C769B90}" type="pres">
      <dgm:prSet presAssocID="{AB7EB202-CCA5-432B-B0E8-8D4538837181}" presName="bgChev" presStyleLbl="node1" presStyleIdx="1" presStyleCnt="3"/>
      <dgm:spPr/>
    </dgm:pt>
    <dgm:pt modelId="{5F1EF676-1FA6-4905-A770-5D72DD2CD5AB}" type="pres">
      <dgm:prSet presAssocID="{AB7EB202-CCA5-432B-B0E8-8D4538837181}" presName="txNode" presStyleLbl="fgAcc1" presStyleIdx="1" presStyleCnt="3">
        <dgm:presLayoutVars>
          <dgm:bulletEnabled val="1"/>
        </dgm:presLayoutVars>
      </dgm:prSet>
      <dgm:spPr/>
    </dgm:pt>
    <dgm:pt modelId="{C592333D-FD84-4985-85CF-E516CF4A12D9}" type="pres">
      <dgm:prSet presAssocID="{AA266907-D575-4B2E-A258-01450C04F948}" presName="compositeSpace" presStyleCnt="0"/>
      <dgm:spPr/>
    </dgm:pt>
    <dgm:pt modelId="{808D2EBB-2356-41D6-9D7F-9F1D4704E67E}" type="pres">
      <dgm:prSet presAssocID="{8A0F7FE3-80A4-4282-9F57-8CA6A51B5671}" presName="composite" presStyleCnt="0"/>
      <dgm:spPr/>
    </dgm:pt>
    <dgm:pt modelId="{68CA6BFE-EC68-4C97-8AAF-64EBC281ADE6}" type="pres">
      <dgm:prSet presAssocID="{8A0F7FE3-80A4-4282-9F57-8CA6A51B5671}" presName="bgChev" presStyleLbl="node1" presStyleIdx="2" presStyleCnt="3"/>
      <dgm:spPr/>
    </dgm:pt>
    <dgm:pt modelId="{96046A13-F7E9-47F2-86FD-36E19C1C21B7}" type="pres">
      <dgm:prSet presAssocID="{8A0F7FE3-80A4-4282-9F57-8CA6A51B5671}" presName="txNode" presStyleLbl="fgAcc1" presStyleIdx="2" presStyleCnt="3">
        <dgm:presLayoutVars>
          <dgm:bulletEnabled val="1"/>
        </dgm:presLayoutVars>
      </dgm:prSet>
      <dgm:spPr/>
    </dgm:pt>
  </dgm:ptLst>
  <dgm:cxnLst>
    <dgm:cxn modelId="{FA718F07-5BA4-4A28-96E1-5373AB9ACA01}" type="presOf" srcId="{8A0F7FE3-80A4-4282-9F57-8CA6A51B5671}" destId="{96046A13-F7E9-47F2-86FD-36E19C1C21B7}" srcOrd="0" destOrd="0" presId="urn:microsoft.com/office/officeart/2005/8/layout/chevronAccent+Icon"/>
    <dgm:cxn modelId="{E5B0ED10-5E70-4573-8BBF-9FFF8015AE9F}" srcId="{989831F7-FEB8-49DF-A297-8B77DAA473A9}" destId="{AB7EB202-CCA5-432B-B0E8-8D4538837181}" srcOrd="1" destOrd="0" parTransId="{E50D6B77-5D12-446E-AA1F-1F9873E90F01}" sibTransId="{AA266907-D575-4B2E-A258-01450C04F948}"/>
    <dgm:cxn modelId="{38839823-4CE5-4FE9-B34C-AB3225DBC8EC}" type="presOf" srcId="{E9D85767-F930-46DD-BC0A-FB578414FB11}" destId="{5F1EF676-1FA6-4905-A770-5D72DD2CD5AB}" srcOrd="0" destOrd="1" presId="urn:microsoft.com/office/officeart/2005/8/layout/chevronAccent+Icon"/>
    <dgm:cxn modelId="{AF362226-E288-414F-A7CB-411F73383E5C}" srcId="{8A0F7FE3-80A4-4282-9F57-8CA6A51B5671}" destId="{E05BF2C6-6F9E-429F-8113-0AF86B5FF4A9}" srcOrd="0" destOrd="0" parTransId="{4AA6943A-B9B9-4ECB-AAC9-3D12B706097F}" sibTransId="{2E009FA3-2C39-4B6B-BDE0-32D9031407F1}"/>
    <dgm:cxn modelId="{02F1212B-FAC9-4913-B7FF-6D6B8740AE90}" type="presOf" srcId="{45E1313D-2748-4B61-A73F-883AA43326F0}" destId="{AC7DC16C-6660-448A-88E8-3FCC514A07C6}" srcOrd="0" destOrd="1" presId="urn:microsoft.com/office/officeart/2005/8/layout/chevronAccent+Icon"/>
    <dgm:cxn modelId="{3694CA30-8B1D-4CB1-8185-A3F7796A90BF}" srcId="{AB7EB202-CCA5-432B-B0E8-8D4538837181}" destId="{E9D85767-F930-46DD-BC0A-FB578414FB11}" srcOrd="0" destOrd="0" parTransId="{3E571340-9BEC-42B3-8955-D461F90DFF8C}" sibTransId="{7DD80986-DC54-4742-B68B-450350AE8809}"/>
    <dgm:cxn modelId="{6579CC79-394D-4CBC-A878-BF4C49E8A99E}" srcId="{989831F7-FEB8-49DF-A297-8B77DAA473A9}" destId="{DC1A10B5-D847-4FB4-90C6-D3243A53BB6F}" srcOrd="0" destOrd="0" parTransId="{0BA7E1B9-881E-43D0-B9D8-1EE0C25B0A81}" sibTransId="{D3B46A32-F69B-4D8B-9871-67D00F7C7284}"/>
    <dgm:cxn modelId="{C6072293-D05A-4C94-82A8-AB3740C2465A}" type="presOf" srcId="{E05BF2C6-6F9E-429F-8113-0AF86B5FF4A9}" destId="{96046A13-F7E9-47F2-86FD-36E19C1C21B7}" srcOrd="0" destOrd="1" presId="urn:microsoft.com/office/officeart/2005/8/layout/chevronAccent+Icon"/>
    <dgm:cxn modelId="{FA4F8F96-DE84-40AE-8892-8FE81D691045}" srcId="{DC1A10B5-D847-4FB4-90C6-D3243A53BB6F}" destId="{45E1313D-2748-4B61-A73F-883AA43326F0}" srcOrd="0" destOrd="0" parTransId="{10880E0E-DCB8-4080-9F4C-C7756276E98D}" sibTransId="{96A44A1B-5D3F-40F5-A1C9-8CC2B2198458}"/>
    <dgm:cxn modelId="{B3821298-4D14-4193-B9B0-F0112169AB8A}" srcId="{989831F7-FEB8-49DF-A297-8B77DAA473A9}" destId="{8A0F7FE3-80A4-4282-9F57-8CA6A51B5671}" srcOrd="2" destOrd="0" parTransId="{67AE5DC5-E801-4C96-B99F-56BC553FA13A}" sibTransId="{F6E357B9-759E-436C-9381-C8DEB131AC06}"/>
    <dgm:cxn modelId="{C16392C4-8DBF-4E86-8F91-A7C69AFB1806}" type="presOf" srcId="{989831F7-FEB8-49DF-A297-8B77DAA473A9}" destId="{EBE299FC-AB70-457B-BE7C-BB1F9CD6AB18}" srcOrd="0" destOrd="0" presId="urn:microsoft.com/office/officeart/2005/8/layout/chevronAccent+Icon"/>
    <dgm:cxn modelId="{53B942C8-C65A-4AF5-A2A7-BFE930711D9B}" type="presOf" srcId="{DC1A10B5-D847-4FB4-90C6-D3243A53BB6F}" destId="{AC7DC16C-6660-448A-88E8-3FCC514A07C6}" srcOrd="0" destOrd="0" presId="urn:microsoft.com/office/officeart/2005/8/layout/chevronAccent+Icon"/>
    <dgm:cxn modelId="{2B79C1FA-3D34-4ECA-A8DB-0A71A996CAD4}" type="presOf" srcId="{AB7EB202-CCA5-432B-B0E8-8D4538837181}" destId="{5F1EF676-1FA6-4905-A770-5D72DD2CD5AB}" srcOrd="0" destOrd="0" presId="urn:microsoft.com/office/officeart/2005/8/layout/chevronAccent+Icon"/>
    <dgm:cxn modelId="{19A4D95A-8AC9-46C9-8144-BDF9031701A5}" type="presParOf" srcId="{EBE299FC-AB70-457B-BE7C-BB1F9CD6AB18}" destId="{DCA7C533-A0E0-4A05-BF83-159A55DEC417}" srcOrd="0" destOrd="0" presId="urn:microsoft.com/office/officeart/2005/8/layout/chevronAccent+Icon"/>
    <dgm:cxn modelId="{FEECD329-9D2D-4EEB-A92B-4A16F674644D}" type="presParOf" srcId="{DCA7C533-A0E0-4A05-BF83-159A55DEC417}" destId="{9E284D67-6569-4FD3-92D9-16DEB9DF317C}" srcOrd="0" destOrd="0" presId="urn:microsoft.com/office/officeart/2005/8/layout/chevronAccent+Icon"/>
    <dgm:cxn modelId="{31084E49-969E-4CA9-9AB1-30915CF031BD}" type="presParOf" srcId="{DCA7C533-A0E0-4A05-BF83-159A55DEC417}" destId="{AC7DC16C-6660-448A-88E8-3FCC514A07C6}" srcOrd="1" destOrd="0" presId="urn:microsoft.com/office/officeart/2005/8/layout/chevronAccent+Icon"/>
    <dgm:cxn modelId="{DF7D333F-B36A-4686-A7DA-CB079ECAE856}" type="presParOf" srcId="{EBE299FC-AB70-457B-BE7C-BB1F9CD6AB18}" destId="{DEDB1101-A4C8-472C-89AB-29C127AE0185}" srcOrd="1" destOrd="0" presId="urn:microsoft.com/office/officeart/2005/8/layout/chevronAccent+Icon"/>
    <dgm:cxn modelId="{B406577C-F384-4D91-BF67-8C5565BC4C70}" type="presParOf" srcId="{EBE299FC-AB70-457B-BE7C-BB1F9CD6AB18}" destId="{A73246AA-4479-41E9-83A8-2ACA822BC1C8}" srcOrd="2" destOrd="0" presId="urn:microsoft.com/office/officeart/2005/8/layout/chevronAccent+Icon"/>
    <dgm:cxn modelId="{7488ACE3-3CCA-4AEB-9DEF-29E55C3E50D6}" type="presParOf" srcId="{A73246AA-4479-41E9-83A8-2ACA822BC1C8}" destId="{A91498CD-51C6-41B3-8135-1A544C769B90}" srcOrd="0" destOrd="0" presId="urn:microsoft.com/office/officeart/2005/8/layout/chevronAccent+Icon"/>
    <dgm:cxn modelId="{4A5BADA6-D483-4931-B00E-72A906B7595A}" type="presParOf" srcId="{A73246AA-4479-41E9-83A8-2ACA822BC1C8}" destId="{5F1EF676-1FA6-4905-A770-5D72DD2CD5AB}" srcOrd="1" destOrd="0" presId="urn:microsoft.com/office/officeart/2005/8/layout/chevronAccent+Icon"/>
    <dgm:cxn modelId="{46231A41-21E6-4CE0-93DF-54D29918AE95}" type="presParOf" srcId="{EBE299FC-AB70-457B-BE7C-BB1F9CD6AB18}" destId="{C592333D-FD84-4985-85CF-E516CF4A12D9}" srcOrd="3" destOrd="0" presId="urn:microsoft.com/office/officeart/2005/8/layout/chevronAccent+Icon"/>
    <dgm:cxn modelId="{F135AC82-E6D9-4D4B-A54D-20E36E910D8F}" type="presParOf" srcId="{EBE299FC-AB70-457B-BE7C-BB1F9CD6AB18}" destId="{808D2EBB-2356-41D6-9D7F-9F1D4704E67E}" srcOrd="4" destOrd="0" presId="urn:microsoft.com/office/officeart/2005/8/layout/chevronAccent+Icon"/>
    <dgm:cxn modelId="{71DBF62F-DA88-4ED4-BF8A-95FC6E58E17D}" type="presParOf" srcId="{808D2EBB-2356-41D6-9D7F-9F1D4704E67E}" destId="{68CA6BFE-EC68-4C97-8AAF-64EBC281ADE6}" srcOrd="0" destOrd="0" presId="urn:microsoft.com/office/officeart/2005/8/layout/chevronAccent+Icon"/>
    <dgm:cxn modelId="{F1910955-E4D5-40E7-9626-BD6BF754A2F3}" type="presParOf" srcId="{808D2EBB-2356-41D6-9D7F-9F1D4704E67E}" destId="{96046A13-F7E9-47F2-86FD-36E19C1C21B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7386D-C935-4406-ADC3-FBD5F36AFD0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8D9F90F-D622-47C8-8985-FB5C10832155}">
      <dgm:prSet phldrT="[Text]"/>
      <dgm:spPr/>
      <dgm:t>
        <a:bodyPr/>
        <a:lstStyle/>
        <a:p>
          <a:r>
            <a:rPr lang="en-US" dirty="0"/>
            <a:t>Employee </a:t>
          </a:r>
        </a:p>
      </dgm:t>
    </dgm:pt>
    <dgm:pt modelId="{FE306A8C-F715-4104-9212-032F942D1D67}" type="parTrans" cxnId="{4763784A-E1B6-4416-9BE7-FF30C48BF857}">
      <dgm:prSet/>
      <dgm:spPr/>
      <dgm:t>
        <a:bodyPr/>
        <a:lstStyle/>
        <a:p>
          <a:endParaRPr lang="en-US"/>
        </a:p>
      </dgm:t>
    </dgm:pt>
    <dgm:pt modelId="{E6F5C859-2F6F-4A47-B839-6E24CB5E823D}" type="sibTrans" cxnId="{4763784A-E1B6-4416-9BE7-FF30C48BF857}">
      <dgm:prSet/>
      <dgm:spPr/>
      <dgm:t>
        <a:bodyPr/>
        <a:lstStyle/>
        <a:p>
          <a:endParaRPr lang="en-US"/>
        </a:p>
      </dgm:t>
    </dgm:pt>
    <dgm:pt modelId="{016B9483-2B2B-44CA-9EAC-EFBFADAFB4F2}">
      <dgm:prSet phldrT="[Text]"/>
      <dgm:spPr/>
      <dgm:t>
        <a:bodyPr/>
        <a:lstStyle/>
        <a:p>
          <a:r>
            <a:rPr lang="en-US" dirty="0"/>
            <a:t>Cash Sale Payment/Deposit Specialist </a:t>
          </a:r>
        </a:p>
      </dgm:t>
    </dgm:pt>
    <dgm:pt modelId="{F2ED2A03-2B22-4454-96F6-71ECE2CDCDC7}" type="parTrans" cxnId="{58D74559-70C3-4BC9-A6B9-EA23DB32FFF0}">
      <dgm:prSet/>
      <dgm:spPr/>
      <dgm:t>
        <a:bodyPr/>
        <a:lstStyle/>
        <a:p>
          <a:endParaRPr lang="en-US"/>
        </a:p>
      </dgm:t>
    </dgm:pt>
    <dgm:pt modelId="{EF427571-B2BC-4310-9D9C-029125BCD26B}" type="sibTrans" cxnId="{58D74559-70C3-4BC9-A6B9-EA23DB32FFF0}">
      <dgm:prSet/>
      <dgm:spPr/>
      <dgm:t>
        <a:bodyPr/>
        <a:lstStyle/>
        <a:p>
          <a:endParaRPr lang="en-US"/>
        </a:p>
      </dgm:t>
    </dgm:pt>
    <dgm:pt modelId="{037B520A-B1AA-4551-A517-CF7EEC277FB2}">
      <dgm:prSet phldrT="[Text]"/>
      <dgm:spPr/>
      <dgm:t>
        <a:bodyPr/>
        <a:lstStyle/>
        <a:p>
          <a:r>
            <a:rPr lang="en-US" dirty="0"/>
            <a:t>Expense Advance Repayment Specialist</a:t>
          </a:r>
        </a:p>
      </dgm:t>
    </dgm:pt>
    <dgm:pt modelId="{AEC248BA-4393-4193-8EA5-9AA0E2D590F6}" type="parTrans" cxnId="{4B2C1800-9AD8-4FE8-A252-8860F8A97921}">
      <dgm:prSet/>
      <dgm:spPr/>
      <dgm:t>
        <a:bodyPr/>
        <a:lstStyle/>
        <a:p>
          <a:endParaRPr lang="en-US"/>
        </a:p>
      </dgm:t>
    </dgm:pt>
    <dgm:pt modelId="{ACC5710C-8706-47A6-B204-930DF5815373}" type="sibTrans" cxnId="{4B2C1800-9AD8-4FE8-A252-8860F8A97921}">
      <dgm:prSet/>
      <dgm:spPr/>
      <dgm:t>
        <a:bodyPr/>
        <a:lstStyle/>
        <a:p>
          <a:endParaRPr lang="en-US"/>
        </a:p>
      </dgm:t>
    </dgm:pt>
    <dgm:pt modelId="{417893E7-3547-4822-B04C-5EC955EFD790}">
      <dgm:prSet phldrT="[Text]"/>
      <dgm:spPr/>
      <dgm:t>
        <a:bodyPr/>
        <a:lstStyle/>
        <a:p>
          <a:r>
            <a:rPr lang="en-US" dirty="0"/>
            <a:t>Makes payment cash/check to designated office (i.e. Bursar)</a:t>
          </a:r>
        </a:p>
      </dgm:t>
    </dgm:pt>
    <dgm:pt modelId="{ABAD8DCE-21B3-4572-AC0D-0C171D1A3D20}" type="parTrans" cxnId="{1E74EA9D-3CE1-4A4E-9A93-DB70B740E40C}">
      <dgm:prSet/>
      <dgm:spPr/>
      <dgm:t>
        <a:bodyPr/>
        <a:lstStyle/>
        <a:p>
          <a:endParaRPr lang="en-US"/>
        </a:p>
      </dgm:t>
    </dgm:pt>
    <dgm:pt modelId="{4B5DB9C2-01B3-4A01-8E5E-CAF93C274C1F}" type="sibTrans" cxnId="{1E74EA9D-3CE1-4A4E-9A93-DB70B740E40C}">
      <dgm:prSet/>
      <dgm:spPr/>
      <dgm:t>
        <a:bodyPr/>
        <a:lstStyle/>
        <a:p>
          <a:endParaRPr lang="en-US"/>
        </a:p>
      </dgm:t>
    </dgm:pt>
    <dgm:pt modelId="{40F39AB2-3E0B-4380-8775-0950EC932989}">
      <dgm:prSet phldrT="[Text]"/>
      <dgm:spPr/>
      <dgm:t>
        <a:bodyPr/>
        <a:lstStyle/>
        <a:p>
          <a:r>
            <a:rPr lang="en-US" dirty="0"/>
            <a:t>Records cash sale and deposits money</a:t>
          </a:r>
        </a:p>
      </dgm:t>
    </dgm:pt>
    <dgm:pt modelId="{BB5A3469-82F4-448A-B85D-F0B276F72DA9}" type="parTrans" cxnId="{3A860EE1-40A0-4825-9E3C-2FBE560454A0}">
      <dgm:prSet/>
      <dgm:spPr/>
      <dgm:t>
        <a:bodyPr/>
        <a:lstStyle/>
        <a:p>
          <a:endParaRPr lang="en-US"/>
        </a:p>
      </dgm:t>
    </dgm:pt>
    <dgm:pt modelId="{BFB9ABDD-40CE-42D8-AB2F-910CCBC6E941}" type="sibTrans" cxnId="{3A860EE1-40A0-4825-9E3C-2FBE560454A0}">
      <dgm:prSet/>
      <dgm:spPr/>
      <dgm:t>
        <a:bodyPr/>
        <a:lstStyle/>
        <a:p>
          <a:endParaRPr lang="en-US"/>
        </a:p>
      </dgm:t>
    </dgm:pt>
    <dgm:pt modelId="{E7BC70B5-5234-4E7A-8329-E662360C6C90}">
      <dgm:prSet phldrT="[Text]"/>
      <dgm:spPr/>
      <dgm:t>
        <a:bodyPr/>
        <a:lstStyle/>
        <a:p>
          <a:r>
            <a:rPr lang="en-US" dirty="0"/>
            <a:t>Records Cash Advance Repayment</a:t>
          </a:r>
        </a:p>
      </dgm:t>
    </dgm:pt>
    <dgm:pt modelId="{4021BE66-EBAE-4A15-A74C-7FBA09AF9660}" type="parTrans" cxnId="{9B2BFAD4-A9A1-48CA-A58E-6FA2E9ABC879}">
      <dgm:prSet/>
      <dgm:spPr/>
      <dgm:t>
        <a:bodyPr/>
        <a:lstStyle/>
        <a:p>
          <a:endParaRPr lang="en-US"/>
        </a:p>
      </dgm:t>
    </dgm:pt>
    <dgm:pt modelId="{D3FDC9BC-0E37-4E9E-BE71-4C8DDEE9E759}" type="sibTrans" cxnId="{9B2BFAD4-A9A1-48CA-A58E-6FA2E9ABC879}">
      <dgm:prSet/>
      <dgm:spPr/>
      <dgm:t>
        <a:bodyPr/>
        <a:lstStyle/>
        <a:p>
          <a:endParaRPr lang="en-US"/>
        </a:p>
      </dgm:t>
    </dgm:pt>
    <dgm:pt modelId="{19754D2E-6B6B-4987-BC67-6C670FDF5745}" type="pres">
      <dgm:prSet presAssocID="{0EC7386D-C935-4406-ADC3-FBD5F36AFD0D}" presName="Name0" presStyleCnt="0">
        <dgm:presLayoutVars>
          <dgm:dir/>
          <dgm:resizeHandles val="exact"/>
        </dgm:presLayoutVars>
      </dgm:prSet>
      <dgm:spPr/>
    </dgm:pt>
    <dgm:pt modelId="{00F0B60D-3ABC-448E-AAB9-F4B516EF4C3A}" type="pres">
      <dgm:prSet presAssocID="{88D9F90F-D622-47C8-8985-FB5C10832155}" presName="composite" presStyleCnt="0"/>
      <dgm:spPr/>
    </dgm:pt>
    <dgm:pt modelId="{7AE6BCFC-A26E-4E87-83B7-B05B8E64708C}" type="pres">
      <dgm:prSet presAssocID="{88D9F90F-D622-47C8-8985-FB5C10832155}" presName="bgChev" presStyleLbl="node1" presStyleIdx="0" presStyleCnt="3"/>
      <dgm:spPr/>
    </dgm:pt>
    <dgm:pt modelId="{8057F8C4-9B98-43A8-9820-5B19EAEE0667}" type="pres">
      <dgm:prSet presAssocID="{88D9F90F-D622-47C8-8985-FB5C10832155}" presName="txNode" presStyleLbl="fgAcc1" presStyleIdx="0" presStyleCnt="3">
        <dgm:presLayoutVars>
          <dgm:bulletEnabled val="1"/>
        </dgm:presLayoutVars>
      </dgm:prSet>
      <dgm:spPr/>
    </dgm:pt>
    <dgm:pt modelId="{98957D8D-6EBD-46AF-8F75-B012411CE905}" type="pres">
      <dgm:prSet presAssocID="{E6F5C859-2F6F-4A47-B839-6E24CB5E823D}" presName="compositeSpace" presStyleCnt="0"/>
      <dgm:spPr/>
    </dgm:pt>
    <dgm:pt modelId="{638C3756-AD15-45F1-A11A-4AC2EB59E06C}" type="pres">
      <dgm:prSet presAssocID="{016B9483-2B2B-44CA-9EAC-EFBFADAFB4F2}" presName="composite" presStyleCnt="0"/>
      <dgm:spPr/>
    </dgm:pt>
    <dgm:pt modelId="{F52AA74A-B00E-4960-BFFF-746AF0C01FDF}" type="pres">
      <dgm:prSet presAssocID="{016B9483-2B2B-44CA-9EAC-EFBFADAFB4F2}" presName="bgChev" presStyleLbl="node1" presStyleIdx="1" presStyleCnt="3"/>
      <dgm:spPr/>
    </dgm:pt>
    <dgm:pt modelId="{AA531241-5098-41F7-BFB3-139DF508ABBA}" type="pres">
      <dgm:prSet presAssocID="{016B9483-2B2B-44CA-9EAC-EFBFADAFB4F2}" presName="txNode" presStyleLbl="fgAcc1" presStyleIdx="1" presStyleCnt="3">
        <dgm:presLayoutVars>
          <dgm:bulletEnabled val="1"/>
        </dgm:presLayoutVars>
      </dgm:prSet>
      <dgm:spPr/>
    </dgm:pt>
    <dgm:pt modelId="{FE79D7B8-464E-49A3-BBBB-AB85DFE7C6FD}" type="pres">
      <dgm:prSet presAssocID="{EF427571-B2BC-4310-9D9C-029125BCD26B}" presName="compositeSpace" presStyleCnt="0"/>
      <dgm:spPr/>
    </dgm:pt>
    <dgm:pt modelId="{0D51FEC1-F1BE-437D-A2CA-0495F636EF35}" type="pres">
      <dgm:prSet presAssocID="{037B520A-B1AA-4551-A517-CF7EEC277FB2}" presName="composite" presStyleCnt="0"/>
      <dgm:spPr/>
    </dgm:pt>
    <dgm:pt modelId="{D9458A08-DB8B-483F-9DCB-9699811429BF}" type="pres">
      <dgm:prSet presAssocID="{037B520A-B1AA-4551-A517-CF7EEC277FB2}" presName="bgChev" presStyleLbl="node1" presStyleIdx="2" presStyleCnt="3"/>
      <dgm:spPr/>
    </dgm:pt>
    <dgm:pt modelId="{0C9D66DD-2A72-4D3D-9C4A-697593031EB7}" type="pres">
      <dgm:prSet presAssocID="{037B520A-B1AA-4551-A517-CF7EEC277FB2}" presName="txNode" presStyleLbl="fgAcc1" presStyleIdx="2" presStyleCnt="3">
        <dgm:presLayoutVars>
          <dgm:bulletEnabled val="1"/>
        </dgm:presLayoutVars>
      </dgm:prSet>
      <dgm:spPr/>
    </dgm:pt>
  </dgm:ptLst>
  <dgm:cxnLst>
    <dgm:cxn modelId="{4B2C1800-9AD8-4FE8-A252-8860F8A97921}" srcId="{0EC7386D-C935-4406-ADC3-FBD5F36AFD0D}" destId="{037B520A-B1AA-4551-A517-CF7EEC277FB2}" srcOrd="2" destOrd="0" parTransId="{AEC248BA-4393-4193-8EA5-9AA0E2D590F6}" sibTransId="{ACC5710C-8706-47A6-B204-930DF5815373}"/>
    <dgm:cxn modelId="{7122CD06-29BA-4DEC-95D7-BA9A4477F6DB}" type="presOf" srcId="{037B520A-B1AA-4551-A517-CF7EEC277FB2}" destId="{0C9D66DD-2A72-4D3D-9C4A-697593031EB7}" srcOrd="0" destOrd="0" presId="urn:microsoft.com/office/officeart/2005/8/layout/chevronAccent+Icon"/>
    <dgm:cxn modelId="{1E8C3A21-C79A-4E80-A0FE-31902FC1A8E7}" type="presOf" srcId="{88D9F90F-D622-47C8-8985-FB5C10832155}" destId="{8057F8C4-9B98-43A8-9820-5B19EAEE0667}" srcOrd="0" destOrd="0" presId="urn:microsoft.com/office/officeart/2005/8/layout/chevronAccent+Icon"/>
    <dgm:cxn modelId="{4763784A-E1B6-4416-9BE7-FF30C48BF857}" srcId="{0EC7386D-C935-4406-ADC3-FBD5F36AFD0D}" destId="{88D9F90F-D622-47C8-8985-FB5C10832155}" srcOrd="0" destOrd="0" parTransId="{FE306A8C-F715-4104-9212-032F942D1D67}" sibTransId="{E6F5C859-2F6F-4A47-B839-6E24CB5E823D}"/>
    <dgm:cxn modelId="{8E7E7D71-45B1-4D4A-B78F-33430DACA34D}" type="presOf" srcId="{417893E7-3547-4822-B04C-5EC955EFD790}" destId="{8057F8C4-9B98-43A8-9820-5B19EAEE0667}" srcOrd="0" destOrd="1" presId="urn:microsoft.com/office/officeart/2005/8/layout/chevronAccent+Icon"/>
    <dgm:cxn modelId="{3BEA9674-C739-46C8-A874-46E5A106771A}" type="presOf" srcId="{E7BC70B5-5234-4E7A-8329-E662360C6C90}" destId="{0C9D66DD-2A72-4D3D-9C4A-697593031EB7}" srcOrd="0" destOrd="1" presId="urn:microsoft.com/office/officeart/2005/8/layout/chevronAccent+Icon"/>
    <dgm:cxn modelId="{58D74559-70C3-4BC9-A6B9-EA23DB32FFF0}" srcId="{0EC7386D-C935-4406-ADC3-FBD5F36AFD0D}" destId="{016B9483-2B2B-44CA-9EAC-EFBFADAFB4F2}" srcOrd="1" destOrd="0" parTransId="{F2ED2A03-2B22-4454-96F6-71ECE2CDCDC7}" sibTransId="{EF427571-B2BC-4310-9D9C-029125BCD26B}"/>
    <dgm:cxn modelId="{1E74EA9D-3CE1-4A4E-9A93-DB70B740E40C}" srcId="{88D9F90F-D622-47C8-8985-FB5C10832155}" destId="{417893E7-3547-4822-B04C-5EC955EFD790}" srcOrd="0" destOrd="0" parTransId="{ABAD8DCE-21B3-4572-AC0D-0C171D1A3D20}" sibTransId="{4B5DB9C2-01B3-4A01-8E5E-CAF93C274C1F}"/>
    <dgm:cxn modelId="{768A30C8-C359-4042-98C8-A92E91D6D412}" type="presOf" srcId="{0EC7386D-C935-4406-ADC3-FBD5F36AFD0D}" destId="{19754D2E-6B6B-4987-BC67-6C670FDF5745}" srcOrd="0" destOrd="0" presId="urn:microsoft.com/office/officeart/2005/8/layout/chevronAccent+Icon"/>
    <dgm:cxn modelId="{9B2BFAD4-A9A1-48CA-A58E-6FA2E9ABC879}" srcId="{037B520A-B1AA-4551-A517-CF7EEC277FB2}" destId="{E7BC70B5-5234-4E7A-8329-E662360C6C90}" srcOrd="0" destOrd="0" parTransId="{4021BE66-EBAE-4A15-A74C-7FBA09AF9660}" sibTransId="{D3FDC9BC-0E37-4E9E-BE71-4C8DDEE9E759}"/>
    <dgm:cxn modelId="{9699BDDF-ED42-44CC-AD36-EE2A172FDADC}" type="presOf" srcId="{016B9483-2B2B-44CA-9EAC-EFBFADAFB4F2}" destId="{AA531241-5098-41F7-BFB3-139DF508ABBA}" srcOrd="0" destOrd="0" presId="urn:microsoft.com/office/officeart/2005/8/layout/chevronAccent+Icon"/>
    <dgm:cxn modelId="{3A860EE1-40A0-4825-9E3C-2FBE560454A0}" srcId="{016B9483-2B2B-44CA-9EAC-EFBFADAFB4F2}" destId="{40F39AB2-3E0B-4380-8775-0950EC932989}" srcOrd="0" destOrd="0" parTransId="{BB5A3469-82F4-448A-B85D-F0B276F72DA9}" sibTransId="{BFB9ABDD-40CE-42D8-AB2F-910CCBC6E941}"/>
    <dgm:cxn modelId="{0DEB6FE6-5263-49ED-8265-F66615C628C8}" type="presOf" srcId="{40F39AB2-3E0B-4380-8775-0950EC932989}" destId="{AA531241-5098-41F7-BFB3-139DF508ABBA}" srcOrd="0" destOrd="1" presId="urn:microsoft.com/office/officeart/2005/8/layout/chevronAccent+Icon"/>
    <dgm:cxn modelId="{106F757E-AA9B-4608-8EE8-9759E4FD565E}" type="presParOf" srcId="{19754D2E-6B6B-4987-BC67-6C670FDF5745}" destId="{00F0B60D-3ABC-448E-AAB9-F4B516EF4C3A}" srcOrd="0" destOrd="0" presId="urn:microsoft.com/office/officeart/2005/8/layout/chevronAccent+Icon"/>
    <dgm:cxn modelId="{4815262A-E342-4870-8480-2C77EF3DE1F7}" type="presParOf" srcId="{00F0B60D-3ABC-448E-AAB9-F4B516EF4C3A}" destId="{7AE6BCFC-A26E-4E87-83B7-B05B8E64708C}" srcOrd="0" destOrd="0" presId="urn:microsoft.com/office/officeart/2005/8/layout/chevronAccent+Icon"/>
    <dgm:cxn modelId="{4F5D86CA-C8CE-4CA1-B9B6-D71B2C92DC1A}" type="presParOf" srcId="{00F0B60D-3ABC-448E-AAB9-F4B516EF4C3A}" destId="{8057F8C4-9B98-43A8-9820-5B19EAEE0667}" srcOrd="1" destOrd="0" presId="urn:microsoft.com/office/officeart/2005/8/layout/chevronAccent+Icon"/>
    <dgm:cxn modelId="{3BE8B07B-91C1-4B92-A110-895B85C75A54}" type="presParOf" srcId="{19754D2E-6B6B-4987-BC67-6C670FDF5745}" destId="{98957D8D-6EBD-46AF-8F75-B012411CE905}" srcOrd="1" destOrd="0" presId="urn:microsoft.com/office/officeart/2005/8/layout/chevronAccent+Icon"/>
    <dgm:cxn modelId="{9A2B84E2-4078-479A-982B-B1081AEA64D4}" type="presParOf" srcId="{19754D2E-6B6B-4987-BC67-6C670FDF5745}" destId="{638C3756-AD15-45F1-A11A-4AC2EB59E06C}" srcOrd="2" destOrd="0" presId="urn:microsoft.com/office/officeart/2005/8/layout/chevronAccent+Icon"/>
    <dgm:cxn modelId="{FE464E9D-147F-479C-B149-4E912D51D1A3}" type="presParOf" srcId="{638C3756-AD15-45F1-A11A-4AC2EB59E06C}" destId="{F52AA74A-B00E-4960-BFFF-746AF0C01FDF}" srcOrd="0" destOrd="0" presId="urn:microsoft.com/office/officeart/2005/8/layout/chevronAccent+Icon"/>
    <dgm:cxn modelId="{EC1BB8F3-2F71-41AA-8ECD-701324D1EDE7}" type="presParOf" srcId="{638C3756-AD15-45F1-A11A-4AC2EB59E06C}" destId="{AA531241-5098-41F7-BFB3-139DF508ABBA}" srcOrd="1" destOrd="0" presId="urn:microsoft.com/office/officeart/2005/8/layout/chevronAccent+Icon"/>
    <dgm:cxn modelId="{4B4F8F30-ED2D-43EB-A0DF-5DFC8B323A12}" type="presParOf" srcId="{19754D2E-6B6B-4987-BC67-6C670FDF5745}" destId="{FE79D7B8-464E-49A3-BBBB-AB85DFE7C6FD}" srcOrd="3" destOrd="0" presId="urn:microsoft.com/office/officeart/2005/8/layout/chevronAccent+Icon"/>
    <dgm:cxn modelId="{A2B33D33-C5DF-4164-8B06-167C1C7A8077}" type="presParOf" srcId="{19754D2E-6B6B-4987-BC67-6C670FDF5745}" destId="{0D51FEC1-F1BE-437D-A2CA-0495F636EF35}" srcOrd="4" destOrd="0" presId="urn:microsoft.com/office/officeart/2005/8/layout/chevronAccent+Icon"/>
    <dgm:cxn modelId="{FE69B772-13B9-478F-916B-616F1662D563}" type="presParOf" srcId="{0D51FEC1-F1BE-437D-A2CA-0495F636EF35}" destId="{D9458A08-DB8B-483F-9DCB-9699811429BF}" srcOrd="0" destOrd="0" presId="urn:microsoft.com/office/officeart/2005/8/layout/chevronAccent+Icon"/>
    <dgm:cxn modelId="{B711747C-E0B0-422A-BDBE-51EE22733280}" type="presParOf" srcId="{0D51FEC1-F1BE-437D-A2CA-0495F636EF35}" destId="{0C9D66DD-2A72-4D3D-9C4A-697593031EB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7386D-C935-4406-ADC3-FBD5F36AFD0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8D9F90F-D622-47C8-8985-FB5C10832155}">
      <dgm:prSet phldrT="[Text]"/>
      <dgm:spPr/>
      <dgm:t>
        <a:bodyPr/>
        <a:lstStyle/>
        <a:p>
          <a:r>
            <a:rPr lang="en-US" dirty="0"/>
            <a:t>Employee </a:t>
          </a:r>
        </a:p>
      </dgm:t>
    </dgm:pt>
    <dgm:pt modelId="{FE306A8C-F715-4104-9212-032F942D1D67}" type="parTrans" cxnId="{4763784A-E1B6-4416-9BE7-FF30C48BF857}">
      <dgm:prSet/>
      <dgm:spPr/>
      <dgm:t>
        <a:bodyPr/>
        <a:lstStyle/>
        <a:p>
          <a:endParaRPr lang="en-US"/>
        </a:p>
      </dgm:t>
    </dgm:pt>
    <dgm:pt modelId="{E6F5C859-2F6F-4A47-B839-6E24CB5E823D}" type="sibTrans" cxnId="{4763784A-E1B6-4416-9BE7-FF30C48BF857}">
      <dgm:prSet/>
      <dgm:spPr/>
      <dgm:t>
        <a:bodyPr/>
        <a:lstStyle/>
        <a:p>
          <a:endParaRPr lang="en-US"/>
        </a:p>
      </dgm:t>
    </dgm:pt>
    <dgm:pt modelId="{016B9483-2B2B-44CA-9EAC-EFBFADAFB4F2}">
      <dgm:prSet phldrT="[Text]"/>
      <dgm:spPr/>
      <dgm:t>
        <a:bodyPr/>
        <a:lstStyle/>
        <a:p>
          <a:r>
            <a:rPr lang="en-US" dirty="0">
              <a:latin typeface="Calibri Light" panose="020F0302020204030204"/>
            </a:rPr>
            <a:t>Workday</a:t>
          </a:r>
          <a:endParaRPr lang="en-US" dirty="0"/>
        </a:p>
      </dgm:t>
    </dgm:pt>
    <dgm:pt modelId="{F2ED2A03-2B22-4454-96F6-71ECE2CDCDC7}" type="parTrans" cxnId="{58D74559-70C3-4BC9-A6B9-EA23DB32FFF0}">
      <dgm:prSet/>
      <dgm:spPr/>
      <dgm:t>
        <a:bodyPr/>
        <a:lstStyle/>
        <a:p>
          <a:endParaRPr lang="en-US"/>
        </a:p>
      </dgm:t>
    </dgm:pt>
    <dgm:pt modelId="{EF427571-B2BC-4310-9D9C-029125BCD26B}" type="sibTrans" cxnId="{58D74559-70C3-4BC9-A6B9-EA23DB32FFF0}">
      <dgm:prSet/>
      <dgm:spPr/>
      <dgm:t>
        <a:bodyPr/>
        <a:lstStyle/>
        <a:p>
          <a:endParaRPr lang="en-US"/>
        </a:p>
      </dgm:t>
    </dgm:pt>
    <dgm:pt modelId="{037B520A-B1AA-4551-A517-CF7EEC277FB2}">
      <dgm:prSet phldrT="[Text]"/>
      <dgm:spPr/>
      <dgm:t>
        <a:bodyPr/>
        <a:lstStyle/>
        <a:p>
          <a:r>
            <a:rPr lang="en-US" dirty="0">
              <a:latin typeface="Calibri Light" panose="020F0302020204030204"/>
            </a:rPr>
            <a:t>Settlement</a:t>
          </a:r>
          <a:endParaRPr lang="en-US" dirty="0"/>
        </a:p>
      </dgm:t>
    </dgm:pt>
    <dgm:pt modelId="{AEC248BA-4393-4193-8EA5-9AA0E2D590F6}" type="parTrans" cxnId="{4B2C1800-9AD8-4FE8-A252-8860F8A97921}">
      <dgm:prSet/>
      <dgm:spPr/>
      <dgm:t>
        <a:bodyPr/>
        <a:lstStyle/>
        <a:p>
          <a:endParaRPr lang="en-US"/>
        </a:p>
      </dgm:t>
    </dgm:pt>
    <dgm:pt modelId="{ACC5710C-8706-47A6-B204-930DF5815373}" type="sibTrans" cxnId="{4B2C1800-9AD8-4FE8-A252-8860F8A97921}">
      <dgm:prSet/>
      <dgm:spPr/>
      <dgm:t>
        <a:bodyPr/>
        <a:lstStyle/>
        <a:p>
          <a:endParaRPr lang="en-US"/>
        </a:p>
      </dgm:t>
    </dgm:pt>
    <dgm:pt modelId="{417893E7-3547-4822-B04C-5EC955EFD790}">
      <dgm:prSet phldrT="[Text]" phldr="0"/>
      <dgm:spPr/>
      <dgm:t>
        <a:bodyPr/>
        <a:lstStyle/>
        <a:p>
          <a:pPr rtl="0"/>
          <a:r>
            <a:rPr lang="en-US" dirty="0">
              <a:latin typeface="Calibri Light" panose="020F0302020204030204"/>
            </a:rPr>
            <a:t>Creates Expense Report with Purchase Card transactions </a:t>
          </a:r>
          <a:endParaRPr lang="en-US" dirty="0"/>
        </a:p>
      </dgm:t>
    </dgm:pt>
    <dgm:pt modelId="{ABAD8DCE-21B3-4572-AC0D-0C171D1A3D20}" type="parTrans" cxnId="{1E74EA9D-3CE1-4A4E-9A93-DB70B740E40C}">
      <dgm:prSet/>
      <dgm:spPr/>
      <dgm:t>
        <a:bodyPr/>
        <a:lstStyle/>
        <a:p>
          <a:endParaRPr lang="en-US"/>
        </a:p>
      </dgm:t>
    </dgm:pt>
    <dgm:pt modelId="{4B5DB9C2-01B3-4A01-8E5E-CAF93C274C1F}" type="sibTrans" cxnId="{1E74EA9D-3CE1-4A4E-9A93-DB70B740E40C}">
      <dgm:prSet/>
      <dgm:spPr/>
      <dgm:t>
        <a:bodyPr/>
        <a:lstStyle/>
        <a:p>
          <a:endParaRPr lang="en-US"/>
        </a:p>
      </dgm:t>
    </dgm:pt>
    <dgm:pt modelId="{40F39AB2-3E0B-4380-8775-0950EC932989}">
      <dgm:prSet phldrT="[Text]"/>
      <dgm:spPr/>
      <dgm:t>
        <a:bodyPr/>
        <a:lstStyle/>
        <a:p>
          <a:pPr rtl="0"/>
          <a:r>
            <a:rPr lang="en-US" dirty="0">
              <a:latin typeface="Calibri Light" panose="020F0302020204030204"/>
            </a:rPr>
            <a:t>Records any personal charges as a receivable and removes from reimbursement amount</a:t>
          </a:r>
          <a:endParaRPr lang="en-US" dirty="0"/>
        </a:p>
      </dgm:t>
    </dgm:pt>
    <dgm:pt modelId="{BB5A3469-82F4-448A-B85D-F0B276F72DA9}" type="parTrans" cxnId="{3A860EE1-40A0-4825-9E3C-2FBE560454A0}">
      <dgm:prSet/>
      <dgm:spPr/>
      <dgm:t>
        <a:bodyPr/>
        <a:lstStyle/>
        <a:p>
          <a:endParaRPr lang="en-US"/>
        </a:p>
      </dgm:t>
    </dgm:pt>
    <dgm:pt modelId="{BFB9ABDD-40CE-42D8-AB2F-910CCBC6E941}" type="sibTrans" cxnId="{3A860EE1-40A0-4825-9E3C-2FBE560454A0}">
      <dgm:prSet/>
      <dgm:spPr/>
      <dgm:t>
        <a:bodyPr/>
        <a:lstStyle/>
        <a:p>
          <a:endParaRPr lang="en-US"/>
        </a:p>
      </dgm:t>
    </dgm:pt>
    <dgm:pt modelId="{E7BC70B5-5234-4E7A-8329-E662360C6C90}">
      <dgm:prSet phldrT="[Text]"/>
      <dgm:spPr/>
      <dgm:t>
        <a:bodyPr/>
        <a:lstStyle/>
        <a:p>
          <a:pPr rtl="0"/>
          <a:r>
            <a:rPr lang="en-US" dirty="0">
              <a:latin typeface="Calibri Light" panose="020F0302020204030204"/>
            </a:rPr>
            <a:t>Credit card charges are paid to bank regardless of personal</a:t>
          </a:r>
          <a:endParaRPr lang="en-US" dirty="0"/>
        </a:p>
      </dgm:t>
    </dgm:pt>
    <dgm:pt modelId="{4021BE66-EBAE-4A15-A74C-7FBA09AF9660}" type="parTrans" cxnId="{9B2BFAD4-A9A1-48CA-A58E-6FA2E9ABC879}">
      <dgm:prSet/>
      <dgm:spPr/>
      <dgm:t>
        <a:bodyPr/>
        <a:lstStyle/>
        <a:p>
          <a:endParaRPr lang="en-US"/>
        </a:p>
      </dgm:t>
    </dgm:pt>
    <dgm:pt modelId="{D3FDC9BC-0E37-4E9E-BE71-4C8DDEE9E759}" type="sibTrans" cxnId="{9B2BFAD4-A9A1-48CA-A58E-6FA2E9ABC879}">
      <dgm:prSet/>
      <dgm:spPr/>
      <dgm:t>
        <a:bodyPr/>
        <a:lstStyle/>
        <a:p>
          <a:endParaRPr lang="en-US"/>
        </a:p>
      </dgm:t>
    </dgm:pt>
    <dgm:pt modelId="{89A3C31F-EA64-4B7C-BC38-2ADF3BBCB320}">
      <dgm:prSet phldr="0"/>
      <dgm:spPr/>
      <dgm:t>
        <a:bodyPr/>
        <a:lstStyle/>
        <a:p>
          <a:pPr rtl="0"/>
          <a:r>
            <a:rPr lang="en-US" dirty="0">
              <a:latin typeface="Calibri Light" panose="020F0302020204030204"/>
            </a:rPr>
            <a:t>Checks any that are personal </a:t>
          </a:r>
        </a:p>
      </dgm:t>
    </dgm:pt>
    <dgm:pt modelId="{5E5CF37D-3F99-46DB-A2DC-0043F60C3032}" type="parTrans" cxnId="{C5EEA02D-E5B1-4411-BA30-AC3A3BE23299}">
      <dgm:prSet/>
      <dgm:spPr/>
    </dgm:pt>
    <dgm:pt modelId="{673D7E6A-6017-485C-B85A-03CD1F9D8DDA}" type="sibTrans" cxnId="{C5EEA02D-E5B1-4411-BA30-AC3A3BE23299}">
      <dgm:prSet/>
      <dgm:spPr/>
    </dgm:pt>
    <dgm:pt modelId="{8E56934D-0B66-480C-847C-FD135315CD64}">
      <dgm:prSet phldr="0"/>
      <dgm:spPr/>
      <dgm:t>
        <a:bodyPr/>
        <a:lstStyle/>
        <a:p>
          <a:pPr rtl="0"/>
          <a:r>
            <a:rPr lang="en-US" dirty="0">
              <a:latin typeface="Calibri Light" panose="020F0302020204030204"/>
            </a:rPr>
            <a:t>Expense Report payment is made if any amount is remaining for </a:t>
          </a:r>
          <a:r>
            <a:rPr lang="en-US" dirty="0" err="1">
              <a:latin typeface="Calibri Light" panose="020F0302020204030204"/>
            </a:rPr>
            <a:t>reimbursment</a:t>
          </a:r>
          <a:endParaRPr lang="en-US" dirty="0">
            <a:latin typeface="Calibri Light" panose="020F0302020204030204"/>
          </a:endParaRPr>
        </a:p>
      </dgm:t>
    </dgm:pt>
    <dgm:pt modelId="{041B5B40-FA26-4D52-91A3-0994D55ED20F}" type="parTrans" cxnId="{B2B066FC-DCCE-4279-B7E0-D75ACC9A0E98}">
      <dgm:prSet/>
      <dgm:spPr/>
    </dgm:pt>
    <dgm:pt modelId="{4EDDAC0C-E3D6-48C7-97E2-17D9992B4DCE}" type="sibTrans" cxnId="{B2B066FC-DCCE-4279-B7E0-D75ACC9A0E98}">
      <dgm:prSet/>
      <dgm:spPr/>
    </dgm:pt>
    <dgm:pt modelId="{8C87557B-777B-40F3-8F6E-AB3DC9875DDA}">
      <dgm:prSet phldr="0"/>
      <dgm:spPr/>
      <dgm:t>
        <a:bodyPr/>
        <a:lstStyle/>
        <a:p>
          <a:pPr rtl="0"/>
          <a:r>
            <a:rPr lang="en-US" dirty="0">
              <a:latin typeface="Calibri Light" panose="020F0302020204030204"/>
            </a:rPr>
            <a:t>The EARS will need to create </a:t>
          </a:r>
        </a:p>
      </dgm:t>
    </dgm:pt>
    <dgm:pt modelId="{0137754C-C092-47CF-A43B-FAD7FE467800}" type="parTrans" cxnId="{051DD209-A17C-4E12-9271-A3D42F3A0268}">
      <dgm:prSet/>
      <dgm:spPr/>
    </dgm:pt>
    <dgm:pt modelId="{237D6501-A0CE-45C4-9FFC-69F620C28CFE}" type="sibTrans" cxnId="{051DD209-A17C-4E12-9271-A3D42F3A0268}">
      <dgm:prSet/>
      <dgm:spPr/>
    </dgm:pt>
    <dgm:pt modelId="{19754D2E-6B6B-4987-BC67-6C670FDF5745}" type="pres">
      <dgm:prSet presAssocID="{0EC7386D-C935-4406-ADC3-FBD5F36AFD0D}" presName="Name0" presStyleCnt="0">
        <dgm:presLayoutVars>
          <dgm:dir/>
          <dgm:resizeHandles val="exact"/>
        </dgm:presLayoutVars>
      </dgm:prSet>
      <dgm:spPr/>
    </dgm:pt>
    <dgm:pt modelId="{00F0B60D-3ABC-448E-AAB9-F4B516EF4C3A}" type="pres">
      <dgm:prSet presAssocID="{88D9F90F-D622-47C8-8985-FB5C10832155}" presName="composite" presStyleCnt="0"/>
      <dgm:spPr/>
    </dgm:pt>
    <dgm:pt modelId="{7AE6BCFC-A26E-4E87-83B7-B05B8E64708C}" type="pres">
      <dgm:prSet presAssocID="{88D9F90F-D622-47C8-8985-FB5C10832155}" presName="bgChev" presStyleLbl="node1" presStyleIdx="0" presStyleCnt="3"/>
      <dgm:spPr/>
    </dgm:pt>
    <dgm:pt modelId="{8057F8C4-9B98-43A8-9820-5B19EAEE0667}" type="pres">
      <dgm:prSet presAssocID="{88D9F90F-D622-47C8-8985-FB5C10832155}" presName="txNode" presStyleLbl="fgAcc1" presStyleIdx="0" presStyleCnt="3">
        <dgm:presLayoutVars>
          <dgm:bulletEnabled val="1"/>
        </dgm:presLayoutVars>
      </dgm:prSet>
      <dgm:spPr/>
    </dgm:pt>
    <dgm:pt modelId="{98957D8D-6EBD-46AF-8F75-B012411CE905}" type="pres">
      <dgm:prSet presAssocID="{E6F5C859-2F6F-4A47-B839-6E24CB5E823D}" presName="compositeSpace" presStyleCnt="0"/>
      <dgm:spPr/>
    </dgm:pt>
    <dgm:pt modelId="{638C3756-AD15-45F1-A11A-4AC2EB59E06C}" type="pres">
      <dgm:prSet presAssocID="{016B9483-2B2B-44CA-9EAC-EFBFADAFB4F2}" presName="composite" presStyleCnt="0"/>
      <dgm:spPr/>
    </dgm:pt>
    <dgm:pt modelId="{F52AA74A-B00E-4960-BFFF-746AF0C01FDF}" type="pres">
      <dgm:prSet presAssocID="{016B9483-2B2B-44CA-9EAC-EFBFADAFB4F2}" presName="bgChev" presStyleLbl="node1" presStyleIdx="1" presStyleCnt="3"/>
      <dgm:spPr/>
    </dgm:pt>
    <dgm:pt modelId="{AA531241-5098-41F7-BFB3-139DF508ABBA}" type="pres">
      <dgm:prSet presAssocID="{016B9483-2B2B-44CA-9EAC-EFBFADAFB4F2}" presName="txNode" presStyleLbl="fgAcc1" presStyleIdx="1" presStyleCnt="3">
        <dgm:presLayoutVars>
          <dgm:bulletEnabled val="1"/>
        </dgm:presLayoutVars>
      </dgm:prSet>
      <dgm:spPr/>
    </dgm:pt>
    <dgm:pt modelId="{FE79D7B8-464E-49A3-BBBB-AB85DFE7C6FD}" type="pres">
      <dgm:prSet presAssocID="{EF427571-B2BC-4310-9D9C-029125BCD26B}" presName="compositeSpace" presStyleCnt="0"/>
      <dgm:spPr/>
    </dgm:pt>
    <dgm:pt modelId="{0D51FEC1-F1BE-437D-A2CA-0495F636EF35}" type="pres">
      <dgm:prSet presAssocID="{037B520A-B1AA-4551-A517-CF7EEC277FB2}" presName="composite" presStyleCnt="0"/>
      <dgm:spPr/>
    </dgm:pt>
    <dgm:pt modelId="{D9458A08-DB8B-483F-9DCB-9699811429BF}" type="pres">
      <dgm:prSet presAssocID="{037B520A-B1AA-4551-A517-CF7EEC277FB2}" presName="bgChev" presStyleLbl="node1" presStyleIdx="2" presStyleCnt="3"/>
      <dgm:spPr/>
    </dgm:pt>
    <dgm:pt modelId="{0C9D66DD-2A72-4D3D-9C4A-697593031EB7}" type="pres">
      <dgm:prSet presAssocID="{037B520A-B1AA-4551-A517-CF7EEC277FB2}" presName="txNode" presStyleLbl="fgAcc1" presStyleIdx="2" presStyleCnt="3">
        <dgm:presLayoutVars>
          <dgm:bulletEnabled val="1"/>
        </dgm:presLayoutVars>
      </dgm:prSet>
      <dgm:spPr/>
    </dgm:pt>
  </dgm:ptLst>
  <dgm:cxnLst>
    <dgm:cxn modelId="{4B2C1800-9AD8-4FE8-A252-8860F8A97921}" srcId="{0EC7386D-C935-4406-ADC3-FBD5F36AFD0D}" destId="{037B520A-B1AA-4551-A517-CF7EEC277FB2}" srcOrd="2" destOrd="0" parTransId="{AEC248BA-4393-4193-8EA5-9AA0E2D590F6}" sibTransId="{ACC5710C-8706-47A6-B204-930DF5815373}"/>
    <dgm:cxn modelId="{051DD209-A17C-4E12-9271-A3D42F3A0268}" srcId="{037B520A-B1AA-4551-A517-CF7EEC277FB2}" destId="{8C87557B-777B-40F3-8F6E-AB3DC9875DDA}" srcOrd="2" destOrd="0" parTransId="{0137754C-C092-47CF-A43B-FAD7FE467800}" sibTransId="{237D6501-A0CE-45C4-9FFC-69F620C28CFE}"/>
    <dgm:cxn modelId="{BA6BF910-601F-461B-8587-6C8BA2528BE3}" type="presOf" srcId="{417893E7-3547-4822-B04C-5EC955EFD790}" destId="{8057F8C4-9B98-43A8-9820-5B19EAEE0667}" srcOrd="0" destOrd="1" presId="urn:microsoft.com/office/officeart/2005/8/layout/chevronAccent+Icon"/>
    <dgm:cxn modelId="{C5EEA02D-E5B1-4411-BA30-AC3A3BE23299}" srcId="{88D9F90F-D622-47C8-8985-FB5C10832155}" destId="{89A3C31F-EA64-4B7C-BC38-2ADF3BBCB320}" srcOrd="1" destOrd="0" parTransId="{5E5CF37D-3F99-46DB-A2DC-0043F60C3032}" sibTransId="{673D7E6A-6017-485C-B85A-03CD1F9D8DDA}"/>
    <dgm:cxn modelId="{A524263F-5627-4FC4-B731-4DF9B3CC1BA9}" type="presOf" srcId="{016B9483-2B2B-44CA-9EAC-EFBFADAFB4F2}" destId="{AA531241-5098-41F7-BFB3-139DF508ABBA}" srcOrd="0" destOrd="0" presId="urn:microsoft.com/office/officeart/2005/8/layout/chevronAccent+Icon"/>
    <dgm:cxn modelId="{BD08A55E-DF21-4027-817B-0DD0D6690702}" type="presOf" srcId="{037B520A-B1AA-4551-A517-CF7EEC277FB2}" destId="{0C9D66DD-2A72-4D3D-9C4A-697593031EB7}" srcOrd="0" destOrd="0" presId="urn:microsoft.com/office/officeart/2005/8/layout/chevronAccent+Icon"/>
    <dgm:cxn modelId="{4763784A-E1B6-4416-9BE7-FF30C48BF857}" srcId="{0EC7386D-C935-4406-ADC3-FBD5F36AFD0D}" destId="{88D9F90F-D622-47C8-8985-FB5C10832155}" srcOrd="0" destOrd="0" parTransId="{FE306A8C-F715-4104-9212-032F942D1D67}" sibTransId="{E6F5C859-2F6F-4A47-B839-6E24CB5E823D}"/>
    <dgm:cxn modelId="{7A393A71-F996-48DA-8BDD-8F00079923F1}" type="presOf" srcId="{40F39AB2-3E0B-4380-8775-0950EC932989}" destId="{AA531241-5098-41F7-BFB3-139DF508ABBA}" srcOrd="0" destOrd="1" presId="urn:microsoft.com/office/officeart/2005/8/layout/chevronAccent+Icon"/>
    <dgm:cxn modelId="{5036C871-2206-4C19-9813-EA3836C890DA}" type="presOf" srcId="{88D9F90F-D622-47C8-8985-FB5C10832155}" destId="{8057F8C4-9B98-43A8-9820-5B19EAEE0667}" srcOrd="0" destOrd="0" presId="urn:microsoft.com/office/officeart/2005/8/layout/chevronAccent+Icon"/>
    <dgm:cxn modelId="{2A600C72-4D09-4AE2-B15A-28CA04DD7829}" type="presOf" srcId="{E7BC70B5-5234-4E7A-8329-E662360C6C90}" destId="{0C9D66DD-2A72-4D3D-9C4A-697593031EB7}" srcOrd="0" destOrd="1" presId="urn:microsoft.com/office/officeart/2005/8/layout/chevronAccent+Icon"/>
    <dgm:cxn modelId="{A02F8858-CA84-40D6-8B28-171951332235}" type="presOf" srcId="{89A3C31F-EA64-4B7C-BC38-2ADF3BBCB320}" destId="{8057F8C4-9B98-43A8-9820-5B19EAEE0667}" srcOrd="0" destOrd="2" presId="urn:microsoft.com/office/officeart/2005/8/layout/chevronAccent+Icon"/>
    <dgm:cxn modelId="{58D74559-70C3-4BC9-A6B9-EA23DB32FFF0}" srcId="{0EC7386D-C935-4406-ADC3-FBD5F36AFD0D}" destId="{016B9483-2B2B-44CA-9EAC-EFBFADAFB4F2}" srcOrd="1" destOrd="0" parTransId="{F2ED2A03-2B22-4454-96F6-71ECE2CDCDC7}" sibTransId="{EF427571-B2BC-4310-9D9C-029125BCD26B}"/>
    <dgm:cxn modelId="{1E74EA9D-3CE1-4A4E-9A93-DB70B740E40C}" srcId="{88D9F90F-D622-47C8-8985-FB5C10832155}" destId="{417893E7-3547-4822-B04C-5EC955EFD790}" srcOrd="0" destOrd="0" parTransId="{ABAD8DCE-21B3-4572-AC0D-0C171D1A3D20}" sibTransId="{4B5DB9C2-01B3-4A01-8E5E-CAF93C274C1F}"/>
    <dgm:cxn modelId="{4AC06FAF-7180-4569-8FC2-2C905312143D}" type="presOf" srcId="{8C87557B-777B-40F3-8F6E-AB3DC9875DDA}" destId="{0C9D66DD-2A72-4D3D-9C4A-697593031EB7}" srcOrd="0" destOrd="3" presId="urn:microsoft.com/office/officeart/2005/8/layout/chevronAccent+Icon"/>
    <dgm:cxn modelId="{768A30C8-C359-4042-98C8-A92E91D6D412}" type="presOf" srcId="{0EC7386D-C935-4406-ADC3-FBD5F36AFD0D}" destId="{19754D2E-6B6B-4987-BC67-6C670FDF5745}" srcOrd="0" destOrd="0" presId="urn:microsoft.com/office/officeart/2005/8/layout/chevronAccent+Icon"/>
    <dgm:cxn modelId="{9B2BFAD4-A9A1-48CA-A58E-6FA2E9ABC879}" srcId="{037B520A-B1AA-4551-A517-CF7EEC277FB2}" destId="{E7BC70B5-5234-4E7A-8329-E662360C6C90}" srcOrd="0" destOrd="0" parTransId="{4021BE66-EBAE-4A15-A74C-7FBA09AF9660}" sibTransId="{D3FDC9BC-0E37-4E9E-BE71-4C8DDEE9E759}"/>
    <dgm:cxn modelId="{3A860EE1-40A0-4825-9E3C-2FBE560454A0}" srcId="{016B9483-2B2B-44CA-9EAC-EFBFADAFB4F2}" destId="{40F39AB2-3E0B-4380-8775-0950EC932989}" srcOrd="0" destOrd="0" parTransId="{BB5A3469-82F4-448A-B85D-F0B276F72DA9}" sibTransId="{BFB9ABDD-40CE-42D8-AB2F-910CCBC6E941}"/>
    <dgm:cxn modelId="{5E8664FA-D85C-41D0-ABBC-0CBFE6CA16E2}" type="presOf" srcId="{8E56934D-0B66-480C-847C-FD135315CD64}" destId="{0C9D66DD-2A72-4D3D-9C4A-697593031EB7}" srcOrd="0" destOrd="2" presId="urn:microsoft.com/office/officeart/2005/8/layout/chevronAccent+Icon"/>
    <dgm:cxn modelId="{B2B066FC-DCCE-4279-B7E0-D75ACC9A0E98}" srcId="{037B520A-B1AA-4551-A517-CF7EEC277FB2}" destId="{8E56934D-0B66-480C-847C-FD135315CD64}" srcOrd="1" destOrd="0" parTransId="{041B5B40-FA26-4D52-91A3-0994D55ED20F}" sibTransId="{4EDDAC0C-E3D6-48C7-97E2-17D9992B4DCE}"/>
    <dgm:cxn modelId="{3F0BB587-F4F0-4110-9230-7C7DEB529980}" type="presParOf" srcId="{19754D2E-6B6B-4987-BC67-6C670FDF5745}" destId="{00F0B60D-3ABC-448E-AAB9-F4B516EF4C3A}" srcOrd="0" destOrd="0" presId="urn:microsoft.com/office/officeart/2005/8/layout/chevronAccent+Icon"/>
    <dgm:cxn modelId="{832AB1C3-6CC9-4C10-B028-0BCE768C5C34}" type="presParOf" srcId="{00F0B60D-3ABC-448E-AAB9-F4B516EF4C3A}" destId="{7AE6BCFC-A26E-4E87-83B7-B05B8E64708C}" srcOrd="0" destOrd="0" presId="urn:microsoft.com/office/officeart/2005/8/layout/chevronAccent+Icon"/>
    <dgm:cxn modelId="{C97147FC-9956-4DEB-B23A-8E4849ABF4F2}" type="presParOf" srcId="{00F0B60D-3ABC-448E-AAB9-F4B516EF4C3A}" destId="{8057F8C4-9B98-43A8-9820-5B19EAEE0667}" srcOrd="1" destOrd="0" presId="urn:microsoft.com/office/officeart/2005/8/layout/chevronAccent+Icon"/>
    <dgm:cxn modelId="{A008F86E-79EE-4703-8CC3-6AC33F328344}" type="presParOf" srcId="{19754D2E-6B6B-4987-BC67-6C670FDF5745}" destId="{98957D8D-6EBD-46AF-8F75-B012411CE905}" srcOrd="1" destOrd="0" presId="urn:microsoft.com/office/officeart/2005/8/layout/chevronAccent+Icon"/>
    <dgm:cxn modelId="{1F932379-C294-4D63-8695-1B285B985BFE}" type="presParOf" srcId="{19754D2E-6B6B-4987-BC67-6C670FDF5745}" destId="{638C3756-AD15-45F1-A11A-4AC2EB59E06C}" srcOrd="2" destOrd="0" presId="urn:microsoft.com/office/officeart/2005/8/layout/chevronAccent+Icon"/>
    <dgm:cxn modelId="{0D57EF32-E203-48DA-B3CB-199812CE2953}" type="presParOf" srcId="{638C3756-AD15-45F1-A11A-4AC2EB59E06C}" destId="{F52AA74A-B00E-4960-BFFF-746AF0C01FDF}" srcOrd="0" destOrd="0" presId="urn:microsoft.com/office/officeart/2005/8/layout/chevronAccent+Icon"/>
    <dgm:cxn modelId="{F15A04C7-25AE-4C4F-BF46-302793F437C9}" type="presParOf" srcId="{638C3756-AD15-45F1-A11A-4AC2EB59E06C}" destId="{AA531241-5098-41F7-BFB3-139DF508ABBA}" srcOrd="1" destOrd="0" presId="urn:microsoft.com/office/officeart/2005/8/layout/chevronAccent+Icon"/>
    <dgm:cxn modelId="{DCE974B1-8BA9-4574-B7D9-0A6002F79C56}" type="presParOf" srcId="{19754D2E-6B6B-4987-BC67-6C670FDF5745}" destId="{FE79D7B8-464E-49A3-BBBB-AB85DFE7C6FD}" srcOrd="3" destOrd="0" presId="urn:microsoft.com/office/officeart/2005/8/layout/chevronAccent+Icon"/>
    <dgm:cxn modelId="{E4DC7EC7-9037-43D1-A194-376D1B47000F}" type="presParOf" srcId="{19754D2E-6B6B-4987-BC67-6C670FDF5745}" destId="{0D51FEC1-F1BE-437D-A2CA-0495F636EF35}" srcOrd="4" destOrd="0" presId="urn:microsoft.com/office/officeart/2005/8/layout/chevronAccent+Icon"/>
    <dgm:cxn modelId="{3D5B5FBE-6A78-4E6F-819D-8CCB74A4C025}" type="presParOf" srcId="{0D51FEC1-F1BE-437D-A2CA-0495F636EF35}" destId="{D9458A08-DB8B-483F-9DCB-9699811429BF}" srcOrd="0" destOrd="0" presId="urn:microsoft.com/office/officeart/2005/8/layout/chevronAccent+Icon"/>
    <dgm:cxn modelId="{AC1C59A7-648C-4755-B101-5920F55C08D5}" type="presParOf" srcId="{0D51FEC1-F1BE-437D-A2CA-0495F636EF35}" destId="{0C9D66DD-2A72-4D3D-9C4A-697593031EB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7386D-C935-4406-ADC3-FBD5F36AFD0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8D9F90F-D622-47C8-8985-FB5C10832155}">
      <dgm:prSet phldrT="[Text]"/>
      <dgm:spPr/>
      <dgm:t>
        <a:bodyPr/>
        <a:lstStyle/>
        <a:p>
          <a:r>
            <a:rPr lang="en-US" dirty="0"/>
            <a:t>EARS </a:t>
          </a:r>
        </a:p>
      </dgm:t>
    </dgm:pt>
    <dgm:pt modelId="{FE306A8C-F715-4104-9212-032F942D1D67}" type="parTrans" cxnId="{4763784A-E1B6-4416-9BE7-FF30C48BF857}">
      <dgm:prSet/>
      <dgm:spPr/>
      <dgm:t>
        <a:bodyPr/>
        <a:lstStyle/>
        <a:p>
          <a:endParaRPr lang="en-US"/>
        </a:p>
      </dgm:t>
    </dgm:pt>
    <dgm:pt modelId="{E6F5C859-2F6F-4A47-B839-6E24CB5E823D}" type="sibTrans" cxnId="{4763784A-E1B6-4416-9BE7-FF30C48BF857}">
      <dgm:prSet/>
      <dgm:spPr/>
      <dgm:t>
        <a:bodyPr/>
        <a:lstStyle/>
        <a:p>
          <a:endParaRPr lang="en-US"/>
        </a:p>
      </dgm:t>
    </dgm:pt>
    <dgm:pt modelId="{016B9483-2B2B-44CA-9EAC-EFBFADAFB4F2}">
      <dgm:prSet phldrT="[Text]"/>
      <dgm:spPr/>
      <dgm:t>
        <a:bodyPr/>
        <a:lstStyle/>
        <a:p>
          <a:r>
            <a:rPr lang="en-US" dirty="0">
              <a:latin typeface="Calibri Light" panose="020F0302020204030204"/>
            </a:rPr>
            <a:t>HR</a:t>
          </a:r>
          <a:endParaRPr lang="en-US" dirty="0"/>
        </a:p>
      </dgm:t>
    </dgm:pt>
    <dgm:pt modelId="{F2ED2A03-2B22-4454-96F6-71ECE2CDCDC7}" type="parTrans" cxnId="{58D74559-70C3-4BC9-A6B9-EA23DB32FFF0}">
      <dgm:prSet/>
      <dgm:spPr/>
      <dgm:t>
        <a:bodyPr/>
        <a:lstStyle/>
        <a:p>
          <a:endParaRPr lang="en-US"/>
        </a:p>
      </dgm:t>
    </dgm:pt>
    <dgm:pt modelId="{EF427571-B2BC-4310-9D9C-029125BCD26B}" type="sibTrans" cxnId="{58D74559-70C3-4BC9-A6B9-EA23DB32FFF0}">
      <dgm:prSet/>
      <dgm:spPr/>
      <dgm:t>
        <a:bodyPr/>
        <a:lstStyle/>
        <a:p>
          <a:endParaRPr lang="en-US"/>
        </a:p>
      </dgm:t>
    </dgm:pt>
    <dgm:pt modelId="{037B520A-B1AA-4551-A517-CF7EEC277FB2}">
      <dgm:prSet phldrT="[Text]"/>
      <dgm:spPr/>
      <dgm:t>
        <a:bodyPr/>
        <a:lstStyle/>
        <a:p>
          <a:r>
            <a:rPr lang="en-US" dirty="0">
              <a:latin typeface="Calibri Light" panose="020F0302020204030204"/>
            </a:rPr>
            <a:t>EARS</a:t>
          </a:r>
          <a:endParaRPr lang="en-US" dirty="0"/>
        </a:p>
      </dgm:t>
    </dgm:pt>
    <dgm:pt modelId="{AEC248BA-4393-4193-8EA5-9AA0E2D590F6}" type="parTrans" cxnId="{4B2C1800-9AD8-4FE8-A252-8860F8A97921}">
      <dgm:prSet/>
      <dgm:spPr/>
      <dgm:t>
        <a:bodyPr/>
        <a:lstStyle/>
        <a:p>
          <a:endParaRPr lang="en-US"/>
        </a:p>
      </dgm:t>
    </dgm:pt>
    <dgm:pt modelId="{ACC5710C-8706-47A6-B204-930DF5815373}" type="sibTrans" cxnId="{4B2C1800-9AD8-4FE8-A252-8860F8A97921}">
      <dgm:prSet/>
      <dgm:spPr/>
      <dgm:t>
        <a:bodyPr/>
        <a:lstStyle/>
        <a:p>
          <a:endParaRPr lang="en-US"/>
        </a:p>
      </dgm:t>
    </dgm:pt>
    <dgm:pt modelId="{417893E7-3547-4822-B04C-5EC955EFD790}">
      <dgm:prSet phldrT="[Text]" phldr="0"/>
      <dgm:spPr/>
      <dgm:t>
        <a:bodyPr/>
        <a:lstStyle/>
        <a:p>
          <a:pPr rtl="0"/>
          <a:r>
            <a:rPr lang="en-US" dirty="0">
              <a:latin typeface="Calibri Light" panose="020F0302020204030204"/>
            </a:rPr>
            <a:t>Runs Report and sees Employee past due receivable or creates request based or employee’s questionnaire response</a:t>
          </a:r>
          <a:endParaRPr lang="en-US" dirty="0"/>
        </a:p>
      </dgm:t>
    </dgm:pt>
    <dgm:pt modelId="{ABAD8DCE-21B3-4572-AC0D-0C171D1A3D20}" type="parTrans" cxnId="{1E74EA9D-3CE1-4A4E-9A93-DB70B740E40C}">
      <dgm:prSet/>
      <dgm:spPr/>
      <dgm:t>
        <a:bodyPr/>
        <a:lstStyle/>
        <a:p>
          <a:endParaRPr lang="en-US"/>
        </a:p>
      </dgm:t>
    </dgm:pt>
    <dgm:pt modelId="{4B5DB9C2-01B3-4A01-8E5E-CAF93C274C1F}" type="sibTrans" cxnId="{1E74EA9D-3CE1-4A4E-9A93-DB70B740E40C}">
      <dgm:prSet/>
      <dgm:spPr/>
      <dgm:t>
        <a:bodyPr/>
        <a:lstStyle/>
        <a:p>
          <a:endParaRPr lang="en-US"/>
        </a:p>
      </dgm:t>
    </dgm:pt>
    <dgm:pt modelId="{40F39AB2-3E0B-4380-8775-0950EC932989}">
      <dgm:prSet phldrT="[Text]"/>
      <dgm:spPr/>
      <dgm:t>
        <a:bodyPr/>
        <a:lstStyle/>
        <a:p>
          <a:pPr rtl="0"/>
          <a:r>
            <a:rPr lang="en-US" dirty="0">
              <a:latin typeface="Calibri Light" panose="020F0302020204030204"/>
            </a:rPr>
            <a:t>Processes the request on next payroll </a:t>
          </a:r>
          <a:endParaRPr lang="en-US" dirty="0"/>
        </a:p>
      </dgm:t>
    </dgm:pt>
    <dgm:pt modelId="{BB5A3469-82F4-448A-B85D-F0B276F72DA9}" type="parTrans" cxnId="{3A860EE1-40A0-4825-9E3C-2FBE560454A0}">
      <dgm:prSet/>
      <dgm:spPr/>
      <dgm:t>
        <a:bodyPr/>
        <a:lstStyle/>
        <a:p>
          <a:endParaRPr lang="en-US"/>
        </a:p>
      </dgm:t>
    </dgm:pt>
    <dgm:pt modelId="{BFB9ABDD-40CE-42D8-AB2F-910CCBC6E941}" type="sibTrans" cxnId="{3A860EE1-40A0-4825-9E3C-2FBE560454A0}">
      <dgm:prSet/>
      <dgm:spPr/>
      <dgm:t>
        <a:bodyPr/>
        <a:lstStyle/>
        <a:p>
          <a:endParaRPr lang="en-US"/>
        </a:p>
      </dgm:t>
    </dgm:pt>
    <dgm:pt modelId="{E7BC70B5-5234-4E7A-8329-E662360C6C90}">
      <dgm:prSet phldrT="[Text]"/>
      <dgm:spPr/>
      <dgm:t>
        <a:bodyPr/>
        <a:lstStyle/>
        <a:p>
          <a:pPr rtl="0"/>
          <a:r>
            <a:rPr lang="en-US" dirty="0">
              <a:latin typeface="Calibri Light" panose="020F0302020204030204"/>
            </a:rPr>
            <a:t>Closes out the employee receivable </a:t>
          </a:r>
          <a:endParaRPr lang="en-US" dirty="0"/>
        </a:p>
      </dgm:t>
    </dgm:pt>
    <dgm:pt modelId="{4021BE66-EBAE-4A15-A74C-7FBA09AF9660}" type="parTrans" cxnId="{9B2BFAD4-A9A1-48CA-A58E-6FA2E9ABC879}">
      <dgm:prSet/>
      <dgm:spPr/>
      <dgm:t>
        <a:bodyPr/>
        <a:lstStyle/>
        <a:p>
          <a:endParaRPr lang="en-US"/>
        </a:p>
      </dgm:t>
    </dgm:pt>
    <dgm:pt modelId="{D3FDC9BC-0E37-4E9E-BE71-4C8DDEE9E759}" type="sibTrans" cxnId="{9B2BFAD4-A9A1-48CA-A58E-6FA2E9ABC879}">
      <dgm:prSet/>
      <dgm:spPr/>
      <dgm:t>
        <a:bodyPr/>
        <a:lstStyle/>
        <a:p>
          <a:endParaRPr lang="en-US"/>
        </a:p>
      </dgm:t>
    </dgm:pt>
    <dgm:pt modelId="{19754D2E-6B6B-4987-BC67-6C670FDF5745}" type="pres">
      <dgm:prSet presAssocID="{0EC7386D-C935-4406-ADC3-FBD5F36AFD0D}" presName="Name0" presStyleCnt="0">
        <dgm:presLayoutVars>
          <dgm:dir/>
          <dgm:resizeHandles val="exact"/>
        </dgm:presLayoutVars>
      </dgm:prSet>
      <dgm:spPr/>
    </dgm:pt>
    <dgm:pt modelId="{00F0B60D-3ABC-448E-AAB9-F4B516EF4C3A}" type="pres">
      <dgm:prSet presAssocID="{88D9F90F-D622-47C8-8985-FB5C10832155}" presName="composite" presStyleCnt="0"/>
      <dgm:spPr/>
    </dgm:pt>
    <dgm:pt modelId="{7AE6BCFC-A26E-4E87-83B7-B05B8E64708C}" type="pres">
      <dgm:prSet presAssocID="{88D9F90F-D622-47C8-8985-FB5C10832155}" presName="bgChev" presStyleLbl="node1" presStyleIdx="0" presStyleCnt="3"/>
      <dgm:spPr/>
    </dgm:pt>
    <dgm:pt modelId="{8057F8C4-9B98-43A8-9820-5B19EAEE0667}" type="pres">
      <dgm:prSet presAssocID="{88D9F90F-D622-47C8-8985-FB5C10832155}" presName="txNode" presStyleLbl="fgAcc1" presStyleIdx="0" presStyleCnt="3">
        <dgm:presLayoutVars>
          <dgm:bulletEnabled val="1"/>
        </dgm:presLayoutVars>
      </dgm:prSet>
      <dgm:spPr/>
    </dgm:pt>
    <dgm:pt modelId="{98957D8D-6EBD-46AF-8F75-B012411CE905}" type="pres">
      <dgm:prSet presAssocID="{E6F5C859-2F6F-4A47-B839-6E24CB5E823D}" presName="compositeSpace" presStyleCnt="0"/>
      <dgm:spPr/>
    </dgm:pt>
    <dgm:pt modelId="{638C3756-AD15-45F1-A11A-4AC2EB59E06C}" type="pres">
      <dgm:prSet presAssocID="{016B9483-2B2B-44CA-9EAC-EFBFADAFB4F2}" presName="composite" presStyleCnt="0"/>
      <dgm:spPr/>
    </dgm:pt>
    <dgm:pt modelId="{F52AA74A-B00E-4960-BFFF-746AF0C01FDF}" type="pres">
      <dgm:prSet presAssocID="{016B9483-2B2B-44CA-9EAC-EFBFADAFB4F2}" presName="bgChev" presStyleLbl="node1" presStyleIdx="1" presStyleCnt="3"/>
      <dgm:spPr/>
    </dgm:pt>
    <dgm:pt modelId="{AA531241-5098-41F7-BFB3-139DF508ABBA}" type="pres">
      <dgm:prSet presAssocID="{016B9483-2B2B-44CA-9EAC-EFBFADAFB4F2}" presName="txNode" presStyleLbl="fgAcc1" presStyleIdx="1" presStyleCnt="3">
        <dgm:presLayoutVars>
          <dgm:bulletEnabled val="1"/>
        </dgm:presLayoutVars>
      </dgm:prSet>
      <dgm:spPr/>
    </dgm:pt>
    <dgm:pt modelId="{FE79D7B8-464E-49A3-BBBB-AB85DFE7C6FD}" type="pres">
      <dgm:prSet presAssocID="{EF427571-B2BC-4310-9D9C-029125BCD26B}" presName="compositeSpace" presStyleCnt="0"/>
      <dgm:spPr/>
    </dgm:pt>
    <dgm:pt modelId="{0D51FEC1-F1BE-437D-A2CA-0495F636EF35}" type="pres">
      <dgm:prSet presAssocID="{037B520A-B1AA-4551-A517-CF7EEC277FB2}" presName="composite" presStyleCnt="0"/>
      <dgm:spPr/>
    </dgm:pt>
    <dgm:pt modelId="{D9458A08-DB8B-483F-9DCB-9699811429BF}" type="pres">
      <dgm:prSet presAssocID="{037B520A-B1AA-4551-A517-CF7EEC277FB2}" presName="bgChev" presStyleLbl="node1" presStyleIdx="2" presStyleCnt="3"/>
      <dgm:spPr/>
    </dgm:pt>
    <dgm:pt modelId="{0C9D66DD-2A72-4D3D-9C4A-697593031EB7}" type="pres">
      <dgm:prSet presAssocID="{037B520A-B1AA-4551-A517-CF7EEC277FB2}" presName="txNode" presStyleLbl="fgAcc1" presStyleIdx="2" presStyleCnt="3">
        <dgm:presLayoutVars>
          <dgm:bulletEnabled val="1"/>
        </dgm:presLayoutVars>
      </dgm:prSet>
      <dgm:spPr/>
    </dgm:pt>
  </dgm:ptLst>
  <dgm:cxnLst>
    <dgm:cxn modelId="{4B2C1800-9AD8-4FE8-A252-8860F8A97921}" srcId="{0EC7386D-C935-4406-ADC3-FBD5F36AFD0D}" destId="{037B520A-B1AA-4551-A517-CF7EEC277FB2}" srcOrd="2" destOrd="0" parTransId="{AEC248BA-4393-4193-8EA5-9AA0E2D590F6}" sibTransId="{ACC5710C-8706-47A6-B204-930DF5815373}"/>
    <dgm:cxn modelId="{BA6BF910-601F-461B-8587-6C8BA2528BE3}" type="presOf" srcId="{417893E7-3547-4822-B04C-5EC955EFD790}" destId="{8057F8C4-9B98-43A8-9820-5B19EAEE0667}" srcOrd="0" destOrd="1" presId="urn:microsoft.com/office/officeart/2005/8/layout/chevronAccent+Icon"/>
    <dgm:cxn modelId="{A524263F-5627-4FC4-B731-4DF9B3CC1BA9}" type="presOf" srcId="{016B9483-2B2B-44CA-9EAC-EFBFADAFB4F2}" destId="{AA531241-5098-41F7-BFB3-139DF508ABBA}" srcOrd="0" destOrd="0" presId="urn:microsoft.com/office/officeart/2005/8/layout/chevronAccent+Icon"/>
    <dgm:cxn modelId="{BD08A55E-DF21-4027-817B-0DD0D6690702}" type="presOf" srcId="{037B520A-B1AA-4551-A517-CF7EEC277FB2}" destId="{0C9D66DD-2A72-4D3D-9C4A-697593031EB7}" srcOrd="0" destOrd="0" presId="urn:microsoft.com/office/officeart/2005/8/layout/chevronAccent+Icon"/>
    <dgm:cxn modelId="{4763784A-E1B6-4416-9BE7-FF30C48BF857}" srcId="{0EC7386D-C935-4406-ADC3-FBD5F36AFD0D}" destId="{88D9F90F-D622-47C8-8985-FB5C10832155}" srcOrd="0" destOrd="0" parTransId="{FE306A8C-F715-4104-9212-032F942D1D67}" sibTransId="{E6F5C859-2F6F-4A47-B839-6E24CB5E823D}"/>
    <dgm:cxn modelId="{7A393A71-F996-48DA-8BDD-8F00079923F1}" type="presOf" srcId="{40F39AB2-3E0B-4380-8775-0950EC932989}" destId="{AA531241-5098-41F7-BFB3-139DF508ABBA}" srcOrd="0" destOrd="1" presId="urn:microsoft.com/office/officeart/2005/8/layout/chevronAccent+Icon"/>
    <dgm:cxn modelId="{5036C871-2206-4C19-9813-EA3836C890DA}" type="presOf" srcId="{88D9F90F-D622-47C8-8985-FB5C10832155}" destId="{8057F8C4-9B98-43A8-9820-5B19EAEE0667}" srcOrd="0" destOrd="0" presId="urn:microsoft.com/office/officeart/2005/8/layout/chevronAccent+Icon"/>
    <dgm:cxn modelId="{2A600C72-4D09-4AE2-B15A-28CA04DD7829}" type="presOf" srcId="{E7BC70B5-5234-4E7A-8329-E662360C6C90}" destId="{0C9D66DD-2A72-4D3D-9C4A-697593031EB7}" srcOrd="0" destOrd="1" presId="urn:microsoft.com/office/officeart/2005/8/layout/chevronAccent+Icon"/>
    <dgm:cxn modelId="{58D74559-70C3-4BC9-A6B9-EA23DB32FFF0}" srcId="{0EC7386D-C935-4406-ADC3-FBD5F36AFD0D}" destId="{016B9483-2B2B-44CA-9EAC-EFBFADAFB4F2}" srcOrd="1" destOrd="0" parTransId="{F2ED2A03-2B22-4454-96F6-71ECE2CDCDC7}" sibTransId="{EF427571-B2BC-4310-9D9C-029125BCD26B}"/>
    <dgm:cxn modelId="{1E74EA9D-3CE1-4A4E-9A93-DB70B740E40C}" srcId="{88D9F90F-D622-47C8-8985-FB5C10832155}" destId="{417893E7-3547-4822-B04C-5EC955EFD790}" srcOrd="0" destOrd="0" parTransId="{ABAD8DCE-21B3-4572-AC0D-0C171D1A3D20}" sibTransId="{4B5DB9C2-01B3-4A01-8E5E-CAF93C274C1F}"/>
    <dgm:cxn modelId="{768A30C8-C359-4042-98C8-A92E91D6D412}" type="presOf" srcId="{0EC7386D-C935-4406-ADC3-FBD5F36AFD0D}" destId="{19754D2E-6B6B-4987-BC67-6C670FDF5745}" srcOrd="0" destOrd="0" presId="urn:microsoft.com/office/officeart/2005/8/layout/chevronAccent+Icon"/>
    <dgm:cxn modelId="{9B2BFAD4-A9A1-48CA-A58E-6FA2E9ABC879}" srcId="{037B520A-B1AA-4551-A517-CF7EEC277FB2}" destId="{E7BC70B5-5234-4E7A-8329-E662360C6C90}" srcOrd="0" destOrd="0" parTransId="{4021BE66-EBAE-4A15-A74C-7FBA09AF9660}" sibTransId="{D3FDC9BC-0E37-4E9E-BE71-4C8DDEE9E759}"/>
    <dgm:cxn modelId="{3A860EE1-40A0-4825-9E3C-2FBE560454A0}" srcId="{016B9483-2B2B-44CA-9EAC-EFBFADAFB4F2}" destId="{40F39AB2-3E0B-4380-8775-0950EC932989}" srcOrd="0" destOrd="0" parTransId="{BB5A3469-82F4-448A-B85D-F0B276F72DA9}" sibTransId="{BFB9ABDD-40CE-42D8-AB2F-910CCBC6E941}"/>
    <dgm:cxn modelId="{3F0BB587-F4F0-4110-9230-7C7DEB529980}" type="presParOf" srcId="{19754D2E-6B6B-4987-BC67-6C670FDF5745}" destId="{00F0B60D-3ABC-448E-AAB9-F4B516EF4C3A}" srcOrd="0" destOrd="0" presId="urn:microsoft.com/office/officeart/2005/8/layout/chevronAccent+Icon"/>
    <dgm:cxn modelId="{832AB1C3-6CC9-4C10-B028-0BCE768C5C34}" type="presParOf" srcId="{00F0B60D-3ABC-448E-AAB9-F4B516EF4C3A}" destId="{7AE6BCFC-A26E-4E87-83B7-B05B8E64708C}" srcOrd="0" destOrd="0" presId="urn:microsoft.com/office/officeart/2005/8/layout/chevronAccent+Icon"/>
    <dgm:cxn modelId="{C97147FC-9956-4DEB-B23A-8E4849ABF4F2}" type="presParOf" srcId="{00F0B60D-3ABC-448E-AAB9-F4B516EF4C3A}" destId="{8057F8C4-9B98-43A8-9820-5B19EAEE0667}" srcOrd="1" destOrd="0" presId="urn:microsoft.com/office/officeart/2005/8/layout/chevronAccent+Icon"/>
    <dgm:cxn modelId="{A008F86E-79EE-4703-8CC3-6AC33F328344}" type="presParOf" srcId="{19754D2E-6B6B-4987-BC67-6C670FDF5745}" destId="{98957D8D-6EBD-46AF-8F75-B012411CE905}" srcOrd="1" destOrd="0" presId="urn:microsoft.com/office/officeart/2005/8/layout/chevronAccent+Icon"/>
    <dgm:cxn modelId="{1F932379-C294-4D63-8695-1B285B985BFE}" type="presParOf" srcId="{19754D2E-6B6B-4987-BC67-6C670FDF5745}" destId="{638C3756-AD15-45F1-A11A-4AC2EB59E06C}" srcOrd="2" destOrd="0" presId="urn:microsoft.com/office/officeart/2005/8/layout/chevronAccent+Icon"/>
    <dgm:cxn modelId="{0D57EF32-E203-48DA-B3CB-199812CE2953}" type="presParOf" srcId="{638C3756-AD15-45F1-A11A-4AC2EB59E06C}" destId="{F52AA74A-B00E-4960-BFFF-746AF0C01FDF}" srcOrd="0" destOrd="0" presId="urn:microsoft.com/office/officeart/2005/8/layout/chevronAccent+Icon"/>
    <dgm:cxn modelId="{F15A04C7-25AE-4C4F-BF46-302793F437C9}" type="presParOf" srcId="{638C3756-AD15-45F1-A11A-4AC2EB59E06C}" destId="{AA531241-5098-41F7-BFB3-139DF508ABBA}" srcOrd="1" destOrd="0" presId="urn:microsoft.com/office/officeart/2005/8/layout/chevronAccent+Icon"/>
    <dgm:cxn modelId="{DCE974B1-8BA9-4574-B7D9-0A6002F79C56}" type="presParOf" srcId="{19754D2E-6B6B-4987-BC67-6C670FDF5745}" destId="{FE79D7B8-464E-49A3-BBBB-AB85DFE7C6FD}" srcOrd="3" destOrd="0" presId="urn:microsoft.com/office/officeart/2005/8/layout/chevronAccent+Icon"/>
    <dgm:cxn modelId="{E4DC7EC7-9037-43D1-A194-376D1B47000F}" type="presParOf" srcId="{19754D2E-6B6B-4987-BC67-6C670FDF5745}" destId="{0D51FEC1-F1BE-437D-A2CA-0495F636EF35}" srcOrd="4" destOrd="0" presId="urn:microsoft.com/office/officeart/2005/8/layout/chevronAccent+Icon"/>
    <dgm:cxn modelId="{3D5B5FBE-6A78-4E6F-819D-8CCB74A4C025}" type="presParOf" srcId="{0D51FEC1-F1BE-437D-A2CA-0495F636EF35}" destId="{D9458A08-DB8B-483F-9DCB-9699811429BF}" srcOrd="0" destOrd="0" presId="urn:microsoft.com/office/officeart/2005/8/layout/chevronAccent+Icon"/>
    <dgm:cxn modelId="{AC1C59A7-648C-4755-B101-5920F55C08D5}" type="presParOf" srcId="{0D51FEC1-F1BE-437D-A2CA-0495F636EF35}" destId="{0C9D66DD-2A72-4D3D-9C4A-697593031EB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4D67-6569-4FD3-92D9-16DEB9DF317C}">
      <dsp:nvSpPr>
        <dsp:cNvPr id="0" name=""/>
        <dsp:cNvSpPr/>
      </dsp:nvSpPr>
      <dsp:spPr>
        <a:xfrm>
          <a:off x="1148" y="1690752"/>
          <a:ext cx="2886457" cy="111417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DC16C-6660-448A-88E8-3FCC514A07C6}">
      <dsp:nvSpPr>
        <dsp:cNvPr id="0" name=""/>
        <dsp:cNvSpPr/>
      </dsp:nvSpPr>
      <dsp:spPr>
        <a:xfrm>
          <a:off x="770870" y="1969295"/>
          <a:ext cx="2437452" cy="11141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Employee as Self</a:t>
          </a:r>
        </a:p>
        <a:p>
          <a:pPr marL="0" lvl="0" indent="0" algn="l" defTabSz="577850">
            <a:lnSpc>
              <a:spcPct val="90000"/>
            </a:lnSpc>
            <a:spcBef>
              <a:spcPct val="0"/>
            </a:spcBef>
            <a:spcAft>
              <a:spcPct val="35000"/>
            </a:spcAft>
            <a:buNone/>
          </a:pPr>
          <a:r>
            <a:rPr lang="en-US" sz="1300" kern="1200" dirty="0"/>
            <a:t>Expense Data Entry Specialist</a:t>
          </a:r>
        </a:p>
        <a:p>
          <a:pPr marL="57150" lvl="1" indent="-57150" algn="l" defTabSz="444500">
            <a:lnSpc>
              <a:spcPct val="90000"/>
            </a:lnSpc>
            <a:spcBef>
              <a:spcPct val="0"/>
            </a:spcBef>
            <a:spcAft>
              <a:spcPct val="15000"/>
            </a:spcAft>
            <a:buChar char="•"/>
          </a:pPr>
          <a:r>
            <a:rPr lang="en-US" sz="1000" kern="1200" dirty="0"/>
            <a:t>Creates and submits Spend Authorization for review and approval</a:t>
          </a:r>
        </a:p>
      </dsp:txBody>
      <dsp:txXfrm>
        <a:off x="803503" y="2001928"/>
        <a:ext cx="2372186" cy="1048906"/>
      </dsp:txXfrm>
    </dsp:sp>
    <dsp:sp modelId="{A91498CD-51C6-41B3-8135-1A544C769B90}">
      <dsp:nvSpPr>
        <dsp:cNvPr id="0" name=""/>
        <dsp:cNvSpPr/>
      </dsp:nvSpPr>
      <dsp:spPr>
        <a:xfrm>
          <a:off x="3298124" y="1690752"/>
          <a:ext cx="2886457" cy="111417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EF676-1FA6-4905-A770-5D72DD2CD5AB}">
      <dsp:nvSpPr>
        <dsp:cNvPr id="0" name=""/>
        <dsp:cNvSpPr/>
      </dsp:nvSpPr>
      <dsp:spPr>
        <a:xfrm>
          <a:off x="4067846" y="1969295"/>
          <a:ext cx="2437452" cy="11141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Gift, Grant, Project, or Program Manager</a:t>
          </a:r>
        </a:p>
        <a:p>
          <a:pPr marL="57150" lvl="1" indent="-57150" algn="l" defTabSz="444500">
            <a:lnSpc>
              <a:spcPct val="90000"/>
            </a:lnSpc>
            <a:spcBef>
              <a:spcPct val="0"/>
            </a:spcBef>
            <a:spcAft>
              <a:spcPct val="15000"/>
            </a:spcAft>
            <a:buChar char="•"/>
          </a:pPr>
          <a:r>
            <a:rPr lang="en-US" sz="1000" kern="1200" dirty="0"/>
            <a:t>Review Spend Authorization for correct funding</a:t>
          </a:r>
        </a:p>
      </dsp:txBody>
      <dsp:txXfrm>
        <a:off x="4100479" y="2001928"/>
        <a:ext cx="2372186" cy="1048906"/>
      </dsp:txXfrm>
    </dsp:sp>
    <dsp:sp modelId="{68CA6BFE-EC68-4C97-8AAF-64EBC281ADE6}">
      <dsp:nvSpPr>
        <dsp:cNvPr id="0" name=""/>
        <dsp:cNvSpPr/>
      </dsp:nvSpPr>
      <dsp:spPr>
        <a:xfrm>
          <a:off x="6595099" y="1690752"/>
          <a:ext cx="2886457" cy="111417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46A13-F7E9-47F2-86FD-36E19C1C21B7}">
      <dsp:nvSpPr>
        <dsp:cNvPr id="0" name=""/>
        <dsp:cNvSpPr/>
      </dsp:nvSpPr>
      <dsp:spPr>
        <a:xfrm>
          <a:off x="7364821" y="1969295"/>
          <a:ext cx="2437452" cy="11141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Expense Advance Repayment Specialist</a:t>
          </a:r>
        </a:p>
        <a:p>
          <a:pPr marL="57150" lvl="1" indent="-57150" algn="l" defTabSz="444500">
            <a:lnSpc>
              <a:spcPct val="90000"/>
            </a:lnSpc>
            <a:spcBef>
              <a:spcPct val="0"/>
            </a:spcBef>
            <a:spcAft>
              <a:spcPct val="15000"/>
            </a:spcAft>
            <a:buChar char="•"/>
          </a:pPr>
          <a:r>
            <a:rPr lang="en-US" sz="1000" kern="1200" dirty="0"/>
            <a:t>Approves Cash Advance Requested</a:t>
          </a:r>
        </a:p>
      </dsp:txBody>
      <dsp:txXfrm>
        <a:off x="7397454" y="2001928"/>
        <a:ext cx="2372186" cy="1048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BCFC-A26E-4E87-83B7-B05B8E64708C}">
      <dsp:nvSpPr>
        <dsp:cNvPr id="0" name=""/>
        <dsp:cNvSpPr/>
      </dsp:nvSpPr>
      <dsp:spPr>
        <a:xfrm>
          <a:off x="952"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7F8C4-9B98-43A8-9820-5B19EAEE0667}">
      <dsp:nvSpPr>
        <dsp:cNvPr id="0" name=""/>
        <dsp:cNvSpPr/>
      </dsp:nvSpPr>
      <dsp:spPr>
        <a:xfrm>
          <a:off x="639127"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Employee </a:t>
          </a:r>
        </a:p>
        <a:p>
          <a:pPr marL="57150" lvl="1" indent="-57150" algn="l" defTabSz="400050">
            <a:lnSpc>
              <a:spcPct val="90000"/>
            </a:lnSpc>
            <a:spcBef>
              <a:spcPct val="0"/>
            </a:spcBef>
            <a:spcAft>
              <a:spcPct val="15000"/>
            </a:spcAft>
            <a:buChar char="•"/>
          </a:pPr>
          <a:r>
            <a:rPr lang="en-US" sz="900" kern="1200" dirty="0"/>
            <a:t>Makes payment cash/check to designated office (i.e. Bursar)</a:t>
          </a:r>
        </a:p>
      </dsp:txBody>
      <dsp:txXfrm>
        <a:off x="666183" y="2389980"/>
        <a:ext cx="1966775" cy="869646"/>
      </dsp:txXfrm>
    </dsp:sp>
    <dsp:sp modelId="{F52AA74A-B00E-4960-BFFF-746AF0C01FDF}">
      <dsp:nvSpPr>
        <dsp:cNvPr id="0" name=""/>
        <dsp:cNvSpPr/>
      </dsp:nvSpPr>
      <dsp:spPr>
        <a:xfrm>
          <a:off x="2734468"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31241-5098-41F7-BFB3-139DF508ABBA}">
      <dsp:nvSpPr>
        <dsp:cNvPr id="0" name=""/>
        <dsp:cNvSpPr/>
      </dsp:nvSpPr>
      <dsp:spPr>
        <a:xfrm>
          <a:off x="3372643"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Cash Sale Payment/Deposit Specialist </a:t>
          </a:r>
        </a:p>
        <a:p>
          <a:pPr marL="57150" lvl="1" indent="-57150" algn="l" defTabSz="400050">
            <a:lnSpc>
              <a:spcPct val="90000"/>
            </a:lnSpc>
            <a:spcBef>
              <a:spcPct val="0"/>
            </a:spcBef>
            <a:spcAft>
              <a:spcPct val="15000"/>
            </a:spcAft>
            <a:buChar char="•"/>
          </a:pPr>
          <a:r>
            <a:rPr lang="en-US" sz="900" kern="1200" dirty="0"/>
            <a:t>Records cash sale and deposits money</a:t>
          </a:r>
        </a:p>
      </dsp:txBody>
      <dsp:txXfrm>
        <a:off x="3399699" y="2389980"/>
        <a:ext cx="1966775" cy="869646"/>
      </dsp:txXfrm>
    </dsp:sp>
    <dsp:sp modelId="{D9458A08-DB8B-483F-9DCB-9699811429BF}">
      <dsp:nvSpPr>
        <dsp:cNvPr id="0" name=""/>
        <dsp:cNvSpPr/>
      </dsp:nvSpPr>
      <dsp:spPr>
        <a:xfrm>
          <a:off x="5467985"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D66DD-2A72-4D3D-9C4A-697593031EB7}">
      <dsp:nvSpPr>
        <dsp:cNvPr id="0" name=""/>
        <dsp:cNvSpPr/>
      </dsp:nvSpPr>
      <dsp:spPr>
        <a:xfrm>
          <a:off x="6106160"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Expense Advance Repayment Specialist</a:t>
          </a:r>
        </a:p>
        <a:p>
          <a:pPr marL="57150" lvl="1" indent="-57150" algn="l" defTabSz="400050">
            <a:lnSpc>
              <a:spcPct val="90000"/>
            </a:lnSpc>
            <a:spcBef>
              <a:spcPct val="0"/>
            </a:spcBef>
            <a:spcAft>
              <a:spcPct val="15000"/>
            </a:spcAft>
            <a:buChar char="•"/>
          </a:pPr>
          <a:r>
            <a:rPr lang="en-US" sz="900" kern="1200" dirty="0"/>
            <a:t>Records Cash Advance Repayment</a:t>
          </a:r>
        </a:p>
      </dsp:txBody>
      <dsp:txXfrm>
        <a:off x="6133216" y="2389980"/>
        <a:ext cx="1966775" cy="869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BCFC-A26E-4E87-83B7-B05B8E64708C}">
      <dsp:nvSpPr>
        <dsp:cNvPr id="0" name=""/>
        <dsp:cNvSpPr/>
      </dsp:nvSpPr>
      <dsp:spPr>
        <a:xfrm>
          <a:off x="952"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7F8C4-9B98-43A8-9820-5B19EAEE0667}">
      <dsp:nvSpPr>
        <dsp:cNvPr id="0" name=""/>
        <dsp:cNvSpPr/>
      </dsp:nvSpPr>
      <dsp:spPr>
        <a:xfrm>
          <a:off x="639127"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t>Employee </a:t>
          </a:r>
        </a:p>
        <a:p>
          <a:pPr marL="57150" lvl="1" indent="-57150" algn="l" defTabSz="311150" rtl="0">
            <a:lnSpc>
              <a:spcPct val="90000"/>
            </a:lnSpc>
            <a:spcBef>
              <a:spcPct val="0"/>
            </a:spcBef>
            <a:spcAft>
              <a:spcPct val="15000"/>
            </a:spcAft>
            <a:buChar char="•"/>
          </a:pPr>
          <a:r>
            <a:rPr lang="en-US" sz="700" kern="1200" dirty="0">
              <a:latin typeface="Calibri Light" panose="020F0302020204030204"/>
            </a:rPr>
            <a:t>Creates Expense Report with Purchase Card transactions </a:t>
          </a:r>
          <a:endParaRPr lang="en-US" sz="700" kern="1200" dirty="0"/>
        </a:p>
        <a:p>
          <a:pPr marL="57150" lvl="1" indent="-57150" algn="l" defTabSz="311150" rtl="0">
            <a:lnSpc>
              <a:spcPct val="90000"/>
            </a:lnSpc>
            <a:spcBef>
              <a:spcPct val="0"/>
            </a:spcBef>
            <a:spcAft>
              <a:spcPct val="15000"/>
            </a:spcAft>
            <a:buChar char="•"/>
          </a:pPr>
          <a:r>
            <a:rPr lang="en-US" sz="700" kern="1200" dirty="0">
              <a:latin typeface="Calibri Light" panose="020F0302020204030204"/>
            </a:rPr>
            <a:t>Checks any that are personal </a:t>
          </a:r>
        </a:p>
      </dsp:txBody>
      <dsp:txXfrm>
        <a:off x="666183" y="2389980"/>
        <a:ext cx="1966775" cy="869646"/>
      </dsp:txXfrm>
    </dsp:sp>
    <dsp:sp modelId="{F52AA74A-B00E-4960-BFFF-746AF0C01FDF}">
      <dsp:nvSpPr>
        <dsp:cNvPr id="0" name=""/>
        <dsp:cNvSpPr/>
      </dsp:nvSpPr>
      <dsp:spPr>
        <a:xfrm>
          <a:off x="2734468"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31241-5098-41F7-BFB3-139DF508ABBA}">
      <dsp:nvSpPr>
        <dsp:cNvPr id="0" name=""/>
        <dsp:cNvSpPr/>
      </dsp:nvSpPr>
      <dsp:spPr>
        <a:xfrm>
          <a:off x="3372643"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latin typeface="Calibri Light" panose="020F0302020204030204"/>
            </a:rPr>
            <a:t>Workday</a:t>
          </a:r>
          <a:endParaRPr lang="en-US" sz="900" kern="1200" dirty="0"/>
        </a:p>
        <a:p>
          <a:pPr marL="57150" lvl="1" indent="-57150" algn="l" defTabSz="311150" rtl="0">
            <a:lnSpc>
              <a:spcPct val="90000"/>
            </a:lnSpc>
            <a:spcBef>
              <a:spcPct val="0"/>
            </a:spcBef>
            <a:spcAft>
              <a:spcPct val="15000"/>
            </a:spcAft>
            <a:buChar char="•"/>
          </a:pPr>
          <a:r>
            <a:rPr lang="en-US" sz="700" kern="1200" dirty="0">
              <a:latin typeface="Calibri Light" panose="020F0302020204030204"/>
            </a:rPr>
            <a:t>Records any personal charges as a receivable and removes from reimbursement amount</a:t>
          </a:r>
          <a:endParaRPr lang="en-US" sz="700" kern="1200" dirty="0"/>
        </a:p>
      </dsp:txBody>
      <dsp:txXfrm>
        <a:off x="3399699" y="2389980"/>
        <a:ext cx="1966775" cy="869646"/>
      </dsp:txXfrm>
    </dsp:sp>
    <dsp:sp modelId="{D9458A08-DB8B-483F-9DCB-9699811429BF}">
      <dsp:nvSpPr>
        <dsp:cNvPr id="0" name=""/>
        <dsp:cNvSpPr/>
      </dsp:nvSpPr>
      <dsp:spPr>
        <a:xfrm>
          <a:off x="5467985"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D66DD-2A72-4D3D-9C4A-697593031EB7}">
      <dsp:nvSpPr>
        <dsp:cNvPr id="0" name=""/>
        <dsp:cNvSpPr/>
      </dsp:nvSpPr>
      <dsp:spPr>
        <a:xfrm>
          <a:off x="6106160"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US" sz="900" kern="1200" dirty="0">
              <a:latin typeface="Calibri Light" panose="020F0302020204030204"/>
            </a:rPr>
            <a:t>Settlement</a:t>
          </a:r>
          <a:endParaRPr lang="en-US" sz="900" kern="1200" dirty="0"/>
        </a:p>
        <a:p>
          <a:pPr marL="57150" lvl="1" indent="-57150" algn="l" defTabSz="311150" rtl="0">
            <a:lnSpc>
              <a:spcPct val="90000"/>
            </a:lnSpc>
            <a:spcBef>
              <a:spcPct val="0"/>
            </a:spcBef>
            <a:spcAft>
              <a:spcPct val="15000"/>
            </a:spcAft>
            <a:buChar char="•"/>
          </a:pPr>
          <a:r>
            <a:rPr lang="en-US" sz="700" kern="1200" dirty="0">
              <a:latin typeface="Calibri Light" panose="020F0302020204030204"/>
            </a:rPr>
            <a:t>Credit card charges are paid to bank regardless of personal</a:t>
          </a:r>
          <a:endParaRPr lang="en-US" sz="700" kern="1200" dirty="0"/>
        </a:p>
        <a:p>
          <a:pPr marL="57150" lvl="1" indent="-57150" algn="l" defTabSz="311150" rtl="0">
            <a:lnSpc>
              <a:spcPct val="90000"/>
            </a:lnSpc>
            <a:spcBef>
              <a:spcPct val="0"/>
            </a:spcBef>
            <a:spcAft>
              <a:spcPct val="15000"/>
            </a:spcAft>
            <a:buChar char="•"/>
          </a:pPr>
          <a:r>
            <a:rPr lang="en-US" sz="700" kern="1200" dirty="0">
              <a:latin typeface="Calibri Light" panose="020F0302020204030204"/>
            </a:rPr>
            <a:t>Expense Report payment is made if any amount is remaining for </a:t>
          </a:r>
          <a:r>
            <a:rPr lang="en-US" sz="700" kern="1200" dirty="0" err="1">
              <a:latin typeface="Calibri Light" panose="020F0302020204030204"/>
            </a:rPr>
            <a:t>reimbursment</a:t>
          </a:r>
          <a:endParaRPr lang="en-US" sz="700" kern="1200" dirty="0">
            <a:latin typeface="Calibri Light" panose="020F0302020204030204"/>
          </a:endParaRPr>
        </a:p>
        <a:p>
          <a:pPr marL="57150" lvl="1" indent="-57150" algn="l" defTabSz="311150" rtl="0">
            <a:lnSpc>
              <a:spcPct val="90000"/>
            </a:lnSpc>
            <a:spcBef>
              <a:spcPct val="0"/>
            </a:spcBef>
            <a:spcAft>
              <a:spcPct val="15000"/>
            </a:spcAft>
            <a:buChar char="•"/>
          </a:pPr>
          <a:r>
            <a:rPr lang="en-US" sz="700" kern="1200" dirty="0">
              <a:latin typeface="Calibri Light" panose="020F0302020204030204"/>
            </a:rPr>
            <a:t>The EARS will need to create </a:t>
          </a:r>
        </a:p>
      </dsp:txBody>
      <dsp:txXfrm>
        <a:off x="6133216" y="2389980"/>
        <a:ext cx="1966775" cy="869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BCFC-A26E-4E87-83B7-B05B8E64708C}">
      <dsp:nvSpPr>
        <dsp:cNvPr id="0" name=""/>
        <dsp:cNvSpPr/>
      </dsp:nvSpPr>
      <dsp:spPr>
        <a:xfrm>
          <a:off x="952"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7F8C4-9B98-43A8-9820-5B19EAEE0667}">
      <dsp:nvSpPr>
        <dsp:cNvPr id="0" name=""/>
        <dsp:cNvSpPr/>
      </dsp:nvSpPr>
      <dsp:spPr>
        <a:xfrm>
          <a:off x="639127"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kern="1200" dirty="0"/>
            <a:t>EARS </a:t>
          </a:r>
        </a:p>
        <a:p>
          <a:pPr marL="57150" lvl="1" indent="-57150" algn="l" defTabSz="355600" rtl="0">
            <a:lnSpc>
              <a:spcPct val="90000"/>
            </a:lnSpc>
            <a:spcBef>
              <a:spcPct val="0"/>
            </a:spcBef>
            <a:spcAft>
              <a:spcPct val="15000"/>
            </a:spcAft>
            <a:buChar char="•"/>
          </a:pPr>
          <a:r>
            <a:rPr lang="en-US" sz="800" kern="1200" dirty="0">
              <a:latin typeface="Calibri Light" panose="020F0302020204030204"/>
            </a:rPr>
            <a:t>Runs Report and sees Employee past due receivable or creates request based or employee’s questionnaire response</a:t>
          </a:r>
          <a:endParaRPr lang="en-US" sz="800" kern="1200" dirty="0"/>
        </a:p>
      </dsp:txBody>
      <dsp:txXfrm>
        <a:off x="666183" y="2389980"/>
        <a:ext cx="1966775" cy="869646"/>
      </dsp:txXfrm>
    </dsp:sp>
    <dsp:sp modelId="{F52AA74A-B00E-4960-BFFF-746AF0C01FDF}">
      <dsp:nvSpPr>
        <dsp:cNvPr id="0" name=""/>
        <dsp:cNvSpPr/>
      </dsp:nvSpPr>
      <dsp:spPr>
        <a:xfrm>
          <a:off x="2734468"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31241-5098-41F7-BFB3-139DF508ABBA}">
      <dsp:nvSpPr>
        <dsp:cNvPr id="0" name=""/>
        <dsp:cNvSpPr/>
      </dsp:nvSpPr>
      <dsp:spPr>
        <a:xfrm>
          <a:off x="3372643"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Light" panose="020F0302020204030204"/>
            </a:rPr>
            <a:t>HR</a:t>
          </a:r>
          <a:endParaRPr lang="en-US" sz="1000" kern="1200" dirty="0"/>
        </a:p>
        <a:p>
          <a:pPr marL="57150" lvl="1" indent="-57150" algn="l" defTabSz="355600" rtl="0">
            <a:lnSpc>
              <a:spcPct val="90000"/>
            </a:lnSpc>
            <a:spcBef>
              <a:spcPct val="0"/>
            </a:spcBef>
            <a:spcAft>
              <a:spcPct val="15000"/>
            </a:spcAft>
            <a:buChar char="•"/>
          </a:pPr>
          <a:r>
            <a:rPr lang="en-US" sz="800" kern="1200" dirty="0">
              <a:latin typeface="Calibri Light" panose="020F0302020204030204"/>
            </a:rPr>
            <a:t>Processes the request on next payroll </a:t>
          </a:r>
          <a:endParaRPr lang="en-US" sz="800" kern="1200" dirty="0"/>
        </a:p>
      </dsp:txBody>
      <dsp:txXfrm>
        <a:off x="3399699" y="2389980"/>
        <a:ext cx="1966775" cy="869646"/>
      </dsp:txXfrm>
    </dsp:sp>
    <dsp:sp modelId="{D9458A08-DB8B-483F-9DCB-9699811429BF}">
      <dsp:nvSpPr>
        <dsp:cNvPr id="0" name=""/>
        <dsp:cNvSpPr/>
      </dsp:nvSpPr>
      <dsp:spPr>
        <a:xfrm>
          <a:off x="5467985" y="2131984"/>
          <a:ext cx="2393156" cy="923758"/>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D66DD-2A72-4D3D-9C4A-697593031EB7}">
      <dsp:nvSpPr>
        <dsp:cNvPr id="0" name=""/>
        <dsp:cNvSpPr/>
      </dsp:nvSpPr>
      <dsp:spPr>
        <a:xfrm>
          <a:off x="6106160" y="2362924"/>
          <a:ext cx="2020887" cy="923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Light" panose="020F0302020204030204"/>
            </a:rPr>
            <a:t>EARS</a:t>
          </a:r>
          <a:endParaRPr lang="en-US" sz="1000" kern="1200" dirty="0"/>
        </a:p>
        <a:p>
          <a:pPr marL="57150" lvl="1" indent="-57150" algn="l" defTabSz="355600" rtl="0">
            <a:lnSpc>
              <a:spcPct val="90000"/>
            </a:lnSpc>
            <a:spcBef>
              <a:spcPct val="0"/>
            </a:spcBef>
            <a:spcAft>
              <a:spcPct val="15000"/>
            </a:spcAft>
            <a:buChar char="•"/>
          </a:pPr>
          <a:r>
            <a:rPr lang="en-US" sz="800" kern="1200" dirty="0">
              <a:latin typeface="Calibri Light" panose="020F0302020204030204"/>
            </a:rPr>
            <a:t>Closes out the employee receivable </a:t>
          </a:r>
          <a:endParaRPr lang="en-US" sz="800" kern="1200" dirty="0"/>
        </a:p>
      </dsp:txBody>
      <dsp:txXfrm>
        <a:off x="6133216" y="2389980"/>
        <a:ext cx="1966775" cy="8696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EB4AB-6D6B-43F1-890F-1A7858D011A4}"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61F9F-F837-4C3B-B1D2-5E339AD751B1}" type="slidenum">
              <a:rPr lang="en-US" smtClean="0"/>
              <a:t>‹#›</a:t>
            </a:fld>
            <a:endParaRPr lang="en-US"/>
          </a:p>
        </p:txBody>
      </p:sp>
    </p:spTree>
    <p:extLst>
      <p:ext uri="{BB962C8B-B14F-4D97-AF65-F5344CB8AC3E}">
        <p14:creationId xmlns:p14="http://schemas.microsoft.com/office/powerpoint/2010/main" val="97303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09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13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63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55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0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61F9F-F837-4C3B-B1D2-5E339AD751B1}" type="slidenum">
              <a:rPr lang="en-US" smtClean="0"/>
              <a:t>97</a:t>
            </a:fld>
            <a:endParaRPr lang="en-US"/>
          </a:p>
        </p:txBody>
      </p:sp>
    </p:spTree>
    <p:extLst>
      <p:ext uri="{BB962C8B-B14F-4D97-AF65-F5344CB8AC3E}">
        <p14:creationId xmlns:p14="http://schemas.microsoft.com/office/powerpoint/2010/main" val="176226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77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merchant data (with Visa) through expenses.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47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our thought process and objectives throughout our design and C&amp;P phases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29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our thought process and objectives throughout our design and C&amp;P phases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97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our thought process and objectives throughout our design and C&amp;P phases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70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our thought process and objectives throughout our design and C&amp;P phases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950D-4B2C-F767-3C27-FD781E2D2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BE4B8-F6D1-2D4A-C861-0EB96D338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C0F3A-EF65-7168-7957-B082A47CA1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FDCF8B-4590-3C3B-7DE9-15CF395B3B67}"/>
              </a:ext>
            </a:extLst>
          </p:cNvPr>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25941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4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Adam</a:t>
            </a:r>
          </a:p>
          <a:p>
            <a:pPr marL="171450" indent="-171450">
              <a:buFont typeface="Arial"/>
              <a:buChar char="•"/>
            </a:pPr>
            <a:r>
              <a:rPr lang="en-US">
                <a:cs typeface="Calibri"/>
              </a:rPr>
              <a:t>Data validation generally occurs in phases</a:t>
            </a:r>
          </a:p>
          <a:p>
            <a:pPr marL="628650" lvl="1" indent="-171450">
              <a:buFont typeface="Arial"/>
              <a:buChar char="•"/>
            </a:pPr>
            <a:r>
              <a:rPr lang="en-US">
                <a:cs typeface="Calibri"/>
              </a:rPr>
              <a:t>First we will be leaning on Huron implementers in coordination with their UW counterparts to validate the critical config.  The due data on the validation task will serve as an indicator of when validations are targeted to be complete.</a:t>
            </a:r>
          </a:p>
          <a:p>
            <a:pPr marL="628650" lvl="1" indent="-171450">
              <a:buFont typeface="Arial"/>
              <a:buChar char="•"/>
            </a:pPr>
            <a:r>
              <a:rPr lang="en-US">
                <a:cs typeface="Calibri"/>
              </a:rPr>
              <a:t>The second wave of testing within the tenant will start on 7/17.</a:t>
            </a:r>
          </a:p>
          <a:p>
            <a:pPr marL="628650" lvl="1" indent="-171450">
              <a:buFont typeface="Arial"/>
              <a:buChar char="•"/>
            </a:pPr>
            <a:r>
              <a:rPr lang="en-US">
                <a:cs typeface="Calibri"/>
              </a:rPr>
              <a:t>We understand that validation can be a time consuming exercise and the project teams are juggling a lot of demands.  We're asking that the week of 7/17 is reserved for validation efforts so that we can stay on track to release the tenant on 7/28</a:t>
            </a:r>
          </a:p>
          <a:p>
            <a:pPr marL="628650" lvl="1" indent="-171450">
              <a:buFont typeface="Arial"/>
              <a:buChar char="•"/>
            </a:pPr>
            <a:r>
              <a:rPr lang="en-US">
                <a:cs typeface="Calibri"/>
              </a:rPr>
              <a:t>Smoke testing – we currently have a handful of items identified as Smoke Testing (Name indicates Smoke Testing: Hire, Job Change, Payroll Calculation Engine) experience tells us the number of these tests will likely grow in the next couple of builds.</a:t>
            </a:r>
          </a:p>
          <a:p>
            <a:pPr marL="1085850" lvl="2" indent="-171450">
              <a:buFont typeface="Arial"/>
              <a:buChar char="•"/>
            </a:pPr>
            <a:r>
              <a:rPr lang="en-US">
                <a:cs typeface="Calibri"/>
              </a:rPr>
              <a:t>Three tests currently indicated under the HCM Config testing </a:t>
            </a:r>
          </a:p>
          <a:p>
            <a:pPr marL="628650" lvl="1" indent="-171450">
              <a:buFont typeface="Arial"/>
              <a:buChar char="•"/>
            </a:pPr>
            <a:r>
              <a:rPr lang="en-US">
                <a:cs typeface="Calibri"/>
              </a:rPr>
              <a:t>Config Catch-up &amp; Validation, while we've been building out the E2E tenant we know there are defects being addressed and items that were on the approved exception list that were being worked.  Those can be migrated &amp; validated during the catch-up window</a:t>
            </a:r>
          </a:p>
          <a:p>
            <a:pPr marL="628650" lvl="1" indent="-171450">
              <a:buFont typeface="Arial"/>
              <a:buChar char="•"/>
            </a:pPr>
            <a:r>
              <a:rPr lang="en-US">
                <a:cs typeface="Calibri"/>
              </a:rPr>
              <a:t>Let's discuss the validation plan tracking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37727-EDAD-4C44-AD03-D86FF7812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71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6F04-550F-1F48-B9C8-C90D58D67606}"/>
              </a:ext>
            </a:extLst>
          </p:cNvPr>
          <p:cNvSpPr>
            <a:spLocks noGrp="1"/>
          </p:cNvSpPr>
          <p:nvPr>
            <p:ph type="ctrTitle"/>
          </p:nvPr>
        </p:nvSpPr>
        <p:spPr>
          <a:xfrm>
            <a:off x="810767" y="804672"/>
            <a:ext cx="4946565" cy="2837371"/>
          </a:xfrm>
          <a:custGeom>
            <a:avLst/>
            <a:gdLst>
              <a:gd name="connsiteX0" fmla="*/ 0 w 4968240"/>
              <a:gd name="connsiteY0" fmla="*/ 0 h 2387600"/>
              <a:gd name="connsiteX1" fmla="*/ 4968240 w 4968240"/>
              <a:gd name="connsiteY1" fmla="*/ 0 h 2387600"/>
              <a:gd name="connsiteX2" fmla="*/ 4968240 w 4968240"/>
              <a:gd name="connsiteY2" fmla="*/ 2387600 h 2387600"/>
              <a:gd name="connsiteX3" fmla="*/ 0 w 4968240"/>
              <a:gd name="connsiteY3" fmla="*/ 2387600 h 2387600"/>
              <a:gd name="connsiteX4" fmla="*/ 0 w 4968240"/>
              <a:gd name="connsiteY4" fmla="*/ 0 h 2387600"/>
              <a:gd name="connsiteX0" fmla="*/ 0 w 6010656"/>
              <a:gd name="connsiteY0" fmla="*/ 576072 h 2963672"/>
              <a:gd name="connsiteX1" fmla="*/ 6010656 w 6010656"/>
              <a:gd name="connsiteY1" fmla="*/ 0 h 2963672"/>
              <a:gd name="connsiteX2" fmla="*/ 4968240 w 6010656"/>
              <a:gd name="connsiteY2" fmla="*/ 2963672 h 2963672"/>
              <a:gd name="connsiteX3" fmla="*/ 0 w 6010656"/>
              <a:gd name="connsiteY3" fmla="*/ 2963672 h 2963672"/>
              <a:gd name="connsiteX4" fmla="*/ 0 w 6010656"/>
              <a:gd name="connsiteY4" fmla="*/ 576072 h 2963672"/>
              <a:gd name="connsiteX0" fmla="*/ 0 w 5891784"/>
              <a:gd name="connsiteY0" fmla="*/ 192024 h 2579624"/>
              <a:gd name="connsiteX1" fmla="*/ 5891784 w 5891784"/>
              <a:gd name="connsiteY1" fmla="*/ 0 h 2579624"/>
              <a:gd name="connsiteX2" fmla="*/ 4968240 w 5891784"/>
              <a:gd name="connsiteY2" fmla="*/ 2579624 h 2579624"/>
              <a:gd name="connsiteX3" fmla="*/ 0 w 5891784"/>
              <a:gd name="connsiteY3" fmla="*/ 2579624 h 2579624"/>
              <a:gd name="connsiteX4" fmla="*/ 0 w 5891784"/>
              <a:gd name="connsiteY4" fmla="*/ 192024 h 2579624"/>
              <a:gd name="connsiteX0" fmla="*/ 0 w 5891784"/>
              <a:gd name="connsiteY0" fmla="*/ 192024 h 2652776"/>
              <a:gd name="connsiteX1" fmla="*/ 5891784 w 5891784"/>
              <a:gd name="connsiteY1" fmla="*/ 0 h 2652776"/>
              <a:gd name="connsiteX2" fmla="*/ 4465320 w 5891784"/>
              <a:gd name="connsiteY2" fmla="*/ 2652776 h 2652776"/>
              <a:gd name="connsiteX3" fmla="*/ 0 w 5891784"/>
              <a:gd name="connsiteY3" fmla="*/ 2579624 h 2652776"/>
              <a:gd name="connsiteX4" fmla="*/ 0 w 5891784"/>
              <a:gd name="connsiteY4" fmla="*/ 192024 h 2652776"/>
              <a:gd name="connsiteX0" fmla="*/ 27432 w 5891784"/>
              <a:gd name="connsiteY0" fmla="*/ 0 h 2689352"/>
              <a:gd name="connsiteX1" fmla="*/ 5891784 w 5891784"/>
              <a:gd name="connsiteY1" fmla="*/ 36576 h 2689352"/>
              <a:gd name="connsiteX2" fmla="*/ 4465320 w 5891784"/>
              <a:gd name="connsiteY2" fmla="*/ 2689352 h 2689352"/>
              <a:gd name="connsiteX3" fmla="*/ 0 w 5891784"/>
              <a:gd name="connsiteY3" fmla="*/ 2616200 h 2689352"/>
              <a:gd name="connsiteX4" fmla="*/ 27432 w 5891784"/>
              <a:gd name="connsiteY4" fmla="*/ 0 h 2689352"/>
              <a:gd name="connsiteX0" fmla="*/ 27432 w 5891784"/>
              <a:gd name="connsiteY0" fmla="*/ 100584 h 2652776"/>
              <a:gd name="connsiteX1" fmla="*/ 5891784 w 5891784"/>
              <a:gd name="connsiteY1" fmla="*/ 0 h 2652776"/>
              <a:gd name="connsiteX2" fmla="*/ 4465320 w 5891784"/>
              <a:gd name="connsiteY2" fmla="*/ 2652776 h 2652776"/>
              <a:gd name="connsiteX3" fmla="*/ 0 w 5891784"/>
              <a:gd name="connsiteY3" fmla="*/ 2579624 h 2652776"/>
              <a:gd name="connsiteX4" fmla="*/ 27432 w 5891784"/>
              <a:gd name="connsiteY4" fmla="*/ 100584 h 2652776"/>
              <a:gd name="connsiteX0" fmla="*/ 0 w 5919216"/>
              <a:gd name="connsiteY0" fmla="*/ 18288 h 2652776"/>
              <a:gd name="connsiteX1" fmla="*/ 5919216 w 5919216"/>
              <a:gd name="connsiteY1" fmla="*/ 0 h 2652776"/>
              <a:gd name="connsiteX2" fmla="*/ 4492752 w 5919216"/>
              <a:gd name="connsiteY2" fmla="*/ 2652776 h 2652776"/>
              <a:gd name="connsiteX3" fmla="*/ 27432 w 5919216"/>
              <a:gd name="connsiteY3" fmla="*/ 2579624 h 2652776"/>
              <a:gd name="connsiteX4" fmla="*/ 0 w 5919216"/>
              <a:gd name="connsiteY4" fmla="*/ 18288 h 2652776"/>
              <a:gd name="connsiteX0" fmla="*/ 0 w 5919216"/>
              <a:gd name="connsiteY0" fmla="*/ 18288 h 2579624"/>
              <a:gd name="connsiteX1" fmla="*/ 5919216 w 5919216"/>
              <a:gd name="connsiteY1" fmla="*/ 0 h 2579624"/>
              <a:gd name="connsiteX2" fmla="*/ 4492752 w 5919216"/>
              <a:gd name="connsiteY2" fmla="*/ 2579624 h 2579624"/>
              <a:gd name="connsiteX3" fmla="*/ 27432 w 5919216"/>
              <a:gd name="connsiteY3" fmla="*/ 2579624 h 2579624"/>
              <a:gd name="connsiteX4" fmla="*/ 0 w 5919216"/>
              <a:gd name="connsiteY4" fmla="*/ 18288 h 257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216" h="2579624">
                <a:moveTo>
                  <a:pt x="0" y="18288"/>
                </a:moveTo>
                <a:lnTo>
                  <a:pt x="5919216" y="0"/>
                </a:lnTo>
                <a:lnTo>
                  <a:pt x="4492752" y="2579624"/>
                </a:lnTo>
                <a:lnTo>
                  <a:pt x="27432" y="2579624"/>
                </a:lnTo>
                <a:lnTo>
                  <a:pt x="0" y="18288"/>
                </a:lnTo>
                <a:close/>
              </a:path>
            </a:pathLst>
          </a:custGeom>
        </p:spPr>
        <p:txBody>
          <a:bodyPr anchor="b"/>
          <a:lstStyle>
            <a:lvl1pPr algn="l">
              <a:defRPr sz="5400" b="1">
                <a:solidFill>
                  <a:srgbClr val="000000"/>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44576E-0EE7-6B4D-AF76-3606D44AB052}"/>
              </a:ext>
            </a:extLst>
          </p:cNvPr>
          <p:cNvSpPr>
            <a:spLocks noGrp="1"/>
          </p:cNvSpPr>
          <p:nvPr>
            <p:ph type="subTitle" idx="1"/>
          </p:nvPr>
        </p:nvSpPr>
        <p:spPr>
          <a:xfrm>
            <a:off x="838200" y="3734118"/>
            <a:ext cx="4410456" cy="1435100"/>
          </a:xfrm>
          <a:prstGeom prst="rect">
            <a:avLst/>
          </a:prstGeom>
        </p:spPr>
        <p:txBody>
          <a:bodyPr/>
          <a:lstStyle>
            <a:lvl1pPr marL="0" indent="0" algn="l">
              <a:buNone/>
              <a:defRPr sz="28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25870"/>
            <a:ext cx="2743200" cy="365125"/>
          </a:xfrm>
          <a:prstGeom prst="rect">
            <a:avLst/>
          </a:prstGeom>
        </p:spPr>
        <p:txBody>
          <a:bodyPr/>
          <a:lstStyle>
            <a:lvl1pPr>
              <a:defRPr>
                <a:solidFill>
                  <a:schemeClr val="bg1">
                    <a:lumMod val="75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9185440" y="6336029"/>
            <a:ext cx="2743200" cy="365125"/>
          </a:xfrm>
          <a:prstGeom prst="rect">
            <a:avLst/>
          </a:prstGeom>
        </p:spPr>
        <p:txBody>
          <a:bodyPr/>
          <a:lstStyle>
            <a:lvl1pPr algn="r">
              <a:defRPr>
                <a:solidFill>
                  <a:schemeClr val="bg2"/>
                </a:solidFill>
              </a:defRPr>
            </a:lvl1pPr>
          </a:lstStyle>
          <a:p>
            <a:fld id="{31B2C9FB-08C9-7E45-9359-AB2284BB78B4}" type="slidenum">
              <a:rPr lang="en-US" smtClean="0"/>
              <a:pPr/>
              <a:t>‹#›</a:t>
            </a:fld>
            <a:endParaRPr lang="en-US"/>
          </a:p>
        </p:txBody>
      </p:sp>
    </p:spTree>
    <p:extLst>
      <p:ext uri="{BB962C8B-B14F-4D97-AF65-F5344CB8AC3E}">
        <p14:creationId xmlns:p14="http://schemas.microsoft.com/office/powerpoint/2010/main" val="68026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3001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title color background, text, Block O">
    <p:spTree>
      <p:nvGrpSpPr>
        <p:cNvPr id="1" name=""/>
        <p:cNvGrpSpPr/>
        <p:nvPr/>
      </p:nvGrpSpPr>
      <p:grpSpPr>
        <a:xfrm>
          <a:off x="0" y="0"/>
          <a:ext cx="0" cy="0"/>
          <a:chOff x="0" y="0"/>
          <a:chExt cx="0" cy="0"/>
        </a:xfrm>
      </p:grpSpPr>
      <p:sp>
        <p:nvSpPr>
          <p:cNvPr id="6" name="Text">
            <a:extLst>
              <a:ext uri="{FF2B5EF4-FFF2-40B4-BE49-F238E27FC236}">
                <a16:creationId xmlns:a16="http://schemas.microsoft.com/office/drawing/2014/main" id="{95C7279E-3A2C-6A4C-BF8A-21388D42DBC5}"/>
              </a:ext>
            </a:extLst>
          </p:cNvPr>
          <p:cNvSpPr>
            <a:spLocks noGrp="1"/>
          </p:cNvSpPr>
          <p:nvPr>
            <p:ph type="body" sz="quarter" idx="15" hasCustomPrompt="1"/>
          </p:nvPr>
        </p:nvSpPr>
        <p:spPr>
          <a:xfrm>
            <a:off x="6096001" y="0"/>
            <a:ext cx="6095999" cy="6858000"/>
          </a:xfrm>
        </p:spPr>
        <p:txBody>
          <a:bodyPr tIns="457200" anchor="ctr">
            <a:noAutofit/>
          </a:bodyPr>
          <a:lstStyle>
            <a:lvl1pPr marL="0" indent="0">
              <a:lnSpc>
                <a:spcPct val="100000"/>
              </a:lnSpc>
              <a:buNone/>
              <a:defRPr sz="3600" b="0" u="none" baseline="0">
                <a:solidFill>
                  <a:schemeClr val="bg1"/>
                </a:solidFill>
                <a:latin typeface="Arial" panose="020B0604020202020204" pitchFamily="34" charset="0"/>
                <a:cs typeface="Arial" panose="020B0604020202020204" pitchFamily="34" charset="0"/>
              </a:defRPr>
            </a:lvl1pPr>
          </a:lstStyle>
          <a:p>
            <a:pPr lvl="0"/>
            <a:r>
              <a:rPr lang="en-US"/>
              <a:t>Click to add text</a:t>
            </a:r>
          </a:p>
        </p:txBody>
      </p:sp>
      <p:sp>
        <p:nvSpPr>
          <p:cNvPr id="2" name="Title 1">
            <a:extLst>
              <a:ext uri="{FF2B5EF4-FFF2-40B4-BE49-F238E27FC236}">
                <a16:creationId xmlns:a16="http://schemas.microsoft.com/office/drawing/2014/main" id="{466FF85A-23D2-9A46-808F-BFB0D79023EF}"/>
              </a:ext>
            </a:extLst>
          </p:cNvPr>
          <p:cNvSpPr>
            <a:spLocks noGrp="1"/>
          </p:cNvSpPr>
          <p:nvPr>
            <p:ph type="title" hasCustomPrompt="1"/>
          </p:nvPr>
        </p:nvSpPr>
        <p:spPr/>
        <p:txBody>
          <a:bodyPr lIns="822960" tIns="457200" rIns="457200" bIns="457200">
            <a:normAutofit/>
          </a:bodyPr>
          <a:lstStyle>
            <a:lvl1pPr>
              <a:defRPr sz="4400"/>
            </a:lvl1pPr>
          </a:lstStyle>
          <a:p>
            <a:r>
              <a:rPr lang="en-US"/>
              <a:t>Click To Add Slide Title or Change Background Color (Dark Palette Only)</a:t>
            </a:r>
          </a:p>
        </p:txBody>
      </p:sp>
      <p:sp>
        <p:nvSpPr>
          <p:cNvPr id="4" name="Slide Number Placeholder 3">
            <a:extLst>
              <a:ext uri="{FF2B5EF4-FFF2-40B4-BE49-F238E27FC236}">
                <a16:creationId xmlns:a16="http://schemas.microsoft.com/office/drawing/2014/main" id="{57BC85ED-C64F-5C43-A48B-B5B42A345041}"/>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244706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title, text color background, Block O">
    <p:bg>
      <p:bgPr>
        <a:solidFill>
          <a:schemeClr val="bg2"/>
        </a:solidFill>
        <a:effectLst/>
      </p:bgPr>
    </p:bg>
    <p:spTree>
      <p:nvGrpSpPr>
        <p:cNvPr id="1" name=""/>
        <p:cNvGrpSpPr/>
        <p:nvPr/>
      </p:nvGrpSpPr>
      <p:grpSpPr>
        <a:xfrm>
          <a:off x="0" y="0"/>
          <a:ext cx="0" cy="0"/>
          <a:chOff x="0" y="0"/>
          <a:chExt cx="0" cy="0"/>
        </a:xfrm>
      </p:grpSpPr>
      <p:sp>
        <p:nvSpPr>
          <p:cNvPr id="6" name="Text">
            <a:extLst>
              <a:ext uri="{FF2B5EF4-FFF2-40B4-BE49-F238E27FC236}">
                <a16:creationId xmlns:a16="http://schemas.microsoft.com/office/drawing/2014/main" id="{26861F6E-272C-D246-BBF6-E9CE13025FEA}"/>
              </a:ext>
            </a:extLst>
          </p:cNvPr>
          <p:cNvSpPr>
            <a:spLocks noGrp="1"/>
          </p:cNvSpPr>
          <p:nvPr>
            <p:ph type="body" sz="quarter" idx="15" hasCustomPrompt="1"/>
          </p:nvPr>
        </p:nvSpPr>
        <p:spPr>
          <a:xfrm>
            <a:off x="6096000" y="-1"/>
            <a:ext cx="5029200" cy="6846125"/>
          </a:xfrm>
          <a:solidFill>
            <a:schemeClr val="tx2"/>
          </a:solidFill>
        </p:spPr>
        <p:txBody>
          <a:bodyPr lIns="457200" tIns="457200" rIns="274320" bIns="457200" anchor="ctr">
            <a:noAutofit/>
          </a:bodyPr>
          <a:lstStyle>
            <a:lvl1pPr marL="0" indent="0">
              <a:lnSpc>
                <a:spcPct val="100000"/>
              </a:lnSpc>
              <a:buNone/>
              <a:defRPr sz="3600" b="0" u="none" baseline="0">
                <a:solidFill>
                  <a:schemeClr val="bg2"/>
                </a:solidFill>
                <a:latin typeface="Arial" panose="020B0604020202020204" pitchFamily="34" charset="0"/>
                <a:cs typeface="Arial" panose="020B0604020202020204" pitchFamily="34" charset="0"/>
              </a:defRPr>
            </a:lvl1pPr>
          </a:lstStyle>
          <a:p>
            <a:pPr lvl="0"/>
            <a:r>
              <a:rPr lang="en-US"/>
              <a:t>Click To Add Slide Title or Change Background Color (Dark Palette Only)</a:t>
            </a:r>
          </a:p>
        </p:txBody>
      </p:sp>
      <p:sp>
        <p:nvSpPr>
          <p:cNvPr id="2" name="Title 1">
            <a:extLst>
              <a:ext uri="{FF2B5EF4-FFF2-40B4-BE49-F238E27FC236}">
                <a16:creationId xmlns:a16="http://schemas.microsoft.com/office/drawing/2014/main" id="{466FF85A-23D2-9A46-808F-BFB0D79023EF}"/>
              </a:ext>
            </a:extLst>
          </p:cNvPr>
          <p:cNvSpPr>
            <a:spLocks noGrp="1"/>
          </p:cNvSpPr>
          <p:nvPr>
            <p:ph type="title" hasCustomPrompt="1"/>
          </p:nvPr>
        </p:nvSpPr>
        <p:spPr>
          <a:xfrm>
            <a:off x="0" y="0"/>
            <a:ext cx="6096000" cy="6858000"/>
          </a:xfrm>
          <a:solidFill>
            <a:schemeClr val="bg2"/>
          </a:solidFill>
        </p:spPr>
        <p:txBody>
          <a:bodyPr lIns="822960" tIns="457200" rIns="457200" bIns="457200"/>
          <a:lstStyle>
            <a:lvl1pPr>
              <a:defRPr>
                <a:solidFill>
                  <a:schemeClr val="tx1"/>
                </a:solidFill>
              </a:defRPr>
            </a:lvl1pPr>
          </a:lstStyle>
          <a:p>
            <a:r>
              <a:rPr lang="en-US"/>
              <a:t>Click To Add Slide Title</a:t>
            </a:r>
          </a:p>
        </p:txBody>
      </p:sp>
      <p:sp>
        <p:nvSpPr>
          <p:cNvPr id="4" name="Slide Number Placeholder 3">
            <a:extLst>
              <a:ext uri="{FF2B5EF4-FFF2-40B4-BE49-F238E27FC236}">
                <a16:creationId xmlns:a16="http://schemas.microsoft.com/office/drawing/2014/main" id="{BFE518ED-E012-0048-A594-70CC2AA89FF3}"/>
              </a:ext>
            </a:extLst>
          </p:cNvPr>
          <p:cNvSpPr>
            <a:spLocks noGrp="1"/>
          </p:cNvSpPr>
          <p:nvPr>
            <p:ph type="sldNum" sz="quarter" idx="16"/>
          </p:nvPr>
        </p:nvSpPr>
        <p:spPr/>
        <p:txBody>
          <a:bodyPr/>
          <a:lstStyle>
            <a:lvl1pPr>
              <a:defRPr>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366758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itle color background, content, Block O">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EB6F9C99-74F0-0B48-B97A-C7C6FA3A439A}"/>
              </a:ext>
            </a:extLst>
          </p:cNvPr>
          <p:cNvSpPr>
            <a:spLocks noGrp="1"/>
          </p:cNvSpPr>
          <p:nvPr>
            <p:ph sz="quarter" idx="14" hasCustomPrompt="1"/>
          </p:nvPr>
        </p:nvSpPr>
        <p:spPr>
          <a:xfrm>
            <a:off x="6583680" y="456581"/>
            <a:ext cx="4663440" cy="5943600"/>
          </a:xfrm>
        </p:spPr>
        <p:txBody>
          <a:bodyPr lIns="0" tIns="0" rIns="0" bIns="0" anchor="ctr">
            <a:normAutofit/>
          </a:bodyPr>
          <a:lstStyle>
            <a:lvl1pPr marL="0" indent="0" algn="ctr">
              <a:buNone/>
              <a:defRPr sz="2800" u="none">
                <a:solidFill>
                  <a:schemeClr val="tx1"/>
                </a:solidFill>
              </a:defRPr>
            </a:lvl1pPr>
          </a:lstStyle>
          <a:p>
            <a:r>
              <a:rPr lang="en-US"/>
              <a:t>Click to add content and remember to add ALT TEXT:</a:t>
            </a:r>
          </a:p>
          <a:p>
            <a:r>
              <a:rPr lang="en-US"/>
              <a:t>Format &gt; Alt Text &gt; “Description” (not title)</a:t>
            </a:r>
          </a:p>
        </p:txBody>
      </p:sp>
      <p:sp>
        <p:nvSpPr>
          <p:cNvPr id="2" name="Title"/>
          <p:cNvSpPr>
            <a:spLocks noGrp="1"/>
          </p:cNvSpPr>
          <p:nvPr>
            <p:ph type="title" hasCustomPrompt="1"/>
          </p:nvPr>
        </p:nvSpPr>
        <p:spPr>
          <a:xfrm>
            <a:off x="0" y="0"/>
            <a:ext cx="6096000" cy="6858000"/>
          </a:xfrm>
        </p:spPr>
        <p:txBody>
          <a:bodyPr tIns="457200" rIns="457200" bIns="457200"/>
          <a:lstStyle>
            <a:lvl1pPr>
              <a:defRPr/>
            </a:lvl1pPr>
          </a:lstStyle>
          <a:p>
            <a:r>
              <a:rPr lang="en-US"/>
              <a:t>Click To Add Slide Title or Change Background Color (Dark Palette Only)</a:t>
            </a:r>
          </a:p>
        </p:txBody>
      </p:sp>
      <p:sp>
        <p:nvSpPr>
          <p:cNvPr id="3" name="Slide Number Placeholder 2">
            <a:extLst>
              <a:ext uri="{FF2B5EF4-FFF2-40B4-BE49-F238E27FC236}">
                <a16:creationId xmlns:a16="http://schemas.microsoft.com/office/drawing/2014/main" id="{AC409AA8-4564-8D46-95D9-2593FABFF451}"/>
              </a:ext>
            </a:extLst>
          </p:cNvPr>
          <p:cNvSpPr>
            <a:spLocks noGrp="1"/>
          </p:cNvSpPr>
          <p:nvPr>
            <p:ph type="sldNum" sz="quarter" idx="15"/>
          </p:nvPr>
        </p:nvSpPr>
        <p:spPr>
          <a:xfrm>
            <a:off x="0" y="6400181"/>
            <a:ext cx="457200" cy="457200"/>
          </a:xfrm>
        </p:spPr>
        <p:txBody>
          <a:bodyPr/>
          <a:lstStyle>
            <a:lvl1pPr>
              <a:defRPr>
                <a:solidFill>
                  <a:schemeClr val="bg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122965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title color background, image, Block O">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1EFA1D9-B91A-C143-A5EF-6CD941C05521}"/>
              </a:ext>
            </a:extLst>
          </p:cNvPr>
          <p:cNvSpPr>
            <a:spLocks noGrp="1"/>
          </p:cNvSpPr>
          <p:nvPr>
            <p:ph type="pic" sz="quarter" idx="16" hasCustomPrompt="1"/>
          </p:nvPr>
        </p:nvSpPr>
        <p:spPr>
          <a:xfrm>
            <a:off x="6096000" y="0"/>
            <a:ext cx="6096000" cy="6858000"/>
          </a:xfrm>
        </p:spPr>
        <p:txBody>
          <a:bodyPr/>
          <a:lstStyle>
            <a:lvl1pPr marL="0" indent="0">
              <a:buNone/>
              <a:defRPr>
                <a:solidFill>
                  <a:schemeClr val="tx1"/>
                </a:solidFill>
              </a:defRPr>
            </a:lvl1pPr>
          </a:lstStyle>
          <a:p>
            <a:r>
              <a:rPr lang="en-US"/>
              <a:t>Click to add image and remember to add ALT TEXT:</a:t>
            </a:r>
          </a:p>
          <a:p>
            <a:r>
              <a:rPr lang="en-US"/>
              <a:t>Format &gt; Alt Text &gt; “Description” (not title)</a:t>
            </a:r>
          </a:p>
        </p:txBody>
      </p:sp>
      <p:sp>
        <p:nvSpPr>
          <p:cNvPr id="2" name="Title"/>
          <p:cNvSpPr>
            <a:spLocks noGrp="1"/>
          </p:cNvSpPr>
          <p:nvPr>
            <p:ph type="title" hasCustomPrompt="1"/>
          </p:nvPr>
        </p:nvSpPr>
        <p:spPr/>
        <p:txBody>
          <a:bodyPr tIns="457200" rIns="457200" bIns="457200"/>
          <a:lstStyle>
            <a:lvl1pPr>
              <a:defRPr/>
            </a:lvl1pPr>
          </a:lstStyle>
          <a:p>
            <a:r>
              <a:rPr lang="en-US"/>
              <a:t>Click To Add Slide Title or Change Background Color (Dark Palette Only)</a:t>
            </a:r>
          </a:p>
        </p:txBody>
      </p:sp>
      <p:sp>
        <p:nvSpPr>
          <p:cNvPr id="4" name="Slide Number Placeholder 3">
            <a:extLst>
              <a:ext uri="{FF2B5EF4-FFF2-40B4-BE49-F238E27FC236}">
                <a16:creationId xmlns:a16="http://schemas.microsoft.com/office/drawing/2014/main" id="{FDFE2782-1EA5-0944-AF02-3EB1613C55D7}"/>
              </a:ext>
            </a:extLst>
          </p:cNvPr>
          <p:cNvSpPr>
            <a:spLocks noGrp="1"/>
          </p:cNvSpPr>
          <p:nvPr>
            <p:ph type="sldNum" sz="quarter" idx="17"/>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40876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bar, text, branding">
    <p:spTree>
      <p:nvGrpSpPr>
        <p:cNvPr id="1" name=""/>
        <p:cNvGrpSpPr/>
        <p:nvPr/>
      </p:nvGrpSpPr>
      <p:grpSpPr>
        <a:xfrm>
          <a:off x="0" y="0"/>
          <a:ext cx="0" cy="0"/>
          <a:chOff x="0" y="0"/>
          <a:chExt cx="0" cy="0"/>
        </a:xfrm>
      </p:grpSpPr>
      <p:sp>
        <p:nvSpPr>
          <p:cNvPr id="14" name="Rectangle 13"/>
          <p:cNvSpPr/>
          <p:nvPr userDrawn="1">
            <p:custDataLst>
              <p:tags r:id="rId1"/>
            </p:custDataLst>
          </p:nvPr>
        </p:nvSpPr>
        <p:spPr>
          <a:xfrm>
            <a:off x="0" y="0"/>
            <a:ext cx="12192000" cy="1244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p:cNvSpPr>
            <a:spLocks noGrp="1"/>
          </p:cNvSpPr>
          <p:nvPr>
            <p:ph type="body" sz="quarter" idx="12" hasCustomPrompt="1"/>
            <p:custDataLst>
              <p:tags r:id="rId2"/>
            </p:custDataLst>
          </p:nvPr>
        </p:nvSpPr>
        <p:spPr>
          <a:xfrm>
            <a:off x="451557" y="1481667"/>
            <a:ext cx="11288889" cy="4162995"/>
          </a:xfrm>
        </p:spPr>
        <p:txBody>
          <a:bodyPr anchor="t">
            <a:noAutofit/>
          </a:bodyPr>
          <a:lstStyle>
            <a:lvl1pPr marL="0" indent="0">
              <a:lnSpc>
                <a:spcPct val="100000"/>
              </a:lnSpc>
              <a:buFont typeface="Arial" panose="020B0604020202020204" pitchFamily="34" charset="0"/>
              <a:buNone/>
              <a:defRPr sz="2600" b="0" u="none"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Click to add text</a:t>
            </a:r>
          </a:p>
        </p:txBody>
      </p:sp>
      <p:sp>
        <p:nvSpPr>
          <p:cNvPr id="15" name="Text Placeholder 14"/>
          <p:cNvSpPr>
            <a:spLocks noGrp="1"/>
          </p:cNvSpPr>
          <p:nvPr>
            <p:ph type="body" sz="quarter" idx="15" hasCustomPrompt="1"/>
            <p:custDataLst>
              <p:tags r:id="rId3"/>
            </p:custDataLst>
          </p:nvPr>
        </p:nvSpPr>
        <p:spPr>
          <a:xfrm>
            <a:off x="451203" y="242719"/>
            <a:ext cx="11289595" cy="760412"/>
          </a:xfrm>
        </p:spPr>
        <p:txBody>
          <a:bodyPr anchor="ctr"/>
          <a:lstStyle>
            <a:lvl1pPr algn="l">
              <a:buNone/>
              <a:defRPr sz="4000" b="1" i="0" u="none" cap="all" baseline="0">
                <a:solidFill>
                  <a:schemeClr val="bg1"/>
                </a:solidFill>
              </a:defRPr>
            </a:lvl1pPr>
          </a:lstStyle>
          <a:p>
            <a:pPr lvl="0"/>
            <a:r>
              <a:rPr lang="en-US"/>
              <a:t>Click to add slide title</a:t>
            </a:r>
          </a:p>
        </p:txBody>
      </p:sp>
      <p:sp>
        <p:nvSpPr>
          <p:cNvPr id="5" name="Rectangle 4"/>
          <p:cNvSpPr/>
          <p:nvPr userDrawn="1">
            <p:custDataLst>
              <p:tags r:id="rId4"/>
            </p:custDataLst>
          </p:nvPr>
        </p:nvSpPr>
        <p:spPr>
          <a:xfrm>
            <a:off x="0" y="5964502"/>
            <a:ext cx="12192000" cy="89349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450852" y="6176555"/>
            <a:ext cx="4356617" cy="469393"/>
          </a:xfrm>
          <a:prstGeom prst="rect">
            <a:avLst/>
          </a:prstGeom>
        </p:spPr>
      </p:pic>
      <p:sp>
        <p:nvSpPr>
          <p:cNvPr id="8" name="TextBox 7"/>
          <p:cNvSpPr txBox="1"/>
          <p:nvPr userDrawn="1">
            <p:custDataLst>
              <p:tags r:id="rId5"/>
            </p:custDataLst>
          </p:nvPr>
        </p:nvSpPr>
        <p:spPr>
          <a:xfrm>
            <a:off x="9188928" y="6241973"/>
            <a:ext cx="1814920" cy="338554"/>
          </a:xfrm>
          <a:prstGeom prst="rect">
            <a:avLst/>
          </a:prstGeom>
          <a:noFill/>
        </p:spPr>
        <p:txBody>
          <a:bodyPr wrap="none" rtlCol="0">
            <a:spAutoFit/>
          </a:bodyPr>
          <a:lstStyle/>
          <a:p>
            <a:r>
              <a:rPr lang="en-US" sz="1600">
                <a:solidFill>
                  <a:schemeClr val="tx1">
                    <a:lumMod val="65000"/>
                    <a:lumOff val="35000"/>
                  </a:schemeClr>
                </a:solidFill>
                <a:latin typeface="Arial" panose="020B0604020202020204" pitchFamily="34" charset="0"/>
                <a:cs typeface="Arial" panose="020B0604020202020204" pitchFamily="34" charset="0"/>
              </a:rPr>
              <a:t>Enterprise Project</a:t>
            </a:r>
          </a:p>
        </p:txBody>
      </p:sp>
    </p:spTree>
    <p:extLst>
      <p:ext uri="{BB962C8B-B14F-4D97-AF65-F5344CB8AC3E}">
        <p14:creationId xmlns:p14="http://schemas.microsoft.com/office/powerpoint/2010/main" val="148118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171894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139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4/22/2024</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9" name="Title Placeholder 1">
            <a:extLst>
              <a:ext uri="{FF2B5EF4-FFF2-40B4-BE49-F238E27FC236}">
                <a16:creationId xmlns:a16="http://schemas.microsoft.com/office/drawing/2014/main" id="{36D857F3-DED3-454D-9D2C-72B05203BC1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052A3E9-1E6B-4DB1-AB10-FDC939E397B2}"/>
              </a:ext>
            </a:extLst>
          </p:cNvPr>
          <p:cNvSpPr>
            <a:spLocks noGrp="1"/>
          </p:cNvSpPr>
          <p:nvPr>
            <p:ph sz="half" idx="1"/>
          </p:nvPr>
        </p:nvSpPr>
        <p:spPr>
          <a:xfrm>
            <a:off x="731520"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CC96D0-1AAA-433D-9B2E-C3434221F3B9}"/>
              </a:ext>
            </a:extLst>
          </p:cNvPr>
          <p:cNvSpPr>
            <a:spLocks noGrp="1"/>
          </p:cNvSpPr>
          <p:nvPr>
            <p:ph sz="half" idx="13"/>
          </p:nvPr>
        </p:nvSpPr>
        <p:spPr>
          <a:xfrm>
            <a:off x="6379781"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0421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1" name="Title Placeholder 1">
            <a:extLst>
              <a:ext uri="{FF2B5EF4-FFF2-40B4-BE49-F238E27FC236}">
                <a16:creationId xmlns:a16="http://schemas.microsoft.com/office/drawing/2014/main" id="{03CFA280-5A8E-4734-8C1D-7DB1F6DC67DB}"/>
              </a:ext>
            </a:extLst>
          </p:cNvPr>
          <p:cNvSpPr>
            <a:spLocks noGrp="1"/>
          </p:cNvSpPr>
          <p:nvPr>
            <p:ph type="title"/>
          </p:nvPr>
        </p:nvSpPr>
        <p:spPr>
          <a:xfrm>
            <a:off x="457200" y="457201"/>
            <a:ext cx="1100328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7F2554DD-D24B-41FE-A25E-CD925C434366}"/>
              </a:ext>
            </a:extLst>
          </p:cNvPr>
          <p:cNvSpPr>
            <a:spLocks noGrp="1"/>
          </p:cNvSpPr>
          <p:nvPr>
            <p:ph type="body" idx="14"/>
          </p:nvPr>
        </p:nvSpPr>
        <p:spPr>
          <a:xfrm>
            <a:off x="457200" y="1371600"/>
            <a:ext cx="1100328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D5AAC05A-0F06-47C5-A199-523C54D1CB64}"/>
              </a:ext>
            </a:extLst>
          </p:cNvPr>
          <p:cNvSpPr>
            <a:spLocks noGrp="1"/>
          </p:cNvSpPr>
          <p:nvPr>
            <p:ph sz="half" idx="1"/>
          </p:nvPr>
        </p:nvSpPr>
        <p:spPr>
          <a:xfrm>
            <a:off x="731520"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5ABF2411-EE70-4251-B715-293B7A1FEBCE}"/>
              </a:ext>
            </a:extLst>
          </p:cNvPr>
          <p:cNvSpPr>
            <a:spLocks noGrp="1"/>
          </p:cNvSpPr>
          <p:nvPr>
            <p:ph sz="half" idx="15"/>
          </p:nvPr>
        </p:nvSpPr>
        <p:spPr>
          <a:xfrm>
            <a:off x="6379779"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649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178217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xe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4/22/2024</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7" name="Title 1">
            <a:extLst>
              <a:ext uri="{FF2B5EF4-FFF2-40B4-BE49-F238E27FC236}">
                <a16:creationId xmlns:a16="http://schemas.microsoft.com/office/drawing/2014/main" id="{42769662-B1CF-4B75-B8CA-F2CC3FC6739E}"/>
              </a:ext>
            </a:extLst>
          </p:cNvPr>
          <p:cNvSpPr>
            <a:spLocks noGrp="1"/>
          </p:cNvSpPr>
          <p:nvPr>
            <p:ph type="title"/>
          </p:nvPr>
        </p:nvSpPr>
        <p:spPr>
          <a:xfrm>
            <a:off x="457200" y="457200"/>
            <a:ext cx="4493172" cy="1112838"/>
          </a:xfrm>
          <a:prstGeom prst="rect">
            <a:avLst/>
          </a:prstGeom>
        </p:spPr>
        <p:txBody>
          <a:bodyPr anchor="b"/>
          <a:lstStyle>
            <a:lvl1pPr>
              <a:defRPr sz="32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3">
            <a:extLst>
              <a:ext uri="{FF2B5EF4-FFF2-40B4-BE49-F238E27FC236}">
                <a16:creationId xmlns:a16="http://schemas.microsoft.com/office/drawing/2014/main" id="{37753FD3-0F53-4789-9969-BC64D1F00DF2}"/>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atin typeface="Montserrat"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DD38488B-3F30-490A-AE7D-6627FCFE684D}"/>
              </a:ext>
            </a:extLst>
          </p:cNvPr>
          <p:cNvSpPr>
            <a:spLocks noGrp="1"/>
          </p:cNvSpPr>
          <p:nvPr>
            <p:ph idx="1"/>
          </p:nvPr>
        </p:nvSpPr>
        <p:spPr>
          <a:xfrm>
            <a:off x="5562600" y="1124607"/>
            <a:ext cx="5897880" cy="4803227"/>
          </a:xfrm>
          <a:prstGeom prst="rect">
            <a:avLst/>
          </a:prstGeom>
        </p:spPr>
        <p:txBody>
          <a:bodyPr>
            <a:normAutofit/>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119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4/22/2024</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8" name="SmartArt Placeholder 7">
            <a:extLst>
              <a:ext uri="{FF2B5EF4-FFF2-40B4-BE49-F238E27FC236}">
                <a16:creationId xmlns:a16="http://schemas.microsoft.com/office/drawing/2014/main" id="{EDEC9034-E959-5849-9D95-5C7ED38520F2}"/>
              </a:ext>
            </a:extLst>
          </p:cNvPr>
          <p:cNvSpPr>
            <a:spLocks noGrp="1"/>
          </p:cNvSpPr>
          <p:nvPr>
            <p:ph type="dgm" sz="quarter" idx="13"/>
          </p:nvPr>
        </p:nvSpPr>
        <p:spPr>
          <a:xfrm>
            <a:off x="1760482" y="1554480"/>
            <a:ext cx="8671035" cy="4507022"/>
          </a:xfrm>
          <a:prstGeom prst="rect">
            <a:avLst/>
          </a:prstGeom>
        </p:spPr>
        <p:txBody>
          <a:bodyPr/>
          <a:lstStyle>
            <a:lvl1pPr marL="0" indent="0">
              <a:buNone/>
              <a:defRPr>
                <a:latin typeface="Montserrat" pitchFamily="2" charset="77"/>
              </a:defRPr>
            </a:lvl1pPr>
          </a:lstStyle>
          <a:p>
            <a:endParaRPr lang="en-US"/>
          </a:p>
        </p:txBody>
      </p:sp>
      <p:sp>
        <p:nvSpPr>
          <p:cNvPr id="7" name="Title Placeholder 1">
            <a:extLst>
              <a:ext uri="{FF2B5EF4-FFF2-40B4-BE49-F238E27FC236}">
                <a16:creationId xmlns:a16="http://schemas.microsoft.com/office/drawing/2014/main" id="{6F03A48F-C567-4437-80FB-9091969736AD}"/>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152039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4/22/2024</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5" name="Text Placeholder 4">
            <a:extLst>
              <a:ext uri="{FF2B5EF4-FFF2-40B4-BE49-F238E27FC236}">
                <a16:creationId xmlns:a16="http://schemas.microsoft.com/office/drawing/2014/main" id="{4A4D4DAA-BEED-6F46-ABD0-EC73E8ED5756}"/>
              </a:ext>
            </a:extLst>
          </p:cNvPr>
          <p:cNvSpPr>
            <a:spLocks noGrp="1"/>
          </p:cNvSpPr>
          <p:nvPr>
            <p:ph type="body" sz="quarter" idx="13"/>
          </p:nvPr>
        </p:nvSpPr>
        <p:spPr>
          <a:xfrm>
            <a:off x="731520"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1BD07C4F-E89D-49CC-B6D4-B57BEB85B7BE}"/>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DB3127B8-967E-4E67-A793-B41A6F6ED69B}"/>
              </a:ext>
            </a:extLst>
          </p:cNvPr>
          <p:cNvSpPr>
            <a:spLocks noGrp="1"/>
          </p:cNvSpPr>
          <p:nvPr>
            <p:ph type="body" sz="quarter" idx="15"/>
          </p:nvPr>
        </p:nvSpPr>
        <p:spPr>
          <a:xfrm>
            <a:off x="4396978"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6C67DEB9-5EC2-43C5-85DC-DCD0481B8F12}"/>
              </a:ext>
            </a:extLst>
          </p:cNvPr>
          <p:cNvSpPr>
            <a:spLocks noGrp="1"/>
          </p:cNvSpPr>
          <p:nvPr>
            <p:ph type="body" sz="quarter" idx="16"/>
          </p:nvPr>
        </p:nvSpPr>
        <p:spPr>
          <a:xfrm>
            <a:off x="8062435" y="1554479"/>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901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p title, text, brandin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42F3685D-2F79-0D41-8030-BA88BC4A8454}"/>
              </a:ext>
            </a:extLst>
          </p:cNvPr>
          <p:cNvSpPr>
            <a:spLocks noGrp="1"/>
          </p:cNvSpPr>
          <p:nvPr>
            <p:ph type="body" sz="quarter" idx="15" hasCustomPrompt="1"/>
          </p:nvPr>
        </p:nvSpPr>
        <p:spPr>
          <a:xfrm>
            <a:off x="0" y="1280160"/>
            <a:ext cx="12192000" cy="4572000"/>
          </a:xfrm>
          <a:prstGeom prst="rect">
            <a:avLst/>
          </a:prstGeom>
        </p:spPr>
        <p:txBody>
          <a:bodyPr lIns="822960" tIns="182880" rIns="822960" bIns="182880" anchor="ctr">
            <a:noAutofit/>
          </a:bodyPr>
          <a:lstStyle>
            <a:lvl1pPr marL="0" indent="0">
              <a:lnSpc>
                <a:spcPct val="100000"/>
              </a:lnSpc>
              <a:buNone/>
              <a:defRPr sz="3600" b="0" u="none" baseline="0">
                <a:solidFill>
                  <a:schemeClr val="bg1"/>
                </a:solidFill>
                <a:latin typeface="Arial" panose="020B0604020202020204" pitchFamily="34" charset="0"/>
                <a:cs typeface="Arial" panose="020B0604020202020204" pitchFamily="34" charset="0"/>
              </a:defRPr>
            </a:lvl1pPr>
          </a:lstStyle>
          <a:p>
            <a:pPr lvl="0"/>
            <a:r>
              <a:rPr lang="en-US"/>
              <a:t>Click to add text</a:t>
            </a:r>
          </a:p>
        </p:txBody>
      </p:sp>
      <p:sp>
        <p:nvSpPr>
          <p:cNvPr id="9" name="Title">
            <a:extLst>
              <a:ext uri="{FF2B5EF4-FFF2-40B4-BE49-F238E27FC236}">
                <a16:creationId xmlns:a16="http://schemas.microsoft.com/office/drawing/2014/main" id="{0E9983A1-AADB-E945-B5F8-190C6A926D20}"/>
              </a:ext>
            </a:extLst>
          </p:cNvPr>
          <p:cNvSpPr>
            <a:spLocks noGrp="1"/>
          </p:cNvSpPr>
          <p:nvPr>
            <p:ph type="title" hasCustomPrompt="1"/>
          </p:nvPr>
        </p:nvSpPr>
        <p:spPr>
          <a:xfrm>
            <a:off x="0" y="182880"/>
            <a:ext cx="12192000" cy="1097280"/>
          </a:xfrm>
          <a:prstGeom prst="rect">
            <a:avLst/>
          </a:prstGeom>
        </p:spPr>
        <p:txBody>
          <a:bodyPr lIns="822960" tIns="365760" rIns="822960" bIns="274320" anchor="ctr" anchorCtr="0"/>
          <a:lstStyle>
            <a:lvl1pPr>
              <a:defRPr sz="4400" spc="-150">
                <a:solidFill>
                  <a:schemeClr val="tx1"/>
                </a:solidFill>
              </a:defRPr>
            </a:lvl1pPr>
          </a:lstStyle>
          <a:p>
            <a:r>
              <a:rPr lang="en-US"/>
              <a:t>Click To Add Slide Title</a:t>
            </a:r>
            <a:br>
              <a:rPr lang="en-US"/>
            </a:br>
            <a:r>
              <a:rPr lang="en-US"/>
              <a:t>(emphasize words by selecting and updating font to Arial Black)</a:t>
            </a:r>
          </a:p>
        </p:txBody>
      </p:sp>
      <p:sp>
        <p:nvSpPr>
          <p:cNvPr id="4" name="Slide Number Placeholder 3">
            <a:extLst>
              <a:ext uri="{FF2B5EF4-FFF2-40B4-BE49-F238E27FC236}">
                <a16:creationId xmlns:a16="http://schemas.microsoft.com/office/drawing/2014/main" id="{AEF2C6E8-B06B-0A40-A842-7C114D1BBE68}"/>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3918098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B1C24-EA59-7C4C-AC58-3ECAB44C73FA}"/>
              </a:ext>
            </a:extLst>
          </p:cNvPr>
          <p:cNvSpPr>
            <a:spLocks noGrp="1"/>
          </p:cNvSpPr>
          <p:nvPr>
            <p:ph type="dt" sz="half" idx="10"/>
          </p:nvPr>
        </p:nvSpPr>
        <p:spPr/>
        <p:txBody>
          <a:bodyPr/>
          <a:lstStyle/>
          <a:p>
            <a:fld id="{D96341F5-EEF1-0048-B5F7-1F10A007549B}" type="datetimeFigureOut">
              <a:rPr lang="en-US" smtClean="0"/>
              <a:pPr/>
              <a:t>4/22/2024</a:t>
            </a:fld>
            <a:endParaRPr lang="en-US"/>
          </a:p>
        </p:txBody>
      </p:sp>
      <p:sp>
        <p:nvSpPr>
          <p:cNvPr id="4" name="Footer Placeholder 3">
            <a:extLst>
              <a:ext uri="{FF2B5EF4-FFF2-40B4-BE49-F238E27FC236}">
                <a16:creationId xmlns:a16="http://schemas.microsoft.com/office/drawing/2014/main" id="{F38D7A34-CD93-994C-B36B-EE60813F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F5826-B72F-7140-8658-199B2C945597}"/>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6" name="Title 1">
            <a:extLst>
              <a:ext uri="{FF2B5EF4-FFF2-40B4-BE49-F238E27FC236}">
                <a16:creationId xmlns:a16="http://schemas.microsoft.com/office/drawing/2014/main" id="{5D440F05-AA61-5E4B-B18A-4B92D71F6F2A}"/>
              </a:ext>
            </a:extLst>
          </p:cNvPr>
          <p:cNvSpPr>
            <a:spLocks noGrp="1"/>
          </p:cNvSpPr>
          <p:nvPr>
            <p:ph type="ctrTitle"/>
          </p:nvPr>
        </p:nvSpPr>
        <p:spPr>
          <a:xfrm>
            <a:off x="2375338" y="1168783"/>
            <a:ext cx="7441324" cy="2387600"/>
          </a:xfrm>
          <a:prstGeom prst="rect">
            <a:avLst/>
          </a:prstGeom>
        </p:spPr>
        <p:txBody>
          <a:bodyPr anchor="b">
            <a:normAutofit/>
          </a:bodyPr>
          <a:lstStyle>
            <a:lvl1pPr algn="ctr">
              <a:defRPr sz="4800"/>
            </a:lvl1pPr>
          </a:lstStyle>
          <a:p>
            <a:r>
              <a:rPr lang="en-US"/>
              <a:t>Click to edit Master title style</a:t>
            </a:r>
          </a:p>
        </p:txBody>
      </p:sp>
      <p:sp>
        <p:nvSpPr>
          <p:cNvPr id="7" name="Subtitle 2">
            <a:extLst>
              <a:ext uri="{FF2B5EF4-FFF2-40B4-BE49-F238E27FC236}">
                <a16:creationId xmlns:a16="http://schemas.microsoft.com/office/drawing/2014/main" id="{636ED445-59B0-EA48-BFE9-131DF700D6CD}"/>
              </a:ext>
            </a:extLst>
          </p:cNvPr>
          <p:cNvSpPr>
            <a:spLocks noGrp="1"/>
          </p:cNvSpPr>
          <p:nvPr>
            <p:ph type="subTitle" idx="1"/>
          </p:nvPr>
        </p:nvSpPr>
        <p:spPr>
          <a:xfrm>
            <a:off x="2375338" y="3780713"/>
            <a:ext cx="7441324" cy="1655762"/>
          </a:xfrm>
          <a:prstGeom prst="rect">
            <a:avLst/>
          </a:prstGeom>
        </p:spPr>
        <p:txBody>
          <a:bodyPr/>
          <a:lstStyle>
            <a:lvl1pPr marL="0" indent="0" algn="ctr">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59327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9B966F3C-6A6C-47DD-A6CA-5F0E325B2799}" type="datetime1">
              <a:rPr lang="en-US" smtClean="0"/>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21400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B1C24-EA59-7C4C-AC58-3ECAB44C73FA}"/>
              </a:ext>
            </a:extLst>
          </p:cNvPr>
          <p:cNvSpPr>
            <a:spLocks noGrp="1"/>
          </p:cNvSpPr>
          <p:nvPr>
            <p:ph type="dt" sz="half" idx="10"/>
          </p:nvPr>
        </p:nvSpPr>
        <p:spPr/>
        <p:txBody>
          <a:bodyPr/>
          <a:lstStyle/>
          <a:p>
            <a:fld id="{D96341F5-EEF1-0048-B5F7-1F10A007549B}" type="datetimeFigureOut">
              <a:rPr lang="en-US" smtClean="0"/>
              <a:pPr/>
              <a:t>4/22/2024</a:t>
            </a:fld>
            <a:endParaRPr lang="en-US"/>
          </a:p>
        </p:txBody>
      </p:sp>
      <p:sp>
        <p:nvSpPr>
          <p:cNvPr id="4" name="Footer Placeholder 3">
            <a:extLst>
              <a:ext uri="{FF2B5EF4-FFF2-40B4-BE49-F238E27FC236}">
                <a16:creationId xmlns:a16="http://schemas.microsoft.com/office/drawing/2014/main" id="{F38D7A34-CD93-994C-B36B-EE60813F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F5826-B72F-7140-8658-199B2C945597}"/>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6" name="Title 1">
            <a:extLst>
              <a:ext uri="{FF2B5EF4-FFF2-40B4-BE49-F238E27FC236}">
                <a16:creationId xmlns:a16="http://schemas.microsoft.com/office/drawing/2014/main" id="{5D440F05-AA61-5E4B-B18A-4B92D71F6F2A}"/>
              </a:ext>
            </a:extLst>
          </p:cNvPr>
          <p:cNvSpPr>
            <a:spLocks noGrp="1"/>
          </p:cNvSpPr>
          <p:nvPr>
            <p:ph type="ctrTitle"/>
          </p:nvPr>
        </p:nvSpPr>
        <p:spPr>
          <a:xfrm>
            <a:off x="2375338" y="1168783"/>
            <a:ext cx="7441324" cy="2387600"/>
          </a:xfrm>
          <a:prstGeom prst="rect">
            <a:avLst/>
          </a:prstGeom>
        </p:spPr>
        <p:txBody>
          <a:bodyPr anchor="b">
            <a:normAutofit/>
          </a:bodyPr>
          <a:lstStyle>
            <a:lvl1pPr algn="ctr">
              <a:defRPr sz="4800"/>
            </a:lvl1pPr>
          </a:lstStyle>
          <a:p>
            <a:r>
              <a:rPr lang="en-US"/>
              <a:t>Click to edit Master title style</a:t>
            </a:r>
          </a:p>
        </p:txBody>
      </p:sp>
      <p:sp>
        <p:nvSpPr>
          <p:cNvPr id="7" name="Subtitle 2">
            <a:extLst>
              <a:ext uri="{FF2B5EF4-FFF2-40B4-BE49-F238E27FC236}">
                <a16:creationId xmlns:a16="http://schemas.microsoft.com/office/drawing/2014/main" id="{636ED445-59B0-EA48-BFE9-131DF700D6CD}"/>
              </a:ext>
            </a:extLst>
          </p:cNvPr>
          <p:cNvSpPr>
            <a:spLocks noGrp="1"/>
          </p:cNvSpPr>
          <p:nvPr>
            <p:ph type="subTitle" idx="1"/>
          </p:nvPr>
        </p:nvSpPr>
        <p:spPr>
          <a:xfrm>
            <a:off x="2375338" y="3780713"/>
            <a:ext cx="7441324" cy="1655762"/>
          </a:xfrm>
          <a:prstGeom prst="rect">
            <a:avLst/>
          </a:prstGeom>
        </p:spPr>
        <p:txBody>
          <a:bodyPr/>
          <a:lstStyle>
            <a:lvl1pPr marL="0" indent="0" algn="ctr">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931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209849D3-B5EE-46F5-A749-5240C9466866}" type="datetime1">
              <a:rPr lang="en-US" smtClean="0"/>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400">
                <a:latin typeface="Montserrat" panose="00000500000000000000" pitchFamily="2" charset="0"/>
              </a:defRPr>
            </a:lvl1pPr>
            <a:lvl2pPr>
              <a:buClr>
                <a:srgbClr val="990000"/>
              </a:buClr>
              <a:defRPr sz="2400">
                <a:latin typeface="Montserrat" panose="00000500000000000000" pitchFamily="2" charset="0"/>
              </a:defRPr>
            </a:lvl2pPr>
            <a:lvl3pPr>
              <a:buClr>
                <a:srgbClr val="990000"/>
              </a:buClr>
              <a:defRPr sz="24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85009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9B966F3C-6A6C-47DD-A6CA-5F0E325B2799}" type="datetime1">
              <a:rPr lang="en-US" smtClean="0"/>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47106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209849D3-B5EE-46F5-A749-5240C9466866}" type="datetime1">
              <a:rPr lang="en-US" smtClean="0"/>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400">
                <a:latin typeface="Montserrat" panose="00000500000000000000" pitchFamily="2" charset="0"/>
              </a:defRPr>
            </a:lvl1pPr>
            <a:lvl2pPr>
              <a:buClr>
                <a:srgbClr val="990000"/>
              </a:buClr>
              <a:defRPr sz="2400">
                <a:latin typeface="Montserrat" panose="00000500000000000000" pitchFamily="2" charset="0"/>
              </a:defRPr>
            </a:lvl2pPr>
            <a:lvl3pPr>
              <a:buClr>
                <a:srgbClr val="990000"/>
              </a:buClr>
              <a:defRPr sz="24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7219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B1C24-EA59-7C4C-AC58-3ECAB44C73FA}"/>
              </a:ext>
            </a:extLst>
          </p:cNvPr>
          <p:cNvSpPr>
            <a:spLocks noGrp="1"/>
          </p:cNvSpPr>
          <p:nvPr>
            <p:ph type="dt" sz="half" idx="10"/>
          </p:nvPr>
        </p:nvSpPr>
        <p:spPr/>
        <p:txBody>
          <a:bodyPr/>
          <a:lstStyle/>
          <a:p>
            <a:fld id="{D96341F5-EEF1-0048-B5F7-1F10A007549B}" type="datetimeFigureOut">
              <a:rPr lang="en-US" smtClean="0"/>
              <a:pPr/>
              <a:t>4/22/2024</a:t>
            </a:fld>
            <a:endParaRPr lang="en-US"/>
          </a:p>
        </p:txBody>
      </p:sp>
      <p:sp>
        <p:nvSpPr>
          <p:cNvPr id="4" name="Footer Placeholder 3">
            <a:extLst>
              <a:ext uri="{FF2B5EF4-FFF2-40B4-BE49-F238E27FC236}">
                <a16:creationId xmlns:a16="http://schemas.microsoft.com/office/drawing/2014/main" id="{F38D7A34-CD93-994C-B36B-EE60813F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F5826-B72F-7140-8658-199B2C945597}"/>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6" name="Title 1">
            <a:extLst>
              <a:ext uri="{FF2B5EF4-FFF2-40B4-BE49-F238E27FC236}">
                <a16:creationId xmlns:a16="http://schemas.microsoft.com/office/drawing/2014/main" id="{5D440F05-AA61-5E4B-B18A-4B92D71F6F2A}"/>
              </a:ext>
            </a:extLst>
          </p:cNvPr>
          <p:cNvSpPr>
            <a:spLocks noGrp="1"/>
          </p:cNvSpPr>
          <p:nvPr>
            <p:ph type="ctrTitle"/>
          </p:nvPr>
        </p:nvSpPr>
        <p:spPr>
          <a:xfrm>
            <a:off x="2375338" y="1168783"/>
            <a:ext cx="7441324" cy="2387600"/>
          </a:xfrm>
          <a:prstGeom prst="rect">
            <a:avLst/>
          </a:prstGeom>
        </p:spPr>
        <p:txBody>
          <a:bodyPr anchor="b">
            <a:normAutofit/>
          </a:bodyPr>
          <a:lstStyle>
            <a:lvl1pPr algn="ctr">
              <a:defRPr sz="4800"/>
            </a:lvl1pPr>
          </a:lstStyle>
          <a:p>
            <a:r>
              <a:rPr lang="en-US"/>
              <a:t>Click to edit Master title style</a:t>
            </a:r>
          </a:p>
        </p:txBody>
      </p:sp>
      <p:sp>
        <p:nvSpPr>
          <p:cNvPr id="7" name="Subtitle 2">
            <a:extLst>
              <a:ext uri="{FF2B5EF4-FFF2-40B4-BE49-F238E27FC236}">
                <a16:creationId xmlns:a16="http://schemas.microsoft.com/office/drawing/2014/main" id="{636ED445-59B0-EA48-BFE9-131DF700D6CD}"/>
              </a:ext>
            </a:extLst>
          </p:cNvPr>
          <p:cNvSpPr>
            <a:spLocks noGrp="1"/>
          </p:cNvSpPr>
          <p:nvPr>
            <p:ph type="subTitle" idx="1"/>
          </p:nvPr>
        </p:nvSpPr>
        <p:spPr>
          <a:xfrm>
            <a:off x="2375338" y="3780713"/>
            <a:ext cx="7441324" cy="1655762"/>
          </a:xfrm>
          <a:prstGeom prst="rect">
            <a:avLst/>
          </a:prstGeom>
        </p:spPr>
        <p:txBody>
          <a:bodyPr/>
          <a:lstStyle>
            <a:lvl1pPr marL="0" indent="0" algn="ctr">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9521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C16A-466D-F0B3-5B28-FF77151A1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8BE9F-D67E-D7D9-5E63-67F4C762A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7BE01-B5B5-8923-6534-D2F31E718E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67DF70-56DD-8B69-7874-1EAA3832DEC5}"/>
              </a:ext>
            </a:extLst>
          </p:cNvPr>
          <p:cNvSpPr>
            <a:spLocks noGrp="1"/>
          </p:cNvSpPr>
          <p:nvPr>
            <p:ph type="dt" sz="half" idx="10"/>
          </p:nvPr>
        </p:nvSpPr>
        <p:spPr/>
        <p:txBody>
          <a:bodyPr/>
          <a:lstStyle/>
          <a:p>
            <a:fld id="{B3B8DC9E-0364-4532-9CA6-EDC6117C408B}" type="datetimeFigureOut">
              <a:rPr lang="en-US" smtClean="0"/>
              <a:t>4/22/2024</a:t>
            </a:fld>
            <a:endParaRPr lang="en-US"/>
          </a:p>
        </p:txBody>
      </p:sp>
      <p:sp>
        <p:nvSpPr>
          <p:cNvPr id="6" name="Footer Placeholder 5">
            <a:extLst>
              <a:ext uri="{FF2B5EF4-FFF2-40B4-BE49-F238E27FC236}">
                <a16:creationId xmlns:a16="http://schemas.microsoft.com/office/drawing/2014/main" id="{732243B3-AD0E-8CE7-4B63-0C6180EDA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E2B2D-8113-5D29-2874-BFD6AC090F38}"/>
              </a:ext>
            </a:extLst>
          </p:cNvPr>
          <p:cNvSpPr>
            <a:spLocks noGrp="1"/>
          </p:cNvSpPr>
          <p:nvPr>
            <p:ph type="sldNum" sz="quarter" idx="12"/>
          </p:nvPr>
        </p:nvSpPr>
        <p:spPr/>
        <p:txBody>
          <a:bodyPr/>
          <a:lstStyle/>
          <a:p>
            <a:fld id="{D3FFB023-720E-44DA-B1F7-783060C953EB}" type="slidenum">
              <a:rPr lang="en-US" smtClean="0"/>
              <a:t>‹#›</a:t>
            </a:fld>
            <a:endParaRPr lang="en-US"/>
          </a:p>
        </p:txBody>
      </p:sp>
    </p:spTree>
    <p:extLst>
      <p:ext uri="{BB962C8B-B14F-4D97-AF65-F5344CB8AC3E}">
        <p14:creationId xmlns:p14="http://schemas.microsoft.com/office/powerpoint/2010/main" val="2946481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EA07-5136-4ADD-38DE-8BE5E93AFF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106AE1-921E-0100-BAB4-DA20AAD99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8D5752-2FED-C1C5-838F-FD15E8C6DBAE}"/>
              </a:ext>
            </a:extLst>
          </p:cNvPr>
          <p:cNvSpPr>
            <a:spLocks noGrp="1"/>
          </p:cNvSpPr>
          <p:nvPr>
            <p:ph type="dt" sz="half" idx="10"/>
          </p:nvPr>
        </p:nvSpPr>
        <p:spPr/>
        <p:txBody>
          <a:bodyPr/>
          <a:lstStyle/>
          <a:p>
            <a:fld id="{B3B8DC9E-0364-4532-9CA6-EDC6117C408B}" type="datetimeFigureOut">
              <a:rPr lang="en-US" smtClean="0"/>
              <a:t>4/22/2024</a:t>
            </a:fld>
            <a:endParaRPr lang="en-US"/>
          </a:p>
        </p:txBody>
      </p:sp>
      <p:sp>
        <p:nvSpPr>
          <p:cNvPr id="5" name="Footer Placeholder 4">
            <a:extLst>
              <a:ext uri="{FF2B5EF4-FFF2-40B4-BE49-F238E27FC236}">
                <a16:creationId xmlns:a16="http://schemas.microsoft.com/office/drawing/2014/main" id="{405B4B43-BCA8-9943-8042-81A9D7DD6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7833-C551-7901-6FCF-68B4A2A9B12C}"/>
              </a:ext>
            </a:extLst>
          </p:cNvPr>
          <p:cNvSpPr>
            <a:spLocks noGrp="1"/>
          </p:cNvSpPr>
          <p:nvPr>
            <p:ph type="sldNum" sz="quarter" idx="12"/>
          </p:nvPr>
        </p:nvSpPr>
        <p:spPr/>
        <p:txBody>
          <a:bodyPr/>
          <a:lstStyle/>
          <a:p>
            <a:fld id="{D3FFB023-720E-44DA-B1F7-783060C953EB}" type="slidenum">
              <a:rPr lang="en-US" smtClean="0"/>
              <a:t>‹#›</a:t>
            </a:fld>
            <a:endParaRPr lang="en-US"/>
          </a:p>
        </p:txBody>
      </p:sp>
    </p:spTree>
    <p:extLst>
      <p:ext uri="{BB962C8B-B14F-4D97-AF65-F5344CB8AC3E}">
        <p14:creationId xmlns:p14="http://schemas.microsoft.com/office/powerpoint/2010/main" val="239975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D1F2-6B88-659F-AF70-50903033F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E62400-31B0-34F1-401F-C3A713AA6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73D31-41A3-5095-0990-352D231DF8CD}"/>
              </a:ext>
            </a:extLst>
          </p:cNvPr>
          <p:cNvSpPr>
            <a:spLocks noGrp="1"/>
          </p:cNvSpPr>
          <p:nvPr>
            <p:ph type="dt" sz="half" idx="10"/>
          </p:nvPr>
        </p:nvSpPr>
        <p:spPr/>
        <p:txBody>
          <a:bodyPr/>
          <a:lstStyle/>
          <a:p>
            <a:fld id="{B3B8DC9E-0364-4532-9CA6-EDC6117C408B}" type="datetimeFigureOut">
              <a:rPr lang="en-US" smtClean="0"/>
              <a:t>4/22/2024</a:t>
            </a:fld>
            <a:endParaRPr lang="en-US"/>
          </a:p>
        </p:txBody>
      </p:sp>
      <p:sp>
        <p:nvSpPr>
          <p:cNvPr id="5" name="Footer Placeholder 4">
            <a:extLst>
              <a:ext uri="{FF2B5EF4-FFF2-40B4-BE49-F238E27FC236}">
                <a16:creationId xmlns:a16="http://schemas.microsoft.com/office/drawing/2014/main" id="{DFAE2F08-11AB-7680-732D-2B98181C1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1FF98-DDE3-4138-98C4-A3F645DFDAB5}"/>
              </a:ext>
            </a:extLst>
          </p:cNvPr>
          <p:cNvSpPr>
            <a:spLocks noGrp="1"/>
          </p:cNvSpPr>
          <p:nvPr>
            <p:ph type="sldNum" sz="quarter" idx="12"/>
          </p:nvPr>
        </p:nvSpPr>
        <p:spPr/>
        <p:txBody>
          <a:bodyPr/>
          <a:lstStyle/>
          <a:p>
            <a:fld id="{D3FFB023-720E-44DA-B1F7-783060C953EB}" type="slidenum">
              <a:rPr lang="en-US" smtClean="0"/>
              <a:t>‹#›</a:t>
            </a:fld>
            <a:endParaRPr lang="en-US"/>
          </a:p>
        </p:txBody>
      </p:sp>
    </p:spTree>
    <p:extLst>
      <p:ext uri="{BB962C8B-B14F-4D97-AF65-F5344CB8AC3E}">
        <p14:creationId xmlns:p14="http://schemas.microsoft.com/office/powerpoint/2010/main" val="3644372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29F9-E2EF-F79A-0EC5-0109107DA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EEF19-FE7D-AF21-B4CC-68F3B30497A7}"/>
              </a:ext>
            </a:extLst>
          </p:cNvPr>
          <p:cNvSpPr>
            <a:spLocks noGrp="1"/>
          </p:cNvSpPr>
          <p:nvPr>
            <p:ph type="dt" sz="half" idx="10"/>
          </p:nvPr>
        </p:nvSpPr>
        <p:spPr/>
        <p:txBody>
          <a:bodyPr/>
          <a:lstStyle/>
          <a:p>
            <a:fld id="{B3B8DC9E-0364-4532-9CA6-EDC6117C408B}" type="datetimeFigureOut">
              <a:rPr lang="en-US" smtClean="0"/>
              <a:t>4/22/2024</a:t>
            </a:fld>
            <a:endParaRPr lang="en-US"/>
          </a:p>
        </p:txBody>
      </p:sp>
      <p:sp>
        <p:nvSpPr>
          <p:cNvPr id="4" name="Footer Placeholder 3">
            <a:extLst>
              <a:ext uri="{FF2B5EF4-FFF2-40B4-BE49-F238E27FC236}">
                <a16:creationId xmlns:a16="http://schemas.microsoft.com/office/drawing/2014/main" id="{898E5B38-A57D-6DA5-77B3-578C10FB1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BFFE0-05BE-E762-0E55-C8A8690222A9}"/>
              </a:ext>
            </a:extLst>
          </p:cNvPr>
          <p:cNvSpPr>
            <a:spLocks noGrp="1"/>
          </p:cNvSpPr>
          <p:nvPr>
            <p:ph type="sldNum" sz="quarter" idx="12"/>
          </p:nvPr>
        </p:nvSpPr>
        <p:spPr/>
        <p:txBody>
          <a:bodyPr/>
          <a:lstStyle/>
          <a:p>
            <a:fld id="{D3FFB023-720E-44DA-B1F7-783060C953EB}" type="slidenum">
              <a:rPr lang="en-US" smtClean="0"/>
              <a:t>‹#›</a:t>
            </a:fld>
            <a:endParaRPr lang="en-US"/>
          </a:p>
        </p:txBody>
      </p:sp>
    </p:spTree>
    <p:extLst>
      <p:ext uri="{BB962C8B-B14F-4D97-AF65-F5344CB8AC3E}">
        <p14:creationId xmlns:p14="http://schemas.microsoft.com/office/powerpoint/2010/main" val="422385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E2EEB-9BF0-48DC-E8DD-CA57B42074D3}"/>
              </a:ext>
            </a:extLst>
          </p:cNvPr>
          <p:cNvSpPr>
            <a:spLocks noGrp="1"/>
          </p:cNvSpPr>
          <p:nvPr>
            <p:ph type="dt" sz="half" idx="10"/>
          </p:nvPr>
        </p:nvSpPr>
        <p:spPr/>
        <p:txBody>
          <a:bodyPr/>
          <a:lstStyle/>
          <a:p>
            <a:fld id="{B3B8DC9E-0364-4532-9CA6-EDC6117C408B}" type="datetimeFigureOut">
              <a:rPr lang="en-US" smtClean="0"/>
              <a:t>4/22/2024</a:t>
            </a:fld>
            <a:endParaRPr lang="en-US"/>
          </a:p>
        </p:txBody>
      </p:sp>
      <p:sp>
        <p:nvSpPr>
          <p:cNvPr id="3" name="Footer Placeholder 2">
            <a:extLst>
              <a:ext uri="{FF2B5EF4-FFF2-40B4-BE49-F238E27FC236}">
                <a16:creationId xmlns:a16="http://schemas.microsoft.com/office/drawing/2014/main" id="{7EA20D7A-7BDB-C5E9-E01D-EB2B023A0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40DF56-5ED4-F6F8-3E26-5D86623006E5}"/>
              </a:ext>
            </a:extLst>
          </p:cNvPr>
          <p:cNvSpPr>
            <a:spLocks noGrp="1"/>
          </p:cNvSpPr>
          <p:nvPr>
            <p:ph type="sldNum" sz="quarter" idx="12"/>
          </p:nvPr>
        </p:nvSpPr>
        <p:spPr/>
        <p:txBody>
          <a:bodyPr/>
          <a:lstStyle/>
          <a:p>
            <a:fld id="{D3FFB023-720E-44DA-B1F7-783060C953EB}" type="slidenum">
              <a:rPr lang="en-US" smtClean="0"/>
              <a:t>‹#›</a:t>
            </a:fld>
            <a:endParaRPr lang="en-US"/>
          </a:p>
        </p:txBody>
      </p:sp>
    </p:spTree>
    <p:extLst>
      <p:ext uri="{BB962C8B-B14F-4D97-AF65-F5344CB8AC3E}">
        <p14:creationId xmlns:p14="http://schemas.microsoft.com/office/powerpoint/2010/main" val="377619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6F04-550F-1F48-B9C8-C90D58D67606}"/>
              </a:ext>
            </a:extLst>
          </p:cNvPr>
          <p:cNvSpPr>
            <a:spLocks noGrp="1"/>
          </p:cNvSpPr>
          <p:nvPr>
            <p:ph type="ctrTitle"/>
          </p:nvPr>
        </p:nvSpPr>
        <p:spPr>
          <a:xfrm>
            <a:off x="810767" y="804672"/>
            <a:ext cx="4946565" cy="2837371"/>
          </a:xfrm>
          <a:custGeom>
            <a:avLst/>
            <a:gdLst>
              <a:gd name="connsiteX0" fmla="*/ 0 w 4968240"/>
              <a:gd name="connsiteY0" fmla="*/ 0 h 2387600"/>
              <a:gd name="connsiteX1" fmla="*/ 4968240 w 4968240"/>
              <a:gd name="connsiteY1" fmla="*/ 0 h 2387600"/>
              <a:gd name="connsiteX2" fmla="*/ 4968240 w 4968240"/>
              <a:gd name="connsiteY2" fmla="*/ 2387600 h 2387600"/>
              <a:gd name="connsiteX3" fmla="*/ 0 w 4968240"/>
              <a:gd name="connsiteY3" fmla="*/ 2387600 h 2387600"/>
              <a:gd name="connsiteX4" fmla="*/ 0 w 4968240"/>
              <a:gd name="connsiteY4" fmla="*/ 0 h 2387600"/>
              <a:gd name="connsiteX0" fmla="*/ 0 w 6010656"/>
              <a:gd name="connsiteY0" fmla="*/ 576072 h 2963672"/>
              <a:gd name="connsiteX1" fmla="*/ 6010656 w 6010656"/>
              <a:gd name="connsiteY1" fmla="*/ 0 h 2963672"/>
              <a:gd name="connsiteX2" fmla="*/ 4968240 w 6010656"/>
              <a:gd name="connsiteY2" fmla="*/ 2963672 h 2963672"/>
              <a:gd name="connsiteX3" fmla="*/ 0 w 6010656"/>
              <a:gd name="connsiteY3" fmla="*/ 2963672 h 2963672"/>
              <a:gd name="connsiteX4" fmla="*/ 0 w 6010656"/>
              <a:gd name="connsiteY4" fmla="*/ 576072 h 2963672"/>
              <a:gd name="connsiteX0" fmla="*/ 0 w 5891784"/>
              <a:gd name="connsiteY0" fmla="*/ 192024 h 2579624"/>
              <a:gd name="connsiteX1" fmla="*/ 5891784 w 5891784"/>
              <a:gd name="connsiteY1" fmla="*/ 0 h 2579624"/>
              <a:gd name="connsiteX2" fmla="*/ 4968240 w 5891784"/>
              <a:gd name="connsiteY2" fmla="*/ 2579624 h 2579624"/>
              <a:gd name="connsiteX3" fmla="*/ 0 w 5891784"/>
              <a:gd name="connsiteY3" fmla="*/ 2579624 h 2579624"/>
              <a:gd name="connsiteX4" fmla="*/ 0 w 5891784"/>
              <a:gd name="connsiteY4" fmla="*/ 192024 h 2579624"/>
              <a:gd name="connsiteX0" fmla="*/ 0 w 5891784"/>
              <a:gd name="connsiteY0" fmla="*/ 192024 h 2652776"/>
              <a:gd name="connsiteX1" fmla="*/ 5891784 w 5891784"/>
              <a:gd name="connsiteY1" fmla="*/ 0 h 2652776"/>
              <a:gd name="connsiteX2" fmla="*/ 4465320 w 5891784"/>
              <a:gd name="connsiteY2" fmla="*/ 2652776 h 2652776"/>
              <a:gd name="connsiteX3" fmla="*/ 0 w 5891784"/>
              <a:gd name="connsiteY3" fmla="*/ 2579624 h 2652776"/>
              <a:gd name="connsiteX4" fmla="*/ 0 w 5891784"/>
              <a:gd name="connsiteY4" fmla="*/ 192024 h 2652776"/>
              <a:gd name="connsiteX0" fmla="*/ 27432 w 5891784"/>
              <a:gd name="connsiteY0" fmla="*/ 0 h 2689352"/>
              <a:gd name="connsiteX1" fmla="*/ 5891784 w 5891784"/>
              <a:gd name="connsiteY1" fmla="*/ 36576 h 2689352"/>
              <a:gd name="connsiteX2" fmla="*/ 4465320 w 5891784"/>
              <a:gd name="connsiteY2" fmla="*/ 2689352 h 2689352"/>
              <a:gd name="connsiteX3" fmla="*/ 0 w 5891784"/>
              <a:gd name="connsiteY3" fmla="*/ 2616200 h 2689352"/>
              <a:gd name="connsiteX4" fmla="*/ 27432 w 5891784"/>
              <a:gd name="connsiteY4" fmla="*/ 0 h 2689352"/>
              <a:gd name="connsiteX0" fmla="*/ 27432 w 5891784"/>
              <a:gd name="connsiteY0" fmla="*/ 100584 h 2652776"/>
              <a:gd name="connsiteX1" fmla="*/ 5891784 w 5891784"/>
              <a:gd name="connsiteY1" fmla="*/ 0 h 2652776"/>
              <a:gd name="connsiteX2" fmla="*/ 4465320 w 5891784"/>
              <a:gd name="connsiteY2" fmla="*/ 2652776 h 2652776"/>
              <a:gd name="connsiteX3" fmla="*/ 0 w 5891784"/>
              <a:gd name="connsiteY3" fmla="*/ 2579624 h 2652776"/>
              <a:gd name="connsiteX4" fmla="*/ 27432 w 5891784"/>
              <a:gd name="connsiteY4" fmla="*/ 100584 h 2652776"/>
              <a:gd name="connsiteX0" fmla="*/ 0 w 5919216"/>
              <a:gd name="connsiteY0" fmla="*/ 18288 h 2652776"/>
              <a:gd name="connsiteX1" fmla="*/ 5919216 w 5919216"/>
              <a:gd name="connsiteY1" fmla="*/ 0 h 2652776"/>
              <a:gd name="connsiteX2" fmla="*/ 4492752 w 5919216"/>
              <a:gd name="connsiteY2" fmla="*/ 2652776 h 2652776"/>
              <a:gd name="connsiteX3" fmla="*/ 27432 w 5919216"/>
              <a:gd name="connsiteY3" fmla="*/ 2579624 h 2652776"/>
              <a:gd name="connsiteX4" fmla="*/ 0 w 5919216"/>
              <a:gd name="connsiteY4" fmla="*/ 18288 h 2652776"/>
              <a:gd name="connsiteX0" fmla="*/ 0 w 5919216"/>
              <a:gd name="connsiteY0" fmla="*/ 18288 h 2579624"/>
              <a:gd name="connsiteX1" fmla="*/ 5919216 w 5919216"/>
              <a:gd name="connsiteY1" fmla="*/ 0 h 2579624"/>
              <a:gd name="connsiteX2" fmla="*/ 4492752 w 5919216"/>
              <a:gd name="connsiteY2" fmla="*/ 2579624 h 2579624"/>
              <a:gd name="connsiteX3" fmla="*/ 27432 w 5919216"/>
              <a:gd name="connsiteY3" fmla="*/ 2579624 h 2579624"/>
              <a:gd name="connsiteX4" fmla="*/ 0 w 5919216"/>
              <a:gd name="connsiteY4" fmla="*/ 18288 h 257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216" h="2579624">
                <a:moveTo>
                  <a:pt x="0" y="18288"/>
                </a:moveTo>
                <a:lnTo>
                  <a:pt x="5919216" y="0"/>
                </a:lnTo>
                <a:lnTo>
                  <a:pt x="4492752" y="2579624"/>
                </a:lnTo>
                <a:lnTo>
                  <a:pt x="27432" y="2579624"/>
                </a:lnTo>
                <a:lnTo>
                  <a:pt x="0" y="18288"/>
                </a:lnTo>
                <a:close/>
              </a:path>
            </a:pathLst>
          </a:custGeom>
        </p:spPr>
        <p:txBody>
          <a:bodyPr anchor="b"/>
          <a:lstStyle>
            <a:lvl1pPr algn="l">
              <a:defRPr sz="5400" b="1">
                <a:solidFill>
                  <a:srgbClr val="000000"/>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44576E-0EE7-6B4D-AF76-3606D44AB052}"/>
              </a:ext>
            </a:extLst>
          </p:cNvPr>
          <p:cNvSpPr>
            <a:spLocks noGrp="1"/>
          </p:cNvSpPr>
          <p:nvPr>
            <p:ph type="subTitle" idx="1"/>
          </p:nvPr>
        </p:nvSpPr>
        <p:spPr>
          <a:xfrm>
            <a:off x="838200" y="3734118"/>
            <a:ext cx="4410456" cy="1435100"/>
          </a:xfrm>
          <a:prstGeom prst="rect">
            <a:avLst/>
          </a:prstGeom>
        </p:spPr>
        <p:txBody>
          <a:bodyPr/>
          <a:lstStyle>
            <a:lvl1pPr marL="0" indent="0" algn="l">
              <a:buNone/>
              <a:defRPr sz="28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25870"/>
            <a:ext cx="2743200" cy="365125"/>
          </a:xfrm>
          <a:prstGeom prst="rect">
            <a:avLst/>
          </a:prstGeom>
        </p:spPr>
        <p:txBody>
          <a:bodyPr/>
          <a:lstStyle>
            <a:lvl1pPr>
              <a:defRPr>
                <a:solidFill>
                  <a:schemeClr val="bg1">
                    <a:lumMod val="75000"/>
                  </a:schemeClr>
                </a:solidFill>
              </a:defRPr>
            </a:lvl1pPr>
          </a:lstStyle>
          <a:p>
            <a:fld id="{88CFCA33-75D8-BF44-8153-518F9392106C}" type="datetimeFigureOut">
              <a:rPr lang="en-US" smtClean="0"/>
              <a:pPr/>
              <a:t>4/22/2024</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9185440" y="6336029"/>
            <a:ext cx="2743200" cy="365125"/>
          </a:xfrm>
          <a:prstGeom prst="rect">
            <a:avLst/>
          </a:prstGeom>
        </p:spPr>
        <p:txBody>
          <a:bodyPr/>
          <a:lstStyle>
            <a:lvl1pPr algn="r">
              <a:defRPr>
                <a:solidFill>
                  <a:schemeClr val="bg2"/>
                </a:solidFill>
              </a:defRPr>
            </a:lvl1pPr>
          </a:lstStyle>
          <a:p>
            <a:fld id="{31B2C9FB-08C9-7E45-9359-AB2284BB78B4}" type="slidenum">
              <a:rPr lang="en-US" smtClean="0"/>
              <a:pPr/>
              <a:t>‹#›</a:t>
            </a:fld>
            <a:endParaRPr lang="en-US"/>
          </a:p>
        </p:txBody>
      </p:sp>
    </p:spTree>
    <p:extLst>
      <p:ext uri="{BB962C8B-B14F-4D97-AF65-F5344CB8AC3E}">
        <p14:creationId xmlns:p14="http://schemas.microsoft.com/office/powerpoint/2010/main" val="3369480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050D-6946-C25C-0A11-D3970CE18A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8FDBDE-4593-4F8C-306F-81C0E32BA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C1DC5-ED8F-E436-AC54-67987DC7BED7}"/>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F4A73BF1-52B1-6116-6551-E3DD1133F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BE72-DB0D-D2B6-CDD7-153FFB35E0A7}"/>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4045397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5470-DF8A-761B-BDAD-896A5AD9B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686D3-4CF0-7823-34A1-1377F02221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ABC9D-E93E-49D3-BAAC-E4D99B63D389}"/>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7DDCADA1-C172-50F7-0B64-A10F190FA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D0881-9FDC-473C-BE11-E91261DA98A6}"/>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3413940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C415-1EE3-96E1-B7CE-411C61B8E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5D6A9-C98B-60F3-E5F6-36AE99974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56AD1-09BF-F5BF-659A-3D050FB906DC}"/>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AD6F23B8-9CEF-FC97-F368-C3C4F628F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8A775-D101-6D32-F1A8-645527390A71}"/>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3650383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758C-2DCD-C29F-06D8-16BCC8695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C0B3D-C2A6-90A0-3950-0B11FEE12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D55D61-48B1-7631-E938-7B0E23C4C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83F4B-E1A6-022D-7F02-3A7965C07CF7}"/>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6" name="Footer Placeholder 5">
            <a:extLst>
              <a:ext uri="{FF2B5EF4-FFF2-40B4-BE49-F238E27FC236}">
                <a16:creationId xmlns:a16="http://schemas.microsoft.com/office/drawing/2014/main" id="{2CBFD09A-A1F8-7F30-B85B-BA1AE7D0F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C98D5-14C3-21CF-A75C-B6840BA08E12}"/>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278896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Layout - Embellish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0265FF-5AD1-7341-B710-16AFC081A1A5}"/>
              </a:ext>
            </a:extLst>
          </p:cNvPr>
          <p:cNvSpPr>
            <a:spLocks noGrp="1"/>
          </p:cNvSpPr>
          <p:nvPr>
            <p:ph type="dt" sz="half" idx="10"/>
          </p:nvPr>
        </p:nvSpPr>
        <p:spPr/>
        <p:txBody>
          <a:bodyPr/>
          <a:lstStyle/>
          <a:p>
            <a:fld id="{D96341F5-EEF1-0048-B5F7-1F10A007549B}" type="datetimeFigureOut">
              <a:rPr lang="en-US" smtClean="0"/>
              <a:pPr/>
              <a:t>4/22/2024</a:t>
            </a:fld>
            <a:endParaRPr lang="en-US"/>
          </a:p>
        </p:txBody>
      </p:sp>
      <p:sp>
        <p:nvSpPr>
          <p:cNvPr id="4" name="Footer Placeholder 3">
            <a:extLst>
              <a:ext uri="{FF2B5EF4-FFF2-40B4-BE49-F238E27FC236}">
                <a16:creationId xmlns:a16="http://schemas.microsoft.com/office/drawing/2014/main" id="{80BD3350-2856-6647-953D-F4426F192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A8130-CB03-8D4F-A852-E561D3FE5AB1}"/>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7" name="Content Placeholder 2">
            <a:extLst>
              <a:ext uri="{FF2B5EF4-FFF2-40B4-BE49-F238E27FC236}">
                <a16:creationId xmlns:a16="http://schemas.microsoft.com/office/drawing/2014/main" id="{9250ADFC-5D38-1B44-A22A-A00E690EB8C4}"/>
              </a:ext>
            </a:extLst>
          </p:cNvPr>
          <p:cNvSpPr>
            <a:spLocks noGrp="1"/>
          </p:cNvSpPr>
          <p:nvPr>
            <p:ph idx="1"/>
          </p:nvPr>
        </p:nvSpPr>
        <p:spPr>
          <a:xfrm>
            <a:off x="731520" y="1554480"/>
            <a:ext cx="9363075" cy="4400550"/>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47BBE1C9-6D05-4E54-AAC6-F8C8C0187D3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183149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5AB1-FFE1-7480-9397-16990C3F8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56576-AEBC-44AA-ABAB-EA470449D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FBE05-C777-E6D4-CBA4-39DF211A6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5B6AC-7FAC-5A5D-506C-7F97F58FA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AB795-E6F7-E378-7415-CC4C68972B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6B9A2-F9C3-BCFC-7A21-03B2F0361CC2}"/>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8" name="Footer Placeholder 7">
            <a:extLst>
              <a:ext uri="{FF2B5EF4-FFF2-40B4-BE49-F238E27FC236}">
                <a16:creationId xmlns:a16="http://schemas.microsoft.com/office/drawing/2014/main" id="{F3D21D35-70EA-091F-A793-007C0B7B6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5DD64-29EF-F2AD-2583-DDBBBA967702}"/>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3684528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2F33-D67E-96E5-88F6-F6FC10B04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AEA1D9-348E-15DF-AA76-E0D1FF64D045}"/>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4" name="Footer Placeholder 3">
            <a:extLst>
              <a:ext uri="{FF2B5EF4-FFF2-40B4-BE49-F238E27FC236}">
                <a16:creationId xmlns:a16="http://schemas.microsoft.com/office/drawing/2014/main" id="{A5FC74D3-AA26-5ED0-ACFB-1961C8E55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BA8D7-57E5-B3D9-E90E-E135C6FADC69}"/>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4108548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D61E-BE31-47B1-274C-3398CB99ED39}"/>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3" name="Footer Placeholder 2">
            <a:extLst>
              <a:ext uri="{FF2B5EF4-FFF2-40B4-BE49-F238E27FC236}">
                <a16:creationId xmlns:a16="http://schemas.microsoft.com/office/drawing/2014/main" id="{18C4901A-8880-684B-7988-C352EB9D52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61EF4-7DD1-60EB-82EA-DCE5A4FA4896}"/>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18195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BFD2-7747-934C-286C-1C0E54498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D50A3-BB37-F758-907C-749A4E981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5D6B07-0444-FD2D-889D-E679DD472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66C58-F5FE-27FF-5C18-B8ADEA72E2EC}"/>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6" name="Footer Placeholder 5">
            <a:extLst>
              <a:ext uri="{FF2B5EF4-FFF2-40B4-BE49-F238E27FC236}">
                <a16:creationId xmlns:a16="http://schemas.microsoft.com/office/drawing/2014/main" id="{4423E6FD-84A9-66F5-1287-91CC7A5FC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0D054-1849-C335-D1ED-46E8C0223E01}"/>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1862051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6256-1D0A-5EEE-B6EC-0461A2EEF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97698-0555-C8D2-0190-5CD51DA95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A921C-CB53-BBC9-35D9-6833FE3FE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0E379-2E03-D176-EC1E-FFD4CC24CD91}"/>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6" name="Footer Placeholder 5">
            <a:extLst>
              <a:ext uri="{FF2B5EF4-FFF2-40B4-BE49-F238E27FC236}">
                <a16:creationId xmlns:a16="http://schemas.microsoft.com/office/drawing/2014/main" id="{9BAA4DFC-23D6-E70F-74EA-D2D00C85B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22EDE-5C9C-356E-974C-73FDD26A50B6}"/>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1055679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600B-0C81-FE9F-A12D-2D81AD6E7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46A3E-1A43-E031-97E4-E7DF2F55D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9D903-B6DC-F4A2-AB2B-1FF48895CF3D}"/>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8B89A6EB-88CF-B434-4D1F-38888DBE7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4D336-F2F5-3CE7-BBA1-FC4ADDE26F67}"/>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1831719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1348A-8A8F-158D-D23D-6F39E74FAC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1EC043-BFAB-EB32-773C-905C13C4AE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B7B47-7357-5025-39C0-7D9DA473765E}"/>
              </a:ext>
            </a:extLst>
          </p:cNvPr>
          <p:cNvSpPr>
            <a:spLocks noGrp="1"/>
          </p:cNvSpPr>
          <p:nvPr>
            <p:ph type="dt" sz="half" idx="10"/>
          </p:nvPr>
        </p:nvSpPr>
        <p:spPr/>
        <p:txBody>
          <a:body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EBADABE2-18F7-697C-9F5C-6EEFE62EE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8D1A0-04B5-86FC-A918-B2CB908992D8}"/>
              </a:ext>
            </a:extLst>
          </p:cNvPr>
          <p:cNvSpPr>
            <a:spLocks noGrp="1"/>
          </p:cNvSpPr>
          <p:nvPr>
            <p:ph type="sldNum" sz="quarter" idx="12"/>
          </p:nvPr>
        </p:nvSpPr>
        <p:spPr/>
        <p:txBody>
          <a:bodyPr/>
          <a:lstStyle/>
          <a:p>
            <a:fld id="{10F0FBD7-DD96-46BE-A5F2-8584381BD45F}" type="slidenum">
              <a:rPr lang="en-US" smtClean="0"/>
              <a:t>‹#›</a:t>
            </a:fld>
            <a:endParaRPr lang="en-US"/>
          </a:p>
        </p:txBody>
      </p:sp>
    </p:spTree>
    <p:extLst>
      <p:ext uri="{BB962C8B-B14F-4D97-AF65-F5344CB8AC3E}">
        <p14:creationId xmlns:p14="http://schemas.microsoft.com/office/powerpoint/2010/main" val="2960933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tandard Layout - Embellish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0265FF-5AD1-7341-B710-16AFC081A1A5}"/>
              </a:ext>
            </a:extLst>
          </p:cNvPr>
          <p:cNvSpPr>
            <a:spLocks noGrp="1"/>
          </p:cNvSpPr>
          <p:nvPr>
            <p:ph type="dt" sz="half" idx="10"/>
          </p:nvPr>
        </p:nvSpPr>
        <p:spPr/>
        <p:txBody>
          <a:bodyPr/>
          <a:lstStyle/>
          <a:p>
            <a:fld id="{D96341F5-EEF1-0048-B5F7-1F10A007549B}" type="datetimeFigureOut">
              <a:rPr lang="en-US" smtClean="0"/>
              <a:pPr/>
              <a:t>4/22/2024</a:t>
            </a:fld>
            <a:endParaRPr lang="en-US"/>
          </a:p>
        </p:txBody>
      </p:sp>
      <p:sp>
        <p:nvSpPr>
          <p:cNvPr id="4" name="Footer Placeholder 3">
            <a:extLst>
              <a:ext uri="{FF2B5EF4-FFF2-40B4-BE49-F238E27FC236}">
                <a16:creationId xmlns:a16="http://schemas.microsoft.com/office/drawing/2014/main" id="{80BD3350-2856-6647-953D-F4426F192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A8130-CB03-8D4F-A852-E561D3FE5AB1}"/>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7" name="Content Placeholder 2">
            <a:extLst>
              <a:ext uri="{FF2B5EF4-FFF2-40B4-BE49-F238E27FC236}">
                <a16:creationId xmlns:a16="http://schemas.microsoft.com/office/drawing/2014/main" id="{9250ADFC-5D38-1B44-A22A-A00E690EB8C4}"/>
              </a:ext>
            </a:extLst>
          </p:cNvPr>
          <p:cNvSpPr>
            <a:spLocks noGrp="1"/>
          </p:cNvSpPr>
          <p:nvPr>
            <p:ph idx="1"/>
          </p:nvPr>
        </p:nvSpPr>
        <p:spPr>
          <a:xfrm>
            <a:off x="731520" y="1554480"/>
            <a:ext cx="9363075" cy="4400550"/>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47BBE1C9-6D05-4E54-AAC6-F8C8C0187D3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398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With Subhead - Embellish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046D-0F36-3847-BCD9-2D1404BB341E}"/>
              </a:ext>
            </a:extLst>
          </p:cNvPr>
          <p:cNvSpPr>
            <a:spLocks noGrp="1"/>
          </p:cNvSpPr>
          <p:nvPr>
            <p:ph idx="1"/>
          </p:nvPr>
        </p:nvSpPr>
        <p:spPr>
          <a:xfrm>
            <a:off x="731520" y="2011680"/>
            <a:ext cx="9363075" cy="3951289"/>
          </a:xfrm>
          <a:prstGeom prst="rect">
            <a:avLst/>
          </a:prstGeom>
        </p:spPr>
        <p:txBody>
          <a:bodyPr/>
          <a:lstStyle>
            <a:lvl1pPr>
              <a:defRPr sz="2000">
                <a:latin typeface="Montserrat" pitchFamily="2" charset="77"/>
                <a:cs typeface="Arial" panose="020B0604020202020204" pitchFamily="34" charset="0"/>
              </a:defRPr>
            </a:lvl1pPr>
            <a:lvl2pPr>
              <a:defRPr sz="2000">
                <a:latin typeface="Montserrat" pitchFamily="2" charset="77"/>
                <a:cs typeface="Arial" panose="020B0604020202020204" pitchFamily="34" charset="0"/>
              </a:defRPr>
            </a:lvl2pPr>
            <a:lvl3pP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1650499-017B-7948-BDE8-CCEF29C61C49}"/>
              </a:ext>
            </a:extLst>
          </p:cNvPr>
          <p:cNvSpPr>
            <a:spLocks noGrp="1"/>
          </p:cNvSpPr>
          <p:nvPr>
            <p:ph type="dt" sz="half" idx="10"/>
          </p:nvPr>
        </p:nvSpPr>
        <p:spPr/>
        <p:txBody>
          <a:bodyPr/>
          <a:lstStyle/>
          <a:p>
            <a:fld id="{D96341F5-EEF1-0048-B5F7-1F10A007549B}" type="datetimeFigureOut">
              <a:rPr lang="en-US" smtClean="0"/>
              <a:t>4/22/2024</a:t>
            </a:fld>
            <a:endParaRPr lang="en-US"/>
          </a:p>
        </p:txBody>
      </p:sp>
      <p:sp>
        <p:nvSpPr>
          <p:cNvPr id="5" name="Footer Placeholder 4">
            <a:extLst>
              <a:ext uri="{FF2B5EF4-FFF2-40B4-BE49-F238E27FC236}">
                <a16:creationId xmlns:a16="http://schemas.microsoft.com/office/drawing/2014/main" id="{B2C024AD-33A6-0943-8227-60AE8953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6FC35-9A38-3543-9CAA-A1D0DAE6BB9A}"/>
              </a:ext>
            </a:extLst>
          </p:cNvPr>
          <p:cNvSpPr>
            <a:spLocks noGrp="1"/>
          </p:cNvSpPr>
          <p:nvPr>
            <p:ph type="sldNum" sz="quarter" idx="12"/>
          </p:nvPr>
        </p:nvSpPr>
        <p:spPr/>
        <p:txBody>
          <a:bodyPr/>
          <a:lstStyle/>
          <a:p>
            <a:fld id="{8CBF118B-7F7C-0848-BABA-31851B6B7509}" type="slidenum">
              <a:rPr lang="en-US" smtClean="0"/>
              <a:t>‹#›</a:t>
            </a:fld>
            <a:endParaRPr lang="en-US"/>
          </a:p>
        </p:txBody>
      </p:sp>
      <p:sp>
        <p:nvSpPr>
          <p:cNvPr id="10" name="Subtitle 2">
            <a:extLst>
              <a:ext uri="{FF2B5EF4-FFF2-40B4-BE49-F238E27FC236}">
                <a16:creationId xmlns:a16="http://schemas.microsoft.com/office/drawing/2014/main" id="{268BE96D-42FB-F84B-A055-41B4877F3090}"/>
              </a:ext>
            </a:extLst>
          </p:cNvPr>
          <p:cNvSpPr>
            <a:spLocks noGrp="1"/>
          </p:cNvSpPr>
          <p:nvPr>
            <p:ph type="subTitle" idx="13"/>
          </p:nvPr>
        </p:nvSpPr>
        <p:spPr>
          <a:xfrm>
            <a:off x="457200" y="1371600"/>
            <a:ext cx="10515600" cy="601661"/>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Placeholder 1">
            <a:extLst>
              <a:ext uri="{FF2B5EF4-FFF2-40B4-BE49-F238E27FC236}">
                <a16:creationId xmlns:a16="http://schemas.microsoft.com/office/drawing/2014/main" id="{C7834D15-F4C0-4E81-9A71-E51C39978467}"/>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Tree>
    <p:extLst>
      <p:ext uri="{BB962C8B-B14F-4D97-AF65-F5344CB8AC3E}">
        <p14:creationId xmlns:p14="http://schemas.microsoft.com/office/powerpoint/2010/main" val="406770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530923-6DC9-4C4C-8436-3750972FA14D}"/>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2F1983-670F-43B9-9787-459E4927AA7E}"/>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C50FA548-56CB-4617-9F0C-6F94504D55DC}"/>
              </a:ext>
            </a:extLst>
          </p:cNvPr>
          <p:cNvSpPr>
            <a:spLocks noGrp="1"/>
          </p:cNvSpPr>
          <p:nvPr>
            <p:ph idx="1"/>
          </p:nvPr>
        </p:nvSpPr>
        <p:spPr>
          <a:xfrm>
            <a:off x="838200" y="2055813"/>
            <a:ext cx="10515600" cy="4437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99825-B04E-4A11-A6DC-639F547434C8}"/>
              </a:ext>
            </a:extLst>
          </p:cNvPr>
          <p:cNvSpPr>
            <a:spLocks noGrp="1"/>
          </p:cNvSpPr>
          <p:nvPr>
            <p:ph type="dt" sz="half" idx="10"/>
          </p:nvPr>
        </p:nvSpPr>
        <p:spPr>
          <a:xfrm>
            <a:off x="0" y="6950710"/>
            <a:ext cx="2743200" cy="365125"/>
          </a:xfrm>
          <a:prstGeom prst="rect">
            <a:avLst/>
          </a:prstGeom>
        </p:spPr>
        <p:txBody>
          <a:bodyPr/>
          <a:lstStyle/>
          <a:p>
            <a:fld id="{E4AC1543-404E-44D4-A02F-225E65D3A39D}" type="datetimeFigureOut">
              <a:rPr lang="en-US" smtClean="0"/>
              <a:t>4/22/2024</a:t>
            </a:fld>
            <a:endParaRPr lang="en-US"/>
          </a:p>
        </p:txBody>
      </p:sp>
      <p:sp>
        <p:nvSpPr>
          <p:cNvPr id="5" name="Footer Placeholder 4">
            <a:extLst>
              <a:ext uri="{FF2B5EF4-FFF2-40B4-BE49-F238E27FC236}">
                <a16:creationId xmlns:a16="http://schemas.microsoft.com/office/drawing/2014/main" id="{BCEACDA3-B74A-4FCA-8A0D-680F931F87BF}"/>
              </a:ext>
            </a:extLst>
          </p:cNvPr>
          <p:cNvSpPr>
            <a:spLocks noGrp="1"/>
          </p:cNvSpPr>
          <p:nvPr>
            <p:ph type="ftr" sz="quarter" idx="11"/>
          </p:nvPr>
        </p:nvSpPr>
        <p:spPr>
          <a:xfrm>
            <a:off x="4038600" y="6951345"/>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4832AF-39BE-44E3-9C15-25617B9B4692}"/>
              </a:ext>
            </a:extLst>
          </p:cNvPr>
          <p:cNvSpPr>
            <a:spLocks noGrp="1"/>
          </p:cNvSpPr>
          <p:nvPr>
            <p:ph type="sldNum" sz="quarter" idx="12"/>
          </p:nvPr>
        </p:nvSpPr>
        <p:spPr>
          <a:xfrm>
            <a:off x="8610600" y="6950710"/>
            <a:ext cx="2743200" cy="365125"/>
          </a:xfrm>
          <a:prstGeom prst="rect">
            <a:avLst/>
          </a:prstGeom>
        </p:spPr>
        <p:txBody>
          <a:bodyPr/>
          <a:lstStyle/>
          <a:p>
            <a:fld id="{531AE7F4-E94D-4537-A3BA-C786843B95E6}" type="slidenum">
              <a:rPr lang="en-US" smtClean="0"/>
              <a:t>‹#›</a:t>
            </a:fld>
            <a:endParaRPr lang="en-US"/>
          </a:p>
        </p:txBody>
      </p:sp>
    </p:spTree>
    <p:extLst>
      <p:ext uri="{BB962C8B-B14F-4D97-AF65-F5344CB8AC3E}">
        <p14:creationId xmlns:p14="http://schemas.microsoft.com/office/powerpoint/2010/main" val="4900322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b-Chapter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4/22/2024</a:t>
            </a:fld>
            <a:endParaRPr lang="en-US"/>
          </a:p>
        </p:txBody>
      </p:sp>
      <p:sp>
        <p:nvSpPr>
          <p:cNvPr id="5" name="Title 1">
            <a:extLst>
              <a:ext uri="{FF2B5EF4-FFF2-40B4-BE49-F238E27FC236}">
                <a16:creationId xmlns:a16="http://schemas.microsoft.com/office/drawing/2014/main" id="{1FCC8FA8-1195-6B44-AC32-EE6E8303394C}"/>
              </a:ext>
            </a:extLst>
          </p:cNvPr>
          <p:cNvSpPr>
            <a:spLocks noGrp="1"/>
          </p:cNvSpPr>
          <p:nvPr>
            <p:ph type="ctrTitle"/>
          </p:nvPr>
        </p:nvSpPr>
        <p:spPr>
          <a:xfrm>
            <a:off x="1524000" y="1122363"/>
            <a:ext cx="5830957" cy="2038280"/>
          </a:xfrm>
          <a:prstGeom prst="rect">
            <a:avLst/>
          </a:prstGeom>
        </p:spPr>
        <p:txBody>
          <a:bodyPr anchor="b"/>
          <a:lstStyle>
            <a:lvl1pPr algn="l">
              <a:defRPr sz="48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8C58EA49-E45F-7545-B183-60835240A892}"/>
              </a:ext>
            </a:extLst>
          </p:cNvPr>
          <p:cNvSpPr>
            <a:spLocks noGrp="1"/>
          </p:cNvSpPr>
          <p:nvPr>
            <p:ph type="subTitle" idx="1"/>
          </p:nvPr>
        </p:nvSpPr>
        <p:spPr>
          <a:xfrm>
            <a:off x="1524000" y="3433075"/>
            <a:ext cx="5830957" cy="1655762"/>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135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SmartArt 2 Co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4D55B-FF8A-4C14-AC04-DB884D260D54}"/>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33E2B3-6DDE-48EA-93B3-070E44CE6ED0}"/>
              </a:ext>
            </a:extLst>
          </p:cNvPr>
          <p:cNvSpPr>
            <a:spLocks noGrp="1"/>
          </p:cNvSpPr>
          <p:nvPr>
            <p:ph type="title"/>
          </p:nvPr>
        </p:nvSpPr>
        <p:spPr>
          <a:xfrm>
            <a:off x="634748" y="2781899"/>
            <a:ext cx="4083555" cy="1294200"/>
          </a:xfrm>
        </p:spPr>
        <p:txBody>
          <a:bodyPr wrap="square" lIns="0" tIns="0" rIns="0" bIns="0">
            <a:spAutoFit/>
          </a:bodyPr>
          <a:lstStyle>
            <a:lvl1pPr>
              <a:lnSpc>
                <a:spcPct val="110000"/>
              </a:lnSpc>
              <a:defRPr sz="4000"/>
            </a:lvl1pPr>
          </a:lstStyle>
          <a:p>
            <a:r>
              <a:rPr lang="en-US"/>
              <a:t>Click to edit Master title style</a:t>
            </a:r>
          </a:p>
        </p:txBody>
      </p:sp>
      <p:sp>
        <p:nvSpPr>
          <p:cNvPr id="9" name="Content Placeholder 8">
            <a:extLst>
              <a:ext uri="{FF2B5EF4-FFF2-40B4-BE49-F238E27FC236}">
                <a16:creationId xmlns:a16="http://schemas.microsoft.com/office/drawing/2014/main" id="{A3D5F9DF-8F2F-4A79-8E0A-208A8E17BCD2}"/>
              </a:ext>
            </a:extLst>
          </p:cNvPr>
          <p:cNvSpPr>
            <a:spLocks noGrp="1"/>
          </p:cNvSpPr>
          <p:nvPr>
            <p:ph sz="quarter" idx="10"/>
          </p:nvPr>
        </p:nvSpPr>
        <p:spPr>
          <a:xfrm>
            <a:off x="5181600" y="695325"/>
            <a:ext cx="6375652" cy="5486400"/>
          </a:xfrm>
        </p:spPr>
        <p:txBody>
          <a:bodyPr anchor="ctr" anchorCtr="0">
            <a:normAutofit/>
          </a:bodyPr>
          <a:lstStyle>
            <a:lvl1pPr>
              <a:spcAft>
                <a:spcPts val="600"/>
              </a:spcAft>
              <a:defRPr sz="2000"/>
            </a:lvl1pPr>
            <a:lvl2pPr>
              <a:spcAft>
                <a:spcPts val="600"/>
              </a:spcAft>
              <a:defRPr sz="2000"/>
            </a:lvl2pPr>
            <a:lvl3pPr>
              <a:spcAft>
                <a:spcPts val="600"/>
              </a:spcAft>
              <a:defRPr sz="2000"/>
            </a:lvl3pPr>
            <a:lvl4pPr>
              <a:spcAft>
                <a:spcPts val="600"/>
              </a:spcAft>
              <a:defRPr sz="2000"/>
            </a:lvl4pPr>
            <a:lvl5pPr>
              <a:spcAft>
                <a:spcPts val="600"/>
              </a:spcAf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144AF2FA-FA1B-4F84-977F-1F0A4E796AD5}"/>
              </a:ext>
            </a:extLst>
          </p:cNvPr>
          <p:cNvCxnSpPr/>
          <p:nvPr userDrawn="1"/>
        </p:nvCxnSpPr>
        <p:spPr>
          <a:xfrm>
            <a:off x="634749" y="1638300"/>
            <a:ext cx="917826" cy="0"/>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4731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BBEBE-9296-4DB6-A566-B429B0438CFF}"/>
              </a:ext>
            </a:extLst>
          </p:cNvPr>
          <p:cNvSpPr>
            <a:spLocks noGrp="1"/>
          </p:cNvSpPr>
          <p:nvPr>
            <p:ph type="dt" sz="half" idx="10"/>
          </p:nvPr>
        </p:nvSpPr>
        <p:spPr>
          <a:xfrm>
            <a:off x="838200" y="6356350"/>
            <a:ext cx="2743200" cy="365125"/>
          </a:xfrm>
          <a:prstGeom prst="rect">
            <a:avLst/>
          </a:prstGeom>
        </p:spPr>
        <p:txBody>
          <a:bodyPr/>
          <a:lstStyle/>
          <a:p>
            <a:fld id="{E4AC1543-404E-44D4-A02F-225E65D3A39D}" type="datetimeFigureOut">
              <a:rPr lang="en-US" smtClean="0"/>
              <a:t>4/22/2024</a:t>
            </a:fld>
            <a:endParaRPr lang="en-US"/>
          </a:p>
        </p:txBody>
      </p:sp>
      <p:sp>
        <p:nvSpPr>
          <p:cNvPr id="3" name="Footer Placeholder 2">
            <a:extLst>
              <a:ext uri="{FF2B5EF4-FFF2-40B4-BE49-F238E27FC236}">
                <a16:creationId xmlns:a16="http://schemas.microsoft.com/office/drawing/2014/main" id="{9C7EF9D8-A056-4305-A61A-DF6651FB57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850DD03-20C0-4FE9-8678-076E47401457}"/>
              </a:ext>
            </a:extLst>
          </p:cNvPr>
          <p:cNvSpPr>
            <a:spLocks noGrp="1"/>
          </p:cNvSpPr>
          <p:nvPr>
            <p:ph type="sldNum" sz="quarter" idx="12"/>
          </p:nvPr>
        </p:nvSpPr>
        <p:spPr>
          <a:xfrm>
            <a:off x="8610600" y="6356350"/>
            <a:ext cx="2743200" cy="365125"/>
          </a:xfrm>
          <a:prstGeom prst="rect">
            <a:avLst/>
          </a:prstGeom>
        </p:spPr>
        <p:txBody>
          <a:bodyPr/>
          <a:lstStyle/>
          <a:p>
            <a:fld id="{531AE7F4-E94D-4537-A3BA-C786843B95E6}" type="slidenum">
              <a:rPr lang="en-US" smtClean="0"/>
              <a:t>‹#›</a:t>
            </a:fld>
            <a:endParaRPr lang="en-US"/>
          </a:p>
        </p:txBody>
      </p:sp>
    </p:spTree>
    <p:extLst>
      <p:ext uri="{BB962C8B-B14F-4D97-AF65-F5344CB8AC3E}">
        <p14:creationId xmlns:p14="http://schemas.microsoft.com/office/powerpoint/2010/main" val="40106755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9.emf"/><Relationship Id="rId4" Type="http://schemas.openxmlformats.org/officeDocument/2006/relationships/slideLayout" Target="../slideLayouts/slideLayout31.xml"/><Relationship Id="rId9"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35.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drawing of a face&#10;&#10;Description automatically generated">
            <a:extLst>
              <a:ext uri="{FF2B5EF4-FFF2-40B4-BE49-F238E27FC236}">
                <a16:creationId xmlns:a16="http://schemas.microsoft.com/office/drawing/2014/main" id="{E10331DE-B9A3-4A74-B072-CE71C6A6E42A}"/>
              </a:ext>
            </a:extLst>
          </p:cNvPr>
          <p:cNvPicPr>
            <a:picLocks noChangeAspect="1"/>
          </p:cNvPicPr>
          <p:nvPr userDrawn="1"/>
        </p:nvPicPr>
        <p:blipFill>
          <a:blip r:embed="rId3"/>
          <a:stretch>
            <a:fillRect/>
          </a:stretch>
        </p:blipFill>
        <p:spPr>
          <a:xfrm>
            <a:off x="3933383" y="-45142"/>
            <a:ext cx="8258617" cy="6903142"/>
          </a:xfrm>
          <a:prstGeom prst="rect">
            <a:avLst/>
          </a:prstGeom>
        </p:spPr>
      </p:pic>
      <p:pic>
        <p:nvPicPr>
          <p:cNvPr id="19" name="Picture 18" descr="A picture containing lamp, game&#10;&#10;Description automatically generated">
            <a:extLst>
              <a:ext uri="{FF2B5EF4-FFF2-40B4-BE49-F238E27FC236}">
                <a16:creationId xmlns:a16="http://schemas.microsoft.com/office/drawing/2014/main" id="{290E5E8F-E4E8-49D8-B3FF-6E36FBBE263D}"/>
              </a:ext>
            </a:extLst>
          </p:cNvPr>
          <p:cNvPicPr>
            <a:picLocks noChangeAspect="1"/>
          </p:cNvPicPr>
          <p:nvPr userDrawn="1"/>
        </p:nvPicPr>
        <p:blipFill>
          <a:blip r:embed="rId4"/>
          <a:stretch>
            <a:fillRect/>
          </a:stretch>
        </p:blipFill>
        <p:spPr>
          <a:xfrm>
            <a:off x="2043112" y="-45142"/>
            <a:ext cx="8329483" cy="6948283"/>
          </a:xfrm>
          <a:prstGeom prst="rect">
            <a:avLst/>
          </a:prstGeom>
        </p:spPr>
      </p:pic>
      <p:sp>
        <p:nvSpPr>
          <p:cNvPr id="2" name="Slide Number Placeholder 1">
            <a:extLst>
              <a:ext uri="{FF2B5EF4-FFF2-40B4-BE49-F238E27FC236}">
                <a16:creationId xmlns:a16="http://schemas.microsoft.com/office/drawing/2014/main" id="{FFB156A1-7890-7341-9152-0CF854223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7DA0-24B3-614B-A277-4BBEAAD0CFCF}" type="slidenum">
              <a:rPr lang="en-US" smtClean="0"/>
              <a:t>‹#›</a:t>
            </a:fld>
            <a:endParaRPr lang="en-US"/>
          </a:p>
        </p:txBody>
      </p:sp>
      <p:sp>
        <p:nvSpPr>
          <p:cNvPr id="5" name="Date Placeholder 4">
            <a:extLst>
              <a:ext uri="{FF2B5EF4-FFF2-40B4-BE49-F238E27FC236}">
                <a16:creationId xmlns:a16="http://schemas.microsoft.com/office/drawing/2014/main" id="{036A80BA-759C-2E44-95C8-4CF0422DD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E1156D97-58F6-AE4F-8295-D3EF681CB2B5}" type="datetimeFigureOut">
              <a:rPr lang="en-US" smtClean="0"/>
              <a:pPr/>
              <a:t>4/22/2024</a:t>
            </a:fld>
            <a:endParaRPr lang="en-US"/>
          </a:p>
        </p:txBody>
      </p:sp>
      <p:pic>
        <p:nvPicPr>
          <p:cNvPr id="6" name="Picture 5">
            <a:extLst>
              <a:ext uri="{FF2B5EF4-FFF2-40B4-BE49-F238E27FC236}">
                <a16:creationId xmlns:a16="http://schemas.microsoft.com/office/drawing/2014/main" id="{F766E1F9-B222-1043-8097-837B275F67B3}"/>
              </a:ext>
            </a:extLst>
          </p:cNvPr>
          <p:cNvPicPr>
            <a:picLocks noChangeAspect="1"/>
          </p:cNvPicPr>
          <p:nvPr userDrawn="1"/>
        </p:nvPicPr>
        <p:blipFill>
          <a:blip r:embed="rId5"/>
          <a:stretch>
            <a:fillRect/>
          </a:stretch>
        </p:blipFill>
        <p:spPr>
          <a:xfrm>
            <a:off x="7620800" y="4907280"/>
            <a:ext cx="3923900" cy="1550352"/>
          </a:xfrm>
          <a:prstGeom prst="rect">
            <a:avLst/>
          </a:prstGeom>
        </p:spPr>
      </p:pic>
    </p:spTree>
    <p:extLst>
      <p:ext uri="{BB962C8B-B14F-4D97-AF65-F5344CB8AC3E}">
        <p14:creationId xmlns:p14="http://schemas.microsoft.com/office/powerpoint/2010/main" val="275019677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 knife&#10;&#10;Description automatically generated">
            <a:extLst>
              <a:ext uri="{FF2B5EF4-FFF2-40B4-BE49-F238E27FC236}">
                <a16:creationId xmlns:a16="http://schemas.microsoft.com/office/drawing/2014/main" id="{B043D1B4-8267-43A1-9615-9B05F67B7150}"/>
              </a:ext>
            </a:extLst>
          </p:cNvPr>
          <p:cNvPicPr>
            <a:picLocks noChangeAspect="1"/>
          </p:cNvPicPr>
          <p:nvPr userDrawn="1"/>
        </p:nvPicPr>
        <p:blipFill>
          <a:blip r:embed="rId11"/>
          <a:stretch>
            <a:fillRect/>
          </a:stretch>
        </p:blipFill>
        <p:spPr>
          <a:xfrm>
            <a:off x="8787223" y="-7144"/>
            <a:ext cx="3404777" cy="6865143"/>
          </a:xfrm>
          <a:prstGeom prst="rect">
            <a:avLst/>
          </a:prstGeom>
        </p:spPr>
      </p:pic>
      <p:sp>
        <p:nvSpPr>
          <p:cNvPr id="2" name="Title Placeholder 1">
            <a:extLst>
              <a:ext uri="{FF2B5EF4-FFF2-40B4-BE49-F238E27FC236}">
                <a16:creationId xmlns:a16="http://schemas.microsoft.com/office/drawing/2014/main" id="{7F032D94-6749-A24C-849D-8241CEAA49D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2A507B8-AAE6-F24E-885B-2B74B5B49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D96341F5-EEF1-0048-B5F7-1F10A007549B}" type="datetimeFigureOut">
              <a:rPr lang="en-US" smtClean="0"/>
              <a:pPr/>
              <a:t>4/22/2024</a:t>
            </a:fld>
            <a:endParaRPr lang="en-US"/>
          </a:p>
        </p:txBody>
      </p:sp>
      <p:sp>
        <p:nvSpPr>
          <p:cNvPr id="5" name="Footer Placeholder 4">
            <a:extLst>
              <a:ext uri="{FF2B5EF4-FFF2-40B4-BE49-F238E27FC236}">
                <a16:creationId xmlns:a16="http://schemas.microsoft.com/office/drawing/2014/main" id="{D0DD02D5-6231-1D49-9283-819F8F43F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61D1FA7A-7185-1645-B3BE-070111757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8CBF118B-7F7C-0848-BABA-31851B6B7509}" type="slidenum">
              <a:rPr lang="en-US" smtClean="0"/>
              <a:pPr/>
              <a:t>‹#›</a:t>
            </a:fld>
            <a:endParaRPr lang="en-US"/>
          </a:p>
        </p:txBody>
      </p:sp>
    </p:spTree>
    <p:extLst>
      <p:ext uri="{BB962C8B-B14F-4D97-AF65-F5344CB8AC3E}">
        <p14:creationId xmlns:p14="http://schemas.microsoft.com/office/powerpoint/2010/main" val="28555639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Block O">
            <a:extLst>
              <a:ext uri="{FF2B5EF4-FFF2-40B4-BE49-F238E27FC236}">
                <a16:creationId xmlns:a16="http://schemas.microsoft.com/office/drawing/2014/main" id="{1AC87A79-FA88-C143-8323-8DE5B0204F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00" y="5944524"/>
            <a:ext cx="490988" cy="639156"/>
          </a:xfrm>
          <a:prstGeom prst="rect">
            <a:avLst/>
          </a:prstGeom>
        </p:spPr>
      </p:pic>
      <p:sp>
        <p:nvSpPr>
          <p:cNvPr id="3" name="Text"/>
          <p:cNvSpPr>
            <a:spLocks noGrp="1"/>
          </p:cNvSpPr>
          <p:nvPr>
            <p:ph type="body" idx="1"/>
          </p:nvPr>
        </p:nvSpPr>
        <p:spPr>
          <a:xfrm>
            <a:off x="6095999" y="0"/>
            <a:ext cx="6096001" cy="6858000"/>
          </a:xfrm>
          <a:prstGeom prst="rect">
            <a:avLst/>
          </a:prstGeom>
        </p:spPr>
        <p:txBody>
          <a:bodyPr vert="horz" lIns="457200" tIns="457200" rIns="822960" bIns="457200" rtlCol="0" anchor="ctr">
            <a:noAutofit/>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2" name="Title"/>
          <p:cNvSpPr>
            <a:spLocks noGrp="1"/>
          </p:cNvSpPr>
          <p:nvPr>
            <p:ph type="title"/>
          </p:nvPr>
        </p:nvSpPr>
        <p:spPr>
          <a:xfrm>
            <a:off x="0" y="0"/>
            <a:ext cx="6096000" cy="6858000"/>
          </a:xfrm>
          <a:prstGeom prst="rect">
            <a:avLst/>
          </a:prstGeom>
          <a:solidFill>
            <a:schemeClr val="tx2"/>
          </a:solidFill>
        </p:spPr>
        <p:txBody>
          <a:bodyPr vert="horz" lIns="822960" tIns="457200" rIns="457200" bIns="457200" rtlCol="0" anchor="ctr">
            <a:normAutofit/>
          </a:bodyPr>
          <a:lstStyle/>
          <a:p>
            <a:r>
              <a:rPr lang="en-US"/>
              <a:t>Click To Add Slide Title or Change Background Color (Dark Palette Only)</a:t>
            </a:r>
          </a:p>
        </p:txBody>
      </p:sp>
      <p:sp>
        <p:nvSpPr>
          <p:cNvPr id="6" name="Slide Number Placeholder 1">
            <a:extLst>
              <a:ext uri="{FF2B5EF4-FFF2-40B4-BE49-F238E27FC236}">
                <a16:creationId xmlns:a16="http://schemas.microsoft.com/office/drawing/2014/main" id="{EE7519CB-4029-1A45-BA03-2D482E25EBE5}"/>
              </a:ext>
            </a:extLst>
          </p:cNvPr>
          <p:cNvSpPr>
            <a:spLocks noGrp="1"/>
          </p:cNvSpPr>
          <p:nvPr>
            <p:ph type="sldNum" sz="quarter" idx="4"/>
          </p:nvPr>
        </p:nvSpPr>
        <p:spPr>
          <a:xfrm>
            <a:off x="0" y="6388925"/>
            <a:ext cx="457200" cy="457200"/>
          </a:xfrm>
          <a:prstGeom prst="rect">
            <a:avLst/>
          </a:prstGeom>
        </p:spPr>
        <p:txBody>
          <a:bodyPr vert="horz" lIns="91440" tIns="45720" rIns="91440" bIns="45720" rtlCol="0" anchor="ctr">
            <a:normAutofit/>
          </a:bodyPr>
          <a:lstStyle>
            <a:lvl1pPr algn="ctr">
              <a:defRPr sz="1200">
                <a:solidFill>
                  <a:schemeClr val="bg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17544561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r" defTabSz="914377" rtl="0" eaLnBrk="1" latinLnBrk="0" hangingPunct="1">
        <a:lnSpc>
          <a:spcPct val="120000"/>
        </a:lnSpc>
        <a:spcBef>
          <a:spcPct val="0"/>
        </a:spcBef>
        <a:buNone/>
        <a:defRPr sz="4400" b="0" kern="1200" cap="all" spc="-150" baseline="0">
          <a:solidFill>
            <a:schemeClr val="bg2"/>
          </a:solidFill>
          <a:latin typeface="+mn-lt"/>
          <a:ea typeface="+mj-ea"/>
          <a:cs typeface="+mj-cs"/>
        </a:defRPr>
      </a:lvl1pPr>
    </p:titleStyle>
    <p:bodyStyle>
      <a:lvl1pPr marL="228594" indent="-228594" algn="l" defTabSz="914377" rtl="0" eaLnBrk="1" latinLnBrk="0" hangingPunct="1">
        <a:lnSpc>
          <a:spcPct val="100000"/>
        </a:lnSpc>
        <a:spcBef>
          <a:spcPts val="1600"/>
        </a:spcBef>
        <a:buFont typeface="Arial" panose="020B0604020202020204" pitchFamily="34" charset="0"/>
        <a:buChar char="•"/>
        <a:defRPr sz="3600" kern="1200" baseline="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13"/>
          <a:stretch>
            <a:fillRect/>
          </a:stretch>
        </p:blipFill>
        <p:spPr>
          <a:xfrm>
            <a:off x="8845438" y="1302706"/>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F68DAF88-E6D4-F540-B6B3-E8C4363C99EA}" type="datetimeFigureOut">
              <a:rPr lang="en-US" smtClean="0"/>
              <a:pPr/>
              <a:t>4/22/2024</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19704153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drawing, knife&#10;&#10;Description automatically generated">
            <a:extLst>
              <a:ext uri="{FF2B5EF4-FFF2-40B4-BE49-F238E27FC236}">
                <a16:creationId xmlns:a16="http://schemas.microsoft.com/office/drawing/2014/main" id="{B043D1B4-8267-43A1-9615-9B05F67B7150}"/>
              </a:ext>
            </a:extLst>
          </p:cNvPr>
          <p:cNvPicPr>
            <a:picLocks noChangeAspect="1"/>
          </p:cNvPicPr>
          <p:nvPr userDrawn="1"/>
        </p:nvPicPr>
        <p:blipFill>
          <a:blip r:embed="rId4"/>
          <a:stretch>
            <a:fillRect/>
          </a:stretch>
        </p:blipFill>
        <p:spPr>
          <a:xfrm>
            <a:off x="8787223" y="-7144"/>
            <a:ext cx="3404777" cy="6865143"/>
          </a:xfrm>
          <a:prstGeom prst="rect">
            <a:avLst/>
          </a:prstGeom>
        </p:spPr>
      </p:pic>
      <p:sp>
        <p:nvSpPr>
          <p:cNvPr id="2" name="Title Placeholder 1">
            <a:extLst>
              <a:ext uri="{FF2B5EF4-FFF2-40B4-BE49-F238E27FC236}">
                <a16:creationId xmlns:a16="http://schemas.microsoft.com/office/drawing/2014/main" id="{7F032D94-6749-A24C-849D-8241CEAA49D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2A507B8-AAE6-F24E-885B-2B74B5B49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D96341F5-EEF1-0048-B5F7-1F10A007549B}" type="datetimeFigureOut">
              <a:rPr lang="en-US" smtClean="0"/>
              <a:pPr/>
              <a:t>4/22/2024</a:t>
            </a:fld>
            <a:endParaRPr lang="en-US"/>
          </a:p>
        </p:txBody>
      </p:sp>
      <p:sp>
        <p:nvSpPr>
          <p:cNvPr id="5" name="Footer Placeholder 4">
            <a:extLst>
              <a:ext uri="{FF2B5EF4-FFF2-40B4-BE49-F238E27FC236}">
                <a16:creationId xmlns:a16="http://schemas.microsoft.com/office/drawing/2014/main" id="{D0DD02D5-6231-1D49-9283-819F8F43F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61D1FA7A-7185-1645-B3BE-070111757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8CBF118B-7F7C-0848-BABA-31851B6B7509}" type="slidenum">
              <a:rPr lang="en-US" smtClean="0"/>
              <a:pPr/>
              <a:t>‹#›</a:t>
            </a:fld>
            <a:endParaRPr lang="en-US"/>
          </a:p>
        </p:txBody>
      </p:sp>
    </p:spTree>
    <p:extLst>
      <p:ext uri="{BB962C8B-B14F-4D97-AF65-F5344CB8AC3E}">
        <p14:creationId xmlns:p14="http://schemas.microsoft.com/office/powerpoint/2010/main" val="1675641742"/>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10"/>
          <a:stretch>
            <a:fillRect/>
          </a:stretch>
        </p:blipFill>
        <p:spPr>
          <a:xfrm>
            <a:off x="8845438" y="1302706"/>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68AD460F-81F7-43C4-B57A-6FBD23266758}" type="datetime1">
              <a:rPr lang="en-US" smtClean="0"/>
              <a:t>4/22/2024</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12552184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drawing of a face&#10;&#10;Description automatically generated">
            <a:extLst>
              <a:ext uri="{FF2B5EF4-FFF2-40B4-BE49-F238E27FC236}">
                <a16:creationId xmlns:a16="http://schemas.microsoft.com/office/drawing/2014/main" id="{E10331DE-B9A3-4A74-B072-CE71C6A6E42A}"/>
              </a:ext>
            </a:extLst>
          </p:cNvPr>
          <p:cNvPicPr>
            <a:picLocks noChangeAspect="1"/>
          </p:cNvPicPr>
          <p:nvPr userDrawn="1"/>
        </p:nvPicPr>
        <p:blipFill>
          <a:blip r:embed="rId3"/>
          <a:stretch>
            <a:fillRect/>
          </a:stretch>
        </p:blipFill>
        <p:spPr>
          <a:xfrm>
            <a:off x="3933383" y="-45142"/>
            <a:ext cx="8258617" cy="6903142"/>
          </a:xfrm>
          <a:prstGeom prst="rect">
            <a:avLst/>
          </a:prstGeom>
        </p:spPr>
      </p:pic>
      <p:pic>
        <p:nvPicPr>
          <p:cNvPr id="19" name="Picture 18" descr="A picture containing lamp, game&#10;&#10;Description automatically generated">
            <a:extLst>
              <a:ext uri="{FF2B5EF4-FFF2-40B4-BE49-F238E27FC236}">
                <a16:creationId xmlns:a16="http://schemas.microsoft.com/office/drawing/2014/main" id="{290E5E8F-E4E8-49D8-B3FF-6E36FBBE263D}"/>
              </a:ext>
            </a:extLst>
          </p:cNvPr>
          <p:cNvPicPr>
            <a:picLocks noChangeAspect="1"/>
          </p:cNvPicPr>
          <p:nvPr userDrawn="1"/>
        </p:nvPicPr>
        <p:blipFill>
          <a:blip r:embed="rId4"/>
          <a:stretch>
            <a:fillRect/>
          </a:stretch>
        </p:blipFill>
        <p:spPr>
          <a:xfrm>
            <a:off x="2043112" y="-45142"/>
            <a:ext cx="8329483" cy="6948283"/>
          </a:xfrm>
          <a:prstGeom prst="rect">
            <a:avLst/>
          </a:prstGeom>
        </p:spPr>
      </p:pic>
      <p:sp>
        <p:nvSpPr>
          <p:cNvPr id="2" name="Slide Number Placeholder 1">
            <a:extLst>
              <a:ext uri="{FF2B5EF4-FFF2-40B4-BE49-F238E27FC236}">
                <a16:creationId xmlns:a16="http://schemas.microsoft.com/office/drawing/2014/main" id="{FFB156A1-7890-7341-9152-0CF854223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87DA0-24B3-614B-A277-4BBEAAD0CFCF}" type="slidenum">
              <a:rPr lang="en-US" smtClean="0"/>
              <a:t>‹#›</a:t>
            </a:fld>
            <a:endParaRPr lang="en-US"/>
          </a:p>
        </p:txBody>
      </p:sp>
      <p:sp>
        <p:nvSpPr>
          <p:cNvPr id="5" name="Date Placeholder 4">
            <a:extLst>
              <a:ext uri="{FF2B5EF4-FFF2-40B4-BE49-F238E27FC236}">
                <a16:creationId xmlns:a16="http://schemas.microsoft.com/office/drawing/2014/main" id="{036A80BA-759C-2E44-95C8-4CF0422DD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E1156D97-58F6-AE4F-8295-D3EF681CB2B5}" type="datetimeFigureOut">
              <a:rPr lang="en-US" smtClean="0"/>
              <a:pPr/>
              <a:t>4/22/2024</a:t>
            </a:fld>
            <a:endParaRPr lang="en-US"/>
          </a:p>
        </p:txBody>
      </p:sp>
      <p:pic>
        <p:nvPicPr>
          <p:cNvPr id="6" name="Picture 5">
            <a:extLst>
              <a:ext uri="{FF2B5EF4-FFF2-40B4-BE49-F238E27FC236}">
                <a16:creationId xmlns:a16="http://schemas.microsoft.com/office/drawing/2014/main" id="{F766E1F9-B222-1043-8097-837B275F67B3}"/>
              </a:ext>
            </a:extLst>
          </p:cNvPr>
          <p:cNvPicPr>
            <a:picLocks noChangeAspect="1"/>
          </p:cNvPicPr>
          <p:nvPr userDrawn="1"/>
        </p:nvPicPr>
        <p:blipFill>
          <a:blip r:embed="rId5"/>
          <a:stretch>
            <a:fillRect/>
          </a:stretch>
        </p:blipFill>
        <p:spPr>
          <a:xfrm>
            <a:off x="7620800" y="4907280"/>
            <a:ext cx="3923900" cy="1550352"/>
          </a:xfrm>
          <a:prstGeom prst="rect">
            <a:avLst/>
          </a:prstGeom>
        </p:spPr>
      </p:pic>
    </p:spTree>
    <p:extLst>
      <p:ext uri="{BB962C8B-B14F-4D97-AF65-F5344CB8AC3E}">
        <p14:creationId xmlns:p14="http://schemas.microsoft.com/office/powerpoint/2010/main" val="2125046195"/>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E4980-5525-36D2-E3C1-194A20898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FCC18-5A7A-3653-D812-894F92287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1DB0E-3036-DCD4-B6E7-432C86031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26840-A22A-427D-8796-BCABD3332603}" type="datetimeFigureOut">
              <a:rPr lang="en-US" smtClean="0"/>
              <a:t>4/22/2024</a:t>
            </a:fld>
            <a:endParaRPr lang="en-US"/>
          </a:p>
        </p:txBody>
      </p:sp>
      <p:sp>
        <p:nvSpPr>
          <p:cNvPr id="5" name="Footer Placeholder 4">
            <a:extLst>
              <a:ext uri="{FF2B5EF4-FFF2-40B4-BE49-F238E27FC236}">
                <a16:creationId xmlns:a16="http://schemas.microsoft.com/office/drawing/2014/main" id="{E9C3F4CA-AFF0-81F8-71FE-C8E95D16E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8ED4D1-2F11-3C1E-56CD-F2A14972F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0FBD7-DD96-46BE-A5F2-8584381BD45F}" type="slidenum">
              <a:rPr lang="en-US" smtClean="0"/>
              <a:t>‹#›</a:t>
            </a:fld>
            <a:endParaRPr lang="en-US"/>
          </a:p>
        </p:txBody>
      </p:sp>
    </p:spTree>
    <p:extLst>
      <p:ext uri="{BB962C8B-B14F-4D97-AF65-F5344CB8AC3E}">
        <p14:creationId xmlns:p14="http://schemas.microsoft.com/office/powerpoint/2010/main" val="30820598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wprod.sharepoint.com/sites/ATPResourcesCenter/SitePages/UXT%20Preview%20Finance.aspx" TargetMode="Externa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hyperlink" Target="https://per-diem-calculator-a007-uat.betty.app/" TargetMode="Externa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6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F9B0-3003-E6A0-31AC-131D35560716}"/>
              </a:ext>
            </a:extLst>
          </p:cNvPr>
          <p:cNvSpPr>
            <a:spLocks noGrp="1"/>
          </p:cNvSpPr>
          <p:nvPr>
            <p:ph type="ctrTitle"/>
          </p:nvPr>
        </p:nvSpPr>
        <p:spPr>
          <a:xfrm>
            <a:off x="388737" y="286511"/>
            <a:ext cx="6214287" cy="2837371"/>
          </a:xfrm>
        </p:spPr>
        <p:txBody>
          <a:bodyPr/>
          <a:lstStyle/>
          <a:p>
            <a:r>
              <a:rPr lang="en-US" sz="4000" dirty="0"/>
              <a:t>Day 2 – Workday Expenses</a:t>
            </a:r>
          </a:p>
        </p:txBody>
      </p:sp>
    </p:spTree>
    <p:extLst>
      <p:ext uri="{BB962C8B-B14F-4D97-AF65-F5344CB8AC3E}">
        <p14:creationId xmlns:p14="http://schemas.microsoft.com/office/powerpoint/2010/main" val="171452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75E4-6843-BC3A-88F3-0BB9C8B47748}"/>
              </a:ext>
            </a:extLst>
          </p:cNvPr>
          <p:cNvSpPr>
            <a:spLocks noGrp="1"/>
          </p:cNvSpPr>
          <p:nvPr>
            <p:ph type="title"/>
          </p:nvPr>
        </p:nvSpPr>
        <p:spPr/>
        <p:txBody>
          <a:bodyPr/>
          <a:lstStyle/>
          <a:p>
            <a:r>
              <a:rPr lang="en-US" sz="4000" b="1">
                <a:solidFill>
                  <a:schemeClr val="tx1"/>
                </a:solidFill>
                <a:latin typeface="Noto Sans" panose="020B0502040504020204" pitchFamily="34" charset="0"/>
                <a:ea typeface="Noto Sans" panose="020B0502040504020204" pitchFamily="34" charset="0"/>
                <a:cs typeface="Noto Sans" panose="020B0502040504020204" pitchFamily="34" charset="0"/>
              </a:rPr>
              <a:t>Related Actions (aka Twinkie Bar)</a:t>
            </a:r>
          </a:p>
        </p:txBody>
      </p:sp>
      <p:pic>
        <p:nvPicPr>
          <p:cNvPr id="6" name="Content Placeholder 5" descr="A purple rectangle with white text&#10;&#10;Description automatically generated">
            <a:extLst>
              <a:ext uri="{FF2B5EF4-FFF2-40B4-BE49-F238E27FC236}">
                <a16:creationId xmlns:a16="http://schemas.microsoft.com/office/drawing/2014/main" id="{CC32C912-ED49-2F3A-9D44-65081F7A55D3}"/>
              </a:ext>
            </a:extLst>
          </p:cNvPr>
          <p:cNvPicPr>
            <a:picLocks noGrp="1" noChangeAspect="1"/>
          </p:cNvPicPr>
          <p:nvPr>
            <p:ph idx="4294967295"/>
          </p:nvPr>
        </p:nvPicPr>
        <p:blipFill>
          <a:blip r:embed="rId2"/>
          <a:stretch>
            <a:fillRect/>
          </a:stretch>
        </p:blipFill>
        <p:spPr>
          <a:xfrm>
            <a:off x="8639175" y="1287463"/>
            <a:ext cx="3552825" cy="704850"/>
          </a:xfrm>
        </p:spPr>
      </p:pic>
      <p:sp>
        <p:nvSpPr>
          <p:cNvPr id="11" name="TextBox 10">
            <a:extLst>
              <a:ext uri="{FF2B5EF4-FFF2-40B4-BE49-F238E27FC236}">
                <a16:creationId xmlns:a16="http://schemas.microsoft.com/office/drawing/2014/main" id="{C990538E-E733-0344-6CC8-257AE0441387}"/>
              </a:ext>
            </a:extLst>
          </p:cNvPr>
          <p:cNvSpPr txBox="1"/>
          <p:nvPr/>
        </p:nvSpPr>
        <p:spPr>
          <a:xfrm>
            <a:off x="501615" y="1208690"/>
            <a:ext cx="100329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292934"/>
                </a:solidFill>
                <a:effectLst/>
                <a:uLnTx/>
                <a:uFillTx/>
                <a:latin typeface="Montserrat" panose="00000500000000000000" pitchFamily="2" charset="0"/>
                <a:ea typeface="+mn-ea"/>
                <a:cs typeface="Calibri"/>
              </a:rPr>
              <a:t>If you see a Related Actions twinkie next to a data element, click on it to access Actions or additional information associated with that item</a:t>
            </a:r>
          </a:p>
        </p:txBody>
      </p:sp>
      <p:pic>
        <p:nvPicPr>
          <p:cNvPr id="4" name="Picture 3">
            <a:extLst>
              <a:ext uri="{FF2B5EF4-FFF2-40B4-BE49-F238E27FC236}">
                <a16:creationId xmlns:a16="http://schemas.microsoft.com/office/drawing/2014/main" id="{D644AEC4-FA4A-F58C-DF4D-F9E64B36A15F}"/>
              </a:ext>
            </a:extLst>
          </p:cNvPr>
          <p:cNvPicPr>
            <a:picLocks noChangeAspect="1"/>
          </p:cNvPicPr>
          <p:nvPr/>
        </p:nvPicPr>
        <p:blipFill>
          <a:blip r:embed="rId3"/>
          <a:stretch>
            <a:fillRect/>
          </a:stretch>
        </p:blipFill>
        <p:spPr>
          <a:xfrm>
            <a:off x="457200" y="2487792"/>
            <a:ext cx="9155133" cy="5078809"/>
          </a:xfrm>
          <a:prstGeom prst="rect">
            <a:avLst/>
          </a:prstGeom>
        </p:spPr>
      </p:pic>
      <p:sp>
        <p:nvSpPr>
          <p:cNvPr id="5" name="Rectangle: Rounded Corners 4">
            <a:extLst>
              <a:ext uri="{FF2B5EF4-FFF2-40B4-BE49-F238E27FC236}">
                <a16:creationId xmlns:a16="http://schemas.microsoft.com/office/drawing/2014/main" id="{2C8FD026-80BD-696E-A4A9-BC802D49376E}"/>
              </a:ext>
            </a:extLst>
          </p:cNvPr>
          <p:cNvSpPr/>
          <p:nvPr/>
        </p:nvSpPr>
        <p:spPr>
          <a:xfrm>
            <a:off x="5905500" y="3430139"/>
            <a:ext cx="905854" cy="257982"/>
          </a:xfrm>
          <a:prstGeom prst="roundRect">
            <a:avLst>
              <a:gd name="adj" fmla="val 50000"/>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25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353414" y="384109"/>
            <a:ext cx="10515600" cy="761999"/>
          </a:xfrm>
        </p:spPr>
        <p:txBody>
          <a:bodyPr>
            <a:noAutofit/>
          </a:bodyPr>
          <a:lstStyle/>
          <a:p>
            <a:r>
              <a:rPr lang="en-US" dirty="0">
                <a:latin typeface="Noto Sans"/>
                <a:ea typeface="Noto Sans"/>
                <a:cs typeface="Noto Sans"/>
              </a:rPr>
              <a:t>Expense Report with Personal Charges</a:t>
            </a:r>
            <a:endParaRPr lang="en-US" dirty="0"/>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5" name="Diagram 4">
            <a:extLst>
              <a:ext uri="{FF2B5EF4-FFF2-40B4-BE49-F238E27FC236}">
                <a16:creationId xmlns:a16="http://schemas.microsoft.com/office/drawing/2014/main" id="{91A02FE4-DA03-1411-840D-BC4EA5B063F4}"/>
              </a:ext>
            </a:extLst>
          </p:cNvPr>
          <p:cNvGraphicFramePr/>
          <p:nvPr>
            <p:extLst>
              <p:ext uri="{D42A27DB-BD31-4B8C-83A1-F6EECF244321}">
                <p14:modId xmlns:p14="http://schemas.microsoft.com/office/powerpoint/2010/main" val="22579771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4269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60395-66BA-86BA-D911-D59FB9FA72D2}"/>
              </a:ext>
            </a:extLst>
          </p:cNvPr>
          <p:cNvSpPr>
            <a:spLocks noGrp="1"/>
          </p:cNvSpPr>
          <p:nvPr>
            <p:ph type="title"/>
          </p:nvPr>
        </p:nvSpPr>
        <p:spPr/>
        <p:txBody>
          <a:bodyPr>
            <a:normAutofit/>
          </a:bodyPr>
          <a:lstStyle/>
          <a:p>
            <a:r>
              <a:rPr lang="en-US" dirty="0">
                <a:latin typeface="Noto Sans"/>
                <a:ea typeface="Noto Sans"/>
                <a:cs typeface="Noto Sans"/>
              </a:rPr>
              <a:t>Expense Report with Personal Charges</a:t>
            </a:r>
            <a:endParaRPr lang="en-US" dirty="0"/>
          </a:p>
        </p:txBody>
      </p:sp>
      <p:pic>
        <p:nvPicPr>
          <p:cNvPr id="2" name="Picture 1" descr="A screenshot of a computer&#10;&#10;Description automatically generated">
            <a:extLst>
              <a:ext uri="{FF2B5EF4-FFF2-40B4-BE49-F238E27FC236}">
                <a16:creationId xmlns:a16="http://schemas.microsoft.com/office/drawing/2014/main" id="{387348CE-E062-EECD-7B41-D472417281AC}"/>
              </a:ext>
            </a:extLst>
          </p:cNvPr>
          <p:cNvPicPr>
            <a:picLocks noChangeAspect="1"/>
          </p:cNvPicPr>
          <p:nvPr/>
        </p:nvPicPr>
        <p:blipFill>
          <a:blip r:embed="rId2"/>
          <a:stretch>
            <a:fillRect/>
          </a:stretch>
        </p:blipFill>
        <p:spPr>
          <a:xfrm>
            <a:off x="1069619" y="1462216"/>
            <a:ext cx="4317168" cy="5210433"/>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EFCF3B7B-F613-DB61-4C69-FE3B98E30166}"/>
              </a:ext>
            </a:extLst>
          </p:cNvPr>
          <p:cNvPicPr>
            <a:picLocks noChangeAspect="1"/>
          </p:cNvPicPr>
          <p:nvPr/>
        </p:nvPicPr>
        <p:blipFill>
          <a:blip r:embed="rId3"/>
          <a:stretch>
            <a:fillRect/>
          </a:stretch>
        </p:blipFill>
        <p:spPr>
          <a:xfrm>
            <a:off x="4221892" y="3604255"/>
            <a:ext cx="7846541" cy="1091110"/>
          </a:xfrm>
          <a:prstGeom prst="rect">
            <a:avLst/>
          </a:prstGeom>
        </p:spPr>
      </p:pic>
      <p:cxnSp>
        <p:nvCxnSpPr>
          <p:cNvPr id="5" name="Straight Arrow Connector 4">
            <a:extLst>
              <a:ext uri="{FF2B5EF4-FFF2-40B4-BE49-F238E27FC236}">
                <a16:creationId xmlns:a16="http://schemas.microsoft.com/office/drawing/2014/main" id="{806B31CA-9762-EE3C-A5E6-A5E997863549}"/>
              </a:ext>
            </a:extLst>
          </p:cNvPr>
          <p:cNvCxnSpPr/>
          <p:nvPr/>
        </p:nvCxnSpPr>
        <p:spPr>
          <a:xfrm flipH="1">
            <a:off x="2599037" y="4506096"/>
            <a:ext cx="4419600" cy="177937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290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DAE4645B-09BD-4423-AE3C-59A6A3FF5226}"/>
              </a:ext>
            </a:extLst>
          </p:cNvPr>
          <p:cNvPicPr>
            <a:picLocks noGrp="1" noChangeAspect="1"/>
          </p:cNvPicPr>
          <p:nvPr>
            <p:ph idx="1"/>
          </p:nvPr>
        </p:nvPicPr>
        <p:blipFill>
          <a:blip r:embed="rId2"/>
          <a:stretch>
            <a:fillRect/>
          </a:stretch>
        </p:blipFill>
        <p:spPr>
          <a:xfrm>
            <a:off x="2280793" y="1554480"/>
            <a:ext cx="7417053" cy="4351338"/>
          </a:xfrm>
        </p:spPr>
      </p:pic>
      <p:sp>
        <p:nvSpPr>
          <p:cNvPr id="3" name="Title 2">
            <a:extLst>
              <a:ext uri="{FF2B5EF4-FFF2-40B4-BE49-F238E27FC236}">
                <a16:creationId xmlns:a16="http://schemas.microsoft.com/office/drawing/2014/main" id="{E63B11E2-EEF3-FE3D-4463-02CEC18D5DCD}"/>
              </a:ext>
            </a:extLst>
          </p:cNvPr>
          <p:cNvSpPr>
            <a:spLocks noGrp="1"/>
          </p:cNvSpPr>
          <p:nvPr>
            <p:ph type="title"/>
          </p:nvPr>
        </p:nvSpPr>
        <p:spPr/>
        <p:txBody>
          <a:bodyPr/>
          <a:lstStyle/>
          <a:p>
            <a:r>
              <a:rPr lang="en-US" dirty="0">
                <a:latin typeface="Noto Sans"/>
                <a:ea typeface="Noto Sans"/>
                <a:cs typeface="Noto Sans"/>
              </a:rPr>
              <a:t>Expense Report with Personal Charge</a:t>
            </a:r>
            <a:endParaRPr lang="en-US" dirty="0"/>
          </a:p>
        </p:txBody>
      </p:sp>
    </p:spTree>
    <p:extLst>
      <p:ext uri="{BB962C8B-B14F-4D97-AF65-F5344CB8AC3E}">
        <p14:creationId xmlns:p14="http://schemas.microsoft.com/office/powerpoint/2010/main" val="26276091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 screen&#10;&#10;Description automatically generated">
            <a:extLst>
              <a:ext uri="{FF2B5EF4-FFF2-40B4-BE49-F238E27FC236}">
                <a16:creationId xmlns:a16="http://schemas.microsoft.com/office/drawing/2014/main" id="{A01B8180-EA8D-B60B-3B1A-AFBF4C9D10B9}"/>
              </a:ext>
            </a:extLst>
          </p:cNvPr>
          <p:cNvPicPr>
            <a:picLocks noGrp="1" noChangeAspect="1"/>
          </p:cNvPicPr>
          <p:nvPr>
            <p:ph idx="1"/>
          </p:nvPr>
        </p:nvPicPr>
        <p:blipFill>
          <a:blip r:embed="rId2"/>
          <a:stretch>
            <a:fillRect/>
          </a:stretch>
        </p:blipFill>
        <p:spPr>
          <a:xfrm>
            <a:off x="113682" y="2394171"/>
            <a:ext cx="11957221" cy="2352738"/>
          </a:xfrm>
        </p:spPr>
      </p:pic>
      <p:sp>
        <p:nvSpPr>
          <p:cNvPr id="3" name="Title 2">
            <a:extLst>
              <a:ext uri="{FF2B5EF4-FFF2-40B4-BE49-F238E27FC236}">
                <a16:creationId xmlns:a16="http://schemas.microsoft.com/office/drawing/2014/main" id="{2E5B213C-7D89-B85E-C15F-CCAF65FEFC9C}"/>
              </a:ext>
            </a:extLst>
          </p:cNvPr>
          <p:cNvSpPr>
            <a:spLocks noGrp="1"/>
          </p:cNvSpPr>
          <p:nvPr>
            <p:ph type="title"/>
          </p:nvPr>
        </p:nvSpPr>
        <p:spPr>
          <a:xfrm>
            <a:off x="457199" y="457201"/>
            <a:ext cx="10738237" cy="1339794"/>
          </a:xfrm>
        </p:spPr>
        <p:txBody>
          <a:bodyPr>
            <a:normAutofit fontScale="90000"/>
          </a:bodyPr>
          <a:lstStyle/>
          <a:p>
            <a:r>
              <a:rPr lang="en-US" dirty="0">
                <a:latin typeface="Noto Sans"/>
                <a:ea typeface="Noto Sans"/>
                <a:cs typeface="Noto Sans"/>
              </a:rPr>
              <a:t>Payback Options will be required after submission – If Employee Selects “Withheld from Future Expense Report, EARS will monitor</a:t>
            </a:r>
            <a:endParaRPr lang="en-US" dirty="0"/>
          </a:p>
        </p:txBody>
      </p:sp>
    </p:spTree>
    <p:extLst>
      <p:ext uri="{BB962C8B-B14F-4D97-AF65-F5344CB8AC3E}">
        <p14:creationId xmlns:p14="http://schemas.microsoft.com/office/powerpoint/2010/main" val="41325921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hite box">
            <a:extLst>
              <a:ext uri="{FF2B5EF4-FFF2-40B4-BE49-F238E27FC236}">
                <a16:creationId xmlns:a16="http://schemas.microsoft.com/office/drawing/2014/main" id="{B72CDBBF-515D-1433-B18E-EB6626E3FABA}"/>
              </a:ext>
            </a:extLst>
          </p:cNvPr>
          <p:cNvPicPr>
            <a:picLocks noGrp="1" noChangeAspect="1"/>
          </p:cNvPicPr>
          <p:nvPr>
            <p:ph idx="1"/>
          </p:nvPr>
        </p:nvPicPr>
        <p:blipFill>
          <a:blip r:embed="rId2"/>
          <a:stretch>
            <a:fillRect/>
          </a:stretch>
        </p:blipFill>
        <p:spPr>
          <a:xfrm>
            <a:off x="587358" y="2123791"/>
            <a:ext cx="10515600" cy="1009094"/>
          </a:xfrm>
        </p:spPr>
      </p:pic>
      <p:sp>
        <p:nvSpPr>
          <p:cNvPr id="3" name="Title 2">
            <a:extLst>
              <a:ext uri="{FF2B5EF4-FFF2-40B4-BE49-F238E27FC236}">
                <a16:creationId xmlns:a16="http://schemas.microsoft.com/office/drawing/2014/main" id="{E63B11E2-EEF3-FE3D-4463-02CEC18D5DCD}"/>
              </a:ext>
            </a:extLst>
          </p:cNvPr>
          <p:cNvSpPr>
            <a:spLocks noGrp="1"/>
          </p:cNvSpPr>
          <p:nvPr>
            <p:ph type="title"/>
          </p:nvPr>
        </p:nvSpPr>
        <p:spPr/>
        <p:txBody>
          <a:bodyPr>
            <a:normAutofit fontScale="90000"/>
          </a:bodyPr>
          <a:lstStyle/>
          <a:p>
            <a:r>
              <a:rPr lang="en-US" dirty="0">
                <a:latin typeface="Noto Sans"/>
                <a:ea typeface="Noto Sans"/>
                <a:cs typeface="Noto Sans"/>
              </a:rPr>
              <a:t>Appendix: Expense Report-Personal Charge Accounting</a:t>
            </a:r>
            <a:endParaRPr lang="en-US" dirty="0"/>
          </a:p>
        </p:txBody>
      </p:sp>
    </p:spTree>
    <p:extLst>
      <p:ext uri="{BB962C8B-B14F-4D97-AF65-F5344CB8AC3E}">
        <p14:creationId xmlns:p14="http://schemas.microsoft.com/office/powerpoint/2010/main" val="25153933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1E79E-B0F3-F4DF-521D-78C7FB57A5B9}"/>
              </a:ext>
            </a:extLst>
          </p:cNvPr>
          <p:cNvSpPr>
            <a:spLocks noGrp="1"/>
          </p:cNvSpPr>
          <p:nvPr>
            <p:ph idx="1"/>
          </p:nvPr>
        </p:nvSpPr>
        <p:spPr>
          <a:xfrm>
            <a:off x="3627025" y="6648334"/>
            <a:ext cx="9389320" cy="2930235"/>
          </a:xfrm>
        </p:spPr>
        <p:txBody>
          <a:bodyPr/>
          <a:lstStyle/>
          <a:p>
            <a:endParaRPr lang="en-US" dirty="0"/>
          </a:p>
        </p:txBody>
      </p:sp>
      <p:sp>
        <p:nvSpPr>
          <p:cNvPr id="3" name="Title 2">
            <a:extLst>
              <a:ext uri="{FF2B5EF4-FFF2-40B4-BE49-F238E27FC236}">
                <a16:creationId xmlns:a16="http://schemas.microsoft.com/office/drawing/2014/main" id="{56276ACE-913F-6E0F-1921-EE79DE13EC0A}"/>
              </a:ext>
            </a:extLst>
          </p:cNvPr>
          <p:cNvSpPr>
            <a:spLocks noGrp="1"/>
          </p:cNvSpPr>
          <p:nvPr>
            <p:ph type="title"/>
          </p:nvPr>
        </p:nvSpPr>
        <p:spPr/>
        <p:txBody>
          <a:bodyPr>
            <a:normAutofit fontScale="90000"/>
          </a:bodyPr>
          <a:lstStyle/>
          <a:p>
            <a:r>
              <a:rPr lang="en-US" dirty="0"/>
              <a:t>EARS To Create the Expense Receivable Repayment</a:t>
            </a:r>
          </a:p>
        </p:txBody>
      </p:sp>
      <p:sp>
        <p:nvSpPr>
          <p:cNvPr id="4" name="Text Placeholder 3">
            <a:extLst>
              <a:ext uri="{FF2B5EF4-FFF2-40B4-BE49-F238E27FC236}">
                <a16:creationId xmlns:a16="http://schemas.microsoft.com/office/drawing/2014/main" id="{AFD99192-9704-F405-8ED9-7444A321453B}"/>
              </a:ext>
            </a:extLst>
          </p:cNvPr>
          <p:cNvSpPr>
            <a:spLocks noGrp="1"/>
          </p:cNvSpPr>
          <p:nvPr>
            <p:ph type="body" idx="14"/>
          </p:nvPr>
        </p:nvSpPr>
        <p:spPr>
          <a:xfrm>
            <a:off x="498764" y="1971963"/>
            <a:ext cx="2068945" cy="3708401"/>
          </a:xfrm>
        </p:spPr>
        <p:txBody>
          <a:bodyPr/>
          <a:lstStyle/>
          <a:p>
            <a:r>
              <a:rPr lang="en-US" dirty="0"/>
              <a:t>Anytime payback is done via check/cash (with Bursars) or taken out of a paycheck this final step is needed</a:t>
            </a:r>
          </a:p>
        </p:txBody>
      </p:sp>
      <p:sp>
        <p:nvSpPr>
          <p:cNvPr id="5" name="Rectangle 1">
            <a:extLst>
              <a:ext uri="{FF2B5EF4-FFF2-40B4-BE49-F238E27FC236}">
                <a16:creationId xmlns:a16="http://schemas.microsoft.com/office/drawing/2014/main" id="{789751E0-4E9B-A5AD-B481-1EF1B3214EAC}"/>
              </a:ext>
            </a:extLst>
          </p:cNvPr>
          <p:cNvSpPr>
            <a:spLocks noChangeArrowheads="1"/>
          </p:cNvSpPr>
          <p:nvPr/>
        </p:nvSpPr>
        <p:spPr bwMode="auto">
          <a:xfrm>
            <a:off x="3077707" y="1441078"/>
            <a:ext cx="10776838" cy="67249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ptos" panose="020B0004020202020204" pitchFamily="34" charset="0"/>
                <a:cs typeface="Calibri" panose="020F0502020204030204" pitchFamily="34" charset="0"/>
              </a:rPr>
              <a:t>  </a:t>
            </a:r>
            <a:r>
              <a:rPr kumimoji="0" lang="en-US" altLang="en-US" sz="42600" b="0" i="0" u="none" strike="noStrike" cap="none" normalizeH="0" baseline="0" dirty="0">
                <a:ln>
                  <a:noFill/>
                </a:ln>
                <a:solidFill>
                  <a:srgbClr val="000000"/>
                </a:solidFill>
                <a:effectLst/>
                <a:latin typeface="Aptos" panose="020B0004020202020204" pitchFamily="34" charset="0"/>
                <a:cs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CBB27FEF-4420-BF18-C2D8-63B4010A9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691" y="827691"/>
            <a:ext cx="8342745" cy="577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149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DF6C-8364-85A4-D88B-5583FE0ED9E6}"/>
              </a:ext>
            </a:extLst>
          </p:cNvPr>
          <p:cNvSpPr>
            <a:spLocks noGrp="1"/>
          </p:cNvSpPr>
          <p:nvPr>
            <p:ph type="ctrTitle"/>
          </p:nvPr>
        </p:nvSpPr>
        <p:spPr/>
        <p:txBody>
          <a:bodyPr/>
          <a:lstStyle/>
          <a:p>
            <a:r>
              <a:rPr lang="en-US" dirty="0">
                <a:latin typeface="Noto Sans"/>
                <a:ea typeface="Noto Sans"/>
                <a:cs typeface="Noto Sans"/>
              </a:rPr>
              <a:t>Scenario 3</a:t>
            </a:r>
            <a:endParaRPr lang="en-US" dirty="0"/>
          </a:p>
        </p:txBody>
      </p:sp>
      <p:sp>
        <p:nvSpPr>
          <p:cNvPr id="3" name="Subtitle 2">
            <a:extLst>
              <a:ext uri="{FF2B5EF4-FFF2-40B4-BE49-F238E27FC236}">
                <a16:creationId xmlns:a16="http://schemas.microsoft.com/office/drawing/2014/main" id="{5AB6891E-938E-72AE-85D9-4C04BEA1B6FB}"/>
              </a:ext>
            </a:extLst>
          </p:cNvPr>
          <p:cNvSpPr>
            <a:spLocks noGrp="1"/>
          </p:cNvSpPr>
          <p:nvPr>
            <p:ph type="subTitle" idx="1"/>
          </p:nvPr>
        </p:nvSpPr>
        <p:spPr/>
        <p:txBody>
          <a:bodyPr lIns="91440" tIns="45720" rIns="91440" bIns="45720" anchor="t"/>
          <a:lstStyle/>
          <a:p>
            <a:r>
              <a:rPr lang="en-US" sz="1600" dirty="0">
                <a:latin typeface="Noto Sans"/>
                <a:ea typeface="Noto Sans"/>
                <a:cs typeface="Noto Sans"/>
              </a:rPr>
              <a:t>Payroll Deduction</a:t>
            </a:r>
          </a:p>
          <a:p>
            <a:r>
              <a:rPr lang="en-US" sz="1600" dirty="0">
                <a:latin typeface="Noto Sans"/>
                <a:ea typeface="Noto Sans"/>
                <a:cs typeface="Noto Sans"/>
              </a:rPr>
              <a:t>(Personal Charges on University Purchase Card or Cash Advances Owed)</a:t>
            </a:r>
          </a:p>
        </p:txBody>
      </p:sp>
    </p:spTree>
    <p:extLst>
      <p:ext uri="{BB962C8B-B14F-4D97-AF65-F5344CB8AC3E}">
        <p14:creationId xmlns:p14="http://schemas.microsoft.com/office/powerpoint/2010/main" val="26847208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353414" y="384109"/>
            <a:ext cx="10515600" cy="761999"/>
          </a:xfrm>
        </p:spPr>
        <p:txBody>
          <a:bodyPr>
            <a:noAutofit/>
          </a:bodyPr>
          <a:lstStyle/>
          <a:p>
            <a:r>
              <a:rPr lang="en-US" dirty="0">
                <a:latin typeface="Noto Sans"/>
                <a:ea typeface="Noto Sans"/>
                <a:cs typeface="Noto Sans"/>
              </a:rPr>
              <a:t>Expense Amount Due – Payroll Deduction</a:t>
            </a:r>
            <a:endParaRPr lang="en-US" dirty="0"/>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5" name="Diagram 4">
            <a:extLst>
              <a:ext uri="{FF2B5EF4-FFF2-40B4-BE49-F238E27FC236}">
                <a16:creationId xmlns:a16="http://schemas.microsoft.com/office/drawing/2014/main" id="{91A02FE4-DA03-1411-840D-BC4EA5B063F4}"/>
              </a:ext>
            </a:extLst>
          </p:cNvPr>
          <p:cNvGraphicFramePr/>
          <p:nvPr>
            <p:extLst>
              <p:ext uri="{D42A27DB-BD31-4B8C-83A1-F6EECF244321}">
                <p14:modId xmlns:p14="http://schemas.microsoft.com/office/powerpoint/2010/main" val="3413203899"/>
              </p:ext>
            </p:extLst>
          </p:nvPr>
        </p:nvGraphicFramePr>
        <p:xfrm>
          <a:off x="1093747" y="1760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E79700F-A0FE-787D-A8F0-B2188ED8BFEE}"/>
              </a:ext>
            </a:extLst>
          </p:cNvPr>
          <p:cNvSpPr txBox="1"/>
          <p:nvPr/>
        </p:nvSpPr>
        <p:spPr>
          <a:xfrm>
            <a:off x="771277" y="4158532"/>
            <a:ext cx="9128097" cy="1754326"/>
          </a:xfrm>
          <a:prstGeom prst="rect">
            <a:avLst/>
          </a:prstGeom>
          <a:noFill/>
        </p:spPr>
        <p:txBody>
          <a:bodyPr wrap="square" rtlCol="0">
            <a:spAutoFit/>
          </a:bodyPr>
          <a:lstStyle/>
          <a:p>
            <a:r>
              <a:rPr lang="en-US" dirty="0"/>
              <a:t>EARS will not have to complete an EIB to give to HR, likely just be an email or spreadsheet, working on finalizing format during E2E 2 phase</a:t>
            </a:r>
          </a:p>
          <a:p>
            <a:endParaRPr lang="en-US" dirty="0"/>
          </a:p>
          <a:p>
            <a:r>
              <a:rPr lang="en-US" dirty="0"/>
              <a:t>Also think EARS will be responsible for communications to employee</a:t>
            </a:r>
          </a:p>
          <a:p>
            <a:endParaRPr lang="en-US" dirty="0"/>
          </a:p>
          <a:p>
            <a:r>
              <a:rPr lang="en-US" dirty="0"/>
              <a:t>Any preferences?</a:t>
            </a:r>
          </a:p>
        </p:txBody>
      </p:sp>
    </p:spTree>
    <p:extLst>
      <p:ext uri="{BB962C8B-B14F-4D97-AF65-F5344CB8AC3E}">
        <p14:creationId xmlns:p14="http://schemas.microsoft.com/office/powerpoint/2010/main" val="20842894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D62C6-6A69-3D45-61AD-2BDF42D8863E}"/>
              </a:ext>
            </a:extLst>
          </p:cNvPr>
          <p:cNvSpPr>
            <a:spLocks noGrp="1"/>
          </p:cNvSpPr>
          <p:nvPr>
            <p:ph idx="1"/>
          </p:nvPr>
        </p:nvSpPr>
        <p:spPr/>
        <p:txBody>
          <a:bodyPr/>
          <a:lstStyle/>
          <a:p>
            <a:endParaRPr lang="en-US" dirty="0"/>
          </a:p>
          <a:p>
            <a:r>
              <a:rPr lang="en-US" dirty="0"/>
              <a:t>This will be done by pulling reports, perhaps working with Taxes (Cora Beach)</a:t>
            </a:r>
          </a:p>
          <a:p>
            <a:r>
              <a:rPr lang="en-US" dirty="0"/>
              <a:t>EARS will do some investigating (any exceptions to reporting to taxes) no double tax (tuition and 90 day violation) making sure to remove student/guests</a:t>
            </a:r>
          </a:p>
          <a:p>
            <a:r>
              <a:rPr lang="en-US" dirty="0"/>
              <a:t>Completing EIB (spreadsheet) and sending to HR Shared Services so it goes on employee’s next paycheck</a:t>
            </a:r>
          </a:p>
          <a:p>
            <a:endParaRPr lang="en-US" dirty="0"/>
          </a:p>
          <a:p>
            <a:pPr lvl="1"/>
            <a:endParaRPr lang="en-US" dirty="0"/>
          </a:p>
        </p:txBody>
      </p:sp>
      <p:sp>
        <p:nvSpPr>
          <p:cNvPr id="3" name="Title 2">
            <a:extLst>
              <a:ext uri="{FF2B5EF4-FFF2-40B4-BE49-F238E27FC236}">
                <a16:creationId xmlns:a16="http://schemas.microsoft.com/office/drawing/2014/main" id="{7D55D1B0-DB5C-0C7A-C6FB-BBBF58CC7CAF}"/>
              </a:ext>
            </a:extLst>
          </p:cNvPr>
          <p:cNvSpPr>
            <a:spLocks noGrp="1"/>
          </p:cNvSpPr>
          <p:nvPr>
            <p:ph type="title"/>
          </p:nvPr>
        </p:nvSpPr>
        <p:spPr/>
        <p:txBody>
          <a:bodyPr>
            <a:normAutofit/>
          </a:bodyPr>
          <a:lstStyle/>
          <a:p>
            <a:r>
              <a:rPr lang="en-US" dirty="0"/>
              <a:t>EARS: Report Taxable Items – High Level</a:t>
            </a:r>
          </a:p>
        </p:txBody>
      </p:sp>
    </p:spTree>
    <p:extLst>
      <p:ext uri="{BB962C8B-B14F-4D97-AF65-F5344CB8AC3E}">
        <p14:creationId xmlns:p14="http://schemas.microsoft.com/office/powerpoint/2010/main" val="17461840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D62C6-6A69-3D45-61AD-2BDF42D8863E}"/>
              </a:ext>
            </a:extLst>
          </p:cNvPr>
          <p:cNvSpPr>
            <a:spLocks noGrp="1"/>
          </p:cNvSpPr>
          <p:nvPr>
            <p:ph idx="1"/>
          </p:nvPr>
        </p:nvSpPr>
        <p:spPr>
          <a:xfrm>
            <a:off x="409493" y="1219201"/>
            <a:ext cx="10837628" cy="5030524"/>
          </a:xfrm>
        </p:spPr>
        <p:txBody>
          <a:bodyPr/>
          <a:lstStyle/>
          <a:p>
            <a:endParaRPr lang="en-US" dirty="0"/>
          </a:p>
          <a:p>
            <a:r>
              <a:rPr lang="en-US" dirty="0"/>
              <a:t>Run Report 123 – Accountable Plan Non-Compliance UW (123)</a:t>
            </a:r>
          </a:p>
          <a:p>
            <a:r>
              <a:rPr lang="en-US" dirty="0"/>
              <a:t>Run Report 47 and filter on Expense Item types: Day trip meal allowance</a:t>
            </a:r>
          </a:p>
          <a:p>
            <a:r>
              <a:rPr lang="en-US" dirty="0"/>
              <a:t>Custom report ran on special Expense Reporting Worktag for any Expense Reports that were not RESUMBITTED within the 90 window</a:t>
            </a:r>
          </a:p>
          <a:p>
            <a:r>
              <a:rPr lang="en-US" dirty="0"/>
              <a:t>You will likely need to click on the ER to investigate (make sure truly taxable)</a:t>
            </a:r>
          </a:p>
          <a:p>
            <a:r>
              <a:rPr lang="en-US" dirty="0"/>
              <a:t>EARS will want to keep rolling tally of each time complete taxable reporting task to start the next cycle (recommending bi-weekly to correspond payroll)</a:t>
            </a:r>
          </a:p>
          <a:p>
            <a:pPr marL="0" indent="0">
              <a:buNone/>
            </a:pPr>
            <a:endParaRPr lang="en-US" dirty="0"/>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7D55D1B0-DB5C-0C7A-C6FB-BBBF58CC7CAF}"/>
              </a:ext>
            </a:extLst>
          </p:cNvPr>
          <p:cNvSpPr>
            <a:spLocks noGrp="1"/>
          </p:cNvSpPr>
          <p:nvPr>
            <p:ph type="title"/>
          </p:nvPr>
        </p:nvSpPr>
        <p:spPr>
          <a:xfrm>
            <a:off x="135172" y="457201"/>
            <a:ext cx="10837628" cy="761999"/>
          </a:xfrm>
        </p:spPr>
        <p:txBody>
          <a:bodyPr>
            <a:normAutofit/>
          </a:bodyPr>
          <a:lstStyle/>
          <a:p>
            <a:r>
              <a:rPr lang="en-US" sz="2800" dirty="0"/>
              <a:t>Taxable Items – Main Reports Run and Reviewed</a:t>
            </a:r>
          </a:p>
        </p:txBody>
      </p:sp>
      <p:pic>
        <p:nvPicPr>
          <p:cNvPr id="6" name="Picture 5">
            <a:extLst>
              <a:ext uri="{FF2B5EF4-FFF2-40B4-BE49-F238E27FC236}">
                <a16:creationId xmlns:a16="http://schemas.microsoft.com/office/drawing/2014/main" id="{A9AA4227-8C9F-3550-2392-E9CE1F68443A}"/>
              </a:ext>
            </a:extLst>
          </p:cNvPr>
          <p:cNvPicPr>
            <a:picLocks noChangeAspect="1"/>
          </p:cNvPicPr>
          <p:nvPr/>
        </p:nvPicPr>
        <p:blipFill>
          <a:blip r:embed="rId2"/>
          <a:stretch>
            <a:fillRect/>
          </a:stretch>
        </p:blipFill>
        <p:spPr>
          <a:xfrm>
            <a:off x="1033462" y="4078025"/>
            <a:ext cx="10125075" cy="2171700"/>
          </a:xfrm>
          <a:prstGeom prst="rect">
            <a:avLst/>
          </a:prstGeom>
        </p:spPr>
      </p:pic>
    </p:spTree>
    <p:extLst>
      <p:ext uri="{BB962C8B-B14F-4D97-AF65-F5344CB8AC3E}">
        <p14:creationId xmlns:p14="http://schemas.microsoft.com/office/powerpoint/2010/main" val="41533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52018-A4FA-6E27-6A92-CB3A0627D2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
        <p:nvSpPr>
          <p:cNvPr id="5" name="Content Placeholder 4">
            <a:extLst>
              <a:ext uri="{FF2B5EF4-FFF2-40B4-BE49-F238E27FC236}">
                <a16:creationId xmlns:a16="http://schemas.microsoft.com/office/drawing/2014/main" id="{F8A39A36-9CDC-D095-1BB8-055B4A07C3A8}"/>
              </a:ext>
            </a:extLst>
          </p:cNvPr>
          <p:cNvSpPr>
            <a:spLocks noGrp="1"/>
          </p:cNvSpPr>
          <p:nvPr>
            <p:ph idx="1"/>
          </p:nvPr>
        </p:nvSpPr>
        <p:spPr>
          <a:xfrm>
            <a:off x="285751" y="1039030"/>
            <a:ext cx="10759441" cy="1345559"/>
          </a:xfrm>
        </p:spPr>
        <p:txBody>
          <a:bodyPr/>
          <a:lstStyle/>
          <a:p>
            <a:r>
              <a:rPr lang="en-US" sz="2200" dirty="0"/>
              <a:t>Note this functionality only exists in these testing tenants (not in real life)</a:t>
            </a:r>
          </a:p>
          <a:p>
            <a:r>
              <a:rPr lang="en-US" sz="2200" dirty="0"/>
              <a:t>From the home screen enter</a:t>
            </a:r>
            <a:r>
              <a:rPr lang="en-US" sz="2200" b="1" dirty="0"/>
              <a:t> Start Proxy from search bar</a:t>
            </a:r>
          </a:p>
          <a:p>
            <a:r>
              <a:rPr lang="en-US" sz="2200" dirty="0"/>
              <a:t>Then click the Start Proxy Task</a:t>
            </a:r>
          </a:p>
          <a:p>
            <a:r>
              <a:rPr lang="en-US" sz="2200" dirty="0"/>
              <a:t>Select user to Proxy in as (note you can’t proxy as ATP employee)</a:t>
            </a:r>
          </a:p>
        </p:txBody>
      </p:sp>
      <p:sp>
        <p:nvSpPr>
          <p:cNvPr id="3" name="Title 2">
            <a:extLst>
              <a:ext uri="{FF2B5EF4-FFF2-40B4-BE49-F238E27FC236}">
                <a16:creationId xmlns:a16="http://schemas.microsoft.com/office/drawing/2014/main" id="{EAE75788-6B8B-6567-5124-89704A8EDA05}"/>
              </a:ext>
            </a:extLst>
          </p:cNvPr>
          <p:cNvSpPr>
            <a:spLocks noGrp="1"/>
          </p:cNvSpPr>
          <p:nvPr>
            <p:ph type="title"/>
          </p:nvPr>
        </p:nvSpPr>
        <p:spPr>
          <a:xfrm>
            <a:off x="457200" y="361740"/>
            <a:ext cx="10896600" cy="761999"/>
          </a:xfrm>
        </p:spPr>
        <p:txBody>
          <a:bodyPr/>
          <a:lstStyle/>
          <a:p>
            <a:r>
              <a:rPr lang="en-US"/>
              <a:t>How to Proxy</a:t>
            </a:r>
          </a:p>
        </p:txBody>
      </p:sp>
      <p:sp>
        <p:nvSpPr>
          <p:cNvPr id="10" name="Rectangle: Rounded Corners 9">
            <a:extLst>
              <a:ext uri="{FF2B5EF4-FFF2-40B4-BE49-F238E27FC236}">
                <a16:creationId xmlns:a16="http://schemas.microsoft.com/office/drawing/2014/main" id="{C8BF7617-BA2F-262C-0D5E-1D898AD30477}"/>
              </a:ext>
            </a:extLst>
          </p:cNvPr>
          <p:cNvSpPr/>
          <p:nvPr/>
        </p:nvSpPr>
        <p:spPr>
          <a:xfrm>
            <a:off x="3340729" y="4345663"/>
            <a:ext cx="851025" cy="27160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C715B5D-3793-3298-F530-C43DB3C5931D}"/>
              </a:ext>
            </a:extLst>
          </p:cNvPr>
          <p:cNvPicPr>
            <a:picLocks noChangeAspect="1"/>
          </p:cNvPicPr>
          <p:nvPr/>
        </p:nvPicPr>
        <p:blipFill>
          <a:blip r:embed="rId2"/>
          <a:stretch>
            <a:fillRect/>
          </a:stretch>
        </p:blipFill>
        <p:spPr>
          <a:xfrm>
            <a:off x="285751" y="2769296"/>
            <a:ext cx="9372600" cy="3962400"/>
          </a:xfrm>
          <a:prstGeom prst="rect">
            <a:avLst/>
          </a:prstGeom>
        </p:spPr>
      </p:pic>
      <p:pic>
        <p:nvPicPr>
          <p:cNvPr id="14" name="Picture 13">
            <a:extLst>
              <a:ext uri="{FF2B5EF4-FFF2-40B4-BE49-F238E27FC236}">
                <a16:creationId xmlns:a16="http://schemas.microsoft.com/office/drawing/2014/main" id="{AA534F6E-1009-6B37-AFA5-B8F650D7B67E}"/>
              </a:ext>
            </a:extLst>
          </p:cNvPr>
          <p:cNvPicPr>
            <a:picLocks noChangeAspect="1"/>
          </p:cNvPicPr>
          <p:nvPr/>
        </p:nvPicPr>
        <p:blipFill>
          <a:blip r:embed="rId3"/>
          <a:stretch>
            <a:fillRect/>
          </a:stretch>
        </p:blipFill>
        <p:spPr>
          <a:xfrm>
            <a:off x="8389478" y="4013260"/>
            <a:ext cx="3705225" cy="2085975"/>
          </a:xfrm>
          <a:prstGeom prst="rect">
            <a:avLst/>
          </a:prstGeom>
        </p:spPr>
      </p:pic>
    </p:spTree>
    <p:extLst>
      <p:ext uri="{BB962C8B-B14F-4D97-AF65-F5344CB8AC3E}">
        <p14:creationId xmlns:p14="http://schemas.microsoft.com/office/powerpoint/2010/main" val="17769707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42C00-4595-1D60-E64A-C89EE7D90F37}"/>
              </a:ext>
            </a:extLst>
          </p:cNvPr>
          <p:cNvSpPr>
            <a:spLocks noGrp="1"/>
          </p:cNvSpPr>
          <p:nvPr>
            <p:ph idx="1"/>
          </p:nvPr>
        </p:nvSpPr>
        <p:spPr/>
        <p:txBody>
          <a:bodyPr/>
          <a:lstStyle/>
          <a:p>
            <a:r>
              <a:rPr lang="en-US" dirty="0"/>
              <a:t>Will be working with Foundation on all of the billing (invoices) via EIB</a:t>
            </a:r>
          </a:p>
          <a:p>
            <a:pPr lvl="1"/>
            <a:r>
              <a:rPr lang="en-US" dirty="0"/>
              <a:t>Have Foundation meetings scheduled for May 7, 16, 22</a:t>
            </a:r>
          </a:p>
          <a:p>
            <a:pPr lvl="1"/>
            <a:endParaRPr lang="en-US" dirty="0"/>
          </a:p>
          <a:p>
            <a:r>
              <a:rPr lang="en-US" dirty="0"/>
              <a:t>Will complete Mass Close of Spend Authorization</a:t>
            </a:r>
          </a:p>
          <a:p>
            <a:pPr lvl="2"/>
            <a:r>
              <a:rPr lang="en-US" dirty="0"/>
              <a:t>Recommending monthly clean up</a:t>
            </a:r>
          </a:p>
          <a:p>
            <a:pPr lvl="2"/>
            <a:r>
              <a:rPr lang="en-US" dirty="0"/>
              <a:t>Employees will have open Spend Authorization if the do not select “final expense report”</a:t>
            </a:r>
          </a:p>
          <a:p>
            <a:pPr lvl="2"/>
            <a:endParaRPr lang="en-US" dirty="0"/>
          </a:p>
          <a:p>
            <a:r>
              <a:rPr lang="en-US" dirty="0"/>
              <a:t>Most of the work is not part of a business process, but open tasks that need to be completed</a:t>
            </a:r>
          </a:p>
          <a:p>
            <a:pPr lvl="2"/>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BCBA6EDC-F9EC-671E-84F1-2F8279009C56}"/>
              </a:ext>
            </a:extLst>
          </p:cNvPr>
          <p:cNvSpPr>
            <a:spLocks noGrp="1"/>
          </p:cNvSpPr>
          <p:nvPr>
            <p:ph type="title"/>
          </p:nvPr>
        </p:nvSpPr>
        <p:spPr/>
        <p:txBody>
          <a:bodyPr>
            <a:normAutofit fontScale="90000"/>
          </a:bodyPr>
          <a:lstStyle/>
          <a:p>
            <a:r>
              <a:rPr lang="en-US" dirty="0"/>
              <a:t>EARS – Expense Advance Repayment Specialist</a:t>
            </a:r>
          </a:p>
        </p:txBody>
      </p:sp>
      <p:sp>
        <p:nvSpPr>
          <p:cNvPr id="4" name="Text Placeholder 3">
            <a:extLst>
              <a:ext uri="{FF2B5EF4-FFF2-40B4-BE49-F238E27FC236}">
                <a16:creationId xmlns:a16="http://schemas.microsoft.com/office/drawing/2014/main" id="{7D099224-A1B6-3166-ECE5-8A9EF9CAC4A6}"/>
              </a:ext>
            </a:extLst>
          </p:cNvPr>
          <p:cNvSpPr>
            <a:spLocks noGrp="1"/>
          </p:cNvSpPr>
          <p:nvPr>
            <p:ph type="body" idx="14"/>
          </p:nvPr>
        </p:nvSpPr>
        <p:spPr/>
        <p:txBody>
          <a:bodyPr/>
          <a:lstStyle/>
          <a:p>
            <a:r>
              <a:rPr lang="en-US" dirty="0"/>
              <a:t>Other Important Expenses Duties as Assigned</a:t>
            </a:r>
          </a:p>
        </p:txBody>
      </p:sp>
    </p:spTree>
    <p:extLst>
      <p:ext uri="{BB962C8B-B14F-4D97-AF65-F5344CB8AC3E}">
        <p14:creationId xmlns:p14="http://schemas.microsoft.com/office/powerpoint/2010/main" val="3148688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42C00-4595-1D60-E64A-C89EE7D90F37}"/>
              </a:ext>
            </a:extLst>
          </p:cNvPr>
          <p:cNvSpPr>
            <a:spLocks noGrp="1"/>
          </p:cNvSpPr>
          <p:nvPr>
            <p:ph idx="1"/>
          </p:nvPr>
        </p:nvSpPr>
        <p:spPr/>
        <p:txBody>
          <a:bodyPr/>
          <a:lstStyle/>
          <a:p>
            <a:r>
              <a:rPr lang="en-US" dirty="0"/>
              <a:t>Similar to today for Systemwide excluding Madison</a:t>
            </a:r>
          </a:p>
          <a:p>
            <a:r>
              <a:rPr lang="en-US" dirty="0"/>
              <a:t>Systemwide Parameters – have skip criteria for Purchase Card Reconciliation that skips Expense Partner</a:t>
            </a:r>
          </a:p>
          <a:p>
            <a:r>
              <a:rPr lang="en-US" dirty="0"/>
              <a:t>Will be review Expense Reports for policy compliance and will likely be the role that will be requesting travelers to get any needed Policy Exception Spend Authorization</a:t>
            </a:r>
          </a:p>
          <a:p>
            <a:r>
              <a:rPr lang="en-US" dirty="0"/>
              <a:t>Will be using Expense Reporting Worktag (similar to today’s return reason codes)</a:t>
            </a:r>
          </a:p>
          <a:p>
            <a:r>
              <a:rPr lang="en-US" dirty="0"/>
              <a:t>Have the ability to change/edit Expense Report “review access” in Workday </a:t>
            </a:r>
          </a:p>
          <a:p>
            <a:pPr lvl="1"/>
            <a:r>
              <a:rPr lang="en-US" dirty="0"/>
              <a:t>G/G/P/P Managers have “approve access” and can not make changes</a:t>
            </a:r>
          </a:p>
          <a:p>
            <a:pPr lvl="2"/>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BCBA6EDC-F9EC-671E-84F1-2F8279009C56}"/>
              </a:ext>
            </a:extLst>
          </p:cNvPr>
          <p:cNvSpPr>
            <a:spLocks noGrp="1"/>
          </p:cNvSpPr>
          <p:nvPr>
            <p:ph type="title"/>
          </p:nvPr>
        </p:nvSpPr>
        <p:spPr/>
        <p:txBody>
          <a:bodyPr>
            <a:normAutofit/>
          </a:bodyPr>
          <a:lstStyle/>
          <a:p>
            <a:r>
              <a:rPr lang="en-US" dirty="0"/>
              <a:t>Expense Partners </a:t>
            </a:r>
          </a:p>
        </p:txBody>
      </p:sp>
      <p:sp>
        <p:nvSpPr>
          <p:cNvPr id="4" name="Text Placeholder 3">
            <a:extLst>
              <a:ext uri="{FF2B5EF4-FFF2-40B4-BE49-F238E27FC236}">
                <a16:creationId xmlns:a16="http://schemas.microsoft.com/office/drawing/2014/main" id="{7D099224-A1B6-3166-ECE5-8A9EF9CAC4A6}"/>
              </a:ext>
            </a:extLst>
          </p:cNvPr>
          <p:cNvSpPr>
            <a:spLocks noGrp="1"/>
          </p:cNvSpPr>
          <p:nvPr>
            <p:ph type="body" idx="14"/>
          </p:nvPr>
        </p:nvSpPr>
        <p:spPr/>
        <p:txBody>
          <a:bodyPr/>
          <a:lstStyle/>
          <a:p>
            <a:r>
              <a:rPr lang="en-US" dirty="0"/>
              <a:t>Separate Team for Madison (even within Madison) and Systemwide</a:t>
            </a:r>
          </a:p>
        </p:txBody>
      </p:sp>
    </p:spTree>
    <p:extLst>
      <p:ext uri="{BB962C8B-B14F-4D97-AF65-F5344CB8AC3E}">
        <p14:creationId xmlns:p14="http://schemas.microsoft.com/office/powerpoint/2010/main" val="7660918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5FD60F-EF43-C0F1-985C-8B16DE5A0772}"/>
              </a:ext>
            </a:extLst>
          </p:cNvPr>
          <p:cNvSpPr>
            <a:spLocks noGrp="1"/>
          </p:cNvSpPr>
          <p:nvPr>
            <p:ph idx="1"/>
          </p:nvPr>
        </p:nvSpPr>
        <p:spPr/>
        <p:txBody>
          <a:bodyPr/>
          <a:lstStyle/>
          <a:p>
            <a:r>
              <a:rPr lang="en-US" dirty="0"/>
              <a:t>Will be trained on adding Expenditure Treatments for Grants and Athletics</a:t>
            </a:r>
          </a:p>
          <a:p>
            <a:pPr lvl="1"/>
            <a:r>
              <a:rPr lang="en-US" dirty="0"/>
              <a:t>In State</a:t>
            </a:r>
          </a:p>
          <a:p>
            <a:pPr lvl="1"/>
            <a:r>
              <a:rPr lang="en-US" dirty="0"/>
              <a:t>Out of state</a:t>
            </a:r>
          </a:p>
          <a:p>
            <a:pPr lvl="1"/>
            <a:r>
              <a:rPr lang="en-US" dirty="0"/>
              <a:t>Foreign</a:t>
            </a:r>
          </a:p>
          <a:p>
            <a:pPr lvl="1"/>
            <a:endParaRPr lang="en-US" dirty="0"/>
          </a:p>
          <a:p>
            <a:pPr lvl="1"/>
            <a:r>
              <a:rPr lang="en-US" dirty="0"/>
              <a:t>May also be trained on other specific parameters from other groups</a:t>
            </a:r>
          </a:p>
          <a:p>
            <a:pPr lvl="2"/>
            <a:r>
              <a:rPr lang="en-US" dirty="0"/>
              <a:t>Activities for athletics</a:t>
            </a:r>
          </a:p>
          <a:p>
            <a:pPr lvl="2"/>
            <a:r>
              <a:rPr lang="en-US" dirty="0"/>
              <a:t>Other reporting needs/labels are accurate</a:t>
            </a:r>
          </a:p>
          <a:p>
            <a:pPr lvl="2"/>
            <a:r>
              <a:rPr lang="en-US" dirty="0"/>
              <a:t>No “other” or “miscellaneous” Expense Items in Workday so reporting accuracy should be improved by having proper Expense Items</a:t>
            </a:r>
          </a:p>
          <a:p>
            <a:pPr marL="914400" lvl="2" indent="0">
              <a:buNone/>
            </a:pPr>
            <a:endParaRPr lang="en-US" dirty="0"/>
          </a:p>
          <a:p>
            <a:pPr marL="914400" lvl="2" indent="0">
              <a:buNone/>
            </a:pPr>
            <a:endParaRPr lang="en-US" dirty="0"/>
          </a:p>
        </p:txBody>
      </p:sp>
      <p:sp>
        <p:nvSpPr>
          <p:cNvPr id="3" name="Title 2">
            <a:extLst>
              <a:ext uri="{FF2B5EF4-FFF2-40B4-BE49-F238E27FC236}">
                <a16:creationId xmlns:a16="http://schemas.microsoft.com/office/drawing/2014/main" id="{423803F1-B21C-9EBA-0EE2-779C087FA818}"/>
              </a:ext>
            </a:extLst>
          </p:cNvPr>
          <p:cNvSpPr>
            <a:spLocks noGrp="1"/>
          </p:cNvSpPr>
          <p:nvPr>
            <p:ph type="title"/>
          </p:nvPr>
        </p:nvSpPr>
        <p:spPr/>
        <p:txBody>
          <a:bodyPr/>
          <a:lstStyle/>
          <a:p>
            <a:r>
              <a:rPr lang="en-US" dirty="0"/>
              <a:t>Expense Partners</a:t>
            </a:r>
          </a:p>
        </p:txBody>
      </p:sp>
      <p:sp>
        <p:nvSpPr>
          <p:cNvPr id="4" name="Text Placeholder 3">
            <a:extLst>
              <a:ext uri="{FF2B5EF4-FFF2-40B4-BE49-F238E27FC236}">
                <a16:creationId xmlns:a16="http://schemas.microsoft.com/office/drawing/2014/main" id="{F1897843-ADD8-1A5A-FAEC-3CE57F7FF920}"/>
              </a:ext>
            </a:extLst>
          </p:cNvPr>
          <p:cNvSpPr>
            <a:spLocks noGrp="1"/>
          </p:cNvSpPr>
          <p:nvPr>
            <p:ph type="body" idx="14"/>
          </p:nvPr>
        </p:nvSpPr>
        <p:spPr/>
        <p:txBody>
          <a:bodyPr/>
          <a:lstStyle/>
          <a:p>
            <a:r>
              <a:rPr lang="en-US" dirty="0"/>
              <a:t>Accuracy and Ability to Change Expense Report</a:t>
            </a:r>
          </a:p>
        </p:txBody>
      </p:sp>
    </p:spTree>
    <p:extLst>
      <p:ext uri="{BB962C8B-B14F-4D97-AF65-F5344CB8AC3E}">
        <p14:creationId xmlns:p14="http://schemas.microsoft.com/office/powerpoint/2010/main" val="3739050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5FD60F-EF43-C0F1-985C-8B16DE5A0772}"/>
              </a:ext>
            </a:extLst>
          </p:cNvPr>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3" name="Title 2">
            <a:extLst>
              <a:ext uri="{FF2B5EF4-FFF2-40B4-BE49-F238E27FC236}">
                <a16:creationId xmlns:a16="http://schemas.microsoft.com/office/drawing/2014/main" id="{423803F1-B21C-9EBA-0EE2-779C087FA818}"/>
              </a:ext>
            </a:extLst>
          </p:cNvPr>
          <p:cNvSpPr>
            <a:spLocks noGrp="1"/>
          </p:cNvSpPr>
          <p:nvPr>
            <p:ph type="title"/>
          </p:nvPr>
        </p:nvSpPr>
        <p:spPr/>
        <p:txBody>
          <a:bodyPr/>
          <a:lstStyle/>
          <a:p>
            <a:r>
              <a:rPr lang="en-US" dirty="0"/>
              <a:t>Expense Partners</a:t>
            </a:r>
          </a:p>
        </p:txBody>
      </p:sp>
      <p:sp>
        <p:nvSpPr>
          <p:cNvPr id="4" name="Text Placeholder 3">
            <a:extLst>
              <a:ext uri="{FF2B5EF4-FFF2-40B4-BE49-F238E27FC236}">
                <a16:creationId xmlns:a16="http://schemas.microsoft.com/office/drawing/2014/main" id="{F1897843-ADD8-1A5A-FAEC-3CE57F7FF920}"/>
              </a:ext>
            </a:extLst>
          </p:cNvPr>
          <p:cNvSpPr>
            <a:spLocks noGrp="1"/>
          </p:cNvSpPr>
          <p:nvPr>
            <p:ph type="body" idx="14"/>
          </p:nvPr>
        </p:nvSpPr>
        <p:spPr/>
        <p:txBody>
          <a:bodyPr/>
          <a:lstStyle/>
          <a:p>
            <a:r>
              <a:rPr lang="en-US" dirty="0"/>
              <a:t>Anything else to add?</a:t>
            </a:r>
          </a:p>
        </p:txBody>
      </p:sp>
    </p:spTree>
    <p:extLst>
      <p:ext uri="{BB962C8B-B14F-4D97-AF65-F5344CB8AC3E}">
        <p14:creationId xmlns:p14="http://schemas.microsoft.com/office/powerpoint/2010/main" val="35317662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61D49-B660-B5A5-53AB-DE9D0CE08351}"/>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27AD53A-A2A0-7C67-CB5C-BA0BBE6ADF85}"/>
              </a:ext>
            </a:extLst>
          </p:cNvPr>
          <p:cNvSpPr>
            <a:spLocks noGrp="1"/>
          </p:cNvSpPr>
          <p:nvPr>
            <p:ph type="title"/>
          </p:nvPr>
        </p:nvSpPr>
        <p:spPr/>
        <p:txBody>
          <a:bodyPr/>
          <a:lstStyle/>
          <a:p>
            <a:r>
              <a:rPr lang="en-US" dirty="0"/>
              <a:t>Wrap Up and Final Thoughts on Workday</a:t>
            </a:r>
          </a:p>
        </p:txBody>
      </p:sp>
      <p:sp>
        <p:nvSpPr>
          <p:cNvPr id="4" name="Text Placeholder 3">
            <a:extLst>
              <a:ext uri="{FF2B5EF4-FFF2-40B4-BE49-F238E27FC236}">
                <a16:creationId xmlns:a16="http://schemas.microsoft.com/office/drawing/2014/main" id="{A3E4C017-E61E-716D-7B22-BEA60AF38F38}"/>
              </a:ext>
            </a:extLst>
          </p:cNvPr>
          <p:cNvSpPr>
            <a:spLocks noGrp="1"/>
          </p:cNvSpPr>
          <p:nvPr>
            <p:ph type="body" idx="14"/>
          </p:nvPr>
        </p:nvSpPr>
        <p:spPr/>
        <p:txBody>
          <a:bodyPr/>
          <a:lstStyle/>
          <a:p>
            <a:endParaRPr lang="en-US" dirty="0"/>
          </a:p>
        </p:txBody>
      </p:sp>
    </p:spTree>
    <p:extLst>
      <p:ext uri="{BB962C8B-B14F-4D97-AF65-F5344CB8AC3E}">
        <p14:creationId xmlns:p14="http://schemas.microsoft.com/office/powerpoint/2010/main" val="2784668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D2ACB-1B18-28A5-272A-FBA5B8C57E6E}"/>
              </a:ext>
            </a:extLst>
          </p:cNvPr>
          <p:cNvSpPr>
            <a:spLocks noGrp="1"/>
          </p:cNvSpPr>
          <p:nvPr>
            <p:ph idx="1"/>
          </p:nvPr>
        </p:nvSpPr>
        <p:spPr/>
        <p:txBody>
          <a:bodyPr/>
          <a:lstStyle/>
          <a:p>
            <a:r>
              <a:rPr lang="en-US" dirty="0"/>
              <a:t>Employees can’t see who are all involved in having to approve Expense Report</a:t>
            </a:r>
          </a:p>
          <a:p>
            <a:r>
              <a:rPr lang="en-US" dirty="0" err="1"/>
              <a:t>Worktags</a:t>
            </a:r>
            <a:r>
              <a:rPr lang="en-US" dirty="0"/>
              <a:t> can not be updated on the header level, only the line level once the expense report is in progress (after you finish completing the initial header information)</a:t>
            </a:r>
          </a:p>
          <a:p>
            <a:r>
              <a:rPr lang="en-US" dirty="0"/>
              <a:t>Not able to automatically flag ER that have not been resubmitted within 90 days</a:t>
            </a:r>
          </a:p>
          <a:p>
            <a:r>
              <a:rPr lang="en-US" dirty="0"/>
              <a:t>Employees do not get notifies when a Purchase card transaction has been reassigned</a:t>
            </a:r>
          </a:p>
          <a:p>
            <a:pPr lvl="1"/>
            <a:r>
              <a:rPr lang="en-US" dirty="0"/>
              <a:t>Does show up on home page under “Credit Card Transactions”</a:t>
            </a:r>
          </a:p>
          <a:p>
            <a:r>
              <a:rPr lang="en-US" dirty="0"/>
              <a:t>Request Framework (forms/BP Logix replacement within Workday) isn’t nearly as robust, no approval step can be a “review” step (no changes allowed) so will have to send back to requester to make changes</a:t>
            </a:r>
          </a:p>
        </p:txBody>
      </p:sp>
      <p:sp>
        <p:nvSpPr>
          <p:cNvPr id="3" name="Title 2">
            <a:extLst>
              <a:ext uri="{FF2B5EF4-FFF2-40B4-BE49-F238E27FC236}">
                <a16:creationId xmlns:a16="http://schemas.microsoft.com/office/drawing/2014/main" id="{E3398482-E28D-C037-C4B5-0DBF8D35B706}"/>
              </a:ext>
            </a:extLst>
          </p:cNvPr>
          <p:cNvSpPr>
            <a:spLocks noGrp="1"/>
          </p:cNvSpPr>
          <p:nvPr>
            <p:ph type="title"/>
          </p:nvPr>
        </p:nvSpPr>
        <p:spPr/>
        <p:txBody>
          <a:bodyPr/>
          <a:lstStyle/>
          <a:p>
            <a:r>
              <a:rPr lang="en-US" dirty="0"/>
              <a:t>Workday Expenses - Gaps</a:t>
            </a:r>
          </a:p>
        </p:txBody>
      </p:sp>
      <p:sp>
        <p:nvSpPr>
          <p:cNvPr id="4" name="Text Placeholder 3">
            <a:extLst>
              <a:ext uri="{FF2B5EF4-FFF2-40B4-BE49-F238E27FC236}">
                <a16:creationId xmlns:a16="http://schemas.microsoft.com/office/drawing/2014/main" id="{616BB577-CE05-7D91-2FE7-96E99243DFFF}"/>
              </a:ext>
            </a:extLst>
          </p:cNvPr>
          <p:cNvSpPr>
            <a:spLocks noGrp="1"/>
          </p:cNvSpPr>
          <p:nvPr>
            <p:ph type="body" idx="14"/>
          </p:nvPr>
        </p:nvSpPr>
        <p:spPr/>
        <p:txBody>
          <a:bodyPr/>
          <a:lstStyle/>
          <a:p>
            <a:r>
              <a:rPr lang="en-US" dirty="0"/>
              <a:t>List of Gaps </a:t>
            </a:r>
          </a:p>
        </p:txBody>
      </p:sp>
    </p:spTree>
    <p:extLst>
      <p:ext uri="{BB962C8B-B14F-4D97-AF65-F5344CB8AC3E}">
        <p14:creationId xmlns:p14="http://schemas.microsoft.com/office/powerpoint/2010/main" val="29064139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BAF00-3BF8-D5C3-7F00-34CBCCE7576C}"/>
              </a:ext>
            </a:extLst>
          </p:cNvPr>
          <p:cNvSpPr>
            <a:spLocks noGrp="1"/>
          </p:cNvSpPr>
          <p:nvPr>
            <p:ph idx="1"/>
          </p:nvPr>
        </p:nvSpPr>
        <p:spPr/>
        <p:txBody>
          <a:bodyPr/>
          <a:lstStyle/>
          <a:p>
            <a:r>
              <a:rPr lang="en-US" dirty="0"/>
              <a:t>Customize instructions and add Guidance (links to Websites)</a:t>
            </a:r>
          </a:p>
          <a:p>
            <a:r>
              <a:rPr lang="en-US" dirty="0"/>
              <a:t>Can have multiple tabs/pages open</a:t>
            </a:r>
          </a:p>
          <a:p>
            <a:r>
              <a:rPr lang="en-US" dirty="0"/>
              <a:t>Mobile features – especially for taking pictures and scanning reciepts</a:t>
            </a:r>
          </a:p>
          <a:p>
            <a:r>
              <a:rPr lang="en-US" dirty="0"/>
              <a:t>Mileage – Google maps and have ability to select “roundtrip”</a:t>
            </a:r>
          </a:p>
          <a:p>
            <a:r>
              <a:rPr lang="en-US" dirty="0"/>
              <a:t>Integrations built in (Concur, US Bank, DOA/Driver Authorizations) API with US Bank</a:t>
            </a:r>
          </a:p>
          <a:p>
            <a:r>
              <a:rPr lang="en-US" dirty="0"/>
              <a:t>Reporting – Robust and has a lot more built in/delivered </a:t>
            </a:r>
          </a:p>
          <a:p>
            <a:r>
              <a:rPr lang="en-US" dirty="0"/>
              <a:t>The more you are in Workday, the more you like it</a:t>
            </a:r>
          </a:p>
        </p:txBody>
      </p:sp>
      <p:sp>
        <p:nvSpPr>
          <p:cNvPr id="3" name="Title 2">
            <a:extLst>
              <a:ext uri="{FF2B5EF4-FFF2-40B4-BE49-F238E27FC236}">
                <a16:creationId xmlns:a16="http://schemas.microsoft.com/office/drawing/2014/main" id="{1002B566-2244-1D72-EFE9-C5ECDE15F137}"/>
              </a:ext>
            </a:extLst>
          </p:cNvPr>
          <p:cNvSpPr>
            <a:spLocks noGrp="1"/>
          </p:cNvSpPr>
          <p:nvPr>
            <p:ph type="title"/>
          </p:nvPr>
        </p:nvSpPr>
        <p:spPr/>
        <p:txBody>
          <a:bodyPr/>
          <a:lstStyle/>
          <a:p>
            <a:r>
              <a:rPr lang="en-US" dirty="0"/>
              <a:t>Workday Expenses - Wins</a:t>
            </a:r>
          </a:p>
        </p:txBody>
      </p:sp>
      <p:sp>
        <p:nvSpPr>
          <p:cNvPr id="4" name="Text Placeholder 3">
            <a:extLst>
              <a:ext uri="{FF2B5EF4-FFF2-40B4-BE49-F238E27FC236}">
                <a16:creationId xmlns:a16="http://schemas.microsoft.com/office/drawing/2014/main" id="{5295FA94-FC40-33F7-0955-B31D9E08D06B}"/>
              </a:ext>
            </a:extLst>
          </p:cNvPr>
          <p:cNvSpPr>
            <a:spLocks noGrp="1"/>
          </p:cNvSpPr>
          <p:nvPr>
            <p:ph type="body" idx="14"/>
          </p:nvPr>
        </p:nvSpPr>
        <p:spPr/>
        <p:txBody>
          <a:bodyPr/>
          <a:lstStyle/>
          <a:p>
            <a:r>
              <a:rPr lang="en-US" dirty="0"/>
              <a:t>Much Better User Experience</a:t>
            </a:r>
          </a:p>
        </p:txBody>
      </p:sp>
    </p:spTree>
    <p:extLst>
      <p:ext uri="{BB962C8B-B14F-4D97-AF65-F5344CB8AC3E}">
        <p14:creationId xmlns:p14="http://schemas.microsoft.com/office/powerpoint/2010/main" val="218386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BAF00-3BF8-D5C3-7F00-34CBCCE7576C}"/>
              </a:ext>
            </a:extLst>
          </p:cNvPr>
          <p:cNvSpPr>
            <a:spLocks noGrp="1"/>
          </p:cNvSpPr>
          <p:nvPr>
            <p:ph idx="1"/>
          </p:nvPr>
        </p:nvSpPr>
        <p:spPr>
          <a:xfrm>
            <a:off x="254442" y="1566408"/>
            <a:ext cx="11099358" cy="4459174"/>
          </a:xfrm>
        </p:spPr>
        <p:txBody>
          <a:bodyPr/>
          <a:lstStyle/>
          <a:p>
            <a:r>
              <a:rPr lang="en-US" dirty="0"/>
              <a:t>Worries?</a:t>
            </a:r>
          </a:p>
          <a:p>
            <a:endParaRPr lang="en-US" dirty="0"/>
          </a:p>
          <a:p>
            <a:r>
              <a:rPr lang="en-US" dirty="0"/>
              <a:t>What do you want to know more about?</a:t>
            </a:r>
          </a:p>
        </p:txBody>
      </p:sp>
      <p:sp>
        <p:nvSpPr>
          <p:cNvPr id="3" name="Title 2">
            <a:extLst>
              <a:ext uri="{FF2B5EF4-FFF2-40B4-BE49-F238E27FC236}">
                <a16:creationId xmlns:a16="http://schemas.microsoft.com/office/drawing/2014/main" id="{1002B566-2244-1D72-EFE9-C5ECDE15F137}"/>
              </a:ext>
            </a:extLst>
          </p:cNvPr>
          <p:cNvSpPr>
            <a:spLocks noGrp="1"/>
          </p:cNvSpPr>
          <p:nvPr>
            <p:ph type="title"/>
          </p:nvPr>
        </p:nvSpPr>
        <p:spPr/>
        <p:txBody>
          <a:bodyPr/>
          <a:lstStyle/>
          <a:p>
            <a:r>
              <a:rPr lang="en-US" dirty="0"/>
              <a:t>Workday Expenses – Questions for Us</a:t>
            </a:r>
          </a:p>
        </p:txBody>
      </p:sp>
    </p:spTree>
    <p:extLst>
      <p:ext uri="{BB962C8B-B14F-4D97-AF65-F5344CB8AC3E}">
        <p14:creationId xmlns:p14="http://schemas.microsoft.com/office/powerpoint/2010/main" val="26328675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5C7DE965-7C8E-1660-D2FF-136A2EEEBC72}"/>
              </a:ext>
            </a:extLst>
          </p:cNvPr>
          <p:cNvSpPr>
            <a:spLocks noGrp="1"/>
          </p:cNvSpPr>
          <p:nvPr>
            <p:ph type="dgm" sz="quarter" idx="13"/>
          </p:nvPr>
        </p:nvSpPr>
        <p:spPr>
          <a:xfrm>
            <a:off x="6989197" y="1419308"/>
            <a:ext cx="3482077" cy="4507022"/>
          </a:xfrm>
        </p:spPr>
        <p:txBody>
          <a:bodyPr/>
          <a:lstStyle/>
          <a:p>
            <a:r>
              <a:rPr lang="en-US" dirty="0"/>
              <a:t>Delegate Task and Manage Delegation</a:t>
            </a:r>
          </a:p>
        </p:txBody>
      </p:sp>
      <p:sp>
        <p:nvSpPr>
          <p:cNvPr id="3" name="Title 2">
            <a:extLst>
              <a:ext uri="{FF2B5EF4-FFF2-40B4-BE49-F238E27FC236}">
                <a16:creationId xmlns:a16="http://schemas.microsoft.com/office/drawing/2014/main" id="{3D1E4C2D-6984-5045-B676-0201633F0CAA}"/>
              </a:ext>
            </a:extLst>
          </p:cNvPr>
          <p:cNvSpPr>
            <a:spLocks noGrp="1"/>
          </p:cNvSpPr>
          <p:nvPr>
            <p:ph type="title"/>
          </p:nvPr>
        </p:nvSpPr>
        <p:spPr/>
        <p:txBody>
          <a:bodyPr/>
          <a:lstStyle/>
          <a:p>
            <a:r>
              <a:rPr lang="en-US" dirty="0"/>
              <a:t>Delegation – Future State</a:t>
            </a:r>
          </a:p>
        </p:txBody>
      </p:sp>
      <p:pic>
        <p:nvPicPr>
          <p:cNvPr id="5" name="Picture 4">
            <a:extLst>
              <a:ext uri="{FF2B5EF4-FFF2-40B4-BE49-F238E27FC236}">
                <a16:creationId xmlns:a16="http://schemas.microsoft.com/office/drawing/2014/main" id="{72DD2569-6416-1C6F-4737-82496916195B}"/>
              </a:ext>
            </a:extLst>
          </p:cNvPr>
          <p:cNvPicPr>
            <a:picLocks noChangeAspect="1"/>
          </p:cNvPicPr>
          <p:nvPr/>
        </p:nvPicPr>
        <p:blipFill>
          <a:blip r:embed="rId2"/>
          <a:stretch>
            <a:fillRect/>
          </a:stretch>
        </p:blipFill>
        <p:spPr>
          <a:xfrm>
            <a:off x="306125" y="1485788"/>
            <a:ext cx="6088219" cy="3282126"/>
          </a:xfrm>
          <a:prstGeom prst="rect">
            <a:avLst/>
          </a:prstGeom>
        </p:spPr>
      </p:pic>
    </p:spTree>
    <p:extLst>
      <p:ext uri="{BB962C8B-B14F-4D97-AF65-F5344CB8AC3E}">
        <p14:creationId xmlns:p14="http://schemas.microsoft.com/office/powerpoint/2010/main" val="22420377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4E6682B7-0614-26C2-DF28-22DD77588816}"/>
              </a:ext>
            </a:extLst>
          </p:cNvPr>
          <p:cNvSpPr>
            <a:spLocks noGrp="1"/>
          </p:cNvSpPr>
          <p:nvPr>
            <p:ph type="dgm" sz="quarter" idx="13"/>
          </p:nvPr>
        </p:nvSpPr>
        <p:spPr/>
        <p:txBody>
          <a:bodyPr/>
          <a:lstStyle/>
          <a:p>
            <a:endParaRPr lang="en-US"/>
          </a:p>
        </p:txBody>
      </p:sp>
      <p:sp>
        <p:nvSpPr>
          <p:cNvPr id="3" name="Title 2">
            <a:extLst>
              <a:ext uri="{FF2B5EF4-FFF2-40B4-BE49-F238E27FC236}">
                <a16:creationId xmlns:a16="http://schemas.microsoft.com/office/drawing/2014/main" id="{491445CA-4B2E-D7E7-FC30-6973C8EEEDC8}"/>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3B861EA-47F9-8AAB-0137-39ECB39E6CA6}"/>
              </a:ext>
            </a:extLst>
          </p:cNvPr>
          <p:cNvPicPr>
            <a:picLocks noChangeAspect="1"/>
          </p:cNvPicPr>
          <p:nvPr/>
        </p:nvPicPr>
        <p:blipFill>
          <a:blip r:embed="rId2"/>
          <a:stretch>
            <a:fillRect/>
          </a:stretch>
        </p:blipFill>
        <p:spPr>
          <a:xfrm>
            <a:off x="0" y="205062"/>
            <a:ext cx="12192000" cy="6447875"/>
          </a:xfrm>
          <a:prstGeom prst="rect">
            <a:avLst/>
          </a:prstGeom>
        </p:spPr>
      </p:pic>
    </p:spTree>
    <p:extLst>
      <p:ext uri="{BB962C8B-B14F-4D97-AF65-F5344CB8AC3E}">
        <p14:creationId xmlns:p14="http://schemas.microsoft.com/office/powerpoint/2010/main" val="6427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52018-A4FA-6E27-6A92-CB3A0627D2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
        <p:nvSpPr>
          <p:cNvPr id="5" name="Content Placeholder 4">
            <a:extLst>
              <a:ext uri="{FF2B5EF4-FFF2-40B4-BE49-F238E27FC236}">
                <a16:creationId xmlns:a16="http://schemas.microsoft.com/office/drawing/2014/main" id="{07FA8061-0E6D-17BA-A762-28FD689652B1}"/>
              </a:ext>
            </a:extLst>
          </p:cNvPr>
          <p:cNvSpPr>
            <a:spLocks noGrp="1"/>
          </p:cNvSpPr>
          <p:nvPr>
            <p:ph idx="1"/>
          </p:nvPr>
        </p:nvSpPr>
        <p:spPr>
          <a:xfrm>
            <a:off x="526247" y="1709991"/>
            <a:ext cx="10622280" cy="1250492"/>
          </a:xfrm>
        </p:spPr>
        <p:txBody>
          <a:bodyPr/>
          <a:lstStyle/>
          <a:p>
            <a:r>
              <a:rPr lang="en-US" sz="2200" dirty="0"/>
              <a:t>Go to the BP Process History to the Step with a status of Awaiting Action</a:t>
            </a:r>
          </a:p>
          <a:p>
            <a:r>
              <a:rPr lang="en-US" sz="2200" dirty="0"/>
              <a:t>Click on the twinkie next to the person who is next in line in the approval workflow and go to </a:t>
            </a:r>
            <a:r>
              <a:rPr lang="en-US" sz="2200" b="1" dirty="0"/>
              <a:t>Security Profile &gt; Start Proxy</a:t>
            </a:r>
          </a:p>
        </p:txBody>
      </p:sp>
      <p:sp>
        <p:nvSpPr>
          <p:cNvPr id="3" name="Title 2">
            <a:extLst>
              <a:ext uri="{FF2B5EF4-FFF2-40B4-BE49-F238E27FC236}">
                <a16:creationId xmlns:a16="http://schemas.microsoft.com/office/drawing/2014/main" id="{EAE75788-6B8B-6567-5124-89704A8EDA05}"/>
              </a:ext>
            </a:extLst>
          </p:cNvPr>
          <p:cNvSpPr>
            <a:spLocks noGrp="1"/>
          </p:cNvSpPr>
          <p:nvPr>
            <p:ph type="title"/>
          </p:nvPr>
        </p:nvSpPr>
        <p:spPr/>
        <p:txBody>
          <a:bodyPr/>
          <a:lstStyle/>
          <a:p>
            <a:r>
              <a:rPr lang="en-US"/>
              <a:t>How to Proxy</a:t>
            </a:r>
          </a:p>
        </p:txBody>
      </p:sp>
      <p:sp>
        <p:nvSpPr>
          <p:cNvPr id="4" name="Text Placeholder 3">
            <a:extLst>
              <a:ext uri="{FF2B5EF4-FFF2-40B4-BE49-F238E27FC236}">
                <a16:creationId xmlns:a16="http://schemas.microsoft.com/office/drawing/2014/main" id="{5BE936C3-427C-C135-BC94-B4E55668A372}"/>
              </a:ext>
            </a:extLst>
          </p:cNvPr>
          <p:cNvSpPr>
            <a:spLocks noGrp="1"/>
          </p:cNvSpPr>
          <p:nvPr>
            <p:ph type="body" idx="14"/>
          </p:nvPr>
        </p:nvSpPr>
        <p:spPr>
          <a:xfrm>
            <a:off x="457200" y="1096973"/>
            <a:ext cx="10896600" cy="442486"/>
          </a:xfrm>
        </p:spPr>
        <p:txBody>
          <a:bodyPr/>
          <a:lstStyle/>
          <a:p>
            <a:r>
              <a:rPr lang="en-US"/>
              <a:t>From within a Workflow Approval</a:t>
            </a:r>
          </a:p>
        </p:txBody>
      </p:sp>
      <p:pic>
        <p:nvPicPr>
          <p:cNvPr id="9" name="Picture 8">
            <a:extLst>
              <a:ext uri="{FF2B5EF4-FFF2-40B4-BE49-F238E27FC236}">
                <a16:creationId xmlns:a16="http://schemas.microsoft.com/office/drawing/2014/main" id="{0576EE7C-27CF-68CD-3882-51CFDBB5050A}"/>
              </a:ext>
            </a:extLst>
          </p:cNvPr>
          <p:cNvPicPr>
            <a:picLocks noChangeAspect="1"/>
          </p:cNvPicPr>
          <p:nvPr/>
        </p:nvPicPr>
        <p:blipFill>
          <a:blip r:embed="rId2"/>
          <a:stretch>
            <a:fillRect/>
          </a:stretch>
        </p:blipFill>
        <p:spPr>
          <a:xfrm>
            <a:off x="309189" y="3429000"/>
            <a:ext cx="8767665" cy="2785785"/>
          </a:xfrm>
          <a:prstGeom prst="rect">
            <a:avLst/>
          </a:prstGeom>
          <a:ln>
            <a:solidFill>
              <a:schemeClr val="tx1"/>
            </a:solidFill>
          </a:ln>
        </p:spPr>
      </p:pic>
      <p:sp>
        <p:nvSpPr>
          <p:cNvPr id="10" name="Rectangle: Rounded Corners 9">
            <a:extLst>
              <a:ext uri="{FF2B5EF4-FFF2-40B4-BE49-F238E27FC236}">
                <a16:creationId xmlns:a16="http://schemas.microsoft.com/office/drawing/2014/main" id="{BAE5452C-3897-E9C6-186C-13D64F9A8C5E}"/>
              </a:ext>
            </a:extLst>
          </p:cNvPr>
          <p:cNvSpPr/>
          <p:nvPr/>
        </p:nvSpPr>
        <p:spPr>
          <a:xfrm>
            <a:off x="7249055" y="5902940"/>
            <a:ext cx="474306" cy="27160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E187777-354C-7187-FB36-26AF132562DD}"/>
              </a:ext>
            </a:extLst>
          </p:cNvPr>
          <p:cNvPicPr>
            <a:picLocks noChangeAspect="1"/>
          </p:cNvPicPr>
          <p:nvPr/>
        </p:nvPicPr>
        <p:blipFill>
          <a:blip r:embed="rId3"/>
          <a:stretch>
            <a:fillRect/>
          </a:stretch>
        </p:blipFill>
        <p:spPr>
          <a:xfrm>
            <a:off x="8851077" y="4160347"/>
            <a:ext cx="3202791" cy="1379354"/>
          </a:xfrm>
          <a:prstGeom prst="rect">
            <a:avLst/>
          </a:prstGeom>
          <a:ln>
            <a:solidFill>
              <a:schemeClr val="tx1"/>
            </a:solidFill>
          </a:ln>
        </p:spPr>
      </p:pic>
      <p:sp>
        <p:nvSpPr>
          <p:cNvPr id="13" name="Rectangle: Rounded Corners 12">
            <a:extLst>
              <a:ext uri="{FF2B5EF4-FFF2-40B4-BE49-F238E27FC236}">
                <a16:creationId xmlns:a16="http://schemas.microsoft.com/office/drawing/2014/main" id="{B513A3EC-1A8D-8C33-8391-073761F9607C}"/>
              </a:ext>
            </a:extLst>
          </p:cNvPr>
          <p:cNvSpPr/>
          <p:nvPr/>
        </p:nvSpPr>
        <p:spPr>
          <a:xfrm>
            <a:off x="10452473" y="4814933"/>
            <a:ext cx="1009214" cy="27160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8529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221F66D8-0CC4-3654-3436-4E1B24326901}"/>
              </a:ext>
            </a:extLst>
          </p:cNvPr>
          <p:cNvSpPr>
            <a:spLocks noGrp="1"/>
          </p:cNvSpPr>
          <p:nvPr>
            <p:ph type="dgm" sz="quarter" idx="13"/>
          </p:nvPr>
        </p:nvSpPr>
        <p:spPr>
          <a:xfrm>
            <a:off x="901741" y="1451113"/>
            <a:ext cx="8671035" cy="4507022"/>
          </a:xfrm>
        </p:spPr>
        <p:txBody>
          <a:bodyPr/>
          <a:lstStyle/>
          <a:p>
            <a:r>
              <a:rPr lang="en-US" dirty="0"/>
              <a:t>Thank you for taking the time to spend time to learn about Fox and Workday and coming along with us on this exciting journey of making things better for our Travelers!</a:t>
            </a:r>
          </a:p>
          <a:p>
            <a:endParaRPr lang="en-US" dirty="0"/>
          </a:p>
          <a:p>
            <a:r>
              <a:rPr lang="en-US" dirty="0"/>
              <a:t>Thank you for all you do for the UW and for making these two days together so productive!</a:t>
            </a:r>
          </a:p>
          <a:p>
            <a:endParaRPr lang="en-US" dirty="0"/>
          </a:p>
          <a:p>
            <a:r>
              <a:rPr lang="en-US" dirty="0"/>
              <a:t>Safe Travels!!</a:t>
            </a:r>
          </a:p>
        </p:txBody>
      </p:sp>
      <p:sp>
        <p:nvSpPr>
          <p:cNvPr id="3" name="Title 2">
            <a:extLst>
              <a:ext uri="{FF2B5EF4-FFF2-40B4-BE49-F238E27FC236}">
                <a16:creationId xmlns:a16="http://schemas.microsoft.com/office/drawing/2014/main" id="{B632F783-AA1F-309F-2FA4-328CCF8A3C1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6879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BB278E-D074-0C2D-23D2-33B7AF16D36A}"/>
              </a:ext>
            </a:extLst>
          </p:cNvPr>
          <p:cNvSpPr>
            <a:spLocks noGrp="1"/>
          </p:cNvSpPr>
          <p:nvPr>
            <p:ph idx="1"/>
          </p:nvPr>
        </p:nvSpPr>
        <p:spPr>
          <a:xfrm>
            <a:off x="457199" y="1422049"/>
            <a:ext cx="10959975" cy="4013901"/>
          </a:xfrm>
        </p:spPr>
        <p:txBody>
          <a:bodyPr/>
          <a:lstStyle/>
          <a:p>
            <a:r>
              <a:rPr lang="en-US" sz="2200"/>
              <a:t>Can view already completed task items in the Archive folder of your My Tasks inbox</a:t>
            </a:r>
          </a:p>
          <a:p>
            <a:pPr marL="800100" lvl="1" indent="-342900">
              <a:buFont typeface="Arial"/>
              <a:buChar char="•"/>
            </a:pPr>
            <a:r>
              <a:rPr lang="en-US" sz="2200">
                <a:latin typeface="Montserrat" panose="00000500000000000000" pitchFamily="2" charset="0"/>
                <a:cs typeface="Calibri"/>
              </a:rPr>
              <a:t>Details – of what was done</a:t>
            </a:r>
          </a:p>
          <a:p>
            <a:pPr marL="800100" lvl="1" indent="-342900">
              <a:buFont typeface="Arial"/>
              <a:buChar char="•"/>
            </a:pPr>
            <a:r>
              <a:rPr lang="en-US" sz="2200">
                <a:latin typeface="Montserrat" panose="00000500000000000000" pitchFamily="2" charset="0"/>
                <a:cs typeface="Calibri"/>
              </a:rPr>
              <a:t>Process – Overview of steps Submitted, Not Required, and Awaiting Action</a:t>
            </a:r>
          </a:p>
          <a:p>
            <a:endParaRPr lang="en-US"/>
          </a:p>
        </p:txBody>
      </p:sp>
      <p:sp>
        <p:nvSpPr>
          <p:cNvPr id="2" name="Title 1">
            <a:extLst>
              <a:ext uri="{FF2B5EF4-FFF2-40B4-BE49-F238E27FC236}">
                <a16:creationId xmlns:a16="http://schemas.microsoft.com/office/drawing/2014/main" id="{15190B97-754C-2481-D6D8-4192044A884A}"/>
              </a:ext>
            </a:extLst>
          </p:cNvPr>
          <p:cNvSpPr>
            <a:spLocks noGrp="1"/>
          </p:cNvSpPr>
          <p:nvPr>
            <p:ph type="title"/>
          </p:nvPr>
        </p:nvSpPr>
        <p:spPr>
          <a:xfrm>
            <a:off x="457200" y="295288"/>
            <a:ext cx="10896600" cy="761999"/>
          </a:xfrm>
        </p:spPr>
        <p:txBody>
          <a:bodyPr/>
          <a:lstStyle/>
          <a:p>
            <a:r>
              <a:rPr lang="en-US" sz="4000" b="1">
                <a:solidFill>
                  <a:schemeClr val="tx1"/>
                </a:solidFill>
                <a:latin typeface="Noto Sans" panose="020B0502040504020204" pitchFamily="34" charset="0"/>
                <a:ea typeface="Noto Sans" panose="020B0502040504020204" pitchFamily="34" charset="0"/>
                <a:cs typeface="Noto Sans" panose="020B0502040504020204" pitchFamily="34" charset="0"/>
              </a:rPr>
              <a:t>My Tasks – Archive</a:t>
            </a:r>
          </a:p>
        </p:txBody>
      </p:sp>
      <p:sp>
        <p:nvSpPr>
          <p:cNvPr id="6" name="Text Placeholder 5">
            <a:extLst>
              <a:ext uri="{FF2B5EF4-FFF2-40B4-BE49-F238E27FC236}">
                <a16:creationId xmlns:a16="http://schemas.microsoft.com/office/drawing/2014/main" id="{491F2190-2EB5-262B-A918-496A8C05F775}"/>
              </a:ext>
            </a:extLst>
          </p:cNvPr>
          <p:cNvSpPr>
            <a:spLocks noGrp="1"/>
          </p:cNvSpPr>
          <p:nvPr>
            <p:ph type="body" idx="14"/>
          </p:nvPr>
        </p:nvSpPr>
        <p:spPr>
          <a:xfrm>
            <a:off x="520575" y="975413"/>
            <a:ext cx="10896600" cy="442486"/>
          </a:xfrm>
        </p:spPr>
        <p:txBody>
          <a:bodyPr/>
          <a:lstStyle/>
          <a:p>
            <a:r>
              <a:rPr lang="en-US"/>
              <a:t>Viewing historical inbox tasks and BPs</a:t>
            </a:r>
          </a:p>
        </p:txBody>
      </p:sp>
      <p:pic>
        <p:nvPicPr>
          <p:cNvPr id="4" name="Picture 3">
            <a:extLst>
              <a:ext uri="{FF2B5EF4-FFF2-40B4-BE49-F238E27FC236}">
                <a16:creationId xmlns:a16="http://schemas.microsoft.com/office/drawing/2014/main" id="{AD76908D-26CA-69EF-0E13-FD4DC3D163FE}"/>
              </a:ext>
            </a:extLst>
          </p:cNvPr>
          <p:cNvPicPr>
            <a:picLocks noChangeAspect="1"/>
          </p:cNvPicPr>
          <p:nvPr/>
        </p:nvPicPr>
        <p:blipFill>
          <a:blip r:embed="rId2"/>
          <a:stretch>
            <a:fillRect/>
          </a:stretch>
        </p:blipFill>
        <p:spPr>
          <a:xfrm>
            <a:off x="1632164" y="3266037"/>
            <a:ext cx="8927672" cy="3296675"/>
          </a:xfrm>
          <a:prstGeom prst="rect">
            <a:avLst/>
          </a:prstGeom>
          <a:ln>
            <a:solidFill>
              <a:schemeClr val="tx1"/>
            </a:solidFill>
          </a:ln>
        </p:spPr>
      </p:pic>
    </p:spTree>
    <p:extLst>
      <p:ext uri="{BB962C8B-B14F-4D97-AF65-F5344CB8AC3E}">
        <p14:creationId xmlns:p14="http://schemas.microsoft.com/office/powerpoint/2010/main" val="230465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2C6E-C7AC-FCC0-4921-1BC378BCE25E}"/>
              </a:ext>
            </a:extLst>
          </p:cNvPr>
          <p:cNvSpPr>
            <a:spLocks noGrp="1"/>
          </p:cNvSpPr>
          <p:nvPr>
            <p:ph type="ctrTitle"/>
          </p:nvPr>
        </p:nvSpPr>
        <p:spPr/>
        <p:txBody>
          <a:bodyPr/>
          <a:lstStyle/>
          <a:p>
            <a:r>
              <a:rPr lang="en-US">
                <a:cs typeface="Calibri Light"/>
              </a:rPr>
              <a:t>Security </a:t>
            </a:r>
            <a:endParaRPr lang="en-US"/>
          </a:p>
        </p:txBody>
      </p:sp>
    </p:spTree>
    <p:extLst>
      <p:ext uri="{BB962C8B-B14F-4D97-AF65-F5344CB8AC3E}">
        <p14:creationId xmlns:p14="http://schemas.microsoft.com/office/powerpoint/2010/main" val="149200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018A9-5BA4-382F-A153-1C943F4351AC}"/>
              </a:ext>
            </a:extLst>
          </p:cNvPr>
          <p:cNvSpPr>
            <a:spLocks noGrp="1"/>
          </p:cNvSpPr>
          <p:nvPr>
            <p:ph idx="1"/>
          </p:nvPr>
        </p:nvSpPr>
        <p:spPr>
          <a:xfrm>
            <a:off x="589660" y="1598064"/>
            <a:ext cx="10764140" cy="4427517"/>
          </a:xfrm>
        </p:spPr>
        <p:txBody>
          <a:bodyPr vert="horz" lIns="91440" tIns="45720" rIns="91440" bIns="45720" rtlCol="0" anchor="t">
            <a:normAutofit lnSpcReduction="10000"/>
          </a:bodyPr>
          <a:lstStyle/>
          <a:p>
            <a:r>
              <a:rPr lang="en-US" dirty="0">
                <a:latin typeface="Montserrat" panose="00000500000000000000" pitchFamily="2" charset="0"/>
                <a:cs typeface="Calibri"/>
              </a:rPr>
              <a:t>Collections of users who are granted access to securable items</a:t>
            </a:r>
            <a:endParaRPr lang="en-US" dirty="0">
              <a:latin typeface="Montserrat" panose="00000500000000000000" pitchFamily="2" charset="0"/>
            </a:endParaRPr>
          </a:p>
          <a:p>
            <a:r>
              <a:rPr lang="en-US" dirty="0">
                <a:latin typeface="Montserrat" panose="00000500000000000000" pitchFamily="2" charset="0"/>
                <a:cs typeface="Calibri"/>
              </a:rPr>
              <a:t>Two ways a user is assigned:</a:t>
            </a:r>
            <a:endParaRPr lang="en-US" dirty="0">
              <a:latin typeface="Montserrat" panose="00000500000000000000" pitchFamily="2" charset="0"/>
            </a:endParaRPr>
          </a:p>
          <a:p>
            <a:pPr lvl="1"/>
            <a:r>
              <a:rPr lang="en-US" dirty="0">
                <a:latin typeface="Montserrat" panose="00000500000000000000" pitchFamily="2" charset="0"/>
                <a:cs typeface="Calibri"/>
              </a:rPr>
              <a:t>Assigning users to security groups directly. Example: Using user-based security groups</a:t>
            </a:r>
          </a:p>
          <a:p>
            <a:pPr lvl="2"/>
            <a:r>
              <a:rPr lang="en-US" dirty="0">
                <a:latin typeface="Montserrat" panose="00000500000000000000" pitchFamily="2" charset="0"/>
                <a:cs typeface="Calibri"/>
              </a:rPr>
              <a:t>Individual employees are identified as needing to perform certain functions and are assigned to the appropriate security group</a:t>
            </a:r>
          </a:p>
          <a:p>
            <a:pPr lvl="2"/>
            <a:r>
              <a:rPr lang="en-US" dirty="0">
                <a:latin typeface="Montserrat" panose="00000500000000000000" pitchFamily="2" charset="0"/>
                <a:cs typeface="Calibri"/>
              </a:rPr>
              <a:t>Not as </a:t>
            </a:r>
            <a:r>
              <a:rPr lang="en-US" dirty="0">
                <a:cs typeface="Calibri"/>
              </a:rPr>
              <a:t>common</a:t>
            </a:r>
            <a:endParaRPr lang="en-US" dirty="0">
              <a:latin typeface="Montserrat" panose="00000500000000000000" pitchFamily="2" charset="0"/>
              <a:cs typeface="Calibri"/>
            </a:endParaRPr>
          </a:p>
          <a:p>
            <a:pPr lvl="1"/>
            <a:r>
              <a:rPr lang="en-US" dirty="0">
                <a:latin typeface="Montserrat" panose="00000500000000000000" pitchFamily="2" charset="0"/>
                <a:cs typeface="Calibri"/>
              </a:rPr>
              <a:t>Deriving membership based on information about users. Example: Their role assignments or job details (Role Mapping)</a:t>
            </a:r>
          </a:p>
          <a:p>
            <a:pPr lvl="2"/>
            <a:r>
              <a:rPr lang="en-US" dirty="0">
                <a:latin typeface="Montserrat" panose="00000500000000000000" pitchFamily="2" charset="0"/>
                <a:cs typeface="Calibri"/>
              </a:rPr>
              <a:t>Employees identified by specific criteria are assigned, such as being a manager/supervisor, are assigned to the appropriate security group</a:t>
            </a:r>
          </a:p>
          <a:p>
            <a:endParaRPr lang="en-US" dirty="0">
              <a:latin typeface="Montserrat" panose="00000500000000000000" pitchFamily="2" charset="0"/>
              <a:cs typeface="Calibri"/>
            </a:endParaRPr>
          </a:p>
          <a:p>
            <a:pPr marL="0" indent="0">
              <a:buNone/>
            </a:pPr>
            <a:endParaRPr lang="en-US" dirty="0">
              <a:cs typeface="Calibri"/>
            </a:endParaRPr>
          </a:p>
          <a:p>
            <a:endParaRPr lang="en-US" dirty="0">
              <a:cs typeface="Calibri"/>
            </a:endParaRPr>
          </a:p>
          <a:p>
            <a:pPr lvl="1">
              <a:buFont typeface="Courier New" panose="020B0604020202020204" pitchFamily="34" charset="0"/>
              <a:buChar char="o"/>
            </a:pPr>
            <a:endParaRPr lang="en-US" dirty="0">
              <a:cs typeface="Calibri"/>
            </a:endParaRPr>
          </a:p>
        </p:txBody>
      </p:sp>
      <p:sp>
        <p:nvSpPr>
          <p:cNvPr id="2" name="Title 1">
            <a:extLst>
              <a:ext uri="{FF2B5EF4-FFF2-40B4-BE49-F238E27FC236}">
                <a16:creationId xmlns:a16="http://schemas.microsoft.com/office/drawing/2014/main" id="{411ABEF3-4569-E311-481C-D47E7A83B199}"/>
              </a:ext>
            </a:extLst>
          </p:cNvPr>
          <p:cNvSpPr>
            <a:spLocks noGrp="1"/>
          </p:cNvSpPr>
          <p:nvPr>
            <p:ph type="title"/>
          </p:nvPr>
        </p:nvSpPr>
        <p:spPr/>
        <p:txBody>
          <a:bodyPr/>
          <a:lstStyle/>
          <a:p>
            <a:r>
              <a:rPr lang="en-US" sz="4000" b="1">
                <a:solidFill>
                  <a:schemeClr val="tx1"/>
                </a:solidFill>
                <a:latin typeface="Noto Sans" panose="020B0502040504020204" pitchFamily="34" charset="0"/>
                <a:ea typeface="Noto Sans" panose="020B0502040504020204" pitchFamily="34" charset="0"/>
                <a:cs typeface="Noto Sans" panose="020B0502040504020204" pitchFamily="34" charset="0"/>
              </a:rPr>
              <a:t>Security Groups</a:t>
            </a:r>
          </a:p>
        </p:txBody>
      </p:sp>
    </p:spTree>
    <p:extLst>
      <p:ext uri="{BB962C8B-B14F-4D97-AF65-F5344CB8AC3E}">
        <p14:creationId xmlns:p14="http://schemas.microsoft.com/office/powerpoint/2010/main" val="288794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8BFE3-0A20-7687-0353-FBC4B851BFF7}"/>
              </a:ext>
            </a:extLst>
          </p:cNvPr>
          <p:cNvSpPr>
            <a:spLocks noGrp="1"/>
          </p:cNvSpPr>
          <p:nvPr>
            <p:ph idx="1"/>
          </p:nvPr>
        </p:nvSpPr>
        <p:spPr/>
        <p:txBody>
          <a:bodyPr vert="horz" lIns="91440" tIns="45720" rIns="91440" bIns="45720" rtlCol="0" anchor="t">
            <a:normAutofit/>
          </a:bodyPr>
          <a:lstStyle/>
          <a:p>
            <a:r>
              <a:rPr lang="en-US" sz="2400" dirty="0">
                <a:latin typeface="Montserrat" panose="00000500000000000000" pitchFamily="2" charset="0"/>
                <a:cs typeface="Calibri"/>
              </a:rPr>
              <a:t>Member access can be restricted by context types </a:t>
            </a:r>
          </a:p>
          <a:p>
            <a:pPr lvl="1"/>
            <a:r>
              <a:rPr lang="en-US" sz="2000" dirty="0">
                <a:latin typeface="Montserrat" panose="00000500000000000000" pitchFamily="2" charset="0"/>
                <a:cs typeface="Calibri"/>
              </a:rPr>
              <a:t>Unconstrained: Members can access all secured data instances</a:t>
            </a:r>
          </a:p>
          <a:p>
            <a:pPr lvl="1"/>
            <a:r>
              <a:rPr lang="en-US" sz="2000" dirty="0">
                <a:latin typeface="Montserrat" panose="00000500000000000000" pitchFamily="2" charset="0"/>
                <a:cs typeface="Calibri"/>
              </a:rPr>
              <a:t>Constrained: Members can access a subset of secured data instances</a:t>
            </a:r>
          </a:p>
          <a:p>
            <a:r>
              <a:rPr lang="en-US" sz="2400" dirty="0">
                <a:latin typeface="Montserrat" panose="00000500000000000000" pitchFamily="2" charset="0"/>
                <a:cs typeface="Calibri"/>
              </a:rPr>
              <a:t>Security Groups are not Job Titles</a:t>
            </a:r>
          </a:p>
          <a:p>
            <a:r>
              <a:rPr lang="en-US" sz="2400" dirty="0">
                <a:latin typeface="Montserrat" panose="00000500000000000000" pitchFamily="2" charset="0"/>
                <a:cs typeface="Calibri"/>
              </a:rPr>
              <a:t>Employees in the same position may have different security group assignments</a:t>
            </a:r>
          </a:p>
          <a:p>
            <a:r>
              <a:rPr lang="en-US" sz="2400" dirty="0">
                <a:latin typeface="Montserrat" panose="00000500000000000000" pitchFamily="2" charset="0"/>
                <a:cs typeface="Calibri"/>
              </a:rPr>
              <a:t>Employees in different positions may have the same security group assignments</a:t>
            </a:r>
          </a:p>
          <a:p>
            <a:r>
              <a:rPr lang="en-US" dirty="0">
                <a:cs typeface="Calibri"/>
              </a:rPr>
              <a:t>When employee leave the UW, most roles will be assigned to the “chair” not the person</a:t>
            </a:r>
            <a:endParaRPr lang="en-US" sz="2400" dirty="0">
              <a:latin typeface="Montserrat" panose="00000500000000000000" pitchFamily="2" charset="0"/>
              <a:cs typeface="Calibri"/>
            </a:endParaRPr>
          </a:p>
          <a:p>
            <a:endParaRPr lang="en-US" dirty="0">
              <a:cs typeface="Calibri"/>
            </a:endParaRPr>
          </a:p>
          <a:p>
            <a:pPr marL="0" indent="0">
              <a:buNone/>
            </a:pPr>
            <a:endParaRPr lang="en-US" dirty="0">
              <a:cs typeface="Calibri"/>
            </a:endParaRPr>
          </a:p>
          <a:p>
            <a:pPr marL="0" indent="0">
              <a:buNone/>
            </a:pPr>
            <a:endParaRPr lang="en-US" dirty="0">
              <a:cs typeface="Calibri"/>
            </a:endParaRPr>
          </a:p>
          <a:p>
            <a:pPr lvl="1">
              <a:buFont typeface="Courier New,monospace" panose="020B0604020202020204" pitchFamily="34" charset="0"/>
              <a:buChar char="o"/>
            </a:pPr>
            <a:endParaRPr lang="en-US" dirty="0">
              <a:cs typeface="Calibri"/>
            </a:endParaRPr>
          </a:p>
          <a:p>
            <a:pPr lvl="1">
              <a:buFont typeface="Courier New,monospace" panose="020B0604020202020204" pitchFamily="34" charset="0"/>
              <a:buChar char="o"/>
            </a:pPr>
            <a:endParaRPr lang="en-US" dirty="0">
              <a:cs typeface="Calibri"/>
            </a:endParaRPr>
          </a:p>
          <a:p>
            <a:pPr lvl="1">
              <a:buFont typeface="Courier New,monospace" panose="020B0604020202020204" pitchFamily="34" charset="0"/>
              <a:buChar char="o"/>
            </a:pPr>
            <a:endParaRPr lang="en-US" dirty="0">
              <a:cs typeface="Calibri"/>
            </a:endParaRPr>
          </a:p>
          <a:p>
            <a:pPr marL="457200" lvl="1" indent="0">
              <a:buNone/>
            </a:pPr>
            <a:endParaRPr lang="en-US" dirty="0">
              <a:cs typeface="Calibri"/>
            </a:endParaRPr>
          </a:p>
        </p:txBody>
      </p:sp>
      <p:sp>
        <p:nvSpPr>
          <p:cNvPr id="2" name="Title 1">
            <a:extLst>
              <a:ext uri="{FF2B5EF4-FFF2-40B4-BE49-F238E27FC236}">
                <a16:creationId xmlns:a16="http://schemas.microsoft.com/office/drawing/2014/main" id="{59F1CE4C-3E9A-300E-9CD3-1C186CCF5D62}"/>
              </a:ext>
            </a:extLst>
          </p:cNvPr>
          <p:cNvSpPr>
            <a:spLocks noGrp="1"/>
          </p:cNvSpPr>
          <p:nvPr>
            <p:ph type="title"/>
          </p:nvPr>
        </p:nvSpPr>
        <p:spPr/>
        <p:txBody>
          <a:bodyPr/>
          <a:lstStyle/>
          <a:p>
            <a:r>
              <a:rPr lang="en-US" sz="4000" b="1">
                <a:solidFill>
                  <a:schemeClr val="tx1"/>
                </a:solidFill>
                <a:latin typeface="Noto Sans" panose="020B0502040504020204" pitchFamily="34" charset="0"/>
                <a:ea typeface="Noto Sans" panose="020B0502040504020204" pitchFamily="34" charset="0"/>
                <a:cs typeface="Noto Sans" panose="020B0502040504020204" pitchFamily="34" charset="0"/>
              </a:rPr>
              <a:t>Security Groups</a:t>
            </a:r>
          </a:p>
        </p:txBody>
      </p:sp>
    </p:spTree>
    <p:extLst>
      <p:ext uri="{BB962C8B-B14F-4D97-AF65-F5344CB8AC3E}">
        <p14:creationId xmlns:p14="http://schemas.microsoft.com/office/powerpoint/2010/main" val="239848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1ACD3-3676-1787-9321-E8BC9D03D25F}"/>
              </a:ext>
            </a:extLst>
          </p:cNvPr>
          <p:cNvSpPr>
            <a:spLocks noGrp="1"/>
          </p:cNvSpPr>
          <p:nvPr>
            <p:ph idx="1"/>
          </p:nvPr>
        </p:nvSpPr>
        <p:spPr>
          <a:xfrm>
            <a:off x="6955275" y="1396366"/>
            <a:ext cx="4717312" cy="1626207"/>
          </a:xfrm>
        </p:spPr>
        <p:txBody>
          <a:bodyPr vert="horz" lIns="91440" tIns="45720" rIns="91440" bIns="45720" rtlCol="0" anchor="t">
            <a:normAutofit fontScale="92500" lnSpcReduction="20000"/>
          </a:bodyPr>
          <a:lstStyle/>
          <a:p>
            <a:pPr>
              <a:lnSpc>
                <a:spcPct val="110000"/>
              </a:lnSpc>
              <a:spcBef>
                <a:spcPts val="0"/>
              </a:spcBef>
              <a:spcAft>
                <a:spcPts val="600"/>
              </a:spcAft>
            </a:pPr>
            <a:r>
              <a:rPr lang="en-US" dirty="0">
                <a:ea typeface="Calibri"/>
                <a:cs typeface="Calibri"/>
              </a:rPr>
              <a:t>When you are working through items during UXT, make sure you are proxying as someone with the correct security role</a:t>
            </a:r>
            <a:endParaRPr lang="en-US" dirty="0"/>
          </a:p>
        </p:txBody>
      </p:sp>
      <p:sp>
        <p:nvSpPr>
          <p:cNvPr id="2" name="Title 1">
            <a:extLst>
              <a:ext uri="{FF2B5EF4-FFF2-40B4-BE49-F238E27FC236}">
                <a16:creationId xmlns:a16="http://schemas.microsoft.com/office/drawing/2014/main" id="{95E0D919-F3BE-0F7D-D3C9-BA187E2B58E5}"/>
              </a:ext>
            </a:extLst>
          </p:cNvPr>
          <p:cNvSpPr>
            <a:spLocks noGrp="1"/>
          </p:cNvSpPr>
          <p:nvPr>
            <p:ph type="title"/>
          </p:nvPr>
        </p:nvSpPr>
        <p:spPr/>
        <p:txBody>
          <a:bodyPr/>
          <a:lstStyle/>
          <a:p>
            <a:r>
              <a:rPr lang="en-US" dirty="0">
                <a:ea typeface="Calibri Light"/>
                <a:cs typeface="Calibri Light"/>
              </a:rPr>
              <a:t>Assigned Security Roles (Role Mapping)</a:t>
            </a:r>
            <a:endParaRPr lang="en-US" dirty="0"/>
          </a:p>
        </p:txBody>
      </p:sp>
      <p:sp>
        <p:nvSpPr>
          <p:cNvPr id="4" name="Content Placeholder 2">
            <a:extLst>
              <a:ext uri="{FF2B5EF4-FFF2-40B4-BE49-F238E27FC236}">
                <a16:creationId xmlns:a16="http://schemas.microsoft.com/office/drawing/2014/main" id="{CE6B9B07-89E6-4997-4020-14E6D7406AB4}"/>
              </a:ext>
            </a:extLst>
          </p:cNvPr>
          <p:cNvSpPr txBox="1">
            <a:spLocks/>
          </p:cNvSpPr>
          <p:nvPr/>
        </p:nvSpPr>
        <p:spPr>
          <a:xfrm>
            <a:off x="7454002" y="5087986"/>
            <a:ext cx="4717312" cy="13307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a typeface="Calibri"/>
                <a:cs typeface="Calibri"/>
              </a:rPr>
              <a:t>You can type in name of role then find “Security” and click on the role</a:t>
            </a:r>
            <a:endParaRPr lang="en-US" sz="2000" dirty="0"/>
          </a:p>
        </p:txBody>
      </p:sp>
      <p:pic>
        <p:nvPicPr>
          <p:cNvPr id="8" name="Picture 7">
            <a:extLst>
              <a:ext uri="{FF2B5EF4-FFF2-40B4-BE49-F238E27FC236}">
                <a16:creationId xmlns:a16="http://schemas.microsoft.com/office/drawing/2014/main" id="{428CC85A-4FED-2A0D-B502-28269AF46F14}"/>
              </a:ext>
            </a:extLst>
          </p:cNvPr>
          <p:cNvPicPr>
            <a:picLocks noChangeAspect="1"/>
          </p:cNvPicPr>
          <p:nvPr/>
        </p:nvPicPr>
        <p:blipFill>
          <a:blip r:embed="rId2"/>
          <a:stretch>
            <a:fillRect/>
          </a:stretch>
        </p:blipFill>
        <p:spPr>
          <a:xfrm>
            <a:off x="294297" y="1080596"/>
            <a:ext cx="6797711" cy="5777404"/>
          </a:xfrm>
          <a:prstGeom prst="rect">
            <a:avLst/>
          </a:prstGeom>
        </p:spPr>
      </p:pic>
      <p:sp>
        <p:nvSpPr>
          <p:cNvPr id="9" name="Rectangle: Rounded Corners 8">
            <a:extLst>
              <a:ext uri="{FF2B5EF4-FFF2-40B4-BE49-F238E27FC236}">
                <a16:creationId xmlns:a16="http://schemas.microsoft.com/office/drawing/2014/main" id="{C3E422C9-E0AF-F49D-B1F7-6F813DD95ECF}"/>
              </a:ext>
            </a:extLst>
          </p:cNvPr>
          <p:cNvSpPr/>
          <p:nvPr/>
        </p:nvSpPr>
        <p:spPr>
          <a:xfrm>
            <a:off x="1871529" y="5461634"/>
            <a:ext cx="5083746" cy="761999"/>
          </a:xfrm>
          <a:prstGeom prst="round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110C5EB-60F0-3F8D-645E-77235C3F0012}"/>
              </a:ext>
            </a:extLst>
          </p:cNvPr>
          <p:cNvCxnSpPr/>
          <p:nvPr/>
        </p:nvCxnSpPr>
        <p:spPr>
          <a:xfrm>
            <a:off x="7092008" y="5776957"/>
            <a:ext cx="33428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43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1ACD3-3676-1787-9321-E8BC9D03D25F}"/>
              </a:ext>
            </a:extLst>
          </p:cNvPr>
          <p:cNvSpPr>
            <a:spLocks noGrp="1"/>
          </p:cNvSpPr>
          <p:nvPr>
            <p:ph idx="1"/>
          </p:nvPr>
        </p:nvSpPr>
        <p:spPr>
          <a:xfrm>
            <a:off x="7495810" y="2093720"/>
            <a:ext cx="4546395" cy="2757653"/>
          </a:xfrm>
        </p:spPr>
        <p:txBody>
          <a:bodyPr vert="horz" lIns="91440" tIns="45720" rIns="91440" bIns="45720" rtlCol="0" anchor="t">
            <a:normAutofit/>
          </a:bodyPr>
          <a:lstStyle/>
          <a:p>
            <a:pPr marL="0" indent="0">
              <a:lnSpc>
                <a:spcPct val="110000"/>
              </a:lnSpc>
              <a:spcBef>
                <a:spcPts val="0"/>
              </a:spcBef>
              <a:spcAft>
                <a:spcPts val="600"/>
              </a:spcAft>
              <a:buNone/>
            </a:pPr>
            <a:r>
              <a:rPr lang="en-US" dirty="0">
                <a:ea typeface="Calibri"/>
                <a:cs typeface="Calibri"/>
              </a:rPr>
              <a:t>UXT Tenant (WI 6) will be updated with Round 2 Role Mapping </a:t>
            </a:r>
          </a:p>
          <a:p>
            <a:pPr marL="0" indent="0">
              <a:lnSpc>
                <a:spcPct val="110000"/>
              </a:lnSpc>
              <a:spcBef>
                <a:spcPts val="0"/>
              </a:spcBef>
              <a:spcAft>
                <a:spcPts val="600"/>
              </a:spcAft>
              <a:buNone/>
            </a:pPr>
            <a:endParaRPr lang="en-US" dirty="0">
              <a:cs typeface="Calibri"/>
            </a:endParaRPr>
          </a:p>
          <a:p>
            <a:pPr marL="0" indent="0">
              <a:lnSpc>
                <a:spcPct val="110000"/>
              </a:lnSpc>
              <a:spcBef>
                <a:spcPts val="0"/>
              </a:spcBef>
              <a:spcAft>
                <a:spcPts val="600"/>
              </a:spcAft>
              <a:buNone/>
            </a:pPr>
            <a:r>
              <a:rPr lang="en-US" dirty="0">
                <a:cs typeface="Calibri"/>
              </a:rPr>
              <a:t>Scheduled May 11th</a:t>
            </a:r>
            <a:endParaRPr lang="en-US" dirty="0"/>
          </a:p>
        </p:txBody>
      </p:sp>
      <p:sp>
        <p:nvSpPr>
          <p:cNvPr id="2" name="Title 1">
            <a:extLst>
              <a:ext uri="{FF2B5EF4-FFF2-40B4-BE49-F238E27FC236}">
                <a16:creationId xmlns:a16="http://schemas.microsoft.com/office/drawing/2014/main" id="{95E0D919-F3BE-0F7D-D3C9-BA187E2B58E5}"/>
              </a:ext>
            </a:extLst>
          </p:cNvPr>
          <p:cNvSpPr>
            <a:spLocks noGrp="1"/>
          </p:cNvSpPr>
          <p:nvPr>
            <p:ph type="title"/>
          </p:nvPr>
        </p:nvSpPr>
        <p:spPr>
          <a:xfrm>
            <a:off x="7495810" y="446691"/>
            <a:ext cx="3857990" cy="761999"/>
          </a:xfrm>
        </p:spPr>
        <p:txBody>
          <a:bodyPr>
            <a:normAutofit fontScale="90000"/>
          </a:bodyPr>
          <a:lstStyle/>
          <a:p>
            <a:r>
              <a:rPr lang="en-US" dirty="0">
                <a:ea typeface="Calibri Light"/>
                <a:cs typeface="Calibri Light"/>
              </a:rPr>
              <a:t>Assigned Security Roles (Role Mapping)</a:t>
            </a:r>
            <a:endParaRPr lang="en-US" dirty="0"/>
          </a:p>
        </p:txBody>
      </p:sp>
      <p:pic>
        <p:nvPicPr>
          <p:cNvPr id="6" name="Picture 5">
            <a:extLst>
              <a:ext uri="{FF2B5EF4-FFF2-40B4-BE49-F238E27FC236}">
                <a16:creationId xmlns:a16="http://schemas.microsoft.com/office/drawing/2014/main" id="{F00C811D-D2F6-853C-E16B-A16E522189FA}"/>
              </a:ext>
            </a:extLst>
          </p:cNvPr>
          <p:cNvPicPr>
            <a:picLocks noChangeAspect="1"/>
          </p:cNvPicPr>
          <p:nvPr/>
        </p:nvPicPr>
        <p:blipFill>
          <a:blip r:embed="rId2"/>
          <a:stretch>
            <a:fillRect/>
          </a:stretch>
        </p:blipFill>
        <p:spPr>
          <a:xfrm>
            <a:off x="184011" y="85458"/>
            <a:ext cx="7140883" cy="6858000"/>
          </a:xfrm>
          <a:prstGeom prst="rect">
            <a:avLst/>
          </a:prstGeom>
        </p:spPr>
      </p:pic>
    </p:spTree>
    <p:extLst>
      <p:ext uri="{BB962C8B-B14F-4D97-AF65-F5344CB8AC3E}">
        <p14:creationId xmlns:p14="http://schemas.microsoft.com/office/powerpoint/2010/main" val="118895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3FAE4-E989-63ED-D56C-D6C7D97A0FCA}"/>
              </a:ext>
            </a:extLst>
          </p:cNvPr>
          <p:cNvSpPr>
            <a:spLocks noGrp="1"/>
          </p:cNvSpPr>
          <p:nvPr>
            <p:ph idx="1"/>
          </p:nvPr>
        </p:nvSpPr>
        <p:spPr>
          <a:xfrm>
            <a:off x="457200" y="1495649"/>
            <a:ext cx="4248364" cy="4013901"/>
          </a:xfrm>
        </p:spPr>
        <p:txBody>
          <a:bodyPr vert="horz" lIns="91440" tIns="45720" rIns="91440" bIns="45720" rtlCol="0" anchor="t">
            <a:normAutofit fontScale="70000" lnSpcReduction="20000"/>
          </a:bodyPr>
          <a:lstStyle/>
          <a:p>
            <a:pPr>
              <a:lnSpc>
                <a:spcPct val="120000"/>
              </a:lnSpc>
              <a:spcBef>
                <a:spcPts val="0"/>
              </a:spcBef>
            </a:pPr>
            <a:r>
              <a:rPr lang="en-US" dirty="0">
                <a:cs typeface="Calibri"/>
              </a:rPr>
              <a:t>Stuck or no results populating?  Check your Proxy assignment (different security roles have different views and can take different actions)</a:t>
            </a: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a:p>
            <a:pPr>
              <a:lnSpc>
                <a:spcPct val="120000"/>
              </a:lnSpc>
              <a:spcBef>
                <a:spcPts val="0"/>
              </a:spcBef>
            </a:pPr>
            <a:r>
              <a:rPr lang="en-US" dirty="0">
                <a:ea typeface="Calibri"/>
                <a:cs typeface="Calibri"/>
              </a:rPr>
              <a:t>BP Stalled? Use</a:t>
            </a:r>
            <a:r>
              <a:rPr lang="en-US" dirty="0">
                <a:ea typeface="+mn-lt"/>
                <a:cs typeface="+mn-lt"/>
              </a:rPr>
              <a:t> the </a:t>
            </a:r>
            <a:r>
              <a:rPr lang="en-US" dirty="0">
                <a:ea typeface="Calibri"/>
                <a:cs typeface="Calibri"/>
              </a:rPr>
              <a:t>Business Process Transactions Awaiting Action report</a:t>
            </a:r>
          </a:p>
          <a:p>
            <a:pPr>
              <a:lnSpc>
                <a:spcPct val="120000"/>
              </a:lnSpc>
              <a:spcBef>
                <a:spcPts val="0"/>
              </a:spcBef>
            </a:pPr>
            <a:endParaRPr lang="en-US" dirty="0">
              <a:cs typeface="Calibri"/>
            </a:endParaRPr>
          </a:p>
          <a:p>
            <a:pPr>
              <a:lnSpc>
                <a:spcPct val="120000"/>
              </a:lnSpc>
              <a:spcBef>
                <a:spcPts val="0"/>
              </a:spcBef>
            </a:pPr>
            <a:r>
              <a:rPr lang="en-US" dirty="0">
                <a:cs typeface="Calibri"/>
              </a:rPr>
              <a:t>Make sure to note ER numbers</a:t>
            </a:r>
            <a:endParaRPr lang="en-US" dirty="0"/>
          </a:p>
          <a:p>
            <a:endParaRPr lang="en-US" dirty="0">
              <a:ea typeface="Calibri" panose="020F0502020204030204"/>
              <a:cs typeface="Calibri" panose="020F0502020204030204"/>
            </a:endParaRPr>
          </a:p>
          <a:p>
            <a:pPr marL="0" indent="0">
              <a:buNone/>
            </a:pPr>
            <a:endParaRPr lang="en-US" dirty="0">
              <a:ea typeface="Calibri" panose="020F0502020204030204"/>
              <a:cs typeface="Calibri" panose="020F0502020204030204"/>
            </a:endParaRPr>
          </a:p>
        </p:txBody>
      </p:sp>
      <p:sp>
        <p:nvSpPr>
          <p:cNvPr id="2" name="Title 1">
            <a:extLst>
              <a:ext uri="{FF2B5EF4-FFF2-40B4-BE49-F238E27FC236}">
                <a16:creationId xmlns:a16="http://schemas.microsoft.com/office/drawing/2014/main" id="{9BCCFB0A-A047-DAA3-AA47-EF3623BF9B45}"/>
              </a:ext>
            </a:extLst>
          </p:cNvPr>
          <p:cNvSpPr>
            <a:spLocks noGrp="1"/>
          </p:cNvSpPr>
          <p:nvPr>
            <p:ph type="title"/>
          </p:nvPr>
        </p:nvSpPr>
        <p:spPr/>
        <p:txBody>
          <a:bodyPr/>
          <a:lstStyle/>
          <a:p>
            <a:r>
              <a:rPr lang="en-US">
                <a:cs typeface="Calibri Light"/>
              </a:rPr>
              <a:t>Pro Tips</a:t>
            </a:r>
            <a:endParaRPr lang="en-US"/>
          </a:p>
        </p:txBody>
      </p:sp>
      <p:pic>
        <p:nvPicPr>
          <p:cNvPr id="5" name="Picture 4" descr="A screenshot of a cell phone&#10;&#10;Description automatically generated">
            <a:extLst>
              <a:ext uri="{FF2B5EF4-FFF2-40B4-BE49-F238E27FC236}">
                <a16:creationId xmlns:a16="http://schemas.microsoft.com/office/drawing/2014/main" id="{F7A41769-3F90-A128-1810-30500348A17E}"/>
              </a:ext>
            </a:extLst>
          </p:cNvPr>
          <p:cNvPicPr>
            <a:picLocks noChangeAspect="1"/>
          </p:cNvPicPr>
          <p:nvPr/>
        </p:nvPicPr>
        <p:blipFill>
          <a:blip r:embed="rId2"/>
          <a:stretch>
            <a:fillRect/>
          </a:stretch>
        </p:blipFill>
        <p:spPr>
          <a:xfrm>
            <a:off x="5544129" y="918373"/>
            <a:ext cx="4393727" cy="2510627"/>
          </a:xfrm>
          <a:prstGeom prst="rect">
            <a:avLst/>
          </a:prstGeom>
          <a:ln>
            <a:solidFill>
              <a:schemeClr val="tx1"/>
            </a:solidFill>
          </a:ln>
        </p:spPr>
      </p:pic>
      <p:pic>
        <p:nvPicPr>
          <p:cNvPr id="7" name="Picture 6">
            <a:extLst>
              <a:ext uri="{FF2B5EF4-FFF2-40B4-BE49-F238E27FC236}">
                <a16:creationId xmlns:a16="http://schemas.microsoft.com/office/drawing/2014/main" id="{3FFBD717-CCCB-5006-5A9D-4024F59A6188}"/>
              </a:ext>
            </a:extLst>
          </p:cNvPr>
          <p:cNvPicPr>
            <a:picLocks noChangeAspect="1"/>
          </p:cNvPicPr>
          <p:nvPr/>
        </p:nvPicPr>
        <p:blipFill>
          <a:blip r:embed="rId3"/>
          <a:stretch>
            <a:fillRect/>
          </a:stretch>
        </p:blipFill>
        <p:spPr>
          <a:xfrm>
            <a:off x="4460237" y="3643179"/>
            <a:ext cx="10791825" cy="3314700"/>
          </a:xfrm>
          <a:prstGeom prst="rect">
            <a:avLst/>
          </a:prstGeom>
        </p:spPr>
      </p:pic>
    </p:spTree>
    <p:extLst>
      <p:ext uri="{BB962C8B-B14F-4D97-AF65-F5344CB8AC3E}">
        <p14:creationId xmlns:p14="http://schemas.microsoft.com/office/powerpoint/2010/main" val="76772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EA51-5BA9-F763-5658-E741DF6A7625}"/>
              </a:ext>
            </a:extLst>
          </p:cNvPr>
          <p:cNvSpPr>
            <a:spLocks noGrp="1"/>
          </p:cNvSpPr>
          <p:nvPr>
            <p:ph type="title"/>
          </p:nvPr>
        </p:nvSpPr>
        <p:spPr/>
        <p:txBody>
          <a:bodyPr/>
          <a:lstStyle/>
          <a:p>
            <a:r>
              <a:rPr lang="en-US" dirty="0"/>
              <a:t>Day 2 – Workday Expenses</a:t>
            </a:r>
          </a:p>
        </p:txBody>
      </p:sp>
      <p:sp>
        <p:nvSpPr>
          <p:cNvPr id="3" name="Content Placeholder 2">
            <a:extLst>
              <a:ext uri="{FF2B5EF4-FFF2-40B4-BE49-F238E27FC236}">
                <a16:creationId xmlns:a16="http://schemas.microsoft.com/office/drawing/2014/main" id="{5A9AD18A-75FF-32F8-D514-B5B3642FE870}"/>
              </a:ext>
            </a:extLst>
          </p:cNvPr>
          <p:cNvSpPr>
            <a:spLocks noGrp="1"/>
          </p:cNvSpPr>
          <p:nvPr>
            <p:ph sz="half" idx="1"/>
          </p:nvPr>
        </p:nvSpPr>
        <p:spPr>
          <a:xfrm>
            <a:off x="2421468" y="1417373"/>
            <a:ext cx="6781799" cy="4259898"/>
          </a:xfrm>
        </p:spPr>
        <p:txBody>
          <a:bodyPr/>
          <a:lstStyle/>
          <a:p>
            <a:pPr algn="l" rtl="0" fontAlgn="base"/>
            <a:r>
              <a:rPr lang="en-US" sz="1800" b="0" i="0" u="none" strike="noStrike" dirty="0">
                <a:effectLst/>
                <a:latin typeface="Calibri" panose="020F0502020204030204" pitchFamily="34" charset="0"/>
              </a:rPr>
              <a:t>8:00am-8:45am - Breakfast</a:t>
            </a:r>
            <a:r>
              <a:rPr lang="en-US" sz="1800" b="0" i="0" dirty="0">
                <a:effectLst/>
                <a:latin typeface="Calibri" panose="020F0502020204030204" pitchFamily="34" charset="0"/>
              </a:rPr>
              <a:t>​</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8:45am-10:00am – Workday Navigation and General Workday Intro</a:t>
            </a:r>
          </a:p>
          <a:p>
            <a:pPr lvl="1" fontAlgn="base"/>
            <a:r>
              <a:rPr lang="en-US" sz="1800" b="0" i="0" u="none" strike="noStrike" dirty="0">
                <a:effectLst/>
                <a:latin typeface="Calibri" panose="020F0502020204030204" pitchFamily="34" charset="0"/>
              </a:rPr>
              <a:t>Credit Card Standardization</a:t>
            </a:r>
          </a:p>
          <a:p>
            <a:pPr lvl="1" fontAlgn="base"/>
            <a:r>
              <a:rPr lang="en-US" sz="1800" b="0" i="0" u="none" strike="noStrike" dirty="0">
                <a:effectLst/>
                <a:latin typeface="Calibri" panose="020F0502020204030204" pitchFamily="34" charset="0"/>
              </a:rPr>
              <a:t>Expense Training Overview</a:t>
            </a:r>
            <a:r>
              <a:rPr lang="en-US" sz="1800" b="0" i="0" dirty="0">
                <a:effectLst/>
                <a:latin typeface="Calibri" panose="020F0502020204030204" pitchFamily="34" charset="0"/>
              </a:rPr>
              <a:t>​ (Liz)</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10:00am – 10:15am – Break</a:t>
            </a:r>
            <a:r>
              <a:rPr lang="en-US" sz="1800" b="0" i="0" dirty="0">
                <a:effectLst/>
                <a:latin typeface="Calibri" panose="020F0502020204030204" pitchFamily="34" charset="0"/>
              </a:rPr>
              <a:t>​</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10:15am-11:30am – Workday Expenses (demo and walk through of Spend Auth</a:t>
            </a:r>
            <a:r>
              <a:rPr lang="en-US" sz="1800" dirty="0">
                <a:latin typeface="Calibri" panose="020F0502020204030204" pitchFamily="34" charset="0"/>
              </a:rPr>
              <a:t> by Graig)</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11:30pm-12:15pm – Working Lunch (Discussion on Workday Credit Card API &amp; Per Diem and Workday/Fox integration​ by Liz)</a:t>
            </a:r>
            <a:r>
              <a:rPr lang="en-US" sz="1800" b="0" i="0" dirty="0">
                <a:effectLst/>
                <a:latin typeface="Calibri" panose="020F0502020204030204" pitchFamily="34" charset="0"/>
              </a:rPr>
              <a:t>​</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12:15pm – 1:30pm – Workday Expense Reports demo and walk through</a:t>
            </a:r>
            <a:r>
              <a:rPr lang="en-US" sz="1800" b="0" i="0" dirty="0">
                <a:effectLst/>
                <a:latin typeface="Calibri" panose="020F0502020204030204" pitchFamily="34" charset="0"/>
              </a:rPr>
              <a:t>​ (Graig)</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1:30pm – 1:40pm -  Break</a:t>
            </a:r>
            <a:r>
              <a:rPr lang="en-US" sz="1800" b="0" i="0" dirty="0">
                <a:effectLst/>
                <a:latin typeface="Calibri" panose="020F0502020204030204" pitchFamily="34" charset="0"/>
              </a:rPr>
              <a:t>​</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1:40pm – 2:50pm -  Workday Expense SME’s</a:t>
            </a:r>
            <a:r>
              <a:rPr lang="en-US" sz="1800" b="0" i="0" dirty="0">
                <a:effectLst/>
                <a:latin typeface="Calibri" panose="020F0502020204030204" pitchFamily="34" charset="0"/>
              </a:rPr>
              <a:t>​ (Graig)</a:t>
            </a:r>
            <a:endParaRPr lang="en-US" b="0" i="0" dirty="0">
              <a:effectLst/>
              <a:latin typeface="Segoe UI" panose="020B0502040204020203" pitchFamily="34" charset="0"/>
            </a:endParaRPr>
          </a:p>
          <a:p>
            <a:pPr algn="l" rtl="0" fontAlgn="base"/>
            <a:r>
              <a:rPr lang="en-US" sz="1800" b="0" i="0" u="none" strike="noStrike" dirty="0">
                <a:effectLst/>
                <a:latin typeface="Calibri" panose="020F0502020204030204" pitchFamily="34" charset="0"/>
              </a:rPr>
              <a:t>2:50pm – 3:00pm -  Wrap-up &amp; Closing (Liz)</a:t>
            </a:r>
            <a:endParaRPr lang="en-US" b="0" i="0" dirty="0">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243219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E809-D569-42E4-9D24-E96597B60AB0}"/>
              </a:ext>
            </a:extLst>
          </p:cNvPr>
          <p:cNvSpPr>
            <a:spLocks noGrp="1"/>
          </p:cNvSpPr>
          <p:nvPr>
            <p:ph type="ctrTitle"/>
          </p:nvPr>
        </p:nvSpPr>
        <p:spPr>
          <a:xfrm>
            <a:off x="532660" y="310718"/>
            <a:ext cx="6667129" cy="3331325"/>
          </a:xfrm>
        </p:spPr>
        <p:txBody>
          <a:bodyPr lIns="91440" tIns="45720" rIns="91440" bIns="45720" anchor="b"/>
          <a:lstStyle/>
          <a:p>
            <a:r>
              <a:rPr lang="en-US" sz="4800" dirty="0">
                <a:latin typeface="Noto Sans"/>
              </a:rPr>
              <a:t>Credit Card Standardization Update</a:t>
            </a:r>
            <a:br>
              <a:rPr lang="en-US" sz="4800" dirty="0">
                <a:latin typeface="Noto Sans"/>
              </a:rPr>
            </a:br>
            <a:br>
              <a:rPr lang="en-US" sz="4800" dirty="0">
                <a:latin typeface="Noto Sans"/>
              </a:rPr>
            </a:br>
            <a:r>
              <a:rPr lang="en-US" sz="4800" dirty="0">
                <a:latin typeface="Noto Sans"/>
              </a:rPr>
              <a:t>Travel Managers</a:t>
            </a:r>
            <a:endParaRPr lang="en-US" sz="4000" dirty="0">
              <a:latin typeface="Noto Sans"/>
            </a:endParaRPr>
          </a:p>
        </p:txBody>
      </p:sp>
      <p:sp>
        <p:nvSpPr>
          <p:cNvPr id="3" name="Subtitle 2">
            <a:extLst>
              <a:ext uri="{FF2B5EF4-FFF2-40B4-BE49-F238E27FC236}">
                <a16:creationId xmlns:a16="http://schemas.microsoft.com/office/drawing/2014/main" id="{EC106001-296E-4463-9B3C-C80406E079F8}"/>
              </a:ext>
            </a:extLst>
          </p:cNvPr>
          <p:cNvSpPr>
            <a:spLocks noGrp="1"/>
          </p:cNvSpPr>
          <p:nvPr>
            <p:ph type="subTitle" idx="1"/>
          </p:nvPr>
        </p:nvSpPr>
        <p:spPr/>
        <p:txBody>
          <a:bodyPr lIns="91440" tIns="45720" rIns="91440" bIns="45720" anchor="t"/>
          <a:lstStyle/>
          <a:p>
            <a:endParaRPr lang="en-US" dirty="0"/>
          </a:p>
        </p:txBody>
      </p:sp>
    </p:spTree>
    <p:extLst>
      <p:ext uri="{BB962C8B-B14F-4D97-AF65-F5344CB8AC3E}">
        <p14:creationId xmlns:p14="http://schemas.microsoft.com/office/powerpoint/2010/main" val="92262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54458-A74A-4F20-858E-ED053B233E14}"/>
              </a:ext>
            </a:extLst>
          </p:cNvPr>
          <p:cNvSpPr>
            <a:spLocks noGrp="1"/>
          </p:cNvSpPr>
          <p:nvPr>
            <p:ph idx="1"/>
          </p:nvPr>
        </p:nvSpPr>
        <p:spPr>
          <a:xfrm>
            <a:off x="582957" y="1391251"/>
            <a:ext cx="9511638" cy="4782854"/>
          </a:xfrm>
        </p:spPr>
        <p:txBody>
          <a:bodyPr lIns="91440" tIns="45720" rIns="91440" bIns="45720" anchor="t"/>
          <a:lstStyle/>
          <a:p>
            <a:r>
              <a:rPr lang="en-US" dirty="0">
                <a:latin typeface="Montserrat"/>
                <a:cs typeface="Arial"/>
              </a:rPr>
              <a:t>Review Overall Credit Card Standardization Project</a:t>
            </a:r>
          </a:p>
          <a:p>
            <a:r>
              <a:rPr lang="en-US" dirty="0">
                <a:latin typeface="Montserrat"/>
                <a:cs typeface="Arial"/>
              </a:rPr>
              <a:t>Approval Process for Credit Card Applications and Limit/Change Requests in Workday</a:t>
            </a:r>
          </a:p>
          <a:p>
            <a:pPr lvl="1"/>
            <a:r>
              <a:rPr lang="en-US" dirty="0">
                <a:latin typeface="Montserrat"/>
                <a:cs typeface="Arial"/>
              </a:rPr>
              <a:t>Walk through roles/responsibilities</a:t>
            </a:r>
            <a:endParaRPr lang="en-US" dirty="0">
              <a:highlight>
                <a:srgbClr val="FFFF00"/>
              </a:highlight>
              <a:latin typeface="Montserrat"/>
              <a:cs typeface="Arial"/>
            </a:endParaRPr>
          </a:p>
          <a:p>
            <a:pPr lvl="1"/>
            <a:r>
              <a:rPr lang="en-US" dirty="0">
                <a:latin typeface="Montserrat"/>
                <a:cs typeface="Arial"/>
              </a:rPr>
              <a:t>Limits</a:t>
            </a:r>
          </a:p>
          <a:p>
            <a:pPr lvl="1"/>
            <a:r>
              <a:rPr lang="en-US" dirty="0">
                <a:latin typeface="Montserrat"/>
                <a:cs typeface="Arial"/>
              </a:rPr>
              <a:t>What remains on campus vs Shared Services</a:t>
            </a:r>
          </a:p>
          <a:p>
            <a:pPr lvl="1"/>
            <a:endParaRPr lang="en-US" dirty="0">
              <a:latin typeface="Montserrat"/>
              <a:cs typeface="Arial"/>
            </a:endParaRPr>
          </a:p>
          <a:p>
            <a:pPr lvl="1"/>
            <a:r>
              <a:rPr lang="en-US" dirty="0">
                <a:latin typeface="Montserrat"/>
                <a:cs typeface="Arial"/>
              </a:rPr>
              <a:t>Questions</a:t>
            </a:r>
          </a:p>
        </p:txBody>
      </p:sp>
      <p:sp>
        <p:nvSpPr>
          <p:cNvPr id="3" name="Title 2">
            <a:extLst>
              <a:ext uri="{FF2B5EF4-FFF2-40B4-BE49-F238E27FC236}">
                <a16:creationId xmlns:a16="http://schemas.microsoft.com/office/drawing/2014/main" id="{4F7F8B37-3EF8-46EB-92F5-0D184D60FEF6}"/>
              </a:ext>
            </a:extLst>
          </p:cNvPr>
          <p:cNvSpPr>
            <a:spLocks noGrp="1"/>
          </p:cNvSpPr>
          <p:nvPr>
            <p:ph type="title"/>
          </p:nvPr>
        </p:nvSpPr>
        <p:spPr/>
        <p:txBody>
          <a:bodyPr>
            <a:normAutofit/>
          </a:bodyPr>
          <a:lstStyle/>
          <a:p>
            <a:r>
              <a:rPr lang="en-US" dirty="0"/>
              <a:t>Agenda</a:t>
            </a:r>
          </a:p>
        </p:txBody>
      </p:sp>
    </p:spTree>
    <p:extLst>
      <p:ext uri="{BB962C8B-B14F-4D97-AF65-F5344CB8AC3E}">
        <p14:creationId xmlns:p14="http://schemas.microsoft.com/office/powerpoint/2010/main" val="78081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CACCC-ECB5-421E-8C34-82234FC9146B}"/>
              </a:ext>
            </a:extLst>
          </p:cNvPr>
          <p:cNvSpPr>
            <a:spLocks noGrp="1"/>
          </p:cNvSpPr>
          <p:nvPr>
            <p:ph idx="1"/>
          </p:nvPr>
        </p:nvSpPr>
        <p:spPr>
          <a:xfrm>
            <a:off x="457200" y="1219200"/>
            <a:ext cx="11129158" cy="4241381"/>
          </a:xfrm>
          <a:solidFill>
            <a:schemeClr val="bg1"/>
          </a:solidFill>
        </p:spPr>
        <p:txBody>
          <a:bodyPr lIns="91440" tIns="45720" rIns="91440" bIns="45720" anchor="t"/>
          <a:lstStyle/>
          <a:p>
            <a:r>
              <a:rPr lang="en-US" sz="1800" dirty="0">
                <a:latin typeface="Montserrat"/>
                <a:cs typeface="Arial"/>
              </a:rPr>
              <a:t>Goal of this ATP related project is to transform and standardize the Credit Card Products offered and used across the Universities of Wisconsin</a:t>
            </a:r>
          </a:p>
          <a:p>
            <a:r>
              <a:rPr lang="en-US" sz="1800" dirty="0">
                <a:latin typeface="Montserrat"/>
                <a:cs typeface="Arial"/>
              </a:rPr>
              <a:t>This project has been a collaboration with ATP Expenses, BPI&amp;A teams, UW Shared Services, Credit Card Administrators, Purchasing Directors, and other stakeholders</a:t>
            </a:r>
          </a:p>
          <a:p>
            <a:r>
              <a:rPr lang="en-US" sz="1800" dirty="0">
                <a:latin typeface="Montserrat"/>
                <a:cs typeface="Arial"/>
              </a:rPr>
              <a:t>We are presenting to Travel Managers, Controllers and Purchasing Directors stakeholder groups to give a high level overview of future state and update</a:t>
            </a:r>
          </a:p>
          <a:p>
            <a:r>
              <a:rPr lang="en-US" sz="1800" dirty="0">
                <a:latin typeface="Montserrat"/>
                <a:cs typeface="Arial"/>
              </a:rPr>
              <a:t>Credit Card Administration function will consist of two separate teams:</a:t>
            </a:r>
          </a:p>
          <a:p>
            <a:pPr lvl="1"/>
            <a:r>
              <a:rPr lang="en-US" sz="1800" dirty="0">
                <a:latin typeface="Montserrat"/>
                <a:cs typeface="Arial"/>
              </a:rPr>
              <a:t>One for Madison (largely unchanged from current state) rolling up under Meghann Grove (David Honma)</a:t>
            </a:r>
          </a:p>
          <a:p>
            <a:pPr lvl="1"/>
            <a:r>
              <a:rPr lang="en-US" sz="1800" dirty="0">
                <a:latin typeface="Montserrat"/>
                <a:cs typeface="Arial"/>
              </a:rPr>
              <a:t>One of Systemwide (excluding Madison) rolling up under Mike Morris and Janelle Housley (Diann Sypula)</a:t>
            </a:r>
          </a:p>
          <a:p>
            <a:pPr marL="0" indent="0">
              <a:buNone/>
            </a:pPr>
            <a:endParaRPr lang="en-US" sz="1600" dirty="0">
              <a:latin typeface="Montserrat"/>
              <a:cs typeface="Arial"/>
            </a:endParaRPr>
          </a:p>
          <a:p>
            <a:pPr lvl="3">
              <a:buClr>
                <a:srgbClr val="B9B9B9"/>
              </a:buClr>
            </a:pPr>
            <a:endParaRPr lang="en-US" dirty="0"/>
          </a:p>
        </p:txBody>
      </p:sp>
      <p:sp>
        <p:nvSpPr>
          <p:cNvPr id="3" name="Title 2">
            <a:extLst>
              <a:ext uri="{FF2B5EF4-FFF2-40B4-BE49-F238E27FC236}">
                <a16:creationId xmlns:a16="http://schemas.microsoft.com/office/drawing/2014/main" id="{1F773E60-BEAF-4D5B-A90D-7600CA9511A1}"/>
              </a:ext>
            </a:extLst>
          </p:cNvPr>
          <p:cNvSpPr>
            <a:spLocks noGrp="1"/>
          </p:cNvSpPr>
          <p:nvPr>
            <p:ph type="title"/>
          </p:nvPr>
        </p:nvSpPr>
        <p:spPr/>
        <p:txBody>
          <a:bodyPr vert="horz" lIns="91440" tIns="45720" rIns="91440" bIns="45720" rtlCol="0" anchor="ctr">
            <a:noAutofit/>
          </a:bodyPr>
          <a:lstStyle/>
          <a:p>
            <a:r>
              <a:rPr lang="en-US" sz="2800" dirty="0">
                <a:latin typeface="Noto Sans"/>
                <a:ea typeface="Noto Sans"/>
                <a:cs typeface="Noto Sans"/>
              </a:rPr>
              <a:t>Overview of Credit Card Standardization</a:t>
            </a:r>
            <a:endParaRPr lang="en-US" sz="2800" dirty="0"/>
          </a:p>
        </p:txBody>
      </p:sp>
    </p:spTree>
    <p:extLst>
      <p:ext uri="{BB962C8B-B14F-4D97-AF65-F5344CB8AC3E}">
        <p14:creationId xmlns:p14="http://schemas.microsoft.com/office/powerpoint/2010/main" val="375653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CACCC-ECB5-421E-8C34-82234FC9146B}"/>
              </a:ext>
            </a:extLst>
          </p:cNvPr>
          <p:cNvSpPr>
            <a:spLocks noGrp="1"/>
          </p:cNvSpPr>
          <p:nvPr>
            <p:ph idx="1"/>
          </p:nvPr>
        </p:nvSpPr>
        <p:spPr>
          <a:xfrm>
            <a:off x="457200" y="1219200"/>
            <a:ext cx="11129158" cy="4241381"/>
          </a:xfrm>
          <a:solidFill>
            <a:schemeClr val="bg1"/>
          </a:solidFill>
        </p:spPr>
        <p:txBody>
          <a:bodyPr lIns="91440" tIns="45720" rIns="91440" bIns="45720" anchor="t"/>
          <a:lstStyle/>
          <a:p>
            <a:r>
              <a:rPr lang="en-US" sz="1600" dirty="0">
                <a:latin typeface="Montserrat"/>
                <a:cs typeface="Arial"/>
              </a:rPr>
              <a:t>Will be using questionnaire functionality/business process in Workday</a:t>
            </a:r>
          </a:p>
          <a:p>
            <a:r>
              <a:rPr lang="en-US" sz="1600" dirty="0">
                <a:latin typeface="Montserrat"/>
                <a:cs typeface="Arial"/>
              </a:rPr>
              <a:t>Workflow (approval steps) will vary based on:</a:t>
            </a:r>
          </a:p>
          <a:p>
            <a:pPr lvl="1"/>
            <a:r>
              <a:rPr lang="en-US" sz="1600" dirty="0">
                <a:latin typeface="Montserrat"/>
                <a:cs typeface="Arial"/>
              </a:rPr>
              <a:t>Credit card type Pcard vs Shared Liability Card</a:t>
            </a:r>
          </a:p>
          <a:p>
            <a:pPr lvl="1"/>
            <a:r>
              <a:rPr lang="en-US" sz="1600" dirty="0">
                <a:latin typeface="Montserrat"/>
                <a:cs typeface="Arial"/>
              </a:rPr>
              <a:t>If it is Madison or not</a:t>
            </a:r>
          </a:p>
          <a:p>
            <a:pPr lvl="1"/>
            <a:r>
              <a:rPr lang="en-US" sz="1600" dirty="0">
                <a:latin typeface="Montserrat"/>
                <a:cs typeface="Arial"/>
              </a:rPr>
              <a:t>If a single purchase limit over $5K</a:t>
            </a:r>
          </a:p>
          <a:p>
            <a:pPr lvl="1"/>
            <a:endParaRPr lang="en-US" sz="1600" dirty="0">
              <a:latin typeface="Montserrat"/>
              <a:cs typeface="Arial"/>
            </a:endParaRPr>
          </a:p>
          <a:p>
            <a:r>
              <a:rPr lang="en-US" sz="1600" dirty="0">
                <a:latin typeface="Montserrat"/>
                <a:cs typeface="Arial"/>
              </a:rPr>
              <a:t>Note: we will be having a “Credit Card Change” questionnaire </a:t>
            </a:r>
          </a:p>
          <a:p>
            <a:pPr lvl="1"/>
            <a:r>
              <a:rPr lang="en-US" sz="1600" dirty="0">
                <a:latin typeface="Montserrat"/>
                <a:cs typeface="Arial"/>
              </a:rPr>
              <a:t>This change questionnaire will be required for changes (including temporary single purchase limit changes)</a:t>
            </a:r>
          </a:p>
          <a:p>
            <a:pPr lvl="1"/>
            <a:r>
              <a:rPr lang="en-US" sz="1600" dirty="0">
                <a:latin typeface="Montserrat"/>
                <a:cs typeface="Arial"/>
              </a:rPr>
              <a:t>Only applies to Purchase card types</a:t>
            </a:r>
          </a:p>
          <a:p>
            <a:pPr lvl="2"/>
            <a:r>
              <a:rPr lang="en-US" sz="1600" dirty="0">
                <a:latin typeface="Montserrat"/>
                <a:cs typeface="Arial"/>
              </a:rPr>
              <a:t>Any requests to make changes to shared liability cards will be done manually</a:t>
            </a:r>
          </a:p>
          <a:p>
            <a:endParaRPr lang="en-US" sz="1600" dirty="0">
              <a:latin typeface="Montserrat"/>
              <a:cs typeface="Arial"/>
            </a:endParaRPr>
          </a:p>
          <a:p>
            <a:r>
              <a:rPr lang="en-US" sz="1600" dirty="0">
                <a:latin typeface="Montserrat"/>
                <a:cs typeface="Arial"/>
              </a:rPr>
              <a:t>In general, these APIs (Application Programming Interface) use both responses of questionnaire and HR data (the APIs send data to/from US Bank)</a:t>
            </a:r>
          </a:p>
          <a:p>
            <a:endParaRPr lang="en-US" sz="1600" dirty="0">
              <a:latin typeface="Montserrat"/>
              <a:cs typeface="Arial"/>
            </a:endParaRPr>
          </a:p>
          <a:p>
            <a:r>
              <a:rPr lang="en-US" sz="1600" dirty="0">
                <a:latin typeface="Montserrat"/>
                <a:cs typeface="Arial"/>
              </a:rPr>
              <a:t>The UW will be the first or one of the first (no one has gone live yet) with this new functionality offered by US Bank</a:t>
            </a:r>
          </a:p>
          <a:p>
            <a:pPr marL="0" indent="0">
              <a:buNone/>
            </a:pPr>
            <a:endParaRPr lang="en-US" sz="1600" dirty="0">
              <a:latin typeface="Montserrat"/>
              <a:cs typeface="Arial"/>
            </a:endParaRPr>
          </a:p>
          <a:p>
            <a:pPr lvl="3">
              <a:buClr>
                <a:srgbClr val="B9B9B9"/>
              </a:buClr>
            </a:pPr>
            <a:endParaRPr lang="en-US" dirty="0"/>
          </a:p>
        </p:txBody>
      </p:sp>
      <p:sp>
        <p:nvSpPr>
          <p:cNvPr id="3" name="Title 2">
            <a:extLst>
              <a:ext uri="{FF2B5EF4-FFF2-40B4-BE49-F238E27FC236}">
                <a16:creationId xmlns:a16="http://schemas.microsoft.com/office/drawing/2014/main" id="{1F773E60-BEAF-4D5B-A90D-7600CA9511A1}"/>
              </a:ext>
            </a:extLst>
          </p:cNvPr>
          <p:cNvSpPr>
            <a:spLocks noGrp="1"/>
          </p:cNvSpPr>
          <p:nvPr>
            <p:ph type="title"/>
          </p:nvPr>
        </p:nvSpPr>
        <p:spPr/>
        <p:txBody>
          <a:bodyPr vert="horz" lIns="91440" tIns="45720" rIns="91440" bIns="45720" rtlCol="0" anchor="ctr">
            <a:noAutofit/>
          </a:bodyPr>
          <a:lstStyle/>
          <a:p>
            <a:r>
              <a:rPr lang="en-US" sz="2800" dirty="0">
                <a:latin typeface="Noto Sans"/>
                <a:ea typeface="Noto Sans"/>
                <a:cs typeface="Noto Sans"/>
              </a:rPr>
              <a:t>Overview of Application Process in Workday</a:t>
            </a:r>
            <a:endParaRPr lang="en-US" sz="2800" dirty="0"/>
          </a:p>
        </p:txBody>
      </p:sp>
    </p:spTree>
    <p:extLst>
      <p:ext uri="{BB962C8B-B14F-4D97-AF65-F5344CB8AC3E}">
        <p14:creationId xmlns:p14="http://schemas.microsoft.com/office/powerpoint/2010/main" val="99445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457200" y="1219201"/>
            <a:ext cx="9637395" cy="5393266"/>
          </a:xfrm>
        </p:spPr>
        <p:txBody>
          <a:bodyPr/>
          <a:lstStyle/>
          <a:p>
            <a:pPr lvl="1"/>
            <a:r>
              <a:rPr lang="en-US" sz="1800" dirty="0"/>
              <a:t>Similar to how application questionnaire + integration/API will work when employees request changes to their Purchase card account data will come from questionnaire responses and/or HR data</a:t>
            </a:r>
          </a:p>
          <a:p>
            <a:pPr lvl="1"/>
            <a:r>
              <a:rPr lang="en-US" sz="1800" dirty="0"/>
              <a:t>Change questionnaire will mostly be used for single purchase limit updates and/or billing cycle limit increase requests</a:t>
            </a:r>
          </a:p>
          <a:p>
            <a:pPr lvl="1"/>
            <a:r>
              <a:rPr lang="en-US" sz="1800" dirty="0"/>
              <a:t>HR data items that trigger change/automated communication to US Bank:</a:t>
            </a:r>
          </a:p>
          <a:p>
            <a:pPr lvl="2"/>
            <a:r>
              <a:rPr lang="en-US" sz="1800" dirty="0"/>
              <a:t>Termination</a:t>
            </a:r>
          </a:p>
          <a:p>
            <a:pPr lvl="3"/>
            <a:r>
              <a:rPr lang="en-US" sz="1600" dirty="0"/>
              <a:t>Send “T-9 terminated” status to US bank</a:t>
            </a:r>
          </a:p>
          <a:p>
            <a:pPr lvl="2"/>
            <a:r>
              <a:rPr lang="en-US" sz="1800" dirty="0"/>
              <a:t>If an employee requests change of address to work/home will pull the “preferred” work or “preferred” home address from Workday</a:t>
            </a:r>
          </a:p>
          <a:p>
            <a:pPr lvl="2"/>
            <a:endParaRPr lang="en-US" sz="1800" dirty="0"/>
          </a:p>
          <a:p>
            <a:pPr lvl="1"/>
            <a:r>
              <a:rPr lang="en-US" sz="1800" dirty="0"/>
              <a:t>We are still working through process when an employee changes departments/jobs but not “Company” or campus, as of now, cards will not be canceled</a:t>
            </a:r>
          </a:p>
          <a:p>
            <a:pPr lvl="1"/>
            <a:endParaRPr lang="en-US" sz="1800" dirty="0"/>
          </a:p>
          <a:p>
            <a:pPr marL="457200" lvl="1" indent="0">
              <a:buNone/>
            </a:pPr>
            <a:endParaRPr lang="en-US" sz="1800" dirty="0"/>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p:txBody>
          <a:bodyPr/>
          <a:lstStyle/>
          <a:p>
            <a:r>
              <a:rPr lang="en-US" dirty="0"/>
              <a:t>Change Questionnaire and Termination</a:t>
            </a:r>
          </a:p>
        </p:txBody>
      </p:sp>
    </p:spTree>
    <p:extLst>
      <p:ext uri="{BB962C8B-B14F-4D97-AF65-F5344CB8AC3E}">
        <p14:creationId xmlns:p14="http://schemas.microsoft.com/office/powerpoint/2010/main" val="311302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CACCC-ECB5-421E-8C34-82234FC9146B}"/>
              </a:ext>
            </a:extLst>
          </p:cNvPr>
          <p:cNvSpPr>
            <a:spLocks noGrp="1"/>
          </p:cNvSpPr>
          <p:nvPr>
            <p:ph idx="1"/>
          </p:nvPr>
        </p:nvSpPr>
        <p:spPr>
          <a:xfrm>
            <a:off x="371475" y="1219199"/>
            <a:ext cx="10601325" cy="4962525"/>
          </a:xfrm>
          <a:solidFill>
            <a:schemeClr val="bg1"/>
          </a:solidFill>
        </p:spPr>
        <p:txBody>
          <a:bodyPr lIns="91440" tIns="45720" rIns="91440" bIns="45720" anchor="t"/>
          <a:lstStyle/>
          <a:p>
            <a:r>
              <a:rPr lang="en-US" dirty="0"/>
              <a:t>Brent Tilton to delegate authority for UW Systemwide (excluding Madison) to Mike Morris (UWSS)</a:t>
            </a:r>
          </a:p>
          <a:p>
            <a:pPr lvl="1"/>
            <a:r>
              <a:rPr lang="en-US" dirty="0">
                <a:latin typeface="Montserrat"/>
                <a:cs typeface="Arial"/>
              </a:rPr>
              <a:t>UWSS will ultimately be responsible for Credit Card administration, including issue cards, train cardholders and approvers, transaction audits, limit adjustments, corrective actions for non-compliance, DOA approvals for raising single purchase limits over $5K</a:t>
            </a:r>
          </a:p>
          <a:p>
            <a:pPr lvl="1"/>
            <a:r>
              <a:rPr lang="en-US" dirty="0">
                <a:latin typeface="Montserrat"/>
                <a:cs typeface="Arial"/>
              </a:rPr>
              <a:t>Audit findings for System campuses, excluding Madison ,will be for UWSS team to resolve and be accountable</a:t>
            </a:r>
          </a:p>
          <a:p>
            <a:pPr lvl="1"/>
            <a:r>
              <a:rPr lang="en-US" dirty="0">
                <a:latin typeface="Montserrat"/>
                <a:cs typeface="Arial"/>
              </a:rPr>
              <a:t>UWSS will have a feedback loop with Purchasing Directors and others (Controller, CBO) with information such as cards issued, cards closed, UWSS random audit findings (including names of individuals not complying), IA audit reports, and spend data. UWSS acknowledges this will be critical for success.</a:t>
            </a:r>
          </a:p>
          <a:p>
            <a:pPr lvl="1"/>
            <a:r>
              <a:rPr lang="en-US" dirty="0">
                <a:latin typeface="Montserrat"/>
                <a:cs typeface="Arial"/>
              </a:rPr>
              <a:t>Madison’s processes teams will largely remain as is today</a:t>
            </a:r>
          </a:p>
          <a:p>
            <a:endParaRPr lang="en-US" dirty="0"/>
          </a:p>
          <a:p>
            <a:pPr marL="914400" lvl="2" indent="0">
              <a:buNone/>
            </a:pPr>
            <a:endParaRPr lang="en-US" dirty="0"/>
          </a:p>
        </p:txBody>
      </p:sp>
      <p:sp>
        <p:nvSpPr>
          <p:cNvPr id="3" name="Title 2">
            <a:extLst>
              <a:ext uri="{FF2B5EF4-FFF2-40B4-BE49-F238E27FC236}">
                <a16:creationId xmlns:a16="http://schemas.microsoft.com/office/drawing/2014/main" id="{1F773E60-BEAF-4D5B-A90D-7600CA9511A1}"/>
              </a:ext>
            </a:extLst>
          </p:cNvPr>
          <p:cNvSpPr>
            <a:spLocks noGrp="1"/>
          </p:cNvSpPr>
          <p:nvPr>
            <p:ph type="title"/>
          </p:nvPr>
        </p:nvSpPr>
        <p:spPr/>
        <p:txBody>
          <a:bodyPr>
            <a:normAutofit/>
          </a:bodyPr>
          <a:lstStyle/>
          <a:p>
            <a:r>
              <a:rPr lang="en-US" sz="3600" dirty="0">
                <a:latin typeface="Noto Sans"/>
                <a:ea typeface="Noto Sans"/>
                <a:cs typeface="Noto Sans"/>
              </a:rPr>
              <a:t>Delegation Authority: High Level Plan</a:t>
            </a:r>
            <a:endParaRPr lang="en-US" sz="3600" b="0" dirty="0">
              <a:latin typeface="Noto Sans"/>
              <a:ea typeface="Noto Sans"/>
              <a:cs typeface="Noto Sans"/>
            </a:endParaRPr>
          </a:p>
        </p:txBody>
      </p:sp>
    </p:spTree>
    <p:extLst>
      <p:ext uri="{BB962C8B-B14F-4D97-AF65-F5344CB8AC3E}">
        <p14:creationId xmlns:p14="http://schemas.microsoft.com/office/powerpoint/2010/main" val="79493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CACCC-ECB5-421E-8C34-82234FC9146B}"/>
              </a:ext>
            </a:extLst>
          </p:cNvPr>
          <p:cNvSpPr>
            <a:spLocks noGrp="1"/>
          </p:cNvSpPr>
          <p:nvPr>
            <p:ph idx="1"/>
          </p:nvPr>
        </p:nvSpPr>
        <p:spPr>
          <a:xfrm>
            <a:off x="371475" y="1219199"/>
            <a:ext cx="10601325" cy="4962525"/>
          </a:xfrm>
          <a:solidFill>
            <a:schemeClr val="bg1"/>
          </a:solidFill>
        </p:spPr>
        <p:txBody>
          <a:bodyPr lIns="91440" tIns="45720" rIns="91440" bIns="45720" anchor="t"/>
          <a:lstStyle/>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UWSS (Madison/Central Systemwide) Tasks vs Campus Tasks: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Shared Service: </a:t>
            </a:r>
            <a:r>
              <a:rPr lang="en-US" sz="1600" dirty="0">
                <a:effectLst/>
                <a:latin typeface="Calibri" panose="020F0502020204030204" pitchFamily="34" charset="0"/>
                <a:ea typeface="Calibri" panose="020F0502020204030204" pitchFamily="34" charset="0"/>
                <a:cs typeface="Times New Roman" panose="02020603050405020304" pitchFamily="18" charset="0"/>
              </a:rPr>
              <a:t>Final step in credit card approval/credit card processing, MCC code adjustments, limit adjustments, auditing pre-approval (Expense Partner for the Expenses Business Process), post approval review, own the application process going forward (Systemwide/Madison) and follow up with any audit findings (and develop plans to help mitigate future findings)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Campus Tasks: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Approving Credit Cards application and Purchase credit limit adjustments (will have detailed slides that follow</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Purchasing Director on campus for single purchase limits over $5,000</a:t>
            </a: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143 higher limit requests in a FY Systemwide (mostly Madison) that goes to DOA </a:t>
            </a:r>
          </a:p>
          <a:p>
            <a:pPr marL="742950" marR="0" lvl="1" indent="-285750">
              <a:lnSpc>
                <a:spcPct val="107000"/>
              </a:lnSpc>
              <a:spcBef>
                <a:spcPts val="0"/>
              </a:spcBef>
              <a:spcAft>
                <a:spcPts val="0"/>
              </a:spcAft>
              <a:buFont typeface="Courier New" panose="02070309020205020404" pitchFamily="49" charset="0"/>
              <a:buChar char="o"/>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Guide Shared Services team, we recognize </a:t>
            </a:r>
            <a:r>
              <a:rPr lang="en-US" sz="1600" dirty="0">
                <a:latin typeface="Calibri" panose="020F0502020204030204" pitchFamily="34" charset="0"/>
                <a:ea typeface="Calibri" panose="020F0502020204030204" pitchFamily="34" charset="0"/>
                <a:cs typeface="Times New Roman" panose="02020603050405020304" pitchFamily="18" charset="0"/>
              </a:rPr>
              <a:t>importance of </a:t>
            </a:r>
            <a:r>
              <a:rPr lang="en-US" sz="1600" dirty="0">
                <a:effectLst/>
                <a:latin typeface="Calibri" panose="020F0502020204030204" pitchFamily="34" charset="0"/>
                <a:ea typeface="Calibri" panose="020F0502020204030204" pitchFamily="34" charset="0"/>
                <a:cs typeface="Times New Roman" panose="02020603050405020304" pitchFamily="18" charset="0"/>
              </a:rPr>
              <a:t>Shared Service team keeping campus Purchasing Director and Controllers in the loop</a:t>
            </a:r>
          </a:p>
          <a:p>
            <a:pPr marL="1600200" marR="0" lvl="3" indent="-2286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Leaning towards monthly meetings with Purchasing Directors continue post go live, as well as daily communications/escalation events (ad hoc)</a:t>
            </a:r>
          </a:p>
          <a:p>
            <a:pPr marL="1600200" marR="0" lvl="3" indent="-2286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Have dedicated time – post go live, weekly post implementation meetings to </a:t>
            </a:r>
            <a:r>
              <a:rPr lang="en-US" sz="1600" dirty="0">
                <a:latin typeface="Calibri" panose="020F0502020204030204" pitchFamily="34" charset="0"/>
                <a:ea typeface="Calibri" panose="020F0502020204030204" pitchFamily="34" charset="0"/>
                <a:cs typeface="Times New Roman" panose="02020603050405020304" pitchFamily="18" charset="0"/>
              </a:rPr>
              <a:t>start off </a:t>
            </a:r>
            <a:r>
              <a:rPr lang="en-US" sz="1600" dirty="0">
                <a:effectLst/>
                <a:latin typeface="Calibri" panose="020F0502020204030204" pitchFamily="34" charset="0"/>
                <a:ea typeface="Calibri" panose="020F0502020204030204" pitchFamily="34" charset="0"/>
                <a:cs typeface="Times New Roman" panose="02020603050405020304" pitchFamily="18" charset="0"/>
              </a:rPr>
              <a:t>to be able address any items</a:t>
            </a:r>
          </a:p>
        </p:txBody>
      </p:sp>
      <p:sp>
        <p:nvSpPr>
          <p:cNvPr id="3" name="Title 2">
            <a:extLst>
              <a:ext uri="{FF2B5EF4-FFF2-40B4-BE49-F238E27FC236}">
                <a16:creationId xmlns:a16="http://schemas.microsoft.com/office/drawing/2014/main" id="{1F773E60-BEAF-4D5B-A90D-7600CA9511A1}"/>
              </a:ext>
            </a:extLst>
          </p:cNvPr>
          <p:cNvSpPr>
            <a:spLocks noGrp="1"/>
          </p:cNvSpPr>
          <p:nvPr>
            <p:ph type="title"/>
          </p:nvPr>
        </p:nvSpPr>
        <p:spPr/>
        <p:txBody>
          <a:bodyPr>
            <a:normAutofit/>
          </a:bodyPr>
          <a:lstStyle/>
          <a:p>
            <a:r>
              <a:rPr lang="en-US" sz="3600" dirty="0">
                <a:latin typeface="Noto Sans"/>
                <a:ea typeface="Noto Sans"/>
                <a:cs typeface="Noto Sans"/>
              </a:rPr>
              <a:t>Campus vs Shared Services Responsibilities</a:t>
            </a:r>
            <a:endParaRPr lang="en-US" sz="3600" b="0" dirty="0">
              <a:latin typeface="Noto Sans"/>
              <a:ea typeface="Noto Sans"/>
              <a:cs typeface="Noto Sans"/>
            </a:endParaRPr>
          </a:p>
        </p:txBody>
      </p:sp>
    </p:spTree>
    <p:extLst>
      <p:ext uri="{BB962C8B-B14F-4D97-AF65-F5344CB8AC3E}">
        <p14:creationId xmlns:p14="http://schemas.microsoft.com/office/powerpoint/2010/main" val="63580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10E916-E288-958E-3876-6F738B4BC247}"/>
              </a:ext>
            </a:extLst>
          </p:cNvPr>
          <p:cNvSpPr>
            <a:spLocks noGrp="1"/>
          </p:cNvSpPr>
          <p:nvPr>
            <p:ph idx="1"/>
          </p:nvPr>
        </p:nvSpPr>
        <p:spPr/>
        <p:txBody>
          <a:bodyPr/>
          <a:lstStyle/>
          <a:p>
            <a:r>
              <a:rPr lang="en-US" dirty="0"/>
              <a:t>Repeat offenders and revoking of Credit Cards</a:t>
            </a:r>
          </a:p>
          <a:p>
            <a:pPr lvl="1"/>
            <a:r>
              <a:rPr lang="en-US" dirty="0"/>
              <a:t>We understand Madison has meetings prior to issuing the notice to cardholders </a:t>
            </a:r>
          </a:p>
          <a:p>
            <a:r>
              <a:rPr lang="en-US" dirty="0"/>
              <a:t>When to contact Credit Card Administrator directly</a:t>
            </a:r>
          </a:p>
          <a:p>
            <a:pPr lvl="1"/>
            <a:r>
              <a:rPr lang="en-US" dirty="0"/>
              <a:t>Urgent should be truly emergency – supervisor and Cost Center Manager should be the ones contacting CCA</a:t>
            </a:r>
          </a:p>
          <a:p>
            <a:pPr lvl="1"/>
            <a:r>
              <a:rPr lang="en-US" dirty="0"/>
              <a:t>Training to help emphasize need for cardholders to plan in advance</a:t>
            </a:r>
          </a:p>
          <a:p>
            <a:pPr lvl="1"/>
            <a:r>
              <a:rPr lang="en-US" dirty="0"/>
              <a:t>Understanding policy (contracts) and planning for travel disruptions and MCC code restrictions</a:t>
            </a:r>
          </a:p>
          <a:p>
            <a:endParaRPr lang="en-US" dirty="0"/>
          </a:p>
        </p:txBody>
      </p:sp>
      <p:sp>
        <p:nvSpPr>
          <p:cNvPr id="3" name="Title 2">
            <a:extLst>
              <a:ext uri="{FF2B5EF4-FFF2-40B4-BE49-F238E27FC236}">
                <a16:creationId xmlns:a16="http://schemas.microsoft.com/office/drawing/2014/main" id="{A1B1232C-8C56-8572-114A-974499AE4132}"/>
              </a:ext>
            </a:extLst>
          </p:cNvPr>
          <p:cNvSpPr>
            <a:spLocks noGrp="1"/>
          </p:cNvSpPr>
          <p:nvPr>
            <p:ph type="title"/>
          </p:nvPr>
        </p:nvSpPr>
        <p:spPr/>
        <p:txBody>
          <a:bodyPr>
            <a:normAutofit fontScale="90000"/>
          </a:bodyPr>
          <a:lstStyle/>
          <a:p>
            <a:r>
              <a:rPr lang="en-US" sz="4000" dirty="0">
                <a:latin typeface="Noto Sans"/>
                <a:ea typeface="Noto Sans"/>
                <a:cs typeface="Noto Sans"/>
              </a:rPr>
              <a:t>Shared Services Responsibilities To Still Work Through</a:t>
            </a:r>
            <a:endParaRPr lang="en-US" dirty="0"/>
          </a:p>
        </p:txBody>
      </p:sp>
    </p:spTree>
    <p:extLst>
      <p:ext uri="{BB962C8B-B14F-4D97-AF65-F5344CB8AC3E}">
        <p14:creationId xmlns:p14="http://schemas.microsoft.com/office/powerpoint/2010/main" val="193135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335560" y="1358283"/>
            <a:ext cx="11694253" cy="4596747"/>
          </a:xfrm>
        </p:spPr>
        <p:txBody>
          <a:bodyPr/>
          <a:lstStyle/>
          <a:p>
            <a:pPr marL="0" indent="0">
              <a:buNone/>
            </a:pPr>
            <a:r>
              <a:rPr lang="en-US" dirty="0"/>
              <a:t>UW Madison Purchase/Dept Cards – Initial Application and Change Requests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excluding single purchase limit increases greater than $5,000</a:t>
            </a:r>
            <a:endParaRPr lang="en-US" sz="1800"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US" dirty="0"/>
          </a:p>
          <a:p>
            <a:pPr marL="457200" lvl="1" indent="0">
              <a:buNone/>
            </a:pPr>
            <a:endParaRPr lang="en-US" dirty="0"/>
          </a:p>
          <a:p>
            <a:pPr lvl="1"/>
            <a:endParaRPr lang="en-US" dirty="0"/>
          </a:p>
          <a:p>
            <a:pPr marL="457200" lvl="1" indent="0">
              <a:buNone/>
            </a:pPr>
            <a:endParaRPr lang="en-US" dirty="0"/>
          </a:p>
          <a:p>
            <a:pPr lvl="1"/>
            <a:endParaRPr lang="en-US" dirty="0"/>
          </a:p>
          <a:p>
            <a:pPr marL="0" indent="0">
              <a:buNone/>
            </a:pPr>
            <a:endParaRPr lang="en-US" sz="800" dirty="0"/>
          </a:p>
          <a:p>
            <a:pPr marL="0" indent="0">
              <a:buNone/>
            </a:pPr>
            <a:r>
              <a:rPr lang="en-US" dirty="0"/>
              <a:t>UW Madison Applications and Change Requests (with single purchase limit over $5K)</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p:txBody>
          <a:bodyPr>
            <a:normAutofit fontScale="90000"/>
          </a:bodyPr>
          <a:lstStyle/>
          <a:p>
            <a:r>
              <a:rPr lang="en-US" dirty="0"/>
              <a:t>Approval for Madison Purchase Credit Cards and Purchase Card Change Requests</a:t>
            </a:r>
          </a:p>
        </p:txBody>
      </p:sp>
      <p:sp>
        <p:nvSpPr>
          <p:cNvPr id="5" name="Rectangle: Rounded Corners 4">
            <a:extLst>
              <a:ext uri="{FF2B5EF4-FFF2-40B4-BE49-F238E27FC236}">
                <a16:creationId xmlns:a16="http://schemas.microsoft.com/office/drawing/2014/main" id="{573F28D7-7A85-2CE9-9AB5-7C63BC5A4868}"/>
              </a:ext>
            </a:extLst>
          </p:cNvPr>
          <p:cNvSpPr/>
          <p:nvPr/>
        </p:nvSpPr>
        <p:spPr>
          <a:xfrm>
            <a:off x="1181358" y="2063534"/>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6" name="Rectangle: Rounded Corners 5">
            <a:extLst>
              <a:ext uri="{FF2B5EF4-FFF2-40B4-BE49-F238E27FC236}">
                <a16:creationId xmlns:a16="http://schemas.microsoft.com/office/drawing/2014/main" id="{145D18CA-0EFE-85AD-3755-3A8CC3B33C12}"/>
              </a:ext>
            </a:extLst>
          </p:cNvPr>
          <p:cNvSpPr/>
          <p:nvPr/>
        </p:nvSpPr>
        <p:spPr>
          <a:xfrm>
            <a:off x="2795189" y="2090081"/>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Cost Center Manager</a:t>
            </a:r>
          </a:p>
        </p:txBody>
      </p:sp>
      <p:sp>
        <p:nvSpPr>
          <p:cNvPr id="7" name="Rectangle: Rounded Corners 6">
            <a:extLst>
              <a:ext uri="{FF2B5EF4-FFF2-40B4-BE49-F238E27FC236}">
                <a16:creationId xmlns:a16="http://schemas.microsoft.com/office/drawing/2014/main" id="{E9922AC6-0BE3-4B31-40A1-05A0716DD5CE}"/>
              </a:ext>
            </a:extLst>
          </p:cNvPr>
          <p:cNvSpPr/>
          <p:nvPr/>
        </p:nvSpPr>
        <p:spPr>
          <a:xfrm>
            <a:off x="4379786" y="2063533"/>
            <a:ext cx="1372943" cy="168592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Expense Operations Lead</a:t>
            </a:r>
          </a:p>
        </p:txBody>
      </p:sp>
      <p:sp>
        <p:nvSpPr>
          <p:cNvPr id="9" name="Rectangle: Rounded Corners 8">
            <a:extLst>
              <a:ext uri="{FF2B5EF4-FFF2-40B4-BE49-F238E27FC236}">
                <a16:creationId xmlns:a16="http://schemas.microsoft.com/office/drawing/2014/main" id="{095863BE-0864-7884-8846-AA1BBA16A5C4}"/>
              </a:ext>
            </a:extLst>
          </p:cNvPr>
          <p:cNvSpPr/>
          <p:nvPr/>
        </p:nvSpPr>
        <p:spPr>
          <a:xfrm>
            <a:off x="430013" y="4637295"/>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10" name="Rectangle: Rounded Corners 9">
            <a:extLst>
              <a:ext uri="{FF2B5EF4-FFF2-40B4-BE49-F238E27FC236}">
                <a16:creationId xmlns:a16="http://schemas.microsoft.com/office/drawing/2014/main" id="{81D65307-D50D-C8EC-0DBB-DBABFC0BD229}"/>
              </a:ext>
            </a:extLst>
          </p:cNvPr>
          <p:cNvSpPr/>
          <p:nvPr/>
        </p:nvSpPr>
        <p:spPr>
          <a:xfrm>
            <a:off x="1866287" y="4663842"/>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Cost Center Manager</a:t>
            </a:r>
          </a:p>
        </p:txBody>
      </p:sp>
      <p:sp>
        <p:nvSpPr>
          <p:cNvPr id="11" name="Rectangle: Rounded Corners 10">
            <a:extLst>
              <a:ext uri="{FF2B5EF4-FFF2-40B4-BE49-F238E27FC236}">
                <a16:creationId xmlns:a16="http://schemas.microsoft.com/office/drawing/2014/main" id="{AC108194-ACB5-F547-54A4-F7E9E6A56923}"/>
              </a:ext>
            </a:extLst>
          </p:cNvPr>
          <p:cNvSpPr/>
          <p:nvPr/>
        </p:nvSpPr>
        <p:spPr>
          <a:xfrm>
            <a:off x="6522571" y="4637294"/>
            <a:ext cx="1295400" cy="168592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Credit Card Admin UWMSN</a:t>
            </a:r>
          </a:p>
        </p:txBody>
      </p:sp>
      <p:sp>
        <p:nvSpPr>
          <p:cNvPr id="12" name="Rectangle: Rounded Corners 11">
            <a:extLst>
              <a:ext uri="{FF2B5EF4-FFF2-40B4-BE49-F238E27FC236}">
                <a16:creationId xmlns:a16="http://schemas.microsoft.com/office/drawing/2014/main" id="{45DBCEFC-093B-57F1-CADF-A734424A2DD5}"/>
              </a:ext>
            </a:extLst>
          </p:cNvPr>
          <p:cNvSpPr/>
          <p:nvPr/>
        </p:nvSpPr>
        <p:spPr>
          <a:xfrm>
            <a:off x="7949973" y="4637294"/>
            <a:ext cx="1295400" cy="16859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Credit Card 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(Mike/SS)</a:t>
            </a:r>
          </a:p>
        </p:txBody>
      </p:sp>
      <p:sp>
        <p:nvSpPr>
          <p:cNvPr id="17" name="Rectangle: Rounded Corners 16">
            <a:extLst>
              <a:ext uri="{FF2B5EF4-FFF2-40B4-BE49-F238E27FC236}">
                <a16:creationId xmlns:a16="http://schemas.microsoft.com/office/drawing/2014/main" id="{EA52E9C3-FE2A-F6D0-FA90-7CED3280A38D}"/>
              </a:ext>
            </a:extLst>
          </p:cNvPr>
          <p:cNvSpPr/>
          <p:nvPr/>
        </p:nvSpPr>
        <p:spPr>
          <a:xfrm>
            <a:off x="4799762" y="4656754"/>
            <a:ext cx="1579515"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Procurement Operations Lead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(Campus Specific)</a:t>
            </a:r>
          </a:p>
        </p:txBody>
      </p:sp>
      <p:sp>
        <p:nvSpPr>
          <p:cNvPr id="18" name="TextBox 17">
            <a:extLst>
              <a:ext uri="{FF2B5EF4-FFF2-40B4-BE49-F238E27FC236}">
                <a16:creationId xmlns:a16="http://schemas.microsoft.com/office/drawing/2014/main" id="{82B600A0-4718-BA12-D2ED-983494FFF0E0}"/>
              </a:ext>
            </a:extLst>
          </p:cNvPr>
          <p:cNvSpPr txBox="1"/>
          <p:nvPr/>
        </p:nvSpPr>
        <p:spPr>
          <a:xfrm>
            <a:off x="7565682" y="2007015"/>
            <a:ext cx="3407118" cy="175432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 UWMSN to confirm training complete and may question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No max limit on cycle limit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No default/standard limit as previously discussed</a:t>
            </a:r>
          </a:p>
        </p:txBody>
      </p:sp>
      <p:sp>
        <p:nvSpPr>
          <p:cNvPr id="19" name="TextBox 18">
            <a:extLst>
              <a:ext uri="{FF2B5EF4-FFF2-40B4-BE49-F238E27FC236}">
                <a16:creationId xmlns:a16="http://schemas.microsoft.com/office/drawing/2014/main" id="{40838293-306F-49F9-967D-84EE8A8DD701}"/>
              </a:ext>
            </a:extLst>
          </p:cNvPr>
          <p:cNvSpPr txBox="1"/>
          <p:nvPr/>
        </p:nvSpPr>
        <p:spPr>
          <a:xfrm>
            <a:off x="9679869" y="4829452"/>
            <a:ext cx="1775102"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 (Mike/SS) to work with DOA for limits over $5K</a:t>
            </a:r>
          </a:p>
        </p:txBody>
      </p:sp>
      <p:sp>
        <p:nvSpPr>
          <p:cNvPr id="8" name="Rectangle: Rounded Corners 7">
            <a:extLst>
              <a:ext uri="{FF2B5EF4-FFF2-40B4-BE49-F238E27FC236}">
                <a16:creationId xmlns:a16="http://schemas.microsoft.com/office/drawing/2014/main" id="{23CB0474-7B83-4AD3-7E28-ECDB1002C13B}"/>
              </a:ext>
            </a:extLst>
          </p:cNvPr>
          <p:cNvSpPr/>
          <p:nvPr/>
        </p:nvSpPr>
        <p:spPr>
          <a:xfrm>
            <a:off x="5970921" y="2090081"/>
            <a:ext cx="1295400" cy="168592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Credit Card Admin UWMSN</a:t>
            </a:r>
          </a:p>
        </p:txBody>
      </p:sp>
      <p:sp>
        <p:nvSpPr>
          <p:cNvPr id="14" name="Rectangle: Rounded Corners 13">
            <a:extLst>
              <a:ext uri="{FF2B5EF4-FFF2-40B4-BE49-F238E27FC236}">
                <a16:creationId xmlns:a16="http://schemas.microsoft.com/office/drawing/2014/main" id="{279D44F3-1762-D526-C59E-61DE284DD083}"/>
              </a:ext>
            </a:extLst>
          </p:cNvPr>
          <p:cNvSpPr/>
          <p:nvPr/>
        </p:nvSpPr>
        <p:spPr>
          <a:xfrm>
            <a:off x="3302561" y="4637293"/>
            <a:ext cx="1372943" cy="168592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Expense Operations Lead</a:t>
            </a:r>
          </a:p>
        </p:txBody>
      </p:sp>
    </p:spTree>
    <p:extLst>
      <p:ext uri="{BB962C8B-B14F-4D97-AF65-F5344CB8AC3E}">
        <p14:creationId xmlns:p14="http://schemas.microsoft.com/office/powerpoint/2010/main" val="312229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457200" y="1358283"/>
            <a:ext cx="9637395" cy="4596747"/>
          </a:xfrm>
        </p:spPr>
        <p:txBody>
          <a:bodyPr/>
          <a:lstStyle/>
          <a:p>
            <a:pPr marL="0" indent="0">
              <a:buNone/>
            </a:pPr>
            <a:r>
              <a:rPr lang="en-US" dirty="0"/>
              <a:t>UW Madison SL Cards– Initial Application</a:t>
            </a:r>
          </a:p>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0" indent="0">
              <a:buNone/>
            </a:pPr>
            <a:r>
              <a:rPr lang="en-US" dirty="0"/>
              <a:t>Keeping approval minimal, keeping CCA to confirm training complete and are not on a “do not issue to” list and making sure limits are appropriate</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p:txBody>
          <a:bodyPr>
            <a:normAutofit/>
          </a:bodyPr>
          <a:lstStyle/>
          <a:p>
            <a:r>
              <a:rPr lang="en-US" sz="3200" dirty="0"/>
              <a:t>Approval of Madison Shared Liability Credit Cards</a:t>
            </a:r>
          </a:p>
        </p:txBody>
      </p:sp>
      <p:sp>
        <p:nvSpPr>
          <p:cNvPr id="5" name="Rectangle: Rounded Corners 4">
            <a:extLst>
              <a:ext uri="{FF2B5EF4-FFF2-40B4-BE49-F238E27FC236}">
                <a16:creationId xmlns:a16="http://schemas.microsoft.com/office/drawing/2014/main" id="{573F28D7-7A85-2CE9-9AB5-7C63BC5A4868}"/>
              </a:ext>
            </a:extLst>
          </p:cNvPr>
          <p:cNvSpPr/>
          <p:nvPr/>
        </p:nvSpPr>
        <p:spPr>
          <a:xfrm>
            <a:off x="873899" y="1820253"/>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10" name="Rectangle: Rounded Corners 9">
            <a:extLst>
              <a:ext uri="{FF2B5EF4-FFF2-40B4-BE49-F238E27FC236}">
                <a16:creationId xmlns:a16="http://schemas.microsoft.com/office/drawing/2014/main" id="{A46303E0-2BDB-7CD2-55DD-C1B8E07EA9F4}"/>
              </a:ext>
            </a:extLst>
          </p:cNvPr>
          <p:cNvSpPr/>
          <p:nvPr/>
        </p:nvSpPr>
        <p:spPr>
          <a:xfrm>
            <a:off x="2701791" y="1820253"/>
            <a:ext cx="1295400" cy="168592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Credit Card Admin UWMSN</a:t>
            </a:r>
          </a:p>
        </p:txBody>
      </p:sp>
    </p:spTree>
    <p:extLst>
      <p:ext uri="{BB962C8B-B14F-4D97-AF65-F5344CB8AC3E}">
        <p14:creationId xmlns:p14="http://schemas.microsoft.com/office/powerpoint/2010/main" val="300516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29E268-3D65-5549-69E4-1C98FECBF6EB}"/>
              </a:ext>
            </a:extLst>
          </p:cNvPr>
          <p:cNvSpPr>
            <a:spLocks noGrp="1"/>
          </p:cNvSpPr>
          <p:nvPr>
            <p:ph type="sldNum" sz="quarter" idx="12"/>
          </p:nvPr>
        </p:nvSpPr>
        <p:spPr/>
        <p:txBody>
          <a:bodyPr/>
          <a:lstStyle/>
          <a:p>
            <a:fld id="{D3FFB023-720E-44DA-B1F7-783060C953EB}" type="slidenum">
              <a:rPr lang="en-US" smtClean="0"/>
              <a:t>3</a:t>
            </a:fld>
            <a:endParaRPr lang="en-US"/>
          </a:p>
        </p:txBody>
      </p:sp>
      <p:sp>
        <p:nvSpPr>
          <p:cNvPr id="2" name="Title 1">
            <a:extLst>
              <a:ext uri="{FF2B5EF4-FFF2-40B4-BE49-F238E27FC236}">
                <a16:creationId xmlns:a16="http://schemas.microsoft.com/office/drawing/2014/main" id="{1E2A8B9D-9325-159A-0599-87532258FF0E}"/>
              </a:ext>
            </a:extLst>
          </p:cNvPr>
          <p:cNvSpPr>
            <a:spLocks noGrp="1"/>
          </p:cNvSpPr>
          <p:nvPr>
            <p:ph type="title"/>
          </p:nvPr>
        </p:nvSpPr>
        <p:spPr/>
        <p:txBody>
          <a:bodyPr/>
          <a:lstStyle/>
          <a:p>
            <a:r>
              <a:rPr lang="en-US" dirty="0">
                <a:latin typeface="Noto Sans"/>
                <a:ea typeface="Noto Sans"/>
                <a:cs typeface="Noto Sans"/>
              </a:rPr>
              <a:t>Sneak Peek – Safe Harbor Statement</a:t>
            </a:r>
            <a:endParaRPr lang="en-US" dirty="0"/>
          </a:p>
        </p:txBody>
      </p:sp>
      <p:pic>
        <p:nvPicPr>
          <p:cNvPr id="5" name="Picture 4">
            <a:extLst>
              <a:ext uri="{FF2B5EF4-FFF2-40B4-BE49-F238E27FC236}">
                <a16:creationId xmlns:a16="http://schemas.microsoft.com/office/drawing/2014/main" id="{32FC9E9C-227C-D7CA-13D1-F2A10C877097}"/>
              </a:ext>
            </a:extLst>
          </p:cNvPr>
          <p:cNvPicPr>
            <a:picLocks noChangeAspect="1"/>
          </p:cNvPicPr>
          <p:nvPr/>
        </p:nvPicPr>
        <p:blipFill>
          <a:blip r:embed="rId2"/>
          <a:stretch>
            <a:fillRect/>
          </a:stretch>
        </p:blipFill>
        <p:spPr>
          <a:xfrm>
            <a:off x="336496" y="2122864"/>
            <a:ext cx="6841972" cy="4598611"/>
          </a:xfrm>
          <a:prstGeom prst="rect">
            <a:avLst/>
          </a:prstGeom>
        </p:spPr>
      </p:pic>
      <p:sp>
        <p:nvSpPr>
          <p:cNvPr id="3" name="TextBox 2">
            <a:extLst>
              <a:ext uri="{FF2B5EF4-FFF2-40B4-BE49-F238E27FC236}">
                <a16:creationId xmlns:a16="http://schemas.microsoft.com/office/drawing/2014/main" id="{41CA2E39-064A-70DC-A480-A24E830E6B05}"/>
              </a:ext>
            </a:extLst>
          </p:cNvPr>
          <p:cNvSpPr txBox="1"/>
          <p:nvPr/>
        </p:nvSpPr>
        <p:spPr>
          <a:xfrm>
            <a:off x="640935" y="1324598"/>
            <a:ext cx="8545251" cy="646331"/>
          </a:xfrm>
          <a:prstGeom prst="rect">
            <a:avLst/>
          </a:prstGeom>
          <a:noFill/>
        </p:spPr>
        <p:txBody>
          <a:bodyPr wrap="square" rtlCol="0">
            <a:spAutoFit/>
          </a:bodyPr>
          <a:lstStyle/>
          <a:p>
            <a:r>
              <a:rPr lang="en-US" dirty="0"/>
              <a:t>Everything we are showing you is subject to change during E2E 2 testing and UXT Testing</a:t>
            </a:r>
          </a:p>
          <a:p>
            <a:r>
              <a:rPr lang="en-US" dirty="0"/>
              <a:t>Design work complete, defects identified during testing prioritized</a:t>
            </a:r>
          </a:p>
        </p:txBody>
      </p:sp>
      <p:sp>
        <p:nvSpPr>
          <p:cNvPr id="6" name="TextBox 5">
            <a:extLst>
              <a:ext uri="{FF2B5EF4-FFF2-40B4-BE49-F238E27FC236}">
                <a16:creationId xmlns:a16="http://schemas.microsoft.com/office/drawing/2014/main" id="{326DB8BB-0041-F511-2E24-1804E90053B4}"/>
              </a:ext>
            </a:extLst>
          </p:cNvPr>
          <p:cNvSpPr txBox="1"/>
          <p:nvPr/>
        </p:nvSpPr>
        <p:spPr>
          <a:xfrm>
            <a:off x="7759581" y="2068082"/>
            <a:ext cx="3922520" cy="3416320"/>
          </a:xfrm>
          <a:prstGeom prst="rect">
            <a:avLst/>
          </a:prstGeom>
          <a:noFill/>
        </p:spPr>
        <p:txBody>
          <a:bodyPr wrap="square" rtlCol="0">
            <a:spAutoFit/>
          </a:bodyPr>
          <a:lstStyle/>
          <a:p>
            <a:r>
              <a:rPr lang="en-US" b="1" dirty="0"/>
              <a:t>Expenses Team</a:t>
            </a:r>
          </a:p>
          <a:p>
            <a:endParaRPr lang="en-US" dirty="0"/>
          </a:p>
          <a:p>
            <a:r>
              <a:rPr lang="en-US" dirty="0"/>
              <a:t>We are here to help you learn and help prepare you for the future</a:t>
            </a:r>
          </a:p>
          <a:p>
            <a:endParaRPr lang="en-US" dirty="0"/>
          </a:p>
          <a:p>
            <a:r>
              <a:rPr lang="en-US" dirty="0"/>
              <a:t>Ask questions, have fun, after 3 more trainings it starts to sync in </a:t>
            </a:r>
            <a:r>
              <a:rPr lang="en-US" dirty="0">
                <a:sym typeface="Wingdings" panose="05000000000000000000" pitchFamily="2" charset="2"/>
              </a:rPr>
              <a:t></a:t>
            </a:r>
            <a:endParaRPr lang="en-US" dirty="0"/>
          </a:p>
          <a:p>
            <a:endParaRPr lang="en-US" dirty="0"/>
          </a:p>
          <a:p>
            <a:r>
              <a:rPr lang="en-US" dirty="0"/>
              <a:t>Graig Brooks – Expenses Team Design Co-Lead</a:t>
            </a:r>
          </a:p>
          <a:p>
            <a:endParaRPr lang="en-US" dirty="0"/>
          </a:p>
          <a:p>
            <a:r>
              <a:rPr lang="en-US" dirty="0"/>
              <a:t>Jane </a:t>
            </a:r>
            <a:r>
              <a:rPr lang="en-US" dirty="0" err="1"/>
              <a:t>Rolfsmeyer</a:t>
            </a:r>
            <a:r>
              <a:rPr lang="en-US" dirty="0"/>
              <a:t> – Business Analyst</a:t>
            </a:r>
          </a:p>
        </p:txBody>
      </p:sp>
    </p:spTree>
    <p:extLst>
      <p:ext uri="{BB962C8B-B14F-4D97-AF65-F5344CB8AC3E}">
        <p14:creationId xmlns:p14="http://schemas.microsoft.com/office/powerpoint/2010/main" val="1569732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457200" y="1358283"/>
            <a:ext cx="11119607" cy="4596747"/>
          </a:xfrm>
        </p:spPr>
        <p:txBody>
          <a:bodyPr/>
          <a:lstStyle/>
          <a:p>
            <a:pPr marL="0" indent="0">
              <a:buNone/>
            </a:pPr>
            <a:r>
              <a:rPr lang="en-US" dirty="0"/>
              <a:t>UW Systemwide Purchase/Dept Cards – Initial Application and Change Requests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excluding single purchase limit increases greater than $5,000</a:t>
            </a:r>
            <a:endParaRPr lang="en-US" dirty="0"/>
          </a:p>
          <a:p>
            <a:pPr lvl="1"/>
            <a:endParaRPr lang="en-US" dirty="0"/>
          </a:p>
          <a:p>
            <a:pPr lvl="1"/>
            <a:endParaRPr lang="en-US" dirty="0"/>
          </a:p>
          <a:p>
            <a:pPr lvl="1"/>
            <a:endParaRPr lang="en-US" dirty="0"/>
          </a:p>
          <a:p>
            <a:pPr marL="457200" lvl="1" indent="0">
              <a:buNone/>
            </a:pPr>
            <a:endParaRPr lang="en-US" dirty="0"/>
          </a:p>
          <a:p>
            <a:pPr marL="0" indent="0">
              <a:buNone/>
            </a:pPr>
            <a:endParaRPr lang="en-US" dirty="0"/>
          </a:p>
          <a:p>
            <a:pPr marL="0" indent="0">
              <a:buNone/>
            </a:pPr>
            <a:r>
              <a:rPr lang="en-US" dirty="0"/>
              <a:t>UW Systemwide Change Request and Applications (only applies to Pcards and single purchase limit over $5K)</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p:txBody>
          <a:bodyPr>
            <a:normAutofit fontScale="90000"/>
          </a:bodyPr>
          <a:lstStyle/>
          <a:p>
            <a:r>
              <a:rPr lang="en-US" dirty="0"/>
              <a:t>Approval for Non-Madison Purchase Cards and Purchase Card Change Requests</a:t>
            </a:r>
          </a:p>
        </p:txBody>
      </p:sp>
      <p:sp>
        <p:nvSpPr>
          <p:cNvPr id="5" name="Rectangle: Rounded Corners 4">
            <a:extLst>
              <a:ext uri="{FF2B5EF4-FFF2-40B4-BE49-F238E27FC236}">
                <a16:creationId xmlns:a16="http://schemas.microsoft.com/office/drawing/2014/main" id="{573F28D7-7A85-2CE9-9AB5-7C63BC5A4868}"/>
              </a:ext>
            </a:extLst>
          </p:cNvPr>
          <p:cNvSpPr/>
          <p:nvPr/>
        </p:nvSpPr>
        <p:spPr>
          <a:xfrm>
            <a:off x="1301738" y="2130646"/>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6" name="Rectangle: Rounded Corners 5">
            <a:extLst>
              <a:ext uri="{FF2B5EF4-FFF2-40B4-BE49-F238E27FC236}">
                <a16:creationId xmlns:a16="http://schemas.microsoft.com/office/drawing/2014/main" id="{145D18CA-0EFE-85AD-3755-3A8CC3B33C12}"/>
              </a:ext>
            </a:extLst>
          </p:cNvPr>
          <p:cNvSpPr/>
          <p:nvPr/>
        </p:nvSpPr>
        <p:spPr>
          <a:xfrm>
            <a:off x="2880057" y="2157193"/>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Cost Center Manager</a:t>
            </a:r>
          </a:p>
        </p:txBody>
      </p:sp>
      <p:sp>
        <p:nvSpPr>
          <p:cNvPr id="8" name="Rectangle: Rounded Corners 7">
            <a:extLst>
              <a:ext uri="{FF2B5EF4-FFF2-40B4-BE49-F238E27FC236}">
                <a16:creationId xmlns:a16="http://schemas.microsoft.com/office/drawing/2014/main" id="{372269C0-154D-74CE-64B2-672478DAE559}"/>
              </a:ext>
            </a:extLst>
          </p:cNvPr>
          <p:cNvSpPr/>
          <p:nvPr/>
        </p:nvSpPr>
        <p:spPr>
          <a:xfrm>
            <a:off x="4458376" y="2157193"/>
            <a:ext cx="1295400" cy="16859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 (Mike/SS)</a:t>
            </a:r>
          </a:p>
        </p:txBody>
      </p:sp>
      <p:sp>
        <p:nvSpPr>
          <p:cNvPr id="9" name="Rectangle: Rounded Corners 8">
            <a:extLst>
              <a:ext uri="{FF2B5EF4-FFF2-40B4-BE49-F238E27FC236}">
                <a16:creationId xmlns:a16="http://schemas.microsoft.com/office/drawing/2014/main" id="{095863BE-0864-7884-8846-AA1BBA16A5C4}"/>
              </a:ext>
            </a:extLst>
          </p:cNvPr>
          <p:cNvSpPr/>
          <p:nvPr/>
        </p:nvSpPr>
        <p:spPr>
          <a:xfrm>
            <a:off x="1980758" y="4766143"/>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10" name="Rectangle: Rounded Corners 9">
            <a:extLst>
              <a:ext uri="{FF2B5EF4-FFF2-40B4-BE49-F238E27FC236}">
                <a16:creationId xmlns:a16="http://schemas.microsoft.com/office/drawing/2014/main" id="{81D65307-D50D-C8EC-0DBB-DBABFC0BD229}"/>
              </a:ext>
            </a:extLst>
          </p:cNvPr>
          <p:cNvSpPr/>
          <p:nvPr/>
        </p:nvSpPr>
        <p:spPr>
          <a:xfrm>
            <a:off x="3559077" y="4792690"/>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Cost Center Manager</a:t>
            </a:r>
          </a:p>
        </p:txBody>
      </p:sp>
      <p:sp>
        <p:nvSpPr>
          <p:cNvPr id="12" name="Rectangle: Rounded Corners 11">
            <a:extLst>
              <a:ext uri="{FF2B5EF4-FFF2-40B4-BE49-F238E27FC236}">
                <a16:creationId xmlns:a16="http://schemas.microsoft.com/office/drawing/2014/main" id="{45DBCEFC-093B-57F1-CADF-A734424A2DD5}"/>
              </a:ext>
            </a:extLst>
          </p:cNvPr>
          <p:cNvSpPr/>
          <p:nvPr/>
        </p:nvSpPr>
        <p:spPr>
          <a:xfrm>
            <a:off x="6859058" y="4823931"/>
            <a:ext cx="1295400" cy="16859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(Mike/SS)</a:t>
            </a:r>
          </a:p>
        </p:txBody>
      </p:sp>
      <p:sp>
        <p:nvSpPr>
          <p:cNvPr id="17" name="Rectangle: Rounded Corners 16">
            <a:extLst>
              <a:ext uri="{FF2B5EF4-FFF2-40B4-BE49-F238E27FC236}">
                <a16:creationId xmlns:a16="http://schemas.microsoft.com/office/drawing/2014/main" id="{EA52E9C3-FE2A-F6D0-FA90-7CED3280A38D}"/>
              </a:ext>
            </a:extLst>
          </p:cNvPr>
          <p:cNvSpPr/>
          <p:nvPr/>
        </p:nvSpPr>
        <p:spPr>
          <a:xfrm>
            <a:off x="5067010" y="4792690"/>
            <a:ext cx="1579515"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Procurement Operations Lead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(Campus Specific)</a:t>
            </a:r>
          </a:p>
        </p:txBody>
      </p:sp>
      <p:sp>
        <p:nvSpPr>
          <p:cNvPr id="4" name="TextBox 3">
            <a:extLst>
              <a:ext uri="{FF2B5EF4-FFF2-40B4-BE49-F238E27FC236}">
                <a16:creationId xmlns:a16="http://schemas.microsoft.com/office/drawing/2014/main" id="{86BFE7FE-2950-EF5B-6A02-A6D9A048F28D}"/>
              </a:ext>
            </a:extLst>
          </p:cNvPr>
          <p:cNvSpPr txBox="1"/>
          <p:nvPr/>
        </p:nvSpPr>
        <p:spPr>
          <a:xfrm>
            <a:off x="6068675" y="2283434"/>
            <a:ext cx="36398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 (Mike/SS) to confirm training complete, make sure not on “do not issue to” list and may question limits</a:t>
            </a:r>
          </a:p>
        </p:txBody>
      </p:sp>
    </p:spTree>
    <p:extLst>
      <p:ext uri="{BB962C8B-B14F-4D97-AF65-F5344CB8AC3E}">
        <p14:creationId xmlns:p14="http://schemas.microsoft.com/office/powerpoint/2010/main" val="129212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457200" y="1358283"/>
            <a:ext cx="9637395" cy="4596747"/>
          </a:xfrm>
        </p:spPr>
        <p:txBody>
          <a:bodyPr/>
          <a:lstStyle/>
          <a:p>
            <a:pPr marL="0" indent="0">
              <a:buNone/>
            </a:pPr>
            <a:r>
              <a:rPr lang="en-US" dirty="0"/>
              <a:t>UW Systemwide (non-Madison) Shared Liability Cards– Initial Application</a:t>
            </a:r>
          </a:p>
          <a:p>
            <a:pPr marL="457200" lvl="1" indent="0">
              <a:buNone/>
            </a:pPr>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0" indent="0">
              <a:buNone/>
            </a:pPr>
            <a:r>
              <a:rPr lang="en-US" dirty="0"/>
              <a:t>Keeping approval minimal, keeping CCA to confirm training complete and are not on a “do not issue to” list and making sure limits are appropriate</a:t>
            </a:r>
          </a:p>
          <a:p>
            <a:pPr marL="0" indent="0">
              <a:buNone/>
            </a:pPr>
            <a:endParaRPr lang="en-US" dirty="0"/>
          </a:p>
          <a:p>
            <a:pPr lvl="1"/>
            <a:endParaRPr lang="en-US" dirty="0"/>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p:txBody>
          <a:bodyPr>
            <a:normAutofit fontScale="90000"/>
          </a:bodyPr>
          <a:lstStyle/>
          <a:p>
            <a:r>
              <a:rPr lang="en-US" dirty="0"/>
              <a:t>Approval of Non-Madison Shared Liability Credit Cards</a:t>
            </a:r>
          </a:p>
        </p:txBody>
      </p:sp>
      <p:sp>
        <p:nvSpPr>
          <p:cNvPr id="5" name="Rectangle: Rounded Corners 4">
            <a:extLst>
              <a:ext uri="{FF2B5EF4-FFF2-40B4-BE49-F238E27FC236}">
                <a16:creationId xmlns:a16="http://schemas.microsoft.com/office/drawing/2014/main" id="{573F28D7-7A85-2CE9-9AB5-7C63BC5A4868}"/>
              </a:ext>
            </a:extLst>
          </p:cNvPr>
          <p:cNvSpPr/>
          <p:nvPr/>
        </p:nvSpPr>
        <p:spPr>
          <a:xfrm>
            <a:off x="873899" y="1820253"/>
            <a:ext cx="1295400" cy="1685925"/>
          </a:xfrm>
          <a:prstGeom prst="roundRect">
            <a:avLst/>
          </a:prstGeom>
          <a:solidFill>
            <a:srgbClr val="B3B3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Manager</a:t>
            </a:r>
          </a:p>
        </p:txBody>
      </p:sp>
      <p:sp>
        <p:nvSpPr>
          <p:cNvPr id="11" name="Rectangle: Rounded Corners 10">
            <a:extLst>
              <a:ext uri="{FF2B5EF4-FFF2-40B4-BE49-F238E27FC236}">
                <a16:creationId xmlns:a16="http://schemas.microsoft.com/office/drawing/2014/main" id="{135731A6-F2C6-A259-E4CB-10C5B6D46D78}"/>
              </a:ext>
            </a:extLst>
          </p:cNvPr>
          <p:cNvSpPr/>
          <p:nvPr/>
        </p:nvSpPr>
        <p:spPr>
          <a:xfrm>
            <a:off x="2747021" y="1820253"/>
            <a:ext cx="1295400" cy="16859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92934"/>
                </a:solidFill>
                <a:effectLst/>
                <a:uLnTx/>
                <a:uFillTx/>
                <a:latin typeface="Calibri" panose="020F0502020204030204"/>
                <a:ea typeface="+mn-ea"/>
                <a:cs typeface="+mn-cs"/>
              </a:rPr>
              <a:t>CCA (Mike/SS)</a:t>
            </a:r>
          </a:p>
        </p:txBody>
      </p:sp>
    </p:spTree>
    <p:extLst>
      <p:ext uri="{BB962C8B-B14F-4D97-AF65-F5344CB8AC3E}">
        <p14:creationId xmlns:p14="http://schemas.microsoft.com/office/powerpoint/2010/main" val="243262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62123-C5DC-9885-A0D2-997F78D04B78}"/>
              </a:ext>
            </a:extLst>
          </p:cNvPr>
          <p:cNvSpPr>
            <a:spLocks noGrp="1"/>
          </p:cNvSpPr>
          <p:nvPr>
            <p:ph idx="1"/>
          </p:nvPr>
        </p:nvSpPr>
        <p:spPr>
          <a:xfrm>
            <a:off x="355107" y="1047565"/>
            <a:ext cx="10617693" cy="5264458"/>
          </a:xfrm>
        </p:spPr>
        <p:txBody>
          <a:bodyPr/>
          <a:lstStyle/>
          <a:p>
            <a:pPr lvl="1"/>
            <a:r>
              <a:rPr lang="en-US" sz="1800" dirty="0"/>
              <a:t>We are working through where we house all of the Credit Card information (one website or two – one for Madison)</a:t>
            </a:r>
          </a:p>
          <a:p>
            <a:pPr lvl="1"/>
            <a:r>
              <a:rPr lang="en-US" sz="1800" dirty="0"/>
              <a:t>Change questionnaire will only pick up primary work or primary home address (in Workday people can have multiple addresses)</a:t>
            </a:r>
          </a:p>
          <a:p>
            <a:pPr lvl="1"/>
            <a:r>
              <a:rPr lang="en-US" sz="1800" dirty="0"/>
              <a:t>Cards can only be mailed to US/Canada Addresses</a:t>
            </a:r>
          </a:p>
          <a:p>
            <a:pPr lvl="1"/>
            <a:r>
              <a:rPr lang="en-US" sz="1800" dirty="0"/>
              <a:t>Legal name changes can’t be made via the change API, will have to contact Credit Card Administrator (CCA) and the CCA will email US Bank as they do today (API capability to be able to change names is scheduled for this summer)</a:t>
            </a:r>
          </a:p>
          <a:p>
            <a:pPr lvl="1"/>
            <a:r>
              <a:rPr lang="en-US" sz="1800" dirty="0"/>
              <a:t>Decision was made not to have change questionnaire apply to Shared Liability cards</a:t>
            </a:r>
          </a:p>
          <a:p>
            <a:pPr lvl="2"/>
            <a:r>
              <a:rPr lang="en-US" sz="1800" dirty="0"/>
              <a:t>Automatic canceling of Purchase cards and Shared Liability cards will happen automatically upon termination</a:t>
            </a:r>
          </a:p>
          <a:p>
            <a:pPr lvl="1"/>
            <a:r>
              <a:rPr lang="en-US" dirty="0"/>
              <a:t>Still working through storing of limits in Workday (both cycle and single purchase limits) and the last four of the actual credit card number (and not the unique ID that is sent from US Bank)</a:t>
            </a:r>
          </a:p>
          <a:p>
            <a:pPr lvl="1"/>
            <a:r>
              <a:rPr lang="en-US" dirty="0"/>
              <a:t>Feedback loop with PD, Controllers, TMs, preferences (combined meetings)?</a:t>
            </a:r>
          </a:p>
        </p:txBody>
      </p:sp>
      <p:sp>
        <p:nvSpPr>
          <p:cNvPr id="3" name="Title 2">
            <a:extLst>
              <a:ext uri="{FF2B5EF4-FFF2-40B4-BE49-F238E27FC236}">
                <a16:creationId xmlns:a16="http://schemas.microsoft.com/office/drawing/2014/main" id="{6EFDC62E-F907-7EBA-4B23-D67988943205}"/>
              </a:ext>
            </a:extLst>
          </p:cNvPr>
          <p:cNvSpPr>
            <a:spLocks noGrp="1"/>
          </p:cNvSpPr>
          <p:nvPr>
            <p:ph type="title"/>
          </p:nvPr>
        </p:nvSpPr>
        <p:spPr>
          <a:xfrm>
            <a:off x="457200" y="315158"/>
            <a:ext cx="10515600" cy="761999"/>
          </a:xfrm>
        </p:spPr>
        <p:txBody>
          <a:bodyPr/>
          <a:lstStyle/>
          <a:p>
            <a:r>
              <a:rPr lang="en-US" dirty="0"/>
              <a:t>New Process Discussion Items</a:t>
            </a:r>
          </a:p>
        </p:txBody>
      </p:sp>
    </p:spTree>
    <p:extLst>
      <p:ext uri="{BB962C8B-B14F-4D97-AF65-F5344CB8AC3E}">
        <p14:creationId xmlns:p14="http://schemas.microsoft.com/office/powerpoint/2010/main" val="3535458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9B73A-2A35-31A7-9B0F-5DA1BDAD056C}"/>
              </a:ext>
            </a:extLst>
          </p:cNvPr>
          <p:cNvSpPr>
            <a:spLocks noGrp="1"/>
          </p:cNvSpPr>
          <p:nvPr>
            <p:ph idx="1"/>
          </p:nvPr>
        </p:nvSpPr>
        <p:spPr>
          <a:xfrm>
            <a:off x="578840" y="1308683"/>
            <a:ext cx="9515755" cy="4646347"/>
          </a:xfrm>
        </p:spPr>
        <p:txBody>
          <a:bodyPr/>
          <a:lstStyle/>
          <a:p>
            <a:r>
              <a:rPr lang="en-US" dirty="0"/>
              <a:t>One related but separate project we (UWSA Finance, Purchasing, Travel, Credit Card Admin) working on putting together more guidance around the best way to Purchase: </a:t>
            </a:r>
          </a:p>
          <a:p>
            <a:pPr lvl="1"/>
            <a:r>
              <a:rPr lang="en-US" dirty="0"/>
              <a:t>Travel</a:t>
            </a:r>
          </a:p>
          <a:p>
            <a:pPr lvl="1"/>
            <a:r>
              <a:rPr lang="en-US" dirty="0"/>
              <a:t>Goods</a:t>
            </a:r>
          </a:p>
          <a:p>
            <a:pPr lvl="1"/>
            <a:r>
              <a:rPr lang="en-US" dirty="0"/>
              <a:t>Services</a:t>
            </a:r>
          </a:p>
          <a:p>
            <a:endParaRPr lang="en-US" dirty="0"/>
          </a:p>
          <a:p>
            <a:r>
              <a:rPr lang="en-US" dirty="0"/>
              <a:t>Have to begin work early next year (calendar year) on consolidating credit cards in advance of Workday go live (and communicating timeline for cutover plan and required training for cardholders)</a:t>
            </a:r>
          </a:p>
          <a:p>
            <a:pPr lvl="1"/>
            <a:r>
              <a:rPr lang="en-US" dirty="0"/>
              <a:t>Can have more than one, but want to review need</a:t>
            </a:r>
          </a:p>
          <a:p>
            <a:pPr lvl="1"/>
            <a:r>
              <a:rPr lang="en-US" dirty="0"/>
              <a:t>Default funding no longer with Workday</a:t>
            </a:r>
          </a:p>
          <a:p>
            <a:pPr marL="0" indent="0">
              <a:buNone/>
            </a:pPr>
            <a:endParaRPr lang="en-US" dirty="0"/>
          </a:p>
          <a:p>
            <a:r>
              <a:rPr lang="en-US" dirty="0"/>
              <a:t>What questions do you have for us?</a:t>
            </a:r>
          </a:p>
        </p:txBody>
      </p:sp>
      <p:sp>
        <p:nvSpPr>
          <p:cNvPr id="3" name="Title 2">
            <a:extLst>
              <a:ext uri="{FF2B5EF4-FFF2-40B4-BE49-F238E27FC236}">
                <a16:creationId xmlns:a16="http://schemas.microsoft.com/office/drawing/2014/main" id="{E4C658FE-A3C6-6C82-FFFD-1EB669291370}"/>
              </a:ext>
            </a:extLst>
          </p:cNvPr>
          <p:cNvSpPr>
            <a:spLocks noGrp="1"/>
          </p:cNvSpPr>
          <p:nvPr>
            <p:ph type="title"/>
          </p:nvPr>
        </p:nvSpPr>
        <p:spPr/>
        <p:txBody>
          <a:bodyPr/>
          <a:lstStyle/>
          <a:p>
            <a:r>
              <a:rPr lang="en-US" dirty="0"/>
              <a:t>Next Steps and Questions</a:t>
            </a:r>
          </a:p>
        </p:txBody>
      </p:sp>
    </p:spTree>
    <p:extLst>
      <p:ext uri="{BB962C8B-B14F-4D97-AF65-F5344CB8AC3E}">
        <p14:creationId xmlns:p14="http://schemas.microsoft.com/office/powerpoint/2010/main" val="403185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75CB5-0C4F-DAC9-D531-FAC809325DD7}"/>
              </a:ext>
            </a:extLst>
          </p:cNvPr>
          <p:cNvSpPr>
            <a:spLocks noGrp="1"/>
          </p:cNvSpPr>
          <p:nvPr>
            <p:ph idx="1"/>
          </p:nvPr>
        </p:nvSpPr>
        <p:spPr>
          <a:xfrm>
            <a:off x="457200" y="1362075"/>
            <a:ext cx="9637395" cy="4592955"/>
          </a:xfrm>
        </p:spPr>
        <p:txBody>
          <a:bodyPr/>
          <a:lstStyle/>
          <a:p>
            <a:pPr marL="0" indent="0">
              <a:buNone/>
            </a:pPr>
            <a:r>
              <a:rPr lang="en-US" dirty="0"/>
              <a:t>Expenses workflow – Note the Expense Partner logic will vary for Madison, they will not have skip criteria that we have Systemwide</a:t>
            </a:r>
          </a:p>
        </p:txBody>
      </p:sp>
      <p:sp>
        <p:nvSpPr>
          <p:cNvPr id="3" name="Title 2">
            <a:extLst>
              <a:ext uri="{FF2B5EF4-FFF2-40B4-BE49-F238E27FC236}">
                <a16:creationId xmlns:a16="http://schemas.microsoft.com/office/drawing/2014/main" id="{0457BC06-6074-F61A-DB88-D54AA1F24C74}"/>
              </a:ext>
            </a:extLst>
          </p:cNvPr>
          <p:cNvSpPr>
            <a:spLocks noGrp="1"/>
          </p:cNvSpPr>
          <p:nvPr>
            <p:ph type="title"/>
          </p:nvPr>
        </p:nvSpPr>
        <p:spPr/>
        <p:txBody>
          <a:bodyPr/>
          <a:lstStyle/>
          <a:p>
            <a:r>
              <a:rPr lang="en-US" dirty="0"/>
              <a:t>Appendix</a:t>
            </a:r>
          </a:p>
        </p:txBody>
      </p:sp>
      <p:pic>
        <p:nvPicPr>
          <p:cNvPr id="5" name="Picture 4">
            <a:extLst>
              <a:ext uri="{FF2B5EF4-FFF2-40B4-BE49-F238E27FC236}">
                <a16:creationId xmlns:a16="http://schemas.microsoft.com/office/drawing/2014/main" id="{9518C2E4-D393-6CC0-0F28-DA134CF8C458}"/>
              </a:ext>
            </a:extLst>
          </p:cNvPr>
          <p:cNvPicPr>
            <a:picLocks noChangeAspect="1"/>
          </p:cNvPicPr>
          <p:nvPr/>
        </p:nvPicPr>
        <p:blipFill>
          <a:blip r:embed="rId2"/>
          <a:stretch>
            <a:fillRect/>
          </a:stretch>
        </p:blipFill>
        <p:spPr>
          <a:xfrm>
            <a:off x="809625" y="2679243"/>
            <a:ext cx="10401300" cy="3247106"/>
          </a:xfrm>
          <a:prstGeom prst="rect">
            <a:avLst/>
          </a:prstGeom>
        </p:spPr>
      </p:pic>
    </p:spTree>
    <p:extLst>
      <p:ext uri="{BB962C8B-B14F-4D97-AF65-F5344CB8AC3E}">
        <p14:creationId xmlns:p14="http://schemas.microsoft.com/office/powerpoint/2010/main" val="214818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2B17-5199-F32E-14F5-5ACA3DA543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E8F0B-D91D-5E9A-274B-D2D30EE8A83B}"/>
              </a:ext>
            </a:extLst>
          </p:cNvPr>
          <p:cNvSpPr>
            <a:spLocks noGrp="1"/>
          </p:cNvSpPr>
          <p:nvPr>
            <p:ph type="sldNum" sz="quarter" idx="12"/>
          </p:nvPr>
        </p:nvSpPr>
        <p:spPr/>
        <p:txBody>
          <a:bodyPr/>
          <a:lstStyle/>
          <a:p>
            <a:fld id="{D57F1E4F-1CFF-5643-939E-217C01CDF565}" type="slidenum">
              <a:rPr lang="en-US" smtClean="0"/>
              <a:pPr/>
              <a:t>35</a:t>
            </a:fld>
            <a:endParaRPr lang="en-US"/>
          </a:p>
        </p:txBody>
      </p:sp>
      <p:sp>
        <p:nvSpPr>
          <p:cNvPr id="5" name="Title 4">
            <a:extLst>
              <a:ext uri="{FF2B5EF4-FFF2-40B4-BE49-F238E27FC236}">
                <a16:creationId xmlns:a16="http://schemas.microsoft.com/office/drawing/2014/main" id="{56AFEC89-C5C2-C3BF-03E9-16ABFE58C9F7}"/>
              </a:ext>
            </a:extLst>
          </p:cNvPr>
          <p:cNvSpPr>
            <a:spLocks noGrp="1"/>
          </p:cNvSpPr>
          <p:nvPr>
            <p:ph type="title"/>
          </p:nvPr>
        </p:nvSpPr>
        <p:spPr/>
        <p:txBody>
          <a:bodyPr/>
          <a:lstStyle/>
          <a:p>
            <a:r>
              <a:rPr lang="en-US" dirty="0">
                <a:latin typeface="Noto Sans"/>
                <a:ea typeface="Noto Sans"/>
                <a:cs typeface="Noto Sans"/>
              </a:rPr>
              <a:t>Expenses Training- Plan as of April 2024</a:t>
            </a:r>
            <a:endParaRPr lang="en-US" dirty="0"/>
          </a:p>
        </p:txBody>
      </p:sp>
      <p:sp>
        <p:nvSpPr>
          <p:cNvPr id="3" name="TextBox 2">
            <a:extLst>
              <a:ext uri="{FF2B5EF4-FFF2-40B4-BE49-F238E27FC236}">
                <a16:creationId xmlns:a16="http://schemas.microsoft.com/office/drawing/2014/main" id="{472452DD-EE71-CB50-960C-6C535B135830}"/>
              </a:ext>
            </a:extLst>
          </p:cNvPr>
          <p:cNvSpPr txBox="1"/>
          <p:nvPr/>
        </p:nvSpPr>
        <p:spPr>
          <a:xfrm>
            <a:off x="504774" y="1210458"/>
            <a:ext cx="4106212" cy="369332"/>
          </a:xfrm>
          <a:prstGeom prst="rect">
            <a:avLst/>
          </a:prstGeom>
          <a:noFill/>
        </p:spPr>
        <p:txBody>
          <a:bodyPr wrap="square" lIns="91440" tIns="45720" rIns="91440" bIns="45720" rtlCol="0" anchor="t">
            <a:spAutoFit/>
          </a:bodyPr>
          <a:lstStyle/>
          <a:p>
            <a:pPr>
              <a:defRPr/>
            </a:pPr>
            <a:r>
              <a:rPr lang="en-US" b="1" dirty="0">
                <a:solidFill>
                  <a:srgbClr val="292934"/>
                </a:solidFill>
                <a:latin typeface="Calibri" panose="020F0502020204030204"/>
              </a:rPr>
              <a:t>ATP/Huron</a:t>
            </a:r>
            <a:r>
              <a:rPr kumimoji="0" lang="en-US" sz="1800" b="1" i="0" u="none" strike="noStrike" kern="1200" cap="none" spc="0" normalizeH="0" baseline="0" noProof="0" dirty="0">
                <a:ln>
                  <a:noFill/>
                </a:ln>
                <a:solidFill>
                  <a:srgbClr val="292934"/>
                </a:solidFill>
                <a:effectLst/>
                <a:uLnTx/>
                <a:uFillTx/>
                <a:latin typeface="Calibri" panose="020F0502020204030204"/>
                <a:ea typeface="+mn-ea"/>
                <a:cs typeface="+mn-cs"/>
              </a:rPr>
              <a:t> Supported Coursework</a:t>
            </a:r>
          </a:p>
        </p:txBody>
      </p:sp>
      <p:sp>
        <p:nvSpPr>
          <p:cNvPr id="10" name="Content Placeholder 5">
            <a:extLst>
              <a:ext uri="{FF2B5EF4-FFF2-40B4-BE49-F238E27FC236}">
                <a16:creationId xmlns:a16="http://schemas.microsoft.com/office/drawing/2014/main" id="{9DCBDB0D-4E1F-EA7C-288E-A36CD058B22A}"/>
              </a:ext>
            </a:extLst>
          </p:cNvPr>
          <p:cNvSpPr txBox="1">
            <a:spLocks/>
          </p:cNvSpPr>
          <p:nvPr/>
        </p:nvSpPr>
        <p:spPr>
          <a:xfrm>
            <a:off x="504774" y="1657269"/>
            <a:ext cx="4417604" cy="443588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ts val="0"/>
              </a:spcBef>
              <a:buFont typeface="+mj-lt"/>
              <a:buAutoNum type="arabicPeriod"/>
            </a:pPr>
            <a:r>
              <a:rPr lang="en-US" sz="1300" dirty="0">
                <a:latin typeface="Montserrat"/>
              </a:rPr>
              <a:t>Expenses Part I: </a:t>
            </a:r>
            <a:r>
              <a:rPr lang="en-US" sz="1300" b="1" dirty="0">
                <a:latin typeface="Montserrat"/>
              </a:rPr>
              <a:t>CBT</a:t>
            </a:r>
          </a:p>
          <a:p>
            <a:pPr lvl="1" fontAlgn="ctr">
              <a:spcBef>
                <a:spcPts val="0"/>
              </a:spcBef>
            </a:pPr>
            <a:r>
              <a:rPr lang="en-US" sz="1300" dirty="0">
                <a:latin typeface="Montserrat"/>
              </a:rPr>
              <a:t>Benefits of Workday Expenses and Expense Hub Overview</a:t>
            </a:r>
          </a:p>
          <a:p>
            <a:pPr lvl="1" fontAlgn="ctr">
              <a:spcBef>
                <a:spcPts val="0"/>
              </a:spcBef>
            </a:pPr>
            <a:r>
              <a:rPr lang="en-US" sz="1300" dirty="0">
                <a:latin typeface="Montserrat"/>
              </a:rPr>
              <a:t>Before Creating an Expense Report</a:t>
            </a:r>
          </a:p>
          <a:p>
            <a:pPr lvl="1" fontAlgn="ctr">
              <a:spcBef>
                <a:spcPts val="0"/>
              </a:spcBef>
            </a:pPr>
            <a:r>
              <a:rPr lang="en-US" sz="1300" dirty="0">
                <a:latin typeface="Montserrat"/>
              </a:rPr>
              <a:t>Expense Reports in Workday</a:t>
            </a:r>
          </a:p>
          <a:p>
            <a:pPr lvl="1" fontAlgn="ctr">
              <a:spcBef>
                <a:spcPts val="0"/>
              </a:spcBef>
            </a:pPr>
            <a:r>
              <a:rPr lang="en-US" sz="1300" dirty="0">
                <a:latin typeface="Montserrat"/>
              </a:rPr>
              <a:t>Workday Mobile: Expenses </a:t>
            </a:r>
          </a:p>
          <a:p>
            <a:pPr fontAlgn="ctr">
              <a:spcBef>
                <a:spcPts val="0"/>
              </a:spcBef>
              <a:buFont typeface="+mj-lt"/>
              <a:buAutoNum type="arabicPeriod"/>
            </a:pPr>
            <a:endParaRPr lang="en-US" sz="1300" b="1" dirty="0">
              <a:latin typeface="Montserrat"/>
            </a:endParaRP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latin typeface="Montserrat"/>
              </a:rPr>
              <a:t>Expenses Part II: </a:t>
            </a:r>
            <a:r>
              <a:rPr lang="en-US" sz="1300" b="1" dirty="0">
                <a:latin typeface="Montserrat"/>
              </a:rPr>
              <a:t>CBT</a:t>
            </a:r>
          </a:p>
          <a:p>
            <a:pPr lvl="1" fontAlgn="ctr">
              <a:spcBef>
                <a:spcPts val="0"/>
              </a:spcBef>
            </a:pPr>
            <a:r>
              <a:rPr lang="en-US" sz="1300" dirty="0">
                <a:latin typeface="Montserrat"/>
              </a:rPr>
              <a:t>Expenses Hub: Checking Transaction Status and Routing</a:t>
            </a:r>
          </a:p>
          <a:p>
            <a:pPr lvl="1" fontAlgn="ctr">
              <a:spcBef>
                <a:spcPts val="0"/>
              </a:spcBef>
            </a:pPr>
            <a:r>
              <a:rPr lang="en-US" sz="1300" dirty="0">
                <a:latin typeface="Montserrat"/>
              </a:rPr>
              <a:t>Credit Cards: Reassigning Transactions</a:t>
            </a:r>
          </a:p>
          <a:p>
            <a:pPr lvl="1" fontAlgn="ctr">
              <a:spcBef>
                <a:spcPts val="0"/>
              </a:spcBef>
            </a:pPr>
            <a:r>
              <a:rPr lang="en-US" sz="1300" dirty="0">
                <a:latin typeface="Montserrat"/>
              </a:rPr>
              <a:t>Requesting Spend Authorizations and Cash Advances</a:t>
            </a:r>
          </a:p>
          <a:p>
            <a:pPr lvl="1" fontAlgn="ctr">
              <a:spcBef>
                <a:spcPts val="0"/>
              </a:spcBef>
            </a:pPr>
            <a:r>
              <a:rPr lang="en-US" sz="1300" dirty="0">
                <a:latin typeface="Montserrat"/>
              </a:rPr>
              <a:t>Identifying Funding and Itemization</a:t>
            </a:r>
          </a:p>
          <a:p>
            <a:pPr lvl="1" fontAlgn="ctr">
              <a:spcBef>
                <a:spcPts val="0"/>
              </a:spcBef>
            </a:pPr>
            <a:r>
              <a:rPr lang="en-US" sz="1300" dirty="0">
                <a:latin typeface="Montserrat"/>
              </a:rPr>
              <a:t>Additional </a:t>
            </a:r>
            <a:r>
              <a:rPr lang="en-US" sz="1300" dirty="0" err="1">
                <a:latin typeface="Montserrat"/>
              </a:rPr>
              <a:t>Worktags</a:t>
            </a:r>
            <a:r>
              <a:rPr lang="en-US" sz="1300" dirty="0">
                <a:latin typeface="Montserrat"/>
              </a:rPr>
              <a:t>: Athletics and Grants</a:t>
            </a:r>
          </a:p>
          <a:p>
            <a:pPr fontAlgn="ctr">
              <a:spcBef>
                <a:spcPts val="0"/>
              </a:spcBef>
              <a:buFont typeface="+mj-lt"/>
              <a:buAutoNum type="arabicPeriod"/>
            </a:pPr>
            <a:endParaRPr lang="en-US" sz="1300" b="1" dirty="0">
              <a:latin typeface="Montserrat"/>
            </a:endParaRPr>
          </a:p>
          <a:p>
            <a:pPr marL="514350" lvl="1" indent="0" fontAlgn="ctr">
              <a:lnSpc>
                <a:spcPct val="110000"/>
              </a:lnSpc>
              <a:spcBef>
                <a:spcPts val="0"/>
              </a:spcBef>
              <a:buNone/>
              <a:tabLst/>
              <a:defRPr/>
            </a:pPr>
            <a:endParaRPr lang="en-US" sz="1300" dirty="0">
              <a:latin typeface="Montserrat"/>
            </a:endParaRPr>
          </a:p>
          <a:p>
            <a:pPr fontAlgn="ctr">
              <a:spcBef>
                <a:spcPts val="0"/>
              </a:spcBef>
              <a:buFont typeface="+mj-lt"/>
              <a:buAutoNum type="arabicPeriod"/>
            </a:pPr>
            <a:r>
              <a:rPr lang="en-US" sz="1300" dirty="0">
                <a:latin typeface="Montserrat"/>
              </a:rPr>
              <a:t>Expenses for Admins &amp; Support Staff: </a:t>
            </a:r>
            <a:r>
              <a:rPr lang="en-US" sz="1300" b="1" dirty="0">
                <a:latin typeface="Montserrat"/>
              </a:rPr>
              <a:t>CBT</a:t>
            </a:r>
          </a:p>
          <a:p>
            <a:pPr lvl="1" fontAlgn="ctr">
              <a:spcBef>
                <a:spcPts val="0"/>
              </a:spcBef>
            </a:pPr>
            <a:r>
              <a:rPr lang="en-US" sz="1300" dirty="0">
                <a:latin typeface="Montserrat"/>
              </a:rPr>
              <a:t>The EDES Role &amp; On Behalf Of Processing</a:t>
            </a:r>
          </a:p>
          <a:p>
            <a:pPr lvl="1" fontAlgn="ctr">
              <a:spcBef>
                <a:spcPts val="0"/>
              </a:spcBef>
            </a:pPr>
            <a:r>
              <a:rPr lang="en-US" sz="1300" dirty="0">
                <a:latin typeface="Montserrat"/>
              </a:rPr>
              <a:t>Non-Worker Travel Expense Reports: External Committee Members </a:t>
            </a:r>
          </a:p>
          <a:p>
            <a:pPr fontAlgn="ctr">
              <a:spcBef>
                <a:spcPts val="0"/>
              </a:spcBef>
              <a:buFont typeface="+mj-lt"/>
              <a:buAutoNum type="arabicPeriod"/>
            </a:pPr>
            <a:endParaRPr lang="en-US" sz="1300" b="1" dirty="0">
              <a:latin typeface="Montserrat"/>
            </a:endParaRPr>
          </a:p>
          <a:p>
            <a:pPr fontAlgn="ctr">
              <a:spcBef>
                <a:spcPts val="0"/>
              </a:spcBef>
              <a:buFont typeface="+mj-lt"/>
              <a:buAutoNum type="arabicPeriod"/>
            </a:pPr>
            <a:r>
              <a:rPr lang="en-US" sz="1300" dirty="0">
                <a:latin typeface="Montserrat"/>
              </a:rPr>
              <a:t>Combined What’s Changing Workday for all UW Card Holders: </a:t>
            </a:r>
            <a:r>
              <a:rPr lang="en-US" sz="1300" b="1" dirty="0">
                <a:latin typeface="Montserrat"/>
              </a:rPr>
              <a:t>CBT</a:t>
            </a:r>
          </a:p>
          <a:p>
            <a:pPr lvl="1" fontAlgn="ctr">
              <a:spcBef>
                <a:spcPts val="0"/>
              </a:spcBef>
              <a:buFont typeface="+mj-lt"/>
              <a:buAutoNum type="arabicPeriod"/>
            </a:pPr>
            <a:endParaRPr lang="en-US" sz="1300" dirty="0">
              <a:latin typeface="Montserrat"/>
            </a:endParaRPr>
          </a:p>
          <a:p>
            <a:pPr lvl="2" fontAlgn="ctr">
              <a:spcBef>
                <a:spcPts val="0"/>
              </a:spcBef>
            </a:pPr>
            <a:r>
              <a:rPr lang="en-US" sz="1300" dirty="0">
                <a:latin typeface="Montserrat"/>
              </a:rPr>
              <a:t>This is an overview of what is changing and believe this will be one overview and assigned to all current cardholders as of March 2025, do we need to have a make up batch assignment from March – June?</a:t>
            </a:r>
          </a:p>
        </p:txBody>
      </p:sp>
      <p:sp>
        <p:nvSpPr>
          <p:cNvPr id="15" name="TextBox 14">
            <a:extLst>
              <a:ext uri="{FF2B5EF4-FFF2-40B4-BE49-F238E27FC236}">
                <a16:creationId xmlns:a16="http://schemas.microsoft.com/office/drawing/2014/main" id="{ADDF2C00-D70C-539C-043B-7B8F1865F78F}"/>
              </a:ext>
            </a:extLst>
          </p:cNvPr>
          <p:cNvSpPr txBox="1"/>
          <p:nvPr/>
        </p:nvSpPr>
        <p:spPr>
          <a:xfrm>
            <a:off x="5011882" y="1208952"/>
            <a:ext cx="410621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92934"/>
                </a:solidFill>
                <a:effectLst/>
                <a:uLnTx/>
                <a:uFillTx/>
                <a:latin typeface="Calibri" panose="020F0502020204030204"/>
                <a:ea typeface="+mn-ea"/>
                <a:cs typeface="+mn-cs"/>
              </a:rPr>
              <a:t>UWSS</a:t>
            </a:r>
            <a:r>
              <a:rPr lang="en-US" b="1">
                <a:solidFill>
                  <a:srgbClr val="292934"/>
                </a:solidFill>
                <a:latin typeface="Calibri" panose="020F0502020204030204"/>
              </a:rPr>
              <a:t>/ATP</a:t>
            </a:r>
            <a:r>
              <a:rPr kumimoji="0" lang="en-US" sz="1800" b="1" i="0" u="none" strike="noStrike" kern="1200" cap="none" spc="0" normalizeH="0" baseline="0" noProof="0" dirty="0">
                <a:ln>
                  <a:noFill/>
                </a:ln>
                <a:solidFill>
                  <a:srgbClr val="292934"/>
                </a:solidFill>
                <a:effectLst/>
                <a:uLnTx/>
                <a:uFillTx/>
                <a:latin typeface="Calibri" panose="020F0502020204030204"/>
                <a:ea typeface="+mn-ea"/>
                <a:cs typeface="+mn-cs"/>
              </a:rPr>
              <a:t> Supported Coursework</a:t>
            </a:r>
          </a:p>
        </p:txBody>
      </p:sp>
      <p:sp>
        <p:nvSpPr>
          <p:cNvPr id="16" name="Content Placeholder 5">
            <a:extLst>
              <a:ext uri="{FF2B5EF4-FFF2-40B4-BE49-F238E27FC236}">
                <a16:creationId xmlns:a16="http://schemas.microsoft.com/office/drawing/2014/main" id="{73898342-D5C2-7D6B-85E7-E572E2955726}"/>
              </a:ext>
            </a:extLst>
          </p:cNvPr>
          <p:cNvSpPr txBox="1">
            <a:spLocks/>
          </p:cNvSpPr>
          <p:nvPr/>
        </p:nvSpPr>
        <p:spPr>
          <a:xfrm>
            <a:off x="5396443" y="1734106"/>
            <a:ext cx="3988876" cy="428220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anose="00000500000000000000"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spcBef>
                <a:spcPts val="0"/>
              </a:spcBef>
              <a:buFont typeface="+mj-lt"/>
              <a:buAutoNum type="arabicPeriod"/>
            </a:pPr>
            <a:r>
              <a:rPr lang="en-US" sz="1300" dirty="0">
                <a:latin typeface="Montserrat"/>
              </a:rPr>
              <a:t>Overview of </a:t>
            </a:r>
            <a:r>
              <a:rPr lang="en-US" sz="1300" dirty="0" err="1">
                <a:latin typeface="Montserrat"/>
              </a:rPr>
              <a:t>TravelWIse</a:t>
            </a:r>
            <a:endParaRPr lang="en-US" sz="1300" dirty="0">
              <a:latin typeface="Montserrat"/>
            </a:endParaRP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latin typeface="Montserrat"/>
              </a:rPr>
              <a:t>Overview of Travel &amp; Expenses Policies and exceptions, VUA</a:t>
            </a: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highlight>
                  <a:srgbClr val="FFFF00"/>
                </a:highlight>
                <a:latin typeface="Montserrat"/>
              </a:rPr>
              <a:t>How to apply for US Bank cards and request changes (limits/name) </a:t>
            </a:r>
          </a:p>
          <a:p>
            <a:pPr fontAlgn="ctr">
              <a:spcBef>
                <a:spcPts val="0"/>
              </a:spcBef>
              <a:buFont typeface="+mj-lt"/>
              <a:buAutoNum type="arabicPeriod"/>
            </a:pPr>
            <a:endParaRPr lang="en-US" sz="1300" dirty="0">
              <a:highlight>
                <a:srgbClr val="FFFF00"/>
              </a:highlight>
              <a:latin typeface="Montserrat"/>
            </a:endParaRPr>
          </a:p>
          <a:p>
            <a:pPr fontAlgn="ctr">
              <a:spcBef>
                <a:spcPts val="0"/>
              </a:spcBef>
              <a:buFont typeface="+mj-lt"/>
              <a:buAutoNum type="arabicPeriod"/>
            </a:pPr>
            <a:r>
              <a:rPr lang="en-US" sz="1300" dirty="0">
                <a:highlight>
                  <a:srgbClr val="FF00FF"/>
                </a:highlight>
                <a:latin typeface="Montserrat"/>
              </a:rPr>
              <a:t>Purchase Card Training</a:t>
            </a:r>
          </a:p>
          <a:p>
            <a:pPr fontAlgn="ctr">
              <a:spcBef>
                <a:spcPts val="0"/>
              </a:spcBef>
              <a:buFont typeface="+mj-lt"/>
              <a:buAutoNum type="arabicPeriod"/>
            </a:pPr>
            <a:endParaRPr lang="en-US" sz="1300" dirty="0">
              <a:highlight>
                <a:srgbClr val="FF00FF"/>
              </a:highlight>
              <a:latin typeface="Montserrat"/>
            </a:endParaRPr>
          </a:p>
          <a:p>
            <a:pPr fontAlgn="ctr">
              <a:spcBef>
                <a:spcPts val="0"/>
              </a:spcBef>
              <a:buFont typeface="+mj-lt"/>
              <a:buAutoNum type="arabicPeriod"/>
            </a:pPr>
            <a:r>
              <a:rPr lang="en-US" sz="1300" dirty="0">
                <a:highlight>
                  <a:srgbClr val="FF00FF"/>
                </a:highlight>
                <a:latin typeface="Montserrat"/>
              </a:rPr>
              <a:t>Pcard Violator or Refresher</a:t>
            </a:r>
          </a:p>
          <a:p>
            <a:pPr fontAlgn="ctr">
              <a:spcBef>
                <a:spcPts val="0"/>
              </a:spcBef>
              <a:buFont typeface="+mj-lt"/>
              <a:buAutoNum type="arabicPeriod"/>
            </a:pPr>
            <a:endParaRPr lang="en-US" sz="1300" dirty="0">
              <a:highlight>
                <a:srgbClr val="FF00FF"/>
              </a:highlight>
              <a:latin typeface="Montserrat"/>
            </a:endParaRPr>
          </a:p>
          <a:p>
            <a:pPr fontAlgn="ctr">
              <a:spcBef>
                <a:spcPts val="0"/>
              </a:spcBef>
              <a:buFont typeface="+mj-lt"/>
              <a:buAutoNum type="arabicPeriod"/>
            </a:pPr>
            <a:endParaRPr lang="en-US" sz="1300" dirty="0">
              <a:highlight>
                <a:srgbClr val="FF00FF"/>
              </a:highlight>
              <a:latin typeface="Montserrat"/>
            </a:endParaRPr>
          </a:p>
          <a:p>
            <a:pPr fontAlgn="ctr">
              <a:spcBef>
                <a:spcPts val="0"/>
              </a:spcBef>
              <a:buFont typeface="+mj-lt"/>
              <a:buAutoNum type="arabicPeriod"/>
            </a:pPr>
            <a:r>
              <a:rPr lang="en-US" sz="1300" dirty="0">
                <a:highlight>
                  <a:srgbClr val="FF00FF"/>
                </a:highlight>
                <a:latin typeface="Montserrat"/>
              </a:rPr>
              <a:t>Shared Liability Card Training</a:t>
            </a:r>
          </a:p>
          <a:p>
            <a:pPr marL="342900" indent="-342900"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latin typeface="Montserrat"/>
              </a:rPr>
              <a:t>Concur booking</a:t>
            </a: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latin typeface="Montserrat"/>
              </a:rPr>
              <a:t>Travel Program Overview (Shorts/Anthony, Fox)</a:t>
            </a:r>
          </a:p>
          <a:p>
            <a:pPr fontAlgn="ctr">
              <a:spcBef>
                <a:spcPts val="0"/>
              </a:spcBef>
              <a:buFont typeface="+mj-lt"/>
              <a:buAutoNum type="arabicPeriod"/>
            </a:pPr>
            <a:endParaRPr lang="en-US" sz="1300" dirty="0">
              <a:latin typeface="Montserrat"/>
            </a:endParaRPr>
          </a:p>
          <a:p>
            <a:pPr marL="342900" indent="-342900"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highlight>
                  <a:srgbClr val="FFFF00"/>
                </a:highlight>
                <a:latin typeface="Montserrat"/>
              </a:rPr>
              <a:t>Expense Partner specific overview (coding and tolerances)</a:t>
            </a: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highlight>
                  <a:srgbClr val="FFFF00"/>
                </a:highlight>
                <a:latin typeface="Montserrat"/>
              </a:rPr>
              <a:t>NCAA Athletics overview activity code</a:t>
            </a:r>
          </a:p>
          <a:p>
            <a:pPr fontAlgn="ctr">
              <a:spcBef>
                <a:spcPts val="0"/>
              </a:spcBef>
              <a:buFont typeface="+mj-lt"/>
              <a:buAutoNum type="arabicPeriod"/>
            </a:pPr>
            <a:endParaRPr lang="en-US" sz="1300" dirty="0">
              <a:latin typeface="Montserrat"/>
            </a:endParaRPr>
          </a:p>
          <a:p>
            <a:pPr fontAlgn="ctr">
              <a:spcBef>
                <a:spcPts val="0"/>
              </a:spcBef>
              <a:buFont typeface="+mj-lt"/>
              <a:buAutoNum type="arabicPeriod"/>
            </a:pPr>
            <a:r>
              <a:rPr lang="en-US" sz="1300" dirty="0">
                <a:highlight>
                  <a:srgbClr val="FFFF00"/>
                </a:highlight>
                <a:latin typeface="Montserrat"/>
              </a:rPr>
              <a:t>EARS – Expense Foundation Specialist, payroll, cash advance, customer billing</a:t>
            </a:r>
            <a:br>
              <a:rPr lang="en-US" sz="1300" dirty="0">
                <a:latin typeface="Montserrat"/>
              </a:rPr>
            </a:br>
            <a:endParaRPr lang="en-US" sz="1300" dirty="0">
              <a:latin typeface="Montserrat"/>
            </a:endParaRPr>
          </a:p>
          <a:p>
            <a:pPr fontAlgn="ctr">
              <a:spcBef>
                <a:spcPts val="600"/>
              </a:spcBef>
              <a:buFont typeface="+mj-lt"/>
              <a:buAutoNum type="arabicPeriod"/>
            </a:pPr>
            <a:r>
              <a:rPr lang="en-US" sz="1300" dirty="0">
                <a:latin typeface="Montserrat"/>
              </a:rPr>
              <a:t>Admin group overview</a:t>
            </a:r>
          </a:p>
        </p:txBody>
      </p:sp>
    </p:spTree>
    <p:extLst>
      <p:ext uri="{BB962C8B-B14F-4D97-AF65-F5344CB8AC3E}">
        <p14:creationId xmlns:p14="http://schemas.microsoft.com/office/powerpoint/2010/main" val="134345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9F7D-65F1-185C-ADF5-3524D9B11BB1}"/>
              </a:ext>
            </a:extLst>
          </p:cNvPr>
          <p:cNvSpPr>
            <a:spLocks noGrp="1"/>
          </p:cNvSpPr>
          <p:nvPr>
            <p:ph type="title"/>
          </p:nvPr>
        </p:nvSpPr>
        <p:spPr>
          <a:xfrm>
            <a:off x="365050" y="1614197"/>
            <a:ext cx="3256384" cy="761999"/>
          </a:xfrm>
        </p:spPr>
        <p:txBody>
          <a:bodyPr>
            <a:normAutofit fontScale="90000"/>
          </a:bodyPr>
          <a:lstStyle/>
          <a:p>
            <a:r>
              <a:rPr lang="en-US" dirty="0"/>
              <a:t>Break Time</a:t>
            </a:r>
            <a:br>
              <a:rPr lang="en-US" dirty="0"/>
            </a:br>
            <a:br>
              <a:rPr lang="en-US" dirty="0"/>
            </a:br>
            <a:r>
              <a:rPr lang="en-US" dirty="0"/>
              <a:t>Start Back</a:t>
            </a:r>
            <a:br>
              <a:rPr lang="en-US" dirty="0"/>
            </a:br>
            <a:br>
              <a:rPr lang="en-US" dirty="0"/>
            </a:br>
            <a:r>
              <a:rPr lang="en-US" dirty="0"/>
              <a:t>10:15 AM</a:t>
            </a:r>
            <a:br>
              <a:rPr lang="en-US" dirty="0"/>
            </a:br>
            <a:endParaRPr lang="en-US" dirty="0"/>
          </a:p>
        </p:txBody>
      </p:sp>
      <p:sp>
        <p:nvSpPr>
          <p:cNvPr id="3" name="Content Placeholder 2">
            <a:extLst>
              <a:ext uri="{FF2B5EF4-FFF2-40B4-BE49-F238E27FC236}">
                <a16:creationId xmlns:a16="http://schemas.microsoft.com/office/drawing/2014/main" id="{2B87E36D-4799-C8B9-0943-66D86DC13170}"/>
              </a:ext>
            </a:extLst>
          </p:cNvPr>
          <p:cNvSpPr>
            <a:spLocks noGrp="1"/>
          </p:cNvSpPr>
          <p:nvPr>
            <p:ph sz="half" idx="1"/>
          </p:nvPr>
        </p:nvSpPr>
        <p:spPr>
          <a:xfrm>
            <a:off x="2192851" y="2193220"/>
            <a:ext cx="5080701" cy="4259898"/>
          </a:xfrm>
        </p:spPr>
        <p:txBody>
          <a:bodyPr/>
          <a:lstStyle/>
          <a:p>
            <a:pPr marL="0" indent="0">
              <a:buNone/>
            </a:pPr>
            <a:endParaRPr lang="en-US" dirty="0"/>
          </a:p>
          <a:p>
            <a:endParaRPr lang="en-US" dirty="0"/>
          </a:p>
        </p:txBody>
      </p:sp>
      <p:pic>
        <p:nvPicPr>
          <p:cNvPr id="1026" name="Picture 2" descr="Break Time Memes">
            <a:extLst>
              <a:ext uri="{FF2B5EF4-FFF2-40B4-BE49-F238E27FC236}">
                <a16:creationId xmlns:a16="http://schemas.microsoft.com/office/drawing/2014/main" id="{3492E27B-B951-3E05-AD25-80B25E346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43" y="586270"/>
            <a:ext cx="4535710" cy="568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368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0B01B-2679-A684-3CBD-110536EC2F94}"/>
              </a:ext>
            </a:extLst>
          </p:cNvPr>
          <p:cNvSpPr>
            <a:spLocks noGrp="1"/>
          </p:cNvSpPr>
          <p:nvPr>
            <p:ph type="ctrTitle"/>
          </p:nvPr>
        </p:nvSpPr>
        <p:spPr>
          <a:xfrm>
            <a:off x="614824" y="804672"/>
            <a:ext cx="5285233" cy="2837371"/>
          </a:xfrm>
        </p:spPr>
        <p:txBody>
          <a:bodyPr/>
          <a:lstStyle/>
          <a:p>
            <a:r>
              <a:rPr lang="en-US" dirty="0">
                <a:latin typeface="Noto Sans"/>
                <a:ea typeface="Noto Sans"/>
                <a:cs typeface="Noto Sans"/>
              </a:rPr>
              <a:t>Expenses UXT Walkthrough – Spend Authorizations</a:t>
            </a:r>
            <a:endParaRPr lang="en-US" dirty="0"/>
          </a:p>
        </p:txBody>
      </p:sp>
      <p:sp>
        <p:nvSpPr>
          <p:cNvPr id="2" name="Content Placeholder 1">
            <a:extLst>
              <a:ext uri="{FF2B5EF4-FFF2-40B4-BE49-F238E27FC236}">
                <a16:creationId xmlns:a16="http://schemas.microsoft.com/office/drawing/2014/main" id="{2EE7FD56-6526-856F-AB3C-E3A96061D92B}"/>
              </a:ext>
            </a:extLst>
          </p:cNvPr>
          <p:cNvSpPr>
            <a:spLocks noGrp="1"/>
          </p:cNvSpPr>
          <p:nvPr>
            <p:ph type="subTitle" idx="1"/>
          </p:nvPr>
        </p:nvSpPr>
        <p:spPr>
          <a:xfrm>
            <a:off x="810767" y="3718216"/>
            <a:ext cx="4410456" cy="1435100"/>
          </a:xfrm>
        </p:spPr>
        <p:txBody>
          <a:bodyPr lIns="91440" tIns="45720" rIns="91440" bIns="45720" anchor="t"/>
          <a:lstStyle/>
          <a:p>
            <a:pPr lvl="1"/>
            <a:endParaRPr lang="en-US"/>
          </a:p>
          <a:p>
            <a:pPr lvl="1"/>
            <a:endParaRPr lang="en-US"/>
          </a:p>
        </p:txBody>
      </p:sp>
    </p:spTree>
    <p:extLst>
      <p:ext uri="{BB962C8B-B14F-4D97-AF65-F5344CB8AC3E}">
        <p14:creationId xmlns:p14="http://schemas.microsoft.com/office/powerpoint/2010/main" val="507794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a:bodyPr>
          <a:lstStyle/>
          <a:p>
            <a:pPr fontAlgn="ctr">
              <a:spcBef>
                <a:spcPts val="0"/>
              </a:spcBef>
              <a:buSzPts val="1000"/>
              <a:tabLst>
                <a:tab pos="457200" algn="l"/>
              </a:tabLst>
            </a:pPr>
            <a:r>
              <a:rPr lang="en-US" sz="1400" dirty="0">
                <a:effectLst/>
                <a:latin typeface="Calibri" panose="020F0502020204030204" pitchFamily="34" charset="0"/>
                <a:ea typeface="Calibri" panose="020F0502020204030204" pitchFamily="34" charset="0"/>
              </a:rPr>
              <a:t>Re-introduction to the Expenses team: Graig Brooks Co-Design Lead</a:t>
            </a:r>
          </a:p>
          <a:p>
            <a:pPr lvl="1" fontAlgn="ctr">
              <a:spcBef>
                <a:spcPts val="0"/>
              </a:spcBef>
              <a:buSzPts val="1000"/>
              <a:tabLst>
                <a:tab pos="457200" algn="l"/>
              </a:tabLst>
            </a:pPr>
            <a:r>
              <a:rPr lang="en-US" sz="1400" dirty="0">
                <a:latin typeface="Calibri" panose="020F0502020204030204" pitchFamily="34" charset="0"/>
                <a:ea typeface="Calibri" panose="020F0502020204030204" pitchFamily="34" charset="0"/>
              </a:rPr>
              <a:t>Elizabeth Dressel Co-Design Lead (helping if you get stuck please raise your hand)</a:t>
            </a:r>
          </a:p>
          <a:p>
            <a:pPr lvl="1" fontAlgn="ctr">
              <a:spcBef>
                <a:spcPts val="0"/>
              </a:spcBef>
              <a:buSzPts val="1000"/>
              <a:tabLst>
                <a:tab pos="457200" algn="l"/>
              </a:tabLst>
            </a:pPr>
            <a:r>
              <a:rPr lang="en-US" sz="1400" dirty="0">
                <a:effectLst/>
                <a:latin typeface="Calibri" panose="020F0502020204030204" pitchFamily="34" charset="0"/>
                <a:ea typeface="Calibri" panose="020F0502020204030204" pitchFamily="34" charset="0"/>
              </a:rPr>
              <a:t>Jane </a:t>
            </a:r>
            <a:r>
              <a:rPr lang="en-US" sz="1400" dirty="0" err="1">
                <a:effectLst/>
                <a:latin typeface="Calibri" panose="020F0502020204030204" pitchFamily="34" charset="0"/>
                <a:ea typeface="Calibri" panose="020F0502020204030204" pitchFamily="34" charset="0"/>
              </a:rPr>
              <a:t>Rolfsmeyer</a:t>
            </a:r>
            <a:r>
              <a:rPr lang="en-US" sz="1400" dirty="0">
                <a:effectLst/>
                <a:latin typeface="Calibri" panose="020F0502020204030204" pitchFamily="34" charset="0"/>
                <a:ea typeface="Calibri" panose="020F0502020204030204" pitchFamily="34" charset="0"/>
              </a:rPr>
              <a:t> BA (</a:t>
            </a:r>
            <a:r>
              <a:rPr lang="en-US" sz="1400" dirty="0">
                <a:latin typeface="Calibri" panose="020F0502020204030204" pitchFamily="34" charset="0"/>
                <a:ea typeface="Calibri" panose="020F0502020204030204" pitchFamily="34" charset="0"/>
              </a:rPr>
              <a:t>helping if you get stuck please raise your hand)</a:t>
            </a:r>
          </a:p>
          <a:p>
            <a:pPr lvl="1" fontAlgn="ctr">
              <a:spcBef>
                <a:spcPts val="0"/>
              </a:spcBef>
              <a:buSzPts val="1000"/>
              <a:tabLst>
                <a:tab pos="457200" algn="l"/>
              </a:tabLst>
            </a:pPr>
            <a:endParaRPr lang="en-US" sz="1400" dirty="0">
              <a:effectLst/>
              <a:latin typeface="Calibri" panose="020F0502020204030204" pitchFamily="34" charset="0"/>
              <a:ea typeface="Calibri" panose="020F0502020204030204" pitchFamily="34" charset="0"/>
            </a:endParaRPr>
          </a:p>
          <a:p>
            <a:pPr fontAlgn="ctr">
              <a:spcBef>
                <a:spcPts val="0"/>
              </a:spcBef>
              <a:buSzPts val="1000"/>
              <a:tabLst>
                <a:tab pos="457200" algn="l"/>
              </a:tabLst>
            </a:pPr>
            <a:r>
              <a:rPr lang="en-US" sz="1400" dirty="0">
                <a:latin typeface="Calibri" panose="020F0502020204030204" pitchFamily="34" charset="0"/>
                <a:ea typeface="Calibri" panose="020F0502020204030204" pitchFamily="34" charset="0"/>
              </a:rPr>
              <a:t>We have job aids for you on how to complete a Spend Authorization and an Expense Report. Note these are not specific to our scenarios that we will be walking through today. They are a working draft of our general job aids for Expenses and can be referenced after you leave here today and if you didn’t have access to practice along with us today, we are hoping you practice prior to official UXT Testing that begins in August 2024</a:t>
            </a:r>
          </a:p>
          <a:p>
            <a:pPr fontAlgn="ctr">
              <a:spcBef>
                <a:spcPts val="0"/>
              </a:spcBef>
              <a:buSzPts val="1000"/>
              <a:tabLst>
                <a:tab pos="457200" algn="l"/>
              </a:tabLst>
            </a:pPr>
            <a:endParaRPr lang="en-US" sz="1400" dirty="0">
              <a:latin typeface="Calibri" panose="020F0502020204030204" pitchFamily="34" charset="0"/>
              <a:ea typeface="Calibri" panose="020F0502020204030204" pitchFamily="34" charset="0"/>
            </a:endParaRPr>
          </a:p>
          <a:p>
            <a:pPr fontAlgn="ctr">
              <a:spcBef>
                <a:spcPts val="0"/>
              </a:spcBef>
              <a:buSzPts val="1000"/>
              <a:tabLst>
                <a:tab pos="457200" algn="l"/>
              </a:tabLst>
            </a:pPr>
            <a:r>
              <a:rPr lang="en-US" sz="1200" dirty="0">
                <a:hlinkClick r:id="rId2"/>
              </a:rPr>
              <a:t>ATP Resources Center - Home (sharepoint.com)</a:t>
            </a:r>
            <a:r>
              <a:rPr lang="en-US" sz="1200" dirty="0"/>
              <a:t>  Under Job Aids &amp; UXT Preview and Finance </a:t>
            </a:r>
          </a:p>
          <a:p>
            <a:pPr fontAlgn="ctr">
              <a:spcBef>
                <a:spcPts val="0"/>
              </a:spcBef>
              <a:buSzPts val="1000"/>
              <a:tabLst>
                <a:tab pos="457200" algn="l"/>
              </a:tabLst>
            </a:pPr>
            <a:endParaRPr lang="en-US" sz="1400" dirty="0">
              <a:latin typeface="Calibri" panose="020F0502020204030204" pitchFamily="34" charset="0"/>
              <a:ea typeface="Calibri" panose="020F0502020204030204" pitchFamily="34" charset="0"/>
            </a:endParaRPr>
          </a:p>
          <a:p>
            <a:pPr fontAlgn="ctr">
              <a:spcBef>
                <a:spcPts val="0"/>
              </a:spcBef>
              <a:buSzPts val="1000"/>
              <a:tabLst>
                <a:tab pos="457200" algn="l"/>
              </a:tabLst>
            </a:pPr>
            <a:endParaRPr lang="en-US" sz="1400" dirty="0">
              <a:effectLst/>
              <a:latin typeface="Calibri" panose="020F0502020204030204" pitchFamily="34" charset="0"/>
              <a:ea typeface="Calibri" panose="020F0502020204030204" pitchFamily="34" charset="0"/>
            </a:endParaRPr>
          </a:p>
          <a:p>
            <a:pPr marL="457200" marR="0" lvl="1" indent="0" fontAlgn="ctr">
              <a:spcBef>
                <a:spcPts val="0"/>
              </a:spcBef>
              <a:spcAft>
                <a:spcPts val="0"/>
              </a:spcAft>
              <a:buSzPts val="1000"/>
              <a:buNone/>
              <a:tabLst>
                <a:tab pos="914400" algn="l"/>
              </a:tabLst>
            </a:pPr>
            <a:endParaRPr lang="en-US" sz="11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Expense Intro and Activity Overview:</a:t>
            </a:r>
          </a:p>
        </p:txBody>
      </p:sp>
      <p:pic>
        <p:nvPicPr>
          <p:cNvPr id="5" name="Picture 4">
            <a:extLst>
              <a:ext uri="{FF2B5EF4-FFF2-40B4-BE49-F238E27FC236}">
                <a16:creationId xmlns:a16="http://schemas.microsoft.com/office/drawing/2014/main" id="{F60C6338-93C0-2468-DAAC-B72D42888B3E}"/>
              </a:ext>
            </a:extLst>
          </p:cNvPr>
          <p:cNvPicPr>
            <a:picLocks noChangeAspect="1"/>
          </p:cNvPicPr>
          <p:nvPr/>
        </p:nvPicPr>
        <p:blipFill>
          <a:blip r:embed="rId3"/>
          <a:stretch>
            <a:fillRect/>
          </a:stretch>
        </p:blipFill>
        <p:spPr>
          <a:xfrm>
            <a:off x="3337721" y="3573624"/>
            <a:ext cx="7171173" cy="3041780"/>
          </a:xfrm>
          <a:prstGeom prst="rect">
            <a:avLst/>
          </a:prstGeom>
        </p:spPr>
      </p:pic>
    </p:spTree>
    <p:extLst>
      <p:ext uri="{BB962C8B-B14F-4D97-AF65-F5344CB8AC3E}">
        <p14:creationId xmlns:p14="http://schemas.microsoft.com/office/powerpoint/2010/main" val="144737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fontScale="92500" lnSpcReduction="10000"/>
          </a:bodyPr>
          <a:lstStyle/>
          <a:p>
            <a:pPr marL="342900" marR="0" lvl="0" indent="-342900" fontAlgn="ctr">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Will show overview of roles/reminder of process, workflow, then walk through group activity </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ACTIVITY #1 – Create a Spend Authorization with Policy Exception </a:t>
            </a:r>
          </a:p>
          <a:p>
            <a:pPr marL="800100" lvl="1" indent="-342900" fontAlgn="ctr">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This will route to (GGPP Manager and we will approve for you) then it will route to the Expense Operations Lead </a:t>
            </a:r>
          </a:p>
          <a:p>
            <a:pPr marL="800100" lvl="1" indent="-342900" fontAlgn="ctr">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You get to start as yourselves, and </a:t>
            </a:r>
            <a:r>
              <a:rPr lang="en-US" sz="1800" dirty="0">
                <a:highlight>
                  <a:srgbClr val="FFFF00"/>
                </a:highlight>
                <a:latin typeface="Calibri" panose="020F0502020204030204" pitchFamily="34" charset="0"/>
                <a:ea typeface="Calibri" panose="020F0502020204030204" pitchFamily="34" charset="0"/>
              </a:rPr>
              <a:t>create a spend authorization </a:t>
            </a:r>
          </a:p>
          <a:p>
            <a:pPr marL="800100" lvl="1" indent="-342900" fontAlgn="ctr">
              <a:spcBef>
                <a:spcPts val="0"/>
              </a:spcBef>
              <a:buSzPts val="1000"/>
              <a:buFont typeface="Symbol" panose="05050102010706020507" pitchFamily="18" charset="2"/>
              <a:buChar char=""/>
              <a:tabLst>
                <a:tab pos="457200" algn="l"/>
              </a:tabLst>
            </a:pPr>
            <a:endParaRPr lang="en-US" sz="18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You will complete the Spend Authorization using the following driver worktag (Diann Sypula is the Program Manager) </a:t>
            </a:r>
          </a:p>
          <a:p>
            <a:pPr marL="800100" lvl="1" indent="-342900" fontAlgn="ctr">
              <a:spcBef>
                <a:spcPts val="0"/>
              </a:spcBef>
              <a:buSzPts val="1000"/>
              <a:buFont typeface="Symbol" panose="05050102010706020507" pitchFamily="18" charset="2"/>
              <a:buChar char=""/>
              <a:tabLst>
                <a:tab pos="457200" algn="l"/>
              </a:tabLst>
            </a:pPr>
            <a:r>
              <a:rPr lang="en-US" sz="1800" dirty="0">
                <a:highlight>
                  <a:srgbClr val="FFFF00"/>
                </a:highlight>
                <a:latin typeface="Calibri" panose="020F0502020204030204" pitchFamily="34" charset="0"/>
                <a:ea typeface="Calibri" panose="020F0502020204030204" pitchFamily="34" charset="0"/>
              </a:rPr>
              <a:t>PG000004970 UWSYS Administration Operations</a:t>
            </a:r>
          </a:p>
          <a:p>
            <a:pPr marL="800100" lvl="1" indent="-342900" fontAlgn="ctr">
              <a:spcBef>
                <a:spcPts val="0"/>
              </a:spcBef>
              <a:buSzPts val="1000"/>
              <a:buFont typeface="Symbol" panose="05050102010706020507" pitchFamily="18" charset="2"/>
              <a:buChar char=""/>
              <a:tabLst>
                <a:tab pos="457200" algn="l"/>
              </a:tabLst>
            </a:pPr>
            <a:endParaRPr lang="en-US" sz="1800" dirty="0">
              <a:latin typeface="Calibri" panose="020F0502020204030204" pitchFamily="34" charset="0"/>
              <a:ea typeface="Calibri" panose="020F0502020204030204" pitchFamily="34" charset="0"/>
            </a:endParaRPr>
          </a:p>
          <a:p>
            <a:pPr marL="800100" lvl="1" indent="-342900" fontAlgn="ctr">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You will then proxy in as </a:t>
            </a:r>
            <a:r>
              <a:rPr lang="en-US" sz="1800" dirty="0">
                <a:highlight>
                  <a:srgbClr val="FFFF00"/>
                </a:highlight>
                <a:latin typeface="Calibri" panose="020F0502020204030204" pitchFamily="34" charset="0"/>
                <a:ea typeface="Calibri" panose="020F0502020204030204" pitchFamily="34" charset="0"/>
              </a:rPr>
              <a:t>Diann Sypula </a:t>
            </a:r>
            <a:r>
              <a:rPr lang="en-US" sz="1800" dirty="0">
                <a:latin typeface="Calibri" panose="020F0502020204030204" pitchFamily="34" charset="0"/>
                <a:ea typeface="Calibri" panose="020F0502020204030204" pitchFamily="34" charset="0"/>
              </a:rPr>
              <a:t>(the Driver Worktag Manager) and approve the Spend Authorization</a:t>
            </a:r>
          </a:p>
          <a:p>
            <a:pPr marL="800100" lvl="1" indent="-342900" fontAlgn="ctr">
              <a:spcBef>
                <a:spcPts val="0"/>
              </a:spcBef>
              <a:buSzPts val="1000"/>
              <a:buFont typeface="Symbol" panose="05050102010706020507" pitchFamily="18" charset="2"/>
              <a:buChar char=""/>
              <a:tabLst>
                <a:tab pos="457200" algn="l"/>
              </a:tabLst>
            </a:pPr>
            <a:endParaRPr lang="en-US" sz="1800" dirty="0">
              <a:latin typeface="Calibri" panose="020F0502020204030204" pitchFamily="34" charset="0"/>
              <a:ea typeface="Calibri" panose="020F0502020204030204" pitchFamily="34" charset="0"/>
            </a:endParaRPr>
          </a:p>
          <a:p>
            <a:pPr marL="800100" lvl="1" indent="-342900" fontAlgn="ctr">
              <a:spcBef>
                <a:spcPts val="0"/>
              </a:spcBef>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You will then proxy in as Expense Operations Lead: </a:t>
            </a:r>
            <a:r>
              <a:rPr lang="en-US" sz="1800" dirty="0">
                <a:highlight>
                  <a:srgbClr val="FFFF00"/>
                </a:highlight>
                <a:latin typeface="Calibri" panose="020F0502020204030204" pitchFamily="34" charset="0"/>
                <a:ea typeface="Calibri" panose="020F0502020204030204" pitchFamily="34" charset="0"/>
              </a:rPr>
              <a:t>Sean Nelson </a:t>
            </a:r>
            <a:r>
              <a:rPr lang="en-US" sz="1800" dirty="0">
                <a:latin typeface="Calibri" panose="020F0502020204030204" pitchFamily="34" charset="0"/>
                <a:ea typeface="Calibri" panose="020F0502020204030204" pitchFamily="34" charset="0"/>
              </a:rPr>
              <a:t>and approve only YOUR spend authorization – if you accidently select someone else’s please let us know </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800" dirty="0">
                <a:latin typeface="Calibri" panose="020F0502020204030204" pitchFamily="34" charset="0"/>
                <a:ea typeface="Calibri" panose="020F0502020204030204" pitchFamily="34" charset="0"/>
              </a:rPr>
              <a:t>UXT attendees to approve exception – proxy in as EOL for UW System Administration who is Sean Nelson</a:t>
            </a:r>
            <a:endParaRPr lang="en-US" sz="1800" dirty="0">
              <a:effectLst/>
              <a:latin typeface="Calibri" panose="020F0502020204030204" pitchFamily="34" charset="0"/>
              <a:ea typeface="Calibri" panose="020F0502020204030204" pitchFamily="34" charset="0"/>
            </a:endParaRPr>
          </a:p>
          <a:p>
            <a:pPr marL="457200" marR="0" lvl="1" indent="0" fontAlgn="ctr">
              <a:spcBef>
                <a:spcPts val="0"/>
              </a:spcBef>
              <a:spcAft>
                <a:spcPts val="0"/>
              </a:spcAft>
              <a:buSzPts val="1000"/>
              <a:buNone/>
              <a:tabLst>
                <a:tab pos="914400" algn="l"/>
              </a:tabLst>
            </a:pPr>
            <a:r>
              <a:rPr lang="en-US" sz="1100" dirty="0">
                <a:effectLst/>
                <a:latin typeface="Calibri" panose="020F0502020204030204" pitchFamily="34" charset="0"/>
                <a:ea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Expense Walkthrough #1:</a:t>
            </a:r>
          </a:p>
        </p:txBody>
      </p:sp>
    </p:spTree>
    <p:extLst>
      <p:ext uri="{BB962C8B-B14F-4D97-AF65-F5344CB8AC3E}">
        <p14:creationId xmlns:p14="http://schemas.microsoft.com/office/powerpoint/2010/main" val="29302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4681-0C6B-11DD-732F-65D15ED814EE}"/>
              </a:ext>
            </a:extLst>
          </p:cNvPr>
          <p:cNvSpPr>
            <a:spLocks noGrp="1"/>
          </p:cNvSpPr>
          <p:nvPr>
            <p:ph type="ctrTitle"/>
          </p:nvPr>
        </p:nvSpPr>
        <p:spPr/>
        <p:txBody>
          <a:bodyPr/>
          <a:lstStyle/>
          <a:p>
            <a:r>
              <a:rPr lang="en-US" dirty="0"/>
              <a:t>Navigating Workday and Intro to Workday Terms/Concepts</a:t>
            </a:r>
          </a:p>
        </p:txBody>
      </p:sp>
      <p:sp>
        <p:nvSpPr>
          <p:cNvPr id="3" name="Subtitle 2">
            <a:extLst>
              <a:ext uri="{FF2B5EF4-FFF2-40B4-BE49-F238E27FC236}">
                <a16:creationId xmlns:a16="http://schemas.microsoft.com/office/drawing/2014/main" id="{3387723E-3B05-BD11-4EDC-C19C58B8A26C}"/>
              </a:ext>
            </a:extLst>
          </p:cNvPr>
          <p:cNvSpPr>
            <a:spLocks noGrp="1"/>
          </p:cNvSpPr>
          <p:nvPr>
            <p:ph type="subTitle" idx="1"/>
          </p:nvPr>
        </p:nvSpPr>
        <p:spPr/>
        <p:txBody>
          <a:bodyPr/>
          <a:lstStyle/>
          <a:p>
            <a:r>
              <a:rPr lang="en-US" dirty="0"/>
              <a:t>For Expense Users</a:t>
            </a:r>
          </a:p>
        </p:txBody>
      </p:sp>
    </p:spTree>
    <p:extLst>
      <p:ext uri="{BB962C8B-B14F-4D97-AF65-F5344CB8AC3E}">
        <p14:creationId xmlns:p14="http://schemas.microsoft.com/office/powerpoint/2010/main" val="4182745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C80E9-A7D2-900A-9F3F-23E75D725583}"/>
              </a:ext>
            </a:extLst>
          </p:cNvPr>
          <p:cNvSpPr>
            <a:spLocks noGrp="1"/>
          </p:cNvSpPr>
          <p:nvPr>
            <p:ph idx="1"/>
          </p:nvPr>
        </p:nvSpPr>
        <p:spPr>
          <a:xfrm>
            <a:off x="314324" y="1149886"/>
            <a:ext cx="10658475" cy="4384061"/>
          </a:xfrm>
        </p:spPr>
        <p:txBody>
          <a:bodyPr/>
          <a:lstStyle/>
          <a:p>
            <a:pPr algn="l" rtl="0" fontAlgn="base">
              <a:buFont typeface="Arial" panose="020B0604020202020204" pitchFamily="34" charset="0"/>
              <a:buChar char="•"/>
            </a:pPr>
            <a:r>
              <a:rPr lang="en-US" sz="1400" b="1" i="0" u="none" strike="noStrike" dirty="0">
                <a:solidFill>
                  <a:srgbClr val="212529"/>
                </a:solidFill>
                <a:effectLst/>
                <a:latin typeface="Montserrat" pitchFamily="2" charset="0"/>
              </a:rPr>
              <a:t>Required for cash advances and policy exceptions </a:t>
            </a:r>
            <a:r>
              <a:rPr lang="en-US" sz="1400" i="0" u="none" strike="noStrike" dirty="0">
                <a:solidFill>
                  <a:srgbClr val="212529"/>
                </a:solidFill>
                <a:effectLst/>
                <a:latin typeface="Montserrat" pitchFamily="2" charset="0"/>
              </a:rPr>
              <a:t>(90 day, airfare booked direct, official functions option)</a:t>
            </a:r>
          </a:p>
          <a:p>
            <a:pPr algn="l" rtl="0" fontAlgn="base">
              <a:buFont typeface="Arial" panose="020B0604020202020204" pitchFamily="34" charset="0"/>
              <a:buChar char="•"/>
            </a:pPr>
            <a:r>
              <a:rPr lang="en-US" sz="1400" dirty="0">
                <a:solidFill>
                  <a:srgbClr val="212529"/>
                </a:solidFill>
                <a:latin typeface="Montserrat" pitchFamily="2" charset="0"/>
              </a:rPr>
              <a:t>Expense Partner to help close out spend authorizations on individual expense report. </a:t>
            </a:r>
          </a:p>
          <a:p>
            <a:pPr algn="l" rtl="0" fontAlgn="base">
              <a:buFont typeface="Arial" panose="020B0604020202020204" pitchFamily="34" charset="0"/>
              <a:buChar char="•"/>
            </a:pPr>
            <a:r>
              <a:rPr lang="en-US" sz="1400" dirty="0">
                <a:solidFill>
                  <a:srgbClr val="212529"/>
                </a:solidFill>
                <a:latin typeface="Montserrat" pitchFamily="2" charset="0"/>
              </a:rPr>
              <a:t>We have special routing in place, based on business purpose or if cash advance is selected</a:t>
            </a:r>
          </a:p>
          <a:p>
            <a:pPr lvl="1" fontAlgn="base"/>
            <a:r>
              <a:rPr lang="en-US" sz="1400" dirty="0">
                <a:solidFill>
                  <a:srgbClr val="212529"/>
                </a:solidFill>
                <a:latin typeface="Montserrat" pitchFamily="2" charset="0"/>
              </a:rPr>
              <a:t>If Cash Advance – goes to </a:t>
            </a:r>
            <a:r>
              <a:rPr lang="en-US" sz="1400" i="0" u="none" strike="noStrike" dirty="0">
                <a:solidFill>
                  <a:srgbClr val="212529"/>
                </a:solidFill>
                <a:effectLst/>
                <a:latin typeface="Montserrat" pitchFamily="2" charset="0"/>
              </a:rPr>
              <a:t>Expense A</a:t>
            </a:r>
            <a:r>
              <a:rPr lang="en-US" sz="1400" dirty="0">
                <a:solidFill>
                  <a:srgbClr val="212529"/>
                </a:solidFill>
                <a:latin typeface="Montserrat" pitchFamily="2" charset="0"/>
              </a:rPr>
              <a:t>dvance </a:t>
            </a:r>
            <a:r>
              <a:rPr lang="en-US" sz="1400" i="0" u="none" strike="noStrike" dirty="0">
                <a:solidFill>
                  <a:srgbClr val="212529"/>
                </a:solidFill>
                <a:effectLst/>
                <a:latin typeface="Montserrat" pitchFamily="2" charset="0"/>
              </a:rPr>
              <a:t>Repayment Specialist (EARS) – who also will be doing monthly/weekly clean up on S</a:t>
            </a:r>
            <a:r>
              <a:rPr lang="en-US" sz="1400" dirty="0">
                <a:solidFill>
                  <a:srgbClr val="212529"/>
                </a:solidFill>
                <a:latin typeface="Montserrat" pitchFamily="2" charset="0"/>
              </a:rPr>
              <a:t>As and is a campus based role</a:t>
            </a:r>
          </a:p>
          <a:p>
            <a:pPr lvl="1" fontAlgn="base"/>
            <a:r>
              <a:rPr lang="en-US" sz="1400" i="0" u="none" strike="noStrike" dirty="0">
                <a:solidFill>
                  <a:srgbClr val="212529"/>
                </a:solidFill>
                <a:effectLst/>
                <a:latin typeface="Montserrat" pitchFamily="2" charset="0"/>
              </a:rPr>
              <a:t>Note Employee approval is new since </a:t>
            </a:r>
            <a:r>
              <a:rPr lang="en-US" sz="1400" dirty="0">
                <a:solidFill>
                  <a:srgbClr val="212529"/>
                </a:solidFill>
                <a:latin typeface="Montserrat" pitchFamily="2" charset="0"/>
              </a:rPr>
              <a:t>CCS, for any SA created by EDES</a:t>
            </a:r>
            <a:endParaRPr lang="en-US" sz="1400" i="0" u="none" strike="noStrike" dirty="0">
              <a:solidFill>
                <a:srgbClr val="212529"/>
              </a:solidFill>
              <a:effectLst/>
              <a:latin typeface="Montserrat" pitchFamily="2" charset="0"/>
            </a:endParaRPr>
          </a:p>
          <a:p>
            <a:pPr marL="0" indent="0">
              <a:buNone/>
            </a:pPr>
            <a:r>
              <a:rPr lang="en-US" dirty="0"/>
              <a:t>Current workflow anything circled in red is what you will be doing in this first exercise</a:t>
            </a:r>
          </a:p>
          <a:p>
            <a:pPr marL="0" indent="0">
              <a:buNone/>
            </a:pPr>
            <a:endParaRPr lang="en-US" dirty="0"/>
          </a:p>
        </p:txBody>
      </p:sp>
      <p:sp>
        <p:nvSpPr>
          <p:cNvPr id="3" name="Title 2">
            <a:extLst>
              <a:ext uri="{FF2B5EF4-FFF2-40B4-BE49-F238E27FC236}">
                <a16:creationId xmlns:a16="http://schemas.microsoft.com/office/drawing/2014/main" id="{C5417069-BC95-9281-6162-8030651C6AC6}"/>
              </a:ext>
            </a:extLst>
          </p:cNvPr>
          <p:cNvSpPr>
            <a:spLocks noGrp="1"/>
          </p:cNvSpPr>
          <p:nvPr>
            <p:ph type="title"/>
          </p:nvPr>
        </p:nvSpPr>
        <p:spPr>
          <a:xfrm>
            <a:off x="195209" y="272839"/>
            <a:ext cx="11996791" cy="761999"/>
          </a:xfrm>
        </p:spPr>
        <p:txBody>
          <a:bodyPr>
            <a:noAutofit/>
          </a:bodyPr>
          <a:lstStyle/>
          <a:p>
            <a:r>
              <a:rPr lang="en-US" sz="2800" b="1" i="0" u="none" strike="noStrike" dirty="0">
                <a:solidFill>
                  <a:srgbClr val="000000"/>
                </a:solidFill>
                <a:effectLst/>
              </a:rPr>
              <a:t>Spend Authorization- Process Overview </a:t>
            </a:r>
            <a:r>
              <a:rPr lang="en-US" sz="2800" dirty="0">
                <a:solidFill>
                  <a:srgbClr val="000000"/>
                </a:solidFill>
              </a:rPr>
              <a:t>and</a:t>
            </a:r>
            <a:r>
              <a:rPr lang="en-US" sz="2800" b="1" i="0" u="none" strike="noStrike" dirty="0">
                <a:solidFill>
                  <a:srgbClr val="000000"/>
                </a:solidFill>
                <a:effectLst/>
              </a:rPr>
              <a:t> Security Roles </a:t>
            </a:r>
            <a:br>
              <a:rPr lang="en-US" sz="2800" b="1" i="0" u="none" strike="noStrike" dirty="0">
                <a:solidFill>
                  <a:srgbClr val="000000"/>
                </a:solidFill>
                <a:effectLst/>
              </a:rPr>
            </a:br>
            <a:r>
              <a:rPr lang="en-US" sz="2800" b="1" i="0" u="none" strike="noStrike" dirty="0">
                <a:solidFill>
                  <a:srgbClr val="000000"/>
                </a:solidFill>
                <a:effectLst/>
              </a:rPr>
              <a:t>Will be for all (no difference in Workflow for Madison)</a:t>
            </a:r>
            <a:r>
              <a:rPr lang="en-US" sz="2800" b="0" i="0" dirty="0">
                <a:solidFill>
                  <a:srgbClr val="000000"/>
                </a:solidFill>
                <a:effectLst/>
              </a:rPr>
              <a:t>​</a:t>
            </a:r>
            <a:endParaRPr lang="en-US" sz="2800" dirty="0"/>
          </a:p>
        </p:txBody>
      </p:sp>
      <p:sp>
        <p:nvSpPr>
          <p:cNvPr id="4" name="Rectangle: Rounded Corners 3">
            <a:extLst>
              <a:ext uri="{FF2B5EF4-FFF2-40B4-BE49-F238E27FC236}">
                <a16:creationId xmlns:a16="http://schemas.microsoft.com/office/drawing/2014/main" id="{E50E03C3-2587-72E5-2D42-E5D6B3333B96}"/>
              </a:ext>
            </a:extLst>
          </p:cNvPr>
          <p:cNvSpPr/>
          <p:nvPr/>
        </p:nvSpPr>
        <p:spPr>
          <a:xfrm>
            <a:off x="794000" y="3724273"/>
            <a:ext cx="1295400" cy="168592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Expense Data Entry Specialist </a:t>
            </a:r>
          </a:p>
        </p:txBody>
      </p:sp>
      <p:sp>
        <p:nvSpPr>
          <p:cNvPr id="5" name="Rectangle: Rounded Corners 4">
            <a:extLst>
              <a:ext uri="{FF2B5EF4-FFF2-40B4-BE49-F238E27FC236}">
                <a16:creationId xmlns:a16="http://schemas.microsoft.com/office/drawing/2014/main" id="{CBF0B758-3FB5-A2D5-E92B-A932F1114585}"/>
              </a:ext>
            </a:extLst>
          </p:cNvPr>
          <p:cNvSpPr/>
          <p:nvPr/>
        </p:nvSpPr>
        <p:spPr>
          <a:xfrm>
            <a:off x="3046433" y="3724273"/>
            <a:ext cx="1295400"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Employee as self enter or approves</a:t>
            </a:r>
          </a:p>
        </p:txBody>
      </p:sp>
      <p:sp>
        <p:nvSpPr>
          <p:cNvPr id="6" name="Rectangle: Rounded Corners 5">
            <a:extLst>
              <a:ext uri="{FF2B5EF4-FFF2-40B4-BE49-F238E27FC236}">
                <a16:creationId xmlns:a16="http://schemas.microsoft.com/office/drawing/2014/main" id="{7AE6F4EC-F376-F14E-26F2-62B0E9F75734}"/>
              </a:ext>
            </a:extLst>
          </p:cNvPr>
          <p:cNvSpPr/>
          <p:nvPr/>
        </p:nvSpPr>
        <p:spPr>
          <a:xfrm>
            <a:off x="5353051" y="3700458"/>
            <a:ext cx="1295400" cy="168592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Gift/Grant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Project 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Mgr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approves</a:t>
            </a:r>
          </a:p>
        </p:txBody>
      </p:sp>
      <p:sp>
        <p:nvSpPr>
          <p:cNvPr id="7" name="Rectangle 6">
            <a:extLst>
              <a:ext uri="{FF2B5EF4-FFF2-40B4-BE49-F238E27FC236}">
                <a16:creationId xmlns:a16="http://schemas.microsoft.com/office/drawing/2014/main" id="{9C27558C-A731-02C6-864D-0417878A14FF}"/>
              </a:ext>
            </a:extLst>
          </p:cNvPr>
          <p:cNvSpPr/>
          <p:nvPr/>
        </p:nvSpPr>
        <p:spPr>
          <a:xfrm>
            <a:off x="793999" y="5648995"/>
            <a:ext cx="1295401" cy="4953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 part of demo</a:t>
            </a:r>
          </a:p>
        </p:txBody>
      </p:sp>
      <p:sp>
        <p:nvSpPr>
          <p:cNvPr id="8" name="Rectangle: Rounded Corners 7">
            <a:extLst>
              <a:ext uri="{FF2B5EF4-FFF2-40B4-BE49-F238E27FC236}">
                <a16:creationId xmlns:a16="http://schemas.microsoft.com/office/drawing/2014/main" id="{42262D89-239D-2C6C-D966-A78948D95DA2}"/>
              </a:ext>
            </a:extLst>
          </p:cNvPr>
          <p:cNvSpPr/>
          <p:nvPr/>
        </p:nvSpPr>
        <p:spPr>
          <a:xfrm>
            <a:off x="2882939" y="3476625"/>
            <a:ext cx="1609725" cy="230505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EFB7FD0-3DFC-A538-CE42-06D325B31CD1}"/>
              </a:ext>
            </a:extLst>
          </p:cNvPr>
          <p:cNvSpPr/>
          <p:nvPr/>
        </p:nvSpPr>
        <p:spPr>
          <a:xfrm>
            <a:off x="7581854" y="3733799"/>
            <a:ext cx="1295400"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Special Routing – Expense Operation Lead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approves</a:t>
            </a:r>
          </a:p>
        </p:txBody>
      </p:sp>
      <p:sp>
        <p:nvSpPr>
          <p:cNvPr id="11" name="Rectangle: Rounded Corners 10">
            <a:extLst>
              <a:ext uri="{FF2B5EF4-FFF2-40B4-BE49-F238E27FC236}">
                <a16:creationId xmlns:a16="http://schemas.microsoft.com/office/drawing/2014/main" id="{58577BA2-FDD6-E3DD-3A56-EE9927857F35}"/>
              </a:ext>
            </a:extLst>
          </p:cNvPr>
          <p:cNvSpPr/>
          <p:nvPr/>
        </p:nvSpPr>
        <p:spPr>
          <a:xfrm>
            <a:off x="7424692" y="3476625"/>
            <a:ext cx="1609725" cy="230505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823EC48B-9998-D6D1-134C-A66149F17814}"/>
              </a:ext>
            </a:extLst>
          </p:cNvPr>
          <p:cNvSpPr/>
          <p:nvPr/>
        </p:nvSpPr>
        <p:spPr>
          <a:xfrm>
            <a:off x="5195888" y="3454800"/>
            <a:ext cx="1609725" cy="230505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86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a:bodyPr>
          <a:lstStyle/>
          <a:p>
            <a:pPr marL="457200" marR="0" lvl="1" indent="0" fontAlgn="ctr">
              <a:spcBef>
                <a:spcPts val="0"/>
              </a:spcBef>
              <a:spcAft>
                <a:spcPts val="0"/>
              </a:spcAft>
              <a:buSzPts val="1000"/>
              <a:buNone/>
              <a:tabLst>
                <a:tab pos="914400" algn="l"/>
              </a:tabLst>
            </a:pPr>
            <a:r>
              <a:rPr lang="en-US" sz="1100" dirty="0">
                <a:effectLst/>
                <a:latin typeface="Calibri" panose="020F0502020204030204" pitchFamily="34" charset="0"/>
                <a:ea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normAutofit/>
          </a:bodyPr>
          <a:lstStyle/>
          <a:p>
            <a:r>
              <a:rPr lang="en-US" dirty="0"/>
              <a:t>Spend Authorization Business Process:</a:t>
            </a:r>
          </a:p>
        </p:txBody>
      </p:sp>
      <p:pic>
        <p:nvPicPr>
          <p:cNvPr id="5" name="Picture 4">
            <a:extLst>
              <a:ext uri="{FF2B5EF4-FFF2-40B4-BE49-F238E27FC236}">
                <a16:creationId xmlns:a16="http://schemas.microsoft.com/office/drawing/2014/main" id="{5708DF08-24C6-2F14-4FA7-E751687E8CC8}"/>
              </a:ext>
            </a:extLst>
          </p:cNvPr>
          <p:cNvPicPr>
            <a:picLocks noChangeAspect="1"/>
          </p:cNvPicPr>
          <p:nvPr/>
        </p:nvPicPr>
        <p:blipFill>
          <a:blip r:embed="rId2"/>
          <a:stretch>
            <a:fillRect/>
          </a:stretch>
        </p:blipFill>
        <p:spPr>
          <a:xfrm>
            <a:off x="203200" y="1219200"/>
            <a:ext cx="11531600" cy="5448454"/>
          </a:xfrm>
          <a:prstGeom prst="rect">
            <a:avLst/>
          </a:prstGeom>
        </p:spPr>
      </p:pic>
      <p:sp>
        <p:nvSpPr>
          <p:cNvPr id="6" name="Rectangle: Rounded Corners 5">
            <a:extLst>
              <a:ext uri="{FF2B5EF4-FFF2-40B4-BE49-F238E27FC236}">
                <a16:creationId xmlns:a16="http://schemas.microsoft.com/office/drawing/2014/main" id="{A579F95F-F3B8-9865-FAFE-FAF11247F9D1}"/>
              </a:ext>
            </a:extLst>
          </p:cNvPr>
          <p:cNvSpPr/>
          <p:nvPr/>
        </p:nvSpPr>
        <p:spPr>
          <a:xfrm>
            <a:off x="587229" y="2066925"/>
            <a:ext cx="10505440" cy="812801"/>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DAB2CC7F-6419-865C-CA6E-C561144151B9}"/>
              </a:ext>
            </a:extLst>
          </p:cNvPr>
          <p:cNvSpPr/>
          <p:nvPr/>
        </p:nvSpPr>
        <p:spPr>
          <a:xfrm>
            <a:off x="587229" y="5730874"/>
            <a:ext cx="10505440" cy="538480"/>
          </a:xfrm>
          <a:prstGeom prst="roundRect">
            <a:avLst>
              <a:gd name="adj" fmla="val 14898"/>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82237543-7D62-2C8F-BB8E-B8E649B669B4}"/>
              </a:ext>
            </a:extLst>
          </p:cNvPr>
          <p:cNvSpPr/>
          <p:nvPr/>
        </p:nvSpPr>
        <p:spPr>
          <a:xfrm>
            <a:off x="603283" y="4660777"/>
            <a:ext cx="10505440" cy="693927"/>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018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9F2EA-62D6-63C3-4084-4642784B2999}"/>
              </a:ext>
            </a:extLst>
          </p:cNvPr>
          <p:cNvSpPr>
            <a:spLocks noGrp="1"/>
          </p:cNvSpPr>
          <p:nvPr>
            <p:ph idx="1"/>
          </p:nvPr>
        </p:nvSpPr>
        <p:spPr/>
        <p:txBody>
          <a:bodyPr>
            <a:normAutofit fontScale="92500" lnSpcReduction="10000"/>
          </a:bodyPr>
          <a:lstStyle/>
          <a:p>
            <a:r>
              <a:rPr lang="en-US" dirty="0"/>
              <a:t>Graig to enter employee as self – follow along and raise your hand with questions</a:t>
            </a:r>
          </a:p>
          <a:p>
            <a:r>
              <a:rPr lang="en-US" dirty="0"/>
              <a:t>Proxy to approve as GGPP Manager (Diann Sypula- Program Manager)</a:t>
            </a:r>
          </a:p>
          <a:p>
            <a:r>
              <a:rPr lang="en-US" dirty="0"/>
              <a:t>After approved, proxy as Sean Nelson (the Expense Operations Lead for UWSYS)</a:t>
            </a:r>
          </a:p>
          <a:p>
            <a:r>
              <a:rPr lang="en-US" dirty="0"/>
              <a:t>We have recommended single assignment for EOL role for campuses except Madison</a:t>
            </a:r>
          </a:p>
          <a:p>
            <a:pPr lvl="1"/>
            <a:r>
              <a:rPr lang="en-US" dirty="0"/>
              <a:t>We know controller group recently finished mapping for Round 2</a:t>
            </a:r>
          </a:p>
          <a:p>
            <a:pPr lvl="1"/>
            <a:r>
              <a:rPr lang="en-US" dirty="0"/>
              <a:t>Note all official function Spend Authorizations will be routed to EOL in future state</a:t>
            </a:r>
          </a:p>
          <a:p>
            <a:pPr lvl="1"/>
            <a:r>
              <a:rPr lang="en-US" dirty="0"/>
              <a:t>Once the Spend Authorization is approved, it is available to be attached to an expense report</a:t>
            </a:r>
          </a:p>
          <a:p>
            <a:pPr lvl="1"/>
            <a:r>
              <a:rPr lang="en-US" dirty="0"/>
              <a:t>We will show you where cash advance requested check box is in the Spend Authorization event</a:t>
            </a:r>
          </a:p>
        </p:txBody>
      </p:sp>
      <p:sp>
        <p:nvSpPr>
          <p:cNvPr id="3" name="Title 2">
            <a:extLst>
              <a:ext uri="{FF2B5EF4-FFF2-40B4-BE49-F238E27FC236}">
                <a16:creationId xmlns:a16="http://schemas.microsoft.com/office/drawing/2014/main" id="{1C1DD764-7A78-E8FD-C7D1-D76854E5A4B1}"/>
              </a:ext>
            </a:extLst>
          </p:cNvPr>
          <p:cNvSpPr>
            <a:spLocks noGrp="1"/>
          </p:cNvSpPr>
          <p:nvPr>
            <p:ph type="title"/>
          </p:nvPr>
        </p:nvSpPr>
        <p:spPr/>
        <p:txBody>
          <a:bodyPr/>
          <a:lstStyle/>
          <a:p>
            <a:r>
              <a:rPr lang="en-US" dirty="0"/>
              <a:t>Demo – Spend Authorization</a:t>
            </a:r>
          </a:p>
        </p:txBody>
      </p:sp>
    </p:spTree>
    <p:extLst>
      <p:ext uri="{BB962C8B-B14F-4D97-AF65-F5344CB8AC3E}">
        <p14:creationId xmlns:p14="http://schemas.microsoft.com/office/powerpoint/2010/main" val="3862304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20632-AE07-2477-5EF5-E33144DFE7E7}"/>
              </a:ext>
            </a:extLst>
          </p:cNvPr>
          <p:cNvSpPr>
            <a:spLocks noGrp="1"/>
          </p:cNvSpPr>
          <p:nvPr>
            <p:ph type="title"/>
          </p:nvPr>
        </p:nvSpPr>
        <p:spPr>
          <a:xfrm>
            <a:off x="662473" y="2533650"/>
            <a:ext cx="10624652" cy="581025"/>
          </a:xfrm>
        </p:spPr>
        <p:txBody>
          <a:bodyPr>
            <a:normAutofit fontScale="90000"/>
          </a:bodyPr>
          <a:lstStyle/>
          <a:p>
            <a:r>
              <a:rPr lang="en-US" dirty="0"/>
              <a:t>Expenses Demo and Follow Along: UXT (WI 6)</a:t>
            </a:r>
          </a:p>
        </p:txBody>
      </p:sp>
    </p:spTree>
    <p:extLst>
      <p:ext uri="{BB962C8B-B14F-4D97-AF65-F5344CB8AC3E}">
        <p14:creationId xmlns:p14="http://schemas.microsoft.com/office/powerpoint/2010/main" val="2780313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CA908-00EE-0A94-7F30-6AB3BC161DF8}"/>
              </a:ext>
            </a:extLst>
          </p:cNvPr>
          <p:cNvSpPr>
            <a:spLocks noGrp="1"/>
          </p:cNvSpPr>
          <p:nvPr>
            <p:ph type="title"/>
          </p:nvPr>
        </p:nvSpPr>
        <p:spPr/>
        <p:txBody>
          <a:bodyPr/>
          <a:lstStyle/>
          <a:p>
            <a:r>
              <a:rPr lang="en-US" dirty="0"/>
              <a:t>Sample Screenshot: SA Header</a:t>
            </a:r>
          </a:p>
        </p:txBody>
      </p:sp>
      <p:sp>
        <p:nvSpPr>
          <p:cNvPr id="4" name="Content Placeholder 3">
            <a:extLst>
              <a:ext uri="{FF2B5EF4-FFF2-40B4-BE49-F238E27FC236}">
                <a16:creationId xmlns:a16="http://schemas.microsoft.com/office/drawing/2014/main" id="{9A9DAD13-EFC1-13A5-EF72-21C4D041AD64}"/>
              </a:ext>
            </a:extLst>
          </p:cNvPr>
          <p:cNvSpPr>
            <a:spLocks noGrp="1"/>
          </p:cNvSpPr>
          <p:nvPr>
            <p:ph idx="1"/>
          </p:nvPr>
        </p:nvSpPr>
        <p:spPr>
          <a:xfrm>
            <a:off x="6512767" y="1554480"/>
            <a:ext cx="3581828" cy="4400550"/>
          </a:xfrm>
        </p:spPr>
        <p:txBody>
          <a:bodyPr/>
          <a:lstStyle/>
          <a:p>
            <a:r>
              <a:rPr lang="en-US" dirty="0"/>
              <a:t>Make sure to change the Company to UWSYS (System Administration)</a:t>
            </a:r>
          </a:p>
        </p:txBody>
      </p:sp>
      <p:pic>
        <p:nvPicPr>
          <p:cNvPr id="7" name="Picture 6">
            <a:extLst>
              <a:ext uri="{FF2B5EF4-FFF2-40B4-BE49-F238E27FC236}">
                <a16:creationId xmlns:a16="http://schemas.microsoft.com/office/drawing/2014/main" id="{41B14EE5-0D8C-8B3B-3995-2AE7396E1C3F}"/>
              </a:ext>
            </a:extLst>
          </p:cNvPr>
          <p:cNvPicPr>
            <a:picLocks noChangeAspect="1"/>
          </p:cNvPicPr>
          <p:nvPr/>
        </p:nvPicPr>
        <p:blipFill>
          <a:blip r:embed="rId2"/>
          <a:stretch>
            <a:fillRect/>
          </a:stretch>
        </p:blipFill>
        <p:spPr>
          <a:xfrm>
            <a:off x="731520" y="1338105"/>
            <a:ext cx="6061788" cy="3622865"/>
          </a:xfrm>
          <a:prstGeom prst="rect">
            <a:avLst/>
          </a:prstGeom>
        </p:spPr>
      </p:pic>
    </p:spTree>
    <p:extLst>
      <p:ext uri="{BB962C8B-B14F-4D97-AF65-F5344CB8AC3E}">
        <p14:creationId xmlns:p14="http://schemas.microsoft.com/office/powerpoint/2010/main" val="3014504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CA908-00EE-0A94-7F30-6AB3BC161DF8}"/>
              </a:ext>
            </a:extLst>
          </p:cNvPr>
          <p:cNvSpPr>
            <a:spLocks noGrp="1"/>
          </p:cNvSpPr>
          <p:nvPr>
            <p:ph type="title"/>
          </p:nvPr>
        </p:nvSpPr>
        <p:spPr>
          <a:xfrm>
            <a:off x="457200" y="335281"/>
            <a:ext cx="10515600" cy="761999"/>
          </a:xfrm>
        </p:spPr>
        <p:txBody>
          <a:bodyPr>
            <a:normAutofit fontScale="90000"/>
          </a:bodyPr>
          <a:lstStyle/>
          <a:p>
            <a:r>
              <a:rPr lang="en-US" dirty="0"/>
              <a:t>Sample Screenshot: SA Lines 	</a:t>
            </a:r>
            <a:br>
              <a:rPr lang="en-US" dirty="0"/>
            </a:br>
            <a:r>
              <a:rPr lang="en-US" sz="2700" dirty="0">
                <a:solidFill>
                  <a:srgbClr val="FF0000"/>
                </a:solidFill>
              </a:rPr>
              <a:t>Program: UWSYS Administration Operations (ends 4970)</a:t>
            </a:r>
          </a:p>
        </p:txBody>
      </p:sp>
      <p:pic>
        <p:nvPicPr>
          <p:cNvPr id="8" name="Content Placeholder 7">
            <a:extLst>
              <a:ext uri="{FF2B5EF4-FFF2-40B4-BE49-F238E27FC236}">
                <a16:creationId xmlns:a16="http://schemas.microsoft.com/office/drawing/2014/main" id="{DEA7E44F-8AC4-0544-995F-AEC0964C4F1E}"/>
              </a:ext>
            </a:extLst>
          </p:cNvPr>
          <p:cNvPicPr>
            <a:picLocks noGrp="1" noChangeAspect="1"/>
          </p:cNvPicPr>
          <p:nvPr>
            <p:ph idx="1"/>
          </p:nvPr>
        </p:nvPicPr>
        <p:blipFill>
          <a:blip r:embed="rId2"/>
          <a:stretch>
            <a:fillRect/>
          </a:stretch>
        </p:blipFill>
        <p:spPr>
          <a:xfrm>
            <a:off x="457200" y="1133816"/>
            <a:ext cx="9367934" cy="5575518"/>
          </a:xfrm>
        </p:spPr>
      </p:pic>
    </p:spTree>
    <p:extLst>
      <p:ext uri="{BB962C8B-B14F-4D97-AF65-F5344CB8AC3E}">
        <p14:creationId xmlns:p14="http://schemas.microsoft.com/office/powerpoint/2010/main" val="9373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45505-B335-A7B8-CC0C-8FDD359F1BF3}"/>
              </a:ext>
            </a:extLst>
          </p:cNvPr>
          <p:cNvSpPr>
            <a:spLocks noGrp="1"/>
          </p:cNvSpPr>
          <p:nvPr>
            <p:ph type="title"/>
          </p:nvPr>
        </p:nvSpPr>
        <p:spPr/>
        <p:txBody>
          <a:bodyPr/>
          <a:lstStyle/>
          <a:p>
            <a:r>
              <a:rPr lang="en-US" dirty="0"/>
              <a:t>Screenshot of inbox for approval</a:t>
            </a:r>
          </a:p>
        </p:txBody>
      </p:sp>
      <p:pic>
        <p:nvPicPr>
          <p:cNvPr id="4" name="Picture 3">
            <a:extLst>
              <a:ext uri="{FF2B5EF4-FFF2-40B4-BE49-F238E27FC236}">
                <a16:creationId xmlns:a16="http://schemas.microsoft.com/office/drawing/2014/main" id="{46A27BA5-D3F8-3CCE-0F34-1EF8D8DD361E}"/>
              </a:ext>
            </a:extLst>
          </p:cNvPr>
          <p:cNvPicPr>
            <a:picLocks noChangeAspect="1"/>
          </p:cNvPicPr>
          <p:nvPr/>
        </p:nvPicPr>
        <p:blipFill>
          <a:blip r:embed="rId2"/>
          <a:stretch>
            <a:fillRect/>
          </a:stretch>
        </p:blipFill>
        <p:spPr>
          <a:xfrm>
            <a:off x="634480" y="1223243"/>
            <a:ext cx="9684981" cy="5177556"/>
          </a:xfrm>
          <a:prstGeom prst="rect">
            <a:avLst/>
          </a:prstGeom>
        </p:spPr>
      </p:pic>
    </p:spTree>
    <p:extLst>
      <p:ext uri="{BB962C8B-B14F-4D97-AF65-F5344CB8AC3E}">
        <p14:creationId xmlns:p14="http://schemas.microsoft.com/office/powerpoint/2010/main" val="780177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45505-B335-A7B8-CC0C-8FDD359F1BF3}"/>
              </a:ext>
            </a:extLst>
          </p:cNvPr>
          <p:cNvSpPr>
            <a:spLocks noGrp="1"/>
          </p:cNvSpPr>
          <p:nvPr>
            <p:ph type="title"/>
          </p:nvPr>
        </p:nvSpPr>
        <p:spPr>
          <a:xfrm>
            <a:off x="284480" y="1"/>
            <a:ext cx="10688320" cy="1219200"/>
          </a:xfrm>
        </p:spPr>
        <p:txBody>
          <a:bodyPr>
            <a:normAutofit/>
          </a:bodyPr>
          <a:lstStyle/>
          <a:p>
            <a:r>
              <a:rPr lang="en-US" sz="2400" dirty="0"/>
              <a:t>Appendix : Screenshot of how to Approve</a:t>
            </a:r>
          </a:p>
        </p:txBody>
      </p:sp>
      <p:pic>
        <p:nvPicPr>
          <p:cNvPr id="5" name="Picture 4">
            <a:extLst>
              <a:ext uri="{FF2B5EF4-FFF2-40B4-BE49-F238E27FC236}">
                <a16:creationId xmlns:a16="http://schemas.microsoft.com/office/drawing/2014/main" id="{45E30982-FB0A-2835-7D99-95CCA57100CE}"/>
              </a:ext>
            </a:extLst>
          </p:cNvPr>
          <p:cNvPicPr>
            <a:picLocks noChangeAspect="1"/>
          </p:cNvPicPr>
          <p:nvPr/>
        </p:nvPicPr>
        <p:blipFill>
          <a:blip r:embed="rId2"/>
          <a:stretch>
            <a:fillRect/>
          </a:stretch>
        </p:blipFill>
        <p:spPr>
          <a:xfrm>
            <a:off x="2836506" y="904686"/>
            <a:ext cx="8896178" cy="5785361"/>
          </a:xfrm>
          <a:prstGeom prst="rect">
            <a:avLst/>
          </a:prstGeom>
        </p:spPr>
      </p:pic>
      <p:sp>
        <p:nvSpPr>
          <p:cNvPr id="6" name="TextBox 5">
            <a:extLst>
              <a:ext uri="{FF2B5EF4-FFF2-40B4-BE49-F238E27FC236}">
                <a16:creationId xmlns:a16="http://schemas.microsoft.com/office/drawing/2014/main" id="{CEF73F52-76EE-F0F0-0DD2-2C534F7D5431}"/>
              </a:ext>
            </a:extLst>
          </p:cNvPr>
          <p:cNvSpPr txBox="1"/>
          <p:nvPr/>
        </p:nvSpPr>
        <p:spPr>
          <a:xfrm>
            <a:off x="284480" y="1091682"/>
            <a:ext cx="2113487" cy="1754326"/>
          </a:xfrm>
          <a:prstGeom prst="rect">
            <a:avLst/>
          </a:prstGeom>
          <a:noFill/>
        </p:spPr>
        <p:txBody>
          <a:bodyPr wrap="square" rtlCol="0">
            <a:spAutoFit/>
          </a:bodyPr>
          <a:lstStyle/>
          <a:p>
            <a:r>
              <a:rPr lang="en-US" dirty="0"/>
              <a:t>Click on “task” then it will take you to this page you will click the blue “Approve” at the bottom of the page</a:t>
            </a:r>
          </a:p>
        </p:txBody>
      </p:sp>
      <p:sp>
        <p:nvSpPr>
          <p:cNvPr id="7" name="Rectangle: Rounded Corners 6">
            <a:extLst>
              <a:ext uri="{FF2B5EF4-FFF2-40B4-BE49-F238E27FC236}">
                <a16:creationId xmlns:a16="http://schemas.microsoft.com/office/drawing/2014/main" id="{4371B63E-6883-4112-47A6-181F6E559B75}"/>
              </a:ext>
            </a:extLst>
          </p:cNvPr>
          <p:cNvSpPr/>
          <p:nvPr/>
        </p:nvSpPr>
        <p:spPr>
          <a:xfrm>
            <a:off x="6428792" y="6232849"/>
            <a:ext cx="746449" cy="550506"/>
          </a:xfrm>
          <a:prstGeom prst="roundRect">
            <a:avLst/>
          </a:prstGeom>
          <a:noFill/>
          <a:ln>
            <a:solidFill>
              <a:srgbClr val="A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80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45505-B335-A7B8-CC0C-8FDD359F1BF3}"/>
              </a:ext>
            </a:extLst>
          </p:cNvPr>
          <p:cNvSpPr>
            <a:spLocks noGrp="1"/>
          </p:cNvSpPr>
          <p:nvPr>
            <p:ph type="title"/>
          </p:nvPr>
        </p:nvSpPr>
        <p:spPr>
          <a:xfrm>
            <a:off x="284480" y="1"/>
            <a:ext cx="10688320" cy="1219200"/>
          </a:xfrm>
        </p:spPr>
        <p:txBody>
          <a:bodyPr>
            <a:normAutofit/>
          </a:bodyPr>
          <a:lstStyle/>
          <a:p>
            <a:r>
              <a:rPr lang="en-US" sz="2400" dirty="0"/>
              <a:t>Screenshot of “Success! Event approved”</a:t>
            </a:r>
          </a:p>
        </p:txBody>
      </p:sp>
      <p:pic>
        <p:nvPicPr>
          <p:cNvPr id="4" name="Picture 3">
            <a:extLst>
              <a:ext uri="{FF2B5EF4-FFF2-40B4-BE49-F238E27FC236}">
                <a16:creationId xmlns:a16="http://schemas.microsoft.com/office/drawing/2014/main" id="{1B34FD62-15FA-369E-D3DA-C7DA02FEC8F4}"/>
              </a:ext>
            </a:extLst>
          </p:cNvPr>
          <p:cNvPicPr>
            <a:picLocks noChangeAspect="1"/>
          </p:cNvPicPr>
          <p:nvPr/>
        </p:nvPicPr>
        <p:blipFill>
          <a:blip r:embed="rId2"/>
          <a:stretch>
            <a:fillRect/>
          </a:stretch>
        </p:blipFill>
        <p:spPr>
          <a:xfrm>
            <a:off x="585152" y="1083786"/>
            <a:ext cx="6429375" cy="2724150"/>
          </a:xfrm>
          <a:prstGeom prst="rect">
            <a:avLst/>
          </a:prstGeom>
        </p:spPr>
      </p:pic>
      <p:pic>
        <p:nvPicPr>
          <p:cNvPr id="7" name="Picture 6">
            <a:extLst>
              <a:ext uri="{FF2B5EF4-FFF2-40B4-BE49-F238E27FC236}">
                <a16:creationId xmlns:a16="http://schemas.microsoft.com/office/drawing/2014/main" id="{1742731A-47DB-79F8-7C2C-CE88AB7E96F4}"/>
              </a:ext>
            </a:extLst>
          </p:cNvPr>
          <p:cNvPicPr>
            <a:picLocks noChangeAspect="1"/>
          </p:cNvPicPr>
          <p:nvPr/>
        </p:nvPicPr>
        <p:blipFill>
          <a:blip r:embed="rId3"/>
          <a:stretch>
            <a:fillRect/>
          </a:stretch>
        </p:blipFill>
        <p:spPr>
          <a:xfrm>
            <a:off x="948515" y="3552922"/>
            <a:ext cx="7477125" cy="2943225"/>
          </a:xfrm>
          <a:prstGeom prst="rect">
            <a:avLst/>
          </a:prstGeom>
        </p:spPr>
      </p:pic>
      <p:sp>
        <p:nvSpPr>
          <p:cNvPr id="8" name="TextBox 7">
            <a:extLst>
              <a:ext uri="{FF2B5EF4-FFF2-40B4-BE49-F238E27FC236}">
                <a16:creationId xmlns:a16="http://schemas.microsoft.com/office/drawing/2014/main" id="{DB06B696-8331-6EBF-5C2D-4B1277F5C9A6}"/>
              </a:ext>
            </a:extLst>
          </p:cNvPr>
          <p:cNvSpPr txBox="1"/>
          <p:nvPr/>
        </p:nvSpPr>
        <p:spPr>
          <a:xfrm>
            <a:off x="7119257" y="1968759"/>
            <a:ext cx="3778898" cy="369332"/>
          </a:xfrm>
          <a:prstGeom prst="rect">
            <a:avLst/>
          </a:prstGeom>
          <a:noFill/>
        </p:spPr>
        <p:txBody>
          <a:bodyPr wrap="square" rtlCol="0">
            <a:spAutoFit/>
          </a:bodyPr>
          <a:lstStyle/>
          <a:p>
            <a:r>
              <a:rPr lang="en-US" dirty="0"/>
              <a:t>This is what Diann Sypula sees</a:t>
            </a:r>
          </a:p>
        </p:txBody>
      </p:sp>
      <p:sp>
        <p:nvSpPr>
          <p:cNvPr id="9" name="TextBox 8">
            <a:extLst>
              <a:ext uri="{FF2B5EF4-FFF2-40B4-BE49-F238E27FC236}">
                <a16:creationId xmlns:a16="http://schemas.microsoft.com/office/drawing/2014/main" id="{668F81AA-C4A5-3C4C-A1E7-0D8F1299F824}"/>
              </a:ext>
            </a:extLst>
          </p:cNvPr>
          <p:cNvSpPr txBox="1"/>
          <p:nvPr/>
        </p:nvSpPr>
        <p:spPr>
          <a:xfrm>
            <a:off x="7766179" y="4671812"/>
            <a:ext cx="3778898" cy="369332"/>
          </a:xfrm>
          <a:prstGeom prst="rect">
            <a:avLst/>
          </a:prstGeom>
          <a:noFill/>
        </p:spPr>
        <p:txBody>
          <a:bodyPr wrap="square" rtlCol="0">
            <a:spAutoFit/>
          </a:bodyPr>
          <a:lstStyle/>
          <a:p>
            <a:r>
              <a:rPr lang="en-US" dirty="0"/>
              <a:t>This is what Sean Nelson sees</a:t>
            </a:r>
          </a:p>
        </p:txBody>
      </p:sp>
    </p:spTree>
    <p:extLst>
      <p:ext uri="{BB962C8B-B14F-4D97-AF65-F5344CB8AC3E}">
        <p14:creationId xmlns:p14="http://schemas.microsoft.com/office/powerpoint/2010/main" val="310103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5DEEFC-DE99-B031-B175-3B0D8701C6B4}"/>
              </a:ext>
            </a:extLst>
          </p:cNvPr>
          <p:cNvPicPr>
            <a:picLocks noGrp="1" noChangeAspect="1"/>
          </p:cNvPicPr>
          <p:nvPr>
            <p:ph idx="1"/>
          </p:nvPr>
        </p:nvPicPr>
        <p:blipFill>
          <a:blip r:embed="rId2"/>
          <a:stretch>
            <a:fillRect/>
          </a:stretch>
        </p:blipFill>
        <p:spPr>
          <a:xfrm>
            <a:off x="402098" y="1493240"/>
            <a:ext cx="11387803" cy="4706224"/>
          </a:xfrm>
        </p:spPr>
      </p:pic>
      <p:sp>
        <p:nvSpPr>
          <p:cNvPr id="3" name="Title 2">
            <a:extLst>
              <a:ext uri="{FF2B5EF4-FFF2-40B4-BE49-F238E27FC236}">
                <a16:creationId xmlns:a16="http://schemas.microsoft.com/office/drawing/2014/main" id="{249403D2-1021-2B0C-6F36-2B347E3F54C8}"/>
              </a:ext>
            </a:extLst>
          </p:cNvPr>
          <p:cNvSpPr>
            <a:spLocks noGrp="1"/>
          </p:cNvSpPr>
          <p:nvPr>
            <p:ph type="title"/>
          </p:nvPr>
        </p:nvSpPr>
        <p:spPr/>
        <p:txBody>
          <a:bodyPr>
            <a:normAutofit/>
          </a:bodyPr>
          <a:lstStyle/>
          <a:p>
            <a:r>
              <a:rPr lang="en-US" sz="4000" dirty="0"/>
              <a:t>Screenshot of Details and Process</a:t>
            </a:r>
            <a:endParaRPr lang="en-US" dirty="0"/>
          </a:p>
        </p:txBody>
      </p:sp>
    </p:spTree>
    <p:extLst>
      <p:ext uri="{BB962C8B-B14F-4D97-AF65-F5344CB8AC3E}">
        <p14:creationId xmlns:p14="http://schemas.microsoft.com/office/powerpoint/2010/main" val="200697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3D3E-0D56-9E8D-1CC1-5531DE1DE583}"/>
              </a:ext>
            </a:extLst>
          </p:cNvPr>
          <p:cNvSpPr>
            <a:spLocks noGrp="1"/>
          </p:cNvSpPr>
          <p:nvPr>
            <p:ph type="sldNum" sz="quarter" idx="12"/>
          </p:nvPr>
        </p:nvSpPr>
        <p:spPr/>
        <p:txBody>
          <a:bodyPr/>
          <a:lstStyle/>
          <a:p>
            <a:fld id="{31B2C9FB-08C9-7E45-9359-AB2284BB78B4}" type="slidenum">
              <a:rPr lang="en-US" smtClean="0"/>
              <a:pPr/>
              <a:t>5</a:t>
            </a:fld>
            <a:endParaRPr lang="en-US"/>
          </a:p>
        </p:txBody>
      </p:sp>
      <p:sp>
        <p:nvSpPr>
          <p:cNvPr id="4" name="Title 3">
            <a:extLst>
              <a:ext uri="{FF2B5EF4-FFF2-40B4-BE49-F238E27FC236}">
                <a16:creationId xmlns:a16="http://schemas.microsoft.com/office/drawing/2014/main" id="{52F65E3B-6EA6-1AE8-46D9-5D770C357B53}"/>
              </a:ext>
            </a:extLst>
          </p:cNvPr>
          <p:cNvSpPr>
            <a:spLocks noGrp="1"/>
          </p:cNvSpPr>
          <p:nvPr>
            <p:ph type="title"/>
          </p:nvPr>
        </p:nvSpPr>
        <p:spPr/>
        <p:txBody>
          <a:bodyPr/>
          <a:lstStyle/>
          <a:p>
            <a:r>
              <a:rPr lang="en-US"/>
              <a:t>Workday Foundations</a:t>
            </a:r>
          </a:p>
        </p:txBody>
      </p:sp>
      <p:sp>
        <p:nvSpPr>
          <p:cNvPr id="6" name="Content Placeholder 3">
            <a:extLst>
              <a:ext uri="{FF2B5EF4-FFF2-40B4-BE49-F238E27FC236}">
                <a16:creationId xmlns:a16="http://schemas.microsoft.com/office/drawing/2014/main" id="{11F44E79-437C-3EF6-DA13-93939ED7A8DA}"/>
              </a:ext>
            </a:extLst>
          </p:cNvPr>
          <p:cNvSpPr>
            <a:spLocks noGrp="1"/>
          </p:cNvSpPr>
          <p:nvPr>
            <p:ph idx="1"/>
          </p:nvPr>
        </p:nvSpPr>
        <p:spPr>
          <a:xfrm>
            <a:off x="5989740" y="1483021"/>
            <a:ext cx="5364060" cy="4543130"/>
          </a:xfrm>
        </p:spPr>
        <p:txBody>
          <a:bodyPr vert="horz" lIns="91440" tIns="45720" rIns="91440" bIns="45720" rtlCol="0" anchor="t">
            <a:normAutofit/>
          </a:bodyPr>
          <a:lstStyle/>
          <a:p>
            <a:r>
              <a:rPr lang="en-US" dirty="0">
                <a:ea typeface="Calibri"/>
                <a:cs typeface="Calibri"/>
              </a:rPr>
              <a:t>Data</a:t>
            </a:r>
          </a:p>
          <a:p>
            <a:pPr lvl="1"/>
            <a:r>
              <a:rPr lang="en-US" dirty="0">
                <a:ea typeface="Calibri"/>
                <a:cs typeface="Calibri"/>
              </a:rPr>
              <a:t>Worker Profile</a:t>
            </a:r>
          </a:p>
          <a:p>
            <a:pPr lvl="1"/>
            <a:r>
              <a:rPr lang="en-US" dirty="0">
                <a:ea typeface="Calibri"/>
                <a:cs typeface="Calibri"/>
              </a:rPr>
              <a:t>Integrations</a:t>
            </a:r>
          </a:p>
          <a:p>
            <a:pPr lvl="1"/>
            <a:r>
              <a:rPr lang="en-US" dirty="0">
                <a:ea typeface="Calibri"/>
                <a:cs typeface="Calibri"/>
              </a:rPr>
              <a:t>Reports</a:t>
            </a:r>
          </a:p>
          <a:p>
            <a:pPr lvl="1"/>
            <a:r>
              <a:rPr lang="en-US" dirty="0">
                <a:ea typeface="Calibri"/>
                <a:cs typeface="Calibri"/>
              </a:rPr>
              <a:t>Dashboards</a:t>
            </a:r>
          </a:p>
          <a:p>
            <a:pPr lvl="1">
              <a:buFont typeface="Courier New" panose="020B0604020202020204" pitchFamily="34" charset="0"/>
              <a:buChar char="o"/>
            </a:pPr>
            <a:endParaRPr lang="en-US" dirty="0">
              <a:ea typeface="Calibri"/>
              <a:cs typeface="Calibri"/>
            </a:endParaRPr>
          </a:p>
        </p:txBody>
      </p:sp>
      <p:sp>
        <p:nvSpPr>
          <p:cNvPr id="7" name="Content Placeholder 3">
            <a:extLst>
              <a:ext uri="{FF2B5EF4-FFF2-40B4-BE49-F238E27FC236}">
                <a16:creationId xmlns:a16="http://schemas.microsoft.com/office/drawing/2014/main" id="{8F93BC49-7947-703E-7AD4-39E67A2268A5}"/>
              </a:ext>
            </a:extLst>
          </p:cNvPr>
          <p:cNvSpPr txBox="1">
            <a:spLocks/>
          </p:cNvSpPr>
          <p:nvPr/>
        </p:nvSpPr>
        <p:spPr>
          <a:xfrm>
            <a:off x="654341" y="1484851"/>
            <a:ext cx="4774721" cy="454313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Calibri"/>
                <a:cs typeface="Calibri"/>
              </a:rPr>
              <a:t>Business Processes</a:t>
            </a:r>
          </a:p>
          <a:p>
            <a:pPr lvl="1"/>
            <a:r>
              <a:rPr lang="en-US" dirty="0">
                <a:ea typeface="Calibri"/>
                <a:cs typeface="Calibri"/>
              </a:rPr>
              <a:t>Sequence: concurrent vs. consecutive</a:t>
            </a:r>
          </a:p>
          <a:p>
            <a:pPr lvl="1"/>
            <a:r>
              <a:rPr lang="en-US" dirty="0">
                <a:ea typeface="Calibri"/>
                <a:cs typeface="Calibri"/>
              </a:rPr>
              <a:t>Initiation </a:t>
            </a:r>
          </a:p>
          <a:p>
            <a:pPr lvl="1"/>
            <a:r>
              <a:rPr lang="en-US" dirty="0">
                <a:ea typeface="Calibri"/>
                <a:cs typeface="Calibri"/>
              </a:rPr>
              <a:t>Completion step</a:t>
            </a:r>
          </a:p>
          <a:p>
            <a:pPr lvl="1"/>
            <a:r>
              <a:rPr lang="en-US" dirty="0">
                <a:ea typeface="Calibri"/>
                <a:cs typeface="Calibri"/>
              </a:rPr>
              <a:t>Condition Rules</a:t>
            </a:r>
          </a:p>
          <a:p>
            <a:pPr lvl="1"/>
            <a:r>
              <a:rPr lang="en-US" dirty="0">
                <a:ea typeface="Calibri"/>
                <a:cs typeface="Calibri"/>
              </a:rPr>
              <a:t>Validations</a:t>
            </a:r>
          </a:p>
          <a:p>
            <a:pPr lvl="1"/>
            <a:r>
              <a:rPr lang="en-US" dirty="0">
                <a:ea typeface="Calibri"/>
                <a:cs typeface="Calibri"/>
              </a:rPr>
              <a:t>To Do Steps</a:t>
            </a:r>
          </a:p>
          <a:p>
            <a:pPr marL="457200" lvl="1" indent="0">
              <a:buNone/>
            </a:pPr>
            <a:endParaRPr lang="en-US" dirty="0">
              <a:ea typeface="Calibri"/>
              <a:cs typeface="Calibri"/>
            </a:endParaRPr>
          </a:p>
          <a:p>
            <a:r>
              <a:rPr lang="en-US" dirty="0">
                <a:ea typeface="Calibri"/>
                <a:cs typeface="Calibri"/>
              </a:rPr>
              <a:t>Security and Security Roles</a:t>
            </a:r>
          </a:p>
          <a:p>
            <a:pPr lvl="1"/>
            <a:r>
              <a:rPr lang="en-US" dirty="0">
                <a:ea typeface="Calibri"/>
                <a:cs typeface="Calibri"/>
              </a:rPr>
              <a:t>What can a user do</a:t>
            </a:r>
          </a:p>
          <a:p>
            <a:pPr lvl="1"/>
            <a:r>
              <a:rPr lang="en-US" dirty="0">
                <a:ea typeface="Calibri"/>
                <a:cs typeface="Calibri"/>
              </a:rPr>
              <a:t>What can a user see</a:t>
            </a:r>
          </a:p>
          <a:p>
            <a:pPr lvl="1"/>
            <a:r>
              <a:rPr lang="en-US" dirty="0">
                <a:ea typeface="Calibri"/>
                <a:cs typeface="Calibri"/>
              </a:rPr>
              <a:t>What can a user change</a:t>
            </a:r>
          </a:p>
          <a:p>
            <a:pPr lvl="1">
              <a:buFont typeface="Courier New" panose="020B0604020202020204" pitchFamily="34" charset="0"/>
              <a:buChar char="o"/>
            </a:pPr>
            <a:endParaRPr lang="en-US" dirty="0">
              <a:ea typeface="Calibri"/>
              <a:cs typeface="Calibri"/>
            </a:endParaRPr>
          </a:p>
        </p:txBody>
      </p:sp>
    </p:spTree>
    <p:extLst>
      <p:ext uri="{BB962C8B-B14F-4D97-AF65-F5344CB8AC3E}">
        <p14:creationId xmlns:p14="http://schemas.microsoft.com/office/powerpoint/2010/main" val="1938268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403D2-1021-2B0C-6F36-2B347E3F54C8}"/>
              </a:ext>
            </a:extLst>
          </p:cNvPr>
          <p:cNvSpPr>
            <a:spLocks noGrp="1"/>
          </p:cNvSpPr>
          <p:nvPr>
            <p:ph type="title"/>
          </p:nvPr>
        </p:nvSpPr>
        <p:spPr>
          <a:xfrm>
            <a:off x="457200" y="457201"/>
            <a:ext cx="5262465" cy="1371599"/>
          </a:xfrm>
        </p:spPr>
        <p:txBody>
          <a:bodyPr>
            <a:normAutofit fontScale="90000"/>
          </a:bodyPr>
          <a:lstStyle/>
          <a:p>
            <a:r>
              <a:rPr lang="en-US" sz="4000" dirty="0"/>
              <a:t>Discussion and Questions on Spend Authorizations</a:t>
            </a:r>
            <a:endParaRPr lang="en-US" dirty="0"/>
          </a:p>
        </p:txBody>
      </p:sp>
      <p:sp>
        <p:nvSpPr>
          <p:cNvPr id="4" name="Content Placeholder 3">
            <a:extLst>
              <a:ext uri="{FF2B5EF4-FFF2-40B4-BE49-F238E27FC236}">
                <a16:creationId xmlns:a16="http://schemas.microsoft.com/office/drawing/2014/main" id="{48B8DFEC-82AB-E4A3-79AE-D3909216B9FA}"/>
              </a:ext>
            </a:extLst>
          </p:cNvPr>
          <p:cNvSpPr>
            <a:spLocks noGrp="1"/>
          </p:cNvSpPr>
          <p:nvPr>
            <p:ph idx="1"/>
          </p:nvPr>
        </p:nvSpPr>
        <p:spPr>
          <a:xfrm>
            <a:off x="526248" y="2076995"/>
            <a:ext cx="4335002" cy="4400550"/>
          </a:xfrm>
        </p:spPr>
        <p:txBody>
          <a:bodyPr/>
          <a:lstStyle/>
          <a:p>
            <a:r>
              <a:rPr lang="en-US" dirty="0"/>
              <a:t>Employees can create one Spend Authorization and attach to multiple expense reports</a:t>
            </a:r>
          </a:p>
          <a:p>
            <a:pPr lvl="1"/>
            <a:r>
              <a:rPr lang="en-US" dirty="0"/>
              <a:t>Think estimated mileage or budget for an entire FY</a:t>
            </a:r>
          </a:p>
          <a:p>
            <a:pPr lvl="1"/>
            <a:r>
              <a:rPr lang="en-US" dirty="0"/>
              <a:t>Expense Advance Repayment Specialist will be cleaning up old open spend authorizations that were not marked as final Expense Report</a:t>
            </a:r>
          </a:p>
          <a:p>
            <a:pPr lvl="1"/>
            <a:endParaRPr lang="en-US" dirty="0"/>
          </a:p>
          <a:p>
            <a:pPr lvl="1"/>
            <a:endParaRPr lang="en-US" dirty="0"/>
          </a:p>
        </p:txBody>
      </p:sp>
      <p:pic>
        <p:nvPicPr>
          <p:cNvPr id="7" name="Picture 6">
            <a:extLst>
              <a:ext uri="{FF2B5EF4-FFF2-40B4-BE49-F238E27FC236}">
                <a16:creationId xmlns:a16="http://schemas.microsoft.com/office/drawing/2014/main" id="{8BE81F0C-7CB4-4AC1-7D18-7E4E8EC9178F}"/>
              </a:ext>
            </a:extLst>
          </p:cNvPr>
          <p:cNvPicPr>
            <a:picLocks noChangeAspect="1"/>
          </p:cNvPicPr>
          <p:nvPr/>
        </p:nvPicPr>
        <p:blipFill>
          <a:blip r:embed="rId2"/>
          <a:stretch>
            <a:fillRect/>
          </a:stretch>
        </p:blipFill>
        <p:spPr>
          <a:xfrm>
            <a:off x="5550451" y="364140"/>
            <a:ext cx="6184349" cy="5812480"/>
          </a:xfrm>
          <a:prstGeom prst="rect">
            <a:avLst/>
          </a:prstGeom>
        </p:spPr>
      </p:pic>
    </p:spTree>
    <p:extLst>
      <p:ext uri="{BB962C8B-B14F-4D97-AF65-F5344CB8AC3E}">
        <p14:creationId xmlns:p14="http://schemas.microsoft.com/office/powerpoint/2010/main" val="1391284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403D2-1021-2B0C-6F36-2B347E3F54C8}"/>
              </a:ext>
            </a:extLst>
          </p:cNvPr>
          <p:cNvSpPr>
            <a:spLocks noGrp="1"/>
          </p:cNvSpPr>
          <p:nvPr>
            <p:ph type="title"/>
          </p:nvPr>
        </p:nvSpPr>
        <p:spPr>
          <a:xfrm>
            <a:off x="457200" y="457201"/>
            <a:ext cx="10077061" cy="1371599"/>
          </a:xfrm>
        </p:spPr>
        <p:txBody>
          <a:bodyPr>
            <a:normAutofit/>
          </a:bodyPr>
          <a:lstStyle/>
          <a:p>
            <a:r>
              <a:rPr lang="en-US" sz="4000" dirty="0"/>
              <a:t>Discussion and Questions on Spend Authorizations</a:t>
            </a:r>
            <a:endParaRPr lang="en-US" dirty="0"/>
          </a:p>
        </p:txBody>
      </p:sp>
      <p:sp>
        <p:nvSpPr>
          <p:cNvPr id="4" name="Content Placeholder 3">
            <a:extLst>
              <a:ext uri="{FF2B5EF4-FFF2-40B4-BE49-F238E27FC236}">
                <a16:creationId xmlns:a16="http://schemas.microsoft.com/office/drawing/2014/main" id="{48B8DFEC-82AB-E4A3-79AE-D3909216B9FA}"/>
              </a:ext>
            </a:extLst>
          </p:cNvPr>
          <p:cNvSpPr>
            <a:spLocks noGrp="1"/>
          </p:cNvSpPr>
          <p:nvPr>
            <p:ph idx="1"/>
          </p:nvPr>
        </p:nvSpPr>
        <p:spPr>
          <a:xfrm>
            <a:off x="526247" y="2076995"/>
            <a:ext cx="10707809" cy="4400550"/>
          </a:xfrm>
        </p:spPr>
        <p:txBody>
          <a:bodyPr/>
          <a:lstStyle/>
          <a:p>
            <a:r>
              <a:rPr lang="en-US" dirty="0"/>
              <a:t>Campuses can not require Spend Authorizations, but Program/Project Managers for example might for their staff, or perhaps when getting close to budget being used up</a:t>
            </a:r>
          </a:p>
          <a:p>
            <a:r>
              <a:rPr lang="en-US" dirty="0"/>
              <a:t>Can be done after travel is complete</a:t>
            </a:r>
          </a:p>
          <a:p>
            <a:pPr lvl="1"/>
            <a:r>
              <a:rPr lang="en-US" dirty="0"/>
              <a:t>We see this being the case often for “Policy Exceptions” </a:t>
            </a:r>
          </a:p>
          <a:p>
            <a:r>
              <a:rPr lang="en-US" dirty="0"/>
              <a:t>Also can see a use case for employees estimating for Professional Development for the year or travel for the year</a:t>
            </a:r>
          </a:p>
          <a:p>
            <a:r>
              <a:rPr lang="en-US" dirty="0"/>
              <a:t>If we ever had another “COVID” situation or travel to restricted foreign destinations</a:t>
            </a:r>
          </a:p>
          <a:p>
            <a:endParaRPr lang="en-US" dirty="0"/>
          </a:p>
          <a:p>
            <a:r>
              <a:rPr lang="en-US" dirty="0"/>
              <a:t>What questions do you have for us on Spend Authorizations</a:t>
            </a:r>
          </a:p>
          <a:p>
            <a:pPr lvl="1"/>
            <a:endParaRPr lang="en-US" dirty="0"/>
          </a:p>
          <a:p>
            <a:pPr lvl="1"/>
            <a:endParaRPr lang="en-US" dirty="0"/>
          </a:p>
        </p:txBody>
      </p:sp>
    </p:spTree>
    <p:extLst>
      <p:ext uri="{BB962C8B-B14F-4D97-AF65-F5344CB8AC3E}">
        <p14:creationId xmlns:p14="http://schemas.microsoft.com/office/powerpoint/2010/main" val="3333724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2B3D66-0113-8503-3A89-7B1AA308F675}"/>
              </a:ext>
            </a:extLst>
          </p:cNvPr>
          <p:cNvSpPr>
            <a:spLocks noGrp="1"/>
          </p:cNvSpPr>
          <p:nvPr>
            <p:ph idx="1"/>
          </p:nvPr>
        </p:nvSpPr>
        <p:spPr/>
        <p:txBody>
          <a:bodyPr/>
          <a:lstStyle/>
          <a:p>
            <a:pPr marL="0" indent="0">
              <a:buNone/>
            </a:pPr>
            <a:r>
              <a:rPr lang="en-US" dirty="0"/>
              <a:t>Liz up next to Discuss: </a:t>
            </a:r>
          </a:p>
          <a:p>
            <a:pPr marL="0" indent="0">
              <a:buNone/>
            </a:pPr>
            <a:endParaRPr lang="en-US" dirty="0"/>
          </a:p>
          <a:p>
            <a:pPr marL="0" indent="0">
              <a:buNone/>
            </a:pPr>
            <a:r>
              <a:rPr lang="en-US" dirty="0"/>
              <a:t>Per Diem Calculator Demo</a:t>
            </a:r>
          </a:p>
          <a:p>
            <a:pPr marL="0" indent="0">
              <a:buNone/>
            </a:pPr>
            <a:endParaRPr lang="en-US" dirty="0"/>
          </a:p>
          <a:p>
            <a:pPr marL="0" indent="0">
              <a:buNone/>
            </a:pPr>
            <a:r>
              <a:rPr lang="en-US" dirty="0"/>
              <a:t>Proposed Cut Off Dates – Rough Draft</a:t>
            </a:r>
          </a:p>
          <a:p>
            <a:pPr marL="0" indent="0">
              <a:buNone/>
            </a:pPr>
            <a:endParaRPr lang="en-US" dirty="0"/>
          </a:p>
          <a:p>
            <a:pPr marL="0" indent="0">
              <a:buNone/>
            </a:pPr>
            <a:r>
              <a:rPr lang="en-US" dirty="0"/>
              <a:t>Meal Per Diem Discussion</a:t>
            </a:r>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5AF50BB0-B443-8334-BBEB-A41C459806BA}"/>
              </a:ext>
            </a:extLst>
          </p:cNvPr>
          <p:cNvSpPr>
            <a:spLocks noGrp="1"/>
          </p:cNvSpPr>
          <p:nvPr>
            <p:ph type="title"/>
          </p:nvPr>
        </p:nvSpPr>
        <p:spPr/>
        <p:txBody>
          <a:bodyPr/>
          <a:lstStyle/>
          <a:p>
            <a:r>
              <a:rPr lang="en-US" dirty="0"/>
              <a:t>Break for lunch</a:t>
            </a:r>
          </a:p>
        </p:txBody>
      </p:sp>
    </p:spTree>
    <p:extLst>
      <p:ext uri="{BB962C8B-B14F-4D97-AF65-F5344CB8AC3E}">
        <p14:creationId xmlns:p14="http://schemas.microsoft.com/office/powerpoint/2010/main" val="396345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0B01B-2679-A684-3CBD-110536EC2F94}"/>
              </a:ext>
            </a:extLst>
          </p:cNvPr>
          <p:cNvSpPr>
            <a:spLocks noGrp="1"/>
          </p:cNvSpPr>
          <p:nvPr>
            <p:ph type="ctrTitle"/>
          </p:nvPr>
        </p:nvSpPr>
        <p:spPr/>
        <p:txBody>
          <a:bodyPr/>
          <a:lstStyle/>
          <a:p>
            <a:r>
              <a:rPr lang="en-US" dirty="0">
                <a:latin typeface="Noto Sans"/>
                <a:ea typeface="Noto Sans"/>
                <a:cs typeface="Noto Sans"/>
              </a:rPr>
              <a:t>Lunch Topics</a:t>
            </a:r>
            <a:endParaRPr lang="en-US" dirty="0"/>
          </a:p>
        </p:txBody>
      </p:sp>
      <p:sp>
        <p:nvSpPr>
          <p:cNvPr id="2" name="Content Placeholder 1">
            <a:extLst>
              <a:ext uri="{FF2B5EF4-FFF2-40B4-BE49-F238E27FC236}">
                <a16:creationId xmlns:a16="http://schemas.microsoft.com/office/drawing/2014/main" id="{2EE7FD56-6526-856F-AB3C-E3A96061D92B}"/>
              </a:ext>
            </a:extLst>
          </p:cNvPr>
          <p:cNvSpPr>
            <a:spLocks noGrp="1"/>
          </p:cNvSpPr>
          <p:nvPr>
            <p:ph type="subTitle" idx="1"/>
          </p:nvPr>
        </p:nvSpPr>
        <p:spPr>
          <a:xfrm>
            <a:off x="810767" y="3718216"/>
            <a:ext cx="4410456" cy="1435100"/>
          </a:xfrm>
        </p:spPr>
        <p:txBody>
          <a:bodyPr lIns="91440" tIns="45720" rIns="91440" bIns="45720" anchor="t"/>
          <a:lstStyle/>
          <a:p>
            <a:pPr lvl="1"/>
            <a:endParaRPr lang="en-US"/>
          </a:p>
          <a:p>
            <a:pPr lvl="1"/>
            <a:endParaRPr lang="en-US"/>
          </a:p>
        </p:txBody>
      </p:sp>
    </p:spTree>
    <p:extLst>
      <p:ext uri="{BB962C8B-B14F-4D97-AF65-F5344CB8AC3E}">
        <p14:creationId xmlns:p14="http://schemas.microsoft.com/office/powerpoint/2010/main" val="3468331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9F7D-65F1-185C-ADF5-3524D9B11BB1}"/>
              </a:ext>
            </a:extLst>
          </p:cNvPr>
          <p:cNvSpPr>
            <a:spLocks noGrp="1"/>
          </p:cNvSpPr>
          <p:nvPr>
            <p:ph type="title"/>
          </p:nvPr>
        </p:nvSpPr>
        <p:spPr/>
        <p:txBody>
          <a:bodyPr/>
          <a:lstStyle/>
          <a:p>
            <a:r>
              <a:rPr lang="en-US" dirty="0"/>
              <a:t>New Per Diem Calculator - Demo</a:t>
            </a:r>
          </a:p>
        </p:txBody>
      </p:sp>
      <p:sp>
        <p:nvSpPr>
          <p:cNvPr id="3" name="Content Placeholder 2">
            <a:extLst>
              <a:ext uri="{FF2B5EF4-FFF2-40B4-BE49-F238E27FC236}">
                <a16:creationId xmlns:a16="http://schemas.microsoft.com/office/drawing/2014/main" id="{2B87E36D-4799-C8B9-0943-66D86DC13170}"/>
              </a:ext>
            </a:extLst>
          </p:cNvPr>
          <p:cNvSpPr>
            <a:spLocks noGrp="1"/>
          </p:cNvSpPr>
          <p:nvPr>
            <p:ph sz="half" idx="1"/>
          </p:nvPr>
        </p:nvSpPr>
        <p:spPr>
          <a:xfrm>
            <a:off x="1015299" y="1299051"/>
            <a:ext cx="7691379" cy="4259898"/>
          </a:xfrm>
        </p:spPr>
        <p:txBody>
          <a:bodyPr/>
          <a:lstStyle/>
          <a:p>
            <a:r>
              <a:rPr lang="en-US" dirty="0"/>
              <a:t>Per Diem Calculator available for guests/students</a:t>
            </a:r>
          </a:p>
          <a:p>
            <a:endParaRPr lang="en-US" dirty="0"/>
          </a:p>
          <a:p>
            <a:r>
              <a:rPr lang="en-US" dirty="0"/>
              <a:t>This is a draft and some items are still being worked on</a:t>
            </a:r>
          </a:p>
          <a:p>
            <a:endParaRPr lang="en-US" dirty="0"/>
          </a:p>
          <a:p>
            <a:r>
              <a:rPr lang="en-US" dirty="0">
                <a:hlinkClick r:id="rId2"/>
              </a:rPr>
              <a:t>https://per-diem-calculator-a007-uat.betty.app/</a:t>
            </a:r>
            <a:endParaRPr lang="en-US" dirty="0"/>
          </a:p>
          <a:p>
            <a:endParaRPr lang="en-US" dirty="0"/>
          </a:p>
          <a:p>
            <a:r>
              <a:rPr lang="en-US" dirty="0"/>
              <a:t>Must be opened in Incognito browser</a:t>
            </a:r>
          </a:p>
        </p:txBody>
      </p:sp>
    </p:spTree>
    <p:extLst>
      <p:ext uri="{BB962C8B-B14F-4D97-AF65-F5344CB8AC3E}">
        <p14:creationId xmlns:p14="http://schemas.microsoft.com/office/powerpoint/2010/main" val="33341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2F0E-1D23-7BEC-3EED-E12006B50FC5}"/>
              </a:ext>
            </a:extLst>
          </p:cNvPr>
          <p:cNvSpPr>
            <a:spLocks noGrp="1"/>
          </p:cNvSpPr>
          <p:nvPr>
            <p:ph type="title"/>
          </p:nvPr>
        </p:nvSpPr>
        <p:spPr>
          <a:xfrm>
            <a:off x="111095" y="457201"/>
            <a:ext cx="11938475" cy="761999"/>
          </a:xfrm>
        </p:spPr>
        <p:txBody>
          <a:bodyPr>
            <a:normAutofit fontScale="90000"/>
          </a:bodyPr>
          <a:lstStyle/>
          <a:p>
            <a:r>
              <a:rPr lang="en-US" sz="3600" dirty="0"/>
              <a:t>Proposed Cut-off Dates – Very Rough Draft for Expenses</a:t>
            </a:r>
            <a:br>
              <a:rPr lang="en-US" dirty="0"/>
            </a:br>
            <a:endParaRPr lang="en-US" dirty="0"/>
          </a:p>
        </p:txBody>
      </p:sp>
      <p:sp>
        <p:nvSpPr>
          <p:cNvPr id="7" name="TextBox 6">
            <a:extLst>
              <a:ext uri="{FF2B5EF4-FFF2-40B4-BE49-F238E27FC236}">
                <a16:creationId xmlns:a16="http://schemas.microsoft.com/office/drawing/2014/main" id="{EFE84FEA-1134-AC48-0857-1BE27DCA4F5E}"/>
              </a:ext>
            </a:extLst>
          </p:cNvPr>
          <p:cNvSpPr txBox="1"/>
          <p:nvPr/>
        </p:nvSpPr>
        <p:spPr>
          <a:xfrm>
            <a:off x="546930" y="1045487"/>
            <a:ext cx="8785077" cy="5632311"/>
          </a:xfrm>
          <a:prstGeom prst="rect">
            <a:avLst/>
          </a:prstGeom>
          <a:noFill/>
        </p:spPr>
        <p:txBody>
          <a:bodyPr wrap="square">
            <a:spAutoFit/>
          </a:bodyPr>
          <a:lstStyle/>
          <a:p>
            <a:r>
              <a:rPr lang="en-US" dirty="0"/>
              <a:t>Financial Calendar-Cutover • ATP (mural.co)</a:t>
            </a:r>
          </a:p>
          <a:p>
            <a:endParaRPr lang="en-US" dirty="0"/>
          </a:p>
          <a:p>
            <a:r>
              <a:rPr lang="en-US" dirty="0"/>
              <a:t>May 2025</a:t>
            </a:r>
          </a:p>
          <a:p>
            <a:pPr marL="285750" indent="-285750">
              <a:buFont typeface="Arial" panose="020B0604020202020204" pitchFamily="34" charset="0"/>
              <a:buChar char="•"/>
            </a:pPr>
            <a:r>
              <a:rPr lang="en-US" dirty="0"/>
              <a:t>2</a:t>
            </a:r>
            <a:r>
              <a:rPr lang="en-US" baseline="30000" dirty="0"/>
              <a:t>nd</a:t>
            </a:r>
            <a:r>
              <a:rPr lang="en-US" dirty="0"/>
              <a:t> last day to submit Cash Advance </a:t>
            </a:r>
          </a:p>
          <a:p>
            <a:pPr marL="285750" indent="-285750">
              <a:buFont typeface="Arial" panose="020B0604020202020204" pitchFamily="34" charset="0"/>
              <a:buChar char="•"/>
            </a:pPr>
            <a:r>
              <a:rPr lang="en-US" dirty="0"/>
              <a:t>26</a:t>
            </a:r>
            <a:r>
              <a:rPr lang="en-US" baseline="30000" dirty="0"/>
              <a:t>th</a:t>
            </a:r>
            <a:r>
              <a:rPr lang="en-US" dirty="0"/>
              <a:t> last day to load Shared Liability Card Transactions</a:t>
            </a:r>
          </a:p>
          <a:p>
            <a:pPr marL="285750" indent="-285750">
              <a:buFont typeface="Arial" panose="020B0604020202020204" pitchFamily="34" charset="0"/>
              <a:buChar char="•"/>
            </a:pPr>
            <a:r>
              <a:rPr lang="en-US" dirty="0"/>
              <a:t>29</a:t>
            </a:r>
            <a:r>
              <a:rPr lang="en-US" baseline="30000" dirty="0"/>
              <a:t>th</a:t>
            </a:r>
            <a:r>
              <a:rPr lang="en-US" dirty="0"/>
              <a:t> last day to request a new non-employee profile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June 2025</a:t>
            </a:r>
          </a:p>
          <a:p>
            <a:pPr marL="285750" indent="-285750">
              <a:buFont typeface="Arial" panose="020B0604020202020204" pitchFamily="34" charset="0"/>
              <a:buChar char="•"/>
            </a:pPr>
            <a:r>
              <a:rPr lang="en-US" dirty="0"/>
              <a:t>June 1</a:t>
            </a:r>
            <a:r>
              <a:rPr lang="en-US" baseline="30000" dirty="0"/>
              <a:t>st</a:t>
            </a:r>
            <a:r>
              <a:rPr lang="en-US" dirty="0"/>
              <a:t> last day to submit a Travel Authorization (nothing will be coming over from SFS)</a:t>
            </a:r>
          </a:p>
          <a:p>
            <a:pPr marL="285750" indent="-285750">
              <a:buFont typeface="Arial" panose="020B0604020202020204" pitchFamily="34" charset="0"/>
              <a:buChar char="•"/>
            </a:pPr>
            <a:r>
              <a:rPr lang="en-US" dirty="0"/>
              <a:t>June 2</a:t>
            </a:r>
            <a:r>
              <a:rPr lang="en-US" baseline="30000" dirty="0"/>
              <a:t>nd</a:t>
            </a:r>
            <a:r>
              <a:rPr lang="en-US" dirty="0"/>
              <a:t> last day to submit TER for approval</a:t>
            </a:r>
          </a:p>
          <a:p>
            <a:pPr marL="742950" lvl="1" indent="-285750">
              <a:buFont typeface="Arial" panose="020B0604020202020204" pitchFamily="34" charset="0"/>
              <a:buChar char="•"/>
            </a:pPr>
            <a:r>
              <a:rPr lang="en-US" dirty="0"/>
              <a:t>Last day to reconcile a cash advance with an TER</a:t>
            </a:r>
          </a:p>
          <a:p>
            <a:pPr marL="742950" lvl="1" indent="-285750">
              <a:buFont typeface="Arial" panose="020B0604020202020204" pitchFamily="34" charset="0"/>
              <a:buChar char="•"/>
            </a:pPr>
            <a:r>
              <a:rPr lang="en-US" dirty="0"/>
              <a:t>Last day to create a new non employee profile or update an existing profile</a:t>
            </a:r>
          </a:p>
          <a:p>
            <a:pPr marL="285750" indent="-285750">
              <a:buFont typeface="Arial" panose="020B0604020202020204" pitchFamily="34" charset="0"/>
              <a:buChar char="•"/>
            </a:pPr>
            <a:r>
              <a:rPr lang="en-US" dirty="0"/>
              <a:t>June 3</a:t>
            </a:r>
            <a:r>
              <a:rPr lang="en-US" baseline="30000" dirty="0"/>
              <a:t>rd</a:t>
            </a:r>
            <a:r>
              <a:rPr lang="en-US" dirty="0"/>
              <a:t> – SFS turns off ability to create a new TER</a:t>
            </a:r>
          </a:p>
          <a:p>
            <a:pPr marL="285750" indent="-285750">
              <a:buFont typeface="Arial" panose="020B0604020202020204" pitchFamily="34" charset="0"/>
              <a:buChar char="•"/>
            </a:pPr>
            <a:r>
              <a:rPr lang="en-US" dirty="0"/>
              <a:t>June 6</a:t>
            </a:r>
            <a:r>
              <a:rPr lang="en-US" baseline="30000" dirty="0"/>
              <a:t>th</a:t>
            </a:r>
            <a:r>
              <a:rPr lang="en-US" dirty="0"/>
              <a:t> – last day to load Purchase card transaction files (cycle end date)</a:t>
            </a:r>
          </a:p>
          <a:p>
            <a:pPr marL="285750" indent="-285750">
              <a:buFont typeface="Arial" panose="020B0604020202020204" pitchFamily="34" charset="0"/>
              <a:buChar char="•"/>
            </a:pPr>
            <a:r>
              <a:rPr lang="en-US" dirty="0"/>
              <a:t>June 8</a:t>
            </a:r>
            <a:r>
              <a:rPr lang="en-US" baseline="30000" dirty="0"/>
              <a:t>th</a:t>
            </a:r>
            <a:r>
              <a:rPr lang="en-US" dirty="0"/>
              <a:t> – last day to approve TERs (including SL card transitions)</a:t>
            </a:r>
          </a:p>
          <a:p>
            <a:pPr marL="285750" indent="-285750">
              <a:buFont typeface="Arial" panose="020B0604020202020204" pitchFamily="34" charset="0"/>
              <a:buChar char="•"/>
            </a:pPr>
            <a:r>
              <a:rPr lang="en-US" dirty="0"/>
              <a:t>June 9</a:t>
            </a:r>
            <a:r>
              <a:rPr lang="en-US" baseline="30000" dirty="0"/>
              <a:t>th</a:t>
            </a:r>
            <a:r>
              <a:rPr lang="en-US" dirty="0"/>
              <a:t> – last day TERs settled/paid</a:t>
            </a:r>
          </a:p>
          <a:p>
            <a:pPr marL="285750" indent="-285750">
              <a:buFont typeface="Arial" panose="020B0604020202020204" pitchFamily="34" charset="0"/>
              <a:buChar char="•"/>
            </a:pPr>
            <a:r>
              <a:rPr lang="en-US" dirty="0"/>
              <a:t>June 10</a:t>
            </a:r>
            <a:r>
              <a:rPr lang="en-US" baseline="30000" dirty="0"/>
              <a:t>th</a:t>
            </a:r>
            <a:r>
              <a:rPr lang="en-US" dirty="0"/>
              <a:t> – last day to submit Purchase Card transactions</a:t>
            </a:r>
          </a:p>
          <a:p>
            <a:pPr marL="285750" indent="-285750">
              <a:buFont typeface="Arial" panose="020B0604020202020204" pitchFamily="34" charset="0"/>
              <a:buChar char="•"/>
            </a:pPr>
            <a:r>
              <a:rPr lang="en-US" dirty="0"/>
              <a:t>June 14</a:t>
            </a:r>
            <a:r>
              <a:rPr lang="en-US" baseline="30000" dirty="0"/>
              <a:t>th</a:t>
            </a:r>
            <a:r>
              <a:rPr lang="en-US" dirty="0"/>
              <a:t> – last day to approve Purchase Card transactions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756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BE24-CA48-2638-4DE3-60B4BDB2FF4C}"/>
              </a:ext>
            </a:extLst>
          </p:cNvPr>
          <p:cNvSpPr>
            <a:spLocks noGrp="1"/>
          </p:cNvSpPr>
          <p:nvPr>
            <p:ph type="title"/>
          </p:nvPr>
        </p:nvSpPr>
        <p:spPr/>
        <p:txBody>
          <a:bodyPr/>
          <a:lstStyle/>
          <a:p>
            <a:r>
              <a:rPr lang="en-US" dirty="0"/>
              <a:t>Workday Integration to Concur with Fox</a:t>
            </a:r>
          </a:p>
        </p:txBody>
      </p:sp>
      <p:sp>
        <p:nvSpPr>
          <p:cNvPr id="3" name="Content Placeholder 2">
            <a:extLst>
              <a:ext uri="{FF2B5EF4-FFF2-40B4-BE49-F238E27FC236}">
                <a16:creationId xmlns:a16="http://schemas.microsoft.com/office/drawing/2014/main" id="{F2467149-11B2-7BF6-ABDD-8661DF72172E}"/>
              </a:ext>
            </a:extLst>
          </p:cNvPr>
          <p:cNvSpPr>
            <a:spLocks noGrp="1"/>
          </p:cNvSpPr>
          <p:nvPr>
            <p:ph sz="half" idx="1"/>
          </p:nvPr>
        </p:nvSpPr>
        <p:spPr>
          <a:xfrm>
            <a:off x="731520" y="1612106"/>
            <a:ext cx="8552439" cy="4259898"/>
          </a:xfrm>
        </p:spPr>
        <p:txBody>
          <a:bodyPr/>
          <a:lstStyle/>
          <a:p>
            <a:r>
              <a:rPr lang="en-US" dirty="0"/>
              <a:t>Will be rolling out a new integration on July 2025 with the go live of Workday that will automate profiles in Concur</a:t>
            </a:r>
          </a:p>
          <a:p>
            <a:endParaRPr lang="en-US" dirty="0"/>
          </a:p>
          <a:p>
            <a:r>
              <a:rPr lang="en-US" dirty="0"/>
              <a:t>For all employees that are active in Workday will be in Concur</a:t>
            </a:r>
          </a:p>
          <a:p>
            <a:endParaRPr lang="en-US" dirty="0"/>
          </a:p>
          <a:p>
            <a:r>
              <a:rPr lang="en-US" dirty="0"/>
              <a:t>After termination they will be “deactivated” in Concur</a:t>
            </a:r>
          </a:p>
        </p:txBody>
      </p:sp>
    </p:spTree>
    <p:extLst>
      <p:ext uri="{BB962C8B-B14F-4D97-AF65-F5344CB8AC3E}">
        <p14:creationId xmlns:p14="http://schemas.microsoft.com/office/powerpoint/2010/main" val="4061797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A0E8-61B0-F48E-1590-615F38B2A684}"/>
              </a:ext>
            </a:extLst>
          </p:cNvPr>
          <p:cNvSpPr>
            <a:spLocks noGrp="1"/>
          </p:cNvSpPr>
          <p:nvPr>
            <p:ph type="title"/>
          </p:nvPr>
        </p:nvSpPr>
        <p:spPr/>
        <p:txBody>
          <a:bodyPr/>
          <a:lstStyle/>
          <a:p>
            <a:r>
              <a:rPr lang="en-US" dirty="0"/>
              <a:t>Meal Per Diem Discussion</a:t>
            </a:r>
          </a:p>
        </p:txBody>
      </p:sp>
      <p:sp>
        <p:nvSpPr>
          <p:cNvPr id="3" name="Content Placeholder 2">
            <a:extLst>
              <a:ext uri="{FF2B5EF4-FFF2-40B4-BE49-F238E27FC236}">
                <a16:creationId xmlns:a16="http://schemas.microsoft.com/office/drawing/2014/main" id="{8EF8D2AC-E59B-57FE-4E2C-15A2EC473A72}"/>
              </a:ext>
            </a:extLst>
          </p:cNvPr>
          <p:cNvSpPr>
            <a:spLocks noGrp="1"/>
          </p:cNvSpPr>
          <p:nvPr>
            <p:ph sz="half" idx="1"/>
          </p:nvPr>
        </p:nvSpPr>
        <p:spPr>
          <a:xfrm>
            <a:off x="731520" y="1612106"/>
            <a:ext cx="9796899" cy="4259898"/>
          </a:xfrm>
        </p:spPr>
        <p:txBody>
          <a:bodyPr/>
          <a:lstStyle/>
          <a:p>
            <a:r>
              <a:rPr lang="en-US" dirty="0"/>
              <a:t>On our last Travel Manager call UW Madison team asked to discuss as a group options for making Meal Per Diem “send back” and process better</a:t>
            </a:r>
          </a:p>
          <a:p>
            <a:endParaRPr lang="en-US" dirty="0"/>
          </a:p>
          <a:p>
            <a:r>
              <a:rPr lang="en-US" dirty="0"/>
              <a:t>Graig and I have met and wanted to bring forward this solution in Workday for discussion </a:t>
            </a:r>
          </a:p>
          <a:p>
            <a:endParaRPr lang="en-US" dirty="0"/>
          </a:p>
          <a:p>
            <a:r>
              <a:rPr lang="en-US" dirty="0"/>
              <a:t>We can also clarify that if any documentation exists on provided meals to attach the to the Expense Line files (like users will do with reciepts)</a:t>
            </a:r>
          </a:p>
          <a:p>
            <a:endParaRPr lang="en-US" dirty="0"/>
          </a:p>
          <a:p>
            <a:r>
              <a:rPr lang="en-US" dirty="0"/>
              <a:t>Note: this would need Executive Leadership Approval</a:t>
            </a:r>
          </a:p>
        </p:txBody>
      </p:sp>
    </p:spTree>
    <p:extLst>
      <p:ext uri="{BB962C8B-B14F-4D97-AF65-F5344CB8AC3E}">
        <p14:creationId xmlns:p14="http://schemas.microsoft.com/office/powerpoint/2010/main" val="1740268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A0E8-61B0-F48E-1590-615F38B2A684}"/>
              </a:ext>
            </a:extLst>
          </p:cNvPr>
          <p:cNvSpPr>
            <a:spLocks noGrp="1"/>
          </p:cNvSpPr>
          <p:nvPr>
            <p:ph type="title"/>
          </p:nvPr>
        </p:nvSpPr>
        <p:spPr>
          <a:xfrm>
            <a:off x="388834" y="252534"/>
            <a:ext cx="6422164" cy="978492"/>
          </a:xfrm>
        </p:spPr>
        <p:txBody>
          <a:bodyPr>
            <a:normAutofit fontScale="90000"/>
          </a:bodyPr>
          <a:lstStyle/>
          <a:p>
            <a:r>
              <a:rPr lang="en-US" dirty="0"/>
              <a:t>Meal Per Diem Discussion</a:t>
            </a:r>
          </a:p>
        </p:txBody>
      </p:sp>
      <p:pic>
        <p:nvPicPr>
          <p:cNvPr id="7" name="Picture 6">
            <a:extLst>
              <a:ext uri="{FF2B5EF4-FFF2-40B4-BE49-F238E27FC236}">
                <a16:creationId xmlns:a16="http://schemas.microsoft.com/office/drawing/2014/main" id="{9FD44A5D-76B6-F4CC-438C-30C6A69B4C0E}"/>
              </a:ext>
            </a:extLst>
          </p:cNvPr>
          <p:cNvPicPr>
            <a:picLocks noChangeAspect="1"/>
          </p:cNvPicPr>
          <p:nvPr/>
        </p:nvPicPr>
        <p:blipFill>
          <a:blip r:embed="rId2"/>
          <a:stretch>
            <a:fillRect/>
          </a:stretch>
        </p:blipFill>
        <p:spPr>
          <a:xfrm>
            <a:off x="457199" y="1145136"/>
            <a:ext cx="11106484" cy="5460331"/>
          </a:xfrm>
          <a:prstGeom prst="rect">
            <a:avLst/>
          </a:prstGeom>
        </p:spPr>
      </p:pic>
    </p:spTree>
    <p:extLst>
      <p:ext uri="{BB962C8B-B14F-4D97-AF65-F5344CB8AC3E}">
        <p14:creationId xmlns:p14="http://schemas.microsoft.com/office/powerpoint/2010/main" val="3302168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A0E8-61B0-F48E-1590-615F38B2A684}"/>
              </a:ext>
            </a:extLst>
          </p:cNvPr>
          <p:cNvSpPr>
            <a:spLocks noGrp="1"/>
          </p:cNvSpPr>
          <p:nvPr>
            <p:ph type="title"/>
          </p:nvPr>
        </p:nvSpPr>
        <p:spPr>
          <a:xfrm>
            <a:off x="457200" y="457201"/>
            <a:ext cx="3841335" cy="978492"/>
          </a:xfrm>
        </p:spPr>
        <p:txBody>
          <a:bodyPr>
            <a:normAutofit fontScale="90000"/>
          </a:bodyPr>
          <a:lstStyle/>
          <a:p>
            <a:r>
              <a:rPr lang="en-US" dirty="0"/>
              <a:t>Meal Per Diem Discussion</a:t>
            </a:r>
          </a:p>
        </p:txBody>
      </p:sp>
      <p:sp>
        <p:nvSpPr>
          <p:cNvPr id="3" name="Content Placeholder 2">
            <a:extLst>
              <a:ext uri="{FF2B5EF4-FFF2-40B4-BE49-F238E27FC236}">
                <a16:creationId xmlns:a16="http://schemas.microsoft.com/office/drawing/2014/main" id="{8EF8D2AC-E59B-57FE-4E2C-15A2EC473A72}"/>
              </a:ext>
            </a:extLst>
          </p:cNvPr>
          <p:cNvSpPr>
            <a:spLocks noGrp="1"/>
          </p:cNvSpPr>
          <p:nvPr>
            <p:ph sz="half" idx="1"/>
          </p:nvPr>
        </p:nvSpPr>
        <p:spPr>
          <a:xfrm>
            <a:off x="6141008" y="1671926"/>
            <a:ext cx="9796899" cy="4259898"/>
          </a:xfrm>
        </p:spPr>
        <p:txBody>
          <a:bodyPr/>
          <a:lstStyle/>
          <a:p>
            <a:endParaRPr lang="en-US" dirty="0"/>
          </a:p>
        </p:txBody>
      </p:sp>
      <p:sp>
        <p:nvSpPr>
          <p:cNvPr id="4" name="TextBox 3">
            <a:extLst>
              <a:ext uri="{FF2B5EF4-FFF2-40B4-BE49-F238E27FC236}">
                <a16:creationId xmlns:a16="http://schemas.microsoft.com/office/drawing/2014/main" id="{FE9E4CD2-F5E8-96A2-DA8D-AF0449053F97}"/>
              </a:ext>
            </a:extLst>
          </p:cNvPr>
          <p:cNvSpPr txBox="1"/>
          <p:nvPr/>
        </p:nvSpPr>
        <p:spPr>
          <a:xfrm>
            <a:off x="358923" y="1811708"/>
            <a:ext cx="4213077" cy="1477328"/>
          </a:xfrm>
          <a:prstGeom prst="rect">
            <a:avLst/>
          </a:prstGeom>
          <a:noFill/>
        </p:spPr>
        <p:txBody>
          <a:bodyPr wrap="square" rtlCol="0">
            <a:spAutoFit/>
          </a:bodyPr>
          <a:lstStyle/>
          <a:p>
            <a:r>
              <a:rPr lang="en-US" dirty="0"/>
              <a:t>When you enter meal per diem we currently have designed for having employees select if </a:t>
            </a:r>
          </a:p>
          <a:p>
            <a:endParaRPr lang="en-US" dirty="0"/>
          </a:p>
          <a:p>
            <a:r>
              <a:rPr lang="en-US" dirty="0"/>
              <a:t>Breakfast, Lunch or Dinner was provided </a:t>
            </a:r>
          </a:p>
        </p:txBody>
      </p:sp>
      <p:pic>
        <p:nvPicPr>
          <p:cNvPr id="6" name="Picture 5">
            <a:extLst>
              <a:ext uri="{FF2B5EF4-FFF2-40B4-BE49-F238E27FC236}">
                <a16:creationId xmlns:a16="http://schemas.microsoft.com/office/drawing/2014/main" id="{8B950B24-870B-9363-46C4-51BD19DC6647}"/>
              </a:ext>
            </a:extLst>
          </p:cNvPr>
          <p:cNvPicPr>
            <a:picLocks noChangeAspect="1"/>
          </p:cNvPicPr>
          <p:nvPr/>
        </p:nvPicPr>
        <p:blipFill>
          <a:blip r:embed="rId2"/>
          <a:stretch>
            <a:fillRect/>
          </a:stretch>
        </p:blipFill>
        <p:spPr>
          <a:xfrm>
            <a:off x="5082501" y="139965"/>
            <a:ext cx="7034832" cy="6858000"/>
          </a:xfrm>
          <a:prstGeom prst="rect">
            <a:avLst/>
          </a:prstGeom>
        </p:spPr>
      </p:pic>
    </p:spTree>
    <p:extLst>
      <p:ext uri="{BB962C8B-B14F-4D97-AF65-F5344CB8AC3E}">
        <p14:creationId xmlns:p14="http://schemas.microsoft.com/office/powerpoint/2010/main" val="410859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3D3E-0D56-9E8D-1CC1-5531DE1DE583}"/>
              </a:ext>
            </a:extLst>
          </p:cNvPr>
          <p:cNvSpPr>
            <a:spLocks noGrp="1"/>
          </p:cNvSpPr>
          <p:nvPr>
            <p:ph type="sldNum" sz="quarter" idx="12"/>
          </p:nvPr>
        </p:nvSpPr>
        <p:spPr/>
        <p:txBody>
          <a:bodyPr/>
          <a:lstStyle/>
          <a:p>
            <a:fld id="{31B2C9FB-08C9-7E45-9359-AB2284BB78B4}" type="slidenum">
              <a:rPr lang="en-US" smtClean="0"/>
              <a:pPr/>
              <a:t>6</a:t>
            </a:fld>
            <a:endParaRPr lang="en-US"/>
          </a:p>
        </p:txBody>
      </p:sp>
      <p:sp>
        <p:nvSpPr>
          <p:cNvPr id="4" name="Title 3">
            <a:extLst>
              <a:ext uri="{FF2B5EF4-FFF2-40B4-BE49-F238E27FC236}">
                <a16:creationId xmlns:a16="http://schemas.microsoft.com/office/drawing/2014/main" id="{52F65E3B-6EA6-1AE8-46D9-5D770C357B53}"/>
              </a:ext>
            </a:extLst>
          </p:cNvPr>
          <p:cNvSpPr>
            <a:spLocks noGrp="1"/>
          </p:cNvSpPr>
          <p:nvPr>
            <p:ph type="title"/>
          </p:nvPr>
        </p:nvSpPr>
        <p:spPr/>
        <p:txBody>
          <a:bodyPr/>
          <a:lstStyle/>
          <a:p>
            <a:r>
              <a:rPr lang="en-US" dirty="0"/>
              <a:t>Workday Foundations for Expenses</a:t>
            </a:r>
          </a:p>
        </p:txBody>
      </p:sp>
      <p:sp>
        <p:nvSpPr>
          <p:cNvPr id="6" name="Content Placeholder 3">
            <a:extLst>
              <a:ext uri="{FF2B5EF4-FFF2-40B4-BE49-F238E27FC236}">
                <a16:creationId xmlns:a16="http://schemas.microsoft.com/office/drawing/2014/main" id="{11F44E79-437C-3EF6-DA13-93939ED7A8DA}"/>
              </a:ext>
            </a:extLst>
          </p:cNvPr>
          <p:cNvSpPr>
            <a:spLocks noGrp="1"/>
          </p:cNvSpPr>
          <p:nvPr>
            <p:ph idx="1"/>
          </p:nvPr>
        </p:nvSpPr>
        <p:spPr>
          <a:xfrm>
            <a:off x="5429062" y="1483021"/>
            <a:ext cx="5924738" cy="4543130"/>
          </a:xfrm>
        </p:spPr>
        <p:txBody>
          <a:bodyPr vert="horz" lIns="91440" tIns="45720" rIns="91440" bIns="45720" rtlCol="0" anchor="t">
            <a:normAutofit/>
          </a:bodyPr>
          <a:lstStyle/>
          <a:p>
            <a:pPr marL="0" indent="0">
              <a:buNone/>
            </a:pPr>
            <a:r>
              <a:rPr lang="en-US" sz="2000" b="1" dirty="0">
                <a:ea typeface="Calibri"/>
                <a:cs typeface="Calibri"/>
              </a:rPr>
              <a:t>    Data</a:t>
            </a:r>
          </a:p>
          <a:p>
            <a:pPr lvl="1"/>
            <a:r>
              <a:rPr lang="en-US" sz="2000" dirty="0">
                <a:ea typeface="Calibri"/>
                <a:cs typeface="Calibri"/>
              </a:rPr>
              <a:t>Worker Profile – Credit Card information </a:t>
            </a:r>
          </a:p>
          <a:p>
            <a:pPr lvl="1"/>
            <a:r>
              <a:rPr lang="en-US" sz="2000" dirty="0">
                <a:ea typeface="Calibri"/>
                <a:cs typeface="Calibri"/>
              </a:rPr>
              <a:t>Driver Authorization information</a:t>
            </a:r>
          </a:p>
          <a:p>
            <a:pPr lvl="1"/>
            <a:r>
              <a:rPr lang="en-US" sz="2000" dirty="0">
                <a:ea typeface="Calibri"/>
                <a:cs typeface="Calibri"/>
              </a:rPr>
              <a:t>Integrations populate Credit Card Information and Driver Authorization</a:t>
            </a:r>
          </a:p>
          <a:p>
            <a:pPr lvl="1"/>
            <a:endParaRPr lang="en-US" sz="2000" dirty="0">
              <a:ea typeface="Calibri"/>
              <a:cs typeface="Calibri"/>
            </a:endParaRPr>
          </a:p>
          <a:p>
            <a:pPr lvl="1"/>
            <a:r>
              <a:rPr lang="en-US" sz="2000" dirty="0">
                <a:ea typeface="Calibri"/>
                <a:cs typeface="Calibri"/>
              </a:rPr>
              <a:t>Reports – Report 47 (Wiser Replacement)</a:t>
            </a:r>
          </a:p>
          <a:p>
            <a:pPr lvl="1"/>
            <a:r>
              <a:rPr lang="en-US" sz="2000" dirty="0">
                <a:ea typeface="Calibri"/>
                <a:cs typeface="Calibri"/>
              </a:rPr>
              <a:t>Dashboards – Role Specific</a:t>
            </a:r>
          </a:p>
          <a:p>
            <a:pPr lvl="1">
              <a:buFont typeface="Courier New" panose="020B0604020202020204" pitchFamily="34" charset="0"/>
              <a:buChar char="o"/>
            </a:pPr>
            <a:endParaRPr lang="en-US" dirty="0">
              <a:ea typeface="Calibri"/>
              <a:cs typeface="Calibri"/>
            </a:endParaRPr>
          </a:p>
        </p:txBody>
      </p:sp>
      <p:sp>
        <p:nvSpPr>
          <p:cNvPr id="7" name="Content Placeholder 3">
            <a:extLst>
              <a:ext uri="{FF2B5EF4-FFF2-40B4-BE49-F238E27FC236}">
                <a16:creationId xmlns:a16="http://schemas.microsoft.com/office/drawing/2014/main" id="{8F93BC49-7947-703E-7AD4-39E67A2268A5}"/>
              </a:ext>
            </a:extLst>
          </p:cNvPr>
          <p:cNvSpPr txBox="1">
            <a:spLocks/>
          </p:cNvSpPr>
          <p:nvPr/>
        </p:nvSpPr>
        <p:spPr>
          <a:xfrm>
            <a:off x="654341" y="1484851"/>
            <a:ext cx="4774721" cy="454313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4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a typeface="Calibri"/>
                <a:cs typeface="Calibri"/>
              </a:rPr>
              <a:t>Business Processes for Expenses</a:t>
            </a:r>
          </a:p>
          <a:p>
            <a:pPr lvl="1"/>
            <a:r>
              <a:rPr lang="en-US" dirty="0">
                <a:ea typeface="Calibri"/>
                <a:cs typeface="Calibri"/>
              </a:rPr>
              <a:t>Spend Authorization</a:t>
            </a:r>
          </a:p>
          <a:p>
            <a:pPr lvl="1"/>
            <a:r>
              <a:rPr lang="en-US" dirty="0">
                <a:ea typeface="Calibri"/>
                <a:cs typeface="Calibri"/>
              </a:rPr>
              <a:t>Expense Report</a:t>
            </a:r>
          </a:p>
          <a:p>
            <a:pPr lvl="1"/>
            <a:r>
              <a:rPr lang="en-US" dirty="0">
                <a:ea typeface="Calibri"/>
                <a:cs typeface="Calibri"/>
              </a:rPr>
              <a:t>Credit Card Questionnaires made into a BP</a:t>
            </a:r>
          </a:p>
          <a:p>
            <a:pPr lvl="2"/>
            <a:r>
              <a:rPr lang="en-US" dirty="0">
                <a:ea typeface="Calibri"/>
                <a:cs typeface="Calibri"/>
              </a:rPr>
              <a:t>Purchase Card Application</a:t>
            </a:r>
          </a:p>
          <a:p>
            <a:pPr lvl="2"/>
            <a:r>
              <a:rPr lang="en-US" dirty="0">
                <a:ea typeface="Calibri"/>
                <a:cs typeface="Calibri"/>
              </a:rPr>
              <a:t>Shared Liability Card Application</a:t>
            </a:r>
          </a:p>
          <a:p>
            <a:pPr lvl="2"/>
            <a:r>
              <a:rPr lang="en-US" dirty="0">
                <a:ea typeface="Calibri"/>
                <a:cs typeface="Calibri"/>
              </a:rPr>
              <a:t>Purchase Card Change</a:t>
            </a:r>
          </a:p>
          <a:p>
            <a:pPr marL="457200" lvl="1" indent="0">
              <a:buNone/>
            </a:pPr>
            <a:endParaRPr lang="en-US" dirty="0">
              <a:ea typeface="Calibri"/>
              <a:cs typeface="Calibri"/>
            </a:endParaRPr>
          </a:p>
          <a:p>
            <a:r>
              <a:rPr lang="en-US" b="1" dirty="0">
                <a:ea typeface="Calibri"/>
                <a:cs typeface="Calibri"/>
              </a:rPr>
              <a:t>Security and Security Roles</a:t>
            </a:r>
          </a:p>
          <a:p>
            <a:pPr lvl="1"/>
            <a:r>
              <a:rPr lang="en-US" dirty="0">
                <a:ea typeface="Calibri"/>
                <a:cs typeface="Calibri"/>
              </a:rPr>
              <a:t>Finance Analyst (view only)</a:t>
            </a:r>
          </a:p>
          <a:p>
            <a:pPr lvl="1"/>
            <a:r>
              <a:rPr lang="en-US" dirty="0">
                <a:ea typeface="Calibri"/>
                <a:cs typeface="Calibri"/>
              </a:rPr>
              <a:t>Expense Advance Repayment Specialist (EARS)  </a:t>
            </a:r>
          </a:p>
          <a:p>
            <a:pPr lvl="1"/>
            <a:r>
              <a:rPr lang="en-US" dirty="0">
                <a:ea typeface="Calibri"/>
                <a:cs typeface="Calibri"/>
              </a:rPr>
              <a:t>Expense Partners (Audit)</a:t>
            </a:r>
          </a:p>
          <a:p>
            <a:pPr lvl="1"/>
            <a:r>
              <a:rPr lang="en-US" dirty="0">
                <a:ea typeface="Calibri"/>
                <a:cs typeface="Calibri"/>
              </a:rPr>
              <a:t>Expense Data Entry Specialists </a:t>
            </a:r>
          </a:p>
          <a:p>
            <a:pPr lvl="1"/>
            <a:endParaRPr lang="en-US" dirty="0">
              <a:ea typeface="Calibri"/>
              <a:cs typeface="Calibri"/>
            </a:endParaRPr>
          </a:p>
          <a:p>
            <a:pPr lvl="1">
              <a:buFont typeface="Courier New" panose="020B0604020202020204" pitchFamily="34" charset="0"/>
              <a:buChar char="o"/>
            </a:pPr>
            <a:endParaRPr lang="en-US" dirty="0">
              <a:ea typeface="Calibri"/>
              <a:cs typeface="Calibri"/>
            </a:endParaRPr>
          </a:p>
        </p:txBody>
      </p:sp>
    </p:spTree>
    <p:extLst>
      <p:ext uri="{BB962C8B-B14F-4D97-AF65-F5344CB8AC3E}">
        <p14:creationId xmlns:p14="http://schemas.microsoft.com/office/powerpoint/2010/main" val="520729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A0E8-61B0-F48E-1590-615F38B2A684}"/>
              </a:ext>
            </a:extLst>
          </p:cNvPr>
          <p:cNvSpPr>
            <a:spLocks noGrp="1"/>
          </p:cNvSpPr>
          <p:nvPr>
            <p:ph type="title"/>
          </p:nvPr>
        </p:nvSpPr>
        <p:spPr>
          <a:xfrm>
            <a:off x="457200" y="457201"/>
            <a:ext cx="3841335" cy="978492"/>
          </a:xfrm>
        </p:spPr>
        <p:txBody>
          <a:bodyPr>
            <a:normAutofit fontScale="90000"/>
          </a:bodyPr>
          <a:lstStyle/>
          <a:p>
            <a:r>
              <a:rPr lang="en-US" dirty="0"/>
              <a:t>Meal Per Diem Discussion</a:t>
            </a:r>
          </a:p>
        </p:txBody>
      </p:sp>
      <p:sp>
        <p:nvSpPr>
          <p:cNvPr id="3" name="Content Placeholder 2">
            <a:extLst>
              <a:ext uri="{FF2B5EF4-FFF2-40B4-BE49-F238E27FC236}">
                <a16:creationId xmlns:a16="http://schemas.microsoft.com/office/drawing/2014/main" id="{8EF8D2AC-E59B-57FE-4E2C-15A2EC473A72}"/>
              </a:ext>
            </a:extLst>
          </p:cNvPr>
          <p:cNvSpPr>
            <a:spLocks noGrp="1"/>
          </p:cNvSpPr>
          <p:nvPr>
            <p:ph sz="half" idx="1"/>
          </p:nvPr>
        </p:nvSpPr>
        <p:spPr>
          <a:xfrm>
            <a:off x="6141008" y="1671926"/>
            <a:ext cx="9796899" cy="4259898"/>
          </a:xfrm>
        </p:spPr>
        <p:txBody>
          <a:bodyPr/>
          <a:lstStyle/>
          <a:p>
            <a:endParaRPr lang="en-US" dirty="0"/>
          </a:p>
        </p:txBody>
      </p:sp>
      <p:pic>
        <p:nvPicPr>
          <p:cNvPr id="3074" name="Picture 6">
            <a:extLst>
              <a:ext uri="{FF2B5EF4-FFF2-40B4-BE49-F238E27FC236}">
                <a16:creationId xmlns:a16="http://schemas.microsoft.com/office/drawing/2014/main" id="{99AB8BF3-A659-3385-AF88-69300D2C6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12" y="147637"/>
            <a:ext cx="64389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E9E4CD2-F5E8-96A2-DA8D-AF0449053F97}"/>
              </a:ext>
            </a:extLst>
          </p:cNvPr>
          <p:cNvSpPr txBox="1"/>
          <p:nvPr/>
        </p:nvSpPr>
        <p:spPr>
          <a:xfrm>
            <a:off x="358923" y="1811708"/>
            <a:ext cx="4213077" cy="1754326"/>
          </a:xfrm>
          <a:prstGeom prst="rect">
            <a:avLst/>
          </a:prstGeom>
          <a:noFill/>
        </p:spPr>
        <p:txBody>
          <a:bodyPr wrap="square" rtlCol="0">
            <a:spAutoFit/>
          </a:bodyPr>
          <a:lstStyle/>
          <a:p>
            <a:r>
              <a:rPr lang="en-US" dirty="0"/>
              <a:t>Proposing we add a fourth option of no meals provided </a:t>
            </a:r>
          </a:p>
          <a:p>
            <a:endParaRPr lang="en-US" dirty="0"/>
          </a:p>
          <a:p>
            <a:r>
              <a:rPr lang="en-US" dirty="0"/>
              <a:t>And adding a validation to make sure at least one of these four boxes are selected for each day of trip</a:t>
            </a:r>
          </a:p>
        </p:txBody>
      </p:sp>
      <p:sp>
        <p:nvSpPr>
          <p:cNvPr id="5" name="Rectangle: Rounded Corners 4">
            <a:extLst>
              <a:ext uri="{FF2B5EF4-FFF2-40B4-BE49-F238E27FC236}">
                <a16:creationId xmlns:a16="http://schemas.microsoft.com/office/drawing/2014/main" id="{23C83303-D59B-AF12-E85A-3B793F9992E7}"/>
              </a:ext>
            </a:extLst>
          </p:cNvPr>
          <p:cNvSpPr/>
          <p:nvPr/>
        </p:nvSpPr>
        <p:spPr>
          <a:xfrm>
            <a:off x="7879222" y="1367327"/>
            <a:ext cx="1521152" cy="230737"/>
          </a:xfrm>
          <a:prstGeom prst="roundRect">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62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0B01B-2679-A684-3CBD-110536EC2F94}"/>
              </a:ext>
            </a:extLst>
          </p:cNvPr>
          <p:cNvSpPr>
            <a:spLocks noGrp="1"/>
          </p:cNvSpPr>
          <p:nvPr>
            <p:ph type="ctrTitle"/>
          </p:nvPr>
        </p:nvSpPr>
        <p:spPr>
          <a:xfrm>
            <a:off x="625151" y="804672"/>
            <a:ext cx="5470849" cy="2837371"/>
          </a:xfrm>
        </p:spPr>
        <p:txBody>
          <a:bodyPr/>
          <a:lstStyle/>
          <a:p>
            <a:r>
              <a:rPr lang="en-US" dirty="0">
                <a:latin typeface="Noto Sans"/>
                <a:ea typeface="Noto Sans"/>
                <a:cs typeface="Noto Sans"/>
              </a:rPr>
              <a:t>Expenses UXT Walkthrough – Expense Report</a:t>
            </a:r>
            <a:endParaRPr lang="en-US" dirty="0"/>
          </a:p>
        </p:txBody>
      </p:sp>
      <p:sp>
        <p:nvSpPr>
          <p:cNvPr id="2" name="Content Placeholder 1">
            <a:extLst>
              <a:ext uri="{FF2B5EF4-FFF2-40B4-BE49-F238E27FC236}">
                <a16:creationId xmlns:a16="http://schemas.microsoft.com/office/drawing/2014/main" id="{2EE7FD56-6526-856F-AB3C-E3A96061D92B}"/>
              </a:ext>
            </a:extLst>
          </p:cNvPr>
          <p:cNvSpPr>
            <a:spLocks noGrp="1"/>
          </p:cNvSpPr>
          <p:nvPr>
            <p:ph type="subTitle" idx="1"/>
          </p:nvPr>
        </p:nvSpPr>
        <p:spPr>
          <a:xfrm>
            <a:off x="810767" y="3718216"/>
            <a:ext cx="4410456" cy="1435100"/>
          </a:xfrm>
        </p:spPr>
        <p:txBody>
          <a:bodyPr lIns="91440" tIns="45720" rIns="91440" bIns="45720" anchor="t"/>
          <a:lstStyle/>
          <a:p>
            <a:pPr lvl="1"/>
            <a:endParaRPr lang="en-US"/>
          </a:p>
          <a:p>
            <a:pPr lvl="1"/>
            <a:endParaRPr lang="en-US"/>
          </a:p>
        </p:txBody>
      </p:sp>
    </p:spTree>
    <p:extLst>
      <p:ext uri="{BB962C8B-B14F-4D97-AF65-F5344CB8AC3E}">
        <p14:creationId xmlns:p14="http://schemas.microsoft.com/office/powerpoint/2010/main" val="1739630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a:bodyPr>
          <a:lstStyle/>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Complete ER using the Spend Authorization created prior to lunch</a:t>
            </a:r>
          </a:p>
          <a:p>
            <a:pPr marL="800100" lvl="1" indent="-342900" fontAlgn="ctr">
              <a:spcBef>
                <a:spcPts val="0"/>
              </a:spcBef>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If you do not have it for some reason (you missed an approval step), just complete an Expense Report and don’t worry about it!</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I will demo all steps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highlight>
                  <a:srgbClr val="FFFF00"/>
                </a:highlight>
                <a:latin typeface="Calibri" panose="020F0502020204030204" pitchFamily="34" charset="0"/>
                <a:ea typeface="Calibri" panose="020F0502020204030204" pitchFamily="34" charset="0"/>
              </a:rPr>
              <a:t>Attendees to complete Expense Report as self using the same funding as the Spend Authorization Example</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800100" lvl="1" indent="-342900" fontAlgn="ctr">
              <a:spcBef>
                <a:spcPts val="0"/>
              </a:spcBef>
              <a:buSzPts val="1000"/>
              <a:buFont typeface="Symbol" panose="05050102010706020507" pitchFamily="18" charset="2"/>
              <a:buChar char=""/>
              <a:tabLst>
                <a:tab pos="457200" algn="l"/>
              </a:tabLst>
            </a:pPr>
            <a:r>
              <a:rPr lang="en-US" sz="1400" dirty="0">
                <a:highlight>
                  <a:srgbClr val="FFFF00"/>
                </a:highlight>
                <a:latin typeface="Calibri" panose="020F0502020204030204" pitchFamily="34" charset="0"/>
                <a:ea typeface="Calibri" panose="020F0502020204030204" pitchFamily="34" charset="0"/>
              </a:rPr>
              <a:t>Use funding (driver worktag): PG000004970 UWSYS Administration Operations</a:t>
            </a:r>
          </a:p>
          <a:p>
            <a:pPr marL="800100" lvl="1" indent="-342900" fontAlgn="ctr">
              <a:spcBef>
                <a:spcPts val="0"/>
              </a:spcBef>
              <a:buSzPts val="1000"/>
              <a:buFont typeface="Symbol" panose="05050102010706020507" pitchFamily="18" charset="2"/>
              <a:buChar char=""/>
              <a:tabLst>
                <a:tab pos="457200" algn="l"/>
              </a:tabLst>
            </a:pPr>
            <a:endParaRPr lang="en-US" sz="1400" dirty="0">
              <a:highlight>
                <a:srgbClr val="FFFF00"/>
              </a:highlight>
              <a:latin typeface="Calibri" panose="020F0502020204030204" pitchFamily="34" charset="0"/>
              <a:ea typeface="Calibri" panose="020F0502020204030204" pitchFamily="34" charset="0"/>
            </a:endParaRPr>
          </a:p>
          <a:p>
            <a:pPr marL="800100" lvl="1" indent="-342900" fontAlgn="ctr">
              <a:spcBef>
                <a:spcPts val="0"/>
              </a:spcBef>
              <a:buSzPts val="1000"/>
              <a:buFont typeface="Symbol" panose="05050102010706020507" pitchFamily="18" charset="2"/>
              <a:buChar char=""/>
              <a:tabLst>
                <a:tab pos="457200" algn="l"/>
              </a:tabLst>
            </a:pPr>
            <a:r>
              <a:rPr lang="en-US" sz="1400" dirty="0">
                <a:highlight>
                  <a:srgbClr val="FFFF00"/>
                </a:highlight>
                <a:latin typeface="Calibri" panose="020F0502020204030204" pitchFamily="34" charset="0"/>
                <a:ea typeface="Calibri" panose="020F0502020204030204" pitchFamily="34" charset="0"/>
              </a:rPr>
              <a:t>You will proxy in as Janelle Housley to approve </a:t>
            </a:r>
          </a:p>
          <a:p>
            <a:pPr marL="1257300" lvl="2" indent="-342900" fontAlgn="ctr">
              <a:spcBef>
                <a:spcPts val="0"/>
              </a:spcBef>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If you want to be a rebel, you can use Leah Davis, Cristina Nino, Dallas Kahlhamer, Crystal Ellingson </a:t>
            </a:r>
          </a:p>
          <a:p>
            <a:pPr marL="800100" lvl="1" indent="-342900" fontAlgn="ctr">
              <a:spcBef>
                <a:spcPts val="0"/>
              </a:spcBef>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800100" lvl="1" indent="-342900" fontAlgn="ctr">
              <a:spcBef>
                <a:spcPts val="0"/>
              </a:spcBef>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You will then proxy in as </a:t>
            </a:r>
            <a:r>
              <a:rPr lang="en-US" sz="1400" dirty="0">
                <a:highlight>
                  <a:srgbClr val="FFFF00"/>
                </a:highlight>
                <a:latin typeface="Calibri" panose="020F0502020204030204" pitchFamily="34" charset="0"/>
                <a:ea typeface="Calibri" panose="020F0502020204030204" pitchFamily="34" charset="0"/>
              </a:rPr>
              <a:t>Diann Sypula </a:t>
            </a:r>
            <a:r>
              <a:rPr lang="en-US" sz="1400" dirty="0">
                <a:latin typeface="Calibri" panose="020F0502020204030204" pitchFamily="34" charset="0"/>
                <a:ea typeface="Calibri" panose="020F0502020204030204" pitchFamily="34" charset="0"/>
              </a:rPr>
              <a:t>(the Driver Worktag Manager) and approve the Expense Report</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Expense Walkthrough #2:</a:t>
            </a:r>
          </a:p>
        </p:txBody>
      </p:sp>
    </p:spTree>
    <p:extLst>
      <p:ext uri="{BB962C8B-B14F-4D97-AF65-F5344CB8AC3E}">
        <p14:creationId xmlns:p14="http://schemas.microsoft.com/office/powerpoint/2010/main" val="939658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C80E9-A7D2-900A-9F3F-23E75D725583}"/>
              </a:ext>
            </a:extLst>
          </p:cNvPr>
          <p:cNvSpPr>
            <a:spLocks noGrp="1"/>
          </p:cNvSpPr>
          <p:nvPr>
            <p:ph idx="1"/>
          </p:nvPr>
        </p:nvSpPr>
        <p:spPr>
          <a:xfrm>
            <a:off x="203049" y="1248285"/>
            <a:ext cx="11375926" cy="4419440"/>
          </a:xfrm>
        </p:spPr>
        <p:txBody>
          <a:bodyPr/>
          <a:lstStyle/>
          <a:p>
            <a:pPr algn="l" rtl="0" fontAlgn="base">
              <a:buFont typeface="Arial" panose="020B0604020202020204" pitchFamily="34" charset="0"/>
              <a:buChar char="•"/>
            </a:pPr>
            <a:r>
              <a:rPr lang="en-US" sz="1000" b="0" i="0" u="none" strike="noStrike" dirty="0">
                <a:solidFill>
                  <a:srgbClr val="212529"/>
                </a:solidFill>
                <a:effectLst/>
                <a:latin typeface="Montserrat" pitchFamily="2" charset="0"/>
              </a:rPr>
              <a:t>Out-of-pocket and all UW card expenses (all Corp Card/Purchase Card)</a:t>
            </a:r>
          </a:p>
          <a:p>
            <a:pPr algn="l" rtl="0" fontAlgn="base">
              <a:buFont typeface="Arial" panose="020B0604020202020204" pitchFamily="34" charset="0"/>
              <a:buChar char="•"/>
            </a:pPr>
            <a:r>
              <a:rPr lang="en-US" sz="1000" dirty="0">
                <a:solidFill>
                  <a:srgbClr val="212529"/>
                </a:solidFill>
                <a:latin typeface="Montserrat" pitchFamily="2" charset="0"/>
              </a:rPr>
              <a:t>Receipts required for all Pcard expenses and any other expense at/over $50.01</a:t>
            </a:r>
            <a:endParaRPr lang="en-US" sz="1000" b="0" i="0" u="none" strike="noStrike" dirty="0">
              <a:solidFill>
                <a:srgbClr val="212529"/>
              </a:solidFill>
              <a:effectLst/>
              <a:latin typeface="Montserrat" pitchFamily="2" charset="0"/>
            </a:endParaRPr>
          </a:p>
          <a:p>
            <a:pPr algn="l" rtl="0" fontAlgn="base">
              <a:buFont typeface="Arial" panose="020B0604020202020204" pitchFamily="34" charset="0"/>
              <a:buChar char="•"/>
            </a:pPr>
            <a:r>
              <a:rPr lang="en-US" sz="1000" dirty="0">
                <a:solidFill>
                  <a:srgbClr val="212529"/>
                </a:solidFill>
                <a:latin typeface="Montserrat" pitchFamily="2" charset="0"/>
              </a:rPr>
              <a:t>Each campus determines if they will use NCAA Approver and/or Athletic Approver roles</a:t>
            </a:r>
          </a:p>
          <a:p>
            <a:pPr lvl="1" fontAlgn="base"/>
            <a:r>
              <a:rPr lang="en-US" sz="1000" dirty="0">
                <a:solidFill>
                  <a:srgbClr val="212529"/>
                </a:solidFill>
                <a:latin typeface="Montserrat" pitchFamily="2" charset="0"/>
              </a:rPr>
              <a:t>Skip criteria: starting with threshold ($100) per line (not total) and if Pcard reconciliation will skip EP review</a:t>
            </a:r>
          </a:p>
          <a:p>
            <a:pPr fontAlgn="base"/>
            <a:r>
              <a:rPr lang="en-US" sz="1000" dirty="0">
                <a:solidFill>
                  <a:srgbClr val="212529"/>
                </a:solidFill>
                <a:latin typeface="Montserrat" pitchFamily="2" charset="0"/>
              </a:rPr>
              <a:t>Ad hoc functionality delivered, any approver can bring in Expense Operations Lead into the ER approval process or the Cost Center Manager</a:t>
            </a:r>
          </a:p>
          <a:p>
            <a:pPr fontAlgn="base"/>
            <a:r>
              <a:rPr lang="en-US" sz="1000" dirty="0">
                <a:solidFill>
                  <a:srgbClr val="212529"/>
                </a:solidFill>
                <a:latin typeface="Montserrat" pitchFamily="2" charset="0"/>
              </a:rPr>
              <a:t>Cost Center Manager will be the “alternate approver” if the employee is also a G/G/P/P Manager </a:t>
            </a:r>
          </a:p>
          <a:p>
            <a:pPr fontAlgn="base"/>
            <a:r>
              <a:rPr lang="en-US" sz="1000" dirty="0">
                <a:solidFill>
                  <a:srgbClr val="212529"/>
                </a:solidFill>
                <a:latin typeface="Montserrat" pitchFamily="2" charset="0"/>
              </a:rPr>
              <a:t>Employees can not approve their own ER, note: newer to our workflow since CCS, employee has to approve if EDES enters and Expense Foundation Specialist in approval</a:t>
            </a:r>
          </a:p>
          <a:p>
            <a:pPr marL="0" indent="0">
              <a:buNone/>
            </a:pPr>
            <a:endParaRPr lang="en-US" dirty="0"/>
          </a:p>
        </p:txBody>
      </p:sp>
      <p:sp>
        <p:nvSpPr>
          <p:cNvPr id="3" name="Title 2">
            <a:extLst>
              <a:ext uri="{FF2B5EF4-FFF2-40B4-BE49-F238E27FC236}">
                <a16:creationId xmlns:a16="http://schemas.microsoft.com/office/drawing/2014/main" id="{C5417069-BC95-9281-6162-8030651C6AC6}"/>
              </a:ext>
            </a:extLst>
          </p:cNvPr>
          <p:cNvSpPr>
            <a:spLocks noGrp="1"/>
          </p:cNvSpPr>
          <p:nvPr>
            <p:ph type="title"/>
          </p:nvPr>
        </p:nvSpPr>
        <p:spPr>
          <a:xfrm>
            <a:off x="203049" y="371476"/>
            <a:ext cx="11560326" cy="761999"/>
          </a:xfrm>
        </p:spPr>
        <p:txBody>
          <a:bodyPr>
            <a:noAutofit/>
          </a:bodyPr>
          <a:lstStyle/>
          <a:p>
            <a:r>
              <a:rPr lang="en-US" sz="2800" b="1" i="0" u="none" strike="noStrike" dirty="0">
                <a:solidFill>
                  <a:srgbClr val="000000"/>
                </a:solidFill>
                <a:effectLst/>
              </a:rPr>
              <a:t>Expense Report- Process Overview with Security Roles – Systemwide excluding Madison</a:t>
            </a:r>
            <a:endParaRPr lang="en-US" sz="2800" dirty="0"/>
          </a:p>
        </p:txBody>
      </p:sp>
      <p:sp>
        <p:nvSpPr>
          <p:cNvPr id="4" name="Rectangle: Rounded Corners 3">
            <a:extLst>
              <a:ext uri="{FF2B5EF4-FFF2-40B4-BE49-F238E27FC236}">
                <a16:creationId xmlns:a16="http://schemas.microsoft.com/office/drawing/2014/main" id="{BE4951B2-2B49-3078-B5A4-C5DD962A11C0}"/>
              </a:ext>
            </a:extLst>
          </p:cNvPr>
          <p:cNvSpPr/>
          <p:nvPr/>
        </p:nvSpPr>
        <p:spPr>
          <a:xfrm>
            <a:off x="285365" y="3105148"/>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Expense Data Entry Specialist </a:t>
            </a:r>
          </a:p>
        </p:txBody>
      </p:sp>
      <p:sp>
        <p:nvSpPr>
          <p:cNvPr id="7" name="Rectangle: Rounded Corners 6">
            <a:extLst>
              <a:ext uri="{FF2B5EF4-FFF2-40B4-BE49-F238E27FC236}">
                <a16:creationId xmlns:a16="http://schemas.microsoft.com/office/drawing/2014/main" id="{710487B5-13A5-7E35-3B64-A961F1FA4A2B}"/>
              </a:ext>
            </a:extLst>
          </p:cNvPr>
          <p:cNvSpPr/>
          <p:nvPr/>
        </p:nvSpPr>
        <p:spPr>
          <a:xfrm>
            <a:off x="1823871" y="3105150"/>
            <a:ext cx="1295400"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Employee as self enter or approves</a:t>
            </a:r>
          </a:p>
        </p:txBody>
      </p:sp>
      <p:sp>
        <p:nvSpPr>
          <p:cNvPr id="8" name="Rectangle: Rounded Corners 7">
            <a:extLst>
              <a:ext uri="{FF2B5EF4-FFF2-40B4-BE49-F238E27FC236}">
                <a16:creationId xmlns:a16="http://schemas.microsoft.com/office/drawing/2014/main" id="{19854A91-39D4-3922-C3C4-251CE49FB952}"/>
              </a:ext>
            </a:extLst>
          </p:cNvPr>
          <p:cNvSpPr/>
          <p:nvPr/>
        </p:nvSpPr>
        <p:spPr>
          <a:xfrm>
            <a:off x="3327702" y="3114675"/>
            <a:ext cx="1295400"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NCAA Approver or Athletics Approver</a:t>
            </a:r>
          </a:p>
        </p:txBody>
      </p:sp>
      <p:cxnSp>
        <p:nvCxnSpPr>
          <p:cNvPr id="10" name="Straight Arrow Connector 9">
            <a:extLst>
              <a:ext uri="{FF2B5EF4-FFF2-40B4-BE49-F238E27FC236}">
                <a16:creationId xmlns:a16="http://schemas.microsoft.com/office/drawing/2014/main" id="{AF00738B-4F07-74D6-2F66-3C9C33980856}"/>
              </a:ext>
            </a:extLst>
          </p:cNvPr>
          <p:cNvCxnSpPr/>
          <p:nvPr/>
        </p:nvCxnSpPr>
        <p:spPr>
          <a:xfrm>
            <a:off x="953385" y="4800600"/>
            <a:ext cx="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18DA746-B4BE-BBEF-5CBC-EC5FAA799645}"/>
              </a:ext>
            </a:extLst>
          </p:cNvPr>
          <p:cNvSpPr/>
          <p:nvPr/>
        </p:nvSpPr>
        <p:spPr>
          <a:xfrm>
            <a:off x="243840" y="5248274"/>
            <a:ext cx="1568599" cy="8191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Note: Optional service for select employees, required guests </a:t>
            </a:r>
          </a:p>
        </p:txBody>
      </p:sp>
      <p:sp>
        <p:nvSpPr>
          <p:cNvPr id="12" name="Rectangle: Rounded Corners 11">
            <a:extLst>
              <a:ext uri="{FF2B5EF4-FFF2-40B4-BE49-F238E27FC236}">
                <a16:creationId xmlns:a16="http://schemas.microsoft.com/office/drawing/2014/main" id="{58BCD78B-6E3A-6BD0-EA60-AD5DB0F892EC}"/>
              </a:ext>
            </a:extLst>
          </p:cNvPr>
          <p:cNvSpPr/>
          <p:nvPr/>
        </p:nvSpPr>
        <p:spPr>
          <a:xfrm>
            <a:off x="4818933" y="3114675"/>
            <a:ext cx="1295400" cy="168592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Expense Partner </a:t>
            </a:r>
          </a:p>
        </p:txBody>
      </p:sp>
      <p:sp>
        <p:nvSpPr>
          <p:cNvPr id="13" name="Rectangle: Rounded Corners 12">
            <a:extLst>
              <a:ext uri="{FF2B5EF4-FFF2-40B4-BE49-F238E27FC236}">
                <a16:creationId xmlns:a16="http://schemas.microsoft.com/office/drawing/2014/main" id="{5CB76581-883C-C204-D25B-B1F88E8D908C}"/>
              </a:ext>
            </a:extLst>
          </p:cNvPr>
          <p:cNvSpPr/>
          <p:nvPr/>
        </p:nvSpPr>
        <p:spPr>
          <a:xfrm>
            <a:off x="6491265" y="3105150"/>
            <a:ext cx="1414837" cy="1685924"/>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Gift/Grant/Project/ Program Manager(s)</a:t>
            </a:r>
          </a:p>
        </p:txBody>
      </p:sp>
      <p:sp>
        <p:nvSpPr>
          <p:cNvPr id="14" name="Rectangle: Rounded Corners 13">
            <a:extLst>
              <a:ext uri="{FF2B5EF4-FFF2-40B4-BE49-F238E27FC236}">
                <a16:creationId xmlns:a16="http://schemas.microsoft.com/office/drawing/2014/main" id="{5D200933-12CF-0F09-9226-1D2B4920D65C}"/>
              </a:ext>
            </a:extLst>
          </p:cNvPr>
          <p:cNvSpPr/>
          <p:nvPr/>
        </p:nvSpPr>
        <p:spPr>
          <a:xfrm>
            <a:off x="8240251" y="3114675"/>
            <a:ext cx="1414838"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 hoc: Cost Center Manager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Oprtn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Lead</a:t>
            </a:r>
          </a:p>
        </p:txBody>
      </p:sp>
      <p:sp>
        <p:nvSpPr>
          <p:cNvPr id="15" name="Rectangle 14">
            <a:extLst>
              <a:ext uri="{FF2B5EF4-FFF2-40B4-BE49-F238E27FC236}">
                <a16:creationId xmlns:a16="http://schemas.microsoft.com/office/drawing/2014/main" id="{E1A066CB-5D0C-9132-5A27-3FF58E64847A}"/>
              </a:ext>
            </a:extLst>
          </p:cNvPr>
          <p:cNvSpPr/>
          <p:nvPr/>
        </p:nvSpPr>
        <p:spPr>
          <a:xfrm>
            <a:off x="3267073" y="5239383"/>
            <a:ext cx="1295400" cy="1049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Note: Optional by campus, can be one group or two groups of additional approval</a:t>
            </a:r>
          </a:p>
        </p:txBody>
      </p:sp>
      <p:cxnSp>
        <p:nvCxnSpPr>
          <p:cNvPr id="16" name="Straight Arrow Connector 15">
            <a:extLst>
              <a:ext uri="{FF2B5EF4-FFF2-40B4-BE49-F238E27FC236}">
                <a16:creationId xmlns:a16="http://schemas.microsoft.com/office/drawing/2014/main" id="{3EDB8DF7-8D15-5F10-80BD-ABBD79442BC1}"/>
              </a:ext>
            </a:extLst>
          </p:cNvPr>
          <p:cNvCxnSpPr>
            <a:cxnSpLocks/>
            <a:stCxn id="8" idx="2"/>
          </p:cNvCxnSpPr>
          <p:nvPr/>
        </p:nvCxnSpPr>
        <p:spPr>
          <a:xfrm>
            <a:off x="3975402" y="4800600"/>
            <a:ext cx="0" cy="42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A7433E-457A-7986-8C50-008109E43ACC}"/>
              </a:ext>
            </a:extLst>
          </p:cNvPr>
          <p:cNvCxnSpPr/>
          <p:nvPr/>
        </p:nvCxnSpPr>
        <p:spPr>
          <a:xfrm>
            <a:off x="5480300" y="4791073"/>
            <a:ext cx="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20634EE-7927-262E-C7D5-08B0CBA4AABD}"/>
              </a:ext>
            </a:extLst>
          </p:cNvPr>
          <p:cNvSpPr/>
          <p:nvPr/>
        </p:nvSpPr>
        <p:spPr>
          <a:xfrm>
            <a:off x="4864936" y="5249543"/>
            <a:ext cx="1241224" cy="1049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Note: we will skip if under $X or if P-card reconciliation only</a:t>
            </a:r>
          </a:p>
        </p:txBody>
      </p:sp>
      <p:sp>
        <p:nvSpPr>
          <p:cNvPr id="19" name="Rectangle 18">
            <a:extLst>
              <a:ext uri="{FF2B5EF4-FFF2-40B4-BE49-F238E27FC236}">
                <a16:creationId xmlns:a16="http://schemas.microsoft.com/office/drawing/2014/main" id="{682619E8-7100-FB08-22CA-CD2192D095B1}"/>
              </a:ext>
            </a:extLst>
          </p:cNvPr>
          <p:cNvSpPr/>
          <p:nvPr/>
        </p:nvSpPr>
        <p:spPr>
          <a:xfrm>
            <a:off x="7965442" y="5269864"/>
            <a:ext cx="1792711" cy="1049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Note: CCM will approve if the ER is for the GGPP Manager. EP or GGPP can add these roles into Workflow</a:t>
            </a:r>
          </a:p>
        </p:txBody>
      </p:sp>
      <p:cxnSp>
        <p:nvCxnSpPr>
          <p:cNvPr id="21" name="Straight Arrow Connector 20">
            <a:extLst>
              <a:ext uri="{FF2B5EF4-FFF2-40B4-BE49-F238E27FC236}">
                <a16:creationId xmlns:a16="http://schemas.microsoft.com/office/drawing/2014/main" id="{2100EAD3-A3E6-DE56-8DEE-D0DA2B9488EF}"/>
              </a:ext>
            </a:extLst>
          </p:cNvPr>
          <p:cNvCxnSpPr>
            <a:cxnSpLocks/>
          </p:cNvCxnSpPr>
          <p:nvPr/>
        </p:nvCxnSpPr>
        <p:spPr>
          <a:xfrm>
            <a:off x="8776020" y="4791073"/>
            <a:ext cx="0"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CD91CBE-3588-B52A-8B3C-1D86AF72C8F4}"/>
              </a:ext>
            </a:extLst>
          </p:cNvPr>
          <p:cNvSpPr/>
          <p:nvPr/>
        </p:nvSpPr>
        <p:spPr>
          <a:xfrm>
            <a:off x="9897392" y="3114675"/>
            <a:ext cx="1414838" cy="16859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Expense Foundation Specialist</a:t>
            </a:r>
          </a:p>
        </p:txBody>
      </p:sp>
      <p:sp>
        <p:nvSpPr>
          <p:cNvPr id="24" name="Rectangle 23">
            <a:extLst>
              <a:ext uri="{FF2B5EF4-FFF2-40B4-BE49-F238E27FC236}">
                <a16:creationId xmlns:a16="http://schemas.microsoft.com/office/drawing/2014/main" id="{9DD42AF5-8561-EA16-0024-36B11E914E69}"/>
              </a:ext>
            </a:extLst>
          </p:cNvPr>
          <p:cNvSpPr/>
          <p:nvPr/>
        </p:nvSpPr>
        <p:spPr>
          <a:xfrm>
            <a:off x="9977120" y="5239384"/>
            <a:ext cx="1904318" cy="1049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Note: Only applies to Expense Items with (Foundation) as spend category – food and unallowable UW fund expenses</a:t>
            </a:r>
          </a:p>
        </p:txBody>
      </p:sp>
      <p:cxnSp>
        <p:nvCxnSpPr>
          <p:cNvPr id="25" name="Straight Arrow Connector 24">
            <a:extLst>
              <a:ext uri="{FF2B5EF4-FFF2-40B4-BE49-F238E27FC236}">
                <a16:creationId xmlns:a16="http://schemas.microsoft.com/office/drawing/2014/main" id="{24922F9B-4D5C-DBF7-A082-3E579966B33B}"/>
              </a:ext>
            </a:extLst>
          </p:cNvPr>
          <p:cNvCxnSpPr>
            <a:cxnSpLocks/>
          </p:cNvCxnSpPr>
          <p:nvPr/>
        </p:nvCxnSpPr>
        <p:spPr>
          <a:xfrm>
            <a:off x="10661335" y="4857749"/>
            <a:ext cx="0" cy="323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C8EEF05-519F-4482-B344-A532BFFC1FCE}"/>
              </a:ext>
            </a:extLst>
          </p:cNvPr>
          <p:cNvSpPr/>
          <p:nvPr/>
        </p:nvSpPr>
        <p:spPr>
          <a:xfrm>
            <a:off x="6388251" y="2993390"/>
            <a:ext cx="1623543" cy="213118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489DBF80-A50F-EDDE-398D-A605984AB7BD}"/>
              </a:ext>
            </a:extLst>
          </p:cNvPr>
          <p:cNvSpPr/>
          <p:nvPr/>
        </p:nvSpPr>
        <p:spPr>
          <a:xfrm>
            <a:off x="4705116" y="2962910"/>
            <a:ext cx="1508358" cy="213118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A7E8BF02-E7E8-EF5E-EDCE-12674D1683DF}"/>
              </a:ext>
            </a:extLst>
          </p:cNvPr>
          <p:cNvSpPr/>
          <p:nvPr/>
        </p:nvSpPr>
        <p:spPr>
          <a:xfrm>
            <a:off x="1718076" y="2993390"/>
            <a:ext cx="1508358" cy="213118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607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31845" y="1101012"/>
            <a:ext cx="10599575" cy="4735830"/>
          </a:xfrm>
        </p:spPr>
        <p:txBody>
          <a:bodyPr>
            <a:normAutofit lnSpcReduction="10000"/>
          </a:bodyPr>
          <a:lstStyle/>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Will demo/show missing receipt validation, does not require a spend authorization</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Expense Partner and approvers other than Driver Worktag Manager can send back expense lines (this is a change since Customer Confirmation Session) and do not need to send back the entire expense report</a:t>
            </a:r>
          </a:p>
          <a:p>
            <a:pPr marL="800100" lvl="1" indent="-342900" fontAlgn="ctr">
              <a:spcBef>
                <a:spcPts val="0"/>
              </a:spcBef>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Note: we are recommending this to only be done for employees (not guests/students)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This creates a parent/child relationship and will create two separate payments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Note: Driver Worktag Managers will not have this ability to ensure students/guest expense reports do not get split out</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b="1" dirty="0">
                <a:latin typeface="Calibri" panose="020F0502020204030204" pitchFamily="34" charset="0"/>
                <a:ea typeface="Calibri" panose="020F0502020204030204" pitchFamily="34" charset="0"/>
              </a:rPr>
              <a:t>Safe Harbor Statement applies </a:t>
            </a:r>
            <a:r>
              <a:rPr lang="en-US" sz="1400" dirty="0">
                <a:latin typeface="Calibri" panose="020F0502020204030204" pitchFamily="34" charset="0"/>
                <a:ea typeface="Calibri" panose="020F0502020204030204" pitchFamily="34" charset="0"/>
              </a:rPr>
              <a:t>– there are a few open items in our design and validations are not in WI 6. The May 11</a:t>
            </a:r>
            <a:r>
              <a:rPr lang="en-US" sz="1400" baseline="30000" dirty="0">
                <a:latin typeface="Calibri" panose="020F0502020204030204" pitchFamily="34" charset="0"/>
                <a:ea typeface="Calibri" panose="020F0502020204030204" pitchFamily="34" charset="0"/>
              </a:rPr>
              <a:t>th</a:t>
            </a:r>
            <a:r>
              <a:rPr lang="en-US" sz="1400" dirty="0">
                <a:latin typeface="Calibri" panose="020F0502020204030204" pitchFamily="34" charset="0"/>
                <a:ea typeface="Calibri" panose="020F0502020204030204" pitchFamily="34" charset="0"/>
              </a:rPr>
              <a:t> refresh will be a more accurate picture of future state</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Also note, many campus roles are not mapped. When in doubt, go to Stout (for Expenses) they have all Expenses roles mapped in round 1</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We are not demoing mobile functionality today, but feel free to download the app, if it becomes available in May with the new tenant refresh and play around, it is great for approval, and starting expenses</a:t>
            </a:r>
          </a:p>
          <a:p>
            <a:pPr marL="800100" lvl="1" indent="-342900" fontAlgn="ctr">
              <a:spcBef>
                <a:spcPts val="0"/>
              </a:spcBef>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rPr>
              <a:t>Go to Profile, My Account, Organization ID</a:t>
            </a:r>
          </a:p>
          <a:p>
            <a:pPr marL="800100" lvl="1" indent="-342900" fontAlgn="ctr">
              <a:spcBef>
                <a:spcPts val="0"/>
              </a:spcBef>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1400" dirty="0">
              <a:effectLst/>
              <a:latin typeface="Calibri" panose="020F0502020204030204" pitchFamily="34" charset="0"/>
              <a:ea typeface="Calibri" panose="020F0502020204030204" pitchFamily="34" charset="0"/>
            </a:endParaRPr>
          </a:p>
          <a:p>
            <a:pPr marL="457200" marR="0" lvl="1" indent="0" fontAlgn="ctr">
              <a:spcBef>
                <a:spcPts val="0"/>
              </a:spcBef>
              <a:spcAft>
                <a:spcPts val="0"/>
              </a:spcAft>
              <a:buSzPts val="1000"/>
              <a:buNone/>
              <a:tabLst>
                <a:tab pos="914400" algn="l"/>
              </a:tabLst>
            </a:pPr>
            <a:r>
              <a:rPr lang="en-US" sz="1400" dirty="0">
                <a:effectLst/>
                <a:latin typeface="Calibri" panose="020F0502020204030204" pitchFamily="34" charset="0"/>
                <a:ea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a:xfrm>
            <a:off x="419878" y="296257"/>
            <a:ext cx="10357065" cy="804755"/>
          </a:xfrm>
        </p:spPr>
        <p:txBody>
          <a:bodyPr>
            <a:normAutofit fontScale="90000"/>
          </a:bodyPr>
          <a:lstStyle/>
          <a:p>
            <a:r>
              <a:rPr lang="en-US" sz="4000" b="1" i="0" u="none" strike="noStrike" dirty="0">
                <a:solidFill>
                  <a:srgbClr val="000000"/>
                </a:solidFill>
                <a:effectLst/>
              </a:rPr>
              <a:t>Expense Report- Process Overview </a:t>
            </a:r>
            <a:r>
              <a:rPr lang="en-US" sz="2700" b="1" i="0" u="none" strike="noStrike" dirty="0">
                <a:solidFill>
                  <a:srgbClr val="000000"/>
                </a:solidFill>
                <a:effectLst/>
              </a:rPr>
              <a:t>Talking Points</a:t>
            </a:r>
            <a:endParaRPr lang="en-US" sz="2700" dirty="0"/>
          </a:p>
        </p:txBody>
      </p:sp>
      <p:pic>
        <p:nvPicPr>
          <p:cNvPr id="5" name="Picture 4">
            <a:extLst>
              <a:ext uri="{FF2B5EF4-FFF2-40B4-BE49-F238E27FC236}">
                <a16:creationId xmlns:a16="http://schemas.microsoft.com/office/drawing/2014/main" id="{338988DE-26C7-F3E1-D673-371AA20BDA03}"/>
              </a:ext>
            </a:extLst>
          </p:cNvPr>
          <p:cNvPicPr>
            <a:picLocks noChangeAspect="1"/>
          </p:cNvPicPr>
          <p:nvPr/>
        </p:nvPicPr>
        <p:blipFill>
          <a:blip r:embed="rId2"/>
          <a:stretch>
            <a:fillRect/>
          </a:stretch>
        </p:blipFill>
        <p:spPr>
          <a:xfrm>
            <a:off x="6096000" y="4594520"/>
            <a:ext cx="5553076" cy="2047077"/>
          </a:xfrm>
          <a:prstGeom prst="rect">
            <a:avLst/>
          </a:prstGeom>
        </p:spPr>
      </p:pic>
    </p:spTree>
    <p:extLst>
      <p:ext uri="{BB962C8B-B14F-4D97-AF65-F5344CB8AC3E}">
        <p14:creationId xmlns:p14="http://schemas.microsoft.com/office/powerpoint/2010/main" val="388819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6F5472-EE97-EEBA-3FC2-B00F798B6C9D}"/>
              </a:ext>
            </a:extLst>
          </p:cNvPr>
          <p:cNvSpPr/>
          <p:nvPr/>
        </p:nvSpPr>
        <p:spPr>
          <a:xfrm>
            <a:off x="199390" y="3552825"/>
            <a:ext cx="10125710" cy="574676"/>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A2190835-F467-BE1D-7924-E791AC01AC7D}"/>
              </a:ext>
            </a:extLst>
          </p:cNvPr>
          <p:cNvSpPr/>
          <p:nvPr/>
        </p:nvSpPr>
        <p:spPr>
          <a:xfrm>
            <a:off x="199390" y="1278295"/>
            <a:ext cx="11149330" cy="643811"/>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A30C76CB-458A-E8A4-ADCD-DEA42488A419}"/>
              </a:ext>
            </a:extLst>
          </p:cNvPr>
          <p:cNvSpPr/>
          <p:nvPr/>
        </p:nvSpPr>
        <p:spPr>
          <a:xfrm>
            <a:off x="199390" y="4619625"/>
            <a:ext cx="10125710" cy="574676"/>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4742F90-E7AD-3FB3-CCE0-534D93F41A7A}"/>
              </a:ext>
            </a:extLst>
          </p:cNvPr>
          <p:cNvPicPr>
            <a:picLocks noChangeAspect="1"/>
          </p:cNvPicPr>
          <p:nvPr/>
        </p:nvPicPr>
        <p:blipFill>
          <a:blip r:embed="rId2"/>
          <a:stretch>
            <a:fillRect/>
          </a:stretch>
        </p:blipFill>
        <p:spPr>
          <a:xfrm>
            <a:off x="96753" y="973222"/>
            <a:ext cx="12192000" cy="5767887"/>
          </a:xfrm>
          <a:prstGeom prst="rect">
            <a:avLst/>
          </a:prstGeom>
        </p:spPr>
      </p:pic>
      <p:sp>
        <p:nvSpPr>
          <p:cNvPr id="7" name="Rectangle: Rounded Corners 6">
            <a:extLst>
              <a:ext uri="{FF2B5EF4-FFF2-40B4-BE49-F238E27FC236}">
                <a16:creationId xmlns:a16="http://schemas.microsoft.com/office/drawing/2014/main" id="{F4903974-1DA4-F239-47C3-3C30999534E6}"/>
              </a:ext>
            </a:extLst>
          </p:cNvPr>
          <p:cNvSpPr/>
          <p:nvPr/>
        </p:nvSpPr>
        <p:spPr>
          <a:xfrm>
            <a:off x="74645" y="1501193"/>
            <a:ext cx="11010122" cy="1717871"/>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F391EF86-3FB6-0735-35A4-9DFAA16E085F}"/>
              </a:ext>
            </a:extLst>
          </p:cNvPr>
          <p:cNvSpPr/>
          <p:nvPr/>
        </p:nvSpPr>
        <p:spPr>
          <a:xfrm>
            <a:off x="199390" y="5254369"/>
            <a:ext cx="10885377" cy="341152"/>
          </a:xfrm>
          <a:prstGeom prst="roundRect">
            <a:avLst>
              <a:gd name="adj" fmla="val 13408"/>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BB979D-7C2B-7DB8-2527-387A50E924D8}"/>
              </a:ext>
            </a:extLst>
          </p:cNvPr>
          <p:cNvSpPr txBox="1"/>
          <p:nvPr/>
        </p:nvSpPr>
        <p:spPr>
          <a:xfrm>
            <a:off x="199390" y="111967"/>
            <a:ext cx="11687810" cy="646331"/>
          </a:xfrm>
          <a:prstGeom prst="rect">
            <a:avLst/>
          </a:prstGeom>
          <a:noFill/>
        </p:spPr>
        <p:txBody>
          <a:bodyPr wrap="square" rtlCol="0">
            <a:spAutoFit/>
          </a:bodyPr>
          <a:lstStyle/>
          <a:p>
            <a:r>
              <a:rPr lang="en-US" dirty="0"/>
              <a:t>Expense Report Business Process Steps (discussed earlier difference between concurrent vs consecutive steps) this is demonstrated here (items circled in red is what will apply to the walk through)</a:t>
            </a:r>
          </a:p>
        </p:txBody>
      </p:sp>
    </p:spTree>
    <p:extLst>
      <p:ext uri="{BB962C8B-B14F-4D97-AF65-F5344CB8AC3E}">
        <p14:creationId xmlns:p14="http://schemas.microsoft.com/office/powerpoint/2010/main" val="835637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956D94-8035-AAF2-6621-96101A0310A9}"/>
              </a:ext>
            </a:extLst>
          </p:cNvPr>
          <p:cNvPicPr>
            <a:picLocks noChangeAspect="1"/>
          </p:cNvPicPr>
          <p:nvPr/>
        </p:nvPicPr>
        <p:blipFill>
          <a:blip r:embed="rId2"/>
          <a:stretch>
            <a:fillRect/>
          </a:stretch>
        </p:blipFill>
        <p:spPr>
          <a:xfrm>
            <a:off x="0" y="1041907"/>
            <a:ext cx="12192000" cy="4774185"/>
          </a:xfrm>
          <a:prstGeom prst="rect">
            <a:avLst/>
          </a:prstGeom>
        </p:spPr>
      </p:pic>
      <p:sp>
        <p:nvSpPr>
          <p:cNvPr id="3" name="Rectangle: Rounded Corners 2">
            <a:extLst>
              <a:ext uri="{FF2B5EF4-FFF2-40B4-BE49-F238E27FC236}">
                <a16:creationId xmlns:a16="http://schemas.microsoft.com/office/drawing/2014/main" id="{A2190835-F467-BE1D-7924-E791AC01AC7D}"/>
              </a:ext>
            </a:extLst>
          </p:cNvPr>
          <p:cNvSpPr/>
          <p:nvPr/>
        </p:nvSpPr>
        <p:spPr>
          <a:xfrm>
            <a:off x="401217" y="2388637"/>
            <a:ext cx="10935478" cy="503853"/>
          </a:xfrm>
          <a:prstGeom prst="roundRect">
            <a:avLst>
              <a:gd name="adj" fmla="val 1666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E1A458D-D8EB-3667-BFB1-37D7D065134C}"/>
              </a:ext>
            </a:extLst>
          </p:cNvPr>
          <p:cNvSpPr txBox="1"/>
          <p:nvPr/>
        </p:nvSpPr>
        <p:spPr>
          <a:xfrm>
            <a:off x="199390" y="111967"/>
            <a:ext cx="11687810" cy="646331"/>
          </a:xfrm>
          <a:prstGeom prst="rect">
            <a:avLst/>
          </a:prstGeom>
          <a:noFill/>
        </p:spPr>
        <p:txBody>
          <a:bodyPr wrap="square" rtlCol="0">
            <a:spAutoFit/>
          </a:bodyPr>
          <a:lstStyle/>
          <a:p>
            <a:r>
              <a:rPr lang="en-US" dirty="0"/>
              <a:t>Expense Report Business Process Steps (discussed earlier difference between concurrent vs consecutive steps) this is demonstrated here (items circled in red is what will apply to the walk through)</a:t>
            </a:r>
          </a:p>
        </p:txBody>
      </p:sp>
    </p:spTree>
    <p:extLst>
      <p:ext uri="{BB962C8B-B14F-4D97-AF65-F5344CB8AC3E}">
        <p14:creationId xmlns:p14="http://schemas.microsoft.com/office/powerpoint/2010/main" val="1308405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a:bodyPr>
          <a:lstStyle/>
          <a:p>
            <a:pPr marL="0" marR="0" lvl="0" indent="0" fontAlgn="ctr">
              <a:spcBef>
                <a:spcPts val="0"/>
              </a:spcBef>
              <a:spcAft>
                <a:spcPts val="0"/>
              </a:spcAft>
              <a:buSzPts val="1000"/>
              <a:buNone/>
              <a:tabLst>
                <a:tab pos="457200" algn="l"/>
              </a:tabLst>
            </a:pPr>
            <a:endParaRPr lang="en-US" sz="1100" dirty="0">
              <a:effectLst/>
              <a:latin typeface="Calibri" panose="020F0502020204030204" pitchFamily="34" charset="0"/>
              <a:ea typeface="Calibri" panose="020F0502020204030204" pitchFamily="34" charset="0"/>
            </a:endParaRPr>
          </a:p>
          <a:p>
            <a:r>
              <a:rPr lang="en-US" dirty="0"/>
              <a:t>Create Expense Report (type that into search bar or go to Expenses Hub)</a:t>
            </a:r>
          </a:p>
          <a:p>
            <a:r>
              <a:rPr lang="en-US" dirty="0"/>
              <a:t>Select “Create New Expense Report from Spend Authorization”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Expense Activity #2:</a:t>
            </a:r>
          </a:p>
        </p:txBody>
      </p:sp>
      <p:pic>
        <p:nvPicPr>
          <p:cNvPr id="5" name="Picture 4">
            <a:extLst>
              <a:ext uri="{FF2B5EF4-FFF2-40B4-BE49-F238E27FC236}">
                <a16:creationId xmlns:a16="http://schemas.microsoft.com/office/drawing/2014/main" id="{F86752D9-C6B6-6454-B66B-ECD6A2AA2716}"/>
              </a:ext>
            </a:extLst>
          </p:cNvPr>
          <p:cNvPicPr>
            <a:picLocks noChangeAspect="1"/>
          </p:cNvPicPr>
          <p:nvPr/>
        </p:nvPicPr>
        <p:blipFill>
          <a:blip r:embed="rId2"/>
          <a:stretch>
            <a:fillRect/>
          </a:stretch>
        </p:blipFill>
        <p:spPr>
          <a:xfrm>
            <a:off x="1722276" y="2897505"/>
            <a:ext cx="7086600" cy="3057525"/>
          </a:xfrm>
          <a:prstGeom prst="rect">
            <a:avLst/>
          </a:prstGeom>
        </p:spPr>
      </p:pic>
    </p:spTree>
    <p:extLst>
      <p:ext uri="{BB962C8B-B14F-4D97-AF65-F5344CB8AC3E}">
        <p14:creationId xmlns:p14="http://schemas.microsoft.com/office/powerpoint/2010/main" val="3401794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191ECB-2B2B-11AE-F9CD-D601BA28D45C}"/>
              </a:ext>
            </a:extLst>
          </p:cNvPr>
          <p:cNvSpPr>
            <a:spLocks noGrp="1"/>
          </p:cNvSpPr>
          <p:nvPr>
            <p:ph idx="1"/>
          </p:nvPr>
        </p:nvSpPr>
        <p:spPr>
          <a:xfrm>
            <a:off x="397566" y="1904338"/>
            <a:ext cx="4150580" cy="4400550"/>
          </a:xfrm>
        </p:spPr>
        <p:txBody>
          <a:bodyPr/>
          <a:lstStyle/>
          <a:p>
            <a:pPr marL="0" indent="0">
              <a:buNone/>
            </a:pPr>
            <a:endParaRPr lang="en-US" dirty="0"/>
          </a:p>
          <a:p>
            <a:r>
              <a:rPr lang="en-US" dirty="0"/>
              <a:t>Make sure to change your company to UWSYS</a:t>
            </a:r>
          </a:p>
          <a:p>
            <a:endParaRPr lang="en-US" dirty="0"/>
          </a:p>
          <a:p>
            <a:r>
              <a:rPr lang="en-US" dirty="0"/>
              <a:t>Type in “UWSYS Admin </a:t>
            </a:r>
            <a:r>
              <a:rPr lang="en-US" dirty="0" err="1"/>
              <a:t>Oper</a:t>
            </a:r>
            <a:r>
              <a:rPr lang="en-US" dirty="0"/>
              <a:t>” to find the Program worktag: PG (5 0’s) and 4970</a:t>
            </a:r>
          </a:p>
          <a:p>
            <a:endParaRPr lang="en-US" dirty="0"/>
          </a:p>
          <a:p>
            <a:r>
              <a:rPr lang="en-US" dirty="0"/>
              <a:t>Or type “PG000004970”</a:t>
            </a:r>
          </a:p>
        </p:txBody>
      </p:sp>
      <p:sp>
        <p:nvSpPr>
          <p:cNvPr id="3" name="Title 2">
            <a:extLst>
              <a:ext uri="{FF2B5EF4-FFF2-40B4-BE49-F238E27FC236}">
                <a16:creationId xmlns:a16="http://schemas.microsoft.com/office/drawing/2014/main" id="{3C40EACA-CF97-D8AD-905C-1B39989AD50F}"/>
              </a:ext>
            </a:extLst>
          </p:cNvPr>
          <p:cNvSpPr>
            <a:spLocks noGrp="1"/>
          </p:cNvSpPr>
          <p:nvPr>
            <p:ph type="title"/>
          </p:nvPr>
        </p:nvSpPr>
        <p:spPr>
          <a:xfrm>
            <a:off x="457201" y="457201"/>
            <a:ext cx="4210216" cy="1017036"/>
          </a:xfrm>
        </p:spPr>
        <p:txBody>
          <a:bodyPr>
            <a:normAutofit fontScale="90000"/>
          </a:bodyPr>
          <a:lstStyle/>
          <a:p>
            <a:r>
              <a:rPr lang="en-US" dirty="0"/>
              <a:t>Walkthrough – Expense Report</a:t>
            </a:r>
          </a:p>
        </p:txBody>
      </p:sp>
      <p:pic>
        <p:nvPicPr>
          <p:cNvPr id="5" name="Picture 4">
            <a:extLst>
              <a:ext uri="{FF2B5EF4-FFF2-40B4-BE49-F238E27FC236}">
                <a16:creationId xmlns:a16="http://schemas.microsoft.com/office/drawing/2014/main" id="{366ABE96-AE0F-CEB0-A841-47DFA16DF3DA}"/>
              </a:ext>
            </a:extLst>
          </p:cNvPr>
          <p:cNvPicPr>
            <a:picLocks noChangeAspect="1"/>
          </p:cNvPicPr>
          <p:nvPr/>
        </p:nvPicPr>
        <p:blipFill>
          <a:blip r:embed="rId2"/>
          <a:stretch>
            <a:fillRect/>
          </a:stretch>
        </p:blipFill>
        <p:spPr>
          <a:xfrm>
            <a:off x="4591090" y="67593"/>
            <a:ext cx="6115050" cy="6496050"/>
          </a:xfrm>
          <a:prstGeom prst="rect">
            <a:avLst/>
          </a:prstGeom>
        </p:spPr>
      </p:pic>
    </p:spTree>
    <p:extLst>
      <p:ext uri="{BB962C8B-B14F-4D97-AF65-F5344CB8AC3E}">
        <p14:creationId xmlns:p14="http://schemas.microsoft.com/office/powerpoint/2010/main" val="3432752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191ECB-2B2B-11AE-F9CD-D601BA28D45C}"/>
              </a:ext>
            </a:extLst>
          </p:cNvPr>
          <p:cNvSpPr>
            <a:spLocks noGrp="1"/>
          </p:cNvSpPr>
          <p:nvPr>
            <p:ph idx="1"/>
          </p:nvPr>
        </p:nvSpPr>
        <p:spPr/>
        <p:txBody>
          <a:bodyPr/>
          <a:lstStyle/>
          <a:p>
            <a:r>
              <a:rPr lang="en-US" dirty="0"/>
              <a:t>Break once you complete the whole Expense Report and go through approval steps</a:t>
            </a:r>
          </a:p>
          <a:p>
            <a:endParaRPr lang="en-US" dirty="0"/>
          </a:p>
          <a:p>
            <a:r>
              <a:rPr lang="en-US" dirty="0"/>
              <a:t>You will have to proxy in as Expense Partner after you submit</a:t>
            </a:r>
          </a:p>
          <a:p>
            <a:endParaRPr lang="en-US" dirty="0"/>
          </a:p>
          <a:p>
            <a:r>
              <a:rPr lang="en-US" dirty="0"/>
              <a:t>You will have to proxy as Diann Sypula to approve</a:t>
            </a:r>
          </a:p>
          <a:p>
            <a:endParaRPr lang="en-US" dirty="0"/>
          </a:p>
          <a:p>
            <a:r>
              <a:rPr lang="en-US" dirty="0"/>
              <a:t>Raise your hand if you need help</a:t>
            </a:r>
          </a:p>
          <a:p>
            <a:endParaRPr lang="en-US" dirty="0"/>
          </a:p>
        </p:txBody>
      </p:sp>
      <p:sp>
        <p:nvSpPr>
          <p:cNvPr id="3" name="Title 2">
            <a:extLst>
              <a:ext uri="{FF2B5EF4-FFF2-40B4-BE49-F238E27FC236}">
                <a16:creationId xmlns:a16="http://schemas.microsoft.com/office/drawing/2014/main" id="{3C40EACA-CF97-D8AD-905C-1B39989AD50F}"/>
              </a:ext>
            </a:extLst>
          </p:cNvPr>
          <p:cNvSpPr>
            <a:spLocks noGrp="1"/>
          </p:cNvSpPr>
          <p:nvPr>
            <p:ph type="title"/>
          </p:nvPr>
        </p:nvSpPr>
        <p:spPr/>
        <p:txBody>
          <a:bodyPr/>
          <a:lstStyle/>
          <a:p>
            <a:r>
              <a:rPr lang="en-US" dirty="0"/>
              <a:t>Walkthrough – Expense Report</a:t>
            </a:r>
          </a:p>
        </p:txBody>
      </p:sp>
    </p:spTree>
    <p:extLst>
      <p:ext uri="{BB962C8B-B14F-4D97-AF65-F5344CB8AC3E}">
        <p14:creationId xmlns:p14="http://schemas.microsoft.com/office/powerpoint/2010/main" val="192261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C6C8B-DE45-7EF5-2E55-64AA2BAB7B9A}"/>
              </a:ext>
            </a:extLst>
          </p:cNvPr>
          <p:cNvSpPr>
            <a:spLocks noGrp="1"/>
          </p:cNvSpPr>
          <p:nvPr>
            <p:ph type="sldNum" sz="quarter" idx="12"/>
          </p:nvPr>
        </p:nvSpPr>
        <p:spPr/>
        <p:txBody>
          <a:bodyPr/>
          <a:lstStyle/>
          <a:p>
            <a:fld id="{31B2C9FB-08C9-7E45-9359-AB2284BB78B4}" type="slidenum">
              <a:rPr lang="en-US" smtClean="0"/>
              <a:pPr/>
              <a:t>7</a:t>
            </a:fld>
            <a:endParaRPr lang="en-US"/>
          </a:p>
        </p:txBody>
      </p:sp>
      <p:sp>
        <p:nvSpPr>
          <p:cNvPr id="3" name="Content Placeholder 2">
            <a:extLst>
              <a:ext uri="{FF2B5EF4-FFF2-40B4-BE49-F238E27FC236}">
                <a16:creationId xmlns:a16="http://schemas.microsoft.com/office/drawing/2014/main" id="{C3587341-A5C0-8C52-21F2-C0E0D9547684}"/>
              </a:ext>
            </a:extLst>
          </p:cNvPr>
          <p:cNvSpPr>
            <a:spLocks noGrp="1"/>
          </p:cNvSpPr>
          <p:nvPr>
            <p:ph idx="1"/>
          </p:nvPr>
        </p:nvSpPr>
        <p:spPr>
          <a:xfrm>
            <a:off x="594360" y="1568228"/>
            <a:ext cx="10674790" cy="5127625"/>
          </a:xfrm>
        </p:spPr>
        <p:txBody>
          <a:bodyPr/>
          <a:lstStyle/>
          <a:p>
            <a:pPr>
              <a:lnSpc>
                <a:spcPct val="100000"/>
              </a:lnSpc>
              <a:spcAft>
                <a:spcPts val="600"/>
              </a:spcAft>
            </a:pPr>
            <a:r>
              <a:rPr lang="en-US" dirty="0">
                <a:ea typeface="Calibri"/>
                <a:cs typeface="Calibri"/>
              </a:rPr>
              <a:t>BPs are configured “behind the scenes.” If your security role is part of the BP or the security associated with the BP, you have access to see the full BP (what steps have been completed, what’s in progress, and what’s outstanding)</a:t>
            </a:r>
          </a:p>
          <a:p>
            <a:pPr>
              <a:lnSpc>
                <a:spcPct val="100000"/>
              </a:lnSpc>
              <a:spcAft>
                <a:spcPts val="600"/>
              </a:spcAft>
            </a:pPr>
            <a:r>
              <a:rPr lang="en-US" dirty="0">
                <a:ea typeface="Calibri"/>
                <a:cs typeface="Calibri"/>
              </a:rPr>
              <a:t>Initiation is the first step of the BP</a:t>
            </a:r>
          </a:p>
          <a:p>
            <a:pPr>
              <a:lnSpc>
                <a:spcPct val="100000"/>
              </a:lnSpc>
              <a:spcAft>
                <a:spcPts val="600"/>
              </a:spcAft>
            </a:pPr>
            <a:r>
              <a:rPr lang="en-US" dirty="0">
                <a:ea typeface="Calibri"/>
                <a:cs typeface="Calibri"/>
              </a:rPr>
              <a:t>Condition and validation rules may be included in a BP</a:t>
            </a:r>
          </a:p>
          <a:p>
            <a:pPr lvl="1">
              <a:lnSpc>
                <a:spcPct val="100000"/>
              </a:lnSpc>
              <a:spcAft>
                <a:spcPts val="600"/>
              </a:spcAft>
            </a:pPr>
            <a:r>
              <a:rPr lang="en-US" dirty="0">
                <a:ea typeface="Calibri"/>
                <a:cs typeface="Calibri"/>
              </a:rPr>
              <a:t>Examples</a:t>
            </a:r>
          </a:p>
          <a:p>
            <a:pPr lvl="2">
              <a:lnSpc>
                <a:spcPct val="100000"/>
              </a:lnSpc>
              <a:spcAft>
                <a:spcPts val="600"/>
              </a:spcAft>
            </a:pPr>
            <a:r>
              <a:rPr lang="en-US" dirty="0">
                <a:ea typeface="Calibri"/>
                <a:cs typeface="Calibri"/>
              </a:rPr>
              <a:t>If a required field is not completed correctly, unable to submit the step</a:t>
            </a:r>
          </a:p>
          <a:p>
            <a:pPr lvl="2">
              <a:lnSpc>
                <a:spcPct val="100000"/>
              </a:lnSpc>
              <a:spcAft>
                <a:spcPts val="600"/>
              </a:spcAft>
            </a:pPr>
            <a:r>
              <a:rPr lang="en-US" dirty="0">
                <a:ea typeface="Calibri"/>
                <a:cs typeface="Calibri"/>
              </a:rPr>
              <a:t>You need to select an expense item</a:t>
            </a:r>
          </a:p>
          <a:p>
            <a:pPr lvl="3">
              <a:lnSpc>
                <a:spcPct val="100000"/>
              </a:lnSpc>
              <a:spcAft>
                <a:spcPts val="600"/>
              </a:spcAft>
            </a:pPr>
            <a:r>
              <a:rPr lang="en-US" dirty="0">
                <a:ea typeface="Calibri"/>
                <a:cs typeface="Calibri"/>
              </a:rPr>
              <a:t>You need to complete all required fields on an Expense Report</a:t>
            </a:r>
          </a:p>
          <a:p>
            <a:endParaRPr lang="en-US" dirty="0"/>
          </a:p>
        </p:txBody>
      </p:sp>
      <p:sp>
        <p:nvSpPr>
          <p:cNvPr id="4" name="Title 3">
            <a:extLst>
              <a:ext uri="{FF2B5EF4-FFF2-40B4-BE49-F238E27FC236}">
                <a16:creationId xmlns:a16="http://schemas.microsoft.com/office/drawing/2014/main" id="{68EC3A2C-E30F-9C83-8CB7-F7D296D9E8A1}"/>
              </a:ext>
            </a:extLst>
          </p:cNvPr>
          <p:cNvSpPr>
            <a:spLocks noGrp="1"/>
          </p:cNvSpPr>
          <p:nvPr>
            <p:ph type="title"/>
          </p:nvPr>
        </p:nvSpPr>
        <p:spPr>
          <a:xfrm>
            <a:off x="457200" y="278832"/>
            <a:ext cx="10896600" cy="761999"/>
          </a:xfrm>
        </p:spPr>
        <p:txBody>
          <a:bodyPr/>
          <a:lstStyle/>
          <a:p>
            <a:r>
              <a:rPr lang="en-US"/>
              <a:t>Business Process</a:t>
            </a:r>
          </a:p>
        </p:txBody>
      </p:sp>
      <p:sp>
        <p:nvSpPr>
          <p:cNvPr id="5" name="Text Placeholder 4">
            <a:extLst>
              <a:ext uri="{FF2B5EF4-FFF2-40B4-BE49-F238E27FC236}">
                <a16:creationId xmlns:a16="http://schemas.microsoft.com/office/drawing/2014/main" id="{32AC5496-C48E-6069-6946-E3AD41E8BF22}"/>
              </a:ext>
            </a:extLst>
          </p:cNvPr>
          <p:cNvSpPr>
            <a:spLocks noGrp="1"/>
          </p:cNvSpPr>
          <p:nvPr>
            <p:ph type="body" idx="14"/>
          </p:nvPr>
        </p:nvSpPr>
        <p:spPr>
          <a:xfrm>
            <a:off x="594360" y="998553"/>
            <a:ext cx="10896600" cy="442486"/>
          </a:xfrm>
        </p:spPr>
        <p:txBody>
          <a:bodyPr/>
          <a:lstStyle/>
          <a:p>
            <a:r>
              <a:rPr lang="en-US"/>
              <a:t>Configuration</a:t>
            </a:r>
          </a:p>
        </p:txBody>
      </p:sp>
    </p:spTree>
    <p:extLst>
      <p:ext uri="{BB962C8B-B14F-4D97-AF65-F5344CB8AC3E}">
        <p14:creationId xmlns:p14="http://schemas.microsoft.com/office/powerpoint/2010/main" val="379410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587229" y="1400961"/>
            <a:ext cx="10301681" cy="4554069"/>
          </a:xfrm>
        </p:spPr>
        <p:txBody>
          <a:bodyPr>
            <a:normAutofit lnSpcReduction="10000"/>
          </a:bodyPr>
          <a:lstStyle/>
          <a:p>
            <a:r>
              <a:rPr lang="en-US" sz="1800" dirty="0"/>
              <a:t>Common Expenses commands – </a:t>
            </a:r>
          </a:p>
          <a:p>
            <a:pPr lvl="1"/>
            <a:r>
              <a:rPr lang="en-US" sz="1800" dirty="0"/>
              <a:t>Create Expense Report</a:t>
            </a:r>
          </a:p>
          <a:p>
            <a:pPr lvl="1"/>
            <a:r>
              <a:rPr lang="en-US" sz="1800" dirty="0"/>
              <a:t>Create Spend Authorization</a:t>
            </a:r>
          </a:p>
          <a:p>
            <a:pPr lvl="1"/>
            <a:r>
              <a:rPr lang="en-US" sz="1800" dirty="0"/>
              <a:t>Find Expense Report</a:t>
            </a:r>
          </a:p>
          <a:p>
            <a:pPr lvl="1"/>
            <a:r>
              <a:rPr lang="en-US" sz="1800" dirty="0"/>
              <a:t>Find Credit Card Transaction</a:t>
            </a:r>
          </a:p>
          <a:p>
            <a:endParaRPr lang="en-US" sz="1800" dirty="0"/>
          </a:p>
          <a:p>
            <a:r>
              <a:rPr lang="en-US" sz="1800" dirty="0"/>
              <a:t>We have “Expense Reporting” worktag to help send backs and coding for Expense Partners</a:t>
            </a:r>
          </a:p>
          <a:p>
            <a:endParaRPr lang="en-US" sz="1800" dirty="0"/>
          </a:p>
          <a:p>
            <a:r>
              <a:rPr lang="en-US" sz="1800" dirty="0"/>
              <a:t>Ability to send back lines instead of whole Expense Report (for Expense Partner and Expense Foundation Specialist)</a:t>
            </a:r>
          </a:p>
          <a:p>
            <a:endParaRPr lang="en-US" sz="1800" dirty="0"/>
          </a:p>
          <a:p>
            <a:r>
              <a:rPr lang="en-US" sz="1800" dirty="0"/>
              <a:t>We have placeholders for all of our instructional text (by Expense Item) and will be having links out to Travel Wise and other sites as needed</a:t>
            </a:r>
          </a:p>
          <a:p>
            <a:endParaRPr lang="en-US" sz="1800"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Expense Additional Info:</a:t>
            </a:r>
          </a:p>
        </p:txBody>
      </p:sp>
    </p:spTree>
    <p:extLst>
      <p:ext uri="{BB962C8B-B14F-4D97-AF65-F5344CB8AC3E}">
        <p14:creationId xmlns:p14="http://schemas.microsoft.com/office/powerpoint/2010/main" val="163715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54E2B7-DA50-9A6F-1818-3F415BB5E5B6}"/>
              </a:ext>
            </a:extLst>
          </p:cNvPr>
          <p:cNvPicPr>
            <a:picLocks noGrp="1" noChangeAspect="1"/>
          </p:cNvPicPr>
          <p:nvPr>
            <p:ph idx="1"/>
          </p:nvPr>
        </p:nvPicPr>
        <p:blipFill>
          <a:blip r:embed="rId2"/>
          <a:stretch>
            <a:fillRect/>
          </a:stretch>
        </p:blipFill>
        <p:spPr>
          <a:xfrm>
            <a:off x="3647892" y="1763713"/>
            <a:ext cx="7550516" cy="4400550"/>
          </a:xfrm>
        </p:spPr>
      </p:pic>
      <p:sp>
        <p:nvSpPr>
          <p:cNvPr id="3" name="Title 2">
            <a:extLst>
              <a:ext uri="{FF2B5EF4-FFF2-40B4-BE49-F238E27FC236}">
                <a16:creationId xmlns:a16="http://schemas.microsoft.com/office/drawing/2014/main" id="{64CD30E7-7CFD-CB0A-E791-09F6185A3954}"/>
              </a:ext>
            </a:extLst>
          </p:cNvPr>
          <p:cNvSpPr>
            <a:spLocks noGrp="1"/>
          </p:cNvSpPr>
          <p:nvPr>
            <p:ph type="title"/>
          </p:nvPr>
        </p:nvSpPr>
        <p:spPr/>
        <p:txBody>
          <a:bodyPr>
            <a:normAutofit fontScale="90000"/>
          </a:bodyPr>
          <a:lstStyle/>
          <a:p>
            <a:r>
              <a:rPr lang="en-US" dirty="0"/>
              <a:t>Editing is limited after the initial Header Screen</a:t>
            </a:r>
          </a:p>
        </p:txBody>
      </p:sp>
      <p:sp>
        <p:nvSpPr>
          <p:cNvPr id="6" name="TextBox 5">
            <a:extLst>
              <a:ext uri="{FF2B5EF4-FFF2-40B4-BE49-F238E27FC236}">
                <a16:creationId xmlns:a16="http://schemas.microsoft.com/office/drawing/2014/main" id="{93ED7100-9C53-3FA9-1BD7-429122452C38}"/>
              </a:ext>
            </a:extLst>
          </p:cNvPr>
          <p:cNvSpPr txBox="1"/>
          <p:nvPr/>
        </p:nvSpPr>
        <p:spPr>
          <a:xfrm>
            <a:off x="457200" y="2671326"/>
            <a:ext cx="23622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not modify the Company, nor the default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 Expense Report Date, Business Purpose, and Reimbursement Payment Type)</a:t>
            </a:r>
          </a:p>
        </p:txBody>
      </p:sp>
    </p:spTree>
    <p:extLst>
      <p:ext uri="{BB962C8B-B14F-4D97-AF65-F5344CB8AC3E}">
        <p14:creationId xmlns:p14="http://schemas.microsoft.com/office/powerpoint/2010/main" val="2481038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D30E7-7CFD-CB0A-E791-09F6185A3954}"/>
              </a:ext>
            </a:extLst>
          </p:cNvPr>
          <p:cNvSpPr>
            <a:spLocks noGrp="1"/>
          </p:cNvSpPr>
          <p:nvPr>
            <p:ph type="title"/>
          </p:nvPr>
        </p:nvSpPr>
        <p:spPr>
          <a:xfrm>
            <a:off x="457200" y="457201"/>
            <a:ext cx="6067425" cy="761999"/>
          </a:xfrm>
        </p:spPr>
        <p:txBody>
          <a:bodyPr>
            <a:noAutofit/>
          </a:bodyPr>
          <a:lstStyle/>
          <a:p>
            <a:r>
              <a:rPr lang="en-US" sz="2800" dirty="0"/>
              <a:t>Editing is limited after the</a:t>
            </a:r>
            <a:br>
              <a:rPr lang="en-US" sz="2800" dirty="0"/>
            </a:br>
            <a:r>
              <a:rPr lang="en-US" sz="2800" dirty="0"/>
              <a:t>initial Create ER Screen</a:t>
            </a:r>
          </a:p>
        </p:txBody>
      </p:sp>
      <p:sp>
        <p:nvSpPr>
          <p:cNvPr id="6" name="TextBox 5">
            <a:extLst>
              <a:ext uri="{FF2B5EF4-FFF2-40B4-BE49-F238E27FC236}">
                <a16:creationId xmlns:a16="http://schemas.microsoft.com/office/drawing/2014/main" id="{93ED7100-9C53-3FA9-1BD7-429122452C38}"/>
              </a:ext>
            </a:extLst>
          </p:cNvPr>
          <p:cNvSpPr txBox="1"/>
          <p:nvPr/>
        </p:nvSpPr>
        <p:spPr>
          <a:xfrm>
            <a:off x="457200" y="2671326"/>
            <a:ext cx="23622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not modify the Company, nor the default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have to know if you want to default funding at the header level or enter for each Expense Line</a:t>
            </a:r>
          </a:p>
        </p:txBody>
      </p:sp>
      <p:pic>
        <p:nvPicPr>
          <p:cNvPr id="10" name="Content Placeholder 9">
            <a:extLst>
              <a:ext uri="{FF2B5EF4-FFF2-40B4-BE49-F238E27FC236}">
                <a16:creationId xmlns:a16="http://schemas.microsoft.com/office/drawing/2014/main" id="{A224A82C-E247-79F1-F04E-BE2A17CC3832}"/>
              </a:ext>
            </a:extLst>
          </p:cNvPr>
          <p:cNvPicPr>
            <a:picLocks noGrp="1" noChangeAspect="1"/>
          </p:cNvPicPr>
          <p:nvPr>
            <p:ph idx="1"/>
          </p:nvPr>
        </p:nvPicPr>
        <p:blipFill>
          <a:blip r:embed="rId2"/>
          <a:stretch>
            <a:fillRect/>
          </a:stretch>
        </p:blipFill>
        <p:spPr>
          <a:xfrm>
            <a:off x="6419850" y="457201"/>
            <a:ext cx="4229100" cy="6242036"/>
          </a:xfrm>
        </p:spPr>
      </p:pic>
    </p:spTree>
    <p:extLst>
      <p:ext uri="{BB962C8B-B14F-4D97-AF65-F5344CB8AC3E}">
        <p14:creationId xmlns:p14="http://schemas.microsoft.com/office/powerpoint/2010/main" val="357077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B838BD-5E0A-E3CF-D653-2F5AE83161E0}"/>
              </a:ext>
            </a:extLst>
          </p:cNvPr>
          <p:cNvSpPr>
            <a:spLocks noGrp="1"/>
          </p:cNvSpPr>
          <p:nvPr>
            <p:ph type="title"/>
          </p:nvPr>
        </p:nvSpPr>
        <p:spPr/>
        <p:txBody>
          <a:bodyPr>
            <a:normAutofit fontScale="90000"/>
          </a:bodyPr>
          <a:lstStyle/>
          <a:p>
            <a:r>
              <a:rPr lang="en-US" dirty="0"/>
              <a:t>Open Role Mapping – Will Cause Workflow Issues: Example Where Working</a:t>
            </a:r>
          </a:p>
        </p:txBody>
      </p:sp>
      <p:pic>
        <p:nvPicPr>
          <p:cNvPr id="4" name="Picture 3">
            <a:extLst>
              <a:ext uri="{FF2B5EF4-FFF2-40B4-BE49-F238E27FC236}">
                <a16:creationId xmlns:a16="http://schemas.microsoft.com/office/drawing/2014/main" id="{EB8A335A-91B1-010A-F0E1-E7DA0503B2E1}"/>
              </a:ext>
            </a:extLst>
          </p:cNvPr>
          <p:cNvPicPr>
            <a:picLocks noChangeAspect="1"/>
          </p:cNvPicPr>
          <p:nvPr/>
        </p:nvPicPr>
        <p:blipFill>
          <a:blip r:embed="rId2"/>
          <a:stretch>
            <a:fillRect/>
          </a:stretch>
        </p:blipFill>
        <p:spPr>
          <a:xfrm>
            <a:off x="332390" y="1316371"/>
            <a:ext cx="11733776" cy="4421700"/>
          </a:xfrm>
          <a:prstGeom prst="rect">
            <a:avLst/>
          </a:prstGeom>
        </p:spPr>
      </p:pic>
      <p:sp>
        <p:nvSpPr>
          <p:cNvPr id="8" name="TextBox 7">
            <a:extLst>
              <a:ext uri="{FF2B5EF4-FFF2-40B4-BE49-F238E27FC236}">
                <a16:creationId xmlns:a16="http://schemas.microsoft.com/office/drawing/2014/main" id="{3B1150B6-8CA8-5019-EC84-7A91DE28249A}"/>
              </a:ext>
            </a:extLst>
          </p:cNvPr>
          <p:cNvSpPr txBox="1"/>
          <p:nvPr/>
        </p:nvSpPr>
        <p:spPr>
          <a:xfrm>
            <a:off x="794328" y="5541629"/>
            <a:ext cx="8321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Gift Manager is assigned so this Workflow will go through once Megan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Wasley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approves (you can Proxy and approve)</a:t>
            </a:r>
          </a:p>
        </p:txBody>
      </p:sp>
      <p:sp>
        <p:nvSpPr>
          <p:cNvPr id="9" name="Rectangle: Rounded Corners 8">
            <a:extLst>
              <a:ext uri="{FF2B5EF4-FFF2-40B4-BE49-F238E27FC236}">
                <a16:creationId xmlns:a16="http://schemas.microsoft.com/office/drawing/2014/main" id="{B1D80DEA-F1FE-036B-CD0E-C42254654E39}"/>
              </a:ext>
            </a:extLst>
          </p:cNvPr>
          <p:cNvSpPr/>
          <p:nvPr/>
        </p:nvSpPr>
        <p:spPr>
          <a:xfrm>
            <a:off x="457200" y="5069999"/>
            <a:ext cx="9559255" cy="4575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013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C7A061-4219-7784-18A7-488251C00EE1}"/>
              </a:ext>
            </a:extLst>
          </p:cNvPr>
          <p:cNvPicPr>
            <a:picLocks noGrp="1" noChangeAspect="1"/>
          </p:cNvPicPr>
          <p:nvPr>
            <p:ph idx="1"/>
          </p:nvPr>
        </p:nvPicPr>
        <p:blipFill>
          <a:blip r:embed="rId2"/>
          <a:stretch>
            <a:fillRect/>
          </a:stretch>
        </p:blipFill>
        <p:spPr>
          <a:xfrm>
            <a:off x="731838" y="1695450"/>
            <a:ext cx="9077325" cy="3467100"/>
          </a:xfrm>
        </p:spPr>
      </p:pic>
      <p:sp>
        <p:nvSpPr>
          <p:cNvPr id="3" name="Title 2">
            <a:extLst>
              <a:ext uri="{FF2B5EF4-FFF2-40B4-BE49-F238E27FC236}">
                <a16:creationId xmlns:a16="http://schemas.microsoft.com/office/drawing/2014/main" id="{18FC54BC-8A0D-6337-DED2-02EEE4C1F66F}"/>
              </a:ext>
            </a:extLst>
          </p:cNvPr>
          <p:cNvSpPr>
            <a:spLocks noGrp="1"/>
          </p:cNvSpPr>
          <p:nvPr>
            <p:ph type="title"/>
          </p:nvPr>
        </p:nvSpPr>
        <p:spPr/>
        <p:txBody>
          <a:bodyPr>
            <a:normAutofit fontScale="90000"/>
          </a:bodyPr>
          <a:lstStyle/>
          <a:p>
            <a:r>
              <a:rPr lang="en-US" dirty="0"/>
              <a:t>Open Role Mapping – Will Cause Workflow Issues: Example Where Not Working</a:t>
            </a:r>
          </a:p>
        </p:txBody>
      </p:sp>
      <p:sp>
        <p:nvSpPr>
          <p:cNvPr id="2" name="Rectangle: Rounded Corners 1">
            <a:extLst>
              <a:ext uri="{FF2B5EF4-FFF2-40B4-BE49-F238E27FC236}">
                <a16:creationId xmlns:a16="http://schemas.microsoft.com/office/drawing/2014/main" id="{E703A9C6-1DC5-957D-4EC1-8A3A270FE30B}"/>
              </a:ext>
            </a:extLst>
          </p:cNvPr>
          <p:cNvSpPr/>
          <p:nvPr/>
        </p:nvSpPr>
        <p:spPr>
          <a:xfrm>
            <a:off x="302004" y="2659310"/>
            <a:ext cx="9714451" cy="99829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C1BE0BB-1A27-16AA-5C86-6C1F933212C9}"/>
              </a:ext>
            </a:extLst>
          </p:cNvPr>
          <p:cNvSpPr txBox="1"/>
          <p:nvPr/>
        </p:nvSpPr>
        <p:spPr>
          <a:xfrm>
            <a:off x="988291" y="4400551"/>
            <a:ext cx="8321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no Gift Manager is assigned so this Workflow will not go through….</a:t>
            </a:r>
          </a:p>
        </p:txBody>
      </p:sp>
    </p:spTree>
    <p:extLst>
      <p:ext uri="{BB962C8B-B14F-4D97-AF65-F5344CB8AC3E}">
        <p14:creationId xmlns:p14="http://schemas.microsoft.com/office/powerpoint/2010/main" val="2722872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523D51-FCC7-D3ED-55EC-9552866BB449}"/>
              </a:ext>
            </a:extLst>
          </p:cNvPr>
          <p:cNvPicPr>
            <a:picLocks noGrp="1" noChangeAspect="1"/>
          </p:cNvPicPr>
          <p:nvPr>
            <p:ph idx="1"/>
          </p:nvPr>
        </p:nvPicPr>
        <p:blipFill>
          <a:blip r:embed="rId2"/>
          <a:stretch>
            <a:fillRect/>
          </a:stretch>
        </p:blipFill>
        <p:spPr>
          <a:xfrm>
            <a:off x="880162" y="1554163"/>
            <a:ext cx="9066427" cy="4400550"/>
          </a:xfrm>
        </p:spPr>
      </p:pic>
      <p:sp>
        <p:nvSpPr>
          <p:cNvPr id="3" name="Title 2">
            <a:extLst>
              <a:ext uri="{FF2B5EF4-FFF2-40B4-BE49-F238E27FC236}">
                <a16:creationId xmlns:a16="http://schemas.microsoft.com/office/drawing/2014/main" id="{5845C09E-CD25-7C12-C97A-0242517C4384}"/>
              </a:ext>
            </a:extLst>
          </p:cNvPr>
          <p:cNvSpPr>
            <a:spLocks noGrp="1"/>
          </p:cNvSpPr>
          <p:nvPr>
            <p:ph type="title"/>
          </p:nvPr>
        </p:nvSpPr>
        <p:spPr/>
        <p:txBody>
          <a:bodyPr>
            <a:normAutofit fontScale="90000"/>
          </a:bodyPr>
          <a:lstStyle/>
          <a:p>
            <a:r>
              <a:rPr lang="en-US" dirty="0"/>
              <a:t>Expenses Hub – Looks Different Based on Activity </a:t>
            </a:r>
          </a:p>
        </p:txBody>
      </p:sp>
    </p:spTree>
    <p:extLst>
      <p:ext uri="{BB962C8B-B14F-4D97-AF65-F5344CB8AC3E}">
        <p14:creationId xmlns:p14="http://schemas.microsoft.com/office/powerpoint/2010/main" val="3701704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E10A92-C2E3-E6BB-FD36-66B932153288}"/>
              </a:ext>
            </a:extLst>
          </p:cNvPr>
          <p:cNvPicPr>
            <a:picLocks noGrp="1" noChangeAspect="1"/>
          </p:cNvPicPr>
          <p:nvPr>
            <p:ph idx="1"/>
          </p:nvPr>
        </p:nvPicPr>
        <p:blipFill>
          <a:blip r:embed="rId2"/>
          <a:stretch>
            <a:fillRect/>
          </a:stretch>
        </p:blipFill>
        <p:spPr>
          <a:xfrm>
            <a:off x="1613260" y="1554163"/>
            <a:ext cx="7600231" cy="4400550"/>
          </a:xfrm>
        </p:spPr>
      </p:pic>
      <p:sp>
        <p:nvSpPr>
          <p:cNvPr id="3" name="Title 2">
            <a:extLst>
              <a:ext uri="{FF2B5EF4-FFF2-40B4-BE49-F238E27FC236}">
                <a16:creationId xmlns:a16="http://schemas.microsoft.com/office/drawing/2014/main" id="{D85F90C9-FC73-9EF1-2347-6A583773FAD0}"/>
              </a:ext>
            </a:extLst>
          </p:cNvPr>
          <p:cNvSpPr>
            <a:spLocks noGrp="1"/>
          </p:cNvSpPr>
          <p:nvPr>
            <p:ph type="title"/>
          </p:nvPr>
        </p:nvSpPr>
        <p:spPr>
          <a:xfrm>
            <a:off x="457200" y="457201"/>
            <a:ext cx="11639550" cy="761999"/>
          </a:xfrm>
        </p:spPr>
        <p:txBody>
          <a:bodyPr>
            <a:normAutofit fontScale="90000"/>
          </a:bodyPr>
          <a:lstStyle/>
          <a:p>
            <a:r>
              <a:rPr lang="en-US" dirty="0"/>
              <a:t>Expenses Hub – More Cards Tailored To Individual </a:t>
            </a:r>
          </a:p>
        </p:txBody>
      </p:sp>
    </p:spTree>
    <p:extLst>
      <p:ext uri="{BB962C8B-B14F-4D97-AF65-F5344CB8AC3E}">
        <p14:creationId xmlns:p14="http://schemas.microsoft.com/office/powerpoint/2010/main" val="1430250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D30BDE-FBC1-ECA1-DE42-80308B54D48F}"/>
              </a:ext>
            </a:extLst>
          </p:cNvPr>
          <p:cNvPicPr>
            <a:picLocks noGrp="1" noChangeAspect="1"/>
          </p:cNvPicPr>
          <p:nvPr>
            <p:ph idx="1"/>
          </p:nvPr>
        </p:nvPicPr>
        <p:blipFill>
          <a:blip r:embed="rId2"/>
          <a:stretch>
            <a:fillRect/>
          </a:stretch>
        </p:blipFill>
        <p:spPr>
          <a:xfrm>
            <a:off x="1998781" y="1554163"/>
            <a:ext cx="6829189" cy="4400550"/>
          </a:xfrm>
        </p:spPr>
      </p:pic>
      <p:sp>
        <p:nvSpPr>
          <p:cNvPr id="3" name="Title 2">
            <a:extLst>
              <a:ext uri="{FF2B5EF4-FFF2-40B4-BE49-F238E27FC236}">
                <a16:creationId xmlns:a16="http://schemas.microsoft.com/office/drawing/2014/main" id="{AB9E7029-4947-8136-43BF-096C9F510F20}"/>
              </a:ext>
            </a:extLst>
          </p:cNvPr>
          <p:cNvSpPr>
            <a:spLocks noGrp="1"/>
          </p:cNvSpPr>
          <p:nvPr>
            <p:ph type="title"/>
          </p:nvPr>
        </p:nvSpPr>
        <p:spPr/>
        <p:txBody>
          <a:bodyPr/>
          <a:lstStyle/>
          <a:p>
            <a:r>
              <a:rPr lang="en-US" dirty="0"/>
              <a:t>Another Expenses Hub Example</a:t>
            </a:r>
          </a:p>
        </p:txBody>
      </p:sp>
    </p:spTree>
    <p:extLst>
      <p:ext uri="{BB962C8B-B14F-4D97-AF65-F5344CB8AC3E}">
        <p14:creationId xmlns:p14="http://schemas.microsoft.com/office/powerpoint/2010/main" val="1296996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D4D50-341A-0700-A364-0588438B8CE6}"/>
              </a:ext>
            </a:extLst>
          </p:cNvPr>
          <p:cNvSpPr>
            <a:spLocks noGrp="1"/>
          </p:cNvSpPr>
          <p:nvPr>
            <p:ph idx="1"/>
          </p:nvPr>
        </p:nvSpPr>
        <p:spPr/>
        <p:txBody>
          <a:bodyPr>
            <a:normAutofit/>
          </a:bodyPr>
          <a:lstStyle/>
          <a:p>
            <a:r>
              <a:rPr lang="en-US" dirty="0"/>
              <a:t>Bigger open items for Expenses:</a:t>
            </a:r>
          </a:p>
          <a:p>
            <a:pPr lvl="1"/>
            <a:r>
              <a:rPr lang="en-US" dirty="0"/>
              <a:t>US Bank Credit Card Integration has gone through lots of starts and stops and data isn’t great in WI 6 on card transactions</a:t>
            </a:r>
          </a:p>
          <a:p>
            <a:pPr lvl="1"/>
            <a:r>
              <a:rPr lang="en-US" dirty="0"/>
              <a:t>Haven’t tested our API on Credit Card Applications/Changes</a:t>
            </a:r>
          </a:p>
          <a:p>
            <a:r>
              <a:rPr lang="en-US" dirty="0"/>
              <a:t>Focus on training materials, we will be requiring training for all approver roles in Expenses</a:t>
            </a:r>
          </a:p>
          <a:p>
            <a:r>
              <a:rPr lang="en-US" dirty="0"/>
              <a:t>We don’t know a lot about UXT rollout later this summer, but looking forward to having </a:t>
            </a:r>
          </a:p>
          <a:p>
            <a:pPr marL="0" indent="0">
              <a:buNone/>
            </a:pPr>
            <a:endParaRPr lang="en-US" dirty="0"/>
          </a:p>
        </p:txBody>
      </p:sp>
      <p:sp>
        <p:nvSpPr>
          <p:cNvPr id="3" name="Title 2">
            <a:extLst>
              <a:ext uri="{FF2B5EF4-FFF2-40B4-BE49-F238E27FC236}">
                <a16:creationId xmlns:a16="http://schemas.microsoft.com/office/drawing/2014/main" id="{819EE9D0-B89E-0BFA-A6F8-D9CCC5086FEE}"/>
              </a:ext>
            </a:extLst>
          </p:cNvPr>
          <p:cNvSpPr>
            <a:spLocks noGrp="1"/>
          </p:cNvSpPr>
          <p:nvPr>
            <p:ph type="title"/>
          </p:nvPr>
        </p:nvSpPr>
        <p:spPr/>
        <p:txBody>
          <a:bodyPr/>
          <a:lstStyle/>
          <a:p>
            <a:r>
              <a:rPr lang="en-US" dirty="0"/>
              <a:t>Expenses Demo/Discussion Wrap Up	</a:t>
            </a:r>
          </a:p>
        </p:txBody>
      </p:sp>
    </p:spTree>
    <p:extLst>
      <p:ext uri="{BB962C8B-B14F-4D97-AF65-F5344CB8AC3E}">
        <p14:creationId xmlns:p14="http://schemas.microsoft.com/office/powerpoint/2010/main" val="4092380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a:xfrm>
            <a:off x="638175" y="1752600"/>
            <a:ext cx="10250735" cy="4202430"/>
          </a:xfrm>
        </p:spPr>
        <p:txBody>
          <a:bodyPr>
            <a:normAutofit/>
          </a:bodyPr>
          <a:lstStyle/>
          <a:p>
            <a:pPr marL="342900" marR="0" lvl="0" indent="-342900" fontAlgn="ctr">
              <a:spcBef>
                <a:spcPts val="0"/>
              </a:spcBef>
              <a:spcAft>
                <a:spcPts val="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What did you think about the Spend Authorization process?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What did you think about the Expense Report process?</a:t>
            </a:r>
            <a:endParaRPr lang="en-US"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Q&amp;A time</a:t>
            </a:r>
            <a:endParaRPr lang="en-US"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normAutofit/>
          </a:bodyPr>
          <a:lstStyle/>
          <a:p>
            <a:r>
              <a:rPr lang="en-US" dirty="0"/>
              <a:t>Expense Walkthrough - Discussion:</a:t>
            </a:r>
          </a:p>
        </p:txBody>
      </p:sp>
    </p:spTree>
    <p:extLst>
      <p:ext uri="{BB962C8B-B14F-4D97-AF65-F5344CB8AC3E}">
        <p14:creationId xmlns:p14="http://schemas.microsoft.com/office/powerpoint/2010/main" val="108767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B0CBD-C5A7-F46E-BD5B-D693DCC58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
        <p:nvSpPr>
          <p:cNvPr id="3" name="Content Placeholder 2">
            <a:extLst>
              <a:ext uri="{FF2B5EF4-FFF2-40B4-BE49-F238E27FC236}">
                <a16:creationId xmlns:a16="http://schemas.microsoft.com/office/drawing/2014/main" id="{DD326F46-795F-BEB3-1C34-8393097E8D7E}"/>
              </a:ext>
            </a:extLst>
          </p:cNvPr>
          <p:cNvSpPr>
            <a:spLocks noGrp="1"/>
          </p:cNvSpPr>
          <p:nvPr>
            <p:ph idx="1"/>
          </p:nvPr>
        </p:nvSpPr>
        <p:spPr>
          <a:xfrm>
            <a:off x="594360" y="1486501"/>
            <a:ext cx="10622280" cy="5116316"/>
          </a:xfrm>
        </p:spPr>
        <p:txBody>
          <a:bodyPr/>
          <a:lstStyle/>
          <a:p>
            <a:pPr>
              <a:lnSpc>
                <a:spcPct val="100000"/>
              </a:lnSpc>
              <a:spcAft>
                <a:spcPts val="600"/>
              </a:spcAft>
            </a:pPr>
            <a:r>
              <a:rPr lang="en-US" sz="2200" dirty="0"/>
              <a:t>Submit = typically the first action once information is entered on the initiation step</a:t>
            </a:r>
          </a:p>
          <a:p>
            <a:pPr>
              <a:lnSpc>
                <a:spcPct val="100000"/>
              </a:lnSpc>
              <a:spcAft>
                <a:spcPts val="600"/>
              </a:spcAft>
            </a:pPr>
            <a:r>
              <a:rPr lang="en-US" sz="2200" dirty="0">
                <a:highlight>
                  <a:srgbClr val="FFFF00"/>
                </a:highlight>
              </a:rPr>
              <a:t>Approval</a:t>
            </a:r>
            <a:r>
              <a:rPr lang="en-US" sz="2200" dirty="0"/>
              <a:t> = can view previously entered information and approve</a:t>
            </a:r>
          </a:p>
          <a:p>
            <a:pPr lvl="1">
              <a:lnSpc>
                <a:spcPct val="100000"/>
              </a:lnSpc>
              <a:spcAft>
                <a:spcPts val="600"/>
              </a:spcAft>
            </a:pPr>
            <a:r>
              <a:rPr lang="en-US" sz="2200" dirty="0"/>
              <a:t>BP will move to the next step or complete</a:t>
            </a:r>
          </a:p>
          <a:p>
            <a:pPr>
              <a:lnSpc>
                <a:spcPct val="100000"/>
              </a:lnSpc>
              <a:spcAft>
                <a:spcPts val="600"/>
              </a:spcAft>
            </a:pPr>
            <a:r>
              <a:rPr lang="en-US" sz="2200" dirty="0">
                <a:highlight>
                  <a:srgbClr val="FFFF00"/>
                </a:highlight>
              </a:rPr>
              <a:t>Review</a:t>
            </a:r>
            <a:r>
              <a:rPr lang="en-US" sz="2200" dirty="0"/>
              <a:t> = </a:t>
            </a:r>
            <a:r>
              <a:rPr lang="en-US" sz="2200" dirty="0">
                <a:highlight>
                  <a:srgbClr val="FFFF00"/>
                </a:highlight>
              </a:rPr>
              <a:t>can edit data entered in a previous step </a:t>
            </a:r>
            <a:r>
              <a:rPr lang="en-US" sz="2200" dirty="0"/>
              <a:t>+ approve the step</a:t>
            </a:r>
          </a:p>
          <a:p>
            <a:pPr>
              <a:lnSpc>
                <a:spcPct val="100000"/>
              </a:lnSpc>
              <a:spcAft>
                <a:spcPts val="600"/>
              </a:spcAft>
            </a:pPr>
            <a:r>
              <a:rPr lang="en-US" sz="2200" dirty="0"/>
              <a:t>Deny = denies the entire BP and the BP will end without completing…</a:t>
            </a:r>
          </a:p>
          <a:p>
            <a:pPr>
              <a:lnSpc>
                <a:spcPct val="100000"/>
              </a:lnSpc>
              <a:spcAft>
                <a:spcPts val="600"/>
              </a:spcAft>
            </a:pPr>
            <a:r>
              <a:rPr lang="en-US" sz="2200" dirty="0"/>
              <a:t>Send Back = send back to a prior step so information can be reviewed or corrected</a:t>
            </a:r>
          </a:p>
          <a:p>
            <a:pPr>
              <a:lnSpc>
                <a:spcPct val="100000"/>
              </a:lnSpc>
              <a:spcAft>
                <a:spcPts val="600"/>
              </a:spcAft>
            </a:pPr>
            <a:r>
              <a:rPr lang="en-US" sz="2200" dirty="0"/>
              <a:t>When on the task in your inbox, if you cancel or save for later, it will close out the task on the page, but it will remain in your inbox until completed.</a:t>
            </a:r>
          </a:p>
          <a:p>
            <a:endParaRPr lang="en-US" dirty="0"/>
          </a:p>
        </p:txBody>
      </p:sp>
      <p:sp>
        <p:nvSpPr>
          <p:cNvPr id="4" name="Title 3">
            <a:extLst>
              <a:ext uri="{FF2B5EF4-FFF2-40B4-BE49-F238E27FC236}">
                <a16:creationId xmlns:a16="http://schemas.microsoft.com/office/drawing/2014/main" id="{0794A398-A540-ACBB-8EDF-43E85713B1E8}"/>
              </a:ext>
            </a:extLst>
          </p:cNvPr>
          <p:cNvSpPr>
            <a:spLocks noGrp="1"/>
          </p:cNvSpPr>
          <p:nvPr>
            <p:ph type="title"/>
          </p:nvPr>
        </p:nvSpPr>
        <p:spPr>
          <a:xfrm>
            <a:off x="457200" y="255183"/>
            <a:ext cx="10896600" cy="761999"/>
          </a:xfrm>
        </p:spPr>
        <p:txBody>
          <a:bodyPr>
            <a:normAutofit fontScale="90000"/>
          </a:bodyPr>
          <a:lstStyle/>
          <a:p>
            <a:r>
              <a:rPr lang="en-US" dirty="0"/>
              <a:t>Business Process Steps </a:t>
            </a:r>
            <a:r>
              <a:rPr lang="en-US" sz="2400" dirty="0"/>
              <a:t>(All Workday not just Expenses)</a:t>
            </a:r>
          </a:p>
        </p:txBody>
      </p:sp>
      <p:sp>
        <p:nvSpPr>
          <p:cNvPr id="5" name="Text Placeholder 4">
            <a:extLst>
              <a:ext uri="{FF2B5EF4-FFF2-40B4-BE49-F238E27FC236}">
                <a16:creationId xmlns:a16="http://schemas.microsoft.com/office/drawing/2014/main" id="{4DF79B3B-72F8-AE37-89F5-F2C24C7E889B}"/>
              </a:ext>
            </a:extLst>
          </p:cNvPr>
          <p:cNvSpPr>
            <a:spLocks noGrp="1"/>
          </p:cNvSpPr>
          <p:nvPr>
            <p:ph type="body" idx="14"/>
          </p:nvPr>
        </p:nvSpPr>
        <p:spPr>
          <a:xfrm>
            <a:off x="529627" y="961324"/>
            <a:ext cx="10896600" cy="442486"/>
          </a:xfrm>
        </p:spPr>
        <p:txBody>
          <a:bodyPr/>
          <a:lstStyle/>
          <a:p>
            <a:r>
              <a:rPr lang="en-US"/>
              <a:t>A few tips when navigating BP approval workflows</a:t>
            </a:r>
          </a:p>
        </p:txBody>
      </p:sp>
    </p:spTree>
    <p:extLst>
      <p:ext uri="{BB962C8B-B14F-4D97-AF65-F5344CB8AC3E}">
        <p14:creationId xmlns:p14="http://schemas.microsoft.com/office/powerpoint/2010/main" val="83848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20632-AE07-2477-5EF5-E33144DFE7E7}"/>
              </a:ext>
            </a:extLst>
          </p:cNvPr>
          <p:cNvSpPr>
            <a:spLocks noGrp="1"/>
          </p:cNvSpPr>
          <p:nvPr>
            <p:ph type="title"/>
          </p:nvPr>
        </p:nvSpPr>
        <p:spPr>
          <a:xfrm>
            <a:off x="1095375" y="2533650"/>
            <a:ext cx="10191750" cy="581025"/>
          </a:xfrm>
        </p:spPr>
        <p:txBody>
          <a:bodyPr>
            <a:normAutofit fontScale="90000"/>
          </a:bodyPr>
          <a:lstStyle/>
          <a:p>
            <a:r>
              <a:rPr lang="en-US" dirty="0"/>
              <a:t>Expenses Demo: UXT (WI 6)</a:t>
            </a:r>
            <a:br>
              <a:rPr lang="en-US" dirty="0"/>
            </a:br>
            <a:br>
              <a:rPr lang="en-US" dirty="0"/>
            </a:br>
            <a:r>
              <a:rPr lang="en-US" dirty="0"/>
              <a:t>Demo include if time:</a:t>
            </a:r>
            <a:br>
              <a:rPr lang="en-US" dirty="0"/>
            </a:br>
            <a:r>
              <a:rPr lang="en-US" dirty="0"/>
              <a:t>Report 47</a:t>
            </a:r>
            <a:br>
              <a:rPr lang="en-US" dirty="0"/>
            </a:br>
            <a:r>
              <a:rPr lang="en-US" dirty="0"/>
              <a:t>Where you can find UXT Materials</a:t>
            </a:r>
          </a:p>
        </p:txBody>
      </p:sp>
    </p:spTree>
    <p:extLst>
      <p:ext uri="{BB962C8B-B14F-4D97-AF65-F5344CB8AC3E}">
        <p14:creationId xmlns:p14="http://schemas.microsoft.com/office/powerpoint/2010/main" val="1022451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B20632-AE07-2477-5EF5-E33144DFE7E7}"/>
              </a:ext>
            </a:extLst>
          </p:cNvPr>
          <p:cNvSpPr>
            <a:spLocks noGrp="1"/>
          </p:cNvSpPr>
          <p:nvPr>
            <p:ph type="title"/>
          </p:nvPr>
        </p:nvSpPr>
        <p:spPr>
          <a:xfrm>
            <a:off x="1095375" y="2533650"/>
            <a:ext cx="10191750" cy="581025"/>
          </a:xfrm>
        </p:spPr>
        <p:txBody>
          <a:bodyPr>
            <a:normAutofit fontScale="90000"/>
          </a:bodyPr>
          <a:lstStyle/>
          <a:p>
            <a:r>
              <a:rPr lang="en-US" dirty="0"/>
              <a:t>Break Time – Start back at 1:40</a:t>
            </a:r>
            <a:br>
              <a:rPr lang="en-US" dirty="0"/>
            </a:br>
            <a:br>
              <a:rPr lang="en-US" dirty="0"/>
            </a:br>
            <a:r>
              <a:rPr lang="en-US" dirty="0"/>
              <a:t>Discuss Expenses Roles (EARS, Expense Partner in Particular) </a:t>
            </a:r>
          </a:p>
        </p:txBody>
      </p:sp>
    </p:spTree>
    <p:extLst>
      <p:ext uri="{BB962C8B-B14F-4D97-AF65-F5344CB8AC3E}">
        <p14:creationId xmlns:p14="http://schemas.microsoft.com/office/powerpoint/2010/main" val="3593972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86AC-E64F-F3ED-7303-DFCEC18DB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CFC04-A6AC-D286-E3B1-8D93C50B8CD7}"/>
              </a:ext>
            </a:extLst>
          </p:cNvPr>
          <p:cNvSpPr>
            <a:spLocks noGrp="1"/>
          </p:cNvSpPr>
          <p:nvPr>
            <p:ph type="ctrTitle"/>
          </p:nvPr>
        </p:nvSpPr>
        <p:spPr>
          <a:xfrm>
            <a:off x="388737" y="286511"/>
            <a:ext cx="6214287" cy="2837371"/>
          </a:xfrm>
        </p:spPr>
        <p:txBody>
          <a:bodyPr/>
          <a:lstStyle/>
          <a:p>
            <a:r>
              <a:rPr lang="en-US" sz="4000" dirty="0"/>
              <a:t>Expenses Payback Scenarios and Process Flows (EARS)</a:t>
            </a:r>
          </a:p>
        </p:txBody>
      </p:sp>
      <p:sp>
        <p:nvSpPr>
          <p:cNvPr id="3" name="Subtitle 2">
            <a:extLst>
              <a:ext uri="{FF2B5EF4-FFF2-40B4-BE49-F238E27FC236}">
                <a16:creationId xmlns:a16="http://schemas.microsoft.com/office/drawing/2014/main" id="{E8A1316F-D807-A3A7-9629-648363008F3C}"/>
              </a:ext>
            </a:extLst>
          </p:cNvPr>
          <p:cNvSpPr>
            <a:spLocks noGrp="1"/>
          </p:cNvSpPr>
          <p:nvPr>
            <p:ph type="subTitle" idx="1"/>
          </p:nvPr>
        </p:nvSpPr>
        <p:spPr>
          <a:xfrm>
            <a:off x="316992" y="3123882"/>
            <a:ext cx="4410456" cy="1435100"/>
          </a:xfrm>
        </p:spPr>
        <p:txBody>
          <a:bodyPr/>
          <a:lstStyle/>
          <a:p>
            <a:pPr marL="457200" indent="-457200">
              <a:buFont typeface="Arial" panose="020B0604020202020204" pitchFamily="34" charset="0"/>
              <a:buChar char="•"/>
            </a:pPr>
            <a:r>
              <a:rPr lang="en-US" dirty="0"/>
              <a:t>Cash Advance-Cash Sale </a:t>
            </a:r>
          </a:p>
          <a:p>
            <a:pPr marL="457200" indent="-457200">
              <a:buFont typeface="Arial" panose="020B0604020202020204" pitchFamily="34" charset="0"/>
              <a:buChar char="•"/>
            </a:pPr>
            <a:r>
              <a:rPr lang="en-US" dirty="0"/>
              <a:t>Personal Charges on University Credit Card-Cash Sale</a:t>
            </a:r>
          </a:p>
          <a:p>
            <a:pPr marL="457200" indent="-457200">
              <a:buFont typeface="Arial" panose="020B0604020202020204" pitchFamily="34" charset="0"/>
              <a:buChar char="•"/>
            </a:pPr>
            <a:r>
              <a:rPr lang="en-US" dirty="0"/>
              <a:t>Payback via Payroll</a:t>
            </a:r>
          </a:p>
        </p:txBody>
      </p:sp>
    </p:spTree>
    <p:extLst>
      <p:ext uri="{BB962C8B-B14F-4D97-AF65-F5344CB8AC3E}">
        <p14:creationId xmlns:p14="http://schemas.microsoft.com/office/powerpoint/2010/main" val="3202010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DA128F10-47D3-B585-4F4B-6EE51DB7E5A9}"/>
              </a:ext>
            </a:extLst>
          </p:cNvPr>
          <p:cNvSpPr>
            <a:spLocks noGrp="1"/>
          </p:cNvSpPr>
          <p:nvPr>
            <p:ph type="title"/>
          </p:nvPr>
        </p:nvSpPr>
        <p:spPr/>
        <p:txBody>
          <a:bodyPr/>
          <a:lstStyle/>
          <a:p>
            <a:r>
              <a:rPr lang="en-US" dirty="0"/>
              <a:t>Cash Advance-Process Flow</a:t>
            </a:r>
          </a:p>
        </p:txBody>
      </p:sp>
      <p:graphicFrame>
        <p:nvGraphicFramePr>
          <p:cNvPr id="12" name="Diagram 11">
            <a:extLst>
              <a:ext uri="{FF2B5EF4-FFF2-40B4-BE49-F238E27FC236}">
                <a16:creationId xmlns:a16="http://schemas.microsoft.com/office/drawing/2014/main" id="{5785F065-1970-1A53-AB4A-ABD5FDC5804E}"/>
              </a:ext>
            </a:extLst>
          </p:cNvPr>
          <p:cNvGraphicFramePr/>
          <p:nvPr>
            <p:extLst>
              <p:ext uri="{D42A27DB-BD31-4B8C-83A1-F6EECF244321}">
                <p14:modId xmlns:p14="http://schemas.microsoft.com/office/powerpoint/2010/main" val="1983734819"/>
              </p:ext>
            </p:extLst>
          </p:nvPr>
        </p:nvGraphicFramePr>
        <p:xfrm>
          <a:off x="1169376" y="1450733"/>
          <a:ext cx="9803423" cy="477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9555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DA128F10-47D3-B585-4F4B-6EE51DB7E5A9}"/>
              </a:ext>
            </a:extLst>
          </p:cNvPr>
          <p:cNvSpPr>
            <a:spLocks noGrp="1"/>
          </p:cNvSpPr>
          <p:nvPr>
            <p:ph type="title"/>
          </p:nvPr>
        </p:nvSpPr>
        <p:spPr/>
        <p:txBody>
          <a:bodyPr/>
          <a:lstStyle/>
          <a:p>
            <a:r>
              <a:rPr lang="en-US" dirty="0"/>
              <a:t>Cash Advance</a:t>
            </a:r>
          </a:p>
        </p:txBody>
      </p:sp>
      <p:pic>
        <p:nvPicPr>
          <p:cNvPr id="9" name="Picture 8">
            <a:extLst>
              <a:ext uri="{FF2B5EF4-FFF2-40B4-BE49-F238E27FC236}">
                <a16:creationId xmlns:a16="http://schemas.microsoft.com/office/drawing/2014/main" id="{D727061F-41B2-A747-79D8-14F0E68F5FD4}"/>
              </a:ext>
            </a:extLst>
          </p:cNvPr>
          <p:cNvPicPr>
            <a:picLocks noChangeAspect="1"/>
          </p:cNvPicPr>
          <p:nvPr/>
        </p:nvPicPr>
        <p:blipFill>
          <a:blip r:embed="rId3"/>
          <a:stretch>
            <a:fillRect/>
          </a:stretch>
        </p:blipFill>
        <p:spPr>
          <a:xfrm>
            <a:off x="4393132" y="1102357"/>
            <a:ext cx="7247578" cy="5298442"/>
          </a:xfrm>
          <a:prstGeom prst="rect">
            <a:avLst/>
          </a:prstGeom>
        </p:spPr>
      </p:pic>
      <p:pic>
        <p:nvPicPr>
          <p:cNvPr id="11" name="Picture 10">
            <a:extLst>
              <a:ext uri="{FF2B5EF4-FFF2-40B4-BE49-F238E27FC236}">
                <a16:creationId xmlns:a16="http://schemas.microsoft.com/office/drawing/2014/main" id="{48440187-222A-EB8F-9C31-AACC8D0001F8}"/>
              </a:ext>
            </a:extLst>
          </p:cNvPr>
          <p:cNvPicPr>
            <a:picLocks noChangeAspect="1"/>
          </p:cNvPicPr>
          <p:nvPr/>
        </p:nvPicPr>
        <p:blipFill>
          <a:blip r:embed="rId4"/>
          <a:stretch>
            <a:fillRect/>
          </a:stretch>
        </p:blipFill>
        <p:spPr>
          <a:xfrm>
            <a:off x="457200" y="3921647"/>
            <a:ext cx="11556347" cy="1356859"/>
          </a:xfrm>
          <a:prstGeom prst="rect">
            <a:avLst/>
          </a:prstGeom>
        </p:spPr>
      </p:pic>
      <p:sp>
        <p:nvSpPr>
          <p:cNvPr id="2" name="TextBox 1">
            <a:extLst>
              <a:ext uri="{FF2B5EF4-FFF2-40B4-BE49-F238E27FC236}">
                <a16:creationId xmlns:a16="http://schemas.microsoft.com/office/drawing/2014/main" id="{BE65F885-1F65-56E4-1842-D1F08D3C90BD}"/>
              </a:ext>
            </a:extLst>
          </p:cNvPr>
          <p:cNvSpPr txBox="1"/>
          <p:nvPr/>
        </p:nvSpPr>
        <p:spPr>
          <a:xfrm>
            <a:off x="659958" y="1661823"/>
            <a:ext cx="2910178" cy="1754326"/>
          </a:xfrm>
          <a:prstGeom prst="rect">
            <a:avLst/>
          </a:prstGeom>
          <a:noFill/>
        </p:spPr>
        <p:txBody>
          <a:bodyPr wrap="square" rtlCol="0">
            <a:spAutoFit/>
          </a:bodyPr>
          <a:lstStyle/>
          <a:p>
            <a:r>
              <a:rPr lang="en-US" dirty="0"/>
              <a:t>See headers at top and different totals</a:t>
            </a:r>
          </a:p>
          <a:p>
            <a:endParaRPr lang="en-US" dirty="0"/>
          </a:p>
          <a:p>
            <a:r>
              <a:rPr lang="en-US" dirty="0"/>
              <a:t>See Cash Advance Requested</a:t>
            </a:r>
          </a:p>
          <a:p>
            <a:endParaRPr lang="en-US" dirty="0"/>
          </a:p>
          <a:p>
            <a:r>
              <a:rPr lang="en-US" dirty="0"/>
              <a:t>Spend Authorization Total </a:t>
            </a:r>
          </a:p>
        </p:txBody>
      </p:sp>
      <p:sp>
        <p:nvSpPr>
          <p:cNvPr id="4" name="Rectangle: Rounded Corners 3">
            <a:extLst>
              <a:ext uri="{FF2B5EF4-FFF2-40B4-BE49-F238E27FC236}">
                <a16:creationId xmlns:a16="http://schemas.microsoft.com/office/drawing/2014/main" id="{C83E2CEE-AE1A-4791-FACE-C2BB96BFE81B}"/>
              </a:ext>
            </a:extLst>
          </p:cNvPr>
          <p:cNvSpPr/>
          <p:nvPr/>
        </p:nvSpPr>
        <p:spPr>
          <a:xfrm>
            <a:off x="5780599" y="818984"/>
            <a:ext cx="5860112" cy="1182712"/>
          </a:xfrm>
          <a:prstGeom prst="round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8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203945" y="41209"/>
            <a:ext cx="10515600" cy="761999"/>
          </a:xfrm>
        </p:spPr>
        <p:txBody>
          <a:bodyPr>
            <a:noAutofit/>
          </a:bodyPr>
          <a:lstStyle/>
          <a:p>
            <a:r>
              <a:rPr lang="en-US" sz="3600" dirty="0"/>
              <a:t>Cash Advance Approval – Once Approved</a:t>
            </a:r>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481EB4B-6471-EE02-3B00-DB7DED0D448A}"/>
              </a:ext>
            </a:extLst>
          </p:cNvPr>
          <p:cNvPicPr>
            <a:picLocks noChangeAspect="1"/>
          </p:cNvPicPr>
          <p:nvPr/>
        </p:nvPicPr>
        <p:blipFill>
          <a:blip r:embed="rId3"/>
          <a:stretch>
            <a:fillRect/>
          </a:stretch>
        </p:blipFill>
        <p:spPr>
          <a:xfrm>
            <a:off x="484900" y="1157540"/>
            <a:ext cx="8163402" cy="2409266"/>
          </a:xfrm>
          <a:prstGeom prst="rect">
            <a:avLst/>
          </a:prstGeom>
        </p:spPr>
      </p:pic>
      <p:sp>
        <p:nvSpPr>
          <p:cNvPr id="6" name="Rectangle 5">
            <a:extLst>
              <a:ext uri="{FF2B5EF4-FFF2-40B4-BE49-F238E27FC236}">
                <a16:creationId xmlns:a16="http://schemas.microsoft.com/office/drawing/2014/main" id="{0E0A79A8-4363-5001-E91D-9023D918B4CE}"/>
              </a:ext>
            </a:extLst>
          </p:cNvPr>
          <p:cNvSpPr/>
          <p:nvPr/>
        </p:nvSpPr>
        <p:spPr>
          <a:xfrm>
            <a:off x="1071475" y="1722213"/>
            <a:ext cx="880741" cy="11780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0D61CCE4-90FD-9F1B-99A5-8D28D9B7E6AF}"/>
              </a:ext>
            </a:extLst>
          </p:cNvPr>
          <p:cNvGraphicFramePr>
            <a:graphicFrameLocks noGrp="1"/>
          </p:cNvGraphicFramePr>
          <p:nvPr>
            <p:extLst>
              <p:ext uri="{D42A27DB-BD31-4B8C-83A1-F6EECF244321}">
                <p14:modId xmlns:p14="http://schemas.microsoft.com/office/powerpoint/2010/main" val="609832713"/>
              </p:ext>
            </p:extLst>
          </p:nvPr>
        </p:nvGraphicFramePr>
        <p:xfrm>
          <a:off x="4336870" y="1781116"/>
          <a:ext cx="7454535" cy="4384964"/>
        </p:xfrm>
        <a:graphic>
          <a:graphicData uri="http://schemas.openxmlformats.org/drawingml/2006/table">
            <a:tbl>
              <a:tblPr firstRow="1" bandRow="1">
                <a:tableStyleId>{5C22544A-7EE6-4342-B048-85BDC9FD1C3A}</a:tableStyleId>
              </a:tblPr>
              <a:tblGrid>
                <a:gridCol w="1265104">
                  <a:extLst>
                    <a:ext uri="{9D8B030D-6E8A-4147-A177-3AD203B41FA5}">
                      <a16:colId xmlns:a16="http://schemas.microsoft.com/office/drawing/2014/main" val="214279934"/>
                    </a:ext>
                  </a:extLst>
                </a:gridCol>
                <a:gridCol w="938163">
                  <a:extLst>
                    <a:ext uri="{9D8B030D-6E8A-4147-A177-3AD203B41FA5}">
                      <a16:colId xmlns:a16="http://schemas.microsoft.com/office/drawing/2014/main" val="1451357932"/>
                    </a:ext>
                  </a:extLst>
                </a:gridCol>
                <a:gridCol w="1245326">
                  <a:extLst>
                    <a:ext uri="{9D8B030D-6E8A-4147-A177-3AD203B41FA5}">
                      <a16:colId xmlns:a16="http://schemas.microsoft.com/office/drawing/2014/main" val="1294425882"/>
                    </a:ext>
                  </a:extLst>
                </a:gridCol>
                <a:gridCol w="1166948">
                  <a:extLst>
                    <a:ext uri="{9D8B030D-6E8A-4147-A177-3AD203B41FA5}">
                      <a16:colId xmlns:a16="http://schemas.microsoft.com/office/drawing/2014/main" val="1623185930"/>
                    </a:ext>
                  </a:extLst>
                </a:gridCol>
                <a:gridCol w="748938">
                  <a:extLst>
                    <a:ext uri="{9D8B030D-6E8A-4147-A177-3AD203B41FA5}">
                      <a16:colId xmlns:a16="http://schemas.microsoft.com/office/drawing/2014/main" val="2984327667"/>
                    </a:ext>
                  </a:extLst>
                </a:gridCol>
                <a:gridCol w="731520">
                  <a:extLst>
                    <a:ext uri="{9D8B030D-6E8A-4147-A177-3AD203B41FA5}">
                      <a16:colId xmlns:a16="http://schemas.microsoft.com/office/drawing/2014/main" val="3671048995"/>
                    </a:ext>
                  </a:extLst>
                </a:gridCol>
                <a:gridCol w="1358536">
                  <a:extLst>
                    <a:ext uri="{9D8B030D-6E8A-4147-A177-3AD203B41FA5}">
                      <a16:colId xmlns:a16="http://schemas.microsoft.com/office/drawing/2014/main" val="2816710684"/>
                    </a:ext>
                  </a:extLst>
                </a:gridCol>
              </a:tblGrid>
              <a:tr h="843262">
                <a:tc>
                  <a:txBody>
                    <a:bodyPr/>
                    <a:lstStyle/>
                    <a:p>
                      <a:r>
                        <a:rPr lang="en-US" dirty="0"/>
                        <a:t>Company</a:t>
                      </a:r>
                    </a:p>
                  </a:txBody>
                  <a:tcPr/>
                </a:tc>
                <a:tc>
                  <a:txBody>
                    <a:bodyPr/>
                    <a:lstStyle/>
                    <a:p>
                      <a:r>
                        <a:rPr lang="en-US" dirty="0">
                          <a:solidFill>
                            <a:srgbClr val="FF0000"/>
                          </a:solidFill>
                        </a:rPr>
                        <a:t>Journal Source</a:t>
                      </a:r>
                    </a:p>
                  </a:txBody>
                  <a:tcPr/>
                </a:tc>
                <a:tc>
                  <a:txBody>
                    <a:bodyPr/>
                    <a:lstStyle/>
                    <a:p>
                      <a:r>
                        <a:rPr lang="en-US" dirty="0">
                          <a:solidFill>
                            <a:srgbClr val="FF0000"/>
                          </a:solidFill>
                        </a:rPr>
                        <a:t>Ledger</a:t>
                      </a:r>
                    </a:p>
                  </a:txBody>
                  <a:tcPr/>
                </a:tc>
                <a:tc>
                  <a:txBody>
                    <a:bodyPr/>
                    <a:lstStyle/>
                    <a:p>
                      <a:r>
                        <a:rPr lang="en-US" dirty="0"/>
                        <a:t>Ledger Account</a:t>
                      </a:r>
                    </a:p>
                  </a:txBody>
                  <a:tcPr/>
                </a:tc>
                <a:tc>
                  <a:txBody>
                    <a:bodyPr/>
                    <a:lstStyle/>
                    <a:p>
                      <a:r>
                        <a:rPr lang="en-US" dirty="0"/>
                        <a:t>Debit</a:t>
                      </a:r>
                    </a:p>
                  </a:txBody>
                  <a:tcPr/>
                </a:tc>
                <a:tc>
                  <a:txBody>
                    <a:bodyPr/>
                    <a:lstStyle/>
                    <a:p>
                      <a:r>
                        <a:rPr lang="en-US" dirty="0"/>
                        <a:t>Credit</a:t>
                      </a:r>
                    </a:p>
                  </a:txBody>
                  <a:tcPr/>
                </a:tc>
                <a:tc>
                  <a:txBody>
                    <a:bodyPr/>
                    <a:lstStyle/>
                    <a:p>
                      <a:r>
                        <a:rPr lang="en-US" dirty="0"/>
                        <a:t>Additional Worktags</a:t>
                      </a:r>
                    </a:p>
                  </a:txBody>
                  <a:tcPr/>
                </a:tc>
                <a:extLst>
                  <a:ext uri="{0D108BD9-81ED-4DB2-BD59-A6C34878D82A}">
                    <a16:rowId xmlns:a16="http://schemas.microsoft.com/office/drawing/2014/main" val="3219614640"/>
                  </a:ext>
                </a:extLst>
              </a:tr>
              <a:tr h="2108156">
                <a:tc>
                  <a:txBody>
                    <a:bodyPr/>
                    <a:lstStyle/>
                    <a:p>
                      <a:r>
                        <a:rPr lang="en-US" sz="1200" dirty="0"/>
                        <a:t>UWMSN</a:t>
                      </a:r>
                    </a:p>
                  </a:txBody>
                  <a:tcPr/>
                </a:tc>
                <a:tc>
                  <a:txBody>
                    <a:bodyPr/>
                    <a:lstStyle/>
                    <a:p>
                      <a:r>
                        <a:rPr lang="en-US" sz="1200" dirty="0"/>
                        <a:t>Spend Authorization</a:t>
                      </a:r>
                    </a:p>
                  </a:txBody>
                  <a:tcPr/>
                </a:tc>
                <a:tc>
                  <a:txBody>
                    <a:bodyPr/>
                    <a:lstStyle/>
                    <a:p>
                      <a:r>
                        <a:rPr lang="en-US" sz="1200" dirty="0"/>
                        <a:t>Commitment (Pre-Encumbrance)</a:t>
                      </a:r>
                    </a:p>
                  </a:txBody>
                  <a:tcPr/>
                </a:tc>
                <a:tc>
                  <a:txBody>
                    <a:bodyPr/>
                    <a:lstStyle/>
                    <a:p>
                      <a:r>
                        <a:rPr lang="en-US" sz="1200" dirty="0"/>
                        <a:t>6021:Other Expenses</a:t>
                      </a:r>
                    </a:p>
                  </a:txBody>
                  <a:tcPr/>
                </a:tc>
                <a:tc>
                  <a:txBody>
                    <a:bodyPr/>
                    <a:lstStyle/>
                    <a:p>
                      <a:r>
                        <a:rPr lang="en-US" sz="1200" dirty="0"/>
                        <a:t>250.00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indent="-285750">
                        <a:buFont typeface="Arial" panose="020B0604020202020204" pitchFamily="34" charset="0"/>
                        <a:buChar char="•"/>
                      </a:pPr>
                      <a:r>
                        <a:rPr lang="en-US" sz="1200" dirty="0"/>
                        <a:t>Function</a:t>
                      </a:r>
                    </a:p>
                    <a:p>
                      <a:pPr marL="285750" indent="-285750">
                        <a:buFont typeface="Arial" panose="020B0604020202020204" pitchFamily="34" charset="0"/>
                        <a:buChar char="•"/>
                      </a:pPr>
                      <a:r>
                        <a:rPr lang="en-US" sz="1200" dirty="0"/>
                        <a:t>Program/Project/Grant/Gift</a:t>
                      </a:r>
                    </a:p>
                    <a:p>
                      <a:pPr marL="285750" indent="-285750">
                        <a:buFont typeface="Arial" panose="020B0604020202020204" pitchFamily="34" charset="0"/>
                        <a:buChar char="•"/>
                      </a:pPr>
                      <a:r>
                        <a:rPr lang="en-US" sz="1200" dirty="0"/>
                        <a:t>Spend Category</a:t>
                      </a:r>
                    </a:p>
                    <a:p>
                      <a:pPr marL="285750" indent="-285750">
                        <a:buFont typeface="Arial" panose="020B0604020202020204" pitchFamily="34" charset="0"/>
                        <a:buChar char="•"/>
                      </a:pPr>
                      <a:r>
                        <a:rPr lang="en-US" sz="1200" dirty="0"/>
                        <a:t>Employee</a:t>
                      </a:r>
                    </a:p>
                    <a:p>
                      <a:pPr marL="285750" indent="-285750">
                        <a:buFont typeface="Arial" panose="020B0604020202020204" pitchFamily="34" charset="0"/>
                        <a:buChar char="•"/>
                      </a:pPr>
                      <a:r>
                        <a:rPr lang="en-US" sz="1200" dirty="0"/>
                        <a:t>Expense Item</a:t>
                      </a:r>
                    </a:p>
                    <a:p>
                      <a:pPr marL="285750" indent="-285750">
                        <a:buFont typeface="Arial" panose="020B0604020202020204" pitchFamily="34" charset="0"/>
                        <a:buChar char="•"/>
                      </a:pPr>
                      <a:r>
                        <a:rPr lang="en-US" sz="1200" dirty="0"/>
                        <a:t>Location</a:t>
                      </a:r>
                    </a:p>
                  </a:txBody>
                  <a:tcPr/>
                </a:tc>
                <a:extLst>
                  <a:ext uri="{0D108BD9-81ED-4DB2-BD59-A6C34878D82A}">
                    <a16:rowId xmlns:a16="http://schemas.microsoft.com/office/drawing/2014/main" val="32562690"/>
                  </a:ext>
                </a:extLst>
              </a:tr>
              <a:tr h="1433546">
                <a:tc>
                  <a:txBody>
                    <a:bodyPr/>
                    <a:lstStyle/>
                    <a:p>
                      <a:r>
                        <a:rPr lang="en-US" sz="1200" dirty="0"/>
                        <a:t>UWMSN</a:t>
                      </a:r>
                    </a:p>
                    <a:p>
                      <a:endParaRPr lang="en-US" sz="1200" dirty="0"/>
                    </a:p>
                  </a:txBody>
                  <a:tcPr/>
                </a:tc>
                <a:tc>
                  <a:txBody>
                    <a:bodyPr/>
                    <a:lstStyle/>
                    <a:p>
                      <a:r>
                        <a:rPr lang="en-US" sz="1200" dirty="0"/>
                        <a:t>Spend Authorization</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Commitment (Pre-Encumbrance)</a:t>
                      </a:r>
                    </a:p>
                  </a:txBody>
                  <a:tcPr/>
                </a:tc>
                <a:tc>
                  <a:txBody>
                    <a:bodyPr/>
                    <a:lstStyle/>
                    <a:p>
                      <a:r>
                        <a:rPr lang="en-US" sz="1200" dirty="0"/>
                        <a:t>3012: Reserve for Spend Encumbrances</a:t>
                      </a:r>
                    </a:p>
                  </a:txBody>
                  <a:tcPr/>
                </a:tc>
                <a:tc>
                  <a:txBody>
                    <a:bodyPr/>
                    <a:lstStyle/>
                    <a:p>
                      <a:endParaRPr lang="en-US" sz="1200" dirty="0"/>
                    </a:p>
                  </a:txBody>
                  <a:tcPr/>
                </a:tc>
                <a:tc>
                  <a:txBody>
                    <a:bodyPr/>
                    <a:lstStyle/>
                    <a:p>
                      <a:r>
                        <a:rPr lang="en-US" sz="1200" dirty="0"/>
                        <a:t>250.00</a:t>
                      </a:r>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indent="-285750">
                        <a:buFont typeface="Arial" panose="020B0604020202020204" pitchFamily="34" charset="0"/>
                        <a:buChar char="•"/>
                      </a:pPr>
                      <a:r>
                        <a:rPr lang="en-US" sz="1200" dirty="0"/>
                        <a:t>Employee</a:t>
                      </a:r>
                    </a:p>
                    <a:p>
                      <a:endParaRPr lang="en-US" sz="1200" dirty="0"/>
                    </a:p>
                  </a:txBody>
                  <a:tcPr/>
                </a:tc>
                <a:extLst>
                  <a:ext uri="{0D108BD9-81ED-4DB2-BD59-A6C34878D82A}">
                    <a16:rowId xmlns:a16="http://schemas.microsoft.com/office/drawing/2014/main" val="519574410"/>
                  </a:ext>
                </a:extLst>
              </a:tr>
            </a:tbl>
          </a:graphicData>
        </a:graphic>
      </p:graphicFrame>
    </p:spTree>
    <p:extLst>
      <p:ext uri="{BB962C8B-B14F-4D97-AF65-F5344CB8AC3E}">
        <p14:creationId xmlns:p14="http://schemas.microsoft.com/office/powerpoint/2010/main" val="12143028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203945" y="41209"/>
            <a:ext cx="10515600" cy="761999"/>
          </a:xfrm>
        </p:spPr>
        <p:txBody>
          <a:bodyPr>
            <a:noAutofit/>
          </a:bodyPr>
          <a:lstStyle/>
          <a:p>
            <a:r>
              <a:rPr lang="en-US" sz="3600" dirty="0"/>
              <a:t>Cash Advance-Settlement</a:t>
            </a:r>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527A07D3-B27B-4260-284B-ED5FD5C604FC}"/>
              </a:ext>
            </a:extLst>
          </p:cNvPr>
          <p:cNvPicPr>
            <a:picLocks noChangeAspect="1"/>
          </p:cNvPicPr>
          <p:nvPr/>
        </p:nvPicPr>
        <p:blipFill>
          <a:blip r:embed="rId3"/>
          <a:stretch>
            <a:fillRect/>
          </a:stretch>
        </p:blipFill>
        <p:spPr>
          <a:xfrm>
            <a:off x="571500" y="1410267"/>
            <a:ext cx="11087100" cy="4718731"/>
          </a:xfrm>
          <a:prstGeom prst="rect">
            <a:avLst/>
          </a:prstGeom>
        </p:spPr>
      </p:pic>
      <p:sp>
        <p:nvSpPr>
          <p:cNvPr id="2" name="Rectangle 1">
            <a:extLst>
              <a:ext uri="{FF2B5EF4-FFF2-40B4-BE49-F238E27FC236}">
                <a16:creationId xmlns:a16="http://schemas.microsoft.com/office/drawing/2014/main" id="{E7EF1CDB-66E0-D88B-7712-9FAE96D21303}"/>
              </a:ext>
            </a:extLst>
          </p:cNvPr>
          <p:cNvSpPr/>
          <p:nvPr/>
        </p:nvSpPr>
        <p:spPr>
          <a:xfrm>
            <a:off x="1389185" y="4941277"/>
            <a:ext cx="9592407" cy="2989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88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D611-A074-2B28-93EB-32B7A16E0DB5}"/>
              </a:ext>
            </a:extLst>
          </p:cNvPr>
          <p:cNvSpPr>
            <a:spLocks noGrp="1"/>
          </p:cNvSpPr>
          <p:nvPr>
            <p:ph type="title"/>
          </p:nvPr>
        </p:nvSpPr>
        <p:spPr>
          <a:xfrm>
            <a:off x="457200" y="457201"/>
            <a:ext cx="11517464" cy="761999"/>
          </a:xfrm>
        </p:spPr>
        <p:txBody>
          <a:bodyPr>
            <a:normAutofit fontScale="90000"/>
          </a:bodyPr>
          <a:lstStyle/>
          <a:p>
            <a:r>
              <a:rPr lang="en-US" dirty="0"/>
              <a:t>Appendix: Cash Advance Accounting-Settlement</a:t>
            </a:r>
          </a:p>
        </p:txBody>
      </p:sp>
      <p:pic>
        <p:nvPicPr>
          <p:cNvPr id="6" name="Picture 5">
            <a:extLst>
              <a:ext uri="{FF2B5EF4-FFF2-40B4-BE49-F238E27FC236}">
                <a16:creationId xmlns:a16="http://schemas.microsoft.com/office/drawing/2014/main" id="{706EB3E4-FB32-8964-A2E3-5C995D331C4F}"/>
              </a:ext>
            </a:extLst>
          </p:cNvPr>
          <p:cNvPicPr>
            <a:picLocks noChangeAspect="1"/>
          </p:cNvPicPr>
          <p:nvPr/>
        </p:nvPicPr>
        <p:blipFill>
          <a:blip r:embed="rId2"/>
          <a:stretch>
            <a:fillRect/>
          </a:stretch>
        </p:blipFill>
        <p:spPr>
          <a:xfrm>
            <a:off x="92319" y="2858649"/>
            <a:ext cx="12007362" cy="1888369"/>
          </a:xfrm>
          <a:prstGeom prst="rect">
            <a:avLst/>
          </a:prstGeom>
        </p:spPr>
      </p:pic>
    </p:spTree>
    <p:extLst>
      <p:ext uri="{BB962C8B-B14F-4D97-AF65-F5344CB8AC3E}">
        <p14:creationId xmlns:p14="http://schemas.microsoft.com/office/powerpoint/2010/main" val="16064728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166443" y="1045029"/>
            <a:ext cx="2674823" cy="872481"/>
          </a:xfrm>
        </p:spPr>
        <p:txBody>
          <a:bodyPr>
            <a:noAutofit/>
          </a:bodyPr>
          <a:lstStyle/>
          <a:p>
            <a:r>
              <a:rPr lang="en-US" sz="2000" dirty="0"/>
              <a:t>Appendix: </a:t>
            </a:r>
            <a:br>
              <a:rPr lang="en-US" sz="2000" dirty="0"/>
            </a:br>
            <a:r>
              <a:rPr lang="en-US" sz="2000" dirty="0"/>
              <a:t>Cash Advance Settlement-Accounting</a:t>
            </a:r>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6" name="Table 13">
            <a:extLst>
              <a:ext uri="{FF2B5EF4-FFF2-40B4-BE49-F238E27FC236}">
                <a16:creationId xmlns:a16="http://schemas.microsoft.com/office/drawing/2014/main" id="{A1D421FB-6F1C-2574-42B0-A7AA3D2C56B9}"/>
              </a:ext>
            </a:extLst>
          </p:cNvPr>
          <p:cNvGraphicFramePr>
            <a:graphicFrameLocks noGrp="1"/>
          </p:cNvGraphicFramePr>
          <p:nvPr>
            <p:extLst>
              <p:ext uri="{D42A27DB-BD31-4B8C-83A1-F6EECF244321}">
                <p14:modId xmlns:p14="http://schemas.microsoft.com/office/powerpoint/2010/main" val="3942208729"/>
              </p:ext>
            </p:extLst>
          </p:nvPr>
        </p:nvGraphicFramePr>
        <p:xfrm>
          <a:off x="2177142" y="217714"/>
          <a:ext cx="9649097" cy="6250016"/>
        </p:xfrm>
        <a:graphic>
          <a:graphicData uri="http://schemas.openxmlformats.org/drawingml/2006/table">
            <a:tbl>
              <a:tblPr firstRow="1" bandRow="1">
                <a:tableStyleId>{5C22544A-7EE6-4342-B048-85BDC9FD1C3A}</a:tableStyleId>
              </a:tblPr>
              <a:tblGrid>
                <a:gridCol w="1254035">
                  <a:extLst>
                    <a:ext uri="{9D8B030D-6E8A-4147-A177-3AD203B41FA5}">
                      <a16:colId xmlns:a16="http://schemas.microsoft.com/office/drawing/2014/main" val="214279934"/>
                    </a:ext>
                  </a:extLst>
                </a:gridCol>
                <a:gridCol w="1589492">
                  <a:extLst>
                    <a:ext uri="{9D8B030D-6E8A-4147-A177-3AD203B41FA5}">
                      <a16:colId xmlns:a16="http://schemas.microsoft.com/office/drawing/2014/main" val="3341772670"/>
                    </a:ext>
                  </a:extLst>
                </a:gridCol>
                <a:gridCol w="1042960">
                  <a:extLst>
                    <a:ext uri="{9D8B030D-6E8A-4147-A177-3AD203B41FA5}">
                      <a16:colId xmlns:a16="http://schemas.microsoft.com/office/drawing/2014/main" val="1451357932"/>
                    </a:ext>
                  </a:extLst>
                </a:gridCol>
                <a:gridCol w="1042960">
                  <a:extLst>
                    <a:ext uri="{9D8B030D-6E8A-4147-A177-3AD203B41FA5}">
                      <a16:colId xmlns:a16="http://schemas.microsoft.com/office/drawing/2014/main" val="2014597836"/>
                    </a:ext>
                  </a:extLst>
                </a:gridCol>
                <a:gridCol w="1139642">
                  <a:extLst>
                    <a:ext uri="{9D8B030D-6E8A-4147-A177-3AD203B41FA5}">
                      <a16:colId xmlns:a16="http://schemas.microsoft.com/office/drawing/2014/main" val="1623185930"/>
                    </a:ext>
                  </a:extLst>
                </a:gridCol>
                <a:gridCol w="911095">
                  <a:extLst>
                    <a:ext uri="{9D8B030D-6E8A-4147-A177-3AD203B41FA5}">
                      <a16:colId xmlns:a16="http://schemas.microsoft.com/office/drawing/2014/main" val="2984327667"/>
                    </a:ext>
                  </a:extLst>
                </a:gridCol>
                <a:gridCol w="1035035">
                  <a:extLst>
                    <a:ext uri="{9D8B030D-6E8A-4147-A177-3AD203B41FA5}">
                      <a16:colId xmlns:a16="http://schemas.microsoft.com/office/drawing/2014/main" val="3671048995"/>
                    </a:ext>
                  </a:extLst>
                </a:gridCol>
                <a:gridCol w="1633878">
                  <a:extLst>
                    <a:ext uri="{9D8B030D-6E8A-4147-A177-3AD203B41FA5}">
                      <a16:colId xmlns:a16="http://schemas.microsoft.com/office/drawing/2014/main" val="2816710684"/>
                    </a:ext>
                  </a:extLst>
                </a:gridCol>
              </a:tblGrid>
              <a:tr h="1011128">
                <a:tc>
                  <a:txBody>
                    <a:bodyPr/>
                    <a:lstStyle/>
                    <a:p>
                      <a:r>
                        <a:rPr lang="en-US" dirty="0"/>
                        <a:t>Company</a:t>
                      </a:r>
                    </a:p>
                  </a:txBody>
                  <a:tcPr/>
                </a:tc>
                <a:tc>
                  <a:txBody>
                    <a:bodyPr/>
                    <a:lstStyle/>
                    <a:p>
                      <a:r>
                        <a:rPr lang="en-US" dirty="0"/>
                        <a:t>Intercompany Initiating Company</a:t>
                      </a:r>
                    </a:p>
                  </a:txBody>
                  <a:tcPr/>
                </a:tc>
                <a:tc>
                  <a:txBody>
                    <a:bodyPr/>
                    <a:lstStyle/>
                    <a:p>
                      <a:r>
                        <a:rPr lang="en-US" dirty="0">
                          <a:solidFill>
                            <a:srgbClr val="FF0000"/>
                          </a:solidFill>
                        </a:rPr>
                        <a:t>Journal Source</a:t>
                      </a:r>
                    </a:p>
                  </a:txBody>
                  <a:tcPr/>
                </a:tc>
                <a:tc>
                  <a:txBody>
                    <a:bodyPr/>
                    <a:lstStyle/>
                    <a:p>
                      <a:r>
                        <a:rPr lang="en-US" dirty="0">
                          <a:solidFill>
                            <a:srgbClr val="FF0000"/>
                          </a:solidFill>
                        </a:rPr>
                        <a:t>Ledger</a:t>
                      </a:r>
                    </a:p>
                  </a:txBody>
                  <a:tcPr/>
                </a:tc>
                <a:tc>
                  <a:txBody>
                    <a:bodyPr/>
                    <a:lstStyle/>
                    <a:p>
                      <a:r>
                        <a:rPr lang="en-US" dirty="0"/>
                        <a:t>Ledger Account</a:t>
                      </a:r>
                    </a:p>
                  </a:txBody>
                  <a:tcPr/>
                </a:tc>
                <a:tc>
                  <a:txBody>
                    <a:bodyPr/>
                    <a:lstStyle/>
                    <a:p>
                      <a:r>
                        <a:rPr lang="en-US" dirty="0"/>
                        <a:t>Debit</a:t>
                      </a:r>
                    </a:p>
                  </a:txBody>
                  <a:tcPr/>
                </a:tc>
                <a:tc>
                  <a:txBody>
                    <a:bodyPr/>
                    <a:lstStyle/>
                    <a:p>
                      <a:r>
                        <a:rPr lang="en-US" dirty="0"/>
                        <a:t>Credit</a:t>
                      </a:r>
                    </a:p>
                  </a:txBody>
                  <a:tcPr/>
                </a:tc>
                <a:tc>
                  <a:txBody>
                    <a:bodyPr/>
                    <a:lstStyle/>
                    <a:p>
                      <a:r>
                        <a:rPr lang="en-US" dirty="0"/>
                        <a:t>Additional Worktags</a:t>
                      </a:r>
                    </a:p>
                  </a:txBody>
                  <a:tcPr/>
                </a:tc>
                <a:extLst>
                  <a:ext uri="{0D108BD9-81ED-4DB2-BD59-A6C34878D82A}">
                    <a16:rowId xmlns:a16="http://schemas.microsoft.com/office/drawing/2014/main" val="3219614640"/>
                  </a:ext>
                </a:extLst>
              </a:tr>
              <a:tr h="1326908">
                <a:tc>
                  <a:txBody>
                    <a:bodyPr/>
                    <a:lstStyle/>
                    <a:p>
                      <a:r>
                        <a:rPr lang="en-US" sz="1200" dirty="0"/>
                        <a:t>UWMSN</a:t>
                      </a:r>
                    </a:p>
                  </a:txBody>
                  <a:tcPr/>
                </a:tc>
                <a:tc>
                  <a:txBody>
                    <a:bodyPr/>
                    <a:lstStyle/>
                    <a:p>
                      <a:r>
                        <a:rPr lang="en-US" sz="1200" dirty="0"/>
                        <a:t>UWSYS</a:t>
                      </a:r>
                    </a:p>
                  </a:txBody>
                  <a:tcPr/>
                </a:tc>
                <a:tc>
                  <a:txBody>
                    <a:bodyPr/>
                    <a:lstStyle/>
                    <a:p>
                      <a:r>
                        <a:rPr lang="en-US" sz="1200" dirty="0"/>
                        <a:t>Cash Advance Payment</a:t>
                      </a:r>
                    </a:p>
                  </a:txBody>
                  <a:tcPr/>
                </a:tc>
                <a:tc>
                  <a:txBody>
                    <a:bodyPr/>
                    <a:lstStyle/>
                    <a:p>
                      <a:r>
                        <a:rPr lang="en-US" sz="1200" dirty="0"/>
                        <a:t>Actuals</a:t>
                      </a:r>
                    </a:p>
                  </a:txBody>
                  <a:tcPr/>
                </a:tc>
                <a:tc>
                  <a:txBody>
                    <a:bodyPr/>
                    <a:lstStyle/>
                    <a:p>
                      <a:r>
                        <a:rPr lang="en-US" sz="1200" dirty="0"/>
                        <a:t>1307: Accounts Receivable-Advance</a:t>
                      </a:r>
                    </a:p>
                  </a:txBody>
                  <a:tcPr/>
                </a:tc>
                <a:tc>
                  <a:txBody>
                    <a:bodyPr/>
                    <a:lstStyle/>
                    <a:p>
                      <a:r>
                        <a:rPr lang="en-US" sz="1200" dirty="0"/>
                        <a:t>250.00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Employee</a:t>
                      </a:r>
                    </a:p>
                    <a:p>
                      <a:pPr marL="0" indent="0">
                        <a:buFont typeface="Arial" panose="020B0604020202020204" pitchFamily="34" charset="0"/>
                        <a:buNone/>
                      </a:pPr>
                      <a:endParaRPr lang="en-US" sz="1200" dirty="0"/>
                    </a:p>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32562690"/>
                  </a:ext>
                </a:extLst>
              </a:tr>
              <a:tr h="1477801">
                <a:tc>
                  <a:txBody>
                    <a:bodyPr/>
                    <a:lstStyle/>
                    <a:p>
                      <a:r>
                        <a:rPr lang="en-US" sz="1200" dirty="0"/>
                        <a:t>UWMSN</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UWSYS</a:t>
                      </a:r>
                    </a:p>
                    <a:p>
                      <a:endParaRPr lang="en-US" sz="1200" dirty="0"/>
                    </a:p>
                  </a:txBody>
                  <a:tcPr/>
                </a:tc>
                <a:tc>
                  <a:txBody>
                    <a:bodyPr/>
                    <a:lstStyle/>
                    <a:p>
                      <a:r>
                        <a:rPr lang="en-US" sz="1200" dirty="0"/>
                        <a:t>Cash Advance Payment</a:t>
                      </a:r>
                    </a:p>
                    <a:p>
                      <a:endParaRPr lang="en-US" sz="1200" dirty="0"/>
                    </a:p>
                  </a:txBody>
                  <a:tcPr/>
                </a:tc>
                <a:tc>
                  <a:txBody>
                    <a:bodyPr/>
                    <a:lstStyle/>
                    <a:p>
                      <a:r>
                        <a:rPr lang="en-US" sz="1200" dirty="0"/>
                        <a:t>Actuals</a:t>
                      </a:r>
                    </a:p>
                  </a:txBody>
                  <a:tcPr/>
                </a:tc>
                <a:tc>
                  <a:txBody>
                    <a:bodyPr/>
                    <a:lstStyle/>
                    <a:p>
                      <a:r>
                        <a:rPr lang="en-US" sz="1200" dirty="0"/>
                        <a:t>2700: Intercompany Payables </a:t>
                      </a:r>
                    </a:p>
                  </a:txBody>
                  <a:tcPr/>
                </a:tc>
                <a:tc>
                  <a:txBody>
                    <a:bodyPr/>
                    <a:lstStyle/>
                    <a:p>
                      <a:endParaRPr lang="en-US" sz="1200" dirty="0"/>
                    </a:p>
                  </a:txBody>
                  <a:tcPr/>
                </a:tc>
                <a:tc>
                  <a:txBody>
                    <a:bodyPr/>
                    <a:lstStyle/>
                    <a:p>
                      <a:r>
                        <a:rPr lang="en-US" sz="1200" dirty="0"/>
                        <a:t>250.00</a:t>
                      </a:r>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indent="-285750">
                        <a:buFont typeface="Arial" panose="020B0604020202020204" pitchFamily="34" charset="0"/>
                        <a:buChar char="•"/>
                      </a:pPr>
                      <a:r>
                        <a:rPr lang="en-US" sz="1200" dirty="0"/>
                        <a:t>Intercompany Affiliate: UWSYS</a:t>
                      </a:r>
                    </a:p>
                    <a:p>
                      <a:endParaRPr lang="en-US" sz="1200" dirty="0"/>
                    </a:p>
                  </a:txBody>
                  <a:tcPr/>
                </a:tc>
                <a:extLst>
                  <a:ext uri="{0D108BD9-81ED-4DB2-BD59-A6C34878D82A}">
                    <a16:rowId xmlns:a16="http://schemas.microsoft.com/office/drawing/2014/main" val="519574410"/>
                  </a:ext>
                </a:extLst>
              </a:tr>
              <a:tr h="1477801">
                <a:tc>
                  <a:txBody>
                    <a:bodyPr/>
                    <a:lstStyle/>
                    <a:p>
                      <a:r>
                        <a:rPr lang="en-US" sz="1200" dirty="0"/>
                        <a:t>UWMSN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UWSYS</a:t>
                      </a:r>
                    </a:p>
                    <a:p>
                      <a:endParaRPr lang="en-US" sz="1200" dirty="0"/>
                    </a:p>
                  </a:txBody>
                  <a:tcPr/>
                </a:tc>
                <a:tc>
                  <a:txBody>
                    <a:bodyPr/>
                    <a:lstStyle/>
                    <a:p>
                      <a:r>
                        <a:rPr lang="en-US" sz="1200" dirty="0"/>
                        <a:t>Cash Advance Payment</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Actuals</a:t>
                      </a:r>
                    </a:p>
                    <a:p>
                      <a:endParaRPr lang="en-US" sz="1200" dirty="0"/>
                    </a:p>
                  </a:txBody>
                  <a:tcPr/>
                </a:tc>
                <a:tc>
                  <a:txBody>
                    <a:bodyPr/>
                    <a:lstStyle/>
                    <a:p>
                      <a:r>
                        <a:rPr lang="en-US" sz="1200" dirty="0"/>
                        <a:t>1700: Intercompany Receivables</a:t>
                      </a:r>
                    </a:p>
                  </a:txBody>
                  <a:tcPr/>
                </a:tc>
                <a:tc>
                  <a:txBody>
                    <a:bodyPr/>
                    <a:lstStyle/>
                    <a:p>
                      <a:r>
                        <a:rPr lang="en-US" sz="1200" dirty="0"/>
                        <a:t>250.00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indent="-285750">
                        <a:buFont typeface="Arial" panose="020B0604020202020204" pitchFamily="34" charset="0"/>
                        <a:buChar char="•"/>
                      </a:pPr>
                      <a:r>
                        <a:rPr lang="en-US" sz="1200" dirty="0"/>
                        <a:t>Intercompany Affiliate: UWSYS</a:t>
                      </a:r>
                    </a:p>
                    <a:p>
                      <a:endParaRPr lang="en-US" sz="1200" dirty="0"/>
                    </a:p>
                  </a:txBody>
                  <a:tcPr/>
                </a:tc>
                <a:extLst>
                  <a:ext uri="{0D108BD9-81ED-4DB2-BD59-A6C34878D82A}">
                    <a16:rowId xmlns:a16="http://schemas.microsoft.com/office/drawing/2014/main" val="3502392303"/>
                  </a:ext>
                </a:extLst>
              </a:tr>
              <a:tr h="911686">
                <a:tc>
                  <a:txBody>
                    <a:bodyPr/>
                    <a:lstStyle/>
                    <a:p>
                      <a:r>
                        <a:rPr lang="en-US" sz="1200" dirty="0"/>
                        <a:t>UWSYS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UWSYS</a:t>
                      </a:r>
                    </a:p>
                    <a:p>
                      <a:endParaRPr lang="en-US" sz="1200" dirty="0"/>
                    </a:p>
                  </a:txBody>
                  <a:tcPr/>
                </a:tc>
                <a:tc>
                  <a:txBody>
                    <a:bodyPr/>
                    <a:lstStyle/>
                    <a:p>
                      <a:r>
                        <a:rPr lang="en-US" sz="1200" dirty="0"/>
                        <a:t>Cash Advance Payment</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Actuals</a:t>
                      </a:r>
                    </a:p>
                    <a:p>
                      <a:endParaRPr lang="en-US" sz="1200" dirty="0"/>
                    </a:p>
                  </a:txBody>
                  <a:tcPr/>
                </a:tc>
                <a:tc>
                  <a:txBody>
                    <a:bodyPr/>
                    <a:lstStyle/>
                    <a:p>
                      <a:r>
                        <a:rPr lang="en-US" sz="1200" dirty="0"/>
                        <a:t>1000: Cash</a:t>
                      </a:r>
                    </a:p>
                  </a:txBody>
                  <a:tcPr/>
                </a:tc>
                <a:tc>
                  <a:txBody>
                    <a:bodyPr/>
                    <a:lstStyle/>
                    <a:p>
                      <a:endParaRPr lang="en-US" sz="1200" dirty="0"/>
                    </a:p>
                  </a:txBody>
                  <a:tcPr/>
                </a:tc>
                <a:tc>
                  <a:txBody>
                    <a:bodyPr/>
                    <a:lstStyle/>
                    <a:p>
                      <a:r>
                        <a:rPr lang="en-US" sz="1200" dirty="0"/>
                        <a:t>250.00</a:t>
                      </a:r>
                    </a:p>
                  </a:txBody>
                  <a:tcPr/>
                </a:tc>
                <a:tc>
                  <a:txBody>
                    <a:bodyPr/>
                    <a:lstStyle/>
                    <a:p>
                      <a:pPr marL="171450" indent="-171450">
                        <a:buFont typeface="Arial" panose="020B0604020202020204" pitchFamily="34" charset="0"/>
                        <a:buChar char="•"/>
                      </a:pPr>
                      <a:r>
                        <a:rPr lang="en-US" sz="1200" dirty="0"/>
                        <a:t>Bank Account</a:t>
                      </a:r>
                    </a:p>
                    <a:p>
                      <a:pPr marL="171450" indent="-171450">
                        <a:buFont typeface="Arial" panose="020B0604020202020204" pitchFamily="34" charset="0"/>
                        <a:buChar char="•"/>
                      </a:pPr>
                      <a:r>
                        <a:rPr lang="en-US" sz="1200" dirty="0"/>
                        <a:t>Fund</a:t>
                      </a:r>
                    </a:p>
                  </a:txBody>
                  <a:tcPr/>
                </a:tc>
                <a:extLst>
                  <a:ext uri="{0D108BD9-81ED-4DB2-BD59-A6C34878D82A}">
                    <a16:rowId xmlns:a16="http://schemas.microsoft.com/office/drawing/2014/main" val="72977215"/>
                  </a:ext>
                </a:extLst>
              </a:tr>
            </a:tbl>
          </a:graphicData>
        </a:graphic>
      </p:graphicFrame>
    </p:spTree>
    <p:extLst>
      <p:ext uri="{BB962C8B-B14F-4D97-AF65-F5344CB8AC3E}">
        <p14:creationId xmlns:p14="http://schemas.microsoft.com/office/powerpoint/2010/main" val="4001394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DF6C-8364-85A4-D88B-5583FE0ED9E6}"/>
              </a:ext>
            </a:extLst>
          </p:cNvPr>
          <p:cNvSpPr>
            <a:spLocks noGrp="1"/>
          </p:cNvSpPr>
          <p:nvPr>
            <p:ph type="ctrTitle"/>
          </p:nvPr>
        </p:nvSpPr>
        <p:spPr/>
        <p:txBody>
          <a:bodyPr/>
          <a:lstStyle/>
          <a:p>
            <a:r>
              <a:rPr lang="en-US" dirty="0"/>
              <a:t>Scenario 1</a:t>
            </a:r>
          </a:p>
        </p:txBody>
      </p:sp>
      <p:sp>
        <p:nvSpPr>
          <p:cNvPr id="3" name="Subtitle 2">
            <a:extLst>
              <a:ext uri="{FF2B5EF4-FFF2-40B4-BE49-F238E27FC236}">
                <a16:creationId xmlns:a16="http://schemas.microsoft.com/office/drawing/2014/main" id="{5AB6891E-938E-72AE-85D9-4C04BEA1B6FB}"/>
              </a:ext>
            </a:extLst>
          </p:cNvPr>
          <p:cNvSpPr>
            <a:spLocks noGrp="1"/>
          </p:cNvSpPr>
          <p:nvPr>
            <p:ph type="subTitle" idx="1"/>
          </p:nvPr>
        </p:nvSpPr>
        <p:spPr/>
        <p:txBody>
          <a:bodyPr/>
          <a:lstStyle/>
          <a:p>
            <a:r>
              <a:rPr lang="en-US" dirty="0"/>
              <a:t>Expense Report with a remaining Cash Advance balance and payback via Record Cash Sale.</a:t>
            </a:r>
          </a:p>
        </p:txBody>
      </p:sp>
    </p:spTree>
    <p:extLst>
      <p:ext uri="{BB962C8B-B14F-4D97-AF65-F5344CB8AC3E}">
        <p14:creationId xmlns:p14="http://schemas.microsoft.com/office/powerpoint/2010/main" val="10605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F638-6C0C-9E43-B925-CCB29A3CB6D3}"/>
              </a:ext>
            </a:extLst>
          </p:cNvPr>
          <p:cNvSpPr>
            <a:spLocks noGrp="1"/>
          </p:cNvSpPr>
          <p:nvPr>
            <p:ph type="ctrTitle"/>
          </p:nvPr>
        </p:nvSpPr>
        <p:spPr>
          <a:xfrm>
            <a:off x="1595161" y="682221"/>
            <a:ext cx="7441324" cy="2387600"/>
          </a:xfrm>
        </p:spPr>
        <p:txBody>
          <a:bodyPr/>
          <a:lstStyle/>
          <a:p>
            <a:r>
              <a:rPr lang="en-US" dirty="0"/>
              <a:t>Navigation Tips</a:t>
            </a:r>
          </a:p>
        </p:txBody>
      </p:sp>
      <p:sp>
        <p:nvSpPr>
          <p:cNvPr id="3" name="Subtitle 2">
            <a:extLst>
              <a:ext uri="{FF2B5EF4-FFF2-40B4-BE49-F238E27FC236}">
                <a16:creationId xmlns:a16="http://schemas.microsoft.com/office/drawing/2014/main" id="{545613A2-9C5A-FE87-D69B-94C70A8CA83D}"/>
              </a:ext>
            </a:extLst>
          </p:cNvPr>
          <p:cNvSpPr>
            <a:spLocks noGrp="1"/>
          </p:cNvSpPr>
          <p:nvPr>
            <p:ph type="subTitle" idx="1"/>
          </p:nvPr>
        </p:nvSpPr>
        <p:spPr>
          <a:xfrm>
            <a:off x="1595161" y="3294151"/>
            <a:ext cx="7441324" cy="1655762"/>
          </a:xfrm>
        </p:spPr>
        <p:txBody>
          <a:bodyPr/>
          <a:lstStyle/>
          <a:p>
            <a:r>
              <a:rPr lang="en-US" dirty="0"/>
              <a:t>Related Actions</a:t>
            </a:r>
          </a:p>
          <a:p>
            <a:r>
              <a:rPr lang="en-US" dirty="0"/>
              <a:t>How to Proxy</a:t>
            </a:r>
          </a:p>
          <a:p>
            <a:r>
              <a:rPr lang="en-US" dirty="0"/>
              <a:t>My Tasks</a:t>
            </a:r>
          </a:p>
        </p:txBody>
      </p:sp>
    </p:spTree>
    <p:extLst>
      <p:ext uri="{BB962C8B-B14F-4D97-AF65-F5344CB8AC3E}">
        <p14:creationId xmlns:p14="http://schemas.microsoft.com/office/powerpoint/2010/main" val="32782968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9BD789-1908-3F8F-C5B6-27D2D11E863F}"/>
              </a:ext>
            </a:extLst>
          </p:cNvPr>
          <p:cNvPicPr>
            <a:picLocks noChangeAspect="1"/>
          </p:cNvPicPr>
          <p:nvPr/>
        </p:nvPicPr>
        <p:blipFill>
          <a:blip r:embed="rId2"/>
          <a:stretch>
            <a:fillRect/>
          </a:stretch>
        </p:blipFill>
        <p:spPr>
          <a:xfrm>
            <a:off x="1282283" y="2141150"/>
            <a:ext cx="9469171" cy="2048161"/>
          </a:xfrm>
          <a:prstGeom prst="rect">
            <a:avLst/>
          </a:prstGeom>
        </p:spPr>
      </p:pic>
      <p:sp>
        <p:nvSpPr>
          <p:cNvPr id="3" name="Title 2">
            <a:extLst>
              <a:ext uri="{FF2B5EF4-FFF2-40B4-BE49-F238E27FC236}">
                <a16:creationId xmlns:a16="http://schemas.microsoft.com/office/drawing/2014/main" id="{FF8028A1-9143-BB57-6EFB-FED59D11D0F3}"/>
              </a:ext>
            </a:extLst>
          </p:cNvPr>
          <p:cNvSpPr>
            <a:spLocks noGrp="1"/>
          </p:cNvSpPr>
          <p:nvPr>
            <p:ph type="title"/>
          </p:nvPr>
        </p:nvSpPr>
        <p:spPr/>
        <p:txBody>
          <a:bodyPr>
            <a:normAutofit fontScale="90000"/>
          </a:bodyPr>
          <a:lstStyle/>
          <a:p>
            <a:r>
              <a:rPr lang="en-US" dirty="0"/>
              <a:t>Expense Report is Approved (with cash advance)</a:t>
            </a:r>
          </a:p>
        </p:txBody>
      </p:sp>
      <p:sp>
        <p:nvSpPr>
          <p:cNvPr id="10" name="TextBox 9">
            <a:extLst>
              <a:ext uri="{FF2B5EF4-FFF2-40B4-BE49-F238E27FC236}">
                <a16:creationId xmlns:a16="http://schemas.microsoft.com/office/drawing/2014/main" id="{1DEECE2A-119C-0B44-F116-A9412EB5F027}"/>
              </a:ext>
            </a:extLst>
          </p:cNvPr>
          <p:cNvSpPr txBox="1"/>
          <p:nvPr/>
        </p:nvSpPr>
        <p:spPr>
          <a:xfrm>
            <a:off x="1740604" y="5553740"/>
            <a:ext cx="9367284" cy="369332"/>
          </a:xfrm>
          <a:prstGeom prst="rect">
            <a:avLst/>
          </a:prstGeom>
          <a:noFill/>
        </p:spPr>
        <p:txBody>
          <a:bodyPr wrap="square" rtlCol="0">
            <a:spAutoFit/>
          </a:bodyPr>
          <a:lstStyle/>
          <a:p>
            <a:r>
              <a:rPr lang="en-US" dirty="0"/>
              <a:t>The cash advance was applied to the expense report and has reduced the reimbursement amount.</a:t>
            </a:r>
          </a:p>
        </p:txBody>
      </p:sp>
      <p:cxnSp>
        <p:nvCxnSpPr>
          <p:cNvPr id="12" name="Straight Arrow Connector 11">
            <a:extLst>
              <a:ext uri="{FF2B5EF4-FFF2-40B4-BE49-F238E27FC236}">
                <a16:creationId xmlns:a16="http://schemas.microsoft.com/office/drawing/2014/main" id="{D063C45A-0C7B-F8CC-83AE-61B9DE13B609}"/>
              </a:ext>
            </a:extLst>
          </p:cNvPr>
          <p:cNvCxnSpPr>
            <a:cxnSpLocks/>
          </p:cNvCxnSpPr>
          <p:nvPr/>
        </p:nvCxnSpPr>
        <p:spPr>
          <a:xfrm flipH="1" flipV="1">
            <a:off x="8897815" y="3332285"/>
            <a:ext cx="1473837" cy="22214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2AB139B-D212-BF3C-AD65-70A3A9B35F5C}"/>
              </a:ext>
            </a:extLst>
          </p:cNvPr>
          <p:cNvCxnSpPr>
            <a:cxnSpLocks/>
          </p:cNvCxnSpPr>
          <p:nvPr/>
        </p:nvCxnSpPr>
        <p:spPr>
          <a:xfrm flipV="1">
            <a:off x="4431323" y="3332285"/>
            <a:ext cx="2787162" cy="21541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7695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D611-A074-2B28-93EB-32B7A16E0DB5}"/>
              </a:ext>
            </a:extLst>
          </p:cNvPr>
          <p:cNvSpPr>
            <a:spLocks noGrp="1"/>
          </p:cNvSpPr>
          <p:nvPr>
            <p:ph type="title"/>
          </p:nvPr>
        </p:nvSpPr>
        <p:spPr/>
        <p:txBody>
          <a:bodyPr>
            <a:normAutofit fontScale="90000"/>
          </a:bodyPr>
          <a:lstStyle/>
          <a:p>
            <a:r>
              <a:rPr lang="en-US" dirty="0"/>
              <a:t>Expense Report (with cash advance) Accounting</a:t>
            </a:r>
          </a:p>
        </p:txBody>
      </p:sp>
      <p:pic>
        <p:nvPicPr>
          <p:cNvPr id="4" name="Picture 3">
            <a:extLst>
              <a:ext uri="{FF2B5EF4-FFF2-40B4-BE49-F238E27FC236}">
                <a16:creationId xmlns:a16="http://schemas.microsoft.com/office/drawing/2014/main" id="{FFCA4662-4105-5278-9013-D57EE9E1F5B2}"/>
              </a:ext>
            </a:extLst>
          </p:cNvPr>
          <p:cNvPicPr>
            <a:picLocks noChangeAspect="1"/>
          </p:cNvPicPr>
          <p:nvPr/>
        </p:nvPicPr>
        <p:blipFill>
          <a:blip r:embed="rId2"/>
          <a:stretch>
            <a:fillRect/>
          </a:stretch>
        </p:blipFill>
        <p:spPr>
          <a:xfrm>
            <a:off x="879231" y="1696640"/>
            <a:ext cx="10181492" cy="4295317"/>
          </a:xfrm>
          <a:prstGeom prst="rect">
            <a:avLst/>
          </a:prstGeom>
        </p:spPr>
      </p:pic>
    </p:spTree>
    <p:extLst>
      <p:ext uri="{BB962C8B-B14F-4D97-AF65-F5344CB8AC3E}">
        <p14:creationId xmlns:p14="http://schemas.microsoft.com/office/powerpoint/2010/main" val="3670044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3">
            <a:extLst>
              <a:ext uri="{FF2B5EF4-FFF2-40B4-BE49-F238E27FC236}">
                <a16:creationId xmlns:a16="http://schemas.microsoft.com/office/drawing/2014/main" id="{E45EC0EC-8105-71DB-3D8B-BE004DF8B30D}"/>
              </a:ext>
            </a:extLst>
          </p:cNvPr>
          <p:cNvGraphicFramePr>
            <a:graphicFrameLocks noGrp="1"/>
          </p:cNvGraphicFramePr>
          <p:nvPr>
            <p:extLst>
              <p:ext uri="{D42A27DB-BD31-4B8C-83A1-F6EECF244321}">
                <p14:modId xmlns:p14="http://schemas.microsoft.com/office/powerpoint/2010/main" val="2123476342"/>
              </p:ext>
            </p:extLst>
          </p:nvPr>
        </p:nvGraphicFramePr>
        <p:xfrm>
          <a:off x="2506042" y="1424743"/>
          <a:ext cx="8022308" cy="4008514"/>
        </p:xfrm>
        <a:graphic>
          <a:graphicData uri="http://schemas.openxmlformats.org/drawingml/2006/table">
            <a:tbl>
              <a:tblPr firstRow="1" bandRow="1">
                <a:tableStyleId>{5C22544A-7EE6-4342-B048-85BDC9FD1C3A}</a:tableStyleId>
              </a:tblPr>
              <a:tblGrid>
                <a:gridCol w="1325870">
                  <a:extLst>
                    <a:ext uri="{9D8B030D-6E8A-4147-A177-3AD203B41FA5}">
                      <a16:colId xmlns:a16="http://schemas.microsoft.com/office/drawing/2014/main" val="214279934"/>
                    </a:ext>
                  </a:extLst>
                </a:gridCol>
                <a:gridCol w="1026236">
                  <a:extLst>
                    <a:ext uri="{9D8B030D-6E8A-4147-A177-3AD203B41FA5}">
                      <a16:colId xmlns:a16="http://schemas.microsoft.com/office/drawing/2014/main" val="1451357932"/>
                    </a:ext>
                  </a:extLst>
                </a:gridCol>
                <a:gridCol w="1026236">
                  <a:extLst>
                    <a:ext uri="{9D8B030D-6E8A-4147-A177-3AD203B41FA5}">
                      <a16:colId xmlns:a16="http://schemas.microsoft.com/office/drawing/2014/main" val="3990700990"/>
                    </a:ext>
                  </a:extLst>
                </a:gridCol>
                <a:gridCol w="1121366">
                  <a:extLst>
                    <a:ext uri="{9D8B030D-6E8A-4147-A177-3AD203B41FA5}">
                      <a16:colId xmlns:a16="http://schemas.microsoft.com/office/drawing/2014/main" val="1623185930"/>
                    </a:ext>
                  </a:extLst>
                </a:gridCol>
                <a:gridCol w="896485">
                  <a:extLst>
                    <a:ext uri="{9D8B030D-6E8A-4147-A177-3AD203B41FA5}">
                      <a16:colId xmlns:a16="http://schemas.microsoft.com/office/drawing/2014/main" val="2984327667"/>
                    </a:ext>
                  </a:extLst>
                </a:gridCol>
                <a:gridCol w="1018438">
                  <a:extLst>
                    <a:ext uri="{9D8B030D-6E8A-4147-A177-3AD203B41FA5}">
                      <a16:colId xmlns:a16="http://schemas.microsoft.com/office/drawing/2014/main" val="3671048995"/>
                    </a:ext>
                  </a:extLst>
                </a:gridCol>
                <a:gridCol w="1607677">
                  <a:extLst>
                    <a:ext uri="{9D8B030D-6E8A-4147-A177-3AD203B41FA5}">
                      <a16:colId xmlns:a16="http://schemas.microsoft.com/office/drawing/2014/main" val="2816710684"/>
                    </a:ext>
                  </a:extLst>
                </a:gridCol>
              </a:tblGrid>
              <a:tr h="876602">
                <a:tc>
                  <a:txBody>
                    <a:bodyPr/>
                    <a:lstStyle/>
                    <a:p>
                      <a:r>
                        <a:rPr lang="en-US" dirty="0"/>
                        <a:t>Company</a:t>
                      </a:r>
                    </a:p>
                  </a:txBody>
                  <a:tcPr/>
                </a:tc>
                <a:tc>
                  <a:txBody>
                    <a:bodyPr/>
                    <a:lstStyle/>
                    <a:p>
                      <a:r>
                        <a:rPr lang="en-US" dirty="0">
                          <a:solidFill>
                            <a:srgbClr val="FF0000"/>
                          </a:solidFill>
                        </a:rPr>
                        <a:t>Journal Source</a:t>
                      </a:r>
                    </a:p>
                  </a:txBody>
                  <a:tcPr/>
                </a:tc>
                <a:tc>
                  <a:txBody>
                    <a:bodyPr/>
                    <a:lstStyle/>
                    <a:p>
                      <a:r>
                        <a:rPr lang="en-US" dirty="0">
                          <a:solidFill>
                            <a:srgbClr val="FF0000"/>
                          </a:solidFill>
                        </a:rPr>
                        <a:t>Ledger</a:t>
                      </a:r>
                    </a:p>
                  </a:txBody>
                  <a:tcPr/>
                </a:tc>
                <a:tc>
                  <a:txBody>
                    <a:bodyPr/>
                    <a:lstStyle/>
                    <a:p>
                      <a:r>
                        <a:rPr lang="en-US" dirty="0"/>
                        <a:t>Ledger Account</a:t>
                      </a:r>
                    </a:p>
                  </a:txBody>
                  <a:tcPr/>
                </a:tc>
                <a:tc>
                  <a:txBody>
                    <a:bodyPr/>
                    <a:lstStyle/>
                    <a:p>
                      <a:r>
                        <a:rPr lang="en-US" dirty="0"/>
                        <a:t>Debit</a:t>
                      </a:r>
                    </a:p>
                  </a:txBody>
                  <a:tcPr/>
                </a:tc>
                <a:tc>
                  <a:txBody>
                    <a:bodyPr/>
                    <a:lstStyle/>
                    <a:p>
                      <a:r>
                        <a:rPr lang="en-US" dirty="0"/>
                        <a:t>Credit</a:t>
                      </a:r>
                    </a:p>
                  </a:txBody>
                  <a:tcPr/>
                </a:tc>
                <a:tc>
                  <a:txBody>
                    <a:bodyPr/>
                    <a:lstStyle/>
                    <a:p>
                      <a:r>
                        <a:rPr lang="en-US" dirty="0"/>
                        <a:t>Additional Worktags</a:t>
                      </a:r>
                    </a:p>
                  </a:txBody>
                  <a:tcPr/>
                </a:tc>
                <a:extLst>
                  <a:ext uri="{0D108BD9-81ED-4DB2-BD59-A6C34878D82A}">
                    <a16:rowId xmlns:a16="http://schemas.microsoft.com/office/drawing/2014/main" val="3219614640"/>
                  </a:ext>
                </a:extLst>
              </a:tr>
              <a:tr h="1943192">
                <a:tc>
                  <a:txBody>
                    <a:bodyPr/>
                    <a:lstStyle/>
                    <a:p>
                      <a:r>
                        <a:rPr lang="en-US" sz="1200" dirty="0"/>
                        <a:t>UWMSN</a:t>
                      </a:r>
                    </a:p>
                    <a:p>
                      <a:endParaRPr lang="en-US" sz="1200" dirty="0"/>
                    </a:p>
                  </a:txBody>
                  <a:tcPr/>
                </a:tc>
                <a:tc>
                  <a:txBody>
                    <a:bodyPr/>
                    <a:lstStyle/>
                    <a:p>
                      <a:r>
                        <a:rPr lang="en-US" sz="1200" dirty="0"/>
                        <a:t>Expense Report</a:t>
                      </a:r>
                    </a:p>
                  </a:txBody>
                  <a:tcPr/>
                </a:tc>
                <a:tc>
                  <a:txBody>
                    <a:bodyPr/>
                    <a:lstStyle/>
                    <a:p>
                      <a:r>
                        <a:rPr lang="en-US" sz="1200" dirty="0"/>
                        <a:t>Actuals</a:t>
                      </a:r>
                    </a:p>
                  </a:txBody>
                  <a:tcPr/>
                </a:tc>
                <a:tc>
                  <a:txBody>
                    <a:bodyPr/>
                    <a:lstStyle/>
                    <a:p>
                      <a:r>
                        <a:rPr lang="en-US" sz="1200" dirty="0"/>
                        <a:t>6021: Other Expenses</a:t>
                      </a:r>
                    </a:p>
                  </a:txBody>
                  <a:tcPr/>
                </a:tc>
                <a:tc>
                  <a:txBody>
                    <a:bodyPr/>
                    <a:lstStyle/>
                    <a:p>
                      <a:r>
                        <a:rPr lang="en-US" sz="1200" dirty="0"/>
                        <a:t>125.00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indent="-285750">
                        <a:buFont typeface="Arial" panose="020B0604020202020204" pitchFamily="34" charset="0"/>
                        <a:buChar char="•"/>
                      </a:pPr>
                      <a:r>
                        <a:rPr lang="en-US" sz="1200" dirty="0"/>
                        <a:t>Function</a:t>
                      </a:r>
                    </a:p>
                    <a:p>
                      <a:pPr marL="285750" indent="-285750">
                        <a:buFont typeface="Arial" panose="020B0604020202020204" pitchFamily="34" charset="0"/>
                        <a:buChar char="•"/>
                      </a:pPr>
                      <a:r>
                        <a:rPr lang="en-US" sz="1200" dirty="0"/>
                        <a:t>Program/Project/Grant/Gift</a:t>
                      </a:r>
                    </a:p>
                    <a:p>
                      <a:pPr marL="285750" indent="-285750">
                        <a:buFont typeface="Arial" panose="020B0604020202020204" pitchFamily="34" charset="0"/>
                        <a:buChar char="•"/>
                      </a:pPr>
                      <a:r>
                        <a:rPr lang="en-US" sz="1200" dirty="0"/>
                        <a:t>Spend Category</a:t>
                      </a:r>
                    </a:p>
                    <a:p>
                      <a:pPr marL="285750" indent="-285750">
                        <a:buFont typeface="Arial" panose="020B0604020202020204" pitchFamily="34" charset="0"/>
                        <a:buChar char="•"/>
                      </a:pPr>
                      <a:r>
                        <a:rPr lang="en-US" sz="1200" dirty="0"/>
                        <a:t>Employee</a:t>
                      </a:r>
                    </a:p>
                    <a:p>
                      <a:pPr marL="285750" indent="-285750">
                        <a:buFont typeface="Arial" panose="020B0604020202020204" pitchFamily="34" charset="0"/>
                        <a:buChar char="•"/>
                      </a:pPr>
                      <a:r>
                        <a:rPr lang="en-US" sz="1200" dirty="0"/>
                        <a:t>Expense Item</a:t>
                      </a:r>
                    </a:p>
                    <a:p>
                      <a:pPr marL="285750" indent="-285750">
                        <a:buFont typeface="Arial" panose="020B0604020202020204" pitchFamily="34" charset="0"/>
                        <a:buChar char="•"/>
                      </a:pPr>
                      <a:r>
                        <a:rPr lang="en-US" sz="1200" dirty="0"/>
                        <a:t>Location</a:t>
                      </a:r>
                    </a:p>
                  </a:txBody>
                  <a:tcPr/>
                </a:tc>
                <a:extLst>
                  <a:ext uri="{0D108BD9-81ED-4DB2-BD59-A6C34878D82A}">
                    <a16:rowId xmlns:a16="http://schemas.microsoft.com/office/drawing/2014/main" val="32562690"/>
                  </a:ext>
                </a:extLst>
              </a:tr>
              <a:tr h="1139583">
                <a:tc>
                  <a:txBody>
                    <a:bodyPr/>
                    <a:lstStyle/>
                    <a:p>
                      <a:r>
                        <a:rPr lang="en-US" sz="1200" dirty="0"/>
                        <a:t>UWMSN</a:t>
                      </a:r>
                    </a:p>
                    <a:p>
                      <a:endParaRPr lang="en-US" sz="1200" dirty="0"/>
                    </a:p>
                  </a:txBody>
                  <a:tcPr/>
                </a:tc>
                <a:tc>
                  <a:txBody>
                    <a:bodyPr/>
                    <a:lstStyle/>
                    <a:p>
                      <a:r>
                        <a:rPr lang="en-US" sz="1200" dirty="0"/>
                        <a:t>Expense Report</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Actuals</a:t>
                      </a:r>
                    </a:p>
                    <a:p>
                      <a:endParaRPr lang="en-US" sz="1200" dirty="0"/>
                    </a:p>
                  </a:txBody>
                  <a:tcPr/>
                </a:tc>
                <a:tc>
                  <a:txBody>
                    <a:bodyPr/>
                    <a:lstStyle/>
                    <a:p>
                      <a:r>
                        <a:rPr lang="en-US" sz="1200" dirty="0"/>
                        <a:t>1307: Accounts Receivable-Advance</a:t>
                      </a:r>
                    </a:p>
                  </a:txBody>
                  <a:tcPr/>
                </a:tc>
                <a:tc>
                  <a:txBody>
                    <a:bodyPr/>
                    <a:lstStyle/>
                    <a:p>
                      <a:endParaRPr lang="en-US" sz="1200" dirty="0"/>
                    </a:p>
                  </a:txBody>
                  <a:tcPr/>
                </a:tc>
                <a:tc>
                  <a:txBody>
                    <a:bodyPr/>
                    <a:lstStyle/>
                    <a:p>
                      <a:r>
                        <a:rPr lang="en-US" sz="1200" dirty="0"/>
                        <a:t>125.00</a:t>
                      </a:r>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indent="-285750">
                        <a:buFont typeface="Arial" panose="020B0604020202020204" pitchFamily="34" charset="0"/>
                        <a:buChar char="•"/>
                      </a:pPr>
                      <a:r>
                        <a:rPr lang="en-US" sz="1200" dirty="0"/>
                        <a:t>Employee</a:t>
                      </a:r>
                    </a:p>
                    <a:p>
                      <a:endParaRPr lang="en-US" sz="1200" dirty="0"/>
                    </a:p>
                  </a:txBody>
                  <a:tcPr/>
                </a:tc>
                <a:extLst>
                  <a:ext uri="{0D108BD9-81ED-4DB2-BD59-A6C34878D82A}">
                    <a16:rowId xmlns:a16="http://schemas.microsoft.com/office/drawing/2014/main" val="519574410"/>
                  </a:ext>
                </a:extLst>
              </a:tr>
            </a:tbl>
          </a:graphicData>
        </a:graphic>
      </p:graphicFrame>
      <p:sp>
        <p:nvSpPr>
          <p:cNvPr id="3" name="Title 2">
            <a:extLst>
              <a:ext uri="{FF2B5EF4-FFF2-40B4-BE49-F238E27FC236}">
                <a16:creationId xmlns:a16="http://schemas.microsoft.com/office/drawing/2014/main" id="{05360395-66BA-86BA-D911-D59FB9FA72D2}"/>
              </a:ext>
            </a:extLst>
          </p:cNvPr>
          <p:cNvSpPr>
            <a:spLocks noGrp="1"/>
          </p:cNvSpPr>
          <p:nvPr>
            <p:ph type="title"/>
          </p:nvPr>
        </p:nvSpPr>
        <p:spPr>
          <a:xfrm>
            <a:off x="215900" y="1060451"/>
            <a:ext cx="2080733" cy="4128237"/>
          </a:xfrm>
        </p:spPr>
        <p:txBody>
          <a:bodyPr>
            <a:normAutofit/>
          </a:bodyPr>
          <a:lstStyle/>
          <a:p>
            <a:r>
              <a:rPr lang="en-US" sz="2400" dirty="0"/>
              <a:t>Expense Report Accounting</a:t>
            </a:r>
          </a:p>
        </p:txBody>
      </p:sp>
    </p:spTree>
    <p:extLst>
      <p:ext uri="{BB962C8B-B14F-4D97-AF65-F5344CB8AC3E}">
        <p14:creationId xmlns:p14="http://schemas.microsoft.com/office/powerpoint/2010/main" val="7069549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60395-66BA-86BA-D911-D59FB9FA72D2}"/>
              </a:ext>
            </a:extLst>
          </p:cNvPr>
          <p:cNvSpPr>
            <a:spLocks noGrp="1"/>
          </p:cNvSpPr>
          <p:nvPr>
            <p:ph type="title"/>
          </p:nvPr>
        </p:nvSpPr>
        <p:spPr/>
        <p:txBody>
          <a:bodyPr/>
          <a:lstStyle/>
          <a:p>
            <a:r>
              <a:rPr lang="en-US" dirty="0"/>
              <a:t>Spend Authorization Liquidation</a:t>
            </a:r>
          </a:p>
        </p:txBody>
      </p:sp>
      <p:pic>
        <p:nvPicPr>
          <p:cNvPr id="8" name="Picture 7">
            <a:extLst>
              <a:ext uri="{FF2B5EF4-FFF2-40B4-BE49-F238E27FC236}">
                <a16:creationId xmlns:a16="http://schemas.microsoft.com/office/drawing/2014/main" id="{BCCAA8B0-5EF7-56C0-E4B9-26D43A1BC9DF}"/>
              </a:ext>
            </a:extLst>
          </p:cNvPr>
          <p:cNvPicPr>
            <a:picLocks noChangeAspect="1"/>
          </p:cNvPicPr>
          <p:nvPr/>
        </p:nvPicPr>
        <p:blipFill>
          <a:blip r:embed="rId2"/>
          <a:stretch>
            <a:fillRect/>
          </a:stretch>
        </p:blipFill>
        <p:spPr>
          <a:xfrm>
            <a:off x="1162399" y="1494739"/>
            <a:ext cx="5506218" cy="4906060"/>
          </a:xfrm>
          <a:prstGeom prst="rect">
            <a:avLst/>
          </a:prstGeom>
        </p:spPr>
      </p:pic>
      <p:pic>
        <p:nvPicPr>
          <p:cNvPr id="5" name="Picture 4">
            <a:extLst>
              <a:ext uri="{FF2B5EF4-FFF2-40B4-BE49-F238E27FC236}">
                <a16:creationId xmlns:a16="http://schemas.microsoft.com/office/drawing/2014/main" id="{E275CC11-CDAB-E45C-1E88-2F5D1340C7DA}"/>
              </a:ext>
            </a:extLst>
          </p:cNvPr>
          <p:cNvPicPr>
            <a:picLocks noChangeAspect="1"/>
          </p:cNvPicPr>
          <p:nvPr/>
        </p:nvPicPr>
        <p:blipFill>
          <a:blip r:embed="rId3"/>
          <a:stretch>
            <a:fillRect/>
          </a:stretch>
        </p:blipFill>
        <p:spPr>
          <a:xfrm>
            <a:off x="1014046" y="4540924"/>
            <a:ext cx="10987454" cy="1376299"/>
          </a:xfrm>
          <a:prstGeom prst="rect">
            <a:avLst/>
          </a:prstGeom>
        </p:spPr>
      </p:pic>
    </p:spTree>
    <p:extLst>
      <p:ext uri="{BB962C8B-B14F-4D97-AF65-F5344CB8AC3E}">
        <p14:creationId xmlns:p14="http://schemas.microsoft.com/office/powerpoint/2010/main" val="38965876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0434E-A8CA-F6D3-4AA5-2432F7033141}"/>
              </a:ext>
            </a:extLst>
          </p:cNvPr>
          <p:cNvSpPr>
            <a:spLocks noGrp="1"/>
          </p:cNvSpPr>
          <p:nvPr>
            <p:ph type="title"/>
          </p:nvPr>
        </p:nvSpPr>
        <p:spPr/>
        <p:txBody>
          <a:bodyPr>
            <a:normAutofit fontScale="90000"/>
          </a:bodyPr>
          <a:lstStyle/>
          <a:p>
            <a:r>
              <a:rPr lang="en-US" dirty="0"/>
              <a:t>Appendix: Spend Authorization Liquidation-Accounting</a:t>
            </a:r>
          </a:p>
        </p:txBody>
      </p:sp>
      <p:graphicFrame>
        <p:nvGraphicFramePr>
          <p:cNvPr id="4" name="Table 13">
            <a:extLst>
              <a:ext uri="{FF2B5EF4-FFF2-40B4-BE49-F238E27FC236}">
                <a16:creationId xmlns:a16="http://schemas.microsoft.com/office/drawing/2014/main" id="{5AF9DF9F-3C9C-89CB-C464-8976D587E16B}"/>
              </a:ext>
            </a:extLst>
          </p:cNvPr>
          <p:cNvGraphicFramePr>
            <a:graphicFrameLocks noGrp="1"/>
          </p:cNvGraphicFramePr>
          <p:nvPr>
            <p:ph type="dgm" sz="quarter" idx="13"/>
            <p:extLst>
              <p:ext uri="{D42A27DB-BD31-4B8C-83A1-F6EECF244321}">
                <p14:modId xmlns:p14="http://schemas.microsoft.com/office/powerpoint/2010/main" val="3066580154"/>
              </p:ext>
            </p:extLst>
          </p:nvPr>
        </p:nvGraphicFramePr>
        <p:xfrm>
          <a:off x="1760538" y="1402080"/>
          <a:ext cx="8611371" cy="4537047"/>
        </p:xfrm>
        <a:graphic>
          <a:graphicData uri="http://schemas.openxmlformats.org/drawingml/2006/table">
            <a:tbl>
              <a:tblPr firstRow="1" bandRow="1">
                <a:tableStyleId>{5C22544A-7EE6-4342-B048-85BDC9FD1C3A}</a:tableStyleId>
              </a:tblPr>
              <a:tblGrid>
                <a:gridCol w="1461430">
                  <a:extLst>
                    <a:ext uri="{9D8B030D-6E8A-4147-A177-3AD203B41FA5}">
                      <a16:colId xmlns:a16="http://schemas.microsoft.com/office/drawing/2014/main" val="214279934"/>
                    </a:ext>
                  </a:extLst>
                </a:gridCol>
                <a:gridCol w="1083752">
                  <a:extLst>
                    <a:ext uri="{9D8B030D-6E8A-4147-A177-3AD203B41FA5}">
                      <a16:colId xmlns:a16="http://schemas.microsoft.com/office/drawing/2014/main" val="1451357932"/>
                    </a:ext>
                  </a:extLst>
                </a:gridCol>
                <a:gridCol w="1438583">
                  <a:extLst>
                    <a:ext uri="{9D8B030D-6E8A-4147-A177-3AD203B41FA5}">
                      <a16:colId xmlns:a16="http://schemas.microsoft.com/office/drawing/2014/main" val="1294425882"/>
                    </a:ext>
                  </a:extLst>
                </a:gridCol>
                <a:gridCol w="1348041">
                  <a:extLst>
                    <a:ext uri="{9D8B030D-6E8A-4147-A177-3AD203B41FA5}">
                      <a16:colId xmlns:a16="http://schemas.microsoft.com/office/drawing/2014/main" val="1623185930"/>
                    </a:ext>
                  </a:extLst>
                </a:gridCol>
                <a:gridCol w="865162">
                  <a:extLst>
                    <a:ext uri="{9D8B030D-6E8A-4147-A177-3AD203B41FA5}">
                      <a16:colId xmlns:a16="http://schemas.microsoft.com/office/drawing/2014/main" val="2984327667"/>
                    </a:ext>
                  </a:extLst>
                </a:gridCol>
                <a:gridCol w="903778">
                  <a:extLst>
                    <a:ext uri="{9D8B030D-6E8A-4147-A177-3AD203B41FA5}">
                      <a16:colId xmlns:a16="http://schemas.microsoft.com/office/drawing/2014/main" val="3671048995"/>
                    </a:ext>
                  </a:extLst>
                </a:gridCol>
                <a:gridCol w="1510625">
                  <a:extLst>
                    <a:ext uri="{9D8B030D-6E8A-4147-A177-3AD203B41FA5}">
                      <a16:colId xmlns:a16="http://schemas.microsoft.com/office/drawing/2014/main" val="2816710684"/>
                    </a:ext>
                  </a:extLst>
                </a:gridCol>
              </a:tblGrid>
              <a:tr h="872509">
                <a:tc>
                  <a:txBody>
                    <a:bodyPr/>
                    <a:lstStyle/>
                    <a:p>
                      <a:r>
                        <a:rPr lang="en-US" dirty="0"/>
                        <a:t>Company</a:t>
                      </a:r>
                    </a:p>
                  </a:txBody>
                  <a:tcPr/>
                </a:tc>
                <a:tc>
                  <a:txBody>
                    <a:bodyPr/>
                    <a:lstStyle/>
                    <a:p>
                      <a:r>
                        <a:rPr lang="en-US" dirty="0">
                          <a:solidFill>
                            <a:srgbClr val="FF0000"/>
                          </a:solidFill>
                        </a:rPr>
                        <a:t>Journal Source</a:t>
                      </a:r>
                    </a:p>
                  </a:txBody>
                  <a:tcPr/>
                </a:tc>
                <a:tc>
                  <a:txBody>
                    <a:bodyPr/>
                    <a:lstStyle/>
                    <a:p>
                      <a:r>
                        <a:rPr lang="en-US" dirty="0">
                          <a:solidFill>
                            <a:srgbClr val="FF0000"/>
                          </a:solidFill>
                        </a:rPr>
                        <a:t>Ledger</a:t>
                      </a:r>
                    </a:p>
                  </a:txBody>
                  <a:tcPr/>
                </a:tc>
                <a:tc>
                  <a:txBody>
                    <a:bodyPr/>
                    <a:lstStyle/>
                    <a:p>
                      <a:r>
                        <a:rPr lang="en-US" dirty="0"/>
                        <a:t>Ledger Account</a:t>
                      </a:r>
                    </a:p>
                  </a:txBody>
                  <a:tcPr/>
                </a:tc>
                <a:tc>
                  <a:txBody>
                    <a:bodyPr/>
                    <a:lstStyle/>
                    <a:p>
                      <a:r>
                        <a:rPr lang="en-US" dirty="0"/>
                        <a:t>Debit</a:t>
                      </a:r>
                    </a:p>
                  </a:txBody>
                  <a:tcPr/>
                </a:tc>
                <a:tc>
                  <a:txBody>
                    <a:bodyPr/>
                    <a:lstStyle/>
                    <a:p>
                      <a:r>
                        <a:rPr lang="en-US" dirty="0"/>
                        <a:t>Credit</a:t>
                      </a:r>
                    </a:p>
                  </a:txBody>
                  <a:tcPr/>
                </a:tc>
                <a:tc>
                  <a:txBody>
                    <a:bodyPr/>
                    <a:lstStyle/>
                    <a:p>
                      <a:r>
                        <a:rPr lang="en-US" dirty="0"/>
                        <a:t>Additional Worktags</a:t>
                      </a:r>
                    </a:p>
                  </a:txBody>
                  <a:tcPr/>
                </a:tc>
                <a:extLst>
                  <a:ext uri="{0D108BD9-81ED-4DB2-BD59-A6C34878D82A}">
                    <a16:rowId xmlns:a16="http://schemas.microsoft.com/office/drawing/2014/main" val="3219614640"/>
                  </a:ext>
                </a:extLst>
              </a:tr>
              <a:tr h="2181273">
                <a:tc>
                  <a:txBody>
                    <a:bodyPr/>
                    <a:lstStyle/>
                    <a:p>
                      <a:r>
                        <a:rPr lang="en-US" sz="1200" dirty="0"/>
                        <a:t>UWMSN</a:t>
                      </a:r>
                    </a:p>
                  </a:txBody>
                  <a:tcPr/>
                </a:tc>
                <a:tc>
                  <a:txBody>
                    <a:bodyPr/>
                    <a:lstStyle/>
                    <a:p>
                      <a:r>
                        <a:rPr lang="en-US" sz="1200" dirty="0"/>
                        <a:t>Spend Authorization Liquidation</a:t>
                      </a:r>
                    </a:p>
                  </a:txBody>
                  <a:tcPr/>
                </a:tc>
                <a:tc>
                  <a:txBody>
                    <a:bodyPr/>
                    <a:lstStyle/>
                    <a:p>
                      <a:r>
                        <a:rPr lang="en-US" sz="1200" dirty="0"/>
                        <a:t>Commitment (Pre-Encumbrance)</a:t>
                      </a:r>
                    </a:p>
                  </a:txBody>
                  <a:tcPr/>
                </a:tc>
                <a:tc>
                  <a:txBody>
                    <a:bodyPr/>
                    <a:lstStyle/>
                    <a:p>
                      <a:r>
                        <a:rPr lang="en-US" sz="1200" dirty="0"/>
                        <a:t>6021:Other Expenses</a:t>
                      </a:r>
                    </a:p>
                  </a:txBody>
                  <a:tcPr/>
                </a:tc>
                <a:tc>
                  <a:txBody>
                    <a:bodyPr/>
                    <a:lstStyle/>
                    <a:p>
                      <a:endParaRPr lang="en-US" sz="1200" dirty="0"/>
                    </a:p>
                  </a:txBody>
                  <a:tcPr/>
                </a:tc>
                <a:tc>
                  <a:txBody>
                    <a:bodyPr/>
                    <a:lstStyle/>
                    <a:p>
                      <a:r>
                        <a:rPr lang="en-US" sz="1200" dirty="0"/>
                        <a:t>250.00</a:t>
                      </a:r>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indent="-285750">
                        <a:buFont typeface="Arial" panose="020B0604020202020204" pitchFamily="34" charset="0"/>
                        <a:buChar char="•"/>
                      </a:pPr>
                      <a:r>
                        <a:rPr lang="en-US" sz="1200" dirty="0"/>
                        <a:t>Function</a:t>
                      </a:r>
                    </a:p>
                    <a:p>
                      <a:pPr marL="285750" indent="-285750">
                        <a:buFont typeface="Arial" panose="020B0604020202020204" pitchFamily="34" charset="0"/>
                        <a:buChar char="•"/>
                      </a:pPr>
                      <a:r>
                        <a:rPr lang="en-US" sz="1200" dirty="0"/>
                        <a:t>Program/Project/Grant/Gift</a:t>
                      </a:r>
                    </a:p>
                    <a:p>
                      <a:pPr marL="285750" indent="-285750">
                        <a:buFont typeface="Arial" panose="020B0604020202020204" pitchFamily="34" charset="0"/>
                        <a:buChar char="•"/>
                      </a:pPr>
                      <a:r>
                        <a:rPr lang="en-US" sz="1200" dirty="0"/>
                        <a:t>Spend Category</a:t>
                      </a:r>
                    </a:p>
                    <a:p>
                      <a:pPr marL="285750" indent="-285750">
                        <a:buFont typeface="Arial" panose="020B0604020202020204" pitchFamily="34" charset="0"/>
                        <a:buChar char="•"/>
                      </a:pPr>
                      <a:r>
                        <a:rPr lang="en-US" sz="1200" dirty="0"/>
                        <a:t>Employee</a:t>
                      </a:r>
                    </a:p>
                    <a:p>
                      <a:pPr marL="285750" indent="-285750">
                        <a:buFont typeface="Arial" panose="020B0604020202020204" pitchFamily="34" charset="0"/>
                        <a:buChar char="•"/>
                      </a:pPr>
                      <a:r>
                        <a:rPr lang="en-US" sz="1200" dirty="0"/>
                        <a:t>Expense Item</a:t>
                      </a:r>
                    </a:p>
                    <a:p>
                      <a:pPr marL="285750" indent="-285750">
                        <a:buFont typeface="Arial" panose="020B0604020202020204" pitchFamily="34" charset="0"/>
                        <a:buChar char="•"/>
                      </a:pPr>
                      <a:r>
                        <a:rPr lang="en-US" sz="1200" dirty="0"/>
                        <a:t>Location</a:t>
                      </a:r>
                    </a:p>
                  </a:txBody>
                  <a:tcPr/>
                </a:tc>
                <a:extLst>
                  <a:ext uri="{0D108BD9-81ED-4DB2-BD59-A6C34878D82A}">
                    <a16:rowId xmlns:a16="http://schemas.microsoft.com/office/drawing/2014/main" val="32562690"/>
                  </a:ext>
                </a:extLst>
              </a:tr>
              <a:tr h="1483265">
                <a:tc>
                  <a:txBody>
                    <a:bodyPr/>
                    <a:lstStyle/>
                    <a:p>
                      <a:r>
                        <a:rPr lang="en-US" sz="1200" dirty="0"/>
                        <a:t>UWMSN</a:t>
                      </a:r>
                    </a:p>
                    <a:p>
                      <a:endParaRPr lang="en-US" sz="1200" dirty="0"/>
                    </a:p>
                  </a:txBody>
                  <a:tcPr/>
                </a:tc>
                <a:tc>
                  <a:txBody>
                    <a:bodyPr/>
                    <a:lstStyle/>
                    <a:p>
                      <a:r>
                        <a:rPr lang="en-US" sz="1200" dirty="0"/>
                        <a:t>Spend Authorization Liquidation</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Commitment (Pre-Encumbrance)</a:t>
                      </a:r>
                    </a:p>
                  </a:txBody>
                  <a:tcPr/>
                </a:tc>
                <a:tc>
                  <a:txBody>
                    <a:bodyPr/>
                    <a:lstStyle/>
                    <a:p>
                      <a:r>
                        <a:rPr lang="en-US" sz="1200" dirty="0"/>
                        <a:t>3012: Reserve for Spend Encumbrances</a:t>
                      </a:r>
                    </a:p>
                  </a:txBody>
                  <a:tcPr/>
                </a:tc>
                <a:tc>
                  <a:txBody>
                    <a:bodyPr/>
                    <a:lstStyle/>
                    <a:p>
                      <a:r>
                        <a:rPr lang="en-US" sz="1200" dirty="0"/>
                        <a:t>250.00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Program/Project/Grant/Gift</a:t>
                      </a:r>
                    </a:p>
                    <a:p>
                      <a:pPr marL="285750" indent="-285750">
                        <a:buFont typeface="Arial" panose="020B0604020202020204" pitchFamily="34" charset="0"/>
                        <a:buChar char="•"/>
                      </a:pPr>
                      <a:r>
                        <a:rPr lang="en-US" sz="1200" dirty="0"/>
                        <a:t>Employee</a:t>
                      </a:r>
                    </a:p>
                    <a:p>
                      <a:endParaRPr lang="en-US" sz="1200" dirty="0"/>
                    </a:p>
                  </a:txBody>
                  <a:tcPr/>
                </a:tc>
                <a:extLst>
                  <a:ext uri="{0D108BD9-81ED-4DB2-BD59-A6C34878D82A}">
                    <a16:rowId xmlns:a16="http://schemas.microsoft.com/office/drawing/2014/main" val="519574410"/>
                  </a:ext>
                </a:extLst>
              </a:tr>
            </a:tbl>
          </a:graphicData>
        </a:graphic>
      </p:graphicFrame>
    </p:spTree>
    <p:extLst>
      <p:ext uri="{BB962C8B-B14F-4D97-AF65-F5344CB8AC3E}">
        <p14:creationId xmlns:p14="http://schemas.microsoft.com/office/powerpoint/2010/main" val="25671098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EC7EF-467E-C4B4-90CD-41A90C217529}"/>
              </a:ext>
            </a:extLst>
          </p:cNvPr>
          <p:cNvSpPr>
            <a:spLocks noGrp="1"/>
          </p:cNvSpPr>
          <p:nvPr>
            <p:ph type="title"/>
          </p:nvPr>
        </p:nvSpPr>
        <p:spPr>
          <a:xfrm>
            <a:off x="353414" y="384109"/>
            <a:ext cx="10515600" cy="761999"/>
          </a:xfrm>
        </p:spPr>
        <p:txBody>
          <a:bodyPr>
            <a:noAutofit/>
          </a:bodyPr>
          <a:lstStyle/>
          <a:p>
            <a:r>
              <a:rPr lang="en-US" sz="3600" dirty="0"/>
              <a:t>Cash Advance Balance-Paid Back via Cash Sale</a:t>
            </a:r>
          </a:p>
        </p:txBody>
      </p:sp>
      <p:cxnSp>
        <p:nvCxnSpPr>
          <p:cNvPr id="3" name="Straight Arrow Connector 2">
            <a:extLst>
              <a:ext uri="{FF2B5EF4-FFF2-40B4-BE49-F238E27FC236}">
                <a16:creationId xmlns:a16="http://schemas.microsoft.com/office/drawing/2014/main" id="{2DEB6464-4D7B-D3C7-65A0-39BEC382D1E1}"/>
              </a:ext>
            </a:extLst>
          </p:cNvPr>
          <p:cNvCxnSpPr>
            <a:cxnSpLocks/>
          </p:cNvCxnSpPr>
          <p:nvPr/>
        </p:nvCxnSpPr>
        <p:spPr>
          <a:xfrm flipH="1">
            <a:off x="10010942" y="6401699"/>
            <a:ext cx="89227"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5" name="Diagram 4">
            <a:extLst>
              <a:ext uri="{FF2B5EF4-FFF2-40B4-BE49-F238E27FC236}">
                <a16:creationId xmlns:a16="http://schemas.microsoft.com/office/drawing/2014/main" id="{91A02FE4-DA03-1411-840D-BC4EA5B063F4}"/>
              </a:ext>
            </a:extLst>
          </p:cNvPr>
          <p:cNvGraphicFramePr/>
          <p:nvPr>
            <p:extLst>
              <p:ext uri="{D42A27DB-BD31-4B8C-83A1-F6EECF244321}">
                <p14:modId xmlns:p14="http://schemas.microsoft.com/office/powerpoint/2010/main" val="33764276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3180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AF6A0-5810-C824-3C8C-1BF07395628D}"/>
              </a:ext>
            </a:extLst>
          </p:cNvPr>
          <p:cNvSpPr>
            <a:spLocks noGrp="1"/>
          </p:cNvSpPr>
          <p:nvPr>
            <p:ph type="title"/>
          </p:nvPr>
        </p:nvSpPr>
        <p:spPr/>
        <p:txBody>
          <a:bodyPr>
            <a:normAutofit fontScale="90000"/>
          </a:bodyPr>
          <a:lstStyle/>
          <a:p>
            <a:r>
              <a:rPr lang="en-US" dirty="0"/>
              <a:t>Record Cash Sale-Deposit of Cash Advance Unused Balance</a:t>
            </a:r>
          </a:p>
        </p:txBody>
      </p:sp>
      <p:pic>
        <p:nvPicPr>
          <p:cNvPr id="5" name="Picture 4">
            <a:extLst>
              <a:ext uri="{FF2B5EF4-FFF2-40B4-BE49-F238E27FC236}">
                <a16:creationId xmlns:a16="http://schemas.microsoft.com/office/drawing/2014/main" id="{47C081A0-4510-4B83-DB43-751D87FF9122}"/>
              </a:ext>
            </a:extLst>
          </p:cNvPr>
          <p:cNvPicPr>
            <a:picLocks noChangeAspect="1"/>
          </p:cNvPicPr>
          <p:nvPr/>
        </p:nvPicPr>
        <p:blipFill>
          <a:blip r:embed="rId2"/>
          <a:stretch>
            <a:fillRect/>
          </a:stretch>
        </p:blipFill>
        <p:spPr>
          <a:xfrm>
            <a:off x="668906" y="1375954"/>
            <a:ext cx="11523094" cy="4359135"/>
          </a:xfrm>
          <a:prstGeom prst="rect">
            <a:avLst/>
          </a:prstGeom>
        </p:spPr>
      </p:pic>
    </p:spTree>
    <p:extLst>
      <p:ext uri="{BB962C8B-B14F-4D97-AF65-F5344CB8AC3E}">
        <p14:creationId xmlns:p14="http://schemas.microsoft.com/office/powerpoint/2010/main" val="723354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360395-66BA-86BA-D911-D59FB9FA72D2}"/>
              </a:ext>
            </a:extLst>
          </p:cNvPr>
          <p:cNvSpPr>
            <a:spLocks noGrp="1"/>
          </p:cNvSpPr>
          <p:nvPr>
            <p:ph type="title"/>
          </p:nvPr>
        </p:nvSpPr>
        <p:spPr/>
        <p:txBody>
          <a:bodyPr>
            <a:normAutofit fontScale="90000"/>
          </a:bodyPr>
          <a:lstStyle/>
          <a:p>
            <a:r>
              <a:rPr lang="en-US" dirty="0"/>
              <a:t>Spend Authorization-Create Cash Advance Repayment</a:t>
            </a:r>
          </a:p>
        </p:txBody>
      </p:sp>
      <p:pic>
        <p:nvPicPr>
          <p:cNvPr id="4" name="Picture 3">
            <a:extLst>
              <a:ext uri="{FF2B5EF4-FFF2-40B4-BE49-F238E27FC236}">
                <a16:creationId xmlns:a16="http://schemas.microsoft.com/office/drawing/2014/main" id="{63ABD5A5-AE6B-2B1F-7007-E8937F17A515}"/>
              </a:ext>
            </a:extLst>
          </p:cNvPr>
          <p:cNvPicPr>
            <a:picLocks noChangeAspect="1"/>
          </p:cNvPicPr>
          <p:nvPr/>
        </p:nvPicPr>
        <p:blipFill>
          <a:blip r:embed="rId3"/>
          <a:stretch>
            <a:fillRect/>
          </a:stretch>
        </p:blipFill>
        <p:spPr>
          <a:xfrm>
            <a:off x="457200" y="1446991"/>
            <a:ext cx="10638693" cy="2078724"/>
          </a:xfrm>
          <a:prstGeom prst="rect">
            <a:avLst/>
          </a:prstGeom>
        </p:spPr>
      </p:pic>
      <p:pic>
        <p:nvPicPr>
          <p:cNvPr id="7" name="Picture 6">
            <a:extLst>
              <a:ext uri="{FF2B5EF4-FFF2-40B4-BE49-F238E27FC236}">
                <a16:creationId xmlns:a16="http://schemas.microsoft.com/office/drawing/2014/main" id="{41256162-95EF-02C2-5B17-EA4052048986}"/>
              </a:ext>
            </a:extLst>
          </p:cNvPr>
          <p:cNvPicPr>
            <a:picLocks noChangeAspect="1"/>
          </p:cNvPicPr>
          <p:nvPr/>
        </p:nvPicPr>
        <p:blipFill>
          <a:blip r:embed="rId4"/>
          <a:stretch>
            <a:fillRect/>
          </a:stretch>
        </p:blipFill>
        <p:spPr>
          <a:xfrm>
            <a:off x="1600673" y="3191607"/>
            <a:ext cx="9855704" cy="2766787"/>
          </a:xfrm>
          <a:prstGeom prst="rect">
            <a:avLst/>
          </a:prstGeom>
        </p:spPr>
      </p:pic>
      <p:sp>
        <p:nvSpPr>
          <p:cNvPr id="2" name="Rectangle 1">
            <a:extLst>
              <a:ext uri="{FF2B5EF4-FFF2-40B4-BE49-F238E27FC236}">
                <a16:creationId xmlns:a16="http://schemas.microsoft.com/office/drawing/2014/main" id="{DC746FF1-1E49-99B2-4496-07F86F085FDA}"/>
              </a:ext>
            </a:extLst>
          </p:cNvPr>
          <p:cNvSpPr/>
          <p:nvPr/>
        </p:nvSpPr>
        <p:spPr>
          <a:xfrm>
            <a:off x="773723" y="3121269"/>
            <a:ext cx="694592" cy="7033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4928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3">
            <a:extLst>
              <a:ext uri="{FF2B5EF4-FFF2-40B4-BE49-F238E27FC236}">
                <a16:creationId xmlns:a16="http://schemas.microsoft.com/office/drawing/2014/main" id="{E45EC0EC-8105-71DB-3D8B-BE004DF8B30D}"/>
              </a:ext>
            </a:extLst>
          </p:cNvPr>
          <p:cNvGraphicFramePr>
            <a:graphicFrameLocks noGrp="1"/>
          </p:cNvGraphicFramePr>
          <p:nvPr>
            <p:extLst>
              <p:ext uri="{D42A27DB-BD31-4B8C-83A1-F6EECF244321}">
                <p14:modId xmlns:p14="http://schemas.microsoft.com/office/powerpoint/2010/main" val="3942928319"/>
              </p:ext>
            </p:extLst>
          </p:nvPr>
        </p:nvGraphicFramePr>
        <p:xfrm>
          <a:off x="2055923" y="1296108"/>
          <a:ext cx="9920177" cy="4617808"/>
        </p:xfrm>
        <a:graphic>
          <a:graphicData uri="http://schemas.openxmlformats.org/drawingml/2006/table">
            <a:tbl>
              <a:tblPr firstRow="1" bandRow="1">
                <a:tableStyleId>{5C22544A-7EE6-4342-B048-85BDC9FD1C3A}</a:tableStyleId>
              </a:tblPr>
              <a:tblGrid>
                <a:gridCol w="1533241">
                  <a:extLst>
                    <a:ext uri="{9D8B030D-6E8A-4147-A177-3AD203B41FA5}">
                      <a16:colId xmlns:a16="http://schemas.microsoft.com/office/drawing/2014/main" val="214279934"/>
                    </a:ext>
                  </a:extLst>
                </a:gridCol>
                <a:gridCol w="1702298">
                  <a:extLst>
                    <a:ext uri="{9D8B030D-6E8A-4147-A177-3AD203B41FA5}">
                      <a16:colId xmlns:a16="http://schemas.microsoft.com/office/drawing/2014/main" val="3341772670"/>
                    </a:ext>
                  </a:extLst>
                </a:gridCol>
                <a:gridCol w="1186744">
                  <a:extLst>
                    <a:ext uri="{9D8B030D-6E8A-4147-A177-3AD203B41FA5}">
                      <a16:colId xmlns:a16="http://schemas.microsoft.com/office/drawing/2014/main" val="1451357932"/>
                    </a:ext>
                  </a:extLst>
                </a:gridCol>
                <a:gridCol w="1296753">
                  <a:extLst>
                    <a:ext uri="{9D8B030D-6E8A-4147-A177-3AD203B41FA5}">
                      <a16:colId xmlns:a16="http://schemas.microsoft.com/office/drawing/2014/main" val="1623185930"/>
                    </a:ext>
                  </a:extLst>
                </a:gridCol>
                <a:gridCol w="1036700">
                  <a:extLst>
                    <a:ext uri="{9D8B030D-6E8A-4147-A177-3AD203B41FA5}">
                      <a16:colId xmlns:a16="http://schemas.microsoft.com/office/drawing/2014/main" val="2984327667"/>
                    </a:ext>
                  </a:extLst>
                </a:gridCol>
                <a:gridCol w="1177726">
                  <a:extLst>
                    <a:ext uri="{9D8B030D-6E8A-4147-A177-3AD203B41FA5}">
                      <a16:colId xmlns:a16="http://schemas.microsoft.com/office/drawing/2014/main" val="3671048995"/>
                    </a:ext>
                  </a:extLst>
                </a:gridCol>
                <a:gridCol w="1986715">
                  <a:extLst>
                    <a:ext uri="{9D8B030D-6E8A-4147-A177-3AD203B41FA5}">
                      <a16:colId xmlns:a16="http://schemas.microsoft.com/office/drawing/2014/main" val="2816710684"/>
                    </a:ext>
                  </a:extLst>
                </a:gridCol>
              </a:tblGrid>
              <a:tr h="849128">
                <a:tc>
                  <a:txBody>
                    <a:bodyPr/>
                    <a:lstStyle/>
                    <a:p>
                      <a:r>
                        <a:rPr lang="en-US" dirty="0"/>
                        <a:t>Company</a:t>
                      </a:r>
                    </a:p>
                  </a:txBody>
                  <a:tcPr/>
                </a:tc>
                <a:tc>
                  <a:txBody>
                    <a:bodyPr/>
                    <a:lstStyle/>
                    <a:p>
                      <a:r>
                        <a:rPr lang="en-US" dirty="0"/>
                        <a:t>Intercompany Initiating Company</a:t>
                      </a:r>
                    </a:p>
                  </a:txBody>
                  <a:tcPr/>
                </a:tc>
                <a:tc>
                  <a:txBody>
                    <a:bodyPr/>
                    <a:lstStyle/>
                    <a:p>
                      <a:r>
                        <a:rPr lang="en-US" dirty="0">
                          <a:solidFill>
                            <a:srgbClr val="FF0000"/>
                          </a:solidFill>
                        </a:rPr>
                        <a:t>Journal Source</a:t>
                      </a:r>
                    </a:p>
                  </a:txBody>
                  <a:tcPr/>
                </a:tc>
                <a:tc>
                  <a:txBody>
                    <a:bodyPr/>
                    <a:lstStyle/>
                    <a:p>
                      <a:r>
                        <a:rPr lang="en-US" dirty="0"/>
                        <a:t>Ledger Account</a:t>
                      </a:r>
                    </a:p>
                  </a:txBody>
                  <a:tcPr/>
                </a:tc>
                <a:tc>
                  <a:txBody>
                    <a:bodyPr/>
                    <a:lstStyle/>
                    <a:p>
                      <a:r>
                        <a:rPr lang="en-US" dirty="0"/>
                        <a:t>Debit</a:t>
                      </a:r>
                    </a:p>
                  </a:txBody>
                  <a:tcPr/>
                </a:tc>
                <a:tc>
                  <a:txBody>
                    <a:bodyPr/>
                    <a:lstStyle/>
                    <a:p>
                      <a:r>
                        <a:rPr lang="en-US" dirty="0"/>
                        <a:t>Credit</a:t>
                      </a:r>
                    </a:p>
                  </a:txBody>
                  <a:tcPr/>
                </a:tc>
                <a:tc>
                  <a:txBody>
                    <a:bodyPr/>
                    <a:lstStyle/>
                    <a:p>
                      <a:r>
                        <a:rPr lang="en-US" dirty="0"/>
                        <a:t>Additional Worktags</a:t>
                      </a:r>
                    </a:p>
                  </a:txBody>
                  <a:tcPr/>
                </a:tc>
                <a:extLst>
                  <a:ext uri="{0D108BD9-81ED-4DB2-BD59-A6C34878D82A}">
                    <a16:rowId xmlns:a16="http://schemas.microsoft.com/office/drawing/2014/main" val="3219614640"/>
                  </a:ext>
                </a:extLst>
              </a:tr>
              <a:tr h="1783168">
                <a:tc>
                  <a:txBody>
                    <a:bodyPr/>
                    <a:lstStyle/>
                    <a:p>
                      <a:r>
                        <a:rPr lang="en-US" sz="1200" dirty="0"/>
                        <a:t>UWMSN</a:t>
                      </a:r>
                    </a:p>
                  </a:txBody>
                  <a:tcPr/>
                </a:tc>
                <a:tc>
                  <a:txBody>
                    <a:bodyPr/>
                    <a:lstStyle/>
                    <a:p>
                      <a:endParaRPr lang="en-US" sz="1200" dirty="0"/>
                    </a:p>
                  </a:txBody>
                  <a:tcPr/>
                </a:tc>
                <a:tc>
                  <a:txBody>
                    <a:bodyPr/>
                    <a:lstStyle/>
                    <a:p>
                      <a:r>
                        <a:rPr lang="en-US" sz="1200" dirty="0"/>
                        <a:t>Customer Cash Sale</a:t>
                      </a:r>
                    </a:p>
                  </a:txBody>
                  <a:tcPr/>
                </a:tc>
                <a:tc>
                  <a:txBody>
                    <a:bodyPr/>
                    <a:lstStyle/>
                    <a:p>
                      <a:r>
                        <a:rPr lang="en-US" sz="1200" dirty="0"/>
                        <a:t>1000: Cash</a:t>
                      </a:r>
                    </a:p>
                  </a:txBody>
                  <a:tcPr/>
                </a:tc>
                <a:tc>
                  <a:txBody>
                    <a:bodyPr/>
                    <a:lstStyle/>
                    <a:p>
                      <a:r>
                        <a:rPr lang="en-US" sz="1200" dirty="0"/>
                        <a:t>125.00</a:t>
                      </a:r>
                    </a:p>
                  </a:txBody>
                  <a:tcPr/>
                </a:tc>
                <a:tc>
                  <a:txBody>
                    <a:bodyPr/>
                    <a:lstStyle/>
                    <a:p>
                      <a:endParaRPr lang="en-US" sz="1200" dirty="0"/>
                    </a:p>
                  </a:txBody>
                  <a:tcPr/>
                </a:tc>
                <a:tc>
                  <a:txBody>
                    <a:bodyPr/>
                    <a:lstStyle/>
                    <a:p>
                      <a:pPr marL="285750" indent="-285750">
                        <a:buFont typeface="Arial" panose="020B0604020202020204" pitchFamily="34" charset="0"/>
                        <a:buChar char="•"/>
                      </a:pPr>
                      <a:r>
                        <a:rPr lang="en-US" sz="1200" dirty="0"/>
                        <a:t>Bank Account</a:t>
                      </a:r>
                    </a:p>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Fund</a:t>
                      </a:r>
                    </a:p>
                    <a:p>
                      <a:pPr marL="285750" indent="-285750">
                        <a:buFont typeface="Arial" panose="020B0604020202020204" pitchFamily="34" charset="0"/>
                        <a:buChar char="•"/>
                      </a:pPr>
                      <a:r>
                        <a:rPr lang="en-US" sz="1200" dirty="0"/>
                        <a:t>Program/Project/Grant/Gift</a:t>
                      </a:r>
                    </a:p>
                  </a:txBody>
                  <a:tcPr/>
                </a:tc>
                <a:extLst>
                  <a:ext uri="{0D108BD9-81ED-4DB2-BD59-A6C34878D82A}">
                    <a16:rowId xmlns:a16="http://schemas.microsoft.com/office/drawing/2014/main" val="32562690"/>
                  </a:ext>
                </a:extLst>
              </a:tr>
              <a:tr h="1103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UWMSN</a:t>
                      </a:r>
                    </a:p>
                    <a:p>
                      <a:endParaRPr lang="en-US" sz="1200" dirty="0"/>
                    </a:p>
                  </a:txBody>
                  <a:tcPr/>
                </a:tc>
                <a:tc>
                  <a:txBody>
                    <a:bodyPr/>
                    <a:lstStyle/>
                    <a:p>
                      <a:endParaRPr lang="en-US" sz="1200" dirty="0"/>
                    </a:p>
                  </a:txBody>
                  <a:tcPr/>
                </a:tc>
                <a:tc>
                  <a:txBody>
                    <a:bodyPr/>
                    <a:lstStyle/>
                    <a:p>
                      <a:r>
                        <a:rPr lang="en-US" sz="1200" dirty="0"/>
                        <a:t>Customer Cash Sale</a:t>
                      </a:r>
                    </a:p>
                    <a:p>
                      <a:endParaRPr lang="en-US" sz="1200" dirty="0"/>
                    </a:p>
                  </a:txBody>
                  <a:tcPr/>
                </a:tc>
                <a:tc>
                  <a:txBody>
                    <a:bodyPr/>
                    <a:lstStyle/>
                    <a:p>
                      <a:r>
                        <a:rPr lang="en-US" sz="1200" dirty="0"/>
                        <a:t>1307: Accounts Receivable-Advance</a:t>
                      </a:r>
                    </a:p>
                  </a:txBody>
                  <a:tcPr/>
                </a:tc>
                <a:tc>
                  <a:txBody>
                    <a:bodyPr/>
                    <a:lstStyle/>
                    <a:p>
                      <a:endParaRPr lang="en-US" sz="1200" dirty="0"/>
                    </a:p>
                  </a:txBody>
                  <a:tcPr/>
                </a:tc>
                <a:tc>
                  <a:txBody>
                    <a:bodyPr/>
                    <a:lstStyle/>
                    <a:p>
                      <a:r>
                        <a:rPr lang="en-US" sz="1200" dirty="0"/>
                        <a:t>125.00</a:t>
                      </a:r>
                    </a:p>
                  </a:txBody>
                  <a:tcPr/>
                </a:tc>
                <a:tc>
                  <a:txBody>
                    <a:bodyPr/>
                    <a:lstStyle/>
                    <a:p>
                      <a:pPr marL="285750" indent="-285750">
                        <a:buFont typeface="Arial" panose="020B0604020202020204" pitchFamily="34" charset="0"/>
                        <a:buChar char="•"/>
                      </a:pPr>
                      <a:r>
                        <a:rPr lang="en-US" sz="1200" dirty="0"/>
                        <a:t>Cost Center</a:t>
                      </a:r>
                    </a:p>
                    <a:p>
                      <a:pPr marL="285750" indent="-285750">
                        <a:buFont typeface="Arial" panose="020B0604020202020204" pitchFamily="34" charset="0"/>
                        <a:buChar char="•"/>
                      </a:pPr>
                      <a:r>
                        <a:rPr lang="en-US" sz="1200" dirty="0"/>
                        <a:t>Cash Sale Customer</a:t>
                      </a:r>
                    </a:p>
                    <a:p>
                      <a:pPr marL="285750" indent="-285750">
                        <a:buFont typeface="Arial" panose="020B0604020202020204" pitchFamily="34" charset="0"/>
                        <a:buChar char="•"/>
                      </a:pPr>
                      <a:r>
                        <a:rPr lang="en-US" sz="1200" dirty="0"/>
                        <a:t>Employee</a:t>
                      </a:r>
                    </a:p>
                    <a:p>
                      <a:pPr marL="285750" indent="-285750">
                        <a:buFont typeface="Arial" panose="020B0604020202020204" pitchFamily="34" charset="0"/>
                        <a:buChar char="•"/>
                      </a:pPr>
                      <a:r>
                        <a:rPr lang="en-US" sz="1200" dirty="0"/>
                        <a:t>Function</a:t>
                      </a:r>
                    </a:p>
                    <a:p>
                      <a:pPr marL="285750" indent="-285750">
                        <a:buFont typeface="Arial" panose="020B0604020202020204" pitchFamily="34" charset="0"/>
                        <a:buChar char="•"/>
                      </a:pPr>
                      <a:r>
                        <a:rPr lang="en-US" sz="1200" dirty="0"/>
                        <a:t>Fund</a:t>
                      </a:r>
                    </a:p>
                    <a:p>
                      <a:pPr marL="285750" indent="-285750">
                        <a:buFont typeface="Arial" panose="020B0604020202020204" pitchFamily="34" charset="0"/>
                        <a:buChar char="•"/>
                      </a:pPr>
                      <a:r>
                        <a:rPr lang="en-US" sz="1200" dirty="0"/>
                        <a:t>Program/Project/Grant/Gift</a:t>
                      </a:r>
                    </a:p>
                    <a:p>
                      <a:pPr marL="285750" indent="-285750">
                        <a:buFont typeface="Arial" panose="020B0604020202020204" pitchFamily="34" charset="0"/>
                        <a:buChar char="•"/>
                      </a:pPr>
                      <a:r>
                        <a:rPr lang="en-US" sz="1200" dirty="0"/>
                        <a:t>Revenue Category</a:t>
                      </a:r>
                    </a:p>
                    <a:p>
                      <a:pPr marL="285750" indent="-285750">
                        <a:buFont typeface="Arial" panose="020B0604020202020204" pitchFamily="34" charset="0"/>
                        <a:buChar char="•"/>
                      </a:pPr>
                      <a:r>
                        <a:rPr lang="en-US" sz="1200" dirty="0"/>
                        <a:t>Sales Item</a:t>
                      </a:r>
                    </a:p>
                    <a:p>
                      <a:endParaRPr lang="en-US" sz="1200" dirty="0"/>
                    </a:p>
                  </a:txBody>
                  <a:tcPr/>
                </a:tc>
                <a:extLst>
                  <a:ext uri="{0D108BD9-81ED-4DB2-BD59-A6C34878D82A}">
                    <a16:rowId xmlns:a16="http://schemas.microsoft.com/office/drawing/2014/main" val="519574410"/>
                  </a:ext>
                </a:extLst>
              </a:tr>
            </a:tbl>
          </a:graphicData>
        </a:graphic>
      </p:graphicFrame>
      <p:sp>
        <p:nvSpPr>
          <p:cNvPr id="3" name="Title 2">
            <a:extLst>
              <a:ext uri="{FF2B5EF4-FFF2-40B4-BE49-F238E27FC236}">
                <a16:creationId xmlns:a16="http://schemas.microsoft.com/office/drawing/2014/main" id="{05360395-66BA-86BA-D911-D59FB9FA72D2}"/>
              </a:ext>
            </a:extLst>
          </p:cNvPr>
          <p:cNvSpPr>
            <a:spLocks noGrp="1"/>
          </p:cNvSpPr>
          <p:nvPr>
            <p:ph type="title"/>
          </p:nvPr>
        </p:nvSpPr>
        <p:spPr>
          <a:xfrm>
            <a:off x="215900" y="1060451"/>
            <a:ext cx="2080733" cy="4128237"/>
          </a:xfrm>
        </p:spPr>
        <p:txBody>
          <a:bodyPr>
            <a:normAutofit/>
          </a:bodyPr>
          <a:lstStyle/>
          <a:p>
            <a:r>
              <a:rPr lang="en-US" sz="2400" dirty="0"/>
              <a:t>Appendix:</a:t>
            </a:r>
            <a:br>
              <a:rPr lang="en-US" sz="2400" dirty="0"/>
            </a:br>
            <a:r>
              <a:rPr lang="en-US" sz="2400" dirty="0"/>
              <a:t>Cash Advance Remaining Balance-Cash Sale</a:t>
            </a:r>
            <a:br>
              <a:rPr lang="en-US" sz="2400" dirty="0"/>
            </a:br>
            <a:r>
              <a:rPr lang="en-US" sz="2400" dirty="0"/>
              <a:t>Accounting</a:t>
            </a:r>
          </a:p>
        </p:txBody>
      </p:sp>
    </p:spTree>
    <p:extLst>
      <p:ext uri="{BB962C8B-B14F-4D97-AF65-F5344CB8AC3E}">
        <p14:creationId xmlns:p14="http://schemas.microsoft.com/office/powerpoint/2010/main" val="10243587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DF6C-8364-85A4-D88B-5583FE0ED9E6}"/>
              </a:ext>
            </a:extLst>
          </p:cNvPr>
          <p:cNvSpPr>
            <a:spLocks noGrp="1"/>
          </p:cNvSpPr>
          <p:nvPr>
            <p:ph type="ctrTitle"/>
          </p:nvPr>
        </p:nvSpPr>
        <p:spPr/>
        <p:txBody>
          <a:bodyPr/>
          <a:lstStyle/>
          <a:p>
            <a:r>
              <a:rPr lang="en-US" dirty="0">
                <a:latin typeface="Noto Sans"/>
                <a:ea typeface="Noto Sans"/>
                <a:cs typeface="Noto Sans"/>
              </a:rPr>
              <a:t>Scenario 2</a:t>
            </a:r>
            <a:endParaRPr lang="en-US" dirty="0"/>
          </a:p>
        </p:txBody>
      </p:sp>
      <p:sp>
        <p:nvSpPr>
          <p:cNvPr id="3" name="Subtitle 2">
            <a:extLst>
              <a:ext uri="{FF2B5EF4-FFF2-40B4-BE49-F238E27FC236}">
                <a16:creationId xmlns:a16="http://schemas.microsoft.com/office/drawing/2014/main" id="{5AB6891E-938E-72AE-85D9-4C04BEA1B6FB}"/>
              </a:ext>
            </a:extLst>
          </p:cNvPr>
          <p:cNvSpPr>
            <a:spLocks noGrp="1"/>
          </p:cNvSpPr>
          <p:nvPr>
            <p:ph type="subTitle" idx="1"/>
          </p:nvPr>
        </p:nvSpPr>
        <p:spPr/>
        <p:txBody>
          <a:bodyPr lIns="91440" tIns="45720" rIns="91440" bIns="45720" anchor="t"/>
          <a:lstStyle/>
          <a:p>
            <a:r>
              <a:rPr lang="en-US" sz="1600" dirty="0">
                <a:latin typeface="Noto Sans"/>
                <a:ea typeface="Noto Sans"/>
                <a:cs typeface="Noto Sans"/>
              </a:rPr>
              <a:t>Personal Charges on University Purchase Card</a:t>
            </a:r>
          </a:p>
        </p:txBody>
      </p:sp>
    </p:spTree>
    <p:extLst>
      <p:ext uri="{BB962C8B-B14F-4D97-AF65-F5344CB8AC3E}">
        <p14:creationId xmlns:p14="http://schemas.microsoft.com/office/powerpoint/2010/main" val="222715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32b34184-8afa-4e7d-b6fd-b8e4a314d17a"/>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408B437A-5347-4A33-B030-01DC7834D37B}&quot;/&gt;&lt;isInvalidForFieldText val=&quot;0&quot;/&gt;&lt;Image&gt;&lt;filename val=&quot;C:\Users\wuebker.24\AppData\Local\Temp\1\CP3761096629015Session\CPTrustFolder3761096629031\PPTImport3761103236781\data\asimages\{408B437A-5347-4A33-B030-01DC7834D37B}_2.png&quot;/&gt;&lt;left val=&quot;719&quot;/&gt;&lt;top val=&quot;652&quot;/&gt;&lt;width val=&quot;196&quot;/&gt;&lt;height val=&quot;46&quot;/&gt;&lt;hasText val=&quot;1&quot;/&gt;&lt;/Image&gt;&lt;/ThreeDShapeInfo&gt;"/>
</p:tagLst>
</file>

<file path=ppt/theme/theme1.xml><?xml version="1.0" encoding="utf-8"?>
<a:theme xmlns:a="http://schemas.openxmlformats.org/drawingml/2006/main" name="Title Slide">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mbellished Master">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column color background, Block O">
  <a:themeElements>
    <a:clrScheme name="Enterprise Project">
      <a:dk1>
        <a:srgbClr val="000000"/>
      </a:dk1>
      <a:lt1>
        <a:srgbClr val="666666"/>
      </a:lt1>
      <a:dk2>
        <a:srgbClr val="FFFFFF"/>
      </a:dk2>
      <a:lt2>
        <a:srgbClr val="BB0000"/>
      </a:lt2>
      <a:accent1>
        <a:srgbClr val="1C7C89"/>
      </a:accent1>
      <a:accent2>
        <a:srgbClr val="73792D"/>
      </a:accent2>
      <a:accent3>
        <a:srgbClr val="861B5E"/>
      </a:accent3>
      <a:accent4>
        <a:srgbClr val="6ABCAB"/>
      </a:accent4>
      <a:accent5>
        <a:srgbClr val="BEC841"/>
      </a:accent5>
      <a:accent6>
        <a:srgbClr val="DCDDDC"/>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E" id="{99B8EA57-AD2C-41D2-A2C5-AFC1E777E411}" vid="{6D5F3C7E-079F-48B2-8344-39695E3FB6D6}"/>
    </a:ext>
  </a:extLst>
</a:theme>
</file>

<file path=ppt/theme/theme4.xml><?xml version="1.0" encoding="utf-8"?>
<a:theme xmlns:a="http://schemas.openxmlformats.org/drawingml/2006/main" name="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mbellished Master">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resentation Sections and Titles">
  <a:themeElements>
    <a:clrScheme name="Custom 2">
      <a:dk1>
        <a:srgbClr val="737373"/>
      </a:dk1>
      <a:lt1>
        <a:srgbClr val="FFFFFF"/>
      </a:lt1>
      <a:dk2>
        <a:srgbClr val="990000"/>
      </a:dk2>
      <a:lt2>
        <a:srgbClr val="E6E6E6"/>
      </a:lt2>
      <a:accent1>
        <a:srgbClr val="B3B3B3"/>
      </a:accent1>
      <a:accent2>
        <a:srgbClr val="737373"/>
      </a:accent2>
      <a:accent3>
        <a:srgbClr val="990000"/>
      </a:accent3>
      <a:accent4>
        <a:srgbClr val="8B0037"/>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9aa667d-26d2-41e7-b722-4eb2ca95811c">
      <Terms xmlns="http://schemas.microsoft.com/office/infopath/2007/PartnerControls"/>
    </lcf76f155ced4ddcb4097134ff3c332f>
    <TaxCatchAll xmlns="b0c67e87-900b-476d-9dca-1c7a4471ab2c" xsi:nil="true"/>
    <SharedWithUsers xmlns="b0c67e87-900b-476d-9dca-1c7a4471ab2c">
      <UserInfo>
        <DisplayName>Tyler J. Ratkowski</DisplayName>
        <AccountId>241</AccountId>
        <AccountType/>
      </UserInfo>
      <UserInfo>
        <DisplayName>Rachel Wroblewski</DisplayName>
        <AccountId>242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0CA47163C7F74F9BE7CC8A1CD03F87" ma:contentTypeVersion="12" ma:contentTypeDescription="Create a new document." ma:contentTypeScope="" ma:versionID="dde22eecb680f0a2372b0be3d3b2e655">
  <xsd:schema xmlns:xsd="http://www.w3.org/2001/XMLSchema" xmlns:xs="http://www.w3.org/2001/XMLSchema" xmlns:p="http://schemas.microsoft.com/office/2006/metadata/properties" xmlns:ns2="29aa667d-26d2-41e7-b722-4eb2ca95811c" xmlns:ns3="b0c67e87-900b-476d-9dca-1c7a4471ab2c" targetNamespace="http://schemas.microsoft.com/office/2006/metadata/properties" ma:root="true" ma:fieldsID="5a50fb5803632ba95b8493ff8213f0e0" ns2:_="" ns3:_="">
    <xsd:import namespace="29aa667d-26d2-41e7-b722-4eb2ca95811c"/>
    <xsd:import namespace="b0c67e87-900b-476d-9dca-1c7a4471ab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a667d-26d2-41e7-b722-4eb2ca958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c67e87-900b-476d-9dca-1c7a4471ab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6ba8102-7d23-4e32-acb5-35886e8b2b32}" ma:internalName="TaxCatchAll" ma:showField="CatchAllData" ma:web="b0c67e87-900b-476d-9dca-1c7a4471a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2A8942-0C30-4CD0-9A90-B02786F67380}">
  <ds:schemaRefs>
    <ds:schemaRef ds:uri="http://schemas.microsoft.com/sharepoint/v3/contenttype/forms"/>
  </ds:schemaRefs>
</ds:datastoreItem>
</file>

<file path=customXml/itemProps2.xml><?xml version="1.0" encoding="utf-8"?>
<ds:datastoreItem xmlns:ds="http://schemas.openxmlformats.org/officeDocument/2006/customXml" ds:itemID="{5D0AD217-4889-4025-ABD9-12607C0F12E0}">
  <ds:schemaRefs>
    <ds:schemaRef ds:uri="29aa667d-26d2-41e7-b722-4eb2ca95811c"/>
    <ds:schemaRef ds:uri="b0c67e87-900b-476d-9dca-1c7a4471ab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B06DBC1-AED4-4555-BAFF-239F6162E481}">
  <ds:schemaRefs>
    <ds:schemaRef ds:uri="29aa667d-26d2-41e7-b722-4eb2ca95811c"/>
    <ds:schemaRef ds:uri="b0c67e87-900b-476d-9dca-1c7a4471ab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64347</TotalTime>
  <Words>8615</Words>
  <Application>Microsoft Office PowerPoint</Application>
  <PresentationFormat>Widescreen</PresentationFormat>
  <Paragraphs>1022</Paragraphs>
  <Slides>120</Slides>
  <Notes>16</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120</vt:i4>
      </vt:variant>
    </vt:vector>
  </HeadingPairs>
  <TitlesOfParts>
    <vt:vector size="139" baseType="lpstr">
      <vt:lpstr>Aptos</vt:lpstr>
      <vt:lpstr>Arial</vt:lpstr>
      <vt:lpstr>Calibri</vt:lpstr>
      <vt:lpstr>Calibri Light</vt:lpstr>
      <vt:lpstr>Courier New</vt:lpstr>
      <vt:lpstr>Courier New,monospace</vt:lpstr>
      <vt:lpstr>Montserrat</vt:lpstr>
      <vt:lpstr>Noto Sans</vt:lpstr>
      <vt:lpstr>Segoe UI</vt:lpstr>
      <vt:lpstr>Symbol</vt:lpstr>
      <vt:lpstr>Wingdings</vt:lpstr>
      <vt:lpstr>Title Slide</vt:lpstr>
      <vt:lpstr>Embellished Master</vt:lpstr>
      <vt:lpstr>2 column color background, Block O</vt:lpstr>
      <vt:lpstr>Primary Slide Types</vt:lpstr>
      <vt:lpstr>1_Embellished Master</vt:lpstr>
      <vt:lpstr>1_Primary Slide Types</vt:lpstr>
      <vt:lpstr>Presentation Sections and Titles</vt:lpstr>
      <vt:lpstr>Office Theme</vt:lpstr>
      <vt:lpstr>Day 2 – Workday Expenses</vt:lpstr>
      <vt:lpstr>Day 2 – Workday Expenses</vt:lpstr>
      <vt:lpstr>Sneak Peek – Safe Harbor Statement</vt:lpstr>
      <vt:lpstr>Navigating Workday and Intro to Workday Terms/Concepts</vt:lpstr>
      <vt:lpstr>Workday Foundations</vt:lpstr>
      <vt:lpstr>Workday Foundations for Expenses</vt:lpstr>
      <vt:lpstr>Business Process</vt:lpstr>
      <vt:lpstr>Business Process Steps (All Workday not just Expenses)</vt:lpstr>
      <vt:lpstr>Navigation Tips</vt:lpstr>
      <vt:lpstr>Related Actions (aka Twinkie Bar)</vt:lpstr>
      <vt:lpstr>How to Proxy</vt:lpstr>
      <vt:lpstr>How to Proxy</vt:lpstr>
      <vt:lpstr>My Tasks – Archive</vt:lpstr>
      <vt:lpstr>Security </vt:lpstr>
      <vt:lpstr>Security Groups</vt:lpstr>
      <vt:lpstr>Security Groups</vt:lpstr>
      <vt:lpstr>Assigned Security Roles (Role Mapping)</vt:lpstr>
      <vt:lpstr>Assigned Security Roles (Role Mapping)</vt:lpstr>
      <vt:lpstr>Pro Tips</vt:lpstr>
      <vt:lpstr>Credit Card Standardization Update  Travel Managers</vt:lpstr>
      <vt:lpstr>Agenda</vt:lpstr>
      <vt:lpstr>Overview of Credit Card Standardization</vt:lpstr>
      <vt:lpstr>Overview of Application Process in Workday</vt:lpstr>
      <vt:lpstr>Change Questionnaire and Termination</vt:lpstr>
      <vt:lpstr>Delegation Authority: High Level Plan</vt:lpstr>
      <vt:lpstr>Campus vs Shared Services Responsibilities</vt:lpstr>
      <vt:lpstr>Shared Services Responsibilities To Still Work Through</vt:lpstr>
      <vt:lpstr>Approval for Madison Purchase Credit Cards and Purchase Card Change Requests</vt:lpstr>
      <vt:lpstr>Approval of Madison Shared Liability Credit Cards</vt:lpstr>
      <vt:lpstr>Approval for Non-Madison Purchase Cards and Purchase Card Change Requests</vt:lpstr>
      <vt:lpstr>Approval of Non-Madison Shared Liability Credit Cards</vt:lpstr>
      <vt:lpstr>New Process Discussion Items</vt:lpstr>
      <vt:lpstr>Next Steps and Questions</vt:lpstr>
      <vt:lpstr>Appendix</vt:lpstr>
      <vt:lpstr>Expenses Training- Plan as of April 2024</vt:lpstr>
      <vt:lpstr>Break Time  Start Back  10:15 AM </vt:lpstr>
      <vt:lpstr>Expenses UXT Walkthrough – Spend Authorizations</vt:lpstr>
      <vt:lpstr>Expense Intro and Activity Overview:</vt:lpstr>
      <vt:lpstr>Expense Walkthrough #1:</vt:lpstr>
      <vt:lpstr>Spend Authorization- Process Overview and Security Roles  Will be for all (no difference in Workflow for Madison)​</vt:lpstr>
      <vt:lpstr>Spend Authorization Business Process:</vt:lpstr>
      <vt:lpstr>Demo – Spend Authorization</vt:lpstr>
      <vt:lpstr>Expenses Demo and Follow Along: UXT (WI 6)</vt:lpstr>
      <vt:lpstr>Sample Screenshot: SA Header</vt:lpstr>
      <vt:lpstr>Sample Screenshot: SA Lines   Program: UWSYS Administration Operations (ends 4970)</vt:lpstr>
      <vt:lpstr>Screenshot of inbox for approval</vt:lpstr>
      <vt:lpstr>Appendix : Screenshot of how to Approve</vt:lpstr>
      <vt:lpstr>Screenshot of “Success! Event approved”</vt:lpstr>
      <vt:lpstr>Screenshot of Details and Process</vt:lpstr>
      <vt:lpstr>Discussion and Questions on Spend Authorizations</vt:lpstr>
      <vt:lpstr>Discussion and Questions on Spend Authorizations</vt:lpstr>
      <vt:lpstr>Break for lunch</vt:lpstr>
      <vt:lpstr>Lunch Topics</vt:lpstr>
      <vt:lpstr>New Per Diem Calculator - Demo</vt:lpstr>
      <vt:lpstr>Proposed Cut-off Dates – Very Rough Draft for Expenses </vt:lpstr>
      <vt:lpstr>Workday Integration to Concur with Fox</vt:lpstr>
      <vt:lpstr>Meal Per Diem Discussion</vt:lpstr>
      <vt:lpstr>Meal Per Diem Discussion</vt:lpstr>
      <vt:lpstr>Meal Per Diem Discussion</vt:lpstr>
      <vt:lpstr>Meal Per Diem Discussion</vt:lpstr>
      <vt:lpstr>Expenses UXT Walkthrough – Expense Report</vt:lpstr>
      <vt:lpstr>Expense Walkthrough #2:</vt:lpstr>
      <vt:lpstr>Expense Report- Process Overview with Security Roles – Systemwide excluding Madison</vt:lpstr>
      <vt:lpstr>Expense Report- Process Overview Talking Points</vt:lpstr>
      <vt:lpstr>PowerPoint Presentation</vt:lpstr>
      <vt:lpstr>PowerPoint Presentation</vt:lpstr>
      <vt:lpstr>Expense Activity #2:</vt:lpstr>
      <vt:lpstr>Walkthrough – Expense Report</vt:lpstr>
      <vt:lpstr>Walkthrough – Expense Report</vt:lpstr>
      <vt:lpstr>Expense Additional Info:</vt:lpstr>
      <vt:lpstr>Editing is limited after the initial Header Screen</vt:lpstr>
      <vt:lpstr>Editing is limited after the initial Create ER Screen</vt:lpstr>
      <vt:lpstr>Open Role Mapping – Will Cause Workflow Issues: Example Where Working</vt:lpstr>
      <vt:lpstr>Open Role Mapping – Will Cause Workflow Issues: Example Where Not Working</vt:lpstr>
      <vt:lpstr>Expenses Hub – Looks Different Based on Activity </vt:lpstr>
      <vt:lpstr>Expenses Hub – More Cards Tailored To Individual </vt:lpstr>
      <vt:lpstr>Another Expenses Hub Example</vt:lpstr>
      <vt:lpstr>Expenses Demo/Discussion Wrap Up </vt:lpstr>
      <vt:lpstr>Expense Walkthrough - Discussion:</vt:lpstr>
      <vt:lpstr>Expenses Demo: UXT (WI 6)  Demo include if time: Report 47 Where you can find UXT Materials</vt:lpstr>
      <vt:lpstr>Break Time – Start back at 1:40  Discuss Expenses Roles (EARS, Expense Partner in Particular) </vt:lpstr>
      <vt:lpstr>Expenses Payback Scenarios and Process Flows (EARS)</vt:lpstr>
      <vt:lpstr>Cash Advance-Process Flow</vt:lpstr>
      <vt:lpstr>Cash Advance</vt:lpstr>
      <vt:lpstr>Cash Advance Approval – Once Approved</vt:lpstr>
      <vt:lpstr>Cash Advance-Settlement</vt:lpstr>
      <vt:lpstr>Appendix: Cash Advance Accounting-Settlement</vt:lpstr>
      <vt:lpstr>Appendix:  Cash Advance Settlement-Accounting</vt:lpstr>
      <vt:lpstr>Scenario 1</vt:lpstr>
      <vt:lpstr>Expense Report is Approved (with cash advance)</vt:lpstr>
      <vt:lpstr>Expense Report (with cash advance) Accounting</vt:lpstr>
      <vt:lpstr>Expense Report Accounting</vt:lpstr>
      <vt:lpstr>Spend Authorization Liquidation</vt:lpstr>
      <vt:lpstr>Appendix: Spend Authorization Liquidation-Accounting</vt:lpstr>
      <vt:lpstr>Cash Advance Balance-Paid Back via Cash Sale</vt:lpstr>
      <vt:lpstr>Record Cash Sale-Deposit of Cash Advance Unused Balance</vt:lpstr>
      <vt:lpstr>Spend Authorization-Create Cash Advance Repayment</vt:lpstr>
      <vt:lpstr>Appendix: Cash Advance Remaining Balance-Cash Sale Accounting</vt:lpstr>
      <vt:lpstr>Scenario 2</vt:lpstr>
      <vt:lpstr>Expense Report with Personal Charges</vt:lpstr>
      <vt:lpstr>Expense Report with Personal Charges</vt:lpstr>
      <vt:lpstr>Expense Report with Personal Charge</vt:lpstr>
      <vt:lpstr>Payback Options will be required after submission – If Employee Selects “Withheld from Future Expense Report, EARS will monitor</vt:lpstr>
      <vt:lpstr>Appendix: Expense Report-Personal Charge Accounting</vt:lpstr>
      <vt:lpstr>EARS To Create the Expense Receivable Repayment</vt:lpstr>
      <vt:lpstr>Scenario 3</vt:lpstr>
      <vt:lpstr>Expense Amount Due – Payroll Deduction</vt:lpstr>
      <vt:lpstr>EARS: Report Taxable Items – High Level</vt:lpstr>
      <vt:lpstr>Taxable Items – Main Reports Run and Reviewed</vt:lpstr>
      <vt:lpstr>EARS – Expense Advance Repayment Specialist</vt:lpstr>
      <vt:lpstr>Expense Partners </vt:lpstr>
      <vt:lpstr>Expense Partners</vt:lpstr>
      <vt:lpstr>Expense Partners</vt:lpstr>
      <vt:lpstr>Wrap Up and Final Thoughts on Workday</vt:lpstr>
      <vt:lpstr>Workday Expenses - Gaps</vt:lpstr>
      <vt:lpstr>Workday Expenses - Wins</vt:lpstr>
      <vt:lpstr>Workday Expenses – Questions for Us</vt:lpstr>
      <vt:lpstr>Delegation – Future State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Project Billing</dc:title>
  <dc:creator>Kirk Anderson</dc:creator>
  <cp:lastModifiedBy>ELIZABETH R DRESSEL</cp:lastModifiedBy>
  <cp:revision>45</cp:revision>
  <dcterms:created xsi:type="dcterms:W3CDTF">2023-03-09T12:44:24Z</dcterms:created>
  <dcterms:modified xsi:type="dcterms:W3CDTF">2024-04-23T21:57:46Z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0x0101005A0CA47163C7F74F9BE7CC8A1CD03F87</vt:lpwstr>
  </property>
  <property fmtid="{D5CDD505-2E9C-101B-9397-08002B2CF9AE}" pid="3" name="MediaServiceImageTags">
    <vt:lpwstr/>
  </property>
</Properties>
</file>