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8" r:id="rId2"/>
    <p:sldId id="296" r:id="rId3"/>
    <p:sldId id="269" r:id="rId4"/>
    <p:sldId id="305" r:id="rId5"/>
    <p:sldId id="318" r:id="rId6"/>
    <p:sldId id="317" r:id="rId7"/>
    <p:sldId id="324" r:id="rId8"/>
    <p:sldId id="314" r:id="rId9"/>
    <p:sldId id="322" r:id="rId10"/>
    <p:sldId id="309" r:id="rId11"/>
    <p:sldId id="311" r:id="rId12"/>
    <p:sldId id="325" r:id="rId13"/>
    <p:sldId id="298" r:id="rId14"/>
    <p:sldId id="323" r:id="rId15"/>
    <p:sldId id="261" r:id="rId16"/>
    <p:sldId id="290" r:id="rId17"/>
    <p:sldId id="310" r:id="rId18"/>
  </p:sldIdLst>
  <p:sldSz cx="9144000" cy="6858000" type="screen4x3"/>
  <p:notesSz cx="7010400" cy="92964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C956B40-EC96-4C8C-986C-CF385F8FA71A}">
          <p14:sldIdLst>
            <p14:sldId id="258"/>
            <p14:sldId id="296"/>
            <p14:sldId id="269"/>
            <p14:sldId id="305"/>
            <p14:sldId id="318"/>
            <p14:sldId id="317"/>
            <p14:sldId id="324"/>
            <p14:sldId id="314"/>
            <p14:sldId id="322"/>
            <p14:sldId id="309"/>
            <p14:sldId id="311"/>
            <p14:sldId id="325"/>
            <p14:sldId id="298"/>
            <p14:sldId id="323"/>
            <p14:sldId id="261"/>
            <p14:sldId id="290"/>
            <p14:sldId id="31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73" autoAdjust="0"/>
    <p:restoredTop sz="83432" autoAdjust="0"/>
  </p:normalViewPr>
  <p:slideViewPr>
    <p:cSldViewPr>
      <p:cViewPr varScale="1">
        <p:scale>
          <a:sx n="90" d="100"/>
          <a:sy n="90" d="100"/>
        </p:scale>
        <p:origin x="1824" y="96"/>
      </p:cViewPr>
      <p:guideLst>
        <p:guide orient="horz" pos="2160"/>
        <p:guide pos="2880"/>
      </p:guideLst>
    </p:cSldViewPr>
  </p:slideViewPr>
  <p:notesTextViewPr>
    <p:cViewPr>
      <p:scale>
        <a:sx n="1" d="1"/>
        <a:sy n="1" d="1"/>
      </p:scale>
      <p:origin x="0" y="0"/>
    </p:cViewPr>
  </p:notesTextViewPr>
  <p:sorterViewPr>
    <p:cViewPr>
      <p:scale>
        <a:sx n="66" d="100"/>
        <a:sy n="66" d="100"/>
      </p:scale>
      <p:origin x="0" y="5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0EE92A0-FBA1-4420-8ABA-793A17B9AEA2}" type="datetimeFigureOut">
              <a:rPr lang="en-US" smtClean="0"/>
              <a:t>3/10/2017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18CAEE5-D202-4713-9D63-C08DF7C62CAE}" type="slidenum">
              <a:rPr lang="en-US" smtClean="0"/>
              <a:t>‹#›</a:t>
            </a:fld>
            <a:endParaRPr lang="en-US" dirty="0"/>
          </a:p>
        </p:txBody>
      </p:sp>
    </p:spTree>
    <p:extLst>
      <p:ext uri="{BB962C8B-B14F-4D97-AF65-F5344CB8AC3E}">
        <p14:creationId xmlns:p14="http://schemas.microsoft.com/office/powerpoint/2010/main" val="41496336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E7849FA-A9C2-4317-A2D0-5ED6041FFFB7}" type="datetimeFigureOut">
              <a:rPr lang="en-US" smtClean="0"/>
              <a:pPr/>
              <a:t>3/10/2017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D746693-1D62-40B9-A128-A6C39A45D255}" type="slidenum">
              <a:rPr lang="en-US" smtClean="0"/>
              <a:pPr/>
              <a:t>‹#›</a:t>
            </a:fld>
            <a:endParaRPr lang="en-US" dirty="0"/>
          </a:p>
        </p:txBody>
      </p:sp>
    </p:spTree>
    <p:extLst>
      <p:ext uri="{BB962C8B-B14F-4D97-AF65-F5344CB8AC3E}">
        <p14:creationId xmlns:p14="http://schemas.microsoft.com/office/powerpoint/2010/main" val="74829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BF2926-C6C3-426B-B317-7B71E77F252A}"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173067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14</a:t>
            </a:fld>
            <a:endParaRPr lang="en-US" dirty="0"/>
          </a:p>
        </p:txBody>
      </p:sp>
    </p:spTree>
    <p:extLst>
      <p:ext uri="{BB962C8B-B14F-4D97-AF65-F5344CB8AC3E}">
        <p14:creationId xmlns:p14="http://schemas.microsoft.com/office/powerpoint/2010/main" val="2345132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Project-Focused</a:t>
            </a:r>
            <a:r>
              <a:rPr lang="en-US" baseline="0" dirty="0" smtClean="0"/>
              <a:t> Culture</a:t>
            </a:r>
          </a:p>
          <a:p>
            <a:r>
              <a:rPr lang="en-US" baseline="0" dirty="0" smtClean="0"/>
              <a:t>Standards, PM, Project Definition, </a:t>
            </a:r>
          </a:p>
          <a:p>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15</a:t>
            </a:fld>
            <a:endParaRPr lang="en-US" dirty="0"/>
          </a:p>
        </p:txBody>
      </p:sp>
    </p:spTree>
    <p:extLst>
      <p:ext uri="{BB962C8B-B14F-4D97-AF65-F5344CB8AC3E}">
        <p14:creationId xmlns:p14="http://schemas.microsoft.com/office/powerpoint/2010/main" val="376205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16</a:t>
            </a:fld>
            <a:endParaRPr lang="en-US" dirty="0"/>
          </a:p>
        </p:txBody>
      </p:sp>
    </p:spTree>
    <p:extLst>
      <p:ext uri="{BB962C8B-B14F-4D97-AF65-F5344CB8AC3E}">
        <p14:creationId xmlns:p14="http://schemas.microsoft.com/office/powerpoint/2010/main" val="2345132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PPP</a:t>
            </a:r>
            <a:r>
              <a:rPr lang="en-US" baseline="0" dirty="0" smtClean="0"/>
              <a:t> is just for the meeting.  </a:t>
            </a:r>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3</a:t>
            </a:fld>
            <a:endParaRPr lang="en-US" dirty="0"/>
          </a:p>
        </p:txBody>
      </p:sp>
    </p:spTree>
    <p:extLst>
      <p:ext uri="{BB962C8B-B14F-4D97-AF65-F5344CB8AC3E}">
        <p14:creationId xmlns:p14="http://schemas.microsoft.com/office/powerpoint/2010/main" val="4127838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SMART – specific, measurable, achievable, realistic,</a:t>
            </a:r>
            <a:r>
              <a:rPr lang="en-US" baseline="0" dirty="0" smtClean="0"/>
              <a:t> timely</a:t>
            </a:r>
          </a:p>
          <a:p>
            <a:endParaRPr lang="en-US" baseline="0" dirty="0" smtClean="0"/>
          </a:p>
          <a:p>
            <a:pPr>
              <a:lnSpc>
                <a:spcPct val="150000"/>
              </a:lnSpc>
              <a:buClr>
                <a:srgbClr val="800000"/>
              </a:buClr>
              <a:buFont typeface="Wingdings" charset="2"/>
              <a:buChar char="§"/>
            </a:pPr>
            <a:r>
              <a:rPr lang="en-US" dirty="0" smtClean="0"/>
              <a:t>Pros</a:t>
            </a:r>
          </a:p>
          <a:p>
            <a:pPr lvl="1">
              <a:lnSpc>
                <a:spcPct val="150000"/>
              </a:lnSpc>
              <a:buClr>
                <a:srgbClr val="800000"/>
              </a:buClr>
              <a:buFont typeface="Symbol" panose="05050102010706020507" pitchFamily="18" charset="2"/>
              <a:buChar char="+"/>
            </a:pPr>
            <a:r>
              <a:rPr lang="en-US" dirty="0" smtClean="0"/>
              <a:t>Very effective</a:t>
            </a:r>
          </a:p>
          <a:p>
            <a:pPr lvl="1">
              <a:lnSpc>
                <a:spcPct val="150000"/>
              </a:lnSpc>
              <a:buClr>
                <a:srgbClr val="800000"/>
              </a:buClr>
              <a:buFont typeface="Symbol" panose="05050102010706020507" pitchFamily="18" charset="2"/>
              <a:buChar char="+"/>
            </a:pPr>
            <a:r>
              <a:rPr lang="en-US" dirty="0" smtClean="0"/>
              <a:t>Legitimacy</a:t>
            </a:r>
          </a:p>
          <a:p>
            <a:pPr lvl="1">
              <a:lnSpc>
                <a:spcPct val="150000"/>
              </a:lnSpc>
              <a:buClr>
                <a:srgbClr val="800000"/>
              </a:buClr>
              <a:buFont typeface="Symbol" panose="05050102010706020507" pitchFamily="18" charset="2"/>
              <a:buChar char="+"/>
            </a:pPr>
            <a:r>
              <a:rPr lang="en-US" dirty="0" smtClean="0"/>
              <a:t>Clarity of design and communication</a:t>
            </a:r>
          </a:p>
          <a:p>
            <a:pPr>
              <a:lnSpc>
                <a:spcPct val="150000"/>
              </a:lnSpc>
              <a:buClr>
                <a:srgbClr val="800000"/>
              </a:buClr>
              <a:buFont typeface="Wingdings" charset="2"/>
              <a:buChar char="§"/>
            </a:pPr>
            <a:r>
              <a:rPr lang="en-US" dirty="0" smtClean="0"/>
              <a:t>Cons</a:t>
            </a:r>
          </a:p>
          <a:p>
            <a:pPr lvl="1">
              <a:lnSpc>
                <a:spcPct val="150000"/>
              </a:lnSpc>
              <a:buClr>
                <a:srgbClr val="800000"/>
              </a:buClr>
              <a:buFont typeface="Arial" panose="020B0604020202020204" pitchFamily="34" charset="0"/>
              <a:buChar char="-"/>
            </a:pPr>
            <a:r>
              <a:rPr lang="en-US" dirty="0" smtClean="0"/>
              <a:t>Parental approach</a:t>
            </a:r>
          </a:p>
          <a:p>
            <a:pPr lvl="1">
              <a:lnSpc>
                <a:spcPct val="150000"/>
              </a:lnSpc>
              <a:buClr>
                <a:srgbClr val="800000"/>
              </a:buClr>
              <a:buFont typeface="Arial" panose="020B0604020202020204" pitchFamily="34" charset="0"/>
              <a:buChar char="-"/>
            </a:pPr>
            <a:r>
              <a:rPr lang="en-US" dirty="0" smtClean="0"/>
              <a:t>Negative Impulse Reaction</a:t>
            </a:r>
          </a:p>
          <a:p>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4</a:t>
            </a:fld>
            <a:endParaRPr lang="en-US" dirty="0"/>
          </a:p>
        </p:txBody>
      </p:sp>
    </p:spTree>
    <p:extLst>
      <p:ext uri="{BB962C8B-B14F-4D97-AF65-F5344CB8AC3E}">
        <p14:creationId xmlns:p14="http://schemas.microsoft.com/office/powerpoint/2010/main" val="767259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5</a:t>
            </a:fld>
            <a:endParaRPr lang="en-US" dirty="0"/>
          </a:p>
        </p:txBody>
      </p:sp>
    </p:spTree>
    <p:extLst>
      <p:ext uri="{BB962C8B-B14F-4D97-AF65-F5344CB8AC3E}">
        <p14:creationId xmlns:p14="http://schemas.microsoft.com/office/powerpoint/2010/main" val="2345132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Money</a:t>
            </a:r>
          </a:p>
          <a:p>
            <a:r>
              <a:rPr lang="en-US" dirty="0" smtClean="0"/>
              <a:t>Recognition</a:t>
            </a:r>
          </a:p>
          <a:p>
            <a:r>
              <a:rPr lang="en-US" dirty="0" smtClean="0"/>
              <a:t>Job</a:t>
            </a:r>
            <a:r>
              <a:rPr lang="en-US" baseline="0" dirty="0" smtClean="0"/>
              <a:t> Advancement</a:t>
            </a:r>
          </a:p>
          <a:p>
            <a:r>
              <a:rPr lang="en-US" baseline="0" dirty="0" smtClean="0"/>
              <a:t>Perks</a:t>
            </a:r>
          </a:p>
          <a:p>
            <a:pPr>
              <a:lnSpc>
                <a:spcPct val="150000"/>
              </a:lnSpc>
              <a:buClr>
                <a:srgbClr val="800000"/>
              </a:buClr>
              <a:buFont typeface="Wingdings" charset="2"/>
              <a:buChar char="§"/>
            </a:pPr>
            <a:r>
              <a:rPr lang="en-US" dirty="0" smtClean="0"/>
              <a:t>Under your control?</a:t>
            </a:r>
          </a:p>
          <a:p>
            <a:pPr>
              <a:lnSpc>
                <a:spcPct val="150000"/>
              </a:lnSpc>
              <a:buClr>
                <a:srgbClr val="800000"/>
              </a:buClr>
              <a:buFont typeface="Wingdings" charset="2"/>
              <a:buChar char="§"/>
            </a:pPr>
            <a:r>
              <a:rPr lang="en-US" dirty="0" smtClean="0"/>
              <a:t>Is it effective?</a:t>
            </a:r>
          </a:p>
          <a:p>
            <a:pPr>
              <a:lnSpc>
                <a:spcPct val="150000"/>
              </a:lnSpc>
              <a:buClr>
                <a:srgbClr val="800000"/>
              </a:buClr>
              <a:buFont typeface="Wingdings" charset="2"/>
              <a:buChar char="§"/>
            </a:pPr>
            <a:r>
              <a:rPr lang="en-US" dirty="0" smtClean="0"/>
              <a:t>Is it a </a:t>
            </a:r>
            <a:r>
              <a:rPr lang="en-US" dirty="0" err="1" smtClean="0"/>
              <a:t>reinforcer</a:t>
            </a:r>
            <a:r>
              <a:rPr lang="en-US" dirty="0" smtClean="0"/>
              <a:t> for the person?</a:t>
            </a:r>
          </a:p>
          <a:p>
            <a:pPr lvl="1">
              <a:lnSpc>
                <a:spcPct val="150000"/>
              </a:lnSpc>
              <a:buClr>
                <a:srgbClr val="800000"/>
              </a:buClr>
              <a:buFont typeface="Wingdings" charset="2"/>
              <a:buChar char="§"/>
            </a:pPr>
            <a:r>
              <a:rPr lang="en-US" dirty="0" smtClean="0"/>
              <a:t>“What would you like from me?”</a:t>
            </a:r>
          </a:p>
          <a:p>
            <a:endParaRPr lang="en-US" baseline="0" dirty="0" smtClean="0"/>
          </a:p>
        </p:txBody>
      </p:sp>
      <p:sp>
        <p:nvSpPr>
          <p:cNvPr id="4" name="Slide Number Placeholder 3"/>
          <p:cNvSpPr>
            <a:spLocks noGrp="1"/>
          </p:cNvSpPr>
          <p:nvPr>
            <p:ph type="sldNum" sz="quarter" idx="10"/>
          </p:nvPr>
        </p:nvSpPr>
        <p:spPr/>
        <p:txBody>
          <a:bodyPr/>
          <a:lstStyle/>
          <a:p>
            <a:fld id="{9D746693-1D62-40B9-A128-A6C39A45D255}" type="slidenum">
              <a:rPr lang="en-US" smtClean="0"/>
              <a:pPr/>
              <a:t>7</a:t>
            </a:fld>
            <a:endParaRPr lang="en-US" dirty="0"/>
          </a:p>
        </p:txBody>
      </p:sp>
    </p:spTree>
    <p:extLst>
      <p:ext uri="{BB962C8B-B14F-4D97-AF65-F5344CB8AC3E}">
        <p14:creationId xmlns:p14="http://schemas.microsoft.com/office/powerpoint/2010/main" val="1665162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Fostering</a:t>
            </a:r>
            <a:r>
              <a:rPr lang="en-US" baseline="0" dirty="0" smtClean="0"/>
              <a:t> intrinsic motivation</a:t>
            </a:r>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9</a:t>
            </a:fld>
            <a:endParaRPr lang="en-US" dirty="0"/>
          </a:p>
        </p:txBody>
      </p:sp>
    </p:spTree>
    <p:extLst>
      <p:ext uri="{BB962C8B-B14F-4D97-AF65-F5344CB8AC3E}">
        <p14:creationId xmlns:p14="http://schemas.microsoft.com/office/powerpoint/2010/main" val="2345132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Applying</a:t>
            </a:r>
            <a:r>
              <a:rPr lang="en-US" baseline="0" dirty="0" smtClean="0"/>
              <a:t> during different team lifecycle points.</a:t>
            </a:r>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10</a:t>
            </a:fld>
            <a:endParaRPr lang="en-US" dirty="0"/>
          </a:p>
        </p:txBody>
      </p:sp>
    </p:spTree>
    <p:extLst>
      <p:ext uri="{BB962C8B-B14F-4D97-AF65-F5344CB8AC3E}">
        <p14:creationId xmlns:p14="http://schemas.microsoft.com/office/powerpoint/2010/main" val="3407985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12</a:t>
            </a:fld>
            <a:endParaRPr lang="en-US" dirty="0"/>
          </a:p>
        </p:txBody>
      </p:sp>
    </p:spTree>
    <p:extLst>
      <p:ext uri="{BB962C8B-B14F-4D97-AF65-F5344CB8AC3E}">
        <p14:creationId xmlns:p14="http://schemas.microsoft.com/office/powerpoint/2010/main" val="2345132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a:t>
            </a:r>
            <a:r>
              <a:rPr lang="en-US" baseline="0" dirty="0" smtClean="0"/>
              <a:t> you use rewards and recognitions?  </a:t>
            </a:r>
            <a:endParaRPr lang="en-US" dirty="0"/>
          </a:p>
        </p:txBody>
      </p:sp>
      <p:sp>
        <p:nvSpPr>
          <p:cNvPr id="4" name="Slide Number Placeholder 3"/>
          <p:cNvSpPr>
            <a:spLocks noGrp="1"/>
          </p:cNvSpPr>
          <p:nvPr>
            <p:ph type="sldNum" sz="quarter" idx="10"/>
          </p:nvPr>
        </p:nvSpPr>
        <p:spPr/>
        <p:txBody>
          <a:bodyPr/>
          <a:lstStyle/>
          <a:p>
            <a:fld id="{9D746693-1D62-40B9-A128-A6C39A45D255}" type="slidenum">
              <a:rPr lang="en-US" smtClean="0"/>
              <a:pPr/>
              <a:t>13</a:t>
            </a:fld>
            <a:endParaRPr lang="en-US" dirty="0"/>
          </a:p>
        </p:txBody>
      </p:sp>
    </p:spTree>
    <p:extLst>
      <p:ext uri="{BB962C8B-B14F-4D97-AF65-F5344CB8AC3E}">
        <p14:creationId xmlns:p14="http://schemas.microsoft.com/office/powerpoint/2010/main" val="801510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Rectangle 2"/>
          <p:cNvSpPr/>
          <p:nvPr userDrawn="1"/>
        </p:nvSpPr>
        <p:spPr>
          <a:xfrm>
            <a:off x="0" y="6286500"/>
            <a:ext cx="9144000" cy="596900"/>
          </a:xfrm>
          <a:prstGeom prst="rect">
            <a:avLst/>
          </a:prstGeom>
          <a:solidFill>
            <a:schemeClr val="bg2">
              <a:lumMod val="9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pic>
        <p:nvPicPr>
          <p:cNvPr id="4" name="Picture 2" descr="image001"/>
          <p:cNvPicPr>
            <a:picLocks noChangeAspect="1" noChangeArrowheads="1"/>
          </p:cNvPicPr>
          <p:nvPr userDrawn="1"/>
        </p:nvPicPr>
        <p:blipFill>
          <a:blip r:embed="rId2" cstate="print"/>
          <a:srcRect/>
          <a:stretch>
            <a:fillRect/>
          </a:stretch>
        </p:blipFill>
        <p:spPr bwMode="auto">
          <a:xfrm>
            <a:off x="2438400" y="2295525"/>
            <a:ext cx="4167188" cy="828675"/>
          </a:xfrm>
          <a:prstGeom prst="rect">
            <a:avLst/>
          </a:prstGeom>
          <a:noFill/>
          <a:ln w="9525">
            <a:noFill/>
            <a:miter lim="800000"/>
            <a:headEnd/>
            <a:tailEnd/>
          </a:ln>
        </p:spPr>
      </p:pic>
      <p:sp>
        <p:nvSpPr>
          <p:cNvPr id="5" name="Title 1"/>
          <p:cNvSpPr>
            <a:spLocks noGrp="1"/>
          </p:cNvSpPr>
          <p:nvPr>
            <p:ph type="ctrTitle"/>
          </p:nvPr>
        </p:nvSpPr>
        <p:spPr>
          <a:xfrm>
            <a:off x="676275" y="3657600"/>
            <a:ext cx="7772400" cy="1470025"/>
          </a:xfrm>
          <a:prstGeom prst="rect">
            <a:avLst/>
          </a:prstGeom>
        </p:spPr>
        <p:txBody>
          <a:bodyPr anchor="t"/>
          <a:lstStyle>
            <a:lvl1pPr>
              <a:defRPr sz="2800" b="0" i="0">
                <a:solidFill>
                  <a:srgbClr val="C20027"/>
                </a:solidFill>
                <a:effectLst>
                  <a:outerShdw blurRad="50800" dist="38100" dir="2700000">
                    <a:srgbClr val="000000">
                      <a:alpha val="43000"/>
                    </a:srgbClr>
                  </a:outerShdw>
                </a:effectLst>
              </a:defRPr>
            </a:lvl1pPr>
          </a:lstStyle>
          <a:p>
            <a:r>
              <a:rPr lang="en-US" smtClean="0"/>
              <a:t>Click to edit Master title style</a:t>
            </a:r>
            <a:endParaRPr lang="en-US" dirty="0"/>
          </a:p>
        </p:txBody>
      </p:sp>
    </p:spTree>
    <p:extLst>
      <p:ext uri="{BB962C8B-B14F-4D97-AF65-F5344CB8AC3E}">
        <p14:creationId xmlns:p14="http://schemas.microsoft.com/office/powerpoint/2010/main" val="413835274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2"/>
          <p:cNvSpPr>
            <a:spLocks noGrp="1"/>
          </p:cNvSpPr>
          <p:nvPr userDrawn="1">
            <p:ph type="title"/>
          </p:nvPr>
        </p:nvSpPr>
        <p:spPr>
          <a:xfrm>
            <a:off x="0" y="25203"/>
            <a:ext cx="9144000" cy="666546"/>
          </a:xfrm>
          <a:prstGeom prst="rect">
            <a:avLst/>
          </a:prstGeom>
        </p:spPr>
        <p:txBody>
          <a:bodyPr/>
          <a:lstStyle>
            <a:lvl1pPr>
              <a:defRPr sz="3600">
                <a:solidFill>
                  <a:schemeClr val="bg1"/>
                </a:solidFill>
              </a:defRPr>
            </a:lvl1pPr>
          </a:lstStyle>
          <a:p>
            <a:endParaRPr lang="en-US" sz="3600" dirty="0">
              <a:solidFill>
                <a:schemeClr val="bg1"/>
              </a:solidFill>
            </a:endParaRPr>
          </a:p>
        </p:txBody>
      </p:sp>
      <p:sp>
        <p:nvSpPr>
          <p:cNvPr id="7" name="TextBox 6"/>
          <p:cNvSpPr txBox="1"/>
          <p:nvPr userDrawn="1"/>
        </p:nvSpPr>
        <p:spPr>
          <a:xfrm>
            <a:off x="0" y="6477000"/>
            <a:ext cx="533400" cy="369332"/>
          </a:xfrm>
          <a:prstGeom prst="rect">
            <a:avLst/>
          </a:prstGeom>
          <a:noFill/>
        </p:spPr>
        <p:txBody>
          <a:bodyPr wrap="square" rtlCol="0">
            <a:spAutoFit/>
          </a:bodyPr>
          <a:lstStyle/>
          <a:p>
            <a:fld id="{AFA9F0C3-B36C-4BB8-9FB1-EC9874BA7463}" type="slidenum">
              <a:rPr lang="en-US" smtClean="0"/>
              <a:t>‹#›</a:t>
            </a:fld>
            <a:endParaRPr lang="en-US" dirty="0"/>
          </a:p>
        </p:txBody>
      </p:sp>
    </p:spTree>
    <p:extLst>
      <p:ext uri="{BB962C8B-B14F-4D97-AF65-F5344CB8AC3E}">
        <p14:creationId xmlns:p14="http://schemas.microsoft.com/office/powerpoint/2010/main" val="86742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292850"/>
            <a:ext cx="9144000" cy="565150"/>
          </a:xfrm>
          <a:prstGeom prst="rect">
            <a:avLst/>
          </a:prstGeom>
          <a:gradFill flip="none" rotWithShape="1">
            <a:gsLst>
              <a:gs pos="43000">
                <a:schemeClr val="bg1"/>
              </a:gs>
              <a:gs pos="100000">
                <a:schemeClr val="bg2"/>
              </a:gs>
            </a:gsLst>
            <a:lin ang="33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US" dirty="0">
              <a:solidFill>
                <a:prstClr val="white"/>
              </a:solidFill>
            </a:endParaRPr>
          </a:p>
        </p:txBody>
      </p:sp>
      <p:sp>
        <p:nvSpPr>
          <p:cNvPr id="7" name="Rectangle 6"/>
          <p:cNvSpPr/>
          <p:nvPr/>
        </p:nvSpPr>
        <p:spPr>
          <a:xfrm>
            <a:off x="0" y="1588"/>
            <a:ext cx="9155113" cy="674687"/>
          </a:xfrm>
          <a:prstGeom prst="rect">
            <a:avLst/>
          </a:prstGeom>
          <a:gradFill>
            <a:gsLst>
              <a:gs pos="0">
                <a:srgbClr val="800000"/>
              </a:gs>
              <a:gs pos="87000">
                <a:srgbClr val="D8002E"/>
              </a:gs>
            </a:gsLst>
            <a:lin ang="3960000" scaled="0"/>
          </a:gradFill>
          <a:ln w="0" cap="flat" cmpd="sng" algn="ctr">
            <a:noFill/>
            <a:prstDash val="solid"/>
            <a:round/>
            <a:headEnd type="none" w="med" len="med"/>
            <a:tailEnd type="none" w="med" len="med"/>
          </a:ln>
          <a:effectLst>
            <a:outerShdw blurRad="63500" dist="48387" dir="5400000" rotWithShape="0">
              <a:srgbClr val="000000">
                <a:alpha val="2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en-US" dirty="0">
              <a:solidFill>
                <a:prstClr val="white"/>
              </a:solidFill>
            </a:endParaRPr>
          </a:p>
        </p:txBody>
      </p:sp>
      <p:cxnSp>
        <p:nvCxnSpPr>
          <p:cNvPr id="8" name="Straight Connector 7"/>
          <p:cNvCxnSpPr/>
          <p:nvPr/>
        </p:nvCxnSpPr>
        <p:spPr>
          <a:xfrm>
            <a:off x="0" y="674688"/>
            <a:ext cx="9155113" cy="1587"/>
          </a:xfrm>
          <a:prstGeom prst="line">
            <a:avLst/>
          </a:prstGeom>
          <a:ln w="25400" cap="flat" cmpd="sng" algn="ctr">
            <a:solidFill>
              <a:srgbClr val="800000"/>
            </a:solidFill>
            <a:prstDash val="solid"/>
            <a:round/>
            <a:headEnd type="none" w="med" len="med"/>
            <a:tailEnd type="none" w="med" len="med"/>
          </a:ln>
        </p:spPr>
        <p:style>
          <a:lnRef idx="1">
            <a:schemeClr val="accent6"/>
          </a:lnRef>
          <a:fillRef idx="0">
            <a:schemeClr val="accent6"/>
          </a:fillRef>
          <a:effectRef idx="0">
            <a:schemeClr val="accent6"/>
          </a:effectRef>
          <a:fontRef idx="minor">
            <a:schemeClr val="tx1"/>
          </a:fontRef>
        </p:style>
      </p:cxnSp>
      <p:pic>
        <p:nvPicPr>
          <p:cNvPr id="6" name="Picture 2" descr="image001"/>
          <p:cNvPicPr>
            <a:picLocks noChangeAspect="1" noChangeArrowheads="1"/>
          </p:cNvPicPr>
          <p:nvPr userDrawn="1"/>
        </p:nvPicPr>
        <p:blipFill>
          <a:blip r:embed="rId4" cstate="print"/>
          <a:srcRect/>
          <a:stretch>
            <a:fillRect/>
          </a:stretch>
        </p:blipFill>
        <p:spPr bwMode="auto">
          <a:xfrm>
            <a:off x="6510338" y="6315075"/>
            <a:ext cx="2633662" cy="523875"/>
          </a:xfrm>
          <a:prstGeom prst="rect">
            <a:avLst/>
          </a:prstGeom>
          <a:noFill/>
          <a:ln w="9525">
            <a:noFill/>
            <a:miter lim="800000"/>
            <a:headEnd/>
            <a:tailEnd/>
          </a:ln>
        </p:spPr>
      </p:pic>
    </p:spTree>
    <p:extLst>
      <p:ext uri="{BB962C8B-B14F-4D97-AF65-F5344CB8AC3E}">
        <p14:creationId xmlns:p14="http://schemas.microsoft.com/office/powerpoint/2010/main" val="2505261984"/>
      </p:ext>
    </p:extLst>
  </p:cSld>
  <p:clrMap bg1="lt1" tx1="dk1" bg2="lt2" tx2="dk2" accent1="accent1" accent2="accent2" accent3="accent3" accent4="accent4" accent5="accent5" accent6="accent6" hlink="hlink" folHlink="folHlink"/>
  <p:sldLayoutIdLst>
    <p:sldLayoutId id="2147483670" r:id="rId1"/>
    <p:sldLayoutId id="2147483669"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pitchFamily="-80" charset="-128"/>
        </a:defRPr>
      </a:lvl1pPr>
      <a:lvl2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2pPr>
      <a:lvl3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3pPr>
      <a:lvl4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4pPr>
      <a:lvl5pPr algn="ctr" defTabSz="457200" rtl="0" eaLnBrk="0" fontAlgn="base" hangingPunct="0">
        <a:spcBef>
          <a:spcPct val="0"/>
        </a:spcBef>
        <a:spcAft>
          <a:spcPct val="0"/>
        </a:spcAft>
        <a:defRPr sz="4400">
          <a:solidFill>
            <a:schemeClr val="tx1"/>
          </a:solidFill>
          <a:latin typeface="Arial" charset="0"/>
          <a:ea typeface="MS PGothic" pitchFamily="34" charset="-128"/>
          <a:cs typeface="ＭＳ Ｐゴシック" pitchFamily="-80" charset="-128"/>
        </a:defRPr>
      </a:lvl5pPr>
      <a:lvl6pPr marL="4572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6pPr>
      <a:lvl7pPr marL="9144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7pPr>
      <a:lvl8pPr marL="13716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8pPr>
      <a:lvl9pPr marL="1828800" algn="ctr" defTabSz="457200" rtl="0" fontAlgn="base">
        <a:spcBef>
          <a:spcPct val="0"/>
        </a:spcBef>
        <a:spcAft>
          <a:spcPct val="0"/>
        </a:spcAft>
        <a:defRPr sz="4400">
          <a:solidFill>
            <a:schemeClr val="tx1"/>
          </a:solidFill>
          <a:latin typeface="Calibri" pitchFamily="-80" charset="0"/>
          <a:ea typeface="ＭＳ Ｐゴシック" pitchFamily="-80" charset="-128"/>
          <a:cs typeface="ＭＳ Ｐゴシック" pitchFamily="-80"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hbr.org/1993/11/rethinking-rewards" TargetMode="External"/><Relationship Id="rId2" Type="http://schemas.openxmlformats.org/officeDocument/2006/relationships/hyperlink" Target="https://hbr.org/1993/09/why-incentive-plans-cannot-work" TargetMode="External"/><Relationship Id="rId1" Type="http://schemas.openxmlformats.org/officeDocument/2006/relationships/slideLayout" Target="../slideLayouts/slideLayout2.xml"/><Relationship Id="rId5" Type="http://schemas.openxmlformats.org/officeDocument/2006/relationships/hyperlink" Target="https://hbr.org/2013/11/managing-people-on-a-sinking-ship" TargetMode="External"/><Relationship Id="rId4" Type="http://schemas.openxmlformats.org/officeDocument/2006/relationships/hyperlink" Target="https://hbr.org/2003/01/one-more-time-how-do-you-motivate-employee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gif"/><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043" y="3276600"/>
            <a:ext cx="8752114" cy="1816147"/>
          </a:xfrm>
        </p:spPr>
        <p:txBody>
          <a:bodyPr>
            <a:normAutofit/>
          </a:bodyPr>
          <a:lstStyle>
            <a:lvl1pPr>
              <a:defRPr sz="4800" b="0" i="0">
                <a:solidFill>
                  <a:srgbClr val="C20027"/>
                </a:solidFill>
                <a:effectLst>
                  <a:outerShdw blurRad="50800" dist="38100" dir="2700000">
                    <a:srgbClr val="000000">
                      <a:alpha val="43000"/>
                    </a:srgbClr>
                  </a:outerShdw>
                </a:effectLst>
              </a:defRPr>
            </a:lvl1pPr>
          </a:lstStyle>
          <a:p>
            <a:pPr eaLnBrk="1" hangingPunct="1">
              <a:defRPr/>
            </a:pPr>
            <a:r>
              <a:rPr lang="en-US" sz="3300" dirty="0" smtClean="0">
                <a:ea typeface="ＭＳ Ｐゴシック" pitchFamily="-80" charset="-128"/>
              </a:rPr>
              <a:t>Incentives</a:t>
            </a:r>
            <a:br>
              <a:rPr lang="en-US" sz="3300" dirty="0" smtClean="0">
                <a:ea typeface="ＭＳ Ｐゴシック" pitchFamily="-80" charset="-128"/>
              </a:rPr>
            </a:br>
            <a:r>
              <a:rPr lang="en-US" sz="3300" dirty="0" smtClean="0">
                <a:ea typeface="ＭＳ Ｐゴシック" pitchFamily="-80" charset="-128"/>
              </a:rPr>
              <a:t>April 27, 2015</a:t>
            </a:r>
            <a:endParaRPr lang="en-US" sz="2400" dirty="0">
              <a:ea typeface="ＭＳ Ｐゴシック" pitchFamily="-80" charset="-128"/>
            </a:endParaRPr>
          </a:p>
        </p:txBody>
      </p:sp>
      <p:sp>
        <p:nvSpPr>
          <p:cNvPr id="3" name="TextBox 2"/>
          <p:cNvSpPr txBox="1"/>
          <p:nvPr/>
        </p:nvSpPr>
        <p:spPr>
          <a:xfrm>
            <a:off x="1524000" y="5341203"/>
            <a:ext cx="6172200" cy="830997"/>
          </a:xfrm>
          <a:prstGeom prst="rect">
            <a:avLst/>
          </a:prstGeom>
          <a:noFill/>
        </p:spPr>
        <p:txBody>
          <a:bodyPr wrap="square" rtlCol="0">
            <a:spAutoFit/>
          </a:bodyPr>
          <a:lstStyle/>
          <a:p>
            <a:pPr algn="ctr"/>
            <a:r>
              <a:rPr lang="en-US" sz="1600" i="1" dirty="0">
                <a:solidFill>
                  <a:srgbClr val="C0504D">
                    <a:lumMod val="75000"/>
                  </a:srgbClr>
                </a:solidFill>
                <a:latin typeface="Book Antiqua" pitchFamily="18" charset="0"/>
                <a:cs typeface="Arial" pitchFamily="34" charset="0"/>
              </a:rPr>
              <a:t>The Service Center Mission is to provide “best in class” HRIS and customer service to support the effective management of the University of Wisconsin System’s Human Capital at the highest value. </a:t>
            </a:r>
          </a:p>
        </p:txBody>
      </p:sp>
    </p:spTree>
    <p:custDataLst>
      <p:tags r:id="rId1"/>
    </p:custDataLst>
    <p:extLst>
      <p:ext uri="{BB962C8B-B14F-4D97-AF65-F5344CB8AC3E}">
        <p14:creationId xmlns:p14="http://schemas.microsoft.com/office/powerpoint/2010/main" val="1820828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2286000"/>
            <a:ext cx="7924800" cy="2133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Application Steps</a:t>
            </a:r>
            <a:endParaRPr lang="en-US" dirty="0"/>
          </a:p>
        </p:txBody>
      </p:sp>
      <p:sp>
        <p:nvSpPr>
          <p:cNvPr id="3" name="Content Placeholder 2"/>
          <p:cNvSpPr txBox="1">
            <a:spLocks/>
          </p:cNvSpPr>
          <p:nvPr/>
        </p:nvSpPr>
        <p:spPr>
          <a:xfrm>
            <a:off x="965200" y="10668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lnSpc>
                <a:spcPct val="200000"/>
              </a:lnSpc>
              <a:buClr>
                <a:srgbClr val="800000"/>
              </a:buClr>
              <a:buFont typeface="+mj-lt"/>
              <a:buAutoNum type="arabicPeriod"/>
            </a:pPr>
            <a:r>
              <a:rPr lang="en-US" dirty="0" smtClean="0"/>
              <a:t>Ask the people what motivates them.</a:t>
            </a:r>
          </a:p>
          <a:p>
            <a:pPr marL="514350" indent="-514350">
              <a:lnSpc>
                <a:spcPct val="200000"/>
              </a:lnSpc>
              <a:buClr>
                <a:srgbClr val="800000"/>
              </a:buClr>
              <a:buFont typeface="+mj-lt"/>
              <a:buAutoNum type="arabicPeriod"/>
            </a:pPr>
            <a:r>
              <a:rPr lang="en-US" dirty="0" smtClean="0"/>
              <a:t>Decide what you want to reward.</a:t>
            </a:r>
          </a:p>
          <a:p>
            <a:pPr marL="514350" indent="-514350">
              <a:lnSpc>
                <a:spcPct val="200000"/>
              </a:lnSpc>
              <a:buClr>
                <a:srgbClr val="800000"/>
              </a:buClr>
              <a:buFont typeface="+mj-lt"/>
              <a:buAutoNum type="arabicPeriod"/>
            </a:pPr>
            <a:r>
              <a:rPr lang="en-US" dirty="0" smtClean="0"/>
              <a:t>Decide how to reward.</a:t>
            </a:r>
          </a:p>
          <a:p>
            <a:pPr marL="514350" indent="-514350">
              <a:lnSpc>
                <a:spcPct val="200000"/>
              </a:lnSpc>
              <a:buClr>
                <a:srgbClr val="800000"/>
              </a:buClr>
              <a:buFont typeface="+mj-lt"/>
              <a:buAutoNum type="arabicPeriod"/>
            </a:pPr>
            <a:r>
              <a:rPr lang="en-US" dirty="0" smtClean="0"/>
              <a:t>Communicate.</a:t>
            </a:r>
          </a:p>
          <a:p>
            <a:pPr marL="514350" indent="-514350">
              <a:lnSpc>
                <a:spcPct val="200000"/>
              </a:lnSpc>
              <a:buClr>
                <a:srgbClr val="800000"/>
              </a:buClr>
              <a:buFont typeface="+mj-lt"/>
              <a:buAutoNum type="arabicPeriod"/>
            </a:pPr>
            <a:r>
              <a:rPr lang="en-US" dirty="0" smtClean="0"/>
              <a:t>Be consistent.</a:t>
            </a:r>
            <a:endParaRPr lang="en-US" dirty="0"/>
          </a:p>
        </p:txBody>
      </p:sp>
    </p:spTree>
    <p:extLst>
      <p:ext uri="{BB962C8B-B14F-4D97-AF65-F5344CB8AC3E}">
        <p14:creationId xmlns:p14="http://schemas.microsoft.com/office/powerpoint/2010/main" val="387899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Effectiveness of Rewards</a:t>
            </a:r>
            <a:endParaRPr lang="en-US" dirty="0"/>
          </a:p>
        </p:txBody>
      </p:sp>
      <p:sp>
        <p:nvSpPr>
          <p:cNvPr id="3" name="Content Placeholder 2"/>
          <p:cNvSpPr txBox="1">
            <a:spLocks/>
          </p:cNvSpPr>
          <p:nvPr/>
        </p:nvSpPr>
        <p:spPr>
          <a:xfrm>
            <a:off x="965200" y="10668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800000"/>
              </a:buClr>
              <a:buFont typeface="Wingdings" charset="2"/>
              <a:buChar char="§"/>
            </a:pPr>
            <a:r>
              <a:rPr lang="en-US" dirty="0" smtClean="0"/>
              <a:t>Make rewards more effective</a:t>
            </a:r>
          </a:p>
          <a:p>
            <a:pPr lvl="1">
              <a:buClr>
                <a:srgbClr val="800000"/>
              </a:buClr>
              <a:buFont typeface="Wingdings" charset="2"/>
              <a:buChar char="§"/>
            </a:pPr>
            <a:r>
              <a:rPr lang="en-US" dirty="0" smtClean="0"/>
              <a:t>Increase Employee Control</a:t>
            </a:r>
          </a:p>
          <a:p>
            <a:pPr lvl="1">
              <a:buClr>
                <a:srgbClr val="800000"/>
              </a:buClr>
              <a:buFont typeface="Wingdings" charset="2"/>
              <a:buChar char="§"/>
            </a:pPr>
            <a:r>
              <a:rPr lang="en-US" dirty="0" smtClean="0"/>
              <a:t>Reward based on Results</a:t>
            </a:r>
          </a:p>
          <a:p>
            <a:pPr lvl="1">
              <a:buClr>
                <a:srgbClr val="800000"/>
              </a:buClr>
              <a:buFont typeface="Wingdings" charset="2"/>
              <a:buChar char="§"/>
            </a:pPr>
            <a:r>
              <a:rPr lang="en-US" dirty="0" smtClean="0"/>
              <a:t>Equitable Sharing in Outcomes</a:t>
            </a:r>
          </a:p>
          <a:p>
            <a:pPr lvl="1">
              <a:buClr>
                <a:srgbClr val="800000"/>
              </a:buClr>
              <a:buFont typeface="Wingdings" charset="2"/>
              <a:buChar char="§"/>
            </a:pPr>
            <a:r>
              <a:rPr lang="en-US" dirty="0" smtClean="0"/>
              <a:t>Ongoing Positive Performance</a:t>
            </a:r>
          </a:p>
          <a:p>
            <a:pPr lvl="1">
              <a:buClr>
                <a:srgbClr val="800000"/>
              </a:buClr>
              <a:buFont typeface="Wingdings" charset="2"/>
              <a:buChar char="§"/>
            </a:pPr>
            <a:endParaRPr lang="en-US" dirty="0"/>
          </a:p>
          <a:p>
            <a:pPr>
              <a:buClr>
                <a:srgbClr val="800000"/>
              </a:buClr>
              <a:buFont typeface="Wingdings" charset="2"/>
              <a:buChar char="§"/>
            </a:pPr>
            <a:r>
              <a:rPr lang="en-US" dirty="0" smtClean="0"/>
              <a:t>Less Effective</a:t>
            </a:r>
          </a:p>
          <a:p>
            <a:pPr lvl="1">
              <a:buClr>
                <a:srgbClr val="800000"/>
              </a:buClr>
              <a:buFont typeface="Wingdings" charset="2"/>
              <a:buChar char="§"/>
            </a:pPr>
            <a:r>
              <a:rPr lang="en-US" dirty="0" smtClean="0"/>
              <a:t>Competition/Individual Concern</a:t>
            </a:r>
          </a:p>
          <a:p>
            <a:pPr lvl="1">
              <a:buClr>
                <a:srgbClr val="800000"/>
              </a:buClr>
              <a:buFont typeface="Wingdings" charset="2"/>
              <a:buChar char="§"/>
            </a:pPr>
            <a:r>
              <a:rPr lang="en-US" dirty="0" smtClean="0"/>
              <a:t>Upper-Management Control</a:t>
            </a:r>
          </a:p>
          <a:p>
            <a:pPr lvl="2">
              <a:buClr>
                <a:srgbClr val="800000"/>
              </a:buClr>
              <a:buFont typeface="Wingdings" charset="2"/>
              <a:buChar char="§"/>
            </a:pPr>
            <a:r>
              <a:rPr lang="en-US" dirty="0" smtClean="0"/>
              <a:t>Management by Rewards</a:t>
            </a:r>
            <a:endParaRPr lang="en-US" dirty="0"/>
          </a:p>
        </p:txBody>
      </p:sp>
    </p:spTree>
    <p:extLst>
      <p:ext uri="{BB962C8B-B14F-4D97-AF65-F5344CB8AC3E}">
        <p14:creationId xmlns:p14="http://schemas.microsoft.com/office/powerpoint/2010/main" val="3770762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txBox="1">
            <a:spLocks/>
          </p:cNvSpPr>
          <p:nvPr/>
        </p:nvSpPr>
        <p:spPr>
          <a:xfrm>
            <a:off x="812800" y="889001"/>
            <a:ext cx="51308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tabLst>
                <a:tab pos="7200900" algn="r"/>
              </a:tabLst>
            </a:pPr>
            <a:r>
              <a:rPr lang="en-US" sz="2800" dirty="0" smtClean="0"/>
              <a:t>Supervisor</a:t>
            </a:r>
          </a:p>
          <a:p>
            <a:pPr marL="0" indent="0">
              <a:lnSpc>
                <a:spcPct val="150000"/>
              </a:lnSpc>
              <a:buClr>
                <a:srgbClr val="800000"/>
              </a:buClr>
              <a:buNone/>
              <a:tabLst>
                <a:tab pos="7200900" algn="r"/>
              </a:tabLst>
            </a:pPr>
            <a:r>
              <a:rPr lang="en-US" sz="2800" dirty="0" smtClean="0"/>
              <a:t>Manages your day-to-day work.  May or may not be involved in your projects.  </a:t>
            </a:r>
          </a:p>
        </p:txBody>
      </p:sp>
      <p:pic>
        <p:nvPicPr>
          <p:cNvPr id="4" name="Picture 2" descr="C:\Users\hqd\AppData\Local\Microsoft\Windows\Temporary Internet Files\Content.IE5\Z91EV1TX\MC90044142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0054" y="2057400"/>
            <a:ext cx="2895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8550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a:t>
            </a:r>
            <a:endParaRPr lang="en-US" dirty="0"/>
          </a:p>
        </p:txBody>
      </p:sp>
      <p:sp>
        <p:nvSpPr>
          <p:cNvPr id="3" name="Content Placeholder 2"/>
          <p:cNvSpPr txBox="1">
            <a:spLocks/>
          </p:cNvSpPr>
          <p:nvPr/>
        </p:nvSpPr>
        <p:spPr>
          <a:xfrm>
            <a:off x="965200" y="10668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buFont typeface="Wingdings" charset="2"/>
              <a:buChar char="§"/>
            </a:pPr>
            <a:r>
              <a:rPr lang="en-US" dirty="0" smtClean="0"/>
              <a:t>Guiding Principle:</a:t>
            </a:r>
          </a:p>
          <a:p>
            <a:pPr marL="0" indent="0">
              <a:lnSpc>
                <a:spcPct val="150000"/>
              </a:lnSpc>
              <a:buClr>
                <a:srgbClr val="800000"/>
              </a:buClr>
              <a:buNone/>
            </a:pPr>
            <a:endParaRPr lang="en-US" dirty="0" smtClean="0"/>
          </a:p>
          <a:p>
            <a:pPr marL="0" indent="0">
              <a:lnSpc>
                <a:spcPct val="150000"/>
              </a:lnSpc>
              <a:buClr>
                <a:srgbClr val="800000"/>
              </a:buClr>
              <a:buNone/>
            </a:pPr>
            <a:r>
              <a:rPr lang="en-US" dirty="0" smtClean="0"/>
              <a:t>“Would the other person go along with you if they knew what you were doing?”</a:t>
            </a:r>
          </a:p>
        </p:txBody>
      </p:sp>
    </p:spTree>
    <p:extLst>
      <p:ext uri="{BB962C8B-B14F-4D97-AF65-F5344CB8AC3E}">
        <p14:creationId xmlns:p14="http://schemas.microsoft.com/office/powerpoint/2010/main" val="894656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txBox="1">
            <a:spLocks/>
          </p:cNvSpPr>
          <p:nvPr/>
        </p:nvSpPr>
        <p:spPr>
          <a:xfrm>
            <a:off x="812800" y="889001"/>
            <a:ext cx="51308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tabLst>
                <a:tab pos="7200900" algn="r"/>
              </a:tabLst>
            </a:pPr>
            <a:r>
              <a:rPr lang="en-US" sz="2800" dirty="0" smtClean="0"/>
              <a:t>Project Stakeholder</a:t>
            </a:r>
          </a:p>
          <a:p>
            <a:pPr marL="0" indent="0">
              <a:lnSpc>
                <a:spcPct val="150000"/>
              </a:lnSpc>
              <a:buClr>
                <a:srgbClr val="800000"/>
              </a:buClr>
              <a:buNone/>
              <a:tabLst>
                <a:tab pos="7200900" algn="r"/>
              </a:tabLst>
            </a:pPr>
            <a:r>
              <a:rPr lang="en-US" sz="2800" dirty="0" smtClean="0"/>
              <a:t>Involved in a project, but not in the work.  Provides requirements and approvals.  </a:t>
            </a:r>
          </a:p>
        </p:txBody>
      </p:sp>
      <p:pic>
        <p:nvPicPr>
          <p:cNvPr id="4" name="Picture 2" descr="C:\Users\hqd\AppData\Local\Microsoft\Windows\Temporary Internet Files\Content.IE5\Z91EV1TX\MC90044142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0054" y="2057400"/>
            <a:ext cx="2895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543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a:t>
            </a:r>
            <a:endParaRPr lang="en-US" dirty="0"/>
          </a:p>
        </p:txBody>
      </p:sp>
      <p:sp>
        <p:nvSpPr>
          <p:cNvPr id="3" name="Content Placeholder 2"/>
          <p:cNvSpPr txBox="1">
            <a:spLocks/>
          </p:cNvSpPr>
          <p:nvPr/>
        </p:nvSpPr>
        <p:spPr>
          <a:xfrm>
            <a:off x="812800" y="9144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800000"/>
              </a:buClr>
              <a:buFont typeface="Wingdings" charset="2"/>
              <a:buChar char="§"/>
            </a:pPr>
            <a:endParaRPr lang="en-US" sz="3200" dirty="0" smtClean="0">
              <a:solidFill>
                <a:schemeClr val="tx1">
                  <a:lumMod val="75000"/>
                  <a:lumOff val="25000"/>
                </a:schemeClr>
              </a:solidFill>
            </a:endParaRPr>
          </a:p>
          <a:p>
            <a:pPr>
              <a:buClr>
                <a:srgbClr val="800000"/>
              </a:buClr>
              <a:buFont typeface="Wingdings" charset="2"/>
              <a:buChar char="§"/>
            </a:pPr>
            <a:endParaRPr lang="en-US" sz="1800" dirty="0" smtClean="0">
              <a:solidFill>
                <a:schemeClr val="tx1">
                  <a:lumMod val="75000"/>
                  <a:lumOff val="25000"/>
                </a:schemeClr>
              </a:solidFill>
            </a:endParaRPr>
          </a:p>
        </p:txBody>
      </p:sp>
      <p:sp>
        <p:nvSpPr>
          <p:cNvPr id="4" name="Content Placeholder 2"/>
          <p:cNvSpPr txBox="1">
            <a:spLocks/>
          </p:cNvSpPr>
          <p:nvPr/>
        </p:nvSpPr>
        <p:spPr>
          <a:xfrm>
            <a:off x="965200" y="10668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buFont typeface="Wingdings" charset="2"/>
              <a:buChar char="§"/>
            </a:pPr>
            <a:r>
              <a:rPr lang="en-US" dirty="0" smtClean="0"/>
              <a:t>Intrinsic Motivation FTW!!!</a:t>
            </a:r>
          </a:p>
          <a:p>
            <a:pPr>
              <a:lnSpc>
                <a:spcPct val="150000"/>
              </a:lnSpc>
              <a:buClr>
                <a:srgbClr val="800000"/>
              </a:buClr>
              <a:buFont typeface="Wingdings" charset="2"/>
              <a:buChar char="§"/>
            </a:pPr>
            <a:r>
              <a:rPr lang="en-US" dirty="0" smtClean="0"/>
              <a:t>Tailor to Individual/Organization</a:t>
            </a:r>
          </a:p>
          <a:p>
            <a:pPr>
              <a:lnSpc>
                <a:spcPct val="150000"/>
              </a:lnSpc>
              <a:buClr>
                <a:srgbClr val="800000"/>
              </a:buClr>
              <a:buFont typeface="Wingdings" charset="2"/>
              <a:buChar char="§"/>
            </a:pPr>
            <a:r>
              <a:rPr lang="en-US" dirty="0" smtClean="0"/>
              <a:t>You can motivate change!</a:t>
            </a:r>
          </a:p>
        </p:txBody>
      </p:sp>
    </p:spTree>
    <p:custDataLst>
      <p:tags r:id="rId1"/>
    </p:custDataLst>
    <p:extLst>
      <p:ext uri="{BB962C8B-B14F-4D97-AF65-F5344CB8AC3E}">
        <p14:creationId xmlns:p14="http://schemas.microsoft.com/office/powerpoint/2010/main" val="758809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txBox="1">
            <a:spLocks/>
          </p:cNvSpPr>
          <p:nvPr/>
        </p:nvSpPr>
        <p:spPr>
          <a:xfrm>
            <a:off x="812800" y="990600"/>
            <a:ext cx="5130800" cy="4907521"/>
          </a:xfrm>
          <a:prstGeom prst="rect">
            <a:avLst/>
          </a:prstGeom>
        </p:spPr>
        <p:txBody>
          <a:bodyPr anchor="ct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50000"/>
              </a:lnSpc>
              <a:buClr>
                <a:srgbClr val="800000"/>
              </a:buClr>
              <a:buNone/>
              <a:tabLst>
                <a:tab pos="7200900" algn="r"/>
              </a:tabLst>
            </a:pPr>
            <a:r>
              <a:rPr lang="en-US" sz="6000" dirty="0" smtClean="0"/>
              <a:t>Questions?</a:t>
            </a:r>
          </a:p>
        </p:txBody>
      </p:sp>
      <p:pic>
        <p:nvPicPr>
          <p:cNvPr id="4" name="Picture 2" descr="C:\Users\hqd\AppData\Local\Microsoft\Windows\Temporary Internet Files\Content.IE5\Z91EV1TX\MC90044142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0054" y="2057400"/>
            <a:ext cx="2895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5300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Articles</a:t>
            </a:r>
            <a:endParaRPr lang="en-US" dirty="0"/>
          </a:p>
        </p:txBody>
      </p:sp>
      <p:sp>
        <p:nvSpPr>
          <p:cNvPr id="3" name="Content Placeholder 2"/>
          <p:cNvSpPr txBox="1">
            <a:spLocks/>
          </p:cNvSpPr>
          <p:nvPr/>
        </p:nvSpPr>
        <p:spPr>
          <a:xfrm>
            <a:off x="812800" y="889001"/>
            <a:ext cx="77216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tabLst>
                <a:tab pos="7200900" algn="r"/>
              </a:tabLst>
            </a:pPr>
            <a:r>
              <a:rPr lang="en-US" sz="2000" dirty="0" smtClean="0">
                <a:hlinkClick r:id="rId2"/>
              </a:rPr>
              <a:t>Why Incentive Plans Cannot Work. https</a:t>
            </a:r>
            <a:r>
              <a:rPr lang="en-US" sz="2000" dirty="0">
                <a:hlinkClick r:id="rId2"/>
              </a:rPr>
              <a:t>://hbr.org/1993/09/why-incentive-plans-cannot-work</a:t>
            </a:r>
            <a:r>
              <a:rPr lang="en-US" sz="2000" dirty="0" smtClean="0"/>
              <a:t>? (1993)</a:t>
            </a:r>
          </a:p>
          <a:p>
            <a:pPr>
              <a:lnSpc>
                <a:spcPct val="150000"/>
              </a:lnSpc>
              <a:buClr>
                <a:srgbClr val="800000"/>
              </a:buClr>
              <a:tabLst>
                <a:tab pos="7200900" algn="r"/>
              </a:tabLst>
            </a:pPr>
            <a:r>
              <a:rPr lang="en-US" sz="2000" dirty="0"/>
              <a:t>Rethinking Rewards. </a:t>
            </a:r>
            <a:r>
              <a:rPr lang="en-US" sz="2000" dirty="0">
                <a:hlinkClick r:id="rId3"/>
              </a:rPr>
              <a:t>https://</a:t>
            </a:r>
            <a:r>
              <a:rPr lang="en-US" sz="2000" dirty="0" smtClean="0">
                <a:hlinkClick r:id="rId3"/>
              </a:rPr>
              <a:t>hbr.org/1993/11/rethinking-rewards</a:t>
            </a:r>
            <a:r>
              <a:rPr lang="en-US" sz="2000" dirty="0" smtClean="0"/>
              <a:t> (1993)</a:t>
            </a:r>
          </a:p>
          <a:p>
            <a:pPr>
              <a:lnSpc>
                <a:spcPct val="150000"/>
              </a:lnSpc>
              <a:buClr>
                <a:srgbClr val="800000"/>
              </a:buClr>
              <a:tabLst>
                <a:tab pos="7200900" algn="r"/>
              </a:tabLst>
            </a:pPr>
            <a:r>
              <a:rPr lang="en-US" sz="2000" dirty="0" smtClean="0"/>
              <a:t>One More Time – How do you motivate employees? (2003) </a:t>
            </a:r>
            <a:r>
              <a:rPr lang="en-US" sz="2000" dirty="0" smtClean="0">
                <a:hlinkClick r:id="rId4"/>
              </a:rPr>
              <a:t>https</a:t>
            </a:r>
            <a:r>
              <a:rPr lang="en-US" sz="2000" dirty="0">
                <a:hlinkClick r:id="rId4"/>
              </a:rPr>
              <a:t>://</a:t>
            </a:r>
            <a:r>
              <a:rPr lang="en-US" sz="2000" dirty="0" smtClean="0">
                <a:hlinkClick r:id="rId4"/>
              </a:rPr>
              <a:t>hbr.org/2003/01/one-more-time-how-do-you-motivate-employees</a:t>
            </a:r>
            <a:endParaRPr lang="en-US" sz="2000" dirty="0" smtClean="0"/>
          </a:p>
          <a:p>
            <a:pPr>
              <a:lnSpc>
                <a:spcPct val="150000"/>
              </a:lnSpc>
              <a:buClr>
                <a:srgbClr val="800000"/>
              </a:buClr>
              <a:tabLst>
                <a:tab pos="7200900" algn="r"/>
              </a:tabLst>
            </a:pPr>
            <a:r>
              <a:rPr lang="en-US" sz="2000" dirty="0" smtClean="0"/>
              <a:t>Managing people on a sinking ship. </a:t>
            </a:r>
            <a:r>
              <a:rPr lang="en-US" sz="2000" dirty="0"/>
              <a:t>(2013) </a:t>
            </a:r>
            <a:r>
              <a:rPr lang="en-US" sz="2000" dirty="0">
                <a:hlinkClick r:id="rId5"/>
              </a:rPr>
              <a:t>https://</a:t>
            </a:r>
            <a:r>
              <a:rPr lang="en-US" sz="2000" dirty="0" smtClean="0">
                <a:hlinkClick r:id="rId5"/>
              </a:rPr>
              <a:t>hbr.org/2013/11/managing-people-on-a-sinking-ship</a:t>
            </a:r>
            <a:endParaRPr lang="en-US" sz="2000" dirty="0" smtClean="0"/>
          </a:p>
          <a:p>
            <a:pPr>
              <a:lnSpc>
                <a:spcPct val="150000"/>
              </a:lnSpc>
              <a:buClr>
                <a:srgbClr val="800000"/>
              </a:buClr>
              <a:tabLst>
                <a:tab pos="7200900" algn="r"/>
              </a:tabLst>
            </a:pPr>
            <a:endParaRPr lang="en-US" sz="2000" dirty="0" smtClean="0"/>
          </a:p>
          <a:p>
            <a:pPr>
              <a:lnSpc>
                <a:spcPct val="150000"/>
              </a:lnSpc>
              <a:buClr>
                <a:srgbClr val="800000"/>
              </a:buClr>
              <a:tabLst>
                <a:tab pos="7200900" algn="r"/>
              </a:tabLst>
            </a:pPr>
            <a:endParaRPr lang="en-US" sz="2000" dirty="0" smtClean="0"/>
          </a:p>
          <a:p>
            <a:pPr>
              <a:lnSpc>
                <a:spcPct val="150000"/>
              </a:lnSpc>
              <a:buClr>
                <a:srgbClr val="800000"/>
              </a:buClr>
              <a:tabLst>
                <a:tab pos="7200900" algn="r"/>
              </a:tabLst>
            </a:pPr>
            <a:endParaRPr lang="en-US" sz="2000" dirty="0" smtClean="0"/>
          </a:p>
          <a:p>
            <a:pPr>
              <a:lnSpc>
                <a:spcPct val="150000"/>
              </a:lnSpc>
              <a:buClr>
                <a:srgbClr val="800000"/>
              </a:buClr>
              <a:tabLst>
                <a:tab pos="7200900" algn="r"/>
              </a:tabLst>
            </a:pPr>
            <a:endParaRPr lang="en-US" sz="2000" dirty="0" smtClean="0"/>
          </a:p>
          <a:p>
            <a:pPr>
              <a:lnSpc>
                <a:spcPct val="150000"/>
              </a:lnSpc>
              <a:buClr>
                <a:srgbClr val="800000"/>
              </a:buClr>
              <a:tabLst>
                <a:tab pos="7200900" algn="r"/>
              </a:tabLst>
            </a:pPr>
            <a:endParaRPr lang="en-US" sz="2000" dirty="0" smtClean="0"/>
          </a:p>
        </p:txBody>
      </p:sp>
    </p:spTree>
    <p:extLst>
      <p:ext uri="{BB962C8B-B14F-4D97-AF65-F5344CB8AC3E}">
        <p14:creationId xmlns:p14="http://schemas.microsoft.com/office/powerpoint/2010/main" val="3868831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Scott Krause</a:t>
            </a:r>
            <a:endParaRPr lang="en-US" dirty="0"/>
          </a:p>
        </p:txBody>
      </p:sp>
      <p:sp>
        <p:nvSpPr>
          <p:cNvPr id="3" name="Rectangle 2"/>
          <p:cNvSpPr/>
          <p:nvPr/>
        </p:nvSpPr>
        <p:spPr>
          <a:xfrm>
            <a:off x="914400" y="5867400"/>
            <a:ext cx="3826753" cy="369332"/>
          </a:xfrm>
          <a:prstGeom prst="rect">
            <a:avLst/>
          </a:prstGeom>
        </p:spPr>
        <p:txBody>
          <a:bodyPr wrap="none">
            <a:spAutoFit/>
          </a:bodyPr>
          <a:lstStyle/>
          <a:p>
            <a:r>
              <a:rPr lang="en-US" dirty="0"/>
              <a:t>http://www.linkedin.com/in/sjkrause/</a:t>
            </a:r>
          </a:p>
        </p:txBody>
      </p:sp>
      <p:pic>
        <p:nvPicPr>
          <p:cNvPr id="2050" name="Picture 2" descr="Scott Krause | P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930997"/>
            <a:ext cx="2057400" cy="20574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7200" y="1767934"/>
            <a:ext cx="6039859" cy="4022127"/>
          </a:xfrm>
          <a:prstGeom prst="rect">
            <a:avLst/>
          </a:prstGeom>
          <a:noFill/>
        </p:spPr>
        <p:txBody>
          <a:bodyPr wrap="none" rtlCol="0">
            <a:spAutoFit/>
          </a:bodyPr>
          <a:lstStyle/>
          <a:p>
            <a:pPr>
              <a:lnSpc>
                <a:spcPct val="114000"/>
              </a:lnSpc>
            </a:pPr>
            <a:r>
              <a:rPr lang="en-US" sz="2800" dirty="0" smtClean="0"/>
              <a:t>Project Manager</a:t>
            </a:r>
          </a:p>
          <a:p>
            <a:pPr>
              <a:lnSpc>
                <a:spcPct val="114000"/>
              </a:lnSpc>
            </a:pPr>
            <a:r>
              <a:rPr lang="en-US" sz="2800" dirty="0" smtClean="0"/>
              <a:t>UWSA – Service Center (1.5 </a:t>
            </a:r>
            <a:r>
              <a:rPr lang="en-US" sz="2800" dirty="0" err="1" smtClean="0"/>
              <a:t>Yrs</a:t>
            </a:r>
            <a:r>
              <a:rPr lang="en-US" sz="2800" dirty="0" smtClean="0"/>
              <a:t>)</a:t>
            </a:r>
          </a:p>
          <a:p>
            <a:pPr>
              <a:lnSpc>
                <a:spcPct val="114000"/>
              </a:lnSpc>
            </a:pPr>
            <a:endParaRPr lang="en-US" sz="2800" dirty="0" smtClean="0"/>
          </a:p>
          <a:p>
            <a:pPr>
              <a:lnSpc>
                <a:spcPct val="114000"/>
              </a:lnSpc>
            </a:pPr>
            <a:r>
              <a:rPr lang="en-US" sz="2800" dirty="0" smtClean="0"/>
              <a:t>MBA – Lake Forest Graduate School</a:t>
            </a:r>
          </a:p>
          <a:p>
            <a:pPr>
              <a:lnSpc>
                <a:spcPct val="114000"/>
              </a:lnSpc>
            </a:pPr>
            <a:r>
              <a:rPr lang="en-US" sz="2800" dirty="0" smtClean="0"/>
              <a:t>BBA-Marketing – UW Madison</a:t>
            </a:r>
          </a:p>
          <a:p>
            <a:pPr>
              <a:lnSpc>
                <a:spcPct val="114000"/>
              </a:lnSpc>
            </a:pPr>
            <a:r>
              <a:rPr lang="en-US" sz="2800" dirty="0" smtClean="0"/>
              <a:t>PMP – Dec. 2012</a:t>
            </a:r>
            <a:endParaRPr lang="en-US" sz="2800" dirty="0"/>
          </a:p>
          <a:p>
            <a:pPr>
              <a:lnSpc>
                <a:spcPct val="114000"/>
              </a:lnSpc>
            </a:pPr>
            <a:endParaRPr lang="en-US" sz="2800" dirty="0" smtClean="0"/>
          </a:p>
          <a:p>
            <a:pPr>
              <a:lnSpc>
                <a:spcPct val="114000"/>
              </a:lnSpc>
            </a:pPr>
            <a:r>
              <a:rPr lang="en-US" sz="2800" dirty="0" smtClean="0"/>
              <a:t>Past - 5 Years in Supply Chain &amp; IT</a:t>
            </a:r>
          </a:p>
        </p:txBody>
      </p:sp>
    </p:spTree>
    <p:extLst>
      <p:ext uri="{BB962C8B-B14F-4D97-AF65-F5344CB8AC3E}">
        <p14:creationId xmlns:p14="http://schemas.microsoft.com/office/powerpoint/2010/main" val="264600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ectangle 3"/>
          <p:cNvSpPr/>
          <p:nvPr/>
        </p:nvSpPr>
        <p:spPr>
          <a:xfrm>
            <a:off x="1906319" y="1095208"/>
            <a:ext cx="6426529" cy="1197426"/>
          </a:xfrm>
          <a:prstGeom prst="rect">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Rewarding Employees</a:t>
            </a:r>
          </a:p>
        </p:txBody>
      </p:sp>
      <p:sp>
        <p:nvSpPr>
          <p:cNvPr id="5" name="Rectangle 4"/>
          <p:cNvSpPr/>
          <p:nvPr/>
        </p:nvSpPr>
        <p:spPr>
          <a:xfrm>
            <a:off x="439387" y="1299359"/>
            <a:ext cx="1995055" cy="789123"/>
          </a:xfrm>
          <a:prstGeom prst="rect">
            <a:avLst/>
          </a:prstGeom>
          <a:solidFill>
            <a:srgbClr val="C2002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cs typeface="Calibri" panose="020F0502020204030204" pitchFamily="34" charset="0"/>
              </a:rPr>
              <a:t>Purpose</a:t>
            </a:r>
            <a:endParaRPr lang="en-US" sz="2800" dirty="0">
              <a:cs typeface="Calibri" panose="020F0502020204030204" pitchFamily="34" charset="0"/>
            </a:endParaRPr>
          </a:p>
        </p:txBody>
      </p:sp>
      <p:sp>
        <p:nvSpPr>
          <p:cNvPr id="6" name="Rectangle 5"/>
          <p:cNvSpPr/>
          <p:nvPr/>
        </p:nvSpPr>
        <p:spPr>
          <a:xfrm>
            <a:off x="1924462" y="2514600"/>
            <a:ext cx="6426529" cy="2005922"/>
          </a:xfrm>
          <a:prstGeom prst="rect">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796925" lvl="0"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Theory</a:t>
            </a:r>
          </a:p>
          <a:p>
            <a:pPr marL="796925" lvl="0"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Practice</a:t>
            </a:r>
          </a:p>
          <a:p>
            <a:pPr marL="796925" lvl="0"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Lessons</a:t>
            </a:r>
          </a:p>
        </p:txBody>
      </p:sp>
      <p:sp>
        <p:nvSpPr>
          <p:cNvPr id="7" name="Rectangle 6"/>
          <p:cNvSpPr/>
          <p:nvPr/>
        </p:nvSpPr>
        <p:spPr>
          <a:xfrm>
            <a:off x="439387" y="2949342"/>
            <a:ext cx="1995055" cy="789123"/>
          </a:xfrm>
          <a:prstGeom prst="rect">
            <a:avLst/>
          </a:prstGeom>
          <a:solidFill>
            <a:srgbClr val="C2002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cs typeface="Calibri" panose="020F0502020204030204" pitchFamily="34" charset="0"/>
              </a:rPr>
              <a:t>Process</a:t>
            </a:r>
            <a:endParaRPr lang="en-US" sz="2800" dirty="0">
              <a:cs typeface="Calibri" panose="020F0502020204030204" pitchFamily="34" charset="0"/>
            </a:endParaRPr>
          </a:p>
        </p:txBody>
      </p:sp>
      <p:sp>
        <p:nvSpPr>
          <p:cNvPr id="8" name="Rectangle 7"/>
          <p:cNvSpPr/>
          <p:nvPr/>
        </p:nvSpPr>
        <p:spPr>
          <a:xfrm>
            <a:off x="1931719" y="4648200"/>
            <a:ext cx="6426529" cy="1676400"/>
          </a:xfrm>
          <a:prstGeom prst="rect">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Awareness of rewards and outcomes</a:t>
            </a:r>
          </a:p>
          <a:p>
            <a:pPr marL="796925" indent="-285750">
              <a:buFont typeface="Arial" panose="020B0604020202020204" pitchFamily="34" charset="0"/>
              <a:buChar char="•"/>
            </a:pPr>
            <a:r>
              <a:rPr lang="en-US" sz="2400" dirty="0" smtClean="0">
                <a:solidFill>
                  <a:schemeClr val="tx1">
                    <a:lumMod val="75000"/>
                    <a:lumOff val="25000"/>
                  </a:schemeClr>
                </a:solidFill>
                <a:cs typeface="Calibri" panose="020F0502020204030204" pitchFamily="34" charset="0"/>
              </a:rPr>
              <a:t>Improved processes state-wide</a:t>
            </a:r>
          </a:p>
        </p:txBody>
      </p:sp>
      <p:sp>
        <p:nvSpPr>
          <p:cNvPr id="9" name="Rectangle 8"/>
          <p:cNvSpPr/>
          <p:nvPr/>
        </p:nvSpPr>
        <p:spPr>
          <a:xfrm>
            <a:off x="439385" y="4915083"/>
            <a:ext cx="1995055" cy="789123"/>
          </a:xfrm>
          <a:prstGeom prst="rect">
            <a:avLst/>
          </a:prstGeom>
          <a:solidFill>
            <a:srgbClr val="C20027"/>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cs typeface="Calibri" panose="020F0502020204030204" pitchFamily="34" charset="0"/>
              </a:rPr>
              <a:t>Payoff</a:t>
            </a:r>
            <a:endParaRPr lang="en-US" sz="2800" dirty="0">
              <a:cs typeface="Calibri" panose="020F0502020204030204" pitchFamily="34" charset="0"/>
            </a:endParaRPr>
          </a:p>
        </p:txBody>
      </p:sp>
    </p:spTree>
    <p:custDataLst>
      <p:tags r:id="rId1"/>
    </p:custDataLst>
    <p:extLst>
      <p:ext uri="{BB962C8B-B14F-4D97-AF65-F5344CB8AC3E}">
        <p14:creationId xmlns:p14="http://schemas.microsoft.com/office/powerpoint/2010/main" val="922086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Incentivize?</a:t>
            </a:r>
            <a:endParaRPr lang="en-US" dirty="0"/>
          </a:p>
        </p:txBody>
      </p:sp>
      <p:sp>
        <p:nvSpPr>
          <p:cNvPr id="3" name="Content Placeholder 2"/>
          <p:cNvSpPr txBox="1">
            <a:spLocks/>
          </p:cNvSpPr>
          <p:nvPr/>
        </p:nvSpPr>
        <p:spPr>
          <a:xfrm>
            <a:off x="965200" y="10668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800000"/>
              </a:buClr>
              <a:buFont typeface="Wingdings" charset="2"/>
              <a:buChar char="§"/>
            </a:pPr>
            <a:r>
              <a:rPr lang="en-US" dirty="0" smtClean="0"/>
              <a:t>Behavioral Theory</a:t>
            </a:r>
          </a:p>
          <a:p>
            <a:pPr lvl="1">
              <a:buClr>
                <a:srgbClr val="800000"/>
              </a:buClr>
              <a:buFont typeface="Wingdings" charset="2"/>
              <a:buChar char="§"/>
            </a:pPr>
            <a:r>
              <a:rPr lang="en-US" dirty="0" smtClean="0"/>
              <a:t>Reinforcing Specific Behaviors</a:t>
            </a:r>
            <a:endParaRPr lang="en-US" dirty="0"/>
          </a:p>
          <a:p>
            <a:pPr lvl="1">
              <a:buClr>
                <a:srgbClr val="800000"/>
              </a:buClr>
              <a:buFont typeface="Wingdings" charset="2"/>
              <a:buChar char="§"/>
            </a:pPr>
            <a:r>
              <a:rPr lang="en-US" dirty="0" smtClean="0"/>
              <a:t>Short Term Results</a:t>
            </a:r>
          </a:p>
          <a:p>
            <a:pPr lvl="1">
              <a:buClr>
                <a:srgbClr val="800000"/>
              </a:buClr>
              <a:buFont typeface="Wingdings" charset="2"/>
              <a:buChar char="§"/>
            </a:pPr>
            <a:r>
              <a:rPr lang="en-US" dirty="0" smtClean="0"/>
              <a:t>Influencing Strategy</a:t>
            </a:r>
          </a:p>
          <a:p>
            <a:pPr>
              <a:buClr>
                <a:srgbClr val="800000"/>
              </a:buClr>
              <a:buFont typeface="Wingdings" charset="2"/>
              <a:buChar char="§"/>
            </a:pPr>
            <a:r>
              <a:rPr lang="en-US" dirty="0" smtClean="0"/>
              <a:t>Not for…</a:t>
            </a:r>
          </a:p>
          <a:p>
            <a:pPr lvl="1">
              <a:buClr>
                <a:srgbClr val="800000"/>
              </a:buClr>
              <a:buFont typeface="Wingdings" charset="2"/>
              <a:buChar char="§"/>
            </a:pPr>
            <a:r>
              <a:rPr lang="en-US" dirty="0" smtClean="0"/>
              <a:t>Organizational Shaping</a:t>
            </a:r>
          </a:p>
          <a:p>
            <a:pPr lvl="1">
              <a:buClr>
                <a:srgbClr val="800000"/>
              </a:buClr>
              <a:buFont typeface="Wingdings" charset="2"/>
              <a:buChar char="§"/>
            </a:pPr>
            <a:r>
              <a:rPr lang="en-US" dirty="0" smtClean="0"/>
              <a:t>Long-term reinforcement</a:t>
            </a:r>
          </a:p>
          <a:p>
            <a:pPr lvl="1">
              <a:buClr>
                <a:srgbClr val="800000"/>
              </a:buClr>
              <a:buFont typeface="Wingdings" charset="2"/>
              <a:buChar char="§"/>
            </a:pPr>
            <a:r>
              <a:rPr lang="en-US" dirty="0" smtClean="0"/>
              <a:t>Motivation</a:t>
            </a:r>
          </a:p>
          <a:p>
            <a:pPr lvl="1">
              <a:lnSpc>
                <a:spcPct val="150000"/>
              </a:lnSpc>
              <a:buClr>
                <a:srgbClr val="800000"/>
              </a:buClr>
              <a:buFont typeface="Wingdings" charset="2"/>
              <a:buChar char="§"/>
            </a:pPr>
            <a:endParaRPr lang="en-US" dirty="0"/>
          </a:p>
        </p:txBody>
      </p:sp>
    </p:spTree>
    <p:extLst>
      <p:ext uri="{BB962C8B-B14F-4D97-AF65-F5344CB8AC3E}">
        <p14:creationId xmlns:p14="http://schemas.microsoft.com/office/powerpoint/2010/main" val="345742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txBox="1">
            <a:spLocks/>
          </p:cNvSpPr>
          <p:nvPr/>
        </p:nvSpPr>
        <p:spPr>
          <a:xfrm>
            <a:off x="812800" y="889001"/>
            <a:ext cx="51308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tabLst>
                <a:tab pos="7200900" algn="r"/>
              </a:tabLst>
            </a:pPr>
            <a:r>
              <a:rPr lang="en-US" sz="2800" dirty="0" smtClean="0"/>
              <a:t>Line worker at a car plant – tightening 10,000 bolts per week?</a:t>
            </a:r>
          </a:p>
        </p:txBody>
      </p:sp>
      <p:pic>
        <p:nvPicPr>
          <p:cNvPr id="4" name="Picture 2" descr="C:\Users\hqd\AppData\Local\Microsoft\Windows\Temporary Internet Files\Content.IE5\Z91EV1TX\MC90044142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0054" y="2057400"/>
            <a:ext cx="2895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8013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Intrinsic/Extrinsic</a:t>
            </a:r>
            <a:endParaRPr lang="en-US" dirty="0"/>
          </a:p>
        </p:txBody>
      </p:sp>
      <p:sp>
        <p:nvSpPr>
          <p:cNvPr id="3" name="Content Placeholder 2"/>
          <p:cNvSpPr txBox="1">
            <a:spLocks/>
          </p:cNvSpPr>
          <p:nvPr/>
        </p:nvSpPr>
        <p:spPr>
          <a:xfrm>
            <a:off x="965200" y="10668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200000"/>
              </a:lnSpc>
              <a:buClr>
                <a:srgbClr val="800000"/>
              </a:buClr>
              <a:buNone/>
            </a:pPr>
            <a:r>
              <a:rPr lang="en-US" dirty="0"/>
              <a:t>Extrinsic Motivation</a:t>
            </a:r>
          </a:p>
          <a:p>
            <a:pPr marL="400050" lvl="1" indent="0">
              <a:buClr>
                <a:srgbClr val="800000"/>
              </a:buClr>
              <a:buNone/>
            </a:pPr>
            <a:r>
              <a:rPr lang="en-US" sz="2000" dirty="0"/>
              <a:t>“behavior that is </a:t>
            </a:r>
            <a:r>
              <a:rPr lang="en-US" sz="2000" u="sng" dirty="0"/>
              <a:t>driven by external rewards </a:t>
            </a:r>
            <a:r>
              <a:rPr lang="en-US" sz="2000" dirty="0"/>
              <a:t>such as money, fame, grades, and praise. This type of motivation arises from outside the individual, as opposed to intrinsic motivation, which originates inside of the individual.”</a:t>
            </a:r>
          </a:p>
          <a:p>
            <a:pPr marL="0" indent="0">
              <a:lnSpc>
                <a:spcPct val="200000"/>
              </a:lnSpc>
              <a:buClr>
                <a:srgbClr val="800000"/>
              </a:buClr>
              <a:buNone/>
            </a:pPr>
            <a:r>
              <a:rPr lang="en-US" dirty="0" smtClean="0"/>
              <a:t>Intrinsic Motivation</a:t>
            </a:r>
          </a:p>
          <a:p>
            <a:pPr marL="395288" indent="0">
              <a:buClr>
                <a:srgbClr val="800000"/>
              </a:buClr>
              <a:buNone/>
            </a:pPr>
            <a:r>
              <a:rPr lang="en-US" sz="2000" dirty="0" smtClean="0">
                <a:cs typeface="+mn-cs"/>
              </a:rPr>
              <a:t>“motivation </a:t>
            </a:r>
            <a:r>
              <a:rPr lang="en-US" sz="2000" dirty="0">
                <a:cs typeface="+mn-cs"/>
              </a:rPr>
              <a:t>to engage in a behavior arises </a:t>
            </a:r>
            <a:r>
              <a:rPr lang="en-US" sz="2000" u="sng" dirty="0">
                <a:cs typeface="+mn-cs"/>
              </a:rPr>
              <a:t>from within the individual </a:t>
            </a:r>
            <a:r>
              <a:rPr lang="en-US" sz="2000" dirty="0">
                <a:cs typeface="+mn-cs"/>
              </a:rPr>
              <a:t>because it is intrinsically rewarding. </a:t>
            </a:r>
            <a:r>
              <a:rPr lang="en-US" sz="2000" dirty="0" smtClean="0">
                <a:cs typeface="+mn-cs"/>
              </a:rPr>
              <a:t>”</a:t>
            </a:r>
            <a:endParaRPr lang="en-US" sz="2000" dirty="0">
              <a:cs typeface="+mn-cs"/>
            </a:endParaRPr>
          </a:p>
        </p:txBody>
      </p:sp>
      <p:sp>
        <p:nvSpPr>
          <p:cNvPr id="4" name="Line Callout 1 3"/>
          <p:cNvSpPr/>
          <p:nvPr/>
        </p:nvSpPr>
        <p:spPr>
          <a:xfrm>
            <a:off x="2971800" y="5334000"/>
            <a:ext cx="2667000" cy="1219200"/>
          </a:xfrm>
          <a:prstGeom prst="borderCallout1">
            <a:avLst>
              <a:gd name="adj1" fmla="val 18750"/>
              <a:gd name="adj2" fmla="val -8333"/>
              <a:gd name="adj3" fmla="val -87162"/>
              <a:gd name="adj4" fmla="val -3509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Motivating; </a:t>
            </a:r>
          </a:p>
          <a:p>
            <a:pPr algn="ctr"/>
            <a:r>
              <a:rPr lang="en-US" dirty="0" smtClean="0"/>
              <a:t>Empowering</a:t>
            </a:r>
          </a:p>
        </p:txBody>
      </p:sp>
      <p:sp>
        <p:nvSpPr>
          <p:cNvPr id="5" name="Line Callout 1 4"/>
          <p:cNvSpPr/>
          <p:nvPr/>
        </p:nvSpPr>
        <p:spPr>
          <a:xfrm>
            <a:off x="5867400" y="914400"/>
            <a:ext cx="2667000" cy="1219200"/>
          </a:xfrm>
          <a:prstGeom prst="borderCallout1">
            <a:avLst>
              <a:gd name="adj1" fmla="val 18750"/>
              <a:gd name="adj2" fmla="val -8333"/>
              <a:gd name="adj3" fmla="val 66892"/>
              <a:gd name="adj4" fmla="val -4852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Demotivating; </a:t>
            </a:r>
          </a:p>
          <a:p>
            <a:pPr algn="ctr"/>
            <a:r>
              <a:rPr lang="en-US" dirty="0" smtClean="0"/>
              <a:t>Controlling</a:t>
            </a:r>
          </a:p>
        </p:txBody>
      </p:sp>
    </p:spTree>
    <p:extLst>
      <p:ext uri="{BB962C8B-B14F-4D97-AF65-F5344CB8AC3E}">
        <p14:creationId xmlns:p14="http://schemas.microsoft.com/office/powerpoint/2010/main" val="36743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Reinforcer</a:t>
            </a:r>
            <a:r>
              <a:rPr lang="en-US" dirty="0" smtClean="0"/>
              <a:t> Categories</a:t>
            </a:r>
            <a:endParaRPr lang="en-US" dirty="0"/>
          </a:p>
        </p:txBody>
      </p:sp>
      <p:pic>
        <p:nvPicPr>
          <p:cNvPr id="1027" name="Picture 3" descr="C:\Users\hqd\AppData\Local\Microsoft\Windows\Temporary Internet Files\Content.IE5\5FQUBMUR\Dollar_sign[1].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76400" y="1066800"/>
            <a:ext cx="2071816" cy="2071816"/>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C:\Users\hqd\AppData\Local\Microsoft\Windows\Temporary Internet Files\Content.IE5\WKD7SOMS\bowing[1].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18900" y="1219200"/>
            <a:ext cx="1643912" cy="2092743"/>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15" descr="Image result for mountain climbing clip 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41" name="Picture 17" descr="http://etc.usf.edu/clipart/70500/70572/70572_264_rl-020_b_lg.g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5653911" y="3831855"/>
            <a:ext cx="2089888" cy="2089889"/>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http://i.huffpost.com/gen/834504/images/o-BEST-JOB-PERKS-facebook.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19200" y="3710682"/>
            <a:ext cx="3505200" cy="2332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340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fade">
                                      <p:cBhvr>
                                        <p:cTn id="7" dur="1000"/>
                                        <p:tgtEl>
                                          <p:spTgt spid="1027"/>
                                        </p:tgtEl>
                                      </p:cBhvr>
                                    </p:animEffect>
                                    <p:anim calcmode="lin" valueType="num">
                                      <p:cBhvr>
                                        <p:cTn id="8" dur="1000" fill="hold"/>
                                        <p:tgtEl>
                                          <p:spTgt spid="1027"/>
                                        </p:tgtEl>
                                        <p:attrNameLst>
                                          <p:attrName>ppt_x</p:attrName>
                                        </p:attrNameLst>
                                      </p:cBhvr>
                                      <p:tavLst>
                                        <p:tav tm="0">
                                          <p:val>
                                            <p:strVal val="#ppt_x"/>
                                          </p:val>
                                        </p:tav>
                                        <p:tav tm="100000">
                                          <p:val>
                                            <p:strVal val="#ppt_x"/>
                                          </p:val>
                                        </p:tav>
                                      </p:tavLst>
                                    </p:anim>
                                    <p:anim calcmode="lin" valueType="num">
                                      <p:cBhvr>
                                        <p:cTn id="9"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37"/>
                                        </p:tgtEl>
                                        <p:attrNameLst>
                                          <p:attrName>style.visibility</p:attrName>
                                        </p:attrNameLst>
                                      </p:cBhvr>
                                      <p:to>
                                        <p:strVal val="visible"/>
                                      </p:to>
                                    </p:set>
                                    <p:animEffect transition="in" filter="fade">
                                      <p:cBhvr>
                                        <p:cTn id="14" dur="1000"/>
                                        <p:tgtEl>
                                          <p:spTgt spid="1037"/>
                                        </p:tgtEl>
                                      </p:cBhvr>
                                    </p:animEffect>
                                    <p:anim calcmode="lin" valueType="num">
                                      <p:cBhvr>
                                        <p:cTn id="15" dur="1000" fill="hold"/>
                                        <p:tgtEl>
                                          <p:spTgt spid="1037"/>
                                        </p:tgtEl>
                                        <p:attrNameLst>
                                          <p:attrName>ppt_x</p:attrName>
                                        </p:attrNameLst>
                                      </p:cBhvr>
                                      <p:tavLst>
                                        <p:tav tm="0">
                                          <p:val>
                                            <p:strVal val="#ppt_x"/>
                                          </p:val>
                                        </p:tav>
                                        <p:tav tm="100000">
                                          <p:val>
                                            <p:strVal val="#ppt_x"/>
                                          </p:val>
                                        </p:tav>
                                      </p:tavLst>
                                    </p:anim>
                                    <p:anim calcmode="lin" valueType="num">
                                      <p:cBhvr>
                                        <p:cTn id="16" dur="1000" fill="hold"/>
                                        <p:tgtEl>
                                          <p:spTgt spid="103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43"/>
                                        </p:tgtEl>
                                        <p:attrNameLst>
                                          <p:attrName>style.visibility</p:attrName>
                                        </p:attrNameLst>
                                      </p:cBhvr>
                                      <p:to>
                                        <p:strVal val="visible"/>
                                      </p:to>
                                    </p:set>
                                    <p:animEffect transition="in" filter="fade">
                                      <p:cBhvr>
                                        <p:cTn id="21" dur="1000"/>
                                        <p:tgtEl>
                                          <p:spTgt spid="1043"/>
                                        </p:tgtEl>
                                      </p:cBhvr>
                                    </p:animEffect>
                                    <p:anim calcmode="lin" valueType="num">
                                      <p:cBhvr>
                                        <p:cTn id="22" dur="1000" fill="hold"/>
                                        <p:tgtEl>
                                          <p:spTgt spid="1043"/>
                                        </p:tgtEl>
                                        <p:attrNameLst>
                                          <p:attrName>ppt_x</p:attrName>
                                        </p:attrNameLst>
                                      </p:cBhvr>
                                      <p:tavLst>
                                        <p:tav tm="0">
                                          <p:val>
                                            <p:strVal val="#ppt_x"/>
                                          </p:val>
                                        </p:tav>
                                        <p:tav tm="100000">
                                          <p:val>
                                            <p:strVal val="#ppt_x"/>
                                          </p:val>
                                        </p:tav>
                                      </p:tavLst>
                                    </p:anim>
                                    <p:anim calcmode="lin" valueType="num">
                                      <p:cBhvr>
                                        <p:cTn id="23" dur="1000" fill="hold"/>
                                        <p:tgtEl>
                                          <p:spTgt spid="104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41"/>
                                        </p:tgtEl>
                                        <p:attrNameLst>
                                          <p:attrName>style.visibility</p:attrName>
                                        </p:attrNameLst>
                                      </p:cBhvr>
                                      <p:to>
                                        <p:strVal val="visible"/>
                                      </p:to>
                                    </p:set>
                                    <p:animEffect transition="in" filter="fade">
                                      <p:cBhvr>
                                        <p:cTn id="28" dur="1000"/>
                                        <p:tgtEl>
                                          <p:spTgt spid="1041"/>
                                        </p:tgtEl>
                                      </p:cBhvr>
                                    </p:animEffect>
                                    <p:anim calcmode="lin" valueType="num">
                                      <p:cBhvr>
                                        <p:cTn id="29" dur="1000" fill="hold"/>
                                        <p:tgtEl>
                                          <p:spTgt spid="1041"/>
                                        </p:tgtEl>
                                        <p:attrNameLst>
                                          <p:attrName>ppt_x</p:attrName>
                                        </p:attrNameLst>
                                      </p:cBhvr>
                                      <p:tavLst>
                                        <p:tav tm="0">
                                          <p:val>
                                            <p:strVal val="#ppt_x"/>
                                          </p:val>
                                        </p:tav>
                                        <p:tav tm="100000">
                                          <p:val>
                                            <p:strVal val="#ppt_x"/>
                                          </p:val>
                                        </p:tav>
                                      </p:tavLst>
                                    </p:anim>
                                    <p:anim calcmode="lin" valueType="num">
                                      <p:cBhvr>
                                        <p:cTn id="30" dur="1000" fill="hold"/>
                                        <p:tgtEl>
                                          <p:spTgt spid="10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 Factors</a:t>
            </a:r>
            <a:endParaRPr lang="en-US" dirty="0"/>
          </a:p>
        </p:txBody>
      </p:sp>
      <p:sp>
        <p:nvSpPr>
          <p:cNvPr id="3" name="Content Placeholder 2"/>
          <p:cNvSpPr txBox="1">
            <a:spLocks/>
          </p:cNvSpPr>
          <p:nvPr/>
        </p:nvSpPr>
        <p:spPr>
          <a:xfrm>
            <a:off x="965200" y="1066801"/>
            <a:ext cx="76454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buFont typeface="Wingdings" charset="2"/>
              <a:buChar char="§"/>
            </a:pPr>
            <a:r>
              <a:rPr lang="en-US" dirty="0" smtClean="0"/>
              <a:t>Competitiveness</a:t>
            </a:r>
          </a:p>
          <a:p>
            <a:pPr>
              <a:lnSpc>
                <a:spcPct val="150000"/>
              </a:lnSpc>
              <a:buClr>
                <a:srgbClr val="800000"/>
              </a:buClr>
              <a:buFont typeface="Wingdings" charset="2"/>
              <a:buChar char="§"/>
            </a:pPr>
            <a:r>
              <a:rPr lang="en-US" dirty="0" smtClean="0"/>
              <a:t>Introvert/Extrovert</a:t>
            </a:r>
          </a:p>
          <a:p>
            <a:pPr>
              <a:lnSpc>
                <a:spcPct val="150000"/>
              </a:lnSpc>
              <a:buClr>
                <a:srgbClr val="800000"/>
              </a:buClr>
              <a:buFont typeface="Wingdings" charset="2"/>
              <a:buChar char="§"/>
            </a:pPr>
            <a:r>
              <a:rPr lang="en-US" dirty="0" smtClean="0"/>
              <a:t>Life Drivers</a:t>
            </a:r>
          </a:p>
          <a:p>
            <a:pPr>
              <a:lnSpc>
                <a:spcPct val="150000"/>
              </a:lnSpc>
              <a:buClr>
                <a:srgbClr val="800000"/>
              </a:buClr>
              <a:buFont typeface="Wingdings" charset="2"/>
              <a:buChar char="§"/>
            </a:pPr>
            <a:r>
              <a:rPr lang="en-US" dirty="0" smtClean="0"/>
              <a:t>Cultural Considerations</a:t>
            </a:r>
          </a:p>
        </p:txBody>
      </p:sp>
    </p:spTree>
    <p:extLst>
      <p:ext uri="{BB962C8B-B14F-4D97-AF65-F5344CB8AC3E}">
        <p14:creationId xmlns:p14="http://schemas.microsoft.com/office/powerpoint/2010/main" val="2201336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txBox="1">
            <a:spLocks/>
          </p:cNvSpPr>
          <p:nvPr/>
        </p:nvSpPr>
        <p:spPr>
          <a:xfrm>
            <a:off x="812800" y="889001"/>
            <a:ext cx="5130800" cy="5618720"/>
          </a:xfrm>
          <a:prstGeom prst="rect">
            <a:avLst/>
          </a:prstGeom>
        </p:spPr>
        <p:txBody>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8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buClr>
                <a:srgbClr val="800000"/>
              </a:buClr>
              <a:tabLst>
                <a:tab pos="7200900" algn="r"/>
              </a:tabLst>
            </a:pPr>
            <a:r>
              <a:rPr lang="en-US" sz="2800" dirty="0" smtClean="0"/>
              <a:t>Team member</a:t>
            </a:r>
          </a:p>
          <a:p>
            <a:pPr marL="0" indent="0">
              <a:lnSpc>
                <a:spcPct val="150000"/>
              </a:lnSpc>
              <a:buClr>
                <a:srgbClr val="800000"/>
              </a:buClr>
              <a:buNone/>
              <a:tabLst>
                <a:tab pos="7200900" algn="r"/>
              </a:tabLst>
            </a:pPr>
            <a:r>
              <a:rPr lang="en-US" sz="2800" dirty="0" smtClean="0"/>
              <a:t>Regular work on a project.  Conducts planning, requirements gathering, design, development, testing, and go-live support.  </a:t>
            </a:r>
          </a:p>
        </p:txBody>
      </p:sp>
      <p:pic>
        <p:nvPicPr>
          <p:cNvPr id="4" name="Picture 2" descr="C:\Users\hqd\AppData\Local\Microsoft\Windows\Temporary Internet Files\Content.IE5\Z91EV1TX\MC90044142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0054" y="2057400"/>
            <a:ext cx="2895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13069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3"/>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UW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42449</TotalTime>
  <Words>517</Words>
  <Application>Microsoft Office PowerPoint</Application>
  <PresentationFormat>On-screen Show (4:3)</PresentationFormat>
  <Paragraphs>127</Paragraphs>
  <Slides>17</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MS PGothic</vt:lpstr>
      <vt:lpstr>MS PGothic</vt:lpstr>
      <vt:lpstr>Arial</vt:lpstr>
      <vt:lpstr>Book Antiqua</vt:lpstr>
      <vt:lpstr>Calibri</vt:lpstr>
      <vt:lpstr>Symbol</vt:lpstr>
      <vt:lpstr>Wingdings</vt:lpstr>
      <vt:lpstr>UW_red</vt:lpstr>
      <vt:lpstr>Incentives April 27, 2015</vt:lpstr>
      <vt:lpstr>Scott Krause</vt:lpstr>
      <vt:lpstr>Agenda</vt:lpstr>
      <vt:lpstr>Why Incentivize?</vt:lpstr>
      <vt:lpstr>Discussion</vt:lpstr>
      <vt:lpstr>Intrinsic/Extrinsic</vt:lpstr>
      <vt:lpstr>Reinforcer Categories</vt:lpstr>
      <vt:lpstr>Individual Factors</vt:lpstr>
      <vt:lpstr>Discussion</vt:lpstr>
      <vt:lpstr>Application Steps</vt:lpstr>
      <vt:lpstr>Effectiveness of Rewards</vt:lpstr>
      <vt:lpstr>Discussion</vt:lpstr>
      <vt:lpstr>Ethics</vt:lpstr>
      <vt:lpstr>Discussion</vt:lpstr>
      <vt:lpstr>Lessons</vt:lpstr>
      <vt:lpstr>Discussion Questions</vt:lpstr>
      <vt:lpstr>Reference Articles</vt:lpstr>
    </vt:vector>
  </TitlesOfParts>
  <Company>UW-Madison - AIMS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Title February 25th, 2013</dc:title>
  <dc:creator>Blaskowski, Diane</dc:creator>
  <cp:lastModifiedBy>Bobby Jo Morse</cp:lastModifiedBy>
  <cp:revision>213</cp:revision>
  <cp:lastPrinted>2013-05-01T13:45:36Z</cp:lastPrinted>
  <dcterms:created xsi:type="dcterms:W3CDTF">2013-03-08T18:25:35Z</dcterms:created>
  <dcterms:modified xsi:type="dcterms:W3CDTF">2017-03-10T19:28:09Z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9C653776-D78D-42CD-9BBA-27E1ECAC4A9F</vt:lpwstr>
  </property>
  <property fmtid="{D5CDD505-2E9C-101B-9397-08002B2CF9AE}" pid="3" name="ArticulatePath">
    <vt:lpwstr>E2E Redesign - Stage 1 Closing Presentation 3-24-2014</vt:lpwstr>
  </property>
</Properties>
</file>