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69" r:id="rId2"/>
    <p:sldId id="301" r:id="rId3"/>
    <p:sldId id="302" r:id="rId4"/>
    <p:sldId id="303" r:id="rId5"/>
    <p:sldId id="316" r:id="rId6"/>
    <p:sldId id="290" r:id="rId7"/>
    <p:sldId id="315" r:id="rId8"/>
    <p:sldId id="323" r:id="rId9"/>
    <p:sldId id="317" r:id="rId10"/>
    <p:sldId id="311" r:id="rId11"/>
    <p:sldId id="309" r:id="rId12"/>
    <p:sldId id="318" r:id="rId13"/>
    <p:sldId id="319" r:id="rId14"/>
    <p:sldId id="312" r:id="rId15"/>
    <p:sldId id="310" r:id="rId16"/>
    <p:sldId id="325" r:id="rId17"/>
    <p:sldId id="320" r:id="rId18"/>
    <p:sldId id="324" r:id="rId19"/>
    <p:sldId id="326" r:id="rId20"/>
    <p:sldId id="321" r:id="rId21"/>
    <p:sldId id="300" r:id="rId22"/>
    <p:sldId id="281" r:id="rId23"/>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852" autoAdjust="0"/>
  </p:normalViewPr>
  <p:slideViewPr>
    <p:cSldViewPr>
      <p:cViewPr varScale="1">
        <p:scale>
          <a:sx n="75" d="100"/>
          <a:sy n="75" d="100"/>
        </p:scale>
        <p:origin x="1627"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12C9DA1A-CEB9-49BE-91EE-6CF70BFE56EF}" type="datetimeFigureOut">
              <a:rPr lang="en-US" smtClean="0"/>
              <a:t>10/19/2015</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3EA61AC4-D860-444D-AA1A-96F708429D75}" type="slidenum">
              <a:rPr lang="en-US" smtClean="0"/>
              <a:t>‹#›</a:t>
            </a:fld>
            <a:endParaRPr lang="en-US"/>
          </a:p>
        </p:txBody>
      </p:sp>
    </p:spTree>
    <p:extLst>
      <p:ext uri="{BB962C8B-B14F-4D97-AF65-F5344CB8AC3E}">
        <p14:creationId xmlns:p14="http://schemas.microsoft.com/office/powerpoint/2010/main" val="4095202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6DDF59D4-817E-4CE7-932B-B4E439B917C9}" type="datetimeFigureOut">
              <a:rPr lang="en-US" smtClean="0"/>
              <a:t>10/19/2015</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44E7F79-A403-4501-AE05-5348622E51DB}" type="slidenum">
              <a:rPr lang="en-US" smtClean="0"/>
              <a:t>‹#›</a:t>
            </a:fld>
            <a:endParaRPr lang="en-US"/>
          </a:p>
        </p:txBody>
      </p:sp>
    </p:spTree>
    <p:extLst>
      <p:ext uri="{BB962C8B-B14F-4D97-AF65-F5344CB8AC3E}">
        <p14:creationId xmlns:p14="http://schemas.microsoft.com/office/powerpoint/2010/main" val="2681603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4E7F79-A403-4501-AE05-5348622E51DB}" type="slidenum">
              <a:rPr lang="en-US" smtClean="0"/>
              <a:t>1</a:t>
            </a:fld>
            <a:endParaRPr lang="en-US"/>
          </a:p>
        </p:txBody>
      </p:sp>
    </p:spTree>
    <p:extLst>
      <p:ext uri="{BB962C8B-B14F-4D97-AF65-F5344CB8AC3E}">
        <p14:creationId xmlns:p14="http://schemas.microsoft.com/office/powerpoint/2010/main" val="2514828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12</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3786733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13</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1762912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14</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4231548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15</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2618853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17</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3728270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18</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3917165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20</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2176367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21</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809762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22</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3929308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PPP</a:t>
            </a:r>
            <a:r>
              <a:rPr lang="en-US" baseline="0" dirty="0" smtClean="0"/>
              <a:t> is just for the meeting.  </a:t>
            </a:r>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3</a:t>
            </a:fld>
            <a:endParaRPr lang="en-US" dirty="0"/>
          </a:p>
        </p:txBody>
      </p:sp>
    </p:spTree>
    <p:extLst>
      <p:ext uri="{BB962C8B-B14F-4D97-AF65-F5344CB8AC3E}">
        <p14:creationId xmlns:p14="http://schemas.microsoft.com/office/powerpoint/2010/main" val="4282416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4</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818182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5</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1853872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6</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b="0" dirty="0"/>
          </a:p>
        </p:txBody>
      </p:sp>
    </p:spTree>
    <p:extLst>
      <p:ext uri="{BB962C8B-B14F-4D97-AF65-F5344CB8AC3E}">
        <p14:creationId xmlns:p14="http://schemas.microsoft.com/office/powerpoint/2010/main" val="3608203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7</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3143739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9</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195601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10</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620527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906F3-0F22-EE45-A00E-B9229FB92DA3}" type="slidenum">
              <a:rPr lang="en-US">
                <a:solidFill>
                  <a:prstClr val="black"/>
                </a:solidFill>
              </a:rPr>
              <a:pPr/>
              <a:t>11</a:t>
            </a:fld>
            <a:endParaRPr lang="en-US" dirty="0">
              <a:solidFill>
                <a:prstClr val="black"/>
              </a:solidFill>
            </a:endParaRPr>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40435" y="4421823"/>
            <a:ext cx="5172393" cy="4189095"/>
          </a:xfrm>
        </p:spPr>
        <p:txBody>
          <a:bodyPr/>
          <a:lstStyle/>
          <a:p>
            <a:endParaRPr lang="en-US" dirty="0"/>
          </a:p>
        </p:txBody>
      </p:sp>
    </p:spTree>
    <p:extLst>
      <p:ext uri="{BB962C8B-B14F-4D97-AF65-F5344CB8AC3E}">
        <p14:creationId xmlns:p14="http://schemas.microsoft.com/office/powerpoint/2010/main" val="25232184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gradFill flip="none" rotWithShape="1">
          <a:gsLst>
            <a:gs pos="0">
              <a:schemeClr val="bg1"/>
            </a:gs>
            <a:gs pos="100000">
              <a:schemeClr val="bg2"/>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Rectangle 2"/>
          <p:cNvSpPr/>
          <p:nvPr userDrawn="1"/>
        </p:nvSpPr>
        <p:spPr>
          <a:xfrm>
            <a:off x="0" y="6286500"/>
            <a:ext cx="9144000" cy="596900"/>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dirty="0">
              <a:solidFill>
                <a:prstClr val="white"/>
              </a:solidFill>
            </a:endParaRPr>
          </a:p>
        </p:txBody>
      </p:sp>
      <p:pic>
        <p:nvPicPr>
          <p:cNvPr id="4" name="Picture 2" descr="image001"/>
          <p:cNvPicPr>
            <a:picLocks noChangeAspect="1" noChangeArrowheads="1"/>
          </p:cNvPicPr>
          <p:nvPr userDrawn="1"/>
        </p:nvPicPr>
        <p:blipFill>
          <a:blip r:embed="rId2"/>
          <a:srcRect/>
          <a:stretch>
            <a:fillRect/>
          </a:stretch>
        </p:blipFill>
        <p:spPr bwMode="auto">
          <a:xfrm>
            <a:off x="2438400" y="2295525"/>
            <a:ext cx="4167188" cy="828675"/>
          </a:xfrm>
          <a:prstGeom prst="rect">
            <a:avLst/>
          </a:prstGeom>
          <a:noFill/>
          <a:ln w="9525">
            <a:noFill/>
            <a:miter lim="800000"/>
            <a:headEnd/>
            <a:tailEnd/>
          </a:ln>
        </p:spPr>
      </p:pic>
      <p:sp>
        <p:nvSpPr>
          <p:cNvPr id="5" name="Title 1"/>
          <p:cNvSpPr>
            <a:spLocks noGrp="1"/>
          </p:cNvSpPr>
          <p:nvPr>
            <p:ph type="ctrTitle"/>
          </p:nvPr>
        </p:nvSpPr>
        <p:spPr>
          <a:xfrm>
            <a:off x="676275" y="3657600"/>
            <a:ext cx="7772400" cy="1470025"/>
          </a:xfrm>
          <a:prstGeom prst="rect">
            <a:avLst/>
          </a:prstGeom>
        </p:spPr>
        <p:txBody>
          <a:bodyPr anchor="t"/>
          <a:lstStyle>
            <a:lvl1pPr>
              <a:defRPr sz="2800" b="0" i="0">
                <a:solidFill>
                  <a:srgbClr val="C20027"/>
                </a:solidFill>
                <a:effectLst>
                  <a:outerShdw blurRad="50800" dist="38100" dir="2700000">
                    <a:srgbClr val="000000">
                      <a:alpha val="43000"/>
                    </a:srgbClr>
                  </a:outerShdw>
                </a:effectLst>
              </a:defRPr>
            </a:lvl1pPr>
          </a:lstStyle>
          <a:p>
            <a:r>
              <a:rPr lang="en-US" smtClean="0"/>
              <a:t>Click to edit Master title style</a:t>
            </a:r>
            <a:endParaRPr lang="en-US" dirty="0"/>
          </a:p>
        </p:txBody>
      </p:sp>
    </p:spTree>
    <p:extLst>
      <p:ext uri="{BB962C8B-B14F-4D97-AF65-F5344CB8AC3E}">
        <p14:creationId xmlns:p14="http://schemas.microsoft.com/office/powerpoint/2010/main" val="7893285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2"/>
          <p:cNvSpPr>
            <a:spLocks noGrp="1"/>
          </p:cNvSpPr>
          <p:nvPr userDrawn="1">
            <p:ph type="title"/>
          </p:nvPr>
        </p:nvSpPr>
        <p:spPr>
          <a:xfrm>
            <a:off x="0" y="25203"/>
            <a:ext cx="9144000" cy="666546"/>
          </a:xfrm>
          <a:prstGeom prst="rect">
            <a:avLst/>
          </a:prstGeom>
        </p:spPr>
        <p:txBody>
          <a:bodyPr/>
          <a:lstStyle>
            <a:lvl1pPr>
              <a:defRPr sz="3600">
                <a:solidFill>
                  <a:schemeClr val="bg1"/>
                </a:solidFill>
              </a:defRPr>
            </a:lvl1pPr>
          </a:lstStyle>
          <a:p>
            <a:endParaRPr lang="en-US" sz="3600" dirty="0">
              <a:solidFill>
                <a:schemeClr val="bg1"/>
              </a:solidFill>
            </a:endParaRPr>
          </a:p>
        </p:txBody>
      </p:sp>
      <p:sp>
        <p:nvSpPr>
          <p:cNvPr id="7" name="TextBox 6"/>
          <p:cNvSpPr txBox="1"/>
          <p:nvPr userDrawn="1"/>
        </p:nvSpPr>
        <p:spPr>
          <a:xfrm>
            <a:off x="0" y="6477000"/>
            <a:ext cx="533400" cy="369332"/>
          </a:xfrm>
          <a:prstGeom prst="rect">
            <a:avLst/>
          </a:prstGeom>
          <a:noFill/>
        </p:spPr>
        <p:txBody>
          <a:bodyPr wrap="square" rtlCol="0">
            <a:spAutoFit/>
          </a:bodyPr>
          <a:lstStyle/>
          <a:p>
            <a:fld id="{AFA9F0C3-B36C-4BB8-9FB1-EC9874BA7463}" type="slidenum">
              <a:rPr lang="en-US" smtClean="0"/>
              <a:t>‹#›</a:t>
            </a:fld>
            <a:endParaRPr lang="en-US" dirty="0"/>
          </a:p>
        </p:txBody>
      </p:sp>
    </p:spTree>
    <p:extLst>
      <p:ext uri="{BB962C8B-B14F-4D97-AF65-F5344CB8AC3E}">
        <p14:creationId xmlns:p14="http://schemas.microsoft.com/office/powerpoint/2010/main" val="2584517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2"/>
          <p:cNvSpPr>
            <a:spLocks noGrp="1"/>
          </p:cNvSpPr>
          <p:nvPr userDrawn="1">
            <p:ph type="title"/>
          </p:nvPr>
        </p:nvSpPr>
        <p:spPr>
          <a:xfrm>
            <a:off x="0" y="25203"/>
            <a:ext cx="9144000" cy="666546"/>
          </a:xfrm>
          <a:prstGeom prst="rect">
            <a:avLst/>
          </a:prstGeom>
        </p:spPr>
        <p:txBody>
          <a:bodyPr/>
          <a:lstStyle>
            <a:lvl1pPr>
              <a:defRPr sz="3600">
                <a:solidFill>
                  <a:schemeClr val="bg1"/>
                </a:solidFill>
              </a:defRPr>
            </a:lvl1pPr>
          </a:lstStyle>
          <a:p>
            <a:endParaRPr lang="en-US" sz="3600" dirty="0">
              <a:solidFill>
                <a:schemeClr val="bg1"/>
              </a:solidFill>
            </a:endParaRPr>
          </a:p>
        </p:txBody>
      </p:sp>
      <p:sp>
        <p:nvSpPr>
          <p:cNvPr id="7" name="TextBox 6"/>
          <p:cNvSpPr txBox="1"/>
          <p:nvPr userDrawn="1"/>
        </p:nvSpPr>
        <p:spPr>
          <a:xfrm>
            <a:off x="0" y="6477000"/>
            <a:ext cx="533400" cy="369332"/>
          </a:xfrm>
          <a:prstGeom prst="rect">
            <a:avLst/>
          </a:prstGeom>
          <a:noFill/>
        </p:spPr>
        <p:txBody>
          <a:bodyPr wrap="square" rtlCol="0">
            <a:spAutoFit/>
          </a:bodyPr>
          <a:lstStyle/>
          <a:p>
            <a:fld id="{AFA9F0C3-B36C-4BB8-9FB1-EC9874BA7463}" type="slidenum">
              <a:rPr lang="en-US" smtClean="0"/>
              <a:t>‹#›</a:t>
            </a:fld>
            <a:endParaRPr lang="en-US" dirty="0"/>
          </a:p>
        </p:txBody>
      </p:sp>
    </p:spTree>
    <p:extLst>
      <p:ext uri="{BB962C8B-B14F-4D97-AF65-F5344CB8AC3E}">
        <p14:creationId xmlns:p14="http://schemas.microsoft.com/office/powerpoint/2010/main" val="219685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0"/>
            <a:ext cx="7772400" cy="1470025"/>
          </a:xfrm>
          <a:prstGeom prst="rect">
            <a:avLst/>
          </a:prstGeom>
        </p:spPr>
        <p:txBody>
          <a:bodyPr anchor="t"/>
          <a:lstStyle>
            <a:lvl1pPr>
              <a:defRPr sz="4800" b="0" i="0">
                <a:solidFill>
                  <a:srgbClr val="C20027"/>
                </a:solidFill>
                <a:effectLst>
                  <a:outerShdw blurRad="50800" dist="38100" dir="2700000">
                    <a:srgbClr val="000000">
                      <a:alpha val="43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08300"/>
            <a:ext cx="6400800" cy="1752600"/>
          </a:xfrm>
          <a:prstGeom prst="rect">
            <a:avLst/>
          </a:prstGeom>
        </p:spPr>
        <p:txBody>
          <a:bodyPr/>
          <a:lstStyle>
            <a:lvl1pPr marL="0" indent="0" algn="ctr">
              <a:buNone/>
              <a:defRPr sz="3400">
                <a:solidFill>
                  <a:schemeClr val="tx1">
                    <a:lumMod val="75000"/>
                    <a:lumOff val="25000"/>
                  </a:schemeClr>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1868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188356"/>
            <a:ext cx="9144000" cy="666546"/>
          </a:xfrm>
          <a:prstGeom prst="rect">
            <a:avLst/>
          </a:prstGeom>
        </p:spPr>
        <p:txBody>
          <a:bodyPr/>
          <a:lstStyle>
            <a:lvl1pPr>
              <a:defRPr sz="3800">
                <a:solidFill>
                  <a:srgbClr val="C20027"/>
                </a:solidFill>
                <a:effectLst>
                  <a:outerShdw blurRad="50800" dist="38100" dir="2700000" algn="tl" rotWithShape="0">
                    <a:srgbClr val="000000">
                      <a:alpha val="25000"/>
                    </a:srgbClr>
                  </a:outerShdw>
                </a:effectLst>
              </a:defRPr>
            </a:lvl1pPr>
          </a:lstStyle>
          <a:p>
            <a:r>
              <a:rPr lang="en-US" dirty="0" smtClean="0"/>
              <a:t>Click to edit Master title style</a:t>
            </a:r>
            <a:endParaRPr lang="en-US" dirty="0"/>
          </a:p>
        </p:txBody>
      </p:sp>
      <p:sp>
        <p:nvSpPr>
          <p:cNvPr id="7" name="Text Placeholder 6"/>
          <p:cNvSpPr>
            <a:spLocks noGrp="1"/>
          </p:cNvSpPr>
          <p:nvPr>
            <p:ph type="body" sz="quarter" idx="10"/>
          </p:nvPr>
        </p:nvSpPr>
        <p:spPr>
          <a:xfrm>
            <a:off x="800100" y="2006600"/>
            <a:ext cx="7607300" cy="4114800"/>
          </a:xfrm>
          <a:prstGeom prst="rect">
            <a:avLst/>
          </a:prstGeom>
        </p:spPr>
        <p:txBody>
          <a:bodyPr vert="horz"/>
          <a:lstStyle>
            <a:lvl1pPr>
              <a:buFontTx/>
              <a:buNone/>
              <a:defRPr sz="2500">
                <a:solidFill>
                  <a:schemeClr val="tx1">
                    <a:lumMod val="75000"/>
                    <a:lumOff val="25000"/>
                  </a:schemeClr>
                </a:solidFill>
              </a:defRPr>
            </a:lvl1pPr>
          </a:lstStyle>
          <a:p>
            <a:pPr lvl="0"/>
            <a:r>
              <a:rPr lang="en-US" dirty="0" smtClean="0"/>
              <a:t>Click to edit Master text styles</a:t>
            </a:r>
          </a:p>
        </p:txBody>
      </p:sp>
    </p:spTree>
    <p:extLst>
      <p:ext uri="{BB962C8B-B14F-4D97-AF65-F5344CB8AC3E}">
        <p14:creationId xmlns:p14="http://schemas.microsoft.com/office/powerpoint/2010/main" val="2725502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185283"/>
            <a:ext cx="9144000" cy="666546"/>
          </a:xfrm>
          <a:prstGeom prst="rect">
            <a:avLst/>
          </a:prstGeom>
        </p:spPr>
        <p:txBody>
          <a:bodyPr anchor="t"/>
          <a:lstStyle>
            <a:lvl1pPr>
              <a:defRPr sz="3800" b="0" i="0">
                <a:solidFill>
                  <a:srgbClr val="C20027"/>
                </a:solidFill>
                <a:effectLst>
                  <a:outerShdw blurRad="50800" dist="38100" dir="2700000" algn="tl" rotWithShape="0">
                    <a:srgbClr val="000000">
                      <a:alpha val="25000"/>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812800" y="2007157"/>
            <a:ext cx="7645400" cy="4525963"/>
          </a:xfrm>
          <a:prstGeom prst="rect">
            <a:avLst/>
          </a:prstGeom>
        </p:spPr>
        <p:txBody>
          <a:bodyPr/>
          <a:lstStyle>
            <a:lvl1pPr>
              <a:buClr>
                <a:srgbClr val="800000"/>
              </a:buClr>
              <a:buFont typeface="Wingdings" charset="2"/>
              <a:buChar char="§"/>
              <a:defRPr sz="2500">
                <a:solidFill>
                  <a:schemeClr val="tx1">
                    <a:lumMod val="75000"/>
                    <a:lumOff val="25000"/>
                  </a:schemeClr>
                </a:solidFill>
              </a:defRPr>
            </a:lvl1pPr>
            <a:lvl2pPr marL="640080">
              <a:buClr>
                <a:srgbClr val="800000"/>
              </a:buClr>
              <a:buFont typeface="Wingdings" charset="2"/>
              <a:buChar char="§"/>
              <a:defRPr sz="2300">
                <a:solidFill>
                  <a:schemeClr val="tx1">
                    <a:lumMod val="75000"/>
                    <a:lumOff val="25000"/>
                  </a:schemeClr>
                </a:solidFill>
              </a:defRPr>
            </a:lvl2pPr>
            <a:lvl3pPr marL="868680">
              <a:buClr>
                <a:srgbClr val="800000"/>
              </a:buClr>
              <a:defRPr sz="2100">
                <a:solidFill>
                  <a:schemeClr val="tx1">
                    <a:lumMod val="75000"/>
                    <a:lumOff val="25000"/>
                  </a:schemeClr>
                </a:solidFill>
              </a:defRPr>
            </a:lvl3pPr>
            <a:lvl4pPr marL="1097280">
              <a:buClr>
                <a:schemeClr val="tx1">
                  <a:lumMod val="65000"/>
                  <a:lumOff val="35000"/>
                </a:schemeClr>
              </a:buClr>
              <a:buSzPct val="110000"/>
              <a:buFont typeface="Arial"/>
              <a:buChar char="•"/>
              <a:defRPr sz="1900">
                <a:solidFill>
                  <a:schemeClr val="tx1">
                    <a:lumMod val="75000"/>
                    <a:lumOff val="25000"/>
                  </a:schemeClr>
                </a:solidFill>
              </a:defRPr>
            </a:lvl4pPr>
            <a:lvl5pPr marL="1234440" indent="-182880">
              <a:buClr>
                <a:schemeClr val="bg1">
                  <a:lumMod val="50000"/>
                </a:schemeClr>
              </a:buClr>
              <a:buSzPct val="100000"/>
              <a:buFont typeface="Arial"/>
              <a:buChar char="•"/>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5872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48087"/>
            <a:ext cx="7772400" cy="1362075"/>
          </a:xfrm>
          <a:prstGeom prst="rect">
            <a:avLst/>
          </a:prstGeom>
        </p:spPr>
        <p:txBody>
          <a:bodyPr anchor="t"/>
          <a:lstStyle>
            <a:lvl1pPr algn="l">
              <a:defRPr sz="4600" b="0" i="0" cap="none">
                <a:solidFill>
                  <a:srgbClr val="C20027"/>
                </a:solidFill>
                <a:effectLst>
                  <a:outerShdw blurRad="50800" dist="38100" dir="2700000" algn="tl" rotWithShape="0">
                    <a:srgbClr val="000000">
                      <a:alpha val="25000"/>
                    </a:srgbClr>
                  </a:outerShdw>
                </a:effectLst>
                <a:latin typeface="+mn-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247900"/>
            <a:ext cx="7772400" cy="1500187"/>
          </a:xfrm>
          <a:prstGeom prst="rect">
            <a:avLst/>
          </a:prstGeom>
        </p:spPr>
        <p:txBody>
          <a:bodyPr anchor="b"/>
          <a:lstStyle>
            <a:lvl1pPr marL="0" indent="0">
              <a:buNone/>
              <a:defRPr sz="2000" b="0" i="0" cap="all" spc="250">
                <a:solidFill>
                  <a:srgbClr val="800000"/>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75328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185283"/>
            <a:ext cx="9144000" cy="666546"/>
          </a:xfrm>
          <a:prstGeom prst="rect">
            <a:avLst/>
          </a:prstGeom>
        </p:spPr>
        <p:txBody>
          <a:bodyPr/>
          <a:lstStyle>
            <a:lvl1pPr>
              <a:defRPr sz="3800">
                <a:solidFill>
                  <a:srgbClr val="C20027"/>
                </a:solidFill>
                <a:effectLst>
                  <a:outerShdw blurRad="50800" dist="38100" dir="2700000" algn="tl" rotWithShape="0">
                    <a:srgbClr val="000000">
                      <a:alpha val="25000"/>
                    </a:srgb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00100" y="2039937"/>
            <a:ext cx="3670300" cy="4525963"/>
          </a:xfrm>
          <a:prstGeom prst="rect">
            <a:avLst/>
          </a:prstGeom>
        </p:spPr>
        <p:txBody>
          <a:bodyPr/>
          <a:lstStyle>
            <a:lvl1pPr marL="274320" indent="-274320">
              <a:buClr>
                <a:srgbClr val="800000"/>
              </a:buClr>
              <a:buFont typeface="Wingdings" charset="2"/>
              <a:buChar char="§"/>
              <a:defRPr sz="2000">
                <a:solidFill>
                  <a:schemeClr val="tx1">
                    <a:lumMod val="75000"/>
                    <a:lumOff val="25000"/>
                  </a:schemeClr>
                </a:solidFill>
              </a:defRPr>
            </a:lvl1pPr>
            <a:lvl2pPr marL="548640" indent="-274320">
              <a:buClr>
                <a:srgbClr val="800000"/>
              </a:buClr>
              <a:buFont typeface="Wingdings" charset="2"/>
              <a:buChar char="§"/>
              <a:defRPr sz="1900">
                <a:solidFill>
                  <a:schemeClr val="tx1">
                    <a:lumMod val="75000"/>
                    <a:lumOff val="25000"/>
                  </a:schemeClr>
                </a:solidFill>
              </a:defRPr>
            </a:lvl2pPr>
            <a:lvl3pPr marL="731520">
              <a:buClr>
                <a:srgbClr val="800000"/>
              </a:buClr>
              <a:defRPr sz="1800">
                <a:solidFill>
                  <a:schemeClr val="tx1">
                    <a:lumMod val="75000"/>
                    <a:lumOff val="25000"/>
                  </a:schemeClr>
                </a:solidFill>
              </a:defRPr>
            </a:lvl3pPr>
            <a:lvl4pPr marL="914400">
              <a:buClr>
                <a:schemeClr val="tx1">
                  <a:lumMod val="65000"/>
                  <a:lumOff val="35000"/>
                </a:schemeClr>
              </a:buClr>
              <a:buFont typeface="Arial"/>
              <a:buChar char="•"/>
              <a:defRPr sz="1700">
                <a:solidFill>
                  <a:schemeClr val="tx1">
                    <a:lumMod val="75000"/>
                    <a:lumOff val="25000"/>
                  </a:schemeClr>
                </a:solidFill>
              </a:defRPr>
            </a:lvl4pPr>
            <a:lvl5pPr marL="1051560" indent="-182880">
              <a:buClr>
                <a:schemeClr val="bg1">
                  <a:lumMod val="50000"/>
                </a:schemeClr>
              </a:buClr>
              <a:buSzPct val="100000"/>
              <a:buFont typeface="Arial"/>
              <a:buChar char="•"/>
              <a:defRPr sz="16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2039937"/>
            <a:ext cx="3822700" cy="4525963"/>
          </a:xfrm>
          <a:prstGeom prst="rect">
            <a:avLst/>
          </a:prstGeom>
        </p:spPr>
        <p:txBody>
          <a:bodyPr/>
          <a:lstStyle>
            <a:lvl1pPr marL="274320" indent="-274320">
              <a:buClr>
                <a:srgbClr val="800000"/>
              </a:buClr>
              <a:buFont typeface="Wingdings" charset="2"/>
              <a:buChar char="§"/>
              <a:defRPr sz="2000">
                <a:solidFill>
                  <a:schemeClr val="tx1">
                    <a:lumMod val="75000"/>
                    <a:lumOff val="25000"/>
                  </a:schemeClr>
                </a:solidFill>
              </a:defRPr>
            </a:lvl1pPr>
            <a:lvl2pPr marL="548640" indent="-274320">
              <a:buClr>
                <a:srgbClr val="800000"/>
              </a:buClr>
              <a:buFont typeface="Wingdings" charset="2"/>
              <a:buChar char="§"/>
              <a:defRPr sz="1900">
                <a:solidFill>
                  <a:schemeClr val="tx1">
                    <a:lumMod val="75000"/>
                    <a:lumOff val="25000"/>
                  </a:schemeClr>
                </a:solidFill>
              </a:defRPr>
            </a:lvl2pPr>
            <a:lvl3pPr marL="731520">
              <a:buClr>
                <a:srgbClr val="800000"/>
              </a:buClr>
              <a:defRPr sz="1800">
                <a:solidFill>
                  <a:schemeClr val="tx1">
                    <a:lumMod val="75000"/>
                    <a:lumOff val="25000"/>
                  </a:schemeClr>
                </a:solidFill>
              </a:defRPr>
            </a:lvl3pPr>
            <a:lvl4pPr marL="914400">
              <a:buClr>
                <a:schemeClr val="tx1">
                  <a:lumMod val="65000"/>
                  <a:lumOff val="35000"/>
                </a:schemeClr>
              </a:buClr>
              <a:buFont typeface="Arial"/>
              <a:buChar char="•"/>
              <a:defRPr sz="1700">
                <a:solidFill>
                  <a:schemeClr val="tx1">
                    <a:lumMod val="75000"/>
                    <a:lumOff val="25000"/>
                  </a:schemeClr>
                </a:solidFill>
              </a:defRPr>
            </a:lvl4pPr>
            <a:lvl5pPr marL="1051560" indent="-182880">
              <a:buClr>
                <a:schemeClr val="bg1">
                  <a:lumMod val="50000"/>
                </a:schemeClr>
              </a:buClr>
              <a:buSzPct val="100000"/>
              <a:buFont typeface="Arial"/>
              <a:buChar char="•"/>
              <a:defRPr sz="16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12086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userDrawn="1"/>
        </p:nvCxnSpPr>
        <p:spPr>
          <a:xfrm rot="16200000" flipH="1">
            <a:off x="1271588" y="3906837"/>
            <a:ext cx="5041900" cy="22225"/>
          </a:xfrm>
          <a:prstGeom prst="line">
            <a:avLst/>
          </a:prstGeom>
          <a:ln w="9525" cap="flat" cmpd="sng" algn="ctr">
            <a:solidFill>
              <a:schemeClr val="tx1">
                <a:lumMod val="65000"/>
                <a:lumOff val="3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0" y="1270000"/>
            <a:ext cx="3008313" cy="635000"/>
          </a:xfrm>
          <a:prstGeom prst="rect">
            <a:avLst/>
          </a:prstGeom>
        </p:spPr>
        <p:txBody>
          <a:bodyPr anchor="t"/>
          <a:lstStyle>
            <a:lvl1pPr algn="l">
              <a:defRPr sz="1600" b="1" i="0" u="none" baseline="0">
                <a:solidFill>
                  <a:srgbClr val="C20027"/>
                </a:solidFill>
                <a:uFill>
                  <a:solidFill>
                    <a:schemeClr val="tx1">
                      <a:lumMod val="65000"/>
                      <a:lumOff val="35000"/>
                    </a:schemeClr>
                  </a:solidFill>
                </a:u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03650" y="1219200"/>
            <a:ext cx="5111750" cy="5853113"/>
          </a:xfrm>
          <a:prstGeom prst="rect">
            <a:avLst/>
          </a:prstGeom>
        </p:spPr>
        <p:txBody>
          <a:bodyPr/>
          <a:lstStyle>
            <a:lvl1pPr>
              <a:buClr>
                <a:srgbClr val="800000"/>
              </a:buClr>
              <a:buFont typeface="Wingdings" charset="2"/>
              <a:buChar char="§"/>
              <a:defRPr sz="2500">
                <a:solidFill>
                  <a:schemeClr val="tx1">
                    <a:lumMod val="75000"/>
                    <a:lumOff val="25000"/>
                  </a:schemeClr>
                </a:solidFill>
              </a:defRPr>
            </a:lvl1pPr>
            <a:lvl2pPr marL="640080">
              <a:buClr>
                <a:srgbClr val="800000"/>
              </a:buClr>
              <a:buFont typeface="Wingdings" charset="2"/>
              <a:buChar char="§"/>
              <a:defRPr sz="2300">
                <a:solidFill>
                  <a:schemeClr val="tx1">
                    <a:lumMod val="75000"/>
                    <a:lumOff val="25000"/>
                  </a:schemeClr>
                </a:solidFill>
              </a:defRPr>
            </a:lvl2pPr>
            <a:lvl3pPr marL="868680">
              <a:buClr>
                <a:srgbClr val="800000"/>
              </a:buClr>
              <a:defRPr sz="2100">
                <a:solidFill>
                  <a:schemeClr val="tx1">
                    <a:lumMod val="75000"/>
                    <a:lumOff val="25000"/>
                  </a:schemeClr>
                </a:solidFill>
              </a:defRPr>
            </a:lvl3pPr>
            <a:lvl4pPr marL="1097280">
              <a:buClr>
                <a:schemeClr val="tx1">
                  <a:lumMod val="65000"/>
                  <a:lumOff val="35000"/>
                </a:schemeClr>
              </a:buClr>
              <a:buFont typeface="Arial"/>
              <a:buChar char="•"/>
              <a:defRPr sz="1900">
                <a:solidFill>
                  <a:schemeClr val="tx1">
                    <a:lumMod val="75000"/>
                    <a:lumOff val="25000"/>
                  </a:schemeClr>
                </a:solidFill>
              </a:defRPr>
            </a:lvl4pPr>
            <a:lvl5pPr marL="1280160" indent="-201168">
              <a:buClr>
                <a:schemeClr val="bg1">
                  <a:lumMod val="50000"/>
                </a:schemeClr>
              </a:buClr>
              <a:buSzPct val="100000"/>
              <a:buFont typeface="Arial"/>
              <a:buChar char="•"/>
              <a:defRPr sz="1800">
                <a:solidFill>
                  <a:schemeClr val="tx1">
                    <a:lumMod val="75000"/>
                    <a:lumOff val="25000"/>
                  </a:schemeClr>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85800" y="1905000"/>
            <a:ext cx="3008313" cy="4559300"/>
          </a:xfrm>
          <a:prstGeom prst="rect">
            <a:avLst/>
          </a:prstGeom>
        </p:spPr>
        <p:txBody>
          <a:bodyPr/>
          <a:lstStyle>
            <a:lvl1pPr marL="0" indent="0">
              <a:buNone/>
              <a:defRPr sz="1400">
                <a:solidFill>
                  <a:schemeClr val="tx1">
                    <a:lumMod val="75000"/>
                    <a:lumOff val="25000"/>
                  </a:schemeClr>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81393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17688" y="4999831"/>
            <a:ext cx="5486400" cy="566738"/>
          </a:xfrm>
          <a:prstGeom prst="rect">
            <a:avLst/>
          </a:prstGeom>
        </p:spPr>
        <p:txBody>
          <a:bodyPr anchor="b"/>
          <a:lstStyle>
            <a:lvl1pPr algn="l">
              <a:defRPr sz="1800" b="1">
                <a:solidFill>
                  <a:srgbClr val="C20027"/>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817688" y="1358900"/>
            <a:ext cx="5486400" cy="351790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30388" y="5566569"/>
            <a:ext cx="5486400" cy="804862"/>
          </a:xfrm>
          <a:prstGeom prst="rect">
            <a:avLst/>
          </a:prstGeom>
        </p:spPr>
        <p:txBody>
          <a:bodyPr/>
          <a:lstStyle>
            <a:lvl1pPr marL="0" indent="0">
              <a:buNone/>
              <a:defRPr sz="15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286978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5532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292850"/>
            <a:ext cx="9144000" cy="565150"/>
          </a:xfrm>
          <a:prstGeom prst="rect">
            <a:avLst/>
          </a:prstGeom>
          <a:gradFill flip="none" rotWithShape="1">
            <a:gsLst>
              <a:gs pos="43000">
                <a:schemeClr val="bg1"/>
              </a:gs>
              <a:gs pos="100000">
                <a:schemeClr val="bg2"/>
              </a:gs>
            </a:gsLst>
            <a:lin ang="33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dirty="0">
              <a:solidFill>
                <a:prstClr val="white"/>
              </a:solidFill>
            </a:endParaRPr>
          </a:p>
        </p:txBody>
      </p:sp>
      <p:sp>
        <p:nvSpPr>
          <p:cNvPr id="7" name="Rectangle 6"/>
          <p:cNvSpPr/>
          <p:nvPr/>
        </p:nvSpPr>
        <p:spPr>
          <a:xfrm>
            <a:off x="0" y="1588"/>
            <a:ext cx="9155113" cy="674687"/>
          </a:xfrm>
          <a:prstGeom prst="rect">
            <a:avLst/>
          </a:prstGeom>
          <a:gradFill>
            <a:gsLst>
              <a:gs pos="0">
                <a:srgbClr val="800000"/>
              </a:gs>
              <a:gs pos="87000">
                <a:srgbClr val="D8002E"/>
              </a:gs>
            </a:gsLst>
            <a:lin ang="3960000" scaled="0"/>
          </a:gradFill>
          <a:ln w="0" cap="flat" cmpd="sng" algn="ctr">
            <a:noFill/>
            <a:prstDash val="solid"/>
            <a:round/>
            <a:headEnd type="none" w="med" len="med"/>
            <a:tailEnd type="none" w="med" len="med"/>
          </a:ln>
          <a:effectLst>
            <a:outerShdw blurRad="63500" dist="483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dirty="0">
              <a:solidFill>
                <a:prstClr val="white"/>
              </a:solidFill>
            </a:endParaRPr>
          </a:p>
        </p:txBody>
      </p:sp>
      <p:cxnSp>
        <p:nvCxnSpPr>
          <p:cNvPr id="8" name="Straight Connector 7"/>
          <p:cNvCxnSpPr/>
          <p:nvPr/>
        </p:nvCxnSpPr>
        <p:spPr>
          <a:xfrm>
            <a:off x="0" y="674688"/>
            <a:ext cx="9155113" cy="1587"/>
          </a:xfrm>
          <a:prstGeom prst="line">
            <a:avLst/>
          </a:prstGeom>
          <a:ln w="25400" cap="flat" cmpd="sng" algn="ctr">
            <a:solidFill>
              <a:srgbClr val="800000"/>
            </a:solidFill>
            <a:prstDash val="solid"/>
            <a:round/>
            <a:headEnd type="none" w="med" len="med"/>
            <a:tailEnd type="none" w="med" len="med"/>
          </a:ln>
        </p:spPr>
        <p:style>
          <a:lnRef idx="1">
            <a:schemeClr val="accent6"/>
          </a:lnRef>
          <a:fillRef idx="0">
            <a:schemeClr val="accent6"/>
          </a:fillRef>
          <a:effectRef idx="0">
            <a:schemeClr val="accent6"/>
          </a:effectRef>
          <a:fontRef idx="minor">
            <a:schemeClr val="tx1"/>
          </a:fontRef>
        </p:style>
      </p:cxnSp>
      <p:pic>
        <p:nvPicPr>
          <p:cNvPr id="6" name="Picture 2" descr="image001"/>
          <p:cNvPicPr>
            <a:picLocks noChangeAspect="1" noChangeArrowheads="1"/>
          </p:cNvPicPr>
          <p:nvPr userDrawn="1"/>
        </p:nvPicPr>
        <p:blipFill>
          <a:blip r:embed="rId13"/>
          <a:srcRect/>
          <a:stretch>
            <a:fillRect/>
          </a:stretch>
        </p:blipFill>
        <p:spPr bwMode="auto">
          <a:xfrm>
            <a:off x="6510338" y="6315075"/>
            <a:ext cx="2633662" cy="523875"/>
          </a:xfrm>
          <a:prstGeom prst="rect">
            <a:avLst/>
          </a:prstGeom>
          <a:noFill/>
          <a:ln w="9525">
            <a:noFill/>
            <a:miter lim="800000"/>
            <a:headEnd/>
            <a:tailEnd/>
          </a:ln>
        </p:spPr>
      </p:pic>
    </p:spTree>
    <p:extLst>
      <p:ext uri="{BB962C8B-B14F-4D97-AF65-F5344CB8AC3E}">
        <p14:creationId xmlns:p14="http://schemas.microsoft.com/office/powerpoint/2010/main" val="3631184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80" charset="-128"/>
        </a:defRPr>
      </a:lvl1pPr>
      <a:lvl2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2pPr>
      <a:lvl3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3pPr>
      <a:lvl4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4pPr>
      <a:lvl5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5pPr>
      <a:lvl6pPr marL="4572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6pPr>
      <a:lvl7pPr marL="9144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7pPr>
      <a:lvl8pPr marL="13716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8pPr>
      <a:lvl9pPr marL="18288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Microsoft_Word_97_-_2003_Document1.doc"/></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package" Target="../embeddings/Microsoft_Word_Document1.docx"/></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package" Target="../embeddings/Microsoft_Word_Document2.docx"/></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pma.doit.wisc.edu/index.html"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uwservice.wisconsin.edu/administration/pmo/template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hyperlink" Target="http://www.pmi.org/About-Us/About-Us-Who-are-Project-Managers.aspx"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www.pmi.org/learning/~/media/pdf/surveys/pp_sofian.ashx"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www.pma.doit.wisc.edu/templat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Management </a:t>
            </a:r>
            <a:r>
              <a:rPr lang="en-US" dirty="0" smtClean="0"/>
              <a:t>Light</a:t>
            </a:r>
            <a:br>
              <a:rPr lang="en-US" dirty="0" smtClean="0"/>
            </a:br>
            <a:r>
              <a:rPr lang="en-US" dirty="0" smtClean="0"/>
              <a:t>(No affiliation with Oracle)</a:t>
            </a:r>
            <a:r>
              <a:rPr lang="en-US" dirty="0" smtClean="0"/>
              <a:t/>
            </a:r>
            <a:br>
              <a:rPr lang="en-US" dirty="0" smtClean="0"/>
            </a:br>
            <a:r>
              <a:rPr lang="en-US" dirty="0" smtClean="0"/>
              <a:t>October 19, 2015</a:t>
            </a:r>
            <a:endParaRPr lang="en-US" dirty="0"/>
          </a:p>
        </p:txBody>
      </p:sp>
      <p:sp>
        <p:nvSpPr>
          <p:cNvPr id="3" name="TextBox 2"/>
          <p:cNvSpPr txBox="1"/>
          <p:nvPr/>
        </p:nvSpPr>
        <p:spPr>
          <a:xfrm>
            <a:off x="1524000" y="5341203"/>
            <a:ext cx="6172200" cy="830997"/>
          </a:xfrm>
          <a:prstGeom prst="rect">
            <a:avLst/>
          </a:prstGeom>
          <a:noFill/>
        </p:spPr>
        <p:txBody>
          <a:bodyPr wrap="square" rtlCol="0">
            <a:spAutoFit/>
          </a:bodyPr>
          <a:lstStyle/>
          <a:p>
            <a:pPr algn="ctr"/>
            <a:r>
              <a:rPr lang="en-US" sz="1600" i="1" dirty="0">
                <a:solidFill>
                  <a:srgbClr val="C0504D">
                    <a:lumMod val="75000"/>
                  </a:srgbClr>
                </a:solidFill>
                <a:latin typeface="Book Antiqua" pitchFamily="18" charset="0"/>
                <a:cs typeface="Arial" pitchFamily="34" charset="0"/>
              </a:rPr>
              <a:t>The Service Center Mission is to provide “best in class” HRIS and customer service to support the effective management of the University of Wisconsin System’s Human Capital at the highest value. </a:t>
            </a:r>
          </a:p>
        </p:txBody>
      </p:sp>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100" y="685800"/>
            <a:ext cx="3052522" cy="2057400"/>
          </a:xfrm>
          <a:prstGeom prst="rect">
            <a:avLst/>
          </a:prstGeom>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6068287" y="685800"/>
            <a:ext cx="3052522" cy="2057400"/>
          </a:xfrm>
          <a:prstGeom prst="rect">
            <a:avLst/>
          </a:prstGeom>
        </p:spPr>
      </p:pic>
    </p:spTree>
    <p:extLst>
      <p:ext uri="{BB962C8B-B14F-4D97-AF65-F5344CB8AC3E}">
        <p14:creationId xmlns:p14="http://schemas.microsoft.com/office/powerpoint/2010/main" val="3378958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Charter</a:t>
            </a:r>
            <a:endParaRPr lang="en-US" dirty="0">
              <a:solidFill>
                <a:schemeClr val="bg1"/>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920904709"/>
              </p:ext>
            </p:extLst>
          </p:nvPr>
        </p:nvGraphicFramePr>
        <p:xfrm>
          <a:off x="2616200" y="869950"/>
          <a:ext cx="3911600" cy="5486400"/>
        </p:xfrm>
        <a:graphic>
          <a:graphicData uri="http://schemas.openxmlformats.org/presentationml/2006/ole">
            <mc:AlternateContent xmlns:mc="http://schemas.openxmlformats.org/markup-compatibility/2006">
              <mc:Choice xmlns:v="urn:schemas-microsoft-com:vml" Requires="v">
                <p:oleObj spid="_x0000_s1047" name="Document" r:id="rId4" imgW="6260158" imgH="8763844" progId="Word.Document.8">
                  <p:embed/>
                </p:oleObj>
              </mc:Choice>
              <mc:Fallback>
                <p:oleObj name="Document" r:id="rId4" imgW="6260158" imgH="8763844" progId="Word.Document.8">
                  <p:embed/>
                  <p:pic>
                    <p:nvPicPr>
                      <p:cNvPr id="0" name=""/>
                      <p:cNvPicPr/>
                      <p:nvPr/>
                    </p:nvPicPr>
                    <p:blipFill>
                      <a:blip r:embed="rId5"/>
                      <a:stretch>
                        <a:fillRect/>
                      </a:stretch>
                    </p:blipFill>
                    <p:spPr>
                      <a:xfrm>
                        <a:off x="2616200" y="869950"/>
                        <a:ext cx="3911600" cy="5486400"/>
                      </a:xfrm>
                      <a:prstGeom prst="rect">
                        <a:avLst/>
                      </a:prstGeom>
                    </p:spPr>
                  </p:pic>
                </p:oleObj>
              </mc:Fallback>
            </mc:AlternateContent>
          </a:graphicData>
        </a:graphic>
      </p:graphicFrame>
    </p:spTree>
    <p:extLst>
      <p:ext uri="{BB962C8B-B14F-4D97-AF65-F5344CB8AC3E}">
        <p14:creationId xmlns:p14="http://schemas.microsoft.com/office/powerpoint/2010/main" val="5793755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Charter</a:t>
            </a:r>
            <a:endParaRPr lang="en-US" dirty="0">
              <a:solidFill>
                <a:schemeClr val="bg1"/>
              </a:solidFill>
            </a:endParaRPr>
          </a:p>
        </p:txBody>
      </p:sp>
      <p:sp>
        <p:nvSpPr>
          <p:cNvPr id="5" name="TextBox 4"/>
          <p:cNvSpPr txBox="1"/>
          <p:nvPr/>
        </p:nvSpPr>
        <p:spPr>
          <a:xfrm>
            <a:off x="457200" y="838201"/>
            <a:ext cx="8021779" cy="4154984"/>
          </a:xfrm>
          <a:prstGeom prst="rect">
            <a:avLst/>
          </a:prstGeom>
          <a:noFill/>
        </p:spPr>
        <p:txBody>
          <a:bodyPr wrap="square" rtlCol="0">
            <a:spAutoFit/>
          </a:bodyPr>
          <a:lstStyle/>
          <a:p>
            <a:pPr defTabSz="457200" fontAlgn="base">
              <a:spcBef>
                <a:spcPct val="0"/>
              </a:spcBef>
              <a:spcAft>
                <a:spcPct val="0"/>
              </a:spcAft>
            </a:pPr>
            <a:r>
              <a:rPr lang="en-US" sz="2400" b="1" dirty="0" smtClean="0">
                <a:solidFill>
                  <a:prstClr val="black"/>
                </a:solidFill>
                <a:ea typeface="MS PGothic" pitchFamily="34" charset="-128"/>
              </a:rPr>
              <a:t>Everyone should understand the project!</a:t>
            </a:r>
          </a:p>
          <a:p>
            <a:pPr defTabSz="457200" fontAlgn="base">
              <a:spcBef>
                <a:spcPct val="0"/>
              </a:spcBef>
              <a:spcAft>
                <a:spcPct val="0"/>
              </a:spcAft>
            </a:pPr>
            <a:endParaRPr lang="en-US" sz="2400" b="1" dirty="0">
              <a:solidFill>
                <a:prstClr val="black"/>
              </a:solidFill>
              <a:ea typeface="MS PGothic" pitchFamily="34" charset="-128"/>
            </a:endParaRPr>
          </a:p>
          <a:p>
            <a:pPr defTabSz="457200" fontAlgn="base">
              <a:spcBef>
                <a:spcPct val="0"/>
              </a:spcBef>
              <a:spcAft>
                <a:spcPct val="0"/>
              </a:spcAft>
            </a:pPr>
            <a:r>
              <a:rPr lang="en-US" sz="2400" dirty="0" smtClean="0">
                <a:solidFill>
                  <a:prstClr val="black"/>
                </a:solidFill>
                <a:ea typeface="MS PGothic" pitchFamily="34" charset="-128"/>
              </a:rPr>
              <a:t>Explain the project</a:t>
            </a:r>
          </a:p>
          <a:p>
            <a:pPr marL="342900"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Scope – In and Out</a:t>
            </a:r>
          </a:p>
          <a:p>
            <a:pPr marL="342900"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Cost/Time/Resources 1</a:t>
            </a:r>
            <a:r>
              <a:rPr lang="en-US" sz="2400" baseline="30000" dirty="0" smtClean="0">
                <a:solidFill>
                  <a:prstClr val="black"/>
                </a:solidFill>
                <a:ea typeface="MS PGothic" pitchFamily="34" charset="-128"/>
              </a:rPr>
              <a:t>st</a:t>
            </a:r>
            <a:r>
              <a:rPr lang="en-US" sz="2400" dirty="0" smtClean="0">
                <a:solidFill>
                  <a:prstClr val="black"/>
                </a:solidFill>
                <a:ea typeface="MS PGothic" pitchFamily="34" charset="-128"/>
              </a:rPr>
              <a:t> Pass</a:t>
            </a:r>
          </a:p>
          <a:p>
            <a:pPr defTabSz="457200" fontAlgn="base">
              <a:spcBef>
                <a:spcPct val="0"/>
              </a:spcBef>
              <a:spcAft>
                <a:spcPct val="0"/>
              </a:spcAft>
            </a:pPr>
            <a:endParaRPr lang="en-US" sz="2400" dirty="0" smtClean="0">
              <a:solidFill>
                <a:prstClr val="black"/>
              </a:solidFill>
              <a:ea typeface="MS PGothic" pitchFamily="34" charset="-128"/>
            </a:endParaRPr>
          </a:p>
          <a:p>
            <a:pPr defTabSz="457200" fontAlgn="base">
              <a:spcBef>
                <a:spcPct val="0"/>
              </a:spcBef>
              <a:spcAft>
                <a:spcPct val="0"/>
              </a:spcAft>
            </a:pPr>
            <a:r>
              <a:rPr lang="en-US" sz="2400" dirty="0" smtClean="0">
                <a:solidFill>
                  <a:prstClr val="black"/>
                </a:solidFill>
                <a:ea typeface="MS PGothic" pitchFamily="34" charset="-128"/>
              </a:rPr>
              <a:t>Approval means….</a:t>
            </a:r>
          </a:p>
          <a:p>
            <a:pPr marL="342900" indent="-342900" defTabSz="457200" fontAlgn="base">
              <a:spcBef>
                <a:spcPct val="0"/>
              </a:spcBef>
              <a:spcAft>
                <a:spcPct val="0"/>
              </a:spcAft>
              <a:buFont typeface="Arial" pitchFamily="34" charset="0"/>
              <a:buChar char="•"/>
            </a:pPr>
            <a:r>
              <a:rPr lang="en-US" sz="2400" dirty="0" smtClean="0">
                <a:solidFill>
                  <a:prstClr val="black"/>
                </a:solidFill>
                <a:ea typeface="MS PGothic" pitchFamily="34" charset="-128"/>
              </a:rPr>
              <a:t>The sponsor (or other approvers) understand the idea.</a:t>
            </a:r>
          </a:p>
          <a:p>
            <a:pPr marL="342900" indent="-342900" defTabSz="457200" fontAlgn="base">
              <a:spcBef>
                <a:spcPct val="0"/>
              </a:spcBef>
              <a:spcAft>
                <a:spcPct val="0"/>
              </a:spcAft>
              <a:buFont typeface="Arial" pitchFamily="34" charset="0"/>
              <a:buChar char="•"/>
            </a:pPr>
            <a:r>
              <a:rPr lang="en-US" sz="2400" dirty="0" smtClean="0">
                <a:solidFill>
                  <a:prstClr val="black"/>
                </a:solidFill>
                <a:ea typeface="MS PGothic" pitchFamily="34" charset="-128"/>
              </a:rPr>
              <a:t>Sally forth!</a:t>
            </a:r>
          </a:p>
          <a:p>
            <a:pPr marL="342900" indent="-342900" defTabSz="457200" fontAlgn="base">
              <a:spcBef>
                <a:spcPct val="0"/>
              </a:spcBef>
              <a:spcAft>
                <a:spcPct val="0"/>
              </a:spcAft>
              <a:buFont typeface="Arial" pitchFamily="34" charset="0"/>
              <a:buChar char="•"/>
            </a:pPr>
            <a:r>
              <a:rPr lang="en-US" sz="2400" dirty="0" smtClean="0">
                <a:solidFill>
                  <a:prstClr val="black"/>
                </a:solidFill>
                <a:ea typeface="MS PGothic" pitchFamily="34" charset="-128"/>
              </a:rPr>
              <a:t>Move on to more detailed planning.</a:t>
            </a:r>
          </a:p>
          <a:p>
            <a:pPr marL="342900" indent="-342900" defTabSz="457200" fontAlgn="base">
              <a:spcBef>
                <a:spcPct val="0"/>
              </a:spcBef>
              <a:spcAft>
                <a:spcPct val="0"/>
              </a:spcAft>
              <a:buFont typeface="Arial" pitchFamily="34" charset="0"/>
              <a:buChar char="•"/>
            </a:pPr>
            <a:endParaRPr lang="en-US" sz="2400" dirty="0" smtClean="0">
              <a:solidFill>
                <a:prstClr val="black"/>
              </a:solidFill>
              <a:ea typeface="MS PGothic" pitchFamily="34" charset="-128"/>
            </a:endParaRPr>
          </a:p>
        </p:txBody>
      </p:sp>
      <p:sp>
        <p:nvSpPr>
          <p:cNvPr id="6" name="Rectangle 5"/>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37053272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Work Breakdown Structure</a:t>
            </a:r>
            <a:endParaRPr lang="en-US" dirty="0">
              <a:solidFill>
                <a:schemeClr val="bg1"/>
              </a:solidFill>
            </a:endParaRPr>
          </a:p>
        </p:txBody>
      </p:sp>
      <p:pic>
        <p:nvPicPr>
          <p:cNvPr id="3" name="Picture 2"/>
          <p:cNvPicPr>
            <a:picLocks noChangeAspect="1"/>
          </p:cNvPicPr>
          <p:nvPr/>
        </p:nvPicPr>
        <p:blipFill>
          <a:blip r:embed="rId3"/>
          <a:stretch>
            <a:fillRect/>
          </a:stretch>
        </p:blipFill>
        <p:spPr>
          <a:xfrm>
            <a:off x="457200" y="990600"/>
            <a:ext cx="8293996" cy="3505200"/>
          </a:xfrm>
          <a:prstGeom prst="rect">
            <a:avLst/>
          </a:prstGeom>
        </p:spPr>
      </p:pic>
    </p:spTree>
    <p:extLst>
      <p:ext uri="{BB962C8B-B14F-4D97-AF65-F5344CB8AC3E}">
        <p14:creationId xmlns:p14="http://schemas.microsoft.com/office/powerpoint/2010/main" val="33706358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Work Breakdown Structure</a:t>
            </a:r>
            <a:endParaRPr lang="en-US" dirty="0">
              <a:solidFill>
                <a:schemeClr val="bg1"/>
              </a:solidFill>
            </a:endParaRPr>
          </a:p>
        </p:txBody>
      </p:sp>
      <p:sp>
        <p:nvSpPr>
          <p:cNvPr id="5" name="TextBox 4"/>
          <p:cNvSpPr txBox="1"/>
          <p:nvPr/>
        </p:nvSpPr>
        <p:spPr>
          <a:xfrm>
            <a:off x="457200" y="838201"/>
            <a:ext cx="8021779" cy="4893647"/>
          </a:xfrm>
          <a:prstGeom prst="rect">
            <a:avLst/>
          </a:prstGeom>
          <a:noFill/>
        </p:spPr>
        <p:txBody>
          <a:bodyPr wrap="square" rtlCol="0">
            <a:spAutoFit/>
          </a:bodyPr>
          <a:lstStyle/>
          <a:p>
            <a:pPr defTabSz="457200" fontAlgn="base">
              <a:spcBef>
                <a:spcPct val="0"/>
              </a:spcBef>
              <a:spcAft>
                <a:spcPct val="0"/>
              </a:spcAft>
            </a:pPr>
            <a:r>
              <a:rPr lang="en-US" sz="2400" b="1" dirty="0" smtClean="0">
                <a:solidFill>
                  <a:prstClr val="black"/>
                </a:solidFill>
                <a:ea typeface="MS PGothic" pitchFamily="34" charset="-128"/>
              </a:rPr>
              <a:t>Everyone should understand what needs to be done!</a:t>
            </a:r>
          </a:p>
          <a:p>
            <a:pPr defTabSz="457200" fontAlgn="base">
              <a:spcBef>
                <a:spcPct val="0"/>
              </a:spcBef>
              <a:spcAft>
                <a:spcPct val="0"/>
              </a:spcAft>
            </a:pPr>
            <a:endParaRPr lang="en-US" sz="2400" b="1" dirty="0">
              <a:solidFill>
                <a:prstClr val="black"/>
              </a:solidFill>
              <a:ea typeface="MS PGothic" pitchFamily="34" charset="-128"/>
            </a:endParaRPr>
          </a:p>
          <a:p>
            <a:pPr marL="342900" indent="-342900">
              <a:buFont typeface="Arial" panose="020B0604020202020204" pitchFamily="34" charset="0"/>
              <a:buChar char="•"/>
            </a:pPr>
            <a:r>
              <a:rPr lang="en-US" sz="2400" dirty="0" smtClean="0"/>
              <a:t>Task </a:t>
            </a:r>
            <a:r>
              <a:rPr lang="en-US" sz="2400" dirty="0"/>
              <a:t>ID</a:t>
            </a:r>
          </a:p>
          <a:p>
            <a:pPr marL="342900" indent="-342900">
              <a:buFont typeface="Arial" panose="020B0604020202020204" pitchFamily="34" charset="0"/>
              <a:buChar char="•"/>
            </a:pPr>
            <a:r>
              <a:rPr lang="en-US" sz="2400" dirty="0"/>
              <a:t>Task Description</a:t>
            </a:r>
          </a:p>
          <a:p>
            <a:pPr marL="342900" indent="-342900">
              <a:buFont typeface="Arial" panose="020B0604020202020204" pitchFamily="34" charset="0"/>
              <a:buChar char="•"/>
            </a:pPr>
            <a:r>
              <a:rPr lang="en-US" sz="2400" dirty="0" smtClean="0"/>
              <a:t>Owner</a:t>
            </a:r>
            <a:endParaRPr lang="en-US" sz="2400" dirty="0"/>
          </a:p>
          <a:p>
            <a:pPr marL="342900" indent="-342900">
              <a:buFont typeface="Arial" panose="020B0604020202020204" pitchFamily="34" charset="0"/>
              <a:buChar char="•"/>
            </a:pPr>
            <a:r>
              <a:rPr lang="en-US" sz="2400" dirty="0" smtClean="0"/>
              <a:t>% Complete (or Status)</a:t>
            </a:r>
            <a:endParaRPr lang="en-US" sz="2400" dirty="0"/>
          </a:p>
          <a:p>
            <a:pPr marL="342900" indent="-342900">
              <a:buFont typeface="Arial" panose="020B0604020202020204" pitchFamily="34" charset="0"/>
              <a:buChar char="•"/>
            </a:pPr>
            <a:r>
              <a:rPr lang="en-US" sz="2400" dirty="0"/>
              <a:t>Start Date</a:t>
            </a:r>
          </a:p>
          <a:p>
            <a:pPr marL="342900" indent="-342900">
              <a:buFont typeface="Arial" panose="020B0604020202020204" pitchFamily="34" charset="0"/>
              <a:buChar char="•"/>
            </a:pPr>
            <a:r>
              <a:rPr lang="en-US" sz="2400" dirty="0"/>
              <a:t>Finish Date</a:t>
            </a:r>
          </a:p>
          <a:p>
            <a:pPr marL="342900" indent="-342900">
              <a:buFont typeface="Arial" panose="020B0604020202020204" pitchFamily="34" charset="0"/>
              <a:buChar char="•"/>
            </a:pPr>
            <a:endParaRPr lang="en-US" sz="2400" dirty="0"/>
          </a:p>
          <a:p>
            <a:r>
              <a:rPr lang="en-US" sz="2400" dirty="0" smtClean="0"/>
              <a:t>Optional</a:t>
            </a:r>
          </a:p>
          <a:p>
            <a:pPr marL="342900" indent="-342900">
              <a:buFont typeface="Arial" panose="020B0604020202020204" pitchFamily="34" charset="0"/>
              <a:buChar char="•"/>
            </a:pPr>
            <a:r>
              <a:rPr lang="en-US" sz="2400" dirty="0" smtClean="0"/>
              <a:t>Hours</a:t>
            </a:r>
          </a:p>
          <a:p>
            <a:pPr marL="342900" indent="-342900">
              <a:buFont typeface="Arial" panose="020B0604020202020204" pitchFamily="34" charset="0"/>
              <a:buChar char="•"/>
            </a:pPr>
            <a:r>
              <a:rPr lang="en-US" sz="2400" dirty="0" smtClean="0"/>
              <a:t>Predecessor</a:t>
            </a:r>
            <a:endParaRPr lang="en-US" sz="2400" dirty="0"/>
          </a:p>
          <a:p>
            <a:pPr marL="342900" indent="-342900">
              <a:buFont typeface="Arial" panose="020B0604020202020204" pitchFamily="34" charset="0"/>
              <a:buChar char="•"/>
            </a:pPr>
            <a:endParaRPr lang="en-US" sz="2400" dirty="0"/>
          </a:p>
        </p:txBody>
      </p:sp>
      <p:sp>
        <p:nvSpPr>
          <p:cNvPr id="6" name="Rectangle 5"/>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20340918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Project Plan</a:t>
            </a:r>
            <a:endParaRPr lang="en-US" dirty="0">
              <a:solidFill>
                <a:schemeClr val="bg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587505742"/>
              </p:ext>
            </p:extLst>
          </p:nvPr>
        </p:nvGraphicFramePr>
        <p:xfrm>
          <a:off x="2438400" y="990600"/>
          <a:ext cx="4038600" cy="5146249"/>
        </p:xfrm>
        <a:graphic>
          <a:graphicData uri="http://schemas.openxmlformats.org/presentationml/2006/ole">
            <mc:AlternateContent xmlns:mc="http://schemas.openxmlformats.org/markup-compatibility/2006">
              <mc:Choice xmlns:v="urn:schemas-microsoft-com:vml" Requires="v">
                <p:oleObj spid="_x0000_s2071" name="Document" r:id="rId4" imgW="5956042" imgH="7590172" progId="Word.Document.12">
                  <p:embed/>
                </p:oleObj>
              </mc:Choice>
              <mc:Fallback>
                <p:oleObj name="Document" r:id="rId4" imgW="5956042" imgH="7590172" progId="Word.Document.12">
                  <p:embed/>
                  <p:pic>
                    <p:nvPicPr>
                      <p:cNvPr id="0" name=""/>
                      <p:cNvPicPr/>
                      <p:nvPr/>
                    </p:nvPicPr>
                    <p:blipFill>
                      <a:blip r:embed="rId5"/>
                      <a:stretch>
                        <a:fillRect/>
                      </a:stretch>
                    </p:blipFill>
                    <p:spPr>
                      <a:xfrm>
                        <a:off x="2438400" y="990600"/>
                        <a:ext cx="4038600" cy="5146249"/>
                      </a:xfrm>
                      <a:prstGeom prst="rect">
                        <a:avLst/>
                      </a:prstGeom>
                    </p:spPr>
                  </p:pic>
                </p:oleObj>
              </mc:Fallback>
            </mc:AlternateContent>
          </a:graphicData>
        </a:graphic>
      </p:graphicFrame>
    </p:spTree>
    <p:extLst>
      <p:ext uri="{BB962C8B-B14F-4D97-AF65-F5344CB8AC3E}">
        <p14:creationId xmlns:p14="http://schemas.microsoft.com/office/powerpoint/2010/main" val="9120415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Project Plan</a:t>
            </a:r>
            <a:endParaRPr lang="en-US" dirty="0">
              <a:solidFill>
                <a:schemeClr val="bg1"/>
              </a:solidFill>
            </a:endParaRPr>
          </a:p>
        </p:txBody>
      </p:sp>
      <p:sp>
        <p:nvSpPr>
          <p:cNvPr id="5" name="TextBox 4"/>
          <p:cNvSpPr txBox="1"/>
          <p:nvPr/>
        </p:nvSpPr>
        <p:spPr>
          <a:xfrm>
            <a:off x="457200" y="838201"/>
            <a:ext cx="8021779" cy="4893647"/>
          </a:xfrm>
          <a:prstGeom prst="rect">
            <a:avLst/>
          </a:prstGeom>
          <a:noFill/>
        </p:spPr>
        <p:txBody>
          <a:bodyPr wrap="square" rtlCol="0">
            <a:spAutoFit/>
          </a:bodyPr>
          <a:lstStyle/>
          <a:p>
            <a:pPr defTabSz="457200" fontAlgn="base">
              <a:spcBef>
                <a:spcPct val="0"/>
              </a:spcBef>
              <a:spcAft>
                <a:spcPct val="0"/>
              </a:spcAft>
            </a:pPr>
            <a:r>
              <a:rPr lang="en-US" sz="2400" b="1" dirty="0" smtClean="0">
                <a:solidFill>
                  <a:prstClr val="black"/>
                </a:solidFill>
                <a:ea typeface="MS PGothic" pitchFamily="34" charset="-128"/>
              </a:rPr>
              <a:t>Detail of the project!  </a:t>
            </a:r>
          </a:p>
          <a:p>
            <a:pPr defTabSz="457200" fontAlgn="base">
              <a:spcBef>
                <a:spcPct val="0"/>
              </a:spcBef>
              <a:spcAft>
                <a:spcPct val="0"/>
              </a:spcAft>
            </a:pPr>
            <a:endParaRPr lang="en-US" sz="2400" b="1" dirty="0">
              <a:solidFill>
                <a:prstClr val="black"/>
              </a:solidFill>
              <a:ea typeface="MS PGothic" pitchFamily="34" charset="-128"/>
            </a:endParaRPr>
          </a:p>
          <a:p>
            <a:pPr defTabSz="457200" fontAlgn="base">
              <a:spcBef>
                <a:spcPct val="0"/>
              </a:spcBef>
              <a:spcAft>
                <a:spcPct val="0"/>
              </a:spcAft>
            </a:pPr>
            <a:r>
              <a:rPr lang="en-US" sz="2400" dirty="0" smtClean="0">
                <a:solidFill>
                  <a:prstClr val="black"/>
                </a:solidFill>
                <a:ea typeface="MS PGothic" pitchFamily="34" charset="-128"/>
              </a:rPr>
              <a:t>Consider it all</a:t>
            </a:r>
          </a:p>
          <a:p>
            <a:pPr marL="342900"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Detail on cost/time/resources</a:t>
            </a:r>
          </a:p>
          <a:p>
            <a:pPr marL="342900"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Think what leadership would want to know</a:t>
            </a:r>
          </a:p>
          <a:p>
            <a:pPr marL="800100" lvl="1"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How much?</a:t>
            </a:r>
          </a:p>
          <a:p>
            <a:pPr marL="800100" lvl="1"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How long?</a:t>
            </a:r>
          </a:p>
          <a:p>
            <a:pPr marL="800100" lvl="1"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With who?</a:t>
            </a:r>
          </a:p>
          <a:p>
            <a:pPr marL="800100" lvl="1" indent="-342900" defTabSz="457200" fontAlgn="base">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What could go wrong?</a:t>
            </a:r>
          </a:p>
          <a:p>
            <a:pPr defTabSz="457200" fontAlgn="base">
              <a:spcBef>
                <a:spcPct val="0"/>
              </a:spcBef>
              <a:spcAft>
                <a:spcPct val="0"/>
              </a:spcAft>
            </a:pPr>
            <a:endParaRPr lang="en-US" sz="2400" dirty="0" smtClean="0">
              <a:solidFill>
                <a:prstClr val="black"/>
              </a:solidFill>
              <a:ea typeface="MS PGothic" pitchFamily="34" charset="-128"/>
            </a:endParaRPr>
          </a:p>
          <a:p>
            <a:pPr defTabSz="457200" fontAlgn="base">
              <a:spcBef>
                <a:spcPct val="0"/>
              </a:spcBef>
              <a:spcAft>
                <a:spcPct val="0"/>
              </a:spcAft>
            </a:pPr>
            <a:r>
              <a:rPr lang="en-US" sz="2400" dirty="0" smtClean="0">
                <a:solidFill>
                  <a:prstClr val="black"/>
                </a:solidFill>
                <a:ea typeface="MS PGothic" pitchFamily="34" charset="-128"/>
              </a:rPr>
              <a:t>Approval means….</a:t>
            </a:r>
          </a:p>
          <a:p>
            <a:pPr marL="342900" indent="-342900" defTabSz="457200" fontAlgn="base">
              <a:spcBef>
                <a:spcPct val="0"/>
              </a:spcBef>
              <a:spcAft>
                <a:spcPct val="0"/>
              </a:spcAft>
              <a:buFont typeface="Arial" pitchFamily="34" charset="0"/>
              <a:buChar char="•"/>
            </a:pPr>
            <a:r>
              <a:rPr lang="en-US" sz="2400" dirty="0" smtClean="0">
                <a:solidFill>
                  <a:prstClr val="black"/>
                </a:solidFill>
                <a:ea typeface="MS PGothic" pitchFamily="34" charset="-128"/>
              </a:rPr>
              <a:t>The sponsor (or other approvers) are OK with the plan.</a:t>
            </a:r>
          </a:p>
          <a:p>
            <a:pPr marL="342900" indent="-342900" defTabSz="457200" fontAlgn="base">
              <a:spcBef>
                <a:spcPct val="0"/>
              </a:spcBef>
              <a:spcAft>
                <a:spcPct val="0"/>
              </a:spcAft>
              <a:buFont typeface="Arial" pitchFamily="34" charset="0"/>
              <a:buChar char="•"/>
            </a:pPr>
            <a:r>
              <a:rPr lang="en-US" sz="2400" dirty="0" smtClean="0">
                <a:solidFill>
                  <a:prstClr val="black"/>
                </a:solidFill>
                <a:ea typeface="MS PGothic" pitchFamily="34" charset="-128"/>
              </a:rPr>
              <a:t>Sally forth, again!</a:t>
            </a:r>
          </a:p>
        </p:txBody>
      </p:sp>
      <p:sp>
        <p:nvSpPr>
          <p:cNvPr id="6" name="Rectangle 5"/>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37346469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Control &amp; Execute</a:t>
            </a:r>
            <a:endParaRPr lang="en-US" dirty="0"/>
          </a:p>
        </p:txBody>
      </p:sp>
      <p:sp>
        <p:nvSpPr>
          <p:cNvPr id="3" name="Subtitle 2"/>
          <p:cNvSpPr>
            <a:spLocks noGrp="1"/>
          </p:cNvSpPr>
          <p:nvPr>
            <p:ph type="subTitle" idx="1"/>
          </p:nvPr>
        </p:nvSpPr>
        <p:spPr/>
        <p:txBody>
          <a:bodyPr/>
          <a:lstStyle/>
          <a:p>
            <a:r>
              <a:rPr lang="en-US" dirty="0" smtClean="0"/>
              <a:t>Documentation</a:t>
            </a:r>
            <a:endParaRPr lang="en-US" dirty="0"/>
          </a:p>
        </p:txBody>
      </p:sp>
    </p:spTree>
    <p:extLst>
      <p:ext uri="{BB962C8B-B14F-4D97-AF65-F5344CB8AC3E}">
        <p14:creationId xmlns:p14="http://schemas.microsoft.com/office/powerpoint/2010/main" val="17530733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Get to it!</a:t>
            </a:r>
            <a:endParaRPr lang="en-US" dirty="0">
              <a:solidFill>
                <a:schemeClr val="bg1"/>
              </a:solidFill>
            </a:endParaRPr>
          </a:p>
        </p:txBody>
      </p:sp>
      <p:sp>
        <p:nvSpPr>
          <p:cNvPr id="5" name="TextBox 4"/>
          <p:cNvSpPr txBox="1"/>
          <p:nvPr/>
        </p:nvSpPr>
        <p:spPr>
          <a:xfrm>
            <a:off x="457200" y="838201"/>
            <a:ext cx="8021779" cy="5078313"/>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Is the project tracking projections?</a:t>
            </a:r>
          </a:p>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What are the risks/issues facing the project?</a:t>
            </a:r>
            <a:endParaRPr lang="en-US" sz="2400" dirty="0">
              <a:solidFill>
                <a:prstClr val="black"/>
              </a:solidFill>
              <a:ea typeface="MS PGothic" pitchFamily="34" charset="-128"/>
            </a:endParaRPr>
          </a:p>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Report</a:t>
            </a:r>
          </a:p>
          <a:p>
            <a:pPr marL="800100" lvl="1"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Milestones</a:t>
            </a:r>
          </a:p>
          <a:p>
            <a:pPr marL="800100" lvl="1"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Achievements</a:t>
            </a:r>
          </a:p>
          <a:p>
            <a:pPr marL="800100" lvl="1"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Setbacks</a:t>
            </a:r>
          </a:p>
          <a:p>
            <a:pPr marL="800100" lvl="1"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Cost/Timeline</a:t>
            </a:r>
          </a:p>
          <a:p>
            <a:pPr marL="800100" lvl="1"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Decisions</a:t>
            </a:r>
          </a:p>
          <a:p>
            <a:pPr lvl="1" defTabSz="457200" fontAlgn="base">
              <a:lnSpc>
                <a:spcPct val="150000"/>
              </a:lnSpc>
              <a:spcBef>
                <a:spcPct val="0"/>
              </a:spcBef>
              <a:spcAft>
                <a:spcPct val="0"/>
              </a:spcAft>
            </a:pPr>
            <a:r>
              <a:rPr lang="en-US" sz="2400" b="1" dirty="0" smtClean="0">
                <a:solidFill>
                  <a:srgbClr val="7030A0"/>
                </a:solidFill>
                <a:ea typeface="MS PGothic" pitchFamily="34" charset="-128"/>
              </a:rPr>
              <a:t>Set expectations early and often.</a:t>
            </a:r>
          </a:p>
        </p:txBody>
      </p:sp>
      <p:sp>
        <p:nvSpPr>
          <p:cNvPr id="2" name="Rectangle 1"/>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1650697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Status Reporting</a:t>
            </a:r>
            <a:endParaRPr lang="en-US" dirty="0">
              <a:solidFill>
                <a:schemeClr val="bg1"/>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612839805"/>
              </p:ext>
            </p:extLst>
          </p:nvPr>
        </p:nvGraphicFramePr>
        <p:xfrm>
          <a:off x="2438400" y="703475"/>
          <a:ext cx="4250531" cy="5421705"/>
        </p:xfrm>
        <a:graphic>
          <a:graphicData uri="http://schemas.openxmlformats.org/presentationml/2006/ole">
            <mc:AlternateContent xmlns:mc="http://schemas.openxmlformats.org/markup-compatibility/2006">
              <mc:Choice xmlns:v="urn:schemas-microsoft-com:vml" Requires="v">
                <p:oleObj spid="_x0000_s3082" name="Document" r:id="rId4" imgW="6099983" imgH="7784165" progId="Word.Document.12">
                  <p:embed/>
                </p:oleObj>
              </mc:Choice>
              <mc:Fallback>
                <p:oleObj name="Document" r:id="rId4" imgW="6099983" imgH="7784165" progId="Word.Document.12">
                  <p:embed/>
                  <p:pic>
                    <p:nvPicPr>
                      <p:cNvPr id="0" name=""/>
                      <p:cNvPicPr/>
                      <p:nvPr/>
                    </p:nvPicPr>
                    <p:blipFill>
                      <a:blip r:embed="rId5"/>
                      <a:stretch>
                        <a:fillRect/>
                      </a:stretch>
                    </p:blipFill>
                    <p:spPr>
                      <a:xfrm>
                        <a:off x="2438400" y="703475"/>
                        <a:ext cx="4250531" cy="5421705"/>
                      </a:xfrm>
                      <a:prstGeom prst="rect">
                        <a:avLst/>
                      </a:prstGeom>
                    </p:spPr>
                  </p:pic>
                </p:oleObj>
              </mc:Fallback>
            </mc:AlternateContent>
          </a:graphicData>
        </a:graphic>
      </p:graphicFrame>
    </p:spTree>
    <p:extLst>
      <p:ext uri="{BB962C8B-B14F-4D97-AF65-F5344CB8AC3E}">
        <p14:creationId xmlns:p14="http://schemas.microsoft.com/office/powerpoint/2010/main" val="93462066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Close</a:t>
            </a:r>
            <a:endParaRPr lang="en-US" dirty="0"/>
          </a:p>
        </p:txBody>
      </p:sp>
      <p:sp>
        <p:nvSpPr>
          <p:cNvPr id="3" name="Subtitle 2"/>
          <p:cNvSpPr>
            <a:spLocks noGrp="1"/>
          </p:cNvSpPr>
          <p:nvPr>
            <p:ph type="subTitle" idx="1"/>
          </p:nvPr>
        </p:nvSpPr>
        <p:spPr/>
        <p:txBody>
          <a:bodyPr/>
          <a:lstStyle/>
          <a:p>
            <a:r>
              <a:rPr lang="en-US" dirty="0" smtClean="0"/>
              <a:t>Documentation</a:t>
            </a:r>
            <a:endParaRPr lang="en-US" dirty="0"/>
          </a:p>
        </p:txBody>
      </p:sp>
    </p:spTree>
    <p:extLst>
      <p:ext uri="{BB962C8B-B14F-4D97-AF65-F5344CB8AC3E}">
        <p14:creationId xmlns:p14="http://schemas.microsoft.com/office/powerpoint/2010/main" val="2277122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Scott Krause</a:t>
            </a:r>
            <a:endParaRPr lang="en-US" dirty="0"/>
          </a:p>
        </p:txBody>
      </p:sp>
      <p:sp>
        <p:nvSpPr>
          <p:cNvPr id="3" name="Rectangle 2"/>
          <p:cNvSpPr/>
          <p:nvPr/>
        </p:nvSpPr>
        <p:spPr>
          <a:xfrm>
            <a:off x="914400" y="5867400"/>
            <a:ext cx="3826753" cy="369332"/>
          </a:xfrm>
          <a:prstGeom prst="rect">
            <a:avLst/>
          </a:prstGeom>
        </p:spPr>
        <p:txBody>
          <a:bodyPr wrap="none">
            <a:spAutoFit/>
          </a:bodyPr>
          <a:lstStyle/>
          <a:p>
            <a:r>
              <a:rPr lang="en-US" dirty="0"/>
              <a:t>http://www.linkedin.com/in/sjkrause/</a:t>
            </a:r>
          </a:p>
        </p:txBody>
      </p:sp>
      <p:pic>
        <p:nvPicPr>
          <p:cNvPr id="2050" name="Picture 2" descr="Scott Krause | P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930997"/>
            <a:ext cx="2057400" cy="20574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7200" y="1767934"/>
            <a:ext cx="6039859" cy="4022127"/>
          </a:xfrm>
          <a:prstGeom prst="rect">
            <a:avLst/>
          </a:prstGeom>
          <a:noFill/>
        </p:spPr>
        <p:txBody>
          <a:bodyPr wrap="none" rtlCol="0">
            <a:spAutoFit/>
          </a:bodyPr>
          <a:lstStyle/>
          <a:p>
            <a:pPr>
              <a:lnSpc>
                <a:spcPct val="114000"/>
              </a:lnSpc>
            </a:pPr>
            <a:r>
              <a:rPr lang="en-US" sz="2800" dirty="0" smtClean="0"/>
              <a:t>Project Manager</a:t>
            </a:r>
          </a:p>
          <a:p>
            <a:pPr>
              <a:lnSpc>
                <a:spcPct val="114000"/>
              </a:lnSpc>
            </a:pPr>
            <a:r>
              <a:rPr lang="en-US" sz="2800" dirty="0" smtClean="0"/>
              <a:t>UWSA – Service Center (2 </a:t>
            </a:r>
            <a:r>
              <a:rPr lang="en-US" sz="2800" dirty="0" err="1" smtClean="0"/>
              <a:t>Yrs</a:t>
            </a:r>
            <a:r>
              <a:rPr lang="en-US" sz="2800" dirty="0" smtClean="0"/>
              <a:t>)</a:t>
            </a:r>
          </a:p>
          <a:p>
            <a:pPr>
              <a:lnSpc>
                <a:spcPct val="114000"/>
              </a:lnSpc>
            </a:pPr>
            <a:endParaRPr lang="en-US" sz="2800" dirty="0" smtClean="0"/>
          </a:p>
          <a:p>
            <a:pPr>
              <a:lnSpc>
                <a:spcPct val="114000"/>
              </a:lnSpc>
            </a:pPr>
            <a:r>
              <a:rPr lang="en-US" sz="2800" dirty="0" smtClean="0"/>
              <a:t>MBA – Lake Forest Graduate School</a:t>
            </a:r>
          </a:p>
          <a:p>
            <a:pPr>
              <a:lnSpc>
                <a:spcPct val="114000"/>
              </a:lnSpc>
            </a:pPr>
            <a:r>
              <a:rPr lang="en-US" sz="2800" dirty="0" smtClean="0"/>
              <a:t>BBA-Marketing – UW Madison</a:t>
            </a:r>
          </a:p>
          <a:p>
            <a:pPr>
              <a:lnSpc>
                <a:spcPct val="114000"/>
              </a:lnSpc>
            </a:pPr>
            <a:r>
              <a:rPr lang="en-US" sz="2800" dirty="0" smtClean="0"/>
              <a:t>PMP – Dec. 2012</a:t>
            </a:r>
            <a:endParaRPr lang="en-US" sz="2800" dirty="0"/>
          </a:p>
          <a:p>
            <a:pPr>
              <a:lnSpc>
                <a:spcPct val="114000"/>
              </a:lnSpc>
            </a:pPr>
            <a:endParaRPr lang="en-US" sz="2800" dirty="0" smtClean="0"/>
          </a:p>
          <a:p>
            <a:pPr>
              <a:lnSpc>
                <a:spcPct val="114000"/>
              </a:lnSpc>
            </a:pPr>
            <a:r>
              <a:rPr lang="en-US" sz="2800" dirty="0" smtClean="0"/>
              <a:t>Past - 5 Years in Supply Chain &amp; IT</a:t>
            </a:r>
          </a:p>
        </p:txBody>
      </p:sp>
    </p:spTree>
    <p:extLst>
      <p:ext uri="{BB962C8B-B14F-4D97-AF65-F5344CB8AC3E}">
        <p14:creationId xmlns:p14="http://schemas.microsoft.com/office/powerpoint/2010/main" val="41605869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2971" y="2438400"/>
            <a:ext cx="3494566" cy="3494566"/>
          </a:xfrm>
          <a:prstGeom prst="rect">
            <a:avLst/>
          </a:prstGeom>
        </p:spPr>
      </p:pic>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Are we done?</a:t>
            </a:r>
            <a:endParaRPr lang="en-US" dirty="0">
              <a:solidFill>
                <a:schemeClr val="bg1"/>
              </a:solidFill>
            </a:endParaRPr>
          </a:p>
        </p:txBody>
      </p:sp>
      <p:sp>
        <p:nvSpPr>
          <p:cNvPr id="5" name="TextBox 4"/>
          <p:cNvSpPr txBox="1"/>
          <p:nvPr/>
        </p:nvSpPr>
        <p:spPr>
          <a:xfrm>
            <a:off x="457200" y="838201"/>
            <a:ext cx="8021779" cy="1754326"/>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Conduct lessons learned</a:t>
            </a:r>
          </a:p>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Close the project, IN WRITING!</a:t>
            </a:r>
          </a:p>
          <a:p>
            <a:pPr marL="342900" indent="-342900" defTabSz="457200" fontAlgn="base">
              <a:lnSpc>
                <a:spcPct val="150000"/>
              </a:lnSpc>
              <a:spcBef>
                <a:spcPct val="0"/>
              </a:spcBef>
              <a:spcAft>
                <a:spcPct val="0"/>
              </a:spcAft>
              <a:buFont typeface="Arial" panose="020B0604020202020204" pitchFamily="34" charset="0"/>
              <a:buChar char="•"/>
            </a:pPr>
            <a:r>
              <a:rPr lang="en-US" sz="2400" dirty="0" smtClean="0">
                <a:solidFill>
                  <a:prstClr val="black"/>
                </a:solidFill>
                <a:ea typeface="MS PGothic" pitchFamily="34" charset="-128"/>
              </a:rPr>
              <a:t>Celebrate!</a:t>
            </a:r>
          </a:p>
        </p:txBody>
      </p:sp>
      <p:sp>
        <p:nvSpPr>
          <p:cNvPr id="6" name="Rectangle 5"/>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27386443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Templates</a:t>
            </a:r>
            <a:endParaRPr lang="en-US" dirty="0">
              <a:solidFill>
                <a:schemeClr val="bg1"/>
              </a:solidFill>
            </a:endParaRPr>
          </a:p>
        </p:txBody>
      </p:sp>
      <p:sp>
        <p:nvSpPr>
          <p:cNvPr id="5" name="TextBox 4"/>
          <p:cNvSpPr txBox="1"/>
          <p:nvPr/>
        </p:nvSpPr>
        <p:spPr>
          <a:xfrm>
            <a:off x="457200" y="838200"/>
            <a:ext cx="8021779" cy="1200329"/>
          </a:xfrm>
          <a:prstGeom prst="rect">
            <a:avLst/>
          </a:prstGeom>
          <a:noFill/>
        </p:spPr>
        <p:txBody>
          <a:bodyPr wrap="square" rtlCol="0">
            <a:spAutoFit/>
          </a:bodyPr>
          <a:lstStyle/>
          <a:p>
            <a:pPr defTabSz="457200" fontAlgn="base">
              <a:spcBef>
                <a:spcPct val="0"/>
              </a:spcBef>
              <a:spcAft>
                <a:spcPct val="0"/>
              </a:spcAft>
            </a:pPr>
            <a:r>
              <a:rPr lang="en-US" sz="2400" dirty="0" smtClean="0">
                <a:solidFill>
                  <a:prstClr val="black"/>
                </a:solidFill>
                <a:ea typeface="MS PGothic" pitchFamily="34" charset="-128"/>
                <a:hlinkClick r:id="rId3"/>
              </a:rPr>
              <a:t>UW Madison DoIT Full Methodology</a:t>
            </a:r>
            <a:endParaRPr lang="en-US" sz="2400" dirty="0" smtClean="0">
              <a:solidFill>
                <a:prstClr val="black"/>
              </a:solidFill>
              <a:ea typeface="MS PGothic" pitchFamily="34" charset="-128"/>
            </a:endParaRPr>
          </a:p>
          <a:p>
            <a:pPr defTabSz="457200" fontAlgn="base">
              <a:spcBef>
                <a:spcPct val="0"/>
              </a:spcBef>
              <a:spcAft>
                <a:spcPct val="0"/>
              </a:spcAft>
            </a:pPr>
            <a:endParaRPr lang="en-US" sz="2400" dirty="0" smtClean="0">
              <a:solidFill>
                <a:prstClr val="black"/>
              </a:solidFill>
              <a:ea typeface="MS PGothic" pitchFamily="34" charset="-128"/>
            </a:endParaRPr>
          </a:p>
          <a:p>
            <a:pPr defTabSz="457200" fontAlgn="base">
              <a:spcBef>
                <a:spcPct val="0"/>
              </a:spcBef>
              <a:spcAft>
                <a:spcPct val="0"/>
              </a:spcAft>
            </a:pPr>
            <a:r>
              <a:rPr lang="en-US" sz="2400" dirty="0" smtClean="0">
                <a:solidFill>
                  <a:prstClr val="black"/>
                </a:solidFill>
                <a:ea typeface="MS PGothic" pitchFamily="34" charset="-128"/>
                <a:hlinkClick r:id="rId4"/>
              </a:rPr>
              <a:t>UWSA Service Center Templates</a:t>
            </a:r>
            <a:r>
              <a:rPr lang="en-US" sz="2400" dirty="0">
                <a:solidFill>
                  <a:prstClr val="black"/>
                </a:solidFill>
                <a:ea typeface="MS PGothic" pitchFamily="34" charset="-128"/>
              </a:rPr>
              <a:t> </a:t>
            </a:r>
            <a:r>
              <a:rPr lang="en-US" sz="2400" dirty="0" smtClean="0">
                <a:solidFill>
                  <a:prstClr val="black"/>
                </a:solidFill>
                <a:ea typeface="MS PGothic" pitchFamily="34" charset="-128"/>
              </a:rPr>
              <a:t>(Firewalled)</a:t>
            </a:r>
            <a:endParaRPr lang="en-US" sz="2400" dirty="0">
              <a:solidFill>
                <a:prstClr val="black"/>
              </a:solidFill>
              <a:ea typeface="MS PGothic" pitchFamily="34" charset="-128"/>
            </a:endParaRPr>
          </a:p>
        </p:txBody>
      </p:sp>
    </p:spTree>
    <p:extLst>
      <p:ext uri="{BB962C8B-B14F-4D97-AF65-F5344CB8AC3E}">
        <p14:creationId xmlns:p14="http://schemas.microsoft.com/office/powerpoint/2010/main" val="338434243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Questions</a:t>
            </a:r>
            <a:endParaRPr lang="en-US" dirty="0">
              <a:solidFill>
                <a:schemeClr val="bg1"/>
              </a:solidFill>
            </a:endParaRPr>
          </a:p>
        </p:txBody>
      </p:sp>
      <p:pic>
        <p:nvPicPr>
          <p:cNvPr id="1027" name="Picture 3" descr="C:\Users\hqd\AppData\Local\Microsoft\Windows\Temporary Internet Files\Content.IE5\WIZSA8VC\MC900441498[1].pn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721769" y="1524000"/>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67362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ectangle 3"/>
          <p:cNvSpPr/>
          <p:nvPr/>
        </p:nvSpPr>
        <p:spPr>
          <a:xfrm>
            <a:off x="1906319" y="1095208"/>
            <a:ext cx="6426529" cy="1197426"/>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Project Management </a:t>
            </a:r>
            <a:r>
              <a:rPr lang="en-US" sz="2400" dirty="0" smtClean="0">
                <a:solidFill>
                  <a:schemeClr val="tx1">
                    <a:lumMod val="75000"/>
                    <a:lumOff val="25000"/>
                  </a:schemeClr>
                </a:solidFill>
                <a:cs typeface="Calibri" panose="020F0502020204030204" pitchFamily="34" charset="0"/>
              </a:rPr>
              <a:t>Light</a:t>
            </a:r>
            <a:endParaRPr lang="en-US" sz="2400" dirty="0" smtClean="0">
              <a:solidFill>
                <a:schemeClr val="tx1">
                  <a:lumMod val="75000"/>
                  <a:lumOff val="25000"/>
                </a:schemeClr>
              </a:solidFill>
              <a:cs typeface="Calibri" panose="020F0502020204030204" pitchFamily="34" charset="0"/>
            </a:endParaRPr>
          </a:p>
        </p:txBody>
      </p:sp>
      <p:sp>
        <p:nvSpPr>
          <p:cNvPr id="5" name="Rectangle 4"/>
          <p:cNvSpPr/>
          <p:nvPr/>
        </p:nvSpPr>
        <p:spPr>
          <a:xfrm>
            <a:off x="439387" y="1299359"/>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Purpose</a:t>
            </a:r>
            <a:endParaRPr lang="en-US" sz="2800" dirty="0">
              <a:cs typeface="Calibri" panose="020F0502020204030204" pitchFamily="34" charset="0"/>
            </a:endParaRPr>
          </a:p>
        </p:txBody>
      </p:sp>
      <p:sp>
        <p:nvSpPr>
          <p:cNvPr id="6" name="Rectangle 5"/>
          <p:cNvSpPr/>
          <p:nvPr/>
        </p:nvSpPr>
        <p:spPr>
          <a:xfrm>
            <a:off x="1924462" y="2514600"/>
            <a:ext cx="6426529" cy="2005922"/>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lvl="0"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Background</a:t>
            </a:r>
          </a:p>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Templates</a:t>
            </a:r>
          </a:p>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Phases</a:t>
            </a:r>
          </a:p>
        </p:txBody>
      </p:sp>
      <p:sp>
        <p:nvSpPr>
          <p:cNvPr id="7" name="Rectangle 6"/>
          <p:cNvSpPr/>
          <p:nvPr/>
        </p:nvSpPr>
        <p:spPr>
          <a:xfrm>
            <a:off x="439387" y="2949342"/>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Process</a:t>
            </a:r>
            <a:endParaRPr lang="en-US" sz="2800" dirty="0">
              <a:cs typeface="Calibri" panose="020F0502020204030204" pitchFamily="34" charset="0"/>
            </a:endParaRPr>
          </a:p>
        </p:txBody>
      </p:sp>
      <p:sp>
        <p:nvSpPr>
          <p:cNvPr id="8" name="Rectangle 7"/>
          <p:cNvSpPr/>
          <p:nvPr/>
        </p:nvSpPr>
        <p:spPr>
          <a:xfrm>
            <a:off x="1931719" y="4648200"/>
            <a:ext cx="6426529" cy="1676400"/>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The basics of Project Management</a:t>
            </a:r>
          </a:p>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Improved state-wide use of PM</a:t>
            </a:r>
          </a:p>
        </p:txBody>
      </p:sp>
      <p:sp>
        <p:nvSpPr>
          <p:cNvPr id="9" name="Rectangle 8"/>
          <p:cNvSpPr/>
          <p:nvPr/>
        </p:nvSpPr>
        <p:spPr>
          <a:xfrm>
            <a:off x="439385" y="4915083"/>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Payoff</a:t>
            </a:r>
            <a:endParaRPr lang="en-US" sz="2800" dirty="0">
              <a:cs typeface="Calibri" panose="020F0502020204030204" pitchFamily="34" charset="0"/>
            </a:endParaRPr>
          </a:p>
        </p:txBody>
      </p:sp>
    </p:spTree>
    <p:custDataLst>
      <p:tags r:id="rId1"/>
    </p:custDataLst>
    <p:extLst>
      <p:ext uri="{BB962C8B-B14F-4D97-AF65-F5344CB8AC3E}">
        <p14:creationId xmlns:p14="http://schemas.microsoft.com/office/powerpoint/2010/main" val="6639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About Project Management</a:t>
            </a:r>
            <a:endParaRPr lang="en-US" dirty="0">
              <a:solidFill>
                <a:schemeClr val="bg1"/>
              </a:solidFill>
            </a:endParaRPr>
          </a:p>
        </p:txBody>
      </p:sp>
      <p:sp>
        <p:nvSpPr>
          <p:cNvPr id="5" name="TextBox 4"/>
          <p:cNvSpPr txBox="1"/>
          <p:nvPr/>
        </p:nvSpPr>
        <p:spPr>
          <a:xfrm>
            <a:off x="457200" y="838200"/>
            <a:ext cx="8021779" cy="4247317"/>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What is a project?</a:t>
            </a:r>
          </a:p>
          <a:p>
            <a:pPr marL="800100" lvl="1"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Temporary</a:t>
            </a:r>
          </a:p>
          <a:p>
            <a:pPr marL="800100" lvl="1"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Specific Objectives</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Method of Project Control</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(IT) Waterfall-focused</a:t>
            </a:r>
          </a:p>
          <a:p>
            <a:pPr defTabSz="457200" fontAlgn="base">
              <a:lnSpc>
                <a:spcPct val="150000"/>
              </a:lnSpc>
              <a:spcBef>
                <a:spcPct val="0"/>
              </a:spcBef>
              <a:spcAft>
                <a:spcPct val="0"/>
              </a:spcAft>
            </a:pPr>
            <a:endParaRPr lang="en-US" sz="2400" dirty="0">
              <a:solidFill>
                <a:prstClr val="black"/>
              </a:solidFill>
              <a:ea typeface="MS PGothic" pitchFamily="34" charset="-128"/>
              <a:hlinkClick r:id="rId3"/>
            </a:endParaRPr>
          </a:p>
          <a:p>
            <a:pPr defTabSz="457200" fontAlgn="base">
              <a:lnSpc>
                <a:spcPct val="150000"/>
              </a:lnSpc>
              <a:spcBef>
                <a:spcPct val="0"/>
              </a:spcBef>
              <a:spcAft>
                <a:spcPct val="0"/>
              </a:spcAft>
            </a:pPr>
            <a:r>
              <a:rPr lang="en-US" sz="3600" dirty="0" smtClean="0">
                <a:solidFill>
                  <a:prstClr val="black"/>
                </a:solidFill>
                <a:ea typeface="MS PGothic" pitchFamily="34" charset="-128"/>
                <a:hlinkClick r:id="rId3"/>
              </a:rPr>
              <a:t>What is a Project Manager?</a:t>
            </a:r>
            <a:endParaRPr lang="en-US" sz="3600" dirty="0" smtClean="0">
              <a:solidFill>
                <a:prstClr val="black"/>
              </a:solidFill>
              <a:ea typeface="MS PGothic" pitchFamily="34" charset="-128"/>
            </a:endParaRPr>
          </a:p>
        </p:txBody>
      </p:sp>
    </p:spTree>
    <p:extLst>
      <p:ext uri="{BB962C8B-B14F-4D97-AF65-F5344CB8AC3E}">
        <p14:creationId xmlns:p14="http://schemas.microsoft.com/office/powerpoint/2010/main" val="4896478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Soft Skills</a:t>
            </a:r>
            <a:endParaRPr lang="en-US" dirty="0">
              <a:solidFill>
                <a:schemeClr val="bg1"/>
              </a:solidFill>
            </a:endParaRPr>
          </a:p>
        </p:txBody>
      </p:sp>
      <p:sp>
        <p:nvSpPr>
          <p:cNvPr id="5" name="TextBox 4"/>
          <p:cNvSpPr txBox="1"/>
          <p:nvPr/>
        </p:nvSpPr>
        <p:spPr>
          <a:xfrm>
            <a:off x="457200" y="838201"/>
            <a:ext cx="4211779" cy="1200329"/>
          </a:xfrm>
          <a:prstGeom prst="rect">
            <a:avLst/>
          </a:prstGeom>
          <a:noFill/>
        </p:spPr>
        <p:txBody>
          <a:bodyPr wrap="square" rtlCol="0">
            <a:spAutoFit/>
          </a:bodyPr>
          <a:lstStyle/>
          <a:p>
            <a:pPr defTabSz="457200" fontAlgn="base">
              <a:spcBef>
                <a:spcPct val="0"/>
              </a:spcBef>
              <a:spcAft>
                <a:spcPct val="0"/>
              </a:spcAft>
            </a:pPr>
            <a:r>
              <a:rPr lang="en-US" sz="2400" dirty="0" smtClean="0">
                <a:solidFill>
                  <a:prstClr val="black"/>
                </a:solidFill>
                <a:ea typeface="MS PGothic" pitchFamily="34" charset="-128"/>
              </a:rPr>
              <a:t>What are the most important skills for a project manager?</a:t>
            </a:r>
          </a:p>
          <a:p>
            <a:pPr marL="342900" indent="-342900" defTabSz="457200" fontAlgn="base">
              <a:spcBef>
                <a:spcPct val="0"/>
              </a:spcBef>
              <a:spcAft>
                <a:spcPct val="0"/>
              </a:spcAft>
              <a:buFont typeface="Arial" pitchFamily="34" charset="0"/>
              <a:buChar char="•"/>
            </a:pPr>
            <a:endParaRPr lang="en-US" sz="2400" dirty="0" smtClean="0">
              <a:solidFill>
                <a:prstClr val="black"/>
              </a:solidFill>
              <a:ea typeface="MS PGothic" pitchFamily="34" charset="-12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8979" y="1048544"/>
            <a:ext cx="3810000" cy="4762500"/>
          </a:xfrm>
          <a:prstGeom prst="rect">
            <a:avLst/>
          </a:prstGeom>
        </p:spPr>
      </p:pic>
      <p:sp>
        <p:nvSpPr>
          <p:cNvPr id="6" name="TextBox 5"/>
          <p:cNvSpPr txBox="1"/>
          <p:nvPr/>
        </p:nvSpPr>
        <p:spPr>
          <a:xfrm>
            <a:off x="457200" y="2286000"/>
            <a:ext cx="4211779" cy="2862322"/>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Leadership</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Communication</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Effective Motivation</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Integrity</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Decisiveness</a:t>
            </a:r>
          </a:p>
        </p:txBody>
      </p:sp>
      <p:sp>
        <p:nvSpPr>
          <p:cNvPr id="7" name="TextBox 6"/>
          <p:cNvSpPr txBox="1"/>
          <p:nvPr/>
        </p:nvSpPr>
        <p:spPr>
          <a:xfrm>
            <a:off x="457199" y="6200001"/>
            <a:ext cx="6019801" cy="276999"/>
          </a:xfrm>
          <a:prstGeom prst="rect">
            <a:avLst/>
          </a:prstGeom>
          <a:noFill/>
        </p:spPr>
        <p:txBody>
          <a:bodyPr wrap="square" rtlCol="0">
            <a:spAutoFit/>
          </a:bodyPr>
          <a:lstStyle/>
          <a:p>
            <a:pPr defTabSz="457200" fontAlgn="base">
              <a:spcBef>
                <a:spcPct val="0"/>
              </a:spcBef>
              <a:spcAft>
                <a:spcPct val="0"/>
              </a:spcAft>
            </a:pPr>
            <a:r>
              <a:rPr lang="en-US" sz="1200" dirty="0">
                <a:solidFill>
                  <a:prstClr val="black"/>
                </a:solidFill>
                <a:ea typeface="MS PGothic" pitchFamily="34" charset="-128"/>
                <a:hlinkClick r:id="rId4"/>
              </a:rPr>
              <a:t>http://www.pmi.org/learning/~/</a:t>
            </a:r>
            <a:r>
              <a:rPr lang="en-US" sz="1200" dirty="0" smtClean="0">
                <a:solidFill>
                  <a:prstClr val="black"/>
                </a:solidFill>
                <a:ea typeface="MS PGothic" pitchFamily="34" charset="-128"/>
                <a:hlinkClick r:id="rId4"/>
              </a:rPr>
              <a:t>media/pdf/surveys/pp_sofian.ashx</a:t>
            </a:r>
            <a:endParaRPr lang="en-US" sz="1200" dirty="0" smtClean="0">
              <a:solidFill>
                <a:prstClr val="black"/>
              </a:solidFill>
              <a:ea typeface="MS PGothic" pitchFamily="34" charset="-128"/>
            </a:endParaRPr>
          </a:p>
        </p:txBody>
      </p:sp>
    </p:spTree>
    <p:extLst>
      <p:ext uri="{BB962C8B-B14F-4D97-AF65-F5344CB8AC3E}">
        <p14:creationId xmlns:p14="http://schemas.microsoft.com/office/powerpoint/2010/main" val="22788693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You might get a project…</a:t>
            </a:r>
            <a:endParaRPr lang="en-US" dirty="0">
              <a:solidFill>
                <a:schemeClr val="bg1"/>
              </a:solidFill>
            </a:endParaRPr>
          </a:p>
        </p:txBody>
      </p:sp>
      <p:sp>
        <p:nvSpPr>
          <p:cNvPr id="5" name="TextBox 4"/>
          <p:cNvSpPr txBox="1"/>
          <p:nvPr/>
        </p:nvSpPr>
        <p:spPr>
          <a:xfrm>
            <a:off x="457200" y="838201"/>
            <a:ext cx="8021779" cy="5632311"/>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itchFamily="34" charset="0"/>
              <a:buChar char="•"/>
            </a:pPr>
            <a:r>
              <a:rPr lang="en-US" sz="2400" i="1" dirty="0" smtClean="0">
                <a:solidFill>
                  <a:prstClr val="black"/>
                </a:solidFill>
                <a:ea typeface="MS PGothic" pitchFamily="34" charset="-128"/>
              </a:rPr>
              <a:t>It’s not that bad!</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Communication x3! </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Quality </a:t>
            </a:r>
            <a:r>
              <a:rPr lang="en-US" sz="2400" dirty="0">
                <a:solidFill>
                  <a:prstClr val="black"/>
                </a:solidFill>
                <a:ea typeface="MS PGothic" pitchFamily="34" charset="-128"/>
              </a:rPr>
              <a:t>+ Acceptance = Success</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Don’t assume everyone understands.</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Wanted to make sure we’re…</a:t>
            </a:r>
          </a:p>
          <a:p>
            <a:pPr marL="800100" lvl="1"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“speaking the same language.”</a:t>
            </a:r>
          </a:p>
          <a:p>
            <a:pPr marL="800100" lvl="1"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“on the same page.”</a:t>
            </a:r>
          </a:p>
          <a:p>
            <a:pPr marL="800100" lvl="1"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“following the same map.”</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Remember your customer</a:t>
            </a:r>
            <a:r>
              <a:rPr lang="en-US" sz="2400" dirty="0" smtClean="0">
                <a:solidFill>
                  <a:prstClr val="black"/>
                </a:solidFill>
                <a:ea typeface="MS PGothic" pitchFamily="34" charset="-128"/>
              </a:rPr>
              <a:t>!!!</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Document!!!</a:t>
            </a:r>
            <a:endParaRPr lang="en-US" sz="2400" dirty="0" smtClean="0">
              <a:solidFill>
                <a:prstClr val="black"/>
              </a:solidFill>
              <a:ea typeface="MS PGothic" pitchFamily="34" charset="-128"/>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1143000"/>
            <a:ext cx="2743200" cy="2857500"/>
          </a:xfrm>
          <a:prstGeom prst="rect">
            <a:avLst/>
          </a:prstGeom>
        </p:spPr>
      </p:pic>
    </p:spTree>
    <p:extLst>
      <p:ext uri="{BB962C8B-B14F-4D97-AF65-F5344CB8AC3E}">
        <p14:creationId xmlns:p14="http://schemas.microsoft.com/office/powerpoint/2010/main" val="282133879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You’ve got a project…</a:t>
            </a:r>
            <a:endParaRPr lang="en-US" dirty="0">
              <a:solidFill>
                <a:schemeClr val="bg1"/>
              </a:solidFill>
            </a:endParaRPr>
          </a:p>
        </p:txBody>
      </p:sp>
      <p:sp>
        <p:nvSpPr>
          <p:cNvPr id="5" name="TextBox 4"/>
          <p:cNvSpPr txBox="1"/>
          <p:nvPr/>
        </p:nvSpPr>
        <p:spPr>
          <a:xfrm>
            <a:off x="457200" y="838201"/>
            <a:ext cx="8021779" cy="3416320"/>
          </a:xfrm>
          <a:prstGeom prst="rect">
            <a:avLst/>
          </a:prstGeom>
          <a:noFill/>
        </p:spPr>
        <p:txBody>
          <a:bodyPr wrap="square" rtlCol="0">
            <a:spAutoFit/>
          </a:bodyPr>
          <a:lstStyle/>
          <a:p>
            <a:pPr marL="342900" indent="-342900" defTabSz="457200" fontAlgn="base">
              <a:lnSpc>
                <a:spcPct val="150000"/>
              </a:lnSpc>
              <a:spcBef>
                <a:spcPct val="0"/>
              </a:spcBef>
              <a:spcAft>
                <a:spcPct val="0"/>
              </a:spcAft>
              <a:buFont typeface="Arial" pitchFamily="34" charset="0"/>
              <a:buChar char="•"/>
            </a:pPr>
            <a:r>
              <a:rPr lang="en-US" sz="2400" dirty="0">
                <a:solidFill>
                  <a:prstClr val="black"/>
                </a:solidFill>
                <a:ea typeface="MS PGothic" pitchFamily="34" charset="-128"/>
              </a:rPr>
              <a:t>Who is our </a:t>
            </a:r>
            <a:r>
              <a:rPr lang="en-US" sz="2400" b="1" dirty="0">
                <a:solidFill>
                  <a:prstClr val="black"/>
                </a:solidFill>
                <a:ea typeface="MS PGothic" pitchFamily="34" charset="-128"/>
              </a:rPr>
              <a:t>customer</a:t>
            </a:r>
            <a:r>
              <a:rPr lang="en-US" sz="2400" dirty="0">
                <a:solidFill>
                  <a:prstClr val="black"/>
                </a:solidFill>
                <a:ea typeface="MS PGothic" pitchFamily="34" charset="-128"/>
              </a:rPr>
              <a:t>?</a:t>
            </a:r>
          </a:p>
          <a:p>
            <a:pPr marL="342900" indent="-342900" defTabSz="457200" fontAlgn="base">
              <a:lnSpc>
                <a:spcPct val="150000"/>
              </a:lnSpc>
              <a:spcBef>
                <a:spcPct val="0"/>
              </a:spcBef>
              <a:spcAft>
                <a:spcPct val="0"/>
              </a:spcAft>
              <a:buFont typeface="Arial" pitchFamily="34" charset="0"/>
              <a:buChar char="•"/>
            </a:pPr>
            <a:r>
              <a:rPr lang="en-US" sz="2400" dirty="0">
                <a:solidFill>
                  <a:prstClr val="black"/>
                </a:solidFill>
                <a:ea typeface="MS PGothic" pitchFamily="34" charset="-128"/>
              </a:rPr>
              <a:t>What </a:t>
            </a:r>
            <a:r>
              <a:rPr lang="en-US" sz="2400" b="1" dirty="0">
                <a:solidFill>
                  <a:prstClr val="black"/>
                </a:solidFill>
                <a:ea typeface="MS PGothic" pitchFamily="34" charset="-128"/>
              </a:rPr>
              <a:t>forecasts</a:t>
            </a:r>
            <a:r>
              <a:rPr lang="en-US" sz="2400" dirty="0">
                <a:solidFill>
                  <a:prstClr val="black"/>
                </a:solidFill>
                <a:ea typeface="MS PGothic" pitchFamily="34" charset="-128"/>
              </a:rPr>
              <a:t> are there for the project?</a:t>
            </a:r>
          </a:p>
          <a:p>
            <a:pPr marL="342900" indent="-342900" defTabSz="457200" fontAlgn="base">
              <a:lnSpc>
                <a:spcPct val="150000"/>
              </a:lnSpc>
              <a:spcBef>
                <a:spcPct val="0"/>
              </a:spcBef>
              <a:spcAft>
                <a:spcPct val="0"/>
              </a:spcAft>
              <a:buFont typeface="Arial" pitchFamily="34" charset="0"/>
              <a:buChar char="•"/>
            </a:pPr>
            <a:r>
              <a:rPr lang="en-US" sz="2400" dirty="0" smtClean="0">
                <a:solidFill>
                  <a:prstClr val="black"/>
                </a:solidFill>
                <a:ea typeface="MS PGothic" pitchFamily="34" charset="-128"/>
              </a:rPr>
              <a:t>What </a:t>
            </a:r>
            <a:r>
              <a:rPr lang="en-US" sz="2400" dirty="0" smtClean="0">
                <a:solidFill>
                  <a:prstClr val="black"/>
                </a:solidFill>
                <a:ea typeface="MS PGothic" pitchFamily="34" charset="-128"/>
              </a:rPr>
              <a:t>does </a:t>
            </a:r>
            <a:r>
              <a:rPr lang="en-US" sz="2400" b="1" dirty="0" smtClean="0">
                <a:solidFill>
                  <a:prstClr val="black"/>
                </a:solidFill>
                <a:ea typeface="MS PGothic" pitchFamily="34" charset="-128"/>
              </a:rPr>
              <a:t>done</a:t>
            </a:r>
            <a:r>
              <a:rPr lang="en-US" sz="2400" dirty="0" smtClean="0">
                <a:solidFill>
                  <a:prstClr val="black"/>
                </a:solidFill>
                <a:ea typeface="MS PGothic" pitchFamily="34" charset="-128"/>
              </a:rPr>
              <a:t> look like?  And </a:t>
            </a:r>
            <a:r>
              <a:rPr lang="en-US" sz="2400" b="1" dirty="0" smtClean="0">
                <a:solidFill>
                  <a:prstClr val="black"/>
                </a:solidFill>
                <a:ea typeface="MS PGothic" pitchFamily="34" charset="-128"/>
              </a:rPr>
              <a:t>success</a:t>
            </a:r>
            <a:r>
              <a:rPr lang="en-US" sz="2400" dirty="0" smtClean="0">
                <a:solidFill>
                  <a:prstClr val="black"/>
                </a:solidFill>
                <a:ea typeface="MS PGothic" pitchFamily="34" charset="-128"/>
              </a:rPr>
              <a:t>?</a:t>
            </a:r>
          </a:p>
          <a:p>
            <a:pPr marL="342900" indent="-342900" defTabSz="457200" fontAlgn="base">
              <a:lnSpc>
                <a:spcPct val="150000"/>
              </a:lnSpc>
              <a:spcBef>
                <a:spcPct val="0"/>
              </a:spcBef>
              <a:spcAft>
                <a:spcPct val="0"/>
              </a:spcAft>
              <a:buFont typeface="Arial" pitchFamily="34" charset="0"/>
              <a:buChar char="•"/>
            </a:pPr>
            <a:r>
              <a:rPr lang="en-US" sz="2400" dirty="0">
                <a:solidFill>
                  <a:prstClr val="black"/>
                </a:solidFill>
                <a:ea typeface="MS PGothic" pitchFamily="34" charset="-128"/>
              </a:rPr>
              <a:t>What is my </a:t>
            </a:r>
            <a:r>
              <a:rPr lang="en-US" sz="2400" b="1" dirty="0">
                <a:solidFill>
                  <a:prstClr val="black"/>
                </a:solidFill>
                <a:ea typeface="MS PGothic" pitchFamily="34" charset="-128"/>
              </a:rPr>
              <a:t>role</a:t>
            </a:r>
            <a:r>
              <a:rPr lang="en-US" sz="2400" dirty="0">
                <a:solidFill>
                  <a:prstClr val="black"/>
                </a:solidFill>
                <a:ea typeface="MS PGothic" pitchFamily="34" charset="-128"/>
              </a:rPr>
              <a:t>? Authority?  </a:t>
            </a:r>
          </a:p>
          <a:p>
            <a:pPr marL="342900" indent="-342900" defTabSz="457200" fontAlgn="base">
              <a:lnSpc>
                <a:spcPct val="150000"/>
              </a:lnSpc>
              <a:spcBef>
                <a:spcPct val="0"/>
              </a:spcBef>
              <a:spcAft>
                <a:spcPct val="0"/>
              </a:spcAft>
              <a:buFont typeface="Arial" pitchFamily="34" charset="0"/>
              <a:buChar char="•"/>
            </a:pPr>
            <a:r>
              <a:rPr lang="en-US" sz="2400" dirty="0">
                <a:solidFill>
                  <a:prstClr val="black"/>
                </a:solidFill>
                <a:ea typeface="MS PGothic" pitchFamily="34" charset="-128"/>
              </a:rPr>
              <a:t>How does the project </a:t>
            </a:r>
            <a:r>
              <a:rPr lang="en-US" sz="2400" b="1" dirty="0">
                <a:solidFill>
                  <a:prstClr val="black"/>
                </a:solidFill>
                <a:ea typeface="MS PGothic" pitchFamily="34" charset="-128"/>
              </a:rPr>
              <a:t>fit</a:t>
            </a:r>
            <a:r>
              <a:rPr lang="en-US" sz="2400" dirty="0">
                <a:solidFill>
                  <a:prstClr val="black"/>
                </a:solidFill>
                <a:ea typeface="MS PGothic" pitchFamily="34" charset="-128"/>
              </a:rPr>
              <a:t> in to everyone’s work?  </a:t>
            </a:r>
            <a:endParaRPr lang="en-US" sz="2400" dirty="0" smtClean="0">
              <a:solidFill>
                <a:prstClr val="black"/>
              </a:solidFill>
              <a:ea typeface="MS PGothic" pitchFamily="34" charset="-128"/>
            </a:endParaRPr>
          </a:p>
          <a:p>
            <a:pPr marL="342900" indent="-342900" defTabSz="457200" fontAlgn="base">
              <a:lnSpc>
                <a:spcPct val="150000"/>
              </a:lnSpc>
              <a:spcBef>
                <a:spcPct val="0"/>
              </a:spcBef>
              <a:spcAft>
                <a:spcPct val="0"/>
              </a:spcAft>
              <a:buFont typeface="Arial" pitchFamily="34" charset="0"/>
              <a:buChar char="•"/>
            </a:pPr>
            <a:r>
              <a:rPr lang="en-US" sz="2400" dirty="0">
                <a:solidFill>
                  <a:prstClr val="black"/>
                </a:solidFill>
                <a:ea typeface="MS PGothic" pitchFamily="34" charset="-128"/>
              </a:rPr>
              <a:t>What does the organization want to </a:t>
            </a:r>
            <a:r>
              <a:rPr lang="en-US" sz="2400" b="1" dirty="0">
                <a:solidFill>
                  <a:prstClr val="black"/>
                </a:solidFill>
                <a:ea typeface="MS PGothic" pitchFamily="34" charset="-128"/>
              </a:rPr>
              <a:t>know</a:t>
            </a:r>
            <a:r>
              <a:rPr lang="en-US" sz="2400" dirty="0" smtClean="0">
                <a:solidFill>
                  <a:prstClr val="black"/>
                </a:solidFill>
                <a:ea typeface="MS PGothic" pitchFamily="34" charset="-128"/>
              </a:rPr>
              <a:t>?</a:t>
            </a:r>
            <a:endParaRPr lang="en-US" sz="2400" dirty="0">
              <a:solidFill>
                <a:prstClr val="black"/>
              </a:solidFill>
              <a:ea typeface="MS PGothic" pitchFamily="34" charset="-128"/>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0" y="4572000"/>
            <a:ext cx="1699719" cy="1925679"/>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4896" y="4242816"/>
            <a:ext cx="1748504" cy="1929384"/>
          </a:xfrm>
          <a:prstGeom prst="rect">
            <a:avLst/>
          </a:prstGeom>
        </p:spPr>
      </p:pic>
      <p:sp>
        <p:nvSpPr>
          <p:cNvPr id="8" name="Rectangle 7"/>
          <p:cNvSpPr/>
          <p:nvPr/>
        </p:nvSpPr>
        <p:spPr>
          <a:xfrm rot="19412186">
            <a:off x="-823984" y="2498771"/>
            <a:ext cx="10178553" cy="1862048"/>
          </a:xfrm>
          <a:prstGeom prst="rect">
            <a:avLst/>
          </a:prstGeom>
          <a:noFill/>
        </p:spPr>
        <p:txBody>
          <a:bodyPr wrap="square" lIns="91440" tIns="45720" rIns="91440" bIns="45720">
            <a:spAutoFit/>
          </a:bodyPr>
          <a:lstStyle/>
          <a:p>
            <a:pPr algn="ctr"/>
            <a:r>
              <a:rPr lang="en-US" sz="11500" b="1" cap="none" spc="0" dirty="0" smtClean="0">
                <a:ln w="22225">
                  <a:solidFill>
                    <a:schemeClr val="accent2"/>
                  </a:solidFill>
                  <a:prstDash val="solid"/>
                </a:ln>
                <a:solidFill>
                  <a:srgbClr val="C00000"/>
                </a:solidFill>
                <a:effectLst/>
              </a:rPr>
              <a:t>Communicate</a:t>
            </a:r>
          </a:p>
        </p:txBody>
      </p:sp>
    </p:spTree>
    <p:extLst>
      <p:ext uri="{BB962C8B-B14F-4D97-AF65-F5344CB8AC3E}">
        <p14:creationId xmlns:p14="http://schemas.microsoft.com/office/powerpoint/2010/main" val="33852296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a:t>
            </a:r>
            <a:endParaRPr lang="en-US" dirty="0"/>
          </a:p>
        </p:txBody>
      </p:sp>
      <p:sp>
        <p:nvSpPr>
          <p:cNvPr id="3" name="Subtitle 2"/>
          <p:cNvSpPr>
            <a:spLocks noGrp="1"/>
          </p:cNvSpPr>
          <p:nvPr>
            <p:ph type="subTitle" idx="1"/>
          </p:nvPr>
        </p:nvSpPr>
        <p:spPr/>
        <p:txBody>
          <a:bodyPr/>
          <a:lstStyle/>
          <a:p>
            <a:r>
              <a:rPr lang="en-US" dirty="0" smtClean="0"/>
              <a:t>Documentation</a:t>
            </a:r>
            <a:endParaRPr lang="en-US" dirty="0"/>
          </a:p>
        </p:txBody>
      </p:sp>
    </p:spTree>
    <p:extLst>
      <p:ext uri="{BB962C8B-B14F-4D97-AF65-F5344CB8AC3E}">
        <p14:creationId xmlns:p14="http://schemas.microsoft.com/office/powerpoint/2010/main" val="2327050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362325" y="3246438"/>
            <a:ext cx="4484688" cy="366712"/>
          </a:xfrm>
          <a:prstGeom prst="rect">
            <a:avLst/>
          </a:prstGeom>
          <a:noFill/>
          <a:ln w="9525">
            <a:noFill/>
            <a:miter lim="800000"/>
            <a:headEnd/>
            <a:tailEnd/>
          </a:ln>
          <a:effectLst/>
        </p:spPr>
        <p:txBody>
          <a:bodyPr>
            <a:prstTxWarp prst="textNoShape">
              <a:avLst/>
            </a:prstTxWarp>
            <a:spAutoFit/>
          </a:bodyPr>
          <a:lstStyle/>
          <a:p>
            <a:pPr defTabSz="457200" fontAlgn="base">
              <a:spcBef>
                <a:spcPct val="20000"/>
              </a:spcBef>
              <a:spcAft>
                <a:spcPct val="0"/>
              </a:spcAft>
            </a:pPr>
            <a:r>
              <a:rPr lang="en-US" b="1" dirty="0">
                <a:solidFill>
                  <a:prstClr val="white"/>
                </a:solidFill>
                <a:ea typeface="MS PGothic" pitchFamily="34" charset="-128"/>
              </a:rPr>
              <a:t>Project Management</a:t>
            </a:r>
          </a:p>
        </p:txBody>
      </p:sp>
      <p:sp>
        <p:nvSpPr>
          <p:cNvPr id="129027" name="Rectangle 3"/>
          <p:cNvSpPr>
            <a:spLocks noGrp="1" noChangeArrowheads="1"/>
          </p:cNvSpPr>
          <p:nvPr>
            <p:ph type="title"/>
          </p:nvPr>
        </p:nvSpPr>
        <p:spPr>
          <a:xfrm>
            <a:off x="0" y="0"/>
            <a:ext cx="9144000" cy="676894"/>
          </a:xfrm>
          <a:noFill/>
          <a:ln/>
        </p:spPr>
        <p:txBody>
          <a:bodyPr/>
          <a:lstStyle/>
          <a:p>
            <a:r>
              <a:rPr lang="en-US" dirty="0" smtClean="0">
                <a:solidFill>
                  <a:schemeClr val="bg1"/>
                </a:solidFill>
              </a:rPr>
              <a:t>Documentation</a:t>
            </a:r>
            <a:endParaRPr lang="en-US" dirty="0">
              <a:solidFill>
                <a:schemeClr val="bg1"/>
              </a:solidFill>
            </a:endParaRPr>
          </a:p>
        </p:txBody>
      </p:sp>
      <p:sp>
        <p:nvSpPr>
          <p:cNvPr id="5" name="TextBox 4"/>
          <p:cNvSpPr txBox="1"/>
          <p:nvPr/>
        </p:nvSpPr>
        <p:spPr>
          <a:xfrm>
            <a:off x="457200" y="838201"/>
            <a:ext cx="4211779" cy="1200329"/>
          </a:xfrm>
          <a:prstGeom prst="rect">
            <a:avLst/>
          </a:prstGeom>
          <a:noFill/>
        </p:spPr>
        <p:txBody>
          <a:bodyPr wrap="square" rtlCol="0">
            <a:spAutoFit/>
          </a:bodyPr>
          <a:lstStyle/>
          <a:p>
            <a:pPr defTabSz="457200" fontAlgn="base">
              <a:spcBef>
                <a:spcPct val="0"/>
              </a:spcBef>
              <a:spcAft>
                <a:spcPct val="0"/>
              </a:spcAft>
            </a:pPr>
            <a:r>
              <a:rPr lang="en-US" sz="2400" dirty="0" smtClean="0">
                <a:solidFill>
                  <a:prstClr val="black"/>
                </a:solidFill>
                <a:ea typeface="MS PGothic" pitchFamily="34" charset="-128"/>
              </a:rPr>
              <a:t>What are the most important pieces of documentation?</a:t>
            </a:r>
          </a:p>
          <a:p>
            <a:pPr marL="342900" indent="-342900" defTabSz="457200" fontAlgn="base">
              <a:spcBef>
                <a:spcPct val="0"/>
              </a:spcBef>
              <a:spcAft>
                <a:spcPct val="0"/>
              </a:spcAft>
              <a:buFont typeface="Arial" pitchFamily="34" charset="0"/>
              <a:buChar char="•"/>
            </a:pPr>
            <a:endParaRPr lang="en-US" sz="2400" dirty="0" smtClean="0">
              <a:solidFill>
                <a:prstClr val="black"/>
              </a:solidFill>
              <a:ea typeface="MS PGothic" pitchFamily="34" charset="-12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8979" y="1048544"/>
            <a:ext cx="3810000" cy="4762500"/>
          </a:xfrm>
          <a:prstGeom prst="rect">
            <a:avLst/>
          </a:prstGeom>
        </p:spPr>
      </p:pic>
      <p:sp>
        <p:nvSpPr>
          <p:cNvPr id="6" name="TextBox 5"/>
          <p:cNvSpPr txBox="1"/>
          <p:nvPr/>
        </p:nvSpPr>
        <p:spPr>
          <a:xfrm>
            <a:off x="457200" y="2286000"/>
            <a:ext cx="4211779" cy="2862322"/>
          </a:xfrm>
          <a:prstGeom prst="rect">
            <a:avLst/>
          </a:prstGeom>
          <a:noFill/>
        </p:spPr>
        <p:txBody>
          <a:bodyPr wrap="square" rtlCol="0">
            <a:spAutoFit/>
          </a:bodyPr>
          <a:lstStyle/>
          <a:p>
            <a:pPr defTabSz="457200" fontAlgn="base">
              <a:lnSpc>
                <a:spcPct val="150000"/>
              </a:lnSpc>
              <a:spcBef>
                <a:spcPct val="0"/>
              </a:spcBef>
              <a:spcAft>
                <a:spcPct val="0"/>
              </a:spcAft>
            </a:pPr>
            <a:r>
              <a:rPr lang="en-US" sz="2400" dirty="0" smtClean="0">
                <a:solidFill>
                  <a:srgbClr val="FF0000"/>
                </a:solidFill>
                <a:ea typeface="MS PGothic" pitchFamily="34" charset="-128"/>
              </a:rPr>
              <a:t>Charter</a:t>
            </a:r>
          </a:p>
          <a:p>
            <a:pPr defTabSz="457200" fontAlgn="base">
              <a:lnSpc>
                <a:spcPct val="150000"/>
              </a:lnSpc>
              <a:spcBef>
                <a:spcPct val="0"/>
              </a:spcBef>
              <a:spcAft>
                <a:spcPct val="0"/>
              </a:spcAft>
            </a:pPr>
            <a:r>
              <a:rPr lang="en-US" sz="2400" dirty="0" smtClean="0">
                <a:solidFill>
                  <a:srgbClr val="FF0000"/>
                </a:solidFill>
                <a:ea typeface="MS PGothic" pitchFamily="34" charset="-128"/>
              </a:rPr>
              <a:t>Work Breakdown Structure</a:t>
            </a:r>
          </a:p>
          <a:p>
            <a:pPr defTabSz="457200" fontAlgn="base">
              <a:lnSpc>
                <a:spcPct val="150000"/>
              </a:lnSpc>
              <a:spcBef>
                <a:spcPct val="0"/>
              </a:spcBef>
              <a:spcAft>
                <a:spcPct val="0"/>
              </a:spcAft>
            </a:pPr>
            <a:r>
              <a:rPr lang="en-US" sz="2400" dirty="0" smtClean="0">
                <a:solidFill>
                  <a:srgbClr val="FF0000"/>
                </a:solidFill>
                <a:ea typeface="MS PGothic" pitchFamily="34" charset="-128"/>
              </a:rPr>
              <a:t>Reporting Instrument</a:t>
            </a:r>
          </a:p>
          <a:p>
            <a:pPr defTabSz="457200" fontAlgn="base">
              <a:lnSpc>
                <a:spcPct val="150000"/>
              </a:lnSpc>
              <a:spcBef>
                <a:spcPct val="0"/>
              </a:spcBef>
              <a:spcAft>
                <a:spcPct val="0"/>
              </a:spcAft>
            </a:pPr>
            <a:r>
              <a:rPr lang="en-US" sz="2400" i="1" dirty="0" smtClean="0">
                <a:solidFill>
                  <a:srgbClr val="FF0000"/>
                </a:solidFill>
                <a:ea typeface="MS PGothic" pitchFamily="34" charset="-128"/>
              </a:rPr>
              <a:t>Project Plan</a:t>
            </a:r>
          </a:p>
          <a:p>
            <a:pPr marL="342900" indent="-342900" defTabSz="457200" fontAlgn="base">
              <a:lnSpc>
                <a:spcPct val="150000"/>
              </a:lnSpc>
              <a:spcBef>
                <a:spcPct val="0"/>
              </a:spcBef>
              <a:spcAft>
                <a:spcPct val="0"/>
              </a:spcAft>
              <a:buFont typeface="Arial" pitchFamily="34" charset="0"/>
              <a:buChar char="•"/>
            </a:pPr>
            <a:endParaRPr lang="en-US" sz="2400" dirty="0" smtClean="0">
              <a:solidFill>
                <a:prstClr val="black"/>
              </a:solidFill>
              <a:ea typeface="MS PGothic" pitchFamily="34" charset="-128"/>
            </a:endParaRPr>
          </a:p>
        </p:txBody>
      </p:sp>
      <p:sp>
        <p:nvSpPr>
          <p:cNvPr id="8" name="TextBox 7"/>
          <p:cNvSpPr txBox="1"/>
          <p:nvPr/>
        </p:nvSpPr>
        <p:spPr>
          <a:xfrm>
            <a:off x="561111" y="6019800"/>
            <a:ext cx="3934690" cy="276999"/>
          </a:xfrm>
          <a:prstGeom prst="rect">
            <a:avLst/>
          </a:prstGeom>
          <a:noFill/>
        </p:spPr>
        <p:txBody>
          <a:bodyPr wrap="square" rtlCol="0">
            <a:spAutoFit/>
          </a:bodyPr>
          <a:lstStyle/>
          <a:p>
            <a:pPr defTabSz="457200" fontAlgn="base">
              <a:spcBef>
                <a:spcPct val="0"/>
              </a:spcBef>
              <a:spcAft>
                <a:spcPct val="0"/>
              </a:spcAft>
            </a:pPr>
            <a:r>
              <a:rPr lang="en-US" sz="1200" dirty="0" smtClean="0">
                <a:solidFill>
                  <a:prstClr val="black"/>
                </a:solidFill>
                <a:ea typeface="MS PGothic" pitchFamily="34" charset="-128"/>
                <a:hlinkClick r:id="rId4"/>
              </a:rPr>
              <a:t>All UW Madison DoIT Templates</a:t>
            </a:r>
            <a:endParaRPr lang="en-US" sz="1200" dirty="0" smtClean="0">
              <a:solidFill>
                <a:prstClr val="black"/>
              </a:solidFill>
              <a:ea typeface="MS PGothic" pitchFamily="34" charset="-128"/>
            </a:endParaRPr>
          </a:p>
        </p:txBody>
      </p:sp>
    </p:spTree>
    <p:extLst>
      <p:ext uri="{BB962C8B-B14F-4D97-AF65-F5344CB8AC3E}">
        <p14:creationId xmlns:p14="http://schemas.microsoft.com/office/powerpoint/2010/main" val="11804728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W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540</Words>
  <Application>Microsoft Office PowerPoint</Application>
  <PresentationFormat>On-screen Show (4:3)</PresentationFormat>
  <Paragraphs>170</Paragraphs>
  <Slides>22</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ＭＳ Ｐゴシック</vt:lpstr>
      <vt:lpstr>ＭＳ Ｐゴシック</vt:lpstr>
      <vt:lpstr>Arial</vt:lpstr>
      <vt:lpstr>Book Antiqua</vt:lpstr>
      <vt:lpstr>Calibri</vt:lpstr>
      <vt:lpstr>Wingdings</vt:lpstr>
      <vt:lpstr>UW_red</vt:lpstr>
      <vt:lpstr>Document</vt:lpstr>
      <vt:lpstr>Project Management Light (No affiliation with Oracle) October 19, 2015</vt:lpstr>
      <vt:lpstr>Scott Krause</vt:lpstr>
      <vt:lpstr>Agenda</vt:lpstr>
      <vt:lpstr>About Project Management</vt:lpstr>
      <vt:lpstr>Soft Skills</vt:lpstr>
      <vt:lpstr>You might get a project…</vt:lpstr>
      <vt:lpstr>You’ve got a project…</vt:lpstr>
      <vt:lpstr>Planning</vt:lpstr>
      <vt:lpstr>Documentation</vt:lpstr>
      <vt:lpstr>Charter</vt:lpstr>
      <vt:lpstr>Charter</vt:lpstr>
      <vt:lpstr>Work Breakdown Structure</vt:lpstr>
      <vt:lpstr>Work Breakdown Structure</vt:lpstr>
      <vt:lpstr>Project Plan</vt:lpstr>
      <vt:lpstr>Project Plan</vt:lpstr>
      <vt:lpstr>Control &amp; Execute</vt:lpstr>
      <vt:lpstr>Get to it!</vt:lpstr>
      <vt:lpstr>Status Reporting</vt:lpstr>
      <vt:lpstr>Close</vt:lpstr>
      <vt:lpstr>Are we done?</vt:lpstr>
      <vt:lpstr>Templates</vt:lpstr>
      <vt:lpstr>Questions</vt:lpstr>
    </vt:vector>
  </TitlesOfParts>
  <Company>UW-Madison - AIMS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(Preparations)</dc:title>
  <dc:creator>Holmquist, Rachel</dc:creator>
  <cp:lastModifiedBy>SCOTT J KRAUSE</cp:lastModifiedBy>
  <cp:revision>99</cp:revision>
  <cp:lastPrinted>2014-06-05T18:05:37Z</cp:lastPrinted>
  <dcterms:created xsi:type="dcterms:W3CDTF">2012-06-25T17:50:25Z</dcterms:created>
  <dcterms:modified xsi:type="dcterms:W3CDTF">2015-10-19T19:11:32Z</dcterms:modified>
</cp:coreProperties>
</file>