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259" r:id="rId3"/>
    <p:sldId id="260" r:id="rId4"/>
    <p:sldId id="261" r:id="rId5"/>
    <p:sldId id="262" r:id="rId6"/>
    <p:sldId id="269" r:id="rId7"/>
    <p:sldId id="263" r:id="rId8"/>
    <p:sldId id="273" r:id="rId9"/>
    <p:sldId id="270" r:id="rId10"/>
    <p:sldId id="271" r:id="rId11"/>
    <p:sldId id="272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  <a:srgbClr val="008000"/>
    <a:srgbClr val="99CC00"/>
    <a:srgbClr val="3333FF"/>
    <a:srgbClr val="FFFF00"/>
    <a:srgbClr val="FBFBFB"/>
    <a:srgbClr val="F8F8F8"/>
    <a:srgbClr val="FF33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8" autoAdjust="0"/>
    <p:restoredTop sz="58152" autoAdjust="0"/>
  </p:normalViewPr>
  <p:slideViewPr>
    <p:cSldViewPr>
      <p:cViewPr varScale="1">
        <p:scale>
          <a:sx n="43" d="100"/>
          <a:sy n="43" d="100"/>
        </p:scale>
        <p:origin x="56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294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A11DA6F0-EA94-4E89-983C-3FF3672B74E3}" type="datetime1">
              <a:rPr lang="en-US"/>
              <a:pPr/>
              <a:t>11/7/2016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CD1025BF-5F52-44D9-940A-B453AC71961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071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44A29E0-C177-4A2B-8E13-B1FD15220395}" type="datetimeFigureOut">
              <a:rPr lang="en-US" smtClean="0"/>
              <a:t>11/7/2016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F576E71-6BED-4767-B3D7-314EF88B09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590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“Chartering</a:t>
            </a:r>
            <a:r>
              <a:rPr lang="en-US" baseline="0" dirty="0" smtClean="0"/>
              <a:t> is indispensable, Charters are useless” – way more</a:t>
            </a:r>
          </a:p>
          <a:p>
            <a:r>
              <a:rPr lang="en-US" baseline="0" dirty="0" smtClean="0"/>
              <a:t>Reminder – Experience - Agreement</a:t>
            </a:r>
            <a:endParaRPr lang="en-US" baseline="0" dirty="0"/>
          </a:p>
          <a:p>
            <a:r>
              <a:rPr lang="en-US" baseline="0" dirty="0" smtClean="0"/>
              <a:t>What, Why, Who, When, Where, How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76E71-6BED-4767-B3D7-314EF88B09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37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76E71-6BED-4767-B3D7-314EF88B09B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2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76E71-6BED-4767-B3D7-314EF88B09B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720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76E71-6BED-4767-B3D7-314EF88B09B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369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76E71-6BED-4767-B3D7-314EF88B09B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354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76E71-6BED-4767-B3D7-314EF88B09B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133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r>
              <a:rPr lang="en-US" baseline="0" dirty="0" smtClean="0"/>
              <a:t> – Triage</a:t>
            </a:r>
          </a:p>
          <a:p>
            <a:r>
              <a:rPr lang="en-US" baseline="0" dirty="0" smtClean="0"/>
              <a:t>Cycle Time</a:t>
            </a:r>
          </a:p>
          <a:p>
            <a:r>
              <a:rPr lang="en-US" baseline="0" dirty="0" smtClean="0"/>
              <a:t>Throughput</a:t>
            </a:r>
          </a:p>
          <a:p>
            <a:r>
              <a:rPr lang="en-US" baseline="0" dirty="0" smtClean="0"/>
              <a:t>WIP Limit</a:t>
            </a:r>
          </a:p>
          <a:p>
            <a:r>
              <a:rPr lang="en-US" baseline="0" dirty="0" smtClean="0"/>
              <a:t>Buffering</a:t>
            </a:r>
          </a:p>
          <a:p>
            <a:r>
              <a:rPr lang="en-US" baseline="0" dirty="0" smtClean="0"/>
              <a:t>Policy and Allocation – Customer Steering Committee</a:t>
            </a:r>
          </a:p>
          <a:p>
            <a:r>
              <a:rPr lang="en-US" baseline="0" dirty="0" smtClean="0"/>
              <a:t>Empathy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76E71-6BED-4767-B3D7-314EF88B09B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845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76E71-6BED-4767-B3D7-314EF88B09B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214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We’re all people: Feelings, Intentions, and Stories driving Words and Actions.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Story – “If perfect, no conflict. If conflict, I did something wrong. Disagreement equals rejection.”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We’re all different: Abilities, Personalities, Experiences, Triggers, Tribes, and Status.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New, or troubled past, single word trigger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story. Feelings, fight or flight, maybe misplaced.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can override or retell my stories. It’s work.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“It’s all about the ideas. If people are upset or aggressive, it’s because I didn’t explain it well enough.” – story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Psychological safety – innovation, learning.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Intention for idea person, sponsor, users, oversight people (compliance). Respect and lasting best, absolutely. All wants, probably not. Children.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Expect Messy. No blame, shame, grudges. Guard safety and success, softest that work.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Brown on vulnerability and shame, Crucial Conversations on heart and safety.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76E71-6BED-4767-B3D7-314EF88B09B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320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Trained: time, budget, spec. Set up and watched four “problem children.”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Real success: Sustainable, profitable, referenceable.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Generalized. Driver—reason why—value. Constraints, often people, time, and money, and compliance. Technology, context, project process, prescribed roles …two great, three typical, four or more trouble.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 driver, not constraint, Johanna calls float; wiggle room, shock absorber, air bag.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Probe. BA work. Why? Help me understand.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Sometimes soften by safety. Positions and boundaries when feel threats.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Success is delivering more value than cost, while not blowing through constraints.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“Good landing, you walk away. Great landing, airplane still flies.”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76E71-6BED-4767-B3D7-314EF88B09B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563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</a:t>
            </a:r>
            <a:r>
              <a:rPr lang="en-US" baseline="0" dirty="0" smtClean="0"/>
              <a:t> wants management? Does your spouse?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Stop dehumanizing language, “resource,” “expectation management” to hide the messiness. Too much control yields none.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Project start—the more that’s new, the more confusing. Collab and learning require psych safety. Will this hurt? Can I cope? Does anyone care?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Coping—expectations matching reality. Makes Sense.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Sense-making framework. Expectations and approach match reality.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Complicated or Complex. Making Success Big is expecting Complex world.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People have preferences.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Chaos = head rush, cover for selfish purposes.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Simple = supervisor / manager, “Make it so.”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Complicated = project manager. Bridge over Fox River. Planning cheap and relatively accurate compared to total cost. Lots of parts, but most are simple. IT infrastructure.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Complex = project start-up, and many info system projects.  IT applications. Malleable, intangible, mental, solving it changes it.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Forced simplicity leads to breaking wave and Chaos. Denial is false simplicity. Catastrophizing is chaos.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Expect turbulence. Expect changing understanding. It will work itself out if we don’t fight it. Take my hand—as long as *I* don’t panic and start boundaries everywhere!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76E71-6BED-4767-B3D7-314EF88B09B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9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 and especially PMs are</a:t>
            </a:r>
            <a:r>
              <a:rPr lang="en-US" baseline="0" dirty="0" smtClean="0"/>
              <a:t> sick of psycho-babble. Techniques and Templates!</a:t>
            </a:r>
          </a:p>
          <a:p>
            <a:endParaRPr lang="en-US" baseline="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 of Done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Description. Use visual models, “All are wrong, some are useful.”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Round—jump on anywhere, go around a couple of times. People think differently. BA, know Myers-Briggs S is Solution. Let them. It’s not right, but its useful.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 lets people manipulate Data through a User Interface, subject to Rules. 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Draw. Take pictures of whiteboards. Note the date and who was there.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Down from hand-waving clouds (What, How), up out of weeds (Why)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“Why five times” will usually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get you to Function, the verbs, and value, the Why.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 Stories: role, function and data, value. IEEE System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Shalls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lawyer language, not tools to understand.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Smaller things important, but can wait.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 Two get us to By When—estimation.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will turn around and drop a big How Many on Function and Data; the set of those is your best Float.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heart-work, elicitation misfires.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modeling by example.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there ever be more than one of those? Give me an example. Can you proceed without one of those? Give me an example.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 the basic models—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Gottesdiener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Ch. 3. Your SMEs can review them, often with eagle eyes. Just don’t ask them to 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one, starting from a blank board.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76E71-6BED-4767-B3D7-314EF88B09B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173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Here’s Mind</a:t>
            </a:r>
            <a:r>
              <a:rPr lang="en-US" baseline="0" dirty="0" smtClean="0"/>
              <a:t> the Gap. This is where you put the A in BA.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Big box is our emerging solution.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Little box are Nouns, Entities, Data – Logical, business view.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Ellipses are Function – use case symbol, value deliverers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Use your Functions and Data to check each other.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Systems of Record for Data, who owns it? – Stakeholder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Does our system maintain Data? Use others Data? Synch, integration.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Orphan data? You missed a Function. Orphan Function? You missed some Data.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Big thing is to find most of the Stakeholders 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76E71-6BED-4767-B3D7-314EF88B09B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057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Here’s where</a:t>
            </a:r>
            <a:r>
              <a:rPr lang="en-US" baseline="0" dirty="0" smtClean="0"/>
              <a:t> you make the A in BA upper case.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Post-modern BA is an Estimator. Effort and Schedule are constraints or requirements, you must elicit, understand, and analyze for consistency.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Resize Function and Data to match typical Effort, Schedule, and People constraints.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Effort and Schedule appear early and start to harden, too optimistic. Psychology, project advocacy, thirst for Simplicity, everything’s against realistic expectations here.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Get involved early and often.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76E71-6BED-4767-B3D7-314EF88B09B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61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PMs estimate, need a WBS and plan.</a:t>
            </a:r>
          </a:p>
          <a:p>
            <a:endParaRPr lang="en-US" dirty="0" smtClean="0"/>
          </a:p>
          <a:p>
            <a:r>
              <a:rPr lang="en-US" dirty="0" smtClean="0"/>
              <a:t>Can’t wait</a:t>
            </a:r>
            <a:r>
              <a:rPr lang="en-US" baseline="0" dirty="0" smtClean="0"/>
              <a:t> for that. Expectations are hardening by the hour.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Here’s how to estimate anything, anytime, and fosters right thinking.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76E71-6BED-4767-B3D7-314EF88B09B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254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Critical vocabulary</a:t>
            </a:r>
          </a:p>
          <a:p>
            <a:endParaRPr lang="en-US" dirty="0" smtClean="0"/>
          </a:p>
          <a:p>
            <a:r>
              <a:rPr lang="en-US" dirty="0" smtClean="0"/>
              <a:t>Don’t panic. Elicited</a:t>
            </a:r>
            <a:r>
              <a:rPr lang="en-US" baseline="0" dirty="0" smtClean="0"/>
              <a:t> requirement. Curiosity! </a:t>
            </a:r>
            <a:r>
              <a:rPr lang="en-US" baseline="0" smtClean="0"/>
              <a:t>Introduce scope-to fit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76E71-6BED-4767-B3D7-314EF88B09B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635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ctrTitle" idx="4294967295"/>
          </p:nvPr>
        </p:nvSpPr>
        <p:spPr>
          <a:xfrm>
            <a:off x="1066800" y="12954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ubtitle 4"/>
          <p:cNvSpPr>
            <a:spLocks noGrp="1"/>
          </p:cNvSpPr>
          <p:nvPr>
            <p:ph type="subTitle" idx="4294967295"/>
          </p:nvPr>
        </p:nvSpPr>
        <p:spPr>
          <a:xfrm>
            <a:off x="2438400" y="3048000"/>
            <a:ext cx="6400800" cy="1752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158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0">
                <a:solidFill>
                  <a:srgbClr val="95152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>
            <a:lvl1pPr>
              <a:defRPr b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15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9515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5152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5152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5152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5152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D0D0D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D0D0D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D0D0D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D0D0D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D0D0D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 idx="4294967295"/>
          </p:nvPr>
        </p:nvSpPr>
        <p:spPr>
          <a:xfrm>
            <a:off x="304800" y="1295400"/>
            <a:ext cx="8534400" cy="1470025"/>
          </a:xfrm>
        </p:spPr>
        <p:txBody>
          <a:bodyPr/>
          <a:lstStyle/>
          <a:p>
            <a:pPr algn="r" eaLnBrk="1" hangingPunct="1"/>
            <a:r>
              <a:rPr 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Gleam in the Eye to Charter</a:t>
            </a:r>
            <a:br>
              <a:rPr 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Principles, Intentions, and Techniques for</a:t>
            </a:r>
            <a:b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Successful Project Start-Up</a:t>
            </a:r>
          </a:p>
        </p:txBody>
      </p:sp>
      <p:sp>
        <p:nvSpPr>
          <p:cNvPr id="5123" name="Subtitle 4"/>
          <p:cNvSpPr>
            <a:spLocks noGrp="1"/>
          </p:cNvSpPr>
          <p:nvPr>
            <p:ph type="subTitle" idx="4294967295"/>
          </p:nvPr>
        </p:nvSpPr>
        <p:spPr>
          <a:xfrm>
            <a:off x="1066800" y="2765425"/>
            <a:ext cx="7772400" cy="2057400"/>
          </a:xfrm>
        </p:spPr>
        <p:txBody>
          <a:bodyPr/>
          <a:lstStyle/>
          <a:p>
            <a:pPr marL="0" indent="0" algn="r" eaLnBrk="1" hangingPunct="1">
              <a:spcBef>
                <a:spcPts val="0"/>
              </a:spcBef>
              <a:buNone/>
            </a:pPr>
            <a:r>
              <a:rPr lang="en-US" dirty="0" smtClean="0">
                <a:latin typeface="Palatino Linotype" panose="02040502050505030304" pitchFamily="18" charset="0"/>
              </a:rPr>
              <a:t>Robert Merrill</a:t>
            </a:r>
          </a:p>
          <a:p>
            <a:pPr marL="0" indent="0" algn="r" eaLnBrk="1" hangingPunct="1">
              <a:spcBef>
                <a:spcPts val="0"/>
              </a:spcBef>
              <a:buNone/>
            </a:pPr>
            <a:r>
              <a:rPr lang="en-US" sz="2400" dirty="0" smtClean="0">
                <a:latin typeface="Palatino Linotype" panose="02040502050505030304" pitchFamily="18" charset="0"/>
              </a:rPr>
              <a:t>Senior Business Analyst</a:t>
            </a:r>
          </a:p>
          <a:p>
            <a:pPr marL="0" indent="0" algn="r" eaLnBrk="1" hangingPunct="1">
              <a:spcBef>
                <a:spcPts val="0"/>
              </a:spcBef>
              <a:buNone/>
            </a:pPr>
            <a:r>
              <a:rPr lang="en-US" sz="2400" dirty="0" smtClean="0">
                <a:latin typeface="Palatino Linotype" panose="02040502050505030304" pitchFamily="18" charset="0"/>
              </a:rPr>
              <a:t>Division of Information Technology</a:t>
            </a:r>
          </a:p>
          <a:p>
            <a:pPr marL="0" indent="0" algn="r" eaLnBrk="1" hangingPunct="1">
              <a:spcBef>
                <a:spcPts val="0"/>
              </a:spcBef>
              <a:buNone/>
            </a:pPr>
            <a:r>
              <a:rPr lang="en-US" sz="2400" dirty="0" smtClean="0">
                <a:latin typeface="Palatino Linotype" panose="02040502050505030304" pitchFamily="18" charset="0"/>
              </a:rPr>
              <a:t>University of Wisconsin-Madison</a:t>
            </a:r>
            <a:endParaRPr lang="en-US" dirty="0" smtClean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nut 4"/>
          <p:cNvSpPr/>
          <p:nvPr/>
        </p:nvSpPr>
        <p:spPr>
          <a:xfrm>
            <a:off x="4191000" y="1371600"/>
            <a:ext cx="4572000" cy="4038600"/>
          </a:xfrm>
          <a:prstGeom prst="donu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0873"/>
            <a:ext cx="8229600" cy="930727"/>
          </a:xfrm>
        </p:spPr>
        <p:txBody>
          <a:bodyPr/>
          <a:lstStyle/>
          <a:p>
            <a:pPr algn="l"/>
            <a:r>
              <a:rPr 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Chainsaw Math</a:t>
            </a:r>
            <a:endParaRPr lang="en-US" sz="9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5715000"/>
            <a:ext cx="376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Reference Class Estimating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800" y="1371600"/>
            <a:ext cx="230319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Description</a:t>
            </a:r>
          </a:p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 Date</a:t>
            </a:r>
          </a:p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 Date</a:t>
            </a:r>
          </a:p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Effort (hours)</a:t>
            </a:r>
          </a:p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 (names)</a:t>
            </a:r>
          </a:p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 platform</a:t>
            </a:r>
          </a:p>
          <a:p>
            <a:r>
              <a:rPr lang="en-US" sz="2400" b="1" dirty="0" err="1" smtClean="0">
                <a:latin typeface="Segoe Print" panose="02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Countables</a:t>
            </a:r>
            <a:endParaRPr lang="en-US" sz="2400" b="1" dirty="0">
              <a:latin typeface="Segoe Print" panose="020006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0918847">
            <a:off x="3424499" y="2062386"/>
            <a:ext cx="2204450" cy="169277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Segoe Print" panose="02000600000000000000" pitchFamily="2" charset="0"/>
              </a:rPr>
              <a:t>Project A</a:t>
            </a:r>
          </a:p>
          <a:p>
            <a:r>
              <a:rPr lang="en-US" sz="2600" dirty="0" smtClean="0">
                <a:latin typeface="Segoe Print" panose="02000600000000000000" pitchFamily="2" charset="0"/>
              </a:rPr>
              <a:t>6 people</a:t>
            </a:r>
          </a:p>
          <a:p>
            <a:r>
              <a:rPr lang="en-US" sz="2600" dirty="0" smtClean="0">
                <a:latin typeface="Segoe Print" panose="02000600000000000000" pitchFamily="2" charset="0"/>
              </a:rPr>
              <a:t>8 months</a:t>
            </a:r>
          </a:p>
          <a:p>
            <a:r>
              <a:rPr lang="en-US" sz="2600" dirty="0" smtClean="0">
                <a:latin typeface="Segoe Print" panose="02000600000000000000" pitchFamily="2" charset="0"/>
              </a:rPr>
              <a:t>1500 hours</a:t>
            </a:r>
            <a:endParaRPr lang="en-US" sz="2600" dirty="0">
              <a:latin typeface="Segoe Print" panose="020006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21303106">
            <a:off x="5189360" y="3438036"/>
            <a:ext cx="2669320" cy="206210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Segoe Print" panose="02000600000000000000" pitchFamily="2" charset="0"/>
              </a:rPr>
              <a:t>Project B</a:t>
            </a:r>
          </a:p>
          <a:p>
            <a:r>
              <a:rPr lang="en-US" sz="3200" dirty="0" smtClean="0">
                <a:latin typeface="Segoe Print" panose="02000600000000000000" pitchFamily="2" charset="0"/>
              </a:rPr>
              <a:t>10 people</a:t>
            </a:r>
          </a:p>
          <a:p>
            <a:r>
              <a:rPr lang="en-US" sz="3200" dirty="0" smtClean="0">
                <a:latin typeface="Segoe Print" panose="02000600000000000000" pitchFamily="2" charset="0"/>
              </a:rPr>
              <a:t>13 months</a:t>
            </a:r>
          </a:p>
          <a:p>
            <a:r>
              <a:rPr lang="en-US" sz="3200" dirty="0" smtClean="0">
                <a:latin typeface="Segoe Print" panose="02000600000000000000" pitchFamily="2" charset="0"/>
              </a:rPr>
              <a:t>3700 hours</a:t>
            </a:r>
            <a:endParaRPr lang="en-US" sz="3200" dirty="0">
              <a:latin typeface="Segoe Print" panose="020006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390474">
            <a:off x="6174520" y="1084674"/>
            <a:ext cx="2669320" cy="20621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Segoe Print" panose="02000600000000000000" pitchFamily="2" charset="0"/>
              </a:rPr>
              <a:t>Project C</a:t>
            </a:r>
          </a:p>
          <a:p>
            <a:r>
              <a:rPr lang="en-US" sz="3200" dirty="0" smtClean="0">
                <a:latin typeface="Segoe Print" panose="02000600000000000000" pitchFamily="2" charset="0"/>
              </a:rPr>
              <a:t>?? people</a:t>
            </a:r>
          </a:p>
          <a:p>
            <a:r>
              <a:rPr lang="en-US" sz="3200" dirty="0" smtClean="0">
                <a:latin typeface="Segoe Print" panose="02000600000000000000" pitchFamily="2" charset="0"/>
              </a:rPr>
              <a:t>18 months</a:t>
            </a:r>
          </a:p>
          <a:p>
            <a:r>
              <a:rPr lang="en-US" sz="3200" dirty="0" smtClean="0">
                <a:latin typeface="Segoe Print" panose="02000600000000000000" pitchFamily="2" charset="0"/>
              </a:rPr>
              <a:t>5400 hours</a:t>
            </a:r>
            <a:endParaRPr lang="en-US" sz="3200" dirty="0">
              <a:latin typeface="Segoe Print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469087"/>
            <a:ext cx="38619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6 months?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Don’t think so…</a:t>
            </a:r>
            <a:endParaRPr lang="en-US" sz="3600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23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524000"/>
            <a:ext cx="8458200" cy="3352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flipV="1">
            <a:off x="685800" y="1524000"/>
            <a:ext cx="7239000" cy="3352800"/>
          </a:xfrm>
          <a:prstGeom prst="triangle">
            <a:avLst>
              <a:gd name="adj" fmla="val 0"/>
            </a:avLst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0873"/>
            <a:ext cx="8229600" cy="930727"/>
          </a:xfrm>
        </p:spPr>
        <p:txBody>
          <a:bodyPr/>
          <a:lstStyle/>
          <a:p>
            <a:pPr algn="l"/>
            <a:r>
              <a:rPr 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Chainsaw Math</a:t>
            </a:r>
            <a:endParaRPr lang="en-US" sz="9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Isosceles Triangle 11"/>
          <p:cNvSpPr/>
          <p:nvPr/>
        </p:nvSpPr>
        <p:spPr>
          <a:xfrm flipV="1">
            <a:off x="685799" y="1524000"/>
            <a:ext cx="4636255" cy="3352800"/>
          </a:xfrm>
          <a:prstGeom prst="triangle">
            <a:avLst>
              <a:gd name="adj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flipV="1">
            <a:off x="685800" y="1524000"/>
            <a:ext cx="3429000" cy="3352800"/>
          </a:xfrm>
          <a:prstGeom prst="triangle">
            <a:avLst>
              <a:gd name="adj" fmla="val 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4014" y="2228671"/>
            <a:ext cx="22349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Impossible</a:t>
            </a:r>
          </a:p>
          <a:p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“Doom Loop”</a:t>
            </a:r>
          </a:p>
          <a:p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Zone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95010" y="4360164"/>
            <a:ext cx="2347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Parkinson Zone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648200" y="1524000"/>
            <a:ext cx="0" cy="3352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56919" y="1981200"/>
            <a:ext cx="7239002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974794" y="1524000"/>
            <a:ext cx="0" cy="33528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85800" y="3029129"/>
            <a:ext cx="7239000" cy="18871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Left-Right Arrow 23"/>
          <p:cNvSpPr/>
          <p:nvPr/>
        </p:nvSpPr>
        <p:spPr>
          <a:xfrm>
            <a:off x="4648200" y="1514209"/>
            <a:ext cx="2326594" cy="438328"/>
          </a:xfrm>
          <a:prstGeom prst="left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Left-Right Arrow 27"/>
          <p:cNvSpPr/>
          <p:nvPr/>
        </p:nvSpPr>
        <p:spPr>
          <a:xfrm rot="5400000">
            <a:off x="3822264" y="2295971"/>
            <a:ext cx="1067870" cy="438328"/>
          </a:xfrm>
          <a:prstGeom prst="left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10082" y="2142783"/>
            <a:ext cx="21403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egoe Print" panose="02000600000000000000" pitchFamily="2" charset="0"/>
              </a:rPr>
              <a:t>Fixed Effort</a:t>
            </a:r>
          </a:p>
          <a:p>
            <a:r>
              <a:rPr lang="en-US" sz="2400" dirty="0" smtClean="0">
                <a:latin typeface="Segoe Print" panose="02000600000000000000" pitchFamily="2" charset="0"/>
              </a:rPr>
              <a:t>Scope Range</a:t>
            </a:r>
            <a:endParaRPr lang="en-US" sz="2400" dirty="0">
              <a:latin typeface="Segoe Print" panose="020006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30098" y="4031565"/>
            <a:ext cx="21707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egoe Print" panose="02000600000000000000" pitchFamily="2" charset="0"/>
              </a:rPr>
              <a:t>Fixed Scope</a:t>
            </a:r>
          </a:p>
          <a:p>
            <a:r>
              <a:rPr lang="en-US" sz="2400" dirty="0" smtClean="0">
                <a:latin typeface="Segoe Print" panose="02000600000000000000" pitchFamily="2" charset="0"/>
              </a:rPr>
              <a:t>Effort Range</a:t>
            </a:r>
            <a:endParaRPr lang="en-US" sz="2400" dirty="0">
              <a:latin typeface="Segoe Print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799" y="5070901"/>
            <a:ext cx="58961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You CAN’T will uncertainty away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You CAN choose where to manage it</a:t>
            </a:r>
          </a:p>
        </p:txBody>
      </p:sp>
    </p:spTree>
    <p:extLst>
      <p:ext uri="{BB962C8B-B14F-4D97-AF65-F5344CB8AC3E}">
        <p14:creationId xmlns:p14="http://schemas.microsoft.com/office/powerpoint/2010/main" val="400078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3559" y="2783869"/>
            <a:ext cx="49247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85000"/>
                  </a:schemeClr>
                </a:solidFill>
                <a:latin typeface="Segoe Print" panose="02000600000000000000" pitchFamily="2" charset="0"/>
              </a:rPr>
              <a:t>Conflict</a:t>
            </a:r>
            <a:endParaRPr lang="en-US" sz="9600" dirty="0">
              <a:solidFill>
                <a:schemeClr val="bg1">
                  <a:lumMod val="85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0873"/>
            <a:ext cx="8229600" cy="930727"/>
          </a:xfrm>
        </p:spPr>
        <p:txBody>
          <a:bodyPr/>
          <a:lstStyle/>
          <a:p>
            <a:pPr algn="l"/>
            <a:r>
              <a:rPr 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Head for the Hairballs</a:t>
            </a:r>
            <a:endParaRPr lang="en-US" sz="9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1124967">
            <a:off x="1687012" y="1719365"/>
            <a:ext cx="34479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Palatino Linotype" panose="02040502050505030304" pitchFamily="18" charset="0"/>
              </a:rPr>
              <a:t>Technology</a:t>
            </a:r>
            <a:endParaRPr lang="en-US" sz="4800" b="1" dirty="0"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100346">
            <a:off x="3510059" y="4399658"/>
            <a:ext cx="23917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Palatino Linotype" panose="02040502050505030304" pitchFamily="18" charset="0"/>
              </a:rPr>
              <a:t>DATA</a:t>
            </a:r>
            <a:endParaRPr lang="en-US" sz="60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9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0873"/>
            <a:ext cx="8229600" cy="930727"/>
          </a:xfrm>
        </p:spPr>
        <p:txBody>
          <a:bodyPr/>
          <a:lstStyle/>
          <a:p>
            <a:pPr algn="l"/>
            <a:r>
              <a:rPr 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Hills to Die On</a:t>
            </a:r>
            <a:endParaRPr lang="en-US" sz="9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731677"/>
            <a:ext cx="3823917" cy="49684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40558" y="3810000"/>
            <a:ext cx="2362200" cy="16457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en-US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Schedule / Effort</a:t>
            </a:r>
            <a:endParaRPr lang="en-US" b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179" y="1573900"/>
            <a:ext cx="2362200" cy="16457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en-US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Cost / Quality</a:t>
            </a:r>
            <a:endParaRPr lang="en-US" b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55359" y="1067310"/>
            <a:ext cx="2362200" cy="16457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en-US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Overtime</a:t>
            </a:r>
            <a:endParaRPr lang="en-US" b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032933" y="1574800"/>
            <a:ext cx="2361446" cy="1185333"/>
          </a:xfrm>
          <a:custGeom>
            <a:avLst/>
            <a:gdLst>
              <a:gd name="connsiteX0" fmla="*/ 0 w 2387600"/>
              <a:gd name="connsiteY0" fmla="*/ 0 h 1185333"/>
              <a:gd name="connsiteX1" fmla="*/ 1676400 w 2387600"/>
              <a:gd name="connsiteY1" fmla="*/ 1185333 h 1185333"/>
              <a:gd name="connsiteX2" fmla="*/ 2387600 w 2387600"/>
              <a:gd name="connsiteY2" fmla="*/ 0 h 1185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7600" h="1185333">
                <a:moveTo>
                  <a:pt x="0" y="0"/>
                </a:moveTo>
                <a:cubicBezTo>
                  <a:pt x="639233" y="592666"/>
                  <a:pt x="1278467" y="1185333"/>
                  <a:pt x="1676400" y="1185333"/>
                </a:cubicBezTo>
                <a:cubicBezTo>
                  <a:pt x="2074333" y="1185333"/>
                  <a:pt x="2288822" y="183444"/>
                  <a:pt x="2387600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743201" y="3810000"/>
            <a:ext cx="1744132" cy="1257317"/>
          </a:xfrm>
          <a:custGeom>
            <a:avLst/>
            <a:gdLst>
              <a:gd name="connsiteX0" fmla="*/ 0 w 2370666"/>
              <a:gd name="connsiteY0" fmla="*/ 0 h 1257317"/>
              <a:gd name="connsiteX1" fmla="*/ 389466 w 2370666"/>
              <a:gd name="connsiteY1" fmla="*/ 1185333 h 1257317"/>
              <a:gd name="connsiteX2" fmla="*/ 1727200 w 2370666"/>
              <a:gd name="connsiteY2" fmla="*/ 1117600 h 1257317"/>
              <a:gd name="connsiteX3" fmla="*/ 2370666 w 2370666"/>
              <a:gd name="connsiteY3" fmla="*/ 1049867 h 125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0666" h="1257317">
                <a:moveTo>
                  <a:pt x="0" y="0"/>
                </a:moveTo>
                <a:cubicBezTo>
                  <a:pt x="50799" y="499533"/>
                  <a:pt x="101599" y="999066"/>
                  <a:pt x="389466" y="1185333"/>
                </a:cubicBezTo>
                <a:cubicBezTo>
                  <a:pt x="677333" y="1371600"/>
                  <a:pt x="1397000" y="1140178"/>
                  <a:pt x="1727200" y="1117600"/>
                </a:cubicBezTo>
                <a:cubicBezTo>
                  <a:pt x="2057400" y="1095022"/>
                  <a:pt x="2214033" y="1072444"/>
                  <a:pt x="2370666" y="1049867"/>
                </a:cubicBezTo>
              </a:path>
            </a:pathLst>
          </a:cu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468533" y="1438272"/>
            <a:ext cx="1879600" cy="779995"/>
          </a:xfrm>
          <a:custGeom>
            <a:avLst/>
            <a:gdLst>
              <a:gd name="connsiteX0" fmla="*/ 0 w 1879600"/>
              <a:gd name="connsiteY0" fmla="*/ 763061 h 779995"/>
              <a:gd name="connsiteX1" fmla="*/ 931334 w 1879600"/>
              <a:gd name="connsiteY1" fmla="*/ 85728 h 779995"/>
              <a:gd name="connsiteX2" fmla="*/ 1625600 w 1879600"/>
              <a:gd name="connsiteY2" fmla="*/ 85728 h 779995"/>
              <a:gd name="connsiteX3" fmla="*/ 1879600 w 1879600"/>
              <a:gd name="connsiteY3" fmla="*/ 779995 h 779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9600" h="779995">
                <a:moveTo>
                  <a:pt x="0" y="763061"/>
                </a:moveTo>
                <a:cubicBezTo>
                  <a:pt x="330200" y="480839"/>
                  <a:pt x="660401" y="198617"/>
                  <a:pt x="931334" y="85728"/>
                </a:cubicBezTo>
                <a:cubicBezTo>
                  <a:pt x="1202267" y="-27161"/>
                  <a:pt x="1467556" y="-29983"/>
                  <a:pt x="1625600" y="85728"/>
                </a:cubicBezTo>
                <a:cubicBezTo>
                  <a:pt x="1783644" y="201439"/>
                  <a:pt x="1834444" y="650173"/>
                  <a:pt x="1879600" y="779995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35000" y="5571203"/>
            <a:ext cx="7301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6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Don’t </a:t>
            </a:r>
            <a:r>
              <a:rPr lang="en-US" sz="36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Squeeze</a:t>
            </a:r>
            <a:r>
              <a:rPr lang="en-US" sz="3600" spc="6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the Goose!</a:t>
            </a:r>
            <a:endParaRPr lang="en-US" sz="3600" spc="600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86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0873"/>
            <a:ext cx="8229600" cy="930727"/>
          </a:xfrm>
        </p:spPr>
        <p:txBody>
          <a:bodyPr/>
          <a:lstStyle/>
          <a:p>
            <a:pPr algn="l"/>
            <a:r>
              <a:rPr 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Conflict Quadrants</a:t>
            </a:r>
            <a:endParaRPr lang="en-US" sz="9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4295" y="5486400"/>
            <a:ext cx="5009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Principled Negotiation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“How to Solve Your People Problems”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906892" y="3352800"/>
            <a:ext cx="6856108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096000" y="1371600"/>
            <a:ext cx="0" cy="396240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12640" y="1278574"/>
            <a:ext cx="1788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Aware</a:t>
            </a:r>
          </a:p>
          <a:p>
            <a:pPr algn="r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Empathetic</a:t>
            </a:r>
          </a:p>
          <a:p>
            <a:pPr algn="r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Responsible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62230" y="1278574"/>
            <a:ext cx="1337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Stressed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98809" y="1296537"/>
            <a:ext cx="2278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“Unreasonable”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30856" y="1771765"/>
            <a:ext cx="27735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Boundaries</a:t>
            </a:r>
          </a:p>
          <a:p>
            <a:r>
              <a:rPr lang="en-US" dirty="0" smtClean="0">
                <a:solidFill>
                  <a:srgbClr val="00B050"/>
                </a:solidFill>
                <a:latin typeface="Palatino Linotype" panose="02040502050505030304" pitchFamily="18" charset="0"/>
              </a:rPr>
              <a:t>Limited engagement</a:t>
            </a:r>
            <a:endParaRPr lang="en-US" dirty="0">
              <a:solidFill>
                <a:srgbClr val="00B05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13215" y="1768609"/>
            <a:ext cx="30027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Dialogue</a:t>
            </a:r>
          </a:p>
          <a:p>
            <a:pPr algn="r"/>
            <a:r>
              <a:rPr lang="en-US" dirty="0" smtClean="0">
                <a:solidFill>
                  <a:srgbClr val="00B050"/>
                </a:solidFill>
                <a:latin typeface="Palatino Linotype" panose="02040502050505030304" pitchFamily="18" charset="0"/>
              </a:rPr>
              <a:t>Issues not People</a:t>
            </a:r>
          </a:p>
          <a:p>
            <a:pPr algn="r"/>
            <a:r>
              <a:rPr lang="en-US" dirty="0" smtClean="0">
                <a:solidFill>
                  <a:srgbClr val="00B050"/>
                </a:solidFill>
                <a:latin typeface="Palatino Linotype" panose="02040502050505030304" pitchFamily="18" charset="0"/>
              </a:rPr>
              <a:t>Interests not Positions</a:t>
            </a:r>
          </a:p>
          <a:p>
            <a:pPr algn="r"/>
            <a:r>
              <a:rPr lang="en-US" dirty="0" smtClean="0">
                <a:solidFill>
                  <a:srgbClr val="00B050"/>
                </a:solidFill>
                <a:latin typeface="Palatino Linotype" panose="02040502050505030304" pitchFamily="18" charset="0"/>
              </a:rPr>
              <a:t>Options for Mutual Success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98809" y="3774192"/>
            <a:ext cx="180369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Drama</a:t>
            </a:r>
          </a:p>
          <a:p>
            <a:r>
              <a:rPr lang="en-US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Never wrong</a:t>
            </a:r>
          </a:p>
          <a:p>
            <a:r>
              <a:rPr lang="en-US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Shame &amp; blame</a:t>
            </a:r>
          </a:p>
          <a:p>
            <a:r>
              <a:rPr lang="en-US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Disengagement</a:t>
            </a:r>
          </a:p>
          <a:p>
            <a:r>
              <a:rPr lang="en-US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Turnover</a:t>
            </a:r>
          </a:p>
          <a:p>
            <a:endParaRPr lang="en-US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10754" y="3768468"/>
            <a:ext cx="33458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Conflict Cycle</a:t>
            </a:r>
          </a:p>
          <a:p>
            <a:pPr algn="r"/>
            <a:r>
              <a:rPr lang="en-US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Blowing up </a:t>
            </a:r>
          </a:p>
          <a:p>
            <a:pPr algn="r"/>
            <a:r>
              <a:rPr lang="en-US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Shrinking back </a:t>
            </a:r>
          </a:p>
          <a:p>
            <a:pPr algn="r"/>
            <a:r>
              <a:rPr lang="en-US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Perpetual “Storming”</a:t>
            </a:r>
          </a:p>
          <a:p>
            <a:pPr algn="r"/>
            <a:r>
              <a:rPr lang="en-US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“Groundhog Day”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2970" y="2793115"/>
            <a:ext cx="1996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 Conflict</a:t>
            </a:r>
            <a:endParaRPr lang="en-US" sz="24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2970" y="3383743"/>
            <a:ext cx="1802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Bad Conflict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82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3426">
            <a:off x="2498201" y="1633866"/>
            <a:ext cx="5397089" cy="30358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6933"/>
            <a:ext cx="8229600" cy="930727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There Room for One More?</a:t>
            </a:r>
            <a:endParaRPr lang="en-US" sz="9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771" y="1391255"/>
            <a:ext cx="2764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 Linotype" panose="02040502050505030304" pitchFamily="18" charset="0"/>
              </a:rPr>
              <a:t>Evaluation / Triage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9771" y="1935039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 Linotype" panose="02040502050505030304" pitchFamily="18" charset="0"/>
              </a:rPr>
              <a:t>Cycle Time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3305" y="2458313"/>
            <a:ext cx="1851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 Linotype" panose="02040502050505030304" pitchFamily="18" charset="0"/>
              </a:rPr>
              <a:t>Throughput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2665" y="4419600"/>
            <a:ext cx="1593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 Linotype" panose="02040502050505030304" pitchFamily="18" charset="0"/>
              </a:rPr>
              <a:t>WIP Limit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51063" y="4419600"/>
            <a:ext cx="1653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Palatino Linotype" panose="02040502050505030304" pitchFamily="18" charset="0"/>
              </a:rPr>
              <a:t>Buffers</a:t>
            </a:r>
            <a:endParaRPr lang="en-US" sz="3600" dirty="0">
              <a:latin typeface="Palatino Linotype" panose="0204050205050503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57027" y="5364194"/>
            <a:ext cx="3047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 Linotype" panose="02040502050505030304" pitchFamily="18" charset="0"/>
              </a:rPr>
              <a:t>Policy &amp; Governance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24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0873"/>
            <a:ext cx="8610600" cy="1616527"/>
          </a:xfrm>
        </p:spPr>
        <p:txBody>
          <a:bodyPr/>
          <a:lstStyle/>
          <a:p>
            <a:pPr algn="l"/>
            <a:r>
              <a:rPr 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Saying Yes</a:t>
            </a:r>
            <a:br>
              <a:rPr 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Something Better</a:t>
            </a:r>
            <a:endParaRPr lang="en-US" sz="9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7908" y="3632983"/>
            <a:ext cx="2241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egoe Print" panose="02000600000000000000" pitchFamily="2" charset="0"/>
              </a:rPr>
              <a:t>No, because…</a:t>
            </a:r>
            <a:endParaRPr lang="en-US" sz="2400" dirty="0">
              <a:latin typeface="Segoe Print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620" y="2653724"/>
            <a:ext cx="4065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Segoe Print" panose="02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I hear you saying…</a:t>
            </a:r>
            <a:endParaRPr lang="en-US" sz="3200" dirty="0">
              <a:latin typeface="Segoe Print" panose="020006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2120" y="4419600"/>
            <a:ext cx="5780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Segoe Print" panose="02000600000000000000" pitchFamily="2" charset="0"/>
              </a:rPr>
              <a:t>And what about…</a:t>
            </a:r>
            <a:endParaRPr lang="en-US" sz="48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4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do you really want?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Heart 5"/>
          <p:cNvSpPr/>
          <p:nvPr/>
        </p:nvSpPr>
        <p:spPr>
          <a:xfrm>
            <a:off x="2743200" y="1829509"/>
            <a:ext cx="2667000" cy="2514600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1706" y="2506846"/>
            <a:ext cx="32303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>
                    <a:lumMod val="65000"/>
                  </a:schemeClr>
                </a:solidFill>
                <a:latin typeface="Segoe Print" panose="02000600000000000000" pitchFamily="2" charset="0"/>
              </a:rPr>
              <a:t>Yourself</a:t>
            </a:r>
            <a:endParaRPr lang="en-US" sz="6000" dirty="0">
              <a:solidFill>
                <a:schemeClr val="bg1">
                  <a:lumMod val="65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1706" y="3588647"/>
            <a:ext cx="53816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Segoe Print" panose="02000600000000000000" pitchFamily="2" charset="0"/>
              </a:rPr>
              <a:t>Implementation Team</a:t>
            </a:r>
            <a:endParaRPr lang="en-US" sz="3600" dirty="0">
              <a:latin typeface="Segoe Print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6892" y="1492714"/>
            <a:ext cx="26548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Segoe Print" panose="02000600000000000000" pitchFamily="2" charset="0"/>
              </a:rPr>
              <a:t>Sponsor</a:t>
            </a:r>
            <a:endParaRPr lang="en-US" sz="4800" dirty="0">
              <a:latin typeface="Segoe Print" panose="020006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94491" y="4370083"/>
            <a:ext cx="55050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>
                <a:solidFill>
                  <a:schemeClr val="bg1">
                    <a:lumMod val="75000"/>
                  </a:schemeClr>
                </a:solidFill>
                <a:latin typeface="Segoe Print" panose="02000600000000000000" pitchFamily="2" charset="0"/>
              </a:rPr>
              <a:t>All affected</a:t>
            </a:r>
            <a:endParaRPr lang="en-US" sz="7200" dirty="0">
              <a:solidFill>
                <a:schemeClr val="bg1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1394" y="5400603"/>
            <a:ext cx="3355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Brené Brown talks</a:t>
            </a:r>
          </a:p>
          <a:p>
            <a:pPr algn="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“Crucial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Conversations”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0113977">
            <a:off x="6306188" y="1581322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Intentions</a:t>
            </a:r>
            <a:endParaRPr lang="en-US" sz="24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628656">
            <a:off x="6372180" y="2508019"/>
            <a:ext cx="24269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Palatino Linotype" panose="02040502050505030304" pitchFamily="18" charset="0"/>
              </a:rPr>
              <a:t>Triggers</a:t>
            </a:r>
            <a:endParaRPr lang="en-US" sz="4800" dirty="0">
              <a:latin typeface="Palatino Linotype" panose="0204050205050503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21329006">
            <a:off x="6075205" y="3687453"/>
            <a:ext cx="29129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Palatino Linotype" panose="02040502050505030304" pitchFamily="18" charset="0"/>
              </a:rPr>
              <a:t>STORIES</a:t>
            </a:r>
            <a:endParaRPr lang="en-US" sz="4800" b="1" dirty="0">
              <a:latin typeface="Palatino Linotype" panose="0204050205050503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309350">
            <a:off x="358718" y="4739208"/>
            <a:ext cx="30348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Empathy</a:t>
            </a:r>
            <a:endParaRPr lang="en-US" sz="4800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29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828800" y="-1066800"/>
            <a:ext cx="9144000" cy="9144000"/>
            <a:chOff x="1828800" y="-1066800"/>
            <a:chExt cx="9144000" cy="9144000"/>
          </a:xfrm>
        </p:grpSpPr>
        <p:sp>
          <p:nvSpPr>
            <p:cNvPr id="3" name="Donut 2"/>
            <p:cNvSpPr/>
            <p:nvPr/>
          </p:nvSpPr>
          <p:spPr>
            <a:xfrm>
              <a:off x="1828800" y="-1066800"/>
              <a:ext cx="9144000" cy="9144000"/>
            </a:xfrm>
            <a:prstGeom prst="donut">
              <a:avLst>
                <a:gd name="adj" fmla="val 17676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953000" y="1981200"/>
              <a:ext cx="2971800" cy="2971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Donut 3"/>
            <p:cNvSpPr/>
            <p:nvPr/>
          </p:nvSpPr>
          <p:spPr>
            <a:xfrm>
              <a:off x="3429000" y="533400"/>
              <a:ext cx="5943600" cy="5943600"/>
            </a:xfrm>
            <a:prstGeom prst="donu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 bwMode="auto">
          <a:xfrm>
            <a:off x="4412495" y="174173"/>
            <a:ext cx="335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kern="1200">
                <a:solidFill>
                  <a:srgbClr val="95152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5152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5152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5152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5152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9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</a:t>
            </a:r>
            <a:endParaRPr lang="en-US" sz="9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l"/>
            <a:r>
              <a:rPr 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Success </a:t>
            </a:r>
            <a:r>
              <a:rPr lang="en-US" sz="9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</a:t>
            </a:r>
            <a:endParaRPr lang="en-US" sz="9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5009" y="2891045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 &gt; Cost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3000" y="3645023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Constraints</a:t>
            </a:r>
            <a:br>
              <a:rPr lang="en-U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34197" y="5400603"/>
            <a:ext cx="2252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Johanna Rothman</a:t>
            </a:r>
          </a:p>
          <a:p>
            <a:pPr algn="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“Manage It!”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9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34625"/>
            <a:ext cx="6662728" cy="4404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7073"/>
            <a:ext cx="8229600" cy="1600200"/>
          </a:xfrm>
        </p:spPr>
        <p:txBody>
          <a:bodyPr/>
          <a:lstStyle/>
          <a:p>
            <a:pPr algn="l"/>
            <a:r>
              <a:rPr 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Expectations about Expectations</a:t>
            </a:r>
            <a:endParaRPr lang="en-US" sz="9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38286" y="5791200"/>
            <a:ext cx="4871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Cynefin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(say “Kin-Evan”) Framework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31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7073"/>
            <a:ext cx="8229600" cy="1600200"/>
          </a:xfrm>
        </p:spPr>
        <p:txBody>
          <a:bodyPr/>
          <a:lstStyle/>
          <a:p>
            <a:pPr algn="l"/>
            <a:r>
              <a:rPr 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 the Swamp and</a:t>
            </a:r>
            <a:br>
              <a:rPr 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Mind the Gap</a:t>
            </a:r>
            <a:endParaRPr lang="en-US" sz="9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Donut 2"/>
          <p:cNvSpPr/>
          <p:nvPr/>
        </p:nvSpPr>
        <p:spPr>
          <a:xfrm>
            <a:off x="2369862" y="2362200"/>
            <a:ext cx="3650495" cy="3581400"/>
          </a:xfrm>
          <a:prstGeom prst="donut">
            <a:avLst>
              <a:gd name="adj" fmla="val 5132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3657600"/>
            <a:ext cx="22942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Segoe Print" panose="02000600000000000000" pitchFamily="2" charset="0"/>
              </a:rPr>
              <a:t>Requirements</a:t>
            </a:r>
          </a:p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Segoe Print" panose="02000600000000000000" pitchFamily="2" charset="0"/>
              </a:rPr>
              <a:t>Are</a:t>
            </a:r>
          </a:p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Segoe Print" panose="02000600000000000000" pitchFamily="2" charset="0"/>
              </a:rPr>
              <a:t>Round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6201" y="2571929"/>
            <a:ext cx="26068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Palatino Linotype" panose="02040502050505030304" pitchFamily="18" charset="0"/>
              </a:rPr>
              <a:t>Function</a:t>
            </a:r>
            <a:endParaRPr lang="en-US" sz="4800" dirty="0">
              <a:latin typeface="Palatino Linotype" panose="020405020505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2040" y="4874862"/>
            <a:ext cx="14766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Palatino Linotype" panose="02040502050505030304" pitchFamily="18" charset="0"/>
              </a:rPr>
              <a:t>Data</a:t>
            </a:r>
            <a:endParaRPr lang="en-US" sz="4800" dirty="0">
              <a:latin typeface="Palatino Linotype" panose="020405020505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8426" y="2615062"/>
            <a:ext cx="13789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Palatino Linotype" panose="02040502050505030304" pitchFamily="18" charset="0"/>
              </a:rPr>
              <a:t>User</a:t>
            </a:r>
          </a:p>
          <a:p>
            <a:pPr algn="r"/>
            <a:r>
              <a:rPr lang="en-US" sz="2400" dirty="0" smtClean="0">
                <a:latin typeface="Palatino Linotype" panose="02040502050505030304" pitchFamily="18" charset="0"/>
              </a:rPr>
              <a:t>Interface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5995" y="4999503"/>
            <a:ext cx="1322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Palatino Linotype" panose="02040502050505030304" pitchFamily="18" charset="0"/>
              </a:rPr>
              <a:t>Rules</a:t>
            </a:r>
            <a:endParaRPr lang="en-US" sz="3600" dirty="0">
              <a:latin typeface="Palatino Linotype" panose="020405020505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60969" y="1381622"/>
            <a:ext cx="2055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Why?</a:t>
            </a:r>
            <a:br>
              <a:rPr lang="en-US" sz="3600" dirty="0" smtClean="0">
                <a:solidFill>
                  <a:srgbClr val="FF0000"/>
                </a:solidFill>
                <a:latin typeface="Segoe Print" panose="02000600000000000000" pitchFamily="2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(Driver)</a:t>
            </a:r>
            <a:endParaRPr lang="en-US" sz="3600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4666965"/>
            <a:ext cx="205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SMEs</a:t>
            </a:r>
            <a:endParaRPr lang="en-US" sz="3600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2040" y="5501564"/>
            <a:ext cx="4320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Gottesdiener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Reqts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by Collaboration” Ch. 3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6716" y="3596062"/>
            <a:ext cx="2055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User Stories!</a:t>
            </a:r>
            <a:endParaRPr lang="en-US" sz="3600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9885198">
            <a:off x="2986530" y="5012344"/>
            <a:ext cx="2487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Examples!</a:t>
            </a:r>
            <a:endParaRPr lang="en-US" sz="3600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5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7073"/>
            <a:ext cx="8229600" cy="1600200"/>
          </a:xfrm>
        </p:spPr>
        <p:txBody>
          <a:bodyPr/>
          <a:lstStyle/>
          <a:p>
            <a:pPr algn="l"/>
            <a:r>
              <a:rPr 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 the Swamp and</a:t>
            </a:r>
            <a:br>
              <a:rPr 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Mind the Gap</a:t>
            </a:r>
            <a:endParaRPr lang="en-US" sz="9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45740" y="5202755"/>
            <a:ext cx="33554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“Context Diagram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  <a:p>
            <a:pPr algn="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Rosenberg &amp; Scott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4</a:t>
            </a:r>
          </a:p>
          <a:p>
            <a:pPr algn="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Function Point counting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2438400"/>
            <a:ext cx="4419600" cy="28194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3962400"/>
            <a:ext cx="1143000" cy="6640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Widget</a:t>
            </a:r>
            <a:endParaRPr lang="en-US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62400" y="2999013"/>
            <a:ext cx="1143000" cy="6640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Gizmo</a:t>
            </a:r>
            <a:endParaRPr lang="en-US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cxnSp>
        <p:nvCxnSpPr>
          <p:cNvPr id="15" name="Elbow Connector 14"/>
          <p:cNvCxnSpPr>
            <a:stCxn id="13" idx="1"/>
          </p:cNvCxnSpPr>
          <p:nvPr/>
        </p:nvCxnSpPr>
        <p:spPr>
          <a:xfrm rot="10800000" flipV="1">
            <a:off x="3390900" y="3331026"/>
            <a:ext cx="571500" cy="631373"/>
          </a:xfrm>
          <a:prstGeom prst="bentConnector2">
            <a:avLst/>
          </a:prstGeom>
          <a:ln w="25400">
            <a:solidFill>
              <a:schemeClr val="tx1"/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997699" y="3008686"/>
            <a:ext cx="1143000" cy="6640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D00dad</a:t>
            </a:r>
            <a:endParaRPr lang="en-US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cxnSp>
        <p:nvCxnSpPr>
          <p:cNvPr id="18" name="Straight Connector 17"/>
          <p:cNvCxnSpPr>
            <a:stCxn id="13" idx="3"/>
            <a:endCxn id="16" idx="1"/>
          </p:cNvCxnSpPr>
          <p:nvPr/>
        </p:nvCxnSpPr>
        <p:spPr>
          <a:xfrm>
            <a:off x="5105400" y="3331027"/>
            <a:ext cx="1892299" cy="967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781050" y="2247901"/>
            <a:ext cx="1295400" cy="914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</a:t>
            </a:r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333500" y="4800601"/>
            <a:ext cx="1485900" cy="108857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Maintain</a:t>
            </a:r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8" name="Curved Connector 27"/>
          <p:cNvCxnSpPr>
            <a:stCxn id="20" idx="6"/>
            <a:endCxn id="13" idx="0"/>
          </p:cNvCxnSpPr>
          <p:nvPr/>
        </p:nvCxnSpPr>
        <p:spPr>
          <a:xfrm>
            <a:off x="2076450" y="2705101"/>
            <a:ext cx="2457450" cy="293912"/>
          </a:xfrm>
          <a:prstGeom prst="curvedConnector2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endCxn id="13" idx="2"/>
          </p:cNvCxnSpPr>
          <p:nvPr/>
        </p:nvCxnSpPr>
        <p:spPr>
          <a:xfrm flipV="1">
            <a:off x="2819401" y="3663040"/>
            <a:ext cx="1714499" cy="1676405"/>
          </a:xfrm>
          <a:prstGeom prst="curvedConnector2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5403849" y="1442355"/>
            <a:ext cx="1295400" cy="914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Report</a:t>
            </a:r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4" name="Curved Connector 33"/>
          <p:cNvCxnSpPr>
            <a:stCxn id="33" idx="4"/>
            <a:endCxn id="16" idx="0"/>
          </p:cNvCxnSpPr>
          <p:nvPr/>
        </p:nvCxnSpPr>
        <p:spPr>
          <a:xfrm rot="16200000" flipH="1">
            <a:off x="6484409" y="1923895"/>
            <a:ext cx="651931" cy="1517650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stCxn id="33" idx="4"/>
            <a:endCxn id="13" idx="0"/>
          </p:cNvCxnSpPr>
          <p:nvPr/>
        </p:nvCxnSpPr>
        <p:spPr>
          <a:xfrm rot="5400000">
            <a:off x="4971596" y="1919060"/>
            <a:ext cx="642258" cy="1517649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4067175" y="5027599"/>
            <a:ext cx="1746250" cy="9144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Update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Whatsits</a:t>
            </a:r>
            <a:endParaRPr 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847167" y="3956952"/>
            <a:ext cx="1143000" cy="66402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Thingy</a:t>
            </a:r>
            <a:endParaRPr lang="en-US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2" name="Smiley Face 41"/>
          <p:cNvSpPr/>
          <p:nvPr/>
        </p:nvSpPr>
        <p:spPr>
          <a:xfrm>
            <a:off x="7435849" y="3932145"/>
            <a:ext cx="749299" cy="738634"/>
          </a:xfrm>
          <a:prstGeom prst="smileyFace">
            <a:avLst>
              <a:gd name="adj" fmla="val -4653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iley Face 42"/>
          <p:cNvSpPr/>
          <p:nvPr/>
        </p:nvSpPr>
        <p:spPr>
          <a:xfrm>
            <a:off x="571500" y="3672713"/>
            <a:ext cx="749299" cy="738634"/>
          </a:xfrm>
          <a:prstGeom prst="smileyFace">
            <a:avLst>
              <a:gd name="adj" fmla="val 4653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iley Face 43"/>
          <p:cNvSpPr/>
          <p:nvPr/>
        </p:nvSpPr>
        <p:spPr>
          <a:xfrm>
            <a:off x="3186644" y="5484799"/>
            <a:ext cx="749299" cy="738634"/>
          </a:xfrm>
          <a:prstGeom prst="smileyFace">
            <a:avLst>
              <a:gd name="adj" fmla="val 4653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miley Face 44"/>
          <p:cNvSpPr/>
          <p:nvPr/>
        </p:nvSpPr>
        <p:spPr>
          <a:xfrm>
            <a:off x="6819899" y="781753"/>
            <a:ext cx="749299" cy="738634"/>
          </a:xfrm>
          <a:prstGeom prst="smileyFace">
            <a:avLst>
              <a:gd name="adj" fmla="val 4653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5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/>
        </p:nvSpPr>
        <p:spPr>
          <a:xfrm>
            <a:off x="762000" y="2286000"/>
            <a:ext cx="3650495" cy="3581400"/>
          </a:xfrm>
          <a:prstGeom prst="donut">
            <a:avLst>
              <a:gd name="adj" fmla="val 513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onut 2"/>
          <p:cNvSpPr/>
          <p:nvPr/>
        </p:nvSpPr>
        <p:spPr>
          <a:xfrm>
            <a:off x="3194178" y="1371601"/>
            <a:ext cx="5416422" cy="4572378"/>
          </a:xfrm>
          <a:prstGeom prst="donut">
            <a:avLst>
              <a:gd name="adj" fmla="val 12002"/>
            </a:avLst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0873"/>
            <a:ext cx="8229600" cy="930727"/>
          </a:xfrm>
        </p:spPr>
        <p:txBody>
          <a:bodyPr/>
          <a:lstStyle/>
          <a:p>
            <a:pPr algn="l"/>
            <a:r>
              <a:rPr 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Chainsaw Math</a:t>
            </a:r>
            <a:endParaRPr lang="en-US" sz="9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8339" y="2495729"/>
            <a:ext cx="2000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Palatino Linotype" panose="02040502050505030304" pitchFamily="18" charset="0"/>
              </a:rPr>
              <a:t>Function</a:t>
            </a:r>
            <a:endParaRPr lang="en-US" sz="3600" dirty="0">
              <a:latin typeface="Palatino Linotype" panose="020405020505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4178" y="4798662"/>
            <a:ext cx="14766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Palatino Linotype" panose="02040502050505030304" pitchFamily="18" charset="0"/>
              </a:rPr>
              <a:t>Data</a:t>
            </a:r>
            <a:endParaRPr lang="en-US" sz="4800" dirty="0">
              <a:latin typeface="Palatino Linotype" panose="020405020505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6630" y="1470082"/>
            <a:ext cx="1752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Palatino Linotype" panose="02040502050505030304" pitchFamily="18" charset="0"/>
              </a:rPr>
              <a:t>Effort</a:t>
            </a:r>
            <a:endParaRPr lang="en-US" sz="4800" dirty="0">
              <a:latin typeface="Palatino Linotype" panose="020405020505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1934" y="5068963"/>
            <a:ext cx="26581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Palatino Linotype" panose="02040502050505030304" pitchFamily="18" charset="0"/>
              </a:rPr>
              <a:t>Schedule</a:t>
            </a:r>
            <a:endParaRPr lang="en-US" sz="4800" dirty="0">
              <a:latin typeface="Palatino Linotype" panose="020405020505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8644" y="3275167"/>
            <a:ext cx="26805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Segoe Print" panose="02000600000000000000" pitchFamily="2" charset="0"/>
              </a:rPr>
              <a:t>People</a:t>
            </a:r>
            <a:endParaRPr lang="en-US" sz="60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35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0873"/>
            <a:ext cx="8229600" cy="930727"/>
          </a:xfrm>
        </p:spPr>
        <p:txBody>
          <a:bodyPr/>
          <a:lstStyle/>
          <a:p>
            <a:pPr algn="l"/>
            <a:r>
              <a:rPr 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Chainsaw Math</a:t>
            </a:r>
            <a:endParaRPr lang="en-US" sz="9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95299" y="1514733"/>
            <a:ext cx="5286401" cy="3947066"/>
            <a:chOff x="595299" y="1514733"/>
            <a:chExt cx="5286401" cy="3947066"/>
          </a:xfrm>
        </p:grpSpPr>
        <p:sp>
          <p:nvSpPr>
            <p:cNvPr id="7" name="Rectangle 6"/>
            <p:cNvSpPr/>
            <p:nvPr/>
          </p:nvSpPr>
          <p:spPr>
            <a:xfrm>
              <a:off x="1385900" y="1699399"/>
              <a:ext cx="4495800" cy="3352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18236" y="1699399"/>
              <a:ext cx="16914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Segoe Print" panose="02000600000000000000" pitchFamily="2" charset="0"/>
                </a:rPr>
                <a:t>“Stretch”</a:t>
              </a:r>
              <a:endParaRPr lang="en-US" sz="2400" dirty="0">
                <a:latin typeface="Segoe Print" panose="020006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5299" y="1514733"/>
              <a:ext cx="7906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100%</a:t>
              </a:r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1936" y="4867533"/>
              <a:ext cx="537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0%</a:t>
              </a:r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8617" y="3205117"/>
              <a:ext cx="663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50%</a:t>
              </a:r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7333" y="1912034"/>
              <a:ext cx="663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90%</a:t>
              </a:r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8" name="Straight Connector 17"/>
            <p:cNvCxnSpPr>
              <a:stCxn id="7" idx="1"/>
              <a:endCxn id="7" idx="3"/>
            </p:cNvCxnSpPr>
            <p:nvPr/>
          </p:nvCxnSpPr>
          <p:spPr>
            <a:xfrm>
              <a:off x="1385900" y="3375799"/>
              <a:ext cx="44958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385900" y="2096700"/>
              <a:ext cx="44958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261783" y="507170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25349" y="50898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38289" y="509246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82677" y="508703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01855" y="508703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74241" y="508903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12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438881" y="507759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3403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0873"/>
            <a:ext cx="8229600" cy="930727"/>
          </a:xfrm>
        </p:spPr>
        <p:txBody>
          <a:bodyPr/>
          <a:lstStyle/>
          <a:p>
            <a:pPr algn="l"/>
            <a:r>
              <a:rPr 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Chainsaw Math</a:t>
            </a:r>
            <a:endParaRPr lang="en-US" sz="9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409004"/>
            <a:ext cx="7637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Target, Desire, Goal, “Estimate,” Demand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3400" y="2971800"/>
            <a:ext cx="1744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Estimate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0571" y="4267200"/>
            <a:ext cx="3683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Commitment / Plan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2872" y="1968176"/>
            <a:ext cx="79777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6 months? What’s driving that?</a:t>
            </a:r>
            <a:br>
              <a:rPr lang="en-US" sz="3000" dirty="0" smtClean="0">
                <a:solidFill>
                  <a:srgbClr val="FF0000"/>
                </a:solidFill>
                <a:latin typeface="Segoe Print" panose="02000600000000000000" pitchFamily="2" charset="0"/>
              </a:rPr>
            </a:br>
            <a:r>
              <a:rPr lang="en-US" sz="30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Tell me more.</a:t>
            </a:r>
            <a:endParaRPr lang="en-US" sz="3000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4024" y="3574702"/>
            <a:ext cx="79777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Number and probability, or range</a:t>
            </a:r>
            <a:endParaRPr lang="en-US" sz="3000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4023" y="4888229"/>
            <a:ext cx="79777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Including explicit Float – what will give</a:t>
            </a:r>
            <a:endParaRPr lang="en-US" sz="3000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09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5633</TotalTime>
  <Words>1481</Words>
  <Application>Microsoft Office PowerPoint</Application>
  <PresentationFormat>On-screen Show (4:3)</PresentationFormat>
  <Paragraphs>304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ＭＳ Ｐゴシック</vt:lpstr>
      <vt:lpstr>Arial</vt:lpstr>
      <vt:lpstr>Calibri</vt:lpstr>
      <vt:lpstr>Courier New</vt:lpstr>
      <vt:lpstr>Palatino Linotype</vt:lpstr>
      <vt:lpstr>Segoe Print</vt:lpstr>
      <vt:lpstr>Tahoma</vt:lpstr>
      <vt:lpstr>Office Theme</vt:lpstr>
      <vt:lpstr>Gleam in the Eye to Charter Principles, Intentions, and Techniques for Successful Project Start-Up</vt:lpstr>
      <vt:lpstr>What do you really want?</vt:lpstr>
      <vt:lpstr>Make Success BIG</vt:lpstr>
      <vt:lpstr>Expectations about Expectations</vt:lpstr>
      <vt:lpstr>Map the Swamp and Mind the Gap</vt:lpstr>
      <vt:lpstr>Map the Swamp and Mind the Gap</vt:lpstr>
      <vt:lpstr>Chainsaw Math</vt:lpstr>
      <vt:lpstr>Chainsaw Math</vt:lpstr>
      <vt:lpstr>Chainsaw Math</vt:lpstr>
      <vt:lpstr>Chainsaw Math</vt:lpstr>
      <vt:lpstr>Chainsaw Math</vt:lpstr>
      <vt:lpstr>Head for the Hairballs</vt:lpstr>
      <vt:lpstr>Hills to Die On</vt:lpstr>
      <vt:lpstr>Conflict Quadrants</vt:lpstr>
      <vt:lpstr>Is There Room for One More?</vt:lpstr>
      <vt:lpstr>Saying Yes To Something Better</vt:lpstr>
    </vt:vector>
  </TitlesOfParts>
  <Company>University of Wisconsin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Mary Waitrovich</dc:creator>
  <cp:lastModifiedBy>Robert Merrill</cp:lastModifiedBy>
  <cp:revision>532</cp:revision>
  <cp:lastPrinted>2015-05-21T19:26:28Z</cp:lastPrinted>
  <dcterms:created xsi:type="dcterms:W3CDTF">2011-04-06T16:03:58Z</dcterms:created>
  <dcterms:modified xsi:type="dcterms:W3CDTF">2016-11-07T13:30:10Z</dcterms:modified>
</cp:coreProperties>
</file>