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 id="2147483835" r:id="rId2"/>
  </p:sldMasterIdLst>
  <p:notesMasterIdLst>
    <p:notesMasterId r:id="rId16"/>
  </p:notesMasterIdLst>
  <p:handoutMasterIdLst>
    <p:handoutMasterId r:id="rId17"/>
  </p:handoutMasterIdLst>
  <p:sldIdLst>
    <p:sldId id="757" r:id="rId3"/>
    <p:sldId id="758" r:id="rId4"/>
    <p:sldId id="777" r:id="rId5"/>
    <p:sldId id="753" r:id="rId6"/>
    <p:sldId id="778" r:id="rId7"/>
    <p:sldId id="779" r:id="rId8"/>
    <p:sldId id="780" r:id="rId9"/>
    <p:sldId id="768" r:id="rId10"/>
    <p:sldId id="776" r:id="rId11"/>
    <p:sldId id="770" r:id="rId12"/>
    <p:sldId id="767" r:id="rId13"/>
    <p:sldId id="771" r:id="rId14"/>
    <p:sldId id="765" r:id="rId15"/>
  </p:sldIdLst>
  <p:sldSz cx="12192000" cy="6858000"/>
  <p:notesSz cx="7010400" cy="9296400"/>
  <p:defaultTextStyle>
    <a:defPPr>
      <a:defRPr lang="en-US"/>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80" userDrawn="1">
          <p15:clr>
            <a:srgbClr val="A4A3A4"/>
          </p15:clr>
        </p15:guide>
        <p15:guide id="2" orient="horz" pos="2736" userDrawn="1">
          <p15:clr>
            <a:srgbClr val="A4A3A4"/>
          </p15:clr>
        </p15:guide>
        <p15:guide id="3" orient="horz" pos="720" userDrawn="1">
          <p15:clr>
            <a:srgbClr val="A4A3A4"/>
          </p15:clr>
        </p15:guide>
        <p15:guide id="4" orient="horz" pos="3672" userDrawn="1">
          <p15:clr>
            <a:srgbClr val="A4A3A4"/>
          </p15:clr>
        </p15:guide>
        <p15:guide id="5" pos="144" userDrawn="1">
          <p15:clr>
            <a:srgbClr val="A4A3A4"/>
          </p15:clr>
        </p15:guide>
        <p15:guide id="6" pos="5952"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9513"/>
    <a:srgbClr val="DDFCFC"/>
    <a:srgbClr val="FFFF99"/>
    <a:srgbClr val="FFFF00"/>
    <a:srgbClr val="FFE1EE"/>
    <a:srgbClr val="A50021"/>
    <a:srgbClr val="FFFFE6"/>
    <a:srgbClr val="FF5050"/>
    <a:srgbClr val="0A3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113" autoAdjust="0"/>
    <p:restoredTop sz="99053" autoAdjust="0"/>
  </p:normalViewPr>
  <p:slideViewPr>
    <p:cSldViewPr snapToGrid="0">
      <p:cViewPr varScale="1">
        <p:scale>
          <a:sx n="87" d="100"/>
          <a:sy n="87" d="100"/>
        </p:scale>
        <p:origin x="84" y="351"/>
      </p:cViewPr>
      <p:guideLst>
        <p:guide orient="horz" pos="4080"/>
        <p:guide orient="horz" pos="2736"/>
        <p:guide orient="horz" pos="720"/>
        <p:guide orient="horz" pos="3672"/>
        <p:guide pos="144"/>
        <p:guide pos="5952"/>
      </p:guideLst>
    </p:cSldViewPr>
  </p:slideViewPr>
  <p:outlineViewPr>
    <p:cViewPr>
      <p:scale>
        <a:sx n="33" d="100"/>
        <a:sy n="33" d="100"/>
      </p:scale>
      <p:origin x="0" y="5502"/>
    </p:cViewPr>
  </p:outlineViewPr>
  <p:notesTextViewPr>
    <p:cViewPr>
      <p:scale>
        <a:sx n="100" d="100"/>
        <a:sy n="100" d="100"/>
      </p:scale>
      <p:origin x="0" y="0"/>
    </p:cViewPr>
  </p:notesTextViewPr>
  <p:sorterViewPr>
    <p:cViewPr>
      <p:scale>
        <a:sx n="140" d="100"/>
        <a:sy n="140" d="100"/>
      </p:scale>
      <p:origin x="0" y="0"/>
    </p:cViewPr>
  </p:sorterViewPr>
  <p:notesViewPr>
    <p:cSldViewPr snapToGrid="0">
      <p:cViewPr varScale="1">
        <p:scale>
          <a:sx n="66" d="100"/>
          <a:sy n="66" d="100"/>
        </p:scale>
        <p:origin x="2816" y="20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ccederoth\Documents\Projects\Wisconsin\Presentations\excel-pm-dashboard.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v>Start Date</c:v>
          </c:tx>
          <c:spPr>
            <a:noFill/>
            <a:ln>
              <a:noFill/>
            </a:ln>
            <a:effectLst/>
          </c:spPr>
          <c:invertIfNegative val="0"/>
          <c:cat>
            <c:strRef>
              <c:f>Roadmap!$B$2:$B$11</c:f>
              <c:strCache>
                <c:ptCount val="10"/>
                <c:pt idx="0">
                  <c:v>Operational Governance</c:v>
                </c:pt>
                <c:pt idx="1">
                  <c:v>Merge Catalog Management </c:v>
                </c:pt>
                <c:pt idx="2">
                  <c:v>Security Authorization Ready for Campuses</c:v>
                </c:pt>
                <c:pt idx="3">
                  <c:v>Shared Queries Development (Release A)</c:v>
                </c:pt>
                <c:pt idx="4">
                  <c:v>Shared Queries Pilot and Testing</c:v>
                </c:pt>
                <c:pt idx="5">
                  <c:v>Expand HR/SFS data models to support Campus Queries</c:v>
                </c:pt>
                <c:pt idx="6">
                  <c:v>Student data reporting </c:v>
                </c:pt>
                <c:pt idx="7">
                  <c:v>Campus Coaching Sessions</c:v>
                </c:pt>
                <c:pt idx="8">
                  <c:v>Platteville Migration </c:v>
                </c:pt>
                <c:pt idx="9">
                  <c:v>Madison Migration (Tentative) </c:v>
                </c:pt>
              </c:strCache>
            </c:strRef>
          </c:cat>
          <c:val>
            <c:numRef>
              <c:f>Roadmap!$C$2:$C$11</c:f>
              <c:numCache>
                <c:formatCode>m/d/yyyy</c:formatCode>
                <c:ptCount val="10"/>
                <c:pt idx="0">
                  <c:v>42795</c:v>
                </c:pt>
                <c:pt idx="1">
                  <c:v>42795</c:v>
                </c:pt>
                <c:pt idx="2">
                  <c:v>42795</c:v>
                </c:pt>
                <c:pt idx="3">
                  <c:v>42814</c:v>
                </c:pt>
                <c:pt idx="4">
                  <c:v>42980</c:v>
                </c:pt>
                <c:pt idx="5">
                  <c:v>42979</c:v>
                </c:pt>
                <c:pt idx="6">
                  <c:v>42795</c:v>
                </c:pt>
                <c:pt idx="7">
                  <c:v>42795</c:v>
                </c:pt>
                <c:pt idx="8">
                  <c:v>42795</c:v>
                </c:pt>
                <c:pt idx="9">
                  <c:v>42917</c:v>
                </c:pt>
              </c:numCache>
            </c:numRef>
          </c:val>
          <c:extLst xmlns:c16r2="http://schemas.microsoft.com/office/drawing/2015/06/chart">
            <c:ext xmlns:c16="http://schemas.microsoft.com/office/drawing/2014/chart" uri="{C3380CC4-5D6E-409C-BE32-E72D297353CC}">
              <c16:uniqueId val="{00000000-1489-4F2F-8F6F-B3E622E81100}"/>
            </c:ext>
          </c:extLst>
        </c:ser>
        <c:ser>
          <c:idx val="2"/>
          <c:order val="1"/>
          <c:spPr>
            <a:solidFill>
              <a:schemeClr val="accent3"/>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2-1489-4F2F-8F6F-B3E622E81100}"/>
              </c:ext>
            </c:extLst>
          </c:dPt>
          <c:dPt>
            <c:idx val="1"/>
            <c:invertIfNegative val="0"/>
            <c:bubble3D val="0"/>
            <c:spPr>
              <a:solidFill>
                <a:schemeClr val="accent5">
                  <a:lumMod val="20000"/>
                  <a:lumOff val="80000"/>
                </a:schemeClr>
              </a:solidFill>
              <a:ln>
                <a:noFill/>
              </a:ln>
              <a:effectLst/>
            </c:spPr>
            <c:extLst xmlns:c16r2="http://schemas.microsoft.com/office/drawing/2015/06/chart">
              <c:ext xmlns:c16="http://schemas.microsoft.com/office/drawing/2014/chart" uri="{C3380CC4-5D6E-409C-BE32-E72D297353CC}">
                <c16:uniqueId val="{00000004-1489-4F2F-8F6F-B3E622E81100}"/>
              </c:ext>
            </c:extLst>
          </c:dPt>
          <c:dPt>
            <c:idx val="2"/>
            <c:invertIfNegative val="0"/>
            <c:bubble3D val="0"/>
            <c:spPr>
              <a:solidFill>
                <a:srgbClr val="FFF928"/>
              </a:solidFill>
              <a:ln>
                <a:noFill/>
              </a:ln>
              <a:effectLst/>
            </c:spPr>
            <c:extLst xmlns:c16r2="http://schemas.microsoft.com/office/drawing/2015/06/chart">
              <c:ext xmlns:c16="http://schemas.microsoft.com/office/drawing/2014/chart" uri="{C3380CC4-5D6E-409C-BE32-E72D297353CC}">
                <c16:uniqueId val="{00000006-1489-4F2F-8F6F-B3E622E81100}"/>
              </c:ext>
            </c:extLst>
          </c:dPt>
          <c:dPt>
            <c:idx val="3"/>
            <c:invertIfNegative val="0"/>
            <c:bubble3D val="0"/>
            <c:extLst xmlns:c16r2="http://schemas.microsoft.com/office/drawing/2015/06/chart">
              <c:ext xmlns:c16="http://schemas.microsoft.com/office/drawing/2014/chart" uri="{C3380CC4-5D6E-409C-BE32-E72D297353CC}">
                <c16:uniqueId val="{00000008-1489-4F2F-8F6F-B3E622E81100}"/>
              </c:ext>
            </c:extLst>
          </c:dPt>
          <c:dPt>
            <c:idx val="4"/>
            <c:invertIfNegative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A-1489-4F2F-8F6F-B3E622E81100}"/>
              </c:ext>
            </c:extLst>
          </c:dPt>
          <c:dPt>
            <c:idx val="5"/>
            <c:invertIfNegative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C-1489-4F2F-8F6F-B3E622E81100}"/>
              </c:ext>
            </c:extLst>
          </c:dPt>
          <c:dPt>
            <c:idx val="7"/>
            <c:invertIfNegative val="0"/>
            <c:bubble3D val="0"/>
            <c:spPr>
              <a:solidFill>
                <a:schemeClr val="accent5">
                  <a:lumMod val="20000"/>
                  <a:lumOff val="80000"/>
                </a:schemeClr>
              </a:solidFill>
              <a:ln>
                <a:noFill/>
              </a:ln>
              <a:effectLst/>
            </c:spPr>
            <c:extLst xmlns:c16r2="http://schemas.microsoft.com/office/drawing/2015/06/chart">
              <c:ext xmlns:c16="http://schemas.microsoft.com/office/drawing/2014/chart" uri="{C3380CC4-5D6E-409C-BE32-E72D297353CC}">
                <c16:uniqueId val="{0000000E-1489-4F2F-8F6F-B3E622E81100}"/>
              </c:ext>
            </c:extLst>
          </c:dPt>
          <c:dPt>
            <c:idx val="8"/>
            <c:invertIfNegative val="0"/>
            <c:bubble3D val="0"/>
            <c:spPr>
              <a:solidFill>
                <a:srgbClr val="FFF928"/>
              </a:solidFill>
              <a:ln>
                <a:noFill/>
              </a:ln>
              <a:effectLst/>
            </c:spPr>
            <c:extLst xmlns:c16r2="http://schemas.microsoft.com/office/drawing/2015/06/chart">
              <c:ext xmlns:c16="http://schemas.microsoft.com/office/drawing/2014/chart" uri="{C3380CC4-5D6E-409C-BE32-E72D297353CC}">
                <c16:uniqueId val="{00000010-1489-4F2F-8F6F-B3E622E81100}"/>
              </c:ext>
            </c:extLst>
          </c:dPt>
          <c:dPt>
            <c:idx val="9"/>
            <c:invertIfNegative val="0"/>
            <c:bubble3D val="0"/>
            <c:extLst xmlns:c16r2="http://schemas.microsoft.com/office/drawing/2015/06/chart">
              <c:ext xmlns:c16="http://schemas.microsoft.com/office/drawing/2014/chart" uri="{C3380CC4-5D6E-409C-BE32-E72D297353CC}">
                <c16:uniqueId val="{00000012-1489-4F2F-8F6F-B3E622E81100}"/>
              </c:ext>
            </c:extLst>
          </c:dPt>
          <c:cat>
            <c:strRef>
              <c:f>Roadmap!$B$2:$B$11</c:f>
              <c:strCache>
                <c:ptCount val="10"/>
                <c:pt idx="0">
                  <c:v>Operational Governance</c:v>
                </c:pt>
                <c:pt idx="1">
                  <c:v>Merge Catalog Management </c:v>
                </c:pt>
                <c:pt idx="2">
                  <c:v>Security Authorization Ready for Campuses</c:v>
                </c:pt>
                <c:pt idx="3">
                  <c:v>Shared Queries Development (Release A)</c:v>
                </c:pt>
                <c:pt idx="4">
                  <c:v>Shared Queries Pilot and Testing</c:v>
                </c:pt>
                <c:pt idx="5">
                  <c:v>Expand HR/SFS data models to support Campus Queries</c:v>
                </c:pt>
                <c:pt idx="6">
                  <c:v>Student data reporting </c:v>
                </c:pt>
                <c:pt idx="7">
                  <c:v>Campus Coaching Sessions</c:v>
                </c:pt>
                <c:pt idx="8">
                  <c:v>Platteville Migration </c:v>
                </c:pt>
                <c:pt idx="9">
                  <c:v>Madison Migration (Tentative) </c:v>
                </c:pt>
              </c:strCache>
            </c:strRef>
          </c:cat>
          <c:val>
            <c:numRef>
              <c:f>Roadmap!$E$2:$E$11</c:f>
              <c:numCache>
                <c:formatCode>0</c:formatCode>
                <c:ptCount val="10"/>
                <c:pt idx="0">
                  <c:v>425</c:v>
                </c:pt>
                <c:pt idx="1">
                  <c:v>33</c:v>
                </c:pt>
                <c:pt idx="2">
                  <c:v>33</c:v>
                </c:pt>
                <c:pt idx="3">
                  <c:v>165</c:v>
                </c:pt>
                <c:pt idx="4">
                  <c:v>95</c:v>
                </c:pt>
                <c:pt idx="5">
                  <c:v>212</c:v>
                </c:pt>
                <c:pt idx="6">
                  <c:v>425</c:v>
                </c:pt>
                <c:pt idx="7">
                  <c:v>121</c:v>
                </c:pt>
                <c:pt idx="8">
                  <c:v>60</c:v>
                </c:pt>
                <c:pt idx="9">
                  <c:v>30</c:v>
                </c:pt>
              </c:numCache>
            </c:numRef>
          </c:val>
          <c:extLst xmlns:c16r2="http://schemas.microsoft.com/office/drawing/2015/06/chart">
            <c:ext xmlns:c16="http://schemas.microsoft.com/office/drawing/2014/chart" uri="{C3380CC4-5D6E-409C-BE32-E72D297353CC}">
              <c16:uniqueId val="{00000013-1489-4F2F-8F6F-B3E622E81100}"/>
            </c:ext>
          </c:extLst>
        </c:ser>
        <c:dLbls>
          <c:showLegendKey val="0"/>
          <c:showVal val="0"/>
          <c:showCatName val="0"/>
          <c:showSerName val="0"/>
          <c:showPercent val="0"/>
          <c:showBubbleSize val="0"/>
        </c:dLbls>
        <c:gapWidth val="55"/>
        <c:overlap val="100"/>
        <c:axId val="146376680"/>
        <c:axId val="146516712"/>
      </c:barChart>
      <c:catAx>
        <c:axId val="1463766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146516712"/>
        <c:crosses val="autoZero"/>
        <c:auto val="1"/>
        <c:lblAlgn val="ctr"/>
        <c:lblOffset val="100"/>
        <c:noMultiLvlLbl val="0"/>
      </c:catAx>
      <c:valAx>
        <c:axId val="146516712"/>
        <c:scaling>
          <c:orientation val="minMax"/>
          <c:max val="43220"/>
          <c:min val="42795"/>
        </c:scaling>
        <c:delete val="0"/>
        <c:axPos val="t"/>
        <c:majorGridlines>
          <c:spPr>
            <a:ln w="9525" cap="flat" cmpd="sng" algn="ctr">
              <a:solidFill>
                <a:schemeClr val="tx1">
                  <a:lumMod val="15000"/>
                  <a:lumOff val="85000"/>
                </a:schemeClr>
              </a:solidFill>
              <a:round/>
            </a:ln>
            <a:effectLst/>
          </c:spPr>
        </c:majorGridlines>
        <c:numFmt formatCode="m/d/yy"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376680"/>
        <c:crosses val="autoZero"/>
        <c:crossBetween val="between"/>
      </c:valAx>
      <c:spPr>
        <a:noFill/>
        <a:ln>
          <a:noFill/>
        </a:ln>
        <a:effectLst/>
      </c:spPr>
    </c:plotArea>
    <c:plotVisOnly val="0"/>
    <c:dispBlanksAs val="gap"/>
    <c:showDLblsOverMax val="0"/>
  </c:chart>
  <c:spPr>
    <a:solidFill>
      <a:schemeClr val="bg1"/>
    </a:solidFill>
    <a:ln w="38100" cap="flat" cmpd="sng" algn="ctr">
      <a:noFill/>
      <a:round/>
    </a:ln>
    <a:effectLst/>
  </c:spPr>
  <c:txPr>
    <a:bodyPr/>
    <a:lstStyle/>
    <a:p>
      <a:pPr>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72DBEB-F354-441C-B837-233FAC2B18B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213333C-67FC-4553-B1C0-AEEA5BCBD065}">
      <dgm:prSet phldrT="[Text]"/>
      <dgm:spPr/>
      <dgm:t>
        <a:bodyPr/>
        <a:lstStyle/>
        <a:p>
          <a:r>
            <a:rPr lang="en-US" dirty="0"/>
            <a:t>Adoption</a:t>
          </a:r>
        </a:p>
      </dgm:t>
    </dgm:pt>
    <dgm:pt modelId="{1F45AE3C-7A00-457E-BE9D-64DED43E920F}" type="parTrans" cxnId="{C28B3329-5AE4-47F9-A80A-AE91DD45B000}">
      <dgm:prSet/>
      <dgm:spPr/>
      <dgm:t>
        <a:bodyPr/>
        <a:lstStyle/>
        <a:p>
          <a:endParaRPr lang="en-US"/>
        </a:p>
      </dgm:t>
    </dgm:pt>
    <dgm:pt modelId="{318F6C63-BBE5-43E2-8EB1-577A944CC3F0}" type="sibTrans" cxnId="{C28B3329-5AE4-47F9-A80A-AE91DD45B000}">
      <dgm:prSet/>
      <dgm:spPr/>
      <dgm:t>
        <a:bodyPr/>
        <a:lstStyle/>
        <a:p>
          <a:endParaRPr lang="en-US"/>
        </a:p>
      </dgm:t>
    </dgm:pt>
    <dgm:pt modelId="{85AC23C9-9593-425D-846E-D668FF4EB0BA}">
      <dgm:prSet phldrT="[Text]"/>
      <dgm:spPr/>
      <dgm:t>
        <a:bodyPr/>
        <a:lstStyle/>
        <a:p>
          <a:r>
            <a:rPr lang="en-US" dirty="0">
              <a:solidFill>
                <a:schemeClr val="bg1"/>
              </a:solidFill>
            </a:rPr>
            <a:t>Risks in this category are related to the adoption and effective use of the OBIEE suite and the ability of the solution to fulfill the requirements identified as part of the initial selection of the </a:t>
          </a:r>
          <a:r>
            <a:rPr lang="en-US" dirty="0"/>
            <a:t>software</a:t>
          </a:r>
        </a:p>
      </dgm:t>
    </dgm:pt>
    <dgm:pt modelId="{FEC615A4-A7FD-4417-B4B0-DAA32044780A}" type="parTrans" cxnId="{CF1BF4CF-C524-4323-B411-4D68B5CCF42C}">
      <dgm:prSet/>
      <dgm:spPr/>
      <dgm:t>
        <a:bodyPr/>
        <a:lstStyle/>
        <a:p>
          <a:endParaRPr lang="en-US"/>
        </a:p>
      </dgm:t>
    </dgm:pt>
    <dgm:pt modelId="{124D2FB9-A227-4C3C-B939-1BF98DD655EC}" type="sibTrans" cxnId="{CF1BF4CF-C524-4323-B411-4D68B5CCF42C}">
      <dgm:prSet/>
      <dgm:spPr/>
      <dgm:t>
        <a:bodyPr/>
        <a:lstStyle/>
        <a:p>
          <a:endParaRPr lang="en-US"/>
        </a:p>
      </dgm:t>
    </dgm:pt>
    <dgm:pt modelId="{E49402A2-1CF0-4D3D-88D7-21C6A4A65913}">
      <dgm:prSet phldrT="[Text]"/>
      <dgm:spPr/>
      <dgm:t>
        <a:bodyPr/>
        <a:lstStyle/>
        <a:p>
          <a:r>
            <a:rPr lang="en-US" dirty="0"/>
            <a:t>Schedule</a:t>
          </a:r>
        </a:p>
      </dgm:t>
    </dgm:pt>
    <dgm:pt modelId="{D83C5CCC-F745-4A89-B866-D3432DAFDC15}" type="parTrans" cxnId="{077E0A46-C795-4002-9E18-FC6C6A327000}">
      <dgm:prSet/>
      <dgm:spPr/>
      <dgm:t>
        <a:bodyPr/>
        <a:lstStyle/>
        <a:p>
          <a:endParaRPr lang="en-US"/>
        </a:p>
      </dgm:t>
    </dgm:pt>
    <dgm:pt modelId="{40B1539E-1600-4316-9C05-5975B234A5D1}" type="sibTrans" cxnId="{077E0A46-C795-4002-9E18-FC6C6A327000}">
      <dgm:prSet/>
      <dgm:spPr/>
      <dgm:t>
        <a:bodyPr/>
        <a:lstStyle/>
        <a:p>
          <a:endParaRPr lang="en-US"/>
        </a:p>
      </dgm:t>
    </dgm:pt>
    <dgm:pt modelId="{D3AA8A05-963A-41CF-8AA0-A8F5608914DB}">
      <dgm:prSet phldrT="[Text]"/>
      <dgm:spPr/>
      <dgm:t>
        <a:bodyPr/>
        <a:lstStyle/>
        <a:p>
          <a:r>
            <a:rPr lang="en-US" dirty="0">
              <a:solidFill>
                <a:schemeClr val="bg1"/>
              </a:solidFill>
            </a:rPr>
            <a:t>Risks in this category involve items that will prevent IR from being retired in April, 2018</a:t>
          </a:r>
        </a:p>
      </dgm:t>
    </dgm:pt>
    <dgm:pt modelId="{9DD81825-D453-4C0B-84D9-41A9EBDFDCEE}" type="parTrans" cxnId="{3F0474EC-1128-4ABF-9F79-C871CDB89440}">
      <dgm:prSet/>
      <dgm:spPr/>
      <dgm:t>
        <a:bodyPr/>
        <a:lstStyle/>
        <a:p>
          <a:endParaRPr lang="en-US"/>
        </a:p>
      </dgm:t>
    </dgm:pt>
    <dgm:pt modelId="{DEA63A83-955D-4AA5-8E27-86597C8CC137}" type="sibTrans" cxnId="{3F0474EC-1128-4ABF-9F79-C871CDB89440}">
      <dgm:prSet/>
      <dgm:spPr/>
      <dgm:t>
        <a:bodyPr/>
        <a:lstStyle/>
        <a:p>
          <a:endParaRPr lang="en-US"/>
        </a:p>
      </dgm:t>
    </dgm:pt>
    <dgm:pt modelId="{FABCCD96-8506-4E78-88E3-832DE572D983}">
      <dgm:prSet phldrT="[Text]"/>
      <dgm:spPr/>
      <dgm:t>
        <a:bodyPr/>
        <a:lstStyle/>
        <a:p>
          <a:r>
            <a:rPr lang="en-US" dirty="0"/>
            <a:t>Technical Support and Setup</a:t>
          </a:r>
        </a:p>
      </dgm:t>
    </dgm:pt>
    <dgm:pt modelId="{1CA06B0B-EE5C-44D2-B546-2A36CC9B4CD9}" type="parTrans" cxnId="{FF1FAD8D-7DE3-4E0C-B825-EEFFD61E9121}">
      <dgm:prSet/>
      <dgm:spPr/>
      <dgm:t>
        <a:bodyPr/>
        <a:lstStyle/>
        <a:p>
          <a:endParaRPr lang="en-US"/>
        </a:p>
      </dgm:t>
    </dgm:pt>
    <dgm:pt modelId="{C1BCA1A9-600A-449A-9C63-CBEC2C8EA0EF}" type="sibTrans" cxnId="{FF1FAD8D-7DE3-4E0C-B825-EEFFD61E9121}">
      <dgm:prSet/>
      <dgm:spPr/>
      <dgm:t>
        <a:bodyPr/>
        <a:lstStyle/>
        <a:p>
          <a:endParaRPr lang="en-US"/>
        </a:p>
      </dgm:t>
    </dgm:pt>
    <dgm:pt modelId="{C28FB391-22F6-4F11-ACF3-ED5DB9F0B07B}">
      <dgm:prSet phldrT="[Text]"/>
      <dgm:spPr/>
      <dgm:t>
        <a:bodyPr/>
        <a:lstStyle/>
        <a:p>
          <a:r>
            <a:rPr lang="en-US" dirty="0">
              <a:solidFill>
                <a:schemeClr val="bg1"/>
              </a:solidFill>
            </a:rPr>
            <a:t>Risks in this category involve items that could jeopardize the setup and stability of the OBIEE environment or the ability to meet the technical requirements of the system</a:t>
          </a:r>
        </a:p>
      </dgm:t>
    </dgm:pt>
    <dgm:pt modelId="{4E6FD9AD-832C-4EC3-9034-4F29D2592887}" type="parTrans" cxnId="{83C88F23-26AA-4CE0-A4FD-DC7F6CE72F92}">
      <dgm:prSet/>
      <dgm:spPr/>
      <dgm:t>
        <a:bodyPr/>
        <a:lstStyle/>
        <a:p>
          <a:endParaRPr lang="en-US"/>
        </a:p>
      </dgm:t>
    </dgm:pt>
    <dgm:pt modelId="{CC648ECF-5BF8-44A3-9120-9B8001C53204}" type="sibTrans" cxnId="{83C88F23-26AA-4CE0-A4FD-DC7F6CE72F92}">
      <dgm:prSet/>
      <dgm:spPr/>
      <dgm:t>
        <a:bodyPr/>
        <a:lstStyle/>
        <a:p>
          <a:endParaRPr lang="en-US"/>
        </a:p>
      </dgm:t>
    </dgm:pt>
    <dgm:pt modelId="{20FB0639-B179-4E56-A095-53AB9BB42214}" type="pres">
      <dgm:prSet presAssocID="{2E72DBEB-F354-441C-B837-233FAC2B18BA}" presName="Name0" presStyleCnt="0">
        <dgm:presLayoutVars>
          <dgm:dir/>
          <dgm:animLvl val="lvl"/>
          <dgm:resizeHandles/>
        </dgm:presLayoutVars>
      </dgm:prSet>
      <dgm:spPr/>
      <dgm:t>
        <a:bodyPr/>
        <a:lstStyle/>
        <a:p>
          <a:endParaRPr lang="en-US"/>
        </a:p>
      </dgm:t>
    </dgm:pt>
    <dgm:pt modelId="{1C7AE388-1888-4E11-A2F5-8D7A5CD2760C}" type="pres">
      <dgm:prSet presAssocID="{5213333C-67FC-4553-B1C0-AEEA5BCBD065}" presName="linNode" presStyleCnt="0"/>
      <dgm:spPr/>
    </dgm:pt>
    <dgm:pt modelId="{D71F7BEA-4B69-4B9D-9CA7-4786728D6687}" type="pres">
      <dgm:prSet presAssocID="{5213333C-67FC-4553-B1C0-AEEA5BCBD065}" presName="parentShp" presStyleLbl="node1" presStyleIdx="0" presStyleCnt="3">
        <dgm:presLayoutVars>
          <dgm:bulletEnabled val="1"/>
        </dgm:presLayoutVars>
      </dgm:prSet>
      <dgm:spPr/>
      <dgm:t>
        <a:bodyPr/>
        <a:lstStyle/>
        <a:p>
          <a:endParaRPr lang="en-US"/>
        </a:p>
      </dgm:t>
    </dgm:pt>
    <dgm:pt modelId="{6095B8C2-1A11-4716-B6DD-38CA19FB268D}" type="pres">
      <dgm:prSet presAssocID="{5213333C-67FC-4553-B1C0-AEEA5BCBD065}" presName="childShp" presStyleLbl="bgAccFollowNode1" presStyleIdx="0" presStyleCnt="3">
        <dgm:presLayoutVars>
          <dgm:bulletEnabled val="1"/>
        </dgm:presLayoutVars>
      </dgm:prSet>
      <dgm:spPr/>
      <dgm:t>
        <a:bodyPr/>
        <a:lstStyle/>
        <a:p>
          <a:endParaRPr lang="en-US"/>
        </a:p>
      </dgm:t>
    </dgm:pt>
    <dgm:pt modelId="{3FB26016-0529-470C-A341-F62C2428355D}" type="pres">
      <dgm:prSet presAssocID="{318F6C63-BBE5-43E2-8EB1-577A944CC3F0}" presName="spacing" presStyleCnt="0"/>
      <dgm:spPr/>
    </dgm:pt>
    <dgm:pt modelId="{D04D7BE6-F6C2-4DBE-8172-86D9301BA9E6}" type="pres">
      <dgm:prSet presAssocID="{E49402A2-1CF0-4D3D-88D7-21C6A4A65913}" presName="linNode" presStyleCnt="0"/>
      <dgm:spPr/>
    </dgm:pt>
    <dgm:pt modelId="{EA5491E1-D3D3-4AE7-8D12-120A1BE63B79}" type="pres">
      <dgm:prSet presAssocID="{E49402A2-1CF0-4D3D-88D7-21C6A4A65913}" presName="parentShp" presStyleLbl="node1" presStyleIdx="1" presStyleCnt="3">
        <dgm:presLayoutVars>
          <dgm:bulletEnabled val="1"/>
        </dgm:presLayoutVars>
      </dgm:prSet>
      <dgm:spPr/>
      <dgm:t>
        <a:bodyPr/>
        <a:lstStyle/>
        <a:p>
          <a:endParaRPr lang="en-US"/>
        </a:p>
      </dgm:t>
    </dgm:pt>
    <dgm:pt modelId="{E6487CFD-28C8-4685-B32B-06E1B84CFD18}" type="pres">
      <dgm:prSet presAssocID="{E49402A2-1CF0-4D3D-88D7-21C6A4A65913}" presName="childShp" presStyleLbl="bgAccFollowNode1" presStyleIdx="1" presStyleCnt="3">
        <dgm:presLayoutVars>
          <dgm:bulletEnabled val="1"/>
        </dgm:presLayoutVars>
      </dgm:prSet>
      <dgm:spPr/>
      <dgm:t>
        <a:bodyPr/>
        <a:lstStyle/>
        <a:p>
          <a:endParaRPr lang="en-US"/>
        </a:p>
      </dgm:t>
    </dgm:pt>
    <dgm:pt modelId="{E744C086-58B2-48C2-90CA-089F71052BF2}" type="pres">
      <dgm:prSet presAssocID="{40B1539E-1600-4316-9C05-5975B234A5D1}" presName="spacing" presStyleCnt="0"/>
      <dgm:spPr/>
    </dgm:pt>
    <dgm:pt modelId="{431F739E-9479-402D-A72E-738875C835A8}" type="pres">
      <dgm:prSet presAssocID="{FABCCD96-8506-4E78-88E3-832DE572D983}" presName="linNode" presStyleCnt="0"/>
      <dgm:spPr/>
    </dgm:pt>
    <dgm:pt modelId="{08E6ABAF-C084-4A7C-BB43-2C777CAE0BDB}" type="pres">
      <dgm:prSet presAssocID="{FABCCD96-8506-4E78-88E3-832DE572D983}" presName="parentShp" presStyleLbl="node1" presStyleIdx="2" presStyleCnt="3">
        <dgm:presLayoutVars>
          <dgm:bulletEnabled val="1"/>
        </dgm:presLayoutVars>
      </dgm:prSet>
      <dgm:spPr/>
      <dgm:t>
        <a:bodyPr/>
        <a:lstStyle/>
        <a:p>
          <a:endParaRPr lang="en-US"/>
        </a:p>
      </dgm:t>
    </dgm:pt>
    <dgm:pt modelId="{ABAB9FCA-18E3-436F-A340-F07BD12589FE}" type="pres">
      <dgm:prSet presAssocID="{FABCCD96-8506-4E78-88E3-832DE572D983}" presName="childShp" presStyleLbl="bgAccFollowNode1" presStyleIdx="2" presStyleCnt="3">
        <dgm:presLayoutVars>
          <dgm:bulletEnabled val="1"/>
        </dgm:presLayoutVars>
      </dgm:prSet>
      <dgm:spPr/>
      <dgm:t>
        <a:bodyPr/>
        <a:lstStyle/>
        <a:p>
          <a:endParaRPr lang="en-US"/>
        </a:p>
      </dgm:t>
    </dgm:pt>
  </dgm:ptLst>
  <dgm:cxnLst>
    <dgm:cxn modelId="{9C9DE0C3-F0A8-4ACD-996E-F7F9E16302B3}" type="presOf" srcId="{5213333C-67FC-4553-B1C0-AEEA5BCBD065}" destId="{D71F7BEA-4B69-4B9D-9CA7-4786728D6687}" srcOrd="0" destOrd="0" presId="urn:microsoft.com/office/officeart/2005/8/layout/vList6"/>
    <dgm:cxn modelId="{8D6611E2-38ED-4916-A9D3-BF8D608CB2DF}" type="presOf" srcId="{2E72DBEB-F354-441C-B837-233FAC2B18BA}" destId="{20FB0639-B179-4E56-A095-53AB9BB42214}" srcOrd="0" destOrd="0" presId="urn:microsoft.com/office/officeart/2005/8/layout/vList6"/>
    <dgm:cxn modelId="{3F0474EC-1128-4ABF-9F79-C871CDB89440}" srcId="{E49402A2-1CF0-4D3D-88D7-21C6A4A65913}" destId="{D3AA8A05-963A-41CF-8AA0-A8F5608914DB}" srcOrd="0" destOrd="0" parTransId="{9DD81825-D453-4C0B-84D9-41A9EBDFDCEE}" sibTransId="{DEA63A83-955D-4AA5-8E27-86597C8CC137}"/>
    <dgm:cxn modelId="{CF1BF4CF-C524-4323-B411-4D68B5CCF42C}" srcId="{5213333C-67FC-4553-B1C0-AEEA5BCBD065}" destId="{85AC23C9-9593-425D-846E-D668FF4EB0BA}" srcOrd="0" destOrd="0" parTransId="{FEC615A4-A7FD-4417-B4B0-DAA32044780A}" sibTransId="{124D2FB9-A227-4C3C-B939-1BF98DD655EC}"/>
    <dgm:cxn modelId="{5B313E52-4CCA-4680-91AA-32DB6BBA3261}" type="presOf" srcId="{E49402A2-1CF0-4D3D-88D7-21C6A4A65913}" destId="{EA5491E1-D3D3-4AE7-8D12-120A1BE63B79}" srcOrd="0" destOrd="0" presId="urn:microsoft.com/office/officeart/2005/8/layout/vList6"/>
    <dgm:cxn modelId="{077E0A46-C795-4002-9E18-FC6C6A327000}" srcId="{2E72DBEB-F354-441C-B837-233FAC2B18BA}" destId="{E49402A2-1CF0-4D3D-88D7-21C6A4A65913}" srcOrd="1" destOrd="0" parTransId="{D83C5CCC-F745-4A89-B866-D3432DAFDC15}" sibTransId="{40B1539E-1600-4316-9C05-5975B234A5D1}"/>
    <dgm:cxn modelId="{C28B3329-5AE4-47F9-A80A-AE91DD45B000}" srcId="{2E72DBEB-F354-441C-B837-233FAC2B18BA}" destId="{5213333C-67FC-4553-B1C0-AEEA5BCBD065}" srcOrd="0" destOrd="0" parTransId="{1F45AE3C-7A00-457E-BE9D-64DED43E920F}" sibTransId="{318F6C63-BBE5-43E2-8EB1-577A944CC3F0}"/>
    <dgm:cxn modelId="{83C88F23-26AA-4CE0-A4FD-DC7F6CE72F92}" srcId="{FABCCD96-8506-4E78-88E3-832DE572D983}" destId="{C28FB391-22F6-4F11-ACF3-ED5DB9F0B07B}" srcOrd="0" destOrd="0" parTransId="{4E6FD9AD-832C-4EC3-9034-4F29D2592887}" sibTransId="{CC648ECF-5BF8-44A3-9120-9B8001C53204}"/>
    <dgm:cxn modelId="{EEF757B7-F97D-4AA1-B63D-1EB3D63E8CD3}" type="presOf" srcId="{FABCCD96-8506-4E78-88E3-832DE572D983}" destId="{08E6ABAF-C084-4A7C-BB43-2C777CAE0BDB}" srcOrd="0" destOrd="0" presId="urn:microsoft.com/office/officeart/2005/8/layout/vList6"/>
    <dgm:cxn modelId="{B1F913CE-477E-48DA-B8BE-7257966BF5B3}" type="presOf" srcId="{D3AA8A05-963A-41CF-8AA0-A8F5608914DB}" destId="{E6487CFD-28C8-4685-B32B-06E1B84CFD18}" srcOrd="0" destOrd="0" presId="urn:microsoft.com/office/officeart/2005/8/layout/vList6"/>
    <dgm:cxn modelId="{FF1FAD8D-7DE3-4E0C-B825-EEFFD61E9121}" srcId="{2E72DBEB-F354-441C-B837-233FAC2B18BA}" destId="{FABCCD96-8506-4E78-88E3-832DE572D983}" srcOrd="2" destOrd="0" parTransId="{1CA06B0B-EE5C-44D2-B546-2A36CC9B4CD9}" sibTransId="{C1BCA1A9-600A-449A-9C63-CBEC2C8EA0EF}"/>
    <dgm:cxn modelId="{9F8E10D6-F56E-449A-998B-524C6734B493}" type="presOf" srcId="{85AC23C9-9593-425D-846E-D668FF4EB0BA}" destId="{6095B8C2-1A11-4716-B6DD-38CA19FB268D}" srcOrd="0" destOrd="0" presId="urn:microsoft.com/office/officeart/2005/8/layout/vList6"/>
    <dgm:cxn modelId="{497310CD-BBDD-4099-9621-F7A17E47AE0C}" type="presOf" srcId="{C28FB391-22F6-4F11-ACF3-ED5DB9F0B07B}" destId="{ABAB9FCA-18E3-436F-A340-F07BD12589FE}" srcOrd="0" destOrd="0" presId="urn:microsoft.com/office/officeart/2005/8/layout/vList6"/>
    <dgm:cxn modelId="{4477E3C3-EC2C-4626-AD55-E0C281B88A8E}" type="presParOf" srcId="{20FB0639-B179-4E56-A095-53AB9BB42214}" destId="{1C7AE388-1888-4E11-A2F5-8D7A5CD2760C}" srcOrd="0" destOrd="0" presId="urn:microsoft.com/office/officeart/2005/8/layout/vList6"/>
    <dgm:cxn modelId="{30A8C373-CA9A-4CCD-9D10-1860C7782941}" type="presParOf" srcId="{1C7AE388-1888-4E11-A2F5-8D7A5CD2760C}" destId="{D71F7BEA-4B69-4B9D-9CA7-4786728D6687}" srcOrd="0" destOrd="0" presId="urn:microsoft.com/office/officeart/2005/8/layout/vList6"/>
    <dgm:cxn modelId="{100B2809-99DB-4B47-BD20-F11C69250174}" type="presParOf" srcId="{1C7AE388-1888-4E11-A2F5-8D7A5CD2760C}" destId="{6095B8C2-1A11-4716-B6DD-38CA19FB268D}" srcOrd="1" destOrd="0" presId="urn:microsoft.com/office/officeart/2005/8/layout/vList6"/>
    <dgm:cxn modelId="{70AE291F-E785-4C68-A5E8-FFF711BE0C3A}" type="presParOf" srcId="{20FB0639-B179-4E56-A095-53AB9BB42214}" destId="{3FB26016-0529-470C-A341-F62C2428355D}" srcOrd="1" destOrd="0" presId="urn:microsoft.com/office/officeart/2005/8/layout/vList6"/>
    <dgm:cxn modelId="{9E0B0476-3183-441E-9F18-E1D87B362265}" type="presParOf" srcId="{20FB0639-B179-4E56-A095-53AB9BB42214}" destId="{D04D7BE6-F6C2-4DBE-8172-86D9301BA9E6}" srcOrd="2" destOrd="0" presId="urn:microsoft.com/office/officeart/2005/8/layout/vList6"/>
    <dgm:cxn modelId="{CEA473A1-7BC6-4B28-B625-49B8ABBC4743}" type="presParOf" srcId="{D04D7BE6-F6C2-4DBE-8172-86D9301BA9E6}" destId="{EA5491E1-D3D3-4AE7-8D12-120A1BE63B79}" srcOrd="0" destOrd="0" presId="urn:microsoft.com/office/officeart/2005/8/layout/vList6"/>
    <dgm:cxn modelId="{04486D28-6D2C-46AC-8FF7-3F382777A773}" type="presParOf" srcId="{D04D7BE6-F6C2-4DBE-8172-86D9301BA9E6}" destId="{E6487CFD-28C8-4685-B32B-06E1B84CFD18}" srcOrd="1" destOrd="0" presId="urn:microsoft.com/office/officeart/2005/8/layout/vList6"/>
    <dgm:cxn modelId="{84BA3036-DB3F-4A5F-9264-008FD23C87E9}" type="presParOf" srcId="{20FB0639-B179-4E56-A095-53AB9BB42214}" destId="{E744C086-58B2-48C2-90CA-089F71052BF2}" srcOrd="3" destOrd="0" presId="urn:microsoft.com/office/officeart/2005/8/layout/vList6"/>
    <dgm:cxn modelId="{53976417-7F3C-4A98-A7BE-D6EBD17A9493}" type="presParOf" srcId="{20FB0639-B179-4E56-A095-53AB9BB42214}" destId="{431F739E-9479-402D-A72E-738875C835A8}" srcOrd="4" destOrd="0" presId="urn:microsoft.com/office/officeart/2005/8/layout/vList6"/>
    <dgm:cxn modelId="{86537369-7766-41FA-8B8A-245090F89191}" type="presParOf" srcId="{431F739E-9479-402D-A72E-738875C835A8}" destId="{08E6ABAF-C084-4A7C-BB43-2C777CAE0BDB}" srcOrd="0" destOrd="0" presId="urn:microsoft.com/office/officeart/2005/8/layout/vList6"/>
    <dgm:cxn modelId="{82BBFCD4-B184-40AD-BDFA-10572AC767F5}" type="presParOf" srcId="{431F739E-9479-402D-A72E-738875C835A8}" destId="{ABAB9FCA-18E3-436F-A340-F07BD12589F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6"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lnSpc>
                <a:spcPct val="70000"/>
              </a:lnSpc>
              <a:spcBef>
                <a:spcPct val="50000"/>
              </a:spcBef>
              <a:buClrTx/>
              <a:buSzTx/>
              <a:buFontTx/>
              <a:buNone/>
              <a:defRPr sz="1200">
                <a:solidFill>
                  <a:srgbClr val="808080"/>
                </a:solidFill>
              </a:defRPr>
            </a:lvl1pPr>
          </a:lstStyle>
          <a:p>
            <a:pPr>
              <a:defRPr/>
            </a:pPr>
            <a:endParaRPr lang="en-US" dirty="0"/>
          </a:p>
        </p:txBody>
      </p:sp>
      <p:sp>
        <p:nvSpPr>
          <p:cNvPr id="271363" name="Rectangle 3"/>
          <p:cNvSpPr>
            <a:spLocks noGrp="1" noChangeArrowheads="1"/>
          </p:cNvSpPr>
          <p:nvPr>
            <p:ph type="dt" sz="quarter" idx="1"/>
          </p:nvPr>
        </p:nvSpPr>
        <p:spPr bwMode="auto">
          <a:xfrm>
            <a:off x="3971931"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lnSpc>
                <a:spcPct val="70000"/>
              </a:lnSpc>
              <a:spcBef>
                <a:spcPct val="50000"/>
              </a:spcBef>
              <a:buClrTx/>
              <a:buSzTx/>
              <a:buFontTx/>
              <a:buNone/>
              <a:defRPr sz="1200">
                <a:solidFill>
                  <a:srgbClr val="808080"/>
                </a:solidFill>
              </a:defRPr>
            </a:lvl1pPr>
          </a:lstStyle>
          <a:p>
            <a:pPr>
              <a:defRPr/>
            </a:pPr>
            <a:endParaRPr lang="en-US" dirty="0"/>
          </a:p>
        </p:txBody>
      </p:sp>
      <p:sp>
        <p:nvSpPr>
          <p:cNvPr id="271364" name="Rectangle 4"/>
          <p:cNvSpPr>
            <a:spLocks noGrp="1" noChangeArrowheads="1"/>
          </p:cNvSpPr>
          <p:nvPr>
            <p:ph type="ftr" sz="quarter" idx="2"/>
          </p:nvPr>
        </p:nvSpPr>
        <p:spPr bwMode="auto">
          <a:xfrm>
            <a:off x="6"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lnSpc>
                <a:spcPct val="70000"/>
              </a:lnSpc>
              <a:spcBef>
                <a:spcPct val="50000"/>
              </a:spcBef>
              <a:buClrTx/>
              <a:buSzTx/>
              <a:buFontTx/>
              <a:buNone/>
              <a:defRPr sz="1200">
                <a:solidFill>
                  <a:srgbClr val="808080"/>
                </a:solidFill>
              </a:defRPr>
            </a:lvl1pPr>
          </a:lstStyle>
          <a:p>
            <a:pPr>
              <a:defRPr/>
            </a:pPr>
            <a:endParaRPr lang="en-US" dirty="0"/>
          </a:p>
        </p:txBody>
      </p:sp>
      <p:sp>
        <p:nvSpPr>
          <p:cNvPr id="271365" name="Rectangle 5"/>
          <p:cNvSpPr>
            <a:spLocks noGrp="1" noChangeArrowheads="1"/>
          </p:cNvSpPr>
          <p:nvPr>
            <p:ph type="sldNum" sz="quarter" idx="3"/>
          </p:nvPr>
        </p:nvSpPr>
        <p:spPr bwMode="auto">
          <a:xfrm>
            <a:off x="3971931"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lnSpc>
                <a:spcPct val="70000"/>
              </a:lnSpc>
              <a:spcBef>
                <a:spcPct val="50000"/>
              </a:spcBef>
              <a:buClrTx/>
              <a:buSzTx/>
              <a:buFontTx/>
              <a:buNone/>
              <a:defRPr sz="1200">
                <a:solidFill>
                  <a:srgbClr val="808080"/>
                </a:solidFill>
              </a:defRPr>
            </a:lvl1pPr>
          </a:lstStyle>
          <a:p>
            <a:pPr>
              <a:defRPr/>
            </a:pPr>
            <a:fld id="{0668A237-3F7F-4E6B-AA25-495FD4DCCA39}" type="slidenum">
              <a:rPr lang="en-US"/>
              <a:pPr>
                <a:defRPr/>
              </a:pPr>
              <a:t>‹#›</a:t>
            </a:fld>
            <a:endParaRPr lang="en-US" dirty="0"/>
          </a:p>
        </p:txBody>
      </p:sp>
    </p:spTree>
    <p:extLst>
      <p:ext uri="{BB962C8B-B14F-4D97-AF65-F5344CB8AC3E}">
        <p14:creationId xmlns:p14="http://schemas.microsoft.com/office/powerpoint/2010/main" val="1435443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6"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lnSpc>
                <a:spcPct val="100000"/>
              </a:lnSpc>
              <a:spcBef>
                <a:spcPct val="0"/>
              </a:spcBef>
              <a:buClrTx/>
              <a:buSzTx/>
              <a:buFontTx/>
              <a:buNone/>
              <a:defRPr sz="1200">
                <a:latin typeface="Times" pitchFamily="18" charset="0"/>
              </a:defRPr>
            </a:lvl1pPr>
          </a:lstStyle>
          <a:p>
            <a:pPr>
              <a:defRPr/>
            </a:pPr>
            <a:endParaRPr lang="en-US" altLang="en-US" dirty="0"/>
          </a:p>
        </p:txBody>
      </p:sp>
      <p:sp>
        <p:nvSpPr>
          <p:cNvPr id="2253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35040" y="4416429"/>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p:cNvSpPr>
            <a:spLocks noGrp="1" noChangeArrowheads="1"/>
          </p:cNvSpPr>
          <p:nvPr>
            <p:ph type="ftr" sz="quarter" idx="4"/>
          </p:nvPr>
        </p:nvSpPr>
        <p:spPr bwMode="auto">
          <a:xfrm>
            <a:off x="6"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lnSpc>
                <a:spcPct val="100000"/>
              </a:lnSpc>
              <a:spcBef>
                <a:spcPct val="0"/>
              </a:spcBef>
              <a:buClrTx/>
              <a:buSzTx/>
              <a:buFontTx/>
              <a:buNone/>
              <a:defRPr sz="1200">
                <a:latin typeface="Times" pitchFamily="18" charset="0"/>
              </a:defRPr>
            </a:lvl1pPr>
          </a:lstStyle>
          <a:p>
            <a:pPr>
              <a:defRPr/>
            </a:pPr>
            <a:endParaRPr lang="en-US" altLang="en-US" dirty="0"/>
          </a:p>
        </p:txBody>
      </p:sp>
      <p:sp>
        <p:nvSpPr>
          <p:cNvPr id="25607" name="Rectangle 7"/>
          <p:cNvSpPr>
            <a:spLocks noGrp="1" noChangeArrowheads="1"/>
          </p:cNvSpPr>
          <p:nvPr>
            <p:ph type="sldNum" sz="quarter" idx="5"/>
          </p:nvPr>
        </p:nvSpPr>
        <p:spPr bwMode="auto">
          <a:xfrm>
            <a:off x="3971931"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lnSpc>
                <a:spcPct val="100000"/>
              </a:lnSpc>
              <a:spcBef>
                <a:spcPct val="0"/>
              </a:spcBef>
              <a:buClrTx/>
              <a:buSzTx/>
              <a:buFontTx/>
              <a:buNone/>
              <a:defRPr sz="1200">
                <a:latin typeface="Times" pitchFamily="18" charset="0"/>
              </a:defRPr>
            </a:lvl1pPr>
          </a:lstStyle>
          <a:p>
            <a:pPr>
              <a:defRPr/>
            </a:pPr>
            <a:fld id="{77BD8B73-5E31-40E6-B58B-7FD53E867B93}" type="slidenum">
              <a:rPr lang="en-US" altLang="en-US"/>
              <a:pPr>
                <a:defRPr/>
              </a:pPr>
              <a:t>‹#›</a:t>
            </a:fld>
            <a:endParaRPr lang="en-US" altLang="en-US" dirty="0"/>
          </a:p>
        </p:txBody>
      </p:sp>
    </p:spTree>
    <p:extLst>
      <p:ext uri="{BB962C8B-B14F-4D97-AF65-F5344CB8AC3E}">
        <p14:creationId xmlns:p14="http://schemas.microsoft.com/office/powerpoint/2010/main" val="1864687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A3D80BB-6463-4B02-8D71-16F257C57FEF}" type="slidenum">
              <a:rPr lang="en-US" altLang="en-US" smtClean="0"/>
              <a:pPr/>
              <a:t>1</a:t>
            </a:fld>
            <a:endParaRPr lang="en-US" altLang="en-US" dirty="0"/>
          </a:p>
        </p:txBody>
      </p:sp>
      <p:sp>
        <p:nvSpPr>
          <p:cNvPr id="23555" name="Rectangle 2"/>
          <p:cNvSpPr>
            <a:spLocks noGrp="1" noRot="1" noChangeAspect="1" noChangeArrowheads="1" noTextEdit="1"/>
          </p:cNvSpPr>
          <p:nvPr>
            <p:ph type="sldImg"/>
          </p:nvPr>
        </p:nvSpPr>
        <p:spPr>
          <a:xfrm>
            <a:off x="406400" y="696913"/>
            <a:ext cx="6197600" cy="3486150"/>
          </a:xfrm>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185045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DC77ECE-4A6C-4E19-BD95-9357659FBCE3}" type="slidenum">
              <a:rPr lang="en-US" altLang="en-US" smtClean="0"/>
              <a:pPr/>
              <a:t>2</a:t>
            </a:fld>
            <a:endParaRPr lang="en-US" altLang="en-US" dirty="0"/>
          </a:p>
        </p:txBody>
      </p:sp>
      <p:sp>
        <p:nvSpPr>
          <p:cNvPr id="24579" name="Rectangle 2"/>
          <p:cNvSpPr>
            <a:spLocks noGrp="1" noRot="1" noChangeAspect="1" noChangeArrowheads="1" noTextEdit="1"/>
          </p:cNvSpPr>
          <p:nvPr>
            <p:ph type="sldImg"/>
          </p:nvPr>
        </p:nvSpPr>
        <p:spPr>
          <a:xfrm>
            <a:off x="406400" y="696913"/>
            <a:ext cx="6197600" cy="3486150"/>
          </a:xfrm>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9555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DC77ECE-4A6C-4E19-BD95-9357659FBCE3}" type="slidenum">
              <a:rPr lang="en-US" altLang="en-US" smtClean="0"/>
              <a:pPr/>
              <a:t>4</a:t>
            </a:fld>
            <a:endParaRPr lang="en-US" altLang="en-US" dirty="0"/>
          </a:p>
        </p:txBody>
      </p:sp>
      <p:sp>
        <p:nvSpPr>
          <p:cNvPr id="24579" name="Rectangle 2"/>
          <p:cNvSpPr>
            <a:spLocks noGrp="1" noRot="1" noChangeAspect="1" noChangeArrowheads="1" noTextEdit="1"/>
          </p:cNvSpPr>
          <p:nvPr>
            <p:ph type="sldImg"/>
          </p:nvPr>
        </p:nvSpPr>
        <p:spPr>
          <a:xfrm>
            <a:off x="406400" y="696913"/>
            <a:ext cx="6197600" cy="3486150"/>
          </a:xfrm>
          <a:ln/>
        </p:spPr>
      </p:sp>
      <p:sp>
        <p:nvSpPr>
          <p:cNvPr id="24580" name="Rectangle 3"/>
          <p:cNvSpPr>
            <a:spLocks noGrp="1" noChangeArrowheads="1"/>
          </p:cNvSpPr>
          <p:nvPr>
            <p:ph type="body" idx="1"/>
          </p:nvPr>
        </p:nvSpPr>
        <p:spPr>
          <a:noFill/>
          <a:ln/>
        </p:spPr>
        <p:txBody>
          <a:bodyPr/>
          <a:lstStyle/>
          <a:p>
            <a:pPr eaLnBrk="1" hangingPunct="1"/>
            <a:endParaRPr lang="en-US" baseline="0" dirty="0"/>
          </a:p>
        </p:txBody>
      </p:sp>
    </p:spTree>
    <p:extLst>
      <p:ext uri="{BB962C8B-B14F-4D97-AF65-F5344CB8AC3E}">
        <p14:creationId xmlns:p14="http://schemas.microsoft.com/office/powerpoint/2010/main" val="721093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BD8B73-5E31-40E6-B58B-7FD53E867B93}" type="slidenum">
              <a:rPr lang="en-US" altLang="en-US" smtClean="0">
                <a:solidFill>
                  <a:prstClr val="black"/>
                </a:solidFill>
              </a:rPr>
              <a:pPr>
                <a:defRPr/>
              </a:pPr>
              <a:t>13</a:t>
            </a:fld>
            <a:endParaRPr lang="en-US" altLang="en-US" dirty="0">
              <a:solidFill>
                <a:prstClr val="black"/>
              </a:solidFill>
            </a:endParaRPr>
          </a:p>
        </p:txBody>
      </p:sp>
    </p:spTree>
    <p:extLst>
      <p:ext uri="{BB962C8B-B14F-4D97-AF65-F5344CB8AC3E}">
        <p14:creationId xmlns:p14="http://schemas.microsoft.com/office/powerpoint/2010/main" val="1311727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O_Title-[blue]"/>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5" name="Text Box 5"/>
          <p:cNvSpPr txBox="1">
            <a:spLocks noChangeArrowheads="1"/>
          </p:cNvSpPr>
          <p:nvPr/>
        </p:nvSpPr>
        <p:spPr bwMode="auto">
          <a:xfrm>
            <a:off x="0" y="6583414"/>
            <a:ext cx="12192000" cy="274637"/>
          </a:xfrm>
          <a:prstGeom prst="rect">
            <a:avLst/>
          </a:prstGeom>
          <a:noFill/>
          <a:ln w="9525">
            <a:noFill/>
            <a:miter lim="800000"/>
            <a:headEnd/>
            <a:tailEnd/>
          </a:ln>
          <a:effectLst/>
        </p:spPr>
        <p:txBody>
          <a:bodyPr lIns="91390" tIns="45696" rIns="91390" bIns="45696" anchor="b">
            <a:spAutoFit/>
          </a:bodyPr>
          <a:lstStyle/>
          <a:p>
            <a:pPr algn="ctr" defTabSz="1270000">
              <a:defRPr/>
            </a:pPr>
            <a:r>
              <a:rPr lang="en-US" sz="1200" dirty="0">
                <a:latin typeface="Arial Black" pitchFamily="34" charset="0"/>
              </a:rPr>
              <a:t>U N I V E R S I T Y  O F  W I S C O N S I N – S Y S T E M </a:t>
            </a:r>
          </a:p>
        </p:txBody>
      </p:sp>
      <p:sp>
        <p:nvSpPr>
          <p:cNvPr id="1170435" name="Rectangle 3"/>
          <p:cNvSpPr>
            <a:spLocks noGrp="1" noChangeArrowheads="1"/>
          </p:cNvSpPr>
          <p:nvPr>
            <p:ph type="ctrTitle"/>
          </p:nvPr>
        </p:nvSpPr>
        <p:spPr>
          <a:xfrm>
            <a:off x="558834" y="914400"/>
            <a:ext cx="10799233" cy="2209800"/>
          </a:xfrm>
        </p:spPr>
        <p:txBody>
          <a:bodyPr anchor="ctr"/>
          <a:lstStyle>
            <a:lvl1pPr>
              <a:lnSpc>
                <a:spcPct val="95000"/>
              </a:lnSpc>
              <a:defRPr sz="4100"/>
            </a:lvl1pPr>
          </a:lstStyle>
          <a:p>
            <a:r>
              <a:rPr lang="en-US"/>
              <a:t>Click to edit Master title style</a:t>
            </a:r>
          </a:p>
        </p:txBody>
      </p:sp>
      <p:sp>
        <p:nvSpPr>
          <p:cNvPr id="1170436" name="Rectangle 4"/>
          <p:cNvSpPr>
            <a:spLocks noGrp="1" noChangeArrowheads="1"/>
          </p:cNvSpPr>
          <p:nvPr>
            <p:ph type="subTitle" idx="1"/>
          </p:nvPr>
        </p:nvSpPr>
        <p:spPr>
          <a:xfrm>
            <a:off x="613868" y="3643313"/>
            <a:ext cx="8335433" cy="430212"/>
          </a:xfrm>
        </p:spPr>
        <p:txBody>
          <a:bodyPr>
            <a:spAutoFit/>
          </a:bodyPr>
          <a:lstStyle>
            <a:lvl1pPr marL="0" indent="0">
              <a:buFontTx/>
              <a:buNone/>
              <a:defRPr>
                <a:solidFill>
                  <a:srgbClr val="6E9FCC"/>
                </a:solidFill>
                <a:latin typeface="Arial Narrow" pitchFamily="34" charset="0"/>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0953" y="379456"/>
            <a:ext cx="2700867" cy="5788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6236" y="379456"/>
            <a:ext cx="7901517" cy="5788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cxnSp>
        <p:nvCxnSpPr>
          <p:cNvPr id="9" name="Straight Connector 8"/>
          <p:cNvCxnSpPr/>
          <p:nvPr userDrawn="1"/>
        </p:nvCxnSpPr>
        <p:spPr>
          <a:xfrm>
            <a:off x="0" y="6553200"/>
            <a:ext cx="121920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0058400" y="6248400"/>
            <a:ext cx="1625600" cy="438912"/>
          </a:xfrm>
          <a:prstGeom prst="rect">
            <a:avLst/>
          </a:prstGeom>
          <a:noFill/>
          <a:ln w="9525">
            <a:noFill/>
            <a:miter lim="800000"/>
            <a:headEnd/>
            <a:tailEnd/>
          </a:ln>
          <a:effectLst>
            <a:outerShdw blurRad="50800" dist="38100" algn="l" rotWithShape="0">
              <a:prstClr val="black">
                <a:alpha val="40000"/>
              </a:prstClr>
            </a:outerShdw>
          </a:effectLst>
        </p:spPr>
      </p:pic>
      <p:sp>
        <p:nvSpPr>
          <p:cNvPr id="8" name="Title 1"/>
          <p:cNvSpPr>
            <a:spLocks noGrp="1"/>
          </p:cNvSpPr>
          <p:nvPr>
            <p:ph type="title"/>
          </p:nvPr>
        </p:nvSpPr>
        <p:spPr>
          <a:xfrm>
            <a:off x="1016000" y="152400"/>
            <a:ext cx="10972800" cy="1143000"/>
          </a:xfrm>
        </p:spPr>
        <p:txBody>
          <a:bodyPr>
            <a:normAutofit/>
          </a:bodyPr>
          <a:lstStyle>
            <a:lvl1pPr algn="l">
              <a:defRPr sz="3200">
                <a:solidFill>
                  <a:schemeClr val="tx2">
                    <a:lumMod val="75000"/>
                  </a:schemeClr>
                </a:solidFill>
              </a:defRPr>
            </a:lvl1pPr>
          </a:lstStyle>
          <a:p>
            <a:r>
              <a:rPr lang="en-US" dirty="0"/>
              <a:t>Click to edit Master title style</a:t>
            </a:r>
          </a:p>
        </p:txBody>
      </p:sp>
    </p:spTree>
    <p:extLst>
      <p:ext uri="{BB962C8B-B14F-4D97-AF65-F5344CB8AC3E}">
        <p14:creationId xmlns:p14="http://schemas.microsoft.com/office/powerpoint/2010/main" val="677410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cxnSp>
        <p:nvCxnSpPr>
          <p:cNvPr id="9" name="Straight Connector 8"/>
          <p:cNvCxnSpPr/>
          <p:nvPr userDrawn="1"/>
        </p:nvCxnSpPr>
        <p:spPr>
          <a:xfrm>
            <a:off x="0" y="6553200"/>
            <a:ext cx="121920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0058400" y="6248400"/>
            <a:ext cx="1625600" cy="438912"/>
          </a:xfrm>
          <a:prstGeom prst="rect">
            <a:avLst/>
          </a:prstGeom>
          <a:noFill/>
          <a:ln w="9525">
            <a:noFill/>
            <a:miter lim="800000"/>
            <a:headEnd/>
            <a:tailEnd/>
          </a:ln>
          <a:effectLst>
            <a:outerShdw blurRad="50800" dist="38100" algn="l" rotWithShape="0">
              <a:prstClr val="black">
                <a:alpha val="40000"/>
              </a:prstClr>
            </a:outerShdw>
          </a:effectLst>
        </p:spPr>
      </p:pic>
      <p:sp>
        <p:nvSpPr>
          <p:cNvPr id="8" name="Title 1"/>
          <p:cNvSpPr>
            <a:spLocks noGrp="1"/>
          </p:cNvSpPr>
          <p:nvPr>
            <p:ph type="title"/>
          </p:nvPr>
        </p:nvSpPr>
        <p:spPr>
          <a:xfrm>
            <a:off x="1016000" y="152400"/>
            <a:ext cx="10972800" cy="1143000"/>
          </a:xfrm>
        </p:spPr>
        <p:txBody>
          <a:bodyPr>
            <a:normAutofit/>
          </a:bodyPr>
          <a:lstStyle>
            <a:lvl1pPr algn="l">
              <a:defRPr sz="3200">
                <a:solidFill>
                  <a:schemeClr val="tx2">
                    <a:lumMod val="75000"/>
                  </a:schemeClr>
                </a:solidFill>
              </a:defRPr>
            </a:lvl1pPr>
          </a:lstStyle>
          <a:p>
            <a:r>
              <a:rPr lang="en-US" dirty="0"/>
              <a:t>Click to edit Master title style</a:t>
            </a:r>
          </a:p>
        </p:txBody>
      </p:sp>
    </p:spTree>
    <p:extLst>
      <p:ext uri="{BB962C8B-B14F-4D97-AF65-F5344CB8AC3E}">
        <p14:creationId xmlns:p14="http://schemas.microsoft.com/office/powerpoint/2010/main" val="352729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42461"/>
          </a:xfrm>
          <a:solidFill>
            <a:srgbClr val="CAEAFF"/>
          </a:solidFill>
        </p:spPr>
        <p:txBody>
          <a:bodyPr/>
          <a:lstStyle>
            <a:lvl1pPr>
              <a:defRPr sz="3200" b="0" i="0">
                <a:solidFill>
                  <a:schemeClr val="bg1"/>
                </a:solidFill>
                <a:latin typeface="Arial" charset="0"/>
                <a:ea typeface="Arial" charset="0"/>
                <a:cs typeface="Arial" charset="0"/>
              </a:defRPr>
            </a:lvl1pPr>
          </a:lstStyle>
          <a:p>
            <a:r>
              <a:rPr lang="en-US" dirty="0"/>
              <a:t>Click to edit Master title style</a:t>
            </a:r>
          </a:p>
        </p:txBody>
      </p:sp>
      <p:sp>
        <p:nvSpPr>
          <p:cNvPr id="3" name="Rectangle 2"/>
          <p:cNvSpPr/>
          <p:nvPr userDrawn="1"/>
        </p:nvSpPr>
        <p:spPr bwMode="auto">
          <a:xfrm>
            <a:off x="0" y="6549080"/>
            <a:ext cx="12192000" cy="22313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
                <a:srgbClr val="4B88BE"/>
              </a:buClr>
              <a:buSzPct val="90000"/>
              <a:buFontTx/>
              <a:buChar char="•"/>
              <a:tabLst/>
            </a:pPr>
            <a:endParaRPr kumimoji="0" lang="en-US" sz="1000" b="0" i="0" u="none" strike="noStrike" cap="none" normalizeH="0" baseline="0" dirty="0">
              <a:ln>
                <a:noFill/>
              </a:ln>
              <a:solidFill>
                <a:schemeClr val="tx1"/>
              </a:solidFill>
              <a:effectLst/>
              <a:latin typeface="Arial" charset="0"/>
            </a:endParaRPr>
          </a:p>
        </p:txBody>
      </p:sp>
      <p:sp>
        <p:nvSpPr>
          <p:cNvPr id="4" name="Rectangle 3"/>
          <p:cNvSpPr/>
          <p:nvPr userDrawn="1"/>
        </p:nvSpPr>
        <p:spPr bwMode="auto">
          <a:xfrm>
            <a:off x="0" y="496741"/>
            <a:ext cx="12192000" cy="22313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
                <a:srgbClr val="4B88BE"/>
              </a:buClr>
              <a:buSzPct val="90000"/>
              <a:buFontTx/>
              <a:buChar char="•"/>
              <a:tabLst/>
            </a:pPr>
            <a:endParaRPr kumimoji="0" lang="en-US" sz="1000" b="0" i="0" u="none" strike="noStrike" cap="none" normalizeH="0" baseline="0" dirty="0">
              <a:ln>
                <a:noFill/>
              </a:ln>
              <a:solidFill>
                <a:schemeClr val="tx1"/>
              </a:solidFill>
              <a:effectLst/>
              <a:latin typeface="Arial" charset="0"/>
            </a:endParaRPr>
          </a:p>
        </p:txBody>
      </p:sp>
      <p:sp>
        <p:nvSpPr>
          <p:cNvPr id="8" name="Text Placeholder 7"/>
          <p:cNvSpPr>
            <a:spLocks noGrp="1"/>
          </p:cNvSpPr>
          <p:nvPr>
            <p:ph type="body" sz="quarter" idx="10"/>
          </p:nvPr>
        </p:nvSpPr>
        <p:spPr>
          <a:xfrm>
            <a:off x="7" y="679450"/>
            <a:ext cx="12043833" cy="5721350"/>
          </a:xfrm>
        </p:spPr>
        <p:txBody>
          <a:bodyPr/>
          <a:lstStyle>
            <a:lvl1pPr>
              <a:spcAft>
                <a:spcPts val="300"/>
              </a:spcAft>
              <a:defRPr>
                <a:solidFill>
                  <a:schemeClr val="bg1"/>
                </a:solidFill>
              </a:defRPr>
            </a:lvl1pPr>
            <a:lvl2pPr>
              <a:spcAft>
                <a:spcPts val="300"/>
              </a:spcAft>
              <a:defRPr>
                <a:solidFill>
                  <a:schemeClr val="bg1"/>
                </a:solidFill>
              </a:defRPr>
            </a:lvl2pPr>
            <a:lvl3pPr>
              <a:spcAft>
                <a:spcPts val="300"/>
              </a:spcAft>
              <a:defRPr>
                <a:solidFill>
                  <a:schemeClr val="bg1"/>
                </a:solidFill>
              </a:defRPr>
            </a:lvl3pPr>
            <a:lvl4pPr>
              <a:spcAft>
                <a:spcPts val="300"/>
              </a:spcAft>
              <a:defRPr>
                <a:solidFill>
                  <a:schemeClr val="bg1"/>
                </a:solidFill>
              </a:defRPr>
            </a:lvl4pPr>
            <a:lvl5pPr>
              <a:spcAft>
                <a:spcPts val="300"/>
              </a:spcAft>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7528912" y="6549603"/>
            <a:ext cx="2904962" cy="238527"/>
          </a:xfrm>
          <a:prstGeom prst="rect">
            <a:avLst/>
          </a:prstGeom>
        </p:spPr>
        <p:txBody>
          <a:bodyPr wrap="none">
            <a:spAutoFit/>
          </a:bodyPr>
          <a:lstStyle/>
          <a:p>
            <a:pPr>
              <a:lnSpc>
                <a:spcPct val="95000"/>
              </a:lnSpc>
            </a:pPr>
            <a:r>
              <a:rPr lang="en-US" sz="1000" b="0" i="0" dirty="0">
                <a:solidFill>
                  <a:schemeClr val="tx1"/>
                </a:solidFill>
                <a:latin typeface="Arial" charset="0"/>
              </a:rPr>
              <a:t>Business Intelligence @ University of Wisconsin</a:t>
            </a:r>
            <a:endParaRPr lang="en-US" sz="1050" b="0" i="0" dirty="0">
              <a:solidFill>
                <a:schemeClr val="tx1"/>
              </a:solidFill>
              <a:latin typeface="Arial" charset="0"/>
            </a:endParaRPr>
          </a:p>
        </p:txBody>
      </p:sp>
      <p:sp>
        <p:nvSpPr>
          <p:cNvPr id="12" name="Rectangle 11"/>
          <p:cNvSpPr/>
          <p:nvPr userDrawn="1"/>
        </p:nvSpPr>
        <p:spPr>
          <a:xfrm>
            <a:off x="32842" y="6549603"/>
            <a:ext cx="2202847" cy="238527"/>
          </a:xfrm>
          <a:prstGeom prst="rect">
            <a:avLst/>
          </a:prstGeom>
        </p:spPr>
        <p:txBody>
          <a:bodyPr wrap="none">
            <a:spAutoFit/>
          </a:bodyPr>
          <a:lstStyle/>
          <a:p>
            <a:pPr>
              <a:lnSpc>
                <a:spcPct val="95000"/>
              </a:lnSpc>
            </a:pPr>
            <a:r>
              <a:rPr lang="en-US" sz="1000" b="0" i="0" dirty="0">
                <a:solidFill>
                  <a:schemeClr val="tx1"/>
                </a:solidFill>
                <a:latin typeface="Arial" charset="0"/>
              </a:rPr>
              <a:t>EXECUTIVE SPONSOR MEETING</a:t>
            </a:r>
            <a:endParaRPr lang="en-US" sz="1050" b="0" i="0" dirty="0">
              <a:solidFill>
                <a:schemeClr val="tx1"/>
              </a:solidFill>
              <a:latin typeface="Arial" charset="0"/>
            </a:endParaRPr>
          </a:p>
        </p:txBody>
      </p:sp>
      <p:sp>
        <p:nvSpPr>
          <p:cNvPr id="9" name="Text Box 5"/>
          <p:cNvSpPr txBox="1">
            <a:spLocks noChangeArrowheads="1"/>
          </p:cNvSpPr>
          <p:nvPr userDrawn="1"/>
        </p:nvSpPr>
        <p:spPr bwMode="auto">
          <a:xfrm>
            <a:off x="11379200" y="6559742"/>
            <a:ext cx="508000" cy="261562"/>
          </a:xfrm>
          <a:prstGeom prst="rect">
            <a:avLst/>
          </a:prstGeom>
          <a:noFill/>
          <a:ln w="9525">
            <a:noFill/>
            <a:miter lim="800000"/>
            <a:headEnd/>
            <a:tailEnd/>
          </a:ln>
          <a:effectLst/>
        </p:spPr>
        <p:txBody>
          <a:bodyPr lIns="91390" tIns="45696" rIns="91390" bIns="45696" anchor="ctr">
            <a:spAutoFit/>
          </a:bodyPr>
          <a:lstStyle/>
          <a:p>
            <a:pPr algn="r">
              <a:spcBef>
                <a:spcPct val="50000"/>
              </a:spcBef>
              <a:defRPr/>
            </a:pPr>
            <a:fld id="{1D7461E9-92BA-41AA-9C4A-F4AD72CFAD9D}" type="slidenum">
              <a:rPr lang="en-US" sz="1100" b="0" i="0">
                <a:solidFill>
                  <a:schemeClr val="tx1"/>
                </a:solidFill>
                <a:latin typeface="Arial" charset="0"/>
              </a:rPr>
              <a:pPr algn="r">
                <a:spcBef>
                  <a:spcPct val="50000"/>
                </a:spcBef>
                <a:defRPr/>
              </a:pPr>
              <a:t>‹#›</a:t>
            </a:fld>
            <a:endParaRPr lang="en-US" sz="1100" b="0" i="0" dirty="0">
              <a:solidFill>
                <a:schemeClr val="tx1"/>
              </a:solidFill>
              <a:latin typeface="Arial" charset="0"/>
            </a:endParaRPr>
          </a:p>
        </p:txBody>
      </p:sp>
    </p:spTree>
    <p:extLst>
      <p:ext uri="{BB962C8B-B14F-4D97-AF65-F5344CB8AC3E}">
        <p14:creationId xmlns:p14="http://schemas.microsoft.com/office/powerpoint/2010/main" val="18237981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Blank">
    <p:bg>
      <p:bgRef idx="1001">
        <a:schemeClr val="bg1"/>
      </p:bgRef>
    </p:bg>
    <p:spTree>
      <p:nvGrpSpPr>
        <p:cNvPr id="1" name=""/>
        <p:cNvGrpSpPr/>
        <p:nvPr/>
      </p:nvGrpSpPr>
      <p:grpSpPr>
        <a:xfrm>
          <a:off x="0" y="0"/>
          <a:ext cx="0" cy="0"/>
          <a:chOff x="0" y="0"/>
          <a:chExt cx="0" cy="0"/>
        </a:xfrm>
      </p:grpSpPr>
      <p:sp>
        <p:nvSpPr>
          <p:cNvPr id="2" name="Rectangle 1"/>
          <p:cNvSpPr/>
          <p:nvPr userDrawn="1"/>
        </p:nvSpPr>
        <p:spPr bwMode="auto">
          <a:xfrm>
            <a:off x="0" y="0"/>
            <a:ext cx="12192000" cy="223138"/>
          </a:xfrm>
          <a:prstGeom prst="rect">
            <a:avLst/>
          </a:prstGeom>
          <a:solidFill>
            <a:srgbClr val="FFFFE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
                <a:srgbClr val="4B88BE"/>
              </a:buClr>
              <a:buSzPct val="90000"/>
              <a:buFontTx/>
              <a:buChar char="•"/>
              <a:tabLst/>
            </a:pPr>
            <a:endParaRPr kumimoji="0" lang="en-US" sz="1000" b="0" i="0" u="none" strike="noStrike" cap="none" normalizeH="0" baseline="0" dirty="0">
              <a:ln>
                <a:noFill/>
              </a:ln>
              <a:solidFill>
                <a:schemeClr val="tx1"/>
              </a:solidFill>
              <a:effectLst/>
              <a:latin typeface="Arial" charset="0"/>
            </a:endParaRPr>
          </a:p>
        </p:txBody>
      </p:sp>
      <p:sp>
        <p:nvSpPr>
          <p:cNvPr id="6" name="Text Placeholder 5"/>
          <p:cNvSpPr>
            <a:spLocks noGrp="1"/>
          </p:cNvSpPr>
          <p:nvPr>
            <p:ph type="body" sz="quarter" idx="10"/>
          </p:nvPr>
        </p:nvSpPr>
        <p:spPr>
          <a:xfrm>
            <a:off x="1" y="0"/>
            <a:ext cx="10854267" cy="520700"/>
          </a:xfrm>
        </p:spPr>
        <p:txBody>
          <a:bodyPr/>
          <a:lstStyle>
            <a:lvl1pPr marL="0" indent="0">
              <a:buNone/>
              <a:defRPr sz="3200">
                <a:solidFill>
                  <a:schemeClr val="accent1"/>
                </a:solidFill>
              </a:defRPr>
            </a:lvl1pPr>
          </a:lstStyle>
          <a:p>
            <a:pPr lvl="0"/>
            <a:r>
              <a:rPr lang="en-US" dirty="0"/>
              <a:t>Click to edit Master text styles</a:t>
            </a:r>
          </a:p>
        </p:txBody>
      </p:sp>
      <p:sp>
        <p:nvSpPr>
          <p:cNvPr id="5" name="Text Placeholder 4"/>
          <p:cNvSpPr>
            <a:spLocks noGrp="1"/>
          </p:cNvSpPr>
          <p:nvPr>
            <p:ph type="body" sz="quarter" idx="11"/>
          </p:nvPr>
        </p:nvSpPr>
        <p:spPr>
          <a:xfrm>
            <a:off x="239184" y="1177925"/>
            <a:ext cx="11582400" cy="4779963"/>
          </a:xfrm>
        </p:spPr>
        <p:txBody>
          <a:bodyPr/>
          <a:lstStyle>
            <a:lvl1pPr>
              <a:defRPr>
                <a:solidFill>
                  <a:sysClr val="windowText" lastClr="000000"/>
                </a:solidFill>
              </a:defRPr>
            </a:lvl1pPr>
            <a:lvl2pPr>
              <a:defRPr>
                <a:solidFill>
                  <a:sysClr val="windowText" lastClr="000000"/>
                </a:solidFill>
              </a:defRPr>
            </a:lvl2pPr>
            <a:lvl3pPr>
              <a:defRPr>
                <a:solidFill>
                  <a:sysClr val="windowText" lastClr="000000"/>
                </a:solidFill>
              </a:defRPr>
            </a:lvl3pPr>
            <a:lvl4pPr>
              <a:defRPr>
                <a:solidFill>
                  <a:sysClr val="windowText" lastClr="000000"/>
                </a:solidFill>
              </a:defRPr>
            </a:lvl4pPr>
            <a:lvl5pPr>
              <a:defRPr>
                <a:solidFill>
                  <a:sysClr val="windowText" lastClr="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8072317"/>
      </p:ext>
    </p:extLst>
  </p:cSld>
  <p:clrMapOvr>
    <a:overrideClrMapping bg1="lt1" tx1="dk1" bg2="lt2" tx2="dk2" accent1="accent1" accent2="accent2" accent3="accent3" accent4="accent4" accent5="accent5" accent6="accent6" hlink="hlink" folHlink="folHlink"/>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O_Title-[blue]"/>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5" name="Text Box 5"/>
          <p:cNvSpPr txBox="1">
            <a:spLocks noChangeArrowheads="1"/>
          </p:cNvSpPr>
          <p:nvPr/>
        </p:nvSpPr>
        <p:spPr bwMode="auto">
          <a:xfrm>
            <a:off x="0" y="6583430"/>
            <a:ext cx="12192000" cy="274637"/>
          </a:xfrm>
          <a:prstGeom prst="rect">
            <a:avLst/>
          </a:prstGeom>
          <a:noFill/>
          <a:ln w="9525">
            <a:noFill/>
            <a:miter lim="800000"/>
            <a:headEnd/>
            <a:tailEnd/>
          </a:ln>
          <a:effectLst/>
        </p:spPr>
        <p:txBody>
          <a:bodyPr lIns="91390" tIns="45696" rIns="91390" bIns="45696" anchor="b">
            <a:spAutoFit/>
          </a:bodyPr>
          <a:lstStyle/>
          <a:p>
            <a:pPr algn="ctr" defTabSz="1270000">
              <a:defRPr/>
            </a:pPr>
            <a:r>
              <a:rPr lang="en-US" sz="1200" dirty="0">
                <a:solidFill>
                  <a:srgbClr val="FFFFFF"/>
                </a:solidFill>
                <a:latin typeface="Arial Black" pitchFamily="34" charset="0"/>
              </a:rPr>
              <a:t>U N I V E R S I T Y  O F  W I S C O N S I N – S Y S T E M </a:t>
            </a:r>
          </a:p>
        </p:txBody>
      </p:sp>
      <p:sp>
        <p:nvSpPr>
          <p:cNvPr id="1170435" name="Rectangle 3"/>
          <p:cNvSpPr>
            <a:spLocks noGrp="1" noChangeArrowheads="1"/>
          </p:cNvSpPr>
          <p:nvPr>
            <p:ph type="ctrTitle"/>
          </p:nvPr>
        </p:nvSpPr>
        <p:spPr>
          <a:xfrm>
            <a:off x="558835" y="914400"/>
            <a:ext cx="10799233" cy="2209800"/>
          </a:xfrm>
        </p:spPr>
        <p:txBody>
          <a:bodyPr anchor="ctr"/>
          <a:lstStyle>
            <a:lvl1pPr>
              <a:lnSpc>
                <a:spcPct val="95000"/>
              </a:lnSpc>
              <a:defRPr sz="4100"/>
            </a:lvl1pPr>
          </a:lstStyle>
          <a:p>
            <a:r>
              <a:rPr lang="en-US"/>
              <a:t>Click to edit Master title style</a:t>
            </a:r>
          </a:p>
        </p:txBody>
      </p:sp>
      <p:sp>
        <p:nvSpPr>
          <p:cNvPr id="1170436" name="Rectangle 4"/>
          <p:cNvSpPr>
            <a:spLocks noGrp="1" noChangeArrowheads="1"/>
          </p:cNvSpPr>
          <p:nvPr>
            <p:ph type="subTitle" idx="1"/>
          </p:nvPr>
        </p:nvSpPr>
        <p:spPr>
          <a:xfrm>
            <a:off x="613871" y="3643313"/>
            <a:ext cx="8335433" cy="430212"/>
          </a:xfrm>
        </p:spPr>
        <p:txBody>
          <a:bodyPr>
            <a:spAutoFit/>
          </a:bodyPr>
          <a:lstStyle>
            <a:lvl1pPr marL="0" indent="0">
              <a:buFontTx/>
              <a:buNone/>
              <a:defRPr>
                <a:solidFill>
                  <a:srgbClr val="6E9FCC"/>
                </a:solidFill>
                <a:latin typeface="Arial Narrow" pitchFamily="34" charset="0"/>
              </a:defRPr>
            </a:lvl1pPr>
          </a:lstStyle>
          <a:p>
            <a:r>
              <a:rPr lang="en-US"/>
              <a:t>Click to edit Master subtitle style</a:t>
            </a:r>
          </a:p>
        </p:txBody>
      </p:sp>
    </p:spTree>
    <p:extLst>
      <p:ext uri="{BB962C8B-B14F-4D97-AF65-F5344CB8AC3E}">
        <p14:creationId xmlns:p14="http://schemas.microsoft.com/office/powerpoint/2010/main" val="216179714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3205764"/>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67"/>
            <a:ext cx="10363200" cy="1362075"/>
          </a:xfrm>
        </p:spPr>
        <p:txBody>
          <a:bodyPr/>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8558959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4378" y="1471617"/>
            <a:ext cx="5253567"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1103" y="1471617"/>
            <a:ext cx="5255684"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0298564"/>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1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1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69149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39890967"/>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ank">
    <p:bg>
      <p:bgRef idx="1001">
        <a:schemeClr val="bg1"/>
      </p:bgRef>
    </p:bg>
    <p:spTree>
      <p:nvGrpSpPr>
        <p:cNvPr id="1" name=""/>
        <p:cNvGrpSpPr/>
        <p:nvPr/>
      </p:nvGrpSpPr>
      <p:grpSpPr>
        <a:xfrm>
          <a:off x="0" y="0"/>
          <a:ext cx="0" cy="0"/>
          <a:chOff x="0" y="0"/>
          <a:chExt cx="0" cy="0"/>
        </a:xfrm>
      </p:grpSpPr>
      <p:sp>
        <p:nvSpPr>
          <p:cNvPr id="2" name="Rectangle 1"/>
          <p:cNvSpPr/>
          <p:nvPr userDrawn="1"/>
        </p:nvSpPr>
        <p:spPr bwMode="auto">
          <a:xfrm>
            <a:off x="0" y="0"/>
            <a:ext cx="12192000" cy="223138"/>
          </a:xfrm>
          <a:prstGeom prst="rect">
            <a:avLst/>
          </a:prstGeom>
          <a:solidFill>
            <a:srgbClr val="FFFFE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nSpc>
                <a:spcPct val="85000"/>
              </a:lnSpc>
              <a:spcBef>
                <a:spcPct val="50000"/>
              </a:spcBef>
              <a:buClr>
                <a:srgbClr val="4B88BE"/>
              </a:buClr>
              <a:buSzPct val="90000"/>
              <a:buFontTx/>
              <a:buChar char="•"/>
            </a:pPr>
            <a:endParaRPr lang="en-US" dirty="0" smtClean="0">
              <a:solidFill>
                <a:srgbClr val="666666"/>
              </a:solidFill>
            </a:endParaRPr>
          </a:p>
        </p:txBody>
      </p:sp>
      <p:sp>
        <p:nvSpPr>
          <p:cNvPr id="6" name="Text Placeholder 5"/>
          <p:cNvSpPr>
            <a:spLocks noGrp="1"/>
          </p:cNvSpPr>
          <p:nvPr>
            <p:ph type="body" sz="quarter" idx="10"/>
          </p:nvPr>
        </p:nvSpPr>
        <p:spPr>
          <a:xfrm>
            <a:off x="1" y="0"/>
            <a:ext cx="10854267" cy="520700"/>
          </a:xfrm>
        </p:spPr>
        <p:txBody>
          <a:bodyPr/>
          <a:lstStyle>
            <a:lvl1pPr marL="0" indent="0">
              <a:buNone/>
              <a:defRPr sz="3200">
                <a:solidFill>
                  <a:schemeClr val="accent1"/>
                </a:solidFill>
              </a:defRPr>
            </a:lvl1pPr>
          </a:lstStyle>
          <a:p>
            <a:pPr lvl="0"/>
            <a:r>
              <a:rPr lang="en-US" dirty="0"/>
              <a:t>Click to edit Master text styles</a:t>
            </a:r>
          </a:p>
        </p:txBody>
      </p:sp>
      <p:sp>
        <p:nvSpPr>
          <p:cNvPr id="5" name="Text Placeholder 4"/>
          <p:cNvSpPr>
            <a:spLocks noGrp="1"/>
          </p:cNvSpPr>
          <p:nvPr>
            <p:ph type="body" sz="quarter" idx="11"/>
          </p:nvPr>
        </p:nvSpPr>
        <p:spPr>
          <a:xfrm>
            <a:off x="239184" y="1177925"/>
            <a:ext cx="11582400" cy="4779963"/>
          </a:xfrm>
        </p:spPr>
        <p:txBody>
          <a:bodyPr/>
          <a:lstStyle>
            <a:lvl1pPr>
              <a:defRPr>
                <a:solidFill>
                  <a:sysClr val="windowText" lastClr="000000"/>
                </a:solidFill>
              </a:defRPr>
            </a:lvl1pPr>
            <a:lvl2pPr>
              <a:defRPr>
                <a:solidFill>
                  <a:sysClr val="windowText" lastClr="000000"/>
                </a:solidFill>
              </a:defRPr>
            </a:lvl2pPr>
            <a:lvl3pPr>
              <a:defRPr>
                <a:solidFill>
                  <a:sysClr val="windowText" lastClr="000000"/>
                </a:solidFill>
              </a:defRPr>
            </a:lvl3pPr>
            <a:lvl4pPr>
              <a:defRPr>
                <a:solidFill>
                  <a:sysClr val="windowText" lastClr="000000"/>
                </a:solidFill>
              </a:defRPr>
            </a:lvl4pPr>
            <a:lvl5pPr>
              <a:defRPr>
                <a:solidFill>
                  <a:sysClr val="windowText" lastClr="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5307609"/>
      </p:ext>
    </p:extLst>
  </p:cSld>
  <p:clrMapOvr>
    <a:overrideClrMapping bg1="lt1" tx1="dk1" bg2="lt2" tx2="dk2" accent1="accent1" accent2="accent2" accent3="accent3" accent4="accent4" accent5="accent5" accent6="accent6" hlink="hlink" folHlink="folHlink"/>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477672"/>
          </a:xfrm>
        </p:spPr>
        <p:txBody>
          <a:bodyPr/>
          <a:lstStyle>
            <a:lvl1pPr>
              <a:defRPr sz="2400"/>
            </a:lvl1pPr>
          </a:lstStyle>
          <a:p>
            <a:r>
              <a:rPr lang="en-US"/>
              <a:t>Click to edit Master title style</a:t>
            </a:r>
          </a:p>
        </p:txBody>
      </p:sp>
    </p:spTree>
    <p:extLst>
      <p:ext uri="{BB962C8B-B14F-4D97-AF65-F5344CB8AC3E}">
        <p14:creationId xmlns:p14="http://schemas.microsoft.com/office/powerpoint/2010/main" val="1931230791"/>
      </p:ext>
    </p:extLst>
  </p:cSld>
  <p:clrMapOvr>
    <a:overrideClrMapping bg1="lt1" tx1="dk1" bg2="lt2" tx2="dk2" accent1="accent1" accent2="accent2" accent3="accent3" accent4="accent4" accent5="accent5" accent6="accent6" hlink="hlink" folHlink="folHlink"/>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9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9870275"/>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99580944"/>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9857212"/>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0953" y="379457"/>
            <a:ext cx="2700867" cy="5788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6236" y="379457"/>
            <a:ext cx="7901517" cy="5788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9037553"/>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cxnSp>
        <p:nvCxnSpPr>
          <p:cNvPr id="9" name="Straight Connector 8"/>
          <p:cNvCxnSpPr/>
          <p:nvPr userDrawn="1"/>
        </p:nvCxnSpPr>
        <p:spPr>
          <a:xfrm>
            <a:off x="0" y="6553200"/>
            <a:ext cx="121920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0058400" y="6248400"/>
            <a:ext cx="1625600" cy="438912"/>
          </a:xfrm>
          <a:prstGeom prst="rect">
            <a:avLst/>
          </a:prstGeom>
          <a:noFill/>
          <a:ln w="9525">
            <a:noFill/>
            <a:miter lim="800000"/>
            <a:headEnd/>
            <a:tailEnd/>
          </a:ln>
          <a:effectLst>
            <a:outerShdw blurRad="50800" dist="38100" algn="l" rotWithShape="0">
              <a:prstClr val="black">
                <a:alpha val="40000"/>
              </a:prstClr>
            </a:outerShdw>
          </a:effectLst>
        </p:spPr>
      </p:pic>
      <p:sp>
        <p:nvSpPr>
          <p:cNvPr id="8" name="Title 1"/>
          <p:cNvSpPr>
            <a:spLocks noGrp="1"/>
          </p:cNvSpPr>
          <p:nvPr>
            <p:ph type="title"/>
          </p:nvPr>
        </p:nvSpPr>
        <p:spPr>
          <a:xfrm>
            <a:off x="1016000" y="152400"/>
            <a:ext cx="10972800" cy="1143000"/>
          </a:xfrm>
        </p:spPr>
        <p:txBody>
          <a:bodyPr>
            <a:normAutofit/>
          </a:bodyPr>
          <a:lstStyle>
            <a:lvl1pPr algn="l">
              <a:defRPr sz="3200">
                <a:solidFill>
                  <a:schemeClr val="tx2">
                    <a:lumMod val="75000"/>
                  </a:schemeClr>
                </a:solidFill>
              </a:defRPr>
            </a:lvl1pPr>
          </a:lstStyle>
          <a:p>
            <a:r>
              <a:rPr lang="en-US" dirty="0"/>
              <a:t>Click to edit Master title style</a:t>
            </a:r>
          </a:p>
        </p:txBody>
      </p:sp>
    </p:spTree>
    <p:extLst>
      <p:ext uri="{BB962C8B-B14F-4D97-AF65-F5344CB8AC3E}">
        <p14:creationId xmlns:p14="http://schemas.microsoft.com/office/powerpoint/2010/main" val="424599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51"/>
            <a:ext cx="10363200" cy="1362075"/>
          </a:xfrm>
        </p:spPr>
        <p:txBody>
          <a:bodyPr/>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cxnSp>
        <p:nvCxnSpPr>
          <p:cNvPr id="9" name="Straight Connector 8"/>
          <p:cNvCxnSpPr/>
          <p:nvPr userDrawn="1"/>
        </p:nvCxnSpPr>
        <p:spPr>
          <a:xfrm>
            <a:off x="0" y="6553200"/>
            <a:ext cx="121920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0058400" y="6248400"/>
            <a:ext cx="1625600" cy="438912"/>
          </a:xfrm>
          <a:prstGeom prst="rect">
            <a:avLst/>
          </a:prstGeom>
          <a:noFill/>
          <a:ln w="9525">
            <a:noFill/>
            <a:miter lim="800000"/>
            <a:headEnd/>
            <a:tailEnd/>
          </a:ln>
          <a:effectLst>
            <a:outerShdw blurRad="50800" dist="38100" algn="l" rotWithShape="0">
              <a:prstClr val="black">
                <a:alpha val="40000"/>
              </a:prstClr>
            </a:outerShdw>
          </a:effectLst>
        </p:spPr>
      </p:pic>
      <p:sp>
        <p:nvSpPr>
          <p:cNvPr id="8" name="Title 1"/>
          <p:cNvSpPr>
            <a:spLocks noGrp="1"/>
          </p:cNvSpPr>
          <p:nvPr>
            <p:ph type="title"/>
          </p:nvPr>
        </p:nvSpPr>
        <p:spPr>
          <a:xfrm>
            <a:off x="1016000" y="152400"/>
            <a:ext cx="10972800" cy="1143000"/>
          </a:xfrm>
        </p:spPr>
        <p:txBody>
          <a:bodyPr>
            <a:normAutofit/>
          </a:bodyPr>
          <a:lstStyle>
            <a:lvl1pPr algn="l">
              <a:defRPr sz="3200">
                <a:solidFill>
                  <a:schemeClr val="tx2">
                    <a:lumMod val="75000"/>
                  </a:schemeClr>
                </a:solidFill>
              </a:defRPr>
            </a:lvl1pPr>
          </a:lstStyle>
          <a:p>
            <a:r>
              <a:rPr lang="en-US" dirty="0"/>
              <a:t>Click to edit Master title style</a:t>
            </a:r>
          </a:p>
        </p:txBody>
      </p:sp>
    </p:spTree>
    <p:extLst>
      <p:ext uri="{BB962C8B-B14F-4D97-AF65-F5344CB8AC3E}">
        <p14:creationId xmlns:p14="http://schemas.microsoft.com/office/powerpoint/2010/main" val="37236441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12192000" cy="542461"/>
          </a:xfrm>
          <a:solidFill>
            <a:srgbClr val="CAEAFF"/>
          </a:solidFill>
        </p:spPr>
        <p:txBody>
          <a:bodyPr/>
          <a:lstStyle>
            <a:lvl1pPr>
              <a:defRPr sz="3200" b="0" i="0">
                <a:solidFill>
                  <a:schemeClr val="bg1"/>
                </a:solidFill>
                <a:latin typeface="Arial" charset="0"/>
                <a:ea typeface="Arial" charset="0"/>
                <a:cs typeface="Arial" charset="0"/>
              </a:defRPr>
            </a:lvl1pPr>
          </a:lstStyle>
          <a:p>
            <a:r>
              <a:rPr lang="en-US" dirty="0"/>
              <a:t>Click to edit Master title style</a:t>
            </a:r>
          </a:p>
        </p:txBody>
      </p:sp>
      <p:sp>
        <p:nvSpPr>
          <p:cNvPr id="3" name="Rectangle 2"/>
          <p:cNvSpPr/>
          <p:nvPr userDrawn="1"/>
        </p:nvSpPr>
        <p:spPr bwMode="auto">
          <a:xfrm>
            <a:off x="0" y="6549080"/>
            <a:ext cx="12192000" cy="22313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nSpc>
                <a:spcPct val="85000"/>
              </a:lnSpc>
              <a:spcBef>
                <a:spcPct val="50000"/>
              </a:spcBef>
              <a:buClr>
                <a:srgbClr val="4B88BE"/>
              </a:buClr>
              <a:buSzPct val="90000"/>
              <a:buFontTx/>
              <a:buChar char="•"/>
            </a:pPr>
            <a:endParaRPr lang="en-US" dirty="0">
              <a:solidFill>
                <a:srgbClr val="FFFFFF"/>
              </a:solidFill>
            </a:endParaRPr>
          </a:p>
        </p:txBody>
      </p:sp>
      <p:sp>
        <p:nvSpPr>
          <p:cNvPr id="4" name="Rectangle 3"/>
          <p:cNvSpPr/>
          <p:nvPr userDrawn="1"/>
        </p:nvSpPr>
        <p:spPr bwMode="auto">
          <a:xfrm>
            <a:off x="0" y="496741"/>
            <a:ext cx="12192000" cy="22313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nSpc>
                <a:spcPct val="85000"/>
              </a:lnSpc>
              <a:spcBef>
                <a:spcPct val="50000"/>
              </a:spcBef>
              <a:buClr>
                <a:srgbClr val="4B88BE"/>
              </a:buClr>
              <a:buSzPct val="90000"/>
              <a:buFontTx/>
              <a:buChar char="•"/>
            </a:pPr>
            <a:endParaRPr lang="en-US" dirty="0">
              <a:solidFill>
                <a:srgbClr val="FFFFFF"/>
              </a:solidFill>
            </a:endParaRPr>
          </a:p>
        </p:txBody>
      </p:sp>
      <p:sp>
        <p:nvSpPr>
          <p:cNvPr id="8" name="Text Placeholder 7"/>
          <p:cNvSpPr>
            <a:spLocks noGrp="1"/>
          </p:cNvSpPr>
          <p:nvPr>
            <p:ph type="body" sz="quarter" idx="10"/>
          </p:nvPr>
        </p:nvSpPr>
        <p:spPr>
          <a:xfrm>
            <a:off x="7" y="679450"/>
            <a:ext cx="12043833" cy="5721350"/>
          </a:xfrm>
        </p:spPr>
        <p:txBody>
          <a:bodyPr/>
          <a:lstStyle>
            <a:lvl1pPr>
              <a:spcAft>
                <a:spcPts val="300"/>
              </a:spcAft>
              <a:defRPr>
                <a:solidFill>
                  <a:schemeClr val="bg1"/>
                </a:solidFill>
              </a:defRPr>
            </a:lvl1pPr>
            <a:lvl2pPr>
              <a:spcAft>
                <a:spcPts val="300"/>
              </a:spcAft>
              <a:defRPr>
                <a:solidFill>
                  <a:schemeClr val="bg1"/>
                </a:solidFill>
              </a:defRPr>
            </a:lvl2pPr>
            <a:lvl3pPr>
              <a:spcAft>
                <a:spcPts val="300"/>
              </a:spcAft>
              <a:defRPr>
                <a:solidFill>
                  <a:schemeClr val="bg1"/>
                </a:solidFill>
              </a:defRPr>
            </a:lvl3pPr>
            <a:lvl4pPr>
              <a:spcAft>
                <a:spcPts val="300"/>
              </a:spcAft>
              <a:defRPr>
                <a:solidFill>
                  <a:schemeClr val="bg1"/>
                </a:solidFill>
              </a:defRPr>
            </a:lvl4pPr>
            <a:lvl5pPr>
              <a:spcAft>
                <a:spcPts val="300"/>
              </a:spcAft>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7528912" y="6549619"/>
            <a:ext cx="2904962" cy="238527"/>
          </a:xfrm>
          <a:prstGeom prst="rect">
            <a:avLst/>
          </a:prstGeom>
        </p:spPr>
        <p:txBody>
          <a:bodyPr wrap="none">
            <a:spAutoFit/>
          </a:bodyPr>
          <a:lstStyle/>
          <a:p>
            <a:pPr>
              <a:lnSpc>
                <a:spcPct val="95000"/>
              </a:lnSpc>
            </a:pPr>
            <a:r>
              <a:rPr lang="en-US" dirty="0">
                <a:solidFill>
                  <a:srgbClr val="FFFFFF"/>
                </a:solidFill>
              </a:rPr>
              <a:t>Business Intelligence @ University of Wisconsin</a:t>
            </a:r>
            <a:endParaRPr lang="en-US" sz="1050" dirty="0">
              <a:solidFill>
                <a:srgbClr val="FFFFFF"/>
              </a:solidFill>
            </a:endParaRPr>
          </a:p>
        </p:txBody>
      </p:sp>
      <p:sp>
        <p:nvSpPr>
          <p:cNvPr id="12" name="Rectangle 11"/>
          <p:cNvSpPr/>
          <p:nvPr userDrawn="1"/>
        </p:nvSpPr>
        <p:spPr>
          <a:xfrm>
            <a:off x="32854" y="6549619"/>
            <a:ext cx="2202847" cy="238527"/>
          </a:xfrm>
          <a:prstGeom prst="rect">
            <a:avLst/>
          </a:prstGeom>
        </p:spPr>
        <p:txBody>
          <a:bodyPr wrap="none">
            <a:spAutoFit/>
          </a:bodyPr>
          <a:lstStyle/>
          <a:p>
            <a:pPr>
              <a:lnSpc>
                <a:spcPct val="95000"/>
              </a:lnSpc>
            </a:pPr>
            <a:r>
              <a:rPr lang="en-US" dirty="0">
                <a:solidFill>
                  <a:srgbClr val="FFFFFF"/>
                </a:solidFill>
              </a:rPr>
              <a:t>EXECUTIVE SPONSOR MEETING</a:t>
            </a:r>
            <a:endParaRPr lang="en-US" sz="1050" dirty="0">
              <a:solidFill>
                <a:srgbClr val="FFFFFF"/>
              </a:solidFill>
            </a:endParaRPr>
          </a:p>
        </p:txBody>
      </p:sp>
      <p:sp>
        <p:nvSpPr>
          <p:cNvPr id="9" name="Text Box 5"/>
          <p:cNvSpPr txBox="1">
            <a:spLocks noChangeArrowheads="1"/>
          </p:cNvSpPr>
          <p:nvPr userDrawn="1"/>
        </p:nvSpPr>
        <p:spPr bwMode="auto">
          <a:xfrm>
            <a:off x="11379200" y="6559742"/>
            <a:ext cx="508000" cy="261562"/>
          </a:xfrm>
          <a:prstGeom prst="rect">
            <a:avLst/>
          </a:prstGeom>
          <a:noFill/>
          <a:ln w="9525">
            <a:noFill/>
            <a:miter lim="800000"/>
            <a:headEnd/>
            <a:tailEnd/>
          </a:ln>
          <a:effectLst/>
        </p:spPr>
        <p:txBody>
          <a:bodyPr lIns="91390" tIns="45696" rIns="91390" bIns="45696" anchor="ctr">
            <a:spAutoFit/>
          </a:bodyPr>
          <a:lstStyle/>
          <a:p>
            <a:pPr algn="r">
              <a:spcBef>
                <a:spcPct val="50000"/>
              </a:spcBef>
              <a:defRPr/>
            </a:pPr>
            <a:fld id="{1D7461E9-92BA-41AA-9C4A-F4AD72CFAD9D}" type="slidenum">
              <a:rPr lang="en-US" sz="1100">
                <a:solidFill>
                  <a:srgbClr val="FFFFFF"/>
                </a:solidFill>
              </a:rPr>
              <a:pPr algn="r">
                <a:spcBef>
                  <a:spcPct val="50000"/>
                </a:spcBef>
                <a:defRPr/>
              </a:pPr>
              <a:t>‹#›</a:t>
            </a:fld>
            <a:endParaRPr lang="en-US" sz="1100" dirty="0">
              <a:solidFill>
                <a:srgbClr val="FFFFFF"/>
              </a:solidFill>
            </a:endParaRPr>
          </a:p>
        </p:txBody>
      </p:sp>
    </p:spTree>
    <p:extLst>
      <p:ext uri="{BB962C8B-B14F-4D97-AF65-F5344CB8AC3E}">
        <p14:creationId xmlns:p14="http://schemas.microsoft.com/office/powerpoint/2010/main" val="1790123890"/>
      </p:ext>
    </p:extLst>
  </p:cSld>
  <p:clrMapOvr>
    <a:masterClrMapping/>
  </p:clrMapOvr>
  <p:transition spd="med"/>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9922846"/>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4_Blank">
    <p:bg>
      <p:bgRef idx="1001">
        <a:schemeClr val="bg1"/>
      </p:bgRef>
    </p:bg>
    <p:spTree>
      <p:nvGrpSpPr>
        <p:cNvPr id="1" name=""/>
        <p:cNvGrpSpPr/>
        <p:nvPr/>
      </p:nvGrpSpPr>
      <p:grpSpPr>
        <a:xfrm>
          <a:off x="0" y="0"/>
          <a:ext cx="0" cy="0"/>
          <a:chOff x="0" y="0"/>
          <a:chExt cx="0" cy="0"/>
        </a:xfrm>
      </p:grpSpPr>
      <p:sp>
        <p:nvSpPr>
          <p:cNvPr id="2" name="Rectangle 1"/>
          <p:cNvSpPr/>
          <p:nvPr userDrawn="1"/>
        </p:nvSpPr>
        <p:spPr bwMode="auto">
          <a:xfrm>
            <a:off x="0" y="0"/>
            <a:ext cx="12192000" cy="223138"/>
          </a:xfrm>
          <a:prstGeom prst="rect">
            <a:avLst/>
          </a:prstGeom>
          <a:solidFill>
            <a:srgbClr val="FFFFE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nSpc>
                <a:spcPct val="85000"/>
              </a:lnSpc>
              <a:spcBef>
                <a:spcPct val="50000"/>
              </a:spcBef>
              <a:buClr>
                <a:srgbClr val="4B88BE"/>
              </a:buClr>
              <a:buSzPct val="90000"/>
              <a:buFontTx/>
              <a:buChar char="•"/>
            </a:pPr>
            <a:endParaRPr lang="en-US" dirty="0">
              <a:solidFill>
                <a:srgbClr val="666666"/>
              </a:solidFill>
            </a:endParaRPr>
          </a:p>
        </p:txBody>
      </p:sp>
      <p:sp>
        <p:nvSpPr>
          <p:cNvPr id="6" name="Text Placeholder 5"/>
          <p:cNvSpPr>
            <a:spLocks noGrp="1"/>
          </p:cNvSpPr>
          <p:nvPr>
            <p:ph type="body" sz="quarter" idx="10"/>
          </p:nvPr>
        </p:nvSpPr>
        <p:spPr>
          <a:xfrm>
            <a:off x="1" y="0"/>
            <a:ext cx="10854267" cy="520700"/>
          </a:xfrm>
        </p:spPr>
        <p:txBody>
          <a:bodyPr/>
          <a:lstStyle>
            <a:lvl1pPr marL="0" indent="0">
              <a:buNone/>
              <a:defRPr sz="3200">
                <a:solidFill>
                  <a:schemeClr val="accent1"/>
                </a:solidFill>
              </a:defRPr>
            </a:lvl1pPr>
          </a:lstStyle>
          <a:p>
            <a:pPr lvl="0"/>
            <a:r>
              <a:rPr lang="en-US" dirty="0"/>
              <a:t>Click to edit Master text styles</a:t>
            </a:r>
          </a:p>
        </p:txBody>
      </p:sp>
      <p:sp>
        <p:nvSpPr>
          <p:cNvPr id="5" name="Text Placeholder 4"/>
          <p:cNvSpPr>
            <a:spLocks noGrp="1"/>
          </p:cNvSpPr>
          <p:nvPr>
            <p:ph type="body" sz="quarter" idx="11"/>
          </p:nvPr>
        </p:nvSpPr>
        <p:spPr>
          <a:xfrm>
            <a:off x="239184" y="1177925"/>
            <a:ext cx="11582400" cy="4779963"/>
          </a:xfrm>
        </p:spPr>
        <p:txBody>
          <a:bodyPr/>
          <a:lstStyle>
            <a:lvl1pPr>
              <a:defRPr>
                <a:solidFill>
                  <a:sysClr val="windowText" lastClr="000000"/>
                </a:solidFill>
              </a:defRPr>
            </a:lvl1pPr>
            <a:lvl2pPr>
              <a:defRPr>
                <a:solidFill>
                  <a:sysClr val="windowText" lastClr="000000"/>
                </a:solidFill>
              </a:defRPr>
            </a:lvl2pPr>
            <a:lvl3pPr>
              <a:defRPr>
                <a:solidFill>
                  <a:sysClr val="windowText" lastClr="000000"/>
                </a:solidFill>
              </a:defRPr>
            </a:lvl3pPr>
            <a:lvl4pPr>
              <a:defRPr>
                <a:solidFill>
                  <a:sysClr val="windowText" lastClr="000000"/>
                </a:solidFill>
              </a:defRPr>
            </a:lvl4pPr>
            <a:lvl5pPr>
              <a:defRPr>
                <a:solidFill>
                  <a:sysClr val="windowText" lastClr="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1308805"/>
      </p:ext>
    </p:extLst>
  </p:cSld>
  <p:clrMapOvr>
    <a:overrideClrMapping bg1="lt1" tx1="dk1" bg2="lt2" tx2="dk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4367" y="1471617"/>
            <a:ext cx="5253567"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1103" y="1471617"/>
            <a:ext cx="5255684"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01"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01"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Ref idx="1001">
        <a:schemeClr val="bg1"/>
      </p:bgRef>
    </p:bg>
    <p:spTree>
      <p:nvGrpSpPr>
        <p:cNvPr id="1" name=""/>
        <p:cNvGrpSpPr/>
        <p:nvPr/>
      </p:nvGrpSpPr>
      <p:grpSpPr>
        <a:xfrm>
          <a:off x="0" y="0"/>
          <a:ext cx="0" cy="0"/>
          <a:chOff x="0" y="0"/>
          <a:chExt cx="0" cy="0"/>
        </a:xfrm>
      </p:grpSpPr>
      <p:sp>
        <p:nvSpPr>
          <p:cNvPr id="2" name="Rectangle 1"/>
          <p:cNvSpPr/>
          <p:nvPr userDrawn="1"/>
        </p:nvSpPr>
        <p:spPr bwMode="auto">
          <a:xfrm>
            <a:off x="0" y="0"/>
            <a:ext cx="12192000" cy="223138"/>
          </a:xfrm>
          <a:prstGeom prst="rect">
            <a:avLst/>
          </a:prstGeom>
          <a:solidFill>
            <a:srgbClr val="FFFFE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
                <a:srgbClr val="4B88BE"/>
              </a:buClr>
              <a:buSzPct val="90000"/>
              <a:buFontTx/>
              <a:buChar char="•"/>
              <a:tabLst/>
            </a:pPr>
            <a:endParaRPr kumimoji="0" lang="en-US" sz="1000" b="0" i="0" u="none" strike="noStrike" cap="none" normalizeH="0" baseline="0" dirty="0">
              <a:ln>
                <a:noFill/>
              </a:ln>
              <a:solidFill>
                <a:schemeClr val="tx1"/>
              </a:solidFill>
              <a:effectLst/>
              <a:latin typeface="Arial" charset="0"/>
            </a:endParaRPr>
          </a:p>
        </p:txBody>
      </p:sp>
      <p:sp>
        <p:nvSpPr>
          <p:cNvPr id="6" name="Text Placeholder 5"/>
          <p:cNvSpPr>
            <a:spLocks noGrp="1"/>
          </p:cNvSpPr>
          <p:nvPr>
            <p:ph type="body" sz="quarter" idx="10"/>
          </p:nvPr>
        </p:nvSpPr>
        <p:spPr>
          <a:xfrm>
            <a:off x="0" y="0"/>
            <a:ext cx="10854267" cy="520700"/>
          </a:xfrm>
        </p:spPr>
        <p:txBody>
          <a:bodyPr/>
          <a:lstStyle>
            <a:lvl1pPr marL="0" indent="0">
              <a:buNone/>
              <a:defRPr sz="3200">
                <a:solidFill>
                  <a:schemeClr val="accent1"/>
                </a:solidFill>
              </a:defRPr>
            </a:lvl1pPr>
          </a:lstStyle>
          <a:p>
            <a:pPr lvl="0"/>
            <a:r>
              <a:rPr lang="en-US" dirty="0"/>
              <a:t>Click to edit Master text styles</a:t>
            </a:r>
          </a:p>
        </p:txBody>
      </p:sp>
      <p:sp>
        <p:nvSpPr>
          <p:cNvPr id="5" name="Text Placeholder 4"/>
          <p:cNvSpPr>
            <a:spLocks noGrp="1"/>
          </p:cNvSpPr>
          <p:nvPr>
            <p:ph type="body" sz="quarter" idx="11"/>
          </p:nvPr>
        </p:nvSpPr>
        <p:spPr>
          <a:xfrm>
            <a:off x="239184" y="1177925"/>
            <a:ext cx="11582400" cy="4779963"/>
          </a:xfrm>
        </p:spPr>
        <p:txBody>
          <a:bodyPr/>
          <a:lstStyle>
            <a:lvl1pPr>
              <a:defRPr>
                <a:solidFill>
                  <a:sysClr val="windowText" lastClr="000000"/>
                </a:solidFill>
              </a:defRPr>
            </a:lvl1pPr>
            <a:lvl2pPr>
              <a:defRPr>
                <a:solidFill>
                  <a:sysClr val="windowText" lastClr="000000"/>
                </a:solidFill>
              </a:defRPr>
            </a:lvl2pPr>
            <a:lvl3pPr>
              <a:defRPr>
                <a:solidFill>
                  <a:sysClr val="windowText" lastClr="000000"/>
                </a:solidFill>
              </a:defRPr>
            </a:lvl3pPr>
            <a:lvl4pPr>
              <a:defRPr>
                <a:solidFill>
                  <a:sysClr val="windowText" lastClr="000000"/>
                </a:solidFill>
              </a:defRPr>
            </a:lvl4pPr>
            <a:lvl5pPr>
              <a:defRPr>
                <a:solidFill>
                  <a:sysClr val="windowText" lastClr="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477672"/>
          </a:xfrm>
        </p:spPr>
        <p:txBody>
          <a:bodyPr/>
          <a:lstStyle>
            <a:lvl1pPr>
              <a:defRPr sz="2400"/>
            </a:lvl1pPr>
          </a:lstStyle>
          <a:p>
            <a:r>
              <a:rPr lang="en-US"/>
              <a:t>Click to edit Master title style</a:t>
            </a:r>
          </a:p>
        </p:txBody>
      </p:sp>
    </p:spTree>
    <p:extLst>
      <p:ext uri="{BB962C8B-B14F-4D97-AF65-F5344CB8AC3E}">
        <p14:creationId xmlns:p14="http://schemas.microsoft.com/office/powerpoint/2010/main" val="989723179"/>
      </p:ext>
    </p:extLst>
  </p:cSld>
  <p:clrMapOvr>
    <a:overrideClrMapping bg1="lt1" tx1="dk1" bg2="lt2" tx2="dk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9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1.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8" descr="BO_Title-[blue]"/>
          <p:cNvPicPr>
            <a:picLocks noChangeAspect="1" noChangeArrowheads="1"/>
          </p:cNvPicPr>
          <p:nvPr/>
        </p:nvPicPr>
        <p:blipFill>
          <a:blip r:embed="rId18" cstate="print"/>
          <a:srcRect/>
          <a:stretch>
            <a:fillRect/>
          </a:stretch>
        </p:blipFill>
        <p:spPr bwMode="auto">
          <a:xfrm>
            <a:off x="0" y="0"/>
            <a:ext cx="12192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766233" y="379413"/>
            <a:ext cx="10805584" cy="914400"/>
          </a:xfrm>
          <a:prstGeom prst="rect">
            <a:avLst/>
          </a:prstGeom>
          <a:noFill/>
          <a:ln w="9525">
            <a:noFill/>
            <a:miter lim="800000"/>
            <a:headEnd/>
            <a:tailEnd/>
          </a:ln>
        </p:spPr>
        <p:txBody>
          <a:bodyPr vert="horz" wrap="square" lIns="91390" tIns="45696" rIns="91390" bIns="45696" numCol="1" anchor="t"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804333" y="1471617"/>
            <a:ext cx="10712451" cy="4695825"/>
          </a:xfrm>
          <a:prstGeom prst="rect">
            <a:avLst/>
          </a:prstGeom>
          <a:noFill/>
          <a:ln w="9525">
            <a:noFill/>
            <a:miter lim="800000"/>
            <a:headEnd/>
            <a:tailEnd/>
          </a:ln>
        </p:spPr>
        <p:txBody>
          <a:bodyPr vert="horz" wrap="square" lIns="91390" tIns="45696" rIns="91390" bIns="4569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9413" name="Text Box 5"/>
          <p:cNvSpPr txBox="1">
            <a:spLocks noChangeArrowheads="1"/>
          </p:cNvSpPr>
          <p:nvPr/>
        </p:nvSpPr>
        <p:spPr bwMode="auto">
          <a:xfrm>
            <a:off x="11379200" y="6583363"/>
            <a:ext cx="508000" cy="214312"/>
          </a:xfrm>
          <a:prstGeom prst="rect">
            <a:avLst/>
          </a:prstGeom>
          <a:noFill/>
          <a:ln w="9525">
            <a:noFill/>
            <a:miter lim="800000"/>
            <a:headEnd/>
            <a:tailEnd/>
          </a:ln>
          <a:effectLst/>
        </p:spPr>
        <p:txBody>
          <a:bodyPr lIns="91390" tIns="45696" rIns="91390" bIns="45696" anchor="ctr">
            <a:spAutoFit/>
          </a:bodyPr>
          <a:lstStyle/>
          <a:p>
            <a:pPr algn="r">
              <a:spcBef>
                <a:spcPct val="50000"/>
              </a:spcBef>
              <a:defRPr/>
            </a:pPr>
            <a:fld id="{1D7461E9-92BA-41AA-9C4A-F4AD72CFAD9D}" type="slidenum">
              <a:rPr lang="en-US" sz="800">
                <a:solidFill>
                  <a:srgbClr val="4B88BE"/>
                </a:solidFill>
                <a:latin typeface="Times" pitchFamily="18" charset="0"/>
              </a:rPr>
              <a:pPr algn="r">
                <a:spcBef>
                  <a:spcPct val="50000"/>
                </a:spcBef>
                <a:defRPr/>
              </a:pPr>
              <a:t>‹#›</a:t>
            </a:fld>
            <a:endParaRPr lang="en-US" sz="800" dirty="0">
              <a:solidFill>
                <a:srgbClr val="4B88BE"/>
              </a:solidFill>
              <a:latin typeface="Times" pitchFamily="18" charset="0"/>
            </a:endParaRPr>
          </a:p>
        </p:txBody>
      </p:sp>
      <p:sp>
        <p:nvSpPr>
          <p:cNvPr id="1169414" name="Text Box 6"/>
          <p:cNvSpPr txBox="1">
            <a:spLocks noChangeArrowheads="1"/>
          </p:cNvSpPr>
          <p:nvPr/>
        </p:nvSpPr>
        <p:spPr bwMode="auto">
          <a:xfrm>
            <a:off x="0" y="6583414"/>
            <a:ext cx="12192000" cy="274637"/>
          </a:xfrm>
          <a:prstGeom prst="rect">
            <a:avLst/>
          </a:prstGeom>
          <a:noFill/>
          <a:ln w="9525">
            <a:noFill/>
            <a:miter lim="800000"/>
            <a:headEnd/>
            <a:tailEnd/>
          </a:ln>
          <a:effectLst/>
        </p:spPr>
        <p:txBody>
          <a:bodyPr lIns="91390" tIns="45696" rIns="91390" bIns="45696" anchor="b">
            <a:spAutoFit/>
          </a:bodyPr>
          <a:lstStyle/>
          <a:p>
            <a:pPr algn="ctr" defTabSz="1270000">
              <a:defRPr/>
            </a:pPr>
            <a:r>
              <a:rPr lang="en-US" sz="1200" dirty="0">
                <a:latin typeface="Arial Black" pitchFamily="34" charset="0"/>
              </a:rPr>
              <a:t>U N I V E R S I T Y  O F  W I S C O N S I N – SYSTEM</a:t>
            </a:r>
          </a:p>
        </p:txBody>
      </p:sp>
    </p:spTree>
  </p:cSld>
  <p:clrMap bg1="dk2" tx1="lt1" bg2="dk1" tx2="lt2" accent1="accent1" accent2="accent2" accent3="accent3" accent4="accent4" accent5="accent5" accent6="accent6" hlink="hlink" folHlink="folHlink"/>
  <p:sldLayoutIdLst>
    <p:sldLayoutId id="2147483829" r:id="rId1"/>
    <p:sldLayoutId id="2147483819" r:id="rId2"/>
    <p:sldLayoutId id="2147483820" r:id="rId3"/>
    <p:sldLayoutId id="2147483821" r:id="rId4"/>
    <p:sldLayoutId id="2147483822" r:id="rId5"/>
    <p:sldLayoutId id="2147483823" r:id="rId6"/>
    <p:sldLayoutId id="2147483824" r:id="rId7"/>
    <p:sldLayoutId id="2147483830" r:id="rId8"/>
    <p:sldLayoutId id="2147483825" r:id="rId9"/>
    <p:sldLayoutId id="2147483826" r:id="rId10"/>
    <p:sldLayoutId id="2147483827" r:id="rId11"/>
    <p:sldLayoutId id="2147483828" r:id="rId12"/>
    <p:sldLayoutId id="2147483831" r:id="rId13"/>
    <p:sldLayoutId id="2147483832" r:id="rId14"/>
    <p:sldLayoutId id="2147483833" r:id="rId15"/>
    <p:sldLayoutId id="2147483853" r:id="rId16"/>
  </p:sldLayoutIdLst>
  <p:transition spd="med"/>
  <p:txStyles>
    <p:titleStyle>
      <a:lvl1pPr algn="l" rtl="0" eaLnBrk="0" fontAlgn="base" hangingPunct="0">
        <a:lnSpc>
          <a:spcPct val="80000"/>
        </a:lnSpc>
        <a:spcBef>
          <a:spcPct val="0"/>
        </a:spcBef>
        <a:spcAft>
          <a:spcPct val="0"/>
        </a:spcAft>
        <a:defRPr sz="3600">
          <a:solidFill>
            <a:schemeClr val="tx1"/>
          </a:solidFill>
          <a:latin typeface="+mj-lt"/>
          <a:ea typeface="+mj-ea"/>
          <a:cs typeface="+mj-cs"/>
        </a:defRPr>
      </a:lvl1pPr>
      <a:lvl2pPr algn="l" rtl="0" eaLnBrk="0" fontAlgn="base" hangingPunct="0">
        <a:lnSpc>
          <a:spcPct val="80000"/>
        </a:lnSpc>
        <a:spcBef>
          <a:spcPct val="0"/>
        </a:spcBef>
        <a:spcAft>
          <a:spcPct val="0"/>
        </a:spcAft>
        <a:defRPr sz="3600">
          <a:solidFill>
            <a:schemeClr val="tx1"/>
          </a:solidFill>
          <a:latin typeface="Arial Black" pitchFamily="34" charset="0"/>
        </a:defRPr>
      </a:lvl2pPr>
      <a:lvl3pPr algn="l" rtl="0" eaLnBrk="0" fontAlgn="base" hangingPunct="0">
        <a:lnSpc>
          <a:spcPct val="80000"/>
        </a:lnSpc>
        <a:spcBef>
          <a:spcPct val="0"/>
        </a:spcBef>
        <a:spcAft>
          <a:spcPct val="0"/>
        </a:spcAft>
        <a:defRPr sz="3600">
          <a:solidFill>
            <a:schemeClr val="tx1"/>
          </a:solidFill>
          <a:latin typeface="Arial Black" pitchFamily="34" charset="0"/>
        </a:defRPr>
      </a:lvl3pPr>
      <a:lvl4pPr algn="l" rtl="0" eaLnBrk="0" fontAlgn="base" hangingPunct="0">
        <a:lnSpc>
          <a:spcPct val="80000"/>
        </a:lnSpc>
        <a:spcBef>
          <a:spcPct val="0"/>
        </a:spcBef>
        <a:spcAft>
          <a:spcPct val="0"/>
        </a:spcAft>
        <a:defRPr sz="3600">
          <a:solidFill>
            <a:schemeClr val="tx1"/>
          </a:solidFill>
          <a:latin typeface="Arial Black" pitchFamily="34" charset="0"/>
        </a:defRPr>
      </a:lvl4pPr>
      <a:lvl5pPr algn="l" rtl="0" eaLnBrk="0" fontAlgn="base" hangingPunct="0">
        <a:lnSpc>
          <a:spcPct val="80000"/>
        </a:lnSpc>
        <a:spcBef>
          <a:spcPct val="0"/>
        </a:spcBef>
        <a:spcAft>
          <a:spcPct val="0"/>
        </a:spcAft>
        <a:defRPr sz="3600">
          <a:solidFill>
            <a:schemeClr val="tx1"/>
          </a:solidFill>
          <a:latin typeface="Arial Black" pitchFamily="34" charset="0"/>
        </a:defRPr>
      </a:lvl5pPr>
      <a:lvl6pPr marL="457200" algn="l" rtl="0" fontAlgn="base">
        <a:lnSpc>
          <a:spcPct val="80000"/>
        </a:lnSpc>
        <a:spcBef>
          <a:spcPct val="0"/>
        </a:spcBef>
        <a:spcAft>
          <a:spcPct val="0"/>
        </a:spcAft>
        <a:defRPr sz="3600">
          <a:solidFill>
            <a:schemeClr val="tx1"/>
          </a:solidFill>
          <a:latin typeface="Arial Black" pitchFamily="34" charset="0"/>
        </a:defRPr>
      </a:lvl6pPr>
      <a:lvl7pPr marL="914400" algn="l" rtl="0" fontAlgn="base">
        <a:lnSpc>
          <a:spcPct val="80000"/>
        </a:lnSpc>
        <a:spcBef>
          <a:spcPct val="0"/>
        </a:spcBef>
        <a:spcAft>
          <a:spcPct val="0"/>
        </a:spcAft>
        <a:defRPr sz="3600">
          <a:solidFill>
            <a:schemeClr val="tx1"/>
          </a:solidFill>
          <a:latin typeface="Arial Black" pitchFamily="34" charset="0"/>
        </a:defRPr>
      </a:lvl7pPr>
      <a:lvl8pPr marL="1371600" algn="l" rtl="0" fontAlgn="base">
        <a:lnSpc>
          <a:spcPct val="80000"/>
        </a:lnSpc>
        <a:spcBef>
          <a:spcPct val="0"/>
        </a:spcBef>
        <a:spcAft>
          <a:spcPct val="0"/>
        </a:spcAft>
        <a:defRPr sz="3600">
          <a:solidFill>
            <a:schemeClr val="tx1"/>
          </a:solidFill>
          <a:latin typeface="Arial Black" pitchFamily="34" charset="0"/>
        </a:defRPr>
      </a:lvl8pPr>
      <a:lvl9pPr marL="1828800" algn="l" rtl="0" fontAlgn="base">
        <a:lnSpc>
          <a:spcPct val="80000"/>
        </a:lnSpc>
        <a:spcBef>
          <a:spcPct val="0"/>
        </a:spcBef>
        <a:spcAft>
          <a:spcPct val="0"/>
        </a:spcAft>
        <a:defRPr sz="3600">
          <a:solidFill>
            <a:schemeClr val="tx1"/>
          </a:solidFill>
          <a:latin typeface="Arial Black" pitchFamily="34" charset="0"/>
        </a:defRPr>
      </a:lvl9pPr>
    </p:titleStyle>
    <p:bodyStyle>
      <a:lvl1pPr marL="234950" indent="-234950" algn="l" rtl="0" eaLnBrk="0" fontAlgn="base" hangingPunct="0">
        <a:lnSpc>
          <a:spcPct val="85000"/>
        </a:lnSpc>
        <a:spcBef>
          <a:spcPct val="60000"/>
        </a:spcBef>
        <a:spcAft>
          <a:spcPct val="0"/>
        </a:spcAft>
        <a:buClr>
          <a:srgbClr val="4B88BE"/>
        </a:buClr>
        <a:buSzPct val="90000"/>
        <a:buChar char="•"/>
        <a:defRPr sz="2600" b="1">
          <a:solidFill>
            <a:schemeClr val="tx1"/>
          </a:solidFill>
          <a:latin typeface="+mn-lt"/>
          <a:ea typeface="+mn-ea"/>
          <a:cs typeface="+mn-cs"/>
        </a:defRPr>
      </a:lvl1pPr>
      <a:lvl2pPr marL="796925" indent="-336550" algn="l" rtl="0" eaLnBrk="0" fontAlgn="base" hangingPunct="0">
        <a:lnSpc>
          <a:spcPct val="85000"/>
        </a:lnSpc>
        <a:spcBef>
          <a:spcPct val="25000"/>
        </a:spcBef>
        <a:spcAft>
          <a:spcPct val="0"/>
        </a:spcAft>
        <a:buClr>
          <a:srgbClr val="4B88BE"/>
        </a:buClr>
        <a:buSzPct val="90000"/>
        <a:buChar char="–"/>
        <a:defRPr sz="2200">
          <a:solidFill>
            <a:schemeClr val="tx1"/>
          </a:solidFill>
          <a:latin typeface="+mn-lt"/>
        </a:defRPr>
      </a:lvl2pPr>
      <a:lvl3pPr marL="1255713" indent="-230188" algn="l" rtl="0" eaLnBrk="0" fontAlgn="base" hangingPunct="0">
        <a:lnSpc>
          <a:spcPct val="85000"/>
        </a:lnSpc>
        <a:spcBef>
          <a:spcPct val="25000"/>
        </a:spcBef>
        <a:spcAft>
          <a:spcPct val="0"/>
        </a:spcAft>
        <a:buClr>
          <a:srgbClr val="4B88BE"/>
        </a:buClr>
        <a:buSzPct val="90000"/>
        <a:buChar char="•"/>
        <a:defRPr>
          <a:solidFill>
            <a:schemeClr val="tx1"/>
          </a:solidFill>
          <a:latin typeface="+mn-lt"/>
        </a:defRPr>
      </a:lvl3pPr>
      <a:lvl4pPr marL="1776413" indent="-342900" algn="l" rtl="0" eaLnBrk="0" fontAlgn="base" hangingPunct="0">
        <a:lnSpc>
          <a:spcPct val="85000"/>
        </a:lnSpc>
        <a:spcBef>
          <a:spcPct val="20000"/>
        </a:spcBef>
        <a:spcAft>
          <a:spcPct val="0"/>
        </a:spcAft>
        <a:buClr>
          <a:srgbClr val="878787"/>
        </a:buClr>
        <a:buSzPct val="90000"/>
        <a:buChar char="–"/>
        <a:defRPr sz="1600">
          <a:solidFill>
            <a:srgbClr val="4D4D4D"/>
          </a:solidFill>
          <a:latin typeface="+mn-lt"/>
        </a:defRPr>
      </a:lvl4pPr>
      <a:lvl5pPr marL="2176463" indent="-285750" algn="l" rtl="0" eaLnBrk="0" fontAlgn="base" hangingPunct="0">
        <a:lnSpc>
          <a:spcPct val="85000"/>
        </a:lnSpc>
        <a:spcBef>
          <a:spcPct val="20000"/>
        </a:spcBef>
        <a:spcAft>
          <a:spcPct val="0"/>
        </a:spcAft>
        <a:buClr>
          <a:srgbClr val="878787"/>
        </a:buClr>
        <a:buSzPct val="90000"/>
        <a:buChar char="•"/>
        <a:defRPr sz="2000">
          <a:solidFill>
            <a:srgbClr val="4D4D4D"/>
          </a:solidFill>
          <a:latin typeface="+mn-lt"/>
        </a:defRPr>
      </a:lvl5pPr>
      <a:lvl6pPr marL="26336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6pPr>
      <a:lvl7pPr marL="30908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7pPr>
      <a:lvl8pPr marL="35480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8pPr>
      <a:lvl9pPr marL="40052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8" descr="BO_Title-[blue]"/>
          <p:cNvPicPr>
            <a:picLocks noChangeAspect="1" noChangeArrowheads="1"/>
          </p:cNvPicPr>
          <p:nvPr/>
        </p:nvPicPr>
        <p:blipFill>
          <a:blip r:embed="rId19" cstate="print"/>
          <a:srcRect/>
          <a:stretch>
            <a:fillRect/>
          </a:stretch>
        </p:blipFill>
        <p:spPr bwMode="auto">
          <a:xfrm>
            <a:off x="0" y="0"/>
            <a:ext cx="12192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766233" y="379413"/>
            <a:ext cx="10805584" cy="914400"/>
          </a:xfrm>
          <a:prstGeom prst="rect">
            <a:avLst/>
          </a:prstGeom>
          <a:noFill/>
          <a:ln w="9525">
            <a:noFill/>
            <a:miter lim="800000"/>
            <a:headEnd/>
            <a:tailEnd/>
          </a:ln>
        </p:spPr>
        <p:txBody>
          <a:bodyPr vert="horz" wrap="square" lIns="91390" tIns="45696" rIns="91390" bIns="45696" numCol="1" anchor="t"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804333" y="1471617"/>
            <a:ext cx="10712451" cy="4695825"/>
          </a:xfrm>
          <a:prstGeom prst="rect">
            <a:avLst/>
          </a:prstGeom>
          <a:noFill/>
          <a:ln w="9525">
            <a:noFill/>
            <a:miter lim="800000"/>
            <a:headEnd/>
            <a:tailEnd/>
          </a:ln>
        </p:spPr>
        <p:txBody>
          <a:bodyPr vert="horz" wrap="square" lIns="91390" tIns="45696" rIns="91390" bIns="4569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9413" name="Text Box 5"/>
          <p:cNvSpPr txBox="1">
            <a:spLocks noChangeArrowheads="1"/>
          </p:cNvSpPr>
          <p:nvPr/>
        </p:nvSpPr>
        <p:spPr bwMode="auto">
          <a:xfrm>
            <a:off x="11379200" y="6583363"/>
            <a:ext cx="508000" cy="214312"/>
          </a:xfrm>
          <a:prstGeom prst="rect">
            <a:avLst/>
          </a:prstGeom>
          <a:noFill/>
          <a:ln w="9525">
            <a:noFill/>
            <a:miter lim="800000"/>
            <a:headEnd/>
            <a:tailEnd/>
          </a:ln>
          <a:effectLst/>
        </p:spPr>
        <p:txBody>
          <a:bodyPr lIns="91390" tIns="45696" rIns="91390" bIns="45696" anchor="ctr">
            <a:spAutoFit/>
          </a:bodyPr>
          <a:lstStyle/>
          <a:p>
            <a:pPr algn="r">
              <a:spcBef>
                <a:spcPct val="50000"/>
              </a:spcBef>
              <a:defRPr/>
            </a:pPr>
            <a:fld id="{1D7461E9-92BA-41AA-9C4A-F4AD72CFAD9D}" type="slidenum">
              <a:rPr lang="en-US" sz="800">
                <a:solidFill>
                  <a:srgbClr val="4B88BE"/>
                </a:solidFill>
                <a:latin typeface="Times" pitchFamily="18" charset="0"/>
              </a:rPr>
              <a:pPr algn="r">
                <a:spcBef>
                  <a:spcPct val="50000"/>
                </a:spcBef>
                <a:defRPr/>
              </a:pPr>
              <a:t>‹#›</a:t>
            </a:fld>
            <a:endParaRPr lang="en-US" sz="800" dirty="0">
              <a:solidFill>
                <a:srgbClr val="4B88BE"/>
              </a:solidFill>
              <a:latin typeface="Times" pitchFamily="18" charset="0"/>
            </a:endParaRPr>
          </a:p>
        </p:txBody>
      </p:sp>
      <p:sp>
        <p:nvSpPr>
          <p:cNvPr id="1169414" name="Text Box 6"/>
          <p:cNvSpPr txBox="1">
            <a:spLocks noChangeArrowheads="1"/>
          </p:cNvSpPr>
          <p:nvPr/>
        </p:nvSpPr>
        <p:spPr bwMode="auto">
          <a:xfrm>
            <a:off x="0" y="6583430"/>
            <a:ext cx="12192000" cy="274637"/>
          </a:xfrm>
          <a:prstGeom prst="rect">
            <a:avLst/>
          </a:prstGeom>
          <a:noFill/>
          <a:ln w="9525">
            <a:noFill/>
            <a:miter lim="800000"/>
            <a:headEnd/>
            <a:tailEnd/>
          </a:ln>
          <a:effectLst/>
        </p:spPr>
        <p:txBody>
          <a:bodyPr lIns="91390" tIns="45696" rIns="91390" bIns="45696" anchor="b">
            <a:spAutoFit/>
          </a:bodyPr>
          <a:lstStyle/>
          <a:p>
            <a:pPr algn="ctr" defTabSz="1270000">
              <a:defRPr/>
            </a:pPr>
            <a:r>
              <a:rPr lang="en-US" sz="1200" dirty="0">
                <a:solidFill>
                  <a:srgbClr val="FFFFFF"/>
                </a:solidFill>
                <a:latin typeface="Arial Black" pitchFamily="34" charset="0"/>
              </a:rPr>
              <a:t>U N I V E R S I T Y  O F  W I S C O N S I N – SYSTEM</a:t>
            </a:r>
          </a:p>
        </p:txBody>
      </p:sp>
    </p:spTree>
    <p:extLst>
      <p:ext uri="{BB962C8B-B14F-4D97-AF65-F5344CB8AC3E}">
        <p14:creationId xmlns:p14="http://schemas.microsoft.com/office/powerpoint/2010/main" val="9431973"/>
      </p:ext>
    </p:extLst>
  </p:cSld>
  <p:clrMap bg1="dk2" tx1="lt1" bg2="dk1"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transition spd="med"/>
  <p:txStyles>
    <p:titleStyle>
      <a:lvl1pPr algn="l" rtl="0" eaLnBrk="0" fontAlgn="base" hangingPunct="0">
        <a:lnSpc>
          <a:spcPct val="80000"/>
        </a:lnSpc>
        <a:spcBef>
          <a:spcPct val="0"/>
        </a:spcBef>
        <a:spcAft>
          <a:spcPct val="0"/>
        </a:spcAft>
        <a:defRPr sz="3600">
          <a:solidFill>
            <a:schemeClr val="tx1"/>
          </a:solidFill>
          <a:latin typeface="+mj-lt"/>
          <a:ea typeface="+mj-ea"/>
          <a:cs typeface="+mj-cs"/>
        </a:defRPr>
      </a:lvl1pPr>
      <a:lvl2pPr algn="l" rtl="0" eaLnBrk="0" fontAlgn="base" hangingPunct="0">
        <a:lnSpc>
          <a:spcPct val="80000"/>
        </a:lnSpc>
        <a:spcBef>
          <a:spcPct val="0"/>
        </a:spcBef>
        <a:spcAft>
          <a:spcPct val="0"/>
        </a:spcAft>
        <a:defRPr sz="3600">
          <a:solidFill>
            <a:schemeClr val="tx1"/>
          </a:solidFill>
          <a:latin typeface="Arial Black" pitchFamily="34" charset="0"/>
        </a:defRPr>
      </a:lvl2pPr>
      <a:lvl3pPr algn="l" rtl="0" eaLnBrk="0" fontAlgn="base" hangingPunct="0">
        <a:lnSpc>
          <a:spcPct val="80000"/>
        </a:lnSpc>
        <a:spcBef>
          <a:spcPct val="0"/>
        </a:spcBef>
        <a:spcAft>
          <a:spcPct val="0"/>
        </a:spcAft>
        <a:defRPr sz="3600">
          <a:solidFill>
            <a:schemeClr val="tx1"/>
          </a:solidFill>
          <a:latin typeface="Arial Black" pitchFamily="34" charset="0"/>
        </a:defRPr>
      </a:lvl3pPr>
      <a:lvl4pPr algn="l" rtl="0" eaLnBrk="0" fontAlgn="base" hangingPunct="0">
        <a:lnSpc>
          <a:spcPct val="80000"/>
        </a:lnSpc>
        <a:spcBef>
          <a:spcPct val="0"/>
        </a:spcBef>
        <a:spcAft>
          <a:spcPct val="0"/>
        </a:spcAft>
        <a:defRPr sz="3600">
          <a:solidFill>
            <a:schemeClr val="tx1"/>
          </a:solidFill>
          <a:latin typeface="Arial Black" pitchFamily="34" charset="0"/>
        </a:defRPr>
      </a:lvl4pPr>
      <a:lvl5pPr algn="l" rtl="0" eaLnBrk="0" fontAlgn="base" hangingPunct="0">
        <a:lnSpc>
          <a:spcPct val="80000"/>
        </a:lnSpc>
        <a:spcBef>
          <a:spcPct val="0"/>
        </a:spcBef>
        <a:spcAft>
          <a:spcPct val="0"/>
        </a:spcAft>
        <a:defRPr sz="3600">
          <a:solidFill>
            <a:schemeClr val="tx1"/>
          </a:solidFill>
          <a:latin typeface="Arial Black" pitchFamily="34" charset="0"/>
        </a:defRPr>
      </a:lvl5pPr>
      <a:lvl6pPr marL="457200" algn="l" rtl="0" fontAlgn="base">
        <a:lnSpc>
          <a:spcPct val="80000"/>
        </a:lnSpc>
        <a:spcBef>
          <a:spcPct val="0"/>
        </a:spcBef>
        <a:spcAft>
          <a:spcPct val="0"/>
        </a:spcAft>
        <a:defRPr sz="3600">
          <a:solidFill>
            <a:schemeClr val="tx1"/>
          </a:solidFill>
          <a:latin typeface="Arial Black" pitchFamily="34" charset="0"/>
        </a:defRPr>
      </a:lvl6pPr>
      <a:lvl7pPr marL="914400" algn="l" rtl="0" fontAlgn="base">
        <a:lnSpc>
          <a:spcPct val="80000"/>
        </a:lnSpc>
        <a:spcBef>
          <a:spcPct val="0"/>
        </a:spcBef>
        <a:spcAft>
          <a:spcPct val="0"/>
        </a:spcAft>
        <a:defRPr sz="3600">
          <a:solidFill>
            <a:schemeClr val="tx1"/>
          </a:solidFill>
          <a:latin typeface="Arial Black" pitchFamily="34" charset="0"/>
        </a:defRPr>
      </a:lvl7pPr>
      <a:lvl8pPr marL="1371600" algn="l" rtl="0" fontAlgn="base">
        <a:lnSpc>
          <a:spcPct val="80000"/>
        </a:lnSpc>
        <a:spcBef>
          <a:spcPct val="0"/>
        </a:spcBef>
        <a:spcAft>
          <a:spcPct val="0"/>
        </a:spcAft>
        <a:defRPr sz="3600">
          <a:solidFill>
            <a:schemeClr val="tx1"/>
          </a:solidFill>
          <a:latin typeface="Arial Black" pitchFamily="34" charset="0"/>
        </a:defRPr>
      </a:lvl8pPr>
      <a:lvl9pPr marL="1828800" algn="l" rtl="0" fontAlgn="base">
        <a:lnSpc>
          <a:spcPct val="80000"/>
        </a:lnSpc>
        <a:spcBef>
          <a:spcPct val="0"/>
        </a:spcBef>
        <a:spcAft>
          <a:spcPct val="0"/>
        </a:spcAft>
        <a:defRPr sz="3600">
          <a:solidFill>
            <a:schemeClr val="tx1"/>
          </a:solidFill>
          <a:latin typeface="Arial Black" pitchFamily="34" charset="0"/>
        </a:defRPr>
      </a:lvl9pPr>
    </p:titleStyle>
    <p:bodyStyle>
      <a:lvl1pPr marL="234950" indent="-234950" algn="l" rtl="0" eaLnBrk="0" fontAlgn="base" hangingPunct="0">
        <a:lnSpc>
          <a:spcPct val="85000"/>
        </a:lnSpc>
        <a:spcBef>
          <a:spcPct val="60000"/>
        </a:spcBef>
        <a:spcAft>
          <a:spcPct val="0"/>
        </a:spcAft>
        <a:buClr>
          <a:srgbClr val="4B88BE"/>
        </a:buClr>
        <a:buSzPct val="90000"/>
        <a:buChar char="•"/>
        <a:defRPr sz="2600" b="1">
          <a:solidFill>
            <a:schemeClr val="tx1"/>
          </a:solidFill>
          <a:latin typeface="+mn-lt"/>
          <a:ea typeface="+mn-ea"/>
          <a:cs typeface="+mn-cs"/>
        </a:defRPr>
      </a:lvl1pPr>
      <a:lvl2pPr marL="796925" indent="-336550" algn="l" rtl="0" eaLnBrk="0" fontAlgn="base" hangingPunct="0">
        <a:lnSpc>
          <a:spcPct val="85000"/>
        </a:lnSpc>
        <a:spcBef>
          <a:spcPct val="25000"/>
        </a:spcBef>
        <a:spcAft>
          <a:spcPct val="0"/>
        </a:spcAft>
        <a:buClr>
          <a:srgbClr val="4B88BE"/>
        </a:buClr>
        <a:buSzPct val="90000"/>
        <a:buChar char="–"/>
        <a:defRPr sz="2200">
          <a:solidFill>
            <a:schemeClr val="tx1"/>
          </a:solidFill>
          <a:latin typeface="+mn-lt"/>
        </a:defRPr>
      </a:lvl2pPr>
      <a:lvl3pPr marL="1255713" indent="-230188" algn="l" rtl="0" eaLnBrk="0" fontAlgn="base" hangingPunct="0">
        <a:lnSpc>
          <a:spcPct val="85000"/>
        </a:lnSpc>
        <a:spcBef>
          <a:spcPct val="25000"/>
        </a:spcBef>
        <a:spcAft>
          <a:spcPct val="0"/>
        </a:spcAft>
        <a:buClr>
          <a:srgbClr val="4B88BE"/>
        </a:buClr>
        <a:buSzPct val="90000"/>
        <a:buChar char="•"/>
        <a:defRPr>
          <a:solidFill>
            <a:schemeClr val="tx1"/>
          </a:solidFill>
          <a:latin typeface="+mn-lt"/>
        </a:defRPr>
      </a:lvl3pPr>
      <a:lvl4pPr marL="1776413" indent="-342900" algn="l" rtl="0" eaLnBrk="0" fontAlgn="base" hangingPunct="0">
        <a:lnSpc>
          <a:spcPct val="85000"/>
        </a:lnSpc>
        <a:spcBef>
          <a:spcPct val="20000"/>
        </a:spcBef>
        <a:spcAft>
          <a:spcPct val="0"/>
        </a:spcAft>
        <a:buClr>
          <a:srgbClr val="878787"/>
        </a:buClr>
        <a:buSzPct val="90000"/>
        <a:buChar char="–"/>
        <a:defRPr sz="1600">
          <a:solidFill>
            <a:srgbClr val="4D4D4D"/>
          </a:solidFill>
          <a:latin typeface="+mn-lt"/>
        </a:defRPr>
      </a:lvl4pPr>
      <a:lvl5pPr marL="2176463" indent="-285750" algn="l" rtl="0" eaLnBrk="0" fontAlgn="base" hangingPunct="0">
        <a:lnSpc>
          <a:spcPct val="85000"/>
        </a:lnSpc>
        <a:spcBef>
          <a:spcPct val="20000"/>
        </a:spcBef>
        <a:spcAft>
          <a:spcPct val="0"/>
        </a:spcAft>
        <a:buClr>
          <a:srgbClr val="878787"/>
        </a:buClr>
        <a:buSzPct val="90000"/>
        <a:buChar char="•"/>
        <a:defRPr sz="2000">
          <a:solidFill>
            <a:srgbClr val="4D4D4D"/>
          </a:solidFill>
          <a:latin typeface="+mn-lt"/>
        </a:defRPr>
      </a:lvl5pPr>
      <a:lvl6pPr marL="26336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6pPr>
      <a:lvl7pPr marL="30908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7pPr>
      <a:lvl8pPr marL="35480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8pPr>
      <a:lvl9pPr marL="40052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png"/><Relationship Id="rId1" Type="http://schemas.openxmlformats.org/officeDocument/2006/relationships/slideLayout" Target="../slideLayouts/slideLayout16.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220463" y="3922398"/>
            <a:ext cx="6665081" cy="2308276"/>
          </a:xfrm>
        </p:spPr>
        <p:txBody>
          <a:bodyPr/>
          <a:lstStyle/>
          <a:p>
            <a:pPr algn="r" eaLnBrk="1" hangingPunct="1">
              <a:lnSpc>
                <a:spcPct val="100000"/>
              </a:lnSpc>
              <a:spcBef>
                <a:spcPts val="0"/>
              </a:spcBef>
            </a:pPr>
            <a:r>
              <a:rPr lang="en-US" sz="4000" dirty="0" smtClean="0"/>
              <a:t>UWBI Coordinators and Executive </a:t>
            </a:r>
            <a:r>
              <a:rPr lang="en-US" sz="4000" dirty="0"/>
              <a:t>Sponsors</a:t>
            </a:r>
            <a:endParaRPr lang="en-US" sz="3200" dirty="0"/>
          </a:p>
          <a:p>
            <a:pPr algn="r" eaLnBrk="1" hangingPunct="1">
              <a:lnSpc>
                <a:spcPct val="100000"/>
              </a:lnSpc>
              <a:spcBef>
                <a:spcPts val="0"/>
              </a:spcBef>
            </a:pPr>
            <a:r>
              <a:rPr lang="en-US" sz="3200" dirty="0"/>
              <a:t/>
            </a:r>
            <a:br>
              <a:rPr lang="en-US" sz="3200" dirty="0"/>
            </a:br>
            <a:r>
              <a:rPr lang="en-US" sz="3200" dirty="0" smtClean="0"/>
              <a:t>August 11, 2017</a:t>
            </a:r>
            <a:endParaRPr lang="en-US" sz="3200" dirty="0"/>
          </a:p>
        </p:txBody>
      </p:sp>
      <p:sp>
        <p:nvSpPr>
          <p:cNvPr id="3075" name="AutoShape 3"/>
          <p:cNvSpPr>
            <a:spLocks noChangeArrowheads="1"/>
          </p:cNvSpPr>
          <p:nvPr/>
        </p:nvSpPr>
        <p:spPr bwMode="auto">
          <a:xfrm>
            <a:off x="7558644" y="5551497"/>
            <a:ext cx="256193" cy="489109"/>
          </a:xfrm>
          <a:custGeom>
            <a:avLst/>
            <a:gdLst>
              <a:gd name="T0" fmla="*/ 26759906 w 21600"/>
              <a:gd name="T1" fmla="*/ 0 h 21600"/>
              <a:gd name="T2" fmla="*/ 0 w 21600"/>
              <a:gd name="T3" fmla="*/ 2772413 h 21600"/>
              <a:gd name="T4" fmla="*/ 26759906 w 21600"/>
              <a:gd name="T5" fmla="*/ 5544810 h 21600"/>
              <a:gd name="T6" fmla="*/ 35679885 w 21600"/>
              <a:gd name="T7" fmla="*/ 2772413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noFill/>
            <a:miter lim="800000"/>
            <a:headEnd/>
            <a:tailEnd/>
          </a:ln>
        </p:spPr>
        <p:txBody>
          <a:bodyPr wrap="none" anchor="ctr">
            <a:spAutoFit/>
          </a:bodyPr>
          <a:lstStyle/>
          <a:p>
            <a:endParaRPr lang="en-US" dirty="0"/>
          </a:p>
        </p:txBody>
      </p:sp>
      <p:sp>
        <p:nvSpPr>
          <p:cNvPr id="3076" name="AutoShape 4"/>
          <p:cNvSpPr>
            <a:spLocks noChangeArrowheads="1"/>
          </p:cNvSpPr>
          <p:nvPr/>
        </p:nvSpPr>
        <p:spPr bwMode="auto">
          <a:xfrm>
            <a:off x="7222092" y="5596741"/>
            <a:ext cx="256193" cy="489109"/>
          </a:xfrm>
          <a:custGeom>
            <a:avLst/>
            <a:gdLst>
              <a:gd name="T0" fmla="*/ 36630605 w 21600"/>
              <a:gd name="T1" fmla="*/ 0 h 21600"/>
              <a:gd name="T2" fmla="*/ 0 w 21600"/>
              <a:gd name="T3" fmla="*/ 2404022 h 21600"/>
              <a:gd name="T4" fmla="*/ 36630605 w 21600"/>
              <a:gd name="T5" fmla="*/ 4808030 h 21600"/>
              <a:gd name="T6" fmla="*/ 48840787 w 21600"/>
              <a:gd name="T7" fmla="*/ 240402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noFill/>
            <a:miter lim="800000"/>
            <a:headEnd/>
            <a:tailEnd/>
          </a:ln>
        </p:spPr>
        <p:txBody>
          <a:bodyPr wrap="none" anchor="ctr">
            <a:spAutoFit/>
          </a:bodyPr>
          <a:lstStyle/>
          <a:p>
            <a:endParaRPr lang="en-US" dirty="0"/>
          </a:p>
        </p:txBody>
      </p:sp>
      <p:sp>
        <p:nvSpPr>
          <p:cNvPr id="3079" name="Rectangle 7"/>
          <p:cNvSpPr>
            <a:spLocks noChangeArrowheads="1"/>
          </p:cNvSpPr>
          <p:nvPr/>
        </p:nvSpPr>
        <p:spPr bwMode="auto">
          <a:xfrm>
            <a:off x="438155" y="291892"/>
            <a:ext cx="11753849" cy="1282700"/>
          </a:xfrm>
          <a:prstGeom prst="rect">
            <a:avLst/>
          </a:prstGeom>
          <a:noFill/>
          <a:ln w="9525">
            <a:noFill/>
            <a:miter lim="800000"/>
            <a:headEnd/>
            <a:tailEnd/>
          </a:ln>
        </p:spPr>
        <p:txBody>
          <a:bodyPr lIns="91390" tIns="45696" rIns="91390" bIns="45696" anchor="ctr"/>
          <a:lstStyle/>
          <a:p>
            <a:pPr algn="ctr">
              <a:lnSpc>
                <a:spcPct val="95000"/>
              </a:lnSpc>
            </a:pPr>
            <a:r>
              <a:rPr lang="en-US" sz="3200" dirty="0"/>
              <a:t>University of Wisconsin Business Intelligence</a:t>
            </a:r>
            <a:endParaRPr lang="en-US" sz="3600" dirty="0"/>
          </a:p>
        </p:txBody>
      </p:sp>
    </p:spTree>
    <p:extLst>
      <p:ext uri="{BB962C8B-B14F-4D97-AF65-F5344CB8AC3E}">
        <p14:creationId xmlns:p14="http://schemas.microsoft.com/office/powerpoint/2010/main" val="1043964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Next Steps</a:t>
            </a:r>
            <a:endParaRPr lang="en-US" dirty="0"/>
          </a:p>
        </p:txBody>
      </p:sp>
      <p:sp>
        <p:nvSpPr>
          <p:cNvPr id="3" name="Content Placeholder 2"/>
          <p:cNvSpPr>
            <a:spLocks noGrp="1"/>
          </p:cNvSpPr>
          <p:nvPr>
            <p:ph idx="1"/>
          </p:nvPr>
        </p:nvSpPr>
        <p:spPr/>
        <p:txBody>
          <a:bodyPr/>
          <a:lstStyle/>
          <a:p>
            <a:r>
              <a:rPr lang="en-US" dirty="0" smtClean="0"/>
              <a:t>Sept. 6-8 Reports and Dashboards class in Eau Claire</a:t>
            </a:r>
          </a:p>
          <a:p>
            <a:pPr lvl="1"/>
            <a:r>
              <a:rPr lang="en-US" dirty="0" smtClean="0"/>
              <a:t>Kathy needs names!</a:t>
            </a:r>
          </a:p>
          <a:p>
            <a:r>
              <a:rPr lang="en-US" dirty="0" smtClean="0"/>
              <a:t>Training Brainstorm discussion – Project Coordinators Meeting (7/11)</a:t>
            </a:r>
          </a:p>
          <a:p>
            <a:r>
              <a:rPr lang="en-US" dirty="0" smtClean="0"/>
              <a:t>Training Discussion and Demo (</a:t>
            </a:r>
            <a:r>
              <a:rPr lang="en-US" dirty="0"/>
              <a:t>7</a:t>
            </a:r>
            <a:r>
              <a:rPr lang="en-US" dirty="0" smtClean="0"/>
              <a:t>/31)</a:t>
            </a:r>
          </a:p>
          <a:p>
            <a:r>
              <a:rPr lang="en-US" dirty="0" smtClean="0"/>
              <a:t>Trainer/Communication Position</a:t>
            </a:r>
            <a:endParaRPr lang="en-US" dirty="0"/>
          </a:p>
        </p:txBody>
      </p:sp>
    </p:spTree>
    <p:extLst>
      <p:ext uri="{BB962C8B-B14F-4D97-AF65-F5344CB8AC3E}">
        <p14:creationId xmlns:p14="http://schemas.microsoft.com/office/powerpoint/2010/main" val="31427227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357" y="0"/>
            <a:ext cx="10880336" cy="673768"/>
          </a:xfrm>
        </p:spPr>
        <p:txBody>
          <a:bodyPr/>
          <a:lstStyle/>
          <a:p>
            <a:r>
              <a:rPr lang="en-US" dirty="0" smtClean="0">
                <a:solidFill>
                  <a:srgbClr val="FFFF00"/>
                </a:solidFill>
              </a:rPr>
              <a:t>Summer Meeting – Common Interests</a:t>
            </a:r>
            <a:endParaRPr lang="en-US" dirty="0">
              <a:solidFill>
                <a:srgbClr val="FFFF00"/>
              </a:solidFill>
            </a:endParaRPr>
          </a:p>
        </p:txBody>
      </p:sp>
      <p:sp>
        <p:nvSpPr>
          <p:cNvPr id="3" name="Content Placeholder 2"/>
          <p:cNvSpPr>
            <a:spLocks noGrp="1"/>
          </p:cNvSpPr>
          <p:nvPr>
            <p:ph idx="1"/>
          </p:nvPr>
        </p:nvSpPr>
        <p:spPr>
          <a:xfrm>
            <a:off x="351945" y="557216"/>
            <a:ext cx="11275373" cy="6007213"/>
          </a:xfrm>
        </p:spPr>
        <p:txBody>
          <a:bodyPr/>
          <a:lstStyle/>
          <a:p>
            <a:r>
              <a:rPr lang="en-US" dirty="0" smtClean="0"/>
              <a:t>Common Development Approach</a:t>
            </a:r>
          </a:p>
          <a:p>
            <a:pPr lvl="1"/>
            <a:r>
              <a:rPr lang="en-US" dirty="0" smtClean="0"/>
              <a:t>Release by Subject Area</a:t>
            </a:r>
          </a:p>
          <a:p>
            <a:pPr lvl="1"/>
            <a:r>
              <a:rPr lang="en-US" dirty="0" smtClean="0"/>
              <a:t>Gradual transition into Central Environments</a:t>
            </a:r>
          </a:p>
          <a:p>
            <a:r>
              <a:rPr lang="en-US" dirty="0" smtClean="0"/>
              <a:t>Common Training Materials</a:t>
            </a:r>
          </a:p>
          <a:p>
            <a:pPr lvl="1"/>
            <a:r>
              <a:rPr lang="en-US" dirty="0" smtClean="0"/>
              <a:t>End User Guides (including videos)</a:t>
            </a:r>
          </a:p>
          <a:p>
            <a:pPr lvl="1"/>
            <a:r>
              <a:rPr lang="en-US" dirty="0" smtClean="0"/>
              <a:t>Use of Central Trainer</a:t>
            </a:r>
          </a:p>
          <a:p>
            <a:r>
              <a:rPr lang="en-US" dirty="0" smtClean="0"/>
              <a:t>Common Communication Materials</a:t>
            </a:r>
          </a:p>
          <a:p>
            <a:r>
              <a:rPr lang="en-US" dirty="0" smtClean="0"/>
              <a:t>Collaboration</a:t>
            </a:r>
          </a:p>
          <a:p>
            <a:pPr lvl="1"/>
            <a:r>
              <a:rPr lang="en-US" dirty="0" smtClean="0"/>
              <a:t>Face to Face Working Group Sessions</a:t>
            </a:r>
          </a:p>
          <a:p>
            <a:pPr lvl="1"/>
            <a:r>
              <a:rPr lang="en-US" dirty="0" smtClean="0"/>
              <a:t>Listserv to ask questions/ask for help</a:t>
            </a:r>
          </a:p>
          <a:p>
            <a:pPr lvl="1"/>
            <a:r>
              <a:rPr lang="en-US" dirty="0" smtClean="0"/>
              <a:t>Use of UW-Platteville RPD</a:t>
            </a:r>
          </a:p>
          <a:p>
            <a:pPr lvl="1"/>
            <a:r>
              <a:rPr lang="en-US" dirty="0" smtClean="0"/>
              <a:t>Centralized repository of who’s working on what; solutions to problems</a:t>
            </a:r>
          </a:p>
          <a:p>
            <a:r>
              <a:rPr lang="en-US" dirty="0" smtClean="0"/>
              <a:t>Security Roles Documented</a:t>
            </a:r>
          </a:p>
          <a:p>
            <a:pPr lvl="1"/>
            <a:r>
              <a:rPr lang="en-US" dirty="0" smtClean="0"/>
              <a:t>How to secure folders, subject areas, dashboards</a:t>
            </a:r>
          </a:p>
          <a:p>
            <a:endParaRPr lang="en-US" dirty="0"/>
          </a:p>
        </p:txBody>
      </p:sp>
    </p:spTree>
    <p:extLst>
      <p:ext uri="{BB962C8B-B14F-4D97-AF65-F5344CB8AC3E}">
        <p14:creationId xmlns:p14="http://schemas.microsoft.com/office/powerpoint/2010/main" val="3676509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left)">
                                      <p:cBhvr>
                                        <p:cTn id="43" dur="500"/>
                                        <p:tgtEl>
                                          <p:spTgt spid="3">
                                            <p:txEl>
                                              <p:pRg st="10" end="10"/>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left)">
                                      <p:cBhvr>
                                        <p:cTn id="46" dur="500"/>
                                        <p:tgtEl>
                                          <p:spTgt spid="3">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wipe(left)">
                                      <p:cBhvr>
                                        <p:cTn id="51" dur="500"/>
                                        <p:tgtEl>
                                          <p:spTgt spid="3">
                                            <p:txEl>
                                              <p:pRg st="12" end="12"/>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
                                            <p:txEl>
                                              <p:pRg st="13" end="13"/>
                                            </p:txEl>
                                          </p:spTgt>
                                        </p:tgtEl>
                                        <p:attrNameLst>
                                          <p:attrName>style.visibility</p:attrName>
                                        </p:attrNameLst>
                                      </p:cBhvr>
                                      <p:to>
                                        <p:strVal val="visible"/>
                                      </p:to>
                                    </p:set>
                                    <p:animEffect transition="in" filter="wipe(left)">
                                      <p:cBhvr>
                                        <p:cTn id="5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602" y="71404"/>
            <a:ext cx="10805584" cy="914400"/>
          </a:xfrm>
        </p:spPr>
        <p:txBody>
          <a:bodyPr/>
          <a:lstStyle/>
          <a:p>
            <a:r>
              <a:rPr lang="en-US" dirty="0" smtClean="0"/>
              <a:t>Project Transitions</a:t>
            </a:r>
            <a:endParaRPr lang="en-US" dirty="0"/>
          </a:p>
        </p:txBody>
      </p:sp>
      <p:sp>
        <p:nvSpPr>
          <p:cNvPr id="3" name="Content Placeholder 2"/>
          <p:cNvSpPr>
            <a:spLocks noGrp="1"/>
          </p:cNvSpPr>
          <p:nvPr>
            <p:ph idx="1"/>
          </p:nvPr>
        </p:nvSpPr>
        <p:spPr>
          <a:xfrm>
            <a:off x="0" y="673769"/>
            <a:ext cx="12021954" cy="5929161"/>
          </a:xfrm>
        </p:spPr>
        <p:txBody>
          <a:bodyPr/>
          <a:lstStyle/>
          <a:p>
            <a:r>
              <a:rPr lang="en-US" dirty="0" smtClean="0"/>
              <a:t>New Data Council formed</a:t>
            </a:r>
          </a:p>
          <a:p>
            <a:pPr lvl="1"/>
            <a:r>
              <a:rPr lang="en-US" dirty="0" smtClean="0"/>
              <a:t>CSRG Data Management Workgroup reported out on July 27</a:t>
            </a:r>
            <a:r>
              <a:rPr lang="en-US" baseline="30000" dirty="0" smtClean="0"/>
              <a:t>th</a:t>
            </a:r>
            <a:endParaRPr lang="en-US" dirty="0" smtClean="0"/>
          </a:p>
          <a:p>
            <a:pPr lvl="2"/>
            <a:r>
              <a:rPr lang="en-US" dirty="0" smtClean="0"/>
              <a:t>New Data Management Council was named and will convene in August</a:t>
            </a:r>
          </a:p>
          <a:p>
            <a:pPr lvl="3"/>
            <a:r>
              <a:rPr lang="en-US" sz="1200" dirty="0" smtClean="0">
                <a:solidFill>
                  <a:schemeClr val="tx1"/>
                </a:solidFill>
              </a:rPr>
              <a:t>Todd Carothers</a:t>
            </a:r>
          </a:p>
          <a:p>
            <a:pPr lvl="3"/>
            <a:r>
              <a:rPr lang="en-US" sz="1200" dirty="0" smtClean="0">
                <a:solidFill>
                  <a:schemeClr val="tx1"/>
                </a:solidFill>
              </a:rPr>
              <a:t>Rob Cramer</a:t>
            </a:r>
          </a:p>
          <a:p>
            <a:pPr lvl="3"/>
            <a:r>
              <a:rPr lang="en-US" sz="1200" dirty="0" smtClean="0">
                <a:solidFill>
                  <a:schemeClr val="tx1"/>
                </a:solidFill>
              </a:rPr>
              <a:t>Jason Fishbain</a:t>
            </a:r>
          </a:p>
          <a:p>
            <a:pPr lvl="3"/>
            <a:r>
              <a:rPr lang="en-US" sz="1200" dirty="0" smtClean="0">
                <a:solidFill>
                  <a:schemeClr val="tx1"/>
                </a:solidFill>
              </a:rPr>
              <a:t>Jim Henderson</a:t>
            </a:r>
          </a:p>
          <a:p>
            <a:pPr lvl="3"/>
            <a:r>
              <a:rPr lang="en-US" sz="1200" dirty="0" smtClean="0">
                <a:solidFill>
                  <a:schemeClr val="tx1"/>
                </a:solidFill>
              </a:rPr>
              <a:t>Anne Milkovich</a:t>
            </a:r>
          </a:p>
          <a:p>
            <a:pPr lvl="3"/>
            <a:r>
              <a:rPr lang="en-US" sz="1200" dirty="0" smtClean="0">
                <a:solidFill>
                  <a:schemeClr val="tx1"/>
                </a:solidFill>
              </a:rPr>
              <a:t>Sean Nelson</a:t>
            </a:r>
          </a:p>
          <a:p>
            <a:pPr lvl="3"/>
            <a:r>
              <a:rPr lang="en-US" sz="1200" dirty="0" smtClean="0">
                <a:solidFill>
                  <a:schemeClr val="tx1"/>
                </a:solidFill>
              </a:rPr>
              <a:t>Lynsey Schwabrow</a:t>
            </a:r>
          </a:p>
          <a:p>
            <a:pPr lvl="2"/>
            <a:r>
              <a:rPr lang="en-US" dirty="0" smtClean="0"/>
              <a:t>Next steps include</a:t>
            </a:r>
          </a:p>
          <a:p>
            <a:pPr lvl="3"/>
            <a:r>
              <a:rPr lang="en-US" sz="1200" dirty="0" smtClean="0">
                <a:solidFill>
                  <a:schemeClr val="tx1"/>
                </a:solidFill>
              </a:rPr>
              <a:t>Define data domains</a:t>
            </a:r>
          </a:p>
          <a:p>
            <a:pPr lvl="3"/>
            <a:r>
              <a:rPr lang="en-US" sz="1200" dirty="0" smtClean="0">
                <a:solidFill>
                  <a:schemeClr val="tx1"/>
                </a:solidFill>
              </a:rPr>
              <a:t>Define roles and responsibilities (Data Management Council, Campus Councils, Data Stewards etc.)</a:t>
            </a:r>
          </a:p>
          <a:p>
            <a:pPr lvl="3"/>
            <a:r>
              <a:rPr lang="en-US" sz="1200" dirty="0" smtClean="0">
                <a:solidFill>
                  <a:schemeClr val="tx1"/>
                </a:solidFill>
              </a:rPr>
              <a:t>Finalize Common Charter</a:t>
            </a:r>
          </a:p>
          <a:p>
            <a:pPr lvl="3"/>
            <a:r>
              <a:rPr lang="en-US" sz="1200" dirty="0" smtClean="0">
                <a:solidFill>
                  <a:schemeClr val="tx1"/>
                </a:solidFill>
              </a:rPr>
              <a:t>Determine methodology for prioritizing data management requests</a:t>
            </a:r>
          </a:p>
          <a:p>
            <a:pPr lvl="3"/>
            <a:r>
              <a:rPr lang="en-US" sz="1200" dirty="0" smtClean="0">
                <a:solidFill>
                  <a:schemeClr val="tx1"/>
                </a:solidFill>
              </a:rPr>
              <a:t>Consider acquisition of UWS data dictionary platform</a:t>
            </a:r>
          </a:p>
          <a:p>
            <a:pPr lvl="3"/>
            <a:r>
              <a:rPr lang="en-US" sz="1200" dirty="0" smtClean="0">
                <a:solidFill>
                  <a:schemeClr val="tx1"/>
                </a:solidFill>
              </a:rPr>
              <a:t>Develop reference/training materials and communication plan to promote data managemen</a:t>
            </a:r>
            <a:r>
              <a:rPr lang="en-US" dirty="0" smtClean="0">
                <a:solidFill>
                  <a:schemeClr val="tx1"/>
                </a:solidFill>
              </a:rPr>
              <a:t>t as a strategy</a:t>
            </a:r>
          </a:p>
          <a:p>
            <a:r>
              <a:rPr lang="en-US" dirty="0" smtClean="0"/>
              <a:t>Kathy Luker retiring on September 1, 2017</a:t>
            </a:r>
          </a:p>
          <a:p>
            <a:pPr lvl="2"/>
            <a:r>
              <a:rPr lang="en-US" dirty="0" smtClean="0">
                <a:solidFill>
                  <a:schemeClr val="tx1"/>
                </a:solidFill>
              </a:rPr>
              <a:t>Short term: Rob Cramer is considering engaging Huron to aid in management</a:t>
            </a:r>
          </a:p>
          <a:p>
            <a:pPr lvl="2"/>
            <a:r>
              <a:rPr lang="en-US" dirty="0" smtClean="0"/>
              <a:t>Long term: Hire a BI Program Director reporting to David Stack and working closely with the new Data Management Council</a:t>
            </a:r>
          </a:p>
          <a:p>
            <a:pPr lvl="2"/>
            <a:r>
              <a:rPr lang="en-US" dirty="0" smtClean="0">
                <a:solidFill>
                  <a:schemeClr val="tx1"/>
                </a:solidFill>
              </a:rPr>
              <a:t>Give David Stack feedback on the roles and responsibilities of the BI Program Director position</a:t>
            </a:r>
          </a:p>
          <a:p>
            <a:pPr lvl="3"/>
            <a:endParaRPr lang="en-US" dirty="0">
              <a:solidFill>
                <a:schemeClr val="tx1"/>
              </a:solidFill>
            </a:endParaRPr>
          </a:p>
        </p:txBody>
      </p:sp>
    </p:spTree>
    <p:extLst>
      <p:ext uri="{BB962C8B-B14F-4D97-AF65-F5344CB8AC3E}">
        <p14:creationId xmlns:p14="http://schemas.microsoft.com/office/powerpoint/2010/main" val="13552450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left)">
                                      <p:cBhvr>
                                        <p:cTn id="31" dur="500"/>
                                        <p:tgtEl>
                                          <p:spTgt spid="3">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left)">
                                      <p:cBhvr>
                                        <p:cTn id="34" dur="500"/>
                                        <p:tgtEl>
                                          <p:spTgt spid="3">
                                            <p:txEl>
                                              <p:pRg st="9" end="9"/>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left)">
                                      <p:cBhvr>
                                        <p:cTn id="37" dur="500"/>
                                        <p:tgtEl>
                                          <p:spTgt spid="3">
                                            <p:txEl>
                                              <p:pRg st="10" end="1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wipe(left)">
                                      <p:cBhvr>
                                        <p:cTn id="40" dur="500"/>
                                        <p:tgtEl>
                                          <p:spTgt spid="3">
                                            <p:txEl>
                                              <p:pRg st="11" end="11"/>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wipe(left)">
                                      <p:cBhvr>
                                        <p:cTn id="43" dur="500"/>
                                        <p:tgtEl>
                                          <p:spTgt spid="3">
                                            <p:txEl>
                                              <p:pRg st="12" end="12"/>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wipe(left)">
                                      <p:cBhvr>
                                        <p:cTn id="46" dur="500"/>
                                        <p:tgtEl>
                                          <p:spTgt spid="3">
                                            <p:txEl>
                                              <p:pRg st="13" end="13"/>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wipe(left)">
                                      <p:cBhvr>
                                        <p:cTn id="49" dur="500"/>
                                        <p:tgtEl>
                                          <p:spTgt spid="3">
                                            <p:txEl>
                                              <p:pRg st="14" end="14"/>
                                            </p:txEl>
                                          </p:spTgt>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wipe(left)">
                                      <p:cBhvr>
                                        <p:cTn id="52" dur="500"/>
                                        <p:tgtEl>
                                          <p:spTgt spid="3">
                                            <p:txEl>
                                              <p:pRg st="15" end="15"/>
                                            </p:tx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Effect transition="in" filter="wipe(left)">
                                      <p:cBhvr>
                                        <p:cTn id="55" dur="500"/>
                                        <p:tgtEl>
                                          <p:spTgt spid="3">
                                            <p:txEl>
                                              <p:pRg st="16" end="1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
                                            <p:txEl>
                                              <p:pRg st="17" end="17"/>
                                            </p:txEl>
                                          </p:spTgt>
                                        </p:tgtEl>
                                        <p:attrNameLst>
                                          <p:attrName>style.visibility</p:attrName>
                                        </p:attrNameLst>
                                      </p:cBhvr>
                                      <p:to>
                                        <p:strVal val="visible"/>
                                      </p:to>
                                    </p:set>
                                    <p:animEffect transition="in" filter="wipe(left)">
                                      <p:cBhvr>
                                        <p:cTn id="60" dur="500"/>
                                        <p:tgtEl>
                                          <p:spTgt spid="3">
                                            <p:txEl>
                                              <p:pRg st="17" end="17"/>
                                            </p:tx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animEffect transition="in" filter="wipe(left)">
                                      <p:cBhvr>
                                        <p:cTn id="63" dur="500"/>
                                        <p:tgtEl>
                                          <p:spTgt spid="3">
                                            <p:txEl>
                                              <p:pRg st="18" end="18"/>
                                            </p:txEl>
                                          </p:spTgt>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3">
                                            <p:txEl>
                                              <p:pRg st="19" end="19"/>
                                            </p:txEl>
                                          </p:spTgt>
                                        </p:tgtEl>
                                        <p:attrNameLst>
                                          <p:attrName>style.visibility</p:attrName>
                                        </p:attrNameLst>
                                      </p:cBhvr>
                                      <p:to>
                                        <p:strVal val="visible"/>
                                      </p:to>
                                    </p:set>
                                    <p:animEffect transition="in" filter="wipe(left)">
                                      <p:cBhvr>
                                        <p:cTn id="66" dur="500"/>
                                        <p:tgtEl>
                                          <p:spTgt spid="3">
                                            <p:txEl>
                                              <p:pRg st="19" end="19"/>
                                            </p:txEl>
                                          </p:spTgt>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3">
                                            <p:txEl>
                                              <p:pRg st="20" end="20"/>
                                            </p:txEl>
                                          </p:spTgt>
                                        </p:tgtEl>
                                        <p:attrNameLst>
                                          <p:attrName>style.visibility</p:attrName>
                                        </p:attrNameLst>
                                      </p:cBhvr>
                                      <p:to>
                                        <p:strVal val="visible"/>
                                      </p:to>
                                    </p:set>
                                    <p:animEffect transition="in" filter="wipe(left)">
                                      <p:cBhvr>
                                        <p:cTn id="69"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03875" y="3822156"/>
            <a:ext cx="3408400" cy="2560346"/>
          </a:xfrm>
          <a:prstGeom prst="rect">
            <a:avLst/>
          </a:prstGeom>
          <a:noFill/>
          <a:ln w="9525">
            <a:noFill/>
            <a:miter lim="800000"/>
            <a:headEnd/>
            <a:tailEnd/>
          </a:ln>
        </p:spPr>
      </p:pic>
      <p:sp>
        <p:nvSpPr>
          <p:cNvPr id="21507" name="Rectangle 5"/>
          <p:cNvSpPr>
            <a:spLocks noChangeArrowheads="1"/>
          </p:cNvSpPr>
          <p:nvPr/>
        </p:nvSpPr>
        <p:spPr bwMode="auto">
          <a:xfrm>
            <a:off x="1559989" y="441779"/>
            <a:ext cx="10332211" cy="2117454"/>
          </a:xfrm>
          <a:prstGeom prst="rect">
            <a:avLst/>
          </a:prstGeom>
          <a:noFill/>
          <a:ln w="9525">
            <a:noFill/>
            <a:miter lim="800000"/>
            <a:headEnd/>
            <a:tailEnd/>
          </a:ln>
        </p:spPr>
        <p:txBody>
          <a:bodyPr wrap="square" lIns="91390" tIns="45696" rIns="91390" bIns="45696">
            <a:spAutoFit/>
          </a:bodyPr>
          <a:lstStyle/>
          <a:p>
            <a:pPr algn="r">
              <a:lnSpc>
                <a:spcPct val="85000"/>
              </a:lnSpc>
              <a:spcBef>
                <a:spcPct val="60000"/>
              </a:spcBef>
              <a:buClr>
                <a:srgbClr val="4B88BE"/>
              </a:buClr>
              <a:buSzPct val="90000"/>
            </a:pPr>
            <a:r>
              <a:rPr lang="en-US" sz="3200" dirty="0">
                <a:solidFill>
                  <a:srgbClr val="CAEAFF"/>
                </a:solidFill>
              </a:rPr>
              <a:t>Good-bye!</a:t>
            </a:r>
          </a:p>
          <a:p>
            <a:pPr algn="r">
              <a:lnSpc>
                <a:spcPct val="85000"/>
              </a:lnSpc>
              <a:spcBef>
                <a:spcPct val="60000"/>
              </a:spcBef>
              <a:buClr>
                <a:srgbClr val="4B88BE"/>
              </a:buClr>
              <a:buSzPct val="90000"/>
            </a:pPr>
            <a:r>
              <a:rPr lang="en-US" sz="4000" dirty="0">
                <a:solidFill>
                  <a:srgbClr val="CAEAFF"/>
                </a:solidFill>
              </a:rPr>
              <a:t>Next Update: </a:t>
            </a:r>
            <a:r>
              <a:rPr lang="en-US" sz="4000" dirty="0" smtClean="0">
                <a:solidFill>
                  <a:srgbClr val="FF0000"/>
                </a:solidFill>
              </a:rPr>
              <a:t>To be scheduled</a:t>
            </a:r>
            <a:endParaRPr lang="en-US" sz="3200" dirty="0">
              <a:solidFill>
                <a:srgbClr val="FF0000"/>
              </a:solidFill>
            </a:endParaRPr>
          </a:p>
          <a:p>
            <a:pPr algn="r">
              <a:lnSpc>
                <a:spcPct val="85000"/>
              </a:lnSpc>
              <a:spcBef>
                <a:spcPct val="60000"/>
              </a:spcBef>
              <a:buClr>
                <a:srgbClr val="4B88BE"/>
              </a:buClr>
              <a:buSzPct val="90000"/>
            </a:pPr>
            <a:r>
              <a:rPr lang="en-US" sz="3200" dirty="0">
                <a:solidFill>
                  <a:srgbClr val="CAEAFF"/>
                </a:solidFill>
              </a:rPr>
              <a:t>Wisline Web</a:t>
            </a:r>
          </a:p>
        </p:txBody>
      </p:sp>
    </p:spTree>
    <p:extLst>
      <p:ext uri="{BB962C8B-B14F-4D97-AF65-F5344CB8AC3E}">
        <p14:creationId xmlns:p14="http://schemas.microsoft.com/office/powerpoint/2010/main" val="1572347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Agenda</a:t>
            </a:r>
          </a:p>
        </p:txBody>
      </p:sp>
      <p:sp>
        <p:nvSpPr>
          <p:cNvPr id="2138115" name="Rectangle 3"/>
          <p:cNvSpPr>
            <a:spLocks noGrp="1" noChangeArrowheads="1"/>
          </p:cNvSpPr>
          <p:nvPr>
            <p:ph type="body" sz="quarter" idx="10"/>
          </p:nvPr>
        </p:nvSpPr>
        <p:spPr>
          <a:xfrm>
            <a:off x="4653281" y="716281"/>
            <a:ext cx="7163739" cy="5619974"/>
          </a:xfrm>
          <a:ln>
            <a:solidFill>
              <a:schemeClr val="bg2">
                <a:lumMod val="20000"/>
                <a:lumOff val="80000"/>
              </a:schemeClr>
            </a:solidFill>
          </a:ln>
        </p:spPr>
        <p:txBody>
          <a:bodyPr anchor="t"/>
          <a:lstStyle/>
          <a:p>
            <a:pPr marL="0" indent="-101600">
              <a:lnSpc>
                <a:spcPct val="100000"/>
              </a:lnSpc>
              <a:spcBef>
                <a:spcPts val="0"/>
              </a:spcBef>
              <a:spcAft>
                <a:spcPts val="900"/>
              </a:spcAft>
              <a:buNone/>
            </a:pPr>
            <a:r>
              <a:rPr lang="en-US" sz="2000" b="1" dirty="0" smtClean="0">
                <a:solidFill>
                  <a:schemeClr val="accent1"/>
                </a:solidFill>
              </a:rPr>
              <a:t>AGENDA</a:t>
            </a:r>
            <a:endParaRPr lang="en-US" sz="1600" b="1" dirty="0" smtClean="0">
              <a:solidFill>
                <a:schemeClr val="accent1"/>
              </a:solidFill>
            </a:endParaRPr>
          </a:p>
          <a:p>
            <a:r>
              <a:rPr lang="en-US" sz="1600" dirty="0" smtClean="0"/>
              <a:t>Welcome, Objectives, Agenda</a:t>
            </a:r>
            <a:r>
              <a:rPr lang="en-US" sz="1600" b="0" dirty="0" smtClean="0"/>
              <a:t> </a:t>
            </a:r>
          </a:p>
          <a:p>
            <a:r>
              <a:rPr lang="en-US" sz="1600" dirty="0" smtClean="0"/>
              <a:t>UWBI Progress Dashboard </a:t>
            </a:r>
            <a:endParaRPr lang="en-US" sz="1600" b="0" dirty="0" smtClean="0"/>
          </a:p>
          <a:p>
            <a:r>
              <a:rPr lang="en-US" sz="1600" dirty="0"/>
              <a:t>UWBI Project </a:t>
            </a:r>
            <a:r>
              <a:rPr lang="en-US" sz="1600" dirty="0" smtClean="0"/>
              <a:t>Risks </a:t>
            </a:r>
          </a:p>
          <a:p>
            <a:r>
              <a:rPr lang="en-US" sz="1600" dirty="0" smtClean="0"/>
              <a:t>UW-System OBIEE Deployment Timeline</a:t>
            </a:r>
            <a:endParaRPr lang="en-US" sz="1600" b="0" dirty="0" smtClean="0"/>
          </a:p>
          <a:p>
            <a:r>
              <a:rPr lang="en-US" sz="1600" dirty="0" smtClean="0"/>
              <a:t>UWBI/Shared Queries Look/Feel</a:t>
            </a:r>
          </a:p>
          <a:p>
            <a:r>
              <a:rPr lang="en-US" sz="1600" dirty="0" smtClean="0"/>
              <a:t>Training Next Steps</a:t>
            </a:r>
          </a:p>
          <a:p>
            <a:r>
              <a:rPr lang="en-US" sz="1600" dirty="0" smtClean="0"/>
              <a:t>Summer Meeting – Common Interests</a:t>
            </a:r>
          </a:p>
          <a:p>
            <a:r>
              <a:rPr lang="en-US" sz="1600" dirty="0" smtClean="0"/>
              <a:t>Project Transitions</a:t>
            </a:r>
          </a:p>
          <a:p>
            <a:r>
              <a:rPr lang="en-US" sz="1600" dirty="0" smtClean="0"/>
              <a:t>Questions  </a:t>
            </a:r>
            <a:endParaRPr lang="en-US" sz="1600" b="0" dirty="0"/>
          </a:p>
          <a:p>
            <a:pPr marL="0" indent="0" eaLnBrk="1" hangingPunct="1">
              <a:lnSpc>
                <a:spcPct val="100000"/>
              </a:lnSpc>
              <a:spcAft>
                <a:spcPts val="900"/>
              </a:spcAft>
              <a:buNone/>
            </a:pPr>
            <a:endParaRPr lang="en-US" sz="1600" dirty="0">
              <a:solidFill>
                <a:schemeClr val="bg1"/>
              </a:solidFill>
            </a:endParaRPr>
          </a:p>
        </p:txBody>
      </p:sp>
      <p:sp>
        <p:nvSpPr>
          <p:cNvPr id="4" name="Rectangle 3"/>
          <p:cNvSpPr txBox="1">
            <a:spLocks noChangeArrowheads="1"/>
          </p:cNvSpPr>
          <p:nvPr/>
        </p:nvSpPr>
        <p:spPr bwMode="auto">
          <a:xfrm>
            <a:off x="531067" y="717890"/>
            <a:ext cx="3469436" cy="5684519"/>
          </a:xfrm>
          <a:prstGeom prst="rect">
            <a:avLst/>
          </a:prstGeom>
          <a:solidFill>
            <a:schemeClr val="tx2">
              <a:lumMod val="95000"/>
            </a:schemeClr>
          </a:solidFill>
          <a:ln w="9525">
            <a:noFill/>
            <a:prstDash val="sysDash"/>
            <a:miter lim="800000"/>
            <a:headEnd/>
            <a:tailEnd/>
          </a:ln>
        </p:spPr>
        <p:txBody>
          <a:bodyPr vert="horz" wrap="square" lIns="91390" tIns="45696" rIns="91390" bIns="45696" numCol="1" anchor="t" anchorCtr="0" compatLnSpc="1">
            <a:prstTxWarp prst="textNoShape">
              <a:avLst/>
            </a:prstTxWarp>
          </a:bodyPr>
          <a:lstStyle>
            <a:lvl1pPr marL="234950" indent="-234950" algn="l" rtl="0" eaLnBrk="0" fontAlgn="base" hangingPunct="0">
              <a:lnSpc>
                <a:spcPct val="85000"/>
              </a:lnSpc>
              <a:spcBef>
                <a:spcPct val="60000"/>
              </a:spcBef>
              <a:spcAft>
                <a:spcPts val="300"/>
              </a:spcAft>
              <a:buClr>
                <a:srgbClr val="4B88BE"/>
              </a:buClr>
              <a:buSzPct val="90000"/>
              <a:buChar char="•"/>
              <a:defRPr sz="2600" b="1">
                <a:solidFill>
                  <a:schemeClr val="bg1"/>
                </a:solidFill>
                <a:latin typeface="+mn-lt"/>
                <a:ea typeface="+mn-ea"/>
                <a:cs typeface="+mn-cs"/>
              </a:defRPr>
            </a:lvl1pPr>
            <a:lvl2pPr marL="796925" indent="-336550" algn="l" rtl="0" eaLnBrk="0" fontAlgn="base" hangingPunct="0">
              <a:lnSpc>
                <a:spcPct val="85000"/>
              </a:lnSpc>
              <a:spcBef>
                <a:spcPct val="25000"/>
              </a:spcBef>
              <a:spcAft>
                <a:spcPts val="300"/>
              </a:spcAft>
              <a:buClr>
                <a:srgbClr val="4B88BE"/>
              </a:buClr>
              <a:buSzPct val="90000"/>
              <a:buChar char="–"/>
              <a:defRPr sz="2200">
                <a:solidFill>
                  <a:schemeClr val="bg1"/>
                </a:solidFill>
                <a:latin typeface="+mn-lt"/>
              </a:defRPr>
            </a:lvl2pPr>
            <a:lvl3pPr marL="1255713" indent="-230188" algn="l" rtl="0" eaLnBrk="0" fontAlgn="base" hangingPunct="0">
              <a:lnSpc>
                <a:spcPct val="85000"/>
              </a:lnSpc>
              <a:spcBef>
                <a:spcPct val="25000"/>
              </a:spcBef>
              <a:spcAft>
                <a:spcPts val="300"/>
              </a:spcAft>
              <a:buClr>
                <a:srgbClr val="4B88BE"/>
              </a:buClr>
              <a:buSzPct val="90000"/>
              <a:buChar char="•"/>
              <a:defRPr>
                <a:solidFill>
                  <a:schemeClr val="bg1"/>
                </a:solidFill>
                <a:latin typeface="+mn-lt"/>
              </a:defRPr>
            </a:lvl3pPr>
            <a:lvl4pPr marL="1776413" indent="-342900" algn="l" rtl="0" eaLnBrk="0" fontAlgn="base" hangingPunct="0">
              <a:lnSpc>
                <a:spcPct val="85000"/>
              </a:lnSpc>
              <a:spcBef>
                <a:spcPct val="20000"/>
              </a:spcBef>
              <a:spcAft>
                <a:spcPts val="300"/>
              </a:spcAft>
              <a:buClr>
                <a:srgbClr val="878787"/>
              </a:buClr>
              <a:buSzPct val="90000"/>
              <a:buChar char="–"/>
              <a:defRPr sz="1600">
                <a:solidFill>
                  <a:schemeClr val="bg1"/>
                </a:solidFill>
                <a:latin typeface="+mn-lt"/>
              </a:defRPr>
            </a:lvl4pPr>
            <a:lvl5pPr marL="2176463" indent="-285750" algn="l" rtl="0" eaLnBrk="0" fontAlgn="base" hangingPunct="0">
              <a:lnSpc>
                <a:spcPct val="85000"/>
              </a:lnSpc>
              <a:spcBef>
                <a:spcPct val="20000"/>
              </a:spcBef>
              <a:spcAft>
                <a:spcPts val="300"/>
              </a:spcAft>
              <a:buClr>
                <a:srgbClr val="878787"/>
              </a:buClr>
              <a:buSzPct val="90000"/>
              <a:buChar char="•"/>
              <a:defRPr sz="1400">
                <a:solidFill>
                  <a:schemeClr val="bg1"/>
                </a:solidFill>
                <a:latin typeface="+mn-lt"/>
              </a:defRPr>
            </a:lvl5pPr>
            <a:lvl6pPr marL="26336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6pPr>
            <a:lvl7pPr marL="30908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7pPr>
            <a:lvl8pPr marL="35480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8pPr>
            <a:lvl9pPr marL="40052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9pPr>
          </a:lstStyle>
          <a:p>
            <a:pPr marL="0" indent="-101600">
              <a:lnSpc>
                <a:spcPct val="100000"/>
              </a:lnSpc>
              <a:spcBef>
                <a:spcPts val="0"/>
              </a:spcBef>
              <a:spcAft>
                <a:spcPts val="1500"/>
              </a:spcAft>
              <a:buNone/>
            </a:pPr>
            <a:r>
              <a:rPr lang="en-US" sz="1800" dirty="0" smtClean="0">
                <a:solidFill>
                  <a:schemeClr val="accent1"/>
                </a:solidFill>
              </a:rPr>
              <a:t>MEETING OBJECTIVES</a:t>
            </a:r>
            <a:endParaRPr lang="en-US" sz="1800" b="0" kern="0" dirty="0" smtClean="0">
              <a:solidFill>
                <a:schemeClr val="accent1"/>
              </a:solidFill>
            </a:endParaRPr>
          </a:p>
          <a:p>
            <a:pPr marL="0" indent="-101600">
              <a:lnSpc>
                <a:spcPct val="100000"/>
              </a:lnSpc>
              <a:spcBef>
                <a:spcPts val="0"/>
              </a:spcBef>
              <a:spcAft>
                <a:spcPts val="1500"/>
              </a:spcAft>
              <a:buNone/>
            </a:pPr>
            <a:r>
              <a:rPr lang="en-US" sz="1400" kern="0" dirty="0" smtClean="0"/>
              <a:t>UWBI Coordinators</a:t>
            </a:r>
            <a:r>
              <a:rPr lang="is-IS" sz="1400" kern="0" dirty="0" smtClean="0"/>
              <a:t>…</a:t>
            </a:r>
            <a:endParaRPr lang="en-US" sz="1400" kern="0" dirty="0"/>
          </a:p>
          <a:p>
            <a:pPr>
              <a:lnSpc>
                <a:spcPct val="100000"/>
              </a:lnSpc>
              <a:spcBef>
                <a:spcPts val="0"/>
              </a:spcBef>
              <a:spcAft>
                <a:spcPts val="1500"/>
              </a:spcAft>
            </a:pPr>
            <a:r>
              <a:rPr lang="en-US" sz="1400" b="0" kern="0" dirty="0" smtClean="0"/>
              <a:t>Review deployment timeline</a:t>
            </a:r>
          </a:p>
          <a:p>
            <a:pPr>
              <a:lnSpc>
                <a:spcPct val="100000"/>
              </a:lnSpc>
              <a:spcBef>
                <a:spcPts val="0"/>
              </a:spcBef>
              <a:spcAft>
                <a:spcPts val="1500"/>
              </a:spcAft>
            </a:pPr>
            <a:r>
              <a:rPr lang="en-US" sz="1400" b="0" kern="0" dirty="0" smtClean="0"/>
              <a:t>Learn of plans for developing training</a:t>
            </a:r>
            <a:endParaRPr lang="en-US" sz="1400" b="0" kern="0" dirty="0"/>
          </a:p>
          <a:p>
            <a:pPr>
              <a:lnSpc>
                <a:spcPct val="100000"/>
              </a:lnSpc>
              <a:spcBef>
                <a:spcPts val="0"/>
              </a:spcBef>
              <a:spcAft>
                <a:spcPts val="1500"/>
              </a:spcAft>
            </a:pPr>
            <a:r>
              <a:rPr lang="en-US" sz="1400" b="0" kern="0" dirty="0" smtClean="0"/>
              <a:t>Have a chance to share their progress.</a:t>
            </a:r>
          </a:p>
          <a:p>
            <a:pPr marL="0" indent="0">
              <a:lnSpc>
                <a:spcPct val="100000"/>
              </a:lnSpc>
              <a:spcBef>
                <a:spcPts val="0"/>
              </a:spcBef>
              <a:spcAft>
                <a:spcPts val="1500"/>
              </a:spcAft>
              <a:buNone/>
            </a:pPr>
            <a:r>
              <a:rPr lang="en-US" sz="1400" kern="0" dirty="0" smtClean="0"/>
              <a:t>Executive Sponsors</a:t>
            </a:r>
            <a:r>
              <a:rPr lang="is-IS" sz="1400" kern="0" dirty="0" smtClean="0"/>
              <a:t>…</a:t>
            </a:r>
            <a:endParaRPr lang="en-US" sz="1400" kern="0" dirty="0"/>
          </a:p>
          <a:p>
            <a:pPr>
              <a:lnSpc>
                <a:spcPct val="100000"/>
              </a:lnSpc>
              <a:spcBef>
                <a:spcPts val="0"/>
              </a:spcBef>
              <a:spcAft>
                <a:spcPts val="1500"/>
              </a:spcAft>
            </a:pPr>
            <a:r>
              <a:rPr lang="en-US" sz="1400" b="0" kern="0" dirty="0" smtClean="0"/>
              <a:t>Review UWBI Progress Dashboard</a:t>
            </a:r>
          </a:p>
          <a:p>
            <a:pPr>
              <a:lnSpc>
                <a:spcPct val="100000"/>
              </a:lnSpc>
              <a:spcBef>
                <a:spcPts val="0"/>
              </a:spcBef>
              <a:spcAft>
                <a:spcPts val="1500"/>
              </a:spcAft>
            </a:pPr>
            <a:r>
              <a:rPr lang="en-US" sz="1400" b="0" kern="0" dirty="0"/>
              <a:t>Understand project issues and risks</a:t>
            </a:r>
          </a:p>
          <a:p>
            <a:pPr>
              <a:lnSpc>
                <a:spcPct val="100000"/>
              </a:lnSpc>
              <a:spcBef>
                <a:spcPts val="0"/>
              </a:spcBef>
              <a:spcAft>
                <a:spcPts val="1500"/>
              </a:spcAft>
            </a:pPr>
            <a:r>
              <a:rPr lang="en-US" sz="1400" b="0" kern="0" dirty="0" smtClean="0"/>
              <a:t>Have an opportunity to ask questions and discuss transition of UW to OBIEE.</a:t>
            </a:r>
          </a:p>
        </p:txBody>
      </p:sp>
    </p:spTree>
    <p:extLst>
      <p:ext uri="{BB962C8B-B14F-4D97-AF65-F5344CB8AC3E}">
        <p14:creationId xmlns:p14="http://schemas.microsoft.com/office/powerpoint/2010/main" val="369904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789333" y="1603348"/>
            <a:ext cx="3426661" cy="2073433"/>
          </a:xfrm>
          <a:prstGeom prst="rect">
            <a:avLst/>
          </a:prstGeom>
        </p:spPr>
      </p:pic>
      <p:graphicFrame>
        <p:nvGraphicFramePr>
          <p:cNvPr id="35" name="Table 34"/>
          <p:cNvGraphicFramePr>
            <a:graphicFrameLocks noGrp="1"/>
          </p:cNvGraphicFramePr>
          <p:nvPr>
            <p:extLst>
              <p:ext uri="{D42A27DB-BD31-4B8C-83A1-F6EECF244321}">
                <p14:modId xmlns:p14="http://schemas.microsoft.com/office/powerpoint/2010/main" val="1837616308"/>
              </p:ext>
            </p:extLst>
          </p:nvPr>
        </p:nvGraphicFramePr>
        <p:xfrm>
          <a:off x="6647305" y="4482706"/>
          <a:ext cx="5460042" cy="2300786"/>
        </p:xfrm>
        <a:graphic>
          <a:graphicData uri="http://schemas.openxmlformats.org/drawingml/2006/table">
            <a:tbl>
              <a:tblPr firstRow="1" bandRow="1">
                <a:tableStyleId>{5C22544A-7EE6-4342-B048-85BDC9FD1C3A}</a:tableStyleId>
              </a:tblPr>
              <a:tblGrid>
                <a:gridCol w="2295396">
                  <a:extLst>
                    <a:ext uri="{9D8B030D-6E8A-4147-A177-3AD203B41FA5}">
                      <a16:colId xmlns:a16="http://schemas.microsoft.com/office/drawing/2014/main" xmlns="" val="20000"/>
                    </a:ext>
                  </a:extLst>
                </a:gridCol>
                <a:gridCol w="1810299">
                  <a:extLst>
                    <a:ext uri="{9D8B030D-6E8A-4147-A177-3AD203B41FA5}">
                      <a16:colId xmlns:a16="http://schemas.microsoft.com/office/drawing/2014/main" xmlns="" val="20001"/>
                    </a:ext>
                  </a:extLst>
                </a:gridCol>
                <a:gridCol w="1354347">
                  <a:extLst>
                    <a:ext uri="{9D8B030D-6E8A-4147-A177-3AD203B41FA5}">
                      <a16:colId xmlns:a16="http://schemas.microsoft.com/office/drawing/2014/main" xmlns="" val="20002"/>
                    </a:ext>
                  </a:extLst>
                </a:gridCol>
              </a:tblGrid>
              <a:tr h="274953">
                <a:tc>
                  <a:txBody>
                    <a:bodyPr/>
                    <a:lstStyle/>
                    <a:p>
                      <a:r>
                        <a:rPr lang="en-US" sz="1000" dirty="0">
                          <a:solidFill>
                            <a:schemeClr val="tx2"/>
                          </a:solidFill>
                        </a:rPr>
                        <a:t>Risk</a:t>
                      </a:r>
                    </a:p>
                  </a:txBody>
                  <a:tcPr marL="121920" marR="1219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2"/>
                          </a:solidFill>
                        </a:rPr>
                        <a:t>Mitigations</a:t>
                      </a:r>
                    </a:p>
                  </a:txBody>
                  <a:tcPr marL="121920" marR="1219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2"/>
                          </a:solidFill>
                        </a:rPr>
                        <a:t>Owner</a:t>
                      </a:r>
                    </a:p>
                  </a:txBody>
                  <a:tcPr marL="121920" marR="1219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025833">
                <a:tc>
                  <a:txBody>
                    <a:bodyPr/>
                    <a:lstStyle/>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dirty="0">
                          <a:solidFill>
                            <a:schemeClr val="tx2"/>
                          </a:solidFill>
                        </a:rPr>
                        <a:t>Shared Query conversion  just beginning, campus</a:t>
                      </a:r>
                      <a:r>
                        <a:rPr lang="en-US" sz="900" baseline="0" dirty="0">
                          <a:solidFill>
                            <a:schemeClr val="tx2"/>
                          </a:solidFill>
                        </a:rPr>
                        <a:t> custom reports at risk</a:t>
                      </a:r>
                      <a:br>
                        <a:rPr lang="en-US" sz="900" baseline="0" dirty="0">
                          <a:solidFill>
                            <a:schemeClr val="tx2"/>
                          </a:solidFill>
                        </a:rPr>
                      </a:br>
                      <a:endParaRPr lang="en-US" sz="900" dirty="0">
                        <a:solidFill>
                          <a:schemeClr val="tx2"/>
                        </a:solidFill>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dirty="0">
                          <a:solidFill>
                            <a:schemeClr val="tx2"/>
                          </a:solidFill>
                        </a:rPr>
                        <a:t>May</a:t>
                      </a:r>
                      <a:r>
                        <a:rPr lang="en-US" sz="900" baseline="0" dirty="0">
                          <a:solidFill>
                            <a:schemeClr val="tx2"/>
                          </a:solidFill>
                        </a:rPr>
                        <a:t> not have all SFS/HRS elements used by campuses in RPD </a:t>
                      </a:r>
                      <a:r>
                        <a:rPr lang="en-US" sz="900" dirty="0">
                          <a:solidFill>
                            <a:schemeClr val="tx2"/>
                          </a:solidFill>
                        </a:rPr>
                        <a:t>by deadline</a:t>
                      </a:r>
                      <a:br>
                        <a:rPr lang="en-US" sz="900" dirty="0">
                          <a:solidFill>
                            <a:schemeClr val="tx2"/>
                          </a:solidFill>
                        </a:rPr>
                      </a:br>
                      <a:endParaRPr lang="en-US" sz="900" dirty="0">
                        <a:solidFill>
                          <a:schemeClr val="tx2"/>
                        </a:solidFill>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dirty="0">
                          <a:solidFill>
                            <a:schemeClr val="tx2"/>
                          </a:solidFill>
                        </a:rPr>
                        <a:t>Merge manager position difficult to fill</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dirty="0">
                          <a:solidFill>
                            <a:schemeClr val="tx2"/>
                          </a:solidFill>
                        </a:rPr>
                        <a:t>Pilot approach to deliver content as quickly as possible to campuses</a:t>
                      </a:r>
                      <a:br>
                        <a:rPr lang="en-US" sz="900" dirty="0">
                          <a:solidFill>
                            <a:schemeClr val="tx2"/>
                          </a:solidFill>
                        </a:rPr>
                      </a:br>
                      <a:endParaRPr lang="en-US" sz="900" dirty="0">
                        <a:solidFill>
                          <a:schemeClr val="tx2"/>
                        </a:solidFill>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dirty="0">
                          <a:solidFill>
                            <a:schemeClr val="tx2"/>
                          </a:solidFill>
                        </a:rPr>
                        <a:t>Topic of discussion with Rob Cramer Executive Sponsors </a:t>
                      </a:r>
                    </a:p>
                    <a:p>
                      <a:pPr marL="0" marR="0" indent="0" algn="l" defTabSz="914400" rtl="0" eaLnBrk="1" fontAlgn="auto" latinLnBrk="0" hangingPunct="1">
                        <a:lnSpc>
                          <a:spcPct val="100000"/>
                        </a:lnSpc>
                        <a:spcBef>
                          <a:spcPts val="0"/>
                        </a:spcBef>
                        <a:spcAft>
                          <a:spcPts val="600"/>
                        </a:spcAft>
                        <a:buClrTx/>
                        <a:buSzTx/>
                        <a:buFont typeface="Arial" charset="0"/>
                        <a:buNone/>
                        <a:tabLst/>
                        <a:defRPr/>
                      </a:pPr>
                      <a:endParaRPr lang="en-US" sz="900" dirty="0">
                        <a:solidFill>
                          <a:schemeClr val="tx2"/>
                        </a:solidFill>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dirty="0">
                          <a:solidFill>
                            <a:schemeClr val="tx2"/>
                          </a:solidFill>
                        </a:rPr>
                        <a:t>Offer</a:t>
                      </a:r>
                      <a:r>
                        <a:rPr lang="en-US" sz="900" baseline="0" dirty="0">
                          <a:solidFill>
                            <a:schemeClr val="tx2"/>
                          </a:solidFill>
                        </a:rPr>
                        <a:t> pending</a:t>
                      </a:r>
                      <a:endParaRPr lang="en-US" sz="900" dirty="0">
                        <a:solidFill>
                          <a:schemeClr val="tx2"/>
                        </a:solidFill>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kern="1200" dirty="0">
                          <a:solidFill>
                            <a:schemeClr val="dk1"/>
                          </a:solidFill>
                          <a:latin typeface="+mn-lt"/>
                          <a:ea typeface="+mn-ea"/>
                          <a:cs typeface="+mn-cs"/>
                        </a:rPr>
                        <a:t>Andy C.</a:t>
                      </a:r>
                      <a:endParaRPr lang="en-US" sz="900" kern="1200" baseline="0" dirty="0">
                        <a:solidFill>
                          <a:schemeClr val="dk1"/>
                        </a:solidFill>
                        <a:latin typeface="+mn-lt"/>
                        <a:ea typeface="+mn-ea"/>
                        <a:cs typeface="+mn-cs"/>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endParaRPr lang="en-US" sz="900" kern="1200" baseline="0" dirty="0">
                        <a:solidFill>
                          <a:schemeClr val="dk1"/>
                        </a:solidFill>
                        <a:latin typeface="+mn-lt"/>
                        <a:ea typeface="+mn-ea"/>
                        <a:cs typeface="+mn-cs"/>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endParaRPr lang="en-US" sz="900" kern="1200" baseline="0" dirty="0">
                        <a:solidFill>
                          <a:schemeClr val="dk1"/>
                        </a:solidFill>
                        <a:latin typeface="+mn-lt"/>
                        <a:ea typeface="+mn-ea"/>
                        <a:cs typeface="+mn-cs"/>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kern="1200" baseline="0" dirty="0">
                          <a:solidFill>
                            <a:schemeClr val="dk1"/>
                          </a:solidFill>
                          <a:latin typeface="+mn-lt"/>
                          <a:ea typeface="+mn-ea"/>
                          <a:cs typeface="+mn-cs"/>
                        </a:rPr>
                        <a:t>Nikki B</a:t>
                      </a: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endParaRPr lang="en-US" sz="9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600"/>
                        </a:spcAft>
                        <a:buClrTx/>
                        <a:buSzTx/>
                        <a:buFont typeface="Arial" charset="0"/>
                        <a:buNone/>
                        <a:tabLst/>
                        <a:defRPr/>
                      </a:pPr>
                      <a:endParaRPr lang="en-US" sz="900" kern="1200" baseline="0" dirty="0">
                        <a:solidFill>
                          <a:schemeClr val="dk1"/>
                        </a:solidFill>
                        <a:latin typeface="+mn-lt"/>
                        <a:ea typeface="+mn-ea"/>
                        <a:cs typeface="+mn-cs"/>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kern="1200" baseline="0" dirty="0">
                          <a:solidFill>
                            <a:schemeClr val="dk1"/>
                          </a:solidFill>
                          <a:latin typeface="+mn-lt"/>
                          <a:ea typeface="+mn-ea"/>
                          <a:cs typeface="+mn-cs"/>
                        </a:rPr>
                        <a:t>Andy C.</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6" name="Rectangle 25"/>
          <p:cNvSpPr/>
          <p:nvPr/>
        </p:nvSpPr>
        <p:spPr>
          <a:xfrm>
            <a:off x="46245" y="978534"/>
            <a:ext cx="2381358" cy="307777"/>
          </a:xfrm>
          <a:prstGeom prst="rect">
            <a:avLst/>
          </a:prstGeom>
        </p:spPr>
        <p:txBody>
          <a:bodyPr wrap="none">
            <a:spAutoFit/>
          </a:bodyPr>
          <a:lstStyle/>
          <a:p>
            <a:r>
              <a:rPr lang="en-US" sz="1400" b="1" dirty="0">
                <a:solidFill>
                  <a:schemeClr val="tx2"/>
                </a:solidFill>
              </a:rPr>
              <a:t>OBIEE IMPLEMENTATION</a:t>
            </a:r>
            <a:endParaRPr lang="en-US" sz="1400" dirty="0">
              <a:solidFill>
                <a:schemeClr val="tx2"/>
              </a:solidFill>
            </a:endParaRPr>
          </a:p>
        </p:txBody>
      </p:sp>
      <p:sp>
        <p:nvSpPr>
          <p:cNvPr id="30" name="Rectangle 29"/>
          <p:cNvSpPr/>
          <p:nvPr/>
        </p:nvSpPr>
        <p:spPr>
          <a:xfrm>
            <a:off x="195667" y="4482702"/>
            <a:ext cx="2292494" cy="2277547"/>
          </a:xfrm>
          <a:prstGeom prst="rect">
            <a:avLst/>
          </a:prstGeom>
          <a:solidFill>
            <a:schemeClr val="bg1">
              <a:lumMod val="95000"/>
            </a:schemeClr>
          </a:solidFill>
        </p:spPr>
        <p:txBody>
          <a:bodyPr wrap="square">
            <a:spAutoFit/>
          </a:bodyPr>
          <a:lstStyle/>
          <a:p>
            <a:pPr marL="112713" indent="-112713">
              <a:spcAft>
                <a:spcPts val="600"/>
              </a:spcAft>
              <a:buFont typeface="Arial" charset="0"/>
              <a:buChar char="•"/>
            </a:pPr>
            <a:r>
              <a:rPr lang="en-US" sz="900" b="1" dirty="0">
                <a:solidFill>
                  <a:schemeClr val="tx2"/>
                </a:solidFill>
              </a:rPr>
              <a:t>Shared Queries – </a:t>
            </a:r>
            <a:r>
              <a:rPr lang="en-US" sz="900" dirty="0">
                <a:solidFill>
                  <a:schemeClr val="tx2"/>
                </a:solidFill>
              </a:rPr>
              <a:t>Release A nearing completion and being readied for Preview Testing.</a:t>
            </a:r>
          </a:p>
          <a:p>
            <a:pPr marL="112713" indent="-112713">
              <a:spcAft>
                <a:spcPts val="600"/>
              </a:spcAft>
              <a:buFont typeface="Arial" charset="0"/>
              <a:buChar char="•"/>
            </a:pPr>
            <a:r>
              <a:rPr lang="en-US" sz="900" b="1" dirty="0">
                <a:solidFill>
                  <a:schemeClr val="tx2"/>
                </a:solidFill>
              </a:rPr>
              <a:t>Merge Management </a:t>
            </a:r>
          </a:p>
          <a:p>
            <a:pPr marL="228600" lvl="1" indent="-228600">
              <a:spcAft>
                <a:spcPts val="600"/>
              </a:spcAft>
              <a:buFont typeface="Arial" charset="0"/>
              <a:buChar char="•"/>
            </a:pPr>
            <a:r>
              <a:rPr lang="en-US" sz="900" dirty="0">
                <a:solidFill>
                  <a:schemeClr val="tx2"/>
                </a:solidFill>
              </a:rPr>
              <a:t>Processes complete and being tested </a:t>
            </a:r>
          </a:p>
          <a:p>
            <a:pPr marL="228600" lvl="1" indent="-228600">
              <a:spcAft>
                <a:spcPts val="600"/>
              </a:spcAft>
              <a:buFont typeface="Arial" charset="0"/>
              <a:buChar char="•"/>
            </a:pPr>
            <a:r>
              <a:rPr lang="en-US" sz="900" dirty="0">
                <a:solidFill>
                  <a:schemeClr val="tx2"/>
                </a:solidFill>
              </a:rPr>
              <a:t>Platteville, Eau Claire and Madison moving into Central Environments </a:t>
            </a:r>
          </a:p>
          <a:p>
            <a:pPr marL="112713" indent="-112713">
              <a:spcAft>
                <a:spcPts val="600"/>
              </a:spcAft>
              <a:buFont typeface="Arial" charset="0"/>
              <a:buChar char="•"/>
            </a:pPr>
            <a:r>
              <a:rPr lang="en-US" sz="900" b="1" dirty="0">
                <a:solidFill>
                  <a:schemeClr val="tx2"/>
                </a:solidFill>
              </a:rPr>
              <a:t>Security – </a:t>
            </a:r>
            <a:r>
              <a:rPr lang="en-US" sz="900" dirty="0">
                <a:solidFill>
                  <a:schemeClr val="tx2"/>
                </a:solidFill>
              </a:rPr>
              <a:t>Security functioning.  Middleware working on security table ETL.  </a:t>
            </a:r>
          </a:p>
          <a:p>
            <a:pPr marL="112713" indent="-112713">
              <a:spcAft>
                <a:spcPts val="600"/>
              </a:spcAft>
              <a:buFont typeface="Arial" charset="0"/>
              <a:buChar char="•"/>
            </a:pPr>
            <a:r>
              <a:rPr lang="en-US" sz="900" b="1" dirty="0">
                <a:solidFill>
                  <a:schemeClr val="tx2"/>
                </a:solidFill>
              </a:rPr>
              <a:t>Infrastructure </a:t>
            </a:r>
            <a:r>
              <a:rPr lang="en-US" sz="900" dirty="0">
                <a:solidFill>
                  <a:schemeClr val="tx2"/>
                </a:solidFill>
              </a:rPr>
              <a:t>– Central Test ready for use</a:t>
            </a:r>
          </a:p>
        </p:txBody>
      </p:sp>
      <p:sp>
        <p:nvSpPr>
          <p:cNvPr id="34" name="Rectangle 33"/>
          <p:cNvSpPr/>
          <p:nvPr/>
        </p:nvSpPr>
        <p:spPr>
          <a:xfrm>
            <a:off x="195667" y="4215900"/>
            <a:ext cx="5510868" cy="307777"/>
          </a:xfrm>
          <a:prstGeom prst="rect">
            <a:avLst/>
          </a:prstGeom>
        </p:spPr>
        <p:txBody>
          <a:bodyPr wrap="square">
            <a:spAutoFit/>
          </a:bodyPr>
          <a:lstStyle/>
          <a:p>
            <a:r>
              <a:rPr lang="en-US" sz="1400" b="1" dirty="0">
                <a:solidFill>
                  <a:schemeClr val="tx2"/>
                </a:solidFill>
              </a:rPr>
              <a:t>Key Highlights</a:t>
            </a:r>
            <a:endParaRPr lang="en-US" sz="1400" dirty="0">
              <a:solidFill>
                <a:schemeClr val="tx2"/>
              </a:solidFill>
            </a:endParaRPr>
          </a:p>
        </p:txBody>
      </p:sp>
      <p:sp>
        <p:nvSpPr>
          <p:cNvPr id="7" name="Text Placeholder 1"/>
          <p:cNvSpPr>
            <a:spLocks noGrp="1"/>
          </p:cNvSpPr>
          <p:nvPr>
            <p:ph type="body" sz="quarter" idx="10"/>
          </p:nvPr>
        </p:nvSpPr>
        <p:spPr>
          <a:xfrm>
            <a:off x="1648889" y="96816"/>
            <a:ext cx="10854267" cy="520700"/>
          </a:xfrm>
        </p:spPr>
        <p:txBody>
          <a:bodyPr/>
          <a:lstStyle/>
          <a:p>
            <a:pPr>
              <a:lnSpc>
                <a:spcPct val="150000"/>
              </a:lnSpc>
            </a:pPr>
            <a:r>
              <a:rPr lang="en-US" dirty="0">
                <a:solidFill>
                  <a:srgbClr val="A50021"/>
                </a:solidFill>
                <a:latin typeface="Arial Black" pitchFamily="34" charset="0"/>
              </a:rPr>
              <a:t>PROGRESS DASHBOARD</a:t>
            </a:r>
            <a:endParaRPr lang="en-US" sz="3600" dirty="0">
              <a:solidFill>
                <a:srgbClr val="A50021"/>
              </a:solidFill>
              <a:latin typeface="Arial Black" pitchFamily="34" charset="0"/>
            </a:endParaRPr>
          </a:p>
        </p:txBody>
      </p:sp>
      <p:sp>
        <p:nvSpPr>
          <p:cNvPr id="2" name="Text Placeholder 1"/>
          <p:cNvSpPr>
            <a:spLocks noGrp="1"/>
          </p:cNvSpPr>
          <p:nvPr>
            <p:ph type="body" sz="quarter" idx="10"/>
          </p:nvPr>
        </p:nvSpPr>
        <p:spPr>
          <a:xfrm>
            <a:off x="1270001" y="-106384"/>
            <a:ext cx="10854267" cy="520700"/>
          </a:xfrm>
        </p:spPr>
        <p:txBody>
          <a:bodyPr/>
          <a:lstStyle/>
          <a:p>
            <a:pPr>
              <a:lnSpc>
                <a:spcPct val="150000"/>
              </a:lnSpc>
            </a:pPr>
            <a:r>
              <a:rPr lang="en-US" sz="2400" dirty="0">
                <a:solidFill>
                  <a:schemeClr val="tx2"/>
                </a:solidFill>
                <a:latin typeface="Arial Black" pitchFamily="34" charset="0"/>
              </a:rPr>
              <a:t>UW Business Intelligence Effort</a:t>
            </a:r>
            <a:endParaRPr lang="en-US" sz="2800" dirty="0">
              <a:solidFill>
                <a:schemeClr val="tx2"/>
              </a:solidFill>
              <a:latin typeface="Arial Black" pitchFamily="34" charset="0"/>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740" y="71416"/>
            <a:ext cx="873767" cy="57150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60266840"/>
              </p:ext>
            </p:extLst>
          </p:nvPr>
        </p:nvGraphicFramePr>
        <p:xfrm>
          <a:off x="287000" y="3918554"/>
          <a:ext cx="11698454" cy="298763"/>
        </p:xfrm>
        <a:graphic>
          <a:graphicData uri="http://schemas.openxmlformats.org/drawingml/2006/table">
            <a:tbl>
              <a:tblPr>
                <a:tableStyleId>{5C22544A-7EE6-4342-B048-85BDC9FD1C3A}</a:tableStyleId>
              </a:tblPr>
              <a:tblGrid>
                <a:gridCol w="83351">
                  <a:extLst>
                    <a:ext uri="{9D8B030D-6E8A-4147-A177-3AD203B41FA5}">
                      <a16:colId xmlns:a16="http://schemas.microsoft.com/office/drawing/2014/main" xmlns="" val="20000"/>
                    </a:ext>
                  </a:extLst>
                </a:gridCol>
                <a:gridCol w="677511">
                  <a:extLst>
                    <a:ext uri="{9D8B030D-6E8A-4147-A177-3AD203B41FA5}">
                      <a16:colId xmlns:a16="http://schemas.microsoft.com/office/drawing/2014/main" xmlns="" val="20001"/>
                    </a:ext>
                  </a:extLst>
                </a:gridCol>
                <a:gridCol w="138833">
                  <a:extLst>
                    <a:ext uri="{9D8B030D-6E8A-4147-A177-3AD203B41FA5}">
                      <a16:colId xmlns:a16="http://schemas.microsoft.com/office/drawing/2014/main" xmlns="" val="20002"/>
                    </a:ext>
                  </a:extLst>
                </a:gridCol>
                <a:gridCol w="660413">
                  <a:extLst>
                    <a:ext uri="{9D8B030D-6E8A-4147-A177-3AD203B41FA5}">
                      <a16:colId xmlns:a16="http://schemas.microsoft.com/office/drawing/2014/main" xmlns="" val="20003"/>
                    </a:ext>
                  </a:extLst>
                </a:gridCol>
                <a:gridCol w="138833">
                  <a:extLst>
                    <a:ext uri="{9D8B030D-6E8A-4147-A177-3AD203B41FA5}">
                      <a16:colId xmlns:a16="http://schemas.microsoft.com/office/drawing/2014/main" xmlns="" val="20004"/>
                    </a:ext>
                  </a:extLst>
                </a:gridCol>
                <a:gridCol w="657211">
                  <a:extLst>
                    <a:ext uri="{9D8B030D-6E8A-4147-A177-3AD203B41FA5}">
                      <a16:colId xmlns:a16="http://schemas.microsoft.com/office/drawing/2014/main" xmlns="" val="20005"/>
                    </a:ext>
                  </a:extLst>
                </a:gridCol>
                <a:gridCol w="138833">
                  <a:extLst>
                    <a:ext uri="{9D8B030D-6E8A-4147-A177-3AD203B41FA5}">
                      <a16:colId xmlns:a16="http://schemas.microsoft.com/office/drawing/2014/main" xmlns="" val="20006"/>
                    </a:ext>
                  </a:extLst>
                </a:gridCol>
                <a:gridCol w="654004">
                  <a:extLst>
                    <a:ext uri="{9D8B030D-6E8A-4147-A177-3AD203B41FA5}">
                      <a16:colId xmlns:a16="http://schemas.microsoft.com/office/drawing/2014/main" xmlns="" val="20007"/>
                    </a:ext>
                  </a:extLst>
                </a:gridCol>
                <a:gridCol w="138833">
                  <a:extLst>
                    <a:ext uri="{9D8B030D-6E8A-4147-A177-3AD203B41FA5}">
                      <a16:colId xmlns:a16="http://schemas.microsoft.com/office/drawing/2014/main" xmlns="" val="20008"/>
                    </a:ext>
                  </a:extLst>
                </a:gridCol>
                <a:gridCol w="650799">
                  <a:extLst>
                    <a:ext uri="{9D8B030D-6E8A-4147-A177-3AD203B41FA5}">
                      <a16:colId xmlns:a16="http://schemas.microsoft.com/office/drawing/2014/main" xmlns="" val="20009"/>
                    </a:ext>
                  </a:extLst>
                </a:gridCol>
                <a:gridCol w="138833">
                  <a:extLst>
                    <a:ext uri="{9D8B030D-6E8A-4147-A177-3AD203B41FA5}">
                      <a16:colId xmlns:a16="http://schemas.microsoft.com/office/drawing/2014/main" xmlns="" val="20010"/>
                    </a:ext>
                  </a:extLst>
                </a:gridCol>
                <a:gridCol w="675377">
                  <a:extLst>
                    <a:ext uri="{9D8B030D-6E8A-4147-A177-3AD203B41FA5}">
                      <a16:colId xmlns:a16="http://schemas.microsoft.com/office/drawing/2014/main" xmlns="" val="20011"/>
                    </a:ext>
                  </a:extLst>
                </a:gridCol>
                <a:gridCol w="138833">
                  <a:extLst>
                    <a:ext uri="{9D8B030D-6E8A-4147-A177-3AD203B41FA5}">
                      <a16:colId xmlns:a16="http://schemas.microsoft.com/office/drawing/2014/main" xmlns="" val="20012"/>
                    </a:ext>
                  </a:extLst>
                </a:gridCol>
                <a:gridCol w="658281">
                  <a:extLst>
                    <a:ext uri="{9D8B030D-6E8A-4147-A177-3AD203B41FA5}">
                      <a16:colId xmlns:a16="http://schemas.microsoft.com/office/drawing/2014/main" xmlns="" val="20013"/>
                    </a:ext>
                  </a:extLst>
                </a:gridCol>
                <a:gridCol w="138833">
                  <a:extLst>
                    <a:ext uri="{9D8B030D-6E8A-4147-A177-3AD203B41FA5}">
                      <a16:colId xmlns:a16="http://schemas.microsoft.com/office/drawing/2014/main" xmlns="" val="20014"/>
                    </a:ext>
                  </a:extLst>
                </a:gridCol>
                <a:gridCol w="655076">
                  <a:extLst>
                    <a:ext uri="{9D8B030D-6E8A-4147-A177-3AD203B41FA5}">
                      <a16:colId xmlns:a16="http://schemas.microsoft.com/office/drawing/2014/main" xmlns="" val="20015"/>
                    </a:ext>
                  </a:extLst>
                </a:gridCol>
                <a:gridCol w="138833">
                  <a:extLst>
                    <a:ext uri="{9D8B030D-6E8A-4147-A177-3AD203B41FA5}">
                      <a16:colId xmlns:a16="http://schemas.microsoft.com/office/drawing/2014/main" xmlns="" val="20016"/>
                    </a:ext>
                  </a:extLst>
                </a:gridCol>
                <a:gridCol w="651871">
                  <a:extLst>
                    <a:ext uri="{9D8B030D-6E8A-4147-A177-3AD203B41FA5}">
                      <a16:colId xmlns:a16="http://schemas.microsoft.com/office/drawing/2014/main" xmlns="" val="20017"/>
                    </a:ext>
                  </a:extLst>
                </a:gridCol>
                <a:gridCol w="138833">
                  <a:extLst>
                    <a:ext uri="{9D8B030D-6E8A-4147-A177-3AD203B41FA5}">
                      <a16:colId xmlns:a16="http://schemas.microsoft.com/office/drawing/2014/main" xmlns="" val="20018"/>
                    </a:ext>
                  </a:extLst>
                </a:gridCol>
                <a:gridCol w="664772">
                  <a:extLst>
                    <a:ext uri="{9D8B030D-6E8A-4147-A177-3AD203B41FA5}">
                      <a16:colId xmlns:a16="http://schemas.microsoft.com/office/drawing/2014/main" xmlns="" val="20019"/>
                    </a:ext>
                  </a:extLst>
                </a:gridCol>
                <a:gridCol w="138833">
                  <a:extLst>
                    <a:ext uri="{9D8B030D-6E8A-4147-A177-3AD203B41FA5}">
                      <a16:colId xmlns:a16="http://schemas.microsoft.com/office/drawing/2014/main" xmlns="" val="20020"/>
                    </a:ext>
                  </a:extLst>
                </a:gridCol>
                <a:gridCol w="673245">
                  <a:extLst>
                    <a:ext uri="{9D8B030D-6E8A-4147-A177-3AD203B41FA5}">
                      <a16:colId xmlns:a16="http://schemas.microsoft.com/office/drawing/2014/main" xmlns="" val="20021"/>
                    </a:ext>
                  </a:extLst>
                </a:gridCol>
                <a:gridCol w="138833">
                  <a:extLst>
                    <a:ext uri="{9D8B030D-6E8A-4147-A177-3AD203B41FA5}">
                      <a16:colId xmlns:a16="http://schemas.microsoft.com/office/drawing/2014/main" xmlns="" val="20022"/>
                    </a:ext>
                  </a:extLst>
                </a:gridCol>
                <a:gridCol w="670040">
                  <a:extLst>
                    <a:ext uri="{9D8B030D-6E8A-4147-A177-3AD203B41FA5}">
                      <a16:colId xmlns:a16="http://schemas.microsoft.com/office/drawing/2014/main" xmlns="" val="20023"/>
                    </a:ext>
                  </a:extLst>
                </a:gridCol>
                <a:gridCol w="138833">
                  <a:extLst>
                    <a:ext uri="{9D8B030D-6E8A-4147-A177-3AD203B41FA5}">
                      <a16:colId xmlns:a16="http://schemas.microsoft.com/office/drawing/2014/main" xmlns="" val="20024"/>
                    </a:ext>
                  </a:extLst>
                </a:gridCol>
                <a:gridCol w="666835">
                  <a:extLst>
                    <a:ext uri="{9D8B030D-6E8A-4147-A177-3AD203B41FA5}">
                      <a16:colId xmlns:a16="http://schemas.microsoft.com/office/drawing/2014/main" xmlns="" val="20025"/>
                    </a:ext>
                  </a:extLst>
                </a:gridCol>
                <a:gridCol w="172681">
                  <a:extLst>
                    <a:ext uri="{9D8B030D-6E8A-4147-A177-3AD203B41FA5}">
                      <a16:colId xmlns:a16="http://schemas.microsoft.com/office/drawing/2014/main" xmlns="" val="954797512"/>
                    </a:ext>
                  </a:extLst>
                </a:gridCol>
                <a:gridCol w="1160991">
                  <a:extLst>
                    <a:ext uri="{9D8B030D-6E8A-4147-A177-3AD203B41FA5}">
                      <a16:colId xmlns:a16="http://schemas.microsoft.com/office/drawing/2014/main" xmlns="" val="2894321094"/>
                    </a:ext>
                  </a:extLst>
                </a:gridCol>
              </a:tblGrid>
              <a:tr h="298763">
                <a:tc>
                  <a:txBody>
                    <a:bodyPr/>
                    <a:lstStyle/>
                    <a:p>
                      <a:pPr algn="ctr" fontAlgn="b"/>
                      <a:r>
                        <a:rPr lang="en-US" sz="900" b="1" i="1" u="none" strike="noStrike" dirty="0">
                          <a:solidFill>
                            <a:srgbClr val="000000"/>
                          </a:solidFill>
                          <a:effectLst/>
                          <a:latin typeface="Arial Narrow" charset="0"/>
                          <a:ea typeface="Arial Narrow" charset="0"/>
                          <a:cs typeface="Arial Narrow" charset="0"/>
                        </a:rPr>
                        <a:t>T</a:t>
                      </a:r>
                    </a:p>
                  </a:txBody>
                  <a:tcPr marL="553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Eau Claire</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Green Bay</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Milwaukee</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Platteville</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fontAlgn="b"/>
                      <a:r>
                        <a:rPr lang="en-US" sz="700" b="0" i="0" u="none" strike="noStrike" dirty="0">
                          <a:solidFill>
                            <a:schemeClr val="tx2"/>
                          </a:solidFill>
                          <a:effectLst/>
                          <a:latin typeface="+mn-lt"/>
                          <a:ea typeface="Arial Narrow" charset="0"/>
                          <a:cs typeface="Arial Narrow" charset="0"/>
                        </a:rPr>
                        <a:t>Stout</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Whitewater</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Madison</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Superior</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River</a:t>
                      </a:r>
                      <a:r>
                        <a:rPr lang="en-US" sz="700" b="0" i="0" u="none" strike="noStrike" baseline="0" dirty="0">
                          <a:solidFill>
                            <a:schemeClr val="tx2"/>
                          </a:solidFill>
                          <a:effectLst/>
                          <a:latin typeface="+mn-lt"/>
                          <a:ea typeface="Arial Narrow" charset="0"/>
                          <a:cs typeface="Arial Narrow" charset="0"/>
                        </a:rPr>
                        <a:t> Falls</a:t>
                      </a:r>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Stevens Point</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Oshkosh</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2"/>
                          </a:solidFill>
                          <a:effectLst/>
                          <a:latin typeface="+mn-lt"/>
                          <a:ea typeface="Arial Narrow" charset="0"/>
                          <a:cs typeface="Arial Narrow" charset="0"/>
                        </a:rPr>
                        <a:t>Parkside</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b"/>
                      <a:r>
                        <a:rPr lang="en-US" sz="700" b="0" i="0" u="none" strike="noStrike" dirty="0">
                          <a:solidFill>
                            <a:schemeClr val="tx2"/>
                          </a:solidFill>
                          <a:effectLst/>
                          <a:latin typeface="+mn-lt"/>
                          <a:ea typeface="Arial Narrow" charset="0"/>
                          <a:cs typeface="Arial Narrow" charset="0"/>
                        </a:rPr>
                        <a:t>La Crosse</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700" b="0" i="0" u="none" strike="noStrike" dirty="0">
                        <a:solidFill>
                          <a:schemeClr val="tx2"/>
                        </a:solidFill>
                        <a:effectLst/>
                        <a:latin typeface="+mn-lt"/>
                        <a:ea typeface="Arial Narrow" charset="0"/>
                        <a:cs typeface="Arial Narrow" charset="0"/>
                      </a:endParaRP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b"/>
                      <a:r>
                        <a:rPr lang="en-US" sz="700" b="0" i="0" u="none" strike="noStrike" dirty="0">
                          <a:solidFill>
                            <a:schemeClr val="tx2"/>
                          </a:solidFill>
                          <a:effectLst/>
                          <a:latin typeface="+mn-lt"/>
                          <a:ea typeface="Arial Narrow" charset="0"/>
                          <a:cs typeface="Arial Narrow" charset="0"/>
                        </a:rPr>
                        <a:t>Colleges/Extension</a:t>
                      </a:r>
                    </a:p>
                  </a:txBody>
                  <a:tcPr marL="12192" marR="5532" marT="4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
        <p:nvSpPr>
          <p:cNvPr id="13" name="Rectangle 12"/>
          <p:cNvSpPr/>
          <p:nvPr/>
        </p:nvSpPr>
        <p:spPr>
          <a:xfrm>
            <a:off x="0" y="3666222"/>
            <a:ext cx="1718740" cy="307777"/>
          </a:xfrm>
          <a:prstGeom prst="rect">
            <a:avLst/>
          </a:prstGeom>
        </p:spPr>
        <p:txBody>
          <a:bodyPr wrap="none">
            <a:spAutoFit/>
          </a:bodyPr>
          <a:lstStyle/>
          <a:p>
            <a:r>
              <a:rPr lang="en-US" sz="1400" b="1" dirty="0">
                <a:solidFill>
                  <a:schemeClr val="tx2"/>
                </a:solidFill>
              </a:rPr>
              <a:t>Campus Progress</a:t>
            </a:r>
            <a:endParaRPr lang="en-US" sz="1400" dirty="0">
              <a:solidFill>
                <a:schemeClr val="tx2"/>
              </a:solidFill>
            </a:endParaRPr>
          </a:p>
        </p:txBody>
      </p:sp>
      <p:graphicFrame>
        <p:nvGraphicFramePr>
          <p:cNvPr id="31" name="Table 30"/>
          <p:cNvGraphicFramePr>
            <a:graphicFrameLocks noGrp="1"/>
          </p:cNvGraphicFramePr>
          <p:nvPr>
            <p:extLst/>
          </p:nvPr>
        </p:nvGraphicFramePr>
        <p:xfrm>
          <a:off x="270944" y="3500349"/>
          <a:ext cx="2980265" cy="217509"/>
        </p:xfrm>
        <a:graphic>
          <a:graphicData uri="http://schemas.openxmlformats.org/drawingml/2006/table">
            <a:tbl>
              <a:tblPr>
                <a:tableStyleId>{5C22544A-7EE6-4342-B048-85BDC9FD1C3A}</a:tableStyleId>
              </a:tblPr>
              <a:tblGrid>
                <a:gridCol w="596053">
                  <a:extLst>
                    <a:ext uri="{9D8B030D-6E8A-4147-A177-3AD203B41FA5}">
                      <a16:colId xmlns:a16="http://schemas.microsoft.com/office/drawing/2014/main" xmlns="" val="20000"/>
                    </a:ext>
                  </a:extLst>
                </a:gridCol>
                <a:gridCol w="596053">
                  <a:extLst>
                    <a:ext uri="{9D8B030D-6E8A-4147-A177-3AD203B41FA5}">
                      <a16:colId xmlns:a16="http://schemas.microsoft.com/office/drawing/2014/main" xmlns="" val="20001"/>
                    </a:ext>
                  </a:extLst>
                </a:gridCol>
                <a:gridCol w="596053">
                  <a:extLst>
                    <a:ext uri="{9D8B030D-6E8A-4147-A177-3AD203B41FA5}">
                      <a16:colId xmlns:a16="http://schemas.microsoft.com/office/drawing/2014/main" xmlns="" val="20002"/>
                    </a:ext>
                  </a:extLst>
                </a:gridCol>
                <a:gridCol w="596053">
                  <a:extLst>
                    <a:ext uri="{9D8B030D-6E8A-4147-A177-3AD203B41FA5}">
                      <a16:colId xmlns:a16="http://schemas.microsoft.com/office/drawing/2014/main" xmlns="" val="20003"/>
                    </a:ext>
                  </a:extLst>
                </a:gridCol>
                <a:gridCol w="596053">
                  <a:extLst>
                    <a:ext uri="{9D8B030D-6E8A-4147-A177-3AD203B41FA5}">
                      <a16:colId xmlns:a16="http://schemas.microsoft.com/office/drawing/2014/main" xmlns="" val="20004"/>
                    </a:ext>
                  </a:extLst>
                </a:gridCol>
              </a:tblGrid>
              <a:tr h="197823">
                <a:tc>
                  <a:txBody>
                    <a:bodyPr/>
                    <a:lstStyle/>
                    <a:p>
                      <a:pPr algn="ctr" fontAlgn="b"/>
                      <a:r>
                        <a:rPr lang="en-US" sz="700" b="1" i="1" u="none" strike="noStrike" dirty="0">
                          <a:solidFill>
                            <a:schemeClr val="tx2"/>
                          </a:solidFill>
                          <a:effectLst/>
                          <a:latin typeface="Arial Narrow" charset="0"/>
                          <a:ea typeface="Arial Narrow" charset="0"/>
                          <a:cs typeface="Arial Narrow" charset="0"/>
                        </a:rPr>
                        <a:t>Completed</a:t>
                      </a:r>
                    </a:p>
                  </a:txBody>
                  <a:tcPr marL="5532" marR="5532" marT="4149" marB="0" anchor="ctr">
                    <a:lnL w="38100" cap="flat" cmpd="sng" algn="ctr">
                      <a:solidFill>
                        <a:schemeClr val="bg2"/>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rgbClr val="DDFCFC"/>
                    </a:solidFill>
                  </a:tcPr>
                </a:tc>
                <a:tc>
                  <a:txBody>
                    <a:bodyPr/>
                    <a:lstStyle/>
                    <a:p>
                      <a:pPr algn="ctr" fontAlgn="b"/>
                      <a:r>
                        <a:rPr lang="en-US" sz="700" b="1" i="1" u="none" strike="noStrike" dirty="0">
                          <a:solidFill>
                            <a:schemeClr val="tx2"/>
                          </a:solidFill>
                          <a:effectLst/>
                          <a:latin typeface="Arial Narrow" charset="0"/>
                          <a:ea typeface="Arial Narrow" charset="0"/>
                          <a:cs typeface="Arial Narrow" charset="0"/>
                        </a:rPr>
                        <a:t>On track</a:t>
                      </a:r>
                      <a:endParaRPr lang="en-US" sz="700" b="1" i="1" u="none" strike="noStrike" baseline="0" dirty="0">
                        <a:solidFill>
                          <a:schemeClr val="tx2"/>
                        </a:solidFill>
                        <a:effectLst/>
                        <a:latin typeface="Arial Narrow" charset="0"/>
                        <a:ea typeface="Arial Narrow" charset="0"/>
                        <a:cs typeface="Arial Narrow" charset="0"/>
                      </a:endParaRPr>
                    </a:p>
                  </a:txBody>
                  <a:tcPr marL="5532" marR="5532" marT="4149" marB="0" anchor="ctr">
                    <a:lnL w="38100" cap="flat" cmpd="sng" algn="ctr">
                      <a:solidFill>
                        <a:schemeClr val="bg2"/>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rgbClr val="92D050"/>
                    </a:solidFill>
                  </a:tcPr>
                </a:tc>
                <a:tc>
                  <a:txBody>
                    <a:bodyPr/>
                    <a:lstStyle/>
                    <a:p>
                      <a:pPr algn="ctr" fontAlgn="b"/>
                      <a:r>
                        <a:rPr lang="en-US" sz="700" b="1" i="1" u="none" strike="noStrike" dirty="0">
                          <a:solidFill>
                            <a:schemeClr val="tx2"/>
                          </a:solidFill>
                          <a:effectLst/>
                          <a:latin typeface="Arial Narrow" charset="0"/>
                          <a:ea typeface="Arial Narrow" charset="0"/>
                          <a:cs typeface="Arial Narrow" charset="0"/>
                        </a:rPr>
                        <a:t>Minor</a:t>
                      </a:r>
                      <a:r>
                        <a:rPr lang="en-US" sz="700" b="1" i="1" u="none" strike="noStrike" baseline="0" dirty="0">
                          <a:solidFill>
                            <a:schemeClr val="tx2"/>
                          </a:solidFill>
                          <a:effectLst/>
                          <a:latin typeface="Arial Narrow" charset="0"/>
                          <a:ea typeface="Arial Narrow" charset="0"/>
                          <a:cs typeface="Arial Narrow" charset="0"/>
                        </a:rPr>
                        <a:t> </a:t>
                      </a:r>
                    </a:p>
                    <a:p>
                      <a:pPr algn="ctr" fontAlgn="b"/>
                      <a:r>
                        <a:rPr lang="en-US" sz="700" b="1" i="1" u="none" strike="noStrike" baseline="0" dirty="0">
                          <a:solidFill>
                            <a:schemeClr val="tx2"/>
                          </a:solidFill>
                          <a:effectLst/>
                          <a:latin typeface="Arial Narrow" charset="0"/>
                          <a:ea typeface="Arial Narrow" charset="0"/>
                          <a:cs typeface="Arial Narrow" charset="0"/>
                        </a:rPr>
                        <a:t>delay</a:t>
                      </a:r>
                      <a:endParaRPr lang="en-US" sz="700" b="1" i="1" u="none" strike="noStrike" dirty="0">
                        <a:solidFill>
                          <a:schemeClr val="tx2"/>
                        </a:solidFill>
                        <a:effectLst/>
                        <a:latin typeface="Arial Narrow" charset="0"/>
                        <a:ea typeface="Arial Narrow" charset="0"/>
                        <a:cs typeface="Arial Narrow" charset="0"/>
                      </a:endParaRPr>
                    </a:p>
                  </a:txBody>
                  <a:tcPr marL="5532" marR="5532" marT="4149" marB="0" anchor="ctr">
                    <a:lnL w="38100" cap="flat" cmpd="sng" algn="ctr">
                      <a:solidFill>
                        <a:schemeClr val="bg2"/>
                      </a:solidFill>
                      <a:prstDash val="solid"/>
                      <a:round/>
                      <a:headEnd type="none" w="med" len="med"/>
                      <a:tailEnd type="none" w="med" len="med"/>
                    </a:lnL>
                    <a:lnR w="12700" cap="flat" cmpd="sng" algn="ctr">
                      <a:solidFill>
                        <a:schemeClr val="tx2"/>
                      </a:solidFill>
                      <a:prstDash val="dash"/>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rgbClr val="FFFF00"/>
                    </a:solidFill>
                  </a:tcPr>
                </a:tc>
                <a:tc>
                  <a:txBody>
                    <a:bodyPr/>
                    <a:lstStyle/>
                    <a:p>
                      <a:pPr algn="ctr" fontAlgn="b"/>
                      <a:r>
                        <a:rPr lang="en-US" sz="700" b="1" i="1" u="none" strike="noStrike" dirty="0">
                          <a:solidFill>
                            <a:schemeClr val="tx2"/>
                          </a:solidFill>
                          <a:effectLst/>
                          <a:latin typeface="Arial Narrow" charset="0"/>
                          <a:ea typeface="Arial Narrow" charset="0"/>
                          <a:cs typeface="Arial Narrow" charset="0"/>
                        </a:rPr>
                        <a:t>Serious</a:t>
                      </a:r>
                    </a:p>
                    <a:p>
                      <a:pPr algn="ctr" fontAlgn="b"/>
                      <a:r>
                        <a:rPr lang="en-US" sz="700" b="1" i="1" u="none" strike="noStrike" dirty="0">
                          <a:solidFill>
                            <a:schemeClr val="tx2"/>
                          </a:solidFill>
                          <a:effectLst/>
                          <a:latin typeface="Arial Narrow" charset="0"/>
                          <a:ea typeface="Arial Narrow" charset="0"/>
                          <a:cs typeface="Arial Narrow" charset="0"/>
                        </a:rPr>
                        <a:t> delay</a:t>
                      </a:r>
                    </a:p>
                  </a:txBody>
                  <a:tcPr marL="5532" marR="5532" marT="4149" marB="0" anchor="ct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solidFill>
                      <a:srgbClr val="FF9513"/>
                    </a:solidFill>
                  </a:tcPr>
                </a:tc>
                <a:tc>
                  <a:txBody>
                    <a:bodyPr/>
                    <a:lstStyle/>
                    <a:p>
                      <a:pPr algn="ctr" fontAlgn="b"/>
                      <a:r>
                        <a:rPr lang="en-US" sz="700" b="1" i="1" u="none" strike="noStrike" dirty="0">
                          <a:solidFill>
                            <a:schemeClr val="tx2"/>
                          </a:solidFill>
                          <a:effectLst/>
                          <a:latin typeface="Arial Narrow" charset="0"/>
                          <a:ea typeface="Arial Narrow" charset="0"/>
                          <a:cs typeface="Arial Narrow" charset="0"/>
                        </a:rPr>
                        <a:t>Future activity</a:t>
                      </a:r>
                    </a:p>
                  </a:txBody>
                  <a:tcPr marL="5532" marR="5532" marT="4149" marB="0" anchor="ctr">
                    <a:lnL w="12700" cap="flat" cmpd="sng" algn="ctr">
                      <a:solidFill>
                        <a:schemeClr val="tx2"/>
                      </a:solidFill>
                      <a:prstDash val="dash"/>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tx1">
                        <a:lumMod val="40000"/>
                        <a:lumOff val="60000"/>
                      </a:schemeClr>
                    </a:solidFill>
                  </a:tcPr>
                </a:tc>
                <a:extLst>
                  <a:ext uri="{0D108BD9-81ED-4DB2-BD59-A6C34878D82A}">
                    <a16:rowId xmlns:a16="http://schemas.microsoft.com/office/drawing/2014/main" xmlns="" val="10000"/>
                  </a:ext>
                </a:extLst>
              </a:tr>
            </a:tbl>
          </a:graphicData>
        </a:graphic>
      </p:graphicFrame>
      <p:sp>
        <p:nvSpPr>
          <p:cNvPr id="19" name="Rectangle 18"/>
          <p:cNvSpPr/>
          <p:nvPr/>
        </p:nvSpPr>
        <p:spPr>
          <a:xfrm>
            <a:off x="6767030" y="3720083"/>
            <a:ext cx="4084773" cy="200055"/>
          </a:xfrm>
          <a:prstGeom prst="rect">
            <a:avLst/>
          </a:prstGeom>
        </p:spPr>
        <p:txBody>
          <a:bodyPr wrap="none">
            <a:spAutoFit/>
          </a:bodyPr>
          <a:lstStyle/>
          <a:p>
            <a:r>
              <a:rPr lang="en-US" sz="700" i="1" dirty="0">
                <a:solidFill>
                  <a:schemeClr val="tx1">
                    <a:lumMod val="60000"/>
                    <a:lumOff val="40000"/>
                  </a:schemeClr>
                </a:solidFill>
                <a:latin typeface="Arial Narrow" charset="0"/>
                <a:ea typeface="Arial Narrow" charset="0"/>
                <a:cs typeface="Arial Narrow" charset="0"/>
              </a:rPr>
              <a:t>For details behind this campus information, see the wiki. If you have questions, contact Kathy Luker and Mark Treiber. </a:t>
            </a:r>
            <a:endParaRPr lang="en-US" sz="700" dirty="0">
              <a:solidFill>
                <a:schemeClr val="tx1">
                  <a:lumMod val="60000"/>
                  <a:lumOff val="40000"/>
                </a:schemeClr>
              </a:solidFill>
            </a:endParaRPr>
          </a:p>
        </p:txBody>
      </p:sp>
      <p:sp>
        <p:nvSpPr>
          <p:cNvPr id="32" name="Rectangle 31"/>
          <p:cNvSpPr/>
          <p:nvPr/>
        </p:nvSpPr>
        <p:spPr>
          <a:xfrm>
            <a:off x="2566335" y="4215900"/>
            <a:ext cx="5510868" cy="307777"/>
          </a:xfrm>
          <a:prstGeom prst="rect">
            <a:avLst/>
          </a:prstGeom>
        </p:spPr>
        <p:txBody>
          <a:bodyPr wrap="square">
            <a:spAutoFit/>
          </a:bodyPr>
          <a:lstStyle/>
          <a:p>
            <a:r>
              <a:rPr lang="en-US" sz="1400" b="1" dirty="0">
                <a:solidFill>
                  <a:schemeClr val="tx2"/>
                </a:solidFill>
              </a:rPr>
              <a:t>Current critical issues</a:t>
            </a:r>
            <a:endParaRPr lang="en-US" sz="1400" dirty="0">
              <a:solidFill>
                <a:schemeClr val="tx2"/>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367213697"/>
              </p:ext>
            </p:extLst>
          </p:nvPr>
        </p:nvGraphicFramePr>
        <p:xfrm>
          <a:off x="2566340" y="4478183"/>
          <a:ext cx="4002791" cy="2295656"/>
        </p:xfrm>
        <a:graphic>
          <a:graphicData uri="http://schemas.openxmlformats.org/drawingml/2006/table">
            <a:tbl>
              <a:tblPr firstRow="1" bandRow="1">
                <a:tableStyleId>{5C22544A-7EE6-4342-B048-85BDC9FD1C3A}</a:tableStyleId>
              </a:tblPr>
              <a:tblGrid>
                <a:gridCol w="1370665">
                  <a:extLst>
                    <a:ext uri="{9D8B030D-6E8A-4147-A177-3AD203B41FA5}">
                      <a16:colId xmlns:a16="http://schemas.microsoft.com/office/drawing/2014/main" xmlns="" val="20000"/>
                    </a:ext>
                  </a:extLst>
                </a:gridCol>
                <a:gridCol w="1503911">
                  <a:extLst>
                    <a:ext uri="{9D8B030D-6E8A-4147-A177-3AD203B41FA5}">
                      <a16:colId xmlns:a16="http://schemas.microsoft.com/office/drawing/2014/main" xmlns="" val="20001"/>
                    </a:ext>
                  </a:extLst>
                </a:gridCol>
                <a:gridCol w="1128215">
                  <a:extLst>
                    <a:ext uri="{9D8B030D-6E8A-4147-A177-3AD203B41FA5}">
                      <a16:colId xmlns:a16="http://schemas.microsoft.com/office/drawing/2014/main" xmlns="" val="20002"/>
                    </a:ext>
                  </a:extLst>
                </a:gridCol>
              </a:tblGrid>
              <a:tr h="245199">
                <a:tc>
                  <a:txBody>
                    <a:bodyPr/>
                    <a:lstStyle/>
                    <a:p>
                      <a:r>
                        <a:rPr lang="en-US" sz="1000" dirty="0">
                          <a:solidFill>
                            <a:schemeClr val="tx2"/>
                          </a:solidFill>
                        </a:rPr>
                        <a:t>Issue</a:t>
                      </a:r>
                    </a:p>
                  </a:txBody>
                  <a:tcPr marL="121920" marR="1219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2"/>
                          </a:solidFill>
                        </a:rPr>
                        <a:t>Mitigations</a:t>
                      </a:r>
                    </a:p>
                  </a:txBody>
                  <a:tcPr marL="121920" marR="1219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2"/>
                          </a:solidFill>
                        </a:rPr>
                        <a:t>Owner</a:t>
                      </a:r>
                    </a:p>
                  </a:txBody>
                  <a:tcPr marL="121920" marR="1219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050457">
                <a:tc>
                  <a:txBody>
                    <a:bodyPr/>
                    <a:lstStyle/>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baseline="0" dirty="0">
                          <a:solidFill>
                            <a:schemeClr val="tx2"/>
                          </a:solidFill>
                        </a:rPr>
                        <a:t>Central Merge Manager hire fell through.</a:t>
                      </a: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baseline="0" dirty="0">
                          <a:solidFill>
                            <a:schemeClr val="tx2"/>
                          </a:solidFill>
                        </a:rPr>
                        <a:t>Resource constraints on shared query team</a:t>
                      </a:r>
                      <a:br>
                        <a:rPr lang="en-US" sz="900" baseline="0" dirty="0">
                          <a:solidFill>
                            <a:schemeClr val="tx2"/>
                          </a:solidFill>
                        </a:rPr>
                      </a:br>
                      <a:endParaRPr lang="en-US" sz="900" baseline="0" dirty="0">
                        <a:solidFill>
                          <a:schemeClr val="tx2"/>
                        </a:solidFill>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baseline="0" dirty="0">
                          <a:solidFill>
                            <a:schemeClr val="tx2"/>
                          </a:solidFill>
                        </a:rPr>
                        <a:t>Kathy’s replacement</a:t>
                      </a:r>
                      <a:endParaRPr lang="en-US" sz="900" dirty="0">
                        <a:solidFill>
                          <a:schemeClr val="tx2"/>
                        </a:solidFill>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indent="-53975" algn="l" defTabSz="914400" rtl="0" eaLnBrk="1" fontAlgn="auto" latinLnBrk="0" hangingPunct="1">
                        <a:lnSpc>
                          <a:spcPct val="100000"/>
                        </a:lnSpc>
                        <a:spcBef>
                          <a:spcPts val="0"/>
                        </a:spcBef>
                        <a:spcAft>
                          <a:spcPts val="600"/>
                        </a:spcAft>
                        <a:buClrTx/>
                        <a:buSzTx/>
                        <a:buFont typeface="Arial" charset="0"/>
                        <a:buChar char="•"/>
                        <a:tabLst/>
                        <a:defRPr/>
                      </a:pPr>
                      <a:r>
                        <a:rPr lang="en-US" sz="900" kern="1200" dirty="0">
                          <a:solidFill>
                            <a:schemeClr val="tx2"/>
                          </a:solidFill>
                          <a:latin typeface="+mn-lt"/>
                          <a:ea typeface="+mn-ea"/>
                          <a:cs typeface="+mn-cs"/>
                        </a:rPr>
                        <a:t>Interviews progressing, offers pending. </a:t>
                      </a:r>
                      <a:r>
                        <a:rPr lang="en-US" sz="900" kern="1200" dirty="0">
                          <a:solidFill>
                            <a:srgbClr val="FF0000"/>
                          </a:solidFill>
                          <a:latin typeface="+mn-lt"/>
                          <a:ea typeface="+mn-ea"/>
                          <a:cs typeface="+mn-cs"/>
                        </a:rPr>
                        <a:t/>
                      </a:r>
                      <a:br>
                        <a:rPr lang="en-US" sz="900" kern="1200" dirty="0">
                          <a:solidFill>
                            <a:srgbClr val="FF0000"/>
                          </a:solidFill>
                          <a:latin typeface="+mn-lt"/>
                          <a:ea typeface="+mn-ea"/>
                          <a:cs typeface="+mn-cs"/>
                        </a:rPr>
                      </a:br>
                      <a:endParaRPr lang="en-US" sz="900" kern="1200" dirty="0">
                        <a:solidFill>
                          <a:srgbClr val="FF0000"/>
                        </a:solidFill>
                        <a:latin typeface="+mn-lt"/>
                        <a:ea typeface="+mn-ea"/>
                        <a:cs typeface="+mn-cs"/>
                      </a:endParaRPr>
                    </a:p>
                    <a:p>
                      <a:pPr marL="57150" marR="0" indent="-57150" algn="l" defTabSz="914400" rtl="0" eaLnBrk="1" fontAlgn="auto" latinLnBrk="0" hangingPunct="1">
                        <a:lnSpc>
                          <a:spcPct val="100000"/>
                        </a:lnSpc>
                        <a:spcBef>
                          <a:spcPts val="0"/>
                        </a:spcBef>
                        <a:spcAft>
                          <a:spcPts val="600"/>
                        </a:spcAft>
                        <a:buClrTx/>
                        <a:buSzTx/>
                        <a:buFont typeface="Arial" charset="0"/>
                        <a:buChar char="•"/>
                        <a:tabLst/>
                        <a:defRPr/>
                      </a:pPr>
                      <a:r>
                        <a:rPr lang="en-US" sz="900" dirty="0">
                          <a:solidFill>
                            <a:schemeClr val="tx2"/>
                          </a:solidFill>
                        </a:rPr>
                        <a:t>See Risk Matrix</a:t>
                      </a:r>
                    </a:p>
                    <a:p>
                      <a:pPr marL="57150" marR="0" indent="-57150" algn="l" defTabSz="914400" rtl="0" eaLnBrk="1" fontAlgn="auto" latinLnBrk="0" hangingPunct="1">
                        <a:lnSpc>
                          <a:spcPct val="100000"/>
                        </a:lnSpc>
                        <a:spcBef>
                          <a:spcPts val="0"/>
                        </a:spcBef>
                        <a:spcAft>
                          <a:spcPts val="600"/>
                        </a:spcAft>
                        <a:buClrTx/>
                        <a:buSzTx/>
                        <a:buFont typeface="Arial" charset="0"/>
                        <a:buChar char="•"/>
                        <a:tabLst/>
                        <a:defRPr/>
                      </a:pPr>
                      <a:endParaRPr lang="en-US" sz="900" dirty="0">
                        <a:solidFill>
                          <a:schemeClr val="tx2"/>
                        </a:solidFill>
                      </a:endParaRPr>
                    </a:p>
                    <a:p>
                      <a:pPr marL="0" marR="0" indent="0" algn="l" defTabSz="914400" rtl="0" eaLnBrk="1" fontAlgn="auto" latinLnBrk="0" hangingPunct="1">
                        <a:lnSpc>
                          <a:spcPct val="100000"/>
                        </a:lnSpc>
                        <a:spcBef>
                          <a:spcPts val="0"/>
                        </a:spcBef>
                        <a:spcAft>
                          <a:spcPts val="600"/>
                        </a:spcAft>
                        <a:buClrTx/>
                        <a:buSzTx/>
                        <a:buFont typeface="Arial" charset="0"/>
                        <a:buNone/>
                        <a:tabLst/>
                        <a:defRPr/>
                      </a:pPr>
                      <a:endParaRPr lang="en-US" sz="900" dirty="0">
                        <a:solidFill>
                          <a:schemeClr val="tx2"/>
                        </a:solidFill>
                      </a:endParaRPr>
                    </a:p>
                    <a:p>
                      <a:pPr marL="53975" marR="0" indent="-53975"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900" kern="1200" dirty="0">
                          <a:solidFill>
                            <a:schemeClr val="tx2"/>
                          </a:solidFill>
                          <a:latin typeface="+mn-lt"/>
                          <a:ea typeface="+mn-ea"/>
                          <a:cs typeface="+mn-cs"/>
                        </a:rPr>
                        <a:t>In discussions for short term and longer term solution</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kern="1200" dirty="0">
                          <a:solidFill>
                            <a:schemeClr val="dk1"/>
                          </a:solidFill>
                          <a:latin typeface="+mn-lt"/>
                          <a:ea typeface="+mn-ea"/>
                          <a:cs typeface="+mn-cs"/>
                        </a:rPr>
                        <a:t>Andy C..</a:t>
                      </a:r>
                      <a:endParaRPr lang="en-US" sz="9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600"/>
                        </a:spcAft>
                        <a:buClrTx/>
                        <a:buSzTx/>
                        <a:buFont typeface="Arial" charset="0"/>
                        <a:buNone/>
                        <a:tabLst/>
                        <a:defRPr/>
                      </a:pPr>
                      <a:r>
                        <a:rPr lang="en-US" sz="900" kern="1200" baseline="0" dirty="0">
                          <a:solidFill>
                            <a:schemeClr val="dk1"/>
                          </a:solidFill>
                          <a:latin typeface="+mn-lt"/>
                          <a:ea typeface="+mn-ea"/>
                          <a:cs typeface="+mn-cs"/>
                        </a:rPr>
                        <a:t/>
                      </a:r>
                      <a:br>
                        <a:rPr lang="en-US" sz="900" kern="1200" baseline="0" dirty="0">
                          <a:solidFill>
                            <a:schemeClr val="dk1"/>
                          </a:solidFill>
                          <a:latin typeface="+mn-lt"/>
                          <a:ea typeface="+mn-ea"/>
                          <a:cs typeface="+mn-cs"/>
                        </a:rPr>
                      </a:br>
                      <a:endParaRPr lang="en-US" sz="900" kern="1200" dirty="0">
                        <a:solidFill>
                          <a:schemeClr val="dk1"/>
                        </a:solidFill>
                        <a:latin typeface="+mn-lt"/>
                        <a:ea typeface="+mn-ea"/>
                        <a:cs typeface="+mn-cs"/>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kern="1200" dirty="0">
                          <a:solidFill>
                            <a:schemeClr val="dk1"/>
                          </a:solidFill>
                          <a:latin typeface="+mn-lt"/>
                          <a:ea typeface="+mn-ea"/>
                          <a:cs typeface="+mn-cs"/>
                        </a:rPr>
                        <a:t>Andy C.</a:t>
                      </a:r>
                      <a:br>
                        <a:rPr lang="en-US" sz="900" kern="1200" dirty="0">
                          <a:solidFill>
                            <a:schemeClr val="dk1"/>
                          </a:solidFill>
                          <a:latin typeface="+mn-lt"/>
                          <a:ea typeface="+mn-ea"/>
                          <a:cs typeface="+mn-cs"/>
                        </a:rPr>
                      </a:br>
                      <a:r>
                        <a:rPr lang="en-US" sz="900" kern="1200" dirty="0">
                          <a:solidFill>
                            <a:schemeClr val="dk1"/>
                          </a:solidFill>
                          <a:latin typeface="+mn-lt"/>
                          <a:ea typeface="+mn-ea"/>
                          <a:cs typeface="+mn-cs"/>
                        </a:rPr>
                        <a:t/>
                      </a:r>
                      <a:br>
                        <a:rPr lang="en-US" sz="900" kern="1200" dirty="0">
                          <a:solidFill>
                            <a:schemeClr val="dk1"/>
                          </a:solidFill>
                          <a:latin typeface="+mn-lt"/>
                          <a:ea typeface="+mn-ea"/>
                          <a:cs typeface="+mn-cs"/>
                        </a:rPr>
                      </a:br>
                      <a:endParaRPr lang="en-US" sz="900" kern="1200" dirty="0">
                        <a:solidFill>
                          <a:schemeClr val="dk1"/>
                        </a:solidFill>
                        <a:latin typeface="+mn-lt"/>
                        <a:ea typeface="+mn-ea"/>
                        <a:cs typeface="+mn-cs"/>
                      </a:endParaRP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r>
                        <a:rPr lang="en-US" sz="900" kern="1200" dirty="0">
                          <a:solidFill>
                            <a:schemeClr val="dk1"/>
                          </a:solidFill>
                          <a:latin typeface="+mn-lt"/>
                          <a:ea typeface="+mn-ea"/>
                          <a:cs typeface="+mn-cs"/>
                        </a:rPr>
                        <a:t>David S.</a:t>
                      </a:r>
                    </a:p>
                    <a:p>
                      <a:pPr marL="171450" marR="0" indent="-171450" algn="l" defTabSz="914400" rtl="0" eaLnBrk="1" fontAlgn="auto" latinLnBrk="0" hangingPunct="1">
                        <a:lnSpc>
                          <a:spcPct val="100000"/>
                        </a:lnSpc>
                        <a:spcBef>
                          <a:spcPts val="0"/>
                        </a:spcBef>
                        <a:spcAft>
                          <a:spcPts val="600"/>
                        </a:spcAft>
                        <a:buClrTx/>
                        <a:buSzTx/>
                        <a:buFont typeface="Arial" charset="0"/>
                        <a:buChar char="•"/>
                        <a:tabLst/>
                        <a:defRPr/>
                      </a:pPr>
                      <a:endParaRPr lang="en-US" sz="900" kern="1200" dirty="0">
                        <a:solidFill>
                          <a:schemeClr val="dk1"/>
                        </a:solidFill>
                        <a:latin typeface="+mn-lt"/>
                        <a:ea typeface="+mn-ea"/>
                        <a:cs typeface="+mn-cs"/>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27" name="Chart 26"/>
          <p:cNvGraphicFramePr>
            <a:graphicFrameLocks/>
          </p:cNvGraphicFramePr>
          <p:nvPr>
            <p:extLst>
              <p:ext uri="{D42A27DB-BD31-4B8C-83A1-F6EECF244321}">
                <p14:modId xmlns:p14="http://schemas.microsoft.com/office/powerpoint/2010/main" val="2768833866"/>
              </p:ext>
            </p:extLst>
          </p:nvPr>
        </p:nvGraphicFramePr>
        <p:xfrm>
          <a:off x="346819" y="1331989"/>
          <a:ext cx="7400620" cy="2155265"/>
        </p:xfrm>
        <a:graphic>
          <a:graphicData uri="http://schemas.openxmlformats.org/drawingml/2006/chart">
            <c:chart xmlns:c="http://schemas.openxmlformats.org/drawingml/2006/chart" xmlns:r="http://schemas.openxmlformats.org/officeDocument/2006/relationships" r:id="rId4"/>
          </a:graphicData>
        </a:graphic>
      </p:graphicFrame>
      <p:sp>
        <p:nvSpPr>
          <p:cNvPr id="33" name="Rectangle 32"/>
          <p:cNvSpPr/>
          <p:nvPr/>
        </p:nvSpPr>
        <p:spPr>
          <a:xfrm>
            <a:off x="7102111" y="4229548"/>
            <a:ext cx="5510868" cy="307777"/>
          </a:xfrm>
          <a:prstGeom prst="rect">
            <a:avLst/>
          </a:prstGeom>
        </p:spPr>
        <p:txBody>
          <a:bodyPr wrap="square">
            <a:spAutoFit/>
          </a:bodyPr>
          <a:lstStyle/>
          <a:p>
            <a:r>
              <a:rPr lang="en-US" sz="1400" b="1" i="1" dirty="0">
                <a:solidFill>
                  <a:schemeClr val="tx2"/>
                </a:solidFill>
              </a:rPr>
              <a:t>Potential</a:t>
            </a:r>
            <a:r>
              <a:rPr lang="en-US" sz="1400" b="1" dirty="0">
                <a:solidFill>
                  <a:schemeClr val="tx2"/>
                </a:solidFill>
              </a:rPr>
              <a:t> issues </a:t>
            </a:r>
            <a:r>
              <a:rPr lang="en-US" sz="1400" b="1" dirty="0">
                <a:solidFill>
                  <a:schemeClr val="bg2">
                    <a:lumMod val="65000"/>
                  </a:schemeClr>
                </a:solidFill>
              </a:rPr>
              <a:t>(i.e. risks) </a:t>
            </a:r>
            <a:endParaRPr lang="en-US" sz="1400" dirty="0">
              <a:solidFill>
                <a:schemeClr val="bg2">
                  <a:lumMod val="65000"/>
                </a:schemeClr>
              </a:solidFill>
            </a:endParaRPr>
          </a:p>
        </p:txBody>
      </p:sp>
      <p:sp>
        <p:nvSpPr>
          <p:cNvPr id="25" name="Rectangle 24"/>
          <p:cNvSpPr/>
          <p:nvPr/>
        </p:nvSpPr>
        <p:spPr>
          <a:xfrm>
            <a:off x="7789333" y="1252269"/>
            <a:ext cx="2690160" cy="307777"/>
          </a:xfrm>
          <a:prstGeom prst="rect">
            <a:avLst/>
          </a:prstGeom>
        </p:spPr>
        <p:txBody>
          <a:bodyPr wrap="none">
            <a:spAutoFit/>
          </a:bodyPr>
          <a:lstStyle/>
          <a:p>
            <a:r>
              <a:rPr lang="en-US" sz="1400" b="1" dirty="0">
                <a:solidFill>
                  <a:schemeClr val="tx2"/>
                </a:solidFill>
              </a:rPr>
              <a:t>Budgeted v Spent/Committed</a:t>
            </a:r>
            <a:endParaRPr lang="en-US" sz="1400" dirty="0">
              <a:solidFill>
                <a:schemeClr val="tx2"/>
              </a:solidFill>
            </a:endParaRPr>
          </a:p>
        </p:txBody>
      </p:sp>
      <p:sp>
        <p:nvSpPr>
          <p:cNvPr id="11" name="TextBox 10"/>
          <p:cNvSpPr txBox="1"/>
          <p:nvPr/>
        </p:nvSpPr>
        <p:spPr>
          <a:xfrm>
            <a:off x="9228987" y="1677766"/>
            <a:ext cx="2147247" cy="246221"/>
          </a:xfrm>
          <a:prstGeom prst="rect">
            <a:avLst/>
          </a:prstGeom>
          <a:noFill/>
        </p:spPr>
        <p:txBody>
          <a:bodyPr wrap="square" rtlCol="0">
            <a:spAutoFit/>
          </a:bodyPr>
          <a:lstStyle/>
          <a:p>
            <a:r>
              <a:rPr lang="en-US" dirty="0"/>
              <a:t>FY16/FY17</a:t>
            </a:r>
          </a:p>
        </p:txBody>
      </p:sp>
      <p:sp>
        <p:nvSpPr>
          <p:cNvPr id="4" name="TextBox 3"/>
          <p:cNvSpPr txBox="1"/>
          <p:nvPr/>
        </p:nvSpPr>
        <p:spPr>
          <a:xfrm>
            <a:off x="10065685" y="162777"/>
            <a:ext cx="1744179" cy="584775"/>
          </a:xfrm>
          <a:prstGeom prst="rect">
            <a:avLst/>
          </a:prstGeom>
          <a:noFill/>
        </p:spPr>
        <p:txBody>
          <a:bodyPr wrap="square" rtlCol="0">
            <a:spAutoFit/>
          </a:bodyPr>
          <a:lstStyle/>
          <a:p>
            <a:pPr algn="ctr"/>
            <a:r>
              <a:rPr lang="en-US" sz="1600" b="1" dirty="0">
                <a:solidFill>
                  <a:schemeClr val="accent1">
                    <a:lumMod val="40000"/>
                    <a:lumOff val="60000"/>
                  </a:schemeClr>
                </a:solidFill>
              </a:rPr>
              <a:t>Approved Scope</a:t>
            </a:r>
          </a:p>
        </p:txBody>
      </p:sp>
      <p:grpSp>
        <p:nvGrpSpPr>
          <p:cNvPr id="23" name="Group 22"/>
          <p:cNvGrpSpPr/>
          <p:nvPr/>
        </p:nvGrpSpPr>
        <p:grpSpPr>
          <a:xfrm>
            <a:off x="4567735" y="920214"/>
            <a:ext cx="633504" cy="2724060"/>
            <a:chOff x="2677887" y="1222257"/>
            <a:chExt cx="475130" cy="2724060"/>
          </a:xfrm>
        </p:grpSpPr>
        <p:sp>
          <p:nvSpPr>
            <p:cNvPr id="22" name="Rectangle 21"/>
            <p:cNvSpPr/>
            <p:nvPr/>
          </p:nvSpPr>
          <p:spPr>
            <a:xfrm>
              <a:off x="2677887" y="1222257"/>
              <a:ext cx="475130" cy="246221"/>
            </a:xfrm>
            <a:prstGeom prst="rect">
              <a:avLst/>
            </a:prstGeom>
          </p:spPr>
          <p:txBody>
            <a:bodyPr wrap="none">
              <a:spAutoFit/>
            </a:bodyPr>
            <a:lstStyle/>
            <a:p>
              <a:r>
                <a:rPr lang="en-US" b="1" dirty="0">
                  <a:solidFill>
                    <a:schemeClr val="tx2"/>
                  </a:solidFill>
                </a:rPr>
                <a:t>TODAY</a:t>
              </a:r>
              <a:endParaRPr lang="en-US" dirty="0"/>
            </a:p>
          </p:txBody>
        </p:sp>
        <p:cxnSp>
          <p:nvCxnSpPr>
            <p:cNvPr id="20" name="Straight Connector 19"/>
            <p:cNvCxnSpPr>
              <a:cxnSpLocks/>
            </p:cNvCxnSpPr>
            <p:nvPr/>
          </p:nvCxnSpPr>
          <p:spPr bwMode="auto">
            <a:xfrm flipH="1">
              <a:off x="2902616" y="1469192"/>
              <a:ext cx="12836" cy="2477125"/>
            </a:xfrm>
            <a:prstGeom prst="line">
              <a:avLst/>
            </a:prstGeom>
            <a:noFill/>
            <a:ln w="9525" cap="flat" cmpd="sng" algn="ctr">
              <a:solidFill>
                <a:schemeClr val="tx2"/>
              </a:solidFill>
              <a:prstDash val="solid"/>
              <a:round/>
              <a:headEnd type="none" w="med" len="med"/>
              <a:tailEnd type="none" w="med" len="med"/>
            </a:ln>
            <a:effectLst/>
          </p:spPr>
        </p:cxnSp>
      </p:grpSp>
    </p:spTree>
    <p:extLst>
      <p:ext uri="{BB962C8B-B14F-4D97-AF65-F5344CB8AC3E}">
        <p14:creationId xmlns:p14="http://schemas.microsoft.com/office/powerpoint/2010/main" val="351441201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ext Placeholder 2"/>
          <p:cNvSpPr txBox="1">
            <a:spLocks/>
          </p:cNvSpPr>
          <p:nvPr/>
        </p:nvSpPr>
        <p:spPr bwMode="auto">
          <a:xfrm>
            <a:off x="1905001" y="1149819"/>
            <a:ext cx="8312624" cy="624388"/>
          </a:xfrm>
          <a:prstGeom prst="rect">
            <a:avLst/>
          </a:prstGeom>
          <a:noFill/>
          <a:ln w="9525">
            <a:noFill/>
            <a:miter lim="800000"/>
            <a:headEnd/>
            <a:tailEnd/>
          </a:ln>
        </p:spPr>
        <p:txBody>
          <a:bodyPr vert="horz" wrap="square" lIns="91390" tIns="45696" rIns="91390" bIns="45696" numCol="1" anchor="t" anchorCtr="0" compatLnSpc="1">
            <a:prstTxWarp prst="textNoShape">
              <a:avLst/>
            </a:prstTxWarp>
          </a:bodyPr>
          <a:lstStyle>
            <a:lvl1pPr marL="234950" indent="-234950" algn="l" rtl="0" eaLnBrk="0" fontAlgn="base" hangingPunct="0">
              <a:lnSpc>
                <a:spcPct val="85000"/>
              </a:lnSpc>
              <a:spcBef>
                <a:spcPct val="60000"/>
              </a:spcBef>
              <a:spcAft>
                <a:spcPts val="300"/>
              </a:spcAft>
              <a:buClr>
                <a:srgbClr val="4B88BE"/>
              </a:buClr>
              <a:buSzPct val="90000"/>
              <a:buChar char="•"/>
              <a:defRPr sz="2600" b="1">
                <a:solidFill>
                  <a:schemeClr val="bg1"/>
                </a:solidFill>
                <a:latin typeface="+mn-lt"/>
                <a:ea typeface="+mn-ea"/>
                <a:cs typeface="+mn-cs"/>
              </a:defRPr>
            </a:lvl1pPr>
            <a:lvl2pPr marL="796925" indent="-336550" algn="l" rtl="0" eaLnBrk="0" fontAlgn="base" hangingPunct="0">
              <a:lnSpc>
                <a:spcPct val="85000"/>
              </a:lnSpc>
              <a:spcBef>
                <a:spcPct val="25000"/>
              </a:spcBef>
              <a:spcAft>
                <a:spcPts val="300"/>
              </a:spcAft>
              <a:buClr>
                <a:srgbClr val="4B88BE"/>
              </a:buClr>
              <a:buSzPct val="90000"/>
              <a:buChar char="–"/>
              <a:defRPr sz="2200">
                <a:solidFill>
                  <a:schemeClr val="bg1"/>
                </a:solidFill>
                <a:latin typeface="+mn-lt"/>
              </a:defRPr>
            </a:lvl2pPr>
            <a:lvl3pPr marL="1255713" indent="-230188" algn="l" rtl="0" eaLnBrk="0" fontAlgn="base" hangingPunct="0">
              <a:lnSpc>
                <a:spcPct val="85000"/>
              </a:lnSpc>
              <a:spcBef>
                <a:spcPct val="25000"/>
              </a:spcBef>
              <a:spcAft>
                <a:spcPts val="300"/>
              </a:spcAft>
              <a:buClr>
                <a:srgbClr val="4B88BE"/>
              </a:buClr>
              <a:buSzPct val="90000"/>
              <a:buChar char="•"/>
              <a:defRPr>
                <a:solidFill>
                  <a:schemeClr val="bg1"/>
                </a:solidFill>
                <a:latin typeface="+mn-lt"/>
              </a:defRPr>
            </a:lvl3pPr>
            <a:lvl4pPr marL="1776413" indent="-342900" algn="l" rtl="0" eaLnBrk="0" fontAlgn="base" hangingPunct="0">
              <a:lnSpc>
                <a:spcPct val="85000"/>
              </a:lnSpc>
              <a:spcBef>
                <a:spcPct val="20000"/>
              </a:spcBef>
              <a:spcAft>
                <a:spcPts val="300"/>
              </a:spcAft>
              <a:buClr>
                <a:srgbClr val="878787"/>
              </a:buClr>
              <a:buSzPct val="90000"/>
              <a:buChar char="–"/>
              <a:defRPr sz="1600">
                <a:solidFill>
                  <a:schemeClr val="bg1"/>
                </a:solidFill>
                <a:latin typeface="+mn-lt"/>
              </a:defRPr>
            </a:lvl4pPr>
            <a:lvl5pPr marL="2176463" indent="-285750" algn="l" rtl="0" eaLnBrk="0" fontAlgn="base" hangingPunct="0">
              <a:lnSpc>
                <a:spcPct val="85000"/>
              </a:lnSpc>
              <a:spcBef>
                <a:spcPct val="20000"/>
              </a:spcBef>
              <a:spcAft>
                <a:spcPts val="300"/>
              </a:spcAft>
              <a:buClr>
                <a:srgbClr val="878787"/>
              </a:buClr>
              <a:buSzPct val="90000"/>
              <a:buChar char="•"/>
              <a:defRPr sz="1400">
                <a:solidFill>
                  <a:schemeClr val="bg1"/>
                </a:solidFill>
                <a:latin typeface="+mn-lt"/>
              </a:defRPr>
            </a:lvl5pPr>
            <a:lvl6pPr marL="26336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6pPr>
            <a:lvl7pPr marL="30908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7pPr>
            <a:lvl8pPr marL="35480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8pPr>
            <a:lvl9pPr marL="4005263" indent="-285750" algn="l" rtl="0" fontAlgn="base">
              <a:lnSpc>
                <a:spcPct val="85000"/>
              </a:lnSpc>
              <a:spcBef>
                <a:spcPct val="20000"/>
              </a:spcBef>
              <a:spcAft>
                <a:spcPct val="0"/>
              </a:spcAft>
              <a:buClr>
                <a:srgbClr val="878787"/>
              </a:buClr>
              <a:buSzPct val="90000"/>
              <a:buChar char="•"/>
              <a:defRPr sz="2000">
                <a:solidFill>
                  <a:srgbClr val="4D4D4D"/>
                </a:solidFill>
                <a:latin typeface="+mn-lt"/>
              </a:defRPr>
            </a:lvl9pPr>
          </a:lstStyle>
          <a:p>
            <a:pPr marL="0" indent="0">
              <a:buNone/>
            </a:pPr>
            <a:r>
              <a:rPr lang="en-US" sz="1800" b="0" dirty="0"/>
              <a:t>To facilitate discussion and tracking, the risks have been categorized into three areas. </a:t>
            </a:r>
            <a:endParaRPr lang="en-US" sz="1400" b="0" dirty="0"/>
          </a:p>
        </p:txBody>
      </p:sp>
      <p:graphicFrame>
        <p:nvGraphicFramePr>
          <p:cNvPr id="12" name="Diagram 11"/>
          <p:cNvGraphicFramePr/>
          <p:nvPr>
            <p:extLst>
              <p:ext uri="{D42A27DB-BD31-4B8C-83A1-F6EECF244321}">
                <p14:modId xmlns:p14="http://schemas.microsoft.com/office/powerpoint/2010/main" val="1369918998"/>
              </p:ext>
            </p:extLst>
          </p:nvPr>
        </p:nvGraphicFramePr>
        <p:xfrm>
          <a:off x="3013313" y="20096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itle 13"/>
          <p:cNvSpPr>
            <a:spLocks noGrp="1"/>
          </p:cNvSpPr>
          <p:nvPr>
            <p:ph type="title"/>
          </p:nvPr>
        </p:nvSpPr>
        <p:spPr/>
        <p:txBody>
          <a:bodyPr/>
          <a:lstStyle/>
          <a:p>
            <a:r>
              <a:rPr lang="en-US" dirty="0"/>
              <a:t>UWBI Risk Matrix </a:t>
            </a:r>
          </a:p>
        </p:txBody>
      </p:sp>
    </p:spTree>
    <p:extLst>
      <p:ext uri="{BB962C8B-B14F-4D97-AF65-F5344CB8AC3E}">
        <p14:creationId xmlns:p14="http://schemas.microsoft.com/office/powerpoint/2010/main" val="467288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Risk Matrix - Adoption</a:t>
            </a:r>
          </a:p>
        </p:txBody>
      </p:sp>
      <p:graphicFrame>
        <p:nvGraphicFramePr>
          <p:cNvPr id="3" name="Table 2"/>
          <p:cNvGraphicFramePr>
            <a:graphicFrameLocks noGrp="1"/>
          </p:cNvGraphicFramePr>
          <p:nvPr>
            <p:extLst>
              <p:ext uri="{D42A27DB-BD31-4B8C-83A1-F6EECF244321}">
                <p14:modId xmlns:p14="http://schemas.microsoft.com/office/powerpoint/2010/main" val="1881158247"/>
              </p:ext>
            </p:extLst>
          </p:nvPr>
        </p:nvGraphicFramePr>
        <p:xfrm>
          <a:off x="228600" y="1181100"/>
          <a:ext cx="11517923" cy="4740092"/>
        </p:xfrm>
        <a:graphic>
          <a:graphicData uri="http://schemas.openxmlformats.org/drawingml/2006/table">
            <a:tbl>
              <a:tblPr/>
              <a:tblGrid>
                <a:gridCol w="454001">
                  <a:extLst>
                    <a:ext uri="{9D8B030D-6E8A-4147-A177-3AD203B41FA5}">
                      <a16:colId xmlns:a16="http://schemas.microsoft.com/office/drawing/2014/main" xmlns="" val="3362096952"/>
                    </a:ext>
                  </a:extLst>
                </a:gridCol>
                <a:gridCol w="1248504">
                  <a:extLst>
                    <a:ext uri="{9D8B030D-6E8A-4147-A177-3AD203B41FA5}">
                      <a16:colId xmlns:a16="http://schemas.microsoft.com/office/drawing/2014/main" xmlns="" val="4001078887"/>
                    </a:ext>
                  </a:extLst>
                </a:gridCol>
                <a:gridCol w="4305921">
                  <a:extLst>
                    <a:ext uri="{9D8B030D-6E8A-4147-A177-3AD203B41FA5}">
                      <a16:colId xmlns:a16="http://schemas.microsoft.com/office/drawing/2014/main" xmlns="" val="419219775"/>
                    </a:ext>
                  </a:extLst>
                </a:gridCol>
                <a:gridCol w="688096">
                  <a:extLst>
                    <a:ext uri="{9D8B030D-6E8A-4147-A177-3AD203B41FA5}">
                      <a16:colId xmlns:a16="http://schemas.microsoft.com/office/drawing/2014/main" xmlns="" val="2386577646"/>
                    </a:ext>
                  </a:extLst>
                </a:gridCol>
                <a:gridCol w="544823">
                  <a:extLst>
                    <a:ext uri="{9D8B030D-6E8A-4147-A177-3AD203B41FA5}">
                      <a16:colId xmlns:a16="http://schemas.microsoft.com/office/drawing/2014/main" xmlns="" val="3351443971"/>
                    </a:ext>
                  </a:extLst>
                </a:gridCol>
                <a:gridCol w="597274">
                  <a:extLst>
                    <a:ext uri="{9D8B030D-6E8A-4147-A177-3AD203B41FA5}">
                      <a16:colId xmlns:a16="http://schemas.microsoft.com/office/drawing/2014/main" xmlns="" val="3651374807"/>
                    </a:ext>
                  </a:extLst>
                </a:gridCol>
                <a:gridCol w="528141">
                  <a:extLst>
                    <a:ext uri="{9D8B030D-6E8A-4147-A177-3AD203B41FA5}">
                      <a16:colId xmlns:a16="http://schemas.microsoft.com/office/drawing/2014/main" xmlns="" val="1719054320"/>
                    </a:ext>
                  </a:extLst>
                </a:gridCol>
                <a:gridCol w="748738">
                  <a:extLst>
                    <a:ext uri="{9D8B030D-6E8A-4147-A177-3AD203B41FA5}">
                      <a16:colId xmlns:a16="http://schemas.microsoft.com/office/drawing/2014/main" xmlns="" val="3697286114"/>
                    </a:ext>
                  </a:extLst>
                </a:gridCol>
                <a:gridCol w="2402425">
                  <a:extLst>
                    <a:ext uri="{9D8B030D-6E8A-4147-A177-3AD203B41FA5}">
                      <a16:colId xmlns:a16="http://schemas.microsoft.com/office/drawing/2014/main" xmlns="" val="2176328896"/>
                    </a:ext>
                  </a:extLst>
                </a:gridCol>
              </a:tblGrid>
              <a:tr h="145119">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b"/>
                      <a:r>
                        <a:rPr lang="en-US" sz="1100" b="1" i="0" u="none" strike="noStrike" dirty="0">
                          <a:solidFill>
                            <a:srgbClr val="000000"/>
                          </a:solidFill>
                          <a:effectLst/>
                          <a:latin typeface="Segoe UI" panose="020B0502040204020203" pitchFamily="34" charset="0"/>
                        </a:rPr>
                        <a:t>As of 5/23</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2">
                  <a:txBody>
                    <a:bodyPr/>
                    <a:lstStyle/>
                    <a:p>
                      <a:pPr algn="ctr" fontAlgn="b"/>
                      <a:r>
                        <a:rPr lang="en-US" sz="1100" b="1" i="0" u="none" strike="noStrike" dirty="0">
                          <a:solidFill>
                            <a:srgbClr val="000000"/>
                          </a:solidFill>
                          <a:effectLst/>
                          <a:latin typeface="Segoe UI" panose="020B0502040204020203" pitchFamily="34" charset="0"/>
                        </a:rPr>
                        <a:t>as of 8/9</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a:txBody>
                    <a:bodyPr/>
                    <a:lstStyle/>
                    <a:p>
                      <a:pPr algn="ctr"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xmlns="" val="3110993346"/>
                  </a:ext>
                </a:extLst>
              </a:tr>
              <a:tr h="323220">
                <a:tc>
                  <a:txBody>
                    <a:bodyPr/>
                    <a:lstStyle/>
                    <a:p>
                      <a:pPr algn="l" fontAlgn="b"/>
                      <a:r>
                        <a:rPr lang="en-US" sz="1100" b="1" i="0" u="none" strike="noStrike" dirty="0">
                          <a:solidFill>
                            <a:srgbClr val="000000"/>
                          </a:solidFill>
                          <a:effectLst/>
                          <a:latin typeface="Segoe UI" panose="020B0502040204020203" pitchFamily="34" charset="0"/>
                        </a:rPr>
                        <a: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Category</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Risk Description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P</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I</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P</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I</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Risk Response</a:t>
                      </a:r>
                    </a:p>
                  </a:txBody>
                  <a:tcPr marL="6596" marR="6596" marT="65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Current Response Tasks</a:t>
                      </a:r>
                    </a:p>
                  </a:txBody>
                  <a:tcPr marL="6596" marR="6596" marT="65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xmlns="" val="243538105"/>
                  </a:ext>
                </a:extLst>
              </a:tr>
              <a:tr h="725597">
                <a:tc>
                  <a:txBody>
                    <a:bodyPr/>
                    <a:lstStyle/>
                    <a:p>
                      <a:pPr algn="r" fontAlgn="b"/>
                      <a:r>
                        <a:rPr lang="en-US" sz="1100" b="0" i="0" u="none" strike="noStrike" dirty="0">
                          <a:solidFill>
                            <a:srgbClr val="000000"/>
                          </a:solidFill>
                          <a:effectLst/>
                          <a:latin typeface="Segoe UI" panose="020B0502040204020203" pitchFamily="34" charset="0"/>
                        </a:rPr>
                        <a:t>1</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Adoption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Funding has not yet been approved to build a central Finance RPD for the campuses to build reports from.   Campuses heavily rely on Finance data for day to day operations.  If funding is not approved soon, there is a high probability campuses won't have time to rebuild their reports before April, 2018 deadline and will go in another direction.   (Also a schedule risk)</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Discussion held with Rob Cramer on 8/8, discussing options.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48716041"/>
                  </a:ext>
                </a:extLst>
              </a:tr>
              <a:tr h="580478">
                <a:tc>
                  <a:txBody>
                    <a:bodyPr/>
                    <a:lstStyle/>
                    <a:p>
                      <a:pPr algn="r" fontAlgn="b"/>
                      <a:r>
                        <a:rPr lang="en-US" sz="1100" b="0" i="0" u="none" strike="noStrike" dirty="0">
                          <a:solidFill>
                            <a:srgbClr val="000000"/>
                          </a:solidFill>
                          <a:effectLst/>
                          <a:latin typeface="Segoe UI" panose="020B0502040204020203" pitchFamily="34" charset="0"/>
                        </a:rPr>
                        <a:t>2</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Adoption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End users will need appropriate training to enable them to use OBIEE effectively.   UW-System does not currently have an effective structure to provide UW-System wide training.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UW-System hiring a full time training resource. Committee being formed.  </a:t>
                      </a:r>
                      <a:br>
                        <a:rPr lang="en-US" sz="1100" b="0" i="0" u="none" strike="noStrike" dirty="0">
                          <a:solidFill>
                            <a:srgbClr val="000000"/>
                          </a:solidFill>
                          <a:effectLst/>
                          <a:latin typeface="Segoe UI" panose="020B0502040204020203" pitchFamily="34" charset="0"/>
                        </a:rPr>
                      </a:br>
                      <a:r>
                        <a:rPr lang="en-US" sz="1100" b="0" i="0" u="none" strike="noStrike" dirty="0">
                          <a:solidFill>
                            <a:srgbClr val="000000"/>
                          </a:solidFill>
                          <a:effectLst/>
                          <a:latin typeface="Segoe UI" panose="020B0502040204020203" pitchFamily="34" charset="0"/>
                        </a:rPr>
                        <a:t>2.  Huron proposing short term options. </a:t>
                      </a:r>
                      <a:br>
                        <a:rPr lang="en-US" sz="1100" b="0" i="0" u="none" strike="noStrike" dirty="0">
                          <a:solidFill>
                            <a:srgbClr val="000000"/>
                          </a:solidFill>
                          <a:effectLst/>
                          <a:latin typeface="Segoe UI" panose="020B0502040204020203" pitchFamily="34" charset="0"/>
                        </a:rPr>
                      </a:br>
                      <a:r>
                        <a:rPr lang="en-US" sz="1100" b="0" i="0" u="none" strike="noStrike" dirty="0">
                          <a:solidFill>
                            <a:srgbClr val="000000"/>
                          </a:solidFill>
                          <a:effectLst/>
                          <a:latin typeface="Segoe UI" panose="020B0502040204020203" pitchFamily="34" charset="0"/>
                        </a:rPr>
                        <a:t>3.  Leverage UW-Platteville materials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24590416"/>
                  </a:ext>
                </a:extLst>
              </a:tr>
              <a:tr h="435358">
                <a:tc>
                  <a:txBody>
                    <a:bodyPr/>
                    <a:lstStyle/>
                    <a:p>
                      <a:pPr algn="r" fontAlgn="b"/>
                      <a:r>
                        <a:rPr lang="en-US" sz="1100" b="0" i="0" u="none" strike="noStrike" dirty="0">
                          <a:solidFill>
                            <a:srgbClr val="000000"/>
                          </a:solidFill>
                          <a:effectLst/>
                          <a:latin typeface="Segoe UI" panose="020B0502040204020203" pitchFamily="34" charset="0"/>
                        </a:rPr>
                        <a:t>3</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Adoption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The solution for the shared queries does not address the underlying data quality and consistency issues with the EPM warehouse.   Risk that existing data quality issues will limit usage of OBIEE reports.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000000"/>
                          </a:solidFill>
                          <a:effectLst/>
                          <a:latin typeface="Segoe UI" panose="020B0502040204020203" pitchFamily="34" charset="0"/>
                        </a:rPr>
                        <a:t>Accept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EPM Data quality is a larger issue, not part of this effort.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65220033"/>
                  </a:ext>
                </a:extLst>
              </a:tr>
              <a:tr h="580478">
                <a:tc>
                  <a:txBody>
                    <a:bodyPr/>
                    <a:lstStyle/>
                    <a:p>
                      <a:pPr algn="r" fontAlgn="b"/>
                      <a:r>
                        <a:rPr lang="en-US" sz="1100" b="0" i="0" u="none" strike="noStrike" dirty="0">
                          <a:solidFill>
                            <a:srgbClr val="000000"/>
                          </a:solidFill>
                          <a:effectLst/>
                          <a:latin typeface="Segoe UI" panose="020B0502040204020203" pitchFamily="34" charset="0"/>
                        </a:rPr>
                        <a:t>4</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Adoption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Ad Hoc query capability is a top priority for many of the campuses.   Decision is needed on tool to be used.  Note that Oracle indicated Visual Analyzer can be used for mashups.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Visual Analyzer training conducted in July, need to evaluate usage.</a:t>
                      </a:r>
                      <a:br>
                        <a:rPr lang="en-US" sz="1100" b="0" i="0" u="none" strike="noStrike" dirty="0">
                          <a:solidFill>
                            <a:srgbClr val="000000"/>
                          </a:solidFill>
                          <a:effectLst/>
                          <a:latin typeface="Segoe UI" panose="020B0502040204020203" pitchFamily="34" charset="0"/>
                        </a:rPr>
                      </a:br>
                      <a:r>
                        <a:rPr lang="en-US" sz="1100" b="0" i="0" u="none" strike="noStrike" dirty="0">
                          <a:solidFill>
                            <a:srgbClr val="000000"/>
                          </a:solidFill>
                          <a:effectLst/>
                          <a:latin typeface="Segoe UI" panose="020B0502040204020203" pitchFamily="34" charset="0"/>
                        </a:rPr>
                        <a:t>2.  Mashup limitation being researched by Oracle and Robert Flum.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77281062"/>
                  </a:ext>
                </a:extLst>
              </a:tr>
              <a:tr h="435358">
                <a:tc>
                  <a:txBody>
                    <a:bodyPr/>
                    <a:lstStyle/>
                    <a:p>
                      <a:pPr algn="r" fontAlgn="b"/>
                      <a:r>
                        <a:rPr lang="en-US" sz="1100" b="0" i="0" u="none" strike="noStrike" dirty="0">
                          <a:solidFill>
                            <a:srgbClr val="000000"/>
                          </a:solidFill>
                          <a:effectLst/>
                          <a:latin typeface="Segoe UI" panose="020B0502040204020203" pitchFamily="34" charset="0"/>
                        </a:rPr>
                        <a:t>5</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Adoption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Complexity of the UW BI support model will make it difficult to establish production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Governance Committee has responsibility and is working to establish.  Approach is to keep it simple and leverage similar model to IR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47684510"/>
                  </a:ext>
                </a:extLst>
              </a:tr>
            </a:tbl>
          </a:graphicData>
        </a:graphic>
      </p:graphicFrame>
    </p:spTree>
    <p:extLst>
      <p:ext uri="{BB962C8B-B14F-4D97-AF65-F5344CB8AC3E}">
        <p14:creationId xmlns:p14="http://schemas.microsoft.com/office/powerpoint/2010/main" val="180414331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Risk Matrix - Schedule</a:t>
            </a:r>
          </a:p>
        </p:txBody>
      </p:sp>
      <p:graphicFrame>
        <p:nvGraphicFramePr>
          <p:cNvPr id="4" name="Table 3"/>
          <p:cNvGraphicFramePr>
            <a:graphicFrameLocks noGrp="1"/>
          </p:cNvGraphicFramePr>
          <p:nvPr>
            <p:extLst>
              <p:ext uri="{D42A27DB-BD31-4B8C-83A1-F6EECF244321}">
                <p14:modId xmlns:p14="http://schemas.microsoft.com/office/powerpoint/2010/main" val="2057069355"/>
              </p:ext>
            </p:extLst>
          </p:nvPr>
        </p:nvGraphicFramePr>
        <p:xfrm>
          <a:off x="228600" y="1181100"/>
          <a:ext cx="11686733" cy="3571557"/>
        </p:xfrm>
        <a:graphic>
          <a:graphicData uri="http://schemas.openxmlformats.org/drawingml/2006/table">
            <a:tbl>
              <a:tblPr/>
              <a:tblGrid>
                <a:gridCol w="460655">
                  <a:extLst>
                    <a:ext uri="{9D8B030D-6E8A-4147-A177-3AD203B41FA5}">
                      <a16:colId xmlns:a16="http://schemas.microsoft.com/office/drawing/2014/main" xmlns="" val="1816541015"/>
                    </a:ext>
                  </a:extLst>
                </a:gridCol>
                <a:gridCol w="1266802">
                  <a:extLst>
                    <a:ext uri="{9D8B030D-6E8A-4147-A177-3AD203B41FA5}">
                      <a16:colId xmlns:a16="http://schemas.microsoft.com/office/drawing/2014/main" xmlns="" val="3444848473"/>
                    </a:ext>
                  </a:extLst>
                </a:gridCol>
                <a:gridCol w="4369030">
                  <a:extLst>
                    <a:ext uri="{9D8B030D-6E8A-4147-A177-3AD203B41FA5}">
                      <a16:colId xmlns:a16="http://schemas.microsoft.com/office/drawing/2014/main" xmlns="" val="2896555126"/>
                    </a:ext>
                  </a:extLst>
                </a:gridCol>
                <a:gridCol w="698181">
                  <a:extLst>
                    <a:ext uri="{9D8B030D-6E8A-4147-A177-3AD203B41FA5}">
                      <a16:colId xmlns:a16="http://schemas.microsoft.com/office/drawing/2014/main" xmlns="" val="2011352423"/>
                    </a:ext>
                  </a:extLst>
                </a:gridCol>
                <a:gridCol w="545150">
                  <a:extLst>
                    <a:ext uri="{9D8B030D-6E8A-4147-A177-3AD203B41FA5}">
                      <a16:colId xmlns:a16="http://schemas.microsoft.com/office/drawing/2014/main" xmlns="" val="1477914924"/>
                    </a:ext>
                  </a:extLst>
                </a:gridCol>
                <a:gridCol w="613686">
                  <a:extLst>
                    <a:ext uri="{9D8B030D-6E8A-4147-A177-3AD203B41FA5}">
                      <a16:colId xmlns:a16="http://schemas.microsoft.com/office/drawing/2014/main" xmlns="" val="2867245103"/>
                    </a:ext>
                  </a:extLst>
                </a:gridCol>
                <a:gridCol w="539865">
                  <a:extLst>
                    <a:ext uri="{9D8B030D-6E8A-4147-A177-3AD203B41FA5}">
                      <a16:colId xmlns:a16="http://schemas.microsoft.com/office/drawing/2014/main" xmlns="" val="2057067193"/>
                    </a:ext>
                  </a:extLst>
                </a:gridCol>
                <a:gridCol w="755728">
                  <a:extLst>
                    <a:ext uri="{9D8B030D-6E8A-4147-A177-3AD203B41FA5}">
                      <a16:colId xmlns:a16="http://schemas.microsoft.com/office/drawing/2014/main" xmlns="" val="2635752799"/>
                    </a:ext>
                  </a:extLst>
                </a:gridCol>
                <a:gridCol w="2437636">
                  <a:extLst>
                    <a:ext uri="{9D8B030D-6E8A-4147-A177-3AD203B41FA5}">
                      <a16:colId xmlns:a16="http://schemas.microsoft.com/office/drawing/2014/main" xmlns="" val="551891379"/>
                    </a:ext>
                  </a:extLst>
                </a:gridCol>
              </a:tblGrid>
              <a:tr h="285706">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b"/>
                      <a:r>
                        <a:rPr lang="en-US" sz="1100" b="1" i="0" u="none" strike="noStrike" dirty="0">
                          <a:solidFill>
                            <a:srgbClr val="000000"/>
                          </a:solidFill>
                          <a:effectLst/>
                          <a:latin typeface="Segoe UI" panose="020B0502040204020203" pitchFamily="34" charset="0"/>
                        </a:rPr>
                        <a:t>As of 5/23</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2">
                  <a:txBody>
                    <a:bodyPr/>
                    <a:lstStyle/>
                    <a:p>
                      <a:pPr algn="ctr" fontAlgn="b"/>
                      <a:r>
                        <a:rPr lang="en-US" sz="1100" b="1" i="0" u="none" strike="noStrike" dirty="0">
                          <a:solidFill>
                            <a:srgbClr val="000000"/>
                          </a:solidFill>
                          <a:effectLst/>
                          <a:latin typeface="Segoe UI" panose="020B0502040204020203" pitchFamily="34" charset="0"/>
                        </a:rPr>
                        <a:t>as of 8/9</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a:txBody>
                    <a:bodyPr/>
                    <a:lstStyle/>
                    <a:p>
                      <a:pPr algn="ctr"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xmlns="" val="3533290617"/>
                  </a:ext>
                </a:extLst>
              </a:tr>
              <a:tr h="522120">
                <a:tc>
                  <a:txBody>
                    <a:bodyPr/>
                    <a:lstStyle/>
                    <a:p>
                      <a:pPr algn="l" fontAlgn="b"/>
                      <a:r>
                        <a:rPr lang="en-US" sz="1100" b="1" i="0" u="none" strike="noStrike" dirty="0">
                          <a:solidFill>
                            <a:srgbClr val="000000"/>
                          </a:solidFill>
                          <a:effectLst/>
                          <a:latin typeface="Segoe UI" panose="020B0502040204020203" pitchFamily="34" charset="0"/>
                        </a:rPr>
                        <a: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Category</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Risk Description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P</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I</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P</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I</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Risk Response</a:t>
                      </a:r>
                    </a:p>
                  </a:txBody>
                  <a:tcPr marL="6596" marR="6596" marT="65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Current Response Tasks</a:t>
                      </a:r>
                    </a:p>
                  </a:txBody>
                  <a:tcPr marL="6596" marR="6596" marT="6596"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xmlns="" val="938261406"/>
                  </a:ext>
                </a:extLst>
              </a:tr>
              <a:tr h="969617">
                <a:tc>
                  <a:txBody>
                    <a:bodyPr/>
                    <a:lstStyle/>
                    <a:p>
                      <a:pPr algn="r" fontAlgn="b"/>
                      <a:r>
                        <a:rPr lang="en-US" sz="1100" b="0" i="0" u="none" strike="noStrike" dirty="0">
                          <a:solidFill>
                            <a:srgbClr val="000000"/>
                          </a:solidFill>
                          <a:effectLst/>
                          <a:latin typeface="Segoe UI" panose="020B0502040204020203" pitchFamily="34" charset="0"/>
                        </a:rPr>
                        <a:t>6</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Schedule</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Current work on the conversion of the shared queries is just beginning.  There is a risk that they will not be available in time for campuses to recreate their custom reports.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0000"/>
                          </a:solidFill>
                          <a:effectLst/>
                          <a:latin typeface="Segoe UI" panose="020B0502040204020203" pitchFamily="34" charset="0"/>
                        </a:rPr>
                        <a:t>Accept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Need a plan to address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23529048"/>
                  </a:ext>
                </a:extLst>
              </a:tr>
              <a:tr h="1239013">
                <a:tc>
                  <a:txBody>
                    <a:bodyPr/>
                    <a:lstStyle/>
                    <a:p>
                      <a:pPr algn="r" fontAlgn="b"/>
                      <a:r>
                        <a:rPr lang="en-US" sz="1100" b="0" i="0" u="none" strike="noStrike" dirty="0">
                          <a:solidFill>
                            <a:srgbClr val="000000"/>
                          </a:solidFill>
                          <a:effectLst/>
                          <a:latin typeface="Segoe UI" panose="020B0502040204020203" pitchFamily="34" charset="0"/>
                        </a:rPr>
                        <a:t>7</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Schedule</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Campuses are just getting started with development, Campuses indicate they are on track as reported by the campuses and in the dashboard but solid plans with milestones have not been shared. and there is a risk they will not make it by April, 2018</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0000"/>
                          </a:solidFill>
                          <a:effectLst/>
                          <a:latin typeface="Segoe UI" panose="020B0502040204020203" pitchFamily="34" charset="0"/>
                        </a:rPr>
                        <a:t>Accept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Campuses provided initial schedule for move.  </a:t>
                      </a:r>
                      <a:br>
                        <a:rPr lang="en-US" sz="1100" b="0" i="0" u="none" strike="noStrike" dirty="0">
                          <a:solidFill>
                            <a:srgbClr val="000000"/>
                          </a:solidFill>
                          <a:effectLst/>
                          <a:latin typeface="Segoe UI" panose="020B0502040204020203" pitchFamily="34" charset="0"/>
                        </a:rPr>
                      </a:br>
                      <a:r>
                        <a:rPr lang="en-US" sz="1100" b="0" i="0" u="none" strike="noStrike" dirty="0">
                          <a:solidFill>
                            <a:srgbClr val="000000"/>
                          </a:solidFill>
                          <a:effectLst/>
                          <a:latin typeface="Segoe UI" panose="020B0502040204020203" pitchFamily="34" charset="0"/>
                        </a:rPr>
                        <a:t>2. Need to continue to monitor.</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70974641"/>
                  </a:ext>
                </a:extLst>
              </a:tr>
              <a:tr h="555101">
                <a:tc>
                  <a:txBody>
                    <a:bodyPr/>
                    <a:lstStyle/>
                    <a:p>
                      <a:pPr algn="r" fontAlgn="b"/>
                      <a:r>
                        <a:rPr lang="en-US" sz="1100" b="0" i="0" u="none" strike="noStrike" dirty="0">
                          <a:solidFill>
                            <a:srgbClr val="000000"/>
                          </a:solidFill>
                          <a:effectLst/>
                          <a:latin typeface="Segoe UI" panose="020B0502040204020203" pitchFamily="34" charset="0"/>
                        </a:rPr>
                        <a:t>8</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Schedule</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UW Decision Making process can take significant time; there is a risk that project timelines could slow while waiting on decisions.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Same as above</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4136196"/>
                  </a:ext>
                </a:extLst>
              </a:tr>
            </a:tbl>
          </a:graphicData>
        </a:graphic>
      </p:graphicFrame>
    </p:spTree>
    <p:extLst>
      <p:ext uri="{BB962C8B-B14F-4D97-AF65-F5344CB8AC3E}">
        <p14:creationId xmlns:p14="http://schemas.microsoft.com/office/powerpoint/2010/main" val="113307083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Risk Matrix – Technical Setup and Support</a:t>
            </a:r>
          </a:p>
        </p:txBody>
      </p:sp>
      <p:graphicFrame>
        <p:nvGraphicFramePr>
          <p:cNvPr id="3" name="Table 2"/>
          <p:cNvGraphicFramePr>
            <a:graphicFrameLocks noGrp="1"/>
          </p:cNvGraphicFramePr>
          <p:nvPr>
            <p:extLst>
              <p:ext uri="{D42A27DB-BD31-4B8C-83A1-F6EECF244321}">
                <p14:modId xmlns:p14="http://schemas.microsoft.com/office/powerpoint/2010/main" val="1772144149"/>
              </p:ext>
            </p:extLst>
          </p:nvPr>
        </p:nvGraphicFramePr>
        <p:xfrm>
          <a:off x="228600" y="716865"/>
          <a:ext cx="11700803" cy="5838949"/>
        </p:xfrm>
        <a:graphic>
          <a:graphicData uri="http://schemas.openxmlformats.org/drawingml/2006/table">
            <a:tbl>
              <a:tblPr/>
              <a:tblGrid>
                <a:gridCol w="461210">
                  <a:extLst>
                    <a:ext uri="{9D8B030D-6E8A-4147-A177-3AD203B41FA5}">
                      <a16:colId xmlns:a16="http://schemas.microsoft.com/office/drawing/2014/main" xmlns="" val="2747099580"/>
                    </a:ext>
                  </a:extLst>
                </a:gridCol>
                <a:gridCol w="1268327">
                  <a:extLst>
                    <a:ext uri="{9D8B030D-6E8A-4147-A177-3AD203B41FA5}">
                      <a16:colId xmlns:a16="http://schemas.microsoft.com/office/drawing/2014/main" xmlns="" val="1379595740"/>
                    </a:ext>
                  </a:extLst>
                </a:gridCol>
                <a:gridCol w="4374289">
                  <a:extLst>
                    <a:ext uri="{9D8B030D-6E8A-4147-A177-3AD203B41FA5}">
                      <a16:colId xmlns:a16="http://schemas.microsoft.com/office/drawing/2014/main" xmlns="" val="351795098"/>
                    </a:ext>
                  </a:extLst>
                </a:gridCol>
                <a:gridCol w="699022">
                  <a:extLst>
                    <a:ext uri="{9D8B030D-6E8A-4147-A177-3AD203B41FA5}">
                      <a16:colId xmlns:a16="http://schemas.microsoft.com/office/drawing/2014/main" xmlns="" val="502360495"/>
                    </a:ext>
                  </a:extLst>
                </a:gridCol>
                <a:gridCol w="607309">
                  <a:extLst>
                    <a:ext uri="{9D8B030D-6E8A-4147-A177-3AD203B41FA5}">
                      <a16:colId xmlns:a16="http://schemas.microsoft.com/office/drawing/2014/main" xmlns="" val="3770286520"/>
                    </a:ext>
                  </a:extLst>
                </a:gridCol>
                <a:gridCol w="552923">
                  <a:extLst>
                    <a:ext uri="{9D8B030D-6E8A-4147-A177-3AD203B41FA5}">
                      <a16:colId xmlns:a16="http://schemas.microsoft.com/office/drawing/2014/main" xmlns="" val="4042005681"/>
                    </a:ext>
                  </a:extLst>
                </a:gridCol>
                <a:gridCol w="586560">
                  <a:extLst>
                    <a:ext uri="{9D8B030D-6E8A-4147-A177-3AD203B41FA5}">
                      <a16:colId xmlns:a16="http://schemas.microsoft.com/office/drawing/2014/main" xmlns="" val="1993239416"/>
                    </a:ext>
                  </a:extLst>
                </a:gridCol>
                <a:gridCol w="710593">
                  <a:extLst>
                    <a:ext uri="{9D8B030D-6E8A-4147-A177-3AD203B41FA5}">
                      <a16:colId xmlns:a16="http://schemas.microsoft.com/office/drawing/2014/main" xmlns="" val="2640066812"/>
                    </a:ext>
                  </a:extLst>
                </a:gridCol>
                <a:gridCol w="2440570">
                  <a:extLst>
                    <a:ext uri="{9D8B030D-6E8A-4147-A177-3AD203B41FA5}">
                      <a16:colId xmlns:a16="http://schemas.microsoft.com/office/drawing/2014/main" xmlns="" val="81010600"/>
                    </a:ext>
                  </a:extLst>
                </a:gridCol>
              </a:tblGrid>
              <a:tr h="145119">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b"/>
                      <a:r>
                        <a:rPr lang="en-US" sz="1100" b="1" i="0" u="none" strike="noStrike" dirty="0">
                          <a:solidFill>
                            <a:srgbClr val="000000"/>
                          </a:solidFill>
                          <a:effectLst/>
                          <a:latin typeface="Segoe UI" panose="020B0502040204020203" pitchFamily="34" charset="0"/>
                        </a:rPr>
                        <a:t>As of 5/23</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2">
                  <a:txBody>
                    <a:bodyPr/>
                    <a:lstStyle/>
                    <a:p>
                      <a:pPr algn="ctr" fontAlgn="b"/>
                      <a:r>
                        <a:rPr lang="en-US" sz="1100" b="1" i="0" u="none" strike="noStrike" dirty="0">
                          <a:solidFill>
                            <a:srgbClr val="000000"/>
                          </a:solidFill>
                          <a:effectLst/>
                          <a:latin typeface="Segoe UI" panose="020B0502040204020203" pitchFamily="34" charset="0"/>
                        </a:rPr>
                        <a:t>as of 8/9</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a:txBody>
                    <a:bodyPr/>
                    <a:lstStyle/>
                    <a:p>
                      <a:pPr algn="ctr"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xmlns="" val="3534534620"/>
                  </a:ext>
                </a:extLst>
              </a:tr>
              <a:tr h="323220">
                <a:tc>
                  <a:txBody>
                    <a:bodyPr/>
                    <a:lstStyle/>
                    <a:p>
                      <a:pPr algn="l" fontAlgn="b"/>
                      <a:r>
                        <a:rPr lang="en-US" sz="1100" b="1" i="0" u="none" strike="noStrike" dirty="0">
                          <a:solidFill>
                            <a:srgbClr val="000000"/>
                          </a:solidFill>
                          <a:effectLst/>
                          <a:latin typeface="Segoe UI" panose="020B0502040204020203" pitchFamily="34" charset="0"/>
                        </a:rPr>
                        <a: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Category</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Risk Description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P</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I</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P</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I</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100" b="1" i="0" u="none" strike="noStrike" dirty="0">
                          <a:solidFill>
                            <a:srgbClr val="000000"/>
                          </a:solidFill>
                          <a:effectLst/>
                          <a:latin typeface="Segoe UI" panose="020B0502040204020203" pitchFamily="34" charset="0"/>
                        </a:rPr>
                        <a:t>Risk Response</a:t>
                      </a:r>
                    </a:p>
                  </a:txBody>
                  <a:tcPr marL="6596" marR="6596" marT="65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1100" b="1" i="0" u="none" strike="noStrike" dirty="0">
                          <a:solidFill>
                            <a:srgbClr val="000000"/>
                          </a:solidFill>
                          <a:effectLst/>
                          <a:latin typeface="Segoe UI" panose="020B0502040204020203" pitchFamily="34" charset="0"/>
                        </a:rPr>
                        <a:t>Current Response Tasks</a:t>
                      </a:r>
                    </a:p>
                  </a:txBody>
                  <a:tcPr marL="6596" marR="6596" marT="6596"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xmlns="" val="2192085992"/>
                  </a:ext>
                </a:extLst>
              </a:tr>
              <a:tr h="725597">
                <a:tc>
                  <a:txBody>
                    <a:bodyPr/>
                    <a:lstStyle/>
                    <a:p>
                      <a:pPr algn="r" fontAlgn="b"/>
                      <a:r>
                        <a:rPr lang="en-US" sz="1100" b="0" i="0" u="none" strike="noStrike" dirty="0">
                          <a:solidFill>
                            <a:srgbClr val="000000"/>
                          </a:solidFill>
                          <a:effectLst/>
                          <a:latin typeface="Segoe UI" panose="020B0502040204020203" pitchFamily="34" charset="0"/>
                        </a:rPr>
                        <a:t>9</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In house OBIEE Admin knowledge centrally and at the campuses is limited.  Troubleshooting ability is limited and there is a high probability that future technical issues will be difficult to solve.</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
                      </a:r>
                      <a:br>
                        <a:rPr lang="en-US" sz="1100" b="0" i="0" u="none" strike="noStrike" dirty="0">
                          <a:solidFill>
                            <a:srgbClr val="000000"/>
                          </a:solidFill>
                          <a:effectLst/>
                          <a:latin typeface="Segoe UI" panose="020B0502040204020203" pitchFamily="34" charset="0"/>
                        </a:rPr>
                      </a:br>
                      <a:r>
                        <a:rPr lang="en-US" sz="1100" b="0" i="0" u="none" strike="noStrike" dirty="0">
                          <a:solidFill>
                            <a:srgbClr val="000000"/>
                          </a:solidFill>
                          <a:effectLst/>
                          <a:latin typeface="Segoe UI" panose="020B0502040204020203" pitchFamily="34" charset="0"/>
                        </a:rPr>
                        <a:t>1.  Technical issues have been limited in last month. </a:t>
                      </a:r>
                      <a:br>
                        <a:rPr lang="en-US" sz="1100" b="0" i="0" u="none" strike="noStrike" dirty="0">
                          <a:solidFill>
                            <a:srgbClr val="000000"/>
                          </a:solidFill>
                          <a:effectLst/>
                          <a:latin typeface="Segoe UI" panose="020B0502040204020203" pitchFamily="34" charset="0"/>
                        </a:rPr>
                      </a:br>
                      <a:r>
                        <a:rPr lang="en-US" sz="1100" b="0" i="0" u="none" strike="noStrike" dirty="0">
                          <a:solidFill>
                            <a:srgbClr val="000000"/>
                          </a:solidFill>
                          <a:effectLst/>
                          <a:latin typeface="Segoe UI" panose="020B0502040204020203" pitchFamily="34" charset="0"/>
                        </a:rPr>
                        <a:t>2.  Assess risk after campuses start moving centrally and heavy report development begins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82519029"/>
                  </a:ext>
                </a:extLst>
              </a:tr>
              <a:tr h="580478">
                <a:tc>
                  <a:txBody>
                    <a:bodyPr/>
                    <a:lstStyle/>
                    <a:p>
                      <a:pPr algn="r" fontAlgn="b"/>
                      <a:r>
                        <a:rPr lang="en-US" sz="1100" b="0" i="0" u="none" strike="noStrike" dirty="0">
                          <a:solidFill>
                            <a:srgbClr val="000000"/>
                          </a:solidFill>
                          <a:effectLst/>
                          <a:latin typeface="Segoe UI" panose="020B0502040204020203" pitchFamily="34" charset="0"/>
                        </a:rPr>
                        <a:t>10</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UW Federated security model is somewhat complex.  There is a risk that there will be continuing technical difficulties getting it to work within OBIEE.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Discussions have indicated MFA requirement is not as complex as expected.  </a:t>
                      </a:r>
                      <a:br>
                        <a:rPr lang="en-US" sz="1100" b="0" i="0" u="none" strike="noStrike" dirty="0">
                          <a:solidFill>
                            <a:srgbClr val="000000"/>
                          </a:solidFill>
                          <a:effectLst/>
                          <a:latin typeface="Segoe UI" panose="020B0502040204020203" pitchFamily="34" charset="0"/>
                        </a:rPr>
                      </a:br>
                      <a:r>
                        <a:rPr lang="en-US" sz="1100" b="0" i="0" u="none" strike="noStrike" dirty="0">
                          <a:solidFill>
                            <a:srgbClr val="000000"/>
                          </a:solidFill>
                          <a:effectLst/>
                          <a:latin typeface="Segoe UI" panose="020B0502040204020203" pitchFamily="34" charset="0"/>
                        </a:rPr>
                        <a:t>2.  Further testing needed, but risk appears to be lower.</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05811930"/>
                  </a:ext>
                </a:extLst>
              </a:tr>
              <a:tr h="580478">
                <a:tc>
                  <a:txBody>
                    <a:bodyPr/>
                    <a:lstStyle/>
                    <a:p>
                      <a:pPr algn="r" fontAlgn="b"/>
                      <a:r>
                        <a:rPr lang="en-US" sz="1100" b="0" i="0" u="none" strike="noStrike" dirty="0">
                          <a:solidFill>
                            <a:srgbClr val="000000"/>
                          </a:solidFill>
                          <a:effectLst/>
                          <a:latin typeface="Segoe UI" panose="020B0502040204020203" pitchFamily="34" charset="0"/>
                        </a:rPr>
                        <a:t>11</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The merge manager position may be difficult to fill given the complexity of merge administration.  Huron is currently playing this role and there is a risk this role may not be filled by the end of the Huron contract on 7/31.</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Continues to be an issue with merge manager hire falling through.  New interviews in progress, offer may be pending.  Monitor closely effort after Platteville merges in.</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5883917"/>
                  </a:ext>
                </a:extLst>
              </a:tr>
              <a:tr h="290239">
                <a:tc>
                  <a:txBody>
                    <a:bodyPr/>
                    <a:lstStyle/>
                    <a:p>
                      <a:pPr algn="r" fontAlgn="b"/>
                      <a:r>
                        <a:rPr lang="en-US" sz="1100" b="0" i="0" u="none" strike="noStrike" dirty="0">
                          <a:solidFill>
                            <a:srgbClr val="000000"/>
                          </a:solidFill>
                          <a:effectLst/>
                          <a:latin typeface="Segoe UI" panose="020B0502040204020203" pitchFamily="34" charset="0"/>
                        </a:rPr>
                        <a:t>12</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There is a risk of turnover of the technical staff.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5842726"/>
                  </a:ext>
                </a:extLst>
              </a:tr>
              <a:tr h="580478">
                <a:tc>
                  <a:txBody>
                    <a:bodyPr/>
                    <a:lstStyle/>
                    <a:p>
                      <a:pPr algn="r" fontAlgn="b"/>
                      <a:r>
                        <a:rPr lang="en-US" sz="1100" b="0" i="0" u="none" strike="noStrike" dirty="0">
                          <a:solidFill>
                            <a:srgbClr val="000000"/>
                          </a:solidFill>
                          <a:effectLst/>
                          <a:latin typeface="Segoe UI" panose="020B0502040204020203" pitchFamily="34" charset="0"/>
                        </a:rPr>
                        <a:t>13</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The security and merge management processes and procedures are complex, there is a risk that it </a:t>
                      </a:r>
                      <a:r>
                        <a:rPr lang="en-US" sz="1100" b="0" i="0" u="none" strike="noStrike" dirty="0" smtClean="0">
                          <a:solidFill>
                            <a:srgbClr val="000000"/>
                          </a:solidFill>
                          <a:effectLst/>
                          <a:latin typeface="Segoe UI" panose="020B0502040204020203" pitchFamily="34" charset="0"/>
                        </a:rPr>
                        <a:t>will </a:t>
                      </a:r>
                      <a:r>
                        <a:rPr lang="en-US" sz="1100" b="0" i="0" u="none" strike="noStrike" dirty="0">
                          <a:solidFill>
                            <a:srgbClr val="000000"/>
                          </a:solidFill>
                          <a:effectLst/>
                          <a:latin typeface="Segoe UI" panose="020B0502040204020203" pitchFamily="34" charset="0"/>
                        </a:rPr>
                        <a:t>be difficult to manage these efforts for the campuses.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Process in place, pilot and then reassess risk.</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97017146"/>
                  </a:ext>
                </a:extLst>
              </a:tr>
              <a:tr h="435358">
                <a:tc>
                  <a:txBody>
                    <a:bodyPr/>
                    <a:lstStyle/>
                    <a:p>
                      <a:pPr algn="r" fontAlgn="b"/>
                      <a:r>
                        <a:rPr lang="en-US" sz="1100" b="0" i="0" u="none" strike="noStrike" dirty="0">
                          <a:solidFill>
                            <a:srgbClr val="000000"/>
                          </a:solidFill>
                          <a:effectLst/>
                          <a:latin typeface="Segoe UI" panose="020B0502040204020203" pitchFamily="34" charset="0"/>
                        </a:rPr>
                        <a:t>14</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There is no common UW security approach.  Multiple logons, 2-factor authentication in some instances.  There are multiple  decision maker(s).  It  is not clear who should approve and the final solution may miss key requirements.</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Recent conversations indicate this is resolving.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79659550"/>
                  </a:ext>
                </a:extLst>
              </a:tr>
              <a:tr h="290239">
                <a:tc>
                  <a:txBody>
                    <a:bodyPr/>
                    <a:lstStyle/>
                    <a:p>
                      <a:pPr algn="r" fontAlgn="b"/>
                      <a:r>
                        <a:rPr lang="en-US" sz="1100" b="0" i="0" u="none" strike="noStrike" dirty="0">
                          <a:solidFill>
                            <a:srgbClr val="000000"/>
                          </a:solidFill>
                          <a:effectLst/>
                          <a:latin typeface="Segoe UI" panose="020B0502040204020203" pitchFamily="34" charset="0"/>
                        </a:rPr>
                        <a:t>15</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Oracle is historically very slow in responding to SR's.  There is a schedule risk of an answer from Oracle is needed.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9C6500"/>
                          </a:solidFill>
                          <a:effectLst/>
                          <a:latin typeface="Segoe UI" panose="020B0502040204020203" pitchFamily="34" charset="0"/>
                        </a:rPr>
                        <a:t>Medium</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en-US" sz="1100" b="0" i="0" u="none" strike="noStrike" dirty="0">
                          <a:solidFill>
                            <a:srgbClr val="000000"/>
                          </a:solidFill>
                          <a:effectLst/>
                          <a:latin typeface="Segoe UI" panose="020B0502040204020203" pitchFamily="34" charset="0"/>
                        </a:rPr>
                        <a:t>Avoid</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Escalate if need be.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2243088"/>
                  </a:ext>
                </a:extLst>
              </a:tr>
              <a:tr h="679423">
                <a:tc>
                  <a:txBody>
                    <a:bodyPr/>
                    <a:lstStyle/>
                    <a:p>
                      <a:pPr algn="r" fontAlgn="b"/>
                      <a:r>
                        <a:rPr lang="en-US" sz="1100" b="0" i="0" u="none" strike="noStrike" dirty="0">
                          <a:solidFill>
                            <a:srgbClr val="000000"/>
                          </a:solidFill>
                          <a:effectLst/>
                          <a:latin typeface="Segoe UI" panose="020B0502040204020203" pitchFamily="34" charset="0"/>
                        </a:rPr>
                        <a:t>16</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Technical Setup and Support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Connecting so many different data sources may negatively impact the stability of the OBIEE environment.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6100"/>
                          </a:solidFill>
                          <a:effectLst/>
                          <a:latin typeface="Segoe UI" panose="020B0502040204020203" pitchFamily="34" charset="0"/>
                        </a:rPr>
                        <a:t>Low</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6100"/>
                          </a:solidFill>
                          <a:effectLst/>
                          <a:latin typeface="Segoe UI" panose="020B0502040204020203" pitchFamily="34" charset="0"/>
                        </a:rPr>
                        <a:t>Low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9C0006"/>
                          </a:solidFill>
                          <a:effectLst/>
                          <a:latin typeface="Segoe UI" panose="020B0502040204020203" pitchFamily="34" charset="0"/>
                        </a:rPr>
                        <a:t>High</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000000"/>
                          </a:solidFill>
                          <a:effectLst/>
                          <a:latin typeface="Segoe UI" panose="020B0502040204020203" pitchFamily="34" charset="0"/>
                        </a:rPr>
                        <a:t>Accept</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Segoe UI" panose="020B0502040204020203" pitchFamily="34" charset="0"/>
                        </a:rPr>
                        <a:t>1.  No action, address if it becomes an issue  </a:t>
                      </a:r>
                    </a:p>
                  </a:txBody>
                  <a:tcPr marL="6596" marR="6596" marT="6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87127247"/>
                  </a:ext>
                </a:extLst>
              </a:tr>
            </a:tbl>
          </a:graphicData>
        </a:graphic>
      </p:graphicFrame>
    </p:spTree>
    <p:extLst>
      <p:ext uri="{BB962C8B-B14F-4D97-AF65-F5344CB8AC3E}">
        <p14:creationId xmlns:p14="http://schemas.microsoft.com/office/powerpoint/2010/main" val="347214707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33875" t="19924" r="6431" b="31001"/>
          <a:stretch/>
        </p:blipFill>
        <p:spPr bwMode="auto">
          <a:xfrm>
            <a:off x="211756" y="558264"/>
            <a:ext cx="11858324" cy="6092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309036" y="0"/>
            <a:ext cx="8477642" cy="461665"/>
          </a:xfrm>
          <a:prstGeom prst="rect">
            <a:avLst/>
          </a:prstGeom>
          <a:noFill/>
        </p:spPr>
        <p:txBody>
          <a:bodyPr wrap="none" rtlCol="0">
            <a:spAutoFit/>
          </a:bodyPr>
          <a:lstStyle/>
          <a:p>
            <a:r>
              <a:rPr lang="en-US" sz="2400" b="1" dirty="0" smtClean="0">
                <a:solidFill>
                  <a:srgbClr val="FFFF00"/>
                </a:solidFill>
              </a:rPr>
              <a:t>Draft as of July 11, 2017    What changes have occurred?</a:t>
            </a:r>
            <a:endParaRPr lang="en-US" sz="2400" b="1" dirty="0">
              <a:solidFill>
                <a:srgbClr val="FFFF00"/>
              </a:solidFill>
            </a:endParaRPr>
          </a:p>
        </p:txBody>
      </p:sp>
    </p:spTree>
    <p:extLst>
      <p:ext uri="{BB962C8B-B14F-4D97-AF65-F5344CB8AC3E}">
        <p14:creationId xmlns:p14="http://schemas.microsoft.com/office/powerpoint/2010/main" val="264306996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UWBI/Shared Queries Demo</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951965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ReeftemplateVer2 final.sdd">
  <a:themeElements>
    <a:clrScheme name="Custom 1">
      <a:dk1>
        <a:srgbClr val="666666"/>
      </a:dk1>
      <a:lt1>
        <a:srgbClr val="FFFFFF"/>
      </a:lt1>
      <a:dk2>
        <a:srgbClr val="000000"/>
      </a:dk2>
      <a:lt2>
        <a:srgbClr val="FFFFFF"/>
      </a:lt2>
      <a:accent1>
        <a:srgbClr val="0C479D"/>
      </a:accent1>
      <a:accent2>
        <a:srgbClr val="00804E"/>
      </a:accent2>
      <a:accent3>
        <a:srgbClr val="AAAAAA"/>
      </a:accent3>
      <a:accent4>
        <a:srgbClr val="DADADA"/>
      </a:accent4>
      <a:accent5>
        <a:srgbClr val="AAB1CC"/>
      </a:accent5>
      <a:accent6>
        <a:srgbClr val="007346"/>
      </a:accent6>
      <a:hlink>
        <a:srgbClr val="0049A1"/>
      </a:hlink>
      <a:folHlink>
        <a:srgbClr val="27BAFF"/>
      </a:folHlink>
    </a:clrScheme>
    <a:fontScheme name="ReeftemplateVer2 final.sd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
            <a:srgbClr val="4B88BE"/>
          </a:buClr>
          <a:buSzPct val="90000"/>
          <a:buFontTx/>
          <a:buChar char="•"/>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
            <a:srgbClr val="4B88BE"/>
          </a:buClr>
          <a:buSzPct val="90000"/>
          <a:buFontTx/>
          <a:buChar char="•"/>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ReeftemplateVer2 final.sd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eftemplateVer2 final.sd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eftemplateVer2 final.sd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eftemplateVer2 final.sd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eftemplateVer2 final.sd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eftemplateVer2 final.sd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eftemplateVer2 final.sd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eftemplateVer2 final.sdd 8">
        <a:dk1>
          <a:srgbClr val="000000"/>
        </a:dk1>
        <a:lt1>
          <a:srgbClr val="FFFFFF"/>
        </a:lt1>
        <a:dk2>
          <a:srgbClr val="0C479D"/>
        </a:dk2>
        <a:lt2>
          <a:srgbClr val="666666"/>
        </a:lt2>
        <a:accent1>
          <a:srgbClr val="AFC992"/>
        </a:accent1>
        <a:accent2>
          <a:srgbClr val="5B7995"/>
        </a:accent2>
        <a:accent3>
          <a:srgbClr val="FFFFFF"/>
        </a:accent3>
        <a:accent4>
          <a:srgbClr val="000000"/>
        </a:accent4>
        <a:accent5>
          <a:srgbClr val="D4E1C7"/>
        </a:accent5>
        <a:accent6>
          <a:srgbClr val="526D87"/>
        </a:accent6>
        <a:hlink>
          <a:srgbClr val="872B3C"/>
        </a:hlink>
        <a:folHlink>
          <a:srgbClr val="FE7018"/>
        </a:folHlink>
      </a:clrScheme>
      <a:clrMap bg1="lt1" tx1="dk1" bg2="lt2" tx2="dk2" accent1="accent1" accent2="accent2" accent3="accent3" accent4="accent4" accent5="accent5" accent6="accent6" hlink="hlink" folHlink="folHlink"/>
    </a:extraClrScheme>
    <a:extraClrScheme>
      <a:clrScheme name="ReeftemplateVer2 final.sdd 9">
        <a:dk1>
          <a:srgbClr val="666666"/>
        </a:dk1>
        <a:lt1>
          <a:srgbClr val="FFFFFF"/>
        </a:lt1>
        <a:dk2>
          <a:srgbClr val="000000"/>
        </a:dk2>
        <a:lt2>
          <a:srgbClr val="FFFFFF"/>
        </a:lt2>
        <a:accent1>
          <a:srgbClr val="4B88BE"/>
        </a:accent1>
        <a:accent2>
          <a:srgbClr val="00804E"/>
        </a:accent2>
        <a:accent3>
          <a:srgbClr val="AAAAAA"/>
        </a:accent3>
        <a:accent4>
          <a:srgbClr val="DADADA"/>
        </a:accent4>
        <a:accent5>
          <a:srgbClr val="B1C3DB"/>
        </a:accent5>
        <a:accent6>
          <a:srgbClr val="007346"/>
        </a:accent6>
        <a:hlink>
          <a:srgbClr val="FE7018"/>
        </a:hlink>
        <a:folHlink>
          <a:srgbClr val="FFB310"/>
        </a:folHlink>
      </a:clrScheme>
      <a:clrMap bg1="dk2" tx1="lt1" bg2="dk1" tx2="lt2" accent1="accent1" accent2="accent2" accent3="accent3" accent4="accent4" accent5="accent5" accent6="accent6" hlink="hlink" folHlink="folHlink"/>
    </a:extraClrScheme>
    <a:extraClrScheme>
      <a:clrScheme name="ReeftemplateVer2 final.sdd 10">
        <a:dk1>
          <a:srgbClr val="666666"/>
        </a:dk1>
        <a:lt1>
          <a:srgbClr val="FFFFFF"/>
        </a:lt1>
        <a:dk2>
          <a:srgbClr val="000000"/>
        </a:dk2>
        <a:lt2>
          <a:srgbClr val="FFFFFF"/>
        </a:lt2>
        <a:accent1>
          <a:srgbClr val="0C479D"/>
        </a:accent1>
        <a:accent2>
          <a:srgbClr val="00804E"/>
        </a:accent2>
        <a:accent3>
          <a:srgbClr val="AAAAAA"/>
        </a:accent3>
        <a:accent4>
          <a:srgbClr val="DADADA"/>
        </a:accent4>
        <a:accent5>
          <a:srgbClr val="AAB1CC"/>
        </a:accent5>
        <a:accent6>
          <a:srgbClr val="007346"/>
        </a:accent6>
        <a:hlink>
          <a:srgbClr val="FE7018"/>
        </a:hlink>
        <a:folHlink>
          <a:srgbClr val="FFB31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eeftemplateVer2 final.sdd">
  <a:themeElements>
    <a:clrScheme name="Custom 1">
      <a:dk1>
        <a:srgbClr val="666666"/>
      </a:dk1>
      <a:lt1>
        <a:srgbClr val="FFFFFF"/>
      </a:lt1>
      <a:dk2>
        <a:srgbClr val="000000"/>
      </a:dk2>
      <a:lt2>
        <a:srgbClr val="FFFFFF"/>
      </a:lt2>
      <a:accent1>
        <a:srgbClr val="0C479D"/>
      </a:accent1>
      <a:accent2>
        <a:srgbClr val="00804E"/>
      </a:accent2>
      <a:accent3>
        <a:srgbClr val="AAAAAA"/>
      </a:accent3>
      <a:accent4>
        <a:srgbClr val="DADADA"/>
      </a:accent4>
      <a:accent5>
        <a:srgbClr val="AAB1CC"/>
      </a:accent5>
      <a:accent6>
        <a:srgbClr val="007346"/>
      </a:accent6>
      <a:hlink>
        <a:srgbClr val="0049A1"/>
      </a:hlink>
      <a:folHlink>
        <a:srgbClr val="27BAFF"/>
      </a:folHlink>
    </a:clrScheme>
    <a:fontScheme name="ReeftemplateVer2 final.sd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
            <a:srgbClr val="4B88BE"/>
          </a:buClr>
          <a:buSzPct val="90000"/>
          <a:buFontTx/>
          <a:buChar char="•"/>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
            <a:srgbClr val="4B88BE"/>
          </a:buClr>
          <a:buSzPct val="90000"/>
          <a:buFontTx/>
          <a:buChar char="•"/>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ReeftemplateVer2 final.sd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eftemplateVer2 final.sd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eftemplateVer2 final.sd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eftemplateVer2 final.sd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eftemplateVer2 final.sd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eftemplateVer2 final.sd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eftemplateVer2 final.sd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eftemplateVer2 final.sdd 8">
        <a:dk1>
          <a:srgbClr val="000000"/>
        </a:dk1>
        <a:lt1>
          <a:srgbClr val="FFFFFF"/>
        </a:lt1>
        <a:dk2>
          <a:srgbClr val="0C479D"/>
        </a:dk2>
        <a:lt2>
          <a:srgbClr val="666666"/>
        </a:lt2>
        <a:accent1>
          <a:srgbClr val="AFC992"/>
        </a:accent1>
        <a:accent2>
          <a:srgbClr val="5B7995"/>
        </a:accent2>
        <a:accent3>
          <a:srgbClr val="FFFFFF"/>
        </a:accent3>
        <a:accent4>
          <a:srgbClr val="000000"/>
        </a:accent4>
        <a:accent5>
          <a:srgbClr val="D4E1C7"/>
        </a:accent5>
        <a:accent6>
          <a:srgbClr val="526D87"/>
        </a:accent6>
        <a:hlink>
          <a:srgbClr val="872B3C"/>
        </a:hlink>
        <a:folHlink>
          <a:srgbClr val="FE7018"/>
        </a:folHlink>
      </a:clrScheme>
      <a:clrMap bg1="lt1" tx1="dk1" bg2="lt2" tx2="dk2" accent1="accent1" accent2="accent2" accent3="accent3" accent4="accent4" accent5="accent5" accent6="accent6" hlink="hlink" folHlink="folHlink"/>
    </a:extraClrScheme>
    <a:extraClrScheme>
      <a:clrScheme name="ReeftemplateVer2 final.sdd 9">
        <a:dk1>
          <a:srgbClr val="666666"/>
        </a:dk1>
        <a:lt1>
          <a:srgbClr val="FFFFFF"/>
        </a:lt1>
        <a:dk2>
          <a:srgbClr val="000000"/>
        </a:dk2>
        <a:lt2>
          <a:srgbClr val="FFFFFF"/>
        </a:lt2>
        <a:accent1>
          <a:srgbClr val="4B88BE"/>
        </a:accent1>
        <a:accent2>
          <a:srgbClr val="00804E"/>
        </a:accent2>
        <a:accent3>
          <a:srgbClr val="AAAAAA"/>
        </a:accent3>
        <a:accent4>
          <a:srgbClr val="DADADA"/>
        </a:accent4>
        <a:accent5>
          <a:srgbClr val="B1C3DB"/>
        </a:accent5>
        <a:accent6>
          <a:srgbClr val="007346"/>
        </a:accent6>
        <a:hlink>
          <a:srgbClr val="FE7018"/>
        </a:hlink>
        <a:folHlink>
          <a:srgbClr val="FFB310"/>
        </a:folHlink>
      </a:clrScheme>
      <a:clrMap bg1="dk2" tx1="lt1" bg2="dk1" tx2="lt2" accent1="accent1" accent2="accent2" accent3="accent3" accent4="accent4" accent5="accent5" accent6="accent6" hlink="hlink" folHlink="folHlink"/>
    </a:extraClrScheme>
    <a:extraClrScheme>
      <a:clrScheme name="ReeftemplateVer2 final.sdd 10">
        <a:dk1>
          <a:srgbClr val="666666"/>
        </a:dk1>
        <a:lt1>
          <a:srgbClr val="FFFFFF"/>
        </a:lt1>
        <a:dk2>
          <a:srgbClr val="000000"/>
        </a:dk2>
        <a:lt2>
          <a:srgbClr val="FFFFFF"/>
        </a:lt2>
        <a:accent1>
          <a:srgbClr val="0C479D"/>
        </a:accent1>
        <a:accent2>
          <a:srgbClr val="00804E"/>
        </a:accent2>
        <a:accent3>
          <a:srgbClr val="AAAAAA"/>
        </a:accent3>
        <a:accent4>
          <a:srgbClr val="DADADA"/>
        </a:accent4>
        <a:accent5>
          <a:srgbClr val="AAB1CC"/>
        </a:accent5>
        <a:accent6>
          <a:srgbClr val="007346"/>
        </a:accent6>
        <a:hlink>
          <a:srgbClr val="FE7018"/>
        </a:hlink>
        <a:folHlink>
          <a:srgbClr val="FFB31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93157</TotalTime>
  <Words>1570</Words>
  <Application>Microsoft Office PowerPoint</Application>
  <PresentationFormat>Widescreen</PresentationFormat>
  <Paragraphs>350</Paragraphs>
  <Slides>13</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Arial Black</vt:lpstr>
      <vt:lpstr>Arial Narrow</vt:lpstr>
      <vt:lpstr>Segoe UI</vt:lpstr>
      <vt:lpstr>Times</vt:lpstr>
      <vt:lpstr>Times New Roman</vt:lpstr>
      <vt:lpstr>ReeftemplateVer2 final.sdd</vt:lpstr>
      <vt:lpstr>1_ReeftemplateVer2 final.sdd</vt:lpstr>
      <vt:lpstr>PowerPoint Presentation</vt:lpstr>
      <vt:lpstr>Agenda</vt:lpstr>
      <vt:lpstr>PowerPoint Presentation</vt:lpstr>
      <vt:lpstr>UWBI Risk Matrix </vt:lpstr>
      <vt:lpstr>PowerPoint Presentation</vt:lpstr>
      <vt:lpstr>PowerPoint Presentation</vt:lpstr>
      <vt:lpstr>PowerPoint Presentation</vt:lpstr>
      <vt:lpstr>PowerPoint Presentation</vt:lpstr>
      <vt:lpstr>UWBI/Shared Queries Demo</vt:lpstr>
      <vt:lpstr>Training Next Steps</vt:lpstr>
      <vt:lpstr>Summer Meeting – Common Interests</vt:lpstr>
      <vt:lpstr>Project Transitions</vt:lpstr>
      <vt:lpstr>PowerPoint Presentation</vt:lpstr>
    </vt:vector>
  </TitlesOfParts>
  <Manager>Derek MacDavid</Manager>
  <Company>Duarte Design,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Brio Worldwide User Conference</dc:title>
  <dc:subject>Break Out Sessions</dc:subject>
  <dc:creator>Jorge Boas</dc:creator>
  <cp:lastModifiedBy>Diana Trendt</cp:lastModifiedBy>
  <cp:revision>6502</cp:revision>
  <cp:lastPrinted>2017-08-11T15:28:50Z</cp:lastPrinted>
  <dcterms:created xsi:type="dcterms:W3CDTF">2000-10-10T18:51:09Z</dcterms:created>
  <dcterms:modified xsi:type="dcterms:W3CDTF">2017-08-16T20:05:56Z</dcterms:modified>
</cp:coreProperties>
</file>