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  <p:sldMasterId id="2147483830" r:id="rId2"/>
  </p:sldMasterIdLst>
  <p:notesMasterIdLst>
    <p:notesMasterId r:id="rId10"/>
  </p:notesMasterIdLst>
  <p:handoutMasterIdLst>
    <p:handoutMasterId r:id="rId11"/>
  </p:handoutMasterIdLst>
  <p:sldIdLst>
    <p:sldId id="1942" r:id="rId3"/>
    <p:sldId id="1922" r:id="rId4"/>
    <p:sldId id="1941" r:id="rId5"/>
    <p:sldId id="1940" r:id="rId6"/>
    <p:sldId id="1945" r:id="rId7"/>
    <p:sldId id="1944" r:id="rId8"/>
    <p:sldId id="59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CC"/>
    <a:srgbClr val="FF5050"/>
    <a:srgbClr val="0A3A80"/>
    <a:srgbClr val="A50021"/>
    <a:srgbClr val="FFFFE6"/>
    <a:srgbClr val="FFFF99"/>
    <a:srgbClr val="00B06D"/>
    <a:srgbClr val="CC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5744" autoAdjust="0"/>
  </p:normalViewPr>
  <p:slideViewPr>
    <p:cSldViewPr snapToGrid="0">
      <p:cViewPr>
        <p:scale>
          <a:sx n="50" d="100"/>
          <a:sy n="50" d="100"/>
        </p:scale>
        <p:origin x="-2928" y="-1092"/>
      </p:cViewPr>
      <p:guideLst>
        <p:guide orient="horz" pos="4080"/>
        <p:guide orient="horz" pos="2688"/>
        <p:guide orient="horz" pos="1536"/>
        <p:guide orient="horz" pos="3648"/>
        <p:guide pos="709"/>
        <p:guide pos="4464"/>
      </p:guideLst>
    </p:cSldViewPr>
  </p:slideViewPr>
  <p:outlineViewPr>
    <p:cViewPr>
      <p:scale>
        <a:sx n="33" d="100"/>
        <a:sy n="33" d="100"/>
      </p:scale>
      <p:origin x="0" y="5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710" y="-72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3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31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0668A237-3F7F-4E6B-AA25-495FD4DCC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4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3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416429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31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77BD8B73-5E31-40E6-B58B-7FD53E867B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68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D80BB-6463-4B02-8D71-16F257C57FEF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40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77ECE-4A6C-4E19-BD95-9357659FBCE3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D8B73-5E31-40E6-B58B-7FD53E867B93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788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O_Title-[blu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581089"/>
            <a:ext cx="9144000" cy="2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b">
            <a:spAutoFit/>
          </a:bodyPr>
          <a:lstStyle/>
          <a:p>
            <a:pPr algn="ctr" defTabSz="1270000">
              <a:defRPr/>
            </a:pPr>
            <a:r>
              <a:rPr lang="en-US" sz="1200" dirty="0">
                <a:latin typeface="Arial Black" pitchFamily="34" charset="0"/>
              </a:rPr>
              <a:t>U N I V E R S I T Y  O F  W I S C O N S I N – S Y S T E M 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9121" y="914400"/>
            <a:ext cx="8099425" cy="2209800"/>
          </a:xfrm>
        </p:spPr>
        <p:txBody>
          <a:bodyPr anchor="ctr"/>
          <a:lstStyle>
            <a:lvl1pPr>
              <a:lnSpc>
                <a:spcPct val="95000"/>
              </a:lnSpc>
              <a:defRPr sz="4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0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0395" y="3643313"/>
            <a:ext cx="6251575" cy="432378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rgbClr val="6E9FCC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5" y="379452"/>
            <a:ext cx="2025651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7" y="379452"/>
            <a:ext cx="5926139" cy="5788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29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6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3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4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24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19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58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3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6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083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11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2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3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6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9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270" y="1471618"/>
            <a:ext cx="3940175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8" y="1471618"/>
            <a:ext cx="3941763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9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_Title-[blue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79413"/>
            <a:ext cx="8104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3249" y="1471618"/>
            <a:ext cx="8034339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9413" name="Text Box 5"/>
          <p:cNvSpPr txBox="1">
            <a:spLocks noChangeArrowheads="1"/>
          </p:cNvSpPr>
          <p:nvPr/>
        </p:nvSpPr>
        <p:spPr bwMode="auto">
          <a:xfrm>
            <a:off x="8534400" y="6582822"/>
            <a:ext cx="381000" cy="21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D7461E9-92BA-41AA-9C4A-F4AD72CFAD9D}" type="slidenum">
              <a:rPr lang="en-US" sz="800">
                <a:solidFill>
                  <a:srgbClr val="4B88BE"/>
                </a:solidFill>
                <a:latin typeface="Times" pitchFamily="18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rgbClr val="4B88BE"/>
              </a:solidFill>
              <a:latin typeface="Times" pitchFamily="18" charset="0"/>
            </a:endParaRPr>
          </a:p>
        </p:txBody>
      </p:sp>
      <p:sp>
        <p:nvSpPr>
          <p:cNvPr id="1169414" name="Text Box 6"/>
          <p:cNvSpPr txBox="1">
            <a:spLocks noChangeArrowheads="1"/>
          </p:cNvSpPr>
          <p:nvPr/>
        </p:nvSpPr>
        <p:spPr bwMode="auto">
          <a:xfrm>
            <a:off x="0" y="6581089"/>
            <a:ext cx="9144000" cy="2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b">
            <a:spAutoFit/>
          </a:bodyPr>
          <a:lstStyle/>
          <a:p>
            <a:pPr algn="ctr" defTabSz="1270000">
              <a:defRPr/>
            </a:pPr>
            <a:r>
              <a:rPr lang="en-US" sz="1200" dirty="0">
                <a:latin typeface="Arial Black" pitchFamily="34" charset="0"/>
              </a:rPr>
              <a:t>U N I V E R S I T Y  O F  W I S C O N S I N – SYSTEM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9pPr>
    </p:titleStyle>
    <p:bodyStyle>
      <a:lvl1pPr marL="234950" indent="-234950" algn="l" rtl="0" eaLnBrk="0" fontAlgn="base" hangingPunct="0">
        <a:lnSpc>
          <a:spcPct val="85000"/>
        </a:lnSpc>
        <a:spcBef>
          <a:spcPct val="60000"/>
        </a:spcBef>
        <a:spcAft>
          <a:spcPct val="0"/>
        </a:spcAft>
        <a:buClr>
          <a:srgbClr val="4B88BE"/>
        </a:buClr>
        <a:buSzPct val="90000"/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96925" indent="-3365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rgbClr val="4B88BE"/>
        </a:buClr>
        <a:buSzPct val="90000"/>
        <a:buChar char="–"/>
        <a:defRPr sz="2200">
          <a:solidFill>
            <a:schemeClr val="tx1"/>
          </a:solidFill>
          <a:latin typeface="+mn-lt"/>
        </a:defRPr>
      </a:lvl2pPr>
      <a:lvl3pPr marL="1255713" indent="-230188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rgbClr val="4B88BE"/>
        </a:buClr>
        <a:buSzPct val="90000"/>
        <a:buChar char="•"/>
        <a:defRPr>
          <a:solidFill>
            <a:schemeClr val="tx1"/>
          </a:solidFill>
          <a:latin typeface="+mn-lt"/>
        </a:defRPr>
      </a:lvl3pPr>
      <a:lvl4pPr marL="1776413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–"/>
        <a:defRPr sz="1600">
          <a:solidFill>
            <a:srgbClr val="4D4D4D"/>
          </a:solidFill>
          <a:latin typeface="+mn-lt"/>
        </a:defRPr>
      </a:lvl4pPr>
      <a:lvl5pPr marL="2176463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5pPr>
      <a:lvl6pPr marL="26336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6pPr>
      <a:lvl7pPr marL="30908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7pPr>
      <a:lvl8pPr marL="35480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8pPr>
      <a:lvl9pPr marL="40052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3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D0A2F95-8203-43DB-B7B1-9C71F45E43F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  <a:latin typeface="Gill Sans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6/15/2016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Gill Sans MT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Gill Sans MT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7EBEA28-C6CC-40B6-87D5-CB941D5185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  <a:latin typeface="Gill Sans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Gill Sans MT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74676" y="2525713"/>
            <a:ext cx="4998811" cy="211745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Welcome!</a:t>
            </a:r>
          </a:p>
          <a:p>
            <a:pPr algn="ctr" eaLnBrk="1" hangingPunct="1"/>
            <a:r>
              <a:rPr lang="en-US" sz="4000" dirty="0" smtClean="0"/>
              <a:t>BI Executive Sponsors</a:t>
            </a:r>
            <a:endParaRPr lang="en-US" sz="3200" dirty="0"/>
          </a:p>
          <a:p>
            <a:pPr algn="ctr" eaLnBrk="1" hangingPunct="1"/>
            <a:r>
              <a:rPr lang="en-US" sz="3200" dirty="0" smtClean="0"/>
              <a:t>June 16, 2016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668983" y="5551464"/>
            <a:ext cx="256193" cy="489109"/>
          </a:xfrm>
          <a:custGeom>
            <a:avLst/>
            <a:gdLst>
              <a:gd name="T0" fmla="*/ 26759906 w 21600"/>
              <a:gd name="T1" fmla="*/ 0 h 21600"/>
              <a:gd name="T2" fmla="*/ 0 w 21600"/>
              <a:gd name="T3" fmla="*/ 2772413 h 21600"/>
              <a:gd name="T4" fmla="*/ 26759906 w 21600"/>
              <a:gd name="T5" fmla="*/ 5544810 h 21600"/>
              <a:gd name="T6" fmla="*/ 35679885 w 21600"/>
              <a:gd name="T7" fmla="*/ 27724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416569" y="5596708"/>
            <a:ext cx="256193" cy="489109"/>
          </a:xfrm>
          <a:custGeom>
            <a:avLst/>
            <a:gdLst>
              <a:gd name="T0" fmla="*/ 36630605 w 21600"/>
              <a:gd name="T1" fmla="*/ 0 h 21600"/>
              <a:gd name="T2" fmla="*/ 0 w 21600"/>
              <a:gd name="T3" fmla="*/ 2404022 h 21600"/>
              <a:gd name="T4" fmla="*/ 36630605 w 21600"/>
              <a:gd name="T5" fmla="*/ 4808030 h 21600"/>
              <a:gd name="T6" fmla="*/ 48840787 w 21600"/>
              <a:gd name="T7" fmla="*/ 24040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263621" name="Line 5"/>
          <p:cNvSpPr>
            <a:spLocks noChangeShapeType="1"/>
          </p:cNvSpPr>
          <p:nvPr/>
        </p:nvSpPr>
        <p:spPr bwMode="auto">
          <a:xfrm>
            <a:off x="6856413" y="2078045"/>
            <a:ext cx="12700" cy="3787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28637" y="1041400"/>
            <a:ext cx="88153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lnSpc>
                <a:spcPct val="95000"/>
              </a:lnSpc>
            </a:pPr>
            <a:r>
              <a:rPr lang="en-US" sz="3200" dirty="0" smtClean="0">
                <a:latin typeface="Arial Black" pitchFamily="34" charset="0"/>
              </a:rPr>
              <a:t>Business Intelligence</a:t>
            </a:r>
          </a:p>
          <a:p>
            <a:pPr algn="ctr">
              <a:lnSpc>
                <a:spcPct val="95000"/>
              </a:lnSpc>
            </a:pPr>
            <a:r>
              <a:rPr lang="en-US" sz="3200" dirty="0" smtClean="0">
                <a:latin typeface="Arial Black" pitchFamily="34" charset="0"/>
              </a:rPr>
              <a:t>        @ </a:t>
            </a:r>
            <a:r>
              <a:rPr lang="en-US" sz="3200" dirty="0">
                <a:latin typeface="Arial Black" pitchFamily="34" charset="0"/>
              </a:rPr>
              <a:t>University of Wisconsin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1263624" name="Rectangle 8"/>
          <p:cNvSpPr>
            <a:spLocks noChangeArrowheads="1"/>
          </p:cNvSpPr>
          <p:nvPr/>
        </p:nvSpPr>
        <p:spPr bwMode="auto">
          <a:xfrm>
            <a:off x="5797074" y="1533533"/>
            <a:ext cx="2478088" cy="577850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 algn="ctr">
              <a:lnSpc>
                <a:spcPct val="95000"/>
              </a:lnSpc>
            </a:pPr>
            <a:r>
              <a:rPr lang="en-US" sz="3200" dirty="0">
                <a:latin typeface="Arial Black" pitchFamily="34" charset="0"/>
              </a:rPr>
              <a:t>Wisconsin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89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6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6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6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3621" grpId="0" animBg="1"/>
      <p:bldP spid="126362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5" y="209551"/>
            <a:ext cx="7974013" cy="479425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990600"/>
            <a:ext cx="8743951" cy="6019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Updates since 6/2</a:t>
            </a:r>
          </a:p>
          <a:p>
            <a:pPr lvl="1" eaLnBrk="1" hangingPunct="1"/>
            <a:r>
              <a:rPr lang="en-US" sz="2400" dirty="0" smtClean="0"/>
              <a:t>OBIEE 12 c Training Complete next week; test environment will be available</a:t>
            </a:r>
          </a:p>
          <a:p>
            <a:pPr lvl="1" eaLnBrk="1" hangingPunct="1"/>
            <a:r>
              <a:rPr lang="en-US" sz="2400" dirty="0" smtClean="0"/>
              <a:t>BI RFP Responses due tomorrow</a:t>
            </a:r>
          </a:p>
          <a:p>
            <a:pPr lvl="1" eaLnBrk="1" hangingPunct="1"/>
            <a:r>
              <a:rPr lang="en-US" sz="2400" dirty="0" smtClean="0"/>
              <a:t>Tom Jordan assembling </a:t>
            </a:r>
            <a:r>
              <a:rPr lang="en-US" sz="2400" dirty="0" smtClean="0"/>
              <a:t>RPD technical </a:t>
            </a:r>
            <a:r>
              <a:rPr lang="en-US" sz="2400" dirty="0" smtClean="0"/>
              <a:t>options</a:t>
            </a:r>
          </a:p>
          <a:p>
            <a:pPr lvl="1" eaLnBrk="1" hangingPunct="1"/>
            <a:r>
              <a:rPr lang="en-US" sz="2400" i="1" dirty="0"/>
              <a:t>Draft </a:t>
            </a:r>
            <a:r>
              <a:rPr lang="en-US" sz="2400" dirty="0"/>
              <a:t>Project </a:t>
            </a:r>
            <a:r>
              <a:rPr lang="en-US" sz="2400" dirty="0" smtClean="0"/>
              <a:t>Structure</a:t>
            </a:r>
          </a:p>
          <a:p>
            <a:pPr eaLnBrk="1" hangingPunct="1"/>
            <a:r>
              <a:rPr lang="en-US" sz="2800" dirty="0" smtClean="0"/>
              <a:t>Campus Solutions Analysis; Readiness for Consulting Services</a:t>
            </a:r>
          </a:p>
          <a:p>
            <a:pPr eaLnBrk="1" hangingPunct="1"/>
            <a:r>
              <a:rPr lang="en-US" sz="2800" dirty="0" smtClean="0"/>
              <a:t>Concerns</a:t>
            </a:r>
          </a:p>
          <a:p>
            <a:pPr eaLnBrk="1" hangingPunct="1"/>
            <a:r>
              <a:rPr lang="en-US" sz="2800" dirty="0" smtClean="0"/>
              <a:t>Questions</a:t>
            </a:r>
          </a:p>
          <a:p>
            <a:pPr lvl="1" eaLnBrk="1" hangingPunct="1"/>
            <a:endParaRPr lang="en-US" sz="24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marL="0" indent="-101600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512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3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3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3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3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3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3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81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9" t="12880" r="24022" b="8012"/>
          <a:stretch/>
        </p:blipFill>
        <p:spPr bwMode="auto">
          <a:xfrm>
            <a:off x="2061210" y="0"/>
            <a:ext cx="4992763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6102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50813"/>
            <a:ext cx="8104188" cy="914400"/>
          </a:xfrm>
        </p:spPr>
        <p:txBody>
          <a:bodyPr/>
          <a:lstStyle/>
          <a:p>
            <a:r>
              <a:rPr lang="en-US" dirty="0" smtClean="0"/>
              <a:t>Campus Solutions Analyses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" t="20994" r="65943" b="32272"/>
          <a:stretch/>
        </p:blipFill>
        <p:spPr bwMode="auto">
          <a:xfrm>
            <a:off x="971549" y="810135"/>
            <a:ext cx="6371605" cy="570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637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Over </a:t>
            </a:r>
            <a:r>
              <a:rPr lang="en-US" sz="2800" dirty="0"/>
              <a:t> </a:t>
            </a:r>
            <a:r>
              <a:rPr lang="en-US" sz="2800" dirty="0" smtClean="0"/>
              <a:t>1 </a:t>
            </a:r>
            <a:r>
              <a:rPr lang="en-US" sz="2800" dirty="0" smtClean="0"/>
              <a:t>years</a:t>
            </a:r>
            <a:endParaRPr lang="en-US" sz="2800" dirty="0"/>
          </a:p>
          <a:p>
            <a:pPr lvl="1" eaLnBrk="1" hangingPunct="1"/>
            <a:r>
              <a:rPr lang="en-US" sz="2400" dirty="0"/>
              <a:t>30% turnover in BI Executive Sponsors</a:t>
            </a:r>
          </a:p>
          <a:p>
            <a:pPr lvl="1" eaLnBrk="1" hangingPunct="1"/>
            <a:r>
              <a:rPr lang="en-US" sz="2400" dirty="0"/>
              <a:t>12% turnover in </a:t>
            </a:r>
            <a:r>
              <a:rPr lang="en-US" sz="2400"/>
              <a:t>BI </a:t>
            </a:r>
            <a:r>
              <a:rPr lang="en-US" sz="2400" smtClean="0"/>
              <a:t> Project Coordinators</a:t>
            </a:r>
            <a:endParaRPr lang="en-US" sz="2400" dirty="0"/>
          </a:p>
          <a:p>
            <a:pPr eaLnBrk="1" hangingPunct="1"/>
            <a:r>
              <a:rPr lang="en-US" sz="2800" dirty="0"/>
              <a:t>BI staff on campuses</a:t>
            </a:r>
          </a:p>
          <a:p>
            <a:pPr lvl="1" eaLnBrk="1" hangingPunct="1"/>
            <a:r>
              <a:rPr lang="en-US" sz="2400" dirty="0"/>
              <a:t>Turnover</a:t>
            </a:r>
          </a:p>
          <a:p>
            <a:pPr lvl="1" eaLnBrk="1" hangingPunct="1"/>
            <a:r>
              <a:rPr lang="en-US" sz="2400" dirty="0"/>
              <a:t>Lean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155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have a firm or expected date on when the Query Library will be sunset?</a:t>
            </a:r>
          </a:p>
          <a:p>
            <a:r>
              <a:rPr lang="en-US" dirty="0" smtClean="0"/>
              <a:t>Do we have any expected dates on when the individual campuses will receive Development, Test and Production instances of OBIEE?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81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953" y="3432214"/>
            <a:ext cx="30083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169990" y="441779"/>
            <a:ext cx="6726237" cy="283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>
            <a:spAutoFit/>
          </a:bodyPr>
          <a:lstStyle/>
          <a:p>
            <a:pPr algn="ct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3200" b="1" dirty="0">
                <a:solidFill>
                  <a:srgbClr val="6E9FCC"/>
                </a:solidFill>
                <a:latin typeface="Arial Narrow" pitchFamily="34" charset="0"/>
              </a:rPr>
              <a:t>Good-bye!</a:t>
            </a:r>
          </a:p>
          <a:p>
            <a:pPr algn="ct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4000" b="1" dirty="0">
                <a:solidFill>
                  <a:srgbClr val="6E9FCC"/>
                </a:solidFill>
                <a:latin typeface="Arial Narrow" pitchFamily="34" charset="0"/>
              </a:rPr>
              <a:t>Next </a:t>
            </a:r>
            <a:r>
              <a:rPr lang="en-US" sz="4000" b="1" dirty="0" smtClean="0">
                <a:solidFill>
                  <a:srgbClr val="6E9FCC"/>
                </a:solidFill>
                <a:latin typeface="Arial Narrow" pitchFamily="34" charset="0"/>
              </a:rPr>
              <a:t>Update</a:t>
            </a:r>
            <a:endParaRPr lang="en-US" sz="32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July 7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 Narrow" pitchFamily="34" charset="0"/>
              </a:rPr>
              <a:t>th</a:t>
            </a: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 10-11</a:t>
            </a:r>
          </a:p>
          <a:p>
            <a:pPr algn="ct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3200" b="1" dirty="0" err="1" smtClean="0">
                <a:solidFill>
                  <a:srgbClr val="6E9FCC"/>
                </a:solidFill>
                <a:latin typeface="Arial Narrow" pitchFamily="34" charset="0"/>
              </a:rPr>
              <a:t>Wisline</a:t>
            </a:r>
            <a:r>
              <a:rPr lang="en-US" sz="3200" b="1" dirty="0" smtClean="0">
                <a:solidFill>
                  <a:srgbClr val="6E9FCC"/>
                </a:solidFill>
                <a:latin typeface="Arial Narrow" pitchFamily="34" charset="0"/>
              </a:rPr>
              <a:t> Web</a:t>
            </a:r>
            <a:endParaRPr lang="en-US" sz="3200" b="1" dirty="0">
              <a:solidFill>
                <a:srgbClr val="6E9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eeftemplateVer2 final.sdd">
  <a:themeElements>
    <a:clrScheme name="">
      <a:dk1>
        <a:srgbClr val="666666"/>
      </a:dk1>
      <a:lt1>
        <a:srgbClr val="FFFFFF"/>
      </a:lt1>
      <a:dk2>
        <a:srgbClr val="000000"/>
      </a:dk2>
      <a:lt2>
        <a:srgbClr val="FFFFFF"/>
      </a:lt2>
      <a:accent1>
        <a:srgbClr val="0C479D"/>
      </a:accent1>
      <a:accent2>
        <a:srgbClr val="00804E"/>
      </a:accent2>
      <a:accent3>
        <a:srgbClr val="AAAAAA"/>
      </a:accent3>
      <a:accent4>
        <a:srgbClr val="DADADA"/>
      </a:accent4>
      <a:accent5>
        <a:srgbClr val="AAB1CC"/>
      </a:accent5>
      <a:accent6>
        <a:srgbClr val="007346"/>
      </a:accent6>
      <a:hlink>
        <a:srgbClr val="FDFEF6"/>
      </a:hlink>
      <a:folHlink>
        <a:srgbClr val="F6FFF8"/>
      </a:folHlink>
    </a:clrScheme>
    <a:fontScheme name="ReeftemplateVer2 final.sd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>
            <a:srgbClr val="4B88BE"/>
          </a:buClr>
          <a:buSzPct val="90000"/>
          <a:buFontTx/>
          <a:buChar char="•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>
            <a:srgbClr val="4B88BE"/>
          </a:buClr>
          <a:buSzPct val="90000"/>
          <a:buFontTx/>
          <a:buChar char="•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eftemplateVer2 final.sd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eftemplateVer2 final.sd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8">
        <a:dk1>
          <a:srgbClr val="000000"/>
        </a:dk1>
        <a:lt1>
          <a:srgbClr val="FFFFFF"/>
        </a:lt1>
        <a:dk2>
          <a:srgbClr val="0C479D"/>
        </a:dk2>
        <a:lt2>
          <a:srgbClr val="666666"/>
        </a:lt2>
        <a:accent1>
          <a:srgbClr val="AFC992"/>
        </a:accent1>
        <a:accent2>
          <a:srgbClr val="5B7995"/>
        </a:accent2>
        <a:accent3>
          <a:srgbClr val="FFFFFF"/>
        </a:accent3>
        <a:accent4>
          <a:srgbClr val="000000"/>
        </a:accent4>
        <a:accent5>
          <a:srgbClr val="D4E1C7"/>
        </a:accent5>
        <a:accent6>
          <a:srgbClr val="526D87"/>
        </a:accent6>
        <a:hlink>
          <a:srgbClr val="872B3C"/>
        </a:hlink>
        <a:folHlink>
          <a:srgbClr val="FE7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9">
        <a:dk1>
          <a:srgbClr val="666666"/>
        </a:dk1>
        <a:lt1>
          <a:srgbClr val="FFFFFF"/>
        </a:lt1>
        <a:dk2>
          <a:srgbClr val="000000"/>
        </a:dk2>
        <a:lt2>
          <a:srgbClr val="FFFFFF"/>
        </a:lt2>
        <a:accent1>
          <a:srgbClr val="4B88BE"/>
        </a:accent1>
        <a:accent2>
          <a:srgbClr val="00804E"/>
        </a:accent2>
        <a:accent3>
          <a:srgbClr val="AAAAAA"/>
        </a:accent3>
        <a:accent4>
          <a:srgbClr val="DADADA"/>
        </a:accent4>
        <a:accent5>
          <a:srgbClr val="B1C3DB"/>
        </a:accent5>
        <a:accent6>
          <a:srgbClr val="007346"/>
        </a:accent6>
        <a:hlink>
          <a:srgbClr val="FE7018"/>
        </a:hlink>
        <a:folHlink>
          <a:srgbClr val="FFB31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eftemplateVer2 final.sdd 10">
        <a:dk1>
          <a:srgbClr val="666666"/>
        </a:dk1>
        <a:lt1>
          <a:srgbClr val="FFFFFF"/>
        </a:lt1>
        <a:dk2>
          <a:srgbClr val="000000"/>
        </a:dk2>
        <a:lt2>
          <a:srgbClr val="FFFFFF"/>
        </a:lt2>
        <a:accent1>
          <a:srgbClr val="0C479D"/>
        </a:accent1>
        <a:accent2>
          <a:srgbClr val="00804E"/>
        </a:accent2>
        <a:accent3>
          <a:srgbClr val="AAAAAA"/>
        </a:accent3>
        <a:accent4>
          <a:srgbClr val="DADADA"/>
        </a:accent4>
        <a:accent5>
          <a:srgbClr val="AAB1CC"/>
        </a:accent5>
        <a:accent6>
          <a:srgbClr val="007346"/>
        </a:accent6>
        <a:hlink>
          <a:srgbClr val="FE7018"/>
        </a:hlink>
        <a:folHlink>
          <a:srgbClr val="FFB31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Brio 2002 Slides</Template>
  <TotalTime>78463</TotalTime>
  <Words>137</Words>
  <Application>Microsoft Office PowerPoint</Application>
  <PresentationFormat>On-screen Show (4:3)</PresentationFormat>
  <Paragraphs>41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ReeftemplateVer2 final.sdd</vt:lpstr>
      <vt:lpstr>Solstice</vt:lpstr>
      <vt:lpstr>PowerPoint Presentation</vt:lpstr>
      <vt:lpstr>Agenda</vt:lpstr>
      <vt:lpstr>PowerPoint Presentation</vt:lpstr>
      <vt:lpstr>Campus Solutions Analyses</vt:lpstr>
      <vt:lpstr>Concerns</vt:lpstr>
      <vt:lpstr>Questions</vt:lpstr>
      <vt:lpstr>PowerPoint Presentation</vt:lpstr>
    </vt:vector>
  </TitlesOfParts>
  <Manager>Derek MacDavid</Manager>
  <Company>Duarte Design,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Brio Worldwide User Conference</dc:title>
  <dc:subject>Break Out Sessions</dc:subject>
  <dc:creator>Jorge Boas</dc:creator>
  <cp:lastModifiedBy>LUKER, KATHLEEN W</cp:lastModifiedBy>
  <cp:revision>5874</cp:revision>
  <cp:lastPrinted>2016-06-13T21:41:56Z</cp:lastPrinted>
  <dcterms:created xsi:type="dcterms:W3CDTF">2000-10-10T18:51:09Z</dcterms:created>
  <dcterms:modified xsi:type="dcterms:W3CDTF">2016-06-15T19:28:22Z</dcterms:modified>
</cp:coreProperties>
</file>