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ags/tag2.xml" ContentType="application/vnd.openxmlformats-officedocument.presentationml.tags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colors2.xml" ContentType="application/vnd.openxmlformats-officedocument.drawingml.diagramColor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0"/>
  </p:notesMasterIdLst>
  <p:sldIdLst>
    <p:sldId id="275" r:id="rId2"/>
    <p:sldId id="267" r:id="rId3"/>
    <p:sldId id="274" r:id="rId4"/>
    <p:sldId id="269" r:id="rId5"/>
    <p:sldId id="270" r:id="rId6"/>
    <p:sldId id="271" r:id="rId7"/>
    <p:sldId id="272" r:id="rId8"/>
    <p:sldId id="273" r:id="rId9"/>
  </p:sldIdLst>
  <p:sldSz cx="9144000" cy="6858000" type="screen4x3"/>
  <p:notesSz cx="6858000" cy="9144000"/>
  <p:custDataLst>
    <p:tags r:id="rId11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78111" autoAdjust="0"/>
  </p:normalViewPr>
  <p:slideViewPr>
    <p:cSldViewPr>
      <p:cViewPr varScale="1">
        <p:scale>
          <a:sx n="34" d="100"/>
          <a:sy n="34" d="100"/>
        </p:scale>
        <p:origin x="-1541" y="-29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34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63C736E-868F-4F9E-9DC7-516561E93074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0EAE576-4374-4C49-9CA1-DED9D0FE6862}">
      <dgm:prSet phldrT="[Text]"/>
      <dgm:spPr/>
      <dgm:t>
        <a:bodyPr/>
        <a:lstStyle/>
        <a:p>
          <a:pPr algn="ctr"/>
          <a:r>
            <a:rPr lang="en-US" dirty="0" smtClean="0"/>
            <a:t>Program goals for </a:t>
          </a:r>
          <a:r>
            <a:rPr lang="en-US" dirty="0" err="1" smtClean="0"/>
            <a:t>ePortfolios</a:t>
          </a:r>
          <a:endParaRPr lang="en-US" dirty="0"/>
        </a:p>
      </dgm:t>
    </dgm:pt>
    <dgm:pt modelId="{0A1C3AA2-4846-4125-A671-B1C5F024A64A}" type="parTrans" cxnId="{87AFD62B-1749-4437-9022-6328DA227D6E}">
      <dgm:prSet/>
      <dgm:spPr/>
      <dgm:t>
        <a:bodyPr/>
        <a:lstStyle/>
        <a:p>
          <a:endParaRPr lang="en-US"/>
        </a:p>
      </dgm:t>
    </dgm:pt>
    <dgm:pt modelId="{9F15D533-A196-4730-81D0-70E879E03843}" type="sibTrans" cxnId="{87AFD62B-1749-4437-9022-6328DA227D6E}">
      <dgm:prSet/>
      <dgm:spPr/>
      <dgm:t>
        <a:bodyPr/>
        <a:lstStyle/>
        <a:p>
          <a:endParaRPr lang="en-US"/>
        </a:p>
      </dgm:t>
    </dgm:pt>
    <dgm:pt modelId="{08A1FF08-27E9-4E7A-97AB-2A8E8C034637}">
      <dgm:prSet phldrT="[Text]" custT="1"/>
      <dgm:spPr/>
      <dgm:t>
        <a:bodyPr/>
        <a:lstStyle/>
        <a:p>
          <a:r>
            <a:rPr lang="en-US" sz="2400" dirty="0" smtClean="0"/>
            <a:t>Relevant to learning</a:t>
          </a:r>
          <a:endParaRPr lang="en-US" sz="2400" dirty="0"/>
        </a:p>
      </dgm:t>
    </dgm:pt>
    <dgm:pt modelId="{1765BADA-1464-483C-8762-FB2678E864AC}" type="parTrans" cxnId="{190A5E8D-C894-43EE-AB76-E4E22A1FADC6}">
      <dgm:prSet/>
      <dgm:spPr/>
      <dgm:t>
        <a:bodyPr/>
        <a:lstStyle/>
        <a:p>
          <a:endParaRPr lang="en-US"/>
        </a:p>
      </dgm:t>
    </dgm:pt>
    <dgm:pt modelId="{58464620-1D51-4BE0-BE90-FACB535B107B}" type="sibTrans" cxnId="{190A5E8D-C894-43EE-AB76-E4E22A1FADC6}">
      <dgm:prSet/>
      <dgm:spPr/>
      <dgm:t>
        <a:bodyPr/>
        <a:lstStyle/>
        <a:p>
          <a:endParaRPr lang="en-US"/>
        </a:p>
      </dgm:t>
    </dgm:pt>
    <dgm:pt modelId="{215540A6-1922-46BD-B7AF-5FF1C4A2C083}">
      <dgm:prSet phldrT="[Text]" custT="1"/>
      <dgm:spPr/>
      <dgm:t>
        <a:bodyPr/>
        <a:lstStyle/>
        <a:p>
          <a:r>
            <a:rPr lang="en-US" sz="2400" dirty="0" smtClean="0"/>
            <a:t>Develop student self-appraisal skills</a:t>
          </a:r>
          <a:endParaRPr lang="en-US" sz="2400" dirty="0"/>
        </a:p>
      </dgm:t>
    </dgm:pt>
    <dgm:pt modelId="{B2B57638-68BD-41E5-A0A3-3A23A0CE7E8D}" type="parTrans" cxnId="{A4C5F16E-59F0-491B-8B93-09C842B567C8}">
      <dgm:prSet/>
      <dgm:spPr/>
      <dgm:t>
        <a:bodyPr/>
        <a:lstStyle/>
        <a:p>
          <a:endParaRPr lang="en-US"/>
        </a:p>
      </dgm:t>
    </dgm:pt>
    <dgm:pt modelId="{4A768957-BA74-407C-9EA2-AFDF17500EB7}" type="sibTrans" cxnId="{A4C5F16E-59F0-491B-8B93-09C842B567C8}">
      <dgm:prSet/>
      <dgm:spPr/>
      <dgm:t>
        <a:bodyPr/>
        <a:lstStyle/>
        <a:p>
          <a:endParaRPr lang="en-US"/>
        </a:p>
      </dgm:t>
    </dgm:pt>
    <dgm:pt modelId="{368670E6-6722-494A-AFA8-3938B39060E1}">
      <dgm:prSet custT="1"/>
      <dgm:spPr/>
      <dgm:t>
        <a:bodyPr/>
        <a:lstStyle/>
        <a:p>
          <a:r>
            <a:rPr lang="en-US" sz="2400" dirty="0" smtClean="0"/>
            <a:t>Foster reflective learning and confidence</a:t>
          </a:r>
        </a:p>
      </dgm:t>
    </dgm:pt>
    <dgm:pt modelId="{C4AE509B-A4FC-44B0-A441-A1373647933A}" type="parTrans" cxnId="{12F625BE-0AC3-467C-BC1E-CEA40CBE96CA}">
      <dgm:prSet/>
      <dgm:spPr/>
      <dgm:t>
        <a:bodyPr/>
        <a:lstStyle/>
        <a:p>
          <a:endParaRPr lang="en-US"/>
        </a:p>
      </dgm:t>
    </dgm:pt>
    <dgm:pt modelId="{F01046FB-E145-40FE-8180-9A1AD8155786}" type="sibTrans" cxnId="{12F625BE-0AC3-467C-BC1E-CEA40CBE96CA}">
      <dgm:prSet/>
      <dgm:spPr/>
      <dgm:t>
        <a:bodyPr/>
        <a:lstStyle/>
        <a:p>
          <a:endParaRPr lang="en-US"/>
        </a:p>
      </dgm:t>
    </dgm:pt>
    <dgm:pt modelId="{830E91B6-4F69-4985-BC72-D9C6F944C9BE}">
      <dgm:prSet custT="1"/>
      <dgm:spPr/>
      <dgm:t>
        <a:bodyPr/>
        <a:lstStyle/>
        <a:p>
          <a:r>
            <a:rPr lang="en-US" sz="2400" dirty="0" smtClean="0"/>
            <a:t>Integrate curricular, co-curricular and clinical experiences</a:t>
          </a:r>
        </a:p>
      </dgm:t>
    </dgm:pt>
    <dgm:pt modelId="{7410BD8E-A5FA-4520-B55D-6BE2B4042E13}" type="parTrans" cxnId="{F9F1CBF7-BCB9-4D45-8831-8F3859C618A5}">
      <dgm:prSet/>
      <dgm:spPr/>
      <dgm:t>
        <a:bodyPr/>
        <a:lstStyle/>
        <a:p>
          <a:endParaRPr lang="en-US"/>
        </a:p>
      </dgm:t>
    </dgm:pt>
    <dgm:pt modelId="{7D045F1C-2E5E-423E-9CF9-CDDED6ACA9F4}" type="sibTrans" cxnId="{F9F1CBF7-BCB9-4D45-8831-8F3859C618A5}">
      <dgm:prSet/>
      <dgm:spPr/>
      <dgm:t>
        <a:bodyPr/>
        <a:lstStyle/>
        <a:p>
          <a:endParaRPr lang="en-US"/>
        </a:p>
      </dgm:t>
    </dgm:pt>
    <dgm:pt modelId="{690103EC-9564-42A8-BC0D-6E285B1AC91E}">
      <dgm:prSet custT="1"/>
      <dgm:spPr/>
      <dgm:t>
        <a:bodyPr/>
        <a:lstStyle/>
        <a:p>
          <a:r>
            <a:rPr lang="en-US" sz="2400" dirty="0" smtClean="0"/>
            <a:t>Demonstrate curricular standards</a:t>
          </a:r>
        </a:p>
      </dgm:t>
    </dgm:pt>
    <dgm:pt modelId="{3E2200C8-37D5-4868-8487-7C9AF52A7941}" type="parTrans" cxnId="{FFC61862-0600-4728-86DE-2D4E43D3F490}">
      <dgm:prSet/>
      <dgm:spPr/>
      <dgm:t>
        <a:bodyPr/>
        <a:lstStyle/>
        <a:p>
          <a:endParaRPr lang="en-US"/>
        </a:p>
      </dgm:t>
    </dgm:pt>
    <dgm:pt modelId="{AD65C0A5-4FBF-4339-954B-7551458C857D}" type="sibTrans" cxnId="{FFC61862-0600-4728-86DE-2D4E43D3F490}">
      <dgm:prSet/>
      <dgm:spPr/>
      <dgm:t>
        <a:bodyPr/>
        <a:lstStyle/>
        <a:p>
          <a:endParaRPr lang="en-US"/>
        </a:p>
      </dgm:t>
    </dgm:pt>
    <dgm:pt modelId="{FE3EAB3E-EE0E-4109-B8AF-EF30CEF2911D}">
      <dgm:prSet custT="1"/>
      <dgm:spPr/>
      <dgm:t>
        <a:bodyPr/>
        <a:lstStyle/>
        <a:p>
          <a:r>
            <a:rPr lang="en-US" sz="2400" dirty="0" smtClean="0"/>
            <a:t>Adopt across the curriculum</a:t>
          </a:r>
          <a:endParaRPr lang="en-US" sz="2400" dirty="0"/>
        </a:p>
      </dgm:t>
    </dgm:pt>
    <dgm:pt modelId="{2A2E6A7D-CFE9-4FAE-AF7F-3880AAF34835}" type="parTrans" cxnId="{1ED2978C-3F4D-4000-9E7D-BCFB6A1C417C}">
      <dgm:prSet/>
      <dgm:spPr/>
      <dgm:t>
        <a:bodyPr/>
        <a:lstStyle/>
        <a:p>
          <a:endParaRPr lang="en-US"/>
        </a:p>
      </dgm:t>
    </dgm:pt>
    <dgm:pt modelId="{B2E26CE4-BC83-4147-BE7F-1BED8E78B7EB}" type="sibTrans" cxnId="{1ED2978C-3F4D-4000-9E7D-BCFB6A1C417C}">
      <dgm:prSet/>
      <dgm:spPr/>
      <dgm:t>
        <a:bodyPr/>
        <a:lstStyle/>
        <a:p>
          <a:endParaRPr lang="en-US"/>
        </a:p>
      </dgm:t>
    </dgm:pt>
    <dgm:pt modelId="{02D592B4-242B-4337-9054-12100F7E0A46}">
      <dgm:prSet phldrT="[Text]" custT="1"/>
      <dgm:spPr/>
      <dgm:t>
        <a:bodyPr/>
        <a:lstStyle/>
        <a:p>
          <a:r>
            <a:rPr lang="en-US" sz="2400" dirty="0" smtClean="0"/>
            <a:t>Driven by pedagogy</a:t>
          </a:r>
          <a:endParaRPr lang="en-US" sz="2400" dirty="0"/>
        </a:p>
      </dgm:t>
    </dgm:pt>
    <dgm:pt modelId="{ABE2BAA5-4372-4725-B877-8B0406F92C13}" type="parTrans" cxnId="{ED7B1918-E29B-4E93-BF1F-DB5BF77F82DD}">
      <dgm:prSet/>
      <dgm:spPr/>
      <dgm:t>
        <a:bodyPr/>
        <a:lstStyle/>
        <a:p>
          <a:endParaRPr lang="en-US"/>
        </a:p>
      </dgm:t>
    </dgm:pt>
    <dgm:pt modelId="{33A35DF0-8B1F-4C1A-A28A-F7DEDCF7DD8C}" type="sibTrans" cxnId="{ED7B1918-E29B-4E93-BF1F-DB5BF77F82DD}">
      <dgm:prSet/>
      <dgm:spPr/>
      <dgm:t>
        <a:bodyPr/>
        <a:lstStyle/>
        <a:p>
          <a:endParaRPr lang="en-US"/>
        </a:p>
      </dgm:t>
    </dgm:pt>
    <dgm:pt modelId="{C8AD89A5-E166-40AF-AEA4-66C5144DBE11}">
      <dgm:prSet custT="1"/>
      <dgm:spPr/>
      <dgm:t>
        <a:bodyPr/>
        <a:lstStyle/>
        <a:p>
          <a:r>
            <a:rPr lang="en-US" sz="2400" dirty="0" smtClean="0"/>
            <a:t>Make explicit link between theoretical knowledge and learning experiences</a:t>
          </a:r>
          <a:endParaRPr lang="en-US" sz="2400" dirty="0"/>
        </a:p>
      </dgm:t>
    </dgm:pt>
    <dgm:pt modelId="{5991E0C4-5B25-4CAD-8021-7C349D78539C}" type="parTrans" cxnId="{ABFDE22B-011F-4EBA-B654-5DE8B4FF8EAD}">
      <dgm:prSet/>
      <dgm:spPr/>
      <dgm:t>
        <a:bodyPr/>
        <a:lstStyle/>
        <a:p>
          <a:endParaRPr lang="en-US"/>
        </a:p>
      </dgm:t>
    </dgm:pt>
    <dgm:pt modelId="{F8EC2851-8C00-4BAE-9227-3EC60F2E0B95}" type="sibTrans" cxnId="{ABFDE22B-011F-4EBA-B654-5DE8B4FF8EAD}">
      <dgm:prSet/>
      <dgm:spPr/>
      <dgm:t>
        <a:bodyPr/>
        <a:lstStyle/>
        <a:p>
          <a:endParaRPr lang="en-US"/>
        </a:p>
      </dgm:t>
    </dgm:pt>
    <dgm:pt modelId="{73C99FD8-EA12-4E0B-9310-683EB9E2563E}" type="pres">
      <dgm:prSet presAssocID="{563C736E-868F-4F9E-9DC7-516561E93074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3C244EC-B8D7-40AD-BD63-077B8E572D82}" type="pres">
      <dgm:prSet presAssocID="{50EAE576-4374-4C49-9CA1-DED9D0FE6862}" presName="linNode" presStyleCnt="0"/>
      <dgm:spPr/>
    </dgm:pt>
    <dgm:pt modelId="{04BF9B49-720E-49C3-8232-7875187DF1B5}" type="pres">
      <dgm:prSet presAssocID="{50EAE576-4374-4C49-9CA1-DED9D0FE6862}" presName="parentText" presStyleLbl="node1" presStyleIdx="0" presStyleCnt="1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C76083E-F9EF-4770-8090-DD6417EF2DE2}" type="pres">
      <dgm:prSet presAssocID="{50EAE576-4374-4C49-9CA1-DED9D0FE6862}" presName="descendantText" presStyleLbl="alignAccFollowNode1" presStyleIdx="0" presStyleCnt="1" custScaleY="12512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AB5C2DF-CE87-4D09-8849-59C71166595C}" type="presOf" srcId="{02D592B4-242B-4337-9054-12100F7E0A46}" destId="{6C76083E-F9EF-4770-8090-DD6417EF2DE2}" srcOrd="0" destOrd="1" presId="urn:microsoft.com/office/officeart/2005/8/layout/vList5"/>
    <dgm:cxn modelId="{ABFDE22B-011F-4EBA-B654-5DE8B4FF8EAD}" srcId="{50EAE576-4374-4C49-9CA1-DED9D0FE6862}" destId="{C8AD89A5-E166-40AF-AEA4-66C5144DBE11}" srcOrd="5" destOrd="0" parTransId="{5991E0C4-5B25-4CAD-8021-7C349D78539C}" sibTransId="{F8EC2851-8C00-4BAE-9227-3EC60F2E0B95}"/>
    <dgm:cxn modelId="{56EF8E30-14FF-4013-8AE2-860556D7B018}" type="presOf" srcId="{215540A6-1922-46BD-B7AF-5FF1C4A2C083}" destId="{6C76083E-F9EF-4770-8090-DD6417EF2DE2}" srcOrd="0" destOrd="7" presId="urn:microsoft.com/office/officeart/2005/8/layout/vList5"/>
    <dgm:cxn modelId="{1ED2978C-3F4D-4000-9E7D-BCFB6A1C417C}" srcId="{50EAE576-4374-4C49-9CA1-DED9D0FE6862}" destId="{FE3EAB3E-EE0E-4109-B8AF-EF30CEF2911D}" srcOrd="4" destOrd="0" parTransId="{2A2E6A7D-CFE9-4FAE-AF7F-3880AAF34835}" sibTransId="{B2E26CE4-BC83-4147-BE7F-1BED8E78B7EB}"/>
    <dgm:cxn modelId="{101CAA07-A50D-4A05-B62D-A4A0005550B0}" type="presOf" srcId="{08A1FF08-27E9-4E7A-97AB-2A8E8C034637}" destId="{6C76083E-F9EF-4770-8090-DD6417EF2DE2}" srcOrd="0" destOrd="0" presId="urn:microsoft.com/office/officeart/2005/8/layout/vList5"/>
    <dgm:cxn modelId="{FFC61862-0600-4728-86DE-2D4E43D3F490}" srcId="{50EAE576-4374-4C49-9CA1-DED9D0FE6862}" destId="{690103EC-9564-42A8-BC0D-6E285B1AC91E}" srcOrd="3" destOrd="0" parTransId="{3E2200C8-37D5-4868-8487-7C9AF52A7941}" sibTransId="{AD65C0A5-4FBF-4339-954B-7551458C857D}"/>
    <dgm:cxn modelId="{0025EB61-F626-4D49-A558-EF6D17D403DF}" type="presOf" srcId="{690103EC-9564-42A8-BC0D-6E285B1AC91E}" destId="{6C76083E-F9EF-4770-8090-DD6417EF2DE2}" srcOrd="0" destOrd="4" presId="urn:microsoft.com/office/officeart/2005/8/layout/vList5"/>
    <dgm:cxn modelId="{43B68254-4FF2-4F3B-BB80-2C99C9159F0E}" type="presOf" srcId="{FE3EAB3E-EE0E-4109-B8AF-EF30CEF2911D}" destId="{6C76083E-F9EF-4770-8090-DD6417EF2DE2}" srcOrd="0" destOrd="5" presId="urn:microsoft.com/office/officeart/2005/8/layout/vList5"/>
    <dgm:cxn modelId="{12F625BE-0AC3-467C-BC1E-CEA40CBE96CA}" srcId="{50EAE576-4374-4C49-9CA1-DED9D0FE6862}" destId="{368670E6-6722-494A-AFA8-3938B39060E1}" srcOrd="1" destOrd="0" parTransId="{C4AE509B-A4FC-44B0-A441-A1373647933A}" sibTransId="{F01046FB-E145-40FE-8180-9A1AD8155786}"/>
    <dgm:cxn modelId="{3A47E965-D984-4E4E-98D1-023FFB31F3DB}" type="presOf" srcId="{368670E6-6722-494A-AFA8-3938B39060E1}" destId="{6C76083E-F9EF-4770-8090-DD6417EF2DE2}" srcOrd="0" destOrd="2" presId="urn:microsoft.com/office/officeart/2005/8/layout/vList5"/>
    <dgm:cxn modelId="{ED7B1918-E29B-4E93-BF1F-DB5BF77F82DD}" srcId="{08A1FF08-27E9-4E7A-97AB-2A8E8C034637}" destId="{02D592B4-242B-4337-9054-12100F7E0A46}" srcOrd="0" destOrd="0" parTransId="{ABE2BAA5-4372-4725-B877-8B0406F92C13}" sibTransId="{33A35DF0-8B1F-4C1A-A28A-F7DEDCF7DD8C}"/>
    <dgm:cxn modelId="{190A5E8D-C894-43EE-AB76-E4E22A1FADC6}" srcId="{50EAE576-4374-4C49-9CA1-DED9D0FE6862}" destId="{08A1FF08-27E9-4E7A-97AB-2A8E8C034637}" srcOrd="0" destOrd="0" parTransId="{1765BADA-1464-483C-8762-FB2678E864AC}" sibTransId="{58464620-1D51-4BE0-BE90-FACB535B107B}"/>
    <dgm:cxn modelId="{8FD1E885-BA2D-4A70-8FBA-E4484DB00D09}" type="presOf" srcId="{50EAE576-4374-4C49-9CA1-DED9D0FE6862}" destId="{04BF9B49-720E-49C3-8232-7875187DF1B5}" srcOrd="0" destOrd="0" presId="urn:microsoft.com/office/officeart/2005/8/layout/vList5"/>
    <dgm:cxn modelId="{83995B77-7D5B-4404-84D1-23C3F5F83E7B}" type="presOf" srcId="{563C736E-868F-4F9E-9DC7-516561E93074}" destId="{73C99FD8-EA12-4E0B-9310-683EB9E2563E}" srcOrd="0" destOrd="0" presId="urn:microsoft.com/office/officeart/2005/8/layout/vList5"/>
    <dgm:cxn modelId="{87AFD62B-1749-4437-9022-6328DA227D6E}" srcId="{563C736E-868F-4F9E-9DC7-516561E93074}" destId="{50EAE576-4374-4C49-9CA1-DED9D0FE6862}" srcOrd="0" destOrd="0" parTransId="{0A1C3AA2-4846-4125-A671-B1C5F024A64A}" sibTransId="{9F15D533-A196-4730-81D0-70E879E03843}"/>
    <dgm:cxn modelId="{A4C5F16E-59F0-491B-8B93-09C842B567C8}" srcId="{50EAE576-4374-4C49-9CA1-DED9D0FE6862}" destId="{215540A6-1922-46BD-B7AF-5FF1C4A2C083}" srcOrd="6" destOrd="0" parTransId="{B2B57638-68BD-41E5-A0A3-3A23A0CE7E8D}" sibTransId="{4A768957-BA74-407C-9EA2-AFDF17500EB7}"/>
    <dgm:cxn modelId="{F9F1CBF7-BCB9-4D45-8831-8F3859C618A5}" srcId="{50EAE576-4374-4C49-9CA1-DED9D0FE6862}" destId="{830E91B6-4F69-4985-BC72-D9C6F944C9BE}" srcOrd="2" destOrd="0" parTransId="{7410BD8E-A5FA-4520-B55D-6BE2B4042E13}" sibTransId="{7D045F1C-2E5E-423E-9CF9-CDDED6ACA9F4}"/>
    <dgm:cxn modelId="{46E7CC9C-0539-46A6-ACB1-007D95BBC916}" type="presOf" srcId="{830E91B6-4F69-4985-BC72-D9C6F944C9BE}" destId="{6C76083E-F9EF-4770-8090-DD6417EF2DE2}" srcOrd="0" destOrd="3" presId="urn:microsoft.com/office/officeart/2005/8/layout/vList5"/>
    <dgm:cxn modelId="{5869F39E-8E71-4C0C-8AF4-AD0D4E28BDFC}" type="presOf" srcId="{C8AD89A5-E166-40AF-AEA4-66C5144DBE11}" destId="{6C76083E-F9EF-4770-8090-DD6417EF2DE2}" srcOrd="0" destOrd="6" presId="urn:microsoft.com/office/officeart/2005/8/layout/vList5"/>
    <dgm:cxn modelId="{D8C84E5D-BF40-48C6-80AD-A4429A78AB46}" type="presParOf" srcId="{73C99FD8-EA12-4E0B-9310-683EB9E2563E}" destId="{93C244EC-B8D7-40AD-BD63-077B8E572D82}" srcOrd="0" destOrd="0" presId="urn:microsoft.com/office/officeart/2005/8/layout/vList5"/>
    <dgm:cxn modelId="{B53ED249-DB37-4D50-959F-794A6B589E71}" type="presParOf" srcId="{93C244EC-B8D7-40AD-BD63-077B8E572D82}" destId="{04BF9B49-720E-49C3-8232-7875187DF1B5}" srcOrd="0" destOrd="0" presId="urn:microsoft.com/office/officeart/2005/8/layout/vList5"/>
    <dgm:cxn modelId="{84BE407C-6475-4709-81F1-D5B7EA82C9D9}" type="presParOf" srcId="{93C244EC-B8D7-40AD-BD63-077B8E572D82}" destId="{6C76083E-F9EF-4770-8090-DD6417EF2DE2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6F429CE-905C-4B4D-8912-383F823E040F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074998A-96D4-44D7-A143-93CF6614298F}">
      <dgm:prSet phldrT="[Text]"/>
      <dgm:spPr/>
      <dgm:t>
        <a:bodyPr/>
        <a:lstStyle/>
        <a:p>
          <a:r>
            <a:rPr lang="en-US" dirty="0" smtClean="0"/>
            <a:t>Student </a:t>
          </a:r>
          <a:r>
            <a:rPr lang="en-US" smtClean="0"/>
            <a:t>goals or </a:t>
          </a:r>
          <a:r>
            <a:rPr lang="en-US" dirty="0" err="1" smtClean="0"/>
            <a:t>ePortfolios</a:t>
          </a:r>
          <a:endParaRPr lang="en-US" dirty="0"/>
        </a:p>
      </dgm:t>
    </dgm:pt>
    <dgm:pt modelId="{659257D5-ECC4-4F4B-951F-1CF2A548D5B2}" type="parTrans" cxnId="{36E92B77-BB4B-4D84-BCCE-6AE238B3D71B}">
      <dgm:prSet/>
      <dgm:spPr/>
      <dgm:t>
        <a:bodyPr/>
        <a:lstStyle/>
        <a:p>
          <a:endParaRPr lang="en-US"/>
        </a:p>
      </dgm:t>
    </dgm:pt>
    <dgm:pt modelId="{5F33C6E8-A176-41B1-B077-2787CBAFC907}" type="sibTrans" cxnId="{36E92B77-BB4B-4D84-BCCE-6AE238B3D71B}">
      <dgm:prSet/>
      <dgm:spPr/>
      <dgm:t>
        <a:bodyPr/>
        <a:lstStyle/>
        <a:p>
          <a:endParaRPr lang="en-US"/>
        </a:p>
      </dgm:t>
    </dgm:pt>
    <dgm:pt modelId="{5ECE23E7-FDAE-4CC7-9FEC-C190F0EB865D}">
      <dgm:prSet phldrT="[Text]" custT="1"/>
      <dgm:spPr/>
      <dgm:t>
        <a:bodyPr/>
        <a:lstStyle/>
        <a:p>
          <a:endParaRPr lang="en-US" sz="3000" dirty="0"/>
        </a:p>
      </dgm:t>
    </dgm:pt>
    <dgm:pt modelId="{1659C3F1-168E-4A96-96BA-5C7E42F2C9B3}" type="parTrans" cxnId="{CBB5CE3C-6A20-41E6-8B88-B92C85C4CF1B}">
      <dgm:prSet/>
      <dgm:spPr/>
      <dgm:t>
        <a:bodyPr/>
        <a:lstStyle/>
        <a:p>
          <a:endParaRPr lang="en-US"/>
        </a:p>
      </dgm:t>
    </dgm:pt>
    <dgm:pt modelId="{E1050BBF-A0FD-4502-B318-9CFB7FC538EE}" type="sibTrans" cxnId="{CBB5CE3C-6A20-41E6-8B88-B92C85C4CF1B}">
      <dgm:prSet/>
      <dgm:spPr/>
      <dgm:t>
        <a:bodyPr/>
        <a:lstStyle/>
        <a:p>
          <a:endParaRPr lang="en-US"/>
        </a:p>
      </dgm:t>
    </dgm:pt>
    <dgm:pt modelId="{7A6F7C56-0F30-41A2-9036-0F6CDEF6338E}">
      <dgm:prSet custT="1"/>
      <dgm:spPr/>
      <dgm:t>
        <a:bodyPr/>
        <a:lstStyle/>
        <a:p>
          <a:r>
            <a:rPr lang="en-US" sz="3000" dirty="0" smtClean="0"/>
            <a:t>Planning</a:t>
          </a:r>
        </a:p>
      </dgm:t>
    </dgm:pt>
    <dgm:pt modelId="{B00C7ECA-D69C-40BE-A93A-EEF65C9D8828}" type="parTrans" cxnId="{8ADBEBC3-1145-4C41-839E-19C03061C50E}">
      <dgm:prSet/>
      <dgm:spPr/>
      <dgm:t>
        <a:bodyPr/>
        <a:lstStyle/>
        <a:p>
          <a:endParaRPr lang="en-US"/>
        </a:p>
      </dgm:t>
    </dgm:pt>
    <dgm:pt modelId="{B657261A-0DD2-4733-B30C-5C195A29DCD0}" type="sibTrans" cxnId="{8ADBEBC3-1145-4C41-839E-19C03061C50E}">
      <dgm:prSet/>
      <dgm:spPr/>
      <dgm:t>
        <a:bodyPr/>
        <a:lstStyle/>
        <a:p>
          <a:endParaRPr lang="en-US"/>
        </a:p>
      </dgm:t>
    </dgm:pt>
    <dgm:pt modelId="{A41CD1D7-D4B8-48CD-9FA4-3BAB9FE892C8}">
      <dgm:prSet custT="1"/>
      <dgm:spPr/>
      <dgm:t>
        <a:bodyPr/>
        <a:lstStyle/>
        <a:p>
          <a:r>
            <a:rPr lang="en-US" sz="3000" dirty="0" smtClean="0"/>
            <a:t>Future employment</a:t>
          </a:r>
        </a:p>
      </dgm:t>
    </dgm:pt>
    <dgm:pt modelId="{00C65347-0AAD-46DD-A019-35CFDC2A22DE}" type="parTrans" cxnId="{8B059A7A-BF09-4495-BC29-24E772435421}">
      <dgm:prSet/>
      <dgm:spPr/>
      <dgm:t>
        <a:bodyPr/>
        <a:lstStyle/>
        <a:p>
          <a:endParaRPr lang="en-US"/>
        </a:p>
      </dgm:t>
    </dgm:pt>
    <dgm:pt modelId="{9B6CE91A-AE8F-4A35-A453-DCB89E9E5E1D}" type="sibTrans" cxnId="{8B059A7A-BF09-4495-BC29-24E772435421}">
      <dgm:prSet/>
      <dgm:spPr/>
      <dgm:t>
        <a:bodyPr/>
        <a:lstStyle/>
        <a:p>
          <a:endParaRPr lang="en-US"/>
        </a:p>
      </dgm:t>
    </dgm:pt>
    <dgm:pt modelId="{9CE17D73-8E55-4E54-B7D7-4F8C8D8875DD}">
      <dgm:prSet custT="1"/>
      <dgm:spPr/>
      <dgm:t>
        <a:bodyPr/>
        <a:lstStyle/>
        <a:p>
          <a:r>
            <a:rPr lang="en-US" sz="3000" dirty="0" smtClean="0"/>
            <a:t>Professional certification</a:t>
          </a:r>
        </a:p>
      </dgm:t>
    </dgm:pt>
    <dgm:pt modelId="{499AB90F-035A-4155-BE4C-1C8EB4704967}" type="parTrans" cxnId="{38EEA6D6-55BF-42A3-9DFD-412FC1EBA973}">
      <dgm:prSet/>
      <dgm:spPr/>
      <dgm:t>
        <a:bodyPr/>
        <a:lstStyle/>
        <a:p>
          <a:endParaRPr lang="en-US"/>
        </a:p>
      </dgm:t>
    </dgm:pt>
    <dgm:pt modelId="{14B8ED79-D276-4F15-A636-32C3AAF03519}" type="sibTrans" cxnId="{38EEA6D6-55BF-42A3-9DFD-412FC1EBA973}">
      <dgm:prSet/>
      <dgm:spPr/>
      <dgm:t>
        <a:bodyPr/>
        <a:lstStyle/>
        <a:p>
          <a:endParaRPr lang="en-US"/>
        </a:p>
      </dgm:t>
    </dgm:pt>
    <dgm:pt modelId="{32D18F7E-F21F-4FB4-9A69-8372AECD966B}">
      <dgm:prSet custT="1"/>
      <dgm:spPr/>
      <dgm:t>
        <a:bodyPr/>
        <a:lstStyle/>
        <a:p>
          <a:r>
            <a:rPr lang="en-US" sz="3000" dirty="0" smtClean="0"/>
            <a:t>Lifelong learning</a:t>
          </a:r>
        </a:p>
      </dgm:t>
    </dgm:pt>
    <dgm:pt modelId="{8D843D10-EE56-48E2-B9F7-2329F0D1744C}" type="parTrans" cxnId="{F35D0350-975A-43AF-B924-468A5601C585}">
      <dgm:prSet/>
      <dgm:spPr/>
      <dgm:t>
        <a:bodyPr/>
        <a:lstStyle/>
        <a:p>
          <a:endParaRPr lang="en-US"/>
        </a:p>
      </dgm:t>
    </dgm:pt>
    <dgm:pt modelId="{7224BB7C-2687-4AEC-A63B-4B0C8FCADD23}" type="sibTrans" cxnId="{F35D0350-975A-43AF-B924-468A5601C585}">
      <dgm:prSet/>
      <dgm:spPr/>
      <dgm:t>
        <a:bodyPr/>
        <a:lstStyle/>
        <a:p>
          <a:endParaRPr lang="en-US"/>
        </a:p>
      </dgm:t>
    </dgm:pt>
    <dgm:pt modelId="{DC67A3B0-3F6E-42D5-B22E-C3E97233BE1C}">
      <dgm:prSet custT="1"/>
      <dgm:spPr/>
      <dgm:t>
        <a:bodyPr/>
        <a:lstStyle/>
        <a:p>
          <a:endParaRPr lang="en-US" sz="3000" dirty="0" smtClean="0"/>
        </a:p>
      </dgm:t>
    </dgm:pt>
    <dgm:pt modelId="{8BFC0086-AAF8-40C3-9F2B-D210FA2F2A3A}" type="parTrans" cxnId="{199DD198-533E-4FB1-BC1C-EAB7E5B0DD2F}">
      <dgm:prSet/>
      <dgm:spPr/>
      <dgm:t>
        <a:bodyPr/>
        <a:lstStyle/>
        <a:p>
          <a:endParaRPr lang="en-US"/>
        </a:p>
      </dgm:t>
    </dgm:pt>
    <dgm:pt modelId="{1FA6792F-6FBA-4B4B-954F-880A8C4F6592}" type="sibTrans" cxnId="{199DD198-533E-4FB1-BC1C-EAB7E5B0DD2F}">
      <dgm:prSet/>
      <dgm:spPr/>
      <dgm:t>
        <a:bodyPr/>
        <a:lstStyle/>
        <a:p>
          <a:endParaRPr lang="en-US"/>
        </a:p>
      </dgm:t>
    </dgm:pt>
    <dgm:pt modelId="{87F2BD50-14C7-493F-9CEF-72B81D3577A3}">
      <dgm:prSet custT="1"/>
      <dgm:spPr/>
      <dgm:t>
        <a:bodyPr/>
        <a:lstStyle/>
        <a:p>
          <a:r>
            <a:rPr lang="en-US" sz="3000" dirty="0" smtClean="0"/>
            <a:t>Organization of evidence</a:t>
          </a:r>
        </a:p>
      </dgm:t>
    </dgm:pt>
    <dgm:pt modelId="{8B53884A-FBC7-4C4E-A8F3-EE2F146DA029}" type="parTrans" cxnId="{93506393-7B07-4288-A6AA-17C900692F4A}">
      <dgm:prSet/>
      <dgm:spPr/>
      <dgm:t>
        <a:bodyPr/>
        <a:lstStyle/>
        <a:p>
          <a:endParaRPr lang="en-US"/>
        </a:p>
      </dgm:t>
    </dgm:pt>
    <dgm:pt modelId="{83D11783-6B8B-43E3-A3A3-29AFAEC78ED8}" type="sibTrans" cxnId="{93506393-7B07-4288-A6AA-17C900692F4A}">
      <dgm:prSet/>
      <dgm:spPr/>
      <dgm:t>
        <a:bodyPr/>
        <a:lstStyle/>
        <a:p>
          <a:endParaRPr lang="en-US"/>
        </a:p>
      </dgm:t>
    </dgm:pt>
    <dgm:pt modelId="{70BFD328-4ACC-4755-8B9E-1AAE6B3A2F4E}">
      <dgm:prSet custT="1"/>
      <dgm:spPr/>
      <dgm:t>
        <a:bodyPr/>
        <a:lstStyle/>
        <a:p>
          <a:r>
            <a:rPr lang="en-US" sz="3000" dirty="0" smtClean="0"/>
            <a:t>Revision over time</a:t>
          </a:r>
        </a:p>
      </dgm:t>
    </dgm:pt>
    <dgm:pt modelId="{7E641940-8016-435A-ACCC-5FB73D170EAB}" type="parTrans" cxnId="{603BD0FA-06D1-475D-B51B-C642CD7C0D39}">
      <dgm:prSet/>
      <dgm:spPr/>
      <dgm:t>
        <a:bodyPr/>
        <a:lstStyle/>
        <a:p>
          <a:endParaRPr lang="en-US"/>
        </a:p>
      </dgm:t>
    </dgm:pt>
    <dgm:pt modelId="{45CCEE3F-4538-401C-BEFF-818E1E7A71EB}" type="sibTrans" cxnId="{603BD0FA-06D1-475D-B51B-C642CD7C0D39}">
      <dgm:prSet/>
      <dgm:spPr/>
      <dgm:t>
        <a:bodyPr/>
        <a:lstStyle/>
        <a:p>
          <a:endParaRPr lang="en-US"/>
        </a:p>
      </dgm:t>
    </dgm:pt>
    <dgm:pt modelId="{734E4818-CAA2-42AD-BE9E-2EEC10E7AE2C}" type="pres">
      <dgm:prSet presAssocID="{A6F429CE-905C-4B4D-8912-383F823E040F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7498129-1D2D-4E7C-8160-A5ED25EB7507}" type="pres">
      <dgm:prSet presAssocID="{0074998A-96D4-44D7-A143-93CF6614298F}" presName="linNode" presStyleCnt="0"/>
      <dgm:spPr/>
    </dgm:pt>
    <dgm:pt modelId="{94CD7291-7326-4E80-AE39-4570B46045BA}" type="pres">
      <dgm:prSet presAssocID="{0074998A-96D4-44D7-A143-93CF6614298F}" presName="parentText" presStyleLbl="node1" presStyleIdx="0" presStyleCnt="1" custScaleY="11255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49C44AD-C779-4BCF-8828-9B056AB8ADAA}" type="pres">
      <dgm:prSet presAssocID="{0074998A-96D4-44D7-A143-93CF6614298F}" presName="descendantText" presStyleLbl="alignAccFollowNode1" presStyleIdx="0" presStyleCnt="1" custScaleY="13512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3506393-7B07-4288-A6AA-17C900692F4A}" srcId="{0074998A-96D4-44D7-A143-93CF6614298F}" destId="{87F2BD50-14C7-493F-9CEF-72B81D3577A3}" srcOrd="2" destOrd="0" parTransId="{8B53884A-FBC7-4C4E-A8F3-EE2F146DA029}" sibTransId="{83D11783-6B8B-43E3-A3A3-29AFAEC78ED8}"/>
    <dgm:cxn modelId="{66A582E4-1700-4C9C-8D86-93FB253152B7}" type="presOf" srcId="{87F2BD50-14C7-493F-9CEF-72B81D3577A3}" destId="{549C44AD-C779-4BCF-8828-9B056AB8ADAA}" srcOrd="0" destOrd="2" presId="urn:microsoft.com/office/officeart/2005/8/layout/vList5"/>
    <dgm:cxn modelId="{A0B73909-6FF5-4974-A9D5-4E495E2A58BE}" type="presOf" srcId="{9CE17D73-8E55-4E54-B7D7-4F8C8D8875DD}" destId="{549C44AD-C779-4BCF-8828-9B056AB8ADAA}" srcOrd="0" destOrd="5" presId="urn:microsoft.com/office/officeart/2005/8/layout/vList5"/>
    <dgm:cxn modelId="{453F50BE-7FA1-421D-BE8F-6BF8567CEE0C}" type="presOf" srcId="{A41CD1D7-D4B8-48CD-9FA4-3BAB9FE892C8}" destId="{549C44AD-C779-4BCF-8828-9B056AB8ADAA}" srcOrd="0" destOrd="3" presId="urn:microsoft.com/office/officeart/2005/8/layout/vList5"/>
    <dgm:cxn modelId="{36E92B77-BB4B-4D84-BCCE-6AE238B3D71B}" srcId="{A6F429CE-905C-4B4D-8912-383F823E040F}" destId="{0074998A-96D4-44D7-A143-93CF6614298F}" srcOrd="0" destOrd="0" parTransId="{659257D5-ECC4-4F4B-951F-1CF2A548D5B2}" sibTransId="{5F33C6E8-A176-41B1-B077-2787CBAFC907}"/>
    <dgm:cxn modelId="{39016897-9B8E-496E-BC1F-D963EF0F598B}" type="presOf" srcId="{32D18F7E-F21F-4FB4-9A69-8372AECD966B}" destId="{549C44AD-C779-4BCF-8828-9B056AB8ADAA}" srcOrd="0" destOrd="6" presId="urn:microsoft.com/office/officeart/2005/8/layout/vList5"/>
    <dgm:cxn modelId="{7EDF21FD-DBD5-4E99-BC7E-35AFD94B0C30}" type="presOf" srcId="{0074998A-96D4-44D7-A143-93CF6614298F}" destId="{94CD7291-7326-4E80-AE39-4570B46045BA}" srcOrd="0" destOrd="0" presId="urn:microsoft.com/office/officeart/2005/8/layout/vList5"/>
    <dgm:cxn modelId="{ADDAA4B2-8C68-4BD5-8022-3A10C31B9DDD}" type="presOf" srcId="{5ECE23E7-FDAE-4CC7-9FEC-C190F0EB865D}" destId="{549C44AD-C779-4BCF-8828-9B056AB8ADAA}" srcOrd="0" destOrd="0" presId="urn:microsoft.com/office/officeart/2005/8/layout/vList5"/>
    <dgm:cxn modelId="{F35D0350-975A-43AF-B924-468A5601C585}" srcId="{0074998A-96D4-44D7-A143-93CF6614298F}" destId="{32D18F7E-F21F-4FB4-9A69-8372AECD966B}" srcOrd="6" destOrd="0" parTransId="{8D843D10-EE56-48E2-B9F7-2329F0D1744C}" sibTransId="{7224BB7C-2687-4AEC-A63B-4B0C8FCADD23}"/>
    <dgm:cxn modelId="{8B059A7A-BF09-4495-BC29-24E772435421}" srcId="{0074998A-96D4-44D7-A143-93CF6614298F}" destId="{A41CD1D7-D4B8-48CD-9FA4-3BAB9FE892C8}" srcOrd="3" destOrd="0" parTransId="{00C65347-0AAD-46DD-A019-35CFDC2A22DE}" sibTransId="{9B6CE91A-AE8F-4A35-A453-DCB89E9E5E1D}"/>
    <dgm:cxn modelId="{85DAF9C8-AAC9-4943-AEB6-B8893A572143}" type="presOf" srcId="{70BFD328-4ACC-4755-8B9E-1AAE6B3A2F4E}" destId="{549C44AD-C779-4BCF-8828-9B056AB8ADAA}" srcOrd="0" destOrd="4" presId="urn:microsoft.com/office/officeart/2005/8/layout/vList5"/>
    <dgm:cxn modelId="{CBB5CE3C-6A20-41E6-8B88-B92C85C4CF1B}" srcId="{0074998A-96D4-44D7-A143-93CF6614298F}" destId="{5ECE23E7-FDAE-4CC7-9FEC-C190F0EB865D}" srcOrd="0" destOrd="0" parTransId="{1659C3F1-168E-4A96-96BA-5C7E42F2C9B3}" sibTransId="{E1050BBF-A0FD-4502-B318-9CFB7FC538EE}"/>
    <dgm:cxn modelId="{199DD198-533E-4FB1-BC1C-EAB7E5B0DD2F}" srcId="{0074998A-96D4-44D7-A143-93CF6614298F}" destId="{DC67A3B0-3F6E-42D5-B22E-C3E97233BE1C}" srcOrd="7" destOrd="0" parTransId="{8BFC0086-AAF8-40C3-9F2B-D210FA2F2A3A}" sibTransId="{1FA6792F-6FBA-4B4B-954F-880A8C4F6592}"/>
    <dgm:cxn modelId="{74AF441B-A5FE-4551-9FA0-D2F6EF55D892}" type="presOf" srcId="{7A6F7C56-0F30-41A2-9036-0F6CDEF6338E}" destId="{549C44AD-C779-4BCF-8828-9B056AB8ADAA}" srcOrd="0" destOrd="1" presId="urn:microsoft.com/office/officeart/2005/8/layout/vList5"/>
    <dgm:cxn modelId="{4DD5D89D-24B1-41F9-92FF-9DE85B10592D}" type="presOf" srcId="{A6F429CE-905C-4B4D-8912-383F823E040F}" destId="{734E4818-CAA2-42AD-BE9E-2EEC10E7AE2C}" srcOrd="0" destOrd="0" presId="urn:microsoft.com/office/officeart/2005/8/layout/vList5"/>
    <dgm:cxn modelId="{603BD0FA-06D1-475D-B51B-C642CD7C0D39}" srcId="{0074998A-96D4-44D7-A143-93CF6614298F}" destId="{70BFD328-4ACC-4755-8B9E-1AAE6B3A2F4E}" srcOrd="4" destOrd="0" parTransId="{7E641940-8016-435A-ACCC-5FB73D170EAB}" sibTransId="{45CCEE3F-4538-401C-BEFF-818E1E7A71EB}"/>
    <dgm:cxn modelId="{38EEA6D6-55BF-42A3-9DFD-412FC1EBA973}" srcId="{0074998A-96D4-44D7-A143-93CF6614298F}" destId="{9CE17D73-8E55-4E54-B7D7-4F8C8D8875DD}" srcOrd="5" destOrd="0" parTransId="{499AB90F-035A-4155-BE4C-1C8EB4704967}" sibTransId="{14B8ED79-D276-4F15-A636-32C3AAF03519}"/>
    <dgm:cxn modelId="{8ADBEBC3-1145-4C41-839E-19C03061C50E}" srcId="{0074998A-96D4-44D7-A143-93CF6614298F}" destId="{7A6F7C56-0F30-41A2-9036-0F6CDEF6338E}" srcOrd="1" destOrd="0" parTransId="{B00C7ECA-D69C-40BE-A93A-EEF65C9D8828}" sibTransId="{B657261A-0DD2-4733-B30C-5C195A29DCD0}"/>
    <dgm:cxn modelId="{AB1E644E-7DD4-4611-A129-E6FBBCCCC001}" type="presOf" srcId="{DC67A3B0-3F6E-42D5-B22E-C3E97233BE1C}" destId="{549C44AD-C779-4BCF-8828-9B056AB8ADAA}" srcOrd="0" destOrd="7" presId="urn:microsoft.com/office/officeart/2005/8/layout/vList5"/>
    <dgm:cxn modelId="{CAC37F77-8960-4B71-9CE5-A6EB488435C8}" type="presParOf" srcId="{734E4818-CAA2-42AD-BE9E-2EEC10E7AE2C}" destId="{97498129-1D2D-4E7C-8160-A5ED25EB7507}" srcOrd="0" destOrd="0" presId="urn:microsoft.com/office/officeart/2005/8/layout/vList5"/>
    <dgm:cxn modelId="{0442B131-68B4-4170-8923-C41EA340FC74}" type="presParOf" srcId="{97498129-1D2D-4E7C-8160-A5ED25EB7507}" destId="{94CD7291-7326-4E80-AE39-4570B46045BA}" srcOrd="0" destOrd="0" presId="urn:microsoft.com/office/officeart/2005/8/layout/vList5"/>
    <dgm:cxn modelId="{D2A2B347-DA1A-4A12-A8D3-37967E9C6E66}" type="presParOf" srcId="{97498129-1D2D-4E7C-8160-A5ED25EB7507}" destId="{549C44AD-C779-4BCF-8828-9B056AB8ADAA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C76083E-F9EF-4770-8090-DD6417EF2DE2}">
      <dsp:nvSpPr>
        <dsp:cNvPr id="0" name=""/>
        <dsp:cNvSpPr/>
      </dsp:nvSpPr>
      <dsp:spPr>
        <a:xfrm rot="5400000">
          <a:off x="3238501" y="-110061"/>
          <a:ext cx="5333991" cy="5554122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kern="1200" dirty="0" smtClean="0"/>
            <a:t>Relevant to learning</a:t>
          </a:r>
          <a:endParaRPr lang="en-US" sz="2400" kern="1200" dirty="0"/>
        </a:p>
        <a:p>
          <a:pPr marL="457200" lvl="2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kern="1200" dirty="0" smtClean="0"/>
            <a:t>Driven by pedagogy</a:t>
          </a:r>
          <a:endParaRPr lang="en-US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kern="1200" dirty="0" smtClean="0"/>
            <a:t>Foster reflective learning and confidence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kern="1200" dirty="0" smtClean="0"/>
            <a:t>Integrate curricular, co-curricular and clinical experiences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kern="1200" dirty="0" smtClean="0"/>
            <a:t>Demonstrate curricular standards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kern="1200" dirty="0" smtClean="0"/>
            <a:t>Adopt across the curriculum</a:t>
          </a:r>
          <a:endParaRPr lang="en-US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kern="1200" dirty="0" smtClean="0"/>
            <a:t>Make explicit link between theoretical knowledge and learning experiences</a:t>
          </a:r>
          <a:endParaRPr lang="en-US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kern="1200" dirty="0" smtClean="0"/>
            <a:t>Develop student self-appraisal skills</a:t>
          </a:r>
          <a:endParaRPr lang="en-US" sz="2400" kern="1200" dirty="0"/>
        </a:p>
      </dsp:txBody>
      <dsp:txXfrm rot="5400000">
        <a:off x="3238501" y="-110061"/>
        <a:ext cx="5333991" cy="5554122"/>
      </dsp:txXfrm>
    </dsp:sp>
    <dsp:sp modelId="{04BF9B49-720E-49C3-8232-7875187DF1B5}">
      <dsp:nvSpPr>
        <dsp:cNvPr id="0" name=""/>
        <dsp:cNvSpPr/>
      </dsp:nvSpPr>
      <dsp:spPr>
        <a:xfrm>
          <a:off x="4241" y="2604"/>
          <a:ext cx="3124194" cy="532879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76200" rIns="152400" bIns="762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000" kern="1200" dirty="0" smtClean="0"/>
            <a:t>Program goals for </a:t>
          </a:r>
          <a:r>
            <a:rPr lang="en-US" sz="4000" kern="1200" dirty="0" err="1" smtClean="0"/>
            <a:t>ePortfolios</a:t>
          </a:r>
          <a:endParaRPr lang="en-US" sz="4000" kern="1200" dirty="0"/>
        </a:p>
      </dsp:txBody>
      <dsp:txXfrm>
        <a:off x="4241" y="2604"/>
        <a:ext cx="3124194" cy="5328791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49C44AD-C779-4BCF-8828-9B056AB8ADAA}">
      <dsp:nvSpPr>
        <dsp:cNvPr id="0" name=""/>
        <dsp:cNvSpPr/>
      </dsp:nvSpPr>
      <dsp:spPr>
        <a:xfrm rot="5400000">
          <a:off x="2706264" y="142081"/>
          <a:ext cx="4947992" cy="4872037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85750" lvl="1" indent="-285750" algn="l" defTabSz="1333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3000" kern="1200" dirty="0"/>
        </a:p>
        <a:p>
          <a:pPr marL="285750" lvl="1" indent="-285750" algn="l" defTabSz="1333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3000" kern="1200" dirty="0" smtClean="0"/>
            <a:t>Planning</a:t>
          </a:r>
        </a:p>
        <a:p>
          <a:pPr marL="285750" lvl="1" indent="-285750" algn="l" defTabSz="1333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3000" kern="1200" dirty="0" smtClean="0"/>
            <a:t>Organization of evidence</a:t>
          </a:r>
        </a:p>
        <a:p>
          <a:pPr marL="285750" lvl="1" indent="-285750" algn="l" defTabSz="1333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3000" kern="1200" dirty="0" smtClean="0"/>
            <a:t>Future employment</a:t>
          </a:r>
        </a:p>
        <a:p>
          <a:pPr marL="285750" lvl="1" indent="-285750" algn="l" defTabSz="1333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3000" kern="1200" dirty="0" smtClean="0"/>
            <a:t>Revision over time</a:t>
          </a:r>
        </a:p>
        <a:p>
          <a:pPr marL="285750" lvl="1" indent="-285750" algn="l" defTabSz="1333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3000" kern="1200" dirty="0" smtClean="0"/>
            <a:t>Professional certification</a:t>
          </a:r>
        </a:p>
        <a:p>
          <a:pPr marL="285750" lvl="1" indent="-285750" algn="l" defTabSz="1333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3000" kern="1200" dirty="0" smtClean="0"/>
            <a:t>Lifelong learning</a:t>
          </a:r>
        </a:p>
        <a:p>
          <a:pPr marL="285750" lvl="1" indent="-285750" algn="l" defTabSz="1333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3000" kern="1200" dirty="0" smtClean="0"/>
        </a:p>
      </dsp:txBody>
      <dsp:txXfrm rot="5400000">
        <a:off x="2706264" y="142081"/>
        <a:ext cx="4947992" cy="4872037"/>
      </dsp:txXfrm>
    </dsp:sp>
    <dsp:sp modelId="{94CD7291-7326-4E80-AE39-4570B46045BA}">
      <dsp:nvSpPr>
        <dsp:cNvPr id="0" name=""/>
        <dsp:cNvSpPr/>
      </dsp:nvSpPr>
      <dsp:spPr>
        <a:xfrm>
          <a:off x="3720" y="2248"/>
          <a:ext cx="2740521" cy="515170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66675" rIns="133350" bIns="66675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500" kern="1200" dirty="0" smtClean="0"/>
            <a:t>Student </a:t>
          </a:r>
          <a:r>
            <a:rPr lang="en-US" sz="3500" kern="1200" smtClean="0"/>
            <a:t>goals or </a:t>
          </a:r>
          <a:r>
            <a:rPr lang="en-US" sz="3500" kern="1200" dirty="0" err="1" smtClean="0"/>
            <a:t>ePortfolios</a:t>
          </a:r>
          <a:endParaRPr lang="en-US" sz="3500" kern="1200" dirty="0"/>
        </a:p>
      </dsp:txBody>
      <dsp:txXfrm>
        <a:off x="3720" y="2248"/>
        <a:ext cx="2740521" cy="515170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C8FD95-2616-440C-93BA-4B6A21DC5C98}" type="datetimeFigureOut">
              <a:rPr lang="en-US" smtClean="0"/>
              <a:pPr/>
              <a:t>9/24/2010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14DC0B-27D8-4BFD-95CC-DEF181ED6A5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Programs</a:t>
            </a:r>
            <a:r>
              <a:rPr lang="en-US" baseline="0" dirty="0" smtClean="0"/>
              <a:t> with accreditation standards and outside reviewers</a:t>
            </a:r>
          </a:p>
          <a:p>
            <a:r>
              <a:rPr lang="en-US" baseline="0" dirty="0" smtClean="0"/>
              <a:t>Competitive market for some majors</a:t>
            </a:r>
          </a:p>
          <a:p>
            <a:r>
              <a:rPr lang="en-US" baseline="0" dirty="0" smtClean="0"/>
              <a:t>Strong continuing education requirement post graduation</a:t>
            </a:r>
          </a:p>
          <a:p>
            <a:r>
              <a:rPr lang="en-US" baseline="0" dirty="0" smtClean="0"/>
              <a:t>Certified and/or licensed professions</a:t>
            </a:r>
          </a:p>
          <a:p>
            <a:r>
              <a:rPr lang="en-US" baseline="0" dirty="0" smtClean="0"/>
              <a:t>Increasing eLearning component</a:t>
            </a:r>
          </a:p>
          <a:p>
            <a:r>
              <a:rPr lang="en-US" baseline="0" dirty="0" smtClean="0"/>
              <a:t>Off campus experiences for as much as two out of four years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14DC0B-27D8-4BFD-95CC-DEF181ED6A56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MLS students are use to</a:t>
            </a:r>
            <a:r>
              <a:rPr lang="en-US" baseline="0" dirty="0" smtClean="0"/>
              <a:t> sit and get or demonstrate and practice model. Very little self assessment or reflection.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14DC0B-27D8-4BFD-95CC-DEF181ED6A56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dirty="0" err="1" smtClean="0"/>
              <a:t>Nuture</a:t>
            </a:r>
            <a:r>
              <a:rPr lang="en-US" dirty="0" smtClean="0"/>
              <a:t> the concept of professional development</a:t>
            </a:r>
          </a:p>
          <a:p>
            <a:r>
              <a:rPr lang="en-US" dirty="0" smtClean="0"/>
              <a:t>Demonstrate</a:t>
            </a:r>
            <a:r>
              <a:rPr lang="en-US" baseline="0" dirty="0" smtClean="0"/>
              <a:t> progress and achievements</a:t>
            </a:r>
          </a:p>
          <a:p>
            <a:r>
              <a:rPr lang="en-US" baseline="0" dirty="0" smtClean="0"/>
              <a:t>Develop self knowledge</a:t>
            </a:r>
          </a:p>
          <a:p>
            <a:r>
              <a:rPr lang="en-US" baseline="0" dirty="0" smtClean="0"/>
              <a:t>Electronic nature allows development and revision over time</a:t>
            </a:r>
          </a:p>
          <a:p>
            <a:r>
              <a:rPr lang="en-US" baseline="0" dirty="0" smtClean="0"/>
              <a:t>Reflection of continuous professional development as a student and beyond</a:t>
            </a:r>
          </a:p>
          <a:p>
            <a:r>
              <a:rPr lang="en-US" baseline="0" dirty="0" smtClean="0"/>
              <a:t>Establish habits of documenting education achievements and professional accomplishments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14DC0B-27D8-4BFD-95CC-DEF181ED6A56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Goals of adoption</a:t>
            </a:r>
            <a:r>
              <a:rPr lang="en-US" baseline="0" dirty="0" smtClean="0"/>
              <a:t> and implementation drive a need to portability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14DC0B-27D8-4BFD-95CC-DEF181ED6A56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Examples</a:t>
            </a:r>
            <a:r>
              <a:rPr lang="en-US" baseline="0" dirty="0" smtClean="0"/>
              <a:t> of entries:</a:t>
            </a:r>
          </a:p>
          <a:p>
            <a:r>
              <a:rPr lang="en-US" baseline="0" dirty="0" smtClean="0"/>
              <a:t>CV – begin in Junior year, refine and complete prior to graduation</a:t>
            </a:r>
          </a:p>
          <a:p>
            <a:r>
              <a:rPr lang="en-US" baseline="0" dirty="0" smtClean="0"/>
              <a:t>Learning unit, developed and presented to peers</a:t>
            </a:r>
          </a:p>
          <a:p>
            <a:r>
              <a:rPr lang="en-US" baseline="0" dirty="0" smtClean="0"/>
              <a:t>Scientific poster presentation – developed and presented to professional community</a:t>
            </a:r>
          </a:p>
          <a:p>
            <a:r>
              <a:rPr lang="en-US" baseline="0" dirty="0" smtClean="0"/>
              <a:t>Lab method development, evidence of use of statistics and business case skills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14DC0B-27D8-4BFD-95CC-DEF181ED6A56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Using forms</a:t>
            </a:r>
            <a:r>
              <a:rPr lang="en-US" baseline="0" dirty="0" smtClean="0"/>
              <a:t> within </a:t>
            </a:r>
            <a:r>
              <a:rPr lang="en-US" baseline="0" dirty="0" err="1" smtClean="0"/>
              <a:t>portolio</a:t>
            </a:r>
            <a:r>
              <a:rPr lang="en-US" baseline="0" dirty="0" smtClean="0"/>
              <a:t> to document participation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14DC0B-27D8-4BFD-95CC-DEF181ED6A56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Faculty use of </a:t>
            </a:r>
            <a:r>
              <a:rPr lang="en-US" dirty="0" err="1" smtClean="0"/>
              <a:t>eportfolio</a:t>
            </a:r>
            <a:r>
              <a:rPr lang="en-US" baseline="0" dirty="0" smtClean="0"/>
              <a:t> will model good practice.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14DC0B-27D8-4BFD-95CC-DEF181ED6A56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27418385-06FC-4567-9EB9-EE83838C6CF5}" type="datetimeFigureOut">
              <a:rPr lang="en-US" smtClean="0"/>
              <a:pPr/>
              <a:t>9/24/2010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C3A4012D-A250-4BB1-A108-5CC0849DC3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18385-06FC-4567-9EB9-EE83838C6CF5}" type="datetimeFigureOut">
              <a:rPr lang="en-US" smtClean="0"/>
              <a:pPr/>
              <a:t>9/24/2010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4012D-A250-4BB1-A108-5CC0849DC3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18385-06FC-4567-9EB9-EE83838C6CF5}" type="datetimeFigureOut">
              <a:rPr lang="en-US" smtClean="0"/>
              <a:pPr/>
              <a:t>9/24/2010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4012D-A250-4BB1-A108-5CC0849DC3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27418385-06FC-4567-9EB9-EE83838C6CF5}" type="datetimeFigureOut">
              <a:rPr lang="en-US" smtClean="0"/>
              <a:pPr/>
              <a:t>9/24/2010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C3A4012D-A250-4BB1-A108-5CC0849DC34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27418385-06FC-4567-9EB9-EE83838C6CF5}" type="datetimeFigureOut">
              <a:rPr lang="en-US" smtClean="0"/>
              <a:pPr/>
              <a:t>9/24/2010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C3A4012D-A250-4BB1-A108-5CC0849DC3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18385-06FC-4567-9EB9-EE83838C6CF5}" type="datetimeFigureOut">
              <a:rPr lang="en-US" smtClean="0"/>
              <a:pPr/>
              <a:t>9/24/2010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4012D-A250-4BB1-A108-5CC0849DC34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18385-06FC-4567-9EB9-EE83838C6CF5}" type="datetimeFigureOut">
              <a:rPr lang="en-US" smtClean="0"/>
              <a:pPr/>
              <a:t>9/24/2010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4012D-A250-4BB1-A108-5CC0849DC34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7418385-06FC-4567-9EB9-EE83838C6CF5}" type="datetimeFigureOut">
              <a:rPr lang="en-US" smtClean="0"/>
              <a:pPr/>
              <a:t>9/24/2010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3A4012D-A250-4BB1-A108-5CC0849DC34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18385-06FC-4567-9EB9-EE83838C6CF5}" type="datetimeFigureOut">
              <a:rPr lang="en-US" smtClean="0"/>
              <a:pPr/>
              <a:t>9/24/2010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4012D-A250-4BB1-A108-5CC0849DC3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27418385-06FC-4567-9EB9-EE83838C6CF5}" type="datetimeFigureOut">
              <a:rPr lang="en-US" smtClean="0"/>
              <a:pPr/>
              <a:t>9/24/2010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C3A4012D-A250-4BB1-A108-5CC0849DC34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7418385-06FC-4567-9EB9-EE83838C6CF5}" type="datetimeFigureOut">
              <a:rPr lang="en-US" smtClean="0"/>
              <a:pPr/>
              <a:t>9/24/2010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3A4012D-A250-4BB1-A108-5CC0849DC34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27418385-06FC-4567-9EB9-EE83838C6CF5}" type="datetimeFigureOut">
              <a:rPr lang="en-US" smtClean="0"/>
              <a:pPr/>
              <a:t>9/24/2010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C3A4012D-A250-4BB1-A108-5CC0849DC34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audio" Target="file:///C:\Documents%20and%20Settings\sstalews\My%20Documents\CAM\Mod%205%20TCM\Acupuncture\Acupuncture.pptx289.wav" TargetMode="External"/><Relationship Id="rId1" Type="http://schemas.openxmlformats.org/officeDocument/2006/relationships/tags" Target="../tags/tag2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sites.google.com/site/briannaschneidersportfolio/congestive-heart-failure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2051" name="Subtitle 5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smtClean="0"/>
          </a:p>
        </p:txBody>
      </p:sp>
      <p:pic>
        <p:nvPicPr>
          <p:cNvPr id="2052" name="Picture 4" descr="COHS PPTfinal.jpg                                              00000046Amber 16                       C0E39DEE: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9144000" cy="687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3" name="TextBox 6"/>
          <p:cNvSpPr txBox="1">
            <a:spLocks noChangeArrowheads="1"/>
          </p:cNvSpPr>
          <p:nvPr/>
        </p:nvSpPr>
        <p:spPr bwMode="auto">
          <a:xfrm>
            <a:off x="2133600" y="1371600"/>
            <a:ext cx="6400800" cy="2862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6000" dirty="0" err="1" smtClean="0">
                <a:solidFill>
                  <a:srgbClr val="FFC000"/>
                </a:solidFill>
              </a:rPr>
              <a:t>ePortfolio</a:t>
            </a:r>
            <a:r>
              <a:rPr lang="en-US" sz="6000" dirty="0" smtClean="0">
                <a:solidFill>
                  <a:srgbClr val="FFC000"/>
                </a:solidFill>
              </a:rPr>
              <a:t> in a Professional Program</a:t>
            </a:r>
            <a:endParaRPr lang="en-US" sz="6000" dirty="0">
              <a:solidFill>
                <a:srgbClr val="FFC000"/>
              </a:solidFill>
            </a:endParaRPr>
          </a:p>
        </p:txBody>
      </p:sp>
      <p:sp>
        <p:nvSpPr>
          <p:cNvPr id="2054" name="TextBox 7"/>
          <p:cNvSpPr txBox="1">
            <a:spLocks noChangeArrowheads="1"/>
          </p:cNvSpPr>
          <p:nvPr/>
        </p:nvSpPr>
        <p:spPr bwMode="auto">
          <a:xfrm>
            <a:off x="2514600" y="4876800"/>
            <a:ext cx="165500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 smtClean="0"/>
              <a:t>Susan </a:t>
            </a:r>
            <a:r>
              <a:rPr lang="en-US" dirty="0"/>
              <a:t>Stalewski</a:t>
            </a:r>
          </a:p>
        </p:txBody>
      </p:sp>
      <p:pic>
        <p:nvPicPr>
          <p:cNvPr id="8" name="Acupuncture.pptx289.wav">
            <a:hlinkClick r:id="" action="ppaction://media"/>
          </p:cNvPr>
          <p:cNvPicPr>
            <a:picLocks noRot="1" noChangeAspect="1"/>
          </p:cNvPicPr>
          <p:nvPr>
            <a:audioFile r:link="rId2"/>
          </p:nvPr>
        </p:nvPicPr>
        <p:blipFill>
          <a:blip r:embed="rId5" cstate="print"/>
          <a:stretch>
            <a:fillRect/>
          </a:stretch>
        </p:blipFill>
        <p:spPr>
          <a:xfrm>
            <a:off x="8724900" y="6438900"/>
            <a:ext cx="304800" cy="304800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  <p:transition advTm="1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 isNarration="1">
              <p:cMediaNode showWhenStopped="0">
                <p:cTn id="7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"/>
                </p:tgtEl>
              </p:cMediaNode>
            </p:audi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 smtClean="0"/>
              <a:t>UWM College of Health Sciences Majors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1"/>
            <a:r>
              <a:rPr lang="en-US" sz="3000" dirty="0" smtClean="0"/>
              <a:t>Occupational therapy</a:t>
            </a:r>
          </a:p>
          <a:p>
            <a:pPr lvl="1"/>
            <a:r>
              <a:rPr lang="en-US" sz="3000" dirty="0" smtClean="0"/>
              <a:t>Physical therapy</a:t>
            </a:r>
          </a:p>
          <a:p>
            <a:pPr lvl="1"/>
            <a:r>
              <a:rPr lang="en-US" sz="3000" dirty="0" smtClean="0"/>
              <a:t>Radiologic technology</a:t>
            </a:r>
          </a:p>
          <a:p>
            <a:pPr lvl="1"/>
            <a:r>
              <a:rPr lang="en-US" sz="3000" dirty="0" smtClean="0"/>
              <a:t>Medical informatics</a:t>
            </a:r>
          </a:p>
          <a:p>
            <a:pPr lvl="1"/>
            <a:r>
              <a:rPr lang="en-US" sz="3000" dirty="0" smtClean="0"/>
              <a:t>Athletic training</a:t>
            </a:r>
          </a:p>
          <a:p>
            <a:pPr lvl="1"/>
            <a:r>
              <a:rPr lang="en-US" sz="3000" dirty="0" smtClean="0"/>
              <a:t>Kinesiology</a:t>
            </a:r>
          </a:p>
          <a:p>
            <a:pPr lvl="1"/>
            <a:r>
              <a:rPr lang="en-US" sz="3000" dirty="0" smtClean="0">
                <a:solidFill>
                  <a:schemeClr val="tx2"/>
                </a:solidFill>
              </a:rPr>
              <a:t>Medical laboratory science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4294967295"/>
          </p:nvPr>
        </p:nvGraphicFramePr>
        <p:xfrm>
          <a:off x="0" y="685800"/>
          <a:ext cx="8686800" cy="533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 4"/>
          <p:cNvGraphicFramePr/>
          <p:nvPr/>
        </p:nvGraphicFramePr>
        <p:xfrm>
          <a:off x="609600" y="914400"/>
          <a:ext cx="7620000" cy="5156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800" dirty="0" smtClean="0"/>
              <a:t>D2L tool </a:t>
            </a:r>
            <a:r>
              <a:rPr lang="en-US" sz="3800" dirty="0" err="1" smtClean="0"/>
              <a:t>vs</a:t>
            </a:r>
            <a:r>
              <a:rPr lang="en-US" sz="3800" dirty="0" smtClean="0"/>
              <a:t> open source</a:t>
            </a:r>
            <a:endParaRPr lang="en-US" sz="38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2800" dirty="0" smtClean="0"/>
              <a:t>Import course artifacts</a:t>
            </a:r>
          </a:p>
          <a:p>
            <a:r>
              <a:rPr lang="en-US" sz="2800" dirty="0" smtClean="0"/>
              <a:t>Standard across all courses</a:t>
            </a:r>
          </a:p>
          <a:p>
            <a:r>
              <a:rPr lang="en-US" sz="2800" dirty="0" smtClean="0"/>
              <a:t>Learner control of displayed information</a:t>
            </a:r>
          </a:p>
          <a:p>
            <a:r>
              <a:rPr lang="en-US" sz="2800" dirty="0" smtClean="0"/>
              <a:t>Customized presentations  </a:t>
            </a:r>
          </a:p>
          <a:p>
            <a:r>
              <a:rPr lang="en-US" sz="2800" dirty="0" smtClean="0"/>
              <a:t>Secure</a:t>
            </a:r>
          </a:p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>
            <a:noAutofit/>
          </a:bodyPr>
          <a:lstStyle/>
          <a:p>
            <a:r>
              <a:rPr lang="en-US" sz="2600" dirty="0" smtClean="0"/>
              <a:t>High start-up value</a:t>
            </a:r>
          </a:p>
          <a:p>
            <a:r>
              <a:rPr lang="en-US" sz="2600" dirty="0" smtClean="0"/>
              <a:t>Pilot at UWM</a:t>
            </a:r>
          </a:p>
          <a:p>
            <a:r>
              <a:rPr lang="en-US" sz="2600" dirty="0" smtClean="0"/>
              <a:t>Faculty development</a:t>
            </a:r>
          </a:p>
          <a:p>
            <a:r>
              <a:rPr lang="en-US" sz="2600" dirty="0" smtClean="0"/>
              <a:t>Transportable?</a:t>
            </a:r>
          </a:p>
          <a:p>
            <a:pPr lvl="1"/>
            <a:r>
              <a:rPr lang="en-US" sz="2600" dirty="0" smtClean="0"/>
              <a:t>Other institutions</a:t>
            </a:r>
          </a:p>
          <a:p>
            <a:pPr lvl="1"/>
            <a:r>
              <a:rPr lang="en-US" sz="2600" dirty="0" smtClean="0"/>
              <a:t>Post </a:t>
            </a:r>
            <a:r>
              <a:rPr lang="en-US" sz="2600" dirty="0" smtClean="0"/>
              <a:t>graduate</a:t>
            </a:r>
          </a:p>
          <a:p>
            <a:pPr lvl="1"/>
            <a:r>
              <a:rPr lang="en-US" sz="1400" dirty="0" smtClean="0">
                <a:hlinkClick r:id="rId3"/>
              </a:rPr>
              <a:t>http://sites.google.com/site/briannaschneidersportfolio/congestive-heart-failure</a:t>
            </a:r>
            <a:endParaRPr lang="en-US" sz="1400" dirty="0" smtClean="0"/>
          </a:p>
          <a:p>
            <a:pPr lvl="1"/>
            <a:endParaRPr lang="en-US" sz="260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r>
              <a:rPr lang="en-US" sz="3000" dirty="0" smtClean="0"/>
              <a:t>Pro</a:t>
            </a:r>
            <a:r>
              <a:rPr lang="en-US" dirty="0" smtClean="0"/>
              <a:t>	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sz="3000" dirty="0" smtClean="0"/>
              <a:t>Con</a:t>
            </a:r>
            <a:endParaRPr lang="en-US" sz="3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 smtClean="0"/>
              <a:t>Implementation in Medical Lab Science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2600" dirty="0" smtClean="0"/>
              <a:t>Introduced to Junior/Senior cohort</a:t>
            </a:r>
          </a:p>
          <a:p>
            <a:r>
              <a:rPr lang="en-US" sz="2600" dirty="0" smtClean="0"/>
              <a:t>Scaffold tasks/entries</a:t>
            </a:r>
          </a:p>
          <a:p>
            <a:r>
              <a:rPr lang="en-US" sz="2600" dirty="0" smtClean="0"/>
              <a:t>Add reflective elements</a:t>
            </a:r>
          </a:p>
          <a:p>
            <a:r>
              <a:rPr lang="en-US" sz="2600" dirty="0" smtClean="0"/>
              <a:t>Tied to accreditation requirements</a:t>
            </a:r>
          </a:p>
          <a:p>
            <a:pPr lvl="1"/>
            <a:r>
              <a:rPr lang="en-US" sz="2600" dirty="0" smtClean="0"/>
              <a:t>Information literacy</a:t>
            </a:r>
          </a:p>
          <a:p>
            <a:pPr lvl="1"/>
            <a:r>
              <a:rPr lang="en-US" sz="2600" dirty="0" smtClean="0"/>
              <a:t>Principles of education </a:t>
            </a:r>
          </a:p>
          <a:p>
            <a:pPr lvl="1"/>
            <a:r>
              <a:rPr lang="en-US" sz="2600" dirty="0" smtClean="0"/>
              <a:t>Continuing education modules</a:t>
            </a:r>
          </a:p>
          <a:p>
            <a:pPr lvl="1"/>
            <a:r>
              <a:rPr lang="en-US" sz="2600" dirty="0" smtClean="0"/>
              <a:t>Professionalism</a:t>
            </a:r>
          </a:p>
          <a:p>
            <a:pPr lvl="1"/>
            <a:r>
              <a:rPr lang="en-US" sz="2600" dirty="0" smtClean="0"/>
              <a:t>Clinical training documentation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Developing professionalism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2600" dirty="0" smtClean="0"/>
              <a:t>Final graduation requirement</a:t>
            </a:r>
          </a:p>
          <a:p>
            <a:pPr lvl="1"/>
            <a:r>
              <a:rPr lang="en-US" sz="2600" dirty="0" smtClean="0"/>
              <a:t>Professional membership and service</a:t>
            </a:r>
          </a:p>
          <a:p>
            <a:pPr lvl="1"/>
            <a:r>
              <a:rPr lang="en-US" sz="2600" dirty="0" smtClean="0"/>
              <a:t>Service to the University</a:t>
            </a:r>
          </a:p>
          <a:p>
            <a:pPr lvl="1"/>
            <a:r>
              <a:rPr lang="en-US" sz="2600" dirty="0" smtClean="0"/>
              <a:t>Service to the community</a:t>
            </a:r>
          </a:p>
          <a:p>
            <a:pPr lvl="1"/>
            <a:r>
              <a:rPr lang="en-US" sz="2600" dirty="0" smtClean="0"/>
              <a:t>Professional education</a:t>
            </a:r>
          </a:p>
          <a:p>
            <a:pPr lvl="1"/>
            <a:r>
              <a:rPr lang="en-US" sz="2600" dirty="0" smtClean="0"/>
              <a:t>Presentations</a:t>
            </a:r>
          </a:p>
          <a:p>
            <a:pPr lvl="2"/>
            <a:r>
              <a:rPr lang="en-US" sz="2600" dirty="0" smtClean="0"/>
              <a:t>Ex. -UG research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Next steps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2600" dirty="0" smtClean="0"/>
              <a:t>Incorporate into all coursework for Junior/Senior cohort</a:t>
            </a:r>
          </a:p>
          <a:p>
            <a:r>
              <a:rPr lang="en-US" sz="2600" dirty="0" smtClean="0"/>
              <a:t>Faculty development and buy-in</a:t>
            </a:r>
          </a:p>
          <a:p>
            <a:r>
              <a:rPr lang="en-US" sz="2600" dirty="0" smtClean="0"/>
              <a:t>Audio/video evidence  of competency and skills</a:t>
            </a:r>
          </a:p>
          <a:p>
            <a:r>
              <a:rPr lang="en-US" sz="2600" dirty="0" smtClean="0"/>
              <a:t>Demonstration of value to clinical affiliates</a:t>
            </a:r>
          </a:p>
          <a:p>
            <a:r>
              <a:rPr lang="en-US" sz="2600" dirty="0" smtClean="0"/>
              <a:t>Joint evaluation between program, student, clinical mentors</a:t>
            </a:r>
            <a:endParaRPr lang="en-US" sz="2600" dirty="0"/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90&quot;&gt;&lt;property id=&quot;20148&quot; value=&quot;5&quot;/&gt;&lt;property id=&quot;20300&quot; value=&quot;Slide 2 - &amp;quot;UWM College of Health Sciences Majors&amp;quot;&quot;/&gt;&lt;property id=&quot;20307&quot; value=&quot;267&quot;/&gt;&lt;/object&gt;&lt;object type=&quot;3&quot; unique_id=&quot;10091&quot;&gt;&lt;property id=&quot;20148&quot; value=&quot;5&quot;/&gt;&lt;property id=&quot;20300&quot; value=&quot;Slide 4&quot;/&gt;&lt;property id=&quot;20307&quot; value=&quot;269&quot;/&gt;&lt;/object&gt;&lt;object type=&quot;3&quot; unique_id=&quot;10092&quot;&gt;&lt;property id=&quot;20148&quot; value=&quot;5&quot;/&gt;&lt;property id=&quot;20300&quot; value=&quot;Slide 5 - &amp;quot;D2L tool vs open source&amp;quot;&quot;/&gt;&lt;property id=&quot;20307&quot; value=&quot;270&quot;/&gt;&lt;/object&gt;&lt;object type=&quot;3&quot; unique_id=&quot;10093&quot;&gt;&lt;property id=&quot;20148&quot; value=&quot;5&quot;/&gt;&lt;property id=&quot;20300&quot; value=&quot;Slide 6 - &amp;quot;Implementation in Medical Lab Science&amp;quot;&quot;/&gt;&lt;property id=&quot;20307&quot; value=&quot;271&quot;/&gt;&lt;/object&gt;&lt;object type=&quot;3&quot; unique_id=&quot;10094&quot;&gt;&lt;property id=&quot;20148&quot; value=&quot;5&quot;/&gt;&lt;property id=&quot;20300&quot; value=&quot;Slide 7 - &amp;quot;Developing professionalism&amp;quot;&quot;/&gt;&lt;property id=&quot;20307&quot; value=&quot;272&quot;/&gt;&lt;/object&gt;&lt;object type=&quot;3&quot; unique_id=&quot;10095&quot;&gt;&lt;property id=&quot;20148&quot; value=&quot;5&quot;/&gt;&lt;property id=&quot;20300&quot; value=&quot;Slide 8 - &amp;quot;Next steps&amp;quot;&quot;/&gt;&lt;property id=&quot;20307&quot; value=&quot;273&quot;/&gt;&lt;/object&gt;&lt;object type=&quot;3&quot; unique_id=&quot;10113&quot;&gt;&lt;property id=&quot;20148&quot; value=&quot;5&quot;/&gt;&lt;property id=&quot;20300&quot; value=&quot;Slide 3&quot;/&gt;&lt;property id=&quot;20307&quot; value=&quot;274&quot;/&gt;&lt;/object&gt;&lt;object type=&quot;3&quot; unique_id=&quot;10132&quot;&gt;&lt;property id=&quot;20148&quot; value=&quot;5&quot;/&gt;&lt;property id=&quot;20300&quot; value=&quot;Slide 1&quot;/&gt;&lt;property id=&quot;20307&quot; value=&quot;275&quot;/&gt;&lt;/object&gt;&lt;/object&gt;&lt;/object&gt;&lt;/database&gt;"/>
  <p:tag name="SECTOMILLISECCONVERTED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  <p:tag name="PPSNARRATIONPROPS" val="C:\Documents and Settings\sstalews\My Documents\CAM\Mod 5 TCM\Acupuncture\pptsld1.wav"/>
  <p:tag name="PPSNARRATION" val="1,1330507285,C:\Documents and Settings\sstalews\My Documents\Distance Ed\Presentations\D2L_ePortfolio Learn at UW_pptx\Media.ppcx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163</TotalTime>
  <Words>393</Words>
  <Application>Microsoft Office PowerPoint</Application>
  <PresentationFormat>On-screen Show (4:3)</PresentationFormat>
  <Paragraphs>94</Paragraphs>
  <Slides>8</Slides>
  <Notes>7</Notes>
  <HiddenSlides>0</HiddenSlides>
  <MMClips>1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Oriel</vt:lpstr>
      <vt:lpstr>Slide 1</vt:lpstr>
      <vt:lpstr>UWM College of Health Sciences Majors</vt:lpstr>
      <vt:lpstr>Slide 3</vt:lpstr>
      <vt:lpstr>Slide 4</vt:lpstr>
      <vt:lpstr>D2L tool vs open source</vt:lpstr>
      <vt:lpstr>Implementation in Medical Lab Science</vt:lpstr>
      <vt:lpstr>Developing professionalism</vt:lpstr>
      <vt:lpstr>Next steps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Tanya Joosten</dc:creator>
  <cp:lastModifiedBy>sstalews</cp:lastModifiedBy>
  <cp:revision>14</cp:revision>
  <dcterms:created xsi:type="dcterms:W3CDTF">2010-03-12T01:30:53Z</dcterms:created>
  <dcterms:modified xsi:type="dcterms:W3CDTF">2010-09-24T14:15:20Z</dcterms:modified>
</cp:coreProperties>
</file>