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sldIdLst>
    <p:sldId id="256" r:id="rId2"/>
    <p:sldId id="271" r:id="rId3"/>
    <p:sldId id="257" r:id="rId4"/>
    <p:sldId id="261" r:id="rId5"/>
    <p:sldId id="260" r:id="rId6"/>
    <p:sldId id="258" r:id="rId7"/>
    <p:sldId id="259" r:id="rId8"/>
    <p:sldId id="262" r:id="rId9"/>
    <p:sldId id="263" r:id="rId10"/>
    <p:sldId id="269" r:id="rId11"/>
    <p:sldId id="266" r:id="rId12"/>
    <p:sldId id="265" r:id="rId13"/>
    <p:sldId id="270" r:id="rId14"/>
    <p:sldId id="267" r:id="rId15"/>
    <p:sldId id="264"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4660"/>
  </p:normalViewPr>
  <p:slideViewPr>
    <p:cSldViewPr>
      <p:cViewPr>
        <p:scale>
          <a:sx n="74" d="100"/>
          <a:sy n="74" d="100"/>
        </p:scale>
        <p:origin x="-1470" y="-4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79A83-F9A3-4DBC-92E1-F9A4FAB5DA6B}" type="datetimeFigureOut">
              <a:rPr lang="en-US" smtClean="0"/>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D3283-7457-40DB-8856-A3EB129B7A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3283-7457-40DB-8856-A3EB129B7ACD}"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en-US" smtClean="0"/>
              <a:t>Click to edit Master title style</a:t>
            </a:r>
            <a:endParaRPr lang="en-US"/>
          </a:p>
        </p:txBody>
      </p:sp>
      <p:sp>
        <p:nvSpPr>
          <p:cNvPr id="6451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64516" name="Rectangle 4"/>
          <p:cNvSpPr>
            <a:spLocks noGrp="1" noChangeArrowheads="1"/>
          </p:cNvSpPr>
          <p:nvPr>
            <p:ph type="dt" sz="half" idx="2"/>
          </p:nvPr>
        </p:nvSpPr>
        <p:spPr/>
        <p:txBody>
          <a:bodyPr/>
          <a:lstStyle>
            <a:lvl1pPr>
              <a:defRPr/>
            </a:lvl1pPr>
          </a:lstStyle>
          <a:p>
            <a:fld id="{5C8BCDA5-99CC-40F3-A4F0-CDE5D3F4E027}" type="datetimeFigureOut">
              <a:rPr lang="en-US" smtClean="0"/>
              <a:pPr/>
              <a:t>9/30/2010</a:t>
            </a:fld>
            <a:endParaRPr lang="en-US"/>
          </a:p>
        </p:txBody>
      </p:sp>
      <p:sp>
        <p:nvSpPr>
          <p:cNvPr id="64517" name="Rectangle 5"/>
          <p:cNvSpPr>
            <a:spLocks noGrp="1" noChangeArrowheads="1"/>
          </p:cNvSpPr>
          <p:nvPr>
            <p:ph type="ftr" sz="quarter" idx="3"/>
          </p:nvPr>
        </p:nvSpPr>
        <p:spPr/>
        <p:txBody>
          <a:bodyPr/>
          <a:lstStyle>
            <a:lvl1pPr>
              <a:defRPr/>
            </a:lvl1pPr>
          </a:lstStyle>
          <a:p>
            <a:endParaRPr lang="en-US"/>
          </a:p>
        </p:txBody>
      </p:sp>
      <p:sp>
        <p:nvSpPr>
          <p:cNvPr id="64518" name="Rectangle 6"/>
          <p:cNvSpPr>
            <a:spLocks noGrp="1" noChangeArrowheads="1"/>
          </p:cNvSpPr>
          <p:nvPr>
            <p:ph type="sldNum" sz="quarter" idx="4"/>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8BCDA5-99CC-40F3-A4F0-CDE5D3F4E027}" type="datetimeFigureOut">
              <a:rPr lang="en-US" smtClean="0"/>
              <a:pPr/>
              <a:t>9/30/2010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12AD4A-5B33-4268-B72E-DFFFE5DDD7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5C8BCDA5-99CC-40F3-A4F0-CDE5D3F4E027}" type="datetimeFigureOut">
              <a:rPr lang="en-US" smtClean="0"/>
              <a:pPr/>
              <a:t>9/30/2010</a:t>
            </a:fld>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5012AD4A-5B33-4268-B72E-DFFFE5DDD7F3}"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458200" cy="2438399"/>
          </a:xfrm>
        </p:spPr>
        <p:txBody>
          <a:bodyPr/>
          <a:lstStyle/>
          <a:p>
            <a:r>
              <a:rPr lang="en-US" sz="4800" dirty="0" smtClean="0"/>
              <a:t>e-Portfolio in an</a:t>
            </a:r>
            <a:br>
              <a:rPr lang="en-US" sz="4800" dirty="0" smtClean="0"/>
            </a:br>
            <a:r>
              <a:rPr lang="en-US" sz="4800" dirty="0" smtClean="0"/>
              <a:t>Environmental Journalism course</a:t>
            </a:r>
            <a:endParaRPr lang="en-US" sz="4800" dirty="0"/>
          </a:p>
        </p:txBody>
      </p:sp>
      <p:sp>
        <p:nvSpPr>
          <p:cNvPr id="3" name="Subtitle 2"/>
          <p:cNvSpPr>
            <a:spLocks noGrp="1"/>
          </p:cNvSpPr>
          <p:nvPr>
            <p:ph type="subTitle" idx="1"/>
          </p:nvPr>
        </p:nvSpPr>
        <p:spPr>
          <a:xfrm>
            <a:off x="3581400" y="4800600"/>
            <a:ext cx="5299075" cy="1752600"/>
          </a:xfrm>
        </p:spPr>
        <p:txBody>
          <a:bodyPr/>
          <a:lstStyle/>
          <a:p>
            <a:r>
              <a:rPr lang="en-US" dirty="0" smtClean="0"/>
              <a:t>Steve Hill, Division of Communication</a:t>
            </a:r>
          </a:p>
          <a:p>
            <a:r>
              <a:rPr lang="en-US" dirty="0" smtClean="0"/>
              <a:t>UW-Stevens Point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16662" cy="1143000"/>
          </a:xfrm>
        </p:spPr>
        <p:txBody>
          <a:bodyPr/>
          <a:lstStyle/>
          <a:p>
            <a:r>
              <a:rPr lang="en-US" sz="4400" dirty="0" smtClean="0"/>
              <a:t>What the students wrote</a:t>
            </a:r>
            <a:endParaRPr lang="en-US" sz="4400" dirty="0"/>
          </a:p>
        </p:txBody>
      </p:sp>
      <p:sp>
        <p:nvSpPr>
          <p:cNvPr id="4" name="TextBox 3"/>
          <p:cNvSpPr txBox="1"/>
          <p:nvPr/>
        </p:nvSpPr>
        <p:spPr>
          <a:xfrm>
            <a:off x="1524000" y="1676400"/>
            <a:ext cx="6553200" cy="3046988"/>
          </a:xfrm>
          <a:prstGeom prst="rect">
            <a:avLst/>
          </a:prstGeom>
          <a:noFill/>
        </p:spPr>
        <p:txBody>
          <a:bodyPr wrap="square" rtlCol="0">
            <a:spAutoFit/>
          </a:bodyPr>
          <a:lstStyle/>
          <a:p>
            <a:r>
              <a:rPr lang="en-US" sz="2400" dirty="0" smtClean="0"/>
              <a:t>Being in a class where I had to write about topics I wasn't very comfortable with allowed me to step outside the box and realize I am going to have to report on many different topics that I might not always know a lot about.  That is when I need to talk to people who do know a lot about it … I now use more primary sources than secondary sources when I do research.</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16662" cy="1143000"/>
          </a:xfrm>
        </p:spPr>
        <p:txBody>
          <a:bodyPr/>
          <a:lstStyle/>
          <a:p>
            <a:r>
              <a:rPr lang="en-US" sz="4400" dirty="0" smtClean="0"/>
              <a:t>What the students wrote</a:t>
            </a:r>
            <a:endParaRPr lang="en-US" sz="4400" dirty="0"/>
          </a:p>
        </p:txBody>
      </p:sp>
      <p:sp>
        <p:nvSpPr>
          <p:cNvPr id="4" name="TextBox 3"/>
          <p:cNvSpPr txBox="1"/>
          <p:nvPr/>
        </p:nvSpPr>
        <p:spPr>
          <a:xfrm>
            <a:off x="1524000" y="1676400"/>
            <a:ext cx="6553200" cy="1569660"/>
          </a:xfrm>
          <a:prstGeom prst="rect">
            <a:avLst/>
          </a:prstGeom>
          <a:noFill/>
        </p:spPr>
        <p:txBody>
          <a:bodyPr wrap="square" rtlCol="0">
            <a:spAutoFit/>
          </a:bodyPr>
          <a:lstStyle/>
          <a:p>
            <a:r>
              <a:rPr lang="en-US" sz="2400" dirty="0" smtClean="0"/>
              <a:t>One important lesson that I feel that </a:t>
            </a:r>
            <a:r>
              <a:rPr lang="en-US" sz="2400" dirty="0" err="1" smtClean="0"/>
              <a:t>stoodout</a:t>
            </a:r>
            <a:r>
              <a:rPr lang="en-US" sz="2400" dirty="0" smtClean="0"/>
              <a:t> to me over the semester was the importance of using narrative in my </a:t>
            </a:r>
            <a:r>
              <a:rPr lang="en-US" sz="2400" dirty="0" err="1" smtClean="0"/>
              <a:t>writingin</a:t>
            </a:r>
            <a:r>
              <a:rPr lang="en-US" sz="2400" dirty="0" smtClean="0"/>
              <a:t> order to keep the readers attention.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16662" cy="1143000"/>
          </a:xfrm>
        </p:spPr>
        <p:txBody>
          <a:bodyPr/>
          <a:lstStyle/>
          <a:p>
            <a:r>
              <a:rPr lang="en-US" sz="4400" dirty="0" smtClean="0"/>
              <a:t>What the students wrote</a:t>
            </a:r>
            <a:endParaRPr lang="en-US" sz="4400" dirty="0"/>
          </a:p>
        </p:txBody>
      </p:sp>
      <p:sp>
        <p:nvSpPr>
          <p:cNvPr id="4" name="TextBox 3"/>
          <p:cNvSpPr txBox="1"/>
          <p:nvPr/>
        </p:nvSpPr>
        <p:spPr>
          <a:xfrm>
            <a:off x="1524000" y="1676400"/>
            <a:ext cx="6553200" cy="3416320"/>
          </a:xfrm>
          <a:prstGeom prst="rect">
            <a:avLst/>
          </a:prstGeom>
          <a:noFill/>
        </p:spPr>
        <p:txBody>
          <a:bodyPr wrap="square" rtlCol="0">
            <a:spAutoFit/>
          </a:bodyPr>
          <a:lstStyle/>
          <a:p>
            <a:r>
              <a:rPr lang="en-US" sz="2400" dirty="0" smtClean="0"/>
              <a:t>I will use the skills I </a:t>
            </a:r>
            <a:r>
              <a:rPr lang="en-US" sz="2400" dirty="0" err="1" smtClean="0"/>
              <a:t>havelearned</a:t>
            </a:r>
            <a:r>
              <a:rPr lang="en-US" sz="2400" dirty="0" smtClean="0"/>
              <a:t> in the future mostly in the areas of time management, and also in </a:t>
            </a:r>
            <a:r>
              <a:rPr lang="en-US" sz="2400" dirty="0" err="1" smtClean="0"/>
              <a:t>theway</a:t>
            </a:r>
            <a:r>
              <a:rPr lang="en-US" sz="2400" dirty="0" smtClean="0"/>
              <a:t> I do research. I learned that in order to do good journalism you need </a:t>
            </a:r>
            <a:r>
              <a:rPr lang="en-US" sz="2400" dirty="0" err="1" smtClean="0"/>
              <a:t>toknow</a:t>
            </a:r>
            <a:r>
              <a:rPr lang="en-US" sz="2400" dirty="0" smtClean="0"/>
              <a:t> what your talking about, and you also need to interview those who </a:t>
            </a:r>
            <a:r>
              <a:rPr lang="en-US" sz="2400" dirty="0" err="1" smtClean="0"/>
              <a:t>knowwhat</a:t>
            </a:r>
            <a:r>
              <a:rPr lang="en-US" sz="2400" dirty="0" smtClean="0"/>
              <a:t> they are talking about. I feel that I will use lessons that I </a:t>
            </a:r>
            <a:r>
              <a:rPr lang="en-US" sz="2400" dirty="0" err="1" smtClean="0"/>
              <a:t>learnedthrough</a:t>
            </a:r>
            <a:r>
              <a:rPr lang="en-US" sz="2400" dirty="0" smtClean="0"/>
              <a:t> being unprepared to do better quality work in the future.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76400"/>
            <a:ext cx="6326187" cy="4525963"/>
          </a:xfrm>
        </p:spPr>
        <p:txBody>
          <a:bodyPr/>
          <a:lstStyle/>
          <a:p>
            <a:r>
              <a:rPr lang="en-US" dirty="0" smtClean="0"/>
              <a:t>“once I started playing around on my own, I realized how simple this program is.”</a:t>
            </a:r>
          </a:p>
          <a:p>
            <a:r>
              <a:rPr lang="en-US" dirty="0" smtClean="0"/>
              <a:t>“very easy to use … not difficult to upload your files and share …”</a:t>
            </a:r>
          </a:p>
          <a:p>
            <a:r>
              <a:rPr lang="en-US" dirty="0" smtClean="0"/>
              <a:t>“very useful to a student for a number of things” (archiving projects through college, job searches, professional presentations)</a:t>
            </a:r>
          </a:p>
          <a:p>
            <a:r>
              <a:rPr lang="en-US" dirty="0" smtClean="0"/>
              <a:t> Collections?  Huh?</a:t>
            </a:r>
          </a:p>
          <a:p>
            <a:endParaRPr lang="en-US" dirty="0"/>
          </a:p>
        </p:txBody>
      </p:sp>
      <p:sp>
        <p:nvSpPr>
          <p:cNvPr id="4" name="Title 1"/>
          <p:cNvSpPr>
            <a:spLocks noGrp="1"/>
          </p:cNvSpPr>
          <p:nvPr>
            <p:ph type="title"/>
          </p:nvPr>
        </p:nvSpPr>
        <p:spPr>
          <a:xfrm>
            <a:off x="1524000" y="228600"/>
            <a:ext cx="6316662" cy="1143000"/>
          </a:xfrm>
        </p:spPr>
        <p:txBody>
          <a:bodyPr/>
          <a:lstStyle/>
          <a:p>
            <a:r>
              <a:rPr lang="en-US" sz="4400" dirty="0" smtClean="0"/>
              <a:t>What the students wrote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316662" cy="1143000"/>
          </a:xfrm>
        </p:spPr>
        <p:txBody>
          <a:bodyPr/>
          <a:lstStyle/>
          <a:p>
            <a:r>
              <a:rPr lang="en-US" sz="4400" dirty="0" smtClean="0"/>
              <a:t>What one student wrote</a:t>
            </a:r>
            <a:endParaRPr lang="en-US" sz="4400" dirty="0"/>
          </a:p>
        </p:txBody>
      </p:sp>
      <p:sp>
        <p:nvSpPr>
          <p:cNvPr id="4" name="TextBox 3"/>
          <p:cNvSpPr txBox="1"/>
          <p:nvPr/>
        </p:nvSpPr>
        <p:spPr>
          <a:xfrm>
            <a:off x="1295400" y="1676400"/>
            <a:ext cx="6553200" cy="3785652"/>
          </a:xfrm>
          <a:prstGeom prst="rect">
            <a:avLst/>
          </a:prstGeom>
          <a:noFill/>
        </p:spPr>
        <p:txBody>
          <a:bodyPr wrap="square" rtlCol="0">
            <a:spAutoFit/>
          </a:bodyPr>
          <a:lstStyle/>
          <a:p>
            <a:r>
              <a:rPr lang="en-US" sz="2400" dirty="0" smtClean="0"/>
              <a:t>My time in Madison required me to stand in front of an audience of professional journalists and record what a panel of professionals had to say on important environmental topics like global warming changing the economy and invasive species taking over the Great Lakes. I was nervous at first when I had to sit with the panel of professional, but as time went on, I felt like I fit right in. It was a great experience, one I won't forget.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696200" cy="1143000"/>
          </a:xfrm>
        </p:spPr>
        <p:txBody>
          <a:bodyPr/>
          <a:lstStyle/>
          <a:p>
            <a:r>
              <a:rPr lang="en-US" sz="4400" dirty="0" smtClean="0"/>
              <a:t>Reflections:  What I learned</a:t>
            </a:r>
            <a:endParaRPr lang="en-US" sz="4400" dirty="0"/>
          </a:p>
        </p:txBody>
      </p:sp>
      <p:sp>
        <p:nvSpPr>
          <p:cNvPr id="3" name="Content Placeholder 2"/>
          <p:cNvSpPr>
            <a:spLocks noGrp="1"/>
          </p:cNvSpPr>
          <p:nvPr>
            <p:ph idx="1"/>
          </p:nvPr>
        </p:nvSpPr>
        <p:spPr>
          <a:xfrm>
            <a:off x="1066800" y="1828800"/>
            <a:ext cx="7162800" cy="3505200"/>
          </a:xfrm>
        </p:spPr>
        <p:txBody>
          <a:bodyPr/>
          <a:lstStyle/>
          <a:p>
            <a:r>
              <a:rPr lang="en-US" sz="2800" dirty="0" smtClean="0"/>
              <a:t>Students like it; easy to use</a:t>
            </a:r>
          </a:p>
          <a:p>
            <a:r>
              <a:rPr lang="en-US" sz="2800" dirty="0" smtClean="0"/>
              <a:t>To assess: prompt, prompt, prompt</a:t>
            </a:r>
          </a:p>
          <a:p>
            <a:pPr lvl="1"/>
            <a:r>
              <a:rPr lang="en-US" sz="2400" dirty="0" smtClean="0"/>
              <a:t>Give detailed instructions</a:t>
            </a:r>
          </a:p>
          <a:p>
            <a:pPr lvl="1"/>
            <a:r>
              <a:rPr lang="en-US" sz="2400" dirty="0" smtClean="0"/>
              <a:t>Refer back to outcomes for greatest value (theirs </a:t>
            </a:r>
            <a:r>
              <a:rPr lang="en-US" sz="2400" u="sng" dirty="0" smtClean="0"/>
              <a:t>and</a:t>
            </a:r>
            <a:r>
              <a:rPr lang="en-US" sz="2400" dirty="0" smtClean="0"/>
              <a:t> yours)</a:t>
            </a:r>
          </a:p>
          <a:p>
            <a:pPr lvl="1"/>
            <a:r>
              <a:rPr lang="en-US" sz="2400" dirty="0" smtClean="0"/>
              <a:t>Leave room for authentic reflection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shill\Desktop\scott1.PNG"/>
          <p:cNvPicPr>
            <a:picLocks noChangeAspect="1" noChangeArrowheads="1"/>
          </p:cNvPicPr>
          <p:nvPr/>
        </p:nvPicPr>
        <p:blipFill>
          <a:blip r:embed="rId3" cstate="print"/>
          <a:srcRect/>
          <a:stretch>
            <a:fillRect/>
          </a:stretch>
        </p:blipFill>
        <p:spPr bwMode="auto">
          <a:xfrm>
            <a:off x="228600" y="152400"/>
            <a:ext cx="8655050" cy="65205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C:\Users\shill\Desktop\scott2.PNG"/>
          <p:cNvPicPr>
            <a:picLocks noChangeAspect="1" noChangeArrowheads="1"/>
          </p:cNvPicPr>
          <p:nvPr/>
        </p:nvPicPr>
        <p:blipFill>
          <a:blip r:embed="rId3" cstate="print"/>
          <a:srcRect/>
          <a:stretch>
            <a:fillRect/>
          </a:stretch>
        </p:blipFill>
        <p:spPr bwMode="auto">
          <a:xfrm>
            <a:off x="304800" y="381000"/>
            <a:ext cx="8600645" cy="624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381000" y="0"/>
            <a:ext cx="832485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rot="20402116">
            <a:off x="653143" y="424837"/>
            <a:ext cx="5105400" cy="4724400"/>
          </a:xfrm>
          <a:prstGeom prst="star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shill\AppData\Local\Microsoft\Windows\Temporary Internet Files\Content.IE5\RLG318JI\MP900427743[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0" y="3048000"/>
            <a:ext cx="3505200" cy="3505200"/>
          </a:xfrm>
          <a:prstGeom prst="rect">
            <a:avLst/>
          </a:prstGeom>
          <a:noFill/>
        </p:spPr>
      </p:pic>
      <p:grpSp>
        <p:nvGrpSpPr>
          <p:cNvPr id="16" name="Group 15"/>
          <p:cNvGrpSpPr/>
          <p:nvPr/>
        </p:nvGrpSpPr>
        <p:grpSpPr>
          <a:xfrm>
            <a:off x="5715000" y="533400"/>
            <a:ext cx="2590800" cy="1066800"/>
            <a:chOff x="5715000" y="533400"/>
            <a:chExt cx="2590800" cy="1066800"/>
          </a:xfrm>
        </p:grpSpPr>
        <p:sp>
          <p:nvSpPr>
            <p:cNvPr id="9" name="TextBox 8"/>
            <p:cNvSpPr txBox="1"/>
            <p:nvPr/>
          </p:nvSpPr>
          <p:spPr>
            <a:xfrm>
              <a:off x="5791200" y="533400"/>
              <a:ext cx="2514600" cy="646331"/>
            </a:xfrm>
            <a:prstGeom prst="rect">
              <a:avLst/>
            </a:prstGeom>
            <a:noFill/>
          </p:spPr>
          <p:txBody>
            <a:bodyPr wrap="square" rtlCol="0">
              <a:spAutoFit/>
            </a:bodyPr>
            <a:lstStyle/>
            <a:p>
              <a:r>
                <a:rPr lang="en-US" sz="3600" dirty="0" smtClean="0"/>
                <a:t>Mary</a:t>
              </a:r>
              <a:endParaRPr lang="en-US" sz="3600" dirty="0"/>
            </a:p>
          </p:txBody>
        </p:sp>
        <p:cxnSp>
          <p:nvCxnSpPr>
            <p:cNvPr id="11" name="Straight Arrow Connector 10"/>
            <p:cNvCxnSpPr/>
            <p:nvPr/>
          </p:nvCxnSpPr>
          <p:spPr>
            <a:xfrm rot="5400000">
              <a:off x="5715000" y="1219200"/>
              <a:ext cx="3810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629400" y="2743200"/>
            <a:ext cx="1981200" cy="991394"/>
            <a:chOff x="6629400" y="2743200"/>
            <a:chExt cx="1981200" cy="991394"/>
          </a:xfrm>
        </p:grpSpPr>
        <p:sp>
          <p:nvSpPr>
            <p:cNvPr id="12" name="TextBox 11"/>
            <p:cNvSpPr txBox="1"/>
            <p:nvPr/>
          </p:nvSpPr>
          <p:spPr>
            <a:xfrm>
              <a:off x="6629400" y="2743200"/>
              <a:ext cx="1981200" cy="584775"/>
            </a:xfrm>
            <a:prstGeom prst="rect">
              <a:avLst/>
            </a:prstGeom>
            <a:noFill/>
          </p:spPr>
          <p:txBody>
            <a:bodyPr wrap="square" rtlCol="0">
              <a:spAutoFit/>
            </a:bodyPr>
            <a:lstStyle/>
            <a:p>
              <a:r>
                <a:rPr lang="en-US" sz="3200" dirty="0" smtClean="0"/>
                <a:t>Me</a:t>
              </a:r>
              <a:endParaRPr lang="en-US" sz="3200" dirty="0"/>
            </a:p>
          </p:txBody>
        </p:sp>
        <p:cxnSp>
          <p:nvCxnSpPr>
            <p:cNvPr id="13" name="Straight Arrow Connector 12"/>
            <p:cNvCxnSpPr/>
            <p:nvPr/>
          </p:nvCxnSpPr>
          <p:spPr>
            <a:xfrm rot="5400000">
              <a:off x="6781006" y="3505200"/>
              <a:ext cx="45799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309563" y="0"/>
            <a:ext cx="852487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C:\Users\shill\Desktop\katie3.PNG"/>
          <p:cNvPicPr>
            <a:picLocks noChangeAspect="1" noChangeArrowheads="1"/>
          </p:cNvPicPr>
          <p:nvPr/>
        </p:nvPicPr>
        <p:blipFill>
          <a:blip r:embed="rId3" cstate="print"/>
          <a:srcRect/>
          <a:stretch>
            <a:fillRect/>
          </a:stretch>
        </p:blipFill>
        <p:spPr bwMode="auto">
          <a:xfrm>
            <a:off x="730001" y="0"/>
            <a:ext cx="7817958"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316662" cy="1143000"/>
          </a:xfrm>
        </p:spPr>
        <p:txBody>
          <a:bodyPr/>
          <a:lstStyle/>
          <a:p>
            <a:r>
              <a:rPr lang="en-US" sz="4400" dirty="0" smtClean="0"/>
              <a:t>COMM 324, Fall 2009</a:t>
            </a:r>
            <a:endParaRPr lang="en-US" sz="4400" dirty="0"/>
          </a:p>
        </p:txBody>
      </p:sp>
      <p:sp>
        <p:nvSpPr>
          <p:cNvPr id="3" name="Content Placeholder 2"/>
          <p:cNvSpPr>
            <a:spLocks noGrp="1"/>
          </p:cNvSpPr>
          <p:nvPr>
            <p:ph idx="1"/>
          </p:nvPr>
        </p:nvSpPr>
        <p:spPr>
          <a:xfrm>
            <a:off x="1905000" y="1981200"/>
            <a:ext cx="6248400" cy="3886200"/>
          </a:xfrm>
        </p:spPr>
        <p:txBody>
          <a:bodyPr/>
          <a:lstStyle/>
          <a:p>
            <a:r>
              <a:rPr lang="en-US" sz="2800" dirty="0" smtClean="0"/>
              <a:t>Journalism-track elective</a:t>
            </a:r>
          </a:p>
          <a:p>
            <a:pPr lvl="1"/>
            <a:r>
              <a:rPr lang="en-US" sz="2800" dirty="0" smtClean="0"/>
              <a:t>Environmental literacy credit </a:t>
            </a:r>
          </a:p>
          <a:p>
            <a:pPr lvl="1"/>
            <a:r>
              <a:rPr lang="en-US" sz="2800" dirty="0" smtClean="0"/>
              <a:t>Writing emphasis credit</a:t>
            </a:r>
          </a:p>
          <a:p>
            <a:r>
              <a:rPr lang="en-US" sz="2800" dirty="0" smtClean="0"/>
              <a:t>11 students, juniors and seniors</a:t>
            </a:r>
          </a:p>
          <a:p>
            <a:pPr lvl="1"/>
            <a:r>
              <a:rPr lang="en-US" sz="2800" dirty="0" smtClean="0"/>
              <a:t>Mix of majors and non-majors</a:t>
            </a:r>
          </a:p>
          <a:p>
            <a:pPr lvl="1"/>
            <a:r>
              <a:rPr lang="en-US" sz="2800" dirty="0" smtClean="0"/>
              <a:t>Little real interest in journalism</a:t>
            </a:r>
          </a:p>
          <a:p>
            <a:pPr lv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316662" cy="1143000"/>
          </a:xfrm>
        </p:spPr>
        <p:txBody>
          <a:bodyPr/>
          <a:lstStyle/>
          <a:p>
            <a:pPr algn="ctr"/>
            <a:r>
              <a:rPr lang="en-US" sz="4400" dirty="0" smtClean="0"/>
              <a:t>Learning outcomes</a:t>
            </a:r>
            <a:endParaRPr lang="en-US" sz="4400" dirty="0"/>
          </a:p>
        </p:txBody>
      </p:sp>
      <p:sp>
        <p:nvSpPr>
          <p:cNvPr id="3" name="Content Placeholder 2"/>
          <p:cNvSpPr>
            <a:spLocks noGrp="1"/>
          </p:cNvSpPr>
          <p:nvPr>
            <p:ph idx="1"/>
          </p:nvPr>
        </p:nvSpPr>
        <p:spPr>
          <a:xfrm>
            <a:off x="533401" y="1600200"/>
            <a:ext cx="8077200" cy="4525963"/>
          </a:xfrm>
        </p:spPr>
        <p:txBody>
          <a:bodyPr>
            <a:normAutofit/>
          </a:bodyPr>
          <a:lstStyle/>
          <a:p>
            <a:pPr lvl="0"/>
            <a:r>
              <a:rPr lang="en-US" dirty="0"/>
              <a:t>Use appropriate formats and a concise, detailed approach to write the following about significant environmental issues:</a:t>
            </a:r>
          </a:p>
          <a:p>
            <a:pPr lvl="1"/>
            <a:r>
              <a:rPr lang="en-US" dirty="0"/>
              <a:t>analyses of media coverage, journal articles, books or other important sources of environmental information; and</a:t>
            </a:r>
          </a:p>
          <a:p>
            <a:pPr lvl="1"/>
            <a:r>
              <a:rPr lang="en-US" dirty="0"/>
              <a:t>news and public affairs stories about environmental issues.</a:t>
            </a:r>
          </a:p>
          <a:p>
            <a:pPr lvl="0"/>
            <a:r>
              <a:rPr lang="en-US" dirty="0"/>
              <a:t>Conduct thorough research on issues of public significance, using interviews, databases, reports, Internet sources, and other appropriate resources and skills, such as a class-compiled  sourcebook and freedom-of-information requests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316662" cy="1143000"/>
          </a:xfrm>
        </p:spPr>
        <p:txBody>
          <a:bodyPr/>
          <a:lstStyle/>
          <a:p>
            <a:r>
              <a:rPr lang="en-US" sz="4400" dirty="0" smtClean="0"/>
              <a:t>Learning outcomes</a:t>
            </a:r>
            <a:endParaRPr lang="en-US" sz="4400" dirty="0"/>
          </a:p>
        </p:txBody>
      </p:sp>
      <p:sp>
        <p:nvSpPr>
          <p:cNvPr id="3" name="Content Placeholder 2"/>
          <p:cNvSpPr>
            <a:spLocks noGrp="1"/>
          </p:cNvSpPr>
          <p:nvPr>
            <p:ph idx="1"/>
          </p:nvPr>
        </p:nvSpPr>
        <p:spPr>
          <a:xfrm>
            <a:off x="838200" y="1600200"/>
            <a:ext cx="8181975" cy="4525963"/>
          </a:xfrm>
        </p:spPr>
        <p:txBody>
          <a:bodyPr>
            <a:normAutofit/>
          </a:bodyPr>
          <a:lstStyle/>
          <a:p>
            <a:pPr lvl="0"/>
            <a:r>
              <a:rPr lang="en-US" dirty="0" smtClean="0"/>
              <a:t>Demonstrate </a:t>
            </a:r>
            <a:r>
              <a:rPr lang="en-US" dirty="0"/>
              <a:t>increasing capability in other core journalism skills, such as following AP style, organizing and structuring information, listening and observing, and conducting interviews</a:t>
            </a:r>
          </a:p>
          <a:p>
            <a:pPr lvl="0"/>
            <a:r>
              <a:rPr lang="en-US" dirty="0"/>
              <a:t>Analyze news stories or other information sources and articulate your understanding of ways they do or do not reflect principles of ethical communications practice and appreciation of diverse and global perspectives</a:t>
            </a:r>
          </a:p>
          <a:p>
            <a:pPr lvl="0"/>
            <a:r>
              <a:rPr lang="en-US" dirty="0"/>
              <a:t>Produce journalistic work on environmental issues of local, regional and national significance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Assignments</a:t>
            </a:r>
            <a:endParaRPr lang="en-US" sz="4400" dirty="0"/>
          </a:p>
        </p:txBody>
      </p:sp>
      <p:sp>
        <p:nvSpPr>
          <p:cNvPr id="3" name="Content Placeholder 2"/>
          <p:cNvSpPr>
            <a:spLocks noGrp="1"/>
          </p:cNvSpPr>
          <p:nvPr>
            <p:ph idx="1"/>
          </p:nvPr>
        </p:nvSpPr>
        <p:spPr>
          <a:xfrm>
            <a:off x="1371600" y="1600200"/>
            <a:ext cx="7648575" cy="4525963"/>
          </a:xfrm>
        </p:spPr>
        <p:txBody>
          <a:bodyPr/>
          <a:lstStyle/>
          <a:p>
            <a:r>
              <a:rPr lang="en-US" sz="2800" dirty="0" smtClean="0"/>
              <a:t>Analysis of journal article</a:t>
            </a:r>
          </a:p>
          <a:p>
            <a:r>
              <a:rPr lang="en-US" sz="2800" dirty="0" smtClean="0"/>
              <a:t>Story from news release, report and supplementary material</a:t>
            </a:r>
          </a:p>
          <a:p>
            <a:r>
              <a:rPr lang="en-US" sz="2800" dirty="0" smtClean="0"/>
              <a:t>Book review</a:t>
            </a:r>
          </a:p>
          <a:p>
            <a:r>
              <a:rPr lang="en-US" sz="2800" dirty="0" smtClean="0"/>
              <a:t>Final project</a:t>
            </a:r>
          </a:p>
          <a:p>
            <a:pPr lvl="1"/>
            <a:r>
              <a:rPr lang="en-US" sz="2400" dirty="0" smtClean="0"/>
              <a:t>Longer research paper/article</a:t>
            </a:r>
          </a:p>
          <a:p>
            <a:pPr lvl="2">
              <a:buNone/>
            </a:pPr>
            <a:r>
              <a:rPr lang="en-US" sz="2400" dirty="0" smtClean="0"/>
              <a:t>OR</a:t>
            </a:r>
          </a:p>
          <a:p>
            <a:pPr lvl="1"/>
            <a:r>
              <a:rPr lang="en-US" sz="2400" dirty="0" smtClean="0"/>
              <a:t>Coverage of SEJ annual meeting</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e-Portfolio</a:t>
            </a:r>
            <a:endParaRPr lang="en-US" sz="4400" dirty="0"/>
          </a:p>
        </p:txBody>
      </p:sp>
      <p:sp>
        <p:nvSpPr>
          <p:cNvPr id="3" name="Content Placeholder 2"/>
          <p:cNvSpPr>
            <a:spLocks noGrp="1"/>
          </p:cNvSpPr>
          <p:nvPr>
            <p:ph idx="1"/>
          </p:nvPr>
        </p:nvSpPr>
        <p:spPr>
          <a:xfrm>
            <a:off x="1600200" y="1905000"/>
            <a:ext cx="7267575" cy="4525963"/>
          </a:xfrm>
        </p:spPr>
        <p:txBody>
          <a:bodyPr/>
          <a:lstStyle/>
          <a:p>
            <a:r>
              <a:rPr lang="en-US" sz="2800" dirty="0" smtClean="0"/>
              <a:t>Tertiary role in class</a:t>
            </a:r>
          </a:p>
          <a:p>
            <a:r>
              <a:rPr lang="en-US" sz="2800" dirty="0" smtClean="0"/>
              <a:t>Other D2L tasks (quizzes, discussion boards) were greater part of class</a:t>
            </a:r>
          </a:p>
          <a:p>
            <a:r>
              <a:rPr lang="en-US" sz="2800" dirty="0" smtClean="0"/>
              <a:t>End-of-class task focusing on gathering, reflecting upon semester’s work</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6200" cy="1096962"/>
          </a:xfrm>
        </p:spPr>
        <p:txBody>
          <a:bodyPr/>
          <a:lstStyle/>
          <a:p>
            <a:r>
              <a:rPr lang="en-US" sz="4400" dirty="0" smtClean="0"/>
              <a:t>Reflection prompts: Course</a:t>
            </a:r>
            <a:endParaRPr lang="en-US" sz="4400" dirty="0"/>
          </a:p>
        </p:txBody>
      </p:sp>
      <p:sp>
        <p:nvSpPr>
          <p:cNvPr id="3" name="Content Placeholder 2"/>
          <p:cNvSpPr>
            <a:spLocks noGrp="1"/>
          </p:cNvSpPr>
          <p:nvPr>
            <p:ph idx="1"/>
          </p:nvPr>
        </p:nvSpPr>
        <p:spPr>
          <a:xfrm>
            <a:off x="457200" y="1295400"/>
            <a:ext cx="8229600" cy="4525963"/>
          </a:xfrm>
        </p:spPr>
        <p:txBody>
          <a:bodyPr>
            <a:noAutofit/>
          </a:bodyPr>
          <a:lstStyle/>
          <a:p>
            <a:r>
              <a:rPr lang="en-US" sz="2400" dirty="0" smtClean="0"/>
              <a:t>What are some specific </a:t>
            </a:r>
            <a:r>
              <a:rPr lang="en-US" sz="2400" dirty="0"/>
              <a:t>competencies or skills </a:t>
            </a:r>
            <a:r>
              <a:rPr lang="en-US" sz="2400" dirty="0" smtClean="0"/>
              <a:t>you </a:t>
            </a:r>
            <a:r>
              <a:rPr lang="en-US" sz="2400" dirty="0"/>
              <a:t>learned </a:t>
            </a:r>
            <a:r>
              <a:rPr lang="en-US" sz="2400" dirty="0" smtClean="0"/>
              <a:t>about/improved </a:t>
            </a:r>
            <a:r>
              <a:rPr lang="en-US" sz="2400" dirty="0"/>
              <a:t>in this class? </a:t>
            </a:r>
            <a:r>
              <a:rPr lang="en-US" sz="2400" dirty="0" smtClean="0"/>
              <a:t>Explain, give </a:t>
            </a:r>
            <a:r>
              <a:rPr lang="en-US" sz="2400" dirty="0"/>
              <a:t>examples.</a:t>
            </a:r>
          </a:p>
          <a:p>
            <a:r>
              <a:rPr lang="en-US" sz="2400" dirty="0" smtClean="0"/>
              <a:t>What are som</a:t>
            </a:r>
            <a:r>
              <a:rPr lang="en-US" dirty="0" smtClean="0"/>
              <a:t>e s</a:t>
            </a:r>
            <a:r>
              <a:rPr lang="en-US" sz="2400" dirty="0" smtClean="0"/>
              <a:t>pecific competencies or skills that you learned </a:t>
            </a:r>
            <a:r>
              <a:rPr lang="en-US" sz="2400" dirty="0"/>
              <a:t>about in </a:t>
            </a:r>
            <a:r>
              <a:rPr lang="en-US" sz="2400" dirty="0" smtClean="0"/>
              <a:t>this class </a:t>
            </a:r>
            <a:r>
              <a:rPr lang="en-US" sz="2400" dirty="0"/>
              <a:t>that you need more work </a:t>
            </a:r>
            <a:r>
              <a:rPr lang="en-US" sz="2400" dirty="0" smtClean="0"/>
              <a:t>on? Why</a:t>
            </a:r>
            <a:r>
              <a:rPr lang="en-US" sz="2400" dirty="0"/>
              <a:t>?  Explain.</a:t>
            </a:r>
          </a:p>
          <a:p>
            <a:r>
              <a:rPr lang="en-US" sz="2400" dirty="0"/>
              <a:t>What did you learn about environmental journalism in general and its role in </a:t>
            </a:r>
            <a:r>
              <a:rPr lang="en-US" sz="2400" dirty="0" smtClean="0"/>
              <a:t>public discussion, resolution </a:t>
            </a:r>
            <a:r>
              <a:rPr lang="en-US" sz="2400" dirty="0"/>
              <a:t>of issues? Explain.</a:t>
            </a:r>
          </a:p>
          <a:p>
            <a:r>
              <a:rPr lang="en-US" sz="2400" dirty="0"/>
              <a:t>How have your thoughts and opinions about </a:t>
            </a:r>
            <a:r>
              <a:rPr lang="en-US" sz="2400" dirty="0" smtClean="0"/>
              <a:t>the role </a:t>
            </a:r>
            <a:r>
              <a:rPr lang="en-US" sz="2400" dirty="0"/>
              <a:t>of environmental journalism in </a:t>
            </a:r>
            <a:r>
              <a:rPr lang="en-US" sz="2400" dirty="0" smtClean="0"/>
              <a:t>particular and </a:t>
            </a:r>
            <a:r>
              <a:rPr lang="en-US" sz="2400" dirty="0"/>
              <a:t>journalism in general </a:t>
            </a:r>
            <a:r>
              <a:rPr lang="en-US" sz="2400" dirty="0" smtClean="0"/>
              <a:t>changed? </a:t>
            </a:r>
            <a:r>
              <a:rPr lang="en-US" sz="2400" dirty="0"/>
              <a:t>Explain.</a:t>
            </a:r>
          </a:p>
          <a:p>
            <a:r>
              <a:rPr lang="en-US" sz="2400" dirty="0"/>
              <a:t>How will you use what you </a:t>
            </a:r>
            <a:r>
              <a:rPr lang="en-US" sz="2400" dirty="0" smtClean="0"/>
              <a:t>learned?  </a:t>
            </a:r>
            <a:r>
              <a:rPr lang="en-US" sz="2400" dirty="0"/>
              <a:t>Explain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74638"/>
            <a:ext cx="8410575" cy="1143000"/>
          </a:xfrm>
        </p:spPr>
        <p:txBody>
          <a:bodyPr/>
          <a:lstStyle/>
          <a:p>
            <a:r>
              <a:rPr lang="en-US" sz="4400" dirty="0" smtClean="0"/>
              <a:t>Reflection prompts: e-Portfolio</a:t>
            </a:r>
            <a:endParaRPr lang="en-US" sz="4400" dirty="0"/>
          </a:p>
        </p:txBody>
      </p:sp>
      <p:sp>
        <p:nvSpPr>
          <p:cNvPr id="3" name="Content Placeholder 2"/>
          <p:cNvSpPr>
            <a:spLocks noGrp="1"/>
          </p:cNvSpPr>
          <p:nvPr>
            <p:ph idx="1"/>
          </p:nvPr>
        </p:nvSpPr>
        <p:spPr>
          <a:xfrm>
            <a:off x="609600" y="1600200"/>
            <a:ext cx="8410575" cy="4525963"/>
          </a:xfrm>
        </p:spPr>
        <p:txBody>
          <a:bodyPr>
            <a:normAutofit/>
          </a:bodyPr>
          <a:lstStyle/>
          <a:p>
            <a:pPr lvl="1"/>
            <a:r>
              <a:rPr lang="en-US" sz="2800" dirty="0" smtClean="0"/>
              <a:t> Focus on potential use for students, especially in </a:t>
            </a:r>
            <a:r>
              <a:rPr lang="en-US" sz="2800" dirty="0"/>
              <a:t>capstone </a:t>
            </a:r>
            <a:r>
              <a:rPr lang="en-US" sz="2800" dirty="0" smtClean="0"/>
              <a:t>classes</a:t>
            </a:r>
          </a:p>
          <a:p>
            <a:pPr lvl="1"/>
            <a:r>
              <a:rPr lang="en-US" sz="2800" dirty="0" smtClean="0"/>
              <a:t>Specific questions:</a:t>
            </a:r>
            <a:endParaRPr lang="en-US" sz="2800" dirty="0"/>
          </a:p>
          <a:p>
            <a:pPr lvl="2"/>
            <a:r>
              <a:rPr lang="en-US" sz="2400" dirty="0"/>
              <a:t>How easy </a:t>
            </a:r>
            <a:r>
              <a:rPr lang="en-US" sz="2400" dirty="0" smtClean="0"/>
              <a:t>to </a:t>
            </a:r>
            <a:r>
              <a:rPr lang="en-US" sz="2400" dirty="0"/>
              <a:t>use?  Explain – give details.</a:t>
            </a:r>
          </a:p>
          <a:p>
            <a:pPr lvl="2"/>
            <a:r>
              <a:rPr lang="en-US" sz="2400" dirty="0" smtClean="0"/>
              <a:t>Useful </a:t>
            </a:r>
            <a:r>
              <a:rPr lang="en-US" sz="2400" dirty="0"/>
              <a:t>to students? How?  Explain.</a:t>
            </a:r>
          </a:p>
          <a:p>
            <a:pPr lvl="2"/>
            <a:r>
              <a:rPr lang="en-US" sz="2400" dirty="0" smtClean="0"/>
              <a:t>Any </a:t>
            </a:r>
            <a:r>
              <a:rPr lang="en-US" sz="2400" dirty="0"/>
              <a:t>parts of using it </a:t>
            </a:r>
            <a:r>
              <a:rPr lang="en-US" sz="2400" dirty="0" smtClean="0"/>
              <a:t>difficult</a:t>
            </a:r>
            <a:r>
              <a:rPr lang="en-US" sz="2400" dirty="0"/>
              <a:t>?  Explain.</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0290_slide">
  <a:themeElements>
    <a:clrScheme name="Custom Design 1">
      <a:dk1>
        <a:srgbClr val="000000"/>
      </a:dk1>
      <a:lt1>
        <a:srgbClr val="FFFFFF"/>
      </a:lt1>
      <a:dk2>
        <a:srgbClr val="8E8E38"/>
      </a:dk2>
      <a:lt2>
        <a:srgbClr val="FFFFFF"/>
      </a:lt2>
      <a:accent1>
        <a:srgbClr val="E3E54E"/>
      </a:accent1>
      <a:accent2>
        <a:srgbClr val="DEDFAD"/>
      </a:accent2>
      <a:accent3>
        <a:srgbClr val="C6C6AE"/>
      </a:accent3>
      <a:accent4>
        <a:srgbClr val="DADADA"/>
      </a:accent4>
      <a:accent5>
        <a:srgbClr val="EFF0B2"/>
      </a:accent5>
      <a:accent6>
        <a:srgbClr val="C9CA9C"/>
      </a:accent6>
      <a:hlink>
        <a:srgbClr val="FFFFDB"/>
      </a:hlink>
      <a:folHlink>
        <a:srgbClr val="FFFFF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8E8E38"/>
        </a:dk2>
        <a:lt2>
          <a:srgbClr val="FFFFFF"/>
        </a:lt2>
        <a:accent1>
          <a:srgbClr val="E3E54E"/>
        </a:accent1>
        <a:accent2>
          <a:srgbClr val="DEDFAD"/>
        </a:accent2>
        <a:accent3>
          <a:srgbClr val="C6C6AE"/>
        </a:accent3>
        <a:accent4>
          <a:srgbClr val="DADADA"/>
        </a:accent4>
        <a:accent5>
          <a:srgbClr val="EFF0B2"/>
        </a:accent5>
        <a:accent6>
          <a:srgbClr val="C9CA9C"/>
        </a:accent6>
        <a:hlink>
          <a:srgbClr val="FFFFDB"/>
        </a:hlink>
        <a:folHlink>
          <a:srgbClr val="FFFFF0"/>
        </a:folHlink>
      </a:clrScheme>
      <a:clrMap bg1="dk2" tx1="lt1" bg2="dk1" tx2="lt2" accent1="accent1" accent2="accent2" accent3="accent3" accent4="accent4" accent5="accent5" accent6="accent6" hlink="hlink" folHlink="folHlink"/>
    </a:extraClrScheme>
    <a:extraClrScheme>
      <a:clrScheme name="Custom Design 2">
        <a:dk1>
          <a:srgbClr val="000000"/>
        </a:dk1>
        <a:lt1>
          <a:srgbClr val="FFFFFF"/>
        </a:lt1>
        <a:dk2>
          <a:srgbClr val="8E8E38"/>
        </a:dk2>
        <a:lt2>
          <a:srgbClr val="FFFFFF"/>
        </a:lt2>
        <a:accent1>
          <a:srgbClr val="F9CF10"/>
        </a:accent1>
        <a:accent2>
          <a:srgbClr val="D9DE21"/>
        </a:accent2>
        <a:accent3>
          <a:srgbClr val="C6C6AE"/>
        </a:accent3>
        <a:accent4>
          <a:srgbClr val="DADADA"/>
        </a:accent4>
        <a:accent5>
          <a:srgbClr val="FBE4AA"/>
        </a:accent5>
        <a:accent6>
          <a:srgbClr val="C4C91D"/>
        </a:accent6>
        <a:hlink>
          <a:srgbClr val="F6FFCC"/>
        </a:hlink>
        <a:folHlink>
          <a:srgbClr val="FFFDE5"/>
        </a:folHlink>
      </a:clrScheme>
      <a:clrMap bg1="dk2" tx1="lt1" bg2="dk1" tx2="lt2" accent1="accent1" accent2="accent2" accent3="accent3" accent4="accent4" accent5="accent5" accent6="accent6" hlink="hlink" folHlink="folHlink"/>
    </a:extraClrScheme>
    <a:extraClrScheme>
      <a:clrScheme name="Custom Design 3">
        <a:dk1>
          <a:srgbClr val="000000"/>
        </a:dk1>
        <a:lt1>
          <a:srgbClr val="FFFFFF"/>
        </a:lt1>
        <a:dk2>
          <a:srgbClr val="8E8E38"/>
        </a:dk2>
        <a:lt2>
          <a:srgbClr val="FFFFFF"/>
        </a:lt2>
        <a:accent1>
          <a:srgbClr val="310FFF"/>
        </a:accent1>
        <a:accent2>
          <a:srgbClr val="E5EB00"/>
        </a:accent2>
        <a:accent3>
          <a:srgbClr val="C6C6AE"/>
        </a:accent3>
        <a:accent4>
          <a:srgbClr val="DADADA"/>
        </a:accent4>
        <a:accent5>
          <a:srgbClr val="ADAAFF"/>
        </a:accent5>
        <a:accent6>
          <a:srgbClr val="CFD500"/>
        </a:accent6>
        <a:hlink>
          <a:srgbClr val="FFE5F8"/>
        </a:hlink>
        <a:folHlink>
          <a:srgbClr val="EAE5FF"/>
        </a:folHlink>
      </a:clrScheme>
      <a:clrMap bg1="dk2" tx1="lt1" bg2="dk1" tx2="lt2" accent1="accent1" accent2="accent2" accent3="accent3" accent4="accent4" accent5="accent5" accent6="accent6" hlink="hlink" folHlink="folHlink"/>
    </a:extraClrScheme>
    <a:extraClrScheme>
      <a:clrScheme name="Custom Design 4">
        <a:dk1>
          <a:srgbClr val="000000"/>
        </a:dk1>
        <a:lt1>
          <a:srgbClr val="FFFFFF"/>
        </a:lt1>
        <a:dk2>
          <a:srgbClr val="8E8E38"/>
        </a:dk2>
        <a:lt2>
          <a:srgbClr val="FFFFFF"/>
        </a:lt2>
        <a:accent1>
          <a:srgbClr val="0AB5FF"/>
        </a:accent1>
        <a:accent2>
          <a:srgbClr val="FF7E1A"/>
        </a:accent2>
        <a:accent3>
          <a:srgbClr val="C6C6AE"/>
        </a:accent3>
        <a:accent4>
          <a:srgbClr val="DADADA"/>
        </a:accent4>
        <a:accent5>
          <a:srgbClr val="AAD7FF"/>
        </a:accent5>
        <a:accent6>
          <a:srgbClr val="E77216"/>
        </a:accent6>
        <a:hlink>
          <a:srgbClr val="F7E5FF"/>
        </a:hlink>
        <a:folHlink>
          <a:srgbClr val="FFF2E5"/>
        </a:folHlink>
      </a:clrScheme>
      <a:clrMap bg1="dk2" tx1="lt1" bg2="dk1" tx2="lt2" accent1="accent1" accent2="accent2" accent3="accent3" accent4="accent4" accent5="accent5" accent6="accent6" hlink="hlink" folHlink="folHlink"/>
    </a:extraClrScheme>
    <a:extraClrScheme>
      <a:clrScheme name="Custom Design 5">
        <a:dk1>
          <a:srgbClr val="000000"/>
        </a:dk1>
        <a:lt1>
          <a:srgbClr val="FFFFFF"/>
        </a:lt1>
        <a:dk2>
          <a:srgbClr val="000000"/>
        </a:dk2>
        <a:lt2>
          <a:srgbClr val="808080"/>
        </a:lt2>
        <a:accent1>
          <a:srgbClr val="E3E54E"/>
        </a:accent1>
        <a:accent2>
          <a:srgbClr val="DEDFAD"/>
        </a:accent2>
        <a:accent3>
          <a:srgbClr val="FFFFFF"/>
        </a:accent3>
        <a:accent4>
          <a:srgbClr val="000000"/>
        </a:accent4>
        <a:accent5>
          <a:srgbClr val="EFF0B2"/>
        </a:accent5>
        <a:accent6>
          <a:srgbClr val="C9CA9C"/>
        </a:accent6>
        <a:hlink>
          <a:srgbClr val="FFFFDB"/>
        </a:hlink>
        <a:folHlink>
          <a:srgbClr val="FFFFF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FFFFFF"/>
        </a:lt1>
        <a:dk2>
          <a:srgbClr val="000000"/>
        </a:dk2>
        <a:lt2>
          <a:srgbClr val="808080"/>
        </a:lt2>
        <a:accent1>
          <a:srgbClr val="F9CF10"/>
        </a:accent1>
        <a:accent2>
          <a:srgbClr val="D9DE21"/>
        </a:accent2>
        <a:accent3>
          <a:srgbClr val="FFFFFF"/>
        </a:accent3>
        <a:accent4>
          <a:srgbClr val="000000"/>
        </a:accent4>
        <a:accent5>
          <a:srgbClr val="FBE4AA"/>
        </a:accent5>
        <a:accent6>
          <a:srgbClr val="C4C91D"/>
        </a:accent6>
        <a:hlink>
          <a:srgbClr val="F6FFCC"/>
        </a:hlink>
        <a:folHlink>
          <a:srgbClr val="FFFDE5"/>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310FFF"/>
        </a:accent1>
        <a:accent2>
          <a:srgbClr val="E5EB00"/>
        </a:accent2>
        <a:accent3>
          <a:srgbClr val="FFFFFF"/>
        </a:accent3>
        <a:accent4>
          <a:srgbClr val="000000"/>
        </a:accent4>
        <a:accent5>
          <a:srgbClr val="ADAAFF"/>
        </a:accent5>
        <a:accent6>
          <a:srgbClr val="CFD500"/>
        </a:accent6>
        <a:hlink>
          <a:srgbClr val="FFE5F8"/>
        </a:hlink>
        <a:folHlink>
          <a:srgbClr val="EAE5FF"/>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FFFFFF"/>
        </a:lt1>
        <a:dk2>
          <a:srgbClr val="000000"/>
        </a:dk2>
        <a:lt2>
          <a:srgbClr val="808080"/>
        </a:lt2>
        <a:accent1>
          <a:srgbClr val="0AB5FF"/>
        </a:accent1>
        <a:accent2>
          <a:srgbClr val="FF7E1A"/>
        </a:accent2>
        <a:accent3>
          <a:srgbClr val="FFFFFF"/>
        </a:accent3>
        <a:accent4>
          <a:srgbClr val="000000"/>
        </a:accent4>
        <a:accent5>
          <a:srgbClr val="AAD7FF"/>
        </a:accent5>
        <a:accent6>
          <a:srgbClr val="E77216"/>
        </a:accent6>
        <a:hlink>
          <a:srgbClr val="F7E5FF"/>
        </a:hlink>
        <a:folHlink>
          <a:srgbClr val="FFF2E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 66</Template>
  <TotalTime>0</TotalTime>
  <Words>782</Words>
  <Application>Microsoft Office PowerPoint</Application>
  <PresentationFormat>On-screen Show (4:3)</PresentationFormat>
  <Paragraphs>85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0290_slide</vt:lpstr>
      <vt:lpstr>e-Portfolio in an Environmental Journalism course</vt:lpstr>
      <vt:lpstr>Slide 2</vt:lpstr>
      <vt:lpstr>COMM 324, Fall 2009</vt:lpstr>
      <vt:lpstr>Learning outcomes</vt:lpstr>
      <vt:lpstr>Learning outcomes</vt:lpstr>
      <vt:lpstr>Assignments</vt:lpstr>
      <vt:lpstr>e-Portfolio</vt:lpstr>
      <vt:lpstr>Reflection prompts: Course</vt:lpstr>
      <vt:lpstr>Reflection prompts: e-Portfolio</vt:lpstr>
      <vt:lpstr>What the students wrote</vt:lpstr>
      <vt:lpstr>What the students wrote</vt:lpstr>
      <vt:lpstr>What the students wrote</vt:lpstr>
      <vt:lpstr>What the students wrote</vt:lpstr>
      <vt:lpstr>What one student wrote</vt:lpstr>
      <vt:lpstr>Reflections:  What I learned</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2010-09-30T14:42:35Z</dcterms:created>
  <dcterms:modified xsi:type="dcterms:W3CDTF">2010-09-30T14:42:40Z</dcterms:modified>
</cp:coreProperties>
</file>