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wmf" ContentType="image/x-wmf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</p:sldMasterIdLst>
  <p:sldIdLst>
    <p:sldId id="256" r:id="rId2"/>
    <p:sldId id="257" r:id="rId3"/>
    <p:sldId id="258" r:id="rId4"/>
    <p:sldId id="268" r:id="rId5"/>
    <p:sldId id="259" r:id="rId6"/>
    <p:sldId id="263" r:id="rId7"/>
    <p:sldId id="261" r:id="rId8"/>
    <p:sldId id="262" r:id="rId9"/>
    <p:sldId id="260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-9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78BB47D-D9D8-4CDA-A63F-14D631BF66D9}" type="datetimeFigureOut">
              <a:rPr lang="en-US" smtClean="0"/>
              <a:pPr/>
              <a:t>9/24/10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5569B39-17D0-46B8-8848-B9AA867A67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B47D-D9D8-4CDA-A63F-14D631BF66D9}" type="datetimeFigureOut">
              <a:rPr lang="en-US" smtClean="0"/>
              <a:pPr/>
              <a:t>9/24/10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9B39-17D0-46B8-8848-B9AA867A6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B47D-D9D8-4CDA-A63F-14D631BF66D9}" type="datetimeFigureOut">
              <a:rPr lang="en-US" smtClean="0"/>
              <a:pPr/>
              <a:t>9/24/10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9B39-17D0-46B8-8848-B9AA867A67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B47D-D9D8-4CDA-A63F-14D631BF66D9}" type="datetimeFigureOut">
              <a:rPr lang="en-US" smtClean="0"/>
              <a:pPr/>
              <a:t>9/24/10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9B39-17D0-46B8-8848-B9AA867A67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78BB47D-D9D8-4CDA-A63F-14D631BF66D9}" type="datetimeFigureOut">
              <a:rPr lang="en-US" smtClean="0"/>
              <a:pPr/>
              <a:t>9/24/10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5569B39-17D0-46B8-8848-B9AA867A67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B47D-D9D8-4CDA-A63F-14D631BF66D9}" type="datetimeFigureOut">
              <a:rPr lang="en-US" smtClean="0"/>
              <a:pPr/>
              <a:t>9/24/10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9B39-17D0-46B8-8848-B9AA867A67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B47D-D9D8-4CDA-A63F-14D631BF66D9}" type="datetimeFigureOut">
              <a:rPr lang="en-US" smtClean="0"/>
              <a:pPr/>
              <a:t>9/24/10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9B39-17D0-46B8-8848-B9AA867A67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B47D-D9D8-4CDA-A63F-14D631BF66D9}" type="datetimeFigureOut">
              <a:rPr lang="en-US" smtClean="0"/>
              <a:pPr/>
              <a:t>9/24/10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9B39-17D0-46B8-8848-B9AA867A67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B47D-D9D8-4CDA-A63F-14D631BF66D9}" type="datetimeFigureOut">
              <a:rPr lang="en-US" smtClean="0"/>
              <a:pPr/>
              <a:t>9/24/10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9B39-17D0-46B8-8848-B9AA867A67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B47D-D9D8-4CDA-A63F-14D631BF66D9}" type="datetimeFigureOut">
              <a:rPr lang="en-US" smtClean="0"/>
              <a:pPr/>
              <a:t>9/24/10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9B39-17D0-46B8-8848-B9AA867A67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B47D-D9D8-4CDA-A63F-14D631BF66D9}" type="datetimeFigureOut">
              <a:rPr lang="en-US" smtClean="0"/>
              <a:pPr/>
              <a:t>9/24/10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9B39-17D0-46B8-8848-B9AA867A67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78BB47D-D9D8-4CDA-A63F-14D631BF66D9}" type="datetimeFigureOut">
              <a:rPr lang="en-US" smtClean="0"/>
              <a:pPr/>
              <a:t>9/24/10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5569B39-17D0-46B8-8848-B9AA867A67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Assessment of</a:t>
            </a:r>
            <a:br>
              <a:rPr lang="en-US" dirty="0" smtClean="0"/>
            </a:br>
            <a:r>
              <a:rPr lang="en-US" dirty="0" smtClean="0"/>
              <a:t>Industrial Internships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Karyn Biasca</a:t>
            </a:r>
            <a:endParaRPr lang="en-US" dirty="0"/>
          </a:p>
        </p:txBody>
      </p:sp>
      <p:pic>
        <p:nvPicPr>
          <p:cNvPr id="5" name="Picture 4" descr="PSE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3970337" cy="192405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609600"/>
            <a:ext cx="2254010" cy="28376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status of Internship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Meeting with PSEN 300 students at beginning of semester</a:t>
            </a:r>
          </a:p>
          <a:p>
            <a:r>
              <a:rPr lang="en-US" dirty="0" smtClean="0"/>
              <a:t>Extensive discussion of ePortfolio requirements</a:t>
            </a:r>
          </a:p>
          <a:p>
            <a:r>
              <a:rPr lang="en-US" dirty="0" smtClean="0"/>
              <a:t>Will meet at mid-semester to review progress</a:t>
            </a:r>
          </a:p>
        </p:txBody>
      </p:sp>
      <p:pic>
        <p:nvPicPr>
          <p:cNvPr id="4098" name="Picture 2" descr="C:\Documents and Settings\kbiasca\Local Settings\Temporary Internet Files\Content.IE5\EJVV7A3M\MC90036364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76400"/>
            <a:ext cx="2742286" cy="2742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Path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41648" cy="4191000"/>
          </a:xfrm>
        </p:spPr>
        <p:txBody>
          <a:bodyPr/>
          <a:lstStyle/>
          <a:p>
            <a:r>
              <a:rPr lang="en-US" dirty="0" smtClean="0"/>
              <a:t>ePortfolios will be shared with industry advisory committee members</a:t>
            </a:r>
          </a:p>
          <a:p>
            <a:r>
              <a:rPr lang="en-US" dirty="0" smtClean="0"/>
              <a:t>New approach will be discussed at spring meeting of industry advisory committee</a:t>
            </a:r>
          </a:p>
          <a:p>
            <a:r>
              <a:rPr lang="en-US" dirty="0" smtClean="0"/>
              <a:t>Changes made if needed</a:t>
            </a:r>
            <a:endParaRPr lang="en-US" dirty="0"/>
          </a:p>
        </p:txBody>
      </p:sp>
      <p:pic>
        <p:nvPicPr>
          <p:cNvPr id="5" name="Content Placeholder 4" descr="DSC0089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r="9112"/>
          <a:stretch>
            <a:fillRect/>
          </a:stretch>
        </p:blipFill>
        <p:spPr>
          <a:xfrm>
            <a:off x="4572000" y="1886347"/>
            <a:ext cx="4085647" cy="337145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 descr="C:\Documents and Settings\kbiasca\Local Settings\Temporary Internet Files\Content.IE5\AYWZ3OI2\MC90043485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219200"/>
            <a:ext cx="46482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Background of program</a:t>
            </a:r>
          </a:p>
          <a:p>
            <a:r>
              <a:rPr lang="en-US" dirty="0" smtClean="0"/>
              <a:t>Description of internship</a:t>
            </a:r>
          </a:p>
          <a:p>
            <a:r>
              <a:rPr lang="en-US" dirty="0" smtClean="0"/>
              <a:t>Student learning outcomes for internship</a:t>
            </a:r>
          </a:p>
          <a:p>
            <a:r>
              <a:rPr lang="en-US" dirty="0" smtClean="0"/>
              <a:t>Use of D2L</a:t>
            </a:r>
            <a:endParaRPr lang="en-US" dirty="0"/>
          </a:p>
        </p:txBody>
      </p:sp>
      <p:pic>
        <p:nvPicPr>
          <p:cNvPr id="1026" name="Picture 2" descr="P:\common\Photo Folder\210 Machine run 1 2010\IMG_4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971800"/>
            <a:ext cx="50292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Science and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ABET accredited engineering program</a:t>
            </a:r>
          </a:p>
          <a:p>
            <a:r>
              <a:rPr lang="en-US" dirty="0" smtClean="0"/>
              <a:t>Thirty-five consecutive years of 100% placement in entry-level engineering positions</a:t>
            </a:r>
          </a:p>
          <a:p>
            <a:r>
              <a:rPr lang="en-US" dirty="0" smtClean="0"/>
              <a:t>Rigorous curriculum</a:t>
            </a:r>
          </a:p>
          <a:p>
            <a:r>
              <a:rPr lang="en-US" dirty="0" smtClean="0"/>
              <a:t>Extensive laboratory </a:t>
            </a:r>
            <a:r>
              <a:rPr lang="en-US" dirty="0" smtClean="0"/>
              <a:t>facilities</a:t>
            </a:r>
            <a:endParaRPr lang="en-US" dirty="0" smtClean="0"/>
          </a:p>
        </p:txBody>
      </p:sp>
      <p:pic>
        <p:nvPicPr>
          <p:cNvPr id="2050" name="Picture 2" descr="C:\Documents and Settings\kbiasca\My Documents\My Pictures\Accredited-EAC-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86200"/>
            <a:ext cx="2032000" cy="2240000"/>
          </a:xfrm>
          <a:prstGeom prst="rect">
            <a:avLst/>
          </a:prstGeom>
          <a:noFill/>
        </p:spPr>
      </p:pic>
      <p:pic>
        <p:nvPicPr>
          <p:cNvPr id="2051" name="Picture 3" descr="C:\Documents and Settings\kbiasca\My Documents\My Pictures\Cullen_applications_expe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286000"/>
            <a:ext cx="1295400" cy="3990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PS&amp;E Photos\PM Pano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276" y="2229158"/>
            <a:ext cx="8763000" cy="2226401"/>
          </a:xfrm>
          <a:prstGeom prst="rect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391400" y="397258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Photographed by: </a:t>
            </a:r>
          </a:p>
          <a:p>
            <a:r>
              <a:rPr lang="en-US" sz="1400" dirty="0" smtClean="0"/>
              <a:t>Tom </a:t>
            </a:r>
            <a:r>
              <a:rPr lang="en-US" sz="1400" dirty="0" err="1" smtClean="0"/>
              <a:t>Charlesworth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181100" y="38100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340" dirty="0" smtClean="0">
                <a:solidFill>
                  <a:schemeClr val="accent1">
                    <a:lumMod val="50000"/>
                  </a:schemeClr>
                </a:solidFill>
              </a:rPr>
              <a:t>UWSP PAPER </a:t>
            </a:r>
            <a:r>
              <a:rPr lang="en-US" sz="3200" b="1" spc="340" dirty="0" smtClean="0">
                <a:solidFill>
                  <a:schemeClr val="accent1">
                    <a:lumMod val="50000"/>
                  </a:schemeClr>
                </a:solidFill>
              </a:rPr>
              <a:t>SCIENCE AND ENGINEERING</a:t>
            </a:r>
          </a:p>
          <a:p>
            <a:pPr algn="ctr"/>
            <a:r>
              <a:rPr lang="en-US" sz="3200" b="1" spc="340" dirty="0" smtClean="0">
                <a:solidFill>
                  <a:schemeClr val="accent1">
                    <a:lumMod val="50000"/>
                  </a:schemeClr>
                </a:solidFill>
              </a:rPr>
              <a:t>PILOT PAPER MACHINE</a:t>
            </a:r>
            <a:endParaRPr lang="en-US" sz="3200" b="1" spc="34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48006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“Fastest Student Operated Paper Machine in the World”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Requirement for graduation, 3 credits</a:t>
            </a:r>
          </a:p>
          <a:p>
            <a:r>
              <a:rPr lang="en-US" dirty="0" smtClean="0"/>
              <a:t>Companies actively recruit students for positions</a:t>
            </a:r>
          </a:p>
          <a:p>
            <a:r>
              <a:rPr lang="en-US" dirty="0" smtClean="0"/>
              <a:t>Nine-month term in the field</a:t>
            </a:r>
          </a:p>
          <a:p>
            <a:r>
              <a:rPr lang="en-US" dirty="0" smtClean="0"/>
              <a:t>Originally assigned grades based on extensive paper written about pulp and paper technology</a:t>
            </a:r>
          </a:p>
          <a:p>
            <a:r>
              <a:rPr lang="en-US" dirty="0" smtClean="0"/>
              <a:t>Incorporated supervisor review into grading process</a:t>
            </a:r>
          </a:p>
          <a:p>
            <a:r>
              <a:rPr lang="en-US" dirty="0" smtClean="0"/>
              <a:t>~Fifteen years ago, students’ papers retained at mills due to concerns about proprietary information </a:t>
            </a:r>
          </a:p>
          <a:p>
            <a:r>
              <a:rPr lang="en-US" dirty="0" smtClean="0"/>
              <a:t>Supervisors provided with a rubric to grade the papers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 will demonstrate:</a:t>
            </a:r>
          </a:p>
          <a:p>
            <a:pPr lvl="1"/>
            <a:r>
              <a:rPr lang="en-US" dirty="0" smtClean="0"/>
              <a:t>ability to design a system, component, or process to meet desired needs within realistic constraints such as economic, environmental, social, political, ethical, health and safety, manufacturability, and sustainability </a:t>
            </a:r>
          </a:p>
          <a:p>
            <a:pPr lvl="1"/>
            <a:r>
              <a:rPr lang="en-US" dirty="0" smtClean="0"/>
              <a:t>ability to function on multi-disciplinary teams </a:t>
            </a:r>
          </a:p>
          <a:p>
            <a:pPr lvl="1"/>
            <a:r>
              <a:rPr lang="en-US" dirty="0" smtClean="0"/>
              <a:t>ability to identify, formulate, and solve engineering problems </a:t>
            </a:r>
          </a:p>
          <a:p>
            <a:pPr lvl="1"/>
            <a:r>
              <a:rPr lang="en-US" dirty="0" smtClean="0"/>
              <a:t>understanding of professional and ethical responsibility </a:t>
            </a:r>
          </a:p>
          <a:p>
            <a:pPr lvl="1"/>
            <a:r>
              <a:rPr lang="en-US" dirty="0" smtClean="0"/>
              <a:t>knowledge of contemporary issues </a:t>
            </a:r>
          </a:p>
          <a:p>
            <a:pPr lvl="1"/>
            <a:r>
              <a:rPr lang="en-US" dirty="0" smtClean="0"/>
              <a:t>ability to use the techniques, skills, and modern engineering tools necessary for engineering practice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ABET Student Outcomes for Internship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Record of Activities During the Internship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Problems with students remembering their activities throughout their internship</a:t>
            </a:r>
          </a:p>
          <a:p>
            <a:r>
              <a:rPr lang="en-US" dirty="0" smtClean="0"/>
              <a:t>Used Discussion Forum in D2L with questions about their activities while on their internships</a:t>
            </a:r>
          </a:p>
          <a:p>
            <a:r>
              <a:rPr lang="en-US" dirty="0" smtClean="0"/>
              <a:t>Wide range of question “depth”</a:t>
            </a:r>
          </a:p>
          <a:p>
            <a:r>
              <a:rPr lang="en-US" dirty="0" smtClean="0"/>
              <a:t>Provides a record of their internship</a:t>
            </a:r>
            <a:endParaRPr lang="en-US" dirty="0"/>
          </a:p>
        </p:txBody>
      </p:sp>
      <p:pic>
        <p:nvPicPr>
          <p:cNvPr id="3074" name="Picture 2" descr="C:\Documents and Settings\kbiasca\Local Settings\Temporary Internet Files\Content.IE5\EJVV7A3M\MC90029553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57400"/>
            <a:ext cx="3914372" cy="2600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PSEN 300: Mill Internship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Course taken upon return to campus</a:t>
            </a:r>
          </a:p>
          <a:p>
            <a:r>
              <a:rPr lang="en-US" dirty="0" smtClean="0"/>
              <a:t>Will now use D2L ePortfolio to collect and present evidence of achievement of learning outcomes</a:t>
            </a:r>
          </a:p>
          <a:p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Reflection essay</a:t>
            </a:r>
          </a:p>
          <a:p>
            <a:pPr lvl="1"/>
            <a:r>
              <a:rPr lang="en-US" dirty="0" smtClean="0"/>
              <a:t>Video description of experience</a:t>
            </a:r>
          </a:p>
          <a:p>
            <a:pPr lvl="1"/>
            <a:r>
              <a:rPr lang="en-US" dirty="0" smtClean="0"/>
              <a:t>Evidence of work done during internship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Learning Outcomes for PSEN 300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None/>
            </a:pPr>
            <a:r>
              <a:rPr lang="en-US" dirty="0" smtClean="0"/>
              <a:t>Students will be able to:</a:t>
            </a:r>
          </a:p>
          <a:p>
            <a:pPr lvl="0"/>
            <a:r>
              <a:rPr lang="en-US" dirty="0" smtClean="0"/>
              <a:t>explain the operation of the industrial facility in which they worked</a:t>
            </a:r>
          </a:p>
          <a:p>
            <a:pPr lvl="0"/>
            <a:r>
              <a:rPr lang="en-US" dirty="0" smtClean="0"/>
              <a:t>describe the professional skills they developed during their internship </a:t>
            </a:r>
          </a:p>
          <a:p>
            <a:pPr lvl="0"/>
            <a:r>
              <a:rPr lang="en-US" dirty="0" smtClean="0"/>
              <a:t>demonstrate communication skills (written and oral)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59</TotalTime>
  <Words>406</Words>
  <Application>Microsoft Office PowerPoint</Application>
  <PresentationFormat>On-screen Show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Origin</vt:lpstr>
      <vt:lpstr>Assessment of Industrial Internships</vt:lpstr>
      <vt:lpstr>Presentation Outline</vt:lpstr>
      <vt:lpstr>Paper Science and Engineering</vt:lpstr>
      <vt:lpstr>Slide 4</vt:lpstr>
      <vt:lpstr>Internship</vt:lpstr>
      <vt:lpstr>ABET Student Outcomes for Internship </vt:lpstr>
      <vt:lpstr>Record of Activities During the Internship</vt:lpstr>
      <vt:lpstr>PSEN 300: Mill Internship</vt:lpstr>
      <vt:lpstr>Student Learning Outcomes for PSEN 300</vt:lpstr>
      <vt:lpstr>Current status of Internship Assessment</vt:lpstr>
      <vt:lpstr>The Path Forward</vt:lpstr>
      <vt:lpstr>Slide 12</vt:lpstr>
    </vt:vector>
  </TitlesOfParts>
  <Company>UWSP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of Industrial Internships</dc:title>
  <dc:creator>Karyn Biasca</dc:creator>
  <cp:lastModifiedBy>Karyn Biasca</cp:lastModifiedBy>
  <cp:revision>11</cp:revision>
  <dcterms:created xsi:type="dcterms:W3CDTF">2010-09-24T13:38:12Z</dcterms:created>
  <dcterms:modified xsi:type="dcterms:W3CDTF">2010-09-24T13:46:21Z</dcterms:modified>
</cp:coreProperties>
</file>