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3" r:id="rId12"/>
    <p:sldId id="266" r:id="rId13"/>
    <p:sldId id="267" r:id="rId14"/>
    <p:sldId id="268" r:id="rId15"/>
    <p:sldId id="291" r:id="rId16"/>
    <p:sldId id="292" r:id="rId17"/>
    <p:sldId id="278" r:id="rId18"/>
    <p:sldId id="279" r:id="rId19"/>
    <p:sldId id="290" r:id="rId20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6734448191274593E-2"/>
          <c:y val="0.11923224352397313"/>
          <c:w val="0.92676311885063101"/>
          <c:h val="0.7322521702039357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VisitorCount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Sheet1!$A$2:$A$100</c:f>
              <c:numCache>
                <c:formatCode>m/d/yyyy</c:formatCode>
                <c:ptCount val="99"/>
                <c:pt idx="0">
                  <c:v>43364</c:v>
                </c:pt>
                <c:pt idx="1">
                  <c:v>43367</c:v>
                </c:pt>
                <c:pt idx="2">
                  <c:v>43368</c:v>
                </c:pt>
                <c:pt idx="3">
                  <c:v>43369</c:v>
                </c:pt>
                <c:pt idx="4">
                  <c:v>43370</c:v>
                </c:pt>
                <c:pt idx="5">
                  <c:v>43374</c:v>
                </c:pt>
                <c:pt idx="6">
                  <c:v>43375</c:v>
                </c:pt>
                <c:pt idx="7">
                  <c:v>43376</c:v>
                </c:pt>
                <c:pt idx="8">
                  <c:v>43377</c:v>
                </c:pt>
                <c:pt idx="9">
                  <c:v>43381</c:v>
                </c:pt>
                <c:pt idx="10">
                  <c:v>43382</c:v>
                </c:pt>
                <c:pt idx="11">
                  <c:v>43383</c:v>
                </c:pt>
                <c:pt idx="12">
                  <c:v>43384</c:v>
                </c:pt>
                <c:pt idx="13">
                  <c:v>43388</c:v>
                </c:pt>
                <c:pt idx="14">
                  <c:v>43389</c:v>
                </c:pt>
                <c:pt idx="15">
                  <c:v>43390</c:v>
                </c:pt>
                <c:pt idx="16">
                  <c:v>43391</c:v>
                </c:pt>
                <c:pt idx="17">
                  <c:v>43392</c:v>
                </c:pt>
                <c:pt idx="18">
                  <c:v>43395</c:v>
                </c:pt>
                <c:pt idx="19">
                  <c:v>43396</c:v>
                </c:pt>
                <c:pt idx="20">
                  <c:v>43397</c:v>
                </c:pt>
                <c:pt idx="21">
                  <c:v>43398</c:v>
                </c:pt>
                <c:pt idx="22">
                  <c:v>43402</c:v>
                </c:pt>
                <c:pt idx="23">
                  <c:v>43403</c:v>
                </c:pt>
                <c:pt idx="24">
                  <c:v>43404</c:v>
                </c:pt>
                <c:pt idx="25">
                  <c:v>43405</c:v>
                </c:pt>
                <c:pt idx="26">
                  <c:v>43409</c:v>
                </c:pt>
                <c:pt idx="27">
                  <c:v>43410</c:v>
                </c:pt>
                <c:pt idx="28">
                  <c:v>43411</c:v>
                </c:pt>
                <c:pt idx="29">
                  <c:v>43412</c:v>
                </c:pt>
                <c:pt idx="30">
                  <c:v>43416</c:v>
                </c:pt>
                <c:pt idx="31">
                  <c:v>43417</c:v>
                </c:pt>
                <c:pt idx="32">
                  <c:v>43418</c:v>
                </c:pt>
                <c:pt idx="33">
                  <c:v>43419</c:v>
                </c:pt>
                <c:pt idx="34">
                  <c:v>43423</c:v>
                </c:pt>
                <c:pt idx="35">
                  <c:v>43424</c:v>
                </c:pt>
                <c:pt idx="36">
                  <c:v>43425</c:v>
                </c:pt>
                <c:pt idx="37">
                  <c:v>43430</c:v>
                </c:pt>
                <c:pt idx="38">
                  <c:v>43431</c:v>
                </c:pt>
                <c:pt idx="39">
                  <c:v>43432</c:v>
                </c:pt>
                <c:pt idx="40">
                  <c:v>43433</c:v>
                </c:pt>
                <c:pt idx="41">
                  <c:v>43437</c:v>
                </c:pt>
                <c:pt idx="42">
                  <c:v>43438</c:v>
                </c:pt>
                <c:pt idx="43">
                  <c:v>43439</c:v>
                </c:pt>
                <c:pt idx="44">
                  <c:v>43440</c:v>
                </c:pt>
                <c:pt idx="45">
                  <c:v>43444</c:v>
                </c:pt>
                <c:pt idx="46">
                  <c:v>43445</c:v>
                </c:pt>
                <c:pt idx="47">
                  <c:v>43446</c:v>
                </c:pt>
                <c:pt idx="48">
                  <c:v>43447</c:v>
                </c:pt>
                <c:pt idx="49">
                  <c:v>43451</c:v>
                </c:pt>
                <c:pt idx="50">
                  <c:v>43452</c:v>
                </c:pt>
                <c:pt idx="51">
                  <c:v>43481</c:v>
                </c:pt>
                <c:pt idx="52">
                  <c:v>43482</c:v>
                </c:pt>
                <c:pt idx="53">
                  <c:v>43488</c:v>
                </c:pt>
                <c:pt idx="54">
                  <c:v>43489</c:v>
                </c:pt>
                <c:pt idx="55">
                  <c:v>43500</c:v>
                </c:pt>
                <c:pt idx="56">
                  <c:v>43501</c:v>
                </c:pt>
                <c:pt idx="57">
                  <c:v>43502</c:v>
                </c:pt>
                <c:pt idx="58">
                  <c:v>43503</c:v>
                </c:pt>
                <c:pt idx="59">
                  <c:v>43504</c:v>
                </c:pt>
                <c:pt idx="60">
                  <c:v>43507</c:v>
                </c:pt>
                <c:pt idx="61">
                  <c:v>43508</c:v>
                </c:pt>
                <c:pt idx="62">
                  <c:v>43509</c:v>
                </c:pt>
                <c:pt idx="63">
                  <c:v>43510</c:v>
                </c:pt>
                <c:pt idx="64">
                  <c:v>43511</c:v>
                </c:pt>
                <c:pt idx="65">
                  <c:v>43515</c:v>
                </c:pt>
                <c:pt idx="66">
                  <c:v>43516</c:v>
                </c:pt>
                <c:pt idx="67">
                  <c:v>43517</c:v>
                </c:pt>
                <c:pt idx="68">
                  <c:v>43518</c:v>
                </c:pt>
                <c:pt idx="69">
                  <c:v>43521</c:v>
                </c:pt>
                <c:pt idx="70">
                  <c:v>43522</c:v>
                </c:pt>
                <c:pt idx="71">
                  <c:v>43523</c:v>
                </c:pt>
                <c:pt idx="72">
                  <c:v>43524</c:v>
                </c:pt>
                <c:pt idx="73">
                  <c:v>43525</c:v>
                </c:pt>
                <c:pt idx="74">
                  <c:v>43529</c:v>
                </c:pt>
                <c:pt idx="75">
                  <c:v>43530</c:v>
                </c:pt>
                <c:pt idx="76">
                  <c:v>43531</c:v>
                </c:pt>
                <c:pt idx="77">
                  <c:v>43532</c:v>
                </c:pt>
                <c:pt idx="78">
                  <c:v>43535</c:v>
                </c:pt>
                <c:pt idx="79">
                  <c:v>43537</c:v>
                </c:pt>
                <c:pt idx="80">
                  <c:v>43538</c:v>
                </c:pt>
                <c:pt idx="81">
                  <c:v>43539</c:v>
                </c:pt>
                <c:pt idx="82">
                  <c:v>43542</c:v>
                </c:pt>
                <c:pt idx="83">
                  <c:v>43543</c:v>
                </c:pt>
                <c:pt idx="84">
                  <c:v>43544</c:v>
                </c:pt>
                <c:pt idx="85">
                  <c:v>43545</c:v>
                </c:pt>
                <c:pt idx="86">
                  <c:v>43550</c:v>
                </c:pt>
                <c:pt idx="87">
                  <c:v>43552</c:v>
                </c:pt>
                <c:pt idx="88">
                  <c:v>43553</c:v>
                </c:pt>
                <c:pt idx="89">
                  <c:v>43556</c:v>
                </c:pt>
                <c:pt idx="90">
                  <c:v>43557</c:v>
                </c:pt>
                <c:pt idx="91">
                  <c:v>43558</c:v>
                </c:pt>
                <c:pt idx="92">
                  <c:v>43559</c:v>
                </c:pt>
                <c:pt idx="93">
                  <c:v>43560</c:v>
                </c:pt>
                <c:pt idx="94">
                  <c:v>43563</c:v>
                </c:pt>
                <c:pt idx="95">
                  <c:v>43564</c:v>
                </c:pt>
                <c:pt idx="96">
                  <c:v>43565</c:v>
                </c:pt>
                <c:pt idx="97">
                  <c:v>43566</c:v>
                </c:pt>
                <c:pt idx="98">
                  <c:v>43567</c:v>
                </c:pt>
              </c:numCache>
            </c:numRef>
          </c:cat>
          <c:val>
            <c:numRef>
              <c:f>Sheet1!$B$2:$B$100</c:f>
              <c:numCache>
                <c:formatCode>General</c:formatCode>
                <c:ptCount val="99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8</c:v>
                </c:pt>
                <c:pt idx="8">
                  <c:v>2</c:v>
                </c:pt>
                <c:pt idx="9">
                  <c:v>4</c:v>
                </c:pt>
                <c:pt idx="10">
                  <c:v>9</c:v>
                </c:pt>
                <c:pt idx="11">
                  <c:v>10</c:v>
                </c:pt>
                <c:pt idx="12">
                  <c:v>7</c:v>
                </c:pt>
                <c:pt idx="13">
                  <c:v>1</c:v>
                </c:pt>
                <c:pt idx="14">
                  <c:v>3</c:v>
                </c:pt>
                <c:pt idx="15">
                  <c:v>12</c:v>
                </c:pt>
                <c:pt idx="16">
                  <c:v>3</c:v>
                </c:pt>
                <c:pt idx="17">
                  <c:v>6</c:v>
                </c:pt>
                <c:pt idx="18">
                  <c:v>2</c:v>
                </c:pt>
                <c:pt idx="19">
                  <c:v>6</c:v>
                </c:pt>
                <c:pt idx="20">
                  <c:v>17</c:v>
                </c:pt>
                <c:pt idx="21">
                  <c:v>7</c:v>
                </c:pt>
                <c:pt idx="22">
                  <c:v>8</c:v>
                </c:pt>
                <c:pt idx="23">
                  <c:v>6</c:v>
                </c:pt>
                <c:pt idx="24">
                  <c:v>13</c:v>
                </c:pt>
                <c:pt idx="25">
                  <c:v>1</c:v>
                </c:pt>
                <c:pt idx="26">
                  <c:v>3</c:v>
                </c:pt>
                <c:pt idx="27">
                  <c:v>2</c:v>
                </c:pt>
                <c:pt idx="28">
                  <c:v>12</c:v>
                </c:pt>
                <c:pt idx="29">
                  <c:v>5</c:v>
                </c:pt>
                <c:pt idx="30">
                  <c:v>6</c:v>
                </c:pt>
                <c:pt idx="31">
                  <c:v>7</c:v>
                </c:pt>
                <c:pt idx="32">
                  <c:v>8</c:v>
                </c:pt>
                <c:pt idx="33">
                  <c:v>5</c:v>
                </c:pt>
                <c:pt idx="34">
                  <c:v>2</c:v>
                </c:pt>
                <c:pt idx="35">
                  <c:v>6</c:v>
                </c:pt>
                <c:pt idx="36">
                  <c:v>3</c:v>
                </c:pt>
                <c:pt idx="37">
                  <c:v>7</c:v>
                </c:pt>
                <c:pt idx="38">
                  <c:v>7</c:v>
                </c:pt>
                <c:pt idx="39">
                  <c:v>17</c:v>
                </c:pt>
                <c:pt idx="40">
                  <c:v>9</c:v>
                </c:pt>
                <c:pt idx="41">
                  <c:v>7</c:v>
                </c:pt>
                <c:pt idx="42">
                  <c:v>4</c:v>
                </c:pt>
                <c:pt idx="43">
                  <c:v>24</c:v>
                </c:pt>
                <c:pt idx="44">
                  <c:v>13</c:v>
                </c:pt>
                <c:pt idx="45">
                  <c:v>10</c:v>
                </c:pt>
                <c:pt idx="46">
                  <c:v>33</c:v>
                </c:pt>
                <c:pt idx="47">
                  <c:v>27</c:v>
                </c:pt>
                <c:pt idx="48">
                  <c:v>25</c:v>
                </c:pt>
                <c:pt idx="49">
                  <c:v>6</c:v>
                </c:pt>
                <c:pt idx="50">
                  <c:v>14</c:v>
                </c:pt>
                <c:pt idx="51">
                  <c:v>2</c:v>
                </c:pt>
                <c:pt idx="52">
                  <c:v>1</c:v>
                </c:pt>
                <c:pt idx="53">
                  <c:v>2</c:v>
                </c:pt>
                <c:pt idx="54">
                  <c:v>1</c:v>
                </c:pt>
                <c:pt idx="55">
                  <c:v>4</c:v>
                </c:pt>
                <c:pt idx="56">
                  <c:v>2</c:v>
                </c:pt>
                <c:pt idx="57">
                  <c:v>4</c:v>
                </c:pt>
                <c:pt idx="58">
                  <c:v>1</c:v>
                </c:pt>
                <c:pt idx="59">
                  <c:v>1</c:v>
                </c:pt>
                <c:pt idx="60">
                  <c:v>4</c:v>
                </c:pt>
                <c:pt idx="61">
                  <c:v>5</c:v>
                </c:pt>
                <c:pt idx="62">
                  <c:v>10</c:v>
                </c:pt>
                <c:pt idx="63">
                  <c:v>5</c:v>
                </c:pt>
                <c:pt idx="64">
                  <c:v>2</c:v>
                </c:pt>
                <c:pt idx="65">
                  <c:v>3</c:v>
                </c:pt>
                <c:pt idx="66">
                  <c:v>6</c:v>
                </c:pt>
                <c:pt idx="67">
                  <c:v>1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7</c:v>
                </c:pt>
                <c:pt idx="72">
                  <c:v>2</c:v>
                </c:pt>
                <c:pt idx="73">
                  <c:v>1</c:v>
                </c:pt>
                <c:pt idx="74">
                  <c:v>1</c:v>
                </c:pt>
                <c:pt idx="75">
                  <c:v>2</c:v>
                </c:pt>
                <c:pt idx="76">
                  <c:v>1</c:v>
                </c:pt>
                <c:pt idx="77">
                  <c:v>1</c:v>
                </c:pt>
                <c:pt idx="78">
                  <c:v>3</c:v>
                </c:pt>
                <c:pt idx="79">
                  <c:v>10</c:v>
                </c:pt>
                <c:pt idx="80">
                  <c:v>1</c:v>
                </c:pt>
                <c:pt idx="81">
                  <c:v>7</c:v>
                </c:pt>
                <c:pt idx="82">
                  <c:v>4</c:v>
                </c:pt>
                <c:pt idx="83">
                  <c:v>8</c:v>
                </c:pt>
                <c:pt idx="84">
                  <c:v>7</c:v>
                </c:pt>
                <c:pt idx="85">
                  <c:v>3</c:v>
                </c:pt>
                <c:pt idx="86">
                  <c:v>2</c:v>
                </c:pt>
                <c:pt idx="87">
                  <c:v>1</c:v>
                </c:pt>
                <c:pt idx="88">
                  <c:v>1</c:v>
                </c:pt>
                <c:pt idx="89">
                  <c:v>5</c:v>
                </c:pt>
                <c:pt idx="90">
                  <c:v>11</c:v>
                </c:pt>
                <c:pt idx="91">
                  <c:v>9</c:v>
                </c:pt>
                <c:pt idx="92">
                  <c:v>6</c:v>
                </c:pt>
                <c:pt idx="93">
                  <c:v>5</c:v>
                </c:pt>
                <c:pt idx="94">
                  <c:v>7</c:v>
                </c:pt>
                <c:pt idx="95">
                  <c:v>4</c:v>
                </c:pt>
                <c:pt idx="96">
                  <c:v>3</c:v>
                </c:pt>
                <c:pt idx="97">
                  <c:v>5</c:v>
                </c:pt>
                <c:pt idx="9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30-47B8-A772-83EC71F2A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5577216"/>
        <c:axId val="445580168"/>
      </c:lineChart>
      <c:dateAx>
        <c:axId val="44557721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80168"/>
        <c:crosses val="autoZero"/>
        <c:auto val="1"/>
        <c:lblOffset val="100"/>
        <c:baseTimeUnit val="days"/>
      </c:dateAx>
      <c:valAx>
        <c:axId val="445580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7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8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49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95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80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7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93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3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4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8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7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26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5E96-EE73-497A-81A0-FD78305F492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EFAC67-26E5-472E-BE37-F44F091A4D9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u="none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lib.uwec.edu/Systems/Presentations.asp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6573-0382-412A-ADE0-DA544DF95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What, Why, and How of a University Makerspace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599D-2884-4EA2-8987-CD073B2F77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Dan Hillis</a:t>
            </a:r>
          </a:p>
          <a:p>
            <a:r>
              <a:rPr lang="en-US" dirty="0"/>
              <a:t>Library Systems and Makerspace Coordinator</a:t>
            </a:r>
          </a:p>
          <a:p>
            <a:r>
              <a:rPr lang="en-US" dirty="0"/>
              <a:t>University of Wisconsin-</a:t>
            </a:r>
            <a:r>
              <a:rPr lang="en-US" dirty="0" err="1"/>
              <a:t>Eau</a:t>
            </a:r>
            <a:r>
              <a:rPr lang="en-US" dirty="0"/>
              <a:t> Claire</a:t>
            </a:r>
          </a:p>
        </p:txBody>
      </p:sp>
    </p:spTree>
    <p:extLst>
      <p:ext uri="{BB962C8B-B14F-4D97-AF65-F5344CB8AC3E}">
        <p14:creationId xmlns:p14="http://schemas.microsoft.com/office/powerpoint/2010/main" val="1812657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D6A1F-39E2-4358-B1D3-36794755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Makerspace implementation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951B0-4794-410B-A3C8-7AF7FF278AC5}"/>
              </a:ext>
            </a:extLst>
          </p:cNvPr>
          <p:cNvSpPr txBox="1"/>
          <p:nvPr/>
        </p:nvSpPr>
        <p:spPr>
          <a:xfrm>
            <a:off x="1451579" y="2053653"/>
            <a:ext cx="89716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Mission/Vision/Values/Goals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Staffing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Books/magazines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Purchase the equipment/materials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Schedule the facilities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Marketing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28861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0919-74FF-4746-A56B-67B363C9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Blugold</a:t>
            </a:r>
            <a:r>
              <a:rPr lang="en-US" dirty="0"/>
              <a:t> Makerspace - Waivers for everyone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ED5547E-7F7F-4DC5-B806-66C2FDD24D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615098"/>
              </p:ext>
            </p:extLst>
          </p:nvPr>
        </p:nvGraphicFramePr>
        <p:xfrm>
          <a:off x="4002881" y="1439862"/>
          <a:ext cx="418623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Acrobat Document" r:id="rId3" imgW="5828899" imgH="7543800" progId="AcroExch.Document.7">
                  <p:embed/>
                </p:oleObj>
              </mc:Choice>
              <mc:Fallback>
                <p:oleObj name="Acrobat Document" r:id="rId3" imgW="5828899" imgH="75438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2881" y="1439862"/>
                        <a:ext cx="418623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904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5FEE-9CE8-4F5E-A10E-520845067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Blugold</a:t>
            </a:r>
            <a:r>
              <a:rPr lang="en-US" dirty="0"/>
              <a:t> Makerspace - Budget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E2CA9F-2E54-4BF9-A529-8F1AE9D1C8F7}"/>
              </a:ext>
            </a:extLst>
          </p:cNvPr>
          <p:cNvSpPr txBox="1"/>
          <p:nvPr/>
        </p:nvSpPr>
        <p:spPr>
          <a:xfrm>
            <a:off x="1693889" y="2196059"/>
            <a:ext cx="7937291" cy="323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$1,000.00 	Hand tools</a:t>
            </a:r>
          </a:p>
          <a:p>
            <a:r>
              <a:rPr lang="en-US" dirty="0"/>
              <a:t> $700.00 		Small power tools</a:t>
            </a:r>
          </a:p>
          <a:p>
            <a:r>
              <a:rPr lang="en-US" dirty="0"/>
              <a:t> $800.00 		Legos</a:t>
            </a:r>
          </a:p>
          <a:p>
            <a:r>
              <a:rPr lang="en-US" dirty="0"/>
              <a:t> $2,300.00 	3D printers and filament</a:t>
            </a:r>
          </a:p>
          <a:p>
            <a:r>
              <a:rPr lang="en-US" dirty="0"/>
              <a:t> $4,000.00 	Computers and Wacom</a:t>
            </a:r>
          </a:p>
          <a:p>
            <a:r>
              <a:rPr lang="en-US" dirty="0"/>
              <a:t> $800.00 		Fabrics</a:t>
            </a:r>
          </a:p>
          <a:p>
            <a:r>
              <a:rPr lang="en-US" dirty="0"/>
              <a:t> $700.00 		Crafting</a:t>
            </a:r>
          </a:p>
          <a:p>
            <a:r>
              <a:rPr lang="en-US" dirty="0"/>
              <a:t> $2,500.00 	Electronics</a:t>
            </a:r>
          </a:p>
          <a:p>
            <a:r>
              <a:rPr lang="en-US" dirty="0"/>
              <a:t> $400.00 		Storage</a:t>
            </a:r>
          </a:p>
          <a:p>
            <a:r>
              <a:rPr lang="en-US" dirty="0"/>
              <a:t> $10,000.00 	Space renovation</a:t>
            </a:r>
          </a:p>
          <a:p>
            <a:r>
              <a:rPr lang="en-US" dirty="0"/>
              <a:t> $2,000.00 	TV and Document Camera</a:t>
            </a:r>
          </a:p>
        </p:txBody>
      </p:sp>
    </p:spTree>
    <p:extLst>
      <p:ext uri="{BB962C8B-B14F-4D97-AF65-F5344CB8AC3E}">
        <p14:creationId xmlns:p14="http://schemas.microsoft.com/office/powerpoint/2010/main" val="4027496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3516-E980-45C4-991B-8CBE2F63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045" y="804519"/>
            <a:ext cx="9871024" cy="1049235"/>
          </a:xfrm>
        </p:spPr>
        <p:txBody>
          <a:bodyPr/>
          <a:lstStyle/>
          <a:p>
            <a:r>
              <a:rPr lang="en-US" dirty="0" err="1"/>
              <a:t>Blugold</a:t>
            </a:r>
            <a:r>
              <a:rPr lang="en-US" dirty="0"/>
              <a:t> Makerspace – Hours/Staff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87DE1E-8672-4A0F-AC39-31F632A07F62}"/>
              </a:ext>
            </a:extLst>
          </p:cNvPr>
          <p:cNvSpPr txBox="1"/>
          <p:nvPr/>
        </p:nvSpPr>
        <p:spPr>
          <a:xfrm>
            <a:off x="8799226" y="2910624"/>
            <a:ext cx="23984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u="sng" dirty="0"/>
              <a:t>STAFFING</a:t>
            </a:r>
          </a:p>
          <a:p>
            <a:pPr algn="r"/>
            <a:r>
              <a:rPr lang="en-US" sz="2800" dirty="0"/>
              <a:t>7 Library staff</a:t>
            </a:r>
          </a:p>
          <a:p>
            <a:pPr algn="r"/>
            <a:r>
              <a:rPr lang="en-US" sz="2800" dirty="0"/>
              <a:t>1 Outside staff</a:t>
            </a:r>
          </a:p>
          <a:p>
            <a:pPr algn="r"/>
            <a:r>
              <a:rPr lang="en-US" sz="2800" dirty="0"/>
              <a:t>3 Students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BB1D50-2E51-4FFA-B73E-0D02E15F3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480860"/>
              </p:ext>
            </p:extLst>
          </p:nvPr>
        </p:nvGraphicFramePr>
        <p:xfrm>
          <a:off x="1454045" y="2072809"/>
          <a:ext cx="6906251" cy="3491512"/>
        </p:xfrm>
        <a:graphic>
          <a:graphicData uri="http://schemas.openxmlformats.org/drawingml/2006/table">
            <a:tbl>
              <a:tblPr/>
              <a:tblGrid>
                <a:gridCol w="720855">
                  <a:extLst>
                    <a:ext uri="{9D8B030D-6E8A-4147-A177-3AD203B41FA5}">
                      <a16:colId xmlns:a16="http://schemas.microsoft.com/office/drawing/2014/main" val="3510740597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4176152107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556274250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2179419892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2619886023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3945605621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2831314591"/>
                    </a:ext>
                  </a:extLst>
                </a:gridCol>
                <a:gridCol w="883628">
                  <a:extLst>
                    <a:ext uri="{9D8B030D-6E8A-4147-A177-3AD203B41FA5}">
                      <a16:colId xmlns:a16="http://schemas.microsoft.com/office/drawing/2014/main" val="1359620769"/>
                    </a:ext>
                  </a:extLst>
                </a:gridCol>
              </a:tblGrid>
              <a:tr h="226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Sunday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Saturday</a:t>
                      </a:r>
                    </a:p>
                  </a:txBody>
                  <a:tcPr marL="8720" marR="8720" marT="87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650667"/>
                  </a:ext>
                </a:extLst>
              </a:tr>
              <a:tr h="20404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8:00am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7917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53032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9:00am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0026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83993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10:00am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5622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96331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11:00am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3034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56581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268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47482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0746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962180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7063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57117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0905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60689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456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4883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5334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05492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793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18100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32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892897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0112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67548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1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904102"/>
                  </a:ext>
                </a:extLst>
              </a:tr>
              <a:tr h="172075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10:00pm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706289"/>
                  </a:ext>
                </a:extLst>
              </a:tr>
              <a:tr h="1621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0" marR="8720" marT="8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43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9759E-B25E-4ED1-A588-60CFDAD3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Blugold</a:t>
            </a:r>
            <a:r>
              <a:rPr lang="en-US" dirty="0"/>
              <a:t> Makerspace – Faculty interest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B2A856-04A4-48F2-9D97-848CD19E5848}"/>
              </a:ext>
            </a:extLst>
          </p:cNvPr>
          <p:cNvSpPr txBox="1"/>
          <p:nvPr/>
        </p:nvSpPr>
        <p:spPr>
          <a:xfrm>
            <a:off x="1451579" y="2315980"/>
            <a:ext cx="96032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French – Sewing reusable bags and describing the experience in French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Music history – Soldering radio kits as group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Education majors – Touring the makerspace before graduating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Board game design – 3D printing and crafts for prototyping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Bag It Fashion Show – Reusing materials and garment fabrication</a:t>
            </a:r>
          </a:p>
        </p:txBody>
      </p:sp>
    </p:spTree>
    <p:extLst>
      <p:ext uri="{BB962C8B-B14F-4D97-AF65-F5344CB8AC3E}">
        <p14:creationId xmlns:p14="http://schemas.microsoft.com/office/powerpoint/2010/main" val="243289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47FBC-F323-43F4-B749-96EF5E5C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Statistics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C477312-B85D-4CEC-86F5-B12EB97CC4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293623"/>
              </p:ext>
            </p:extLst>
          </p:nvPr>
        </p:nvGraphicFramePr>
        <p:xfrm>
          <a:off x="1451579" y="1853754"/>
          <a:ext cx="9603274" cy="416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209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02C0A37-D37D-428C-9848-9289364C5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165261"/>
              </p:ext>
            </p:extLst>
          </p:nvPr>
        </p:nvGraphicFramePr>
        <p:xfrm>
          <a:off x="2619375" y="1399122"/>
          <a:ext cx="6953250" cy="5372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7543571" imgH="5829095" progId="AcroExch.Document.7">
                  <p:embed/>
                </p:oleObj>
              </mc:Choice>
              <mc:Fallback>
                <p:oleObj name="Acrobat Document" r:id="rId3" imgW="7543571" imgH="58290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9375" y="1399122"/>
                        <a:ext cx="6953250" cy="5372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BE82868-7593-4097-8E0F-35B18DA1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Workshops</a:t>
            </a:r>
          </a:p>
        </p:txBody>
      </p:sp>
    </p:spTree>
    <p:extLst>
      <p:ext uri="{BB962C8B-B14F-4D97-AF65-F5344CB8AC3E}">
        <p14:creationId xmlns:p14="http://schemas.microsoft.com/office/powerpoint/2010/main" val="3938806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07554-8C20-4EBF-B8CF-68CB18649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Blugold</a:t>
            </a:r>
            <a:r>
              <a:rPr lang="en-US" dirty="0"/>
              <a:t> Makerspace – What didn’t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CAC7C-ACB3-48E9-A38C-B1FAB3F47E2A}"/>
              </a:ext>
            </a:extLst>
          </p:cNvPr>
          <p:cNvSpPr txBox="1"/>
          <p:nvPr/>
        </p:nvSpPr>
        <p:spPr>
          <a:xfrm>
            <a:off x="1538243" y="2427006"/>
            <a:ext cx="7990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Generic Student Organization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Generic / Lesson-style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CC1E2-DF29-4B15-8525-76276A69EBE2}"/>
              </a:ext>
            </a:extLst>
          </p:cNvPr>
          <p:cNvSpPr txBox="1"/>
          <p:nvPr/>
        </p:nvSpPr>
        <p:spPr>
          <a:xfrm>
            <a:off x="1451579" y="4033615"/>
            <a:ext cx="9281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And now, “Pictures or it didn’t happen!”</a:t>
            </a:r>
          </a:p>
        </p:txBody>
      </p:sp>
    </p:spTree>
    <p:extLst>
      <p:ext uri="{BB962C8B-B14F-4D97-AF65-F5344CB8AC3E}">
        <p14:creationId xmlns:p14="http://schemas.microsoft.com/office/powerpoint/2010/main" val="421208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9BF40-A508-471F-9B8F-9FF3496F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4B5678-7537-4AB3-838C-47C8CDB8D95A}"/>
              </a:ext>
            </a:extLst>
          </p:cNvPr>
          <p:cNvSpPr txBox="1"/>
          <p:nvPr/>
        </p:nvSpPr>
        <p:spPr>
          <a:xfrm>
            <a:off x="1546789" y="2392822"/>
            <a:ext cx="86910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Robotics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Working with faculty/staff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More pointed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Buy a laser cutter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Fill out the website with tools and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Digital creation lab</a:t>
            </a:r>
          </a:p>
        </p:txBody>
      </p:sp>
    </p:spTree>
    <p:extLst>
      <p:ext uri="{BB962C8B-B14F-4D97-AF65-F5344CB8AC3E}">
        <p14:creationId xmlns:p14="http://schemas.microsoft.com/office/powerpoint/2010/main" val="26695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4533-BECF-4440-9261-E1A699CD3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37926"/>
          </a:xfrm>
        </p:spPr>
        <p:txBody>
          <a:bodyPr>
            <a:normAutofit/>
          </a:bodyPr>
          <a:lstStyle/>
          <a:p>
            <a:r>
              <a:rPr lang="en-US" dirty="0"/>
              <a:t>Thank you for your time</a:t>
            </a:r>
            <a:br>
              <a:rPr lang="en-US" dirty="0"/>
            </a:br>
            <a:r>
              <a:rPr lang="en-US" sz="4000" dirty="0"/>
              <a:t>Questions / Comments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80848-60A6-4EC6-9E65-1D92F2701320}"/>
              </a:ext>
            </a:extLst>
          </p:cNvPr>
          <p:cNvSpPr txBox="1"/>
          <p:nvPr/>
        </p:nvSpPr>
        <p:spPr>
          <a:xfrm>
            <a:off x="1451579" y="2141623"/>
            <a:ext cx="8434699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slideshow and other resources:</a:t>
            </a:r>
          </a:p>
          <a:p>
            <a:endParaRPr lang="en-US" sz="1050" dirty="0"/>
          </a:p>
          <a:p>
            <a:r>
              <a:rPr lang="en-US" sz="24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http://LIB.UWEC.EDU/Systems/Presentations.aspx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Dan Hillis</a:t>
            </a:r>
          </a:p>
          <a:p>
            <a:r>
              <a:rPr lang="en-US" dirty="0"/>
              <a:t>Library Systems and Makerspace Coordinator</a:t>
            </a:r>
          </a:p>
          <a:p>
            <a:r>
              <a:rPr lang="en-US" dirty="0"/>
              <a:t>McIntyre Library</a:t>
            </a:r>
          </a:p>
          <a:p>
            <a:r>
              <a:rPr lang="en-US" dirty="0"/>
              <a:t>UW-</a:t>
            </a:r>
            <a:r>
              <a:rPr lang="en-US" dirty="0" err="1"/>
              <a:t>Eau</a:t>
            </a:r>
            <a:r>
              <a:rPr lang="en-US" dirty="0"/>
              <a:t> Claire</a:t>
            </a:r>
          </a:p>
          <a:p>
            <a:endParaRPr lang="en-US" dirty="0"/>
          </a:p>
          <a:p>
            <a:r>
              <a:rPr lang="en-US" dirty="0"/>
              <a:t>HILLISDR@UWEC.EDU</a:t>
            </a:r>
          </a:p>
        </p:txBody>
      </p:sp>
    </p:spTree>
    <p:extLst>
      <p:ext uri="{BB962C8B-B14F-4D97-AF65-F5344CB8AC3E}">
        <p14:creationId xmlns:p14="http://schemas.microsoft.com/office/powerpoint/2010/main" val="25487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0CA0-1550-4ADC-800F-37A76D25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What is a makerspace?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11976-25F7-4040-B007-D128E15937C7}"/>
              </a:ext>
            </a:extLst>
          </p:cNvPr>
          <p:cNvSpPr txBox="1"/>
          <p:nvPr/>
        </p:nvSpPr>
        <p:spPr>
          <a:xfrm>
            <a:off x="1451579" y="1853754"/>
            <a:ext cx="58911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A4022-3088-4602-A4BD-5D65CA27DA91}"/>
              </a:ext>
            </a:extLst>
          </p:cNvPr>
          <p:cNvSpPr txBox="1"/>
          <p:nvPr/>
        </p:nvSpPr>
        <p:spPr>
          <a:xfrm>
            <a:off x="1451579" y="3806469"/>
            <a:ext cx="791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Varies widely based on Budget, Staff, Demand</a:t>
            </a:r>
          </a:p>
        </p:txBody>
      </p:sp>
    </p:spTree>
    <p:extLst>
      <p:ext uri="{BB962C8B-B14F-4D97-AF65-F5344CB8AC3E}">
        <p14:creationId xmlns:p14="http://schemas.microsoft.com/office/powerpoint/2010/main" val="5898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616A0-0D99-4BB3-9459-1D10E0F2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makerspace?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69F598-4AA2-439D-90A2-929BB22065D7}"/>
              </a:ext>
            </a:extLst>
          </p:cNvPr>
          <p:cNvSpPr txBox="1"/>
          <p:nvPr/>
        </p:nvSpPr>
        <p:spPr>
          <a:xfrm>
            <a:off x="1451578" y="1853754"/>
            <a:ext cx="3817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Other names: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Fablab</a:t>
            </a:r>
            <a:endParaRPr lang="en-US" sz="2800" dirty="0"/>
          </a:p>
          <a:p>
            <a:r>
              <a:rPr lang="en-US" sz="2800" dirty="0"/>
              <a:t>	Hackerspace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AD9AEF-0ABB-43DE-83C8-EEEF1010C971}"/>
              </a:ext>
            </a:extLst>
          </p:cNvPr>
          <p:cNvSpPr txBox="1"/>
          <p:nvPr/>
        </p:nvSpPr>
        <p:spPr>
          <a:xfrm>
            <a:off x="1451578" y="3429000"/>
            <a:ext cx="6695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Communities</a:t>
            </a:r>
          </a:p>
          <a:p>
            <a:r>
              <a:rPr lang="en-US" sz="2800" dirty="0"/>
              <a:t>	Maker Movement (think </a:t>
            </a:r>
            <a:r>
              <a:rPr lang="en-US" sz="2800" dirty="0" err="1"/>
              <a:t>Mythbusters</a:t>
            </a:r>
            <a:r>
              <a:rPr lang="en-US" sz="2800" dirty="0"/>
              <a:t>)</a:t>
            </a:r>
          </a:p>
          <a:p>
            <a:r>
              <a:rPr lang="en-US" sz="2800" dirty="0"/>
              <a:t>	Pinterest</a:t>
            </a:r>
          </a:p>
        </p:txBody>
      </p:sp>
    </p:spTree>
    <p:extLst>
      <p:ext uri="{BB962C8B-B14F-4D97-AF65-F5344CB8AC3E}">
        <p14:creationId xmlns:p14="http://schemas.microsoft.com/office/powerpoint/2010/main" val="364110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E53ED-3DBB-48C7-8068-4E876EE9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A30408-AD69-43FF-9B44-FBDBAAF7400E}"/>
              </a:ext>
            </a:extLst>
          </p:cNvPr>
          <p:cNvSpPr txBox="1"/>
          <p:nvPr/>
        </p:nvSpPr>
        <p:spPr>
          <a:xfrm>
            <a:off x="1451579" y="2475845"/>
            <a:ext cx="78423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3D scanner and 3D printer for medical and physical therapy 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3D printer and </a:t>
            </a:r>
            <a:r>
              <a:rPr lang="en-US" sz="2800" dirty="0" err="1"/>
              <a:t>lasercutter</a:t>
            </a:r>
            <a:r>
              <a:rPr lang="en-US" sz="2800" dirty="0"/>
              <a:t> for 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Build a remote control car to learn electronics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64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B15C-4687-47FE-A587-149F29198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18657" cy="1049235"/>
          </a:xfrm>
        </p:spPr>
        <p:txBody>
          <a:bodyPr/>
          <a:lstStyle/>
          <a:p>
            <a:r>
              <a:rPr lang="en-US" dirty="0"/>
              <a:t>Why should a university have a makerspace?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AFBAB0-18A0-4E70-8985-3670E3D36922}"/>
              </a:ext>
            </a:extLst>
          </p:cNvPr>
          <p:cNvSpPr txBox="1"/>
          <p:nvPr/>
        </p:nvSpPr>
        <p:spPr>
          <a:xfrm>
            <a:off x="1451578" y="2258489"/>
            <a:ext cx="96186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Develop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State-of-the-art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Personal and class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Entrepreneurs and startups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588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B15C-4687-47FE-A587-149F29198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18657" cy="1049235"/>
          </a:xfrm>
        </p:spPr>
        <p:txBody>
          <a:bodyPr/>
          <a:lstStyle/>
          <a:p>
            <a:r>
              <a:rPr lang="en-US" dirty="0"/>
              <a:t>Why should a university have a makerspace?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AFBAB0-18A0-4E70-8985-3670E3D36922}"/>
              </a:ext>
            </a:extLst>
          </p:cNvPr>
          <p:cNvSpPr txBox="1"/>
          <p:nvPr/>
        </p:nvSpPr>
        <p:spPr>
          <a:xfrm>
            <a:off x="1451579" y="2305615"/>
            <a:ext cx="96186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Campus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Stories of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Stay competitive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Increase retention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62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0410-164B-447E-A964-4AD78EDD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implement the </a:t>
            </a:r>
            <a:br>
              <a:rPr lang="en-US" dirty="0"/>
            </a:br>
            <a:r>
              <a:rPr lang="en-US" dirty="0" err="1"/>
              <a:t>Blugold</a:t>
            </a:r>
            <a:r>
              <a:rPr lang="en-US" dirty="0"/>
              <a:t> Makerspace?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BFF24-2F49-40E2-8557-CBDA353D90BC}"/>
              </a:ext>
            </a:extLst>
          </p:cNvPr>
          <p:cNvSpPr txBox="1"/>
          <p:nvPr/>
        </p:nvSpPr>
        <p:spPr>
          <a:xfrm>
            <a:off x="2343493" y="1853754"/>
            <a:ext cx="66923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July – Start researching and gathering data</a:t>
            </a:r>
          </a:p>
          <a:p>
            <a:r>
              <a:rPr lang="en-US" sz="2800" dirty="0"/>
              <a:t>August – Pitch to director</a:t>
            </a:r>
          </a:p>
          <a:p>
            <a:r>
              <a:rPr lang="en-US" sz="2800" dirty="0"/>
              <a:t>February – Exploration committee </a:t>
            </a:r>
          </a:p>
          <a:p>
            <a:r>
              <a:rPr lang="en-US" sz="2800" dirty="0"/>
              <a:t>October – Meet with campus faculty</a:t>
            </a:r>
          </a:p>
          <a:p>
            <a:r>
              <a:rPr lang="en-US" sz="2800" dirty="0"/>
              <a:t>December – Pitch to ITC and SOS</a:t>
            </a:r>
          </a:p>
          <a:p>
            <a:r>
              <a:rPr lang="en-US" sz="2800" dirty="0"/>
              <a:t>March – Both ITC and SOS provided funding</a:t>
            </a:r>
          </a:p>
          <a:p>
            <a:r>
              <a:rPr lang="en-US" sz="2800" dirty="0"/>
              <a:t>May – Start purchasing</a:t>
            </a:r>
          </a:p>
          <a:p>
            <a:r>
              <a:rPr lang="en-US" sz="2800" dirty="0"/>
              <a:t>July – Renovation of space</a:t>
            </a:r>
          </a:p>
          <a:p>
            <a:r>
              <a:rPr lang="en-US" sz="2800" dirty="0"/>
              <a:t>September – Grand opening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6B1CE6-13D4-4289-B7D0-0BF5656CC89E}"/>
              </a:ext>
            </a:extLst>
          </p:cNvPr>
          <p:cNvSpPr txBox="1"/>
          <p:nvPr/>
        </p:nvSpPr>
        <p:spPr>
          <a:xfrm>
            <a:off x="1401627" y="1853754"/>
            <a:ext cx="9918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2016</a:t>
            </a:r>
          </a:p>
          <a:p>
            <a:r>
              <a:rPr lang="en-US" sz="2800" dirty="0"/>
              <a:t>2016</a:t>
            </a:r>
          </a:p>
          <a:p>
            <a:r>
              <a:rPr lang="en-US" sz="2800" dirty="0"/>
              <a:t>2017</a:t>
            </a:r>
          </a:p>
          <a:p>
            <a:r>
              <a:rPr lang="en-US" sz="2800" dirty="0"/>
              <a:t>2017</a:t>
            </a:r>
          </a:p>
          <a:p>
            <a:r>
              <a:rPr lang="en-US" sz="2800" dirty="0"/>
              <a:t>2017</a:t>
            </a:r>
          </a:p>
          <a:p>
            <a:r>
              <a:rPr lang="en-US" sz="2800" dirty="0"/>
              <a:t>2018</a:t>
            </a:r>
          </a:p>
          <a:p>
            <a:r>
              <a:rPr lang="en-US" sz="2800" dirty="0"/>
              <a:t>2018</a:t>
            </a:r>
          </a:p>
          <a:p>
            <a:r>
              <a:rPr lang="en-US" sz="2800" dirty="0"/>
              <a:t>2018</a:t>
            </a:r>
          </a:p>
          <a:p>
            <a:r>
              <a:rPr lang="en-US" sz="28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418770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108A-2F0C-4B61-B5B6-408E2CEB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Makerspace exploration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94C72C-0546-46BE-9AE6-BE9AEB17B361}"/>
              </a:ext>
            </a:extLst>
          </p:cNvPr>
          <p:cNvSpPr txBox="1"/>
          <p:nvPr/>
        </p:nvSpPr>
        <p:spPr>
          <a:xfrm>
            <a:off x="1451579" y="2305615"/>
            <a:ext cx="69929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Support from faculty?</a:t>
            </a:r>
          </a:p>
          <a:p>
            <a:r>
              <a:rPr lang="en-US" sz="2800" dirty="0"/>
              <a:t>Demand from students?</a:t>
            </a:r>
          </a:p>
          <a:p>
            <a:r>
              <a:rPr lang="en-US" sz="2800" dirty="0"/>
              <a:t>Scope of equipment?</a:t>
            </a:r>
          </a:p>
          <a:p>
            <a:r>
              <a:rPr lang="en-US" sz="2800" dirty="0"/>
              <a:t>Create marketing pamphlet</a:t>
            </a:r>
          </a:p>
          <a:p>
            <a:r>
              <a:rPr lang="en-US" sz="2800" dirty="0"/>
              <a:t>Create proposal/budget</a:t>
            </a:r>
          </a:p>
        </p:txBody>
      </p:sp>
    </p:spTree>
    <p:extLst>
      <p:ext uri="{BB962C8B-B14F-4D97-AF65-F5344CB8AC3E}">
        <p14:creationId xmlns:p14="http://schemas.microsoft.com/office/powerpoint/2010/main" val="272076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2D4D-D1D7-455E-8CCE-E1382C39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from Student Groups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93885-CA33-47E4-AA32-3CDFB00C30BF}"/>
              </a:ext>
            </a:extLst>
          </p:cNvPr>
          <p:cNvSpPr txBox="1"/>
          <p:nvPr/>
        </p:nvSpPr>
        <p:spPr>
          <a:xfrm>
            <a:off x="1573967" y="2323475"/>
            <a:ext cx="5299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ITC – Information Technology Commission </a:t>
            </a:r>
          </a:p>
          <a:p>
            <a:r>
              <a:rPr lang="en-US" dirty="0"/>
              <a:t>SOS – Student Office of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51053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3857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e What, Why, and How of a University Makerspac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What is a makerspace?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What is a makerspace?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Sample use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Why should a university have a makerspace?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Why should a university have a makerspace?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How did we implement the  Blugold Makerspace?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Makerspace exploration committee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Funding from Student Group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Makerspace implementation committee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Blugold Makerspace - Waivers for everyone&amp;quot;&quot;/&gt;&lt;property id=&quot;20307&quot; value=&quot;293&quot;/&gt;&lt;/object&gt;&lt;object type=&quot;3&quot; unique_id=&quot;10014&quot;&gt;&lt;property id=&quot;20148&quot; value=&quot;5&quot;/&gt;&lt;property id=&quot;20300&quot; value=&quot;Slide 12 - &amp;quot;Blugold Makerspace - Budget&amp;quot;&quot;/&gt;&lt;property id=&quot;20307&quot; value=&quot;266&quot;/&gt;&lt;/object&gt;&lt;object type=&quot;3&quot; unique_id=&quot;10015&quot;&gt;&lt;property id=&quot;20148&quot; value=&quot;5&quot;/&gt;&lt;property id=&quot;20300&quot; value=&quot;Slide 13 - &amp;quot;Blugold Makerspace – Hours/Staff&amp;quot;&quot;/&gt;&lt;property id=&quot;20307&quot; value=&quot;267&quot;/&gt;&lt;/object&gt;&lt;object type=&quot;3&quot; unique_id=&quot;10016&quot;&gt;&lt;property id=&quot;20148&quot; value=&quot;5&quot;/&gt;&lt;property id=&quot;20300&quot; value=&quot;Slide 14 - &amp;quot;Blugold Makerspace – Faculty interest&amp;quot;&quot;/&gt;&lt;property id=&quot;20307&quot; value=&quot;268&quot;/&gt;&lt;/object&gt;&lt;object type=&quot;3&quot; unique_id=&quot;10017&quot;&gt;&lt;property id=&quot;20148&quot; value=&quot;5&quot;/&gt;&lt;property id=&quot;20300&quot; value=&quot;Slide 15 - &amp;quot;Usage Statistics&amp;quot;&quot;/&gt;&lt;property id=&quot;20307&quot; value=&quot;291&quot;/&gt;&lt;/object&gt;&lt;object type=&quot;3&quot; unique_id=&quot;10018&quot;&gt;&lt;property id=&quot;20148&quot; value=&quot;5&quot;/&gt;&lt;property id=&quot;20300&quot; value=&quot;Slide 16 - &amp;quot;Workshops&amp;quot;&quot;/&gt;&lt;property id=&quot;20307&quot; value=&quot;292&quot;/&gt;&lt;/object&gt;&lt;object type=&quot;3&quot; unique_id=&quot;10019&quot;&gt;&lt;property id=&quot;20148&quot; value=&quot;5&quot;/&gt;&lt;property id=&quot;20300&quot; value=&quot;Slide 17 - &amp;quot;Blugold Makerspace – What didn’t work&amp;quot;&quot;/&gt;&lt;property id=&quot;20307&quot; value=&quot;278&quot;/&gt;&lt;/object&gt;&lt;object type=&quot;3&quot; unique_id=&quot;10038&quot;&gt;&lt;property id=&quot;20148&quot; value=&quot;5&quot;/&gt;&lt;property id=&quot;20300&quot; value=&quot;Slide 18 - &amp;quot;Future Plans&amp;quot;&quot;/&gt;&lt;property id=&quot;20307&quot; value=&quot;279&quot;/&gt;&lt;/object&gt;&lt;object type=&quot;3&quot; unique_id=&quot;10039&quot;&gt;&lt;property id=&quot;20148&quot; value=&quot;5&quot;/&gt;&lt;property id=&quot;20300&quot; value=&quot;Slide 19 - &amp;quot;Thank you for your time Questions / Comments&amp;quot;&quot;/&gt;&lt;property id=&quot;20307&quot; value=&quot;290&quot;/&gt;&lt;/object&gt;&lt;/object&gt;&lt;object type=&quot;8&quot; unique_id=&quot;1007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679</TotalTime>
  <Words>479</Words>
  <Application>Microsoft Office PowerPoint</Application>
  <PresentationFormat>Widescreen</PresentationFormat>
  <Paragraphs>260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Gill Sans MT</vt:lpstr>
      <vt:lpstr>Gallery</vt:lpstr>
      <vt:lpstr>Acrobat Document</vt:lpstr>
      <vt:lpstr>The What, Why, and How of a University Makerspace</vt:lpstr>
      <vt:lpstr>What is a makerspace?</vt:lpstr>
      <vt:lpstr>What is a makerspace?</vt:lpstr>
      <vt:lpstr>Sample uses</vt:lpstr>
      <vt:lpstr>Why should a university have a makerspace?</vt:lpstr>
      <vt:lpstr>Why should a university have a makerspace?</vt:lpstr>
      <vt:lpstr>How did we implement the  Blugold Makerspace?</vt:lpstr>
      <vt:lpstr>Makerspace exploration committee</vt:lpstr>
      <vt:lpstr>Funding from Student Groups</vt:lpstr>
      <vt:lpstr>Makerspace implementation committee</vt:lpstr>
      <vt:lpstr>Blugold Makerspace - Waivers for everyone</vt:lpstr>
      <vt:lpstr>Blugold Makerspace - Budget</vt:lpstr>
      <vt:lpstr>Blugold Makerspace – Hours/Staff</vt:lpstr>
      <vt:lpstr>Blugold Makerspace – Faculty interest</vt:lpstr>
      <vt:lpstr>Usage Statistics</vt:lpstr>
      <vt:lpstr>Workshops</vt:lpstr>
      <vt:lpstr>Blugold Makerspace – What didn’t work</vt:lpstr>
      <vt:lpstr>Future Plans</vt:lpstr>
      <vt:lpstr>Thank you for your time Questions /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What, Why, and How of a University Makerspace</dc:title>
  <dc:creator>hillisdr</dc:creator>
  <cp:lastModifiedBy>Noelle P Fredrich</cp:lastModifiedBy>
  <cp:revision>44</cp:revision>
  <dcterms:created xsi:type="dcterms:W3CDTF">2019-04-14T15:26:15Z</dcterms:created>
  <dcterms:modified xsi:type="dcterms:W3CDTF">2019-04-29T21:21:07Z</dcterms:modified>
</cp:coreProperties>
</file>