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34"/>
  </p:handoutMasterIdLst>
  <p:sldIdLst>
    <p:sldId id="287" r:id="rId5"/>
    <p:sldId id="256" r:id="rId6"/>
    <p:sldId id="257" r:id="rId7"/>
    <p:sldId id="278" r:id="rId8"/>
    <p:sldId id="260" r:id="rId9"/>
    <p:sldId id="262" r:id="rId10"/>
    <p:sldId id="275" r:id="rId11"/>
    <p:sldId id="289" r:id="rId12"/>
    <p:sldId id="276" r:id="rId13"/>
    <p:sldId id="277" r:id="rId14"/>
    <p:sldId id="261" r:id="rId15"/>
    <p:sldId id="258" r:id="rId16"/>
    <p:sldId id="286" r:id="rId17"/>
    <p:sldId id="259" r:id="rId18"/>
    <p:sldId id="265" r:id="rId19"/>
    <p:sldId id="268" r:id="rId20"/>
    <p:sldId id="269" r:id="rId21"/>
    <p:sldId id="270" r:id="rId22"/>
    <p:sldId id="274" r:id="rId23"/>
    <p:sldId id="273" r:id="rId24"/>
    <p:sldId id="279" r:id="rId25"/>
    <p:sldId id="288" r:id="rId26"/>
    <p:sldId id="281" r:id="rId27"/>
    <p:sldId id="282" r:id="rId28"/>
    <p:sldId id="283" r:id="rId29"/>
    <p:sldId id="284" r:id="rId30"/>
    <p:sldId id="285" r:id="rId31"/>
    <p:sldId id="280" r:id="rId32"/>
    <p:sldId id="266"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B330"/>
    <a:srgbClr val="981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76" autoAdjust="0"/>
    <p:restoredTop sz="94494" autoAdjust="0"/>
  </p:normalViewPr>
  <p:slideViewPr>
    <p:cSldViewPr snapToGrid="0">
      <p:cViewPr varScale="1">
        <p:scale>
          <a:sx n="94" d="100"/>
          <a:sy n="94" d="100"/>
        </p:scale>
        <p:origin x="69" y="555"/>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2B1AF80-BD5F-4303-A312-C1DFFBE7C15B}" type="datetimeFigureOut">
              <a:rPr lang="en-US" smtClean="0"/>
              <a:t>4/12/2018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55FBF51-28C7-49C0-9363-B4DDEA8F51C2}" type="slidenum">
              <a:rPr lang="en-US" smtClean="0"/>
              <a:t>‹#›</a:t>
            </a:fld>
            <a:endParaRPr lang="en-US"/>
          </a:p>
        </p:txBody>
      </p:sp>
    </p:spTree>
    <p:extLst>
      <p:ext uri="{BB962C8B-B14F-4D97-AF65-F5344CB8AC3E}">
        <p14:creationId xmlns:p14="http://schemas.microsoft.com/office/powerpoint/2010/main" val="24306253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Trebuchet MS" panose="020B0603020202020204" pitchFamily="34" charset="0"/>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Trebuchet MS" panose="020B0603020202020204" pitchFamily="34" charset="0"/>
              </a:rPr>
              <a:t>”</a:t>
            </a:r>
            <a:endParaRPr lang="en-US" dirty="0">
              <a:solidFill>
                <a:schemeClr val="accent1">
                  <a:lumMod val="60000"/>
                  <a:lumOff val="40000"/>
                </a:schemeClr>
              </a:solidFill>
              <a:latin typeface="Trebuchet MS" panose="020B0603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Trebuchet MS" panose="020B0603020202020204" pitchFamily="34" charset="0"/>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Trebuchet MS" panose="020B0603020202020204" pitchFamily="34" charset="0"/>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4/12/2018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eckardpp@uwec.edu" TargetMode="External"/><Relationship Id="rId2" Type="http://schemas.openxmlformats.org/officeDocument/2006/relationships/hyperlink" Target="mailto:ekastberg@uwsa.edu" TargetMode="External"/><Relationship Id="rId1" Type="http://schemas.openxmlformats.org/officeDocument/2006/relationships/slideLayout" Target="../slideLayouts/slideLayout2.xml"/><Relationship Id="rId5" Type="http://schemas.openxmlformats.org/officeDocument/2006/relationships/hyperlink" Target="mailto:cios_only@uwsa.edu" TargetMode="External"/><Relationship Id="rId4" Type="http://schemas.openxmlformats.org/officeDocument/2006/relationships/hyperlink" Target="mailto:joseph.kmiech@uwrf.edu"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EMj89Ulpx6c" TargetMode="External"/><Relationship Id="rId2" Type="http://schemas.openxmlformats.org/officeDocument/2006/relationships/hyperlink" Target="https://www.uwec.edu/kb/article/services-duo-overview/"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uwec.edu/kb/article/services-duo-overview/" TargetMode="External"/><Relationship Id="rId2" Type="http://schemas.openxmlformats.org/officeDocument/2006/relationships/hyperlink" Target="http://www.wisconsin.edu/uw-policies/uw-system-administrative-policies/information-security-authentication/" TargetMode="External"/><Relationship Id="rId1" Type="http://schemas.openxmlformats.org/officeDocument/2006/relationships/slideLayout" Target="../slideLayouts/slideLayout7.xml"/><Relationship Id="rId6" Type="http://schemas.openxmlformats.org/officeDocument/2006/relationships/hyperlink" Target="https://duo.com/blog/how-to-add-two-factor-authentication-to-your-amazon-account-with-duo-mobile" TargetMode="External"/><Relationship Id="rId5" Type="http://schemas.openxmlformats.org/officeDocument/2006/relationships/hyperlink" Target="https://logintest.uwec.edu/duo/" TargetMode="External"/><Relationship Id="rId4" Type="http://schemas.openxmlformats.org/officeDocument/2006/relationships/hyperlink" Target="https://eform1.uwec.edu/form.aspx?pid=d6b4de7a-a68b-41af-97f5-ecc275ef7d2d&amp;formid=f7fe69a5-ccc2-4725-b7b1-6499f6cb1e06&amp;completetext=Pleas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no-reply@duosecurity.com" TargetMode="External"/><Relationship Id="rId1" Type="http://schemas.openxmlformats.org/officeDocument/2006/relationships/slideLayout" Target="../slideLayouts/slideLayout7.xml"/><Relationship Id="rId6" Type="http://schemas.openxmlformats.org/officeDocument/2006/relationships/hyperlink" Target="https://some/" TargetMode="External"/><Relationship Id="rId5" Type="http://schemas.openxmlformats.org/officeDocument/2006/relationships/hyperlink" Target="https://guide.duo.com/enrollment" TargetMode="External"/><Relationship Id="rId4" Type="http://schemas.openxmlformats.org/officeDocument/2006/relationships/image" Target="cid:customer_logo.png@duosecurity.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joseph.kmiech@uwrf.edu" TargetMode="External"/><Relationship Id="rId2" Type="http://schemas.openxmlformats.org/officeDocument/2006/relationships/hyperlink" Target="mailto:jlattis@uwsa.edu" TargetMode="External"/><Relationship Id="rId1" Type="http://schemas.openxmlformats.org/officeDocument/2006/relationships/slideLayout" Target="../slideLayouts/slideLayout2.xml"/><Relationship Id="rId4" Type="http://schemas.openxmlformats.org/officeDocument/2006/relationships/hyperlink" Target="mailto:apreboski@uwsa.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10357750" cy="6858001"/>
          </a:xfrm>
          <a:prstGeom prst="rect">
            <a:avLst/>
          </a:prstGeom>
        </p:spPr>
      </p:pic>
    </p:spTree>
    <p:extLst>
      <p:ext uri="{BB962C8B-B14F-4D97-AF65-F5344CB8AC3E}">
        <p14:creationId xmlns:p14="http://schemas.microsoft.com/office/powerpoint/2010/main" val="333097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open records and Duo</a:t>
            </a:r>
          </a:p>
        </p:txBody>
      </p:sp>
      <p:sp>
        <p:nvSpPr>
          <p:cNvPr id="3" name="Content Placeholder 2"/>
          <p:cNvSpPr>
            <a:spLocks noGrp="1"/>
          </p:cNvSpPr>
          <p:nvPr>
            <p:ph idx="1"/>
          </p:nvPr>
        </p:nvSpPr>
        <p:spPr>
          <a:xfrm>
            <a:off x="677334" y="1393371"/>
            <a:ext cx="8596668" cy="4647991"/>
          </a:xfrm>
        </p:spPr>
        <p:txBody>
          <a:bodyPr>
            <a:normAutofit fontScale="32500" lnSpcReduction="20000"/>
          </a:bodyPr>
          <a:lstStyle/>
          <a:p>
            <a:pPr marL="0" indent="0">
              <a:buNone/>
            </a:pPr>
            <a:endParaRPr lang="en-US" dirty="0"/>
          </a:p>
          <a:p>
            <a:pPr marL="0" indent="0">
              <a:buNone/>
            </a:pPr>
            <a:r>
              <a:rPr lang="en-US" sz="2500" b="1" dirty="0"/>
              <a:t>From:</a:t>
            </a:r>
            <a:r>
              <a:rPr lang="en-US" sz="2500" dirty="0"/>
              <a:t> Erin Kastberg &lt;ekastberg@uwsa.edu&gt; </a:t>
            </a:r>
            <a:br>
              <a:rPr lang="en-US" sz="2500" dirty="0"/>
            </a:br>
            <a:r>
              <a:rPr lang="en-US" sz="2500" b="1" dirty="0"/>
              <a:t>Sent:</a:t>
            </a:r>
            <a:r>
              <a:rPr lang="en-US" sz="2500" dirty="0"/>
              <a:t> Monday, March 26, 2018 2:51 PM</a:t>
            </a:r>
            <a:br>
              <a:rPr lang="en-US" sz="2500" dirty="0"/>
            </a:br>
            <a:r>
              <a:rPr lang="en-US" sz="2500" b="1" dirty="0"/>
              <a:t>To:</a:t>
            </a:r>
            <a:r>
              <a:rPr lang="en-US" sz="2500" dirty="0"/>
              <a:t> Eckardt, Chip &lt;eckardpp@uwec.edu&gt;; Joseph Kmiech &lt;joseph.kmiech@uwrf.edu&gt;; CIOs Only &lt;cios_only@uwsa.edu&gt;</a:t>
            </a:r>
            <a:br>
              <a:rPr lang="en-US" sz="2500" dirty="0"/>
            </a:br>
            <a:r>
              <a:rPr lang="en-US" sz="2500" b="1" dirty="0"/>
              <a:t>Subject:</a:t>
            </a:r>
            <a:r>
              <a:rPr lang="en-US" sz="2500" dirty="0"/>
              <a:t> RE: Second Factor Question </a:t>
            </a:r>
          </a:p>
          <a:p>
            <a:pPr marL="0" indent="0">
              <a:buNone/>
            </a:pPr>
            <a:r>
              <a:rPr lang="en-US" sz="2500" dirty="0"/>
              <a:t>I agree with you, Chip.</a:t>
            </a:r>
          </a:p>
          <a:p>
            <a:pPr marL="0" indent="0">
              <a:buNone/>
            </a:pPr>
            <a:r>
              <a:rPr lang="en-US" sz="2500" dirty="0"/>
              <a:t>Thanks,</a:t>
            </a:r>
          </a:p>
          <a:p>
            <a:pPr marL="0" indent="0">
              <a:buNone/>
            </a:pPr>
            <a:r>
              <a:rPr lang="en-US" sz="2500" dirty="0"/>
              <a:t>Erin </a:t>
            </a:r>
          </a:p>
          <a:p>
            <a:pPr marL="0" indent="0">
              <a:buNone/>
            </a:pPr>
            <a:r>
              <a:rPr lang="en-US" sz="2500" dirty="0"/>
              <a:t>Erin E. Kastberg</a:t>
            </a:r>
            <a:br>
              <a:rPr lang="en-US" sz="2500" dirty="0"/>
            </a:br>
            <a:r>
              <a:rPr lang="en-US" sz="2500" dirty="0"/>
              <a:t>Senior System Legal Counsel</a:t>
            </a:r>
            <a:br>
              <a:rPr lang="en-US" sz="2500" dirty="0"/>
            </a:br>
            <a:r>
              <a:rPr lang="en-US" sz="2500" dirty="0"/>
              <a:t>University of Wisconsin System</a:t>
            </a:r>
            <a:br>
              <a:rPr lang="en-US" sz="2500" dirty="0"/>
            </a:br>
            <a:r>
              <a:rPr lang="en-US" sz="2500" dirty="0"/>
              <a:t>Office of General Counsel</a:t>
            </a:r>
            <a:br>
              <a:rPr lang="en-US" sz="2500" dirty="0"/>
            </a:br>
            <a:r>
              <a:rPr lang="en-US" sz="2500" dirty="0"/>
              <a:t>1848 Van </a:t>
            </a:r>
            <a:r>
              <a:rPr lang="en-US" sz="2500" dirty="0" err="1"/>
              <a:t>Hise</a:t>
            </a:r>
            <a:r>
              <a:rPr lang="en-US" sz="2500" dirty="0"/>
              <a:t> Hall</a:t>
            </a:r>
            <a:br>
              <a:rPr lang="en-US" sz="2500" dirty="0"/>
            </a:br>
            <a:r>
              <a:rPr lang="en-US" sz="2500" dirty="0"/>
              <a:t>1220 Linden Drive</a:t>
            </a:r>
            <a:br>
              <a:rPr lang="en-US" sz="2500" dirty="0"/>
            </a:br>
            <a:r>
              <a:rPr lang="en-US" sz="2500" dirty="0"/>
              <a:t>Madison, WI  53706</a:t>
            </a:r>
            <a:br>
              <a:rPr lang="en-US" sz="2500" dirty="0"/>
            </a:br>
            <a:r>
              <a:rPr lang="en-US" sz="2500" dirty="0"/>
              <a:t>Telephone: (608) 262-6497</a:t>
            </a:r>
            <a:br>
              <a:rPr lang="en-US" sz="2500" dirty="0"/>
            </a:br>
            <a:r>
              <a:rPr lang="en-US" sz="2500" dirty="0"/>
              <a:t>Fax: (608) 263-3487</a:t>
            </a:r>
            <a:br>
              <a:rPr lang="en-US" sz="2500" dirty="0"/>
            </a:br>
            <a:r>
              <a:rPr lang="en-US" sz="2500" dirty="0"/>
              <a:t>Email:  </a:t>
            </a:r>
            <a:r>
              <a:rPr lang="en-US" sz="2500" u="sng" dirty="0">
                <a:hlinkClick r:id="rId2"/>
              </a:rPr>
              <a:t>ekastberg@uwsa.edu</a:t>
            </a:r>
            <a:br>
              <a:rPr lang="en-US" sz="2500" dirty="0"/>
            </a:br>
            <a:r>
              <a:rPr lang="en-US" sz="2500" dirty="0"/>
              <a:t>__________________________</a:t>
            </a:r>
            <a:br>
              <a:rPr lang="en-US" sz="2500" dirty="0"/>
            </a:br>
            <a:r>
              <a:rPr lang="en-US" sz="2500" dirty="0"/>
              <a:t>The preceding e-mail message (including any attachments) contains information that may be confidential, be protected by the attorney-client or other applicable privileges, or constitute non-public information.  It is intended to be conveyed only to the designated recipient(s).  If you are not an intended recipient of this message, please notify the sender by replying to this message and then delete it from your system.  Use, dissemination, distribution, or reproduction of this message by unintended recipients is not authorized and may be unlawful.</a:t>
            </a:r>
          </a:p>
          <a:p>
            <a:pPr marL="0" indent="0">
              <a:buNone/>
            </a:pPr>
            <a:r>
              <a:rPr lang="en-US" sz="2500" b="1" dirty="0"/>
              <a:t>From:</a:t>
            </a:r>
            <a:r>
              <a:rPr lang="en-US" sz="2500" dirty="0"/>
              <a:t> Eckardt, Chip &lt;</a:t>
            </a:r>
            <a:r>
              <a:rPr lang="en-US" sz="2500" u="sng" dirty="0">
                <a:hlinkClick r:id="rId3"/>
              </a:rPr>
              <a:t>eckardpp@uwec.edu</a:t>
            </a:r>
            <a:r>
              <a:rPr lang="en-US" sz="2500" dirty="0"/>
              <a:t>&gt; </a:t>
            </a:r>
            <a:br>
              <a:rPr lang="en-US" sz="2500" dirty="0"/>
            </a:br>
            <a:r>
              <a:rPr lang="en-US" sz="2500" b="1" dirty="0"/>
              <a:t>Sent:</a:t>
            </a:r>
            <a:r>
              <a:rPr lang="en-US" sz="2500" dirty="0"/>
              <a:t> Tuesday, March 20, 2018 12:02 PM</a:t>
            </a:r>
            <a:br>
              <a:rPr lang="en-US" sz="2500" dirty="0"/>
            </a:br>
            <a:r>
              <a:rPr lang="en-US" sz="2500" b="1" dirty="0"/>
              <a:t>To:</a:t>
            </a:r>
            <a:r>
              <a:rPr lang="en-US" sz="2500" dirty="0"/>
              <a:t> </a:t>
            </a:r>
            <a:r>
              <a:rPr lang="en-US" sz="2500" u="sng" dirty="0">
                <a:hlinkClick r:id="rId4"/>
              </a:rPr>
              <a:t>joseph.kmiech@uwrf.edu</a:t>
            </a:r>
            <a:r>
              <a:rPr lang="en-US" sz="2500" dirty="0"/>
              <a:t>; CIOs Only &lt;</a:t>
            </a:r>
            <a:r>
              <a:rPr lang="en-US" sz="2500" u="sng" dirty="0">
                <a:hlinkClick r:id="rId5"/>
              </a:rPr>
              <a:t>cios_only@uwsa.edu</a:t>
            </a:r>
            <a:r>
              <a:rPr lang="en-US" sz="2500" dirty="0"/>
              <a:t>&gt;; Erin Kastberg &lt;</a:t>
            </a:r>
            <a:r>
              <a:rPr lang="en-US" sz="2500" u="sng" dirty="0">
                <a:hlinkClick r:id="rId2"/>
              </a:rPr>
              <a:t>ekastberg@uwsa.edu</a:t>
            </a:r>
            <a:r>
              <a:rPr lang="en-US" sz="2500" dirty="0"/>
              <a:t>&gt;</a:t>
            </a:r>
            <a:br>
              <a:rPr lang="en-US" sz="2500" dirty="0"/>
            </a:br>
            <a:r>
              <a:rPr lang="en-US" sz="2500" b="1" dirty="0"/>
              <a:t>Subject:</a:t>
            </a:r>
            <a:r>
              <a:rPr lang="en-US" sz="2500" dirty="0"/>
              <a:t> RE: Second Factor Question </a:t>
            </a:r>
          </a:p>
          <a:p>
            <a:pPr marL="0" indent="0">
              <a:buNone/>
            </a:pPr>
            <a:r>
              <a:rPr lang="en-US" sz="2500" dirty="0"/>
              <a:t>I would suggest asking System Legal (that is why I am copying Erin Kastberg on this reply).</a:t>
            </a:r>
          </a:p>
          <a:p>
            <a:pPr marL="0" indent="0">
              <a:buNone/>
            </a:pPr>
            <a:r>
              <a:rPr lang="en-US" sz="2500" dirty="0"/>
              <a:t>At UW-Eau Claire we say that no, it does not.  The rational is your phone is only used to grant yourself access.  There is no university data on the phone that results from using Duo to give yourself 2-factor access. </a:t>
            </a:r>
          </a:p>
          <a:p>
            <a:pPr marL="0" indent="0">
              <a:buNone/>
            </a:pPr>
            <a:r>
              <a:rPr lang="en-US" sz="2500" dirty="0"/>
              <a:t>HOWEVER, if people are storing sensitive university documents on their phone that phone CAN be subject to open record requests.  But just using the Duo app should NOT subject phone to open records request by itself.</a:t>
            </a:r>
          </a:p>
          <a:p>
            <a:pPr marL="0" indent="0">
              <a:buNone/>
            </a:pPr>
            <a:r>
              <a:rPr lang="en-US" sz="2500" dirty="0"/>
              <a:t> Chip</a:t>
            </a:r>
          </a:p>
          <a:p>
            <a:pPr marL="0" indent="0">
              <a:buNone/>
            </a:pPr>
            <a:endParaRPr lang="en-US" dirty="0"/>
          </a:p>
        </p:txBody>
      </p:sp>
    </p:spTree>
    <p:extLst>
      <p:ext uri="{BB962C8B-B14F-4D97-AF65-F5344CB8AC3E}">
        <p14:creationId xmlns:p14="http://schemas.microsoft.com/office/powerpoint/2010/main" val="27672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352" y="523203"/>
            <a:ext cx="8525032" cy="1320800"/>
          </a:xfrm>
        </p:spPr>
        <p:txBody>
          <a:bodyPr/>
          <a:lstStyle/>
          <a:p>
            <a:r>
              <a:rPr lang="en-US" dirty="0"/>
              <a:t>Why are we doing Multi-Factor </a:t>
            </a:r>
            <a:r>
              <a:rPr lang="en-US" dirty="0">
                <a:latin typeface="Trebuchet MS" panose="020B0603020202020204" pitchFamily="34" charset="0"/>
                <a:cs typeface="Arial" panose="020B0604020202020204" pitchFamily="34" charset="0"/>
              </a:rPr>
              <a:t>Authentication [MFA]</a:t>
            </a:r>
            <a:r>
              <a:rPr lang="en-US" dirty="0"/>
              <a:t>?</a:t>
            </a:r>
          </a:p>
        </p:txBody>
      </p:sp>
      <p:sp>
        <p:nvSpPr>
          <p:cNvPr id="4" name="Content Placeholder 3"/>
          <p:cNvSpPr>
            <a:spLocks noGrp="1"/>
          </p:cNvSpPr>
          <p:nvPr>
            <p:ph sz="half" idx="2"/>
          </p:nvPr>
        </p:nvSpPr>
        <p:spPr>
          <a:xfrm>
            <a:off x="4731399" y="1727200"/>
            <a:ext cx="5231027" cy="4521200"/>
          </a:xfrm>
        </p:spPr>
        <p:txBody>
          <a:bodyPr>
            <a:normAutofit/>
          </a:bodyPr>
          <a:lstStyle/>
          <a:p>
            <a:r>
              <a:rPr lang="en-US" sz="2400" b="1" dirty="0">
                <a:latin typeface="Trebuchet MS" panose="020B0603020202020204" pitchFamily="34" charset="0"/>
                <a:cs typeface="Calibri" panose="020F0502020204030204" pitchFamily="34" charset="0"/>
              </a:rPr>
              <a:t>Protect our clients and customers online identities</a:t>
            </a:r>
          </a:p>
          <a:p>
            <a:r>
              <a:rPr lang="en-US" sz="2400" b="1" dirty="0">
                <a:latin typeface="Trebuchet MS" panose="020B0603020202020204" pitchFamily="34" charset="0"/>
                <a:cs typeface="Calibri" panose="020F0502020204030204" pitchFamily="34" charset="0"/>
              </a:rPr>
              <a:t>Provide a way for our customers and clients to know if someone is attempting to use their username and password</a:t>
            </a:r>
          </a:p>
          <a:p>
            <a:r>
              <a:rPr lang="en-US" sz="2400" b="1" dirty="0">
                <a:latin typeface="Trebuchet MS" panose="020B0603020202020204" pitchFamily="34" charset="0"/>
                <a:cs typeface="Calibri" panose="020F0502020204030204" pitchFamily="34" charset="0"/>
              </a:rPr>
              <a:t>Protect our University</a:t>
            </a:r>
          </a:p>
          <a:p>
            <a:r>
              <a:rPr lang="en-US" sz="2400" b="1" dirty="0">
                <a:latin typeface="Trebuchet MS" panose="020B0603020202020204" pitchFamily="34" charset="0"/>
                <a:cs typeface="Calibri" panose="020F0502020204030204" pitchFamily="34" charset="0"/>
              </a:rPr>
              <a:t>Protect our Faculty and Students</a:t>
            </a:r>
          </a:p>
        </p:txBody>
      </p:sp>
      <p:pic>
        <p:nvPicPr>
          <p:cNvPr id="3082" name="Picture 10" descr="Prim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352" y="3452805"/>
            <a:ext cx="2810062" cy="2450617"/>
          </a:xfrm>
          <a:prstGeom prst="rect">
            <a:avLst/>
          </a:prstGeom>
          <a:noFill/>
          <a:effectLst>
            <a:outerShdw blurRad="254000" dist="254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ight Arrow 4"/>
          <p:cNvSpPr/>
          <p:nvPr/>
        </p:nvSpPr>
        <p:spPr>
          <a:xfrm>
            <a:off x="3493667" y="3452805"/>
            <a:ext cx="1136479" cy="1495928"/>
          </a:xfrm>
          <a:prstGeom prst="rightArrow">
            <a:avLst/>
          </a:prstGeom>
          <a:solidFill>
            <a:srgbClr val="981A36"/>
          </a:solidFill>
          <a:ln>
            <a:solidFill>
              <a:schemeClr val="bg1"/>
            </a:solidFill>
          </a:ln>
          <a:effectLst>
            <a:outerShdw blurRad="2540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897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10426"/>
          </a:xfrm>
          <a:prstGeom prst="rect">
            <a:avLst/>
          </a:prstGeom>
        </p:spPr>
      </p:pic>
    </p:spTree>
    <p:extLst>
      <p:ext uri="{BB962C8B-B14F-4D97-AF65-F5344CB8AC3E}">
        <p14:creationId xmlns:p14="http://schemas.microsoft.com/office/powerpoint/2010/main" val="266025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447099">
            <a:off x="-63831" y="581186"/>
            <a:ext cx="235705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Testing</a:t>
            </a:r>
          </a:p>
        </p:txBody>
      </p:sp>
      <p:sp>
        <p:nvSpPr>
          <p:cNvPr id="3" name="Rectangle 2"/>
          <p:cNvSpPr/>
          <p:nvPr/>
        </p:nvSpPr>
        <p:spPr>
          <a:xfrm rot="19875952">
            <a:off x="4646726" y="2967335"/>
            <a:ext cx="2898550"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TESTING</a:t>
            </a:r>
          </a:p>
        </p:txBody>
      </p:sp>
      <p:sp>
        <p:nvSpPr>
          <p:cNvPr id="4" name="Rectangle 3"/>
          <p:cNvSpPr/>
          <p:nvPr/>
        </p:nvSpPr>
        <p:spPr>
          <a:xfrm rot="332185">
            <a:off x="4695675" y="581185"/>
            <a:ext cx="2357056"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Testing</a:t>
            </a:r>
          </a:p>
        </p:txBody>
      </p:sp>
      <p:sp>
        <p:nvSpPr>
          <p:cNvPr id="5" name="Rectangle 4"/>
          <p:cNvSpPr/>
          <p:nvPr/>
        </p:nvSpPr>
        <p:spPr>
          <a:xfrm>
            <a:off x="955072" y="2967334"/>
            <a:ext cx="2902825" cy="923330"/>
          </a:xfrm>
          <a:prstGeom prst="rect">
            <a:avLst/>
          </a:prstGeom>
          <a:noFill/>
        </p:spPr>
        <p:txBody>
          <a:bodyPr wrap="squar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Testing</a:t>
            </a:r>
          </a:p>
        </p:txBody>
      </p:sp>
      <p:sp>
        <p:nvSpPr>
          <p:cNvPr id="6" name="Rectangle 5"/>
          <p:cNvSpPr/>
          <p:nvPr/>
        </p:nvSpPr>
        <p:spPr>
          <a:xfrm>
            <a:off x="6623571" y="3890664"/>
            <a:ext cx="2898550" cy="1754326"/>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TESTING</a:t>
            </a:r>
          </a:p>
          <a:p>
            <a:pPr algn="ct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7" name="Rectangle 6"/>
          <p:cNvSpPr/>
          <p:nvPr/>
        </p:nvSpPr>
        <p:spPr>
          <a:xfrm rot="18382655">
            <a:off x="1715018" y="5183325"/>
            <a:ext cx="2509213"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Testing</a:t>
            </a:r>
          </a:p>
        </p:txBody>
      </p:sp>
      <p:sp>
        <p:nvSpPr>
          <p:cNvPr id="8" name="Rectangle 7"/>
          <p:cNvSpPr/>
          <p:nvPr/>
        </p:nvSpPr>
        <p:spPr>
          <a:xfrm rot="448348">
            <a:off x="4746156" y="5183324"/>
            <a:ext cx="2719207"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Testing!</a:t>
            </a:r>
          </a:p>
        </p:txBody>
      </p:sp>
    </p:spTree>
    <p:extLst>
      <p:ext uri="{BB962C8B-B14F-4D97-AF65-F5344CB8AC3E}">
        <p14:creationId xmlns:p14="http://schemas.microsoft.com/office/powerpoint/2010/main" val="9962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39839" y="306013"/>
            <a:ext cx="8288833" cy="3804434"/>
            <a:chOff x="602679" y="-14027"/>
            <a:chExt cx="8288833" cy="3804434"/>
          </a:xfrm>
        </p:grpSpPr>
        <p:sp>
          <p:nvSpPr>
            <p:cNvPr id="2" name="Rounded Rectangle 1"/>
            <p:cNvSpPr/>
            <p:nvPr/>
          </p:nvSpPr>
          <p:spPr>
            <a:xfrm>
              <a:off x="602679" y="-14027"/>
              <a:ext cx="8219164" cy="3804434"/>
            </a:xfrm>
            <a:prstGeom prst="roundRect">
              <a:avLst/>
            </a:prstGeom>
            <a:solidFill>
              <a:schemeClr val="accent2"/>
            </a:solidFill>
            <a:ln>
              <a:solidFill>
                <a:schemeClr val="tx1">
                  <a:lumMod val="95000"/>
                  <a:lumOff val="5000"/>
                </a:schemeClr>
              </a:solidFill>
            </a:ln>
            <a:effectLst>
              <a:glow rad="101600">
                <a:schemeClr val="accent1">
                  <a:lumMod val="75000"/>
                  <a:alpha val="40000"/>
                </a:schemeClr>
              </a:glow>
              <a:outerShdw blurRad="50800" dist="139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1"/>
            <p:cNvSpPr txBox="1">
              <a:spLocks/>
            </p:cNvSpPr>
            <p:nvPr/>
          </p:nvSpPr>
          <p:spPr>
            <a:xfrm>
              <a:off x="672348" y="152248"/>
              <a:ext cx="8219164" cy="3638159"/>
            </a:xfrm>
            <a:prstGeom prst="rect">
              <a:avLst/>
            </a:prstGeom>
            <a:ln>
              <a:noFill/>
            </a:ln>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4400" dirty="0">
                  <a:solidFill>
                    <a:srgbClr val="981A36"/>
                  </a:solidFill>
                  <a:latin typeface="Trebuchet MS" panose="020B0603020202020204" pitchFamily="34" charset="0"/>
                  <a:cs typeface="Calibri" panose="020F0502020204030204" pitchFamily="34" charset="0"/>
                </a:rPr>
                <a:t>All </a:t>
              </a:r>
              <a:r>
                <a:rPr lang="en-US" sz="4400" dirty="0">
                  <a:solidFill>
                    <a:schemeClr val="bg1"/>
                  </a:solidFill>
                  <a:latin typeface="Trebuchet MS" panose="020B0603020202020204" pitchFamily="34" charset="0"/>
                  <a:cs typeface="Calibri" panose="020F0502020204030204" pitchFamily="34" charset="0"/>
                </a:rPr>
                <a:t>faculty and staff (including student employees) will be </a:t>
              </a:r>
              <a:r>
                <a:rPr lang="en-US" sz="4400" dirty="0">
                  <a:solidFill>
                    <a:srgbClr val="981A36"/>
                  </a:solidFill>
                  <a:latin typeface="Trebuchet MS" panose="020B0603020202020204" pitchFamily="34" charset="0"/>
                  <a:cs typeface="Arial" panose="020B0604020202020204" pitchFamily="34" charset="0"/>
                </a:rPr>
                <a:t>required</a:t>
              </a:r>
              <a:r>
                <a:rPr lang="en-US" sz="4400" dirty="0">
                  <a:solidFill>
                    <a:schemeClr val="bg1"/>
                  </a:solidFill>
                  <a:latin typeface="Trebuchet MS" panose="020B0603020202020204" pitchFamily="34" charset="0"/>
                  <a:cs typeface="Calibri" panose="020F0502020204030204" pitchFamily="34" charset="0"/>
                </a:rPr>
                <a:t> to use Multi-Factor to access systems with HIGH data classification</a:t>
              </a:r>
              <a:endParaRPr lang="en-US" sz="4400" dirty="0">
                <a:solidFill>
                  <a:srgbClr val="FF0000"/>
                </a:solidFill>
                <a:latin typeface="Trebuchet MS" panose="020B0603020202020204" pitchFamily="34" charset="0"/>
                <a:cs typeface="Calibri" panose="020F0502020204030204" pitchFamily="34" charset="0"/>
              </a:endParaRPr>
            </a:p>
          </p:txBody>
        </p:sp>
      </p:grpSp>
      <p:sp>
        <p:nvSpPr>
          <p:cNvPr id="5" name="TextBox 4"/>
          <p:cNvSpPr txBox="1"/>
          <p:nvPr/>
        </p:nvSpPr>
        <p:spPr>
          <a:xfrm>
            <a:off x="920602" y="4206241"/>
            <a:ext cx="8038401" cy="2862322"/>
          </a:xfrm>
          <a:prstGeom prst="rect">
            <a:avLst/>
          </a:prstGeom>
          <a:noFill/>
        </p:spPr>
        <p:txBody>
          <a:bodyPr wrap="square" rtlCol="0">
            <a:spAutoFit/>
          </a:bodyPr>
          <a:lstStyle/>
          <a:p>
            <a:r>
              <a:rPr lang="en-US" dirty="0"/>
              <a:t>vi. Authentication for users with access to high risk information shall employ multi-factor authentication mechanisms and commensurate controls to ensure integrity of the credentialing process;</a:t>
            </a:r>
          </a:p>
          <a:p>
            <a:r>
              <a:rPr lang="en-US" dirty="0"/>
              <a:t>Secure control of the credentials (i.e., devices); and,</a:t>
            </a:r>
          </a:p>
          <a:p>
            <a:r>
              <a:rPr lang="en-US" dirty="0"/>
              <a:t>Determine the de-authorization of the credential.</a:t>
            </a:r>
          </a:p>
          <a:p>
            <a:endParaRPr lang="en-US" dirty="0"/>
          </a:p>
          <a:p>
            <a:r>
              <a:rPr lang="en-US" i="1" dirty="0"/>
              <a:t>https://www.wisconsin.edu/uw-policies/uw-system-administrative-policies/information-security-authentication/information-security-authentication/</a:t>
            </a:r>
          </a:p>
          <a:p>
            <a:endParaRPr lang="en-US" dirty="0"/>
          </a:p>
        </p:txBody>
      </p:sp>
    </p:spTree>
    <p:extLst>
      <p:ext uri="{BB962C8B-B14F-4D97-AF65-F5344CB8AC3E}">
        <p14:creationId xmlns:p14="http://schemas.microsoft.com/office/powerpoint/2010/main" val="241426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28" y="328404"/>
            <a:ext cx="8596668" cy="767137"/>
          </a:xfrm>
        </p:spPr>
        <p:txBody>
          <a:bodyPr/>
          <a:lstStyle/>
          <a:p>
            <a:r>
              <a:rPr lang="en-US" b="1" dirty="0">
                <a:latin typeface="Trebuchet MS" panose="020B0603020202020204" pitchFamily="34" charset="0"/>
                <a:cs typeface="Arial" panose="020B0604020202020204" pitchFamily="34" charset="0"/>
              </a:rPr>
              <a:t>Data Classification Levels </a:t>
            </a:r>
          </a:p>
        </p:txBody>
      </p:sp>
      <p:sp>
        <p:nvSpPr>
          <p:cNvPr id="3" name="Text Placeholder 2"/>
          <p:cNvSpPr>
            <a:spLocks noGrp="1"/>
          </p:cNvSpPr>
          <p:nvPr>
            <p:ph type="body" idx="1"/>
          </p:nvPr>
        </p:nvSpPr>
        <p:spPr>
          <a:xfrm>
            <a:off x="5541793" y="2374748"/>
            <a:ext cx="2879113" cy="576262"/>
          </a:xfrm>
        </p:spPr>
        <p:txBody>
          <a:bodyPr/>
          <a:lstStyle/>
          <a:p>
            <a:pPr algn="ctr"/>
            <a:r>
              <a:rPr lang="en-US" sz="3200" b="1" dirty="0">
                <a:solidFill>
                  <a:srgbClr val="FF0000"/>
                </a:solidFill>
              </a:rPr>
              <a:t>High Risk</a:t>
            </a:r>
          </a:p>
        </p:txBody>
      </p:sp>
      <p:sp>
        <p:nvSpPr>
          <p:cNvPr id="7" name="Text Placeholder 2"/>
          <p:cNvSpPr>
            <a:spLocks noGrp="1"/>
          </p:cNvSpPr>
          <p:nvPr>
            <p:ph type="body" idx="1"/>
          </p:nvPr>
        </p:nvSpPr>
        <p:spPr>
          <a:xfrm>
            <a:off x="5541793" y="3834755"/>
            <a:ext cx="2879113" cy="576262"/>
          </a:xfrm>
        </p:spPr>
        <p:txBody>
          <a:bodyPr/>
          <a:lstStyle/>
          <a:p>
            <a:pPr algn="ctr"/>
            <a:r>
              <a:rPr lang="en-US" sz="3200" b="1" dirty="0">
                <a:solidFill>
                  <a:srgbClr val="FFC000"/>
                </a:solidFill>
              </a:rPr>
              <a:t>Moderate Risk</a:t>
            </a:r>
          </a:p>
        </p:txBody>
      </p:sp>
      <p:sp>
        <p:nvSpPr>
          <p:cNvPr id="9" name="Text Placeholder 2"/>
          <p:cNvSpPr>
            <a:spLocks noGrp="1"/>
          </p:cNvSpPr>
          <p:nvPr>
            <p:ph type="body" idx="1"/>
          </p:nvPr>
        </p:nvSpPr>
        <p:spPr>
          <a:xfrm>
            <a:off x="5541794" y="5219581"/>
            <a:ext cx="2879113" cy="576262"/>
          </a:xfrm>
        </p:spPr>
        <p:txBody>
          <a:bodyPr/>
          <a:lstStyle/>
          <a:p>
            <a:pPr algn="ctr"/>
            <a:r>
              <a:rPr lang="en-US" sz="3200" b="1" dirty="0">
                <a:solidFill>
                  <a:schemeClr val="accent2"/>
                </a:solidFill>
              </a:rPr>
              <a:t>Low Risk</a:t>
            </a:r>
          </a:p>
        </p:txBody>
      </p:sp>
      <p:sp>
        <p:nvSpPr>
          <p:cNvPr id="5" name="Rectangle 4"/>
          <p:cNvSpPr/>
          <p:nvPr/>
        </p:nvSpPr>
        <p:spPr>
          <a:xfrm>
            <a:off x="438120" y="1173908"/>
            <a:ext cx="9254520" cy="461665"/>
          </a:xfrm>
          <a:prstGeom prst="rect">
            <a:avLst/>
          </a:prstGeom>
        </p:spPr>
        <p:txBody>
          <a:bodyPr wrap="square">
            <a:spAutoFit/>
          </a:bodyPr>
          <a:lstStyle/>
          <a:p>
            <a:r>
              <a:rPr lang="en-US" sz="2400" dirty="0"/>
              <a:t>Unauthorized disclosure, alteration, loss, or destruction of data</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1380" r="-1380"/>
          <a:stretch/>
        </p:blipFill>
        <p:spPr>
          <a:xfrm>
            <a:off x="537732" y="1846613"/>
            <a:ext cx="4527648" cy="4552545"/>
          </a:xfrm>
          <a:prstGeom prst="rect">
            <a:avLst/>
          </a:prstGeom>
          <a:effectLst>
            <a:outerShdw blurRad="127000" dist="127000" dir="2700000" algn="tl" rotWithShape="0">
              <a:prstClr val="black">
                <a:alpha val="40000"/>
              </a:prstClr>
            </a:outerShdw>
          </a:effectLst>
        </p:spPr>
      </p:pic>
      <p:sp>
        <p:nvSpPr>
          <p:cNvPr id="4" name="TextBox 3"/>
          <p:cNvSpPr txBox="1"/>
          <p:nvPr/>
        </p:nvSpPr>
        <p:spPr>
          <a:xfrm>
            <a:off x="2801556" y="2766344"/>
            <a:ext cx="635726" cy="369332"/>
          </a:xfrm>
          <a:prstGeom prst="rect">
            <a:avLst/>
          </a:prstGeom>
          <a:noFill/>
        </p:spPr>
        <p:txBody>
          <a:bodyPr wrap="square" rtlCol="0">
            <a:spAutoFit/>
          </a:bodyPr>
          <a:lstStyle/>
          <a:p>
            <a:r>
              <a:rPr lang="en-US" dirty="0"/>
              <a:t>RED</a:t>
            </a:r>
          </a:p>
        </p:txBody>
      </p:sp>
      <p:sp>
        <p:nvSpPr>
          <p:cNvPr id="6" name="TextBox 5"/>
          <p:cNvSpPr txBox="1"/>
          <p:nvPr/>
        </p:nvSpPr>
        <p:spPr>
          <a:xfrm>
            <a:off x="2575133" y="4122885"/>
            <a:ext cx="1395975" cy="369332"/>
          </a:xfrm>
          <a:prstGeom prst="rect">
            <a:avLst/>
          </a:prstGeom>
          <a:noFill/>
        </p:spPr>
        <p:txBody>
          <a:bodyPr wrap="square" rtlCol="0">
            <a:spAutoFit/>
          </a:bodyPr>
          <a:lstStyle/>
          <a:p>
            <a:r>
              <a:rPr lang="en-US" dirty="0"/>
              <a:t>YELLOW</a:t>
            </a:r>
          </a:p>
        </p:txBody>
      </p:sp>
      <p:sp>
        <p:nvSpPr>
          <p:cNvPr id="8" name="TextBox 7"/>
          <p:cNvSpPr txBox="1"/>
          <p:nvPr/>
        </p:nvSpPr>
        <p:spPr>
          <a:xfrm>
            <a:off x="2684844" y="5479426"/>
            <a:ext cx="869149" cy="369332"/>
          </a:xfrm>
          <a:prstGeom prst="rect">
            <a:avLst/>
          </a:prstGeom>
          <a:noFill/>
        </p:spPr>
        <p:txBody>
          <a:bodyPr wrap="none" rtlCol="0">
            <a:spAutoFit/>
          </a:bodyPr>
          <a:lstStyle/>
          <a:p>
            <a:r>
              <a:rPr lang="en-US" dirty="0"/>
              <a:t>GREEN</a:t>
            </a:r>
          </a:p>
        </p:txBody>
      </p:sp>
    </p:spTree>
    <p:extLst>
      <p:ext uri="{BB962C8B-B14F-4D97-AF65-F5344CB8AC3E}">
        <p14:creationId xmlns:p14="http://schemas.microsoft.com/office/powerpoint/2010/main" val="260988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build="p" bldLvl="3"/>
      <p:bldP spid="9"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17" y="324806"/>
            <a:ext cx="8596668" cy="767137"/>
          </a:xfrm>
        </p:spPr>
        <p:txBody>
          <a:bodyPr/>
          <a:lstStyle/>
          <a:p>
            <a:r>
              <a:rPr lang="en-US" b="1" dirty="0">
                <a:latin typeface="Trebuchet MS" panose="020B0603020202020204" pitchFamily="34" charset="0"/>
                <a:cs typeface="Arial" panose="020B0604020202020204" pitchFamily="34" charset="0"/>
              </a:rPr>
              <a:t>Data Classification Levels </a:t>
            </a:r>
          </a:p>
        </p:txBody>
      </p:sp>
      <p:sp>
        <p:nvSpPr>
          <p:cNvPr id="3" name="Text Placeholder 2"/>
          <p:cNvSpPr>
            <a:spLocks noGrp="1"/>
          </p:cNvSpPr>
          <p:nvPr>
            <p:ph type="body" idx="1"/>
          </p:nvPr>
        </p:nvSpPr>
        <p:spPr>
          <a:xfrm>
            <a:off x="691535" y="1688273"/>
            <a:ext cx="2879113" cy="576262"/>
          </a:xfrm>
        </p:spPr>
        <p:txBody>
          <a:bodyPr/>
          <a:lstStyle/>
          <a:p>
            <a:pPr algn="ctr"/>
            <a:r>
              <a:rPr lang="en-US" sz="2800" b="1" dirty="0">
                <a:solidFill>
                  <a:srgbClr val="FF0000"/>
                </a:solidFill>
                <a:latin typeface="Trebuchet MS" panose="020B0603020202020204" pitchFamily="34" charset="0"/>
              </a:rPr>
              <a:t>High Risk</a:t>
            </a:r>
          </a:p>
        </p:txBody>
      </p:sp>
      <p:sp>
        <p:nvSpPr>
          <p:cNvPr id="4" name="Content Placeholder 3"/>
          <p:cNvSpPr>
            <a:spLocks noGrp="1"/>
          </p:cNvSpPr>
          <p:nvPr>
            <p:ph sz="half" idx="2"/>
          </p:nvPr>
        </p:nvSpPr>
        <p:spPr>
          <a:xfrm>
            <a:off x="167401" y="2511122"/>
            <a:ext cx="3732825" cy="3697786"/>
          </a:xfrm>
        </p:spPr>
        <p:txBody>
          <a:bodyPr>
            <a:normAutofit/>
          </a:bodyPr>
          <a:lstStyle/>
          <a:p>
            <a:pPr lvl="1"/>
            <a:r>
              <a:rPr lang="en-US" sz="1500" dirty="0">
                <a:latin typeface="Trebuchet MS" panose="020B0603020202020204" pitchFamily="34" charset="0"/>
              </a:rPr>
              <a:t>Causes personal or institutional financial loss or violates a statute, act or law</a:t>
            </a:r>
          </a:p>
          <a:p>
            <a:pPr lvl="1"/>
            <a:r>
              <a:rPr lang="en-US" sz="1500" dirty="0">
                <a:latin typeface="Trebuchet MS" panose="020B0603020202020204" pitchFamily="34" charset="0"/>
              </a:rPr>
              <a:t>Violates confidentiality agreement in possessing, producing or transmitting data</a:t>
            </a:r>
          </a:p>
          <a:p>
            <a:pPr lvl="1"/>
            <a:r>
              <a:rPr lang="en-US" sz="1500" dirty="0">
                <a:latin typeface="Trebuchet MS" panose="020B0603020202020204" pitchFamily="34" charset="0"/>
              </a:rPr>
              <a:t>Causes significant reputational harm to the University</a:t>
            </a:r>
          </a:p>
          <a:p>
            <a:pPr lvl="1"/>
            <a:r>
              <a:rPr lang="en-US" sz="1500" dirty="0">
                <a:latin typeface="Trebuchet MS" panose="020B0603020202020204" pitchFamily="34" charset="0"/>
              </a:rPr>
              <a:t>Requires UW System to self-report to the government and/or provide public notice if the data is inappropriately accessed.</a:t>
            </a:r>
          </a:p>
        </p:txBody>
      </p:sp>
      <p:sp>
        <p:nvSpPr>
          <p:cNvPr id="7" name="Text Placeholder 2"/>
          <p:cNvSpPr>
            <a:spLocks noGrp="1"/>
          </p:cNvSpPr>
          <p:nvPr>
            <p:ph type="body" idx="1"/>
          </p:nvPr>
        </p:nvSpPr>
        <p:spPr>
          <a:xfrm>
            <a:off x="4212530" y="1706195"/>
            <a:ext cx="2879113" cy="576262"/>
          </a:xfrm>
        </p:spPr>
        <p:txBody>
          <a:bodyPr/>
          <a:lstStyle/>
          <a:p>
            <a:pPr algn="ctr"/>
            <a:r>
              <a:rPr lang="en-US" sz="2800" b="1" dirty="0">
                <a:solidFill>
                  <a:srgbClr val="FFC000"/>
                </a:solidFill>
                <a:latin typeface="Trebuchet MS" panose="020B0603020202020204" pitchFamily="34" charset="0"/>
              </a:rPr>
              <a:t>Moderate Risk</a:t>
            </a:r>
          </a:p>
        </p:txBody>
      </p:sp>
      <p:sp>
        <p:nvSpPr>
          <p:cNvPr id="8" name="Content Placeholder 3"/>
          <p:cNvSpPr>
            <a:spLocks noGrp="1"/>
          </p:cNvSpPr>
          <p:nvPr>
            <p:ph sz="half" idx="2"/>
          </p:nvPr>
        </p:nvSpPr>
        <p:spPr>
          <a:xfrm>
            <a:off x="4124116" y="2860865"/>
            <a:ext cx="2879112" cy="1325221"/>
          </a:xfrm>
        </p:spPr>
        <p:txBody>
          <a:bodyPr>
            <a:normAutofit/>
          </a:bodyPr>
          <a:lstStyle/>
          <a:p>
            <a:r>
              <a:rPr lang="en-US" sz="1500" dirty="0">
                <a:latin typeface="Trebuchet MS" panose="020B0603020202020204" pitchFamily="34" charset="0"/>
              </a:rPr>
              <a:t>Mild adverse impact on the institution or UW System mission, safety, finances, or reputation. </a:t>
            </a:r>
          </a:p>
        </p:txBody>
      </p:sp>
      <p:sp>
        <p:nvSpPr>
          <p:cNvPr id="9" name="Text Placeholder 2"/>
          <p:cNvSpPr>
            <a:spLocks noGrp="1"/>
          </p:cNvSpPr>
          <p:nvPr>
            <p:ph type="body" idx="1"/>
          </p:nvPr>
        </p:nvSpPr>
        <p:spPr>
          <a:xfrm>
            <a:off x="7062555" y="1688273"/>
            <a:ext cx="2879113" cy="576262"/>
          </a:xfrm>
        </p:spPr>
        <p:txBody>
          <a:bodyPr/>
          <a:lstStyle/>
          <a:p>
            <a:pPr algn="ctr"/>
            <a:r>
              <a:rPr lang="en-US" sz="2800" b="1" dirty="0">
                <a:solidFill>
                  <a:schemeClr val="accent2"/>
                </a:solidFill>
                <a:latin typeface="Trebuchet MS" panose="020B0603020202020204" pitchFamily="34" charset="0"/>
              </a:rPr>
              <a:t>Low Risk</a:t>
            </a:r>
          </a:p>
        </p:txBody>
      </p:sp>
      <p:sp>
        <p:nvSpPr>
          <p:cNvPr id="10" name="Content Placeholder 3"/>
          <p:cNvSpPr>
            <a:spLocks noGrp="1"/>
          </p:cNvSpPr>
          <p:nvPr>
            <p:ph sz="half" idx="2"/>
          </p:nvPr>
        </p:nvSpPr>
        <p:spPr>
          <a:xfrm>
            <a:off x="7173836" y="2831681"/>
            <a:ext cx="2879112" cy="1130668"/>
          </a:xfrm>
        </p:spPr>
        <p:txBody>
          <a:bodyPr>
            <a:normAutofit/>
          </a:bodyPr>
          <a:lstStyle/>
          <a:p>
            <a:r>
              <a:rPr lang="en-US" sz="1500" dirty="0">
                <a:latin typeface="Trebuchet MS" panose="020B0603020202020204" pitchFamily="34" charset="0"/>
              </a:rPr>
              <a:t>No adverse impact on the mission, safety, finances, or reputation of the institution or UW System. </a:t>
            </a:r>
          </a:p>
        </p:txBody>
      </p:sp>
      <p:cxnSp>
        <p:nvCxnSpPr>
          <p:cNvPr id="12" name="Straight Connector 11"/>
          <p:cNvCxnSpPr/>
          <p:nvPr/>
        </p:nvCxnSpPr>
        <p:spPr>
          <a:xfrm flipH="1">
            <a:off x="4124117" y="1376737"/>
            <a:ext cx="1" cy="510625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132739" y="1375026"/>
            <a:ext cx="1" cy="510625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44749" y="2354094"/>
            <a:ext cx="9396919" cy="28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27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1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1000"/>
                                        <p:tgtEl>
                                          <p:spTgt spid="9">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build="p"/>
      <p:bldP spid="8" grpId="0" build="p"/>
      <p:bldP spid="9" grpId="0" build="p"/>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418" y="485412"/>
            <a:ext cx="5108561" cy="1200329"/>
          </a:xfrm>
          <a:prstGeom prst="rect">
            <a:avLst/>
          </a:prstGeom>
          <a:noFill/>
        </p:spPr>
        <p:txBody>
          <a:bodyPr wrap="square" rtlCol="0">
            <a:spAutoFit/>
          </a:bodyPr>
          <a:lstStyle/>
          <a:p>
            <a:r>
              <a:rPr lang="en-US" sz="3600" dirty="0">
                <a:solidFill>
                  <a:srgbClr val="83B330"/>
                </a:solidFill>
              </a:rPr>
              <a:t>Strategic Communications Plan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75" y="1940973"/>
            <a:ext cx="5192705" cy="3437463"/>
          </a:xfrm>
          <a:prstGeom prst="rect">
            <a:avLst/>
          </a:prstGeom>
          <a:effectLst>
            <a:outerShdw blurRad="254000" dist="254000" dir="2700000" algn="tl" rotWithShape="0">
              <a:prstClr val="black">
                <a:alpha val="40000"/>
              </a:prstClr>
            </a:outerShdw>
          </a:effectLst>
        </p:spPr>
      </p:pic>
      <p:sp>
        <p:nvSpPr>
          <p:cNvPr id="4" name="TextBox 3"/>
          <p:cNvSpPr txBox="1"/>
          <p:nvPr/>
        </p:nvSpPr>
        <p:spPr>
          <a:xfrm>
            <a:off x="5715322" y="1685741"/>
            <a:ext cx="4724078" cy="4462760"/>
          </a:xfrm>
          <a:prstGeom prst="rect">
            <a:avLst/>
          </a:prstGeom>
          <a:noFill/>
        </p:spPr>
        <p:txBody>
          <a:bodyPr wrap="square" rtlCol="0">
            <a:spAutoFit/>
          </a:bodyPr>
          <a:lstStyle/>
          <a:p>
            <a:r>
              <a:rPr lang="en-US" sz="3200" dirty="0"/>
              <a:t>Administration</a:t>
            </a:r>
          </a:p>
          <a:p>
            <a:r>
              <a:rPr lang="en-US" sz="3200" dirty="0"/>
              <a:t>LTS Help Desk</a:t>
            </a:r>
          </a:p>
          <a:p>
            <a:r>
              <a:rPr lang="en-US" sz="3200" dirty="0"/>
              <a:t>University Senate</a:t>
            </a:r>
          </a:p>
          <a:p>
            <a:r>
              <a:rPr lang="en-US" sz="3200" dirty="0"/>
              <a:t>Student Senate</a:t>
            </a:r>
          </a:p>
          <a:p>
            <a:r>
              <a:rPr lang="en-US" sz="3200" dirty="0"/>
              <a:t>Classified Staff Council</a:t>
            </a:r>
          </a:p>
          <a:p>
            <a:r>
              <a:rPr lang="en-US" sz="3200" dirty="0"/>
              <a:t>Faculty &amp; Staff</a:t>
            </a:r>
          </a:p>
          <a:p>
            <a:r>
              <a:rPr lang="en-US" sz="3200" dirty="0"/>
              <a:t>Student Employees</a:t>
            </a:r>
          </a:p>
          <a:p>
            <a:r>
              <a:rPr lang="en-US" sz="3200" dirty="0"/>
              <a:t>Students</a:t>
            </a:r>
          </a:p>
          <a:p>
            <a:endParaRPr lang="en-US" sz="2800" dirty="0"/>
          </a:p>
        </p:txBody>
      </p:sp>
    </p:spTree>
    <p:extLst>
      <p:ext uri="{BB962C8B-B14F-4D97-AF65-F5344CB8AC3E}">
        <p14:creationId xmlns:p14="http://schemas.microsoft.com/office/powerpoint/2010/main" val="428823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417" y="304790"/>
            <a:ext cx="5886650" cy="1200329"/>
          </a:xfrm>
          <a:prstGeom prst="rect">
            <a:avLst/>
          </a:prstGeom>
          <a:noFill/>
        </p:spPr>
        <p:txBody>
          <a:bodyPr wrap="square" rtlCol="0">
            <a:spAutoFit/>
          </a:bodyPr>
          <a:lstStyle/>
          <a:p>
            <a:r>
              <a:rPr lang="en-US" sz="3600" dirty="0">
                <a:solidFill>
                  <a:srgbClr val="83B330"/>
                </a:solidFill>
              </a:rPr>
              <a:t>Key Points on Why UWEC is implementing Duo Security:</a:t>
            </a:r>
          </a:p>
        </p:txBody>
      </p:sp>
      <p:sp>
        <p:nvSpPr>
          <p:cNvPr id="4" name="TextBox 3"/>
          <p:cNvSpPr txBox="1"/>
          <p:nvPr/>
        </p:nvSpPr>
        <p:spPr>
          <a:xfrm>
            <a:off x="446417" y="1697872"/>
            <a:ext cx="7783183" cy="5801588"/>
          </a:xfrm>
          <a:prstGeom prst="rect">
            <a:avLst/>
          </a:prstGeom>
          <a:noFill/>
        </p:spPr>
        <p:txBody>
          <a:bodyPr wrap="square" rtlCol="0">
            <a:spAutoFit/>
          </a:bodyPr>
          <a:lstStyle/>
          <a:p>
            <a:pPr marL="285750" lvl="0" indent="-285750">
              <a:buFont typeface="Arial" panose="020B0604020202020204" pitchFamily="34" charset="0"/>
              <a:buChar char="•"/>
            </a:pPr>
            <a:r>
              <a:rPr lang="en-US" sz="1700" dirty="0"/>
              <a:t>We are trying to protect student and employees’ identities. With the exponential rise of identity theft we need to put more effort into helping our students and our employees.  </a:t>
            </a:r>
          </a:p>
          <a:p>
            <a:pPr lvl="0"/>
            <a:endParaRPr lang="en-US" sz="1700" dirty="0"/>
          </a:p>
          <a:p>
            <a:pPr marL="285750" lvl="0" indent="-285750">
              <a:buFont typeface="Arial" panose="020B0604020202020204" pitchFamily="34" charset="0"/>
              <a:buChar char="•"/>
            </a:pPr>
            <a:r>
              <a:rPr lang="en-US" sz="1700" dirty="0"/>
              <a:t>If you use a smart phone if hackers do attempt to log in to your account you are notified from the Duo app on your smart phone.</a:t>
            </a:r>
          </a:p>
          <a:p>
            <a:pPr marL="285750" lvl="0" indent="-285750">
              <a:buFont typeface="Arial" panose="020B0604020202020204" pitchFamily="34" charset="0"/>
              <a:buChar char="•"/>
            </a:pPr>
            <a:endParaRPr lang="en-US" sz="1700" dirty="0"/>
          </a:p>
          <a:p>
            <a:pPr marL="285750" lvl="0" indent="-285750">
              <a:buFont typeface="Arial" panose="020B0604020202020204" pitchFamily="34" charset="0"/>
              <a:buChar char="•"/>
            </a:pPr>
            <a:r>
              <a:rPr lang="en-US" sz="1700" dirty="0"/>
              <a:t>Duo has the most flexibility and considered the simplest for clients to use.  If you use a smart phone, Duo also lets all students and employees use it to provide additional security on commercial sites such as Amazon.com. With Duo one solution works in multiple places to protect you, not just for campus resources.</a:t>
            </a:r>
          </a:p>
          <a:p>
            <a:pPr marL="285750" lvl="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We are trying to protect our students and employees from financial theft.  Unfortunately, people have lost money because of accidentally giving up their passwords.  We almost had an incident where well over $10,000 could have been stolen.  That incident was escalated to the FBI.</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endParaRPr lang="en-US" sz="2800" dirty="0"/>
          </a:p>
        </p:txBody>
      </p:sp>
      <p:pic>
        <p:nvPicPr>
          <p:cNvPr id="6" name="Graphic 5" descr="Lock">
            <a:extLst>
              <a:ext uri="{FF2B5EF4-FFF2-40B4-BE49-F238E27FC236}">
                <a16:creationId xmlns:a16="http://schemas.microsoft.com/office/drawing/2014/main" id="{A0DCFB0B-8DC6-4A00-A44C-BA91268479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34258" y="2577418"/>
            <a:ext cx="1703163" cy="1703163"/>
          </a:xfrm>
          <a:prstGeom prst="rect">
            <a:avLst/>
          </a:prstGeom>
        </p:spPr>
      </p:pic>
      <p:pic>
        <p:nvPicPr>
          <p:cNvPr id="1026" name="Picture 2" descr="Image result for uwec">
            <a:extLst>
              <a:ext uri="{FF2B5EF4-FFF2-40B4-BE49-F238E27FC236}">
                <a16:creationId xmlns:a16="http://schemas.microsoft.com/office/drawing/2014/main" id="{1FE002FD-90D2-4019-BD9F-6D6F4F1B8C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373" y="57630"/>
            <a:ext cx="1703163" cy="1694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56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417" y="304790"/>
            <a:ext cx="5886650" cy="1200329"/>
          </a:xfrm>
          <a:prstGeom prst="rect">
            <a:avLst/>
          </a:prstGeom>
          <a:noFill/>
        </p:spPr>
        <p:txBody>
          <a:bodyPr wrap="square" rtlCol="0">
            <a:spAutoFit/>
          </a:bodyPr>
          <a:lstStyle/>
          <a:p>
            <a:r>
              <a:rPr lang="en-US" sz="3600" dirty="0">
                <a:solidFill>
                  <a:srgbClr val="83B330"/>
                </a:solidFill>
              </a:rPr>
              <a:t>Key Points on Why UWEC is implementing Duo Security:</a:t>
            </a:r>
          </a:p>
        </p:txBody>
      </p:sp>
      <p:pic>
        <p:nvPicPr>
          <p:cNvPr id="6" name="Graphic 5" descr="Lock">
            <a:extLst>
              <a:ext uri="{FF2B5EF4-FFF2-40B4-BE49-F238E27FC236}">
                <a16:creationId xmlns:a16="http://schemas.microsoft.com/office/drawing/2014/main" id="{A0DCFB0B-8DC6-4A00-A44C-BA91268479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34258" y="2577418"/>
            <a:ext cx="1703163" cy="1703163"/>
          </a:xfrm>
          <a:prstGeom prst="rect">
            <a:avLst/>
          </a:prstGeom>
        </p:spPr>
      </p:pic>
      <p:pic>
        <p:nvPicPr>
          <p:cNvPr id="1026" name="Picture 2" descr="Image result for uwec">
            <a:extLst>
              <a:ext uri="{FF2B5EF4-FFF2-40B4-BE49-F238E27FC236}">
                <a16:creationId xmlns:a16="http://schemas.microsoft.com/office/drawing/2014/main" id="{1FE002FD-90D2-4019-BD9F-6D6F4F1B8C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373" y="57630"/>
            <a:ext cx="1703163" cy="1694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41F33F-552D-4382-A152-6754323E0BC7}"/>
              </a:ext>
            </a:extLst>
          </p:cNvPr>
          <p:cNvSpPr txBox="1"/>
          <p:nvPr/>
        </p:nvSpPr>
        <p:spPr>
          <a:xfrm>
            <a:off x="446417" y="1752277"/>
            <a:ext cx="7710311" cy="6063198"/>
          </a:xfrm>
          <a:prstGeom prst="rect">
            <a:avLst/>
          </a:prstGeom>
          <a:noFill/>
        </p:spPr>
        <p:txBody>
          <a:bodyPr wrap="square" rtlCol="0">
            <a:spAutoFit/>
          </a:bodyPr>
          <a:lstStyle/>
          <a:p>
            <a:pPr marL="285750" lvl="0" indent="-285750">
              <a:buFont typeface="Arial" panose="020B0604020202020204" pitchFamily="34" charset="0"/>
              <a:buChar char="•"/>
            </a:pPr>
            <a:r>
              <a:rPr lang="en-US" dirty="0"/>
              <a:t>UW-System has implemented IT security policy 1030.A that requires the use of 2-factor authentication when accessing high risk confidential data such as; grades, personal information, and health records.</a:t>
            </a:r>
          </a:p>
          <a:p>
            <a:pPr lvl="0"/>
            <a:endParaRPr lang="en-US" dirty="0"/>
          </a:p>
          <a:p>
            <a:pPr marL="285750" lvl="0" indent="-285750">
              <a:buFont typeface="Arial" panose="020B0604020202020204" pitchFamily="34" charset="0"/>
              <a:buChar char="•"/>
            </a:pPr>
            <a:r>
              <a:rPr lang="en-US" dirty="0"/>
              <a:t>Implementing Duo should reduce the number of phishing attacks that come from compromised UW-</a:t>
            </a:r>
            <a:r>
              <a:rPr lang="en-US" dirty="0" err="1"/>
              <a:t>Eau</a:t>
            </a:r>
            <a:r>
              <a:rPr lang="en-US" dirty="0"/>
              <a:t> Claire accounts where clients unknowing gave up their passwords.</a:t>
            </a:r>
          </a:p>
          <a:p>
            <a:pPr lvl="0"/>
            <a:endParaRPr lang="en-US" dirty="0"/>
          </a:p>
          <a:p>
            <a:pPr marL="285750" lvl="0" indent="-285750">
              <a:buFont typeface="Arial" panose="020B0604020202020204" pitchFamily="34" charset="0"/>
              <a:buChar char="•"/>
            </a:pPr>
            <a:r>
              <a:rPr lang="en-US" dirty="0"/>
              <a:t>Hackers can get your estimated income, social security number and file for tax refunds in your name if they get your password and there is no 2-factor authentication in place.</a:t>
            </a:r>
          </a:p>
          <a:p>
            <a:pPr lvl="0"/>
            <a:endParaRPr lang="en-US" dirty="0"/>
          </a:p>
          <a:p>
            <a:pPr marL="285750" lvl="0" indent="-285750">
              <a:buFont typeface="Arial" panose="020B0604020202020204" pitchFamily="34" charset="0"/>
              <a:buChar char="•"/>
            </a:pPr>
            <a:r>
              <a:rPr lang="en-US" dirty="0"/>
              <a:t>Hackers can break into your account if they find your password and you are not using 2-factor authentication and see information about you which would lead them to such things as social media login information, bank login information, etc.</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endParaRPr lang="en-US" sz="2800" dirty="0"/>
          </a:p>
        </p:txBody>
      </p:sp>
    </p:spTree>
    <p:extLst>
      <p:ext uri="{BB962C8B-B14F-4D97-AF65-F5344CB8AC3E}">
        <p14:creationId xmlns:p14="http://schemas.microsoft.com/office/powerpoint/2010/main" val="425190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8438" y="3185370"/>
            <a:ext cx="7766936" cy="1646302"/>
          </a:xfrm>
        </p:spPr>
        <p:txBody>
          <a:bodyPr/>
          <a:lstStyle/>
          <a:p>
            <a:r>
              <a:rPr lang="en-US" sz="4800" b="1" dirty="0">
                <a:solidFill>
                  <a:schemeClr val="tx1"/>
                </a:solidFill>
                <a:latin typeface="Trebuchet MS" panose="020B0603020202020204" pitchFamily="34" charset="0"/>
                <a:cs typeface="Arial" panose="020B0604020202020204" pitchFamily="34" charset="0"/>
              </a:rPr>
              <a:t>Multi Factor Authentication with Duo</a:t>
            </a:r>
          </a:p>
        </p:txBody>
      </p:sp>
      <p:pic>
        <p:nvPicPr>
          <p:cNvPr id="1026" name="Picture 2" descr="Image result for du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874" y="370690"/>
            <a:ext cx="2572856" cy="2572856"/>
          </a:xfrm>
          <a:prstGeom prst="rect">
            <a:avLst/>
          </a:prstGeom>
          <a:noFill/>
          <a:effectLst>
            <a:outerShdw blurRad="254000" dist="254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2" descr="Image result for uwec">
            <a:extLst>
              <a:ext uri="{FF2B5EF4-FFF2-40B4-BE49-F238E27FC236}">
                <a16:creationId xmlns:a16="http://schemas.microsoft.com/office/drawing/2014/main" id="{6CD7E40A-41FB-4E2D-8E9D-1181644D8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729" y="370690"/>
            <a:ext cx="2585785" cy="2572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39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417" y="304790"/>
            <a:ext cx="6846205" cy="646331"/>
          </a:xfrm>
          <a:prstGeom prst="rect">
            <a:avLst/>
          </a:prstGeom>
          <a:noFill/>
        </p:spPr>
        <p:txBody>
          <a:bodyPr wrap="square" rtlCol="0">
            <a:spAutoFit/>
          </a:bodyPr>
          <a:lstStyle/>
          <a:p>
            <a:r>
              <a:rPr lang="en-US" sz="3600" dirty="0">
                <a:solidFill>
                  <a:srgbClr val="83B330"/>
                </a:solidFill>
              </a:rPr>
              <a:t>When Will Duo Be Available?</a:t>
            </a:r>
          </a:p>
        </p:txBody>
      </p:sp>
      <p:sp>
        <p:nvSpPr>
          <p:cNvPr id="4" name="TextBox 3"/>
          <p:cNvSpPr txBox="1"/>
          <p:nvPr/>
        </p:nvSpPr>
        <p:spPr>
          <a:xfrm>
            <a:off x="446417" y="1043116"/>
            <a:ext cx="8754027" cy="6986528"/>
          </a:xfrm>
          <a:prstGeom prst="rect">
            <a:avLst/>
          </a:prstGeom>
          <a:noFill/>
        </p:spPr>
        <p:txBody>
          <a:bodyPr wrap="square" rtlCol="0">
            <a:spAutoFit/>
          </a:bodyPr>
          <a:lstStyle/>
          <a:p>
            <a:r>
              <a:rPr lang="en-US" sz="2800" b="1" dirty="0"/>
              <a:t>December and January</a:t>
            </a:r>
            <a:r>
              <a:rPr lang="en-US" sz="2800" dirty="0"/>
              <a:t>--We will be testing Duo.  We will be asking for volunteers to help test the product</a:t>
            </a:r>
          </a:p>
          <a:p>
            <a:endParaRPr lang="en-US" sz="2800" dirty="0"/>
          </a:p>
          <a:p>
            <a:r>
              <a:rPr lang="en-US" sz="2800" b="1" dirty="0"/>
              <a:t>February/March</a:t>
            </a:r>
            <a:r>
              <a:rPr lang="en-US" sz="2800" dirty="0"/>
              <a:t>—We will be rolling Duo out to ADAs and administrative staff, including student employees</a:t>
            </a:r>
          </a:p>
          <a:p>
            <a:endParaRPr lang="en-US" sz="2800" dirty="0"/>
          </a:p>
          <a:p>
            <a:r>
              <a:rPr lang="en-US" sz="2800" b="1" dirty="0"/>
              <a:t>March-and April</a:t>
            </a:r>
            <a:r>
              <a:rPr lang="en-US" sz="2800" dirty="0"/>
              <a:t>—We will be rolling Duo out to faculty</a:t>
            </a:r>
          </a:p>
          <a:p>
            <a:endParaRPr lang="en-US" sz="2800" dirty="0"/>
          </a:p>
          <a:p>
            <a:r>
              <a:rPr lang="en-US" sz="2800" b="1" dirty="0"/>
              <a:t>Fall</a:t>
            </a:r>
            <a:r>
              <a:rPr lang="en-US" sz="2800" dirty="0"/>
              <a:t>—We will be rolling Duo out to all students</a:t>
            </a:r>
          </a:p>
          <a:p>
            <a:pPr marL="285750" lvl="0" indent="-285750">
              <a:buFont typeface="Arial" panose="020B0604020202020204" pitchFamily="34" charset="0"/>
              <a:buChar char="•"/>
            </a:pPr>
            <a:endParaRPr lang="en-US" sz="2800" dirty="0"/>
          </a:p>
          <a:p>
            <a:pPr marL="285750" lvl="0" indent="-285750">
              <a:buFont typeface="Arial" panose="020B0604020202020204" pitchFamily="34" charset="0"/>
              <a:buChar char="•"/>
            </a:pPr>
            <a:endParaRPr lang="en-US" sz="2800" dirty="0"/>
          </a:p>
          <a:p>
            <a:pPr marL="285750" lvl="0" indent="-285750">
              <a:buFont typeface="Arial" panose="020B0604020202020204" pitchFamily="34" charset="0"/>
              <a:buChar char="•"/>
            </a:pPr>
            <a:endParaRPr lang="en-US" sz="2800" dirty="0"/>
          </a:p>
          <a:p>
            <a:pPr marL="285750" lvl="0" indent="-28575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27812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417" y="304790"/>
            <a:ext cx="6846205" cy="646331"/>
          </a:xfrm>
          <a:prstGeom prst="rect">
            <a:avLst/>
          </a:prstGeom>
          <a:noFill/>
        </p:spPr>
        <p:txBody>
          <a:bodyPr wrap="square" rtlCol="0">
            <a:spAutoFit/>
          </a:bodyPr>
          <a:lstStyle/>
          <a:p>
            <a:r>
              <a:rPr lang="en-US" sz="3600" dirty="0">
                <a:solidFill>
                  <a:srgbClr val="83B330"/>
                </a:solidFill>
              </a:rPr>
              <a:t>When Will Duo Be Available?</a:t>
            </a:r>
          </a:p>
        </p:txBody>
      </p:sp>
      <p:sp>
        <p:nvSpPr>
          <p:cNvPr id="3" name="TextBox 2"/>
          <p:cNvSpPr txBox="1"/>
          <p:nvPr/>
        </p:nvSpPr>
        <p:spPr>
          <a:xfrm>
            <a:off x="1640749" y="729665"/>
            <a:ext cx="3405051" cy="1107996"/>
          </a:xfrm>
          <a:prstGeom prst="rect">
            <a:avLst/>
          </a:prstGeom>
          <a:noFill/>
        </p:spPr>
        <p:txBody>
          <a:bodyPr wrap="square" rtlCol="0">
            <a:spAutoFit/>
          </a:bodyPr>
          <a:lstStyle/>
          <a:p>
            <a:r>
              <a:rPr lang="en-US" sz="6600" dirty="0"/>
              <a:t>UPDATE</a:t>
            </a:r>
          </a:p>
        </p:txBody>
      </p:sp>
      <p:sp>
        <p:nvSpPr>
          <p:cNvPr id="4" name="TextBox 3"/>
          <p:cNvSpPr txBox="1"/>
          <p:nvPr/>
        </p:nvSpPr>
        <p:spPr>
          <a:xfrm>
            <a:off x="978897" y="1837661"/>
            <a:ext cx="8133806" cy="1200329"/>
          </a:xfrm>
          <a:prstGeom prst="rect">
            <a:avLst/>
          </a:prstGeom>
          <a:noFill/>
        </p:spPr>
        <p:txBody>
          <a:bodyPr wrap="square" rtlCol="0">
            <a:spAutoFit/>
          </a:bodyPr>
          <a:lstStyle/>
          <a:p>
            <a:pPr algn="ctr"/>
            <a:r>
              <a:rPr lang="en-US" sz="3600" dirty="0"/>
              <a:t>As of April 10 we had over 1,100 faculty and staff in production on Duo</a:t>
            </a:r>
          </a:p>
        </p:txBody>
      </p:sp>
      <p:pic>
        <p:nvPicPr>
          <p:cNvPr id="2051"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17" y="3037990"/>
            <a:ext cx="8564412" cy="36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04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154" y="1872374"/>
            <a:ext cx="5623846" cy="2369880"/>
          </a:xfrm>
          <a:prstGeom prst="rect">
            <a:avLst/>
          </a:prstGeom>
          <a:noFill/>
        </p:spPr>
        <p:txBody>
          <a:bodyPr wrap="square" rtlCol="0">
            <a:spAutoFit/>
          </a:bodyPr>
          <a:lstStyle/>
          <a:p>
            <a:r>
              <a:rPr lang="en-US" sz="4000" b="1" dirty="0"/>
              <a:t>Buy Telephony Credits</a:t>
            </a:r>
          </a:p>
          <a:p>
            <a:endParaRPr lang="en-US" dirty="0"/>
          </a:p>
          <a:p>
            <a:endParaRPr lang="en-US" dirty="0"/>
          </a:p>
          <a:p>
            <a:endParaRPr lang="en-US" dirty="0"/>
          </a:p>
          <a:p>
            <a:endParaRPr lang="en-US" dirty="0"/>
          </a:p>
          <a:p>
            <a:endParaRPr lang="en-US" dirty="0"/>
          </a:p>
          <a:p>
            <a:r>
              <a:rPr lang="en-US" dirty="0"/>
              <a:t>…Let your clients know that costs money</a:t>
            </a:r>
          </a:p>
        </p:txBody>
      </p:sp>
    </p:spTree>
    <p:extLst>
      <p:ext uri="{BB962C8B-B14F-4D97-AF65-F5344CB8AC3E}">
        <p14:creationId xmlns:p14="http://schemas.microsoft.com/office/powerpoint/2010/main" val="3402101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16" y="0"/>
            <a:ext cx="11650167" cy="6858000"/>
          </a:xfrm>
          <a:prstGeom prst="rect">
            <a:avLst/>
          </a:prstGeom>
        </p:spPr>
      </p:pic>
    </p:spTree>
    <p:extLst>
      <p:ext uri="{BB962C8B-B14F-4D97-AF65-F5344CB8AC3E}">
        <p14:creationId xmlns:p14="http://schemas.microsoft.com/office/powerpoint/2010/main" val="453334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2012" y="79265"/>
            <a:ext cx="6096000" cy="6673302"/>
          </a:xfrm>
          <a:prstGeom prst="rect">
            <a:avLst/>
          </a:prstGeom>
        </p:spPr>
        <p:txBody>
          <a:bodyPr>
            <a:spAutoFit/>
          </a:bodyPr>
          <a:lstStyle/>
          <a:p>
            <a:pPr>
              <a:lnSpc>
                <a:spcPct val="107000"/>
              </a:lnSpc>
              <a:spcAft>
                <a:spcPts val="800"/>
              </a:spcAft>
            </a:pPr>
            <a:r>
              <a:rPr lang="en-US" sz="1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Email to dep chair and ADA</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Calibri" panose="020F0502020204030204" pitchFamily="34" charset="0"/>
              </a:rPr>
              <a:t>Hi,</a:t>
            </a:r>
          </a:p>
          <a:p>
            <a:r>
              <a:rPr lang="en-US" sz="1400" dirty="0">
                <a:latin typeface="Calibri" panose="020F0502020204030204" pitchFamily="34" charset="0"/>
                <a:ea typeface="Calibri" panose="020F0502020204030204" pitchFamily="34" charset="0"/>
              </a:rPr>
              <a:t> </a:t>
            </a:r>
          </a:p>
          <a:p>
            <a:r>
              <a:rPr lang="en-US" sz="1400" dirty="0">
                <a:latin typeface="Calibri" panose="020F0502020204030204" pitchFamily="34" charset="0"/>
                <a:ea typeface="Calibri" panose="020F0502020204030204" pitchFamily="34" charset="0"/>
              </a:rPr>
              <a:t>                LTS is rolling out a new ‘sign in’ procedure using DUO multi-factor authentication, which is required by the UW-System policy. </a:t>
            </a:r>
            <a:r>
              <a:rPr lang="en-US" sz="1400" dirty="0">
                <a:solidFill>
                  <a:srgbClr val="000000"/>
                </a:solidFill>
                <a:latin typeface="Calibri" panose="020F0502020204030204" pitchFamily="34" charset="0"/>
                <a:ea typeface="Calibri" panose="020F0502020204030204" pitchFamily="34" charset="0"/>
              </a:rPr>
              <a:t>Geography &amp; </a:t>
            </a:r>
            <a:r>
              <a:rPr lang="en-US" sz="1400" dirty="0" err="1">
                <a:solidFill>
                  <a:srgbClr val="000000"/>
                </a:solidFill>
                <a:latin typeface="Calibri" panose="020F0502020204030204" pitchFamily="34" charset="0"/>
                <a:ea typeface="Calibri" panose="020F0502020204030204" pitchFamily="34" charset="0"/>
              </a:rPr>
              <a:t>Anthorpology</a:t>
            </a:r>
            <a:r>
              <a:rPr lang="en-US" sz="1400" dirty="0">
                <a:latin typeface="Calibri" panose="020F0502020204030204" pitchFamily="34" charset="0"/>
                <a:ea typeface="Calibri" panose="020F0502020204030204" pitchFamily="34" charset="0"/>
              </a:rPr>
              <a:t> is the next department that will receive this application and procedure change. This new procedure will effect </a:t>
            </a:r>
            <a:r>
              <a:rPr lang="en-US" sz="1400" dirty="0" err="1">
                <a:latin typeface="Calibri" panose="020F0502020204030204" pitchFamily="34" charset="0"/>
                <a:ea typeface="Calibri" panose="020F0502020204030204" pitchFamily="34" charset="0"/>
              </a:rPr>
              <a:t>CampS</a:t>
            </a:r>
            <a:r>
              <a:rPr lang="en-US" sz="1400" dirty="0">
                <a:latin typeface="Calibri" panose="020F0502020204030204" pitchFamily="34" charset="0"/>
                <a:ea typeface="Calibri" panose="020F0502020204030204" pitchFamily="34" charset="0"/>
              </a:rPr>
              <a:t> at first, and later be used for other services. If you would like to sit down and meet for around 30 minutes, I can show you how DUO works, and explain what the timeline looks like for this process to go live in your department. Otherwise I can just email you a timeline and then we can start the process.</a:t>
            </a:r>
          </a:p>
          <a:p>
            <a:r>
              <a:rPr lang="en-US" sz="1400" dirty="0">
                <a:latin typeface="Calibri" panose="020F0502020204030204" pitchFamily="34" charset="0"/>
                <a:ea typeface="Calibri" panose="020F0502020204030204" pitchFamily="34" charset="0"/>
              </a:rPr>
              <a:t> </a:t>
            </a:r>
          </a:p>
          <a:p>
            <a:r>
              <a:rPr lang="en-US" sz="1400" dirty="0">
                <a:latin typeface="Calibri" panose="020F0502020204030204" pitchFamily="34" charset="0"/>
                <a:ea typeface="Calibri" panose="020F0502020204030204" pitchFamily="34" charset="0"/>
              </a:rPr>
              <a:t>For more information on DUO, please check out the link: </a:t>
            </a:r>
            <a:r>
              <a:rPr lang="en-US" sz="1400" u="sng" dirty="0">
                <a:solidFill>
                  <a:srgbClr val="0563C1"/>
                </a:solidFill>
                <a:latin typeface="Calibri" panose="020F0502020204030204" pitchFamily="34" charset="0"/>
                <a:ea typeface="Calibri" panose="020F0502020204030204" pitchFamily="34" charset="0"/>
                <a:hlinkClick r:id="rId2"/>
              </a:rPr>
              <a:t>https://www.uwec.edu/kb/article/services-duo-overview/</a:t>
            </a:r>
            <a:r>
              <a:rPr lang="en-US" sz="1400" dirty="0">
                <a:latin typeface="Calibri" panose="020F0502020204030204" pitchFamily="34" charset="0"/>
                <a:ea typeface="Calibri" panose="020F0502020204030204" pitchFamily="34" charset="0"/>
              </a:rPr>
              <a:t> or watch the video </a:t>
            </a:r>
            <a:r>
              <a:rPr lang="en-US" sz="1400" u="sng" dirty="0">
                <a:solidFill>
                  <a:srgbClr val="0563C1"/>
                </a:solidFill>
                <a:latin typeface="Calibri" panose="020F0502020204030204" pitchFamily="34" charset="0"/>
                <a:ea typeface="Calibri" panose="020F0502020204030204" pitchFamily="34" charset="0"/>
                <a:hlinkClick r:id="rId3"/>
              </a:rPr>
              <a:t>https://www.youtube.com/watch?v=EMj89Ulpx6c</a:t>
            </a:r>
            <a:r>
              <a:rPr lang="en-US" sz="1400" dirty="0">
                <a:latin typeface="Calibri" panose="020F0502020204030204" pitchFamily="34" charset="0"/>
                <a:ea typeface="Calibri" panose="020F0502020204030204" pitchFamily="34" charset="0"/>
              </a:rPr>
              <a:t> </a:t>
            </a:r>
          </a:p>
          <a:p>
            <a:r>
              <a:rPr lang="en-US" sz="1400" dirty="0">
                <a:latin typeface="Calibri" panose="020F0502020204030204" pitchFamily="34" charset="0"/>
                <a:ea typeface="Calibri" panose="020F0502020204030204" pitchFamily="34" charset="0"/>
              </a:rPr>
              <a:t> </a:t>
            </a:r>
          </a:p>
          <a:p>
            <a:r>
              <a:rPr lang="en-US" sz="1400" dirty="0">
                <a:latin typeface="Calibri" panose="020F0502020204030204" pitchFamily="34" charset="0"/>
                <a:ea typeface="Calibri" panose="020F0502020204030204" pitchFamily="34" charset="0"/>
              </a:rPr>
              <a:t>A typical timeline looks like the one below </a:t>
            </a:r>
          </a:p>
          <a:p>
            <a:r>
              <a:rPr lang="en-US" sz="1400" dirty="0">
                <a:latin typeface="Calibri" panose="020F0502020204030204" pitchFamily="34" charset="0"/>
                <a:ea typeface="Calibri" panose="020F0502020204030204" pitchFamily="34" charset="0"/>
              </a:rPr>
              <a:t> </a:t>
            </a:r>
          </a:p>
          <a:p>
            <a:pPr indent="457200"/>
            <a:r>
              <a:rPr lang="en-US" sz="1400" dirty="0">
                <a:latin typeface="Calibri" panose="020F0502020204030204" pitchFamily="34" charset="0"/>
                <a:ea typeface="Calibri" panose="020F0502020204030204" pitchFamily="34" charset="0"/>
              </a:rPr>
              <a:t>4/9 – Initial informational email will be sent to all staff members</a:t>
            </a:r>
          </a:p>
          <a:p>
            <a:pPr indent="457200"/>
            <a:r>
              <a:rPr lang="en-US" sz="1400" dirty="0">
                <a:latin typeface="Calibri" panose="020F0502020204030204" pitchFamily="34" charset="0"/>
                <a:ea typeface="Calibri" panose="020F0502020204030204" pitchFamily="34" charset="0"/>
              </a:rPr>
              <a:t>4/12 – Enrollment email sent to all staff members </a:t>
            </a:r>
          </a:p>
          <a:p>
            <a:pPr marL="457200" marR="0">
              <a:spcBef>
                <a:spcPts val="0"/>
              </a:spcBef>
              <a:spcAft>
                <a:spcPts val="0"/>
              </a:spcAft>
            </a:pPr>
            <a:r>
              <a:rPr lang="en-US" sz="1400" dirty="0">
                <a:latin typeface="Calibri" panose="020F0502020204030204" pitchFamily="34" charset="0"/>
                <a:ea typeface="Calibri" panose="020F0502020204030204" pitchFamily="34" charset="0"/>
              </a:rPr>
              <a:t>4/13– Go live; DUO will need to be used to log into </a:t>
            </a:r>
            <a:r>
              <a:rPr lang="en-US" sz="1400" dirty="0" err="1">
                <a:latin typeface="Calibri" panose="020F0502020204030204" pitchFamily="34" charset="0"/>
                <a:ea typeface="Calibri" panose="020F0502020204030204" pitchFamily="34" charset="0"/>
              </a:rPr>
              <a:t>CampS</a:t>
            </a:r>
            <a:endParaRPr lang="en-US" sz="1400" dirty="0">
              <a:latin typeface="Calibri" panose="020F0502020204030204" pitchFamily="34" charset="0"/>
              <a:ea typeface="Calibri" panose="020F0502020204030204" pitchFamily="34" charset="0"/>
            </a:endParaRPr>
          </a:p>
          <a:p>
            <a:r>
              <a:rPr lang="en-US" sz="1400" dirty="0">
                <a:latin typeface="Calibri" panose="020F0502020204030204" pitchFamily="34" charset="0"/>
                <a:ea typeface="Calibri" panose="020F0502020204030204" pitchFamily="34" charset="0"/>
              </a:rPr>
              <a:t> </a:t>
            </a:r>
          </a:p>
          <a:p>
            <a:r>
              <a:rPr lang="en-US" sz="1400" dirty="0">
                <a:latin typeface="Calibri" panose="020F0502020204030204" pitchFamily="34" charset="0"/>
                <a:ea typeface="Calibri" panose="020F0502020204030204" pitchFamily="34" charset="0"/>
              </a:rPr>
              <a:t>We try and have someone there in your department when we turn it on to answer any questions or deal with any issues that might arise. </a:t>
            </a:r>
          </a:p>
          <a:p>
            <a:r>
              <a:rPr lang="en-US" sz="1400" dirty="0">
                <a:latin typeface="Calibri" panose="020F0502020204030204" pitchFamily="34" charset="0"/>
                <a:ea typeface="Calibri" panose="020F0502020204030204" pitchFamily="34" charset="0"/>
              </a:rPr>
              <a:t> </a:t>
            </a:r>
          </a:p>
          <a:p>
            <a:r>
              <a:rPr lang="en-US" sz="1400" dirty="0">
                <a:latin typeface="Calibri" panose="020F0502020204030204" pitchFamily="34" charset="0"/>
                <a:ea typeface="Calibri" panose="020F0502020204030204" pitchFamily="34" charset="0"/>
              </a:rPr>
              <a:t> </a:t>
            </a:r>
          </a:p>
          <a:p>
            <a:r>
              <a:rPr lang="en-US" sz="1400" dirty="0">
                <a:latin typeface="Calibri" panose="020F0502020204030204" pitchFamily="34" charset="0"/>
                <a:ea typeface="Calibri" panose="020F0502020204030204" pitchFamily="34" charset="0"/>
              </a:rPr>
              <a:t>Please reply and let me know what works best for you and your department.</a:t>
            </a:r>
          </a:p>
          <a:p>
            <a:r>
              <a:rPr lang="en-US" sz="1400" dirty="0">
                <a:latin typeface="Calibri" panose="020F0502020204030204" pitchFamily="34" charset="0"/>
                <a:ea typeface="Calibri" panose="020F0502020204030204" pitchFamily="34" charset="0"/>
              </a:rPr>
              <a:t>I would be glad to answer any questions you may have.</a:t>
            </a:r>
          </a:p>
          <a:p>
            <a:r>
              <a:rPr lang="en-US" sz="1400" dirty="0">
                <a:latin typeface="Calibri" panose="020F0502020204030204" pitchFamily="34" charset="0"/>
                <a:ea typeface="Calibri" panose="020F0502020204030204" pitchFamily="34" charset="0"/>
              </a:rPr>
              <a:t> </a:t>
            </a:r>
          </a:p>
          <a:p>
            <a:r>
              <a:rPr lang="en-US" sz="1400" dirty="0">
                <a:latin typeface="Calibri" panose="020F0502020204030204" pitchFamily="34" charset="0"/>
                <a:ea typeface="Calibri" panose="020F0502020204030204" pitchFamily="34" charset="0"/>
              </a:rPr>
              <a:t>Thanks,</a:t>
            </a:r>
          </a:p>
        </p:txBody>
      </p:sp>
    </p:spTree>
    <p:extLst>
      <p:ext uri="{BB962C8B-B14F-4D97-AF65-F5344CB8AC3E}">
        <p14:creationId xmlns:p14="http://schemas.microsoft.com/office/powerpoint/2010/main" val="1537829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257" y="0"/>
            <a:ext cx="6096000" cy="7133107"/>
          </a:xfrm>
          <a:prstGeom prst="rect">
            <a:avLst/>
          </a:prstGeom>
        </p:spPr>
        <p:txBody>
          <a:bodyPr>
            <a:spAutoFit/>
          </a:bodyPr>
          <a:lstStyle/>
          <a:p>
            <a:pPr>
              <a:lnSpc>
                <a:spcPct val="107000"/>
              </a:lnSpc>
              <a:spcAft>
                <a:spcPts val="800"/>
              </a:spcAft>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Email 1</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SUBJECT – UW System New Login Procedure </a:t>
            </a:r>
            <a:r>
              <a:rPr lang="en-US" sz="1200" dirty="0">
                <a:highlight>
                  <a:srgbClr val="FFFF00"/>
                </a:highlight>
                <a:latin typeface="Calibri" panose="020F0502020204030204" pitchFamily="34" charset="0"/>
                <a:ea typeface="Calibri" panose="020F0502020204030204" pitchFamily="34" charset="0"/>
                <a:cs typeface="Times New Roman" panose="02020603050405020304" pitchFamily="18" charset="0"/>
              </a:rPr>
              <a:t>date go Live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Hello </a:t>
            </a:r>
            <a:r>
              <a:rPr lang="en-US" sz="1200" dirty="0">
                <a:highlight>
                  <a:srgbClr val="FFFF00"/>
                </a:highlight>
                <a:latin typeface="Calibri" panose="020F0502020204030204" pitchFamily="34" charset="0"/>
                <a:ea typeface="Calibri" panose="020F0502020204030204" pitchFamily="34" charset="0"/>
                <a:cs typeface="Times New Roman" panose="02020603050405020304" pitchFamily="18" charset="0"/>
              </a:rPr>
              <a:t>X</a:t>
            </a:r>
            <a:r>
              <a:rPr lang="en-US" sz="1200" dirty="0">
                <a:latin typeface="Calibri" panose="020F0502020204030204" pitchFamily="34" charset="0"/>
                <a:ea typeface="Calibri" panose="020F0502020204030204" pitchFamily="34" charset="0"/>
                <a:cs typeface="Times New Roman" panose="02020603050405020304" pitchFamily="18" charset="0"/>
              </a:rPr>
              <a:t> Department,</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To protect your online identity, secure our campus, and comply with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UW-System Policy</a:t>
            </a:r>
            <a:r>
              <a:rPr lang="en-US" sz="12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we are implementing two-factor authentication starting with </a:t>
            </a:r>
            <a:r>
              <a:rPr lang="en-US" sz="1200" dirty="0" err="1">
                <a:latin typeface="Calibri" panose="020F0502020204030204" pitchFamily="34" charset="0"/>
                <a:ea typeface="Calibri" panose="020F0502020204030204" pitchFamily="34" charset="0"/>
                <a:cs typeface="Times New Roman" panose="02020603050405020304" pitchFamily="18" charset="0"/>
              </a:rPr>
              <a:t>CampS</a:t>
            </a:r>
            <a:r>
              <a:rPr lang="en-US" sz="1200" dirty="0">
                <a:latin typeface="Calibri" panose="020F0502020204030204" pitchFamily="34" charset="0"/>
                <a:ea typeface="Calibri" panose="020F0502020204030204" pitchFamily="34" charset="0"/>
                <a:cs typeface="Times New Roman" panose="02020603050405020304" pitchFamily="18" charset="0"/>
              </a:rPr>
              <a:t>. So, when you log into </a:t>
            </a:r>
            <a:r>
              <a:rPr lang="en-US" sz="1200" dirty="0" err="1">
                <a:latin typeface="Calibri" panose="020F0502020204030204" pitchFamily="34" charset="0"/>
                <a:ea typeface="Calibri" panose="020F0502020204030204" pitchFamily="34" charset="0"/>
                <a:cs typeface="Times New Roman" panose="02020603050405020304" pitchFamily="18" charset="0"/>
              </a:rPr>
              <a:t>CampS</a:t>
            </a:r>
            <a:r>
              <a:rPr lang="en-US" sz="1200" dirty="0">
                <a:latin typeface="Calibri" panose="020F0502020204030204" pitchFamily="34" charset="0"/>
                <a:ea typeface="Calibri" panose="020F0502020204030204" pitchFamily="34" charset="0"/>
                <a:cs typeface="Times New Roman" panose="02020603050405020304" pitchFamily="18" charset="0"/>
              </a:rPr>
              <a:t> on or after </a:t>
            </a:r>
            <a:r>
              <a:rPr lang="en-US" sz="1200" dirty="0">
                <a:highlight>
                  <a:srgbClr val="FFFF00"/>
                </a:highlight>
                <a:latin typeface="Calibri" panose="020F0502020204030204" pitchFamily="34" charset="0"/>
                <a:ea typeface="Calibri" panose="020F0502020204030204" pitchFamily="34" charset="0"/>
                <a:cs typeface="Times New Roman" panose="02020603050405020304" pitchFamily="18" charset="0"/>
              </a:rPr>
              <a:t>DATE OF GO LIVE</a:t>
            </a:r>
            <a:r>
              <a:rPr lang="en-US" sz="1200" dirty="0">
                <a:latin typeface="Calibri" panose="020F0502020204030204" pitchFamily="34" charset="0"/>
                <a:ea typeface="Calibri" panose="020F0502020204030204" pitchFamily="34" charset="0"/>
                <a:cs typeface="Times New Roman" panose="02020603050405020304" pitchFamily="18" charset="0"/>
              </a:rPr>
              <a:t>, you will need a phone or token (looks like a key fob) in addition to your UWEC password. </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When you receive the email from </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Duo Security</a:t>
            </a:r>
            <a:r>
              <a:rPr lang="en-US" sz="1200" dirty="0">
                <a:latin typeface="Calibri" panose="020F0502020204030204" pitchFamily="34" charset="0"/>
                <a:ea typeface="Calibri" panose="020F0502020204030204" pitchFamily="34" charset="0"/>
                <a:cs typeface="Times New Roman" panose="02020603050405020304" pitchFamily="18" charset="0"/>
              </a:rPr>
              <a:t> tomorrow, please do the following:</a:t>
            </a:r>
          </a:p>
          <a:p>
            <a:pPr marL="342900" marR="0" lvl="0" indent="-342900">
              <a:lnSpc>
                <a:spcPct val="107000"/>
              </a:lnSpc>
              <a:spcBef>
                <a:spcPts val="0"/>
              </a:spcBef>
              <a:spcAft>
                <a:spcPts val="0"/>
              </a:spcAft>
              <a:buFont typeface="+mj-lt"/>
              <a:buAutoNum type="arabicPeriod"/>
            </a:pPr>
            <a:r>
              <a:rPr lang="en-US" sz="1200" dirty="0">
                <a:latin typeface="Calibri" panose="020F0502020204030204" pitchFamily="34" charset="0"/>
                <a:ea typeface="Calibri" panose="020F0502020204030204" pitchFamily="34" charset="0"/>
                <a:cs typeface="Times New Roman" panose="02020603050405020304" pitchFamily="18" charset="0"/>
              </a:rPr>
              <a:t>Click the link and register a phone. Refer to the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Duo Security Overview</a:t>
            </a:r>
            <a:r>
              <a:rPr lang="en-US" sz="1200" dirty="0">
                <a:latin typeface="Calibri" panose="020F0502020204030204" pitchFamily="34" charset="0"/>
                <a:ea typeface="Calibri" panose="020F0502020204030204" pitchFamily="34" charset="0"/>
                <a:cs typeface="Times New Roman" panose="02020603050405020304" pitchFamily="18" charset="0"/>
              </a:rPr>
              <a:t> guide for additional information and instructions.</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NOTE</a:t>
            </a:r>
            <a:r>
              <a:rPr lang="en-US" sz="1200" dirty="0">
                <a:latin typeface="Calibri" panose="020F0502020204030204" pitchFamily="34" charset="0"/>
                <a:ea typeface="Calibri" panose="020F0502020204030204" pitchFamily="34" charset="0"/>
                <a:cs typeface="Times New Roman" panose="02020603050405020304" pitchFamily="18" charset="0"/>
              </a:rPr>
              <a:t>: We recommend a smartphone if you have one. If not, you can use a regular phone. Complete this </a:t>
            </a:r>
            <a:r>
              <a:rPr lang="en-US" sz="1200" dirty="0" err="1">
                <a:latin typeface="Calibri" panose="020F0502020204030204" pitchFamily="34" charset="0"/>
                <a:ea typeface="Calibri" panose="020F0502020204030204" pitchFamily="34" charset="0"/>
                <a:cs typeface="Times New Roman" panose="02020603050405020304" pitchFamily="18" charset="0"/>
              </a:rPr>
              <a:t>efrom</a:t>
            </a:r>
            <a:r>
              <a:rPr lang="en-US" sz="1200" dirty="0">
                <a:latin typeface="Calibri" panose="020F0502020204030204" pitchFamily="34" charset="0"/>
                <a:ea typeface="Calibri" panose="020F0502020204030204" pitchFamily="34" charset="0"/>
                <a:cs typeface="Times New Roman" panose="02020603050405020304" pitchFamily="18" charset="0"/>
              </a:rPr>
              <a:t> if you wish to have a token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https://eform1.uwec.edu/form.aspx?pid=d6b4de7a-a68b-41af-97f5-ecc275ef7d2d&amp;formid=f7fe69a5-ccc2-4725-b7b1-6499f6cb1e06&amp;coxxxetext=Please</a:t>
            </a:r>
            <a:r>
              <a:rPr lang="en-US" sz="1200" dirty="0">
                <a:latin typeface="Calibri" panose="020F0502020204030204" pitchFamily="34"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mj-lt"/>
              <a:buAutoNum type="arabicPeriod"/>
            </a:pPr>
            <a:r>
              <a:rPr lang="en-US" sz="1200" dirty="0">
                <a:latin typeface="Calibri" panose="020F0502020204030204" pitchFamily="34" charset="0"/>
                <a:ea typeface="Calibri" panose="020F0502020204030204" pitchFamily="34" charset="0"/>
                <a:cs typeface="Times New Roman" panose="02020603050405020304" pitchFamily="18" charset="0"/>
              </a:rPr>
              <a:t>After Duo Security has been installed your phone or you receive a token, go to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https://logintest.uwec.edu/duo/</a:t>
            </a:r>
            <a:r>
              <a:rPr lang="en-US" sz="1200" dirty="0">
                <a:latin typeface="Calibri" panose="020F0502020204030204" pitchFamily="34" charset="0"/>
                <a:ea typeface="Calibri" panose="020F0502020204030204" pitchFamily="34" charset="0"/>
                <a:cs typeface="Times New Roman" panose="02020603050405020304" pitchFamily="18" charset="0"/>
              </a:rPr>
              <a:t>   log in to test that it works.</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NOTE</a:t>
            </a:r>
            <a:r>
              <a:rPr lang="en-US" sz="1200" dirty="0">
                <a:latin typeface="Calibri" panose="020F0502020204030204" pitchFamily="34" charset="0"/>
                <a:ea typeface="Calibri" panose="020F0502020204030204" pitchFamily="34" charset="0"/>
                <a:cs typeface="Times New Roman" panose="02020603050405020304" pitchFamily="18" charset="0"/>
              </a:rPr>
              <a:t>: If Duo Security is configured correctly you will see “It Works!” </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While this process may take some getting used to, it will be useful in reducing fraud and data leaks. Duo Security will be rolled out to more services soon. An additional benefit to using this service is that you may be able to secure some of your personal accounts like Amazon. Refer to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Duo for Amazon guide</a:t>
            </a:r>
            <a:r>
              <a:rPr lang="en-US" sz="1200" dirty="0">
                <a:latin typeface="Calibri" panose="020F0502020204030204" pitchFamily="34" charset="0"/>
                <a:ea typeface="Calibri" panose="020F0502020204030204" pitchFamily="34" charset="0"/>
                <a:cs typeface="Times New Roman" panose="02020603050405020304" pitchFamily="18" charset="0"/>
              </a:rPr>
              <a:t> for instructions.</a:t>
            </a:r>
          </a:p>
          <a:p>
            <a:pPr marL="28575" marR="0">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Please register your phone or request a token before </a:t>
            </a:r>
            <a:r>
              <a:rPr lang="en-US" sz="1200" dirty="0">
                <a:highlight>
                  <a:srgbClr val="FFFF00"/>
                </a:highlight>
                <a:latin typeface="Calibri" panose="020F0502020204030204" pitchFamily="34" charset="0"/>
                <a:ea typeface="Calibri" panose="020F0502020204030204" pitchFamily="34" charset="0"/>
                <a:cs typeface="Times New Roman" panose="02020603050405020304" pitchFamily="18" charset="0"/>
              </a:rPr>
              <a:t>GO LIVE DATE</a:t>
            </a:r>
            <a:r>
              <a:rPr lang="en-US" sz="1200" dirty="0">
                <a:latin typeface="Calibri" panose="020F0502020204030204" pitchFamily="34" charset="0"/>
                <a:ea typeface="Calibri" panose="020F0502020204030204" pitchFamily="34" charset="0"/>
                <a:cs typeface="Times New Roman" panose="02020603050405020304" pitchFamily="18" charset="0"/>
              </a:rPr>
              <a:t>. Contact me with questions.</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Thanks,</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Steve Ranis CISSP</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err="1">
                <a:latin typeface="Calibri" panose="020F0502020204030204" pitchFamily="34" charset="0"/>
                <a:ea typeface="Calibri" panose="020F0502020204030204" pitchFamily="34" charset="0"/>
                <a:cs typeface="Times New Roman" panose="02020603050405020304" pitchFamily="18" charset="0"/>
              </a:rPr>
              <a:t>CSAdmin</a:t>
            </a:r>
            <a:r>
              <a:rPr lang="en-US" sz="1200" dirty="0">
                <a:latin typeface="Calibri" panose="020F0502020204030204" pitchFamily="34" charset="0"/>
                <a:ea typeface="Calibri" panose="020F0502020204030204" pitchFamily="34" charset="0"/>
                <a:cs typeface="Times New Roman" panose="02020603050405020304" pitchFamily="18" charset="0"/>
              </a:rPr>
              <a:t> / Information Security Officer</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102 Schofield</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University of Wisconsin-Eau Claire</a:t>
            </a:r>
            <a:br>
              <a:rPr lang="en-US" sz="1200" dirty="0">
                <a:latin typeface="Calibri" panose="020F0502020204030204" pitchFamily="34" charset="0"/>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921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44137" y="53371"/>
            <a:ext cx="326634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Email 2</a:t>
            </a:r>
            <a:endPar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From:</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Duo Security &lt;</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rPr>
              <a:t>no-reply@duosecurity.com</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&gt;</a:t>
            </a:r>
            <a:b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Sent:</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Friday, December 15, 2017 11:52 AM</a:t>
            </a:r>
            <a:b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To:</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client email</a:t>
            </a:r>
            <a:b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Subject:</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Duo Security Enrollment</a:t>
            </a:r>
            <a:r>
              <a:rPr kumimoji="0" lang="en-US" altLang="en-US" sz="1200" b="0" i="0" u="none" strike="noStrike" cap="none" normalizeH="0" baseline="0" dirty="0">
                <a:ln>
                  <a:noFill/>
                </a:ln>
                <a:solidFill>
                  <a:srgbClr val="1F1C1B"/>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F1C1B"/>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descr="cid:customer_logo.png@duosecurity.com"/>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66057" y="1197429"/>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78675" y="2416629"/>
            <a:ext cx="82296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1F1C1B"/>
                </a:solidFill>
                <a:effectLst/>
                <a:latin typeface="Calibri" panose="020F0502020204030204" pitchFamily="34" charset="0"/>
                <a:ea typeface="Calibri" panose="020F0502020204030204" pitchFamily="34" charset="0"/>
                <a:cs typeface="Calibri" panose="020F0502020204030204" pitchFamily="34" charset="0"/>
              </a:rPr>
              <a:t>Hello,</a:t>
            </a:r>
            <a:endPar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1F1C1B"/>
                </a:solidFill>
                <a:effectLst/>
                <a:latin typeface="Calibri" panose="020F0502020204030204" pitchFamily="34" charset="0"/>
                <a:ea typeface="Calibri" panose="020F0502020204030204" pitchFamily="34" charset="0"/>
                <a:cs typeface="Calibri" panose="020F0502020204030204" pitchFamily="34" charset="0"/>
              </a:rPr>
              <a:t>UW-Eau Claire is implementing Duo Security, a secure way for you to log into your organization's applications. Set up your account for Duo to start protecting your online identity.</a:t>
            </a:r>
            <a:endPar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1F1C1B"/>
                </a:solidFill>
                <a:effectLst/>
                <a:latin typeface="Calibri" panose="020F0502020204030204" pitchFamily="34" charset="0"/>
                <a:ea typeface="Calibri" panose="020F0502020204030204" pitchFamily="34" charset="0"/>
                <a:cs typeface="Calibri" panose="020F0502020204030204" pitchFamily="34" charset="0"/>
              </a:rPr>
              <a:t>Duo Security is a two-factor authentication service that allows you to use your password (something you know) plus Duo (which is something you have).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1F1C1B"/>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1F1C1B"/>
                </a:solidFill>
                <a:effectLst/>
                <a:latin typeface="Calibri" panose="020F0502020204030204" pitchFamily="34" charset="0"/>
                <a:ea typeface="Calibri" panose="020F0502020204030204" pitchFamily="34" charset="0"/>
                <a:cs typeface="Calibri" panose="020F0502020204030204" pitchFamily="34" charset="0"/>
              </a:rPr>
              <a:t>To learn more about Duo authentication, visit the guide here:</a:t>
            </a:r>
            <a:endPar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rPr>
              <a:t>https://guide.duo.com/enrollment</a:t>
            </a:r>
            <a:endPar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1F1C1B"/>
                </a:solidFill>
                <a:effectLst/>
                <a:latin typeface="Calibri" panose="020F0502020204030204" pitchFamily="34" charset="0"/>
                <a:ea typeface="Calibri" panose="020F0502020204030204" pitchFamily="34" charset="0"/>
                <a:cs typeface="Calibri" panose="020F0502020204030204" pitchFamily="34" charset="0"/>
              </a:rPr>
              <a:t>To begin, click this link to enroll a phone, tablet, or other device:</a:t>
            </a:r>
            <a:endPar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6"/>
              </a:rPr>
              <a:t>https://SOME</a:t>
            </a:r>
            <a:r>
              <a:rPr kumimoji="0" lang="en-US" altLang="en-US" b="0" i="0" u="none" strike="noStrike" cap="none" normalizeH="0" baseline="0" dirty="0">
                <a:ln>
                  <a:noFill/>
                </a:ln>
                <a:solidFill>
                  <a:srgbClr val="1F1C1B"/>
                </a:solidFill>
                <a:effectLst/>
                <a:latin typeface="Calibri" panose="020F0502020204030204" pitchFamily="34" charset="0"/>
                <a:ea typeface="Calibri" panose="020F0502020204030204" pitchFamily="34" charset="0"/>
                <a:cs typeface="Calibri" panose="020F0502020204030204" pitchFamily="34" charset="0"/>
              </a:rPr>
              <a:t> CUSTOM LINK</a:t>
            </a:r>
            <a:endPar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044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20" y="69729"/>
            <a:ext cx="6096000" cy="6234464"/>
          </a:xfrm>
          <a:prstGeom prst="rect">
            <a:avLst/>
          </a:prstGeom>
        </p:spPr>
        <p:txBody>
          <a:bodyPr>
            <a:spAutoFit/>
          </a:bodyPr>
          <a:lstStyle/>
          <a:p>
            <a:pPr>
              <a:lnSpc>
                <a:spcPct val="107000"/>
              </a:lnSpc>
              <a:spcAft>
                <a:spcPts val="800"/>
              </a:spcAft>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Email 3</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Forward original email and put this on top of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Hello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X</a:t>
            </a:r>
            <a:r>
              <a:rPr lang="en-US" dirty="0">
                <a:latin typeface="Calibri" panose="020F0502020204030204" pitchFamily="34" charset="0"/>
                <a:ea typeface="Calibri" panose="020F0502020204030204" pitchFamily="34" charset="0"/>
                <a:cs typeface="Times New Roman" panose="02020603050405020304" pitchFamily="18" charset="0"/>
              </a:rPr>
              <a:t> Department,</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As a reminder, we go live with Duo Security for </a:t>
            </a:r>
            <a:r>
              <a:rPr lang="en-US" dirty="0" err="1">
                <a:latin typeface="Calibri" panose="020F0502020204030204" pitchFamily="34" charset="0"/>
                <a:ea typeface="Calibri" panose="020F0502020204030204" pitchFamily="34" charset="0"/>
                <a:cs typeface="Times New Roman" panose="02020603050405020304" pitchFamily="18" charset="0"/>
              </a:rPr>
              <a:t>CampS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tomorrow.</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If you have not enrolled yet, please do so before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TIME</a:t>
            </a:r>
            <a:r>
              <a:rPr lang="en-US" dirty="0">
                <a:latin typeface="Calibri" panose="020F0502020204030204" pitchFamily="34" charset="0"/>
                <a:ea typeface="Calibri" panose="020F0502020204030204" pitchFamily="34" charset="0"/>
                <a:cs typeface="Times New Roman" panose="02020603050405020304" pitchFamily="18" charset="0"/>
              </a:rPr>
              <a:t> tomorrow. You will not be able to log into </a:t>
            </a:r>
            <a:r>
              <a:rPr lang="en-US" dirty="0" err="1">
                <a:latin typeface="Calibri" panose="020F0502020204030204" pitchFamily="34" charset="0"/>
                <a:ea typeface="Calibri" panose="020F0502020204030204" pitchFamily="34" charset="0"/>
                <a:cs typeface="Times New Roman" panose="02020603050405020304" pitchFamily="18" charset="0"/>
              </a:rPr>
              <a:t>CampS</a:t>
            </a:r>
            <a:r>
              <a:rPr lang="en-US" dirty="0">
                <a:latin typeface="Calibri" panose="020F0502020204030204" pitchFamily="34" charset="0"/>
                <a:ea typeface="Calibri" panose="020F0502020204030204" pitchFamily="34" charset="0"/>
                <a:cs typeface="Times New Roman" panose="02020603050405020304" pitchFamily="18" charset="0"/>
              </a:rPr>
              <a:t> until you complete you reenrollment. Instructions are in my original email below.</a:t>
            </a: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Contact me with questions.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Thanks,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Steve Ranis CISSP</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err="1">
                <a:latin typeface="Calibri" panose="020F0502020204030204" pitchFamily="34" charset="0"/>
                <a:ea typeface="Calibri" panose="020F0502020204030204" pitchFamily="34" charset="0"/>
                <a:cs typeface="Times New Roman" panose="02020603050405020304" pitchFamily="18" charset="0"/>
              </a:rPr>
              <a:t>CSAdmin</a:t>
            </a:r>
            <a:r>
              <a:rPr lang="en-US" dirty="0">
                <a:latin typeface="Calibri" panose="020F0502020204030204" pitchFamily="34" charset="0"/>
                <a:ea typeface="Calibri" panose="020F0502020204030204" pitchFamily="34" charset="0"/>
                <a:cs typeface="Times New Roman" panose="02020603050405020304" pitchFamily="18" charset="0"/>
              </a:rPr>
              <a:t> / Information Security Officer</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102 Schofield</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University of Wisconsin-Eau Claire</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Eau Claire, WI 54702</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715-836-5190</a:t>
            </a:r>
          </a:p>
        </p:txBody>
      </p:sp>
    </p:spTree>
    <p:extLst>
      <p:ext uri="{BB962C8B-B14F-4D97-AF65-F5344CB8AC3E}">
        <p14:creationId xmlns:p14="http://schemas.microsoft.com/office/powerpoint/2010/main" val="320549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2079" y="1271452"/>
            <a:ext cx="5773783" cy="5355312"/>
          </a:xfrm>
          <a:prstGeom prst="rect">
            <a:avLst/>
          </a:prstGeom>
          <a:noFill/>
        </p:spPr>
        <p:txBody>
          <a:bodyPr wrap="square" rtlCol="0">
            <a:spAutoFit/>
          </a:bodyPr>
          <a:lstStyle/>
          <a:p>
            <a:pPr marL="285750" indent="-285750">
              <a:buFont typeface="Wingdings" panose="05000000000000000000" pitchFamily="2" charset="2"/>
              <a:buChar char="ü"/>
            </a:pPr>
            <a:r>
              <a:rPr lang="en-US" dirty="0"/>
              <a:t>We developed a communication plan before we started</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We developed a project plan</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Informing leaders/deans/directors</a:t>
            </a:r>
          </a:p>
          <a:p>
            <a:endParaRPr lang="en-US" dirty="0"/>
          </a:p>
          <a:p>
            <a:pPr marL="285750" indent="-285750">
              <a:buFont typeface="Wingdings" panose="05000000000000000000" pitchFamily="2" charset="2"/>
              <a:buChar char="ü"/>
            </a:pPr>
            <a:r>
              <a:rPr lang="en-US" dirty="0"/>
              <a:t>Publicize multiple different ways</a:t>
            </a:r>
          </a:p>
          <a:p>
            <a:endParaRPr lang="en-US" dirty="0"/>
          </a:p>
          <a:p>
            <a:pPr marL="285750" indent="-285750">
              <a:buFont typeface="Wingdings" panose="05000000000000000000" pitchFamily="2" charset="2"/>
              <a:buChar char="ü"/>
            </a:pPr>
            <a:r>
              <a:rPr lang="en-US" dirty="0"/>
              <a:t>We do initial email to head of department, offer to do an in-person demo</a:t>
            </a:r>
          </a:p>
          <a:p>
            <a:endParaRPr lang="en-US" dirty="0"/>
          </a:p>
          <a:p>
            <a:pPr marL="285750" indent="-285750">
              <a:buFont typeface="Wingdings" panose="05000000000000000000" pitchFamily="2" charset="2"/>
              <a:buChar char="ü"/>
            </a:pPr>
            <a:r>
              <a:rPr lang="en-US" dirty="0"/>
              <a:t>We send three separate emails</a:t>
            </a:r>
          </a:p>
          <a:p>
            <a:endParaRPr lang="en-US" dirty="0"/>
          </a:p>
          <a:p>
            <a:pPr marL="285750" indent="-285750">
              <a:buFont typeface="Wingdings" panose="05000000000000000000" pitchFamily="2" charset="2"/>
              <a:buChar char="ü"/>
            </a:pPr>
            <a:r>
              <a:rPr lang="en-US" dirty="0"/>
              <a:t>We have staff (mainly students) onsite when it goes live to assist</a:t>
            </a:r>
          </a:p>
          <a:p>
            <a:endParaRPr lang="en-US" dirty="0"/>
          </a:p>
          <a:p>
            <a:pPr marL="285750" indent="-285750">
              <a:buFont typeface="Wingdings" panose="05000000000000000000" pitchFamily="2" charset="2"/>
              <a:buChar char="ü"/>
            </a:pPr>
            <a:r>
              <a:rPr lang="en-US" dirty="0"/>
              <a:t>Tell them how 2-factor can help them (Amazon)</a:t>
            </a:r>
          </a:p>
          <a:p>
            <a:endParaRPr lang="en-US" dirty="0"/>
          </a:p>
        </p:txBody>
      </p:sp>
      <p:sp>
        <p:nvSpPr>
          <p:cNvPr id="4" name="TextBox 3"/>
          <p:cNvSpPr txBox="1"/>
          <p:nvPr/>
        </p:nvSpPr>
        <p:spPr>
          <a:xfrm>
            <a:off x="446417" y="304790"/>
            <a:ext cx="7521926" cy="646331"/>
          </a:xfrm>
          <a:prstGeom prst="rect">
            <a:avLst/>
          </a:prstGeom>
          <a:noFill/>
        </p:spPr>
        <p:txBody>
          <a:bodyPr wrap="square" rtlCol="0">
            <a:spAutoFit/>
          </a:bodyPr>
          <a:lstStyle/>
          <a:p>
            <a:r>
              <a:rPr lang="en-US" sz="3600" dirty="0">
                <a:solidFill>
                  <a:srgbClr val="83B330"/>
                </a:solidFill>
              </a:rPr>
              <a:t>Impossible to Over Communicate</a:t>
            </a:r>
          </a:p>
        </p:txBody>
      </p:sp>
    </p:spTree>
    <p:extLst>
      <p:ext uri="{BB962C8B-B14F-4D97-AF65-F5344CB8AC3E}">
        <p14:creationId xmlns:p14="http://schemas.microsoft.com/office/powerpoint/2010/main" val="46231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1874" y="3257550"/>
            <a:ext cx="7766936" cy="770426"/>
          </a:xfrm>
        </p:spPr>
        <p:txBody>
          <a:bodyPr/>
          <a:lstStyle/>
          <a:p>
            <a:r>
              <a:rPr lang="en-US" dirty="0">
                <a:solidFill>
                  <a:schemeClr val="tx1"/>
                </a:solidFill>
              </a:rPr>
              <a:t>Question and Answer</a:t>
            </a:r>
          </a:p>
        </p:txBody>
      </p:sp>
      <p:pic>
        <p:nvPicPr>
          <p:cNvPr id="3" name="Picture 2" descr="Image result for du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874" y="370690"/>
            <a:ext cx="1995320" cy="1995320"/>
          </a:xfrm>
          <a:prstGeom prst="rect">
            <a:avLst/>
          </a:prstGeom>
          <a:noFill/>
          <a:effectLst>
            <a:outerShdw blurRad="254000" dist="254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2" descr="Image result for uwec">
            <a:extLst>
              <a:ext uri="{FF2B5EF4-FFF2-40B4-BE49-F238E27FC236}">
                <a16:creationId xmlns:a16="http://schemas.microsoft.com/office/drawing/2014/main" id="{D59462D2-E8F6-41A3-8CB5-75718631E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862" y="370690"/>
            <a:ext cx="1995320" cy="1985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04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10426"/>
          </a:xfrm>
          <a:prstGeom prst="rect">
            <a:avLst/>
          </a:prstGeom>
        </p:spPr>
      </p:pic>
    </p:spTree>
    <p:extLst>
      <p:ext uri="{BB962C8B-B14F-4D97-AF65-F5344CB8AC3E}">
        <p14:creationId xmlns:p14="http://schemas.microsoft.com/office/powerpoint/2010/main" val="222457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67" y="1193074"/>
            <a:ext cx="9396550" cy="4801314"/>
          </a:xfrm>
          <a:prstGeom prst="rect">
            <a:avLst/>
          </a:prstGeom>
          <a:noFill/>
        </p:spPr>
        <p:txBody>
          <a:bodyPr wrap="square" rtlCol="0">
            <a:spAutoFit/>
          </a:bodyPr>
          <a:lstStyle/>
          <a:p>
            <a:r>
              <a:rPr lang="en-US" sz="2800" dirty="0"/>
              <a:t>UW-Eau Claire went with Duo </a:t>
            </a:r>
          </a:p>
          <a:p>
            <a:r>
              <a:rPr lang="en-US" sz="2800" dirty="0"/>
              <a:t>…based upon UW-Madison’s extensive RFP that they did in 2017</a:t>
            </a:r>
          </a:p>
          <a:p>
            <a:endParaRPr lang="en-US" dirty="0"/>
          </a:p>
          <a:p>
            <a:endParaRPr lang="en-US" dirty="0"/>
          </a:p>
          <a:p>
            <a:endParaRPr lang="en-US" dirty="0"/>
          </a:p>
          <a:p>
            <a:r>
              <a:rPr lang="en-US" sz="2400" dirty="0"/>
              <a:t>Interestingly, </a:t>
            </a:r>
            <a:r>
              <a:rPr lang="en-US" sz="2400" dirty="0" err="1"/>
              <a:t>Symatec</a:t>
            </a:r>
            <a:r>
              <a:rPr lang="en-US" sz="2400" dirty="0"/>
              <a:t> did not bid on that RFP</a:t>
            </a:r>
          </a:p>
          <a:p>
            <a:endParaRPr lang="en-US" sz="2400" dirty="0"/>
          </a:p>
          <a:p>
            <a:endParaRPr lang="en-US" sz="2400" dirty="0"/>
          </a:p>
          <a:p>
            <a:endParaRPr lang="en-US" sz="2400" dirty="0"/>
          </a:p>
          <a:p>
            <a:endParaRPr lang="en-US" sz="2400" dirty="0"/>
          </a:p>
          <a:p>
            <a:r>
              <a:rPr lang="en-US" sz="2400" dirty="0"/>
              <a:t>	Even more interesting, Microsoft’s solution lets you ask for 	what you have first.</a:t>
            </a:r>
          </a:p>
        </p:txBody>
      </p:sp>
    </p:spTree>
    <p:extLst>
      <p:ext uri="{BB962C8B-B14F-4D97-AF65-F5344CB8AC3E}">
        <p14:creationId xmlns:p14="http://schemas.microsoft.com/office/powerpoint/2010/main" val="285266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309688" y="308225"/>
            <a:ext cx="9348020" cy="3174715"/>
          </a:xfrm>
          <a:prstGeom prst="rect">
            <a:avLst/>
          </a:prstGeom>
          <a:ln>
            <a:noFill/>
          </a:ln>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4000" b="1" dirty="0">
                <a:solidFill>
                  <a:schemeClr val="accent2"/>
                </a:solidFill>
                <a:latin typeface="Trebuchet MS" panose="020B0603020202020204" pitchFamily="34" charset="0"/>
                <a:cs typeface="Arial" panose="020B0604020202020204" pitchFamily="34" charset="0"/>
              </a:rPr>
              <a:t>What is Multi-Factor Authentication?</a:t>
            </a:r>
          </a:p>
          <a:p>
            <a:pPr marL="457200" indent="-457200">
              <a:lnSpc>
                <a:spcPts val="3600"/>
              </a:lnSpc>
              <a:spcBef>
                <a:spcPts val="1800"/>
              </a:spcBef>
              <a:buFont typeface="Arial" charset="0"/>
              <a:buChar char="•"/>
            </a:pPr>
            <a:r>
              <a:rPr lang="en-US" sz="2000" b="1" dirty="0">
                <a:solidFill>
                  <a:schemeClr val="accent2"/>
                </a:solidFill>
                <a:latin typeface="Trebuchet MS" panose="020B0603020202020204" pitchFamily="34" charset="0"/>
                <a:cs typeface="Arial" panose="020B0604020202020204" pitchFamily="34" charset="0"/>
              </a:rPr>
              <a:t>Adds a 2</a:t>
            </a:r>
            <a:r>
              <a:rPr lang="en-US" sz="2000" b="1" baseline="30000" dirty="0">
                <a:solidFill>
                  <a:schemeClr val="accent2"/>
                </a:solidFill>
                <a:latin typeface="Trebuchet MS" panose="020B0603020202020204" pitchFamily="34" charset="0"/>
                <a:cs typeface="Arial" panose="020B0604020202020204" pitchFamily="34" charset="0"/>
              </a:rPr>
              <a:t>nd</a:t>
            </a:r>
            <a:r>
              <a:rPr lang="en-US" sz="2000" b="1" dirty="0">
                <a:solidFill>
                  <a:schemeClr val="accent2"/>
                </a:solidFill>
                <a:latin typeface="Trebuchet MS" panose="020B0603020202020204" pitchFamily="34" charset="0"/>
                <a:cs typeface="Arial" panose="020B0604020202020204" pitchFamily="34" charset="0"/>
              </a:rPr>
              <a:t> layer of security</a:t>
            </a:r>
          </a:p>
          <a:p>
            <a:pPr marL="457200" indent="-457200">
              <a:lnSpc>
                <a:spcPts val="3600"/>
              </a:lnSpc>
              <a:spcBef>
                <a:spcPts val="1800"/>
              </a:spcBef>
              <a:buFont typeface="Arial" charset="0"/>
              <a:buChar char="•"/>
            </a:pPr>
            <a:r>
              <a:rPr lang="en-US" sz="2000" b="1" dirty="0">
                <a:solidFill>
                  <a:schemeClr val="accent2"/>
                </a:solidFill>
                <a:latin typeface="Trebuchet MS" panose="020B0603020202020204" pitchFamily="34" charset="0"/>
                <a:cs typeface="Arial" panose="020B0604020202020204" pitchFamily="34" charset="0"/>
              </a:rPr>
              <a:t>Combines something you know with something you have (i.e. password + code sent to mobile device)</a:t>
            </a:r>
          </a:p>
        </p:txBody>
      </p:sp>
      <p:pic>
        <p:nvPicPr>
          <p:cNvPr id="2050" name="Picture 2" descr="Image result for duo m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07" y="3071981"/>
            <a:ext cx="8957602" cy="307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6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82" y="529590"/>
            <a:ext cx="9312486" cy="762000"/>
          </a:xfrm>
        </p:spPr>
        <p:txBody>
          <a:bodyPr/>
          <a:lstStyle/>
          <a:p>
            <a:r>
              <a:rPr lang="en-US" b="1" dirty="0">
                <a:solidFill>
                  <a:schemeClr val="accent2"/>
                </a:solidFill>
                <a:latin typeface="Trebuchet MS" panose="020B0603020202020204" pitchFamily="34" charset="0"/>
                <a:cs typeface="Arial" panose="020B0604020202020204" pitchFamily="34" charset="0"/>
              </a:rPr>
              <a:t>Options for Multi-Factor Authentication</a:t>
            </a:r>
          </a:p>
        </p:txBody>
      </p:sp>
      <p:pic>
        <p:nvPicPr>
          <p:cNvPr id="3" name="Picture 2"/>
          <p:cNvPicPr>
            <a:picLocks noChangeAspect="1"/>
          </p:cNvPicPr>
          <p:nvPr/>
        </p:nvPicPr>
        <p:blipFill>
          <a:blip r:embed="rId2"/>
          <a:stretch>
            <a:fillRect/>
          </a:stretch>
        </p:blipFill>
        <p:spPr>
          <a:xfrm>
            <a:off x="306075" y="1291590"/>
            <a:ext cx="9155425" cy="4714497"/>
          </a:xfrm>
          <a:prstGeom prst="rect">
            <a:avLst/>
          </a:prstGeom>
        </p:spPr>
      </p:pic>
    </p:spTree>
    <p:extLst>
      <p:ext uri="{BB962C8B-B14F-4D97-AF65-F5344CB8AC3E}">
        <p14:creationId xmlns:p14="http://schemas.microsoft.com/office/powerpoint/2010/main" val="55188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p:txBody>
          <a:bodyPr/>
          <a:lstStyle/>
          <a:p>
            <a:r>
              <a:rPr lang="en-US" dirty="0"/>
              <a:t>Duo will tell you 98% of your clients will use a smart phone—NOT TRUE!</a:t>
            </a:r>
          </a:p>
          <a:p>
            <a:r>
              <a:rPr lang="en-US" dirty="0"/>
              <a:t>Learned from a conference call with University of Idaho ~5,000 clients needed ~300 hardware tokens</a:t>
            </a:r>
          </a:p>
          <a:p>
            <a:r>
              <a:rPr lang="en-US" dirty="0"/>
              <a:t>At UW-Eau Claire it has been ~200 out of ~1,100 so far</a:t>
            </a:r>
          </a:p>
          <a:p>
            <a:endParaRPr lang="en-US" dirty="0"/>
          </a:p>
          <a:p>
            <a:r>
              <a:rPr lang="en-US" dirty="0"/>
              <a:t>UW-Eau Claire purchased tokens in quantity of 1,000 (which drops the per token cost to $4 each)</a:t>
            </a:r>
          </a:p>
          <a:p>
            <a:endParaRPr lang="en-US" dirty="0"/>
          </a:p>
        </p:txBody>
      </p:sp>
    </p:spTree>
    <p:extLst>
      <p:ext uri="{BB962C8B-B14F-4D97-AF65-F5344CB8AC3E}">
        <p14:creationId xmlns:p14="http://schemas.microsoft.com/office/powerpoint/2010/main" val="2187120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Tokens are $4.38 each…if you buy in quantities of 1,000</a:t>
            </a:r>
          </a:p>
        </p:txBody>
      </p:sp>
      <p:pic>
        <p:nvPicPr>
          <p:cNvPr id="4" name="Content Placeholder 3"/>
          <p:cNvPicPr>
            <a:picLocks noGrp="1" noChangeAspect="1"/>
          </p:cNvPicPr>
          <p:nvPr>
            <p:ph idx="1"/>
          </p:nvPr>
        </p:nvPicPr>
        <p:blipFill>
          <a:blip r:embed="rId2"/>
          <a:stretch>
            <a:fillRect/>
          </a:stretch>
        </p:blipFill>
        <p:spPr>
          <a:xfrm>
            <a:off x="1193882" y="1930400"/>
            <a:ext cx="5522228" cy="4831442"/>
          </a:xfrm>
          <a:prstGeom prst="rect">
            <a:avLst/>
          </a:prstGeom>
        </p:spPr>
      </p:pic>
    </p:spTree>
    <p:extLst>
      <p:ext uri="{BB962C8B-B14F-4D97-AF65-F5344CB8AC3E}">
        <p14:creationId xmlns:p14="http://schemas.microsoft.com/office/powerpoint/2010/main" val="395706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2-factor on a smart phones does NOT subject the phone to open records requests</a:t>
            </a:r>
          </a:p>
        </p:txBody>
      </p:sp>
      <p:sp>
        <p:nvSpPr>
          <p:cNvPr id="3" name="Content Placeholder 2"/>
          <p:cNvSpPr>
            <a:spLocks noGrp="1"/>
          </p:cNvSpPr>
          <p:nvPr>
            <p:ph idx="1"/>
          </p:nvPr>
        </p:nvSpPr>
        <p:spPr/>
        <p:txBody>
          <a:bodyPr>
            <a:normAutofit lnSpcReduction="10000"/>
          </a:bodyPr>
          <a:lstStyle/>
          <a:p>
            <a:pPr marL="0" indent="0">
              <a:buNone/>
            </a:pPr>
            <a:r>
              <a:rPr lang="en-US" b="1" dirty="0"/>
              <a:t>From:</a:t>
            </a:r>
            <a:r>
              <a:rPr lang="en-US" dirty="0"/>
              <a:t> Jennifer </a:t>
            </a:r>
            <a:r>
              <a:rPr lang="en-US" dirty="0" err="1"/>
              <a:t>Lattis</a:t>
            </a:r>
            <a:r>
              <a:rPr lang="en-US" dirty="0"/>
              <a:t> [</a:t>
            </a:r>
            <a:r>
              <a:rPr lang="en-US" u="sng" dirty="0">
                <a:hlinkClick r:id="rId2"/>
              </a:rPr>
              <a:t>mailto:jlattis@uwsa.edu</a:t>
            </a:r>
            <a:r>
              <a:rPr lang="en-US" dirty="0"/>
              <a:t>] </a:t>
            </a:r>
            <a:br>
              <a:rPr lang="en-US" dirty="0"/>
            </a:br>
            <a:r>
              <a:rPr lang="en-US" b="1" dirty="0"/>
              <a:t>Sent:</a:t>
            </a:r>
            <a:r>
              <a:rPr lang="en-US" dirty="0"/>
              <a:t> Wednesday, March 21, 2018 5:10 PM</a:t>
            </a:r>
            <a:br>
              <a:rPr lang="en-US" dirty="0"/>
            </a:br>
            <a:r>
              <a:rPr lang="en-US" b="1" dirty="0"/>
              <a:t>To:</a:t>
            </a:r>
            <a:r>
              <a:rPr lang="en-US" dirty="0"/>
              <a:t> Joseph Kmiech &lt;</a:t>
            </a:r>
            <a:r>
              <a:rPr lang="en-US" u="sng" dirty="0">
                <a:hlinkClick r:id="rId3"/>
              </a:rPr>
              <a:t>joseph.kmiech@uwrf.edu</a:t>
            </a:r>
            <a:r>
              <a:rPr lang="en-US" dirty="0"/>
              <a:t>&gt;</a:t>
            </a:r>
            <a:br>
              <a:rPr lang="en-US" dirty="0"/>
            </a:br>
            <a:r>
              <a:rPr lang="en-US" b="1" dirty="0"/>
              <a:t>Cc:</a:t>
            </a:r>
            <a:r>
              <a:rPr lang="en-US" dirty="0"/>
              <a:t> Andrew </a:t>
            </a:r>
            <a:r>
              <a:rPr lang="en-US" dirty="0" err="1"/>
              <a:t>Preboski</a:t>
            </a:r>
            <a:r>
              <a:rPr lang="en-US" dirty="0"/>
              <a:t> &lt;</a:t>
            </a:r>
            <a:r>
              <a:rPr lang="en-US" u="sng" dirty="0">
                <a:hlinkClick r:id="rId4"/>
              </a:rPr>
              <a:t>apreboski@uwsa.edu</a:t>
            </a:r>
            <a:r>
              <a:rPr lang="en-US" dirty="0"/>
              <a:t>&gt;</a:t>
            </a:r>
            <a:br>
              <a:rPr lang="en-US" dirty="0"/>
            </a:br>
            <a:r>
              <a:rPr lang="en-US" b="1" dirty="0"/>
              <a:t>Subject:</a:t>
            </a:r>
            <a:r>
              <a:rPr lang="en-US" dirty="0"/>
              <a:t> Using personal cell phones</a:t>
            </a:r>
          </a:p>
          <a:p>
            <a:pPr marL="0" indent="0">
              <a:buNone/>
            </a:pPr>
            <a:r>
              <a:rPr lang="en-US" dirty="0"/>
              <a:t> </a:t>
            </a:r>
          </a:p>
          <a:p>
            <a:pPr marL="0" indent="0">
              <a:buNone/>
            </a:pPr>
            <a:r>
              <a:rPr lang="en-US" dirty="0"/>
              <a:t>Good question.  The Public Records Law applies based upon the content of a record, and not where it is kept.  A work related email or text message is a public record whether it is sent on a personally owned device or a UWS device.  A personal email unrelated to work is not a public record no matter where it is kept.  So while the fact that an employee is using two step authentication on a personal phone might generate a public record, it won’t subject the rest of an employee’s phone to a public records request.  I use my own personal phone for two step authentication myself.</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447547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9EE2B68D78B64796ECC0F3240B7410" ma:contentTypeVersion="2" ma:contentTypeDescription="Create a new document." ma:contentTypeScope="" ma:versionID="77ca35641ac657460039f6ec18372dc8">
  <xsd:schema xmlns:xsd="http://www.w3.org/2001/XMLSchema" xmlns:xs="http://www.w3.org/2001/XMLSchema" xmlns:p="http://schemas.microsoft.com/office/2006/metadata/properties" xmlns:ns2="9c4352a1-07bb-4b2d-8de2-1566902d29d3" targetNamespace="http://schemas.microsoft.com/office/2006/metadata/properties" ma:root="true" ma:fieldsID="bdea6cc51c06d14c4acd34e90073e8e9" ns2:_="">
    <xsd:import namespace="9c4352a1-07bb-4b2d-8de2-1566902d29d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352a1-07bb-4b2d-8de2-1566902d29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99AA5F-B94B-47AD-B68E-515109874188}">
  <ds:schemaRefs>
    <ds:schemaRef ds:uri="http://schemas.microsoft.com/sharepoint/v3/contenttype/forms"/>
  </ds:schemaRefs>
</ds:datastoreItem>
</file>

<file path=customXml/itemProps2.xml><?xml version="1.0" encoding="utf-8"?>
<ds:datastoreItem xmlns:ds="http://schemas.openxmlformats.org/officeDocument/2006/customXml" ds:itemID="{3BE83AD1-94AE-4BE1-9655-895E3E6959C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c4352a1-07bb-4b2d-8de2-1566902d29d3"/>
    <ds:schemaRef ds:uri="http://www.w3.org/XML/1998/namespace"/>
    <ds:schemaRef ds:uri="http://purl.org/dc/dcmitype/"/>
  </ds:schemaRefs>
</ds:datastoreItem>
</file>

<file path=customXml/itemProps3.xml><?xml version="1.0" encoding="utf-8"?>
<ds:datastoreItem xmlns:ds="http://schemas.openxmlformats.org/officeDocument/2006/customXml" ds:itemID="{ED96646D-2441-4574-84E6-38888EDA0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352a1-07bb-4b2d-8de2-1566902d29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3434</TotalTime>
  <Words>1213</Words>
  <Application>Microsoft Office PowerPoint</Application>
  <PresentationFormat>Widescreen</PresentationFormat>
  <Paragraphs>195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Times New Roman</vt:lpstr>
      <vt:lpstr>Trebuchet MS</vt:lpstr>
      <vt:lpstr>Wingdings</vt:lpstr>
      <vt:lpstr>Wingdings 3</vt:lpstr>
      <vt:lpstr>Facet</vt:lpstr>
      <vt:lpstr>PowerPoint Presentation</vt:lpstr>
      <vt:lpstr>Multi Factor Authentication with Duo</vt:lpstr>
      <vt:lpstr>PowerPoint Presentation</vt:lpstr>
      <vt:lpstr>PowerPoint Presentation</vt:lpstr>
      <vt:lpstr>PowerPoint Presentation</vt:lpstr>
      <vt:lpstr>Options for Multi-Factor Authentication</vt:lpstr>
      <vt:lpstr>Note:!!!</vt:lpstr>
      <vt:lpstr>Tokens are $4.38 each…if you buy in quantities of 1,000</vt:lpstr>
      <vt:lpstr>Using 2-factor on a smart phones does NOT subject the phone to open records requests</vt:lpstr>
      <vt:lpstr>More on open records and Duo</vt:lpstr>
      <vt:lpstr>Why are we doing Multi-Factor Authentication [MFA]?</vt:lpstr>
      <vt:lpstr>PowerPoint Presentation</vt:lpstr>
      <vt:lpstr>PowerPoint Presentation</vt:lpstr>
      <vt:lpstr>PowerPoint Presentation</vt:lpstr>
      <vt:lpstr>Data Classification Levels </vt:lpstr>
      <vt:lpstr>Data Classification Levels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and Answer</vt:lpstr>
    </vt:vector>
  </TitlesOfParts>
  <Company>University of Wisconsin-La Crosse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 Factor Authentication with Duo</dc:title>
  <dc:creator>James Treu</dc:creator>
  <cp:lastModifiedBy>Eckardt, Chip</cp:lastModifiedBy>
  <cp:revision>47</cp:revision>
  <cp:lastPrinted>2017-12-19T17:59:48Z</cp:lastPrinted>
  <dcterms:created xsi:type="dcterms:W3CDTF">2017-12-07T19:00:39Z</dcterms:created>
  <dcterms:modified xsi:type="dcterms:W3CDTF">2018-04-12T20:39:10Z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0x010100AC9EE2B68D78B64796ECC0F3240B7410</vt:lpwstr>
  </property>
</Properties>
</file>