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782" r:id="rId2"/>
    <p:sldId id="784" r:id="rId3"/>
    <p:sldId id="787" r:id="rId4"/>
    <p:sldId id="785" r:id="rId5"/>
    <p:sldId id="78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1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327"/>
  </p:normalViewPr>
  <p:slideViewPr>
    <p:cSldViewPr snapToGrid="0" snapToObjects="1" showGuides="1">
      <p:cViewPr varScale="1">
        <p:scale>
          <a:sx n="142" d="100"/>
          <a:sy n="142" d="100"/>
        </p:scale>
        <p:origin x="132" y="2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E390C4-D2B6-5448-93E9-5A47FDD6560C}" type="datetimeFigureOut">
              <a:rPr lang="en-US" smtClean="0"/>
              <a:t>4/6/2021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FA3A2A-BBDA-EF4C-B64A-15D8E4131B0B}" type="slidenum">
              <a:rPr lang="en-US" smtClean="0"/>
              <a:t>‹#›</a:t>
            </a:fld>
            <a:endParaRPr lang="en-US"/>
          </a:p>
        </p:txBody>
      </p:sp>
    </p:spTree>
    <p:extLst>
      <p:ext uri="{BB962C8B-B14F-4D97-AF65-F5344CB8AC3E}">
        <p14:creationId xmlns:p14="http://schemas.microsoft.com/office/powerpoint/2010/main" val="2281827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Greetings and thanks to the Board for your part in supporting the behavioral health initiative, and this new position I have the privilege to occupy.</a:t>
            </a:r>
          </a:p>
          <a:p>
            <a:pPr marL="171450" indent="-171450">
              <a:buFont typeface="Arial" panose="020B0604020202020204" pitchFamily="34" charset="0"/>
              <a:buChar char="•"/>
            </a:pPr>
            <a:r>
              <a:rPr lang="en-US" dirty="0"/>
              <a:t>Before I launch into a summary of the report you see on the screen, I’d like to repeat a question that was asked when the Senior Student Affairs Officers first became before the board in April 2019: by show of hands, how many of you have been impacted yourselves, or are aware of a co-worker, close family member or friends who has been impacted by a mental/behavioral health issue [PAUSE] A new question, how many of you, by show of hands, have become more aware of the mental health of yourselves or others during the pandemic? [PAUSE] This goes to show that what was already a growing concern in society and on our campuses has only become more so in the past several months.</a:t>
            </a:r>
          </a:p>
          <a:p>
            <a:pPr marL="171450" indent="-171450">
              <a:buFont typeface="Arial" panose="020B0604020202020204" pitchFamily="34" charset="0"/>
              <a:buChar char="•"/>
            </a:pPr>
            <a:r>
              <a:rPr lang="en-US" dirty="0"/>
              <a:t>What I’m going to share today is a brief overview of the Counseling Impact Assessment Project, which will give you a snapshot of students who seek help for behavioral health needs at our campus counseling centers, and the impact the services have on their well being and success as students </a:t>
            </a:r>
          </a:p>
          <a:p>
            <a:pPr marL="171450" indent="-171450">
              <a:buFont typeface="Arial" panose="020B0604020202020204" pitchFamily="34" charset="0"/>
              <a:buChar char="•"/>
            </a:pPr>
            <a:r>
              <a:rPr lang="en-US" sz="1200" dirty="0">
                <a:latin typeface="+mn-lt"/>
              </a:rPr>
              <a:t>This project got off the ground in 2010 as a response to 1 of 3 recommendations of an ad hoc mental health committee charged by the President’s Committee on Health, Safety and Security--following VA Tech and Northern IL campus shootings </a:t>
            </a:r>
            <a:r>
              <a:rPr lang="en-US" sz="1200" b="0" i="0" u="none" strike="noStrike" baseline="0" dirty="0">
                <a:solidFill>
                  <a:srgbClr val="000000"/>
                </a:solidFill>
                <a:latin typeface="+mn-lt"/>
              </a:rPr>
              <a:t>1) assess mental health needs across the UW System student population; 2) assess the impact of mental health services provided on campus; and 3) create an annual best practices summit</a:t>
            </a:r>
          </a:p>
          <a:p>
            <a:pPr marL="171450" indent="-171450">
              <a:buFont typeface="Arial" panose="020B0604020202020204" pitchFamily="34" charset="0"/>
              <a:buChar char="•"/>
            </a:pPr>
            <a:r>
              <a:rPr lang="en-US" sz="1200" b="0" i="0" u="none" strike="noStrike" baseline="0" dirty="0">
                <a:solidFill>
                  <a:srgbClr val="000000"/>
                </a:solidFill>
                <a:latin typeface="+mn-lt"/>
              </a:rPr>
              <a:t>Those of you present in April 2019 heard the results from the NCHA, which fulfills the first of these recommendations--to assess the mental health needs of the broad student population. What you’ll hear today is focused on the second recommendation—the experience and impact for those students who seek help for their concerns on campus.</a:t>
            </a:r>
          </a:p>
          <a:p>
            <a:pPr marL="171450" indent="-171450">
              <a:buFont typeface="Arial" panose="020B0604020202020204" pitchFamily="34" charset="0"/>
              <a:buChar char="•"/>
            </a:pPr>
            <a:r>
              <a:rPr lang="en-US" sz="1800" b="0" i="0" u="none" strike="noStrike" baseline="0" dirty="0">
                <a:solidFill>
                  <a:srgbClr val="3B3B3B"/>
                </a:solidFill>
                <a:latin typeface="Open Sans" panose="020B0606030504020204" pitchFamily="34" charset="0"/>
              </a:rPr>
              <a:t>This project set out to track a core set of common data elements across UW-System counseling centers, for the purposes of providing benchmarking data for each campus and to allow for system-level analyses of counseling utilization and impact. </a:t>
            </a:r>
          </a:p>
          <a:p>
            <a:pPr marL="171450" indent="-171450">
              <a:buFont typeface="Arial" panose="020B0604020202020204" pitchFamily="34" charset="0"/>
              <a:buChar char="•"/>
            </a:pPr>
            <a:r>
              <a:rPr lang="en-US" sz="1800" b="0" i="0" u="none" strike="noStrike" baseline="0" dirty="0">
                <a:solidFill>
                  <a:srgbClr val="3B3B3B"/>
                </a:solidFill>
                <a:latin typeface="Open Sans" panose="020B0606030504020204" pitchFamily="34" charset="0"/>
              </a:rPr>
              <a:t>The project consists of two primary components: 1) a Client Information Form completed by all students before they initiate counseling—which we modeled after a core data set established by the Center for Collegiate Mental Health at Penn State University, and 2) A Learning Outcome and Satisfaction Survey administered at the end of each semester to assess change after counseling and satisfaction levels.</a:t>
            </a:r>
          </a:p>
          <a:p>
            <a:pPr marL="171450" indent="-171450">
              <a:buFont typeface="Arial" panose="020B0604020202020204" pitchFamily="34" charset="0"/>
              <a:buChar char="•"/>
            </a:pPr>
            <a:r>
              <a:rPr lang="en-US" sz="1800" b="0" i="0" u="none" strike="noStrike" baseline="0" dirty="0">
                <a:solidFill>
                  <a:srgbClr val="3B3B3B"/>
                </a:solidFill>
                <a:latin typeface="Open Sans" panose="020B0606030504020204" pitchFamily="34" charset="0"/>
              </a:rPr>
              <a:t>Here is what the project does for us. . . In general it helps keep counselors and centers accountable to </a:t>
            </a:r>
            <a:r>
              <a:rPr lang="en-US" sz="1800" b="0" i="0" u="none" strike="noStrike" baseline="0">
                <a:solidFill>
                  <a:srgbClr val="3B3B3B"/>
                </a:solidFill>
                <a:latin typeface="Open Sans" panose="020B0606030504020204" pitchFamily="34" charset="0"/>
              </a:rPr>
              <a:t>the students they serve</a:t>
            </a:r>
            <a:endParaRPr lang="en-US" sz="1800" b="0" i="0" u="none" strike="noStrike" baseline="0" dirty="0">
              <a:solidFill>
                <a:srgbClr val="3B3B3B"/>
              </a:solidFill>
              <a:latin typeface="Open Sans" panose="020B0606030504020204" pitchFamily="34" charset="0"/>
            </a:endParaRPr>
          </a:p>
          <a:p>
            <a:pPr marL="171450" indent="-171450">
              <a:buFont typeface="Arial" panose="020B0604020202020204" pitchFamily="34" charset="0"/>
              <a:buChar char="•"/>
            </a:pPr>
            <a:endParaRPr lang="en-US" sz="1800" b="0" i="0" u="none" strike="noStrike" baseline="0" dirty="0">
              <a:solidFill>
                <a:srgbClr val="3B3B3B"/>
              </a:solidFill>
              <a:latin typeface="Open Sans" panose="020B0606030504020204" pitchFamily="34" charset="0"/>
            </a:endParaRPr>
          </a:p>
          <a:p>
            <a:pPr marL="171450" indent="-171450">
              <a:buFont typeface="Arial" panose="020B0604020202020204" pitchFamily="34" charset="0"/>
              <a:buChar char="•"/>
            </a:pPr>
            <a:endParaRPr lang="en-US" sz="1200" b="0" i="0" u="none" strike="noStrike" baseline="0" dirty="0">
              <a:solidFill>
                <a:srgbClr val="000000"/>
              </a:solidFill>
              <a:latin typeface="+mn-lt"/>
            </a:endParaRPr>
          </a:p>
          <a:p>
            <a:pPr marL="171450" indent="-171450">
              <a:buFont typeface="Arial" panose="020B0604020202020204" pitchFamily="34" charset="0"/>
              <a:buChar char="•"/>
            </a:pPr>
            <a:endParaRPr lang="en-US" sz="1200" b="0" i="0" u="none" strike="noStrike" baseline="0" dirty="0">
              <a:solidFill>
                <a:srgbClr val="000000"/>
              </a:solidFill>
              <a:latin typeface="+mn-lt"/>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51F4865-6711-4425-B5E4-360B883EE82C}" type="slidenum">
              <a:rPr lang="en-US" smtClean="0"/>
              <a:t>1</a:t>
            </a:fld>
            <a:endParaRPr lang="en-US"/>
          </a:p>
        </p:txBody>
      </p:sp>
    </p:spTree>
    <p:extLst>
      <p:ext uri="{BB962C8B-B14F-4D97-AF65-F5344CB8AC3E}">
        <p14:creationId xmlns:p14="http://schemas.microsoft.com/office/powerpoint/2010/main" val="1160925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Greetings and thanks to the Board for your part in supporting the behavioral health initiative, and this new position I have the privilege to occupy.</a:t>
            </a:r>
          </a:p>
          <a:p>
            <a:pPr marL="171450" indent="-171450">
              <a:buFont typeface="Arial" panose="020B0604020202020204" pitchFamily="34" charset="0"/>
              <a:buChar char="•"/>
            </a:pPr>
            <a:r>
              <a:rPr lang="en-US" dirty="0"/>
              <a:t>Before I launch into a summary of the report you see on the screen, I’d like to repeat a question that was asked when the Senior Student Affairs Officers first became before the board in April 2019: by show of hands, how many of you have been impacted yourselves, or are aware of a co-worker, close family member or friends who has been impacted by a mental/behavioral health issue [PAUSE] A new question, how many of you, by show of hands, have become more aware of the mental health of yourselves or others during the pandemic? [PAUSE] This goes to show that what was already a growing concern in society and on our campuses has only become more so in the past several months.</a:t>
            </a:r>
          </a:p>
          <a:p>
            <a:pPr marL="171450" indent="-171450">
              <a:buFont typeface="Arial" panose="020B0604020202020204" pitchFamily="34" charset="0"/>
              <a:buChar char="•"/>
            </a:pPr>
            <a:r>
              <a:rPr lang="en-US" dirty="0"/>
              <a:t>What I’m going to share today is a brief overview of the Counseling Impact Assessment Project, which will give you a snapshot of students who seek help for behavioral health needs at our campus counseling centers, and the impact the services have on their well being and success as students </a:t>
            </a:r>
          </a:p>
          <a:p>
            <a:pPr marL="171450" indent="-171450">
              <a:buFont typeface="Arial" panose="020B0604020202020204" pitchFamily="34" charset="0"/>
              <a:buChar char="•"/>
            </a:pPr>
            <a:r>
              <a:rPr lang="en-US" sz="1200" dirty="0">
                <a:latin typeface="+mn-lt"/>
              </a:rPr>
              <a:t>This project got off the ground in 2010 as a response to 1 of 3 recommendations of an ad hoc mental health committee charged by the President’s Committee on Health, Safety and Security--following VA Tech and Northern IL campus shootings </a:t>
            </a:r>
            <a:r>
              <a:rPr lang="en-US" sz="1200" b="0" i="0" u="none" strike="noStrike" baseline="0" dirty="0">
                <a:solidFill>
                  <a:srgbClr val="000000"/>
                </a:solidFill>
                <a:latin typeface="+mn-lt"/>
              </a:rPr>
              <a:t>1) assess mental health needs across the UW System student population; 2) assess the impact of mental health services provided on campus; and 3) create an annual best practices summit</a:t>
            </a:r>
          </a:p>
          <a:p>
            <a:pPr marL="171450" indent="-171450">
              <a:buFont typeface="Arial" panose="020B0604020202020204" pitchFamily="34" charset="0"/>
              <a:buChar char="•"/>
            </a:pPr>
            <a:r>
              <a:rPr lang="en-US" sz="1200" b="0" i="0" u="none" strike="noStrike" baseline="0" dirty="0">
                <a:solidFill>
                  <a:srgbClr val="000000"/>
                </a:solidFill>
                <a:latin typeface="+mn-lt"/>
              </a:rPr>
              <a:t>Those of you present in April 2019 heard the results from the NCHA, which fulfills the first of these recommendations--to assess the mental health needs of the broad student population. What you’ll hear today is focused on the second recommendation—the experience and impact for those students who seek help for their concerns on campus.</a:t>
            </a:r>
          </a:p>
          <a:p>
            <a:pPr marL="171450" indent="-171450">
              <a:buFont typeface="Arial" panose="020B0604020202020204" pitchFamily="34" charset="0"/>
              <a:buChar char="•"/>
            </a:pPr>
            <a:r>
              <a:rPr lang="en-US" sz="1800" b="0" i="0" u="none" strike="noStrike" baseline="0" dirty="0">
                <a:solidFill>
                  <a:srgbClr val="3B3B3B"/>
                </a:solidFill>
                <a:latin typeface="Open Sans" panose="020B0606030504020204" pitchFamily="34" charset="0"/>
              </a:rPr>
              <a:t>This project set out to track a core set of common data elements across UW-System counseling centers, for the purposes of providing benchmarking data for each campus and to allow for system-level analyses of counseling utilization and impact. </a:t>
            </a:r>
          </a:p>
          <a:p>
            <a:pPr marL="171450" indent="-171450">
              <a:buFont typeface="Arial" panose="020B0604020202020204" pitchFamily="34" charset="0"/>
              <a:buChar char="•"/>
            </a:pPr>
            <a:r>
              <a:rPr lang="en-US" sz="1800" b="0" i="0" u="none" strike="noStrike" baseline="0" dirty="0">
                <a:solidFill>
                  <a:srgbClr val="3B3B3B"/>
                </a:solidFill>
                <a:latin typeface="Open Sans" panose="020B0606030504020204" pitchFamily="34" charset="0"/>
              </a:rPr>
              <a:t>The project consists of two primary components: 1) a Client Information Form completed by all students before they initiate counseling—which we modeled after a core data set established by the Center for Collegiate Mental Health at Penn State University, and 2) A Learning Outcome and Satisfaction Survey administered at the end of each semester to assess change after counseling and satisfaction levels.</a:t>
            </a:r>
          </a:p>
          <a:p>
            <a:pPr marL="171450" indent="-171450">
              <a:buFont typeface="Arial" panose="020B0604020202020204" pitchFamily="34" charset="0"/>
              <a:buChar char="•"/>
            </a:pPr>
            <a:r>
              <a:rPr lang="en-US" sz="1800" b="0" i="0" u="none" strike="noStrike" baseline="0" dirty="0">
                <a:solidFill>
                  <a:srgbClr val="3B3B3B"/>
                </a:solidFill>
                <a:latin typeface="Open Sans" panose="020B0606030504020204" pitchFamily="34" charset="0"/>
              </a:rPr>
              <a:t>Here is what the project does for us. . . In general it helps keep counselors and centers accountable to </a:t>
            </a:r>
            <a:r>
              <a:rPr lang="en-US" sz="1800" b="0" i="0" u="none" strike="noStrike" baseline="0">
                <a:solidFill>
                  <a:srgbClr val="3B3B3B"/>
                </a:solidFill>
                <a:latin typeface="Open Sans" panose="020B0606030504020204" pitchFamily="34" charset="0"/>
              </a:rPr>
              <a:t>the students they serve</a:t>
            </a:r>
            <a:endParaRPr lang="en-US" sz="1800" b="0" i="0" u="none" strike="noStrike" baseline="0" dirty="0">
              <a:solidFill>
                <a:srgbClr val="3B3B3B"/>
              </a:solidFill>
              <a:latin typeface="Open Sans" panose="020B0606030504020204" pitchFamily="34" charset="0"/>
            </a:endParaRPr>
          </a:p>
          <a:p>
            <a:pPr marL="171450" indent="-171450">
              <a:buFont typeface="Arial" panose="020B0604020202020204" pitchFamily="34" charset="0"/>
              <a:buChar char="•"/>
            </a:pPr>
            <a:endParaRPr lang="en-US" sz="1800" b="0" i="0" u="none" strike="noStrike" baseline="0" dirty="0">
              <a:solidFill>
                <a:srgbClr val="3B3B3B"/>
              </a:solidFill>
              <a:latin typeface="Open Sans" panose="020B0606030504020204" pitchFamily="34" charset="0"/>
            </a:endParaRPr>
          </a:p>
          <a:p>
            <a:pPr marL="171450" indent="-171450">
              <a:buFont typeface="Arial" panose="020B0604020202020204" pitchFamily="34" charset="0"/>
              <a:buChar char="•"/>
            </a:pPr>
            <a:endParaRPr lang="en-US" sz="1200" b="0" i="0" u="none" strike="noStrike" baseline="0" dirty="0">
              <a:solidFill>
                <a:srgbClr val="000000"/>
              </a:solidFill>
              <a:latin typeface="+mn-lt"/>
            </a:endParaRPr>
          </a:p>
          <a:p>
            <a:pPr marL="171450" indent="-171450">
              <a:buFont typeface="Arial" panose="020B0604020202020204" pitchFamily="34" charset="0"/>
              <a:buChar char="•"/>
            </a:pPr>
            <a:endParaRPr lang="en-US" sz="1200" b="0" i="0" u="none" strike="noStrike" baseline="0" dirty="0">
              <a:solidFill>
                <a:srgbClr val="000000"/>
              </a:solidFill>
              <a:latin typeface="+mn-lt"/>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51F4865-6711-4425-B5E4-360B883EE82C}" type="slidenum">
              <a:rPr lang="en-US" smtClean="0"/>
              <a:t>2</a:t>
            </a:fld>
            <a:endParaRPr lang="en-US"/>
          </a:p>
        </p:txBody>
      </p:sp>
    </p:spTree>
    <p:extLst>
      <p:ext uri="{BB962C8B-B14F-4D97-AF65-F5344CB8AC3E}">
        <p14:creationId xmlns:p14="http://schemas.microsoft.com/office/powerpoint/2010/main" val="2909358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Greetings and thanks to the Board for your part in supporting the behavioral health initiative, and this new position I have the privilege to occupy.</a:t>
            </a:r>
          </a:p>
          <a:p>
            <a:pPr marL="171450" indent="-171450">
              <a:buFont typeface="Arial" panose="020B0604020202020204" pitchFamily="34" charset="0"/>
              <a:buChar char="•"/>
            </a:pPr>
            <a:r>
              <a:rPr lang="en-US" dirty="0"/>
              <a:t>Before I launch into a summary of the report you see on the screen, I’d like to repeat a question that was asked when the Senior Student Affairs Officers first became before the board in April 2019: by show of hands, how many of you have been impacted yourselves, or are aware of a co-worker, close family member or friends who has been impacted by a mental/behavioral health issue [PAUSE] A new question, how many of you, by show of hands, have become more aware of the mental health of yourselves or others during the pandemic? [PAUSE] This goes to show that what was already a growing concern in society and on our campuses has only become more so in the past several months.</a:t>
            </a:r>
          </a:p>
          <a:p>
            <a:pPr marL="171450" indent="-171450">
              <a:buFont typeface="Arial" panose="020B0604020202020204" pitchFamily="34" charset="0"/>
              <a:buChar char="•"/>
            </a:pPr>
            <a:r>
              <a:rPr lang="en-US" dirty="0"/>
              <a:t>What I’m going to share today is a brief overview of the Counseling Impact Assessment Project, which will give you a snapshot of students who seek help for behavioral health needs at our campus counseling centers, and the impact the services have on their well being and success as students </a:t>
            </a:r>
          </a:p>
          <a:p>
            <a:pPr marL="171450" indent="-171450">
              <a:buFont typeface="Arial" panose="020B0604020202020204" pitchFamily="34" charset="0"/>
              <a:buChar char="•"/>
            </a:pPr>
            <a:r>
              <a:rPr lang="en-US" sz="1200" dirty="0">
                <a:latin typeface="+mn-lt"/>
              </a:rPr>
              <a:t>This project got off the ground in 2010 as a response to 1 of 3 recommendations of an ad hoc mental health committee charged by the President’s Committee on Health, Safety and Security--following VA Tech and Northern IL campus shootings </a:t>
            </a:r>
            <a:r>
              <a:rPr lang="en-US" sz="1200" b="0" i="0" u="none" strike="noStrike" baseline="0" dirty="0">
                <a:solidFill>
                  <a:srgbClr val="000000"/>
                </a:solidFill>
                <a:latin typeface="+mn-lt"/>
              </a:rPr>
              <a:t>1) assess mental health needs across the UW System student population; 2) assess the impact of mental health services provided on campus; and 3) create an annual best practices summit</a:t>
            </a:r>
          </a:p>
          <a:p>
            <a:pPr marL="171450" indent="-171450">
              <a:buFont typeface="Arial" panose="020B0604020202020204" pitchFamily="34" charset="0"/>
              <a:buChar char="•"/>
            </a:pPr>
            <a:r>
              <a:rPr lang="en-US" sz="1200" b="0" i="0" u="none" strike="noStrike" baseline="0" dirty="0">
                <a:solidFill>
                  <a:srgbClr val="000000"/>
                </a:solidFill>
                <a:latin typeface="+mn-lt"/>
              </a:rPr>
              <a:t>Those of you present in April 2019 heard the results from the NCHA, which fulfills the first of these recommendations--to assess the mental health needs of the broad student population. What you’ll hear today is focused on the second recommendation—the experience and impact for those students who seek help for their concerns on campus.</a:t>
            </a:r>
          </a:p>
          <a:p>
            <a:pPr marL="171450" indent="-171450">
              <a:buFont typeface="Arial" panose="020B0604020202020204" pitchFamily="34" charset="0"/>
              <a:buChar char="•"/>
            </a:pPr>
            <a:r>
              <a:rPr lang="en-US" sz="1800" b="0" i="0" u="none" strike="noStrike" baseline="0" dirty="0">
                <a:solidFill>
                  <a:srgbClr val="3B3B3B"/>
                </a:solidFill>
                <a:latin typeface="Open Sans" panose="020B0606030504020204" pitchFamily="34" charset="0"/>
              </a:rPr>
              <a:t>This project set out to track a core set of common data elements across UW-System counseling centers, for the purposes of providing benchmarking data for each campus and to allow for system-level analyses of counseling utilization and impact. </a:t>
            </a:r>
          </a:p>
          <a:p>
            <a:pPr marL="171450" indent="-171450">
              <a:buFont typeface="Arial" panose="020B0604020202020204" pitchFamily="34" charset="0"/>
              <a:buChar char="•"/>
            </a:pPr>
            <a:r>
              <a:rPr lang="en-US" sz="1800" b="0" i="0" u="none" strike="noStrike" baseline="0" dirty="0">
                <a:solidFill>
                  <a:srgbClr val="3B3B3B"/>
                </a:solidFill>
                <a:latin typeface="Open Sans" panose="020B0606030504020204" pitchFamily="34" charset="0"/>
              </a:rPr>
              <a:t>The project consists of two primary components: 1) a Client Information Form completed by all students before they initiate counseling—which we modeled after a core data set established by the Center for Collegiate Mental Health at Penn State University, and 2) A Learning Outcome and Satisfaction Survey administered at the end of each semester to assess change after counseling and satisfaction levels.</a:t>
            </a:r>
          </a:p>
          <a:p>
            <a:pPr marL="171450" indent="-171450">
              <a:buFont typeface="Arial" panose="020B0604020202020204" pitchFamily="34" charset="0"/>
              <a:buChar char="•"/>
            </a:pPr>
            <a:r>
              <a:rPr lang="en-US" sz="1800" b="0" i="0" u="none" strike="noStrike" baseline="0" dirty="0">
                <a:solidFill>
                  <a:srgbClr val="3B3B3B"/>
                </a:solidFill>
                <a:latin typeface="Open Sans" panose="020B0606030504020204" pitchFamily="34" charset="0"/>
              </a:rPr>
              <a:t>Here is what the project does for us. . . In general it helps keep counselors and centers accountable to </a:t>
            </a:r>
            <a:r>
              <a:rPr lang="en-US" sz="1800" b="0" i="0" u="none" strike="noStrike" baseline="0">
                <a:solidFill>
                  <a:srgbClr val="3B3B3B"/>
                </a:solidFill>
                <a:latin typeface="Open Sans" panose="020B0606030504020204" pitchFamily="34" charset="0"/>
              </a:rPr>
              <a:t>the students they serve</a:t>
            </a:r>
            <a:endParaRPr lang="en-US" sz="1800" b="0" i="0" u="none" strike="noStrike" baseline="0" dirty="0">
              <a:solidFill>
                <a:srgbClr val="3B3B3B"/>
              </a:solidFill>
              <a:latin typeface="Open Sans" panose="020B0606030504020204" pitchFamily="34" charset="0"/>
            </a:endParaRPr>
          </a:p>
          <a:p>
            <a:pPr marL="171450" indent="-171450">
              <a:buFont typeface="Arial" panose="020B0604020202020204" pitchFamily="34" charset="0"/>
              <a:buChar char="•"/>
            </a:pPr>
            <a:endParaRPr lang="en-US" sz="1800" b="0" i="0" u="none" strike="noStrike" baseline="0" dirty="0">
              <a:solidFill>
                <a:srgbClr val="3B3B3B"/>
              </a:solidFill>
              <a:latin typeface="Open Sans" panose="020B0606030504020204" pitchFamily="34" charset="0"/>
            </a:endParaRPr>
          </a:p>
          <a:p>
            <a:pPr marL="171450" indent="-171450">
              <a:buFont typeface="Arial" panose="020B0604020202020204" pitchFamily="34" charset="0"/>
              <a:buChar char="•"/>
            </a:pPr>
            <a:endParaRPr lang="en-US" sz="1200" b="0" i="0" u="none" strike="noStrike" baseline="0" dirty="0">
              <a:solidFill>
                <a:srgbClr val="000000"/>
              </a:solidFill>
              <a:latin typeface="+mn-lt"/>
            </a:endParaRPr>
          </a:p>
          <a:p>
            <a:pPr marL="171450" indent="-171450">
              <a:buFont typeface="Arial" panose="020B0604020202020204" pitchFamily="34" charset="0"/>
              <a:buChar char="•"/>
            </a:pPr>
            <a:endParaRPr lang="en-US" sz="1200" b="0" i="0" u="none" strike="noStrike" baseline="0" dirty="0">
              <a:solidFill>
                <a:srgbClr val="000000"/>
              </a:solidFill>
              <a:latin typeface="+mn-lt"/>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51F4865-6711-4425-B5E4-360B883EE82C}" type="slidenum">
              <a:rPr lang="en-US" smtClean="0"/>
              <a:t>3</a:t>
            </a:fld>
            <a:endParaRPr lang="en-US"/>
          </a:p>
        </p:txBody>
      </p:sp>
    </p:spTree>
    <p:extLst>
      <p:ext uri="{BB962C8B-B14F-4D97-AF65-F5344CB8AC3E}">
        <p14:creationId xmlns:p14="http://schemas.microsoft.com/office/powerpoint/2010/main" val="1463777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Greetings and thanks to the Board for your part in supporting the behavioral health initiative, and this new position I have the privilege to occupy.</a:t>
            </a:r>
          </a:p>
          <a:p>
            <a:pPr marL="171450" indent="-171450">
              <a:buFont typeface="Arial" panose="020B0604020202020204" pitchFamily="34" charset="0"/>
              <a:buChar char="•"/>
            </a:pPr>
            <a:r>
              <a:rPr lang="en-US" dirty="0"/>
              <a:t>Before I launch into a summary of the report you see on the screen, I’d like to repeat a question that was asked when the Senior Student Affairs Officers first became before the board in April 2019: by show of hands, how many of you have been impacted yourselves, or are aware of a co-worker, close family member or friends who has been impacted by a mental/behavioral health issue [PAUSE] A new question, how many of you, by show of hands, have become more aware of the mental health of yourselves or others during the pandemic? [PAUSE] This goes to show that what was already a growing concern in society and on our campuses has only become more so in the past several months.</a:t>
            </a:r>
          </a:p>
          <a:p>
            <a:pPr marL="171450" indent="-171450">
              <a:buFont typeface="Arial" panose="020B0604020202020204" pitchFamily="34" charset="0"/>
              <a:buChar char="•"/>
            </a:pPr>
            <a:r>
              <a:rPr lang="en-US" dirty="0"/>
              <a:t>What I’m going to share today is a brief overview of the Counseling Impact Assessment Project, which will give you a snapshot of students who seek help for behavioral health needs at our campus counseling centers, and the impact the services have on their well being and success as students </a:t>
            </a:r>
          </a:p>
          <a:p>
            <a:pPr marL="171450" indent="-171450">
              <a:buFont typeface="Arial" panose="020B0604020202020204" pitchFamily="34" charset="0"/>
              <a:buChar char="•"/>
            </a:pPr>
            <a:r>
              <a:rPr lang="en-US" sz="1200" dirty="0">
                <a:latin typeface="+mn-lt"/>
              </a:rPr>
              <a:t>This project got off the ground in 2010 as a response to 1 of 3 recommendations of an ad hoc mental health committee charged by the President’s Committee on Health, Safety and Security--following VA Tech and Northern IL campus shootings </a:t>
            </a:r>
            <a:r>
              <a:rPr lang="en-US" sz="1200" b="0" i="0" u="none" strike="noStrike" baseline="0" dirty="0">
                <a:solidFill>
                  <a:srgbClr val="000000"/>
                </a:solidFill>
                <a:latin typeface="+mn-lt"/>
              </a:rPr>
              <a:t>1) assess mental health needs across the UW System student population; 2) assess the impact of mental health services provided on campus; and 3) create an annual best practices summit</a:t>
            </a:r>
          </a:p>
          <a:p>
            <a:pPr marL="171450" indent="-171450">
              <a:buFont typeface="Arial" panose="020B0604020202020204" pitchFamily="34" charset="0"/>
              <a:buChar char="•"/>
            </a:pPr>
            <a:r>
              <a:rPr lang="en-US" sz="1200" b="0" i="0" u="none" strike="noStrike" baseline="0" dirty="0">
                <a:solidFill>
                  <a:srgbClr val="000000"/>
                </a:solidFill>
                <a:latin typeface="+mn-lt"/>
              </a:rPr>
              <a:t>Those of you present in April 2019 heard the results from the NCHA, which fulfills the first of these recommendations--to assess the mental health needs of the broad student population. What you’ll hear today is focused on the second recommendation—the experience and impact for those students who seek help for their concerns on campus.</a:t>
            </a:r>
          </a:p>
          <a:p>
            <a:pPr marL="171450" indent="-171450">
              <a:buFont typeface="Arial" panose="020B0604020202020204" pitchFamily="34" charset="0"/>
              <a:buChar char="•"/>
            </a:pPr>
            <a:r>
              <a:rPr lang="en-US" sz="1800" b="0" i="0" u="none" strike="noStrike" baseline="0" dirty="0">
                <a:solidFill>
                  <a:srgbClr val="3B3B3B"/>
                </a:solidFill>
                <a:latin typeface="Open Sans" panose="020B0606030504020204" pitchFamily="34" charset="0"/>
              </a:rPr>
              <a:t>This project set out to track a core set of common data elements across UW-System counseling centers, for the purposes of providing benchmarking data for each campus and to allow for system-level analyses of counseling utilization and impact. </a:t>
            </a:r>
          </a:p>
          <a:p>
            <a:pPr marL="171450" indent="-171450">
              <a:buFont typeface="Arial" panose="020B0604020202020204" pitchFamily="34" charset="0"/>
              <a:buChar char="•"/>
            </a:pPr>
            <a:r>
              <a:rPr lang="en-US" sz="1800" b="0" i="0" u="none" strike="noStrike" baseline="0" dirty="0">
                <a:solidFill>
                  <a:srgbClr val="3B3B3B"/>
                </a:solidFill>
                <a:latin typeface="Open Sans" panose="020B0606030504020204" pitchFamily="34" charset="0"/>
              </a:rPr>
              <a:t>The project consists of two primary components: 1) a Client Information Form completed by all students before they initiate counseling—which we modeled after a core data set established by the Center for Collegiate Mental Health at Penn State University, and 2) A Learning Outcome and Satisfaction Survey administered at the end of each semester to assess change after counseling and satisfaction levels.</a:t>
            </a:r>
          </a:p>
          <a:p>
            <a:pPr marL="171450" indent="-171450">
              <a:buFont typeface="Arial" panose="020B0604020202020204" pitchFamily="34" charset="0"/>
              <a:buChar char="•"/>
            </a:pPr>
            <a:r>
              <a:rPr lang="en-US" sz="1800" b="0" i="0" u="none" strike="noStrike" baseline="0" dirty="0">
                <a:solidFill>
                  <a:srgbClr val="3B3B3B"/>
                </a:solidFill>
                <a:latin typeface="Open Sans" panose="020B0606030504020204" pitchFamily="34" charset="0"/>
              </a:rPr>
              <a:t>Here is what the project does for us. . . In general it helps keep counselors and centers accountable to </a:t>
            </a:r>
            <a:r>
              <a:rPr lang="en-US" sz="1800" b="0" i="0" u="none" strike="noStrike" baseline="0">
                <a:solidFill>
                  <a:srgbClr val="3B3B3B"/>
                </a:solidFill>
                <a:latin typeface="Open Sans" panose="020B0606030504020204" pitchFamily="34" charset="0"/>
              </a:rPr>
              <a:t>the students they serve</a:t>
            </a:r>
            <a:endParaRPr lang="en-US" sz="1800" b="0" i="0" u="none" strike="noStrike" baseline="0" dirty="0">
              <a:solidFill>
                <a:srgbClr val="3B3B3B"/>
              </a:solidFill>
              <a:latin typeface="Open Sans" panose="020B0606030504020204" pitchFamily="34" charset="0"/>
            </a:endParaRPr>
          </a:p>
          <a:p>
            <a:pPr marL="171450" indent="-171450">
              <a:buFont typeface="Arial" panose="020B0604020202020204" pitchFamily="34" charset="0"/>
              <a:buChar char="•"/>
            </a:pPr>
            <a:endParaRPr lang="en-US" sz="1800" b="0" i="0" u="none" strike="noStrike" baseline="0" dirty="0">
              <a:solidFill>
                <a:srgbClr val="3B3B3B"/>
              </a:solidFill>
              <a:latin typeface="Open Sans" panose="020B0606030504020204" pitchFamily="34" charset="0"/>
            </a:endParaRPr>
          </a:p>
          <a:p>
            <a:pPr marL="171450" indent="-171450">
              <a:buFont typeface="Arial" panose="020B0604020202020204" pitchFamily="34" charset="0"/>
              <a:buChar char="•"/>
            </a:pPr>
            <a:endParaRPr lang="en-US" sz="1200" b="0" i="0" u="none" strike="noStrike" baseline="0" dirty="0">
              <a:solidFill>
                <a:srgbClr val="000000"/>
              </a:solidFill>
              <a:latin typeface="+mn-lt"/>
            </a:endParaRPr>
          </a:p>
          <a:p>
            <a:pPr marL="171450" indent="-171450">
              <a:buFont typeface="Arial" panose="020B0604020202020204" pitchFamily="34" charset="0"/>
              <a:buChar char="•"/>
            </a:pPr>
            <a:endParaRPr lang="en-US" sz="1200" b="0" i="0" u="none" strike="noStrike" baseline="0" dirty="0">
              <a:solidFill>
                <a:srgbClr val="000000"/>
              </a:solidFill>
              <a:latin typeface="+mn-lt"/>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51F4865-6711-4425-B5E4-360B883EE82C}" type="slidenum">
              <a:rPr lang="en-US" smtClean="0"/>
              <a:t>4</a:t>
            </a:fld>
            <a:endParaRPr lang="en-US"/>
          </a:p>
        </p:txBody>
      </p:sp>
    </p:spTree>
    <p:extLst>
      <p:ext uri="{BB962C8B-B14F-4D97-AF65-F5344CB8AC3E}">
        <p14:creationId xmlns:p14="http://schemas.microsoft.com/office/powerpoint/2010/main" val="3926050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Greetings and thanks to the Board for your part in supporting the behavioral health initiative, and this new position I have the privilege to occupy.</a:t>
            </a:r>
          </a:p>
          <a:p>
            <a:pPr marL="171450" indent="-171450">
              <a:buFont typeface="Arial" panose="020B0604020202020204" pitchFamily="34" charset="0"/>
              <a:buChar char="•"/>
            </a:pPr>
            <a:r>
              <a:rPr lang="en-US" dirty="0"/>
              <a:t>Before I launch into a summary of the report you see on the screen, I’d like to repeat a question that was asked when the Senior Student Affairs Officers first became before the board in April 2019: by show of hands, how many of you have been impacted yourselves, or are aware of a co-worker, close family member or friends who has been impacted by a mental/behavioral health issue [PAUSE] A new question, how many of you, by show of hands, have become more aware of the mental health of yourselves or others during the pandemic? [PAUSE] This goes to show that what was already a growing concern in society and on our campuses has only become more so in the past several months.</a:t>
            </a:r>
          </a:p>
          <a:p>
            <a:pPr marL="171450" indent="-171450">
              <a:buFont typeface="Arial" panose="020B0604020202020204" pitchFamily="34" charset="0"/>
              <a:buChar char="•"/>
            </a:pPr>
            <a:r>
              <a:rPr lang="en-US" dirty="0"/>
              <a:t>What I’m going to share today is a brief overview of the Counseling Impact Assessment Project, which will give you a snapshot of students who seek help for behavioral health needs at our campus counseling centers, and the impact the services have on their well being and success as students </a:t>
            </a:r>
          </a:p>
          <a:p>
            <a:pPr marL="171450" indent="-171450">
              <a:buFont typeface="Arial" panose="020B0604020202020204" pitchFamily="34" charset="0"/>
              <a:buChar char="•"/>
            </a:pPr>
            <a:r>
              <a:rPr lang="en-US" sz="1200" dirty="0">
                <a:latin typeface="+mn-lt"/>
              </a:rPr>
              <a:t>This project got off the ground in 2010 as a response to 1 of 3 recommendations of an ad hoc mental health committee charged by the President’s Committee on Health, Safety and Security--following VA Tech and Northern IL campus shootings </a:t>
            </a:r>
            <a:r>
              <a:rPr lang="en-US" sz="1200" b="0" i="0" u="none" strike="noStrike" baseline="0" dirty="0">
                <a:solidFill>
                  <a:srgbClr val="000000"/>
                </a:solidFill>
                <a:latin typeface="+mn-lt"/>
              </a:rPr>
              <a:t>1) assess mental health needs across the UW System student population; 2) assess the impact of mental health services provided on campus; and 3) create an annual best practices summit</a:t>
            </a:r>
          </a:p>
          <a:p>
            <a:pPr marL="171450" indent="-171450">
              <a:buFont typeface="Arial" panose="020B0604020202020204" pitchFamily="34" charset="0"/>
              <a:buChar char="•"/>
            </a:pPr>
            <a:r>
              <a:rPr lang="en-US" sz="1200" b="0" i="0" u="none" strike="noStrike" baseline="0" dirty="0">
                <a:solidFill>
                  <a:srgbClr val="000000"/>
                </a:solidFill>
                <a:latin typeface="+mn-lt"/>
              </a:rPr>
              <a:t>Those of you present in April 2019 heard the results from the NCHA, which fulfills the first of these recommendations--to assess the mental health needs of the broad student population. What you’ll hear today is focused on the second recommendation—the experience and impact for those students who seek help for their concerns on campus.</a:t>
            </a:r>
          </a:p>
          <a:p>
            <a:pPr marL="171450" indent="-171450">
              <a:buFont typeface="Arial" panose="020B0604020202020204" pitchFamily="34" charset="0"/>
              <a:buChar char="•"/>
            </a:pPr>
            <a:r>
              <a:rPr lang="en-US" sz="1800" b="0" i="0" u="none" strike="noStrike" baseline="0" dirty="0">
                <a:solidFill>
                  <a:srgbClr val="3B3B3B"/>
                </a:solidFill>
                <a:latin typeface="Open Sans" panose="020B0606030504020204" pitchFamily="34" charset="0"/>
              </a:rPr>
              <a:t>This project set out to track a core set of common data elements across UW-System counseling centers, for the purposes of providing benchmarking data for each campus and to allow for system-level analyses of counseling utilization and impact. </a:t>
            </a:r>
          </a:p>
          <a:p>
            <a:pPr marL="171450" indent="-171450">
              <a:buFont typeface="Arial" panose="020B0604020202020204" pitchFamily="34" charset="0"/>
              <a:buChar char="•"/>
            </a:pPr>
            <a:r>
              <a:rPr lang="en-US" sz="1800" b="0" i="0" u="none" strike="noStrike" baseline="0" dirty="0">
                <a:solidFill>
                  <a:srgbClr val="3B3B3B"/>
                </a:solidFill>
                <a:latin typeface="Open Sans" panose="020B0606030504020204" pitchFamily="34" charset="0"/>
              </a:rPr>
              <a:t>The project consists of two primary components: 1) a Client Information Form completed by all students before they initiate counseling—which we modeled after a core data set established by the Center for Collegiate Mental Health at Penn State University, and 2) A Learning Outcome and Satisfaction Survey administered at the end of each semester to assess change after counseling and satisfaction levels.</a:t>
            </a:r>
          </a:p>
          <a:p>
            <a:pPr marL="171450" indent="-171450">
              <a:buFont typeface="Arial" panose="020B0604020202020204" pitchFamily="34" charset="0"/>
              <a:buChar char="•"/>
            </a:pPr>
            <a:r>
              <a:rPr lang="en-US" sz="1800" b="0" i="0" u="none" strike="noStrike" baseline="0" dirty="0">
                <a:solidFill>
                  <a:srgbClr val="3B3B3B"/>
                </a:solidFill>
                <a:latin typeface="Open Sans" panose="020B0606030504020204" pitchFamily="34" charset="0"/>
              </a:rPr>
              <a:t>Here is what the project does for us. . . In general it helps keep counselors and centers accountable to </a:t>
            </a:r>
            <a:r>
              <a:rPr lang="en-US" sz="1800" b="0" i="0" u="none" strike="noStrike" baseline="0">
                <a:solidFill>
                  <a:srgbClr val="3B3B3B"/>
                </a:solidFill>
                <a:latin typeface="Open Sans" panose="020B0606030504020204" pitchFamily="34" charset="0"/>
              </a:rPr>
              <a:t>the students they serve</a:t>
            </a:r>
            <a:endParaRPr lang="en-US" sz="1800" b="0" i="0" u="none" strike="noStrike" baseline="0" dirty="0">
              <a:solidFill>
                <a:srgbClr val="3B3B3B"/>
              </a:solidFill>
              <a:latin typeface="Open Sans" panose="020B0606030504020204" pitchFamily="34" charset="0"/>
            </a:endParaRPr>
          </a:p>
          <a:p>
            <a:pPr marL="171450" indent="-171450">
              <a:buFont typeface="Arial" panose="020B0604020202020204" pitchFamily="34" charset="0"/>
              <a:buChar char="•"/>
            </a:pPr>
            <a:endParaRPr lang="en-US" sz="1800" b="0" i="0" u="none" strike="noStrike" baseline="0" dirty="0">
              <a:solidFill>
                <a:srgbClr val="3B3B3B"/>
              </a:solidFill>
              <a:latin typeface="Open Sans" panose="020B0606030504020204" pitchFamily="34" charset="0"/>
            </a:endParaRPr>
          </a:p>
          <a:p>
            <a:pPr marL="171450" indent="-171450">
              <a:buFont typeface="Arial" panose="020B0604020202020204" pitchFamily="34" charset="0"/>
              <a:buChar char="•"/>
            </a:pPr>
            <a:endParaRPr lang="en-US" sz="1200" b="0" i="0" u="none" strike="noStrike" baseline="0" dirty="0">
              <a:solidFill>
                <a:srgbClr val="000000"/>
              </a:solidFill>
              <a:latin typeface="+mn-lt"/>
            </a:endParaRPr>
          </a:p>
          <a:p>
            <a:pPr marL="171450" indent="-171450">
              <a:buFont typeface="Arial" panose="020B0604020202020204" pitchFamily="34" charset="0"/>
              <a:buChar char="•"/>
            </a:pPr>
            <a:endParaRPr lang="en-US" sz="1200" b="0" i="0" u="none" strike="noStrike" baseline="0" dirty="0">
              <a:solidFill>
                <a:srgbClr val="000000"/>
              </a:solidFill>
              <a:latin typeface="+mn-lt"/>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51F4865-6711-4425-B5E4-360B883EE82C}" type="slidenum">
              <a:rPr lang="en-US" smtClean="0"/>
              <a:t>5</a:t>
            </a:fld>
            <a:endParaRPr lang="en-US"/>
          </a:p>
        </p:txBody>
      </p:sp>
    </p:spTree>
    <p:extLst>
      <p:ext uri="{BB962C8B-B14F-4D97-AF65-F5344CB8AC3E}">
        <p14:creationId xmlns:p14="http://schemas.microsoft.com/office/powerpoint/2010/main" val="2503676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9ACAD-FE48-F246-97D3-653A55FFF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4B2EE3-9D85-6441-A592-2B920B7D62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04BF29-DE8A-9444-8407-47AB84BBCA13}"/>
              </a:ext>
            </a:extLst>
          </p:cNvPr>
          <p:cNvSpPr>
            <a:spLocks noGrp="1"/>
          </p:cNvSpPr>
          <p:nvPr>
            <p:ph type="dt" sz="half" idx="10"/>
          </p:nvPr>
        </p:nvSpPr>
        <p:spPr/>
        <p:txBody>
          <a:bodyPr/>
          <a:lstStyle/>
          <a:p>
            <a:fld id="{5F596500-0128-D149-B422-E5DB0539EB72}" type="datetimeFigureOut">
              <a:rPr lang="en-US" smtClean="0"/>
              <a:t>4/6/2021</a:t>
            </a:fld>
            <a:endParaRPr lang="en-US"/>
          </a:p>
        </p:txBody>
      </p:sp>
      <p:sp>
        <p:nvSpPr>
          <p:cNvPr id="5" name="Footer Placeholder 4">
            <a:extLst>
              <a:ext uri="{FF2B5EF4-FFF2-40B4-BE49-F238E27FC236}">
                <a16:creationId xmlns:a16="http://schemas.microsoft.com/office/drawing/2014/main" id="{5DB17DF7-AC01-2B43-923E-7EB7F40B24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919E06-CA9F-D04E-8EC1-BDC24B04CFF8}"/>
              </a:ext>
            </a:extLst>
          </p:cNvPr>
          <p:cNvSpPr>
            <a:spLocks noGrp="1"/>
          </p:cNvSpPr>
          <p:nvPr>
            <p:ph type="sldNum" sz="quarter" idx="12"/>
          </p:nvPr>
        </p:nvSpPr>
        <p:spPr/>
        <p:txBody>
          <a:bodyPr/>
          <a:lstStyle/>
          <a:p>
            <a:fld id="{F115445D-E0FB-F54A-8189-A5EBF86A2548}" type="slidenum">
              <a:rPr lang="en-US" smtClean="0"/>
              <a:t>‹#›</a:t>
            </a:fld>
            <a:endParaRPr lang="en-US"/>
          </a:p>
        </p:txBody>
      </p:sp>
    </p:spTree>
    <p:extLst>
      <p:ext uri="{BB962C8B-B14F-4D97-AF65-F5344CB8AC3E}">
        <p14:creationId xmlns:p14="http://schemas.microsoft.com/office/powerpoint/2010/main" val="3138099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C28F3-106C-2D4D-A4EF-0D82849CE3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FDBEBA-0DF2-B040-A8F9-C72F73CCA3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8D3FC2-56B1-254D-A14C-58589BCCF47F}"/>
              </a:ext>
            </a:extLst>
          </p:cNvPr>
          <p:cNvSpPr>
            <a:spLocks noGrp="1"/>
          </p:cNvSpPr>
          <p:nvPr>
            <p:ph type="dt" sz="half" idx="10"/>
          </p:nvPr>
        </p:nvSpPr>
        <p:spPr/>
        <p:txBody>
          <a:bodyPr/>
          <a:lstStyle/>
          <a:p>
            <a:fld id="{5F596500-0128-D149-B422-E5DB0539EB72}" type="datetimeFigureOut">
              <a:rPr lang="en-US" smtClean="0"/>
              <a:t>4/6/2021</a:t>
            </a:fld>
            <a:endParaRPr lang="en-US"/>
          </a:p>
        </p:txBody>
      </p:sp>
      <p:sp>
        <p:nvSpPr>
          <p:cNvPr id="5" name="Footer Placeholder 4">
            <a:extLst>
              <a:ext uri="{FF2B5EF4-FFF2-40B4-BE49-F238E27FC236}">
                <a16:creationId xmlns:a16="http://schemas.microsoft.com/office/drawing/2014/main" id="{BB58378D-AD93-2246-B198-E4C5B8493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0F74C6-D76B-DD40-BC8F-F1F07A6E161E}"/>
              </a:ext>
            </a:extLst>
          </p:cNvPr>
          <p:cNvSpPr>
            <a:spLocks noGrp="1"/>
          </p:cNvSpPr>
          <p:nvPr>
            <p:ph type="sldNum" sz="quarter" idx="12"/>
          </p:nvPr>
        </p:nvSpPr>
        <p:spPr/>
        <p:txBody>
          <a:bodyPr/>
          <a:lstStyle/>
          <a:p>
            <a:fld id="{F115445D-E0FB-F54A-8189-A5EBF86A2548}" type="slidenum">
              <a:rPr lang="en-US" smtClean="0"/>
              <a:t>‹#›</a:t>
            </a:fld>
            <a:endParaRPr lang="en-US"/>
          </a:p>
        </p:txBody>
      </p:sp>
    </p:spTree>
    <p:extLst>
      <p:ext uri="{BB962C8B-B14F-4D97-AF65-F5344CB8AC3E}">
        <p14:creationId xmlns:p14="http://schemas.microsoft.com/office/powerpoint/2010/main" val="3380726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FA3944-8D21-EE4C-9120-EB3FFA65B6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EC6F14-AE68-3C47-8F83-2A5E981411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FA80C5-66DE-CD45-BAB1-7A0116A3DA93}"/>
              </a:ext>
            </a:extLst>
          </p:cNvPr>
          <p:cNvSpPr>
            <a:spLocks noGrp="1"/>
          </p:cNvSpPr>
          <p:nvPr>
            <p:ph type="dt" sz="half" idx="10"/>
          </p:nvPr>
        </p:nvSpPr>
        <p:spPr/>
        <p:txBody>
          <a:bodyPr/>
          <a:lstStyle/>
          <a:p>
            <a:fld id="{5F596500-0128-D149-B422-E5DB0539EB72}" type="datetimeFigureOut">
              <a:rPr lang="en-US" smtClean="0"/>
              <a:t>4/6/2021</a:t>
            </a:fld>
            <a:endParaRPr lang="en-US"/>
          </a:p>
        </p:txBody>
      </p:sp>
      <p:sp>
        <p:nvSpPr>
          <p:cNvPr id="5" name="Footer Placeholder 4">
            <a:extLst>
              <a:ext uri="{FF2B5EF4-FFF2-40B4-BE49-F238E27FC236}">
                <a16:creationId xmlns:a16="http://schemas.microsoft.com/office/drawing/2014/main" id="{95DFEC8D-FA10-104B-814E-27081327B5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D2C1A6-58D3-164B-9991-A13D340A7EA0}"/>
              </a:ext>
            </a:extLst>
          </p:cNvPr>
          <p:cNvSpPr>
            <a:spLocks noGrp="1"/>
          </p:cNvSpPr>
          <p:nvPr>
            <p:ph type="sldNum" sz="quarter" idx="12"/>
          </p:nvPr>
        </p:nvSpPr>
        <p:spPr/>
        <p:txBody>
          <a:bodyPr/>
          <a:lstStyle/>
          <a:p>
            <a:fld id="{F115445D-E0FB-F54A-8189-A5EBF86A2548}" type="slidenum">
              <a:rPr lang="en-US" smtClean="0"/>
              <a:t>‹#›</a:t>
            </a:fld>
            <a:endParaRPr lang="en-US"/>
          </a:p>
        </p:txBody>
      </p:sp>
    </p:spTree>
    <p:extLst>
      <p:ext uri="{BB962C8B-B14F-4D97-AF65-F5344CB8AC3E}">
        <p14:creationId xmlns:p14="http://schemas.microsoft.com/office/powerpoint/2010/main" val="2472212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49BAC-FF3E-2442-B209-DD12F1A907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CCFAE3-B27C-DC45-9099-E7B5CDE1AB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622370-4105-A849-B8AF-98AF94555434}"/>
              </a:ext>
            </a:extLst>
          </p:cNvPr>
          <p:cNvSpPr>
            <a:spLocks noGrp="1"/>
          </p:cNvSpPr>
          <p:nvPr>
            <p:ph type="dt" sz="half" idx="10"/>
          </p:nvPr>
        </p:nvSpPr>
        <p:spPr/>
        <p:txBody>
          <a:bodyPr/>
          <a:lstStyle/>
          <a:p>
            <a:fld id="{5F596500-0128-D149-B422-E5DB0539EB72}" type="datetimeFigureOut">
              <a:rPr lang="en-US" smtClean="0"/>
              <a:t>4/6/2021</a:t>
            </a:fld>
            <a:endParaRPr lang="en-US"/>
          </a:p>
        </p:txBody>
      </p:sp>
      <p:sp>
        <p:nvSpPr>
          <p:cNvPr id="5" name="Footer Placeholder 4">
            <a:extLst>
              <a:ext uri="{FF2B5EF4-FFF2-40B4-BE49-F238E27FC236}">
                <a16:creationId xmlns:a16="http://schemas.microsoft.com/office/drawing/2014/main" id="{E82749A2-291E-7846-BCA2-6481F9F89F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85EC6B-8B9B-E644-B709-22DA01B22C0C}"/>
              </a:ext>
            </a:extLst>
          </p:cNvPr>
          <p:cNvSpPr>
            <a:spLocks noGrp="1"/>
          </p:cNvSpPr>
          <p:nvPr>
            <p:ph type="sldNum" sz="quarter" idx="12"/>
          </p:nvPr>
        </p:nvSpPr>
        <p:spPr/>
        <p:txBody>
          <a:bodyPr/>
          <a:lstStyle/>
          <a:p>
            <a:fld id="{F115445D-E0FB-F54A-8189-A5EBF86A2548}" type="slidenum">
              <a:rPr lang="en-US" smtClean="0"/>
              <a:t>‹#›</a:t>
            </a:fld>
            <a:endParaRPr lang="en-US"/>
          </a:p>
        </p:txBody>
      </p:sp>
    </p:spTree>
    <p:extLst>
      <p:ext uri="{BB962C8B-B14F-4D97-AF65-F5344CB8AC3E}">
        <p14:creationId xmlns:p14="http://schemas.microsoft.com/office/powerpoint/2010/main" val="1282864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CE746-ACED-814C-B84D-765C71496B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6BDAEE-62F0-AD4E-82C8-1F9C20A5E1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5AF3D0-7DB5-5240-A037-F2D967E8BAC1}"/>
              </a:ext>
            </a:extLst>
          </p:cNvPr>
          <p:cNvSpPr>
            <a:spLocks noGrp="1"/>
          </p:cNvSpPr>
          <p:nvPr>
            <p:ph type="dt" sz="half" idx="10"/>
          </p:nvPr>
        </p:nvSpPr>
        <p:spPr/>
        <p:txBody>
          <a:bodyPr/>
          <a:lstStyle/>
          <a:p>
            <a:fld id="{5F596500-0128-D149-B422-E5DB0539EB72}" type="datetimeFigureOut">
              <a:rPr lang="en-US" smtClean="0"/>
              <a:t>4/6/2021</a:t>
            </a:fld>
            <a:endParaRPr lang="en-US"/>
          </a:p>
        </p:txBody>
      </p:sp>
      <p:sp>
        <p:nvSpPr>
          <p:cNvPr id="5" name="Footer Placeholder 4">
            <a:extLst>
              <a:ext uri="{FF2B5EF4-FFF2-40B4-BE49-F238E27FC236}">
                <a16:creationId xmlns:a16="http://schemas.microsoft.com/office/drawing/2014/main" id="{9F4F46BA-041D-4C42-A6D5-85FA4B6BE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39C1FA-7B10-2644-8151-B9B6D8FB6213}"/>
              </a:ext>
            </a:extLst>
          </p:cNvPr>
          <p:cNvSpPr>
            <a:spLocks noGrp="1"/>
          </p:cNvSpPr>
          <p:nvPr>
            <p:ph type="sldNum" sz="quarter" idx="12"/>
          </p:nvPr>
        </p:nvSpPr>
        <p:spPr/>
        <p:txBody>
          <a:bodyPr/>
          <a:lstStyle/>
          <a:p>
            <a:fld id="{F115445D-E0FB-F54A-8189-A5EBF86A2548}" type="slidenum">
              <a:rPr lang="en-US" smtClean="0"/>
              <a:t>‹#›</a:t>
            </a:fld>
            <a:endParaRPr lang="en-US"/>
          </a:p>
        </p:txBody>
      </p:sp>
    </p:spTree>
    <p:extLst>
      <p:ext uri="{BB962C8B-B14F-4D97-AF65-F5344CB8AC3E}">
        <p14:creationId xmlns:p14="http://schemas.microsoft.com/office/powerpoint/2010/main" val="426422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A8F22-ECB2-5C4B-A290-6E47F36B0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156411-A8D6-1745-B7E2-400F2F1A8E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D129F4-C012-3C4F-AF76-F6995AD8C9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5B6B78-9A7A-7C4C-A15E-F2571027991C}"/>
              </a:ext>
            </a:extLst>
          </p:cNvPr>
          <p:cNvSpPr>
            <a:spLocks noGrp="1"/>
          </p:cNvSpPr>
          <p:nvPr>
            <p:ph type="dt" sz="half" idx="10"/>
          </p:nvPr>
        </p:nvSpPr>
        <p:spPr/>
        <p:txBody>
          <a:bodyPr/>
          <a:lstStyle/>
          <a:p>
            <a:fld id="{5F596500-0128-D149-B422-E5DB0539EB72}" type="datetimeFigureOut">
              <a:rPr lang="en-US" smtClean="0"/>
              <a:t>4/6/2021</a:t>
            </a:fld>
            <a:endParaRPr lang="en-US"/>
          </a:p>
        </p:txBody>
      </p:sp>
      <p:sp>
        <p:nvSpPr>
          <p:cNvPr id="6" name="Footer Placeholder 5">
            <a:extLst>
              <a:ext uri="{FF2B5EF4-FFF2-40B4-BE49-F238E27FC236}">
                <a16:creationId xmlns:a16="http://schemas.microsoft.com/office/drawing/2014/main" id="{E0232DF7-EFB4-4B45-87FC-2BBC21334C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33F1E7-6792-5841-B446-A5279A12F017}"/>
              </a:ext>
            </a:extLst>
          </p:cNvPr>
          <p:cNvSpPr>
            <a:spLocks noGrp="1"/>
          </p:cNvSpPr>
          <p:nvPr>
            <p:ph type="sldNum" sz="quarter" idx="12"/>
          </p:nvPr>
        </p:nvSpPr>
        <p:spPr/>
        <p:txBody>
          <a:bodyPr/>
          <a:lstStyle/>
          <a:p>
            <a:fld id="{F115445D-E0FB-F54A-8189-A5EBF86A2548}" type="slidenum">
              <a:rPr lang="en-US" smtClean="0"/>
              <a:t>‹#›</a:t>
            </a:fld>
            <a:endParaRPr lang="en-US"/>
          </a:p>
        </p:txBody>
      </p:sp>
    </p:spTree>
    <p:extLst>
      <p:ext uri="{BB962C8B-B14F-4D97-AF65-F5344CB8AC3E}">
        <p14:creationId xmlns:p14="http://schemas.microsoft.com/office/powerpoint/2010/main" val="377791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371F9-5225-5841-9CC3-423F35C259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9E0D8E-C401-6844-B7AC-146391D06B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8E7473-51D5-F940-8C42-4ACB6FC105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31DB80-4A21-5C40-842A-A5D26D32AE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D794D1-294C-0349-9806-883C858673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DE7046-26F0-3F42-9300-A4D8CC6FB298}"/>
              </a:ext>
            </a:extLst>
          </p:cNvPr>
          <p:cNvSpPr>
            <a:spLocks noGrp="1"/>
          </p:cNvSpPr>
          <p:nvPr>
            <p:ph type="dt" sz="half" idx="10"/>
          </p:nvPr>
        </p:nvSpPr>
        <p:spPr/>
        <p:txBody>
          <a:bodyPr/>
          <a:lstStyle/>
          <a:p>
            <a:fld id="{5F596500-0128-D149-B422-E5DB0539EB72}" type="datetimeFigureOut">
              <a:rPr lang="en-US" smtClean="0"/>
              <a:t>4/6/2021</a:t>
            </a:fld>
            <a:endParaRPr lang="en-US"/>
          </a:p>
        </p:txBody>
      </p:sp>
      <p:sp>
        <p:nvSpPr>
          <p:cNvPr id="8" name="Footer Placeholder 7">
            <a:extLst>
              <a:ext uri="{FF2B5EF4-FFF2-40B4-BE49-F238E27FC236}">
                <a16:creationId xmlns:a16="http://schemas.microsoft.com/office/drawing/2014/main" id="{8A6D0CD6-8B4E-D241-97EC-07E893F1F1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4C7C9C-907C-584C-9B39-727A3CB381BB}"/>
              </a:ext>
            </a:extLst>
          </p:cNvPr>
          <p:cNvSpPr>
            <a:spLocks noGrp="1"/>
          </p:cNvSpPr>
          <p:nvPr>
            <p:ph type="sldNum" sz="quarter" idx="12"/>
          </p:nvPr>
        </p:nvSpPr>
        <p:spPr/>
        <p:txBody>
          <a:bodyPr/>
          <a:lstStyle/>
          <a:p>
            <a:fld id="{F115445D-E0FB-F54A-8189-A5EBF86A2548}" type="slidenum">
              <a:rPr lang="en-US" smtClean="0"/>
              <a:t>‹#›</a:t>
            </a:fld>
            <a:endParaRPr lang="en-US"/>
          </a:p>
        </p:txBody>
      </p:sp>
    </p:spTree>
    <p:extLst>
      <p:ext uri="{BB962C8B-B14F-4D97-AF65-F5344CB8AC3E}">
        <p14:creationId xmlns:p14="http://schemas.microsoft.com/office/powerpoint/2010/main" val="507744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39C9D-56A4-F34B-9782-57901EAC77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86E2EE-A326-544D-806F-65CF0CCF1E23}"/>
              </a:ext>
            </a:extLst>
          </p:cNvPr>
          <p:cNvSpPr>
            <a:spLocks noGrp="1"/>
          </p:cNvSpPr>
          <p:nvPr>
            <p:ph type="dt" sz="half" idx="10"/>
          </p:nvPr>
        </p:nvSpPr>
        <p:spPr/>
        <p:txBody>
          <a:bodyPr/>
          <a:lstStyle/>
          <a:p>
            <a:fld id="{5F596500-0128-D149-B422-E5DB0539EB72}" type="datetimeFigureOut">
              <a:rPr lang="en-US" smtClean="0"/>
              <a:t>4/6/2021</a:t>
            </a:fld>
            <a:endParaRPr lang="en-US"/>
          </a:p>
        </p:txBody>
      </p:sp>
      <p:sp>
        <p:nvSpPr>
          <p:cNvPr id="4" name="Footer Placeholder 3">
            <a:extLst>
              <a:ext uri="{FF2B5EF4-FFF2-40B4-BE49-F238E27FC236}">
                <a16:creationId xmlns:a16="http://schemas.microsoft.com/office/drawing/2014/main" id="{50FF986E-42D5-7E49-9354-1882465849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7C0DC9-AC6F-0647-ABA8-81CEEBA471D1}"/>
              </a:ext>
            </a:extLst>
          </p:cNvPr>
          <p:cNvSpPr>
            <a:spLocks noGrp="1"/>
          </p:cNvSpPr>
          <p:nvPr>
            <p:ph type="sldNum" sz="quarter" idx="12"/>
          </p:nvPr>
        </p:nvSpPr>
        <p:spPr/>
        <p:txBody>
          <a:bodyPr/>
          <a:lstStyle/>
          <a:p>
            <a:fld id="{F115445D-E0FB-F54A-8189-A5EBF86A2548}" type="slidenum">
              <a:rPr lang="en-US" smtClean="0"/>
              <a:t>‹#›</a:t>
            </a:fld>
            <a:endParaRPr lang="en-US"/>
          </a:p>
        </p:txBody>
      </p:sp>
    </p:spTree>
    <p:extLst>
      <p:ext uri="{BB962C8B-B14F-4D97-AF65-F5344CB8AC3E}">
        <p14:creationId xmlns:p14="http://schemas.microsoft.com/office/powerpoint/2010/main" val="868927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8D9D93-29D7-D24C-B104-6F05917B478B}"/>
              </a:ext>
            </a:extLst>
          </p:cNvPr>
          <p:cNvSpPr>
            <a:spLocks noGrp="1"/>
          </p:cNvSpPr>
          <p:nvPr>
            <p:ph type="dt" sz="half" idx="10"/>
          </p:nvPr>
        </p:nvSpPr>
        <p:spPr/>
        <p:txBody>
          <a:bodyPr/>
          <a:lstStyle/>
          <a:p>
            <a:fld id="{5F596500-0128-D149-B422-E5DB0539EB72}" type="datetimeFigureOut">
              <a:rPr lang="en-US" smtClean="0"/>
              <a:t>4/6/2021</a:t>
            </a:fld>
            <a:endParaRPr lang="en-US"/>
          </a:p>
        </p:txBody>
      </p:sp>
      <p:sp>
        <p:nvSpPr>
          <p:cNvPr id="3" name="Footer Placeholder 2">
            <a:extLst>
              <a:ext uri="{FF2B5EF4-FFF2-40B4-BE49-F238E27FC236}">
                <a16:creationId xmlns:a16="http://schemas.microsoft.com/office/drawing/2014/main" id="{00644E80-CF9A-264E-805A-5FF469BF2B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BA6E42-024D-A44F-A7B6-B03FD9F1FA4C}"/>
              </a:ext>
            </a:extLst>
          </p:cNvPr>
          <p:cNvSpPr>
            <a:spLocks noGrp="1"/>
          </p:cNvSpPr>
          <p:nvPr>
            <p:ph type="sldNum" sz="quarter" idx="12"/>
          </p:nvPr>
        </p:nvSpPr>
        <p:spPr/>
        <p:txBody>
          <a:bodyPr/>
          <a:lstStyle/>
          <a:p>
            <a:fld id="{F115445D-E0FB-F54A-8189-A5EBF86A2548}" type="slidenum">
              <a:rPr lang="en-US" smtClean="0"/>
              <a:t>‹#›</a:t>
            </a:fld>
            <a:endParaRPr lang="en-US"/>
          </a:p>
        </p:txBody>
      </p:sp>
    </p:spTree>
    <p:extLst>
      <p:ext uri="{BB962C8B-B14F-4D97-AF65-F5344CB8AC3E}">
        <p14:creationId xmlns:p14="http://schemas.microsoft.com/office/powerpoint/2010/main" val="1608241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5CEE0-BB77-434B-ABDB-6B33EF9B86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FA028F4-5D07-8443-97C7-78AD551A98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8CF931-1AE6-0D4A-BB27-ECC845D7AB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E0DC26-6131-8C4E-81A5-AB2D32A55524}"/>
              </a:ext>
            </a:extLst>
          </p:cNvPr>
          <p:cNvSpPr>
            <a:spLocks noGrp="1"/>
          </p:cNvSpPr>
          <p:nvPr>
            <p:ph type="dt" sz="half" idx="10"/>
          </p:nvPr>
        </p:nvSpPr>
        <p:spPr/>
        <p:txBody>
          <a:bodyPr/>
          <a:lstStyle/>
          <a:p>
            <a:fld id="{5F596500-0128-D149-B422-E5DB0539EB72}" type="datetimeFigureOut">
              <a:rPr lang="en-US" smtClean="0"/>
              <a:t>4/6/2021</a:t>
            </a:fld>
            <a:endParaRPr lang="en-US"/>
          </a:p>
        </p:txBody>
      </p:sp>
      <p:sp>
        <p:nvSpPr>
          <p:cNvPr id="6" name="Footer Placeholder 5">
            <a:extLst>
              <a:ext uri="{FF2B5EF4-FFF2-40B4-BE49-F238E27FC236}">
                <a16:creationId xmlns:a16="http://schemas.microsoft.com/office/drawing/2014/main" id="{827339B2-63E0-E041-A201-30BDACA2A6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344787-5DE8-9746-8058-9C159EC718C9}"/>
              </a:ext>
            </a:extLst>
          </p:cNvPr>
          <p:cNvSpPr>
            <a:spLocks noGrp="1"/>
          </p:cNvSpPr>
          <p:nvPr>
            <p:ph type="sldNum" sz="quarter" idx="12"/>
          </p:nvPr>
        </p:nvSpPr>
        <p:spPr/>
        <p:txBody>
          <a:bodyPr/>
          <a:lstStyle/>
          <a:p>
            <a:fld id="{F115445D-E0FB-F54A-8189-A5EBF86A2548}" type="slidenum">
              <a:rPr lang="en-US" smtClean="0"/>
              <a:t>‹#›</a:t>
            </a:fld>
            <a:endParaRPr lang="en-US"/>
          </a:p>
        </p:txBody>
      </p:sp>
    </p:spTree>
    <p:extLst>
      <p:ext uri="{BB962C8B-B14F-4D97-AF65-F5344CB8AC3E}">
        <p14:creationId xmlns:p14="http://schemas.microsoft.com/office/powerpoint/2010/main" val="67946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EBD63-1295-A84C-BBD1-5CD11375A8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1B507D-5C9C-D94D-B6DF-F84CA96F2A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5AFCCC-1A96-9649-9119-0856F7578B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8FA5A7-E092-3046-8960-AA2B94D6EF26}"/>
              </a:ext>
            </a:extLst>
          </p:cNvPr>
          <p:cNvSpPr>
            <a:spLocks noGrp="1"/>
          </p:cNvSpPr>
          <p:nvPr>
            <p:ph type="dt" sz="half" idx="10"/>
          </p:nvPr>
        </p:nvSpPr>
        <p:spPr/>
        <p:txBody>
          <a:bodyPr/>
          <a:lstStyle/>
          <a:p>
            <a:fld id="{5F596500-0128-D149-B422-E5DB0539EB72}" type="datetimeFigureOut">
              <a:rPr lang="en-US" smtClean="0"/>
              <a:t>4/6/2021</a:t>
            </a:fld>
            <a:endParaRPr lang="en-US"/>
          </a:p>
        </p:txBody>
      </p:sp>
      <p:sp>
        <p:nvSpPr>
          <p:cNvPr id="6" name="Footer Placeholder 5">
            <a:extLst>
              <a:ext uri="{FF2B5EF4-FFF2-40B4-BE49-F238E27FC236}">
                <a16:creationId xmlns:a16="http://schemas.microsoft.com/office/drawing/2014/main" id="{23E49405-3D48-5440-8613-A71473E4E8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381ACD-BDDD-244B-BDF2-FB8B95D52795}"/>
              </a:ext>
            </a:extLst>
          </p:cNvPr>
          <p:cNvSpPr>
            <a:spLocks noGrp="1"/>
          </p:cNvSpPr>
          <p:nvPr>
            <p:ph type="sldNum" sz="quarter" idx="12"/>
          </p:nvPr>
        </p:nvSpPr>
        <p:spPr/>
        <p:txBody>
          <a:bodyPr/>
          <a:lstStyle/>
          <a:p>
            <a:fld id="{F115445D-E0FB-F54A-8189-A5EBF86A2548}" type="slidenum">
              <a:rPr lang="en-US" smtClean="0"/>
              <a:t>‹#›</a:t>
            </a:fld>
            <a:endParaRPr lang="en-US"/>
          </a:p>
        </p:txBody>
      </p:sp>
    </p:spTree>
    <p:extLst>
      <p:ext uri="{BB962C8B-B14F-4D97-AF65-F5344CB8AC3E}">
        <p14:creationId xmlns:p14="http://schemas.microsoft.com/office/powerpoint/2010/main" val="4157170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ED242B-8AB8-274F-8FF9-5813FECCB2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392688-A19F-A740-8FB3-3CBE6BA3AA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54AEB5-3036-6F41-BBC6-456AEB6570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596500-0128-D149-B422-E5DB0539EB72}" type="datetimeFigureOut">
              <a:rPr lang="en-US" smtClean="0"/>
              <a:t>4/6/2021</a:t>
            </a:fld>
            <a:endParaRPr lang="en-US"/>
          </a:p>
        </p:txBody>
      </p:sp>
      <p:sp>
        <p:nvSpPr>
          <p:cNvPr id="5" name="Footer Placeholder 4">
            <a:extLst>
              <a:ext uri="{FF2B5EF4-FFF2-40B4-BE49-F238E27FC236}">
                <a16:creationId xmlns:a16="http://schemas.microsoft.com/office/drawing/2014/main" id="{94B2E701-A5B2-FC42-A7D1-EFFCCFE446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87B45C-67F1-7246-8C56-4286F0EBD0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15445D-E0FB-F54A-8189-A5EBF86A2548}" type="slidenum">
              <a:rPr lang="en-US" smtClean="0"/>
              <a:t>‹#›</a:t>
            </a:fld>
            <a:endParaRPr lang="en-US"/>
          </a:p>
        </p:txBody>
      </p:sp>
    </p:spTree>
    <p:extLst>
      <p:ext uri="{BB962C8B-B14F-4D97-AF65-F5344CB8AC3E}">
        <p14:creationId xmlns:p14="http://schemas.microsoft.com/office/powerpoint/2010/main" val="269805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wisconsin.edu/student-success-leadership-groups/scaling-up-summer-bridge-program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AF109DF-2E82-4A57-9838-D5FF0264259C}"/>
              </a:ext>
            </a:extLst>
          </p:cNvPr>
          <p:cNvSpPr txBox="1">
            <a:spLocks/>
          </p:cNvSpPr>
          <p:nvPr/>
        </p:nvSpPr>
        <p:spPr>
          <a:xfrm>
            <a:off x="531497" y="215104"/>
            <a:ext cx="11056774" cy="730117"/>
          </a:xfrm>
          <a:prstGeom prst="rect">
            <a:avLst/>
          </a:prstGeom>
        </p:spPr>
        <p:txBody>
          <a:bodyPr/>
          <a:lstStyle>
            <a:lvl1pPr algn="l" defTabSz="914400" rtl="0" eaLnBrk="1" latinLnBrk="0" hangingPunct="1">
              <a:lnSpc>
                <a:spcPct val="90000"/>
              </a:lnSpc>
              <a:spcBef>
                <a:spcPct val="0"/>
              </a:spcBef>
              <a:buNone/>
              <a:defRPr sz="4400" kern="1200">
                <a:solidFill>
                  <a:srgbClr val="911733"/>
                </a:solidFill>
                <a:latin typeface="+mj-lt"/>
                <a:ea typeface="+mj-ea"/>
                <a:cs typeface="+mj-cs"/>
              </a:defRPr>
            </a:lvl1pPr>
          </a:lstStyle>
          <a:p>
            <a:r>
              <a:rPr lang="en-US" sz="3200" dirty="0">
                <a:latin typeface="+mn-lt"/>
              </a:rPr>
              <a:t>Definition &amp; Objectives</a:t>
            </a:r>
          </a:p>
        </p:txBody>
      </p:sp>
      <p:pic>
        <p:nvPicPr>
          <p:cNvPr id="6" name="Picture 5">
            <a:extLst>
              <a:ext uri="{FF2B5EF4-FFF2-40B4-BE49-F238E27FC236}">
                <a16:creationId xmlns:a16="http://schemas.microsoft.com/office/drawing/2014/main" id="{8A1BAEE1-7ECF-864A-8649-463185C2F8DD}"/>
              </a:ext>
            </a:extLst>
          </p:cNvPr>
          <p:cNvPicPr>
            <a:picLocks noChangeAspect="1"/>
          </p:cNvPicPr>
          <p:nvPr/>
        </p:nvPicPr>
        <p:blipFill>
          <a:blip r:embed="rId3"/>
          <a:stretch>
            <a:fillRect/>
          </a:stretch>
        </p:blipFill>
        <p:spPr>
          <a:xfrm>
            <a:off x="1018986" y="2584539"/>
            <a:ext cx="3941529" cy="3941529"/>
          </a:xfrm>
          <a:prstGeom prst="rect">
            <a:avLst/>
          </a:prstGeom>
        </p:spPr>
      </p:pic>
      <p:pic>
        <p:nvPicPr>
          <p:cNvPr id="9" name="Picture 8" descr="iStock_000008400474Medium">
            <a:extLst>
              <a:ext uri="{FF2B5EF4-FFF2-40B4-BE49-F238E27FC236}">
                <a16:creationId xmlns:a16="http://schemas.microsoft.com/office/drawing/2014/main" id="{3A0DECE5-5872-2041-A41F-22721F32AC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531497" y="945220"/>
            <a:ext cx="5470631" cy="153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7BD3DAF-03BB-5249-B2DA-1D210DEA1DEC}"/>
              </a:ext>
            </a:extLst>
          </p:cNvPr>
          <p:cNvSpPr/>
          <p:nvPr/>
        </p:nvSpPr>
        <p:spPr>
          <a:xfrm>
            <a:off x="800567" y="1048926"/>
            <a:ext cx="5199692" cy="1323439"/>
          </a:xfrm>
          <a:prstGeom prst="rect">
            <a:avLst/>
          </a:prstGeom>
        </p:spPr>
        <p:txBody>
          <a:bodyPr wrap="square">
            <a:spAutoFit/>
          </a:bodyPr>
          <a:lstStyle/>
          <a:p>
            <a:r>
              <a:rPr lang="en-US" sz="2000" b="1" i="0" u="none" strike="noStrike" dirty="0">
                <a:solidFill>
                  <a:srgbClr val="202124"/>
                </a:solidFill>
                <a:effectLst/>
              </a:rPr>
              <a:t>SUMMIT (noun)</a:t>
            </a:r>
            <a:r>
              <a:rPr lang="en-US" sz="2000" i="0" u="none" strike="noStrike" dirty="0">
                <a:solidFill>
                  <a:srgbClr val="202124"/>
                </a:solidFill>
                <a:effectLst/>
              </a:rPr>
              <a:t>:</a:t>
            </a:r>
            <a:r>
              <a:rPr lang="en-US" sz="2000" b="1" i="0" u="none" strike="noStrike" dirty="0">
                <a:solidFill>
                  <a:srgbClr val="202124"/>
                </a:solidFill>
                <a:effectLst/>
              </a:rPr>
              <a:t> </a:t>
            </a:r>
            <a:r>
              <a:rPr lang="en-US" sz="2000" b="0" i="0" u="none" strike="noStrike" dirty="0">
                <a:solidFill>
                  <a:srgbClr val="202124"/>
                </a:solidFill>
                <a:effectLst/>
              </a:rPr>
              <a:t>A strategic conversation that brings different perspectives within a system together to talk about the big picture and big questions.</a:t>
            </a:r>
            <a:endParaRPr lang="en-US" sz="2000" dirty="0"/>
          </a:p>
        </p:txBody>
      </p:sp>
      <p:sp>
        <p:nvSpPr>
          <p:cNvPr id="12" name="TextBox 11">
            <a:extLst>
              <a:ext uri="{FF2B5EF4-FFF2-40B4-BE49-F238E27FC236}">
                <a16:creationId xmlns:a16="http://schemas.microsoft.com/office/drawing/2014/main" id="{013CCFA5-61C8-6F42-818F-A98BFE69F924}"/>
              </a:ext>
            </a:extLst>
          </p:cNvPr>
          <p:cNvSpPr txBox="1"/>
          <p:nvPr/>
        </p:nvSpPr>
        <p:spPr>
          <a:xfrm>
            <a:off x="6544639" y="875633"/>
            <a:ext cx="5115864" cy="1600438"/>
          </a:xfrm>
          <a:prstGeom prst="rect">
            <a:avLst/>
          </a:prstGeom>
          <a:noFill/>
        </p:spPr>
        <p:txBody>
          <a:bodyPr wrap="square" rtlCol="0">
            <a:spAutoFit/>
          </a:bodyPr>
          <a:lstStyle/>
          <a:p>
            <a:pPr marL="285750" indent="-285750">
              <a:buFont typeface="Wingdings" pitchFamily="2" charset="2"/>
              <a:buChar char="Ø"/>
            </a:pPr>
            <a:endParaRPr lang="en-US" dirty="0"/>
          </a:p>
          <a:p>
            <a:pPr marL="285750" indent="-285750">
              <a:buFont typeface="Wingdings" pitchFamily="2" charset="2"/>
              <a:buChar char="v"/>
            </a:pPr>
            <a:r>
              <a:rPr lang="en-US" sz="2000" b="1" dirty="0"/>
              <a:t>Open a series of systemwide conversations </a:t>
            </a:r>
            <a:r>
              <a:rPr lang="en-US" sz="2000" dirty="0"/>
              <a:t>focused specifically on understanding the academic, social, and emotional challenges our students face post-COVID</a:t>
            </a:r>
          </a:p>
        </p:txBody>
      </p:sp>
      <p:sp>
        <p:nvSpPr>
          <p:cNvPr id="13" name="TextBox 12">
            <a:extLst>
              <a:ext uri="{FF2B5EF4-FFF2-40B4-BE49-F238E27FC236}">
                <a16:creationId xmlns:a16="http://schemas.microsoft.com/office/drawing/2014/main" id="{528EF0A6-8B4B-5A49-8FA2-7795E12F80C2}"/>
              </a:ext>
            </a:extLst>
          </p:cNvPr>
          <p:cNvSpPr txBox="1"/>
          <p:nvPr/>
        </p:nvSpPr>
        <p:spPr>
          <a:xfrm>
            <a:off x="6544639" y="2374483"/>
            <a:ext cx="5115864" cy="1292662"/>
          </a:xfrm>
          <a:prstGeom prst="rect">
            <a:avLst/>
          </a:prstGeom>
          <a:noFill/>
        </p:spPr>
        <p:txBody>
          <a:bodyPr wrap="square" rtlCol="0">
            <a:spAutoFit/>
          </a:bodyPr>
          <a:lstStyle/>
          <a:p>
            <a:pPr marL="285750" indent="-285750">
              <a:buFont typeface="Wingdings" pitchFamily="2" charset="2"/>
              <a:buChar char="Ø"/>
            </a:pPr>
            <a:endParaRPr lang="en-US" dirty="0"/>
          </a:p>
          <a:p>
            <a:pPr marL="285750" indent="-285750">
              <a:buFont typeface="Wingdings" pitchFamily="2" charset="2"/>
              <a:buChar char="v"/>
            </a:pPr>
            <a:r>
              <a:rPr lang="en-US" sz="2000" b="1" dirty="0"/>
              <a:t>Create a space </a:t>
            </a:r>
            <a:r>
              <a:rPr lang="en-US" sz="2000" dirty="0"/>
              <a:t>for UW institutions to share their work and its impact on student success</a:t>
            </a:r>
          </a:p>
          <a:p>
            <a:endParaRPr lang="en-US" sz="2000" dirty="0"/>
          </a:p>
        </p:txBody>
      </p:sp>
      <p:sp>
        <p:nvSpPr>
          <p:cNvPr id="14" name="TextBox 13">
            <a:extLst>
              <a:ext uri="{FF2B5EF4-FFF2-40B4-BE49-F238E27FC236}">
                <a16:creationId xmlns:a16="http://schemas.microsoft.com/office/drawing/2014/main" id="{802B1D09-169B-3B45-9785-1BDDD6414D94}"/>
              </a:ext>
            </a:extLst>
          </p:cNvPr>
          <p:cNvSpPr txBox="1"/>
          <p:nvPr/>
        </p:nvSpPr>
        <p:spPr>
          <a:xfrm>
            <a:off x="6544639" y="3277796"/>
            <a:ext cx="5115864" cy="984885"/>
          </a:xfrm>
          <a:prstGeom prst="rect">
            <a:avLst/>
          </a:prstGeom>
          <a:noFill/>
        </p:spPr>
        <p:txBody>
          <a:bodyPr wrap="square" rtlCol="0">
            <a:spAutoFit/>
          </a:bodyPr>
          <a:lstStyle/>
          <a:p>
            <a:endParaRPr lang="en-US" dirty="0"/>
          </a:p>
          <a:p>
            <a:pPr marL="285750" indent="-285750">
              <a:buFont typeface="Wingdings" pitchFamily="2" charset="2"/>
              <a:buChar char="v"/>
            </a:pPr>
            <a:r>
              <a:rPr lang="en-US" sz="2000" b="1" dirty="0"/>
              <a:t>Identify potential solutions </a:t>
            </a:r>
            <a:r>
              <a:rPr lang="en-US" sz="2000" dirty="0"/>
              <a:t>at the individual campus level and the system level </a:t>
            </a:r>
          </a:p>
        </p:txBody>
      </p:sp>
      <p:sp>
        <p:nvSpPr>
          <p:cNvPr id="15" name="TextBox 14">
            <a:extLst>
              <a:ext uri="{FF2B5EF4-FFF2-40B4-BE49-F238E27FC236}">
                <a16:creationId xmlns:a16="http://schemas.microsoft.com/office/drawing/2014/main" id="{605D66E1-E1B8-3B41-9C84-5E68C66B26FA}"/>
              </a:ext>
            </a:extLst>
          </p:cNvPr>
          <p:cNvSpPr txBox="1"/>
          <p:nvPr/>
        </p:nvSpPr>
        <p:spPr>
          <a:xfrm>
            <a:off x="6544639" y="4181110"/>
            <a:ext cx="5115864" cy="984885"/>
          </a:xfrm>
          <a:prstGeom prst="rect">
            <a:avLst/>
          </a:prstGeom>
          <a:noFill/>
        </p:spPr>
        <p:txBody>
          <a:bodyPr wrap="square" rtlCol="0">
            <a:spAutoFit/>
          </a:bodyPr>
          <a:lstStyle/>
          <a:p>
            <a:endParaRPr lang="en-US" dirty="0"/>
          </a:p>
          <a:p>
            <a:pPr marL="285750" indent="-285750">
              <a:buFont typeface="Wingdings" pitchFamily="2" charset="2"/>
              <a:buChar char="v"/>
            </a:pPr>
            <a:r>
              <a:rPr lang="en-US" sz="2000" dirty="0"/>
              <a:t> </a:t>
            </a:r>
            <a:r>
              <a:rPr lang="en-US" sz="2000" b="1" dirty="0"/>
              <a:t>Highlight the expertise and experience </a:t>
            </a:r>
            <a:r>
              <a:rPr lang="en-US" sz="2000" dirty="0"/>
              <a:t>we  have across the UW System</a:t>
            </a:r>
          </a:p>
        </p:txBody>
      </p:sp>
      <p:sp>
        <p:nvSpPr>
          <p:cNvPr id="16" name="TextBox 15">
            <a:extLst>
              <a:ext uri="{FF2B5EF4-FFF2-40B4-BE49-F238E27FC236}">
                <a16:creationId xmlns:a16="http://schemas.microsoft.com/office/drawing/2014/main" id="{1929EF3D-08D9-6F42-91BF-74D3530692A6}"/>
              </a:ext>
            </a:extLst>
          </p:cNvPr>
          <p:cNvSpPr txBox="1"/>
          <p:nvPr/>
        </p:nvSpPr>
        <p:spPr>
          <a:xfrm>
            <a:off x="6472407" y="5096407"/>
            <a:ext cx="5115864" cy="1292662"/>
          </a:xfrm>
          <a:prstGeom prst="rect">
            <a:avLst/>
          </a:prstGeom>
          <a:noFill/>
        </p:spPr>
        <p:txBody>
          <a:bodyPr wrap="square" rtlCol="0">
            <a:spAutoFit/>
          </a:bodyPr>
          <a:lstStyle/>
          <a:p>
            <a:endParaRPr lang="en-US" dirty="0"/>
          </a:p>
          <a:p>
            <a:pPr marL="285750" indent="-285750">
              <a:buFont typeface="Wingdings" pitchFamily="2" charset="2"/>
              <a:buChar char="v"/>
            </a:pPr>
            <a:r>
              <a:rPr lang="en-US" sz="2000" dirty="0"/>
              <a:t> </a:t>
            </a:r>
            <a:r>
              <a:rPr lang="en-US" sz="2000" b="1" dirty="0"/>
              <a:t>Establish a systemwide community </a:t>
            </a:r>
            <a:r>
              <a:rPr lang="en-US" sz="2000" dirty="0"/>
              <a:t>of practice that is centrally focused on student success</a:t>
            </a:r>
          </a:p>
        </p:txBody>
      </p:sp>
    </p:spTree>
    <p:extLst>
      <p:ext uri="{BB962C8B-B14F-4D97-AF65-F5344CB8AC3E}">
        <p14:creationId xmlns:p14="http://schemas.microsoft.com/office/powerpoint/2010/main" val="3615975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AF109DF-2E82-4A57-9838-D5FF0264259C}"/>
              </a:ext>
            </a:extLst>
          </p:cNvPr>
          <p:cNvSpPr txBox="1">
            <a:spLocks/>
          </p:cNvSpPr>
          <p:nvPr/>
        </p:nvSpPr>
        <p:spPr>
          <a:xfrm>
            <a:off x="531497" y="215104"/>
            <a:ext cx="11056774" cy="730117"/>
          </a:xfrm>
          <a:prstGeom prst="rect">
            <a:avLst/>
          </a:prstGeom>
          <a:ln>
            <a:noFill/>
          </a:ln>
        </p:spPr>
        <p:txBody>
          <a:bodyPr/>
          <a:lstStyle>
            <a:lvl1pPr algn="l" defTabSz="914400" rtl="0" eaLnBrk="1" latinLnBrk="0" hangingPunct="1">
              <a:lnSpc>
                <a:spcPct val="90000"/>
              </a:lnSpc>
              <a:spcBef>
                <a:spcPct val="0"/>
              </a:spcBef>
              <a:buNone/>
              <a:defRPr sz="4400" kern="1200">
                <a:solidFill>
                  <a:srgbClr val="911733"/>
                </a:solidFill>
                <a:latin typeface="+mj-lt"/>
                <a:ea typeface="+mj-ea"/>
                <a:cs typeface="+mj-cs"/>
              </a:defRPr>
            </a:lvl1pPr>
          </a:lstStyle>
          <a:p>
            <a:r>
              <a:rPr lang="en-US" sz="3200" dirty="0">
                <a:latin typeface="+mn-lt"/>
              </a:rPr>
              <a:t>Summit Series Framework </a:t>
            </a:r>
          </a:p>
        </p:txBody>
      </p:sp>
      <p:grpSp>
        <p:nvGrpSpPr>
          <p:cNvPr id="37" name="Group 36">
            <a:extLst>
              <a:ext uri="{FF2B5EF4-FFF2-40B4-BE49-F238E27FC236}">
                <a16:creationId xmlns:a16="http://schemas.microsoft.com/office/drawing/2014/main" id="{80365B0E-9638-5246-80A2-81A394637555}"/>
              </a:ext>
            </a:extLst>
          </p:cNvPr>
          <p:cNvGrpSpPr/>
          <p:nvPr/>
        </p:nvGrpSpPr>
        <p:grpSpPr>
          <a:xfrm>
            <a:off x="724866" y="1134965"/>
            <a:ext cx="2037042" cy="5159144"/>
            <a:chOff x="531491" y="1110934"/>
            <a:chExt cx="2227070" cy="4938666"/>
          </a:xfrm>
        </p:grpSpPr>
        <p:sp>
          <p:nvSpPr>
            <p:cNvPr id="11" name="Rectangle 10">
              <a:extLst>
                <a:ext uri="{FF2B5EF4-FFF2-40B4-BE49-F238E27FC236}">
                  <a16:creationId xmlns:a16="http://schemas.microsoft.com/office/drawing/2014/main" id="{1C4325E3-4967-FB4C-B15F-BEE25588ED44}"/>
                </a:ext>
              </a:extLst>
            </p:cNvPr>
            <p:cNvSpPr/>
            <p:nvPr/>
          </p:nvSpPr>
          <p:spPr>
            <a:xfrm>
              <a:off x="531494" y="1110934"/>
              <a:ext cx="2227067" cy="77201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Precollege</a:t>
              </a:r>
            </a:p>
          </p:txBody>
        </p:sp>
        <p:sp>
          <p:nvSpPr>
            <p:cNvPr id="12" name="Rectangle 11">
              <a:extLst>
                <a:ext uri="{FF2B5EF4-FFF2-40B4-BE49-F238E27FC236}">
                  <a16:creationId xmlns:a16="http://schemas.microsoft.com/office/drawing/2014/main" id="{7E68854C-9ACF-AD4E-8AE1-E867DD01CFB5}"/>
                </a:ext>
              </a:extLst>
            </p:cNvPr>
            <p:cNvSpPr/>
            <p:nvPr/>
          </p:nvSpPr>
          <p:spPr>
            <a:xfrm>
              <a:off x="531492" y="3240006"/>
              <a:ext cx="2227067" cy="7328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Sophomore Year</a:t>
              </a:r>
            </a:p>
          </p:txBody>
        </p:sp>
        <p:sp>
          <p:nvSpPr>
            <p:cNvPr id="13" name="Rectangle 12">
              <a:extLst>
                <a:ext uri="{FF2B5EF4-FFF2-40B4-BE49-F238E27FC236}">
                  <a16:creationId xmlns:a16="http://schemas.microsoft.com/office/drawing/2014/main" id="{A85C2197-6BCF-674B-916F-5E3B0C786799}"/>
                </a:ext>
              </a:extLst>
            </p:cNvPr>
            <p:cNvSpPr/>
            <p:nvPr/>
          </p:nvSpPr>
          <p:spPr>
            <a:xfrm>
              <a:off x="531491" y="2176812"/>
              <a:ext cx="2227067" cy="77201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Freshman Year </a:t>
              </a:r>
            </a:p>
          </p:txBody>
        </p:sp>
        <p:sp>
          <p:nvSpPr>
            <p:cNvPr id="14" name="Rectangle 13">
              <a:extLst>
                <a:ext uri="{FF2B5EF4-FFF2-40B4-BE49-F238E27FC236}">
                  <a16:creationId xmlns:a16="http://schemas.microsoft.com/office/drawing/2014/main" id="{901AA2E5-B860-B14A-AA9F-10E6B11793DF}"/>
                </a:ext>
              </a:extLst>
            </p:cNvPr>
            <p:cNvSpPr/>
            <p:nvPr/>
          </p:nvSpPr>
          <p:spPr>
            <a:xfrm>
              <a:off x="531493" y="4266670"/>
              <a:ext cx="2227067" cy="75894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Junior Year</a:t>
              </a:r>
            </a:p>
          </p:txBody>
        </p:sp>
        <p:sp>
          <p:nvSpPr>
            <p:cNvPr id="15" name="Rectangle 14">
              <a:extLst>
                <a:ext uri="{FF2B5EF4-FFF2-40B4-BE49-F238E27FC236}">
                  <a16:creationId xmlns:a16="http://schemas.microsoft.com/office/drawing/2014/main" id="{EE52D041-8A28-7B40-93C9-85E4E57E8DBB}"/>
                </a:ext>
              </a:extLst>
            </p:cNvPr>
            <p:cNvSpPr/>
            <p:nvPr/>
          </p:nvSpPr>
          <p:spPr>
            <a:xfrm>
              <a:off x="531494" y="5316800"/>
              <a:ext cx="2227067" cy="7328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Senior Year</a:t>
              </a:r>
            </a:p>
          </p:txBody>
        </p:sp>
      </p:grpSp>
      <p:sp>
        <p:nvSpPr>
          <p:cNvPr id="38" name="TextBox 37">
            <a:extLst>
              <a:ext uri="{FF2B5EF4-FFF2-40B4-BE49-F238E27FC236}">
                <a16:creationId xmlns:a16="http://schemas.microsoft.com/office/drawing/2014/main" id="{25F43B95-FD88-694D-84D4-E2AF25CA1007}"/>
              </a:ext>
            </a:extLst>
          </p:cNvPr>
          <p:cNvSpPr txBox="1"/>
          <p:nvPr/>
        </p:nvSpPr>
        <p:spPr>
          <a:xfrm>
            <a:off x="3688647" y="737191"/>
            <a:ext cx="1880171" cy="356524"/>
          </a:xfrm>
          <a:prstGeom prst="rect">
            <a:avLst/>
          </a:prstGeom>
          <a:noFill/>
        </p:spPr>
        <p:txBody>
          <a:bodyPr wrap="square" rtlCol="0">
            <a:spAutoFit/>
          </a:bodyPr>
          <a:lstStyle/>
          <a:p>
            <a:pPr algn="ctr"/>
            <a:r>
              <a:rPr lang="en-US" b="1" dirty="0"/>
              <a:t>Central Focus</a:t>
            </a:r>
          </a:p>
        </p:txBody>
      </p:sp>
      <p:sp>
        <p:nvSpPr>
          <p:cNvPr id="42" name="TextBox 41">
            <a:extLst>
              <a:ext uri="{FF2B5EF4-FFF2-40B4-BE49-F238E27FC236}">
                <a16:creationId xmlns:a16="http://schemas.microsoft.com/office/drawing/2014/main" id="{7ED62356-03DD-5149-81FD-9D0E56074918}"/>
              </a:ext>
            </a:extLst>
          </p:cNvPr>
          <p:cNvSpPr txBox="1"/>
          <p:nvPr/>
        </p:nvSpPr>
        <p:spPr>
          <a:xfrm>
            <a:off x="3493438" y="1150526"/>
            <a:ext cx="2270589" cy="747709"/>
          </a:xfrm>
          <a:prstGeom prst="rect">
            <a:avLst/>
          </a:prstGeom>
          <a:noFill/>
        </p:spPr>
        <p:txBody>
          <a:bodyPr wrap="square" rtlCol="0">
            <a:spAutoFit/>
          </a:bodyPr>
          <a:lstStyle/>
          <a:p>
            <a:pPr algn="ctr"/>
            <a:r>
              <a:rPr lang="en-US" dirty="0"/>
              <a:t>“Unfinished Learning” </a:t>
            </a:r>
          </a:p>
          <a:p>
            <a:pPr algn="ctr">
              <a:lnSpc>
                <a:spcPts val="960"/>
              </a:lnSpc>
            </a:pPr>
            <a:endParaRPr lang="en-US" dirty="0"/>
          </a:p>
          <a:p>
            <a:pPr algn="ctr"/>
            <a:r>
              <a:rPr lang="en-US" dirty="0"/>
              <a:t>Transition to College</a:t>
            </a:r>
          </a:p>
        </p:txBody>
      </p:sp>
      <p:sp>
        <p:nvSpPr>
          <p:cNvPr id="43" name="TextBox 42">
            <a:extLst>
              <a:ext uri="{FF2B5EF4-FFF2-40B4-BE49-F238E27FC236}">
                <a16:creationId xmlns:a16="http://schemas.microsoft.com/office/drawing/2014/main" id="{8134B63F-98BA-6744-99FD-78BB33D25ABA}"/>
              </a:ext>
            </a:extLst>
          </p:cNvPr>
          <p:cNvSpPr txBox="1"/>
          <p:nvPr/>
        </p:nvSpPr>
        <p:spPr>
          <a:xfrm>
            <a:off x="3406106" y="2277811"/>
            <a:ext cx="2445252" cy="747709"/>
          </a:xfrm>
          <a:prstGeom prst="rect">
            <a:avLst/>
          </a:prstGeom>
          <a:noFill/>
        </p:spPr>
        <p:txBody>
          <a:bodyPr wrap="square" rtlCol="0">
            <a:spAutoFit/>
          </a:bodyPr>
          <a:lstStyle/>
          <a:p>
            <a:pPr algn="ctr"/>
            <a:r>
              <a:rPr lang="en-US" dirty="0"/>
              <a:t>“Momentum”</a:t>
            </a:r>
          </a:p>
          <a:p>
            <a:pPr>
              <a:lnSpc>
                <a:spcPts val="960"/>
              </a:lnSpc>
            </a:pPr>
            <a:endParaRPr lang="en-US" dirty="0"/>
          </a:p>
          <a:p>
            <a:pPr algn="ctr"/>
            <a:r>
              <a:rPr lang="en-US" dirty="0"/>
              <a:t>Developing Purpose</a:t>
            </a:r>
          </a:p>
        </p:txBody>
      </p:sp>
      <p:sp>
        <p:nvSpPr>
          <p:cNvPr id="47" name="TextBox 46">
            <a:extLst>
              <a:ext uri="{FF2B5EF4-FFF2-40B4-BE49-F238E27FC236}">
                <a16:creationId xmlns:a16="http://schemas.microsoft.com/office/drawing/2014/main" id="{F5D29EA9-B53E-6F47-B598-D10243328EBC}"/>
              </a:ext>
            </a:extLst>
          </p:cNvPr>
          <p:cNvSpPr txBox="1"/>
          <p:nvPr/>
        </p:nvSpPr>
        <p:spPr>
          <a:xfrm>
            <a:off x="3022045" y="3375276"/>
            <a:ext cx="3209144" cy="1282495"/>
          </a:xfrm>
          <a:prstGeom prst="rect">
            <a:avLst/>
          </a:prstGeom>
          <a:noFill/>
        </p:spPr>
        <p:txBody>
          <a:bodyPr wrap="square" rtlCol="0">
            <a:spAutoFit/>
          </a:bodyPr>
          <a:lstStyle/>
          <a:p>
            <a:r>
              <a:rPr lang="en-US" dirty="0"/>
              <a:t>Academic &amp; Career Alignment</a:t>
            </a:r>
          </a:p>
          <a:p>
            <a:pPr>
              <a:lnSpc>
                <a:spcPts val="960"/>
              </a:lnSpc>
            </a:pPr>
            <a:endParaRPr lang="en-US" dirty="0"/>
          </a:p>
          <a:p>
            <a:pPr algn="ctr"/>
            <a:r>
              <a:rPr lang="en-US" dirty="0"/>
              <a:t>Major Exploration</a:t>
            </a:r>
          </a:p>
          <a:p>
            <a:endParaRPr lang="en-US" dirty="0"/>
          </a:p>
          <a:p>
            <a:endParaRPr lang="en-US" dirty="0"/>
          </a:p>
        </p:txBody>
      </p:sp>
      <p:sp>
        <p:nvSpPr>
          <p:cNvPr id="48" name="TextBox 47">
            <a:extLst>
              <a:ext uri="{FF2B5EF4-FFF2-40B4-BE49-F238E27FC236}">
                <a16:creationId xmlns:a16="http://schemas.microsoft.com/office/drawing/2014/main" id="{77B18CF0-0268-2B48-9C02-DCB1F4EB1B67}"/>
              </a:ext>
            </a:extLst>
          </p:cNvPr>
          <p:cNvSpPr txBox="1"/>
          <p:nvPr/>
        </p:nvSpPr>
        <p:spPr>
          <a:xfrm>
            <a:off x="3027985" y="5613051"/>
            <a:ext cx="3253491" cy="623917"/>
          </a:xfrm>
          <a:prstGeom prst="rect">
            <a:avLst/>
          </a:prstGeom>
          <a:noFill/>
        </p:spPr>
        <p:txBody>
          <a:bodyPr wrap="square" rtlCol="0">
            <a:spAutoFit/>
          </a:bodyPr>
          <a:lstStyle/>
          <a:p>
            <a:pPr algn="ctr"/>
            <a:r>
              <a:rPr lang="en-US" dirty="0"/>
              <a:t>Career Transition/Preparing for Graduate School</a:t>
            </a:r>
          </a:p>
        </p:txBody>
      </p:sp>
      <p:sp>
        <p:nvSpPr>
          <p:cNvPr id="61" name="TextBox 60">
            <a:extLst>
              <a:ext uri="{FF2B5EF4-FFF2-40B4-BE49-F238E27FC236}">
                <a16:creationId xmlns:a16="http://schemas.microsoft.com/office/drawing/2014/main" id="{9C19CD28-CFAB-4847-89DD-80BAAE0B7814}"/>
              </a:ext>
            </a:extLst>
          </p:cNvPr>
          <p:cNvSpPr txBox="1"/>
          <p:nvPr/>
        </p:nvSpPr>
        <p:spPr>
          <a:xfrm>
            <a:off x="2999871" y="4452169"/>
            <a:ext cx="3253491" cy="480317"/>
          </a:xfrm>
          <a:prstGeom prst="rect">
            <a:avLst/>
          </a:prstGeom>
          <a:noFill/>
        </p:spPr>
        <p:txBody>
          <a:bodyPr wrap="square" rtlCol="0">
            <a:spAutoFit/>
          </a:bodyPr>
          <a:lstStyle/>
          <a:p>
            <a:pPr>
              <a:lnSpc>
                <a:spcPts val="960"/>
              </a:lnSpc>
            </a:pPr>
            <a:endParaRPr lang="en-US" dirty="0"/>
          </a:p>
          <a:p>
            <a:pPr algn="ctr"/>
            <a:r>
              <a:rPr lang="en-US" dirty="0"/>
              <a:t>Staying on Track to Graduate</a:t>
            </a:r>
          </a:p>
        </p:txBody>
      </p:sp>
      <p:sp>
        <p:nvSpPr>
          <p:cNvPr id="6" name="Isosceles Triangle 5">
            <a:extLst>
              <a:ext uri="{FF2B5EF4-FFF2-40B4-BE49-F238E27FC236}">
                <a16:creationId xmlns:a16="http://schemas.microsoft.com/office/drawing/2014/main" id="{6B571BD5-38FA-47DA-9629-93713E233197}"/>
              </a:ext>
            </a:extLst>
          </p:cNvPr>
          <p:cNvSpPr/>
          <p:nvPr/>
        </p:nvSpPr>
        <p:spPr>
          <a:xfrm rot="5400000">
            <a:off x="5087650" y="3188951"/>
            <a:ext cx="4096261" cy="110578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ADAC897-59D4-4615-9122-80CDA0A9EBF8}"/>
              </a:ext>
            </a:extLst>
          </p:cNvPr>
          <p:cNvSpPr txBox="1"/>
          <p:nvPr/>
        </p:nvSpPr>
        <p:spPr>
          <a:xfrm>
            <a:off x="7990086" y="1235427"/>
            <a:ext cx="3741170" cy="4247317"/>
          </a:xfrm>
          <a:prstGeom prst="rect">
            <a:avLst/>
          </a:prstGeom>
          <a:noFill/>
        </p:spPr>
        <p:txBody>
          <a:bodyPr wrap="square" rtlCol="0">
            <a:spAutoFit/>
          </a:bodyPr>
          <a:lstStyle/>
          <a:p>
            <a:pPr marL="285750" indent="-285750">
              <a:buFont typeface="Wingdings" panose="05000000000000000000" pitchFamily="2" charset="2"/>
              <a:buChar char="§"/>
            </a:pPr>
            <a:r>
              <a:rPr lang="en-US" dirty="0"/>
              <a:t>How are our students doing?</a:t>
            </a:r>
            <a:br>
              <a:rPr lang="en-US" dirty="0"/>
            </a:br>
            <a:endParaRPr lang="en-US" dirty="0"/>
          </a:p>
          <a:p>
            <a:pPr marL="285750" indent="-285750">
              <a:buFont typeface="Wingdings" panose="05000000000000000000" pitchFamily="2" charset="2"/>
              <a:buChar char="§"/>
            </a:pPr>
            <a:r>
              <a:rPr lang="en-US" dirty="0"/>
              <a:t>What challenges are they facing?</a:t>
            </a:r>
            <a:br>
              <a:rPr lang="en-US" dirty="0"/>
            </a:br>
            <a:endParaRPr lang="en-US" dirty="0"/>
          </a:p>
          <a:p>
            <a:pPr marL="285750" indent="-285750">
              <a:buFont typeface="Wingdings" panose="05000000000000000000" pitchFamily="2" charset="2"/>
              <a:buChar char="§"/>
            </a:pPr>
            <a:r>
              <a:rPr lang="en-US" dirty="0"/>
              <a:t>What key supports do we need to provide?</a:t>
            </a:r>
            <a:br>
              <a:rPr lang="en-US" dirty="0"/>
            </a:br>
            <a:endParaRPr lang="en-US" dirty="0"/>
          </a:p>
          <a:p>
            <a:pPr marL="285750" indent="-285750">
              <a:buFont typeface="Wingdings" panose="05000000000000000000" pitchFamily="2" charset="2"/>
              <a:buChar char="§"/>
            </a:pPr>
            <a:r>
              <a:rPr lang="en-US" dirty="0"/>
              <a:t>Where in our practice are we seeing positive impact and/or good results?</a:t>
            </a:r>
            <a:br>
              <a:rPr lang="en-US" dirty="0"/>
            </a:br>
            <a:endParaRPr lang="en-US" dirty="0"/>
          </a:p>
          <a:p>
            <a:pPr marL="285750" indent="-285750">
              <a:buFont typeface="Wingdings" panose="05000000000000000000" pitchFamily="2" charset="2"/>
              <a:buChar char="§"/>
            </a:pPr>
            <a:r>
              <a:rPr lang="en-US" dirty="0"/>
              <a:t>How are we ensuring students are successful along the pathway to graduation?</a:t>
            </a:r>
          </a:p>
          <a:p>
            <a:pPr marL="285750" indent="-285750">
              <a:buFont typeface="Wingdings" panose="05000000000000000000" pitchFamily="2" charset="2"/>
              <a:buChar char="§"/>
            </a:pPr>
            <a:endParaRPr lang="en-US" dirty="0"/>
          </a:p>
        </p:txBody>
      </p:sp>
    </p:spTree>
    <p:extLst>
      <p:ext uri="{BB962C8B-B14F-4D97-AF65-F5344CB8AC3E}">
        <p14:creationId xmlns:p14="http://schemas.microsoft.com/office/powerpoint/2010/main" val="505964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AF109DF-2E82-4A57-9838-D5FF0264259C}"/>
              </a:ext>
            </a:extLst>
          </p:cNvPr>
          <p:cNvSpPr txBox="1">
            <a:spLocks/>
          </p:cNvSpPr>
          <p:nvPr/>
        </p:nvSpPr>
        <p:spPr>
          <a:xfrm>
            <a:off x="531497" y="215104"/>
            <a:ext cx="11056774" cy="730117"/>
          </a:xfrm>
          <a:prstGeom prst="rect">
            <a:avLst/>
          </a:prstGeom>
        </p:spPr>
        <p:txBody>
          <a:bodyPr/>
          <a:lstStyle>
            <a:lvl1pPr algn="l" defTabSz="914400" rtl="0" eaLnBrk="1" latinLnBrk="0" hangingPunct="1">
              <a:lnSpc>
                <a:spcPct val="90000"/>
              </a:lnSpc>
              <a:spcBef>
                <a:spcPct val="0"/>
              </a:spcBef>
              <a:buNone/>
              <a:defRPr sz="4400" kern="1200">
                <a:solidFill>
                  <a:srgbClr val="911733"/>
                </a:solidFill>
                <a:latin typeface="+mj-lt"/>
                <a:ea typeface="+mj-ea"/>
                <a:cs typeface="+mj-cs"/>
              </a:defRPr>
            </a:lvl1pPr>
          </a:lstStyle>
          <a:p>
            <a:r>
              <a:rPr lang="en-US" sz="3200" dirty="0">
                <a:latin typeface="+mn-lt"/>
              </a:rPr>
              <a:t>Today’s Summit</a:t>
            </a:r>
          </a:p>
        </p:txBody>
      </p:sp>
      <p:pic>
        <p:nvPicPr>
          <p:cNvPr id="5" name="Picture 12" descr="http://1.bp.blogspot.com/-L8uuuyEst5c/UdHdyTLFENI/AAAAAAAABV4/2mUbJyyCf2g/s1600/checklist1.jpg">
            <a:extLst>
              <a:ext uri="{FF2B5EF4-FFF2-40B4-BE49-F238E27FC236}">
                <a16:creationId xmlns:a16="http://schemas.microsoft.com/office/drawing/2014/main" id="{2EC666F3-65EA-F143-8551-8CAF74EF04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948266"/>
            <a:ext cx="6096001" cy="590973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6CECDF0-ECE8-134E-A852-773571D7399F}"/>
              </a:ext>
            </a:extLst>
          </p:cNvPr>
          <p:cNvSpPr/>
          <p:nvPr/>
        </p:nvSpPr>
        <p:spPr>
          <a:xfrm>
            <a:off x="577546" y="5322490"/>
            <a:ext cx="5320860" cy="1015663"/>
          </a:xfrm>
          <a:prstGeom prst="rect">
            <a:avLst/>
          </a:prstGeom>
        </p:spPr>
        <p:txBody>
          <a:bodyPr wrap="square">
            <a:spAutoFit/>
          </a:bodyPr>
          <a:lstStyle/>
          <a:p>
            <a:pPr>
              <a:buFont typeface="Arial" panose="020B0604020202020204" pitchFamily="34" charset="0"/>
              <a:buChar char="§"/>
            </a:pPr>
            <a:r>
              <a:rPr lang="en-US" sz="2000" u="sng" dirty="0">
                <a:solidFill>
                  <a:srgbClr val="0563C1"/>
                </a:solidFill>
                <a:hlinkClick r:id="rId4"/>
              </a:rPr>
              <a:t>https://www.wisconsin.edu/student-success-leadership-groups/scaling-up-summer-bridge-programs/</a:t>
            </a:r>
            <a:endParaRPr lang="en-US" sz="2000" dirty="0">
              <a:solidFill>
                <a:srgbClr val="201F1E"/>
              </a:solidFill>
            </a:endParaRPr>
          </a:p>
        </p:txBody>
      </p:sp>
      <p:sp>
        <p:nvSpPr>
          <p:cNvPr id="9" name="TextBox 8">
            <a:extLst>
              <a:ext uri="{FF2B5EF4-FFF2-40B4-BE49-F238E27FC236}">
                <a16:creationId xmlns:a16="http://schemas.microsoft.com/office/drawing/2014/main" id="{B48B36F3-D7B8-2244-B8F9-7043F6F5B5FF}"/>
              </a:ext>
            </a:extLst>
          </p:cNvPr>
          <p:cNvSpPr txBox="1"/>
          <p:nvPr/>
        </p:nvSpPr>
        <p:spPr>
          <a:xfrm>
            <a:off x="926926" y="945221"/>
            <a:ext cx="3206663" cy="461665"/>
          </a:xfrm>
          <a:prstGeom prst="rect">
            <a:avLst/>
          </a:prstGeom>
          <a:noFill/>
        </p:spPr>
        <p:txBody>
          <a:bodyPr wrap="square" rtlCol="0">
            <a:spAutoFit/>
          </a:bodyPr>
          <a:lstStyle/>
          <a:p>
            <a:r>
              <a:rPr lang="en-US" sz="2400" dirty="0"/>
              <a:t>Agenda Overview</a:t>
            </a:r>
          </a:p>
        </p:txBody>
      </p:sp>
      <p:sp>
        <p:nvSpPr>
          <p:cNvPr id="11" name="TextBox 10">
            <a:extLst>
              <a:ext uri="{FF2B5EF4-FFF2-40B4-BE49-F238E27FC236}">
                <a16:creationId xmlns:a16="http://schemas.microsoft.com/office/drawing/2014/main" id="{1CA6F9F4-AB18-A04D-B1FF-390932C1C815}"/>
              </a:ext>
            </a:extLst>
          </p:cNvPr>
          <p:cNvSpPr txBox="1"/>
          <p:nvPr/>
        </p:nvSpPr>
        <p:spPr>
          <a:xfrm>
            <a:off x="926924" y="1675338"/>
            <a:ext cx="4622105" cy="4154984"/>
          </a:xfrm>
          <a:prstGeom prst="rect">
            <a:avLst/>
          </a:prstGeom>
          <a:noFill/>
        </p:spPr>
        <p:txBody>
          <a:bodyPr wrap="square" rtlCol="0">
            <a:spAutoFit/>
          </a:bodyPr>
          <a:lstStyle/>
          <a:p>
            <a:r>
              <a:rPr lang="en-US" sz="2400" dirty="0"/>
              <a:t>Summit Specifics</a:t>
            </a:r>
          </a:p>
          <a:p>
            <a:pPr marL="579438" indent="-342900">
              <a:buFont typeface="Wingdings" pitchFamily="2" charset="2"/>
              <a:buChar char="§"/>
            </a:pPr>
            <a:r>
              <a:rPr lang="en-US" sz="2400" dirty="0"/>
              <a:t>Sessions will be recorded</a:t>
            </a:r>
          </a:p>
          <a:p>
            <a:pPr marL="579438" indent="-342900">
              <a:buFont typeface="Wingdings" pitchFamily="2" charset="2"/>
              <a:buChar char="§"/>
            </a:pPr>
            <a:r>
              <a:rPr lang="en-US" sz="2400" dirty="0"/>
              <a:t>All meeting materials are posted on the UW System webpage (see below for link)</a:t>
            </a:r>
          </a:p>
          <a:p>
            <a:pPr marL="579438" indent="-342900">
              <a:buFont typeface="Wingdings" pitchFamily="2" charset="2"/>
              <a:buChar char="§"/>
            </a:pPr>
            <a:r>
              <a:rPr lang="en-US" sz="2400" dirty="0"/>
              <a:t>Facilitators for each session</a:t>
            </a:r>
          </a:p>
          <a:p>
            <a:pPr marL="579438" indent="-342900">
              <a:buFont typeface="Wingdings" pitchFamily="2" charset="2"/>
              <a:buChar char="§"/>
            </a:pPr>
            <a:r>
              <a:rPr lang="en-US" sz="2400" dirty="0"/>
              <a:t>Evaluations</a:t>
            </a:r>
          </a:p>
          <a:p>
            <a:pPr marL="11113"/>
            <a:endParaRPr lang="en-US" sz="2400" dirty="0"/>
          </a:p>
          <a:p>
            <a:pPr marL="11113"/>
            <a:r>
              <a:rPr lang="en-US" sz="2400" dirty="0"/>
              <a:t>Planning for Future Summit</a:t>
            </a:r>
          </a:p>
          <a:p>
            <a:pPr marL="579438" indent="-342900">
              <a:buFont typeface="Wingdings" pitchFamily="2" charset="2"/>
              <a:buChar char="§"/>
            </a:pPr>
            <a:endParaRPr lang="en-US" sz="2400" dirty="0"/>
          </a:p>
          <a:p>
            <a:endParaRPr lang="en-US" sz="2400" dirty="0"/>
          </a:p>
        </p:txBody>
      </p:sp>
    </p:spTree>
    <p:extLst>
      <p:ext uri="{BB962C8B-B14F-4D97-AF65-F5344CB8AC3E}">
        <p14:creationId xmlns:p14="http://schemas.microsoft.com/office/powerpoint/2010/main" val="721697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AF109DF-2E82-4A57-9838-D5FF0264259C}"/>
              </a:ext>
            </a:extLst>
          </p:cNvPr>
          <p:cNvSpPr txBox="1">
            <a:spLocks/>
          </p:cNvSpPr>
          <p:nvPr/>
        </p:nvSpPr>
        <p:spPr>
          <a:xfrm>
            <a:off x="531497" y="215104"/>
            <a:ext cx="11056774" cy="730117"/>
          </a:xfrm>
          <a:prstGeom prst="rect">
            <a:avLst/>
          </a:prstGeom>
        </p:spPr>
        <p:txBody>
          <a:bodyPr/>
          <a:lstStyle>
            <a:lvl1pPr algn="l" defTabSz="914400" rtl="0" eaLnBrk="1" latinLnBrk="0" hangingPunct="1">
              <a:lnSpc>
                <a:spcPct val="90000"/>
              </a:lnSpc>
              <a:spcBef>
                <a:spcPct val="0"/>
              </a:spcBef>
              <a:buNone/>
              <a:defRPr sz="4400" kern="1200">
                <a:solidFill>
                  <a:srgbClr val="911733"/>
                </a:solidFill>
                <a:latin typeface="+mj-lt"/>
                <a:ea typeface="+mj-ea"/>
                <a:cs typeface="+mj-cs"/>
              </a:defRPr>
            </a:lvl1pPr>
          </a:lstStyle>
          <a:p>
            <a:r>
              <a:rPr lang="en-US" sz="3200" dirty="0">
                <a:latin typeface="+mn-lt"/>
              </a:rPr>
              <a:t>Common Agreements</a:t>
            </a:r>
          </a:p>
        </p:txBody>
      </p:sp>
      <p:pic>
        <p:nvPicPr>
          <p:cNvPr id="5" name="Picture 4">
            <a:extLst>
              <a:ext uri="{FF2B5EF4-FFF2-40B4-BE49-F238E27FC236}">
                <a16:creationId xmlns:a16="http://schemas.microsoft.com/office/drawing/2014/main" id="{12D6D2C5-D840-CE4C-9FCC-5EB1B5E6C962}"/>
              </a:ext>
            </a:extLst>
          </p:cNvPr>
          <p:cNvPicPr>
            <a:picLocks noChangeAspect="1"/>
          </p:cNvPicPr>
          <p:nvPr/>
        </p:nvPicPr>
        <p:blipFill>
          <a:blip r:embed="rId3"/>
          <a:stretch>
            <a:fillRect/>
          </a:stretch>
        </p:blipFill>
        <p:spPr>
          <a:xfrm>
            <a:off x="-934469" y="832486"/>
            <a:ext cx="7030469" cy="6025514"/>
          </a:xfrm>
          <a:prstGeom prst="rect">
            <a:avLst/>
          </a:prstGeom>
        </p:spPr>
      </p:pic>
      <p:sp>
        <p:nvSpPr>
          <p:cNvPr id="7" name="TextBox 6">
            <a:extLst>
              <a:ext uri="{FF2B5EF4-FFF2-40B4-BE49-F238E27FC236}">
                <a16:creationId xmlns:a16="http://schemas.microsoft.com/office/drawing/2014/main" id="{695BF9B2-3CF6-C543-9269-6BEEC3E6A5C6}"/>
              </a:ext>
            </a:extLst>
          </p:cNvPr>
          <p:cNvSpPr txBox="1"/>
          <p:nvPr/>
        </p:nvSpPr>
        <p:spPr>
          <a:xfrm>
            <a:off x="6890217" y="832486"/>
            <a:ext cx="4547673" cy="9264075"/>
          </a:xfrm>
          <a:prstGeom prst="rect">
            <a:avLst/>
          </a:prstGeom>
          <a:noFill/>
        </p:spPr>
        <p:txBody>
          <a:bodyPr wrap="square" rtlCol="0">
            <a:spAutoFit/>
          </a:bodyPr>
          <a:lstStyle/>
          <a:p>
            <a:pPr marL="342900" indent="-342900">
              <a:buFont typeface="Wingdings" pitchFamily="2" charset="2"/>
              <a:buChar char="§"/>
            </a:pPr>
            <a:endParaRPr lang="en-US" sz="2400" dirty="0">
              <a:latin typeface="+mj-lt"/>
              <a:cs typeface="Arial" panose="020B0604020202020204" pitchFamily="34" charset="0"/>
            </a:endParaRPr>
          </a:p>
          <a:p>
            <a:pPr marL="342900" indent="-342900">
              <a:buFont typeface="Wingdings" pitchFamily="2" charset="2"/>
              <a:buChar char="§"/>
            </a:pPr>
            <a:endParaRPr lang="en-US" sz="2400" dirty="0">
              <a:latin typeface="+mj-lt"/>
              <a:cs typeface="Arial" panose="020B0604020202020204" pitchFamily="34" charset="0"/>
            </a:endParaRPr>
          </a:p>
          <a:p>
            <a:pPr marL="342900" indent="-342900">
              <a:buFont typeface="Wingdings" pitchFamily="2" charset="2"/>
              <a:buChar char="§"/>
            </a:pPr>
            <a:r>
              <a:rPr lang="en-US" sz="2200" b="1" dirty="0">
                <a:cs typeface="Arial" panose="020B0604020202020204" pitchFamily="34" charset="0"/>
              </a:rPr>
              <a:t>Maintain our focus </a:t>
            </a:r>
            <a:r>
              <a:rPr lang="en-US" sz="2200" dirty="0">
                <a:cs typeface="Arial" panose="020B0604020202020204" pitchFamily="34" charset="0"/>
              </a:rPr>
              <a:t>on how to better serve our UW students</a:t>
            </a:r>
          </a:p>
          <a:p>
            <a:endParaRPr lang="en-US" sz="2200" dirty="0">
              <a:cs typeface="Arial" panose="020B0604020202020204" pitchFamily="34" charset="0"/>
            </a:endParaRPr>
          </a:p>
          <a:p>
            <a:pPr marL="342900" indent="-342900">
              <a:buFont typeface="Wingdings" pitchFamily="2" charset="2"/>
              <a:buChar char="§"/>
            </a:pPr>
            <a:r>
              <a:rPr lang="en-US" sz="2200" b="1" dirty="0">
                <a:cs typeface="Arial" panose="020B0604020202020204" pitchFamily="34" charset="0"/>
              </a:rPr>
              <a:t>Be honest </a:t>
            </a:r>
            <a:r>
              <a:rPr lang="en-US" sz="2200" dirty="0">
                <a:cs typeface="Arial" panose="020B0604020202020204" pitchFamily="34" charset="0"/>
              </a:rPr>
              <a:t>about where we really are in the work</a:t>
            </a:r>
          </a:p>
          <a:p>
            <a:pPr marL="342900" indent="-342900">
              <a:buFont typeface="Wingdings" pitchFamily="2" charset="2"/>
              <a:buChar char="§"/>
            </a:pPr>
            <a:endParaRPr lang="en-US" sz="2200" dirty="0">
              <a:cs typeface="Arial" panose="020B0604020202020204" pitchFamily="34" charset="0"/>
            </a:endParaRPr>
          </a:p>
          <a:p>
            <a:pPr marL="342900" indent="-342900">
              <a:buFont typeface="Wingdings" pitchFamily="2" charset="2"/>
              <a:buChar char="§"/>
            </a:pPr>
            <a:r>
              <a:rPr lang="en-US" sz="2200" b="1" dirty="0">
                <a:cs typeface="Arial" panose="020B0604020202020204" pitchFamily="34" charset="0"/>
              </a:rPr>
              <a:t>Stay open </a:t>
            </a:r>
            <a:r>
              <a:rPr lang="en-US" sz="2200" dirty="0">
                <a:cs typeface="Arial" panose="020B0604020202020204" pitchFamily="34" charset="0"/>
              </a:rPr>
              <a:t>to the possibility of change rather than dwell on limitations</a:t>
            </a:r>
          </a:p>
          <a:p>
            <a:pPr marL="342900" indent="-342900">
              <a:buFont typeface="Wingdings" pitchFamily="2" charset="2"/>
              <a:buChar char="§"/>
            </a:pPr>
            <a:endParaRPr lang="en-US" sz="2200" dirty="0">
              <a:cs typeface="Arial" panose="020B0604020202020204" pitchFamily="34" charset="0"/>
            </a:endParaRPr>
          </a:p>
          <a:p>
            <a:pPr marL="342900" indent="-342900">
              <a:buFont typeface="Wingdings" pitchFamily="2" charset="2"/>
              <a:buChar char="§"/>
            </a:pPr>
            <a:r>
              <a:rPr lang="en-US" sz="2200" b="1" dirty="0">
                <a:cs typeface="Arial" panose="020B0604020202020204" pitchFamily="34" charset="0"/>
              </a:rPr>
              <a:t>Use an asset-based mindset </a:t>
            </a:r>
            <a:r>
              <a:rPr lang="en-US" sz="2200" dirty="0">
                <a:cs typeface="Arial" panose="020B0604020202020204" pitchFamily="34" charset="0"/>
              </a:rPr>
              <a:t>rather than a deficit-based mindset of students</a:t>
            </a:r>
          </a:p>
          <a:p>
            <a:pPr marL="342900" indent="-342900">
              <a:buFont typeface="Wingdings" pitchFamily="2" charset="2"/>
              <a:buChar char="§"/>
            </a:pPr>
            <a:endParaRPr lang="en-US" sz="2400" dirty="0">
              <a:latin typeface="+mj-lt"/>
              <a:cs typeface="Arial" panose="020B0604020202020204" pitchFamily="34" charset="0"/>
            </a:endParaRPr>
          </a:p>
          <a:p>
            <a:endParaRPr lang="en-US" sz="2400" dirty="0">
              <a:latin typeface="+mj-lt"/>
              <a:cs typeface="Arial" panose="020B0604020202020204" pitchFamily="34" charset="0"/>
            </a:endParaRPr>
          </a:p>
          <a:p>
            <a:pPr marL="342900" indent="-342900">
              <a:buFont typeface="Wingdings" pitchFamily="2" charset="2"/>
              <a:buChar char="§"/>
            </a:pPr>
            <a:endParaRPr lang="en-US" sz="2400" dirty="0">
              <a:latin typeface="+mj-lt"/>
              <a:cs typeface="Arial" panose="020B0604020202020204" pitchFamily="34" charset="0"/>
            </a:endParaRPr>
          </a:p>
          <a:p>
            <a:pPr marL="342900" indent="-342900">
              <a:buFont typeface="Wingdings" pitchFamily="2" charset="2"/>
              <a:buChar char="§"/>
            </a:pPr>
            <a:endParaRPr lang="en-US" sz="2400" dirty="0">
              <a:latin typeface="+mj-lt"/>
              <a:cs typeface="Arial" panose="020B0604020202020204" pitchFamily="34" charset="0"/>
            </a:endParaRPr>
          </a:p>
          <a:p>
            <a:pPr marL="342900" indent="-342900">
              <a:buFont typeface="Wingdings" pitchFamily="2" charset="2"/>
              <a:buChar char="§"/>
            </a:pPr>
            <a:endParaRPr lang="en-US" sz="2400" dirty="0">
              <a:latin typeface="+mj-lt"/>
              <a:cs typeface="Arial" panose="020B0604020202020204" pitchFamily="34" charset="0"/>
            </a:endParaRPr>
          </a:p>
          <a:p>
            <a:pPr marL="342900" indent="-342900">
              <a:buFont typeface="Wingdings" pitchFamily="2" charset="2"/>
              <a:buChar char="§"/>
            </a:pPr>
            <a:endParaRPr lang="en-US" sz="2400" dirty="0">
              <a:latin typeface="+mj-lt"/>
              <a:cs typeface="Arial" panose="020B0604020202020204" pitchFamily="34" charset="0"/>
            </a:endParaRPr>
          </a:p>
          <a:p>
            <a:pPr marL="342900" indent="-342900">
              <a:buFont typeface="Wingdings" pitchFamily="2" charset="2"/>
              <a:buChar char="§"/>
            </a:pPr>
            <a:endParaRPr lang="en-US" sz="2400" dirty="0">
              <a:latin typeface="+mj-lt"/>
              <a:cs typeface="Arial" panose="020B0604020202020204" pitchFamily="34" charset="0"/>
            </a:endParaRPr>
          </a:p>
          <a:p>
            <a:pPr marL="342900" indent="-342900">
              <a:buFont typeface="Wingdings" pitchFamily="2" charset="2"/>
              <a:buChar char="§"/>
            </a:pPr>
            <a:endParaRPr lang="en-US" sz="2400" dirty="0">
              <a:latin typeface="+mj-lt"/>
              <a:ea typeface="Tahoma" pitchFamily="34" charset="0"/>
              <a:cs typeface="Arial" panose="020B0604020202020204" pitchFamily="34" charset="0"/>
            </a:endParaRPr>
          </a:p>
          <a:p>
            <a:pPr marL="342900" indent="-342900">
              <a:buFont typeface="Wingdings" pitchFamily="2" charset="2"/>
              <a:buChar char="§"/>
            </a:pPr>
            <a:endParaRPr lang="en-US" sz="2400" dirty="0">
              <a:latin typeface="+mj-lt"/>
              <a:ea typeface="Tahoma" pitchFamily="34" charset="0"/>
              <a:cs typeface="Arial" panose="020B0604020202020204" pitchFamily="34" charset="0"/>
            </a:endParaRPr>
          </a:p>
          <a:p>
            <a:pPr marL="342900" indent="-342900">
              <a:buFont typeface="Wingdings" pitchFamily="2" charset="2"/>
              <a:buChar char="§"/>
            </a:pPr>
            <a:endParaRPr lang="en-US" sz="2400" dirty="0">
              <a:latin typeface="+mj-lt"/>
              <a:cs typeface="Arial" panose="020B0604020202020204" pitchFamily="34" charset="0"/>
            </a:endParaRPr>
          </a:p>
        </p:txBody>
      </p:sp>
    </p:spTree>
    <p:extLst>
      <p:ext uri="{BB962C8B-B14F-4D97-AF65-F5344CB8AC3E}">
        <p14:creationId xmlns:p14="http://schemas.microsoft.com/office/powerpoint/2010/main" val="2888883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AF109DF-2E82-4A57-9838-D5FF0264259C}"/>
              </a:ext>
            </a:extLst>
          </p:cNvPr>
          <p:cNvSpPr txBox="1">
            <a:spLocks/>
          </p:cNvSpPr>
          <p:nvPr/>
        </p:nvSpPr>
        <p:spPr>
          <a:xfrm>
            <a:off x="531497" y="215104"/>
            <a:ext cx="11056774" cy="730117"/>
          </a:xfrm>
          <a:prstGeom prst="rect">
            <a:avLst/>
          </a:prstGeom>
        </p:spPr>
        <p:txBody>
          <a:bodyPr/>
          <a:lstStyle>
            <a:lvl1pPr algn="l" defTabSz="914400" rtl="0" eaLnBrk="1" latinLnBrk="0" hangingPunct="1">
              <a:lnSpc>
                <a:spcPct val="90000"/>
              </a:lnSpc>
              <a:spcBef>
                <a:spcPct val="0"/>
              </a:spcBef>
              <a:buNone/>
              <a:defRPr sz="4400" kern="1200">
                <a:solidFill>
                  <a:srgbClr val="911733"/>
                </a:solidFill>
                <a:latin typeface="+mj-lt"/>
                <a:ea typeface="+mj-ea"/>
                <a:cs typeface="+mj-cs"/>
              </a:defRPr>
            </a:lvl1pPr>
          </a:lstStyle>
          <a:p>
            <a:r>
              <a:rPr lang="en-US" sz="3200" dirty="0">
                <a:latin typeface="+mn-lt"/>
              </a:rPr>
              <a:t>A Final Note</a:t>
            </a:r>
          </a:p>
        </p:txBody>
      </p:sp>
      <p:pic>
        <p:nvPicPr>
          <p:cNvPr id="2" name="Picture 1">
            <a:extLst>
              <a:ext uri="{FF2B5EF4-FFF2-40B4-BE49-F238E27FC236}">
                <a16:creationId xmlns:a16="http://schemas.microsoft.com/office/drawing/2014/main" id="{A90CC70B-3878-1A47-8A35-1CC0FEEF105A}"/>
              </a:ext>
            </a:extLst>
          </p:cNvPr>
          <p:cNvPicPr>
            <a:picLocks noChangeAspect="1"/>
          </p:cNvPicPr>
          <p:nvPr/>
        </p:nvPicPr>
        <p:blipFill>
          <a:blip r:embed="rId3"/>
          <a:stretch>
            <a:fillRect/>
          </a:stretch>
        </p:blipFill>
        <p:spPr>
          <a:xfrm>
            <a:off x="755650" y="1682750"/>
            <a:ext cx="10680700" cy="3492500"/>
          </a:xfrm>
          <a:prstGeom prst="rect">
            <a:avLst/>
          </a:prstGeom>
        </p:spPr>
      </p:pic>
    </p:spTree>
    <p:extLst>
      <p:ext uri="{BB962C8B-B14F-4D97-AF65-F5344CB8AC3E}">
        <p14:creationId xmlns:p14="http://schemas.microsoft.com/office/powerpoint/2010/main" val="22027209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TotalTime>
  <Words>2762</Words>
  <Application>Microsoft Office PowerPoint</Application>
  <PresentationFormat>Widescreen</PresentationFormat>
  <Paragraphs>125</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Navia</dc:creator>
  <cp:lastModifiedBy>Anne Minssen</cp:lastModifiedBy>
  <cp:revision>25</cp:revision>
  <dcterms:created xsi:type="dcterms:W3CDTF">2021-04-06T01:50:15Z</dcterms:created>
  <dcterms:modified xsi:type="dcterms:W3CDTF">2021-04-06T14:23:58Z</dcterms:modified>
</cp:coreProperties>
</file>