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4"/>
  </p:sldMasterIdLst>
  <p:notesMasterIdLst>
    <p:notesMasterId r:id="rId18"/>
  </p:notesMasterIdLst>
  <p:sldIdLst>
    <p:sldId id="256" r:id="rId5"/>
    <p:sldId id="286" r:id="rId6"/>
    <p:sldId id="296" r:id="rId7"/>
    <p:sldId id="297" r:id="rId8"/>
    <p:sldId id="298" r:id="rId9"/>
    <p:sldId id="284" r:id="rId10"/>
    <p:sldId id="292" r:id="rId11"/>
    <p:sldId id="259" r:id="rId12"/>
    <p:sldId id="300" r:id="rId13"/>
    <p:sldId id="299" r:id="rId14"/>
    <p:sldId id="301" r:id="rId15"/>
    <p:sldId id="261" r:id="rId16"/>
    <p:sldId id="30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ri Stortz" initials="LS" lastIdx="4" clrIdx="0">
    <p:extLst>
      <p:ext uri="{19B8F6BF-5375-455C-9EA6-DF929625EA0E}">
        <p15:presenceInfo xmlns:p15="http://schemas.microsoft.com/office/powerpoint/2012/main" userId="S::lstortz@uwsa.edu::df97d392-3aa0-46b8-9292-1ae93962b6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79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-19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Verdana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Verdana"/>
              </a:defRPr>
            </a:lvl1pPr>
          </a:lstStyle>
          <a:p>
            <a:fld id="{A795383B-3F81-441B-A985-F70E94AD3E15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Verdana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Verdana"/>
              </a:defRPr>
            </a:lvl1pPr>
          </a:lstStyle>
          <a:p>
            <a:fld id="{79ACC3E2-DE66-4F7D-98C8-99FA84CB73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94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Verdana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Verdana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Verdana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Verdana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Verdana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ctr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4726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ctr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0841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baseline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pPr lvl="0"/>
            <a:endParaRPr lang="en-US" sz="1200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CC3E2-DE66-4F7D-98C8-99FA84CB73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16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baseline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pPr lvl="0"/>
            <a:endParaRPr lang="en-US" sz="1200" kern="120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CC3E2-DE66-4F7D-98C8-99FA84CB73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43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Policies, screening, training, monitoring and supervision, internal feedback, consumer participation, responding, and administrative practices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C3E2-DE66-4F7D-98C8-99FA84CB73F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25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Policies, screening, training, monitoring and supervision, internal feedback, consumer participation, responding, and administrative practices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CC3E2-DE66-4F7D-98C8-99FA84CB73F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56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ctr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3301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ctr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3269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ctr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0198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ctr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ctr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4098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ctr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9729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937" y="2130425"/>
            <a:ext cx="10981663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3607" y="3627291"/>
            <a:ext cx="10079593" cy="17526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D19A-84FA-0A49-8EBC-089DE9B88C74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7216-1C8D-9C4B-8765-95E531582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9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D19A-84FA-0A49-8EBC-089DE9B88C74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7216-1C8D-9C4B-8765-95E531582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59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199" y="274638"/>
            <a:ext cx="3010623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929" y="274638"/>
            <a:ext cx="8353871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D19A-84FA-0A49-8EBC-089DE9B88C74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7216-1C8D-9C4B-8765-95E531582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12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wirl-swish-red.ai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3" r="1049" b="42141"/>
          <a:stretch/>
        </p:blipFill>
        <p:spPr>
          <a:xfrm flipH="1">
            <a:off x="-1" y="5121691"/>
            <a:ext cx="12192000" cy="1736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934" y="6102848"/>
            <a:ext cx="2479271" cy="56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56170" y="6356349"/>
            <a:ext cx="2172006" cy="365125"/>
          </a:xfrm>
        </p:spPr>
        <p:txBody>
          <a:bodyPr/>
          <a:lstStyle>
            <a:lvl1pPr algn="r">
              <a:defRPr/>
            </a:lvl1pPr>
          </a:lstStyle>
          <a:p>
            <a:fld id="{1296D19A-84FA-0A49-8EBC-089DE9B88C74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294944" y="6356350"/>
            <a:ext cx="509421" cy="365125"/>
          </a:xfrm>
        </p:spPr>
        <p:txBody>
          <a:bodyPr/>
          <a:lstStyle>
            <a:lvl1pPr algn="r">
              <a:defRPr/>
            </a:lvl1pPr>
          </a:lstStyle>
          <a:p>
            <a:fld id="{678F7216-1C8D-9C4B-8765-95E5315822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283607" y="1439923"/>
            <a:ext cx="11578545" cy="4539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4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D19A-84FA-0A49-8EBC-089DE9B88C74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8F7216-1C8D-9C4B-8765-95E5315822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13014" y="6102848"/>
            <a:ext cx="2479271" cy="56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283607" y="1439923"/>
            <a:ext cx="11578545" cy="4539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95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D19A-84FA-0A49-8EBC-089DE9B88C74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8F7216-1C8D-9C4B-8765-95E5315822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73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wirl-swish-red.ai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3" r="1049" b="42141"/>
          <a:stretch/>
        </p:blipFill>
        <p:spPr>
          <a:xfrm flipH="1">
            <a:off x="-1" y="5121691"/>
            <a:ext cx="12192000" cy="173631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204081" y="6331692"/>
            <a:ext cx="1783839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201150" y="6365297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934" y="6102848"/>
            <a:ext cx="2479271" cy="56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49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607" y="1427594"/>
            <a:ext cx="11578545" cy="4539635"/>
          </a:xfr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D19A-84FA-0A49-8EBC-089DE9B88C74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7216-1C8D-9C4B-8765-95E531582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20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599" y="4406900"/>
            <a:ext cx="11006214" cy="1362075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599" y="2906713"/>
            <a:ext cx="1100621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D19A-84FA-0A49-8EBC-089DE9B88C74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7216-1C8D-9C4B-8765-95E531582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60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3607" y="1439923"/>
            <a:ext cx="573619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439923"/>
            <a:ext cx="57146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D19A-84FA-0A49-8EBC-089DE9B88C74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7216-1C8D-9C4B-8765-95E531582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95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3607" y="1535113"/>
            <a:ext cx="571238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3607" y="2174875"/>
            <a:ext cx="571238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66931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68164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D19A-84FA-0A49-8EBC-089DE9B88C74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7216-1C8D-9C4B-8765-95E531582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4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D19A-84FA-0A49-8EBC-089DE9B88C74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7216-1C8D-9C4B-8765-95E531582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40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D19A-84FA-0A49-8EBC-089DE9B88C74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89691" y="634402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7216-1C8D-9C4B-8765-95E531582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426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260" y="273050"/>
            <a:ext cx="427595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70702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7592" y="1435100"/>
            <a:ext cx="426362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D19A-84FA-0A49-8EBC-089DE9B88C74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7216-1C8D-9C4B-8765-95E531582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9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D19A-84FA-0A49-8EBC-089DE9B88C74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7216-1C8D-9C4B-8765-95E531582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65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37000">
              <a:srgbClr val="EDED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wish-image2.png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8" b="28980"/>
          <a:stretch/>
        </p:blipFill>
        <p:spPr>
          <a:xfrm flipH="1">
            <a:off x="-3" y="6028876"/>
            <a:ext cx="10160516" cy="8291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88316" y="6250798"/>
            <a:ext cx="2600539" cy="59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3607" y="274638"/>
            <a:ext cx="11578546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3607" y="1439923"/>
            <a:ext cx="11578545" cy="4539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8411" y="6356349"/>
            <a:ext cx="21720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6D19A-84FA-0A49-8EBC-089DE9B88C74}" type="datetimeFigureOut">
              <a:rPr lang="en-US" smtClean="0"/>
              <a:pPr/>
              <a:t>3/18/2021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3229" y="6356350"/>
            <a:ext cx="509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F7216-1C8D-9C4B-8765-95E5315822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4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6" r:id="rId12"/>
    <p:sldLayoutId id="2147483697" r:id="rId13"/>
    <p:sldLayoutId id="2147483695" r:id="rId14"/>
    <p:sldLayoutId id="2147483694" r:id="rId1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sconsin.edu/compliance/focus-areas/child-safety/returning-youth-safely-to-campus-webinar-serie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ommons.wikimedia.org/wiki/File:Young_NTUC_Youth_Chapter_members_taking_part_in_Uth!_Campus_2010,_Singapore_-_20071107.jpg" TargetMode="Externa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lickr.com/photos/unitedwaylowermainland/8771398278" TargetMode="Externa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kathmanduk2.wordpress.com/2015/08/12/international-youth-day-august-12-2015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sconsin.edu/compliance/focus-areas/child-safety/returning-youth-safely-to-campus-webinar-serie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ecovillage.org/our-work/education/gen-trainings/traumatransformation/children-smiling-in-a-huddle/" TargetMode="Externa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acacamps.org/resource-library/coronavirus/camp-business/field-guide-camps" TargetMode="External"/><Relationship Id="rId4" Type="http://schemas.openxmlformats.org/officeDocument/2006/relationships/hyperlink" Target="https://www.communities.qld.gov.au/communityservices/youth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sconsin.edu/compliance/focus-areas/child-safety/returning-youth-safely-to-campus-webinar-serie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goethe.de/en/kul/mol/20873152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BDB63B8-1818-4C17-A71E-B18823FD9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727" y="623959"/>
            <a:ext cx="11578546" cy="1143000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3100" b="1" dirty="0"/>
              <a:t>Ensuring Youth Protection and Compliance within Bridge Programs</a:t>
            </a:r>
            <a:br>
              <a:rPr lang="en-US" sz="2400" b="1" dirty="0"/>
            </a:br>
            <a:r>
              <a:rPr lang="en-US" sz="2000" b="1" dirty="0"/>
              <a:t>Prenicia Clifton- Director of Youth Protection and Compliance</a:t>
            </a:r>
            <a:br>
              <a:rPr lang="en-US" sz="2000" b="1" dirty="0"/>
            </a:br>
            <a:r>
              <a:rPr lang="en-US" sz="2000" b="1" dirty="0"/>
              <a:t>University of Wisconsin-System Office of Compliance and Integrity</a:t>
            </a:r>
            <a:br>
              <a:rPr lang="en-US" sz="2000" b="1" dirty="0"/>
            </a:br>
            <a:r>
              <a:rPr lang="en-US" sz="2000" dirty="0"/>
              <a:t>April 6, 2021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18C00FD8-EF92-4160-9C5E-323D783CE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91" r="-1" b="27803"/>
          <a:stretch/>
        </p:blipFill>
        <p:spPr>
          <a:xfrm>
            <a:off x="283607" y="1427594"/>
            <a:ext cx="11578545" cy="45396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5825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B98DDEC-F3AC-472A-9626-EC5584AA6D32}"/>
              </a:ext>
            </a:extLst>
          </p:cNvPr>
          <p:cNvSpPr txBox="1">
            <a:spLocks/>
          </p:cNvSpPr>
          <p:nvPr/>
        </p:nvSpPr>
        <p:spPr>
          <a:xfrm>
            <a:off x="283607" y="274638"/>
            <a:ext cx="11578546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Mental Health First Aid</a:t>
            </a:r>
          </a:p>
        </p:txBody>
      </p:sp>
      <p:sp>
        <p:nvSpPr>
          <p:cNvPr id="216" name="Shape 216"/>
          <p:cNvSpPr/>
          <p:nvPr/>
        </p:nvSpPr>
        <p:spPr>
          <a:xfrm>
            <a:off x="283607" y="1439923"/>
            <a:ext cx="5736193" cy="4525963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lnSpcReduction="10000"/>
          </a:bodyPr>
          <a:lstStyle/>
          <a:p>
            <a:pPr marL="245527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</a:pPr>
            <a:r>
              <a:rPr lang="en-US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Signs and Symptoms</a:t>
            </a:r>
          </a:p>
          <a:p>
            <a:pPr marL="588427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Changes in Typical Adolescent Behaviors</a:t>
            </a:r>
          </a:p>
          <a:p>
            <a:pPr marL="588427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Disengagement</a:t>
            </a:r>
          </a:p>
          <a:p>
            <a:pPr marL="588427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Misconduct</a:t>
            </a:r>
          </a:p>
          <a:p>
            <a:pPr marL="588427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Apathy</a:t>
            </a:r>
          </a:p>
          <a:p>
            <a:pPr marL="245527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</a:pPr>
            <a:r>
              <a:rPr lang="en-US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ALGEE Plan</a:t>
            </a:r>
          </a:p>
          <a:p>
            <a:pPr marL="702727" indent="-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Assess for Risk of Suicide or Harm</a:t>
            </a:r>
          </a:p>
          <a:p>
            <a:pPr marL="702727" indent="-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Listen nonjudgmentally</a:t>
            </a:r>
          </a:p>
          <a:p>
            <a:pPr marL="702727" indent="-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Give Reassurance and Information</a:t>
            </a:r>
          </a:p>
          <a:p>
            <a:pPr marL="702727" indent="-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Encourage Self Help and Other Supports</a:t>
            </a:r>
          </a:p>
          <a:p>
            <a:pPr marL="702727" indent="-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Encourage Appropriate Professional Help</a:t>
            </a:r>
          </a:p>
          <a:p>
            <a:pPr marL="702727" indent="-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/>
              <a:buChar char="•"/>
            </a:pPr>
            <a:endParaRPr lang="en-US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486F7E-E8E0-4FD3-B760-75E9E1FF82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20" r="-1" b="-1"/>
          <a:stretch/>
        </p:blipFill>
        <p:spPr>
          <a:xfrm>
            <a:off x="6172199" y="1439923"/>
            <a:ext cx="5714615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5069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0C40E6A-9375-483D-8BE9-6F83155A03B3}"/>
              </a:ext>
            </a:extLst>
          </p:cNvPr>
          <p:cNvSpPr txBox="1">
            <a:spLocks/>
          </p:cNvSpPr>
          <p:nvPr/>
        </p:nvSpPr>
        <p:spPr>
          <a:xfrm>
            <a:off x="283607" y="274638"/>
            <a:ext cx="11578546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100" dirty="0"/>
              <a:t>Social Emotional Learning and Mental Health Questions</a:t>
            </a:r>
          </a:p>
        </p:txBody>
      </p:sp>
      <p:sp>
        <p:nvSpPr>
          <p:cNvPr id="216" name="Shape 216"/>
          <p:cNvSpPr/>
          <p:nvPr/>
        </p:nvSpPr>
        <p:spPr>
          <a:xfrm>
            <a:off x="283607" y="1439923"/>
            <a:ext cx="5736193" cy="4525963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2200" u="sng" dirty="0">
              <a:solidFill>
                <a:schemeClr val="tx1">
                  <a:lumMod val="90000"/>
                  <a:lumOff val="10000"/>
                </a:schemeClr>
              </a:solidFill>
              <a:hlinkClick r:id="rId3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How much time will you dedicate to social emotional experiences during your program?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What does culturally responsive engagement with participants look like?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How will staff support a youth in distress?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What campus supports will be available to program participants?</a:t>
            </a:r>
          </a:p>
          <a:p>
            <a:pPr marL="245527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/>
              <a:buChar char="•"/>
            </a:pPr>
            <a:endParaRPr lang="en-US" sz="22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486F7E-E8E0-4FD3-B760-75E9E1FF8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6172199" y="1798033"/>
            <a:ext cx="5714615" cy="38097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6018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08851" y="382878"/>
            <a:ext cx="11442909" cy="16205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/>
              <a:t>May Professional Development Series</a:t>
            </a:r>
            <a:br>
              <a:rPr lang="en-US" sz="3100" dirty="0"/>
            </a:br>
            <a:r>
              <a:rPr lang="en-US" sz="3100" b="1" dirty="0"/>
              <a:t>Building a Program from Scratch:</a:t>
            </a:r>
            <a:br>
              <a:rPr lang="en-US" sz="3100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3C4214-258E-49F2-B83E-2844DCC6E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924" y="2200196"/>
            <a:ext cx="7208968" cy="2585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07BEAF-BBF4-4EC4-943B-E630B89DF284}"/>
              </a:ext>
            </a:extLst>
          </p:cNvPr>
          <p:cNvSpPr txBox="1"/>
          <p:nvPr/>
        </p:nvSpPr>
        <p:spPr>
          <a:xfrm>
            <a:off x="474108" y="2136338"/>
            <a:ext cx="33801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dirty="0"/>
              <a:t>Program Checklists: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all" dirty="0"/>
              <a:t>PPE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all" dirty="0"/>
              <a:t>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all" dirty="0"/>
              <a:t>Daily OPERATING PROCEDURES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all" dirty="0"/>
              <a:t>Staffing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all" dirty="0"/>
              <a:t>Schedules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all" dirty="0"/>
              <a:t>Trainings</a:t>
            </a:r>
            <a:br>
              <a:rPr lang="en-US" b="1" cap="all" dirty="0"/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28E672-AB61-4490-A00D-05E18E5D0E5C}"/>
              </a:ext>
            </a:extLst>
          </p:cNvPr>
          <p:cNvSpPr txBox="1"/>
          <p:nvPr/>
        </p:nvSpPr>
        <p:spPr>
          <a:xfrm>
            <a:off x="7233007" y="1633591"/>
            <a:ext cx="5342562" cy="36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Daily Schedule Planning</a:t>
            </a:r>
          </a:p>
        </p:txBody>
      </p:sp>
    </p:spTree>
    <p:extLst>
      <p:ext uri="{BB962C8B-B14F-4D97-AF65-F5344CB8AC3E}">
        <p14:creationId xmlns:p14="http://schemas.microsoft.com/office/powerpoint/2010/main" val="1370884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4583" y="249315"/>
            <a:ext cx="11442909" cy="911226"/>
          </a:xfrm>
        </p:spPr>
        <p:txBody>
          <a:bodyPr/>
          <a:lstStyle/>
          <a:p>
            <a:r>
              <a:rPr lang="en-US"/>
              <a:t>Questions: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E64341-2A3B-474C-85C0-4B2777115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160541"/>
            <a:ext cx="5885756" cy="392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31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6474152-1F29-462A-94CA-762723FEEF31}"/>
              </a:ext>
            </a:extLst>
          </p:cNvPr>
          <p:cNvSpPr txBox="1">
            <a:spLocks/>
          </p:cNvSpPr>
          <p:nvPr/>
        </p:nvSpPr>
        <p:spPr>
          <a:xfrm>
            <a:off x="283607" y="274638"/>
            <a:ext cx="11578546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dirty="0"/>
              <a:t>A Holistic Approach to Protection in Bridge Programming</a:t>
            </a:r>
          </a:p>
        </p:txBody>
      </p:sp>
      <p:sp>
        <p:nvSpPr>
          <p:cNvPr id="216" name="Shape 216"/>
          <p:cNvSpPr/>
          <p:nvPr/>
        </p:nvSpPr>
        <p:spPr>
          <a:xfrm>
            <a:off x="283607" y="2174875"/>
            <a:ext cx="5712381" cy="395128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lnSpcReduction="10000"/>
          </a:bodyPr>
          <a:lstStyle/>
          <a:p>
            <a:pPr marL="609585" indent="-364058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EC3100"/>
              </a:buClr>
              <a:buSzPct val="92000"/>
              <a:buFont typeface="Arial"/>
              <a:buChar char="•"/>
            </a:pPr>
            <a:r>
              <a:rPr lang="en-US" sz="3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Abuse Prevention</a:t>
            </a:r>
          </a:p>
          <a:p>
            <a:pPr marL="1066785" lvl="1" indent="-364058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EC3100"/>
              </a:buClr>
              <a:buSzPct val="92000"/>
              <a:buFont typeface="Arial"/>
              <a:buChar char="•"/>
            </a:pPr>
            <a:r>
              <a:rPr lang="en-US" sz="3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Peer to Peer Abuse</a:t>
            </a:r>
          </a:p>
          <a:p>
            <a:pPr marL="1066785" lvl="1" indent="-364058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EC3100"/>
              </a:buClr>
              <a:buSzPct val="92000"/>
              <a:buFont typeface="Arial"/>
              <a:buChar char="•"/>
            </a:pPr>
            <a:r>
              <a:rPr lang="en-US" sz="3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Adult to Minor</a:t>
            </a:r>
          </a:p>
          <a:p>
            <a:pPr marL="609585" indent="-364058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EC3100"/>
              </a:buClr>
              <a:buSzPct val="92000"/>
              <a:buFont typeface="Arial"/>
              <a:buChar char="•"/>
            </a:pPr>
            <a:r>
              <a:rPr lang="en-US" sz="3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Covid-19 Mitigation Planning</a:t>
            </a:r>
          </a:p>
          <a:p>
            <a:pPr marL="609585" indent="-364058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EC3100"/>
              </a:buClr>
              <a:buSzPct val="92000"/>
              <a:buFont typeface="Arial"/>
              <a:buChar char="•"/>
            </a:pPr>
            <a:r>
              <a:rPr lang="en-US" sz="3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Youth Mental Health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486F7E-E8E0-4FD3-B760-75E9E1FF82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4019" r="1" b="1"/>
          <a:stretch/>
        </p:blipFill>
        <p:spPr>
          <a:xfrm>
            <a:off x="6192838" y="2174875"/>
            <a:ext cx="5681646" cy="3951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2795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BDB63B8-1818-4C17-A71E-B18823FD9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07" y="654781"/>
            <a:ext cx="11578546" cy="1249362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/>
              <a:t>Abuse Prevention</a:t>
            </a:r>
            <a:br>
              <a:rPr lang="en-US" sz="3600" dirty="0"/>
            </a:br>
            <a:r>
              <a:rPr lang="en-US" sz="3600" dirty="0"/>
              <a:t>Adult to Minor</a:t>
            </a:r>
          </a:p>
          <a:p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1D08B6A-1B71-45CC-81D3-37E9B9509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439923"/>
            <a:ext cx="5714615" cy="4525963"/>
          </a:xfrm>
        </p:spPr>
        <p:txBody>
          <a:bodyPr>
            <a:normAutofit/>
          </a:bodyPr>
          <a:lstStyle/>
          <a:p>
            <a:r>
              <a:rPr lang="en-US" dirty="0"/>
              <a:t>Orientation Planning</a:t>
            </a:r>
          </a:p>
          <a:p>
            <a:r>
              <a:rPr lang="en-US" dirty="0"/>
              <a:t>CBC’s and Reference Checks</a:t>
            </a:r>
          </a:p>
          <a:p>
            <a:r>
              <a:rPr lang="en-US" dirty="0"/>
              <a:t>Appropriate Interactions</a:t>
            </a:r>
          </a:p>
          <a:p>
            <a:r>
              <a:rPr lang="en-US" dirty="0"/>
              <a:t>Monitoring and supervision</a:t>
            </a:r>
          </a:p>
          <a:p>
            <a:r>
              <a:rPr lang="en-US" dirty="0"/>
              <a:t>Feedback</a:t>
            </a:r>
          </a:p>
          <a:p>
            <a:r>
              <a:rPr lang="en-US" dirty="0"/>
              <a:t>Consumer participation</a:t>
            </a:r>
          </a:p>
          <a:p>
            <a:r>
              <a:rPr lang="en-US" dirty="0"/>
              <a:t> Responding</a:t>
            </a:r>
          </a:p>
          <a:p>
            <a:r>
              <a:rPr lang="en-US" dirty="0"/>
              <a:t>Administrative practices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0B343F-1C3C-4BC4-91DC-7CDAD80F05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83607" y="1790411"/>
            <a:ext cx="5736193" cy="38249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7383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BDB63B8-1818-4C17-A71E-B18823FD9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07" y="654781"/>
            <a:ext cx="11578546" cy="1249362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/>
              <a:t>Abuse Prevention</a:t>
            </a:r>
            <a:br>
              <a:rPr lang="en-US" sz="3600" dirty="0"/>
            </a:br>
            <a:r>
              <a:rPr lang="en-US" sz="3600" dirty="0"/>
              <a:t>Peer to Peer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143604-61BC-47FE-A5B0-EF12D2259C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5400" b="-1"/>
          <a:stretch/>
        </p:blipFill>
        <p:spPr>
          <a:xfrm>
            <a:off x="283607" y="1439923"/>
            <a:ext cx="5736193" cy="4525963"/>
          </a:xfrm>
          <a:prstGeom prst="rect">
            <a:avLst/>
          </a:prstGeom>
          <a:noFill/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1D08B6A-1B71-45CC-81D3-37E9B9509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1411"/>
            <a:ext cx="5499244" cy="3664475"/>
          </a:xfrm>
        </p:spPr>
        <p:txBody>
          <a:bodyPr>
            <a:normAutofit/>
          </a:bodyPr>
          <a:lstStyle/>
          <a:p>
            <a:r>
              <a:rPr lang="en-US" dirty="0"/>
              <a:t>Unstructured Free-Time</a:t>
            </a:r>
          </a:p>
          <a:p>
            <a:r>
              <a:rPr lang="en-US" dirty="0"/>
              <a:t>Bullying</a:t>
            </a:r>
          </a:p>
          <a:p>
            <a:r>
              <a:rPr lang="en-US" dirty="0"/>
              <a:t>Reporting Protocols</a:t>
            </a:r>
          </a:p>
          <a:p>
            <a:r>
              <a:rPr lang="en-US" dirty="0"/>
              <a:t>Consumer participation</a:t>
            </a:r>
          </a:p>
          <a:p>
            <a:r>
              <a:rPr lang="en-US" dirty="0"/>
              <a:t> Responding</a:t>
            </a:r>
          </a:p>
          <a:p>
            <a:r>
              <a:rPr lang="en-US" dirty="0"/>
              <a:t>Administrative practices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723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0C40E6A-9375-483D-8BE9-6F83155A03B3}"/>
              </a:ext>
            </a:extLst>
          </p:cNvPr>
          <p:cNvSpPr txBox="1">
            <a:spLocks/>
          </p:cNvSpPr>
          <p:nvPr/>
        </p:nvSpPr>
        <p:spPr>
          <a:xfrm>
            <a:off x="283607" y="274638"/>
            <a:ext cx="11578546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dirty="0"/>
              <a:t>Abuse Prevention Planning Questions</a:t>
            </a:r>
          </a:p>
        </p:txBody>
      </p:sp>
      <p:sp>
        <p:nvSpPr>
          <p:cNvPr id="216" name="Shape 216"/>
          <p:cNvSpPr/>
          <p:nvPr/>
        </p:nvSpPr>
        <p:spPr>
          <a:xfrm>
            <a:off x="283607" y="1455488"/>
            <a:ext cx="5712381" cy="395128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en-US" sz="2000" u="sng" dirty="0">
              <a:solidFill>
                <a:schemeClr val="tx1">
                  <a:lumMod val="90000"/>
                  <a:lumOff val="10000"/>
                </a:schemeClr>
              </a:solidFill>
              <a:hlinkClick r:id="rId3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en-US" sz="2000" u="sng" dirty="0">
              <a:solidFill>
                <a:schemeClr val="tx1">
                  <a:lumMod val="90000"/>
                  <a:lumOff val="10000"/>
                </a:schemeClr>
              </a:solidFill>
              <a:hlinkClick r:id="rId3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Do have a program orientation schedule that trains on peer to peer and adult to minor abuse prevention?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Does your daily planning limit unstructured free time?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How will participants tell you that they are having problems?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How do you train staff around appropriate and inappropriate interactions with participants?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(Access, Privacy, and Control)</a:t>
            </a:r>
          </a:p>
          <a:p>
            <a:pPr marL="245527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/>
              <a:buChar char="•"/>
            </a:pPr>
            <a:endParaRPr lang="en-US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486F7E-E8E0-4FD3-B760-75E9E1FF82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4020" b="1"/>
          <a:stretch/>
        </p:blipFill>
        <p:spPr>
          <a:xfrm>
            <a:off x="6192838" y="2174875"/>
            <a:ext cx="5681646" cy="3951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5834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97A3A99-0DD3-4FF5-B055-E295292BCEBD}"/>
              </a:ext>
            </a:extLst>
          </p:cNvPr>
          <p:cNvSpPr txBox="1">
            <a:spLocks/>
          </p:cNvSpPr>
          <p:nvPr/>
        </p:nvSpPr>
        <p:spPr>
          <a:xfrm>
            <a:off x="345260" y="273050"/>
            <a:ext cx="11644682" cy="11620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="1" dirty="0"/>
              <a:t>Covid-19 Mitigation Planning</a:t>
            </a:r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356DC9DD-FA20-477E-8B3B-5BDD1F1C42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7594" r="18351"/>
          <a:stretch/>
        </p:blipFill>
        <p:spPr>
          <a:xfrm>
            <a:off x="4767264" y="1686339"/>
            <a:ext cx="5363056" cy="4439824"/>
          </a:xfrm>
          <a:prstGeom prst="rect">
            <a:avLst/>
          </a:prstGeom>
          <a:noFill/>
        </p:spPr>
      </p:pic>
      <p:sp>
        <p:nvSpPr>
          <p:cNvPr id="215" name="Shape 215"/>
          <p:cNvSpPr/>
          <p:nvPr/>
        </p:nvSpPr>
        <p:spPr>
          <a:xfrm>
            <a:off x="357592" y="1435100"/>
            <a:ext cx="4263622" cy="4691063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lnSpcReduction="10000"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endParaRPr lang="x-none" sz="1400" kern="1200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rPr>
              <a:t>Professional Development Opportunities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hlinkClick r:id="rId5"/>
              </a:rPr>
              <a:t>ACA Field Guide</a:t>
            </a:r>
            <a:endParaRPr lang="en-US" sz="2400" kern="1200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rPr>
              <a:t>Daily Screening Plans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Testing Protocols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rPr>
              <a:t>Comm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unicable Disease Protocols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rPr>
              <a:t>Communication Planning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Staff Training</a:t>
            </a:r>
            <a:endParaRPr lang="en-US" sz="2400" kern="1200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</a:pPr>
            <a:endParaRPr lang="x-none" sz="2400" kern="1200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endParaRPr lang="x-none" sz="1400" kern="1200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endParaRPr lang="x-none" sz="1400" kern="1200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279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0C40E6A-9375-483D-8BE9-6F83155A03B3}"/>
              </a:ext>
            </a:extLst>
          </p:cNvPr>
          <p:cNvSpPr txBox="1">
            <a:spLocks/>
          </p:cNvSpPr>
          <p:nvPr/>
        </p:nvSpPr>
        <p:spPr>
          <a:xfrm>
            <a:off x="283607" y="274638"/>
            <a:ext cx="11578546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100" dirty="0"/>
              <a:t>Covid-19 Mitigation Questions</a:t>
            </a:r>
          </a:p>
        </p:txBody>
      </p:sp>
      <p:sp>
        <p:nvSpPr>
          <p:cNvPr id="216" name="Shape 216"/>
          <p:cNvSpPr/>
          <p:nvPr/>
        </p:nvSpPr>
        <p:spPr>
          <a:xfrm>
            <a:off x="283607" y="1439923"/>
            <a:ext cx="5736193" cy="4525963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en-US" sz="2200" u="sng" dirty="0">
              <a:solidFill>
                <a:schemeClr val="tx1">
                  <a:lumMod val="90000"/>
                  <a:lumOff val="10000"/>
                </a:schemeClr>
              </a:solidFill>
              <a:hlinkClick r:id="rId3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en-US" sz="2200" u="sng" dirty="0">
              <a:solidFill>
                <a:schemeClr val="tx1">
                  <a:lumMod val="90000"/>
                  <a:lumOff val="10000"/>
                </a:schemeClr>
              </a:solidFill>
              <a:hlinkClick r:id="rId3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Have you updated Communicable Disease Protocols for Minors on Campus?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Have you created Covid-19 specific waivers and Consent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Do you have a transportation plan that mitigates program exposure?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What is your communication plan to families</a:t>
            </a:r>
          </a:p>
          <a:p>
            <a:pPr marL="245527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/>
              <a:buChar char="•"/>
            </a:pPr>
            <a:endParaRPr lang="en-US" sz="22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486F7E-E8E0-4FD3-B760-75E9E1FF82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34" r="3984" b="-1"/>
          <a:stretch/>
        </p:blipFill>
        <p:spPr>
          <a:xfrm>
            <a:off x="6172199" y="1439923"/>
            <a:ext cx="5714615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4052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B98DDEC-F3AC-472A-9626-EC5584AA6D32}"/>
              </a:ext>
            </a:extLst>
          </p:cNvPr>
          <p:cNvSpPr txBox="1">
            <a:spLocks/>
          </p:cNvSpPr>
          <p:nvPr/>
        </p:nvSpPr>
        <p:spPr>
          <a:xfrm>
            <a:off x="283607" y="274638"/>
            <a:ext cx="11578546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dirty="0"/>
              <a:t>Social Emotional Considerations for  Program Development</a:t>
            </a:r>
          </a:p>
        </p:txBody>
      </p:sp>
      <p:sp>
        <p:nvSpPr>
          <p:cNvPr id="216" name="Shape 216"/>
          <p:cNvSpPr/>
          <p:nvPr/>
        </p:nvSpPr>
        <p:spPr>
          <a:xfrm>
            <a:off x="283607" y="1439923"/>
            <a:ext cx="5736193" cy="4525963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lnSpcReduction="10000"/>
          </a:bodyPr>
          <a:lstStyle/>
          <a:p>
            <a:pPr marL="245527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/>
              <a:buChar char="•"/>
            </a:pPr>
            <a:r>
              <a:rPr lang="en-US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Looking to the Future</a:t>
            </a:r>
          </a:p>
          <a:p>
            <a:pPr marL="245527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/>
              <a:buChar char="•"/>
            </a:pPr>
            <a:r>
              <a:rPr lang="en-US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Altruism</a:t>
            </a:r>
          </a:p>
          <a:p>
            <a:pPr marL="245527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/>
              <a:buChar char="•"/>
            </a:pPr>
            <a:r>
              <a:rPr lang="en-US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Emotional Security</a:t>
            </a:r>
          </a:p>
          <a:p>
            <a:pPr marL="245527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/>
              <a:buChar char="•"/>
            </a:pPr>
            <a:r>
              <a:rPr lang="en-US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Autonomy</a:t>
            </a:r>
          </a:p>
          <a:p>
            <a:pPr marL="245527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/>
              <a:buChar char="•"/>
            </a:pPr>
            <a:r>
              <a:rPr lang="en-US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Empowering</a:t>
            </a:r>
          </a:p>
          <a:p>
            <a:pPr marL="245527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/>
              <a:buChar char="•"/>
            </a:pPr>
            <a:r>
              <a:rPr lang="en-US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Builds Trust</a:t>
            </a:r>
          </a:p>
          <a:p>
            <a:pPr marL="245527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/>
              <a:buChar char="•"/>
            </a:pPr>
            <a:r>
              <a:rPr lang="en-US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Culturally Based</a:t>
            </a:r>
          </a:p>
          <a:p>
            <a:pPr marL="245527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/>
              <a:buChar char="•"/>
            </a:pPr>
            <a:r>
              <a:rPr lang="en-US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Relationship Building</a:t>
            </a:r>
          </a:p>
          <a:p>
            <a:pPr marL="245527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/>
              <a:buChar char="•"/>
            </a:pPr>
            <a:r>
              <a:rPr lang="en-US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Experiential Learning</a:t>
            </a:r>
          </a:p>
          <a:p>
            <a:pPr marL="245527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/>
              <a:buChar char="•"/>
            </a:pPr>
            <a:r>
              <a:rPr lang="en-US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Flexible Attendance</a:t>
            </a:r>
          </a:p>
          <a:p>
            <a:pPr marL="245527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/>
              <a:buChar char="•"/>
            </a:pPr>
            <a:r>
              <a:rPr lang="en-US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Programming should encourage altruism</a:t>
            </a:r>
          </a:p>
          <a:p>
            <a:pPr marL="245527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/>
              <a:buChar char="•"/>
            </a:pPr>
            <a:endParaRPr lang="en-US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45527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/>
              <a:buChar char="•"/>
            </a:pPr>
            <a:endParaRPr lang="en-US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702727" indent="-4572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BB5E46"/>
              </a:buClr>
              <a:buSzPct val="92000"/>
              <a:buFont typeface="Arial"/>
              <a:buChar char="•"/>
            </a:pPr>
            <a:endParaRPr lang="en-US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486F7E-E8E0-4FD3-B760-75E9E1FF8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172199" y="2462283"/>
            <a:ext cx="5714615" cy="24812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B98DDEC-F3AC-472A-9626-EC5584AA6D32}"/>
              </a:ext>
            </a:extLst>
          </p:cNvPr>
          <p:cNvSpPr txBox="1">
            <a:spLocks/>
          </p:cNvSpPr>
          <p:nvPr/>
        </p:nvSpPr>
        <p:spPr>
          <a:xfrm>
            <a:off x="0" y="554804"/>
            <a:ext cx="4237022" cy="27305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dirty="0"/>
              <a:t>Considerations for Virtual  Program Development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FADA78-13A6-4681-96A9-B1B6A7BAC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744" y="668374"/>
            <a:ext cx="4952145" cy="552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1398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1">
      <a:dk1>
        <a:srgbClr val="292934"/>
      </a:dk1>
      <a:lt1>
        <a:srgbClr val="FFFFFF"/>
      </a:lt1>
      <a:dk2>
        <a:srgbClr val="560A22"/>
      </a:dk2>
      <a:lt2>
        <a:srgbClr val="D2D2D2"/>
      </a:lt2>
      <a:accent1>
        <a:srgbClr val="B9B9B9"/>
      </a:accent1>
      <a:accent2>
        <a:srgbClr val="808080"/>
      </a:accent2>
      <a:accent3>
        <a:srgbClr val="990033"/>
      </a:accent3>
      <a:accent4>
        <a:srgbClr val="68001F"/>
      </a:accent4>
      <a:accent5>
        <a:srgbClr val="3E0013"/>
      </a:accent5>
      <a:accent6>
        <a:srgbClr val="343434"/>
      </a:accent6>
      <a:hlink>
        <a:srgbClr val="68001F"/>
      </a:hlink>
      <a:folHlink>
        <a:srgbClr val="68001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DCA05434EF8646BE2388C83FA09035" ma:contentTypeVersion="8" ma:contentTypeDescription="Create a new document." ma:contentTypeScope="" ma:versionID="bf15918dd3d3f3ec64733a3dc5bd624d">
  <xsd:schema xmlns:xsd="http://www.w3.org/2001/XMLSchema" xmlns:xs="http://www.w3.org/2001/XMLSchema" xmlns:p="http://schemas.microsoft.com/office/2006/metadata/properties" xmlns:ns2="2CB300CC-DDDB-4685-BB14-1D5A44439D48" xmlns:ns3="2cb300cc-dddb-4685-bb14-1d5a44439d48" xmlns:ns4="4d789f89-ed0d-402a-99bf-4dc3c05dfb78" targetNamespace="http://schemas.microsoft.com/office/2006/metadata/properties" ma:root="true" ma:fieldsID="8c2382e920fdb3d8fb3d167ac5f8afc5" ns2:_="" ns3:_="" ns4:_="">
    <xsd:import namespace="2CB300CC-DDDB-4685-BB14-1D5A44439D48"/>
    <xsd:import namespace="2cb300cc-dddb-4685-bb14-1d5a44439d48"/>
    <xsd:import namespace="4d789f89-ed0d-402a-99bf-4dc3c05dfb78"/>
    <xsd:element name="properties">
      <xsd:complexType>
        <xsd:sequence>
          <xsd:element name="documentManagement">
            <xsd:complexType>
              <xsd:all>
                <xsd:element ref="ns2:Fiscal_x0020_Year" minOccurs="0"/>
                <xsd:element ref="ns2:Month" minOccurs="0"/>
                <xsd:element ref="ns2:Institution" minOccurs="0"/>
                <xsd:element ref="ns3:Document_x0020_Type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B300CC-DDDB-4685-BB14-1D5A44439D48" elementFormDefault="qualified">
    <xsd:import namespace="http://schemas.microsoft.com/office/2006/documentManagement/types"/>
    <xsd:import namespace="http://schemas.microsoft.com/office/infopath/2007/PartnerControls"/>
    <xsd:element name="Fiscal_x0020_Year" ma:index="2" nillable="true" ma:displayName="Fiscal Year" ma:format="Dropdown" ma:internalName="Fiscal_x0020_Year">
      <xsd:simpleType>
        <xsd:restriction base="dms:Choice">
          <xsd:enumeration value="FY 2004"/>
          <xsd:enumeration value="FY 2005"/>
          <xsd:enumeration value="FY 2006"/>
          <xsd:enumeration value="FY 2007"/>
          <xsd:enumeration value="FY 2008"/>
          <xsd:enumeration value="FY 2009"/>
          <xsd:enumeration value="FY 2010"/>
          <xsd:enumeration value="FY 2011"/>
          <xsd:enumeration value="FY 2012"/>
          <xsd:enumeration value="FY 2013"/>
          <xsd:enumeration value="FY 2014"/>
          <xsd:enumeration value="FY 2015"/>
          <xsd:enumeration value="FY 2016"/>
          <xsd:enumeration value="FY 2017"/>
          <xsd:enumeration value="FY 2018"/>
          <xsd:enumeration value="FY 2019"/>
          <xsd:enumeration value="FY 2020"/>
          <xsd:enumeration value="FY 2021"/>
          <xsd:enumeration value="FY 2022"/>
          <xsd:enumeration value="FY 2023"/>
          <xsd:enumeration value="FY 2024"/>
          <xsd:enumeration value="FY 2025"/>
        </xsd:restriction>
      </xsd:simpleType>
    </xsd:element>
    <xsd:element name="Month" ma:index="3" nillable="true" ma:displayName="Month" ma:format="RadioButtons" ma:internalName="Month">
      <xsd:simpleType>
        <xsd:restriction base="dms:Choice">
          <xsd:enumeration value="January"/>
          <xsd:enumeration value="February"/>
          <xsd:enumeration value="March"/>
          <xsd:enumeration value="April"/>
          <xsd:enumeration value="May"/>
          <xsd:enumeration value="June"/>
          <xsd:enumeration value="July"/>
          <xsd:enumeration value="August"/>
          <xsd:enumeration value="September"/>
          <xsd:enumeration value="October"/>
          <xsd:enumeration value="November"/>
          <xsd:enumeration value="December"/>
        </xsd:restriction>
      </xsd:simpleType>
    </xsd:element>
    <xsd:element name="Institution" ma:index="4" nillable="true" ma:displayName="Institution" ma:internalName="Institution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W-Colleges"/>
                    <xsd:enumeration value="UW-Eau Claire"/>
                    <xsd:enumeration value="UW-Extension"/>
                    <xsd:enumeration value="UW_Green Bay"/>
                    <xsd:enumeration value="UW-La Crosse"/>
                    <xsd:enumeration value="UW-Madison"/>
                    <xsd:enumeration value="UW-Milwaukee"/>
                    <xsd:enumeration value="UW-Oshkosh"/>
                    <xsd:enumeration value="UW-Parkside"/>
                    <xsd:enumeration value="UW-Platteville"/>
                    <xsd:enumeration value="UW-River Falls"/>
                    <xsd:enumeration value="UW-Stevens Point"/>
                    <xsd:enumeration value="UW-Stout"/>
                    <xsd:enumeration value="UW-Superior"/>
                    <xsd:enumeration value="UW System Admin"/>
                    <xsd:enumeration value="UW-Whitewater"/>
                    <xsd:enumeration value="All Institutions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b300cc-dddb-4685-bb14-1d5a44439d48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11" ma:displayName="Document Type" ma:format="Dropdown" ma:internalName="Document_x0020_Type">
      <xsd:simpleType>
        <xsd:restriction base="dms:Choice">
          <xsd:enumeration value="Agenda"/>
          <xsd:enumeration value="Audit Committee Summary Report"/>
          <xsd:enumeration value="Audit Plan"/>
          <xsd:enumeration value="Audit Schedule"/>
          <xsd:enumeration value="Board of Regents Meetings"/>
          <xsd:enumeration value="Follow-up Reports for the Audit Committee"/>
          <xsd:enumeration value="Instructions"/>
          <xsd:enumeration value="Internal Team Meeting Training Materials – Prior Years"/>
          <xsd:enumeration value="Meeting Notes"/>
          <xsd:enumeration value="Monthly Reports for System"/>
          <xsd:enumeration value="Operations Manual"/>
          <xsd:enumeration value="Peer-to-Peer Learning Program"/>
          <xsd:enumeration value="Potential Audit Topics"/>
          <xsd:enumeration value="Potential Training Topics"/>
          <xsd:enumeration value="Report"/>
          <xsd:enumeration value="Risk Assessment for Audit Plan FY 16 and 17"/>
          <xsd:enumeration value="Standards Training"/>
          <xsd:enumeration value="Training"/>
          <xsd:enumeration value="Training Materials – Prior Years"/>
        </xsd:restriction>
      </xsd:simpleType>
    </xsd:element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789f89-ed0d-402a-99bf-4dc3c05dfb7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onth xmlns="2CB300CC-DDDB-4685-BB14-1D5A44439D48" xsi:nil="true"/>
    <Fiscal_x0020_Year xmlns="2CB300CC-DDDB-4685-BB14-1D5A44439D48">FY 2020</Fiscal_x0020_Year>
    <Institution xmlns="2CB300CC-DDDB-4685-BB14-1D5A44439D48">
      <Value>UW System Admin</Value>
    </Institution>
    <Document_x0020_Type xmlns="2cb300cc-dddb-4685-bb14-1d5a44439d48">Training</Document_x0020_Typ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E4C4A37-6BDC-4A2A-999D-1CA8D5E30E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B300CC-DDDB-4685-BB14-1D5A44439D48"/>
    <ds:schemaRef ds:uri="2cb300cc-dddb-4685-bb14-1d5a44439d48"/>
    <ds:schemaRef ds:uri="4d789f89-ed0d-402a-99bf-4dc3c05dfb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82CC2CD-F1AF-45C4-A388-493972906792}">
  <ds:schemaRefs>
    <ds:schemaRef ds:uri="http://www.w3.org/XML/1998/namespace"/>
    <ds:schemaRef ds:uri="http://schemas.microsoft.com/office/2006/metadata/properties"/>
    <ds:schemaRef ds:uri="2cb300cc-dddb-4685-bb14-1d5a44439d48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4d789f89-ed0d-402a-99bf-4dc3c05dfb78"/>
    <ds:schemaRef ds:uri="2CB300CC-DDDB-4685-BB14-1D5A44439D48"/>
  </ds:schemaRefs>
</ds:datastoreItem>
</file>

<file path=customXml/itemProps3.xml><?xml version="1.0" encoding="utf-8"?>
<ds:datastoreItem xmlns:ds="http://schemas.openxmlformats.org/officeDocument/2006/customXml" ds:itemID="{87991722-D6E0-4FB8-8F54-5FC529BA2C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29095</TotalTime>
  <Words>380</Words>
  <Application>Microsoft Office PowerPoint</Application>
  <PresentationFormat>Widescreen</PresentationFormat>
  <Paragraphs>96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Verdana</vt:lpstr>
      <vt:lpstr>Custom Design</vt:lpstr>
      <vt:lpstr>Ensuring Youth Protection and Compliance within Bridge Programs Prenicia Clifton- Director of Youth Protection and Compliance University of Wisconsin-System Office of Compliance and Integrity April 6, 2021 </vt:lpstr>
      <vt:lpstr>PowerPoint Presentation</vt:lpstr>
      <vt:lpstr>Abuse Prevention Adult to Minor </vt:lpstr>
      <vt:lpstr>Abuse Prevention Peer to Peer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May Professional Development Series Building a Program from Scratch: </vt:lpstr>
      <vt:lpstr>Questions: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UW Parkside-Chancellor’s Cabinet Meeting  with Prenicia Clifton January 26, 2021 </dc:title>
  <dc:creator>Prenicia Clifton</dc:creator>
  <cp:lastModifiedBy>Prenicia Clifton</cp:lastModifiedBy>
  <cp:revision>12</cp:revision>
  <dcterms:created xsi:type="dcterms:W3CDTF">2021-03-18T13:21:05Z</dcterms:created>
  <dcterms:modified xsi:type="dcterms:W3CDTF">2021-04-07T18:22:48Z</dcterms:modified>
</cp:coreProperties>
</file>