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57" r:id="rId3"/>
    <p:sldId id="259" r:id="rId4"/>
    <p:sldId id="260" r:id="rId5"/>
    <p:sldId id="261" r:id="rId6"/>
    <p:sldId id="263" r:id="rId7"/>
    <p:sldId id="287" r:id="rId8"/>
    <p:sldId id="280" r:id="rId9"/>
    <p:sldId id="266" r:id="rId10"/>
    <p:sldId id="268" r:id="rId11"/>
    <p:sldId id="283" r:id="rId12"/>
    <p:sldId id="270" r:id="rId13"/>
    <p:sldId id="28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5" autoAdjust="0"/>
    <p:restoredTop sz="94626"/>
  </p:normalViewPr>
  <p:slideViewPr>
    <p:cSldViewPr snapToGrid="0">
      <p:cViewPr varScale="1">
        <p:scale>
          <a:sx n="116" d="100"/>
          <a:sy n="116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5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1FF86-47EA-4745-A902-EEDB7197CC9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FC6092-AA39-41DB-BA46-66C4CAE30B17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Assess Institutional Unit Readiness</a:t>
          </a:r>
        </a:p>
      </dgm:t>
    </dgm:pt>
    <dgm:pt modelId="{F853CBC6-BE31-475D-A0C9-3FFEA114A76C}" type="parTrans" cxnId="{DADA471F-DA92-44E7-8B83-97426E9560BC}">
      <dgm:prSet/>
      <dgm:spPr/>
      <dgm:t>
        <a:bodyPr/>
        <a:lstStyle/>
        <a:p>
          <a:endParaRPr lang="en-US"/>
        </a:p>
      </dgm:t>
    </dgm:pt>
    <dgm:pt modelId="{8E3C5C7A-653C-4127-927B-6A05257CD3A2}" type="sibTrans" cxnId="{DADA471F-DA92-44E7-8B83-97426E9560BC}">
      <dgm:prSet/>
      <dgm:spPr/>
      <dgm:t>
        <a:bodyPr/>
        <a:lstStyle/>
        <a:p>
          <a:endParaRPr lang="en-US"/>
        </a:p>
      </dgm:t>
    </dgm:pt>
    <dgm:pt modelId="{95A16B49-01CF-4376-9F05-C07A051B6DB8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Prepare Campus for Change</a:t>
          </a:r>
        </a:p>
      </dgm:t>
    </dgm:pt>
    <dgm:pt modelId="{5681E3CE-CACD-444E-8496-9A72FCE15EBC}" type="parTrans" cxnId="{D2A3EA16-8E88-4955-A653-57152683949C}">
      <dgm:prSet/>
      <dgm:spPr/>
      <dgm:t>
        <a:bodyPr/>
        <a:lstStyle/>
        <a:p>
          <a:endParaRPr lang="en-US"/>
        </a:p>
      </dgm:t>
    </dgm:pt>
    <dgm:pt modelId="{B4D40101-CDEF-45FF-A036-3CE3D7C8FC0E}" type="sibTrans" cxnId="{D2A3EA16-8E88-4955-A653-57152683949C}">
      <dgm:prSet/>
      <dgm:spPr/>
      <dgm:t>
        <a:bodyPr/>
        <a:lstStyle/>
        <a:p>
          <a:endParaRPr lang="en-US"/>
        </a:p>
      </dgm:t>
    </dgm:pt>
    <dgm:pt modelId="{A53FC072-4ABA-4226-8C74-29F9D84D8ADF}">
      <dgm:prSet phldrT="[Text]"/>
      <dgm:spPr>
        <a:ln>
          <a:noFill/>
        </a:ln>
      </dgm:spPr>
      <dgm:t>
        <a:bodyPr/>
        <a:lstStyle/>
        <a:p>
          <a:r>
            <a:rPr lang="en-US"/>
            <a:t>Develop and Execute Plan</a:t>
          </a:r>
          <a:endParaRPr lang="en-US" dirty="0"/>
        </a:p>
      </dgm:t>
    </dgm:pt>
    <dgm:pt modelId="{29F3BC18-8963-48F8-8079-1A264D0A5740}" type="parTrans" cxnId="{27D42679-3142-4745-9136-5C1F957CA73E}">
      <dgm:prSet/>
      <dgm:spPr/>
      <dgm:t>
        <a:bodyPr/>
        <a:lstStyle/>
        <a:p>
          <a:endParaRPr lang="en-US"/>
        </a:p>
      </dgm:t>
    </dgm:pt>
    <dgm:pt modelId="{5DDE9C65-E317-44A3-A98E-DA756730FD9D}" type="sibTrans" cxnId="{27D42679-3142-4745-9136-5C1F957CA73E}">
      <dgm:prSet/>
      <dgm:spPr/>
      <dgm:t>
        <a:bodyPr/>
        <a:lstStyle/>
        <a:p>
          <a:endParaRPr lang="en-US"/>
        </a:p>
      </dgm:t>
    </dgm:pt>
    <dgm:pt modelId="{B0F457BD-9CD8-4051-9249-543BD2A77E2C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Assess Campus Readiness</a:t>
          </a:r>
        </a:p>
      </dgm:t>
    </dgm:pt>
    <dgm:pt modelId="{ADAACE96-E170-4D7B-87FB-9FBAA0CF1DF8}" type="parTrans" cxnId="{29A1FA98-8635-460A-B342-C7242A1DDA24}">
      <dgm:prSet/>
      <dgm:spPr/>
      <dgm:t>
        <a:bodyPr/>
        <a:lstStyle/>
        <a:p>
          <a:endParaRPr lang="en-US"/>
        </a:p>
      </dgm:t>
    </dgm:pt>
    <dgm:pt modelId="{C3307E83-ADD8-4BBD-9003-E514809C74EB}" type="sibTrans" cxnId="{29A1FA98-8635-460A-B342-C7242A1DDA24}">
      <dgm:prSet/>
      <dgm:spPr/>
      <dgm:t>
        <a:bodyPr/>
        <a:lstStyle/>
        <a:p>
          <a:endParaRPr lang="en-US"/>
        </a:p>
      </dgm:t>
    </dgm:pt>
    <dgm:pt modelId="{89B2AAE2-126F-4239-9C4E-1EEBED4CF662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Evaluation and Follow-Up</a:t>
          </a:r>
        </a:p>
      </dgm:t>
    </dgm:pt>
    <dgm:pt modelId="{14686C60-9C72-4741-96DE-4586B5D0E505}" type="parTrans" cxnId="{92A48AAF-6F7B-4A00-90FB-43B568A23C0D}">
      <dgm:prSet/>
      <dgm:spPr/>
      <dgm:t>
        <a:bodyPr/>
        <a:lstStyle/>
        <a:p>
          <a:endParaRPr lang="en-US"/>
        </a:p>
      </dgm:t>
    </dgm:pt>
    <dgm:pt modelId="{7A7D8722-2474-4F8D-9F5A-1CBDBFF4518C}" type="sibTrans" cxnId="{92A48AAF-6F7B-4A00-90FB-43B568A23C0D}">
      <dgm:prSet/>
      <dgm:spPr/>
      <dgm:t>
        <a:bodyPr/>
        <a:lstStyle/>
        <a:p>
          <a:endParaRPr lang="en-US"/>
        </a:p>
      </dgm:t>
    </dgm:pt>
    <dgm:pt modelId="{2CC9A793-4287-400D-B555-5648E88256B6}" type="pres">
      <dgm:prSet presAssocID="{78E1FF86-47EA-4745-A902-EEDB7197CC9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4CA5AAF-B036-4F87-84DE-81D9CEE6AEF8}" type="pres">
      <dgm:prSet presAssocID="{89B2AAE2-126F-4239-9C4E-1EEBED4CF662}" presName="Accent5" presStyleCnt="0"/>
      <dgm:spPr/>
    </dgm:pt>
    <dgm:pt modelId="{29412104-6B72-46ED-9A74-A5DBA18B77BC}" type="pres">
      <dgm:prSet presAssocID="{89B2AAE2-126F-4239-9C4E-1EEBED4CF662}" presName="Accent" presStyleLbl="node1" presStyleIdx="0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789BFB9F-E57D-4BC1-9920-112D424302F8}" type="pres">
      <dgm:prSet presAssocID="{89B2AAE2-126F-4239-9C4E-1EEBED4CF662}" presName="ParentBackground5" presStyleCnt="0"/>
      <dgm:spPr/>
    </dgm:pt>
    <dgm:pt modelId="{FF2D2BF0-2D3E-4E17-80EA-C083401982D9}" type="pres">
      <dgm:prSet presAssocID="{89B2AAE2-126F-4239-9C4E-1EEBED4CF662}" presName="ParentBackground" presStyleLbl="fgAcc1" presStyleIdx="0" presStyleCnt="5"/>
      <dgm:spPr/>
    </dgm:pt>
    <dgm:pt modelId="{4B419EA2-21C4-4E2F-9BCF-A021AECF0576}" type="pres">
      <dgm:prSet presAssocID="{89B2AAE2-126F-4239-9C4E-1EEBED4CF66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A4D59EE-9176-4CE9-869B-DA25BAC4978E}" type="pres">
      <dgm:prSet presAssocID="{A53FC072-4ABA-4226-8C74-29F9D84D8ADF}" presName="Accent4" presStyleCnt="0"/>
      <dgm:spPr/>
    </dgm:pt>
    <dgm:pt modelId="{08EA3A4C-DA3D-4C0E-981D-4C6F673B2E83}" type="pres">
      <dgm:prSet presAssocID="{A53FC072-4ABA-4226-8C74-29F9D84D8ADF}" presName="Accent" presStyleLbl="node1" presStyleIdx="1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09601F48-16F0-4839-B63D-7DEC18701196}" type="pres">
      <dgm:prSet presAssocID="{A53FC072-4ABA-4226-8C74-29F9D84D8ADF}" presName="ParentBackground4" presStyleCnt="0"/>
      <dgm:spPr/>
    </dgm:pt>
    <dgm:pt modelId="{DEB82700-4B3E-4384-8F63-EACDC0A91649}" type="pres">
      <dgm:prSet presAssocID="{A53FC072-4ABA-4226-8C74-29F9D84D8ADF}" presName="ParentBackground" presStyleLbl="fgAcc1" presStyleIdx="1" presStyleCnt="5"/>
      <dgm:spPr/>
    </dgm:pt>
    <dgm:pt modelId="{040239A5-EAC6-4BF9-8B4C-E3D8381FC064}" type="pres">
      <dgm:prSet presAssocID="{A53FC072-4ABA-4226-8C74-29F9D84D8AD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1AB6825-3350-4103-81D0-282214F678EC}" type="pres">
      <dgm:prSet presAssocID="{95A16B49-01CF-4376-9F05-C07A051B6DB8}" presName="Accent3" presStyleCnt="0"/>
      <dgm:spPr/>
    </dgm:pt>
    <dgm:pt modelId="{53CB794E-A8B9-4CAA-9B53-3F6B6C47D59D}" type="pres">
      <dgm:prSet presAssocID="{95A16B49-01CF-4376-9F05-C07A051B6DB8}" presName="Accent" presStyleLbl="node1" presStyleIdx="2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90C34143-4A93-43B4-BE0E-78DF49FEFADF}" type="pres">
      <dgm:prSet presAssocID="{95A16B49-01CF-4376-9F05-C07A051B6DB8}" presName="ParentBackground3" presStyleCnt="0"/>
      <dgm:spPr/>
    </dgm:pt>
    <dgm:pt modelId="{40E2CD73-0C97-40D8-A620-A3C71488BE3C}" type="pres">
      <dgm:prSet presAssocID="{95A16B49-01CF-4376-9F05-C07A051B6DB8}" presName="ParentBackground" presStyleLbl="fgAcc1" presStyleIdx="2" presStyleCnt="5"/>
      <dgm:spPr/>
    </dgm:pt>
    <dgm:pt modelId="{8972D630-90F1-4CE4-9258-8C0F7750F9A7}" type="pres">
      <dgm:prSet presAssocID="{95A16B49-01CF-4376-9F05-C07A051B6DB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4E59457-A882-47AD-8B0A-AD6F314DE48B}" type="pres">
      <dgm:prSet presAssocID="{B0F457BD-9CD8-4051-9249-543BD2A77E2C}" presName="Accent2" presStyleCnt="0"/>
      <dgm:spPr/>
    </dgm:pt>
    <dgm:pt modelId="{B12DE7DE-12DE-44FF-AC77-2323698E85A1}" type="pres">
      <dgm:prSet presAssocID="{B0F457BD-9CD8-4051-9249-543BD2A77E2C}" presName="Accent" presStyleLbl="node1" presStyleIdx="3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CBA0150A-3485-4AEE-A39B-F790491D19DC}" type="pres">
      <dgm:prSet presAssocID="{B0F457BD-9CD8-4051-9249-543BD2A77E2C}" presName="ParentBackground2" presStyleCnt="0"/>
      <dgm:spPr/>
    </dgm:pt>
    <dgm:pt modelId="{CCA938BD-0B4C-4B02-A1B0-DEB07BF4D12A}" type="pres">
      <dgm:prSet presAssocID="{B0F457BD-9CD8-4051-9249-543BD2A77E2C}" presName="ParentBackground" presStyleLbl="fgAcc1" presStyleIdx="3" presStyleCnt="5"/>
      <dgm:spPr/>
    </dgm:pt>
    <dgm:pt modelId="{2395BA93-94BB-470D-85AB-A3DBBAF430FC}" type="pres">
      <dgm:prSet presAssocID="{B0F457BD-9CD8-4051-9249-543BD2A77E2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34C7847-D764-466B-B916-D523C07633A6}" type="pres">
      <dgm:prSet presAssocID="{38FC6092-AA39-41DB-BA46-66C4CAE30B17}" presName="Accent1" presStyleCnt="0"/>
      <dgm:spPr/>
    </dgm:pt>
    <dgm:pt modelId="{F347CDA8-D758-4233-B934-861F726B118B}" type="pres">
      <dgm:prSet presAssocID="{38FC6092-AA39-41DB-BA46-66C4CAE30B17}" presName="Accent" presStyleLbl="node1" presStyleIdx="4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4B34485-327C-43EB-B1BB-ECBB328F6288}" type="pres">
      <dgm:prSet presAssocID="{38FC6092-AA39-41DB-BA46-66C4CAE30B17}" presName="ParentBackground1" presStyleCnt="0"/>
      <dgm:spPr/>
    </dgm:pt>
    <dgm:pt modelId="{64CDDF4B-5FC4-45B1-A6CC-4B45774270A9}" type="pres">
      <dgm:prSet presAssocID="{38FC6092-AA39-41DB-BA46-66C4CAE30B17}" presName="ParentBackground" presStyleLbl="fgAcc1" presStyleIdx="4" presStyleCnt="5"/>
      <dgm:spPr/>
    </dgm:pt>
    <dgm:pt modelId="{8D0B65FA-21C3-4757-ADB5-1FDD46962814}" type="pres">
      <dgm:prSet presAssocID="{38FC6092-AA39-41DB-BA46-66C4CAE30B1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B935309-575E-AC4D-97F9-436DAA2854A1}" type="presOf" srcId="{B0F457BD-9CD8-4051-9249-543BD2A77E2C}" destId="{2395BA93-94BB-470D-85AB-A3DBBAF430FC}" srcOrd="1" destOrd="0" presId="urn:microsoft.com/office/officeart/2011/layout/CircleProcess"/>
    <dgm:cxn modelId="{9B0E5D0C-F192-B443-8221-8BB358B22A37}" type="presOf" srcId="{B0F457BD-9CD8-4051-9249-543BD2A77E2C}" destId="{CCA938BD-0B4C-4B02-A1B0-DEB07BF4D12A}" srcOrd="0" destOrd="0" presId="urn:microsoft.com/office/officeart/2011/layout/CircleProcess"/>
    <dgm:cxn modelId="{B4E9DB15-9362-2A49-8BA0-14BA955D1E4D}" type="presOf" srcId="{95A16B49-01CF-4376-9F05-C07A051B6DB8}" destId="{40E2CD73-0C97-40D8-A620-A3C71488BE3C}" srcOrd="0" destOrd="0" presId="urn:microsoft.com/office/officeart/2011/layout/CircleProcess"/>
    <dgm:cxn modelId="{D2A3EA16-8E88-4955-A653-57152683949C}" srcId="{78E1FF86-47EA-4745-A902-EEDB7197CC98}" destId="{95A16B49-01CF-4376-9F05-C07A051B6DB8}" srcOrd="2" destOrd="0" parTransId="{5681E3CE-CACD-444E-8496-9A72FCE15EBC}" sibTransId="{B4D40101-CDEF-45FF-A036-3CE3D7C8FC0E}"/>
    <dgm:cxn modelId="{9A6A051B-6FB5-E94A-87D0-33C194E21605}" type="presOf" srcId="{89B2AAE2-126F-4239-9C4E-1EEBED4CF662}" destId="{4B419EA2-21C4-4E2F-9BCF-A021AECF0576}" srcOrd="1" destOrd="0" presId="urn:microsoft.com/office/officeart/2011/layout/CircleProcess"/>
    <dgm:cxn modelId="{DADA471F-DA92-44E7-8B83-97426E9560BC}" srcId="{78E1FF86-47EA-4745-A902-EEDB7197CC98}" destId="{38FC6092-AA39-41DB-BA46-66C4CAE30B17}" srcOrd="0" destOrd="0" parTransId="{F853CBC6-BE31-475D-A0C9-3FFEA114A76C}" sibTransId="{8E3C5C7A-653C-4127-927B-6A05257CD3A2}"/>
    <dgm:cxn modelId="{431F0128-481D-A74C-B0EA-5347EEAE983C}" type="presOf" srcId="{A53FC072-4ABA-4226-8C74-29F9D84D8ADF}" destId="{DEB82700-4B3E-4384-8F63-EACDC0A91649}" srcOrd="0" destOrd="0" presId="urn:microsoft.com/office/officeart/2011/layout/CircleProcess"/>
    <dgm:cxn modelId="{AE611443-9BAA-774E-A90C-2194BE79FCD7}" type="presOf" srcId="{95A16B49-01CF-4376-9F05-C07A051B6DB8}" destId="{8972D630-90F1-4CE4-9258-8C0F7750F9A7}" srcOrd="1" destOrd="0" presId="urn:microsoft.com/office/officeart/2011/layout/CircleProcess"/>
    <dgm:cxn modelId="{50CAC849-699A-DA49-B42B-721F32BCD24A}" type="presOf" srcId="{38FC6092-AA39-41DB-BA46-66C4CAE30B17}" destId="{8D0B65FA-21C3-4757-ADB5-1FDD46962814}" srcOrd="1" destOrd="0" presId="urn:microsoft.com/office/officeart/2011/layout/CircleProcess"/>
    <dgm:cxn modelId="{061B4678-CD30-574C-AEAA-119F2DD2A0EE}" type="presOf" srcId="{78E1FF86-47EA-4745-A902-EEDB7197CC98}" destId="{2CC9A793-4287-400D-B555-5648E88256B6}" srcOrd="0" destOrd="0" presId="urn:microsoft.com/office/officeart/2011/layout/CircleProcess"/>
    <dgm:cxn modelId="{27D42679-3142-4745-9136-5C1F957CA73E}" srcId="{78E1FF86-47EA-4745-A902-EEDB7197CC98}" destId="{A53FC072-4ABA-4226-8C74-29F9D84D8ADF}" srcOrd="3" destOrd="0" parTransId="{29F3BC18-8963-48F8-8079-1A264D0A5740}" sibTransId="{5DDE9C65-E317-44A3-A98E-DA756730FD9D}"/>
    <dgm:cxn modelId="{252AF095-3B90-7D4D-8322-C703F2C496D2}" type="presOf" srcId="{89B2AAE2-126F-4239-9C4E-1EEBED4CF662}" destId="{FF2D2BF0-2D3E-4E17-80EA-C083401982D9}" srcOrd="0" destOrd="0" presId="urn:microsoft.com/office/officeart/2011/layout/CircleProcess"/>
    <dgm:cxn modelId="{29A1FA98-8635-460A-B342-C7242A1DDA24}" srcId="{78E1FF86-47EA-4745-A902-EEDB7197CC98}" destId="{B0F457BD-9CD8-4051-9249-543BD2A77E2C}" srcOrd="1" destOrd="0" parTransId="{ADAACE96-E170-4D7B-87FB-9FBAA0CF1DF8}" sibTransId="{C3307E83-ADD8-4BBD-9003-E514809C74EB}"/>
    <dgm:cxn modelId="{92A48AAF-6F7B-4A00-90FB-43B568A23C0D}" srcId="{78E1FF86-47EA-4745-A902-EEDB7197CC98}" destId="{89B2AAE2-126F-4239-9C4E-1EEBED4CF662}" srcOrd="4" destOrd="0" parTransId="{14686C60-9C72-4741-96DE-4586B5D0E505}" sibTransId="{7A7D8722-2474-4F8D-9F5A-1CBDBFF4518C}"/>
    <dgm:cxn modelId="{66E614B9-322E-254B-A55B-73D5E95054CA}" type="presOf" srcId="{38FC6092-AA39-41DB-BA46-66C4CAE30B17}" destId="{64CDDF4B-5FC4-45B1-A6CC-4B45774270A9}" srcOrd="0" destOrd="0" presId="urn:microsoft.com/office/officeart/2011/layout/CircleProcess"/>
    <dgm:cxn modelId="{778FC7BB-37ED-6D4D-9EAB-2957C116A395}" type="presOf" srcId="{A53FC072-4ABA-4226-8C74-29F9D84D8ADF}" destId="{040239A5-EAC6-4BF9-8B4C-E3D8381FC064}" srcOrd="1" destOrd="0" presId="urn:microsoft.com/office/officeart/2011/layout/CircleProcess"/>
    <dgm:cxn modelId="{B4D11B37-488D-6C4A-A266-7D633930538F}" type="presParOf" srcId="{2CC9A793-4287-400D-B555-5648E88256B6}" destId="{04CA5AAF-B036-4F87-84DE-81D9CEE6AEF8}" srcOrd="0" destOrd="0" presId="urn:microsoft.com/office/officeart/2011/layout/CircleProcess"/>
    <dgm:cxn modelId="{1E472822-A79D-0C4F-87D7-E4CEAB955B92}" type="presParOf" srcId="{04CA5AAF-B036-4F87-84DE-81D9CEE6AEF8}" destId="{29412104-6B72-46ED-9A74-A5DBA18B77BC}" srcOrd="0" destOrd="0" presId="urn:microsoft.com/office/officeart/2011/layout/CircleProcess"/>
    <dgm:cxn modelId="{DEA452CC-C9BA-234E-B132-359D0E21474E}" type="presParOf" srcId="{2CC9A793-4287-400D-B555-5648E88256B6}" destId="{789BFB9F-E57D-4BC1-9920-112D424302F8}" srcOrd="1" destOrd="0" presId="urn:microsoft.com/office/officeart/2011/layout/CircleProcess"/>
    <dgm:cxn modelId="{5FAD34CD-9706-F142-A24F-EA8C2269EB2D}" type="presParOf" srcId="{789BFB9F-E57D-4BC1-9920-112D424302F8}" destId="{FF2D2BF0-2D3E-4E17-80EA-C083401982D9}" srcOrd="0" destOrd="0" presId="urn:microsoft.com/office/officeart/2011/layout/CircleProcess"/>
    <dgm:cxn modelId="{1388B22A-89E3-DA47-AC63-4521530EC3C1}" type="presParOf" srcId="{2CC9A793-4287-400D-B555-5648E88256B6}" destId="{4B419EA2-21C4-4E2F-9BCF-A021AECF0576}" srcOrd="2" destOrd="0" presId="urn:microsoft.com/office/officeart/2011/layout/CircleProcess"/>
    <dgm:cxn modelId="{AEC48508-240F-E846-AE26-7EE6C9CACD70}" type="presParOf" srcId="{2CC9A793-4287-400D-B555-5648E88256B6}" destId="{8A4D59EE-9176-4CE9-869B-DA25BAC4978E}" srcOrd="3" destOrd="0" presId="urn:microsoft.com/office/officeart/2011/layout/CircleProcess"/>
    <dgm:cxn modelId="{62590871-07C9-8E49-916B-E2E547B85BDF}" type="presParOf" srcId="{8A4D59EE-9176-4CE9-869B-DA25BAC4978E}" destId="{08EA3A4C-DA3D-4C0E-981D-4C6F673B2E83}" srcOrd="0" destOrd="0" presId="urn:microsoft.com/office/officeart/2011/layout/CircleProcess"/>
    <dgm:cxn modelId="{D3B70151-DABE-0647-B1C3-14A11B60A32E}" type="presParOf" srcId="{2CC9A793-4287-400D-B555-5648E88256B6}" destId="{09601F48-16F0-4839-B63D-7DEC18701196}" srcOrd="4" destOrd="0" presId="urn:microsoft.com/office/officeart/2011/layout/CircleProcess"/>
    <dgm:cxn modelId="{8EECA3A2-A7E0-9843-B4AA-7F5FDFDB190A}" type="presParOf" srcId="{09601F48-16F0-4839-B63D-7DEC18701196}" destId="{DEB82700-4B3E-4384-8F63-EACDC0A91649}" srcOrd="0" destOrd="0" presId="urn:microsoft.com/office/officeart/2011/layout/CircleProcess"/>
    <dgm:cxn modelId="{0A6FB856-2D52-0A40-B017-8ADDBC9848BD}" type="presParOf" srcId="{2CC9A793-4287-400D-B555-5648E88256B6}" destId="{040239A5-EAC6-4BF9-8B4C-E3D8381FC064}" srcOrd="5" destOrd="0" presId="urn:microsoft.com/office/officeart/2011/layout/CircleProcess"/>
    <dgm:cxn modelId="{B4E28C2C-B483-1A4D-B4B9-03DF7CE530C6}" type="presParOf" srcId="{2CC9A793-4287-400D-B555-5648E88256B6}" destId="{91AB6825-3350-4103-81D0-282214F678EC}" srcOrd="6" destOrd="0" presId="urn:microsoft.com/office/officeart/2011/layout/CircleProcess"/>
    <dgm:cxn modelId="{4A71E40E-B40E-4A48-8303-651A709CC612}" type="presParOf" srcId="{91AB6825-3350-4103-81D0-282214F678EC}" destId="{53CB794E-A8B9-4CAA-9B53-3F6B6C47D59D}" srcOrd="0" destOrd="0" presId="urn:microsoft.com/office/officeart/2011/layout/CircleProcess"/>
    <dgm:cxn modelId="{7F589F0D-8BA6-3143-8EF9-FDC94DE1F00D}" type="presParOf" srcId="{2CC9A793-4287-400D-B555-5648E88256B6}" destId="{90C34143-4A93-43B4-BE0E-78DF49FEFADF}" srcOrd="7" destOrd="0" presId="urn:microsoft.com/office/officeart/2011/layout/CircleProcess"/>
    <dgm:cxn modelId="{4163FABA-2FD9-6442-8775-BC92888B4F7D}" type="presParOf" srcId="{90C34143-4A93-43B4-BE0E-78DF49FEFADF}" destId="{40E2CD73-0C97-40D8-A620-A3C71488BE3C}" srcOrd="0" destOrd="0" presId="urn:microsoft.com/office/officeart/2011/layout/CircleProcess"/>
    <dgm:cxn modelId="{87DCDB87-73FF-B84B-92EF-6FD3363B2B5B}" type="presParOf" srcId="{2CC9A793-4287-400D-B555-5648E88256B6}" destId="{8972D630-90F1-4CE4-9258-8C0F7750F9A7}" srcOrd="8" destOrd="0" presId="urn:microsoft.com/office/officeart/2011/layout/CircleProcess"/>
    <dgm:cxn modelId="{86D13B9C-6604-2442-8E37-03DC396E6830}" type="presParOf" srcId="{2CC9A793-4287-400D-B555-5648E88256B6}" destId="{64E59457-A882-47AD-8B0A-AD6F314DE48B}" srcOrd="9" destOrd="0" presId="urn:microsoft.com/office/officeart/2011/layout/CircleProcess"/>
    <dgm:cxn modelId="{DBD33603-4692-114A-8466-DF0A0E277292}" type="presParOf" srcId="{64E59457-A882-47AD-8B0A-AD6F314DE48B}" destId="{B12DE7DE-12DE-44FF-AC77-2323698E85A1}" srcOrd="0" destOrd="0" presId="urn:microsoft.com/office/officeart/2011/layout/CircleProcess"/>
    <dgm:cxn modelId="{FC61B667-D2A8-484C-8926-40A0357BE818}" type="presParOf" srcId="{2CC9A793-4287-400D-B555-5648E88256B6}" destId="{CBA0150A-3485-4AEE-A39B-F790491D19DC}" srcOrd="10" destOrd="0" presId="urn:microsoft.com/office/officeart/2011/layout/CircleProcess"/>
    <dgm:cxn modelId="{B151C253-27B8-864D-972A-6AA29EFF85D8}" type="presParOf" srcId="{CBA0150A-3485-4AEE-A39B-F790491D19DC}" destId="{CCA938BD-0B4C-4B02-A1B0-DEB07BF4D12A}" srcOrd="0" destOrd="0" presId="urn:microsoft.com/office/officeart/2011/layout/CircleProcess"/>
    <dgm:cxn modelId="{833BD61E-873E-0D4C-9C82-5A68F7BCC9DE}" type="presParOf" srcId="{2CC9A793-4287-400D-B555-5648E88256B6}" destId="{2395BA93-94BB-470D-85AB-A3DBBAF430FC}" srcOrd="11" destOrd="0" presId="urn:microsoft.com/office/officeart/2011/layout/CircleProcess"/>
    <dgm:cxn modelId="{1262E4D6-330B-3B46-ADBE-FA509AE5B120}" type="presParOf" srcId="{2CC9A793-4287-400D-B555-5648E88256B6}" destId="{534C7847-D764-466B-B916-D523C07633A6}" srcOrd="12" destOrd="0" presId="urn:microsoft.com/office/officeart/2011/layout/CircleProcess"/>
    <dgm:cxn modelId="{D02E421F-666B-AD4D-A039-F13D1C569B6C}" type="presParOf" srcId="{534C7847-D764-466B-B916-D523C07633A6}" destId="{F347CDA8-D758-4233-B934-861F726B118B}" srcOrd="0" destOrd="0" presId="urn:microsoft.com/office/officeart/2011/layout/CircleProcess"/>
    <dgm:cxn modelId="{0F3E85C6-6D0D-6047-94C9-D3E92666EB26}" type="presParOf" srcId="{2CC9A793-4287-400D-B555-5648E88256B6}" destId="{64B34485-327C-43EB-B1BB-ECBB328F6288}" srcOrd="13" destOrd="0" presId="urn:microsoft.com/office/officeart/2011/layout/CircleProcess"/>
    <dgm:cxn modelId="{2127E1CF-E4C1-0642-9760-C6846D8037A4}" type="presParOf" srcId="{64B34485-327C-43EB-B1BB-ECBB328F6288}" destId="{64CDDF4B-5FC4-45B1-A6CC-4B45774270A9}" srcOrd="0" destOrd="0" presId="urn:microsoft.com/office/officeart/2011/layout/CircleProcess"/>
    <dgm:cxn modelId="{5402B8BD-6A58-744A-9484-A96B14E50551}" type="presParOf" srcId="{2CC9A793-4287-400D-B555-5648E88256B6}" destId="{8D0B65FA-21C3-4757-ADB5-1FDD4696281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E1FF86-47EA-4745-A902-EEDB7197CC9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FC6092-AA39-41DB-BA46-66C4CAE30B17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Assess Institutional Unit Readiness</a:t>
          </a:r>
        </a:p>
      </dgm:t>
    </dgm:pt>
    <dgm:pt modelId="{F853CBC6-BE31-475D-A0C9-3FFEA114A76C}" type="parTrans" cxnId="{DADA471F-DA92-44E7-8B83-97426E9560BC}">
      <dgm:prSet/>
      <dgm:spPr/>
      <dgm:t>
        <a:bodyPr/>
        <a:lstStyle/>
        <a:p>
          <a:endParaRPr lang="en-US"/>
        </a:p>
      </dgm:t>
    </dgm:pt>
    <dgm:pt modelId="{8E3C5C7A-653C-4127-927B-6A05257CD3A2}" type="sibTrans" cxnId="{DADA471F-DA92-44E7-8B83-97426E9560BC}">
      <dgm:prSet/>
      <dgm:spPr/>
      <dgm:t>
        <a:bodyPr/>
        <a:lstStyle/>
        <a:p>
          <a:endParaRPr lang="en-US"/>
        </a:p>
      </dgm:t>
    </dgm:pt>
    <dgm:pt modelId="{95A16B49-01CF-4376-9F05-C07A051B6DB8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Prepare Campus for Change</a:t>
          </a:r>
        </a:p>
      </dgm:t>
    </dgm:pt>
    <dgm:pt modelId="{5681E3CE-CACD-444E-8496-9A72FCE15EBC}" type="parTrans" cxnId="{D2A3EA16-8E88-4955-A653-57152683949C}">
      <dgm:prSet/>
      <dgm:spPr/>
      <dgm:t>
        <a:bodyPr/>
        <a:lstStyle/>
        <a:p>
          <a:endParaRPr lang="en-US"/>
        </a:p>
      </dgm:t>
    </dgm:pt>
    <dgm:pt modelId="{B4D40101-CDEF-45FF-A036-3CE3D7C8FC0E}" type="sibTrans" cxnId="{D2A3EA16-8E88-4955-A653-57152683949C}">
      <dgm:prSet/>
      <dgm:spPr/>
      <dgm:t>
        <a:bodyPr/>
        <a:lstStyle/>
        <a:p>
          <a:endParaRPr lang="en-US"/>
        </a:p>
      </dgm:t>
    </dgm:pt>
    <dgm:pt modelId="{A53FC072-4ABA-4226-8C74-29F9D84D8ADF}">
      <dgm:prSet phldrT="[Text]"/>
      <dgm:spPr>
        <a:ln>
          <a:noFill/>
        </a:ln>
      </dgm:spPr>
      <dgm:t>
        <a:bodyPr/>
        <a:lstStyle/>
        <a:p>
          <a:r>
            <a:rPr lang="en-US"/>
            <a:t>Develop and Execute Plan</a:t>
          </a:r>
          <a:endParaRPr lang="en-US" dirty="0"/>
        </a:p>
      </dgm:t>
    </dgm:pt>
    <dgm:pt modelId="{29F3BC18-8963-48F8-8079-1A264D0A5740}" type="parTrans" cxnId="{27D42679-3142-4745-9136-5C1F957CA73E}">
      <dgm:prSet/>
      <dgm:spPr/>
      <dgm:t>
        <a:bodyPr/>
        <a:lstStyle/>
        <a:p>
          <a:endParaRPr lang="en-US"/>
        </a:p>
      </dgm:t>
    </dgm:pt>
    <dgm:pt modelId="{5DDE9C65-E317-44A3-A98E-DA756730FD9D}" type="sibTrans" cxnId="{27D42679-3142-4745-9136-5C1F957CA73E}">
      <dgm:prSet/>
      <dgm:spPr/>
      <dgm:t>
        <a:bodyPr/>
        <a:lstStyle/>
        <a:p>
          <a:endParaRPr lang="en-US"/>
        </a:p>
      </dgm:t>
    </dgm:pt>
    <dgm:pt modelId="{B0F457BD-9CD8-4051-9249-543BD2A77E2C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Assess Campus Readiness</a:t>
          </a:r>
        </a:p>
      </dgm:t>
    </dgm:pt>
    <dgm:pt modelId="{ADAACE96-E170-4D7B-87FB-9FBAA0CF1DF8}" type="parTrans" cxnId="{29A1FA98-8635-460A-B342-C7242A1DDA24}">
      <dgm:prSet/>
      <dgm:spPr/>
      <dgm:t>
        <a:bodyPr/>
        <a:lstStyle/>
        <a:p>
          <a:endParaRPr lang="en-US"/>
        </a:p>
      </dgm:t>
    </dgm:pt>
    <dgm:pt modelId="{C3307E83-ADD8-4BBD-9003-E514809C74EB}" type="sibTrans" cxnId="{29A1FA98-8635-460A-B342-C7242A1DDA24}">
      <dgm:prSet/>
      <dgm:spPr/>
      <dgm:t>
        <a:bodyPr/>
        <a:lstStyle/>
        <a:p>
          <a:endParaRPr lang="en-US"/>
        </a:p>
      </dgm:t>
    </dgm:pt>
    <dgm:pt modelId="{89B2AAE2-126F-4239-9C4E-1EEBED4CF662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Evaluation and Follow-Up</a:t>
          </a:r>
        </a:p>
      </dgm:t>
    </dgm:pt>
    <dgm:pt modelId="{14686C60-9C72-4741-96DE-4586B5D0E505}" type="parTrans" cxnId="{92A48AAF-6F7B-4A00-90FB-43B568A23C0D}">
      <dgm:prSet/>
      <dgm:spPr/>
      <dgm:t>
        <a:bodyPr/>
        <a:lstStyle/>
        <a:p>
          <a:endParaRPr lang="en-US"/>
        </a:p>
      </dgm:t>
    </dgm:pt>
    <dgm:pt modelId="{7A7D8722-2474-4F8D-9F5A-1CBDBFF4518C}" type="sibTrans" cxnId="{92A48AAF-6F7B-4A00-90FB-43B568A23C0D}">
      <dgm:prSet/>
      <dgm:spPr/>
      <dgm:t>
        <a:bodyPr/>
        <a:lstStyle/>
        <a:p>
          <a:endParaRPr lang="en-US"/>
        </a:p>
      </dgm:t>
    </dgm:pt>
    <dgm:pt modelId="{2CC9A793-4287-400D-B555-5648E88256B6}" type="pres">
      <dgm:prSet presAssocID="{78E1FF86-47EA-4745-A902-EEDB7197CC9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4CA5AAF-B036-4F87-84DE-81D9CEE6AEF8}" type="pres">
      <dgm:prSet presAssocID="{89B2AAE2-126F-4239-9C4E-1EEBED4CF662}" presName="Accent5" presStyleCnt="0"/>
      <dgm:spPr/>
    </dgm:pt>
    <dgm:pt modelId="{29412104-6B72-46ED-9A74-A5DBA18B77BC}" type="pres">
      <dgm:prSet presAssocID="{89B2AAE2-126F-4239-9C4E-1EEBED4CF662}" presName="Accent" presStyleLbl="node1" presStyleIdx="0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789BFB9F-E57D-4BC1-9920-112D424302F8}" type="pres">
      <dgm:prSet presAssocID="{89B2AAE2-126F-4239-9C4E-1EEBED4CF662}" presName="ParentBackground5" presStyleCnt="0"/>
      <dgm:spPr/>
    </dgm:pt>
    <dgm:pt modelId="{FF2D2BF0-2D3E-4E17-80EA-C083401982D9}" type="pres">
      <dgm:prSet presAssocID="{89B2AAE2-126F-4239-9C4E-1EEBED4CF662}" presName="ParentBackground" presStyleLbl="fgAcc1" presStyleIdx="0" presStyleCnt="5"/>
      <dgm:spPr/>
    </dgm:pt>
    <dgm:pt modelId="{4B419EA2-21C4-4E2F-9BCF-A021AECF0576}" type="pres">
      <dgm:prSet presAssocID="{89B2AAE2-126F-4239-9C4E-1EEBED4CF66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A4D59EE-9176-4CE9-869B-DA25BAC4978E}" type="pres">
      <dgm:prSet presAssocID="{A53FC072-4ABA-4226-8C74-29F9D84D8ADF}" presName="Accent4" presStyleCnt="0"/>
      <dgm:spPr/>
    </dgm:pt>
    <dgm:pt modelId="{08EA3A4C-DA3D-4C0E-981D-4C6F673B2E83}" type="pres">
      <dgm:prSet presAssocID="{A53FC072-4ABA-4226-8C74-29F9D84D8ADF}" presName="Accent" presStyleLbl="node1" presStyleIdx="1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09601F48-16F0-4839-B63D-7DEC18701196}" type="pres">
      <dgm:prSet presAssocID="{A53FC072-4ABA-4226-8C74-29F9D84D8ADF}" presName="ParentBackground4" presStyleCnt="0"/>
      <dgm:spPr/>
    </dgm:pt>
    <dgm:pt modelId="{DEB82700-4B3E-4384-8F63-EACDC0A91649}" type="pres">
      <dgm:prSet presAssocID="{A53FC072-4ABA-4226-8C74-29F9D84D8ADF}" presName="ParentBackground" presStyleLbl="fgAcc1" presStyleIdx="1" presStyleCnt="5"/>
      <dgm:spPr/>
    </dgm:pt>
    <dgm:pt modelId="{040239A5-EAC6-4BF9-8B4C-E3D8381FC064}" type="pres">
      <dgm:prSet presAssocID="{A53FC072-4ABA-4226-8C74-29F9D84D8AD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1AB6825-3350-4103-81D0-282214F678EC}" type="pres">
      <dgm:prSet presAssocID="{95A16B49-01CF-4376-9F05-C07A051B6DB8}" presName="Accent3" presStyleCnt="0"/>
      <dgm:spPr/>
    </dgm:pt>
    <dgm:pt modelId="{53CB794E-A8B9-4CAA-9B53-3F6B6C47D59D}" type="pres">
      <dgm:prSet presAssocID="{95A16B49-01CF-4376-9F05-C07A051B6DB8}" presName="Accent" presStyleLbl="node1" presStyleIdx="2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90C34143-4A93-43B4-BE0E-78DF49FEFADF}" type="pres">
      <dgm:prSet presAssocID="{95A16B49-01CF-4376-9F05-C07A051B6DB8}" presName="ParentBackground3" presStyleCnt="0"/>
      <dgm:spPr/>
    </dgm:pt>
    <dgm:pt modelId="{40E2CD73-0C97-40D8-A620-A3C71488BE3C}" type="pres">
      <dgm:prSet presAssocID="{95A16B49-01CF-4376-9F05-C07A051B6DB8}" presName="ParentBackground" presStyleLbl="fgAcc1" presStyleIdx="2" presStyleCnt="5"/>
      <dgm:spPr/>
    </dgm:pt>
    <dgm:pt modelId="{8972D630-90F1-4CE4-9258-8C0F7750F9A7}" type="pres">
      <dgm:prSet presAssocID="{95A16B49-01CF-4376-9F05-C07A051B6DB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4E59457-A882-47AD-8B0A-AD6F314DE48B}" type="pres">
      <dgm:prSet presAssocID="{B0F457BD-9CD8-4051-9249-543BD2A77E2C}" presName="Accent2" presStyleCnt="0"/>
      <dgm:spPr/>
    </dgm:pt>
    <dgm:pt modelId="{B12DE7DE-12DE-44FF-AC77-2323698E85A1}" type="pres">
      <dgm:prSet presAssocID="{B0F457BD-9CD8-4051-9249-543BD2A77E2C}" presName="Accent" presStyleLbl="node1" presStyleIdx="3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CBA0150A-3485-4AEE-A39B-F790491D19DC}" type="pres">
      <dgm:prSet presAssocID="{B0F457BD-9CD8-4051-9249-543BD2A77E2C}" presName="ParentBackground2" presStyleCnt="0"/>
      <dgm:spPr/>
    </dgm:pt>
    <dgm:pt modelId="{CCA938BD-0B4C-4B02-A1B0-DEB07BF4D12A}" type="pres">
      <dgm:prSet presAssocID="{B0F457BD-9CD8-4051-9249-543BD2A77E2C}" presName="ParentBackground" presStyleLbl="fgAcc1" presStyleIdx="3" presStyleCnt="5"/>
      <dgm:spPr/>
    </dgm:pt>
    <dgm:pt modelId="{2395BA93-94BB-470D-85AB-A3DBBAF430FC}" type="pres">
      <dgm:prSet presAssocID="{B0F457BD-9CD8-4051-9249-543BD2A77E2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34C7847-D764-466B-B916-D523C07633A6}" type="pres">
      <dgm:prSet presAssocID="{38FC6092-AA39-41DB-BA46-66C4CAE30B17}" presName="Accent1" presStyleCnt="0"/>
      <dgm:spPr/>
    </dgm:pt>
    <dgm:pt modelId="{F347CDA8-D758-4233-B934-861F726B118B}" type="pres">
      <dgm:prSet presAssocID="{38FC6092-AA39-41DB-BA46-66C4CAE30B17}" presName="Accent" presStyleLbl="node1" presStyleIdx="4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4B34485-327C-43EB-B1BB-ECBB328F6288}" type="pres">
      <dgm:prSet presAssocID="{38FC6092-AA39-41DB-BA46-66C4CAE30B17}" presName="ParentBackground1" presStyleCnt="0"/>
      <dgm:spPr/>
    </dgm:pt>
    <dgm:pt modelId="{64CDDF4B-5FC4-45B1-A6CC-4B45774270A9}" type="pres">
      <dgm:prSet presAssocID="{38FC6092-AA39-41DB-BA46-66C4CAE30B17}" presName="ParentBackground" presStyleLbl="fgAcc1" presStyleIdx="4" presStyleCnt="5"/>
      <dgm:spPr/>
    </dgm:pt>
    <dgm:pt modelId="{8D0B65FA-21C3-4757-ADB5-1FDD46962814}" type="pres">
      <dgm:prSet presAssocID="{38FC6092-AA39-41DB-BA46-66C4CAE30B1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B935309-575E-AC4D-97F9-436DAA2854A1}" type="presOf" srcId="{B0F457BD-9CD8-4051-9249-543BD2A77E2C}" destId="{2395BA93-94BB-470D-85AB-A3DBBAF430FC}" srcOrd="1" destOrd="0" presId="urn:microsoft.com/office/officeart/2011/layout/CircleProcess"/>
    <dgm:cxn modelId="{9B0E5D0C-F192-B443-8221-8BB358B22A37}" type="presOf" srcId="{B0F457BD-9CD8-4051-9249-543BD2A77E2C}" destId="{CCA938BD-0B4C-4B02-A1B0-DEB07BF4D12A}" srcOrd="0" destOrd="0" presId="urn:microsoft.com/office/officeart/2011/layout/CircleProcess"/>
    <dgm:cxn modelId="{B4E9DB15-9362-2A49-8BA0-14BA955D1E4D}" type="presOf" srcId="{95A16B49-01CF-4376-9F05-C07A051B6DB8}" destId="{40E2CD73-0C97-40D8-A620-A3C71488BE3C}" srcOrd="0" destOrd="0" presId="urn:microsoft.com/office/officeart/2011/layout/CircleProcess"/>
    <dgm:cxn modelId="{D2A3EA16-8E88-4955-A653-57152683949C}" srcId="{78E1FF86-47EA-4745-A902-EEDB7197CC98}" destId="{95A16B49-01CF-4376-9F05-C07A051B6DB8}" srcOrd="2" destOrd="0" parTransId="{5681E3CE-CACD-444E-8496-9A72FCE15EBC}" sibTransId="{B4D40101-CDEF-45FF-A036-3CE3D7C8FC0E}"/>
    <dgm:cxn modelId="{9A6A051B-6FB5-E94A-87D0-33C194E21605}" type="presOf" srcId="{89B2AAE2-126F-4239-9C4E-1EEBED4CF662}" destId="{4B419EA2-21C4-4E2F-9BCF-A021AECF0576}" srcOrd="1" destOrd="0" presId="urn:microsoft.com/office/officeart/2011/layout/CircleProcess"/>
    <dgm:cxn modelId="{DADA471F-DA92-44E7-8B83-97426E9560BC}" srcId="{78E1FF86-47EA-4745-A902-EEDB7197CC98}" destId="{38FC6092-AA39-41DB-BA46-66C4CAE30B17}" srcOrd="0" destOrd="0" parTransId="{F853CBC6-BE31-475D-A0C9-3FFEA114A76C}" sibTransId="{8E3C5C7A-653C-4127-927B-6A05257CD3A2}"/>
    <dgm:cxn modelId="{431F0128-481D-A74C-B0EA-5347EEAE983C}" type="presOf" srcId="{A53FC072-4ABA-4226-8C74-29F9D84D8ADF}" destId="{DEB82700-4B3E-4384-8F63-EACDC0A91649}" srcOrd="0" destOrd="0" presId="urn:microsoft.com/office/officeart/2011/layout/CircleProcess"/>
    <dgm:cxn modelId="{AE611443-9BAA-774E-A90C-2194BE79FCD7}" type="presOf" srcId="{95A16B49-01CF-4376-9F05-C07A051B6DB8}" destId="{8972D630-90F1-4CE4-9258-8C0F7750F9A7}" srcOrd="1" destOrd="0" presId="urn:microsoft.com/office/officeart/2011/layout/CircleProcess"/>
    <dgm:cxn modelId="{50CAC849-699A-DA49-B42B-721F32BCD24A}" type="presOf" srcId="{38FC6092-AA39-41DB-BA46-66C4CAE30B17}" destId="{8D0B65FA-21C3-4757-ADB5-1FDD46962814}" srcOrd="1" destOrd="0" presId="urn:microsoft.com/office/officeart/2011/layout/CircleProcess"/>
    <dgm:cxn modelId="{061B4678-CD30-574C-AEAA-119F2DD2A0EE}" type="presOf" srcId="{78E1FF86-47EA-4745-A902-EEDB7197CC98}" destId="{2CC9A793-4287-400D-B555-5648E88256B6}" srcOrd="0" destOrd="0" presId="urn:microsoft.com/office/officeart/2011/layout/CircleProcess"/>
    <dgm:cxn modelId="{27D42679-3142-4745-9136-5C1F957CA73E}" srcId="{78E1FF86-47EA-4745-A902-EEDB7197CC98}" destId="{A53FC072-4ABA-4226-8C74-29F9D84D8ADF}" srcOrd="3" destOrd="0" parTransId="{29F3BC18-8963-48F8-8079-1A264D0A5740}" sibTransId="{5DDE9C65-E317-44A3-A98E-DA756730FD9D}"/>
    <dgm:cxn modelId="{252AF095-3B90-7D4D-8322-C703F2C496D2}" type="presOf" srcId="{89B2AAE2-126F-4239-9C4E-1EEBED4CF662}" destId="{FF2D2BF0-2D3E-4E17-80EA-C083401982D9}" srcOrd="0" destOrd="0" presId="urn:microsoft.com/office/officeart/2011/layout/CircleProcess"/>
    <dgm:cxn modelId="{29A1FA98-8635-460A-B342-C7242A1DDA24}" srcId="{78E1FF86-47EA-4745-A902-EEDB7197CC98}" destId="{B0F457BD-9CD8-4051-9249-543BD2A77E2C}" srcOrd="1" destOrd="0" parTransId="{ADAACE96-E170-4D7B-87FB-9FBAA0CF1DF8}" sibTransId="{C3307E83-ADD8-4BBD-9003-E514809C74EB}"/>
    <dgm:cxn modelId="{92A48AAF-6F7B-4A00-90FB-43B568A23C0D}" srcId="{78E1FF86-47EA-4745-A902-EEDB7197CC98}" destId="{89B2AAE2-126F-4239-9C4E-1EEBED4CF662}" srcOrd="4" destOrd="0" parTransId="{14686C60-9C72-4741-96DE-4586B5D0E505}" sibTransId="{7A7D8722-2474-4F8D-9F5A-1CBDBFF4518C}"/>
    <dgm:cxn modelId="{66E614B9-322E-254B-A55B-73D5E95054CA}" type="presOf" srcId="{38FC6092-AA39-41DB-BA46-66C4CAE30B17}" destId="{64CDDF4B-5FC4-45B1-A6CC-4B45774270A9}" srcOrd="0" destOrd="0" presId="urn:microsoft.com/office/officeart/2011/layout/CircleProcess"/>
    <dgm:cxn modelId="{778FC7BB-37ED-6D4D-9EAB-2957C116A395}" type="presOf" srcId="{A53FC072-4ABA-4226-8C74-29F9D84D8ADF}" destId="{040239A5-EAC6-4BF9-8B4C-E3D8381FC064}" srcOrd="1" destOrd="0" presId="urn:microsoft.com/office/officeart/2011/layout/CircleProcess"/>
    <dgm:cxn modelId="{B4D11B37-488D-6C4A-A266-7D633930538F}" type="presParOf" srcId="{2CC9A793-4287-400D-B555-5648E88256B6}" destId="{04CA5AAF-B036-4F87-84DE-81D9CEE6AEF8}" srcOrd="0" destOrd="0" presId="urn:microsoft.com/office/officeart/2011/layout/CircleProcess"/>
    <dgm:cxn modelId="{1E472822-A79D-0C4F-87D7-E4CEAB955B92}" type="presParOf" srcId="{04CA5AAF-B036-4F87-84DE-81D9CEE6AEF8}" destId="{29412104-6B72-46ED-9A74-A5DBA18B77BC}" srcOrd="0" destOrd="0" presId="urn:microsoft.com/office/officeart/2011/layout/CircleProcess"/>
    <dgm:cxn modelId="{DEA452CC-C9BA-234E-B132-359D0E21474E}" type="presParOf" srcId="{2CC9A793-4287-400D-B555-5648E88256B6}" destId="{789BFB9F-E57D-4BC1-9920-112D424302F8}" srcOrd="1" destOrd="0" presId="urn:microsoft.com/office/officeart/2011/layout/CircleProcess"/>
    <dgm:cxn modelId="{5FAD34CD-9706-F142-A24F-EA8C2269EB2D}" type="presParOf" srcId="{789BFB9F-E57D-4BC1-9920-112D424302F8}" destId="{FF2D2BF0-2D3E-4E17-80EA-C083401982D9}" srcOrd="0" destOrd="0" presId="urn:microsoft.com/office/officeart/2011/layout/CircleProcess"/>
    <dgm:cxn modelId="{1388B22A-89E3-DA47-AC63-4521530EC3C1}" type="presParOf" srcId="{2CC9A793-4287-400D-B555-5648E88256B6}" destId="{4B419EA2-21C4-4E2F-9BCF-A021AECF0576}" srcOrd="2" destOrd="0" presId="urn:microsoft.com/office/officeart/2011/layout/CircleProcess"/>
    <dgm:cxn modelId="{AEC48508-240F-E846-AE26-7EE6C9CACD70}" type="presParOf" srcId="{2CC9A793-4287-400D-B555-5648E88256B6}" destId="{8A4D59EE-9176-4CE9-869B-DA25BAC4978E}" srcOrd="3" destOrd="0" presId="urn:microsoft.com/office/officeart/2011/layout/CircleProcess"/>
    <dgm:cxn modelId="{62590871-07C9-8E49-916B-E2E547B85BDF}" type="presParOf" srcId="{8A4D59EE-9176-4CE9-869B-DA25BAC4978E}" destId="{08EA3A4C-DA3D-4C0E-981D-4C6F673B2E83}" srcOrd="0" destOrd="0" presId="urn:microsoft.com/office/officeart/2011/layout/CircleProcess"/>
    <dgm:cxn modelId="{D3B70151-DABE-0647-B1C3-14A11B60A32E}" type="presParOf" srcId="{2CC9A793-4287-400D-B555-5648E88256B6}" destId="{09601F48-16F0-4839-B63D-7DEC18701196}" srcOrd="4" destOrd="0" presId="urn:microsoft.com/office/officeart/2011/layout/CircleProcess"/>
    <dgm:cxn modelId="{8EECA3A2-A7E0-9843-B4AA-7F5FDFDB190A}" type="presParOf" srcId="{09601F48-16F0-4839-B63D-7DEC18701196}" destId="{DEB82700-4B3E-4384-8F63-EACDC0A91649}" srcOrd="0" destOrd="0" presId="urn:microsoft.com/office/officeart/2011/layout/CircleProcess"/>
    <dgm:cxn modelId="{0A6FB856-2D52-0A40-B017-8ADDBC9848BD}" type="presParOf" srcId="{2CC9A793-4287-400D-B555-5648E88256B6}" destId="{040239A5-EAC6-4BF9-8B4C-E3D8381FC064}" srcOrd="5" destOrd="0" presId="urn:microsoft.com/office/officeart/2011/layout/CircleProcess"/>
    <dgm:cxn modelId="{B4E28C2C-B483-1A4D-B4B9-03DF7CE530C6}" type="presParOf" srcId="{2CC9A793-4287-400D-B555-5648E88256B6}" destId="{91AB6825-3350-4103-81D0-282214F678EC}" srcOrd="6" destOrd="0" presId="urn:microsoft.com/office/officeart/2011/layout/CircleProcess"/>
    <dgm:cxn modelId="{4A71E40E-B40E-4A48-8303-651A709CC612}" type="presParOf" srcId="{91AB6825-3350-4103-81D0-282214F678EC}" destId="{53CB794E-A8B9-4CAA-9B53-3F6B6C47D59D}" srcOrd="0" destOrd="0" presId="urn:microsoft.com/office/officeart/2011/layout/CircleProcess"/>
    <dgm:cxn modelId="{7F589F0D-8BA6-3143-8EF9-FDC94DE1F00D}" type="presParOf" srcId="{2CC9A793-4287-400D-B555-5648E88256B6}" destId="{90C34143-4A93-43B4-BE0E-78DF49FEFADF}" srcOrd="7" destOrd="0" presId="urn:microsoft.com/office/officeart/2011/layout/CircleProcess"/>
    <dgm:cxn modelId="{4163FABA-2FD9-6442-8775-BC92888B4F7D}" type="presParOf" srcId="{90C34143-4A93-43B4-BE0E-78DF49FEFADF}" destId="{40E2CD73-0C97-40D8-A620-A3C71488BE3C}" srcOrd="0" destOrd="0" presId="urn:microsoft.com/office/officeart/2011/layout/CircleProcess"/>
    <dgm:cxn modelId="{87DCDB87-73FF-B84B-92EF-6FD3363B2B5B}" type="presParOf" srcId="{2CC9A793-4287-400D-B555-5648E88256B6}" destId="{8972D630-90F1-4CE4-9258-8C0F7750F9A7}" srcOrd="8" destOrd="0" presId="urn:microsoft.com/office/officeart/2011/layout/CircleProcess"/>
    <dgm:cxn modelId="{86D13B9C-6604-2442-8E37-03DC396E6830}" type="presParOf" srcId="{2CC9A793-4287-400D-B555-5648E88256B6}" destId="{64E59457-A882-47AD-8B0A-AD6F314DE48B}" srcOrd="9" destOrd="0" presId="urn:microsoft.com/office/officeart/2011/layout/CircleProcess"/>
    <dgm:cxn modelId="{DBD33603-4692-114A-8466-DF0A0E277292}" type="presParOf" srcId="{64E59457-A882-47AD-8B0A-AD6F314DE48B}" destId="{B12DE7DE-12DE-44FF-AC77-2323698E85A1}" srcOrd="0" destOrd="0" presId="urn:microsoft.com/office/officeart/2011/layout/CircleProcess"/>
    <dgm:cxn modelId="{FC61B667-D2A8-484C-8926-40A0357BE818}" type="presParOf" srcId="{2CC9A793-4287-400D-B555-5648E88256B6}" destId="{CBA0150A-3485-4AEE-A39B-F790491D19DC}" srcOrd="10" destOrd="0" presId="urn:microsoft.com/office/officeart/2011/layout/CircleProcess"/>
    <dgm:cxn modelId="{B151C253-27B8-864D-972A-6AA29EFF85D8}" type="presParOf" srcId="{CBA0150A-3485-4AEE-A39B-F790491D19DC}" destId="{CCA938BD-0B4C-4B02-A1B0-DEB07BF4D12A}" srcOrd="0" destOrd="0" presId="urn:microsoft.com/office/officeart/2011/layout/CircleProcess"/>
    <dgm:cxn modelId="{833BD61E-873E-0D4C-9C82-5A68F7BCC9DE}" type="presParOf" srcId="{2CC9A793-4287-400D-B555-5648E88256B6}" destId="{2395BA93-94BB-470D-85AB-A3DBBAF430FC}" srcOrd="11" destOrd="0" presId="urn:microsoft.com/office/officeart/2011/layout/CircleProcess"/>
    <dgm:cxn modelId="{1262E4D6-330B-3B46-ADBE-FA509AE5B120}" type="presParOf" srcId="{2CC9A793-4287-400D-B555-5648E88256B6}" destId="{534C7847-D764-466B-B916-D523C07633A6}" srcOrd="12" destOrd="0" presId="urn:microsoft.com/office/officeart/2011/layout/CircleProcess"/>
    <dgm:cxn modelId="{D02E421F-666B-AD4D-A039-F13D1C569B6C}" type="presParOf" srcId="{534C7847-D764-466B-B916-D523C07633A6}" destId="{F347CDA8-D758-4233-B934-861F726B118B}" srcOrd="0" destOrd="0" presId="urn:microsoft.com/office/officeart/2011/layout/CircleProcess"/>
    <dgm:cxn modelId="{0F3E85C6-6D0D-6047-94C9-D3E92666EB26}" type="presParOf" srcId="{2CC9A793-4287-400D-B555-5648E88256B6}" destId="{64B34485-327C-43EB-B1BB-ECBB328F6288}" srcOrd="13" destOrd="0" presId="urn:microsoft.com/office/officeart/2011/layout/CircleProcess"/>
    <dgm:cxn modelId="{2127E1CF-E4C1-0642-9760-C6846D8037A4}" type="presParOf" srcId="{64B34485-327C-43EB-B1BB-ECBB328F6288}" destId="{64CDDF4B-5FC4-45B1-A6CC-4B45774270A9}" srcOrd="0" destOrd="0" presId="urn:microsoft.com/office/officeart/2011/layout/CircleProcess"/>
    <dgm:cxn modelId="{5402B8BD-6A58-744A-9484-A96B14E50551}" type="presParOf" srcId="{2CC9A793-4287-400D-B555-5648E88256B6}" destId="{8D0B65FA-21C3-4757-ADB5-1FDD4696281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E1FF86-47EA-4745-A902-EEDB7197CC9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FC6092-AA39-41DB-BA46-66C4CAE30B17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Assess Institutional Unit Readiness</a:t>
          </a:r>
        </a:p>
      </dgm:t>
    </dgm:pt>
    <dgm:pt modelId="{F853CBC6-BE31-475D-A0C9-3FFEA114A76C}" type="parTrans" cxnId="{DADA471F-DA92-44E7-8B83-97426E9560B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E3C5C7A-653C-4127-927B-6A05257CD3A2}" type="sibTrans" cxnId="{DADA471F-DA92-44E7-8B83-97426E9560B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A16B49-01CF-4376-9F05-C07A051B6DB8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Prepare Campus for Change</a:t>
          </a:r>
        </a:p>
      </dgm:t>
    </dgm:pt>
    <dgm:pt modelId="{5681E3CE-CACD-444E-8496-9A72FCE15EBC}" type="parTrans" cxnId="{D2A3EA16-8E88-4955-A653-5715268394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D40101-CDEF-45FF-A036-3CE3D7C8FC0E}" type="sibTrans" cxnId="{D2A3EA16-8E88-4955-A653-5715268394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3FC072-4ABA-4226-8C74-29F9D84D8ADF}">
      <dgm:prSet phldrT="[Text]"/>
      <dgm:spPr>
        <a:ln>
          <a:noFill/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Develop and Execute Plan</a:t>
          </a:r>
          <a:endParaRPr lang="en-US" dirty="0">
            <a:solidFill>
              <a:schemeClr val="tx1"/>
            </a:solidFill>
          </a:endParaRPr>
        </a:p>
      </dgm:t>
    </dgm:pt>
    <dgm:pt modelId="{29F3BC18-8963-48F8-8079-1A264D0A5740}" type="parTrans" cxnId="{27D42679-3142-4745-9136-5C1F957CA7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DDE9C65-E317-44A3-A98E-DA756730FD9D}" type="sibTrans" cxnId="{27D42679-3142-4745-9136-5C1F957CA7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F457BD-9CD8-4051-9249-543BD2A77E2C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Assess Campus Readiness</a:t>
          </a:r>
        </a:p>
      </dgm:t>
    </dgm:pt>
    <dgm:pt modelId="{ADAACE96-E170-4D7B-87FB-9FBAA0CF1DF8}" type="parTrans" cxnId="{29A1FA98-8635-460A-B342-C7242A1DDA2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3307E83-ADD8-4BBD-9003-E514809C74EB}" type="sibTrans" cxnId="{29A1FA98-8635-460A-B342-C7242A1DDA2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B2AAE2-126F-4239-9C4E-1EEBED4CF662}">
      <dgm:prSet phldrT="[Text]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Evaluation and Follow-Up</a:t>
          </a:r>
        </a:p>
      </dgm:t>
    </dgm:pt>
    <dgm:pt modelId="{14686C60-9C72-4741-96DE-4586B5D0E505}" type="parTrans" cxnId="{92A48AAF-6F7B-4A00-90FB-43B568A23C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7D8722-2474-4F8D-9F5A-1CBDBFF4518C}" type="sibTrans" cxnId="{92A48AAF-6F7B-4A00-90FB-43B568A23C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CC9A793-4287-400D-B555-5648E88256B6}" type="pres">
      <dgm:prSet presAssocID="{78E1FF86-47EA-4745-A902-EEDB7197CC9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4CA5AAF-B036-4F87-84DE-81D9CEE6AEF8}" type="pres">
      <dgm:prSet presAssocID="{89B2AAE2-126F-4239-9C4E-1EEBED4CF662}" presName="Accent5" presStyleCnt="0"/>
      <dgm:spPr/>
    </dgm:pt>
    <dgm:pt modelId="{29412104-6B72-46ED-9A74-A5DBA18B77BC}" type="pres">
      <dgm:prSet presAssocID="{89B2AAE2-126F-4239-9C4E-1EEBED4CF662}" presName="Accent" presStyleLbl="node1" presStyleIdx="0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789BFB9F-E57D-4BC1-9920-112D424302F8}" type="pres">
      <dgm:prSet presAssocID="{89B2AAE2-126F-4239-9C4E-1EEBED4CF662}" presName="ParentBackground5" presStyleCnt="0"/>
      <dgm:spPr/>
    </dgm:pt>
    <dgm:pt modelId="{FF2D2BF0-2D3E-4E17-80EA-C083401982D9}" type="pres">
      <dgm:prSet presAssocID="{89B2AAE2-126F-4239-9C4E-1EEBED4CF662}" presName="ParentBackground" presStyleLbl="fgAcc1" presStyleIdx="0" presStyleCnt="5"/>
      <dgm:spPr/>
    </dgm:pt>
    <dgm:pt modelId="{4B419EA2-21C4-4E2F-9BCF-A021AECF0576}" type="pres">
      <dgm:prSet presAssocID="{89B2AAE2-126F-4239-9C4E-1EEBED4CF66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A4D59EE-9176-4CE9-869B-DA25BAC4978E}" type="pres">
      <dgm:prSet presAssocID="{A53FC072-4ABA-4226-8C74-29F9D84D8ADF}" presName="Accent4" presStyleCnt="0"/>
      <dgm:spPr/>
    </dgm:pt>
    <dgm:pt modelId="{08EA3A4C-DA3D-4C0E-981D-4C6F673B2E83}" type="pres">
      <dgm:prSet presAssocID="{A53FC072-4ABA-4226-8C74-29F9D84D8ADF}" presName="Accent" presStyleLbl="node1" presStyleIdx="1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09601F48-16F0-4839-B63D-7DEC18701196}" type="pres">
      <dgm:prSet presAssocID="{A53FC072-4ABA-4226-8C74-29F9D84D8ADF}" presName="ParentBackground4" presStyleCnt="0"/>
      <dgm:spPr/>
    </dgm:pt>
    <dgm:pt modelId="{DEB82700-4B3E-4384-8F63-EACDC0A91649}" type="pres">
      <dgm:prSet presAssocID="{A53FC072-4ABA-4226-8C74-29F9D84D8ADF}" presName="ParentBackground" presStyleLbl="fgAcc1" presStyleIdx="1" presStyleCnt="5"/>
      <dgm:spPr/>
    </dgm:pt>
    <dgm:pt modelId="{040239A5-EAC6-4BF9-8B4C-E3D8381FC064}" type="pres">
      <dgm:prSet presAssocID="{A53FC072-4ABA-4226-8C74-29F9D84D8AD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1AB6825-3350-4103-81D0-282214F678EC}" type="pres">
      <dgm:prSet presAssocID="{95A16B49-01CF-4376-9F05-C07A051B6DB8}" presName="Accent3" presStyleCnt="0"/>
      <dgm:spPr/>
    </dgm:pt>
    <dgm:pt modelId="{53CB794E-A8B9-4CAA-9B53-3F6B6C47D59D}" type="pres">
      <dgm:prSet presAssocID="{95A16B49-01CF-4376-9F05-C07A051B6DB8}" presName="Accent" presStyleLbl="node1" presStyleIdx="2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90C34143-4A93-43B4-BE0E-78DF49FEFADF}" type="pres">
      <dgm:prSet presAssocID="{95A16B49-01CF-4376-9F05-C07A051B6DB8}" presName="ParentBackground3" presStyleCnt="0"/>
      <dgm:spPr/>
    </dgm:pt>
    <dgm:pt modelId="{40E2CD73-0C97-40D8-A620-A3C71488BE3C}" type="pres">
      <dgm:prSet presAssocID="{95A16B49-01CF-4376-9F05-C07A051B6DB8}" presName="ParentBackground" presStyleLbl="fgAcc1" presStyleIdx="2" presStyleCnt="5"/>
      <dgm:spPr/>
    </dgm:pt>
    <dgm:pt modelId="{8972D630-90F1-4CE4-9258-8C0F7750F9A7}" type="pres">
      <dgm:prSet presAssocID="{95A16B49-01CF-4376-9F05-C07A051B6DB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4E59457-A882-47AD-8B0A-AD6F314DE48B}" type="pres">
      <dgm:prSet presAssocID="{B0F457BD-9CD8-4051-9249-543BD2A77E2C}" presName="Accent2" presStyleCnt="0"/>
      <dgm:spPr/>
    </dgm:pt>
    <dgm:pt modelId="{B12DE7DE-12DE-44FF-AC77-2323698E85A1}" type="pres">
      <dgm:prSet presAssocID="{B0F457BD-9CD8-4051-9249-543BD2A77E2C}" presName="Accent" presStyleLbl="node1" presStyleIdx="3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CBA0150A-3485-4AEE-A39B-F790491D19DC}" type="pres">
      <dgm:prSet presAssocID="{B0F457BD-9CD8-4051-9249-543BD2A77E2C}" presName="ParentBackground2" presStyleCnt="0"/>
      <dgm:spPr/>
    </dgm:pt>
    <dgm:pt modelId="{CCA938BD-0B4C-4B02-A1B0-DEB07BF4D12A}" type="pres">
      <dgm:prSet presAssocID="{B0F457BD-9CD8-4051-9249-543BD2A77E2C}" presName="ParentBackground" presStyleLbl="fgAcc1" presStyleIdx="3" presStyleCnt="5"/>
      <dgm:spPr/>
    </dgm:pt>
    <dgm:pt modelId="{2395BA93-94BB-470D-85AB-A3DBBAF430FC}" type="pres">
      <dgm:prSet presAssocID="{B0F457BD-9CD8-4051-9249-543BD2A77E2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34C7847-D764-466B-B916-D523C07633A6}" type="pres">
      <dgm:prSet presAssocID="{38FC6092-AA39-41DB-BA46-66C4CAE30B17}" presName="Accent1" presStyleCnt="0"/>
      <dgm:spPr/>
    </dgm:pt>
    <dgm:pt modelId="{F347CDA8-D758-4233-B934-861F726B118B}" type="pres">
      <dgm:prSet presAssocID="{38FC6092-AA39-41DB-BA46-66C4CAE30B17}" presName="Accent" presStyleLbl="node1" presStyleIdx="4" presStyleCnt="5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4B34485-327C-43EB-B1BB-ECBB328F6288}" type="pres">
      <dgm:prSet presAssocID="{38FC6092-AA39-41DB-BA46-66C4CAE30B17}" presName="ParentBackground1" presStyleCnt="0"/>
      <dgm:spPr/>
    </dgm:pt>
    <dgm:pt modelId="{64CDDF4B-5FC4-45B1-A6CC-4B45774270A9}" type="pres">
      <dgm:prSet presAssocID="{38FC6092-AA39-41DB-BA46-66C4CAE30B17}" presName="ParentBackground" presStyleLbl="fgAcc1" presStyleIdx="4" presStyleCnt="5"/>
      <dgm:spPr/>
    </dgm:pt>
    <dgm:pt modelId="{8D0B65FA-21C3-4757-ADB5-1FDD46962814}" type="pres">
      <dgm:prSet presAssocID="{38FC6092-AA39-41DB-BA46-66C4CAE30B1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B935309-575E-AC4D-97F9-436DAA2854A1}" type="presOf" srcId="{B0F457BD-9CD8-4051-9249-543BD2A77E2C}" destId="{2395BA93-94BB-470D-85AB-A3DBBAF430FC}" srcOrd="1" destOrd="0" presId="urn:microsoft.com/office/officeart/2011/layout/CircleProcess"/>
    <dgm:cxn modelId="{9B0E5D0C-F192-B443-8221-8BB358B22A37}" type="presOf" srcId="{B0F457BD-9CD8-4051-9249-543BD2A77E2C}" destId="{CCA938BD-0B4C-4B02-A1B0-DEB07BF4D12A}" srcOrd="0" destOrd="0" presId="urn:microsoft.com/office/officeart/2011/layout/CircleProcess"/>
    <dgm:cxn modelId="{B4E9DB15-9362-2A49-8BA0-14BA955D1E4D}" type="presOf" srcId="{95A16B49-01CF-4376-9F05-C07A051B6DB8}" destId="{40E2CD73-0C97-40D8-A620-A3C71488BE3C}" srcOrd="0" destOrd="0" presId="urn:microsoft.com/office/officeart/2011/layout/CircleProcess"/>
    <dgm:cxn modelId="{D2A3EA16-8E88-4955-A653-57152683949C}" srcId="{78E1FF86-47EA-4745-A902-EEDB7197CC98}" destId="{95A16B49-01CF-4376-9F05-C07A051B6DB8}" srcOrd="2" destOrd="0" parTransId="{5681E3CE-CACD-444E-8496-9A72FCE15EBC}" sibTransId="{B4D40101-CDEF-45FF-A036-3CE3D7C8FC0E}"/>
    <dgm:cxn modelId="{9A6A051B-6FB5-E94A-87D0-33C194E21605}" type="presOf" srcId="{89B2AAE2-126F-4239-9C4E-1EEBED4CF662}" destId="{4B419EA2-21C4-4E2F-9BCF-A021AECF0576}" srcOrd="1" destOrd="0" presId="urn:microsoft.com/office/officeart/2011/layout/CircleProcess"/>
    <dgm:cxn modelId="{DADA471F-DA92-44E7-8B83-97426E9560BC}" srcId="{78E1FF86-47EA-4745-A902-EEDB7197CC98}" destId="{38FC6092-AA39-41DB-BA46-66C4CAE30B17}" srcOrd="0" destOrd="0" parTransId="{F853CBC6-BE31-475D-A0C9-3FFEA114A76C}" sibTransId="{8E3C5C7A-653C-4127-927B-6A05257CD3A2}"/>
    <dgm:cxn modelId="{431F0128-481D-A74C-B0EA-5347EEAE983C}" type="presOf" srcId="{A53FC072-4ABA-4226-8C74-29F9D84D8ADF}" destId="{DEB82700-4B3E-4384-8F63-EACDC0A91649}" srcOrd="0" destOrd="0" presId="urn:microsoft.com/office/officeart/2011/layout/CircleProcess"/>
    <dgm:cxn modelId="{AE611443-9BAA-774E-A90C-2194BE79FCD7}" type="presOf" srcId="{95A16B49-01CF-4376-9F05-C07A051B6DB8}" destId="{8972D630-90F1-4CE4-9258-8C0F7750F9A7}" srcOrd="1" destOrd="0" presId="urn:microsoft.com/office/officeart/2011/layout/CircleProcess"/>
    <dgm:cxn modelId="{50CAC849-699A-DA49-B42B-721F32BCD24A}" type="presOf" srcId="{38FC6092-AA39-41DB-BA46-66C4CAE30B17}" destId="{8D0B65FA-21C3-4757-ADB5-1FDD46962814}" srcOrd="1" destOrd="0" presId="urn:microsoft.com/office/officeart/2011/layout/CircleProcess"/>
    <dgm:cxn modelId="{061B4678-CD30-574C-AEAA-119F2DD2A0EE}" type="presOf" srcId="{78E1FF86-47EA-4745-A902-EEDB7197CC98}" destId="{2CC9A793-4287-400D-B555-5648E88256B6}" srcOrd="0" destOrd="0" presId="urn:microsoft.com/office/officeart/2011/layout/CircleProcess"/>
    <dgm:cxn modelId="{27D42679-3142-4745-9136-5C1F957CA73E}" srcId="{78E1FF86-47EA-4745-A902-EEDB7197CC98}" destId="{A53FC072-4ABA-4226-8C74-29F9D84D8ADF}" srcOrd="3" destOrd="0" parTransId="{29F3BC18-8963-48F8-8079-1A264D0A5740}" sibTransId="{5DDE9C65-E317-44A3-A98E-DA756730FD9D}"/>
    <dgm:cxn modelId="{252AF095-3B90-7D4D-8322-C703F2C496D2}" type="presOf" srcId="{89B2AAE2-126F-4239-9C4E-1EEBED4CF662}" destId="{FF2D2BF0-2D3E-4E17-80EA-C083401982D9}" srcOrd="0" destOrd="0" presId="urn:microsoft.com/office/officeart/2011/layout/CircleProcess"/>
    <dgm:cxn modelId="{29A1FA98-8635-460A-B342-C7242A1DDA24}" srcId="{78E1FF86-47EA-4745-A902-EEDB7197CC98}" destId="{B0F457BD-9CD8-4051-9249-543BD2A77E2C}" srcOrd="1" destOrd="0" parTransId="{ADAACE96-E170-4D7B-87FB-9FBAA0CF1DF8}" sibTransId="{C3307E83-ADD8-4BBD-9003-E514809C74EB}"/>
    <dgm:cxn modelId="{92A48AAF-6F7B-4A00-90FB-43B568A23C0D}" srcId="{78E1FF86-47EA-4745-A902-EEDB7197CC98}" destId="{89B2AAE2-126F-4239-9C4E-1EEBED4CF662}" srcOrd="4" destOrd="0" parTransId="{14686C60-9C72-4741-96DE-4586B5D0E505}" sibTransId="{7A7D8722-2474-4F8D-9F5A-1CBDBFF4518C}"/>
    <dgm:cxn modelId="{66E614B9-322E-254B-A55B-73D5E95054CA}" type="presOf" srcId="{38FC6092-AA39-41DB-BA46-66C4CAE30B17}" destId="{64CDDF4B-5FC4-45B1-A6CC-4B45774270A9}" srcOrd="0" destOrd="0" presId="urn:microsoft.com/office/officeart/2011/layout/CircleProcess"/>
    <dgm:cxn modelId="{778FC7BB-37ED-6D4D-9EAB-2957C116A395}" type="presOf" srcId="{A53FC072-4ABA-4226-8C74-29F9D84D8ADF}" destId="{040239A5-EAC6-4BF9-8B4C-E3D8381FC064}" srcOrd="1" destOrd="0" presId="urn:microsoft.com/office/officeart/2011/layout/CircleProcess"/>
    <dgm:cxn modelId="{B4D11B37-488D-6C4A-A266-7D633930538F}" type="presParOf" srcId="{2CC9A793-4287-400D-B555-5648E88256B6}" destId="{04CA5AAF-B036-4F87-84DE-81D9CEE6AEF8}" srcOrd="0" destOrd="0" presId="urn:microsoft.com/office/officeart/2011/layout/CircleProcess"/>
    <dgm:cxn modelId="{1E472822-A79D-0C4F-87D7-E4CEAB955B92}" type="presParOf" srcId="{04CA5AAF-B036-4F87-84DE-81D9CEE6AEF8}" destId="{29412104-6B72-46ED-9A74-A5DBA18B77BC}" srcOrd="0" destOrd="0" presId="urn:microsoft.com/office/officeart/2011/layout/CircleProcess"/>
    <dgm:cxn modelId="{DEA452CC-C9BA-234E-B132-359D0E21474E}" type="presParOf" srcId="{2CC9A793-4287-400D-B555-5648E88256B6}" destId="{789BFB9F-E57D-4BC1-9920-112D424302F8}" srcOrd="1" destOrd="0" presId="urn:microsoft.com/office/officeart/2011/layout/CircleProcess"/>
    <dgm:cxn modelId="{5FAD34CD-9706-F142-A24F-EA8C2269EB2D}" type="presParOf" srcId="{789BFB9F-E57D-4BC1-9920-112D424302F8}" destId="{FF2D2BF0-2D3E-4E17-80EA-C083401982D9}" srcOrd="0" destOrd="0" presId="urn:microsoft.com/office/officeart/2011/layout/CircleProcess"/>
    <dgm:cxn modelId="{1388B22A-89E3-DA47-AC63-4521530EC3C1}" type="presParOf" srcId="{2CC9A793-4287-400D-B555-5648E88256B6}" destId="{4B419EA2-21C4-4E2F-9BCF-A021AECF0576}" srcOrd="2" destOrd="0" presId="urn:microsoft.com/office/officeart/2011/layout/CircleProcess"/>
    <dgm:cxn modelId="{AEC48508-240F-E846-AE26-7EE6C9CACD70}" type="presParOf" srcId="{2CC9A793-4287-400D-B555-5648E88256B6}" destId="{8A4D59EE-9176-4CE9-869B-DA25BAC4978E}" srcOrd="3" destOrd="0" presId="urn:microsoft.com/office/officeart/2011/layout/CircleProcess"/>
    <dgm:cxn modelId="{62590871-07C9-8E49-916B-E2E547B85BDF}" type="presParOf" srcId="{8A4D59EE-9176-4CE9-869B-DA25BAC4978E}" destId="{08EA3A4C-DA3D-4C0E-981D-4C6F673B2E83}" srcOrd="0" destOrd="0" presId="urn:microsoft.com/office/officeart/2011/layout/CircleProcess"/>
    <dgm:cxn modelId="{D3B70151-DABE-0647-B1C3-14A11B60A32E}" type="presParOf" srcId="{2CC9A793-4287-400D-B555-5648E88256B6}" destId="{09601F48-16F0-4839-B63D-7DEC18701196}" srcOrd="4" destOrd="0" presId="urn:microsoft.com/office/officeart/2011/layout/CircleProcess"/>
    <dgm:cxn modelId="{8EECA3A2-A7E0-9843-B4AA-7F5FDFDB190A}" type="presParOf" srcId="{09601F48-16F0-4839-B63D-7DEC18701196}" destId="{DEB82700-4B3E-4384-8F63-EACDC0A91649}" srcOrd="0" destOrd="0" presId="urn:microsoft.com/office/officeart/2011/layout/CircleProcess"/>
    <dgm:cxn modelId="{0A6FB856-2D52-0A40-B017-8ADDBC9848BD}" type="presParOf" srcId="{2CC9A793-4287-400D-B555-5648E88256B6}" destId="{040239A5-EAC6-4BF9-8B4C-E3D8381FC064}" srcOrd="5" destOrd="0" presId="urn:microsoft.com/office/officeart/2011/layout/CircleProcess"/>
    <dgm:cxn modelId="{B4E28C2C-B483-1A4D-B4B9-03DF7CE530C6}" type="presParOf" srcId="{2CC9A793-4287-400D-B555-5648E88256B6}" destId="{91AB6825-3350-4103-81D0-282214F678EC}" srcOrd="6" destOrd="0" presId="urn:microsoft.com/office/officeart/2011/layout/CircleProcess"/>
    <dgm:cxn modelId="{4A71E40E-B40E-4A48-8303-651A709CC612}" type="presParOf" srcId="{91AB6825-3350-4103-81D0-282214F678EC}" destId="{53CB794E-A8B9-4CAA-9B53-3F6B6C47D59D}" srcOrd="0" destOrd="0" presId="urn:microsoft.com/office/officeart/2011/layout/CircleProcess"/>
    <dgm:cxn modelId="{7F589F0D-8BA6-3143-8EF9-FDC94DE1F00D}" type="presParOf" srcId="{2CC9A793-4287-400D-B555-5648E88256B6}" destId="{90C34143-4A93-43B4-BE0E-78DF49FEFADF}" srcOrd="7" destOrd="0" presId="urn:microsoft.com/office/officeart/2011/layout/CircleProcess"/>
    <dgm:cxn modelId="{4163FABA-2FD9-6442-8775-BC92888B4F7D}" type="presParOf" srcId="{90C34143-4A93-43B4-BE0E-78DF49FEFADF}" destId="{40E2CD73-0C97-40D8-A620-A3C71488BE3C}" srcOrd="0" destOrd="0" presId="urn:microsoft.com/office/officeart/2011/layout/CircleProcess"/>
    <dgm:cxn modelId="{87DCDB87-73FF-B84B-92EF-6FD3363B2B5B}" type="presParOf" srcId="{2CC9A793-4287-400D-B555-5648E88256B6}" destId="{8972D630-90F1-4CE4-9258-8C0F7750F9A7}" srcOrd="8" destOrd="0" presId="urn:microsoft.com/office/officeart/2011/layout/CircleProcess"/>
    <dgm:cxn modelId="{86D13B9C-6604-2442-8E37-03DC396E6830}" type="presParOf" srcId="{2CC9A793-4287-400D-B555-5648E88256B6}" destId="{64E59457-A882-47AD-8B0A-AD6F314DE48B}" srcOrd="9" destOrd="0" presId="urn:microsoft.com/office/officeart/2011/layout/CircleProcess"/>
    <dgm:cxn modelId="{DBD33603-4692-114A-8466-DF0A0E277292}" type="presParOf" srcId="{64E59457-A882-47AD-8B0A-AD6F314DE48B}" destId="{B12DE7DE-12DE-44FF-AC77-2323698E85A1}" srcOrd="0" destOrd="0" presId="urn:microsoft.com/office/officeart/2011/layout/CircleProcess"/>
    <dgm:cxn modelId="{FC61B667-D2A8-484C-8926-40A0357BE818}" type="presParOf" srcId="{2CC9A793-4287-400D-B555-5648E88256B6}" destId="{CBA0150A-3485-4AEE-A39B-F790491D19DC}" srcOrd="10" destOrd="0" presId="urn:microsoft.com/office/officeart/2011/layout/CircleProcess"/>
    <dgm:cxn modelId="{B151C253-27B8-864D-972A-6AA29EFF85D8}" type="presParOf" srcId="{CBA0150A-3485-4AEE-A39B-F790491D19DC}" destId="{CCA938BD-0B4C-4B02-A1B0-DEB07BF4D12A}" srcOrd="0" destOrd="0" presId="urn:microsoft.com/office/officeart/2011/layout/CircleProcess"/>
    <dgm:cxn modelId="{833BD61E-873E-0D4C-9C82-5A68F7BCC9DE}" type="presParOf" srcId="{2CC9A793-4287-400D-B555-5648E88256B6}" destId="{2395BA93-94BB-470D-85AB-A3DBBAF430FC}" srcOrd="11" destOrd="0" presId="urn:microsoft.com/office/officeart/2011/layout/CircleProcess"/>
    <dgm:cxn modelId="{1262E4D6-330B-3B46-ADBE-FA509AE5B120}" type="presParOf" srcId="{2CC9A793-4287-400D-B555-5648E88256B6}" destId="{534C7847-D764-466B-B916-D523C07633A6}" srcOrd="12" destOrd="0" presId="urn:microsoft.com/office/officeart/2011/layout/CircleProcess"/>
    <dgm:cxn modelId="{D02E421F-666B-AD4D-A039-F13D1C569B6C}" type="presParOf" srcId="{534C7847-D764-466B-B916-D523C07633A6}" destId="{F347CDA8-D758-4233-B934-861F726B118B}" srcOrd="0" destOrd="0" presId="urn:microsoft.com/office/officeart/2011/layout/CircleProcess"/>
    <dgm:cxn modelId="{0F3E85C6-6D0D-6047-94C9-D3E92666EB26}" type="presParOf" srcId="{2CC9A793-4287-400D-B555-5648E88256B6}" destId="{64B34485-327C-43EB-B1BB-ECBB328F6288}" srcOrd="13" destOrd="0" presId="urn:microsoft.com/office/officeart/2011/layout/CircleProcess"/>
    <dgm:cxn modelId="{2127E1CF-E4C1-0642-9760-C6846D8037A4}" type="presParOf" srcId="{64B34485-327C-43EB-B1BB-ECBB328F6288}" destId="{64CDDF4B-5FC4-45B1-A6CC-4B45774270A9}" srcOrd="0" destOrd="0" presId="urn:microsoft.com/office/officeart/2011/layout/CircleProcess"/>
    <dgm:cxn modelId="{5402B8BD-6A58-744A-9484-A96B14E50551}" type="presParOf" srcId="{2CC9A793-4287-400D-B555-5648E88256B6}" destId="{8D0B65FA-21C3-4757-ADB5-1FDD4696281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12104-6B72-46ED-9A74-A5DBA18B77BC}">
      <dsp:nvSpPr>
        <dsp:cNvPr id="0" name=""/>
        <dsp:cNvSpPr/>
      </dsp:nvSpPr>
      <dsp:spPr>
        <a:xfrm>
          <a:off x="8820336" y="2364931"/>
          <a:ext cx="2011179" cy="2011509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D2BF0-2D3E-4E17-80EA-C083401982D9}">
      <dsp:nvSpPr>
        <dsp:cNvPr id="0" name=""/>
        <dsp:cNvSpPr/>
      </dsp:nvSpPr>
      <dsp:spPr>
        <a:xfrm>
          <a:off x="8886697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Evaluation and Follow-Up</a:t>
          </a:r>
        </a:p>
      </dsp:txBody>
      <dsp:txXfrm>
        <a:off x="9155354" y="2700242"/>
        <a:ext cx="1341143" cy="1340888"/>
      </dsp:txXfrm>
    </dsp:sp>
    <dsp:sp modelId="{08EA3A4C-DA3D-4C0E-981D-4C6F673B2E83}">
      <dsp:nvSpPr>
        <dsp:cNvPr id="0" name=""/>
        <dsp:cNvSpPr/>
      </dsp:nvSpPr>
      <dsp:spPr>
        <a:xfrm rot="2700000">
          <a:off x="6740770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82700-4B3E-4384-8F63-EACDC0A91649}">
      <dsp:nvSpPr>
        <dsp:cNvPr id="0" name=""/>
        <dsp:cNvSpPr/>
      </dsp:nvSpPr>
      <dsp:spPr>
        <a:xfrm>
          <a:off x="6809156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 and Execute Plan</a:t>
          </a:r>
          <a:endParaRPr lang="en-US" sz="2000" kern="1200" dirty="0"/>
        </a:p>
      </dsp:txBody>
      <dsp:txXfrm>
        <a:off x="7076742" y="2700242"/>
        <a:ext cx="1341143" cy="1340888"/>
      </dsp:txXfrm>
    </dsp:sp>
    <dsp:sp modelId="{53CB794E-A8B9-4CAA-9B53-3F6B6C47D59D}">
      <dsp:nvSpPr>
        <dsp:cNvPr id="0" name=""/>
        <dsp:cNvSpPr/>
      </dsp:nvSpPr>
      <dsp:spPr>
        <a:xfrm rot="2700000">
          <a:off x="4663229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2CD73-0C97-40D8-A620-A3C71488BE3C}">
      <dsp:nvSpPr>
        <dsp:cNvPr id="0" name=""/>
        <dsp:cNvSpPr/>
      </dsp:nvSpPr>
      <dsp:spPr>
        <a:xfrm>
          <a:off x="4730544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Prepare Campus for Change</a:t>
          </a:r>
        </a:p>
      </dsp:txBody>
      <dsp:txXfrm>
        <a:off x="4998131" y="2700242"/>
        <a:ext cx="1341143" cy="1340888"/>
      </dsp:txXfrm>
    </dsp:sp>
    <dsp:sp modelId="{B12DE7DE-12DE-44FF-AC77-2323698E85A1}">
      <dsp:nvSpPr>
        <dsp:cNvPr id="0" name=""/>
        <dsp:cNvSpPr/>
      </dsp:nvSpPr>
      <dsp:spPr>
        <a:xfrm rot="2700000">
          <a:off x="2584617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938BD-0B4C-4B02-A1B0-DEB07BF4D12A}">
      <dsp:nvSpPr>
        <dsp:cNvPr id="0" name=""/>
        <dsp:cNvSpPr/>
      </dsp:nvSpPr>
      <dsp:spPr>
        <a:xfrm>
          <a:off x="2651932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Assess Campus Readiness</a:t>
          </a:r>
        </a:p>
      </dsp:txBody>
      <dsp:txXfrm>
        <a:off x="2920589" y="2700242"/>
        <a:ext cx="1341143" cy="1340888"/>
      </dsp:txXfrm>
    </dsp:sp>
    <dsp:sp modelId="{F347CDA8-D758-4233-B934-861F726B118B}">
      <dsp:nvSpPr>
        <dsp:cNvPr id="0" name=""/>
        <dsp:cNvSpPr/>
      </dsp:nvSpPr>
      <dsp:spPr>
        <a:xfrm rot="2700000">
          <a:off x="506005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DF4B-5FC4-45B1-A6CC-4B45774270A9}">
      <dsp:nvSpPr>
        <dsp:cNvPr id="0" name=""/>
        <dsp:cNvSpPr/>
      </dsp:nvSpPr>
      <dsp:spPr>
        <a:xfrm>
          <a:off x="573321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Assess Institutional Unit Readiness</a:t>
          </a:r>
        </a:p>
      </dsp:txBody>
      <dsp:txXfrm>
        <a:off x="841978" y="2700242"/>
        <a:ext cx="1341143" cy="1340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12104-6B72-46ED-9A74-A5DBA18B77BC}">
      <dsp:nvSpPr>
        <dsp:cNvPr id="0" name=""/>
        <dsp:cNvSpPr/>
      </dsp:nvSpPr>
      <dsp:spPr>
        <a:xfrm>
          <a:off x="8820336" y="2364931"/>
          <a:ext cx="2011179" cy="2011509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D2BF0-2D3E-4E17-80EA-C083401982D9}">
      <dsp:nvSpPr>
        <dsp:cNvPr id="0" name=""/>
        <dsp:cNvSpPr/>
      </dsp:nvSpPr>
      <dsp:spPr>
        <a:xfrm>
          <a:off x="8886697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Evaluation and Follow-Up</a:t>
          </a:r>
        </a:p>
      </dsp:txBody>
      <dsp:txXfrm>
        <a:off x="9155354" y="2700242"/>
        <a:ext cx="1341143" cy="1340888"/>
      </dsp:txXfrm>
    </dsp:sp>
    <dsp:sp modelId="{08EA3A4C-DA3D-4C0E-981D-4C6F673B2E83}">
      <dsp:nvSpPr>
        <dsp:cNvPr id="0" name=""/>
        <dsp:cNvSpPr/>
      </dsp:nvSpPr>
      <dsp:spPr>
        <a:xfrm rot="2700000">
          <a:off x="6740770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82700-4B3E-4384-8F63-EACDC0A91649}">
      <dsp:nvSpPr>
        <dsp:cNvPr id="0" name=""/>
        <dsp:cNvSpPr/>
      </dsp:nvSpPr>
      <dsp:spPr>
        <a:xfrm>
          <a:off x="6809156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 and Execute Plan</a:t>
          </a:r>
          <a:endParaRPr lang="en-US" sz="2000" kern="1200" dirty="0"/>
        </a:p>
      </dsp:txBody>
      <dsp:txXfrm>
        <a:off x="7076742" y="2700242"/>
        <a:ext cx="1341143" cy="1340888"/>
      </dsp:txXfrm>
    </dsp:sp>
    <dsp:sp modelId="{53CB794E-A8B9-4CAA-9B53-3F6B6C47D59D}">
      <dsp:nvSpPr>
        <dsp:cNvPr id="0" name=""/>
        <dsp:cNvSpPr/>
      </dsp:nvSpPr>
      <dsp:spPr>
        <a:xfrm rot="2700000">
          <a:off x="4663229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2CD73-0C97-40D8-A620-A3C71488BE3C}">
      <dsp:nvSpPr>
        <dsp:cNvPr id="0" name=""/>
        <dsp:cNvSpPr/>
      </dsp:nvSpPr>
      <dsp:spPr>
        <a:xfrm>
          <a:off x="4730544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Prepare Campus for Change</a:t>
          </a:r>
        </a:p>
      </dsp:txBody>
      <dsp:txXfrm>
        <a:off x="4998131" y="2700242"/>
        <a:ext cx="1341143" cy="1340888"/>
      </dsp:txXfrm>
    </dsp:sp>
    <dsp:sp modelId="{B12DE7DE-12DE-44FF-AC77-2323698E85A1}">
      <dsp:nvSpPr>
        <dsp:cNvPr id="0" name=""/>
        <dsp:cNvSpPr/>
      </dsp:nvSpPr>
      <dsp:spPr>
        <a:xfrm rot="2700000">
          <a:off x="2584617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938BD-0B4C-4B02-A1B0-DEB07BF4D12A}">
      <dsp:nvSpPr>
        <dsp:cNvPr id="0" name=""/>
        <dsp:cNvSpPr/>
      </dsp:nvSpPr>
      <dsp:spPr>
        <a:xfrm>
          <a:off x="2651932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Assess Campus Readiness</a:t>
          </a:r>
        </a:p>
      </dsp:txBody>
      <dsp:txXfrm>
        <a:off x="2920589" y="2700242"/>
        <a:ext cx="1341143" cy="1340888"/>
      </dsp:txXfrm>
    </dsp:sp>
    <dsp:sp modelId="{F347CDA8-D758-4233-B934-861F726B118B}">
      <dsp:nvSpPr>
        <dsp:cNvPr id="0" name=""/>
        <dsp:cNvSpPr/>
      </dsp:nvSpPr>
      <dsp:spPr>
        <a:xfrm rot="2700000">
          <a:off x="506005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DF4B-5FC4-45B1-A6CC-4B45774270A9}">
      <dsp:nvSpPr>
        <dsp:cNvPr id="0" name=""/>
        <dsp:cNvSpPr/>
      </dsp:nvSpPr>
      <dsp:spPr>
        <a:xfrm>
          <a:off x="573321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Assess Institutional Unit Readiness</a:t>
          </a:r>
        </a:p>
      </dsp:txBody>
      <dsp:txXfrm>
        <a:off x="841978" y="2700242"/>
        <a:ext cx="1341143" cy="1340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12104-6B72-46ED-9A74-A5DBA18B77BC}">
      <dsp:nvSpPr>
        <dsp:cNvPr id="0" name=""/>
        <dsp:cNvSpPr/>
      </dsp:nvSpPr>
      <dsp:spPr>
        <a:xfrm>
          <a:off x="8820336" y="2364931"/>
          <a:ext cx="2011179" cy="2011509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D2BF0-2D3E-4E17-80EA-C083401982D9}">
      <dsp:nvSpPr>
        <dsp:cNvPr id="0" name=""/>
        <dsp:cNvSpPr/>
      </dsp:nvSpPr>
      <dsp:spPr>
        <a:xfrm>
          <a:off x="8886697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Evaluation and Follow-Up</a:t>
          </a:r>
        </a:p>
      </dsp:txBody>
      <dsp:txXfrm>
        <a:off x="9155354" y="2700242"/>
        <a:ext cx="1341143" cy="1340888"/>
      </dsp:txXfrm>
    </dsp:sp>
    <dsp:sp modelId="{08EA3A4C-DA3D-4C0E-981D-4C6F673B2E83}">
      <dsp:nvSpPr>
        <dsp:cNvPr id="0" name=""/>
        <dsp:cNvSpPr/>
      </dsp:nvSpPr>
      <dsp:spPr>
        <a:xfrm rot="2700000">
          <a:off x="6740770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82700-4B3E-4384-8F63-EACDC0A91649}">
      <dsp:nvSpPr>
        <dsp:cNvPr id="0" name=""/>
        <dsp:cNvSpPr/>
      </dsp:nvSpPr>
      <dsp:spPr>
        <a:xfrm>
          <a:off x="6809156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Develop and Execute Plan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7076742" y="2700242"/>
        <a:ext cx="1341143" cy="1340888"/>
      </dsp:txXfrm>
    </dsp:sp>
    <dsp:sp modelId="{53CB794E-A8B9-4CAA-9B53-3F6B6C47D59D}">
      <dsp:nvSpPr>
        <dsp:cNvPr id="0" name=""/>
        <dsp:cNvSpPr/>
      </dsp:nvSpPr>
      <dsp:spPr>
        <a:xfrm rot="2700000">
          <a:off x="4663229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2CD73-0C97-40D8-A620-A3C71488BE3C}">
      <dsp:nvSpPr>
        <dsp:cNvPr id="0" name=""/>
        <dsp:cNvSpPr/>
      </dsp:nvSpPr>
      <dsp:spPr>
        <a:xfrm>
          <a:off x="4730544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Prepare Campus for Change</a:t>
          </a:r>
        </a:p>
      </dsp:txBody>
      <dsp:txXfrm>
        <a:off x="4998131" y="2700242"/>
        <a:ext cx="1341143" cy="1340888"/>
      </dsp:txXfrm>
    </dsp:sp>
    <dsp:sp modelId="{B12DE7DE-12DE-44FF-AC77-2323698E85A1}">
      <dsp:nvSpPr>
        <dsp:cNvPr id="0" name=""/>
        <dsp:cNvSpPr/>
      </dsp:nvSpPr>
      <dsp:spPr>
        <a:xfrm rot="2700000">
          <a:off x="2584617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938BD-0B4C-4B02-A1B0-DEB07BF4D12A}">
      <dsp:nvSpPr>
        <dsp:cNvPr id="0" name=""/>
        <dsp:cNvSpPr/>
      </dsp:nvSpPr>
      <dsp:spPr>
        <a:xfrm>
          <a:off x="2651932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Assess Campus Readiness</a:t>
          </a:r>
        </a:p>
      </dsp:txBody>
      <dsp:txXfrm>
        <a:off x="2920589" y="2700242"/>
        <a:ext cx="1341143" cy="1340888"/>
      </dsp:txXfrm>
    </dsp:sp>
    <dsp:sp modelId="{F347CDA8-D758-4233-B934-861F726B118B}">
      <dsp:nvSpPr>
        <dsp:cNvPr id="0" name=""/>
        <dsp:cNvSpPr/>
      </dsp:nvSpPr>
      <dsp:spPr>
        <a:xfrm rot="2700000">
          <a:off x="506005" y="2365036"/>
          <a:ext cx="2010947" cy="2010947"/>
        </a:xfrm>
        <a:prstGeom prst="teardrop">
          <a:avLst>
            <a:gd name="adj" fmla="val 1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DF4B-5FC4-45B1-A6CC-4B45774270A9}">
      <dsp:nvSpPr>
        <dsp:cNvPr id="0" name=""/>
        <dsp:cNvSpPr/>
      </dsp:nvSpPr>
      <dsp:spPr>
        <a:xfrm>
          <a:off x="573321" y="2431994"/>
          <a:ext cx="1877386" cy="18773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Assess Institutional Unit Readiness</a:t>
          </a:r>
        </a:p>
      </dsp:txBody>
      <dsp:txXfrm>
        <a:off x="841978" y="2700242"/>
        <a:ext cx="1341143" cy="1340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DF42C-75A7-448A-AC16-DB78AD6E8FB5}" type="datetimeFigureOut">
              <a:rPr lang="en-US" smtClean="0"/>
              <a:t>4/5/21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323B4-6225-4E99-893A-6B4A36686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4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1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25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64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5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7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8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7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38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3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6C771-C4C1-40BE-8B90-178B4592FC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0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5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8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4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9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8AB9-EDD3-44C2-BDD1-6196E42B50A9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90117-DA65-4D6D-854B-3FDC405A6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2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" y="4063475"/>
            <a:ext cx="12192001" cy="28931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Scaling Summer Bridge Programs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UW System Student Success Summit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Chris Navia, Ph.D.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Associate Vice President for Student Success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University of Wisconsin System Administration</a:t>
            </a:r>
          </a:p>
          <a:p>
            <a:pPr algn="ctr"/>
            <a:endParaRPr lang="en-US" sz="1400" i="1" dirty="0"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7D4736-9D44-0F40-A9F7-67FC5FD2C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327" y="-766957"/>
            <a:ext cx="12813874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3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9524"/>
            <a:ext cx="12508302" cy="946728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is intended to help you determine your level of institutional readiness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255005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82740" y="4475191"/>
            <a:ext cx="1479324" cy="646303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Relational Skills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7646" y="5457471"/>
            <a:ext cx="1066800" cy="374950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Report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BD69E0-9F3C-F64B-BB59-B392291C9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729193"/>
              </p:ext>
            </p:extLst>
          </p:nvPr>
        </p:nvGraphicFramePr>
        <p:xfrm>
          <a:off x="182693" y="1025580"/>
          <a:ext cx="8135042" cy="5331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2500">
                  <a:extLst>
                    <a:ext uri="{9D8B030D-6E8A-4147-A177-3AD203B41FA5}">
                      <a16:colId xmlns:a16="http://schemas.microsoft.com/office/drawing/2014/main" val="215482669"/>
                    </a:ext>
                  </a:extLst>
                </a:gridCol>
                <a:gridCol w="3178782">
                  <a:extLst>
                    <a:ext uri="{9D8B030D-6E8A-4147-A177-3AD203B41FA5}">
                      <a16:colId xmlns:a16="http://schemas.microsoft.com/office/drawing/2014/main" val="3416740850"/>
                    </a:ext>
                  </a:extLst>
                </a:gridCol>
                <a:gridCol w="815669">
                  <a:extLst>
                    <a:ext uri="{9D8B030D-6E8A-4147-A177-3AD203B41FA5}">
                      <a16:colId xmlns:a16="http://schemas.microsoft.com/office/drawing/2014/main" val="1966335101"/>
                    </a:ext>
                  </a:extLst>
                </a:gridCol>
                <a:gridCol w="816211">
                  <a:extLst>
                    <a:ext uri="{9D8B030D-6E8A-4147-A177-3AD203B41FA5}">
                      <a16:colId xmlns:a16="http://schemas.microsoft.com/office/drawing/2014/main" val="4102973488"/>
                    </a:ext>
                  </a:extLst>
                </a:gridCol>
                <a:gridCol w="815669">
                  <a:extLst>
                    <a:ext uri="{9D8B030D-6E8A-4147-A177-3AD203B41FA5}">
                      <a16:colId xmlns:a16="http://schemas.microsoft.com/office/drawing/2014/main" val="1621655324"/>
                    </a:ext>
                  </a:extLst>
                </a:gridCol>
                <a:gridCol w="816211">
                  <a:extLst>
                    <a:ext uri="{9D8B030D-6E8A-4147-A177-3AD203B41FA5}">
                      <a16:colId xmlns:a16="http://schemas.microsoft.com/office/drawing/2014/main" val="1783376390"/>
                    </a:ext>
                  </a:extLst>
                </a:gridCol>
              </a:tblGrid>
              <a:tr h="1199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Readiness Level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306967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Readiness Criteria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Questions to Consider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Not in Place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Challenges Present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Gaining Traction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Established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extLst>
                  <a:ext uri="{0D108BD9-81ED-4DB2-BD59-A6C34878D82A}">
                    <a16:rowId xmlns:a16="http://schemas.microsoft.com/office/drawing/2014/main" val="293439362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Stakeholder Management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Do key stakeholders understand what you’re trying to accomplish? Do they feel motivated to help?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extLst>
                  <a:ext uri="{0D108BD9-81ED-4DB2-BD59-A6C34878D82A}">
                    <a16:rowId xmlns:a16="http://schemas.microsoft.com/office/drawing/2014/main" val="1583250045"/>
                  </a:ext>
                </a:extLst>
              </a:tr>
              <a:tr h="479975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Theory of Action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Is the strategy aligned with the organization’s aspiration?</a:t>
                      </a:r>
                      <a:endParaRPr lang="en-US" sz="8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Has the strategy been assessed to determine projected impact?</a:t>
                      </a:r>
                      <a:endParaRPr lang="en-US" sz="8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Has a clear theory of action been articulated and shared?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rowSpan="3"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Rationale: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1131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Leadership Commitment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Has leadership made a commitment to support and drive the strategy?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380192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Stakeholder Assessment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Have all potential stakeholders been identified? Has potential impact on them been assessed?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90375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Change Management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Has the organization created an implementation environment conducive to the change?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extLst>
                  <a:ext uri="{0D108BD9-81ED-4DB2-BD59-A6C34878D82A}">
                    <a16:rowId xmlns:a16="http://schemas.microsoft.com/office/drawing/2014/main" val="2008862225"/>
                  </a:ext>
                </a:extLst>
              </a:tr>
              <a:tr h="522829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Cultural Alignment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Is the current organizational culture conducive to implement the strategy?</a:t>
                      </a:r>
                      <a:endParaRPr lang="en-US" sz="8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Have the necessary cultural shifts been identified and communicated to impacted organization staff?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Rationale: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357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Practices and Procedures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Have the required everyday practices been identified and set in place (e.g. policy changes, removal of organizational barriers)?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699623"/>
                  </a:ext>
                </a:extLst>
              </a:tr>
              <a:tr h="762817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Infrastructure/Capacity Building</a:t>
                      </a:r>
                      <a:endParaRPr lang="en-US" sz="800">
                        <a:effectLst/>
                      </a:endParaRPr>
                    </a:p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Have necessary structural changes been identified and implemented (re-allocation of roles and responsibilities, new positions established)?</a:t>
                      </a:r>
                      <a:endParaRPr lang="en-US" sz="8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Are the mechanisms in place to support organization staff with the appropriate tools, training, and/or additional support needed?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466319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Implementation Management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700">
                          <a:effectLst/>
                        </a:rPr>
                        <a:t>Are project and program management tools in place to plan, execute, and monitor the strategy’s implementation?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Wingdings" pitchFamily="2" charset="2"/>
                        </a:rPr>
                        <a:t>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 anchor="ctr"/>
                </a:tc>
                <a:extLst>
                  <a:ext uri="{0D108BD9-81ED-4DB2-BD59-A6C34878D82A}">
                    <a16:rowId xmlns:a16="http://schemas.microsoft.com/office/drawing/2014/main" val="3205069602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Team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Is there a team in place to coordinate the implementation of the strategy?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rowSpan="3"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Rationale: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144294"/>
                  </a:ext>
                </a:extLst>
              </a:tr>
              <a:tr h="239988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Funding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Has adequate funding been allocated to support the implementation and management of the strategy?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122523"/>
                  </a:ext>
                </a:extLst>
              </a:tr>
              <a:tr h="925666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Data/Routines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Is the data needed to monitor progress and evaluate the efficacy of the strategy available and accessible by the appropriate people?</a:t>
                      </a:r>
                      <a:endParaRPr lang="en-US" sz="8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Are processes in place to provide feedback to leadership and the implementation team on implementation progress?</a:t>
                      </a:r>
                      <a:endParaRPr lang="en-US" sz="8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Have routines been established to inform leadership of progress and to identify and address challenges?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395704"/>
                  </a:ext>
                </a:extLst>
              </a:tr>
              <a:tr h="359981">
                <a:tc>
                  <a:txBody>
                    <a:bodyPr/>
                    <a:lstStyle/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Plan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"/>
                      </a:pPr>
                      <a:r>
                        <a:rPr lang="en-US" sz="700">
                          <a:effectLst/>
                        </a:rPr>
                        <a:t>Has an actionable implementation plan, which includes measurable outcomes, timelines, and communication strategies been developed?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67" marR="5046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108653"/>
                  </a:ext>
                </a:extLst>
              </a:tr>
            </a:tbl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6166DF4C-95BC-5647-A7B9-91DABD5C3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1525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6903FE9-6087-9644-80EB-06C1ED178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450" y="2952493"/>
            <a:ext cx="323114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SCALING UP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READINESS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773525-6B0C-3B45-9D90-2DFF1A3AC69E}"/>
              </a:ext>
            </a:extLst>
          </p:cNvPr>
          <p:cNvSpPr txBox="1"/>
          <p:nvPr/>
        </p:nvSpPr>
        <p:spPr>
          <a:xfrm>
            <a:off x="8868579" y="6209774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208111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44270"/>
            <a:ext cx="12192000" cy="1035203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  <a:t> 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stakeholder engagement are critical components that require attention throughout the entire scaling effort</a:t>
            </a:r>
            <a:br>
              <a:rPr lang="en-US" dirty="0"/>
            </a:br>
            <a:endParaRPr lang="en-US" b="1" dirty="0">
              <a:solidFill>
                <a:schemeClr val="bg1">
                  <a:lumMod val="9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34638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72040CF9-4D98-0240-8078-528AC451272E}"/>
              </a:ext>
            </a:extLst>
          </p:cNvPr>
          <p:cNvSpPr/>
          <p:nvPr/>
        </p:nvSpPr>
        <p:spPr bwMode="auto">
          <a:xfrm>
            <a:off x="333556" y="2127004"/>
            <a:ext cx="11524889" cy="1052423"/>
          </a:xfrm>
          <a:prstGeom prst="left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7" tIns="45623" rIns="91247" bIns="45623" numCol="1" rtlCol="0" anchor="ctr" anchorCtr="0" compatLnSpc="1">
            <a:prstTxWarp prst="textNoShape">
              <a:avLst/>
            </a:prstTxWarp>
          </a:bodyPr>
          <a:lstStyle/>
          <a:p>
            <a:pPr algn="ctr" defTabSz="4654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F09A304E-8477-884F-BC86-17359F73EF62}"/>
              </a:ext>
            </a:extLst>
          </p:cNvPr>
          <p:cNvSpPr/>
          <p:nvPr/>
        </p:nvSpPr>
        <p:spPr bwMode="auto">
          <a:xfrm>
            <a:off x="333556" y="5048640"/>
            <a:ext cx="11524889" cy="1052423"/>
          </a:xfrm>
          <a:prstGeom prst="left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7" tIns="45623" rIns="91247" bIns="45623" numCol="1" rtlCol="0" anchor="ctr" anchorCtr="0" compatLnSpc="1">
            <a:prstTxWarp prst="textNoShape">
              <a:avLst/>
            </a:prstTxWarp>
          </a:bodyPr>
          <a:lstStyle/>
          <a:p>
            <a:pPr algn="ctr" defTabSz="46548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Stakeholder Engagement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877484-96DC-014A-9710-551B19934DB5}"/>
              </a:ext>
            </a:extLst>
          </p:cNvPr>
          <p:cNvSpPr txBox="1"/>
          <p:nvPr/>
        </p:nvSpPr>
        <p:spPr>
          <a:xfrm>
            <a:off x="2899194" y="1203800"/>
            <a:ext cx="6393611" cy="923204"/>
          </a:xfrm>
          <a:prstGeom prst="rect">
            <a:avLst/>
          </a:prstGeom>
          <a:noFill/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Ensuring that relevant stakeholders are engaged in the planning and implementation process and provided with the necessary information, at the appropriate time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FB65749-5464-C04A-BFBD-EF64FDC788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716120"/>
              </p:ext>
            </p:extLst>
          </p:nvPr>
        </p:nvGraphicFramePr>
        <p:xfrm>
          <a:off x="333556" y="664278"/>
          <a:ext cx="10921041" cy="6741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2274DE-6D3C-1347-9661-3F642720697D}"/>
              </a:ext>
            </a:extLst>
          </p:cNvPr>
          <p:cNvSpPr txBox="1"/>
          <p:nvPr/>
        </p:nvSpPr>
        <p:spPr>
          <a:xfrm>
            <a:off x="176270" y="6193722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209615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9524"/>
            <a:ext cx="12208042" cy="946728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14846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0786D1E-2A49-FA4D-BF8E-3A7BE0E93918}"/>
              </a:ext>
            </a:extLst>
          </p:cNvPr>
          <p:cNvSpPr txBox="1">
            <a:spLocks/>
          </p:cNvSpPr>
          <p:nvPr/>
        </p:nvSpPr>
        <p:spPr>
          <a:xfrm>
            <a:off x="162968" y="114300"/>
            <a:ext cx="12029032" cy="740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a stakeholder engagement strategy, it is helpful to think of the engagement’s purpose, flow, and method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DEB75F-87D3-9A4F-B104-F53E0A422B59}"/>
              </a:ext>
            </a:extLst>
          </p:cNvPr>
          <p:cNvGrpSpPr/>
          <p:nvPr/>
        </p:nvGrpSpPr>
        <p:grpSpPr>
          <a:xfrm>
            <a:off x="445300" y="1030250"/>
            <a:ext cx="11301401" cy="5084243"/>
            <a:chOff x="445294" y="1030250"/>
            <a:chExt cx="11301401" cy="5084243"/>
          </a:xfrm>
        </p:grpSpPr>
        <p:sp>
          <p:nvSpPr>
            <p:cNvPr id="8" name="Line 3">
              <a:extLst>
                <a:ext uri="{FF2B5EF4-FFF2-40B4-BE49-F238E27FC236}">
                  <a16:creationId xmlns:a16="http://schemas.microsoft.com/office/drawing/2014/main" id="{22003640-90E2-8E4C-AE42-DB602DC54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858" y="1461126"/>
              <a:ext cx="84118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126" tIns="46565" rIns="93126" bIns="46565" anchor="ctr"/>
            <a:lstStyle/>
            <a:p>
              <a:endParaRPr lang="en-US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9A6135B9-4C27-6C42-B94B-0A7A7DFEE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7881" y="1030250"/>
              <a:ext cx="400395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911881">
                <a:buClr>
                  <a:schemeClr val="tx2"/>
                </a:buClr>
              </a:pPr>
              <a:r>
                <a:rPr lang="en-US" sz="2000" b="1" dirty="0">
                  <a:solidFill>
                    <a:schemeClr val="tx2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Question </a:t>
              </a: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90CA6C11-9ED0-2045-B239-829CD27F7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2729" y="1030250"/>
              <a:ext cx="391695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911881">
                <a:buClr>
                  <a:schemeClr val="tx2"/>
                </a:buClr>
              </a:pPr>
              <a:r>
                <a:rPr lang="en-US" sz="2000" b="1" dirty="0">
                  <a:solidFill>
                    <a:schemeClr val="tx2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Examples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54CAF7-7E02-CD49-A1E3-DB5AEC265FC6}"/>
                </a:ext>
              </a:extLst>
            </p:cNvPr>
            <p:cNvGrpSpPr/>
            <p:nvPr/>
          </p:nvGrpSpPr>
          <p:grpSpPr>
            <a:xfrm>
              <a:off x="445294" y="1525398"/>
              <a:ext cx="11301392" cy="1958224"/>
              <a:chOff x="139306" y="1571446"/>
              <a:chExt cx="8837850" cy="1958224"/>
            </a:xfrm>
          </p:grpSpPr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4823BCBF-BC22-7343-8044-221434E51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06" y="1571446"/>
                <a:ext cx="1874156" cy="803967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3296" tIns="93296" rIns="93296" bIns="93296" anchor="ctr">
                <a:spAutoFit/>
              </a:bodyPr>
              <a:lstStyle/>
              <a:p>
                <a:pPr defTabSz="911881">
                  <a:buClr>
                    <a:schemeClr val="tx2"/>
                  </a:buClr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Purpose</a:t>
                </a:r>
              </a:p>
              <a:p>
                <a:pPr defTabSz="911881">
                  <a:buClr>
                    <a:schemeClr val="tx2"/>
                  </a:buClr>
                </a:pPr>
                <a:endPara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Placeholder 2">
                <a:extLst>
                  <a:ext uri="{FF2B5EF4-FFF2-40B4-BE49-F238E27FC236}">
                    <a16:creationId xmlns:a16="http://schemas.microsoft.com/office/drawing/2014/main" id="{1D328138-794C-4348-8447-615BB526E9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951" y="1692939"/>
                <a:ext cx="3131151" cy="83099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What do we need from this stakeholder group? </a:t>
                </a:r>
              </a:p>
              <a:p>
                <a:pPr marL="0" lvl="1" indent="0">
                  <a:spcBef>
                    <a:spcPts val="0"/>
                  </a:spcBef>
                  <a:buNone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Placeholder 2">
                <a:extLst>
                  <a:ext uri="{FF2B5EF4-FFF2-40B4-BE49-F238E27FC236}">
                    <a16:creationId xmlns:a16="http://schemas.microsoft.com/office/drawing/2014/main" id="{0FA6F025-0A83-7B4F-9053-361558D5E3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6005" y="1590678"/>
                <a:ext cx="3131151" cy="1938992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Gain buy-in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Inform of upcoming changes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Receive approval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Obtain feedback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Consult in planning efforts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 work practice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 attitude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458D65-601C-9743-9B03-CCC2AE3215BD}"/>
                </a:ext>
              </a:extLst>
            </p:cNvPr>
            <p:cNvGrpSpPr/>
            <p:nvPr/>
          </p:nvGrpSpPr>
          <p:grpSpPr>
            <a:xfrm>
              <a:off x="445294" y="3649406"/>
              <a:ext cx="11301392" cy="1661993"/>
              <a:chOff x="139306" y="3803208"/>
              <a:chExt cx="8837850" cy="1661993"/>
            </a:xfrm>
          </p:grpSpPr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C900B19-4EBC-344B-BCD6-645A346B7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06" y="3847035"/>
                <a:ext cx="1874156" cy="77319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3296" tIns="93296" rIns="93296" bIns="93296" anchor="ctr">
                <a:spAutoFit/>
              </a:bodyPr>
              <a:lstStyle/>
              <a:p>
                <a:pPr defTabSz="911881">
                  <a:buClr>
                    <a:schemeClr val="tx2"/>
                  </a:buClr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Flow</a:t>
                </a:r>
              </a:p>
              <a:p>
                <a:pPr algn="ctr" defTabSz="911881">
                  <a:buClr>
                    <a:schemeClr val="tx2"/>
                  </a:buClr>
                </a:pP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Placeholder 2">
                <a:extLst>
                  <a:ext uri="{FF2B5EF4-FFF2-40B4-BE49-F238E27FC236}">
                    <a16:creationId xmlns:a16="http://schemas.microsoft.com/office/drawing/2014/main" id="{CFD9F1E1-93A4-A74E-8E4B-2418EDB948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951" y="3940982"/>
                <a:ext cx="3131151" cy="553998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What direction(s) should communication flow ?</a:t>
                </a:r>
              </a:p>
            </p:txBody>
          </p:sp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id="{5CDB9393-E176-F343-A7F4-8FE1F13B8E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6005" y="3803208"/>
                <a:ext cx="3131151" cy="1661993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Receive information from group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Provide information to group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Back and forth information sharing</a:t>
                </a:r>
              </a:p>
              <a:p>
                <a:pPr lvl="1">
                  <a:spcBef>
                    <a:spcPts val="0"/>
                  </a:spcBef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0470E2-1809-1148-A67E-D1BFB22C54AD}"/>
                </a:ext>
              </a:extLst>
            </p:cNvPr>
            <p:cNvGrpSpPr/>
            <p:nvPr/>
          </p:nvGrpSpPr>
          <p:grpSpPr>
            <a:xfrm>
              <a:off x="445305" y="5006497"/>
              <a:ext cx="11301390" cy="1107996"/>
              <a:chOff x="139306" y="5126699"/>
              <a:chExt cx="8837849" cy="1107996"/>
            </a:xfrm>
          </p:grpSpPr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8EC00C35-633E-2D4A-8F24-BE3AA903D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06" y="5171947"/>
                <a:ext cx="1874139" cy="77319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3296" tIns="93296" rIns="93296" bIns="93296" anchor="ctr">
                <a:spAutoFit/>
              </a:bodyPr>
              <a:lstStyle/>
              <a:p>
                <a:pPr defTabSz="911881">
                  <a:buClr>
                    <a:schemeClr val="tx2"/>
                  </a:buClr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Method</a:t>
                </a:r>
              </a:p>
              <a:p>
                <a:pPr algn="ctr" defTabSz="911881">
                  <a:buClr>
                    <a:schemeClr val="tx2"/>
                  </a:buClr>
                </a:pP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FA37C65C-B47B-264A-860B-F5A71A9F67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943" y="5252055"/>
                <a:ext cx="3131151" cy="83099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What is the best way to communicate with and engage this group?</a:t>
                </a:r>
              </a:p>
            </p:txBody>
          </p:sp>
          <p:sp>
            <p:nvSpPr>
              <p:cNvPr id="17" name="Text Placeholder 2">
                <a:extLst>
                  <a:ext uri="{FF2B5EF4-FFF2-40B4-BE49-F238E27FC236}">
                    <a16:creationId xmlns:a16="http://schemas.microsoft.com/office/drawing/2014/main" id="{33D9C768-FF72-0A4D-ABFF-0F5C95E461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6004" y="5126699"/>
                <a:ext cx="3131151" cy="1107996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Standing meetings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Email blasts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Memos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Chain-of-command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2DD295-9412-114E-BC9C-B75075B8726E}"/>
              </a:ext>
            </a:extLst>
          </p:cNvPr>
          <p:cNvSpPr txBox="1"/>
          <p:nvPr/>
        </p:nvSpPr>
        <p:spPr>
          <a:xfrm>
            <a:off x="162968" y="6210358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138663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9524"/>
            <a:ext cx="12208042" cy="946728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Stakeholder Mapping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15986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DADC0903-EBCB-7F40-AC84-4144C64E3891}"/>
              </a:ext>
            </a:extLst>
          </p:cNvPr>
          <p:cNvGrpSpPr/>
          <p:nvPr/>
        </p:nvGrpSpPr>
        <p:grpSpPr>
          <a:xfrm>
            <a:off x="1976653" y="1077857"/>
            <a:ext cx="8238694" cy="5313850"/>
            <a:chOff x="420733" y="1078751"/>
            <a:chExt cx="8238694" cy="53138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CDC84F-A6BF-7045-B6EA-590E8F5943BB}"/>
                </a:ext>
              </a:extLst>
            </p:cNvPr>
            <p:cNvGrpSpPr/>
            <p:nvPr/>
          </p:nvGrpSpPr>
          <p:grpSpPr>
            <a:xfrm>
              <a:off x="420733" y="1078751"/>
              <a:ext cx="8238694" cy="5313850"/>
              <a:chOff x="412440" y="1243015"/>
              <a:chExt cx="7904422" cy="5021345"/>
            </a:xfrm>
          </p:grpSpPr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0EEFC125-8301-A94E-858A-9A4904100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048" y="1243015"/>
                <a:ext cx="7135814" cy="44169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37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0" name="Line 8">
                <a:extLst>
                  <a:ext uri="{FF2B5EF4-FFF2-40B4-BE49-F238E27FC236}">
                    <a16:creationId xmlns:a16="http://schemas.microsoft.com/office/drawing/2014/main" id="{A34A1ABB-BCFE-6D47-B340-F0D135430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1048" y="5991790"/>
                <a:ext cx="71358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Rectangle 9">
                <a:extLst>
                  <a:ext uri="{FF2B5EF4-FFF2-40B4-BE49-F238E27FC236}">
                    <a16:creationId xmlns:a16="http://schemas.microsoft.com/office/drawing/2014/main" id="{B794D615-28C5-A341-B027-F95582C5F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048" y="5660006"/>
                <a:ext cx="3567907" cy="272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Ctr="1">
                <a:spAutoFit/>
              </a:bodyPr>
              <a:lstStyle/>
              <a:p>
                <a:pPr defTabSz="803384">
                  <a:buClr>
                    <a:schemeClr val="tx2"/>
                  </a:buClr>
                </a:pPr>
                <a:r>
                  <a:rPr lang="en-US" sz="1837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Low</a:t>
                </a:r>
              </a:p>
            </p:txBody>
          </p:sp>
          <p:sp>
            <p:nvSpPr>
              <p:cNvPr id="22" name="Rectangle 10">
                <a:extLst>
                  <a:ext uri="{FF2B5EF4-FFF2-40B4-BE49-F238E27FC236}">
                    <a16:creationId xmlns:a16="http://schemas.microsoft.com/office/drawing/2014/main" id="{4766CFEF-FBBA-7747-AF21-5221E5EF3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048" y="5991790"/>
                <a:ext cx="7135813" cy="272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Ctr="1">
                <a:spAutoFit/>
              </a:bodyPr>
              <a:lstStyle/>
              <a:p>
                <a:pPr defTabSz="803384">
                  <a:buClr>
                    <a:schemeClr val="tx2"/>
                  </a:buClr>
                </a:pPr>
                <a:r>
                  <a:rPr lang="en-US" sz="1837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Level of </a:t>
                </a:r>
                <a:r>
                  <a:rPr lang="en-US" sz="1837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support</a:t>
                </a:r>
                <a:r>
                  <a:rPr lang="en-US" sz="1837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for your effort</a:t>
                </a:r>
                <a:endParaRPr lang="en-US" sz="1837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91B97874-554A-C94D-82F9-E07896394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8954" y="5660005"/>
                <a:ext cx="3567907" cy="272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Ctr="1">
                <a:spAutoFit/>
              </a:bodyPr>
              <a:lstStyle/>
              <a:p>
                <a:pPr defTabSz="803384">
                  <a:buClr>
                    <a:schemeClr val="tx2"/>
                  </a:buClr>
                </a:pPr>
                <a:r>
                  <a:rPr lang="en-US" sz="1837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High</a:t>
                </a:r>
              </a:p>
            </p:txBody>
          </p:sp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FA3C1141-78D6-4149-97B4-00ADBBB5E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-1351292" y="3354669"/>
                <a:ext cx="42233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37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Rectangle 14">
                <a:extLst>
                  <a:ext uri="{FF2B5EF4-FFF2-40B4-BE49-F238E27FC236}">
                    <a16:creationId xmlns:a16="http://schemas.microsoft.com/office/drawing/2014/main" id="{D13EB158-EAAF-6648-9174-A0F5F6E6C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-1560842" y="3216297"/>
                <a:ext cx="4223309" cy="276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b" anchorCtr="1">
                <a:spAutoFit/>
              </a:bodyPr>
              <a:lstStyle/>
              <a:p>
                <a:pPr defTabSz="803384">
                  <a:buClr>
                    <a:schemeClr val="tx2"/>
                  </a:buClr>
                </a:pPr>
                <a:r>
                  <a:rPr lang="en-US" sz="1837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Power to </a:t>
                </a:r>
                <a:r>
                  <a:rPr lang="en-US" sz="1837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influence </a:t>
                </a:r>
                <a:r>
                  <a:rPr lang="en-US" sz="1837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outcome</a:t>
                </a:r>
              </a:p>
            </p:txBody>
          </p:sp>
          <p:sp>
            <p:nvSpPr>
              <p:cNvPr id="26" name="Rectangle 15">
                <a:extLst>
                  <a:ext uri="{FF2B5EF4-FFF2-40B4-BE49-F238E27FC236}">
                    <a16:creationId xmlns:a16="http://schemas.microsoft.com/office/drawing/2014/main" id="{E277FE89-B987-F945-A124-E5EC59D7A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1062" y="2451402"/>
                <a:ext cx="1917700" cy="276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b" anchorCtr="1">
                <a:spAutoFit/>
              </a:bodyPr>
              <a:lstStyle/>
              <a:p>
                <a:pPr defTabSz="803384">
                  <a:buClr>
                    <a:schemeClr val="tx2"/>
                  </a:buClr>
                </a:pPr>
                <a:r>
                  <a:rPr lang="en-US" sz="1837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High</a:t>
                </a:r>
              </a:p>
            </p:txBody>
          </p:sp>
          <p:sp>
            <p:nvSpPr>
              <p:cNvPr id="27" name="Rectangle 15">
                <a:extLst>
                  <a:ext uri="{FF2B5EF4-FFF2-40B4-BE49-F238E27FC236}">
                    <a16:creationId xmlns:a16="http://schemas.microsoft.com/office/drawing/2014/main" id="{FF00303B-F6DC-9944-AC38-9745A2D46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1063" y="4369103"/>
                <a:ext cx="1917700" cy="276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b" anchorCtr="1">
                <a:spAutoFit/>
              </a:bodyPr>
              <a:lstStyle/>
              <a:p>
                <a:pPr defTabSz="803384">
                  <a:buClr>
                    <a:schemeClr val="tx2"/>
                  </a:buClr>
                </a:pPr>
                <a:r>
                  <a:rPr lang="en-US" sz="1837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Low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9FCC608-B0B2-F84D-A737-9AAD00FFB720}"/>
                  </a:ext>
                </a:extLst>
              </p:cNvPr>
              <p:cNvCxnSpPr>
                <a:stCxn id="19" idx="0"/>
                <a:endCxn id="19" idx="2"/>
              </p:cNvCxnSpPr>
              <p:nvPr/>
            </p:nvCxnSpPr>
            <p:spPr bwMode="auto">
              <a:xfrm>
                <a:off x="4748955" y="1243015"/>
                <a:ext cx="0" cy="44169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ADF9A63-5033-E740-B2F3-E006BC657802}"/>
                  </a:ext>
                </a:extLst>
              </p:cNvPr>
              <p:cNvCxnSpPr>
                <a:stCxn id="19" idx="1"/>
                <a:endCxn id="19" idx="3"/>
              </p:cNvCxnSpPr>
              <p:nvPr/>
            </p:nvCxnSpPr>
            <p:spPr bwMode="auto">
              <a:xfrm>
                <a:off x="1181048" y="3451510"/>
                <a:ext cx="713581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D86475-7B05-064C-A30D-22C56C101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487" y="1107827"/>
              <a:ext cx="2370296" cy="2308069"/>
            </a:xfrm>
            <a:prstGeom prst="rect">
              <a:avLst/>
            </a:prstGeom>
            <a:solidFill>
              <a:srgbClr val="FFC000">
                <a:alpha val="34902"/>
              </a:srgbClr>
            </a:solidFill>
            <a:ln w="28575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93208" tIns="46605" rIns="93208" bIns="46605" anchor="ctr"/>
            <a:lstStyle>
              <a:lvl1pPr defTabSz="455613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5613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5613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5613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5613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en-US" sz="3265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TARGETS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A9BB3C65-B41F-1D42-9B7D-622DFC71150B}"/>
                </a:ext>
              </a:extLst>
            </p:cNvPr>
            <p:cNvSpPr txBox="1">
              <a:spLocks/>
            </p:cNvSpPr>
            <p:nvPr/>
          </p:nvSpPr>
          <p:spPr>
            <a:xfrm>
              <a:off x="1603485" y="1994473"/>
              <a:ext cx="1762282" cy="5767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177800" indent="-17780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5000"/>
                <a:buFont typeface="Tahoma" pitchFamily="34" charset="0"/>
                <a:buChar char="▪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2pPr>
              <a:lvl3pPr marL="463550" indent="-28575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–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3pPr>
              <a:lvl4pPr marL="627063" indent="-163513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▫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4pPr>
              <a:lvl5pPr marL="736600" indent="-109538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Tahoma" pitchFamily="34" charset="0"/>
                <a:buChar char="-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5pPr>
              <a:lvl6pPr marL="25146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6pPr>
              <a:lvl7pPr marL="29718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7pPr>
              <a:lvl8pPr marL="3429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8pPr>
              <a:lvl9pPr marL="3886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041" b="1" dirty="0"/>
                <a:t>Opponents</a:t>
              </a:r>
              <a:r>
                <a:rPr lang="en-US" sz="1632" b="1" dirty="0"/>
                <a:t> </a:t>
              </a:r>
            </a:p>
            <a:p>
              <a:pPr algn="ctr">
                <a:spcBef>
                  <a:spcPts val="0"/>
                </a:spcBef>
              </a:pPr>
              <a:r>
                <a:rPr lang="en-US" sz="1632" dirty="0"/>
                <a:t>watch them</a:t>
              </a:r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EECAA421-123E-7142-B2F5-A0EB721679FA}"/>
                </a:ext>
              </a:extLst>
            </p:cNvPr>
            <p:cNvSpPr txBox="1">
              <a:spLocks/>
            </p:cNvSpPr>
            <p:nvPr/>
          </p:nvSpPr>
          <p:spPr>
            <a:xfrm>
              <a:off x="6590111" y="1837458"/>
              <a:ext cx="1762282" cy="8971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177800" indent="-17780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5000"/>
                <a:buFont typeface="Tahoma" pitchFamily="34" charset="0"/>
                <a:buChar char="▪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2pPr>
              <a:lvl3pPr marL="463550" indent="-28575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–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3pPr>
              <a:lvl4pPr marL="627063" indent="-163513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▫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4pPr>
              <a:lvl5pPr marL="736600" indent="-109538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Tahoma" pitchFamily="34" charset="0"/>
                <a:buChar char="-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5pPr>
              <a:lvl6pPr marL="25146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6pPr>
              <a:lvl7pPr marL="29718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7pPr>
              <a:lvl8pPr marL="3429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8pPr>
              <a:lvl9pPr marL="3886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041" b="1" dirty="0"/>
                <a:t>Messengers/ champions</a:t>
              </a:r>
            </a:p>
            <a:p>
              <a:pPr algn="ctr">
                <a:spcBef>
                  <a:spcPts val="0"/>
                </a:spcBef>
              </a:pPr>
              <a:r>
                <a:rPr lang="en-US" sz="1632" dirty="0"/>
                <a:t>activate them</a:t>
              </a:r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25C24DAA-4FB8-C546-8029-CDF2540676CD}"/>
                </a:ext>
              </a:extLst>
            </p:cNvPr>
            <p:cNvSpPr txBox="1">
              <a:spLocks/>
            </p:cNvSpPr>
            <p:nvPr/>
          </p:nvSpPr>
          <p:spPr>
            <a:xfrm>
              <a:off x="5374076" y="4153572"/>
              <a:ext cx="2851906" cy="832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177800" indent="-17780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5000"/>
                <a:buFont typeface="Tahoma" pitchFamily="34" charset="0"/>
                <a:buChar char="▪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2pPr>
              <a:lvl3pPr marL="463550" indent="-28575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–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3pPr>
              <a:lvl4pPr marL="627063" indent="-163513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▫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4pPr>
              <a:lvl5pPr marL="736600" indent="-109538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Tahoma" pitchFamily="34" charset="0"/>
                <a:buChar char="-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5pPr>
              <a:lvl6pPr marL="25146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6pPr>
              <a:lvl7pPr marL="29718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7pPr>
              <a:lvl8pPr marL="3429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8pPr>
              <a:lvl9pPr marL="3886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041" b="1" dirty="0"/>
                <a:t>Fan club</a:t>
              </a:r>
            </a:p>
            <a:p>
              <a:pPr algn="ctr">
                <a:spcBef>
                  <a:spcPts val="0"/>
                </a:spcBef>
              </a:pPr>
              <a:r>
                <a:rPr lang="en-US" sz="1632" dirty="0"/>
                <a:t>inform them – proportionate to their influence</a:t>
              </a:r>
              <a:endParaRPr lang="en-US" sz="1632" b="1" dirty="0"/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272553A8-9B8D-074E-8439-E36BB29A6B36}"/>
                </a:ext>
              </a:extLst>
            </p:cNvPr>
            <p:cNvSpPr txBox="1">
              <a:spLocks/>
            </p:cNvSpPr>
            <p:nvPr/>
          </p:nvSpPr>
          <p:spPr>
            <a:xfrm>
              <a:off x="1956054" y="4153572"/>
              <a:ext cx="2250369" cy="832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177800" indent="-17780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5000"/>
                <a:buFont typeface="Tahoma" pitchFamily="34" charset="0"/>
                <a:buChar char="▪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2pPr>
              <a:lvl3pPr marL="463550" indent="-285750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–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3pPr>
              <a:lvl4pPr marL="627063" indent="-163513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Tahoma" pitchFamily="34" charset="0"/>
                <a:buChar char="▫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4pPr>
              <a:lvl5pPr marL="736600" indent="-109538" algn="l" defTabSz="457200" rtl="0" fontAlgn="base" hangingPunct="0">
                <a:lnSpc>
                  <a:spcPct val="100000"/>
                </a:lnSpc>
                <a:spcBef>
                  <a:spcPts val="384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Tahoma" pitchFamily="34" charset="0"/>
                <a:buChar char="-"/>
                <a:defRPr sz="1600" baseline="0">
                  <a:solidFill>
                    <a:srgbClr val="000000"/>
                  </a:solidFill>
                  <a:latin typeface="Tahoma" pitchFamily="34" charset="0"/>
                  <a:ea typeface="+mn-ea"/>
                </a:defRPr>
              </a:lvl5pPr>
              <a:lvl6pPr marL="25146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6pPr>
              <a:lvl7pPr marL="29718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7pPr>
              <a:lvl8pPr marL="34290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8pPr>
              <a:lvl9pPr marL="3886200" indent="-2286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2041" b="1" dirty="0"/>
                <a:t>Not a priority</a:t>
              </a:r>
            </a:p>
            <a:p>
              <a:pPr algn="ctr">
                <a:spcBef>
                  <a:spcPts val="0"/>
                </a:spcBef>
              </a:pPr>
              <a:r>
                <a:rPr lang="en-US" sz="1632" dirty="0"/>
                <a:t>minimize engagement with them</a:t>
              </a:r>
              <a:endParaRPr lang="en-US" sz="1632" b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1CBAAF6-08EF-664C-97D5-38420FC8628B}"/>
              </a:ext>
            </a:extLst>
          </p:cNvPr>
          <p:cNvSpPr txBox="1"/>
          <p:nvPr/>
        </p:nvSpPr>
        <p:spPr>
          <a:xfrm>
            <a:off x="187287" y="6251680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1686777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3176"/>
            <a:ext cx="12208042" cy="946728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Closing Thoughts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01277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4" descr="http://sixprizes.com/wp-content/uploads/cartoon-thought-bubble.png">
            <a:extLst>
              <a:ext uri="{FF2B5EF4-FFF2-40B4-BE49-F238E27FC236}">
                <a16:creationId xmlns:a16="http://schemas.microsoft.com/office/drawing/2014/main" id="{5405847C-D14E-6E43-86D4-A164EA21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15" y="1408921"/>
            <a:ext cx="5124571" cy="452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7443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Today’s Objectives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015022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B8870D2A-751E-9D4B-8634-E10F1F083874}"/>
              </a:ext>
            </a:extLst>
          </p:cNvPr>
          <p:cNvGrpSpPr/>
          <p:nvPr/>
        </p:nvGrpSpPr>
        <p:grpSpPr>
          <a:xfrm>
            <a:off x="0" y="946728"/>
            <a:ext cx="6178973" cy="5528122"/>
            <a:chOff x="-92366" y="838199"/>
            <a:chExt cx="4816766" cy="552812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A005DD-EF61-A347-B93B-45160EA3324D}"/>
                </a:ext>
              </a:extLst>
            </p:cNvPr>
            <p:cNvSpPr txBox="1"/>
            <p:nvPr/>
          </p:nvSpPr>
          <p:spPr>
            <a:xfrm>
              <a:off x="4362994" y="131934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2CE8A4-F159-CA47-B17A-9610679432C8}"/>
                </a:ext>
              </a:extLst>
            </p:cNvPr>
            <p:cNvSpPr txBox="1"/>
            <p:nvPr/>
          </p:nvSpPr>
          <p:spPr>
            <a:xfrm>
              <a:off x="-92366" y="150401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F508F6-BB69-EA4E-9571-036BC5B88292}"/>
                </a:ext>
              </a:extLst>
            </p:cNvPr>
            <p:cNvSpPr/>
            <p:nvPr/>
          </p:nvSpPr>
          <p:spPr bwMode="auto">
            <a:xfrm>
              <a:off x="-1" y="838199"/>
              <a:ext cx="4724401" cy="55281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pitchFamily="2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579627-4C0F-084D-8EAD-E74287EB175E}"/>
                </a:ext>
              </a:extLst>
            </p:cNvPr>
            <p:cNvSpPr txBox="1"/>
            <p:nvPr/>
          </p:nvSpPr>
          <p:spPr>
            <a:xfrm>
              <a:off x="322838" y="1319349"/>
              <a:ext cx="4224887" cy="44012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Reflect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question of what it means to scale up a summer bridge program with an intentional focus on equity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critical steps involved in the scaling process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Discuss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notion of institutional readiness and assess where we are in terms of our own scaling efforts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Explore stakeholder mapping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to help us think through who needs to help us in the scaling process and why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C030BE-73AC-F849-AAE2-1A83CC5F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85" y="1020148"/>
            <a:ext cx="6008039" cy="54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42391"/>
            <a:ext cx="12689058" cy="992295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marL="119063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the context of summer bridge programs, good scaling efforts start with an intentional focus on equity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32587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2ED662E-0828-CB4F-9BBB-AD509F4F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9904"/>
            <a:ext cx="6288258" cy="553686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243711" y="109568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5DB49B-5664-594D-9D35-33157298C1D1}"/>
              </a:ext>
            </a:extLst>
          </p:cNvPr>
          <p:cNvSpPr txBox="1"/>
          <p:nvPr/>
        </p:nvSpPr>
        <p:spPr>
          <a:xfrm>
            <a:off x="6438430" y="1042865"/>
            <a:ext cx="579811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latin typeface="Arial" panose="020B0604020202020204" pitchFamily="34" charset="0"/>
                <a:cs typeface="Arial" panose="020B0604020202020204" pitchFamily="34" charset="0"/>
              </a:rPr>
              <a:t>Inclusive in Planning Efforts</a:t>
            </a:r>
          </a:p>
          <a:p>
            <a:r>
              <a:rPr lang="en-US" sz="175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Which students could most benefit from participation in your newly scaled summer bridge program?  How are you going to make sure they have access to it and can readily participate?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28BCD-0846-CC48-80F6-6A592C484C66}"/>
              </a:ext>
            </a:extLst>
          </p:cNvPr>
          <p:cNvSpPr txBox="1"/>
          <p:nvPr/>
        </p:nvSpPr>
        <p:spPr>
          <a:xfrm>
            <a:off x="6438430" y="2977492"/>
            <a:ext cx="579811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latin typeface="Arial" panose="020B0604020202020204" pitchFamily="34" charset="0"/>
                <a:cs typeface="Arial" panose="020B0604020202020204" pitchFamily="34" charset="0"/>
              </a:rPr>
              <a:t>Equitable Outcomes &amp; Goals </a:t>
            </a:r>
          </a:p>
          <a:p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What metrics will you track to ensure that your</a:t>
            </a:r>
          </a:p>
          <a:p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     newly scaled summer bridge program fosters </a:t>
            </a:r>
          </a:p>
          <a:p>
            <a:pPr marL="295275" indent="-295275"/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     learning and growth among all of the students who    participate in it?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CB9DB-4406-4946-BE5F-FADBAF3E51E4}"/>
              </a:ext>
            </a:extLst>
          </p:cNvPr>
          <p:cNvSpPr txBox="1"/>
          <p:nvPr/>
        </p:nvSpPr>
        <p:spPr>
          <a:xfrm>
            <a:off x="6438430" y="4912119"/>
            <a:ext cx="579811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latin typeface="Arial" panose="020B0604020202020204" pitchFamily="34" charset="0"/>
                <a:cs typeface="Arial" panose="020B0604020202020204" pitchFamily="34" charset="0"/>
              </a:rPr>
              <a:t>Student-Centered Focus</a:t>
            </a:r>
          </a:p>
          <a:p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How do you ensure that your scaled-up summer bridge program will effectively serve all students in </a:t>
            </a:r>
          </a:p>
          <a:p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     the ways they most need?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92765"/>
            <a:ext cx="12208042" cy="1042669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A Definition: What do we mean by scaling up?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311945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F7FD9DA-BE79-1048-B8CF-684E24F519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70546" y="1404092"/>
            <a:ext cx="7450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“Scaling up”</a:t>
            </a:r>
            <a:r>
              <a:rPr lang="en-US" b="1" i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(v). </a:t>
            </a: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process of increasing the size and/or scope of a successful, evidence-based practice which currently exists in one or few places across the institution in order to impact more students.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D261B9-B013-FD4C-BA86-EF9438E7BA2A}"/>
              </a:ext>
            </a:extLst>
          </p:cNvPr>
          <p:cNvSpPr/>
          <p:nvPr/>
        </p:nvSpPr>
        <p:spPr bwMode="auto">
          <a:xfrm>
            <a:off x="2274094" y="2538093"/>
            <a:ext cx="7643813" cy="3559868"/>
          </a:xfrm>
          <a:prstGeom prst="roundRect">
            <a:avLst>
              <a:gd name="adj" fmla="val 11139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315" tIns="45658" rIns="91315" bIns="45658" numCol="1" rtlCol="0" anchor="t" anchorCtr="0" compatLnSpc="1">
            <a:prstTxWarp prst="textNoShape">
              <a:avLst/>
            </a:prstTxWarp>
          </a:bodyPr>
          <a:lstStyle/>
          <a:p>
            <a:pPr defTabSz="45657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>
              <a:latin typeface="Arial" charset="0"/>
              <a:ea typeface="SimSun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D91B6-09AD-274D-9B3C-1D667B28AA5B}"/>
              </a:ext>
            </a:extLst>
          </p:cNvPr>
          <p:cNvSpPr txBox="1"/>
          <p:nvPr/>
        </p:nvSpPr>
        <p:spPr>
          <a:xfrm>
            <a:off x="2516483" y="2702262"/>
            <a:ext cx="7401424" cy="3231529"/>
          </a:xfrm>
          <a:prstGeom prst="rect">
            <a:avLst/>
          </a:prstGeom>
          <a:noFill/>
        </p:spPr>
        <p:txBody>
          <a:bodyPr wrap="square" lIns="91315" tIns="45658" rIns="91315" bIns="45658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When determining a practice to scale-up, the practice should:</a:t>
            </a:r>
          </a:p>
          <a:p>
            <a:pPr marL="507301" indent="-285358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Be a </a:t>
            </a:r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proven evidence-based practice </a:t>
            </a: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with clear results</a:t>
            </a:r>
          </a:p>
          <a:p>
            <a:pPr marL="507301" indent="-285358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Be </a:t>
            </a:r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aligned with campus/system goals </a:t>
            </a: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and strategic objectives</a:t>
            </a:r>
          </a:p>
          <a:p>
            <a:pPr marL="507301" indent="-285358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Have full </a:t>
            </a:r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commitment from leadership</a:t>
            </a:r>
          </a:p>
          <a:p>
            <a:pPr marL="507301" indent="-285358">
              <a:spcAft>
                <a:spcPts val="1200"/>
              </a:spcAft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Impact a targeted and/or at-risk population</a:t>
            </a:r>
          </a:p>
          <a:p>
            <a:pPr marL="507301" indent="-285358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Be </a:t>
            </a:r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realistic</a:t>
            </a: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in nature</a:t>
            </a:r>
          </a:p>
          <a:p>
            <a:pPr marL="507301" indent="-285358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Be able to </a:t>
            </a:r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produce favorable results within given time constraints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653EB-05DC-2C49-AE82-9A24A85EBF22}"/>
              </a:ext>
            </a:extLst>
          </p:cNvPr>
          <p:cNvSpPr txBox="1"/>
          <p:nvPr/>
        </p:nvSpPr>
        <p:spPr>
          <a:xfrm>
            <a:off x="10861288" y="3880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A6835-89C9-314B-A795-8E005A5D647A}"/>
              </a:ext>
            </a:extLst>
          </p:cNvPr>
          <p:cNvSpPr txBox="1"/>
          <p:nvPr/>
        </p:nvSpPr>
        <p:spPr>
          <a:xfrm>
            <a:off x="187287" y="6209774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104392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6042" y="-18041"/>
            <a:ext cx="12208042" cy="1055921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  <a:t>  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Key Question: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we know when we have successfully scaled our work?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44199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5ED3596A-0721-B141-AF60-947B208798B4}"/>
              </a:ext>
            </a:extLst>
          </p:cNvPr>
          <p:cNvGrpSpPr/>
          <p:nvPr/>
        </p:nvGrpSpPr>
        <p:grpSpPr>
          <a:xfrm>
            <a:off x="6562869" y="1409690"/>
            <a:ext cx="5629131" cy="2219147"/>
            <a:chOff x="5111823" y="1499191"/>
            <a:chExt cx="5629131" cy="22191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D490EB-DFFD-3A4E-93F3-24F7B5128EF0}"/>
                </a:ext>
              </a:extLst>
            </p:cNvPr>
            <p:cNvGrpSpPr/>
            <p:nvPr/>
          </p:nvGrpSpPr>
          <p:grpSpPr>
            <a:xfrm>
              <a:off x="5111823" y="1791579"/>
              <a:ext cx="5629131" cy="1926759"/>
              <a:chOff x="3352800" y="1319349"/>
              <a:chExt cx="5629131" cy="192675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D7A7E2-B53C-2E42-8B86-9DA01C507E19}"/>
                  </a:ext>
                </a:extLst>
              </p:cNvPr>
              <p:cNvSpPr txBox="1"/>
              <p:nvPr/>
            </p:nvSpPr>
            <p:spPr>
              <a:xfrm>
                <a:off x="4362994" y="1319349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Text Placeholder 3">
                <a:extLst>
                  <a:ext uri="{FF2B5EF4-FFF2-40B4-BE49-F238E27FC236}">
                    <a16:creationId xmlns:a16="http://schemas.microsoft.com/office/drawing/2014/main" id="{18B8C833-F08F-FE47-B96E-90AE110707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2800" y="1873348"/>
                <a:ext cx="5629131" cy="1372760"/>
              </a:xfrm>
              <a:prstGeom prst="rect">
                <a:avLst/>
              </a:prstGeom>
            </p:spPr>
            <p:txBody>
              <a:bodyPr/>
              <a:lstStyle>
                <a:lvl1pPr marL="349378" indent="-349378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1454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3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56987" indent="-291150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1161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rgbClr val="000000"/>
                    </a:solidFill>
                    <a:latin typeface="+mn-lt"/>
                    <a:ea typeface="+mn-ea"/>
                  </a:defRPr>
                </a:lvl2pPr>
                <a:lvl3pPr marL="1164597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867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3pPr>
                <a:lvl4pPr marL="1630436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87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4pPr>
                <a:lvl5pPr marL="2096275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94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5pPr>
                <a:lvl6pPr marL="2562114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94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6pPr>
                <a:lvl7pPr marL="3027952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94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7pPr>
                <a:lvl8pPr marL="3493791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94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8pPr>
                <a:lvl9pPr marL="3959629" indent="-232922" algn="l" defTabSz="465831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94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Font typeface="Wingdings" pitchFamily="2" charset="2"/>
                  <a:buChar char="§"/>
                </a:pP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program, service or policy has the </a:t>
                </a:r>
                <a:r>
                  <a:rPr lang="en-US" sz="2000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intended impact</a:t>
                </a: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 on the student population you expected it to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 are </a:t>
                </a:r>
                <a:r>
                  <a:rPr lang="en-US" sz="2000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measurable outcomes or improvements </a:t>
                </a: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that you can readily point to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program, service or policy is </a:t>
                </a:r>
                <a:r>
                  <a:rPr lang="en-US" sz="2000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”institutionalized” </a:t>
                </a: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can now be taken for business as usual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sz="2000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Resources are aligned </a:t>
                </a:r>
                <a:r>
                  <a:rPr lang="en-US" sz="20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to support the scaled-up program, service or policy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F3EDF7-608E-CB43-B375-77D30D9E3C14}"/>
                </a:ext>
              </a:extLst>
            </p:cNvPr>
            <p:cNvSpPr txBox="1"/>
            <p:nvPr/>
          </p:nvSpPr>
          <p:spPr>
            <a:xfrm>
              <a:off x="5990537" y="1499191"/>
              <a:ext cx="38717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SCALE IS ACHIEVED WHEN…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2203DE-14FE-7A4E-A9C4-A9240196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879"/>
            <a:ext cx="6158449" cy="54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2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334178" y="-65167"/>
            <a:ext cx="12526178" cy="1052098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marL="22860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process of scaling involves several critical steps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12133"/>
              </p:ext>
            </p:extLst>
          </p:nvPr>
        </p:nvGraphicFramePr>
        <p:xfrm>
          <a:off x="0" y="6493565"/>
          <a:ext cx="1219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04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A44BD3F-7950-D542-9CB4-9D3F21005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648453"/>
              </p:ext>
            </p:extLst>
          </p:nvPr>
        </p:nvGraphicFramePr>
        <p:xfrm>
          <a:off x="390706" y="407103"/>
          <a:ext cx="10921041" cy="6741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425C3CC-0B86-8E4A-A41D-7A72C8FAC3C3}"/>
              </a:ext>
            </a:extLst>
          </p:cNvPr>
          <p:cNvGrpSpPr/>
          <p:nvPr/>
        </p:nvGrpSpPr>
        <p:grpSpPr>
          <a:xfrm>
            <a:off x="333555" y="1881320"/>
            <a:ext cx="11524889" cy="3974059"/>
            <a:chOff x="333556" y="2127004"/>
            <a:chExt cx="11524889" cy="3974059"/>
          </a:xfrm>
        </p:grpSpPr>
        <p:sp>
          <p:nvSpPr>
            <p:cNvPr id="7" name="Left-Right Arrow 6">
              <a:extLst>
                <a:ext uri="{FF2B5EF4-FFF2-40B4-BE49-F238E27FC236}">
                  <a16:creationId xmlns:a16="http://schemas.microsoft.com/office/drawing/2014/main" id="{A1D965B7-347F-A74D-826B-704022F44BBD}"/>
                </a:ext>
              </a:extLst>
            </p:cNvPr>
            <p:cNvSpPr/>
            <p:nvPr/>
          </p:nvSpPr>
          <p:spPr bwMode="auto">
            <a:xfrm>
              <a:off x="333556" y="2127004"/>
              <a:ext cx="11524889" cy="1052423"/>
            </a:xfrm>
            <a:prstGeom prst="left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247" tIns="45623" rIns="91247" bIns="456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6548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Communication</a:t>
              </a:r>
            </a:p>
          </p:txBody>
        </p:sp>
        <p:sp>
          <p:nvSpPr>
            <p:cNvPr id="8" name="Left-Right Arrow 7">
              <a:extLst>
                <a:ext uri="{FF2B5EF4-FFF2-40B4-BE49-F238E27FC236}">
                  <a16:creationId xmlns:a16="http://schemas.microsoft.com/office/drawing/2014/main" id="{01575C38-EC14-1A45-B326-67956ACE449F}"/>
                </a:ext>
              </a:extLst>
            </p:cNvPr>
            <p:cNvSpPr/>
            <p:nvPr/>
          </p:nvSpPr>
          <p:spPr bwMode="auto">
            <a:xfrm>
              <a:off x="333556" y="5048640"/>
              <a:ext cx="11524889" cy="1052423"/>
            </a:xfrm>
            <a:prstGeom prst="left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247" tIns="45623" rIns="91247" bIns="456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6548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Stakeholder Engagement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422E13-B9A4-CB47-913E-A0DDA3F0AC79}"/>
              </a:ext>
            </a:extLst>
          </p:cNvPr>
          <p:cNvSpPr txBox="1"/>
          <p:nvPr/>
        </p:nvSpPr>
        <p:spPr>
          <a:xfrm>
            <a:off x="70884" y="1045107"/>
            <a:ext cx="3909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Scaling Up Framework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836A25-5B33-D746-8431-0F54A7AE0403}"/>
              </a:ext>
            </a:extLst>
          </p:cNvPr>
          <p:cNvGrpSpPr/>
          <p:nvPr/>
        </p:nvGrpSpPr>
        <p:grpSpPr>
          <a:xfrm>
            <a:off x="180974" y="1345685"/>
            <a:ext cx="11830050" cy="4863855"/>
            <a:chOff x="53618" y="1302230"/>
            <a:chExt cx="9019866" cy="456517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CC599C9-DE20-A94D-9ADA-39390DA6E0A1}"/>
                </a:ext>
              </a:extLst>
            </p:cNvPr>
            <p:cNvSpPr/>
            <p:nvPr/>
          </p:nvSpPr>
          <p:spPr bwMode="auto">
            <a:xfrm>
              <a:off x="53618" y="1524000"/>
              <a:ext cx="9019866" cy="4343400"/>
            </a:xfrm>
            <a:prstGeom prst="roundRect">
              <a:avLst>
                <a:gd name="adj" fmla="val 8460"/>
              </a:avLst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57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latin typeface="Arial" charset="0"/>
                <a:ea typeface="SimSun" pitchFamily="2" charset="-12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391184-05F6-7640-AB2F-36AE343A5456}"/>
                </a:ext>
              </a:extLst>
            </p:cNvPr>
            <p:cNvSpPr txBox="1"/>
            <p:nvPr/>
          </p:nvSpPr>
          <p:spPr>
            <a:xfrm>
              <a:off x="3223645" y="1302230"/>
              <a:ext cx="2668920" cy="3755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    </a:t>
              </a:r>
              <a:r>
                <a:rPr lang="en-US" sz="2000" b="1" dirty="0"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THEORY OF ACTION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CE00BBA-ACEB-C14A-932F-53A2294153CA}"/>
                </a:ext>
              </a:extLst>
            </p:cNvPr>
            <p:cNvCxnSpPr/>
            <p:nvPr/>
          </p:nvCxnSpPr>
          <p:spPr bwMode="auto">
            <a:xfrm>
              <a:off x="2575302" y="1524000"/>
              <a:ext cx="838200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DD413FB-D897-784C-AA66-28F9F8CB8647}"/>
                </a:ext>
              </a:extLst>
            </p:cNvPr>
            <p:cNvCxnSpPr/>
            <p:nvPr/>
          </p:nvCxnSpPr>
          <p:spPr bwMode="auto">
            <a:xfrm>
              <a:off x="5798720" y="1524000"/>
              <a:ext cx="838200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arrow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F2D33C3-F65D-C544-B357-AC0AC0026BE3}"/>
              </a:ext>
            </a:extLst>
          </p:cNvPr>
          <p:cNvSpPr txBox="1"/>
          <p:nvPr/>
        </p:nvSpPr>
        <p:spPr>
          <a:xfrm>
            <a:off x="180974" y="6248121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38754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42979"/>
            <a:ext cx="12526178" cy="982893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marL="119063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  <a:t> 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stakeholder engagement are also critical components of the       entire scaling effort</a:t>
            </a:r>
            <a:br>
              <a:rPr lang="en-US" dirty="0"/>
            </a:br>
            <a:endParaRPr lang="en-US" b="1" dirty="0">
              <a:solidFill>
                <a:schemeClr val="bg1">
                  <a:lumMod val="9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503064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4A74656-49F4-9A45-BF5B-676D3C13A9F9}"/>
              </a:ext>
            </a:extLst>
          </p:cNvPr>
          <p:cNvGrpSpPr/>
          <p:nvPr/>
        </p:nvGrpSpPr>
        <p:grpSpPr>
          <a:xfrm>
            <a:off x="333556" y="2127004"/>
            <a:ext cx="11524889" cy="3974059"/>
            <a:chOff x="333556" y="2127004"/>
            <a:chExt cx="11524889" cy="3974059"/>
          </a:xfrm>
        </p:grpSpPr>
        <p:sp>
          <p:nvSpPr>
            <p:cNvPr id="27" name="Left-Right Arrow 26">
              <a:extLst>
                <a:ext uri="{FF2B5EF4-FFF2-40B4-BE49-F238E27FC236}">
                  <a16:creationId xmlns:a16="http://schemas.microsoft.com/office/drawing/2014/main" id="{72040CF9-4D98-0240-8078-528AC451272E}"/>
                </a:ext>
              </a:extLst>
            </p:cNvPr>
            <p:cNvSpPr/>
            <p:nvPr/>
          </p:nvSpPr>
          <p:spPr bwMode="auto">
            <a:xfrm>
              <a:off x="333556" y="2127004"/>
              <a:ext cx="11524889" cy="1052423"/>
            </a:xfrm>
            <a:prstGeom prst="left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247" tIns="45623" rIns="91247" bIns="456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6548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Communication</a:t>
              </a:r>
            </a:p>
          </p:txBody>
        </p:sp>
        <p:sp>
          <p:nvSpPr>
            <p:cNvPr id="29" name="Left-Right Arrow 28">
              <a:extLst>
                <a:ext uri="{FF2B5EF4-FFF2-40B4-BE49-F238E27FC236}">
                  <a16:creationId xmlns:a16="http://schemas.microsoft.com/office/drawing/2014/main" id="{F09A304E-8477-884F-BC86-17359F73EF62}"/>
                </a:ext>
              </a:extLst>
            </p:cNvPr>
            <p:cNvSpPr/>
            <p:nvPr/>
          </p:nvSpPr>
          <p:spPr bwMode="auto">
            <a:xfrm>
              <a:off x="333556" y="5048640"/>
              <a:ext cx="11524889" cy="1052423"/>
            </a:xfrm>
            <a:prstGeom prst="left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247" tIns="45623" rIns="91247" bIns="4562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6548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Stakeholder Engagement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877484-96DC-014A-9710-551B19934DB5}"/>
              </a:ext>
            </a:extLst>
          </p:cNvPr>
          <p:cNvSpPr txBox="1"/>
          <p:nvPr/>
        </p:nvSpPr>
        <p:spPr>
          <a:xfrm>
            <a:off x="2899194" y="1203800"/>
            <a:ext cx="6393611" cy="923204"/>
          </a:xfrm>
          <a:prstGeom prst="rect">
            <a:avLst/>
          </a:prstGeom>
          <a:noFill/>
        </p:spPr>
        <p:txBody>
          <a:bodyPr wrap="square" lIns="91315" tIns="45658" rIns="91315" bIns="45658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Ensuring that relevant stakeholders are engaged in the planning and implementation process and provided with the necessary information, at the appropriate time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CE18FD0-6C6D-D24A-84B9-C7FC0761F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078920"/>
              </p:ext>
            </p:extLst>
          </p:nvPr>
        </p:nvGraphicFramePr>
        <p:xfrm>
          <a:off x="333556" y="735716"/>
          <a:ext cx="10921041" cy="6741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75E2B6B-5437-FC48-99DE-D435F66C1CAB}"/>
              </a:ext>
            </a:extLst>
          </p:cNvPr>
          <p:cNvSpPr txBox="1"/>
          <p:nvPr/>
        </p:nvSpPr>
        <p:spPr>
          <a:xfrm>
            <a:off x="165254" y="6209774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14803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" y="-45103"/>
            <a:ext cx="13025887" cy="973717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 is important to keep in mind that every scaling effort is susceptible to obstacles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and challenges</a:t>
            </a:r>
            <a:br>
              <a:rPr lang="en-US" dirty="0"/>
            </a:br>
            <a:endParaRPr lang="en-US" b="1" dirty="0">
              <a:solidFill>
                <a:schemeClr val="bg1">
                  <a:lumMod val="9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0924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74F1E8D-881F-FC47-A382-11BB1E06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8614"/>
            <a:ext cx="5796952" cy="5558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338D4-6BD2-9649-BEDD-58E46C5FFBD7}"/>
              </a:ext>
            </a:extLst>
          </p:cNvPr>
          <p:cNvSpPr txBox="1"/>
          <p:nvPr/>
        </p:nvSpPr>
        <p:spPr>
          <a:xfrm>
            <a:off x="6512942" y="1199314"/>
            <a:ext cx="53253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Scaling Obstacles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financial and human resources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faculty support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adequate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institutional research or information technology support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Intervention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fidelity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Too many other initiatives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going on on campus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7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13153"/>
            <a:ext cx="13422702" cy="946728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some principles and basic practices that can aid in the mitigation of   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scaling obstacles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58542"/>
              </p:ext>
            </p:extLst>
          </p:nvPr>
        </p:nvGraphicFramePr>
        <p:xfrm>
          <a:off x="0" y="6486773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fld id="{0BD51EEC-04BA-4F28-AD1E-CC2F74C8B293}" type="slidenum">
                        <a:rPr lang="en-US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fld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240971" y="3167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00FFDD2-2C69-5E4F-942D-A8360C2BDD5D}"/>
              </a:ext>
            </a:extLst>
          </p:cNvPr>
          <p:cNvGrpSpPr/>
          <p:nvPr/>
        </p:nvGrpSpPr>
        <p:grpSpPr>
          <a:xfrm>
            <a:off x="324929" y="1079619"/>
            <a:ext cx="12864258" cy="5340049"/>
            <a:chOff x="58320" y="1023231"/>
            <a:chExt cx="9940460" cy="534004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B2D1997-CBEC-004D-A22E-8F60B6F815F6}"/>
                </a:ext>
              </a:extLst>
            </p:cNvPr>
            <p:cNvGrpSpPr/>
            <p:nvPr/>
          </p:nvGrpSpPr>
          <p:grpSpPr>
            <a:xfrm>
              <a:off x="92337" y="1023231"/>
              <a:ext cx="9906443" cy="2942087"/>
              <a:chOff x="92337" y="1019059"/>
              <a:chExt cx="9906443" cy="3054017"/>
            </a:xfrm>
          </p:grpSpPr>
          <p:sp>
            <p:nvSpPr>
              <p:cNvPr id="65" name="Line 3">
                <a:extLst>
                  <a:ext uri="{FF2B5EF4-FFF2-40B4-BE49-F238E27FC236}">
                    <a16:creationId xmlns:a16="http://schemas.microsoft.com/office/drawing/2014/main" id="{FC3E2235-A09A-E24A-AEC7-0EF8B9242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337" y="1429208"/>
                <a:ext cx="8850802" cy="14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3126" tIns="46565" rIns="93126" bIns="46565" anchor="ctr"/>
              <a:lstStyle/>
              <a:p>
                <a:endParaRPr lang="en-US"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1DF47C91-FA1C-5348-90C6-297280C2A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7656" y="1019059"/>
                <a:ext cx="3131151" cy="319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b">
                <a:spAutoFit/>
              </a:bodyPr>
              <a:lstStyle/>
              <a:p>
                <a:pPr defTabSz="911881">
                  <a:buClr>
                    <a:schemeClr val="tx2"/>
                  </a:buClr>
                </a:pPr>
                <a:r>
                  <a:rPr lang="en-US" sz="20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Practice</a:t>
                </a:r>
              </a:p>
            </p:txBody>
          </p:sp>
          <p:sp>
            <p:nvSpPr>
              <p:cNvPr id="67" name="Rectangle 6">
                <a:extLst>
                  <a:ext uri="{FF2B5EF4-FFF2-40B4-BE49-F238E27FC236}">
                    <a16:creationId xmlns:a16="http://schemas.microsoft.com/office/drawing/2014/main" id="{F5123DA5-9990-8541-A726-7B800C5B3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5662" y="1028768"/>
                <a:ext cx="3063118" cy="319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b">
                <a:spAutoFit/>
              </a:bodyPr>
              <a:lstStyle/>
              <a:p>
                <a:pPr defTabSz="911881">
                  <a:buClr>
                    <a:schemeClr val="tx2"/>
                  </a:buClr>
                </a:pPr>
                <a:r>
                  <a:rPr lang="en-US" sz="20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 pitchFamily="34" charset="0"/>
                    <a:cs typeface="Arial" panose="020B0604020202020204" pitchFamily="34" charset="0"/>
                  </a:rPr>
                  <a:t>Examples</a:t>
                </a: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29E0450-C7F5-5748-A272-FD7515E83DEE}"/>
                  </a:ext>
                </a:extLst>
              </p:cNvPr>
              <p:cNvGrpSpPr/>
              <p:nvPr/>
            </p:nvGrpSpPr>
            <p:grpSpPr>
              <a:xfrm>
                <a:off x="2330952" y="1590695"/>
                <a:ext cx="6646204" cy="1252819"/>
                <a:chOff x="2330952" y="1590678"/>
                <a:chExt cx="6646204" cy="1252819"/>
              </a:xfrm>
            </p:grpSpPr>
            <p:sp>
              <p:nvSpPr>
                <p:cNvPr id="72" name="Text Placeholder 2">
                  <a:extLst>
                    <a:ext uri="{FF2B5EF4-FFF2-40B4-BE49-F238E27FC236}">
                      <a16:creationId xmlns:a16="http://schemas.microsoft.com/office/drawing/2014/main" id="{1BB2877A-814A-D844-9108-23A608B7A8B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30952" y="1693348"/>
                  <a:ext cx="3131151" cy="115014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>
                  <a:lvl1pPr marL="0" indent="0" algn="l" rtl="0" fontAlgn="base">
                    <a:spcBef>
                      <a:spcPct val="20000"/>
                    </a:spcBef>
                    <a:spcAft>
                      <a:spcPct val="0"/>
                    </a:spcAft>
                    <a:buNone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+mn-cs"/>
                    </a:defRPr>
                  </a:lvl1pPr>
                  <a:lvl2pPr marL="177800" indent="-17780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5000"/>
                    <a:buFont typeface="Tahoma" pitchFamily="34" charset="0"/>
                    <a:buChar char="▪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2pPr>
                  <a:lvl3pPr marL="4635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–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3pPr>
                  <a:lvl4pPr marL="627063" indent="-163513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▫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4pPr>
                  <a:lvl5pPr marL="736600" indent="-109538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Tahoma" pitchFamily="34" charset="0"/>
                    <a:buChar char="-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5pPr>
                  <a:lvl6pPr marL="2464046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6pPr>
                  <a:lvl7pPr marL="2912055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7pPr>
                  <a:lvl8pPr marL="3360064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8pPr>
                  <a:lvl9pPr marL="3808072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Think about the pilot as a phase in a long-term change process</a:t>
                  </a:r>
                </a:p>
                <a:p>
                  <a:pPr marL="0" lvl="1" indent="0">
                    <a:spcBef>
                      <a:spcPts val="0"/>
                    </a:spcBef>
                    <a:buNone/>
                  </a:pPr>
                  <a:endParaRPr lang="en-US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Text Placeholder 2">
                  <a:extLst>
                    <a:ext uri="{FF2B5EF4-FFF2-40B4-BE49-F238E27FC236}">
                      <a16:creationId xmlns:a16="http://schemas.microsoft.com/office/drawing/2014/main" id="{9031E48A-383E-274C-85B3-B6B95EE4D7E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46005" y="1590678"/>
                  <a:ext cx="3131151" cy="115014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>
                  <a:lvl1pPr marL="0" indent="0" algn="l" rtl="0" fontAlgn="base">
                    <a:spcBef>
                      <a:spcPct val="20000"/>
                    </a:spcBef>
                    <a:spcAft>
                      <a:spcPct val="0"/>
                    </a:spcAft>
                    <a:buNone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+mn-cs"/>
                    </a:defRPr>
                  </a:lvl1pPr>
                  <a:lvl2pPr marL="177800" indent="-17780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5000"/>
                    <a:buFont typeface="Tahoma" pitchFamily="34" charset="0"/>
                    <a:buChar char="▪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2pPr>
                  <a:lvl3pPr marL="4635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–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3pPr>
                  <a:lvl4pPr marL="627063" indent="-163513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▫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4pPr>
                  <a:lvl5pPr marL="736600" indent="-109538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Tahoma" pitchFamily="34" charset="0"/>
                    <a:buChar char="-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5pPr>
                  <a:lvl6pPr marL="2464046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6pPr>
                  <a:lvl7pPr marL="2912055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7pPr>
                  <a:lvl8pPr marL="3360064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8pPr>
                  <a:lvl9pPr marL="3808072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Start with a clear definition of the problem at scale</a:t>
                  </a:r>
                </a:p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Develop an evaluation plan that includes scalability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D514E4F5-C33B-CD43-9A48-EF581E6053DC}"/>
                  </a:ext>
                </a:extLst>
              </p:cNvPr>
              <p:cNvGrpSpPr/>
              <p:nvPr/>
            </p:nvGrpSpPr>
            <p:grpSpPr>
              <a:xfrm>
                <a:off x="2330952" y="2922927"/>
                <a:ext cx="6612187" cy="1150149"/>
                <a:chOff x="2330952" y="3030664"/>
                <a:chExt cx="6612187" cy="1150149"/>
              </a:xfrm>
            </p:grpSpPr>
            <p:sp>
              <p:nvSpPr>
                <p:cNvPr id="70" name="Text Placeholder 2">
                  <a:extLst>
                    <a:ext uri="{FF2B5EF4-FFF2-40B4-BE49-F238E27FC236}">
                      <a16:creationId xmlns:a16="http://schemas.microsoft.com/office/drawing/2014/main" id="{F3211EFD-6255-B042-A662-374C35655D0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30952" y="3157747"/>
                  <a:ext cx="3131151" cy="57507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>
                  <a:lvl1pPr marL="0" indent="0" algn="l" rtl="0" fontAlgn="base">
                    <a:spcBef>
                      <a:spcPct val="20000"/>
                    </a:spcBef>
                    <a:spcAft>
                      <a:spcPct val="0"/>
                    </a:spcAft>
                    <a:buNone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+mn-cs"/>
                    </a:defRPr>
                  </a:lvl1pPr>
                  <a:lvl2pPr marL="177800" indent="-17780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5000"/>
                    <a:buFont typeface="Tahoma" pitchFamily="34" charset="0"/>
                    <a:buChar char="▪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2pPr>
                  <a:lvl3pPr marL="4635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–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3pPr>
                  <a:lvl4pPr marL="627063" indent="-163513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▫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4pPr>
                  <a:lvl5pPr marL="736600" indent="-109538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Tahoma" pitchFamily="34" charset="0"/>
                    <a:buChar char="-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5pPr>
                  <a:lvl6pPr marL="2464046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6pPr>
                  <a:lvl7pPr marL="2912055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7pPr>
                  <a:lvl8pPr marL="3360064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8pPr>
                  <a:lvl9pPr marL="3808072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Identify a process or a plan for assessing readiness</a:t>
                  </a:r>
                </a:p>
              </p:txBody>
            </p:sp>
            <p:sp>
              <p:nvSpPr>
                <p:cNvPr id="71" name="Text Placeholder 2">
                  <a:extLst>
                    <a:ext uri="{FF2B5EF4-FFF2-40B4-BE49-F238E27FC236}">
                      <a16:creationId xmlns:a16="http://schemas.microsoft.com/office/drawing/2014/main" id="{02A593DA-E87B-2C45-B193-7BBF66BC65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11988" y="3030664"/>
                  <a:ext cx="3131151" cy="115014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>
                  <a:lvl1pPr marL="0" indent="0" algn="l" rtl="0" fontAlgn="base">
                    <a:spcBef>
                      <a:spcPct val="20000"/>
                    </a:spcBef>
                    <a:spcAft>
                      <a:spcPct val="0"/>
                    </a:spcAft>
                    <a:buNone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+mn-cs"/>
                    </a:defRPr>
                  </a:lvl1pPr>
                  <a:lvl2pPr marL="177800" indent="-17780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5000"/>
                    <a:buFont typeface="Tahoma" pitchFamily="34" charset="0"/>
                    <a:buChar char="▪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2pPr>
                  <a:lvl3pPr marL="4635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–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3pPr>
                  <a:lvl4pPr marL="627063" indent="-163513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120000"/>
                    <a:buFont typeface="Tahoma" pitchFamily="34" charset="0"/>
                    <a:buChar char="▫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4pPr>
                  <a:lvl5pPr marL="736600" indent="-109538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89000"/>
                    <a:buFont typeface="Tahoma" pitchFamily="34" charset="0"/>
                    <a:buChar char="-"/>
                    <a:defRPr sz="1600" baseline="0">
                      <a:solidFill>
                        <a:schemeClr val="tx1"/>
                      </a:solidFill>
                      <a:latin typeface="Tahoma" pitchFamily="34" charset="0"/>
                      <a:cs typeface="+mn-cs"/>
                    </a:defRPr>
                  </a:lvl5pPr>
                  <a:lvl6pPr marL="2464046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6pPr>
                  <a:lvl7pPr marL="2912055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7pPr>
                  <a:lvl8pPr marL="3360064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8pPr>
                  <a:lvl9pPr marL="3808072" indent="-224004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Conduct cost studies</a:t>
                  </a:r>
                </a:p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Identify potential risks</a:t>
                  </a:r>
                </a:p>
                <a:p>
                  <a:pPr lvl="1">
                    <a:spcBef>
                      <a:spcPts val="0"/>
                    </a:spcBef>
                  </a:pPr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Explore other scaling models outside of higher education</a:t>
                  </a: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C818DEC-E17B-8C42-81F4-B08981CA8500}"/>
                </a:ext>
              </a:extLst>
            </p:cNvPr>
            <p:cNvGrpSpPr/>
            <p:nvPr/>
          </p:nvGrpSpPr>
          <p:grpSpPr>
            <a:xfrm>
              <a:off x="58320" y="1579048"/>
              <a:ext cx="8884819" cy="4784232"/>
              <a:chOff x="58320" y="1579048"/>
              <a:chExt cx="8884819" cy="478423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DBD1052-2FFD-D142-B81F-14AEC6782E15}"/>
                  </a:ext>
                </a:extLst>
              </p:cNvPr>
              <p:cNvSpPr/>
              <p:nvPr/>
            </p:nvSpPr>
            <p:spPr bwMode="auto">
              <a:xfrm>
                <a:off x="58321" y="1579048"/>
                <a:ext cx="2036125" cy="73880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SimSun" pitchFamily="2" charset="-122"/>
                    <a:cs typeface="Arial" panose="020B0604020202020204" pitchFamily="34" charset="0"/>
                  </a:rPr>
                  <a:t>Design pilot with scale</a:t>
                </a:r>
                <a:r>
                  <a:rPr kumimoji="0" lang="en-US" b="1" i="0" u="none" strike="noStrike" cap="none" normalizeH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SimSun" pitchFamily="2" charset="-122"/>
                    <a:cs typeface="Arial" panose="020B0604020202020204" pitchFamily="34" charset="0"/>
                  </a:rPr>
                  <a:t> in mind</a:t>
                </a:r>
                <a:endPara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E37A194-4EF8-5948-A658-F791F8396E39}"/>
                  </a:ext>
                </a:extLst>
              </p:cNvPr>
              <p:cNvSpPr/>
              <p:nvPr/>
            </p:nvSpPr>
            <p:spPr bwMode="auto">
              <a:xfrm>
                <a:off x="58321" y="2861113"/>
                <a:ext cx="2036125" cy="73880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SimSun" pitchFamily="2" charset="-122"/>
                    <a:cs typeface="Arial" panose="020B0604020202020204" pitchFamily="34" charset="0"/>
                  </a:rPr>
                  <a:t>Establish systems to gauge readiness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9293964-7121-4843-A494-2C09141D6915}"/>
                  </a:ext>
                </a:extLst>
              </p:cNvPr>
              <p:cNvSpPr/>
              <p:nvPr/>
            </p:nvSpPr>
            <p:spPr bwMode="auto">
              <a:xfrm>
                <a:off x="58320" y="4143178"/>
                <a:ext cx="2036125" cy="73880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SimSun" pitchFamily="2" charset="-122"/>
                    <a:cs typeface="Arial" panose="020B0604020202020204" pitchFamily="34" charset="0"/>
                  </a:rPr>
                  <a:t>Engage stakeholders effectively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25A20CE-4DB4-6740-92F9-35CB661C52AE}"/>
                  </a:ext>
                </a:extLst>
              </p:cNvPr>
              <p:cNvSpPr/>
              <p:nvPr/>
            </p:nvSpPr>
            <p:spPr bwMode="auto">
              <a:xfrm>
                <a:off x="58320" y="5425244"/>
                <a:ext cx="2036125" cy="73880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SimSun" pitchFamily="2" charset="-122"/>
                    <a:cs typeface="Arial" panose="020B0604020202020204" pitchFamily="34" charset="0"/>
                  </a:rPr>
                  <a:t>Align resources</a:t>
                </a:r>
              </a:p>
            </p:txBody>
          </p:sp>
          <p:sp>
            <p:nvSpPr>
              <p:cNvPr id="62" name="Text Placeholder 2">
                <a:extLst>
                  <a:ext uri="{FF2B5EF4-FFF2-40B4-BE49-F238E27FC236}">
                    <a16:creationId xmlns:a16="http://schemas.microsoft.com/office/drawing/2014/main" id="{BD2B9142-3503-7A4B-B9B7-54A14DED8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952" y="4113384"/>
                <a:ext cx="3131151" cy="110799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Identify key individuals who will need to be engaged and develop plans to include them</a:t>
                </a:r>
              </a:p>
            </p:txBody>
          </p:sp>
          <p:sp>
            <p:nvSpPr>
              <p:cNvPr id="63" name="Text Placeholder 2">
                <a:extLst>
                  <a:ext uri="{FF2B5EF4-FFF2-40B4-BE49-F238E27FC236}">
                    <a16:creationId xmlns:a16="http://schemas.microsoft.com/office/drawing/2014/main" id="{63848320-9AC0-5E41-ABDC-8A6718F09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11988" y="4117043"/>
                <a:ext cx="3131151" cy="83099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Communications plans that include faculty, students, and potential critics</a:t>
                </a:r>
              </a:p>
            </p:txBody>
          </p:sp>
          <p:sp>
            <p:nvSpPr>
              <p:cNvPr id="64" name="Text Placeholder 2">
                <a:extLst>
                  <a:ext uri="{FF2B5EF4-FFF2-40B4-BE49-F238E27FC236}">
                    <a16:creationId xmlns:a16="http://schemas.microsoft.com/office/drawing/2014/main" id="{FD819D2F-127B-C84C-9CDD-792A3F3160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952" y="5532283"/>
                <a:ext cx="3131151" cy="83099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None/>
                  <a:defRPr sz="1600" baseline="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177800" indent="-177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5000"/>
                  <a:buFont typeface="Tahoma" pitchFamily="34" charset="0"/>
                  <a:buChar char="▪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2pPr>
                <a:lvl3pPr marL="4635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–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3pPr>
                <a:lvl4pPr marL="627063" indent="-1635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120000"/>
                  <a:buFont typeface="Tahoma" pitchFamily="34" charset="0"/>
                  <a:buChar char="▫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4pPr>
                <a:lvl5pPr marL="736600" indent="-109538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Tahoma" pitchFamily="34" charset="0"/>
                  <a:buChar char="-"/>
                  <a:defRPr sz="1600" baseline="0">
                    <a:solidFill>
                      <a:schemeClr val="tx1"/>
                    </a:solidFill>
                    <a:latin typeface="Tahoma" pitchFamily="34" charset="0"/>
                    <a:cs typeface="+mn-cs"/>
                  </a:defRPr>
                </a:lvl5pPr>
                <a:lvl6pPr marL="2464046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12055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360064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08072" indent="-224004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lvl="1">
                  <a:spcBef>
                    <a:spcPts val="0"/>
                  </a:spcBef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Shift resources from programs that are not working to those that might</a:t>
                </a:r>
              </a:p>
            </p:txBody>
          </p:sp>
        </p:grp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337EE3D-941A-304E-992D-AF64F5B27BF9}"/>
              </a:ext>
            </a:extLst>
          </p:cNvPr>
          <p:cNvSpPr txBox="1">
            <a:spLocks/>
          </p:cNvSpPr>
          <p:nvPr/>
        </p:nvSpPr>
        <p:spPr>
          <a:xfrm>
            <a:off x="7770929" y="5588670"/>
            <a:ext cx="40521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aseline="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177800" indent="-1778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Tahoma" pitchFamily="34" charset="0"/>
              <a:buChar char="▪"/>
              <a:defRPr sz="1600" baseline="0">
                <a:solidFill>
                  <a:schemeClr val="tx1"/>
                </a:solidFill>
                <a:latin typeface="Tahoma" pitchFamily="34" charset="0"/>
                <a:cs typeface="+mn-cs"/>
              </a:defRPr>
            </a:lvl2pPr>
            <a:lvl3pPr marL="4635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Tahoma" pitchFamily="34" charset="0"/>
              <a:buChar char="–"/>
              <a:defRPr sz="1600" baseline="0">
                <a:solidFill>
                  <a:schemeClr val="tx1"/>
                </a:solidFill>
                <a:latin typeface="Tahoma" pitchFamily="34" charset="0"/>
                <a:cs typeface="+mn-cs"/>
              </a:defRPr>
            </a:lvl3pPr>
            <a:lvl4pPr marL="627063" indent="-1635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Tahoma" pitchFamily="34" charset="0"/>
              <a:buChar char="▫"/>
              <a:defRPr sz="1600" baseline="0">
                <a:solidFill>
                  <a:schemeClr val="tx1"/>
                </a:solidFill>
                <a:latin typeface="Tahoma" pitchFamily="34" charset="0"/>
                <a:cs typeface="+mn-cs"/>
              </a:defRPr>
            </a:lvl4pPr>
            <a:lvl5pPr marL="736600" indent="-10953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Tahoma" pitchFamily="34" charset="0"/>
              <a:buChar char="-"/>
              <a:defRPr sz="1600" baseline="0">
                <a:solidFill>
                  <a:schemeClr val="tx1"/>
                </a:solidFill>
                <a:latin typeface="Tahoma" pitchFamily="34" charset="0"/>
                <a:cs typeface="+mn-cs"/>
              </a:defRPr>
            </a:lvl5pPr>
            <a:lvl6pPr marL="2464046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12055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60064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08072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Reallocation of staff or budgetary lines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14E995-11DF-2544-97F5-1C1565AF3D41}"/>
              </a:ext>
            </a:extLst>
          </p:cNvPr>
          <p:cNvSpPr txBox="1"/>
          <p:nvPr/>
        </p:nvSpPr>
        <p:spPr>
          <a:xfrm>
            <a:off x="176270" y="6229041"/>
            <a:ext cx="341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Adapted. Education Delivery Institute, 2012.</a:t>
            </a:r>
          </a:p>
        </p:txBody>
      </p:sp>
    </p:spTree>
    <p:extLst>
      <p:ext uri="{BB962C8B-B14F-4D97-AF65-F5344CB8AC3E}">
        <p14:creationId xmlns:p14="http://schemas.microsoft.com/office/powerpoint/2010/main" val="3322508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1384</Words>
  <Application>Microsoft Macintosh PowerPoint</Application>
  <PresentationFormat>Widescreen</PresentationFormat>
  <Paragraphs>258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  Today’s Objectives</vt:lpstr>
      <vt:lpstr>In the context of summer bridge programs, good scaling efforts start with an intentional focus on equity</vt:lpstr>
      <vt:lpstr>  A Definition: What do we mean by scaling up?</vt:lpstr>
      <vt:lpstr>   Key Question:  How will we know when we have successfully scaled our work?</vt:lpstr>
      <vt:lpstr>  The process of scaling involves several critical steps</vt:lpstr>
      <vt:lpstr>  Communication and stakeholder engagement are also critical components of the       entire scaling effort </vt:lpstr>
      <vt:lpstr>    It is important to keep in mind that every scaling effort is susceptible to obstacles    and challenges </vt:lpstr>
      <vt:lpstr>   There are some principles and basic practices that can aid in the mitigation of       scaling obstacles </vt:lpstr>
      <vt:lpstr>This template is intended to help you determine your level of institutional readiness</vt:lpstr>
      <vt:lpstr>  Communication and stakeholder engagement are critical components that require attention throughout the entire scaling effort </vt:lpstr>
      <vt:lpstr> </vt:lpstr>
      <vt:lpstr>  Stakeholder Mapping</vt:lpstr>
      <vt:lpstr> Closing Thoughts</vt:lpstr>
    </vt:vector>
  </TitlesOfParts>
  <Company>UWSA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Navia</dc:creator>
  <cp:lastModifiedBy>Christine Navia</cp:lastModifiedBy>
  <cp:revision>142</cp:revision>
  <cp:lastPrinted>2017-08-20T07:05:53Z</cp:lastPrinted>
  <dcterms:created xsi:type="dcterms:W3CDTF">2017-08-20T01:03:30Z</dcterms:created>
  <dcterms:modified xsi:type="dcterms:W3CDTF">2021-04-06T00:24:45Z</dcterms:modified>
</cp:coreProperties>
</file>