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25"/>
  </p:notesMasterIdLst>
  <p:sldIdLst>
    <p:sldId id="256" r:id="rId2"/>
    <p:sldId id="259" r:id="rId3"/>
    <p:sldId id="260" r:id="rId4"/>
    <p:sldId id="261" r:id="rId5"/>
    <p:sldId id="280" r:id="rId6"/>
    <p:sldId id="281" r:id="rId7"/>
    <p:sldId id="263" r:id="rId8"/>
    <p:sldId id="264" r:id="rId9"/>
    <p:sldId id="268" r:id="rId10"/>
    <p:sldId id="269" r:id="rId11"/>
    <p:sldId id="265" r:id="rId12"/>
    <p:sldId id="275" r:id="rId13"/>
    <p:sldId id="266" r:id="rId14"/>
    <p:sldId id="277" r:id="rId15"/>
    <p:sldId id="257" r:id="rId16"/>
    <p:sldId id="270" r:id="rId17"/>
    <p:sldId id="272" r:id="rId18"/>
    <p:sldId id="267" r:id="rId19"/>
    <p:sldId id="273" r:id="rId20"/>
    <p:sldId id="258" r:id="rId21"/>
    <p:sldId id="274" r:id="rId22"/>
    <p:sldId id="276"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69"/>
    <p:restoredTop sz="78761"/>
  </p:normalViewPr>
  <p:slideViewPr>
    <p:cSldViewPr snapToGrid="0">
      <p:cViewPr>
        <p:scale>
          <a:sx n="94" d="100"/>
          <a:sy n="94" d="100"/>
        </p:scale>
        <p:origin x="312"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A8ED34-89D3-4A38-9899-90970B591E9E}"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B3AFFCDC-3696-47A2-B481-E74C10B57A01}">
      <dgm:prSet/>
      <dgm:spPr/>
      <dgm:t>
        <a:bodyPr/>
        <a:lstStyle/>
        <a:p>
          <a:r>
            <a:rPr lang="en-US" dirty="0"/>
            <a:t>In your student teaching seminar class, a student says: “I want to support all my students, but, I know from my religion that being gay is a sin. What should I do?” </a:t>
          </a:r>
        </a:p>
      </dgm:t>
    </dgm:pt>
    <dgm:pt modelId="{9353E669-F8A8-4443-9D58-3FCAE0448BE1}" type="parTrans" cxnId="{9782052F-E78B-40B9-A05A-8929327F1406}">
      <dgm:prSet/>
      <dgm:spPr/>
      <dgm:t>
        <a:bodyPr/>
        <a:lstStyle/>
        <a:p>
          <a:endParaRPr lang="en-US"/>
        </a:p>
      </dgm:t>
    </dgm:pt>
    <dgm:pt modelId="{BEFCD23F-39B7-4E94-9914-1C629699AA2E}" type="sibTrans" cxnId="{9782052F-E78B-40B9-A05A-8929327F1406}">
      <dgm:prSet/>
      <dgm:spPr/>
      <dgm:t>
        <a:bodyPr/>
        <a:lstStyle/>
        <a:p>
          <a:endParaRPr lang="en-US"/>
        </a:p>
      </dgm:t>
    </dgm:pt>
    <dgm:pt modelId="{56B9072C-1B2F-4B20-815E-DA1CC770AD4D}">
      <dgm:prSet/>
      <dgm:spPr/>
      <dgm:t>
        <a:bodyPr/>
        <a:lstStyle/>
        <a:p>
          <a:r>
            <a:rPr lang="en-US"/>
            <a:t>After a discussion of the ways in which colorblindness is an oppressive act/perspective, a student says, “but how can you say we shouldn’t be colorblind? It’s a </a:t>
          </a:r>
          <a:r>
            <a:rPr lang="en-US" i="1"/>
            <a:t>good thing </a:t>
          </a:r>
          <a:r>
            <a:rPr lang="en-US"/>
            <a:t>to be colorblind!”</a:t>
          </a:r>
        </a:p>
      </dgm:t>
    </dgm:pt>
    <dgm:pt modelId="{203B9EC4-46C0-43D1-B780-0F6244A4DE37}" type="parTrans" cxnId="{792B6D2D-8818-4CEC-858C-D2A602F9BB92}">
      <dgm:prSet/>
      <dgm:spPr/>
      <dgm:t>
        <a:bodyPr/>
        <a:lstStyle/>
        <a:p>
          <a:endParaRPr lang="en-US"/>
        </a:p>
      </dgm:t>
    </dgm:pt>
    <dgm:pt modelId="{831FFE55-94DD-4907-8005-F080C11F6700}" type="sibTrans" cxnId="{792B6D2D-8818-4CEC-858C-D2A602F9BB92}">
      <dgm:prSet/>
      <dgm:spPr/>
      <dgm:t>
        <a:bodyPr/>
        <a:lstStyle/>
        <a:p>
          <a:endParaRPr lang="en-US"/>
        </a:p>
      </dgm:t>
    </dgm:pt>
    <dgm:pt modelId="{382F3488-46C0-5546-ABA6-E5C840F241A6}" type="pres">
      <dgm:prSet presAssocID="{DCA8ED34-89D3-4A38-9899-90970B591E9E}" presName="hierChild1" presStyleCnt="0">
        <dgm:presLayoutVars>
          <dgm:chPref val="1"/>
          <dgm:dir/>
          <dgm:animOne val="branch"/>
          <dgm:animLvl val="lvl"/>
          <dgm:resizeHandles/>
        </dgm:presLayoutVars>
      </dgm:prSet>
      <dgm:spPr/>
    </dgm:pt>
    <dgm:pt modelId="{81C60833-56E8-2348-BF79-15B331462DCF}" type="pres">
      <dgm:prSet presAssocID="{B3AFFCDC-3696-47A2-B481-E74C10B57A01}" presName="hierRoot1" presStyleCnt="0"/>
      <dgm:spPr/>
    </dgm:pt>
    <dgm:pt modelId="{7ED8DF51-CDC0-9049-91CE-EC2ED64A9F3C}" type="pres">
      <dgm:prSet presAssocID="{B3AFFCDC-3696-47A2-B481-E74C10B57A01}" presName="composite" presStyleCnt="0"/>
      <dgm:spPr/>
    </dgm:pt>
    <dgm:pt modelId="{5D785694-141E-9844-ACEF-FEB5D2EB36F8}" type="pres">
      <dgm:prSet presAssocID="{B3AFFCDC-3696-47A2-B481-E74C10B57A01}" presName="background" presStyleLbl="node0" presStyleIdx="0" presStyleCnt="2"/>
      <dgm:spPr/>
    </dgm:pt>
    <dgm:pt modelId="{EE6EBB44-2616-704B-91DA-0E7C589EC685}" type="pres">
      <dgm:prSet presAssocID="{B3AFFCDC-3696-47A2-B481-E74C10B57A01}" presName="text" presStyleLbl="fgAcc0" presStyleIdx="0" presStyleCnt="2">
        <dgm:presLayoutVars>
          <dgm:chPref val="3"/>
        </dgm:presLayoutVars>
      </dgm:prSet>
      <dgm:spPr/>
    </dgm:pt>
    <dgm:pt modelId="{73D4EA7C-A623-7B43-9D81-10D636A04BDC}" type="pres">
      <dgm:prSet presAssocID="{B3AFFCDC-3696-47A2-B481-E74C10B57A01}" presName="hierChild2" presStyleCnt="0"/>
      <dgm:spPr/>
    </dgm:pt>
    <dgm:pt modelId="{EF95B67C-052C-1447-9C9B-98F5AF685C71}" type="pres">
      <dgm:prSet presAssocID="{56B9072C-1B2F-4B20-815E-DA1CC770AD4D}" presName="hierRoot1" presStyleCnt="0"/>
      <dgm:spPr/>
    </dgm:pt>
    <dgm:pt modelId="{55A1958A-4F16-384B-9D0B-886F05F3F517}" type="pres">
      <dgm:prSet presAssocID="{56B9072C-1B2F-4B20-815E-DA1CC770AD4D}" presName="composite" presStyleCnt="0"/>
      <dgm:spPr/>
    </dgm:pt>
    <dgm:pt modelId="{D33E8A69-0B31-474E-86FF-4BF052643E79}" type="pres">
      <dgm:prSet presAssocID="{56B9072C-1B2F-4B20-815E-DA1CC770AD4D}" presName="background" presStyleLbl="node0" presStyleIdx="1" presStyleCnt="2"/>
      <dgm:spPr/>
    </dgm:pt>
    <dgm:pt modelId="{DB5C71ED-A032-9A40-9A0F-D3CF7FF0D6B2}" type="pres">
      <dgm:prSet presAssocID="{56B9072C-1B2F-4B20-815E-DA1CC770AD4D}" presName="text" presStyleLbl="fgAcc0" presStyleIdx="1" presStyleCnt="2">
        <dgm:presLayoutVars>
          <dgm:chPref val="3"/>
        </dgm:presLayoutVars>
      </dgm:prSet>
      <dgm:spPr/>
    </dgm:pt>
    <dgm:pt modelId="{00893810-4E29-7444-AC6D-CF31CEDE7FCD}" type="pres">
      <dgm:prSet presAssocID="{56B9072C-1B2F-4B20-815E-DA1CC770AD4D}" presName="hierChild2" presStyleCnt="0"/>
      <dgm:spPr/>
    </dgm:pt>
  </dgm:ptLst>
  <dgm:cxnLst>
    <dgm:cxn modelId="{13032019-4C58-9E47-9CCF-9AAD67112495}" type="presOf" srcId="{B3AFFCDC-3696-47A2-B481-E74C10B57A01}" destId="{EE6EBB44-2616-704B-91DA-0E7C589EC685}" srcOrd="0" destOrd="0" presId="urn:microsoft.com/office/officeart/2005/8/layout/hierarchy1"/>
    <dgm:cxn modelId="{792B6D2D-8818-4CEC-858C-D2A602F9BB92}" srcId="{DCA8ED34-89D3-4A38-9899-90970B591E9E}" destId="{56B9072C-1B2F-4B20-815E-DA1CC770AD4D}" srcOrd="1" destOrd="0" parTransId="{203B9EC4-46C0-43D1-B780-0F6244A4DE37}" sibTransId="{831FFE55-94DD-4907-8005-F080C11F6700}"/>
    <dgm:cxn modelId="{9782052F-E78B-40B9-A05A-8929327F1406}" srcId="{DCA8ED34-89D3-4A38-9899-90970B591E9E}" destId="{B3AFFCDC-3696-47A2-B481-E74C10B57A01}" srcOrd="0" destOrd="0" parTransId="{9353E669-F8A8-4443-9D58-3FCAE0448BE1}" sibTransId="{BEFCD23F-39B7-4E94-9914-1C629699AA2E}"/>
    <dgm:cxn modelId="{D2362394-8F68-FA43-87B2-EABC3FE75775}" type="presOf" srcId="{56B9072C-1B2F-4B20-815E-DA1CC770AD4D}" destId="{DB5C71ED-A032-9A40-9A0F-D3CF7FF0D6B2}" srcOrd="0" destOrd="0" presId="urn:microsoft.com/office/officeart/2005/8/layout/hierarchy1"/>
    <dgm:cxn modelId="{E4369BA0-D3D9-A74F-926B-697A7953EDDE}" type="presOf" srcId="{DCA8ED34-89D3-4A38-9899-90970B591E9E}" destId="{382F3488-46C0-5546-ABA6-E5C840F241A6}" srcOrd="0" destOrd="0" presId="urn:microsoft.com/office/officeart/2005/8/layout/hierarchy1"/>
    <dgm:cxn modelId="{24BD6ECC-96A0-1243-A4BD-A03645BC4BEE}" type="presParOf" srcId="{382F3488-46C0-5546-ABA6-E5C840F241A6}" destId="{81C60833-56E8-2348-BF79-15B331462DCF}" srcOrd="0" destOrd="0" presId="urn:microsoft.com/office/officeart/2005/8/layout/hierarchy1"/>
    <dgm:cxn modelId="{282CDD8A-2B03-9341-9620-E3BEFC1ECB66}" type="presParOf" srcId="{81C60833-56E8-2348-BF79-15B331462DCF}" destId="{7ED8DF51-CDC0-9049-91CE-EC2ED64A9F3C}" srcOrd="0" destOrd="0" presId="urn:microsoft.com/office/officeart/2005/8/layout/hierarchy1"/>
    <dgm:cxn modelId="{AB6045B6-B5D2-DB41-80A5-1E71CB81A021}" type="presParOf" srcId="{7ED8DF51-CDC0-9049-91CE-EC2ED64A9F3C}" destId="{5D785694-141E-9844-ACEF-FEB5D2EB36F8}" srcOrd="0" destOrd="0" presId="urn:microsoft.com/office/officeart/2005/8/layout/hierarchy1"/>
    <dgm:cxn modelId="{910792A7-3865-AC48-836F-A2536C7F632B}" type="presParOf" srcId="{7ED8DF51-CDC0-9049-91CE-EC2ED64A9F3C}" destId="{EE6EBB44-2616-704B-91DA-0E7C589EC685}" srcOrd="1" destOrd="0" presId="urn:microsoft.com/office/officeart/2005/8/layout/hierarchy1"/>
    <dgm:cxn modelId="{AA4D018F-BC1B-184D-BABB-27BC5B2970E7}" type="presParOf" srcId="{81C60833-56E8-2348-BF79-15B331462DCF}" destId="{73D4EA7C-A623-7B43-9D81-10D636A04BDC}" srcOrd="1" destOrd="0" presId="urn:microsoft.com/office/officeart/2005/8/layout/hierarchy1"/>
    <dgm:cxn modelId="{E8A67A77-B013-AF40-ADF7-2B1474DFEF85}" type="presParOf" srcId="{382F3488-46C0-5546-ABA6-E5C840F241A6}" destId="{EF95B67C-052C-1447-9C9B-98F5AF685C71}" srcOrd="1" destOrd="0" presId="urn:microsoft.com/office/officeart/2005/8/layout/hierarchy1"/>
    <dgm:cxn modelId="{F79CE48C-8A8E-3540-8B66-8878BF1A8ECA}" type="presParOf" srcId="{EF95B67C-052C-1447-9C9B-98F5AF685C71}" destId="{55A1958A-4F16-384B-9D0B-886F05F3F517}" srcOrd="0" destOrd="0" presId="urn:microsoft.com/office/officeart/2005/8/layout/hierarchy1"/>
    <dgm:cxn modelId="{C14BE7FD-017C-8B4D-852F-890963E82FDE}" type="presParOf" srcId="{55A1958A-4F16-384B-9D0B-886F05F3F517}" destId="{D33E8A69-0B31-474E-86FF-4BF052643E79}" srcOrd="0" destOrd="0" presId="urn:microsoft.com/office/officeart/2005/8/layout/hierarchy1"/>
    <dgm:cxn modelId="{C1209E37-5C44-3B4C-A792-8BF7FB0878F3}" type="presParOf" srcId="{55A1958A-4F16-384B-9D0B-886F05F3F517}" destId="{DB5C71ED-A032-9A40-9A0F-D3CF7FF0D6B2}" srcOrd="1" destOrd="0" presId="urn:microsoft.com/office/officeart/2005/8/layout/hierarchy1"/>
    <dgm:cxn modelId="{887AAED7-9A9E-A04D-98BD-59307607980A}" type="presParOf" srcId="{EF95B67C-052C-1447-9C9B-98F5AF685C71}" destId="{00893810-4E29-7444-AC6D-CF31CEDE7FC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785694-141E-9844-ACEF-FEB5D2EB36F8}">
      <dsp:nvSpPr>
        <dsp:cNvPr id="0" name=""/>
        <dsp:cNvSpPr/>
      </dsp:nvSpPr>
      <dsp:spPr>
        <a:xfrm>
          <a:off x="1172" y="267452"/>
          <a:ext cx="4113795" cy="2612260"/>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6EBB44-2616-704B-91DA-0E7C589EC685}">
      <dsp:nvSpPr>
        <dsp:cNvPr id="0" name=""/>
        <dsp:cNvSpPr/>
      </dsp:nvSpPr>
      <dsp:spPr>
        <a:xfrm>
          <a:off x="458260" y="701686"/>
          <a:ext cx="4113795" cy="2612260"/>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In your student teaching seminar class, a student says: “I want to support all my students, but, I know from my religion that being gay is a sin. What should I do?” </a:t>
          </a:r>
        </a:p>
      </dsp:txBody>
      <dsp:txXfrm>
        <a:off x="534770" y="778196"/>
        <a:ext cx="3960775" cy="2459240"/>
      </dsp:txXfrm>
    </dsp:sp>
    <dsp:sp modelId="{D33E8A69-0B31-474E-86FF-4BF052643E79}">
      <dsp:nvSpPr>
        <dsp:cNvPr id="0" name=""/>
        <dsp:cNvSpPr/>
      </dsp:nvSpPr>
      <dsp:spPr>
        <a:xfrm>
          <a:off x="5029144" y="267452"/>
          <a:ext cx="4113795" cy="2612260"/>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5C71ED-A032-9A40-9A0F-D3CF7FF0D6B2}">
      <dsp:nvSpPr>
        <dsp:cNvPr id="0" name=""/>
        <dsp:cNvSpPr/>
      </dsp:nvSpPr>
      <dsp:spPr>
        <a:xfrm>
          <a:off x="5486232" y="701686"/>
          <a:ext cx="4113795" cy="2612260"/>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After a discussion of the ways in which colorblindness is an oppressive act/perspective, a student says, “but how can you say we shouldn’t be colorblind? It’s a </a:t>
          </a:r>
          <a:r>
            <a:rPr lang="en-US" sz="2300" i="1" kern="1200"/>
            <a:t>good thing </a:t>
          </a:r>
          <a:r>
            <a:rPr lang="en-US" sz="2300" kern="1200"/>
            <a:t>to be colorblind!”</a:t>
          </a:r>
        </a:p>
      </dsp:txBody>
      <dsp:txXfrm>
        <a:off x="5562742" y="778196"/>
        <a:ext cx="3960775" cy="245924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AFB6CD-10C3-7B49-8DFD-14E2FCA9FB4E}" type="datetimeFigureOut">
              <a:rPr lang="en-US" smtClean="0"/>
              <a:t>11/12/24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177DB2-5B5F-8244-BE6E-797A3C0EFB6D}" type="slidenum">
              <a:rPr lang="en-US" smtClean="0"/>
              <a:t>‹#›</a:t>
            </a:fld>
            <a:endParaRPr lang="en-US"/>
          </a:p>
        </p:txBody>
      </p:sp>
    </p:spTree>
    <p:extLst>
      <p:ext uri="{BB962C8B-B14F-4D97-AF65-F5344CB8AC3E}">
        <p14:creationId xmlns:p14="http://schemas.microsoft.com/office/powerpoint/2010/main" val="116521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177DB2-5B5F-8244-BE6E-797A3C0EFB6D}" type="slidenum">
              <a:rPr lang="en-US" smtClean="0"/>
              <a:t>4</a:t>
            </a:fld>
            <a:endParaRPr lang="en-US"/>
          </a:p>
        </p:txBody>
      </p:sp>
    </p:spTree>
    <p:extLst>
      <p:ext uri="{BB962C8B-B14F-4D97-AF65-F5344CB8AC3E}">
        <p14:creationId xmlns:p14="http://schemas.microsoft.com/office/powerpoint/2010/main" val="143940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177DB2-5B5F-8244-BE6E-797A3C0EFB6D}" type="slidenum">
              <a:rPr lang="en-US" smtClean="0"/>
              <a:t>7</a:t>
            </a:fld>
            <a:endParaRPr lang="en-US"/>
          </a:p>
        </p:txBody>
      </p:sp>
    </p:spTree>
    <p:extLst>
      <p:ext uri="{BB962C8B-B14F-4D97-AF65-F5344CB8AC3E}">
        <p14:creationId xmlns:p14="http://schemas.microsoft.com/office/powerpoint/2010/main" val="1469391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177DB2-5B5F-8244-BE6E-797A3C0EFB6D}" type="slidenum">
              <a:rPr lang="en-US" smtClean="0"/>
              <a:t>13</a:t>
            </a:fld>
            <a:endParaRPr lang="en-US"/>
          </a:p>
        </p:txBody>
      </p:sp>
    </p:spTree>
    <p:extLst>
      <p:ext uri="{BB962C8B-B14F-4D97-AF65-F5344CB8AC3E}">
        <p14:creationId xmlns:p14="http://schemas.microsoft.com/office/powerpoint/2010/main" val="1543716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177DB2-5B5F-8244-BE6E-797A3C0EFB6D}" type="slidenum">
              <a:rPr lang="en-US" smtClean="0"/>
              <a:t>23</a:t>
            </a:fld>
            <a:endParaRPr lang="en-US"/>
          </a:p>
        </p:txBody>
      </p:sp>
    </p:spTree>
    <p:extLst>
      <p:ext uri="{BB962C8B-B14F-4D97-AF65-F5344CB8AC3E}">
        <p14:creationId xmlns:p14="http://schemas.microsoft.com/office/powerpoint/2010/main" val="3159588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3B553C1D-F38D-9043-8360-BEBBE1A8B965}" type="datetime1">
              <a:rPr lang="en-US" smtClean="0"/>
              <a:t>11/12/24</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r>
              <a:rPr lang="en-US"/>
              <a:t>Minikel-Lacocque </a:t>
            </a:r>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C2557F-CAE2-2545-B238-A94B2ECABC0A}" type="datetime1">
              <a:rPr lang="en-US" smtClean="0"/>
              <a:t>11/12/24</a:t>
            </a:fld>
            <a:endParaRPr lang="en-US" dirty="0"/>
          </a:p>
        </p:txBody>
      </p:sp>
      <p:sp>
        <p:nvSpPr>
          <p:cNvPr id="5" name="Footer Placeholder 4"/>
          <p:cNvSpPr>
            <a:spLocks noGrp="1"/>
          </p:cNvSpPr>
          <p:nvPr>
            <p:ph type="ftr" sz="quarter" idx="11"/>
          </p:nvPr>
        </p:nvSpPr>
        <p:spPr/>
        <p:txBody>
          <a:bodyPr/>
          <a:lstStyle/>
          <a:p>
            <a:r>
              <a:rPr lang="en-US"/>
              <a:t>Minikel-Lacocque </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FE63D5AD-9133-7A49-BBDE-BE4AAE00301A}" type="datetime1">
              <a:rPr lang="en-US" smtClean="0"/>
              <a:t>11/12/24</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r>
              <a:rPr lang="en-US"/>
              <a:t>Minikel-Lacocque </a:t>
            </a:r>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CEB990-F4D9-7745-87D1-EF61A035FA6B}" type="datetime1">
              <a:rPr lang="en-US" smtClean="0"/>
              <a:t>11/12/24</a:t>
            </a:fld>
            <a:endParaRPr lang="en-US" dirty="0"/>
          </a:p>
        </p:txBody>
      </p:sp>
      <p:sp>
        <p:nvSpPr>
          <p:cNvPr id="6" name="Footer Placeholder 5"/>
          <p:cNvSpPr>
            <a:spLocks noGrp="1"/>
          </p:cNvSpPr>
          <p:nvPr>
            <p:ph type="ftr" sz="quarter" idx="11"/>
          </p:nvPr>
        </p:nvSpPr>
        <p:spPr/>
        <p:txBody>
          <a:bodyPr/>
          <a:lstStyle/>
          <a:p>
            <a:r>
              <a:rPr lang="en-US"/>
              <a:t>Minikel-Lacocque </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35D89-8A20-544D-BDCD-D6D56D7B633D}" type="datetime1">
              <a:rPr lang="en-US" smtClean="0"/>
              <a:t>11/12/24</a:t>
            </a:fld>
            <a:endParaRPr lang="en-US" dirty="0"/>
          </a:p>
        </p:txBody>
      </p:sp>
      <p:sp>
        <p:nvSpPr>
          <p:cNvPr id="8" name="Footer Placeholder 7"/>
          <p:cNvSpPr>
            <a:spLocks noGrp="1"/>
          </p:cNvSpPr>
          <p:nvPr>
            <p:ph type="ftr" sz="quarter" idx="11"/>
          </p:nvPr>
        </p:nvSpPr>
        <p:spPr/>
        <p:txBody>
          <a:bodyPr/>
          <a:lstStyle/>
          <a:p>
            <a:r>
              <a:rPr lang="en-US"/>
              <a:t>Minikel-Lacocque </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DF692A8-0E51-FA4C-9C7B-3EDEFC93CA39}" type="datetime1">
              <a:rPr lang="en-US" smtClean="0"/>
              <a:t>11/12/24</a:t>
            </a:fld>
            <a:endParaRPr lang="en-US" dirty="0"/>
          </a:p>
        </p:txBody>
      </p:sp>
      <p:sp>
        <p:nvSpPr>
          <p:cNvPr id="4" name="Footer Placeholder 3"/>
          <p:cNvSpPr>
            <a:spLocks noGrp="1"/>
          </p:cNvSpPr>
          <p:nvPr>
            <p:ph type="ftr" sz="quarter" idx="11"/>
          </p:nvPr>
        </p:nvSpPr>
        <p:spPr/>
        <p:txBody>
          <a:bodyPr/>
          <a:lstStyle/>
          <a:p>
            <a:r>
              <a:rPr lang="en-US"/>
              <a:t>Minikel-Lacocque </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A8F9B8-5EBD-4449-A966-C09D47E1159D}" type="datetime1">
              <a:rPr lang="en-US" smtClean="0"/>
              <a:t>11/12/24</a:t>
            </a:fld>
            <a:endParaRPr lang="en-US" dirty="0"/>
          </a:p>
        </p:txBody>
      </p:sp>
      <p:sp>
        <p:nvSpPr>
          <p:cNvPr id="3" name="Footer Placeholder 2"/>
          <p:cNvSpPr>
            <a:spLocks noGrp="1"/>
          </p:cNvSpPr>
          <p:nvPr>
            <p:ph type="ftr" sz="quarter" idx="11"/>
          </p:nvPr>
        </p:nvSpPr>
        <p:spPr/>
        <p:txBody>
          <a:bodyPr/>
          <a:lstStyle/>
          <a:p>
            <a:r>
              <a:rPr lang="en-US"/>
              <a:t>Minikel-Lacocque </a:t>
            </a:r>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AB890204-2085-B64D-B72F-A1D7B156C46F}" type="datetime1">
              <a:rPr lang="en-US" smtClean="0"/>
              <a:t>11/12/24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r>
              <a:rPr lang="en-US"/>
              <a:t>Minikel-Lacocque </a:t>
            </a:r>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D97F7A8-258F-7249-B7CB-A7DFCD27691A}" type="datetime1">
              <a:rPr lang="en-US" smtClean="0"/>
              <a:t>11/12/24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r>
              <a:rPr lang="en-US"/>
              <a:t>Minikel-Lacocque </a:t>
            </a:r>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FBE272-E7CF-454F-A601-80AEB3E491E5}" type="datetime1">
              <a:rPr lang="en-US" smtClean="0"/>
              <a:t>11/12/24</a:t>
            </a:fld>
            <a:endParaRPr lang="en-US" dirty="0"/>
          </a:p>
        </p:txBody>
      </p:sp>
      <p:sp>
        <p:nvSpPr>
          <p:cNvPr id="5" name="Footer Placeholder 4"/>
          <p:cNvSpPr>
            <a:spLocks noGrp="1"/>
          </p:cNvSpPr>
          <p:nvPr>
            <p:ph type="ftr" sz="quarter" idx="11"/>
          </p:nvPr>
        </p:nvSpPr>
        <p:spPr/>
        <p:txBody>
          <a:bodyPr/>
          <a:lstStyle/>
          <a:p>
            <a:r>
              <a:rPr lang="en-US"/>
              <a:t>Minikel-Lacocque </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66C993-2196-0B4B-AA2E-E1BAABF39FF7}" type="datetime1">
              <a:rPr lang="en-US" smtClean="0"/>
              <a:t>11/12/24</a:t>
            </a:fld>
            <a:endParaRPr lang="en-US" dirty="0"/>
          </a:p>
        </p:txBody>
      </p:sp>
      <p:sp>
        <p:nvSpPr>
          <p:cNvPr id="5" name="Footer Placeholder 4"/>
          <p:cNvSpPr>
            <a:spLocks noGrp="1"/>
          </p:cNvSpPr>
          <p:nvPr>
            <p:ph type="ftr" sz="quarter" idx="11"/>
          </p:nvPr>
        </p:nvSpPr>
        <p:spPr/>
        <p:txBody>
          <a:bodyPr/>
          <a:lstStyle/>
          <a:p>
            <a:r>
              <a:rPr lang="en-US"/>
              <a:t>Minikel-Lacocque </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103D4880-B9D4-B84B-9A59-C6DF00A40A8A}" type="datetime1">
              <a:rPr lang="en-US" smtClean="0"/>
              <a:t>11/12/24</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r>
              <a:rPr lang="en-US"/>
              <a:t>Minikel-Lacocque </a:t>
            </a:r>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hyperlink" Target="https://dpti.sa.gov.au/livingneighbourhoods/getting-started" TargetMode="External"/><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hyperlink" Target="https://commons.wikimedia.org/wiki/File:Two-people-talking-logo.jpg" TargetMode="Externa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frontiersin.org/journals/psychology/articles/10.3389/fpsyg.2019.01255/ful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927B9-5FC1-BFF9-4A7D-301D1EBC74A3}"/>
              </a:ext>
            </a:extLst>
          </p:cNvPr>
          <p:cNvSpPr>
            <a:spLocks noGrp="1"/>
          </p:cNvSpPr>
          <p:nvPr>
            <p:ph type="ctrTitle"/>
          </p:nvPr>
        </p:nvSpPr>
        <p:spPr/>
        <p:txBody>
          <a:bodyPr/>
          <a:lstStyle/>
          <a:p>
            <a:r>
              <a:rPr lang="en-US" sz="6600" dirty="0"/>
              <a:t>“I’m afraid I’ll say something wrong”</a:t>
            </a:r>
          </a:p>
        </p:txBody>
      </p:sp>
      <p:sp>
        <p:nvSpPr>
          <p:cNvPr id="3" name="Subtitle 2">
            <a:extLst>
              <a:ext uri="{FF2B5EF4-FFF2-40B4-BE49-F238E27FC236}">
                <a16:creationId xmlns:a16="http://schemas.microsoft.com/office/drawing/2014/main" id="{18649F02-F96A-B591-5E19-FAB44EAD58F7}"/>
              </a:ext>
            </a:extLst>
          </p:cNvPr>
          <p:cNvSpPr>
            <a:spLocks noGrp="1"/>
          </p:cNvSpPr>
          <p:nvPr>
            <p:ph type="subTitle" idx="1"/>
          </p:nvPr>
        </p:nvSpPr>
        <p:spPr>
          <a:xfrm>
            <a:off x="2679906" y="3956279"/>
            <a:ext cx="6831673" cy="2351756"/>
          </a:xfrm>
        </p:spPr>
        <p:txBody>
          <a:bodyPr/>
          <a:lstStyle/>
          <a:p>
            <a:r>
              <a:rPr lang="en-US" dirty="0"/>
              <a:t>Supporting the Facilitation of Difficult Conversations in the Classroom and Beyond</a:t>
            </a:r>
          </a:p>
          <a:p>
            <a:endParaRPr lang="en-US" dirty="0"/>
          </a:p>
          <a:p>
            <a:r>
              <a:rPr lang="en-US" dirty="0"/>
              <a:t>Julie </a:t>
            </a:r>
            <a:r>
              <a:rPr lang="en-US" dirty="0" err="1"/>
              <a:t>Minikel-Lacocque</a:t>
            </a:r>
            <a:r>
              <a:rPr lang="en-US" dirty="0"/>
              <a:t>, PhD</a:t>
            </a:r>
          </a:p>
          <a:p>
            <a:r>
              <a:rPr lang="en-US" dirty="0"/>
              <a:t>UW-Whitewater</a:t>
            </a:r>
          </a:p>
          <a:p>
            <a:endParaRPr lang="en-US" dirty="0"/>
          </a:p>
        </p:txBody>
      </p:sp>
    </p:spTree>
    <p:extLst>
      <p:ext uri="{BB962C8B-B14F-4D97-AF65-F5344CB8AC3E}">
        <p14:creationId xmlns:p14="http://schemas.microsoft.com/office/powerpoint/2010/main" val="2572000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82F19-1058-2335-338D-F55DF1C7C0BD}"/>
              </a:ext>
            </a:extLst>
          </p:cNvPr>
          <p:cNvSpPr>
            <a:spLocks noGrp="1"/>
          </p:cNvSpPr>
          <p:nvPr>
            <p:ph type="title"/>
          </p:nvPr>
        </p:nvSpPr>
        <p:spPr/>
        <p:txBody>
          <a:bodyPr>
            <a:normAutofit/>
          </a:bodyPr>
          <a:lstStyle/>
          <a:p>
            <a:r>
              <a:rPr lang="en-US" sz="5400" dirty="0"/>
              <a:t>Turn &amp; Talk:</a:t>
            </a:r>
          </a:p>
        </p:txBody>
      </p:sp>
      <p:sp>
        <p:nvSpPr>
          <p:cNvPr id="3" name="Content Placeholder 2">
            <a:extLst>
              <a:ext uri="{FF2B5EF4-FFF2-40B4-BE49-F238E27FC236}">
                <a16:creationId xmlns:a16="http://schemas.microsoft.com/office/drawing/2014/main" id="{F7282E38-BBC5-0775-82B0-EBA2DF7B20C7}"/>
              </a:ext>
            </a:extLst>
          </p:cNvPr>
          <p:cNvSpPr>
            <a:spLocks noGrp="1"/>
          </p:cNvSpPr>
          <p:nvPr>
            <p:ph idx="1"/>
          </p:nvPr>
        </p:nvSpPr>
        <p:spPr/>
        <p:txBody>
          <a:bodyPr>
            <a:normAutofit/>
          </a:bodyPr>
          <a:lstStyle/>
          <a:p>
            <a:r>
              <a:rPr lang="en-US" sz="5400" dirty="0"/>
              <a:t>What has your heart right now?</a:t>
            </a:r>
          </a:p>
          <a:p>
            <a:r>
              <a:rPr lang="en-US" sz="5400" dirty="0"/>
              <a:t>How do you want your learning spaces with students to </a:t>
            </a:r>
            <a:r>
              <a:rPr lang="en-US" sz="5400" i="1" dirty="0"/>
              <a:t>feel</a:t>
            </a:r>
            <a:r>
              <a:rPr lang="en-US" sz="5400" dirty="0"/>
              <a:t>?</a:t>
            </a:r>
          </a:p>
        </p:txBody>
      </p:sp>
      <p:sp>
        <p:nvSpPr>
          <p:cNvPr id="4" name="Footer Placeholder 3">
            <a:extLst>
              <a:ext uri="{FF2B5EF4-FFF2-40B4-BE49-F238E27FC236}">
                <a16:creationId xmlns:a16="http://schemas.microsoft.com/office/drawing/2014/main" id="{0177C8F4-2F9A-7072-620B-D0022BE996DF}"/>
              </a:ext>
            </a:extLst>
          </p:cNvPr>
          <p:cNvSpPr>
            <a:spLocks noGrp="1"/>
          </p:cNvSpPr>
          <p:nvPr>
            <p:ph type="ftr" sz="quarter" idx="11"/>
          </p:nvPr>
        </p:nvSpPr>
        <p:spPr>
          <a:xfrm>
            <a:off x="9051585" y="6453386"/>
            <a:ext cx="6280830" cy="404614"/>
          </a:xfrm>
        </p:spPr>
        <p:txBody>
          <a:bodyPr/>
          <a:lstStyle/>
          <a:p>
            <a:r>
              <a:rPr lang="en-US" dirty="0" err="1"/>
              <a:t>Minikel-Lacocque</a:t>
            </a:r>
            <a:r>
              <a:rPr lang="en-US" dirty="0"/>
              <a:t> </a:t>
            </a:r>
          </a:p>
        </p:txBody>
      </p:sp>
      <p:sp>
        <p:nvSpPr>
          <p:cNvPr id="5" name="Slide Number Placeholder 4">
            <a:extLst>
              <a:ext uri="{FF2B5EF4-FFF2-40B4-BE49-F238E27FC236}">
                <a16:creationId xmlns:a16="http://schemas.microsoft.com/office/drawing/2014/main" id="{8BA954BC-A3D2-8F70-7641-C55919868C56}"/>
              </a:ext>
            </a:extLst>
          </p:cNvPr>
          <p:cNvSpPr>
            <a:spLocks noGrp="1"/>
          </p:cNvSpPr>
          <p:nvPr>
            <p:ph type="sldNum" sz="quarter" idx="12"/>
          </p:nvPr>
        </p:nvSpPr>
        <p:spPr/>
        <p:txBody>
          <a:bodyPr/>
          <a:lstStyle/>
          <a:p>
            <a:fld id="{69E57DC2-970A-4B3E-BB1C-7A09969E49DF}" type="slidenum">
              <a:rPr lang="en-US" smtClean="0"/>
              <a:t>2</a:t>
            </a:fld>
            <a:endParaRPr lang="en-US" dirty="0"/>
          </a:p>
        </p:txBody>
      </p:sp>
    </p:spTree>
    <p:extLst>
      <p:ext uri="{BB962C8B-B14F-4D97-AF65-F5344CB8AC3E}">
        <p14:creationId xmlns:p14="http://schemas.microsoft.com/office/powerpoint/2010/main" val="480268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86C9A-9110-468D-12AE-FCB22DB7D721}"/>
              </a:ext>
            </a:extLst>
          </p:cNvPr>
          <p:cNvSpPr>
            <a:spLocks noGrp="1"/>
          </p:cNvSpPr>
          <p:nvPr>
            <p:ph type="title"/>
          </p:nvPr>
        </p:nvSpPr>
        <p:spPr>
          <a:xfrm>
            <a:off x="1371600" y="685800"/>
            <a:ext cx="9601200" cy="579336"/>
          </a:xfrm>
        </p:spPr>
        <p:txBody>
          <a:bodyPr>
            <a:normAutofit fontScale="90000"/>
          </a:bodyPr>
          <a:lstStyle/>
          <a:p>
            <a:br>
              <a:rPr lang="en-US" dirty="0"/>
            </a:br>
            <a:endParaRPr lang="en-US" dirty="0"/>
          </a:p>
        </p:txBody>
      </p:sp>
      <p:sp>
        <p:nvSpPr>
          <p:cNvPr id="4" name="Text Placeholder 3">
            <a:extLst>
              <a:ext uri="{FF2B5EF4-FFF2-40B4-BE49-F238E27FC236}">
                <a16:creationId xmlns:a16="http://schemas.microsoft.com/office/drawing/2014/main" id="{9D5CFF27-FCD3-E4A5-EB30-61B30ECB6380}"/>
              </a:ext>
            </a:extLst>
          </p:cNvPr>
          <p:cNvSpPr>
            <a:spLocks noGrp="1"/>
          </p:cNvSpPr>
          <p:nvPr>
            <p:ph type="body" idx="1"/>
          </p:nvPr>
        </p:nvSpPr>
        <p:spPr>
          <a:xfrm>
            <a:off x="1371600" y="1554930"/>
            <a:ext cx="4443984" cy="1460483"/>
          </a:xfrm>
        </p:spPr>
        <p:txBody>
          <a:bodyPr>
            <a:noAutofit/>
          </a:bodyPr>
          <a:lstStyle/>
          <a:p>
            <a:endParaRPr lang="en-US" sz="3200" dirty="0"/>
          </a:p>
          <a:p>
            <a:endParaRPr lang="en-US" sz="3200" dirty="0"/>
          </a:p>
          <a:p>
            <a:endParaRPr lang="en-US" sz="2800" dirty="0"/>
          </a:p>
          <a:p>
            <a:endParaRPr lang="en-US" sz="4000" dirty="0"/>
          </a:p>
          <a:p>
            <a:endParaRPr lang="en-US" sz="4000" dirty="0"/>
          </a:p>
          <a:p>
            <a:endParaRPr lang="en-US" sz="4000" dirty="0"/>
          </a:p>
          <a:p>
            <a:endParaRPr lang="en-US" sz="2800" dirty="0"/>
          </a:p>
          <a:p>
            <a:r>
              <a:rPr lang="en-US" sz="4000" b="1" dirty="0"/>
              <a:t>Why the  Questions?</a:t>
            </a:r>
          </a:p>
          <a:p>
            <a:endParaRPr lang="en-US" sz="3200" dirty="0"/>
          </a:p>
          <a:p>
            <a:r>
              <a:rPr lang="en-US" sz="2800" b="1" dirty="0"/>
              <a:t>What has your heart right now: </a:t>
            </a:r>
            <a:r>
              <a:rPr lang="en-US" sz="2800" dirty="0"/>
              <a:t>A question to ask our students &amp; ourselves </a:t>
            </a:r>
          </a:p>
          <a:p>
            <a:endParaRPr lang="en-US" dirty="0"/>
          </a:p>
        </p:txBody>
      </p:sp>
      <p:sp>
        <p:nvSpPr>
          <p:cNvPr id="3" name="Content Placeholder 2">
            <a:extLst>
              <a:ext uri="{FF2B5EF4-FFF2-40B4-BE49-F238E27FC236}">
                <a16:creationId xmlns:a16="http://schemas.microsoft.com/office/drawing/2014/main" id="{D938816D-1155-DD87-DF44-5DE807A1F7A5}"/>
              </a:ext>
            </a:extLst>
          </p:cNvPr>
          <p:cNvSpPr>
            <a:spLocks noGrp="1"/>
          </p:cNvSpPr>
          <p:nvPr>
            <p:ph sz="half" idx="2"/>
          </p:nvPr>
        </p:nvSpPr>
        <p:spPr/>
        <p:txBody>
          <a:bodyPr>
            <a:normAutofit lnSpcReduction="10000"/>
          </a:bodyPr>
          <a:lstStyle/>
          <a:p>
            <a:r>
              <a:rPr lang="en-US" sz="2400" dirty="0"/>
              <a:t>Our heart is in everything we do</a:t>
            </a:r>
          </a:p>
          <a:p>
            <a:r>
              <a:rPr lang="en-US" sz="2400" dirty="0"/>
              <a:t> Acknowledging this with our students connects us</a:t>
            </a:r>
          </a:p>
          <a:p>
            <a:r>
              <a:rPr lang="en-US" sz="2400" dirty="0"/>
              <a:t>Asking this and sharing this shows our humanity &amp; makes room for vulnerability</a:t>
            </a:r>
          </a:p>
        </p:txBody>
      </p:sp>
      <p:sp>
        <p:nvSpPr>
          <p:cNvPr id="5" name="Text Placeholder 4">
            <a:extLst>
              <a:ext uri="{FF2B5EF4-FFF2-40B4-BE49-F238E27FC236}">
                <a16:creationId xmlns:a16="http://schemas.microsoft.com/office/drawing/2014/main" id="{CF86386D-8074-AD3A-94D9-08412347875F}"/>
              </a:ext>
            </a:extLst>
          </p:cNvPr>
          <p:cNvSpPr>
            <a:spLocks noGrp="1"/>
          </p:cNvSpPr>
          <p:nvPr>
            <p:ph type="body" sz="quarter" idx="3"/>
          </p:nvPr>
        </p:nvSpPr>
        <p:spPr>
          <a:xfrm>
            <a:off x="6376416" y="1554014"/>
            <a:ext cx="4443984" cy="1460483"/>
          </a:xfrm>
        </p:spPr>
        <p:txBody>
          <a:bodyPr/>
          <a:lstStyle/>
          <a:p>
            <a:r>
              <a:rPr lang="en-US" sz="2800" b="1" dirty="0"/>
              <a:t>How do you want your learning spaces with students to </a:t>
            </a:r>
            <a:r>
              <a:rPr lang="en-US" sz="2800" b="1" i="1" dirty="0"/>
              <a:t>feel: </a:t>
            </a:r>
            <a:r>
              <a:rPr lang="en-US" sz="2800" dirty="0"/>
              <a:t>Figure out your answer</a:t>
            </a:r>
            <a:endParaRPr lang="en-US" sz="2800" b="1" dirty="0"/>
          </a:p>
        </p:txBody>
      </p:sp>
      <p:sp>
        <p:nvSpPr>
          <p:cNvPr id="6" name="Content Placeholder 5">
            <a:extLst>
              <a:ext uri="{FF2B5EF4-FFF2-40B4-BE49-F238E27FC236}">
                <a16:creationId xmlns:a16="http://schemas.microsoft.com/office/drawing/2014/main" id="{0EEC867D-9082-F34F-80CB-36DC854E66D4}"/>
              </a:ext>
            </a:extLst>
          </p:cNvPr>
          <p:cNvSpPr>
            <a:spLocks noGrp="1"/>
          </p:cNvSpPr>
          <p:nvPr>
            <p:ph sz="quarter" idx="4"/>
          </p:nvPr>
        </p:nvSpPr>
        <p:spPr>
          <a:xfrm>
            <a:off x="6525014" y="3305206"/>
            <a:ext cx="4443984" cy="3148179"/>
          </a:xfrm>
        </p:spPr>
        <p:txBody>
          <a:bodyPr>
            <a:noAutofit/>
          </a:bodyPr>
          <a:lstStyle/>
          <a:p>
            <a:r>
              <a:rPr lang="en-US" sz="2400" dirty="0"/>
              <a:t>We need to know this in order to create a community in which “difficult conversations” can happen </a:t>
            </a:r>
          </a:p>
          <a:p>
            <a:r>
              <a:rPr lang="en-US" sz="2400" dirty="0"/>
              <a:t>Knowing your answer &amp;  staying connected to it will guide your facilitation (</a:t>
            </a:r>
            <a:r>
              <a:rPr lang="en-US" sz="2400" i="1" dirty="0"/>
              <a:t>both planned and unplanned</a:t>
            </a:r>
            <a:r>
              <a:rPr lang="en-US" sz="2400" dirty="0"/>
              <a:t>)</a:t>
            </a:r>
          </a:p>
        </p:txBody>
      </p:sp>
      <p:sp>
        <p:nvSpPr>
          <p:cNvPr id="7" name="Footer Placeholder 6">
            <a:extLst>
              <a:ext uri="{FF2B5EF4-FFF2-40B4-BE49-F238E27FC236}">
                <a16:creationId xmlns:a16="http://schemas.microsoft.com/office/drawing/2014/main" id="{6DEC7A7C-E8B6-0467-E97A-9811594696D9}"/>
              </a:ext>
            </a:extLst>
          </p:cNvPr>
          <p:cNvSpPr>
            <a:spLocks noGrp="1"/>
          </p:cNvSpPr>
          <p:nvPr>
            <p:ph type="ftr" sz="quarter" idx="11"/>
          </p:nvPr>
        </p:nvSpPr>
        <p:spPr>
          <a:xfrm>
            <a:off x="8747006" y="6453386"/>
            <a:ext cx="3361889" cy="404614"/>
          </a:xfrm>
        </p:spPr>
        <p:txBody>
          <a:bodyPr/>
          <a:lstStyle/>
          <a:p>
            <a:r>
              <a:rPr lang="en-US" dirty="0" err="1"/>
              <a:t>Minikel-Lacocque</a:t>
            </a:r>
            <a:r>
              <a:rPr lang="en-US" dirty="0"/>
              <a:t> </a:t>
            </a:r>
          </a:p>
        </p:txBody>
      </p:sp>
      <p:sp>
        <p:nvSpPr>
          <p:cNvPr id="8" name="Slide Number Placeholder 7">
            <a:extLst>
              <a:ext uri="{FF2B5EF4-FFF2-40B4-BE49-F238E27FC236}">
                <a16:creationId xmlns:a16="http://schemas.microsoft.com/office/drawing/2014/main" id="{5AFCBE94-7B9D-A2F7-B746-C82E534536AF}"/>
              </a:ext>
            </a:extLst>
          </p:cNvPr>
          <p:cNvSpPr>
            <a:spLocks noGrp="1"/>
          </p:cNvSpPr>
          <p:nvPr>
            <p:ph type="sldNum" sz="quarter" idx="12"/>
          </p:nvPr>
        </p:nvSpPr>
        <p:spPr/>
        <p:txBody>
          <a:bodyPr/>
          <a:lstStyle/>
          <a:p>
            <a:fld id="{69E57DC2-970A-4B3E-BB1C-7A09969E49DF}" type="slidenum">
              <a:rPr lang="en-US" smtClean="0"/>
              <a:t>3</a:t>
            </a:fld>
            <a:endParaRPr lang="en-US" dirty="0"/>
          </a:p>
        </p:txBody>
      </p:sp>
    </p:spTree>
    <p:extLst>
      <p:ext uri="{BB962C8B-B14F-4D97-AF65-F5344CB8AC3E}">
        <p14:creationId xmlns:p14="http://schemas.microsoft.com/office/powerpoint/2010/main" val="3268350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a:extLst>
              <a:ext uri="{FF2B5EF4-FFF2-40B4-BE49-F238E27FC236}">
                <a16:creationId xmlns:a16="http://schemas.microsoft.com/office/drawing/2014/main" id="{E74B5A64-4F44-B2A5-CBAA-538E20A17D1F}"/>
              </a:ext>
            </a:extLst>
          </p:cNvPr>
          <p:cNvSpPr>
            <a:spLocks noGrp="1"/>
          </p:cNvSpPr>
          <p:nvPr>
            <p:ph type="title"/>
          </p:nvPr>
        </p:nvSpPr>
        <p:spPr>
          <a:xfrm>
            <a:off x="640081" y="791570"/>
            <a:ext cx="4018839" cy="5262390"/>
          </a:xfrm>
        </p:spPr>
        <p:txBody>
          <a:bodyPr anchor="ctr">
            <a:normAutofit/>
          </a:bodyPr>
          <a:lstStyle/>
          <a:p>
            <a:pPr algn="r"/>
            <a:r>
              <a:rPr lang="en-US" sz="5400">
                <a:solidFill>
                  <a:schemeClr val="bg2"/>
                </a:solidFill>
              </a:rPr>
              <a:t>The Plan </a:t>
            </a:r>
          </a:p>
        </p:txBody>
      </p:sp>
      <p:sp>
        <p:nvSpPr>
          <p:cNvPr id="11" name="Rectangle 10">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a:extLst>
              <a:ext uri="{FF2B5EF4-FFF2-40B4-BE49-F238E27FC236}">
                <a16:creationId xmlns:a16="http://schemas.microsoft.com/office/drawing/2014/main" id="{3E1AB3C0-3DCF-9C06-0B6B-E209D76C3FC0}"/>
              </a:ext>
            </a:extLst>
          </p:cNvPr>
          <p:cNvSpPr>
            <a:spLocks noGrp="1"/>
          </p:cNvSpPr>
          <p:nvPr>
            <p:ph idx="1"/>
          </p:nvPr>
        </p:nvSpPr>
        <p:spPr>
          <a:xfrm>
            <a:off x="5943601" y="383822"/>
            <a:ext cx="5608317" cy="5670138"/>
          </a:xfrm>
        </p:spPr>
        <p:txBody>
          <a:bodyPr anchor="ctr">
            <a:noAutofit/>
          </a:bodyPr>
          <a:lstStyle/>
          <a:p>
            <a:pPr marL="457200" marR="0" lvl="1" indent="0">
              <a:spcBef>
                <a:spcPts val="0"/>
              </a:spcBef>
              <a:spcAft>
                <a:spcPts val="600"/>
              </a:spcAft>
              <a:buNone/>
            </a:pPr>
            <a:r>
              <a:rPr lang="en-US" sz="3200" i="0" kern="100" dirty="0">
                <a:effectLst/>
                <a:latin typeface="Aptos" panose="020B0004020202020204" pitchFamily="34" charset="0"/>
                <a:ea typeface="Aptos" panose="020B0004020202020204" pitchFamily="34" charset="0"/>
                <a:cs typeface="Times New Roman" panose="02020603050405020304" pitchFamily="18" charset="0"/>
              </a:rPr>
              <a:t>1. A Critique/ Food for thought:</a:t>
            </a:r>
          </a:p>
          <a:p>
            <a:pPr marL="914400" lvl="2" indent="0">
              <a:spcBef>
                <a:spcPts val="0"/>
              </a:spcBef>
              <a:spcAft>
                <a:spcPts val="600"/>
              </a:spcAft>
              <a:buNone/>
            </a:pPr>
            <a:r>
              <a:rPr lang="en-US" sz="3200" kern="100" dirty="0">
                <a:latin typeface="Aptos" panose="020B0004020202020204" pitchFamily="34" charset="0"/>
                <a:ea typeface="Aptos" panose="020B0004020202020204" pitchFamily="34" charset="0"/>
                <a:cs typeface="Times New Roman" panose="02020603050405020304" pitchFamily="18" charset="0"/>
              </a:rPr>
              <a:t>a. </a:t>
            </a:r>
            <a:r>
              <a:rPr lang="en-US" sz="3200" i="0" kern="100" dirty="0">
                <a:effectLst/>
                <a:latin typeface="Aptos" panose="020B0004020202020204" pitchFamily="34" charset="0"/>
                <a:ea typeface="Aptos" panose="020B0004020202020204" pitchFamily="34" charset="0"/>
                <a:cs typeface="Times New Roman" panose="02020603050405020304" pitchFamily="18" charset="0"/>
              </a:rPr>
              <a:t>“difficult conversations”</a:t>
            </a:r>
          </a:p>
          <a:p>
            <a:pPr marL="914400" lvl="2" indent="0">
              <a:spcBef>
                <a:spcPts val="0"/>
              </a:spcBef>
              <a:spcAft>
                <a:spcPts val="600"/>
              </a:spcAft>
              <a:buNone/>
            </a:pPr>
            <a:r>
              <a:rPr lang="en-US" sz="3200" i="0" kern="100" dirty="0">
                <a:effectLst/>
                <a:latin typeface="Aptos" panose="020B0004020202020204" pitchFamily="34" charset="0"/>
                <a:ea typeface="Aptos" panose="020B0004020202020204" pitchFamily="34" charset="0"/>
                <a:cs typeface="Times New Roman" panose="02020603050405020304" pitchFamily="18" charset="0"/>
              </a:rPr>
              <a:t>b. “civil dialogue”</a:t>
            </a:r>
          </a:p>
          <a:p>
            <a:pPr marL="457200" marR="0" lvl="1" indent="0">
              <a:spcBef>
                <a:spcPts val="0"/>
              </a:spcBef>
              <a:spcAft>
                <a:spcPts val="600"/>
              </a:spcAft>
              <a:buNone/>
            </a:pPr>
            <a:r>
              <a:rPr lang="en-US" sz="3200" i="0" kern="100" dirty="0">
                <a:effectLst/>
                <a:latin typeface="Aptos" panose="020B0004020202020204" pitchFamily="34" charset="0"/>
                <a:ea typeface="Aptos" panose="020B0004020202020204" pitchFamily="34" charset="0"/>
                <a:cs typeface="Times New Roman" panose="02020603050405020304" pitchFamily="18" charset="0"/>
              </a:rPr>
              <a:t>2. Why should we do this?</a:t>
            </a:r>
          </a:p>
          <a:p>
            <a:pPr marL="457200" marR="0" lvl="1" indent="0">
              <a:spcBef>
                <a:spcPts val="0"/>
              </a:spcBef>
              <a:spcAft>
                <a:spcPts val="600"/>
              </a:spcAft>
              <a:buNone/>
            </a:pPr>
            <a:r>
              <a:rPr lang="en-US" sz="3200" i="0" kern="100" dirty="0">
                <a:effectLst/>
                <a:latin typeface="Aptos" panose="020B0004020202020204" pitchFamily="34" charset="0"/>
                <a:ea typeface="Aptos" panose="020B0004020202020204" pitchFamily="34" charset="0"/>
                <a:cs typeface="Times New Roman" panose="02020603050405020304" pitchFamily="18" charset="0"/>
              </a:rPr>
              <a:t>3. Creating environments in which we can talk about hard things </a:t>
            </a:r>
          </a:p>
          <a:p>
            <a:pPr marL="457200" marR="0" lvl="1" indent="0">
              <a:spcBef>
                <a:spcPts val="0"/>
              </a:spcBef>
              <a:spcAft>
                <a:spcPts val="600"/>
              </a:spcAft>
              <a:buNone/>
            </a:pPr>
            <a:r>
              <a:rPr lang="en-US" sz="3200" i="0" kern="100" dirty="0">
                <a:effectLst/>
                <a:latin typeface="Aptos" panose="020B0004020202020204" pitchFamily="34" charset="0"/>
                <a:ea typeface="Aptos" panose="020B0004020202020204" pitchFamily="34" charset="0"/>
                <a:cs typeface="Times New Roman" panose="02020603050405020304" pitchFamily="18" charset="0"/>
              </a:rPr>
              <a:t>4. Ideas about “how to”</a:t>
            </a:r>
          </a:p>
          <a:p>
            <a:pPr marL="457200" marR="0" lvl="1" indent="0">
              <a:spcBef>
                <a:spcPts val="0"/>
              </a:spcBef>
              <a:spcAft>
                <a:spcPts val="600"/>
              </a:spcAft>
              <a:buNone/>
            </a:pPr>
            <a:r>
              <a:rPr lang="en-US" sz="3200" i="0" kern="100" dirty="0">
                <a:effectLst/>
                <a:latin typeface="Aptos" panose="020B0004020202020204" pitchFamily="34" charset="0"/>
                <a:ea typeface="Aptos" panose="020B0004020202020204" pitchFamily="34" charset="0"/>
                <a:cs typeface="Times New Roman" panose="02020603050405020304" pitchFamily="18" charset="0"/>
              </a:rPr>
              <a:t>5. Work with scenarios</a:t>
            </a:r>
          </a:p>
        </p:txBody>
      </p:sp>
      <p:sp>
        <p:nvSpPr>
          <p:cNvPr id="5" name="Footer Placeholder 4">
            <a:extLst>
              <a:ext uri="{FF2B5EF4-FFF2-40B4-BE49-F238E27FC236}">
                <a16:creationId xmlns:a16="http://schemas.microsoft.com/office/drawing/2014/main" id="{8A1E6E64-1896-2464-66E4-C3AABC7FA76E}"/>
              </a:ext>
            </a:extLst>
          </p:cNvPr>
          <p:cNvSpPr>
            <a:spLocks noGrp="1"/>
          </p:cNvSpPr>
          <p:nvPr>
            <p:ph type="ftr" sz="quarter" idx="11"/>
          </p:nvPr>
        </p:nvSpPr>
        <p:spPr>
          <a:xfrm>
            <a:off x="9143999" y="6453386"/>
            <a:ext cx="2707333" cy="404614"/>
          </a:xfrm>
        </p:spPr>
        <p:txBody>
          <a:bodyPr/>
          <a:lstStyle/>
          <a:p>
            <a:r>
              <a:rPr lang="en-US" dirty="0" err="1"/>
              <a:t>Minikel-Lacocque</a:t>
            </a:r>
            <a:endParaRPr lang="en-US" dirty="0"/>
          </a:p>
        </p:txBody>
      </p:sp>
      <p:sp>
        <p:nvSpPr>
          <p:cNvPr id="6" name="Slide Number Placeholder 5">
            <a:extLst>
              <a:ext uri="{FF2B5EF4-FFF2-40B4-BE49-F238E27FC236}">
                <a16:creationId xmlns:a16="http://schemas.microsoft.com/office/drawing/2014/main" id="{F542544F-A938-6DB9-42B6-EBA89C791FFD}"/>
              </a:ext>
            </a:extLst>
          </p:cNvPr>
          <p:cNvSpPr>
            <a:spLocks noGrp="1"/>
          </p:cNvSpPr>
          <p:nvPr>
            <p:ph type="sldNum" sz="quarter" idx="12"/>
          </p:nvPr>
        </p:nvSpPr>
        <p:spPr/>
        <p:txBody>
          <a:bodyPr/>
          <a:lstStyle/>
          <a:p>
            <a:fld id="{69E57DC2-970A-4B3E-BB1C-7A09969E49DF}" type="slidenum">
              <a:rPr lang="en-US" smtClean="0"/>
              <a:t>4</a:t>
            </a:fld>
            <a:endParaRPr lang="en-US" dirty="0"/>
          </a:p>
        </p:txBody>
      </p:sp>
    </p:spTree>
    <p:extLst>
      <p:ext uri="{BB962C8B-B14F-4D97-AF65-F5344CB8AC3E}">
        <p14:creationId xmlns:p14="http://schemas.microsoft.com/office/powerpoint/2010/main" val="215233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12DBD-AF8F-BB2E-1C08-53DE354EA792}"/>
              </a:ext>
            </a:extLst>
          </p:cNvPr>
          <p:cNvSpPr>
            <a:spLocks noGrp="1"/>
          </p:cNvSpPr>
          <p:nvPr>
            <p:ph type="title"/>
          </p:nvPr>
        </p:nvSpPr>
        <p:spPr>
          <a:xfrm>
            <a:off x="723900" y="685800"/>
            <a:ext cx="4093760" cy="2157884"/>
          </a:xfrm>
        </p:spPr>
        <p:txBody>
          <a:bodyPr/>
          <a:lstStyle/>
          <a:p>
            <a:r>
              <a:rPr lang="en-US" sz="4800" dirty="0"/>
              <a:t>A Critique: “Difficult Conversations”</a:t>
            </a:r>
            <a:endParaRPr lang="en-US" dirty="0"/>
          </a:p>
        </p:txBody>
      </p:sp>
      <p:sp>
        <p:nvSpPr>
          <p:cNvPr id="3" name="Content Placeholder 2">
            <a:extLst>
              <a:ext uri="{FF2B5EF4-FFF2-40B4-BE49-F238E27FC236}">
                <a16:creationId xmlns:a16="http://schemas.microsoft.com/office/drawing/2014/main" id="{D45F1C92-83F2-5691-DF46-4A2F39AC6868}"/>
              </a:ext>
            </a:extLst>
          </p:cNvPr>
          <p:cNvSpPr>
            <a:spLocks noGrp="1"/>
          </p:cNvSpPr>
          <p:nvPr>
            <p:ph idx="1"/>
          </p:nvPr>
        </p:nvSpPr>
        <p:spPr>
          <a:xfrm>
            <a:off x="6256019" y="685801"/>
            <a:ext cx="5344577" cy="5175250"/>
          </a:xfrm>
        </p:spPr>
        <p:txBody>
          <a:bodyPr>
            <a:normAutofit lnSpcReduction="10000"/>
          </a:bodyPr>
          <a:lstStyle/>
          <a:p>
            <a:pPr lvl="0"/>
            <a:r>
              <a:rPr lang="en-US" sz="3600" i="1" baseline="0" dirty="0"/>
              <a:t>Whose experience tends to be centered when we think about how conversations about oppression are “difficult?” </a:t>
            </a:r>
          </a:p>
          <a:p>
            <a:pPr lvl="0"/>
            <a:r>
              <a:rPr lang="en-US" sz="3600" i="1" baseline="0" dirty="0"/>
              <a:t>What are the distinct ways different identities experience the difficulty/ discomfort?</a:t>
            </a:r>
            <a:endParaRPr lang="en-US" sz="3600" dirty="0"/>
          </a:p>
          <a:p>
            <a:endParaRPr lang="en-US" dirty="0"/>
          </a:p>
        </p:txBody>
      </p:sp>
      <p:sp>
        <p:nvSpPr>
          <p:cNvPr id="4" name="Text Placeholder 3">
            <a:extLst>
              <a:ext uri="{FF2B5EF4-FFF2-40B4-BE49-F238E27FC236}">
                <a16:creationId xmlns:a16="http://schemas.microsoft.com/office/drawing/2014/main" id="{3681A930-B9E3-4B3D-CB53-E93EABB89C7F}"/>
              </a:ext>
            </a:extLst>
          </p:cNvPr>
          <p:cNvSpPr>
            <a:spLocks noGrp="1"/>
          </p:cNvSpPr>
          <p:nvPr>
            <p:ph type="body" sz="half" idx="2"/>
          </p:nvPr>
        </p:nvSpPr>
        <p:spPr/>
        <p:txBody>
          <a:bodyPr/>
          <a:lstStyle/>
          <a:p>
            <a:endParaRPr lang="en-US" dirty="0"/>
          </a:p>
        </p:txBody>
      </p:sp>
      <p:sp>
        <p:nvSpPr>
          <p:cNvPr id="5" name="Footer Placeholder 4">
            <a:extLst>
              <a:ext uri="{FF2B5EF4-FFF2-40B4-BE49-F238E27FC236}">
                <a16:creationId xmlns:a16="http://schemas.microsoft.com/office/drawing/2014/main" id="{A4D6E549-1727-1E76-34B2-2B5100212C67}"/>
              </a:ext>
            </a:extLst>
          </p:cNvPr>
          <p:cNvSpPr>
            <a:spLocks noGrp="1"/>
          </p:cNvSpPr>
          <p:nvPr>
            <p:ph type="ftr" sz="quarter" idx="11"/>
          </p:nvPr>
        </p:nvSpPr>
        <p:spPr>
          <a:xfrm>
            <a:off x="9226921" y="6453386"/>
            <a:ext cx="2373675" cy="404614"/>
          </a:xfrm>
        </p:spPr>
        <p:txBody>
          <a:bodyPr/>
          <a:lstStyle/>
          <a:p>
            <a:r>
              <a:rPr lang="en-US" dirty="0" err="1"/>
              <a:t>Minikel-Lacocque</a:t>
            </a:r>
            <a:r>
              <a:rPr lang="en-US" dirty="0"/>
              <a:t> </a:t>
            </a:r>
          </a:p>
        </p:txBody>
      </p:sp>
      <p:sp>
        <p:nvSpPr>
          <p:cNvPr id="6" name="Slide Number Placeholder 5">
            <a:extLst>
              <a:ext uri="{FF2B5EF4-FFF2-40B4-BE49-F238E27FC236}">
                <a16:creationId xmlns:a16="http://schemas.microsoft.com/office/drawing/2014/main" id="{5FA3A046-C295-A466-6C9E-29A0FECD47E1}"/>
              </a:ext>
            </a:extLst>
          </p:cNvPr>
          <p:cNvSpPr>
            <a:spLocks noGrp="1"/>
          </p:cNvSpPr>
          <p:nvPr>
            <p:ph type="sldNum" sz="quarter" idx="12"/>
          </p:nvPr>
        </p:nvSpPr>
        <p:spPr/>
        <p:txBody>
          <a:bodyPr/>
          <a:lstStyle/>
          <a:p>
            <a:fld id="{69E57DC2-970A-4B3E-BB1C-7A09969E49DF}" type="slidenum">
              <a:rPr lang="en-US" smtClean="0"/>
              <a:pPr/>
              <a:t>5</a:t>
            </a:fld>
            <a:endParaRPr lang="en-US" dirty="0"/>
          </a:p>
        </p:txBody>
      </p:sp>
      <p:pic>
        <p:nvPicPr>
          <p:cNvPr id="7" name="Picture 6">
            <a:extLst>
              <a:ext uri="{FF2B5EF4-FFF2-40B4-BE49-F238E27FC236}">
                <a16:creationId xmlns:a16="http://schemas.microsoft.com/office/drawing/2014/main" id="{1FBA2C8A-2E60-2476-09CA-BF1CCD097FA2}"/>
              </a:ext>
            </a:extLst>
          </p:cNvPr>
          <p:cNvPicPr>
            <a:picLocks noChangeAspect="1"/>
          </p:cNvPicPr>
          <p:nvPr/>
        </p:nvPicPr>
        <p:blipFill>
          <a:blip r:embed="rId2"/>
          <a:stretch>
            <a:fillRect/>
          </a:stretch>
        </p:blipFill>
        <p:spPr>
          <a:xfrm>
            <a:off x="984376" y="2856344"/>
            <a:ext cx="3057538" cy="3023716"/>
          </a:xfrm>
          <a:prstGeom prst="rect">
            <a:avLst/>
          </a:prstGeom>
        </p:spPr>
      </p:pic>
    </p:spTree>
    <p:extLst>
      <p:ext uri="{BB962C8B-B14F-4D97-AF65-F5344CB8AC3E}">
        <p14:creationId xmlns:p14="http://schemas.microsoft.com/office/powerpoint/2010/main" val="980146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23BA8-A987-B364-05A6-DAE153EB8A49}"/>
              </a:ext>
            </a:extLst>
          </p:cNvPr>
          <p:cNvSpPr>
            <a:spLocks noGrp="1"/>
          </p:cNvSpPr>
          <p:nvPr>
            <p:ph type="title"/>
          </p:nvPr>
        </p:nvSpPr>
        <p:spPr/>
        <p:txBody>
          <a:bodyPr/>
          <a:lstStyle/>
          <a:p>
            <a:r>
              <a:rPr lang="en-US" sz="4400" dirty="0"/>
              <a:t>A Critique:  “Civil Dialogue”</a:t>
            </a:r>
            <a:endParaRPr lang="en-US" dirty="0"/>
          </a:p>
        </p:txBody>
      </p:sp>
      <p:sp>
        <p:nvSpPr>
          <p:cNvPr id="3" name="Content Placeholder 2">
            <a:extLst>
              <a:ext uri="{FF2B5EF4-FFF2-40B4-BE49-F238E27FC236}">
                <a16:creationId xmlns:a16="http://schemas.microsoft.com/office/drawing/2014/main" id="{50951465-023F-9E05-4B61-5BA73A278DF8}"/>
              </a:ext>
            </a:extLst>
          </p:cNvPr>
          <p:cNvSpPr>
            <a:spLocks noGrp="1"/>
          </p:cNvSpPr>
          <p:nvPr>
            <p:ph idx="1"/>
          </p:nvPr>
        </p:nvSpPr>
        <p:spPr>
          <a:xfrm>
            <a:off x="1371600" y="1433015"/>
            <a:ext cx="9601200" cy="5020371"/>
          </a:xfrm>
        </p:spPr>
        <p:txBody>
          <a:bodyPr>
            <a:normAutofit fontScale="77500" lnSpcReduction="20000"/>
          </a:bodyPr>
          <a:lstStyle/>
          <a:p>
            <a:r>
              <a:rPr lang="en-US" sz="2400" b="1" dirty="0"/>
              <a:t>Power Dynamics &amp; Tone Policing</a:t>
            </a:r>
          </a:p>
          <a:p>
            <a:pPr lvl="1"/>
            <a:r>
              <a:rPr lang="en-US" sz="2400" kern="100" dirty="0">
                <a:latin typeface="Aptos" panose="020B0004020202020204" pitchFamily="34" charset="0"/>
                <a:ea typeface="Aptos" panose="020B0004020202020204" pitchFamily="34" charset="0"/>
                <a:cs typeface="Times New Roman" panose="02020603050405020304" pitchFamily="18" charset="0"/>
              </a:rPr>
              <a:t>When m</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arginalized groups are expected to discuss their oppression in calm, measured ways, the focus shifts away from the CONTENT  of what is being said to HOW it’s being said. When applied selectively, it becomes a way to silence those targeted by injustice. </a:t>
            </a:r>
            <a:endParaRPr lang="en-US" sz="2400" dirty="0"/>
          </a:p>
          <a:p>
            <a:pPr lvl="0"/>
            <a:r>
              <a:rPr lang="en-US" sz="2400" b="1" baseline="0" dirty="0"/>
              <a:t>Protecting the comfort of the privileged</a:t>
            </a:r>
          </a:p>
          <a:p>
            <a:pPr lvl="1"/>
            <a:r>
              <a:rPr lang="en-US" sz="2400" kern="100" dirty="0">
                <a:latin typeface="Aptos" panose="020B0004020202020204" pitchFamily="34" charset="0"/>
                <a:ea typeface="Aptos" panose="020B0004020202020204" pitchFamily="34" charset="0"/>
                <a:cs typeface="Times New Roman" panose="02020603050405020304" pitchFamily="18" charset="0"/>
              </a:rPr>
              <a:t>C</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omfort of privileged groups is prioritized over the need for marginalized groups to be heard.</a:t>
            </a:r>
            <a:endParaRPr lang="en-US" sz="2400" dirty="0"/>
          </a:p>
          <a:p>
            <a:pPr lvl="0"/>
            <a:r>
              <a:rPr lang="en-US" sz="2400" b="1" baseline="0" dirty="0"/>
              <a:t>Historical (racist) concepts of “respectability”</a:t>
            </a:r>
          </a:p>
          <a:p>
            <a:pPr lvl="1"/>
            <a:r>
              <a:rPr lang="en-US" sz="2400" kern="100" dirty="0">
                <a:effectLst/>
                <a:latin typeface="Aptos" panose="020B0004020202020204" pitchFamily="34" charset="0"/>
                <a:ea typeface="Aptos" panose="020B0004020202020204" pitchFamily="34" charset="0"/>
                <a:cs typeface="Times New Roman" panose="02020603050405020304" pitchFamily="18" charset="0"/>
              </a:rPr>
              <a:t>Marginalized groups have been expected to adhere to dominant norms to be deemed worthy of rights or equality. This can reinforce racist dynamics: those who express their frustration or anger in non-"civil" ways don’t deserve attention or empathy.</a:t>
            </a:r>
            <a:endParaRPr lang="en-US" sz="2400" dirty="0"/>
          </a:p>
          <a:p>
            <a:pPr lvl="0"/>
            <a:r>
              <a:rPr lang="en-US" sz="2400" b="1" baseline="0" dirty="0"/>
              <a:t>Equating civil dialogue with Neutrality &amp; Objectivity</a:t>
            </a:r>
          </a:p>
          <a:p>
            <a:pPr lvl="1"/>
            <a:r>
              <a:rPr lang="en-US" sz="2400" dirty="0">
                <a:effectLst/>
                <a:latin typeface="Aptos" panose="020B0004020202020204" pitchFamily="34" charset="0"/>
                <a:ea typeface="Aptos" panose="020B0004020202020204" pitchFamily="34" charset="0"/>
                <a:cs typeface="Times New Roman" panose="02020603050405020304" pitchFamily="18" charset="0"/>
              </a:rPr>
              <a:t>Demanding calm and neutral language as people confront systems that harm them erases justified anger and frustration that can be catalysts for change. </a:t>
            </a:r>
          </a:p>
          <a:p>
            <a:pPr marL="530352" lvl="1" indent="0">
              <a:buNone/>
            </a:pPr>
            <a:endParaRPr lang="en-US" sz="2400" b="1" baseline="0" dirty="0"/>
          </a:p>
          <a:p>
            <a:pPr marL="530352" lvl="1" indent="0">
              <a:buNone/>
            </a:pPr>
            <a:r>
              <a:rPr lang="en-US" sz="2400" b="1" baseline="0" dirty="0"/>
              <a:t>Do we need a title?  (Authentic &amp; Equitable Dialogue?)</a:t>
            </a:r>
            <a:endParaRPr lang="en-US" b="1" dirty="0"/>
          </a:p>
          <a:p>
            <a:endParaRPr lang="en-US" dirty="0"/>
          </a:p>
          <a:p>
            <a:endParaRPr lang="en-US" dirty="0"/>
          </a:p>
        </p:txBody>
      </p:sp>
      <p:sp>
        <p:nvSpPr>
          <p:cNvPr id="4" name="Footer Placeholder 3">
            <a:extLst>
              <a:ext uri="{FF2B5EF4-FFF2-40B4-BE49-F238E27FC236}">
                <a16:creationId xmlns:a16="http://schemas.microsoft.com/office/drawing/2014/main" id="{C2FD47E9-7047-EEB9-57BE-2FF1809D77BE}"/>
              </a:ext>
            </a:extLst>
          </p:cNvPr>
          <p:cNvSpPr>
            <a:spLocks noGrp="1"/>
          </p:cNvSpPr>
          <p:nvPr>
            <p:ph type="ftr" sz="quarter" idx="11"/>
          </p:nvPr>
        </p:nvSpPr>
        <p:spPr>
          <a:xfrm>
            <a:off x="8658897" y="6453386"/>
            <a:ext cx="3223970" cy="404614"/>
          </a:xfrm>
        </p:spPr>
        <p:txBody>
          <a:bodyPr/>
          <a:lstStyle/>
          <a:p>
            <a:r>
              <a:rPr lang="en-US" dirty="0" err="1"/>
              <a:t>Minikel-Lacocque</a:t>
            </a:r>
            <a:r>
              <a:rPr lang="en-US" dirty="0"/>
              <a:t> </a:t>
            </a:r>
          </a:p>
        </p:txBody>
      </p:sp>
      <p:sp>
        <p:nvSpPr>
          <p:cNvPr id="5" name="Slide Number Placeholder 4">
            <a:extLst>
              <a:ext uri="{FF2B5EF4-FFF2-40B4-BE49-F238E27FC236}">
                <a16:creationId xmlns:a16="http://schemas.microsoft.com/office/drawing/2014/main" id="{B127D3FB-CE66-568C-BC9E-7FCD699D7CE4}"/>
              </a:ext>
            </a:extLst>
          </p:cNvPr>
          <p:cNvSpPr>
            <a:spLocks noGrp="1"/>
          </p:cNvSpPr>
          <p:nvPr>
            <p:ph type="sldNum" sz="quarter" idx="12"/>
          </p:nvPr>
        </p:nvSpPr>
        <p:spPr/>
        <p:txBody>
          <a:bodyPr/>
          <a:lstStyle/>
          <a:p>
            <a:fld id="{69E57DC2-970A-4B3E-BB1C-7A09969E49DF}" type="slidenum">
              <a:rPr lang="en-US" smtClean="0"/>
              <a:t>6</a:t>
            </a:fld>
            <a:endParaRPr lang="en-US" dirty="0"/>
          </a:p>
        </p:txBody>
      </p:sp>
    </p:spTree>
    <p:extLst>
      <p:ext uri="{BB962C8B-B14F-4D97-AF65-F5344CB8AC3E}">
        <p14:creationId xmlns:p14="http://schemas.microsoft.com/office/powerpoint/2010/main" val="2896025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0C0E4-A62B-B574-20CC-A8D636108A79}"/>
              </a:ext>
            </a:extLst>
          </p:cNvPr>
          <p:cNvSpPr>
            <a:spLocks noGrp="1"/>
          </p:cNvSpPr>
          <p:nvPr>
            <p:ph type="title"/>
          </p:nvPr>
        </p:nvSpPr>
        <p:spPr>
          <a:xfrm>
            <a:off x="1371600" y="685800"/>
            <a:ext cx="9601200" cy="304799"/>
          </a:xfrm>
        </p:spPr>
        <p:txBody>
          <a:bodyPr>
            <a:normAutofit fontScale="90000"/>
          </a:bodyPr>
          <a:lstStyle/>
          <a:p>
            <a:endParaRPr lang="en-US" dirty="0"/>
          </a:p>
        </p:txBody>
      </p:sp>
      <p:sp>
        <p:nvSpPr>
          <p:cNvPr id="4" name="Text Placeholder 3">
            <a:extLst>
              <a:ext uri="{FF2B5EF4-FFF2-40B4-BE49-F238E27FC236}">
                <a16:creationId xmlns:a16="http://schemas.microsoft.com/office/drawing/2014/main" id="{095EF15C-8170-BFB7-97E8-E40D0EF095BF}"/>
              </a:ext>
            </a:extLst>
          </p:cNvPr>
          <p:cNvSpPr>
            <a:spLocks noGrp="1"/>
          </p:cNvSpPr>
          <p:nvPr>
            <p:ph type="body" idx="1"/>
          </p:nvPr>
        </p:nvSpPr>
        <p:spPr>
          <a:xfrm>
            <a:off x="1223003" y="1342055"/>
            <a:ext cx="4443984" cy="823912"/>
          </a:xfrm>
        </p:spPr>
        <p:txBody>
          <a:bodyPr/>
          <a:lstStyle/>
          <a:p>
            <a:r>
              <a:rPr lang="en-US" dirty="0"/>
              <a:t>Why should we engage?</a:t>
            </a:r>
          </a:p>
        </p:txBody>
      </p:sp>
      <p:sp>
        <p:nvSpPr>
          <p:cNvPr id="5" name="Content Placeholder 4">
            <a:extLst>
              <a:ext uri="{FF2B5EF4-FFF2-40B4-BE49-F238E27FC236}">
                <a16:creationId xmlns:a16="http://schemas.microsoft.com/office/drawing/2014/main" id="{1F60D8C2-9A38-4E54-A2AF-48F57192BCEF}"/>
              </a:ext>
            </a:extLst>
          </p:cNvPr>
          <p:cNvSpPr>
            <a:spLocks noGrp="1"/>
          </p:cNvSpPr>
          <p:nvPr>
            <p:ph sz="half" idx="2"/>
          </p:nvPr>
        </p:nvSpPr>
        <p:spPr>
          <a:xfrm>
            <a:off x="1371600" y="2198189"/>
            <a:ext cx="4443984" cy="3669212"/>
          </a:xfrm>
        </p:spPr>
        <p:txBody>
          <a:bodyPr>
            <a:normAutofit fontScale="92500" lnSpcReduction="10000"/>
          </a:bodyPr>
          <a:lstStyle/>
          <a:p>
            <a:r>
              <a:rPr lang="en-US" dirty="0"/>
              <a:t>Destigmatize talking about oppression, esp. in mixed identity groups</a:t>
            </a:r>
          </a:p>
          <a:p>
            <a:r>
              <a:rPr lang="en-US" dirty="0"/>
              <a:t>Become more comfortable &amp; skilled at talking about oppression, esp. in mixed identity groups</a:t>
            </a:r>
          </a:p>
          <a:p>
            <a:r>
              <a:rPr lang="en-US" dirty="0"/>
              <a:t>Be a part of dismantling systems of oppression</a:t>
            </a:r>
          </a:p>
          <a:p>
            <a:r>
              <a:rPr lang="en-US" dirty="0"/>
              <a:t>Negative impacts on marginalized identities when avoided/ silence</a:t>
            </a:r>
          </a:p>
          <a:p>
            <a:r>
              <a:rPr lang="en-US" dirty="0"/>
              <a:t>Negative impacts on privileged  identities when avoided/ silence </a:t>
            </a:r>
          </a:p>
          <a:p>
            <a:endParaRPr lang="en-US" dirty="0"/>
          </a:p>
        </p:txBody>
      </p:sp>
      <p:sp>
        <p:nvSpPr>
          <p:cNvPr id="6" name="Text Placeholder 5">
            <a:extLst>
              <a:ext uri="{FF2B5EF4-FFF2-40B4-BE49-F238E27FC236}">
                <a16:creationId xmlns:a16="http://schemas.microsoft.com/office/drawing/2014/main" id="{AAF40CD6-C45E-4059-4776-7FC272B463CB}"/>
              </a:ext>
            </a:extLst>
          </p:cNvPr>
          <p:cNvSpPr>
            <a:spLocks noGrp="1"/>
          </p:cNvSpPr>
          <p:nvPr>
            <p:ph type="body" sz="quarter" idx="3"/>
          </p:nvPr>
        </p:nvSpPr>
        <p:spPr>
          <a:xfrm>
            <a:off x="6525013" y="1374277"/>
            <a:ext cx="4443984" cy="823912"/>
          </a:xfrm>
        </p:spPr>
        <p:txBody>
          <a:bodyPr/>
          <a:lstStyle/>
          <a:p>
            <a:r>
              <a:rPr lang="en-US" dirty="0"/>
              <a:t>Why do people avoid?</a:t>
            </a:r>
          </a:p>
        </p:txBody>
      </p:sp>
      <p:sp>
        <p:nvSpPr>
          <p:cNvPr id="7" name="Content Placeholder 6">
            <a:extLst>
              <a:ext uri="{FF2B5EF4-FFF2-40B4-BE49-F238E27FC236}">
                <a16:creationId xmlns:a16="http://schemas.microsoft.com/office/drawing/2014/main" id="{BB4787D0-4444-6B98-613B-790976C4F9CF}"/>
              </a:ext>
            </a:extLst>
          </p:cNvPr>
          <p:cNvSpPr>
            <a:spLocks noGrp="1"/>
          </p:cNvSpPr>
          <p:nvPr>
            <p:ph sz="quarter" idx="4"/>
          </p:nvPr>
        </p:nvSpPr>
        <p:spPr>
          <a:xfrm>
            <a:off x="6525014" y="2198189"/>
            <a:ext cx="5251350" cy="3669212"/>
          </a:xfrm>
        </p:spPr>
        <p:txBody>
          <a:bodyPr>
            <a:normAutofit fontScale="92500" lnSpcReduction="10000"/>
          </a:bodyPr>
          <a:lstStyle/>
          <a:p>
            <a:r>
              <a:rPr lang="en-US" sz="2600" dirty="0"/>
              <a:t>Can be easier to not take the “risk”</a:t>
            </a:r>
          </a:p>
          <a:p>
            <a:r>
              <a:rPr lang="en-US" sz="2600" dirty="0"/>
              <a:t>Don’t want to say something wrong/ “make a mistake” (mostly the privileged)</a:t>
            </a:r>
          </a:p>
          <a:p>
            <a:r>
              <a:rPr lang="en-US" sz="2600" dirty="0"/>
              <a:t>Don’t want to get in trouble (most/all identities)</a:t>
            </a:r>
          </a:p>
          <a:p>
            <a:r>
              <a:rPr lang="en-US" sz="2600" dirty="0"/>
              <a:t>Don’t want to be judged as fitting into oppressive stereotypes (marginalized identities)</a:t>
            </a:r>
          </a:p>
          <a:p>
            <a:endParaRPr lang="en-US" dirty="0"/>
          </a:p>
        </p:txBody>
      </p:sp>
      <p:sp>
        <p:nvSpPr>
          <p:cNvPr id="8" name="Footer Placeholder 7">
            <a:extLst>
              <a:ext uri="{FF2B5EF4-FFF2-40B4-BE49-F238E27FC236}">
                <a16:creationId xmlns:a16="http://schemas.microsoft.com/office/drawing/2014/main" id="{2468703C-D46A-E033-FA48-CC837B457868}"/>
              </a:ext>
            </a:extLst>
          </p:cNvPr>
          <p:cNvSpPr>
            <a:spLocks noGrp="1"/>
          </p:cNvSpPr>
          <p:nvPr>
            <p:ph type="ftr" sz="quarter" idx="11"/>
          </p:nvPr>
        </p:nvSpPr>
        <p:spPr>
          <a:xfrm>
            <a:off x="9263270" y="6251079"/>
            <a:ext cx="2266122" cy="606921"/>
          </a:xfrm>
        </p:spPr>
        <p:txBody>
          <a:bodyPr/>
          <a:lstStyle/>
          <a:p>
            <a:r>
              <a:rPr lang="en-US" dirty="0" err="1"/>
              <a:t>Minikel-Lacocque</a:t>
            </a:r>
            <a:r>
              <a:rPr lang="en-US" dirty="0"/>
              <a:t> </a:t>
            </a:r>
          </a:p>
        </p:txBody>
      </p:sp>
      <p:sp>
        <p:nvSpPr>
          <p:cNvPr id="9" name="Slide Number Placeholder 8">
            <a:extLst>
              <a:ext uri="{FF2B5EF4-FFF2-40B4-BE49-F238E27FC236}">
                <a16:creationId xmlns:a16="http://schemas.microsoft.com/office/drawing/2014/main" id="{4F1F5F1D-6043-A7CF-A4A1-BC5F09C7BC22}"/>
              </a:ext>
            </a:extLst>
          </p:cNvPr>
          <p:cNvSpPr>
            <a:spLocks noGrp="1"/>
          </p:cNvSpPr>
          <p:nvPr>
            <p:ph type="sldNum" sz="quarter" idx="12"/>
          </p:nvPr>
        </p:nvSpPr>
        <p:spPr/>
        <p:txBody>
          <a:bodyPr/>
          <a:lstStyle/>
          <a:p>
            <a:fld id="{69E57DC2-970A-4B3E-BB1C-7A09969E49DF}" type="slidenum">
              <a:rPr lang="en-US" smtClean="0"/>
              <a:t>7</a:t>
            </a:fld>
            <a:endParaRPr lang="en-US" dirty="0"/>
          </a:p>
        </p:txBody>
      </p:sp>
    </p:spTree>
    <p:extLst>
      <p:ext uri="{BB962C8B-B14F-4D97-AF65-F5344CB8AC3E}">
        <p14:creationId xmlns:p14="http://schemas.microsoft.com/office/powerpoint/2010/main" val="2850435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E2B8A2D-F46F-4DA5-8AFF-BC57461C28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22E70109-2132-C806-15A8-3FADAB0B0EBB}"/>
              </a:ext>
            </a:extLst>
          </p:cNvPr>
          <p:cNvSpPr>
            <a:spLocks noGrp="1"/>
          </p:cNvSpPr>
          <p:nvPr>
            <p:ph type="title"/>
          </p:nvPr>
        </p:nvSpPr>
        <p:spPr>
          <a:xfrm>
            <a:off x="784743" y="685800"/>
            <a:ext cx="5793475" cy="1485900"/>
          </a:xfrm>
        </p:spPr>
        <p:txBody>
          <a:bodyPr>
            <a:normAutofit fontScale="90000"/>
          </a:bodyPr>
          <a:lstStyle/>
          <a:p>
            <a:r>
              <a:rPr lang="en-US" dirty="0"/>
              <a:t>Identity Matters (facilitators &amp; students):</a:t>
            </a:r>
          </a:p>
        </p:txBody>
      </p:sp>
      <p:sp>
        <p:nvSpPr>
          <p:cNvPr id="8" name="Content Placeholder 7">
            <a:extLst>
              <a:ext uri="{FF2B5EF4-FFF2-40B4-BE49-F238E27FC236}">
                <a16:creationId xmlns:a16="http://schemas.microsoft.com/office/drawing/2014/main" id="{E68AB10B-2E8D-1045-BEFD-7A0D1438B904}"/>
              </a:ext>
            </a:extLst>
          </p:cNvPr>
          <p:cNvSpPr>
            <a:spLocks noGrp="1"/>
          </p:cNvSpPr>
          <p:nvPr>
            <p:ph idx="1"/>
          </p:nvPr>
        </p:nvSpPr>
        <p:spPr>
          <a:xfrm>
            <a:off x="784743" y="2001078"/>
            <a:ext cx="6304214" cy="4213456"/>
          </a:xfrm>
        </p:spPr>
        <p:txBody>
          <a:bodyPr>
            <a:noAutofit/>
          </a:bodyPr>
          <a:lstStyle/>
          <a:p>
            <a:r>
              <a:rPr lang="en-US" sz="2400" dirty="0"/>
              <a:t>My whiteness = shield &amp; tool (especially within PWI context)</a:t>
            </a:r>
          </a:p>
          <a:p>
            <a:r>
              <a:rPr lang="en-US" sz="2400" dirty="0"/>
              <a:t>My whiteness can make it easier to talk about race in predominantly white spaces </a:t>
            </a:r>
          </a:p>
          <a:p>
            <a:r>
              <a:rPr lang="en-US" sz="2400" i="1" dirty="0"/>
              <a:t>What are your identities and how do they affect how you are perceived and received when talking about oppression and social justice? How can you leverage your identities given your context?</a:t>
            </a:r>
          </a:p>
        </p:txBody>
      </p:sp>
      <p:sp>
        <p:nvSpPr>
          <p:cNvPr id="9" name="Footer Placeholder 8">
            <a:extLst>
              <a:ext uri="{FF2B5EF4-FFF2-40B4-BE49-F238E27FC236}">
                <a16:creationId xmlns:a16="http://schemas.microsoft.com/office/drawing/2014/main" id="{21B524BD-085A-A2C8-B9DD-093C87C17BAE}"/>
              </a:ext>
            </a:extLst>
          </p:cNvPr>
          <p:cNvSpPr>
            <a:spLocks noGrp="1"/>
          </p:cNvSpPr>
          <p:nvPr>
            <p:ph type="ftr" sz="quarter" idx="11"/>
          </p:nvPr>
        </p:nvSpPr>
        <p:spPr>
          <a:xfrm>
            <a:off x="8805711" y="6453386"/>
            <a:ext cx="2596470" cy="404614"/>
          </a:xfrm>
        </p:spPr>
        <p:txBody>
          <a:bodyPr>
            <a:normAutofit/>
          </a:bodyPr>
          <a:lstStyle/>
          <a:p>
            <a:pPr>
              <a:spcAft>
                <a:spcPts val="600"/>
              </a:spcAft>
            </a:pPr>
            <a:r>
              <a:rPr lang="en-US" dirty="0" err="1"/>
              <a:t>Minikel-Lacocque</a:t>
            </a:r>
            <a:r>
              <a:rPr lang="en-US" dirty="0"/>
              <a:t> </a:t>
            </a:r>
          </a:p>
        </p:txBody>
      </p:sp>
      <p:sp>
        <p:nvSpPr>
          <p:cNvPr id="21" name="Rectangle 20">
            <a:extLst>
              <a:ext uri="{FF2B5EF4-FFF2-40B4-BE49-F238E27FC236}">
                <a16:creationId xmlns:a16="http://schemas.microsoft.com/office/drawing/2014/main" id="{292BAD85-00E4-4D0A-993C-8372E78E1A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2" name="Graphic 11" descr="Medieval Armor with solid fill">
            <a:extLst>
              <a:ext uri="{FF2B5EF4-FFF2-40B4-BE49-F238E27FC236}">
                <a16:creationId xmlns:a16="http://schemas.microsoft.com/office/drawing/2014/main" id="{4C4C08F2-E2F2-839B-D760-0D4C5A714AC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49579" y="643467"/>
            <a:ext cx="2705100" cy="2705100"/>
          </a:xfrm>
          <a:prstGeom prst="rect">
            <a:avLst/>
          </a:prstGeom>
          <a:ln>
            <a:noFill/>
          </a:ln>
          <a:effectLst/>
        </p:spPr>
      </p:pic>
      <p:pic>
        <p:nvPicPr>
          <p:cNvPr id="14" name="Graphic 13" descr="Tools with solid fill">
            <a:extLst>
              <a:ext uri="{FF2B5EF4-FFF2-40B4-BE49-F238E27FC236}">
                <a16:creationId xmlns:a16="http://schemas.microsoft.com/office/drawing/2014/main" id="{4654A4A1-1E39-0C25-B6AD-3014D4C41E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549579" y="3509434"/>
            <a:ext cx="2705100" cy="2705100"/>
          </a:xfrm>
          <a:prstGeom prst="rect">
            <a:avLst/>
          </a:prstGeom>
          <a:ln>
            <a:noFill/>
          </a:ln>
          <a:effectLst/>
        </p:spPr>
      </p:pic>
      <p:sp>
        <p:nvSpPr>
          <p:cNvPr id="10" name="Slide Number Placeholder 9">
            <a:extLst>
              <a:ext uri="{FF2B5EF4-FFF2-40B4-BE49-F238E27FC236}">
                <a16:creationId xmlns:a16="http://schemas.microsoft.com/office/drawing/2014/main" id="{125CF298-C96B-7227-D09F-CED762E09E2E}"/>
              </a:ext>
            </a:extLst>
          </p:cNvPr>
          <p:cNvSpPr>
            <a:spLocks noGrp="1"/>
          </p:cNvSpPr>
          <p:nvPr>
            <p:ph type="sldNum" sz="quarter" idx="12"/>
          </p:nvPr>
        </p:nvSpPr>
        <p:spPr>
          <a:xfrm>
            <a:off x="9472736" y="6453386"/>
            <a:ext cx="1596292" cy="404614"/>
          </a:xfrm>
        </p:spPr>
        <p:txBody>
          <a:bodyPr>
            <a:normAutofit/>
          </a:bodyPr>
          <a:lstStyle/>
          <a:p>
            <a:pPr>
              <a:spcAft>
                <a:spcPts val="600"/>
              </a:spcAft>
            </a:pPr>
            <a:fld id="{69E57DC2-970A-4B3E-BB1C-7A09969E49DF}" type="slidenum">
              <a:rPr lang="en-US" smtClean="0"/>
              <a:pPr>
                <a:spcAft>
                  <a:spcPts val="600"/>
                </a:spcAft>
              </a:pPr>
              <a:t>8</a:t>
            </a:fld>
            <a:endParaRPr lang="en-US"/>
          </a:p>
        </p:txBody>
      </p:sp>
    </p:spTree>
    <p:extLst>
      <p:ext uri="{BB962C8B-B14F-4D97-AF65-F5344CB8AC3E}">
        <p14:creationId xmlns:p14="http://schemas.microsoft.com/office/powerpoint/2010/main" val="1040213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3"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14"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sp>
        <p:nvSpPr>
          <p:cNvPr id="2" name="Title 1">
            <a:extLst>
              <a:ext uri="{FF2B5EF4-FFF2-40B4-BE49-F238E27FC236}">
                <a16:creationId xmlns:a16="http://schemas.microsoft.com/office/drawing/2014/main" id="{A3130365-1E4A-DCA7-A9AE-8439B6C8994D}"/>
              </a:ext>
            </a:extLst>
          </p:cNvPr>
          <p:cNvSpPr>
            <a:spLocks noGrp="1"/>
          </p:cNvSpPr>
          <p:nvPr>
            <p:ph type="title"/>
          </p:nvPr>
        </p:nvSpPr>
        <p:spPr>
          <a:xfrm>
            <a:off x="1478522" y="1480930"/>
            <a:ext cx="5301138" cy="3254321"/>
          </a:xfrm>
        </p:spPr>
        <p:txBody>
          <a:bodyPr vert="horz" lIns="91440" tIns="45720" rIns="91440" bIns="45720" rtlCol="0" anchor="b">
            <a:normAutofit/>
          </a:bodyPr>
          <a:lstStyle/>
          <a:p>
            <a:r>
              <a:rPr lang="en-US" sz="6600" cap="all" dirty="0"/>
              <a:t>   “tips and tricks” </a:t>
            </a:r>
          </a:p>
        </p:txBody>
      </p:sp>
      <p:pic>
        <p:nvPicPr>
          <p:cNvPr id="7" name="Content Placeholder 6" descr="No sign with solid fill">
            <a:extLst>
              <a:ext uri="{FF2B5EF4-FFF2-40B4-BE49-F238E27FC236}">
                <a16:creationId xmlns:a16="http://schemas.microsoft.com/office/drawing/2014/main" id="{1ED9AB62-C8FB-07A9-F560-1108048110A4}"/>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6779660" y="1338738"/>
            <a:ext cx="3941629" cy="3941629"/>
          </a:xfrm>
          <a:prstGeom prst="rect">
            <a:avLst/>
          </a:prstGeom>
        </p:spPr>
      </p:pic>
      <p:sp>
        <p:nvSpPr>
          <p:cNvPr id="4" name="Footer Placeholder 3">
            <a:extLst>
              <a:ext uri="{FF2B5EF4-FFF2-40B4-BE49-F238E27FC236}">
                <a16:creationId xmlns:a16="http://schemas.microsoft.com/office/drawing/2014/main" id="{EB664E17-6E41-A12A-48E5-88BD14C4B824}"/>
              </a:ext>
            </a:extLst>
          </p:cNvPr>
          <p:cNvSpPr>
            <a:spLocks noGrp="1"/>
          </p:cNvSpPr>
          <p:nvPr>
            <p:ph type="ftr" sz="quarter" idx="11"/>
          </p:nvPr>
        </p:nvSpPr>
        <p:spPr>
          <a:xfrm>
            <a:off x="9681618" y="6441054"/>
            <a:ext cx="3247106" cy="404614"/>
          </a:xfrm>
        </p:spPr>
        <p:txBody>
          <a:bodyPr vert="horz" lIns="91440" tIns="45720" rIns="91440" bIns="45720" rtlCol="0" anchor="ctr">
            <a:normAutofit/>
          </a:bodyPr>
          <a:lstStyle/>
          <a:p>
            <a:pPr defTabSz="914400">
              <a:spcAft>
                <a:spcPts val="600"/>
              </a:spcAft>
            </a:pPr>
            <a:r>
              <a:rPr lang="en-US" kern="1200" baseline="0" dirty="0" err="1">
                <a:solidFill>
                  <a:schemeClr val="tx2"/>
                </a:solidFill>
                <a:latin typeface="+mn-lt"/>
                <a:ea typeface="+mn-ea"/>
                <a:cs typeface="+mn-cs"/>
              </a:rPr>
              <a:t>Minikel-Lacocque</a:t>
            </a:r>
            <a:r>
              <a:rPr lang="en-US" kern="1200" baseline="0" dirty="0">
                <a:solidFill>
                  <a:schemeClr val="tx2"/>
                </a:solidFill>
                <a:latin typeface="+mn-lt"/>
                <a:ea typeface="+mn-ea"/>
                <a:cs typeface="+mn-cs"/>
              </a:rPr>
              <a:t> </a:t>
            </a:r>
          </a:p>
        </p:txBody>
      </p:sp>
      <p:sp>
        <p:nvSpPr>
          <p:cNvPr id="5" name="Slide Number Placeholder 4">
            <a:extLst>
              <a:ext uri="{FF2B5EF4-FFF2-40B4-BE49-F238E27FC236}">
                <a16:creationId xmlns:a16="http://schemas.microsoft.com/office/drawing/2014/main" id="{3371DD73-6AB9-5DC6-E182-83EB2F722A2C}"/>
              </a:ext>
            </a:extLst>
          </p:cNvPr>
          <p:cNvSpPr>
            <a:spLocks noGrp="1"/>
          </p:cNvSpPr>
          <p:nvPr>
            <p:ph type="sldNum" sz="quarter" idx="12"/>
          </p:nvPr>
        </p:nvSpPr>
        <p:spPr>
          <a:xfrm>
            <a:off x="9830683" y="6453386"/>
            <a:ext cx="1596292" cy="404614"/>
          </a:xfrm>
        </p:spPr>
        <p:txBody>
          <a:bodyPr vert="horz" lIns="91440" tIns="45720" rIns="91440" bIns="45720" rtlCol="0" anchor="ctr">
            <a:normAutofit/>
          </a:bodyPr>
          <a:lstStyle/>
          <a:p>
            <a:pPr defTabSz="914400">
              <a:spcAft>
                <a:spcPts val="600"/>
              </a:spcAft>
            </a:pPr>
            <a:fld id="{69E57DC2-970A-4B3E-BB1C-7A09969E49DF}" type="slidenum">
              <a:rPr lang="en-US" smtClean="0"/>
              <a:pPr defTabSz="914400">
                <a:spcAft>
                  <a:spcPts val="600"/>
                </a:spcAft>
              </a:pPr>
              <a:t>9</a:t>
            </a:fld>
            <a:endParaRPr lang="en-US"/>
          </a:p>
        </p:txBody>
      </p:sp>
      <p:pic>
        <p:nvPicPr>
          <p:cNvPr id="9" name="Graphic 8" descr="Thumbs Down outline">
            <a:extLst>
              <a:ext uri="{FF2B5EF4-FFF2-40B4-BE49-F238E27FC236}">
                <a16:creationId xmlns:a16="http://schemas.microsoft.com/office/drawing/2014/main" id="{11E1CE41-7185-EFB5-EC3B-66783074C6C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43628" y="3700669"/>
            <a:ext cx="914400" cy="914400"/>
          </a:xfrm>
          <a:prstGeom prst="rect">
            <a:avLst/>
          </a:prstGeom>
        </p:spPr>
      </p:pic>
      <p:pic>
        <p:nvPicPr>
          <p:cNvPr id="11" name="Graphic 10" descr="Thumbs Down outline">
            <a:extLst>
              <a:ext uri="{FF2B5EF4-FFF2-40B4-BE49-F238E27FC236}">
                <a16:creationId xmlns:a16="http://schemas.microsoft.com/office/drawing/2014/main" id="{4ECD308C-45CB-C14E-FE8F-6C86B9C8685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05339" y="2948713"/>
            <a:ext cx="914400" cy="914400"/>
          </a:xfrm>
          <a:prstGeom prst="rect">
            <a:avLst/>
          </a:prstGeom>
        </p:spPr>
      </p:pic>
    </p:spTree>
    <p:extLst>
      <p:ext uri="{BB962C8B-B14F-4D97-AF65-F5344CB8AC3E}">
        <p14:creationId xmlns:p14="http://schemas.microsoft.com/office/powerpoint/2010/main" val="2423901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624E16E8-84BF-4D4C-A746-2537B1C159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47" name="Freeform 6">
              <a:extLst>
                <a:ext uri="{FF2B5EF4-FFF2-40B4-BE49-F238E27FC236}">
                  <a16:creationId xmlns:a16="http://schemas.microsoft.com/office/drawing/2014/main" id="{F890A3A2-97E0-41D2-BD93-30D3DFA732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48" name="Freeform 6">
              <a:extLst>
                <a:ext uri="{FF2B5EF4-FFF2-40B4-BE49-F238E27FC236}">
                  <a16:creationId xmlns:a16="http://schemas.microsoft.com/office/drawing/2014/main" id="{718CB90A-6005-4951-84F5-70B5863EF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sp useBgFill="1">
        <p:nvSpPr>
          <p:cNvPr id="50" name="Rectangle 49">
            <a:extLst>
              <a:ext uri="{FF2B5EF4-FFF2-40B4-BE49-F238E27FC236}">
                <a16:creationId xmlns:a16="http://schemas.microsoft.com/office/drawing/2014/main" id="{7BB74091-09FE-44AF-8325-7FE6E175F7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DB9B4C-956F-8950-879A-74CD2E9BC4E9}"/>
              </a:ext>
            </a:extLst>
          </p:cNvPr>
          <p:cNvSpPr>
            <a:spLocks noGrp="1"/>
          </p:cNvSpPr>
          <p:nvPr>
            <p:ph type="title"/>
          </p:nvPr>
        </p:nvSpPr>
        <p:spPr>
          <a:xfrm>
            <a:off x="735399" y="4696050"/>
            <a:ext cx="10720685" cy="1573727"/>
          </a:xfrm>
        </p:spPr>
        <p:txBody>
          <a:bodyPr vert="horz" lIns="91440" tIns="45720" rIns="91440" bIns="45720" rtlCol="0" anchor="b">
            <a:noAutofit/>
          </a:bodyPr>
          <a:lstStyle/>
          <a:p>
            <a:pPr algn="ctr"/>
            <a:br>
              <a:rPr lang="en-US" sz="3600" cap="all" dirty="0"/>
            </a:br>
            <a:br>
              <a:rPr lang="en-US" sz="3600" cap="all" dirty="0"/>
            </a:br>
            <a:br>
              <a:rPr lang="en-US" sz="3600" cap="all" dirty="0"/>
            </a:br>
            <a:br>
              <a:rPr lang="en-US" sz="3600" cap="all" dirty="0"/>
            </a:br>
            <a:br>
              <a:rPr lang="en-US" sz="3600" cap="all" dirty="0"/>
            </a:br>
            <a:r>
              <a:rPr lang="en-US" sz="4000" cap="all" dirty="0"/>
              <a:t>This is a human endeavor…</a:t>
            </a:r>
            <a:br>
              <a:rPr lang="en-US" sz="4000" cap="all" dirty="0"/>
            </a:br>
            <a:r>
              <a:rPr lang="en-US" sz="4000" cap="all" dirty="0"/>
              <a:t>THERE IS NO FORMULA </a:t>
            </a:r>
            <a:br>
              <a:rPr lang="en-US" sz="3600" cap="all" dirty="0"/>
            </a:br>
            <a:endParaRPr lang="en-US" sz="3600" cap="all" dirty="0"/>
          </a:p>
        </p:txBody>
      </p:sp>
      <p:pic>
        <p:nvPicPr>
          <p:cNvPr id="18" name="Picture 17" descr="A group of cartoon people&#10;&#10;Description automatically generated">
            <a:extLst>
              <a:ext uri="{FF2B5EF4-FFF2-40B4-BE49-F238E27FC236}">
                <a16:creationId xmlns:a16="http://schemas.microsoft.com/office/drawing/2014/main" id="{965C03E9-0463-3B74-C608-33C81345A000}"/>
              </a:ext>
            </a:extLst>
          </p:cNvPr>
          <p:cNvPicPr>
            <a:picLocks noChangeAspect="1"/>
          </p:cNvPicPr>
          <p:nvPr/>
        </p:nvPicPr>
        <p:blipFill>
          <a:blip r:embed="rId2">
            <a:extLst>
              <a:ext uri="{837473B0-CC2E-450A-ABE3-18F120FF3D39}">
                <a1611:picAttrSrcUrl xmlns:a1611="http://schemas.microsoft.com/office/drawing/2016/11/main" r:id="rId3"/>
              </a:ext>
            </a:extLst>
          </a:blip>
          <a:srcRect t="7674" r="-1" b="23120"/>
          <a:stretch/>
        </p:blipFill>
        <p:spPr>
          <a:xfrm>
            <a:off x="-3885" y="-130939"/>
            <a:ext cx="5950404" cy="4118013"/>
          </a:xfrm>
          <a:prstGeom prst="rect">
            <a:avLst/>
          </a:prstGeom>
        </p:spPr>
      </p:pic>
      <p:pic>
        <p:nvPicPr>
          <p:cNvPr id="8" name="Picture 7" descr="A black and white logo&#10;&#10;Description automatically generated">
            <a:extLst>
              <a:ext uri="{FF2B5EF4-FFF2-40B4-BE49-F238E27FC236}">
                <a16:creationId xmlns:a16="http://schemas.microsoft.com/office/drawing/2014/main" id="{996358BA-B544-CFB5-C3CA-1F521FC395A6}"/>
              </a:ext>
            </a:extLst>
          </p:cNvPr>
          <p:cNvPicPr>
            <a:picLocks noChangeAspect="1"/>
          </p:cNvPicPr>
          <p:nvPr/>
        </p:nvPicPr>
        <p:blipFill>
          <a:blip r:embed="rId4">
            <a:extLst>
              <a:ext uri="{837473B0-CC2E-450A-ABE3-18F120FF3D39}">
                <a1611:picAttrSrcUrl xmlns:a1611="http://schemas.microsoft.com/office/drawing/2016/11/main" r:id="rId5"/>
              </a:ext>
            </a:extLst>
          </a:blip>
          <a:srcRect t="13548" r="2" b="17248"/>
          <a:stretch/>
        </p:blipFill>
        <p:spPr>
          <a:xfrm>
            <a:off x="6141720" y="10"/>
            <a:ext cx="6050280" cy="4187119"/>
          </a:xfrm>
          <a:prstGeom prst="rect">
            <a:avLst/>
          </a:prstGeom>
        </p:spPr>
      </p:pic>
      <p:sp>
        <p:nvSpPr>
          <p:cNvPr id="52" name="Freeform: Shape 51">
            <a:extLst>
              <a:ext uri="{FF2B5EF4-FFF2-40B4-BE49-F238E27FC236}">
                <a16:creationId xmlns:a16="http://schemas.microsoft.com/office/drawing/2014/main" id="{0F30CCEB-94C4-4F72-BA5A-9CEA85302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434936" y="4446551"/>
            <a:ext cx="1957171" cy="1103687"/>
          </a:xfrm>
          <a:custGeom>
            <a:avLst/>
            <a:gdLst>
              <a:gd name="connsiteX0" fmla="*/ 2017702 w 2017702"/>
              <a:gd name="connsiteY0" fmla="*/ 1137821 h 1137821"/>
              <a:gd name="connsiteX1" fmla="*/ 404 w 2017702"/>
              <a:gd name="connsiteY1" fmla="*/ 1137821 h 1137821"/>
              <a:gd name="connsiteX2" fmla="*/ 0 w 2017702"/>
              <a:gd name="connsiteY2" fmla="*/ 900216 h 1137821"/>
              <a:gd name="connsiteX3" fmla="*/ 1767759 w 2017702"/>
              <a:gd name="connsiteY3" fmla="*/ 901031 h 1137821"/>
              <a:gd name="connsiteX4" fmla="*/ 1767759 w 2017702"/>
              <a:gd name="connsiteY4" fmla="*/ 0 h 1137821"/>
              <a:gd name="connsiteX5" fmla="*/ 2017702 w 2017702"/>
              <a:gd name="connsiteY5" fmla="*/ 0 h 1137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7702" h="1137821">
                <a:moveTo>
                  <a:pt x="2017702" y="1137821"/>
                </a:moveTo>
                <a:lnTo>
                  <a:pt x="404" y="1137821"/>
                </a:lnTo>
                <a:cubicBezTo>
                  <a:pt x="-404" y="1055814"/>
                  <a:pt x="807" y="982224"/>
                  <a:pt x="0" y="900216"/>
                </a:cubicBezTo>
                <a:lnTo>
                  <a:pt x="1767759" y="901031"/>
                </a:lnTo>
                <a:lnTo>
                  <a:pt x="1767759" y="0"/>
                </a:lnTo>
                <a:lnTo>
                  <a:pt x="2017702" y="0"/>
                </a:lnTo>
                <a:close/>
              </a:path>
            </a:pathLst>
          </a:custGeom>
          <a:solidFill>
            <a:schemeClr val="tx2">
              <a:alpha val="80000"/>
            </a:schemeClr>
          </a:solidFill>
          <a:ln w="0">
            <a:noFill/>
            <a:prstDash val="solid"/>
            <a:round/>
            <a:headEnd/>
            <a:tailEnd/>
          </a:ln>
        </p:spPr>
        <p:txBody>
          <a:bodyPr/>
          <a:lstStyle/>
          <a:p>
            <a:endParaRPr lang="en-US"/>
          </a:p>
        </p:txBody>
      </p:sp>
      <p:sp>
        <p:nvSpPr>
          <p:cNvPr id="4" name="Footer Placeholder 3">
            <a:extLst>
              <a:ext uri="{FF2B5EF4-FFF2-40B4-BE49-F238E27FC236}">
                <a16:creationId xmlns:a16="http://schemas.microsoft.com/office/drawing/2014/main" id="{ADC8C03F-B14C-9932-ED0B-E3F5088EC307}"/>
              </a:ext>
            </a:extLst>
          </p:cNvPr>
          <p:cNvSpPr>
            <a:spLocks noGrp="1"/>
          </p:cNvSpPr>
          <p:nvPr>
            <p:ph type="ftr" sz="quarter" idx="11"/>
          </p:nvPr>
        </p:nvSpPr>
        <p:spPr>
          <a:xfrm>
            <a:off x="8634849" y="6453376"/>
            <a:ext cx="3557151" cy="404614"/>
          </a:xfrm>
        </p:spPr>
        <p:txBody>
          <a:bodyPr vert="horz" lIns="91440" tIns="45720" rIns="91440" bIns="45720" rtlCol="0" anchor="ctr">
            <a:normAutofit/>
          </a:bodyPr>
          <a:lstStyle/>
          <a:p>
            <a:pPr algn="ctr">
              <a:spcAft>
                <a:spcPts val="600"/>
              </a:spcAft>
            </a:pPr>
            <a:r>
              <a:rPr lang="en-US" kern="1200" baseline="0" dirty="0" err="1">
                <a:solidFill>
                  <a:schemeClr val="tx2"/>
                </a:solidFill>
                <a:latin typeface="+mn-lt"/>
                <a:ea typeface="+mn-ea"/>
                <a:cs typeface="+mn-cs"/>
              </a:rPr>
              <a:t>Minikel-Lacocque</a:t>
            </a:r>
            <a:r>
              <a:rPr lang="en-US" kern="1200" baseline="0" dirty="0">
                <a:solidFill>
                  <a:schemeClr val="tx2"/>
                </a:solidFill>
                <a:latin typeface="+mn-lt"/>
                <a:ea typeface="+mn-ea"/>
                <a:cs typeface="+mn-cs"/>
              </a:rPr>
              <a:t> </a:t>
            </a:r>
          </a:p>
        </p:txBody>
      </p:sp>
      <p:sp>
        <p:nvSpPr>
          <p:cNvPr id="54" name="Freeform: Shape 53">
            <a:extLst>
              <a:ext uri="{FF2B5EF4-FFF2-40B4-BE49-F238E27FC236}">
                <a16:creationId xmlns:a16="http://schemas.microsoft.com/office/drawing/2014/main" id="{0DE1A94F-CC8B-4954-97A7-ADD4F300D6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796837" y="5311230"/>
            <a:ext cx="2042265" cy="1213486"/>
          </a:xfrm>
          <a:custGeom>
            <a:avLst/>
            <a:gdLst>
              <a:gd name="connsiteX0" fmla="*/ 1844618 w 2105428"/>
              <a:gd name="connsiteY0" fmla="*/ 0 h 1251016"/>
              <a:gd name="connsiteX1" fmla="*/ 2105428 w 2105428"/>
              <a:gd name="connsiteY1" fmla="*/ 0 h 1251016"/>
              <a:gd name="connsiteX2" fmla="*/ 2105428 w 2105428"/>
              <a:gd name="connsiteY2" fmla="*/ 1251016 h 1251016"/>
              <a:gd name="connsiteX3" fmla="*/ 421 w 2105428"/>
              <a:gd name="connsiteY3" fmla="*/ 1251016 h 1251016"/>
              <a:gd name="connsiteX4" fmla="*/ 0 w 2105428"/>
              <a:gd name="connsiteY4" fmla="*/ 1003081 h 1251016"/>
              <a:gd name="connsiteX5" fmla="*/ 1844618 w 2105428"/>
              <a:gd name="connsiteY5" fmla="*/ 1003931 h 1251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5428" h="1251016">
                <a:moveTo>
                  <a:pt x="1844618" y="0"/>
                </a:moveTo>
                <a:lnTo>
                  <a:pt x="2105428" y="0"/>
                </a:lnTo>
                <a:lnTo>
                  <a:pt x="2105428" y="1251016"/>
                </a:lnTo>
                <a:lnTo>
                  <a:pt x="421" y="1251016"/>
                </a:lnTo>
                <a:cubicBezTo>
                  <a:pt x="-421" y="1165443"/>
                  <a:pt x="842" y="1088654"/>
                  <a:pt x="0" y="1003081"/>
                </a:cubicBezTo>
                <a:lnTo>
                  <a:pt x="1844618" y="1003931"/>
                </a:lnTo>
                <a:close/>
              </a:path>
            </a:pathLst>
          </a:custGeom>
          <a:solidFill>
            <a:schemeClr val="tx2">
              <a:alpha val="80000"/>
            </a:schemeClr>
          </a:solidFill>
          <a:ln w="0">
            <a:noFill/>
            <a:prstDash val="solid"/>
            <a:round/>
            <a:headEnd/>
            <a:tailEnd/>
          </a:ln>
        </p:spPr>
        <p:txBody>
          <a:bodyPr/>
          <a:lstStyle/>
          <a:p>
            <a:endParaRPr lang="en-US"/>
          </a:p>
        </p:txBody>
      </p:sp>
      <p:sp>
        <p:nvSpPr>
          <p:cNvPr id="5" name="Slide Number Placeholder 4">
            <a:extLst>
              <a:ext uri="{FF2B5EF4-FFF2-40B4-BE49-F238E27FC236}">
                <a16:creationId xmlns:a16="http://schemas.microsoft.com/office/drawing/2014/main" id="{0AA1EFA3-23F9-F252-B3AF-95BC437F690D}"/>
              </a:ext>
            </a:extLst>
          </p:cNvPr>
          <p:cNvSpPr>
            <a:spLocks noGrp="1"/>
          </p:cNvSpPr>
          <p:nvPr>
            <p:ph type="sldNum" sz="quarter" idx="12"/>
          </p:nvPr>
        </p:nvSpPr>
        <p:spPr>
          <a:xfrm>
            <a:off x="9830683" y="6453386"/>
            <a:ext cx="1596292" cy="404614"/>
          </a:xfrm>
        </p:spPr>
        <p:txBody>
          <a:bodyPr vert="horz" lIns="91440" tIns="45720" rIns="91440" bIns="45720" rtlCol="0" anchor="ctr">
            <a:normAutofit/>
          </a:bodyPr>
          <a:lstStyle/>
          <a:p>
            <a:pPr>
              <a:spcAft>
                <a:spcPts val="600"/>
              </a:spcAft>
            </a:pPr>
            <a:fld id="{69E57DC2-970A-4B3E-BB1C-7A09969E49DF}" type="slidenum">
              <a:rPr lang="en-US"/>
              <a:pPr>
                <a:spcAft>
                  <a:spcPts val="600"/>
                </a:spcAft>
              </a:pPr>
              <a:t>10</a:t>
            </a:fld>
            <a:endParaRPr lang="en-US"/>
          </a:p>
        </p:txBody>
      </p:sp>
      <p:sp>
        <p:nvSpPr>
          <p:cNvPr id="9" name="TextBox 8">
            <a:extLst>
              <a:ext uri="{FF2B5EF4-FFF2-40B4-BE49-F238E27FC236}">
                <a16:creationId xmlns:a16="http://schemas.microsoft.com/office/drawing/2014/main" id="{8328E238-5807-7809-7F9D-BC5C36A734BE}"/>
              </a:ext>
            </a:extLst>
          </p:cNvPr>
          <p:cNvSpPr txBox="1"/>
          <p:nvPr/>
        </p:nvSpPr>
        <p:spPr>
          <a:xfrm flipH="1">
            <a:off x="10631606" y="3987074"/>
            <a:ext cx="163773" cy="120753"/>
          </a:xfrm>
          <a:prstGeom prst="rect">
            <a:avLst/>
          </a:prstGeom>
          <a:solidFill>
            <a:srgbClr val="000000"/>
          </a:solidFill>
        </p:spPr>
        <p:txBody>
          <a:bodyPr wrap="square" rtlCol="0">
            <a:spAutoFit/>
          </a:bodyPr>
          <a:lstStyle/>
          <a:p>
            <a:pPr algn="r">
              <a:spcAft>
                <a:spcPts val="600"/>
              </a:spcAft>
            </a:pPr>
            <a:endParaRPr lang="en-US" sz="700" dirty="0">
              <a:solidFill>
                <a:srgbClr val="FFFFFF"/>
              </a:solidFill>
            </a:endParaRPr>
          </a:p>
        </p:txBody>
      </p:sp>
    </p:spTree>
    <p:extLst>
      <p:ext uri="{BB962C8B-B14F-4D97-AF65-F5344CB8AC3E}">
        <p14:creationId xmlns:p14="http://schemas.microsoft.com/office/powerpoint/2010/main" val="1960531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1D29564-7028-73E5-C36D-830CA9A74B7D}"/>
              </a:ext>
            </a:extLst>
          </p:cNvPr>
          <p:cNvSpPr>
            <a:spLocks noGrp="1"/>
          </p:cNvSpPr>
          <p:nvPr>
            <p:ph type="title"/>
          </p:nvPr>
        </p:nvSpPr>
        <p:spPr>
          <a:xfrm>
            <a:off x="640081" y="791570"/>
            <a:ext cx="4018839" cy="5262390"/>
          </a:xfrm>
        </p:spPr>
        <p:txBody>
          <a:bodyPr anchor="ctr">
            <a:normAutofit/>
          </a:bodyPr>
          <a:lstStyle/>
          <a:p>
            <a:pPr algn="r"/>
            <a:r>
              <a:rPr lang="en-US" sz="5400" dirty="0">
                <a:solidFill>
                  <a:schemeClr val="bg2"/>
                </a:solidFill>
              </a:rPr>
              <a:t>JUST DO IT</a:t>
            </a:r>
          </a:p>
        </p:txBody>
      </p:sp>
      <p:sp>
        <p:nvSpPr>
          <p:cNvPr id="10" name="Rectangle 9">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63809F38-473B-EA8F-1776-30EA555A8103}"/>
              </a:ext>
            </a:extLst>
          </p:cNvPr>
          <p:cNvSpPr>
            <a:spLocks noGrp="1"/>
          </p:cNvSpPr>
          <p:nvPr>
            <p:ph idx="1"/>
          </p:nvPr>
        </p:nvSpPr>
        <p:spPr>
          <a:xfrm>
            <a:off x="6176720" y="791570"/>
            <a:ext cx="4892308" cy="5262390"/>
          </a:xfrm>
        </p:spPr>
        <p:txBody>
          <a:bodyPr anchor="ctr">
            <a:noAutofit/>
          </a:bodyPr>
          <a:lstStyle/>
          <a:p>
            <a:r>
              <a:rPr lang="en-US" sz="2400" dirty="0"/>
              <a:t>Have a clear purpose</a:t>
            </a:r>
          </a:p>
          <a:p>
            <a:r>
              <a:rPr lang="en-US" sz="2400" dirty="0"/>
              <a:t>Have guidelines</a:t>
            </a:r>
          </a:p>
          <a:p>
            <a:r>
              <a:rPr lang="en-US" sz="2400" dirty="0"/>
              <a:t>Start from a supportive place </a:t>
            </a:r>
          </a:p>
          <a:p>
            <a:r>
              <a:rPr lang="en-US" sz="2400" dirty="0"/>
              <a:t>Be willing to uphold the guardrails </a:t>
            </a:r>
          </a:p>
          <a:p>
            <a:r>
              <a:rPr lang="en-US" sz="2400" dirty="0"/>
              <a:t>Do the work on yourself (identities, oppression, triggers, biases, guilt, etc.)</a:t>
            </a:r>
          </a:p>
          <a:p>
            <a:r>
              <a:rPr lang="en-US" sz="2400" dirty="0"/>
              <a:t>Be willing to get uncomfortable </a:t>
            </a:r>
          </a:p>
          <a:p>
            <a:r>
              <a:rPr lang="en-US" sz="2400" dirty="0"/>
              <a:t>Learn as you go, accept that we are all “in training”</a:t>
            </a:r>
          </a:p>
        </p:txBody>
      </p:sp>
      <p:sp>
        <p:nvSpPr>
          <p:cNvPr id="4" name="Footer Placeholder 3">
            <a:extLst>
              <a:ext uri="{FF2B5EF4-FFF2-40B4-BE49-F238E27FC236}">
                <a16:creationId xmlns:a16="http://schemas.microsoft.com/office/drawing/2014/main" id="{1B00D060-B336-88C8-647A-3A02A1E75534}"/>
              </a:ext>
            </a:extLst>
          </p:cNvPr>
          <p:cNvSpPr>
            <a:spLocks noGrp="1"/>
          </p:cNvSpPr>
          <p:nvPr>
            <p:ph type="ftr" sz="quarter" idx="11"/>
          </p:nvPr>
        </p:nvSpPr>
        <p:spPr>
          <a:xfrm>
            <a:off x="9222015" y="6453386"/>
            <a:ext cx="2097733" cy="404614"/>
          </a:xfrm>
        </p:spPr>
        <p:txBody>
          <a:bodyPr/>
          <a:lstStyle/>
          <a:p>
            <a:r>
              <a:rPr lang="en-US"/>
              <a:t>Minikel-Lacocque </a:t>
            </a:r>
            <a:endParaRPr lang="en-US" dirty="0"/>
          </a:p>
        </p:txBody>
      </p:sp>
      <p:sp>
        <p:nvSpPr>
          <p:cNvPr id="5" name="Slide Number Placeholder 4">
            <a:extLst>
              <a:ext uri="{FF2B5EF4-FFF2-40B4-BE49-F238E27FC236}">
                <a16:creationId xmlns:a16="http://schemas.microsoft.com/office/drawing/2014/main" id="{59E2FB6E-C7A7-6E6A-7D40-F6F198014199}"/>
              </a:ext>
            </a:extLst>
          </p:cNvPr>
          <p:cNvSpPr>
            <a:spLocks noGrp="1"/>
          </p:cNvSpPr>
          <p:nvPr>
            <p:ph type="sldNum" sz="quarter" idx="12"/>
          </p:nvPr>
        </p:nvSpPr>
        <p:spPr/>
        <p:txBody>
          <a:bodyPr/>
          <a:lstStyle/>
          <a:p>
            <a:fld id="{69E57DC2-970A-4B3E-BB1C-7A09969E49DF}" type="slidenum">
              <a:rPr lang="en-US" smtClean="0"/>
              <a:t>11</a:t>
            </a:fld>
            <a:endParaRPr lang="en-US" dirty="0"/>
          </a:p>
        </p:txBody>
      </p:sp>
    </p:spTree>
    <p:extLst>
      <p:ext uri="{BB962C8B-B14F-4D97-AF65-F5344CB8AC3E}">
        <p14:creationId xmlns:p14="http://schemas.microsoft.com/office/powerpoint/2010/main" val="2325391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83B91B61-BFCA-4647-957E-A8269BE46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E4C7FE-8D3C-EAB5-D0DE-2D1A62101561}"/>
              </a:ext>
            </a:extLst>
          </p:cNvPr>
          <p:cNvSpPr>
            <a:spLocks noGrp="1"/>
          </p:cNvSpPr>
          <p:nvPr>
            <p:ph type="title"/>
          </p:nvPr>
        </p:nvSpPr>
        <p:spPr>
          <a:xfrm>
            <a:off x="5100824" y="457200"/>
            <a:ext cx="6690842" cy="1508078"/>
          </a:xfrm>
        </p:spPr>
        <p:txBody>
          <a:bodyPr>
            <a:noAutofit/>
          </a:bodyPr>
          <a:lstStyle/>
          <a:p>
            <a:r>
              <a:rPr lang="en-US" sz="3200" dirty="0"/>
              <a:t>“Challenge vs. Threat” </a:t>
            </a:r>
            <a:br>
              <a:rPr lang="en-US" sz="3200" dirty="0"/>
            </a:br>
            <a:r>
              <a:rPr lang="en-US" sz="3200" dirty="0"/>
              <a:t>Research in Sport Psychology </a:t>
            </a:r>
            <a:br>
              <a:rPr lang="en-US" sz="3200" dirty="0"/>
            </a:br>
            <a:r>
              <a:rPr lang="en-US" sz="1400" dirty="0">
                <a:hlinkClick r:id="rId2"/>
              </a:rPr>
              <a:t>Uphill, Rossato, Swain, O’Driscoll (2019)</a:t>
            </a:r>
            <a:br>
              <a:rPr lang="en-US" sz="1400" dirty="0"/>
            </a:br>
            <a:endParaRPr lang="en-US" sz="3200" dirty="0"/>
          </a:p>
        </p:txBody>
      </p:sp>
      <p:pic>
        <p:nvPicPr>
          <p:cNvPr id="16" name="Picture 15" descr="Orbiting balls art">
            <a:extLst>
              <a:ext uri="{FF2B5EF4-FFF2-40B4-BE49-F238E27FC236}">
                <a16:creationId xmlns:a16="http://schemas.microsoft.com/office/drawing/2014/main" id="{BC2E5DAC-584B-BC66-3DC2-664DBEBF644D}"/>
              </a:ext>
            </a:extLst>
          </p:cNvPr>
          <p:cNvPicPr>
            <a:picLocks noChangeAspect="1"/>
          </p:cNvPicPr>
          <p:nvPr/>
        </p:nvPicPr>
        <p:blipFill>
          <a:blip r:embed="rId3"/>
          <a:srcRect l="32622" r="19549"/>
          <a:stretch/>
        </p:blipFill>
        <p:spPr>
          <a:xfrm>
            <a:off x="-1" y="10"/>
            <a:ext cx="4373546" cy="6857990"/>
          </a:xfrm>
          <a:prstGeom prst="rect">
            <a:avLst/>
          </a:prstGeom>
        </p:spPr>
      </p:pic>
      <p:sp>
        <p:nvSpPr>
          <p:cNvPr id="17" name="Rectangle 16">
            <a:extLst>
              <a:ext uri="{FF2B5EF4-FFF2-40B4-BE49-F238E27FC236}">
                <a16:creationId xmlns:a16="http://schemas.microsoft.com/office/drawing/2014/main" id="{92D1D7C6-1C89-420C-8D35-483654167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Content Placeholder 2">
            <a:extLst>
              <a:ext uri="{FF2B5EF4-FFF2-40B4-BE49-F238E27FC236}">
                <a16:creationId xmlns:a16="http://schemas.microsoft.com/office/drawing/2014/main" id="{5C6A7F80-624E-06EE-69B9-087AEE6AB940}"/>
              </a:ext>
            </a:extLst>
          </p:cNvPr>
          <p:cNvSpPr>
            <a:spLocks noGrp="1"/>
          </p:cNvSpPr>
          <p:nvPr>
            <p:ph idx="1"/>
          </p:nvPr>
        </p:nvSpPr>
        <p:spPr>
          <a:xfrm>
            <a:off x="5100824" y="1856509"/>
            <a:ext cx="6176776" cy="4419600"/>
          </a:xfrm>
        </p:spPr>
        <p:txBody>
          <a:bodyPr>
            <a:normAutofit lnSpcReduction="10000"/>
          </a:bodyPr>
          <a:lstStyle/>
          <a:p>
            <a:pPr marL="0" indent="0">
              <a:buNone/>
            </a:pPr>
            <a:endParaRPr lang="en-US" dirty="0">
              <a:hlinkClick r:id="rId2"/>
            </a:endParaRPr>
          </a:p>
          <a:p>
            <a:r>
              <a:rPr lang="en-US" sz="3200" dirty="0"/>
              <a:t>We can acknowledge the “stress” of certain conversations</a:t>
            </a:r>
          </a:p>
          <a:p>
            <a:r>
              <a:rPr lang="en-US" sz="3200" dirty="0"/>
              <a:t>We can look for ways to help our students perceive challenge as opposed to threat </a:t>
            </a:r>
          </a:p>
          <a:p>
            <a:r>
              <a:rPr lang="en-US" sz="3200" dirty="0"/>
              <a:t>Challenge: opportunity for growth </a:t>
            </a:r>
          </a:p>
          <a:p>
            <a:r>
              <a:rPr lang="en-US" sz="3200" dirty="0"/>
              <a:t>Threat: potential for harm or loss </a:t>
            </a:r>
          </a:p>
          <a:p>
            <a:pPr marL="0" indent="0">
              <a:buNone/>
            </a:pPr>
            <a:endParaRPr lang="en-US" dirty="0"/>
          </a:p>
          <a:p>
            <a:endParaRPr lang="en-US" dirty="0"/>
          </a:p>
        </p:txBody>
      </p:sp>
      <p:sp>
        <p:nvSpPr>
          <p:cNvPr id="4" name="Footer Placeholder 3">
            <a:extLst>
              <a:ext uri="{FF2B5EF4-FFF2-40B4-BE49-F238E27FC236}">
                <a16:creationId xmlns:a16="http://schemas.microsoft.com/office/drawing/2014/main" id="{0B226C4C-AB91-CB64-16A2-E28BB83A3296}"/>
              </a:ext>
            </a:extLst>
          </p:cNvPr>
          <p:cNvSpPr>
            <a:spLocks noGrp="1"/>
          </p:cNvSpPr>
          <p:nvPr>
            <p:ph type="ftr" sz="quarter" idx="11"/>
          </p:nvPr>
        </p:nvSpPr>
        <p:spPr>
          <a:xfrm>
            <a:off x="8975690" y="6453386"/>
            <a:ext cx="3078394" cy="404614"/>
          </a:xfrm>
        </p:spPr>
        <p:txBody>
          <a:bodyPr>
            <a:normAutofit/>
          </a:bodyPr>
          <a:lstStyle/>
          <a:p>
            <a:pPr>
              <a:spcAft>
                <a:spcPts val="600"/>
              </a:spcAft>
            </a:pPr>
            <a:r>
              <a:rPr lang="en-US" dirty="0" err="1"/>
              <a:t>Minikel-Lacocque</a:t>
            </a:r>
            <a:r>
              <a:rPr lang="en-US" dirty="0"/>
              <a:t> </a:t>
            </a:r>
          </a:p>
        </p:txBody>
      </p:sp>
      <p:sp>
        <p:nvSpPr>
          <p:cNvPr id="5" name="Slide Number Placeholder 4">
            <a:extLst>
              <a:ext uri="{FF2B5EF4-FFF2-40B4-BE49-F238E27FC236}">
                <a16:creationId xmlns:a16="http://schemas.microsoft.com/office/drawing/2014/main" id="{6B9236D0-0B80-8C19-AC20-50DB28071F44}"/>
              </a:ext>
            </a:extLst>
          </p:cNvPr>
          <p:cNvSpPr>
            <a:spLocks noGrp="1"/>
          </p:cNvSpPr>
          <p:nvPr>
            <p:ph type="sldNum" sz="quarter" idx="12"/>
          </p:nvPr>
        </p:nvSpPr>
        <p:spPr>
          <a:xfrm>
            <a:off x="9472736" y="6453386"/>
            <a:ext cx="1596292" cy="404614"/>
          </a:xfrm>
        </p:spPr>
        <p:txBody>
          <a:bodyPr>
            <a:normAutofit/>
          </a:bodyPr>
          <a:lstStyle/>
          <a:p>
            <a:pPr>
              <a:spcAft>
                <a:spcPts val="600"/>
              </a:spcAft>
            </a:pPr>
            <a:fld id="{69E57DC2-970A-4B3E-BB1C-7A09969E49DF}" type="slidenum">
              <a:rPr lang="en-US" smtClean="0"/>
              <a:pPr>
                <a:spcAft>
                  <a:spcPts val="600"/>
                </a:spcAft>
              </a:pPr>
              <a:t>12</a:t>
            </a:fld>
            <a:endParaRPr lang="en-US"/>
          </a:p>
        </p:txBody>
      </p:sp>
    </p:spTree>
    <p:extLst>
      <p:ext uri="{BB962C8B-B14F-4D97-AF65-F5344CB8AC3E}">
        <p14:creationId xmlns:p14="http://schemas.microsoft.com/office/powerpoint/2010/main" val="1428438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54D1CE0-EE0C-E7ED-3811-22CB61E5D57E}"/>
              </a:ext>
            </a:extLst>
          </p:cNvPr>
          <p:cNvSpPr>
            <a:spLocks noGrp="1"/>
          </p:cNvSpPr>
          <p:nvPr>
            <p:ph type="title"/>
          </p:nvPr>
        </p:nvSpPr>
        <p:spPr>
          <a:xfrm>
            <a:off x="640081" y="791570"/>
            <a:ext cx="4018839" cy="5262390"/>
          </a:xfrm>
        </p:spPr>
        <p:txBody>
          <a:bodyPr anchor="ctr">
            <a:normAutofit/>
          </a:bodyPr>
          <a:lstStyle/>
          <a:p>
            <a:pPr algn="r"/>
            <a:r>
              <a:rPr lang="en-US" sz="4800" dirty="0">
                <a:solidFill>
                  <a:schemeClr val="bg2"/>
                </a:solidFill>
              </a:rPr>
              <a:t>Key Ideas for Creating Cultures</a:t>
            </a:r>
            <a:br>
              <a:rPr lang="en-US" sz="4800" dirty="0">
                <a:solidFill>
                  <a:schemeClr val="bg2"/>
                </a:solidFill>
              </a:rPr>
            </a:br>
            <a:r>
              <a:rPr lang="en-US" sz="4800" dirty="0">
                <a:solidFill>
                  <a:schemeClr val="bg2"/>
                </a:solidFill>
              </a:rPr>
              <a:t>Conducive to Authentic &amp; Equitable Dialogue  </a:t>
            </a:r>
          </a:p>
        </p:txBody>
      </p:sp>
      <p:sp>
        <p:nvSpPr>
          <p:cNvPr id="10" name="Rectangle 9">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BBBFC5DD-77FE-C874-2852-00D30DAD68DA}"/>
              </a:ext>
            </a:extLst>
          </p:cNvPr>
          <p:cNvSpPr>
            <a:spLocks noGrp="1"/>
          </p:cNvSpPr>
          <p:nvPr>
            <p:ph idx="1"/>
          </p:nvPr>
        </p:nvSpPr>
        <p:spPr>
          <a:xfrm>
            <a:off x="6176720" y="251791"/>
            <a:ext cx="5538202" cy="6347791"/>
          </a:xfrm>
        </p:spPr>
        <p:txBody>
          <a:bodyPr anchor="ctr">
            <a:normAutofit lnSpcReduction="10000"/>
          </a:bodyPr>
          <a:lstStyle/>
          <a:p>
            <a:r>
              <a:rPr lang="en-US" sz="1800" dirty="0"/>
              <a:t>Be clear &amp; Intentional : What kind of culture do you want to create and nurture? </a:t>
            </a:r>
          </a:p>
          <a:p>
            <a:pPr lvl="1"/>
            <a:r>
              <a:rPr lang="en-US" sz="1800" dirty="0"/>
              <a:t>Culture of Curiosity? Of Conversation?</a:t>
            </a:r>
          </a:p>
          <a:p>
            <a:r>
              <a:rPr lang="en-US" sz="1800" dirty="0"/>
              <a:t>Be clear &amp; explicit about your beliefs about the learning space </a:t>
            </a:r>
          </a:p>
          <a:p>
            <a:r>
              <a:rPr lang="en-US" sz="1800" dirty="0"/>
              <a:t>SAFE, BRAVE, GRACE SPACE</a:t>
            </a:r>
          </a:p>
          <a:p>
            <a:r>
              <a:rPr lang="en-US" sz="1800" dirty="0"/>
              <a:t>Be open to sharing how you are doing </a:t>
            </a:r>
          </a:p>
          <a:p>
            <a:pPr lvl="1"/>
            <a:r>
              <a:rPr lang="en-US" sz="1800" dirty="0"/>
              <a:t>Our hearts are in everything we do</a:t>
            </a:r>
          </a:p>
          <a:p>
            <a:pPr lvl="1"/>
            <a:r>
              <a:rPr lang="en-US" sz="1800" dirty="0"/>
              <a:t>Makes our humanity accessible </a:t>
            </a:r>
          </a:p>
          <a:p>
            <a:pPr lvl="1"/>
            <a:r>
              <a:rPr lang="en-US" sz="1800" dirty="0"/>
              <a:t>Model vulnerability</a:t>
            </a:r>
          </a:p>
          <a:p>
            <a:r>
              <a:rPr lang="en-US" sz="1800" dirty="0"/>
              <a:t>Show your mistakes &amp; faults</a:t>
            </a:r>
          </a:p>
          <a:p>
            <a:r>
              <a:rPr lang="en-US" sz="1800" dirty="0"/>
              <a:t>Name oppression, name race, name whiteness especially if you are white </a:t>
            </a:r>
          </a:p>
          <a:p>
            <a:r>
              <a:rPr lang="en-US" sz="1800" dirty="0"/>
              <a:t>Intent vs impact</a:t>
            </a:r>
          </a:p>
          <a:p>
            <a:r>
              <a:rPr lang="en-US" sz="1800" dirty="0"/>
              <a:t>Guilt </a:t>
            </a:r>
          </a:p>
          <a:p>
            <a:r>
              <a:rPr lang="en-US" sz="1800" dirty="0"/>
              <a:t>Use humor</a:t>
            </a:r>
          </a:p>
          <a:p>
            <a:r>
              <a:rPr lang="en-US" sz="1800" dirty="0"/>
              <a:t>Have guidelines for the learning space (not just for the “difficult conversations”)</a:t>
            </a:r>
          </a:p>
          <a:p>
            <a:endParaRPr lang="en-US" sz="1800" dirty="0"/>
          </a:p>
        </p:txBody>
      </p:sp>
      <p:sp>
        <p:nvSpPr>
          <p:cNvPr id="4" name="Footer Placeholder 3">
            <a:extLst>
              <a:ext uri="{FF2B5EF4-FFF2-40B4-BE49-F238E27FC236}">
                <a16:creationId xmlns:a16="http://schemas.microsoft.com/office/drawing/2014/main" id="{3DC01E23-3D29-3CBB-4FCD-C10E7A252E46}"/>
              </a:ext>
            </a:extLst>
          </p:cNvPr>
          <p:cNvSpPr>
            <a:spLocks noGrp="1"/>
          </p:cNvSpPr>
          <p:nvPr>
            <p:ph type="ftr" sz="quarter" idx="11"/>
          </p:nvPr>
        </p:nvSpPr>
        <p:spPr>
          <a:xfrm>
            <a:off x="9024304" y="6453386"/>
            <a:ext cx="2044724" cy="404614"/>
          </a:xfrm>
        </p:spPr>
        <p:txBody>
          <a:bodyPr/>
          <a:lstStyle/>
          <a:p>
            <a:r>
              <a:rPr lang="en-US" dirty="0" err="1"/>
              <a:t>Minikel-Lacocque</a:t>
            </a:r>
            <a:r>
              <a:rPr lang="en-US" dirty="0"/>
              <a:t> </a:t>
            </a:r>
          </a:p>
        </p:txBody>
      </p:sp>
      <p:sp>
        <p:nvSpPr>
          <p:cNvPr id="5" name="Slide Number Placeholder 4">
            <a:extLst>
              <a:ext uri="{FF2B5EF4-FFF2-40B4-BE49-F238E27FC236}">
                <a16:creationId xmlns:a16="http://schemas.microsoft.com/office/drawing/2014/main" id="{293A4EA1-F5FD-B709-5106-3A629303A50A}"/>
              </a:ext>
            </a:extLst>
          </p:cNvPr>
          <p:cNvSpPr>
            <a:spLocks noGrp="1"/>
          </p:cNvSpPr>
          <p:nvPr>
            <p:ph type="sldNum" sz="quarter" idx="12"/>
          </p:nvPr>
        </p:nvSpPr>
        <p:spPr/>
        <p:txBody>
          <a:bodyPr/>
          <a:lstStyle/>
          <a:p>
            <a:fld id="{69E57DC2-970A-4B3E-BB1C-7A09969E49DF}" type="slidenum">
              <a:rPr lang="en-US" smtClean="0"/>
              <a:t>13</a:t>
            </a:fld>
            <a:endParaRPr lang="en-US" dirty="0"/>
          </a:p>
        </p:txBody>
      </p:sp>
      <p:pic>
        <p:nvPicPr>
          <p:cNvPr id="7" name="Graphic 6" descr="Old Key with solid fill">
            <a:extLst>
              <a:ext uri="{FF2B5EF4-FFF2-40B4-BE49-F238E27FC236}">
                <a16:creationId xmlns:a16="http://schemas.microsoft.com/office/drawing/2014/main" id="{3AA3C630-EDD1-E8CA-D70B-36D5931610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09794" y="4551218"/>
            <a:ext cx="914400" cy="914400"/>
          </a:xfrm>
          <a:prstGeom prst="rect">
            <a:avLst/>
          </a:prstGeom>
        </p:spPr>
      </p:pic>
    </p:spTree>
    <p:extLst>
      <p:ext uri="{BB962C8B-B14F-4D97-AF65-F5344CB8AC3E}">
        <p14:creationId xmlns:p14="http://schemas.microsoft.com/office/powerpoint/2010/main" val="2590085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CACEF-C41E-02AD-0330-74937D01D098}"/>
              </a:ext>
            </a:extLst>
          </p:cNvPr>
          <p:cNvSpPr>
            <a:spLocks noGrp="1"/>
          </p:cNvSpPr>
          <p:nvPr>
            <p:ph type="title"/>
          </p:nvPr>
        </p:nvSpPr>
        <p:spPr/>
        <p:txBody>
          <a:bodyPr/>
          <a:lstStyle/>
          <a:p>
            <a:r>
              <a:rPr lang="en-US" dirty="0"/>
              <a:t>Sample “beliefs” statement on syllabus</a:t>
            </a:r>
          </a:p>
        </p:txBody>
      </p:sp>
      <p:sp>
        <p:nvSpPr>
          <p:cNvPr id="3" name="Content Placeholder 2">
            <a:extLst>
              <a:ext uri="{FF2B5EF4-FFF2-40B4-BE49-F238E27FC236}">
                <a16:creationId xmlns:a16="http://schemas.microsoft.com/office/drawing/2014/main" id="{236B98CC-5A12-0663-C8D4-5349EF029C91}"/>
              </a:ext>
            </a:extLst>
          </p:cNvPr>
          <p:cNvSpPr>
            <a:spLocks noGrp="1"/>
          </p:cNvSpPr>
          <p:nvPr>
            <p:ph idx="1"/>
          </p:nvPr>
        </p:nvSpPr>
        <p:spPr>
          <a:xfrm>
            <a:off x="1371600" y="1610436"/>
            <a:ext cx="9601200" cy="4256964"/>
          </a:xfrm>
        </p:spPr>
        <p:txBody>
          <a:bodyPr>
            <a:normAutofit/>
          </a:bodyPr>
          <a:lstStyle/>
          <a:p>
            <a:pPr marL="0" marR="0" indent="0">
              <a:spcBef>
                <a:spcPts val="0"/>
              </a:spcBef>
              <a:spcAft>
                <a:spcPts val="0"/>
              </a:spcAft>
              <a:buNone/>
            </a:pPr>
            <a:r>
              <a:rPr lang="en-US"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My beliefs: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itchFamily="2" charset="2"/>
              <a:buChar char=""/>
            </a:pP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classroom should be a supportive and transformative space: safe space, brave space, grace space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itchFamily="2" charset="2"/>
              <a:buChar char=""/>
            </a:pP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should strive to learn together and challenge ourselves and each other with grace and rigor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itchFamily="2" charset="2"/>
              <a:buChar char=""/>
            </a:pP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Growth and learning are not always comfortable, but it’s our duty to commit to both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itchFamily="2" charset="2"/>
              <a:buChar char=""/>
            </a:pP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need to be aware of </a:t>
            </a:r>
            <a:r>
              <a:rPr lang="en-US" sz="24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all </a:t>
            </a: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curricula: written, operational (the how), hidden (the culture), extra, and null (what is </a:t>
            </a:r>
            <a:r>
              <a:rPr lang="en-US" sz="24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not</a:t>
            </a: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taught) and the messages each of these can send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itchFamily="2" charset="2"/>
              <a:buChar char=""/>
            </a:pP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Translanguaging is encouraged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3152" marR="0" indent="0">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ooter Placeholder 3">
            <a:extLst>
              <a:ext uri="{FF2B5EF4-FFF2-40B4-BE49-F238E27FC236}">
                <a16:creationId xmlns:a16="http://schemas.microsoft.com/office/drawing/2014/main" id="{2B8BC838-7B1D-BA50-4ABC-34657BFF0FA0}"/>
              </a:ext>
            </a:extLst>
          </p:cNvPr>
          <p:cNvSpPr>
            <a:spLocks noGrp="1"/>
          </p:cNvSpPr>
          <p:nvPr>
            <p:ph type="ftr" sz="quarter" idx="11"/>
          </p:nvPr>
        </p:nvSpPr>
        <p:spPr>
          <a:xfrm>
            <a:off x="8011235" y="6453386"/>
            <a:ext cx="2719003" cy="404614"/>
          </a:xfrm>
        </p:spPr>
        <p:txBody>
          <a:bodyPr/>
          <a:lstStyle/>
          <a:p>
            <a:r>
              <a:rPr lang="en-US" dirty="0" err="1"/>
              <a:t>Minikel-Lacocque</a:t>
            </a:r>
            <a:r>
              <a:rPr lang="en-US" dirty="0"/>
              <a:t> </a:t>
            </a:r>
          </a:p>
        </p:txBody>
      </p:sp>
      <p:sp>
        <p:nvSpPr>
          <p:cNvPr id="5" name="Slide Number Placeholder 4">
            <a:extLst>
              <a:ext uri="{FF2B5EF4-FFF2-40B4-BE49-F238E27FC236}">
                <a16:creationId xmlns:a16="http://schemas.microsoft.com/office/drawing/2014/main" id="{7A1BEB81-E6BC-00A5-A252-082B0AB14567}"/>
              </a:ext>
            </a:extLst>
          </p:cNvPr>
          <p:cNvSpPr>
            <a:spLocks noGrp="1"/>
          </p:cNvSpPr>
          <p:nvPr>
            <p:ph type="sldNum" sz="quarter" idx="12"/>
          </p:nvPr>
        </p:nvSpPr>
        <p:spPr/>
        <p:txBody>
          <a:bodyPr/>
          <a:lstStyle/>
          <a:p>
            <a:fld id="{69E57DC2-970A-4B3E-BB1C-7A09969E49DF}" type="slidenum">
              <a:rPr lang="en-US" smtClean="0"/>
              <a:t>14</a:t>
            </a:fld>
            <a:endParaRPr lang="en-US" dirty="0"/>
          </a:p>
        </p:txBody>
      </p:sp>
    </p:spTree>
    <p:extLst>
      <p:ext uri="{BB962C8B-B14F-4D97-AF65-F5344CB8AC3E}">
        <p14:creationId xmlns:p14="http://schemas.microsoft.com/office/powerpoint/2010/main" val="2768447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A9832FF-2FB7-4330-B055-6ABDD80C0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6321" y="321731"/>
            <a:ext cx="10833946" cy="613165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wo men sitting in a stadium&#10;&#10;Description automatically generated">
            <a:extLst>
              <a:ext uri="{FF2B5EF4-FFF2-40B4-BE49-F238E27FC236}">
                <a16:creationId xmlns:a16="http://schemas.microsoft.com/office/drawing/2014/main" id="{5BAC7656-3991-7D7E-380C-64EE18A3CF71}"/>
              </a:ext>
            </a:extLst>
          </p:cNvPr>
          <p:cNvPicPr>
            <a:picLocks noChangeAspect="1"/>
          </p:cNvPicPr>
          <p:nvPr/>
        </p:nvPicPr>
        <p:blipFill>
          <a:blip r:embed="rId2"/>
          <a:stretch>
            <a:fillRect/>
          </a:stretch>
        </p:blipFill>
        <p:spPr>
          <a:xfrm>
            <a:off x="2146872" y="965197"/>
            <a:ext cx="8612841" cy="4844721"/>
          </a:xfrm>
          <a:prstGeom prst="rect">
            <a:avLst/>
          </a:prstGeom>
        </p:spPr>
      </p:pic>
      <p:sp>
        <p:nvSpPr>
          <p:cNvPr id="4" name="Footer Placeholder 3">
            <a:extLst>
              <a:ext uri="{FF2B5EF4-FFF2-40B4-BE49-F238E27FC236}">
                <a16:creationId xmlns:a16="http://schemas.microsoft.com/office/drawing/2014/main" id="{FFBF1AD2-396D-6500-7F89-3912D01465EC}"/>
              </a:ext>
            </a:extLst>
          </p:cNvPr>
          <p:cNvSpPr>
            <a:spLocks noGrp="1"/>
          </p:cNvSpPr>
          <p:nvPr>
            <p:ph type="ftr" sz="quarter" idx="11"/>
          </p:nvPr>
        </p:nvSpPr>
        <p:spPr>
          <a:xfrm>
            <a:off x="8944791" y="6453384"/>
            <a:ext cx="2124237" cy="404614"/>
          </a:xfrm>
        </p:spPr>
        <p:txBody>
          <a:bodyPr/>
          <a:lstStyle/>
          <a:p>
            <a:r>
              <a:rPr lang="en-US" dirty="0" err="1"/>
              <a:t>Minikel-Lacocque</a:t>
            </a:r>
            <a:r>
              <a:rPr lang="en-US" dirty="0"/>
              <a:t> </a:t>
            </a:r>
          </a:p>
        </p:txBody>
      </p:sp>
      <p:sp>
        <p:nvSpPr>
          <p:cNvPr id="5" name="Slide Number Placeholder 4">
            <a:extLst>
              <a:ext uri="{FF2B5EF4-FFF2-40B4-BE49-F238E27FC236}">
                <a16:creationId xmlns:a16="http://schemas.microsoft.com/office/drawing/2014/main" id="{941E64C7-CAA7-3BB7-ED42-DB0ACE76A93E}"/>
              </a:ext>
            </a:extLst>
          </p:cNvPr>
          <p:cNvSpPr>
            <a:spLocks noGrp="1"/>
          </p:cNvSpPr>
          <p:nvPr>
            <p:ph type="sldNum" sz="quarter" idx="12"/>
          </p:nvPr>
        </p:nvSpPr>
        <p:spPr/>
        <p:txBody>
          <a:bodyPr/>
          <a:lstStyle/>
          <a:p>
            <a:fld id="{69E57DC2-970A-4B3E-BB1C-7A09969E49DF}" type="slidenum">
              <a:rPr lang="en-US" smtClean="0"/>
              <a:t>15</a:t>
            </a:fld>
            <a:endParaRPr lang="en-US" dirty="0"/>
          </a:p>
        </p:txBody>
      </p:sp>
    </p:spTree>
    <p:extLst>
      <p:ext uri="{BB962C8B-B14F-4D97-AF65-F5344CB8AC3E}">
        <p14:creationId xmlns:p14="http://schemas.microsoft.com/office/powerpoint/2010/main" val="3883155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31955-3E4E-7D57-9381-0DB5EA6B36A2}"/>
              </a:ext>
            </a:extLst>
          </p:cNvPr>
          <p:cNvSpPr>
            <a:spLocks noGrp="1"/>
          </p:cNvSpPr>
          <p:nvPr>
            <p:ph type="title"/>
          </p:nvPr>
        </p:nvSpPr>
        <p:spPr>
          <a:xfrm>
            <a:off x="723900" y="318655"/>
            <a:ext cx="3855720" cy="955964"/>
          </a:xfrm>
          <a:ln>
            <a:solidFill>
              <a:schemeClr val="accent1"/>
            </a:solidFill>
          </a:ln>
        </p:spPr>
        <p:txBody>
          <a:bodyPr/>
          <a:lstStyle/>
          <a:p>
            <a:r>
              <a:rPr lang="en-US" sz="2800" dirty="0"/>
              <a:t>Have Foundational Guidelines</a:t>
            </a:r>
          </a:p>
        </p:txBody>
      </p:sp>
      <p:sp>
        <p:nvSpPr>
          <p:cNvPr id="3" name="Content Placeholder 2">
            <a:extLst>
              <a:ext uri="{FF2B5EF4-FFF2-40B4-BE49-F238E27FC236}">
                <a16:creationId xmlns:a16="http://schemas.microsoft.com/office/drawing/2014/main" id="{5BA5B058-3E07-2BCA-0759-E77AF4852837}"/>
              </a:ext>
            </a:extLst>
          </p:cNvPr>
          <p:cNvSpPr>
            <a:spLocks noGrp="1"/>
          </p:cNvSpPr>
          <p:nvPr>
            <p:ph idx="1"/>
          </p:nvPr>
        </p:nvSpPr>
        <p:spPr>
          <a:xfrm>
            <a:off x="5658679" y="212035"/>
            <a:ext cx="6427304" cy="6241351"/>
          </a:xfrm>
        </p:spPr>
        <p:txBody>
          <a:bodyPr>
            <a:normAutofit fontScale="62500" lnSpcReduction="20000"/>
          </a:bodyPr>
          <a:lstStyle/>
          <a:p>
            <a:pPr marL="0" marR="457200" lvl="0" indent="0">
              <a:spcBef>
                <a:spcPts val="300"/>
              </a:spcBef>
              <a:spcAft>
                <a:spcPts val="2000"/>
              </a:spcAft>
              <a:buNone/>
              <a:tabLst>
                <a:tab pos="7620000" algn="r"/>
              </a:tabLst>
            </a:pPr>
            <a:r>
              <a:rPr lang="en-US" sz="3200" b="1" u="none" strike="noStrike" kern="100" dirty="0">
                <a:effectLst/>
                <a:latin typeface="Inter SemiBold"/>
                <a:ea typeface="Inter SemiBold"/>
                <a:cs typeface="Inter SemiBold"/>
              </a:rPr>
              <a:t>GUIDELINES:</a:t>
            </a:r>
          </a:p>
          <a:p>
            <a:pPr marL="342900" marR="457200" lvl="0" indent="-342900">
              <a:spcBef>
                <a:spcPts val="300"/>
              </a:spcBef>
              <a:spcAft>
                <a:spcPts val="2000"/>
              </a:spcAft>
              <a:buFont typeface="Arial" panose="020B0604020202020204" pitchFamily="34" charset="0"/>
              <a:buChar char="●"/>
              <a:tabLst>
                <a:tab pos="7620000" algn="r"/>
              </a:tabLst>
            </a:pPr>
            <a:r>
              <a:rPr lang="en-US" sz="3200" u="none" strike="noStrike" kern="100" dirty="0">
                <a:effectLst/>
                <a:latin typeface="Inter SemiBold"/>
                <a:ea typeface="Inter SemiBold"/>
                <a:cs typeface="Inter SemiBold"/>
              </a:rPr>
              <a:t>Be present and curious.</a:t>
            </a:r>
            <a:endParaRPr lang="en-US" sz="3200" u="none" strike="noStrike"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457200" lvl="0" indent="-342900">
              <a:spcBef>
                <a:spcPts val="300"/>
              </a:spcBef>
              <a:spcAft>
                <a:spcPts val="2000"/>
              </a:spcAft>
              <a:buFont typeface="Arial" panose="020B0604020202020204" pitchFamily="34" charset="0"/>
              <a:buChar char="●"/>
              <a:tabLst>
                <a:tab pos="7620000" algn="r"/>
              </a:tabLst>
            </a:pPr>
            <a:r>
              <a:rPr lang="en-US" sz="3200" u="none" strike="noStrike" kern="100" dirty="0">
                <a:effectLst/>
                <a:latin typeface="Inter SemiBold"/>
                <a:ea typeface="Inter SemiBold"/>
                <a:cs typeface="Inter SemiBold"/>
              </a:rPr>
              <a:t>Use “I statements” when speaking: </a:t>
            </a:r>
            <a:r>
              <a:rPr lang="en-US" sz="3200" u="none" strike="noStrike" kern="100" dirty="0">
                <a:effectLst/>
                <a:latin typeface="Inter"/>
                <a:ea typeface="Inter"/>
                <a:cs typeface="Inter"/>
              </a:rPr>
              <a:t>Share from your personal experience and perspective rather than generalizing.</a:t>
            </a:r>
            <a:endParaRPr lang="en-US" sz="3200" u="none" strike="noStrike"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457200" lvl="0" indent="-342900">
              <a:spcBef>
                <a:spcPts val="300"/>
              </a:spcBef>
              <a:spcAft>
                <a:spcPts val="2000"/>
              </a:spcAft>
              <a:buFont typeface="Arial" panose="020B0604020202020204" pitchFamily="34" charset="0"/>
              <a:buChar char="●"/>
              <a:tabLst>
                <a:tab pos="7620000" algn="r"/>
              </a:tabLst>
            </a:pPr>
            <a:r>
              <a:rPr lang="en-US" sz="3200" u="none" strike="noStrike" kern="100" dirty="0">
                <a:effectLst/>
                <a:latin typeface="Inter SemiBold"/>
                <a:ea typeface="Inter SemiBold"/>
                <a:cs typeface="Inter SemiBold"/>
              </a:rPr>
              <a:t>Balance taking space and making space:</a:t>
            </a:r>
            <a:r>
              <a:rPr lang="en-US" sz="3200" b="1" u="none" strike="noStrike" kern="100" dirty="0">
                <a:effectLst/>
                <a:latin typeface="Inter"/>
                <a:ea typeface="Inter"/>
                <a:cs typeface="Inter"/>
              </a:rPr>
              <a:t> </a:t>
            </a:r>
            <a:r>
              <a:rPr lang="en-US" sz="3200" u="none" strike="noStrike" kern="100" dirty="0">
                <a:effectLst/>
                <a:latin typeface="Inter"/>
                <a:ea typeface="Inter"/>
                <a:cs typeface="Inter"/>
              </a:rPr>
              <a:t>Take the risk to lean in and share while being mindful of your use of airtime.</a:t>
            </a:r>
            <a:endParaRPr lang="en-US" sz="3200" u="none" strike="noStrike"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457200" lvl="0" indent="-342900">
              <a:spcBef>
                <a:spcPts val="300"/>
              </a:spcBef>
              <a:spcAft>
                <a:spcPts val="2000"/>
              </a:spcAft>
              <a:buFont typeface="Arial" panose="020B0604020202020204" pitchFamily="34" charset="0"/>
              <a:buChar char="●"/>
              <a:tabLst>
                <a:tab pos="7620000" algn="r"/>
              </a:tabLst>
            </a:pPr>
            <a:r>
              <a:rPr lang="en-US" sz="3200" u="none" strike="noStrike" kern="100" dirty="0">
                <a:effectLst/>
                <a:latin typeface="Inter SemiBold"/>
                <a:ea typeface="Inter SemiBold"/>
                <a:cs typeface="Inter SemiBold"/>
              </a:rPr>
              <a:t>Expect and accept messiness and discomfort: </a:t>
            </a:r>
            <a:r>
              <a:rPr lang="en-US" sz="3200" u="none" strike="noStrike" kern="100" dirty="0">
                <a:effectLst/>
                <a:latin typeface="Inter"/>
                <a:ea typeface="Inter"/>
                <a:cs typeface="Inter"/>
              </a:rPr>
              <a:t>We are all in process and it is okay if our thoughts are not perfectly formulated.</a:t>
            </a:r>
            <a:endParaRPr lang="en-US" sz="3200" u="none" strike="noStrike"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457200" lvl="0" indent="-342900">
              <a:spcBef>
                <a:spcPts val="300"/>
              </a:spcBef>
              <a:spcAft>
                <a:spcPts val="2000"/>
              </a:spcAft>
              <a:buFont typeface="Arial" panose="020B0604020202020204" pitchFamily="34" charset="0"/>
              <a:buChar char="●"/>
              <a:tabLst>
                <a:tab pos="7620000" algn="r"/>
              </a:tabLst>
            </a:pPr>
            <a:r>
              <a:rPr lang="en-US" sz="3200" u="none" strike="noStrike" kern="100" dirty="0">
                <a:effectLst/>
                <a:latin typeface="Inter SemiBold"/>
                <a:ea typeface="Inter SemiBold"/>
                <a:cs typeface="Inter SemiBold"/>
              </a:rPr>
              <a:t>Appreciate the both/and: </a:t>
            </a:r>
            <a:r>
              <a:rPr lang="en-US" sz="3200" u="none" strike="noStrike" kern="100" dirty="0">
                <a:effectLst/>
                <a:latin typeface="Inter"/>
                <a:ea typeface="Inter"/>
                <a:cs typeface="Inter"/>
              </a:rPr>
              <a:t>Two (or more) things can be true at the same time.</a:t>
            </a:r>
            <a:endParaRPr lang="en-US" sz="3200" u="none" strike="noStrike"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457200" lvl="0" indent="-342900">
              <a:spcBef>
                <a:spcPts val="300"/>
              </a:spcBef>
              <a:spcAft>
                <a:spcPts val="2000"/>
              </a:spcAft>
              <a:buFont typeface="Arial" panose="020B0604020202020204" pitchFamily="34" charset="0"/>
              <a:buChar char="●"/>
              <a:tabLst>
                <a:tab pos="7620000" algn="r"/>
              </a:tabLst>
            </a:pPr>
            <a:r>
              <a:rPr lang="en-US" sz="3200" u="none" strike="noStrike" kern="100" dirty="0">
                <a:effectLst/>
                <a:latin typeface="Inter SemiBold"/>
                <a:ea typeface="Inter SemiBold"/>
                <a:cs typeface="Inter SemiBold"/>
              </a:rPr>
              <a:t>Confidentiality:</a:t>
            </a:r>
            <a:r>
              <a:rPr lang="en-US" sz="3200" u="none" strike="noStrike" kern="100" dirty="0">
                <a:effectLst/>
                <a:latin typeface="Inter"/>
                <a:ea typeface="Inter"/>
                <a:cs typeface="Inter"/>
              </a:rPr>
              <a:t> Share the plot, not the characters. What’s said here, stays here. What’s learned here, leaves here.</a:t>
            </a:r>
          </a:p>
          <a:p>
            <a:pPr marL="0" marR="457200" indent="0">
              <a:spcBef>
                <a:spcPts val="300"/>
              </a:spcBef>
              <a:spcAft>
                <a:spcPts val="2000"/>
              </a:spcAft>
              <a:buNone/>
              <a:tabLst>
                <a:tab pos="7620000" algn="r"/>
              </a:tabLst>
            </a:pPr>
            <a:r>
              <a:rPr lang="en-US" sz="3200" kern="100" dirty="0">
                <a:latin typeface="Inter"/>
                <a:ea typeface="Aptos" panose="020B0004020202020204" pitchFamily="34" charset="0"/>
                <a:cs typeface="Times New Roman" panose="02020603050405020304" pitchFamily="18" charset="0"/>
              </a:rPr>
              <a:t>-Witnessing Whiteness (</a:t>
            </a:r>
            <a:r>
              <a:rPr lang="en-US" sz="3200" kern="100" dirty="0" err="1">
                <a:latin typeface="Inter"/>
                <a:ea typeface="Aptos" panose="020B0004020202020204" pitchFamily="34" charset="0"/>
                <a:cs typeface="Times New Roman" panose="02020603050405020304" pitchFamily="18" charset="0"/>
              </a:rPr>
              <a:t>Tochluck</a:t>
            </a:r>
            <a:r>
              <a:rPr lang="en-US" sz="3200" kern="100" dirty="0">
                <a:latin typeface="Inter"/>
                <a:ea typeface="Aptos" panose="020B0004020202020204" pitchFamily="34" charset="0"/>
                <a:cs typeface="Times New Roman" panose="02020603050405020304" pitchFamily="18" charset="0"/>
              </a:rPr>
              <a:t> 2022)</a:t>
            </a:r>
            <a:endParaRPr lang="en-US" sz="3200" u="none" strike="noStrike"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457200" lvl="0" indent="-342900">
              <a:spcBef>
                <a:spcPts val="300"/>
              </a:spcBef>
              <a:spcAft>
                <a:spcPts val="2000"/>
              </a:spcAft>
              <a:buFont typeface="Arial" panose="020B0604020202020204" pitchFamily="34" charset="0"/>
              <a:buChar char="●"/>
              <a:tabLst>
                <a:tab pos="7620000" algn="r"/>
              </a:tabLst>
            </a:pPr>
            <a:endParaRPr lang="en-US" sz="3200" u="none" strike="noStrike" kern="100" dirty="0">
              <a:effectLst/>
              <a:latin typeface="Inter"/>
              <a:ea typeface="Inter"/>
              <a:cs typeface="Inter"/>
            </a:endParaRPr>
          </a:p>
          <a:p>
            <a:pPr marL="0" marR="457200" lvl="0" indent="0">
              <a:spcBef>
                <a:spcPts val="300"/>
              </a:spcBef>
              <a:spcAft>
                <a:spcPts val="2000"/>
              </a:spcAft>
              <a:buNone/>
              <a:tabLst>
                <a:tab pos="7620000" algn="r"/>
              </a:tabLst>
            </a:pPr>
            <a:endParaRPr lang="en-US" sz="1600" kern="100" dirty="0">
              <a:latin typeface="Inter"/>
              <a:ea typeface="Aptos" panose="020B0004020202020204" pitchFamily="34" charset="0"/>
              <a:cs typeface="Times New Roman" panose="02020603050405020304" pitchFamily="18" charset="0"/>
            </a:endParaRPr>
          </a:p>
          <a:p>
            <a:pPr marL="0" marR="457200" lvl="0" indent="0">
              <a:spcBef>
                <a:spcPts val="300"/>
              </a:spcBef>
              <a:spcAft>
                <a:spcPts val="2000"/>
              </a:spcAft>
              <a:buNone/>
              <a:tabLst>
                <a:tab pos="7620000" algn="r"/>
              </a:tabLst>
            </a:pPr>
            <a:endParaRPr lang="en-US" sz="1600" kern="100" dirty="0">
              <a:latin typeface="Inter"/>
              <a:ea typeface="Aptos" panose="020B0004020202020204" pitchFamily="34" charset="0"/>
              <a:cs typeface="Times New Roman" panose="02020603050405020304" pitchFamily="18" charset="0"/>
            </a:endParaRPr>
          </a:p>
          <a:p>
            <a:endParaRPr lang="en-US" dirty="0"/>
          </a:p>
        </p:txBody>
      </p:sp>
      <p:sp>
        <p:nvSpPr>
          <p:cNvPr id="6" name="Text Placeholder 5">
            <a:extLst>
              <a:ext uri="{FF2B5EF4-FFF2-40B4-BE49-F238E27FC236}">
                <a16:creationId xmlns:a16="http://schemas.microsoft.com/office/drawing/2014/main" id="{F2DA2F29-7A95-F129-36A2-733778686341}"/>
              </a:ext>
            </a:extLst>
          </p:cNvPr>
          <p:cNvSpPr>
            <a:spLocks noGrp="1"/>
          </p:cNvSpPr>
          <p:nvPr>
            <p:ph type="body" sz="half" idx="2"/>
          </p:nvPr>
        </p:nvSpPr>
        <p:spPr>
          <a:xfrm>
            <a:off x="286247" y="1427018"/>
            <a:ext cx="4731025" cy="5237018"/>
          </a:xfrm>
        </p:spPr>
        <p:txBody>
          <a:bodyPr>
            <a:normAutofit lnSpcReduction="10000"/>
          </a:bodyPr>
          <a:lstStyle/>
          <a:p>
            <a:pPr marL="285750" indent="-285750">
              <a:buFont typeface="Arial" panose="020B0604020202020204" pitchFamily="34" charset="0"/>
              <a:buChar char="•"/>
            </a:pPr>
            <a:r>
              <a:rPr lang="en-US" sz="2400" b="1" dirty="0"/>
              <a:t>Guidelines serve as foundation for the entire learning space and process</a:t>
            </a:r>
          </a:p>
          <a:p>
            <a:pPr marL="285750" indent="-285750">
              <a:buFont typeface="Arial" panose="020B0604020202020204" pitchFamily="34" charset="0"/>
              <a:buChar char="•"/>
            </a:pPr>
            <a:r>
              <a:rPr lang="en-US" sz="2400" b="1" dirty="0"/>
              <a:t>Guidelines are for </a:t>
            </a:r>
            <a:r>
              <a:rPr lang="en-US" sz="2400" b="1" i="1" dirty="0"/>
              <a:t>always</a:t>
            </a:r>
            <a:r>
              <a:rPr lang="en-US" sz="2400" b="1" dirty="0"/>
              <a:t>, not only for having “difficult conversations.” Otherwise, we  decide what people need a “warning” about and need “special guidelines” for.  This is usually from a white, straight, cis, able-bodied, etc. (privileged) place</a:t>
            </a:r>
          </a:p>
          <a:p>
            <a:endParaRPr lang="en-US" dirty="0"/>
          </a:p>
        </p:txBody>
      </p:sp>
      <p:sp>
        <p:nvSpPr>
          <p:cNvPr id="4" name="Footer Placeholder 3">
            <a:extLst>
              <a:ext uri="{FF2B5EF4-FFF2-40B4-BE49-F238E27FC236}">
                <a16:creationId xmlns:a16="http://schemas.microsoft.com/office/drawing/2014/main" id="{792153E7-E26E-531E-F64D-0197CF17670D}"/>
              </a:ext>
            </a:extLst>
          </p:cNvPr>
          <p:cNvSpPr>
            <a:spLocks noGrp="1"/>
          </p:cNvSpPr>
          <p:nvPr>
            <p:ph type="ftr" sz="quarter" idx="11"/>
          </p:nvPr>
        </p:nvSpPr>
        <p:spPr>
          <a:xfrm>
            <a:off x="9818325" y="6443658"/>
            <a:ext cx="2373675" cy="404614"/>
          </a:xfrm>
        </p:spPr>
        <p:txBody>
          <a:bodyPr/>
          <a:lstStyle/>
          <a:p>
            <a:r>
              <a:rPr lang="en-US" dirty="0" err="1"/>
              <a:t>Minikel-Lacocque</a:t>
            </a:r>
            <a:r>
              <a:rPr lang="en-US" dirty="0"/>
              <a:t> </a:t>
            </a:r>
          </a:p>
        </p:txBody>
      </p:sp>
      <p:sp>
        <p:nvSpPr>
          <p:cNvPr id="5" name="Slide Number Placeholder 4">
            <a:extLst>
              <a:ext uri="{FF2B5EF4-FFF2-40B4-BE49-F238E27FC236}">
                <a16:creationId xmlns:a16="http://schemas.microsoft.com/office/drawing/2014/main" id="{0021F142-6F18-2BD4-7016-7ED87312B5EF}"/>
              </a:ext>
            </a:extLst>
          </p:cNvPr>
          <p:cNvSpPr>
            <a:spLocks noGrp="1"/>
          </p:cNvSpPr>
          <p:nvPr>
            <p:ph type="sldNum" sz="quarter" idx="12"/>
          </p:nvPr>
        </p:nvSpPr>
        <p:spPr/>
        <p:txBody>
          <a:bodyPr/>
          <a:lstStyle/>
          <a:p>
            <a:fld id="{69E57DC2-970A-4B3E-BB1C-7A09969E49DF}" type="slidenum">
              <a:rPr lang="en-US" smtClean="0"/>
              <a:t>16</a:t>
            </a:fld>
            <a:endParaRPr lang="en-US" dirty="0"/>
          </a:p>
        </p:txBody>
      </p:sp>
      <p:pic>
        <p:nvPicPr>
          <p:cNvPr id="8" name="Graphic 7" descr="Old Key with solid fill">
            <a:extLst>
              <a:ext uri="{FF2B5EF4-FFF2-40B4-BE49-F238E27FC236}">
                <a16:creationId xmlns:a16="http://schemas.microsoft.com/office/drawing/2014/main" id="{23DBDE6A-118A-85F7-842E-36E4901FA4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906983" y="408710"/>
            <a:ext cx="554182" cy="554182"/>
          </a:xfrm>
          <a:prstGeom prst="rect">
            <a:avLst/>
          </a:prstGeom>
        </p:spPr>
      </p:pic>
    </p:spTree>
    <p:extLst>
      <p:ext uri="{BB962C8B-B14F-4D97-AF65-F5344CB8AC3E}">
        <p14:creationId xmlns:p14="http://schemas.microsoft.com/office/powerpoint/2010/main" val="3418112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C89EA62-F38E-4285-A105-C5E1BD3600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2" name="Freeform 6">
              <a:extLst>
                <a:ext uri="{FF2B5EF4-FFF2-40B4-BE49-F238E27FC236}">
                  <a16:creationId xmlns:a16="http://schemas.microsoft.com/office/drawing/2014/main" id="{2CF6E46A-CCCD-4728-B011-E147B2362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13" name="Freeform 6">
              <a:extLst>
                <a:ext uri="{FF2B5EF4-FFF2-40B4-BE49-F238E27FC236}">
                  <a16:creationId xmlns:a16="http://schemas.microsoft.com/office/drawing/2014/main" id="{2E2C684B-30C9-4689-A529-EBF1B8ADB2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sp useBgFill="1">
        <p:nvSpPr>
          <p:cNvPr id="15" name="Rectangle 14">
            <a:extLst>
              <a:ext uri="{FF2B5EF4-FFF2-40B4-BE49-F238E27FC236}">
                <a16:creationId xmlns:a16="http://schemas.microsoft.com/office/drawing/2014/main" id="{9ECB0E0D-AC1B-4E83-84EA-237BFA2063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D6DCB3B1-E1A7-4510-831B-77C8EFF566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8" name="Freeform 6">
              <a:extLst>
                <a:ext uri="{FF2B5EF4-FFF2-40B4-BE49-F238E27FC236}">
                  <a16:creationId xmlns:a16="http://schemas.microsoft.com/office/drawing/2014/main" id="{10132A3B-10CF-4EEB-BA1F-A63D2ED61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19" name="Freeform 6">
              <a:extLst>
                <a:ext uri="{FF2B5EF4-FFF2-40B4-BE49-F238E27FC236}">
                  <a16:creationId xmlns:a16="http://schemas.microsoft.com/office/drawing/2014/main" id="{014E52ED-3C51-46E6-BE4B-14FFAB2C3D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sp>
        <p:nvSpPr>
          <p:cNvPr id="6" name="Title 5">
            <a:extLst>
              <a:ext uri="{FF2B5EF4-FFF2-40B4-BE49-F238E27FC236}">
                <a16:creationId xmlns:a16="http://schemas.microsoft.com/office/drawing/2014/main" id="{48ADF650-2F17-3640-644A-960EE89EE1FE}"/>
              </a:ext>
            </a:extLst>
          </p:cNvPr>
          <p:cNvSpPr>
            <a:spLocks noGrp="1"/>
          </p:cNvSpPr>
          <p:nvPr>
            <p:ph type="title"/>
          </p:nvPr>
        </p:nvSpPr>
        <p:spPr>
          <a:xfrm>
            <a:off x="1478521" y="1480930"/>
            <a:ext cx="5751537" cy="3848521"/>
          </a:xfrm>
        </p:spPr>
        <p:txBody>
          <a:bodyPr vert="horz" lIns="91440" tIns="45720" rIns="91440" bIns="45720" rtlCol="0" anchor="ctr">
            <a:normAutofit/>
          </a:bodyPr>
          <a:lstStyle/>
          <a:p>
            <a:r>
              <a:rPr lang="en-US" sz="4100">
                <a:effectLst/>
              </a:rPr>
              <a:t>“What’s become clear is that racial progress and white comfort cannot exist in tandem.”</a:t>
            </a:r>
            <a:br>
              <a:rPr lang="en-US" sz="4100">
                <a:effectLst/>
              </a:rPr>
            </a:br>
            <a:endParaRPr lang="en-US" sz="4100"/>
          </a:p>
        </p:txBody>
      </p:sp>
      <p:sp>
        <p:nvSpPr>
          <p:cNvPr id="3" name="Content Placeholder 2">
            <a:extLst>
              <a:ext uri="{FF2B5EF4-FFF2-40B4-BE49-F238E27FC236}">
                <a16:creationId xmlns:a16="http://schemas.microsoft.com/office/drawing/2014/main" id="{B9FD00CD-6ED4-CCD4-D832-A9C22DA1013E}"/>
              </a:ext>
            </a:extLst>
          </p:cNvPr>
          <p:cNvSpPr>
            <a:spLocks noGrp="1"/>
          </p:cNvSpPr>
          <p:nvPr>
            <p:ph type="body" idx="1"/>
          </p:nvPr>
        </p:nvSpPr>
        <p:spPr>
          <a:xfrm>
            <a:off x="8119870" y="1480929"/>
            <a:ext cx="2593610" cy="3848522"/>
          </a:xfrm>
        </p:spPr>
        <p:txBody>
          <a:bodyPr vert="horz" lIns="91440" tIns="45720" rIns="91440" bIns="45720" rtlCol="0" anchor="ctr">
            <a:normAutofit/>
          </a:bodyPr>
          <a:lstStyle/>
          <a:p>
            <a:pPr marL="0" lvl="1">
              <a:lnSpc>
                <a:spcPct val="112000"/>
              </a:lnSpc>
              <a:spcBef>
                <a:spcPts val="0"/>
              </a:spcBef>
              <a:spcAft>
                <a:spcPts val="600"/>
              </a:spcAft>
            </a:pPr>
            <a:r>
              <a:rPr lang="en-US" sz="2300">
                <a:solidFill>
                  <a:schemeClr val="tx2"/>
                </a:solidFill>
              </a:rPr>
              <a:t>-Jamelle Hill (2020)</a:t>
            </a:r>
          </a:p>
        </p:txBody>
      </p:sp>
      <p:cxnSp>
        <p:nvCxnSpPr>
          <p:cNvPr id="21" name="Straight Connector 20">
            <a:extLst>
              <a:ext uri="{FF2B5EF4-FFF2-40B4-BE49-F238E27FC236}">
                <a16:creationId xmlns:a16="http://schemas.microsoft.com/office/drawing/2014/main" id="{6116DDC6-8F07-46CC-8751-E5C9346B2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74964" y="2388358"/>
            <a:ext cx="0" cy="1856096"/>
          </a:xfrm>
          <a:prstGeom prst="line">
            <a:avLst/>
          </a:prstGeom>
          <a:ln w="25400"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767A02C0-6B3D-0BDB-060E-83C4928C6037}"/>
              </a:ext>
            </a:extLst>
          </p:cNvPr>
          <p:cNvSpPr>
            <a:spLocks noGrp="1"/>
          </p:cNvSpPr>
          <p:nvPr>
            <p:ph type="ftr" sz="quarter" idx="11"/>
          </p:nvPr>
        </p:nvSpPr>
        <p:spPr>
          <a:xfrm>
            <a:off x="8119870" y="6273763"/>
            <a:ext cx="3247106" cy="404614"/>
          </a:xfrm>
        </p:spPr>
        <p:txBody>
          <a:bodyPr vert="horz" lIns="91440" tIns="45720" rIns="91440" bIns="45720" rtlCol="0" anchor="ctr">
            <a:normAutofit/>
          </a:bodyPr>
          <a:lstStyle/>
          <a:p>
            <a:pPr algn="l">
              <a:lnSpc>
                <a:spcPct val="90000"/>
              </a:lnSpc>
              <a:spcAft>
                <a:spcPts val="600"/>
              </a:spcAft>
            </a:pPr>
            <a:endParaRPr lang="en-US" sz="800" dirty="0"/>
          </a:p>
          <a:p>
            <a:pPr algn="l">
              <a:lnSpc>
                <a:spcPct val="90000"/>
              </a:lnSpc>
              <a:spcAft>
                <a:spcPts val="600"/>
              </a:spcAft>
            </a:pPr>
            <a:r>
              <a:rPr lang="en-US" sz="800" dirty="0" err="1"/>
              <a:t>Minikel</a:t>
            </a:r>
            <a:r>
              <a:rPr lang="en-US" sz="800" dirty="0"/>
              <a:t>--</a:t>
            </a:r>
            <a:r>
              <a:rPr lang="en-US" sz="800" dirty="0" err="1"/>
              <a:t>Lacocque</a:t>
            </a:r>
            <a:r>
              <a:rPr lang="en-US" sz="800" dirty="0"/>
              <a:t> </a:t>
            </a:r>
          </a:p>
        </p:txBody>
      </p:sp>
      <p:sp>
        <p:nvSpPr>
          <p:cNvPr id="5" name="Slide Number Placeholder 4">
            <a:extLst>
              <a:ext uri="{FF2B5EF4-FFF2-40B4-BE49-F238E27FC236}">
                <a16:creationId xmlns:a16="http://schemas.microsoft.com/office/drawing/2014/main" id="{6FD38CE9-6981-4EA4-5379-9F1796357B29}"/>
              </a:ext>
            </a:extLst>
          </p:cNvPr>
          <p:cNvSpPr>
            <a:spLocks noGrp="1"/>
          </p:cNvSpPr>
          <p:nvPr>
            <p:ph type="sldNum" sz="quarter" idx="12"/>
          </p:nvPr>
        </p:nvSpPr>
        <p:spPr>
          <a:xfrm>
            <a:off x="9830683" y="6453386"/>
            <a:ext cx="1596292" cy="404614"/>
          </a:xfrm>
        </p:spPr>
        <p:txBody>
          <a:bodyPr vert="horz" lIns="91440" tIns="45720" rIns="91440" bIns="45720" rtlCol="0" anchor="ctr">
            <a:normAutofit/>
          </a:bodyPr>
          <a:lstStyle/>
          <a:p>
            <a:pPr>
              <a:spcAft>
                <a:spcPts val="600"/>
              </a:spcAft>
            </a:pPr>
            <a:fld id="{69E57DC2-970A-4B3E-BB1C-7A09969E49DF}" type="slidenum">
              <a:rPr lang="en-US" kern="1200" baseline="0" dirty="0">
                <a:solidFill>
                  <a:schemeClr val="tx2"/>
                </a:solidFill>
                <a:latin typeface="+mn-lt"/>
                <a:ea typeface="+mn-ea"/>
                <a:cs typeface="+mn-cs"/>
              </a:rPr>
              <a:pPr>
                <a:spcAft>
                  <a:spcPts val="600"/>
                </a:spcAft>
              </a:pPr>
              <a:t>17</a:t>
            </a:fld>
            <a:endParaRPr lang="en-US" kern="1200" baseline="0" dirty="0">
              <a:solidFill>
                <a:schemeClr val="tx2"/>
              </a:solidFill>
              <a:latin typeface="+mn-lt"/>
              <a:ea typeface="+mn-ea"/>
              <a:cs typeface="+mn-cs"/>
            </a:endParaRPr>
          </a:p>
        </p:txBody>
      </p:sp>
    </p:spTree>
    <p:extLst>
      <p:ext uri="{BB962C8B-B14F-4D97-AF65-F5344CB8AC3E}">
        <p14:creationId xmlns:p14="http://schemas.microsoft.com/office/powerpoint/2010/main" val="3823081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9D9D6BF1-DFF2-4526-9D13-BF339D8C4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7" name="Freeform 6">
              <a:extLst>
                <a:ext uri="{FF2B5EF4-FFF2-40B4-BE49-F238E27FC236}">
                  <a16:creationId xmlns:a16="http://schemas.microsoft.com/office/drawing/2014/main" id="{A54D4DB6-FB18-4CAE-8905-E0053C925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US"/>
            </a:p>
          </p:txBody>
        </p:sp>
        <p:sp>
          <p:nvSpPr>
            <p:cNvPr id="18" name="Freeform 6">
              <a:extLst>
                <a:ext uri="{FF2B5EF4-FFF2-40B4-BE49-F238E27FC236}">
                  <a16:creationId xmlns:a16="http://schemas.microsoft.com/office/drawing/2014/main" id="{1DBD6488-9429-4FFA-8AE8-C4022C39B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grpSp>
      <p:sp useBgFill="1">
        <p:nvSpPr>
          <p:cNvPr id="20" name="Rectangle 19">
            <a:extLst>
              <a:ext uri="{FF2B5EF4-FFF2-40B4-BE49-F238E27FC236}">
                <a16:creationId xmlns:a16="http://schemas.microsoft.com/office/drawing/2014/main" id="{A77A6167-FCC5-49E8-B280-CECAF151ED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6">
            <a:extLst>
              <a:ext uri="{FF2B5EF4-FFF2-40B4-BE49-F238E27FC236}">
                <a16:creationId xmlns:a16="http://schemas.microsoft.com/office/drawing/2014/main" id="{F84046EA-4273-437E-9DE5-5AEE713C35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9358BA0C-D0D7-B4CA-643A-9FACF3B41EDA}"/>
              </a:ext>
            </a:extLst>
          </p:cNvPr>
          <p:cNvSpPr>
            <a:spLocks noGrp="1"/>
          </p:cNvSpPr>
          <p:nvPr>
            <p:ph type="title"/>
          </p:nvPr>
        </p:nvSpPr>
        <p:spPr>
          <a:xfrm>
            <a:off x="1478522" y="1480930"/>
            <a:ext cx="5301138" cy="3254321"/>
          </a:xfrm>
        </p:spPr>
        <p:txBody>
          <a:bodyPr vert="horz" lIns="91440" tIns="45720" rIns="91440" bIns="45720" rtlCol="0" anchor="b">
            <a:normAutofit/>
          </a:bodyPr>
          <a:lstStyle/>
          <a:p>
            <a:r>
              <a:rPr lang="en-US" sz="6600" cap="all" dirty="0"/>
              <a:t>So How Do We Do It?</a:t>
            </a:r>
          </a:p>
        </p:txBody>
      </p:sp>
      <p:pic>
        <p:nvPicPr>
          <p:cNvPr id="12" name="Picture 11" descr="Wood human figure">
            <a:extLst>
              <a:ext uri="{FF2B5EF4-FFF2-40B4-BE49-F238E27FC236}">
                <a16:creationId xmlns:a16="http://schemas.microsoft.com/office/drawing/2014/main" id="{482368A8-A36C-FEAC-D3D7-C7A01C1EAE87}"/>
              </a:ext>
            </a:extLst>
          </p:cNvPr>
          <p:cNvPicPr>
            <a:picLocks noChangeAspect="1"/>
          </p:cNvPicPr>
          <p:nvPr/>
        </p:nvPicPr>
        <p:blipFill>
          <a:blip r:embed="rId2"/>
          <a:srcRect l="545" r="51117" b="-1"/>
          <a:stretch/>
        </p:blipFill>
        <p:spPr>
          <a:xfrm>
            <a:off x="7225748" y="10"/>
            <a:ext cx="4966252" cy="6857990"/>
          </a:xfrm>
          <a:prstGeom prst="rect">
            <a:avLst/>
          </a:prstGeom>
        </p:spPr>
      </p:pic>
      <p:sp>
        <p:nvSpPr>
          <p:cNvPr id="4" name="Footer Placeholder 3">
            <a:extLst>
              <a:ext uri="{FF2B5EF4-FFF2-40B4-BE49-F238E27FC236}">
                <a16:creationId xmlns:a16="http://schemas.microsoft.com/office/drawing/2014/main" id="{D430C564-A818-BDA3-5207-122AD1E0EC2F}"/>
              </a:ext>
            </a:extLst>
          </p:cNvPr>
          <p:cNvSpPr>
            <a:spLocks noGrp="1"/>
          </p:cNvSpPr>
          <p:nvPr>
            <p:ph type="ftr" sz="quarter" idx="11"/>
          </p:nvPr>
        </p:nvSpPr>
        <p:spPr>
          <a:xfrm>
            <a:off x="8815145" y="6430702"/>
            <a:ext cx="1948646" cy="404614"/>
          </a:xfrm>
        </p:spPr>
        <p:txBody>
          <a:bodyPr/>
          <a:lstStyle/>
          <a:p>
            <a:r>
              <a:rPr lang="en-US" dirty="0" err="1"/>
              <a:t>Minikel-Lacocque</a:t>
            </a:r>
            <a:r>
              <a:rPr lang="en-US" dirty="0"/>
              <a:t> </a:t>
            </a:r>
          </a:p>
        </p:txBody>
      </p:sp>
      <p:sp>
        <p:nvSpPr>
          <p:cNvPr id="5" name="Slide Number Placeholder 4">
            <a:extLst>
              <a:ext uri="{FF2B5EF4-FFF2-40B4-BE49-F238E27FC236}">
                <a16:creationId xmlns:a16="http://schemas.microsoft.com/office/drawing/2014/main" id="{8A15C99C-9684-9AFA-73EC-2D97FEC05621}"/>
              </a:ext>
            </a:extLst>
          </p:cNvPr>
          <p:cNvSpPr>
            <a:spLocks noGrp="1"/>
          </p:cNvSpPr>
          <p:nvPr>
            <p:ph type="sldNum" sz="quarter" idx="12"/>
          </p:nvPr>
        </p:nvSpPr>
        <p:spPr/>
        <p:txBody>
          <a:bodyPr/>
          <a:lstStyle/>
          <a:p>
            <a:fld id="{69E57DC2-970A-4B3E-BB1C-7A09969E49DF}" type="slidenum">
              <a:rPr lang="en-US" smtClean="0"/>
              <a:t>18</a:t>
            </a:fld>
            <a:endParaRPr lang="en-US" dirty="0"/>
          </a:p>
        </p:txBody>
      </p:sp>
    </p:spTree>
    <p:extLst>
      <p:ext uri="{BB962C8B-B14F-4D97-AF65-F5344CB8AC3E}">
        <p14:creationId xmlns:p14="http://schemas.microsoft.com/office/powerpoint/2010/main" val="40223449"/>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92A43A6-B010-29F2-0DF2-11C5BD857A3D}"/>
              </a:ext>
            </a:extLst>
          </p:cNvPr>
          <p:cNvSpPr>
            <a:spLocks noGrp="1"/>
          </p:cNvSpPr>
          <p:nvPr>
            <p:ph type="ftr" sz="quarter" idx="11"/>
          </p:nvPr>
        </p:nvSpPr>
        <p:spPr>
          <a:xfrm>
            <a:off x="8574156" y="6453386"/>
            <a:ext cx="4072307" cy="404614"/>
          </a:xfrm>
        </p:spPr>
        <p:txBody>
          <a:bodyPr/>
          <a:lstStyle/>
          <a:p>
            <a:r>
              <a:rPr lang="en-US"/>
              <a:t>Minikel-Lacocque </a:t>
            </a:r>
            <a:endParaRPr lang="en-US" dirty="0"/>
          </a:p>
        </p:txBody>
      </p:sp>
      <p:sp>
        <p:nvSpPr>
          <p:cNvPr id="3" name="Slide Number Placeholder 2">
            <a:extLst>
              <a:ext uri="{FF2B5EF4-FFF2-40B4-BE49-F238E27FC236}">
                <a16:creationId xmlns:a16="http://schemas.microsoft.com/office/drawing/2014/main" id="{BFDC238E-D750-C5DE-DAD8-942AD334206D}"/>
              </a:ext>
            </a:extLst>
          </p:cNvPr>
          <p:cNvSpPr>
            <a:spLocks noGrp="1"/>
          </p:cNvSpPr>
          <p:nvPr>
            <p:ph type="sldNum" sz="quarter" idx="12"/>
          </p:nvPr>
        </p:nvSpPr>
        <p:spPr/>
        <p:txBody>
          <a:bodyPr/>
          <a:lstStyle/>
          <a:p>
            <a:fld id="{69E57DC2-970A-4B3E-BB1C-7A09969E49DF}" type="slidenum">
              <a:rPr lang="en-US" smtClean="0"/>
              <a:t>19</a:t>
            </a:fld>
            <a:endParaRPr lang="en-US" dirty="0"/>
          </a:p>
        </p:txBody>
      </p:sp>
      <p:sp>
        <p:nvSpPr>
          <p:cNvPr id="5" name="TextBox 4">
            <a:extLst>
              <a:ext uri="{FF2B5EF4-FFF2-40B4-BE49-F238E27FC236}">
                <a16:creationId xmlns:a16="http://schemas.microsoft.com/office/drawing/2014/main" id="{85C89CC2-C53D-A772-4149-8A6409E98DB0}"/>
              </a:ext>
            </a:extLst>
          </p:cNvPr>
          <p:cNvSpPr txBox="1"/>
          <p:nvPr/>
        </p:nvSpPr>
        <p:spPr>
          <a:xfrm>
            <a:off x="891208" y="357805"/>
            <a:ext cx="10956235" cy="7140416"/>
          </a:xfrm>
          <a:prstGeom prst="rect">
            <a:avLst/>
          </a:prstGeom>
          <a:noFill/>
        </p:spPr>
        <p:txBody>
          <a:bodyPr wrap="square" rtlCol="0">
            <a:spAutoFit/>
          </a:bodyPr>
          <a:lstStyle/>
          <a:p>
            <a:pPr marL="285750" indent="-285750">
              <a:buFont typeface="Arial" panose="020B0604020202020204" pitchFamily="34" charset="0"/>
              <a:buChar char="•"/>
            </a:pPr>
            <a:r>
              <a:rPr lang="en-US" sz="2000" dirty="0"/>
              <a:t>Move away from the separation of “our class/ our learning space” and ”difficult conversations &amp; when we need guidelines” </a:t>
            </a:r>
            <a:r>
              <a:rPr lang="en-US" sz="2000" dirty="0">
                <a:sym typeface="Wingdings" pitchFamily="2" charset="2"/>
              </a:rPr>
              <a:t> they are one and the same </a:t>
            </a:r>
          </a:p>
          <a:p>
            <a:endParaRPr lang="en-US" sz="2000" dirty="0">
              <a:sym typeface="Wingdings" pitchFamily="2" charset="2"/>
            </a:endParaRPr>
          </a:p>
          <a:p>
            <a:pPr marL="285750" indent="-285750">
              <a:buFont typeface="Arial" panose="020B0604020202020204" pitchFamily="34" charset="0"/>
              <a:buChar char="•"/>
            </a:pPr>
            <a:r>
              <a:rPr lang="en-US" sz="2000" dirty="0">
                <a:sym typeface="Wingdings" pitchFamily="2" charset="2"/>
              </a:rPr>
              <a:t>Move away from “this isn’t related to my content”</a:t>
            </a:r>
          </a:p>
          <a:p>
            <a:endParaRPr lang="en-US" sz="2000" dirty="0">
              <a:sym typeface="Wingdings" pitchFamily="2" charset="2"/>
            </a:endParaRPr>
          </a:p>
          <a:p>
            <a:pPr marL="285750" indent="-285750">
              <a:buFont typeface="Arial" panose="020B0604020202020204" pitchFamily="34" charset="0"/>
              <a:buChar char="•"/>
            </a:pPr>
            <a:r>
              <a:rPr lang="en-US" sz="2000" dirty="0"/>
              <a:t>When intentionally planning for conversations around oppression, identity, social justice: be clear about the WHY.  What do you want them to walk away with and how do you want them to feel</a:t>
            </a:r>
          </a:p>
          <a:p>
            <a:endParaRPr lang="en-US" sz="2000" dirty="0"/>
          </a:p>
          <a:p>
            <a:pPr marL="285750" indent="-285750">
              <a:buFont typeface="Arial" panose="020B0604020202020204" pitchFamily="34" charset="0"/>
              <a:buChar char="•"/>
            </a:pPr>
            <a:r>
              <a:rPr lang="en-US" sz="2000" dirty="0"/>
              <a:t>Model naming oppression: this can be freeing, create safety, make it more approachable &amp;  can destigmatize </a:t>
            </a:r>
          </a:p>
          <a:p>
            <a:endParaRPr lang="en-US" sz="2000" dirty="0"/>
          </a:p>
          <a:p>
            <a:pPr marL="285750" indent="-285750">
              <a:buFont typeface="Arial" panose="020B0604020202020204" pitchFamily="34" charset="0"/>
              <a:buChar char="•"/>
            </a:pPr>
            <a:r>
              <a:rPr lang="en-US" sz="2000" dirty="0"/>
              <a:t>Model owning and naming privilege</a:t>
            </a:r>
          </a:p>
          <a:p>
            <a:endParaRPr lang="en-US" sz="2000" dirty="0"/>
          </a:p>
          <a:p>
            <a:pPr marL="285750" indent="-285750">
              <a:buFont typeface="Arial" panose="020B0604020202020204" pitchFamily="34" charset="0"/>
              <a:buChar char="•"/>
            </a:pPr>
            <a:r>
              <a:rPr lang="en-US" sz="2000" dirty="0"/>
              <a:t>Model getting past guilt (re: offenses and privilege)</a:t>
            </a:r>
          </a:p>
          <a:p>
            <a:endParaRPr lang="en-US" sz="2000" dirty="0"/>
          </a:p>
          <a:p>
            <a:pPr marL="285750" indent="-285750">
              <a:buFont typeface="Arial" panose="020B0604020202020204" pitchFamily="34" charset="0"/>
              <a:buChar char="•"/>
            </a:pPr>
            <a:r>
              <a:rPr lang="en-US" sz="2000" dirty="0"/>
              <a:t>Uphold guardrails and norms (be clear in your role as leader, someone who can maintain safety and rigor)</a:t>
            </a:r>
          </a:p>
          <a:p>
            <a:pPr marL="742950" lvl="1" indent="-285750">
              <a:buFont typeface="Arial" panose="020B0604020202020204" pitchFamily="34" charset="0"/>
              <a:buChar char="•"/>
            </a:pPr>
            <a:r>
              <a:rPr lang="en-US" sz="2000" dirty="0"/>
              <a:t>You are vulnerable and learning with and from your students </a:t>
            </a:r>
            <a:r>
              <a:rPr lang="en-US" sz="2000" b="1" dirty="0"/>
              <a:t>AND:</a:t>
            </a:r>
          </a:p>
          <a:p>
            <a:pPr marL="742950" lvl="1" indent="-285750">
              <a:buFont typeface="Arial" panose="020B0604020202020204" pitchFamily="34" charset="0"/>
              <a:buChar char="•"/>
            </a:pPr>
            <a:r>
              <a:rPr lang="en-US" sz="2000" dirty="0"/>
              <a:t>You are the leader in the space; students will look to you to maintain guardrails and uphold guidelines/ norms</a:t>
            </a:r>
          </a:p>
          <a:p>
            <a:pPr marL="742950" lvl="1" indent="-285750">
              <a:buFont typeface="Arial" panose="020B0604020202020204" pitchFamily="34" charset="0"/>
              <a:buChar char="•"/>
            </a:pPr>
            <a:r>
              <a:rPr lang="en-US" sz="2000" dirty="0"/>
              <a:t>Refer to guidelines as you go</a:t>
            </a:r>
          </a:p>
          <a:p>
            <a:pPr marL="285750" indent="-285750">
              <a:buFont typeface="Arial" panose="020B0604020202020204" pitchFamily="34" charset="0"/>
              <a:buChar char="•"/>
            </a:pPr>
            <a:endParaRPr lang="en-US" sz="2000" dirty="0"/>
          </a:p>
          <a:p>
            <a:endParaRPr lang="en-US" dirty="0"/>
          </a:p>
        </p:txBody>
      </p:sp>
    </p:spTree>
    <p:extLst>
      <p:ext uri="{BB962C8B-B14F-4D97-AF65-F5344CB8AC3E}">
        <p14:creationId xmlns:p14="http://schemas.microsoft.com/office/powerpoint/2010/main" val="1634551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E42E5-441F-1067-E523-98849E44F708}"/>
              </a:ext>
            </a:extLst>
          </p:cNvPr>
          <p:cNvSpPr>
            <a:spLocks noGrp="1"/>
          </p:cNvSpPr>
          <p:nvPr>
            <p:ph type="title"/>
          </p:nvPr>
        </p:nvSpPr>
        <p:spPr>
          <a:xfrm flipV="1">
            <a:off x="723900" y="609600"/>
            <a:ext cx="3855720" cy="76200"/>
          </a:xfrm>
        </p:spPr>
        <p:txBody>
          <a:bodyPr>
            <a:normAutofit fontScale="90000"/>
          </a:bodyPr>
          <a:lstStyle/>
          <a:p>
            <a:endParaRPr lang="en-US" dirty="0"/>
          </a:p>
        </p:txBody>
      </p:sp>
      <p:pic>
        <p:nvPicPr>
          <p:cNvPr id="6" name="Picture Placeholder 5" descr="A person wearing a hat&#10;&#10;Description automatically generated">
            <a:extLst>
              <a:ext uri="{FF2B5EF4-FFF2-40B4-BE49-F238E27FC236}">
                <a16:creationId xmlns:a16="http://schemas.microsoft.com/office/drawing/2014/main" id="{796AF8A4-8B32-0691-B22B-0E70EB2FD56E}"/>
              </a:ext>
            </a:extLst>
          </p:cNvPr>
          <p:cNvPicPr>
            <a:picLocks noGrp="1" noChangeAspect="1"/>
          </p:cNvPicPr>
          <p:nvPr>
            <p:ph type="pic" idx="1"/>
          </p:nvPr>
        </p:nvPicPr>
        <p:blipFill rotWithShape="1">
          <a:blip r:embed="rId2"/>
          <a:srcRect t="-41428" b="-41428"/>
          <a:stretch/>
        </p:blipFill>
        <p:spPr/>
      </p:pic>
      <p:sp>
        <p:nvSpPr>
          <p:cNvPr id="4" name="Text Placeholder 3">
            <a:extLst>
              <a:ext uri="{FF2B5EF4-FFF2-40B4-BE49-F238E27FC236}">
                <a16:creationId xmlns:a16="http://schemas.microsoft.com/office/drawing/2014/main" id="{23B1AE94-EC3B-2554-0B07-125C0A214CC2}"/>
              </a:ext>
            </a:extLst>
          </p:cNvPr>
          <p:cNvSpPr>
            <a:spLocks noGrp="1"/>
          </p:cNvSpPr>
          <p:nvPr>
            <p:ph type="body" sz="half" idx="2"/>
          </p:nvPr>
        </p:nvSpPr>
        <p:spPr>
          <a:xfrm>
            <a:off x="723900" y="1117600"/>
            <a:ext cx="3855720" cy="4749800"/>
          </a:xfrm>
        </p:spPr>
        <p:txBody>
          <a:bodyPr>
            <a:normAutofit/>
          </a:bodyPr>
          <a:lstStyle/>
          <a:p>
            <a:r>
              <a:rPr lang="en-US" sz="2800" b="1" dirty="0"/>
              <a:t>“We can disagree and still love each other unless your disagreement is rooted in my oppression and denial of my humanity and right to exist.”</a:t>
            </a:r>
          </a:p>
          <a:p>
            <a:r>
              <a:rPr lang="en-US" sz="2000" dirty="0"/>
              <a:t>- Robert Jones, Jr. (author and founder of “Sons of Baldwin:</a:t>
            </a:r>
          </a:p>
        </p:txBody>
      </p:sp>
      <p:sp>
        <p:nvSpPr>
          <p:cNvPr id="7" name="Footer Placeholder 6">
            <a:extLst>
              <a:ext uri="{FF2B5EF4-FFF2-40B4-BE49-F238E27FC236}">
                <a16:creationId xmlns:a16="http://schemas.microsoft.com/office/drawing/2014/main" id="{F3BAF32E-F196-1017-D638-6AB68BB65F61}"/>
              </a:ext>
            </a:extLst>
          </p:cNvPr>
          <p:cNvSpPr>
            <a:spLocks noGrp="1"/>
          </p:cNvSpPr>
          <p:nvPr>
            <p:ph type="ftr" sz="quarter" idx="11"/>
          </p:nvPr>
        </p:nvSpPr>
        <p:spPr>
          <a:xfrm>
            <a:off x="9348866" y="6453386"/>
            <a:ext cx="2373675" cy="404614"/>
          </a:xfrm>
        </p:spPr>
        <p:txBody>
          <a:bodyPr/>
          <a:lstStyle/>
          <a:p>
            <a:r>
              <a:rPr lang="en-US" dirty="0" err="1"/>
              <a:t>Minikel-Lacocque</a:t>
            </a:r>
            <a:r>
              <a:rPr lang="en-US" dirty="0"/>
              <a:t> </a:t>
            </a:r>
          </a:p>
        </p:txBody>
      </p:sp>
      <p:sp>
        <p:nvSpPr>
          <p:cNvPr id="8" name="Slide Number Placeholder 7">
            <a:extLst>
              <a:ext uri="{FF2B5EF4-FFF2-40B4-BE49-F238E27FC236}">
                <a16:creationId xmlns:a16="http://schemas.microsoft.com/office/drawing/2014/main" id="{40889A38-9D7D-81B5-5C54-A85F53523D07}"/>
              </a:ext>
            </a:extLst>
          </p:cNvPr>
          <p:cNvSpPr>
            <a:spLocks noGrp="1"/>
          </p:cNvSpPr>
          <p:nvPr>
            <p:ph type="sldNum" sz="quarter" idx="12"/>
          </p:nvPr>
        </p:nvSpPr>
        <p:spPr/>
        <p:txBody>
          <a:bodyPr/>
          <a:lstStyle/>
          <a:p>
            <a:fld id="{69E57DC2-970A-4B3E-BB1C-7A09969E49DF}" type="slidenum">
              <a:rPr lang="en-US" smtClean="0"/>
              <a:pPr/>
              <a:t>20</a:t>
            </a:fld>
            <a:endParaRPr lang="en-US" dirty="0"/>
          </a:p>
        </p:txBody>
      </p:sp>
    </p:spTree>
    <p:extLst>
      <p:ext uri="{BB962C8B-B14F-4D97-AF65-F5344CB8AC3E}">
        <p14:creationId xmlns:p14="http://schemas.microsoft.com/office/powerpoint/2010/main" val="2706376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2D2AB88-3155-E153-C86C-3A4CC288C325}"/>
              </a:ext>
            </a:extLst>
          </p:cNvPr>
          <p:cNvSpPr>
            <a:spLocks noGrp="1"/>
          </p:cNvSpPr>
          <p:nvPr>
            <p:ph type="ftr" sz="quarter" idx="11"/>
          </p:nvPr>
        </p:nvSpPr>
        <p:spPr>
          <a:xfrm>
            <a:off x="7752522" y="6453386"/>
            <a:ext cx="4271090" cy="404614"/>
          </a:xfrm>
        </p:spPr>
        <p:txBody>
          <a:bodyPr/>
          <a:lstStyle/>
          <a:p>
            <a:r>
              <a:rPr lang="en-US" dirty="0" err="1"/>
              <a:t>Minikel-Lacocque</a:t>
            </a:r>
            <a:r>
              <a:rPr lang="en-US" dirty="0"/>
              <a:t> </a:t>
            </a:r>
          </a:p>
        </p:txBody>
      </p:sp>
      <p:sp>
        <p:nvSpPr>
          <p:cNvPr id="3" name="Slide Number Placeholder 2">
            <a:extLst>
              <a:ext uri="{FF2B5EF4-FFF2-40B4-BE49-F238E27FC236}">
                <a16:creationId xmlns:a16="http://schemas.microsoft.com/office/drawing/2014/main" id="{D094A438-4D6B-C472-5F21-00A37C3B7A0D}"/>
              </a:ext>
            </a:extLst>
          </p:cNvPr>
          <p:cNvSpPr>
            <a:spLocks noGrp="1"/>
          </p:cNvSpPr>
          <p:nvPr>
            <p:ph type="sldNum" sz="quarter" idx="12"/>
          </p:nvPr>
        </p:nvSpPr>
        <p:spPr/>
        <p:txBody>
          <a:bodyPr/>
          <a:lstStyle/>
          <a:p>
            <a:fld id="{69E57DC2-970A-4B3E-BB1C-7A09969E49DF}" type="slidenum">
              <a:rPr lang="en-US" smtClean="0"/>
              <a:t>21</a:t>
            </a:fld>
            <a:endParaRPr lang="en-US" dirty="0"/>
          </a:p>
        </p:txBody>
      </p:sp>
      <p:sp>
        <p:nvSpPr>
          <p:cNvPr id="4" name="TextBox 3">
            <a:extLst>
              <a:ext uri="{FF2B5EF4-FFF2-40B4-BE49-F238E27FC236}">
                <a16:creationId xmlns:a16="http://schemas.microsoft.com/office/drawing/2014/main" id="{7EDF17DA-F0B0-05C2-F96D-2D27B52E589E}"/>
              </a:ext>
            </a:extLst>
          </p:cNvPr>
          <p:cNvSpPr txBox="1"/>
          <p:nvPr/>
        </p:nvSpPr>
        <p:spPr>
          <a:xfrm>
            <a:off x="954156" y="530086"/>
            <a:ext cx="10813774" cy="6740307"/>
          </a:xfrm>
          <a:prstGeom prst="rect">
            <a:avLst/>
          </a:prstGeom>
          <a:noFill/>
        </p:spPr>
        <p:txBody>
          <a:bodyPr wrap="square" rtlCol="0">
            <a:spAutoFit/>
          </a:bodyPr>
          <a:lstStyle/>
          <a:p>
            <a:pPr marL="285750" indent="-285750">
              <a:buFont typeface="Arial" panose="020B0604020202020204" pitchFamily="34" charset="0"/>
              <a:buChar char="•"/>
            </a:pPr>
            <a:r>
              <a:rPr lang="en-US" sz="2000" dirty="0"/>
              <a:t>Use open-ended questions as a tool where appropriate: </a:t>
            </a:r>
            <a:r>
              <a:rPr lang="en-US" sz="2000" i="1" dirty="0"/>
              <a:t>Can you say more</a:t>
            </a:r>
            <a:r>
              <a:rPr lang="en-US" sz="2000" dirty="0"/>
              <a:t>? </a:t>
            </a:r>
          </a:p>
          <a:p>
            <a:endParaRPr lang="en-US" sz="2000" dirty="0"/>
          </a:p>
          <a:p>
            <a:pPr marL="285750" indent="-285750">
              <a:buFont typeface="Arial" panose="020B0604020202020204" pitchFamily="34" charset="0"/>
              <a:buChar char="•"/>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Model graciousness when hard stuff is said: </a:t>
            </a:r>
            <a:r>
              <a:rPr lang="en-US" sz="2000" i="1" kern="100" dirty="0">
                <a:effectLst/>
                <a:latin typeface="Aptos" panose="020B0004020202020204" pitchFamily="34" charset="0"/>
                <a:ea typeface="Aptos" panose="020B0004020202020204" pitchFamily="34" charset="0"/>
                <a:cs typeface="Times New Roman" panose="02020603050405020304" pitchFamily="18" charset="0"/>
              </a:rPr>
              <a:t>“I’m grateful you brought that up because that is a question that people have/ a viewpoint some hold, and it’s important to talk about.”</a:t>
            </a:r>
          </a:p>
          <a:p>
            <a:pPr marL="285750" indent="-285750">
              <a:buFont typeface="Arial" panose="020B0604020202020204" pitchFamily="34" charset="0"/>
              <a:buChar char="•"/>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Be ok with discomfort: train ourselves in this, and model it</a:t>
            </a:r>
          </a:p>
          <a:p>
            <a:pPr marL="285750" indent="-285750">
              <a:buFont typeface="Arial" panose="020B0604020202020204" pitchFamily="34" charset="0"/>
              <a:buChar char="•"/>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US" sz="2000" kern="100" dirty="0">
                <a:latin typeface="Aptos" panose="020B0004020202020204" pitchFamily="34" charset="0"/>
                <a:ea typeface="Aptos" panose="020B0004020202020204" pitchFamily="34" charset="0"/>
                <a:cs typeface="Times New Roman" panose="02020603050405020304" pitchFamily="18" charset="0"/>
              </a:rPr>
              <a:t>C</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onnection &amp; understanding VS convincing others, proving you’re right/ they are wrong </a:t>
            </a:r>
          </a:p>
          <a:p>
            <a:pPr marL="285750" indent="-285750">
              <a:buFont typeface="Arial" panose="020B0604020202020204" pitchFamily="34" charset="0"/>
              <a:buChar char="•"/>
            </a:pP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US" sz="2000" kern="100" dirty="0">
                <a:latin typeface="Aptos" panose="020B0004020202020204" pitchFamily="34" charset="0"/>
                <a:ea typeface="Aptos" panose="020B0004020202020204" pitchFamily="34" charset="0"/>
                <a:cs typeface="Times New Roman" panose="02020603050405020304" pitchFamily="18" charset="0"/>
              </a:rPr>
              <a:t>Not necessarily working toward a s</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olution; rather, working toward connection and deeper understanding</a:t>
            </a:r>
          </a:p>
          <a:p>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Listen to listen and not make a rebuttal  </a:t>
            </a:r>
          </a:p>
          <a:p>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US" sz="2000" i="1" kern="100" dirty="0">
                <a:latin typeface="Aptos" panose="020B0004020202020204" pitchFamily="34" charset="0"/>
                <a:ea typeface="Aptos" panose="020B0004020202020204" pitchFamily="34" charset="0"/>
                <a:cs typeface="Times New Roman" panose="02020603050405020304" pitchFamily="18" charset="0"/>
              </a:rPr>
              <a:t>“We don’t change peoples’ minds; we change their hearts with personal stories of discrimination” –NCBI Principle #21 …</a:t>
            </a:r>
          </a:p>
          <a:p>
            <a:endParaRPr lang="en-US" sz="2000" i="1" kern="100" dirty="0">
              <a:latin typeface="Aptos" panose="020B0004020202020204" pitchFamily="34" charset="0"/>
              <a:ea typeface="Aptos" panose="020B0004020202020204" pitchFamily="34" charset="0"/>
              <a:cs typeface="Times New Roman" panose="02020603050405020304" pitchFamily="18" charset="0"/>
            </a:endParaRPr>
          </a:p>
          <a:p>
            <a:pPr marL="285750" indent="-285750">
              <a:buFont typeface="Arial" panose="020B0604020202020204" pitchFamily="34" charset="0"/>
              <a:buChar char="•"/>
            </a:pPr>
            <a:r>
              <a:rPr lang="en-US" sz="2000" i="1" kern="100" dirty="0">
                <a:effectLst/>
                <a:latin typeface="Aptos" panose="020B0004020202020204" pitchFamily="34" charset="0"/>
                <a:ea typeface="Aptos" panose="020B0004020202020204" pitchFamily="34" charset="0"/>
                <a:cs typeface="Times New Roman" panose="02020603050405020304" pitchFamily="18" charset="0"/>
              </a:rPr>
              <a:t>CONNECTION  = ESSENTIAL </a:t>
            </a:r>
          </a:p>
          <a:p>
            <a:pPr marR="0" lvl="1">
              <a:spcBef>
                <a:spcPts val="0"/>
              </a:spcBef>
              <a:spcAft>
                <a:spcPts val="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80880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2586F-CEB4-9FAC-28AF-36B4E5FCCCE5}"/>
              </a:ext>
            </a:extLst>
          </p:cNvPr>
          <p:cNvSpPr>
            <a:spLocks noGrp="1"/>
          </p:cNvSpPr>
          <p:nvPr>
            <p:ph type="title"/>
          </p:nvPr>
        </p:nvSpPr>
        <p:spPr>
          <a:xfrm>
            <a:off x="1371600" y="685800"/>
            <a:ext cx="9601200" cy="1485900"/>
          </a:xfrm>
        </p:spPr>
        <p:txBody>
          <a:bodyPr>
            <a:normAutofit/>
          </a:bodyPr>
          <a:lstStyle/>
          <a:p>
            <a:r>
              <a:rPr lang="en-US" dirty="0"/>
              <a:t>Scenarios</a:t>
            </a:r>
          </a:p>
        </p:txBody>
      </p:sp>
      <p:sp>
        <p:nvSpPr>
          <p:cNvPr id="4" name="Footer Placeholder 3">
            <a:extLst>
              <a:ext uri="{FF2B5EF4-FFF2-40B4-BE49-F238E27FC236}">
                <a16:creationId xmlns:a16="http://schemas.microsoft.com/office/drawing/2014/main" id="{42D8D386-09F9-504E-6D8D-22ADA3829AFD}"/>
              </a:ext>
            </a:extLst>
          </p:cNvPr>
          <p:cNvSpPr>
            <a:spLocks noGrp="1"/>
          </p:cNvSpPr>
          <p:nvPr>
            <p:ph type="ftr" sz="quarter" idx="11"/>
          </p:nvPr>
        </p:nvSpPr>
        <p:spPr>
          <a:xfrm>
            <a:off x="8837702" y="6453386"/>
            <a:ext cx="2866359" cy="404614"/>
          </a:xfrm>
        </p:spPr>
        <p:txBody>
          <a:bodyPr>
            <a:normAutofit/>
          </a:bodyPr>
          <a:lstStyle/>
          <a:p>
            <a:pPr>
              <a:spcAft>
                <a:spcPts val="600"/>
              </a:spcAft>
            </a:pPr>
            <a:r>
              <a:rPr lang="en-US" dirty="0" err="1"/>
              <a:t>Minikel-Lacocque</a:t>
            </a:r>
            <a:r>
              <a:rPr lang="en-US" dirty="0"/>
              <a:t> </a:t>
            </a:r>
          </a:p>
        </p:txBody>
      </p:sp>
      <p:sp>
        <p:nvSpPr>
          <p:cNvPr id="5" name="Slide Number Placeholder 4">
            <a:extLst>
              <a:ext uri="{FF2B5EF4-FFF2-40B4-BE49-F238E27FC236}">
                <a16:creationId xmlns:a16="http://schemas.microsoft.com/office/drawing/2014/main" id="{BE4EBA53-7EB6-663A-7AEB-2DEBAC20EAB3}"/>
              </a:ext>
            </a:extLst>
          </p:cNvPr>
          <p:cNvSpPr>
            <a:spLocks noGrp="1"/>
          </p:cNvSpPr>
          <p:nvPr>
            <p:ph type="sldNum" sz="quarter" idx="12"/>
          </p:nvPr>
        </p:nvSpPr>
        <p:spPr>
          <a:xfrm>
            <a:off x="9472736" y="6453386"/>
            <a:ext cx="1596292" cy="404614"/>
          </a:xfrm>
        </p:spPr>
        <p:txBody>
          <a:bodyPr>
            <a:normAutofit/>
          </a:bodyPr>
          <a:lstStyle/>
          <a:p>
            <a:pPr>
              <a:spcAft>
                <a:spcPts val="600"/>
              </a:spcAft>
            </a:pPr>
            <a:fld id="{69E57DC2-970A-4B3E-BB1C-7A09969E49DF}" type="slidenum">
              <a:rPr lang="en-US" smtClean="0"/>
              <a:pPr>
                <a:spcAft>
                  <a:spcPts val="600"/>
                </a:spcAft>
              </a:pPr>
              <a:t>22</a:t>
            </a:fld>
            <a:endParaRPr lang="en-US"/>
          </a:p>
        </p:txBody>
      </p:sp>
      <p:graphicFrame>
        <p:nvGraphicFramePr>
          <p:cNvPr id="7" name="Content Placeholder 2">
            <a:extLst>
              <a:ext uri="{FF2B5EF4-FFF2-40B4-BE49-F238E27FC236}">
                <a16:creationId xmlns:a16="http://schemas.microsoft.com/office/drawing/2014/main" id="{ADD62952-6E55-C582-0149-A99ABCEF3355}"/>
              </a:ext>
            </a:extLst>
          </p:cNvPr>
          <p:cNvGraphicFramePr>
            <a:graphicFrameLocks noGrp="1"/>
          </p:cNvGraphicFramePr>
          <p:nvPr>
            <p:ph idx="1"/>
            <p:extLst>
              <p:ext uri="{D42A27DB-BD31-4B8C-83A1-F6EECF244321}">
                <p14:modId xmlns:p14="http://schemas.microsoft.com/office/powerpoint/2010/main" val="906170351"/>
              </p:ext>
            </p:extLst>
          </p:nvPr>
        </p:nvGraphicFramePr>
        <p:xfrm>
          <a:off x="1371600" y="2286000"/>
          <a:ext cx="96012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8313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AE6F3CCF-B5C8-4086-AC6E-78B876EF2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35EEE65-63B3-404D-A638-8606471F0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396100"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81D24394-A573-4BE9-AEA5-807296B27F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5068779" cy="5571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shot of a phone&#10;&#10;Description automatically generated">
            <a:extLst>
              <a:ext uri="{FF2B5EF4-FFF2-40B4-BE49-F238E27FC236}">
                <a16:creationId xmlns:a16="http://schemas.microsoft.com/office/drawing/2014/main" id="{E0BEDC66-93AE-EC06-771D-8DF6516A6860}"/>
              </a:ext>
            </a:extLst>
          </p:cNvPr>
          <p:cNvPicPr>
            <a:picLocks noChangeAspect="1"/>
          </p:cNvPicPr>
          <p:nvPr/>
        </p:nvPicPr>
        <p:blipFill>
          <a:blip r:embed="rId3"/>
          <a:srcRect l="5909" t="14080" r="7241" b="27590"/>
          <a:stretch/>
        </p:blipFill>
        <p:spPr>
          <a:xfrm>
            <a:off x="1592340" y="1123527"/>
            <a:ext cx="3171030" cy="4604800"/>
          </a:xfrm>
          <a:prstGeom prst="rect">
            <a:avLst/>
          </a:prstGeom>
        </p:spPr>
      </p:pic>
      <p:sp>
        <p:nvSpPr>
          <p:cNvPr id="36" name="Rectangle 35">
            <a:extLst>
              <a:ext uri="{FF2B5EF4-FFF2-40B4-BE49-F238E27FC236}">
                <a16:creationId xmlns:a16="http://schemas.microsoft.com/office/drawing/2014/main" id="{7A8183DC-1CD9-41AE-8170-BE53253B5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9256" y="480060"/>
            <a:ext cx="5396100"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8" name="Rectangle 37">
            <a:extLst>
              <a:ext uri="{FF2B5EF4-FFF2-40B4-BE49-F238E27FC236}">
                <a16:creationId xmlns:a16="http://schemas.microsoft.com/office/drawing/2014/main" id="{41E16FFE-8842-415C-9E44-C1FEECD782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55710" y="643468"/>
            <a:ext cx="5068779" cy="5571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qr code with a black background&#10;&#10;Description automatically generated">
            <a:extLst>
              <a:ext uri="{FF2B5EF4-FFF2-40B4-BE49-F238E27FC236}">
                <a16:creationId xmlns:a16="http://schemas.microsoft.com/office/drawing/2014/main" id="{CB06AE9B-488F-DE95-8930-5317D716DCDD}"/>
              </a:ext>
            </a:extLst>
          </p:cNvPr>
          <p:cNvPicPr>
            <a:picLocks noChangeAspect="1"/>
          </p:cNvPicPr>
          <p:nvPr/>
        </p:nvPicPr>
        <p:blipFill>
          <a:blip r:embed="rId4"/>
          <a:stretch>
            <a:fillRect/>
          </a:stretch>
        </p:blipFill>
        <p:spPr>
          <a:xfrm>
            <a:off x="6832721" y="1368548"/>
            <a:ext cx="4114757" cy="4114757"/>
          </a:xfrm>
          <a:prstGeom prst="rect">
            <a:avLst/>
          </a:prstGeom>
        </p:spPr>
      </p:pic>
      <p:sp>
        <p:nvSpPr>
          <p:cNvPr id="2" name="Footer Placeholder 1">
            <a:extLst>
              <a:ext uri="{FF2B5EF4-FFF2-40B4-BE49-F238E27FC236}">
                <a16:creationId xmlns:a16="http://schemas.microsoft.com/office/drawing/2014/main" id="{1747C05B-6834-DB05-6917-422A77148257}"/>
              </a:ext>
            </a:extLst>
          </p:cNvPr>
          <p:cNvSpPr>
            <a:spLocks noGrp="1"/>
          </p:cNvSpPr>
          <p:nvPr>
            <p:ph type="ftr" sz="quarter" idx="11"/>
          </p:nvPr>
        </p:nvSpPr>
        <p:spPr>
          <a:xfrm>
            <a:off x="2893564" y="6453386"/>
            <a:ext cx="6280830" cy="404614"/>
          </a:xfrm>
        </p:spPr>
        <p:txBody>
          <a:bodyPr>
            <a:normAutofit/>
          </a:bodyPr>
          <a:lstStyle/>
          <a:p>
            <a:pPr algn="ctr">
              <a:spcAft>
                <a:spcPts val="600"/>
              </a:spcAft>
            </a:pPr>
            <a:r>
              <a:rPr lang="en-US">
                <a:solidFill>
                  <a:srgbClr val="FFFFFF"/>
                </a:solidFill>
              </a:rPr>
              <a:t>Minikel-Lacocque </a:t>
            </a:r>
          </a:p>
        </p:txBody>
      </p:sp>
      <p:sp>
        <p:nvSpPr>
          <p:cNvPr id="3" name="Slide Number Placeholder 2">
            <a:extLst>
              <a:ext uri="{FF2B5EF4-FFF2-40B4-BE49-F238E27FC236}">
                <a16:creationId xmlns:a16="http://schemas.microsoft.com/office/drawing/2014/main" id="{96183C12-5943-BC6F-F6FF-08D08082D65B}"/>
              </a:ext>
            </a:extLst>
          </p:cNvPr>
          <p:cNvSpPr>
            <a:spLocks noGrp="1"/>
          </p:cNvSpPr>
          <p:nvPr>
            <p:ph type="sldNum" sz="quarter" idx="12"/>
          </p:nvPr>
        </p:nvSpPr>
        <p:spPr>
          <a:xfrm>
            <a:off x="9472736" y="6453386"/>
            <a:ext cx="1596292" cy="404614"/>
          </a:xfrm>
        </p:spPr>
        <p:txBody>
          <a:bodyPr>
            <a:normAutofit/>
          </a:bodyPr>
          <a:lstStyle/>
          <a:p>
            <a:pPr>
              <a:spcAft>
                <a:spcPts val="600"/>
              </a:spcAft>
            </a:pPr>
            <a:fld id="{69E57DC2-970A-4B3E-BB1C-7A09969E49DF}" type="slidenum">
              <a:rPr lang="en-US">
                <a:solidFill>
                  <a:srgbClr val="FFFFFF"/>
                </a:solidFill>
              </a:rPr>
              <a:pPr>
                <a:spcAft>
                  <a:spcPts val="600"/>
                </a:spcAft>
              </a:pPr>
              <a:t>23</a:t>
            </a:fld>
            <a:endParaRPr lang="en-US">
              <a:solidFill>
                <a:srgbClr val="FFFFFF"/>
              </a:solidFill>
            </a:endParaRPr>
          </a:p>
        </p:txBody>
      </p:sp>
      <p:sp>
        <p:nvSpPr>
          <p:cNvPr id="16" name="TextBox 15">
            <a:extLst>
              <a:ext uri="{FF2B5EF4-FFF2-40B4-BE49-F238E27FC236}">
                <a16:creationId xmlns:a16="http://schemas.microsoft.com/office/drawing/2014/main" id="{0EA6221A-D985-1C20-CD10-F85EEDED0F4C}"/>
              </a:ext>
            </a:extLst>
          </p:cNvPr>
          <p:cNvSpPr txBox="1"/>
          <p:nvPr/>
        </p:nvSpPr>
        <p:spPr>
          <a:xfrm>
            <a:off x="7888406" y="5732060"/>
            <a:ext cx="2429832" cy="369332"/>
          </a:xfrm>
          <a:prstGeom prst="rect">
            <a:avLst/>
          </a:prstGeom>
          <a:noFill/>
        </p:spPr>
        <p:txBody>
          <a:bodyPr wrap="none" rtlCol="0">
            <a:spAutoFit/>
          </a:bodyPr>
          <a:lstStyle/>
          <a:p>
            <a:r>
              <a:rPr lang="en-US" dirty="0"/>
              <a:t>^ Session Evaluation ^ </a:t>
            </a:r>
          </a:p>
        </p:txBody>
      </p:sp>
    </p:spTree>
    <p:extLst>
      <p:ext uri="{BB962C8B-B14F-4D97-AF65-F5344CB8AC3E}">
        <p14:creationId xmlns:p14="http://schemas.microsoft.com/office/powerpoint/2010/main" val="3818486845"/>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Crop</Template>
  <TotalTime>7114</TotalTime>
  <Words>1654</Words>
  <Application>Microsoft Macintosh PowerPoint</Application>
  <PresentationFormat>Widescreen</PresentationFormat>
  <Paragraphs>204</Paragraphs>
  <Slides>23</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Aptos</vt:lpstr>
      <vt:lpstr>Arial</vt:lpstr>
      <vt:lpstr>Calibri</vt:lpstr>
      <vt:lpstr>Franklin Gothic Book</vt:lpstr>
      <vt:lpstr>Inter</vt:lpstr>
      <vt:lpstr>Inter SemiBold</vt:lpstr>
      <vt:lpstr>Wingdings</vt:lpstr>
      <vt:lpstr>Crop</vt:lpstr>
      <vt:lpstr>“I’m afraid I’ll say something wrong”</vt:lpstr>
      <vt:lpstr>Turn &amp; Talk:</vt:lpstr>
      <vt:lpstr> </vt:lpstr>
      <vt:lpstr>The Plan </vt:lpstr>
      <vt:lpstr>A Critique: “Difficult Conversations”</vt:lpstr>
      <vt:lpstr>A Critique:  “Civil Dialogue”</vt:lpstr>
      <vt:lpstr>PowerPoint Presentation</vt:lpstr>
      <vt:lpstr>Identity Matters (facilitators &amp; students):</vt:lpstr>
      <vt:lpstr>   “tips and tricks” </vt:lpstr>
      <vt:lpstr>     This is a human endeavor… THERE IS NO FORMULA  </vt:lpstr>
      <vt:lpstr>JUST DO IT</vt:lpstr>
      <vt:lpstr>“Challenge vs. Threat”  Research in Sport Psychology  Uphill, Rossato, Swain, O’Driscoll (2019) </vt:lpstr>
      <vt:lpstr>Key Ideas for Creating Cultures Conducive to Authentic &amp; Equitable Dialogue  </vt:lpstr>
      <vt:lpstr>Sample “beliefs” statement on syllabus</vt:lpstr>
      <vt:lpstr>PowerPoint Presentation</vt:lpstr>
      <vt:lpstr>Have Foundational Guidelines</vt:lpstr>
      <vt:lpstr>“What’s become clear is that racial progress and white comfort cannot exist in tandem.” </vt:lpstr>
      <vt:lpstr>So How Do We Do It?</vt:lpstr>
      <vt:lpstr>PowerPoint Presentation</vt:lpstr>
      <vt:lpstr>PowerPoint Presentation</vt:lpstr>
      <vt:lpstr>PowerPoint Presentation</vt:lpstr>
      <vt:lpstr>Scenarios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Minikel-Lacocque, Julie</dc:creator>
  <cp:lastModifiedBy>Minikel-Lacocque, Julie</cp:lastModifiedBy>
  <cp:revision>73</cp:revision>
  <dcterms:created xsi:type="dcterms:W3CDTF">2024-11-09T20:47:04Z</dcterms:created>
  <dcterms:modified xsi:type="dcterms:W3CDTF">2024-11-14T19:22:30Z</dcterms:modified>
</cp:coreProperties>
</file>