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70" r:id="rId6"/>
  </p:sldIdLst>
  <p:sldSz cx="12192000" cy="6858000"/>
  <p:notesSz cx="7010400" cy="9296400"/>
  <p:embeddedFontLst>
    <p:embeddedFont>
      <p:font typeface="Raleway" pitchFamily="2" charset="77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gxqhp82qOsHAPxS7u3eG5tf7Wu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82"/>
  </p:normalViewPr>
  <p:slideViewPr>
    <p:cSldViewPr snapToGrid="0">
      <p:cViewPr>
        <p:scale>
          <a:sx n="135" d="100"/>
          <a:sy n="135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customschemas.google.com/relationships/presentationmetadata" Target="metadata"/><Relationship Id="rId5" Type="http://schemas.openxmlformats.org/officeDocument/2006/relationships/slide" Target="slides/slide4.xml"/><Relationship Id="rId28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" name="Google Shape;7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8af6ad0f18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8af6ad0f18_0_3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8af6ad0f1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8af6ad0f18_0_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f88e42c6c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f88e42c6c6_0_1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84d4efad53_0_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g284d4efad5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226b3df692_0_648"/>
          <p:cNvSpPr txBox="1">
            <a:spLocks noGrp="1"/>
          </p:cNvSpPr>
          <p:nvPr>
            <p:ph type="title"/>
          </p:nvPr>
        </p:nvSpPr>
        <p:spPr>
          <a:xfrm>
            <a:off x="1219200" y="277813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g1226b3df692_0_648"/>
          <p:cNvSpPr txBox="1">
            <a:spLocks noGrp="1"/>
          </p:cNvSpPr>
          <p:nvPr>
            <p:ph type="body" idx="1"/>
          </p:nvPr>
        </p:nvSpPr>
        <p:spPr>
          <a:xfrm>
            <a:off x="1219200" y="1600201"/>
            <a:ext cx="103632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147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■"/>
              <a:defRPr/>
            </a:lvl1pPr>
            <a:lvl2pPr marL="914400" lvl="1" indent="-31432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2pPr>
            <a:lvl3pPr marL="1371600" lvl="2" indent="-29146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990"/>
              <a:buChar char="■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g1226b3df692_0_648"/>
          <p:cNvSpPr txBox="1">
            <a:spLocks noGrp="1"/>
          </p:cNvSpPr>
          <p:nvPr>
            <p:ph type="dt" idx="10"/>
          </p:nvPr>
        </p:nvSpPr>
        <p:spPr>
          <a:xfrm>
            <a:off x="1219200" y="6251575"/>
            <a:ext cx="26415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g1226b3df692_0_648"/>
          <p:cNvSpPr txBox="1">
            <a:spLocks noGrp="1"/>
          </p:cNvSpPr>
          <p:nvPr>
            <p:ph type="ftr" idx="11"/>
          </p:nvPr>
        </p:nvSpPr>
        <p:spPr>
          <a:xfrm>
            <a:off x="4470400" y="62484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g1226b3df692_0_648"/>
          <p:cNvSpPr txBox="1">
            <a:spLocks noGrp="1"/>
          </p:cNvSpPr>
          <p:nvPr>
            <p:ph type="sldNum" idx="12"/>
          </p:nvPr>
        </p:nvSpPr>
        <p:spPr>
          <a:xfrm>
            <a:off x="9042400" y="6248400"/>
            <a:ext cx="2540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1226b3df692_0_661"/>
          <p:cNvSpPr txBox="1">
            <a:spLocks noGrp="1"/>
          </p:cNvSpPr>
          <p:nvPr>
            <p:ph type="title"/>
          </p:nvPr>
        </p:nvSpPr>
        <p:spPr>
          <a:xfrm>
            <a:off x="840318" y="457200"/>
            <a:ext cx="39327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g1226b3df692_0_661"/>
          <p:cNvSpPr>
            <a:spLocks noGrp="1"/>
          </p:cNvSpPr>
          <p:nvPr>
            <p:ph type="pic" idx="2"/>
          </p:nvPr>
        </p:nvSpPr>
        <p:spPr>
          <a:xfrm>
            <a:off x="5183717" y="987426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g1226b3df692_0_661"/>
          <p:cNvSpPr txBox="1">
            <a:spLocks noGrp="1"/>
          </p:cNvSpPr>
          <p:nvPr>
            <p:ph type="body" idx="1"/>
          </p:nvPr>
        </p:nvSpPr>
        <p:spPr>
          <a:xfrm>
            <a:off x="840318" y="2057400"/>
            <a:ext cx="39327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44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66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1" name="Google Shape;31;g1226b3df692_0_661"/>
          <p:cNvSpPr txBox="1">
            <a:spLocks noGrp="1"/>
          </p:cNvSpPr>
          <p:nvPr>
            <p:ph type="dt" idx="10"/>
          </p:nvPr>
        </p:nvSpPr>
        <p:spPr>
          <a:xfrm>
            <a:off x="1219200" y="6251575"/>
            <a:ext cx="26415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g1226b3df692_0_661"/>
          <p:cNvSpPr txBox="1">
            <a:spLocks noGrp="1"/>
          </p:cNvSpPr>
          <p:nvPr>
            <p:ph type="ftr" idx="11"/>
          </p:nvPr>
        </p:nvSpPr>
        <p:spPr>
          <a:xfrm>
            <a:off x="4470400" y="624840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g1226b3df692_0_661"/>
          <p:cNvSpPr txBox="1">
            <a:spLocks noGrp="1"/>
          </p:cNvSpPr>
          <p:nvPr>
            <p:ph type="sldNum" idx="12"/>
          </p:nvPr>
        </p:nvSpPr>
        <p:spPr>
          <a:xfrm>
            <a:off x="9042400" y="6248400"/>
            <a:ext cx="2540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1226b3df692_0_638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</a:lstStyle>
          <a:p>
            <a:endParaRPr/>
          </a:p>
        </p:txBody>
      </p:sp>
      <p:sp>
        <p:nvSpPr>
          <p:cNvPr id="36" name="Google Shape;36;g1226b3df692_0_638"/>
          <p:cNvSpPr txBox="1">
            <a:spLocks noGrp="1"/>
          </p:cNvSpPr>
          <p:nvPr>
            <p:ph type="sldNum" idx="12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1226b3df692_0_608"/>
          <p:cNvSpPr/>
          <p:nvPr/>
        </p:nvSpPr>
        <p:spPr>
          <a:xfrm>
            <a:off x="107600" y="3534800"/>
            <a:ext cx="11976900" cy="321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g1226b3df692_0_608"/>
          <p:cNvSpPr txBox="1">
            <a:spLocks noGrp="1"/>
          </p:cNvSpPr>
          <p:nvPr>
            <p:ph type="title"/>
          </p:nvPr>
        </p:nvSpPr>
        <p:spPr>
          <a:xfrm>
            <a:off x="647833" y="2286000"/>
            <a:ext cx="10911600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g1226b3df692_0_608"/>
          <p:cNvSpPr txBox="1">
            <a:spLocks noGrp="1"/>
          </p:cNvSpPr>
          <p:nvPr>
            <p:ph type="sldNum" idx="12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226b3df692_0_6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g1226b3df692_0_6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8" name="Google Shape;48;g1226b3df692_0_6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9" name="Google Shape;49;g1226b3df692_0_616"/>
          <p:cNvSpPr txBox="1">
            <a:spLocks noGrp="1"/>
          </p:cNvSpPr>
          <p:nvPr>
            <p:ph type="sldNum" idx="12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226b3df692_0_62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g1226b3df692_0_621"/>
          <p:cNvSpPr txBox="1">
            <a:spLocks noGrp="1"/>
          </p:cNvSpPr>
          <p:nvPr>
            <p:ph type="sldNum" idx="12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226b3df692_0_624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55" name="Google Shape;55;g1226b3df692_0_624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6" name="Google Shape;56;g1226b3df692_0_624"/>
          <p:cNvSpPr txBox="1">
            <a:spLocks noGrp="1"/>
          </p:cNvSpPr>
          <p:nvPr>
            <p:ph type="sldNum" idx="12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226b3df692_0_628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721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None/>
              <a:defRPr sz="6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g1226b3df692_0_628"/>
          <p:cNvSpPr txBox="1">
            <a:spLocks noGrp="1"/>
          </p:cNvSpPr>
          <p:nvPr>
            <p:ph type="sldNum" idx="12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226b3df692_0_631"/>
          <p:cNvSpPr/>
          <p:nvPr/>
        </p:nvSpPr>
        <p:spPr>
          <a:xfrm>
            <a:off x="6182400" y="107600"/>
            <a:ext cx="5901900" cy="66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" name="Google Shape;62;g1226b3df692_0_631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g1226b3df692_0_631"/>
          <p:cNvSpPr txBox="1">
            <a:spLocks noGrp="1"/>
          </p:cNvSpPr>
          <p:nvPr>
            <p:ph type="title"/>
          </p:nvPr>
        </p:nvSpPr>
        <p:spPr>
          <a:xfrm>
            <a:off x="354000" y="1575600"/>
            <a:ext cx="5393700" cy="20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>
            <a:endParaRPr/>
          </a:p>
        </p:txBody>
      </p:sp>
      <p:sp>
        <p:nvSpPr>
          <p:cNvPr id="64" name="Google Shape;64;g1226b3df692_0_631"/>
          <p:cNvSpPr txBox="1">
            <a:spLocks noGrp="1"/>
          </p:cNvSpPr>
          <p:nvPr>
            <p:ph type="subTitle" idx="1"/>
          </p:nvPr>
        </p:nvSpPr>
        <p:spPr>
          <a:xfrm>
            <a:off x="354000" y="3692001"/>
            <a:ext cx="5393700" cy="17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5" name="Google Shape;65;g1226b3df692_0_631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g1226b3df692_0_631"/>
          <p:cNvSpPr txBox="1">
            <a:spLocks noGrp="1"/>
          </p:cNvSpPr>
          <p:nvPr>
            <p:ph type="sldNum" idx="12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226b3df692_0_641"/>
          <p:cNvSpPr/>
          <p:nvPr/>
        </p:nvSpPr>
        <p:spPr>
          <a:xfrm>
            <a:off x="107600" y="3534800"/>
            <a:ext cx="11976900" cy="3215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g1226b3df692_0_641"/>
          <p:cNvSpPr txBox="1">
            <a:spLocks noGrp="1"/>
          </p:cNvSpPr>
          <p:nvPr>
            <p:ph type="title" hasCustomPrompt="1"/>
          </p:nvPr>
        </p:nvSpPr>
        <p:spPr>
          <a:xfrm>
            <a:off x="415600" y="990668"/>
            <a:ext cx="11360700" cy="26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Font typeface="Arial"/>
              <a:buNone/>
              <a:defRPr sz="16000"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g1226b3df692_0_641"/>
          <p:cNvSpPr txBox="1">
            <a:spLocks noGrp="1"/>
          </p:cNvSpPr>
          <p:nvPr>
            <p:ph type="body" idx="1"/>
          </p:nvPr>
        </p:nvSpPr>
        <p:spPr>
          <a:xfrm>
            <a:off x="415600" y="3793576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g1226b3df692_0_641"/>
          <p:cNvSpPr txBox="1">
            <a:spLocks noGrp="1"/>
          </p:cNvSpPr>
          <p:nvPr>
            <p:ph type="sldNum" idx="12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226b3df692_0_646"/>
          <p:cNvSpPr txBox="1">
            <a:spLocks noGrp="1"/>
          </p:cNvSpPr>
          <p:nvPr>
            <p:ph type="sldNum" idx="12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l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226b3df692_0_59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sz="4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sz="4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sz="4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sz="4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sz="4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sz="4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sz="4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sz="4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Raleway"/>
              <a:buNone/>
              <a:defRPr sz="4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g1226b3df692_0_59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g1226b3df692_0_599"/>
          <p:cNvSpPr txBox="1">
            <a:spLocks noGrp="1"/>
          </p:cNvSpPr>
          <p:nvPr>
            <p:ph type="sldNum" idx="12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"/>
          <p:cNvSpPr txBox="1">
            <a:spLocks noGrp="1"/>
          </p:cNvSpPr>
          <p:nvPr>
            <p:ph type="title"/>
          </p:nvPr>
        </p:nvSpPr>
        <p:spPr>
          <a:xfrm>
            <a:off x="1219200" y="277826"/>
            <a:ext cx="10363200" cy="13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600" dirty="0"/>
              <a:t>NCBI &amp;</a:t>
            </a:r>
            <a:br>
              <a:rPr lang="en-US" sz="3600" dirty="0"/>
            </a:br>
            <a:r>
              <a:rPr lang="en-US" sz="3600" dirty="0"/>
              <a:t> UW-WHITEWATER</a:t>
            </a:r>
            <a:endParaRPr sz="5000" dirty="0"/>
          </a:p>
        </p:txBody>
      </p:sp>
      <p:pic>
        <p:nvPicPr>
          <p:cNvPr id="79" name="Google Shape;7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100" y="62475"/>
            <a:ext cx="2989403" cy="174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/>
          <p:cNvPicPr preferRelativeResize="0"/>
          <p:nvPr/>
        </p:nvPicPr>
        <p:blipFill rotWithShape="1">
          <a:blip r:embed="rId4">
            <a:alphaModFix/>
          </a:blip>
          <a:srcRect r="15196" b="6463"/>
          <a:stretch/>
        </p:blipFill>
        <p:spPr>
          <a:xfrm>
            <a:off x="8678875" y="62475"/>
            <a:ext cx="2903625" cy="17461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"/>
          <p:cNvSpPr txBox="1">
            <a:spLocks noGrp="1"/>
          </p:cNvSpPr>
          <p:nvPr>
            <p:ph type="sldNum" idx="12"/>
          </p:nvPr>
        </p:nvSpPr>
        <p:spPr>
          <a:xfrm>
            <a:off x="9042400" y="6248400"/>
            <a:ext cx="2540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>
                <a:solidFill>
                  <a:schemeClr val="dk1"/>
                </a:solidFill>
              </a:rPr>
              <a:t>1</a:t>
            </a:fld>
            <a:endParaRPr sz="1000">
              <a:solidFill>
                <a:schemeClr val="dk1"/>
              </a:solidFill>
            </a:endParaRPr>
          </a:p>
        </p:txBody>
      </p:sp>
      <p:sp>
        <p:nvSpPr>
          <p:cNvPr id="82" name="Google Shape;82;p1"/>
          <p:cNvSpPr txBox="1">
            <a:spLocks noGrp="1"/>
          </p:cNvSpPr>
          <p:nvPr>
            <p:ph type="body" idx="1"/>
          </p:nvPr>
        </p:nvSpPr>
        <p:spPr>
          <a:xfrm>
            <a:off x="1219200" y="1600200"/>
            <a:ext cx="10690800" cy="51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None/>
            </a:pPr>
            <a:endParaRPr dirty="0"/>
          </a:p>
        </p:txBody>
      </p:sp>
      <p:pic>
        <p:nvPicPr>
          <p:cNvPr id="83" name="Google Shape;8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05186" y="3100275"/>
            <a:ext cx="4674427" cy="293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00;g28af6ad0f18_0_7">
            <a:extLst>
              <a:ext uri="{FF2B5EF4-FFF2-40B4-BE49-F238E27FC236}">
                <a16:creationId xmlns:a16="http://schemas.microsoft.com/office/drawing/2014/main" id="{A7E7DE24-A6E8-95F1-DA3C-3FA0E8482768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6">
            <a:alphaModFix/>
          </a:blip>
          <a:srcRect l="-6631" t="-2109" r="-12643" b="-6057"/>
          <a:stretch/>
        </p:blipFill>
        <p:spPr>
          <a:xfrm>
            <a:off x="1120002" y="2023951"/>
            <a:ext cx="4975998" cy="42989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8af6ad0f18_0_36"/>
          <p:cNvSpPr txBox="1">
            <a:spLocks noGrp="1"/>
          </p:cNvSpPr>
          <p:nvPr>
            <p:ph type="title"/>
          </p:nvPr>
        </p:nvSpPr>
        <p:spPr>
          <a:xfrm>
            <a:off x="840325" y="197075"/>
            <a:ext cx="4343400" cy="108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NCBI in the US and Beyond</a:t>
            </a:r>
            <a:endParaRPr/>
          </a:p>
        </p:txBody>
      </p:sp>
      <p:sp>
        <p:nvSpPr>
          <p:cNvPr id="91" name="Google Shape;91;g28af6ad0f18_0_36"/>
          <p:cNvSpPr>
            <a:spLocks noGrp="1"/>
          </p:cNvSpPr>
          <p:nvPr>
            <p:ph type="pic" idx="2"/>
          </p:nvPr>
        </p:nvSpPr>
        <p:spPr>
          <a:xfrm>
            <a:off x="5534350" y="987425"/>
            <a:ext cx="5107375" cy="387503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2" name="Google Shape;92;g28af6ad0f18_0_36"/>
          <p:cNvSpPr txBox="1">
            <a:spLocks noGrp="1"/>
          </p:cNvSpPr>
          <p:nvPr>
            <p:ph type="body" idx="1"/>
          </p:nvPr>
        </p:nvSpPr>
        <p:spPr>
          <a:xfrm>
            <a:off x="541950" y="1379475"/>
            <a:ext cx="4809900" cy="5326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005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</a:pPr>
            <a:r>
              <a:rPr lang="en-US" sz="2700">
                <a:solidFill>
                  <a:schemeClr val="dk2"/>
                </a:solidFill>
              </a:rPr>
              <a:t>Nelson Mandela Award</a:t>
            </a:r>
            <a:endParaRPr sz="2700">
              <a:solidFill>
                <a:schemeClr val="dk2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</a:pPr>
            <a:r>
              <a:rPr lang="en-US" sz="2700">
                <a:solidFill>
                  <a:schemeClr val="dk2"/>
                </a:solidFill>
              </a:rPr>
              <a:t>Best Practice Award from US Dept of Education</a:t>
            </a:r>
            <a:endParaRPr sz="2700">
              <a:solidFill>
                <a:schemeClr val="dk2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</a:pPr>
            <a:r>
              <a:rPr lang="en-US" sz="2700">
                <a:solidFill>
                  <a:schemeClr val="dk2"/>
                </a:solidFill>
              </a:rPr>
              <a:t>Conflict Resolution globally</a:t>
            </a:r>
            <a:endParaRPr sz="2700">
              <a:solidFill>
                <a:schemeClr val="dk2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</a:pPr>
            <a:r>
              <a:rPr lang="en-US" sz="2700">
                <a:solidFill>
                  <a:schemeClr val="dk2"/>
                </a:solidFill>
              </a:rPr>
              <a:t>Higher education</a:t>
            </a:r>
            <a:endParaRPr sz="2700">
              <a:solidFill>
                <a:schemeClr val="dk2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</a:pPr>
            <a:r>
              <a:rPr lang="en-US" sz="2700">
                <a:solidFill>
                  <a:schemeClr val="dk2"/>
                </a:solidFill>
              </a:rPr>
              <a:t>K-12</a:t>
            </a:r>
            <a:endParaRPr sz="2700">
              <a:solidFill>
                <a:schemeClr val="dk2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</a:pPr>
            <a:r>
              <a:rPr lang="en-US" sz="2700">
                <a:solidFill>
                  <a:schemeClr val="dk2"/>
                </a:solidFill>
              </a:rPr>
              <a:t>Communities</a:t>
            </a:r>
            <a:endParaRPr sz="2700">
              <a:solidFill>
                <a:schemeClr val="dk2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</a:pPr>
            <a:r>
              <a:rPr lang="en-US" sz="2700">
                <a:solidFill>
                  <a:schemeClr val="dk2"/>
                </a:solidFill>
              </a:rPr>
              <a:t>Law enforcement </a:t>
            </a:r>
            <a:endParaRPr sz="2700">
              <a:solidFill>
                <a:schemeClr val="dk2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</a:pPr>
            <a:r>
              <a:rPr lang="en-US" sz="2700">
                <a:solidFill>
                  <a:schemeClr val="dk2"/>
                </a:solidFill>
              </a:rPr>
              <a:t>…</a:t>
            </a:r>
            <a:endParaRPr sz="2700">
              <a:solidFill>
                <a:schemeClr val="dk2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</a:pPr>
            <a:r>
              <a:rPr lang="en-US" sz="2700" i="1">
                <a:solidFill>
                  <a:schemeClr val="dk2"/>
                </a:solidFill>
              </a:rPr>
              <a:t>Building bridges, ending oppression, understanding ourselves and others </a:t>
            </a:r>
            <a:endParaRPr sz="2700" i="1">
              <a:solidFill>
                <a:schemeClr val="dk2"/>
              </a:solidFill>
            </a:endParaRPr>
          </a:p>
        </p:txBody>
      </p:sp>
      <p:sp>
        <p:nvSpPr>
          <p:cNvPr id="93" name="Google Shape;93;g28af6ad0f18_0_36"/>
          <p:cNvSpPr txBox="1">
            <a:spLocks noGrp="1"/>
          </p:cNvSpPr>
          <p:nvPr>
            <p:ph type="sldNum" idx="12"/>
          </p:nvPr>
        </p:nvSpPr>
        <p:spPr>
          <a:xfrm>
            <a:off x="9042400" y="6248400"/>
            <a:ext cx="2540100" cy="457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94" name="Google Shape;94;g28af6ad0f18_0_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31825" y="1888575"/>
            <a:ext cx="4809900" cy="287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03;g28af6ad0f18_0_7">
            <a:extLst>
              <a:ext uri="{FF2B5EF4-FFF2-40B4-BE49-F238E27FC236}">
                <a16:creationId xmlns:a16="http://schemas.microsoft.com/office/drawing/2014/main" id="{13F6D3AC-5E1C-4B18-8FDE-4D03DD34171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97925" y="5162600"/>
            <a:ext cx="1556975" cy="140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af6ad0f18_0_7"/>
          <p:cNvSpPr txBox="1">
            <a:spLocks noGrp="1"/>
          </p:cNvSpPr>
          <p:nvPr>
            <p:ph type="title"/>
          </p:nvPr>
        </p:nvSpPr>
        <p:spPr>
          <a:xfrm>
            <a:off x="840325" y="457200"/>
            <a:ext cx="3932700" cy="1053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NCBI at UW-W</a:t>
            </a:r>
            <a:endParaRPr/>
          </a:p>
        </p:txBody>
      </p:sp>
      <p:pic>
        <p:nvPicPr>
          <p:cNvPr id="100" name="Google Shape;100;g28af6ad0f18_0_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6631" t="-2109" r="-12643" b="-6057"/>
          <a:stretch/>
        </p:blipFill>
        <p:spPr>
          <a:xfrm>
            <a:off x="6217775" y="223750"/>
            <a:ext cx="4975998" cy="4298925"/>
          </a:xfrm>
          <a:prstGeom prst="rect">
            <a:avLst/>
          </a:prstGeom>
        </p:spPr>
      </p:pic>
      <p:sp>
        <p:nvSpPr>
          <p:cNvPr id="101" name="Google Shape;101;g28af6ad0f18_0_7"/>
          <p:cNvSpPr txBox="1">
            <a:spLocks noGrp="1"/>
          </p:cNvSpPr>
          <p:nvPr>
            <p:ph type="body" idx="1"/>
          </p:nvPr>
        </p:nvSpPr>
        <p:spPr>
          <a:xfrm>
            <a:off x="840325" y="1602557"/>
            <a:ext cx="5301600" cy="464579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259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740"/>
              <a:buChar char="●"/>
            </a:pPr>
            <a:r>
              <a:rPr lang="en-US" sz="2900" b="1" dirty="0">
                <a:solidFill>
                  <a:schemeClr val="dk1"/>
                </a:solidFill>
              </a:rPr>
              <a:t>Team on campus</a:t>
            </a:r>
          </a:p>
          <a:p>
            <a:pPr marL="457200" lvl="0" indent="-40259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740"/>
              <a:buChar char="●"/>
            </a:pPr>
            <a:r>
              <a:rPr lang="en-US" sz="2900" b="1" dirty="0">
                <a:solidFill>
                  <a:schemeClr val="dk1"/>
                </a:solidFill>
              </a:rPr>
              <a:t>Free workshops each semester </a:t>
            </a:r>
          </a:p>
          <a:p>
            <a:pPr lvl="1" indent="-402590">
              <a:spcBef>
                <a:spcPts val="320"/>
              </a:spcBef>
              <a:buClr>
                <a:schemeClr val="dk1"/>
              </a:buClr>
              <a:buSzPts val="2740"/>
              <a:buChar char="●"/>
            </a:pPr>
            <a:r>
              <a:rPr lang="en-US" b="1" dirty="0">
                <a:solidFill>
                  <a:schemeClr val="dk1"/>
                </a:solidFill>
              </a:rPr>
              <a:t>(240 participants so far this semester) </a:t>
            </a:r>
            <a:endParaRPr b="1" dirty="0">
              <a:solidFill>
                <a:schemeClr val="dk1"/>
              </a:solidFill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Char char="●"/>
            </a:pPr>
            <a:r>
              <a:rPr lang="en-US" sz="2900" b="1" dirty="0">
                <a:solidFill>
                  <a:schemeClr val="dk1"/>
                </a:solidFill>
              </a:rPr>
              <a:t>Full-day, half-day, &amp; shorter</a:t>
            </a:r>
            <a:endParaRPr sz="2900" b="1" dirty="0">
              <a:solidFill>
                <a:schemeClr val="dk1"/>
              </a:solidFill>
            </a:endParaRP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Char char="●"/>
            </a:pPr>
            <a:r>
              <a:rPr lang="en-US" sz="2900" b="1" dirty="0">
                <a:solidFill>
                  <a:schemeClr val="dk1"/>
                </a:solidFill>
              </a:rPr>
              <a:t>Teams, orgs, classes </a:t>
            </a:r>
          </a:p>
          <a:p>
            <a:pPr marL="457200" lvl="0" indent="-412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Char char="●"/>
            </a:pPr>
            <a:r>
              <a:rPr lang="en-US" sz="2900" b="1" dirty="0">
                <a:solidFill>
                  <a:schemeClr val="dk1"/>
                </a:solidFill>
              </a:rPr>
              <a:t>Two distinct workshops:</a:t>
            </a:r>
          </a:p>
          <a:p>
            <a:pPr lvl="1" indent="-412750">
              <a:spcBef>
                <a:spcPts val="0"/>
              </a:spcBef>
              <a:buClr>
                <a:schemeClr val="dk1"/>
              </a:buClr>
              <a:buSzPts val="2900"/>
              <a:buChar char="●"/>
            </a:pPr>
            <a:r>
              <a:rPr lang="en-US" sz="2000" b="1" dirty="0">
                <a:solidFill>
                  <a:schemeClr val="dk1"/>
                </a:solidFill>
              </a:rPr>
              <a:t>Equity &amp; Inclusivity</a:t>
            </a:r>
          </a:p>
          <a:p>
            <a:pPr lvl="1" indent="-412750">
              <a:spcBef>
                <a:spcPts val="0"/>
              </a:spcBef>
              <a:buClr>
                <a:schemeClr val="dk1"/>
              </a:buClr>
              <a:buSzPts val="2900"/>
              <a:buChar char="●"/>
            </a:pPr>
            <a:r>
              <a:rPr lang="en-US" sz="2000" b="1" dirty="0">
                <a:solidFill>
                  <a:schemeClr val="dk1"/>
                </a:solidFill>
              </a:rPr>
              <a:t>Controversial Issues Process </a:t>
            </a:r>
          </a:p>
          <a:p>
            <a:pPr marL="958850" lvl="2" indent="0">
              <a:spcBef>
                <a:spcPts val="0"/>
              </a:spcBef>
              <a:buClr>
                <a:schemeClr val="dk1"/>
              </a:buClr>
              <a:buSzPts val="2900"/>
            </a:pPr>
            <a:endParaRPr sz="2500" b="1" dirty="0">
              <a:solidFill>
                <a:schemeClr val="dk1"/>
              </a:solidFill>
            </a:endParaRPr>
          </a:p>
        </p:txBody>
      </p:sp>
      <p:sp>
        <p:nvSpPr>
          <p:cNvPr id="102" name="Google Shape;102;g28af6ad0f18_0_7"/>
          <p:cNvSpPr txBox="1">
            <a:spLocks noGrp="1"/>
          </p:cNvSpPr>
          <p:nvPr>
            <p:ph type="sldNum" idx="12"/>
          </p:nvPr>
        </p:nvSpPr>
        <p:spPr>
          <a:xfrm>
            <a:off x="9042400" y="6248400"/>
            <a:ext cx="2540100" cy="457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103" name="Google Shape;103;g28af6ad0f18_0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97925" y="5162600"/>
            <a:ext cx="1556975" cy="140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f88e42c6c6_0_12"/>
          <p:cNvSpPr txBox="1">
            <a:spLocks noGrp="1"/>
          </p:cNvSpPr>
          <p:nvPr>
            <p:ph type="sldNum" idx="12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109" name="Google Shape;109;g2f88e42c6c6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025864" cy="6272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2f88e42c6c6_0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64125" y="59083"/>
            <a:ext cx="12192000" cy="6828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84d4efad53_0_1"/>
          <p:cNvSpPr txBox="1">
            <a:spLocks noGrp="1"/>
          </p:cNvSpPr>
          <p:nvPr>
            <p:ph type="body" idx="1"/>
          </p:nvPr>
        </p:nvSpPr>
        <p:spPr>
          <a:xfrm>
            <a:off x="415599" y="6251679"/>
            <a:ext cx="8800971" cy="19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 fontScale="25000" lnSpcReduction="20000"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endParaRPr dirty="0"/>
          </a:p>
        </p:txBody>
      </p:sp>
      <p:sp>
        <p:nvSpPr>
          <p:cNvPr id="188" name="Google Shape;188;g284d4efad53_0_1"/>
          <p:cNvSpPr txBox="1">
            <a:spLocks noGrp="1"/>
          </p:cNvSpPr>
          <p:nvPr>
            <p:ph type="sldNum" idx="12"/>
          </p:nvPr>
        </p:nvSpPr>
        <p:spPr>
          <a:xfrm>
            <a:off x="11330666" y="6251679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189" name="Google Shape;189;g284d4efad53_0_1"/>
          <p:cNvSpPr txBox="1">
            <a:spLocks noGrp="1"/>
          </p:cNvSpPr>
          <p:nvPr>
            <p:ph type="title" idx="4294967295"/>
          </p:nvPr>
        </p:nvSpPr>
        <p:spPr>
          <a:xfrm>
            <a:off x="0" y="457200"/>
            <a:ext cx="393382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endParaRPr sz="4000">
              <a:solidFill>
                <a:schemeClr val="dk1"/>
              </a:solidFill>
            </a:endParaRPr>
          </a:p>
        </p:txBody>
      </p:sp>
      <p:pic>
        <p:nvPicPr>
          <p:cNvPr id="191" name="Google Shape;191;g284d4efad53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354299"/>
            <a:ext cx="10980656" cy="5897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87</Words>
  <Application>Microsoft Macintosh PowerPoint</Application>
  <PresentationFormat>Widescreen</PresentationFormat>
  <Paragraphs>26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Raleway</vt:lpstr>
      <vt:lpstr>Plum</vt:lpstr>
      <vt:lpstr>NCBI &amp;  UW-WHITEWATER</vt:lpstr>
      <vt:lpstr>NCBI in the US and Beyond</vt:lpstr>
      <vt:lpstr>NCBI at UW-W</vt:lpstr>
      <vt:lpstr>PowerPoint Presentation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Bamgbose, Ola</dc:creator>
  <cp:lastModifiedBy>Minikel-Lacocque, Julie</cp:lastModifiedBy>
  <cp:revision>2</cp:revision>
  <dcterms:created xsi:type="dcterms:W3CDTF">2021-08-25T04:02:13Z</dcterms:created>
  <dcterms:modified xsi:type="dcterms:W3CDTF">2024-11-14T19:40:14Z</dcterms:modified>
</cp:coreProperties>
</file>