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8288000" cy="10287000"/>
  <p:notesSz cx="6858000" cy="9144000"/>
  <p:embeddedFontLst>
    <p:embeddedFont>
      <p:font typeface="Barlow Bold" panose="020B0604020202020204" charset="0"/>
      <p:regular r:id="rId17"/>
    </p:embeddedFont>
    <p:embeddedFont>
      <p:font typeface="Barlow Medium" panose="00000600000000000000" pitchFamily="2" charset="0"/>
      <p:regular r:id="rId18"/>
    </p:embeddedFont>
    <p:embeddedFont>
      <p:font typeface="Bukhari Script" panose="020B0604020202020204" charset="0"/>
      <p:regular r:id="rId19"/>
    </p:embeddedFont>
    <p:embeddedFont>
      <p:font typeface="Canva Sans" panose="020B0604020202020204" charset="0"/>
      <p:regular r:id="rId20"/>
    </p:embeddedFont>
    <p:embeddedFont>
      <p:font typeface="Canva Sans Bold" panose="020B0604020202020204" charset="0"/>
      <p:regular r:id="rId21"/>
    </p:embeddedFont>
    <p:embeddedFont>
      <p:font typeface="Garet ExtraBold" panose="020B0604020202020204" charset="0"/>
      <p:regular r:id="rId22"/>
    </p:embeddedFont>
    <p:embeddedFont>
      <p:font typeface="Genty Sans" panose="020B0604020202020204" charset="0"/>
      <p:regular r:id="rId23"/>
    </p:embeddedFont>
    <p:embeddedFont>
      <p:font typeface="Montserrat" panose="00000500000000000000" pitchFamily="2" charset="0"/>
      <p:regular r:id="rId24"/>
    </p:embeddedFont>
    <p:embeddedFont>
      <p:font typeface="Montserrat Bold" panose="00000800000000000000" charset="0"/>
      <p:regular r:id="rId25"/>
    </p:embeddedFont>
    <p:embeddedFont>
      <p:font typeface="Montserrat Bold Italics" panose="020B0604020202020204" charset="0"/>
      <p:regular r:id="rId26"/>
    </p:embeddedFont>
    <p:embeddedFont>
      <p:font typeface="Montserrat Light" panose="00000400000000000000" pitchFamily="2" charset="0"/>
      <p:regular r:id="rId27"/>
    </p:embeddedFont>
    <p:embeddedFont>
      <p:font typeface="Montserrat Light Bold" panose="020B0604020202020204" charset="0"/>
      <p:regular r:id="rId28"/>
    </p:embeddedFont>
    <p:embeddedFont>
      <p:font typeface="Nunito" pitchFamily="2" charset="0"/>
      <p:regular r:id="rId29"/>
    </p:embeddedFont>
    <p:embeddedFont>
      <p:font typeface="Nunito Bold" charset="0"/>
      <p:regular r:id="rId30"/>
    </p:embeddedFont>
    <p:embeddedFont>
      <p:font typeface="Open Sans" panose="020B0606030504020204" pitchFamily="34" charset="0"/>
      <p:regular r:id="rId31"/>
    </p:embeddedFont>
    <p:embeddedFont>
      <p:font typeface="Open Sans Bold" panose="020B0806030504020204" charset="0"/>
      <p:regular r:id="rId32"/>
    </p:embeddedFont>
    <p:embeddedFont>
      <p:font typeface="Open Sans Light" panose="020B0306030504020204" pitchFamily="34" charset="0"/>
      <p:regular r:id="rId33"/>
    </p:embeddedFont>
    <p:embeddedFont>
      <p:font typeface="Open Sans Light Bold" panose="020B0604020202020204" charset="0"/>
      <p:regular r:id="rId34"/>
    </p:embeddedFont>
    <p:embeddedFont>
      <p:font typeface="Organic" charset="0"/>
      <p:regular r:id="rId35"/>
    </p:embeddedFont>
    <p:embeddedFont>
      <p:font typeface="Rig Solid Medium Fill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21.sv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png"/><Relationship Id="rId16" Type="http://schemas.openxmlformats.org/officeDocument/2006/relationships/image" Target="../media/image3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svg"/><Relationship Id="rId15" Type="http://schemas.openxmlformats.org/officeDocument/2006/relationships/image" Target="../media/image33.png"/><Relationship Id="rId10" Type="http://schemas.openxmlformats.org/officeDocument/2006/relationships/image" Target="../media/image28.sv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799310"/>
            <a:ext cx="16230600" cy="758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90"/>
              </a:lnSpc>
            </a:pPr>
            <a:r>
              <a:rPr lang="en-US" sz="7900" b="1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A holistic approach to creating space for students of color at UW- Lacrosse</a:t>
            </a:r>
          </a:p>
          <a:p>
            <a:pPr algn="ctr">
              <a:lnSpc>
                <a:spcPts val="8690"/>
              </a:lnSpc>
            </a:pPr>
            <a:endParaRPr lang="en-US" sz="7900" b="1">
              <a:solidFill>
                <a:srgbClr val="830019"/>
              </a:solidFill>
              <a:latin typeface="Rig Solid Medium Fill"/>
              <a:ea typeface="Rig Solid Medium Fill"/>
              <a:cs typeface="Rig Solid Medium Fill"/>
              <a:sym typeface="Rig Solid Medium Fill"/>
            </a:endParaRPr>
          </a:p>
          <a:p>
            <a:pPr algn="ctr">
              <a:lnSpc>
                <a:spcPts val="5610"/>
              </a:lnSpc>
            </a:pPr>
            <a:r>
              <a:rPr lang="en-US" sz="510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Sadie Kuhl- Precollege Coordinator</a:t>
            </a:r>
          </a:p>
          <a:p>
            <a:pPr algn="ctr">
              <a:lnSpc>
                <a:spcPts val="5610"/>
              </a:lnSpc>
            </a:pPr>
            <a:r>
              <a:rPr lang="en-US" sz="510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Office of Multicultural Student Services </a:t>
            </a:r>
          </a:p>
          <a:p>
            <a:pPr algn="ctr">
              <a:lnSpc>
                <a:spcPts val="5610"/>
              </a:lnSpc>
            </a:pPr>
            <a:r>
              <a:rPr lang="en-US" sz="510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UW-La Crosse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4388" y="682426"/>
            <a:ext cx="8159612" cy="1529292"/>
            <a:chOff x="0" y="0"/>
            <a:chExt cx="10879482" cy="2039056"/>
          </a:xfrm>
        </p:grpSpPr>
        <p:sp>
          <p:nvSpPr>
            <p:cNvPr id="3" name="TextBox 3"/>
            <p:cNvSpPr txBox="1"/>
            <p:nvPr/>
          </p:nvSpPr>
          <p:spPr>
            <a:xfrm>
              <a:off x="0" y="1114495"/>
              <a:ext cx="9775786" cy="924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879"/>
                </a:lnSpc>
              </a:pPr>
              <a:r>
                <a:rPr lang="en-US" sz="4199" u="none" spc="209">
                  <a:solidFill>
                    <a:srgbClr val="19191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Quick Breakdown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0879482" cy="1093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811"/>
                </a:lnSpc>
                <a:spcBef>
                  <a:spcPct val="0"/>
                </a:spcBef>
              </a:pPr>
              <a:r>
                <a:rPr lang="en-US" sz="5199" b="1" spc="155">
                  <a:solidFill>
                    <a:srgbClr val="19191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STUDENTS OF COLOR 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40001" y="2718039"/>
            <a:ext cx="7420167" cy="2963547"/>
            <a:chOff x="0" y="0"/>
            <a:chExt cx="9893556" cy="3951395"/>
          </a:xfrm>
        </p:grpSpPr>
        <p:sp>
          <p:nvSpPr>
            <p:cNvPr id="6" name="TextBox 6"/>
            <p:cNvSpPr txBox="1"/>
            <p:nvPr/>
          </p:nvSpPr>
          <p:spPr>
            <a:xfrm>
              <a:off x="1396747" y="-66675"/>
              <a:ext cx="8496809" cy="1810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599"/>
                </a:lnSpc>
              </a:pPr>
              <a:r>
                <a:rPr lang="en-US" sz="3999" spc="119">
                  <a:solidFill>
                    <a:srgbClr val="19191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Undergraduate Students: 945 Students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396747" y="2140586"/>
              <a:ext cx="7405828" cy="1810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599"/>
                </a:lnSpc>
              </a:pPr>
              <a:r>
                <a:rPr lang="en-US" sz="3999" spc="119">
                  <a:solidFill>
                    <a:srgbClr val="191919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Graduate Students: 110 Students 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383656"/>
              <a:ext cx="976823" cy="976823"/>
            </a:xfrm>
            <a:custGeom>
              <a:avLst/>
              <a:gdLst/>
              <a:ahLst/>
              <a:cxnLst/>
              <a:rect l="l" t="t" r="r" b="b"/>
              <a:pathLst>
                <a:path w="976823" h="976823">
                  <a:moveTo>
                    <a:pt x="0" y="0"/>
                  </a:moveTo>
                  <a:lnTo>
                    <a:pt x="976823" y="0"/>
                  </a:lnTo>
                  <a:lnTo>
                    <a:pt x="976823" y="976823"/>
                  </a:lnTo>
                  <a:lnTo>
                    <a:pt x="0" y="9768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2490779"/>
              <a:ext cx="976823" cy="976823"/>
            </a:xfrm>
            <a:custGeom>
              <a:avLst/>
              <a:gdLst/>
              <a:ahLst/>
              <a:cxnLst/>
              <a:rect l="l" t="t" r="r" b="b"/>
              <a:pathLst>
                <a:path w="976823" h="976823">
                  <a:moveTo>
                    <a:pt x="0" y="0"/>
                  </a:moveTo>
                  <a:lnTo>
                    <a:pt x="976823" y="0"/>
                  </a:lnTo>
                  <a:lnTo>
                    <a:pt x="976823" y="976824"/>
                  </a:lnTo>
                  <a:lnTo>
                    <a:pt x="0" y="976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383656"/>
              <a:ext cx="976823" cy="976823"/>
            </a:xfrm>
            <a:custGeom>
              <a:avLst/>
              <a:gdLst/>
              <a:ahLst/>
              <a:cxnLst/>
              <a:rect l="l" t="t" r="r" b="b"/>
              <a:pathLst>
                <a:path w="976823" h="976823">
                  <a:moveTo>
                    <a:pt x="0" y="0"/>
                  </a:moveTo>
                  <a:lnTo>
                    <a:pt x="976823" y="0"/>
                  </a:lnTo>
                  <a:lnTo>
                    <a:pt x="976823" y="976823"/>
                  </a:lnTo>
                  <a:lnTo>
                    <a:pt x="0" y="9768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2490779"/>
              <a:ext cx="976823" cy="976823"/>
            </a:xfrm>
            <a:custGeom>
              <a:avLst/>
              <a:gdLst/>
              <a:ahLst/>
              <a:cxnLst/>
              <a:rect l="l" t="t" r="r" b="b"/>
              <a:pathLst>
                <a:path w="976823" h="976823">
                  <a:moveTo>
                    <a:pt x="0" y="0"/>
                  </a:moveTo>
                  <a:lnTo>
                    <a:pt x="976823" y="0"/>
                  </a:lnTo>
                  <a:lnTo>
                    <a:pt x="976823" y="976824"/>
                  </a:lnTo>
                  <a:lnTo>
                    <a:pt x="0" y="9768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543479" y="0"/>
            <a:ext cx="8923374" cy="5843819"/>
            <a:chOff x="0" y="0"/>
            <a:chExt cx="11897832" cy="7791759"/>
          </a:xfrm>
        </p:grpSpPr>
        <p:sp>
          <p:nvSpPr>
            <p:cNvPr id="13" name="TextBox 13"/>
            <p:cNvSpPr txBox="1"/>
            <p:nvPr/>
          </p:nvSpPr>
          <p:spPr>
            <a:xfrm rot="-592460">
              <a:off x="269611" y="1288878"/>
              <a:ext cx="11277286" cy="3413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73"/>
                </a:lnSpc>
                <a:spcBef>
                  <a:spcPct val="0"/>
                </a:spcBef>
              </a:pPr>
              <a:r>
                <a:rPr lang="en-US" sz="18573">
                  <a:solidFill>
                    <a:srgbClr val="830019"/>
                  </a:solidFill>
                  <a:latin typeface="Bukhari Script"/>
                  <a:ea typeface="Bukhari Script"/>
                  <a:cs typeface="Bukhari Script"/>
                  <a:sym typeface="Bukhari Script"/>
                </a:rPr>
                <a:t>1,055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 rot="-515361">
              <a:off x="1460682" y="4225562"/>
              <a:ext cx="10284692" cy="28139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30"/>
                </a:lnSpc>
                <a:spcBef>
                  <a:spcPct val="0"/>
                </a:spcBef>
              </a:pPr>
              <a:r>
                <a:rPr lang="en-US" sz="15330">
                  <a:solidFill>
                    <a:srgbClr val="737373"/>
                  </a:solidFill>
                  <a:latin typeface="Bukhari Script"/>
                  <a:ea typeface="Bukhari Script"/>
                  <a:cs typeface="Bukhari Script"/>
                  <a:sym typeface="Bukhari Script"/>
                </a:rPr>
                <a:t>students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144000" y="6924450"/>
            <a:ext cx="9083516" cy="3273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80"/>
              </a:lnSpc>
              <a:spcBef>
                <a:spcPct val="0"/>
              </a:spcBef>
            </a:pPr>
            <a:r>
              <a:rPr lang="en-US" sz="26422">
                <a:solidFill>
                  <a:srgbClr val="000000"/>
                </a:solidFill>
                <a:latin typeface="Organic"/>
                <a:ea typeface="Organic"/>
                <a:cs typeface="Organic"/>
                <a:sym typeface="Organic"/>
              </a:rPr>
              <a:t>10.2 %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58858" y="6873768"/>
            <a:ext cx="7986789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0" lvl="1" indent="-431795" algn="l">
              <a:lnSpc>
                <a:spcPts val="5599"/>
              </a:lnSpc>
              <a:buFont typeface="Arial"/>
              <a:buChar char="•"/>
            </a:pPr>
            <a:r>
              <a:rPr lang="en-US" sz="3999" b="1" i="1" spc="119">
                <a:solidFill>
                  <a:srgbClr val="191919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Midsized campus in the Midwest  </a:t>
            </a:r>
          </a:p>
          <a:p>
            <a:pPr marL="863590" lvl="1" indent="-431795" algn="l">
              <a:lnSpc>
                <a:spcPts val="5599"/>
              </a:lnSpc>
              <a:buFont typeface="Arial"/>
              <a:buChar char="•"/>
            </a:pPr>
            <a:r>
              <a:rPr lang="en-US" sz="3999" b="1" i="1" spc="119">
                <a:solidFill>
                  <a:srgbClr val="191919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Non-urban environment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3690" y="2783483"/>
            <a:ext cx="8340757" cy="5444239"/>
          </a:xfrm>
          <a:custGeom>
            <a:avLst/>
            <a:gdLst/>
            <a:ahLst/>
            <a:cxnLst/>
            <a:rect l="l" t="t" r="r" b="b"/>
            <a:pathLst>
              <a:path w="8340757" h="5444239">
                <a:moveTo>
                  <a:pt x="0" y="0"/>
                </a:moveTo>
                <a:lnTo>
                  <a:pt x="8340757" y="0"/>
                </a:lnTo>
                <a:lnTo>
                  <a:pt x="8340757" y="5444240"/>
                </a:lnTo>
                <a:lnTo>
                  <a:pt x="0" y="54442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144154" y="8826219"/>
            <a:ext cx="4789735" cy="2394868"/>
          </a:xfrm>
          <a:custGeom>
            <a:avLst/>
            <a:gdLst/>
            <a:ahLst/>
            <a:cxnLst/>
            <a:rect l="l" t="t" r="r" b="b"/>
            <a:pathLst>
              <a:path w="4789735" h="2394868">
                <a:moveTo>
                  <a:pt x="0" y="0"/>
                </a:moveTo>
                <a:lnTo>
                  <a:pt x="4789735" y="0"/>
                </a:lnTo>
                <a:lnTo>
                  <a:pt x="4789735" y="2394867"/>
                </a:lnTo>
                <a:lnTo>
                  <a:pt x="0" y="23948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6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452713" y="3911822"/>
            <a:ext cx="9005744" cy="4109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0"/>
              </a:lnSpc>
            </a:pPr>
            <a:r>
              <a:rPr lang="en-US" sz="355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Multicultural Student Services </a:t>
            </a:r>
          </a:p>
          <a:p>
            <a:pPr algn="l">
              <a:lnSpc>
                <a:spcPts val="3550"/>
              </a:lnSpc>
            </a:pPr>
            <a:r>
              <a:rPr lang="en-US" sz="3550" b="1">
                <a:solidFill>
                  <a:srgbClr val="830019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uses a holistic development approach to academic excellence, leadership, </a:t>
            </a:r>
          </a:p>
          <a:p>
            <a:pPr algn="l">
              <a:lnSpc>
                <a:spcPts val="3550"/>
              </a:lnSpc>
            </a:pPr>
            <a:r>
              <a:rPr lang="en-US" sz="3550" b="1">
                <a:solidFill>
                  <a:srgbClr val="830019"/>
                </a:solidFill>
                <a:latin typeface="Montserrat Light Bold"/>
                <a:ea typeface="Montserrat Light Bold"/>
                <a:cs typeface="Montserrat Light Bold"/>
                <a:sym typeface="Montserrat Light Bold"/>
              </a:rPr>
              <a:t>and the personal/social development </a:t>
            </a:r>
          </a:p>
          <a:p>
            <a:pPr algn="l">
              <a:lnSpc>
                <a:spcPts val="3550"/>
              </a:lnSpc>
            </a:pPr>
            <a:r>
              <a:rPr lang="en-US" sz="355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of African American, Indigenous/American Indian, Hispanic/Latinx, Asian American, Hmoob, and biracial or multi-ethnic students at UWL.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114425"/>
            <a:ext cx="16230600" cy="1338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39"/>
              </a:lnSpc>
            </a:pPr>
            <a:r>
              <a:rPr lang="en-US" sz="9399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our mission</a:t>
            </a:r>
          </a:p>
        </p:txBody>
      </p:sp>
      <p:sp>
        <p:nvSpPr>
          <p:cNvPr id="6" name="Freeform 6"/>
          <p:cNvSpPr/>
          <p:nvPr/>
        </p:nvSpPr>
        <p:spPr>
          <a:xfrm>
            <a:off x="2734530" y="3537742"/>
            <a:ext cx="3742878" cy="3878571"/>
          </a:xfrm>
          <a:custGeom>
            <a:avLst/>
            <a:gdLst/>
            <a:ahLst/>
            <a:cxnLst/>
            <a:rect l="l" t="t" r="r" b="b"/>
            <a:pathLst>
              <a:path w="3742878" h="3878571">
                <a:moveTo>
                  <a:pt x="0" y="0"/>
                </a:moveTo>
                <a:lnTo>
                  <a:pt x="3742878" y="0"/>
                </a:lnTo>
                <a:lnTo>
                  <a:pt x="3742878" y="3878572"/>
                </a:lnTo>
                <a:lnTo>
                  <a:pt x="0" y="38785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94152" y="5521517"/>
            <a:ext cx="334011" cy="33401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567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92502" y="1604762"/>
            <a:ext cx="9697593" cy="1661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59"/>
              </a:lnSpc>
            </a:pPr>
            <a:r>
              <a:rPr lang="en-US" sz="11599" b="1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Our values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28844" y="5103588"/>
            <a:ext cx="6958511" cy="124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90"/>
              </a:lnSpc>
            </a:pPr>
            <a:r>
              <a:rPr lang="en-US" sz="8809">
                <a:solidFill>
                  <a:srgbClr val="142740"/>
                </a:solidFill>
                <a:latin typeface="Genty Sans"/>
                <a:ea typeface="Genty Sans"/>
                <a:cs typeface="Genty Sans"/>
                <a:sym typeface="Genty Sans"/>
              </a:rPr>
              <a:t>Authenticity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28844" y="7058080"/>
            <a:ext cx="5385582" cy="124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90"/>
              </a:lnSpc>
            </a:pPr>
            <a:r>
              <a:rPr lang="en-US" sz="8809">
                <a:solidFill>
                  <a:srgbClr val="142740"/>
                </a:solidFill>
                <a:latin typeface="Genty Sans"/>
                <a:ea typeface="Genty Sans"/>
                <a:cs typeface="Genty Sans"/>
                <a:sym typeface="Genty Sans"/>
              </a:rPr>
              <a:t>Belonging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73935" y="7058080"/>
            <a:ext cx="6185365" cy="124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90"/>
              </a:lnSpc>
            </a:pPr>
            <a:r>
              <a:rPr lang="en-US" sz="8809">
                <a:solidFill>
                  <a:srgbClr val="142740"/>
                </a:solidFill>
                <a:latin typeface="Genty Sans"/>
                <a:ea typeface="Genty Sans"/>
                <a:cs typeface="Genty Sans"/>
                <a:sym typeface="Genty Sans"/>
              </a:rPr>
              <a:t>Connection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53720" y="5107158"/>
            <a:ext cx="3918693" cy="124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90"/>
              </a:lnSpc>
            </a:pPr>
            <a:r>
              <a:rPr lang="en-US" sz="8809">
                <a:solidFill>
                  <a:srgbClr val="142740"/>
                </a:solidFill>
                <a:latin typeface="Genty Sans"/>
                <a:ea typeface="Genty Sans"/>
                <a:cs typeface="Genty Sans"/>
                <a:sym typeface="Genty Sans"/>
              </a:rPr>
              <a:t>Access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094152" y="7472439"/>
            <a:ext cx="334011" cy="33401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567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5521517"/>
            <a:ext cx="334011" cy="33401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567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8700" y="7472439"/>
            <a:ext cx="334011" cy="33401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C567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211165"/>
            <a:ext cx="16230600" cy="3281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59"/>
              </a:lnSpc>
            </a:pPr>
            <a:r>
              <a:rPr lang="en-US" sz="11599" b="1" dirty="0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A Snap shot of </a:t>
            </a:r>
          </a:p>
          <a:p>
            <a:pPr algn="ctr">
              <a:lnSpc>
                <a:spcPts val="12759"/>
              </a:lnSpc>
            </a:pPr>
            <a:r>
              <a:rPr lang="en-US" sz="11599" b="1" dirty="0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our space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16439"/>
            <a:ext cx="16230600" cy="186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20"/>
              </a:lnSpc>
            </a:pPr>
            <a:r>
              <a:rPr lang="en-US" sz="8200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First impressions </a:t>
            </a:r>
          </a:p>
          <a:p>
            <a:pPr algn="ctr">
              <a:lnSpc>
                <a:spcPts val="5610"/>
              </a:lnSpc>
            </a:pPr>
            <a:r>
              <a:rPr lang="en-US" sz="5100">
                <a:solidFill>
                  <a:srgbClr val="830019"/>
                </a:solidFill>
                <a:latin typeface="Montserrat"/>
                <a:ea typeface="Montserrat"/>
                <a:cs typeface="Montserrat"/>
                <a:sym typeface="Montserrat"/>
              </a:rPr>
              <a:t>Connection to all values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079871"/>
            <a:ext cx="16230600" cy="6958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0"/>
              </a:lnSpc>
            </a:pPr>
            <a:endParaRPr/>
          </a:p>
          <a:p>
            <a:pPr marL="852875" lvl="1" indent="-426438" algn="l">
              <a:lnSpc>
                <a:spcPts val="3950"/>
              </a:lnSpc>
              <a:buFont typeface="Arial"/>
              <a:buChar char="•"/>
            </a:pPr>
            <a:r>
              <a:rPr lang="en-US" sz="395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Our office employees 8-10 students each semester to work the front desk. We strive to have a student there for our entire office hours. </a:t>
            </a:r>
          </a:p>
          <a:p>
            <a:pPr algn="l">
              <a:lnSpc>
                <a:spcPts val="3950"/>
              </a:lnSpc>
            </a:pPr>
            <a:endParaRPr lang="en-US" sz="3950">
              <a:solidFill>
                <a:srgbClr val="83001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852875" lvl="1" indent="-426438" algn="l">
              <a:lnSpc>
                <a:spcPts val="3950"/>
              </a:lnSpc>
              <a:buFont typeface="Arial"/>
              <a:buChar char="•"/>
            </a:pPr>
            <a:r>
              <a:rPr lang="en-US" sz="395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They answer questions, help students “swipe in” and help students go into the direction they need to</a:t>
            </a:r>
          </a:p>
          <a:p>
            <a:pPr algn="l">
              <a:lnSpc>
                <a:spcPts val="3950"/>
              </a:lnSpc>
            </a:pPr>
            <a:endParaRPr lang="en-US" sz="3950">
              <a:solidFill>
                <a:srgbClr val="83001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852875" lvl="1" indent="-426438" algn="l">
              <a:lnSpc>
                <a:spcPts val="3950"/>
              </a:lnSpc>
              <a:buFont typeface="Arial"/>
              <a:buChar char="•"/>
            </a:pPr>
            <a:r>
              <a:rPr lang="en-US" sz="395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Having students “swipe in” helps us create the data base to see how students are using our office</a:t>
            </a:r>
          </a:p>
          <a:p>
            <a:pPr algn="l">
              <a:lnSpc>
                <a:spcPts val="3950"/>
              </a:lnSpc>
            </a:pPr>
            <a:r>
              <a:rPr lang="en-US" sz="395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</a:p>
          <a:p>
            <a:pPr algn="l">
              <a:lnSpc>
                <a:spcPts val="3950"/>
              </a:lnSpc>
            </a:pPr>
            <a:endParaRPr lang="en-US" sz="3950">
              <a:solidFill>
                <a:srgbClr val="83001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l">
              <a:lnSpc>
                <a:spcPts val="3950"/>
              </a:lnSpc>
            </a:pPr>
            <a:endParaRPr lang="en-US" sz="3950">
              <a:solidFill>
                <a:srgbClr val="83001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algn="l">
              <a:lnSpc>
                <a:spcPts val="3950"/>
              </a:lnSpc>
            </a:pPr>
            <a:endParaRPr lang="en-US" sz="3950">
              <a:solidFill>
                <a:srgbClr val="83001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02273"/>
            <a:ext cx="16230600" cy="1338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39"/>
              </a:lnSpc>
            </a:pPr>
            <a:r>
              <a:rPr lang="en-US" sz="9399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Meet the Team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723743" y="3032178"/>
            <a:ext cx="13043215" cy="6446719"/>
            <a:chOff x="0" y="0"/>
            <a:chExt cx="17390954" cy="8595625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469530" y="0"/>
              <a:ext cx="3201712" cy="3201712"/>
              <a:chOff x="0" y="0"/>
              <a:chExt cx="12700000" cy="127000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-11430" y="857250"/>
                <a:ext cx="13009880" cy="11644630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19" y="11470640"/>
                    </a:cubicBezTo>
                    <a:cubicBezTo>
                      <a:pt x="9123679" y="11334750"/>
                      <a:pt x="10237469" y="10519410"/>
                      <a:pt x="11071860" y="9767570"/>
                    </a:cubicBezTo>
                    <a:cubicBezTo>
                      <a:pt x="11625579" y="9268460"/>
                      <a:pt x="11971019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6286" b="-28267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13575566" y="4495345"/>
              <a:ext cx="3150566" cy="3150566"/>
              <a:chOff x="0" y="0"/>
              <a:chExt cx="12700000" cy="1270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11430" y="857250"/>
                <a:ext cx="13009880" cy="11644630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19" y="11470640"/>
                    </a:cubicBezTo>
                    <a:cubicBezTo>
                      <a:pt x="9123679" y="11334750"/>
                      <a:pt x="10237469" y="10519410"/>
                      <a:pt x="11071860" y="9767570"/>
                    </a:cubicBezTo>
                    <a:cubicBezTo>
                      <a:pt x="11625579" y="9268460"/>
                      <a:pt x="11971019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t="-2900" b="-3177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5066689" y="4495345"/>
              <a:ext cx="3150566" cy="3150566"/>
              <a:chOff x="0" y="0"/>
              <a:chExt cx="12700000" cy="1270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-11430" y="857250"/>
                <a:ext cx="13009880" cy="11644630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19" y="11470640"/>
                    </a:cubicBezTo>
                    <a:cubicBezTo>
                      <a:pt x="9123679" y="11334750"/>
                      <a:pt x="10237469" y="10519410"/>
                      <a:pt x="11071860" y="9767570"/>
                    </a:cubicBezTo>
                    <a:cubicBezTo>
                      <a:pt x="11625579" y="9268460"/>
                      <a:pt x="11971019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1493" b="-3333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5066689" y="54553"/>
              <a:ext cx="3150566" cy="3150566"/>
              <a:chOff x="0" y="0"/>
              <a:chExt cx="12700000" cy="1270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-11430" y="857250"/>
                <a:ext cx="13009880" cy="11644630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19" y="11470640"/>
                    </a:cubicBezTo>
                    <a:cubicBezTo>
                      <a:pt x="9123679" y="11334750"/>
                      <a:pt x="10237469" y="10519410"/>
                      <a:pt x="11071860" y="9767570"/>
                    </a:cubicBezTo>
                    <a:cubicBezTo>
                      <a:pt x="11625579" y="9268460"/>
                      <a:pt x="11971019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b="-3467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3525681" y="90518"/>
              <a:ext cx="3200451" cy="3200451"/>
              <a:chOff x="0" y="0"/>
              <a:chExt cx="12700000" cy="1270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-11430" y="857250"/>
                <a:ext cx="13009880" cy="11644630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19" y="11470640"/>
                    </a:cubicBezTo>
                    <a:cubicBezTo>
                      <a:pt x="9123679" y="11334750"/>
                      <a:pt x="10237469" y="10519410"/>
                      <a:pt x="11071860" y="9767570"/>
                    </a:cubicBezTo>
                    <a:cubicBezTo>
                      <a:pt x="11625579" y="9268460"/>
                      <a:pt x="11971019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b="-3467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>
              <a:off x="9521409" y="90518"/>
              <a:ext cx="3150566" cy="3150566"/>
              <a:chOff x="0" y="0"/>
              <a:chExt cx="12700000" cy="1270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-11430" y="857250"/>
                <a:ext cx="13009880" cy="11644630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19" y="11470640"/>
                    </a:cubicBezTo>
                    <a:cubicBezTo>
                      <a:pt x="9123679" y="11334750"/>
                      <a:pt x="10237469" y="10519410"/>
                      <a:pt x="11071860" y="9767570"/>
                    </a:cubicBezTo>
                    <a:cubicBezTo>
                      <a:pt x="11625579" y="9268460"/>
                      <a:pt x="11971019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1225" b="-33567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9521409" y="4495345"/>
              <a:ext cx="3150566" cy="3150566"/>
              <a:chOff x="0" y="0"/>
              <a:chExt cx="12700000" cy="1270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-11430" y="857250"/>
                <a:ext cx="13009880" cy="11644630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19" y="11470640"/>
                    </a:cubicBezTo>
                    <a:cubicBezTo>
                      <a:pt x="9123679" y="11334750"/>
                      <a:pt x="10237469" y="10519410"/>
                      <a:pt x="11071860" y="9767570"/>
                    </a:cubicBezTo>
                    <a:cubicBezTo>
                      <a:pt x="11625579" y="9268460"/>
                      <a:pt x="11971019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b="-3467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520677" y="4495345"/>
              <a:ext cx="3150566" cy="3150566"/>
              <a:chOff x="0" y="0"/>
              <a:chExt cx="12700000" cy="1270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-11430" y="857250"/>
                <a:ext cx="13009880" cy="11644630"/>
              </a:xfrm>
              <a:custGeom>
                <a:avLst/>
                <a:gdLst/>
                <a:ahLst/>
                <a:cxnLst/>
                <a:rect l="l" t="t" r="r" b="b"/>
                <a:pathLst>
                  <a:path w="13009880" h="11644630">
                    <a:moveTo>
                      <a:pt x="10152380" y="938530"/>
                    </a:moveTo>
                    <a:cubicBezTo>
                      <a:pt x="8962390" y="189230"/>
                      <a:pt x="8643620" y="154940"/>
                      <a:pt x="7245350" y="0"/>
                    </a:cubicBezTo>
                    <a:cubicBezTo>
                      <a:pt x="4039870" y="38100"/>
                      <a:pt x="1441450" y="1889760"/>
                      <a:pt x="435610" y="4933950"/>
                    </a:cubicBezTo>
                    <a:cubicBezTo>
                      <a:pt x="91440" y="5975350"/>
                      <a:pt x="0" y="7139940"/>
                      <a:pt x="403860" y="8159750"/>
                    </a:cubicBezTo>
                    <a:cubicBezTo>
                      <a:pt x="934720" y="9499600"/>
                      <a:pt x="2254250" y="10407650"/>
                      <a:pt x="3648710" y="10773410"/>
                    </a:cubicBezTo>
                    <a:cubicBezTo>
                      <a:pt x="5043170" y="11140440"/>
                      <a:pt x="6578600" y="11644630"/>
                      <a:pt x="8008619" y="11470640"/>
                    </a:cubicBezTo>
                    <a:cubicBezTo>
                      <a:pt x="9123679" y="11334750"/>
                      <a:pt x="10237469" y="10519410"/>
                      <a:pt x="11071860" y="9767570"/>
                    </a:cubicBezTo>
                    <a:cubicBezTo>
                      <a:pt x="11625579" y="9268460"/>
                      <a:pt x="11971019" y="8576310"/>
                      <a:pt x="12202160" y="7867650"/>
                    </a:cubicBezTo>
                    <a:cubicBezTo>
                      <a:pt x="13009880" y="5401310"/>
                      <a:pt x="12348210" y="2322830"/>
                      <a:pt x="10152380" y="93853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t="-2900" b="-3177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37131" y="3266790"/>
              <a:ext cx="3866510" cy="39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5"/>
                </a:lnSpc>
              </a:pPr>
              <a:r>
                <a:rPr lang="en-US" sz="1775" b="1">
                  <a:solidFill>
                    <a:srgbClr val="830019"/>
                  </a:solidFill>
                  <a:latin typeface="Genty Sans"/>
                  <a:ea typeface="Genty Sans"/>
                  <a:cs typeface="Genty Sans"/>
                  <a:sym typeface="Genty Sans"/>
                </a:rPr>
                <a:t>Vickie Sanchez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39332" y="3582605"/>
              <a:ext cx="3462109" cy="4903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0"/>
                </a:lnSpc>
              </a:pPr>
              <a:r>
                <a:rPr lang="en-US" sz="1775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Director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199035" y="7790248"/>
              <a:ext cx="4191919" cy="39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5"/>
                </a:lnSpc>
              </a:pPr>
              <a:r>
                <a:rPr lang="en-US" sz="1775">
                  <a:solidFill>
                    <a:srgbClr val="830019"/>
                  </a:solidFill>
                  <a:latin typeface="Genty Sans"/>
                  <a:ea typeface="Genty Sans"/>
                  <a:cs typeface="Genty Sans"/>
                  <a:sym typeface="Genty Sans"/>
                </a:rPr>
                <a:t>Noona Xiong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418253" y="8229888"/>
              <a:ext cx="3753483" cy="365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90"/>
                </a:lnSpc>
              </a:pPr>
              <a:r>
                <a:rPr lang="en-US" sz="1775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Retention Specialist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361739" y="3333220"/>
              <a:ext cx="3866510" cy="39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5"/>
                </a:lnSpc>
              </a:pPr>
              <a:r>
                <a:rPr lang="en-US" sz="1775" b="1">
                  <a:solidFill>
                    <a:srgbClr val="830019"/>
                  </a:solidFill>
                  <a:latin typeface="Genty Sans"/>
                  <a:ea typeface="Genty Sans"/>
                  <a:cs typeface="Genty Sans"/>
                  <a:sym typeface="Genty Sans"/>
                </a:rPr>
                <a:t>Laura Lauderdale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621596" y="3782385"/>
              <a:ext cx="3462109" cy="6483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49"/>
                </a:lnSpc>
              </a:pPr>
              <a:r>
                <a:rPr lang="en-US" sz="1597" spc="89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Assistant Director </a:t>
              </a:r>
            </a:p>
            <a:p>
              <a:pPr algn="ctr">
                <a:lnSpc>
                  <a:spcPts val="1949"/>
                </a:lnSpc>
              </a:pPr>
              <a:r>
                <a:rPr lang="en-US" sz="1597" spc="89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for College Pathways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066689" y="7790248"/>
              <a:ext cx="3150566" cy="39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5"/>
                </a:lnSpc>
              </a:pPr>
              <a:r>
                <a:rPr lang="en-US" sz="1775">
                  <a:solidFill>
                    <a:srgbClr val="830019"/>
                  </a:solidFill>
                  <a:latin typeface="Genty Sans"/>
                  <a:ea typeface="Genty Sans"/>
                  <a:cs typeface="Genty Sans"/>
                  <a:sym typeface="Genty Sans"/>
                </a:rPr>
                <a:t>Sadie Kuhl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909973" y="8191788"/>
              <a:ext cx="3463998" cy="40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27"/>
                </a:lnSpc>
              </a:pPr>
              <a:r>
                <a:rPr lang="en-US" sz="1775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Pre-College Coordinator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066689" y="3266790"/>
              <a:ext cx="3150566" cy="39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5"/>
                </a:lnSpc>
              </a:pPr>
              <a:r>
                <a:rPr lang="en-US" sz="1775">
                  <a:solidFill>
                    <a:srgbClr val="830019"/>
                  </a:solidFill>
                  <a:latin typeface="Genty Sans"/>
                  <a:ea typeface="Genty Sans"/>
                  <a:cs typeface="Genty Sans"/>
                  <a:sym typeface="Genty Sans"/>
                </a:rPr>
                <a:t>Jesi Banjiram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448523" y="3707313"/>
              <a:ext cx="4386899" cy="656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6"/>
                </a:lnSpc>
              </a:pPr>
              <a:r>
                <a:rPr lang="en-US" sz="1433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Program Coordinator of</a:t>
              </a:r>
            </a:p>
            <a:p>
              <a:pPr algn="ctr">
                <a:lnSpc>
                  <a:spcPts val="2006"/>
                </a:lnSpc>
              </a:pPr>
              <a:r>
                <a:rPr lang="en-US" sz="1433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Student Leadership &amp; Development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000732" y="3318114"/>
              <a:ext cx="4191919" cy="39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5"/>
                </a:lnSpc>
              </a:pPr>
              <a:r>
                <a:rPr lang="en-US" sz="1775">
                  <a:solidFill>
                    <a:srgbClr val="830019"/>
                  </a:solidFill>
                  <a:latin typeface="Genty Sans"/>
                  <a:ea typeface="Genty Sans"/>
                  <a:cs typeface="Genty Sans"/>
                  <a:sym typeface="Genty Sans"/>
                </a:rPr>
                <a:t>Reg Hawkins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219950" y="3757754"/>
              <a:ext cx="3753483" cy="7490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90"/>
                </a:lnSpc>
              </a:pPr>
              <a:r>
                <a:rPr lang="en-US" sz="1775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Assistant Director </a:t>
              </a:r>
            </a:p>
            <a:p>
              <a:pPr algn="ctr">
                <a:lnSpc>
                  <a:spcPts val="2290"/>
                </a:lnSpc>
              </a:pPr>
              <a:r>
                <a:rPr lang="en-US" sz="1775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for Retention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000732" y="7790248"/>
              <a:ext cx="4191919" cy="39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5"/>
                </a:lnSpc>
              </a:pPr>
              <a:r>
                <a:rPr lang="en-US" sz="1775">
                  <a:solidFill>
                    <a:srgbClr val="830019"/>
                  </a:solidFill>
                  <a:latin typeface="Genty Sans"/>
                  <a:ea typeface="Genty Sans"/>
                  <a:cs typeface="Genty Sans"/>
                  <a:sym typeface="Genty Sans"/>
                </a:rPr>
                <a:t>Lilly Zou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219950" y="8229888"/>
              <a:ext cx="3753483" cy="365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90"/>
                </a:lnSpc>
              </a:pPr>
              <a:r>
                <a:rPr lang="en-US" sz="1775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Retention Specialist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7789227"/>
              <a:ext cx="4191919" cy="395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5"/>
                </a:lnSpc>
              </a:pPr>
              <a:r>
                <a:rPr lang="en-US" sz="1775">
                  <a:solidFill>
                    <a:srgbClr val="830019"/>
                  </a:solidFill>
                  <a:latin typeface="Genty Sans"/>
                  <a:ea typeface="Genty Sans"/>
                  <a:cs typeface="Genty Sans"/>
                  <a:sym typeface="Genty Sans"/>
                </a:rPr>
                <a:t>Ellen Cervantes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19218" y="8228867"/>
              <a:ext cx="3753483" cy="365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90"/>
                </a:lnSpc>
              </a:pPr>
              <a:r>
                <a:rPr lang="en-US" sz="1775">
                  <a:solidFill>
                    <a:srgbClr val="830019"/>
                  </a:solidFill>
                  <a:latin typeface="Nunito"/>
                  <a:ea typeface="Nunito"/>
                  <a:cs typeface="Nunito"/>
                  <a:sym typeface="Nunito"/>
                </a:rPr>
                <a:t>Administrative Assistant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6823360" y="1626552"/>
            <a:ext cx="4641281" cy="2076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81"/>
              </a:lnSpc>
            </a:pPr>
            <a:r>
              <a:rPr lang="en-US" sz="5986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Authenticity </a:t>
            </a:r>
          </a:p>
          <a:p>
            <a:pPr algn="ctr">
              <a:lnSpc>
                <a:spcPts val="8381"/>
              </a:lnSpc>
            </a:pPr>
            <a:endParaRPr lang="en-US" sz="5986">
              <a:solidFill>
                <a:srgbClr val="83001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06882" y="5233101"/>
            <a:ext cx="5366933" cy="4025199"/>
          </a:xfrm>
          <a:custGeom>
            <a:avLst/>
            <a:gdLst/>
            <a:ahLst/>
            <a:cxnLst/>
            <a:rect l="l" t="t" r="r" b="b"/>
            <a:pathLst>
              <a:path w="5366933" h="4025199">
                <a:moveTo>
                  <a:pt x="0" y="0"/>
                </a:moveTo>
                <a:lnTo>
                  <a:pt x="5366933" y="0"/>
                </a:lnTo>
                <a:lnTo>
                  <a:pt x="5366933" y="4025199"/>
                </a:lnTo>
                <a:lnTo>
                  <a:pt x="0" y="40251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81862" y="2114317"/>
            <a:ext cx="5330530" cy="3997897"/>
          </a:xfrm>
          <a:custGeom>
            <a:avLst/>
            <a:gdLst/>
            <a:ahLst/>
            <a:cxnLst/>
            <a:rect l="l" t="t" r="r" b="b"/>
            <a:pathLst>
              <a:path w="5330530" h="3997897">
                <a:moveTo>
                  <a:pt x="0" y="0"/>
                </a:moveTo>
                <a:lnTo>
                  <a:pt x="5330530" y="0"/>
                </a:lnTo>
                <a:lnTo>
                  <a:pt x="5330530" y="3997897"/>
                </a:lnTo>
                <a:lnTo>
                  <a:pt x="0" y="3997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984249" y="3013658"/>
            <a:ext cx="8853382" cy="5463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endParaRPr/>
          </a:p>
          <a:p>
            <a:pPr marL="842000" lvl="1" indent="-421000" algn="l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142740"/>
                </a:solidFill>
                <a:latin typeface="Open Sans"/>
                <a:ea typeface="Open Sans"/>
                <a:cs typeface="Open Sans"/>
                <a:sym typeface="Open Sans"/>
              </a:rPr>
              <a:t>Study or Hang Out</a:t>
            </a:r>
          </a:p>
          <a:p>
            <a:pPr marL="842000" lvl="1" indent="-421000" algn="l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142740"/>
                </a:solidFill>
                <a:latin typeface="Open Sans"/>
                <a:ea typeface="Open Sans"/>
                <a:cs typeface="Open Sans"/>
                <a:sym typeface="Open Sans"/>
              </a:rPr>
              <a:t>Partners in Residence</a:t>
            </a:r>
          </a:p>
          <a:p>
            <a:pPr marL="842000" lvl="1" indent="-421000" algn="l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142740"/>
                </a:solidFill>
                <a:latin typeface="Open Sans"/>
                <a:ea typeface="Open Sans"/>
                <a:cs typeface="Open Sans"/>
                <a:sym typeface="Open Sans"/>
              </a:rPr>
              <a:t>Puzzles, Crafts, etc.</a:t>
            </a:r>
          </a:p>
          <a:p>
            <a:pPr marL="842000" lvl="1" indent="-421000" algn="l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142740"/>
                </a:solidFill>
                <a:latin typeface="Open Sans"/>
                <a:ea typeface="Open Sans"/>
                <a:cs typeface="Open Sans"/>
                <a:sym typeface="Open Sans"/>
              </a:rPr>
              <a:t>Free Printing</a:t>
            </a:r>
          </a:p>
          <a:p>
            <a:pPr marL="842000" lvl="1" indent="-421000" algn="l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142740"/>
                </a:solidFill>
                <a:latin typeface="Open Sans"/>
                <a:ea typeface="Open Sans"/>
                <a:cs typeface="Open Sans"/>
                <a:sym typeface="Open Sans"/>
              </a:rPr>
              <a:t>Snacks, Food Pantry, Fridge and Microwave</a:t>
            </a:r>
          </a:p>
          <a:p>
            <a:pPr marL="842000" lvl="1" indent="-421000" algn="l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142740"/>
                </a:solidFill>
                <a:latin typeface="Open Sans"/>
                <a:ea typeface="Open Sans"/>
                <a:cs typeface="Open Sans"/>
                <a:sym typeface="Open Sans"/>
              </a:rPr>
              <a:t>Open Doors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27843" y="531089"/>
            <a:ext cx="15632314" cy="133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40"/>
              </a:lnSpc>
              <a:spcBef>
                <a:spcPct val="0"/>
              </a:spcBef>
            </a:pPr>
            <a:r>
              <a:rPr lang="en-US" sz="9400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The student lounge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19156" y="1863366"/>
            <a:ext cx="11418475" cy="378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74"/>
              </a:lnSpc>
            </a:pPr>
            <a:r>
              <a:rPr lang="en-US" sz="6410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Belonging and Authenticity</a:t>
            </a:r>
          </a:p>
          <a:p>
            <a:pPr algn="l">
              <a:lnSpc>
                <a:spcPts val="10654"/>
              </a:lnSpc>
            </a:pPr>
            <a:r>
              <a:rPr lang="en-US" sz="7610">
                <a:solidFill>
                  <a:srgbClr val="14274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10654"/>
              </a:lnSpc>
            </a:pPr>
            <a:endParaRPr lang="en-US" sz="7610">
              <a:solidFill>
                <a:srgbClr val="14274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252287"/>
            <a:ext cx="1410364" cy="141036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C567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4245328"/>
            <a:ext cx="1410364" cy="141036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C567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6208220"/>
            <a:ext cx="1410364" cy="141036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C567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8133146"/>
            <a:ext cx="1410364" cy="141036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C567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57039" y="2241838"/>
            <a:ext cx="1410364" cy="141036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C567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83604" y="4290560"/>
            <a:ext cx="1410364" cy="141036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C567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60622" y="6308350"/>
            <a:ext cx="1410364" cy="1410364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C567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00519" y="8220710"/>
            <a:ext cx="1410364" cy="1410364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C567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1355857" y="6407127"/>
            <a:ext cx="738611" cy="1012550"/>
          </a:xfrm>
          <a:custGeom>
            <a:avLst/>
            <a:gdLst/>
            <a:ahLst/>
            <a:cxnLst/>
            <a:rect l="l" t="t" r="r" b="b"/>
            <a:pathLst>
              <a:path w="738611" h="1012550">
                <a:moveTo>
                  <a:pt x="0" y="0"/>
                </a:moveTo>
                <a:lnTo>
                  <a:pt x="738611" y="0"/>
                </a:lnTo>
                <a:lnTo>
                  <a:pt x="738611" y="1012550"/>
                </a:lnTo>
                <a:lnTo>
                  <a:pt x="0" y="10125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042597" y="4245328"/>
            <a:ext cx="1365131" cy="1365131"/>
          </a:xfrm>
          <a:custGeom>
            <a:avLst/>
            <a:gdLst/>
            <a:ahLst/>
            <a:cxnLst/>
            <a:rect l="l" t="t" r="r" b="b"/>
            <a:pathLst>
              <a:path w="1365131" h="1365131">
                <a:moveTo>
                  <a:pt x="0" y="0"/>
                </a:moveTo>
                <a:lnTo>
                  <a:pt x="1365131" y="0"/>
                </a:lnTo>
                <a:lnTo>
                  <a:pt x="1365131" y="1365131"/>
                </a:lnTo>
                <a:lnTo>
                  <a:pt x="0" y="1365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042597" y="2248786"/>
            <a:ext cx="1396467" cy="1396467"/>
          </a:xfrm>
          <a:custGeom>
            <a:avLst/>
            <a:gdLst/>
            <a:ahLst/>
            <a:cxnLst/>
            <a:rect l="l" t="t" r="r" b="b"/>
            <a:pathLst>
              <a:path w="1396467" h="1396467">
                <a:moveTo>
                  <a:pt x="0" y="0"/>
                </a:moveTo>
                <a:lnTo>
                  <a:pt x="1396467" y="0"/>
                </a:lnTo>
                <a:lnTo>
                  <a:pt x="1396467" y="1396467"/>
                </a:lnTo>
                <a:lnTo>
                  <a:pt x="0" y="13964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273561" y="8380252"/>
            <a:ext cx="934538" cy="934538"/>
          </a:xfrm>
          <a:custGeom>
            <a:avLst/>
            <a:gdLst/>
            <a:ahLst/>
            <a:cxnLst/>
            <a:rect l="l" t="t" r="r" b="b"/>
            <a:pathLst>
              <a:path w="934538" h="934538">
                <a:moveTo>
                  <a:pt x="0" y="0"/>
                </a:moveTo>
                <a:lnTo>
                  <a:pt x="934538" y="0"/>
                </a:lnTo>
                <a:lnTo>
                  <a:pt x="934538" y="934538"/>
                </a:lnTo>
                <a:lnTo>
                  <a:pt x="0" y="9345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9855162" y="2541373"/>
            <a:ext cx="1014117" cy="811293"/>
          </a:xfrm>
          <a:custGeom>
            <a:avLst/>
            <a:gdLst/>
            <a:ahLst/>
            <a:cxnLst/>
            <a:rect l="l" t="t" r="r" b="b"/>
            <a:pathLst>
              <a:path w="1014117" h="811293">
                <a:moveTo>
                  <a:pt x="0" y="0"/>
                </a:moveTo>
                <a:lnTo>
                  <a:pt x="1014117" y="0"/>
                </a:lnTo>
                <a:lnTo>
                  <a:pt x="1014117" y="811293"/>
                </a:lnTo>
                <a:lnTo>
                  <a:pt x="0" y="8112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9915557" y="4438760"/>
            <a:ext cx="980288" cy="1113963"/>
          </a:xfrm>
          <a:custGeom>
            <a:avLst/>
            <a:gdLst/>
            <a:ahLst/>
            <a:cxnLst/>
            <a:rect l="l" t="t" r="r" b="b"/>
            <a:pathLst>
              <a:path w="980288" h="1113963">
                <a:moveTo>
                  <a:pt x="0" y="0"/>
                </a:moveTo>
                <a:lnTo>
                  <a:pt x="980288" y="0"/>
                </a:lnTo>
                <a:lnTo>
                  <a:pt x="980288" y="1113964"/>
                </a:lnTo>
                <a:lnTo>
                  <a:pt x="0" y="11139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0032412" y="6379582"/>
            <a:ext cx="866783" cy="1240476"/>
          </a:xfrm>
          <a:custGeom>
            <a:avLst/>
            <a:gdLst/>
            <a:ahLst/>
            <a:cxnLst/>
            <a:rect l="l" t="t" r="r" b="b"/>
            <a:pathLst>
              <a:path w="866783" h="1240476">
                <a:moveTo>
                  <a:pt x="0" y="0"/>
                </a:moveTo>
                <a:lnTo>
                  <a:pt x="866783" y="0"/>
                </a:lnTo>
                <a:lnTo>
                  <a:pt x="866783" y="1240476"/>
                </a:lnTo>
                <a:lnTo>
                  <a:pt x="0" y="124047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9760622" y="8275324"/>
            <a:ext cx="1290158" cy="1270806"/>
          </a:xfrm>
          <a:custGeom>
            <a:avLst/>
            <a:gdLst/>
            <a:ahLst/>
            <a:cxnLst/>
            <a:rect l="l" t="t" r="r" b="b"/>
            <a:pathLst>
              <a:path w="1290158" h="1270806">
                <a:moveTo>
                  <a:pt x="0" y="0"/>
                </a:moveTo>
                <a:lnTo>
                  <a:pt x="1290158" y="0"/>
                </a:lnTo>
                <a:lnTo>
                  <a:pt x="1290158" y="1270806"/>
                </a:lnTo>
                <a:lnTo>
                  <a:pt x="0" y="12708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/>
          <p:cNvSpPr txBox="1"/>
          <p:nvPr/>
        </p:nvSpPr>
        <p:spPr>
          <a:xfrm>
            <a:off x="2728178" y="2285004"/>
            <a:ext cx="1713666" cy="609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7"/>
              </a:lnSpc>
            </a:pPr>
            <a:r>
              <a:rPr lang="en-US" sz="3498" spc="104">
                <a:solidFill>
                  <a:srgbClr val="142740"/>
                </a:solidFill>
                <a:latin typeface="Barlow Bold"/>
                <a:ea typeface="Barlow Bold"/>
                <a:cs typeface="Barlow Bold"/>
                <a:sym typeface="Barlow Bold"/>
              </a:rPr>
              <a:t>ALANA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728178" y="2833788"/>
            <a:ext cx="4131111" cy="941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6"/>
              </a:lnSpc>
              <a:spcBef>
                <a:spcPct val="0"/>
              </a:spcBef>
            </a:pPr>
            <a:r>
              <a:rPr lang="en-US" sz="2683" spc="80">
                <a:solidFill>
                  <a:srgbClr val="142740"/>
                </a:solidFill>
                <a:latin typeface="Barlow Medium"/>
                <a:ea typeface="Barlow Medium"/>
                <a:cs typeface="Barlow Medium"/>
                <a:sym typeface="Barlow Medium"/>
              </a:rPr>
              <a:t>Asian, Latina, African, Native American Womxn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728178" y="4289976"/>
            <a:ext cx="1104530" cy="59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4"/>
              </a:lnSpc>
            </a:pPr>
            <a:r>
              <a:rPr lang="en-US" sz="3381" spc="101">
                <a:solidFill>
                  <a:srgbClr val="142740"/>
                </a:solidFill>
                <a:latin typeface="Barlow Bold"/>
                <a:ea typeface="Barlow Bold"/>
                <a:cs typeface="Barlow Bold"/>
                <a:sym typeface="Barlow Bold"/>
              </a:rPr>
              <a:t>ASO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728178" y="4815502"/>
            <a:ext cx="4418809" cy="455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4"/>
              </a:lnSpc>
              <a:spcBef>
                <a:spcPct val="0"/>
              </a:spcBef>
            </a:pPr>
            <a:r>
              <a:rPr lang="en-US" sz="2681" spc="80">
                <a:solidFill>
                  <a:srgbClr val="142740"/>
                </a:solidFill>
                <a:latin typeface="Barlow Medium"/>
                <a:ea typeface="Barlow Medium"/>
                <a:cs typeface="Barlow Medium"/>
                <a:sym typeface="Barlow Medium"/>
              </a:rPr>
              <a:t>Asian Student Organization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728178" y="6232150"/>
            <a:ext cx="4765169" cy="59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4"/>
              </a:lnSpc>
            </a:pPr>
            <a:r>
              <a:rPr lang="en-US" sz="3381" spc="101">
                <a:solidFill>
                  <a:srgbClr val="142740"/>
                </a:solidFill>
                <a:latin typeface="Barlow Bold"/>
                <a:ea typeface="Barlow Bold"/>
                <a:cs typeface="Barlow Bold"/>
                <a:sym typeface="Barlow Bold"/>
              </a:rPr>
              <a:t>BSU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728178" y="6789886"/>
            <a:ext cx="6471660" cy="455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4"/>
              </a:lnSpc>
              <a:spcBef>
                <a:spcPct val="0"/>
              </a:spcBef>
            </a:pPr>
            <a:r>
              <a:rPr lang="en-US" sz="2681" spc="80">
                <a:solidFill>
                  <a:srgbClr val="142740"/>
                </a:solidFill>
                <a:latin typeface="Barlow Medium"/>
                <a:ea typeface="Barlow Medium"/>
                <a:cs typeface="Barlow Medium"/>
                <a:sym typeface="Barlow Medium"/>
              </a:rPr>
              <a:t>Black Student Unity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728178" y="8132454"/>
            <a:ext cx="5344505" cy="590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4"/>
              </a:lnSpc>
            </a:pPr>
            <a:r>
              <a:rPr lang="en-US" sz="3381" spc="101">
                <a:solidFill>
                  <a:srgbClr val="142740"/>
                </a:solidFill>
                <a:latin typeface="Barlow Bold"/>
                <a:ea typeface="Barlow Bold"/>
                <a:cs typeface="Barlow Bold"/>
                <a:sym typeface="Barlow Bold"/>
              </a:rPr>
              <a:t>DiSTEM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728178" y="8681675"/>
            <a:ext cx="4066767" cy="1388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4"/>
              </a:lnSpc>
              <a:spcBef>
                <a:spcPct val="0"/>
              </a:spcBef>
            </a:pPr>
            <a:r>
              <a:rPr lang="en-US" sz="2681" spc="80">
                <a:solidFill>
                  <a:srgbClr val="142740"/>
                </a:solidFill>
                <a:latin typeface="Barlow Medium"/>
                <a:ea typeface="Barlow Medium"/>
                <a:cs typeface="Barlow Medium"/>
                <a:sym typeface="Barlow Medium"/>
              </a:rPr>
              <a:t>Diversity in Science, Technology, Engineering, and Mathematics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353152" y="2285004"/>
            <a:ext cx="150630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104">
                <a:solidFill>
                  <a:srgbClr val="142740"/>
                </a:solidFill>
                <a:latin typeface="Barlow Bold"/>
                <a:ea typeface="Barlow Bold"/>
                <a:cs typeface="Barlow Bold"/>
                <a:sym typeface="Barlow Bold"/>
              </a:rPr>
              <a:t>HOPE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539508" y="2846423"/>
            <a:ext cx="4628280" cy="94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1"/>
              </a:lnSpc>
              <a:spcBef>
                <a:spcPct val="0"/>
              </a:spcBef>
            </a:pPr>
            <a:r>
              <a:rPr lang="en-US" sz="2679">
                <a:solidFill>
                  <a:srgbClr val="142740"/>
                </a:solidFill>
                <a:latin typeface="Barlow Medium"/>
                <a:ea typeface="Barlow Medium"/>
                <a:cs typeface="Barlow Medium"/>
                <a:sym typeface="Barlow Medium"/>
              </a:rPr>
              <a:t>Hmong Organization Promoting Education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379718" y="4214360"/>
            <a:ext cx="1539028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104">
                <a:solidFill>
                  <a:srgbClr val="142740"/>
                </a:solidFill>
                <a:latin typeface="Barlow Bold"/>
                <a:ea typeface="Barlow Bold"/>
                <a:cs typeface="Barlow Bold"/>
                <a:sym typeface="Barlow Bold"/>
              </a:rPr>
              <a:t>IOPA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654536" y="4811629"/>
            <a:ext cx="3912933" cy="94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1"/>
              </a:lnSpc>
              <a:spcBef>
                <a:spcPct val="0"/>
              </a:spcBef>
            </a:pPr>
            <a:r>
              <a:rPr lang="en-US" sz="2679">
                <a:solidFill>
                  <a:srgbClr val="142740"/>
                </a:solidFill>
                <a:latin typeface="Barlow Medium"/>
                <a:ea typeface="Barlow Medium"/>
                <a:cs typeface="Barlow Medium"/>
                <a:sym typeface="Barlow Medium"/>
              </a:rPr>
              <a:t>Intercultural Organization Promoting Education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439821" y="6240937"/>
            <a:ext cx="1491939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104">
                <a:solidFill>
                  <a:srgbClr val="142740"/>
                </a:solidFill>
                <a:latin typeface="Barlow Bold"/>
                <a:ea typeface="Barlow Bold"/>
                <a:cs typeface="Barlow Bold"/>
                <a:sym typeface="Barlow Bold"/>
              </a:rPr>
              <a:t>LASO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654536" y="6842541"/>
            <a:ext cx="3303223" cy="94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1"/>
              </a:lnSpc>
              <a:spcBef>
                <a:spcPct val="0"/>
              </a:spcBef>
            </a:pPr>
            <a:r>
              <a:rPr lang="en-US" sz="2679">
                <a:solidFill>
                  <a:srgbClr val="142740"/>
                </a:solidFill>
                <a:latin typeface="Barlow Medium"/>
                <a:ea typeface="Barlow Medium"/>
                <a:cs typeface="Barlow Medium"/>
                <a:sym typeface="Barlow Medium"/>
              </a:rPr>
              <a:t>Latin American Student Organization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417282" y="8270021"/>
            <a:ext cx="1491939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spc="104">
                <a:solidFill>
                  <a:srgbClr val="142740"/>
                </a:solidFill>
                <a:latin typeface="Barlow Bold"/>
                <a:ea typeface="Barlow Bold"/>
                <a:cs typeface="Barlow Bold"/>
                <a:sym typeface="Barlow Bold"/>
              </a:rPr>
              <a:t>NASA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577608" y="8834527"/>
            <a:ext cx="3912933" cy="94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51"/>
              </a:lnSpc>
              <a:spcBef>
                <a:spcPct val="0"/>
              </a:spcBef>
            </a:pPr>
            <a:r>
              <a:rPr lang="en-US" sz="2679">
                <a:solidFill>
                  <a:srgbClr val="142740"/>
                </a:solidFill>
                <a:latin typeface="Barlow Medium"/>
                <a:ea typeface="Barlow Medium"/>
                <a:cs typeface="Barlow Medium"/>
                <a:sym typeface="Barlow Medium"/>
              </a:rPr>
              <a:t>Native American Student Association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0" y="390159"/>
            <a:ext cx="18288000" cy="1341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0"/>
              </a:lnSpc>
            </a:pPr>
            <a:r>
              <a:rPr lang="en-US" sz="6100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MULTICULTURAL STUDENT ORGANIZATIONS</a:t>
            </a:r>
          </a:p>
          <a:p>
            <a:pPr algn="ctr">
              <a:lnSpc>
                <a:spcPts val="4770"/>
              </a:lnSpc>
              <a:spcBef>
                <a:spcPct val="0"/>
              </a:spcBef>
            </a:pPr>
            <a:r>
              <a:rPr lang="en-US" sz="530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BELONGING AND AUTHENTICITY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61985" y="6492578"/>
            <a:ext cx="4024981" cy="560143"/>
          </a:xfrm>
          <a:custGeom>
            <a:avLst/>
            <a:gdLst/>
            <a:ahLst/>
            <a:cxnLst/>
            <a:rect l="l" t="t" r="r" b="b"/>
            <a:pathLst>
              <a:path w="4024981" h="560143">
                <a:moveTo>
                  <a:pt x="0" y="0"/>
                </a:moveTo>
                <a:lnTo>
                  <a:pt x="4024981" y="0"/>
                </a:lnTo>
                <a:lnTo>
                  <a:pt x="4024981" y="560143"/>
                </a:lnTo>
                <a:lnTo>
                  <a:pt x="0" y="5601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92689" y="6492578"/>
            <a:ext cx="4024981" cy="560143"/>
          </a:xfrm>
          <a:custGeom>
            <a:avLst/>
            <a:gdLst/>
            <a:ahLst/>
            <a:cxnLst/>
            <a:rect l="l" t="t" r="r" b="b"/>
            <a:pathLst>
              <a:path w="4024981" h="560143">
                <a:moveTo>
                  <a:pt x="0" y="0"/>
                </a:moveTo>
                <a:lnTo>
                  <a:pt x="4024982" y="0"/>
                </a:lnTo>
                <a:lnTo>
                  <a:pt x="4024982" y="560143"/>
                </a:lnTo>
                <a:lnTo>
                  <a:pt x="0" y="5601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480458" y="6492578"/>
            <a:ext cx="4024981" cy="560143"/>
          </a:xfrm>
          <a:custGeom>
            <a:avLst/>
            <a:gdLst/>
            <a:ahLst/>
            <a:cxnLst/>
            <a:rect l="l" t="t" r="r" b="b"/>
            <a:pathLst>
              <a:path w="4024981" h="560143">
                <a:moveTo>
                  <a:pt x="0" y="0"/>
                </a:moveTo>
                <a:lnTo>
                  <a:pt x="4024981" y="0"/>
                </a:lnTo>
                <a:lnTo>
                  <a:pt x="4024981" y="560143"/>
                </a:lnTo>
                <a:lnTo>
                  <a:pt x="0" y="5601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 rot="5400000">
            <a:off x="2217106" y="2358166"/>
            <a:ext cx="3176149" cy="4485718"/>
            <a:chOff x="0" y="0"/>
            <a:chExt cx="3267456" cy="46146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7456" cy="4618736"/>
            </a:xfrm>
            <a:custGeom>
              <a:avLst/>
              <a:gdLst/>
              <a:ahLst/>
              <a:cxnLst/>
              <a:rect l="l" t="t" r="r" b="b"/>
              <a:pathLst>
                <a:path w="3267456" h="4618736">
                  <a:moveTo>
                    <a:pt x="3267456" y="4618736"/>
                  </a:moveTo>
                  <a:lnTo>
                    <a:pt x="0" y="4618736"/>
                  </a:lnTo>
                  <a:lnTo>
                    <a:pt x="0" y="0"/>
                  </a:lnTo>
                  <a:lnTo>
                    <a:pt x="3267456" y="0"/>
                  </a:lnTo>
                  <a:lnTo>
                    <a:pt x="3267456" y="4618736"/>
                  </a:lnTo>
                  <a:close/>
                </a:path>
              </a:pathLst>
            </a:custGeom>
            <a:blipFill>
              <a:blip r:embed="rId4"/>
              <a:stretch>
                <a:fillRect l="-4" r="-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-5400000">
              <a:off x="-517632" y="802753"/>
              <a:ext cx="4317015" cy="2993427"/>
            </a:xfrm>
            <a:custGeom>
              <a:avLst/>
              <a:gdLst/>
              <a:ahLst/>
              <a:cxnLst/>
              <a:rect l="l" t="t" r="r" b="b"/>
              <a:pathLst>
                <a:path w="4317015" h="2993427">
                  <a:moveTo>
                    <a:pt x="4304316" y="2993427"/>
                  </a:moveTo>
                  <a:lnTo>
                    <a:pt x="0" y="2935892"/>
                  </a:lnTo>
                  <a:lnTo>
                    <a:pt x="41468" y="0"/>
                  </a:lnTo>
                  <a:lnTo>
                    <a:pt x="4317016" y="0"/>
                  </a:lnTo>
                  <a:lnTo>
                    <a:pt x="4304316" y="2993427"/>
                  </a:lnTo>
                  <a:close/>
                </a:path>
              </a:pathLst>
            </a:custGeom>
            <a:blipFill>
              <a:blip r:embed="rId5"/>
              <a:stretch>
                <a:fillRect t="-42538" r="-7699" b="-645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5400000">
            <a:off x="12912046" y="2375466"/>
            <a:ext cx="3161806" cy="4465461"/>
            <a:chOff x="0" y="0"/>
            <a:chExt cx="3267456" cy="46146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67456" cy="4618736"/>
            </a:xfrm>
            <a:custGeom>
              <a:avLst/>
              <a:gdLst/>
              <a:ahLst/>
              <a:cxnLst/>
              <a:rect l="l" t="t" r="r" b="b"/>
              <a:pathLst>
                <a:path w="3267456" h="4618736">
                  <a:moveTo>
                    <a:pt x="3267456" y="4618736"/>
                  </a:moveTo>
                  <a:lnTo>
                    <a:pt x="0" y="4618736"/>
                  </a:lnTo>
                  <a:lnTo>
                    <a:pt x="0" y="0"/>
                  </a:lnTo>
                  <a:lnTo>
                    <a:pt x="3267456" y="0"/>
                  </a:lnTo>
                  <a:lnTo>
                    <a:pt x="3267456" y="4618736"/>
                  </a:lnTo>
                  <a:close/>
                </a:path>
              </a:pathLst>
            </a:custGeom>
            <a:blipFill>
              <a:blip r:embed="rId4"/>
              <a:stretch>
                <a:fillRect l="-4" r="-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 rot="-5400000">
              <a:off x="-517632" y="802753"/>
              <a:ext cx="4317015" cy="2993427"/>
            </a:xfrm>
            <a:custGeom>
              <a:avLst/>
              <a:gdLst/>
              <a:ahLst/>
              <a:cxnLst/>
              <a:rect l="l" t="t" r="r" b="b"/>
              <a:pathLst>
                <a:path w="4317015" h="2993427">
                  <a:moveTo>
                    <a:pt x="4304316" y="2993427"/>
                  </a:moveTo>
                  <a:lnTo>
                    <a:pt x="0" y="2935892"/>
                  </a:lnTo>
                  <a:lnTo>
                    <a:pt x="41468" y="0"/>
                  </a:lnTo>
                  <a:lnTo>
                    <a:pt x="4317016" y="0"/>
                  </a:lnTo>
                  <a:lnTo>
                    <a:pt x="4304316" y="2993427"/>
                  </a:lnTo>
                  <a:close/>
                </a:path>
              </a:pathLst>
            </a:custGeom>
            <a:blipFill>
              <a:blip r:embed="rId6"/>
              <a:stretch>
                <a:fillRect l="-15656" t="-16586" r="-11755" b="-55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391222" y="3027293"/>
            <a:ext cx="5260461" cy="2617079"/>
          </a:xfrm>
          <a:custGeom>
            <a:avLst/>
            <a:gdLst/>
            <a:ahLst/>
            <a:cxnLst/>
            <a:rect l="l" t="t" r="r" b="b"/>
            <a:pathLst>
              <a:path w="5260461" h="2617079">
                <a:moveTo>
                  <a:pt x="0" y="0"/>
                </a:moveTo>
                <a:lnTo>
                  <a:pt x="5260461" y="0"/>
                </a:lnTo>
                <a:lnTo>
                  <a:pt x="5260461" y="2617080"/>
                </a:lnTo>
                <a:lnTo>
                  <a:pt x="0" y="26170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112430" y="7151485"/>
            <a:ext cx="3441626" cy="80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7"/>
              </a:lnSpc>
            </a:pPr>
            <a:r>
              <a:rPr lang="en-US" sz="4719" b="1">
                <a:solidFill>
                  <a:srgbClr val="83001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Pre-College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063813" y="7141346"/>
            <a:ext cx="2858271" cy="806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7"/>
              </a:lnSpc>
            </a:pPr>
            <a:r>
              <a:rPr lang="en-US" sz="4719" b="1">
                <a:solidFill>
                  <a:srgbClr val="83001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Hekima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07959" y="7141346"/>
            <a:ext cx="1720939" cy="807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7"/>
              </a:lnSpc>
            </a:pPr>
            <a:r>
              <a:rPr lang="en-US" sz="4719" b="1">
                <a:solidFill>
                  <a:srgbClr val="83001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AERIE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92689" y="7972338"/>
            <a:ext cx="4024981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830019"/>
                </a:solidFill>
                <a:latin typeface="Canva Sans"/>
                <a:ea typeface="Canva Sans"/>
                <a:cs typeface="Canva Sans"/>
                <a:sym typeface="Canva Sans"/>
              </a:rPr>
              <a:t>Ultimate College Visit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830019"/>
                </a:solidFill>
                <a:latin typeface="Canva Sans"/>
                <a:ea typeface="Canva Sans"/>
                <a:cs typeface="Canva Sans"/>
                <a:sym typeface="Canva Sans"/>
              </a:rPr>
              <a:t>Attend K12 </a:t>
            </a:r>
            <a:r>
              <a:rPr lang="en-US" sz="2199" b="1" u="sng">
                <a:solidFill>
                  <a:srgbClr val="83001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 </a:t>
            </a:r>
            <a:r>
              <a:rPr lang="en-US" sz="2199">
                <a:solidFill>
                  <a:srgbClr val="830019"/>
                </a:solidFill>
                <a:latin typeface="Canva Sans"/>
                <a:ea typeface="Canva Sans"/>
                <a:cs typeface="Canva Sans"/>
                <a:sym typeface="Canva Sans"/>
              </a:rPr>
              <a:t>be a mentor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5938" y="7972338"/>
            <a:ext cx="4024981" cy="1660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830019"/>
                </a:solidFill>
                <a:latin typeface="Canva Sans"/>
                <a:ea typeface="Canva Sans"/>
                <a:cs typeface="Canva Sans"/>
                <a:sym typeface="Canva Sans"/>
              </a:rPr>
              <a:t>First Year Experience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830019"/>
                </a:solidFill>
                <a:latin typeface="Canva Sans"/>
                <a:ea typeface="Canva Sans"/>
                <a:cs typeface="Canva Sans"/>
                <a:sym typeface="Canva Sans"/>
              </a:rPr>
              <a:t>Living and Learning Community</a:t>
            </a:r>
          </a:p>
          <a:p>
            <a:pPr algn="ctr">
              <a:lnSpc>
                <a:spcPts val="2831"/>
              </a:lnSpc>
            </a:pPr>
            <a:endParaRPr lang="en-US" sz="2199">
              <a:solidFill>
                <a:srgbClr val="830019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480458" y="7930564"/>
            <a:ext cx="4024981" cy="1305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830019"/>
                </a:solidFill>
                <a:latin typeface="Canva Sans"/>
                <a:ea typeface="Canva Sans"/>
                <a:cs typeface="Canva Sans"/>
                <a:sym typeface="Canva Sans"/>
              </a:rPr>
              <a:t>Men of Color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830019"/>
                </a:solidFill>
                <a:latin typeface="Canva Sans"/>
                <a:ea typeface="Canva Sans"/>
                <a:cs typeface="Canva Sans"/>
                <a:sym typeface="Canva Sans"/>
              </a:rPr>
              <a:t>(Hekima means “wisdom” 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830019"/>
                </a:solidFill>
                <a:latin typeface="Canva Sans"/>
                <a:ea typeface="Canva Sans"/>
                <a:cs typeface="Canva Sans"/>
                <a:sym typeface="Canva Sans"/>
              </a:rPr>
              <a:t>in the Swahili language)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7843" y="402272"/>
            <a:ext cx="15632314" cy="2314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40"/>
              </a:lnSpc>
            </a:pPr>
            <a:r>
              <a:rPr lang="en-US" sz="9400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Scholar programs</a:t>
            </a:r>
          </a:p>
          <a:p>
            <a:pPr marL="0" lvl="0" indent="0" algn="ctr">
              <a:lnSpc>
                <a:spcPts val="7810"/>
              </a:lnSpc>
              <a:spcBef>
                <a:spcPct val="0"/>
              </a:spcBef>
            </a:pPr>
            <a:r>
              <a:rPr lang="en-US" sz="710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Belonging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70317"/>
            <a:ext cx="16230600" cy="2135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39"/>
              </a:lnSpc>
            </a:pPr>
            <a:r>
              <a:rPr lang="en-US" sz="9399" b="1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PARTNERS IN RESIDENCE</a:t>
            </a:r>
          </a:p>
          <a:p>
            <a:pPr algn="ctr">
              <a:lnSpc>
                <a:spcPts val="6490"/>
              </a:lnSpc>
            </a:pPr>
            <a:r>
              <a:rPr lang="en-US" sz="590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ACCESS AND CONNECTION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3820" y="2494778"/>
            <a:ext cx="15452778" cy="725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8"/>
              </a:lnSpc>
            </a:pPr>
            <a:endParaRPr/>
          </a:p>
          <a:p>
            <a:pPr marL="1119344" lvl="1" indent="-559672" algn="l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Career Services </a:t>
            </a:r>
          </a:p>
          <a:p>
            <a:pPr marL="1119344" lvl="1" indent="-559672" algn="l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Financial Aid </a:t>
            </a:r>
          </a:p>
          <a:p>
            <a:pPr marL="1119344" lvl="1" indent="-559672" algn="l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Student Leadership and Development Intern </a:t>
            </a:r>
          </a:p>
          <a:p>
            <a:pPr marL="1119344" lvl="1" indent="-559672" algn="l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Wellness Wednesday </a:t>
            </a:r>
          </a:p>
          <a:p>
            <a:pPr marL="1119344" lvl="1" indent="-559672" algn="l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Violence Prevention </a:t>
            </a:r>
          </a:p>
          <a:p>
            <a:pPr marL="1119344" lvl="1" indent="-559672" algn="l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Second Year Experience </a:t>
            </a:r>
          </a:p>
          <a:p>
            <a:pPr marL="1119344" lvl="1" indent="-559672" algn="l">
              <a:lnSpc>
                <a:spcPts val="7258"/>
              </a:lnSpc>
              <a:buFont typeface="Arial"/>
              <a:buChar char="•"/>
            </a:pPr>
            <a:r>
              <a:rPr lang="en-US" sz="5184">
                <a:solidFill>
                  <a:srgbClr val="830019"/>
                </a:solidFill>
                <a:latin typeface="Open Sans"/>
                <a:ea typeface="Open Sans"/>
                <a:cs typeface="Open Sans"/>
                <a:sym typeface="Open Sans"/>
              </a:rPr>
              <a:t>Counseling: Let’s Talk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4984" y="2363504"/>
            <a:ext cx="17227144" cy="7418612"/>
            <a:chOff x="0" y="0"/>
            <a:chExt cx="22969526" cy="9891483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7386913" cy="4743545"/>
            </a:xfrm>
            <a:prstGeom prst="rect">
              <a:avLst/>
            </a:prstGeom>
            <a:solidFill>
              <a:srgbClr val="ADDED4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1808" b="1808"/>
            <a:stretch>
              <a:fillRect/>
            </a:stretch>
          </p:blipFill>
          <p:spPr>
            <a:xfrm>
              <a:off x="7791306" y="0"/>
              <a:ext cx="7386913" cy="4743545"/>
            </a:xfrm>
            <a:prstGeom prst="rect">
              <a:avLst/>
            </a:prstGeom>
          </p:spPr>
        </p:pic>
        <p:sp>
          <p:nvSpPr>
            <p:cNvPr id="5" name="AutoShape 5"/>
            <p:cNvSpPr/>
            <p:nvPr/>
          </p:nvSpPr>
          <p:spPr>
            <a:xfrm>
              <a:off x="15582613" y="0"/>
              <a:ext cx="7386913" cy="4743545"/>
            </a:xfrm>
            <a:prstGeom prst="rect">
              <a:avLst/>
            </a:prstGeom>
            <a:solidFill>
              <a:srgbClr val="ADDED4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7189" b="7189"/>
            <a:stretch>
              <a:fillRect/>
            </a:stretch>
          </p:blipFill>
          <p:spPr>
            <a:xfrm>
              <a:off x="0" y="5147938"/>
              <a:ext cx="7386913" cy="4743545"/>
            </a:xfrm>
            <a:prstGeom prst="rect">
              <a:avLst/>
            </a:prstGeom>
          </p:spPr>
        </p:pic>
        <p:sp>
          <p:nvSpPr>
            <p:cNvPr id="7" name="AutoShape 7"/>
            <p:cNvSpPr/>
            <p:nvPr/>
          </p:nvSpPr>
          <p:spPr>
            <a:xfrm>
              <a:off x="7791306" y="5147938"/>
              <a:ext cx="7386913" cy="4743545"/>
            </a:xfrm>
            <a:prstGeom prst="rect">
              <a:avLst/>
            </a:prstGeom>
            <a:solidFill>
              <a:srgbClr val="ADDED4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/>
            <a:srcRect t="1799" b="1799"/>
            <a:stretch>
              <a:fillRect/>
            </a:stretch>
          </p:blipFill>
          <p:spPr>
            <a:xfrm>
              <a:off x="15582613" y="5147938"/>
              <a:ext cx="7386913" cy="4743545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694388" y="630873"/>
            <a:ext cx="16899225" cy="1338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339"/>
              </a:lnSpc>
              <a:spcBef>
                <a:spcPct val="0"/>
              </a:spcBef>
            </a:pPr>
            <a:r>
              <a:rPr lang="en-US" sz="9399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Access and connections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7844" y="2742404"/>
            <a:ext cx="3809299" cy="945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6"/>
              </a:lnSpc>
            </a:pPr>
            <a:r>
              <a:rPr lang="en-US" sz="5519">
                <a:solidFill>
                  <a:srgbClr val="830019"/>
                </a:solidFill>
                <a:latin typeface="Garet ExtraBold"/>
                <a:ea typeface="Garet ExtraBold"/>
                <a:cs typeface="Garet ExtraBold"/>
                <a:sym typeface="Garet ExtraBold"/>
              </a:rPr>
              <a:t>Academic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16284" y="6489454"/>
            <a:ext cx="2604544" cy="945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6"/>
              </a:lnSpc>
            </a:pPr>
            <a:r>
              <a:rPr lang="en-US" sz="5519">
                <a:solidFill>
                  <a:srgbClr val="830019"/>
                </a:solidFill>
                <a:latin typeface="Garet ExtraBold"/>
                <a:ea typeface="Garet ExtraBold"/>
                <a:cs typeface="Garet ExtraBold"/>
                <a:sym typeface="Garet ExtraBold"/>
              </a:rPr>
              <a:t>Career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85110" y="2449219"/>
            <a:ext cx="3286431" cy="945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26"/>
              </a:lnSpc>
            </a:pPr>
            <a:r>
              <a:rPr lang="en-US" sz="5519">
                <a:solidFill>
                  <a:srgbClr val="830019"/>
                </a:solidFill>
                <a:latin typeface="Garet ExtraBold"/>
                <a:ea typeface="Garet ExtraBold"/>
                <a:cs typeface="Garet ExtraBold"/>
                <a:sym typeface="Garet ExtraBold"/>
              </a:rPr>
              <a:t>Personal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7844" y="3089903"/>
            <a:ext cx="4400953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endParaRPr/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Advising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Peer Tutoring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Referrals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13907" y="7486261"/>
            <a:ext cx="3809299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Workshops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Networking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Resume Help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11062" y="3462917"/>
            <a:ext cx="5521067" cy="3016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b="1">
                <a:solidFill>
                  <a:srgbClr val="000000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Partners in Residence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Involvement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Leadership Development</a:t>
            </a:r>
          </a:p>
          <a:p>
            <a:pPr algn="l">
              <a:lnSpc>
                <a:spcPts val="5052"/>
              </a:lnSpc>
            </a:pPr>
            <a:endParaRPr lang="en-US" sz="3399">
              <a:solidFill>
                <a:srgbClr val="00000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9525" y="1021080"/>
            <a:ext cx="18288000" cy="175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59"/>
              </a:lnSpc>
            </a:pPr>
            <a:r>
              <a:rPr lang="en-US" sz="9399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FINANCIAL RESOURCES</a:t>
            </a:r>
          </a:p>
          <a:p>
            <a:pPr algn="ctr">
              <a:lnSpc>
                <a:spcPts val="5310"/>
              </a:lnSpc>
              <a:spcBef>
                <a:spcPct val="0"/>
              </a:spcBef>
            </a:pPr>
            <a:r>
              <a:rPr lang="en-US" sz="5900">
                <a:solidFill>
                  <a:srgbClr val="83001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ACCESS AND CONNECTION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472475" y="3685616"/>
            <a:ext cx="3906368" cy="3906368"/>
            <a:chOff x="0" y="0"/>
            <a:chExt cx="5208491" cy="5208491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208491" cy="5208491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6616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557065" y="910167"/>
              <a:ext cx="4094361" cy="3709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00"/>
                </a:lnSpc>
              </a:pPr>
              <a:r>
                <a:rPr lang="en-US" sz="40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On-Campus </a:t>
              </a:r>
            </a:p>
            <a:p>
              <a:pPr algn="ctr">
                <a:lnSpc>
                  <a:spcPts val="5600"/>
                </a:lnSpc>
              </a:pPr>
              <a:r>
                <a:rPr lang="en-US" sz="40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and </a:t>
              </a:r>
            </a:p>
            <a:p>
              <a:pPr algn="ctr">
                <a:lnSpc>
                  <a:spcPts val="5600"/>
                </a:lnSpc>
              </a:pPr>
              <a:r>
                <a:rPr lang="en-US" sz="40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Off-Campus</a:t>
              </a:r>
            </a:p>
            <a:p>
              <a:pPr algn="ctr">
                <a:lnSpc>
                  <a:spcPts val="5600"/>
                </a:lnSpc>
              </a:pPr>
              <a:r>
                <a:rPr lang="en-US" sz="40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Jobs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190816" y="3685616"/>
            <a:ext cx="3906368" cy="390636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3001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190816" y="4765040"/>
            <a:ext cx="3906368" cy="153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Grants and </a:t>
            </a:r>
          </a:p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Scholarships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884272" y="3685616"/>
            <a:ext cx="3906368" cy="390636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6616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416595" y="4755515"/>
            <a:ext cx="2841724" cy="1623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Financial </a:t>
            </a:r>
          </a:p>
          <a:p>
            <a:pPr algn="ctr">
              <a:lnSpc>
                <a:spcPts val="6580"/>
              </a:lnSpc>
            </a:pPr>
            <a:r>
              <a:rPr lang="en-US" sz="47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Literacy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95203" y="798949"/>
            <a:ext cx="9697593" cy="1661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59"/>
              </a:lnSpc>
            </a:pPr>
            <a:r>
              <a:rPr lang="en-US" sz="11599" b="1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Recap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165616"/>
            <a:ext cx="16230600" cy="4194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0" lvl="1" indent="-431795" algn="l">
              <a:lnSpc>
                <a:spcPts val="5599"/>
              </a:lnSpc>
              <a:buFont typeface="Arial"/>
              <a:buChar char="•"/>
            </a:pPr>
            <a:r>
              <a:rPr lang="en-US" sz="3999" b="1" i="1" spc="119">
                <a:solidFill>
                  <a:srgbClr val="191919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Our programs and our space provide holistic care to the students we serve</a:t>
            </a:r>
          </a:p>
          <a:p>
            <a:pPr algn="l">
              <a:lnSpc>
                <a:spcPts val="5599"/>
              </a:lnSpc>
            </a:pPr>
            <a:endParaRPr lang="en-US" sz="3999" b="1" i="1" spc="119">
              <a:solidFill>
                <a:srgbClr val="191919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  <a:p>
            <a:pPr marL="863590" lvl="1" indent="-431795" algn="l">
              <a:lnSpc>
                <a:spcPts val="5599"/>
              </a:lnSpc>
              <a:buFont typeface="Arial"/>
              <a:buChar char="•"/>
            </a:pPr>
            <a:r>
              <a:rPr lang="en-US" sz="3999" b="1" i="1" spc="119">
                <a:solidFill>
                  <a:srgbClr val="191919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All four values can be seen in what we do on a semester wide basis</a:t>
            </a:r>
          </a:p>
          <a:p>
            <a:pPr algn="l">
              <a:lnSpc>
                <a:spcPts val="5599"/>
              </a:lnSpc>
            </a:pPr>
            <a:endParaRPr lang="en-US" sz="3999" b="1" i="1" spc="119">
              <a:solidFill>
                <a:srgbClr val="191919"/>
              </a:solidFill>
              <a:latin typeface="Montserrat Bold Italics"/>
              <a:ea typeface="Montserrat Bold Italics"/>
              <a:cs typeface="Montserrat Bold Italics"/>
              <a:sym typeface="Montserrat Bold Itali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80398" y="2339815"/>
            <a:ext cx="512941" cy="732773"/>
          </a:xfrm>
          <a:custGeom>
            <a:avLst/>
            <a:gdLst/>
            <a:ahLst/>
            <a:cxnLst/>
            <a:rect l="l" t="t" r="r" b="b"/>
            <a:pathLst>
              <a:path w="512941" h="732773">
                <a:moveTo>
                  <a:pt x="0" y="0"/>
                </a:moveTo>
                <a:lnTo>
                  <a:pt x="512941" y="0"/>
                </a:lnTo>
                <a:lnTo>
                  <a:pt x="512941" y="732773"/>
                </a:lnTo>
                <a:lnTo>
                  <a:pt x="0" y="732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660760" y="3644088"/>
            <a:ext cx="782540" cy="782540"/>
          </a:xfrm>
          <a:custGeom>
            <a:avLst/>
            <a:gdLst/>
            <a:ahLst/>
            <a:cxnLst/>
            <a:rect l="l" t="t" r="r" b="b"/>
            <a:pathLst>
              <a:path w="782540" h="782540">
                <a:moveTo>
                  <a:pt x="0" y="0"/>
                </a:moveTo>
                <a:lnTo>
                  <a:pt x="782541" y="0"/>
                </a:lnTo>
                <a:lnTo>
                  <a:pt x="782541" y="782540"/>
                </a:lnTo>
                <a:lnTo>
                  <a:pt x="0" y="7825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82182" y="4998128"/>
            <a:ext cx="939698" cy="646042"/>
          </a:xfrm>
          <a:custGeom>
            <a:avLst/>
            <a:gdLst/>
            <a:ahLst/>
            <a:cxnLst/>
            <a:rect l="l" t="t" r="r" b="b"/>
            <a:pathLst>
              <a:path w="939698" h="646042">
                <a:moveTo>
                  <a:pt x="0" y="0"/>
                </a:moveTo>
                <a:lnTo>
                  <a:pt x="939697" y="0"/>
                </a:lnTo>
                <a:lnTo>
                  <a:pt x="939697" y="646043"/>
                </a:lnTo>
                <a:lnTo>
                  <a:pt x="0" y="6460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660760" y="6215671"/>
            <a:ext cx="791068" cy="791068"/>
          </a:xfrm>
          <a:custGeom>
            <a:avLst/>
            <a:gdLst/>
            <a:ahLst/>
            <a:cxnLst/>
            <a:rect l="l" t="t" r="r" b="b"/>
            <a:pathLst>
              <a:path w="791068" h="791068">
                <a:moveTo>
                  <a:pt x="0" y="0"/>
                </a:moveTo>
                <a:lnTo>
                  <a:pt x="791068" y="0"/>
                </a:lnTo>
                <a:lnTo>
                  <a:pt x="791068" y="791067"/>
                </a:lnTo>
                <a:lnTo>
                  <a:pt x="0" y="7910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660760" y="7578238"/>
            <a:ext cx="782540" cy="782540"/>
          </a:xfrm>
          <a:custGeom>
            <a:avLst/>
            <a:gdLst/>
            <a:ahLst/>
            <a:cxnLst/>
            <a:rect l="l" t="t" r="r" b="b"/>
            <a:pathLst>
              <a:path w="782540" h="782540">
                <a:moveTo>
                  <a:pt x="0" y="0"/>
                </a:moveTo>
                <a:lnTo>
                  <a:pt x="782541" y="0"/>
                </a:lnTo>
                <a:lnTo>
                  <a:pt x="782541" y="782541"/>
                </a:lnTo>
                <a:lnTo>
                  <a:pt x="0" y="7825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5904351" y="2126763"/>
            <a:ext cx="8528808" cy="87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3199" b="1">
                <a:solidFill>
                  <a:srgbClr val="142740"/>
                </a:solidFill>
                <a:latin typeface="Nunito Bold"/>
                <a:ea typeface="Nunito Bold"/>
                <a:cs typeface="Nunito Bold"/>
                <a:sym typeface="Nunito Bold"/>
              </a:rPr>
              <a:t>1101 Centennial Hall, La Crosse WI 54601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04351" y="3455919"/>
            <a:ext cx="5080000" cy="87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3199" b="1">
                <a:solidFill>
                  <a:srgbClr val="142740"/>
                </a:solidFill>
                <a:latin typeface="Nunito Bold"/>
                <a:ea typeface="Nunito Bold"/>
                <a:cs typeface="Nunito Bold"/>
                <a:sym typeface="Nunito Bold"/>
              </a:rPr>
              <a:t>608-785-8225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04351" y="4741711"/>
            <a:ext cx="5427726" cy="87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3199" b="1">
                <a:solidFill>
                  <a:srgbClr val="142740"/>
                </a:solidFill>
                <a:latin typeface="Nunito Bold"/>
                <a:ea typeface="Nunito Bold"/>
                <a:cs typeface="Nunito Bold"/>
                <a:sym typeface="Nunito Bold"/>
              </a:rPr>
              <a:t>omss@uwlax.edu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492217"/>
            <a:ext cx="16230600" cy="116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8100" b="1">
                <a:solidFill>
                  <a:srgbClr val="830019"/>
                </a:solidFill>
                <a:latin typeface="Rig Solid Medium Fill"/>
                <a:ea typeface="Rig Solid Medium Fill"/>
                <a:cs typeface="Rig Solid Medium Fill"/>
                <a:sym typeface="Rig Solid Medium Fill"/>
              </a:rPr>
              <a:t>REACH OUT FOR QUESTOINS!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04351" y="6031765"/>
            <a:ext cx="3395111" cy="87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3199" b="1">
                <a:solidFill>
                  <a:srgbClr val="142740"/>
                </a:solidFill>
                <a:latin typeface="Nunito Bold"/>
                <a:ea typeface="Nunito Bold"/>
                <a:cs typeface="Nunito Bold"/>
                <a:sym typeface="Nunito Bold"/>
              </a:rPr>
              <a:t>@uwl_omss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04351" y="7390069"/>
            <a:ext cx="3395111" cy="871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999"/>
              </a:lnSpc>
            </a:pPr>
            <a:r>
              <a:rPr lang="en-US" sz="3199" b="1">
                <a:solidFill>
                  <a:srgbClr val="142740"/>
                </a:solidFill>
                <a:latin typeface="Nunito Bold"/>
                <a:ea typeface="Nunito Bold"/>
                <a:cs typeface="Nunito Bold"/>
                <a:sym typeface="Nunito Bold"/>
              </a:rPr>
              <a:t>@uwlomss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789277" y="432778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F9088B3B4974AAB53FC782F7B5ABC" ma:contentTypeVersion="7" ma:contentTypeDescription="Create a new document." ma:contentTypeScope="" ma:versionID="7d5f86979e39ee684b93901ed8aefa2d">
  <xsd:schema xmlns:xsd="http://www.w3.org/2001/XMLSchema" xmlns:xs="http://www.w3.org/2001/XMLSchema" xmlns:p="http://schemas.microsoft.com/office/2006/metadata/properties" xmlns:ns2="d35f6b31-b80f-4aff-a034-029df51657cc" xmlns:ns3="496ef81d-6863-4e71-82bf-3b66ac3b0370" xmlns:ns4="e093e355-c945-4473-9c5d-2835a4da0d94" targetNamespace="http://schemas.microsoft.com/office/2006/metadata/properties" ma:root="true" ma:fieldsID="e5d44efc36b071fa62906dda4f1b27d1" ns2:_="" ns3:_="" ns4:_="">
    <xsd:import namespace="d35f6b31-b80f-4aff-a034-029df51657cc"/>
    <xsd:import namespace="496ef81d-6863-4e71-82bf-3b66ac3b0370"/>
    <xsd:import namespace="e093e355-c945-4473-9c5d-2835a4da0d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SearchProperties" minOccurs="0"/>
                <xsd:element ref="ns4:MediaServiceObjectDetectorVersion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f6b31-b80f-4aff-a034-029df516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ef81d-6863-4e71-82bf-3b66ac3b0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3e355-c945-4473-9c5d-2835a4da0d94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14CCBED-172C-4B32-9CDB-270AA511C0A3}"/>
</file>

<file path=customXml/itemProps2.xml><?xml version="1.0" encoding="utf-8"?>
<ds:datastoreItem xmlns:ds="http://schemas.openxmlformats.org/officeDocument/2006/customXml" ds:itemID="{AF7CF4A9-12D4-4441-99A6-FB6115BC104F}"/>
</file>

<file path=customXml/itemProps3.xml><?xml version="1.0" encoding="utf-8"?>
<ds:datastoreItem xmlns:ds="http://schemas.openxmlformats.org/officeDocument/2006/customXml" ds:itemID="{93F111F6-8D02-45DB-8A51-9E35D18FDF2F}"/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466</Words>
  <Application>Microsoft Office PowerPoint</Application>
  <PresentationFormat>Custom</PresentationFormat>
  <Paragraphs>141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8" baseType="lpstr">
      <vt:lpstr>Canva Sans</vt:lpstr>
      <vt:lpstr>Open Sans Bold</vt:lpstr>
      <vt:lpstr>Montserrat Light Bold</vt:lpstr>
      <vt:lpstr>Barlow Bold</vt:lpstr>
      <vt:lpstr>Arial</vt:lpstr>
      <vt:lpstr>Montserrat Light</vt:lpstr>
      <vt:lpstr>Montserrat</vt:lpstr>
      <vt:lpstr>Nunito</vt:lpstr>
      <vt:lpstr>Rig Solid Medium Fill</vt:lpstr>
      <vt:lpstr>Garet ExtraBold</vt:lpstr>
      <vt:lpstr>Canva Sans Bold</vt:lpstr>
      <vt:lpstr>Montserrat Bold</vt:lpstr>
      <vt:lpstr>Montserrat Bold Italics</vt:lpstr>
      <vt:lpstr>Nunito Bold</vt:lpstr>
      <vt:lpstr>Open Sans Light</vt:lpstr>
      <vt:lpstr>Barlow Medium</vt:lpstr>
      <vt:lpstr>Open Sans</vt:lpstr>
      <vt:lpstr>Calibri</vt:lpstr>
      <vt:lpstr>Open Sans Light Bold</vt:lpstr>
      <vt:lpstr>Organic</vt:lpstr>
      <vt:lpstr>Genty Sans</vt:lpstr>
      <vt:lpstr>Bukhari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OMSS Conference Presentation</dc:title>
  <cp:lastModifiedBy>Sadie Kuhl</cp:lastModifiedBy>
  <cp:revision>2</cp:revision>
  <dcterms:created xsi:type="dcterms:W3CDTF">2006-08-16T00:00:00Z</dcterms:created>
  <dcterms:modified xsi:type="dcterms:W3CDTF">2024-11-12T22:33:52Z</dcterms:modified>
  <dc:identifier>DAGUgfFjKn4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0x010100071F9088B3B4974AAB53FC782F7B5ABC</vt:lpwstr>
  </property>
</Properties>
</file>