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4"/>
  </p:notesMasterIdLst>
  <p:sldIdLst>
    <p:sldId id="263" r:id="rId5"/>
    <p:sldId id="274" r:id="rId6"/>
    <p:sldId id="265" r:id="rId7"/>
    <p:sldId id="271" r:id="rId8"/>
    <p:sldId id="264" r:id="rId9"/>
    <p:sldId id="258" r:id="rId10"/>
    <p:sldId id="266" r:id="rId11"/>
    <p:sldId id="259" r:id="rId12"/>
    <p:sldId id="275" r:id="rId13"/>
    <p:sldId id="268" r:id="rId14"/>
    <p:sldId id="267" r:id="rId15"/>
    <p:sldId id="260" r:id="rId16"/>
    <p:sldId id="269" r:id="rId17"/>
    <p:sldId id="273" r:id="rId18"/>
    <p:sldId id="276" r:id="rId19"/>
    <p:sldId id="257" r:id="rId20"/>
    <p:sldId id="272" r:id="rId21"/>
    <p:sldId id="262" r:id="rId22"/>
    <p:sldId id="27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3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E3C21-C3CB-4B8D-9033-56C1B3CE75FA}" type="datetimeFigureOut">
              <a:rPr lang="en-US" smtClean="0"/>
              <a:t>11/13/2024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32C3C-A191-48C2-A7E8-9C96AF841A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6394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E9517-8E69-4FF1-9294-E1E54A394BAE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A8E48-174D-4FEB-9E49-805E25B6E4DE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8E718-7869-4C6F-963F-37646651C408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C8F81-CFCC-4380-95A1-3EA40326D83F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3D059-B916-4F7C-A4ED-4054F320AB5E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C09DA-8BB6-47A9-8041-F86B534ABC44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ED52A-4DB9-477E-8FA6-EFA1723225C0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95BC2-041D-4BFD-90E5-0281AA95C4F8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99882C83-E2E7-4E14-8989-44350B9DDE3D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DEFFE-95A2-43FF-99D5-6E7D22FB0B88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8F6ED-3CC4-4AFC-845E-EA395F55A80F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98A29-D8FB-46E0-94ED-76B45654629F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BF942-E3E4-447D-BFAE-5B5B25F76F4C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4C4CE-C594-4506-B364-99EFEEFBB023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6F7BD38-A805-4B2C-9BDF-D56E94387879}" type="datetime1">
              <a:rPr lang="en-US" smtClean="0"/>
              <a:t>11/13/2024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learnhowtobecome.org/contributors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microsoft.com/office/2007/relationships/hdphoto" Target="../media/hdphoto5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617FD-A3DD-4B1B-A618-8B7F44A2D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788" y="4895558"/>
            <a:ext cx="10572000" cy="779529"/>
          </a:xfrm>
        </p:spPr>
        <p:txBody>
          <a:bodyPr>
            <a:normAutofit/>
          </a:bodyPr>
          <a:lstStyle/>
          <a:p>
            <a:r>
              <a:rPr lang="en-US" sz="4400" dirty="0"/>
              <a:t>Military Culture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C7E44-4828-47E6-A083-C1E389988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977" y="5594109"/>
            <a:ext cx="7786509" cy="144543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Presented by </a:t>
            </a:r>
          </a:p>
          <a:p>
            <a:pPr>
              <a:lnSpc>
                <a:spcPct val="50000"/>
              </a:lnSpc>
            </a:pPr>
            <a:r>
              <a:rPr lang="en-US" sz="1600" b="1" dirty="0"/>
              <a:t>UWM Military and Veterans Resource Center</a:t>
            </a:r>
          </a:p>
          <a:p>
            <a:pPr>
              <a:lnSpc>
                <a:spcPct val="50000"/>
              </a:lnSpc>
            </a:pPr>
            <a:r>
              <a:rPr lang="en-US" sz="1600" dirty="0"/>
              <a:t>Yolanda Medina, Director</a:t>
            </a:r>
          </a:p>
          <a:p>
            <a:pPr>
              <a:lnSpc>
                <a:spcPct val="50000"/>
              </a:lnSpc>
            </a:pPr>
            <a:r>
              <a:rPr lang="en-US" sz="1600" dirty="0"/>
              <a:t>Groovy Cocroft, Assistant Director</a:t>
            </a:r>
          </a:p>
        </p:txBody>
      </p:sp>
      <p:pic>
        <p:nvPicPr>
          <p:cNvPr id="5" name="Picture 4" descr="A yellow circle with black text and black text&#10;&#10;Description automatically generated">
            <a:extLst>
              <a:ext uri="{FF2B5EF4-FFF2-40B4-BE49-F238E27FC236}">
                <a16:creationId xmlns:a16="http://schemas.microsoft.com/office/drawing/2014/main" id="{A7DEBDC0-211A-99D7-BB64-C1D1354A6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69" y="618510"/>
            <a:ext cx="3222311" cy="322231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VA Benefits for Combat Veterans - What They Are | CCK Law">
            <a:extLst>
              <a:ext uri="{FF2B5EF4-FFF2-40B4-BE49-F238E27FC236}">
                <a16:creationId xmlns:a16="http://schemas.microsoft.com/office/drawing/2014/main" id="{844BBCA4-8533-A20D-3B4C-BC98EB2EB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969" y="79651"/>
            <a:ext cx="7928150" cy="434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ree Transparent Circle With Line Through It, Download Free Transparent  Circle With Line Through It png images, Free ClipArts on Clipart Library">
            <a:extLst>
              <a:ext uri="{FF2B5EF4-FFF2-40B4-BE49-F238E27FC236}">
                <a16:creationId xmlns:a16="http://schemas.microsoft.com/office/drawing/2014/main" id="{85EC56A2-CB60-A9B7-5BE0-3FF2D940B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877" y="0"/>
            <a:ext cx="6566597" cy="492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57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617FD-A3DD-4B1B-A618-8B7F44A2D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5152733"/>
            <a:ext cx="10572000" cy="779529"/>
          </a:xfrm>
        </p:spPr>
        <p:txBody>
          <a:bodyPr>
            <a:normAutofit/>
          </a:bodyPr>
          <a:lstStyle/>
          <a:p>
            <a:r>
              <a:rPr lang="en-US" sz="4400" dirty="0"/>
              <a:t>Military Culture</a:t>
            </a:r>
          </a:p>
        </p:txBody>
      </p:sp>
      <p:pic>
        <p:nvPicPr>
          <p:cNvPr id="2050" name="Picture 2" descr="Spending on Veterans in the Budget">
            <a:extLst>
              <a:ext uri="{FF2B5EF4-FFF2-40B4-BE49-F238E27FC236}">
                <a16:creationId xmlns:a16="http://schemas.microsoft.com/office/drawing/2014/main" id="{D55E45CC-2493-5EBD-5283-635849EEF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5" y="135133"/>
            <a:ext cx="11965797" cy="430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ree Transparent Circle With Line Through It, Download Free Transparent  Circle With Line Through It png images, Free ClipArts on Clipart Library">
            <a:extLst>
              <a:ext uri="{FF2B5EF4-FFF2-40B4-BE49-F238E27FC236}">
                <a16:creationId xmlns:a16="http://schemas.microsoft.com/office/drawing/2014/main" id="{9EE31A88-DE0E-F315-90CE-A179FCE7E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064" y="288829"/>
            <a:ext cx="8788958" cy="659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6259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617FD-A3DD-4B1B-A618-8B7F44A2D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5152733"/>
            <a:ext cx="10572000" cy="779529"/>
          </a:xfrm>
        </p:spPr>
        <p:txBody>
          <a:bodyPr>
            <a:normAutofit/>
          </a:bodyPr>
          <a:lstStyle/>
          <a:p>
            <a:r>
              <a:rPr lang="en-US" sz="4400" dirty="0"/>
              <a:t>Military Culture</a:t>
            </a:r>
          </a:p>
        </p:txBody>
      </p:sp>
      <p:pic>
        <p:nvPicPr>
          <p:cNvPr id="5" name="Picture 4" descr="A yellow circle with black text and black text&#10;&#10;Description automatically generated">
            <a:extLst>
              <a:ext uri="{FF2B5EF4-FFF2-40B4-BE49-F238E27FC236}">
                <a16:creationId xmlns:a16="http://schemas.microsoft.com/office/drawing/2014/main" id="{A7DEBDC0-211A-99D7-BB64-C1D1354A6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5446" y="1212251"/>
            <a:ext cx="1963567" cy="19635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Diverse Group Of Adults Images – Browse 192,524 Stock Photos, Vectors, and  Video | Adobe Stock">
            <a:extLst>
              <a:ext uri="{FF2B5EF4-FFF2-40B4-BE49-F238E27FC236}">
                <a16:creationId xmlns:a16="http://schemas.microsoft.com/office/drawing/2014/main" id="{DF2D9BD5-26BA-4019-F023-DBC8CDFD1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0" y="109643"/>
            <a:ext cx="9704299" cy="430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57904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CF772-F6E7-379A-9019-EAB3FFF42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61600" y="4820875"/>
            <a:ext cx="10561418" cy="1468800"/>
          </a:xfrm>
        </p:spPr>
        <p:txBody>
          <a:bodyPr/>
          <a:lstStyle/>
          <a:p>
            <a:r>
              <a:rPr lang="en-US" dirty="0"/>
              <a:t>MAVRC Staff</a:t>
            </a:r>
          </a:p>
        </p:txBody>
      </p:sp>
      <p:pic>
        <p:nvPicPr>
          <p:cNvPr id="2050" name="Picture 2" descr="James M. Cocroft: Advocating for Veterans - Wisconsin Veterans Museum">
            <a:extLst>
              <a:ext uri="{FF2B5EF4-FFF2-40B4-BE49-F238E27FC236}">
                <a16:creationId xmlns:a16="http://schemas.microsoft.com/office/drawing/2014/main" id="{9DDF61FB-8758-6B8B-C2B3-7B4486498ACF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12" y="568325"/>
            <a:ext cx="2833688" cy="3638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Content Placeholder 9" descr="A person and person standing in front of a car&#10;&#10;Description automatically generated">
            <a:extLst>
              <a:ext uri="{FF2B5EF4-FFF2-40B4-BE49-F238E27FC236}">
                <a16:creationId xmlns:a16="http://schemas.microsoft.com/office/drawing/2014/main" id="{FB6B0F85-7881-F343-C978-6F97BEE2BEC0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59202" y="574675"/>
            <a:ext cx="2833688" cy="3638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38CB5E1B-B406-7E83-92A4-0868699FF5B2}"/>
              </a:ext>
            </a:extLst>
          </p:cNvPr>
          <p:cNvSpPr txBox="1">
            <a:spLocks/>
          </p:cNvSpPr>
          <p:nvPr/>
        </p:nvSpPr>
        <p:spPr>
          <a:xfrm>
            <a:off x="457994" y="679450"/>
            <a:ext cx="2616277" cy="363855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900" b="1" dirty="0">
                <a:solidFill>
                  <a:schemeClr val="tx2">
                    <a:lumMod val="10000"/>
                  </a:schemeClr>
                </a:solidFill>
              </a:rPr>
              <a:t>Yolanda Medina, Director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>
                <a:solidFill>
                  <a:schemeClr val="tx2">
                    <a:lumMod val="10000"/>
                  </a:schemeClr>
                </a:solidFill>
              </a:rPr>
              <a:t>United States Marine Corps (4 years)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2">
                    <a:lumMod val="10000"/>
                  </a:schemeClr>
                </a:solidFill>
              </a:rPr>
              <a:t>B.A., Religious Studies,           Carroll University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2">
                    <a:lumMod val="10000"/>
                  </a:schemeClr>
                </a:solidFill>
              </a:rPr>
              <a:t>M.ED., Adult, Community, and Professional Education,     Carroll University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4C78DC1-A2CF-001C-0F8A-872E45E23E99}"/>
              </a:ext>
            </a:extLst>
          </p:cNvPr>
          <p:cNvSpPr txBox="1">
            <a:spLocks/>
          </p:cNvSpPr>
          <p:nvPr/>
        </p:nvSpPr>
        <p:spPr>
          <a:xfrm>
            <a:off x="9385222" y="568325"/>
            <a:ext cx="2616277" cy="363855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1900" b="1" dirty="0">
                <a:solidFill>
                  <a:schemeClr val="tx2">
                    <a:lumMod val="10000"/>
                  </a:schemeClr>
                </a:solidFill>
              </a:rPr>
              <a:t>James “Groovy” Cocroft,          Assistant Director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900" dirty="0">
                <a:solidFill>
                  <a:schemeClr val="tx2">
                    <a:lumMod val="10000"/>
                  </a:schemeClr>
                </a:solidFill>
              </a:rPr>
              <a:t>United States Navy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en-US" sz="1900" dirty="0">
                <a:solidFill>
                  <a:schemeClr val="tx2">
                    <a:lumMod val="10000"/>
                  </a:schemeClr>
                </a:solidFill>
              </a:rPr>
              <a:t>(20 years – retired)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sz="1900" dirty="0">
                <a:solidFill>
                  <a:schemeClr val="tx2">
                    <a:lumMod val="10000"/>
                  </a:schemeClr>
                </a:solidFill>
              </a:rPr>
              <a:t>B.S. Information Science and Technology, University of Wisconsin Milwaukee</a:t>
            </a:r>
          </a:p>
          <a:p>
            <a:pPr marL="0" indent="0">
              <a:lnSpc>
                <a:spcPct val="90000"/>
              </a:lnSpc>
              <a:buNone/>
            </a:pPr>
            <a:endParaRPr lang="en-US" sz="1600" dirty="0"/>
          </a:p>
        </p:txBody>
      </p:sp>
      <p:pic>
        <p:nvPicPr>
          <p:cNvPr id="14" name="Picture 13" descr="A yellow circle with black text and black text&#10;&#10;Description automatically generated">
            <a:extLst>
              <a:ext uri="{FF2B5EF4-FFF2-40B4-BE49-F238E27FC236}">
                <a16:creationId xmlns:a16="http://schemas.microsoft.com/office/drawing/2014/main" id="{29517EF5-2B99-F9F9-5CEE-2DAB6A232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3671" y="5148696"/>
            <a:ext cx="1554954" cy="15549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47539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617FD-A3DD-4B1B-A618-8B7F44A2D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6412" y="4616830"/>
            <a:ext cx="10572000" cy="779529"/>
          </a:xfrm>
        </p:spPr>
        <p:txBody>
          <a:bodyPr>
            <a:normAutofit/>
          </a:bodyPr>
          <a:lstStyle/>
          <a:p>
            <a:pPr algn="r"/>
            <a:r>
              <a:rPr lang="en-US" sz="4000" dirty="0"/>
              <a:t>Demographics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FC7E44-4828-47E6-A083-C1E389988E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49" y="5248275"/>
            <a:ext cx="11258363" cy="136489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sz="3800" b="0" i="0" dirty="0">
                <a:effectLst/>
                <a:latin typeface="MercurySSm-Bold-Pro_Web"/>
              </a:rPr>
              <a:t>83% of the US military identify as male</a:t>
            </a:r>
          </a:p>
          <a:p>
            <a:pPr>
              <a:lnSpc>
                <a:spcPct val="90000"/>
              </a:lnSpc>
            </a:pPr>
            <a:r>
              <a:rPr lang="en-US" sz="3800" b="0" i="0" dirty="0">
                <a:effectLst/>
                <a:latin typeface="MercurySSm-Bold-Pro_Web"/>
              </a:rPr>
              <a:t>Of this, 69% of the male population identifies as white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algn="r">
              <a:lnSpc>
                <a:spcPct val="90000"/>
              </a:lnSpc>
            </a:pPr>
            <a:r>
              <a:rPr lang="en-US" sz="1500" dirty="0"/>
              <a:t>Statista, Politics &amp; Government, 2019</a:t>
            </a:r>
          </a:p>
        </p:txBody>
      </p:sp>
      <p:pic>
        <p:nvPicPr>
          <p:cNvPr id="4" name="Picture 2" descr="For Australia's military veterans, tattoos are an important reminder of the  things they've seen | The Canberra Times | Canberra, ACT">
            <a:extLst>
              <a:ext uri="{FF2B5EF4-FFF2-40B4-BE49-F238E27FC236}">
                <a16:creationId xmlns:a16="http://schemas.microsoft.com/office/drawing/2014/main" id="{E0DA9582-FF98-8034-08CE-D59168226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9" y="120580"/>
            <a:ext cx="11947490" cy="426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960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53576798-7F98-4C7F-B6C7-6D41B5A7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5E6C2-6C27-41C2-B649-3961842B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5325" y="749850"/>
            <a:ext cx="4743073" cy="10482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Demographics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E66EA222-7E67-CD52-C60B-C111F05123D6}"/>
              </a:ext>
            </a:extLst>
          </p:cNvPr>
          <p:cNvSpPr txBox="1">
            <a:spLocks/>
          </p:cNvSpPr>
          <p:nvPr/>
        </p:nvSpPr>
        <p:spPr>
          <a:xfrm>
            <a:off x="7191375" y="2083835"/>
            <a:ext cx="4819276" cy="2690329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600" b="1" dirty="0">
                <a:latin typeface="MercurySSm-Bold-Pro_Web"/>
              </a:rPr>
              <a:t>17% of the US military identify as female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MercurySSm-Bold-Pro_Web"/>
              </a:rPr>
              <a:t>54% White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MercurySSm-Bold-Pro_Web"/>
              </a:rPr>
              <a:t>28% Black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MercurySSm-Bold-Pro_Web"/>
              </a:rPr>
              <a:t>21% Hispanic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MercurySSm-Bold-Pro_Web"/>
              </a:rPr>
              <a:t>10% American Indican, Asian American, Pacific Islander</a:t>
            </a:r>
            <a:endParaRPr lang="en-US" sz="15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36172D-DEAB-AD72-8B58-5A874A4E890A}"/>
              </a:ext>
            </a:extLst>
          </p:cNvPr>
          <p:cNvSpPr txBox="1"/>
          <p:nvPr/>
        </p:nvSpPr>
        <p:spPr>
          <a:xfrm>
            <a:off x="785814" y="6202704"/>
            <a:ext cx="6100762" cy="25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200" dirty="0"/>
              <a:t>Military One Source, 2022 Demographics Profile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708D67E-7E73-20B8-838B-F0743C1C5249}"/>
              </a:ext>
            </a:extLst>
          </p:cNvPr>
          <p:cNvSpPr txBox="1">
            <a:spLocks/>
          </p:cNvSpPr>
          <p:nvPr/>
        </p:nvSpPr>
        <p:spPr>
          <a:xfrm>
            <a:off x="752475" y="4424361"/>
            <a:ext cx="6438900" cy="183832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600" b="1" dirty="0">
                <a:latin typeface="MercurySSm-Bold-Pro_Web"/>
              </a:rPr>
              <a:t>17% Non-White male population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MercurySSm-Bold-Pro_Web"/>
              </a:rPr>
              <a:t>18% Hispanic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MercurySSm-Bold-Pro_Web"/>
              </a:rPr>
              <a:t>16% Black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MercurySSm-Bold-Pro_Web"/>
              </a:rPr>
              <a:t>12% American Indican, Asian American, Pacific </a:t>
            </a:r>
          </a:p>
          <a:p>
            <a:pPr>
              <a:spcAft>
                <a:spcPts val="0"/>
              </a:spcAft>
            </a:pPr>
            <a:r>
              <a:rPr lang="en-US" sz="2400" dirty="0">
                <a:latin typeface="MercurySSm-Bold-Pro_Web"/>
              </a:rPr>
              <a:t>                 Islander, or unknown</a:t>
            </a:r>
          </a:p>
          <a:p>
            <a:pPr algn="r">
              <a:lnSpc>
                <a:spcPct val="90000"/>
              </a:lnSpc>
            </a:pPr>
            <a:r>
              <a:rPr lang="en-US" sz="1500" dirty="0"/>
              <a:t> </a:t>
            </a:r>
          </a:p>
        </p:txBody>
      </p:sp>
      <p:pic>
        <p:nvPicPr>
          <p:cNvPr id="2050" name="Picture 2" descr="Diverse Group Of Adults Images – Browse 192,524 Stock Photos, Vectors, and  Video | Adobe Stock">
            <a:extLst>
              <a:ext uri="{FF2B5EF4-FFF2-40B4-BE49-F238E27FC236}">
                <a16:creationId xmlns:a16="http://schemas.microsoft.com/office/drawing/2014/main" id="{C782B4E3-6FFB-1EB8-8827-5A9B85299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50710"/>
            <a:ext cx="6134101" cy="3742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29D291D-21A0-899F-11D1-7F071A6855A8}"/>
              </a:ext>
            </a:extLst>
          </p:cNvPr>
          <p:cNvSpPr txBox="1">
            <a:spLocks/>
          </p:cNvSpPr>
          <p:nvPr/>
        </p:nvSpPr>
        <p:spPr>
          <a:xfrm>
            <a:off x="7167751" y="5153026"/>
            <a:ext cx="4819276" cy="1704974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b="1" dirty="0"/>
              <a:t>An estimated one million U.S. Veterans identify as members of the LGBTQ+ community.</a:t>
            </a:r>
          </a:p>
          <a:p>
            <a:pPr algn="r">
              <a:lnSpc>
                <a:spcPct val="50000"/>
              </a:lnSpc>
            </a:pPr>
            <a:endParaRPr lang="en-US" sz="1200" dirty="0"/>
          </a:p>
          <a:p>
            <a:pPr algn="r">
              <a:lnSpc>
                <a:spcPct val="50000"/>
              </a:lnSpc>
            </a:pPr>
            <a:r>
              <a:rPr lang="en-US" sz="1200" dirty="0"/>
              <a:t>VA Health Systems Research</a:t>
            </a:r>
          </a:p>
          <a:p>
            <a:pPr algn="r">
              <a:lnSpc>
                <a:spcPct val="50000"/>
              </a:lnSpc>
            </a:pPr>
            <a:r>
              <a:rPr lang="en-US" sz="1200" dirty="0"/>
              <a:t>LGBTQ Health, 2024</a:t>
            </a:r>
          </a:p>
          <a:p>
            <a:pPr>
              <a:lnSpc>
                <a:spcPct val="90000"/>
              </a:lnSpc>
            </a:pPr>
            <a:endParaRPr lang="en-US" sz="2600" b="1" dirty="0">
              <a:latin typeface="MercurySSm-Bold-Pro_Web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69B087-2E65-FD3B-B3D4-769CE53C54ED}"/>
              </a:ext>
            </a:extLst>
          </p:cNvPr>
          <p:cNvSpPr txBox="1"/>
          <p:nvPr/>
        </p:nvSpPr>
        <p:spPr>
          <a:xfrm>
            <a:off x="4771244" y="5947121"/>
            <a:ext cx="1822062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MercurySSm-Bold-Pro_Web"/>
              </a:rPr>
              <a:t>50% Married</a:t>
            </a:r>
          </a:p>
        </p:txBody>
      </p:sp>
    </p:spTree>
    <p:extLst>
      <p:ext uri="{BB962C8B-B14F-4D97-AF65-F5344CB8AC3E}">
        <p14:creationId xmlns:p14="http://schemas.microsoft.com/office/powerpoint/2010/main" val="1198319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53576798-7F98-4C7F-B6C7-6D41B5A7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45E6C2-6C27-41C2-B649-3961842B3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0925" y="285262"/>
            <a:ext cx="3724276" cy="10482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/>
              <a:t>Service</a:t>
            </a:r>
            <a:r>
              <a:rPr lang="en-US" sz="4000" dirty="0"/>
              <a:t> </a:t>
            </a:r>
          </a:p>
        </p:txBody>
      </p:sp>
      <p:pic>
        <p:nvPicPr>
          <p:cNvPr id="3" name="Picture 2" descr="Veteran Population - National Center for Veterans Analysis and Statistics">
            <a:extLst>
              <a:ext uri="{FF2B5EF4-FFF2-40B4-BE49-F238E27FC236}">
                <a16:creationId xmlns:a16="http://schemas.microsoft.com/office/drawing/2014/main" id="{8999337E-F242-7653-F842-661217100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2" b="10301"/>
          <a:stretch/>
        </p:blipFill>
        <p:spPr bwMode="auto">
          <a:xfrm>
            <a:off x="752475" y="194481"/>
            <a:ext cx="6029324" cy="3597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931FB8-BB8E-56EC-5284-638B19CFE2AE}"/>
              </a:ext>
            </a:extLst>
          </p:cNvPr>
          <p:cNvSpPr txBox="1"/>
          <p:nvPr/>
        </p:nvSpPr>
        <p:spPr>
          <a:xfrm>
            <a:off x="7171626" y="2092618"/>
            <a:ext cx="478869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sz="2400" b="0" i="0" dirty="0">
                <a:effectLst/>
                <a:latin typeface="Open Sans" panose="020F0502020204030204" pitchFamily="34" charset="0"/>
              </a:rPr>
              <a:t>Only 60% of those who join the military ever get deployed.</a:t>
            </a:r>
          </a:p>
          <a:p>
            <a:pPr algn="l" fontAlgn="base"/>
            <a:endParaRPr lang="en-US" sz="2400" b="0" i="0" dirty="0">
              <a:effectLst/>
              <a:latin typeface="Open Sans" panose="020F0502020204030204" pitchFamily="34" charset="0"/>
            </a:endParaRPr>
          </a:p>
          <a:p>
            <a:pPr algn="l" fontAlgn="base"/>
            <a:r>
              <a:rPr lang="en-US" sz="2400" b="0" i="0" dirty="0">
                <a:effectLst/>
                <a:latin typeface="Open Sans" panose="020F0502020204030204" pitchFamily="34" charset="0"/>
              </a:rPr>
              <a:t>Of the 60%, approximately 20% enter a combat zone. </a:t>
            </a:r>
          </a:p>
          <a:p>
            <a:pPr algn="l" fontAlgn="base"/>
            <a:endParaRPr lang="en-US" sz="2400" b="0" i="0" dirty="0">
              <a:effectLst/>
              <a:latin typeface="Open Sans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434772-1B93-EA34-6750-877F343E9BA5}"/>
              </a:ext>
            </a:extLst>
          </p:cNvPr>
          <p:cNvSpPr txBox="1"/>
          <p:nvPr/>
        </p:nvSpPr>
        <p:spPr>
          <a:xfrm>
            <a:off x="537813" y="4673821"/>
            <a:ext cx="50652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Wingdings" panose="05000000000000000000" pitchFamily="2" charset="2"/>
              <a:buChar char="Ø"/>
            </a:pPr>
            <a:r>
              <a:rPr lang="en-US" sz="2400" b="0" i="0" dirty="0">
                <a:effectLst/>
                <a:latin typeface="Open Sans" panose="020F0502020204030204" pitchFamily="34" charset="0"/>
              </a:rPr>
              <a:t>Most of the troops who enter combat zones do not see battle. They are support troops backing up those who do.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E2EF3-D109-5C62-17A1-C98769FFC791}"/>
              </a:ext>
            </a:extLst>
          </p:cNvPr>
          <p:cNvSpPr txBox="1"/>
          <p:nvPr/>
        </p:nvSpPr>
        <p:spPr>
          <a:xfrm>
            <a:off x="5603082" y="6321887"/>
            <a:ext cx="6100762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400" dirty="0"/>
              <a:t>“10% of the Military” https://www.youtube.com/watch?v=IB9ukB5rUTA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61144A-8AA0-629C-6B5E-FA7C3AB16D92}"/>
              </a:ext>
            </a:extLst>
          </p:cNvPr>
          <p:cNvSpPr txBox="1"/>
          <p:nvPr/>
        </p:nvSpPr>
        <p:spPr>
          <a:xfrm>
            <a:off x="5603082" y="4595414"/>
            <a:ext cx="592216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Wingdings" panose="05000000000000000000" pitchFamily="2" charset="2"/>
              <a:buChar char="Ø"/>
            </a:pPr>
            <a:r>
              <a:rPr lang="en-US" sz="2400" b="0" i="0" dirty="0">
                <a:effectLst/>
                <a:latin typeface="Open Sans" panose="020F0502020204030204" pitchFamily="34" charset="0"/>
              </a:rPr>
              <a:t>When you break it down, about one out of every 10 service members — 10% overall — go to combat and fire their weapons.</a:t>
            </a:r>
          </a:p>
        </p:txBody>
      </p:sp>
    </p:spTree>
    <p:extLst>
      <p:ext uri="{BB962C8B-B14F-4D97-AF65-F5344CB8AC3E}">
        <p14:creationId xmlns:p14="http://schemas.microsoft.com/office/powerpoint/2010/main" val="34689110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>
            <a:extLst>
              <a:ext uri="{FF2B5EF4-FFF2-40B4-BE49-F238E27FC236}">
                <a16:creationId xmlns:a16="http://schemas.microsoft.com/office/drawing/2014/main" id="{53576798-7F98-4C7F-B6C7-6D41B5A7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9C5B4F-2D53-41C4-8AA8-DB2F91F60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cap="none" dirty="0"/>
              <a:t>The 90%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79B6A-7321-4341-9B5D-2AD628373D1C}"/>
              </a:ext>
            </a:extLst>
          </p:cNvPr>
          <p:cNvSpPr txBox="1">
            <a:spLocks/>
          </p:cNvSpPr>
          <p:nvPr/>
        </p:nvSpPr>
        <p:spPr>
          <a:xfrm>
            <a:off x="810000" y="2771774"/>
            <a:ext cx="3835583" cy="2873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en-US" sz="2000" b="1" dirty="0"/>
              <a:t>Mechanics</a:t>
            </a:r>
          </a:p>
          <a:p>
            <a:pPr marL="457200" indent="-457200"/>
            <a:r>
              <a:rPr lang="en-US" sz="2000" b="1" dirty="0"/>
              <a:t>Engineers</a:t>
            </a:r>
          </a:p>
          <a:p>
            <a:pPr marL="457200" indent="-457200"/>
            <a:r>
              <a:rPr lang="en-US" sz="2000" b="1" dirty="0"/>
              <a:t>Science and Technical</a:t>
            </a:r>
          </a:p>
          <a:p>
            <a:pPr marL="457200" indent="-457200"/>
            <a:r>
              <a:rPr lang="en-US" sz="2000" b="1" dirty="0"/>
              <a:t>Health Care</a:t>
            </a:r>
          </a:p>
          <a:p>
            <a:pPr marL="457200" indent="-457200"/>
            <a:r>
              <a:rPr lang="en-US" sz="2000" b="1" dirty="0"/>
              <a:t>Motor Transport</a:t>
            </a:r>
          </a:p>
          <a:p>
            <a:pPr marL="457200" indent="-457200"/>
            <a:r>
              <a:rPr lang="en-US" sz="2000" b="1" dirty="0"/>
              <a:t>Food Service</a:t>
            </a:r>
          </a:p>
          <a:p>
            <a:pPr marL="457200" indent="-457200"/>
            <a:r>
              <a:rPr lang="en-US" sz="2000" b="1" dirty="0"/>
              <a:t>Administrative</a:t>
            </a:r>
          </a:p>
          <a:p>
            <a:pPr marL="457200" indent="-457200"/>
            <a:r>
              <a:rPr lang="en-US" sz="2000" b="1" dirty="0"/>
              <a:t>IT Service</a:t>
            </a:r>
          </a:p>
          <a:p>
            <a:pPr marL="457200" indent="-457200"/>
            <a:endParaRPr lang="en-US" sz="1600" b="1" dirty="0"/>
          </a:p>
          <a:p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B9E6D5-5212-1FB0-BDD8-67589CEC5AB7}"/>
              </a:ext>
            </a:extLst>
          </p:cNvPr>
          <p:cNvSpPr txBox="1"/>
          <p:nvPr/>
        </p:nvSpPr>
        <p:spPr>
          <a:xfrm>
            <a:off x="810000" y="5672624"/>
            <a:ext cx="107414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/>
              <a:t>Most jobs in the military mirror the civilian community.</a:t>
            </a:r>
            <a:endParaRPr lang="en-US" sz="240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8598AB8D-B88C-1720-3215-837819C99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6091880"/>
            <a:ext cx="929144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var(--acf-hero--heading-font, var(--heading-font-family))"/>
              </a:rPr>
              <a:t>Armed Forces Careers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DM Sans"/>
              </a:rPr>
              <a:t>   Learn How to Become</a:t>
            </a:r>
            <a:r>
              <a:rPr kumimoji="0" lang="en-US" altLang="en-US" sz="1000" b="1" i="0" u="none" strike="noStrike" cap="none" normalizeH="0" baseline="0" dirty="0">
                <a:ln>
                  <a:noFill/>
                </a:ln>
                <a:effectLst/>
                <a:latin typeface="var(--heading-font-family)"/>
              </a:rPr>
              <a:t> 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effectLst/>
                <a:latin typeface="DM Sans"/>
              </a:rPr>
              <a:t>Updated March 9, 2023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8" name="AutoShape 2" descr="portrait of LearnHowToBecome.org Staff">
            <a:hlinkClick r:id="rId2"/>
            <a:extLst>
              <a:ext uri="{FF2B5EF4-FFF2-40B4-BE49-F238E27FC236}">
                <a16:creationId xmlns:a16="http://schemas.microsoft.com/office/drawing/2014/main" id="{F6BB3816-7F46-0A06-AEDB-9C8BCFE65A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71750" y="573294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 descr="Can Civilians Work on Military Bases? - Aero Corner">
            <a:extLst>
              <a:ext uri="{FF2B5EF4-FFF2-40B4-BE49-F238E27FC236}">
                <a16:creationId xmlns:a16="http://schemas.microsoft.com/office/drawing/2014/main" id="{E79D6B7B-B4DA-7514-0C47-6E12E880E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16" y="247644"/>
            <a:ext cx="6978482" cy="50092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41222980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8617FD-A3DD-4B1B-A618-8B7F44A2D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000" y="5152733"/>
            <a:ext cx="10572000" cy="779529"/>
          </a:xfrm>
        </p:spPr>
        <p:txBody>
          <a:bodyPr>
            <a:normAutofit/>
          </a:bodyPr>
          <a:lstStyle/>
          <a:p>
            <a:r>
              <a:rPr lang="en-US" sz="4400" dirty="0"/>
              <a:t>Veterans Attending UW-Milwaukee</a:t>
            </a:r>
          </a:p>
        </p:txBody>
      </p:sp>
      <p:pic>
        <p:nvPicPr>
          <p:cNvPr id="5" name="Picture 4" descr="A yellow circle with black text and black text&#10;&#10;Description automatically generated">
            <a:extLst>
              <a:ext uri="{FF2B5EF4-FFF2-40B4-BE49-F238E27FC236}">
                <a16:creationId xmlns:a16="http://schemas.microsoft.com/office/drawing/2014/main" id="{A7DEBDC0-211A-99D7-BB64-C1D1354A6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5446" y="1212251"/>
            <a:ext cx="1963567" cy="19635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 descr="Diverse Group Of Adults Images – Browse 192,524 Stock Photos, Vectors, and  Video | Adobe Stock">
            <a:extLst>
              <a:ext uri="{FF2B5EF4-FFF2-40B4-BE49-F238E27FC236}">
                <a16:creationId xmlns:a16="http://schemas.microsoft.com/office/drawing/2014/main" id="{DF2D9BD5-26BA-4019-F023-DBC8CDFD1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0" y="109643"/>
            <a:ext cx="9704299" cy="4307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ree Transparent Circle With Line Through It, Download Free Transparent  Circle With Line Through It png images, Free ClipArts on Clipart Library">
            <a:extLst>
              <a:ext uri="{FF2B5EF4-FFF2-40B4-BE49-F238E27FC236}">
                <a16:creationId xmlns:a16="http://schemas.microsoft.com/office/drawing/2014/main" id="{300C19E5-7D4C-4761-E9A2-FFB640810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335" y="4659822"/>
            <a:ext cx="2749090" cy="206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4437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998D3-F23B-651D-D241-B3F93CFD6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450" y="1195756"/>
            <a:ext cx="5762704" cy="2782629"/>
          </a:xfrm>
        </p:spPr>
        <p:txBody>
          <a:bodyPr/>
          <a:lstStyle/>
          <a:p>
            <a:r>
              <a:rPr lang="en-US" sz="4800" dirty="0"/>
              <a:t>UW-Milwaukee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1,000 to 1,300</a:t>
            </a:r>
            <a:br>
              <a:rPr lang="en-US" dirty="0"/>
            </a:br>
            <a:r>
              <a:rPr lang="en-US" dirty="0"/>
              <a:t>MILITARY-RELATED Students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261D5-215E-D25D-8A78-0668A9E591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58162" y="1281481"/>
            <a:ext cx="4202026" cy="4975137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Veteran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National Guard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Reservist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ROTC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Active Duty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000" dirty="0"/>
              <a:t>Dependents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4000" dirty="0"/>
          </a:p>
        </p:txBody>
      </p:sp>
      <p:pic>
        <p:nvPicPr>
          <p:cNvPr id="6146" name="Picture 2" descr="An Order of Precedence Provides Order for Events, Ceremonies and Displays">
            <a:extLst>
              <a:ext uri="{FF2B5EF4-FFF2-40B4-BE49-F238E27FC236}">
                <a16:creationId xmlns:a16="http://schemas.microsoft.com/office/drawing/2014/main" id="{6FE6AA6B-EC71-4874-8096-395EA35AF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4525254"/>
            <a:ext cx="6907892" cy="153133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474571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F119D-AADA-33B1-4B71-55E963D91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627" y="346841"/>
            <a:ext cx="3772848" cy="1473934"/>
          </a:xfrm>
        </p:spPr>
        <p:txBody>
          <a:bodyPr/>
          <a:lstStyle/>
          <a:p>
            <a:r>
              <a:rPr lang="en-US" sz="3600" dirty="0"/>
              <a:t>A Few Other Considerations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3BBE1E6B-EFA4-239A-FF88-2F55A337DC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274" y="422145"/>
            <a:ext cx="6251575" cy="32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F445B0A-CF27-8993-7E92-0F6BE0AE467B}"/>
              </a:ext>
            </a:extLst>
          </p:cNvPr>
          <p:cNvSpPr txBox="1">
            <a:spLocks/>
          </p:cNvSpPr>
          <p:nvPr/>
        </p:nvSpPr>
        <p:spPr>
          <a:xfrm>
            <a:off x="911226" y="2633662"/>
            <a:ext cx="3772848" cy="3448049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Branch of Service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Era of Service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MOS (job)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449A27-38C3-C24D-775B-73807A3B2262}"/>
              </a:ext>
            </a:extLst>
          </p:cNvPr>
          <p:cNvSpPr txBox="1">
            <a:spLocks/>
          </p:cNvSpPr>
          <p:nvPr/>
        </p:nvSpPr>
        <p:spPr>
          <a:xfrm>
            <a:off x="6096000" y="4357687"/>
            <a:ext cx="5058723" cy="2078168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/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/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Officer or Enlisted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Rank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Retiree</a:t>
            </a:r>
          </a:p>
        </p:txBody>
      </p:sp>
    </p:spTree>
    <p:extLst>
      <p:ext uri="{BB962C8B-B14F-4D97-AF65-F5344CB8AC3E}">
        <p14:creationId xmlns:p14="http://schemas.microsoft.com/office/powerpoint/2010/main" val="815084291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Freeform 6">
            <a:extLst>
              <a:ext uri="{FF2B5EF4-FFF2-40B4-BE49-F238E27FC236}">
                <a16:creationId xmlns:a16="http://schemas.microsoft.com/office/drawing/2014/main" id="{1FCF5244-C62C-4E27-B395-14F26DFB1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062" name="Rectangle 2056">
            <a:extLst>
              <a:ext uri="{FF2B5EF4-FFF2-40B4-BE49-F238E27FC236}">
                <a16:creationId xmlns:a16="http://schemas.microsoft.com/office/drawing/2014/main" id="{A1DFCBE5-52C1-48A9-89CF-E7D68CCA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Freeform: Shape 2058">
            <a:extLst>
              <a:ext uri="{FF2B5EF4-FFF2-40B4-BE49-F238E27FC236}">
                <a16:creationId xmlns:a16="http://schemas.microsoft.com/office/drawing/2014/main" id="{06AB74CA-E76D-4922-91FE-A4AAF0487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47203"/>
            <a:ext cx="11707367" cy="2572622"/>
          </a:xfrm>
          <a:custGeom>
            <a:avLst/>
            <a:gdLst>
              <a:gd name="connsiteX0" fmla="*/ 0 w 11707367"/>
              <a:gd name="connsiteY0" fmla="*/ 0 h 2572622"/>
              <a:gd name="connsiteX1" fmla="*/ 1888420 w 11707367"/>
              <a:gd name="connsiteY1" fmla="*/ 0 h 2572622"/>
              <a:gd name="connsiteX2" fmla="*/ 2198560 w 11707367"/>
              <a:gd name="connsiteY2" fmla="*/ 310139 h 2572622"/>
              <a:gd name="connsiteX3" fmla="*/ 2425431 w 11707367"/>
              <a:gd name="connsiteY3" fmla="*/ 310139 h 2572622"/>
              <a:gd name="connsiteX4" fmla="*/ 2735570 w 11707367"/>
              <a:gd name="connsiteY4" fmla="*/ 0 h 2572622"/>
              <a:gd name="connsiteX5" fmla="*/ 11707367 w 11707367"/>
              <a:gd name="connsiteY5" fmla="*/ 0 h 2572622"/>
              <a:gd name="connsiteX6" fmla="*/ 11707367 w 11707367"/>
              <a:gd name="connsiteY6" fmla="*/ 2572622 h 2572622"/>
              <a:gd name="connsiteX7" fmla="*/ 0 w 11707367"/>
              <a:gd name="connsiteY7" fmla="*/ 2572622 h 257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07367" h="2572622">
                <a:moveTo>
                  <a:pt x="0" y="0"/>
                </a:moveTo>
                <a:lnTo>
                  <a:pt x="1888420" y="0"/>
                </a:lnTo>
                <a:lnTo>
                  <a:pt x="2198560" y="310139"/>
                </a:lnTo>
                <a:cubicBezTo>
                  <a:pt x="2261209" y="372788"/>
                  <a:pt x="2362782" y="372788"/>
                  <a:pt x="2425431" y="310139"/>
                </a:cubicBezTo>
                <a:lnTo>
                  <a:pt x="2735570" y="0"/>
                </a:lnTo>
                <a:lnTo>
                  <a:pt x="11707367" y="0"/>
                </a:lnTo>
                <a:lnTo>
                  <a:pt x="11707367" y="2572622"/>
                </a:lnTo>
                <a:lnTo>
                  <a:pt x="0" y="2572622"/>
                </a:lnTo>
                <a:close/>
              </a:path>
            </a:pathLst>
          </a:custGeom>
          <a:solidFill>
            <a:srgbClr val="59595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95C3DEE-2961-48E5-A72F-48823B58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691" y="4049486"/>
            <a:ext cx="10643676" cy="18832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dirty="0">
                <a:solidFill>
                  <a:srgbClr val="FFFFFF"/>
                </a:solidFill>
              </a:rPr>
              <a:t>MISCONCEPTION</a:t>
            </a:r>
            <a:br>
              <a:rPr lang="en-US" sz="6000" dirty="0">
                <a:solidFill>
                  <a:srgbClr val="FFFFFF"/>
                </a:solidFill>
              </a:rPr>
            </a:br>
            <a:r>
              <a:rPr lang="en-US" sz="3600" dirty="0">
                <a:solidFill>
                  <a:srgbClr val="FFFFFF"/>
                </a:solidFill>
              </a:rPr>
              <a:t>“The military creates leaders.”</a:t>
            </a:r>
            <a:endParaRPr lang="en-US" sz="6000" dirty="0">
              <a:solidFill>
                <a:srgbClr val="FFFFFF"/>
              </a:solidFill>
            </a:endParaRPr>
          </a:p>
        </p:txBody>
      </p:sp>
      <p:pic>
        <p:nvPicPr>
          <p:cNvPr id="2050" name="Picture 2" descr="usa image">
            <a:extLst>
              <a:ext uri="{FF2B5EF4-FFF2-40B4-BE49-F238E27FC236}">
                <a16:creationId xmlns:a16="http://schemas.microsoft.com/office/drawing/2014/main" id="{F63BAFF0-5177-D297-40C1-7A8635ACF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31511" y="112151"/>
            <a:ext cx="5675856" cy="324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87BBAF7-EC15-A8DE-A069-DEC4C87A44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4633" y="112151"/>
            <a:ext cx="5244285" cy="3247940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9090281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Freeform 6">
            <a:extLst>
              <a:ext uri="{FF2B5EF4-FFF2-40B4-BE49-F238E27FC236}">
                <a16:creationId xmlns:a16="http://schemas.microsoft.com/office/drawing/2014/main" id="{53576798-7F98-4C7F-B6C7-6D41B5A7E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:p14="http://schemas.microsoft.com/office/powerpoint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416E3E5-5186-46A4-AFBD-337387D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3" y="0"/>
            <a:ext cx="121874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23">
            <a:extLst>
              <a:ext uri="{FF2B5EF4-FFF2-40B4-BE49-F238E27FC236}">
                <a16:creationId xmlns:a16="http://schemas.microsoft.com/office/drawing/2014/main" id="{7B8FAACC-353E-4F84-BA62-A5514185D9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 flipH="1">
            <a:off x="7554995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12121"/>
          </a:solidFill>
          <a:ln>
            <a:noFill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95C3DEE-2961-48E5-A72F-48823B587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64749" y="457201"/>
            <a:ext cx="3575737" cy="13326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Military Mindset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02BEBA-E8FB-4D29-AC25-21C61BA80517}"/>
              </a:ext>
            </a:extLst>
          </p:cNvPr>
          <p:cNvSpPr txBox="1"/>
          <p:nvPr/>
        </p:nvSpPr>
        <p:spPr>
          <a:xfrm>
            <a:off x="8164749" y="2024743"/>
            <a:ext cx="3575737" cy="40166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FFFFFF"/>
                </a:solidFill>
                <a:effectLst/>
              </a:rPr>
              <a:t>Follower vs Leader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FF"/>
                </a:solidFill>
              </a:rPr>
              <a:t>Instructions vs. Discovery</a:t>
            </a: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b="0" i="0" dirty="0">
                <a:solidFill>
                  <a:srgbClr val="FFFFFF"/>
                </a:solidFill>
                <a:effectLst/>
              </a:rPr>
              <a:t>Orders vs. Independence</a:t>
            </a:r>
            <a:endParaRPr lang="en-US" sz="2400" dirty="0">
              <a:solidFill>
                <a:srgbClr val="FFFFFF"/>
              </a:solidFill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</a:pPr>
            <a:endParaRPr lang="en-US" sz="1600" b="0" i="0" dirty="0">
              <a:solidFill>
                <a:srgbClr val="FFFFFF"/>
              </a:solidFill>
              <a:effectLst/>
            </a:endParaRPr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endParaRPr lang="en-US" sz="1600" b="0" i="0" dirty="0">
              <a:solidFill>
                <a:srgbClr val="FFFFFF"/>
              </a:solidFill>
              <a:effectLst/>
            </a:endParaRPr>
          </a:p>
          <a:p>
            <a:pPr lvl="1" algn="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200" b="0" i="0" dirty="0">
                <a:solidFill>
                  <a:srgbClr val="FFFFFF"/>
                </a:solidFill>
                <a:effectLst/>
              </a:rPr>
              <a:t>Followership: Secret to Military Leadership</a:t>
            </a:r>
          </a:p>
          <a:p>
            <a:pPr lvl="1" algn="r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sz="1200" b="0" i="0" dirty="0">
                <a:solidFill>
                  <a:srgbClr val="FFFFFF"/>
                </a:solidFill>
                <a:effectLst/>
              </a:rPr>
              <a:t>Promoting a Military-Friendly Learning Environment (2020)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8DFFEE-C7A6-4B4D-28B2-B86B66169503}"/>
              </a:ext>
            </a:extLst>
          </p:cNvPr>
          <p:cNvSpPr txBox="1"/>
          <p:nvPr/>
        </p:nvSpPr>
        <p:spPr>
          <a:xfrm>
            <a:off x="585575" y="457201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ORDERS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B3383B-B4B9-F872-51D0-D48239817016}"/>
              </a:ext>
            </a:extLst>
          </p:cNvPr>
          <p:cNvSpPr txBox="1"/>
          <p:nvPr/>
        </p:nvSpPr>
        <p:spPr>
          <a:xfrm>
            <a:off x="2132239" y="1034955"/>
            <a:ext cx="50095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POOR LEADERSHIP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C048D-3A21-B6E2-3B2A-32584AFB28C7}"/>
              </a:ext>
            </a:extLst>
          </p:cNvPr>
          <p:cNvSpPr txBox="1"/>
          <p:nvPr/>
        </p:nvSpPr>
        <p:spPr>
          <a:xfrm>
            <a:off x="585574" y="5115159"/>
            <a:ext cx="5510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LACK OF DIRECTION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B78A78-40AD-E820-1F36-143615C2EA60}"/>
              </a:ext>
            </a:extLst>
          </p:cNvPr>
          <p:cNvSpPr txBox="1"/>
          <p:nvPr/>
        </p:nvSpPr>
        <p:spPr>
          <a:xfrm>
            <a:off x="1582850" y="5813265"/>
            <a:ext cx="5809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</a:rPr>
              <a:t>POOR ORGANIZATION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9B2B3D-F265-9F70-4BEA-7241E93701F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0099" y="1600953"/>
            <a:ext cx="6013021" cy="3514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7567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684BD85-4F6C-6735-E95B-7E742C5EC490}"/>
              </a:ext>
            </a:extLst>
          </p:cNvPr>
          <p:cNvSpPr txBox="1">
            <a:spLocks/>
          </p:cNvSpPr>
          <p:nvPr/>
        </p:nvSpPr>
        <p:spPr>
          <a:xfrm>
            <a:off x="571876" y="231107"/>
            <a:ext cx="4485899" cy="1477879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/>
              <a:t>Education </a:t>
            </a:r>
          </a:p>
          <a:p>
            <a:r>
              <a:rPr lang="en-US" sz="4800" dirty="0"/>
              <a:t>Benefits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4F52-E47D-E212-BC32-39A260AE07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57700" y="1226218"/>
            <a:ext cx="7448550" cy="5400675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E8C6A25-E8A7-276B-4DA7-09C11984D927}"/>
              </a:ext>
            </a:extLst>
          </p:cNvPr>
          <p:cNvSpPr txBox="1">
            <a:spLocks/>
          </p:cNvSpPr>
          <p:nvPr/>
        </p:nvSpPr>
        <p:spPr>
          <a:xfrm>
            <a:off x="285750" y="2167829"/>
            <a:ext cx="4171950" cy="46044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Federal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State DoD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Active Duty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Reserve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National Guard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Survivor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Dependent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rgbClr val="FFFFFF"/>
                </a:solidFill>
              </a:rPr>
              <a:t>Vocational Rehab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11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9">
            <a:extLst>
              <a:ext uri="{FF2B5EF4-FFF2-40B4-BE49-F238E27FC236}">
                <a16:creationId xmlns:a16="http://schemas.microsoft.com/office/drawing/2014/main" id="{AFB83730-58A8-42CA-90B3-5D5D2D1B00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4547642"/>
            <a:ext cx="12192000" cy="2332906"/>
          </a:xfrm>
          <a:custGeom>
            <a:avLst/>
            <a:gdLst>
              <a:gd name="connsiteX0" fmla="*/ 0 w 12192000"/>
              <a:gd name="connsiteY0" fmla="*/ 0 h 2332906"/>
              <a:gd name="connsiteX1" fmla="*/ 1996017 w 12192000"/>
              <a:gd name="connsiteY1" fmla="*/ 0 h 2332906"/>
              <a:gd name="connsiteX2" fmla="*/ 2377017 w 12192000"/>
              <a:gd name="connsiteY2" fmla="*/ 263783 h 2332906"/>
              <a:gd name="connsiteX3" fmla="*/ 2385484 w 12192000"/>
              <a:gd name="connsiteY3" fmla="*/ 266713 h 2332906"/>
              <a:gd name="connsiteX4" fmla="*/ 2398184 w 12192000"/>
              <a:gd name="connsiteY4" fmla="*/ 271110 h 2332906"/>
              <a:gd name="connsiteX5" fmla="*/ 2410883 w 12192000"/>
              <a:gd name="connsiteY5" fmla="*/ 275506 h 2332906"/>
              <a:gd name="connsiteX6" fmla="*/ 2421467 w 12192000"/>
              <a:gd name="connsiteY6" fmla="*/ 275506 h 2332906"/>
              <a:gd name="connsiteX7" fmla="*/ 2434167 w 12192000"/>
              <a:gd name="connsiteY7" fmla="*/ 275506 h 2332906"/>
              <a:gd name="connsiteX8" fmla="*/ 2444750 w 12192000"/>
              <a:gd name="connsiteY8" fmla="*/ 271110 h 2332906"/>
              <a:gd name="connsiteX9" fmla="*/ 2457450 w 12192000"/>
              <a:gd name="connsiteY9" fmla="*/ 266713 h 2332906"/>
              <a:gd name="connsiteX10" fmla="*/ 2465917 w 12192000"/>
              <a:gd name="connsiteY10" fmla="*/ 263783 h 2332906"/>
              <a:gd name="connsiteX11" fmla="*/ 2846917 w 12192000"/>
              <a:gd name="connsiteY11" fmla="*/ 0 h 2332906"/>
              <a:gd name="connsiteX12" fmla="*/ 12192000 w 12192000"/>
              <a:gd name="connsiteY12" fmla="*/ 0 h 2332906"/>
              <a:gd name="connsiteX13" fmla="*/ 12192000 w 12192000"/>
              <a:gd name="connsiteY13" fmla="*/ 2332906 h 2332906"/>
              <a:gd name="connsiteX14" fmla="*/ 0 w 12192000"/>
              <a:gd name="connsiteY14" fmla="*/ 2332906 h 2332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92000" h="2332906">
                <a:moveTo>
                  <a:pt x="0" y="0"/>
                </a:moveTo>
                <a:lnTo>
                  <a:pt x="1996017" y="0"/>
                </a:lnTo>
                <a:lnTo>
                  <a:pt x="2377017" y="263783"/>
                </a:lnTo>
                <a:lnTo>
                  <a:pt x="2385484" y="266713"/>
                </a:lnTo>
                <a:lnTo>
                  <a:pt x="2398184" y="271110"/>
                </a:lnTo>
                <a:lnTo>
                  <a:pt x="2410883" y="275506"/>
                </a:lnTo>
                <a:lnTo>
                  <a:pt x="2421467" y="275506"/>
                </a:lnTo>
                <a:lnTo>
                  <a:pt x="2434167" y="275506"/>
                </a:lnTo>
                <a:lnTo>
                  <a:pt x="2444750" y="271110"/>
                </a:lnTo>
                <a:lnTo>
                  <a:pt x="2457450" y="266713"/>
                </a:lnTo>
                <a:lnTo>
                  <a:pt x="2465917" y="263783"/>
                </a:lnTo>
                <a:lnTo>
                  <a:pt x="2846917" y="0"/>
                </a:lnTo>
                <a:lnTo>
                  <a:pt x="12192000" y="0"/>
                </a:lnTo>
                <a:lnTo>
                  <a:pt x="12192000" y="2332906"/>
                </a:lnTo>
                <a:lnTo>
                  <a:pt x="0" y="233290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VA Benefits for Combat Veterans - What They Are | CCK Law">
            <a:extLst>
              <a:ext uri="{FF2B5EF4-FFF2-40B4-BE49-F238E27FC236}">
                <a16:creationId xmlns:a16="http://schemas.microsoft.com/office/drawing/2014/main" id="{22963330-52C6-70ED-D518-110748D2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88" y="241405"/>
            <a:ext cx="5815615" cy="318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Spending on Veterans in the Budget">
            <a:extLst>
              <a:ext uri="{FF2B5EF4-FFF2-40B4-BE49-F238E27FC236}">
                <a16:creationId xmlns:a16="http://schemas.microsoft.com/office/drawing/2014/main" id="{D55E45CC-2493-5EBD-5283-635849EEF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273" y="1971675"/>
            <a:ext cx="7246939" cy="3797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C4ED45B-0232-6EDF-1026-7219ACD9A1AA}"/>
              </a:ext>
            </a:extLst>
          </p:cNvPr>
          <p:cNvSpPr txBox="1">
            <a:spLocks/>
          </p:cNvSpPr>
          <p:nvPr/>
        </p:nvSpPr>
        <p:spPr>
          <a:xfrm>
            <a:off x="181788" y="4993462"/>
            <a:ext cx="10571998" cy="1550816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9600" dirty="0">
                <a:solidFill>
                  <a:schemeClr val="tx1"/>
                </a:solidFill>
              </a:rPr>
              <a:t>“VETERAN”</a:t>
            </a:r>
          </a:p>
        </p:txBody>
      </p:sp>
    </p:spTree>
    <p:extLst>
      <p:ext uri="{BB962C8B-B14F-4D97-AF65-F5344CB8AC3E}">
        <p14:creationId xmlns:p14="http://schemas.microsoft.com/office/powerpoint/2010/main" val="3735790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72F0E-1F23-4605-A360-8DD777B96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tx1"/>
                </a:solidFill>
              </a:rPr>
              <a:t>Frustrations</a:t>
            </a:r>
          </a:p>
        </p:txBody>
      </p:sp>
      <p:pic>
        <p:nvPicPr>
          <p:cNvPr id="5128" name="Picture 8" descr="Free confused Photos &amp; Pictures | FreeImages">
            <a:extLst>
              <a:ext uri="{FF2B5EF4-FFF2-40B4-BE49-F238E27FC236}">
                <a16:creationId xmlns:a16="http://schemas.microsoft.com/office/drawing/2014/main" id="{E6080B33-CD4A-C581-B142-82BB6EEFB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595389"/>
            <a:ext cx="6734702" cy="4104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381536-3540-4898-313D-9ABC66699262}"/>
              </a:ext>
            </a:extLst>
          </p:cNvPr>
          <p:cNvSpPr txBox="1"/>
          <p:nvPr/>
        </p:nvSpPr>
        <p:spPr>
          <a:xfrm>
            <a:off x="6842597" y="5977227"/>
            <a:ext cx="46898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ANGER</a:t>
            </a:r>
          </a:p>
        </p:txBody>
      </p:sp>
      <p:pic>
        <p:nvPicPr>
          <p:cNvPr id="5124" name="Picture 4" descr="Helicopter parenting is increasingly correlated with college-age depression  and anxiety.">
            <a:extLst>
              <a:ext uri="{FF2B5EF4-FFF2-40B4-BE49-F238E27FC236}">
                <a16:creationId xmlns:a16="http://schemas.microsoft.com/office/drawing/2014/main" id="{A007C4F3-BE6F-9852-0D94-B2C66363D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805" y="1661151"/>
            <a:ext cx="6098094" cy="435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9E515D-F77D-F7BB-E01C-973BE9C4665D}"/>
              </a:ext>
            </a:extLst>
          </p:cNvPr>
          <p:cNvSpPr txBox="1"/>
          <p:nvPr/>
        </p:nvSpPr>
        <p:spPr>
          <a:xfrm>
            <a:off x="7938458" y="4790394"/>
            <a:ext cx="3474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/>
              <a:t>ISOLATION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1FB3DE-8027-2568-A7AB-690162812ADE}"/>
              </a:ext>
            </a:extLst>
          </p:cNvPr>
          <p:cNvSpPr txBox="1"/>
          <p:nvPr/>
        </p:nvSpPr>
        <p:spPr>
          <a:xfrm>
            <a:off x="8842324" y="203675"/>
            <a:ext cx="3249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DEPRESSION</a:t>
            </a:r>
          </a:p>
        </p:txBody>
      </p:sp>
      <p:pic>
        <p:nvPicPr>
          <p:cNvPr id="5122" name="Picture 2" descr="How faculty can support college students' mental health this fall (opinion)">
            <a:extLst>
              <a:ext uri="{FF2B5EF4-FFF2-40B4-BE49-F238E27FC236}">
                <a16:creationId xmlns:a16="http://schemas.microsoft.com/office/drawing/2014/main" id="{8E8FB18B-71EC-14B6-F323-AAB699246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718536"/>
            <a:ext cx="61912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14508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6">
            <a:extLst>
              <a:ext uri="{FF2B5EF4-FFF2-40B4-BE49-F238E27FC236}">
                <a16:creationId xmlns:a16="http://schemas.microsoft.com/office/drawing/2014/main" id="{1FCF5244-C62C-4E27-B395-14F26DFB1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p14="http://schemas.microsoft.com/office/powerpoint/2010/main" xmlns:a14="http://schemas.microsoft.com/office/drawing/2010/main" xmlns:a16="http://schemas.microsoft.com/office/drawing/2014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A1DFCBE5-52C1-48A9-89CF-E7D68CCA16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AB74CA-E76D-4922-91FE-A4AAF0487C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47203"/>
            <a:ext cx="11707367" cy="2572622"/>
          </a:xfrm>
          <a:custGeom>
            <a:avLst/>
            <a:gdLst>
              <a:gd name="connsiteX0" fmla="*/ 0 w 11707367"/>
              <a:gd name="connsiteY0" fmla="*/ 0 h 2572622"/>
              <a:gd name="connsiteX1" fmla="*/ 1888420 w 11707367"/>
              <a:gd name="connsiteY1" fmla="*/ 0 h 2572622"/>
              <a:gd name="connsiteX2" fmla="*/ 2198560 w 11707367"/>
              <a:gd name="connsiteY2" fmla="*/ 310139 h 2572622"/>
              <a:gd name="connsiteX3" fmla="*/ 2425431 w 11707367"/>
              <a:gd name="connsiteY3" fmla="*/ 310139 h 2572622"/>
              <a:gd name="connsiteX4" fmla="*/ 2735570 w 11707367"/>
              <a:gd name="connsiteY4" fmla="*/ 0 h 2572622"/>
              <a:gd name="connsiteX5" fmla="*/ 11707367 w 11707367"/>
              <a:gd name="connsiteY5" fmla="*/ 0 h 2572622"/>
              <a:gd name="connsiteX6" fmla="*/ 11707367 w 11707367"/>
              <a:gd name="connsiteY6" fmla="*/ 2572622 h 2572622"/>
              <a:gd name="connsiteX7" fmla="*/ 0 w 11707367"/>
              <a:gd name="connsiteY7" fmla="*/ 2572622 h 2572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707367" h="2572622">
                <a:moveTo>
                  <a:pt x="0" y="0"/>
                </a:moveTo>
                <a:lnTo>
                  <a:pt x="1888420" y="0"/>
                </a:lnTo>
                <a:lnTo>
                  <a:pt x="2198560" y="310139"/>
                </a:lnTo>
                <a:cubicBezTo>
                  <a:pt x="2261209" y="372788"/>
                  <a:pt x="2362782" y="372788"/>
                  <a:pt x="2425431" y="310139"/>
                </a:cubicBezTo>
                <a:lnTo>
                  <a:pt x="2735570" y="0"/>
                </a:lnTo>
                <a:lnTo>
                  <a:pt x="11707367" y="0"/>
                </a:lnTo>
                <a:lnTo>
                  <a:pt x="11707367" y="2572622"/>
                </a:lnTo>
                <a:lnTo>
                  <a:pt x="0" y="2572622"/>
                </a:lnTo>
                <a:close/>
              </a:path>
            </a:pathLst>
          </a:custGeom>
          <a:solidFill>
            <a:srgbClr val="595959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9411E1-1BD1-957F-C52E-0B631035C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9739" y="3866470"/>
            <a:ext cx="5021921" cy="226762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dirty="0">
                <a:solidFill>
                  <a:srgbClr val="FFFFFF"/>
                </a:solidFill>
              </a:rPr>
              <a:t>Military and Veterans Resource Center</a:t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dirty="0">
                <a:solidFill>
                  <a:srgbClr val="FFFFFF"/>
                </a:solidFill>
              </a:rPr>
              <a:t>(MAVRC)</a:t>
            </a:r>
            <a:br>
              <a:rPr lang="en-US" sz="3400" dirty="0">
                <a:solidFill>
                  <a:srgbClr val="FFFFFF"/>
                </a:solidFill>
              </a:rPr>
            </a:br>
            <a:r>
              <a:rPr lang="en-US" sz="3400" b="0" dirty="0">
                <a:solidFill>
                  <a:srgbClr val="FFFFFF"/>
                </a:solidFill>
              </a:rPr>
              <a:t>Student Union – EG40</a:t>
            </a:r>
          </a:p>
        </p:txBody>
      </p:sp>
      <p:pic>
        <p:nvPicPr>
          <p:cNvPr id="7" name="Picture 6" descr="No photo description available.">
            <a:extLst>
              <a:ext uri="{FF2B5EF4-FFF2-40B4-BE49-F238E27FC236}">
                <a16:creationId xmlns:a16="http://schemas.microsoft.com/office/drawing/2014/main" id="{14396DF6-F21C-8940-B1B8-3386FDE08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193" y="113307"/>
            <a:ext cx="3522087" cy="337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5809B-6507-B887-9DBD-35920CA082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253904" y="4027008"/>
            <a:ext cx="3357071" cy="211721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</a:rPr>
              <a:t>Military Education Benefits Office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FFFF"/>
                </a:solidFill>
              </a:rPr>
              <a:t>VetSuccess on Campus 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     (VA Vocational Rehab)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9" name="Picture 8" descr="A yellow and black logo&#10;&#10;Description automatically generated">
            <a:extLst>
              <a:ext uri="{FF2B5EF4-FFF2-40B4-BE49-F238E27FC236}">
                <a16:creationId xmlns:a16="http://schemas.microsoft.com/office/drawing/2014/main" id="{C1680984-AD6E-1006-4AB1-761A8F69AA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97" y="4027008"/>
            <a:ext cx="1883228" cy="1883228"/>
          </a:xfrm>
          <a:prstGeom prst="ellipse">
            <a:avLst/>
          </a:prstGeom>
          <a:ln w="3175" cap="rnd">
            <a:solidFill>
              <a:schemeClr val="bg1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EE1234-1FF7-F826-21C0-31A8429D3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472" y="113307"/>
            <a:ext cx="4323189" cy="33708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23EA988-C73F-0E3B-E886-5BFD35C05F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3904" y="113307"/>
            <a:ext cx="3799904" cy="337080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EA209A-1CDE-110E-6922-18BAE8FD28BF}"/>
              </a:ext>
            </a:extLst>
          </p:cNvPr>
          <p:cNvCxnSpPr/>
          <p:nvPr/>
        </p:nvCxnSpPr>
        <p:spPr>
          <a:xfrm>
            <a:off x="8001000" y="3911631"/>
            <a:ext cx="0" cy="20437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72415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3D216F7-4461-B09F-A5C8-08D68867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44" y="5156942"/>
            <a:ext cx="9910516" cy="1050541"/>
          </a:xfrm>
        </p:spPr>
        <p:txBody>
          <a:bodyPr/>
          <a:lstStyle/>
          <a:p>
            <a:pPr algn="ctr"/>
            <a:r>
              <a:rPr lang="en-US" sz="6000" dirty="0"/>
              <a:t>Resources</a:t>
            </a:r>
          </a:p>
        </p:txBody>
      </p:sp>
      <p:pic>
        <p:nvPicPr>
          <p:cNvPr id="7" name="Picture 6" descr="A yellow and black logo&#10;&#10;Description automatically generated">
            <a:extLst>
              <a:ext uri="{FF2B5EF4-FFF2-40B4-BE49-F238E27FC236}">
                <a16:creationId xmlns:a16="http://schemas.microsoft.com/office/drawing/2014/main" id="{C79904F9-B44E-FE66-8785-BE2680D2A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9341" y="560194"/>
            <a:ext cx="4025122" cy="402512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3199F23-01EF-8AB9-C85E-C3160A1FF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" y="48177"/>
            <a:ext cx="3581400" cy="3581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tSuccess Counselor Moving to Advising Center">
            <a:extLst>
              <a:ext uri="{FF2B5EF4-FFF2-40B4-BE49-F238E27FC236}">
                <a16:creationId xmlns:a16="http://schemas.microsoft.com/office/drawing/2014/main" id="{2C14677D-26F0-AD87-D1D3-58C32E507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13" y="560194"/>
            <a:ext cx="2345839" cy="2345839"/>
          </a:xfrm>
          <a:prstGeom prst="rect">
            <a:avLst/>
          </a:prstGeom>
          <a:solidFill>
            <a:srgbClr val="000000">
              <a:shade val="95000"/>
            </a:srgbClr>
          </a:solidFill>
          <a:ln w="63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032" name="Picture 8" descr="Join Army ROTC">
            <a:extLst>
              <a:ext uri="{FF2B5EF4-FFF2-40B4-BE49-F238E27FC236}">
                <a16:creationId xmlns:a16="http://schemas.microsoft.com/office/drawing/2014/main" id="{6EBF2421-1C8E-74CB-21D4-DF9BCEE9D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742" y="3429000"/>
            <a:ext cx="2266951" cy="226695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3A6D15-D8C0-3FBF-CBB9-76424C98230F}"/>
              </a:ext>
            </a:extLst>
          </p:cNvPr>
          <p:cNvSpPr txBox="1"/>
          <p:nvPr/>
        </p:nvSpPr>
        <p:spPr>
          <a:xfrm>
            <a:off x="131264" y="3620937"/>
            <a:ext cx="3040562" cy="113877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sz="1400" dirty="0">
                <a:solidFill>
                  <a:schemeClr val="bg1"/>
                </a:solidFill>
              </a:rPr>
              <a:t>Military Education Benefits Office</a:t>
            </a:r>
          </a:p>
        </p:txBody>
      </p:sp>
      <p:pic>
        <p:nvPicPr>
          <p:cNvPr id="1036" name="Picture 12" descr="University of Wisconsin Milwaukee Logo PNG Transparent – Brands Logos">
            <a:extLst>
              <a:ext uri="{FF2B5EF4-FFF2-40B4-BE49-F238E27FC236}">
                <a16:creationId xmlns:a16="http://schemas.microsoft.com/office/drawing/2014/main" id="{F1032EE5-FEA5-BBB1-1224-AA864FED3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73" y="2906033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04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>
            <a:extLst>
              <a:ext uri="{FF2B5EF4-FFF2-40B4-BE49-F238E27FC236}">
                <a16:creationId xmlns:a16="http://schemas.microsoft.com/office/drawing/2014/main" id="{133F8CB7-795C-4272-9073-64D8CF97F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C9BBD4-99BA-9F63-9F25-5EA8A8EA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202" y="1308432"/>
            <a:ext cx="3444211" cy="4241136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6600" dirty="0"/>
              <a:t>THANK YOU!</a:t>
            </a:r>
            <a:br>
              <a:rPr lang="en-US" sz="6600" dirty="0"/>
            </a:br>
            <a:br>
              <a:rPr lang="en-US" sz="6600" dirty="0"/>
            </a:br>
            <a:r>
              <a:rPr lang="en-US" sz="5300" dirty="0"/>
              <a:t>Questions?</a:t>
            </a:r>
            <a:endParaRPr lang="en-US" sz="6600" dirty="0"/>
          </a:p>
        </p:txBody>
      </p:sp>
      <p:pic>
        <p:nvPicPr>
          <p:cNvPr id="7" name="Picture 6" descr="A yellow circle with black text and black text&#10;&#10;Description automatically generated">
            <a:extLst>
              <a:ext uri="{FF2B5EF4-FFF2-40B4-BE49-F238E27FC236}">
                <a16:creationId xmlns:a16="http://schemas.microsoft.com/office/drawing/2014/main" id="{A1710638-BE30-99D7-3FAF-3F921A1834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728" y="300965"/>
            <a:ext cx="6256070" cy="625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58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pull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1F9088B3B4974AAB53FC782F7B5ABC" ma:contentTypeVersion="3" ma:contentTypeDescription="Create a new document." ma:contentTypeScope="" ma:versionID="d0fb12ae1967e386d9af023d93fafa34">
  <xsd:schema xmlns:xsd="http://www.w3.org/2001/XMLSchema" xmlns:xs="http://www.w3.org/2001/XMLSchema" xmlns:p="http://schemas.microsoft.com/office/2006/metadata/properties" xmlns:ns2="d35f6b31-b80f-4aff-a034-029df51657cc" xmlns:ns3="496ef81d-6863-4e71-82bf-3b66ac3b0370" xmlns:ns4="e093e355-c945-4473-9c5d-2835a4da0d94" targetNamespace="http://schemas.microsoft.com/office/2006/metadata/properties" ma:root="true" ma:fieldsID="0c95ed03e42faf8ec480aa19abf77690" ns2:_="" ns3:_="" ns4:_="">
    <xsd:import namespace="d35f6b31-b80f-4aff-a034-029df51657cc"/>
    <xsd:import namespace="496ef81d-6863-4e71-82bf-3b66ac3b0370"/>
    <xsd:import namespace="e093e355-c945-4473-9c5d-2835a4da0d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f6b31-b80f-4aff-a034-029df516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ef81d-6863-4e71-82bf-3b66ac3b0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3e355-c945-4473-9c5d-2835a4da0d94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FA4E9E3-E142-414E-B1A0-E4DC065AEB9E}"/>
</file>

<file path=customXml/itemProps2.xml><?xml version="1.0" encoding="utf-8"?>
<ds:datastoreItem xmlns:ds="http://schemas.openxmlformats.org/officeDocument/2006/customXml" ds:itemID="{A2F4A21B-80B9-40F1-8308-E0B7F0FE0B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3E96646-423E-4354-94C2-1A28227BF07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tf11381587_win32 (1)</Template>
  <TotalTime>825</TotalTime>
  <Words>487</Words>
  <Application>Microsoft Office PowerPoint</Application>
  <PresentationFormat>Widescreen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Century Gothic</vt:lpstr>
      <vt:lpstr>DM Sans</vt:lpstr>
      <vt:lpstr>MercurySSm-Bold-Pro_Web</vt:lpstr>
      <vt:lpstr>Open Sans</vt:lpstr>
      <vt:lpstr>var(--acf-hero--heading-font, var(--heading-font-family))</vt:lpstr>
      <vt:lpstr>var(--heading-font-family)</vt:lpstr>
      <vt:lpstr>Wingdings</vt:lpstr>
      <vt:lpstr>Wingdings 2</vt:lpstr>
      <vt:lpstr>Quotable</vt:lpstr>
      <vt:lpstr>Military Culture</vt:lpstr>
      <vt:lpstr>Military Culture</vt:lpstr>
      <vt:lpstr>Military Culture</vt:lpstr>
      <vt:lpstr>MAVRC Staff</vt:lpstr>
      <vt:lpstr>Demographics</vt:lpstr>
      <vt:lpstr>Demographics</vt:lpstr>
      <vt:lpstr>Service </vt:lpstr>
      <vt:lpstr>The 90%</vt:lpstr>
      <vt:lpstr>Veterans Attending UW-Milwaukee</vt:lpstr>
      <vt:lpstr>UW-Milwaukee  1,000 to 1,300 MILITARY-RELATED Students</vt:lpstr>
      <vt:lpstr>A Few Other Considerations</vt:lpstr>
      <vt:lpstr>MISCONCEPTION “The military creates leaders.”</vt:lpstr>
      <vt:lpstr>Military Mindset</vt:lpstr>
      <vt:lpstr>PowerPoint Presentation</vt:lpstr>
      <vt:lpstr>PowerPoint Presentation</vt:lpstr>
      <vt:lpstr>Frustrations</vt:lpstr>
      <vt:lpstr>Military and Veterans Resource Center (MAVRC) Student Union – EG40</vt:lpstr>
      <vt:lpstr>Resources</vt:lpstr>
      <vt:lpstr>THANK YOU!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Yolanda L Medina</dc:creator>
  <cp:lastModifiedBy>Yolanda L Medina</cp:lastModifiedBy>
  <cp:revision>43</cp:revision>
  <dcterms:created xsi:type="dcterms:W3CDTF">2021-07-14T15:42:54Z</dcterms:created>
  <dcterms:modified xsi:type="dcterms:W3CDTF">2024-11-13T13:14:23Z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0x010100071F9088B3B4974AAB53FC782F7B5ABC</vt:lpwstr>
  </property>
</Properties>
</file>