
<file path=[Content_Types].xml><?xml version="1.0" encoding="utf-8"?>
<Types xmlns="http://schemas.openxmlformats.org/package/2006/content-types"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diagrams/data4.xml" ContentType="application/vnd.openxmlformats-officedocument.drawingml.diagramData+xml"/>
  <Override PartName="/ppt/diagrams/data3.xml" ContentType="application/vnd.openxmlformats-officedocument.drawingml.diagramData+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diagrams/data2.xml" ContentType="application/vnd.openxmlformats-officedocument.drawingml.diagramData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rawing4.xml" ContentType="application/vnd.ms-office.drawingml.diagramDrawing+xml"/>
  <Override PartName="/ppt/diagrams/colors4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4.xml" ContentType="application/vnd.openxmlformats-officedocument.drawingml.diagramLayout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diagrams/quickStyle3.xml" ContentType="application/vnd.openxmlformats-officedocument.drawingml.diagramStyle+xml"/>
  <Override PartName="/ppt/diagrams/layout3.xml" ContentType="application/vnd.openxmlformats-officedocument.drawingml.diagramLayout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1"/>
  </p:sldMasterIdLst>
  <p:notesMasterIdLst>
    <p:notesMasterId r:id="rId40"/>
  </p:notesMasterIdLst>
  <p:sldIdLst>
    <p:sldId id="312" r:id="rId2"/>
    <p:sldId id="258" r:id="rId3"/>
    <p:sldId id="297" r:id="rId4"/>
    <p:sldId id="259" r:id="rId5"/>
    <p:sldId id="262" r:id="rId6"/>
    <p:sldId id="301" r:id="rId7"/>
    <p:sldId id="302" r:id="rId8"/>
    <p:sldId id="314" r:id="rId9"/>
    <p:sldId id="304" r:id="rId10"/>
    <p:sldId id="261" r:id="rId11"/>
    <p:sldId id="276" r:id="rId12"/>
    <p:sldId id="288" r:id="rId13"/>
    <p:sldId id="287" r:id="rId14"/>
    <p:sldId id="313" r:id="rId15"/>
    <p:sldId id="286" r:id="rId16"/>
    <p:sldId id="289" r:id="rId17"/>
    <p:sldId id="290" r:id="rId18"/>
    <p:sldId id="291" r:id="rId19"/>
    <p:sldId id="278" r:id="rId20"/>
    <p:sldId id="277" r:id="rId21"/>
    <p:sldId id="268" r:id="rId22"/>
    <p:sldId id="298" r:id="rId23"/>
    <p:sldId id="303" r:id="rId24"/>
    <p:sldId id="299" r:id="rId25"/>
    <p:sldId id="295" r:id="rId26"/>
    <p:sldId id="264" r:id="rId27"/>
    <p:sldId id="284" r:id="rId28"/>
    <p:sldId id="283" r:id="rId29"/>
    <p:sldId id="305" r:id="rId30"/>
    <p:sldId id="285" r:id="rId31"/>
    <p:sldId id="282" r:id="rId32"/>
    <p:sldId id="281" r:id="rId33"/>
    <p:sldId id="300" r:id="rId34"/>
    <p:sldId id="310" r:id="rId35"/>
    <p:sldId id="307" r:id="rId36"/>
    <p:sldId id="309" r:id="rId37"/>
    <p:sldId id="280" r:id="rId38"/>
    <p:sldId id="311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83"/>
    <p:restoredTop sz="63469"/>
  </p:normalViewPr>
  <p:slideViewPr>
    <p:cSldViewPr snapToGrid="0">
      <p:cViewPr varScale="1">
        <p:scale>
          <a:sx n="78" d="100"/>
          <a:sy n="78" d="100"/>
        </p:scale>
        <p:origin x="8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47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ustomXml" Target="../customXml/item2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901955-010D-44CE-B6A1-F3960DD3EC4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EBB851-A3A9-4FBB-8D8D-6D57C26824C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Consider this Moment and Reflect on the State of Mental Health on Campus</a:t>
          </a:r>
        </a:p>
      </dgm:t>
    </dgm:pt>
    <dgm:pt modelId="{5031FE1C-4F11-435B-A61C-BEC0A0DC9495}" type="parTrans" cxnId="{6A89C2D3-CAC0-4382-9CE2-7ACFF6AE95EF}">
      <dgm:prSet/>
      <dgm:spPr/>
      <dgm:t>
        <a:bodyPr/>
        <a:lstStyle/>
        <a:p>
          <a:endParaRPr lang="en-US"/>
        </a:p>
      </dgm:t>
    </dgm:pt>
    <dgm:pt modelId="{11286289-855E-4B6C-9832-0EA9D29266BA}" type="sibTrans" cxnId="{6A89C2D3-CAC0-4382-9CE2-7ACFF6AE95EF}">
      <dgm:prSet/>
      <dgm:spPr/>
      <dgm:t>
        <a:bodyPr/>
        <a:lstStyle/>
        <a:p>
          <a:endParaRPr lang="en-US"/>
        </a:p>
      </dgm:t>
    </dgm:pt>
    <dgm:pt modelId="{B4D03C6B-A46D-45BF-A74E-9E683679D47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Discuss the Barriers and Challenges of Inclusive Campus Mental Health</a:t>
          </a:r>
        </a:p>
      </dgm:t>
    </dgm:pt>
    <dgm:pt modelId="{2689B673-AAD4-42CA-83BA-9F16B9F6306D}" type="parTrans" cxnId="{F41EEA78-C76C-4237-B734-32764813BA3A}">
      <dgm:prSet/>
      <dgm:spPr/>
      <dgm:t>
        <a:bodyPr/>
        <a:lstStyle/>
        <a:p>
          <a:endParaRPr lang="en-US"/>
        </a:p>
      </dgm:t>
    </dgm:pt>
    <dgm:pt modelId="{52BB3EAE-3977-43ED-A184-529EE7962056}" type="sibTrans" cxnId="{F41EEA78-C76C-4237-B734-32764813BA3A}">
      <dgm:prSet/>
      <dgm:spPr/>
      <dgm:t>
        <a:bodyPr/>
        <a:lstStyle/>
        <a:p>
          <a:endParaRPr lang="en-US"/>
        </a:p>
      </dgm:t>
    </dgm:pt>
    <dgm:pt modelId="{4A3E1EA7-3A0C-4347-8AB2-9469C4BE758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Discuss Strategies for Leveraging Power  </a:t>
          </a:r>
        </a:p>
      </dgm:t>
    </dgm:pt>
    <dgm:pt modelId="{45BF5664-1B75-43FC-9AE0-AC3424E9188C}" type="parTrans" cxnId="{E3A0BA0D-DF5C-4433-8846-F5091A74852C}">
      <dgm:prSet/>
      <dgm:spPr/>
      <dgm:t>
        <a:bodyPr/>
        <a:lstStyle/>
        <a:p>
          <a:endParaRPr lang="en-US"/>
        </a:p>
      </dgm:t>
    </dgm:pt>
    <dgm:pt modelId="{039CF714-3717-407C-B73A-BB4EF6A11CB4}" type="sibTrans" cxnId="{E3A0BA0D-DF5C-4433-8846-F5091A74852C}">
      <dgm:prSet/>
      <dgm:spPr/>
      <dgm:t>
        <a:bodyPr/>
        <a:lstStyle/>
        <a:p>
          <a:endParaRPr lang="en-US"/>
        </a:p>
      </dgm:t>
    </dgm:pt>
    <dgm:pt modelId="{E494621C-A3D3-464E-ACD2-66D417EB4B2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Find Community with one another, Refuel and Recharge for a Moment</a:t>
          </a:r>
        </a:p>
      </dgm:t>
    </dgm:pt>
    <dgm:pt modelId="{69C8F458-0AF4-4F02-BF2B-9B3CFA024DA8}" type="parTrans" cxnId="{B6C22AFF-46F1-40D5-B3AB-3530E84BF958}">
      <dgm:prSet/>
      <dgm:spPr/>
      <dgm:t>
        <a:bodyPr/>
        <a:lstStyle/>
        <a:p>
          <a:endParaRPr lang="en-US"/>
        </a:p>
      </dgm:t>
    </dgm:pt>
    <dgm:pt modelId="{850492F0-88AA-4A6A-9A4B-43E89A267ECE}" type="sibTrans" cxnId="{B6C22AFF-46F1-40D5-B3AB-3530E84BF958}">
      <dgm:prSet/>
      <dgm:spPr/>
      <dgm:t>
        <a:bodyPr/>
        <a:lstStyle/>
        <a:p>
          <a:endParaRPr lang="en-US"/>
        </a:p>
      </dgm:t>
    </dgm:pt>
    <dgm:pt modelId="{1387AC59-394D-4DB6-9571-F03C2831DFB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Commit to Where You’d Like to Go From Here, What You’d Like to Learn or Do </a:t>
          </a:r>
        </a:p>
      </dgm:t>
    </dgm:pt>
    <dgm:pt modelId="{DD38333C-77DD-460E-8313-B3F419C1D498}" type="parTrans" cxnId="{83EA7B61-3F36-4221-9A76-A24E3AF00382}">
      <dgm:prSet/>
      <dgm:spPr/>
      <dgm:t>
        <a:bodyPr/>
        <a:lstStyle/>
        <a:p>
          <a:endParaRPr lang="en-US"/>
        </a:p>
      </dgm:t>
    </dgm:pt>
    <dgm:pt modelId="{DE0DDDED-62ED-4299-86DD-FCBC13F5F541}" type="sibTrans" cxnId="{83EA7B61-3F36-4221-9A76-A24E3AF00382}">
      <dgm:prSet/>
      <dgm:spPr/>
      <dgm:t>
        <a:bodyPr/>
        <a:lstStyle/>
        <a:p>
          <a:endParaRPr lang="en-US"/>
        </a:p>
      </dgm:t>
    </dgm:pt>
    <dgm:pt modelId="{D1676514-8A69-4185-A68A-BEF98845D0EA}" type="pres">
      <dgm:prSet presAssocID="{38901955-010D-44CE-B6A1-F3960DD3EC48}" presName="root" presStyleCnt="0">
        <dgm:presLayoutVars>
          <dgm:dir/>
          <dgm:resizeHandles val="exact"/>
        </dgm:presLayoutVars>
      </dgm:prSet>
      <dgm:spPr/>
    </dgm:pt>
    <dgm:pt modelId="{EC37A4FA-2C25-486C-BD0F-3A8D5762FD67}" type="pres">
      <dgm:prSet presAssocID="{1EEBB851-A3A9-4FBB-8D8D-6D57C26824CA}" presName="compNode" presStyleCnt="0"/>
      <dgm:spPr/>
    </dgm:pt>
    <dgm:pt modelId="{2F139E06-F143-4E1A-ADED-2C3A3A5B7639}" type="pres">
      <dgm:prSet presAssocID="{1EEBB851-A3A9-4FBB-8D8D-6D57C26824CA}" presName="bgRect" presStyleLbl="bgShp" presStyleIdx="0" presStyleCnt="5"/>
      <dgm:spPr/>
    </dgm:pt>
    <dgm:pt modelId="{5C39025F-A60F-4D10-8439-994663732820}" type="pres">
      <dgm:prSet presAssocID="{1EEBB851-A3A9-4FBB-8D8D-6D57C26824CA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6288EE77-7A78-4184-96E5-C0E2E3DD63C1}" type="pres">
      <dgm:prSet presAssocID="{1EEBB851-A3A9-4FBB-8D8D-6D57C26824CA}" presName="spaceRect" presStyleCnt="0"/>
      <dgm:spPr/>
    </dgm:pt>
    <dgm:pt modelId="{3A6858F7-90F3-49A3-93C1-C99EDD5DD290}" type="pres">
      <dgm:prSet presAssocID="{1EEBB851-A3A9-4FBB-8D8D-6D57C26824CA}" presName="parTx" presStyleLbl="revTx" presStyleIdx="0" presStyleCnt="5">
        <dgm:presLayoutVars>
          <dgm:chMax val="0"/>
          <dgm:chPref val="0"/>
        </dgm:presLayoutVars>
      </dgm:prSet>
      <dgm:spPr/>
    </dgm:pt>
    <dgm:pt modelId="{0D3A0D51-6721-4A1E-83B7-EBF441851173}" type="pres">
      <dgm:prSet presAssocID="{11286289-855E-4B6C-9832-0EA9D29266BA}" presName="sibTrans" presStyleCnt="0"/>
      <dgm:spPr/>
    </dgm:pt>
    <dgm:pt modelId="{6F2AD7E0-5813-4384-A656-361BFB10BF5B}" type="pres">
      <dgm:prSet presAssocID="{B4D03C6B-A46D-45BF-A74E-9E683679D478}" presName="compNode" presStyleCnt="0"/>
      <dgm:spPr/>
    </dgm:pt>
    <dgm:pt modelId="{E1836C28-8D5B-4082-B671-900E033A95A6}" type="pres">
      <dgm:prSet presAssocID="{B4D03C6B-A46D-45BF-A74E-9E683679D478}" presName="bgRect" presStyleLbl="bgShp" presStyleIdx="1" presStyleCnt="5"/>
      <dgm:spPr/>
    </dgm:pt>
    <dgm:pt modelId="{AA69EAC7-F674-469B-8F30-298EB3DDEBB3}" type="pres">
      <dgm:prSet presAssocID="{B4D03C6B-A46D-45BF-A74E-9E683679D478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5C56998A-163B-4E6C-8811-12E6657D5455}" type="pres">
      <dgm:prSet presAssocID="{B4D03C6B-A46D-45BF-A74E-9E683679D478}" presName="spaceRect" presStyleCnt="0"/>
      <dgm:spPr/>
    </dgm:pt>
    <dgm:pt modelId="{C7DA7023-BEDF-4FA1-9E12-8B1CA599A69F}" type="pres">
      <dgm:prSet presAssocID="{B4D03C6B-A46D-45BF-A74E-9E683679D478}" presName="parTx" presStyleLbl="revTx" presStyleIdx="1" presStyleCnt="5">
        <dgm:presLayoutVars>
          <dgm:chMax val="0"/>
          <dgm:chPref val="0"/>
        </dgm:presLayoutVars>
      </dgm:prSet>
      <dgm:spPr/>
    </dgm:pt>
    <dgm:pt modelId="{C2C0C87E-E4E4-43A4-96CE-947853E3C296}" type="pres">
      <dgm:prSet presAssocID="{52BB3EAE-3977-43ED-A184-529EE7962056}" presName="sibTrans" presStyleCnt="0"/>
      <dgm:spPr/>
    </dgm:pt>
    <dgm:pt modelId="{3168A849-D875-4C47-BC31-7EDF4A58B5FB}" type="pres">
      <dgm:prSet presAssocID="{4A3E1EA7-3A0C-4347-8AB2-9469C4BE758B}" presName="compNode" presStyleCnt="0"/>
      <dgm:spPr/>
    </dgm:pt>
    <dgm:pt modelId="{7B4E7E6A-056D-448E-83FD-20A8684E2DFD}" type="pres">
      <dgm:prSet presAssocID="{4A3E1EA7-3A0C-4347-8AB2-9469C4BE758B}" presName="bgRect" presStyleLbl="bgShp" presStyleIdx="2" presStyleCnt="5"/>
      <dgm:spPr/>
    </dgm:pt>
    <dgm:pt modelId="{DCE865DA-2B6B-4B31-B99B-67C4D6ACB335}" type="pres">
      <dgm:prSet presAssocID="{4A3E1EA7-3A0C-4347-8AB2-9469C4BE758B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ADEC5C94-3C0E-4083-B92B-6C38A587C421}" type="pres">
      <dgm:prSet presAssocID="{4A3E1EA7-3A0C-4347-8AB2-9469C4BE758B}" presName="spaceRect" presStyleCnt="0"/>
      <dgm:spPr/>
    </dgm:pt>
    <dgm:pt modelId="{44FE5270-CE45-48C5-AC95-FC91DCF6B05D}" type="pres">
      <dgm:prSet presAssocID="{4A3E1EA7-3A0C-4347-8AB2-9469C4BE758B}" presName="parTx" presStyleLbl="revTx" presStyleIdx="2" presStyleCnt="5">
        <dgm:presLayoutVars>
          <dgm:chMax val="0"/>
          <dgm:chPref val="0"/>
        </dgm:presLayoutVars>
      </dgm:prSet>
      <dgm:spPr/>
    </dgm:pt>
    <dgm:pt modelId="{CE0CFA08-9A8D-4A37-95D5-4E28207B0BB7}" type="pres">
      <dgm:prSet presAssocID="{039CF714-3717-407C-B73A-BB4EF6A11CB4}" presName="sibTrans" presStyleCnt="0"/>
      <dgm:spPr/>
    </dgm:pt>
    <dgm:pt modelId="{5C621ECB-5A1E-4A52-B441-6272043EFD99}" type="pres">
      <dgm:prSet presAssocID="{E494621C-A3D3-464E-ACD2-66D417EB4B2B}" presName="compNode" presStyleCnt="0"/>
      <dgm:spPr/>
    </dgm:pt>
    <dgm:pt modelId="{231986C3-10C7-4E83-BE58-9F3A71F6898C}" type="pres">
      <dgm:prSet presAssocID="{E494621C-A3D3-464E-ACD2-66D417EB4B2B}" presName="bgRect" presStyleLbl="bgShp" presStyleIdx="3" presStyleCnt="5" custLinFactNeighborX="-456" custLinFactNeighborY="-3834"/>
      <dgm:spPr/>
    </dgm:pt>
    <dgm:pt modelId="{B8434CC5-E81B-49CA-B88A-4FC01AB5A902}" type="pres">
      <dgm:prSet presAssocID="{E494621C-A3D3-464E-ACD2-66D417EB4B2B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Brainstorm"/>
        </a:ext>
      </dgm:extLst>
    </dgm:pt>
    <dgm:pt modelId="{8F0EA1D1-C149-4651-892C-A036F829F826}" type="pres">
      <dgm:prSet presAssocID="{E494621C-A3D3-464E-ACD2-66D417EB4B2B}" presName="spaceRect" presStyleCnt="0"/>
      <dgm:spPr/>
    </dgm:pt>
    <dgm:pt modelId="{9149D817-684D-488B-A383-BABAA3F90699}" type="pres">
      <dgm:prSet presAssocID="{E494621C-A3D3-464E-ACD2-66D417EB4B2B}" presName="parTx" presStyleLbl="revTx" presStyleIdx="3" presStyleCnt="5">
        <dgm:presLayoutVars>
          <dgm:chMax val="0"/>
          <dgm:chPref val="0"/>
        </dgm:presLayoutVars>
      </dgm:prSet>
      <dgm:spPr/>
    </dgm:pt>
    <dgm:pt modelId="{A46B1E46-8631-4C93-BF49-43305B150E29}" type="pres">
      <dgm:prSet presAssocID="{850492F0-88AA-4A6A-9A4B-43E89A267ECE}" presName="sibTrans" presStyleCnt="0"/>
      <dgm:spPr/>
    </dgm:pt>
    <dgm:pt modelId="{D42AB7C7-B1FB-4A0A-86D2-A6E2FF4BAFC0}" type="pres">
      <dgm:prSet presAssocID="{1387AC59-394D-4DB6-9571-F03C2831DFB7}" presName="compNode" presStyleCnt="0"/>
      <dgm:spPr/>
    </dgm:pt>
    <dgm:pt modelId="{1219DEB6-B9AE-425F-8BA3-7895823017EA}" type="pres">
      <dgm:prSet presAssocID="{1387AC59-394D-4DB6-9571-F03C2831DFB7}" presName="bgRect" presStyleLbl="bgShp" presStyleIdx="4" presStyleCnt="5"/>
      <dgm:spPr/>
    </dgm:pt>
    <dgm:pt modelId="{96D7683F-F4E4-4AA2-86A3-8A71F299438B}" type="pres">
      <dgm:prSet presAssocID="{1387AC59-394D-4DB6-9571-F03C2831DFB7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orkflow"/>
        </a:ext>
      </dgm:extLst>
    </dgm:pt>
    <dgm:pt modelId="{E35D22A2-47A8-46CD-AB1D-737B758C1097}" type="pres">
      <dgm:prSet presAssocID="{1387AC59-394D-4DB6-9571-F03C2831DFB7}" presName="spaceRect" presStyleCnt="0"/>
      <dgm:spPr/>
    </dgm:pt>
    <dgm:pt modelId="{4F3DD74C-53AB-42A9-89F3-E805D867B380}" type="pres">
      <dgm:prSet presAssocID="{1387AC59-394D-4DB6-9571-F03C2831DFB7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E3A0BA0D-DF5C-4433-8846-F5091A74852C}" srcId="{38901955-010D-44CE-B6A1-F3960DD3EC48}" destId="{4A3E1EA7-3A0C-4347-8AB2-9469C4BE758B}" srcOrd="2" destOrd="0" parTransId="{45BF5664-1B75-43FC-9AE0-AC3424E9188C}" sibTransId="{039CF714-3717-407C-B73A-BB4EF6A11CB4}"/>
    <dgm:cxn modelId="{3E55D125-DE10-4560-881D-849E83B7D5A3}" type="presOf" srcId="{1387AC59-394D-4DB6-9571-F03C2831DFB7}" destId="{4F3DD74C-53AB-42A9-89F3-E805D867B380}" srcOrd="0" destOrd="0" presId="urn:microsoft.com/office/officeart/2018/2/layout/IconVerticalSolidList"/>
    <dgm:cxn modelId="{83EA7B61-3F36-4221-9A76-A24E3AF00382}" srcId="{38901955-010D-44CE-B6A1-F3960DD3EC48}" destId="{1387AC59-394D-4DB6-9571-F03C2831DFB7}" srcOrd="4" destOrd="0" parTransId="{DD38333C-77DD-460E-8313-B3F419C1D498}" sibTransId="{DE0DDDED-62ED-4299-86DD-FCBC13F5F541}"/>
    <dgm:cxn modelId="{F41EEA78-C76C-4237-B734-32764813BA3A}" srcId="{38901955-010D-44CE-B6A1-F3960DD3EC48}" destId="{B4D03C6B-A46D-45BF-A74E-9E683679D478}" srcOrd="1" destOrd="0" parTransId="{2689B673-AAD4-42CA-83BA-9F16B9F6306D}" sibTransId="{52BB3EAE-3977-43ED-A184-529EE7962056}"/>
    <dgm:cxn modelId="{65A6DC7D-BFD2-48C0-B4EE-6B14E8689C88}" type="presOf" srcId="{B4D03C6B-A46D-45BF-A74E-9E683679D478}" destId="{C7DA7023-BEDF-4FA1-9E12-8B1CA599A69F}" srcOrd="0" destOrd="0" presId="urn:microsoft.com/office/officeart/2018/2/layout/IconVerticalSolidList"/>
    <dgm:cxn modelId="{78F812D2-F905-469D-A307-8CCC52E88FA1}" type="presOf" srcId="{1EEBB851-A3A9-4FBB-8D8D-6D57C26824CA}" destId="{3A6858F7-90F3-49A3-93C1-C99EDD5DD290}" srcOrd="0" destOrd="0" presId="urn:microsoft.com/office/officeart/2018/2/layout/IconVerticalSolidList"/>
    <dgm:cxn modelId="{6A89C2D3-CAC0-4382-9CE2-7ACFF6AE95EF}" srcId="{38901955-010D-44CE-B6A1-F3960DD3EC48}" destId="{1EEBB851-A3A9-4FBB-8D8D-6D57C26824CA}" srcOrd="0" destOrd="0" parTransId="{5031FE1C-4F11-435B-A61C-BEC0A0DC9495}" sibTransId="{11286289-855E-4B6C-9832-0EA9D29266BA}"/>
    <dgm:cxn modelId="{327340D7-A9B7-43A7-9D6B-B44732E678A0}" type="presOf" srcId="{E494621C-A3D3-464E-ACD2-66D417EB4B2B}" destId="{9149D817-684D-488B-A383-BABAA3F90699}" srcOrd="0" destOrd="0" presId="urn:microsoft.com/office/officeart/2018/2/layout/IconVerticalSolidList"/>
    <dgm:cxn modelId="{6AD8CFD9-1EC9-4E0E-BE3C-28998C97D2B8}" type="presOf" srcId="{4A3E1EA7-3A0C-4347-8AB2-9469C4BE758B}" destId="{44FE5270-CE45-48C5-AC95-FC91DCF6B05D}" srcOrd="0" destOrd="0" presId="urn:microsoft.com/office/officeart/2018/2/layout/IconVerticalSolidList"/>
    <dgm:cxn modelId="{BE2679F9-F2A6-42F8-94B7-40D659B2298E}" type="presOf" srcId="{38901955-010D-44CE-B6A1-F3960DD3EC48}" destId="{D1676514-8A69-4185-A68A-BEF98845D0EA}" srcOrd="0" destOrd="0" presId="urn:microsoft.com/office/officeart/2018/2/layout/IconVerticalSolidList"/>
    <dgm:cxn modelId="{B6C22AFF-46F1-40D5-B3AB-3530E84BF958}" srcId="{38901955-010D-44CE-B6A1-F3960DD3EC48}" destId="{E494621C-A3D3-464E-ACD2-66D417EB4B2B}" srcOrd="3" destOrd="0" parTransId="{69C8F458-0AF4-4F02-BF2B-9B3CFA024DA8}" sibTransId="{850492F0-88AA-4A6A-9A4B-43E89A267ECE}"/>
    <dgm:cxn modelId="{39FA8E5C-3D30-46BE-9C29-EC90F89424D3}" type="presParOf" srcId="{D1676514-8A69-4185-A68A-BEF98845D0EA}" destId="{EC37A4FA-2C25-486C-BD0F-3A8D5762FD67}" srcOrd="0" destOrd="0" presId="urn:microsoft.com/office/officeart/2018/2/layout/IconVerticalSolidList"/>
    <dgm:cxn modelId="{7C205132-9F27-4109-9DFB-79ED386BE795}" type="presParOf" srcId="{EC37A4FA-2C25-486C-BD0F-3A8D5762FD67}" destId="{2F139E06-F143-4E1A-ADED-2C3A3A5B7639}" srcOrd="0" destOrd="0" presId="urn:microsoft.com/office/officeart/2018/2/layout/IconVerticalSolidList"/>
    <dgm:cxn modelId="{1D5E80B9-8041-4F8A-8EFE-4EDD5422B7B1}" type="presParOf" srcId="{EC37A4FA-2C25-486C-BD0F-3A8D5762FD67}" destId="{5C39025F-A60F-4D10-8439-994663732820}" srcOrd="1" destOrd="0" presId="urn:microsoft.com/office/officeart/2018/2/layout/IconVerticalSolidList"/>
    <dgm:cxn modelId="{FB35D7DF-A0A8-45B3-9409-793C249C3E55}" type="presParOf" srcId="{EC37A4FA-2C25-486C-BD0F-3A8D5762FD67}" destId="{6288EE77-7A78-4184-96E5-C0E2E3DD63C1}" srcOrd="2" destOrd="0" presId="urn:microsoft.com/office/officeart/2018/2/layout/IconVerticalSolidList"/>
    <dgm:cxn modelId="{D7383A38-F16F-48EA-9E4C-A76335E3AF76}" type="presParOf" srcId="{EC37A4FA-2C25-486C-BD0F-3A8D5762FD67}" destId="{3A6858F7-90F3-49A3-93C1-C99EDD5DD290}" srcOrd="3" destOrd="0" presId="urn:microsoft.com/office/officeart/2018/2/layout/IconVerticalSolidList"/>
    <dgm:cxn modelId="{588AAB1D-B61B-4572-9AE3-B0498BB4597F}" type="presParOf" srcId="{D1676514-8A69-4185-A68A-BEF98845D0EA}" destId="{0D3A0D51-6721-4A1E-83B7-EBF441851173}" srcOrd="1" destOrd="0" presId="urn:microsoft.com/office/officeart/2018/2/layout/IconVerticalSolidList"/>
    <dgm:cxn modelId="{92C56391-8BCC-4993-8A0C-7E43FEE67F76}" type="presParOf" srcId="{D1676514-8A69-4185-A68A-BEF98845D0EA}" destId="{6F2AD7E0-5813-4384-A656-361BFB10BF5B}" srcOrd="2" destOrd="0" presId="urn:microsoft.com/office/officeart/2018/2/layout/IconVerticalSolidList"/>
    <dgm:cxn modelId="{EE987D4C-DEC6-4FC3-B568-F799AD6260F0}" type="presParOf" srcId="{6F2AD7E0-5813-4384-A656-361BFB10BF5B}" destId="{E1836C28-8D5B-4082-B671-900E033A95A6}" srcOrd="0" destOrd="0" presId="urn:microsoft.com/office/officeart/2018/2/layout/IconVerticalSolidList"/>
    <dgm:cxn modelId="{5A6C2037-C282-408B-A4EE-4602F62A3A78}" type="presParOf" srcId="{6F2AD7E0-5813-4384-A656-361BFB10BF5B}" destId="{AA69EAC7-F674-469B-8F30-298EB3DDEBB3}" srcOrd="1" destOrd="0" presId="urn:microsoft.com/office/officeart/2018/2/layout/IconVerticalSolidList"/>
    <dgm:cxn modelId="{11336754-C048-45F0-80EE-E0197626660A}" type="presParOf" srcId="{6F2AD7E0-5813-4384-A656-361BFB10BF5B}" destId="{5C56998A-163B-4E6C-8811-12E6657D5455}" srcOrd="2" destOrd="0" presId="urn:microsoft.com/office/officeart/2018/2/layout/IconVerticalSolidList"/>
    <dgm:cxn modelId="{3F3E0F24-6AA6-44F6-8AFF-A2597866C356}" type="presParOf" srcId="{6F2AD7E0-5813-4384-A656-361BFB10BF5B}" destId="{C7DA7023-BEDF-4FA1-9E12-8B1CA599A69F}" srcOrd="3" destOrd="0" presId="urn:microsoft.com/office/officeart/2018/2/layout/IconVerticalSolidList"/>
    <dgm:cxn modelId="{FB34DFC5-77DF-4D46-9C26-52D6E3F6A563}" type="presParOf" srcId="{D1676514-8A69-4185-A68A-BEF98845D0EA}" destId="{C2C0C87E-E4E4-43A4-96CE-947853E3C296}" srcOrd="3" destOrd="0" presId="urn:microsoft.com/office/officeart/2018/2/layout/IconVerticalSolidList"/>
    <dgm:cxn modelId="{412D43F7-5A20-45C9-BEC3-D04808342D41}" type="presParOf" srcId="{D1676514-8A69-4185-A68A-BEF98845D0EA}" destId="{3168A849-D875-4C47-BC31-7EDF4A58B5FB}" srcOrd="4" destOrd="0" presId="urn:microsoft.com/office/officeart/2018/2/layout/IconVerticalSolidList"/>
    <dgm:cxn modelId="{E10CF5C2-4D70-473A-B4E4-C94F32FD2995}" type="presParOf" srcId="{3168A849-D875-4C47-BC31-7EDF4A58B5FB}" destId="{7B4E7E6A-056D-448E-83FD-20A8684E2DFD}" srcOrd="0" destOrd="0" presId="urn:microsoft.com/office/officeart/2018/2/layout/IconVerticalSolidList"/>
    <dgm:cxn modelId="{338111F2-0A24-46A2-B508-3D9AF4DFB613}" type="presParOf" srcId="{3168A849-D875-4C47-BC31-7EDF4A58B5FB}" destId="{DCE865DA-2B6B-4B31-B99B-67C4D6ACB335}" srcOrd="1" destOrd="0" presId="urn:microsoft.com/office/officeart/2018/2/layout/IconVerticalSolidList"/>
    <dgm:cxn modelId="{0A5F826E-2B6B-4DAC-BC5E-BA8E5DD7B024}" type="presParOf" srcId="{3168A849-D875-4C47-BC31-7EDF4A58B5FB}" destId="{ADEC5C94-3C0E-4083-B92B-6C38A587C421}" srcOrd="2" destOrd="0" presId="urn:microsoft.com/office/officeart/2018/2/layout/IconVerticalSolidList"/>
    <dgm:cxn modelId="{0D033F5A-CBA7-452E-815A-FE0D31E09953}" type="presParOf" srcId="{3168A849-D875-4C47-BC31-7EDF4A58B5FB}" destId="{44FE5270-CE45-48C5-AC95-FC91DCF6B05D}" srcOrd="3" destOrd="0" presId="urn:microsoft.com/office/officeart/2018/2/layout/IconVerticalSolidList"/>
    <dgm:cxn modelId="{D2BFF056-566A-40F7-B42D-01C8CA597724}" type="presParOf" srcId="{D1676514-8A69-4185-A68A-BEF98845D0EA}" destId="{CE0CFA08-9A8D-4A37-95D5-4E28207B0BB7}" srcOrd="5" destOrd="0" presId="urn:microsoft.com/office/officeart/2018/2/layout/IconVerticalSolidList"/>
    <dgm:cxn modelId="{CA01F415-8EDF-4820-A0FE-16FBC6FDACD1}" type="presParOf" srcId="{D1676514-8A69-4185-A68A-BEF98845D0EA}" destId="{5C621ECB-5A1E-4A52-B441-6272043EFD99}" srcOrd="6" destOrd="0" presId="urn:microsoft.com/office/officeart/2018/2/layout/IconVerticalSolidList"/>
    <dgm:cxn modelId="{D7DC264E-E54F-4CC8-98EE-94F7BFB57666}" type="presParOf" srcId="{5C621ECB-5A1E-4A52-B441-6272043EFD99}" destId="{231986C3-10C7-4E83-BE58-9F3A71F6898C}" srcOrd="0" destOrd="0" presId="urn:microsoft.com/office/officeart/2018/2/layout/IconVerticalSolidList"/>
    <dgm:cxn modelId="{3F6FBA0E-2BA4-4117-AE94-7B43D6BCCC6F}" type="presParOf" srcId="{5C621ECB-5A1E-4A52-B441-6272043EFD99}" destId="{B8434CC5-E81B-49CA-B88A-4FC01AB5A902}" srcOrd="1" destOrd="0" presId="urn:microsoft.com/office/officeart/2018/2/layout/IconVerticalSolidList"/>
    <dgm:cxn modelId="{25070B1B-8297-41AF-B3F3-DEB3D0605451}" type="presParOf" srcId="{5C621ECB-5A1E-4A52-B441-6272043EFD99}" destId="{8F0EA1D1-C149-4651-892C-A036F829F826}" srcOrd="2" destOrd="0" presId="urn:microsoft.com/office/officeart/2018/2/layout/IconVerticalSolidList"/>
    <dgm:cxn modelId="{DB7A217E-4342-4A3E-8C99-D5FBFB9880EE}" type="presParOf" srcId="{5C621ECB-5A1E-4A52-B441-6272043EFD99}" destId="{9149D817-684D-488B-A383-BABAA3F90699}" srcOrd="3" destOrd="0" presId="urn:microsoft.com/office/officeart/2018/2/layout/IconVerticalSolidList"/>
    <dgm:cxn modelId="{F01CDE9C-22DA-4AD4-997B-DB2A3DD3248E}" type="presParOf" srcId="{D1676514-8A69-4185-A68A-BEF98845D0EA}" destId="{A46B1E46-8631-4C93-BF49-43305B150E29}" srcOrd="7" destOrd="0" presId="urn:microsoft.com/office/officeart/2018/2/layout/IconVerticalSolidList"/>
    <dgm:cxn modelId="{B87B7640-D9D4-45B2-9A95-EB78983CCEF6}" type="presParOf" srcId="{D1676514-8A69-4185-A68A-BEF98845D0EA}" destId="{D42AB7C7-B1FB-4A0A-86D2-A6E2FF4BAFC0}" srcOrd="8" destOrd="0" presId="urn:microsoft.com/office/officeart/2018/2/layout/IconVerticalSolidList"/>
    <dgm:cxn modelId="{38D15B51-EB53-4C88-A041-D667CDD3B257}" type="presParOf" srcId="{D42AB7C7-B1FB-4A0A-86D2-A6E2FF4BAFC0}" destId="{1219DEB6-B9AE-425F-8BA3-7895823017EA}" srcOrd="0" destOrd="0" presId="urn:microsoft.com/office/officeart/2018/2/layout/IconVerticalSolidList"/>
    <dgm:cxn modelId="{0A916E0C-1CE6-4D00-9808-8796DA96704C}" type="presParOf" srcId="{D42AB7C7-B1FB-4A0A-86D2-A6E2FF4BAFC0}" destId="{96D7683F-F4E4-4AA2-86A3-8A71F299438B}" srcOrd="1" destOrd="0" presId="urn:microsoft.com/office/officeart/2018/2/layout/IconVerticalSolidList"/>
    <dgm:cxn modelId="{927ECAD0-A85F-44C4-8093-E5488EEABB55}" type="presParOf" srcId="{D42AB7C7-B1FB-4A0A-86D2-A6E2FF4BAFC0}" destId="{E35D22A2-47A8-46CD-AB1D-737B758C1097}" srcOrd="2" destOrd="0" presId="urn:microsoft.com/office/officeart/2018/2/layout/IconVerticalSolidList"/>
    <dgm:cxn modelId="{1BB758A6-B743-483F-88A2-BAC7B27645B4}" type="presParOf" srcId="{D42AB7C7-B1FB-4A0A-86D2-A6E2FF4BAFC0}" destId="{4F3DD74C-53AB-42A9-89F3-E805D867B38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44EEC3-287A-40AA-9DA0-572B2BFD985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1BFC64A-2AD1-47A2-8372-3BC4789A0E0C}">
      <dgm:prSet/>
      <dgm:spPr/>
      <dgm:t>
        <a:bodyPr/>
        <a:lstStyle/>
        <a:p>
          <a:r>
            <a:rPr lang="en-US"/>
            <a:t>How often do you feel alone?</a:t>
          </a:r>
        </a:p>
      </dgm:t>
    </dgm:pt>
    <dgm:pt modelId="{4945E468-9330-440A-84C3-2F0A895F2DD8}" type="parTrans" cxnId="{78FA753D-2182-4A27-B480-E78A17369B63}">
      <dgm:prSet/>
      <dgm:spPr/>
      <dgm:t>
        <a:bodyPr/>
        <a:lstStyle/>
        <a:p>
          <a:endParaRPr lang="en-US"/>
        </a:p>
      </dgm:t>
    </dgm:pt>
    <dgm:pt modelId="{FAFDC380-571B-4477-808C-11A36FE7B1A4}" type="sibTrans" cxnId="{78FA753D-2182-4A27-B480-E78A17369B63}">
      <dgm:prSet/>
      <dgm:spPr/>
      <dgm:t>
        <a:bodyPr/>
        <a:lstStyle/>
        <a:p>
          <a:endParaRPr lang="en-US"/>
        </a:p>
      </dgm:t>
    </dgm:pt>
    <dgm:pt modelId="{2B18C637-6A1D-48F7-A4DE-0322EFBD1988}">
      <dgm:prSet/>
      <dgm:spPr/>
      <dgm:t>
        <a:bodyPr/>
        <a:lstStyle/>
        <a:p>
          <a:r>
            <a:rPr lang="en-US"/>
            <a:t>How often do you feel that there is no one you can turn to?</a:t>
          </a:r>
        </a:p>
      </dgm:t>
    </dgm:pt>
    <dgm:pt modelId="{87C63D1E-E781-4E68-A12C-12580F30202E}" type="parTrans" cxnId="{784D7912-A457-4085-BAC8-E5CCCCC9A08B}">
      <dgm:prSet/>
      <dgm:spPr/>
      <dgm:t>
        <a:bodyPr/>
        <a:lstStyle/>
        <a:p>
          <a:endParaRPr lang="en-US"/>
        </a:p>
      </dgm:t>
    </dgm:pt>
    <dgm:pt modelId="{63F2D9D7-27C1-4096-A2CE-44BF476CEAA9}" type="sibTrans" cxnId="{784D7912-A457-4085-BAC8-E5CCCCC9A08B}">
      <dgm:prSet/>
      <dgm:spPr/>
      <dgm:t>
        <a:bodyPr/>
        <a:lstStyle/>
        <a:p>
          <a:endParaRPr lang="en-US"/>
        </a:p>
      </dgm:t>
    </dgm:pt>
    <dgm:pt modelId="{6EE0452E-3EB9-4F99-BEC0-8F06F31FA6A2}">
      <dgm:prSet/>
      <dgm:spPr/>
      <dgm:t>
        <a:bodyPr/>
        <a:lstStyle/>
        <a:p>
          <a:r>
            <a:rPr lang="en-US"/>
            <a:t>How often do you feel part of a group of friends</a:t>
          </a:r>
        </a:p>
      </dgm:t>
    </dgm:pt>
    <dgm:pt modelId="{96AF5FCC-4ADB-47DD-99CA-12AE78687DB7}" type="parTrans" cxnId="{6240C8B2-CEB4-4E4E-BB2C-844C64E27BE9}">
      <dgm:prSet/>
      <dgm:spPr/>
      <dgm:t>
        <a:bodyPr/>
        <a:lstStyle/>
        <a:p>
          <a:endParaRPr lang="en-US"/>
        </a:p>
      </dgm:t>
    </dgm:pt>
    <dgm:pt modelId="{AC8637C5-FE51-415B-BA20-D03F782B062A}" type="sibTrans" cxnId="{6240C8B2-CEB4-4E4E-BB2C-844C64E27BE9}">
      <dgm:prSet/>
      <dgm:spPr/>
      <dgm:t>
        <a:bodyPr/>
        <a:lstStyle/>
        <a:p>
          <a:endParaRPr lang="en-US"/>
        </a:p>
      </dgm:t>
    </dgm:pt>
    <dgm:pt modelId="{01DFDE31-8878-4A06-B542-A48B6F3FB6D1}">
      <dgm:prSet/>
      <dgm:spPr/>
      <dgm:t>
        <a:bodyPr/>
        <a:lstStyle/>
        <a:p>
          <a:r>
            <a:rPr lang="en-US"/>
            <a:t>How often do you feel you have a lot in common with people around you?</a:t>
          </a:r>
        </a:p>
      </dgm:t>
    </dgm:pt>
    <dgm:pt modelId="{62C08929-F24B-4E22-97C5-62A2F1605A4A}" type="parTrans" cxnId="{213B2160-61EC-4330-B842-243D873C5820}">
      <dgm:prSet/>
      <dgm:spPr/>
      <dgm:t>
        <a:bodyPr/>
        <a:lstStyle/>
        <a:p>
          <a:endParaRPr lang="en-US"/>
        </a:p>
      </dgm:t>
    </dgm:pt>
    <dgm:pt modelId="{506D2670-7FB0-48A5-839D-2BDDC9C7397D}" type="sibTrans" cxnId="{213B2160-61EC-4330-B842-243D873C5820}">
      <dgm:prSet/>
      <dgm:spPr/>
      <dgm:t>
        <a:bodyPr/>
        <a:lstStyle/>
        <a:p>
          <a:endParaRPr lang="en-US"/>
        </a:p>
      </dgm:t>
    </dgm:pt>
    <dgm:pt modelId="{C11A4510-1DA4-4ECF-953B-12806C608021}">
      <dgm:prSet/>
      <dgm:spPr/>
      <dgm:t>
        <a:bodyPr/>
        <a:lstStyle/>
        <a:p>
          <a:r>
            <a:rPr lang="en-US"/>
            <a:t>How often do you feel left out?</a:t>
          </a:r>
        </a:p>
      </dgm:t>
    </dgm:pt>
    <dgm:pt modelId="{B0B72EA8-EC32-45A7-AC6E-3FFFB8498129}" type="parTrans" cxnId="{C6967FCD-CB1D-4007-BD31-5E5BF7D65F6B}">
      <dgm:prSet/>
      <dgm:spPr/>
      <dgm:t>
        <a:bodyPr/>
        <a:lstStyle/>
        <a:p>
          <a:endParaRPr lang="en-US"/>
        </a:p>
      </dgm:t>
    </dgm:pt>
    <dgm:pt modelId="{DCF41A37-6850-4B0E-93D3-0E1F06C44762}" type="sibTrans" cxnId="{C6967FCD-CB1D-4007-BD31-5E5BF7D65F6B}">
      <dgm:prSet/>
      <dgm:spPr/>
      <dgm:t>
        <a:bodyPr/>
        <a:lstStyle/>
        <a:p>
          <a:endParaRPr lang="en-US"/>
        </a:p>
      </dgm:t>
    </dgm:pt>
    <dgm:pt modelId="{3996DD77-84CC-49DC-A5A9-0D36865AB052}">
      <dgm:prSet/>
      <dgm:spPr/>
      <dgm:t>
        <a:bodyPr/>
        <a:lstStyle/>
        <a:p>
          <a:r>
            <a:rPr lang="en-US"/>
            <a:t>How often do you feel close to people?</a:t>
          </a:r>
        </a:p>
      </dgm:t>
    </dgm:pt>
    <dgm:pt modelId="{E3E272D0-3BB4-4233-A569-031B2DC07E8D}" type="parTrans" cxnId="{DB6DDB66-7325-4CE8-BF2C-F6575B3B7697}">
      <dgm:prSet/>
      <dgm:spPr/>
      <dgm:t>
        <a:bodyPr/>
        <a:lstStyle/>
        <a:p>
          <a:endParaRPr lang="en-US"/>
        </a:p>
      </dgm:t>
    </dgm:pt>
    <dgm:pt modelId="{1FC4BD58-94DF-49E8-BB94-0BED7953B6FB}" type="sibTrans" cxnId="{DB6DDB66-7325-4CE8-BF2C-F6575B3B7697}">
      <dgm:prSet/>
      <dgm:spPr/>
      <dgm:t>
        <a:bodyPr/>
        <a:lstStyle/>
        <a:p>
          <a:endParaRPr lang="en-US"/>
        </a:p>
      </dgm:t>
    </dgm:pt>
    <dgm:pt modelId="{3905202D-698A-4385-88B9-E29191C1E998}">
      <dgm:prSet/>
      <dgm:spPr/>
      <dgm:t>
        <a:bodyPr/>
        <a:lstStyle/>
        <a:p>
          <a:r>
            <a:rPr lang="en-US"/>
            <a:t>How often do you feel isolated from others?</a:t>
          </a:r>
        </a:p>
      </dgm:t>
    </dgm:pt>
    <dgm:pt modelId="{877D7B06-0B43-4C9D-BA59-C9E501092616}" type="parTrans" cxnId="{414DC526-2885-4EB2-84F4-29C135EDB9E8}">
      <dgm:prSet/>
      <dgm:spPr/>
      <dgm:t>
        <a:bodyPr/>
        <a:lstStyle/>
        <a:p>
          <a:endParaRPr lang="en-US"/>
        </a:p>
      </dgm:t>
    </dgm:pt>
    <dgm:pt modelId="{EECD0144-4CC2-4C85-9F27-A42A09014E4B}" type="sibTrans" cxnId="{414DC526-2885-4EB2-84F4-29C135EDB9E8}">
      <dgm:prSet/>
      <dgm:spPr/>
      <dgm:t>
        <a:bodyPr/>
        <a:lstStyle/>
        <a:p>
          <a:endParaRPr lang="en-US"/>
        </a:p>
      </dgm:t>
    </dgm:pt>
    <dgm:pt modelId="{5E08684D-122A-405D-B5F9-BC255CECD460}">
      <dgm:prSet/>
      <dgm:spPr/>
      <dgm:t>
        <a:bodyPr/>
        <a:lstStyle/>
        <a:p>
          <a:r>
            <a:rPr lang="en-US"/>
            <a:t>How often do you feel there are people who really understand you? </a:t>
          </a:r>
        </a:p>
      </dgm:t>
    </dgm:pt>
    <dgm:pt modelId="{E20431C7-E323-4ACE-86C2-61BE26710098}" type="parTrans" cxnId="{D550BA2D-7413-4B82-814B-C7FBFAB36225}">
      <dgm:prSet/>
      <dgm:spPr/>
      <dgm:t>
        <a:bodyPr/>
        <a:lstStyle/>
        <a:p>
          <a:endParaRPr lang="en-US"/>
        </a:p>
      </dgm:t>
    </dgm:pt>
    <dgm:pt modelId="{D28D2ECD-8897-4C9D-85E5-C800C7E8CFC8}" type="sibTrans" cxnId="{D550BA2D-7413-4B82-814B-C7FBFAB36225}">
      <dgm:prSet/>
      <dgm:spPr/>
      <dgm:t>
        <a:bodyPr/>
        <a:lstStyle/>
        <a:p>
          <a:endParaRPr lang="en-US"/>
        </a:p>
      </dgm:t>
    </dgm:pt>
    <dgm:pt modelId="{8166FA45-0F1C-4511-A45F-40FA04E5F6FA}">
      <dgm:prSet/>
      <dgm:spPr/>
      <dgm:t>
        <a:bodyPr/>
        <a:lstStyle/>
        <a:p>
          <a:r>
            <a:rPr lang="en-US"/>
            <a:t>How often do you feel that there are people you can turn to?</a:t>
          </a:r>
        </a:p>
      </dgm:t>
    </dgm:pt>
    <dgm:pt modelId="{7ECE037A-73BC-432B-8180-192C28B6F8D2}" type="parTrans" cxnId="{BD93DEE6-08C5-4AB3-AB12-F88FFDB90880}">
      <dgm:prSet/>
      <dgm:spPr/>
      <dgm:t>
        <a:bodyPr/>
        <a:lstStyle/>
        <a:p>
          <a:endParaRPr lang="en-US"/>
        </a:p>
      </dgm:t>
    </dgm:pt>
    <dgm:pt modelId="{BFBBA834-B3A1-4E85-A877-A668636E2DB6}" type="sibTrans" cxnId="{BD93DEE6-08C5-4AB3-AB12-F88FFDB90880}">
      <dgm:prSet/>
      <dgm:spPr/>
      <dgm:t>
        <a:bodyPr/>
        <a:lstStyle/>
        <a:p>
          <a:endParaRPr lang="en-US"/>
        </a:p>
      </dgm:t>
    </dgm:pt>
    <dgm:pt modelId="{BA129E75-70E9-3046-A7FD-2C7D3467DE87}" type="pres">
      <dgm:prSet presAssocID="{2844EEC3-287A-40AA-9DA0-572B2BFD985F}" presName="vert0" presStyleCnt="0">
        <dgm:presLayoutVars>
          <dgm:dir/>
          <dgm:animOne val="branch"/>
          <dgm:animLvl val="lvl"/>
        </dgm:presLayoutVars>
      </dgm:prSet>
      <dgm:spPr/>
    </dgm:pt>
    <dgm:pt modelId="{3477AAE1-24A3-B442-A2ED-7C41C8D69346}" type="pres">
      <dgm:prSet presAssocID="{71BFC64A-2AD1-47A2-8372-3BC4789A0E0C}" presName="thickLine" presStyleLbl="alignNode1" presStyleIdx="0" presStyleCnt="9"/>
      <dgm:spPr/>
    </dgm:pt>
    <dgm:pt modelId="{BA5A9C4C-93ED-9347-91B5-7F4BD415E757}" type="pres">
      <dgm:prSet presAssocID="{71BFC64A-2AD1-47A2-8372-3BC4789A0E0C}" presName="horz1" presStyleCnt="0"/>
      <dgm:spPr/>
    </dgm:pt>
    <dgm:pt modelId="{9B4EA5EB-FCF3-514E-B1ED-29FA4350186D}" type="pres">
      <dgm:prSet presAssocID="{71BFC64A-2AD1-47A2-8372-3BC4789A0E0C}" presName="tx1" presStyleLbl="revTx" presStyleIdx="0" presStyleCnt="9"/>
      <dgm:spPr/>
    </dgm:pt>
    <dgm:pt modelId="{DB8386DF-4654-3B40-B03C-3B45A0129E64}" type="pres">
      <dgm:prSet presAssocID="{71BFC64A-2AD1-47A2-8372-3BC4789A0E0C}" presName="vert1" presStyleCnt="0"/>
      <dgm:spPr/>
    </dgm:pt>
    <dgm:pt modelId="{47DEC6C7-13F2-1843-82C0-FDF2E5E92E66}" type="pres">
      <dgm:prSet presAssocID="{2B18C637-6A1D-48F7-A4DE-0322EFBD1988}" presName="thickLine" presStyleLbl="alignNode1" presStyleIdx="1" presStyleCnt="9"/>
      <dgm:spPr/>
    </dgm:pt>
    <dgm:pt modelId="{77B54FA1-BE48-0349-BAA1-9A6F8D2270E8}" type="pres">
      <dgm:prSet presAssocID="{2B18C637-6A1D-48F7-A4DE-0322EFBD1988}" presName="horz1" presStyleCnt="0"/>
      <dgm:spPr/>
    </dgm:pt>
    <dgm:pt modelId="{AEAE73A1-6B28-684B-98B8-1055BEA17E86}" type="pres">
      <dgm:prSet presAssocID="{2B18C637-6A1D-48F7-A4DE-0322EFBD1988}" presName="tx1" presStyleLbl="revTx" presStyleIdx="1" presStyleCnt="9"/>
      <dgm:spPr/>
    </dgm:pt>
    <dgm:pt modelId="{84344C61-876F-0840-B9A6-13FC22E6F9EF}" type="pres">
      <dgm:prSet presAssocID="{2B18C637-6A1D-48F7-A4DE-0322EFBD1988}" presName="vert1" presStyleCnt="0"/>
      <dgm:spPr/>
    </dgm:pt>
    <dgm:pt modelId="{88042531-ADE1-3B45-ADAC-610AF58FA897}" type="pres">
      <dgm:prSet presAssocID="{6EE0452E-3EB9-4F99-BEC0-8F06F31FA6A2}" presName="thickLine" presStyleLbl="alignNode1" presStyleIdx="2" presStyleCnt="9"/>
      <dgm:spPr/>
    </dgm:pt>
    <dgm:pt modelId="{66E8E71D-FBCA-DF43-8B61-E0697917D84F}" type="pres">
      <dgm:prSet presAssocID="{6EE0452E-3EB9-4F99-BEC0-8F06F31FA6A2}" presName="horz1" presStyleCnt="0"/>
      <dgm:spPr/>
    </dgm:pt>
    <dgm:pt modelId="{562E49EE-0D2E-E040-8E1E-05D73A4F968E}" type="pres">
      <dgm:prSet presAssocID="{6EE0452E-3EB9-4F99-BEC0-8F06F31FA6A2}" presName="tx1" presStyleLbl="revTx" presStyleIdx="2" presStyleCnt="9"/>
      <dgm:spPr/>
    </dgm:pt>
    <dgm:pt modelId="{3C5ECA9C-5139-F143-B97F-305DEEC4CCA2}" type="pres">
      <dgm:prSet presAssocID="{6EE0452E-3EB9-4F99-BEC0-8F06F31FA6A2}" presName="vert1" presStyleCnt="0"/>
      <dgm:spPr/>
    </dgm:pt>
    <dgm:pt modelId="{CE608CCC-4CC5-C840-B41D-312016F504EA}" type="pres">
      <dgm:prSet presAssocID="{01DFDE31-8878-4A06-B542-A48B6F3FB6D1}" presName="thickLine" presStyleLbl="alignNode1" presStyleIdx="3" presStyleCnt="9"/>
      <dgm:spPr/>
    </dgm:pt>
    <dgm:pt modelId="{1B59E884-DF30-274E-862E-3938C390CBF0}" type="pres">
      <dgm:prSet presAssocID="{01DFDE31-8878-4A06-B542-A48B6F3FB6D1}" presName="horz1" presStyleCnt="0"/>
      <dgm:spPr/>
    </dgm:pt>
    <dgm:pt modelId="{079E9688-FE83-0944-9EF0-69DB38C49CF3}" type="pres">
      <dgm:prSet presAssocID="{01DFDE31-8878-4A06-B542-A48B6F3FB6D1}" presName="tx1" presStyleLbl="revTx" presStyleIdx="3" presStyleCnt="9"/>
      <dgm:spPr/>
    </dgm:pt>
    <dgm:pt modelId="{2261E3CB-D1B7-904B-93E9-E7ADD512F207}" type="pres">
      <dgm:prSet presAssocID="{01DFDE31-8878-4A06-B542-A48B6F3FB6D1}" presName="vert1" presStyleCnt="0"/>
      <dgm:spPr/>
    </dgm:pt>
    <dgm:pt modelId="{883C6342-CFA7-E940-9AC0-649F7343F752}" type="pres">
      <dgm:prSet presAssocID="{C11A4510-1DA4-4ECF-953B-12806C608021}" presName="thickLine" presStyleLbl="alignNode1" presStyleIdx="4" presStyleCnt="9"/>
      <dgm:spPr/>
    </dgm:pt>
    <dgm:pt modelId="{6EA461C3-6A42-4648-B898-BC6C2D9B768C}" type="pres">
      <dgm:prSet presAssocID="{C11A4510-1DA4-4ECF-953B-12806C608021}" presName="horz1" presStyleCnt="0"/>
      <dgm:spPr/>
    </dgm:pt>
    <dgm:pt modelId="{A0BC2C3B-4C1C-2E49-A67A-ACD787CEC82F}" type="pres">
      <dgm:prSet presAssocID="{C11A4510-1DA4-4ECF-953B-12806C608021}" presName="tx1" presStyleLbl="revTx" presStyleIdx="4" presStyleCnt="9"/>
      <dgm:spPr/>
    </dgm:pt>
    <dgm:pt modelId="{D6A107EE-167E-9046-8D11-F8F23326C295}" type="pres">
      <dgm:prSet presAssocID="{C11A4510-1DA4-4ECF-953B-12806C608021}" presName="vert1" presStyleCnt="0"/>
      <dgm:spPr/>
    </dgm:pt>
    <dgm:pt modelId="{2F4318C3-0B06-6E4F-B94D-49363B4913DA}" type="pres">
      <dgm:prSet presAssocID="{3996DD77-84CC-49DC-A5A9-0D36865AB052}" presName="thickLine" presStyleLbl="alignNode1" presStyleIdx="5" presStyleCnt="9"/>
      <dgm:spPr/>
    </dgm:pt>
    <dgm:pt modelId="{2E6FE329-DC34-224C-B6CE-E5A3E93C31B5}" type="pres">
      <dgm:prSet presAssocID="{3996DD77-84CC-49DC-A5A9-0D36865AB052}" presName="horz1" presStyleCnt="0"/>
      <dgm:spPr/>
    </dgm:pt>
    <dgm:pt modelId="{A3FE57E7-58B9-5249-AEDD-1C0A6B3B65E5}" type="pres">
      <dgm:prSet presAssocID="{3996DD77-84CC-49DC-A5A9-0D36865AB052}" presName="tx1" presStyleLbl="revTx" presStyleIdx="5" presStyleCnt="9"/>
      <dgm:spPr/>
    </dgm:pt>
    <dgm:pt modelId="{88E60DB4-6C6A-854B-8748-32A6C1AFADA8}" type="pres">
      <dgm:prSet presAssocID="{3996DD77-84CC-49DC-A5A9-0D36865AB052}" presName="vert1" presStyleCnt="0"/>
      <dgm:spPr/>
    </dgm:pt>
    <dgm:pt modelId="{8D8FDFCE-E33D-3B40-82CA-744A479A2DBD}" type="pres">
      <dgm:prSet presAssocID="{3905202D-698A-4385-88B9-E29191C1E998}" presName="thickLine" presStyleLbl="alignNode1" presStyleIdx="6" presStyleCnt="9"/>
      <dgm:spPr/>
    </dgm:pt>
    <dgm:pt modelId="{F3FB567A-F6C0-0543-AABB-3A1B6F1B4975}" type="pres">
      <dgm:prSet presAssocID="{3905202D-698A-4385-88B9-E29191C1E998}" presName="horz1" presStyleCnt="0"/>
      <dgm:spPr/>
    </dgm:pt>
    <dgm:pt modelId="{EA2E76EC-8E44-3946-B84C-6A5D39918944}" type="pres">
      <dgm:prSet presAssocID="{3905202D-698A-4385-88B9-E29191C1E998}" presName="tx1" presStyleLbl="revTx" presStyleIdx="6" presStyleCnt="9"/>
      <dgm:spPr/>
    </dgm:pt>
    <dgm:pt modelId="{EF301749-CEE1-9B4B-8AF5-CC69656BB6A8}" type="pres">
      <dgm:prSet presAssocID="{3905202D-698A-4385-88B9-E29191C1E998}" presName="vert1" presStyleCnt="0"/>
      <dgm:spPr/>
    </dgm:pt>
    <dgm:pt modelId="{04BAAFCE-42D3-9144-A591-3A040127F267}" type="pres">
      <dgm:prSet presAssocID="{5E08684D-122A-405D-B5F9-BC255CECD460}" presName="thickLine" presStyleLbl="alignNode1" presStyleIdx="7" presStyleCnt="9"/>
      <dgm:spPr/>
    </dgm:pt>
    <dgm:pt modelId="{EC141288-2D88-7742-8F04-91C1A57CF8DD}" type="pres">
      <dgm:prSet presAssocID="{5E08684D-122A-405D-B5F9-BC255CECD460}" presName="horz1" presStyleCnt="0"/>
      <dgm:spPr/>
    </dgm:pt>
    <dgm:pt modelId="{5354ADDB-923F-8541-9C49-A7340C88409B}" type="pres">
      <dgm:prSet presAssocID="{5E08684D-122A-405D-B5F9-BC255CECD460}" presName="tx1" presStyleLbl="revTx" presStyleIdx="7" presStyleCnt="9"/>
      <dgm:spPr/>
    </dgm:pt>
    <dgm:pt modelId="{D5D2E457-7490-3044-9999-A9AD8066CE95}" type="pres">
      <dgm:prSet presAssocID="{5E08684D-122A-405D-B5F9-BC255CECD460}" presName="vert1" presStyleCnt="0"/>
      <dgm:spPr/>
    </dgm:pt>
    <dgm:pt modelId="{537D8902-2CB0-4346-A301-04E5200E33B5}" type="pres">
      <dgm:prSet presAssocID="{8166FA45-0F1C-4511-A45F-40FA04E5F6FA}" presName="thickLine" presStyleLbl="alignNode1" presStyleIdx="8" presStyleCnt="9"/>
      <dgm:spPr/>
    </dgm:pt>
    <dgm:pt modelId="{8DE7DE69-024A-444C-9209-CD35A8508825}" type="pres">
      <dgm:prSet presAssocID="{8166FA45-0F1C-4511-A45F-40FA04E5F6FA}" presName="horz1" presStyleCnt="0"/>
      <dgm:spPr/>
    </dgm:pt>
    <dgm:pt modelId="{21EA16AF-0C61-1D41-B7FD-76E6076DE469}" type="pres">
      <dgm:prSet presAssocID="{8166FA45-0F1C-4511-A45F-40FA04E5F6FA}" presName="tx1" presStyleLbl="revTx" presStyleIdx="8" presStyleCnt="9"/>
      <dgm:spPr/>
    </dgm:pt>
    <dgm:pt modelId="{E9BAFB38-C6DA-2942-B9D2-BDC9F6FAAB7B}" type="pres">
      <dgm:prSet presAssocID="{8166FA45-0F1C-4511-A45F-40FA04E5F6FA}" presName="vert1" presStyleCnt="0"/>
      <dgm:spPr/>
    </dgm:pt>
  </dgm:ptLst>
  <dgm:cxnLst>
    <dgm:cxn modelId="{784D7912-A457-4085-BAC8-E5CCCCC9A08B}" srcId="{2844EEC3-287A-40AA-9DA0-572B2BFD985F}" destId="{2B18C637-6A1D-48F7-A4DE-0322EFBD1988}" srcOrd="1" destOrd="0" parTransId="{87C63D1E-E781-4E68-A12C-12580F30202E}" sibTransId="{63F2D9D7-27C1-4096-A2CE-44BF476CEAA9}"/>
    <dgm:cxn modelId="{414DC526-2885-4EB2-84F4-29C135EDB9E8}" srcId="{2844EEC3-287A-40AA-9DA0-572B2BFD985F}" destId="{3905202D-698A-4385-88B9-E29191C1E998}" srcOrd="6" destOrd="0" parTransId="{877D7B06-0B43-4C9D-BA59-C9E501092616}" sibTransId="{EECD0144-4CC2-4C85-9F27-A42A09014E4B}"/>
    <dgm:cxn modelId="{4DB21F28-06D0-D847-B9A9-7B85C211B490}" type="presOf" srcId="{C11A4510-1DA4-4ECF-953B-12806C608021}" destId="{A0BC2C3B-4C1C-2E49-A67A-ACD787CEC82F}" srcOrd="0" destOrd="0" presId="urn:microsoft.com/office/officeart/2008/layout/LinedList"/>
    <dgm:cxn modelId="{F5ABDF28-B9FF-0745-91D3-74D6091B8CAA}" type="presOf" srcId="{2B18C637-6A1D-48F7-A4DE-0322EFBD1988}" destId="{AEAE73A1-6B28-684B-98B8-1055BEA17E86}" srcOrd="0" destOrd="0" presId="urn:microsoft.com/office/officeart/2008/layout/LinedList"/>
    <dgm:cxn modelId="{D550BA2D-7413-4B82-814B-C7FBFAB36225}" srcId="{2844EEC3-287A-40AA-9DA0-572B2BFD985F}" destId="{5E08684D-122A-405D-B5F9-BC255CECD460}" srcOrd="7" destOrd="0" parTransId="{E20431C7-E323-4ACE-86C2-61BE26710098}" sibTransId="{D28D2ECD-8897-4C9D-85E5-C800C7E8CFC8}"/>
    <dgm:cxn modelId="{192E742E-0DA2-164C-BC13-30D0B32F1993}" type="presOf" srcId="{8166FA45-0F1C-4511-A45F-40FA04E5F6FA}" destId="{21EA16AF-0C61-1D41-B7FD-76E6076DE469}" srcOrd="0" destOrd="0" presId="urn:microsoft.com/office/officeart/2008/layout/LinedList"/>
    <dgm:cxn modelId="{78FA753D-2182-4A27-B480-E78A17369B63}" srcId="{2844EEC3-287A-40AA-9DA0-572B2BFD985F}" destId="{71BFC64A-2AD1-47A2-8372-3BC4789A0E0C}" srcOrd="0" destOrd="0" parTransId="{4945E468-9330-440A-84C3-2F0A895F2DD8}" sibTransId="{FAFDC380-571B-4477-808C-11A36FE7B1A4}"/>
    <dgm:cxn modelId="{2C85D65D-7DB6-F842-9A61-8F1D6B47B043}" type="presOf" srcId="{01DFDE31-8878-4A06-B542-A48B6F3FB6D1}" destId="{079E9688-FE83-0944-9EF0-69DB38C49CF3}" srcOrd="0" destOrd="0" presId="urn:microsoft.com/office/officeart/2008/layout/LinedList"/>
    <dgm:cxn modelId="{213B2160-61EC-4330-B842-243D873C5820}" srcId="{2844EEC3-287A-40AA-9DA0-572B2BFD985F}" destId="{01DFDE31-8878-4A06-B542-A48B6F3FB6D1}" srcOrd="3" destOrd="0" parTransId="{62C08929-F24B-4E22-97C5-62A2F1605A4A}" sibTransId="{506D2670-7FB0-48A5-839D-2BDDC9C7397D}"/>
    <dgm:cxn modelId="{DB6DDB66-7325-4CE8-BF2C-F6575B3B7697}" srcId="{2844EEC3-287A-40AA-9DA0-572B2BFD985F}" destId="{3996DD77-84CC-49DC-A5A9-0D36865AB052}" srcOrd="5" destOrd="0" parTransId="{E3E272D0-3BB4-4233-A569-031B2DC07E8D}" sibTransId="{1FC4BD58-94DF-49E8-BB94-0BED7953B6FB}"/>
    <dgm:cxn modelId="{66301174-A0B9-F54E-97D9-7385CCE9C572}" type="presOf" srcId="{5E08684D-122A-405D-B5F9-BC255CECD460}" destId="{5354ADDB-923F-8541-9C49-A7340C88409B}" srcOrd="0" destOrd="0" presId="urn:microsoft.com/office/officeart/2008/layout/LinedList"/>
    <dgm:cxn modelId="{E09AA08D-C58D-5948-93EF-00BAE1DDB372}" type="presOf" srcId="{6EE0452E-3EB9-4F99-BEC0-8F06F31FA6A2}" destId="{562E49EE-0D2E-E040-8E1E-05D73A4F968E}" srcOrd="0" destOrd="0" presId="urn:microsoft.com/office/officeart/2008/layout/LinedList"/>
    <dgm:cxn modelId="{6788EA95-BFDD-AA47-BD68-F4AC0B6D4512}" type="presOf" srcId="{3905202D-698A-4385-88B9-E29191C1E998}" destId="{EA2E76EC-8E44-3946-B84C-6A5D39918944}" srcOrd="0" destOrd="0" presId="urn:microsoft.com/office/officeart/2008/layout/LinedList"/>
    <dgm:cxn modelId="{0B4685A2-B910-324E-81E7-E5D3C5ECF6F0}" type="presOf" srcId="{71BFC64A-2AD1-47A2-8372-3BC4789A0E0C}" destId="{9B4EA5EB-FCF3-514E-B1ED-29FA4350186D}" srcOrd="0" destOrd="0" presId="urn:microsoft.com/office/officeart/2008/layout/LinedList"/>
    <dgm:cxn modelId="{6240C8B2-CEB4-4E4E-BB2C-844C64E27BE9}" srcId="{2844EEC3-287A-40AA-9DA0-572B2BFD985F}" destId="{6EE0452E-3EB9-4F99-BEC0-8F06F31FA6A2}" srcOrd="2" destOrd="0" parTransId="{96AF5FCC-4ADB-47DD-99CA-12AE78687DB7}" sibTransId="{AC8637C5-FE51-415B-BA20-D03F782B062A}"/>
    <dgm:cxn modelId="{68DA85B8-F125-344B-8F95-64544C86F07D}" type="presOf" srcId="{2844EEC3-287A-40AA-9DA0-572B2BFD985F}" destId="{BA129E75-70E9-3046-A7FD-2C7D3467DE87}" srcOrd="0" destOrd="0" presId="urn:microsoft.com/office/officeart/2008/layout/LinedList"/>
    <dgm:cxn modelId="{C6967FCD-CB1D-4007-BD31-5E5BF7D65F6B}" srcId="{2844EEC3-287A-40AA-9DA0-572B2BFD985F}" destId="{C11A4510-1DA4-4ECF-953B-12806C608021}" srcOrd="4" destOrd="0" parTransId="{B0B72EA8-EC32-45A7-AC6E-3FFFB8498129}" sibTransId="{DCF41A37-6850-4B0E-93D3-0E1F06C44762}"/>
    <dgm:cxn modelId="{BD93DEE6-08C5-4AB3-AB12-F88FFDB90880}" srcId="{2844EEC3-287A-40AA-9DA0-572B2BFD985F}" destId="{8166FA45-0F1C-4511-A45F-40FA04E5F6FA}" srcOrd="8" destOrd="0" parTransId="{7ECE037A-73BC-432B-8180-192C28B6F8D2}" sibTransId="{BFBBA834-B3A1-4E85-A877-A668636E2DB6}"/>
    <dgm:cxn modelId="{02C411FE-F37C-BB46-8345-3BDA921F44B0}" type="presOf" srcId="{3996DD77-84CC-49DC-A5A9-0D36865AB052}" destId="{A3FE57E7-58B9-5249-AEDD-1C0A6B3B65E5}" srcOrd="0" destOrd="0" presId="urn:microsoft.com/office/officeart/2008/layout/LinedList"/>
    <dgm:cxn modelId="{422F4CDB-A896-C641-837D-0923BFEA820F}" type="presParOf" srcId="{BA129E75-70E9-3046-A7FD-2C7D3467DE87}" destId="{3477AAE1-24A3-B442-A2ED-7C41C8D69346}" srcOrd="0" destOrd="0" presId="urn:microsoft.com/office/officeart/2008/layout/LinedList"/>
    <dgm:cxn modelId="{C1613497-83CA-9C4E-B297-9D0FF7E83F84}" type="presParOf" srcId="{BA129E75-70E9-3046-A7FD-2C7D3467DE87}" destId="{BA5A9C4C-93ED-9347-91B5-7F4BD415E757}" srcOrd="1" destOrd="0" presId="urn:microsoft.com/office/officeart/2008/layout/LinedList"/>
    <dgm:cxn modelId="{0F2722B2-2818-5A49-82E9-6EFD6ACF6BFE}" type="presParOf" srcId="{BA5A9C4C-93ED-9347-91B5-7F4BD415E757}" destId="{9B4EA5EB-FCF3-514E-B1ED-29FA4350186D}" srcOrd="0" destOrd="0" presId="urn:microsoft.com/office/officeart/2008/layout/LinedList"/>
    <dgm:cxn modelId="{33422057-0993-314E-BB09-4F9977477A6E}" type="presParOf" srcId="{BA5A9C4C-93ED-9347-91B5-7F4BD415E757}" destId="{DB8386DF-4654-3B40-B03C-3B45A0129E64}" srcOrd="1" destOrd="0" presId="urn:microsoft.com/office/officeart/2008/layout/LinedList"/>
    <dgm:cxn modelId="{9BE142B3-BA6D-0543-ADBA-2735736269CE}" type="presParOf" srcId="{BA129E75-70E9-3046-A7FD-2C7D3467DE87}" destId="{47DEC6C7-13F2-1843-82C0-FDF2E5E92E66}" srcOrd="2" destOrd="0" presId="urn:microsoft.com/office/officeart/2008/layout/LinedList"/>
    <dgm:cxn modelId="{E6C38394-9B09-D94F-B18C-6675B500026F}" type="presParOf" srcId="{BA129E75-70E9-3046-A7FD-2C7D3467DE87}" destId="{77B54FA1-BE48-0349-BAA1-9A6F8D2270E8}" srcOrd="3" destOrd="0" presId="urn:microsoft.com/office/officeart/2008/layout/LinedList"/>
    <dgm:cxn modelId="{838CE89C-EAEE-0C45-A566-BA504B3EA404}" type="presParOf" srcId="{77B54FA1-BE48-0349-BAA1-9A6F8D2270E8}" destId="{AEAE73A1-6B28-684B-98B8-1055BEA17E86}" srcOrd="0" destOrd="0" presId="urn:microsoft.com/office/officeart/2008/layout/LinedList"/>
    <dgm:cxn modelId="{D5A8EA12-644B-9E43-8CCC-A3507C39EBB5}" type="presParOf" srcId="{77B54FA1-BE48-0349-BAA1-9A6F8D2270E8}" destId="{84344C61-876F-0840-B9A6-13FC22E6F9EF}" srcOrd="1" destOrd="0" presId="urn:microsoft.com/office/officeart/2008/layout/LinedList"/>
    <dgm:cxn modelId="{EA228BAF-1C06-8C4F-A8F7-0B0CC0C57FAD}" type="presParOf" srcId="{BA129E75-70E9-3046-A7FD-2C7D3467DE87}" destId="{88042531-ADE1-3B45-ADAC-610AF58FA897}" srcOrd="4" destOrd="0" presId="urn:microsoft.com/office/officeart/2008/layout/LinedList"/>
    <dgm:cxn modelId="{53DBFACA-155E-904A-BDB9-8A0779BB188C}" type="presParOf" srcId="{BA129E75-70E9-3046-A7FD-2C7D3467DE87}" destId="{66E8E71D-FBCA-DF43-8B61-E0697917D84F}" srcOrd="5" destOrd="0" presId="urn:microsoft.com/office/officeart/2008/layout/LinedList"/>
    <dgm:cxn modelId="{3ABAC8AD-79E3-1743-A9A0-8C9D2F34A250}" type="presParOf" srcId="{66E8E71D-FBCA-DF43-8B61-E0697917D84F}" destId="{562E49EE-0D2E-E040-8E1E-05D73A4F968E}" srcOrd="0" destOrd="0" presId="urn:microsoft.com/office/officeart/2008/layout/LinedList"/>
    <dgm:cxn modelId="{02E9E76D-019E-4940-9049-CACA23A9EAC8}" type="presParOf" srcId="{66E8E71D-FBCA-DF43-8B61-E0697917D84F}" destId="{3C5ECA9C-5139-F143-B97F-305DEEC4CCA2}" srcOrd="1" destOrd="0" presId="urn:microsoft.com/office/officeart/2008/layout/LinedList"/>
    <dgm:cxn modelId="{DA6F1BF4-CC45-5D4C-B3EF-5994385BFDCD}" type="presParOf" srcId="{BA129E75-70E9-3046-A7FD-2C7D3467DE87}" destId="{CE608CCC-4CC5-C840-B41D-312016F504EA}" srcOrd="6" destOrd="0" presId="urn:microsoft.com/office/officeart/2008/layout/LinedList"/>
    <dgm:cxn modelId="{FBFF754F-6B8E-5848-AE4D-220A8FA8C099}" type="presParOf" srcId="{BA129E75-70E9-3046-A7FD-2C7D3467DE87}" destId="{1B59E884-DF30-274E-862E-3938C390CBF0}" srcOrd="7" destOrd="0" presId="urn:microsoft.com/office/officeart/2008/layout/LinedList"/>
    <dgm:cxn modelId="{73C72367-8A9E-B441-8823-CBA02945784D}" type="presParOf" srcId="{1B59E884-DF30-274E-862E-3938C390CBF0}" destId="{079E9688-FE83-0944-9EF0-69DB38C49CF3}" srcOrd="0" destOrd="0" presId="urn:microsoft.com/office/officeart/2008/layout/LinedList"/>
    <dgm:cxn modelId="{EA12E44E-CD78-994E-A0F6-D8925328F839}" type="presParOf" srcId="{1B59E884-DF30-274E-862E-3938C390CBF0}" destId="{2261E3CB-D1B7-904B-93E9-E7ADD512F207}" srcOrd="1" destOrd="0" presId="urn:microsoft.com/office/officeart/2008/layout/LinedList"/>
    <dgm:cxn modelId="{376C04E3-C6E2-D34B-A57D-872E24C007CB}" type="presParOf" srcId="{BA129E75-70E9-3046-A7FD-2C7D3467DE87}" destId="{883C6342-CFA7-E940-9AC0-649F7343F752}" srcOrd="8" destOrd="0" presId="urn:microsoft.com/office/officeart/2008/layout/LinedList"/>
    <dgm:cxn modelId="{A4086F67-F204-E547-A33A-9E5164712358}" type="presParOf" srcId="{BA129E75-70E9-3046-A7FD-2C7D3467DE87}" destId="{6EA461C3-6A42-4648-B898-BC6C2D9B768C}" srcOrd="9" destOrd="0" presId="urn:microsoft.com/office/officeart/2008/layout/LinedList"/>
    <dgm:cxn modelId="{A01725ED-65E4-C743-B21F-3A39DE820D8A}" type="presParOf" srcId="{6EA461C3-6A42-4648-B898-BC6C2D9B768C}" destId="{A0BC2C3B-4C1C-2E49-A67A-ACD787CEC82F}" srcOrd="0" destOrd="0" presId="urn:microsoft.com/office/officeart/2008/layout/LinedList"/>
    <dgm:cxn modelId="{9BDEBEED-15B4-5F4B-AA29-A248A5138A1B}" type="presParOf" srcId="{6EA461C3-6A42-4648-B898-BC6C2D9B768C}" destId="{D6A107EE-167E-9046-8D11-F8F23326C295}" srcOrd="1" destOrd="0" presId="urn:microsoft.com/office/officeart/2008/layout/LinedList"/>
    <dgm:cxn modelId="{6AE46CF9-A5BF-1B43-9AC5-00AD966043D3}" type="presParOf" srcId="{BA129E75-70E9-3046-A7FD-2C7D3467DE87}" destId="{2F4318C3-0B06-6E4F-B94D-49363B4913DA}" srcOrd="10" destOrd="0" presId="urn:microsoft.com/office/officeart/2008/layout/LinedList"/>
    <dgm:cxn modelId="{4E80EBF5-BC30-6548-A582-40D9E3E8FE42}" type="presParOf" srcId="{BA129E75-70E9-3046-A7FD-2C7D3467DE87}" destId="{2E6FE329-DC34-224C-B6CE-E5A3E93C31B5}" srcOrd="11" destOrd="0" presId="urn:microsoft.com/office/officeart/2008/layout/LinedList"/>
    <dgm:cxn modelId="{AE2060C2-7FBD-5745-AE68-B7F25FF03012}" type="presParOf" srcId="{2E6FE329-DC34-224C-B6CE-E5A3E93C31B5}" destId="{A3FE57E7-58B9-5249-AEDD-1C0A6B3B65E5}" srcOrd="0" destOrd="0" presId="urn:microsoft.com/office/officeart/2008/layout/LinedList"/>
    <dgm:cxn modelId="{BED0B633-2808-F740-95FD-3DF0A652BDF4}" type="presParOf" srcId="{2E6FE329-DC34-224C-B6CE-E5A3E93C31B5}" destId="{88E60DB4-6C6A-854B-8748-32A6C1AFADA8}" srcOrd="1" destOrd="0" presId="urn:microsoft.com/office/officeart/2008/layout/LinedList"/>
    <dgm:cxn modelId="{684E4627-F4DF-4C4E-AB36-38E18138767E}" type="presParOf" srcId="{BA129E75-70E9-3046-A7FD-2C7D3467DE87}" destId="{8D8FDFCE-E33D-3B40-82CA-744A479A2DBD}" srcOrd="12" destOrd="0" presId="urn:microsoft.com/office/officeart/2008/layout/LinedList"/>
    <dgm:cxn modelId="{985E7C15-B586-C946-B731-248D097572A2}" type="presParOf" srcId="{BA129E75-70E9-3046-A7FD-2C7D3467DE87}" destId="{F3FB567A-F6C0-0543-AABB-3A1B6F1B4975}" srcOrd="13" destOrd="0" presId="urn:microsoft.com/office/officeart/2008/layout/LinedList"/>
    <dgm:cxn modelId="{DB88F0C6-F767-144F-AD82-634ED63F7517}" type="presParOf" srcId="{F3FB567A-F6C0-0543-AABB-3A1B6F1B4975}" destId="{EA2E76EC-8E44-3946-B84C-6A5D39918944}" srcOrd="0" destOrd="0" presId="urn:microsoft.com/office/officeart/2008/layout/LinedList"/>
    <dgm:cxn modelId="{0F5F0BA8-0433-5C4D-A43E-5A9DCFFF1F97}" type="presParOf" srcId="{F3FB567A-F6C0-0543-AABB-3A1B6F1B4975}" destId="{EF301749-CEE1-9B4B-8AF5-CC69656BB6A8}" srcOrd="1" destOrd="0" presId="urn:microsoft.com/office/officeart/2008/layout/LinedList"/>
    <dgm:cxn modelId="{0FE30C57-ADA2-1E4E-88F6-51F3112B99B3}" type="presParOf" srcId="{BA129E75-70E9-3046-A7FD-2C7D3467DE87}" destId="{04BAAFCE-42D3-9144-A591-3A040127F267}" srcOrd="14" destOrd="0" presId="urn:microsoft.com/office/officeart/2008/layout/LinedList"/>
    <dgm:cxn modelId="{44D0245C-E07D-6240-ABC2-D584433A85E4}" type="presParOf" srcId="{BA129E75-70E9-3046-A7FD-2C7D3467DE87}" destId="{EC141288-2D88-7742-8F04-91C1A57CF8DD}" srcOrd="15" destOrd="0" presId="urn:microsoft.com/office/officeart/2008/layout/LinedList"/>
    <dgm:cxn modelId="{B5448ACD-1951-C14D-8B09-2302A96809B6}" type="presParOf" srcId="{EC141288-2D88-7742-8F04-91C1A57CF8DD}" destId="{5354ADDB-923F-8541-9C49-A7340C88409B}" srcOrd="0" destOrd="0" presId="urn:microsoft.com/office/officeart/2008/layout/LinedList"/>
    <dgm:cxn modelId="{39605A77-5AB9-D243-A831-47BB6B7E3CC9}" type="presParOf" srcId="{EC141288-2D88-7742-8F04-91C1A57CF8DD}" destId="{D5D2E457-7490-3044-9999-A9AD8066CE95}" srcOrd="1" destOrd="0" presId="urn:microsoft.com/office/officeart/2008/layout/LinedList"/>
    <dgm:cxn modelId="{74076E8C-98E9-994F-99D3-2FC71AF36FC7}" type="presParOf" srcId="{BA129E75-70E9-3046-A7FD-2C7D3467DE87}" destId="{537D8902-2CB0-4346-A301-04E5200E33B5}" srcOrd="16" destOrd="0" presId="urn:microsoft.com/office/officeart/2008/layout/LinedList"/>
    <dgm:cxn modelId="{2F8F6B55-8992-A547-92D5-EDE2F916910B}" type="presParOf" srcId="{BA129E75-70E9-3046-A7FD-2C7D3467DE87}" destId="{8DE7DE69-024A-444C-9209-CD35A8508825}" srcOrd="17" destOrd="0" presId="urn:microsoft.com/office/officeart/2008/layout/LinedList"/>
    <dgm:cxn modelId="{C487CFB5-64FB-424E-826C-C2AEA0F81E11}" type="presParOf" srcId="{8DE7DE69-024A-444C-9209-CD35A8508825}" destId="{21EA16AF-0C61-1D41-B7FD-76E6076DE469}" srcOrd="0" destOrd="0" presId="urn:microsoft.com/office/officeart/2008/layout/LinedList"/>
    <dgm:cxn modelId="{7A73AA39-2395-EB43-9663-CA0B994AE7E7}" type="presParOf" srcId="{8DE7DE69-024A-444C-9209-CD35A8508825}" destId="{E9BAFB38-C6DA-2942-B9D2-BDC9F6FAAB7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9CD224-607C-4A39-91C3-779532AC97F8}" type="doc">
      <dgm:prSet loTypeId="urn:microsoft.com/office/officeart/2016/7/layout/RepeatingBendingProcessNew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218C821-8777-495B-AC0B-F15A14C3DC5E}">
      <dgm:prSet/>
      <dgm:spPr>
        <a:gradFill rotWithShape="0">
          <a:gsLst>
            <a:gs pos="25000">
              <a:schemeClr val="accent6"/>
            </a:gs>
            <a:gs pos="58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</a:gradFill>
      </dgm:spPr>
      <dgm:t>
        <a:bodyPr/>
        <a:lstStyle/>
        <a:p>
          <a:r>
            <a:rPr lang="en-US" b="1" i="0" dirty="0"/>
            <a:t>“a lifelong commitment to self-evaluation and critique, to addressing power imbalances . . . and to developing mutually beneficial and non-paternalistic partnerships with communities,” colleagues, and self.</a:t>
          </a:r>
          <a:br>
            <a:rPr lang="en-US" b="1" i="0" dirty="0"/>
          </a:br>
          <a:endParaRPr lang="en-US" dirty="0"/>
        </a:p>
      </dgm:t>
    </dgm:pt>
    <dgm:pt modelId="{3572C0AE-0F55-402A-8FE1-4694FC04E41C}" type="parTrans" cxnId="{F71153FF-21CC-409A-8D43-EBA9B0F05ECB}">
      <dgm:prSet/>
      <dgm:spPr/>
      <dgm:t>
        <a:bodyPr/>
        <a:lstStyle/>
        <a:p>
          <a:endParaRPr lang="en-US"/>
        </a:p>
      </dgm:t>
    </dgm:pt>
    <dgm:pt modelId="{BB8884BE-6E80-4505-8FBE-DFDA23F65D62}" type="sibTrans" cxnId="{F71153FF-21CC-409A-8D43-EBA9B0F05ECB}">
      <dgm:prSet/>
      <dgm:spPr/>
      <dgm:t>
        <a:bodyPr/>
        <a:lstStyle/>
        <a:p>
          <a:endParaRPr lang="en-US"/>
        </a:p>
      </dgm:t>
    </dgm:pt>
    <dgm:pt modelId="{45B62C8C-88E1-42BC-A6B7-9A421F37A4B1}">
      <dgm:prSet/>
      <dgm:spPr>
        <a:gradFill rotWithShape="0">
          <a:gsLst>
            <a:gs pos="25000">
              <a:schemeClr val="accent6"/>
            </a:gs>
            <a:gs pos="58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</a:gradFill>
      </dgm:spPr>
      <dgm:t>
        <a:bodyPr/>
        <a:lstStyle/>
        <a:p>
          <a:endParaRPr lang="en-US" dirty="0"/>
        </a:p>
      </dgm:t>
    </dgm:pt>
    <dgm:pt modelId="{3CB7FA1B-9C7B-44C0-AA3E-2BD60E16D73B}" type="parTrans" cxnId="{C73E9360-51F7-4CF8-9FC8-2E2F220A6C6B}">
      <dgm:prSet/>
      <dgm:spPr/>
      <dgm:t>
        <a:bodyPr/>
        <a:lstStyle/>
        <a:p>
          <a:endParaRPr lang="en-US"/>
        </a:p>
      </dgm:t>
    </dgm:pt>
    <dgm:pt modelId="{94DC6428-EEF6-4CD2-BFF2-11F2E3DDB7AC}" type="sibTrans" cxnId="{C73E9360-51F7-4CF8-9FC8-2E2F220A6C6B}">
      <dgm:prSet/>
      <dgm:spPr/>
      <dgm:t>
        <a:bodyPr/>
        <a:lstStyle/>
        <a:p>
          <a:endParaRPr lang="en-US"/>
        </a:p>
      </dgm:t>
    </dgm:pt>
    <dgm:pt modelId="{C7F7CCC0-B751-6E4C-A6B3-086B95785565}" type="pres">
      <dgm:prSet presAssocID="{8A9CD224-607C-4A39-91C3-779532AC97F8}" presName="Name0" presStyleCnt="0">
        <dgm:presLayoutVars>
          <dgm:dir/>
          <dgm:resizeHandles val="exact"/>
        </dgm:presLayoutVars>
      </dgm:prSet>
      <dgm:spPr/>
    </dgm:pt>
    <dgm:pt modelId="{4D2D29A2-6478-0944-A041-107058D57DF6}" type="pres">
      <dgm:prSet presAssocID="{3218C821-8777-495B-AC0B-F15A14C3DC5E}" presName="node" presStyleLbl="node1" presStyleIdx="0" presStyleCnt="1" custScaleY="117301">
        <dgm:presLayoutVars>
          <dgm:bulletEnabled val="1"/>
        </dgm:presLayoutVars>
      </dgm:prSet>
      <dgm:spPr/>
    </dgm:pt>
  </dgm:ptLst>
  <dgm:cxnLst>
    <dgm:cxn modelId="{12CD4947-137A-C54C-841C-259B464979A2}" type="presOf" srcId="{8A9CD224-607C-4A39-91C3-779532AC97F8}" destId="{C7F7CCC0-B751-6E4C-A6B3-086B95785565}" srcOrd="0" destOrd="0" presId="urn:microsoft.com/office/officeart/2016/7/layout/RepeatingBendingProcessNew"/>
    <dgm:cxn modelId="{C73E9360-51F7-4CF8-9FC8-2E2F220A6C6B}" srcId="{3218C821-8777-495B-AC0B-F15A14C3DC5E}" destId="{45B62C8C-88E1-42BC-A6B7-9A421F37A4B1}" srcOrd="0" destOrd="0" parTransId="{3CB7FA1B-9C7B-44C0-AA3E-2BD60E16D73B}" sibTransId="{94DC6428-EEF6-4CD2-BFF2-11F2E3DDB7AC}"/>
    <dgm:cxn modelId="{CC5C61B5-2C53-614D-A617-B3C52C6A0219}" type="presOf" srcId="{45B62C8C-88E1-42BC-A6B7-9A421F37A4B1}" destId="{4D2D29A2-6478-0944-A041-107058D57DF6}" srcOrd="0" destOrd="1" presId="urn:microsoft.com/office/officeart/2016/7/layout/RepeatingBendingProcessNew"/>
    <dgm:cxn modelId="{F043BCE9-492D-6342-8DF4-E0DA4D0D9D19}" type="presOf" srcId="{3218C821-8777-495B-AC0B-F15A14C3DC5E}" destId="{4D2D29A2-6478-0944-A041-107058D57DF6}" srcOrd="0" destOrd="0" presId="urn:microsoft.com/office/officeart/2016/7/layout/RepeatingBendingProcessNew"/>
    <dgm:cxn modelId="{F71153FF-21CC-409A-8D43-EBA9B0F05ECB}" srcId="{8A9CD224-607C-4A39-91C3-779532AC97F8}" destId="{3218C821-8777-495B-AC0B-F15A14C3DC5E}" srcOrd="0" destOrd="0" parTransId="{3572C0AE-0F55-402A-8FE1-4694FC04E41C}" sibTransId="{BB8884BE-6E80-4505-8FBE-DFDA23F65D62}"/>
    <dgm:cxn modelId="{672BC1A9-7DA5-C04E-94D9-E081FE1FB863}" type="presParOf" srcId="{C7F7CCC0-B751-6E4C-A6B3-086B95785565}" destId="{4D2D29A2-6478-0944-A041-107058D57DF6}" srcOrd="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45E38C-E2E0-4D1D-BBAD-E7B5EDD159A7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52F336B-48D4-4226-9373-AEF70F4BE86B}">
      <dgm:prSet/>
      <dgm:spPr/>
      <dgm:t>
        <a:bodyPr/>
        <a:lstStyle/>
        <a:p>
          <a:r>
            <a:rPr lang="en-US" b="0" i="0"/>
            <a:t>“They probably come from a strong immigrant family…” </a:t>
          </a:r>
          <a:endParaRPr lang="en-US"/>
        </a:p>
      </dgm:t>
    </dgm:pt>
    <dgm:pt modelId="{DD78BDE7-7F85-454C-B9DB-5941AF736005}" type="parTrans" cxnId="{9E1A316A-02D8-4CD1-BF48-4D26556E1C87}">
      <dgm:prSet/>
      <dgm:spPr/>
      <dgm:t>
        <a:bodyPr/>
        <a:lstStyle/>
        <a:p>
          <a:endParaRPr lang="en-US"/>
        </a:p>
      </dgm:t>
    </dgm:pt>
    <dgm:pt modelId="{225EF33D-7757-4773-B66A-9485F438619C}" type="sibTrans" cxnId="{9E1A316A-02D8-4CD1-BF48-4D26556E1C87}">
      <dgm:prSet/>
      <dgm:spPr/>
      <dgm:t>
        <a:bodyPr/>
        <a:lstStyle/>
        <a:p>
          <a:endParaRPr lang="en-US"/>
        </a:p>
      </dgm:t>
    </dgm:pt>
    <dgm:pt modelId="{864A9AFE-3C4C-4AE0-8B5E-58D23D42DB67}">
      <dgm:prSet/>
      <dgm:spPr/>
      <dgm:t>
        <a:bodyPr/>
        <a:lstStyle/>
        <a:p>
          <a:r>
            <a:rPr lang="en-US" b="0" i="0" dirty="0"/>
            <a:t>“They probably are at a disadvantage because their parents didn’t have a lot of time for them…”</a:t>
          </a:r>
          <a:endParaRPr lang="en-US" dirty="0"/>
        </a:p>
      </dgm:t>
    </dgm:pt>
    <dgm:pt modelId="{E4E1FCA3-C728-4B18-9BA4-497823B041FC}" type="parTrans" cxnId="{19AE07AD-C37B-473E-B697-9B7B4B223566}">
      <dgm:prSet/>
      <dgm:spPr/>
      <dgm:t>
        <a:bodyPr/>
        <a:lstStyle/>
        <a:p>
          <a:endParaRPr lang="en-US"/>
        </a:p>
      </dgm:t>
    </dgm:pt>
    <dgm:pt modelId="{8489C2B3-3503-45C3-B197-0BD46C9AC71E}" type="sibTrans" cxnId="{19AE07AD-C37B-473E-B697-9B7B4B223566}">
      <dgm:prSet/>
      <dgm:spPr/>
      <dgm:t>
        <a:bodyPr/>
        <a:lstStyle/>
        <a:p>
          <a:endParaRPr lang="en-US"/>
        </a:p>
      </dgm:t>
    </dgm:pt>
    <dgm:pt modelId="{61F36FEF-3EE8-442D-9661-7758F43C78ED}">
      <dgm:prSet/>
      <dgm:spPr/>
      <dgm:t>
        <a:bodyPr/>
        <a:lstStyle/>
        <a:p>
          <a:r>
            <a:rPr lang="en-US" b="0" i="0" dirty="0"/>
            <a:t>“Well, I bet they’ve a lot of pressure, since they they come from a culture that’s so patriarchal, conformity-based, religiously conservative …”</a:t>
          </a:r>
          <a:endParaRPr lang="en-US" dirty="0"/>
        </a:p>
      </dgm:t>
    </dgm:pt>
    <dgm:pt modelId="{020E4291-6764-464F-8FBE-981B6D78FA5F}" type="parTrans" cxnId="{A11D3EEC-7C00-445A-95BB-2C93D284E071}">
      <dgm:prSet/>
      <dgm:spPr/>
      <dgm:t>
        <a:bodyPr/>
        <a:lstStyle/>
        <a:p>
          <a:endParaRPr lang="en-US"/>
        </a:p>
      </dgm:t>
    </dgm:pt>
    <dgm:pt modelId="{70F035A0-94C8-4559-BD90-CB67EE9A2DC3}" type="sibTrans" cxnId="{A11D3EEC-7C00-445A-95BB-2C93D284E071}">
      <dgm:prSet/>
      <dgm:spPr/>
      <dgm:t>
        <a:bodyPr/>
        <a:lstStyle/>
        <a:p>
          <a:endParaRPr lang="en-US"/>
        </a:p>
      </dgm:t>
    </dgm:pt>
    <dgm:pt modelId="{FEFC2969-69A7-42B6-A779-7454D23CF3FF}">
      <dgm:prSet/>
      <dgm:spPr/>
      <dgm:t>
        <a:bodyPr/>
        <a:lstStyle/>
        <a:p>
          <a:r>
            <a:rPr lang="en-US" b="0" i="0" dirty="0"/>
            <a:t>“They’d probably prefer to work in a group where there are other Latinx students…”</a:t>
          </a:r>
          <a:endParaRPr lang="en-US" dirty="0"/>
        </a:p>
      </dgm:t>
    </dgm:pt>
    <dgm:pt modelId="{6F3A2589-225C-4A0F-8592-5187A30E1BBD}" type="parTrans" cxnId="{207EE124-7549-4D32-A0FC-8EFB5CED2389}">
      <dgm:prSet/>
      <dgm:spPr/>
      <dgm:t>
        <a:bodyPr/>
        <a:lstStyle/>
        <a:p>
          <a:endParaRPr lang="en-US"/>
        </a:p>
      </dgm:t>
    </dgm:pt>
    <dgm:pt modelId="{B4E93070-D05B-488E-8A52-1DE5BBCFA711}" type="sibTrans" cxnId="{207EE124-7549-4D32-A0FC-8EFB5CED2389}">
      <dgm:prSet/>
      <dgm:spPr/>
      <dgm:t>
        <a:bodyPr/>
        <a:lstStyle/>
        <a:p>
          <a:endParaRPr lang="en-US"/>
        </a:p>
      </dgm:t>
    </dgm:pt>
    <dgm:pt modelId="{A1E9461E-7E95-4654-B7CE-8438C20B239E}">
      <dgm:prSet/>
      <dgm:spPr/>
      <dgm:t>
        <a:bodyPr/>
        <a:lstStyle/>
        <a:p>
          <a:r>
            <a:rPr lang="en-US" b="0" i="0" dirty="0"/>
            <a:t>“This student has such a commanding voice. I can count on her to help lead this classroom conversation. Afterall, she knows more about that experience than me.”</a:t>
          </a:r>
          <a:r>
            <a:rPr lang="en-US" dirty="0"/>
            <a:t> </a:t>
          </a:r>
        </a:p>
      </dgm:t>
    </dgm:pt>
    <dgm:pt modelId="{FAB05CCD-9C5D-4332-80D4-C8226F779D10}" type="parTrans" cxnId="{8BA14A37-82F6-4BDC-AF40-970B91CBC84C}">
      <dgm:prSet/>
      <dgm:spPr/>
      <dgm:t>
        <a:bodyPr/>
        <a:lstStyle/>
        <a:p>
          <a:endParaRPr lang="en-US"/>
        </a:p>
      </dgm:t>
    </dgm:pt>
    <dgm:pt modelId="{93DADA89-23B3-423D-912E-BBDDC5C2B895}" type="sibTrans" cxnId="{8BA14A37-82F6-4BDC-AF40-970B91CBC84C}">
      <dgm:prSet/>
      <dgm:spPr/>
      <dgm:t>
        <a:bodyPr/>
        <a:lstStyle/>
        <a:p>
          <a:endParaRPr lang="en-US"/>
        </a:p>
      </dgm:t>
    </dgm:pt>
    <dgm:pt modelId="{19E4BADC-E703-BF46-A5E3-732DE2F14F5E}" type="pres">
      <dgm:prSet presAssocID="{DB45E38C-E2E0-4D1D-BBAD-E7B5EDD159A7}" presName="diagram" presStyleCnt="0">
        <dgm:presLayoutVars>
          <dgm:dir/>
          <dgm:resizeHandles val="exact"/>
        </dgm:presLayoutVars>
      </dgm:prSet>
      <dgm:spPr/>
    </dgm:pt>
    <dgm:pt modelId="{640D650F-C6D6-514C-863C-15C28249BF11}" type="pres">
      <dgm:prSet presAssocID="{B52F336B-48D4-4226-9373-AEF70F4BE86B}" presName="node" presStyleLbl="node1" presStyleIdx="0" presStyleCnt="5">
        <dgm:presLayoutVars>
          <dgm:bulletEnabled val="1"/>
        </dgm:presLayoutVars>
      </dgm:prSet>
      <dgm:spPr/>
    </dgm:pt>
    <dgm:pt modelId="{30E02BB6-8B7F-BC4D-AF1E-35181EF2D70C}" type="pres">
      <dgm:prSet presAssocID="{225EF33D-7757-4773-B66A-9485F438619C}" presName="sibTrans" presStyleCnt="0"/>
      <dgm:spPr/>
    </dgm:pt>
    <dgm:pt modelId="{4378325B-4541-4F46-8102-FA6E821EE40E}" type="pres">
      <dgm:prSet presAssocID="{864A9AFE-3C4C-4AE0-8B5E-58D23D42DB67}" presName="node" presStyleLbl="node1" presStyleIdx="1" presStyleCnt="5" custLinFactNeighborY="-731">
        <dgm:presLayoutVars>
          <dgm:bulletEnabled val="1"/>
        </dgm:presLayoutVars>
      </dgm:prSet>
      <dgm:spPr/>
    </dgm:pt>
    <dgm:pt modelId="{35985849-2AED-3D48-9246-17F0FF6EDF41}" type="pres">
      <dgm:prSet presAssocID="{8489C2B3-3503-45C3-B197-0BD46C9AC71E}" presName="sibTrans" presStyleCnt="0"/>
      <dgm:spPr/>
    </dgm:pt>
    <dgm:pt modelId="{F5BDAC16-9C61-DF4D-AA06-569ACEC5086E}" type="pres">
      <dgm:prSet presAssocID="{61F36FEF-3EE8-442D-9661-7758F43C78ED}" presName="node" presStyleLbl="node1" presStyleIdx="2" presStyleCnt="5">
        <dgm:presLayoutVars>
          <dgm:bulletEnabled val="1"/>
        </dgm:presLayoutVars>
      </dgm:prSet>
      <dgm:spPr/>
    </dgm:pt>
    <dgm:pt modelId="{3FB1549A-1FD4-E344-B03B-F4D65B7D9E0B}" type="pres">
      <dgm:prSet presAssocID="{70F035A0-94C8-4559-BD90-CB67EE9A2DC3}" presName="sibTrans" presStyleCnt="0"/>
      <dgm:spPr/>
    </dgm:pt>
    <dgm:pt modelId="{34FADBD3-4FE0-E94E-B8F5-200415EC33E5}" type="pres">
      <dgm:prSet presAssocID="{FEFC2969-69A7-42B6-A779-7454D23CF3FF}" presName="node" presStyleLbl="node1" presStyleIdx="3" presStyleCnt="5">
        <dgm:presLayoutVars>
          <dgm:bulletEnabled val="1"/>
        </dgm:presLayoutVars>
      </dgm:prSet>
      <dgm:spPr/>
    </dgm:pt>
    <dgm:pt modelId="{BDA55A31-60DB-5044-B67F-68A36082D066}" type="pres">
      <dgm:prSet presAssocID="{B4E93070-D05B-488E-8A52-1DE5BBCFA711}" presName="sibTrans" presStyleCnt="0"/>
      <dgm:spPr/>
    </dgm:pt>
    <dgm:pt modelId="{39F1980A-F35C-BC45-8348-D1E0A5F297B3}" type="pres">
      <dgm:prSet presAssocID="{A1E9461E-7E95-4654-B7CE-8438C20B239E}" presName="node" presStyleLbl="node1" presStyleIdx="4" presStyleCnt="5">
        <dgm:presLayoutVars>
          <dgm:bulletEnabled val="1"/>
        </dgm:presLayoutVars>
      </dgm:prSet>
      <dgm:spPr/>
    </dgm:pt>
  </dgm:ptLst>
  <dgm:cxnLst>
    <dgm:cxn modelId="{207EE124-7549-4D32-A0FC-8EFB5CED2389}" srcId="{DB45E38C-E2E0-4D1D-BBAD-E7B5EDD159A7}" destId="{FEFC2969-69A7-42B6-A779-7454D23CF3FF}" srcOrd="3" destOrd="0" parTransId="{6F3A2589-225C-4A0F-8592-5187A30E1BBD}" sibTransId="{B4E93070-D05B-488E-8A52-1DE5BBCFA711}"/>
    <dgm:cxn modelId="{8BA14A37-82F6-4BDC-AF40-970B91CBC84C}" srcId="{DB45E38C-E2E0-4D1D-BBAD-E7B5EDD159A7}" destId="{A1E9461E-7E95-4654-B7CE-8438C20B239E}" srcOrd="4" destOrd="0" parTransId="{FAB05CCD-9C5D-4332-80D4-C8226F779D10}" sibTransId="{93DADA89-23B3-423D-912E-BBDDC5C2B895}"/>
    <dgm:cxn modelId="{21D0D739-5649-6146-B185-ECA15209E1E0}" type="presOf" srcId="{FEFC2969-69A7-42B6-A779-7454D23CF3FF}" destId="{34FADBD3-4FE0-E94E-B8F5-200415EC33E5}" srcOrd="0" destOrd="0" presId="urn:microsoft.com/office/officeart/2005/8/layout/default"/>
    <dgm:cxn modelId="{400C045C-EE9A-6647-BB2A-5688882CC639}" type="presOf" srcId="{864A9AFE-3C4C-4AE0-8B5E-58D23D42DB67}" destId="{4378325B-4541-4F46-8102-FA6E821EE40E}" srcOrd="0" destOrd="0" presId="urn:microsoft.com/office/officeart/2005/8/layout/default"/>
    <dgm:cxn modelId="{9E1A316A-02D8-4CD1-BF48-4D26556E1C87}" srcId="{DB45E38C-E2E0-4D1D-BBAD-E7B5EDD159A7}" destId="{B52F336B-48D4-4226-9373-AEF70F4BE86B}" srcOrd="0" destOrd="0" parTransId="{DD78BDE7-7F85-454C-B9DB-5941AF736005}" sibTransId="{225EF33D-7757-4773-B66A-9485F438619C}"/>
    <dgm:cxn modelId="{96DB3073-DE7B-D645-A6ED-0EC709039C32}" type="presOf" srcId="{A1E9461E-7E95-4654-B7CE-8438C20B239E}" destId="{39F1980A-F35C-BC45-8348-D1E0A5F297B3}" srcOrd="0" destOrd="0" presId="urn:microsoft.com/office/officeart/2005/8/layout/default"/>
    <dgm:cxn modelId="{6C219673-06CB-8F41-B8E9-46C250683CC9}" type="presOf" srcId="{B52F336B-48D4-4226-9373-AEF70F4BE86B}" destId="{640D650F-C6D6-514C-863C-15C28249BF11}" srcOrd="0" destOrd="0" presId="urn:microsoft.com/office/officeart/2005/8/layout/default"/>
    <dgm:cxn modelId="{14C7569C-44EB-744E-B70F-F151D599F439}" type="presOf" srcId="{DB45E38C-E2E0-4D1D-BBAD-E7B5EDD159A7}" destId="{19E4BADC-E703-BF46-A5E3-732DE2F14F5E}" srcOrd="0" destOrd="0" presId="urn:microsoft.com/office/officeart/2005/8/layout/default"/>
    <dgm:cxn modelId="{889973A3-B397-3844-A1F5-68081CB01844}" type="presOf" srcId="{61F36FEF-3EE8-442D-9661-7758F43C78ED}" destId="{F5BDAC16-9C61-DF4D-AA06-569ACEC5086E}" srcOrd="0" destOrd="0" presId="urn:microsoft.com/office/officeart/2005/8/layout/default"/>
    <dgm:cxn modelId="{19AE07AD-C37B-473E-B697-9B7B4B223566}" srcId="{DB45E38C-E2E0-4D1D-BBAD-E7B5EDD159A7}" destId="{864A9AFE-3C4C-4AE0-8B5E-58D23D42DB67}" srcOrd="1" destOrd="0" parTransId="{E4E1FCA3-C728-4B18-9BA4-497823B041FC}" sibTransId="{8489C2B3-3503-45C3-B197-0BD46C9AC71E}"/>
    <dgm:cxn modelId="{A11D3EEC-7C00-445A-95BB-2C93D284E071}" srcId="{DB45E38C-E2E0-4D1D-BBAD-E7B5EDD159A7}" destId="{61F36FEF-3EE8-442D-9661-7758F43C78ED}" srcOrd="2" destOrd="0" parTransId="{020E4291-6764-464F-8FBE-981B6D78FA5F}" sibTransId="{70F035A0-94C8-4559-BD90-CB67EE9A2DC3}"/>
    <dgm:cxn modelId="{9EEC58FC-6CFA-684E-A7FD-08CA0F19DB83}" type="presParOf" srcId="{19E4BADC-E703-BF46-A5E3-732DE2F14F5E}" destId="{640D650F-C6D6-514C-863C-15C28249BF11}" srcOrd="0" destOrd="0" presId="urn:microsoft.com/office/officeart/2005/8/layout/default"/>
    <dgm:cxn modelId="{3EBB2C75-1DD5-E44E-A464-61D7ED77DE47}" type="presParOf" srcId="{19E4BADC-E703-BF46-A5E3-732DE2F14F5E}" destId="{30E02BB6-8B7F-BC4D-AF1E-35181EF2D70C}" srcOrd="1" destOrd="0" presId="urn:microsoft.com/office/officeart/2005/8/layout/default"/>
    <dgm:cxn modelId="{7AE2265A-41AA-4245-863E-16AFB5931194}" type="presParOf" srcId="{19E4BADC-E703-BF46-A5E3-732DE2F14F5E}" destId="{4378325B-4541-4F46-8102-FA6E821EE40E}" srcOrd="2" destOrd="0" presId="urn:microsoft.com/office/officeart/2005/8/layout/default"/>
    <dgm:cxn modelId="{A3603D67-3A0A-4845-8854-BFC6E67C52F1}" type="presParOf" srcId="{19E4BADC-E703-BF46-A5E3-732DE2F14F5E}" destId="{35985849-2AED-3D48-9246-17F0FF6EDF41}" srcOrd="3" destOrd="0" presId="urn:microsoft.com/office/officeart/2005/8/layout/default"/>
    <dgm:cxn modelId="{A920A291-2B11-D642-9EE3-EBF596F2AA61}" type="presParOf" srcId="{19E4BADC-E703-BF46-A5E3-732DE2F14F5E}" destId="{F5BDAC16-9C61-DF4D-AA06-569ACEC5086E}" srcOrd="4" destOrd="0" presId="urn:microsoft.com/office/officeart/2005/8/layout/default"/>
    <dgm:cxn modelId="{BF4A0CE4-E73C-4D40-89FF-1A280DEE3DFA}" type="presParOf" srcId="{19E4BADC-E703-BF46-A5E3-732DE2F14F5E}" destId="{3FB1549A-1FD4-E344-B03B-F4D65B7D9E0B}" srcOrd="5" destOrd="0" presId="urn:microsoft.com/office/officeart/2005/8/layout/default"/>
    <dgm:cxn modelId="{FCF07C9B-DA55-6D4A-9C2D-18060E050B19}" type="presParOf" srcId="{19E4BADC-E703-BF46-A5E3-732DE2F14F5E}" destId="{34FADBD3-4FE0-E94E-B8F5-200415EC33E5}" srcOrd="6" destOrd="0" presId="urn:microsoft.com/office/officeart/2005/8/layout/default"/>
    <dgm:cxn modelId="{8C0AD142-C4D7-3C48-B291-E1249BED4519}" type="presParOf" srcId="{19E4BADC-E703-BF46-A5E3-732DE2F14F5E}" destId="{BDA55A31-60DB-5044-B67F-68A36082D066}" srcOrd="7" destOrd="0" presId="urn:microsoft.com/office/officeart/2005/8/layout/default"/>
    <dgm:cxn modelId="{30D8842D-78E1-9343-92E5-9C850913C158}" type="presParOf" srcId="{19E4BADC-E703-BF46-A5E3-732DE2F14F5E}" destId="{39F1980A-F35C-BC45-8348-D1E0A5F297B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39E06-F143-4E1A-ADED-2C3A3A5B7639}">
      <dsp:nvSpPr>
        <dsp:cNvPr id="0" name=""/>
        <dsp:cNvSpPr/>
      </dsp:nvSpPr>
      <dsp:spPr>
        <a:xfrm>
          <a:off x="0" y="4407"/>
          <a:ext cx="11462657" cy="93889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39025F-A60F-4D10-8439-994663732820}">
      <dsp:nvSpPr>
        <dsp:cNvPr id="0" name=""/>
        <dsp:cNvSpPr/>
      </dsp:nvSpPr>
      <dsp:spPr>
        <a:xfrm>
          <a:off x="284015" y="215658"/>
          <a:ext cx="516391" cy="5163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6858F7-90F3-49A3-93C1-C99EDD5DD290}">
      <dsp:nvSpPr>
        <dsp:cNvPr id="0" name=""/>
        <dsp:cNvSpPr/>
      </dsp:nvSpPr>
      <dsp:spPr>
        <a:xfrm>
          <a:off x="1084421" y="4407"/>
          <a:ext cx="10378235" cy="9388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366" tIns="99366" rIns="99366" bIns="9936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Consider this Moment and Reflect on the State of Mental Health on Campus</a:t>
          </a:r>
        </a:p>
      </dsp:txBody>
      <dsp:txXfrm>
        <a:off x="1084421" y="4407"/>
        <a:ext cx="10378235" cy="938893"/>
      </dsp:txXfrm>
    </dsp:sp>
    <dsp:sp modelId="{E1836C28-8D5B-4082-B671-900E033A95A6}">
      <dsp:nvSpPr>
        <dsp:cNvPr id="0" name=""/>
        <dsp:cNvSpPr/>
      </dsp:nvSpPr>
      <dsp:spPr>
        <a:xfrm>
          <a:off x="0" y="1178024"/>
          <a:ext cx="11462657" cy="93889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69EAC7-F674-469B-8F30-298EB3DDEBB3}">
      <dsp:nvSpPr>
        <dsp:cNvPr id="0" name=""/>
        <dsp:cNvSpPr/>
      </dsp:nvSpPr>
      <dsp:spPr>
        <a:xfrm>
          <a:off x="284015" y="1389275"/>
          <a:ext cx="516391" cy="51639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DA7023-BEDF-4FA1-9E12-8B1CA599A69F}">
      <dsp:nvSpPr>
        <dsp:cNvPr id="0" name=""/>
        <dsp:cNvSpPr/>
      </dsp:nvSpPr>
      <dsp:spPr>
        <a:xfrm>
          <a:off x="1084421" y="1178024"/>
          <a:ext cx="10378235" cy="9388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366" tIns="99366" rIns="99366" bIns="9936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Discuss the Barriers and Challenges of Inclusive Campus Mental Health</a:t>
          </a:r>
        </a:p>
      </dsp:txBody>
      <dsp:txXfrm>
        <a:off x="1084421" y="1178024"/>
        <a:ext cx="10378235" cy="938893"/>
      </dsp:txXfrm>
    </dsp:sp>
    <dsp:sp modelId="{7B4E7E6A-056D-448E-83FD-20A8684E2DFD}">
      <dsp:nvSpPr>
        <dsp:cNvPr id="0" name=""/>
        <dsp:cNvSpPr/>
      </dsp:nvSpPr>
      <dsp:spPr>
        <a:xfrm>
          <a:off x="0" y="2351640"/>
          <a:ext cx="11462657" cy="93889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E865DA-2B6B-4B31-B99B-67C4D6ACB335}">
      <dsp:nvSpPr>
        <dsp:cNvPr id="0" name=""/>
        <dsp:cNvSpPr/>
      </dsp:nvSpPr>
      <dsp:spPr>
        <a:xfrm>
          <a:off x="284015" y="2562891"/>
          <a:ext cx="516391" cy="51639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FE5270-CE45-48C5-AC95-FC91DCF6B05D}">
      <dsp:nvSpPr>
        <dsp:cNvPr id="0" name=""/>
        <dsp:cNvSpPr/>
      </dsp:nvSpPr>
      <dsp:spPr>
        <a:xfrm>
          <a:off x="1084421" y="2351640"/>
          <a:ext cx="10378235" cy="9388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366" tIns="99366" rIns="99366" bIns="9936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Discuss Strategies for Leveraging Power  </a:t>
          </a:r>
        </a:p>
      </dsp:txBody>
      <dsp:txXfrm>
        <a:off x="1084421" y="2351640"/>
        <a:ext cx="10378235" cy="938893"/>
      </dsp:txXfrm>
    </dsp:sp>
    <dsp:sp modelId="{231986C3-10C7-4E83-BE58-9F3A71F6898C}">
      <dsp:nvSpPr>
        <dsp:cNvPr id="0" name=""/>
        <dsp:cNvSpPr/>
      </dsp:nvSpPr>
      <dsp:spPr>
        <a:xfrm>
          <a:off x="0" y="3489259"/>
          <a:ext cx="11462657" cy="93889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434CC5-E81B-49CA-B88A-4FC01AB5A902}">
      <dsp:nvSpPr>
        <dsp:cNvPr id="0" name=""/>
        <dsp:cNvSpPr/>
      </dsp:nvSpPr>
      <dsp:spPr>
        <a:xfrm>
          <a:off x="284015" y="3736507"/>
          <a:ext cx="516391" cy="51639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49D817-684D-488B-A383-BABAA3F90699}">
      <dsp:nvSpPr>
        <dsp:cNvPr id="0" name=""/>
        <dsp:cNvSpPr/>
      </dsp:nvSpPr>
      <dsp:spPr>
        <a:xfrm>
          <a:off x="1084421" y="3525256"/>
          <a:ext cx="10378235" cy="9388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366" tIns="99366" rIns="99366" bIns="9936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Find Community with one another, Refuel and Recharge for a Moment</a:t>
          </a:r>
        </a:p>
      </dsp:txBody>
      <dsp:txXfrm>
        <a:off x="1084421" y="3525256"/>
        <a:ext cx="10378235" cy="938893"/>
      </dsp:txXfrm>
    </dsp:sp>
    <dsp:sp modelId="{1219DEB6-B9AE-425F-8BA3-7895823017EA}">
      <dsp:nvSpPr>
        <dsp:cNvPr id="0" name=""/>
        <dsp:cNvSpPr/>
      </dsp:nvSpPr>
      <dsp:spPr>
        <a:xfrm>
          <a:off x="0" y="4698873"/>
          <a:ext cx="11462657" cy="93889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D7683F-F4E4-4AA2-86A3-8A71F299438B}">
      <dsp:nvSpPr>
        <dsp:cNvPr id="0" name=""/>
        <dsp:cNvSpPr/>
      </dsp:nvSpPr>
      <dsp:spPr>
        <a:xfrm>
          <a:off x="284015" y="4910123"/>
          <a:ext cx="516391" cy="51639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3DD74C-53AB-42A9-89F3-E805D867B380}">
      <dsp:nvSpPr>
        <dsp:cNvPr id="0" name=""/>
        <dsp:cNvSpPr/>
      </dsp:nvSpPr>
      <dsp:spPr>
        <a:xfrm>
          <a:off x="1084421" y="4698873"/>
          <a:ext cx="10378235" cy="9388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366" tIns="99366" rIns="99366" bIns="9936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Commit to Where You’d Like to Go From Here, What You’d Like to Learn or Do </a:t>
          </a:r>
        </a:p>
      </dsp:txBody>
      <dsp:txXfrm>
        <a:off x="1084421" y="4698873"/>
        <a:ext cx="10378235" cy="9388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77AAE1-24A3-B442-A2ED-7C41C8D69346}">
      <dsp:nvSpPr>
        <dsp:cNvPr id="0" name=""/>
        <dsp:cNvSpPr/>
      </dsp:nvSpPr>
      <dsp:spPr>
        <a:xfrm>
          <a:off x="0" y="564"/>
          <a:ext cx="1009889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4EA5EB-FCF3-514E-B1ED-29FA4350186D}">
      <dsp:nvSpPr>
        <dsp:cNvPr id="0" name=""/>
        <dsp:cNvSpPr/>
      </dsp:nvSpPr>
      <dsp:spPr>
        <a:xfrm>
          <a:off x="0" y="564"/>
          <a:ext cx="10098895" cy="513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How often do you feel alone?</a:t>
          </a:r>
        </a:p>
      </dsp:txBody>
      <dsp:txXfrm>
        <a:off x="0" y="564"/>
        <a:ext cx="10098895" cy="513317"/>
      </dsp:txXfrm>
    </dsp:sp>
    <dsp:sp modelId="{47DEC6C7-13F2-1843-82C0-FDF2E5E92E66}">
      <dsp:nvSpPr>
        <dsp:cNvPr id="0" name=""/>
        <dsp:cNvSpPr/>
      </dsp:nvSpPr>
      <dsp:spPr>
        <a:xfrm>
          <a:off x="0" y="513881"/>
          <a:ext cx="1009889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AE73A1-6B28-684B-98B8-1055BEA17E86}">
      <dsp:nvSpPr>
        <dsp:cNvPr id="0" name=""/>
        <dsp:cNvSpPr/>
      </dsp:nvSpPr>
      <dsp:spPr>
        <a:xfrm>
          <a:off x="0" y="513881"/>
          <a:ext cx="10098895" cy="513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How often do you feel that there is no one you can turn to?</a:t>
          </a:r>
        </a:p>
      </dsp:txBody>
      <dsp:txXfrm>
        <a:off x="0" y="513881"/>
        <a:ext cx="10098895" cy="513317"/>
      </dsp:txXfrm>
    </dsp:sp>
    <dsp:sp modelId="{88042531-ADE1-3B45-ADAC-610AF58FA897}">
      <dsp:nvSpPr>
        <dsp:cNvPr id="0" name=""/>
        <dsp:cNvSpPr/>
      </dsp:nvSpPr>
      <dsp:spPr>
        <a:xfrm>
          <a:off x="0" y="1027198"/>
          <a:ext cx="1009889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2E49EE-0D2E-E040-8E1E-05D73A4F968E}">
      <dsp:nvSpPr>
        <dsp:cNvPr id="0" name=""/>
        <dsp:cNvSpPr/>
      </dsp:nvSpPr>
      <dsp:spPr>
        <a:xfrm>
          <a:off x="0" y="1027198"/>
          <a:ext cx="10098895" cy="513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How often do you feel part of a group of friends</a:t>
          </a:r>
        </a:p>
      </dsp:txBody>
      <dsp:txXfrm>
        <a:off x="0" y="1027198"/>
        <a:ext cx="10098895" cy="513317"/>
      </dsp:txXfrm>
    </dsp:sp>
    <dsp:sp modelId="{CE608CCC-4CC5-C840-B41D-312016F504EA}">
      <dsp:nvSpPr>
        <dsp:cNvPr id="0" name=""/>
        <dsp:cNvSpPr/>
      </dsp:nvSpPr>
      <dsp:spPr>
        <a:xfrm>
          <a:off x="0" y="1540516"/>
          <a:ext cx="1009889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9E9688-FE83-0944-9EF0-69DB38C49CF3}">
      <dsp:nvSpPr>
        <dsp:cNvPr id="0" name=""/>
        <dsp:cNvSpPr/>
      </dsp:nvSpPr>
      <dsp:spPr>
        <a:xfrm>
          <a:off x="0" y="1540516"/>
          <a:ext cx="10098895" cy="513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How often do you feel you have a lot in common with people around you?</a:t>
          </a:r>
        </a:p>
      </dsp:txBody>
      <dsp:txXfrm>
        <a:off x="0" y="1540516"/>
        <a:ext cx="10098895" cy="513317"/>
      </dsp:txXfrm>
    </dsp:sp>
    <dsp:sp modelId="{883C6342-CFA7-E940-9AC0-649F7343F752}">
      <dsp:nvSpPr>
        <dsp:cNvPr id="0" name=""/>
        <dsp:cNvSpPr/>
      </dsp:nvSpPr>
      <dsp:spPr>
        <a:xfrm>
          <a:off x="0" y="2053833"/>
          <a:ext cx="1009889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BC2C3B-4C1C-2E49-A67A-ACD787CEC82F}">
      <dsp:nvSpPr>
        <dsp:cNvPr id="0" name=""/>
        <dsp:cNvSpPr/>
      </dsp:nvSpPr>
      <dsp:spPr>
        <a:xfrm>
          <a:off x="0" y="2053833"/>
          <a:ext cx="10098895" cy="513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How often do you feel left out?</a:t>
          </a:r>
        </a:p>
      </dsp:txBody>
      <dsp:txXfrm>
        <a:off x="0" y="2053833"/>
        <a:ext cx="10098895" cy="513317"/>
      </dsp:txXfrm>
    </dsp:sp>
    <dsp:sp modelId="{2F4318C3-0B06-6E4F-B94D-49363B4913DA}">
      <dsp:nvSpPr>
        <dsp:cNvPr id="0" name=""/>
        <dsp:cNvSpPr/>
      </dsp:nvSpPr>
      <dsp:spPr>
        <a:xfrm>
          <a:off x="0" y="2567151"/>
          <a:ext cx="1009889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FE57E7-58B9-5249-AEDD-1C0A6B3B65E5}">
      <dsp:nvSpPr>
        <dsp:cNvPr id="0" name=""/>
        <dsp:cNvSpPr/>
      </dsp:nvSpPr>
      <dsp:spPr>
        <a:xfrm>
          <a:off x="0" y="2567151"/>
          <a:ext cx="10098895" cy="513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How often do you feel close to people?</a:t>
          </a:r>
        </a:p>
      </dsp:txBody>
      <dsp:txXfrm>
        <a:off x="0" y="2567151"/>
        <a:ext cx="10098895" cy="513317"/>
      </dsp:txXfrm>
    </dsp:sp>
    <dsp:sp modelId="{8D8FDFCE-E33D-3B40-82CA-744A479A2DBD}">
      <dsp:nvSpPr>
        <dsp:cNvPr id="0" name=""/>
        <dsp:cNvSpPr/>
      </dsp:nvSpPr>
      <dsp:spPr>
        <a:xfrm>
          <a:off x="0" y="3080468"/>
          <a:ext cx="1009889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2E76EC-8E44-3946-B84C-6A5D39918944}">
      <dsp:nvSpPr>
        <dsp:cNvPr id="0" name=""/>
        <dsp:cNvSpPr/>
      </dsp:nvSpPr>
      <dsp:spPr>
        <a:xfrm>
          <a:off x="0" y="3080468"/>
          <a:ext cx="10098895" cy="513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How often do you feel isolated from others?</a:t>
          </a:r>
        </a:p>
      </dsp:txBody>
      <dsp:txXfrm>
        <a:off x="0" y="3080468"/>
        <a:ext cx="10098895" cy="513317"/>
      </dsp:txXfrm>
    </dsp:sp>
    <dsp:sp modelId="{04BAAFCE-42D3-9144-A591-3A040127F267}">
      <dsp:nvSpPr>
        <dsp:cNvPr id="0" name=""/>
        <dsp:cNvSpPr/>
      </dsp:nvSpPr>
      <dsp:spPr>
        <a:xfrm>
          <a:off x="0" y="3593786"/>
          <a:ext cx="1009889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54ADDB-923F-8541-9C49-A7340C88409B}">
      <dsp:nvSpPr>
        <dsp:cNvPr id="0" name=""/>
        <dsp:cNvSpPr/>
      </dsp:nvSpPr>
      <dsp:spPr>
        <a:xfrm>
          <a:off x="0" y="3593786"/>
          <a:ext cx="10098895" cy="513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How often do you feel there are people who really understand you? </a:t>
          </a:r>
        </a:p>
      </dsp:txBody>
      <dsp:txXfrm>
        <a:off x="0" y="3593786"/>
        <a:ext cx="10098895" cy="513317"/>
      </dsp:txXfrm>
    </dsp:sp>
    <dsp:sp modelId="{537D8902-2CB0-4346-A301-04E5200E33B5}">
      <dsp:nvSpPr>
        <dsp:cNvPr id="0" name=""/>
        <dsp:cNvSpPr/>
      </dsp:nvSpPr>
      <dsp:spPr>
        <a:xfrm>
          <a:off x="0" y="4107103"/>
          <a:ext cx="1009889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EA16AF-0C61-1D41-B7FD-76E6076DE469}">
      <dsp:nvSpPr>
        <dsp:cNvPr id="0" name=""/>
        <dsp:cNvSpPr/>
      </dsp:nvSpPr>
      <dsp:spPr>
        <a:xfrm>
          <a:off x="0" y="4107103"/>
          <a:ext cx="10098895" cy="5133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How often do you feel that there are people you can turn to?</a:t>
          </a:r>
        </a:p>
      </dsp:txBody>
      <dsp:txXfrm>
        <a:off x="0" y="4107103"/>
        <a:ext cx="10098895" cy="5133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2D29A2-6478-0944-A041-107058D57DF6}">
      <dsp:nvSpPr>
        <dsp:cNvPr id="0" name=""/>
        <dsp:cNvSpPr/>
      </dsp:nvSpPr>
      <dsp:spPr>
        <a:xfrm>
          <a:off x="110320" y="1504"/>
          <a:ext cx="6839839" cy="4813920"/>
        </a:xfrm>
        <a:prstGeom prst="rect">
          <a:avLst/>
        </a:prstGeom>
        <a:gradFill rotWithShape="0">
          <a:gsLst>
            <a:gs pos="25000">
              <a:schemeClr val="accent6"/>
            </a:gs>
            <a:gs pos="58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35158" tIns="351807" rIns="335158" bIns="351807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i="0" kern="1200" dirty="0"/>
            <a:t>“a lifelong commitment to self-evaluation and critique, to addressing power imbalances . . . and to developing mutually beneficial and non-paternalistic partnerships with communities,” colleagues, and self.</a:t>
          </a:r>
          <a:br>
            <a:rPr lang="en-US" sz="3000" b="1" i="0" kern="1200" dirty="0"/>
          </a:br>
          <a:endParaRPr lang="en-US" sz="30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300" kern="1200" dirty="0"/>
        </a:p>
      </dsp:txBody>
      <dsp:txXfrm>
        <a:off x="110320" y="1504"/>
        <a:ext cx="6839839" cy="48139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0D650F-C6D6-514C-863C-15C28249BF11}">
      <dsp:nvSpPr>
        <dsp:cNvPr id="0" name=""/>
        <dsp:cNvSpPr/>
      </dsp:nvSpPr>
      <dsp:spPr>
        <a:xfrm>
          <a:off x="534419" y="1394"/>
          <a:ext cx="3518743" cy="211124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/>
            <a:t>“They probably come from a strong immigrant family…” </a:t>
          </a:r>
          <a:endParaRPr lang="en-US" sz="2000" kern="1200"/>
        </a:p>
      </dsp:txBody>
      <dsp:txXfrm>
        <a:off x="534419" y="1394"/>
        <a:ext cx="3518743" cy="2111246"/>
      </dsp:txXfrm>
    </dsp:sp>
    <dsp:sp modelId="{4378325B-4541-4F46-8102-FA6E821EE40E}">
      <dsp:nvSpPr>
        <dsp:cNvPr id="0" name=""/>
        <dsp:cNvSpPr/>
      </dsp:nvSpPr>
      <dsp:spPr>
        <a:xfrm>
          <a:off x="4405037" y="0"/>
          <a:ext cx="3518743" cy="211124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“They probably are at a disadvantage because their parents didn’t have a lot of time for them…”</a:t>
          </a:r>
          <a:endParaRPr lang="en-US" sz="2000" kern="1200" dirty="0"/>
        </a:p>
      </dsp:txBody>
      <dsp:txXfrm>
        <a:off x="4405037" y="0"/>
        <a:ext cx="3518743" cy="2111246"/>
      </dsp:txXfrm>
    </dsp:sp>
    <dsp:sp modelId="{F5BDAC16-9C61-DF4D-AA06-569ACEC5086E}">
      <dsp:nvSpPr>
        <dsp:cNvPr id="0" name=""/>
        <dsp:cNvSpPr/>
      </dsp:nvSpPr>
      <dsp:spPr>
        <a:xfrm>
          <a:off x="534419" y="2464514"/>
          <a:ext cx="3518743" cy="211124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“Well, I bet they’ve a lot of pressure, since they they come from a culture that’s so patriarchal, conformity-based, religiously conservative …”</a:t>
          </a:r>
          <a:endParaRPr lang="en-US" sz="2000" kern="1200" dirty="0"/>
        </a:p>
      </dsp:txBody>
      <dsp:txXfrm>
        <a:off x="534419" y="2464514"/>
        <a:ext cx="3518743" cy="2111246"/>
      </dsp:txXfrm>
    </dsp:sp>
    <dsp:sp modelId="{34FADBD3-4FE0-E94E-B8F5-200415EC33E5}">
      <dsp:nvSpPr>
        <dsp:cNvPr id="0" name=""/>
        <dsp:cNvSpPr/>
      </dsp:nvSpPr>
      <dsp:spPr>
        <a:xfrm>
          <a:off x="4405037" y="2464514"/>
          <a:ext cx="3518743" cy="211124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“They’d probably prefer to work in a group where there are other Latinx students…”</a:t>
          </a:r>
          <a:endParaRPr lang="en-US" sz="2000" kern="1200" dirty="0"/>
        </a:p>
      </dsp:txBody>
      <dsp:txXfrm>
        <a:off x="4405037" y="2464514"/>
        <a:ext cx="3518743" cy="2111246"/>
      </dsp:txXfrm>
    </dsp:sp>
    <dsp:sp modelId="{39F1980A-F35C-BC45-8348-D1E0A5F297B3}">
      <dsp:nvSpPr>
        <dsp:cNvPr id="0" name=""/>
        <dsp:cNvSpPr/>
      </dsp:nvSpPr>
      <dsp:spPr>
        <a:xfrm>
          <a:off x="2469728" y="4927635"/>
          <a:ext cx="3518743" cy="211124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“This student has such a commanding voice. I can count on her to help lead this classroom conversation. Afterall, she knows more about that experience than me.”</a:t>
          </a:r>
          <a:r>
            <a:rPr lang="en-US" sz="2000" kern="1200" dirty="0"/>
            <a:t> </a:t>
          </a:r>
        </a:p>
      </dsp:txBody>
      <dsp:txXfrm>
        <a:off x="2469728" y="4927635"/>
        <a:ext cx="3518743" cy="21112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F1D88-BB96-B843-8DDE-C4955FF77B21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5D9C6-DDE3-CD4A-B138-98CCF6316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60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15D9C6-DDE3-CD4A-B138-98CCF6316AC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507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15D9C6-DDE3-CD4A-B138-98CCF6316AC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862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15D9C6-DDE3-CD4A-B138-98CCF6316AC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431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Queer &amp; Gender Diverse folks, undocumented folks, geographic communities, caste-specific experiences, ability status, language fluency, parents' educational backgrounds, political affiliation, previous exp's of imperialism/civil war...</a:t>
            </a:r>
            <a:endParaRPr lang="en-US" sz="1200" b="1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15D9C6-DDE3-CD4A-B138-98CCF6316AC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650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15D9C6-DDE3-CD4A-B138-98CCF6316AC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188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15D9C6-DDE3-CD4A-B138-98CCF6316AC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008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96401" y="3378954"/>
            <a:ext cx="6394567" cy="3479046"/>
          </a:xfrm>
          <a:custGeom>
            <a:avLst/>
            <a:gdLst>
              <a:gd name="connsiteX0" fmla="*/ 5171297 w 6394567"/>
              <a:gd name="connsiteY0" fmla="*/ 284 h 3479046"/>
              <a:gd name="connsiteX1" fmla="*/ 6394290 w 6394567"/>
              <a:gd name="connsiteY1" fmla="*/ 430072 h 3479046"/>
              <a:gd name="connsiteX2" fmla="*/ 6394567 w 6394567"/>
              <a:gd name="connsiteY2" fmla="*/ 430316 h 3479046"/>
              <a:gd name="connsiteX3" fmla="*/ 6394567 w 6394567"/>
              <a:gd name="connsiteY3" fmla="*/ 3479046 h 3479046"/>
              <a:gd name="connsiteX4" fmla="*/ 0 w 6394567"/>
              <a:gd name="connsiteY4" fmla="*/ 3479046 h 3479046"/>
              <a:gd name="connsiteX5" fmla="*/ 3916974 w 6394567"/>
              <a:gd name="connsiteY5" fmla="*/ 405504 h 3479046"/>
              <a:gd name="connsiteX6" fmla="*/ 3959456 w 6394567"/>
              <a:gd name="connsiteY6" fmla="*/ 373857 h 3479046"/>
              <a:gd name="connsiteX7" fmla="*/ 5052215 w 6394567"/>
              <a:gd name="connsiteY7" fmla="*/ 1756 h 3479046"/>
              <a:gd name="connsiteX8" fmla="*/ 5171297 w 6394567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32C74-82F4-2A29-889B-EF23CEE6A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1" y="1122363"/>
            <a:ext cx="6211185" cy="23052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CADD6-278F-604C-8A38-BBBAFC675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2" y="3549048"/>
            <a:ext cx="5029198" cy="1956278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3946B-3F5A-C916-B62B-8D5938EA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6539F-2DB8-FCDA-C884-9C3CD29B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AA7B3-5D3B-D493-8F6F-1FEBB8576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35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4769-9A55-AF9B-4CE4-DFA07E71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45D9E-DBB4-B890-88D5-B4C03599E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15260-1C0B-A965-3114-D7C40D18B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F4D1-0334-3F24-69B4-06C7BD74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BA76D-3B8B-429D-9B32-54D6A6297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87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9C414-4A2F-78AF-ED60-6130D4C563B3}"/>
              </a:ext>
            </a:extLst>
          </p:cNvPr>
          <p:cNvSpPr/>
          <p:nvPr/>
        </p:nvSpPr>
        <p:spPr>
          <a:xfrm>
            <a:off x="6284115" y="3378954"/>
            <a:ext cx="5907885" cy="3479046"/>
          </a:xfrm>
          <a:custGeom>
            <a:avLst/>
            <a:gdLst>
              <a:gd name="connsiteX0" fmla="*/ 5171297 w 5907885"/>
              <a:gd name="connsiteY0" fmla="*/ 284 h 3479046"/>
              <a:gd name="connsiteX1" fmla="*/ 5813217 w 5907885"/>
              <a:gd name="connsiteY1" fmla="*/ 114238 h 3479046"/>
              <a:gd name="connsiteX2" fmla="*/ 5907885 w 5907885"/>
              <a:gd name="connsiteY2" fmla="*/ 151524 h 3479046"/>
              <a:gd name="connsiteX3" fmla="*/ 5907885 w 5907885"/>
              <a:gd name="connsiteY3" fmla="*/ 3479046 h 3479046"/>
              <a:gd name="connsiteX4" fmla="*/ 0 w 5907885"/>
              <a:gd name="connsiteY4" fmla="*/ 3479046 h 3479046"/>
              <a:gd name="connsiteX5" fmla="*/ 3916974 w 5907885"/>
              <a:gd name="connsiteY5" fmla="*/ 405504 h 3479046"/>
              <a:gd name="connsiteX6" fmla="*/ 3959456 w 5907885"/>
              <a:gd name="connsiteY6" fmla="*/ 373857 h 3479046"/>
              <a:gd name="connsiteX7" fmla="*/ 5052215 w 5907885"/>
              <a:gd name="connsiteY7" fmla="*/ 1756 h 3479046"/>
              <a:gd name="connsiteX8" fmla="*/ 5171297 w 5907885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07885" h="3479046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2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3410AE4-7FC7-589E-B6D3-0DA7B5FC5CE3}"/>
              </a:ext>
            </a:extLst>
          </p:cNvPr>
          <p:cNvSpPr/>
          <p:nvPr/>
        </p:nvSpPr>
        <p:spPr>
          <a:xfrm flipH="1" flipV="1">
            <a:off x="0" y="0"/>
            <a:ext cx="2923855" cy="1479128"/>
          </a:xfrm>
          <a:custGeom>
            <a:avLst/>
            <a:gdLst>
              <a:gd name="connsiteX0" fmla="*/ 2923855 w 2923855"/>
              <a:gd name="connsiteY0" fmla="*/ 1479128 h 1479128"/>
              <a:gd name="connsiteX1" fmla="*/ 0 w 2923855"/>
              <a:gd name="connsiteY1" fmla="*/ 1479128 h 1479128"/>
              <a:gd name="connsiteX2" fmla="*/ 1368245 w 2923855"/>
              <a:gd name="connsiteY2" fmla="*/ 405504 h 1479128"/>
              <a:gd name="connsiteX3" fmla="*/ 1410727 w 2923855"/>
              <a:gd name="connsiteY3" fmla="*/ 373857 h 1479128"/>
              <a:gd name="connsiteX4" fmla="*/ 2503486 w 2923855"/>
              <a:gd name="connsiteY4" fmla="*/ 1756 h 1479128"/>
              <a:gd name="connsiteX5" fmla="*/ 2622568 w 2923855"/>
              <a:gd name="connsiteY5" fmla="*/ 284 h 1479128"/>
              <a:gd name="connsiteX6" fmla="*/ 2785835 w 2923855"/>
              <a:gd name="connsiteY6" fmla="*/ 9494 h 1479128"/>
              <a:gd name="connsiteX7" fmla="*/ 2923855 w 2923855"/>
              <a:gd name="connsiteY7" fmla="*/ 28352 h 147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3855" h="1479128">
                <a:moveTo>
                  <a:pt x="2923855" y="1479128"/>
                </a:moveTo>
                <a:lnTo>
                  <a:pt x="0" y="1479128"/>
                </a:lnTo>
                <a:lnTo>
                  <a:pt x="1368245" y="405504"/>
                </a:lnTo>
                <a:lnTo>
                  <a:pt x="1410727" y="373857"/>
                </a:lnTo>
                <a:cubicBezTo>
                  <a:pt x="1742357" y="139664"/>
                  <a:pt x="2122368" y="17528"/>
                  <a:pt x="2503486" y="1756"/>
                </a:cubicBezTo>
                <a:cubicBezTo>
                  <a:pt x="2543187" y="114"/>
                  <a:pt x="2582898" y="-375"/>
                  <a:pt x="2622568" y="284"/>
                </a:cubicBezTo>
                <a:cubicBezTo>
                  <a:pt x="2677115" y="1190"/>
                  <a:pt x="2731584" y="4266"/>
                  <a:pt x="2785835" y="9494"/>
                </a:cubicBezTo>
                <a:lnTo>
                  <a:pt x="2923855" y="28352"/>
                </a:lnTo>
                <a:close/>
              </a:path>
            </a:pathLst>
          </a:custGeom>
          <a:gradFill>
            <a:gsLst>
              <a:gs pos="3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81CBD-08D9-3C9A-7620-24F2D640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09738"/>
            <a:ext cx="6455434" cy="29812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5AE2B-1716-CEEC-73F8-E81F59192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4759252"/>
            <a:ext cx="5397260" cy="9557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F3052-6EE8-979F-04FB-1B8DF81F2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86285-161A-6869-27C2-0A159C23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ED64F-5DAB-238D-C34A-1DCCB1222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29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484D0-7460-7B08-F1EE-96EABE40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936841"/>
            <a:ext cx="10092477" cy="953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0B7F9-8ECB-7079-A11E-51D3903E2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97161-CAF5-CA48-D814-7ACD43AB9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795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BD680-4E7A-5155-3CAE-6BD44EE8B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A152D-EFF2-B3AA-3F25-14E11367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D6032-FD7A-BFFD-9BE5-48EDBEFB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723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47F4D-4855-340E-03F3-4860885EC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63283"/>
            <a:ext cx="10096500" cy="9160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EB472-7426-C288-B5F6-0A1232DCE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1" y="1879287"/>
            <a:ext cx="4739628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94F9C-B6FA-97C3-F618-0CF956CB5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1" y="2505075"/>
            <a:ext cx="4739628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5665C-7910-AFA2-350F-42C06ED5A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330" y="1879287"/>
            <a:ext cx="4762970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71352E-1DE0-F0CD-6F81-1D8FF59C2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330" y="2505075"/>
            <a:ext cx="4762970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38F7E4-7D9E-4736-3269-4F0C4699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386CF-9A84-8D2A-BC47-C951DD99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80844D-FE1F-49E7-3BBD-527FB72E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160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F691C-93A5-1364-00A9-A470C289F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57223"/>
            <a:ext cx="8886884" cy="104307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055BD-4154-B9D1-0B5B-B1E3A06B6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A9E4A-03D1-7A8B-233D-014A3248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CEFC4-D276-DF45-F395-F5BD2EA7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784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12C0AD-76F4-FCE4-2717-0A9AA435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83BB66-3F41-7F1D-5108-B3F679A88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A6DA0-07AE-4BE4-B82F-7936D0E3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956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FB75-C953-0BD0-4E2E-71776742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70626"/>
            <a:ext cx="3705225" cy="128677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AA52-60F3-40F2-673B-5848F4253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75426"/>
            <a:ext cx="5980112" cy="47683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167E8-C561-5A72-AED3-442F66DDE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BFED3-7CB3-1B8B-9504-13A121CAD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456C9-19A0-4441-B1AF-B7AFBF64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898EA-84CC-411C-0012-D3149536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585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1E10-1458-2553-05B4-313F7E26D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82128"/>
            <a:ext cx="3705225" cy="1275272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C0F677-F177-6DED-1920-685B9D9FF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43000"/>
            <a:ext cx="5980112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D1CB1-2109-480E-8904-4077C94D6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0DB38-7CB9-2140-BC21-6D2E7DD0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448AD-3B1D-4B5E-CAB9-BB5FD2CD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EF53D-CF5A-87A2-E973-3B8CCDEB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598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50D2E-0561-F284-F89A-AAE3CD09A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10239338" cy="9536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57C4C-16EC-2477-6332-830F53011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9848" y="2139696"/>
            <a:ext cx="10239338" cy="36776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940D3-6996-1C08-F1AF-87C35465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676C3-588F-B636-8CE0-AA2CBFBC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EF8A9-EB1E-B344-A4B8-B58D0633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71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EF3A28-33E4-2796-AE7A-1234569F5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4950" y="1081177"/>
            <a:ext cx="2508849" cy="4633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185FC-2BBB-E997-A5CD-F2C6CF6B7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6800" y="1081177"/>
            <a:ext cx="7505700" cy="4633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4B3C-96CD-071C-C2AD-2C7E04F8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A2B04-F5E0-C5A3-C77D-6AE9A9E9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55BC2-C712-C4A4-50EC-E10D8834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607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1F4A25-A386-9574-775C-E5E5F9FC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8886884" cy="953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7885F-2B7B-74DB-9996-E0ACEBC9D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139696"/>
            <a:ext cx="8883836" cy="367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4F519-BA47-2B81-CC1C-7E1F119EC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E351CED-465B-40B5-ADCE-957C918F227B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52D7B-C352-1630-4C3D-7D5983C04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E04F0-DF9B-480B-CC46-BAE7A81FB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33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24" r:id="rId6"/>
    <p:sldLayoutId id="2147483719" r:id="rId7"/>
    <p:sldLayoutId id="2147483720" r:id="rId8"/>
    <p:sldLayoutId id="2147483721" r:id="rId9"/>
    <p:sldLayoutId id="2147483723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mailto:DrMarciaLiu@gmail.co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2AA3712-C5CA-A663-E80E-253CE0930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DE12F9-EA8D-46CD-E15D-0E78C730DDB9}"/>
              </a:ext>
            </a:extLst>
          </p:cNvPr>
          <p:cNvSpPr txBox="1">
            <a:spLocks/>
          </p:cNvSpPr>
          <p:nvPr/>
        </p:nvSpPr>
        <p:spPr>
          <a:xfrm>
            <a:off x="498836" y="1414238"/>
            <a:ext cx="5158873" cy="177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dirty="0"/>
              <a:t>Redefining Wellness as a Campus Community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D1FFAF4-DBD4-D316-D09D-3FED3F76859A}"/>
              </a:ext>
            </a:extLst>
          </p:cNvPr>
          <p:cNvSpPr txBox="1">
            <a:spLocks/>
          </p:cNvSpPr>
          <p:nvPr/>
        </p:nvSpPr>
        <p:spPr>
          <a:xfrm>
            <a:off x="498836" y="3814537"/>
            <a:ext cx="5597164" cy="3663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Neue Haas Grotesk Text Pro" panose="020B05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Neue Haas Grotesk Text Pro" panose="020B05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buNone/>
            </a:pPr>
            <a:r>
              <a:rPr lang="en-US" i="1" dirty="0"/>
              <a:t>Culturally Responsive Approaches to Mental Health</a:t>
            </a:r>
            <a:br>
              <a:rPr lang="en-US" i="1" dirty="0"/>
            </a:br>
            <a:r>
              <a:rPr lang="en-US" dirty="0"/>
              <a:t>UW Behavioral Health Initiative </a:t>
            </a:r>
            <a:br>
              <a:rPr lang="en-US" dirty="0"/>
            </a:br>
            <a:r>
              <a:rPr lang="en-US" dirty="0"/>
              <a:t>November 15, 2024</a:t>
            </a:r>
          </a:p>
          <a:p>
            <a:pPr marL="0">
              <a:buNone/>
            </a:pPr>
            <a:endParaRPr lang="en-US" b="1" dirty="0"/>
          </a:p>
          <a:p>
            <a:pPr marL="0">
              <a:buNone/>
            </a:pPr>
            <a:r>
              <a:rPr lang="en-US" b="1" dirty="0"/>
              <a:t>Marcia Liu, Ph.D.</a:t>
            </a:r>
          </a:p>
        </p:txBody>
      </p:sp>
      <p:pic>
        <p:nvPicPr>
          <p:cNvPr id="7" name="Picture 2" descr="Universities of Wisconsin Admission Pathway Portal">
            <a:extLst>
              <a:ext uri="{FF2B5EF4-FFF2-40B4-BE49-F238E27FC236}">
                <a16:creationId xmlns:a16="http://schemas.microsoft.com/office/drawing/2014/main" id="{D50346CE-0F69-CA80-C256-F25340C50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97173" y="931459"/>
            <a:ext cx="4693653" cy="499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619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CB630-A9AE-2BE6-982C-96BEF375A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1528"/>
            <a:ext cx="10542814" cy="95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6">
                    <a:lumMod val="75000"/>
                  </a:schemeClr>
                </a:solidFill>
              </a:rPr>
              <a:t>Today’s Objectives</a:t>
            </a:r>
            <a:endParaRPr lang="en-US" sz="40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3D834A3-1490-51D1-B5DA-4DE6D74B87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1610526"/>
              </p:ext>
            </p:extLst>
          </p:nvPr>
        </p:nvGraphicFramePr>
        <p:xfrm>
          <a:off x="342900" y="1215827"/>
          <a:ext cx="11462657" cy="56421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3225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2AA3712-C5CA-A663-E80E-253CE0930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02D00C9-E0F8-09BC-65EF-F638830C7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439" y="0"/>
            <a:ext cx="4713931" cy="1094015"/>
          </a:xfrm>
        </p:spPr>
        <p:txBody>
          <a:bodyPr anchor="ctr">
            <a:normAutofit/>
          </a:bodyPr>
          <a:lstStyle/>
          <a:p>
            <a:r>
              <a:rPr lang="en-US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3AED6-769E-2CFE-E9C3-47F273FAC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597" y="1208314"/>
            <a:ext cx="6229403" cy="5535387"/>
          </a:xfrm>
        </p:spPr>
        <p:txBody>
          <a:bodyPr>
            <a:normAutofit fontScale="92500" lnSpcReduction="10000"/>
          </a:bodyPr>
          <a:lstStyle/>
          <a:p>
            <a:pPr rtl="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effectLst/>
                <a:latin typeface="Arial" panose="020B0604020202020204" pitchFamily="34" charset="0"/>
              </a:rPr>
              <a:t>Asian American/Pacific Islander (AAPI)</a:t>
            </a:r>
          </a:p>
          <a:p>
            <a:pPr rtl="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effectLst/>
                <a:latin typeface="Arial" panose="020B0604020202020204" pitchFamily="34" charset="0"/>
              </a:rPr>
              <a:t>Chinese American Cis Queer Woman (she/her/hers)</a:t>
            </a:r>
          </a:p>
          <a:p>
            <a:pPr rtl="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effectLst/>
                <a:latin typeface="Arial" panose="020B0604020202020204" pitchFamily="34" charset="0"/>
              </a:rPr>
              <a:t>2nd Generation</a:t>
            </a:r>
            <a:r>
              <a:rPr lang="en-US" sz="2000" b="0" i="0" u="none" strike="noStrike" dirty="0">
                <a:effectLst/>
                <a:latin typeface="Arial" panose="020B0604020202020204" pitchFamily="34" charset="0"/>
                <a:sym typeface="Wingdings" pitchFamily="2" charset="2"/>
              </a:rPr>
              <a:t></a:t>
            </a:r>
            <a:r>
              <a:rPr lang="en-US" sz="2000" dirty="0">
                <a:latin typeface="Arial" panose="020B0604020202020204" pitchFamily="34" charset="0"/>
                <a:sym typeface="Wingdings" pitchFamily="2" charset="2"/>
              </a:rPr>
              <a:t> </a:t>
            </a:r>
            <a:r>
              <a:rPr lang="en-US" sz="2000" b="0" i="0" u="none" strike="noStrike" dirty="0">
                <a:effectLst/>
                <a:latin typeface="Arial" panose="020B0604020202020204" pitchFamily="34" charset="0"/>
              </a:rPr>
              <a:t>Children of Immigrants, 3rd Culture Kid</a:t>
            </a:r>
          </a:p>
          <a:p>
            <a:pPr rtl="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effectLst/>
                <a:latin typeface="Arial" panose="020B0604020202020204" pitchFamily="34" charset="0"/>
              </a:rPr>
              <a:t>Able-Bodied, English as a First Language</a:t>
            </a:r>
          </a:p>
          <a:p>
            <a:pPr rtl="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effectLst/>
                <a:latin typeface="Arial" panose="020B0604020202020204" pitchFamily="34" charset="0"/>
              </a:rPr>
              <a:t>Middle Class, Grew up in US Schools, went to college + grad school</a:t>
            </a:r>
          </a:p>
          <a:p>
            <a:pPr rtl="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effectLst/>
                <a:latin typeface="Arial" panose="020B0604020202020204" pitchFamily="34" charset="0"/>
              </a:rPr>
              <a:t>New Yorker, Brooklynite, East Coaster</a:t>
            </a:r>
          </a:p>
          <a:p>
            <a:pPr rtl="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effectLst/>
                <a:latin typeface="Arial" panose="020B0604020202020204" pitchFamily="34" charset="0"/>
              </a:rPr>
              <a:t>Sister, Oldest of 3</a:t>
            </a:r>
          </a:p>
          <a:p>
            <a:pPr rtl="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effectLst/>
                <a:latin typeface="Arial" panose="020B0604020202020204" pitchFamily="34" charset="0"/>
              </a:rPr>
              <a:t>Caregiver of folks with chronic </a:t>
            </a:r>
            <a:r>
              <a:rPr lang="en-US" sz="2000" dirty="0">
                <a:latin typeface="Arial" panose="020B0604020202020204" pitchFamily="34" charset="0"/>
              </a:rPr>
              <a:t>medical diagnoses </a:t>
            </a:r>
            <a:endParaRPr lang="en-US" sz="2000" b="0" i="0" u="none" strike="noStrike" dirty="0">
              <a:effectLst/>
              <a:latin typeface="Arial" panose="020B0604020202020204" pitchFamily="34" charset="0"/>
            </a:endParaRPr>
          </a:p>
          <a:p>
            <a:pPr rtl="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effectLst/>
                <a:latin typeface="Arial" panose="020B0604020202020204" pitchFamily="34" charset="0"/>
              </a:rPr>
              <a:t>Interests: Fish &amp; Seafood, Being Outside, Dim Sum, Soft Serve Ice Cream, Homemade Egg Rolls, Watching Movies, </a:t>
            </a:r>
            <a:r>
              <a:rPr lang="en-US" sz="2000" dirty="0">
                <a:latin typeface="Arial" panose="020B0604020202020204" pitchFamily="34" charset="0"/>
              </a:rPr>
              <a:t>Sci-Fi, crossword puzzles, puns. </a:t>
            </a:r>
            <a:endParaRPr lang="en-US" sz="2000" b="0" i="0" u="none" strike="noStrike" dirty="0">
              <a:effectLst/>
              <a:latin typeface="Arial" panose="020B0604020202020204" pitchFamily="34" charset="0"/>
            </a:endParaRPr>
          </a:p>
          <a:p>
            <a:pPr rtl="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effectLst/>
                <a:latin typeface="Arial" panose="020B0604020202020204" pitchFamily="34" charset="0"/>
              </a:rPr>
              <a:t>Counseling Psychologist</a:t>
            </a:r>
            <a:endParaRPr lang="en-US" sz="20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3E73A03-2B78-B327-5B18-245C04FDF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724"/>
          <a:stretch/>
        </p:blipFill>
        <p:spPr bwMode="auto">
          <a:xfrm>
            <a:off x="7094711" y="1436915"/>
            <a:ext cx="4701102" cy="462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893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Freeform: Shape 1030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033" name="Freeform: Shape 1032">
            <a:extLst>
              <a:ext uri="{FF2B5EF4-FFF2-40B4-BE49-F238E27FC236}">
                <a16:creationId xmlns:a16="http://schemas.microsoft.com/office/drawing/2014/main" id="{4C17FB6D-1600-4E66-7284-B891E8CAE3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2509220 h 6858000"/>
              <a:gd name="connsiteX3" fmla="*/ 12101547 w 12192000"/>
              <a:gd name="connsiteY3" fmla="*/ 2423585 h 6858000"/>
              <a:gd name="connsiteX4" fmla="*/ 9486146 w 12192000"/>
              <a:gd name="connsiteY4" fmla="*/ 1397525 h 6858000"/>
              <a:gd name="connsiteX5" fmla="*/ 9252903 w 12192000"/>
              <a:gd name="connsiteY5" fmla="*/ 1400410 h 6858000"/>
              <a:gd name="connsiteX6" fmla="*/ 7112548 w 12192000"/>
              <a:gd name="connsiteY6" fmla="*/ 2129232 h 6858000"/>
              <a:gd name="connsiteX7" fmla="*/ 7029340 w 12192000"/>
              <a:gd name="connsiteY7" fmla="*/ 2191218 h 6858000"/>
              <a:gd name="connsiteX8" fmla="*/ 1081914 w 12192000"/>
              <a:gd name="connsiteY8" fmla="*/ 6858000 h 6858000"/>
              <a:gd name="connsiteX9" fmla="*/ 0 w 1219200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2509220"/>
                </a:lnTo>
                <a:lnTo>
                  <a:pt x="12101547" y="2423585"/>
                </a:lnTo>
                <a:cubicBezTo>
                  <a:pt x="11368081" y="1762881"/>
                  <a:pt x="10433134" y="1413255"/>
                  <a:pt x="9486146" y="1397525"/>
                </a:cubicBezTo>
                <a:cubicBezTo>
                  <a:pt x="9408445" y="1396235"/>
                  <a:pt x="9330662" y="1397191"/>
                  <a:pt x="9252903" y="1400410"/>
                </a:cubicBezTo>
                <a:cubicBezTo>
                  <a:pt x="8506417" y="1431302"/>
                  <a:pt x="7762104" y="1670525"/>
                  <a:pt x="7112548" y="2129232"/>
                </a:cubicBezTo>
                <a:lnTo>
                  <a:pt x="7029340" y="2191218"/>
                </a:lnTo>
                <a:lnTo>
                  <a:pt x="1081914" y="6858000"/>
                </a:lnTo>
                <a:lnTo>
                  <a:pt x="0" y="6858000"/>
                </a:lnTo>
                <a:close/>
              </a:path>
            </a:pathLst>
          </a:cu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Getting started with mindfulness meditation | Nutrition By Carrie">
            <a:extLst>
              <a:ext uri="{FF2B5EF4-FFF2-40B4-BE49-F238E27FC236}">
                <a16:creationId xmlns:a16="http://schemas.microsoft.com/office/drawing/2014/main" id="{BBD8DAFE-7909-082B-0FA7-425A2117473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"/>
          <a:stretch/>
        </p:blipFill>
        <p:spPr bwMode="auto">
          <a:xfrm>
            <a:off x="20" y="1461"/>
            <a:ext cx="12191980" cy="6856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B8E540-980F-EF71-303E-1F53F9D46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8807" y="840356"/>
            <a:ext cx="6484195" cy="849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solidFill>
                  <a:schemeClr val="bg2"/>
                </a:solidFill>
                <a:highlight>
                  <a:srgbClr val="000080"/>
                </a:highlight>
                <a:latin typeface="Footlight MT Light" panose="0204060206030A020304" pitchFamily="18" charset="77"/>
                <a:ea typeface="Ayuthaya" pitchFamily="2" charset="-34"/>
                <a:cs typeface="Ayuthaya" pitchFamily="2" charset="-34"/>
              </a:rPr>
              <a:t>Mindfulness Check-In</a:t>
            </a:r>
          </a:p>
        </p:txBody>
      </p:sp>
      <p:pic>
        <p:nvPicPr>
          <p:cNvPr id="8" name="5.-SOBER-Breathing-Space.mp3">
            <a:hlinkClick r:id="" action="ppaction://media"/>
            <a:extLst>
              <a:ext uri="{FF2B5EF4-FFF2-40B4-BE49-F238E27FC236}">
                <a16:creationId xmlns:a16="http://schemas.microsoft.com/office/drawing/2014/main" id="{5F4E2916-BD20-F9C3-5435-D5E69D42D1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70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39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C1BBC-0C84-760E-B9F5-A6F8177A1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19877"/>
            <a:ext cx="8886884" cy="953669"/>
          </a:xfrm>
        </p:spPr>
        <p:txBody>
          <a:bodyPr>
            <a:normAutofit/>
          </a:bodyPr>
          <a:lstStyle/>
          <a:p>
            <a:r>
              <a:rPr lang="en-US" dirty="0"/>
              <a:t>A Note about this Moment on Campus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5CF46-6AD4-09B5-F600-2E249CF46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714500"/>
            <a:ext cx="10409138" cy="4767943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Sociopolitical Uncertainty: </a:t>
            </a:r>
            <a:r>
              <a:rPr lang="en-US" sz="2400" dirty="0"/>
              <a:t>Legislation regarding Inclusion &amp; Belonging Conversations; Racism, Islamophobia + Anti-Semitism, Transphobia and Anti-Queer legislation; Global Conflicts and Unrest Continues; Questions about Next Administration’s Goals re: Higher Education; Climate Change/Gun Violence Issues Continue</a:t>
            </a:r>
            <a:br>
              <a:rPr lang="en-US" sz="2400" dirty="0"/>
            </a:br>
            <a:endParaRPr lang="en-US" sz="2400" dirty="0"/>
          </a:p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Pandemic Aftermath: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/>
              <a:t>A Different Cohort of Students with Different Academic + Mental Health Needs and Challenges; Bereavement and Grieving; Increased Anxiety + Suicidality of Young People</a:t>
            </a:r>
          </a:p>
        </p:txBody>
      </p:sp>
    </p:spTree>
    <p:extLst>
      <p:ext uri="{BB962C8B-B14F-4D97-AF65-F5344CB8AC3E}">
        <p14:creationId xmlns:p14="http://schemas.microsoft.com/office/powerpoint/2010/main" val="361463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C18D3-96BB-6F52-8004-6DA86C1DA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524" y="342901"/>
            <a:ext cx="8886884" cy="953669"/>
          </a:xfrm>
        </p:spPr>
        <p:txBody>
          <a:bodyPr/>
          <a:lstStyle/>
          <a:p>
            <a:r>
              <a:rPr lang="en-US" dirty="0"/>
              <a:t>This Moment on Campus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F6941-3C1B-BB40-7E19-C22A83CE21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524" y="1514952"/>
            <a:ext cx="9902952" cy="5000147"/>
          </a:xfrm>
        </p:spPr>
        <p:txBody>
          <a:bodyPr>
            <a:normAutofit fontScale="92500"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Economic Worries: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/>
              <a:t>Inflation, Income and Housing Insecurity, Food Insecurity, Financial Aid Instability, Post-Graduation Job Market Uncertainty, Questions about the Purpose/Worth of Going to College</a:t>
            </a:r>
            <a:br>
              <a:rPr lang="en-US" sz="2400" dirty="0"/>
            </a:br>
            <a:endParaRPr lang="en-US" sz="2400" dirty="0"/>
          </a:p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Campus Community Instability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sz="2400" dirty="0"/>
              <a:t>Campus Protest + Dissent Increasing, Increasing Part-Time Staff, Attrition of Faculty and Staff of Color, Staff &amp; Faculty have also been personally impacted/changed by the Pandemic</a:t>
            </a:r>
            <a:br>
              <a:rPr lang="en-US" sz="2400" dirty="0"/>
            </a:br>
            <a:endParaRPr lang="en-US" sz="2400" dirty="0"/>
          </a:p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A Changing Technological Frame: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/>
              <a:t>Asynchronous and Online Classes, Artificial Intelligence and ChatGPT, Social Media + Phone as the </a:t>
            </a:r>
            <a:r>
              <a:rPr lang="en-US" sz="2400" dirty="0" err="1"/>
              <a:t>Centerplace</a:t>
            </a:r>
            <a:r>
              <a:rPr lang="en-US" sz="2400" dirty="0"/>
              <a:t> for Community</a:t>
            </a:r>
          </a:p>
        </p:txBody>
      </p:sp>
    </p:spTree>
    <p:extLst>
      <p:ext uri="{BB962C8B-B14F-4D97-AF65-F5344CB8AC3E}">
        <p14:creationId xmlns:p14="http://schemas.microsoft.com/office/powerpoint/2010/main" val="333716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CCD97-D020-EA3C-2E6A-AB379D5DD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93914"/>
            <a:ext cx="8886884" cy="953669"/>
          </a:xfrm>
        </p:spPr>
        <p:txBody>
          <a:bodyPr/>
          <a:lstStyle/>
          <a:p>
            <a:r>
              <a:rPr lang="en-US" dirty="0"/>
              <a:t>All of This </a:t>
            </a:r>
            <a:r>
              <a:rPr lang="en-US" dirty="0">
                <a:sym typeface="Wingdings" pitchFamily="2" charset="2"/>
              </a:rPr>
              <a:t> Doubt and Disconnection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48E08-1AC5-E859-9CCE-133D332BF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09068"/>
            <a:ext cx="10196867" cy="45550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Doubts About How to Be with Each Other</a:t>
            </a:r>
          </a:p>
          <a:p>
            <a:pPr lvl="1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Worries about Interpersonal Conversations, Misspeaking or Stumbling</a:t>
            </a:r>
          </a:p>
          <a:p>
            <a:pPr lvl="1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Fear of Being Harmed, Being Disappointed, or Neglected by One Another</a:t>
            </a:r>
          </a:p>
          <a:p>
            <a:pPr lvl="1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Censorship, Fear of Punishment/Retaliation, Job Insecurity</a:t>
            </a:r>
          </a:p>
          <a:p>
            <a:pPr lvl="1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Unsure How to Represent Self with Students and Colleagues</a:t>
            </a:r>
          </a:p>
          <a:p>
            <a:pPr lvl="1"/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High Pressure of this Moment: Visceral Political Differences and Everything Being at Stake</a:t>
            </a:r>
          </a:p>
          <a:p>
            <a:pPr lvl="1"/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pPr marL="320040" lvl="1" indent="0">
              <a:buNone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… Relational Anxiety with Each Other, Feeling Pulled to Disconnect or Detach or Avoid</a:t>
            </a:r>
          </a:p>
        </p:txBody>
      </p:sp>
    </p:spTree>
    <p:extLst>
      <p:ext uri="{BB962C8B-B14F-4D97-AF65-F5344CB8AC3E}">
        <p14:creationId xmlns:p14="http://schemas.microsoft.com/office/powerpoint/2010/main" val="425375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B97D0-BCE6-4573-29ED-0A4CCE4E3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of these Issues = Mental Health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50D85-89DC-A094-2A69-EBDA8D4CC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7" y="2139696"/>
            <a:ext cx="10000923" cy="4228447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An Inclusive Definition of Wellness means </a:t>
            </a:r>
            <a:r>
              <a:rPr lang="en-US" sz="2400" b="1" dirty="0"/>
              <a:t>Regularly Taking Inventory </a:t>
            </a:r>
            <a:r>
              <a:rPr lang="en-US" sz="2400" dirty="0"/>
              <a:t>of the Sociocultural Moment We are Living In</a:t>
            </a:r>
          </a:p>
          <a:p>
            <a:endParaRPr lang="en-US" sz="2400" dirty="0"/>
          </a:p>
          <a:p>
            <a:r>
              <a:rPr lang="en-US" sz="2400" dirty="0"/>
              <a:t>All of these Social Determinants are Impacting our Mental Health and Wellness, in varying ways depending on our backgrounds</a:t>
            </a:r>
          </a:p>
          <a:p>
            <a:endParaRPr lang="en-US" sz="2400" dirty="0"/>
          </a:p>
          <a:p>
            <a:r>
              <a:rPr lang="en-US" sz="2400" dirty="0"/>
              <a:t>Prioritizing an Awareness and a Desire to Consider and Empower all Students’ Voices, and especially BIPOC and other Minoritized Students, can help Establish a Culture of Care.</a:t>
            </a:r>
          </a:p>
        </p:txBody>
      </p:sp>
    </p:spTree>
    <p:extLst>
      <p:ext uri="{BB962C8B-B14F-4D97-AF65-F5344CB8AC3E}">
        <p14:creationId xmlns:p14="http://schemas.microsoft.com/office/powerpoint/2010/main" val="2019487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Sticky notes on a wall">
            <a:extLst>
              <a:ext uri="{FF2B5EF4-FFF2-40B4-BE49-F238E27FC236}">
                <a16:creationId xmlns:a16="http://schemas.microsoft.com/office/drawing/2014/main" id="{B53C1A1A-0848-3B3B-6CD9-CA8D1E4F08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629" b="5726"/>
          <a:stretch/>
        </p:blipFill>
        <p:spPr>
          <a:xfrm>
            <a:off x="5368142" y="1433607"/>
            <a:ext cx="6900511" cy="38815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8A91EC-BE26-8282-34F4-FAF4697CB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023" y="2188029"/>
            <a:ext cx="5754977" cy="570266"/>
          </a:xfrm>
          <a:solidFill>
            <a:schemeClr val="accent2"/>
          </a:solidFill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</a:rPr>
              <a:t>Gentle Reminder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32E383-F61E-B502-3458-60B2A9C419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659" y="3374379"/>
            <a:ext cx="4555483" cy="2203552"/>
          </a:xfrm>
          <a:solidFill>
            <a:schemeClr val="accent2"/>
          </a:solidFill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2400" dirty="0">
                <a:solidFill>
                  <a:srgbClr val="FFC000"/>
                </a:solidFill>
              </a:rPr>
              <a:t>Think about developing comfort with the </a:t>
            </a:r>
            <a:r>
              <a:rPr lang="en-US" sz="2400" u="sng" dirty="0">
                <a:solidFill>
                  <a:srgbClr val="FFC000"/>
                </a:solidFill>
              </a:rPr>
              <a:t>questions</a:t>
            </a:r>
            <a:r>
              <a:rPr lang="en-US" sz="2400" dirty="0">
                <a:solidFill>
                  <a:srgbClr val="FFC000"/>
                </a:solidFill>
              </a:rPr>
              <a:t> rather than pursuing hard and fast universal answers. </a:t>
            </a:r>
          </a:p>
        </p:txBody>
      </p:sp>
    </p:spTree>
    <p:extLst>
      <p:ext uri="{BB962C8B-B14F-4D97-AF65-F5344CB8AC3E}">
        <p14:creationId xmlns:p14="http://schemas.microsoft.com/office/powerpoint/2010/main" val="3970830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B3259A0-CD9E-DBBB-0D44-49007D1F0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C733F55-E6F7-2EFA-646D-294DA81F7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993" y="765255"/>
            <a:ext cx="5853306" cy="203751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200" dirty="0"/>
              <a:t>What </a:t>
            </a:r>
            <a:r>
              <a:rPr lang="en-US" sz="3200" dirty="0">
                <a:highlight>
                  <a:srgbClr val="FFFF00"/>
                </a:highlight>
              </a:rPr>
              <a:t>challenges do you and your institution face when addressing the mental health of Students of Color on your Campus? </a:t>
            </a:r>
            <a:endParaRPr lang="en-US" sz="32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F135D6-07EB-DDBA-7C63-1C3DFE99F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1363" y="3644549"/>
            <a:ext cx="6234912" cy="2371673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/>
              <a:t>Reflect. </a:t>
            </a:r>
          </a:p>
          <a:p>
            <a:pPr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Share with 1-2 people next to you </a:t>
            </a:r>
          </a:p>
          <a:p>
            <a:pPr>
              <a:lnSpc>
                <a:spcPct val="110000"/>
              </a:lnSpc>
            </a:pPr>
            <a:r>
              <a:rPr lang="en-US" dirty="0"/>
              <a:t>(5 minutes)</a:t>
            </a:r>
          </a:p>
        </p:txBody>
      </p:sp>
      <p:pic>
        <p:nvPicPr>
          <p:cNvPr id="2" name="Picture 2" descr="Fluidity of waves in abstract background design for your creative project |  Premium AI-generated image">
            <a:extLst>
              <a:ext uri="{FF2B5EF4-FFF2-40B4-BE49-F238E27FC236}">
                <a16:creationId xmlns:a16="http://schemas.microsoft.com/office/drawing/2014/main" id="{25120D77-B478-E474-5739-CA031BA62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5121"/>
          <a:stretch/>
        </p:blipFill>
        <p:spPr bwMode="auto">
          <a:xfrm>
            <a:off x="7592299" y="4261757"/>
            <a:ext cx="4599701" cy="2596243"/>
          </a:xfrm>
          <a:custGeom>
            <a:avLst/>
            <a:gdLst/>
            <a:ahLst/>
            <a:cxnLst/>
            <a:rect l="l" t="t" r="r" b="b"/>
            <a:pathLst>
              <a:path w="8329331" h="4701384">
                <a:moveTo>
                  <a:pt x="7047184" y="406"/>
                </a:moveTo>
                <a:cubicBezTo>
                  <a:pt x="7473044" y="7480"/>
                  <a:pt x="7895572" y="106955"/>
                  <a:pt x="8282506" y="294946"/>
                </a:cubicBezTo>
                <a:lnTo>
                  <a:pt x="8329331" y="319324"/>
                </a:lnTo>
                <a:lnTo>
                  <a:pt x="8329331" y="4701384"/>
                </a:lnTo>
                <a:lnTo>
                  <a:pt x="0" y="4701384"/>
                </a:lnTo>
                <a:lnTo>
                  <a:pt x="5251843" y="580406"/>
                </a:lnTo>
                <a:lnTo>
                  <a:pt x="5312648" y="535110"/>
                </a:lnTo>
                <a:cubicBezTo>
                  <a:pt x="5787318" y="199904"/>
                  <a:pt x="6331234" y="25089"/>
                  <a:pt x="6876738" y="2514"/>
                </a:cubicBezTo>
                <a:cubicBezTo>
                  <a:pt x="6933561" y="163"/>
                  <a:pt x="6990402" y="-537"/>
                  <a:pt x="7047184" y="40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175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Freeform: Shape 2054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057" name="Rectangle 2056">
            <a:extLst>
              <a:ext uri="{FF2B5EF4-FFF2-40B4-BE49-F238E27FC236}">
                <a16:creationId xmlns:a16="http://schemas.microsoft.com/office/drawing/2014/main" id="{5496AE70-F970-59AB-7309-6CC00692C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6204A5-F0C0-41C6-2C24-8D7255A6E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5126" y="6205913"/>
            <a:ext cx="1920485" cy="44227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050" i="1" dirty="0"/>
              <a:t>Source: Active Minds, 2024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0E66E14-CEE0-7853-B7FF-0EBB9ACAB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2" y="723513"/>
            <a:ext cx="12190968" cy="527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013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783B477-4DE6-01FA-C191-B2FD7C292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7" y="755640"/>
            <a:ext cx="8886884" cy="953669"/>
          </a:xfrm>
        </p:spPr>
        <p:txBody>
          <a:bodyPr>
            <a:normAutofit fontScale="90000"/>
          </a:bodyPr>
          <a:lstStyle/>
          <a:p>
            <a:r>
              <a:rPr lang="en-US" dirty="0"/>
              <a:t>National College Health Assessment: Universities of Wisconsin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BDE6C1-AADC-2A98-8530-E9E278EA7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7" y="2139696"/>
            <a:ext cx="8590987" cy="4360495"/>
          </a:xfrm>
        </p:spPr>
        <p:txBody>
          <a:bodyPr>
            <a:normAutofit/>
          </a:bodyPr>
          <a:lstStyle/>
          <a:p>
            <a:r>
              <a:rPr lang="en-US" sz="2400" dirty="0"/>
              <a:t>Results from Spring 2024</a:t>
            </a:r>
          </a:p>
          <a:p>
            <a:r>
              <a:rPr lang="en-US" sz="2400" dirty="0"/>
              <a:t>N = 10,363 across the UW System</a:t>
            </a:r>
          </a:p>
          <a:p>
            <a:pPr lvl="1"/>
            <a:r>
              <a:rPr lang="en-US" sz="2000" dirty="0"/>
              <a:t>83% of Students Self-Identified as White</a:t>
            </a:r>
          </a:p>
          <a:p>
            <a:pPr lvl="1"/>
            <a:r>
              <a:rPr lang="en-US" sz="2000" dirty="0"/>
              <a:t>17% of Students Self-Identified as BIPOC</a:t>
            </a:r>
            <a:br>
              <a:rPr lang="en-US" sz="2000" dirty="0"/>
            </a:br>
            <a:endParaRPr lang="en-US" sz="2000" dirty="0"/>
          </a:p>
          <a:p>
            <a:r>
              <a:rPr lang="en-US" sz="2400" dirty="0"/>
              <a:t>Described their Health as </a:t>
            </a:r>
            <a:r>
              <a:rPr lang="en-US" sz="2400" i="1" dirty="0"/>
              <a:t>Very </a:t>
            </a:r>
            <a:r>
              <a:rPr lang="en-US" sz="2400" dirty="0"/>
              <a:t>Good or Excellent</a:t>
            </a:r>
          </a:p>
          <a:p>
            <a:pPr lvl="1"/>
            <a:r>
              <a:rPr lang="en-US" sz="2000" dirty="0"/>
              <a:t>59% of Cis Men, </a:t>
            </a:r>
          </a:p>
          <a:p>
            <a:pPr lvl="1"/>
            <a:r>
              <a:rPr lang="en-US" sz="2000" dirty="0"/>
              <a:t>47.2% of Cis Women, and </a:t>
            </a:r>
          </a:p>
          <a:p>
            <a:pPr lvl="1"/>
            <a:r>
              <a:rPr lang="en-US" sz="2000" b="1" dirty="0">
                <a:solidFill>
                  <a:schemeClr val="accent2"/>
                </a:solidFill>
              </a:rPr>
              <a:t>28.2% of Trans/Non-Binary Students</a:t>
            </a:r>
          </a:p>
          <a:p>
            <a:endParaRPr lang="en-US" sz="2400" dirty="0"/>
          </a:p>
        </p:txBody>
      </p:sp>
      <p:pic>
        <p:nvPicPr>
          <p:cNvPr id="7170" name="Picture 2" descr="Universities of Wisconsin Admission Pathway Portal">
            <a:extLst>
              <a:ext uri="{FF2B5EF4-FFF2-40B4-BE49-F238E27FC236}">
                <a16:creationId xmlns:a16="http://schemas.microsoft.com/office/drawing/2014/main" id="{92CFA380-2ECC-389F-FC10-99DC1BF1D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488" y="2646570"/>
            <a:ext cx="2768600" cy="294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69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89189-5FAB-A517-ABBB-55F412246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751" y="963386"/>
            <a:ext cx="7264795" cy="1338943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accent6"/>
                </a:solidFill>
              </a:rPr>
              <a:t>Student Loneliness on Campus</a:t>
            </a:r>
          </a:p>
        </p:txBody>
      </p:sp>
      <p:sp>
        <p:nvSpPr>
          <p:cNvPr id="3" name="AutoShape 2" descr="Constellation Map">
            <a:extLst>
              <a:ext uri="{FF2B5EF4-FFF2-40B4-BE49-F238E27FC236}">
                <a16:creationId xmlns:a16="http://schemas.microsoft.com/office/drawing/2014/main" id="{4F41B6E4-8DE7-D52A-D6D7-D5E180FC83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8" name="Picture 4" descr="Universities of Wisconsin Admission Pathway Portal">
            <a:extLst>
              <a:ext uri="{FF2B5EF4-FFF2-40B4-BE49-F238E27FC236}">
                <a16:creationId xmlns:a16="http://schemas.microsoft.com/office/drawing/2014/main" id="{AB97C02E-464F-A79E-4542-BF9CF7B53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1206" y="180561"/>
            <a:ext cx="28067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table with numbers and text&#10;&#10;Description automatically generated">
            <a:extLst>
              <a:ext uri="{FF2B5EF4-FFF2-40B4-BE49-F238E27FC236}">
                <a16:creationId xmlns:a16="http://schemas.microsoft.com/office/drawing/2014/main" id="{51CB38EB-D708-4B0C-E767-271462543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751" y="3076161"/>
            <a:ext cx="10895297" cy="378183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68EBF68F-41F7-314A-C49F-2071104C006D}"/>
              </a:ext>
            </a:extLst>
          </p:cNvPr>
          <p:cNvSpPr/>
          <p:nvPr/>
        </p:nvSpPr>
        <p:spPr>
          <a:xfrm>
            <a:off x="10675632" y="4052680"/>
            <a:ext cx="882274" cy="914400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858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A212FA2-86BB-CB0B-2444-1869653A5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7" y="375558"/>
            <a:ext cx="8886884" cy="953669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 UCLA Loneliness Scale Items (ULS3)</a:t>
            </a:r>
          </a:p>
        </p:txBody>
      </p:sp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FFA61CEA-2C1C-92A6-AF21-E361BB243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0920434"/>
              </p:ext>
            </p:extLst>
          </p:nvPr>
        </p:nvGraphicFramePr>
        <p:xfrm>
          <a:off x="1069847" y="1861457"/>
          <a:ext cx="10098895" cy="4620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6824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AA37442-EAE9-6CFC-AC74-44222B37F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Video 5" descr="Students Graduating">
            <a:extLst>
              <a:ext uri="{FF2B5EF4-FFF2-40B4-BE49-F238E27FC236}">
                <a16:creationId xmlns:a16="http://schemas.microsoft.com/office/drawing/2014/main" id="{E7E69A54-3DD4-C9FC-B8C4-E25EC6A51A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r="-1" b="283"/>
          <a:stretch/>
        </p:blipFill>
        <p:spPr>
          <a:xfrm>
            <a:off x="-1011" y="10"/>
            <a:ext cx="1219197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4117A24-9D5E-A791-A2F4-8C81AC60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60265" y="-960268"/>
            <a:ext cx="6857998" cy="87785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67900">
                <a:srgbClr val="000000">
                  <a:alpha val="33000"/>
                </a:srgbClr>
              </a:gs>
              <a:gs pos="100000">
                <a:srgbClr val="000000">
                  <a:alpha val="52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C43D160-8992-5DE5-CBF2-EFA119E0C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554" y="4449011"/>
            <a:ext cx="9954847" cy="195942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800" dirty="0">
                <a:solidFill>
                  <a:srgbClr val="C00000"/>
                </a:solidFill>
              </a:rPr>
              <a:t>BIPOC Students At the UW’s</a:t>
            </a:r>
          </a:p>
        </p:txBody>
      </p:sp>
    </p:spTree>
    <p:extLst>
      <p:ext uri="{BB962C8B-B14F-4D97-AF65-F5344CB8AC3E}">
        <p14:creationId xmlns:p14="http://schemas.microsoft.com/office/powerpoint/2010/main" val="164575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3E57FA7-FC0E-BBE3-7D63-183AD7D5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1E5B6C2-78FB-7E80-635C-539384B6A1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40000" flipV="1">
            <a:off x="-58916" y="-105868"/>
            <a:ext cx="12309832" cy="7069736"/>
          </a:xfrm>
          <a:custGeom>
            <a:avLst/>
            <a:gdLst>
              <a:gd name="connsiteX0" fmla="*/ 119689 w 12309832"/>
              <a:gd name="connsiteY0" fmla="*/ 7069736 h 7069736"/>
              <a:gd name="connsiteX1" fmla="*/ 12309832 w 12309832"/>
              <a:gd name="connsiteY1" fmla="*/ 6856956 h 7069736"/>
              <a:gd name="connsiteX2" fmla="*/ 12190143 w 12309832"/>
              <a:gd name="connsiteY2" fmla="*/ 0 h 7069736"/>
              <a:gd name="connsiteX3" fmla="*/ 0 w 12309832"/>
              <a:gd name="connsiteY3" fmla="*/ 212780 h 7069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09832" h="7069736">
                <a:moveTo>
                  <a:pt x="119689" y="7069736"/>
                </a:moveTo>
                <a:lnTo>
                  <a:pt x="12309832" y="6856956"/>
                </a:lnTo>
                <a:lnTo>
                  <a:pt x="12190143" y="0"/>
                </a:lnTo>
                <a:lnTo>
                  <a:pt x="0" y="212780"/>
                </a:lnTo>
                <a:close/>
              </a:path>
            </a:pathLst>
          </a:custGeom>
          <a:gradFill>
            <a:gsLst>
              <a:gs pos="32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graph of Total Enrollments at UW’s, by Race and Ethnicity, only including BIPOC folks, who make up a little more than 20% of the UW population">
            <a:extLst>
              <a:ext uri="{FF2B5EF4-FFF2-40B4-BE49-F238E27FC236}">
                <a16:creationId xmlns:a16="http://schemas.microsoft.com/office/drawing/2014/main" id="{75F3D4A3-DF4D-5C5E-9B05-6CF41FECB1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4" r="-1" b="-1"/>
          <a:stretch/>
        </p:blipFill>
        <p:spPr>
          <a:xfrm>
            <a:off x="14425" y="318052"/>
            <a:ext cx="12447904" cy="608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282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5986D241-CB32-02AE-B8CC-D553B1432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aph of Total Enrollments at UW’s, by Race and Ethnicity, including White folks who make up a little less than 80% of the population">
            <a:extLst>
              <a:ext uri="{FF2B5EF4-FFF2-40B4-BE49-F238E27FC236}">
                <a16:creationId xmlns:a16="http://schemas.microsoft.com/office/drawing/2014/main" id="{96EC1D1C-DC29-0640-1810-438053ED16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794"/>
          <a:stretch/>
        </p:blipFill>
        <p:spPr>
          <a:xfrm>
            <a:off x="259842" y="847671"/>
            <a:ext cx="11330661" cy="55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222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3E57FA7-FC0E-BBE3-7D63-183AD7D5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1E5B6C2-78FB-7E80-635C-539384B6A1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40000" flipV="1">
            <a:off x="-58916" y="-105868"/>
            <a:ext cx="12309832" cy="7069736"/>
          </a:xfrm>
          <a:custGeom>
            <a:avLst/>
            <a:gdLst>
              <a:gd name="connsiteX0" fmla="*/ 119689 w 12309832"/>
              <a:gd name="connsiteY0" fmla="*/ 7069736 h 7069736"/>
              <a:gd name="connsiteX1" fmla="*/ 12309832 w 12309832"/>
              <a:gd name="connsiteY1" fmla="*/ 6856956 h 7069736"/>
              <a:gd name="connsiteX2" fmla="*/ 12190143 w 12309832"/>
              <a:gd name="connsiteY2" fmla="*/ 0 h 7069736"/>
              <a:gd name="connsiteX3" fmla="*/ 0 w 12309832"/>
              <a:gd name="connsiteY3" fmla="*/ 212780 h 7069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09832" h="7069736">
                <a:moveTo>
                  <a:pt x="119689" y="7069736"/>
                </a:moveTo>
                <a:lnTo>
                  <a:pt x="12309832" y="6856956"/>
                </a:lnTo>
                <a:lnTo>
                  <a:pt x="12190143" y="0"/>
                </a:lnTo>
                <a:lnTo>
                  <a:pt x="0" y="212780"/>
                </a:lnTo>
                <a:close/>
              </a:path>
            </a:pathLst>
          </a:custGeom>
          <a:gradFill>
            <a:gsLst>
              <a:gs pos="32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 descr="A Graph showing a decreasing number of UW undergradutes receiving Pell Grants from 2015-2023">
            <a:extLst>
              <a:ext uri="{FF2B5EF4-FFF2-40B4-BE49-F238E27FC236}">
                <a16:creationId xmlns:a16="http://schemas.microsoft.com/office/drawing/2014/main" id="{178F5D50-0A2F-F099-99AB-7E4D575A5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808" y="0"/>
            <a:ext cx="124046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8291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 picture of varying types of identities that intersect">
            <a:extLst>
              <a:ext uri="{FF2B5EF4-FFF2-40B4-BE49-F238E27FC236}">
                <a16:creationId xmlns:a16="http://schemas.microsoft.com/office/drawing/2014/main" id="{F7E13996-DAE8-DE61-CA92-F560E3DBF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2919" y="470742"/>
            <a:ext cx="6566162" cy="6566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4128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4" name="Rectangle 3083">
            <a:extLst>
              <a:ext uri="{FF2B5EF4-FFF2-40B4-BE49-F238E27FC236}">
                <a16:creationId xmlns:a16="http://schemas.microsoft.com/office/drawing/2014/main" id="{72AA3712-C5CA-A663-E80E-253CE0930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71594FA-ACBB-0311-2261-700EE95D3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9992" y="140613"/>
            <a:ext cx="9914165" cy="1257299"/>
          </a:xfrm>
        </p:spPr>
        <p:txBody>
          <a:bodyPr anchor="ctr">
            <a:normAutofit/>
          </a:bodyPr>
          <a:lstStyle/>
          <a:p>
            <a:r>
              <a:rPr lang="en-US" dirty="0"/>
              <a:t>Using An Intersectionality Framework for Inclusive Wellness</a:t>
            </a:r>
            <a:r>
              <a:rPr lang="en-US" b="0" dirty="0"/>
              <a:t> </a:t>
            </a:r>
            <a:r>
              <a:rPr lang="en-US" sz="1600" b="0" dirty="0"/>
              <a:t>(Collins, 2019) 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59F754-8B9C-6FF5-CDC5-FFF776358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49" y="1397912"/>
            <a:ext cx="6746422" cy="5460088"/>
          </a:xfrm>
        </p:spPr>
        <p:txBody>
          <a:bodyPr>
            <a:normAutofit/>
          </a:bodyPr>
          <a:lstStyle/>
          <a:p>
            <a:r>
              <a:rPr lang="en-US" b="1" dirty="0"/>
              <a:t>Power is Organized According to Changing Political Systems. </a:t>
            </a:r>
          </a:p>
          <a:p>
            <a:r>
              <a:rPr lang="en-US" dirty="0"/>
              <a:t>Social Context (Historical + Current) and Social Inequality = Critical for for Understanding/Considering Stress</a:t>
            </a:r>
            <a:endParaRPr lang="en-US" sz="1400" i="1" dirty="0"/>
          </a:p>
          <a:p>
            <a:r>
              <a:rPr lang="en-US" dirty="0"/>
              <a:t>Power: Wielded Differently Across Demographic Groups</a:t>
            </a:r>
          </a:p>
          <a:p>
            <a:pPr lvl="1"/>
            <a:r>
              <a:rPr lang="en-US" i="1" dirty="0"/>
              <a:t>What Subgroups Exist on my Campus? How is Power Organized Differently Between &amp; Among Them? </a:t>
            </a:r>
          </a:p>
          <a:p>
            <a:r>
              <a:rPr lang="en-US" dirty="0"/>
              <a:t>Complexity: Resisting the Tendency to Flatten Out Cultures</a:t>
            </a:r>
          </a:p>
          <a:p>
            <a:pPr lvl="1"/>
            <a:r>
              <a:rPr lang="en-US" i="1" dirty="0"/>
              <a:t>How do people in the same subgroup differ from one another and why?</a:t>
            </a:r>
          </a:p>
          <a:p>
            <a:r>
              <a:rPr lang="en-US" dirty="0"/>
              <a:t>Social Justice: Centering Justice and Joy as an Essential Value and Purpose</a:t>
            </a:r>
          </a:p>
        </p:txBody>
      </p:sp>
      <p:pic>
        <p:nvPicPr>
          <p:cNvPr id="3076" name="Picture 4" descr="A picture of a multiracial group of people.">
            <a:extLst>
              <a:ext uri="{FF2B5EF4-FFF2-40B4-BE49-F238E27FC236}">
                <a16:creationId xmlns:a16="http://schemas.microsoft.com/office/drawing/2014/main" id="{BBBFDA9B-15F0-3D6E-9C98-C323669BD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0271" y="2353898"/>
            <a:ext cx="5676983" cy="354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27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3D00CB3E-22D8-C88A-E699-CC9736BC9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BA5574-992D-3E9E-E7B5-7F69E817C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654" y="375560"/>
            <a:ext cx="10281559" cy="1257299"/>
          </a:xfrm>
        </p:spPr>
        <p:txBody>
          <a:bodyPr anchor="ctr">
            <a:normAutofit/>
          </a:bodyPr>
          <a:lstStyle/>
          <a:p>
            <a:r>
              <a:rPr lang="en-US" sz="2600" dirty="0"/>
              <a:t>Ethnic Differences Within BIPOC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7D530-FAE8-8C46-C1EC-B4239769F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653" y="1632859"/>
            <a:ext cx="10281559" cy="4994197"/>
          </a:xfrm>
        </p:spPr>
        <p:txBody>
          <a:bodyPr>
            <a:normAutofit/>
          </a:bodyPr>
          <a:lstStyle/>
          <a:p>
            <a:pPr marL="266065" fontAlgn="base">
              <a:lnSpc>
                <a:spcPct val="110000"/>
              </a:lnSpc>
            </a:pPr>
            <a:r>
              <a:rPr lang="en-US" sz="2000" b="0" i="0" u="none" strike="noStrike" dirty="0">
                <a:effectLst/>
                <a:latin typeface="+mj-lt"/>
              </a:rPr>
              <a:t>BIPOC Groups Are Often Grouped Together for Efficiency’s Sake Despite Salient Within-Group Differences</a:t>
            </a:r>
          </a:p>
          <a:p>
            <a:pPr marL="266065" fontAlgn="base">
              <a:lnSpc>
                <a:spcPct val="110000"/>
              </a:lnSpc>
            </a:pPr>
            <a:endParaRPr lang="en-US" sz="2000" i="0" u="none" strike="noStrike" dirty="0">
              <a:effectLst/>
              <a:latin typeface="+mj-lt"/>
            </a:endParaRPr>
          </a:p>
          <a:p>
            <a:pPr marL="266065" fontAlgn="base">
              <a:lnSpc>
                <a:spcPct val="110000"/>
              </a:lnSpc>
            </a:pPr>
            <a:r>
              <a:rPr lang="en-US" sz="2000" dirty="0">
                <a:latin typeface="+mj-lt"/>
              </a:rPr>
              <a:t>Some BIPOC Students Hesitate to Claim Membership with their Larger Racial Group</a:t>
            </a:r>
          </a:p>
          <a:p>
            <a:pPr marL="586105" lvl="1" fontAlgn="base">
              <a:lnSpc>
                <a:spcPct val="110000"/>
              </a:lnSpc>
            </a:pPr>
            <a:r>
              <a:rPr lang="en-US" sz="1800" dirty="0">
                <a:latin typeface="+mj-lt"/>
              </a:rPr>
              <a:t>Different Racial Physical/Phenotypic Presentation</a:t>
            </a:r>
          </a:p>
          <a:p>
            <a:pPr marL="586105" lvl="1" fontAlgn="base">
              <a:lnSpc>
                <a:spcPct val="110000"/>
              </a:lnSpc>
            </a:pPr>
            <a:r>
              <a:rPr lang="en-US" sz="1800" i="0" u="none" strike="noStrike" dirty="0">
                <a:effectLst/>
                <a:latin typeface="+mj-lt"/>
              </a:rPr>
              <a:t>Immigrants Previously Socialized as </a:t>
            </a:r>
            <a:r>
              <a:rPr lang="en-US" sz="1800" dirty="0">
                <a:latin typeface="+mj-lt"/>
              </a:rPr>
              <a:t>the Racial Majority: New Racial Socialization as Minoritized Community</a:t>
            </a:r>
          </a:p>
          <a:p>
            <a:pPr marL="586105" lvl="1" fontAlgn="base">
              <a:lnSpc>
                <a:spcPct val="110000"/>
              </a:lnSpc>
            </a:pPr>
            <a:r>
              <a:rPr lang="en-US" sz="1800" i="0" u="none" strike="noStrike" dirty="0">
                <a:effectLst/>
                <a:latin typeface="+mj-lt"/>
              </a:rPr>
              <a:t>Religious, Ethnic Cultures Differences</a:t>
            </a:r>
          </a:p>
          <a:p>
            <a:pPr marL="814705" lvl="2" fontAlgn="base">
              <a:lnSpc>
                <a:spcPct val="110000"/>
              </a:lnSpc>
            </a:pPr>
            <a:r>
              <a:rPr lang="en-US" sz="1600" i="0" u="none" strike="noStrike" dirty="0">
                <a:effectLst/>
                <a:latin typeface="+mj-lt"/>
              </a:rPr>
              <a:t>Sociopolitical Histories between Ethnic Country + the U.S. vastly different</a:t>
            </a:r>
          </a:p>
          <a:p>
            <a:pPr marL="814705" lvl="2" fontAlgn="base">
              <a:lnSpc>
                <a:spcPct val="110000"/>
              </a:lnSpc>
            </a:pPr>
            <a:r>
              <a:rPr lang="en-US" sz="1600" dirty="0">
                <a:latin typeface="+mj-lt"/>
              </a:rPr>
              <a:t>Pre-Existing Conflicts Between Ethnic Communities</a:t>
            </a:r>
            <a:endParaRPr lang="en-US" sz="1600" i="0" u="none" strike="noStrike" dirty="0">
              <a:effectLst/>
              <a:latin typeface="+mj-lt"/>
            </a:endParaRPr>
          </a:p>
          <a:p>
            <a:pPr marL="586105" lvl="1" fontAlgn="base">
              <a:lnSpc>
                <a:spcPct val="110000"/>
              </a:lnSpc>
            </a:pPr>
            <a:r>
              <a:rPr lang="en-US" sz="1800" i="0" u="none" strike="noStrike" dirty="0">
                <a:effectLst/>
                <a:latin typeface="+mj-lt"/>
              </a:rPr>
              <a:t>Marginalization Within the Racial Group </a:t>
            </a:r>
            <a:r>
              <a:rPr lang="en-US" sz="1800" i="0" u="none" strike="noStrike" dirty="0">
                <a:effectLst/>
                <a:latin typeface="+mj-lt"/>
                <a:sym typeface="Wingdings" pitchFamily="2" charset="2"/>
              </a:rPr>
              <a:t> Preference for Being with </a:t>
            </a:r>
            <a:r>
              <a:rPr lang="en-US" sz="1800" dirty="0">
                <a:latin typeface="+mj-lt"/>
                <a:sym typeface="Wingdings" pitchFamily="2" charset="2"/>
              </a:rPr>
              <a:t>the </a:t>
            </a:r>
            <a:r>
              <a:rPr lang="en-US" sz="1800" i="0" u="none" strike="noStrike" dirty="0">
                <a:effectLst/>
                <a:latin typeface="+mj-lt"/>
                <a:sym typeface="Wingdings" pitchFamily="2" charset="2"/>
              </a:rPr>
              <a:t>Ethnic Community </a:t>
            </a:r>
            <a:endParaRPr lang="en-US" sz="1800" i="0" u="none" strike="noStrike" dirty="0">
              <a:effectLst/>
              <a:latin typeface="+mj-lt"/>
            </a:endParaRPr>
          </a:p>
        </p:txBody>
      </p:sp>
      <p:pic>
        <p:nvPicPr>
          <p:cNvPr id="4" name="Picture 2" descr="Fluidity of waves in abstract background design for your creative project |  Premium AI-generated image">
            <a:extLst>
              <a:ext uri="{FF2B5EF4-FFF2-40B4-BE49-F238E27FC236}">
                <a16:creationId xmlns:a16="http://schemas.microsoft.com/office/drawing/2014/main" id="{B0BCC59F-29D8-DF69-F822-EE83F34D8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5121"/>
          <a:stretch/>
        </p:blipFill>
        <p:spPr bwMode="auto">
          <a:xfrm>
            <a:off x="8605157" y="4833452"/>
            <a:ext cx="3586844" cy="2024548"/>
          </a:xfrm>
          <a:custGeom>
            <a:avLst/>
            <a:gdLst/>
            <a:ahLst/>
            <a:cxnLst/>
            <a:rect l="l" t="t" r="r" b="b"/>
            <a:pathLst>
              <a:path w="8329331" h="4701384">
                <a:moveTo>
                  <a:pt x="7047184" y="406"/>
                </a:moveTo>
                <a:cubicBezTo>
                  <a:pt x="7473044" y="7480"/>
                  <a:pt x="7895572" y="106955"/>
                  <a:pt x="8282506" y="294946"/>
                </a:cubicBezTo>
                <a:lnTo>
                  <a:pt x="8329331" y="319324"/>
                </a:lnTo>
                <a:lnTo>
                  <a:pt x="8329331" y="4701384"/>
                </a:lnTo>
                <a:lnTo>
                  <a:pt x="0" y="4701384"/>
                </a:lnTo>
                <a:lnTo>
                  <a:pt x="5251843" y="580406"/>
                </a:lnTo>
                <a:lnTo>
                  <a:pt x="5312648" y="535110"/>
                </a:lnTo>
                <a:cubicBezTo>
                  <a:pt x="5787318" y="199904"/>
                  <a:pt x="6331234" y="25089"/>
                  <a:pt x="6876738" y="2514"/>
                </a:cubicBezTo>
                <a:cubicBezTo>
                  <a:pt x="6933561" y="163"/>
                  <a:pt x="6990402" y="-537"/>
                  <a:pt x="7047184" y="40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35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Rectangle 1035">
            <a:extLst>
              <a:ext uri="{FF2B5EF4-FFF2-40B4-BE49-F238E27FC236}">
                <a16:creationId xmlns:a16="http://schemas.microsoft.com/office/drawing/2014/main" id="{E5D8E37F-B926-4EDC-B832-034AD1BBD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06DD38A-2BC2-D543-0976-9960B102D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118" y="149679"/>
            <a:ext cx="10863474" cy="12382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Racial Identity: Fluid and Contradictory </a:t>
            </a:r>
            <a:r>
              <a:rPr lang="en-US" sz="2000" b="0" i="1" dirty="0"/>
              <a:t>(Helms, 1999)</a:t>
            </a:r>
            <a:endParaRPr lang="en-US" i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D897389-ACFB-8FD8-45FB-F9D2383CEB94}"/>
              </a:ext>
            </a:extLst>
          </p:cNvPr>
          <p:cNvSpPr txBox="1">
            <a:spLocks/>
          </p:cNvSpPr>
          <p:nvPr/>
        </p:nvSpPr>
        <p:spPr>
          <a:xfrm>
            <a:off x="898070" y="1697492"/>
            <a:ext cx="10395860" cy="5470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Neue Haas Grotesk Text Pro" panose="020B05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Neue Haas Grotesk Text Pro" panose="020B05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10000"/>
              </a:lnSpc>
            </a:pPr>
            <a:r>
              <a:rPr lang="en-US" sz="2400" dirty="0"/>
              <a:t>Race is a Political Variable: As a Social Construct, it’s Always Changing</a:t>
            </a:r>
            <a:br>
              <a:rPr lang="en-US" sz="2400" dirty="0"/>
            </a:br>
            <a:endParaRPr lang="en-US" sz="2400" dirty="0"/>
          </a:p>
          <a:p>
            <a:pPr fontAlgn="base">
              <a:lnSpc>
                <a:spcPct val="110000"/>
              </a:lnSpc>
            </a:pPr>
            <a:r>
              <a:rPr lang="en-US" sz="2400" dirty="0"/>
              <a:t>Race Determines Our Power and Struggle in the US</a:t>
            </a:r>
            <a:br>
              <a:rPr lang="en-US" sz="2400" dirty="0"/>
            </a:br>
            <a:endParaRPr lang="en-US" sz="2400" dirty="0"/>
          </a:p>
          <a:p>
            <a:pPr fontAlgn="base">
              <a:lnSpc>
                <a:spcPct val="110000"/>
              </a:lnSpc>
            </a:pPr>
            <a:r>
              <a:rPr lang="en-US" sz="2400" dirty="0"/>
              <a:t>BIPOC and White Folks use Various Thinking/Emotional Patterns to Make Sense of Race in their Environments  </a:t>
            </a:r>
            <a:br>
              <a:rPr lang="en-US" sz="2400" dirty="0"/>
            </a:br>
            <a:endParaRPr lang="en-US" sz="2400" dirty="0"/>
          </a:p>
          <a:p>
            <a:pPr fontAlgn="base">
              <a:lnSpc>
                <a:spcPct val="110000"/>
              </a:lnSpc>
            </a:pPr>
            <a:r>
              <a:rPr lang="en-US" sz="2400" dirty="0"/>
              <a:t>These Ways of Thinking May Contradict One Another </a:t>
            </a:r>
          </a:p>
          <a:p>
            <a:pPr lvl="1" fontAlgn="base">
              <a:lnSpc>
                <a:spcPct val="110000"/>
              </a:lnSpc>
            </a:pPr>
            <a:r>
              <a:rPr lang="en-US" sz="2000" dirty="0"/>
              <a:t>Can be confusing/disorienting to feel both pride and confusion, or shame and hope about belonging to a particular group, all at the same time</a:t>
            </a:r>
            <a:endParaRPr lang="en-US" sz="2400" dirty="0"/>
          </a:p>
        </p:txBody>
      </p:sp>
      <p:pic>
        <p:nvPicPr>
          <p:cNvPr id="1026" name="Picture 2" descr="Fluidity of waves in abstract background design for your creative project |  Premium AI-generated image">
            <a:extLst>
              <a:ext uri="{FF2B5EF4-FFF2-40B4-BE49-F238E27FC236}">
                <a16:creationId xmlns:a16="http://schemas.microsoft.com/office/drawing/2014/main" id="{0B5A3660-64D5-A48E-A0AC-601B31BB70E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5121"/>
          <a:stretch/>
        </p:blipFill>
        <p:spPr bwMode="auto">
          <a:xfrm>
            <a:off x="9209314" y="5174460"/>
            <a:ext cx="2982687" cy="1683540"/>
          </a:xfrm>
          <a:custGeom>
            <a:avLst/>
            <a:gdLst/>
            <a:ahLst/>
            <a:cxnLst/>
            <a:rect l="l" t="t" r="r" b="b"/>
            <a:pathLst>
              <a:path w="8329331" h="4701384">
                <a:moveTo>
                  <a:pt x="7047184" y="406"/>
                </a:moveTo>
                <a:cubicBezTo>
                  <a:pt x="7473044" y="7480"/>
                  <a:pt x="7895572" y="106955"/>
                  <a:pt x="8282506" y="294946"/>
                </a:cubicBezTo>
                <a:lnTo>
                  <a:pt x="8329331" y="319324"/>
                </a:lnTo>
                <a:lnTo>
                  <a:pt x="8329331" y="4701384"/>
                </a:lnTo>
                <a:lnTo>
                  <a:pt x="0" y="4701384"/>
                </a:lnTo>
                <a:lnTo>
                  <a:pt x="5251843" y="580406"/>
                </a:lnTo>
                <a:lnTo>
                  <a:pt x="5312648" y="535110"/>
                </a:lnTo>
                <a:cubicBezTo>
                  <a:pt x="5787318" y="199904"/>
                  <a:pt x="6331234" y="25089"/>
                  <a:pt x="6876738" y="2514"/>
                </a:cubicBezTo>
                <a:cubicBezTo>
                  <a:pt x="6933561" y="163"/>
                  <a:pt x="6990402" y="-537"/>
                  <a:pt x="7047184" y="40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501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DD3A1D-0C2A-88B4-CC36-10EC8CA32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some Mental Health Stressors for BIPOC Students?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126EC5-AE11-8E41-725C-898B00B089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for 5 Minutes with 1-2 people.</a:t>
            </a:r>
          </a:p>
        </p:txBody>
      </p:sp>
    </p:spTree>
    <p:extLst>
      <p:ext uri="{BB962C8B-B14F-4D97-AF65-F5344CB8AC3E}">
        <p14:creationId xmlns:p14="http://schemas.microsoft.com/office/powerpoint/2010/main" val="5320106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2AA3712-C5CA-A663-E80E-253CE0930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072FC56-CD13-6551-F52A-78F4BB9D8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189" y="334736"/>
            <a:ext cx="6579588" cy="1257299"/>
          </a:xfrm>
        </p:spPr>
        <p:txBody>
          <a:bodyPr anchor="ctr">
            <a:normAutofit/>
          </a:bodyPr>
          <a:lstStyle/>
          <a:p>
            <a:r>
              <a:rPr lang="en-US" sz="2500" dirty="0"/>
              <a:t>Ongoing Racial Stressors for BIPOC Students</a:t>
            </a:r>
            <a:br>
              <a:rPr lang="en-US" sz="2500" dirty="0"/>
            </a:br>
            <a:endParaRPr lang="en-US" sz="25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FC68AF-35C9-278B-0F1E-CA31E880B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1" y="1759403"/>
            <a:ext cx="7499348" cy="4931229"/>
          </a:xfrm>
        </p:spPr>
        <p:txBody>
          <a:bodyPr>
            <a:normAutofit/>
          </a:bodyPr>
          <a:lstStyle/>
          <a:p>
            <a:pPr rtl="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  <a:latin typeface="+mj-lt"/>
              </a:rPr>
              <a:t>Institutional / Systemic Racism and Oppression</a:t>
            </a:r>
          </a:p>
          <a:p>
            <a:pPr rtl="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  <a:latin typeface="+mj-lt"/>
              </a:rPr>
              <a:t>Internalized Racism: Imposter Phenomenon &amp; Stereotype Threat</a:t>
            </a:r>
          </a:p>
          <a:p>
            <a:pPr rtl="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Further Harm due to </a:t>
            </a:r>
            <a:r>
              <a:rPr lang="en-US" b="0" i="0" u="none" strike="noStrike" dirty="0">
                <a:effectLst/>
                <a:latin typeface="+mj-lt"/>
              </a:rPr>
              <a:t>Gender &amp; Sexuality</a:t>
            </a:r>
          </a:p>
          <a:p>
            <a:pPr rtl="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  <a:latin typeface="+mj-lt"/>
              </a:rPr>
              <a:t>Microaggressions, Overt Racial Trauma</a:t>
            </a:r>
          </a:p>
          <a:p>
            <a:pPr rtl="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  <a:latin typeface="+mj-lt"/>
              </a:rPr>
              <a:t>Marginalization </a:t>
            </a:r>
            <a:r>
              <a:rPr lang="en-US" i="0" u="none" strike="noStrike" dirty="0">
                <a:effectLst/>
                <a:latin typeface="+mj-lt"/>
              </a:rPr>
              <a:t>within</a:t>
            </a:r>
            <a:r>
              <a:rPr lang="en-US" b="0" i="0" u="none" strike="noStrike" dirty="0">
                <a:effectLst/>
                <a:latin typeface="+mj-lt"/>
              </a:rPr>
              <a:t> their BIPOC Communities</a:t>
            </a:r>
          </a:p>
          <a:p>
            <a:pPr rtl="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Lack of Representation especially in Roles of Campus Leadership</a:t>
            </a:r>
          </a:p>
          <a:p>
            <a:pPr rtl="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  <a:latin typeface="+mj-lt"/>
              </a:rPr>
              <a:t>Lack of Community Space to Gather, Sense of Community Dignity being Neglected</a:t>
            </a:r>
          </a:p>
          <a:p>
            <a:pPr rtl="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  <a:latin typeface="+mj-lt"/>
              </a:rPr>
              <a:t>Stories </a:t>
            </a:r>
            <a:r>
              <a:rPr lang="en-US" dirty="0">
                <a:latin typeface="+mj-lt"/>
              </a:rPr>
              <a:t>Being Unknown, Flattened Out, Exoticized, Misunderstood, or Ignored</a:t>
            </a:r>
            <a:endParaRPr lang="en-US" b="0" i="0" u="none" strike="noStrike" dirty="0">
              <a:effectLst/>
              <a:latin typeface="+mj-lt"/>
            </a:endParaRPr>
          </a:p>
          <a:p>
            <a:pPr rtl="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  <a:latin typeface="+mj-lt"/>
              </a:rPr>
              <a:t>Pressure to Perform, to Achieve on Behalf of Others</a:t>
            </a:r>
          </a:p>
          <a:p>
            <a:pPr rtl="0" fontAlgn="base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  <a:latin typeface="+mj-lt"/>
              </a:rPr>
              <a:t>Lack of Power in relationship with </a:t>
            </a:r>
            <a:r>
              <a:rPr lang="en-US" dirty="0">
                <a:latin typeface="+mj-lt"/>
              </a:rPr>
              <a:t>Staff/Faculty as well as Peers</a:t>
            </a:r>
            <a:endParaRPr lang="en-US" b="0" i="0" u="none" strike="noStrike" dirty="0">
              <a:effectLst/>
              <a:latin typeface="+mj-lt"/>
            </a:endParaRPr>
          </a:p>
        </p:txBody>
      </p:sp>
      <p:pic>
        <p:nvPicPr>
          <p:cNvPr id="5" name="Picture 2" descr="Fluidity of waves in abstract background design for your creative project |  Premium AI-generated image">
            <a:extLst>
              <a:ext uri="{FF2B5EF4-FFF2-40B4-BE49-F238E27FC236}">
                <a16:creationId xmlns:a16="http://schemas.microsoft.com/office/drawing/2014/main" id="{400B9EE5-268F-18D9-4BEB-2C1450E6B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9" r="21274" b="-1"/>
          <a:stretch/>
        </p:blipFill>
        <p:spPr bwMode="auto">
          <a:xfrm>
            <a:off x="8348679" y="3094392"/>
            <a:ext cx="3565489" cy="350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59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3A1BC-F227-91B7-F803-0312526F5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8886884" cy="713055"/>
          </a:xfrm>
        </p:spPr>
        <p:txBody>
          <a:bodyPr>
            <a:normAutofit/>
          </a:bodyPr>
          <a:lstStyle/>
          <a:p>
            <a:r>
              <a:rPr lang="en-US" dirty="0"/>
              <a:t>Difficulty of Confronting Microaggressions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613C6-4AA3-4306-6D32-4B626FD1F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27424"/>
            <a:ext cx="9975337" cy="4522361"/>
          </a:xfrm>
        </p:spPr>
        <p:txBody>
          <a:bodyPr>
            <a:normAutofit/>
          </a:bodyPr>
          <a:lstStyle/>
          <a:p>
            <a:pPr rtl="0" fontAlgn="base">
              <a:buFont typeface="Arial" panose="020B0604020202020204" pitchFamily="34" charset="0"/>
              <a:buChar char="•"/>
            </a:pPr>
            <a:r>
              <a:rPr lang="en-US" sz="2400" b="1" i="0" u="sng" strike="noStrike" dirty="0">
                <a:solidFill>
                  <a:srgbClr val="C00000"/>
                </a:solidFill>
                <a:effectLst/>
                <a:latin typeface="+mj-lt"/>
              </a:rPr>
              <a:t>Proof</a:t>
            </a:r>
            <a:r>
              <a:rPr lang="en-US" sz="2400" b="0" i="0" u="none" strike="noStrike" dirty="0">
                <a:solidFill>
                  <a:srgbClr val="C00000"/>
                </a:solidFill>
                <a:effectLst/>
                <a:latin typeface="+mj-lt"/>
              </a:rPr>
              <a:t>: Few times is there “proof” that they occurred</a:t>
            </a:r>
            <a:endParaRPr lang="en-US" sz="2400" b="1" i="0" u="none" strike="noStrike" dirty="0">
              <a:solidFill>
                <a:srgbClr val="C00000"/>
              </a:solidFill>
              <a:effectLst/>
              <a:latin typeface="+mj-lt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400" b="1" i="0" u="sng" strike="noStrike" dirty="0">
                <a:solidFill>
                  <a:srgbClr val="C00000"/>
                </a:solidFill>
                <a:effectLst/>
                <a:latin typeface="+mj-lt"/>
              </a:rPr>
              <a:t>Clash</a:t>
            </a:r>
            <a:r>
              <a:rPr lang="en-US" sz="2400" b="0" i="0" u="none" strike="noStrike" dirty="0">
                <a:solidFill>
                  <a:srgbClr val="C00000"/>
                </a:solidFill>
                <a:effectLst/>
                <a:latin typeface="+mj-lt"/>
              </a:rPr>
              <a:t> of Sociodemographic Realities: Two Realities Taking Place (Intention v. Impact)</a:t>
            </a:r>
            <a:endParaRPr lang="en-US" sz="2400" b="1" i="0" u="none" strike="noStrike" dirty="0">
              <a:solidFill>
                <a:srgbClr val="C00000"/>
              </a:solidFill>
              <a:effectLst/>
              <a:latin typeface="+mj-lt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400" b="1" i="0" u="sng" strike="noStrike" dirty="0">
                <a:solidFill>
                  <a:srgbClr val="C00000"/>
                </a:solidFill>
                <a:effectLst/>
                <a:latin typeface="+mj-lt"/>
              </a:rPr>
              <a:t>Inaccurate Perception</a:t>
            </a:r>
            <a:r>
              <a:rPr lang="en-US" sz="2400" b="0" i="0" u="none" strike="noStrike" dirty="0">
                <a:solidFill>
                  <a:srgbClr val="C00000"/>
                </a:solidFill>
                <a:effectLst/>
                <a:latin typeface="+mj-lt"/>
              </a:rPr>
              <a:t> of Minimal Harm of Microaggressions</a:t>
            </a:r>
            <a:endParaRPr lang="en-US" sz="2400" b="1" i="0" u="none" strike="noStrike" dirty="0">
              <a:solidFill>
                <a:srgbClr val="C00000"/>
              </a:solidFill>
              <a:effectLst/>
              <a:latin typeface="+mj-lt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400" b="1" i="0" u="sng" strike="noStrike" dirty="0">
                <a:solidFill>
                  <a:srgbClr val="C00000"/>
                </a:solidFill>
                <a:effectLst/>
                <a:latin typeface="+mj-lt"/>
              </a:rPr>
              <a:t>Future</a:t>
            </a:r>
            <a:r>
              <a:rPr lang="en-US" sz="2400" b="0" i="0" u="none" strike="noStrike" dirty="0">
                <a:solidFill>
                  <a:srgbClr val="C00000"/>
                </a:solidFill>
                <a:effectLst/>
                <a:latin typeface="+mj-lt"/>
              </a:rPr>
              <a:t>: You Often Have to Maintain a Healthy Relationship with the Perpetrator due to Power Dynamics</a:t>
            </a:r>
            <a:endParaRPr lang="en-US" sz="2400" b="1" i="0" u="none" strike="noStrike" dirty="0">
              <a:solidFill>
                <a:srgbClr val="C00000"/>
              </a:solidFill>
              <a:effectLst/>
              <a:latin typeface="+mj-lt"/>
            </a:endParaRPr>
          </a:p>
          <a:p>
            <a:pPr marL="457200" rtl="0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C00000"/>
                </a:solidFill>
                <a:effectLst/>
                <a:latin typeface="+mj-lt"/>
              </a:rPr>
              <a:t>Often happens by a Student’s Teacher, Boss, Landlord, Advisor</a:t>
            </a:r>
          </a:p>
          <a:p>
            <a:pPr marL="457200" rtl="0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C00000"/>
                </a:solidFill>
                <a:effectLst/>
                <a:latin typeface="+mj-lt"/>
              </a:rPr>
              <a:t>Tacit Approval vs. Retaliation/Punishment</a:t>
            </a:r>
          </a:p>
        </p:txBody>
      </p:sp>
    </p:spTree>
    <p:extLst>
      <p:ext uri="{BB962C8B-B14F-4D97-AF65-F5344CB8AC3E}">
        <p14:creationId xmlns:p14="http://schemas.microsoft.com/office/powerpoint/2010/main" val="192008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FA6D36-4738-C734-BEA3-0EA33D761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372" y="310244"/>
            <a:ext cx="10269255" cy="95366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Barriers to Mental Health Care for BIPOC Students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A015399-3900-53C6-EED7-1898EAB96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7" y="1845129"/>
            <a:ext cx="10605081" cy="4702627"/>
          </a:xfrm>
        </p:spPr>
        <p:txBody>
          <a:bodyPr>
            <a:normAutofit fontScale="92500" lnSpcReduction="20000"/>
          </a:bodyPr>
          <a:lstStyle/>
          <a:p>
            <a:pPr marL="38100" rtl="0" fontAlgn="base">
              <a:buFont typeface="Arial" panose="020B0604020202020204" pitchFamily="34" charset="0"/>
              <a:buChar char="•"/>
            </a:pPr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Mental Health Care often viewed by BIPOC students as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a luxury/privilege, </a:t>
            </a:r>
            <a:r>
              <a:rPr lang="en-US" sz="2400" dirty="0">
                <a:solidFill>
                  <a:srgbClr val="000000"/>
                </a:solidFill>
              </a:rPr>
              <a:t>and only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for those who are weak. Seen as shameful, culturally inappropriate, and of diminished importance compared to academics + financial security. </a:t>
            </a:r>
          </a:p>
          <a:p>
            <a:pPr marL="38100" rtl="0" fontAlgn="base">
              <a:buFont typeface="Arial" panose="020B0604020202020204" pitchFamily="34" charset="0"/>
              <a:buChar char="•"/>
            </a:pPr>
            <a:endParaRPr lang="en-US" sz="2400" b="0" i="0" u="none" strike="noStrike" dirty="0">
              <a:solidFill>
                <a:srgbClr val="000000"/>
              </a:solidFill>
              <a:effectLst/>
            </a:endParaRPr>
          </a:p>
          <a:p>
            <a:pPr marL="38100" fontAlgn="base"/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Barriers to mental health support: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cost, time, lack of culturally competent providers, stigma/discouragement from community members and self, skepticism, fear, </a:t>
            </a:r>
            <a:r>
              <a:rPr lang="en-US" sz="2400" dirty="0">
                <a:solidFill>
                  <a:srgbClr val="000000"/>
                </a:solidFill>
              </a:rPr>
              <a:t>wrong information about what happens in counseling,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minimization of problems.</a:t>
            </a:r>
          </a:p>
          <a:p>
            <a:pPr marL="38100" fontAlgn="base"/>
            <a:endParaRPr lang="en-US" sz="2400" b="0" i="0" u="none" strike="noStrike" dirty="0">
              <a:solidFill>
                <a:srgbClr val="000000"/>
              </a:solidFill>
              <a:effectLst/>
            </a:endParaRPr>
          </a:p>
          <a:p>
            <a:pPr marL="38100" fontAlgn="base"/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Suicide = Second Leading Cause of Death for Young People Ages 15-24, and the First Leading Cause of Death for AAPI Young People </a:t>
            </a:r>
            <a:br>
              <a:rPr lang="en-US" sz="2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 (</a:t>
            </a:r>
            <a:r>
              <a:rPr lang="en-US" sz="2400" b="0" i="1" u="none" strike="noStrike" dirty="0">
                <a:solidFill>
                  <a:srgbClr val="000000"/>
                </a:solidFill>
                <a:effectLst/>
              </a:rPr>
              <a:t>Center for Disease Control &amp; Prevention, 2022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10108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0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2B3259A0-CD9E-DBBB-0D44-49007D1F0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677CE62-1A82-B31E-A4BD-F2E717A79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813816"/>
            <a:ext cx="6254496" cy="168249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700" dirty="0"/>
              <a:t>Some Strategies for Prioritizing Wellness for All Students on Your Campus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83642D-909A-F068-8B48-4BEBDFA64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799" y="2691245"/>
            <a:ext cx="4572000" cy="1275639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dirty="0"/>
          </a:p>
        </p:txBody>
      </p:sp>
      <p:pic>
        <p:nvPicPr>
          <p:cNvPr id="2" name="Picture 2" descr="Fluidity of waves in abstract background design for your creative project |  Premium AI-generated image">
            <a:extLst>
              <a:ext uri="{FF2B5EF4-FFF2-40B4-BE49-F238E27FC236}">
                <a16:creationId xmlns:a16="http://schemas.microsoft.com/office/drawing/2014/main" id="{B379025D-1745-B5E6-1A74-A42C2F7AB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5121"/>
          <a:stretch/>
        </p:blipFill>
        <p:spPr bwMode="auto">
          <a:xfrm>
            <a:off x="3862669" y="2156616"/>
            <a:ext cx="8329331" cy="4701384"/>
          </a:xfrm>
          <a:custGeom>
            <a:avLst/>
            <a:gdLst/>
            <a:ahLst/>
            <a:cxnLst/>
            <a:rect l="l" t="t" r="r" b="b"/>
            <a:pathLst>
              <a:path w="8329331" h="4701384">
                <a:moveTo>
                  <a:pt x="7047184" y="406"/>
                </a:moveTo>
                <a:cubicBezTo>
                  <a:pt x="7473044" y="7480"/>
                  <a:pt x="7895572" y="106955"/>
                  <a:pt x="8282506" y="294946"/>
                </a:cubicBezTo>
                <a:lnTo>
                  <a:pt x="8329331" y="319324"/>
                </a:lnTo>
                <a:lnTo>
                  <a:pt x="8329331" y="4701384"/>
                </a:lnTo>
                <a:lnTo>
                  <a:pt x="0" y="4701384"/>
                </a:lnTo>
                <a:lnTo>
                  <a:pt x="5251843" y="580406"/>
                </a:lnTo>
                <a:lnTo>
                  <a:pt x="5312648" y="535110"/>
                </a:lnTo>
                <a:cubicBezTo>
                  <a:pt x="5787318" y="199904"/>
                  <a:pt x="6331234" y="25089"/>
                  <a:pt x="6876738" y="2514"/>
                </a:cubicBezTo>
                <a:cubicBezTo>
                  <a:pt x="6933561" y="163"/>
                  <a:pt x="6990402" y="-537"/>
                  <a:pt x="7047184" y="40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4953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4" name="Rectangle 5133">
            <a:extLst>
              <a:ext uri="{FF2B5EF4-FFF2-40B4-BE49-F238E27FC236}">
                <a16:creationId xmlns:a16="http://schemas.microsoft.com/office/drawing/2014/main" id="{41A06B62-8BB1-9677-4094-5FB84178B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5495D1-4417-0A04-164E-39536198C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8614" y="181445"/>
            <a:ext cx="6249140" cy="1612290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First, Cultural Humility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2B37E40-3754-2CED-49FF-EE976AB1D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313974"/>
            <a:ext cx="4711351" cy="30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129" name="Content Placeholder 2">
            <a:extLst>
              <a:ext uri="{FF2B5EF4-FFF2-40B4-BE49-F238E27FC236}">
                <a16:creationId xmlns:a16="http://schemas.microsoft.com/office/drawing/2014/main" id="{6FFFCDB5-D2FD-870E-8506-A43B514A4C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3577793"/>
              </p:ext>
            </p:extLst>
          </p:nvPr>
        </p:nvGraphicFramePr>
        <p:xfrm>
          <a:off x="4921435" y="1859625"/>
          <a:ext cx="7060480" cy="48169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174988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D2D73E-B42D-0B39-8136-4A25DAFD9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72DB57-DDC8-3F69-0319-76F6C56B5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0542" y="513707"/>
            <a:ext cx="5067299" cy="1709436"/>
          </a:xfrm>
        </p:spPr>
        <p:txBody>
          <a:bodyPr anchor="ctr">
            <a:normAutofit/>
          </a:bodyPr>
          <a:lstStyle/>
          <a:p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Cultural Humility: Key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54172-448F-6CF8-9087-3471A6459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0257" y="2593787"/>
            <a:ext cx="8997043" cy="4082142"/>
          </a:xfrm>
        </p:spPr>
        <p:txBody>
          <a:bodyPr anchor="b">
            <a:normAutofit/>
          </a:bodyPr>
          <a:lstStyle/>
          <a:p>
            <a:pPr lvl="0">
              <a:lnSpc>
                <a:spcPct val="110000"/>
              </a:lnSpc>
            </a:pPr>
            <a:r>
              <a:rPr lang="en-US" sz="2400" b="0" i="0" dirty="0"/>
              <a:t>Recognizing Our Individual Limitations in Knowledge and Skills</a:t>
            </a:r>
            <a:endParaRPr lang="en-US" sz="2400" dirty="0"/>
          </a:p>
          <a:p>
            <a:pPr lvl="0">
              <a:lnSpc>
                <a:spcPct val="110000"/>
              </a:lnSpc>
            </a:pPr>
            <a:r>
              <a:rPr lang="en-US" sz="2400" b="0" i="0" dirty="0"/>
              <a:t>Embracing </a:t>
            </a:r>
            <a:r>
              <a:rPr lang="en-US" sz="2400" b="1" i="0" dirty="0"/>
              <a:t>a Growth Mindset </a:t>
            </a:r>
            <a:r>
              <a:rPr lang="en-US" sz="2400" b="0" i="0" dirty="0"/>
              <a:t>of </a:t>
            </a:r>
            <a:r>
              <a:rPr lang="en-US" sz="2400" b="1" i="0" dirty="0"/>
              <a:t>Lifelong</a:t>
            </a:r>
            <a:r>
              <a:rPr lang="en-US" sz="2400" b="0" i="0" dirty="0"/>
              <a:t> Learning</a:t>
            </a:r>
            <a:endParaRPr lang="en-US" sz="2400" dirty="0"/>
          </a:p>
          <a:p>
            <a:pPr lvl="0">
              <a:lnSpc>
                <a:spcPct val="110000"/>
              </a:lnSpc>
            </a:pPr>
            <a:r>
              <a:rPr lang="en-US" sz="2400" b="0" i="0" dirty="0"/>
              <a:t>Openness, Self-Awareness, Being Egoless (trying!)</a:t>
            </a:r>
            <a:endParaRPr lang="en-US" sz="2400" dirty="0"/>
          </a:p>
          <a:p>
            <a:pPr lvl="0">
              <a:lnSpc>
                <a:spcPct val="110000"/>
              </a:lnSpc>
            </a:pPr>
            <a:r>
              <a:rPr lang="en-US" sz="2400" b="0" i="0" dirty="0"/>
              <a:t>Incorporating Self-Reflection &amp; Critique </a:t>
            </a:r>
            <a:endParaRPr lang="en-US" sz="2400" dirty="0"/>
          </a:p>
          <a:p>
            <a:pPr lvl="0">
              <a:lnSpc>
                <a:spcPct val="110000"/>
              </a:lnSpc>
            </a:pPr>
            <a:r>
              <a:rPr lang="en-US" sz="2400" b="0" i="0" dirty="0"/>
              <a:t>Each Student being the Expert of their own Identity</a:t>
            </a:r>
            <a:endParaRPr lang="en-US" sz="2400" dirty="0"/>
          </a:p>
          <a:p>
            <a:pPr lvl="0">
              <a:lnSpc>
                <a:spcPct val="110000"/>
              </a:lnSpc>
            </a:pPr>
            <a:r>
              <a:rPr lang="en-US" sz="2400" b="0" i="0" dirty="0"/>
              <a:t>Being Flexible, Embracing Fluidity</a:t>
            </a:r>
            <a:endParaRPr lang="en-US" sz="2400" dirty="0"/>
          </a:p>
          <a:p>
            <a:pPr lvl="0">
              <a:lnSpc>
                <a:spcPct val="110000"/>
              </a:lnSpc>
            </a:pPr>
            <a:r>
              <a:rPr lang="en-US" sz="2400" b="0" i="0" dirty="0"/>
              <a:t>Finding Ways of Sharing Power</a:t>
            </a:r>
            <a:endParaRPr lang="en-US" sz="2400" dirty="0"/>
          </a:p>
          <a:p>
            <a:pPr>
              <a:lnSpc>
                <a:spcPct val="110000"/>
              </a:lnSpc>
            </a:pPr>
            <a:endParaRPr lang="en-US" sz="2400" dirty="0"/>
          </a:p>
        </p:txBody>
      </p:sp>
      <p:pic>
        <p:nvPicPr>
          <p:cNvPr id="4" name="Picture 2" descr="Fluidity of waves in abstract background design for your creative project |  Premium AI-generated image">
            <a:extLst>
              <a:ext uri="{FF2B5EF4-FFF2-40B4-BE49-F238E27FC236}">
                <a16:creationId xmlns:a16="http://schemas.microsoft.com/office/drawing/2014/main" id="{6B2F3AA0-A8F8-600F-233E-86299AC73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8184"/>
          <a:stretch/>
        </p:blipFill>
        <p:spPr bwMode="auto">
          <a:xfrm>
            <a:off x="-2380" y="-17766"/>
            <a:ext cx="6394567" cy="3479045"/>
          </a:xfrm>
          <a:custGeom>
            <a:avLst/>
            <a:gdLst/>
            <a:ahLst/>
            <a:cxnLst/>
            <a:rect l="l" t="t" r="r" b="b"/>
            <a:pathLst>
              <a:path w="6394567" h="3479045">
                <a:moveTo>
                  <a:pt x="0" y="0"/>
                </a:moveTo>
                <a:lnTo>
                  <a:pt x="6394567" y="0"/>
                </a:lnTo>
                <a:lnTo>
                  <a:pt x="2477593" y="3073542"/>
                </a:lnTo>
                <a:lnTo>
                  <a:pt x="2435111" y="3105189"/>
                </a:lnTo>
                <a:cubicBezTo>
                  <a:pt x="2103481" y="3339382"/>
                  <a:pt x="1723470" y="3461518"/>
                  <a:pt x="1342352" y="3477290"/>
                </a:cubicBezTo>
                <a:cubicBezTo>
                  <a:pt x="1302651" y="3478932"/>
                  <a:pt x="1262940" y="3479421"/>
                  <a:pt x="1223270" y="3478762"/>
                </a:cubicBezTo>
                <a:cubicBezTo>
                  <a:pt x="786893" y="3471515"/>
                  <a:pt x="355525" y="3325396"/>
                  <a:pt x="277" y="3048974"/>
                </a:cubicBezTo>
                <a:lnTo>
                  <a:pt x="0" y="304873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173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C739E-8437-1A0B-D6B9-703DFD8ED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697" y="228599"/>
            <a:ext cx="9739667" cy="95366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Incorporating a Cultural Humility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D00BC-A3C4-1487-5F9A-051431E90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261" y="1535540"/>
            <a:ext cx="10996967" cy="5093861"/>
          </a:xfrm>
        </p:spPr>
        <p:txBody>
          <a:bodyPr>
            <a:normAutofit/>
          </a:bodyPr>
          <a:lstStyle/>
          <a:p>
            <a:pPr rtl="0" fontAlgn="base">
              <a:buFont typeface="Arial" panose="020B0604020202020204" pitchFamily="34" charset="0"/>
              <a:buChar char="•"/>
            </a:pPr>
            <a:r>
              <a:rPr lang="en-US" sz="2000" b="1" i="0" u="none" strike="noStrike" dirty="0">
                <a:solidFill>
                  <a:srgbClr val="FFC000"/>
                </a:solidFill>
                <a:effectLst/>
                <a:latin typeface="+mj-lt"/>
              </a:rPr>
              <a:t>Eliciting Cultural Opportunities:</a:t>
            </a:r>
            <a:r>
              <a:rPr lang="en-US" sz="2000" b="0" i="0" u="none" strike="noStrike" dirty="0">
                <a:solidFill>
                  <a:srgbClr val="FFC000"/>
                </a:solidFill>
                <a:effectLst/>
                <a:latin typeface="+mj-lt"/>
              </a:rPr>
              <a:t> </a:t>
            </a:r>
            <a:r>
              <a:rPr lang="en-US" sz="2000" b="0" i="0" u="none" strike="noStrike" dirty="0">
                <a:solidFill>
                  <a:schemeClr val="bg1"/>
                </a:solidFill>
                <a:effectLst/>
                <a:latin typeface="+mj-lt"/>
              </a:rPr>
              <a:t>Finding Openings for Students to Share about Who They are Outside the Classroom</a:t>
            </a:r>
            <a:br>
              <a:rPr lang="en-US" sz="2000" b="0" i="0" u="none" strike="noStrike" dirty="0">
                <a:solidFill>
                  <a:schemeClr val="accent6"/>
                </a:solidFill>
                <a:effectLst/>
                <a:latin typeface="+mj-lt"/>
              </a:rPr>
            </a:br>
            <a:endParaRPr lang="en-US" sz="2000" b="0" i="0" u="none" strike="noStrike" dirty="0">
              <a:solidFill>
                <a:schemeClr val="accent6"/>
              </a:solidFill>
              <a:effectLst/>
              <a:latin typeface="+mj-lt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000" b="1" i="0" u="none" strike="noStrike" dirty="0">
                <a:solidFill>
                  <a:srgbClr val="FFC000"/>
                </a:solidFill>
                <a:effectLst/>
                <a:latin typeface="+mj-lt"/>
              </a:rPr>
              <a:t>Fostering a sense of Ease </a:t>
            </a:r>
            <a:r>
              <a:rPr lang="en-US" sz="2000" b="1" dirty="0">
                <a:solidFill>
                  <a:srgbClr val="FFC000"/>
                </a:solidFill>
                <a:latin typeface="+mj-lt"/>
              </a:rPr>
              <a:t>or </a:t>
            </a:r>
            <a:r>
              <a:rPr lang="en-US" sz="2000" b="1" i="0" u="none" strike="noStrike" dirty="0">
                <a:solidFill>
                  <a:srgbClr val="FFC000"/>
                </a:solidFill>
                <a:effectLst/>
                <a:latin typeface="+mj-lt"/>
              </a:rPr>
              <a:t>Cultural Comfort</a:t>
            </a:r>
            <a:r>
              <a:rPr lang="en-US" sz="2000" b="0" i="0" u="none" strike="noStrike" dirty="0">
                <a:solidFill>
                  <a:srgbClr val="FFC000"/>
                </a:solidFill>
                <a:effectLst/>
                <a:latin typeface="+mj-lt"/>
              </a:rPr>
              <a:t> </a:t>
            </a:r>
            <a:r>
              <a:rPr lang="en-US" sz="2000" b="0" i="0" u="none" strike="noStrike" dirty="0">
                <a:solidFill>
                  <a:schemeClr val="bg1"/>
                </a:solidFill>
                <a:effectLst/>
                <a:latin typeface="+mj-lt"/>
              </a:rPr>
              <a:t>when talking about and with BIPOC and all Students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chemeClr val="bg1"/>
                </a:solidFill>
                <a:effectLst/>
                <a:latin typeface="+mj-lt"/>
              </a:rPr>
              <a:t>Being Curious, Asking Questions</a:t>
            </a:r>
          </a:p>
          <a:p>
            <a:pPr marL="742950" lvl="1" indent="-285750" rtl="0" fontAlgn="base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</a:rPr>
              <a:t>Growing an Ability to Listen to Others to Learn, rather than to Get it Right</a:t>
            </a:r>
            <a:br>
              <a:rPr lang="en-US" sz="2000" b="0" i="0" u="none" strike="noStrike" dirty="0">
                <a:solidFill>
                  <a:schemeClr val="accent6"/>
                </a:solidFill>
                <a:effectLst/>
                <a:latin typeface="+mj-lt"/>
              </a:rPr>
            </a:br>
            <a:endParaRPr lang="en-US" sz="2000" b="0" i="0" u="none" strike="noStrike" dirty="0">
              <a:solidFill>
                <a:schemeClr val="accent6"/>
              </a:solidFill>
              <a:effectLst/>
              <a:latin typeface="+mj-lt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chemeClr val="bg1"/>
                </a:solidFill>
                <a:effectLst/>
                <a:latin typeface="+mj-lt"/>
              </a:rPr>
              <a:t>Having a general sense of </a:t>
            </a:r>
            <a:r>
              <a:rPr lang="en-US" sz="2000" b="1" i="0" u="none" strike="noStrike" dirty="0">
                <a:solidFill>
                  <a:srgbClr val="FFC000"/>
                </a:solidFill>
                <a:effectLst/>
                <a:latin typeface="+mj-lt"/>
              </a:rPr>
              <a:t>what or who you’d like to learn more about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US" sz="2000" b="1" i="0" u="none" strike="noStrike" dirty="0">
                <a:solidFill>
                  <a:srgbClr val="FFC000"/>
                </a:solidFill>
                <a:effectLst/>
                <a:latin typeface="+mj-lt"/>
              </a:rPr>
              <a:t>Considering How to Empower your Students with Choice</a:t>
            </a:r>
            <a:r>
              <a:rPr lang="en-US" sz="2000" b="1" dirty="0">
                <a:solidFill>
                  <a:schemeClr val="bg1"/>
                </a:solidFill>
                <a:latin typeface="+mj-lt"/>
              </a:rPr>
              <a:t>,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 Helping them Grow their own Agency +</a:t>
            </a:r>
            <a:r>
              <a:rPr lang="en-US" sz="2000" b="0" i="0" u="none" strike="noStrike" dirty="0">
                <a:solidFill>
                  <a:schemeClr val="bg1"/>
                </a:solidFill>
                <a:effectLst/>
                <a:latin typeface="+mj-lt"/>
              </a:rPr>
              <a:t> Sense of Purpose</a:t>
            </a:r>
          </a:p>
        </p:txBody>
      </p:sp>
    </p:spTree>
    <p:extLst>
      <p:ext uri="{BB962C8B-B14F-4D97-AF65-F5344CB8AC3E}">
        <p14:creationId xmlns:p14="http://schemas.microsoft.com/office/powerpoint/2010/main" val="590364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C2329425-0083-BCD7-C8F1-24F1F98B7F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FFCE8CD-3FA1-5CD3-0A5E-DF1AE2370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40000" flipV="1">
            <a:off x="-53996" y="-92730"/>
            <a:ext cx="10310375" cy="5585179"/>
          </a:xfrm>
          <a:custGeom>
            <a:avLst/>
            <a:gdLst>
              <a:gd name="connsiteX0" fmla="*/ 2195972 w 11953381"/>
              <a:gd name="connsiteY0" fmla="*/ 2336 h 6475203"/>
              <a:gd name="connsiteX1" fmla="*/ 6451 w 11953381"/>
              <a:gd name="connsiteY1" fmla="*/ 741155 h 6475203"/>
              <a:gd name="connsiteX2" fmla="*/ 0 w 11953381"/>
              <a:gd name="connsiteY2" fmla="*/ 746044 h 6475203"/>
              <a:gd name="connsiteX3" fmla="*/ 100003 w 11953381"/>
              <a:gd name="connsiteY3" fmla="*/ 6475203 h 6475203"/>
              <a:gd name="connsiteX4" fmla="*/ 11953381 w 11953381"/>
              <a:gd name="connsiteY4" fmla="*/ 6268302 h 6475203"/>
              <a:gd name="connsiteX5" fmla="*/ 4666255 w 11953381"/>
              <a:gd name="connsiteY5" fmla="*/ 753030 h 6475203"/>
              <a:gd name="connsiteX6" fmla="*/ 4581978 w 11953381"/>
              <a:gd name="connsiteY6" fmla="*/ 692507 h 6475203"/>
              <a:gd name="connsiteX7" fmla="*/ 2429229 w 11953381"/>
              <a:gd name="connsiteY7" fmla="*/ 1150 h 6475203"/>
              <a:gd name="connsiteX8" fmla="*/ 2195972 w 11953381"/>
              <a:gd name="connsiteY8" fmla="*/ 2336 h 6475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53381" h="6475203">
                <a:moveTo>
                  <a:pt x="2195972" y="2336"/>
                </a:moveTo>
                <a:cubicBezTo>
                  <a:pt x="1419299" y="28801"/>
                  <a:pt x="654656" y="279884"/>
                  <a:pt x="6451" y="741155"/>
                </a:cubicBezTo>
                <a:lnTo>
                  <a:pt x="0" y="746044"/>
                </a:lnTo>
                <a:lnTo>
                  <a:pt x="100003" y="6475203"/>
                </a:lnTo>
                <a:lnTo>
                  <a:pt x="11953381" y="6268302"/>
                </a:lnTo>
                <a:lnTo>
                  <a:pt x="4666255" y="753030"/>
                </a:lnTo>
                <a:lnTo>
                  <a:pt x="4581978" y="692507"/>
                </a:lnTo>
                <a:cubicBezTo>
                  <a:pt x="3924516" y="245206"/>
                  <a:pt x="3176141" y="19009"/>
                  <a:pt x="2429229" y="1150"/>
                </a:cubicBezTo>
                <a:cubicBezTo>
                  <a:pt x="2351426" y="-711"/>
                  <a:pt x="2273638" y="-310"/>
                  <a:pt x="2195972" y="2336"/>
                </a:cubicBezTo>
                <a:close/>
              </a:path>
            </a:pathLst>
          </a:custGeom>
          <a:gradFill>
            <a:gsLst>
              <a:gs pos="32000">
                <a:schemeClr val="bg2">
                  <a:alpha val="52000"/>
                </a:schemeClr>
              </a:gs>
              <a:gs pos="100000">
                <a:schemeClr val="accent1">
                  <a:lumMod val="60000"/>
                  <a:lumOff val="40000"/>
                  <a:alpha val="47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AA35BF-1D6A-7D84-F915-BE9EF5997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89690"/>
            <a:ext cx="3820159" cy="1908882"/>
          </a:xfrm>
        </p:spPr>
        <p:txBody>
          <a:bodyPr anchor="t">
            <a:normAutofit/>
          </a:bodyPr>
          <a:lstStyle/>
          <a:p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Intention ❌ Impact</a:t>
            </a:r>
            <a:b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Intention ❌ Impact</a:t>
            </a:r>
            <a:b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Intention ❌ Impact</a:t>
            </a: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DDF5D62B-B371-1B64-2777-5D7CD74232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982196"/>
              </p:ext>
            </p:extLst>
          </p:nvPr>
        </p:nvGraphicFramePr>
        <p:xfrm>
          <a:off x="3445329" y="-182275"/>
          <a:ext cx="8458200" cy="7040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91689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05A62-73CF-47C5-6C5C-A869A73E0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7516" y="310243"/>
            <a:ext cx="9456968" cy="1294719"/>
          </a:xfrm>
        </p:spPr>
        <p:txBody>
          <a:bodyPr anchor="ctr">
            <a:normAutofit/>
          </a:bodyPr>
          <a:lstStyle/>
          <a:p>
            <a:pPr algn="r"/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Cultural Humility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9F88E-8373-3CE2-554C-14A64FBFF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8246" y="1979211"/>
            <a:ext cx="10240740" cy="4568546"/>
          </a:xfrm>
        </p:spPr>
        <p:txBody>
          <a:bodyPr>
            <a:normAutofit fontScale="92500" lnSpcReduction="20000"/>
          </a:bodyPr>
          <a:lstStyle/>
          <a:p>
            <a:pPr marL="0" indent="0" rtl="0">
              <a:lnSpc>
                <a:spcPct val="110000"/>
              </a:lnSpc>
              <a:buNone/>
            </a:pPr>
            <a:r>
              <a:rPr lang="en-US" sz="2400" b="0" i="0" u="none" strike="noStrike" dirty="0">
                <a:effectLst/>
                <a:latin typeface="+mj-lt"/>
              </a:rPr>
              <a:t>Think of an interaction with a student, peer, or community member where you stumbled regarding the cultural dynamics of the situation. Maybe you misspoke, </a:t>
            </a:r>
            <a:r>
              <a:rPr lang="en-US" sz="2400" dirty="0">
                <a:latin typeface="+mj-lt"/>
              </a:rPr>
              <a:t>made an assumption,  or aren’t really sure what happened but you know you left feel queasy and awkward. </a:t>
            </a:r>
          </a:p>
          <a:p>
            <a:pPr marL="342900" indent="-342900" rtl="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2400" b="0" i="0" u="none" strike="noStrike" dirty="0">
              <a:effectLst/>
              <a:latin typeface="+mj-lt"/>
            </a:endParaRPr>
          </a:p>
          <a:p>
            <a:pPr marL="342900" indent="-342900" rtl="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effectLst/>
                <a:latin typeface="+mj-lt"/>
              </a:rPr>
              <a:t>What happened?</a:t>
            </a:r>
            <a:endParaRPr lang="en-US" sz="2400" dirty="0">
              <a:latin typeface="+mj-lt"/>
            </a:endParaRPr>
          </a:p>
          <a:p>
            <a:pPr marL="342900" indent="-342900" rtl="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effectLst/>
                <a:latin typeface="+mj-lt"/>
              </a:rPr>
              <a:t>What feelings come up for you as you recall that experience? </a:t>
            </a:r>
          </a:p>
          <a:p>
            <a:pPr marL="342900" indent="-342900" rtl="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Is There Something You’d do Differently?</a:t>
            </a:r>
          </a:p>
          <a:p>
            <a:pPr marL="342900" indent="-342900" rtl="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effectLst/>
                <a:latin typeface="+mj-lt"/>
              </a:rPr>
              <a:t>Who are you wanting to learn more about? </a:t>
            </a:r>
          </a:p>
          <a:p>
            <a:pPr marL="342900" indent="-342900" rtl="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effectLst/>
                <a:latin typeface="+mj-lt"/>
              </a:rPr>
              <a:t>What Communities are New to You? </a:t>
            </a:r>
            <a:endParaRPr lang="en-US" sz="2400" dirty="0">
              <a:latin typeface="+mj-lt"/>
            </a:endParaRPr>
          </a:p>
          <a:p>
            <a:pPr marL="342900" indent="-342900" rtl="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effectLst/>
                <a:latin typeface="+mj-lt"/>
              </a:rPr>
              <a:t>How might you go about learning more?</a:t>
            </a:r>
            <a:endParaRPr lang="en-US" sz="2400" b="0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6860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19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789EBE4E-5983-B393-1D5E-731351065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FCF15A4-3E8A-4D0B-EE32-ED734CCB0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446" y="871369"/>
            <a:ext cx="4523511" cy="164001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Discuss with 1-2 People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92CA1E-9E37-F47C-447E-FCE7D979C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0447" y="2555544"/>
            <a:ext cx="4016991" cy="239176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What Came Up for You?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(5-Minutes)</a:t>
            </a:r>
          </a:p>
        </p:txBody>
      </p:sp>
      <p:pic>
        <p:nvPicPr>
          <p:cNvPr id="7" name="Picture 6" descr="Wood human figure">
            <a:extLst>
              <a:ext uri="{FF2B5EF4-FFF2-40B4-BE49-F238E27FC236}">
                <a16:creationId xmlns:a16="http://schemas.microsoft.com/office/drawing/2014/main" id="{F9A250CD-DD18-C286-22ED-167B384675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30"/>
          <a:stretch/>
        </p:blipFill>
        <p:spPr>
          <a:xfrm>
            <a:off x="4859063" y="2325010"/>
            <a:ext cx="6641948" cy="373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5472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The CORE of a Good Apology: Relationship Repair 101 | Epic Counseling  Solutions">
            <a:extLst>
              <a:ext uri="{FF2B5EF4-FFF2-40B4-BE49-F238E27FC236}">
                <a16:creationId xmlns:a16="http://schemas.microsoft.com/office/drawing/2014/main" id="{29799A8B-D21C-306A-F727-9260A9BF6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714" y="2216928"/>
            <a:ext cx="4873327" cy="3249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16FDB8-9A66-14EE-9654-4F0D4FC07742}"/>
              </a:ext>
            </a:extLst>
          </p:cNvPr>
          <p:cNvSpPr txBox="1"/>
          <p:nvPr/>
        </p:nvSpPr>
        <p:spPr>
          <a:xfrm>
            <a:off x="251959" y="1764129"/>
            <a:ext cx="657497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Acknowledge the Offense and Own the Impact of it– without dwelling on intentions</a:t>
            </a:r>
            <a:b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endParaRPr lang="en-US" sz="24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Truly Apologize for the Impact of your Action </a:t>
            </a:r>
            <a:b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endParaRPr lang="en-US" sz="24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Thank them for their Honesty and Trust</a:t>
            </a:r>
          </a:p>
          <a:p>
            <a:pPr marL="342900" indent="-342900">
              <a:buAutoNum type="arabicPeriod"/>
            </a:pPr>
            <a:endParaRPr lang="en-US" sz="24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Figure out on your own a Concrete Actionable Way to Learn and Do Better Next Time. Follow-Through.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3A6CCA-79FC-ABBA-95DE-70009EFF1C1A}"/>
              </a:ext>
            </a:extLst>
          </p:cNvPr>
          <p:cNvSpPr txBox="1"/>
          <p:nvPr/>
        </p:nvSpPr>
        <p:spPr>
          <a:xfrm>
            <a:off x="461846" y="6425942"/>
            <a:ext cx="77187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Source: TED Talk by Melanie Domenech Rodriguez, TEDx, 2014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BF8BC76-C632-2ECF-487C-0EE09100ABFE}"/>
              </a:ext>
            </a:extLst>
          </p:cNvPr>
          <p:cNvSpPr txBox="1">
            <a:spLocks/>
          </p:cNvSpPr>
          <p:nvPr/>
        </p:nvSpPr>
        <p:spPr>
          <a:xfrm>
            <a:off x="657789" y="162000"/>
            <a:ext cx="10902840" cy="10626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Second, Practice Repairing After a Stumble</a:t>
            </a:r>
          </a:p>
        </p:txBody>
      </p:sp>
    </p:spTree>
    <p:extLst>
      <p:ext uri="{BB962C8B-B14F-4D97-AF65-F5344CB8AC3E}">
        <p14:creationId xmlns:p14="http://schemas.microsoft.com/office/powerpoint/2010/main" val="24541918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948323-9ADC-F2A2-F668-DB0944BBA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29" y="130628"/>
            <a:ext cx="8670471" cy="953669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Third, Think Critically About On-Campus Work.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600D971-B0ED-DF50-5D3B-1A1509901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68086" y="1567543"/>
            <a:ext cx="12660086" cy="5290457"/>
          </a:xfrm>
        </p:spPr>
        <p:txBody>
          <a:bodyPr>
            <a:normAutofit/>
          </a:bodyPr>
          <a:lstStyle/>
          <a:p>
            <a:pPr marL="971550" indent="-285750" fontAlgn="base"/>
            <a:r>
              <a:rPr lang="en-US" sz="2000" b="1" i="0" u="none" strike="noStrike" dirty="0">
                <a:solidFill>
                  <a:srgbClr val="000000"/>
                </a:solidFill>
                <a:effectLst/>
              </a:rPr>
              <a:t>Whose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 Experiences am I Centering? </a:t>
            </a:r>
          </a:p>
          <a:p>
            <a:pPr marL="1291590" lvl="1" indent="-28575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Who will have an 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</a:rPr>
              <a:t>easy time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participating in this? </a:t>
            </a:r>
          </a:p>
          <a:p>
            <a:pPr marL="1291590" lvl="1" indent="-28575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Who may have more hesitance or skepticism in Approaching Me or This Program?</a:t>
            </a:r>
          </a:p>
          <a:p>
            <a:pPr marL="1291590" lvl="1" indent="-28575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Who may not be able to 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</a:rPr>
              <a:t>access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 these Resources?</a:t>
            </a:r>
            <a:br>
              <a:rPr lang="en-US" sz="1800" b="0" i="0" u="none" strike="noStrike" dirty="0">
                <a:solidFill>
                  <a:srgbClr val="000000"/>
                </a:solidFill>
                <a:effectLst/>
              </a:rPr>
            </a:br>
            <a:endParaRPr lang="en-US" sz="1800" b="0" i="0" u="none" strike="noStrike" dirty="0">
              <a:solidFill>
                <a:srgbClr val="000000"/>
              </a:solidFill>
              <a:effectLst/>
            </a:endParaRPr>
          </a:p>
          <a:p>
            <a:pPr marL="971550" indent="-285750" fontAlgn="base"/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Are there ways that I am seeing these students as either </a:t>
            </a:r>
            <a:r>
              <a:rPr lang="en-US" sz="2000" b="1" i="0" u="none" strike="noStrike" dirty="0">
                <a:solidFill>
                  <a:srgbClr val="000000"/>
                </a:solidFill>
                <a:effectLst/>
              </a:rPr>
              <a:t>sub-human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 (deficit-based) or </a:t>
            </a:r>
            <a:r>
              <a:rPr lang="en-US" sz="2000" b="1" i="0" u="none" strike="noStrike" dirty="0">
                <a:solidFill>
                  <a:srgbClr val="000000"/>
                </a:solidFill>
                <a:effectLst/>
              </a:rPr>
              <a:t>superhuman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 (toxic positivity/resilience based)? </a:t>
            </a:r>
            <a:r>
              <a:rPr lang="en-US" sz="1600" b="0" i="1" u="none" strike="noStrike" dirty="0">
                <a:solidFill>
                  <a:srgbClr val="000000"/>
                </a:solidFill>
                <a:effectLst/>
              </a:rPr>
              <a:t>(Green, 2022)</a:t>
            </a:r>
            <a:br>
              <a:rPr lang="en-US" sz="1600" b="0" i="1" u="none" strike="noStrike" dirty="0">
                <a:solidFill>
                  <a:srgbClr val="000000"/>
                </a:solidFill>
                <a:effectLst/>
              </a:rPr>
            </a:br>
            <a:endParaRPr lang="en-US" sz="1600" b="0" i="1" u="none" strike="noStrike" dirty="0">
              <a:solidFill>
                <a:srgbClr val="000000"/>
              </a:solidFill>
              <a:effectLst/>
            </a:endParaRPr>
          </a:p>
          <a:p>
            <a:pPr marL="971550" indent="-285750" fontAlgn="base"/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How can I bring in </a:t>
            </a:r>
            <a:r>
              <a:rPr lang="en-US" sz="2000" b="1" i="0" u="none" strike="noStrike" dirty="0">
                <a:solidFill>
                  <a:srgbClr val="000000"/>
                </a:solidFill>
                <a:effectLst/>
              </a:rPr>
              <a:t>Student Voices to Directly Inform 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my Work? </a:t>
            </a:r>
            <a:br>
              <a:rPr lang="en-US" sz="2000" b="0" i="0" u="none" strike="noStrike" dirty="0">
                <a:solidFill>
                  <a:srgbClr val="000000"/>
                </a:solidFill>
                <a:effectLst/>
              </a:rPr>
            </a:br>
            <a:endParaRPr lang="en-US" sz="2000" b="0" i="0" u="none" strike="noStrike" dirty="0">
              <a:solidFill>
                <a:srgbClr val="000000"/>
              </a:solidFill>
              <a:effectLst/>
            </a:endParaRPr>
          </a:p>
          <a:p>
            <a:pPr marL="971550" indent="-285750" fontAlgn="base"/>
            <a:r>
              <a:rPr lang="en-US" sz="2000" dirty="0">
                <a:solidFill>
                  <a:srgbClr val="000000"/>
                </a:solidFill>
              </a:rPr>
              <a:t>How can I consider </a:t>
            </a:r>
            <a:r>
              <a:rPr lang="en-US" sz="2000" b="1" dirty="0">
                <a:solidFill>
                  <a:srgbClr val="000000"/>
                </a:solidFill>
              </a:rPr>
              <a:t>Ongoing National Conversations </a:t>
            </a:r>
            <a:r>
              <a:rPr lang="en-US" sz="2000" dirty="0">
                <a:solidFill>
                  <a:srgbClr val="000000"/>
                </a:solidFill>
              </a:rPr>
              <a:t>about BIPOC communities, and stay as up to date and aware of their impact on BIPOC students on my campus?</a:t>
            </a:r>
            <a:endParaRPr lang="en-US" sz="20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12290" name="Picture 2" descr="University of Wisconsin-Stout | Ranking ...">
            <a:extLst>
              <a:ext uri="{FF2B5EF4-FFF2-40B4-BE49-F238E27FC236}">
                <a16:creationId xmlns:a16="http://schemas.microsoft.com/office/drawing/2014/main" id="{7C8F179A-712E-3E31-4CA6-2B0CE6DC2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2700" y="0"/>
            <a:ext cx="3289300" cy="246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343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1CD86-F5CE-DB93-283E-5B29C3029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05" y="875781"/>
            <a:ext cx="8886884" cy="953669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Long-Term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B02AD-B436-D50D-AE43-4E466576F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694" y="2270325"/>
            <a:ext cx="11662520" cy="4163133"/>
          </a:xfrm>
        </p:spPr>
        <p:txBody>
          <a:bodyPr>
            <a:normAutofit fontScale="85000" lnSpcReduction="20000"/>
          </a:bodyPr>
          <a:lstStyle/>
          <a:p>
            <a:pPr marL="971550" indent="-285750" fontAlgn="base"/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How do I hold </a:t>
            </a:r>
            <a:r>
              <a:rPr lang="en-US" sz="3200" b="1" i="0" u="none" strike="noStrike" dirty="0">
                <a:solidFill>
                  <a:srgbClr val="000000"/>
                </a:solidFill>
                <a:effectLst/>
              </a:rPr>
              <a:t>power</a:t>
            </a: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 in comparison with differing BIPOC and other </a:t>
            </a:r>
            <a:r>
              <a:rPr lang="en-US" sz="3200" dirty="0">
                <a:solidFill>
                  <a:srgbClr val="000000"/>
                </a:solidFill>
              </a:rPr>
              <a:t>s</a:t>
            </a: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tudent groups on campus?  </a:t>
            </a:r>
            <a:br>
              <a:rPr lang="en-US" sz="3200" b="0" i="0" u="none" strike="noStrike" dirty="0">
                <a:solidFill>
                  <a:srgbClr val="000000"/>
                </a:solidFill>
                <a:effectLst/>
              </a:rPr>
            </a:br>
            <a:endParaRPr lang="en-US" sz="3200" b="0" i="0" u="none" strike="noStrike" dirty="0">
              <a:solidFill>
                <a:srgbClr val="000000"/>
              </a:solidFill>
              <a:effectLst/>
            </a:endParaRPr>
          </a:p>
          <a:p>
            <a:pPr marL="971550" indent="-285750" fontAlgn="base"/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How am I </a:t>
            </a:r>
            <a:r>
              <a:rPr lang="en-US" sz="3200" b="1" i="0" u="none" strike="noStrike" dirty="0">
                <a:solidFill>
                  <a:srgbClr val="000000"/>
                </a:solidFill>
                <a:effectLst/>
              </a:rPr>
              <a:t>cultivating relationships with my BIPOC students and colleagues of Color over time</a:t>
            </a: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, with fidelity and consistency, aiming to share space and power?</a:t>
            </a:r>
            <a:br>
              <a:rPr lang="en-US" sz="3200" b="0" i="0" u="none" strike="noStrike" dirty="0">
                <a:solidFill>
                  <a:srgbClr val="000000"/>
                </a:solidFill>
                <a:effectLst/>
              </a:rPr>
            </a:br>
            <a:endParaRPr lang="en-US" sz="3200" b="0" i="0" u="none" strike="noStrike" dirty="0">
              <a:solidFill>
                <a:srgbClr val="000000"/>
              </a:solidFill>
              <a:effectLst/>
            </a:endParaRPr>
          </a:p>
          <a:p>
            <a:pPr marL="971550" indent="-285750" fontAlgn="base"/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How am I </a:t>
            </a:r>
            <a:r>
              <a:rPr lang="en-US" sz="3200" b="1" i="0" u="none" strike="noStrike" dirty="0">
                <a:solidFill>
                  <a:srgbClr val="000000"/>
                </a:solidFill>
                <a:effectLst/>
              </a:rPr>
              <a:t>growing</a:t>
            </a:r>
            <a:r>
              <a:rPr lang="en-US" sz="3200" b="0" i="0" u="none" strike="noStrike" dirty="0">
                <a:solidFill>
                  <a:srgbClr val="000000"/>
                </a:solidFill>
                <a:effectLst/>
              </a:rPr>
              <a:t>, in my lifelong learning towards empathy and care for myself and others?  </a:t>
            </a:r>
          </a:p>
        </p:txBody>
      </p:sp>
      <p:pic>
        <p:nvPicPr>
          <p:cNvPr id="10242" name="Picture 2" descr="About | UW-Eau Claire">
            <a:extLst>
              <a:ext uri="{FF2B5EF4-FFF2-40B4-BE49-F238E27FC236}">
                <a16:creationId xmlns:a16="http://schemas.microsoft.com/office/drawing/2014/main" id="{F0F1C6F2-DC88-5B0D-36CD-8B1054265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700" y="0"/>
            <a:ext cx="3797300" cy="214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0339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B5C73-7876-D51C-960B-E0988F22E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572" y="234712"/>
            <a:ext cx="7916928" cy="953669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Cultivating a Campus Culture of Ongoing Wellness and Cultural Affirmation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14681-D1FD-9588-5777-FAC95CFBA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76" y="1370706"/>
            <a:ext cx="11847252" cy="5601593"/>
          </a:xfrm>
        </p:spPr>
        <p:txBody>
          <a:bodyPr>
            <a:normAutofit/>
          </a:bodyPr>
          <a:lstStyle/>
          <a:p>
            <a:pPr marL="914400" rtl="0" fontAlgn="base">
              <a:buFont typeface="Arial" panose="020B0604020202020204" pitchFamily="34" charset="0"/>
              <a:buChar char="•"/>
            </a:pPr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Developing Meaningful Relationships Across Time </a:t>
            </a:r>
          </a:p>
          <a:p>
            <a:pPr marL="914400" rtl="0" fontAlgn="base">
              <a:buFont typeface="Arial" panose="020B0604020202020204" pitchFamily="34" charset="0"/>
              <a:buChar char="•"/>
            </a:pPr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Allowing Space for Growth and Process</a:t>
            </a:r>
          </a:p>
          <a:p>
            <a:pPr marL="1234440" lvl="1" fontAlgn="base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Physical Space for Students to Gather</a:t>
            </a:r>
          </a:p>
          <a:p>
            <a:pPr marL="1234440" lvl="1" fontAlgn="base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Administrative Space to Incorporate Wellness as an Ongoing Structural Priority</a:t>
            </a:r>
          </a:p>
          <a:p>
            <a:pPr marL="1234440" lvl="1" fontAlgn="base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Checking-In, as a Norm.</a:t>
            </a:r>
            <a:endParaRPr lang="en-US" sz="2000" b="0" i="0" u="none" strike="noStrike" dirty="0">
              <a:solidFill>
                <a:srgbClr val="000000"/>
              </a:solidFill>
              <a:effectLst/>
            </a:endParaRPr>
          </a:p>
          <a:p>
            <a:pPr marL="914400" rtl="0" fontAlgn="base">
              <a:buFont typeface="Arial" panose="020B0604020202020204" pitchFamily="34" charset="0"/>
              <a:buChar char="•"/>
            </a:pPr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Creating New </a:t>
            </a:r>
            <a:r>
              <a:rPr lang="en-US" sz="2200" dirty="0">
                <a:solidFill>
                  <a:srgbClr val="000000"/>
                </a:solidFill>
              </a:rPr>
              <a:t>O</a:t>
            </a:r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pportunities for Cultural Affirmation and Story-Telling </a:t>
            </a:r>
            <a:r>
              <a:rPr lang="en-US" sz="2200" dirty="0">
                <a:solidFill>
                  <a:srgbClr val="000000"/>
                </a:solidFill>
              </a:rPr>
              <a:t>for Students, </a:t>
            </a:r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embedded in the classroom and campus culture</a:t>
            </a:r>
          </a:p>
          <a:p>
            <a:pPr marL="914400" rtl="0" fontAlgn="base">
              <a:buFont typeface="Arial" panose="020B0604020202020204" pitchFamily="34" charset="0"/>
              <a:buChar char="•"/>
            </a:pPr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Normalizing Conversations about Mental Health and the Structural Determinants of Mental Health</a:t>
            </a:r>
          </a:p>
          <a:p>
            <a:pPr marL="914400" rtl="0" fontAlgn="base">
              <a:buFont typeface="Arial" panose="020B0604020202020204" pitchFamily="34" charset="0"/>
              <a:buChar char="•"/>
            </a:pPr>
            <a:r>
              <a:rPr lang="en-US" sz="2200" b="0" i="0" u="none" strike="noStrike" dirty="0">
                <a:solidFill>
                  <a:srgbClr val="000000"/>
                </a:solidFill>
                <a:effectLst/>
              </a:rPr>
              <a:t>Committing to Mental Health as a priority for the entire campus, not just the Counseling Dept.</a:t>
            </a:r>
          </a:p>
        </p:txBody>
      </p:sp>
      <p:pic>
        <p:nvPicPr>
          <p:cNvPr id="11266" name="Picture 2" descr="University of Wisconsin-La Crosse">
            <a:extLst>
              <a:ext uri="{FF2B5EF4-FFF2-40B4-BE49-F238E27FC236}">
                <a16:creationId xmlns:a16="http://schemas.microsoft.com/office/drawing/2014/main" id="{CC06206A-87D6-47D6-B8B5-A27F33CBD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928" y="208656"/>
            <a:ext cx="3492500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52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2DD92EE-81C7-DDCC-4BA7-E2BC16CC3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6A50F1D-BD9F-5CFB-B9C3-BBBC0D695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084008"/>
            <a:ext cx="6944436" cy="209063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6000"/>
              <a:t>Thank You!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235F47-221F-0C34-B4BD-03B1264F6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3233019"/>
            <a:ext cx="4559643" cy="177113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hlinkClick r:id="rId3"/>
              </a:rPr>
              <a:t>DrMarciaLiu@gmail.com</a:t>
            </a:r>
            <a:r>
              <a:rPr lang="en-US"/>
              <a:t> </a:t>
            </a:r>
          </a:p>
          <a:p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B657C6D-9581-C9C7-E91F-3E3ED3678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20091" y="3378954"/>
            <a:ext cx="6394567" cy="3479046"/>
          </a:xfrm>
          <a:custGeom>
            <a:avLst/>
            <a:gdLst>
              <a:gd name="connsiteX0" fmla="*/ 5171297 w 6394567"/>
              <a:gd name="connsiteY0" fmla="*/ 284 h 3479046"/>
              <a:gd name="connsiteX1" fmla="*/ 6394290 w 6394567"/>
              <a:gd name="connsiteY1" fmla="*/ 430072 h 3479046"/>
              <a:gd name="connsiteX2" fmla="*/ 6394567 w 6394567"/>
              <a:gd name="connsiteY2" fmla="*/ 430316 h 3479046"/>
              <a:gd name="connsiteX3" fmla="*/ 6394567 w 6394567"/>
              <a:gd name="connsiteY3" fmla="*/ 3479046 h 3479046"/>
              <a:gd name="connsiteX4" fmla="*/ 0 w 6394567"/>
              <a:gd name="connsiteY4" fmla="*/ 3479046 h 3479046"/>
              <a:gd name="connsiteX5" fmla="*/ 3916974 w 6394567"/>
              <a:gd name="connsiteY5" fmla="*/ 405504 h 3479046"/>
              <a:gd name="connsiteX6" fmla="*/ 3959456 w 6394567"/>
              <a:gd name="connsiteY6" fmla="*/ 373857 h 3479046"/>
              <a:gd name="connsiteX7" fmla="*/ 5052215 w 6394567"/>
              <a:gd name="connsiteY7" fmla="*/ 1756 h 3479046"/>
              <a:gd name="connsiteX8" fmla="*/ 5171297 w 6394567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510410"/>
      </p:ext>
    </p:extLst>
  </p:cSld>
  <p:clrMapOvr>
    <a:masterClrMapping/>
  </p:clrMapOvr>
</p:sld>
</file>

<file path=ppt/theme/theme1.xml><?xml version="1.0" encoding="utf-8"?>
<a:theme xmlns:a="http://schemas.openxmlformats.org/drawingml/2006/main" name="SwellVTI">
  <a:themeElements>
    <a:clrScheme name="AnalogousFromDarkSeedLeftStep">
      <a:dk1>
        <a:srgbClr val="000000"/>
      </a:dk1>
      <a:lt1>
        <a:srgbClr val="FFFFFF"/>
      </a:lt1>
      <a:dk2>
        <a:srgbClr val="1C2432"/>
      </a:dk2>
      <a:lt2>
        <a:srgbClr val="F2F3F0"/>
      </a:lt2>
      <a:accent1>
        <a:srgbClr val="844BC5"/>
      </a:accent1>
      <a:accent2>
        <a:srgbClr val="4842B7"/>
      </a:accent2>
      <a:accent3>
        <a:srgbClr val="4B78C5"/>
      </a:accent3>
      <a:accent4>
        <a:srgbClr val="3999B3"/>
      </a:accent4>
      <a:accent5>
        <a:srgbClr val="49C0A8"/>
      </a:accent5>
      <a:accent6>
        <a:srgbClr val="39B368"/>
      </a:accent6>
      <a:hlink>
        <a:srgbClr val="339A97"/>
      </a:hlink>
      <a:folHlink>
        <a:srgbClr val="7F7F7F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ellVTI" id="{8361A04D-931A-43DC-973B-1B0B1DD5DECC}" vid="{6DDB23E8-D18E-4BDA-98D6-324466149E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1F9088B3B4974AAB53FC782F7B5ABC" ma:contentTypeVersion="7" ma:contentTypeDescription="Create a new document." ma:contentTypeScope="" ma:versionID="7d5f86979e39ee684b93901ed8aefa2d">
  <xsd:schema xmlns:xsd="http://www.w3.org/2001/XMLSchema" xmlns:xs="http://www.w3.org/2001/XMLSchema" xmlns:p="http://schemas.microsoft.com/office/2006/metadata/properties" xmlns:ns2="d35f6b31-b80f-4aff-a034-029df51657cc" xmlns:ns3="496ef81d-6863-4e71-82bf-3b66ac3b0370" xmlns:ns4="e093e355-c945-4473-9c5d-2835a4da0d94" targetNamespace="http://schemas.microsoft.com/office/2006/metadata/properties" ma:root="true" ma:fieldsID="e5d44efc36b071fa62906dda4f1b27d1" ns2:_="" ns3:_="" ns4:_="">
    <xsd:import namespace="d35f6b31-b80f-4aff-a034-029df51657cc"/>
    <xsd:import namespace="496ef81d-6863-4e71-82bf-3b66ac3b0370"/>
    <xsd:import namespace="e093e355-c945-4473-9c5d-2835a4da0d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4:MediaServiceSearchProperties" minOccurs="0"/>
                <xsd:element ref="ns4:MediaServiceObjectDetectorVersion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f6b31-b80f-4aff-a034-029df51657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6ef81d-6863-4e71-82bf-3b66ac3b037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93e355-c945-4473-9c5d-2835a4da0d94" elementFormDefault="qualified">
    <xsd:import namespace="http://schemas.microsoft.com/office/2006/documentManagement/types"/>
    <xsd:import namespace="http://schemas.microsoft.com/office/infopath/2007/PartnerControls"/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EF16FA-1F70-4C7E-973F-0C949F472DBC}"/>
</file>

<file path=customXml/itemProps2.xml><?xml version="1.0" encoding="utf-8"?>
<ds:datastoreItem xmlns:ds="http://schemas.openxmlformats.org/officeDocument/2006/customXml" ds:itemID="{4F20ACBC-2897-4AB5-B5B7-BAD481EF244B}"/>
</file>

<file path=customXml/itemProps3.xml><?xml version="1.0" encoding="utf-8"?>
<ds:datastoreItem xmlns:ds="http://schemas.openxmlformats.org/officeDocument/2006/customXml" ds:itemID="{E4064300-5294-4750-9B00-627CAD113285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1917</TotalTime>
  <Words>2182</Words>
  <Application>Microsoft Macintosh PowerPoint</Application>
  <PresentationFormat>Widescreen</PresentationFormat>
  <Paragraphs>199</Paragraphs>
  <Slides>38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Aptos</vt:lpstr>
      <vt:lpstr>Arial</vt:lpstr>
      <vt:lpstr>Calibri</vt:lpstr>
      <vt:lpstr>Footlight MT Light</vt:lpstr>
      <vt:lpstr>Neue Haas Grotesk Text Pro</vt:lpstr>
      <vt:lpstr>Wingdings</vt:lpstr>
      <vt:lpstr>SwellVTI</vt:lpstr>
      <vt:lpstr>PowerPoint Presentation</vt:lpstr>
      <vt:lpstr>Today’s Objectives</vt:lpstr>
      <vt:lpstr>About Me</vt:lpstr>
      <vt:lpstr>Mindfulness Check-In</vt:lpstr>
      <vt:lpstr>A Note about this Moment on Campus</vt:lpstr>
      <vt:lpstr>This Moment on Campus</vt:lpstr>
      <vt:lpstr>All of This  Doubt and Disconnection</vt:lpstr>
      <vt:lpstr>All of these Issues = Mental Health Issues</vt:lpstr>
      <vt:lpstr>Gentle Reminder</vt:lpstr>
      <vt:lpstr>What challenges do you and your institution face when addressing the mental health of Students of Color on your Campus? </vt:lpstr>
      <vt:lpstr>PowerPoint Presentation</vt:lpstr>
      <vt:lpstr>National College Health Assessment: Universities of Wisconsin</vt:lpstr>
      <vt:lpstr>Student Loneliness on Campus</vt:lpstr>
      <vt:lpstr>Example UCLA Loneliness Scale Items (ULS3)</vt:lpstr>
      <vt:lpstr>BIPOC Students At the UW’s</vt:lpstr>
      <vt:lpstr>PowerPoint Presentation</vt:lpstr>
      <vt:lpstr>PowerPoint Presentation</vt:lpstr>
      <vt:lpstr>PowerPoint Presentation</vt:lpstr>
      <vt:lpstr>PowerPoint Presentation</vt:lpstr>
      <vt:lpstr>Using An Intersectionality Framework for Inclusive Wellness (Collins, 2019) </vt:lpstr>
      <vt:lpstr>Ethnic Differences Within BIPOC Groups</vt:lpstr>
      <vt:lpstr>Racial Identity: Fluid and Contradictory (Helms, 1999)</vt:lpstr>
      <vt:lpstr>What are some Mental Health Stressors for BIPOC Students?</vt:lpstr>
      <vt:lpstr>Ongoing Racial Stressors for BIPOC Students </vt:lpstr>
      <vt:lpstr>Difficulty of Confronting Microaggressions</vt:lpstr>
      <vt:lpstr>Barriers to Mental Health Care for BIPOC Students</vt:lpstr>
      <vt:lpstr>Some Strategies for Prioritizing Wellness for All Students on Your Campus</vt:lpstr>
      <vt:lpstr>First, Cultural Humility</vt:lpstr>
      <vt:lpstr>Cultural Humility: Key Points</vt:lpstr>
      <vt:lpstr>Incorporating a Cultural Humility Practice</vt:lpstr>
      <vt:lpstr>Intention ❌ Impact Intention ❌ Impact Intention ❌ Impact</vt:lpstr>
      <vt:lpstr>Cultural Humility Exercise</vt:lpstr>
      <vt:lpstr>Discuss with 1-2 People</vt:lpstr>
      <vt:lpstr>PowerPoint Presentation</vt:lpstr>
      <vt:lpstr>Third, Think Critically About On-Campus Work. </vt:lpstr>
      <vt:lpstr>Long-Term Questions</vt:lpstr>
      <vt:lpstr>Cultivating a Campus Culture of Ongoing Wellness and Cultural Affirmation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Marcia Liu</dc:creator>
  <cp:lastModifiedBy>Marcia Liu</cp:lastModifiedBy>
  <cp:revision>5</cp:revision>
  <dcterms:created xsi:type="dcterms:W3CDTF">2024-11-09T18:24:56Z</dcterms:created>
  <dcterms:modified xsi:type="dcterms:W3CDTF">2024-11-13T05:04:41Z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0x010100071F9088B3B4974AAB53FC782F7B5ABC</vt:lpwstr>
  </property>
</Properties>
</file>