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handoutMasterIdLst>
    <p:handoutMasterId r:id="rId16"/>
  </p:handoutMasterIdLst>
  <p:sldIdLst>
    <p:sldId id="257" r:id="rId5"/>
    <p:sldId id="258" r:id="rId6"/>
    <p:sldId id="262" r:id="rId7"/>
    <p:sldId id="267" r:id="rId8"/>
    <p:sldId id="263" r:id="rId9"/>
    <p:sldId id="264" r:id="rId10"/>
    <p:sldId id="269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756B7E-34DA-9996-9418-D478CF0A8003}" v="26" dt="2024-11-11T14:18:25.040"/>
  </p1510:revLst>
</p1510:revInfo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3616" autoAdjust="0"/>
  </p:normalViewPr>
  <p:slideViewPr>
    <p:cSldViewPr snapToGrid="0">
      <p:cViewPr varScale="1">
        <p:scale>
          <a:sx n="80" d="100"/>
          <a:sy n="80" d="100"/>
        </p:scale>
        <p:origin x="5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gratrc@uwec.edu" userId="S::urn:spo:guest#mcgratrc@uwec.edu::" providerId="AD" clId="Web-{5F756B7E-34DA-9996-9418-D478CF0A8003}"/>
    <pc:docChg chg="modSld">
      <pc:chgData name="mcgratrc@uwec.edu" userId="S::urn:spo:guest#mcgratrc@uwec.edu::" providerId="AD" clId="Web-{5F756B7E-34DA-9996-9418-D478CF0A8003}" dt="2024-11-11T14:18:25.040" v="351" actId="20577"/>
      <pc:docMkLst>
        <pc:docMk/>
      </pc:docMkLst>
      <pc:sldChg chg="modSp">
        <pc:chgData name="mcgratrc@uwec.edu" userId="S::urn:spo:guest#mcgratrc@uwec.edu::" providerId="AD" clId="Web-{5F756B7E-34DA-9996-9418-D478CF0A8003}" dt="2024-11-04T20:35:10.361" v="34" actId="20577"/>
        <pc:sldMkLst>
          <pc:docMk/>
          <pc:sldMk cId="56685722" sldId="258"/>
        </pc:sldMkLst>
        <pc:spChg chg="mod">
          <ac:chgData name="mcgratrc@uwec.edu" userId="S::urn:spo:guest#mcgratrc@uwec.edu::" providerId="AD" clId="Web-{5F756B7E-34DA-9996-9418-D478CF0A8003}" dt="2024-11-04T20:35:10.361" v="34" actId="20577"/>
          <ac:spMkLst>
            <pc:docMk/>
            <pc:sldMk cId="56685722" sldId="258"/>
            <ac:spMk id="14" creationId="{00000000-0000-0000-0000-000000000000}"/>
          </ac:spMkLst>
        </pc:spChg>
      </pc:sldChg>
      <pc:sldChg chg="modSp">
        <pc:chgData name="mcgratrc@uwec.edu" userId="S::urn:spo:guest#mcgratrc@uwec.edu::" providerId="AD" clId="Web-{5F756B7E-34DA-9996-9418-D478CF0A8003}" dt="2024-11-05T17:20:06.879" v="193" actId="20577"/>
        <pc:sldMkLst>
          <pc:docMk/>
          <pc:sldMk cId="3490019801" sldId="262"/>
        </pc:sldMkLst>
        <pc:spChg chg="mod">
          <ac:chgData name="mcgratrc@uwec.edu" userId="S::urn:spo:guest#mcgratrc@uwec.edu::" providerId="AD" clId="Web-{5F756B7E-34DA-9996-9418-D478CF0A8003}" dt="2024-11-05T17:20:06.879" v="193" actId="20577"/>
          <ac:spMkLst>
            <pc:docMk/>
            <pc:sldMk cId="3490019801" sldId="262"/>
            <ac:spMk id="3" creationId="{286286B1-9872-362D-9B59-87D6D2FAAC10}"/>
          </ac:spMkLst>
        </pc:spChg>
      </pc:sldChg>
      <pc:sldChg chg="modSp">
        <pc:chgData name="mcgratrc@uwec.edu" userId="S::urn:spo:guest#mcgratrc@uwec.edu::" providerId="AD" clId="Web-{5F756B7E-34DA-9996-9418-D478CF0A8003}" dt="2024-11-07T19:27:22.495" v="325" actId="20577"/>
        <pc:sldMkLst>
          <pc:docMk/>
          <pc:sldMk cId="3920987348" sldId="263"/>
        </pc:sldMkLst>
        <pc:spChg chg="mod">
          <ac:chgData name="mcgratrc@uwec.edu" userId="S::urn:spo:guest#mcgratrc@uwec.edu::" providerId="AD" clId="Web-{5F756B7E-34DA-9996-9418-D478CF0A8003}" dt="2024-11-07T19:27:22.495" v="325" actId="20577"/>
          <ac:spMkLst>
            <pc:docMk/>
            <pc:sldMk cId="3920987348" sldId="263"/>
            <ac:spMk id="3" creationId="{2E103B33-14F9-EBE5-D827-0BE6A69A91FD}"/>
          </ac:spMkLst>
        </pc:spChg>
      </pc:sldChg>
      <pc:sldChg chg="modSp">
        <pc:chgData name="mcgratrc@uwec.edu" userId="S::urn:spo:guest#mcgratrc@uwec.edu::" providerId="AD" clId="Web-{5F756B7E-34DA-9996-9418-D478CF0A8003}" dt="2024-11-11T14:18:25.040" v="351" actId="20577"/>
        <pc:sldMkLst>
          <pc:docMk/>
          <pc:sldMk cId="124175051" sldId="266"/>
        </pc:sldMkLst>
        <pc:spChg chg="mod">
          <ac:chgData name="mcgratrc@uwec.edu" userId="S::urn:spo:guest#mcgratrc@uwec.edu::" providerId="AD" clId="Web-{5F756B7E-34DA-9996-9418-D478CF0A8003}" dt="2024-11-11T14:18:25.040" v="351" actId="20577"/>
          <ac:spMkLst>
            <pc:docMk/>
            <pc:sldMk cId="124175051" sldId="266"/>
            <ac:spMk id="3" creationId="{444F2CD5-9AF6-AC29-C358-C9FE32A65C17}"/>
          </ac:spMkLst>
        </pc:spChg>
      </pc:sldChg>
      <pc:sldChg chg="modSp">
        <pc:chgData name="mcgratrc@uwec.edu" userId="S::urn:spo:guest#mcgratrc@uwec.edu::" providerId="AD" clId="Web-{5F756B7E-34DA-9996-9418-D478CF0A8003}" dt="2024-11-05T17:20:31.457" v="197" actId="20577"/>
        <pc:sldMkLst>
          <pc:docMk/>
          <pc:sldMk cId="914974877" sldId="267"/>
        </pc:sldMkLst>
        <pc:spChg chg="mod">
          <ac:chgData name="mcgratrc@uwec.edu" userId="S::urn:spo:guest#mcgratrc@uwec.edu::" providerId="AD" clId="Web-{5F756B7E-34DA-9996-9418-D478CF0A8003}" dt="2024-11-05T17:20:31.457" v="197" actId="20577"/>
          <ac:spMkLst>
            <pc:docMk/>
            <pc:sldMk cId="914974877" sldId="267"/>
            <ac:spMk id="5" creationId="{AF75AC69-A2EA-F87E-94F9-F0E24EC6B799}"/>
          </ac:spMkLst>
        </pc:spChg>
      </pc:sldChg>
    </pc:docChg>
  </pc:docChgLst>
  <pc:docChgLst>
    <pc:chgData name="Faith, Chasidy" userId="0b2ccb82-8fad-4f89-8738-382dd6c1ec82" providerId="ADAL" clId="{FE0EC4EC-03F2-4375-A039-54E378E970E2}"/>
    <pc:docChg chg="custSel addSld delSld modSld">
      <pc:chgData name="Faith, Chasidy" userId="0b2ccb82-8fad-4f89-8738-382dd6c1ec82" providerId="ADAL" clId="{FE0EC4EC-03F2-4375-A039-54E378E970E2}" dt="2024-11-11T15:24:12.160" v="2845" actId="20577"/>
      <pc:docMkLst>
        <pc:docMk/>
      </pc:docMkLst>
      <pc:sldChg chg="modSp mod">
        <pc:chgData name="Faith, Chasidy" userId="0b2ccb82-8fad-4f89-8738-382dd6c1ec82" providerId="ADAL" clId="{FE0EC4EC-03F2-4375-A039-54E378E970E2}" dt="2024-11-04T17:20:15.423" v="244" actId="20577"/>
        <pc:sldMkLst>
          <pc:docMk/>
          <pc:sldMk cId="56685722" sldId="258"/>
        </pc:sldMkLst>
        <pc:spChg chg="mod">
          <ac:chgData name="Faith, Chasidy" userId="0b2ccb82-8fad-4f89-8738-382dd6c1ec82" providerId="ADAL" clId="{FE0EC4EC-03F2-4375-A039-54E378E970E2}" dt="2024-11-04T17:20:15.423" v="244" actId="20577"/>
          <ac:spMkLst>
            <pc:docMk/>
            <pc:sldMk cId="56685722" sldId="258"/>
            <ac:spMk id="14" creationId="{00000000-0000-0000-0000-000000000000}"/>
          </ac:spMkLst>
        </pc:spChg>
      </pc:sldChg>
      <pc:sldChg chg="del">
        <pc:chgData name="Faith, Chasidy" userId="0b2ccb82-8fad-4f89-8738-382dd6c1ec82" providerId="ADAL" clId="{FE0EC4EC-03F2-4375-A039-54E378E970E2}" dt="2024-11-04T17:39:06.278" v="2358" actId="47"/>
        <pc:sldMkLst>
          <pc:docMk/>
          <pc:sldMk cId="2354372587" sldId="259"/>
        </pc:sldMkLst>
      </pc:sldChg>
      <pc:sldChg chg="del">
        <pc:chgData name="Faith, Chasidy" userId="0b2ccb82-8fad-4f89-8738-382dd6c1ec82" providerId="ADAL" clId="{FE0EC4EC-03F2-4375-A039-54E378E970E2}" dt="2024-11-04T17:39:08.058" v="2359" actId="47"/>
        <pc:sldMkLst>
          <pc:docMk/>
          <pc:sldMk cId="3290065901" sldId="260"/>
        </pc:sldMkLst>
      </pc:sldChg>
      <pc:sldChg chg="del">
        <pc:chgData name="Faith, Chasidy" userId="0b2ccb82-8fad-4f89-8738-382dd6c1ec82" providerId="ADAL" clId="{FE0EC4EC-03F2-4375-A039-54E378E970E2}" dt="2024-11-04T17:39:09.025" v="2360" actId="47"/>
        <pc:sldMkLst>
          <pc:docMk/>
          <pc:sldMk cId="2638068855" sldId="261"/>
        </pc:sldMkLst>
      </pc:sldChg>
      <pc:sldChg chg="modSp mod">
        <pc:chgData name="Faith, Chasidy" userId="0b2ccb82-8fad-4f89-8738-382dd6c1ec82" providerId="ADAL" clId="{FE0EC4EC-03F2-4375-A039-54E378E970E2}" dt="2024-11-11T15:22:34.797" v="2841" actId="20577"/>
        <pc:sldMkLst>
          <pc:docMk/>
          <pc:sldMk cId="3490019801" sldId="262"/>
        </pc:sldMkLst>
        <pc:spChg chg="mod">
          <ac:chgData name="Faith, Chasidy" userId="0b2ccb82-8fad-4f89-8738-382dd6c1ec82" providerId="ADAL" clId="{FE0EC4EC-03F2-4375-A039-54E378E970E2}" dt="2024-11-11T15:22:34.797" v="2841" actId="20577"/>
          <ac:spMkLst>
            <pc:docMk/>
            <pc:sldMk cId="3490019801" sldId="262"/>
            <ac:spMk id="3" creationId="{286286B1-9872-362D-9B59-87D6D2FAAC10}"/>
          </ac:spMkLst>
        </pc:spChg>
      </pc:sldChg>
      <pc:sldChg chg="addSp modSp mod modClrScheme chgLayout">
        <pc:chgData name="Faith, Chasidy" userId="0b2ccb82-8fad-4f89-8738-382dd6c1ec82" providerId="ADAL" clId="{FE0EC4EC-03F2-4375-A039-54E378E970E2}" dt="2024-11-11T02:34:25.271" v="2371" actId="255"/>
        <pc:sldMkLst>
          <pc:docMk/>
          <pc:sldMk cId="3920987348" sldId="263"/>
        </pc:sldMkLst>
        <pc:spChg chg="mod ord">
          <ac:chgData name="Faith, Chasidy" userId="0b2ccb82-8fad-4f89-8738-382dd6c1ec82" providerId="ADAL" clId="{FE0EC4EC-03F2-4375-A039-54E378E970E2}" dt="2024-11-11T02:33:59.455" v="2367" actId="700"/>
          <ac:spMkLst>
            <pc:docMk/>
            <pc:sldMk cId="3920987348" sldId="263"/>
            <ac:spMk id="2" creationId="{63B7C139-21B0-8975-7E12-4C5C49B62B04}"/>
          </ac:spMkLst>
        </pc:spChg>
        <pc:spChg chg="mod ord">
          <ac:chgData name="Faith, Chasidy" userId="0b2ccb82-8fad-4f89-8738-382dd6c1ec82" providerId="ADAL" clId="{FE0EC4EC-03F2-4375-A039-54E378E970E2}" dt="2024-11-11T02:34:18.996" v="2370" actId="255"/>
          <ac:spMkLst>
            <pc:docMk/>
            <pc:sldMk cId="3920987348" sldId="263"/>
            <ac:spMk id="3" creationId="{2E103B33-14F9-EBE5-D827-0BE6A69A91FD}"/>
          </ac:spMkLst>
        </pc:spChg>
        <pc:spChg chg="add mod ord">
          <ac:chgData name="Faith, Chasidy" userId="0b2ccb82-8fad-4f89-8738-382dd6c1ec82" providerId="ADAL" clId="{FE0EC4EC-03F2-4375-A039-54E378E970E2}" dt="2024-11-11T02:34:25.271" v="2371" actId="255"/>
          <ac:spMkLst>
            <pc:docMk/>
            <pc:sldMk cId="3920987348" sldId="263"/>
            <ac:spMk id="4" creationId="{A6A7E408-4CDE-6EEB-2DB5-256DF4FA7F0B}"/>
          </ac:spMkLst>
        </pc:spChg>
      </pc:sldChg>
      <pc:sldChg chg="modSp mod">
        <pc:chgData name="Faith, Chasidy" userId="0b2ccb82-8fad-4f89-8738-382dd6c1ec82" providerId="ADAL" clId="{FE0EC4EC-03F2-4375-A039-54E378E970E2}" dt="2024-11-04T17:31:26.518" v="1333" actId="12"/>
        <pc:sldMkLst>
          <pc:docMk/>
          <pc:sldMk cId="1350534834" sldId="264"/>
        </pc:sldMkLst>
        <pc:spChg chg="mod">
          <ac:chgData name="Faith, Chasidy" userId="0b2ccb82-8fad-4f89-8738-382dd6c1ec82" providerId="ADAL" clId="{FE0EC4EC-03F2-4375-A039-54E378E970E2}" dt="2024-11-04T17:31:26.518" v="1333" actId="12"/>
          <ac:spMkLst>
            <pc:docMk/>
            <pc:sldMk cId="1350534834" sldId="264"/>
            <ac:spMk id="3" creationId="{158EF552-5CF3-35CE-D3F0-1563DAC7A4DE}"/>
          </ac:spMkLst>
        </pc:spChg>
      </pc:sldChg>
      <pc:sldChg chg="modSp mod">
        <pc:chgData name="Faith, Chasidy" userId="0b2ccb82-8fad-4f89-8738-382dd6c1ec82" providerId="ADAL" clId="{FE0EC4EC-03F2-4375-A039-54E378E970E2}" dt="2024-11-11T02:37:03.498" v="2834" actId="20577"/>
        <pc:sldMkLst>
          <pc:docMk/>
          <pc:sldMk cId="1371857954" sldId="265"/>
        </pc:sldMkLst>
        <pc:spChg chg="mod">
          <ac:chgData name="Faith, Chasidy" userId="0b2ccb82-8fad-4f89-8738-382dd6c1ec82" providerId="ADAL" clId="{FE0EC4EC-03F2-4375-A039-54E378E970E2}" dt="2024-11-11T02:37:03.498" v="2834" actId="20577"/>
          <ac:spMkLst>
            <pc:docMk/>
            <pc:sldMk cId="1371857954" sldId="265"/>
            <ac:spMk id="3" creationId="{3D864F70-0E57-D22B-B1C0-6D571C01DA26}"/>
          </ac:spMkLst>
        </pc:spChg>
      </pc:sldChg>
      <pc:sldChg chg="modSp mod">
        <pc:chgData name="Faith, Chasidy" userId="0b2ccb82-8fad-4f89-8738-382dd6c1ec82" providerId="ADAL" clId="{FE0EC4EC-03F2-4375-A039-54E378E970E2}" dt="2024-11-04T17:24:19.357" v="775" actId="20577"/>
        <pc:sldMkLst>
          <pc:docMk/>
          <pc:sldMk cId="914974877" sldId="267"/>
        </pc:sldMkLst>
        <pc:spChg chg="mod">
          <ac:chgData name="Faith, Chasidy" userId="0b2ccb82-8fad-4f89-8738-382dd6c1ec82" providerId="ADAL" clId="{FE0EC4EC-03F2-4375-A039-54E378E970E2}" dt="2024-11-04T17:24:19.357" v="775" actId="20577"/>
          <ac:spMkLst>
            <pc:docMk/>
            <pc:sldMk cId="914974877" sldId="267"/>
            <ac:spMk id="4" creationId="{49D5528D-DD71-14A2-ADEC-15788048248A}"/>
          </ac:spMkLst>
        </pc:spChg>
        <pc:spChg chg="mod">
          <ac:chgData name="Faith, Chasidy" userId="0b2ccb82-8fad-4f89-8738-382dd6c1ec82" providerId="ADAL" clId="{FE0EC4EC-03F2-4375-A039-54E378E970E2}" dt="2024-11-04T17:24:13.137" v="743" actId="27636"/>
          <ac:spMkLst>
            <pc:docMk/>
            <pc:sldMk cId="914974877" sldId="267"/>
            <ac:spMk id="5" creationId="{AF75AC69-A2EA-F87E-94F9-F0E24EC6B799}"/>
          </ac:spMkLst>
        </pc:spChg>
      </pc:sldChg>
      <pc:sldChg chg="modSp mod">
        <pc:chgData name="Faith, Chasidy" userId="0b2ccb82-8fad-4f89-8738-382dd6c1ec82" providerId="ADAL" clId="{FE0EC4EC-03F2-4375-A039-54E378E970E2}" dt="2024-11-04T17:38:56.876" v="2357" actId="2711"/>
        <pc:sldMkLst>
          <pc:docMk/>
          <pc:sldMk cId="3676051152" sldId="268"/>
        </pc:sldMkLst>
        <pc:spChg chg="mod">
          <ac:chgData name="Faith, Chasidy" userId="0b2ccb82-8fad-4f89-8738-382dd6c1ec82" providerId="ADAL" clId="{FE0EC4EC-03F2-4375-A039-54E378E970E2}" dt="2024-11-04T17:38:56.876" v="2357" actId="2711"/>
          <ac:spMkLst>
            <pc:docMk/>
            <pc:sldMk cId="3676051152" sldId="268"/>
            <ac:spMk id="3" creationId="{CA18007F-2747-337E-203D-734FD3BB71EB}"/>
          </ac:spMkLst>
        </pc:spChg>
      </pc:sldChg>
      <pc:sldChg chg="modSp new mod">
        <pc:chgData name="Faith, Chasidy" userId="0b2ccb82-8fad-4f89-8738-382dd6c1ec82" providerId="ADAL" clId="{FE0EC4EC-03F2-4375-A039-54E378E970E2}" dt="2024-11-11T15:24:12.160" v="2845" actId="20577"/>
        <pc:sldMkLst>
          <pc:docMk/>
          <pc:sldMk cId="3657854601" sldId="269"/>
        </pc:sldMkLst>
        <pc:spChg chg="mod">
          <ac:chgData name="Faith, Chasidy" userId="0b2ccb82-8fad-4f89-8738-382dd6c1ec82" providerId="ADAL" clId="{FE0EC4EC-03F2-4375-A039-54E378E970E2}" dt="2024-11-04T17:31:05.280" v="1318" actId="20577"/>
          <ac:spMkLst>
            <pc:docMk/>
            <pc:sldMk cId="3657854601" sldId="269"/>
            <ac:spMk id="2" creationId="{EB93E311-6FEF-455E-0F49-6EFC8A3127AA}"/>
          </ac:spMkLst>
        </pc:spChg>
        <pc:spChg chg="mod">
          <ac:chgData name="Faith, Chasidy" userId="0b2ccb82-8fad-4f89-8738-382dd6c1ec82" providerId="ADAL" clId="{FE0EC4EC-03F2-4375-A039-54E378E970E2}" dt="2024-11-11T15:24:12.160" v="2845" actId="20577"/>
          <ac:spMkLst>
            <pc:docMk/>
            <pc:sldMk cId="3657854601" sldId="269"/>
            <ac:spMk id="3" creationId="{2305AA7A-03E1-A3C5-1C72-E959B1A6055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11/7/2024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2.Come learn about two tracks (12 or 18 months) you can complete to participate in the Steve Fund, a program that supports the mental health and emotional well-being of students of 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9693A-2307-4FDC-9539-08DC9083DDED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E1C1-C26F-4479-A8BD-144B4C139DA5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19E61-C2D6-49AB-83F2-8FC9FEFBDAFD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BE74F-367A-4D3C-8AA7-FA60CCA05EAE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E3F9C-6465-4987-8E4E-615CFD4753AA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9EFD6-3C20-43C6-9E75-1A9D48D9576F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93D5A-A484-46EE-9DC8-9A16BFF8327E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87BC8-78D1-4FEB-9D4F-E22E45CC04F7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68210-870C-4A62-9D1B-4B25162550AB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1EA7-B10E-4739-92FE-8993461CC0B7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C13F-2D2A-49BA-966D-6530A12E7C15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0CABDA2-EB00-4A4D-86B7-63E286A484E5}" type="datetime1">
              <a:rPr lang="en-US" smtClean="0"/>
              <a:t>11/7/2024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125" y="1041400"/>
            <a:ext cx="10868025" cy="2387600"/>
          </a:xfrm>
        </p:spPr>
        <p:txBody>
          <a:bodyPr>
            <a:normAutofit/>
          </a:bodyPr>
          <a:lstStyle/>
          <a:p>
            <a:r>
              <a:rPr lang="en-US" dirty="0"/>
              <a:t>Equity in Mental Health on Campus: A Steve Fund Program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Culturally Responsive Approaches to Student Mental Health Conference</a:t>
            </a:r>
          </a:p>
          <a:p>
            <a:r>
              <a:rPr lang="en-US" dirty="0"/>
              <a:t>November 2024</a:t>
            </a:r>
          </a:p>
          <a:p>
            <a:endParaRPr lang="en-US" dirty="0"/>
          </a:p>
          <a:p>
            <a:r>
              <a:rPr lang="en-US" dirty="0"/>
              <a:t>Chasidy Faith, PhD, LP &amp; Riley McGrath, PhD, LP</a:t>
            </a: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The Steve Fund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790700"/>
            <a:ext cx="10096500" cy="37780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Established in 2014</a:t>
            </a:r>
          </a:p>
          <a:p>
            <a:r>
              <a:rPr lang="en-US" dirty="0"/>
              <a:t>Founded by a Black family who lost their loved one, Steve, to mental illness after graduating college</a:t>
            </a:r>
          </a:p>
          <a:p>
            <a:r>
              <a:rPr lang="en-US" dirty="0"/>
              <a:t>Created to bring awareness and build support for the mental health and emotional wellbeing of college students of color</a:t>
            </a:r>
          </a:p>
          <a:p>
            <a:pPr marL="0" indent="0">
              <a:buClr>
                <a:srgbClr val="FFFFFF"/>
              </a:buClr>
              <a:buNone/>
            </a:pPr>
            <a:r>
              <a:rPr lang="en-US" dirty="0">
                <a:cs typeface="Calibri" panose="020F050202020403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4A582-C322-5349-95F8-10E6C2E2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in Mental Health on Campus (EMHC)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286B1-9872-362D-9B59-87D6D2FAA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dirty="0"/>
              <a:t>A result of a partnership between The Steve Fund and the JED Foundation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Main goal: address the inequities in mental health and the disparities faced by students of color by guiding and supporting institutions through a transformative process that makes the mental health of students of color a campus wide priority</a:t>
            </a:r>
            <a:br>
              <a:rPr lang="en-US" dirty="0"/>
            </a:br>
            <a:endParaRPr lang="en-US" dirty="0"/>
          </a:p>
          <a:p>
            <a:pPr>
              <a:buClr>
                <a:srgbClr val="FFFFFF"/>
              </a:buClr>
            </a:pPr>
            <a:r>
              <a:rPr lang="en-US" dirty="0">
                <a:cs typeface="Calibri" panose="020F0502020204030204"/>
              </a:rPr>
              <a:t>UW Stout &amp; UW Eau Claire are 2 of the 53 higher education institutions involved with the EMHC initiative</a:t>
            </a:r>
            <a:endParaRPr lang="en-US" dirty="0" err="1">
              <a:cs typeface="Calibri" panose="020F0502020204030204"/>
            </a:endParaRPr>
          </a:p>
          <a:p>
            <a:pPr lvl="1">
              <a:buClr>
                <a:srgbClr val="FFFFFF"/>
              </a:buClr>
              <a:buFont typeface="Courier New" panose="020B0604020202020204" pitchFamily="34" charset="0"/>
              <a:buChar char="o"/>
            </a:pPr>
            <a:r>
              <a:rPr lang="en-US" sz="2400" dirty="0">
                <a:cs typeface="Calibri" panose="020F0502020204030204"/>
              </a:rPr>
              <a:t>UW-Stout</a:t>
            </a:r>
            <a:r>
              <a:rPr lang="en-US" sz="2400" dirty="0"/>
              <a:t> completed an 18-month program</a:t>
            </a:r>
            <a:endParaRPr lang="en-US" sz="2400" dirty="0">
              <a:cs typeface="Calibri"/>
            </a:endParaRPr>
          </a:p>
          <a:p>
            <a:pPr lvl="1">
              <a:buClr>
                <a:srgbClr val="FFFFFF"/>
              </a:buClr>
              <a:buFont typeface="Courier New" panose="020B0604020202020204" pitchFamily="34" charset="0"/>
              <a:buChar char="o"/>
            </a:pPr>
            <a:r>
              <a:rPr lang="en-US" sz="2400" dirty="0"/>
              <a:t>UW-Eau Claire is currently completing a 12-month program 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001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F2F08-A912-F113-5786-046382680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Committee Make-up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D5528D-DD71-14A2-ADEC-157880482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400675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UW-Stout</a:t>
            </a:r>
          </a:p>
          <a:p>
            <a:r>
              <a:rPr lang="en-US" dirty="0"/>
              <a:t>Director of Student Counseling Center</a:t>
            </a:r>
          </a:p>
          <a:p>
            <a:r>
              <a:rPr lang="en-US" dirty="0"/>
              <a:t>Inclusive Excellence Action Plan Coordinator</a:t>
            </a:r>
          </a:p>
          <a:p>
            <a:r>
              <a:rPr lang="en-US" dirty="0"/>
              <a:t>Director of Nakatani Teaching and Learning Center</a:t>
            </a:r>
          </a:p>
          <a:p>
            <a:r>
              <a:rPr lang="en-US" dirty="0"/>
              <a:t>Inclusion and Belonging Unit Designees</a:t>
            </a:r>
          </a:p>
          <a:p>
            <a:r>
              <a:rPr lang="en-US" dirty="0"/>
              <a:t>University Housing Designee</a:t>
            </a:r>
          </a:p>
          <a:p>
            <a:r>
              <a:rPr lang="en-US" dirty="0"/>
              <a:t>Student Counseling Center Designee</a:t>
            </a:r>
          </a:p>
          <a:p>
            <a:r>
              <a:rPr lang="en-US" dirty="0"/>
              <a:t>Stout Student Association Designee</a:t>
            </a:r>
          </a:p>
          <a:p>
            <a:r>
              <a:rPr lang="en-US" dirty="0"/>
              <a:t>Faculty Designees (up to 3)</a:t>
            </a:r>
          </a:p>
          <a:p>
            <a:r>
              <a:rPr lang="en-US" dirty="0"/>
              <a:t>Human Resources Designee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F75AC69-A2EA-F87E-94F9-F0E24EC6B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5323" y="1825625"/>
            <a:ext cx="5400675" cy="435133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UW-Eau Claire</a:t>
            </a:r>
          </a:p>
          <a:p>
            <a:r>
              <a:rPr lang="en-US" dirty="0">
                <a:cs typeface="Calibri"/>
              </a:rPr>
              <a:t>Director, Counseling Services</a:t>
            </a: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Associate Director, Counseling Services</a:t>
            </a:r>
          </a:p>
          <a:p>
            <a:pPr>
              <a:buClr>
                <a:srgbClr val="FFFFFF"/>
              </a:buClr>
            </a:pPr>
            <a:r>
              <a:rPr lang="en-US" dirty="0">
                <a:ea typeface="+mn-lt"/>
                <a:cs typeface="+mn-lt"/>
              </a:rPr>
              <a:t>Student Assistance Manager, Dean of </a:t>
            </a:r>
            <a:r>
              <a:rPr lang="en-US">
                <a:ea typeface="+mn-lt"/>
                <a:cs typeface="+mn-lt"/>
              </a:rPr>
              <a:t>Students Office</a:t>
            </a: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Assistant Director for Leadership and Education, Housing and Residence Life</a:t>
            </a: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Director, </a:t>
            </a:r>
            <a:r>
              <a:rPr lang="en-US" dirty="0">
                <a:ea typeface="+mn-lt"/>
                <a:cs typeface="+mn-lt"/>
              </a:rPr>
              <a:t>Center for Racial &amp; Restorative Justice</a:t>
            </a: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Student Services Coordinator, Multicultural Student Services </a:t>
            </a:r>
          </a:p>
          <a:p>
            <a:pPr>
              <a:buClr>
                <a:srgbClr val="FFFFFF"/>
              </a:buClr>
            </a:pPr>
            <a:endParaRPr lang="en-US">
              <a:cs typeface="Calibri"/>
            </a:endParaRPr>
          </a:p>
          <a:p>
            <a:pPr>
              <a:buClr>
                <a:srgbClr val="FFFFFF"/>
              </a:buClr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497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7C139-21B0-8975-7E12-4C5C49B6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EMHC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03B33-14F9-EBE5-D827-0BE6A69A91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/>
              <a:t>Engagement in process and formation of committee</a:t>
            </a:r>
          </a:p>
          <a:p>
            <a:r>
              <a:rPr lang="en-US" sz="2000" dirty="0"/>
              <a:t>Campus specific Needs Assessment Report (gathering many and varied data points, stories from archives, focus groups, </a:t>
            </a:r>
            <a:r>
              <a:rPr lang="en-US" sz="2000" dirty="0" err="1"/>
              <a:t>etc</a:t>
            </a:r>
            <a:r>
              <a:rPr lang="en-US" sz="2000" dirty="0"/>
              <a:t>)</a:t>
            </a:r>
          </a:p>
          <a:p>
            <a:pPr lvl="1">
              <a:buClr>
                <a:srgbClr val="FFFFFF"/>
              </a:buClr>
            </a:pPr>
            <a:r>
              <a:rPr lang="en-US" dirty="0">
                <a:cs typeface="Calibri"/>
              </a:rPr>
              <a:t>Campus Cultural Narrative</a:t>
            </a:r>
          </a:p>
          <a:p>
            <a:pPr lvl="1">
              <a:buClr>
                <a:srgbClr val="FFFFFF"/>
              </a:buClr>
            </a:pPr>
            <a:r>
              <a:rPr lang="en-US" dirty="0">
                <a:cs typeface="Calibri"/>
              </a:rPr>
              <a:t>Institutional Data</a:t>
            </a:r>
            <a:endParaRPr lang="en-US" dirty="0"/>
          </a:p>
          <a:p>
            <a:pPr lvl="2">
              <a:buClr>
                <a:srgbClr val="FFFFFF"/>
              </a:buClr>
              <a:buFont typeface="Wingdings" panose="020B0604020202020204" pitchFamily="34" charset="0"/>
              <a:buChar char="§"/>
            </a:pPr>
            <a:r>
              <a:rPr lang="en-US" sz="2000" dirty="0">
                <a:cs typeface="Calibri"/>
              </a:rPr>
              <a:t>Campus-wide climate surveys</a:t>
            </a:r>
          </a:p>
          <a:p>
            <a:pPr lvl="2">
              <a:buClr>
                <a:srgbClr val="FFFFFF"/>
              </a:buClr>
              <a:buFont typeface="Wingdings" panose="020B0604020202020204" pitchFamily="34" charset="0"/>
              <a:buChar char="§"/>
            </a:pPr>
            <a:r>
              <a:rPr lang="en-US" sz="2000" dirty="0">
                <a:cs typeface="Calibri"/>
              </a:rPr>
              <a:t>Counseling Center data</a:t>
            </a:r>
          </a:p>
          <a:p>
            <a:pPr lvl="2">
              <a:buClr>
                <a:srgbClr val="FFFFFF"/>
              </a:buClr>
              <a:buFont typeface="Wingdings" panose="020B0604020202020204" pitchFamily="34" charset="0"/>
              <a:buChar char="§"/>
            </a:pPr>
            <a:r>
              <a:rPr lang="en-US" sz="2000" dirty="0">
                <a:cs typeface="Calibri"/>
              </a:rPr>
              <a:t>Strategic Plans</a:t>
            </a:r>
          </a:p>
          <a:p>
            <a:pPr lvl="2">
              <a:buClr>
                <a:srgbClr val="FFFFFF"/>
              </a:buClr>
              <a:buFont typeface="Wingdings" panose="020B0604020202020204" pitchFamily="34" charset="0"/>
              <a:buChar char="§"/>
            </a:pPr>
            <a:r>
              <a:rPr lang="en-US" sz="2000" dirty="0">
                <a:cs typeface="Calibri"/>
              </a:rPr>
              <a:t>ACHA surveys </a:t>
            </a:r>
          </a:p>
          <a:p>
            <a:pPr lvl="1">
              <a:buClr>
                <a:srgbClr val="FFFFFF"/>
              </a:buClr>
            </a:pPr>
            <a:r>
              <a:rPr lang="en-US" dirty="0">
                <a:cs typeface="Calibri"/>
              </a:rPr>
              <a:t>Student Listening sessions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7E408-4CDE-6EEB-2DB5-256DF4FA7F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Development of goals and implementation of action plan</a:t>
            </a:r>
          </a:p>
          <a:p>
            <a:r>
              <a:rPr lang="en-US" sz="2000" dirty="0"/>
              <a:t>Sustainability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Throughout the process: </a:t>
            </a:r>
          </a:p>
          <a:p>
            <a:pPr lvl="1"/>
            <a:r>
              <a:rPr lang="en-US" dirty="0"/>
              <a:t>Campus Coach is assigned to each university</a:t>
            </a:r>
          </a:p>
          <a:p>
            <a:pPr lvl="1"/>
            <a:r>
              <a:rPr lang="en-US" dirty="0"/>
              <a:t>Cohort Collaboration with other participating universities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98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EE274-B8F8-0662-61AC-D364DFC0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EMHC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EF552-5CF3-35CE-D3F0-1563DAC7A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Identify and promote the mental health and wellbeing of students of color as a campus wide priority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Engage students to provide guidance and feedback on matters of student mental health and emotional wellbeing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Actively recruit, train, and retain a diverse and culturally competent faculty and professional staff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opportunities to engage around national and international issues/events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dedicated roles to support wellbeing and success of students of color</a:t>
            </a:r>
          </a:p>
        </p:txBody>
      </p:sp>
    </p:spTree>
    <p:extLst>
      <p:ext uri="{BB962C8B-B14F-4D97-AF65-F5344CB8AC3E}">
        <p14:creationId xmlns:p14="http://schemas.microsoft.com/office/powerpoint/2010/main" val="1350534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3E311-6FEF-455E-0F49-6EFC8A31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EMHC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5AA7A-03E1-A3C5-1C72-E959B1A60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6"/>
            </a:pPr>
            <a:r>
              <a:rPr lang="en-US" dirty="0"/>
              <a:t>Support and promote accessible, safe communication with campus administration and an effective response system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Offer a range of supportive programs and services </a:t>
            </a:r>
            <a:r>
              <a:rPr lang="en-US"/>
              <a:t>in varied </a:t>
            </a:r>
            <a:r>
              <a:rPr lang="en-US" dirty="0"/>
              <a:t>formats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Help students learn about programs and services by advertising and promoting through multiple channels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Identify and utilize culturally relevant and promising programs and practices, and collect data on effectiveness</a:t>
            </a:r>
          </a:p>
          <a:p>
            <a:pPr marL="457200" indent="-457200">
              <a:buFont typeface="+mj-lt"/>
              <a:buAutoNum type="arabicPeriod" startAt="6"/>
            </a:pPr>
            <a:r>
              <a:rPr lang="en-US" dirty="0"/>
              <a:t>Participate in resource and information sharing (within and between schools)</a:t>
            </a:r>
          </a:p>
        </p:txBody>
      </p:sp>
    </p:spTree>
    <p:extLst>
      <p:ext uri="{BB962C8B-B14F-4D97-AF65-F5344CB8AC3E}">
        <p14:creationId xmlns:p14="http://schemas.microsoft.com/office/powerpoint/2010/main" val="3657854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E88C-B5EF-32B6-9A40-03E867BB4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Learned: UW-Stout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64F70-0E57-D22B-B1C0-6D571C01D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from upper administration and development of committee are pivotal</a:t>
            </a:r>
          </a:p>
          <a:p>
            <a:r>
              <a:rPr lang="en-US" dirty="0"/>
              <a:t>Patience in the process is necessary</a:t>
            </a:r>
          </a:p>
          <a:p>
            <a:r>
              <a:rPr lang="en-US" dirty="0"/>
              <a:t>Campus coach was supportive contact when process was unclear or direction uncertain</a:t>
            </a:r>
          </a:p>
          <a:p>
            <a:r>
              <a:rPr lang="en-US" dirty="0"/>
              <a:t>Ultimately, Stout has continued to have more conversations and focus on mental health and equity in mental health</a:t>
            </a:r>
          </a:p>
        </p:txBody>
      </p:sp>
    </p:spTree>
    <p:extLst>
      <p:ext uri="{BB962C8B-B14F-4D97-AF65-F5344CB8AC3E}">
        <p14:creationId xmlns:p14="http://schemas.microsoft.com/office/powerpoint/2010/main" val="1371857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F5CD9-ABBD-64B3-591E-036AADDA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Learned: UW-Eau Claire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F2CD5-9AF6-AC29-C358-C9FE32A65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Difficulty finding students for</a:t>
            </a:r>
            <a:r>
              <a:rPr lang="en-US">
                <a:cs typeface="Calibri"/>
              </a:rPr>
              <a:t> the listening session </a:t>
            </a:r>
            <a:endParaRPr lang="en-US" dirty="0"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>
                <a:cs typeface="Calibri"/>
              </a:rPr>
              <a:t>Gaps in communication while waiting for the needs assessment</a:t>
            </a:r>
            <a:endParaRPr lang="en-US" dirty="0">
              <a:cs typeface="Calibri"/>
            </a:endParaRP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Lost some momentum over the summer</a:t>
            </a:r>
          </a:p>
          <a:p>
            <a:pPr>
              <a:buClr>
                <a:srgbClr val="FFFFFF"/>
              </a:buClr>
            </a:pPr>
            <a:r>
              <a:rPr lang="en-US" dirty="0">
                <a:cs typeface="Calibri"/>
              </a:rPr>
              <a:t>Looking forward to getting the finalized report</a:t>
            </a:r>
            <a:r>
              <a:rPr lang="en-US"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175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F90F-CECD-B501-7940-899BD2FE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Contact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007F-2747-337E-203D-734FD3BB7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Steve Fund Contact: </a:t>
            </a:r>
            <a:r>
              <a:rPr lang="en-US" b="0" i="0" dirty="0">
                <a:effectLst/>
              </a:rPr>
              <a:t>info@stevefund.org</a:t>
            </a:r>
            <a:endParaRPr lang="en-US" dirty="0"/>
          </a:p>
          <a:p>
            <a:r>
              <a:rPr lang="en-US" dirty="0"/>
              <a:t>Chasidy: faithc@uwstout.edu</a:t>
            </a:r>
          </a:p>
          <a:p>
            <a:r>
              <a:rPr lang="en-US" dirty="0"/>
              <a:t>Riley: mcgratrc@uwec.edu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51152"/>
      </p:ext>
    </p:extLst>
  </p:cSld>
  <p:clrMapOvr>
    <a:masterClrMapping/>
  </p:clrMapOvr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slides.potx" id="{49C7086D-B6BF-42C9-B2E9-7A6F5A963EAA}" vid="{839E83B1-FF0C-49E8-8563-59D864F05AE3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3" ma:contentTypeDescription="Create a new document." ma:contentTypeScope="" ma:versionID="d0fb12ae1967e386d9af023d93fafa34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0c95ed03e42faf8ec480aa19abf77690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1BD8E5-A18E-435C-B431-90A6B59F4B6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D6DE65-242B-4F10-B338-2D1F30BC1A69}"/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15889</TotalTime>
  <Words>634</Words>
  <Application>Microsoft Office PowerPoint</Application>
  <PresentationFormat>Widescreen</PresentationFormat>
  <Paragraphs>79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Courier New</vt:lpstr>
      <vt:lpstr>Wingdings</vt:lpstr>
      <vt:lpstr>Vertical Lexicon design template</vt:lpstr>
      <vt:lpstr>Equity in Mental Health on Campus: A Steve Fund Program </vt:lpstr>
      <vt:lpstr>About The Steve Fund</vt:lpstr>
      <vt:lpstr>Equity in Mental Health on Campus (EMHC)</vt:lpstr>
      <vt:lpstr>Committee Make-up</vt:lpstr>
      <vt:lpstr>EMHC Process</vt:lpstr>
      <vt:lpstr>EMHC Recommendations</vt:lpstr>
      <vt:lpstr>EMHC Recommendations</vt:lpstr>
      <vt:lpstr>Lessons Learned: UW-Stout</vt:lpstr>
      <vt:lpstr>Lessons Learned: UW-Eau Claire</vt:lpstr>
      <vt:lpstr>Our Contact Information </vt:lpstr>
    </vt:vector>
  </TitlesOfParts>
  <Company>University of Wisconsin Stout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Faith, Chasidy</dc:creator>
  <cp:lastModifiedBy>Faith, Chasidy</cp:lastModifiedBy>
  <cp:revision>90</cp:revision>
  <dcterms:created xsi:type="dcterms:W3CDTF">2024-10-28T15:48:56Z</dcterms:created>
  <dcterms:modified xsi:type="dcterms:W3CDTF">2024-11-11T15:24:19Z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