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4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23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3" r:id="rId1"/>
    <p:sldMasterId id="2147483899" r:id="rId2"/>
  </p:sldMasterIdLst>
  <p:notesMasterIdLst>
    <p:notesMasterId r:id="rId26"/>
  </p:notesMasterIdLst>
  <p:sldIdLst>
    <p:sldId id="332" r:id="rId3"/>
    <p:sldId id="515" r:id="rId4"/>
    <p:sldId id="494" r:id="rId5"/>
    <p:sldId id="501" r:id="rId6"/>
    <p:sldId id="372" r:id="rId7"/>
    <p:sldId id="374" r:id="rId8"/>
    <p:sldId id="503" r:id="rId9"/>
    <p:sldId id="504" r:id="rId10"/>
    <p:sldId id="505" r:id="rId11"/>
    <p:sldId id="506" r:id="rId12"/>
    <p:sldId id="508" r:id="rId13"/>
    <p:sldId id="509" r:id="rId14"/>
    <p:sldId id="510" r:id="rId15"/>
    <p:sldId id="519" r:id="rId16"/>
    <p:sldId id="511" r:id="rId17"/>
    <p:sldId id="512" r:id="rId18"/>
    <p:sldId id="513" r:id="rId19"/>
    <p:sldId id="415" r:id="rId20"/>
    <p:sldId id="416" r:id="rId21"/>
    <p:sldId id="469" r:id="rId22"/>
    <p:sldId id="451" r:id="rId23"/>
    <p:sldId id="520" r:id="rId24"/>
    <p:sldId id="517" r:id="rId25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9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03" autoAdjust="0"/>
    <p:restoredTop sz="68376" autoAdjust="0"/>
  </p:normalViewPr>
  <p:slideViewPr>
    <p:cSldViewPr>
      <p:cViewPr varScale="1">
        <p:scale>
          <a:sx n="42" d="100"/>
          <a:sy n="42" d="100"/>
        </p:scale>
        <p:origin x="2064" y="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099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6" d="100"/>
          <a:sy n="46" d="100"/>
        </p:scale>
        <p:origin x="2728" y="44"/>
      </p:cViewPr>
      <p:guideLst>
        <p:guide orient="horz" pos="2929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customXml" Target="../customXml/item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customXml" Target="../customXml/item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customXml" Target="../customXml/item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938" y="0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9788" cy="34877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040" y="4416427"/>
            <a:ext cx="560832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91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938" y="8829675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68880909-8BA4-4990-B185-57E9D72342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7805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880909-8BA4-4990-B185-57E9D723426A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3506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8880909-8BA4-4990-B185-57E9D723426A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86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389819-2E24-4F30-A643-3A88084C066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62900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8880909-8BA4-4990-B185-57E9D723426A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0182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8880909-8BA4-4990-B185-57E9D723426A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7260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US" sz="1400" dirty="0"/>
          </a:p>
          <a:p>
            <a:pPr lvl="1"/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8880909-8BA4-4990-B185-57E9D723426A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2476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8880909-8BA4-4990-B185-57E9D723426A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1798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8880909-8BA4-4990-B185-57E9D723426A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5151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8880909-8BA4-4990-B185-57E9D723426A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7928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AAEBBE-399B-4FC9-B23E-14617ABC977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61680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AAEBBE-399B-4FC9-B23E-14617ABC977C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35250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903413" y="381000"/>
            <a:ext cx="3438525" cy="25796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67360" y="3429000"/>
            <a:ext cx="5764107" cy="5486400"/>
          </a:xfrm>
        </p:spPr>
        <p:txBody>
          <a:bodyPr/>
          <a:lstStyle/>
          <a:p>
            <a:endParaRPr lang="en-US" sz="1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AAEBBE-399B-4FC9-B23E-14617ABC977C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81866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AAEBBE-399B-4FC9-B23E-14617ABC977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39327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8880909-8BA4-4990-B185-57E9D723426A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3608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8880909-8BA4-4990-B185-57E9D723426A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9507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8880909-8BA4-4990-B185-57E9D723426A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3731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8880909-8BA4-4990-B185-57E9D723426A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3011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880909-8BA4-4990-B185-57E9D723426A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3746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880909-8BA4-4990-B185-57E9D723426A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8000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8880909-8BA4-4990-B185-57E9D723426A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6915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8880909-8BA4-4990-B185-57E9D723426A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0139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8880909-8BA4-4990-B185-57E9D723426A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31476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8880909-8BA4-4990-B185-57E9D723426A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9303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8A692-8AA7-40BC-A205-1C56C6A5B5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113C09-5B81-45DC-9ED3-81877B0D2C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676EF-2CA7-4AEB-A133-8048CEBE5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D8174C-521B-4166-85C7-B788690D8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851FA7-D34B-4193-B0DB-1D33BB7C7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3840BB-6802-4223-B675-D882C5DBE04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181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C62C7-5423-4942-9416-4C62B2895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D806DF-8E39-42CC-A6E0-45D5E7FD3F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B4EA94-1F20-41E9-B65B-E69A5B668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E0BFDA-1F0A-4591-82DD-A3ED8CAB5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131ED9-C64D-45A9-A06B-1236E1F10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6C3E3B-453B-44A9-91C4-4268C074364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494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4CB73-D22C-4B65-A4D5-DA7E1CB46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F3DD13-07F4-499D-A643-5D2E0A5630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7C04DF-20E0-482A-8573-3BFB24CDC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FED2F0-4F15-4A9C-B926-8170061F6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4136CB-BFEA-4DD3-8ED3-633253492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00BD69-000B-418D-A18D-7AC272849CA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432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97E04-D616-470D-A4C3-259B1C681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54B846-2B3C-4499-9A68-2E37770FA2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4F81A9-F63C-4858-A2CA-E0437CDB93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AAB8E3-9CBB-487F-AAF9-AFAA72203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F2A2C8-E180-467F-98B9-FEA69A6C6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B69CE4-489D-4802-9843-F8FACE22D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6B2B2C-C0CA-4DC4-A848-3A82B6EA215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570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1A0B0-21E4-4171-A73A-C6980E73B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3359E2-05CA-4FC3-ADE0-5DAD5E20F6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7100C4-11E2-401D-9796-AAA5802B2F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526BE6-C318-41D3-ACC4-77BE0343EB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1BBA10-9575-439E-BF67-832DE5B015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805B7E-9B04-475F-A98E-6C4BB73DEA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72E71D5-36CE-4F0F-8BCF-AF894E38F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B90E41-CB6A-450E-8570-C62B9F649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ADD40E-675A-40A5-B35F-205D990225D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266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14209-620B-40B4-A40F-C12F7D6E6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D9C1DB-F9F3-487D-863D-B6FB807F6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E855F3-C2AA-4573-9E52-E58ECDB91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8AAD4D-0900-4A04-8477-DBF34A108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E75B8C-47CE-40BC-9718-2A0AA41956E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151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50A3D57-A3E3-4E70-AEAE-1C79284FF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72D9CD-5EE1-4FD5-A2B1-473997DE1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B4CE87-C97C-419D-B50C-85C7B3A53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06885-7EFB-42D6-AC81-BB5C1DFFCBA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4872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12F4B-7B0A-478B-AFCF-F383BE5CD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F02EC6-0401-4F82-8109-A14D6F7B9B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49CD2B-AAF1-458D-B869-8EA5249307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25572F-9971-498A-86B1-957D21CF6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061606-754F-48AC-A948-277B64A42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F3A0ED-75E4-49CB-81BC-8C41128F7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6785A6-0D21-427D-8DBD-70EBCF0C5A1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47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9C668-09FE-4961-BBD1-94DA299E4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7B01AEC-C646-4B9E-8D01-6FC70CDF73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1B06BD-91F3-4481-806D-740FC7322D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897185-95E8-4AE5-A351-40867AC39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5611AD-1C8D-450E-A51C-666BFFC1D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CA2F14-7428-4251-B0B4-EB86DE10F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E4FB66-1C68-4F7D-BDA7-3FA987893EB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769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1C117-00FC-4230-9D32-3103814E4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4DD058-6EAF-47BC-8B3E-6AEE4B319F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1EE911-FF70-4F69-9952-07FF4F381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F64151-5ED3-4363-AD0C-C9E01A9BC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21771A-1BC9-4D09-96B6-CA220BC37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F955D9-6E45-40AC-90CA-E07C6A823FC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19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AC3D3B1-341B-4161-A93C-AC5E470865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9F9B4F-C7F3-47BB-955F-36899553D3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85126B-466E-48B3-95CA-64E60E538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67CDB4-A0D2-41A0-A908-B08419EAF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F66BC8-0DD7-40B2-8B41-6F34472DB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B3266-378D-4FAD-9262-967E361C959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0664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8A692-8AA7-40BC-A205-1C56C6A5B5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113C09-5B81-45DC-9ED3-81877B0D2C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676EF-2CA7-4AEB-A133-8048CEBE5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D8174C-521B-4166-85C7-B788690D8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851FA7-D34B-4193-B0DB-1D33BB7C7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3840BB-6802-4223-B675-D882C5DBE04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2028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C62C7-5423-4942-9416-4C62B2895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D806DF-8E39-42CC-A6E0-45D5E7FD3F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B4EA94-1F20-41E9-B65B-E69A5B668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E0BFDA-1F0A-4591-82DD-A3ED8CAB5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131ED9-C64D-45A9-A06B-1236E1F10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6C3E3B-453B-44A9-91C4-4268C074364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4716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4CB73-D22C-4B65-A4D5-DA7E1CB46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F3DD13-07F4-499D-A643-5D2E0A5630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7C04DF-20E0-482A-8573-3BFB24CDC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FED2F0-4F15-4A9C-B926-8170061F6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4136CB-BFEA-4DD3-8ED3-633253492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00BD69-000B-418D-A18D-7AC272849CA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7458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97E04-D616-470D-A4C3-259B1C681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54B846-2B3C-4499-9A68-2E37770FA2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4F81A9-F63C-4858-A2CA-E0437CDB93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AAB8E3-9CBB-487F-AAF9-AFAA72203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F2A2C8-E180-467F-98B9-FEA69A6C6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B69CE4-489D-4802-9843-F8FACE22D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6B2B2C-C0CA-4DC4-A848-3A82B6EA215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1063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1A0B0-21E4-4171-A73A-C6980E73B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3359E2-05CA-4FC3-ADE0-5DAD5E20F6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7100C4-11E2-401D-9796-AAA5802B2F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526BE6-C318-41D3-ACC4-77BE0343EB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1BBA10-9575-439E-BF67-832DE5B015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805B7E-9B04-475F-A98E-6C4BB73DEA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72E71D5-36CE-4F0F-8BCF-AF894E38F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B90E41-CB6A-450E-8570-C62B9F649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ADD40E-675A-40A5-B35F-205D990225D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4218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14209-620B-40B4-A40F-C12F7D6E6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D9C1DB-F9F3-487D-863D-B6FB807F6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E855F3-C2AA-4573-9E52-E58ECDB91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8AAD4D-0900-4A04-8477-DBF34A108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E75B8C-47CE-40BC-9718-2A0AA41956E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7807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50A3D57-A3E3-4E70-AEAE-1C79284FF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72D9CD-5EE1-4FD5-A2B1-473997DE1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B4CE87-C97C-419D-B50C-85C7B3A53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06885-7EFB-42D6-AC81-BB5C1DFFCBA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7226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12F4B-7B0A-478B-AFCF-F383BE5CD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F02EC6-0401-4F82-8109-A14D6F7B9B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49CD2B-AAF1-458D-B869-8EA5249307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25572F-9971-498A-86B1-957D21CF6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061606-754F-48AC-A948-277B64A42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F3A0ED-75E4-49CB-81BC-8C41128F7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6785A6-0D21-427D-8DBD-70EBCF0C5A1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2897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9C668-09FE-4961-BBD1-94DA299E4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7B01AEC-C646-4B9E-8D01-6FC70CDF73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1B06BD-91F3-4481-806D-740FC7322D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897185-95E8-4AE5-A351-40867AC39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5611AD-1C8D-450E-A51C-666BFFC1D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CA2F14-7428-4251-B0B4-EB86DE10F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E4FB66-1C68-4F7D-BDA7-3FA987893EB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6053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1C117-00FC-4230-9D32-3103814E4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4DD058-6EAF-47BC-8B3E-6AEE4B319F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1EE911-FF70-4F69-9952-07FF4F381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F64151-5ED3-4363-AD0C-C9E01A9BC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21771A-1BC9-4D09-96B6-CA220BC37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F955D9-6E45-40AC-90CA-E07C6A823FC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4811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AC3D3B1-341B-4161-A93C-AC5E470865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9F9B4F-C7F3-47BB-955F-36899553D3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85126B-466E-48B3-95CA-64E60E538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67CDB4-A0D2-41A0-A908-B08419EAF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F66BC8-0DD7-40B2-8B41-6F34472DB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B3266-378D-4FAD-9262-967E361C959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230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2904FE6-0C16-4DB9-8DD4-031FF9DF8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A2289D-C5DA-4A84-9DFB-BDF4C54967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6BF5FD-37C3-4B0A-8614-88BDD4C7AB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535724-E066-4E3A-98E5-5A8492BF59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23B846-8DB9-4556-ADDD-302B93A2FD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967FE18-300B-48F0-9CAF-385692ACEE4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957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2904FE6-0C16-4DB9-8DD4-031FF9DF8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A2289D-C5DA-4A84-9DFB-BDF4C54967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6BF5FD-37C3-4B0A-8614-88BDD4C7AB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535724-E066-4E3A-98E5-5A8492BF59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23B846-8DB9-4556-ADDD-302B93A2FD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967FE18-300B-48F0-9CAF-385692ACEE4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874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1" r:id="rId2"/>
    <p:sldLayoutId id="2147483902" r:id="rId3"/>
    <p:sldLayoutId id="2147483903" r:id="rId4"/>
    <p:sldLayoutId id="2147483904" r:id="rId5"/>
    <p:sldLayoutId id="2147483905" r:id="rId6"/>
    <p:sldLayoutId id="2147483906" r:id="rId7"/>
    <p:sldLayoutId id="2147483907" r:id="rId8"/>
    <p:sldLayoutId id="2147483908" r:id="rId9"/>
    <p:sldLayoutId id="2147483909" r:id="rId10"/>
    <p:sldLayoutId id="2147483910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cynthia.kernahan@uwrf.ed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vupressonline.com/inclusive-teaching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mailto:cynthia.kernahan@uwrf.edu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533400" y="457200"/>
            <a:ext cx="7924800" cy="2438400"/>
          </a:xfrm>
        </p:spPr>
        <p:txBody>
          <a:bodyPr>
            <a:noAutofit/>
          </a:bodyPr>
          <a:lstStyle/>
          <a:p>
            <a:pPr algn="l"/>
            <a:r>
              <a:rPr lang="en-US" b="1" i="1" dirty="0"/>
              <a:t>Bias and the Student Experience</a:t>
            </a:r>
            <a:br>
              <a:rPr lang="en-US" dirty="0"/>
            </a:br>
            <a:br>
              <a:rPr lang="en-US" dirty="0"/>
            </a:br>
            <a:br>
              <a:rPr lang="en-US" sz="4000" b="1" dirty="0"/>
            </a:b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533400" y="2362200"/>
            <a:ext cx="8077200" cy="3810000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en-US" sz="3600" dirty="0"/>
              <a:t>Cyndi Kernahan</a:t>
            </a:r>
          </a:p>
          <a:p>
            <a:pPr marL="0" indent="0" algn="l">
              <a:buNone/>
            </a:pPr>
            <a:r>
              <a:rPr lang="en-US" sz="3600" dirty="0">
                <a:hlinkClick r:id="rId3"/>
              </a:rPr>
              <a:t>cynthia.kernahan@uwrf.edu</a:t>
            </a:r>
            <a:endParaRPr lang="en-US" sz="3600" dirty="0"/>
          </a:p>
          <a:p>
            <a:pPr marL="0" indent="0" algn="l">
              <a:buNone/>
            </a:pPr>
            <a:endParaRPr lang="en-US" sz="3600" dirty="0"/>
          </a:p>
          <a:p>
            <a:pPr marL="0" indent="0" algn="l">
              <a:buNone/>
            </a:pPr>
            <a:r>
              <a:rPr lang="en-US" sz="3600" dirty="0"/>
              <a:t>Professor of Psychological Sciences and Director of the Center for Excellence in Teaching and Learning, UW River Falls</a:t>
            </a:r>
          </a:p>
          <a:p>
            <a:pPr marL="0" indent="0" algn="l">
              <a:buNone/>
            </a:pPr>
            <a:endParaRPr lang="en-US" sz="3600" dirty="0"/>
          </a:p>
          <a:p>
            <a:pPr marL="0" indent="0" algn="l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598409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85DFD66-B74D-0A58-549F-42DDE9AFE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What to expect today?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2A70B7A-7D7B-B836-C221-AA70A0AFFE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Types of bias</a:t>
            </a:r>
          </a:p>
          <a:p>
            <a:endParaRPr lang="en-US" sz="3600" dirty="0"/>
          </a:p>
          <a:p>
            <a:r>
              <a:rPr lang="en-US" sz="3600" dirty="0"/>
              <a:t>How bias may affect our students</a:t>
            </a:r>
          </a:p>
          <a:p>
            <a:pPr lvl="1"/>
            <a:r>
              <a:rPr lang="en-US" sz="3300" dirty="0"/>
              <a:t>Belonging Uncertainty</a:t>
            </a:r>
          </a:p>
          <a:p>
            <a:pPr lvl="1"/>
            <a:r>
              <a:rPr lang="en-US" sz="3300" dirty="0"/>
              <a:t>Stereotype Threat </a:t>
            </a:r>
          </a:p>
          <a:p>
            <a:endParaRPr lang="en-US" sz="3600" dirty="0"/>
          </a:p>
          <a:p>
            <a:r>
              <a:rPr lang="en-US" sz="3600" dirty="0"/>
              <a:t>What we can do about it</a:t>
            </a:r>
          </a:p>
        </p:txBody>
      </p:sp>
    </p:spTree>
    <p:extLst>
      <p:ext uri="{BB962C8B-B14F-4D97-AF65-F5344CB8AC3E}">
        <p14:creationId xmlns:p14="http://schemas.microsoft.com/office/powerpoint/2010/main" val="4139910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55F7A-A07B-4845-83F2-2E0171ABF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Types of bias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78226-7A79-4BC0-B093-809B006570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667247"/>
          </a:xfrm>
        </p:spPr>
        <p:txBody>
          <a:bodyPr>
            <a:normAutofit/>
          </a:bodyPr>
          <a:lstStyle/>
          <a:p>
            <a:r>
              <a:rPr lang="en-US" sz="3600" dirty="0"/>
              <a:t>Individual bias</a:t>
            </a:r>
          </a:p>
          <a:p>
            <a:pPr lvl="1"/>
            <a:r>
              <a:rPr lang="en-US" sz="3200" dirty="0"/>
              <a:t>Residence halls, classrooms, campus </a:t>
            </a:r>
          </a:p>
          <a:p>
            <a:endParaRPr lang="en-US" sz="3600" dirty="0"/>
          </a:p>
          <a:p>
            <a:r>
              <a:rPr lang="en-US" sz="3600" dirty="0"/>
              <a:t>Systemic bias</a:t>
            </a:r>
          </a:p>
          <a:p>
            <a:pPr lvl="1"/>
            <a:r>
              <a:rPr lang="en-US" sz="3200" dirty="0"/>
              <a:t>Funding, curriculum, resources </a:t>
            </a:r>
          </a:p>
          <a:p>
            <a:pPr lvl="1"/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2800" dirty="0"/>
              <a:t>Jones, 1996; Tatum, 2017</a:t>
            </a:r>
          </a:p>
        </p:txBody>
      </p:sp>
    </p:spTree>
    <p:extLst>
      <p:ext uri="{BB962C8B-B14F-4D97-AF65-F5344CB8AC3E}">
        <p14:creationId xmlns:p14="http://schemas.microsoft.com/office/powerpoint/2010/main" val="3760749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D92E9-15B4-913D-3522-701B314E2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Belonging Uncertainty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B59054-787C-DE59-038F-45BBF17F66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602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D3277-DE4A-CD95-839E-78CD1C507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082674"/>
          </a:xfrm>
        </p:spPr>
        <p:txBody>
          <a:bodyPr/>
          <a:lstStyle/>
          <a:p>
            <a:r>
              <a:rPr lang="en-US" sz="4400" dirty="0"/>
              <a:t>Belonging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FDEB45-A640-F600-84A2-B49AC040DE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47800"/>
            <a:ext cx="7886700" cy="5045073"/>
          </a:xfrm>
        </p:spPr>
        <p:txBody>
          <a:bodyPr>
            <a:normAutofit/>
          </a:bodyPr>
          <a:lstStyle/>
          <a:p>
            <a:r>
              <a:rPr lang="en-US" sz="3500" dirty="0">
                <a:solidFill>
                  <a:srgbClr val="404041"/>
                </a:solidFill>
              </a:rPr>
              <a:t>Belonging Uncertainty</a:t>
            </a:r>
          </a:p>
          <a:p>
            <a:pPr lvl="1"/>
            <a:r>
              <a:rPr lang="en-US" sz="3200" dirty="0">
                <a:solidFill>
                  <a:srgbClr val="404041"/>
                </a:solidFill>
              </a:rPr>
              <a:t>More likely for marginalized and underrepresented students</a:t>
            </a:r>
          </a:p>
          <a:p>
            <a:pPr lvl="1"/>
            <a:r>
              <a:rPr lang="en-US" sz="3200" dirty="0">
                <a:solidFill>
                  <a:srgbClr val="404041"/>
                </a:solidFill>
              </a:rPr>
              <a:t>Strong predictor of retention</a:t>
            </a:r>
          </a:p>
          <a:p>
            <a:endParaRPr lang="en-US" sz="3500" dirty="0">
              <a:solidFill>
                <a:srgbClr val="404041"/>
              </a:solidFill>
            </a:endParaRPr>
          </a:p>
          <a:p>
            <a:pPr lvl="1"/>
            <a:r>
              <a:rPr lang="en-US" sz="3200" dirty="0">
                <a:solidFill>
                  <a:srgbClr val="404041"/>
                </a:solidFill>
              </a:rPr>
              <a:t>Tied to academic achievement, well-being, mental health</a:t>
            </a:r>
          </a:p>
          <a:p>
            <a:endParaRPr lang="en-US" sz="3500" dirty="0">
              <a:solidFill>
                <a:srgbClr val="404041"/>
              </a:solidFill>
            </a:endParaRPr>
          </a:p>
          <a:p>
            <a:pPr marL="0" indent="0">
              <a:buNone/>
            </a:pPr>
            <a:r>
              <a:rPr lang="en-US" sz="2800" dirty="0" err="1"/>
              <a:t>Maghsoodi</a:t>
            </a:r>
            <a:r>
              <a:rPr lang="en-US" sz="2800" dirty="0"/>
              <a:t> et al., 2023; Williams Institute, 2022</a:t>
            </a:r>
          </a:p>
          <a:p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76932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E0A8E1E-9DF3-D39F-A710-F98A60EBC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en-US" sz="4400" dirty="0"/>
              <a:t>Cues for belonging-racial bias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16CBDC9-9988-C9EA-78AD-6A6D728A7B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90688"/>
            <a:ext cx="7886700" cy="5014911"/>
          </a:xfrm>
        </p:spPr>
        <p:txBody>
          <a:bodyPr>
            <a:normAutofit fontScale="92500" lnSpcReduction="10000"/>
          </a:bodyPr>
          <a:lstStyle/>
          <a:p>
            <a:r>
              <a:rPr lang="en-US" sz="3500" dirty="0"/>
              <a:t>Explicit racial hostility or intimidation </a:t>
            </a:r>
          </a:p>
          <a:p>
            <a:endParaRPr lang="en-US" sz="3500" dirty="0"/>
          </a:p>
          <a:p>
            <a:r>
              <a:rPr lang="en-US" sz="3500" dirty="0"/>
              <a:t>Racial bias</a:t>
            </a:r>
          </a:p>
          <a:p>
            <a:pPr lvl="1"/>
            <a:r>
              <a:rPr lang="en-US" sz="3500" dirty="0"/>
              <a:t>39% felt uncomfortable b/c of race</a:t>
            </a:r>
          </a:p>
          <a:p>
            <a:pPr lvl="1"/>
            <a:r>
              <a:rPr lang="en-US" sz="3500" dirty="0"/>
              <a:t>51% experienced stereotypes </a:t>
            </a:r>
          </a:p>
          <a:p>
            <a:pPr lvl="1"/>
            <a:r>
              <a:rPr lang="en-US" sz="3500" dirty="0"/>
              <a:t>30% of classrooms</a:t>
            </a:r>
          </a:p>
          <a:p>
            <a:pPr lvl="1"/>
            <a:endParaRPr lang="en-US" sz="3500" dirty="0"/>
          </a:p>
          <a:p>
            <a:r>
              <a:rPr lang="en-US" sz="3500" dirty="0"/>
              <a:t>Curriculum, resources </a:t>
            </a:r>
          </a:p>
          <a:p>
            <a:endParaRPr lang="en-US" sz="3900" dirty="0"/>
          </a:p>
          <a:p>
            <a:pPr marL="0" indent="0">
              <a:buNone/>
            </a:pPr>
            <a:r>
              <a:rPr lang="en-US" sz="3000" dirty="0"/>
              <a:t>Harwood et al., 2015; Suarez-Orozco et al., 2015</a:t>
            </a:r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0012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2E674-1AB3-13C5-6539-09D6A525A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Cues for belonging-gender bias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61F67F-9A3F-0162-E9CE-2F1BC5E24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803775"/>
          </a:xfrm>
        </p:spPr>
        <p:txBody>
          <a:bodyPr>
            <a:normAutofit fontScale="92500" lnSpcReduction="10000"/>
          </a:bodyPr>
          <a:lstStyle/>
          <a:p>
            <a:r>
              <a:rPr lang="en-US" sz="3500" dirty="0"/>
              <a:t>Bullying, harassment, assault</a:t>
            </a:r>
          </a:p>
          <a:p>
            <a:pPr lvl="1"/>
            <a:r>
              <a:rPr lang="en-US" sz="3500" dirty="0"/>
              <a:t>LGBTQ: 32%</a:t>
            </a:r>
          </a:p>
          <a:p>
            <a:pPr lvl="1"/>
            <a:r>
              <a:rPr lang="en-US" sz="3500" dirty="0"/>
              <a:t>Non-LGBTQ: 19%</a:t>
            </a:r>
          </a:p>
          <a:p>
            <a:pPr lvl="1"/>
            <a:endParaRPr lang="en-US" sz="3500" dirty="0"/>
          </a:p>
          <a:p>
            <a:r>
              <a:rPr lang="en-US" sz="3500" dirty="0"/>
              <a:t>Most did not report or know how to report these instances</a:t>
            </a:r>
          </a:p>
          <a:p>
            <a:endParaRPr lang="en-US" sz="3500" dirty="0"/>
          </a:p>
          <a:p>
            <a:r>
              <a:rPr lang="en-US" sz="3500" dirty="0"/>
              <a:t>Curriculum, resources </a:t>
            </a:r>
          </a:p>
          <a:p>
            <a:pPr lvl="1"/>
            <a:endParaRPr lang="en-US" sz="2900" dirty="0"/>
          </a:p>
          <a:p>
            <a:pPr marL="0" indent="0">
              <a:buNone/>
            </a:pPr>
            <a:r>
              <a:rPr lang="en-US" sz="3000" dirty="0"/>
              <a:t>Williams Institute, 2022</a:t>
            </a:r>
          </a:p>
          <a:p>
            <a:pPr lvl="1"/>
            <a:endParaRPr lang="en-US" sz="2900" dirty="0"/>
          </a:p>
        </p:txBody>
      </p:sp>
    </p:spTree>
    <p:extLst>
      <p:ext uri="{BB962C8B-B14F-4D97-AF65-F5344CB8AC3E}">
        <p14:creationId xmlns:p14="http://schemas.microsoft.com/office/powerpoint/2010/main" val="1989167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A3EE9-C2FE-BBF5-9C89-C80D1F73B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Stereotype Threat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47CF0E-16E5-D4F7-0D92-4CAB898B87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1261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81001"/>
            <a:ext cx="7886700" cy="1325563"/>
          </a:xfrm>
        </p:spPr>
        <p:txBody>
          <a:bodyPr>
            <a:normAutofit/>
          </a:bodyPr>
          <a:lstStyle/>
          <a:p>
            <a:r>
              <a:rPr lang="en-US" sz="4400" dirty="0"/>
              <a:t>Stereotype threat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706564"/>
            <a:ext cx="8134350" cy="4770435"/>
          </a:xfrm>
        </p:spPr>
        <p:txBody>
          <a:bodyPr>
            <a:normAutofit/>
          </a:bodyPr>
          <a:lstStyle/>
          <a:p>
            <a:r>
              <a:rPr lang="en-US" sz="3200" b="0" i="0" dirty="0">
                <a:solidFill>
                  <a:srgbClr val="202122"/>
                </a:solidFill>
                <a:effectLst/>
                <a:highlight>
                  <a:srgbClr val="FFFFFF"/>
                </a:highlight>
              </a:rPr>
              <a:t>Situational experience in which people are or feel themselves to be at risk of conforming to </a:t>
            </a:r>
            <a:r>
              <a:rPr lang="en-US" sz="3200" b="0" i="0" u="none" strike="noStrike" dirty="0">
                <a:effectLst/>
                <a:highlight>
                  <a:srgbClr val="FFFFFF"/>
                </a:highlight>
              </a:rPr>
              <a:t>stereotypes</a:t>
            </a:r>
            <a:r>
              <a:rPr lang="en-US" sz="3200" b="0" i="0" dirty="0">
                <a:solidFill>
                  <a:srgbClr val="202122"/>
                </a:solidFill>
                <a:effectLst/>
                <a:highlight>
                  <a:srgbClr val="FFFFFF"/>
                </a:highlight>
              </a:rPr>
              <a:t> about their social group</a:t>
            </a:r>
          </a:p>
          <a:p>
            <a:endParaRPr lang="en-US" sz="3200" b="0" i="0" dirty="0">
              <a:solidFill>
                <a:srgbClr val="202122"/>
              </a:solidFill>
              <a:effectLst/>
              <a:highlight>
                <a:srgbClr val="FFFFFF"/>
              </a:highlight>
            </a:endParaRPr>
          </a:p>
          <a:p>
            <a:r>
              <a:rPr lang="en-US" sz="3200" b="0" i="0" dirty="0">
                <a:solidFill>
                  <a:srgbClr val="202122"/>
                </a:solidFill>
                <a:effectLst/>
                <a:highlight>
                  <a:srgbClr val="FFFFFF"/>
                </a:highlight>
              </a:rPr>
              <a:t>Contributing factor to long-standing </a:t>
            </a:r>
            <a:r>
              <a:rPr lang="en-US" sz="3200" b="0" i="0" u="none" strike="noStrike" dirty="0">
                <a:effectLst/>
                <a:highlight>
                  <a:srgbClr val="FFFFFF"/>
                </a:highlight>
              </a:rPr>
              <a:t>racial and gender gaps</a:t>
            </a:r>
            <a:r>
              <a:rPr lang="en-US" sz="3200" b="0" i="0" dirty="0">
                <a:solidFill>
                  <a:srgbClr val="202122"/>
                </a:solidFill>
                <a:effectLst/>
                <a:highlight>
                  <a:srgbClr val="FFFFFF"/>
                </a:highlight>
              </a:rPr>
              <a:t> in academic performance</a:t>
            </a:r>
            <a:endParaRPr lang="en-US" sz="32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Steele, 2010</a:t>
            </a:r>
          </a:p>
        </p:txBody>
      </p:sp>
    </p:spTree>
    <p:extLst>
      <p:ext uri="{BB962C8B-B14F-4D97-AF65-F5344CB8AC3E}">
        <p14:creationId xmlns:p14="http://schemas.microsoft.com/office/powerpoint/2010/main" val="539277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199" y="457200"/>
            <a:ext cx="7024744" cy="877336"/>
          </a:xfrm>
        </p:spPr>
        <p:txBody>
          <a:bodyPr>
            <a:normAutofit/>
          </a:bodyPr>
          <a:lstStyle/>
          <a:p>
            <a:r>
              <a:rPr lang="en-US" sz="4400" dirty="0"/>
              <a:t>Across social groups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313" y="1524000"/>
            <a:ext cx="8410687" cy="4953000"/>
          </a:xfrm>
        </p:spPr>
        <p:txBody>
          <a:bodyPr>
            <a:normAutofit/>
          </a:bodyPr>
          <a:lstStyle/>
          <a:p>
            <a:pPr lvl="1"/>
            <a:r>
              <a:rPr lang="en-US" sz="3200" dirty="0"/>
              <a:t>Situational interaction between some part of your identity and the environment</a:t>
            </a:r>
          </a:p>
          <a:p>
            <a:pPr lvl="2"/>
            <a:r>
              <a:rPr lang="en-US" sz="3200" i="1" dirty="0"/>
              <a:t>Race		Gender		Social Class</a:t>
            </a:r>
          </a:p>
          <a:p>
            <a:pPr lvl="2"/>
            <a:r>
              <a:rPr lang="en-US" sz="3200" i="1" dirty="0"/>
              <a:t>Body Size	Religion		Ability/Disability</a:t>
            </a:r>
          </a:p>
          <a:p>
            <a:pPr lvl="1"/>
            <a:endParaRPr lang="en-US" sz="2000" dirty="0"/>
          </a:p>
          <a:p>
            <a:pPr lvl="2"/>
            <a:r>
              <a:rPr lang="en-US" sz="3200" i="1" dirty="0"/>
              <a:t>Examples</a:t>
            </a:r>
            <a:r>
              <a:rPr lang="en-US" sz="3200" dirty="0"/>
              <a:t>:</a:t>
            </a:r>
          </a:p>
          <a:p>
            <a:pPr lvl="3"/>
            <a:r>
              <a:rPr lang="en-US" sz="3200" dirty="0"/>
              <a:t>The “Black woman” in the Computer Science department</a:t>
            </a:r>
          </a:p>
          <a:p>
            <a:pPr lvl="3"/>
            <a:endParaRPr lang="en-US" sz="3200" dirty="0"/>
          </a:p>
          <a:p>
            <a:pPr lvl="3"/>
            <a:r>
              <a:rPr lang="en-US" sz="3200" dirty="0"/>
              <a:t>The “old person” in a college class </a:t>
            </a:r>
          </a:p>
          <a:p>
            <a:pPr marL="1028700" lvl="3" indent="0">
              <a:buNone/>
            </a:pPr>
            <a:endParaRPr lang="en-US" sz="3200" dirty="0"/>
          </a:p>
          <a:p>
            <a:pPr lvl="1"/>
            <a:endParaRPr lang="en-US" dirty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4506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7846791" cy="730358"/>
          </a:xfrm>
        </p:spPr>
        <p:txBody>
          <a:bodyPr>
            <a:normAutofit/>
          </a:bodyPr>
          <a:lstStyle/>
          <a:p>
            <a:r>
              <a:rPr lang="en-US" sz="4400" dirty="0"/>
              <a:t>Short term consequences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457" y="1371600"/>
            <a:ext cx="8501743" cy="5181600"/>
          </a:xfrm>
        </p:spPr>
        <p:txBody>
          <a:bodyPr>
            <a:noAutofit/>
          </a:bodyPr>
          <a:lstStyle/>
          <a:p>
            <a:r>
              <a:rPr lang="en-US" sz="3600" dirty="0"/>
              <a:t>Decreased ability and performance</a:t>
            </a:r>
          </a:p>
          <a:p>
            <a:pPr lvl="1"/>
            <a:r>
              <a:rPr lang="en-US" sz="3200" dirty="0"/>
              <a:t>Women (math and science)</a:t>
            </a:r>
          </a:p>
          <a:p>
            <a:pPr lvl="1"/>
            <a:r>
              <a:rPr lang="en-US" sz="3200" dirty="0"/>
              <a:t>Black students</a:t>
            </a:r>
          </a:p>
          <a:p>
            <a:pPr marL="342900" lvl="1" indent="0">
              <a:buNone/>
            </a:pPr>
            <a:r>
              <a:rPr lang="en-US" sz="3200" dirty="0"/>
              <a:t> </a:t>
            </a:r>
          </a:p>
          <a:p>
            <a:r>
              <a:rPr lang="en-US" sz="3600" dirty="0"/>
              <a:t>Why?</a:t>
            </a:r>
          </a:p>
          <a:p>
            <a:pPr lvl="1"/>
            <a:r>
              <a:rPr lang="en-US" sz="3200" dirty="0"/>
              <a:t>Increased stress, decreased attentional capacity</a:t>
            </a:r>
          </a:p>
          <a:p>
            <a:pPr lvl="1"/>
            <a:r>
              <a:rPr lang="en-US" sz="3200" i="1" dirty="0"/>
              <a:t>Too many background programs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800" dirty="0"/>
              <a:t>Steele, 2010</a:t>
            </a:r>
          </a:p>
        </p:txBody>
      </p:sp>
    </p:spTree>
    <p:extLst>
      <p:ext uri="{BB962C8B-B14F-4D97-AF65-F5344CB8AC3E}">
        <p14:creationId xmlns:p14="http://schemas.microsoft.com/office/powerpoint/2010/main" val="2372332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85800"/>
            <a:ext cx="7696200" cy="914400"/>
          </a:xfrm>
        </p:spPr>
        <p:txBody>
          <a:bodyPr>
            <a:noAutofit/>
          </a:bodyPr>
          <a:lstStyle/>
          <a:p>
            <a:r>
              <a:rPr lang="en-US" sz="4400" dirty="0"/>
              <a:t>Long term consequences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752600"/>
            <a:ext cx="8382000" cy="4953000"/>
          </a:xfrm>
        </p:spPr>
        <p:txBody>
          <a:bodyPr>
            <a:normAutofit fontScale="25000" lnSpcReduction="20000"/>
          </a:bodyPr>
          <a:lstStyle/>
          <a:p>
            <a:r>
              <a:rPr lang="en-US" sz="14400" dirty="0"/>
              <a:t>Distancing oneself from my social group</a:t>
            </a:r>
          </a:p>
          <a:p>
            <a:endParaRPr lang="en-US" sz="14400" dirty="0"/>
          </a:p>
          <a:p>
            <a:r>
              <a:rPr lang="en-US" sz="14400" dirty="0"/>
              <a:t>Dis-Identification with the environment </a:t>
            </a:r>
          </a:p>
          <a:p>
            <a:pPr lvl="2"/>
            <a:r>
              <a:rPr lang="en-US" sz="14400" dirty="0"/>
              <a:t>(</a:t>
            </a:r>
            <a:r>
              <a:rPr lang="en-US" sz="14400" i="1" dirty="0"/>
              <a:t>I’m not a _____  person)</a:t>
            </a:r>
          </a:p>
          <a:p>
            <a:endParaRPr lang="en-US" sz="14400" dirty="0"/>
          </a:p>
          <a:p>
            <a:r>
              <a:rPr lang="en-US" sz="14700" dirty="0"/>
              <a:t>Why? </a:t>
            </a:r>
          </a:p>
          <a:p>
            <a:pPr lvl="1"/>
            <a:r>
              <a:rPr lang="en-US" sz="14700" dirty="0"/>
              <a:t>Lack of trust that I can succeed in the environment</a:t>
            </a:r>
          </a:p>
          <a:p>
            <a:pPr marL="51435" indent="0">
              <a:buNone/>
            </a:pPr>
            <a:endParaRPr lang="en-US" sz="9600" dirty="0"/>
          </a:p>
          <a:p>
            <a:pPr marL="51435" indent="0">
              <a:buNone/>
            </a:pPr>
            <a:r>
              <a:rPr lang="en-US" sz="11200" dirty="0"/>
              <a:t>Silverman and Cohen, 2014; Steele, 2010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2518481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7024744" cy="648736"/>
          </a:xfrm>
        </p:spPr>
        <p:txBody>
          <a:bodyPr>
            <a:noAutofit/>
          </a:bodyPr>
          <a:lstStyle/>
          <a:p>
            <a:r>
              <a:rPr lang="en-US" sz="4400" dirty="0"/>
              <a:t>It is about the situation, not the student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458200" cy="4724400"/>
          </a:xfrm>
        </p:spPr>
        <p:txBody>
          <a:bodyPr>
            <a:normAutofit/>
          </a:bodyPr>
          <a:lstStyle/>
          <a:p>
            <a:pPr lvl="1"/>
            <a:r>
              <a:rPr lang="en-US" sz="3600" dirty="0"/>
              <a:t>You don’t have to believe, but you know </a:t>
            </a:r>
            <a:r>
              <a:rPr lang="en-US" sz="3600" i="1" dirty="0"/>
              <a:t>others may believe </a:t>
            </a:r>
          </a:p>
          <a:p>
            <a:pPr lvl="2"/>
            <a:r>
              <a:rPr lang="en-US" sz="3600" dirty="0"/>
              <a:t>Lack of trust in environment</a:t>
            </a:r>
          </a:p>
          <a:p>
            <a:pPr lvl="1"/>
            <a:endParaRPr lang="en-US" sz="3600" b="1" dirty="0"/>
          </a:p>
          <a:p>
            <a:pPr lvl="1"/>
            <a:r>
              <a:rPr lang="en-US" sz="3600" dirty="0"/>
              <a:t>Not always explicitly conscious (often unaware this is affecting us)</a:t>
            </a:r>
            <a:endParaRPr lang="en-US" sz="3600" b="1" dirty="0"/>
          </a:p>
          <a:p>
            <a:pPr lvl="2"/>
            <a:endParaRPr lang="en-US" sz="3600" dirty="0"/>
          </a:p>
          <a:p>
            <a:pPr lvl="1"/>
            <a:r>
              <a:rPr lang="en-US" sz="3900" dirty="0"/>
              <a:t>“boosting confidence” will not work </a:t>
            </a:r>
            <a:endParaRPr lang="en-US" sz="3600" dirty="0"/>
          </a:p>
          <a:p>
            <a:pPr lvl="1"/>
            <a:endParaRPr lang="en-US" sz="3200" dirty="0"/>
          </a:p>
          <a:p>
            <a:pPr lvl="2"/>
            <a:endParaRPr lang="en-US" sz="2900" dirty="0"/>
          </a:p>
          <a:p>
            <a:pPr lvl="1"/>
            <a:endParaRPr lang="en-US" b="1" i="1" dirty="0"/>
          </a:p>
          <a:p>
            <a:pPr marL="365760" lvl="1" indent="0">
              <a:buNone/>
            </a:pPr>
            <a:endParaRPr lang="en-US" dirty="0"/>
          </a:p>
          <a:p>
            <a:pPr marL="365760" lvl="1" indent="0">
              <a:buNone/>
            </a:pPr>
            <a:endParaRPr lang="en-US" dirty="0"/>
          </a:p>
          <a:p>
            <a:pPr marL="36576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408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D6BB6FE-54DF-972F-20F6-ED8201BDD4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000" dirty="0"/>
              <a:t>Questions? Comments? </a:t>
            </a: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61939AA8-5452-A131-FB7B-3B555E51D33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8766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0EBFFD6-2481-AED9-6357-BF3029C89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can we do for students?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BD753B-B1BA-8A37-F282-41F1CC0A6F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7638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1D266F0-3526-2BD4-CE7A-53AB17BAC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Cues in the environment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438EBA4-9604-0CAF-2928-82B2065407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803775"/>
          </a:xfrm>
        </p:spPr>
        <p:txBody>
          <a:bodyPr>
            <a:normAutofit/>
          </a:bodyPr>
          <a:lstStyle/>
          <a:p>
            <a:r>
              <a:rPr lang="en-US" sz="3600" dirty="0"/>
              <a:t>Pronouns, gender-neutral bathrooms, policies and resources for marginalized students, symbols, artwork </a:t>
            </a:r>
          </a:p>
          <a:p>
            <a:pPr lvl="1"/>
            <a:endParaRPr lang="en-US" sz="3300" dirty="0"/>
          </a:p>
          <a:p>
            <a:pPr lvl="1"/>
            <a:r>
              <a:rPr lang="en-US" sz="3300" dirty="0"/>
              <a:t>Greater belonging</a:t>
            </a:r>
          </a:p>
          <a:p>
            <a:pPr lvl="1"/>
            <a:r>
              <a:rPr lang="en-US" sz="3300" dirty="0"/>
              <a:t>Fewer absences, more positive feelings toward instructor</a:t>
            </a:r>
          </a:p>
          <a:p>
            <a:pPr lvl="1"/>
            <a:endParaRPr lang="en-US" sz="3300" dirty="0"/>
          </a:p>
          <a:p>
            <a:pPr marL="0" indent="0">
              <a:buNone/>
            </a:pPr>
            <a:r>
              <a:rPr lang="en-US" sz="2800" dirty="0" err="1"/>
              <a:t>Howansky</a:t>
            </a:r>
            <a:r>
              <a:rPr lang="en-US" sz="2800" dirty="0"/>
              <a:t> et al., 2022; Maimon et al., 2023</a:t>
            </a:r>
          </a:p>
          <a:p>
            <a:pPr lvl="1"/>
            <a:endParaRPr lang="en-US" sz="3300" dirty="0"/>
          </a:p>
        </p:txBody>
      </p:sp>
    </p:spTree>
    <p:extLst>
      <p:ext uri="{BB962C8B-B14F-4D97-AF65-F5344CB8AC3E}">
        <p14:creationId xmlns:p14="http://schemas.microsoft.com/office/powerpoint/2010/main" val="813395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1D266F0-3526-2BD4-CE7A-53AB17BAC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Inclusive teaching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438EBA4-9604-0CAF-2928-82B2065407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3800" dirty="0"/>
              <a:t>Increased representation in course materials and curriculum </a:t>
            </a:r>
          </a:p>
          <a:p>
            <a:pPr lvl="1"/>
            <a:endParaRPr lang="en-US" sz="3300" dirty="0"/>
          </a:p>
          <a:p>
            <a:r>
              <a:rPr lang="en-US" sz="3800" dirty="0"/>
              <a:t>Less lecture, more activities in class, small groups, small assignments</a:t>
            </a:r>
          </a:p>
          <a:p>
            <a:endParaRPr lang="en-US" sz="3800" dirty="0"/>
          </a:p>
          <a:p>
            <a:r>
              <a:rPr lang="en-US" sz="3800" dirty="0"/>
              <a:t>Especially helpful to students most at risk</a:t>
            </a:r>
          </a:p>
          <a:p>
            <a:pPr lvl="1"/>
            <a:r>
              <a:rPr lang="en-US" sz="3800" dirty="0"/>
              <a:t>Lower income, students of color</a:t>
            </a:r>
          </a:p>
          <a:p>
            <a:pPr marL="342900" lvl="1" indent="0">
              <a:buNone/>
            </a:pPr>
            <a:endParaRPr lang="en-US" sz="3300" dirty="0"/>
          </a:p>
          <a:p>
            <a:pPr marL="0" indent="0">
              <a:buNone/>
            </a:pPr>
            <a:r>
              <a:rPr lang="en-US" sz="3300" dirty="0"/>
              <a:t>Dee and Penner, 2017; Eddy and Hogan, 2014; </a:t>
            </a:r>
            <a:r>
              <a:rPr lang="en-US" sz="3300" b="1" dirty="0">
                <a:hlinkClick r:id="rId3"/>
              </a:rPr>
              <a:t>Hogan and Sathy, 2022 </a:t>
            </a:r>
            <a:r>
              <a:rPr lang="en-US" sz="3300" b="1" i="1" dirty="0">
                <a:hlinkClick r:id="rId3"/>
              </a:rPr>
              <a:t>Inclusive Teaching</a:t>
            </a:r>
            <a:endParaRPr lang="en-US" sz="3300" b="1" i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593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082673"/>
          </a:xfrm>
        </p:spPr>
        <p:txBody>
          <a:bodyPr>
            <a:noAutofit/>
          </a:bodyPr>
          <a:lstStyle/>
          <a:p>
            <a:r>
              <a:rPr lang="en-US" sz="4400" dirty="0"/>
              <a:t>Case study: structured, active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752600"/>
            <a:ext cx="78867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Traditional Classes (Intro Biology): </a:t>
            </a:r>
          </a:p>
          <a:p>
            <a:pPr lvl="1"/>
            <a:r>
              <a:rPr lang="en-US" sz="3600" dirty="0"/>
              <a:t>In-Class Activities (&lt;15%)</a:t>
            </a: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dirty="0"/>
              <a:t>Moderate Structure (Intro Biology): </a:t>
            </a:r>
          </a:p>
          <a:p>
            <a:pPr lvl="1"/>
            <a:r>
              <a:rPr lang="en-US" sz="3600" dirty="0"/>
              <a:t>In-Class Activities (35%)</a:t>
            </a:r>
          </a:p>
          <a:p>
            <a:pPr lvl="1"/>
            <a:r>
              <a:rPr lang="en-US" sz="3600" dirty="0"/>
              <a:t>Guided reading and homework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800" dirty="0"/>
              <a:t>Eddy &amp; Hogan, 2014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736282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1"/>
            <a:ext cx="7886700" cy="1066800"/>
          </a:xfrm>
        </p:spPr>
        <p:txBody>
          <a:bodyPr>
            <a:noAutofit/>
          </a:bodyPr>
          <a:lstStyle/>
          <a:p>
            <a:r>
              <a:rPr lang="en-US" sz="4400" dirty="0"/>
              <a:t>What Happened?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8305800" cy="4800600"/>
          </a:xfrm>
        </p:spPr>
        <p:txBody>
          <a:bodyPr>
            <a:normAutofit fontScale="92500" lnSpcReduction="20000"/>
          </a:bodyPr>
          <a:lstStyle/>
          <a:p>
            <a:r>
              <a:rPr lang="en-US" sz="3900" dirty="0"/>
              <a:t>Improved exam performance, lowered failure rate for everyone, but especially Black and First Gen students</a:t>
            </a:r>
          </a:p>
          <a:p>
            <a:endParaRPr lang="en-US" sz="3900" dirty="0"/>
          </a:p>
          <a:p>
            <a:r>
              <a:rPr lang="en-US" sz="3900" dirty="0"/>
              <a:t>2.6 more hours per week on course</a:t>
            </a:r>
          </a:p>
          <a:p>
            <a:r>
              <a:rPr lang="en-US" sz="3900" dirty="0"/>
              <a:t>2x more likely to complete reading</a:t>
            </a:r>
          </a:p>
          <a:p>
            <a:r>
              <a:rPr lang="en-US" sz="3900" dirty="0"/>
              <a:t>4.7x more likely to say homework is important</a:t>
            </a:r>
          </a:p>
          <a:p>
            <a:pPr lvl="1"/>
            <a:endParaRPr lang="en-US" sz="3500" dirty="0"/>
          </a:p>
          <a:p>
            <a:pPr marL="201168" lvl="1" indent="0">
              <a:buNone/>
            </a:pPr>
            <a:endParaRPr lang="en-US" sz="2600" dirty="0"/>
          </a:p>
          <a:p>
            <a:pPr marL="201168" lvl="1" indent="0">
              <a:buNone/>
            </a:pPr>
            <a:r>
              <a:rPr lang="en-US" sz="3000" dirty="0"/>
              <a:t>Eddy &amp; Hogan, 2014</a:t>
            </a:r>
          </a:p>
        </p:txBody>
      </p:sp>
    </p:spTree>
    <p:extLst>
      <p:ext uri="{BB962C8B-B14F-4D97-AF65-F5344CB8AC3E}">
        <p14:creationId xmlns:p14="http://schemas.microsoft.com/office/powerpoint/2010/main" val="2941558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258F5-2976-4256-A21B-83539ED32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Why Increased Structure?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71930D-4134-4A29-8D02-1861B73B5D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600" dirty="0"/>
              <a:t>Belonging</a:t>
            </a:r>
          </a:p>
          <a:p>
            <a:pPr lvl="1"/>
            <a:r>
              <a:rPr lang="en-US" sz="3200" dirty="0"/>
              <a:t>2.4x more likely to report that students in the class know each other</a:t>
            </a:r>
          </a:p>
          <a:p>
            <a:pPr lvl="1"/>
            <a:endParaRPr lang="en-US" sz="3200" dirty="0"/>
          </a:p>
          <a:p>
            <a:r>
              <a:rPr lang="en-US" sz="3500" dirty="0"/>
              <a:t>Trust </a:t>
            </a:r>
          </a:p>
          <a:p>
            <a:pPr lvl="1"/>
            <a:r>
              <a:rPr lang="en-US" sz="3200" dirty="0"/>
              <a:t>Explicit tasks show me how to succeed, clearly tie effort to reward</a:t>
            </a:r>
          </a:p>
          <a:p>
            <a:pPr lvl="1"/>
            <a:endParaRPr lang="en-US" sz="3200" dirty="0"/>
          </a:p>
          <a:p>
            <a:pPr marL="0" indent="0">
              <a:buNone/>
            </a:pPr>
            <a:r>
              <a:rPr lang="en-US" sz="2800" dirty="0"/>
              <a:t>Eddy &amp; Hogan, 2014; Steele, 2019</a:t>
            </a:r>
          </a:p>
          <a:p>
            <a:pPr lvl="1"/>
            <a:endParaRPr lang="en-US" sz="3300" dirty="0"/>
          </a:p>
        </p:txBody>
      </p:sp>
    </p:spTree>
    <p:extLst>
      <p:ext uri="{BB962C8B-B14F-4D97-AF65-F5344CB8AC3E}">
        <p14:creationId xmlns:p14="http://schemas.microsoft.com/office/powerpoint/2010/main" val="792663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F6E0B-9A27-423F-B830-52B85B285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What is “structure”?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1A6F37-DC3B-428C-B01B-22884A1F95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667249"/>
          </a:xfrm>
        </p:spPr>
        <p:txBody>
          <a:bodyPr>
            <a:normAutofit lnSpcReduction="10000"/>
          </a:bodyPr>
          <a:lstStyle/>
          <a:p>
            <a:r>
              <a:rPr lang="en-US" sz="3600" dirty="0"/>
              <a:t>In-class activities, more interaction</a:t>
            </a:r>
          </a:p>
          <a:p>
            <a:pPr lvl="1"/>
            <a:r>
              <a:rPr lang="en-US" sz="3200" dirty="0"/>
              <a:t>Group problem solving with clear format</a:t>
            </a:r>
          </a:p>
          <a:p>
            <a:pPr lvl="1"/>
            <a:endParaRPr lang="en-US" sz="3200" dirty="0"/>
          </a:p>
          <a:p>
            <a:r>
              <a:rPr lang="en-US" sz="3600" dirty="0"/>
              <a:t>Guided homework/activity</a:t>
            </a:r>
          </a:p>
          <a:p>
            <a:endParaRPr lang="en-US" sz="2800" i="1" dirty="0"/>
          </a:p>
          <a:p>
            <a:r>
              <a:rPr lang="en-US" sz="3600" dirty="0"/>
              <a:t>Practice is explicit </a:t>
            </a:r>
          </a:p>
          <a:p>
            <a:endParaRPr lang="en-US" sz="3600" dirty="0"/>
          </a:p>
          <a:p>
            <a:r>
              <a:rPr lang="en-US" sz="3600" dirty="0"/>
              <a:t>Trust that work is associated with success</a:t>
            </a:r>
          </a:p>
          <a:p>
            <a:pPr marL="0" indent="0">
              <a:buNone/>
            </a:pPr>
            <a:endParaRPr lang="en-US" sz="3600" i="1" dirty="0"/>
          </a:p>
        </p:txBody>
      </p:sp>
    </p:spTree>
    <p:extLst>
      <p:ext uri="{BB962C8B-B14F-4D97-AF65-F5344CB8AC3E}">
        <p14:creationId xmlns:p14="http://schemas.microsoft.com/office/powerpoint/2010/main" val="3237295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D6BB6FE-54DF-972F-20F6-ED8201BDD4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000" dirty="0"/>
              <a:t>Questions? Comments? </a:t>
            </a: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61939AA8-5452-A131-FB7B-3B555E51D33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5639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287F7-4FC4-76EC-E45B-6A20D52009D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4572000"/>
            <a:ext cx="7886700" cy="1940719"/>
          </a:xfrm>
        </p:spPr>
        <p:txBody>
          <a:bodyPr>
            <a:normAutofit/>
          </a:bodyPr>
          <a:lstStyle/>
          <a:p>
            <a:r>
              <a:rPr lang="en-US" sz="3600" dirty="0">
                <a:hlinkClick r:id="rId3"/>
              </a:rPr>
              <a:t>cynthia.kernahan@uwrf.edu</a:t>
            </a:r>
            <a:br>
              <a:rPr lang="en-US" sz="3600" dirty="0"/>
            </a:br>
            <a:r>
              <a:rPr lang="en-US" sz="3600" dirty="0"/>
              <a:t>questions, resources, comments </a:t>
            </a:r>
          </a:p>
        </p:txBody>
      </p:sp>
      <p:pic>
        <p:nvPicPr>
          <p:cNvPr id="5" name="Content Placeholder 4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BBC3B843-21AB-148C-EBEC-69C6F7F2C881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345281"/>
            <a:ext cx="3810000" cy="3697288"/>
          </a:xfrm>
        </p:spPr>
      </p:pic>
    </p:spTree>
    <p:extLst>
      <p:ext uri="{BB962C8B-B14F-4D97-AF65-F5344CB8AC3E}">
        <p14:creationId xmlns:p14="http://schemas.microsoft.com/office/powerpoint/2010/main" val="39018940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71F9088B3B4974AAB53FC782F7B5ABC" ma:contentTypeVersion="3" ma:contentTypeDescription="Create a new document." ma:contentTypeScope="" ma:versionID="d0fb12ae1967e386d9af023d93fafa34">
  <xsd:schema xmlns:xsd="http://www.w3.org/2001/XMLSchema" xmlns:xs="http://www.w3.org/2001/XMLSchema" xmlns:p="http://schemas.microsoft.com/office/2006/metadata/properties" xmlns:ns2="d35f6b31-b80f-4aff-a034-029df51657cc" xmlns:ns3="496ef81d-6863-4e71-82bf-3b66ac3b0370" xmlns:ns4="e093e355-c945-4473-9c5d-2835a4da0d94" targetNamespace="http://schemas.microsoft.com/office/2006/metadata/properties" ma:root="true" ma:fieldsID="0c95ed03e42faf8ec480aa19abf77690" ns2:_="" ns3:_="" ns4:_="">
    <xsd:import namespace="d35f6b31-b80f-4aff-a034-029df51657cc"/>
    <xsd:import namespace="496ef81d-6863-4e71-82bf-3b66ac3b0370"/>
    <xsd:import namespace="e093e355-c945-4473-9c5d-2835a4da0d9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4:MediaServiceSearchProperties" minOccurs="0"/>
                <xsd:element ref="ns4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5f6b31-b80f-4aff-a034-029df51657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6ef81d-6863-4e71-82bf-3b66ac3b037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93e355-c945-4473-9c5d-2835a4da0d94" elementFormDefault="qualified">
    <xsd:import namespace="http://schemas.microsoft.com/office/2006/documentManagement/types"/>
    <xsd:import namespace="http://schemas.microsoft.com/office/infopath/2007/PartnerControls"/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2F4ABAF-583D-408E-B15A-81BCD6334A0F}"/>
</file>

<file path=customXml/itemProps2.xml><?xml version="1.0" encoding="utf-8"?>
<ds:datastoreItem xmlns:ds="http://schemas.openxmlformats.org/officeDocument/2006/customXml" ds:itemID="{155AF1D2-7ED3-41AE-AC9A-88D77E40FAEF}"/>
</file>

<file path=customXml/itemProps3.xml><?xml version="1.0" encoding="utf-8"?>
<ds:datastoreItem xmlns:ds="http://schemas.openxmlformats.org/officeDocument/2006/customXml" ds:itemID="{011DB911-D406-4531-B6D2-C38309BBCA86}"/>
</file>

<file path=docProps/app.xml><?xml version="1.0" encoding="utf-8"?>
<Properties xmlns="http://schemas.openxmlformats.org/officeDocument/2006/extended-properties" xmlns:vt="http://schemas.openxmlformats.org/officeDocument/2006/docPropsVTypes">
  <TotalTime>270</TotalTime>
  <Words>704</Words>
  <Application>Microsoft Office PowerPoint</Application>
  <PresentationFormat>On-screen Show (4:3)</PresentationFormat>
  <Paragraphs>180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Light</vt:lpstr>
      <vt:lpstr>Office Theme</vt:lpstr>
      <vt:lpstr>2_Office Theme</vt:lpstr>
      <vt:lpstr>Bias and the Student Experience   </vt:lpstr>
      <vt:lpstr>What to expect today? </vt:lpstr>
      <vt:lpstr>Types of bias</vt:lpstr>
      <vt:lpstr>Belonging Uncertainty</vt:lpstr>
      <vt:lpstr>Belonging</vt:lpstr>
      <vt:lpstr>Cues for belonging-racial bias </vt:lpstr>
      <vt:lpstr>Cues for belonging-gender bias </vt:lpstr>
      <vt:lpstr>Stereotype Threat </vt:lpstr>
      <vt:lpstr>Stereotype threat</vt:lpstr>
      <vt:lpstr>Across social groups</vt:lpstr>
      <vt:lpstr>Short term consequences</vt:lpstr>
      <vt:lpstr>Long term consequences</vt:lpstr>
      <vt:lpstr>It is about the situation, not the student</vt:lpstr>
      <vt:lpstr>Questions? Comments? </vt:lpstr>
      <vt:lpstr>What can we do for students? </vt:lpstr>
      <vt:lpstr>Cues in the environment</vt:lpstr>
      <vt:lpstr>Inclusive teaching </vt:lpstr>
      <vt:lpstr>Case study: structured, active </vt:lpstr>
      <vt:lpstr>What Happened? </vt:lpstr>
      <vt:lpstr>Why Increased Structure?</vt:lpstr>
      <vt:lpstr>What is “structure”?</vt:lpstr>
      <vt:lpstr>Questions? Comments? </vt:lpstr>
      <vt:lpstr>cynthia.kernahan@uwrf.edu questions, resources, comments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Bias and the Student Experience   </dc:title>
  <dc:creator>Cyndi Kernahan</dc:creator>
  <cp:lastModifiedBy>Cyndi Kernahan</cp:lastModifiedBy>
  <cp:revision>22</cp:revision>
  <dcterms:created xsi:type="dcterms:W3CDTF">2021-01-27T21:06:36Z</dcterms:created>
  <dcterms:modified xsi:type="dcterms:W3CDTF">2024-11-08T12:39:56Z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0x010100071F9088B3B4974AAB53FC782F7B5ABC</vt:lpwstr>
  </property>
</Properties>
</file>