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4" r:id="rId5"/>
  </p:sldMasterIdLst>
  <p:notesMasterIdLst>
    <p:notesMasterId r:id="rId57"/>
  </p:notesMasterIdLst>
  <p:sldIdLst>
    <p:sldId id="256" r:id="rId6"/>
    <p:sldId id="306" r:id="rId7"/>
    <p:sldId id="305" r:id="rId8"/>
    <p:sldId id="307" r:id="rId9"/>
    <p:sldId id="308" r:id="rId10"/>
    <p:sldId id="262" r:id="rId11"/>
    <p:sldId id="257" r:id="rId12"/>
    <p:sldId id="263" r:id="rId13"/>
    <p:sldId id="267" r:id="rId14"/>
    <p:sldId id="265" r:id="rId15"/>
    <p:sldId id="264" r:id="rId16"/>
    <p:sldId id="266" r:id="rId17"/>
    <p:sldId id="261" r:id="rId18"/>
    <p:sldId id="268" r:id="rId19"/>
    <p:sldId id="269" r:id="rId20"/>
    <p:sldId id="270" r:id="rId21"/>
    <p:sldId id="259" r:id="rId22"/>
    <p:sldId id="260" r:id="rId23"/>
    <p:sldId id="271" r:id="rId24"/>
    <p:sldId id="258" r:id="rId25"/>
    <p:sldId id="272" r:id="rId26"/>
    <p:sldId id="273" r:id="rId27"/>
    <p:sldId id="274" r:id="rId28"/>
    <p:sldId id="275" r:id="rId29"/>
    <p:sldId id="276" r:id="rId30"/>
    <p:sldId id="277" r:id="rId31"/>
    <p:sldId id="278" r:id="rId32"/>
    <p:sldId id="303" r:id="rId33"/>
    <p:sldId id="301"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2D5F6C-CE06-11AA-30D3-622FB00DE21E}" name="Val Donovan" initials="VD" userId="S::valerie.donovan_wisc.edu#ext#@universityofwisconsin.onmicrosoft.com::8cb17a34-65a2-4402-bd21-1b3508411fa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AC"/>
    <a:srgbClr val="2AA7E5"/>
    <a:srgbClr val="005777"/>
    <a:srgbClr val="DCEFF6"/>
    <a:srgbClr val="003D53"/>
    <a:srgbClr val="CFCFCF"/>
    <a:srgbClr val="D444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person, Kristen" userId="8ef2d021-ecc2-4c6a-b5a3-c4b0d2d8bde5" providerId="ADAL" clId="{5536BD96-7F84-4001-84AF-D02418206BAD}"/>
    <pc:docChg chg="mod">
      <pc:chgData name="Jasperson, Kristen" userId="8ef2d021-ecc2-4c6a-b5a3-c4b0d2d8bde5" providerId="ADAL" clId="{5536BD96-7F84-4001-84AF-D02418206BAD}" dt="2026-05-19T14:58:33.218" v="0"/>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7754427919012E-2"/>
          <c:y val="0.19106213803830663"/>
          <c:w val="0.71756031768250328"/>
          <c:h val="0.71756031768250328"/>
        </c:manualLayout>
      </c:layout>
      <c:doughnutChart>
        <c:varyColors val="0"/>
        <c:ser>
          <c:idx val="0"/>
          <c:order val="0"/>
          <c:tx>
            <c:strRef>
              <c:f>Sheet1!$B$1</c:f>
              <c:strCache>
                <c:ptCount val="1"/>
                <c:pt idx="0">
                  <c:v>Series 1</c:v>
                </c:pt>
              </c:strCache>
            </c:strRef>
          </c:tx>
          <c:spPr>
            <a:solidFill>
              <a:schemeClr val="accent1"/>
            </a:solidFill>
            <a:ln w="9525">
              <a:solidFill>
                <a:schemeClr val="bg1"/>
              </a:solidFill>
            </a:ln>
            <a:effectLst/>
          </c:spPr>
          <c:dPt>
            <c:idx val="0"/>
            <c:bubble3D val="0"/>
            <c:spPr>
              <a:solidFill>
                <a:srgbClr val="00B1B0"/>
              </a:solidFill>
              <a:ln w="9525">
                <a:solidFill>
                  <a:schemeClr val="bg1"/>
                </a:solidFill>
              </a:ln>
              <a:effectLst/>
            </c:spPr>
            <c:extLst>
              <c:ext xmlns:c16="http://schemas.microsoft.com/office/drawing/2014/chart" uri="{C3380CC4-5D6E-409C-BE32-E72D297353CC}">
                <c16:uniqueId val="{00000001-813E-1944-A015-A5FC87FFB600}"/>
              </c:ext>
            </c:extLst>
          </c:dPt>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0.54</c:v>
                </c:pt>
                <c:pt idx="1">
                  <c:v>0.32</c:v>
                </c:pt>
                <c:pt idx="2">
                  <c:v>0.2</c:v>
                </c:pt>
                <c:pt idx="3">
                  <c:v>0.14000000000000001</c:v>
                </c:pt>
                <c:pt idx="4">
                  <c:v>0.12</c:v>
                </c:pt>
                <c:pt idx="5">
                  <c:v>0.08</c:v>
                </c:pt>
              </c:numCache>
            </c:numRef>
          </c:val>
          <c:extLst>
            <c:ext xmlns:c16="http://schemas.microsoft.com/office/drawing/2014/chart" uri="{C3380CC4-5D6E-409C-BE32-E72D297353CC}">
              <c16:uniqueId val="{00000002-813E-1944-A015-A5FC87FFB60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9.5973872610524771E-2"/>
          <c:w val="0.93452380952380953"/>
          <c:h val="0.61271215633342213"/>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AD8F-C64A-9D55-816860A9F2AB}"/>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AD8F-C64A-9D55-816860A9F2AB}"/>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AD8F-C64A-9D55-816860A9F2AB}"/>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AD8F-C64A-9D55-816860A9F2AB}"/>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AD8F-C64A-9D55-816860A9F2AB}"/>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AD8F-C64A-9D55-816860A9F2AB}"/>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457865367680287E-2"/>
          <c:y val="0.20234334480645008"/>
          <c:w val="0.5975289807524059"/>
          <c:h val="0.71560356976336037"/>
        </c:manualLayout>
      </c:layout>
      <c:pieChart>
        <c:varyColors val="0"/>
        <c:ser>
          <c:idx val="0"/>
          <c:order val="0"/>
          <c:tx>
            <c:strRef>
              <c:f>Sheet1!$B$1</c:f>
              <c:strCache>
                <c:ptCount val="1"/>
                <c:pt idx="0">
                  <c:v>Series 1</c:v>
                </c:pt>
              </c:strCache>
            </c:strRef>
          </c:tx>
          <c:spPr>
            <a:solidFill>
              <a:schemeClr val="accent1"/>
            </a:solidFill>
            <a:ln w="9525">
              <a:solidFill>
                <a:schemeClr val="lt1"/>
              </a:solidFill>
            </a:ln>
            <a:effectLst/>
          </c:spPr>
          <c:dPt>
            <c:idx val="1"/>
            <c:bubble3D val="0"/>
            <c:spPr>
              <a:solidFill>
                <a:srgbClr val="0072CE"/>
              </a:solidFill>
              <a:ln w="9525">
                <a:solidFill>
                  <a:schemeClr val="lt1"/>
                </a:solidFill>
              </a:ln>
              <a:effectLst/>
            </c:spPr>
            <c:extLst>
              <c:ext xmlns:c16="http://schemas.microsoft.com/office/drawing/2014/chart" uri="{C3380CC4-5D6E-409C-BE32-E72D297353CC}">
                <c16:uniqueId val="{00000001-BD15-C649-A4A5-0CC2D53C90FD}"/>
              </c:ext>
            </c:extLst>
          </c:dPt>
          <c:dPt>
            <c:idx val="2"/>
            <c:bubble3D val="0"/>
            <c:spPr>
              <a:solidFill>
                <a:srgbClr val="00B1B0"/>
              </a:solidFill>
              <a:ln w="9525">
                <a:solidFill>
                  <a:schemeClr val="lt1"/>
                </a:solidFill>
              </a:ln>
              <a:effectLst/>
            </c:spPr>
            <c:extLst>
              <c:ext xmlns:c16="http://schemas.microsoft.com/office/drawing/2014/chart" uri="{C3380CC4-5D6E-409C-BE32-E72D297353CC}">
                <c16:uniqueId val="{00000003-BD15-C649-A4A5-0CC2D53C90FD}"/>
              </c:ext>
            </c:extLst>
          </c:dPt>
          <c:dLbls>
            <c:dLbl>
              <c:idx val="2"/>
              <c:layout>
                <c:manualLayout>
                  <c:x val="0.15185094050743658"/>
                  <c:y val="0.1842777699194785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15-C649-A4A5-0CC2D53C90FD}"/>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Sheet1!$B$2:$B$4</c:f>
              <c:numCache>
                <c:formatCode>0%</c:formatCode>
                <c:ptCount val="3"/>
                <c:pt idx="0">
                  <c:v>0.68</c:v>
                </c:pt>
                <c:pt idx="1">
                  <c:v>0.44</c:v>
                </c:pt>
                <c:pt idx="2">
                  <c:v>0.28000000000000003</c:v>
                </c:pt>
              </c:numCache>
            </c:numRef>
          </c:val>
          <c:extLst>
            <c:ext xmlns:c16="http://schemas.microsoft.com/office/drawing/2014/chart" uri="{C3380CC4-5D6E-409C-BE32-E72D297353CC}">
              <c16:uniqueId val="{00000004-BD15-C649-A4A5-0CC2D53C90FD}"/>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chart>
  <c:spPr>
    <a:noFill/>
    <a:ln>
      <a:noFill/>
    </a:ln>
    <a:effectLst/>
  </c:spPr>
  <c:txPr>
    <a:bodyPr/>
    <a:lstStyle/>
    <a:p>
      <a:pPr>
        <a:defRPr sz="800" b="1">
          <a:solidFill>
            <a:schemeClr val="bg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2D6B113-0224-49B9-B9AD-5FCE8E4A090D}" type="datetimeFigureOut">
              <a:rPr lang="en-US" smtClean="0"/>
              <a:t>5/19/2026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161131-6FE5-4155-AA5A-3D3F80A63A55}" type="slidenum">
              <a:rPr lang="en-US" smtClean="0"/>
              <a:t>‹#›</a:t>
            </a:fld>
            <a:endParaRPr lang="en-US"/>
          </a:p>
        </p:txBody>
      </p:sp>
    </p:spTree>
    <p:extLst>
      <p:ext uri="{BB962C8B-B14F-4D97-AF65-F5344CB8AC3E}">
        <p14:creationId xmlns:p14="http://schemas.microsoft.com/office/powerpoint/2010/main" val="3946637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161131-6FE5-4155-AA5A-3D3F80A63A55}" type="slidenum">
              <a:rPr lang="en-US" smtClean="0"/>
              <a:t>6</a:t>
            </a:fld>
            <a:endParaRPr lang="en-US"/>
          </a:p>
        </p:txBody>
      </p:sp>
    </p:spTree>
    <p:extLst>
      <p:ext uri="{BB962C8B-B14F-4D97-AF65-F5344CB8AC3E}">
        <p14:creationId xmlns:p14="http://schemas.microsoft.com/office/powerpoint/2010/main" val="698629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95526-B5ED-8B06-6665-617618DC92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9DAAA0-75BD-1BE0-22ED-0CD18AC91B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4A3870-D3BC-54C8-22D0-8B7C83884E39}"/>
              </a:ext>
            </a:extLst>
          </p:cNvPr>
          <p:cNvSpPr>
            <a:spLocks noGrp="1"/>
          </p:cNvSpPr>
          <p:nvPr>
            <p:ph type="body" idx="1"/>
          </p:nvPr>
        </p:nvSpPr>
        <p:spPr/>
        <p:txBody>
          <a:bodyPr/>
          <a:lstStyle/>
          <a:p>
            <a:r>
              <a:rPr lang="en-US">
                <a:latin typeface="Calibri"/>
                <a:ea typeface="Calibri"/>
                <a:cs typeface="Calibri"/>
              </a:rPr>
              <a:t>Val</a:t>
            </a:r>
          </a:p>
        </p:txBody>
      </p:sp>
      <p:sp>
        <p:nvSpPr>
          <p:cNvPr id="4" name="Slide Number Placeholder 3">
            <a:extLst>
              <a:ext uri="{FF2B5EF4-FFF2-40B4-BE49-F238E27FC236}">
                <a16:creationId xmlns:a16="http://schemas.microsoft.com/office/drawing/2014/main" id="{272D89E7-FFCC-56B5-E91B-C0030A40558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61131-6FE5-4155-AA5A-3D3F80A63A5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39542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Val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61131-6FE5-4155-AA5A-3D3F80A63A5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79653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Val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61131-6FE5-4155-AA5A-3D3F80A63A5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28242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Val to Anna handoff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61131-6FE5-4155-AA5A-3D3F80A63A5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92815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Anna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61131-6FE5-4155-AA5A-3D3F80A63A5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05900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Anna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61131-6FE5-4155-AA5A-3D3F80A63A5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957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Anna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61131-6FE5-4155-AA5A-3D3F80A63A5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83430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Anna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61131-6FE5-4155-AA5A-3D3F80A63A5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76720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Anna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61131-6FE5-4155-AA5A-3D3F80A63A5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98339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Anna</a:t>
            </a:r>
          </a:p>
          <a:p>
            <a:r>
              <a:rPr lang="en-US" i="1"/>
              <a:t>With a partner, quickly scan the list: name one item you strongly agree with and one addition you think belongs on the slide. Be ready to share one point of agreement or one suggested addition with the larger group.</a:t>
            </a:r>
            <a:endParaRPr lang="en-US"/>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61131-6FE5-4155-AA5A-3D3F80A63A5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37541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Jen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61131-6FE5-4155-AA5A-3D3F80A63A5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68829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Anna</a:t>
            </a:r>
          </a:p>
          <a:p>
            <a:r>
              <a:rPr lang="en-US" i="1"/>
              <a:t>With a partner, quickly scan the list: name one item you strongly agree with and one addition you think belongs on the slide. Be ready to share one point of agreement or one suggested addition with the larger group.</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61131-6FE5-4155-AA5A-3D3F80A63A5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33036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Anna</a:t>
            </a:r>
          </a:p>
          <a:p>
            <a:r>
              <a:rPr lang="en-US" i="1"/>
              <a:t>With a partner, quickly scan the list: name one item you strongly agree with and one addition you think belongs on the slide. Be ready to share one point of agreement or one suggested addition with the larger group.</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61131-6FE5-4155-AA5A-3D3F80A63A5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32610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Anna</a:t>
            </a:r>
            <a:endParaRPr lang="en-US"/>
          </a:p>
          <a:p>
            <a:pPr marL="171450" indent="-171450">
              <a:buFont typeface="Calibri"/>
              <a:buChar char="-"/>
            </a:pPr>
            <a:r>
              <a:rPr lang="en-US">
                <a:latin typeface="Calibri"/>
                <a:ea typeface="Calibri"/>
                <a:cs typeface="Calibri"/>
              </a:rPr>
              <a:t>What rose to the top overall</a:t>
            </a:r>
            <a:endParaRPr lang="en-US"/>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61131-6FE5-4155-AA5A-3D3F80A63A5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92921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Val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61131-6FE5-4155-AA5A-3D3F80A63A5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1549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Val</a:t>
            </a:r>
          </a:p>
          <a:p>
            <a:r>
              <a:rPr lang="en-US">
                <a:latin typeface="Calibri"/>
                <a:ea typeface="Calibri"/>
                <a:cs typeface="Calibri"/>
              </a:rPr>
              <a:t>$98K/year = </a:t>
            </a:r>
            <a:endParaRPr lang="en-US"/>
          </a:p>
          <a:p>
            <a:r>
              <a:rPr lang="en-US">
                <a:latin typeface="Calibri"/>
                <a:ea typeface="Calibri"/>
                <a:cs typeface="Calibri"/>
              </a:rPr>
              <a:t>7,500 / campus</a:t>
            </a:r>
            <a:endParaRPr lang="en-US">
              <a:latin typeface="Aptos" panose="02110004020202020204"/>
              <a:ea typeface="Calibri"/>
              <a:cs typeface="Calibri"/>
            </a:endParaRPr>
          </a:p>
          <a:p>
            <a:r>
              <a:rPr lang="en-US">
                <a:latin typeface="Calibri"/>
                <a:ea typeface="Calibri"/>
                <a:cs typeface="Calibri"/>
              </a:rPr>
              <a:t>$0.60 / student</a:t>
            </a:r>
            <a:endParaRPr lang="en-US">
              <a:latin typeface="Aptos" panose="02110004020202020204"/>
              <a:ea typeface="Calibri"/>
              <a:cs typeface="Calibri"/>
            </a:endParaRPr>
          </a:p>
          <a:p>
            <a:r>
              <a:rPr lang="en-US">
                <a:latin typeface="Calibri"/>
                <a:ea typeface="Calibri"/>
                <a:cs typeface="Calibri"/>
              </a:rPr>
              <a:t>$2.28 / employee</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61131-6FE5-4155-AA5A-3D3F80A63A5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01959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Val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61131-6FE5-4155-AA5A-3D3F80A63A5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37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Val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61131-6FE5-4155-AA5A-3D3F80A63A5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02136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Val</a:t>
            </a:r>
          </a:p>
          <a:p>
            <a:r>
              <a:rPr lang="en-US">
                <a:latin typeface="Calibri"/>
                <a:ea typeface="Calibri"/>
                <a:cs typeface="Calibri"/>
              </a:rPr>
              <a:t>Live and available on every campus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61131-6FE5-4155-AA5A-3D3F80A63A5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3711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Val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61131-6FE5-4155-AA5A-3D3F80A63A5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19691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a:buChar char="§"/>
            </a:pPr>
            <a:r>
              <a:rPr lang="en-US"/>
              <a:t>Highlights and successes from campuses?</a:t>
            </a:r>
          </a:p>
          <a:p>
            <a:pPr lvl="1" indent="-171450">
              <a:buFont typeface="Courier New"/>
              <a:buChar char="o"/>
            </a:pPr>
            <a:r>
              <a:rPr lang="en-US"/>
              <a:t>UW Green Bay – first year seminar</a:t>
            </a:r>
          </a:p>
          <a:p>
            <a:pPr lvl="1" indent="-171450">
              <a:buFont typeface="Courier New"/>
              <a:buChar char="o"/>
            </a:pPr>
            <a:r>
              <a:rPr lang="en-US"/>
              <a:t>UW </a:t>
            </a:r>
            <a:r>
              <a:rPr lang="en-US" err="1"/>
              <a:t>LaCrosse</a:t>
            </a:r>
            <a:r>
              <a:rPr lang="en-US"/>
              <a:t> – first year seminar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61131-6FE5-4155-AA5A-3D3F80A63A5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41696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Jen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61131-6FE5-4155-AA5A-3D3F80A63A5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40663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Jen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61131-6FE5-4155-AA5A-3D3F80A63A5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88542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Riley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61131-6FE5-4155-AA5A-3D3F80A63A5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86074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Riley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61131-6FE5-4155-AA5A-3D3F80A63A5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0379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Jen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61131-6FE5-4155-AA5A-3D3F80A63A5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26935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Kaeden/Jen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61131-6FE5-4155-AA5A-3D3F80A63A5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78868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Jen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61131-6FE5-4155-AA5A-3D3F80A63A5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775340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2.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chart" Target="../charts/chart3.xml"/><Relationship Id="rId4" Type="http://schemas.openxmlformats.org/officeDocument/2006/relationships/chart" Target="../charts/chart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2.xml"/><Relationship Id="rId1" Type="http://schemas.openxmlformats.org/officeDocument/2006/relationships/tags" Target="../tags/tag5.xml"/><Relationship Id="rId6" Type="http://schemas.openxmlformats.org/officeDocument/2006/relationships/hyperlink" Target="https://eab.box.com/v/EAB-Branding" TargetMode="Externa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2.xml"/><Relationship Id="rId1" Type="http://schemas.openxmlformats.org/officeDocument/2006/relationships/tags" Target="../tags/tag6.xml"/><Relationship Id="rId6" Type="http://schemas.openxmlformats.org/officeDocument/2006/relationships/hyperlink" Target="https://eab.box.com/v/EAB-Branding" TargetMode="Externa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A blue and black rectangle with dots&#10;&#10;AI-generated content may be incorrect.">
            <a:extLst>
              <a:ext uri="{FF2B5EF4-FFF2-40B4-BE49-F238E27FC236}">
                <a16:creationId xmlns:a16="http://schemas.microsoft.com/office/drawing/2014/main" id="{B3E9D337-3B28-3527-ABA4-D49AA1301B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5DD4D1-40CB-A8C1-DEB1-B243306344DB}"/>
              </a:ext>
            </a:extLst>
          </p:cNvPr>
          <p:cNvSpPr>
            <a:spLocks noGrp="1"/>
          </p:cNvSpPr>
          <p:nvPr>
            <p:ph type="ctrTitle"/>
          </p:nvPr>
        </p:nvSpPr>
        <p:spPr>
          <a:xfrm>
            <a:off x="1524000" y="1858528"/>
            <a:ext cx="9144000" cy="1353359"/>
          </a:xfrm>
        </p:spPr>
        <p:txBody>
          <a:bodyPr anchor="b">
            <a:normAutofit/>
          </a:bodyPr>
          <a:lstStyle>
            <a:lvl1pPr algn="l">
              <a:defRPr sz="7200"/>
            </a:lvl1pPr>
          </a:lstStyle>
          <a:p>
            <a:endParaRPr lang="en-US"/>
          </a:p>
        </p:txBody>
      </p:sp>
      <p:sp>
        <p:nvSpPr>
          <p:cNvPr id="3" name="Subtitle 2">
            <a:extLst>
              <a:ext uri="{FF2B5EF4-FFF2-40B4-BE49-F238E27FC236}">
                <a16:creationId xmlns:a16="http://schemas.microsoft.com/office/drawing/2014/main" id="{BA4130D0-6C5C-C6FE-71DD-5F94B76273EC}"/>
              </a:ext>
            </a:extLst>
          </p:cNvPr>
          <p:cNvSpPr>
            <a:spLocks noGrp="1"/>
          </p:cNvSpPr>
          <p:nvPr>
            <p:ph type="subTitle" idx="1" hasCustomPrompt="1"/>
          </p:nvPr>
        </p:nvSpPr>
        <p:spPr>
          <a:xfrm>
            <a:off x="1524000" y="3303963"/>
            <a:ext cx="9144000" cy="573147"/>
          </a:xfrm>
        </p:spPr>
        <p:txBody>
          <a:bodyPr>
            <a:normAutofit/>
          </a:bodyPr>
          <a:lstStyle>
            <a:lvl1pPr marL="0" indent="0" algn="l">
              <a:buNone/>
              <a:defRPr sz="3200" b="1"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OFFICE TITLE GOES HERE</a:t>
            </a:r>
          </a:p>
        </p:txBody>
      </p:sp>
      <p:pic>
        <p:nvPicPr>
          <p:cNvPr id="8" name="Picture 7" descr="A black background with white text&#10;&#10;AI-generated content may be incorrect.">
            <a:extLst>
              <a:ext uri="{FF2B5EF4-FFF2-40B4-BE49-F238E27FC236}">
                <a16:creationId xmlns:a16="http://schemas.microsoft.com/office/drawing/2014/main" id="{8D2BCC15-74AC-CD4B-7A2B-4A1946EA94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6143" y="5735637"/>
            <a:ext cx="2702943" cy="946030"/>
          </a:xfrm>
          <a:prstGeom prst="rect">
            <a:avLst/>
          </a:prstGeom>
        </p:spPr>
      </p:pic>
    </p:spTree>
    <p:extLst>
      <p:ext uri="{BB962C8B-B14F-4D97-AF65-F5344CB8AC3E}">
        <p14:creationId xmlns:p14="http://schemas.microsoft.com/office/powerpoint/2010/main" val="2907411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 Caption Plexus">
    <p:spTree>
      <p:nvGrpSpPr>
        <p:cNvPr id="1" name=""/>
        <p:cNvGrpSpPr/>
        <p:nvPr/>
      </p:nvGrpSpPr>
      <p:grpSpPr>
        <a:xfrm>
          <a:off x="0" y="0"/>
          <a:ext cx="0" cy="0"/>
          <a:chOff x="0" y="0"/>
          <a:chExt cx="0" cy="0"/>
        </a:xfrm>
      </p:grpSpPr>
      <p:pic>
        <p:nvPicPr>
          <p:cNvPr id="8" name="Picture 7" descr="A blue and white background&#10;&#10;AI-generated content may be incorrect.">
            <a:extLst>
              <a:ext uri="{FF2B5EF4-FFF2-40B4-BE49-F238E27FC236}">
                <a16:creationId xmlns:a16="http://schemas.microsoft.com/office/drawing/2014/main" id="{A741045B-FCC7-CE4F-E01F-AE26EDDAD2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5F6E748-49B0-F57B-3BDE-2A8CBEC41E6B}"/>
              </a:ext>
            </a:extLst>
          </p:cNvPr>
          <p:cNvSpPr>
            <a:spLocks noGrp="1"/>
          </p:cNvSpPr>
          <p:nvPr>
            <p:ph type="title" hasCustomPrompt="1"/>
          </p:nvPr>
        </p:nvSpPr>
        <p:spPr>
          <a:xfrm>
            <a:off x="992188" y="987425"/>
            <a:ext cx="3779837" cy="1343929"/>
          </a:xfrm>
        </p:spPr>
        <p:txBody>
          <a:bodyPr anchor="b"/>
          <a:lstStyle>
            <a:lvl1pPr>
              <a:defRPr sz="3200">
                <a:solidFill>
                  <a:srgbClr val="005777"/>
                </a:solidFill>
              </a:defRPr>
            </a:lvl1pPr>
          </a:lstStyle>
          <a:p>
            <a:r>
              <a:rPr lang="en-US"/>
              <a:t>CLICK TO EDIT MASTER TITLE STYLE</a:t>
            </a:r>
          </a:p>
        </p:txBody>
      </p:sp>
      <p:sp>
        <p:nvSpPr>
          <p:cNvPr id="5" name="Text Placeholder 3">
            <a:extLst>
              <a:ext uri="{FF2B5EF4-FFF2-40B4-BE49-F238E27FC236}">
                <a16:creationId xmlns:a16="http://schemas.microsoft.com/office/drawing/2014/main" id="{F2AEA268-FA13-8E1C-B716-B4F55A57FC11}"/>
              </a:ext>
            </a:extLst>
          </p:cNvPr>
          <p:cNvSpPr>
            <a:spLocks noGrp="1"/>
          </p:cNvSpPr>
          <p:nvPr>
            <p:ph type="body" sz="half" idx="2"/>
          </p:nvPr>
        </p:nvSpPr>
        <p:spPr>
          <a:xfrm>
            <a:off x="992188" y="24130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Picture Placeholder 2">
            <a:extLst>
              <a:ext uri="{FF2B5EF4-FFF2-40B4-BE49-F238E27FC236}">
                <a16:creationId xmlns:a16="http://schemas.microsoft.com/office/drawing/2014/main" id="{9ED47C68-66E2-4C66-999F-3E2BA90E37EB}"/>
              </a:ext>
            </a:extLst>
          </p:cNvPr>
          <p:cNvSpPr>
            <a:spLocks noGrp="1"/>
          </p:cNvSpPr>
          <p:nvPr>
            <p:ph type="pic" idx="1"/>
          </p:nvPr>
        </p:nvSpPr>
        <p:spPr>
          <a:xfrm>
            <a:off x="6849374" y="812800"/>
            <a:ext cx="4756180" cy="523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Slide Number Placeholder 8">
            <a:extLst>
              <a:ext uri="{FF2B5EF4-FFF2-40B4-BE49-F238E27FC236}">
                <a16:creationId xmlns:a16="http://schemas.microsoft.com/office/drawing/2014/main" id="{3970C65A-C6E4-7101-59E6-B0184758445D}"/>
              </a:ext>
            </a:extLst>
          </p:cNvPr>
          <p:cNvSpPr txBox="1">
            <a:spLocks/>
          </p:cNvSpPr>
          <p:nvPr userDrawn="1"/>
        </p:nvSpPr>
        <p:spPr>
          <a:xfrm>
            <a:off x="8754374"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9DDA89-667D-4A5E-89D5-D57AD5159A9B}"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3946761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ue Plexus 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666267D-11FC-74AA-AE8F-FBD89AE312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7" name="Footer Placeholder 7">
            <a:extLst>
              <a:ext uri="{FF2B5EF4-FFF2-40B4-BE49-F238E27FC236}">
                <a16:creationId xmlns:a16="http://schemas.microsoft.com/office/drawing/2014/main" id="{71F34C90-DE7D-2D2B-A3F0-F13B09D19BE6}"/>
              </a:ext>
            </a:extLst>
          </p:cNvPr>
          <p:cNvSpPr>
            <a:spLocks noGrp="1"/>
          </p:cNvSpPr>
          <p:nvPr>
            <p:ph type="ftr" sz="quarter" idx="11"/>
          </p:nvPr>
        </p:nvSpPr>
        <p:spPr>
          <a:xfrm>
            <a:off x="4038600" y="6356350"/>
            <a:ext cx="4114800" cy="365125"/>
          </a:xfrm>
        </p:spPr>
        <p:txBody>
          <a:bodyPr/>
          <a:lstStyle>
            <a:lvl1pPr>
              <a:defRPr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8" name="Slide Number Placeholder 8">
            <a:extLst>
              <a:ext uri="{FF2B5EF4-FFF2-40B4-BE49-F238E27FC236}">
                <a16:creationId xmlns:a16="http://schemas.microsoft.com/office/drawing/2014/main" id="{05736C34-D501-1FBA-5039-460892F5067F}"/>
              </a:ext>
            </a:extLst>
          </p:cNvPr>
          <p:cNvSpPr>
            <a:spLocks noGrp="1"/>
          </p:cNvSpPr>
          <p:nvPr>
            <p:ph type="sldNum" sz="quarter" idx="12"/>
          </p:nvPr>
        </p:nvSpPr>
        <p:spPr>
          <a:xfrm>
            <a:off x="8610600" y="6356350"/>
            <a:ext cx="2743200" cy="365125"/>
          </a:xfrm>
        </p:spPr>
        <p:txBody>
          <a:bodyPr/>
          <a:lstStyle>
            <a:lvl1pPr>
              <a:defRPr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779DDA89-667D-4A5E-89D5-D57AD5159A9B}" type="slidenum">
              <a:rPr lang="en-US" smtClean="0"/>
              <a:pPr/>
              <a:t>‹#›</a:t>
            </a:fld>
            <a:endParaRPr lang="en-US"/>
          </a:p>
        </p:txBody>
      </p:sp>
      <p:pic>
        <p:nvPicPr>
          <p:cNvPr id="3" name="Picture 2" descr="A logo with white text&#10;&#10;AI-generated content may be incorrect.">
            <a:extLst>
              <a:ext uri="{FF2B5EF4-FFF2-40B4-BE49-F238E27FC236}">
                <a16:creationId xmlns:a16="http://schemas.microsoft.com/office/drawing/2014/main" id="{53DE44BE-5636-E17A-C0D6-3C2DAD97C6F4}"/>
              </a:ext>
            </a:extLst>
          </p:cNvPr>
          <p:cNvPicPr>
            <a:picLocks noChangeAspect="1"/>
          </p:cNvPicPr>
          <p:nvPr userDrawn="1"/>
        </p:nvPicPr>
        <p:blipFill>
          <a:blip r:embed="rId3">
            <a:extLst>
              <a:ext uri="{28A0092B-C50C-407E-A947-70E740481C1C}">
                <a14:useLocalDpi xmlns:a14="http://schemas.microsoft.com/office/drawing/2010/main" val="0"/>
              </a:ext>
            </a:extLst>
          </a:blip>
          <a:srcRect l="17464" t="5911" r="17001" b="31824"/>
          <a:stretch/>
        </p:blipFill>
        <p:spPr>
          <a:xfrm>
            <a:off x="284673" y="277754"/>
            <a:ext cx="579290" cy="550382"/>
          </a:xfrm>
          <a:prstGeom prst="rect">
            <a:avLst/>
          </a:prstGeom>
        </p:spPr>
      </p:pic>
    </p:spTree>
    <p:extLst>
      <p:ext uri="{BB962C8B-B14F-4D97-AF65-F5344CB8AC3E}">
        <p14:creationId xmlns:p14="http://schemas.microsoft.com/office/powerpoint/2010/main" val="2114537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Plain Blue Blank">
    <p:spTree>
      <p:nvGrpSpPr>
        <p:cNvPr id="1" name=""/>
        <p:cNvGrpSpPr/>
        <p:nvPr/>
      </p:nvGrpSpPr>
      <p:grpSpPr>
        <a:xfrm>
          <a:off x="0" y="0"/>
          <a:ext cx="0" cy="0"/>
          <a:chOff x="0" y="0"/>
          <a:chExt cx="0" cy="0"/>
        </a:xfrm>
      </p:grpSpPr>
      <p:pic>
        <p:nvPicPr>
          <p:cNvPr id="6" name="Picture 5" descr="A blue square with white lines&#10;&#10;AI-generated content may be incorrect.">
            <a:extLst>
              <a:ext uri="{FF2B5EF4-FFF2-40B4-BE49-F238E27FC236}">
                <a16:creationId xmlns:a16="http://schemas.microsoft.com/office/drawing/2014/main" id="{4666267D-11FC-74AA-AE8F-FBD89AE312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ooter Placeholder 7">
            <a:extLst>
              <a:ext uri="{FF2B5EF4-FFF2-40B4-BE49-F238E27FC236}">
                <a16:creationId xmlns:a16="http://schemas.microsoft.com/office/drawing/2014/main" id="{71F34C90-DE7D-2D2B-A3F0-F13B09D19BE6}"/>
              </a:ext>
            </a:extLst>
          </p:cNvPr>
          <p:cNvSpPr>
            <a:spLocks noGrp="1"/>
          </p:cNvSpPr>
          <p:nvPr>
            <p:ph type="ftr" sz="quarter" idx="11"/>
          </p:nvPr>
        </p:nvSpPr>
        <p:spPr>
          <a:xfrm>
            <a:off x="4038600" y="6356350"/>
            <a:ext cx="4114800" cy="365125"/>
          </a:xfrm>
        </p:spPr>
        <p:txBody>
          <a:bodyPr/>
          <a:lstStyle>
            <a:lvl1pPr>
              <a:defRPr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8" name="Slide Number Placeholder 8">
            <a:extLst>
              <a:ext uri="{FF2B5EF4-FFF2-40B4-BE49-F238E27FC236}">
                <a16:creationId xmlns:a16="http://schemas.microsoft.com/office/drawing/2014/main" id="{05736C34-D501-1FBA-5039-460892F5067F}"/>
              </a:ext>
            </a:extLst>
          </p:cNvPr>
          <p:cNvSpPr>
            <a:spLocks noGrp="1"/>
          </p:cNvSpPr>
          <p:nvPr>
            <p:ph type="sldNum" sz="quarter" idx="12"/>
          </p:nvPr>
        </p:nvSpPr>
        <p:spPr>
          <a:xfrm>
            <a:off x="8610600" y="6356350"/>
            <a:ext cx="2743200" cy="365125"/>
          </a:xfrm>
        </p:spPr>
        <p:txBody>
          <a:bodyPr/>
          <a:lstStyle>
            <a:lvl1pPr>
              <a:defRPr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779DDA89-667D-4A5E-89D5-D57AD5159A9B}" type="slidenum">
              <a:rPr lang="en-US" smtClean="0"/>
              <a:pPr/>
              <a:t>‹#›</a:t>
            </a:fld>
            <a:endParaRPr lang="en-US"/>
          </a:p>
        </p:txBody>
      </p:sp>
    </p:spTree>
    <p:extLst>
      <p:ext uri="{BB962C8B-B14F-4D97-AF65-F5344CB8AC3E}">
        <p14:creationId xmlns:p14="http://schemas.microsoft.com/office/powerpoint/2010/main" val="3246311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White 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666267D-11FC-74AA-AE8F-FBD89AE312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7" name="Footer Placeholder 7">
            <a:extLst>
              <a:ext uri="{FF2B5EF4-FFF2-40B4-BE49-F238E27FC236}">
                <a16:creationId xmlns:a16="http://schemas.microsoft.com/office/drawing/2014/main" id="{71F34C90-DE7D-2D2B-A3F0-F13B09D19BE6}"/>
              </a:ext>
            </a:extLst>
          </p:cNvPr>
          <p:cNvSpPr>
            <a:spLocks noGrp="1"/>
          </p:cNvSpPr>
          <p:nvPr>
            <p:ph type="ftr" sz="quarter" idx="11"/>
          </p:nvPr>
        </p:nvSpPr>
        <p:spPr>
          <a:xfrm>
            <a:off x="4038600" y="6356350"/>
            <a:ext cx="4114800" cy="365125"/>
          </a:xfrm>
        </p:spPr>
        <p:txBody>
          <a:bodyPr/>
          <a:lstStyle>
            <a:lvl1pPr>
              <a:defRPr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8" name="Slide Number Placeholder 8">
            <a:extLst>
              <a:ext uri="{FF2B5EF4-FFF2-40B4-BE49-F238E27FC236}">
                <a16:creationId xmlns:a16="http://schemas.microsoft.com/office/drawing/2014/main" id="{05736C34-D501-1FBA-5039-460892F5067F}"/>
              </a:ext>
            </a:extLst>
          </p:cNvPr>
          <p:cNvSpPr>
            <a:spLocks noGrp="1"/>
          </p:cNvSpPr>
          <p:nvPr>
            <p:ph type="sldNum" sz="quarter" idx="12"/>
          </p:nvPr>
        </p:nvSpPr>
        <p:spPr>
          <a:xfrm>
            <a:off x="8610600" y="6356350"/>
            <a:ext cx="2743200" cy="365125"/>
          </a:xfrm>
        </p:spPr>
        <p:txBody>
          <a:bodyPr/>
          <a:lstStyle>
            <a:lvl1pPr>
              <a:defRPr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779DDA89-667D-4A5E-89D5-D57AD5159A9B}" type="slidenum">
              <a:rPr lang="en-US" smtClean="0"/>
              <a:pPr/>
              <a:t>‹#›</a:t>
            </a:fld>
            <a:endParaRPr lang="en-US"/>
          </a:p>
        </p:txBody>
      </p:sp>
    </p:spTree>
    <p:extLst>
      <p:ext uri="{BB962C8B-B14F-4D97-AF65-F5344CB8AC3E}">
        <p14:creationId xmlns:p14="http://schemas.microsoft.com/office/powerpoint/2010/main" val="3193253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9EB6C-FFDF-747E-ED21-B82683636C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4CD37A-82A9-2A63-1CAB-651C83AE1C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6A7BD0-4698-F917-6EA3-AEFDD3919518}"/>
              </a:ext>
            </a:extLst>
          </p:cNvPr>
          <p:cNvSpPr>
            <a:spLocks noGrp="1"/>
          </p:cNvSpPr>
          <p:nvPr>
            <p:ph type="dt" sz="half" idx="10"/>
          </p:nvPr>
        </p:nvSpPr>
        <p:spPr/>
        <p:txBody>
          <a:bodyPr/>
          <a:lstStyle/>
          <a:p>
            <a:fld id="{D481C3B3-ADF4-4AE9-9321-8249BECF6C50}" type="datetimeFigureOut">
              <a:rPr lang="en-US" smtClean="0"/>
              <a:t>5/19/2026</a:t>
            </a:fld>
            <a:endParaRPr lang="en-US"/>
          </a:p>
        </p:txBody>
      </p:sp>
      <p:sp>
        <p:nvSpPr>
          <p:cNvPr id="5" name="Footer Placeholder 4">
            <a:extLst>
              <a:ext uri="{FF2B5EF4-FFF2-40B4-BE49-F238E27FC236}">
                <a16:creationId xmlns:a16="http://schemas.microsoft.com/office/drawing/2014/main" id="{A443EF3A-2A0F-8FD9-058D-528FD53942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FC7672-CA0D-5B04-6348-78C00411E1C4}"/>
              </a:ext>
            </a:extLst>
          </p:cNvPr>
          <p:cNvSpPr>
            <a:spLocks noGrp="1"/>
          </p:cNvSpPr>
          <p:nvPr>
            <p:ph type="sldNum" sz="quarter" idx="12"/>
          </p:nvPr>
        </p:nvSpPr>
        <p:spPr/>
        <p:txBody>
          <a:bodyPr/>
          <a:lstStyle/>
          <a:p>
            <a:fld id="{A1EC2E95-6035-49F9-89C7-31E037E4EC0A}" type="slidenum">
              <a:rPr lang="en-US" smtClean="0"/>
              <a:t>‹#›</a:t>
            </a:fld>
            <a:endParaRPr lang="en-US"/>
          </a:p>
        </p:txBody>
      </p:sp>
    </p:spTree>
    <p:extLst>
      <p:ext uri="{BB962C8B-B14F-4D97-AF65-F5344CB8AC3E}">
        <p14:creationId xmlns:p14="http://schemas.microsoft.com/office/powerpoint/2010/main" val="2124293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0" name="Green box - decorative">
            <a:extLst>
              <a:ext uri="{FF2B5EF4-FFF2-40B4-BE49-F238E27FC236}">
                <a16:creationId xmlns:a16="http://schemas.microsoft.com/office/drawing/2014/main" id="{E60E0351-67B3-E84D-8894-ECEC0C2D66D5}"/>
              </a:ext>
              <a:ext uri="{C183D7F6-B498-43B3-948B-1728B52AA6E4}">
                <adec:decorative xmlns:adec="http://schemas.microsoft.com/office/drawing/2017/decorative" val="1"/>
              </a:ext>
            </a:extLst>
          </p:cNvPr>
          <p:cNvSpPr/>
          <p:nvPr userDrawn="1"/>
        </p:nvSpPr>
        <p:spPr bwMode="gray">
          <a:xfrm>
            <a:off x="4751294" y="4255034"/>
            <a:ext cx="7440707" cy="2602967"/>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9" tIns="65314" rIns="130629" bIns="65314" numCol="1" spcCol="0" rtlCol="0" fromWordArt="0" anchor="ctr" anchorCtr="0" forceAA="0" compatLnSpc="1">
            <a:prstTxWarp prst="textNoShape">
              <a:avLst/>
            </a:prstTxWarp>
            <a:noAutofit/>
          </a:bodyPr>
          <a:lstStyle/>
          <a:p>
            <a:pPr algn="ctr"/>
            <a:endParaRPr lang="en-US" sz="2571"/>
          </a:p>
        </p:txBody>
      </p:sp>
      <p:sp>
        <p:nvSpPr>
          <p:cNvPr id="21" name="Blue box - decorative">
            <a:extLst>
              <a:ext uri="{FF2B5EF4-FFF2-40B4-BE49-F238E27FC236}">
                <a16:creationId xmlns:a16="http://schemas.microsoft.com/office/drawing/2014/main" id="{06E0381F-5CDC-E548-A9CB-7C4CF3DDB074}"/>
              </a:ext>
              <a:ext uri="{C183D7F6-B498-43B3-948B-1728B52AA6E4}">
                <adec:decorative xmlns:adec="http://schemas.microsoft.com/office/drawing/2017/decorative" val="1"/>
              </a:ext>
            </a:extLst>
          </p:cNvPr>
          <p:cNvSpPr/>
          <p:nvPr userDrawn="1"/>
        </p:nvSpPr>
        <p:spPr bwMode="gray">
          <a:xfrm>
            <a:off x="-1" y="1"/>
            <a:ext cx="4907091" cy="6858001"/>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cxnSp>
        <p:nvCxnSpPr>
          <p:cNvPr id="22" name="Line - decorative">
            <a:extLst>
              <a:ext uri="{FF2B5EF4-FFF2-40B4-BE49-F238E27FC236}">
                <a16:creationId xmlns:a16="http://schemas.microsoft.com/office/drawing/2014/main" id="{42C0DFF2-3AB7-CC49-912C-1E28B88E8379}"/>
              </a:ext>
              <a:ext uri="{C183D7F6-B498-43B3-948B-1728B52AA6E4}">
                <adec:decorative xmlns:adec="http://schemas.microsoft.com/office/drawing/2017/decorative" val="1"/>
              </a:ext>
            </a:extLst>
          </p:cNvPr>
          <p:cNvCxnSpPr>
            <a:cxnSpLocks/>
          </p:cNvCxnSpPr>
          <p:nvPr userDrawn="1"/>
        </p:nvCxnSpPr>
        <p:spPr bwMode="gray">
          <a:xfrm>
            <a:off x="511810" y="3661189"/>
            <a:ext cx="377952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191928D3-8700-E345-981B-6108E298F94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6030770" y="1088105"/>
            <a:ext cx="4881752" cy="2745984"/>
          </a:xfrm>
          <a:prstGeom prst="rect">
            <a:avLst/>
          </a:prstGeom>
          <a:ln w="12700">
            <a:solidFill>
              <a:schemeClr val="accent1"/>
            </a:solidFill>
          </a:ln>
        </p:spPr>
      </p:pic>
      <p:grpSp>
        <p:nvGrpSpPr>
          <p:cNvPr id="24" name="Group 23">
            <a:extLst>
              <a:ext uri="{FF2B5EF4-FFF2-40B4-BE49-F238E27FC236}">
                <a16:creationId xmlns:a16="http://schemas.microsoft.com/office/drawing/2014/main" id="{70BE0799-E276-B541-811B-43C8D4A26B82}"/>
              </a:ext>
              <a:ext uri="{C183D7F6-B498-43B3-948B-1728B52AA6E4}">
                <adec:decorative xmlns:adec="http://schemas.microsoft.com/office/drawing/2017/decorative" val="1"/>
              </a:ext>
            </a:extLst>
          </p:cNvPr>
          <p:cNvGrpSpPr/>
          <p:nvPr userDrawn="1"/>
        </p:nvGrpSpPr>
        <p:grpSpPr>
          <a:xfrm>
            <a:off x="12624950" y="4733021"/>
            <a:ext cx="2038747" cy="2124980"/>
            <a:chOff x="6628099" y="3491523"/>
            <a:chExt cx="922919" cy="1282608"/>
          </a:xfrm>
        </p:grpSpPr>
        <p:sp>
          <p:nvSpPr>
            <p:cNvPr id="25" name="Rectangle 24">
              <a:extLst>
                <a:ext uri="{FF2B5EF4-FFF2-40B4-BE49-F238E27FC236}">
                  <a16:creationId xmlns:a16="http://schemas.microsoft.com/office/drawing/2014/main" id="{733C428A-296C-7E47-BC5C-DEB7AA47B125}"/>
                </a:ext>
              </a:extLst>
            </p:cNvPr>
            <p:cNvSpPr/>
            <p:nvPr userDrawn="1"/>
          </p:nvSpPr>
          <p:spPr bwMode="gray">
            <a:xfrm>
              <a:off x="6628099" y="3491523"/>
              <a:ext cx="922919" cy="1282608"/>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71"/>
            </a:p>
          </p:txBody>
        </p:sp>
        <p:pic>
          <p:nvPicPr>
            <p:cNvPr id="27" name="Picture 26" descr="A screenshot of a cell phone&#10;&#10;Description automatically generated">
              <a:extLst>
                <a:ext uri="{FF2B5EF4-FFF2-40B4-BE49-F238E27FC236}">
                  <a16:creationId xmlns:a16="http://schemas.microsoft.com/office/drawing/2014/main" id="{51F19827-BFA2-FC4C-8C94-60955AEC38AE}"/>
                </a:ext>
              </a:extLst>
            </p:cNvPr>
            <p:cNvPicPr>
              <a:picLocks noChangeAspect="1"/>
            </p:cNvPicPr>
            <p:nvPr userDrawn="1"/>
          </p:nvPicPr>
          <p:blipFill>
            <a:blip r:embed="rId3"/>
            <a:stretch>
              <a:fillRect/>
            </a:stretch>
          </p:blipFill>
          <p:spPr>
            <a:xfrm>
              <a:off x="6719447" y="3547322"/>
              <a:ext cx="731520" cy="548640"/>
            </a:xfrm>
            <a:prstGeom prst="rect">
              <a:avLst/>
            </a:prstGeom>
            <a:ln w="12700">
              <a:noFill/>
            </a:ln>
          </p:spPr>
        </p:pic>
        <p:pic>
          <p:nvPicPr>
            <p:cNvPr id="32" name="Picture 31" descr="A screenshot of a cell phone&#10;&#10;Description automatically generated">
              <a:extLst>
                <a:ext uri="{FF2B5EF4-FFF2-40B4-BE49-F238E27FC236}">
                  <a16:creationId xmlns:a16="http://schemas.microsoft.com/office/drawing/2014/main" id="{BFFD36CC-7FF9-E24D-B9C2-F9F97C8492F4}"/>
                </a:ext>
              </a:extLst>
            </p:cNvPr>
            <p:cNvPicPr>
              <a:picLocks noChangeAspect="1"/>
            </p:cNvPicPr>
            <p:nvPr userDrawn="1"/>
          </p:nvPicPr>
          <p:blipFill>
            <a:blip r:embed="rId4"/>
            <a:stretch>
              <a:fillRect/>
            </a:stretch>
          </p:blipFill>
          <p:spPr>
            <a:xfrm>
              <a:off x="6719447" y="4179514"/>
              <a:ext cx="731520" cy="549240"/>
            </a:xfrm>
            <a:prstGeom prst="rect">
              <a:avLst/>
            </a:prstGeom>
          </p:spPr>
        </p:pic>
      </p:grpSp>
      <p:pic>
        <p:nvPicPr>
          <p:cNvPr id="34" name="EAB logo">
            <a:extLst>
              <a:ext uri="{FF2B5EF4-FFF2-40B4-BE49-F238E27FC236}">
                <a16:creationId xmlns:a16="http://schemas.microsoft.com/office/drawing/2014/main" id="{DCEBAC1A-3DB1-BB4D-8C24-A231E3F3D05A}"/>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517075" y="1275866"/>
            <a:ext cx="2369931" cy="682643"/>
          </a:xfrm>
          <a:prstGeom prst="rect">
            <a:avLst/>
          </a:prstGeom>
        </p:spPr>
      </p:pic>
      <p:sp>
        <p:nvSpPr>
          <p:cNvPr id="47" name="Template edition">
            <a:extLst>
              <a:ext uri="{FF2B5EF4-FFF2-40B4-BE49-F238E27FC236}">
                <a16:creationId xmlns:a16="http://schemas.microsoft.com/office/drawing/2014/main" id="{6F5E0118-C46E-3348-9DAE-9B50CD5DC66C}"/>
              </a:ext>
              <a:ext uri="{C183D7F6-B498-43B3-948B-1728B52AA6E4}">
                <adec:decorative xmlns:adec="http://schemas.microsoft.com/office/drawing/2017/decorative" val="0"/>
              </a:ext>
            </a:extLst>
          </p:cNvPr>
          <p:cNvSpPr/>
          <p:nvPr userDrawn="1"/>
        </p:nvSpPr>
        <p:spPr bwMode="gray">
          <a:xfrm>
            <a:off x="0" y="1849"/>
            <a:ext cx="12192000" cy="682633"/>
          </a:xfrm>
          <a:prstGeom prst="rect">
            <a:avLst/>
          </a:prstGeom>
          <a:solidFill>
            <a:srgbClr val="CF10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91886" tIns="65314" rIns="130629" bIns="65314" numCol="1" spcCol="0" rtlCol="0" fromWordArt="0" anchor="ctr" anchorCtr="0" forceAA="0" compatLnSpc="1">
            <a:prstTxWarp prst="textNoShape">
              <a:avLst/>
            </a:prstTxWarp>
            <a:noAutofit/>
          </a:bodyPr>
          <a:lstStyle/>
          <a:p>
            <a:pPr algn="l">
              <a:spcBef>
                <a:spcPts val="714"/>
              </a:spcBef>
            </a:pPr>
            <a:r>
              <a:rPr lang="en-US" sz="2000" b="1">
                <a:solidFill>
                  <a:schemeClr val="bg1"/>
                </a:solidFill>
              </a:rPr>
              <a:t>March 2021 </a:t>
            </a:r>
            <a:r>
              <a:rPr lang="en-US" sz="2000" b="1" baseline="0">
                <a:solidFill>
                  <a:schemeClr val="bg1"/>
                </a:solidFill>
              </a:rPr>
              <a:t>Edition</a:t>
            </a:r>
            <a:endParaRPr lang="en-US" sz="2000" b="1">
              <a:solidFill>
                <a:schemeClr val="bg1"/>
              </a:solidFill>
            </a:endParaRPr>
          </a:p>
        </p:txBody>
      </p:sp>
      <p:sp>
        <p:nvSpPr>
          <p:cNvPr id="48" name="Slide title">
            <a:extLst>
              <a:ext uri="{FF2B5EF4-FFF2-40B4-BE49-F238E27FC236}">
                <a16:creationId xmlns:a16="http://schemas.microsoft.com/office/drawing/2014/main" id="{B0915DD3-35CC-9E43-807D-2361F15C88E1}"/>
              </a:ext>
            </a:extLst>
          </p:cNvPr>
          <p:cNvSpPr txBox="1"/>
          <p:nvPr userDrawn="1"/>
        </p:nvSpPr>
        <p:spPr bwMode="gray">
          <a:xfrm>
            <a:off x="503058" y="2458511"/>
            <a:ext cx="3939678" cy="989373"/>
          </a:xfrm>
          <a:prstGeom prst="rect">
            <a:avLst/>
          </a:prstGeom>
          <a:noFill/>
        </p:spPr>
        <p:txBody>
          <a:bodyPr wrap="square" lIns="0" tIns="0" rIns="0" bIns="0" rtlCol="0">
            <a:spAutoFit/>
          </a:bodyPr>
          <a:lstStyle/>
          <a:p>
            <a:pPr algn="l">
              <a:spcBef>
                <a:spcPts val="714"/>
              </a:spcBef>
            </a:pPr>
            <a:r>
              <a:rPr lang="en-US" sz="3572" b="1">
                <a:solidFill>
                  <a:schemeClr val="bg1"/>
                </a:solidFill>
              </a:rPr>
              <a:t>4:3 </a:t>
            </a:r>
            <a:r>
              <a:rPr lang="en-US" sz="2857" b="0">
                <a:solidFill>
                  <a:schemeClr val="bg1"/>
                </a:solidFill>
              </a:rPr>
              <a:t>On-screen Template </a:t>
            </a:r>
            <a:r>
              <a:rPr lang="en-US" sz="1571" b="0">
                <a:solidFill>
                  <a:schemeClr val="bg1"/>
                </a:solidFill>
              </a:rPr>
              <a:t>(7"x5.25")</a:t>
            </a:r>
            <a:endParaRPr lang="en-US" sz="2857" b="0">
              <a:solidFill>
                <a:schemeClr val="bg1"/>
              </a:solidFill>
            </a:endParaRPr>
          </a:p>
        </p:txBody>
      </p:sp>
      <p:sp>
        <p:nvSpPr>
          <p:cNvPr id="49" name="Bullets">
            <a:extLst>
              <a:ext uri="{FF2B5EF4-FFF2-40B4-BE49-F238E27FC236}">
                <a16:creationId xmlns:a16="http://schemas.microsoft.com/office/drawing/2014/main" id="{8C72C8AD-4A09-7543-A8B2-9A2DE2217091}"/>
              </a:ext>
            </a:extLst>
          </p:cNvPr>
          <p:cNvSpPr txBox="1"/>
          <p:nvPr userDrawn="1"/>
        </p:nvSpPr>
        <p:spPr bwMode="gray">
          <a:xfrm>
            <a:off x="529167" y="3898893"/>
            <a:ext cx="3848756" cy="1846788"/>
          </a:xfrm>
          <a:prstGeom prst="rect">
            <a:avLst/>
          </a:prstGeom>
          <a:noFill/>
        </p:spPr>
        <p:txBody>
          <a:bodyPr wrap="square" lIns="0" tIns="0" rIns="0" bIns="0" rtlCol="0">
            <a:spAutoFit/>
          </a:bodyPr>
          <a:lstStyle/>
          <a:p>
            <a:pPr marL="0" indent="0">
              <a:spcBef>
                <a:spcPts val="571"/>
              </a:spcBef>
              <a:buFont typeface="Arial" panose="020B0604020202020204" pitchFamily="34" charset="0"/>
              <a:buNone/>
            </a:pPr>
            <a:r>
              <a:rPr lang="pt-BR" sz="1286" b="1">
                <a:solidFill>
                  <a:schemeClr val="bg1"/>
                </a:solidFill>
              </a:rPr>
              <a:t>All projected presentations:</a:t>
            </a:r>
          </a:p>
          <a:p>
            <a:pPr marL="328847" lvl="0" indent="-161022">
              <a:spcBef>
                <a:spcPts val="571"/>
              </a:spcBef>
              <a:buFont typeface="Arial" panose="020B0604020202020204" pitchFamily="34" charset="0"/>
              <a:buChar char="•"/>
            </a:pPr>
            <a:r>
              <a:rPr lang="en-US" sz="1286">
                <a:solidFill>
                  <a:schemeClr val="bg1"/>
                </a:solidFill>
              </a:rPr>
              <a:t>Partner meetings</a:t>
            </a:r>
          </a:p>
          <a:p>
            <a:pPr marL="328847" lvl="0" indent="-161022">
              <a:spcBef>
                <a:spcPts val="571"/>
              </a:spcBef>
              <a:buFont typeface="Arial" panose="020B0604020202020204" pitchFamily="34" charset="0"/>
              <a:buChar char="•"/>
            </a:pPr>
            <a:r>
              <a:rPr lang="en-US" sz="1286">
                <a:solidFill>
                  <a:schemeClr val="bg1"/>
                </a:solidFill>
              </a:rPr>
              <a:t>Conferences</a:t>
            </a:r>
          </a:p>
          <a:p>
            <a:pPr marL="328847" lvl="0" indent="-161022">
              <a:spcBef>
                <a:spcPts val="571"/>
              </a:spcBef>
              <a:buFont typeface="Arial" panose="020B0604020202020204" pitchFamily="34" charset="0"/>
              <a:buChar char="•"/>
            </a:pPr>
            <a:r>
              <a:rPr lang="en-US" sz="1286">
                <a:solidFill>
                  <a:schemeClr val="bg1"/>
                </a:solidFill>
              </a:rPr>
              <a:t>Roundtables</a:t>
            </a:r>
          </a:p>
          <a:p>
            <a:pPr marL="328847" lvl="0" indent="-161022">
              <a:spcBef>
                <a:spcPts val="571"/>
              </a:spcBef>
              <a:buFont typeface="Arial" panose="020B0604020202020204" pitchFamily="34" charset="0"/>
              <a:buChar char="•"/>
            </a:pPr>
            <a:r>
              <a:rPr lang="en-US" sz="1286" err="1">
                <a:solidFill>
                  <a:schemeClr val="bg1"/>
                </a:solidFill>
              </a:rPr>
              <a:t>Onsites</a:t>
            </a:r>
            <a:endParaRPr lang="en-US" sz="1286">
              <a:solidFill>
                <a:schemeClr val="bg1"/>
              </a:solidFill>
            </a:endParaRPr>
          </a:p>
          <a:p>
            <a:pPr marL="328847" marR="0" lvl="0" indent="-161022" algn="l" defTabSz="768111" rtl="0" eaLnBrk="1" fontAlgn="auto" latinLnBrk="0" hangingPunct="1">
              <a:lnSpc>
                <a:spcPct val="100000"/>
              </a:lnSpc>
              <a:spcBef>
                <a:spcPts val="571"/>
              </a:spcBef>
              <a:spcAft>
                <a:spcPts val="0"/>
              </a:spcAft>
              <a:buClrTx/>
              <a:buSzTx/>
              <a:buFont typeface="Arial" panose="020B0604020202020204" pitchFamily="34" charset="0"/>
              <a:buChar char="•"/>
              <a:tabLst/>
              <a:defRPr/>
            </a:pPr>
            <a:r>
              <a:rPr lang="en-US" sz="1286" err="1">
                <a:solidFill>
                  <a:schemeClr val="bg1"/>
                </a:solidFill>
              </a:rPr>
              <a:t>Webconferences</a:t>
            </a:r>
            <a:endParaRPr lang="en-US" sz="1286">
              <a:solidFill>
                <a:schemeClr val="bg1"/>
              </a:solidFill>
            </a:endParaRPr>
          </a:p>
          <a:p>
            <a:pPr marL="328847" marR="0" lvl="0" indent="-161022" algn="l" defTabSz="768111" rtl="0" eaLnBrk="1" fontAlgn="auto" latinLnBrk="0" hangingPunct="1">
              <a:lnSpc>
                <a:spcPct val="100000"/>
              </a:lnSpc>
              <a:spcBef>
                <a:spcPts val="571"/>
              </a:spcBef>
              <a:spcAft>
                <a:spcPts val="0"/>
              </a:spcAft>
              <a:buClrTx/>
              <a:buSzTx/>
              <a:buFont typeface="Arial" panose="020B0604020202020204" pitchFamily="34" charset="0"/>
              <a:buChar char="•"/>
              <a:tabLst/>
              <a:defRPr/>
            </a:pPr>
            <a:r>
              <a:rPr lang="en-US" sz="1286">
                <a:solidFill>
                  <a:schemeClr val="bg1"/>
                </a:solidFill>
              </a:rPr>
              <a:t>Internal meetings</a:t>
            </a:r>
          </a:p>
        </p:txBody>
      </p:sp>
      <p:sp>
        <p:nvSpPr>
          <p:cNvPr id="50" name="Save time">
            <a:extLst>
              <a:ext uri="{FF2B5EF4-FFF2-40B4-BE49-F238E27FC236}">
                <a16:creationId xmlns:a16="http://schemas.microsoft.com/office/drawing/2014/main" id="{CCA53FEC-6F88-7B40-8EFB-0D4B18A79AED}"/>
              </a:ext>
            </a:extLst>
          </p:cNvPr>
          <p:cNvSpPr txBox="1"/>
          <p:nvPr userDrawn="1"/>
        </p:nvSpPr>
        <p:spPr bwMode="gray">
          <a:xfrm>
            <a:off x="5850319" y="4580239"/>
            <a:ext cx="5555278" cy="1542602"/>
          </a:xfrm>
          <a:prstGeom prst="rect">
            <a:avLst/>
          </a:prstGeom>
          <a:noFill/>
        </p:spPr>
        <p:txBody>
          <a:bodyPr wrap="square" lIns="0" tIns="0" rIns="0" bIns="0" rtlCol="0">
            <a:spAutoFit/>
          </a:bodyPr>
          <a:lstStyle/>
          <a:p>
            <a:pPr marL="0" indent="0" algn="l">
              <a:spcBef>
                <a:spcPts val="1286"/>
              </a:spcBef>
              <a:buFont typeface="Arial" panose="020B0604020202020204" pitchFamily="34" charset="0"/>
              <a:buNone/>
            </a:pPr>
            <a:r>
              <a:rPr lang="en-US" sz="2000" b="1">
                <a:solidFill>
                  <a:schemeClr val="bg1"/>
                </a:solidFill>
              </a:rPr>
              <a:t>SAVE TIME: </a:t>
            </a:r>
            <a:r>
              <a:rPr lang="en-US" sz="2000" b="0">
                <a:solidFill>
                  <a:schemeClr val="bg1"/>
                </a:solidFill>
              </a:rPr>
              <a:t>Use the Graphic and Layout Guide (GLG)!</a:t>
            </a:r>
          </a:p>
          <a:p>
            <a:pPr marL="0" marR="0" lvl="0" indent="0" algn="l" defTabSz="768111" rtl="0" eaLnBrk="1" fontAlgn="auto" latinLnBrk="0" hangingPunct="1">
              <a:lnSpc>
                <a:spcPct val="100000"/>
              </a:lnSpc>
              <a:spcBef>
                <a:spcPts val="1286"/>
              </a:spcBef>
              <a:spcAft>
                <a:spcPts val="0"/>
              </a:spcAft>
              <a:buClrTx/>
              <a:buSzTx/>
              <a:buFont typeface="Arial" panose="020B0604020202020204" pitchFamily="34" charset="0"/>
              <a:buNone/>
              <a:tabLst/>
              <a:defRPr/>
            </a:pPr>
            <a:r>
              <a:rPr kumimoji="0" lang="en-US" sz="1286" b="0" i="0" u="none" strike="noStrike" kern="1200" cap="none" spc="0" normalizeH="0" baseline="0" noProof="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a:p>
            <a:pPr marL="0" marR="0" lvl="0" indent="0" algn="l" defTabSz="768111" rtl="0" eaLnBrk="1" fontAlgn="auto" latinLnBrk="0" hangingPunct="1">
              <a:lnSpc>
                <a:spcPct val="100000"/>
              </a:lnSpc>
              <a:spcBef>
                <a:spcPts val="1286"/>
              </a:spcBef>
              <a:spcAft>
                <a:spcPts val="0"/>
              </a:spcAft>
              <a:buClrTx/>
              <a:buSzTx/>
              <a:buFont typeface="Arial" panose="020B0604020202020204" pitchFamily="34" charset="0"/>
              <a:buNone/>
              <a:tabLst/>
              <a:defRPr/>
            </a:pPr>
            <a:r>
              <a:rPr kumimoji="0" lang="en-US" sz="1286" b="1" i="0" u="none" strike="noStrike" kern="1200" cap="none" spc="0" normalizeH="0" baseline="0" noProof="0">
                <a:ln>
                  <a:noFill/>
                </a:ln>
                <a:solidFill>
                  <a:srgbClr val="FFFFFF"/>
                </a:solidFill>
                <a:effectLst/>
                <a:uLnTx/>
                <a:uFillTx/>
                <a:latin typeface="+mn-lt"/>
                <a:ea typeface="+mn-ea"/>
                <a:cs typeface="+mn-cs"/>
              </a:rPr>
              <a:t>GLG Location:</a:t>
            </a:r>
            <a:r>
              <a:rPr kumimoji="0" lang="en-US" sz="1286" b="0" i="0" u="none" strike="noStrike" kern="1200" cap="none" spc="0" normalizeH="0" baseline="0" noProof="0">
                <a:ln>
                  <a:noFill/>
                </a:ln>
                <a:solidFill>
                  <a:srgbClr val="FFFFFF"/>
                </a:solidFill>
                <a:effectLst/>
                <a:uLnTx/>
                <a:uFillTx/>
                <a:latin typeface="+mn-lt"/>
                <a:ea typeface="+mn-ea"/>
                <a:cs typeface="+mn-cs"/>
              </a:rPr>
              <a:t> eab.box.com/v/EAB-Branding-Templates-Imagery</a:t>
            </a:r>
          </a:p>
        </p:txBody>
      </p:sp>
      <p:sp>
        <p:nvSpPr>
          <p:cNvPr id="51" name="Print format">
            <a:extLst>
              <a:ext uri="{FF2B5EF4-FFF2-40B4-BE49-F238E27FC236}">
                <a16:creationId xmlns:a16="http://schemas.microsoft.com/office/drawing/2014/main" id="{817EE14B-9B11-5E4C-8D44-BFC93D7CA535}"/>
              </a:ext>
              <a:ext uri="{C183D7F6-B498-43B3-948B-1728B52AA6E4}">
                <adec:decorative xmlns:adec="http://schemas.microsoft.com/office/drawing/2017/decorative" val="0"/>
              </a:ext>
            </a:extLst>
          </p:cNvPr>
          <p:cNvSpPr txBox="1"/>
          <p:nvPr userDrawn="1"/>
        </p:nvSpPr>
        <p:spPr bwMode="gray">
          <a:xfrm>
            <a:off x="12624951" y="3826344"/>
            <a:ext cx="2256238" cy="857414"/>
          </a:xfrm>
          <a:prstGeom prst="rect">
            <a:avLst/>
          </a:prstGeom>
          <a:noFill/>
        </p:spPr>
        <p:txBody>
          <a:bodyPr wrap="square" lIns="0" tIns="0" rIns="0" bIns="0" rtlCol="0">
            <a:spAutoFit/>
          </a:bodyPr>
          <a:lstStyle/>
          <a:p>
            <a:pPr marL="0" marR="0" lvl="0" indent="0" algn="l" defTabSz="768111" rtl="0" eaLnBrk="1" fontAlgn="auto" latinLnBrk="0" hangingPunct="1">
              <a:lnSpc>
                <a:spcPct val="100000"/>
              </a:lnSpc>
              <a:spcBef>
                <a:spcPts val="0"/>
              </a:spcBef>
              <a:spcAft>
                <a:spcPts val="0"/>
              </a:spcAft>
              <a:buClrTx/>
              <a:buSzTx/>
              <a:buFont typeface="Arial" pitchFamily="34" charset="0"/>
              <a:buNone/>
              <a:tabLst/>
              <a:defRPr/>
            </a:pPr>
            <a:r>
              <a:rPr kumimoji="0" lang="en-US" sz="1714" b="1" i="0" u="none" strike="noStrike" kern="1200" cap="none" spc="0" normalizeH="0" baseline="0" noProof="0">
                <a:ln>
                  <a:noFill/>
                </a:ln>
                <a:solidFill>
                  <a:srgbClr val="009900"/>
                </a:solidFill>
                <a:effectLst/>
                <a:uLnTx/>
                <a:uFillTx/>
                <a:latin typeface="Arial" panose="020B0604020202020204" pitchFamily="34" charset="0"/>
                <a:ea typeface="+mn-ea"/>
                <a:cs typeface="Arial" panose="020B0604020202020204" pitchFamily="34" charset="0"/>
              </a:rPr>
              <a:t>Print format:</a:t>
            </a:r>
          </a:p>
          <a:p>
            <a:pPr marL="0" marR="0" lvl="0" indent="0" algn="l" defTabSz="768111" rtl="0" eaLnBrk="1" fontAlgn="auto" latinLnBrk="0" hangingPunct="1">
              <a:lnSpc>
                <a:spcPct val="100000"/>
              </a:lnSpc>
              <a:spcBef>
                <a:spcPts val="0"/>
              </a:spcBef>
              <a:spcAft>
                <a:spcPts val="0"/>
              </a:spcAft>
              <a:buClrTx/>
              <a:buSzTx/>
              <a:buFont typeface="Arial" pitchFamily="34" charset="0"/>
              <a:buNone/>
              <a:tabLst/>
              <a:defRPr/>
            </a:pPr>
            <a:r>
              <a:rPr kumimoji="0" lang="en-US" sz="1286" b="0" i="0" u="none" strike="noStrike" kern="1200" cap="none" spc="0" normalizeH="0" baseline="0" noProof="0">
                <a:ln>
                  <a:noFill/>
                </a:ln>
                <a:solidFill>
                  <a:srgbClr val="009900"/>
                </a:solidFill>
                <a:effectLst/>
                <a:uLnTx/>
                <a:uFillTx/>
                <a:latin typeface="Arial" panose="020B0604020202020204" pitchFamily="34" charset="0"/>
                <a:ea typeface="+mn-ea"/>
                <a:cs typeface="Arial" panose="020B0604020202020204" pitchFamily="34" charset="0"/>
              </a:rPr>
              <a:t>These are 7"x5.25" and print two per page in portrait orientation.</a:t>
            </a:r>
          </a:p>
        </p:txBody>
      </p:sp>
      <p:sp>
        <p:nvSpPr>
          <p:cNvPr id="52" name="Need help">
            <a:extLst>
              <a:ext uri="{FF2B5EF4-FFF2-40B4-BE49-F238E27FC236}">
                <a16:creationId xmlns:a16="http://schemas.microsoft.com/office/drawing/2014/main" id="{B2F6F565-4714-204C-9F4C-FCB45F51B27A}"/>
              </a:ext>
            </a:extLst>
          </p:cNvPr>
          <p:cNvSpPr txBox="1">
            <a:spLocks/>
          </p:cNvSpPr>
          <p:nvPr userDrawn="1"/>
        </p:nvSpPr>
        <p:spPr bwMode="gray">
          <a:xfrm>
            <a:off x="529167" y="6102991"/>
            <a:ext cx="4422766" cy="39574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3429"/>
              </a:spcBef>
              <a:buNone/>
            </a:pPr>
            <a:r>
              <a:rPr lang="en-US" sz="1286" b="1">
                <a:solidFill>
                  <a:schemeClr val="bg1"/>
                </a:solidFill>
              </a:rPr>
              <a:t>Need help or 16:9 format? </a:t>
            </a:r>
            <a:br>
              <a:rPr lang="en-US" sz="1286" b="1">
                <a:solidFill>
                  <a:schemeClr val="bg1"/>
                </a:solidFill>
              </a:rPr>
            </a:br>
            <a:r>
              <a:rPr lang="en-US" sz="1286" b="0">
                <a:solidFill>
                  <a:schemeClr val="bg1"/>
                </a:solidFill>
              </a:rPr>
              <a:t>Email DSS-Requests@eab.com</a:t>
            </a:r>
          </a:p>
        </p:txBody>
      </p:sp>
      <p:sp>
        <p:nvSpPr>
          <p:cNvPr id="53" name="TextBox 52">
            <a:extLst>
              <a:ext uri="{FF2B5EF4-FFF2-40B4-BE49-F238E27FC236}">
                <a16:creationId xmlns:a16="http://schemas.microsoft.com/office/drawing/2014/main" id="{332F7599-1B8B-D045-9E89-9F5430788BF8}"/>
              </a:ext>
            </a:extLst>
          </p:cNvPr>
          <p:cNvSpPr txBox="1"/>
          <p:nvPr userDrawn="1"/>
        </p:nvSpPr>
        <p:spPr>
          <a:xfrm>
            <a:off x="7286600" y="244238"/>
            <a:ext cx="4604198" cy="197875"/>
          </a:xfrm>
          <a:prstGeom prst="rect">
            <a:avLst/>
          </a:prstGeom>
          <a:noFill/>
        </p:spPr>
        <p:txBody>
          <a:bodyPr wrap="square" lIns="0" tIns="0" rIns="0" bIns="0" rtlCol="0">
            <a:spAutoFit/>
          </a:bodyPr>
          <a:lstStyle/>
          <a:p>
            <a:pPr>
              <a:spcBef>
                <a:spcPts val="286"/>
              </a:spcBef>
            </a:pPr>
            <a:r>
              <a:rPr lang="en-US" sz="1286" b="1">
                <a:solidFill>
                  <a:schemeClr val="bg1"/>
                </a:solidFill>
              </a:rPr>
              <a:t>Edit: </a:t>
            </a:r>
            <a:r>
              <a:rPr lang="en-US" sz="1286">
                <a:solidFill>
                  <a:schemeClr val="bg1"/>
                </a:solidFill>
              </a:rPr>
              <a:t>two stats updated on EAB in Brief</a:t>
            </a:r>
          </a:p>
        </p:txBody>
      </p:sp>
    </p:spTree>
    <p:custDataLst>
      <p:tags r:id="rId1"/>
    </p:custDataLst>
    <p:extLst>
      <p:ext uri="{BB962C8B-B14F-4D97-AF65-F5344CB8AC3E}">
        <p14:creationId xmlns:p14="http://schemas.microsoft.com/office/powerpoint/2010/main" val="2630409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structions 2">
    <p:bg bwMode="gray">
      <p:bgRef idx="1001">
        <a:schemeClr val="bg1"/>
      </p:bgRef>
    </p:bg>
    <p:spTree>
      <p:nvGrpSpPr>
        <p:cNvPr id="1" name=""/>
        <p:cNvGrpSpPr/>
        <p:nvPr/>
      </p:nvGrpSpPr>
      <p:grpSpPr>
        <a:xfrm>
          <a:off x="0" y="0"/>
          <a:ext cx="0" cy="0"/>
          <a:chOff x="0" y="0"/>
          <a:chExt cx="0" cy="0"/>
        </a:xfrm>
      </p:grpSpPr>
      <p:sp>
        <p:nvSpPr>
          <p:cNvPr id="34" name="Template edition"/>
          <p:cNvSpPr/>
          <p:nvPr userDrawn="1"/>
        </p:nvSpPr>
        <p:spPr bwMode="gray">
          <a:xfrm>
            <a:off x="0" y="-1"/>
            <a:ext cx="12192000" cy="682633"/>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91886" tIns="65314" rIns="130629" bIns="65314" numCol="1" spcCol="0" rtlCol="0" fromWordArt="0" anchor="ctr" anchorCtr="0" forceAA="0" compatLnSpc="1">
            <a:prstTxWarp prst="textNoShape">
              <a:avLst/>
            </a:prstTxWarp>
            <a:noAutofit/>
          </a:bodyPr>
          <a:lstStyle/>
          <a:p>
            <a:pPr algn="ctr">
              <a:spcBef>
                <a:spcPts val="714"/>
              </a:spcBef>
            </a:pPr>
            <a:r>
              <a:rPr lang="en-US" sz="2000" b="1">
                <a:solidFill>
                  <a:schemeClr val="bg1"/>
                </a:solidFill>
              </a:rPr>
              <a:t>Top Two 2020</a:t>
            </a:r>
            <a:r>
              <a:rPr lang="en-US" sz="2000" b="1" baseline="0">
                <a:solidFill>
                  <a:schemeClr val="bg1"/>
                </a:solidFill>
              </a:rPr>
              <a:t> New Template Branding Rules </a:t>
            </a:r>
            <a:endParaRPr lang="en-US" sz="2000" b="1">
              <a:solidFill>
                <a:schemeClr val="bg1"/>
              </a:solidFill>
            </a:endParaRPr>
          </a:p>
        </p:txBody>
      </p:sp>
      <p:sp>
        <p:nvSpPr>
          <p:cNvPr id="33" name="TextBox 32">
            <a:extLst>
              <a:ext uri="{FF2B5EF4-FFF2-40B4-BE49-F238E27FC236}">
                <a16:creationId xmlns:a16="http://schemas.microsoft.com/office/drawing/2014/main" id="{F2462B22-1A04-8E47-9889-DD59E90F49AF}"/>
              </a:ext>
            </a:extLst>
          </p:cNvPr>
          <p:cNvSpPr txBox="1"/>
          <p:nvPr userDrawn="1"/>
        </p:nvSpPr>
        <p:spPr bwMode="gray">
          <a:xfrm>
            <a:off x="1290079" y="999676"/>
            <a:ext cx="4598562" cy="219932"/>
          </a:xfrm>
          <a:prstGeom prst="rect">
            <a:avLst/>
          </a:prstGeom>
          <a:noFill/>
        </p:spPr>
        <p:txBody>
          <a:bodyPr vert="horz" wrap="square" lIns="0" tIns="0" rIns="0" bIns="0" rtlCol="0">
            <a:spAutoFit/>
          </a:bodyPr>
          <a:lstStyle/>
          <a:p>
            <a:pPr>
              <a:spcBef>
                <a:spcPts val="714"/>
              </a:spcBef>
            </a:pPr>
            <a:r>
              <a:rPr lang="en-US" sz="1429" b="1"/>
              <a:t>Color Usage</a:t>
            </a:r>
          </a:p>
        </p:txBody>
      </p:sp>
      <p:grpSp>
        <p:nvGrpSpPr>
          <p:cNvPr id="35" name="Group 34">
            <a:extLst>
              <a:ext uri="{FF2B5EF4-FFF2-40B4-BE49-F238E27FC236}">
                <a16:creationId xmlns:a16="http://schemas.microsoft.com/office/drawing/2014/main" id="{B513D5A8-E466-9841-84D3-328ED923472D}"/>
              </a:ext>
            </a:extLst>
          </p:cNvPr>
          <p:cNvGrpSpPr/>
          <p:nvPr userDrawn="1"/>
        </p:nvGrpSpPr>
        <p:grpSpPr bwMode="gray">
          <a:xfrm>
            <a:off x="526996" y="3396562"/>
            <a:ext cx="572579" cy="439672"/>
            <a:chOff x="553145" y="2965876"/>
            <a:chExt cx="300604" cy="307770"/>
          </a:xfrm>
        </p:grpSpPr>
        <p:sp>
          <p:nvSpPr>
            <p:cNvPr id="38" name="Oval 37">
              <a:extLst>
                <a:ext uri="{FF2B5EF4-FFF2-40B4-BE49-F238E27FC236}">
                  <a16:creationId xmlns:a16="http://schemas.microsoft.com/office/drawing/2014/main" id="{E85ED91A-AA14-F84D-A67E-59B97F06EC98}"/>
                </a:ext>
              </a:extLst>
            </p:cNvPr>
            <p:cNvSpPr>
              <a:spLocks noChangeAspect="1"/>
            </p:cNvSpPr>
            <p:nvPr/>
          </p:nvSpPr>
          <p:spPr bwMode="gray">
            <a:xfrm>
              <a:off x="553145" y="2971410"/>
              <a:ext cx="300604" cy="3006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71"/>
            </a:p>
          </p:txBody>
        </p:sp>
        <p:sp>
          <p:nvSpPr>
            <p:cNvPr id="37" name="TextBox 36">
              <a:extLst>
                <a:ext uri="{FF2B5EF4-FFF2-40B4-BE49-F238E27FC236}">
                  <a16:creationId xmlns:a16="http://schemas.microsoft.com/office/drawing/2014/main" id="{7A80FFC2-33A3-444B-B5A0-DAE150414B56}"/>
                </a:ext>
              </a:extLst>
            </p:cNvPr>
            <p:cNvSpPr txBox="1"/>
            <p:nvPr/>
          </p:nvSpPr>
          <p:spPr bwMode="gray">
            <a:xfrm>
              <a:off x="635259" y="2965876"/>
              <a:ext cx="166194" cy="307770"/>
            </a:xfrm>
            <a:prstGeom prst="rect">
              <a:avLst/>
            </a:prstGeom>
            <a:noFill/>
          </p:spPr>
          <p:txBody>
            <a:bodyPr wrap="square" lIns="0" tIns="0" rIns="0" bIns="0" rtlCol="0">
              <a:spAutoFit/>
            </a:bodyPr>
            <a:lstStyle/>
            <a:p>
              <a:pPr>
                <a:spcBef>
                  <a:spcPts val="714"/>
                </a:spcBef>
              </a:pPr>
              <a:r>
                <a:rPr lang="en-US" sz="2857">
                  <a:solidFill>
                    <a:schemeClr val="bg1"/>
                  </a:solidFill>
                  <a:latin typeface="+mj-lt"/>
                </a:rPr>
                <a:t>2</a:t>
              </a:r>
            </a:p>
          </p:txBody>
        </p:sp>
      </p:grpSp>
      <p:sp>
        <p:nvSpPr>
          <p:cNvPr id="40" name="TextBox 39">
            <a:extLst>
              <a:ext uri="{FF2B5EF4-FFF2-40B4-BE49-F238E27FC236}">
                <a16:creationId xmlns:a16="http://schemas.microsoft.com/office/drawing/2014/main" id="{06B508DA-2C3C-7F46-8A41-B0EE8B10A9AC}"/>
              </a:ext>
            </a:extLst>
          </p:cNvPr>
          <p:cNvSpPr txBox="1"/>
          <p:nvPr userDrawn="1"/>
        </p:nvSpPr>
        <p:spPr bwMode="gray">
          <a:xfrm>
            <a:off x="1290078" y="3506477"/>
            <a:ext cx="10198084" cy="219932"/>
          </a:xfrm>
          <a:prstGeom prst="rect">
            <a:avLst/>
          </a:prstGeom>
          <a:noFill/>
        </p:spPr>
        <p:txBody>
          <a:bodyPr vert="horz" wrap="square" lIns="0" tIns="0" rIns="0" bIns="0" rtlCol="0">
            <a:spAutoFit/>
          </a:bodyPr>
          <a:lstStyle/>
          <a:p>
            <a:pPr>
              <a:spcBef>
                <a:spcPts val="714"/>
              </a:spcBef>
            </a:pPr>
            <a:r>
              <a:rPr lang="en-US" sz="1429" b="1"/>
              <a:t>EAB Chart Templates Populate Dark to Light </a:t>
            </a:r>
            <a:r>
              <a:rPr lang="en-US" sz="1429" b="0"/>
              <a:t>(see call to action for more info)</a:t>
            </a:r>
            <a:endParaRPr lang="en-US" sz="1429" b="1"/>
          </a:p>
        </p:txBody>
      </p:sp>
      <p:sp>
        <p:nvSpPr>
          <p:cNvPr id="8" name="TextBox 7">
            <a:extLst>
              <a:ext uri="{FF2B5EF4-FFF2-40B4-BE49-F238E27FC236}">
                <a16:creationId xmlns:a16="http://schemas.microsoft.com/office/drawing/2014/main" id="{E5974EE7-8C1A-F040-9B99-B79D59BE88CC}"/>
              </a:ext>
            </a:extLst>
          </p:cNvPr>
          <p:cNvSpPr txBox="1"/>
          <p:nvPr userDrawn="1"/>
        </p:nvSpPr>
        <p:spPr>
          <a:xfrm>
            <a:off x="5294851" y="1678321"/>
            <a:ext cx="2808446" cy="881267"/>
          </a:xfrm>
          <a:prstGeom prst="rect">
            <a:avLst/>
          </a:prstGeom>
          <a:noFill/>
        </p:spPr>
        <p:txBody>
          <a:bodyPr wrap="square" lIns="0" tIns="0" rIns="0" bIns="0" rtlCol="0">
            <a:spAutoFit/>
          </a:bodyPr>
          <a:lstStyle/>
          <a:p>
            <a:pPr marL="163289" marR="0" lvl="0" indent="-163289" algn="l" defTabSz="768111" rtl="0" eaLnBrk="1" fontAlgn="auto" latinLnBrk="0" hangingPunct="1">
              <a:lnSpc>
                <a:spcPct val="100000"/>
              </a:lnSpc>
              <a:spcBef>
                <a:spcPts val="714"/>
              </a:spcBef>
              <a:spcAft>
                <a:spcPts val="0"/>
              </a:spcAft>
              <a:buClrTx/>
              <a:buSzTx/>
              <a:buFont typeface="Arial" panose="020B0604020202020204" pitchFamily="34" charset="0"/>
              <a:buChar char="•"/>
              <a:tabLst/>
              <a:defRPr/>
            </a:pPr>
            <a:r>
              <a:rPr lang="en-US" sz="1286"/>
              <a:t>Only use 7 main colors (in green boxes)</a:t>
            </a:r>
          </a:p>
          <a:p>
            <a:pPr marL="163289" indent="-163289">
              <a:spcBef>
                <a:spcPts val="714"/>
              </a:spcBef>
              <a:buFont typeface="Arial" panose="020B0604020202020204" pitchFamily="34" charset="0"/>
              <a:buChar char="•"/>
              <a:tabLst/>
            </a:pPr>
            <a:r>
              <a:rPr lang="en-US" sz="1286"/>
              <a:t>Do not use these 3 colors; </a:t>
            </a:r>
            <a:r>
              <a:rPr lang="en-US" sz="1286" b="0" i="0"/>
              <a:t>exception: charts (see below)</a:t>
            </a:r>
            <a:endParaRPr lang="en-US" sz="1286"/>
          </a:p>
        </p:txBody>
      </p:sp>
      <p:grpSp>
        <p:nvGrpSpPr>
          <p:cNvPr id="55" name="Group 54">
            <a:extLst>
              <a:ext uri="{FF2B5EF4-FFF2-40B4-BE49-F238E27FC236}">
                <a16:creationId xmlns:a16="http://schemas.microsoft.com/office/drawing/2014/main" id="{437DD57D-8B55-0941-B315-5995D2A5B913}"/>
              </a:ext>
            </a:extLst>
          </p:cNvPr>
          <p:cNvGrpSpPr/>
          <p:nvPr userDrawn="1"/>
        </p:nvGrpSpPr>
        <p:grpSpPr bwMode="gray">
          <a:xfrm>
            <a:off x="526996" y="889761"/>
            <a:ext cx="572579" cy="439672"/>
            <a:chOff x="553145" y="2965876"/>
            <a:chExt cx="300604" cy="307770"/>
          </a:xfrm>
        </p:grpSpPr>
        <p:sp>
          <p:nvSpPr>
            <p:cNvPr id="56" name="Oval 55">
              <a:extLst>
                <a:ext uri="{FF2B5EF4-FFF2-40B4-BE49-F238E27FC236}">
                  <a16:creationId xmlns:a16="http://schemas.microsoft.com/office/drawing/2014/main" id="{3593260D-343E-4040-AF19-97EFE84D0A95}"/>
                </a:ext>
              </a:extLst>
            </p:cNvPr>
            <p:cNvSpPr>
              <a:spLocks noChangeAspect="1"/>
            </p:cNvSpPr>
            <p:nvPr/>
          </p:nvSpPr>
          <p:spPr bwMode="gray">
            <a:xfrm>
              <a:off x="553145" y="2971410"/>
              <a:ext cx="300604" cy="3006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71"/>
            </a:p>
          </p:txBody>
        </p:sp>
        <p:sp>
          <p:nvSpPr>
            <p:cNvPr id="57" name="TextBox 56">
              <a:extLst>
                <a:ext uri="{FF2B5EF4-FFF2-40B4-BE49-F238E27FC236}">
                  <a16:creationId xmlns:a16="http://schemas.microsoft.com/office/drawing/2014/main" id="{1C04CFF4-93DA-A942-9133-552DB1B8618E}"/>
                </a:ext>
              </a:extLst>
            </p:cNvPr>
            <p:cNvSpPr txBox="1"/>
            <p:nvPr/>
          </p:nvSpPr>
          <p:spPr bwMode="gray">
            <a:xfrm>
              <a:off x="635259" y="2965876"/>
              <a:ext cx="166194" cy="307770"/>
            </a:xfrm>
            <a:prstGeom prst="rect">
              <a:avLst/>
            </a:prstGeom>
            <a:noFill/>
          </p:spPr>
          <p:txBody>
            <a:bodyPr wrap="square" lIns="0" tIns="0" rIns="0" bIns="0" rtlCol="0">
              <a:spAutoFit/>
            </a:bodyPr>
            <a:lstStyle/>
            <a:p>
              <a:pPr>
                <a:spcBef>
                  <a:spcPts val="714"/>
                </a:spcBef>
              </a:pPr>
              <a:r>
                <a:rPr lang="en-US" sz="2857">
                  <a:solidFill>
                    <a:schemeClr val="bg1"/>
                  </a:solidFill>
                  <a:latin typeface="+mj-lt"/>
                </a:rPr>
                <a:t>1</a:t>
              </a:r>
            </a:p>
          </p:txBody>
        </p:sp>
      </p:grpSp>
      <p:sp>
        <p:nvSpPr>
          <p:cNvPr id="58" name="Rectangle 57">
            <a:extLst>
              <a:ext uri="{FF2B5EF4-FFF2-40B4-BE49-F238E27FC236}">
                <a16:creationId xmlns:a16="http://schemas.microsoft.com/office/drawing/2014/main" id="{B2B6A2EE-5F6C-8345-8B8E-0B922DA57622}"/>
              </a:ext>
              <a:ext uri="{C183D7F6-B498-43B3-948B-1728B52AA6E4}">
                <adec:decorative xmlns:adec="http://schemas.microsoft.com/office/drawing/2017/decorative" val="1"/>
              </a:ext>
            </a:extLst>
          </p:cNvPr>
          <p:cNvSpPr/>
          <p:nvPr userDrawn="1"/>
        </p:nvSpPr>
        <p:spPr bwMode="gray">
          <a:xfrm>
            <a:off x="16154972" y="-1726846"/>
            <a:ext cx="1393371" cy="351836"/>
          </a:xfrm>
          <a:prstGeom prst="rect">
            <a:avLst/>
          </a:prstGeom>
          <a:solidFill>
            <a:schemeClr val="accent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65314" rIns="65314" bIns="65314" numCol="1" spcCol="0" rtlCol="0" fromWordArt="0" anchor="t" anchorCtr="0" forceAA="0" compatLnSpc="1">
            <a:prstTxWarp prst="textNoShape">
              <a:avLst/>
            </a:prstTxWarp>
            <a:spAutoFit/>
          </a:bodyPr>
          <a:lstStyle/>
          <a:p>
            <a:pPr algn="ctr">
              <a:spcBef>
                <a:spcPts val="714"/>
              </a:spcBef>
            </a:pPr>
            <a:r>
              <a:rPr lang="en-US" sz="1429">
                <a:solidFill>
                  <a:schemeClr val="bg1"/>
                </a:solidFill>
              </a:rPr>
              <a:t>Accent 4</a:t>
            </a:r>
          </a:p>
        </p:txBody>
      </p:sp>
      <p:sp>
        <p:nvSpPr>
          <p:cNvPr id="59" name="Rectangle 58">
            <a:extLst>
              <a:ext uri="{FF2B5EF4-FFF2-40B4-BE49-F238E27FC236}">
                <a16:creationId xmlns:a16="http://schemas.microsoft.com/office/drawing/2014/main" id="{2848DDDC-61D8-7B4A-93AD-B6784B435605}"/>
              </a:ext>
              <a:ext uri="{C183D7F6-B498-43B3-948B-1728B52AA6E4}">
                <adec:decorative xmlns:adec="http://schemas.microsoft.com/office/drawing/2017/decorative" val="1"/>
              </a:ext>
            </a:extLst>
          </p:cNvPr>
          <p:cNvSpPr/>
          <p:nvPr userDrawn="1"/>
        </p:nvSpPr>
        <p:spPr bwMode="gray">
          <a:xfrm>
            <a:off x="17766040" y="-1726846"/>
            <a:ext cx="1393371" cy="351836"/>
          </a:xfrm>
          <a:prstGeom prst="rect">
            <a:avLst/>
          </a:prstGeom>
          <a:solidFill>
            <a:schemeClr val="accent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65314" rIns="65314" bIns="65314" numCol="1" spcCol="0" rtlCol="0" fromWordArt="0" anchor="t" anchorCtr="0" forceAA="0" compatLnSpc="1">
            <a:prstTxWarp prst="textNoShape">
              <a:avLst/>
            </a:prstTxWarp>
            <a:spAutoFit/>
          </a:bodyPr>
          <a:lstStyle/>
          <a:p>
            <a:pPr algn="ctr">
              <a:spcBef>
                <a:spcPts val="714"/>
              </a:spcBef>
            </a:pPr>
            <a:r>
              <a:rPr lang="en-US" sz="1429">
                <a:solidFill>
                  <a:schemeClr val="bg1"/>
                </a:solidFill>
              </a:rPr>
              <a:t>Accent 5</a:t>
            </a:r>
          </a:p>
        </p:txBody>
      </p:sp>
      <p:sp>
        <p:nvSpPr>
          <p:cNvPr id="60" name="Rectangle 59">
            <a:extLst>
              <a:ext uri="{FF2B5EF4-FFF2-40B4-BE49-F238E27FC236}">
                <a16:creationId xmlns:a16="http://schemas.microsoft.com/office/drawing/2014/main" id="{AFFCACC8-DC64-D248-8D98-9FD92020E9A9}"/>
              </a:ext>
              <a:ext uri="{C183D7F6-B498-43B3-948B-1728B52AA6E4}">
                <adec:decorative xmlns:adec="http://schemas.microsoft.com/office/drawing/2017/decorative" val="1"/>
              </a:ext>
            </a:extLst>
          </p:cNvPr>
          <p:cNvSpPr/>
          <p:nvPr userDrawn="1"/>
        </p:nvSpPr>
        <p:spPr bwMode="gray">
          <a:xfrm>
            <a:off x="19377109" y="-1726846"/>
            <a:ext cx="1393371" cy="351836"/>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65314" rIns="65314" bIns="65314" numCol="1" spcCol="0" rtlCol="0" fromWordArt="0" anchor="t" anchorCtr="0" forceAA="0" compatLnSpc="1">
            <a:prstTxWarp prst="textNoShape">
              <a:avLst/>
            </a:prstTxWarp>
            <a:spAutoFit/>
          </a:bodyPr>
          <a:lstStyle/>
          <a:p>
            <a:pPr algn="ctr">
              <a:spcBef>
                <a:spcPts val="714"/>
              </a:spcBef>
            </a:pPr>
            <a:r>
              <a:rPr lang="en-US" sz="1429">
                <a:solidFill>
                  <a:schemeClr val="bg1"/>
                </a:solidFill>
              </a:rPr>
              <a:t>Accent 6</a:t>
            </a:r>
          </a:p>
        </p:txBody>
      </p:sp>
      <p:sp>
        <p:nvSpPr>
          <p:cNvPr id="61" name="Rectangle 60">
            <a:extLst>
              <a:ext uri="{FF2B5EF4-FFF2-40B4-BE49-F238E27FC236}">
                <a16:creationId xmlns:a16="http://schemas.microsoft.com/office/drawing/2014/main" id="{6B01AAFA-C9F7-4C4A-A989-C0FF36970CEC}"/>
              </a:ext>
              <a:ext uri="{C183D7F6-B498-43B3-948B-1728B52AA6E4}">
                <adec:decorative xmlns:adec="http://schemas.microsoft.com/office/drawing/2017/decorative" val="1"/>
              </a:ext>
            </a:extLst>
          </p:cNvPr>
          <p:cNvSpPr/>
          <p:nvPr userDrawn="1"/>
        </p:nvSpPr>
        <p:spPr bwMode="gray">
          <a:xfrm>
            <a:off x="14543903" y="-1726847"/>
            <a:ext cx="1393371" cy="351836"/>
          </a:xfrm>
          <a:prstGeom prst="rect">
            <a:avLst/>
          </a:prstGeom>
          <a:solidFill>
            <a:schemeClr val="tx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65314" rIns="65314" bIns="65314" numCol="1" spcCol="0" rtlCol="0" fromWordArt="0" anchor="t" anchorCtr="0" forceAA="0" compatLnSpc="1">
            <a:prstTxWarp prst="textNoShape">
              <a:avLst/>
            </a:prstTxWarp>
            <a:spAutoFit/>
          </a:bodyPr>
          <a:lstStyle/>
          <a:p>
            <a:pPr algn="ctr">
              <a:spcBef>
                <a:spcPts val="714"/>
              </a:spcBef>
            </a:pPr>
            <a:r>
              <a:rPr lang="en-US" sz="1429">
                <a:solidFill>
                  <a:schemeClr val="bg1"/>
                </a:solidFill>
              </a:rPr>
              <a:t>Text 2</a:t>
            </a:r>
          </a:p>
        </p:txBody>
      </p:sp>
      <p:sp>
        <p:nvSpPr>
          <p:cNvPr id="62" name="Rectangle 61">
            <a:extLst>
              <a:ext uri="{FF2B5EF4-FFF2-40B4-BE49-F238E27FC236}">
                <a16:creationId xmlns:a16="http://schemas.microsoft.com/office/drawing/2014/main" id="{5EE5238F-E118-D444-9633-8A74CE2C9B57}"/>
              </a:ext>
              <a:ext uri="{C183D7F6-B498-43B3-948B-1728B52AA6E4}">
                <adec:decorative xmlns:adec="http://schemas.microsoft.com/office/drawing/2017/decorative" val="1"/>
              </a:ext>
            </a:extLst>
          </p:cNvPr>
          <p:cNvSpPr/>
          <p:nvPr userDrawn="1"/>
        </p:nvSpPr>
        <p:spPr bwMode="gray">
          <a:xfrm>
            <a:off x="12897440" y="-1726847"/>
            <a:ext cx="1393371" cy="351836"/>
          </a:xfrm>
          <a:prstGeom prst="rect">
            <a:avLst/>
          </a:prstGeom>
          <a:solidFill>
            <a:schemeClr val="bg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65314" rIns="65314" bIns="65314" numCol="1" spcCol="0" rtlCol="0" fromWordArt="0" anchor="t" anchorCtr="0" forceAA="0" compatLnSpc="1">
            <a:prstTxWarp prst="textNoShape">
              <a:avLst/>
            </a:prstTxWarp>
            <a:spAutoFit/>
          </a:bodyPr>
          <a:lstStyle/>
          <a:p>
            <a:pPr algn="ctr">
              <a:spcBef>
                <a:spcPts val="714"/>
              </a:spcBef>
            </a:pPr>
            <a:r>
              <a:rPr lang="en-US" sz="1429">
                <a:solidFill>
                  <a:schemeClr val="bg1"/>
                </a:solidFill>
              </a:rPr>
              <a:t>Text 2</a:t>
            </a:r>
          </a:p>
        </p:txBody>
      </p:sp>
      <p:graphicFrame>
        <p:nvGraphicFramePr>
          <p:cNvPr id="64" name="Chart 63">
            <a:extLst>
              <a:ext uri="{FF2B5EF4-FFF2-40B4-BE49-F238E27FC236}">
                <a16:creationId xmlns:a16="http://schemas.microsoft.com/office/drawing/2014/main" id="{0DBD1674-B662-B242-935D-885AF0C73F8F}"/>
              </a:ext>
            </a:extLst>
          </p:cNvPr>
          <p:cNvGraphicFramePr/>
          <p:nvPr userDrawn="1">
            <p:extLst>
              <p:ext uri="{D42A27DB-BD31-4B8C-83A1-F6EECF244321}">
                <p14:modId xmlns:p14="http://schemas.microsoft.com/office/powerpoint/2010/main" val="2240452265"/>
              </p:ext>
            </p:extLst>
          </p:nvPr>
        </p:nvGraphicFramePr>
        <p:xfrm>
          <a:off x="6360101" y="3985086"/>
          <a:ext cx="2912042" cy="1959429"/>
        </p:xfrm>
        <a:graphic>
          <a:graphicData uri="http://schemas.openxmlformats.org/drawingml/2006/chart">
            <c:chart xmlns:c="http://schemas.openxmlformats.org/drawingml/2006/chart" xmlns:r="http://schemas.openxmlformats.org/officeDocument/2006/relationships" r:id="rId3"/>
          </a:graphicData>
        </a:graphic>
      </p:graphicFrame>
      <p:sp>
        <p:nvSpPr>
          <p:cNvPr id="65" name="Text Placeholder 1">
            <a:extLst>
              <a:ext uri="{FF2B5EF4-FFF2-40B4-BE49-F238E27FC236}">
                <a16:creationId xmlns:a16="http://schemas.microsoft.com/office/drawing/2014/main" id="{979520A7-0732-4A47-A151-7085EC4B9811}"/>
              </a:ext>
              <a:ext uri="{C183D7F6-B498-43B3-948B-1728B52AA6E4}">
                <adec:decorative xmlns:adec="http://schemas.microsoft.com/office/drawing/2017/decorative" val="0"/>
              </a:ext>
            </a:extLst>
          </p:cNvPr>
          <p:cNvSpPr txBox="1">
            <a:spLocks/>
          </p:cNvSpPr>
          <p:nvPr userDrawn="1"/>
        </p:nvSpPr>
        <p:spPr bwMode="gray">
          <a:xfrm>
            <a:off x="6981724" y="4650134"/>
            <a:ext cx="1410777" cy="439672"/>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2857">
                <a:solidFill>
                  <a:schemeClr val="tx2"/>
                </a:solidFill>
                <a:latin typeface="+mj-lt"/>
              </a:rPr>
              <a:t>40%</a:t>
            </a:r>
          </a:p>
        </p:txBody>
      </p:sp>
      <p:sp>
        <p:nvSpPr>
          <p:cNvPr id="66" name="TextBox 65">
            <a:extLst>
              <a:ext uri="{FF2B5EF4-FFF2-40B4-BE49-F238E27FC236}">
                <a16:creationId xmlns:a16="http://schemas.microsoft.com/office/drawing/2014/main" id="{ADD4BF7E-0D73-334D-8B83-84F7756D57BF}"/>
              </a:ext>
              <a:ext uri="{C183D7F6-B498-43B3-948B-1728B52AA6E4}">
                <adec:decorative xmlns:adec="http://schemas.microsoft.com/office/drawing/2017/decorative" val="1"/>
              </a:ext>
            </a:extLst>
          </p:cNvPr>
          <p:cNvSpPr txBox="1"/>
          <p:nvPr userDrawn="1"/>
        </p:nvSpPr>
        <p:spPr bwMode="gray">
          <a:xfrm>
            <a:off x="6923621" y="5078573"/>
            <a:ext cx="1526983" cy="351763"/>
          </a:xfrm>
          <a:prstGeom prst="rect">
            <a:avLst/>
          </a:prstGeom>
          <a:noFill/>
        </p:spPr>
        <p:txBody>
          <a:bodyPr wrap="square" lIns="0" tIns="0" rIns="0" bIns="0" rtlCol="0">
            <a:spAutoFit/>
          </a:bodyPr>
          <a:lstStyle/>
          <a:p>
            <a:pPr algn="ctr"/>
            <a:r>
              <a:rPr lang="en-US" sz="1143"/>
              <a:t>Add label </a:t>
            </a:r>
            <a:br>
              <a:rPr lang="en-US" sz="1143"/>
            </a:br>
            <a:r>
              <a:rPr lang="en-US" sz="1143"/>
              <a:t>text here</a:t>
            </a:r>
          </a:p>
        </p:txBody>
      </p:sp>
      <p:graphicFrame>
        <p:nvGraphicFramePr>
          <p:cNvPr id="67" name="Chart 66">
            <a:extLst>
              <a:ext uri="{FF2B5EF4-FFF2-40B4-BE49-F238E27FC236}">
                <a16:creationId xmlns:a16="http://schemas.microsoft.com/office/drawing/2014/main" id="{C0060E53-2567-C341-A4F2-9A582F3EA8A1}"/>
              </a:ext>
            </a:extLst>
          </p:cNvPr>
          <p:cNvGraphicFramePr/>
          <p:nvPr userDrawn="1">
            <p:extLst>
              <p:ext uri="{D42A27DB-BD31-4B8C-83A1-F6EECF244321}">
                <p14:modId xmlns:p14="http://schemas.microsoft.com/office/powerpoint/2010/main" val="2090563106"/>
              </p:ext>
            </p:extLst>
          </p:nvPr>
        </p:nvGraphicFramePr>
        <p:xfrm>
          <a:off x="1150967" y="3902488"/>
          <a:ext cx="4598562" cy="2235296"/>
        </p:xfrm>
        <a:graphic>
          <a:graphicData uri="http://schemas.openxmlformats.org/drawingml/2006/chart">
            <c:chart xmlns:c="http://schemas.openxmlformats.org/drawingml/2006/chart" xmlns:r="http://schemas.openxmlformats.org/officeDocument/2006/relationships" r:id="rId4"/>
          </a:graphicData>
        </a:graphic>
      </p:graphicFrame>
      <p:sp>
        <p:nvSpPr>
          <p:cNvPr id="68" name="TextBox 67">
            <a:extLst>
              <a:ext uri="{FF2B5EF4-FFF2-40B4-BE49-F238E27FC236}">
                <a16:creationId xmlns:a16="http://schemas.microsoft.com/office/drawing/2014/main" id="{CEF7F41F-A899-BB4E-94D6-714B45740B44}"/>
              </a:ext>
            </a:extLst>
          </p:cNvPr>
          <p:cNvSpPr txBox="1"/>
          <p:nvPr userDrawn="1"/>
        </p:nvSpPr>
        <p:spPr bwMode="gray">
          <a:xfrm>
            <a:off x="5986588" y="3998076"/>
            <a:ext cx="3483429" cy="219932"/>
          </a:xfrm>
          <a:prstGeom prst="rect">
            <a:avLst/>
          </a:prstGeom>
          <a:noFill/>
        </p:spPr>
        <p:txBody>
          <a:bodyPr wrap="square" lIns="0" tIns="0" rIns="0" bIns="0" rtlCol="0">
            <a:spAutoFit/>
          </a:bodyPr>
          <a:lstStyle/>
          <a:p>
            <a:pPr algn="ctr"/>
            <a:r>
              <a:rPr lang="en-US" sz="1429" b="1"/>
              <a:t>2-Color Charts</a:t>
            </a:r>
          </a:p>
        </p:txBody>
      </p:sp>
      <p:graphicFrame>
        <p:nvGraphicFramePr>
          <p:cNvPr id="69" name="Chart 68">
            <a:extLst>
              <a:ext uri="{FF2B5EF4-FFF2-40B4-BE49-F238E27FC236}">
                <a16:creationId xmlns:a16="http://schemas.microsoft.com/office/drawing/2014/main" id="{50678E99-4969-B646-A974-327A9B383BBD}"/>
              </a:ext>
            </a:extLst>
          </p:cNvPr>
          <p:cNvGraphicFramePr/>
          <p:nvPr userDrawn="1">
            <p:extLst>
              <p:ext uri="{D42A27DB-BD31-4B8C-83A1-F6EECF244321}">
                <p14:modId xmlns:p14="http://schemas.microsoft.com/office/powerpoint/2010/main" val="2466607550"/>
              </p:ext>
            </p:extLst>
          </p:nvPr>
        </p:nvGraphicFramePr>
        <p:xfrm>
          <a:off x="9519924" y="3964834"/>
          <a:ext cx="3483429" cy="1959429"/>
        </p:xfrm>
        <a:graphic>
          <a:graphicData uri="http://schemas.openxmlformats.org/drawingml/2006/chart">
            <c:chart xmlns:c="http://schemas.openxmlformats.org/drawingml/2006/chart" xmlns:r="http://schemas.openxmlformats.org/officeDocument/2006/relationships" r:id="rId5"/>
          </a:graphicData>
        </a:graphic>
      </p:graphicFrame>
      <p:sp>
        <p:nvSpPr>
          <p:cNvPr id="70" name="TextBox 69">
            <a:extLst>
              <a:ext uri="{FF2B5EF4-FFF2-40B4-BE49-F238E27FC236}">
                <a16:creationId xmlns:a16="http://schemas.microsoft.com/office/drawing/2014/main" id="{8F866375-8EB5-D24A-898D-EC6CFD3390A7}"/>
              </a:ext>
            </a:extLst>
          </p:cNvPr>
          <p:cNvSpPr txBox="1"/>
          <p:nvPr userDrawn="1"/>
        </p:nvSpPr>
        <p:spPr bwMode="gray">
          <a:xfrm>
            <a:off x="8952257" y="3977824"/>
            <a:ext cx="3483429" cy="219932"/>
          </a:xfrm>
          <a:prstGeom prst="rect">
            <a:avLst/>
          </a:prstGeom>
          <a:noFill/>
        </p:spPr>
        <p:txBody>
          <a:bodyPr wrap="square" lIns="0" tIns="0" rIns="0" bIns="0" rtlCol="0">
            <a:spAutoFit/>
          </a:bodyPr>
          <a:lstStyle/>
          <a:p>
            <a:pPr algn="ctr"/>
            <a:r>
              <a:rPr lang="en-US" sz="1429" b="1"/>
              <a:t>3-Color Charts</a:t>
            </a:r>
          </a:p>
        </p:txBody>
      </p:sp>
      <p:sp>
        <p:nvSpPr>
          <p:cNvPr id="71" name="Line Callout 1 46">
            <a:extLst>
              <a:ext uri="{FF2B5EF4-FFF2-40B4-BE49-F238E27FC236}">
                <a16:creationId xmlns:a16="http://schemas.microsoft.com/office/drawing/2014/main" id="{75A51D96-61C4-9942-8600-4A14E238E215}"/>
              </a:ext>
            </a:extLst>
          </p:cNvPr>
          <p:cNvSpPr/>
          <p:nvPr userDrawn="1"/>
        </p:nvSpPr>
        <p:spPr bwMode="gray">
          <a:xfrm>
            <a:off x="1384061" y="3933717"/>
            <a:ext cx="1815558" cy="483667"/>
          </a:xfrm>
          <a:prstGeom prst="borderCallout1">
            <a:avLst>
              <a:gd name="adj1" fmla="val 47939"/>
              <a:gd name="adj2" fmla="val 99761"/>
              <a:gd name="adj3" fmla="val 47769"/>
              <a:gd name="adj4" fmla="val 126682"/>
            </a:avLst>
          </a:prstGeom>
          <a:noFill/>
          <a:ln w="12700" cap="flat" cmpd="sng" algn="ctr">
            <a:solidFill>
              <a:schemeClr val="tx2"/>
            </a:solidFill>
            <a:prstDash val="solid"/>
            <a:miter lim="800000"/>
            <a:headEnd type="none" w="med" len="med"/>
            <a:tailEnd type="oval" w="sm" len="sm"/>
          </a:ln>
          <a:effectLst/>
        </p:spPr>
        <p:txBody>
          <a:bodyPr vert="horz" wrap="square" lIns="130629" tIns="65314" rIns="130629" bIns="65314" numCol="1" rtlCol="0" anchor="t" anchorCtr="0" compatLnSpc="1">
            <a:prstTxWarp prst="textNoShape">
              <a:avLst/>
            </a:prstTxWarp>
            <a:spAutoFit/>
          </a:bodyPr>
          <a:lstStyle/>
          <a:p>
            <a:pPr>
              <a:spcBef>
                <a:spcPts val="429"/>
              </a:spcBef>
            </a:pPr>
            <a:r>
              <a:rPr lang="en-US" sz="1143"/>
              <a:t>Orange outline callout style</a:t>
            </a:r>
          </a:p>
        </p:txBody>
      </p:sp>
      <p:grpSp>
        <p:nvGrpSpPr>
          <p:cNvPr id="12" name="Group 11">
            <a:extLst>
              <a:ext uri="{FF2B5EF4-FFF2-40B4-BE49-F238E27FC236}">
                <a16:creationId xmlns:a16="http://schemas.microsoft.com/office/drawing/2014/main" id="{F2AEE0DF-FBBC-2648-BB7D-5EB6DB3BE691}"/>
              </a:ext>
            </a:extLst>
          </p:cNvPr>
          <p:cNvGrpSpPr/>
          <p:nvPr userDrawn="1"/>
        </p:nvGrpSpPr>
        <p:grpSpPr>
          <a:xfrm>
            <a:off x="1356223" y="1351509"/>
            <a:ext cx="3706903" cy="1737349"/>
            <a:chOff x="712016" y="1045288"/>
            <a:chExt cx="2168345" cy="1355011"/>
          </a:xfrm>
        </p:grpSpPr>
        <p:grpSp>
          <p:nvGrpSpPr>
            <p:cNvPr id="2" name="Group 1">
              <a:extLst>
                <a:ext uri="{FF2B5EF4-FFF2-40B4-BE49-F238E27FC236}">
                  <a16:creationId xmlns:a16="http://schemas.microsoft.com/office/drawing/2014/main" id="{78D80AD6-C080-2E45-8D22-265AA80E9EF1}"/>
                </a:ext>
              </a:extLst>
            </p:cNvPr>
            <p:cNvGrpSpPr/>
            <p:nvPr userDrawn="1"/>
          </p:nvGrpSpPr>
          <p:grpSpPr>
            <a:xfrm>
              <a:off x="712016" y="1045288"/>
              <a:ext cx="1888995" cy="1355011"/>
              <a:chOff x="290410" y="857410"/>
              <a:chExt cx="2361631" cy="1694043"/>
            </a:xfrm>
          </p:grpSpPr>
          <p:grpSp>
            <p:nvGrpSpPr>
              <p:cNvPr id="23" name="Group 22" descr="In PowerPoint, only use the top row of the color palette. ">
                <a:extLst>
                  <a:ext uri="{FF2B5EF4-FFF2-40B4-BE49-F238E27FC236}">
                    <a16:creationId xmlns:a16="http://schemas.microsoft.com/office/drawing/2014/main" id="{C5F41866-6B5C-C34E-9A2B-08ECD095E3D1}"/>
                  </a:ext>
                  <a:ext uri="{C183D7F6-B498-43B3-948B-1728B52AA6E4}">
                    <adec:decorative xmlns:adec="http://schemas.microsoft.com/office/drawing/2017/decorative" val="0"/>
                  </a:ext>
                </a:extLst>
              </p:cNvPr>
              <p:cNvGrpSpPr/>
              <p:nvPr userDrawn="1"/>
            </p:nvGrpSpPr>
            <p:grpSpPr>
              <a:xfrm>
                <a:off x="290410" y="857410"/>
                <a:ext cx="2361631" cy="1694043"/>
                <a:chOff x="-1834053" y="1543542"/>
                <a:chExt cx="2514213" cy="1803493"/>
              </a:xfrm>
            </p:grpSpPr>
            <p:pic>
              <p:nvPicPr>
                <p:cNvPr id="25" name="Picture 24">
                  <a:extLst>
                    <a:ext uri="{FF2B5EF4-FFF2-40B4-BE49-F238E27FC236}">
                      <a16:creationId xmlns:a16="http://schemas.microsoft.com/office/drawing/2014/main" id="{6ACB63F0-D020-614F-9197-951839E66C94}"/>
                    </a:ext>
                  </a:extLst>
                </p:cNvPr>
                <p:cNvPicPr>
                  <a:picLocks noChangeAspect="1"/>
                </p:cNvPicPr>
                <p:nvPr/>
              </p:nvPicPr>
              <p:blipFill rotWithShape="1">
                <a:blip r:embed="rId6"/>
                <a:srcRect l="490" r="579"/>
                <a:stretch/>
              </p:blipFill>
              <p:spPr>
                <a:xfrm>
                  <a:off x="-1832821" y="1543542"/>
                  <a:ext cx="2512981" cy="1803493"/>
                </a:xfrm>
                <a:prstGeom prst="rect">
                  <a:avLst/>
                </a:prstGeom>
                <a:ln w="12700">
                  <a:solidFill>
                    <a:schemeClr val="accent1"/>
                  </a:solidFill>
                </a:ln>
              </p:spPr>
            </p:pic>
            <p:sp>
              <p:nvSpPr>
                <p:cNvPr id="27" name="Rectangle 26">
                  <a:extLst>
                    <a:ext uri="{FF2B5EF4-FFF2-40B4-BE49-F238E27FC236}">
                      <a16:creationId xmlns:a16="http://schemas.microsoft.com/office/drawing/2014/main" id="{1386ED46-2AE7-0F4C-ADF4-88BFDF0FDDA7}"/>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28" name="TextBox 27">
                  <a:extLst>
                    <a:ext uri="{FF2B5EF4-FFF2-40B4-BE49-F238E27FC236}">
                      <a16:creationId xmlns:a16="http://schemas.microsoft.com/office/drawing/2014/main" id="{B150EA07-7C69-FB49-A906-82D32553EEBB}"/>
                    </a:ext>
                  </a:extLst>
                </p:cNvPr>
                <p:cNvSpPr txBox="1"/>
                <p:nvPr/>
              </p:nvSpPr>
              <p:spPr bwMode="gray">
                <a:xfrm>
                  <a:off x="-993669" y="2627909"/>
                  <a:ext cx="1299299" cy="547666"/>
                </a:xfrm>
                <a:prstGeom prst="rect">
                  <a:avLst/>
                </a:prstGeom>
                <a:noFill/>
              </p:spPr>
              <p:txBody>
                <a:bodyPr wrap="square" lIns="0" tIns="0" rIns="0" bIns="0" rtlCol="0">
                  <a:spAutoFit/>
                </a:bodyPr>
                <a:lstStyle/>
                <a:p>
                  <a:pPr>
                    <a:spcBef>
                      <a:spcPts val="714"/>
                    </a:spcBef>
                  </a:pPr>
                  <a:r>
                    <a:rPr lang="en-US" sz="1714" b="1">
                      <a:solidFill>
                        <a:schemeClr val="bg1"/>
                      </a:solidFill>
                    </a:rPr>
                    <a:t>Only Use Top Row</a:t>
                  </a:r>
                </a:p>
              </p:txBody>
            </p:sp>
            <p:cxnSp>
              <p:nvCxnSpPr>
                <p:cNvPr id="31" name="Straight Arrow Connector 30">
                  <a:extLst>
                    <a:ext uri="{FF2B5EF4-FFF2-40B4-BE49-F238E27FC236}">
                      <a16:creationId xmlns:a16="http://schemas.microsoft.com/office/drawing/2014/main" id="{FEA1C73D-54D6-4847-8664-9E7698ED571D}"/>
                    </a:ext>
                  </a:extLst>
                </p:cNvPr>
                <p:cNvCxnSpPr>
                  <a:cxnSpLocks/>
                </p:cNvCxnSpPr>
                <p:nvPr/>
              </p:nvCxnSpPr>
              <p:spPr bwMode="gray">
                <a:xfrm flipV="1">
                  <a:off x="-1261785" y="2575277"/>
                  <a:ext cx="0" cy="532755"/>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32" name="Rectangle 31">
                <a:extLst>
                  <a:ext uri="{FF2B5EF4-FFF2-40B4-BE49-F238E27FC236}">
                    <a16:creationId xmlns:a16="http://schemas.microsoft.com/office/drawing/2014/main" id="{993A2395-49E8-BA49-8ED4-D6AB6FA5EA6D}"/>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71"/>
              </a:p>
            </p:txBody>
          </p:sp>
          <p:sp>
            <p:nvSpPr>
              <p:cNvPr id="36" name="Rectangle 35">
                <a:extLst>
                  <a:ext uri="{FF2B5EF4-FFF2-40B4-BE49-F238E27FC236}">
                    <a16:creationId xmlns:a16="http://schemas.microsoft.com/office/drawing/2014/main" id="{C7646E37-1685-CA47-A6F4-CF58B1DAF6FD}"/>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71"/>
              </a:p>
            </p:txBody>
          </p:sp>
        </p:grpSp>
        <p:grpSp>
          <p:nvGrpSpPr>
            <p:cNvPr id="6" name="Group 5">
              <a:extLst>
                <a:ext uri="{FF2B5EF4-FFF2-40B4-BE49-F238E27FC236}">
                  <a16:creationId xmlns:a16="http://schemas.microsoft.com/office/drawing/2014/main" id="{231BCCE7-5973-EA4F-BE1D-47AB6CC6E2D8}"/>
                </a:ext>
              </a:extLst>
            </p:cNvPr>
            <p:cNvGrpSpPr/>
            <p:nvPr userDrawn="1"/>
          </p:nvGrpSpPr>
          <p:grpSpPr>
            <a:xfrm>
              <a:off x="1530485" y="1290376"/>
              <a:ext cx="428489" cy="199072"/>
              <a:chOff x="1407460" y="1434503"/>
              <a:chExt cx="292608" cy="164592"/>
            </a:xfrm>
          </p:grpSpPr>
          <p:cxnSp>
            <p:nvCxnSpPr>
              <p:cNvPr id="4" name="Straight Connector 3">
                <a:extLst>
                  <a:ext uri="{FF2B5EF4-FFF2-40B4-BE49-F238E27FC236}">
                    <a16:creationId xmlns:a16="http://schemas.microsoft.com/office/drawing/2014/main" id="{7898EFBA-8C5D-0344-B7E4-D13B72A0EE58}"/>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76FFDA5-1276-6B44-88B2-E9FACC0D9ECC}"/>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a:extLst>
                <a:ext uri="{FF2B5EF4-FFF2-40B4-BE49-F238E27FC236}">
                  <a16:creationId xmlns:a16="http://schemas.microsoft.com/office/drawing/2014/main" id="{00A19AF7-8482-DF44-B041-A227E12E87A0}"/>
                </a:ext>
              </a:extLst>
            </p:cNvPr>
            <p:cNvCxnSpPr>
              <a:cxnSpLocks/>
            </p:cNvCxnSpPr>
            <p:nvPr userDrawn="1"/>
          </p:nvCxnSpPr>
          <p:spPr bwMode="gray">
            <a:xfrm flipH="1">
              <a:off x="2514601" y="1384907"/>
              <a:ext cx="365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E61185EE-DE31-BE4C-9314-3E1FCCA3D0B8}"/>
                </a:ext>
                <a:ext uri="{C183D7F6-B498-43B3-948B-1728B52AA6E4}">
                  <adec:decorative xmlns:adec="http://schemas.microsoft.com/office/drawing/2017/decorative" val="1"/>
                </a:ext>
              </a:extLst>
            </p:cNvPr>
            <p:cNvSpPr/>
            <p:nvPr userDrawn="1"/>
          </p:nvSpPr>
          <p:spPr bwMode="gray">
            <a:xfrm>
              <a:off x="1738466" y="1489346"/>
              <a:ext cx="1141895" cy="103047"/>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71"/>
            </a:p>
          </p:txBody>
        </p:sp>
      </p:grpSp>
      <p:sp>
        <p:nvSpPr>
          <p:cNvPr id="81" name="Template edition">
            <a:extLst>
              <a:ext uri="{FF2B5EF4-FFF2-40B4-BE49-F238E27FC236}">
                <a16:creationId xmlns:a16="http://schemas.microsoft.com/office/drawing/2014/main" id="{3573CCEC-1296-0F4E-ACEC-DDA3B4E8E986}"/>
              </a:ext>
            </a:extLst>
          </p:cNvPr>
          <p:cNvSpPr/>
          <p:nvPr userDrawn="1"/>
        </p:nvSpPr>
        <p:spPr bwMode="gray">
          <a:xfrm>
            <a:off x="0" y="6029837"/>
            <a:ext cx="12192000" cy="828163"/>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86" tIns="65314" rIns="130629" bIns="65314" numCol="1" spcCol="0" rtlCol="0" fromWordArt="0" anchor="ctr" anchorCtr="0" forceAA="0" compatLnSpc="1">
            <a:prstTxWarp prst="textNoShape">
              <a:avLst/>
            </a:prstTxWarp>
            <a:noAutofit/>
          </a:bodyPr>
          <a:lstStyle/>
          <a:p>
            <a:pPr algn="l">
              <a:spcBef>
                <a:spcPts val="714"/>
              </a:spcBef>
            </a:pPr>
            <a:r>
              <a:rPr lang="en-US" sz="1429" b="0">
                <a:solidFill>
                  <a:schemeClr val="bg1"/>
                </a:solidFill>
              </a:rPr>
              <a:t>Directions to install EAB chart templates and convert old files into the new </a:t>
            </a:r>
            <a:br>
              <a:rPr lang="en-US" sz="1429" b="0">
                <a:solidFill>
                  <a:schemeClr val="bg1"/>
                </a:solidFill>
              </a:rPr>
            </a:br>
            <a:r>
              <a:rPr lang="en-US" sz="1429" b="0">
                <a:solidFill>
                  <a:schemeClr val="bg1"/>
                </a:solidFill>
              </a:rPr>
              <a:t>templates are in the PDF here: </a:t>
            </a:r>
            <a:r>
              <a:rPr lang="en-US" sz="1429" b="0" u="sng">
                <a:solidFill>
                  <a:schemeClr val="bg1"/>
                </a:solidFill>
              </a:rPr>
              <a:t>https://</a:t>
            </a:r>
            <a:r>
              <a:rPr lang="en-US" sz="1429" b="0" u="sng" err="1">
                <a:solidFill>
                  <a:schemeClr val="bg1"/>
                </a:solidFill>
              </a:rPr>
              <a:t>eab.box.com</a:t>
            </a:r>
            <a:r>
              <a:rPr lang="en-US" sz="1429" b="0" u="sng">
                <a:solidFill>
                  <a:schemeClr val="bg1"/>
                </a:solidFill>
              </a:rPr>
              <a:t>/v/EAB-Templates.</a:t>
            </a:r>
          </a:p>
        </p:txBody>
      </p:sp>
      <p:sp>
        <p:nvSpPr>
          <p:cNvPr id="3" name="Triangle 2">
            <a:extLst>
              <a:ext uri="{FF2B5EF4-FFF2-40B4-BE49-F238E27FC236}">
                <a16:creationId xmlns:a16="http://schemas.microsoft.com/office/drawing/2014/main" id="{638817FD-7E16-AC41-91C0-0B73D796B86D}"/>
              </a:ext>
            </a:extLst>
          </p:cNvPr>
          <p:cNvSpPr/>
          <p:nvPr userDrawn="1"/>
        </p:nvSpPr>
        <p:spPr bwMode="gray">
          <a:xfrm rot="5400000">
            <a:off x="1211875" y="6178898"/>
            <a:ext cx="316369" cy="363642"/>
          </a:xfrm>
          <a:prstGeom prst="triangl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9" tIns="65314" rIns="130629" bIns="65314" numCol="1" spcCol="0" rtlCol="0" fromWordArt="0" anchor="ctr" anchorCtr="0" forceAA="0" compatLnSpc="1">
            <a:prstTxWarp prst="textNoShape">
              <a:avLst/>
            </a:prstTxWarp>
            <a:noAutofit/>
          </a:bodyPr>
          <a:lstStyle/>
          <a:p>
            <a:pPr algn="ctr"/>
            <a:endParaRPr lang="en-US" sz="2571"/>
          </a:p>
        </p:txBody>
      </p:sp>
      <p:sp>
        <p:nvSpPr>
          <p:cNvPr id="42" name="TextBox 41">
            <a:extLst>
              <a:ext uri="{FF2B5EF4-FFF2-40B4-BE49-F238E27FC236}">
                <a16:creationId xmlns:a16="http://schemas.microsoft.com/office/drawing/2014/main" id="{D1C8130E-95F0-4441-8A5D-3F448DE96FCE}"/>
              </a:ext>
            </a:extLst>
          </p:cNvPr>
          <p:cNvSpPr txBox="1"/>
          <p:nvPr userDrawn="1"/>
        </p:nvSpPr>
        <p:spPr bwMode="gray">
          <a:xfrm>
            <a:off x="8846348" y="1677439"/>
            <a:ext cx="2641815" cy="971035"/>
          </a:xfrm>
          <a:prstGeom prst="rect">
            <a:avLst/>
          </a:prstGeom>
          <a:noFill/>
        </p:spPr>
        <p:txBody>
          <a:bodyPr vert="horz" wrap="square" lIns="0" tIns="0" rIns="0" bIns="0" rtlCol="0">
            <a:spAutoFit/>
          </a:bodyPr>
          <a:lstStyle/>
          <a:p>
            <a:pPr>
              <a:spcBef>
                <a:spcPts val="714"/>
              </a:spcBef>
            </a:pPr>
            <a:r>
              <a:rPr lang="en-US" sz="1286" b="1"/>
              <a:t>Text Colors</a:t>
            </a:r>
          </a:p>
          <a:p>
            <a:pPr marL="163289" indent="-163289">
              <a:spcBef>
                <a:spcPts val="714"/>
              </a:spcBef>
              <a:buFont typeface="Arial" panose="020B0604020202020204" pitchFamily="34" charset="0"/>
              <a:buChar char="•"/>
              <a:tabLst/>
            </a:pPr>
            <a:r>
              <a:rPr lang="en-US" sz="1286" b="1"/>
              <a:t>ALL </a:t>
            </a:r>
            <a:r>
              <a:rPr lang="en-US" sz="1286"/>
              <a:t>text is dark gray</a:t>
            </a:r>
          </a:p>
          <a:p>
            <a:pPr marL="163289" indent="-163289">
              <a:spcBef>
                <a:spcPts val="714"/>
              </a:spcBef>
              <a:buFont typeface="Arial" panose="020B0604020202020204" pitchFamily="34" charset="0"/>
              <a:buChar char="•"/>
              <a:tabLst/>
            </a:pPr>
            <a:r>
              <a:rPr lang="en-US" sz="1286" b="1"/>
              <a:t>Exception: </a:t>
            </a:r>
            <a:r>
              <a:rPr lang="en-US" sz="1286"/>
              <a:t>large data numbers are orange or blue</a:t>
            </a:r>
          </a:p>
        </p:txBody>
      </p:sp>
    </p:spTree>
    <p:custDataLst>
      <p:tags r:id="rId1"/>
    </p:custDataLst>
    <p:extLst>
      <p:ext uri="{BB962C8B-B14F-4D97-AF65-F5344CB8AC3E}">
        <p14:creationId xmlns:p14="http://schemas.microsoft.com/office/powerpoint/2010/main" val="3919601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bg bwMode="gray">
      <p:bgPr>
        <a:solidFill>
          <a:schemeClr val="accent5"/>
        </a:solidFill>
        <a:effectLst/>
      </p:bgPr>
    </p:bg>
    <p:spTree>
      <p:nvGrpSpPr>
        <p:cNvPr id="1" name=""/>
        <p:cNvGrpSpPr/>
        <p:nvPr/>
      </p:nvGrpSpPr>
      <p:grpSpPr>
        <a:xfrm>
          <a:off x="0" y="0"/>
          <a:ext cx="0" cy="0"/>
          <a:chOff x="0" y="0"/>
          <a:chExt cx="0" cy="0"/>
        </a:xfrm>
      </p:grpSpPr>
      <p:sp>
        <p:nvSpPr>
          <p:cNvPr id="8" name="Header box white - decorative">
            <a:extLst>
              <a:ext uri="{C183D7F6-B498-43B3-948B-1728B52AA6E4}">
                <adec:decorative xmlns:adec="http://schemas.microsoft.com/office/drawing/2017/decorative" val="1"/>
              </a:ext>
            </a:extLst>
          </p:cNvPr>
          <p:cNvSpPr/>
          <p:nvPr userDrawn="1"/>
        </p:nvSpPr>
        <p:spPr bwMode="gray">
          <a:xfrm>
            <a:off x="2" y="2"/>
            <a:ext cx="12192000" cy="1522557"/>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err="1">
              <a:solidFill>
                <a:schemeClr val="bg1"/>
              </a:solidFill>
            </a:endParaRPr>
          </a:p>
        </p:txBody>
      </p:sp>
      <p:pic>
        <p:nvPicPr>
          <p:cNvPr id="10" name="Pattern - decorative">
            <a:extLst>
              <a:ext uri="{FF2B5EF4-FFF2-40B4-BE49-F238E27FC236}">
                <a16:creationId xmlns:a16="http://schemas.microsoft.com/office/drawing/2014/main" id="{2EDE8BEC-5F99-47FE-9914-D286B67EE2A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bwMode="gray">
          <a:xfrm>
            <a:off x="0" y="0"/>
            <a:ext cx="12192000" cy="6858000"/>
          </a:xfrm>
          <a:prstGeom prst="rect">
            <a:avLst/>
          </a:prstGeom>
        </p:spPr>
      </p:pic>
      <p:cxnSp>
        <p:nvCxnSpPr>
          <p:cNvPr id="9" name="Header line - decorative">
            <a:extLst>
              <a:ext uri="{C183D7F6-B498-43B3-948B-1728B52AA6E4}">
                <adec:decorative xmlns:adec="http://schemas.microsoft.com/office/drawing/2017/decorative" val="1"/>
              </a:ext>
            </a:extLst>
          </p:cNvPr>
          <p:cNvCxnSpPr/>
          <p:nvPr userDrawn="1"/>
        </p:nvCxnSpPr>
        <p:spPr bwMode="gray">
          <a:xfrm>
            <a:off x="1" y="1522559"/>
            <a:ext cx="12191998" cy="0"/>
          </a:xfrm>
          <a:prstGeom prst="line">
            <a:avLst/>
          </a:prstGeom>
          <a:noFill/>
          <a:ln w="38100" cap="flat" cmpd="sng" algn="ctr">
            <a:solidFill>
              <a:schemeClr val="accent6"/>
            </a:solidFill>
            <a:prstDash val="solid"/>
            <a:miter lim="800000"/>
          </a:ln>
          <a:effectLst/>
        </p:spPr>
      </p:cxnSp>
      <p:pic>
        <p:nvPicPr>
          <p:cNvPr id="11"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34383" y="392839"/>
            <a:ext cx="2238069" cy="731520"/>
          </a:xfrm>
          <a:prstGeom prst="rect">
            <a:avLst/>
          </a:prstGeom>
        </p:spPr>
      </p:pic>
      <p:sp>
        <p:nvSpPr>
          <p:cNvPr id="2" name="Presentation title"/>
          <p:cNvSpPr>
            <a:spLocks noGrp="1"/>
          </p:cNvSpPr>
          <p:nvPr>
            <p:ph type="title" hasCustomPrompt="1"/>
          </p:nvPr>
        </p:nvSpPr>
        <p:spPr bwMode="gray">
          <a:xfrm>
            <a:off x="1548190" y="3147682"/>
            <a:ext cx="8360229" cy="989281"/>
          </a:xfrm>
          <a:prstGeom prst="rect">
            <a:avLst/>
          </a:prstGeom>
        </p:spPr>
        <p:txBody>
          <a:bodyPr lIns="0" tIns="0" rIns="0" bIns="0" anchor="b" anchorCtr="0">
            <a:spAutoFit/>
          </a:bodyPr>
          <a:lstStyle>
            <a:lvl1pPr>
              <a:lnSpc>
                <a:spcPct val="90000"/>
              </a:lnSpc>
              <a:defRPr sz="3572" b="0" baseline="0">
                <a:solidFill>
                  <a:schemeClr val="bg1"/>
                </a:solidFill>
              </a:defRPr>
            </a:lvl1pPr>
          </a:lstStyle>
          <a:p>
            <a:pPr lvl="0"/>
            <a:r>
              <a:rPr lang="en-US"/>
              <a:t>Presentation Title – Rockwell 25pt Regular, Title Case</a:t>
            </a:r>
          </a:p>
        </p:txBody>
      </p:sp>
      <p:sp>
        <p:nvSpPr>
          <p:cNvPr id="5" name="Presentation subtitle"/>
          <p:cNvSpPr>
            <a:spLocks noGrp="1"/>
          </p:cNvSpPr>
          <p:nvPr>
            <p:ph type="body" sz="quarter" idx="13" hasCustomPrompt="1"/>
          </p:nvPr>
        </p:nvSpPr>
        <p:spPr bwMode="gray">
          <a:xfrm>
            <a:off x="1548190" y="4314867"/>
            <a:ext cx="8360229" cy="241824"/>
          </a:xfrm>
        </p:spPr>
        <p:txBody>
          <a:bodyPr/>
          <a:lstStyle>
            <a:lvl1pPr marL="0" indent="0">
              <a:spcBef>
                <a:spcPts val="0"/>
              </a:spcBef>
              <a:buNone/>
              <a:defRPr sz="1571" baseline="0">
                <a:solidFill>
                  <a:schemeClr val="bg1"/>
                </a:solidFill>
              </a:defRPr>
            </a:lvl1pPr>
            <a:lvl2pPr marL="163289" indent="0">
              <a:buNone/>
              <a:defRPr sz="1571">
                <a:solidFill>
                  <a:schemeClr val="accent1"/>
                </a:solidFill>
              </a:defRPr>
            </a:lvl2pPr>
            <a:lvl3pPr marL="326578" indent="0">
              <a:buNone/>
              <a:defRPr sz="1571">
                <a:solidFill>
                  <a:schemeClr val="accent1"/>
                </a:solidFill>
              </a:defRPr>
            </a:lvl3pPr>
            <a:lvl4pPr marL="489867" indent="0">
              <a:buNone/>
              <a:defRPr sz="1571">
                <a:solidFill>
                  <a:schemeClr val="accent1"/>
                </a:solidFill>
              </a:defRPr>
            </a:lvl4pPr>
            <a:lvl5pPr marL="653156" indent="0">
              <a:buNone/>
              <a:defRPr sz="1571">
                <a:solidFill>
                  <a:schemeClr val="accent1"/>
                </a:solidFill>
              </a:defRPr>
            </a:lvl5pPr>
          </a:lstStyle>
          <a:p>
            <a:pPr lvl="0"/>
            <a:r>
              <a:rPr lang="en-US"/>
              <a:t>Presentation Subtitle – Verdana 11pt Regular, Title Case</a:t>
            </a:r>
          </a:p>
        </p:txBody>
      </p:sp>
      <p:sp>
        <p:nvSpPr>
          <p:cNvPr id="7" name="Program name"/>
          <p:cNvSpPr>
            <a:spLocks noGrp="1"/>
          </p:cNvSpPr>
          <p:nvPr>
            <p:ph type="body" sz="quarter" idx="14" hasCustomPrompt="1"/>
          </p:nvPr>
        </p:nvSpPr>
        <p:spPr bwMode="gray">
          <a:xfrm>
            <a:off x="8179406" y="6263271"/>
            <a:ext cx="3483429" cy="197856"/>
          </a:xfrm>
        </p:spPr>
        <p:txBody>
          <a:bodyPr anchor="b" anchorCtr="0"/>
          <a:lstStyle>
            <a:lvl1pPr marL="0" indent="0" algn="r">
              <a:spcBef>
                <a:spcPts val="0"/>
              </a:spcBef>
              <a:buNone/>
              <a:defRPr>
                <a:solidFill>
                  <a:schemeClr val="bg1"/>
                </a:solidFill>
              </a:defRPr>
            </a:lvl1pPr>
            <a:lvl2pPr marL="163289" indent="0">
              <a:buNone/>
              <a:defRPr>
                <a:solidFill>
                  <a:schemeClr val="bg1"/>
                </a:solidFill>
              </a:defRPr>
            </a:lvl2pPr>
            <a:lvl3pPr marL="326578" indent="0">
              <a:buNone/>
              <a:defRPr>
                <a:solidFill>
                  <a:schemeClr val="bg1"/>
                </a:solidFill>
              </a:defRPr>
            </a:lvl3pPr>
            <a:lvl4pPr marL="489867" indent="0">
              <a:buNone/>
              <a:defRPr>
                <a:solidFill>
                  <a:schemeClr val="bg1"/>
                </a:solidFill>
              </a:defRPr>
            </a:lvl4pPr>
            <a:lvl5pPr marL="653156" indent="0">
              <a:buNone/>
              <a:defRPr>
                <a:solidFill>
                  <a:schemeClr val="bg1"/>
                </a:solidFill>
              </a:defRPr>
            </a:lvl5pPr>
          </a:lstStyle>
          <a:p>
            <a:pPr lvl="0"/>
            <a:r>
              <a:rPr lang="en-US"/>
              <a:t>Program Name Goes Here</a:t>
            </a:r>
          </a:p>
        </p:txBody>
      </p:sp>
    </p:spTree>
    <p:custDataLst>
      <p:tags r:id="rId1"/>
    </p:custDataLst>
    <p:extLst>
      <p:ext uri="{BB962C8B-B14F-4D97-AF65-F5344CB8AC3E}">
        <p14:creationId xmlns:p14="http://schemas.microsoft.com/office/powerpoint/2010/main" val="3144912366"/>
      </p:ext>
    </p:extLst>
  </p:cSld>
  <p:clrMapOvr>
    <a:masterClrMapping/>
  </p:clrMapOvr>
  <p:extLst>
    <p:ext uri="{DCECCB84-F9BA-43D5-87BE-67443E8EF086}">
      <p15:sldGuideLst xmlns:p15="http://schemas.microsoft.com/office/powerpoint/2012/main">
        <p15:guide id="0" orient="horz" pos="1824">
          <p15:clr>
            <a:srgbClr val="FBAE40"/>
          </p15:clr>
        </p15:guide>
        <p15:guide id="1" pos="512">
          <p15:clr>
            <a:srgbClr val="FBAE40"/>
          </p15:clr>
        </p15:guide>
        <p15:guide id="2" orient="horz" pos="189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AB In-Brief">
    <p:spTree>
      <p:nvGrpSpPr>
        <p:cNvPr id="1" name=""/>
        <p:cNvGrpSpPr/>
        <p:nvPr/>
      </p:nvGrpSpPr>
      <p:grpSpPr>
        <a:xfrm>
          <a:off x="0" y="0"/>
          <a:ext cx="0" cy="0"/>
          <a:chOff x="0" y="0"/>
          <a:chExt cx="0" cy="0"/>
        </a:xfrm>
      </p:grpSpPr>
      <p:pic>
        <p:nvPicPr>
          <p:cNvPr id="42" name="EAB logo">
            <a:extLst>
              <a:ext uri="{FF2B5EF4-FFF2-40B4-BE49-F238E27FC236}">
                <a16:creationId xmlns:a16="http://schemas.microsoft.com/office/drawing/2014/main" id="{DA1936B1-DEDD-4B3C-BA0F-E1EB6DE95B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87415" y="260827"/>
            <a:ext cx="2076931" cy="595989"/>
          </a:xfrm>
          <a:prstGeom prst="rect">
            <a:avLst/>
          </a:prstGeom>
        </p:spPr>
      </p:pic>
      <p:cxnSp>
        <p:nvCxnSpPr>
          <p:cNvPr id="51" name="Line vertical">
            <a:extLst>
              <a:ext uri="{FF2B5EF4-FFF2-40B4-BE49-F238E27FC236}">
                <a16:creationId xmlns:a16="http://schemas.microsoft.com/office/drawing/2014/main" id="{44EEF69A-489C-42AA-9032-8F88FA1E30BF}"/>
              </a:ext>
            </a:extLst>
          </p:cNvPr>
          <p:cNvCxnSpPr>
            <a:cxnSpLocks/>
          </p:cNvCxnSpPr>
          <p:nvPr userDrawn="1"/>
        </p:nvCxnSpPr>
        <p:spPr bwMode="gray">
          <a:xfrm flipH="1" flipV="1">
            <a:off x="518634" y="1333239"/>
            <a:ext cx="10533" cy="927713"/>
          </a:xfrm>
          <a:prstGeom prst="line">
            <a:avLst/>
          </a:prstGeom>
          <a:ln w="222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0" name="EAB statement">
            <a:extLst>
              <a:ext uri="{FF2B5EF4-FFF2-40B4-BE49-F238E27FC236}">
                <a16:creationId xmlns:a16="http://schemas.microsoft.com/office/drawing/2014/main" id="{4D990C86-80E9-4035-B1A7-351539DA9C1D}"/>
              </a:ext>
            </a:extLst>
          </p:cNvPr>
          <p:cNvSpPr txBox="1"/>
          <p:nvPr userDrawn="1"/>
        </p:nvSpPr>
        <p:spPr bwMode="gray">
          <a:xfrm>
            <a:off x="638229" y="1293655"/>
            <a:ext cx="3206467" cy="966931"/>
          </a:xfrm>
          <a:prstGeom prst="rect">
            <a:avLst/>
          </a:prstGeom>
          <a:noFill/>
        </p:spPr>
        <p:txBody>
          <a:bodyPr wrap="square" lIns="0" tIns="0" rIns="0" bIns="0" rtlCol="0">
            <a:spAutoFit/>
          </a:bodyPr>
          <a:lstStyle/>
          <a:p>
            <a:pPr>
              <a:spcBef>
                <a:spcPts val="714"/>
              </a:spcBef>
            </a:pPr>
            <a:r>
              <a:rPr lang="en-US" sz="1571" b="1">
                <a:solidFill>
                  <a:schemeClr val="tx1"/>
                </a:solidFill>
                <a:latin typeface="+mj-lt"/>
              </a:rPr>
              <a:t>We help schools </a:t>
            </a:r>
            <a:br>
              <a:rPr lang="en-US" sz="1571" b="1">
                <a:solidFill>
                  <a:schemeClr val="tx1"/>
                </a:solidFill>
                <a:latin typeface="+mj-lt"/>
              </a:rPr>
            </a:br>
            <a:r>
              <a:rPr lang="en-US" sz="1571" b="1">
                <a:solidFill>
                  <a:schemeClr val="tx1"/>
                </a:solidFill>
                <a:latin typeface="+mj-lt"/>
              </a:rPr>
              <a:t>support students </a:t>
            </a:r>
            <a:br>
              <a:rPr lang="en-US" sz="1571" b="1">
                <a:solidFill>
                  <a:schemeClr val="tx1"/>
                </a:solidFill>
                <a:latin typeface="+mj-lt"/>
              </a:rPr>
            </a:br>
            <a:r>
              <a:rPr lang="en-US" sz="1571">
                <a:solidFill>
                  <a:schemeClr val="tx1"/>
                </a:solidFill>
                <a:latin typeface="+mj-lt"/>
              </a:rPr>
              <a:t>from enrollment to </a:t>
            </a:r>
            <a:br>
              <a:rPr lang="en-US" sz="1571">
                <a:solidFill>
                  <a:schemeClr val="tx1"/>
                </a:solidFill>
                <a:latin typeface="+mj-lt"/>
              </a:rPr>
            </a:br>
            <a:r>
              <a:rPr lang="en-US" sz="1571">
                <a:solidFill>
                  <a:schemeClr val="tx1"/>
                </a:solidFill>
                <a:latin typeface="+mj-lt"/>
              </a:rPr>
              <a:t>graduation and beyond</a:t>
            </a:r>
          </a:p>
        </p:txBody>
      </p:sp>
      <p:sp>
        <p:nvSpPr>
          <p:cNvPr id="46" name="School types">
            <a:extLst>
              <a:ext uri="{FF2B5EF4-FFF2-40B4-BE49-F238E27FC236}">
                <a16:creationId xmlns:a16="http://schemas.microsoft.com/office/drawing/2014/main" id="{5208DA4E-BD80-49C6-8044-448E94C2BB74}"/>
              </a:ext>
            </a:extLst>
          </p:cNvPr>
          <p:cNvSpPr/>
          <p:nvPr userDrawn="1"/>
        </p:nvSpPr>
        <p:spPr bwMode="gray">
          <a:xfrm>
            <a:off x="2516677" y="514554"/>
            <a:ext cx="9225084" cy="136319"/>
          </a:xfrm>
          <a:prstGeom prst="rect">
            <a:avLst/>
          </a:prstGeom>
        </p:spPr>
        <p:txBody>
          <a:bodyPr wrap="square" lIns="0" tIns="0" rIns="0" bIns="0">
            <a:spAutoFit/>
          </a:bodyPr>
          <a:lstStyle/>
          <a:p>
            <a:pPr algn="r">
              <a:spcBef>
                <a:spcPts val="714"/>
              </a:spcBef>
            </a:pPr>
            <a:r>
              <a:rPr lang="en-US" sz="886" spc="0" baseline="0">
                <a:solidFill>
                  <a:schemeClr val="tx1"/>
                </a:solidFill>
              </a:rPr>
              <a:t>P-20   |   Community Colleges   |   Four-Year Colleges and Universities   |   Graduate and Adult Learning</a:t>
            </a:r>
          </a:p>
        </p:txBody>
      </p:sp>
      <p:sp>
        <p:nvSpPr>
          <p:cNvPr id="44" name="Stat background - decorative">
            <a:extLst>
              <a:ext uri="{FF2B5EF4-FFF2-40B4-BE49-F238E27FC236}">
                <a16:creationId xmlns:a16="http://schemas.microsoft.com/office/drawing/2014/main" id="{FD737D13-49C0-4D0C-9B09-F4698FB94EB9}"/>
              </a:ext>
            </a:extLst>
          </p:cNvPr>
          <p:cNvSpPr/>
          <p:nvPr userDrawn="1"/>
        </p:nvSpPr>
        <p:spPr bwMode="gray">
          <a:xfrm>
            <a:off x="1" y="2757060"/>
            <a:ext cx="3844695" cy="4100940"/>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err="1">
              <a:solidFill>
                <a:schemeClr val="bg1"/>
              </a:solidFill>
            </a:endParaRPr>
          </a:p>
        </p:txBody>
      </p:sp>
      <p:grpSp>
        <p:nvGrpSpPr>
          <p:cNvPr id="2" name="Circle graphic area">
            <a:extLst>
              <a:ext uri="{FF2B5EF4-FFF2-40B4-BE49-F238E27FC236}">
                <a16:creationId xmlns:a16="http://schemas.microsoft.com/office/drawing/2014/main" id="{353160B8-AA7B-479E-BE5F-814D4D7958CD}"/>
              </a:ext>
              <a:ext uri="{C183D7F6-B498-43B3-948B-1728B52AA6E4}">
                <adec:decorative xmlns:adec="http://schemas.microsoft.com/office/drawing/2017/decorative" val="1"/>
              </a:ext>
            </a:extLst>
          </p:cNvPr>
          <p:cNvGrpSpPr/>
          <p:nvPr userDrawn="1"/>
        </p:nvGrpSpPr>
        <p:grpSpPr bwMode="gray">
          <a:xfrm>
            <a:off x="3831771" y="862149"/>
            <a:ext cx="8360229" cy="6000219"/>
            <a:chOff x="2011680" y="603504"/>
            <a:chExt cx="4389120" cy="4200153"/>
          </a:xfrm>
        </p:grpSpPr>
        <p:sp>
          <p:nvSpPr>
            <p:cNvPr id="43" name="Dark blue background - decorative">
              <a:extLst>
                <a:ext uri="{FF2B5EF4-FFF2-40B4-BE49-F238E27FC236}">
                  <a16:creationId xmlns:a16="http://schemas.microsoft.com/office/drawing/2014/main" id="{B35C43AF-919F-4BAA-8EC4-638FB2640018}"/>
                </a:ext>
                <a:ext uri="{C183D7F6-B498-43B3-948B-1728B52AA6E4}">
                  <adec:decorative xmlns:adec="http://schemas.microsoft.com/office/drawing/2017/decorative" val="1"/>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714"/>
                </a:spcBef>
              </a:pPr>
              <a:endParaRPr lang="en-US" sz="1429" err="1">
                <a:solidFill>
                  <a:schemeClr val="bg1"/>
                </a:solidFill>
              </a:endParaRPr>
            </a:p>
          </p:txBody>
        </p:sp>
        <p:pic>
          <p:nvPicPr>
            <p:cNvPr id="79" name="Pattern - decorative">
              <a:extLst>
                <a:ext uri="{FF2B5EF4-FFF2-40B4-BE49-F238E27FC236}">
                  <a16:creationId xmlns:a16="http://schemas.microsoft.com/office/drawing/2014/main" id="{14AA5082-E522-41B3-8A7A-5302BE19139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2011680" y="603504"/>
              <a:ext cx="4379985" cy="4200153"/>
            </a:xfrm>
            <a:prstGeom prst="rect">
              <a:avLst/>
            </a:prstGeom>
          </p:spPr>
        </p:pic>
        <p:sp>
          <p:nvSpPr>
            <p:cNvPr id="80" name="Dark blue circle - decorative">
              <a:extLst>
                <a:ext uri="{FF2B5EF4-FFF2-40B4-BE49-F238E27FC236}">
                  <a16:creationId xmlns:a16="http://schemas.microsoft.com/office/drawing/2014/main" id="{388963E6-34AD-4B7F-B968-9AD41BBDB734}"/>
                </a:ext>
                <a:ext uri="{C183D7F6-B498-43B3-948B-1728B52AA6E4}">
                  <adec:decorative xmlns:adec="http://schemas.microsoft.com/office/drawing/2017/decorative" val="1"/>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71"/>
            </a:p>
          </p:txBody>
        </p:sp>
        <p:pic>
          <p:nvPicPr>
            <p:cNvPr id="45" name="Bright blue circle - decorative">
              <a:extLst>
                <a:ext uri="{FF2B5EF4-FFF2-40B4-BE49-F238E27FC236}">
                  <a16:creationId xmlns:a16="http://schemas.microsoft.com/office/drawing/2014/main" id="{8253B356-73C4-4A33-9FDB-18EBFACD2DC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2643774" y="986010"/>
              <a:ext cx="3136584" cy="3139630"/>
            </a:xfrm>
            <a:prstGeom prst="rect">
              <a:avLst/>
            </a:prstGeom>
          </p:spPr>
        </p:pic>
      </p:grpSp>
      <p:sp>
        <p:nvSpPr>
          <p:cNvPr id="52" name="Find and enroll">
            <a:extLst>
              <a:ext uri="{FF2B5EF4-FFF2-40B4-BE49-F238E27FC236}">
                <a16:creationId xmlns:a16="http://schemas.microsoft.com/office/drawing/2014/main" id="{9FAD879C-AE39-4D8C-9572-A04525ABE03D}"/>
              </a:ext>
            </a:extLst>
          </p:cNvPr>
          <p:cNvSpPr txBox="1"/>
          <p:nvPr userDrawn="1"/>
        </p:nvSpPr>
        <p:spPr bwMode="gray">
          <a:xfrm>
            <a:off x="4359683" y="1031152"/>
            <a:ext cx="2151217" cy="366575"/>
          </a:xfrm>
          <a:prstGeom prst="rect">
            <a:avLst/>
          </a:prstGeom>
          <a:noFill/>
        </p:spPr>
        <p:txBody>
          <a:bodyPr wrap="square" lIns="0" tIns="0" rIns="0" bIns="0" numCol="1" spcCol="457200" rtlCol="0">
            <a:spAutoFit/>
          </a:bodyPr>
          <a:lstStyle/>
          <a:p>
            <a:pPr marL="0" indent="0">
              <a:lnSpc>
                <a:spcPct val="108000"/>
              </a:lnSpc>
              <a:spcBef>
                <a:spcPts val="571"/>
              </a:spcBef>
              <a:buClr>
                <a:schemeClr val="tx2"/>
              </a:buClr>
              <a:buSzPct val="120000"/>
              <a:buFont typeface="Verdana" panose="020B0604030504040204" pitchFamily="34" charset="0"/>
              <a:buNone/>
            </a:pPr>
            <a:r>
              <a:rPr lang="en-US" sz="1143">
                <a:solidFill>
                  <a:schemeClr val="bg1"/>
                </a:solidFill>
                <a:latin typeface="+mj-lt"/>
              </a:rPr>
              <a:t>Find and enroll your right-fit students</a:t>
            </a:r>
          </a:p>
        </p:txBody>
      </p:sp>
      <p:sp>
        <p:nvSpPr>
          <p:cNvPr id="54" name="Prepare your institution">
            <a:extLst>
              <a:ext uri="{FF2B5EF4-FFF2-40B4-BE49-F238E27FC236}">
                <a16:creationId xmlns:a16="http://schemas.microsoft.com/office/drawing/2014/main" id="{ADB7DC10-7703-4D6F-8172-B279CBFB82A0}"/>
              </a:ext>
            </a:extLst>
          </p:cNvPr>
          <p:cNvSpPr txBox="1"/>
          <p:nvPr userDrawn="1"/>
        </p:nvSpPr>
        <p:spPr bwMode="gray">
          <a:xfrm>
            <a:off x="6991243" y="6057391"/>
            <a:ext cx="2396954" cy="366575"/>
          </a:xfrm>
          <a:prstGeom prst="rect">
            <a:avLst/>
          </a:prstGeom>
          <a:noFill/>
        </p:spPr>
        <p:txBody>
          <a:bodyPr wrap="square" lIns="0" tIns="0" rIns="0" bIns="0" numCol="1" spcCol="457200" rtlCol="0">
            <a:spAutoFit/>
          </a:bodyPr>
          <a:lstStyle/>
          <a:p>
            <a:pPr marL="0" indent="0">
              <a:lnSpc>
                <a:spcPct val="108000"/>
              </a:lnSpc>
              <a:spcBef>
                <a:spcPts val="857"/>
              </a:spcBef>
              <a:buClr>
                <a:schemeClr val="tx2"/>
              </a:buClr>
              <a:buSzPct val="120000"/>
              <a:buFont typeface="Verdana" panose="020B0604030504040204" pitchFamily="34" charset="0"/>
              <a:buNone/>
            </a:pPr>
            <a:r>
              <a:rPr lang="en-US" sz="1143">
                <a:solidFill>
                  <a:schemeClr val="bg1"/>
                </a:solidFill>
                <a:latin typeface="+mj-lt"/>
              </a:rPr>
              <a:t>Prepare your institution </a:t>
            </a:r>
            <a:br>
              <a:rPr lang="en-US" sz="1143">
                <a:solidFill>
                  <a:schemeClr val="bg1"/>
                </a:solidFill>
                <a:latin typeface="+mj-lt"/>
              </a:rPr>
            </a:br>
            <a:r>
              <a:rPr lang="en-US" sz="1143">
                <a:solidFill>
                  <a:schemeClr val="bg1"/>
                </a:solidFill>
                <a:latin typeface="+mj-lt"/>
              </a:rPr>
              <a:t>for the future</a:t>
            </a:r>
          </a:p>
        </p:txBody>
      </p:sp>
      <p:sp>
        <p:nvSpPr>
          <p:cNvPr id="53" name="Support and graduate">
            <a:extLst>
              <a:ext uri="{FF2B5EF4-FFF2-40B4-BE49-F238E27FC236}">
                <a16:creationId xmlns:a16="http://schemas.microsoft.com/office/drawing/2014/main" id="{18AB59BA-9156-48E0-AAFC-71176CA87C54}"/>
              </a:ext>
            </a:extLst>
          </p:cNvPr>
          <p:cNvSpPr txBox="1"/>
          <p:nvPr userDrawn="1"/>
        </p:nvSpPr>
        <p:spPr bwMode="gray">
          <a:xfrm>
            <a:off x="9751505" y="1031152"/>
            <a:ext cx="2185840" cy="366575"/>
          </a:xfrm>
          <a:prstGeom prst="rect">
            <a:avLst/>
          </a:prstGeom>
          <a:noFill/>
        </p:spPr>
        <p:txBody>
          <a:bodyPr wrap="square" lIns="0" tIns="0" rIns="0" bIns="0" numCol="1" spcCol="457200" rtlCol="0">
            <a:spAutoFit/>
          </a:bodyPr>
          <a:lstStyle/>
          <a:p>
            <a:pPr marL="0" indent="0">
              <a:lnSpc>
                <a:spcPct val="108000"/>
              </a:lnSpc>
              <a:spcBef>
                <a:spcPts val="571"/>
              </a:spcBef>
              <a:buClr>
                <a:schemeClr val="tx2"/>
              </a:buClr>
              <a:buSzPct val="120000"/>
              <a:buFont typeface="Verdana" panose="020B0604030504040204" pitchFamily="34" charset="0"/>
              <a:buNone/>
            </a:pPr>
            <a:r>
              <a:rPr lang="en-US" sz="1143">
                <a:solidFill>
                  <a:schemeClr val="bg1"/>
                </a:solidFill>
                <a:latin typeface="+mj-lt"/>
              </a:rPr>
              <a:t>Support and graduate more students</a:t>
            </a:r>
          </a:p>
        </p:txBody>
      </p:sp>
      <p:sp>
        <p:nvSpPr>
          <p:cNvPr id="56" name="Stat 1 title">
            <a:extLst>
              <a:ext uri="{FF2B5EF4-FFF2-40B4-BE49-F238E27FC236}">
                <a16:creationId xmlns:a16="http://schemas.microsoft.com/office/drawing/2014/main" id="{5E6B8A95-5375-4097-AA98-A002250613D5}"/>
              </a:ext>
            </a:extLst>
          </p:cNvPr>
          <p:cNvSpPr txBox="1"/>
          <p:nvPr userDrawn="1"/>
        </p:nvSpPr>
        <p:spPr bwMode="gray">
          <a:xfrm>
            <a:off x="845876" y="3126013"/>
            <a:ext cx="2215173" cy="165110"/>
          </a:xfrm>
          <a:prstGeom prst="rect">
            <a:avLst/>
          </a:prstGeom>
          <a:noFill/>
        </p:spPr>
        <p:txBody>
          <a:bodyPr wrap="square" lIns="0" tIns="0" rIns="0" bIns="0" numCol="1" spcCol="457200" rtlCol="0">
            <a:spAutoFit/>
          </a:bodyPr>
          <a:lstStyle/>
          <a:p>
            <a:pPr marL="0" marR="0" lvl="0" indent="0" algn="l" defTabSz="768111" rtl="0" eaLnBrk="1" fontAlgn="auto" latinLnBrk="0" hangingPunct="1">
              <a:lnSpc>
                <a:spcPct val="120000"/>
              </a:lnSpc>
              <a:spcBef>
                <a:spcPts val="571"/>
              </a:spcBef>
              <a:spcAft>
                <a:spcPts val="0"/>
              </a:spcAft>
              <a:buClrTx/>
              <a:buSzPct val="120000"/>
              <a:buFont typeface="Verdana" panose="020B0604030504040204" pitchFamily="34" charset="0"/>
              <a:buNone/>
              <a:tabLst/>
              <a:defRPr/>
            </a:pPr>
            <a:r>
              <a:rPr lang="en-US" sz="1000" b="1">
                <a:solidFill>
                  <a:schemeClr val="tx1"/>
                </a:solidFill>
              </a:rPr>
              <a:t>ROOTED IN RESEARCH</a:t>
            </a:r>
          </a:p>
        </p:txBody>
      </p:sp>
      <p:sp>
        <p:nvSpPr>
          <p:cNvPr id="58" name="Stat 1">
            <a:extLst>
              <a:ext uri="{FF2B5EF4-FFF2-40B4-BE49-F238E27FC236}">
                <a16:creationId xmlns:a16="http://schemas.microsoft.com/office/drawing/2014/main" id="{5A220AAD-0796-4BB2-878F-73B9F64064AC}"/>
              </a:ext>
            </a:extLst>
          </p:cNvPr>
          <p:cNvSpPr txBox="1"/>
          <p:nvPr userDrawn="1"/>
        </p:nvSpPr>
        <p:spPr bwMode="gray">
          <a:xfrm>
            <a:off x="845876" y="3376301"/>
            <a:ext cx="844453" cy="241733"/>
          </a:xfrm>
          <a:prstGeom prst="rect">
            <a:avLst/>
          </a:prstGeom>
          <a:noFill/>
        </p:spPr>
        <p:txBody>
          <a:bodyPr wrap="square" lIns="0" tIns="0" rIns="0" bIns="0" rtlCol="0">
            <a:spAutoFit/>
          </a:bodyPr>
          <a:lstStyle/>
          <a:p>
            <a:pPr>
              <a:spcBef>
                <a:spcPts val="714"/>
              </a:spcBef>
            </a:pPr>
            <a:r>
              <a:rPr lang="en-US" sz="1571">
                <a:solidFill>
                  <a:schemeClr val="accent4"/>
                </a:solidFill>
                <a:latin typeface="+mj-lt"/>
              </a:rPr>
              <a:t>8,000</a:t>
            </a:r>
            <a:r>
              <a:rPr lang="en-US" sz="1571" baseline="30000">
                <a:solidFill>
                  <a:schemeClr val="accent4"/>
                </a:solidFill>
                <a:latin typeface="+mj-lt"/>
              </a:rPr>
              <a:t>+</a:t>
            </a:r>
          </a:p>
        </p:txBody>
      </p:sp>
      <p:sp>
        <p:nvSpPr>
          <p:cNvPr id="57" name="Stat 1 text">
            <a:extLst>
              <a:ext uri="{FF2B5EF4-FFF2-40B4-BE49-F238E27FC236}">
                <a16:creationId xmlns:a16="http://schemas.microsoft.com/office/drawing/2014/main" id="{D4B08A33-B51F-4921-B09D-EBDDC2DD2449}"/>
              </a:ext>
            </a:extLst>
          </p:cNvPr>
          <p:cNvSpPr txBox="1"/>
          <p:nvPr userDrawn="1"/>
        </p:nvSpPr>
        <p:spPr bwMode="gray">
          <a:xfrm>
            <a:off x="1720684" y="3384326"/>
            <a:ext cx="1394827" cy="285976"/>
          </a:xfrm>
          <a:prstGeom prst="rect">
            <a:avLst/>
          </a:prstGeom>
          <a:noFill/>
        </p:spPr>
        <p:txBody>
          <a:bodyPr wrap="square" lIns="0" tIns="0" rIns="0" bIns="0" rtlCol="0">
            <a:spAutoFit/>
          </a:bodyPr>
          <a:lstStyle/>
          <a:p>
            <a:pPr>
              <a:spcBef>
                <a:spcPts val="714"/>
              </a:spcBef>
            </a:pPr>
            <a:r>
              <a:rPr lang="en-US" sz="929">
                <a:solidFill>
                  <a:schemeClr val="tx1"/>
                </a:solidFill>
              </a:rPr>
              <a:t>Peer-tested </a:t>
            </a:r>
            <a:br>
              <a:rPr lang="en-US" sz="929">
                <a:solidFill>
                  <a:schemeClr val="tx1"/>
                </a:solidFill>
              </a:rPr>
            </a:br>
            <a:r>
              <a:rPr lang="en-US" sz="929">
                <a:solidFill>
                  <a:schemeClr val="tx1"/>
                </a:solidFill>
              </a:rPr>
              <a:t>best practices</a:t>
            </a:r>
          </a:p>
        </p:txBody>
      </p:sp>
      <p:sp>
        <p:nvSpPr>
          <p:cNvPr id="60" name="Stat 2">
            <a:extLst>
              <a:ext uri="{FF2B5EF4-FFF2-40B4-BE49-F238E27FC236}">
                <a16:creationId xmlns:a16="http://schemas.microsoft.com/office/drawing/2014/main" id="{1A72E09B-BAE9-4211-82CD-F3B75654241F}"/>
              </a:ext>
            </a:extLst>
          </p:cNvPr>
          <p:cNvSpPr txBox="1"/>
          <p:nvPr userDrawn="1"/>
        </p:nvSpPr>
        <p:spPr bwMode="gray">
          <a:xfrm>
            <a:off x="845876" y="3768242"/>
            <a:ext cx="844453" cy="241733"/>
          </a:xfrm>
          <a:prstGeom prst="rect">
            <a:avLst/>
          </a:prstGeom>
          <a:noFill/>
        </p:spPr>
        <p:txBody>
          <a:bodyPr wrap="square" lIns="0" tIns="0" rIns="0" bIns="0" rtlCol="0">
            <a:spAutoFit/>
          </a:bodyPr>
          <a:lstStyle/>
          <a:p>
            <a:pPr>
              <a:spcBef>
                <a:spcPts val="714"/>
              </a:spcBef>
            </a:pPr>
            <a:r>
              <a:rPr lang="en-US" sz="1571">
                <a:solidFill>
                  <a:schemeClr val="accent4"/>
                </a:solidFill>
                <a:latin typeface="+mj-lt"/>
              </a:rPr>
              <a:t>500</a:t>
            </a:r>
            <a:r>
              <a:rPr lang="en-US" sz="1571" baseline="30000">
                <a:solidFill>
                  <a:schemeClr val="accent4"/>
                </a:solidFill>
                <a:latin typeface="+mj-lt"/>
              </a:rPr>
              <a:t>+</a:t>
            </a:r>
          </a:p>
        </p:txBody>
      </p:sp>
      <p:sp>
        <p:nvSpPr>
          <p:cNvPr id="59" name="Stat 2 text">
            <a:extLst>
              <a:ext uri="{FF2B5EF4-FFF2-40B4-BE49-F238E27FC236}">
                <a16:creationId xmlns:a16="http://schemas.microsoft.com/office/drawing/2014/main" id="{7776F4A0-CB6C-4D2E-94C9-D15611A2B978}"/>
              </a:ext>
            </a:extLst>
          </p:cNvPr>
          <p:cNvSpPr txBox="1"/>
          <p:nvPr userDrawn="1"/>
        </p:nvSpPr>
        <p:spPr bwMode="gray">
          <a:xfrm>
            <a:off x="1720685" y="3776266"/>
            <a:ext cx="1845381" cy="285976"/>
          </a:xfrm>
          <a:prstGeom prst="rect">
            <a:avLst/>
          </a:prstGeom>
          <a:noFill/>
        </p:spPr>
        <p:txBody>
          <a:bodyPr wrap="square" lIns="0" tIns="0" rIns="0" bIns="0" rtlCol="0">
            <a:spAutoFit/>
          </a:bodyPr>
          <a:lstStyle/>
          <a:p>
            <a:pPr>
              <a:spcBef>
                <a:spcPts val="714"/>
              </a:spcBef>
            </a:pPr>
            <a:r>
              <a:rPr lang="en-US" sz="929" spc="-14" baseline="0">
                <a:solidFill>
                  <a:schemeClr val="tx1"/>
                </a:solidFill>
              </a:rPr>
              <a:t>Enrollment innovations </a:t>
            </a:r>
            <a:r>
              <a:rPr lang="en-US" sz="929">
                <a:solidFill>
                  <a:schemeClr val="tx1"/>
                </a:solidFill>
              </a:rPr>
              <a:t>tested annually</a:t>
            </a:r>
          </a:p>
        </p:txBody>
      </p:sp>
      <p:sp>
        <p:nvSpPr>
          <p:cNvPr id="64" name="Stat 3 title">
            <a:extLst>
              <a:ext uri="{FF2B5EF4-FFF2-40B4-BE49-F238E27FC236}">
                <a16:creationId xmlns:a16="http://schemas.microsoft.com/office/drawing/2014/main" id="{3EBD75B6-04FA-46CD-BCD2-EF09236F8FDA}"/>
              </a:ext>
            </a:extLst>
          </p:cNvPr>
          <p:cNvSpPr txBox="1"/>
          <p:nvPr userDrawn="1"/>
        </p:nvSpPr>
        <p:spPr bwMode="gray">
          <a:xfrm>
            <a:off x="845877" y="4417469"/>
            <a:ext cx="2185678" cy="165110"/>
          </a:xfrm>
          <a:prstGeom prst="rect">
            <a:avLst/>
          </a:prstGeom>
          <a:noFill/>
        </p:spPr>
        <p:txBody>
          <a:bodyPr wrap="square" lIns="0" tIns="0" rIns="0" bIns="0" numCol="1" spcCol="457200" rtlCol="0">
            <a:spAutoFit/>
          </a:bodyPr>
          <a:lstStyle/>
          <a:p>
            <a:pPr marL="0" marR="0" lvl="0" indent="0" algn="l" defTabSz="768111" rtl="0" eaLnBrk="1" fontAlgn="auto" latinLnBrk="0" hangingPunct="1">
              <a:lnSpc>
                <a:spcPct val="120000"/>
              </a:lnSpc>
              <a:spcBef>
                <a:spcPts val="571"/>
              </a:spcBef>
              <a:spcAft>
                <a:spcPts val="0"/>
              </a:spcAft>
              <a:buClrTx/>
              <a:buSzPct val="120000"/>
              <a:buFont typeface="Verdana" panose="020B0604030504040204" pitchFamily="34" charset="0"/>
              <a:buNone/>
              <a:tabLst/>
              <a:defRPr/>
            </a:pPr>
            <a:r>
              <a:rPr lang="en-US" sz="1000" b="1">
                <a:solidFill>
                  <a:schemeClr val="tx1"/>
                </a:solidFill>
              </a:rPr>
              <a:t>ADVANTAGE OF SCALE</a:t>
            </a:r>
          </a:p>
        </p:txBody>
      </p:sp>
      <p:sp>
        <p:nvSpPr>
          <p:cNvPr id="66" name="Stat 3">
            <a:extLst>
              <a:ext uri="{FF2B5EF4-FFF2-40B4-BE49-F238E27FC236}">
                <a16:creationId xmlns:a16="http://schemas.microsoft.com/office/drawing/2014/main" id="{8F006172-9BFA-427D-9855-69216A673130}"/>
              </a:ext>
            </a:extLst>
          </p:cNvPr>
          <p:cNvSpPr txBox="1"/>
          <p:nvPr userDrawn="1"/>
        </p:nvSpPr>
        <p:spPr bwMode="gray">
          <a:xfrm>
            <a:off x="845876" y="4667757"/>
            <a:ext cx="844453" cy="241733"/>
          </a:xfrm>
          <a:prstGeom prst="rect">
            <a:avLst/>
          </a:prstGeom>
          <a:noFill/>
        </p:spPr>
        <p:txBody>
          <a:bodyPr wrap="square" lIns="0" tIns="0" rIns="0" bIns="0" rtlCol="0">
            <a:spAutoFit/>
          </a:bodyPr>
          <a:lstStyle/>
          <a:p>
            <a:pPr>
              <a:spcBef>
                <a:spcPts val="714"/>
              </a:spcBef>
            </a:pPr>
            <a:r>
              <a:rPr lang="en-US" sz="1571">
                <a:solidFill>
                  <a:schemeClr val="accent4"/>
                </a:solidFill>
                <a:latin typeface="+mj-lt"/>
              </a:rPr>
              <a:t>2,100</a:t>
            </a:r>
            <a:r>
              <a:rPr lang="en-US" sz="1571" baseline="30000">
                <a:solidFill>
                  <a:schemeClr val="accent4"/>
                </a:solidFill>
                <a:latin typeface="+mj-lt"/>
              </a:rPr>
              <a:t>+</a:t>
            </a:r>
          </a:p>
        </p:txBody>
      </p:sp>
      <p:sp>
        <p:nvSpPr>
          <p:cNvPr id="65" name="Stat 3 text">
            <a:extLst>
              <a:ext uri="{FF2B5EF4-FFF2-40B4-BE49-F238E27FC236}">
                <a16:creationId xmlns:a16="http://schemas.microsoft.com/office/drawing/2014/main" id="{881A8E26-7F89-4FA4-91A1-C0737D0A6CD0}"/>
              </a:ext>
            </a:extLst>
          </p:cNvPr>
          <p:cNvSpPr txBox="1"/>
          <p:nvPr userDrawn="1"/>
        </p:nvSpPr>
        <p:spPr bwMode="gray">
          <a:xfrm>
            <a:off x="1720684" y="4675782"/>
            <a:ext cx="1394827" cy="285976"/>
          </a:xfrm>
          <a:prstGeom prst="rect">
            <a:avLst/>
          </a:prstGeom>
          <a:noFill/>
        </p:spPr>
        <p:txBody>
          <a:bodyPr wrap="square" lIns="0" tIns="0" rIns="0" bIns="0" rtlCol="0">
            <a:spAutoFit/>
          </a:bodyPr>
          <a:lstStyle/>
          <a:p>
            <a:pPr>
              <a:spcBef>
                <a:spcPts val="714"/>
              </a:spcBef>
            </a:pPr>
            <a:r>
              <a:rPr lang="en-US" sz="929">
                <a:solidFill>
                  <a:schemeClr val="tx1"/>
                </a:solidFill>
              </a:rPr>
              <a:t>Institutions </a:t>
            </a:r>
            <a:br>
              <a:rPr lang="en-US" sz="929">
                <a:solidFill>
                  <a:schemeClr val="tx1"/>
                </a:solidFill>
              </a:rPr>
            </a:br>
            <a:r>
              <a:rPr lang="en-US" sz="929">
                <a:solidFill>
                  <a:schemeClr val="tx1"/>
                </a:solidFill>
              </a:rPr>
              <a:t>served</a:t>
            </a:r>
          </a:p>
        </p:txBody>
      </p:sp>
      <p:sp>
        <p:nvSpPr>
          <p:cNvPr id="68" name="Stat 4">
            <a:extLst>
              <a:ext uri="{FF2B5EF4-FFF2-40B4-BE49-F238E27FC236}">
                <a16:creationId xmlns:a16="http://schemas.microsoft.com/office/drawing/2014/main" id="{4DE21C5E-9D41-4B70-89CE-78ACE2601E1A}"/>
              </a:ext>
            </a:extLst>
          </p:cNvPr>
          <p:cNvSpPr txBox="1"/>
          <p:nvPr userDrawn="1"/>
        </p:nvSpPr>
        <p:spPr bwMode="gray">
          <a:xfrm>
            <a:off x="845877" y="5059697"/>
            <a:ext cx="877015" cy="241733"/>
          </a:xfrm>
          <a:prstGeom prst="rect">
            <a:avLst/>
          </a:prstGeom>
          <a:noFill/>
        </p:spPr>
        <p:txBody>
          <a:bodyPr wrap="square" lIns="0" tIns="0" rIns="0" bIns="0" rtlCol="0">
            <a:spAutoFit/>
          </a:bodyPr>
          <a:lstStyle/>
          <a:p>
            <a:pPr>
              <a:spcBef>
                <a:spcPts val="714"/>
              </a:spcBef>
            </a:pPr>
            <a:r>
              <a:rPr lang="en-US" sz="1571" kern="1200" baseline="0">
                <a:solidFill>
                  <a:schemeClr val="accent4"/>
                </a:solidFill>
                <a:latin typeface="+mj-lt"/>
                <a:ea typeface="+mn-ea"/>
                <a:cs typeface="+mn-cs"/>
              </a:rPr>
              <a:t>9.5 M</a:t>
            </a:r>
            <a:r>
              <a:rPr lang="en-US" sz="1571" kern="1200" baseline="30000">
                <a:solidFill>
                  <a:schemeClr val="accent4"/>
                </a:solidFill>
                <a:latin typeface="+mj-lt"/>
                <a:ea typeface="+mn-ea"/>
                <a:cs typeface="+mn-cs"/>
              </a:rPr>
              <a:t>+</a:t>
            </a:r>
          </a:p>
        </p:txBody>
      </p:sp>
      <p:sp>
        <p:nvSpPr>
          <p:cNvPr id="67" name="Stat 4 text">
            <a:extLst>
              <a:ext uri="{FF2B5EF4-FFF2-40B4-BE49-F238E27FC236}">
                <a16:creationId xmlns:a16="http://schemas.microsoft.com/office/drawing/2014/main" id="{3A211A68-C41E-49F2-A3A3-3228AEA24ED3}"/>
              </a:ext>
            </a:extLst>
          </p:cNvPr>
          <p:cNvSpPr txBox="1"/>
          <p:nvPr userDrawn="1"/>
        </p:nvSpPr>
        <p:spPr bwMode="gray">
          <a:xfrm>
            <a:off x="1720684" y="5067721"/>
            <a:ext cx="1778587" cy="285976"/>
          </a:xfrm>
          <a:prstGeom prst="rect">
            <a:avLst/>
          </a:prstGeom>
          <a:noFill/>
        </p:spPr>
        <p:txBody>
          <a:bodyPr wrap="square" lIns="0" tIns="0" rIns="0" bIns="0" rtlCol="0">
            <a:spAutoFit/>
          </a:bodyPr>
          <a:lstStyle/>
          <a:p>
            <a:pPr>
              <a:spcBef>
                <a:spcPts val="714"/>
              </a:spcBef>
            </a:pPr>
            <a:r>
              <a:rPr lang="en-US" sz="929">
                <a:solidFill>
                  <a:schemeClr val="tx1"/>
                </a:solidFill>
              </a:rPr>
              <a:t>Students supported by our SSMS</a:t>
            </a:r>
          </a:p>
        </p:txBody>
      </p:sp>
      <p:sp>
        <p:nvSpPr>
          <p:cNvPr id="72" name="Stat 5 title">
            <a:extLst>
              <a:ext uri="{FF2B5EF4-FFF2-40B4-BE49-F238E27FC236}">
                <a16:creationId xmlns:a16="http://schemas.microsoft.com/office/drawing/2014/main" id="{6725F3AA-084F-4FDE-A18F-3FCA6DA11B7B}"/>
              </a:ext>
            </a:extLst>
          </p:cNvPr>
          <p:cNvSpPr txBox="1"/>
          <p:nvPr userDrawn="1"/>
        </p:nvSpPr>
        <p:spPr bwMode="gray">
          <a:xfrm>
            <a:off x="845877" y="5691390"/>
            <a:ext cx="2185678" cy="165110"/>
          </a:xfrm>
          <a:prstGeom prst="rect">
            <a:avLst/>
          </a:prstGeom>
          <a:noFill/>
        </p:spPr>
        <p:txBody>
          <a:bodyPr wrap="square" lIns="0" tIns="0" rIns="0" bIns="0" numCol="1" spcCol="457200" rtlCol="0">
            <a:spAutoFit/>
          </a:bodyPr>
          <a:lstStyle/>
          <a:p>
            <a:pPr marL="0" marR="0" lvl="0" indent="0" algn="l" defTabSz="768111" rtl="0" eaLnBrk="1" fontAlgn="auto" latinLnBrk="0" hangingPunct="1">
              <a:lnSpc>
                <a:spcPct val="120000"/>
              </a:lnSpc>
              <a:spcBef>
                <a:spcPts val="571"/>
              </a:spcBef>
              <a:spcAft>
                <a:spcPts val="0"/>
              </a:spcAft>
              <a:buClrTx/>
              <a:buSzPct val="120000"/>
              <a:buFont typeface="Verdana" panose="020B0604030504040204" pitchFamily="34" charset="0"/>
              <a:buNone/>
              <a:tabLst/>
              <a:defRPr/>
            </a:pPr>
            <a:r>
              <a:rPr lang="en-US" sz="1000" b="1">
                <a:solidFill>
                  <a:schemeClr val="tx1"/>
                </a:solidFill>
              </a:rPr>
              <a:t>WE DELIVER RESULTS</a:t>
            </a:r>
          </a:p>
        </p:txBody>
      </p:sp>
      <p:sp>
        <p:nvSpPr>
          <p:cNvPr id="74" name="Stat 5">
            <a:extLst>
              <a:ext uri="{FF2B5EF4-FFF2-40B4-BE49-F238E27FC236}">
                <a16:creationId xmlns:a16="http://schemas.microsoft.com/office/drawing/2014/main" id="{877BF29E-8075-4A86-9ABD-BAE20C853765}"/>
              </a:ext>
            </a:extLst>
          </p:cNvPr>
          <p:cNvSpPr txBox="1"/>
          <p:nvPr userDrawn="1"/>
        </p:nvSpPr>
        <p:spPr bwMode="gray">
          <a:xfrm>
            <a:off x="845876" y="5941678"/>
            <a:ext cx="644339" cy="241733"/>
          </a:xfrm>
          <a:prstGeom prst="rect">
            <a:avLst/>
          </a:prstGeom>
          <a:noFill/>
        </p:spPr>
        <p:txBody>
          <a:bodyPr wrap="square" lIns="0" tIns="0" rIns="0" bIns="0" rtlCol="0">
            <a:spAutoFit/>
          </a:bodyPr>
          <a:lstStyle/>
          <a:p>
            <a:pPr>
              <a:spcBef>
                <a:spcPts val="714"/>
              </a:spcBef>
            </a:pPr>
            <a:r>
              <a:rPr lang="en-US" sz="1571" baseline="0">
                <a:solidFill>
                  <a:schemeClr val="accent4"/>
                </a:solidFill>
                <a:latin typeface="+mj-lt"/>
              </a:rPr>
              <a:t>95%</a:t>
            </a:r>
            <a:endParaRPr lang="en-US" sz="1571" baseline="30000">
              <a:solidFill>
                <a:schemeClr val="accent4"/>
              </a:solidFill>
              <a:latin typeface="+mj-lt"/>
            </a:endParaRPr>
          </a:p>
        </p:txBody>
      </p:sp>
      <p:sp>
        <p:nvSpPr>
          <p:cNvPr id="73" name="Stat 5 text">
            <a:extLst>
              <a:ext uri="{FF2B5EF4-FFF2-40B4-BE49-F238E27FC236}">
                <a16:creationId xmlns:a16="http://schemas.microsoft.com/office/drawing/2014/main" id="{304BAB0A-6CBE-494B-9EB9-6704BDAF1D6F}"/>
              </a:ext>
            </a:extLst>
          </p:cNvPr>
          <p:cNvSpPr txBox="1"/>
          <p:nvPr userDrawn="1"/>
        </p:nvSpPr>
        <p:spPr bwMode="gray">
          <a:xfrm>
            <a:off x="1720685" y="5949703"/>
            <a:ext cx="1996573" cy="571951"/>
          </a:xfrm>
          <a:prstGeom prst="rect">
            <a:avLst/>
          </a:prstGeom>
          <a:noFill/>
        </p:spPr>
        <p:txBody>
          <a:bodyPr wrap="square" lIns="0" tIns="0" rIns="0" bIns="0" rtlCol="0">
            <a:spAutoFit/>
          </a:bodyPr>
          <a:lstStyle/>
          <a:p>
            <a:pPr>
              <a:spcBef>
                <a:spcPts val="714"/>
              </a:spcBef>
            </a:pPr>
            <a:r>
              <a:rPr lang="en-US" sz="929" spc="-29" baseline="0">
                <a:solidFill>
                  <a:schemeClr val="tx1"/>
                </a:solidFill>
              </a:rPr>
              <a:t>Of our partners continue </a:t>
            </a:r>
            <a:r>
              <a:rPr lang="en-US" sz="929" spc="-14" baseline="0">
                <a:solidFill>
                  <a:schemeClr val="tx1"/>
                </a:solidFill>
              </a:rPr>
              <a:t>with us year after year, </a:t>
            </a:r>
            <a:r>
              <a:rPr lang="en-US" sz="929">
                <a:solidFill>
                  <a:schemeClr val="tx1"/>
                </a:solidFill>
              </a:rPr>
              <a:t>reflecting the goals we </a:t>
            </a:r>
            <a:br>
              <a:rPr lang="en-US" sz="929">
                <a:solidFill>
                  <a:schemeClr val="tx1"/>
                </a:solidFill>
              </a:rPr>
            </a:br>
            <a:r>
              <a:rPr lang="en-US" sz="929" b="1">
                <a:solidFill>
                  <a:schemeClr val="tx1"/>
                </a:solidFill>
              </a:rPr>
              <a:t>achieve together</a:t>
            </a:r>
          </a:p>
        </p:txBody>
      </p:sp>
      <p:sp>
        <p:nvSpPr>
          <p:cNvPr id="6" name="Green box fill - decorative"/>
          <p:cNvSpPr txBox="1">
            <a:spLocks/>
          </p:cNvSpPr>
          <p:nvPr userDrawn="1"/>
        </p:nvSpPr>
        <p:spPr bwMode="gray">
          <a:xfrm>
            <a:off x="12322999" y="-7974"/>
            <a:ext cx="2632752" cy="3526971"/>
          </a:xfrm>
          <a:prstGeom prst="rect">
            <a:avLst/>
          </a:prstGeom>
          <a:solidFill>
            <a:srgbClr val="009900"/>
          </a:solidFill>
        </p:spPr>
        <p:txBody>
          <a:bodyPr vert="horz" wrap="square" lIns="91440" tIns="65314" rIns="91440" bIns="65314"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sz="1429">
              <a:solidFill>
                <a:schemeClr val="bg1"/>
              </a:solidFill>
              <a:latin typeface="Arial" panose="020B0604020202020204" pitchFamily="34" charset="0"/>
              <a:cs typeface="Arial" panose="020B0604020202020204" pitchFamily="34" charset="0"/>
            </a:endParaRPr>
          </a:p>
        </p:txBody>
      </p:sp>
      <p:sp>
        <p:nvSpPr>
          <p:cNvPr id="7" name="Green box text - decorative">
            <a:extLst>
              <a:ext uri="{C183D7F6-B498-43B3-948B-1728B52AA6E4}">
                <adec:decorative xmlns:adec="http://schemas.microsoft.com/office/drawing/2017/decorative" val="1"/>
              </a:ext>
            </a:extLst>
          </p:cNvPr>
          <p:cNvSpPr txBox="1"/>
          <p:nvPr userDrawn="1"/>
        </p:nvSpPr>
        <p:spPr bwMode="gray">
          <a:xfrm>
            <a:off x="12482211" y="72045"/>
            <a:ext cx="2414065" cy="3066673"/>
          </a:xfrm>
          <a:prstGeom prst="rect">
            <a:avLst/>
          </a:prstGeom>
          <a:noFill/>
        </p:spPr>
        <p:txBody>
          <a:bodyPr wrap="square" lIns="0" tIns="0" rIns="0" bIns="0" rtlCol="0">
            <a:spAutoFit/>
          </a:bodyPr>
          <a:lstStyle/>
          <a:p>
            <a:pPr marL="0" marR="0" lvl="0" indent="0" algn="l" defTabSz="768111" rtl="0" eaLnBrk="1" fontAlgn="auto" latinLnBrk="0" hangingPunct="1">
              <a:lnSpc>
                <a:spcPct val="100000"/>
              </a:lnSpc>
              <a:spcBef>
                <a:spcPts val="714"/>
              </a:spcBef>
              <a:spcAft>
                <a:spcPts val="0"/>
              </a:spcAft>
              <a:buClrTx/>
              <a:buSzTx/>
              <a:buFontTx/>
              <a:buNone/>
              <a:tabLst/>
              <a:defRPr/>
            </a:pPr>
            <a:r>
              <a:rPr kumimoji="0" lang="en-US" sz="1714"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DO NOT EDIT THIS SLIDE FOR ANY PURPOSE</a:t>
            </a:r>
          </a:p>
          <a:p>
            <a:pPr marL="0" marR="0" lvl="0" indent="0" algn="l" defTabSz="768111" rtl="0" eaLnBrk="1" fontAlgn="auto" latinLnBrk="0" hangingPunct="1">
              <a:lnSpc>
                <a:spcPct val="100000"/>
              </a:lnSpc>
              <a:spcBef>
                <a:spcPts val="714"/>
              </a:spcBef>
              <a:spcAft>
                <a:spcPts val="0"/>
              </a:spcAft>
              <a:buClrTx/>
              <a:buSzTx/>
              <a:buFontTx/>
              <a:buNone/>
              <a:tabLst/>
              <a:defRPr/>
            </a:pPr>
            <a:r>
              <a:rPr kumimoji="0" lang="en-US" sz="114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If an edit is necessary,</a:t>
            </a:r>
            <a:br>
              <a:rPr kumimoji="0" lang="en-US" sz="114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14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please contact:</a:t>
            </a:r>
          </a:p>
          <a:p>
            <a:pPr marL="0" marR="0" lvl="0" indent="0" algn="l" defTabSz="768111" rtl="0" eaLnBrk="1" fontAlgn="auto" latinLnBrk="0" hangingPunct="1">
              <a:lnSpc>
                <a:spcPct val="100000"/>
              </a:lnSpc>
              <a:spcBef>
                <a:spcPts val="714"/>
              </a:spcBef>
              <a:spcAft>
                <a:spcPts val="0"/>
              </a:spcAft>
              <a:buClrTx/>
              <a:buSzTx/>
              <a:buFontTx/>
              <a:buNone/>
              <a:tabLst/>
              <a:defRPr/>
            </a:pPr>
            <a:r>
              <a:rPr kumimoji="0" lang="en-US" sz="1143"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DSS-Requests@eab.com</a:t>
            </a:r>
            <a:endParaRPr kumimoji="0" lang="en-US" sz="1143" b="1" i="1"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768111" rtl="0" eaLnBrk="1" fontAlgn="auto" latinLnBrk="0" hangingPunct="1">
              <a:lnSpc>
                <a:spcPct val="100000"/>
              </a:lnSpc>
              <a:spcBef>
                <a:spcPts val="714"/>
              </a:spcBef>
              <a:spcAft>
                <a:spcPts val="0"/>
              </a:spcAft>
              <a:buClrTx/>
              <a:buSzTx/>
              <a:buFontTx/>
              <a:buNone/>
              <a:tabLst/>
              <a:defRPr/>
            </a:pPr>
            <a:endParaRPr kumimoji="0" lang="en-US" sz="1714"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768111" rtl="0" eaLnBrk="1" fontAlgn="auto" latinLnBrk="0" hangingPunct="1">
              <a:lnSpc>
                <a:spcPct val="100000"/>
              </a:lnSpc>
              <a:spcBef>
                <a:spcPts val="0"/>
              </a:spcBef>
              <a:spcAft>
                <a:spcPts val="0"/>
              </a:spcAft>
              <a:buClrTx/>
              <a:buSzTx/>
              <a:buFont typeface="Arial" pitchFamily="34" charset="0"/>
              <a:buNone/>
              <a:tabLst/>
              <a:defRPr/>
            </a:pPr>
            <a:r>
              <a:rPr kumimoji="0" lang="en-US" sz="1571"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Script can be found here:</a:t>
            </a:r>
            <a:endParaRPr kumimoji="0" lang="en-US" sz="1286"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455571" rtl="0" eaLnBrk="1" fontAlgn="auto" latinLnBrk="0" hangingPunct="1">
              <a:lnSpc>
                <a:spcPct val="100000"/>
              </a:lnSpc>
              <a:spcBef>
                <a:spcPts val="714"/>
              </a:spcBef>
              <a:spcAft>
                <a:spcPts val="0"/>
              </a:spcAft>
              <a:buClrTx/>
              <a:buSzTx/>
              <a:buFont typeface="Arial" pitchFamily="34" charset="0"/>
              <a:buNone/>
              <a:tabLst/>
              <a:defRPr/>
            </a:pPr>
            <a:r>
              <a:rPr kumimoji="0" lang="en-US" sz="1143" b="0" i="0" u="none" strike="noStrike" kern="1200" cap="none" spc="0" normalizeH="0" baseline="0" noProof="0">
                <a:ln>
                  <a:noFill/>
                </a:ln>
                <a:solidFill>
                  <a:srgbClr val="FFFFFF"/>
                </a:solidFill>
                <a:effectLst/>
                <a:uLnTx/>
                <a:uFillTx/>
                <a:latin typeface="+mn-lt"/>
                <a:ea typeface="+mn-ea"/>
                <a:cs typeface="Arial" panose="020B0604020202020204" pitchFamily="34" charset="0"/>
                <a:hlinkClick r:id="rId6">
                  <a:extLst>
                    <a:ext uri="{A12FA001-AC4F-418D-AE19-62706E023703}">
                      <ahyp:hlinkClr xmlns:ahyp="http://schemas.microsoft.com/office/drawing/2018/hyperlinkcolor" val="tx"/>
                    </a:ext>
                  </a:extLst>
                </a:hlinkClick>
              </a:rPr>
              <a:t>https://eab.box.com/v/EAB-Branding</a:t>
            </a:r>
            <a:r>
              <a:rPr kumimoji="0" lang="en-US" sz="1143" b="0" i="0" u="none" strike="noStrike" kern="1200" cap="none" spc="0" normalizeH="0" baseline="0" noProof="0">
                <a:ln>
                  <a:noFill/>
                </a:ln>
                <a:solidFill>
                  <a:srgbClr val="FFFFFF"/>
                </a:solidFill>
                <a:effectLst/>
                <a:uLnTx/>
                <a:uFillTx/>
                <a:latin typeface="+mn-lt"/>
                <a:ea typeface="+mn-ea"/>
                <a:cs typeface="Arial" panose="020B0604020202020204" pitchFamily="34" charset="0"/>
              </a:rPr>
              <a:t> </a:t>
            </a:r>
          </a:p>
          <a:p>
            <a:pPr marL="0" marR="0" lvl="0" indent="0" algn="l" defTabSz="1455571" rtl="0" eaLnBrk="1" fontAlgn="auto" latinLnBrk="0" hangingPunct="1">
              <a:lnSpc>
                <a:spcPct val="100000"/>
              </a:lnSpc>
              <a:spcBef>
                <a:spcPts val="714"/>
              </a:spcBef>
              <a:spcAft>
                <a:spcPts val="0"/>
              </a:spcAft>
              <a:buClrTx/>
              <a:buSzTx/>
              <a:buFont typeface="Arial" pitchFamily="34" charset="0"/>
              <a:buNone/>
              <a:tabLst/>
              <a:defRPr/>
            </a:pPr>
            <a:endParaRPr kumimoji="0" lang="en-US" sz="1143" b="0" i="0" u="none" strike="noStrike" kern="1200" cap="none" spc="0" normalizeH="0" baseline="0" noProof="0">
              <a:ln>
                <a:noFill/>
              </a:ln>
              <a:solidFill>
                <a:srgbClr val="FFFFFF"/>
              </a:solidFill>
              <a:effectLst/>
              <a:uLnTx/>
              <a:uFillTx/>
              <a:latin typeface="+mn-lt"/>
              <a:ea typeface="+mn-ea"/>
              <a:cs typeface="Arial" panose="020B0604020202020204" pitchFamily="34" charset="0"/>
            </a:endParaRPr>
          </a:p>
          <a:p>
            <a:pPr marL="0" marR="0" lvl="0" indent="0" algn="l" defTabSz="1455571" rtl="0" eaLnBrk="1" fontAlgn="auto" latinLnBrk="0" hangingPunct="1">
              <a:lnSpc>
                <a:spcPct val="100000"/>
              </a:lnSpc>
              <a:spcBef>
                <a:spcPts val="714"/>
              </a:spcBef>
              <a:spcAft>
                <a:spcPts val="0"/>
              </a:spcAft>
              <a:buClrTx/>
              <a:buSzTx/>
              <a:buFont typeface="Arial" pitchFamily="34" charset="0"/>
              <a:buNone/>
              <a:tabLst/>
              <a:defRPr/>
            </a:pPr>
            <a:r>
              <a:rPr kumimoji="0" lang="en-US" sz="1143" b="0" i="1" u="none" strike="noStrike" kern="1200" cap="none" spc="0" normalizeH="0" baseline="0" noProof="0">
                <a:ln>
                  <a:noFill/>
                </a:ln>
                <a:solidFill>
                  <a:srgbClr val="FFFFFF"/>
                </a:solidFill>
                <a:effectLst/>
                <a:uLnTx/>
                <a:uFillTx/>
                <a:latin typeface="+mn-lt"/>
                <a:ea typeface="+mn-ea"/>
                <a:cs typeface="Arial" panose="020B0604020202020204" pitchFamily="34" charset="0"/>
              </a:rPr>
              <a:t>Last edited: 4/17/20</a:t>
            </a:r>
          </a:p>
        </p:txBody>
      </p:sp>
      <p:grpSp>
        <p:nvGrpSpPr>
          <p:cNvPr id="3" name="Group 2">
            <a:extLst>
              <a:ext uri="{FF2B5EF4-FFF2-40B4-BE49-F238E27FC236}">
                <a16:creationId xmlns:a16="http://schemas.microsoft.com/office/drawing/2014/main" id="{7A676659-A849-491F-ACC8-A33B68C70901}"/>
              </a:ext>
              <a:ext uri="{C183D7F6-B498-43B3-948B-1728B52AA6E4}">
                <adec:decorative xmlns:adec="http://schemas.microsoft.com/office/drawing/2017/decorative" val="1"/>
              </a:ext>
            </a:extLst>
          </p:cNvPr>
          <p:cNvGrpSpPr/>
          <p:nvPr userDrawn="1"/>
        </p:nvGrpSpPr>
        <p:grpSpPr>
          <a:xfrm>
            <a:off x="511095" y="5702923"/>
            <a:ext cx="207044" cy="155283"/>
            <a:chOff x="268325" y="3992046"/>
            <a:chExt cx="108698" cy="108698"/>
          </a:xfrm>
        </p:grpSpPr>
        <p:sp>
          <p:nvSpPr>
            <p:cNvPr id="76" name="circle 3  - decorative">
              <a:extLst>
                <a:ext uri="{FF2B5EF4-FFF2-40B4-BE49-F238E27FC236}">
                  <a16:creationId xmlns:a16="http://schemas.microsoft.com/office/drawing/2014/main" id="{2E1EAC39-2257-4FF3-BD47-F813F4EF02CF}"/>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999"/>
            </a:p>
          </p:txBody>
        </p:sp>
        <p:sp>
          <p:nvSpPr>
            <p:cNvPr id="47" name="Chev 1 - decorative">
              <a:extLst>
                <a:ext uri="{FF2B5EF4-FFF2-40B4-BE49-F238E27FC236}">
                  <a16:creationId xmlns:a16="http://schemas.microsoft.com/office/drawing/2014/main" id="{8BC6F6B7-40BC-4EC3-9E6B-53B2F3532EEB}"/>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994450"/>
              <a:endParaRPr lang="en-US" sz="1370" b="1">
                <a:solidFill>
                  <a:schemeClr val="bg2"/>
                </a:solidFill>
                <a:latin typeface="+mn-lt"/>
              </a:endParaRPr>
            </a:p>
          </p:txBody>
        </p:sp>
      </p:grpSp>
      <p:grpSp>
        <p:nvGrpSpPr>
          <p:cNvPr id="48" name="Group 47">
            <a:extLst>
              <a:ext uri="{FF2B5EF4-FFF2-40B4-BE49-F238E27FC236}">
                <a16:creationId xmlns:a16="http://schemas.microsoft.com/office/drawing/2014/main" id="{DF82C985-3322-46F1-9429-8211B7067FF9}"/>
              </a:ext>
              <a:ext uri="{C183D7F6-B498-43B3-948B-1728B52AA6E4}">
                <adec:decorative xmlns:adec="http://schemas.microsoft.com/office/drawing/2017/decorative" val="1"/>
              </a:ext>
            </a:extLst>
          </p:cNvPr>
          <p:cNvGrpSpPr/>
          <p:nvPr userDrawn="1"/>
        </p:nvGrpSpPr>
        <p:grpSpPr>
          <a:xfrm>
            <a:off x="511095" y="4422359"/>
            <a:ext cx="207044" cy="155283"/>
            <a:chOff x="268325" y="3992046"/>
            <a:chExt cx="108698" cy="108698"/>
          </a:xfrm>
        </p:grpSpPr>
        <p:sp>
          <p:nvSpPr>
            <p:cNvPr id="49" name="circle 3  - decorative">
              <a:extLst>
                <a:ext uri="{FF2B5EF4-FFF2-40B4-BE49-F238E27FC236}">
                  <a16:creationId xmlns:a16="http://schemas.microsoft.com/office/drawing/2014/main" id="{F8CA3705-8F71-4006-B837-583D1C65AE2B}"/>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999"/>
            </a:p>
          </p:txBody>
        </p:sp>
        <p:sp>
          <p:nvSpPr>
            <p:cNvPr id="78" name="Chev 1 - decorative">
              <a:extLst>
                <a:ext uri="{FF2B5EF4-FFF2-40B4-BE49-F238E27FC236}">
                  <a16:creationId xmlns:a16="http://schemas.microsoft.com/office/drawing/2014/main" id="{685F217C-B254-475C-BD1A-BAB79ACA2FD6}"/>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994450"/>
              <a:endParaRPr lang="en-US" sz="1370" b="1">
                <a:solidFill>
                  <a:schemeClr val="bg2"/>
                </a:solidFill>
                <a:latin typeface="+mn-lt"/>
              </a:endParaRPr>
            </a:p>
          </p:txBody>
        </p:sp>
      </p:grpSp>
      <p:grpSp>
        <p:nvGrpSpPr>
          <p:cNvPr id="81" name="Group 80">
            <a:extLst>
              <a:ext uri="{FF2B5EF4-FFF2-40B4-BE49-F238E27FC236}">
                <a16:creationId xmlns:a16="http://schemas.microsoft.com/office/drawing/2014/main" id="{58ABD6AC-7A7D-4DA4-ACCD-120DCACCC05D}"/>
              </a:ext>
              <a:ext uri="{C183D7F6-B498-43B3-948B-1728B52AA6E4}">
                <adec:decorative xmlns:adec="http://schemas.microsoft.com/office/drawing/2017/decorative" val="1"/>
              </a:ext>
            </a:extLst>
          </p:cNvPr>
          <p:cNvGrpSpPr/>
          <p:nvPr userDrawn="1"/>
        </p:nvGrpSpPr>
        <p:grpSpPr>
          <a:xfrm>
            <a:off x="511095" y="3130903"/>
            <a:ext cx="207044" cy="155283"/>
            <a:chOff x="268325" y="3992046"/>
            <a:chExt cx="108698" cy="108698"/>
          </a:xfrm>
        </p:grpSpPr>
        <p:sp>
          <p:nvSpPr>
            <p:cNvPr id="82" name="circle 3  - decorative">
              <a:extLst>
                <a:ext uri="{FF2B5EF4-FFF2-40B4-BE49-F238E27FC236}">
                  <a16:creationId xmlns:a16="http://schemas.microsoft.com/office/drawing/2014/main" id="{FAA3E443-0FA1-4856-B07F-8DC8F5926C47}"/>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999"/>
            </a:p>
          </p:txBody>
        </p:sp>
        <p:sp>
          <p:nvSpPr>
            <p:cNvPr id="83" name="Chev 1 - decorative">
              <a:extLst>
                <a:ext uri="{FF2B5EF4-FFF2-40B4-BE49-F238E27FC236}">
                  <a16:creationId xmlns:a16="http://schemas.microsoft.com/office/drawing/2014/main" id="{1EB3E9C8-EEDB-45EE-89DC-A258B982FA40}"/>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994450"/>
              <a:endParaRPr lang="en-US" sz="1370" b="1">
                <a:solidFill>
                  <a:schemeClr val="bg2"/>
                </a:solidFill>
                <a:latin typeface="+mn-lt"/>
              </a:endParaRPr>
            </a:p>
          </p:txBody>
        </p:sp>
      </p:grpSp>
      <p:sp>
        <p:nvSpPr>
          <p:cNvPr id="84" name="Chev 1 - decorative">
            <a:extLst>
              <a:ext uri="{FF2B5EF4-FFF2-40B4-BE49-F238E27FC236}">
                <a16:creationId xmlns:a16="http://schemas.microsoft.com/office/drawing/2014/main" id="{52EA1901-AD87-41A3-840B-C23918E55D53}"/>
              </a:ext>
              <a:ext uri="{C183D7F6-B498-43B3-948B-1728B52AA6E4}">
                <adec:decorative xmlns:adec="http://schemas.microsoft.com/office/drawing/2017/decorative" val="1"/>
              </a:ext>
            </a:extLst>
          </p:cNvPr>
          <p:cNvSpPr/>
          <p:nvPr userDrawn="1"/>
        </p:nvSpPr>
        <p:spPr bwMode="gray">
          <a:xfrm rot="8100000">
            <a:off x="4142824" y="1087694"/>
            <a:ext cx="76086" cy="58793"/>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124616" tIns="62309" rIns="124616" bIns="62309"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994450"/>
            <a:endParaRPr lang="en-US" sz="1370" b="1">
              <a:solidFill>
                <a:schemeClr val="bg2"/>
              </a:solidFill>
              <a:latin typeface="+mn-lt"/>
            </a:endParaRPr>
          </a:p>
        </p:txBody>
      </p:sp>
      <p:sp>
        <p:nvSpPr>
          <p:cNvPr id="97" name="Chev 1 - decorative">
            <a:extLst>
              <a:ext uri="{FF2B5EF4-FFF2-40B4-BE49-F238E27FC236}">
                <a16:creationId xmlns:a16="http://schemas.microsoft.com/office/drawing/2014/main" id="{9F576150-C736-4D70-924C-E40A4D693BA6}"/>
              </a:ext>
              <a:ext uri="{C183D7F6-B498-43B3-948B-1728B52AA6E4}">
                <adec:decorative xmlns:adec="http://schemas.microsoft.com/office/drawing/2017/decorative" val="1"/>
              </a:ext>
            </a:extLst>
          </p:cNvPr>
          <p:cNvSpPr/>
          <p:nvPr userDrawn="1"/>
        </p:nvSpPr>
        <p:spPr bwMode="gray">
          <a:xfrm rot="8100000">
            <a:off x="9546936" y="1084432"/>
            <a:ext cx="87084" cy="65313"/>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124616" tIns="62309" rIns="124616" bIns="62309"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994450"/>
            <a:endParaRPr lang="en-US" sz="1370" b="1">
              <a:solidFill>
                <a:schemeClr val="bg2"/>
              </a:solidFill>
              <a:latin typeface="+mn-lt"/>
            </a:endParaRPr>
          </a:p>
        </p:txBody>
      </p:sp>
      <p:sp>
        <p:nvSpPr>
          <p:cNvPr id="98" name="Chev 1 - decorative">
            <a:extLst>
              <a:ext uri="{FF2B5EF4-FFF2-40B4-BE49-F238E27FC236}">
                <a16:creationId xmlns:a16="http://schemas.microsoft.com/office/drawing/2014/main" id="{C7A9C02B-1623-4B46-A4B9-D8581E9E4077}"/>
              </a:ext>
              <a:ext uri="{C183D7F6-B498-43B3-948B-1728B52AA6E4}">
                <adec:decorative xmlns:adec="http://schemas.microsoft.com/office/drawing/2017/decorative" val="1"/>
              </a:ext>
            </a:extLst>
          </p:cNvPr>
          <p:cNvSpPr/>
          <p:nvPr userDrawn="1"/>
        </p:nvSpPr>
        <p:spPr bwMode="gray">
          <a:xfrm rot="8100000">
            <a:off x="6792848" y="6113145"/>
            <a:ext cx="76086" cy="58793"/>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124616" tIns="62309" rIns="124616" bIns="62309"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994450"/>
            <a:endParaRPr lang="en-US" sz="1370" b="1">
              <a:solidFill>
                <a:schemeClr val="bg2"/>
              </a:solidFill>
              <a:latin typeface="+mn-lt"/>
            </a:endParaRPr>
          </a:p>
        </p:txBody>
      </p:sp>
    </p:spTree>
    <p:custDataLst>
      <p:tags r:id="rId1"/>
    </p:custDataLst>
    <p:extLst>
      <p:ext uri="{BB962C8B-B14F-4D97-AF65-F5344CB8AC3E}">
        <p14:creationId xmlns:p14="http://schemas.microsoft.com/office/powerpoint/2010/main" val="189015650"/>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AB In-Brief: customizable">
    <p:spTree>
      <p:nvGrpSpPr>
        <p:cNvPr id="1" name=""/>
        <p:cNvGrpSpPr/>
        <p:nvPr/>
      </p:nvGrpSpPr>
      <p:grpSpPr>
        <a:xfrm>
          <a:off x="0" y="0"/>
          <a:ext cx="0" cy="0"/>
          <a:chOff x="0" y="0"/>
          <a:chExt cx="0" cy="0"/>
        </a:xfrm>
      </p:grpSpPr>
      <p:pic>
        <p:nvPicPr>
          <p:cNvPr id="42" name="EAB logo">
            <a:extLst>
              <a:ext uri="{FF2B5EF4-FFF2-40B4-BE49-F238E27FC236}">
                <a16:creationId xmlns:a16="http://schemas.microsoft.com/office/drawing/2014/main" id="{DA1936B1-DEDD-4B3C-BA0F-E1EB6DE95B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87415" y="260827"/>
            <a:ext cx="2076931" cy="595989"/>
          </a:xfrm>
          <a:prstGeom prst="rect">
            <a:avLst/>
          </a:prstGeom>
        </p:spPr>
      </p:pic>
      <p:cxnSp>
        <p:nvCxnSpPr>
          <p:cNvPr id="51" name="Line vertical">
            <a:extLst>
              <a:ext uri="{FF2B5EF4-FFF2-40B4-BE49-F238E27FC236}">
                <a16:creationId xmlns:a16="http://schemas.microsoft.com/office/drawing/2014/main" id="{44EEF69A-489C-42AA-9032-8F88FA1E30BF}"/>
              </a:ext>
            </a:extLst>
          </p:cNvPr>
          <p:cNvCxnSpPr>
            <a:cxnSpLocks/>
          </p:cNvCxnSpPr>
          <p:nvPr userDrawn="1"/>
        </p:nvCxnSpPr>
        <p:spPr bwMode="gray">
          <a:xfrm flipH="1" flipV="1">
            <a:off x="518634" y="1333239"/>
            <a:ext cx="10533" cy="927713"/>
          </a:xfrm>
          <a:prstGeom prst="line">
            <a:avLst/>
          </a:prstGeom>
          <a:ln w="222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0" name="EAB statement">
            <a:extLst>
              <a:ext uri="{FF2B5EF4-FFF2-40B4-BE49-F238E27FC236}">
                <a16:creationId xmlns:a16="http://schemas.microsoft.com/office/drawing/2014/main" id="{4D990C86-80E9-4035-B1A7-351539DA9C1D}"/>
              </a:ext>
            </a:extLst>
          </p:cNvPr>
          <p:cNvSpPr txBox="1"/>
          <p:nvPr userDrawn="1"/>
        </p:nvSpPr>
        <p:spPr bwMode="gray">
          <a:xfrm>
            <a:off x="638229" y="1293655"/>
            <a:ext cx="3206467" cy="966931"/>
          </a:xfrm>
          <a:prstGeom prst="rect">
            <a:avLst/>
          </a:prstGeom>
          <a:noFill/>
        </p:spPr>
        <p:txBody>
          <a:bodyPr wrap="square" lIns="0" tIns="0" rIns="0" bIns="0" rtlCol="0">
            <a:spAutoFit/>
          </a:bodyPr>
          <a:lstStyle/>
          <a:p>
            <a:pPr>
              <a:spcBef>
                <a:spcPts val="714"/>
              </a:spcBef>
            </a:pPr>
            <a:r>
              <a:rPr lang="en-US" sz="1571" b="1">
                <a:solidFill>
                  <a:schemeClr val="tx1"/>
                </a:solidFill>
                <a:latin typeface="+mj-lt"/>
              </a:rPr>
              <a:t>We help schools </a:t>
            </a:r>
            <a:br>
              <a:rPr lang="en-US" sz="1571" b="1">
                <a:solidFill>
                  <a:schemeClr val="tx1"/>
                </a:solidFill>
                <a:latin typeface="+mj-lt"/>
              </a:rPr>
            </a:br>
            <a:r>
              <a:rPr lang="en-US" sz="1571" b="1">
                <a:solidFill>
                  <a:schemeClr val="tx1"/>
                </a:solidFill>
                <a:latin typeface="+mj-lt"/>
              </a:rPr>
              <a:t>support students </a:t>
            </a:r>
            <a:br>
              <a:rPr lang="en-US" sz="1571" b="1">
                <a:solidFill>
                  <a:schemeClr val="tx1"/>
                </a:solidFill>
                <a:latin typeface="+mj-lt"/>
              </a:rPr>
            </a:br>
            <a:r>
              <a:rPr lang="en-US" sz="1571">
                <a:solidFill>
                  <a:schemeClr val="tx1"/>
                </a:solidFill>
                <a:latin typeface="+mj-lt"/>
              </a:rPr>
              <a:t>from enrollment to </a:t>
            </a:r>
            <a:br>
              <a:rPr lang="en-US" sz="1571">
                <a:solidFill>
                  <a:schemeClr val="tx1"/>
                </a:solidFill>
                <a:latin typeface="+mj-lt"/>
              </a:rPr>
            </a:br>
            <a:r>
              <a:rPr lang="en-US" sz="1571">
                <a:solidFill>
                  <a:schemeClr val="tx1"/>
                </a:solidFill>
                <a:latin typeface="+mj-lt"/>
              </a:rPr>
              <a:t>graduation and beyond</a:t>
            </a:r>
          </a:p>
        </p:txBody>
      </p:sp>
      <p:sp>
        <p:nvSpPr>
          <p:cNvPr id="46" name="School types">
            <a:extLst>
              <a:ext uri="{FF2B5EF4-FFF2-40B4-BE49-F238E27FC236}">
                <a16:creationId xmlns:a16="http://schemas.microsoft.com/office/drawing/2014/main" id="{5208DA4E-BD80-49C6-8044-448E94C2BB74}"/>
              </a:ext>
            </a:extLst>
          </p:cNvPr>
          <p:cNvSpPr/>
          <p:nvPr userDrawn="1"/>
        </p:nvSpPr>
        <p:spPr bwMode="gray">
          <a:xfrm>
            <a:off x="2516677" y="514554"/>
            <a:ext cx="9225084" cy="136319"/>
          </a:xfrm>
          <a:prstGeom prst="rect">
            <a:avLst/>
          </a:prstGeom>
        </p:spPr>
        <p:txBody>
          <a:bodyPr wrap="square" lIns="0" tIns="0" rIns="0" bIns="0">
            <a:spAutoFit/>
          </a:bodyPr>
          <a:lstStyle/>
          <a:p>
            <a:pPr algn="r">
              <a:spcBef>
                <a:spcPts val="714"/>
              </a:spcBef>
            </a:pPr>
            <a:r>
              <a:rPr lang="en-US" sz="886" spc="0" baseline="0">
                <a:solidFill>
                  <a:schemeClr val="tx1"/>
                </a:solidFill>
              </a:rPr>
              <a:t>P-20   |   Community Colleges   |   Four-Year Colleges and Universities   |   Graduate and Adult Learning</a:t>
            </a:r>
          </a:p>
        </p:txBody>
      </p:sp>
      <p:sp>
        <p:nvSpPr>
          <p:cNvPr id="44" name="Stat background - decorative">
            <a:extLst>
              <a:ext uri="{FF2B5EF4-FFF2-40B4-BE49-F238E27FC236}">
                <a16:creationId xmlns:a16="http://schemas.microsoft.com/office/drawing/2014/main" id="{FD737D13-49C0-4D0C-9B09-F4698FB94EB9}"/>
              </a:ext>
            </a:extLst>
          </p:cNvPr>
          <p:cNvSpPr/>
          <p:nvPr userDrawn="1"/>
        </p:nvSpPr>
        <p:spPr bwMode="gray">
          <a:xfrm>
            <a:off x="1" y="2757060"/>
            <a:ext cx="3844695" cy="4100940"/>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err="1">
              <a:solidFill>
                <a:schemeClr val="bg1"/>
              </a:solidFill>
            </a:endParaRPr>
          </a:p>
        </p:txBody>
      </p:sp>
      <p:grpSp>
        <p:nvGrpSpPr>
          <p:cNvPr id="2" name="Circle graphic area">
            <a:extLst>
              <a:ext uri="{FF2B5EF4-FFF2-40B4-BE49-F238E27FC236}">
                <a16:creationId xmlns:a16="http://schemas.microsoft.com/office/drawing/2014/main" id="{353160B8-AA7B-479E-BE5F-814D4D7958CD}"/>
              </a:ext>
              <a:ext uri="{C183D7F6-B498-43B3-948B-1728B52AA6E4}">
                <adec:decorative xmlns:adec="http://schemas.microsoft.com/office/drawing/2017/decorative" val="1"/>
              </a:ext>
            </a:extLst>
          </p:cNvPr>
          <p:cNvGrpSpPr/>
          <p:nvPr userDrawn="1"/>
        </p:nvGrpSpPr>
        <p:grpSpPr bwMode="gray">
          <a:xfrm>
            <a:off x="3831771" y="862149"/>
            <a:ext cx="8360229" cy="6000219"/>
            <a:chOff x="2011680" y="603504"/>
            <a:chExt cx="4389120" cy="4200153"/>
          </a:xfrm>
        </p:grpSpPr>
        <p:sp>
          <p:nvSpPr>
            <p:cNvPr id="43" name="Dark blue background - decorative">
              <a:extLst>
                <a:ext uri="{FF2B5EF4-FFF2-40B4-BE49-F238E27FC236}">
                  <a16:creationId xmlns:a16="http://schemas.microsoft.com/office/drawing/2014/main" id="{B35C43AF-919F-4BAA-8EC4-638FB2640018}"/>
                </a:ext>
                <a:ext uri="{C183D7F6-B498-43B3-948B-1728B52AA6E4}">
                  <adec:decorative xmlns:adec="http://schemas.microsoft.com/office/drawing/2017/decorative" val="1"/>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714"/>
                </a:spcBef>
              </a:pPr>
              <a:endParaRPr lang="en-US" sz="1429" err="1">
                <a:solidFill>
                  <a:schemeClr val="bg1"/>
                </a:solidFill>
              </a:endParaRPr>
            </a:p>
          </p:txBody>
        </p:sp>
        <p:pic>
          <p:nvPicPr>
            <p:cNvPr id="79" name="Pattern - decorative">
              <a:extLst>
                <a:ext uri="{FF2B5EF4-FFF2-40B4-BE49-F238E27FC236}">
                  <a16:creationId xmlns:a16="http://schemas.microsoft.com/office/drawing/2014/main" id="{14AA5082-E522-41B3-8A7A-5302BE19139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2011680" y="603504"/>
              <a:ext cx="4379985" cy="4200153"/>
            </a:xfrm>
            <a:prstGeom prst="rect">
              <a:avLst/>
            </a:prstGeom>
          </p:spPr>
        </p:pic>
        <p:sp>
          <p:nvSpPr>
            <p:cNvPr id="80" name="Dark blue circle - decorative">
              <a:extLst>
                <a:ext uri="{FF2B5EF4-FFF2-40B4-BE49-F238E27FC236}">
                  <a16:creationId xmlns:a16="http://schemas.microsoft.com/office/drawing/2014/main" id="{388963E6-34AD-4B7F-B968-9AD41BBDB734}"/>
                </a:ext>
                <a:ext uri="{C183D7F6-B498-43B3-948B-1728B52AA6E4}">
                  <adec:decorative xmlns:adec="http://schemas.microsoft.com/office/drawing/2017/decorative" val="1"/>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71"/>
            </a:p>
          </p:txBody>
        </p:sp>
        <p:pic>
          <p:nvPicPr>
            <p:cNvPr id="45" name="Bright blue circle - decorative">
              <a:extLst>
                <a:ext uri="{FF2B5EF4-FFF2-40B4-BE49-F238E27FC236}">
                  <a16:creationId xmlns:a16="http://schemas.microsoft.com/office/drawing/2014/main" id="{8253B356-73C4-4A33-9FDB-18EBFACD2DC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2643774" y="986010"/>
              <a:ext cx="3136584" cy="3139630"/>
            </a:xfrm>
            <a:prstGeom prst="rect">
              <a:avLst/>
            </a:prstGeom>
          </p:spPr>
        </p:pic>
      </p:grpSp>
      <p:sp>
        <p:nvSpPr>
          <p:cNvPr id="52" name="Find and enroll">
            <a:extLst>
              <a:ext uri="{FF2B5EF4-FFF2-40B4-BE49-F238E27FC236}">
                <a16:creationId xmlns:a16="http://schemas.microsoft.com/office/drawing/2014/main" id="{9FAD879C-AE39-4D8C-9572-A04525ABE03D}"/>
              </a:ext>
            </a:extLst>
          </p:cNvPr>
          <p:cNvSpPr txBox="1"/>
          <p:nvPr userDrawn="1"/>
        </p:nvSpPr>
        <p:spPr bwMode="gray">
          <a:xfrm>
            <a:off x="4359683" y="1031152"/>
            <a:ext cx="2151217" cy="366575"/>
          </a:xfrm>
          <a:prstGeom prst="rect">
            <a:avLst/>
          </a:prstGeom>
          <a:noFill/>
        </p:spPr>
        <p:txBody>
          <a:bodyPr wrap="square" lIns="0" tIns="0" rIns="0" bIns="0" numCol="1" spcCol="457200" rtlCol="0">
            <a:spAutoFit/>
          </a:bodyPr>
          <a:lstStyle/>
          <a:p>
            <a:pPr marL="0" indent="0">
              <a:lnSpc>
                <a:spcPct val="108000"/>
              </a:lnSpc>
              <a:spcBef>
                <a:spcPts val="571"/>
              </a:spcBef>
              <a:buClr>
                <a:schemeClr val="tx2"/>
              </a:buClr>
              <a:buSzPct val="120000"/>
              <a:buFont typeface="Verdana" panose="020B0604030504040204" pitchFamily="34" charset="0"/>
              <a:buNone/>
            </a:pPr>
            <a:r>
              <a:rPr lang="en-US" sz="1143">
                <a:solidFill>
                  <a:schemeClr val="bg1"/>
                </a:solidFill>
                <a:latin typeface="+mj-lt"/>
              </a:rPr>
              <a:t>Find and enroll your right-fit students</a:t>
            </a:r>
          </a:p>
        </p:txBody>
      </p:sp>
      <p:sp>
        <p:nvSpPr>
          <p:cNvPr id="54" name="Prepare your institution">
            <a:extLst>
              <a:ext uri="{FF2B5EF4-FFF2-40B4-BE49-F238E27FC236}">
                <a16:creationId xmlns:a16="http://schemas.microsoft.com/office/drawing/2014/main" id="{ADB7DC10-7703-4D6F-8172-B279CBFB82A0}"/>
              </a:ext>
            </a:extLst>
          </p:cNvPr>
          <p:cNvSpPr txBox="1"/>
          <p:nvPr userDrawn="1"/>
        </p:nvSpPr>
        <p:spPr bwMode="gray">
          <a:xfrm>
            <a:off x="6991243" y="6057391"/>
            <a:ext cx="2396954" cy="366575"/>
          </a:xfrm>
          <a:prstGeom prst="rect">
            <a:avLst/>
          </a:prstGeom>
          <a:noFill/>
        </p:spPr>
        <p:txBody>
          <a:bodyPr wrap="square" lIns="0" tIns="0" rIns="0" bIns="0" numCol="1" spcCol="457200" rtlCol="0">
            <a:spAutoFit/>
          </a:bodyPr>
          <a:lstStyle/>
          <a:p>
            <a:pPr marL="0" indent="0">
              <a:lnSpc>
                <a:spcPct val="108000"/>
              </a:lnSpc>
              <a:spcBef>
                <a:spcPts val="857"/>
              </a:spcBef>
              <a:buClr>
                <a:schemeClr val="tx2"/>
              </a:buClr>
              <a:buSzPct val="120000"/>
              <a:buFont typeface="Verdana" panose="020B0604030504040204" pitchFamily="34" charset="0"/>
              <a:buNone/>
            </a:pPr>
            <a:r>
              <a:rPr lang="en-US" sz="1143">
                <a:solidFill>
                  <a:schemeClr val="bg1"/>
                </a:solidFill>
                <a:latin typeface="+mj-lt"/>
              </a:rPr>
              <a:t>Prepare your institution </a:t>
            </a:r>
            <a:br>
              <a:rPr lang="en-US" sz="1143">
                <a:solidFill>
                  <a:schemeClr val="bg1"/>
                </a:solidFill>
                <a:latin typeface="+mj-lt"/>
              </a:rPr>
            </a:br>
            <a:r>
              <a:rPr lang="en-US" sz="1143">
                <a:solidFill>
                  <a:schemeClr val="bg1"/>
                </a:solidFill>
                <a:latin typeface="+mj-lt"/>
              </a:rPr>
              <a:t>for the future</a:t>
            </a:r>
          </a:p>
        </p:txBody>
      </p:sp>
      <p:sp>
        <p:nvSpPr>
          <p:cNvPr id="53" name="Support and graduate">
            <a:extLst>
              <a:ext uri="{FF2B5EF4-FFF2-40B4-BE49-F238E27FC236}">
                <a16:creationId xmlns:a16="http://schemas.microsoft.com/office/drawing/2014/main" id="{18AB59BA-9156-48E0-AAFC-71176CA87C54}"/>
              </a:ext>
            </a:extLst>
          </p:cNvPr>
          <p:cNvSpPr txBox="1"/>
          <p:nvPr userDrawn="1"/>
        </p:nvSpPr>
        <p:spPr bwMode="gray">
          <a:xfrm>
            <a:off x="9751505" y="1031152"/>
            <a:ext cx="2185840" cy="366575"/>
          </a:xfrm>
          <a:prstGeom prst="rect">
            <a:avLst/>
          </a:prstGeom>
          <a:noFill/>
        </p:spPr>
        <p:txBody>
          <a:bodyPr wrap="square" lIns="0" tIns="0" rIns="0" bIns="0" numCol="1" spcCol="457200" rtlCol="0">
            <a:spAutoFit/>
          </a:bodyPr>
          <a:lstStyle/>
          <a:p>
            <a:pPr marL="0" indent="0">
              <a:lnSpc>
                <a:spcPct val="108000"/>
              </a:lnSpc>
              <a:spcBef>
                <a:spcPts val="571"/>
              </a:spcBef>
              <a:buClr>
                <a:schemeClr val="tx2"/>
              </a:buClr>
              <a:buSzPct val="120000"/>
              <a:buFont typeface="Verdana" panose="020B0604030504040204" pitchFamily="34" charset="0"/>
              <a:buNone/>
            </a:pPr>
            <a:r>
              <a:rPr lang="en-US" sz="1143">
                <a:solidFill>
                  <a:schemeClr val="bg1"/>
                </a:solidFill>
                <a:latin typeface="+mj-lt"/>
              </a:rPr>
              <a:t>Support and graduate more students</a:t>
            </a:r>
          </a:p>
        </p:txBody>
      </p:sp>
      <p:sp>
        <p:nvSpPr>
          <p:cNvPr id="56" name="Stat 1 title">
            <a:extLst>
              <a:ext uri="{FF2B5EF4-FFF2-40B4-BE49-F238E27FC236}">
                <a16:creationId xmlns:a16="http://schemas.microsoft.com/office/drawing/2014/main" id="{5E6B8A95-5375-4097-AA98-A002250613D5}"/>
              </a:ext>
            </a:extLst>
          </p:cNvPr>
          <p:cNvSpPr txBox="1"/>
          <p:nvPr userDrawn="1"/>
        </p:nvSpPr>
        <p:spPr bwMode="gray">
          <a:xfrm>
            <a:off x="845876" y="3126013"/>
            <a:ext cx="2215173" cy="165110"/>
          </a:xfrm>
          <a:prstGeom prst="rect">
            <a:avLst/>
          </a:prstGeom>
          <a:noFill/>
        </p:spPr>
        <p:txBody>
          <a:bodyPr wrap="square" lIns="0" tIns="0" rIns="0" bIns="0" numCol="1" spcCol="457200" rtlCol="0">
            <a:spAutoFit/>
          </a:bodyPr>
          <a:lstStyle/>
          <a:p>
            <a:pPr marL="0" marR="0" lvl="0" indent="0" algn="l" defTabSz="768111" rtl="0" eaLnBrk="1" fontAlgn="auto" latinLnBrk="0" hangingPunct="1">
              <a:lnSpc>
                <a:spcPct val="120000"/>
              </a:lnSpc>
              <a:spcBef>
                <a:spcPts val="571"/>
              </a:spcBef>
              <a:spcAft>
                <a:spcPts val="0"/>
              </a:spcAft>
              <a:buClrTx/>
              <a:buSzPct val="120000"/>
              <a:buFont typeface="Verdana" panose="020B0604030504040204" pitchFamily="34" charset="0"/>
              <a:buNone/>
              <a:tabLst/>
              <a:defRPr/>
            </a:pPr>
            <a:r>
              <a:rPr lang="en-US" sz="1000" b="1">
                <a:solidFill>
                  <a:schemeClr val="tx1"/>
                </a:solidFill>
              </a:rPr>
              <a:t>ROOTED IN RESEARCH</a:t>
            </a:r>
          </a:p>
        </p:txBody>
      </p:sp>
      <p:sp>
        <p:nvSpPr>
          <p:cNvPr id="58" name="Stat 1">
            <a:extLst>
              <a:ext uri="{FF2B5EF4-FFF2-40B4-BE49-F238E27FC236}">
                <a16:creationId xmlns:a16="http://schemas.microsoft.com/office/drawing/2014/main" id="{5A220AAD-0796-4BB2-878F-73B9F64064AC}"/>
              </a:ext>
            </a:extLst>
          </p:cNvPr>
          <p:cNvSpPr txBox="1"/>
          <p:nvPr userDrawn="1"/>
        </p:nvSpPr>
        <p:spPr bwMode="gray">
          <a:xfrm>
            <a:off x="845876" y="3376301"/>
            <a:ext cx="844453" cy="241733"/>
          </a:xfrm>
          <a:prstGeom prst="rect">
            <a:avLst/>
          </a:prstGeom>
          <a:noFill/>
        </p:spPr>
        <p:txBody>
          <a:bodyPr wrap="square" lIns="0" tIns="0" rIns="0" bIns="0" rtlCol="0">
            <a:spAutoFit/>
          </a:bodyPr>
          <a:lstStyle/>
          <a:p>
            <a:pPr>
              <a:spcBef>
                <a:spcPts val="714"/>
              </a:spcBef>
            </a:pPr>
            <a:r>
              <a:rPr lang="en-US" sz="1571">
                <a:solidFill>
                  <a:schemeClr val="accent4"/>
                </a:solidFill>
                <a:latin typeface="+mj-lt"/>
              </a:rPr>
              <a:t>8,000</a:t>
            </a:r>
            <a:r>
              <a:rPr lang="en-US" sz="1571" baseline="30000">
                <a:solidFill>
                  <a:schemeClr val="accent4"/>
                </a:solidFill>
                <a:latin typeface="+mj-lt"/>
              </a:rPr>
              <a:t>+</a:t>
            </a:r>
          </a:p>
        </p:txBody>
      </p:sp>
      <p:sp>
        <p:nvSpPr>
          <p:cNvPr id="57" name="Stat 1 text">
            <a:extLst>
              <a:ext uri="{FF2B5EF4-FFF2-40B4-BE49-F238E27FC236}">
                <a16:creationId xmlns:a16="http://schemas.microsoft.com/office/drawing/2014/main" id="{D4B08A33-B51F-4921-B09D-EBDDC2DD2449}"/>
              </a:ext>
            </a:extLst>
          </p:cNvPr>
          <p:cNvSpPr txBox="1"/>
          <p:nvPr userDrawn="1"/>
        </p:nvSpPr>
        <p:spPr bwMode="gray">
          <a:xfrm>
            <a:off x="1720684" y="3384326"/>
            <a:ext cx="1394827" cy="285976"/>
          </a:xfrm>
          <a:prstGeom prst="rect">
            <a:avLst/>
          </a:prstGeom>
          <a:noFill/>
        </p:spPr>
        <p:txBody>
          <a:bodyPr wrap="square" lIns="0" tIns="0" rIns="0" bIns="0" rtlCol="0">
            <a:spAutoFit/>
          </a:bodyPr>
          <a:lstStyle/>
          <a:p>
            <a:pPr>
              <a:spcBef>
                <a:spcPts val="714"/>
              </a:spcBef>
            </a:pPr>
            <a:r>
              <a:rPr lang="en-US" sz="929">
                <a:solidFill>
                  <a:schemeClr val="tx1"/>
                </a:solidFill>
              </a:rPr>
              <a:t>Peer-tested </a:t>
            </a:r>
            <a:br>
              <a:rPr lang="en-US" sz="929">
                <a:solidFill>
                  <a:schemeClr val="tx1"/>
                </a:solidFill>
              </a:rPr>
            </a:br>
            <a:r>
              <a:rPr lang="en-US" sz="929">
                <a:solidFill>
                  <a:schemeClr val="tx1"/>
                </a:solidFill>
              </a:rPr>
              <a:t>best practices</a:t>
            </a:r>
          </a:p>
        </p:txBody>
      </p:sp>
      <p:sp>
        <p:nvSpPr>
          <p:cNvPr id="60" name="Stat 2">
            <a:extLst>
              <a:ext uri="{FF2B5EF4-FFF2-40B4-BE49-F238E27FC236}">
                <a16:creationId xmlns:a16="http://schemas.microsoft.com/office/drawing/2014/main" id="{1A72E09B-BAE9-4211-82CD-F3B75654241F}"/>
              </a:ext>
            </a:extLst>
          </p:cNvPr>
          <p:cNvSpPr txBox="1"/>
          <p:nvPr userDrawn="1"/>
        </p:nvSpPr>
        <p:spPr bwMode="gray">
          <a:xfrm>
            <a:off x="845876" y="3768242"/>
            <a:ext cx="844453" cy="241733"/>
          </a:xfrm>
          <a:prstGeom prst="rect">
            <a:avLst/>
          </a:prstGeom>
          <a:noFill/>
        </p:spPr>
        <p:txBody>
          <a:bodyPr wrap="square" lIns="0" tIns="0" rIns="0" bIns="0" rtlCol="0">
            <a:spAutoFit/>
          </a:bodyPr>
          <a:lstStyle/>
          <a:p>
            <a:pPr>
              <a:spcBef>
                <a:spcPts val="714"/>
              </a:spcBef>
            </a:pPr>
            <a:r>
              <a:rPr lang="en-US" sz="1571">
                <a:solidFill>
                  <a:schemeClr val="accent4"/>
                </a:solidFill>
                <a:latin typeface="+mj-lt"/>
              </a:rPr>
              <a:t>500</a:t>
            </a:r>
            <a:r>
              <a:rPr lang="en-US" sz="1571" baseline="30000">
                <a:solidFill>
                  <a:schemeClr val="accent4"/>
                </a:solidFill>
                <a:latin typeface="+mj-lt"/>
              </a:rPr>
              <a:t>+</a:t>
            </a:r>
          </a:p>
        </p:txBody>
      </p:sp>
      <p:sp>
        <p:nvSpPr>
          <p:cNvPr id="59" name="Stat 2 text">
            <a:extLst>
              <a:ext uri="{FF2B5EF4-FFF2-40B4-BE49-F238E27FC236}">
                <a16:creationId xmlns:a16="http://schemas.microsoft.com/office/drawing/2014/main" id="{7776F4A0-CB6C-4D2E-94C9-D15611A2B978}"/>
              </a:ext>
            </a:extLst>
          </p:cNvPr>
          <p:cNvSpPr txBox="1"/>
          <p:nvPr userDrawn="1"/>
        </p:nvSpPr>
        <p:spPr bwMode="gray">
          <a:xfrm>
            <a:off x="1720685" y="3776266"/>
            <a:ext cx="1845381" cy="285976"/>
          </a:xfrm>
          <a:prstGeom prst="rect">
            <a:avLst/>
          </a:prstGeom>
          <a:noFill/>
        </p:spPr>
        <p:txBody>
          <a:bodyPr wrap="square" lIns="0" tIns="0" rIns="0" bIns="0" rtlCol="0">
            <a:spAutoFit/>
          </a:bodyPr>
          <a:lstStyle/>
          <a:p>
            <a:pPr>
              <a:spcBef>
                <a:spcPts val="714"/>
              </a:spcBef>
            </a:pPr>
            <a:r>
              <a:rPr lang="en-US" sz="929" spc="-14" baseline="0">
                <a:solidFill>
                  <a:schemeClr val="tx1"/>
                </a:solidFill>
              </a:rPr>
              <a:t>Enrollment innovations </a:t>
            </a:r>
            <a:r>
              <a:rPr lang="en-US" sz="929">
                <a:solidFill>
                  <a:schemeClr val="tx1"/>
                </a:solidFill>
              </a:rPr>
              <a:t>tested annually</a:t>
            </a:r>
          </a:p>
        </p:txBody>
      </p:sp>
      <p:sp>
        <p:nvSpPr>
          <p:cNvPr id="64" name="Stat 3 title">
            <a:extLst>
              <a:ext uri="{FF2B5EF4-FFF2-40B4-BE49-F238E27FC236}">
                <a16:creationId xmlns:a16="http://schemas.microsoft.com/office/drawing/2014/main" id="{3EBD75B6-04FA-46CD-BCD2-EF09236F8FDA}"/>
              </a:ext>
            </a:extLst>
          </p:cNvPr>
          <p:cNvSpPr txBox="1"/>
          <p:nvPr userDrawn="1"/>
        </p:nvSpPr>
        <p:spPr bwMode="gray">
          <a:xfrm>
            <a:off x="845877" y="4417469"/>
            <a:ext cx="2185678" cy="165110"/>
          </a:xfrm>
          <a:prstGeom prst="rect">
            <a:avLst/>
          </a:prstGeom>
          <a:noFill/>
        </p:spPr>
        <p:txBody>
          <a:bodyPr wrap="square" lIns="0" tIns="0" rIns="0" bIns="0" numCol="1" spcCol="457200" rtlCol="0">
            <a:spAutoFit/>
          </a:bodyPr>
          <a:lstStyle/>
          <a:p>
            <a:pPr marL="0" marR="0" lvl="0" indent="0" algn="l" defTabSz="768111" rtl="0" eaLnBrk="1" fontAlgn="auto" latinLnBrk="0" hangingPunct="1">
              <a:lnSpc>
                <a:spcPct val="120000"/>
              </a:lnSpc>
              <a:spcBef>
                <a:spcPts val="571"/>
              </a:spcBef>
              <a:spcAft>
                <a:spcPts val="0"/>
              </a:spcAft>
              <a:buClrTx/>
              <a:buSzPct val="120000"/>
              <a:buFont typeface="Verdana" panose="020B0604030504040204" pitchFamily="34" charset="0"/>
              <a:buNone/>
              <a:tabLst/>
              <a:defRPr/>
            </a:pPr>
            <a:r>
              <a:rPr lang="en-US" sz="1000" b="1">
                <a:solidFill>
                  <a:schemeClr val="tx1"/>
                </a:solidFill>
              </a:rPr>
              <a:t>ADVANTAGE OF SCALE</a:t>
            </a:r>
          </a:p>
        </p:txBody>
      </p:sp>
      <p:sp>
        <p:nvSpPr>
          <p:cNvPr id="66" name="Stat 3">
            <a:extLst>
              <a:ext uri="{FF2B5EF4-FFF2-40B4-BE49-F238E27FC236}">
                <a16:creationId xmlns:a16="http://schemas.microsoft.com/office/drawing/2014/main" id="{8F006172-9BFA-427D-9855-69216A673130}"/>
              </a:ext>
            </a:extLst>
          </p:cNvPr>
          <p:cNvSpPr txBox="1"/>
          <p:nvPr userDrawn="1"/>
        </p:nvSpPr>
        <p:spPr bwMode="gray">
          <a:xfrm>
            <a:off x="845876" y="4667757"/>
            <a:ext cx="844453" cy="241733"/>
          </a:xfrm>
          <a:prstGeom prst="rect">
            <a:avLst/>
          </a:prstGeom>
          <a:noFill/>
        </p:spPr>
        <p:txBody>
          <a:bodyPr wrap="square" lIns="0" tIns="0" rIns="0" bIns="0" rtlCol="0">
            <a:spAutoFit/>
          </a:bodyPr>
          <a:lstStyle/>
          <a:p>
            <a:pPr>
              <a:spcBef>
                <a:spcPts val="714"/>
              </a:spcBef>
            </a:pPr>
            <a:r>
              <a:rPr lang="en-US" sz="1571">
                <a:solidFill>
                  <a:schemeClr val="accent4"/>
                </a:solidFill>
                <a:latin typeface="+mj-lt"/>
              </a:rPr>
              <a:t>2,100</a:t>
            </a:r>
            <a:r>
              <a:rPr lang="en-US" sz="1571" baseline="30000">
                <a:solidFill>
                  <a:schemeClr val="accent4"/>
                </a:solidFill>
                <a:latin typeface="+mj-lt"/>
              </a:rPr>
              <a:t>+</a:t>
            </a:r>
          </a:p>
        </p:txBody>
      </p:sp>
      <p:sp>
        <p:nvSpPr>
          <p:cNvPr id="65" name="Stat 3 text">
            <a:extLst>
              <a:ext uri="{FF2B5EF4-FFF2-40B4-BE49-F238E27FC236}">
                <a16:creationId xmlns:a16="http://schemas.microsoft.com/office/drawing/2014/main" id="{881A8E26-7F89-4FA4-91A1-C0737D0A6CD0}"/>
              </a:ext>
            </a:extLst>
          </p:cNvPr>
          <p:cNvSpPr txBox="1"/>
          <p:nvPr userDrawn="1"/>
        </p:nvSpPr>
        <p:spPr bwMode="gray">
          <a:xfrm>
            <a:off x="1720684" y="4675782"/>
            <a:ext cx="1394827" cy="285976"/>
          </a:xfrm>
          <a:prstGeom prst="rect">
            <a:avLst/>
          </a:prstGeom>
          <a:noFill/>
        </p:spPr>
        <p:txBody>
          <a:bodyPr wrap="square" lIns="0" tIns="0" rIns="0" bIns="0" rtlCol="0">
            <a:spAutoFit/>
          </a:bodyPr>
          <a:lstStyle/>
          <a:p>
            <a:pPr>
              <a:spcBef>
                <a:spcPts val="714"/>
              </a:spcBef>
            </a:pPr>
            <a:r>
              <a:rPr lang="en-US" sz="929">
                <a:solidFill>
                  <a:schemeClr val="tx1"/>
                </a:solidFill>
              </a:rPr>
              <a:t>Institutions </a:t>
            </a:r>
            <a:br>
              <a:rPr lang="en-US" sz="929">
                <a:solidFill>
                  <a:schemeClr val="tx1"/>
                </a:solidFill>
              </a:rPr>
            </a:br>
            <a:r>
              <a:rPr lang="en-US" sz="929">
                <a:solidFill>
                  <a:schemeClr val="tx1"/>
                </a:solidFill>
              </a:rPr>
              <a:t>served</a:t>
            </a:r>
          </a:p>
        </p:txBody>
      </p:sp>
      <p:sp>
        <p:nvSpPr>
          <p:cNvPr id="68" name="Stat 4">
            <a:extLst>
              <a:ext uri="{FF2B5EF4-FFF2-40B4-BE49-F238E27FC236}">
                <a16:creationId xmlns:a16="http://schemas.microsoft.com/office/drawing/2014/main" id="{4DE21C5E-9D41-4B70-89CE-78ACE2601E1A}"/>
              </a:ext>
            </a:extLst>
          </p:cNvPr>
          <p:cNvSpPr txBox="1"/>
          <p:nvPr userDrawn="1"/>
        </p:nvSpPr>
        <p:spPr bwMode="gray">
          <a:xfrm>
            <a:off x="845877" y="5059697"/>
            <a:ext cx="877015" cy="241733"/>
          </a:xfrm>
          <a:prstGeom prst="rect">
            <a:avLst/>
          </a:prstGeom>
          <a:noFill/>
        </p:spPr>
        <p:txBody>
          <a:bodyPr wrap="square" lIns="0" tIns="0" rIns="0" bIns="0" rtlCol="0">
            <a:spAutoFit/>
          </a:bodyPr>
          <a:lstStyle/>
          <a:p>
            <a:pPr>
              <a:spcBef>
                <a:spcPts val="714"/>
              </a:spcBef>
            </a:pPr>
            <a:r>
              <a:rPr lang="en-US" sz="1571" kern="1200" baseline="0">
                <a:solidFill>
                  <a:schemeClr val="accent4"/>
                </a:solidFill>
                <a:latin typeface="+mj-lt"/>
                <a:ea typeface="+mn-ea"/>
                <a:cs typeface="+mn-cs"/>
              </a:rPr>
              <a:t>9.5 M</a:t>
            </a:r>
            <a:r>
              <a:rPr lang="en-US" sz="1571" kern="1200" baseline="30000">
                <a:solidFill>
                  <a:schemeClr val="accent4"/>
                </a:solidFill>
                <a:latin typeface="+mj-lt"/>
                <a:ea typeface="+mn-ea"/>
                <a:cs typeface="+mn-cs"/>
              </a:rPr>
              <a:t>+</a:t>
            </a:r>
          </a:p>
        </p:txBody>
      </p:sp>
      <p:sp>
        <p:nvSpPr>
          <p:cNvPr id="67" name="Stat 4 text">
            <a:extLst>
              <a:ext uri="{FF2B5EF4-FFF2-40B4-BE49-F238E27FC236}">
                <a16:creationId xmlns:a16="http://schemas.microsoft.com/office/drawing/2014/main" id="{3A211A68-C41E-49F2-A3A3-3228AEA24ED3}"/>
              </a:ext>
            </a:extLst>
          </p:cNvPr>
          <p:cNvSpPr txBox="1"/>
          <p:nvPr userDrawn="1"/>
        </p:nvSpPr>
        <p:spPr bwMode="gray">
          <a:xfrm>
            <a:off x="1720684" y="5067721"/>
            <a:ext cx="1778587" cy="285976"/>
          </a:xfrm>
          <a:prstGeom prst="rect">
            <a:avLst/>
          </a:prstGeom>
          <a:noFill/>
        </p:spPr>
        <p:txBody>
          <a:bodyPr wrap="square" lIns="0" tIns="0" rIns="0" bIns="0" rtlCol="0">
            <a:spAutoFit/>
          </a:bodyPr>
          <a:lstStyle/>
          <a:p>
            <a:pPr>
              <a:spcBef>
                <a:spcPts val="714"/>
              </a:spcBef>
            </a:pPr>
            <a:r>
              <a:rPr lang="en-US" sz="929">
                <a:solidFill>
                  <a:schemeClr val="tx1"/>
                </a:solidFill>
              </a:rPr>
              <a:t>Students supported by our SSMS</a:t>
            </a:r>
          </a:p>
        </p:txBody>
      </p:sp>
      <p:sp>
        <p:nvSpPr>
          <p:cNvPr id="72" name="Stat 5 title">
            <a:extLst>
              <a:ext uri="{FF2B5EF4-FFF2-40B4-BE49-F238E27FC236}">
                <a16:creationId xmlns:a16="http://schemas.microsoft.com/office/drawing/2014/main" id="{6725F3AA-084F-4FDE-A18F-3FCA6DA11B7B}"/>
              </a:ext>
            </a:extLst>
          </p:cNvPr>
          <p:cNvSpPr txBox="1"/>
          <p:nvPr userDrawn="1"/>
        </p:nvSpPr>
        <p:spPr bwMode="gray">
          <a:xfrm>
            <a:off x="845877" y="5691390"/>
            <a:ext cx="2185678" cy="165110"/>
          </a:xfrm>
          <a:prstGeom prst="rect">
            <a:avLst/>
          </a:prstGeom>
          <a:noFill/>
        </p:spPr>
        <p:txBody>
          <a:bodyPr wrap="square" lIns="0" tIns="0" rIns="0" bIns="0" numCol="1" spcCol="457200" rtlCol="0">
            <a:spAutoFit/>
          </a:bodyPr>
          <a:lstStyle/>
          <a:p>
            <a:pPr marL="0" marR="0" lvl="0" indent="0" algn="l" defTabSz="768111" rtl="0" eaLnBrk="1" fontAlgn="auto" latinLnBrk="0" hangingPunct="1">
              <a:lnSpc>
                <a:spcPct val="120000"/>
              </a:lnSpc>
              <a:spcBef>
                <a:spcPts val="571"/>
              </a:spcBef>
              <a:spcAft>
                <a:spcPts val="0"/>
              </a:spcAft>
              <a:buClrTx/>
              <a:buSzPct val="120000"/>
              <a:buFont typeface="Verdana" panose="020B0604030504040204" pitchFamily="34" charset="0"/>
              <a:buNone/>
              <a:tabLst/>
              <a:defRPr/>
            </a:pPr>
            <a:r>
              <a:rPr lang="en-US" sz="1000" b="1">
                <a:solidFill>
                  <a:schemeClr val="tx1"/>
                </a:solidFill>
              </a:rPr>
              <a:t>WE DELIVER RESULTS</a:t>
            </a:r>
          </a:p>
        </p:txBody>
      </p:sp>
      <p:sp>
        <p:nvSpPr>
          <p:cNvPr id="74" name="Stat 5">
            <a:extLst>
              <a:ext uri="{FF2B5EF4-FFF2-40B4-BE49-F238E27FC236}">
                <a16:creationId xmlns:a16="http://schemas.microsoft.com/office/drawing/2014/main" id="{877BF29E-8075-4A86-9ABD-BAE20C853765}"/>
              </a:ext>
            </a:extLst>
          </p:cNvPr>
          <p:cNvSpPr txBox="1"/>
          <p:nvPr userDrawn="1"/>
        </p:nvSpPr>
        <p:spPr bwMode="gray">
          <a:xfrm>
            <a:off x="845876" y="5941678"/>
            <a:ext cx="644339" cy="241733"/>
          </a:xfrm>
          <a:prstGeom prst="rect">
            <a:avLst/>
          </a:prstGeom>
          <a:noFill/>
        </p:spPr>
        <p:txBody>
          <a:bodyPr wrap="square" lIns="0" tIns="0" rIns="0" bIns="0" rtlCol="0">
            <a:spAutoFit/>
          </a:bodyPr>
          <a:lstStyle/>
          <a:p>
            <a:pPr>
              <a:spcBef>
                <a:spcPts val="714"/>
              </a:spcBef>
            </a:pPr>
            <a:r>
              <a:rPr lang="en-US" sz="1571" baseline="0">
                <a:solidFill>
                  <a:schemeClr val="accent4"/>
                </a:solidFill>
                <a:latin typeface="+mj-lt"/>
              </a:rPr>
              <a:t>95%</a:t>
            </a:r>
            <a:endParaRPr lang="en-US" sz="1571" baseline="30000">
              <a:solidFill>
                <a:schemeClr val="accent4"/>
              </a:solidFill>
              <a:latin typeface="+mj-lt"/>
            </a:endParaRPr>
          </a:p>
        </p:txBody>
      </p:sp>
      <p:sp>
        <p:nvSpPr>
          <p:cNvPr id="73" name="Stat 5 text">
            <a:extLst>
              <a:ext uri="{FF2B5EF4-FFF2-40B4-BE49-F238E27FC236}">
                <a16:creationId xmlns:a16="http://schemas.microsoft.com/office/drawing/2014/main" id="{304BAB0A-6CBE-494B-9EB9-6704BDAF1D6F}"/>
              </a:ext>
            </a:extLst>
          </p:cNvPr>
          <p:cNvSpPr txBox="1"/>
          <p:nvPr userDrawn="1"/>
        </p:nvSpPr>
        <p:spPr bwMode="gray">
          <a:xfrm>
            <a:off x="1720685" y="5949703"/>
            <a:ext cx="1996573" cy="571951"/>
          </a:xfrm>
          <a:prstGeom prst="rect">
            <a:avLst/>
          </a:prstGeom>
          <a:noFill/>
        </p:spPr>
        <p:txBody>
          <a:bodyPr wrap="square" lIns="0" tIns="0" rIns="0" bIns="0" rtlCol="0">
            <a:spAutoFit/>
          </a:bodyPr>
          <a:lstStyle/>
          <a:p>
            <a:pPr>
              <a:spcBef>
                <a:spcPts val="714"/>
              </a:spcBef>
            </a:pPr>
            <a:r>
              <a:rPr lang="en-US" sz="929" spc="-29" baseline="0">
                <a:solidFill>
                  <a:schemeClr val="tx1"/>
                </a:solidFill>
              </a:rPr>
              <a:t>Of our partners continue </a:t>
            </a:r>
            <a:r>
              <a:rPr lang="en-US" sz="929" spc="-14" baseline="0">
                <a:solidFill>
                  <a:schemeClr val="tx1"/>
                </a:solidFill>
              </a:rPr>
              <a:t>with us year after year, </a:t>
            </a:r>
            <a:r>
              <a:rPr lang="en-US" sz="929">
                <a:solidFill>
                  <a:schemeClr val="tx1"/>
                </a:solidFill>
              </a:rPr>
              <a:t>reflecting the goals we </a:t>
            </a:r>
            <a:br>
              <a:rPr lang="en-US" sz="929">
                <a:solidFill>
                  <a:schemeClr val="tx1"/>
                </a:solidFill>
              </a:rPr>
            </a:br>
            <a:r>
              <a:rPr lang="en-US" sz="929" b="1">
                <a:solidFill>
                  <a:schemeClr val="tx1"/>
                </a:solidFill>
              </a:rPr>
              <a:t>achieve together</a:t>
            </a:r>
          </a:p>
        </p:txBody>
      </p:sp>
      <p:sp>
        <p:nvSpPr>
          <p:cNvPr id="6" name="Green box fill - decorative"/>
          <p:cNvSpPr txBox="1">
            <a:spLocks/>
          </p:cNvSpPr>
          <p:nvPr userDrawn="1"/>
        </p:nvSpPr>
        <p:spPr bwMode="gray">
          <a:xfrm>
            <a:off x="12322999" y="-7974"/>
            <a:ext cx="2632752" cy="3526971"/>
          </a:xfrm>
          <a:prstGeom prst="rect">
            <a:avLst/>
          </a:prstGeom>
          <a:solidFill>
            <a:srgbClr val="009900"/>
          </a:solidFill>
        </p:spPr>
        <p:txBody>
          <a:bodyPr vert="horz" wrap="square" lIns="91440" tIns="65314" rIns="91440" bIns="65314"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sz="1429">
              <a:solidFill>
                <a:schemeClr val="bg1"/>
              </a:solidFill>
              <a:latin typeface="Arial" panose="020B0604020202020204" pitchFamily="34" charset="0"/>
              <a:cs typeface="Arial" panose="020B0604020202020204" pitchFamily="34" charset="0"/>
            </a:endParaRPr>
          </a:p>
        </p:txBody>
      </p:sp>
      <p:sp>
        <p:nvSpPr>
          <p:cNvPr id="7" name="Green box text - decorative">
            <a:extLst>
              <a:ext uri="{C183D7F6-B498-43B3-948B-1728B52AA6E4}">
                <adec:decorative xmlns:adec="http://schemas.microsoft.com/office/drawing/2017/decorative" val="1"/>
              </a:ext>
            </a:extLst>
          </p:cNvPr>
          <p:cNvSpPr txBox="1"/>
          <p:nvPr userDrawn="1"/>
        </p:nvSpPr>
        <p:spPr bwMode="gray">
          <a:xfrm>
            <a:off x="12482211" y="72045"/>
            <a:ext cx="2414065" cy="3066673"/>
          </a:xfrm>
          <a:prstGeom prst="rect">
            <a:avLst/>
          </a:prstGeom>
          <a:noFill/>
        </p:spPr>
        <p:txBody>
          <a:bodyPr wrap="square" lIns="0" tIns="0" rIns="0" bIns="0" rtlCol="0">
            <a:spAutoFit/>
          </a:bodyPr>
          <a:lstStyle/>
          <a:p>
            <a:pPr marL="0" marR="0" lvl="0" indent="0" algn="l" defTabSz="768111" rtl="0" eaLnBrk="1" fontAlgn="auto" latinLnBrk="0" hangingPunct="1">
              <a:lnSpc>
                <a:spcPct val="100000"/>
              </a:lnSpc>
              <a:spcBef>
                <a:spcPts val="714"/>
              </a:spcBef>
              <a:spcAft>
                <a:spcPts val="0"/>
              </a:spcAft>
              <a:buClrTx/>
              <a:buSzTx/>
              <a:buFontTx/>
              <a:buNone/>
              <a:tabLst/>
              <a:defRPr/>
            </a:pPr>
            <a:r>
              <a:rPr kumimoji="0" lang="en-US" sz="1714"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DO NOT EDIT THIS SLIDE FOR ANY PURPOSE</a:t>
            </a:r>
          </a:p>
          <a:p>
            <a:pPr marL="0" marR="0" lvl="0" indent="0" algn="l" defTabSz="768111" rtl="0" eaLnBrk="1" fontAlgn="auto" latinLnBrk="0" hangingPunct="1">
              <a:lnSpc>
                <a:spcPct val="100000"/>
              </a:lnSpc>
              <a:spcBef>
                <a:spcPts val="714"/>
              </a:spcBef>
              <a:spcAft>
                <a:spcPts val="0"/>
              </a:spcAft>
              <a:buClrTx/>
              <a:buSzTx/>
              <a:buFontTx/>
              <a:buNone/>
              <a:tabLst/>
              <a:defRPr/>
            </a:pPr>
            <a:r>
              <a:rPr kumimoji="0" lang="en-US" sz="114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If an edit is necessary,</a:t>
            </a:r>
            <a:br>
              <a:rPr kumimoji="0" lang="en-US" sz="114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14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please contact:</a:t>
            </a:r>
          </a:p>
          <a:p>
            <a:pPr marL="0" marR="0" lvl="0" indent="0" algn="l" defTabSz="768111" rtl="0" eaLnBrk="1" fontAlgn="auto" latinLnBrk="0" hangingPunct="1">
              <a:lnSpc>
                <a:spcPct val="100000"/>
              </a:lnSpc>
              <a:spcBef>
                <a:spcPts val="714"/>
              </a:spcBef>
              <a:spcAft>
                <a:spcPts val="0"/>
              </a:spcAft>
              <a:buClrTx/>
              <a:buSzTx/>
              <a:buFontTx/>
              <a:buNone/>
              <a:tabLst/>
              <a:defRPr/>
            </a:pPr>
            <a:r>
              <a:rPr kumimoji="0" lang="en-US" sz="1143"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DSS-Requests@eab.com</a:t>
            </a:r>
            <a:endParaRPr kumimoji="0" lang="en-US" sz="1143" b="1" i="1"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768111" rtl="0" eaLnBrk="1" fontAlgn="auto" latinLnBrk="0" hangingPunct="1">
              <a:lnSpc>
                <a:spcPct val="100000"/>
              </a:lnSpc>
              <a:spcBef>
                <a:spcPts val="714"/>
              </a:spcBef>
              <a:spcAft>
                <a:spcPts val="0"/>
              </a:spcAft>
              <a:buClrTx/>
              <a:buSzTx/>
              <a:buFontTx/>
              <a:buNone/>
              <a:tabLst/>
              <a:defRPr/>
            </a:pPr>
            <a:endParaRPr kumimoji="0" lang="en-US" sz="1714"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768111" rtl="0" eaLnBrk="1" fontAlgn="auto" latinLnBrk="0" hangingPunct="1">
              <a:lnSpc>
                <a:spcPct val="100000"/>
              </a:lnSpc>
              <a:spcBef>
                <a:spcPts val="0"/>
              </a:spcBef>
              <a:spcAft>
                <a:spcPts val="0"/>
              </a:spcAft>
              <a:buClrTx/>
              <a:buSzTx/>
              <a:buFont typeface="Arial" pitchFamily="34" charset="0"/>
              <a:buNone/>
              <a:tabLst/>
              <a:defRPr/>
            </a:pPr>
            <a:r>
              <a:rPr kumimoji="0" lang="en-US" sz="1571"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Script can be found here:</a:t>
            </a:r>
            <a:endParaRPr kumimoji="0" lang="en-US" sz="1286"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455571" rtl="0" eaLnBrk="1" fontAlgn="auto" latinLnBrk="0" hangingPunct="1">
              <a:lnSpc>
                <a:spcPct val="100000"/>
              </a:lnSpc>
              <a:spcBef>
                <a:spcPts val="714"/>
              </a:spcBef>
              <a:spcAft>
                <a:spcPts val="0"/>
              </a:spcAft>
              <a:buClrTx/>
              <a:buSzTx/>
              <a:buFont typeface="Arial" pitchFamily="34" charset="0"/>
              <a:buNone/>
              <a:tabLst/>
              <a:defRPr/>
            </a:pPr>
            <a:r>
              <a:rPr kumimoji="0" lang="en-US" sz="1143" b="0" i="0" u="none" strike="noStrike" kern="1200" cap="none" spc="0" normalizeH="0" baseline="0" noProof="0">
                <a:ln>
                  <a:noFill/>
                </a:ln>
                <a:solidFill>
                  <a:srgbClr val="FFFFFF"/>
                </a:solidFill>
                <a:effectLst/>
                <a:uLnTx/>
                <a:uFillTx/>
                <a:latin typeface="+mn-lt"/>
                <a:ea typeface="+mn-ea"/>
                <a:cs typeface="Arial" panose="020B0604020202020204" pitchFamily="34" charset="0"/>
                <a:hlinkClick r:id="rId6">
                  <a:extLst>
                    <a:ext uri="{A12FA001-AC4F-418D-AE19-62706E023703}">
                      <ahyp:hlinkClr xmlns:ahyp="http://schemas.microsoft.com/office/drawing/2018/hyperlinkcolor" val="tx"/>
                    </a:ext>
                  </a:extLst>
                </a:hlinkClick>
              </a:rPr>
              <a:t>https://eab.box.com/v/EAB-Branding</a:t>
            </a:r>
            <a:r>
              <a:rPr kumimoji="0" lang="en-US" sz="1143" b="0" i="0" u="none" strike="noStrike" kern="1200" cap="none" spc="0" normalizeH="0" baseline="0" noProof="0">
                <a:ln>
                  <a:noFill/>
                </a:ln>
                <a:solidFill>
                  <a:srgbClr val="FFFFFF"/>
                </a:solidFill>
                <a:effectLst/>
                <a:uLnTx/>
                <a:uFillTx/>
                <a:latin typeface="+mn-lt"/>
                <a:ea typeface="+mn-ea"/>
                <a:cs typeface="Arial" panose="020B0604020202020204" pitchFamily="34" charset="0"/>
              </a:rPr>
              <a:t> </a:t>
            </a:r>
          </a:p>
          <a:p>
            <a:pPr marL="0" marR="0" lvl="0" indent="0" algn="l" defTabSz="1455571" rtl="0" eaLnBrk="1" fontAlgn="auto" latinLnBrk="0" hangingPunct="1">
              <a:lnSpc>
                <a:spcPct val="100000"/>
              </a:lnSpc>
              <a:spcBef>
                <a:spcPts val="714"/>
              </a:spcBef>
              <a:spcAft>
                <a:spcPts val="0"/>
              </a:spcAft>
              <a:buClrTx/>
              <a:buSzTx/>
              <a:buFont typeface="Arial" pitchFamily="34" charset="0"/>
              <a:buNone/>
              <a:tabLst/>
              <a:defRPr/>
            </a:pPr>
            <a:endParaRPr kumimoji="0" lang="en-US" sz="1143" b="0" i="0" u="none" strike="noStrike" kern="1200" cap="none" spc="0" normalizeH="0" baseline="0" noProof="0">
              <a:ln>
                <a:noFill/>
              </a:ln>
              <a:solidFill>
                <a:srgbClr val="FFFFFF"/>
              </a:solidFill>
              <a:effectLst/>
              <a:uLnTx/>
              <a:uFillTx/>
              <a:latin typeface="+mn-lt"/>
              <a:ea typeface="+mn-ea"/>
              <a:cs typeface="Arial" panose="020B0604020202020204" pitchFamily="34" charset="0"/>
            </a:endParaRPr>
          </a:p>
          <a:p>
            <a:pPr marL="0" marR="0" lvl="0" indent="0" algn="l" defTabSz="1455571" rtl="0" eaLnBrk="1" fontAlgn="auto" latinLnBrk="0" hangingPunct="1">
              <a:lnSpc>
                <a:spcPct val="100000"/>
              </a:lnSpc>
              <a:spcBef>
                <a:spcPts val="714"/>
              </a:spcBef>
              <a:spcAft>
                <a:spcPts val="0"/>
              </a:spcAft>
              <a:buClrTx/>
              <a:buSzTx/>
              <a:buFont typeface="Arial" pitchFamily="34" charset="0"/>
              <a:buNone/>
              <a:tabLst/>
              <a:defRPr/>
            </a:pPr>
            <a:r>
              <a:rPr kumimoji="0" lang="en-US" sz="1143" b="0" i="1" u="none" strike="noStrike" kern="1200" cap="none" spc="0" normalizeH="0" baseline="0" noProof="0">
                <a:ln>
                  <a:noFill/>
                </a:ln>
                <a:solidFill>
                  <a:srgbClr val="FFFFFF"/>
                </a:solidFill>
                <a:effectLst/>
                <a:uLnTx/>
                <a:uFillTx/>
                <a:latin typeface="+mn-lt"/>
                <a:ea typeface="+mn-ea"/>
                <a:cs typeface="Arial" panose="020B0604020202020204" pitchFamily="34" charset="0"/>
              </a:rPr>
              <a:t>Last edited: 4/17/20</a:t>
            </a:r>
          </a:p>
        </p:txBody>
      </p:sp>
      <p:grpSp>
        <p:nvGrpSpPr>
          <p:cNvPr id="3" name="Group 2">
            <a:extLst>
              <a:ext uri="{FF2B5EF4-FFF2-40B4-BE49-F238E27FC236}">
                <a16:creationId xmlns:a16="http://schemas.microsoft.com/office/drawing/2014/main" id="{7A676659-A849-491F-ACC8-A33B68C70901}"/>
              </a:ext>
              <a:ext uri="{C183D7F6-B498-43B3-948B-1728B52AA6E4}">
                <adec:decorative xmlns:adec="http://schemas.microsoft.com/office/drawing/2017/decorative" val="1"/>
              </a:ext>
            </a:extLst>
          </p:cNvPr>
          <p:cNvGrpSpPr/>
          <p:nvPr userDrawn="1"/>
        </p:nvGrpSpPr>
        <p:grpSpPr>
          <a:xfrm>
            <a:off x="511095" y="5702923"/>
            <a:ext cx="207044" cy="155283"/>
            <a:chOff x="268325" y="3992046"/>
            <a:chExt cx="108698" cy="108698"/>
          </a:xfrm>
        </p:grpSpPr>
        <p:sp>
          <p:nvSpPr>
            <p:cNvPr id="76" name="circle 3  - decorative">
              <a:extLst>
                <a:ext uri="{FF2B5EF4-FFF2-40B4-BE49-F238E27FC236}">
                  <a16:creationId xmlns:a16="http://schemas.microsoft.com/office/drawing/2014/main" id="{2E1EAC39-2257-4FF3-BD47-F813F4EF02CF}"/>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999"/>
            </a:p>
          </p:txBody>
        </p:sp>
        <p:sp>
          <p:nvSpPr>
            <p:cNvPr id="47" name="Chev 1 - decorative">
              <a:extLst>
                <a:ext uri="{FF2B5EF4-FFF2-40B4-BE49-F238E27FC236}">
                  <a16:creationId xmlns:a16="http://schemas.microsoft.com/office/drawing/2014/main" id="{8BC6F6B7-40BC-4EC3-9E6B-53B2F3532EEB}"/>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994450"/>
              <a:endParaRPr lang="en-US" sz="1370" b="1">
                <a:solidFill>
                  <a:schemeClr val="bg2"/>
                </a:solidFill>
                <a:latin typeface="+mn-lt"/>
              </a:endParaRPr>
            </a:p>
          </p:txBody>
        </p:sp>
      </p:grpSp>
      <p:grpSp>
        <p:nvGrpSpPr>
          <p:cNvPr id="48" name="Group 47">
            <a:extLst>
              <a:ext uri="{FF2B5EF4-FFF2-40B4-BE49-F238E27FC236}">
                <a16:creationId xmlns:a16="http://schemas.microsoft.com/office/drawing/2014/main" id="{DF82C985-3322-46F1-9429-8211B7067FF9}"/>
              </a:ext>
              <a:ext uri="{C183D7F6-B498-43B3-948B-1728B52AA6E4}">
                <adec:decorative xmlns:adec="http://schemas.microsoft.com/office/drawing/2017/decorative" val="1"/>
              </a:ext>
            </a:extLst>
          </p:cNvPr>
          <p:cNvGrpSpPr/>
          <p:nvPr userDrawn="1"/>
        </p:nvGrpSpPr>
        <p:grpSpPr>
          <a:xfrm>
            <a:off x="511095" y="4422359"/>
            <a:ext cx="207044" cy="155283"/>
            <a:chOff x="268325" y="3992046"/>
            <a:chExt cx="108698" cy="108698"/>
          </a:xfrm>
        </p:grpSpPr>
        <p:sp>
          <p:nvSpPr>
            <p:cNvPr id="49" name="circle 3  - decorative">
              <a:extLst>
                <a:ext uri="{FF2B5EF4-FFF2-40B4-BE49-F238E27FC236}">
                  <a16:creationId xmlns:a16="http://schemas.microsoft.com/office/drawing/2014/main" id="{F8CA3705-8F71-4006-B837-583D1C65AE2B}"/>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999"/>
            </a:p>
          </p:txBody>
        </p:sp>
        <p:sp>
          <p:nvSpPr>
            <p:cNvPr id="78" name="Chev 1 - decorative">
              <a:extLst>
                <a:ext uri="{FF2B5EF4-FFF2-40B4-BE49-F238E27FC236}">
                  <a16:creationId xmlns:a16="http://schemas.microsoft.com/office/drawing/2014/main" id="{685F217C-B254-475C-BD1A-BAB79ACA2FD6}"/>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994450"/>
              <a:endParaRPr lang="en-US" sz="1370" b="1">
                <a:solidFill>
                  <a:schemeClr val="bg2"/>
                </a:solidFill>
                <a:latin typeface="+mn-lt"/>
              </a:endParaRPr>
            </a:p>
          </p:txBody>
        </p:sp>
      </p:grpSp>
      <p:grpSp>
        <p:nvGrpSpPr>
          <p:cNvPr id="81" name="Group 80">
            <a:extLst>
              <a:ext uri="{FF2B5EF4-FFF2-40B4-BE49-F238E27FC236}">
                <a16:creationId xmlns:a16="http://schemas.microsoft.com/office/drawing/2014/main" id="{58ABD6AC-7A7D-4DA4-ACCD-120DCACCC05D}"/>
              </a:ext>
              <a:ext uri="{C183D7F6-B498-43B3-948B-1728B52AA6E4}">
                <adec:decorative xmlns:adec="http://schemas.microsoft.com/office/drawing/2017/decorative" val="1"/>
              </a:ext>
            </a:extLst>
          </p:cNvPr>
          <p:cNvGrpSpPr/>
          <p:nvPr userDrawn="1"/>
        </p:nvGrpSpPr>
        <p:grpSpPr>
          <a:xfrm>
            <a:off x="511095" y="3130903"/>
            <a:ext cx="207044" cy="155283"/>
            <a:chOff x="268325" y="3992046"/>
            <a:chExt cx="108698" cy="108698"/>
          </a:xfrm>
        </p:grpSpPr>
        <p:sp>
          <p:nvSpPr>
            <p:cNvPr id="82" name="circle 3  - decorative">
              <a:extLst>
                <a:ext uri="{FF2B5EF4-FFF2-40B4-BE49-F238E27FC236}">
                  <a16:creationId xmlns:a16="http://schemas.microsoft.com/office/drawing/2014/main" id="{FAA3E443-0FA1-4856-B07F-8DC8F5926C47}"/>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999"/>
            </a:p>
          </p:txBody>
        </p:sp>
        <p:sp>
          <p:nvSpPr>
            <p:cNvPr id="83" name="Chev 1 - decorative">
              <a:extLst>
                <a:ext uri="{FF2B5EF4-FFF2-40B4-BE49-F238E27FC236}">
                  <a16:creationId xmlns:a16="http://schemas.microsoft.com/office/drawing/2014/main" id="{1EB3E9C8-EEDB-45EE-89DC-A258B982FA40}"/>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994450"/>
              <a:endParaRPr lang="en-US" sz="1370" b="1">
                <a:solidFill>
                  <a:schemeClr val="bg2"/>
                </a:solidFill>
                <a:latin typeface="+mn-lt"/>
              </a:endParaRPr>
            </a:p>
          </p:txBody>
        </p:sp>
      </p:grpSp>
      <p:sp>
        <p:nvSpPr>
          <p:cNvPr id="84" name="Chev 1 - decorative">
            <a:extLst>
              <a:ext uri="{FF2B5EF4-FFF2-40B4-BE49-F238E27FC236}">
                <a16:creationId xmlns:a16="http://schemas.microsoft.com/office/drawing/2014/main" id="{52EA1901-AD87-41A3-840B-C23918E55D53}"/>
              </a:ext>
              <a:ext uri="{C183D7F6-B498-43B3-948B-1728B52AA6E4}">
                <adec:decorative xmlns:adec="http://schemas.microsoft.com/office/drawing/2017/decorative" val="1"/>
              </a:ext>
            </a:extLst>
          </p:cNvPr>
          <p:cNvSpPr/>
          <p:nvPr userDrawn="1"/>
        </p:nvSpPr>
        <p:spPr bwMode="gray">
          <a:xfrm rot="8100000">
            <a:off x="4142824" y="1087694"/>
            <a:ext cx="76086" cy="58793"/>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124616" tIns="62309" rIns="124616" bIns="62309"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994450"/>
            <a:endParaRPr lang="en-US" sz="1370" b="1">
              <a:solidFill>
                <a:schemeClr val="bg2"/>
              </a:solidFill>
              <a:latin typeface="+mn-lt"/>
            </a:endParaRPr>
          </a:p>
        </p:txBody>
      </p:sp>
      <p:sp>
        <p:nvSpPr>
          <p:cNvPr id="97" name="Chev 1 - decorative">
            <a:extLst>
              <a:ext uri="{FF2B5EF4-FFF2-40B4-BE49-F238E27FC236}">
                <a16:creationId xmlns:a16="http://schemas.microsoft.com/office/drawing/2014/main" id="{9F576150-C736-4D70-924C-E40A4D693BA6}"/>
              </a:ext>
              <a:ext uri="{C183D7F6-B498-43B3-948B-1728B52AA6E4}">
                <adec:decorative xmlns:adec="http://schemas.microsoft.com/office/drawing/2017/decorative" val="1"/>
              </a:ext>
            </a:extLst>
          </p:cNvPr>
          <p:cNvSpPr/>
          <p:nvPr userDrawn="1"/>
        </p:nvSpPr>
        <p:spPr bwMode="gray">
          <a:xfrm rot="8100000">
            <a:off x="9546936" y="1084432"/>
            <a:ext cx="87084" cy="65313"/>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124616" tIns="62309" rIns="124616" bIns="62309"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994450"/>
            <a:endParaRPr lang="en-US" sz="1370" b="1">
              <a:solidFill>
                <a:schemeClr val="bg2"/>
              </a:solidFill>
              <a:latin typeface="+mn-lt"/>
            </a:endParaRPr>
          </a:p>
        </p:txBody>
      </p:sp>
      <p:sp>
        <p:nvSpPr>
          <p:cNvPr id="98" name="Chev 1 - decorative">
            <a:extLst>
              <a:ext uri="{FF2B5EF4-FFF2-40B4-BE49-F238E27FC236}">
                <a16:creationId xmlns:a16="http://schemas.microsoft.com/office/drawing/2014/main" id="{C7A9C02B-1623-4B46-A4B9-D8581E9E4077}"/>
              </a:ext>
              <a:ext uri="{C183D7F6-B498-43B3-948B-1728B52AA6E4}">
                <adec:decorative xmlns:adec="http://schemas.microsoft.com/office/drawing/2017/decorative" val="1"/>
              </a:ext>
            </a:extLst>
          </p:cNvPr>
          <p:cNvSpPr/>
          <p:nvPr userDrawn="1"/>
        </p:nvSpPr>
        <p:spPr bwMode="gray">
          <a:xfrm rot="8100000">
            <a:off x="6792848" y="6113145"/>
            <a:ext cx="76086" cy="58793"/>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124616" tIns="62309" rIns="124616" bIns="62309"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994450"/>
            <a:endParaRPr lang="en-US" sz="1370" b="1">
              <a:solidFill>
                <a:schemeClr val="bg2"/>
              </a:solidFill>
              <a:latin typeface="+mn-lt"/>
            </a:endParaRPr>
          </a:p>
        </p:txBody>
      </p:sp>
      <p:sp>
        <p:nvSpPr>
          <p:cNvPr id="55" name="White circle - decorative">
            <a:extLst>
              <a:ext uri="{FF2B5EF4-FFF2-40B4-BE49-F238E27FC236}">
                <a16:creationId xmlns:a16="http://schemas.microsoft.com/office/drawing/2014/main" id="{EEEF8E1C-6C6A-462D-9500-64B620AF3544}"/>
              </a:ext>
              <a:ext uri="{C183D7F6-B498-43B3-948B-1728B52AA6E4}">
                <adec:decorative xmlns:adec="http://schemas.microsoft.com/office/drawing/2017/decorative" val="1"/>
              </a:ext>
            </a:extLst>
          </p:cNvPr>
          <p:cNvSpPr>
            <a:spLocks noChangeAspect="1"/>
          </p:cNvSpPr>
          <p:nvPr userDrawn="1"/>
        </p:nvSpPr>
        <p:spPr bwMode="gray">
          <a:xfrm>
            <a:off x="6727867" y="2677996"/>
            <a:ext cx="2595154" cy="19463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9" tIns="65314" rIns="130629" bIns="65314" numCol="1" spcCol="0" rtlCol="0" fromWordArt="0" anchor="ctr" anchorCtr="0" forceAA="0" compatLnSpc="1">
            <a:prstTxWarp prst="textNoShape">
              <a:avLst/>
            </a:prstTxWarp>
            <a:noAutofit/>
          </a:bodyPr>
          <a:lstStyle/>
          <a:p>
            <a:pPr algn="ctr"/>
            <a:endParaRPr lang="en-US" sz="2571"/>
          </a:p>
        </p:txBody>
      </p:sp>
    </p:spTree>
    <p:custDataLst>
      <p:tags r:id="rId1"/>
    </p:custDataLst>
    <p:extLst>
      <p:ext uri="{BB962C8B-B14F-4D97-AF65-F5344CB8AC3E}">
        <p14:creationId xmlns:p14="http://schemas.microsoft.com/office/powerpoint/2010/main" val="343195405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A blue and black rectangle with dots&#10;&#10;AI-generated content may be incorrect.">
            <a:extLst>
              <a:ext uri="{FF2B5EF4-FFF2-40B4-BE49-F238E27FC236}">
                <a16:creationId xmlns:a16="http://schemas.microsoft.com/office/drawing/2014/main" id="{9BEFC5F8-F47C-49DB-0F87-D9003210FE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31F6F40-447C-F01F-8A2A-FCEF0226C91D}"/>
              </a:ext>
            </a:extLst>
          </p:cNvPr>
          <p:cNvSpPr>
            <a:spLocks noGrp="1"/>
          </p:cNvSpPr>
          <p:nvPr>
            <p:ph type="title" hasCustomPrompt="1"/>
          </p:nvPr>
        </p:nvSpPr>
        <p:spPr>
          <a:xfrm>
            <a:off x="1397478" y="1709738"/>
            <a:ext cx="9949971" cy="1602805"/>
          </a:xfrm>
        </p:spPr>
        <p:txBody>
          <a:bodyPr anchor="b">
            <a:normAutofit/>
          </a:bodyPr>
          <a:lstStyle>
            <a:lvl1pPr>
              <a:defRPr sz="7200"/>
            </a:lvl1pPr>
          </a:lstStyle>
          <a:p>
            <a:r>
              <a:rPr lang="en-US"/>
              <a:t>SECTION TITLE</a:t>
            </a:r>
          </a:p>
        </p:txBody>
      </p:sp>
      <p:sp>
        <p:nvSpPr>
          <p:cNvPr id="5" name="Footer Placeholder 4">
            <a:extLst>
              <a:ext uri="{FF2B5EF4-FFF2-40B4-BE49-F238E27FC236}">
                <a16:creationId xmlns:a16="http://schemas.microsoft.com/office/drawing/2014/main" id="{CB1351A9-3E86-1A85-4C83-BA0FC2B6FA63}"/>
              </a:ext>
            </a:extLst>
          </p:cNvPr>
          <p:cNvSpPr>
            <a:spLocks noGrp="1"/>
          </p:cNvSpPr>
          <p:nvPr>
            <p:ph type="ftr" sz="quarter" idx="11"/>
          </p:nvPr>
        </p:nvSpPr>
        <p:spPr>
          <a:xfrm>
            <a:off x="831850" y="672307"/>
            <a:ext cx="4114800" cy="365125"/>
          </a:xfrm>
        </p:spPr>
        <p:txBody>
          <a:bodyPr/>
          <a:lstStyle>
            <a:lvl1pPr algn="l">
              <a:defRPr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pic>
        <p:nvPicPr>
          <p:cNvPr id="11" name="Picture 10" descr="A logo with white text&#10;&#10;AI-generated content may be incorrect.">
            <a:extLst>
              <a:ext uri="{FF2B5EF4-FFF2-40B4-BE49-F238E27FC236}">
                <a16:creationId xmlns:a16="http://schemas.microsoft.com/office/drawing/2014/main" id="{AA7F84EA-2C13-5C54-5EA5-BC96C583A4AB}"/>
              </a:ext>
            </a:extLst>
          </p:cNvPr>
          <p:cNvPicPr>
            <a:picLocks noChangeAspect="1"/>
          </p:cNvPicPr>
          <p:nvPr userDrawn="1"/>
        </p:nvPicPr>
        <p:blipFill>
          <a:blip r:embed="rId3">
            <a:extLst>
              <a:ext uri="{28A0092B-C50C-407E-A947-70E740481C1C}">
                <a14:useLocalDpi xmlns:a14="http://schemas.microsoft.com/office/drawing/2010/main" val="0"/>
              </a:ext>
            </a:extLst>
          </a:blip>
          <a:srcRect l="17464" t="5911" r="17001" b="31824"/>
          <a:stretch/>
        </p:blipFill>
        <p:spPr>
          <a:xfrm>
            <a:off x="10153290" y="5022281"/>
            <a:ext cx="1700841" cy="1615963"/>
          </a:xfrm>
          <a:prstGeom prst="rect">
            <a:avLst/>
          </a:prstGeom>
        </p:spPr>
      </p:pic>
    </p:spTree>
    <p:extLst>
      <p:ext uri="{BB962C8B-B14F-4D97-AF65-F5344CB8AC3E}">
        <p14:creationId xmlns:p14="http://schemas.microsoft.com/office/powerpoint/2010/main" val="1213493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oad Map">
    <p:bg bwMode="gray">
      <p:bgPr>
        <a:solidFill>
          <a:schemeClr val="accent5"/>
        </a:solidFill>
        <a:effectLst/>
      </p:bgPr>
    </p:bg>
    <p:spTree>
      <p:nvGrpSpPr>
        <p:cNvPr id="1" name=""/>
        <p:cNvGrpSpPr/>
        <p:nvPr/>
      </p:nvGrpSpPr>
      <p:grpSpPr>
        <a:xfrm>
          <a:off x="0" y="0"/>
          <a:ext cx="0" cy="0"/>
          <a:chOff x="0" y="0"/>
          <a:chExt cx="0" cy="0"/>
        </a:xfrm>
      </p:grpSpPr>
      <p:sp>
        <p:nvSpPr>
          <p:cNvPr id="11" name="Roadmap tab - decorative">
            <a:extLst>
              <a:ext uri="{C183D7F6-B498-43B3-948B-1728B52AA6E4}">
                <adec:decorative xmlns:adec="http://schemas.microsoft.com/office/drawing/2017/decorative" val="1"/>
              </a:ext>
            </a:extLst>
          </p:cNvPr>
          <p:cNvSpPr/>
          <p:nvPr userDrawn="1"/>
        </p:nvSpPr>
        <p:spPr bwMode="gray">
          <a:xfrm rot="10800000">
            <a:off x="9553959" y="1"/>
            <a:ext cx="1606642" cy="424169"/>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130629" tIns="65314" rIns="130629" bIns="65314" numCol="1" spcCol="0" rtlCol="0" fromWordArt="0" anchor="t" anchorCtr="0" forceAA="0" compatLnSpc="1">
            <a:prstTxWarp prst="textNoShape">
              <a:avLst/>
            </a:prstTxWarp>
            <a:noAutofit/>
          </a:bodyPr>
          <a:lstStyle/>
          <a:p>
            <a:pPr algn="ctr"/>
            <a:endParaRPr lang="en-US" sz="1429"/>
          </a:p>
        </p:txBody>
      </p:sp>
      <p:sp>
        <p:nvSpPr>
          <p:cNvPr id="27" name="Roadmap tab text"/>
          <p:cNvSpPr txBox="1"/>
          <p:nvPr userDrawn="1"/>
        </p:nvSpPr>
        <p:spPr bwMode="gray">
          <a:xfrm>
            <a:off x="9553961" y="122644"/>
            <a:ext cx="1606642" cy="219932"/>
          </a:xfrm>
          <a:prstGeom prst="rect">
            <a:avLst/>
          </a:prstGeom>
          <a:noFill/>
        </p:spPr>
        <p:txBody>
          <a:bodyPr wrap="square" lIns="0" tIns="0" rIns="0" bIns="0" rtlCol="0">
            <a:spAutoFit/>
          </a:bodyPr>
          <a:lstStyle/>
          <a:p>
            <a:pPr algn="ctr">
              <a:spcBef>
                <a:spcPts val="714"/>
              </a:spcBef>
            </a:pPr>
            <a:r>
              <a:rPr lang="en-US" sz="1429" b="0" cap="all" spc="0" baseline="0">
                <a:solidFill>
                  <a:schemeClr val="bg1"/>
                </a:solidFill>
                <a:latin typeface="+mn-lt"/>
              </a:rPr>
              <a:t>Roadmap</a:t>
            </a:r>
          </a:p>
        </p:txBody>
      </p:sp>
      <p:sp>
        <p:nvSpPr>
          <p:cNvPr id="18" name="#1 number"/>
          <p:cNvSpPr>
            <a:spLocks noGrp="1"/>
          </p:cNvSpPr>
          <p:nvPr>
            <p:ph type="title" hasCustomPrompt="1"/>
          </p:nvPr>
        </p:nvSpPr>
        <p:spPr bwMode="gray">
          <a:xfrm>
            <a:off x="1645297" y="1605300"/>
            <a:ext cx="522514" cy="391886"/>
          </a:xfrm>
          <a:prstGeom prst="ellipse">
            <a:avLst/>
          </a:prstGeom>
          <a:solidFill>
            <a:schemeClr val="accent6"/>
          </a:solidFill>
        </p:spPr>
        <p:txBody>
          <a:bodyPr wrap="none" anchor="ctr" anchorCtr="1">
            <a:noAutofit/>
          </a:bodyPr>
          <a:lstStyle>
            <a:lvl1pPr>
              <a:defRPr>
                <a:solidFill>
                  <a:schemeClr val="bg1"/>
                </a:solidFill>
              </a:defRPr>
            </a:lvl1pPr>
          </a:lstStyle>
          <a:p>
            <a:r>
              <a:rPr lang="en-US"/>
              <a:t>#</a:t>
            </a:r>
          </a:p>
        </p:txBody>
      </p:sp>
      <p:sp>
        <p:nvSpPr>
          <p:cNvPr id="32" name="#1 title"/>
          <p:cNvSpPr>
            <a:spLocks noGrp="1"/>
          </p:cNvSpPr>
          <p:nvPr>
            <p:ph type="body" sz="quarter" idx="13" hasCustomPrompt="1"/>
          </p:nvPr>
        </p:nvSpPr>
        <p:spPr bwMode="gray">
          <a:xfrm>
            <a:off x="2596480" y="1615401"/>
            <a:ext cx="7141029" cy="351744"/>
          </a:xfrm>
        </p:spPr>
        <p:txBody>
          <a:bodyPr anchor="ctr" anchorCtr="0"/>
          <a:lstStyle>
            <a:lvl1pPr marL="0" indent="0">
              <a:spcBef>
                <a:spcPts val="0"/>
              </a:spcBef>
              <a:buNone/>
              <a:defRPr sz="2286" b="0" baseline="0">
                <a:solidFill>
                  <a:schemeClr val="bg1"/>
                </a:solidFill>
                <a:latin typeface="+mj-lt"/>
              </a:defRPr>
            </a:lvl1pPr>
            <a:lvl2pPr marL="163289" indent="0">
              <a:buNone/>
              <a:defRPr>
                <a:solidFill>
                  <a:schemeClr val="accent1"/>
                </a:solidFill>
              </a:defRPr>
            </a:lvl2pPr>
            <a:lvl3pPr marL="326578" indent="0">
              <a:buNone/>
              <a:defRPr>
                <a:solidFill>
                  <a:schemeClr val="accent1"/>
                </a:solidFill>
              </a:defRPr>
            </a:lvl3pPr>
            <a:lvl4pPr marL="489867" indent="0">
              <a:buNone/>
              <a:defRPr>
                <a:solidFill>
                  <a:schemeClr val="accent1"/>
                </a:solidFill>
              </a:defRPr>
            </a:lvl4pPr>
            <a:lvl5pPr marL="653156" indent="0">
              <a:buNone/>
              <a:defRPr>
                <a:solidFill>
                  <a:schemeClr val="accent1"/>
                </a:solidFill>
              </a:defRPr>
            </a:lvl5pPr>
          </a:lstStyle>
          <a:p>
            <a:pPr lvl="0"/>
            <a:r>
              <a:rPr lang="en-US"/>
              <a:t>Section Title – Rockwell 14pt, Title Case</a:t>
            </a:r>
          </a:p>
        </p:txBody>
      </p:sp>
      <p:sp>
        <p:nvSpPr>
          <p:cNvPr id="20" name="#2 number"/>
          <p:cNvSpPr>
            <a:spLocks noGrp="1"/>
          </p:cNvSpPr>
          <p:nvPr>
            <p:ph type="body" sz="quarter" idx="17" hasCustomPrompt="1"/>
          </p:nvPr>
        </p:nvSpPr>
        <p:spPr bwMode="gray">
          <a:xfrm>
            <a:off x="1645297" y="2432974"/>
            <a:ext cx="522514" cy="395713"/>
          </a:xfrm>
          <a:prstGeom prst="ellipse">
            <a:avLst/>
          </a:prstGeom>
          <a:solidFill>
            <a:schemeClr val="accent6"/>
          </a:solidFill>
        </p:spPr>
        <p:txBody>
          <a:bodyPr wrap="none" anchor="ctr" anchorCtr="1">
            <a:noAutofit/>
          </a:bodyPr>
          <a:lstStyle>
            <a:lvl1pPr marL="0" indent="0">
              <a:buNone/>
              <a:defRPr sz="2571">
                <a:solidFill>
                  <a:schemeClr val="bg1"/>
                </a:solidFill>
                <a:latin typeface="+mj-lt"/>
              </a:defRPr>
            </a:lvl1pPr>
          </a:lstStyle>
          <a:p>
            <a:pPr lvl="0"/>
            <a:r>
              <a:rPr lang="en-US"/>
              <a:t>#</a:t>
            </a:r>
          </a:p>
        </p:txBody>
      </p:sp>
      <p:sp>
        <p:nvSpPr>
          <p:cNvPr id="39" name="#2 title"/>
          <p:cNvSpPr>
            <a:spLocks noGrp="1"/>
          </p:cNvSpPr>
          <p:nvPr>
            <p:ph type="body" sz="quarter" idx="18" hasCustomPrompt="1"/>
          </p:nvPr>
        </p:nvSpPr>
        <p:spPr bwMode="gray">
          <a:xfrm>
            <a:off x="2596480" y="2531902"/>
            <a:ext cx="7141029" cy="197856"/>
          </a:xfrm>
        </p:spPr>
        <p:txBody>
          <a:bodyPr anchor="ctr" anchorCtr="0"/>
          <a:lstStyle>
            <a:lvl1pPr marL="0" indent="0">
              <a:spcBef>
                <a:spcPts val="0"/>
              </a:spcBef>
              <a:buNone/>
              <a:defRPr sz="1286">
                <a:solidFill>
                  <a:schemeClr val="bg1"/>
                </a:solidFill>
                <a:latin typeface="+mn-lt"/>
              </a:defRPr>
            </a:lvl1pPr>
            <a:lvl2pPr marL="163289" indent="0">
              <a:buNone/>
              <a:defRPr>
                <a:solidFill>
                  <a:schemeClr val="accent1"/>
                </a:solidFill>
              </a:defRPr>
            </a:lvl2pPr>
            <a:lvl3pPr marL="326578" indent="0">
              <a:buNone/>
              <a:defRPr>
                <a:solidFill>
                  <a:schemeClr val="accent1"/>
                </a:solidFill>
              </a:defRPr>
            </a:lvl3pPr>
            <a:lvl4pPr marL="489867" indent="0">
              <a:buNone/>
              <a:defRPr>
                <a:solidFill>
                  <a:schemeClr val="accent1"/>
                </a:solidFill>
              </a:defRPr>
            </a:lvl4pPr>
            <a:lvl5pPr marL="653156" indent="0">
              <a:buNone/>
              <a:defRPr>
                <a:solidFill>
                  <a:schemeClr val="accent1"/>
                </a:solidFill>
              </a:defRPr>
            </a:lvl5pPr>
          </a:lstStyle>
          <a:p>
            <a:pPr lvl="0"/>
            <a:r>
              <a:rPr lang="en-US"/>
              <a:t>Section Title – Verdana 9pt Regular, Accent 1, Title Case</a:t>
            </a:r>
          </a:p>
        </p:txBody>
      </p:sp>
      <p:sp>
        <p:nvSpPr>
          <p:cNvPr id="40" name="#3 number"/>
          <p:cNvSpPr>
            <a:spLocks noGrp="1"/>
          </p:cNvSpPr>
          <p:nvPr>
            <p:ph type="body" sz="quarter" idx="19" hasCustomPrompt="1"/>
          </p:nvPr>
        </p:nvSpPr>
        <p:spPr bwMode="gray">
          <a:xfrm>
            <a:off x="1645297" y="3264473"/>
            <a:ext cx="522514" cy="395713"/>
          </a:xfrm>
          <a:prstGeom prst="ellipse">
            <a:avLst/>
          </a:prstGeom>
          <a:solidFill>
            <a:schemeClr val="accent6"/>
          </a:solidFill>
        </p:spPr>
        <p:txBody>
          <a:bodyPr wrap="none" anchor="ctr" anchorCtr="1">
            <a:noAutofit/>
          </a:bodyPr>
          <a:lstStyle>
            <a:lvl1pPr marL="0" indent="0">
              <a:buNone/>
              <a:defRPr sz="2571">
                <a:solidFill>
                  <a:schemeClr val="bg1"/>
                </a:solidFill>
                <a:latin typeface="+mj-lt"/>
              </a:defRPr>
            </a:lvl1pPr>
          </a:lstStyle>
          <a:p>
            <a:pPr lvl="0"/>
            <a:r>
              <a:rPr lang="en-US"/>
              <a:t>#</a:t>
            </a:r>
          </a:p>
        </p:txBody>
      </p:sp>
      <p:sp>
        <p:nvSpPr>
          <p:cNvPr id="41" name="#3 title"/>
          <p:cNvSpPr>
            <a:spLocks noGrp="1"/>
          </p:cNvSpPr>
          <p:nvPr>
            <p:ph type="body" sz="quarter" idx="20" hasCustomPrompt="1"/>
          </p:nvPr>
        </p:nvSpPr>
        <p:spPr bwMode="gray">
          <a:xfrm>
            <a:off x="2596480" y="3363402"/>
            <a:ext cx="7141029" cy="197856"/>
          </a:xfrm>
        </p:spPr>
        <p:txBody>
          <a:bodyPr anchor="ctr" anchorCtr="0"/>
          <a:lstStyle>
            <a:lvl1pPr marL="0" indent="0">
              <a:spcBef>
                <a:spcPts val="0"/>
              </a:spcBef>
              <a:buNone/>
              <a:defRPr sz="1286">
                <a:solidFill>
                  <a:schemeClr val="bg1"/>
                </a:solidFill>
                <a:latin typeface="+mn-lt"/>
              </a:defRPr>
            </a:lvl1pPr>
            <a:lvl2pPr marL="163289" indent="0">
              <a:buNone/>
              <a:defRPr>
                <a:solidFill>
                  <a:schemeClr val="accent1"/>
                </a:solidFill>
              </a:defRPr>
            </a:lvl2pPr>
            <a:lvl3pPr marL="326578" indent="0">
              <a:buNone/>
              <a:defRPr>
                <a:solidFill>
                  <a:schemeClr val="accent1"/>
                </a:solidFill>
              </a:defRPr>
            </a:lvl3pPr>
            <a:lvl4pPr marL="489867" indent="0">
              <a:buNone/>
              <a:defRPr>
                <a:solidFill>
                  <a:schemeClr val="accent1"/>
                </a:solidFill>
              </a:defRPr>
            </a:lvl4pPr>
            <a:lvl5pPr marL="653156" indent="0">
              <a:buNone/>
              <a:defRPr>
                <a:solidFill>
                  <a:schemeClr val="accent1"/>
                </a:solidFill>
              </a:defRPr>
            </a:lvl5pPr>
          </a:lstStyle>
          <a:p>
            <a:pPr lvl="0"/>
            <a:r>
              <a:rPr lang="en-US"/>
              <a:t>Section Title – Verdana 9pt Regular, Accent 1, Title Case</a:t>
            </a:r>
          </a:p>
        </p:txBody>
      </p:sp>
      <p:sp>
        <p:nvSpPr>
          <p:cNvPr id="42" name="#4 number"/>
          <p:cNvSpPr>
            <a:spLocks noGrp="1"/>
          </p:cNvSpPr>
          <p:nvPr>
            <p:ph type="body" sz="quarter" idx="21" hasCustomPrompt="1"/>
          </p:nvPr>
        </p:nvSpPr>
        <p:spPr bwMode="gray">
          <a:xfrm>
            <a:off x="1645297" y="4095974"/>
            <a:ext cx="522514" cy="395713"/>
          </a:xfrm>
          <a:prstGeom prst="ellipse">
            <a:avLst/>
          </a:prstGeom>
          <a:solidFill>
            <a:schemeClr val="accent6"/>
          </a:solidFill>
        </p:spPr>
        <p:txBody>
          <a:bodyPr wrap="none" anchor="ctr" anchorCtr="1">
            <a:noAutofit/>
          </a:bodyPr>
          <a:lstStyle>
            <a:lvl1pPr marL="0" indent="0">
              <a:buNone/>
              <a:defRPr sz="2571">
                <a:solidFill>
                  <a:schemeClr val="bg1"/>
                </a:solidFill>
                <a:latin typeface="+mj-lt"/>
              </a:defRPr>
            </a:lvl1pPr>
          </a:lstStyle>
          <a:p>
            <a:pPr lvl="0"/>
            <a:r>
              <a:rPr lang="en-US"/>
              <a:t>#</a:t>
            </a:r>
          </a:p>
        </p:txBody>
      </p:sp>
      <p:sp>
        <p:nvSpPr>
          <p:cNvPr id="43" name="#4 title"/>
          <p:cNvSpPr>
            <a:spLocks noGrp="1"/>
          </p:cNvSpPr>
          <p:nvPr>
            <p:ph type="body" sz="quarter" idx="22" hasCustomPrompt="1"/>
          </p:nvPr>
        </p:nvSpPr>
        <p:spPr bwMode="gray">
          <a:xfrm>
            <a:off x="2596480" y="4194902"/>
            <a:ext cx="7141029" cy="197856"/>
          </a:xfrm>
        </p:spPr>
        <p:txBody>
          <a:bodyPr anchor="ctr" anchorCtr="0"/>
          <a:lstStyle>
            <a:lvl1pPr marL="0" indent="0">
              <a:spcBef>
                <a:spcPts val="0"/>
              </a:spcBef>
              <a:buNone/>
              <a:defRPr sz="1286">
                <a:solidFill>
                  <a:schemeClr val="bg1"/>
                </a:solidFill>
                <a:latin typeface="+mn-lt"/>
              </a:defRPr>
            </a:lvl1pPr>
            <a:lvl2pPr marL="163289" indent="0">
              <a:buNone/>
              <a:defRPr>
                <a:solidFill>
                  <a:schemeClr val="accent1"/>
                </a:solidFill>
              </a:defRPr>
            </a:lvl2pPr>
            <a:lvl3pPr marL="326578" indent="0">
              <a:buNone/>
              <a:defRPr>
                <a:solidFill>
                  <a:schemeClr val="accent1"/>
                </a:solidFill>
              </a:defRPr>
            </a:lvl3pPr>
            <a:lvl4pPr marL="489867" indent="0">
              <a:buNone/>
              <a:defRPr>
                <a:solidFill>
                  <a:schemeClr val="accent1"/>
                </a:solidFill>
              </a:defRPr>
            </a:lvl4pPr>
            <a:lvl5pPr marL="653156" indent="0">
              <a:buNone/>
              <a:defRPr>
                <a:solidFill>
                  <a:schemeClr val="accent1"/>
                </a:solidFill>
              </a:defRPr>
            </a:lvl5pPr>
          </a:lstStyle>
          <a:p>
            <a:pPr lvl="0"/>
            <a:r>
              <a:rPr lang="en-US"/>
              <a:t>Section Title – Verdana 9pt Regular, Accent 1, Title Case</a:t>
            </a:r>
          </a:p>
        </p:txBody>
      </p:sp>
      <p:sp>
        <p:nvSpPr>
          <p:cNvPr id="44" name="#5 number"/>
          <p:cNvSpPr>
            <a:spLocks noGrp="1"/>
          </p:cNvSpPr>
          <p:nvPr>
            <p:ph type="body" sz="quarter" idx="23" hasCustomPrompt="1"/>
          </p:nvPr>
        </p:nvSpPr>
        <p:spPr bwMode="gray">
          <a:xfrm>
            <a:off x="1645297" y="4927472"/>
            <a:ext cx="522514" cy="395713"/>
          </a:xfrm>
          <a:prstGeom prst="ellipse">
            <a:avLst/>
          </a:prstGeom>
          <a:solidFill>
            <a:schemeClr val="accent6"/>
          </a:solidFill>
        </p:spPr>
        <p:txBody>
          <a:bodyPr wrap="none" anchor="ctr" anchorCtr="1">
            <a:noAutofit/>
          </a:bodyPr>
          <a:lstStyle>
            <a:lvl1pPr marL="0" indent="0">
              <a:buNone/>
              <a:defRPr sz="2571">
                <a:solidFill>
                  <a:schemeClr val="bg1"/>
                </a:solidFill>
                <a:latin typeface="+mj-lt"/>
              </a:defRPr>
            </a:lvl1pPr>
          </a:lstStyle>
          <a:p>
            <a:pPr lvl="0"/>
            <a:r>
              <a:rPr lang="en-US"/>
              <a:t>#</a:t>
            </a:r>
          </a:p>
        </p:txBody>
      </p:sp>
      <p:sp>
        <p:nvSpPr>
          <p:cNvPr id="45" name="#5 title"/>
          <p:cNvSpPr>
            <a:spLocks noGrp="1"/>
          </p:cNvSpPr>
          <p:nvPr>
            <p:ph type="body" sz="quarter" idx="24" hasCustomPrompt="1"/>
          </p:nvPr>
        </p:nvSpPr>
        <p:spPr bwMode="gray">
          <a:xfrm>
            <a:off x="2596480" y="5026401"/>
            <a:ext cx="7141029" cy="197856"/>
          </a:xfrm>
        </p:spPr>
        <p:txBody>
          <a:bodyPr anchor="ctr" anchorCtr="0"/>
          <a:lstStyle>
            <a:lvl1pPr marL="0" indent="0">
              <a:spcBef>
                <a:spcPts val="0"/>
              </a:spcBef>
              <a:buNone/>
              <a:defRPr sz="1286">
                <a:solidFill>
                  <a:schemeClr val="bg1"/>
                </a:solidFill>
                <a:latin typeface="+mn-lt"/>
              </a:defRPr>
            </a:lvl1pPr>
            <a:lvl2pPr marL="163289" indent="0">
              <a:buNone/>
              <a:defRPr>
                <a:solidFill>
                  <a:schemeClr val="accent1"/>
                </a:solidFill>
              </a:defRPr>
            </a:lvl2pPr>
            <a:lvl3pPr marL="326578" indent="0">
              <a:buNone/>
              <a:defRPr>
                <a:solidFill>
                  <a:schemeClr val="accent1"/>
                </a:solidFill>
              </a:defRPr>
            </a:lvl3pPr>
            <a:lvl4pPr marL="489867" indent="0">
              <a:buNone/>
              <a:defRPr>
                <a:solidFill>
                  <a:schemeClr val="accent1"/>
                </a:solidFill>
              </a:defRPr>
            </a:lvl4pPr>
            <a:lvl5pPr marL="653156" indent="0">
              <a:buNone/>
              <a:defRPr>
                <a:solidFill>
                  <a:schemeClr val="accent1"/>
                </a:solidFill>
              </a:defRPr>
            </a:lvl5pPr>
          </a:lstStyle>
          <a:p>
            <a:pPr lvl="0"/>
            <a:r>
              <a:rPr lang="en-US"/>
              <a:t>Section Title – Verdana 9pt Regular, Accent 1, Title Case</a:t>
            </a:r>
          </a:p>
        </p:txBody>
      </p:sp>
      <p:sp>
        <p:nvSpPr>
          <p:cNvPr id="19" name="Green box directions - decorative">
            <a:extLst>
              <a:ext uri="{C183D7F6-B498-43B3-948B-1728B52AA6E4}">
                <adec:decorative xmlns:adec="http://schemas.microsoft.com/office/drawing/2017/decorative" val="1"/>
              </a:ext>
            </a:extLst>
          </p:cNvPr>
          <p:cNvSpPr txBox="1">
            <a:spLocks/>
          </p:cNvSpPr>
          <p:nvPr userDrawn="1"/>
        </p:nvSpPr>
        <p:spPr bwMode="gray">
          <a:xfrm>
            <a:off x="12323003" y="1"/>
            <a:ext cx="2716322" cy="4890001"/>
          </a:xfrm>
          <a:prstGeom prst="rect">
            <a:avLst/>
          </a:prstGeom>
          <a:solidFill>
            <a:srgbClr val="009900"/>
          </a:solidFill>
        </p:spPr>
        <p:txBody>
          <a:bodyPr vert="horz" wrap="square" lIns="91440" tIns="65314" rIns="91440" bIns="65314"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429" b="1">
                <a:solidFill>
                  <a:schemeClr val="bg1"/>
                </a:solidFill>
                <a:latin typeface="Arial" panose="020B0604020202020204" pitchFamily="34" charset="0"/>
                <a:cs typeface="Arial" panose="020B0604020202020204" pitchFamily="34" charset="0"/>
              </a:rPr>
              <a:t>How to Use this</a:t>
            </a:r>
            <a:br>
              <a:rPr lang="en-US" sz="1429" b="1">
                <a:solidFill>
                  <a:schemeClr val="bg1"/>
                </a:solidFill>
                <a:latin typeface="Arial" panose="020B0604020202020204" pitchFamily="34" charset="0"/>
                <a:cs typeface="Arial" panose="020B0604020202020204" pitchFamily="34" charset="0"/>
              </a:rPr>
            </a:br>
            <a:r>
              <a:rPr lang="en-US" sz="1429" b="1">
                <a:solidFill>
                  <a:schemeClr val="bg1"/>
                </a:solidFill>
                <a:latin typeface="Arial" panose="020B0604020202020204" pitchFamily="34" charset="0"/>
                <a:cs typeface="Arial" panose="020B0604020202020204" pitchFamily="34" charset="0"/>
              </a:rPr>
              <a:t>Editable Road Map</a:t>
            </a:r>
          </a:p>
          <a:p>
            <a:pPr marL="242666" indent="-242666">
              <a:buFont typeface="+mj-lt"/>
              <a:buAutoNum type="arabicPeriod"/>
            </a:pPr>
            <a:r>
              <a:rPr lang="en-US" sz="1143">
                <a:solidFill>
                  <a:schemeClr val="bg1"/>
                </a:solidFill>
                <a:latin typeface="Arial" panose="020B0604020202020204" pitchFamily="34" charset="0"/>
                <a:cs typeface="Arial" panose="020B0604020202020204" pitchFamily="34" charset="0"/>
              </a:rPr>
              <a:t>Determine how many sections are needed.</a:t>
            </a:r>
          </a:p>
          <a:p>
            <a:pPr marL="240398" lvl="1" indent="0">
              <a:buNone/>
            </a:pPr>
            <a:r>
              <a:rPr lang="en-US" sz="1143">
                <a:solidFill>
                  <a:schemeClr val="bg1"/>
                </a:solidFill>
                <a:latin typeface="Arial" panose="020B0604020202020204" pitchFamily="34" charset="0"/>
                <a:cs typeface="Arial" panose="020B0604020202020204" pitchFamily="34" charset="0"/>
              </a:rPr>
              <a:t>If rows aren’t needed delete from the bottom (for accessibility purposes). Select all rows and move down to visually align on slide. </a:t>
            </a:r>
          </a:p>
          <a:p>
            <a:pPr marL="240398" lvl="1" indent="0">
              <a:buNone/>
            </a:pPr>
            <a:r>
              <a:rPr lang="en-US" sz="1143">
                <a:solidFill>
                  <a:schemeClr val="bg1"/>
                </a:solidFill>
                <a:latin typeface="Arial" panose="020B0604020202020204" pitchFamily="34" charset="0"/>
                <a:cs typeface="Arial" panose="020B0604020202020204" pitchFamily="34" charset="0"/>
              </a:rPr>
              <a:t>If more rows are needed copy and paste rows to the bottom (for accessibility purposes). Distribute and align as necessary. </a:t>
            </a:r>
          </a:p>
          <a:p>
            <a:pPr marL="242666" indent="-242666">
              <a:buFont typeface="+mj-lt"/>
              <a:buAutoNum type="arabicPeriod"/>
            </a:pPr>
            <a:r>
              <a:rPr lang="en-US" sz="1143">
                <a:solidFill>
                  <a:schemeClr val="bg1"/>
                </a:solidFill>
                <a:latin typeface="Arial" panose="020B0604020202020204" pitchFamily="34" charset="0"/>
                <a:cs typeface="Arial" panose="020B0604020202020204" pitchFamily="34" charset="0"/>
              </a:rPr>
              <a:t>Change the first section title to Verdana</a:t>
            </a:r>
            <a:r>
              <a:rPr lang="en-US" sz="1143" baseline="0">
                <a:solidFill>
                  <a:schemeClr val="bg1"/>
                </a:solidFill>
                <a:latin typeface="Arial" panose="020B0604020202020204" pitchFamily="34" charset="0"/>
                <a:cs typeface="Arial" panose="020B0604020202020204" pitchFamily="34" charset="0"/>
              </a:rPr>
              <a:t> 9</a:t>
            </a:r>
            <a:r>
              <a:rPr lang="en-US" sz="1143">
                <a:solidFill>
                  <a:schemeClr val="bg1"/>
                </a:solidFill>
                <a:latin typeface="Arial" panose="020B0604020202020204" pitchFamily="34" charset="0"/>
                <a:cs typeface="Arial" panose="020B0604020202020204" pitchFamily="34" charset="0"/>
              </a:rPr>
              <a:t>pt Regular, so all the titles are the exact same</a:t>
            </a:r>
            <a:br>
              <a:rPr lang="en-US" sz="1143">
                <a:solidFill>
                  <a:schemeClr val="bg1"/>
                </a:solidFill>
                <a:latin typeface="Arial" panose="020B0604020202020204" pitchFamily="34" charset="0"/>
                <a:cs typeface="Arial" panose="020B0604020202020204" pitchFamily="34" charset="0"/>
              </a:rPr>
            </a:br>
            <a:r>
              <a:rPr lang="en-US" sz="1143">
                <a:solidFill>
                  <a:schemeClr val="bg1"/>
                </a:solidFill>
                <a:latin typeface="Arial" panose="020B0604020202020204" pitchFamily="34" charset="0"/>
                <a:cs typeface="Arial" panose="020B0604020202020204" pitchFamily="34" charset="0"/>
              </a:rPr>
              <a:t>font style.</a:t>
            </a:r>
          </a:p>
          <a:p>
            <a:pPr marL="242666" indent="-242666">
              <a:buFont typeface="+mj-lt"/>
              <a:buAutoNum type="arabicPeriod"/>
            </a:pPr>
            <a:r>
              <a:rPr lang="en-US" sz="1143">
                <a:solidFill>
                  <a:schemeClr val="bg1"/>
                </a:solidFill>
                <a:latin typeface="Arial" panose="020B0604020202020204" pitchFamily="34" charset="0"/>
                <a:cs typeface="Arial" panose="020B0604020202020204" pitchFamily="34" charset="0"/>
              </a:rPr>
              <a:t>Type in #’s and section titles for all levels.</a:t>
            </a:r>
          </a:p>
          <a:p>
            <a:pPr marL="242666" indent="-242666">
              <a:buFont typeface="+mj-lt"/>
              <a:buAutoNum type="arabicPeriod"/>
            </a:pPr>
            <a:r>
              <a:rPr lang="en-US" sz="1143">
                <a:solidFill>
                  <a:schemeClr val="bg1"/>
                </a:solidFill>
                <a:latin typeface="Arial" panose="020B0604020202020204" pitchFamily="34" charset="0"/>
                <a:cs typeface="Arial" panose="020B0604020202020204" pitchFamily="34" charset="0"/>
              </a:rPr>
              <a:t>Duplicate the slide so you have a slide for each section.</a:t>
            </a:r>
          </a:p>
          <a:p>
            <a:pPr marL="242666" indent="-242666">
              <a:buFont typeface="+mj-lt"/>
              <a:buAutoNum type="arabicPeriod"/>
            </a:pPr>
            <a:r>
              <a:rPr lang="en-US" sz="1143">
                <a:solidFill>
                  <a:schemeClr val="bg1"/>
                </a:solidFill>
                <a:latin typeface="Arial" panose="020B0604020202020204" pitchFamily="34" charset="0"/>
                <a:cs typeface="Arial" panose="020B0604020202020204" pitchFamily="34" charset="0"/>
              </a:rPr>
              <a:t>On each slide, change the highlighted section title to Rockwell 14pt Regular.</a:t>
            </a:r>
          </a:p>
        </p:txBody>
      </p:sp>
      <p:sp>
        <p:nvSpPr>
          <p:cNvPr id="47" name="Slide number - decorative">
            <a:extLst>
              <a:ext uri="{C183D7F6-B498-43B3-948B-1728B52AA6E4}">
                <adec:decorative xmlns:adec="http://schemas.microsoft.com/office/drawing/2017/decorative" val="1"/>
              </a:ext>
            </a:extLst>
          </p:cNvPr>
          <p:cNvSpPr txBox="1"/>
          <p:nvPr userDrawn="1"/>
        </p:nvSpPr>
        <p:spPr bwMode="gray">
          <a:xfrm>
            <a:off x="11673946" y="1"/>
            <a:ext cx="518055" cy="195749"/>
          </a:xfrm>
          <a:prstGeom prst="rect">
            <a:avLst/>
          </a:prstGeom>
          <a:noFill/>
        </p:spPr>
        <p:txBody>
          <a:bodyPr wrap="square" lIns="0" tIns="52251" rIns="65314" bIns="0" rtlCol="0">
            <a:spAutoFit/>
          </a:bodyPr>
          <a:lstStyle/>
          <a:p>
            <a:pPr algn="r">
              <a:spcBef>
                <a:spcPts val="714"/>
              </a:spcBef>
            </a:pPr>
            <a:fld id="{11A0A082-46D1-4CDC-90AB-7FACAC0B3028}" type="slidenum">
              <a:rPr lang="en-US" sz="929" smtClean="0">
                <a:solidFill>
                  <a:schemeClr val="bg1"/>
                </a:solidFill>
                <a:latin typeface="+mj-lt"/>
              </a:rPr>
              <a:pPr algn="r">
                <a:spcBef>
                  <a:spcPts val="714"/>
                </a:spcBef>
              </a:pPr>
              <a:t>‹#›</a:t>
            </a:fld>
            <a:endParaRPr lang="en-US" sz="929">
              <a:solidFill>
                <a:schemeClr val="bg1"/>
              </a:solidFill>
              <a:latin typeface="+mj-lt"/>
            </a:endParaRPr>
          </a:p>
        </p:txBody>
      </p:sp>
    </p:spTree>
    <p:custDataLst>
      <p:tags r:id="rId1"/>
    </p:custDataLst>
    <p:extLst>
      <p:ext uri="{BB962C8B-B14F-4D97-AF65-F5344CB8AC3E}">
        <p14:creationId xmlns:p14="http://schemas.microsoft.com/office/powerpoint/2010/main" val="1193906464"/>
      </p:ext>
    </p:extLst>
  </p:cSld>
  <p:clrMapOvr>
    <a:masterClrMapping/>
  </p:clrMapOvr>
  <p:extLst>
    <p:ext uri="{DCECCB84-F9BA-43D5-87BE-67443E8EF086}">
      <p15:sldGuideLst xmlns:p15="http://schemas.microsoft.com/office/powerpoint/2012/main">
        <p15:guide id="1" pos="8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accent5"/>
        </a:solidFill>
        <a:effectLst/>
      </p:bgPr>
    </p:bg>
    <p:spTree>
      <p:nvGrpSpPr>
        <p:cNvPr id="1" name=""/>
        <p:cNvGrpSpPr/>
        <p:nvPr/>
      </p:nvGrpSpPr>
      <p:grpSpPr>
        <a:xfrm>
          <a:off x="0" y="0"/>
          <a:ext cx="0" cy="0"/>
          <a:chOff x="0" y="0"/>
          <a:chExt cx="0" cy="0"/>
        </a:xfrm>
      </p:grpSpPr>
      <p:pic>
        <p:nvPicPr>
          <p:cNvPr id="14"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877334" y="976445"/>
            <a:ext cx="2150133" cy="619331"/>
          </a:xfrm>
          <a:prstGeom prst="rect">
            <a:avLst/>
          </a:prstGeom>
        </p:spPr>
      </p:pic>
      <p:sp>
        <p:nvSpPr>
          <p:cNvPr id="16" name="Section name"/>
          <p:cNvSpPr>
            <a:spLocks noGrp="1"/>
          </p:cNvSpPr>
          <p:nvPr>
            <p:ph type="body" sz="quarter" idx="21" hasCustomPrompt="1"/>
          </p:nvPr>
        </p:nvSpPr>
        <p:spPr bwMode="gray">
          <a:xfrm>
            <a:off x="8542996" y="4991795"/>
            <a:ext cx="1809555" cy="26797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1286" cap="all" spc="71" baseline="0">
                <a:solidFill>
                  <a:schemeClr val="bg1"/>
                </a:solidFill>
                <a:latin typeface="+mj-lt"/>
              </a:defRPr>
            </a:lvl1pPr>
          </a:lstStyle>
          <a:p>
            <a:pPr lvl="0"/>
            <a:r>
              <a:rPr lang="en-US"/>
              <a:t>Insert break type</a:t>
            </a:r>
          </a:p>
        </p:txBody>
      </p:sp>
      <p:cxnSp>
        <p:nvCxnSpPr>
          <p:cNvPr id="11" name="Line - decorative">
            <a:extLst>
              <a:ext uri="{C183D7F6-B498-43B3-948B-1728B52AA6E4}">
                <adec:decorative xmlns:adec="http://schemas.microsoft.com/office/drawing/2017/decorative" val="1"/>
              </a:ext>
            </a:extLst>
          </p:cNvPr>
          <p:cNvCxnSpPr/>
          <p:nvPr userDrawn="1"/>
        </p:nvCxnSpPr>
        <p:spPr bwMode="gray">
          <a:xfrm>
            <a:off x="870858" y="4981151"/>
            <a:ext cx="9481693"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Section number"/>
          <p:cNvSpPr>
            <a:spLocks noGrp="1"/>
          </p:cNvSpPr>
          <p:nvPr>
            <p:ph type="body" sz="quarter" idx="22" hasCustomPrompt="1"/>
          </p:nvPr>
        </p:nvSpPr>
        <p:spPr bwMode="gray">
          <a:xfrm>
            <a:off x="10399211" y="4530342"/>
            <a:ext cx="1410789" cy="1978564"/>
          </a:xfrm>
        </p:spPr>
        <p:txBody>
          <a:bodyPr/>
          <a:lstStyle>
            <a:lvl1pPr marL="0" indent="0" algn="r">
              <a:spcBef>
                <a:spcPts val="0"/>
              </a:spcBef>
              <a:buNone/>
              <a:defRPr sz="12857">
                <a:solidFill>
                  <a:schemeClr val="accent6"/>
                </a:solidFill>
                <a:latin typeface="+mj-lt"/>
              </a:defRPr>
            </a:lvl1pPr>
          </a:lstStyle>
          <a:p>
            <a:pPr lvl="0"/>
            <a:r>
              <a:rPr lang="en-US"/>
              <a:t>#</a:t>
            </a:r>
          </a:p>
        </p:txBody>
      </p:sp>
      <p:sp>
        <p:nvSpPr>
          <p:cNvPr id="2" name="Divider title"/>
          <p:cNvSpPr>
            <a:spLocks noGrp="1"/>
          </p:cNvSpPr>
          <p:nvPr>
            <p:ph type="title" hasCustomPrompt="1"/>
          </p:nvPr>
        </p:nvSpPr>
        <p:spPr bwMode="gray">
          <a:xfrm>
            <a:off x="870857" y="2905330"/>
            <a:ext cx="7837714" cy="989281"/>
          </a:xfrm>
          <a:prstGeom prst="rect">
            <a:avLst/>
          </a:prstGeom>
        </p:spPr>
        <p:txBody>
          <a:bodyPr lIns="0" tIns="0" rIns="0" bIns="0" anchor="b" anchorCtr="0">
            <a:spAutoFit/>
          </a:bodyPr>
          <a:lstStyle>
            <a:lvl1pPr>
              <a:lnSpc>
                <a:spcPct val="90000"/>
              </a:lnSpc>
              <a:defRPr sz="3572" b="0" baseline="0">
                <a:solidFill>
                  <a:schemeClr val="bg1"/>
                </a:solidFill>
              </a:defRPr>
            </a:lvl1pPr>
          </a:lstStyle>
          <a:p>
            <a:r>
              <a:rPr lang="en-US"/>
              <a:t>Divider Title – Rockwell 25pt Regular, Title Case</a:t>
            </a:r>
          </a:p>
        </p:txBody>
      </p:sp>
      <p:sp>
        <p:nvSpPr>
          <p:cNvPr id="4" name="Divider subtitle"/>
          <p:cNvSpPr>
            <a:spLocks noGrp="1"/>
          </p:cNvSpPr>
          <p:nvPr>
            <p:ph type="body" sz="quarter" idx="19" hasCustomPrompt="1"/>
          </p:nvPr>
        </p:nvSpPr>
        <p:spPr bwMode="gray">
          <a:xfrm>
            <a:off x="870857" y="4039168"/>
            <a:ext cx="7837714" cy="241824"/>
          </a:xfrm>
        </p:spPr>
        <p:txBody>
          <a:bodyPr/>
          <a:lstStyle>
            <a:lvl1pPr marL="0" indent="0">
              <a:spcBef>
                <a:spcPts val="0"/>
              </a:spcBef>
              <a:buNone/>
              <a:defRPr sz="1571">
                <a:solidFill>
                  <a:schemeClr val="accent1"/>
                </a:solidFill>
              </a:defRPr>
            </a:lvl1pPr>
            <a:lvl2pPr marL="163289" indent="0">
              <a:spcBef>
                <a:spcPts val="0"/>
              </a:spcBef>
              <a:buNone/>
              <a:defRPr sz="1571">
                <a:solidFill>
                  <a:schemeClr val="accent1"/>
                </a:solidFill>
              </a:defRPr>
            </a:lvl2pPr>
            <a:lvl3pPr marL="326578" indent="0">
              <a:spcBef>
                <a:spcPts val="0"/>
              </a:spcBef>
              <a:buNone/>
              <a:defRPr sz="1571">
                <a:solidFill>
                  <a:schemeClr val="accent1"/>
                </a:solidFill>
              </a:defRPr>
            </a:lvl3pPr>
            <a:lvl4pPr marL="489867" indent="0">
              <a:spcBef>
                <a:spcPts val="0"/>
              </a:spcBef>
              <a:buNone/>
              <a:defRPr sz="1571">
                <a:solidFill>
                  <a:schemeClr val="accent1"/>
                </a:solidFill>
              </a:defRPr>
            </a:lvl4pPr>
            <a:lvl5pPr marL="653156" indent="0">
              <a:spcBef>
                <a:spcPts val="0"/>
              </a:spcBef>
              <a:buNone/>
              <a:defRPr sz="1571">
                <a:solidFill>
                  <a:schemeClr val="accent1"/>
                </a:solidFill>
              </a:defRPr>
            </a:lvl5pPr>
          </a:lstStyle>
          <a:p>
            <a:pPr lvl="0"/>
            <a:r>
              <a:rPr lang="en-US"/>
              <a:t>Divider Subtitle – Verdana 11pt Regular, Title Case</a:t>
            </a:r>
          </a:p>
        </p:txBody>
      </p:sp>
      <p:sp>
        <p:nvSpPr>
          <p:cNvPr id="7" name="Bullets"/>
          <p:cNvSpPr>
            <a:spLocks noGrp="1"/>
          </p:cNvSpPr>
          <p:nvPr>
            <p:ph type="body" sz="quarter" idx="20" hasCustomPrompt="1"/>
          </p:nvPr>
        </p:nvSpPr>
        <p:spPr bwMode="gray">
          <a:xfrm>
            <a:off x="870857" y="5302370"/>
            <a:ext cx="4354286" cy="637537"/>
          </a:xfrm>
        </p:spPr>
        <p:txBody>
          <a:bodyPr/>
          <a:lstStyle>
            <a:lvl1pPr>
              <a:spcBef>
                <a:spcPts val="429"/>
              </a:spcBef>
              <a:defRPr sz="1143">
                <a:solidFill>
                  <a:schemeClr val="bg1"/>
                </a:solidFill>
              </a:defRPr>
            </a:lvl1pPr>
            <a:lvl2pPr>
              <a:spcBef>
                <a:spcPts val="429"/>
              </a:spcBef>
              <a:defRPr sz="1143">
                <a:solidFill>
                  <a:schemeClr val="bg1"/>
                </a:solidFill>
              </a:defRPr>
            </a:lvl2pPr>
            <a:lvl3pPr>
              <a:spcBef>
                <a:spcPts val="429"/>
              </a:spcBef>
              <a:defRPr sz="1143">
                <a:solidFill>
                  <a:schemeClr val="bg1"/>
                </a:solidFill>
              </a:defRPr>
            </a:lvl3pPr>
            <a:lvl4pPr>
              <a:spcBef>
                <a:spcPts val="429"/>
              </a:spcBef>
              <a:defRPr sz="1143">
                <a:solidFill>
                  <a:schemeClr val="bg1"/>
                </a:solidFill>
              </a:defRPr>
            </a:lvl4pPr>
            <a:lvl5pPr>
              <a:spcBef>
                <a:spcPts val="429"/>
              </a:spcBef>
              <a:defRPr sz="1143">
                <a:solidFill>
                  <a:schemeClr val="bg1"/>
                </a:solidFill>
              </a:defRPr>
            </a:lvl5pPr>
          </a:lstStyle>
          <a:p>
            <a:pPr lvl="0"/>
            <a:r>
              <a:rPr lang="en-US"/>
              <a:t>Divider Bullet Placement (if needed)</a:t>
            </a:r>
          </a:p>
          <a:p>
            <a:pPr lvl="0"/>
            <a:r>
              <a:rPr lang="en-US"/>
              <a:t>Divider Bullet Placement (if needed)</a:t>
            </a:r>
          </a:p>
          <a:p>
            <a:pPr lvl="0"/>
            <a:r>
              <a:rPr lang="en-US"/>
              <a:t>Divider Bullet Placement (if needed)</a:t>
            </a:r>
          </a:p>
        </p:txBody>
      </p:sp>
      <p:sp>
        <p:nvSpPr>
          <p:cNvPr id="12" name="Green box directions - decorative">
            <a:extLst>
              <a:ext uri="{C183D7F6-B498-43B3-948B-1728B52AA6E4}">
                <adec:decorative xmlns:adec="http://schemas.microsoft.com/office/drawing/2017/decorative" val="1"/>
              </a:ext>
            </a:extLst>
          </p:cNvPr>
          <p:cNvSpPr txBox="1">
            <a:spLocks/>
          </p:cNvSpPr>
          <p:nvPr userDrawn="1"/>
        </p:nvSpPr>
        <p:spPr bwMode="gray">
          <a:xfrm>
            <a:off x="12323004" y="4696236"/>
            <a:ext cx="2801737" cy="2169256"/>
          </a:xfrm>
          <a:prstGeom prst="rect">
            <a:avLst/>
          </a:prstGeom>
          <a:solidFill>
            <a:srgbClr val="009900"/>
          </a:solidFill>
        </p:spPr>
        <p:txBody>
          <a:bodyPr vert="horz" wrap="square" lIns="91440" tIns="65314" rIns="91440" bIns="65314"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429" b="1">
                <a:solidFill>
                  <a:schemeClr val="bg1"/>
                </a:solidFill>
                <a:latin typeface="Arial" panose="020B0604020202020204" pitchFamily="34" charset="0"/>
                <a:cs typeface="Arial" panose="020B0604020202020204" pitchFamily="34" charset="0"/>
              </a:rPr>
              <a:t>What’s a Break Type?</a:t>
            </a:r>
          </a:p>
          <a:p>
            <a:pPr marL="0" indent="0">
              <a:spcBef>
                <a:spcPts val="429"/>
              </a:spcBef>
              <a:buFont typeface="+mj-lt"/>
              <a:buNone/>
            </a:pPr>
            <a:r>
              <a:rPr lang="en-US" sz="1143" b="0">
                <a:solidFill>
                  <a:schemeClr val="bg1"/>
                </a:solidFill>
                <a:latin typeface="Arial" panose="020B0604020202020204" pitchFamily="34" charset="0"/>
                <a:cs typeface="Arial" panose="020B0604020202020204" pitchFamily="34" charset="0"/>
              </a:rPr>
              <a:t>Here are some examples:</a:t>
            </a:r>
            <a:endParaRPr lang="en-US" sz="1143" b="0" baseline="0">
              <a:solidFill>
                <a:schemeClr val="bg1"/>
              </a:solidFill>
              <a:latin typeface="Arial" panose="020B0604020202020204" pitchFamily="34" charset="0"/>
              <a:cs typeface="Arial" panose="020B0604020202020204" pitchFamily="34" charset="0"/>
            </a:endParaRPr>
          </a:p>
          <a:p>
            <a:pPr marL="167825" indent="-167825">
              <a:spcBef>
                <a:spcPts val="714"/>
              </a:spcBef>
              <a:buFont typeface="Arial" panose="020B0604020202020204" pitchFamily="34" charset="0"/>
              <a:buChar char="•"/>
            </a:pPr>
            <a:r>
              <a:rPr lang="en-US" sz="1143" b="0" baseline="0">
                <a:solidFill>
                  <a:schemeClr val="bg1"/>
                </a:solidFill>
                <a:latin typeface="Arial" panose="020B0604020202020204" pitchFamily="34" charset="0"/>
                <a:cs typeface="Arial" panose="020B0604020202020204" pitchFamily="34" charset="0"/>
              </a:rPr>
              <a:t>Section</a:t>
            </a:r>
          </a:p>
          <a:p>
            <a:pPr marL="167825" indent="-167825">
              <a:spcBef>
                <a:spcPts val="286"/>
              </a:spcBef>
              <a:buFont typeface="Arial" panose="020B0604020202020204" pitchFamily="34" charset="0"/>
              <a:buChar char="•"/>
            </a:pPr>
            <a:r>
              <a:rPr lang="en-US" sz="1143" b="0" baseline="0">
                <a:solidFill>
                  <a:schemeClr val="bg1"/>
                </a:solidFill>
                <a:latin typeface="Arial" panose="020B0604020202020204" pitchFamily="34" charset="0"/>
                <a:cs typeface="Arial" panose="020B0604020202020204" pitchFamily="34" charset="0"/>
              </a:rPr>
              <a:t>Chapter</a:t>
            </a:r>
          </a:p>
          <a:p>
            <a:pPr marL="167825" indent="-167825">
              <a:spcBef>
                <a:spcPts val="286"/>
              </a:spcBef>
              <a:buFont typeface="Arial" panose="020B0604020202020204" pitchFamily="34" charset="0"/>
              <a:buChar char="•"/>
            </a:pPr>
            <a:r>
              <a:rPr lang="en-US" sz="1143" b="0" baseline="0">
                <a:solidFill>
                  <a:schemeClr val="bg1"/>
                </a:solidFill>
                <a:latin typeface="Arial" panose="020B0604020202020204" pitchFamily="34" charset="0"/>
                <a:cs typeface="Arial" panose="020B0604020202020204" pitchFamily="34" charset="0"/>
              </a:rPr>
              <a:t>Tool</a:t>
            </a:r>
          </a:p>
          <a:p>
            <a:pPr marL="167825" indent="-167825">
              <a:spcBef>
                <a:spcPts val="286"/>
              </a:spcBef>
              <a:buFont typeface="Arial" panose="020B0604020202020204" pitchFamily="34" charset="0"/>
              <a:buChar char="•"/>
            </a:pPr>
            <a:r>
              <a:rPr lang="en-US" sz="1143" b="0" baseline="0">
                <a:solidFill>
                  <a:schemeClr val="bg1"/>
                </a:solidFill>
                <a:latin typeface="Arial" panose="020B0604020202020204" pitchFamily="34" charset="0"/>
                <a:cs typeface="Arial" panose="020B0604020202020204" pitchFamily="34" charset="0"/>
              </a:rPr>
              <a:t>Appendix</a:t>
            </a:r>
          </a:p>
          <a:p>
            <a:pPr marL="167825" indent="-167825">
              <a:spcBef>
                <a:spcPts val="286"/>
              </a:spcBef>
              <a:buFont typeface="Arial" panose="020B0604020202020204" pitchFamily="34" charset="0"/>
              <a:buChar char="•"/>
            </a:pPr>
            <a:r>
              <a:rPr lang="en-US" sz="1143" b="0" baseline="0">
                <a:solidFill>
                  <a:schemeClr val="bg1"/>
                </a:solidFill>
                <a:latin typeface="Arial" panose="020B0604020202020204" pitchFamily="34" charset="0"/>
                <a:cs typeface="Arial" panose="020B0604020202020204" pitchFamily="34" charset="0"/>
              </a:rPr>
              <a:t>Case Study</a:t>
            </a:r>
          </a:p>
          <a:p>
            <a:pPr marL="0" indent="0">
              <a:spcBef>
                <a:spcPts val="857"/>
              </a:spcBef>
              <a:buFont typeface="Arial" panose="020B0604020202020204" pitchFamily="34" charset="0"/>
              <a:buNone/>
            </a:pPr>
            <a:r>
              <a:rPr lang="en-US" sz="1143" b="0" i="1" baseline="0">
                <a:solidFill>
                  <a:schemeClr val="bg1"/>
                </a:solidFill>
                <a:latin typeface="Arial" panose="020B0604020202020204" pitchFamily="34" charset="0"/>
                <a:cs typeface="Arial" panose="020B0604020202020204" pitchFamily="34" charset="0"/>
              </a:rPr>
              <a:t>If not needed, you may delete the break type box.</a:t>
            </a:r>
            <a:endParaRPr lang="en-US" sz="1143" b="0" i="1">
              <a:solidFill>
                <a:schemeClr val="bg1"/>
              </a:solidFill>
              <a:latin typeface="Arial" panose="020B0604020202020204" pitchFamily="34" charset="0"/>
              <a:cs typeface="Arial" panose="020B0604020202020204" pitchFamily="34" charset="0"/>
            </a:endParaRPr>
          </a:p>
        </p:txBody>
      </p:sp>
      <p:sp>
        <p:nvSpPr>
          <p:cNvPr id="17" name="Slide number - decorative">
            <a:extLst>
              <a:ext uri="{C183D7F6-B498-43B3-948B-1728B52AA6E4}">
                <adec:decorative xmlns:adec="http://schemas.microsoft.com/office/drawing/2017/decorative" val="1"/>
              </a:ext>
            </a:extLst>
          </p:cNvPr>
          <p:cNvSpPr txBox="1"/>
          <p:nvPr userDrawn="1"/>
        </p:nvSpPr>
        <p:spPr bwMode="gray">
          <a:xfrm>
            <a:off x="11673946" y="1"/>
            <a:ext cx="518055" cy="195749"/>
          </a:xfrm>
          <a:prstGeom prst="rect">
            <a:avLst/>
          </a:prstGeom>
          <a:noFill/>
        </p:spPr>
        <p:txBody>
          <a:bodyPr wrap="square" lIns="0" tIns="52251" rIns="65314" bIns="0" rtlCol="0">
            <a:spAutoFit/>
          </a:bodyPr>
          <a:lstStyle/>
          <a:p>
            <a:pPr algn="r">
              <a:spcBef>
                <a:spcPts val="714"/>
              </a:spcBef>
            </a:pPr>
            <a:fld id="{11A0A082-46D1-4CDC-90AB-7FACAC0B3028}" type="slidenum">
              <a:rPr lang="en-US" sz="929" smtClean="0">
                <a:solidFill>
                  <a:schemeClr val="bg1"/>
                </a:solidFill>
                <a:latin typeface="+mj-lt"/>
              </a:rPr>
              <a:pPr algn="r">
                <a:spcBef>
                  <a:spcPts val="714"/>
                </a:spcBef>
              </a:pPr>
              <a:t>‹#›</a:t>
            </a:fld>
            <a:endParaRPr lang="en-US" sz="929">
              <a:solidFill>
                <a:schemeClr val="bg1"/>
              </a:solidFill>
              <a:latin typeface="+mj-lt"/>
            </a:endParaRPr>
          </a:p>
        </p:txBody>
      </p:sp>
    </p:spTree>
    <p:custDataLst>
      <p:tags r:id="rId1"/>
    </p:custDataLst>
    <p:extLst>
      <p:ext uri="{BB962C8B-B14F-4D97-AF65-F5344CB8AC3E}">
        <p14:creationId xmlns:p14="http://schemas.microsoft.com/office/powerpoint/2010/main" val="2519674954"/>
      </p:ext>
    </p:extLst>
  </p:cSld>
  <p:clrMapOvr>
    <a:masterClrMapping/>
  </p:clrMapOvr>
  <p:extLst>
    <p:ext uri="{DCECCB84-F9BA-43D5-87BE-67443E8EF086}">
      <p15:sldGuideLst xmlns:p15="http://schemas.microsoft.com/office/powerpoint/2012/main">
        <p15:guide id="1" pos="288">
          <p15:clr>
            <a:srgbClr val="FBAE40"/>
          </p15:clr>
        </p15:guide>
        <p15:guide id="2" orient="horz" pos="1718">
          <p15:clr>
            <a:srgbClr val="FBAE40"/>
          </p15:clr>
        </p15:guide>
        <p15:guide id="3" orient="horz" pos="178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3" y="1"/>
            <a:ext cx="12191998" cy="858830"/>
          </a:xfrm>
          <a:prstGeom prst="rect">
            <a:avLst/>
          </a:prstGeom>
          <a:solidFill>
            <a:schemeClr val="accent5"/>
          </a:solidFill>
          <a:ln w="19050" cap="flat" cmpd="sng" algn="ctr">
            <a:noFill/>
            <a:prstDash val="solid"/>
            <a:miter lim="800000"/>
          </a:ln>
          <a:effectLst/>
        </p:spPr>
        <p:txBody>
          <a:bodyPr rot="0" spcFirstLastPara="0" vert="horz" wrap="square" lIns="130629" tIns="65314" rIns="130629" bIns="65314" numCol="1" spcCol="0" rtlCol="0" fromWordArt="0" anchor="t" anchorCtr="0" forceAA="0" compatLnSpc="1">
            <a:prstTxWarp prst="textNoShape">
              <a:avLst/>
            </a:prstTxWarp>
            <a:noAutofit/>
          </a:bodyPr>
          <a:lstStyle/>
          <a:p>
            <a:pPr algn="ctr"/>
            <a:endParaRPr lang="en-US" sz="1429"/>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10659982" y="1"/>
            <a:ext cx="1429038" cy="858830"/>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2571"/>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571"/>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571"/>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571"/>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571"/>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571"/>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571"/>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429"/>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876974"/>
            <a:ext cx="121920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533703" y="142546"/>
            <a:ext cx="4876800" cy="175873"/>
          </a:xfrm>
        </p:spPr>
        <p:txBody>
          <a:bodyPr anchor="ctr" anchorCtr="0"/>
          <a:lstStyle>
            <a:lvl1pPr marL="0" indent="0">
              <a:spcBef>
                <a:spcPts val="0"/>
              </a:spcBef>
              <a:buNone/>
              <a:defRPr sz="1143">
                <a:solidFill>
                  <a:schemeClr val="bg1"/>
                </a:solidFill>
              </a:defRPr>
            </a:lvl1pPr>
            <a:lvl2pPr marL="163289" indent="0">
              <a:spcBef>
                <a:spcPts val="0"/>
              </a:spcBef>
              <a:buNone/>
              <a:defRPr sz="1143"/>
            </a:lvl2pPr>
            <a:lvl3pPr marL="326578" indent="0">
              <a:spcBef>
                <a:spcPts val="0"/>
              </a:spcBef>
              <a:buNone/>
              <a:defRPr sz="1143"/>
            </a:lvl3pPr>
            <a:lvl4pPr marL="489867" indent="0">
              <a:spcBef>
                <a:spcPts val="0"/>
              </a:spcBef>
              <a:buNone/>
              <a:defRPr sz="1143"/>
            </a:lvl4pPr>
            <a:lvl5pPr marL="653156" indent="0">
              <a:spcBef>
                <a:spcPts val="0"/>
              </a:spcBef>
              <a:buNone/>
              <a:defRPr sz="1143"/>
            </a:lvl5pPr>
          </a:lstStyle>
          <a:p>
            <a:pPr lvl="0"/>
            <a:r>
              <a:rPr lang="en-US"/>
              <a:t>Top Kicker – Verdana 8pt Regular, Title Case</a:t>
            </a:r>
          </a:p>
        </p:txBody>
      </p:sp>
      <p:sp>
        <p:nvSpPr>
          <p:cNvPr id="3" name="Slide title"/>
          <p:cNvSpPr>
            <a:spLocks noGrp="1"/>
          </p:cNvSpPr>
          <p:nvPr userDrawn="1">
            <p:ph type="title" hasCustomPrompt="1"/>
          </p:nvPr>
        </p:nvSpPr>
        <p:spPr bwMode="gray">
          <a:xfrm>
            <a:off x="533703" y="442606"/>
            <a:ext cx="9927771" cy="366400"/>
          </a:xfrm>
        </p:spPr>
        <p:txBody>
          <a:bodyPr/>
          <a:lstStyle>
            <a:lvl1pPr>
              <a:defRPr baseline="0">
                <a:solidFill>
                  <a:schemeClr val="bg1"/>
                </a:solidFill>
              </a:defRPr>
            </a:lvl1pPr>
          </a:lstStyle>
          <a:p>
            <a:r>
              <a:rPr lang="en-US"/>
              <a:t>Slide Title – Rockwell 18pt Regular, Title Case</a:t>
            </a:r>
          </a:p>
        </p:txBody>
      </p:sp>
      <p:sp>
        <p:nvSpPr>
          <p:cNvPr id="13" name="Slide subtitle"/>
          <p:cNvSpPr>
            <a:spLocks noGrp="1"/>
          </p:cNvSpPr>
          <p:nvPr userDrawn="1">
            <p:ph type="body" sz="quarter" idx="15" hasCustomPrompt="1"/>
          </p:nvPr>
        </p:nvSpPr>
        <p:spPr bwMode="gray">
          <a:xfrm>
            <a:off x="533705" y="939617"/>
            <a:ext cx="11129131" cy="263809"/>
          </a:xfrm>
        </p:spPr>
        <p:txBody>
          <a:bodyPr/>
          <a:lstStyle>
            <a:lvl1pPr marL="0" indent="0">
              <a:spcBef>
                <a:spcPts val="0"/>
              </a:spcBef>
              <a:buNone/>
              <a:defRPr sz="1714">
                <a:solidFill>
                  <a:schemeClr val="tx1"/>
                </a:solidFill>
              </a:defRPr>
            </a:lvl1pPr>
            <a:lvl2pPr>
              <a:spcBef>
                <a:spcPts val="0"/>
              </a:spcBef>
              <a:defRPr sz="1714"/>
            </a:lvl2pPr>
            <a:lvl3pPr>
              <a:spcBef>
                <a:spcPts val="0"/>
              </a:spcBef>
              <a:defRPr sz="1714"/>
            </a:lvl3pPr>
            <a:lvl4pPr>
              <a:spcBef>
                <a:spcPts val="0"/>
              </a:spcBef>
              <a:defRPr sz="1714"/>
            </a:lvl4pPr>
            <a:lvl5pPr>
              <a:spcBef>
                <a:spcPts val="0"/>
              </a:spcBef>
              <a:defRPr sz="1714"/>
            </a:lvl5pPr>
          </a:lstStyle>
          <a:p>
            <a:pPr lvl="0"/>
            <a:r>
              <a:rPr lang="en-US"/>
              <a:t>Slide Subtitle – Verdana 12pt Regular, Title Case</a:t>
            </a:r>
          </a:p>
        </p:txBody>
      </p:sp>
      <p:sp>
        <p:nvSpPr>
          <p:cNvPr id="15" name="Footnote"/>
          <p:cNvSpPr>
            <a:spLocks noGrp="1"/>
          </p:cNvSpPr>
          <p:nvPr userDrawn="1">
            <p:ph type="body" sz="quarter" idx="19" hasCustomPrompt="1"/>
          </p:nvPr>
        </p:nvSpPr>
        <p:spPr bwMode="gray">
          <a:xfrm>
            <a:off x="0" y="6291179"/>
            <a:ext cx="3897531" cy="329760"/>
          </a:xfrm>
        </p:spPr>
        <p:txBody>
          <a:bodyPr lIns="64008" anchor="b" anchorCtr="0"/>
          <a:lstStyle>
            <a:lvl1pPr marL="163289" indent="-163289">
              <a:spcBef>
                <a:spcPts val="143"/>
              </a:spcBef>
              <a:buFont typeface="+mj-lt"/>
              <a:buAutoNum type="arabicParenR"/>
              <a:defRPr sz="714">
                <a:solidFill>
                  <a:schemeClr val="tx1"/>
                </a:solidFill>
              </a:defRPr>
            </a:lvl1pPr>
            <a:lvl2pPr>
              <a:spcBef>
                <a:spcPts val="286"/>
              </a:spcBef>
              <a:defRPr sz="714"/>
            </a:lvl2pPr>
            <a:lvl3pPr>
              <a:spcBef>
                <a:spcPts val="286"/>
              </a:spcBef>
              <a:defRPr sz="714"/>
            </a:lvl3pPr>
            <a:lvl4pPr>
              <a:spcBef>
                <a:spcPts val="286"/>
              </a:spcBef>
              <a:defRPr sz="714"/>
            </a:lvl4pPr>
            <a:lvl5pPr>
              <a:spcBef>
                <a:spcPts val="286"/>
              </a:spcBef>
              <a:defRPr sz="714"/>
            </a:lvl5pPr>
          </a:lstStyle>
          <a:p>
            <a:pPr lvl="0"/>
            <a:r>
              <a:rPr lang="en-US"/>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7830964" y="6592031"/>
            <a:ext cx="4361036" cy="265970"/>
          </a:xfrm>
        </p:spPr>
        <p:txBody>
          <a:bodyPr rIns="64008" bIns="45720" anchor="b" anchorCtr="0"/>
          <a:lstStyle>
            <a:lvl1pPr marL="0" indent="0">
              <a:spcBef>
                <a:spcPts val="286"/>
              </a:spcBef>
              <a:buNone/>
              <a:defRPr sz="714">
                <a:solidFill>
                  <a:schemeClr val="tx1"/>
                </a:solidFill>
              </a:defRPr>
            </a:lvl1pPr>
            <a:lvl2pPr marL="163289" indent="0">
              <a:spcBef>
                <a:spcPts val="286"/>
              </a:spcBef>
              <a:buNone/>
              <a:defRPr sz="714"/>
            </a:lvl2pPr>
            <a:lvl3pPr marL="326578" indent="0">
              <a:spcBef>
                <a:spcPts val="286"/>
              </a:spcBef>
              <a:buNone/>
              <a:defRPr sz="714"/>
            </a:lvl3pPr>
            <a:lvl4pPr marL="489867" indent="0">
              <a:spcBef>
                <a:spcPts val="286"/>
              </a:spcBef>
              <a:buNone/>
              <a:defRPr sz="714"/>
            </a:lvl4pPr>
            <a:lvl5pPr marL="653156" indent="0">
              <a:spcBef>
                <a:spcPts val="286"/>
              </a:spcBef>
              <a:buNone/>
              <a:defRPr sz="714"/>
            </a:lvl5pPr>
          </a:lstStyle>
          <a:p>
            <a:pPr lvl="0"/>
            <a:r>
              <a:rPr lang="en-US"/>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11739759" y="634430"/>
            <a:ext cx="452242" cy="142988"/>
          </a:xfrm>
          <a:prstGeom prst="rect">
            <a:avLst/>
          </a:prstGeom>
          <a:solidFill>
            <a:schemeClr val="accent5"/>
          </a:solidFill>
        </p:spPr>
        <p:txBody>
          <a:bodyPr wrap="square" lIns="0" tIns="0" rIns="65314" bIns="0" rtlCol="0">
            <a:spAutoFit/>
          </a:bodyPr>
          <a:lstStyle/>
          <a:p>
            <a:pPr algn="r">
              <a:spcBef>
                <a:spcPts val="714"/>
              </a:spcBef>
            </a:pPr>
            <a:fld id="{11A0A082-46D1-4CDC-90AB-7FACAC0B3028}" type="slidenum">
              <a:rPr lang="en-US" sz="929" smtClean="0">
                <a:solidFill>
                  <a:schemeClr val="bg1"/>
                </a:solidFill>
                <a:latin typeface="+mj-lt"/>
              </a:rPr>
              <a:pPr algn="r">
                <a:spcBef>
                  <a:spcPts val="714"/>
                </a:spcBef>
              </a:pPr>
              <a:t>‹#›</a:t>
            </a:fld>
            <a:endParaRPr lang="en-US" sz="929">
              <a:solidFill>
                <a:schemeClr val="bg1"/>
              </a:solidFill>
              <a:latin typeface="+mj-lt"/>
            </a:endParaRPr>
          </a:p>
        </p:txBody>
      </p:sp>
    </p:spTree>
    <p:custDataLst>
      <p:tags r:id="rId1"/>
    </p:custDataLst>
    <p:extLst>
      <p:ext uri="{BB962C8B-B14F-4D97-AF65-F5344CB8AC3E}">
        <p14:creationId xmlns:p14="http://schemas.microsoft.com/office/powerpoint/2010/main" val="2355947742"/>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5"/>
        </a:solidFill>
        <a:effectLst/>
      </p:bgPr>
    </p:bg>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531535" y="442606"/>
            <a:ext cx="7432842" cy="36640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a:t>Impact Slide Title – Rockwell 18pt</a:t>
            </a:r>
          </a:p>
        </p:txBody>
      </p:sp>
      <p:sp>
        <p:nvSpPr>
          <p:cNvPr id="6" name="Slide subtitle"/>
          <p:cNvSpPr>
            <a:spLocks noGrp="1"/>
          </p:cNvSpPr>
          <p:nvPr>
            <p:ph type="body" sz="quarter" idx="16" hasCustomPrompt="1"/>
          </p:nvPr>
        </p:nvSpPr>
        <p:spPr bwMode="gray">
          <a:xfrm>
            <a:off x="1011988" y="863713"/>
            <a:ext cx="7666901" cy="366400"/>
          </a:xfrm>
        </p:spPr>
        <p:txBody>
          <a:bodyPr/>
          <a:lstStyle>
            <a:lvl1pPr marL="0" indent="0">
              <a:lnSpc>
                <a:spcPct val="90000"/>
              </a:lnSpc>
              <a:spcBef>
                <a:spcPts val="0"/>
              </a:spcBef>
              <a:buNone/>
              <a:defRPr sz="2571" spc="71" baseline="0">
                <a:solidFill>
                  <a:schemeClr val="bg1"/>
                </a:solidFill>
                <a:latin typeface="+mj-lt"/>
              </a:defRPr>
            </a:lvl1pPr>
          </a:lstStyle>
          <a:p>
            <a:pPr lvl="0"/>
            <a:r>
              <a:rPr lang="en-US"/>
              <a:t>Title Continued Here If Needed</a:t>
            </a:r>
          </a:p>
        </p:txBody>
      </p:sp>
      <p:sp>
        <p:nvSpPr>
          <p:cNvPr id="15" name="Text box"/>
          <p:cNvSpPr>
            <a:spLocks noGrp="1"/>
          </p:cNvSpPr>
          <p:nvPr>
            <p:ph type="body" sz="quarter" idx="17" hasCustomPrompt="1"/>
          </p:nvPr>
        </p:nvSpPr>
        <p:spPr bwMode="gray">
          <a:xfrm>
            <a:off x="2056904" y="2467985"/>
            <a:ext cx="8078196" cy="1807482"/>
          </a:xfrm>
        </p:spPr>
        <p:txBody>
          <a:bodyPr/>
          <a:lstStyle>
            <a:lvl1pPr marL="0" indent="0">
              <a:lnSpc>
                <a:spcPct val="120000"/>
              </a:lnSpc>
              <a:spcBef>
                <a:spcPts val="1714"/>
              </a:spcBef>
              <a:buNone/>
              <a:defRPr sz="2000">
                <a:solidFill>
                  <a:schemeClr val="bg1"/>
                </a:solidFill>
              </a:defRPr>
            </a:lvl1pPr>
            <a:lvl2pPr marL="163289" indent="0">
              <a:lnSpc>
                <a:spcPct val="110000"/>
              </a:lnSpc>
              <a:spcBef>
                <a:spcPts val="1714"/>
              </a:spcBef>
              <a:buNone/>
              <a:defRPr sz="2000">
                <a:solidFill>
                  <a:schemeClr val="bg1"/>
                </a:solidFill>
              </a:defRPr>
            </a:lvl2pPr>
            <a:lvl3pPr marL="326578" indent="0">
              <a:lnSpc>
                <a:spcPct val="110000"/>
              </a:lnSpc>
              <a:spcBef>
                <a:spcPts val="1714"/>
              </a:spcBef>
              <a:buNone/>
              <a:defRPr sz="2000">
                <a:solidFill>
                  <a:schemeClr val="bg1"/>
                </a:solidFill>
              </a:defRPr>
            </a:lvl3pPr>
            <a:lvl4pPr marL="489867" indent="0">
              <a:lnSpc>
                <a:spcPct val="110000"/>
              </a:lnSpc>
              <a:spcBef>
                <a:spcPts val="1714"/>
              </a:spcBef>
              <a:buNone/>
              <a:defRPr sz="2000">
                <a:solidFill>
                  <a:schemeClr val="bg1"/>
                </a:solidFill>
              </a:defRPr>
            </a:lvl4pPr>
            <a:lvl5pPr marL="653156" indent="0">
              <a:lnSpc>
                <a:spcPct val="110000"/>
              </a:lnSpc>
              <a:spcBef>
                <a:spcPts val="1714"/>
              </a:spcBef>
              <a:buNone/>
              <a:defRPr sz="2000">
                <a:solidFill>
                  <a:schemeClr val="bg1"/>
                </a:solidFill>
              </a:defRPr>
            </a:lvl5pPr>
          </a:lstStyle>
          <a:p>
            <a:pPr lvl="0"/>
            <a:r>
              <a:rPr lang="en-US"/>
              <a:t>Use dark background (impact) slides sparingly (ex: a single quote, statistic, or large image). See sample impact slides in the EAB On-screen Graphic and Layout Guide. Impact quote text – Verdana 14pt Regular. Keep quote short and minimize slide titling. </a:t>
            </a:r>
          </a:p>
        </p:txBody>
      </p:sp>
      <p:sp>
        <p:nvSpPr>
          <p:cNvPr id="17" name="Footnote"/>
          <p:cNvSpPr>
            <a:spLocks noGrp="1"/>
          </p:cNvSpPr>
          <p:nvPr>
            <p:ph type="body" sz="quarter" idx="19" hasCustomPrompt="1"/>
          </p:nvPr>
        </p:nvSpPr>
        <p:spPr bwMode="gray">
          <a:xfrm>
            <a:off x="0" y="6291179"/>
            <a:ext cx="3897531" cy="329760"/>
          </a:xfrm>
        </p:spPr>
        <p:txBody>
          <a:bodyPr lIns="64008" anchor="b" anchorCtr="0"/>
          <a:lstStyle>
            <a:lvl1pPr marL="163289" indent="-163289">
              <a:spcBef>
                <a:spcPts val="143"/>
              </a:spcBef>
              <a:buFont typeface="+mj-lt"/>
              <a:buAutoNum type="arabicParenR"/>
              <a:defRPr sz="714">
                <a:solidFill>
                  <a:schemeClr val="accent1"/>
                </a:solidFill>
              </a:defRPr>
            </a:lvl1pPr>
            <a:lvl2pPr>
              <a:spcBef>
                <a:spcPts val="286"/>
              </a:spcBef>
              <a:defRPr sz="714"/>
            </a:lvl2pPr>
            <a:lvl3pPr>
              <a:spcBef>
                <a:spcPts val="286"/>
              </a:spcBef>
              <a:defRPr sz="714"/>
            </a:lvl3pPr>
            <a:lvl4pPr>
              <a:spcBef>
                <a:spcPts val="286"/>
              </a:spcBef>
              <a:defRPr sz="714"/>
            </a:lvl4pPr>
            <a:lvl5pPr>
              <a:spcBef>
                <a:spcPts val="286"/>
              </a:spcBef>
              <a:defRPr sz="714"/>
            </a:lvl5pPr>
          </a:lstStyle>
          <a:p>
            <a:pPr lvl="0"/>
            <a:r>
              <a:rPr lang="en-US"/>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1"/>
              </a:ext>
            </a:extLst>
          </p:cNvPr>
          <p:cNvSpPr>
            <a:spLocks noGrp="1"/>
          </p:cNvSpPr>
          <p:nvPr>
            <p:ph type="body" sz="quarter" idx="18" hasCustomPrompt="1"/>
          </p:nvPr>
        </p:nvSpPr>
        <p:spPr bwMode="gray">
          <a:xfrm>
            <a:off x="7837714" y="6592030"/>
            <a:ext cx="4354286" cy="265970"/>
          </a:xfrm>
        </p:spPr>
        <p:txBody>
          <a:bodyPr rIns="64008" bIns="45720" anchor="b" anchorCtr="0"/>
          <a:lstStyle>
            <a:lvl1pPr marL="0" indent="0">
              <a:spcBef>
                <a:spcPts val="286"/>
              </a:spcBef>
              <a:buNone/>
              <a:defRPr sz="714">
                <a:solidFill>
                  <a:schemeClr val="accent1"/>
                </a:solidFill>
              </a:defRPr>
            </a:lvl1pPr>
            <a:lvl2pPr marL="163289" indent="0">
              <a:spcBef>
                <a:spcPts val="286"/>
              </a:spcBef>
              <a:buNone/>
              <a:defRPr sz="714"/>
            </a:lvl2pPr>
            <a:lvl3pPr marL="326578" indent="0">
              <a:spcBef>
                <a:spcPts val="286"/>
              </a:spcBef>
              <a:buNone/>
              <a:defRPr sz="714"/>
            </a:lvl3pPr>
            <a:lvl4pPr marL="489867" indent="0">
              <a:spcBef>
                <a:spcPts val="286"/>
              </a:spcBef>
              <a:buNone/>
              <a:defRPr sz="714"/>
            </a:lvl4pPr>
            <a:lvl5pPr marL="653156" indent="0">
              <a:spcBef>
                <a:spcPts val="286"/>
              </a:spcBef>
              <a:buNone/>
              <a:defRPr sz="714"/>
            </a:lvl5pPr>
          </a:lstStyle>
          <a:p>
            <a:pPr lvl="0"/>
            <a:r>
              <a:rPr lang="en-US"/>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userDrawn="1"/>
        </p:nvSpPr>
        <p:spPr bwMode="gray">
          <a:xfrm>
            <a:off x="11673946" y="1"/>
            <a:ext cx="518055" cy="195749"/>
          </a:xfrm>
          <a:prstGeom prst="rect">
            <a:avLst/>
          </a:prstGeom>
          <a:noFill/>
        </p:spPr>
        <p:txBody>
          <a:bodyPr wrap="square" lIns="0" tIns="52251" rIns="65314" bIns="0" rtlCol="0">
            <a:spAutoFit/>
          </a:bodyPr>
          <a:lstStyle/>
          <a:p>
            <a:pPr algn="r">
              <a:spcBef>
                <a:spcPts val="714"/>
              </a:spcBef>
            </a:pPr>
            <a:fld id="{11A0A082-46D1-4CDC-90AB-7FACAC0B3028}" type="slidenum">
              <a:rPr lang="en-US" sz="929" smtClean="0">
                <a:solidFill>
                  <a:schemeClr val="bg1"/>
                </a:solidFill>
                <a:latin typeface="+mj-lt"/>
              </a:rPr>
              <a:pPr algn="r">
                <a:spcBef>
                  <a:spcPts val="714"/>
                </a:spcBef>
              </a:pPr>
              <a:t>‹#›</a:t>
            </a:fld>
            <a:endParaRPr lang="en-US" sz="929">
              <a:solidFill>
                <a:schemeClr val="bg1"/>
              </a:solidFill>
              <a:latin typeface="+mj-lt"/>
            </a:endParaRPr>
          </a:p>
        </p:txBody>
      </p:sp>
    </p:spTree>
    <p:custDataLst>
      <p:tags r:id="rId1"/>
    </p:custDataLst>
    <p:extLst>
      <p:ext uri="{BB962C8B-B14F-4D97-AF65-F5344CB8AC3E}">
        <p14:creationId xmlns:p14="http://schemas.microsoft.com/office/powerpoint/2010/main" val="677859983"/>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0" name="Slide number - decorative">
            <a:extLst>
              <a:ext uri="{C183D7F6-B498-43B3-948B-1728B52AA6E4}">
                <adec:decorative xmlns:adec="http://schemas.microsoft.com/office/drawing/2017/decorative" val="1"/>
              </a:ext>
            </a:extLst>
          </p:cNvPr>
          <p:cNvSpPr txBox="1"/>
          <p:nvPr userDrawn="1"/>
        </p:nvSpPr>
        <p:spPr bwMode="gray">
          <a:xfrm>
            <a:off x="11673946" y="1"/>
            <a:ext cx="518055" cy="195749"/>
          </a:xfrm>
          <a:prstGeom prst="rect">
            <a:avLst/>
          </a:prstGeom>
          <a:noFill/>
        </p:spPr>
        <p:txBody>
          <a:bodyPr wrap="square" lIns="0" tIns="52251" rIns="65314" bIns="0" rtlCol="0">
            <a:spAutoFit/>
          </a:bodyPr>
          <a:lstStyle/>
          <a:p>
            <a:pPr algn="r">
              <a:spcBef>
                <a:spcPts val="714"/>
              </a:spcBef>
            </a:pPr>
            <a:fld id="{11A0A082-46D1-4CDC-90AB-7FACAC0B3028}" type="slidenum">
              <a:rPr lang="en-US" sz="929" smtClean="0">
                <a:solidFill>
                  <a:schemeClr val="tx1"/>
                </a:solidFill>
                <a:latin typeface="+mj-lt"/>
              </a:rPr>
              <a:pPr algn="r">
                <a:spcBef>
                  <a:spcPts val="714"/>
                </a:spcBef>
              </a:pPr>
              <a:t>‹#›</a:t>
            </a:fld>
            <a:endParaRPr lang="en-US" sz="929">
              <a:solidFill>
                <a:schemeClr val="tx1"/>
              </a:solidFill>
              <a:latin typeface="+mj-lt"/>
            </a:endParaRPr>
          </a:p>
        </p:txBody>
      </p:sp>
    </p:spTree>
    <p:custDataLst>
      <p:tags r:id="rId1"/>
    </p:custDataLst>
    <p:extLst>
      <p:ext uri="{BB962C8B-B14F-4D97-AF65-F5344CB8AC3E}">
        <p14:creationId xmlns:p14="http://schemas.microsoft.com/office/powerpoint/2010/main" val="2106257203"/>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3" y="1"/>
            <a:ext cx="12191998" cy="858830"/>
          </a:xfrm>
          <a:prstGeom prst="rect">
            <a:avLst/>
          </a:prstGeom>
          <a:solidFill>
            <a:schemeClr val="accent5"/>
          </a:solidFill>
          <a:ln w="19050" cap="flat" cmpd="sng" algn="ctr">
            <a:noFill/>
            <a:prstDash val="solid"/>
            <a:miter lim="800000"/>
          </a:ln>
          <a:effectLst/>
        </p:spPr>
        <p:txBody>
          <a:bodyPr rot="0" spcFirstLastPara="0" vert="horz" wrap="square" lIns="130629" tIns="65314" rIns="130629" bIns="65314" numCol="1" spcCol="0" rtlCol="0" fromWordArt="0" anchor="t" anchorCtr="0" forceAA="0" compatLnSpc="1">
            <a:prstTxWarp prst="textNoShape">
              <a:avLst/>
            </a:prstTxWarp>
            <a:noAutofit/>
          </a:bodyPr>
          <a:lstStyle/>
          <a:p>
            <a:pPr algn="ctr"/>
            <a:endParaRPr lang="en-US" sz="1429"/>
          </a:p>
        </p:txBody>
      </p:sp>
      <p:grpSp>
        <p:nvGrpSpPr>
          <p:cNvPr id="3" name="Building - decorative">
            <a:extLst>
              <a:ext uri="{FF2B5EF4-FFF2-40B4-BE49-F238E27FC236}">
                <a16:creationId xmlns:a16="http://schemas.microsoft.com/office/drawing/2014/main" id="{E98A3F47-D0AA-4A50-999F-89B5C378AA38}"/>
              </a:ext>
            </a:extLst>
          </p:cNvPr>
          <p:cNvGrpSpPr/>
          <p:nvPr userDrawn="1"/>
        </p:nvGrpSpPr>
        <p:grpSpPr>
          <a:xfrm>
            <a:off x="10659982" y="1"/>
            <a:ext cx="1429038" cy="858830"/>
            <a:chOff x="5596490" y="0"/>
            <a:chExt cx="750245" cy="601181"/>
          </a:xfrm>
          <a:solidFill>
            <a:schemeClr val="accent3"/>
          </a:solidFill>
        </p:grpSpPr>
        <p:sp>
          <p:nvSpPr>
            <p:cNvPr id="25"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2571"/>
            </a:p>
          </p:txBody>
        </p:sp>
        <p:sp>
          <p:nvSpPr>
            <p:cNvPr id="26"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571"/>
            </a:p>
          </p:txBody>
        </p:sp>
        <p:sp>
          <p:nvSpPr>
            <p:cNvPr id="27"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571"/>
            </a:p>
          </p:txBody>
        </p:sp>
        <p:sp>
          <p:nvSpPr>
            <p:cNvPr id="28"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571"/>
            </a:p>
          </p:txBody>
        </p:sp>
        <p:sp>
          <p:nvSpPr>
            <p:cNvPr id="29"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571"/>
            </a:p>
          </p:txBody>
        </p:sp>
        <p:sp>
          <p:nvSpPr>
            <p:cNvPr id="30"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571"/>
            </a:p>
          </p:txBody>
        </p:sp>
        <p:sp>
          <p:nvSpPr>
            <p:cNvPr id="31"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571"/>
            </a:p>
          </p:txBody>
        </p:sp>
        <p:sp>
          <p:nvSpPr>
            <p:cNvPr id="32" name="Building shape 8">
              <a:extLst>
                <a:ext uri="{FF2B5EF4-FFF2-40B4-BE49-F238E27FC236}">
                  <a16:creationId xmlns:a16="http://schemas.microsoft.com/office/drawing/2014/main" id="{C39D9FE8-6D0D-4828-94A3-02C7F83F2FED}"/>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429"/>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858830"/>
            <a:ext cx="12192000" cy="0"/>
          </a:xfrm>
          <a:prstGeom prst="line">
            <a:avLst/>
          </a:prstGeom>
          <a:noFill/>
          <a:ln w="28575" cap="flat" cmpd="sng" algn="ctr">
            <a:solidFill>
              <a:schemeClr val="accent2"/>
            </a:solidFill>
            <a:prstDash val="solid"/>
            <a:miter lim="800000"/>
          </a:ln>
          <a:effectLst/>
        </p:spPr>
      </p:cxnSp>
      <p:sp>
        <p:nvSpPr>
          <p:cNvPr id="43" name="Slide title - decorative">
            <a:extLst>
              <a:ext uri="{C183D7F6-B498-43B3-948B-1728B52AA6E4}">
                <adec:decorative xmlns:adec="http://schemas.microsoft.com/office/drawing/2017/decorative" val="1"/>
              </a:ext>
            </a:extLst>
          </p:cNvPr>
          <p:cNvSpPr txBox="1">
            <a:spLocks/>
          </p:cNvSpPr>
          <p:nvPr userDrawn="1"/>
        </p:nvSpPr>
        <p:spPr bwMode="gray">
          <a:xfrm>
            <a:off x="540607" y="452945"/>
            <a:ext cx="1471781" cy="35606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ct val="90000"/>
              </a:lnSpc>
            </a:pPr>
            <a:r>
              <a:rPr lang="en-US" sz="2571" spc="71" baseline="0">
                <a:solidFill>
                  <a:schemeClr val="bg1"/>
                </a:solidFill>
              </a:rPr>
              <a:t>Notes:</a:t>
            </a:r>
          </a:p>
        </p:txBody>
      </p:sp>
      <p:grpSp>
        <p:nvGrpSpPr>
          <p:cNvPr id="2" name="Lines - decorative">
            <a:extLst>
              <a:ext uri="{FF2B5EF4-FFF2-40B4-BE49-F238E27FC236}">
                <a16:creationId xmlns:a16="http://schemas.microsoft.com/office/drawing/2014/main" id="{1977C173-1D74-414D-8E34-E30AFCCD0CD0}"/>
              </a:ext>
              <a:ext uri="{C183D7F6-B498-43B3-948B-1728B52AA6E4}">
                <adec:decorative xmlns:adec="http://schemas.microsoft.com/office/drawing/2017/decorative" val="1"/>
              </a:ext>
            </a:extLst>
          </p:cNvPr>
          <p:cNvGrpSpPr/>
          <p:nvPr userDrawn="1"/>
        </p:nvGrpSpPr>
        <p:grpSpPr>
          <a:xfrm>
            <a:off x="540606" y="1587018"/>
            <a:ext cx="11134324" cy="4695024"/>
            <a:chOff x="283818" y="1110912"/>
            <a:chExt cx="5845520" cy="3286517"/>
          </a:xfrm>
        </p:grpSpPr>
        <p:cxnSp>
          <p:nvCxnSpPr>
            <p:cNvPr id="34" name="Line 2">
              <a:extLst>
                <a:ext uri="{C183D7F6-B498-43B3-948B-1728B52AA6E4}">
                  <adec:decorative xmlns:adec="http://schemas.microsoft.com/office/drawing/2017/decorative" val="1"/>
                </a:ext>
              </a:extLst>
            </p:cNvPr>
            <p:cNvCxnSpPr/>
            <p:nvPr userDrawn="1"/>
          </p:nvCxnSpPr>
          <p:spPr bwMode="gray">
            <a:xfrm>
              <a:off x="283818" y="1110912"/>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Line 3">
              <a:extLst>
                <a:ext uri="{C183D7F6-B498-43B3-948B-1728B52AA6E4}">
                  <adec:decorative xmlns:adec="http://schemas.microsoft.com/office/drawing/2017/decorative" val="1"/>
                </a:ext>
              </a:extLst>
            </p:cNvPr>
            <p:cNvCxnSpPr/>
            <p:nvPr userDrawn="1"/>
          </p:nvCxnSpPr>
          <p:spPr bwMode="gray">
            <a:xfrm>
              <a:off x="283818" y="1476081"/>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7" name="Line 4">
              <a:extLst>
                <a:ext uri="{C183D7F6-B498-43B3-948B-1728B52AA6E4}">
                  <adec:decorative xmlns:adec="http://schemas.microsoft.com/office/drawing/2017/decorative" val="1"/>
                </a:ext>
              </a:extLst>
            </p:cNvPr>
            <p:cNvCxnSpPr/>
            <p:nvPr userDrawn="1"/>
          </p:nvCxnSpPr>
          <p:spPr bwMode="gray">
            <a:xfrm>
              <a:off x="283818" y="1841250"/>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Line 5">
              <a:extLst>
                <a:ext uri="{C183D7F6-B498-43B3-948B-1728B52AA6E4}">
                  <adec:decorative xmlns:adec="http://schemas.microsoft.com/office/drawing/2017/decorative" val="1"/>
                </a:ext>
              </a:extLst>
            </p:cNvPr>
            <p:cNvCxnSpPr/>
            <p:nvPr userDrawn="1"/>
          </p:nvCxnSpPr>
          <p:spPr bwMode="gray">
            <a:xfrm>
              <a:off x="283818" y="220641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Line 6">
              <a:extLst>
                <a:ext uri="{C183D7F6-B498-43B3-948B-1728B52AA6E4}">
                  <adec:decorative xmlns:adec="http://schemas.microsoft.com/office/drawing/2017/decorative" val="1"/>
                </a:ext>
              </a:extLst>
            </p:cNvPr>
            <p:cNvCxnSpPr/>
            <p:nvPr userDrawn="1"/>
          </p:nvCxnSpPr>
          <p:spPr bwMode="gray">
            <a:xfrm>
              <a:off x="283818" y="2571588"/>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Line 7">
              <a:extLst>
                <a:ext uri="{C183D7F6-B498-43B3-948B-1728B52AA6E4}">
                  <adec:decorative xmlns:adec="http://schemas.microsoft.com/office/drawing/2017/decorative" val="1"/>
                </a:ext>
              </a:extLst>
            </p:cNvPr>
            <p:cNvCxnSpPr/>
            <p:nvPr userDrawn="1"/>
          </p:nvCxnSpPr>
          <p:spPr bwMode="gray">
            <a:xfrm>
              <a:off x="283818" y="2936757"/>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1" name="Line 8">
              <a:extLst>
                <a:ext uri="{C183D7F6-B498-43B3-948B-1728B52AA6E4}">
                  <adec:decorative xmlns:adec="http://schemas.microsoft.com/office/drawing/2017/decorative" val="1"/>
                </a:ext>
              </a:extLst>
            </p:cNvPr>
            <p:cNvCxnSpPr/>
            <p:nvPr userDrawn="1"/>
          </p:nvCxnSpPr>
          <p:spPr bwMode="gray">
            <a:xfrm>
              <a:off x="283818" y="3301926"/>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Line 9">
              <a:extLst>
                <a:ext uri="{C183D7F6-B498-43B3-948B-1728B52AA6E4}">
                  <adec:decorative xmlns:adec="http://schemas.microsoft.com/office/drawing/2017/decorative" val="1"/>
                </a:ext>
              </a:extLst>
            </p:cNvPr>
            <p:cNvCxnSpPr/>
            <p:nvPr userDrawn="1"/>
          </p:nvCxnSpPr>
          <p:spPr bwMode="gray">
            <a:xfrm>
              <a:off x="283818" y="3667095"/>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Line 10">
              <a:extLst>
                <a:ext uri="{C183D7F6-B498-43B3-948B-1728B52AA6E4}">
                  <adec:decorative xmlns:adec="http://schemas.microsoft.com/office/drawing/2017/decorative" val="1"/>
                </a:ext>
              </a:extLst>
            </p:cNvPr>
            <p:cNvCxnSpPr/>
            <p:nvPr userDrawn="1"/>
          </p:nvCxnSpPr>
          <p:spPr bwMode="gray">
            <a:xfrm>
              <a:off x="283818" y="4032264"/>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5" name="Line 11">
              <a:extLst>
                <a:ext uri="{C183D7F6-B498-43B3-948B-1728B52AA6E4}">
                  <adec:decorative xmlns:adec="http://schemas.microsoft.com/office/drawing/2017/decorative" val="1"/>
                </a:ext>
              </a:extLst>
            </p:cNvPr>
            <p:cNvCxnSpPr/>
            <p:nvPr userDrawn="1"/>
          </p:nvCxnSpPr>
          <p:spPr bwMode="gray">
            <a:xfrm>
              <a:off x="283818" y="439742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44" name="Slide number - decorative">
            <a:extLst>
              <a:ext uri="{C183D7F6-B498-43B3-948B-1728B52AA6E4}">
                <adec:decorative xmlns:adec="http://schemas.microsoft.com/office/drawing/2017/decorative" val="1"/>
              </a:ext>
            </a:extLst>
          </p:cNvPr>
          <p:cNvSpPr txBox="1"/>
          <p:nvPr userDrawn="1"/>
        </p:nvSpPr>
        <p:spPr bwMode="gray">
          <a:xfrm>
            <a:off x="11739759" y="634430"/>
            <a:ext cx="452242" cy="142988"/>
          </a:xfrm>
          <a:prstGeom prst="rect">
            <a:avLst/>
          </a:prstGeom>
          <a:solidFill>
            <a:schemeClr val="accent5"/>
          </a:solidFill>
        </p:spPr>
        <p:txBody>
          <a:bodyPr wrap="square" lIns="0" tIns="0" rIns="65314" bIns="0" rtlCol="0">
            <a:spAutoFit/>
          </a:bodyPr>
          <a:lstStyle/>
          <a:p>
            <a:pPr algn="r">
              <a:spcBef>
                <a:spcPts val="714"/>
              </a:spcBef>
            </a:pPr>
            <a:fld id="{11A0A082-46D1-4CDC-90AB-7FACAC0B3028}" type="slidenum">
              <a:rPr lang="en-US" sz="929" smtClean="0">
                <a:solidFill>
                  <a:schemeClr val="bg1"/>
                </a:solidFill>
                <a:latin typeface="+mj-lt"/>
              </a:rPr>
              <a:pPr algn="r">
                <a:spcBef>
                  <a:spcPts val="714"/>
                </a:spcBef>
              </a:pPr>
              <a:t>‹#›</a:t>
            </a:fld>
            <a:endParaRPr lang="en-US" sz="929">
              <a:solidFill>
                <a:schemeClr val="bg1"/>
              </a:solidFill>
              <a:latin typeface="+mj-lt"/>
            </a:endParaRPr>
          </a:p>
        </p:txBody>
      </p:sp>
    </p:spTree>
    <p:custDataLst>
      <p:tags r:id="rId1"/>
    </p:custDataLst>
    <p:extLst>
      <p:ext uri="{BB962C8B-B14F-4D97-AF65-F5344CB8AC3E}">
        <p14:creationId xmlns:p14="http://schemas.microsoft.com/office/powerpoint/2010/main" val="2585233654"/>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pic>
        <p:nvPicPr>
          <p:cNvPr id="6"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97721" y="542189"/>
            <a:ext cx="3210566" cy="1049384"/>
          </a:xfrm>
          <a:prstGeom prst="rect">
            <a:avLst/>
          </a:prstGeom>
          <a:noFill/>
          <a:ln>
            <a:noFill/>
          </a:ln>
        </p:spPr>
      </p:pic>
      <p:sp>
        <p:nvSpPr>
          <p:cNvPr id="20" name="Document title"/>
          <p:cNvSpPr>
            <a:spLocks noGrp="1"/>
          </p:cNvSpPr>
          <p:nvPr>
            <p:ph type="title" hasCustomPrompt="1"/>
          </p:nvPr>
        </p:nvSpPr>
        <p:spPr bwMode="gray">
          <a:xfrm>
            <a:off x="707571" y="4685285"/>
            <a:ext cx="9579429" cy="1187139"/>
          </a:xfrm>
          <a:prstGeom prst="rect">
            <a:avLst/>
          </a:prstGeom>
        </p:spPr>
        <p:txBody>
          <a:bodyPr lIns="0" tIns="0" rIns="0" bIns="0" anchor="b" anchorCtr="0">
            <a:spAutoFit/>
          </a:bodyPr>
          <a:lstStyle>
            <a:lvl1pPr>
              <a:lnSpc>
                <a:spcPct val="90000"/>
              </a:lnSpc>
              <a:defRPr sz="4286" b="0" spc="71" baseline="0">
                <a:solidFill>
                  <a:schemeClr val="tx1"/>
                </a:solidFill>
              </a:defRPr>
            </a:lvl1pPr>
          </a:lstStyle>
          <a:p>
            <a:r>
              <a:rPr lang="en-US"/>
              <a:t>Cover Title – Rockwell 30pt Regular, Title Case</a:t>
            </a:r>
          </a:p>
        </p:txBody>
      </p:sp>
      <p:sp>
        <p:nvSpPr>
          <p:cNvPr id="22" name="Document subtitle"/>
          <p:cNvSpPr>
            <a:spLocks noGrp="1"/>
          </p:cNvSpPr>
          <p:nvPr>
            <p:ph type="body" sz="quarter" idx="16" hasCustomPrompt="1"/>
          </p:nvPr>
        </p:nvSpPr>
        <p:spPr bwMode="gray">
          <a:xfrm>
            <a:off x="707571" y="6214049"/>
            <a:ext cx="9579429" cy="307777"/>
          </a:xfrm>
        </p:spPr>
        <p:txBody>
          <a:bodyPr/>
          <a:lstStyle>
            <a:lvl1pPr marL="0" indent="0">
              <a:spcBef>
                <a:spcPts val="0"/>
              </a:spcBef>
              <a:buNone/>
              <a:defRPr sz="2000" baseline="0">
                <a:solidFill>
                  <a:schemeClr val="tx1"/>
                </a:solidFill>
              </a:defRPr>
            </a:lvl1pPr>
            <a:lvl2pPr marL="163289" indent="0">
              <a:spcBef>
                <a:spcPts val="0"/>
              </a:spcBef>
              <a:buNone/>
              <a:defRPr sz="2000"/>
            </a:lvl2pPr>
            <a:lvl3pPr marL="326578" indent="0">
              <a:spcBef>
                <a:spcPts val="0"/>
              </a:spcBef>
              <a:buNone/>
              <a:defRPr sz="2000"/>
            </a:lvl3pPr>
            <a:lvl4pPr marL="489867" indent="0">
              <a:spcBef>
                <a:spcPts val="0"/>
              </a:spcBef>
              <a:buNone/>
              <a:defRPr sz="2000"/>
            </a:lvl4pPr>
            <a:lvl5pPr marL="653156" indent="0">
              <a:spcBef>
                <a:spcPts val="0"/>
              </a:spcBef>
              <a:buNone/>
              <a:defRPr sz="2000"/>
            </a:lvl5pPr>
          </a:lstStyle>
          <a:p>
            <a:pPr lvl="0"/>
            <a:r>
              <a:rPr lang="en-US"/>
              <a:t>Cover Subtitle – Verdana 14pt Regular, Title Case</a:t>
            </a:r>
          </a:p>
        </p:txBody>
      </p:sp>
    </p:spTree>
    <p:custDataLst>
      <p:tags r:id="rId1"/>
    </p:custDataLst>
    <p:extLst>
      <p:ext uri="{BB962C8B-B14F-4D97-AF65-F5344CB8AC3E}">
        <p14:creationId xmlns:p14="http://schemas.microsoft.com/office/powerpoint/2010/main" val="1104101711"/>
      </p:ext>
    </p:extLst>
  </p:cSld>
  <p:clrMapOvr>
    <a:masterClrMapping/>
  </p:clrMapOvr>
  <p:extLst>
    <p:ext uri="{DCECCB84-F9BA-43D5-87BE-67443E8EF086}">
      <p15:sldGuideLst xmlns:p15="http://schemas.microsoft.com/office/powerpoint/2012/main">
        <p15:guide id="1" pos="234">
          <p15:clr>
            <a:srgbClr val="FBAE40"/>
          </p15:clr>
        </p15:guide>
        <p15:guide id="2" orient="horz" pos="2591">
          <p15:clr>
            <a:srgbClr val="FBAE40"/>
          </p15:clr>
        </p15:guide>
        <p15:guide id="3" orient="horz" pos="273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cxnSp>
        <p:nvCxnSpPr>
          <p:cNvPr id="5" name="Line - decorative">
            <a:extLst>
              <a:ext uri="{C183D7F6-B498-43B3-948B-1728B52AA6E4}">
                <adec:decorative xmlns:adec="http://schemas.microsoft.com/office/drawing/2017/decorative" val="1"/>
              </a:ext>
            </a:extLst>
          </p:cNvPr>
          <p:cNvCxnSpPr/>
          <p:nvPr userDrawn="1"/>
        </p:nvCxnSpPr>
        <p:spPr bwMode="gray">
          <a:xfrm>
            <a:off x="0" y="5853831"/>
            <a:ext cx="12192000" cy="0"/>
          </a:xfrm>
          <a:prstGeom prst="line">
            <a:avLst/>
          </a:prstGeom>
          <a:ln w="28575">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Program name"/>
          <p:cNvSpPr>
            <a:spLocks noGrp="1"/>
          </p:cNvSpPr>
          <p:nvPr>
            <p:ph type="title" hasCustomPrompt="1"/>
          </p:nvPr>
        </p:nvSpPr>
        <p:spPr bwMode="gray">
          <a:xfrm>
            <a:off x="8672826" y="5988429"/>
            <a:ext cx="3475631" cy="307777"/>
          </a:xfrm>
          <a:prstGeom prst="rect">
            <a:avLst/>
          </a:prstGeom>
        </p:spPr>
        <p:txBody>
          <a:bodyPr wrap="none" lIns="0" tIns="0" rIns="0" bIns="0" anchor="t" anchorCtr="0">
            <a:spAutoFit/>
          </a:bodyPr>
          <a:lstStyle>
            <a:lvl1pPr algn="r">
              <a:lnSpc>
                <a:spcPct val="100000"/>
              </a:lnSpc>
              <a:defRPr sz="2000" b="0" spc="0" baseline="0">
                <a:solidFill>
                  <a:schemeClr val="tx1"/>
                </a:solidFill>
                <a:latin typeface="+mn-lt"/>
              </a:defRPr>
            </a:lvl1pPr>
          </a:lstStyle>
          <a:p>
            <a:r>
              <a:rPr lang="en-US"/>
              <a:t>Insert Program Name Here</a:t>
            </a:r>
          </a:p>
        </p:txBody>
      </p:sp>
    </p:spTree>
    <p:custDataLst>
      <p:tags r:id="rId1"/>
    </p:custDataLst>
    <p:extLst>
      <p:ext uri="{BB962C8B-B14F-4D97-AF65-F5344CB8AC3E}">
        <p14:creationId xmlns:p14="http://schemas.microsoft.com/office/powerpoint/2010/main" val="3870048660"/>
      </p:ext>
    </p:extLst>
  </p:cSld>
  <p:clrMapOvr>
    <a:masterClrMapping/>
  </p:clrMapOvr>
  <p:extLst>
    <p:ext uri="{DCECCB84-F9BA-43D5-87BE-67443E8EF086}">
      <p15:sldGuideLst xmlns:p15="http://schemas.microsoft.com/office/powerpoint/2012/main">
        <p15:guide id="1" orient="horz" pos="263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536401" y="442606"/>
            <a:ext cx="7830482" cy="36640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a:t>Insert Program Name Here</a:t>
            </a:r>
          </a:p>
        </p:txBody>
      </p:sp>
      <p:sp>
        <p:nvSpPr>
          <p:cNvPr id="6" name="Project director"/>
          <p:cNvSpPr>
            <a:spLocks noGrp="1"/>
          </p:cNvSpPr>
          <p:nvPr>
            <p:ph type="body" sz="quarter" idx="37" hasCustomPrompt="1"/>
          </p:nvPr>
        </p:nvSpPr>
        <p:spPr bwMode="gray">
          <a:xfrm>
            <a:off x="1311179" y="1382907"/>
            <a:ext cx="6096000" cy="241824"/>
          </a:xfrm>
        </p:spPr>
        <p:txBody>
          <a:bodyPr/>
          <a:lstStyle>
            <a:lvl1pPr marL="0" indent="0">
              <a:spcBef>
                <a:spcPts val="0"/>
              </a:spcBef>
              <a:buNone/>
              <a:defRPr sz="1571">
                <a:solidFill>
                  <a:schemeClr val="tx1"/>
                </a:solidFill>
              </a:defRPr>
            </a:lvl1pPr>
            <a:lvl2pPr marL="163289" indent="0">
              <a:spcBef>
                <a:spcPts val="0"/>
              </a:spcBef>
              <a:buNone/>
              <a:defRPr sz="1571"/>
            </a:lvl2pPr>
            <a:lvl3pPr marL="326578" indent="0">
              <a:spcBef>
                <a:spcPts val="0"/>
              </a:spcBef>
              <a:buNone/>
              <a:defRPr sz="1571"/>
            </a:lvl3pPr>
            <a:lvl4pPr marL="489867" indent="0">
              <a:spcBef>
                <a:spcPts val="0"/>
              </a:spcBef>
              <a:buNone/>
              <a:defRPr sz="1571"/>
            </a:lvl4pPr>
            <a:lvl5pPr marL="653156" indent="0">
              <a:spcBef>
                <a:spcPts val="0"/>
              </a:spcBef>
              <a:buNone/>
              <a:defRPr sz="1571"/>
            </a:lvl5pPr>
          </a:lstStyle>
          <a:p>
            <a:pPr lvl="0"/>
            <a:r>
              <a:rPr lang="en-US"/>
              <a:t>Project Director (insert text)</a:t>
            </a:r>
          </a:p>
        </p:txBody>
      </p:sp>
      <p:sp>
        <p:nvSpPr>
          <p:cNvPr id="8" name="Project director names"/>
          <p:cNvSpPr>
            <a:spLocks noGrp="1"/>
          </p:cNvSpPr>
          <p:nvPr>
            <p:ph type="body" sz="quarter" idx="38" hasCustomPrompt="1"/>
          </p:nvPr>
        </p:nvSpPr>
        <p:spPr bwMode="gray">
          <a:xfrm>
            <a:off x="1311179" y="1679752"/>
            <a:ext cx="6096000" cy="197856"/>
          </a:xfrm>
        </p:spPr>
        <p:txBody>
          <a:bodyPr/>
          <a:lstStyle>
            <a:lvl1pPr marL="0" indent="0">
              <a:spcBef>
                <a:spcPts val="286"/>
              </a:spcBef>
              <a:buNone/>
              <a:defRPr>
                <a:solidFill>
                  <a:schemeClr val="tx1"/>
                </a:solidFill>
              </a:defRPr>
            </a:lvl1pPr>
          </a:lstStyle>
          <a:p>
            <a:pPr lvl="0"/>
            <a:r>
              <a:rPr lang="en-US"/>
              <a:t>Insert Name(s) Here</a:t>
            </a:r>
          </a:p>
        </p:txBody>
      </p:sp>
      <p:sp>
        <p:nvSpPr>
          <p:cNvPr id="10" name="Contributing Consultants"/>
          <p:cNvSpPr>
            <a:spLocks noGrp="1"/>
          </p:cNvSpPr>
          <p:nvPr>
            <p:ph type="body" sz="quarter" idx="39" hasCustomPrompt="1"/>
          </p:nvPr>
        </p:nvSpPr>
        <p:spPr bwMode="gray">
          <a:xfrm>
            <a:off x="1311179" y="2299832"/>
            <a:ext cx="6096000" cy="241824"/>
          </a:xfrm>
        </p:spPr>
        <p:txBody>
          <a:bodyPr/>
          <a:lstStyle>
            <a:lvl1pPr marL="0" indent="0">
              <a:spcBef>
                <a:spcPts val="0"/>
              </a:spcBef>
              <a:buNone/>
              <a:defRPr sz="1571">
                <a:solidFill>
                  <a:schemeClr val="tx1"/>
                </a:solidFill>
              </a:defRPr>
            </a:lvl1pPr>
            <a:lvl2pPr marL="163289" indent="0">
              <a:spcBef>
                <a:spcPts val="0"/>
              </a:spcBef>
              <a:buNone/>
              <a:defRPr sz="1571"/>
            </a:lvl2pPr>
            <a:lvl3pPr marL="326578" indent="0">
              <a:spcBef>
                <a:spcPts val="0"/>
              </a:spcBef>
              <a:buNone/>
              <a:defRPr sz="1571"/>
            </a:lvl3pPr>
            <a:lvl4pPr marL="489867" indent="0">
              <a:spcBef>
                <a:spcPts val="0"/>
              </a:spcBef>
              <a:buNone/>
              <a:defRPr sz="1571"/>
            </a:lvl4pPr>
            <a:lvl5pPr marL="653156" indent="0">
              <a:spcBef>
                <a:spcPts val="0"/>
              </a:spcBef>
              <a:buNone/>
              <a:defRPr sz="1571"/>
            </a:lvl5pPr>
          </a:lstStyle>
          <a:p>
            <a:pPr lvl="0"/>
            <a:r>
              <a:rPr lang="en-US"/>
              <a:t>Contributing Consultants (insert text)</a:t>
            </a:r>
          </a:p>
        </p:txBody>
      </p:sp>
      <p:sp>
        <p:nvSpPr>
          <p:cNvPr id="12" name="Contributing Consultants names"/>
          <p:cNvSpPr>
            <a:spLocks noGrp="1"/>
          </p:cNvSpPr>
          <p:nvPr>
            <p:ph type="body" sz="quarter" idx="40" hasCustomPrompt="1"/>
          </p:nvPr>
        </p:nvSpPr>
        <p:spPr bwMode="gray">
          <a:xfrm>
            <a:off x="1311179" y="2598595"/>
            <a:ext cx="6096000" cy="197856"/>
          </a:xfrm>
        </p:spPr>
        <p:txBody>
          <a:bodyPr/>
          <a:lstStyle>
            <a:lvl1pPr marL="0" indent="0">
              <a:spcBef>
                <a:spcPts val="286"/>
              </a:spcBef>
              <a:buNone/>
              <a:defRPr>
                <a:solidFill>
                  <a:schemeClr val="tx1"/>
                </a:solidFill>
              </a:defRPr>
            </a:lvl1pPr>
          </a:lstStyle>
          <a:p>
            <a:pPr lvl="0"/>
            <a:r>
              <a:rPr lang="en-US"/>
              <a:t>Insert Name(s) Here</a:t>
            </a:r>
          </a:p>
        </p:txBody>
      </p:sp>
      <p:sp>
        <p:nvSpPr>
          <p:cNvPr id="14" name="Executive Director"/>
          <p:cNvSpPr>
            <a:spLocks noGrp="1"/>
          </p:cNvSpPr>
          <p:nvPr>
            <p:ph type="body" sz="quarter" idx="41" hasCustomPrompt="1"/>
          </p:nvPr>
        </p:nvSpPr>
        <p:spPr bwMode="gray">
          <a:xfrm>
            <a:off x="1311179" y="3214967"/>
            <a:ext cx="6096000" cy="241824"/>
          </a:xfrm>
        </p:spPr>
        <p:txBody>
          <a:bodyPr/>
          <a:lstStyle>
            <a:lvl1pPr marL="0" indent="0">
              <a:spcBef>
                <a:spcPts val="0"/>
              </a:spcBef>
              <a:buNone/>
              <a:defRPr sz="1571">
                <a:solidFill>
                  <a:schemeClr val="tx1"/>
                </a:solidFill>
              </a:defRPr>
            </a:lvl1pPr>
            <a:lvl2pPr marL="163289" indent="0">
              <a:spcBef>
                <a:spcPts val="0"/>
              </a:spcBef>
              <a:buNone/>
              <a:defRPr sz="1571"/>
            </a:lvl2pPr>
            <a:lvl3pPr marL="326578" indent="0">
              <a:spcBef>
                <a:spcPts val="0"/>
              </a:spcBef>
              <a:buNone/>
              <a:defRPr sz="1571"/>
            </a:lvl3pPr>
            <a:lvl4pPr marL="489867" indent="0">
              <a:spcBef>
                <a:spcPts val="0"/>
              </a:spcBef>
              <a:buNone/>
              <a:defRPr sz="1571"/>
            </a:lvl4pPr>
            <a:lvl5pPr marL="653156" indent="0">
              <a:spcBef>
                <a:spcPts val="0"/>
              </a:spcBef>
              <a:buNone/>
              <a:defRPr sz="1571"/>
            </a:lvl5pPr>
          </a:lstStyle>
          <a:p>
            <a:pPr lvl="0"/>
            <a:r>
              <a:rPr lang="en-US"/>
              <a:t>Executive Director (insert text)</a:t>
            </a:r>
          </a:p>
        </p:txBody>
      </p:sp>
      <p:sp>
        <p:nvSpPr>
          <p:cNvPr id="17" name="Executive Director names"/>
          <p:cNvSpPr>
            <a:spLocks noGrp="1"/>
          </p:cNvSpPr>
          <p:nvPr>
            <p:ph type="body" sz="quarter" idx="42" hasCustomPrompt="1"/>
          </p:nvPr>
        </p:nvSpPr>
        <p:spPr bwMode="gray">
          <a:xfrm>
            <a:off x="1311179" y="3513979"/>
            <a:ext cx="6096000" cy="197856"/>
          </a:xfrm>
        </p:spPr>
        <p:txBody>
          <a:bodyPr/>
          <a:lstStyle>
            <a:lvl1pPr marL="0" indent="0">
              <a:spcBef>
                <a:spcPts val="286"/>
              </a:spcBef>
              <a:buNone/>
              <a:defRPr>
                <a:solidFill>
                  <a:schemeClr val="tx1"/>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a:t>Insert Name(s) Here</a:t>
            </a:r>
          </a:p>
        </p:txBody>
      </p:sp>
      <p:cxnSp>
        <p:nvCxnSpPr>
          <p:cNvPr id="16" name="Line - decorative">
            <a:extLst>
              <a:ext uri="{C183D7F6-B498-43B3-948B-1728B52AA6E4}">
                <adec:decorative xmlns:adec="http://schemas.microsoft.com/office/drawing/2017/decorative" val="1"/>
              </a:ext>
            </a:extLst>
          </p:cNvPr>
          <p:cNvCxnSpPr/>
          <p:nvPr userDrawn="1"/>
        </p:nvCxnSpPr>
        <p:spPr bwMode="gray">
          <a:xfrm>
            <a:off x="9093223" y="442606"/>
            <a:ext cx="0" cy="6139543"/>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Legal caveat part 1 - decorative">
            <a:extLst>
              <a:ext uri="{C183D7F6-B498-43B3-948B-1728B52AA6E4}">
                <adec:decorative xmlns:adec="http://schemas.microsoft.com/office/drawing/2017/decorative" val="1"/>
              </a:ext>
            </a:extLst>
          </p:cNvPr>
          <p:cNvSpPr txBox="1"/>
          <p:nvPr userDrawn="1"/>
        </p:nvSpPr>
        <p:spPr bwMode="gray">
          <a:xfrm>
            <a:off x="9257549" y="429761"/>
            <a:ext cx="2675549" cy="6191447"/>
          </a:xfrm>
          <a:prstGeom prst="rect">
            <a:avLst/>
          </a:prstGeom>
          <a:noFill/>
        </p:spPr>
        <p:txBody>
          <a:bodyPr wrap="square" lIns="0" tIns="0" rIns="0" bIns="0" rtlCol="0">
            <a:noAutofit/>
          </a:bodyPr>
          <a:lstStyle/>
          <a:p>
            <a:pPr>
              <a:spcBef>
                <a:spcPts val="857"/>
              </a:spcBef>
            </a:pPr>
            <a:r>
              <a:rPr lang="en-US" sz="714" b="1" kern="1200">
                <a:solidFill>
                  <a:schemeClr val="tx1"/>
                </a:solidFill>
                <a:effectLst/>
                <a:latin typeface="+mn-lt"/>
                <a:ea typeface="+mn-ea"/>
                <a:cs typeface="+mn-cs"/>
              </a:rPr>
              <a:t>Legal Caveat</a:t>
            </a:r>
            <a:endParaRPr lang="en-US" sz="714" kern="1200">
              <a:solidFill>
                <a:schemeClr val="tx1"/>
              </a:solidFill>
              <a:effectLst/>
              <a:latin typeface="+mn-lt"/>
              <a:ea typeface="+mn-ea"/>
              <a:cs typeface="+mn-cs"/>
            </a:endParaRPr>
          </a:p>
          <a:p>
            <a:pPr>
              <a:spcBef>
                <a:spcPts val="857"/>
              </a:spcBef>
            </a:pPr>
            <a:r>
              <a:rPr lang="en-US" sz="714" kern="120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857"/>
              </a:spcBef>
            </a:pPr>
            <a:r>
              <a:rPr lang="en-US" sz="714" kern="120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714" b="1" kern="1200">
              <a:solidFill>
                <a:schemeClr val="tx1"/>
              </a:solidFill>
              <a:effectLst/>
              <a:latin typeface="+mn-lt"/>
              <a:ea typeface="+mn-ea"/>
              <a:cs typeface="+mn-cs"/>
            </a:endParaRPr>
          </a:p>
        </p:txBody>
      </p:sp>
    </p:spTree>
    <p:custDataLst>
      <p:tags r:id="rId1"/>
    </p:custDataLst>
    <p:extLst>
      <p:ext uri="{BB962C8B-B14F-4D97-AF65-F5344CB8AC3E}">
        <p14:creationId xmlns:p14="http://schemas.microsoft.com/office/powerpoint/2010/main" val="1153878896"/>
      </p:ext>
    </p:extLst>
  </p:cSld>
  <p:clrMapOvr>
    <a:masterClrMapping/>
  </p:clrMapOvr>
  <p:extLst>
    <p:ext uri="{DCECCB84-F9BA-43D5-87BE-67443E8EF086}">
      <p15:sldGuideLst xmlns:p15="http://schemas.microsoft.com/office/powerpoint/2012/main">
        <p15:guide id="1" pos="432">
          <p15:clr>
            <a:srgbClr val="FBAE40"/>
          </p15:clr>
        </p15:guide>
        <p15:guide id="2" orient="horz" pos="195">
          <p15:clr>
            <a:srgbClr val="FBAE40"/>
          </p15:clr>
        </p15:guide>
        <p15:guide id="3" pos="276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Legal caveat part 2 - decorative">
            <a:extLst>
              <a:ext uri="{C183D7F6-B498-43B3-948B-1728B52AA6E4}">
                <adec:decorative xmlns:adec="http://schemas.microsoft.com/office/drawing/2017/decorative" val="1"/>
              </a:ext>
            </a:extLst>
          </p:cNvPr>
          <p:cNvSpPr txBox="1"/>
          <p:nvPr userDrawn="1"/>
        </p:nvSpPr>
        <p:spPr bwMode="gray">
          <a:xfrm>
            <a:off x="9257548" y="34368"/>
            <a:ext cx="2807368" cy="5154488"/>
          </a:xfrm>
          <a:prstGeom prst="rect">
            <a:avLst/>
          </a:prstGeom>
          <a:noFill/>
        </p:spPr>
        <p:txBody>
          <a:bodyPr wrap="square" lIns="0" tIns="0" rIns="0" bIns="0" rtlCol="0">
            <a:spAutoFit/>
          </a:bodyPr>
          <a:lstStyle/>
          <a:p>
            <a:pPr>
              <a:spcBef>
                <a:spcPts val="571"/>
              </a:spcBef>
            </a:pPr>
            <a:r>
              <a:rPr lang="en-US" sz="714" b="1" kern="1200">
                <a:solidFill>
                  <a:schemeClr val="tx1"/>
                </a:solidFill>
                <a:effectLst/>
                <a:latin typeface="+mn-lt"/>
                <a:ea typeface="+mn-ea"/>
                <a:cs typeface="+mn-cs"/>
              </a:rPr>
              <a:t>IMPORTANT: Please read the following.</a:t>
            </a:r>
            <a:endParaRPr lang="en-US" sz="714" kern="1200">
              <a:solidFill>
                <a:schemeClr val="tx1"/>
              </a:solidFill>
              <a:effectLst/>
              <a:latin typeface="+mn-lt"/>
              <a:ea typeface="+mn-ea"/>
              <a:cs typeface="+mn-cs"/>
            </a:endParaRPr>
          </a:p>
          <a:p>
            <a:pPr>
              <a:spcBef>
                <a:spcPts val="571"/>
              </a:spcBef>
            </a:pPr>
            <a:r>
              <a:rPr lang="en-US" sz="714" kern="120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63289" lvl="0" indent="-163289">
              <a:spcBef>
                <a:spcPts val="571"/>
              </a:spcBef>
              <a:buFont typeface="+mj-lt"/>
              <a:buAutoNum type="arabicPeriod"/>
            </a:pPr>
            <a:r>
              <a:rPr lang="en-US" sz="714" kern="120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63289" lvl="0" indent="-163289">
              <a:spcBef>
                <a:spcPts val="571"/>
              </a:spcBef>
              <a:buFont typeface="+mj-lt"/>
              <a:buAutoNum type="arabicPeriod"/>
            </a:pPr>
            <a:r>
              <a:rPr lang="en-US" sz="714" kern="120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63289" lvl="0" indent="-163289">
              <a:spcBef>
                <a:spcPts val="571"/>
              </a:spcBef>
              <a:buFont typeface="+mj-lt"/>
              <a:buAutoNum type="arabicPeriod"/>
            </a:pPr>
            <a:r>
              <a:rPr lang="en-US" sz="714" kern="120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63289" lvl="0" indent="-163289">
              <a:spcBef>
                <a:spcPts val="571"/>
              </a:spcBef>
              <a:buFont typeface="+mj-lt"/>
              <a:buAutoNum type="arabicPeriod"/>
            </a:pPr>
            <a:r>
              <a:rPr lang="en-US" sz="714" kern="1200">
                <a:solidFill>
                  <a:schemeClr val="tx1"/>
                </a:solidFill>
                <a:effectLst/>
                <a:latin typeface="+mn-lt"/>
                <a:ea typeface="+mn-ea"/>
                <a:cs typeface="+mn-cs"/>
              </a:rPr>
              <a:t>Each partner shall not remove from this Report any confidential markings, copyright notices, and/or other similar indicia herein.</a:t>
            </a:r>
          </a:p>
          <a:p>
            <a:pPr marL="163289" lvl="0" indent="-163289">
              <a:spcBef>
                <a:spcPts val="571"/>
              </a:spcBef>
              <a:buFont typeface="+mj-lt"/>
              <a:buAutoNum type="arabicPeriod"/>
            </a:pPr>
            <a:r>
              <a:rPr lang="en-US" sz="714" kern="1200">
                <a:solidFill>
                  <a:schemeClr val="tx1"/>
                </a:solidFill>
                <a:effectLst/>
                <a:latin typeface="+mn-lt"/>
                <a:ea typeface="+mn-ea"/>
                <a:cs typeface="+mn-cs"/>
              </a:rPr>
              <a:t>Each partner is responsible for any breach of its obligations as stated herein by any of its employees or agents.</a:t>
            </a:r>
          </a:p>
          <a:p>
            <a:pPr marL="163289" indent="-163289">
              <a:spcBef>
                <a:spcPts val="571"/>
              </a:spcBef>
              <a:buFont typeface="+mj-lt"/>
              <a:buAutoNum type="arabicPeriod"/>
            </a:pPr>
            <a:r>
              <a:rPr lang="en-US" sz="714" kern="120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714"/>
          </a:p>
        </p:txBody>
      </p:sp>
      <p:cxnSp>
        <p:nvCxnSpPr>
          <p:cNvPr id="10" name="Line - decorative">
            <a:extLst>
              <a:ext uri="{C183D7F6-B498-43B3-948B-1728B52AA6E4}">
                <adec:decorative xmlns:adec="http://schemas.microsoft.com/office/drawing/2017/decorative" val="1"/>
              </a:ext>
            </a:extLst>
          </p:cNvPr>
          <p:cNvCxnSpPr/>
          <p:nvPr userDrawn="1"/>
        </p:nvCxnSpPr>
        <p:spPr bwMode="gray">
          <a:xfrm>
            <a:off x="9093223" y="40503"/>
            <a:ext cx="0" cy="6374674"/>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69963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Thin Footer">
    <p:spTree>
      <p:nvGrpSpPr>
        <p:cNvPr id="1" name=""/>
        <p:cNvGrpSpPr/>
        <p:nvPr/>
      </p:nvGrpSpPr>
      <p:grpSpPr>
        <a:xfrm>
          <a:off x="0" y="0"/>
          <a:ext cx="0" cy="0"/>
          <a:chOff x="0" y="0"/>
          <a:chExt cx="0" cy="0"/>
        </a:xfrm>
      </p:grpSpPr>
      <p:pic>
        <p:nvPicPr>
          <p:cNvPr id="9" name="Picture 8" descr="A blue and white background&#10;&#10;AI-generated content may be incorrect.">
            <a:extLst>
              <a:ext uri="{FF2B5EF4-FFF2-40B4-BE49-F238E27FC236}">
                <a16:creationId xmlns:a16="http://schemas.microsoft.com/office/drawing/2014/main" id="{8F536207-C40A-4CA4-2EB2-B5D71390BD13}"/>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8A7FC7-4562-56FB-34B5-8E101B60EF44}"/>
              </a:ext>
            </a:extLst>
          </p:cNvPr>
          <p:cNvSpPr>
            <a:spLocks noGrp="1"/>
          </p:cNvSpPr>
          <p:nvPr>
            <p:ph type="title" hasCustomPrompt="1"/>
          </p:nvPr>
        </p:nvSpPr>
        <p:spPr>
          <a:xfrm>
            <a:off x="648419" y="365125"/>
            <a:ext cx="10515600" cy="1325563"/>
          </a:xfrm>
        </p:spPr>
        <p:txBody>
          <a:bodyPr/>
          <a:lstStyle>
            <a:lvl1pPr>
              <a:defRPr>
                <a:solidFill>
                  <a:srgbClr val="00577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B44812C-36DD-6E5E-BA49-D3D246DA4CFB}"/>
              </a:ext>
            </a:extLst>
          </p:cNvPr>
          <p:cNvSpPr>
            <a:spLocks noGrp="1"/>
          </p:cNvSpPr>
          <p:nvPr>
            <p:ph sz="half" idx="1"/>
          </p:nvPr>
        </p:nvSpPr>
        <p:spPr>
          <a:xfrm>
            <a:off x="648419" y="1825625"/>
            <a:ext cx="5181600" cy="4351338"/>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186D68-6EAB-F854-5D65-BE928CD0810B}"/>
              </a:ext>
            </a:extLst>
          </p:cNvPr>
          <p:cNvSpPr>
            <a:spLocks noGrp="1"/>
          </p:cNvSpPr>
          <p:nvPr>
            <p:ph sz="half" idx="2"/>
          </p:nvPr>
        </p:nvSpPr>
        <p:spPr>
          <a:xfrm>
            <a:off x="5982419" y="1825625"/>
            <a:ext cx="5181600" cy="4351338"/>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8">
            <a:extLst>
              <a:ext uri="{FF2B5EF4-FFF2-40B4-BE49-F238E27FC236}">
                <a16:creationId xmlns:a16="http://schemas.microsoft.com/office/drawing/2014/main" id="{1427B9BE-2990-A0D5-7249-2F50395EB332}"/>
              </a:ext>
            </a:extLst>
          </p:cNvPr>
          <p:cNvSpPr>
            <a:spLocks noGrp="1"/>
          </p:cNvSpPr>
          <p:nvPr>
            <p:ph type="sldNum" sz="quarter" idx="12"/>
          </p:nvPr>
        </p:nvSpPr>
        <p:spPr>
          <a:xfrm>
            <a:off x="11164018" y="6063051"/>
            <a:ext cx="513991" cy="365125"/>
          </a:xfrm>
        </p:spPr>
        <p:txBody>
          <a:bodyPr/>
          <a:lstStyle>
            <a:lvl1pPr>
              <a:defRPr b="1">
                <a:latin typeface="Open Sans" panose="020B0606030504020204" pitchFamily="34" charset="0"/>
                <a:ea typeface="Open Sans" panose="020B0606030504020204" pitchFamily="34" charset="0"/>
                <a:cs typeface="Open Sans" panose="020B0606030504020204" pitchFamily="34" charset="0"/>
              </a:defRPr>
            </a:lvl1pPr>
          </a:lstStyle>
          <a:p>
            <a:fld id="{779DDA89-667D-4A5E-89D5-D57AD5159A9B}" type="slidenum">
              <a:rPr lang="en-US" smtClean="0"/>
              <a:pPr/>
              <a:t>‹#›</a:t>
            </a:fld>
            <a:endParaRPr lang="en-US"/>
          </a:p>
        </p:txBody>
      </p:sp>
    </p:spTree>
    <p:extLst>
      <p:ext uri="{BB962C8B-B14F-4D97-AF65-F5344CB8AC3E}">
        <p14:creationId xmlns:p14="http://schemas.microsoft.com/office/powerpoint/2010/main" val="21129777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34" name="Slide title"/>
          <p:cNvSpPr>
            <a:spLocks noGrp="1"/>
          </p:cNvSpPr>
          <p:nvPr>
            <p:ph type="title" hasCustomPrompt="1"/>
          </p:nvPr>
        </p:nvSpPr>
        <p:spPr bwMode="gray">
          <a:xfrm>
            <a:off x="536400" y="442606"/>
            <a:ext cx="6338023" cy="36640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a:t>Insert Program Name Here</a:t>
            </a:r>
          </a:p>
        </p:txBody>
      </p:sp>
      <p:sp>
        <p:nvSpPr>
          <p:cNvPr id="35" name="Project director"/>
          <p:cNvSpPr>
            <a:spLocks noGrp="1"/>
          </p:cNvSpPr>
          <p:nvPr>
            <p:ph type="body" sz="quarter" idx="37" hasCustomPrompt="1"/>
          </p:nvPr>
        </p:nvSpPr>
        <p:spPr bwMode="gray">
          <a:xfrm>
            <a:off x="1126766" y="1382907"/>
            <a:ext cx="5747657" cy="241824"/>
          </a:xfrm>
        </p:spPr>
        <p:txBody>
          <a:bodyPr/>
          <a:lstStyle>
            <a:lvl1pPr marL="0" indent="0">
              <a:spcBef>
                <a:spcPts val="0"/>
              </a:spcBef>
              <a:buNone/>
              <a:defRPr sz="1571">
                <a:solidFill>
                  <a:schemeClr val="tx1"/>
                </a:solidFill>
              </a:defRPr>
            </a:lvl1pPr>
            <a:lvl2pPr marL="163289" indent="0">
              <a:spcBef>
                <a:spcPts val="0"/>
              </a:spcBef>
              <a:buNone/>
              <a:defRPr sz="1571"/>
            </a:lvl2pPr>
            <a:lvl3pPr marL="326578" indent="0">
              <a:spcBef>
                <a:spcPts val="0"/>
              </a:spcBef>
              <a:buNone/>
              <a:defRPr sz="1571"/>
            </a:lvl3pPr>
            <a:lvl4pPr marL="489867" indent="0">
              <a:spcBef>
                <a:spcPts val="0"/>
              </a:spcBef>
              <a:buNone/>
              <a:defRPr sz="1571"/>
            </a:lvl4pPr>
            <a:lvl5pPr marL="653156" indent="0">
              <a:spcBef>
                <a:spcPts val="0"/>
              </a:spcBef>
              <a:buNone/>
              <a:defRPr sz="1571"/>
            </a:lvl5pPr>
          </a:lstStyle>
          <a:p>
            <a:pPr lvl="0"/>
            <a:r>
              <a:rPr lang="en-US"/>
              <a:t>Project Director (insert text)</a:t>
            </a:r>
          </a:p>
        </p:txBody>
      </p:sp>
      <p:sp>
        <p:nvSpPr>
          <p:cNvPr id="36" name="Project director names"/>
          <p:cNvSpPr>
            <a:spLocks noGrp="1"/>
          </p:cNvSpPr>
          <p:nvPr>
            <p:ph type="body" sz="quarter" idx="38" hasCustomPrompt="1"/>
          </p:nvPr>
        </p:nvSpPr>
        <p:spPr bwMode="gray">
          <a:xfrm>
            <a:off x="1126766" y="1679752"/>
            <a:ext cx="5751470" cy="197856"/>
          </a:xfrm>
        </p:spPr>
        <p:txBody>
          <a:bodyPr/>
          <a:lstStyle>
            <a:lvl1pPr marL="0" indent="0">
              <a:spcBef>
                <a:spcPts val="286"/>
              </a:spcBef>
              <a:buNone/>
              <a:defRPr>
                <a:solidFill>
                  <a:schemeClr val="tx1"/>
                </a:solidFill>
              </a:defRPr>
            </a:lvl1pPr>
          </a:lstStyle>
          <a:p>
            <a:pPr lvl="0"/>
            <a:r>
              <a:rPr lang="en-US"/>
              <a:t>Insert Name(s) Here</a:t>
            </a:r>
          </a:p>
        </p:txBody>
      </p:sp>
      <p:sp>
        <p:nvSpPr>
          <p:cNvPr id="37" name="Contributing consultants"/>
          <p:cNvSpPr>
            <a:spLocks noGrp="1"/>
          </p:cNvSpPr>
          <p:nvPr>
            <p:ph type="body" sz="quarter" idx="39" hasCustomPrompt="1"/>
          </p:nvPr>
        </p:nvSpPr>
        <p:spPr bwMode="gray">
          <a:xfrm>
            <a:off x="1126766" y="2299832"/>
            <a:ext cx="5747657" cy="241824"/>
          </a:xfrm>
        </p:spPr>
        <p:txBody>
          <a:bodyPr/>
          <a:lstStyle>
            <a:lvl1pPr marL="0" indent="0">
              <a:spcBef>
                <a:spcPts val="0"/>
              </a:spcBef>
              <a:buNone/>
              <a:defRPr sz="1571">
                <a:solidFill>
                  <a:schemeClr val="tx1"/>
                </a:solidFill>
              </a:defRPr>
            </a:lvl1pPr>
            <a:lvl2pPr marL="163289" indent="0">
              <a:spcBef>
                <a:spcPts val="0"/>
              </a:spcBef>
              <a:buNone/>
              <a:defRPr sz="1571"/>
            </a:lvl2pPr>
            <a:lvl3pPr marL="326578" indent="0">
              <a:spcBef>
                <a:spcPts val="0"/>
              </a:spcBef>
              <a:buNone/>
              <a:defRPr sz="1571"/>
            </a:lvl3pPr>
            <a:lvl4pPr marL="489867" indent="0">
              <a:spcBef>
                <a:spcPts val="0"/>
              </a:spcBef>
              <a:buNone/>
              <a:defRPr sz="1571"/>
            </a:lvl4pPr>
            <a:lvl5pPr marL="653156" indent="0">
              <a:spcBef>
                <a:spcPts val="0"/>
              </a:spcBef>
              <a:buNone/>
              <a:defRPr sz="1571"/>
            </a:lvl5pPr>
          </a:lstStyle>
          <a:p>
            <a:pPr lvl="0"/>
            <a:r>
              <a:rPr lang="en-US"/>
              <a:t>Contributing Consultants (insert text)</a:t>
            </a:r>
          </a:p>
        </p:txBody>
      </p:sp>
      <p:sp>
        <p:nvSpPr>
          <p:cNvPr id="38" name="Contributing consultants names"/>
          <p:cNvSpPr>
            <a:spLocks noGrp="1"/>
          </p:cNvSpPr>
          <p:nvPr>
            <p:ph type="body" sz="quarter" idx="40" hasCustomPrompt="1"/>
          </p:nvPr>
        </p:nvSpPr>
        <p:spPr bwMode="gray">
          <a:xfrm>
            <a:off x="1126766" y="2598595"/>
            <a:ext cx="5751470" cy="197856"/>
          </a:xfrm>
        </p:spPr>
        <p:txBody>
          <a:bodyPr/>
          <a:lstStyle>
            <a:lvl1pPr marL="0" indent="0">
              <a:spcBef>
                <a:spcPts val="286"/>
              </a:spcBef>
              <a:buNone/>
              <a:defRPr>
                <a:solidFill>
                  <a:schemeClr val="tx1"/>
                </a:solidFill>
              </a:defRPr>
            </a:lvl1pPr>
          </a:lstStyle>
          <a:p>
            <a:pPr lvl="0"/>
            <a:r>
              <a:rPr lang="en-US"/>
              <a:t>Insert Name(s) Here</a:t>
            </a:r>
          </a:p>
        </p:txBody>
      </p:sp>
      <p:sp>
        <p:nvSpPr>
          <p:cNvPr id="39" name="Executive director"/>
          <p:cNvSpPr>
            <a:spLocks noGrp="1"/>
          </p:cNvSpPr>
          <p:nvPr>
            <p:ph type="body" sz="quarter" idx="41" hasCustomPrompt="1"/>
          </p:nvPr>
        </p:nvSpPr>
        <p:spPr bwMode="gray">
          <a:xfrm>
            <a:off x="1126766" y="3214967"/>
            <a:ext cx="5747657" cy="241824"/>
          </a:xfrm>
        </p:spPr>
        <p:txBody>
          <a:bodyPr/>
          <a:lstStyle>
            <a:lvl1pPr marL="0" indent="0">
              <a:spcBef>
                <a:spcPts val="0"/>
              </a:spcBef>
              <a:buNone/>
              <a:defRPr sz="1571">
                <a:solidFill>
                  <a:schemeClr val="tx1"/>
                </a:solidFill>
              </a:defRPr>
            </a:lvl1pPr>
            <a:lvl2pPr marL="163289" indent="0">
              <a:spcBef>
                <a:spcPts val="0"/>
              </a:spcBef>
              <a:buNone/>
              <a:defRPr sz="1571"/>
            </a:lvl2pPr>
            <a:lvl3pPr marL="326578" indent="0">
              <a:spcBef>
                <a:spcPts val="0"/>
              </a:spcBef>
              <a:buNone/>
              <a:defRPr sz="1571"/>
            </a:lvl3pPr>
            <a:lvl4pPr marL="489867" indent="0">
              <a:spcBef>
                <a:spcPts val="0"/>
              </a:spcBef>
              <a:buNone/>
              <a:defRPr sz="1571"/>
            </a:lvl4pPr>
            <a:lvl5pPr marL="653156" indent="0">
              <a:spcBef>
                <a:spcPts val="0"/>
              </a:spcBef>
              <a:buNone/>
              <a:defRPr sz="1571"/>
            </a:lvl5pPr>
          </a:lstStyle>
          <a:p>
            <a:pPr lvl="0"/>
            <a:r>
              <a:rPr lang="en-US"/>
              <a:t>Executive Director (insert text)</a:t>
            </a:r>
          </a:p>
        </p:txBody>
      </p:sp>
      <p:sp>
        <p:nvSpPr>
          <p:cNvPr id="40" name="Executive director names"/>
          <p:cNvSpPr>
            <a:spLocks noGrp="1"/>
          </p:cNvSpPr>
          <p:nvPr>
            <p:ph type="body" sz="quarter" idx="42" hasCustomPrompt="1"/>
          </p:nvPr>
        </p:nvSpPr>
        <p:spPr bwMode="gray">
          <a:xfrm>
            <a:off x="1126766" y="3513979"/>
            <a:ext cx="5751470" cy="197856"/>
          </a:xfrm>
        </p:spPr>
        <p:txBody>
          <a:bodyPr/>
          <a:lstStyle>
            <a:lvl1pPr marL="0" indent="0">
              <a:spcBef>
                <a:spcPts val="286"/>
              </a:spcBef>
              <a:buNone/>
              <a:defRPr>
                <a:solidFill>
                  <a:schemeClr val="tx1"/>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a:t>Insert Name(s) Here</a:t>
            </a:r>
          </a:p>
        </p:txBody>
      </p:sp>
      <p:cxnSp>
        <p:nvCxnSpPr>
          <p:cNvPr id="13" name="Line - decorative"/>
          <p:cNvCxnSpPr/>
          <p:nvPr userDrawn="1"/>
        </p:nvCxnSpPr>
        <p:spPr bwMode="gray">
          <a:xfrm>
            <a:off x="7784438" y="0"/>
            <a:ext cx="0" cy="685800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Full legal caveat - decorative">
            <a:extLst>
              <a:ext uri="{C183D7F6-B498-43B3-948B-1728B52AA6E4}">
                <adec:decorative xmlns:adec="http://schemas.microsoft.com/office/drawing/2017/decorative" val="1"/>
              </a:ext>
            </a:extLst>
          </p:cNvPr>
          <p:cNvSpPr txBox="1"/>
          <p:nvPr userDrawn="1"/>
        </p:nvSpPr>
        <p:spPr bwMode="gray">
          <a:xfrm>
            <a:off x="7948762" y="283982"/>
            <a:ext cx="3657600" cy="5161669"/>
          </a:xfrm>
          <a:prstGeom prst="rect">
            <a:avLst/>
          </a:prstGeom>
          <a:noFill/>
        </p:spPr>
        <p:txBody>
          <a:bodyPr wrap="square" lIns="0" tIns="0" rIns="0" bIns="0" rtlCol="0">
            <a:spAutoFit/>
          </a:bodyPr>
          <a:lstStyle/>
          <a:p>
            <a:pPr>
              <a:spcBef>
                <a:spcPts val="571"/>
              </a:spcBef>
            </a:pPr>
            <a:r>
              <a:rPr lang="en-US" sz="571" b="1" kern="1200">
                <a:solidFill>
                  <a:schemeClr val="tx1"/>
                </a:solidFill>
                <a:effectLst/>
                <a:latin typeface="+mn-lt"/>
                <a:ea typeface="+mn-ea"/>
                <a:cs typeface="+mn-cs"/>
              </a:rPr>
              <a:t>Legal Caveat</a:t>
            </a:r>
            <a:endParaRPr lang="en-US" sz="571" kern="1200">
              <a:solidFill>
                <a:schemeClr val="tx1"/>
              </a:solidFill>
              <a:effectLst/>
              <a:latin typeface="+mn-lt"/>
              <a:ea typeface="+mn-ea"/>
              <a:cs typeface="+mn-cs"/>
            </a:endParaRPr>
          </a:p>
          <a:p>
            <a:pPr>
              <a:spcBef>
                <a:spcPts val="571"/>
              </a:spcBef>
            </a:pPr>
            <a:r>
              <a:rPr lang="en-US" sz="571" kern="120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571"/>
              </a:spcBef>
            </a:pPr>
            <a:r>
              <a:rPr lang="en-US" sz="571" kern="120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71" b="1" kern="1200">
              <a:solidFill>
                <a:schemeClr val="tx1"/>
              </a:solidFill>
              <a:effectLst/>
              <a:latin typeface="+mn-lt"/>
              <a:ea typeface="+mn-ea"/>
              <a:cs typeface="+mn-cs"/>
            </a:endParaRPr>
          </a:p>
          <a:p>
            <a:pPr>
              <a:spcBef>
                <a:spcPts val="571"/>
              </a:spcBef>
            </a:pPr>
            <a:r>
              <a:rPr lang="en-US" sz="571" b="1" kern="1200">
                <a:solidFill>
                  <a:schemeClr val="tx1"/>
                </a:solidFill>
                <a:effectLst/>
                <a:latin typeface="+mn-lt"/>
                <a:ea typeface="+mn-ea"/>
                <a:cs typeface="+mn-cs"/>
              </a:rPr>
              <a:t>IMPORTANT: Please read the following.</a:t>
            </a:r>
            <a:endParaRPr lang="en-US" sz="571" kern="1200">
              <a:solidFill>
                <a:schemeClr val="tx1"/>
              </a:solidFill>
              <a:effectLst/>
              <a:latin typeface="+mn-lt"/>
              <a:ea typeface="+mn-ea"/>
              <a:cs typeface="+mn-cs"/>
            </a:endParaRPr>
          </a:p>
          <a:p>
            <a:pPr>
              <a:spcBef>
                <a:spcPts val="571"/>
              </a:spcBef>
            </a:pPr>
            <a:r>
              <a:rPr lang="en-US" sz="571" kern="120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63289" lvl="0" indent="-163289">
              <a:spcBef>
                <a:spcPts val="571"/>
              </a:spcBef>
              <a:buFont typeface="+mj-lt"/>
              <a:buAutoNum type="arabicPeriod"/>
            </a:pPr>
            <a:r>
              <a:rPr lang="en-US" sz="571" kern="120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63289" lvl="0" indent="-163289">
              <a:spcBef>
                <a:spcPts val="571"/>
              </a:spcBef>
              <a:buFont typeface="+mj-lt"/>
              <a:buAutoNum type="arabicPeriod"/>
            </a:pPr>
            <a:r>
              <a:rPr lang="en-US" sz="571" kern="120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63289" lvl="0" indent="-163289">
              <a:spcBef>
                <a:spcPts val="571"/>
              </a:spcBef>
              <a:buFont typeface="+mj-lt"/>
              <a:buAutoNum type="arabicPeriod"/>
            </a:pPr>
            <a:r>
              <a:rPr lang="en-US" sz="571" kern="1200">
                <a:solidFill>
                  <a:schemeClr val="tx1"/>
                </a:solidFill>
                <a:effectLst/>
                <a:latin typeface="+mn-lt"/>
                <a:ea typeface="+mn-ea"/>
                <a:cs typeface="+mn-cs"/>
              </a:rPr>
              <a:t>Each partner may make this Report available solely to those of its </a:t>
            </a:r>
            <a:br>
              <a:rPr lang="en-US" sz="571" kern="1200">
                <a:solidFill>
                  <a:schemeClr val="tx1"/>
                </a:solidFill>
                <a:effectLst/>
                <a:latin typeface="+mn-lt"/>
                <a:ea typeface="+mn-ea"/>
                <a:cs typeface="+mn-cs"/>
              </a:rPr>
            </a:br>
            <a:r>
              <a:rPr lang="en-US" sz="571" kern="1200">
                <a:solidFill>
                  <a:schemeClr val="tx1"/>
                </a:solidFill>
                <a:effectLst/>
                <a:latin typeface="+mn-lt"/>
                <a:ea typeface="+mn-ea"/>
                <a:cs typeface="+mn-cs"/>
              </a:rPr>
              <a:t>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63289" lvl="0" indent="-163289">
              <a:spcBef>
                <a:spcPts val="571"/>
              </a:spcBef>
              <a:buFont typeface="+mj-lt"/>
              <a:buAutoNum type="arabicPeriod"/>
            </a:pPr>
            <a:r>
              <a:rPr lang="en-US" sz="571" kern="1200">
                <a:solidFill>
                  <a:schemeClr val="tx1"/>
                </a:solidFill>
                <a:effectLst/>
                <a:latin typeface="+mn-lt"/>
                <a:ea typeface="+mn-ea"/>
                <a:cs typeface="+mn-cs"/>
              </a:rPr>
              <a:t>Each partner shall not remove from this Report any confidential markings, copyright notices, and/or other similar indicia herein.</a:t>
            </a:r>
          </a:p>
          <a:p>
            <a:pPr marL="163289" lvl="0" indent="-163289">
              <a:spcBef>
                <a:spcPts val="571"/>
              </a:spcBef>
              <a:buFont typeface="+mj-lt"/>
              <a:buAutoNum type="arabicPeriod"/>
            </a:pPr>
            <a:r>
              <a:rPr lang="en-US" sz="571" kern="1200">
                <a:solidFill>
                  <a:schemeClr val="tx1"/>
                </a:solidFill>
                <a:effectLst/>
                <a:latin typeface="+mn-lt"/>
                <a:ea typeface="+mn-ea"/>
                <a:cs typeface="+mn-cs"/>
              </a:rPr>
              <a:t>Each partner is responsible for any breach of its obligations as stated herein by any of its employees or agents.</a:t>
            </a:r>
          </a:p>
          <a:p>
            <a:pPr marL="163289" indent="-163289">
              <a:spcBef>
                <a:spcPts val="571"/>
              </a:spcBef>
              <a:buFont typeface="+mj-lt"/>
              <a:buAutoNum type="arabicPeriod"/>
            </a:pPr>
            <a:r>
              <a:rPr lang="en-US" sz="571" kern="1200">
                <a:solidFill>
                  <a:schemeClr val="tx1"/>
                </a:solidFill>
                <a:effectLst/>
                <a:latin typeface="+mn-lt"/>
                <a:ea typeface="+mn-ea"/>
                <a:cs typeface="+mn-cs"/>
              </a:rPr>
              <a:t>If a partner is unwilling to abide by any of the foregoing obligations, then such partner shall promptly return this Report and all copies thereof to EAB.  </a:t>
            </a:r>
          </a:p>
        </p:txBody>
      </p:sp>
    </p:spTree>
    <p:custDataLst>
      <p:tags r:id="rId1"/>
    </p:custDataLst>
    <p:extLst>
      <p:ext uri="{BB962C8B-B14F-4D97-AF65-F5344CB8AC3E}">
        <p14:creationId xmlns:p14="http://schemas.microsoft.com/office/powerpoint/2010/main" val="641483722"/>
      </p:ext>
    </p:extLst>
  </p:cSld>
  <p:clrMapOvr>
    <a:masterClrMapping/>
  </p:clrMapOvr>
  <p:extLst>
    <p:ext uri="{DCECCB84-F9BA-43D5-87BE-67443E8EF086}">
      <p15:sldGuideLst xmlns:p15="http://schemas.microsoft.com/office/powerpoint/2012/main">
        <p15:guide id="1" pos="370">
          <p15:clr>
            <a:srgbClr val="FBAE40"/>
          </p15:clr>
        </p15:guide>
        <p15:guide id="2" orient="horz" pos="195">
          <p15:clr>
            <a:srgbClr val="FBAE40"/>
          </p15:clr>
        </p15:guide>
        <p15:guide id="3" pos="241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857176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7B1E57-E2F9-8B47-A365-9A6D077AE8FA}"/>
              </a:ext>
              <a:ext uri="{C183D7F6-B498-43B3-948B-1728B52AA6E4}">
                <adec:decorative xmlns:adec="http://schemas.microsoft.com/office/drawing/2017/decorative" val="1"/>
              </a:ext>
            </a:extLst>
          </p:cNvPr>
          <p:cNvGrpSpPr/>
          <p:nvPr userDrawn="1"/>
        </p:nvGrpSpPr>
        <p:grpSpPr>
          <a:xfrm>
            <a:off x="529169" y="4942841"/>
            <a:ext cx="11133665" cy="1368715"/>
            <a:chOff x="277814" y="3459988"/>
            <a:chExt cx="5845174" cy="958100"/>
          </a:xfrm>
        </p:grpSpPr>
        <p:pic>
          <p:nvPicPr>
            <p:cNvPr id="18" name="EAB logo">
              <a:extLst>
                <a:ext uri="{FF2B5EF4-FFF2-40B4-BE49-F238E27FC236}">
                  <a16:creationId xmlns:a16="http://schemas.microsoft.com/office/drawing/2014/main" id="{11830F3E-1730-46F9-BAE2-7639072CD14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80402" y="3459988"/>
              <a:ext cx="1239997" cy="475537"/>
            </a:xfrm>
            <a:prstGeom prst="rect">
              <a:avLst/>
            </a:prstGeom>
          </p:spPr>
        </p:pic>
        <p:sp>
          <p:nvSpPr>
            <p:cNvPr id="19" name="EAb locations, phone, website">
              <a:extLst>
                <a:ext uri="{FF2B5EF4-FFF2-40B4-BE49-F238E27FC236}">
                  <a16:creationId xmlns:a16="http://schemas.microsoft.com/office/drawing/2014/main" id="{606B6337-5B50-4706-ADD8-79C4A4DD6399}"/>
                </a:ext>
                <a:ext uri="{C183D7F6-B498-43B3-948B-1728B52AA6E4}">
                  <adec:decorative xmlns:adec="http://schemas.microsoft.com/office/drawing/2017/decorative" val="1"/>
                </a:ext>
              </a:extLst>
            </p:cNvPr>
            <p:cNvSpPr txBox="1"/>
            <p:nvPr userDrawn="1"/>
          </p:nvSpPr>
          <p:spPr bwMode="gray">
            <a:xfrm>
              <a:off x="277814" y="4047346"/>
              <a:ext cx="5845174" cy="370742"/>
            </a:xfrm>
            <a:prstGeom prst="rect">
              <a:avLst/>
            </a:prstGeom>
            <a:noFill/>
          </p:spPr>
          <p:txBody>
            <a:bodyPr wrap="square" lIns="0" tIns="0" rIns="0" bIns="0" rtlCol="0">
              <a:spAutoFit/>
            </a:bodyPr>
            <a:lstStyle/>
            <a:p>
              <a:pPr algn="ctr">
                <a:spcBef>
                  <a:spcPts val="714"/>
                </a:spcBef>
              </a:pPr>
              <a:r>
                <a:rPr lang="en-US" sz="1429" spc="0" baseline="0">
                  <a:latin typeface="+mj-lt"/>
                </a:rPr>
                <a:t>Washington DC   Richmond   Birmingham   Minneapolis   New York   Chicago</a:t>
              </a:r>
            </a:p>
            <a:p>
              <a:pPr algn="ctr">
                <a:spcBef>
                  <a:spcPts val="714"/>
                </a:spcBef>
              </a:pPr>
              <a:r>
                <a:rPr lang="en-US" sz="1429" spc="0" baseline="0">
                  <a:latin typeface="+mj-lt"/>
                </a:rPr>
                <a:t>202-747-1000   </a:t>
              </a:r>
              <a:r>
                <a:rPr lang="en-US" sz="1429" spc="0" baseline="0">
                  <a:solidFill>
                    <a:schemeClr val="accent4"/>
                  </a:solidFill>
                  <a:latin typeface="+mj-lt"/>
                </a:rPr>
                <a:t>eab.com</a:t>
              </a:r>
            </a:p>
          </p:txBody>
        </p:sp>
        <p:cxnSp>
          <p:nvCxnSpPr>
            <p:cNvPr id="20" name="Line 1">
              <a:extLst>
                <a:ext uri="{FF2B5EF4-FFF2-40B4-BE49-F238E27FC236}">
                  <a16:creationId xmlns:a16="http://schemas.microsoft.com/office/drawing/2014/main" id="{A342BB8D-843E-4891-946A-E4C027B90826}"/>
                </a:ext>
                <a:ext uri="{C183D7F6-B498-43B3-948B-1728B52AA6E4}">
                  <adec:decorative xmlns:adec="http://schemas.microsoft.com/office/drawing/2017/decorative" val="1"/>
                </a:ext>
              </a:extLst>
            </p:cNvPr>
            <p:cNvCxnSpPr/>
            <p:nvPr userDrawn="1"/>
          </p:nvCxnSpPr>
          <p:spPr bwMode="gray">
            <a:xfrm>
              <a:off x="1925078" y="4062317"/>
              <a:ext cx="0" cy="125936"/>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Line 2">
              <a:extLst>
                <a:ext uri="{FF2B5EF4-FFF2-40B4-BE49-F238E27FC236}">
                  <a16:creationId xmlns:a16="http://schemas.microsoft.com/office/drawing/2014/main" id="{74EA08BF-0877-44C7-811E-D8639D49DDFB}"/>
                </a:ext>
                <a:ext uri="{C183D7F6-B498-43B3-948B-1728B52AA6E4}">
                  <adec:decorative xmlns:adec="http://schemas.microsoft.com/office/drawing/2017/decorative" val="1"/>
                </a:ext>
              </a:extLst>
            </p:cNvPr>
            <p:cNvCxnSpPr/>
            <p:nvPr userDrawn="1"/>
          </p:nvCxnSpPr>
          <p:spPr bwMode="gray">
            <a:xfrm>
              <a:off x="2606553" y="4062317"/>
              <a:ext cx="0" cy="125936"/>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Line 3">
              <a:extLst>
                <a:ext uri="{FF2B5EF4-FFF2-40B4-BE49-F238E27FC236}">
                  <a16:creationId xmlns:a16="http://schemas.microsoft.com/office/drawing/2014/main" id="{7E58EE88-9279-4FE4-AC87-212BF67DF3E0}"/>
                </a:ext>
                <a:ext uri="{C183D7F6-B498-43B3-948B-1728B52AA6E4}">
                  <adec:decorative xmlns:adec="http://schemas.microsoft.com/office/drawing/2017/decorative" val="1"/>
                </a:ext>
              </a:extLst>
            </p:cNvPr>
            <p:cNvCxnSpPr/>
            <p:nvPr userDrawn="1"/>
          </p:nvCxnSpPr>
          <p:spPr bwMode="gray">
            <a:xfrm>
              <a:off x="3416478" y="4062317"/>
              <a:ext cx="0" cy="125936"/>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Line 4">
              <a:extLst>
                <a:ext uri="{FF2B5EF4-FFF2-40B4-BE49-F238E27FC236}">
                  <a16:creationId xmlns:a16="http://schemas.microsoft.com/office/drawing/2014/main" id="{9177791E-3255-429C-8849-D128EA6565FB}"/>
                </a:ext>
                <a:ext uri="{C183D7F6-B498-43B3-948B-1728B52AA6E4}">
                  <adec:decorative xmlns:adec="http://schemas.microsoft.com/office/drawing/2017/decorative" val="1"/>
                </a:ext>
              </a:extLst>
            </p:cNvPr>
            <p:cNvCxnSpPr/>
            <p:nvPr userDrawn="1"/>
          </p:nvCxnSpPr>
          <p:spPr bwMode="gray">
            <a:xfrm>
              <a:off x="3337336" y="4277128"/>
              <a:ext cx="0" cy="125936"/>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A683C7B8-732B-4853-B78A-F2808BB1488D}"/>
                </a:ext>
                <a:ext uri="{C183D7F6-B498-43B3-948B-1728B52AA6E4}">
                  <adec:decorative xmlns:adec="http://schemas.microsoft.com/office/drawing/2017/decorative" val="1"/>
                </a:ext>
              </a:extLst>
            </p:cNvPr>
            <p:cNvCxnSpPr>
              <a:cxnSpLocks/>
            </p:cNvCxnSpPr>
            <p:nvPr userDrawn="1"/>
          </p:nvCxnSpPr>
          <p:spPr bwMode="gray">
            <a:xfrm>
              <a:off x="4225045" y="4062317"/>
              <a:ext cx="0" cy="125936"/>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Line 3">
              <a:extLst>
                <a:ext uri="{FF2B5EF4-FFF2-40B4-BE49-F238E27FC236}">
                  <a16:creationId xmlns:a16="http://schemas.microsoft.com/office/drawing/2014/main" id="{2CFC8E89-E697-1143-896A-C65F275E1341}"/>
                </a:ext>
                <a:ext uri="{C183D7F6-B498-43B3-948B-1728B52AA6E4}">
                  <adec:decorative xmlns:adec="http://schemas.microsoft.com/office/drawing/2017/decorative" val="1"/>
                </a:ext>
              </a:extLst>
            </p:cNvPr>
            <p:cNvCxnSpPr>
              <a:cxnSpLocks/>
            </p:cNvCxnSpPr>
            <p:nvPr userDrawn="1"/>
          </p:nvCxnSpPr>
          <p:spPr bwMode="gray">
            <a:xfrm>
              <a:off x="4896991" y="4062317"/>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58239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Large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536207-C40A-4CA4-2EB2-B5D71390BD13}"/>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EC8A7FC7-4562-56FB-34B5-8E101B60EF44}"/>
              </a:ext>
            </a:extLst>
          </p:cNvPr>
          <p:cNvSpPr>
            <a:spLocks noGrp="1"/>
          </p:cNvSpPr>
          <p:nvPr>
            <p:ph type="title" hasCustomPrompt="1"/>
          </p:nvPr>
        </p:nvSpPr>
        <p:spPr/>
        <p:txBody>
          <a:bodyPr/>
          <a:lstStyle>
            <a:lvl1pPr>
              <a:defRPr>
                <a:solidFill>
                  <a:srgbClr val="00577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B44812C-36DD-6E5E-BA49-D3D246DA4CFB}"/>
              </a:ext>
            </a:extLst>
          </p:cNvPr>
          <p:cNvSpPr>
            <a:spLocks noGrp="1"/>
          </p:cNvSpPr>
          <p:nvPr>
            <p:ph sz="half" idx="1"/>
          </p:nvPr>
        </p:nvSpPr>
        <p:spPr>
          <a:xfrm>
            <a:off x="838200" y="1825625"/>
            <a:ext cx="5181600" cy="4023084"/>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186D68-6EAB-F854-5D65-BE928CD0810B}"/>
              </a:ext>
            </a:extLst>
          </p:cNvPr>
          <p:cNvSpPr>
            <a:spLocks noGrp="1"/>
          </p:cNvSpPr>
          <p:nvPr>
            <p:ph sz="half" idx="2"/>
          </p:nvPr>
        </p:nvSpPr>
        <p:spPr>
          <a:xfrm>
            <a:off x="6172200" y="1825625"/>
            <a:ext cx="5181600" cy="4023084"/>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3218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 Caption Blue Plexus">
    <p:spTree>
      <p:nvGrpSpPr>
        <p:cNvPr id="1" name=""/>
        <p:cNvGrpSpPr/>
        <p:nvPr/>
      </p:nvGrpSpPr>
      <p:grpSpPr>
        <a:xfrm>
          <a:off x="0" y="0"/>
          <a:ext cx="0" cy="0"/>
          <a:chOff x="0" y="0"/>
          <a:chExt cx="0" cy="0"/>
        </a:xfrm>
      </p:grpSpPr>
      <p:pic>
        <p:nvPicPr>
          <p:cNvPr id="14" name="Picture 13" descr="A blue background with lines and dots&#10;&#10;AI-generated content may be incorrect.">
            <a:extLst>
              <a:ext uri="{FF2B5EF4-FFF2-40B4-BE49-F238E27FC236}">
                <a16:creationId xmlns:a16="http://schemas.microsoft.com/office/drawing/2014/main" id="{9450BBC0-235B-3B78-1594-91DDE60F815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5F6E748-49B0-F57B-3BDE-2A8CBEC41E6B}"/>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1D0BB8-F656-775A-87D5-A2613C2431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48AC62-9698-0E95-1BCC-9262C1DE5687}"/>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7">
            <a:extLst>
              <a:ext uri="{FF2B5EF4-FFF2-40B4-BE49-F238E27FC236}">
                <a16:creationId xmlns:a16="http://schemas.microsoft.com/office/drawing/2014/main" id="{2EF720AF-18F3-EDDE-FBF5-F45C59D571DC}"/>
              </a:ext>
            </a:extLst>
          </p:cNvPr>
          <p:cNvSpPr>
            <a:spLocks noGrp="1"/>
          </p:cNvSpPr>
          <p:nvPr>
            <p:ph type="ftr" sz="quarter" idx="11"/>
          </p:nvPr>
        </p:nvSpPr>
        <p:spPr>
          <a:xfrm>
            <a:off x="4038600" y="6356350"/>
            <a:ext cx="4114800" cy="365125"/>
          </a:xfrm>
        </p:spPr>
        <p:txBody>
          <a:bodyPr/>
          <a:lstStyle>
            <a:lvl1pPr>
              <a:defRPr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2" name="Slide Number Placeholder 8">
            <a:extLst>
              <a:ext uri="{FF2B5EF4-FFF2-40B4-BE49-F238E27FC236}">
                <a16:creationId xmlns:a16="http://schemas.microsoft.com/office/drawing/2014/main" id="{6BE95881-68BF-CC4D-B3CD-775605AECDE0}"/>
              </a:ext>
            </a:extLst>
          </p:cNvPr>
          <p:cNvSpPr>
            <a:spLocks noGrp="1"/>
          </p:cNvSpPr>
          <p:nvPr>
            <p:ph type="sldNum" sz="quarter" idx="12"/>
          </p:nvPr>
        </p:nvSpPr>
        <p:spPr>
          <a:xfrm>
            <a:off x="8610600" y="6356350"/>
            <a:ext cx="2743200" cy="365125"/>
          </a:xfrm>
        </p:spPr>
        <p:txBody>
          <a:bodyPr/>
          <a:lstStyle>
            <a:lvl1pPr>
              <a:defRPr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779DDA89-667D-4A5E-89D5-D57AD5159A9B}" type="slidenum">
              <a:rPr lang="en-US" smtClean="0"/>
              <a:pPr/>
              <a:t>‹#›</a:t>
            </a:fld>
            <a:endParaRPr lang="en-US"/>
          </a:p>
        </p:txBody>
      </p:sp>
      <p:pic>
        <p:nvPicPr>
          <p:cNvPr id="15" name="Picture 14" descr="A logo with white text&#10;&#10;AI-generated content may be incorrect.">
            <a:extLst>
              <a:ext uri="{FF2B5EF4-FFF2-40B4-BE49-F238E27FC236}">
                <a16:creationId xmlns:a16="http://schemas.microsoft.com/office/drawing/2014/main" id="{CCA65646-6966-2A8B-BF90-B6AA64252662}"/>
              </a:ext>
            </a:extLst>
          </p:cNvPr>
          <p:cNvPicPr>
            <a:picLocks noChangeAspect="1"/>
          </p:cNvPicPr>
          <p:nvPr userDrawn="1"/>
        </p:nvPicPr>
        <p:blipFill>
          <a:blip r:embed="rId3">
            <a:extLst>
              <a:ext uri="{28A0092B-C50C-407E-A947-70E740481C1C}">
                <a14:useLocalDpi xmlns:a14="http://schemas.microsoft.com/office/drawing/2010/main" val="0"/>
              </a:ext>
            </a:extLst>
          </a:blip>
          <a:srcRect l="17464" t="5911" r="17001" b="31824"/>
          <a:stretch/>
        </p:blipFill>
        <p:spPr>
          <a:xfrm>
            <a:off x="10812701" y="181948"/>
            <a:ext cx="639570" cy="607653"/>
          </a:xfrm>
          <a:prstGeom prst="rect">
            <a:avLst/>
          </a:prstGeom>
        </p:spPr>
      </p:pic>
    </p:spTree>
    <p:extLst>
      <p:ext uri="{BB962C8B-B14F-4D97-AF65-F5344CB8AC3E}">
        <p14:creationId xmlns:p14="http://schemas.microsoft.com/office/powerpoint/2010/main" val="4215350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 Caption Plexu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450BBC0-235B-3B78-1594-91DDE60F815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D5F6E748-49B0-F57B-3BDE-2A8CBEC41E6B}"/>
              </a:ext>
            </a:extLst>
          </p:cNvPr>
          <p:cNvSpPr>
            <a:spLocks noGrp="1"/>
          </p:cNvSpPr>
          <p:nvPr>
            <p:ph type="title" hasCustomPrompt="1"/>
          </p:nvPr>
        </p:nvSpPr>
        <p:spPr>
          <a:xfrm>
            <a:off x="839788" y="987425"/>
            <a:ext cx="3932237" cy="1343929"/>
          </a:xfrm>
        </p:spPr>
        <p:txBody>
          <a:bodyPr anchor="b"/>
          <a:lstStyle>
            <a:lvl1pPr>
              <a:defRPr sz="3200">
                <a:solidFill>
                  <a:srgbClr val="005777"/>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551D0BB8-F656-775A-87D5-A2613C2431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48AC62-9698-0E95-1BCC-9262C1DE5687}"/>
              </a:ext>
            </a:extLst>
          </p:cNvPr>
          <p:cNvSpPr>
            <a:spLocks noGrp="1"/>
          </p:cNvSpPr>
          <p:nvPr>
            <p:ph type="body" sz="half" idx="2"/>
          </p:nvPr>
        </p:nvSpPr>
        <p:spPr>
          <a:xfrm>
            <a:off x="839788" y="2501660"/>
            <a:ext cx="3932237" cy="3367327"/>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7">
            <a:extLst>
              <a:ext uri="{FF2B5EF4-FFF2-40B4-BE49-F238E27FC236}">
                <a16:creationId xmlns:a16="http://schemas.microsoft.com/office/drawing/2014/main" id="{2EF720AF-18F3-EDDE-FBF5-F45C59D571DC}"/>
              </a:ext>
            </a:extLst>
          </p:cNvPr>
          <p:cNvSpPr>
            <a:spLocks noGrp="1"/>
          </p:cNvSpPr>
          <p:nvPr>
            <p:ph type="ftr" sz="quarter" idx="11"/>
          </p:nvPr>
        </p:nvSpPr>
        <p:spPr>
          <a:xfrm>
            <a:off x="4038600" y="6356350"/>
            <a:ext cx="4114800" cy="365125"/>
          </a:xfrm>
        </p:spPr>
        <p:txBody>
          <a:bodyPr/>
          <a:lstStyle>
            <a:lvl1pPr>
              <a:defRPr b="1">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2" name="Slide Number Placeholder 8">
            <a:extLst>
              <a:ext uri="{FF2B5EF4-FFF2-40B4-BE49-F238E27FC236}">
                <a16:creationId xmlns:a16="http://schemas.microsoft.com/office/drawing/2014/main" id="{6BE95881-68BF-CC4D-B3CD-775605AECDE0}"/>
              </a:ext>
            </a:extLst>
          </p:cNvPr>
          <p:cNvSpPr>
            <a:spLocks noGrp="1"/>
          </p:cNvSpPr>
          <p:nvPr>
            <p:ph type="sldNum" sz="quarter" idx="12"/>
          </p:nvPr>
        </p:nvSpPr>
        <p:spPr>
          <a:xfrm>
            <a:off x="8610600" y="6356350"/>
            <a:ext cx="2743200" cy="365125"/>
          </a:xfrm>
        </p:spPr>
        <p:txBody>
          <a:bodyPr/>
          <a:lstStyle>
            <a:lvl1pPr>
              <a:defRPr b="1">
                <a:latin typeface="Open Sans" panose="020B0606030504020204" pitchFamily="34" charset="0"/>
                <a:ea typeface="Open Sans" panose="020B0606030504020204" pitchFamily="34" charset="0"/>
                <a:cs typeface="Open Sans" panose="020B0606030504020204" pitchFamily="34" charset="0"/>
              </a:defRPr>
            </a:lvl1pPr>
          </a:lstStyle>
          <a:p>
            <a:fld id="{779DDA89-667D-4A5E-89D5-D57AD5159A9B}" type="slidenum">
              <a:rPr lang="en-US" smtClean="0"/>
              <a:pPr/>
              <a:t>‹#›</a:t>
            </a:fld>
            <a:endParaRPr lang="en-US"/>
          </a:p>
        </p:txBody>
      </p:sp>
      <p:pic>
        <p:nvPicPr>
          <p:cNvPr id="15" name="Picture 14" descr="A logo with white text&#10;&#10;AI-generated content may be incorrect.">
            <a:extLst>
              <a:ext uri="{FF2B5EF4-FFF2-40B4-BE49-F238E27FC236}">
                <a16:creationId xmlns:a16="http://schemas.microsoft.com/office/drawing/2014/main" id="{CCA65646-6966-2A8B-BF90-B6AA64252662}"/>
              </a:ext>
            </a:extLst>
          </p:cNvPr>
          <p:cNvPicPr>
            <a:picLocks noChangeAspect="1"/>
          </p:cNvPicPr>
          <p:nvPr userDrawn="1"/>
        </p:nvPicPr>
        <p:blipFill>
          <a:blip r:embed="rId3">
            <a:extLst>
              <a:ext uri="{28A0092B-C50C-407E-A947-70E740481C1C}">
                <a14:useLocalDpi xmlns:a14="http://schemas.microsoft.com/office/drawing/2010/main" val="0"/>
              </a:ext>
            </a:extLst>
          </a:blip>
          <a:srcRect l="17464" t="5911" r="17001" b="31824"/>
          <a:stretch/>
        </p:blipFill>
        <p:spPr>
          <a:xfrm>
            <a:off x="10812701" y="181948"/>
            <a:ext cx="639570" cy="607653"/>
          </a:xfrm>
          <a:prstGeom prst="rect">
            <a:avLst/>
          </a:prstGeom>
        </p:spPr>
      </p:pic>
    </p:spTree>
    <p:extLst>
      <p:ext uri="{BB962C8B-B14F-4D97-AF65-F5344CB8AC3E}">
        <p14:creationId xmlns:p14="http://schemas.microsoft.com/office/powerpoint/2010/main" val="3125185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hite Plexus">
    <p:spTree>
      <p:nvGrpSpPr>
        <p:cNvPr id="1" name=""/>
        <p:cNvGrpSpPr/>
        <p:nvPr/>
      </p:nvGrpSpPr>
      <p:grpSpPr>
        <a:xfrm>
          <a:off x="0" y="0"/>
          <a:ext cx="0" cy="0"/>
          <a:chOff x="0" y="0"/>
          <a:chExt cx="0" cy="0"/>
        </a:xfrm>
      </p:grpSpPr>
      <p:pic>
        <p:nvPicPr>
          <p:cNvPr id="11" name="Picture 10" descr="A white background with dots and lines&#10;&#10;AI-generated content may be incorrect.">
            <a:extLst>
              <a:ext uri="{FF2B5EF4-FFF2-40B4-BE49-F238E27FC236}">
                <a16:creationId xmlns:a16="http://schemas.microsoft.com/office/drawing/2014/main" id="{EA0BF43D-F85E-2A8A-F098-A44255BFBE7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373E6E3E-6485-F90A-BFD2-4662389FFD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CB2AB9-6C9C-45D3-246D-2C0DEA9354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707886-AE1A-BD0C-7CEE-1DC87CBE3C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C27460-E718-3A35-2A1E-82C1F22220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ABD0A81-35D1-A212-54F9-F01B713B7B71}"/>
              </a:ext>
            </a:extLst>
          </p:cNvPr>
          <p:cNvSpPr>
            <a:spLocks noGrp="1"/>
          </p:cNvSpPr>
          <p:nvPr>
            <p:ph type="ftr" sz="quarter" idx="11"/>
          </p:nvPr>
        </p:nvSpPr>
        <p:spPr/>
        <p:txBody>
          <a:bodyPr/>
          <a:lstStyle>
            <a:lvl1pPr>
              <a:defRPr b="1">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9" name="Slide Number Placeholder 8">
            <a:extLst>
              <a:ext uri="{FF2B5EF4-FFF2-40B4-BE49-F238E27FC236}">
                <a16:creationId xmlns:a16="http://schemas.microsoft.com/office/drawing/2014/main" id="{70EA7368-3461-EA49-8B98-D777EBE6A47B}"/>
              </a:ext>
            </a:extLst>
          </p:cNvPr>
          <p:cNvSpPr>
            <a:spLocks noGrp="1"/>
          </p:cNvSpPr>
          <p:nvPr>
            <p:ph type="sldNum" sz="quarter" idx="12"/>
          </p:nvPr>
        </p:nvSpPr>
        <p:spPr/>
        <p:txBody>
          <a:bodyPr/>
          <a:lstStyle>
            <a:lvl1pPr>
              <a:defRPr b="1">
                <a:latin typeface="Open Sans" panose="020B0606030504020204" pitchFamily="34" charset="0"/>
                <a:ea typeface="Open Sans" panose="020B0606030504020204" pitchFamily="34" charset="0"/>
                <a:cs typeface="Open Sans" panose="020B0606030504020204" pitchFamily="34" charset="0"/>
              </a:defRPr>
            </a:lvl1pPr>
          </a:lstStyle>
          <a:p>
            <a:fld id="{779DDA89-667D-4A5E-89D5-D57AD5159A9B}" type="slidenum">
              <a:rPr lang="en-US" smtClean="0"/>
              <a:pPr/>
              <a:t>‹#›</a:t>
            </a:fld>
            <a:endParaRPr lang="en-US"/>
          </a:p>
        </p:txBody>
      </p:sp>
      <p:sp>
        <p:nvSpPr>
          <p:cNvPr id="12" name="Title 1">
            <a:extLst>
              <a:ext uri="{FF2B5EF4-FFF2-40B4-BE49-F238E27FC236}">
                <a16:creationId xmlns:a16="http://schemas.microsoft.com/office/drawing/2014/main" id="{21EBDB61-48B3-4CFA-A8DC-C374EF0D2611}"/>
              </a:ext>
            </a:extLst>
          </p:cNvPr>
          <p:cNvSpPr>
            <a:spLocks noGrp="1"/>
          </p:cNvSpPr>
          <p:nvPr>
            <p:ph type="title" hasCustomPrompt="1"/>
          </p:nvPr>
        </p:nvSpPr>
        <p:spPr>
          <a:xfrm>
            <a:off x="838200" y="422694"/>
            <a:ext cx="10515600" cy="1267994"/>
          </a:xfrm>
        </p:spPr>
        <p:txBody>
          <a:bodyPr/>
          <a:lstStyle>
            <a:lvl1pPr>
              <a:defRPr>
                <a:solidFill>
                  <a:srgbClr val="005777"/>
                </a:solidFill>
              </a:defRPr>
            </a:lvl1pPr>
          </a:lstStyle>
          <a:p>
            <a:r>
              <a:rPr lang="en-US"/>
              <a:t>CLICK TO EDIT MASTER TITLE STYLE</a:t>
            </a:r>
          </a:p>
        </p:txBody>
      </p:sp>
    </p:spTree>
    <p:extLst>
      <p:ext uri="{BB962C8B-B14F-4D97-AF65-F5344CB8AC3E}">
        <p14:creationId xmlns:p14="http://schemas.microsoft.com/office/powerpoint/2010/main" val="25601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White Bla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536207-C40A-4CA4-2EB2-B5D71390BD13}"/>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EC8A7FC7-4562-56FB-34B5-8E101B60EF44}"/>
              </a:ext>
            </a:extLst>
          </p:cNvPr>
          <p:cNvSpPr>
            <a:spLocks noGrp="1"/>
          </p:cNvSpPr>
          <p:nvPr>
            <p:ph type="title" hasCustomPrompt="1"/>
          </p:nvPr>
        </p:nvSpPr>
        <p:spPr>
          <a:xfrm>
            <a:off x="838200" y="572159"/>
            <a:ext cx="10515600" cy="1325563"/>
          </a:xfrm>
        </p:spPr>
        <p:txBody>
          <a:bodyPr/>
          <a:lstStyle>
            <a:lvl1pPr>
              <a:defRPr>
                <a:solidFill>
                  <a:srgbClr val="00577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B44812C-36DD-6E5E-BA49-D3D246DA4CFB}"/>
              </a:ext>
            </a:extLst>
          </p:cNvPr>
          <p:cNvSpPr>
            <a:spLocks noGrp="1"/>
          </p:cNvSpPr>
          <p:nvPr>
            <p:ph sz="half" idx="1"/>
          </p:nvPr>
        </p:nvSpPr>
        <p:spPr>
          <a:xfrm>
            <a:off x="838200" y="2032659"/>
            <a:ext cx="5181600" cy="4351338"/>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186D68-6EAB-F854-5D65-BE928CD0810B}"/>
              </a:ext>
            </a:extLst>
          </p:cNvPr>
          <p:cNvSpPr>
            <a:spLocks noGrp="1"/>
          </p:cNvSpPr>
          <p:nvPr>
            <p:ph sz="half" idx="2"/>
          </p:nvPr>
        </p:nvSpPr>
        <p:spPr>
          <a:xfrm>
            <a:off x="6172200" y="2032659"/>
            <a:ext cx="5181600" cy="4351338"/>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8">
            <a:extLst>
              <a:ext uri="{FF2B5EF4-FFF2-40B4-BE49-F238E27FC236}">
                <a16:creationId xmlns:a16="http://schemas.microsoft.com/office/drawing/2014/main" id="{1427B9BE-2990-A0D5-7249-2F50395EB332}"/>
              </a:ext>
            </a:extLst>
          </p:cNvPr>
          <p:cNvSpPr>
            <a:spLocks noGrp="1"/>
          </p:cNvSpPr>
          <p:nvPr>
            <p:ph type="sldNum" sz="quarter" idx="12"/>
          </p:nvPr>
        </p:nvSpPr>
        <p:spPr>
          <a:xfrm>
            <a:off x="11353799" y="6270085"/>
            <a:ext cx="513991" cy="365125"/>
          </a:xfrm>
        </p:spPr>
        <p:txBody>
          <a:bodyPr/>
          <a:lstStyle>
            <a:lvl1pPr>
              <a:defRPr b="1">
                <a:latin typeface="Open Sans" panose="020B0606030504020204" pitchFamily="34" charset="0"/>
                <a:ea typeface="Open Sans" panose="020B0606030504020204" pitchFamily="34" charset="0"/>
                <a:cs typeface="Open Sans" panose="020B0606030504020204" pitchFamily="34" charset="0"/>
              </a:defRPr>
            </a:lvl1pPr>
          </a:lstStyle>
          <a:p>
            <a:fld id="{779DDA89-667D-4A5E-89D5-D57AD5159A9B}" type="slidenum">
              <a:rPr lang="en-US" smtClean="0"/>
              <a:pPr/>
              <a:t>‹#›</a:t>
            </a:fld>
            <a:endParaRPr lang="en-US"/>
          </a:p>
        </p:txBody>
      </p:sp>
    </p:spTree>
    <p:extLst>
      <p:ext uri="{BB962C8B-B14F-4D97-AF65-F5344CB8AC3E}">
        <p14:creationId xmlns:p14="http://schemas.microsoft.com/office/powerpoint/2010/main" val="3261997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A blue rectangle with white border&#10;&#10;AI-generated content may be incorrect.">
            <a:extLst>
              <a:ext uri="{FF2B5EF4-FFF2-40B4-BE49-F238E27FC236}">
                <a16:creationId xmlns:a16="http://schemas.microsoft.com/office/drawing/2014/main" id="{D2FF3A29-9ACA-D22B-BE18-DF50116BD574}"/>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A8AB947-740E-D759-7669-8E13D6546817}"/>
              </a:ext>
            </a:extLst>
          </p:cNvPr>
          <p:cNvSpPr>
            <a:spLocks noGrp="1"/>
          </p:cNvSpPr>
          <p:nvPr>
            <p:ph type="title" hasCustomPrompt="1"/>
          </p:nvPr>
        </p:nvSpPr>
        <p:spPr>
          <a:xfrm>
            <a:off x="974784" y="365125"/>
            <a:ext cx="10379015" cy="626913"/>
          </a:xfrm>
        </p:spPr>
        <p:txBody>
          <a:bodyPr/>
          <a:lstStyle>
            <a:lvl1pPr>
              <a:defRPr>
                <a:solidFill>
                  <a:srgbClr val="005777"/>
                </a:solidFill>
              </a:defRPr>
            </a:lvl1pPr>
          </a:lstStyle>
          <a:p>
            <a:r>
              <a:rPr lang="en-US"/>
              <a:t>CLICK TO EDIT MASTER TITLE STYLE</a:t>
            </a:r>
          </a:p>
        </p:txBody>
      </p:sp>
      <p:sp>
        <p:nvSpPr>
          <p:cNvPr id="9" name="Slide Number Placeholder 8">
            <a:extLst>
              <a:ext uri="{FF2B5EF4-FFF2-40B4-BE49-F238E27FC236}">
                <a16:creationId xmlns:a16="http://schemas.microsoft.com/office/drawing/2014/main" id="{63297C46-B362-36CE-AA4D-E7A975A819D6}"/>
              </a:ext>
            </a:extLst>
          </p:cNvPr>
          <p:cNvSpPr>
            <a:spLocks noGrp="1"/>
          </p:cNvSpPr>
          <p:nvPr>
            <p:ph type="sldNum" sz="quarter" idx="12"/>
          </p:nvPr>
        </p:nvSpPr>
        <p:spPr>
          <a:xfrm>
            <a:off x="8610600" y="6356350"/>
            <a:ext cx="2743200" cy="365125"/>
          </a:xfrm>
        </p:spPr>
        <p:txBody>
          <a:bodyPr/>
          <a:lstStyle>
            <a:lvl1pPr>
              <a:defRPr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779DDA89-667D-4A5E-89D5-D57AD5159A9B}" type="slidenum">
              <a:rPr lang="en-US" smtClean="0"/>
              <a:pPr/>
              <a:t>‹#›</a:t>
            </a:fld>
            <a:endParaRPr lang="en-US"/>
          </a:p>
        </p:txBody>
      </p:sp>
      <p:sp>
        <p:nvSpPr>
          <p:cNvPr id="10" name="Text Placeholder 2">
            <a:extLst>
              <a:ext uri="{FF2B5EF4-FFF2-40B4-BE49-F238E27FC236}">
                <a16:creationId xmlns:a16="http://schemas.microsoft.com/office/drawing/2014/main" id="{ABB9F9AF-02B7-3282-DA4A-EBFE6366F8FB}"/>
              </a:ext>
            </a:extLst>
          </p:cNvPr>
          <p:cNvSpPr>
            <a:spLocks noGrp="1"/>
          </p:cNvSpPr>
          <p:nvPr>
            <p:ph type="body" idx="1"/>
          </p:nvPr>
        </p:nvSpPr>
        <p:spPr>
          <a:xfrm>
            <a:off x="838199" y="1419944"/>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8E8DA1D-0FE0-4EFF-B2F7-AFD0D79E0ECC}"/>
              </a:ext>
            </a:extLst>
          </p:cNvPr>
          <p:cNvSpPr>
            <a:spLocks noGrp="1"/>
          </p:cNvSpPr>
          <p:nvPr>
            <p:ph sz="half" idx="2"/>
          </p:nvPr>
        </p:nvSpPr>
        <p:spPr>
          <a:xfrm>
            <a:off x="838199" y="2243856"/>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0B2FC825-4EC6-FEB6-4DAF-8F685817FD4E}"/>
              </a:ext>
            </a:extLst>
          </p:cNvPr>
          <p:cNvSpPr>
            <a:spLocks noGrp="1"/>
          </p:cNvSpPr>
          <p:nvPr>
            <p:ph type="body" sz="quarter" idx="3"/>
          </p:nvPr>
        </p:nvSpPr>
        <p:spPr>
          <a:xfrm>
            <a:off x="6170611" y="1419944"/>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FDE6EA1-18CE-F5CE-B81E-8FBFCA7CFA0D}"/>
              </a:ext>
            </a:extLst>
          </p:cNvPr>
          <p:cNvSpPr>
            <a:spLocks noGrp="1"/>
          </p:cNvSpPr>
          <p:nvPr>
            <p:ph sz="quarter" idx="4"/>
          </p:nvPr>
        </p:nvSpPr>
        <p:spPr>
          <a:xfrm>
            <a:off x="6170611" y="2243856"/>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100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hyperlink" Target="https://www.eab.com/" TargetMode="Externa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ags" Target="../tags/tag1.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117449-1BB3-D54C-A90A-25B7072AE2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TITLE GOES HERE</a:t>
            </a:r>
          </a:p>
        </p:txBody>
      </p:sp>
      <p:sp>
        <p:nvSpPr>
          <p:cNvPr id="3" name="Text Placeholder 2">
            <a:extLst>
              <a:ext uri="{FF2B5EF4-FFF2-40B4-BE49-F238E27FC236}">
                <a16:creationId xmlns:a16="http://schemas.microsoft.com/office/drawing/2014/main" id="{9DAC66CC-A7E0-6D54-83A3-D7CDC1FD4E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E485C0-9FD3-EDA8-26EE-B6FD3E8C42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FA2DAB2-9A24-4726-BD0D-5F89F2F05D88}" type="datetimeFigureOut">
              <a:rPr lang="en-US" smtClean="0"/>
              <a:t>5/19/2026</a:t>
            </a:fld>
            <a:endParaRPr lang="en-US"/>
          </a:p>
        </p:txBody>
      </p:sp>
      <p:sp>
        <p:nvSpPr>
          <p:cNvPr id="5" name="Footer Placeholder 4">
            <a:extLst>
              <a:ext uri="{FF2B5EF4-FFF2-40B4-BE49-F238E27FC236}">
                <a16:creationId xmlns:a16="http://schemas.microsoft.com/office/drawing/2014/main" id="{F28E27EC-02CA-8613-66C7-F6A3108ED6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76C51DA-05E9-4FE2-4648-3CCA2F2B52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9DDA89-667D-4A5E-89D5-D57AD5159A9B}" type="slidenum">
              <a:rPr lang="en-US" smtClean="0"/>
              <a:t>‹#›</a:t>
            </a:fld>
            <a:endParaRPr lang="en-US"/>
          </a:p>
        </p:txBody>
      </p:sp>
    </p:spTree>
    <p:extLst>
      <p:ext uri="{BB962C8B-B14F-4D97-AF65-F5344CB8AC3E}">
        <p14:creationId xmlns:p14="http://schemas.microsoft.com/office/powerpoint/2010/main" val="233527229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60" r:id="rId4"/>
    <p:sldLayoutId id="2147483657" r:id="rId5"/>
    <p:sldLayoutId id="2147483662" r:id="rId6"/>
    <p:sldLayoutId id="2147483653" r:id="rId7"/>
    <p:sldLayoutId id="2147483661" r:id="rId8"/>
    <p:sldLayoutId id="2147483654" r:id="rId9"/>
    <p:sldLayoutId id="2147483667" r:id="rId10"/>
    <p:sldLayoutId id="2147483666" r:id="rId11"/>
    <p:sldLayoutId id="2147483655" r:id="rId12"/>
    <p:sldLayoutId id="2147483665" r:id="rId13"/>
    <p:sldLayoutId id="2147483733" r:id="rId14"/>
  </p:sldLayoutIdLst>
  <p:txStyles>
    <p:titleStyle>
      <a:lvl1pPr algn="l" defTabSz="914400" rtl="0" eaLnBrk="1" latinLnBrk="0" hangingPunct="1">
        <a:lnSpc>
          <a:spcPct val="90000"/>
        </a:lnSpc>
        <a:spcBef>
          <a:spcPct val="0"/>
        </a:spcBef>
        <a:buNone/>
        <a:defRPr sz="4400" b="1" i="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Master: copyright - decorative">
            <a:hlinkClick r:id="rId21"/>
            <a:extLst>
              <a:ext uri="{C183D7F6-B498-43B3-948B-1728B52AA6E4}">
                <adec:decorative xmlns:adec="http://schemas.microsoft.com/office/drawing/2017/decorative" val="1"/>
              </a:ext>
            </a:extLst>
          </p:cNvPr>
          <p:cNvSpPr txBox="1"/>
          <p:nvPr userDrawn="1"/>
        </p:nvSpPr>
        <p:spPr bwMode="gray">
          <a:xfrm>
            <a:off x="-1" y="6682146"/>
            <a:ext cx="3950608" cy="175854"/>
          </a:xfrm>
          <a:prstGeom prst="rect">
            <a:avLst/>
          </a:prstGeom>
          <a:noFill/>
        </p:spPr>
        <p:txBody>
          <a:bodyPr wrap="square" lIns="91440" tIns="0" rIns="91440" bIns="65314" rtlCol="0" anchor="b" anchorCtr="0">
            <a:spAutoFit/>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kumimoji="0" lang="en-US" sz="714" b="0" i="0" u="none" strike="noStrike" kern="1200" cap="none" spc="0" normalizeH="0" baseline="0" noProof="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©2021 by EAB. </a:t>
            </a:r>
            <a:r>
              <a:rPr kumimoji="0" lang="en-US" sz="714" b="0" i="0" u="none" strike="noStrike" kern="1200" cap="none" spc="0" normalizeH="0" baseline="0" noProof="0">
                <a:ln>
                  <a:noFill/>
                </a:ln>
                <a:solidFill>
                  <a:schemeClr val="bg2">
                    <a:lumMod val="75000"/>
                  </a:schemeClr>
                </a:solidFill>
                <a:effectLst/>
                <a:uLnTx/>
                <a:uFillTx/>
                <a:latin typeface="+mn-lt"/>
                <a:ea typeface="Verdana" panose="020B0604030504040204" pitchFamily="34" charset="0"/>
                <a:cs typeface="Arial"/>
              </a:rPr>
              <a:t>All Rights Reserved.</a:t>
            </a:r>
            <a:r>
              <a:rPr kumimoji="0" lang="en-US" sz="714" b="0" i="0" u="none" strike="noStrike" kern="1200" cap="none" spc="0" normalizeH="0" baseline="0" noProof="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 </a:t>
            </a:r>
            <a:r>
              <a:rPr kumimoji="0" lang="en-US" sz="714" b="1" i="0" u="none" strike="noStrike" kern="1200" cap="none" spc="0" normalizeH="0" baseline="0" noProof="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eab.com</a:t>
            </a:r>
            <a:endParaRPr kumimoji="0" lang="en-US" sz="714" b="0" i="0" u="none" strike="noStrike" kern="1200" cap="none" spc="0" normalizeH="0" baseline="0" noProof="0">
              <a:ln>
                <a:noFill/>
              </a:ln>
              <a:solidFill>
                <a:schemeClr val="bg2">
                  <a:lumMod val="75000"/>
                </a:schemeClr>
              </a:solidFill>
              <a:effectLst/>
              <a:uLnTx/>
              <a:uFillTx/>
              <a:latin typeface="+mn-lt"/>
              <a:ea typeface="Verdana" panose="020B0604030504040204" pitchFamily="34" charset="0"/>
              <a:cs typeface="Verdana" panose="020B0604030504040204" pitchFamily="34" charset="0"/>
            </a:endParaRPr>
          </a:p>
        </p:txBody>
      </p:sp>
      <p:sp>
        <p:nvSpPr>
          <p:cNvPr id="10" name="Master: slide title"/>
          <p:cNvSpPr>
            <a:spLocks noGrp="1"/>
          </p:cNvSpPr>
          <p:nvPr>
            <p:ph type="title"/>
          </p:nvPr>
        </p:nvSpPr>
        <p:spPr bwMode="gray">
          <a:xfrm>
            <a:off x="529167" y="442606"/>
            <a:ext cx="10450286" cy="366400"/>
          </a:xfrm>
          <a:prstGeom prst="rect">
            <a:avLst/>
          </a:prstGeom>
        </p:spPr>
        <p:txBody>
          <a:bodyPr vert="horz" lIns="0" tIns="0" rIns="0" bIns="0" rtlCol="0" anchor="b" anchorCtr="0">
            <a:spAutoFit/>
          </a:bodyPr>
          <a:lstStyle/>
          <a:p>
            <a:r>
              <a:rPr lang="en-US"/>
              <a:t>Slide Title – Rockwell 18pt Regular, Title Case</a:t>
            </a:r>
          </a:p>
        </p:txBody>
      </p:sp>
      <p:sp>
        <p:nvSpPr>
          <p:cNvPr id="12" name="Master: bullets"/>
          <p:cNvSpPr>
            <a:spLocks noGrp="1"/>
          </p:cNvSpPr>
          <p:nvPr>
            <p:ph type="body" idx="1"/>
          </p:nvPr>
        </p:nvSpPr>
        <p:spPr bwMode="gray">
          <a:xfrm>
            <a:off x="4498675" y="2267327"/>
            <a:ext cx="3194651" cy="251350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Tree>
    <p:custDataLst>
      <p:tags r:id="rId20"/>
    </p:custDataLst>
    <p:extLst>
      <p:ext uri="{BB962C8B-B14F-4D97-AF65-F5344CB8AC3E}">
        <p14:creationId xmlns:p14="http://schemas.microsoft.com/office/powerpoint/2010/main" val="192288273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Lst>
  <p:hf hdr="0" ftr="0" dt="0"/>
  <p:txStyles>
    <p:titleStyle>
      <a:lvl1pPr algn="l" defTabSz="685814" rtl="0" eaLnBrk="1" latinLnBrk="0" hangingPunct="1">
        <a:lnSpc>
          <a:spcPct val="90000"/>
        </a:lnSpc>
        <a:spcBef>
          <a:spcPct val="0"/>
        </a:spcBef>
        <a:buNone/>
        <a:defRPr sz="2571" kern="1200" spc="71" baseline="0">
          <a:solidFill>
            <a:schemeClr val="tx1"/>
          </a:solidFill>
          <a:latin typeface="+mj-lt"/>
          <a:ea typeface="+mj-ea"/>
          <a:cs typeface="+mj-cs"/>
        </a:defRPr>
      </a:lvl1pPr>
    </p:titleStyle>
    <p:bodyStyle>
      <a:lvl1pPr marL="167825" indent="-167825" algn="l" defTabSz="685814" rtl="0" eaLnBrk="1" latinLnBrk="0" hangingPunct="1">
        <a:lnSpc>
          <a:spcPct val="100000"/>
        </a:lnSpc>
        <a:spcBef>
          <a:spcPts val="714"/>
        </a:spcBef>
        <a:buClrTx/>
        <a:buFont typeface="Arial" panose="020B0604020202020204" pitchFamily="34" charset="0"/>
        <a:buChar char="•"/>
        <a:defRPr sz="1286" kern="1200">
          <a:solidFill>
            <a:schemeClr val="tx1"/>
          </a:solidFill>
          <a:latin typeface="+mn-lt"/>
          <a:ea typeface="+mn-ea"/>
          <a:cs typeface="+mn-cs"/>
        </a:defRPr>
      </a:lvl1pPr>
      <a:lvl2pPr marL="326578" indent="-163289" algn="l" defTabSz="685814" rtl="0" eaLnBrk="1" latinLnBrk="0" hangingPunct="1">
        <a:lnSpc>
          <a:spcPct val="100000"/>
        </a:lnSpc>
        <a:spcBef>
          <a:spcPts val="714"/>
        </a:spcBef>
        <a:buClrTx/>
        <a:buFont typeface="Verdana" panose="020B0604030504040204" pitchFamily="34" charset="0"/>
        <a:buChar char="–"/>
        <a:defRPr sz="1286" kern="1200">
          <a:solidFill>
            <a:schemeClr val="tx1"/>
          </a:solidFill>
          <a:latin typeface="+mn-lt"/>
          <a:ea typeface="+mn-ea"/>
          <a:cs typeface="+mn-cs"/>
        </a:defRPr>
      </a:lvl2pPr>
      <a:lvl3pPr marL="489867" indent="-163289" algn="l" defTabSz="685814" rtl="0" eaLnBrk="1" latinLnBrk="0" hangingPunct="1">
        <a:lnSpc>
          <a:spcPct val="100000"/>
        </a:lnSpc>
        <a:spcBef>
          <a:spcPts val="714"/>
        </a:spcBef>
        <a:buClrTx/>
        <a:buFont typeface="Arial" panose="020B0604020202020204" pitchFamily="34" charset="0"/>
        <a:buChar char="•"/>
        <a:defRPr sz="1286" kern="1200">
          <a:solidFill>
            <a:schemeClr val="tx1"/>
          </a:solidFill>
          <a:latin typeface="+mn-lt"/>
          <a:ea typeface="+mn-ea"/>
          <a:cs typeface="+mn-cs"/>
        </a:defRPr>
      </a:lvl3pPr>
      <a:lvl4pPr marL="653156" indent="-163289" algn="l" defTabSz="685814" rtl="0" eaLnBrk="1" latinLnBrk="0" hangingPunct="1">
        <a:lnSpc>
          <a:spcPct val="100000"/>
        </a:lnSpc>
        <a:spcBef>
          <a:spcPts val="714"/>
        </a:spcBef>
        <a:buFont typeface="Verdana" panose="020B0604030504040204" pitchFamily="34" charset="0"/>
        <a:buChar char="–"/>
        <a:defRPr sz="1286" kern="1200">
          <a:solidFill>
            <a:schemeClr val="tx1"/>
          </a:solidFill>
          <a:latin typeface="+mn-lt"/>
          <a:ea typeface="+mn-ea"/>
          <a:cs typeface="+mn-cs"/>
        </a:defRPr>
      </a:lvl4pPr>
      <a:lvl5pPr marL="816445" indent="-163289" algn="l" defTabSz="685814" rtl="0" eaLnBrk="1" latinLnBrk="0" hangingPunct="1">
        <a:lnSpc>
          <a:spcPct val="100000"/>
        </a:lnSpc>
        <a:spcBef>
          <a:spcPts val="714"/>
        </a:spcBef>
        <a:buFont typeface="Arial" panose="020B0604020202020204" pitchFamily="34" charset="0"/>
        <a:buChar char="•"/>
        <a:defRPr sz="1286" kern="1200" baseline="0">
          <a:solidFill>
            <a:schemeClr val="tx1"/>
          </a:solidFill>
          <a:latin typeface="+mn-lt"/>
          <a:ea typeface="+mn-ea"/>
          <a:cs typeface="+mn-cs"/>
        </a:defRPr>
      </a:lvl5pPr>
      <a:lvl6pPr marL="979734" indent="-163289" algn="l" defTabSz="685814" rtl="0" eaLnBrk="1" latinLnBrk="0" hangingPunct="1">
        <a:lnSpc>
          <a:spcPct val="100000"/>
        </a:lnSpc>
        <a:spcBef>
          <a:spcPts val="714"/>
        </a:spcBef>
        <a:buFont typeface="Verdana" panose="020B0604030504040204" pitchFamily="34" charset="0"/>
        <a:buChar char="–"/>
        <a:defRPr sz="1286" kern="1200">
          <a:solidFill>
            <a:schemeClr val="tx1"/>
          </a:solidFill>
          <a:latin typeface="+mn-lt"/>
          <a:ea typeface="+mn-ea"/>
          <a:cs typeface="+mn-cs"/>
        </a:defRPr>
      </a:lvl6pPr>
      <a:lvl7pPr marL="1143023" indent="-163289" algn="l" defTabSz="685814" rtl="0" eaLnBrk="1" latinLnBrk="0" hangingPunct="1">
        <a:lnSpc>
          <a:spcPct val="100000"/>
        </a:lnSpc>
        <a:spcBef>
          <a:spcPts val="714"/>
        </a:spcBef>
        <a:buFont typeface="Arial" panose="020B0604020202020204" pitchFamily="34" charset="0"/>
        <a:buChar char="•"/>
        <a:defRPr sz="1286" kern="1200">
          <a:solidFill>
            <a:schemeClr val="tx1"/>
          </a:solidFill>
          <a:latin typeface="+mn-lt"/>
          <a:ea typeface="+mn-ea"/>
          <a:cs typeface="+mn-cs"/>
        </a:defRPr>
      </a:lvl7pPr>
      <a:lvl8pPr marL="1306312" indent="-163289" algn="l" defTabSz="685814" rtl="0" eaLnBrk="1" latinLnBrk="0" hangingPunct="1">
        <a:lnSpc>
          <a:spcPct val="100000"/>
        </a:lnSpc>
        <a:spcBef>
          <a:spcPts val="714"/>
        </a:spcBef>
        <a:buFont typeface="Verdana" panose="020B0604030504040204" pitchFamily="34" charset="0"/>
        <a:buChar char="–"/>
        <a:defRPr sz="1286" kern="1200">
          <a:solidFill>
            <a:schemeClr val="tx1"/>
          </a:solidFill>
          <a:latin typeface="+mn-lt"/>
          <a:ea typeface="+mn-ea"/>
          <a:cs typeface="+mn-cs"/>
        </a:defRPr>
      </a:lvl8pPr>
      <a:lvl9pPr marL="1469601" indent="-163289" algn="l" defTabSz="685814" rtl="0" eaLnBrk="1" latinLnBrk="0" hangingPunct="1">
        <a:lnSpc>
          <a:spcPct val="100000"/>
        </a:lnSpc>
        <a:spcBef>
          <a:spcPts val="714"/>
        </a:spcBef>
        <a:buFont typeface="Arial" panose="020B0604020202020204" pitchFamily="34" charset="0"/>
        <a:buChar char="•"/>
        <a:defRPr sz="1286" kern="1200">
          <a:solidFill>
            <a:schemeClr val="tx1"/>
          </a:solidFill>
          <a:latin typeface="+mn-lt"/>
          <a:ea typeface="+mn-ea"/>
          <a:cs typeface="+mn-cs"/>
        </a:defRPr>
      </a:lvl9pPr>
    </p:bodyStyle>
    <p:otherStyle>
      <a:defPPr>
        <a:defRPr lang="en-US"/>
      </a:defPPr>
      <a:lvl1pPr marL="0" algn="l" defTabSz="-163289" rtl="0" eaLnBrk="1" latinLnBrk="0" hangingPunct="1">
        <a:lnSpc>
          <a:spcPct val="100000"/>
        </a:lnSpc>
        <a:spcBef>
          <a:spcPts val="429"/>
        </a:spcBef>
        <a:defRPr sz="1143" kern="1200">
          <a:solidFill>
            <a:schemeClr val="tx1"/>
          </a:solidFill>
          <a:latin typeface="+mn-lt"/>
          <a:ea typeface="+mn-ea"/>
          <a:cs typeface="+mn-cs"/>
        </a:defRPr>
      </a:lvl1pPr>
      <a:lvl2pPr marL="0" algn="l" defTabSz="-163289" rtl="0" eaLnBrk="1" latinLnBrk="0" hangingPunct="1">
        <a:lnSpc>
          <a:spcPct val="100000"/>
        </a:lnSpc>
        <a:spcBef>
          <a:spcPts val="429"/>
        </a:spcBef>
        <a:defRPr sz="1143" kern="1200">
          <a:solidFill>
            <a:schemeClr val="tx1"/>
          </a:solidFill>
          <a:latin typeface="+mn-lt"/>
          <a:ea typeface="+mn-ea"/>
          <a:cs typeface="+mn-cs"/>
        </a:defRPr>
      </a:lvl2pPr>
      <a:lvl3pPr marL="0" algn="l" defTabSz="-163289" rtl="0" eaLnBrk="1" latinLnBrk="0" hangingPunct="1">
        <a:lnSpc>
          <a:spcPct val="100000"/>
        </a:lnSpc>
        <a:spcBef>
          <a:spcPts val="429"/>
        </a:spcBef>
        <a:defRPr sz="1143" kern="1200">
          <a:solidFill>
            <a:schemeClr val="tx1"/>
          </a:solidFill>
          <a:latin typeface="+mn-lt"/>
          <a:ea typeface="+mn-ea"/>
          <a:cs typeface="+mn-cs"/>
        </a:defRPr>
      </a:lvl3pPr>
      <a:lvl4pPr marL="0" algn="l" defTabSz="-163289" rtl="0" eaLnBrk="1" latinLnBrk="0" hangingPunct="1">
        <a:lnSpc>
          <a:spcPct val="100000"/>
        </a:lnSpc>
        <a:spcBef>
          <a:spcPts val="429"/>
        </a:spcBef>
        <a:defRPr sz="1143" kern="1200">
          <a:solidFill>
            <a:schemeClr val="tx1"/>
          </a:solidFill>
          <a:latin typeface="+mn-lt"/>
          <a:ea typeface="+mn-ea"/>
          <a:cs typeface="+mn-cs"/>
        </a:defRPr>
      </a:lvl4pPr>
      <a:lvl5pPr marL="0" algn="l" defTabSz="-163289" rtl="0" eaLnBrk="1" latinLnBrk="0" hangingPunct="1">
        <a:lnSpc>
          <a:spcPct val="100000"/>
        </a:lnSpc>
        <a:spcBef>
          <a:spcPts val="429"/>
        </a:spcBef>
        <a:defRPr sz="1143" kern="1200">
          <a:solidFill>
            <a:schemeClr val="tx1"/>
          </a:solidFill>
          <a:latin typeface="+mn-lt"/>
          <a:ea typeface="+mn-ea"/>
          <a:cs typeface="+mn-cs"/>
        </a:defRPr>
      </a:lvl5pPr>
      <a:lvl6pPr marL="0" algn="l" defTabSz="-163289" rtl="0" eaLnBrk="1" latinLnBrk="0" hangingPunct="1">
        <a:lnSpc>
          <a:spcPct val="100000"/>
        </a:lnSpc>
        <a:spcBef>
          <a:spcPts val="429"/>
        </a:spcBef>
        <a:defRPr sz="1143" kern="1200">
          <a:solidFill>
            <a:schemeClr val="tx1"/>
          </a:solidFill>
          <a:latin typeface="+mn-lt"/>
          <a:ea typeface="+mn-ea"/>
          <a:cs typeface="+mn-cs"/>
        </a:defRPr>
      </a:lvl6pPr>
      <a:lvl7pPr marL="0" algn="l" defTabSz="-163289" rtl="0" eaLnBrk="1" latinLnBrk="0" hangingPunct="1">
        <a:lnSpc>
          <a:spcPct val="100000"/>
        </a:lnSpc>
        <a:spcBef>
          <a:spcPts val="429"/>
        </a:spcBef>
        <a:defRPr sz="1143" kern="1200">
          <a:solidFill>
            <a:schemeClr val="tx1"/>
          </a:solidFill>
          <a:latin typeface="+mn-lt"/>
          <a:ea typeface="+mn-ea"/>
          <a:cs typeface="+mn-cs"/>
        </a:defRPr>
      </a:lvl7pPr>
      <a:lvl8pPr marL="0" algn="l" defTabSz="-163289" rtl="0" eaLnBrk="1" latinLnBrk="0" hangingPunct="1">
        <a:lnSpc>
          <a:spcPct val="100000"/>
        </a:lnSpc>
        <a:spcBef>
          <a:spcPts val="429"/>
        </a:spcBef>
        <a:defRPr sz="1143" kern="1200">
          <a:solidFill>
            <a:schemeClr val="tx1"/>
          </a:solidFill>
          <a:latin typeface="+mn-lt"/>
          <a:ea typeface="+mn-ea"/>
          <a:cs typeface="+mn-cs"/>
        </a:defRPr>
      </a:lvl8pPr>
      <a:lvl9pPr marL="0" algn="l" defTabSz="-163289" rtl="0" eaLnBrk="1" latinLnBrk="0" hangingPunct="1">
        <a:lnSpc>
          <a:spcPct val="100000"/>
        </a:lnSpc>
        <a:spcBef>
          <a:spcPts val="429"/>
        </a:spcBef>
        <a:defRPr sz="114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p15:clr>
            <a:srgbClr val="C35EA4"/>
          </p15:clr>
        </p15:guide>
        <p15:guide id="2" pos="175">
          <p15:clr>
            <a:srgbClr val="C35EA4"/>
          </p15:clr>
        </p15:guide>
        <p15:guide id="3" orient="horz" pos="2849">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mailto:jbird2@uwsuper.edu"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mailto:aives@uwlax.edu"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27.sv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C67EB-224C-1429-AC4F-DD5B841E2108}"/>
              </a:ext>
            </a:extLst>
          </p:cNvPr>
          <p:cNvSpPr>
            <a:spLocks noGrp="1"/>
          </p:cNvSpPr>
          <p:nvPr>
            <p:ph type="ctrTitle"/>
          </p:nvPr>
        </p:nvSpPr>
        <p:spPr>
          <a:xfrm>
            <a:off x="1524000" y="1174282"/>
            <a:ext cx="9144000" cy="2037605"/>
          </a:xfrm>
        </p:spPr>
        <p:txBody>
          <a:bodyPr>
            <a:normAutofit/>
          </a:bodyPr>
          <a:lstStyle/>
          <a:p>
            <a:r>
              <a:rPr lang="en-US"/>
              <a:t>Budget Update</a:t>
            </a:r>
          </a:p>
        </p:txBody>
      </p:sp>
      <p:sp>
        <p:nvSpPr>
          <p:cNvPr id="3" name="Subtitle 2">
            <a:extLst>
              <a:ext uri="{FF2B5EF4-FFF2-40B4-BE49-F238E27FC236}">
                <a16:creationId xmlns:a16="http://schemas.microsoft.com/office/drawing/2014/main" id="{D8593D9E-1C62-D4D1-7D23-A1CAEB3ACCC4}"/>
              </a:ext>
            </a:extLst>
          </p:cNvPr>
          <p:cNvSpPr>
            <a:spLocks noGrp="1"/>
          </p:cNvSpPr>
          <p:nvPr>
            <p:ph type="subTitle" idx="1"/>
          </p:nvPr>
        </p:nvSpPr>
        <p:spPr>
          <a:xfrm>
            <a:off x="1177490" y="3756351"/>
            <a:ext cx="9144000" cy="1353359"/>
          </a:xfrm>
        </p:spPr>
        <p:txBody>
          <a:bodyPr>
            <a:normAutofit fontScale="92500" lnSpcReduction="20000"/>
          </a:bodyPr>
          <a:lstStyle/>
          <a:p>
            <a:pPr algn="ctr"/>
            <a:r>
              <a:rPr lang="en-US"/>
              <a:t>President’s Advisory Committee on </a:t>
            </a:r>
          </a:p>
          <a:p>
            <a:pPr algn="ctr"/>
            <a:r>
              <a:rPr lang="en-US"/>
              <a:t>Mental Health &amp; Well-Being</a:t>
            </a:r>
          </a:p>
          <a:p>
            <a:pPr algn="ctr"/>
            <a:r>
              <a:rPr lang="en-US"/>
              <a:t> May 8, 2026</a:t>
            </a:r>
          </a:p>
        </p:txBody>
      </p:sp>
    </p:spTree>
    <p:extLst>
      <p:ext uri="{BB962C8B-B14F-4D97-AF65-F5344CB8AC3E}">
        <p14:creationId xmlns:p14="http://schemas.microsoft.com/office/powerpoint/2010/main" val="210489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7B6C9-94A4-51E3-9342-424391110F50}"/>
              </a:ext>
            </a:extLst>
          </p:cNvPr>
          <p:cNvSpPr>
            <a:spLocks noGrp="1"/>
          </p:cNvSpPr>
          <p:nvPr>
            <p:ph type="title"/>
          </p:nvPr>
        </p:nvSpPr>
        <p:spPr>
          <a:xfrm>
            <a:off x="144379" y="365125"/>
            <a:ext cx="10721257" cy="1325563"/>
          </a:xfrm>
        </p:spPr>
        <p:txBody>
          <a:bodyPr/>
          <a:lstStyle/>
          <a:p>
            <a:r>
              <a:rPr lang="en-US"/>
              <a:t>14 Courses and Programs Using the App</a:t>
            </a:r>
          </a:p>
        </p:txBody>
      </p:sp>
      <p:sp>
        <p:nvSpPr>
          <p:cNvPr id="3" name="Content Placeholder 2">
            <a:extLst>
              <a:ext uri="{FF2B5EF4-FFF2-40B4-BE49-F238E27FC236}">
                <a16:creationId xmlns:a16="http://schemas.microsoft.com/office/drawing/2014/main" id="{8C5272BD-24B3-2A71-F23C-CB52895321E5}"/>
              </a:ext>
            </a:extLst>
          </p:cNvPr>
          <p:cNvSpPr>
            <a:spLocks noGrp="1"/>
          </p:cNvSpPr>
          <p:nvPr>
            <p:ph sz="half" idx="1"/>
          </p:nvPr>
        </p:nvSpPr>
        <p:spPr/>
        <p:txBody>
          <a:bodyPr>
            <a:normAutofit fontScale="85000" lnSpcReduction="20000"/>
          </a:bodyPr>
          <a:lstStyle/>
          <a:p>
            <a:r>
              <a:rPr lang="en-US" b="0"/>
              <a:t>HWF 100: Intro to Health, Wellness, and Fitness</a:t>
            </a:r>
          </a:p>
          <a:p>
            <a:r>
              <a:rPr lang="en-US" b="0"/>
              <a:t>HSW 102: The Healthy American</a:t>
            </a:r>
          </a:p>
          <a:p>
            <a:r>
              <a:rPr lang="en-US" b="0"/>
              <a:t>HHP 102: Foundations of Wellness</a:t>
            </a:r>
          </a:p>
          <a:p>
            <a:r>
              <a:rPr lang="en-US" b="0"/>
              <a:t>UWP 112: Human Flourishing &amp; College Success</a:t>
            </a:r>
          </a:p>
          <a:p>
            <a:r>
              <a:rPr lang="en-US" b="0"/>
              <a:t>PE 120: Self-Paced Personal Fitness</a:t>
            </a:r>
          </a:p>
          <a:p>
            <a:r>
              <a:rPr lang="en-US" b="0"/>
              <a:t>HSW 131: High-Level Wellness and You</a:t>
            </a:r>
          </a:p>
          <a:p>
            <a:r>
              <a:rPr lang="en-US" b="0"/>
              <a:t>PE 160: Intro to Mindfulness</a:t>
            </a:r>
          </a:p>
          <a:p>
            <a:pPr marL="0" indent="0">
              <a:buNone/>
            </a:pPr>
            <a:endParaRPr lang="en-US"/>
          </a:p>
          <a:p>
            <a:endParaRPr lang="en-US"/>
          </a:p>
        </p:txBody>
      </p:sp>
      <p:sp>
        <p:nvSpPr>
          <p:cNvPr id="4" name="Content Placeholder 3">
            <a:extLst>
              <a:ext uri="{FF2B5EF4-FFF2-40B4-BE49-F238E27FC236}">
                <a16:creationId xmlns:a16="http://schemas.microsoft.com/office/drawing/2014/main" id="{4DD4E3F7-4A72-5ECA-5768-66CBCCD4BCFC}"/>
              </a:ext>
            </a:extLst>
          </p:cNvPr>
          <p:cNvSpPr>
            <a:spLocks noGrp="1"/>
          </p:cNvSpPr>
          <p:nvPr>
            <p:ph sz="half" idx="2"/>
          </p:nvPr>
        </p:nvSpPr>
        <p:spPr/>
        <p:txBody>
          <a:bodyPr>
            <a:normAutofit fontScale="85000" lnSpcReduction="20000"/>
          </a:bodyPr>
          <a:lstStyle/>
          <a:p>
            <a:r>
              <a:rPr lang="en-US" b="0"/>
              <a:t>HLTH 270: Lifetime Wellness</a:t>
            </a:r>
          </a:p>
          <a:p>
            <a:r>
              <a:rPr lang="en-US" b="0"/>
              <a:t>ENGL 272: Perspectives in Popular Texts</a:t>
            </a:r>
          </a:p>
          <a:p>
            <a:r>
              <a:rPr lang="en-US" b="0"/>
              <a:t>ITS 201: Intro to Integrated Studies Seminar</a:t>
            </a:r>
          </a:p>
          <a:p>
            <a:r>
              <a:rPr lang="en-US" b="0"/>
              <a:t>HWF 370: Personal and Group Exercise: Theory and Methods</a:t>
            </a:r>
          </a:p>
          <a:p>
            <a:r>
              <a:rPr lang="en-US" b="0"/>
              <a:t>SOC WRK 410: Social Work Practice II</a:t>
            </a:r>
          </a:p>
          <a:p>
            <a:r>
              <a:rPr lang="en-US" b="0"/>
              <a:t>COUNSED 718: Principles of Counseling</a:t>
            </a:r>
          </a:p>
          <a:p>
            <a:r>
              <a:rPr lang="en-US" b="0"/>
              <a:t>Nursing Scholars Program UWM (co-curricular)</a:t>
            </a:r>
          </a:p>
          <a:p>
            <a:endParaRPr lang="en-US"/>
          </a:p>
        </p:txBody>
      </p:sp>
    </p:spTree>
    <p:extLst>
      <p:ext uri="{BB962C8B-B14F-4D97-AF65-F5344CB8AC3E}">
        <p14:creationId xmlns:p14="http://schemas.microsoft.com/office/powerpoint/2010/main" val="1285717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1FA0C-CB02-FD36-F6C5-49C7FAA12A3E}"/>
              </a:ext>
            </a:extLst>
          </p:cNvPr>
          <p:cNvSpPr>
            <a:spLocks noGrp="1"/>
          </p:cNvSpPr>
          <p:nvPr>
            <p:ph type="title"/>
          </p:nvPr>
        </p:nvSpPr>
        <p:spPr/>
        <p:txBody>
          <a:bodyPr/>
          <a:lstStyle/>
          <a:p>
            <a:r>
              <a:rPr lang="en-US"/>
              <a:t>Instructor and Student Highlights</a:t>
            </a:r>
          </a:p>
        </p:txBody>
      </p:sp>
      <p:sp>
        <p:nvSpPr>
          <p:cNvPr id="3" name="Content Placeholder 2">
            <a:extLst>
              <a:ext uri="{FF2B5EF4-FFF2-40B4-BE49-F238E27FC236}">
                <a16:creationId xmlns:a16="http://schemas.microsoft.com/office/drawing/2014/main" id="{B65AE434-62B5-FAAC-46CC-EC96BEE57A83}"/>
              </a:ext>
            </a:extLst>
          </p:cNvPr>
          <p:cNvSpPr>
            <a:spLocks noGrp="1"/>
          </p:cNvSpPr>
          <p:nvPr>
            <p:ph sz="half" idx="1"/>
          </p:nvPr>
        </p:nvSpPr>
        <p:spPr>
          <a:xfrm>
            <a:off x="648419" y="1825625"/>
            <a:ext cx="10515600" cy="4351338"/>
          </a:xfrm>
        </p:spPr>
        <p:txBody>
          <a:bodyPr>
            <a:normAutofit/>
          </a:bodyPr>
          <a:lstStyle/>
          <a:p>
            <a:r>
              <a:rPr lang="en-US" b="0"/>
              <a:t>6 instructor reports on 1/7/26 were universally positive across campuses, experience with the app, course modality, student types, and use of 8- vs 15-week versions.</a:t>
            </a:r>
          </a:p>
          <a:p>
            <a:r>
              <a:rPr lang="en-US" b="0"/>
              <a:t>Student response pulled from </a:t>
            </a:r>
            <a:r>
              <a:rPr lang="en-US" b="0" err="1"/>
              <a:t>Humin’s</a:t>
            </a:r>
            <a:r>
              <a:rPr lang="en-US" b="0"/>
              <a:t> pre/post surveys and from instructor course evaluations is largely positive. Initially dubious students report finding benefit over time, several report signing up for free app to keep going.</a:t>
            </a:r>
          </a:p>
          <a:p>
            <a:r>
              <a:rPr lang="en-US" b="0"/>
              <a:t>One “course” was a first-gen nursing scholars support group, not a credit-bearing course, marking the first co-curricular use in UW.</a:t>
            </a:r>
          </a:p>
          <a:p>
            <a:endParaRPr lang="en-US"/>
          </a:p>
        </p:txBody>
      </p:sp>
    </p:spTree>
    <p:extLst>
      <p:ext uri="{BB962C8B-B14F-4D97-AF65-F5344CB8AC3E}">
        <p14:creationId xmlns:p14="http://schemas.microsoft.com/office/powerpoint/2010/main" val="1133532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17C1-0F88-2A1A-5ADB-230EBA715E32}"/>
              </a:ext>
            </a:extLst>
          </p:cNvPr>
          <p:cNvSpPr>
            <a:spLocks noGrp="1"/>
          </p:cNvSpPr>
          <p:nvPr>
            <p:ph type="title"/>
          </p:nvPr>
        </p:nvSpPr>
        <p:spPr/>
        <p:txBody>
          <a:bodyPr/>
          <a:lstStyle/>
          <a:p>
            <a:r>
              <a:rPr lang="en-US"/>
              <a:t>Challenges Reported by Instructors</a:t>
            </a:r>
          </a:p>
        </p:txBody>
      </p:sp>
      <p:sp>
        <p:nvSpPr>
          <p:cNvPr id="3" name="Content Placeholder 2">
            <a:extLst>
              <a:ext uri="{FF2B5EF4-FFF2-40B4-BE49-F238E27FC236}">
                <a16:creationId xmlns:a16="http://schemas.microsoft.com/office/drawing/2014/main" id="{2B34F111-8A83-8188-4E4B-1DB1F04EFF70}"/>
              </a:ext>
            </a:extLst>
          </p:cNvPr>
          <p:cNvSpPr>
            <a:spLocks noGrp="1"/>
          </p:cNvSpPr>
          <p:nvPr>
            <p:ph sz="half" idx="1"/>
          </p:nvPr>
        </p:nvSpPr>
        <p:spPr/>
        <p:txBody>
          <a:bodyPr>
            <a:normAutofit lnSpcReduction="10000"/>
          </a:bodyPr>
          <a:lstStyle/>
          <a:p>
            <a:r>
              <a:rPr lang="en-US" b="0"/>
              <a:t>Enrolling students in the student-facing app vs. public app continues to be a challenge, but improving</a:t>
            </a:r>
          </a:p>
          <a:p>
            <a:pPr marL="0" indent="0">
              <a:buNone/>
            </a:pPr>
            <a:endParaRPr lang="en-US" b="0"/>
          </a:p>
          <a:p>
            <a:r>
              <a:rPr lang="en-US" b="0"/>
              <a:t>Timely and easy access to student engagement reports on a weekly basis has some hiccups, but plans to improve it have been made pending funding</a:t>
            </a:r>
          </a:p>
          <a:p>
            <a:endParaRPr lang="en-US"/>
          </a:p>
        </p:txBody>
      </p:sp>
      <p:sp>
        <p:nvSpPr>
          <p:cNvPr id="4" name="Content Placeholder 3">
            <a:extLst>
              <a:ext uri="{FF2B5EF4-FFF2-40B4-BE49-F238E27FC236}">
                <a16:creationId xmlns:a16="http://schemas.microsoft.com/office/drawing/2014/main" id="{45991819-96B0-426B-7D8E-F76B8512E272}"/>
              </a:ext>
            </a:extLst>
          </p:cNvPr>
          <p:cNvSpPr>
            <a:spLocks noGrp="1"/>
          </p:cNvSpPr>
          <p:nvPr>
            <p:ph sz="half" idx="2"/>
          </p:nvPr>
        </p:nvSpPr>
        <p:spPr/>
        <p:txBody>
          <a:bodyPr>
            <a:normAutofit lnSpcReduction="10000"/>
          </a:bodyPr>
          <a:lstStyle/>
          <a:p>
            <a:r>
              <a:rPr lang="en-US" b="0"/>
              <a:t>Correctly tracking student enrollment vs. student app use: students who do not sign up for or complete the app often do not complete other course work</a:t>
            </a:r>
          </a:p>
        </p:txBody>
      </p:sp>
    </p:spTree>
    <p:extLst>
      <p:ext uri="{BB962C8B-B14F-4D97-AF65-F5344CB8AC3E}">
        <p14:creationId xmlns:p14="http://schemas.microsoft.com/office/powerpoint/2010/main" val="2760328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0D0AB-937F-8EEF-C90E-4C0A7907D8AD}"/>
              </a:ext>
            </a:extLst>
          </p:cNvPr>
          <p:cNvSpPr>
            <a:spLocks noGrp="1"/>
          </p:cNvSpPr>
          <p:nvPr>
            <p:ph type="title"/>
          </p:nvPr>
        </p:nvSpPr>
        <p:spPr/>
        <p:txBody>
          <a:bodyPr>
            <a:normAutofit/>
          </a:bodyPr>
          <a:lstStyle/>
          <a:p>
            <a:r>
              <a:rPr lang="en-US" sz="5400"/>
              <a:t>Obstacles for Further Rollout</a:t>
            </a:r>
          </a:p>
        </p:txBody>
      </p:sp>
      <p:sp>
        <p:nvSpPr>
          <p:cNvPr id="3" name="Content Placeholder 2">
            <a:extLst>
              <a:ext uri="{FF2B5EF4-FFF2-40B4-BE49-F238E27FC236}">
                <a16:creationId xmlns:a16="http://schemas.microsoft.com/office/drawing/2014/main" id="{92DA7EB4-DA35-F71C-08C7-8D05E72C418D}"/>
              </a:ext>
            </a:extLst>
          </p:cNvPr>
          <p:cNvSpPr>
            <a:spLocks noGrp="1"/>
          </p:cNvSpPr>
          <p:nvPr>
            <p:ph sz="half" idx="1"/>
          </p:nvPr>
        </p:nvSpPr>
        <p:spPr>
          <a:xfrm>
            <a:off x="648419" y="1690688"/>
            <a:ext cx="11171404" cy="4729363"/>
          </a:xfrm>
        </p:spPr>
        <p:txBody>
          <a:bodyPr>
            <a:normAutofit fontScale="77500" lnSpcReduction="20000"/>
          </a:bodyPr>
          <a:lstStyle/>
          <a:p>
            <a:r>
              <a:rPr lang="en-US"/>
              <a:t>Accessibility</a:t>
            </a:r>
          </a:p>
          <a:p>
            <a:pPr lvl="1"/>
            <a:r>
              <a:rPr lang="en-US" sz="2900" b="0" err="1"/>
              <a:t>Humin</a:t>
            </a:r>
            <a:r>
              <a:rPr lang="en-US" sz="2900" b="0"/>
              <a:t> has responded, plans in process to meet extended federal deadline</a:t>
            </a:r>
          </a:p>
          <a:p>
            <a:r>
              <a:rPr lang="en-US"/>
              <a:t>First-year seminars and Act 15 effect</a:t>
            </a:r>
          </a:p>
          <a:p>
            <a:pPr lvl="1"/>
            <a:r>
              <a:rPr lang="en-US" sz="2900"/>
              <a:t>Promising areas: Health and Wellness </a:t>
            </a:r>
            <a:r>
              <a:rPr lang="en-US" sz="2900" err="1"/>
              <a:t>GenEds</a:t>
            </a:r>
            <a:r>
              <a:rPr lang="en-US" sz="2900"/>
              <a:t>, Intro to Major courses, targeting departments with high need for practitioner self-care (e.g. nursing, social work, theater, etc.)</a:t>
            </a:r>
          </a:p>
          <a:p>
            <a:r>
              <a:rPr lang="en-US"/>
              <a:t>Reaching more campuses and courses/subject areas</a:t>
            </a:r>
          </a:p>
          <a:p>
            <a:pPr lvl="1"/>
            <a:r>
              <a:rPr lang="en-US" sz="2900"/>
              <a:t>Skepticism of some faculty about the program</a:t>
            </a:r>
          </a:p>
          <a:p>
            <a:pPr lvl="1"/>
            <a:r>
              <a:rPr lang="en-US" sz="2900"/>
              <a:t>Still takes more effort to implement than ideal, plans in place to improve pending budget</a:t>
            </a:r>
          </a:p>
          <a:p>
            <a:r>
              <a:rPr lang="en-US"/>
              <a:t>Budget</a:t>
            </a:r>
          </a:p>
          <a:p>
            <a:pPr lvl="1"/>
            <a:r>
              <a:rPr lang="en-US" sz="2900"/>
              <a:t>Expect cost of $15 per student starting Fall 2026 when initial waiver runs out </a:t>
            </a:r>
          </a:p>
          <a:p>
            <a:pPr lvl="1"/>
            <a:r>
              <a:rPr lang="en-US" sz="2900"/>
              <a:t>Fall 2025 would have cost students $12,450</a:t>
            </a:r>
          </a:p>
          <a:p>
            <a:pPr lvl="1"/>
            <a:r>
              <a:rPr lang="en-US" sz="2900"/>
              <a:t>Also need funding for further marketing, faculty training and/or incentives, better Canvas integration, and more research into outcomes for students to show impact on our population</a:t>
            </a:r>
          </a:p>
        </p:txBody>
      </p:sp>
    </p:spTree>
    <p:extLst>
      <p:ext uri="{BB962C8B-B14F-4D97-AF65-F5344CB8AC3E}">
        <p14:creationId xmlns:p14="http://schemas.microsoft.com/office/powerpoint/2010/main" val="2450680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FE245-558C-65EE-BE39-6BA1D11ACE5E}"/>
              </a:ext>
            </a:extLst>
          </p:cNvPr>
          <p:cNvSpPr>
            <a:spLocks noGrp="1"/>
          </p:cNvSpPr>
          <p:nvPr>
            <p:ph type="title"/>
          </p:nvPr>
        </p:nvSpPr>
        <p:spPr/>
        <p:txBody>
          <a:bodyPr/>
          <a:lstStyle/>
          <a:p>
            <a:r>
              <a:rPr lang="en-US"/>
              <a:t>Budget Requested</a:t>
            </a:r>
          </a:p>
        </p:txBody>
      </p:sp>
      <p:graphicFrame>
        <p:nvGraphicFramePr>
          <p:cNvPr id="5" name="Content Placeholder 4">
            <a:extLst>
              <a:ext uri="{FF2B5EF4-FFF2-40B4-BE49-F238E27FC236}">
                <a16:creationId xmlns:a16="http://schemas.microsoft.com/office/drawing/2014/main" id="{1FCE66A2-0B9D-9A6F-86B7-234109D8749B}"/>
              </a:ext>
            </a:extLst>
          </p:cNvPr>
          <p:cNvGraphicFramePr>
            <a:graphicFrameLocks noGrp="1"/>
          </p:cNvGraphicFramePr>
          <p:nvPr>
            <p:ph sz="half" idx="1"/>
            <p:extLst>
              <p:ext uri="{D42A27DB-BD31-4B8C-83A1-F6EECF244321}">
                <p14:modId xmlns:p14="http://schemas.microsoft.com/office/powerpoint/2010/main" val="66646924"/>
              </p:ext>
            </p:extLst>
          </p:nvPr>
        </p:nvGraphicFramePr>
        <p:xfrm>
          <a:off x="648420" y="1825625"/>
          <a:ext cx="11152154" cy="3522285"/>
        </p:xfrm>
        <a:graphic>
          <a:graphicData uri="http://schemas.openxmlformats.org/drawingml/2006/table">
            <a:tbl>
              <a:tblPr firstRow="1" bandRow="1">
                <a:tableStyleId>{5C22544A-7EE6-4342-B048-85BDC9FD1C3A}</a:tableStyleId>
              </a:tblPr>
              <a:tblGrid>
                <a:gridCol w="7596494">
                  <a:extLst>
                    <a:ext uri="{9D8B030D-6E8A-4147-A177-3AD203B41FA5}">
                      <a16:colId xmlns:a16="http://schemas.microsoft.com/office/drawing/2014/main" val="2809810211"/>
                    </a:ext>
                  </a:extLst>
                </a:gridCol>
                <a:gridCol w="3555660">
                  <a:extLst>
                    <a:ext uri="{9D8B030D-6E8A-4147-A177-3AD203B41FA5}">
                      <a16:colId xmlns:a16="http://schemas.microsoft.com/office/drawing/2014/main" val="80059094"/>
                    </a:ext>
                  </a:extLst>
                </a:gridCol>
              </a:tblGrid>
              <a:tr h="576441">
                <a:tc>
                  <a:txBody>
                    <a:bodyPr/>
                    <a:lstStyle/>
                    <a:p>
                      <a:r>
                        <a:rPr lang="en-US"/>
                        <a:t>Budget Item</a:t>
                      </a:r>
                    </a:p>
                  </a:txBody>
                  <a:tcPr/>
                </a:tc>
                <a:tc>
                  <a:txBody>
                    <a:bodyPr/>
                    <a:lstStyle/>
                    <a:p>
                      <a:r>
                        <a:rPr lang="en-US"/>
                        <a:t>Amount</a:t>
                      </a:r>
                    </a:p>
                  </a:txBody>
                  <a:tcPr/>
                </a:tc>
                <a:extLst>
                  <a:ext uri="{0D108BD9-81ED-4DB2-BD59-A6C34878D82A}">
                    <a16:rowId xmlns:a16="http://schemas.microsoft.com/office/drawing/2014/main" val="69966593"/>
                  </a:ext>
                </a:extLst>
              </a:tr>
              <a:tr h="576441">
                <a:tc>
                  <a:txBody>
                    <a:bodyPr/>
                    <a:lstStyle/>
                    <a:p>
                      <a:r>
                        <a:rPr lang="en-US"/>
                        <a:t>1. Marketing to faculty &amp; staff to encourage adoption (website &amp; digital fliers)</a:t>
                      </a:r>
                    </a:p>
                  </a:txBody>
                  <a:tcPr/>
                </a:tc>
                <a:tc>
                  <a:txBody>
                    <a:bodyPr/>
                    <a:lstStyle/>
                    <a:p>
                      <a:r>
                        <a:rPr lang="en-US" strike="sngStrike"/>
                        <a:t>$500 (one-time)</a:t>
                      </a:r>
                      <a:r>
                        <a:rPr lang="en-US" strike="noStrike"/>
                        <a:t> Thanks, John!!</a:t>
                      </a:r>
                      <a:endParaRPr lang="en-US" strike="sngStrike"/>
                    </a:p>
                  </a:txBody>
                  <a:tcPr/>
                </a:tc>
                <a:extLst>
                  <a:ext uri="{0D108BD9-81ED-4DB2-BD59-A6C34878D82A}">
                    <a16:rowId xmlns:a16="http://schemas.microsoft.com/office/drawing/2014/main" val="1232636162"/>
                  </a:ext>
                </a:extLst>
              </a:tr>
              <a:tr h="576441">
                <a:tc>
                  <a:txBody>
                    <a:bodyPr/>
                    <a:lstStyle/>
                    <a:p>
                      <a:r>
                        <a:rPr lang="en-US" dirty="0"/>
                        <a:t>2. Subsidize app cost to keep free for students</a:t>
                      </a:r>
                    </a:p>
                  </a:txBody>
                  <a:tcPr/>
                </a:tc>
                <a:tc>
                  <a:txBody>
                    <a:bodyPr/>
                    <a:lstStyle/>
                    <a:p>
                      <a:r>
                        <a:rPr lang="en-US"/>
                        <a:t>$15,000 (recurring)</a:t>
                      </a:r>
                    </a:p>
                  </a:txBody>
                  <a:tcPr/>
                </a:tc>
                <a:extLst>
                  <a:ext uri="{0D108BD9-81ED-4DB2-BD59-A6C34878D82A}">
                    <a16:rowId xmlns:a16="http://schemas.microsoft.com/office/drawing/2014/main" val="1488685625"/>
                  </a:ext>
                </a:extLst>
              </a:tr>
              <a:tr h="576441">
                <a:tc>
                  <a:txBody>
                    <a:bodyPr/>
                    <a:lstStyle/>
                    <a:p>
                      <a:r>
                        <a:rPr lang="en-US"/>
                        <a:t>3. Support LTI creation for Canvas integration with HUMIN</a:t>
                      </a:r>
                    </a:p>
                  </a:txBody>
                  <a:tcPr/>
                </a:tc>
                <a:tc>
                  <a:txBody>
                    <a:bodyPr/>
                    <a:lstStyle/>
                    <a:p>
                      <a:r>
                        <a:rPr lang="en-US"/>
                        <a:t>$33,250 (one-time)</a:t>
                      </a:r>
                    </a:p>
                  </a:txBody>
                  <a:tcPr/>
                </a:tc>
                <a:extLst>
                  <a:ext uri="{0D108BD9-81ED-4DB2-BD59-A6C34878D82A}">
                    <a16:rowId xmlns:a16="http://schemas.microsoft.com/office/drawing/2014/main" val="150269800"/>
                  </a:ext>
                </a:extLst>
              </a:tr>
              <a:tr h="576441">
                <a:tc>
                  <a:txBody>
                    <a:bodyPr/>
                    <a:lstStyle/>
                    <a:p>
                      <a:r>
                        <a:rPr lang="en-US"/>
                        <a:t>4. Stipends to incentivize faculty adoption &amp; data collection</a:t>
                      </a:r>
                    </a:p>
                  </a:txBody>
                  <a:tcPr/>
                </a:tc>
                <a:tc>
                  <a:txBody>
                    <a:bodyPr/>
                    <a:lstStyle/>
                    <a:p>
                      <a:r>
                        <a:rPr lang="en-US"/>
                        <a:t>$5,000 (recurring)</a:t>
                      </a:r>
                    </a:p>
                  </a:txBody>
                  <a:tcPr/>
                </a:tc>
                <a:extLst>
                  <a:ext uri="{0D108BD9-81ED-4DB2-BD59-A6C34878D82A}">
                    <a16:rowId xmlns:a16="http://schemas.microsoft.com/office/drawing/2014/main" val="2055526822"/>
                  </a:ext>
                </a:extLst>
              </a:tr>
              <a:tr h="576441">
                <a:tc>
                  <a:txBody>
                    <a:bodyPr/>
                    <a:lstStyle/>
                    <a:p>
                      <a:r>
                        <a:rPr lang="en-US" b="1"/>
                        <a:t>Total FY27 Request</a:t>
                      </a:r>
                    </a:p>
                  </a:txBody>
                  <a:tcPr/>
                </a:tc>
                <a:tc>
                  <a:txBody>
                    <a:bodyPr/>
                    <a:lstStyle/>
                    <a:p>
                      <a:r>
                        <a:rPr lang="en-US" b="1" strike="sngStrike" dirty="0"/>
                        <a:t>$53,750</a:t>
                      </a:r>
                      <a:r>
                        <a:rPr lang="en-US" b="1" strike="noStrike" dirty="0"/>
                        <a:t>  </a:t>
                      </a:r>
                      <a:r>
                        <a:rPr lang="en-US" b="1" dirty="0"/>
                        <a:t>$53,250</a:t>
                      </a:r>
                    </a:p>
                  </a:txBody>
                  <a:tcPr/>
                </a:tc>
                <a:extLst>
                  <a:ext uri="{0D108BD9-81ED-4DB2-BD59-A6C34878D82A}">
                    <a16:rowId xmlns:a16="http://schemas.microsoft.com/office/drawing/2014/main" val="3306665212"/>
                  </a:ext>
                </a:extLst>
              </a:tr>
            </a:tbl>
          </a:graphicData>
        </a:graphic>
      </p:graphicFrame>
    </p:spTree>
    <p:extLst>
      <p:ext uri="{BB962C8B-B14F-4D97-AF65-F5344CB8AC3E}">
        <p14:creationId xmlns:p14="http://schemas.microsoft.com/office/powerpoint/2010/main" val="1689805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E0055FE9-42BE-D923-75D3-DFFE526FAA05}"/>
              </a:ext>
            </a:extLst>
          </p:cNvPr>
          <p:cNvSpPr>
            <a:spLocks noGrp="1"/>
          </p:cNvSpPr>
          <p:nvPr>
            <p:ph type="title"/>
          </p:nvPr>
        </p:nvSpPr>
        <p:spPr>
          <a:xfrm>
            <a:off x="77003" y="866274"/>
            <a:ext cx="1722922" cy="5322770"/>
          </a:xfrm>
        </p:spPr>
        <p:txBody>
          <a:bodyPr>
            <a:normAutofit/>
          </a:bodyPr>
          <a:lstStyle/>
          <a:p>
            <a:r>
              <a:rPr lang="en-US" sz="3600"/>
              <a:t>Help Us with Flier Design</a:t>
            </a:r>
          </a:p>
        </p:txBody>
      </p:sp>
      <p:pic>
        <p:nvPicPr>
          <p:cNvPr id="10" name="Content Placeholder 9" descr="Page 1 of sample flier advertising the Healthy Minds app to faculty. Focus on specific impacts, core skills of human flourishing, impact statistics, student testimonial, learn more link">
            <a:extLst>
              <a:ext uri="{FF2B5EF4-FFF2-40B4-BE49-F238E27FC236}">
                <a16:creationId xmlns:a16="http://schemas.microsoft.com/office/drawing/2014/main" id="{FCB58333-656F-DE2F-16AE-A45BFCD8491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98553" y="188974"/>
            <a:ext cx="4785653" cy="6195023"/>
          </a:xfrm>
          <a:prstGeom prst="rect">
            <a:avLst/>
          </a:prstGeom>
          <a:noFill/>
        </p:spPr>
      </p:pic>
      <p:pic>
        <p:nvPicPr>
          <p:cNvPr id="8" name="Content Placeholder 7" descr="Sample flier advertising the Healthy Minds Program to faculty. Focus on ease of use, impact, flexibility. Includes faculty testimonial and learn more link">
            <a:extLst>
              <a:ext uri="{FF2B5EF4-FFF2-40B4-BE49-F238E27FC236}">
                <a16:creationId xmlns:a16="http://schemas.microsoft.com/office/drawing/2014/main" id="{8F825381-A385-20A6-8CBB-72CA6F231F5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82296" y="188974"/>
            <a:ext cx="4785653" cy="6195023"/>
          </a:xfrm>
          <a:prstGeom prst="rect">
            <a:avLst/>
          </a:prstGeom>
          <a:noFill/>
        </p:spPr>
      </p:pic>
    </p:spTree>
    <p:extLst>
      <p:ext uri="{BB962C8B-B14F-4D97-AF65-F5344CB8AC3E}">
        <p14:creationId xmlns:p14="http://schemas.microsoft.com/office/powerpoint/2010/main" val="809912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2213D-EEA4-2808-889F-B152E862645B}"/>
              </a:ext>
            </a:extLst>
          </p:cNvPr>
          <p:cNvSpPr>
            <a:spLocks noGrp="1"/>
          </p:cNvSpPr>
          <p:nvPr>
            <p:ph type="title"/>
          </p:nvPr>
        </p:nvSpPr>
        <p:spPr/>
        <p:txBody>
          <a:bodyPr/>
          <a:lstStyle/>
          <a:p>
            <a:r>
              <a:rPr lang="en-US"/>
              <a:t>Potential Flier Audiences</a:t>
            </a:r>
          </a:p>
        </p:txBody>
      </p:sp>
      <p:sp>
        <p:nvSpPr>
          <p:cNvPr id="3" name="Content Placeholder 2">
            <a:extLst>
              <a:ext uri="{FF2B5EF4-FFF2-40B4-BE49-F238E27FC236}">
                <a16:creationId xmlns:a16="http://schemas.microsoft.com/office/drawing/2014/main" id="{DA106779-22E3-9CEF-5B80-5E6479007059}"/>
              </a:ext>
            </a:extLst>
          </p:cNvPr>
          <p:cNvSpPr>
            <a:spLocks noGrp="1"/>
          </p:cNvSpPr>
          <p:nvPr>
            <p:ph sz="half" idx="1"/>
          </p:nvPr>
        </p:nvSpPr>
        <p:spPr>
          <a:xfrm>
            <a:off x="648418" y="1825625"/>
            <a:ext cx="11161779" cy="4351338"/>
          </a:xfrm>
        </p:spPr>
        <p:txBody>
          <a:bodyPr/>
          <a:lstStyle/>
          <a:p>
            <a:r>
              <a:rPr lang="en-US"/>
              <a:t>General instructors</a:t>
            </a:r>
          </a:p>
          <a:p>
            <a:r>
              <a:rPr lang="en-US"/>
              <a:t>Skeptical instructors (include more research evidence)</a:t>
            </a:r>
          </a:p>
          <a:p>
            <a:r>
              <a:rPr lang="en-US"/>
              <a:t>Co-curricular staff </a:t>
            </a:r>
          </a:p>
          <a:p>
            <a:r>
              <a:rPr lang="en-US"/>
              <a:t>Who else are we missing?</a:t>
            </a:r>
          </a:p>
          <a:p>
            <a:endParaRPr lang="en-US"/>
          </a:p>
          <a:p>
            <a:pPr marL="0" indent="0">
              <a:buNone/>
            </a:pPr>
            <a:endParaRPr lang="en-US"/>
          </a:p>
          <a:p>
            <a:pPr marL="0" indent="0">
              <a:buNone/>
            </a:pPr>
            <a:r>
              <a:rPr lang="en-US"/>
              <a:t>Many thanks to Lindsey </a:t>
            </a:r>
            <a:r>
              <a:rPr lang="en-US" err="1"/>
              <a:t>Lecus</a:t>
            </a:r>
            <a:r>
              <a:rPr lang="en-US"/>
              <a:t> for her excellent and speedy graphic design skills!</a:t>
            </a:r>
          </a:p>
        </p:txBody>
      </p:sp>
    </p:spTree>
    <p:extLst>
      <p:ext uri="{BB962C8B-B14F-4D97-AF65-F5344CB8AC3E}">
        <p14:creationId xmlns:p14="http://schemas.microsoft.com/office/powerpoint/2010/main" val="1369310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A8AA8-776D-92D5-0A49-5F03DFA0F777}"/>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B962C63E-0C7D-6CC7-2885-90031DF207FB}"/>
              </a:ext>
            </a:extLst>
          </p:cNvPr>
          <p:cNvSpPr>
            <a:spLocks noGrp="1"/>
          </p:cNvSpPr>
          <p:nvPr>
            <p:ph sz="half" idx="1"/>
          </p:nvPr>
        </p:nvSpPr>
        <p:spPr>
          <a:xfrm>
            <a:off x="648419" y="1825625"/>
            <a:ext cx="11036650" cy="4351338"/>
          </a:xfrm>
        </p:spPr>
        <p:txBody>
          <a:bodyPr>
            <a:normAutofit fontScale="92500"/>
          </a:bodyPr>
          <a:lstStyle/>
          <a:p>
            <a:r>
              <a:rPr lang="en-US"/>
              <a:t>Marketing: </a:t>
            </a:r>
          </a:p>
          <a:p>
            <a:pPr lvl="1"/>
            <a:r>
              <a:rPr lang="en-US"/>
              <a:t>Finalize set of one-pagers</a:t>
            </a:r>
          </a:p>
          <a:p>
            <a:pPr lvl="1"/>
            <a:r>
              <a:rPr lang="en-US"/>
              <a:t>Website for deeper dive (research, examples, how-to, etc.)</a:t>
            </a:r>
          </a:p>
          <a:p>
            <a:pPr lvl="1"/>
            <a:r>
              <a:rPr lang="en-US"/>
              <a:t>Video of testimonials from instructors and students</a:t>
            </a:r>
          </a:p>
          <a:p>
            <a:r>
              <a:rPr lang="en-US"/>
              <a:t>Gather and share faculty and student testimonials (in process)</a:t>
            </a:r>
          </a:p>
          <a:p>
            <a:r>
              <a:rPr lang="en-US"/>
              <a:t>Training/professional development opportunities</a:t>
            </a:r>
          </a:p>
          <a:p>
            <a:r>
              <a:rPr lang="en-US"/>
              <a:t>Canvas integration through </a:t>
            </a:r>
            <a:r>
              <a:rPr lang="en-US" err="1"/>
              <a:t>Humin</a:t>
            </a:r>
            <a:r>
              <a:rPr lang="en-US"/>
              <a:t> (budget dependent)</a:t>
            </a:r>
          </a:p>
          <a:p>
            <a:r>
              <a:rPr lang="en-US"/>
              <a:t>Explore possible research opportunities</a:t>
            </a:r>
          </a:p>
          <a:p>
            <a:r>
              <a:rPr lang="en-US"/>
              <a:t>Recruiting and ongoing integration on as many campuses as possible</a:t>
            </a:r>
          </a:p>
          <a:p>
            <a:endParaRPr lang="en-US"/>
          </a:p>
          <a:p>
            <a:endParaRPr lang="en-US"/>
          </a:p>
        </p:txBody>
      </p:sp>
    </p:spTree>
    <p:extLst>
      <p:ext uri="{BB962C8B-B14F-4D97-AF65-F5344CB8AC3E}">
        <p14:creationId xmlns:p14="http://schemas.microsoft.com/office/powerpoint/2010/main" val="540681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7CE37-128E-2D49-C637-74866090C1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E8E70C-4D00-0359-5277-41658954AAFD}"/>
              </a:ext>
            </a:extLst>
          </p:cNvPr>
          <p:cNvSpPr>
            <a:spLocks noGrp="1"/>
          </p:cNvSpPr>
          <p:nvPr>
            <p:ph type="ctrTitle"/>
          </p:nvPr>
        </p:nvSpPr>
        <p:spPr/>
        <p:txBody>
          <a:bodyPr>
            <a:normAutofit/>
          </a:bodyPr>
          <a:lstStyle/>
          <a:p>
            <a:r>
              <a:rPr lang="en-US"/>
              <a:t>Questions?</a:t>
            </a:r>
          </a:p>
        </p:txBody>
      </p:sp>
      <p:sp>
        <p:nvSpPr>
          <p:cNvPr id="3" name="Subtitle 2">
            <a:extLst>
              <a:ext uri="{FF2B5EF4-FFF2-40B4-BE49-F238E27FC236}">
                <a16:creationId xmlns:a16="http://schemas.microsoft.com/office/drawing/2014/main" id="{FFCF3DCD-5B80-4CA1-AD1B-F17976FD2A6E}"/>
              </a:ext>
              <a:ext uri="{C183D7F6-B498-43B3-948B-1728B52AA6E4}">
                <adec:decorative xmlns:adec="http://schemas.microsoft.com/office/drawing/2017/decorative" val="1"/>
              </a:ext>
            </a:extLst>
          </p:cNvPr>
          <p:cNvSpPr>
            <a:spLocks noGrp="1"/>
          </p:cNvSpPr>
          <p:nvPr>
            <p:ph type="subTitle" idx="1"/>
          </p:nvPr>
        </p:nvSpPr>
        <p:spPr/>
        <p:txBody>
          <a:bodyPr>
            <a:normAutofit fontScale="92500" lnSpcReduction="10000"/>
          </a:bodyPr>
          <a:lstStyle/>
          <a:p>
            <a:endParaRPr lang="en-US" sz="4000" b="1"/>
          </a:p>
          <a:p>
            <a:endParaRPr lang="en-US"/>
          </a:p>
        </p:txBody>
      </p:sp>
    </p:spTree>
    <p:extLst>
      <p:ext uri="{BB962C8B-B14F-4D97-AF65-F5344CB8AC3E}">
        <p14:creationId xmlns:p14="http://schemas.microsoft.com/office/powerpoint/2010/main" val="3900812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C67EB-224C-1429-AC4F-DD5B841E2108}"/>
              </a:ext>
            </a:extLst>
          </p:cNvPr>
          <p:cNvSpPr>
            <a:spLocks noGrp="1"/>
          </p:cNvSpPr>
          <p:nvPr>
            <p:ph type="ctrTitle"/>
          </p:nvPr>
        </p:nvSpPr>
        <p:spPr>
          <a:xfrm>
            <a:off x="787400" y="1858528"/>
            <a:ext cx="9880600" cy="1353359"/>
          </a:xfrm>
        </p:spPr>
        <p:txBody>
          <a:bodyPr>
            <a:normAutofit fontScale="90000"/>
          </a:bodyPr>
          <a:lstStyle/>
          <a:p>
            <a:r>
              <a:rPr lang="en-US" b="0" i="0"/>
              <a:t>Addressing Service Gaps​</a:t>
            </a:r>
            <a:endParaRPr lang="en-US"/>
          </a:p>
        </p:txBody>
      </p:sp>
    </p:spTree>
    <p:extLst>
      <p:ext uri="{BB962C8B-B14F-4D97-AF65-F5344CB8AC3E}">
        <p14:creationId xmlns:p14="http://schemas.microsoft.com/office/powerpoint/2010/main" val="4205867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C2665-3E0A-AC86-5DC5-A6473CFACE88}"/>
              </a:ext>
            </a:extLst>
          </p:cNvPr>
          <p:cNvSpPr>
            <a:spLocks noGrp="1"/>
          </p:cNvSpPr>
          <p:nvPr>
            <p:ph type="title"/>
          </p:nvPr>
        </p:nvSpPr>
        <p:spPr/>
        <p:txBody>
          <a:bodyPr/>
          <a:lstStyle/>
          <a:p>
            <a:r>
              <a:rPr lang="en-US" dirty="0"/>
              <a:t>Service Needs and Gaps</a:t>
            </a:r>
          </a:p>
        </p:txBody>
      </p:sp>
      <p:graphicFrame>
        <p:nvGraphicFramePr>
          <p:cNvPr id="6" name="Table 5">
            <a:extLst>
              <a:ext uri="{FF2B5EF4-FFF2-40B4-BE49-F238E27FC236}">
                <a16:creationId xmlns:a16="http://schemas.microsoft.com/office/drawing/2014/main" id="{73F7DF36-0367-2E58-1C28-4464E6841045}"/>
              </a:ext>
            </a:extLst>
          </p:cNvPr>
          <p:cNvGraphicFramePr>
            <a:graphicFrameLocks noGrp="1"/>
          </p:cNvGraphicFramePr>
          <p:nvPr>
            <p:extLst>
              <p:ext uri="{D42A27DB-BD31-4B8C-83A1-F6EECF244321}">
                <p14:modId xmlns:p14="http://schemas.microsoft.com/office/powerpoint/2010/main" val="1299515615"/>
              </p:ext>
            </p:extLst>
          </p:nvPr>
        </p:nvGraphicFramePr>
        <p:xfrm>
          <a:off x="1051008" y="2668700"/>
          <a:ext cx="9710421" cy="2223519"/>
        </p:xfrm>
        <a:graphic>
          <a:graphicData uri="http://schemas.openxmlformats.org/drawingml/2006/table">
            <a:tbl>
              <a:tblPr firstRow="1" bandRow="1">
                <a:tableStyleId>{5C22544A-7EE6-4342-B048-85BDC9FD1C3A}</a:tableStyleId>
              </a:tblPr>
              <a:tblGrid>
                <a:gridCol w="3859531">
                  <a:extLst>
                    <a:ext uri="{9D8B030D-6E8A-4147-A177-3AD203B41FA5}">
                      <a16:colId xmlns:a16="http://schemas.microsoft.com/office/drawing/2014/main" val="2558923001"/>
                    </a:ext>
                  </a:extLst>
                </a:gridCol>
                <a:gridCol w="3779895">
                  <a:extLst>
                    <a:ext uri="{9D8B030D-6E8A-4147-A177-3AD203B41FA5}">
                      <a16:colId xmlns:a16="http://schemas.microsoft.com/office/drawing/2014/main" val="2811873187"/>
                    </a:ext>
                  </a:extLst>
                </a:gridCol>
                <a:gridCol w="2070995">
                  <a:extLst>
                    <a:ext uri="{9D8B030D-6E8A-4147-A177-3AD203B41FA5}">
                      <a16:colId xmlns:a16="http://schemas.microsoft.com/office/drawing/2014/main" val="2235561915"/>
                    </a:ext>
                  </a:extLst>
                </a:gridCol>
              </a:tblGrid>
              <a:tr h="105404">
                <a:tc>
                  <a:txBody>
                    <a:bodyPr/>
                    <a:lstStyle/>
                    <a:p>
                      <a:pPr marL="0" marR="0">
                        <a:lnSpc>
                          <a:spcPct val="115000"/>
                        </a:lnSpc>
                        <a:spcAft>
                          <a:spcPts val="800"/>
                        </a:spcAft>
                        <a:buNone/>
                      </a:pPr>
                      <a:r>
                        <a:rPr lang="en-US" sz="2400" kern="100" dirty="0">
                          <a:effectLst/>
                        </a:rPr>
                        <a:t>Budget Item</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400" kern="100">
                          <a:effectLst/>
                        </a:rPr>
                        <a:t>Amount ($)</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400" kern="100">
                          <a:effectLst/>
                        </a:rPr>
                        <a:t>One-time or Recurring?</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extLst>
                  <a:ext uri="{0D108BD9-81ED-4DB2-BD59-A6C34878D82A}">
                    <a16:rowId xmlns:a16="http://schemas.microsoft.com/office/drawing/2014/main" val="2429720873"/>
                  </a:ext>
                </a:extLst>
              </a:tr>
              <a:tr h="773221">
                <a:tc>
                  <a:txBody>
                    <a:bodyPr/>
                    <a:lstStyle/>
                    <a:p>
                      <a:pPr marL="0" marR="0">
                        <a:lnSpc>
                          <a:spcPct val="115000"/>
                        </a:lnSpc>
                        <a:spcAft>
                          <a:spcPts val="800"/>
                        </a:spcAft>
                        <a:buNone/>
                      </a:pPr>
                      <a:r>
                        <a:rPr lang="en-US" sz="2400" kern="100" dirty="0">
                          <a:effectLst/>
                        </a:rPr>
                        <a:t>Healthy Minds Survey</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400" kern="100">
                          <a:effectLst/>
                        </a:rPr>
                        <a:t>$55,700/$65,300</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400" kern="100">
                          <a:effectLst/>
                        </a:rPr>
                        <a:t>One Time</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extLst>
                  <a:ext uri="{0D108BD9-81ED-4DB2-BD59-A6C34878D82A}">
                    <a16:rowId xmlns:a16="http://schemas.microsoft.com/office/drawing/2014/main" val="3803130296"/>
                  </a:ext>
                </a:extLst>
              </a:tr>
              <a:tr h="611653">
                <a:tc>
                  <a:txBody>
                    <a:bodyPr/>
                    <a:lstStyle/>
                    <a:p>
                      <a:pPr marL="0" marR="0">
                        <a:lnSpc>
                          <a:spcPct val="115000"/>
                        </a:lnSpc>
                        <a:spcAft>
                          <a:spcPts val="800"/>
                        </a:spcAft>
                        <a:buNone/>
                      </a:pPr>
                      <a:r>
                        <a:rPr lang="en-US" sz="2400" b="1" kern="100" dirty="0">
                          <a:effectLst/>
                        </a:rPr>
                        <a:t>Total FY27 Request</a:t>
                      </a:r>
                      <a:endParaRPr lang="en-US" sz="2400" b="1"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400" b="1" kern="100">
                          <a:effectLst/>
                        </a:rPr>
                        <a:t>$55,700/$65,300</a:t>
                      </a:r>
                      <a:endParaRPr lang="en-US" sz="2400" b="1"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400" kern="100" dirty="0">
                          <a:effectLst/>
                        </a:rPr>
                        <a:t>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extLst>
                  <a:ext uri="{0D108BD9-81ED-4DB2-BD59-A6C34878D82A}">
                    <a16:rowId xmlns:a16="http://schemas.microsoft.com/office/drawing/2014/main" val="246676218"/>
                  </a:ext>
                </a:extLst>
              </a:tr>
            </a:tbl>
          </a:graphicData>
        </a:graphic>
      </p:graphicFrame>
    </p:spTree>
    <p:extLst>
      <p:ext uri="{BB962C8B-B14F-4D97-AF65-F5344CB8AC3E}">
        <p14:creationId xmlns:p14="http://schemas.microsoft.com/office/powerpoint/2010/main" val="3227911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C190A-F717-B191-34B5-B0CEA29063A8}"/>
              </a:ext>
            </a:extLst>
          </p:cNvPr>
          <p:cNvSpPr>
            <a:spLocks noGrp="1"/>
          </p:cNvSpPr>
          <p:nvPr>
            <p:ph type="title"/>
          </p:nvPr>
        </p:nvSpPr>
        <p:spPr/>
        <p:txBody>
          <a:bodyPr/>
          <a:lstStyle/>
          <a:p>
            <a:r>
              <a:rPr lang="en-US"/>
              <a:t>Sub-committee Charge</a:t>
            </a:r>
          </a:p>
        </p:txBody>
      </p:sp>
      <p:sp>
        <p:nvSpPr>
          <p:cNvPr id="3" name="Content Placeholder 2">
            <a:extLst>
              <a:ext uri="{FF2B5EF4-FFF2-40B4-BE49-F238E27FC236}">
                <a16:creationId xmlns:a16="http://schemas.microsoft.com/office/drawing/2014/main" id="{A7FD563E-152C-1AA9-EF5A-1167F179D9E0}"/>
              </a:ext>
            </a:extLst>
          </p:cNvPr>
          <p:cNvSpPr>
            <a:spLocks noGrp="1"/>
          </p:cNvSpPr>
          <p:nvPr>
            <p:ph sz="half" idx="1"/>
          </p:nvPr>
        </p:nvSpPr>
        <p:spPr>
          <a:xfrm>
            <a:off x="648419" y="2689225"/>
            <a:ext cx="10083081" cy="1235075"/>
          </a:xfrm>
        </p:spPr>
        <p:txBody>
          <a:bodyPr/>
          <a:lstStyle/>
          <a:p>
            <a:pPr marL="0" indent="0">
              <a:buNone/>
            </a:pPr>
            <a:r>
              <a:rPr lang="en-US" b="0"/>
              <a:t>Strategic identification of mental health service needs and gaps for students.​</a:t>
            </a:r>
            <a:endParaRPr lang="en-US"/>
          </a:p>
        </p:txBody>
      </p:sp>
    </p:spTree>
    <p:extLst>
      <p:ext uri="{BB962C8B-B14F-4D97-AF65-F5344CB8AC3E}">
        <p14:creationId xmlns:p14="http://schemas.microsoft.com/office/powerpoint/2010/main" val="1418159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AC30-8F11-DE64-99A3-7188438BE7F6}"/>
              </a:ext>
            </a:extLst>
          </p:cNvPr>
          <p:cNvSpPr>
            <a:spLocks noGrp="1"/>
          </p:cNvSpPr>
          <p:nvPr>
            <p:ph type="title"/>
          </p:nvPr>
        </p:nvSpPr>
        <p:spPr/>
        <p:txBody>
          <a:bodyPr/>
          <a:lstStyle/>
          <a:p>
            <a:r>
              <a:rPr lang="en-US"/>
              <a:t>Committee Members</a:t>
            </a:r>
          </a:p>
        </p:txBody>
      </p:sp>
      <p:graphicFrame>
        <p:nvGraphicFramePr>
          <p:cNvPr id="5" name="Table 4">
            <a:extLst>
              <a:ext uri="{FF2B5EF4-FFF2-40B4-BE49-F238E27FC236}">
                <a16:creationId xmlns:a16="http://schemas.microsoft.com/office/drawing/2014/main" id="{E3EA104D-568D-AD5D-5E0E-3744B1024C10}"/>
              </a:ext>
            </a:extLst>
          </p:cNvPr>
          <p:cNvGraphicFramePr>
            <a:graphicFrameLocks noGrp="1"/>
          </p:cNvGraphicFramePr>
          <p:nvPr>
            <p:extLst>
              <p:ext uri="{D42A27DB-BD31-4B8C-83A1-F6EECF244321}">
                <p14:modId xmlns:p14="http://schemas.microsoft.com/office/powerpoint/2010/main" val="301117117"/>
              </p:ext>
            </p:extLst>
          </p:nvPr>
        </p:nvGraphicFramePr>
        <p:xfrm>
          <a:off x="491256" y="1821317"/>
          <a:ext cx="10829925" cy="4024630"/>
        </p:xfrm>
        <a:graphic>
          <a:graphicData uri="http://schemas.openxmlformats.org/drawingml/2006/table">
            <a:tbl>
              <a:tblPr firstRow="1"/>
              <a:tblGrid>
                <a:gridCol w="2270156">
                  <a:extLst>
                    <a:ext uri="{9D8B030D-6E8A-4147-A177-3AD203B41FA5}">
                      <a16:colId xmlns:a16="http://schemas.microsoft.com/office/drawing/2014/main" val="3686932193"/>
                    </a:ext>
                  </a:extLst>
                </a:gridCol>
                <a:gridCol w="6495990">
                  <a:extLst>
                    <a:ext uri="{9D8B030D-6E8A-4147-A177-3AD203B41FA5}">
                      <a16:colId xmlns:a16="http://schemas.microsoft.com/office/drawing/2014/main" val="1361354182"/>
                    </a:ext>
                  </a:extLst>
                </a:gridCol>
                <a:gridCol w="2063779">
                  <a:extLst>
                    <a:ext uri="{9D8B030D-6E8A-4147-A177-3AD203B41FA5}">
                      <a16:colId xmlns:a16="http://schemas.microsoft.com/office/drawing/2014/main" val="531877792"/>
                    </a:ext>
                  </a:extLst>
                </a:gridCol>
              </a:tblGrid>
              <a:tr h="402463">
                <a:tc>
                  <a:txBody>
                    <a:bodyPr/>
                    <a:lstStyle/>
                    <a:p>
                      <a:pPr algn="l" fontAlgn="base">
                        <a:lnSpc>
                          <a:spcPts val="2175"/>
                        </a:lnSpc>
                        <a:buNone/>
                      </a:pPr>
                      <a:r>
                        <a:rPr lang="en-US" sz="1800" b="1" i="0">
                          <a:solidFill>
                            <a:srgbClr val="000000"/>
                          </a:solidFill>
                          <a:effectLst/>
                          <a:latin typeface="Arial" panose="020B0604020202020204" pitchFamily="34" charset="0"/>
                          <a:cs typeface="Arial" panose="020B0604020202020204" pitchFamily="34" charset="0"/>
                        </a:rPr>
                        <a:t>Name</a:t>
                      </a:r>
                      <a:r>
                        <a:rPr lang="en-US" sz="1800" b="0" i="0">
                          <a:solidFill>
                            <a:srgbClr val="000000"/>
                          </a:solidFill>
                          <a:effectLst/>
                          <a:latin typeface="Arial" panose="020B0604020202020204" pitchFamily="34" charset="0"/>
                          <a:cs typeface="Arial" panose="020B0604020202020204" pitchFamily="34" charset="0"/>
                        </a:rPr>
                        <a:t>​</a:t>
                      </a:r>
                      <a:endParaRPr lang="en-US" b="0" i="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base">
                        <a:lnSpc>
                          <a:spcPts val="2175"/>
                        </a:lnSpc>
                        <a:buNone/>
                      </a:pPr>
                      <a:r>
                        <a:rPr lang="en-US" sz="1800" b="1" i="0">
                          <a:solidFill>
                            <a:srgbClr val="000000"/>
                          </a:solidFill>
                          <a:effectLst/>
                          <a:latin typeface="Arial" panose="020B0604020202020204" pitchFamily="34" charset="0"/>
                          <a:cs typeface="Arial" panose="020B0604020202020204" pitchFamily="34" charset="0"/>
                        </a:rPr>
                        <a:t>Title</a:t>
                      </a:r>
                      <a:r>
                        <a:rPr lang="en-US" sz="1800" b="0" i="0">
                          <a:solidFill>
                            <a:srgbClr val="000000"/>
                          </a:solidFill>
                          <a:effectLst/>
                          <a:latin typeface="Arial" panose="020B0604020202020204" pitchFamily="34" charset="0"/>
                          <a:cs typeface="Arial" panose="020B0604020202020204" pitchFamily="34" charset="0"/>
                        </a:rPr>
                        <a:t>​</a:t>
                      </a:r>
                      <a:endParaRPr lang="en-US" b="0" i="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base">
                        <a:lnSpc>
                          <a:spcPts val="2175"/>
                        </a:lnSpc>
                        <a:buNone/>
                      </a:pPr>
                      <a:r>
                        <a:rPr lang="en-US" sz="1800" b="1" i="0">
                          <a:solidFill>
                            <a:srgbClr val="000000"/>
                          </a:solidFill>
                          <a:effectLst/>
                          <a:latin typeface="Arial" panose="020B0604020202020204" pitchFamily="34" charset="0"/>
                          <a:cs typeface="Arial" panose="020B0604020202020204" pitchFamily="34" charset="0"/>
                        </a:rPr>
                        <a:t>University</a:t>
                      </a:r>
                      <a:r>
                        <a:rPr lang="en-US" sz="1800" b="0" i="0">
                          <a:solidFill>
                            <a:srgbClr val="000000"/>
                          </a:solidFill>
                          <a:effectLst/>
                          <a:latin typeface="Arial" panose="020B0604020202020204" pitchFamily="34" charset="0"/>
                          <a:cs typeface="Arial" panose="020B0604020202020204" pitchFamily="34" charset="0"/>
                        </a:rPr>
                        <a:t>​</a:t>
                      </a:r>
                      <a:endParaRPr lang="en-US" b="0" i="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132672470"/>
                  </a:ext>
                </a:extLst>
              </a:tr>
              <a:tr h="402463">
                <a:tc>
                  <a:txBody>
                    <a:bodyPr/>
                    <a:lstStyle/>
                    <a:p>
                      <a:pPr algn="l" fontAlgn="base">
                        <a:lnSpc>
                          <a:spcPts val="2175"/>
                        </a:lnSpc>
                        <a:buNone/>
                      </a:pPr>
                      <a:r>
                        <a:rPr lang="en-US" sz="1800" b="0" i="0">
                          <a:solidFill>
                            <a:srgbClr val="000000"/>
                          </a:solidFill>
                          <a:effectLst/>
                          <a:latin typeface="Arial" panose="020B0604020202020204" pitchFamily="34" charset="0"/>
                          <a:cs typeface="Arial" panose="020B0604020202020204" pitchFamily="34" charset="0"/>
                        </a:rPr>
                        <a:t>Andrew Ives​</a:t>
                      </a:r>
                      <a:endParaRPr lang="en-US" b="0" i="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base">
                        <a:lnSpc>
                          <a:spcPts val="2175"/>
                        </a:lnSpc>
                        <a:buNone/>
                      </a:pPr>
                      <a:r>
                        <a:rPr lang="en-US" sz="1800" b="0" i="0">
                          <a:solidFill>
                            <a:srgbClr val="000000"/>
                          </a:solidFill>
                          <a:effectLst/>
                          <a:latin typeface="Arial" panose="020B0604020202020204" pitchFamily="34" charset="0"/>
                          <a:cs typeface="Arial" panose="020B0604020202020204" pitchFamily="34" charset="0"/>
                        </a:rPr>
                        <a:t>Director of the Disability Resource Center​</a:t>
                      </a:r>
                      <a:endParaRPr lang="en-US" b="0" i="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base">
                        <a:lnSpc>
                          <a:spcPts val="2175"/>
                        </a:lnSpc>
                        <a:buNone/>
                      </a:pPr>
                      <a:r>
                        <a:rPr lang="en-US" sz="1800" b="0" i="0">
                          <a:solidFill>
                            <a:srgbClr val="000000"/>
                          </a:solidFill>
                          <a:effectLst/>
                          <a:latin typeface="Arial" panose="020B0604020202020204" pitchFamily="34" charset="0"/>
                          <a:cs typeface="Arial" panose="020B0604020202020204" pitchFamily="34" charset="0"/>
                        </a:rPr>
                        <a:t>UW-La Crosse​</a:t>
                      </a:r>
                      <a:endParaRPr lang="en-US" b="0" i="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52913"/>
                  </a:ext>
                </a:extLst>
              </a:tr>
              <a:tr h="402463">
                <a:tc>
                  <a:txBody>
                    <a:bodyPr/>
                    <a:lstStyle/>
                    <a:p>
                      <a:pPr algn="l" fontAlgn="base">
                        <a:lnSpc>
                          <a:spcPts val="2175"/>
                        </a:lnSpc>
                        <a:buNone/>
                      </a:pPr>
                      <a:r>
                        <a:rPr lang="en-US" sz="1800" b="0" i="0">
                          <a:solidFill>
                            <a:srgbClr val="000000"/>
                          </a:solidFill>
                          <a:effectLst/>
                          <a:latin typeface="Arial" panose="020B0604020202020204" pitchFamily="34" charset="0"/>
                          <a:cs typeface="Arial" panose="020B0604020202020204" pitchFamily="34" charset="0"/>
                        </a:rPr>
                        <a:t>Byron Adams​</a:t>
                      </a:r>
                      <a:endParaRPr lang="en-US" b="0" i="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base">
                        <a:lnSpc>
                          <a:spcPts val="2175"/>
                        </a:lnSpc>
                        <a:buNone/>
                      </a:pPr>
                      <a:r>
                        <a:rPr lang="en-US" sz="1800" b="0" i="0">
                          <a:solidFill>
                            <a:srgbClr val="000000"/>
                          </a:solidFill>
                          <a:effectLst/>
                          <a:latin typeface="Arial" panose="020B0604020202020204" pitchFamily="34" charset="0"/>
                          <a:cs typeface="Arial" panose="020B0604020202020204" pitchFamily="34" charset="0"/>
                        </a:rPr>
                        <a:t>Executive Director, Center for Student Success &amp; Belonging​</a:t>
                      </a:r>
                      <a:endParaRPr lang="en-US" b="0" i="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base">
                        <a:lnSpc>
                          <a:spcPts val="2175"/>
                        </a:lnSpc>
                        <a:buNone/>
                      </a:pPr>
                      <a:r>
                        <a:rPr lang="en-US" sz="1800" b="0" i="0">
                          <a:solidFill>
                            <a:srgbClr val="000000"/>
                          </a:solidFill>
                          <a:effectLst/>
                          <a:latin typeface="Arial" panose="020B0604020202020204" pitchFamily="34" charset="0"/>
                          <a:cs typeface="Arial" panose="020B0604020202020204" pitchFamily="34" charset="0"/>
                        </a:rPr>
                        <a:t>UW-Oshkosh​</a:t>
                      </a:r>
                      <a:endParaRPr lang="en-US" b="0" i="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50246414"/>
                  </a:ext>
                </a:extLst>
              </a:tr>
              <a:tr h="402463">
                <a:tc>
                  <a:txBody>
                    <a:bodyPr/>
                    <a:lstStyle/>
                    <a:p>
                      <a:pPr algn="l" fontAlgn="base">
                        <a:lnSpc>
                          <a:spcPts val="2175"/>
                        </a:lnSpc>
                        <a:buNone/>
                      </a:pPr>
                      <a:r>
                        <a:rPr lang="en-US" sz="1800" b="0" i="0">
                          <a:solidFill>
                            <a:srgbClr val="000000"/>
                          </a:solidFill>
                          <a:effectLst/>
                          <a:latin typeface="Arial" panose="020B0604020202020204" pitchFamily="34" charset="0"/>
                          <a:cs typeface="Arial" panose="020B0604020202020204" pitchFamily="34" charset="0"/>
                        </a:rPr>
                        <a:t>Greg Tremelling​</a:t>
                      </a:r>
                      <a:endParaRPr lang="en-US" b="0" i="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base">
                        <a:lnSpc>
                          <a:spcPts val="2175"/>
                        </a:lnSpc>
                        <a:buNone/>
                      </a:pPr>
                      <a:r>
                        <a:rPr lang="en-US" sz="1800" b="0" i="0">
                          <a:solidFill>
                            <a:srgbClr val="000000"/>
                          </a:solidFill>
                          <a:effectLst/>
                          <a:latin typeface="Arial" panose="020B0604020202020204" pitchFamily="34" charset="0"/>
                          <a:cs typeface="Arial" panose="020B0604020202020204" pitchFamily="34" charset="0"/>
                        </a:rPr>
                        <a:t>Non-Traditional and Veteran Student Coordinator​</a:t>
                      </a:r>
                      <a:endParaRPr lang="en-US" b="0" i="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base">
                        <a:lnSpc>
                          <a:spcPts val="2175"/>
                        </a:lnSpc>
                        <a:buNone/>
                      </a:pPr>
                      <a:r>
                        <a:rPr lang="en-US" sz="1800" b="0" i="0">
                          <a:solidFill>
                            <a:srgbClr val="000000"/>
                          </a:solidFill>
                          <a:effectLst/>
                          <a:latin typeface="Arial" panose="020B0604020202020204" pitchFamily="34" charset="0"/>
                          <a:cs typeface="Arial" panose="020B0604020202020204" pitchFamily="34" charset="0"/>
                        </a:rPr>
                        <a:t>UW-Platteville​</a:t>
                      </a:r>
                      <a:endParaRPr lang="en-US" b="0" i="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158213676"/>
                  </a:ext>
                </a:extLst>
              </a:tr>
              <a:tr h="402463">
                <a:tc>
                  <a:txBody>
                    <a:bodyPr/>
                    <a:lstStyle/>
                    <a:p>
                      <a:pPr algn="l" fontAlgn="base">
                        <a:lnSpc>
                          <a:spcPts val="2175"/>
                        </a:lnSpc>
                        <a:buNone/>
                      </a:pPr>
                      <a:r>
                        <a:rPr lang="en-US" sz="1800" b="0" i="0">
                          <a:solidFill>
                            <a:srgbClr val="000000"/>
                          </a:solidFill>
                          <a:effectLst/>
                          <a:latin typeface="Arial" panose="020B0604020202020204" pitchFamily="34" charset="0"/>
                          <a:cs typeface="Arial" panose="020B0604020202020204" pitchFamily="34" charset="0"/>
                        </a:rPr>
                        <a:t>Helen Luce​</a:t>
                      </a:r>
                      <a:endParaRPr lang="en-US" b="0" i="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base">
                        <a:lnSpc>
                          <a:spcPts val="2175"/>
                        </a:lnSpc>
                        <a:buNone/>
                      </a:pPr>
                      <a:r>
                        <a:rPr lang="en-US" sz="1800" b="0" i="0">
                          <a:solidFill>
                            <a:srgbClr val="000000"/>
                          </a:solidFill>
                          <a:effectLst/>
                          <a:latin typeface="Arial" panose="020B0604020202020204" pitchFamily="34" charset="0"/>
                          <a:cs typeface="Arial" panose="020B0604020202020204" pitchFamily="34" charset="0"/>
                        </a:rPr>
                        <a:t>Director Student Health Service​</a:t>
                      </a:r>
                      <a:endParaRPr lang="en-US" b="0" i="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base">
                        <a:lnSpc>
                          <a:spcPts val="2175"/>
                        </a:lnSpc>
                        <a:buNone/>
                      </a:pPr>
                      <a:r>
                        <a:rPr lang="en-US" sz="1800" b="0" i="0">
                          <a:solidFill>
                            <a:srgbClr val="000000"/>
                          </a:solidFill>
                          <a:effectLst/>
                          <a:latin typeface="Arial" panose="020B0604020202020204" pitchFamily="34" charset="0"/>
                          <a:cs typeface="Arial" panose="020B0604020202020204" pitchFamily="34" charset="0"/>
                        </a:rPr>
                        <a:t>UW-Stevens Point​</a:t>
                      </a:r>
                      <a:endParaRPr lang="en-US" b="0" i="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837203667"/>
                  </a:ext>
                </a:extLst>
              </a:tr>
              <a:tr h="402463">
                <a:tc>
                  <a:txBody>
                    <a:bodyPr/>
                    <a:lstStyle/>
                    <a:p>
                      <a:pPr algn="l" fontAlgn="base">
                        <a:lnSpc>
                          <a:spcPts val="2175"/>
                        </a:lnSpc>
                        <a:buNone/>
                      </a:pPr>
                      <a:r>
                        <a:rPr lang="en-US" sz="1800" b="0" i="0">
                          <a:solidFill>
                            <a:srgbClr val="000000"/>
                          </a:solidFill>
                          <a:effectLst/>
                          <a:latin typeface="Arial" panose="020B0604020202020204" pitchFamily="34" charset="0"/>
                          <a:cs typeface="Arial" panose="020B0604020202020204" pitchFamily="34" charset="0"/>
                        </a:rPr>
                        <a:t>Jennifer Bird​</a:t>
                      </a:r>
                      <a:endParaRPr lang="en-US" b="0" i="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base">
                        <a:lnSpc>
                          <a:spcPts val="2175"/>
                        </a:lnSpc>
                        <a:buNone/>
                      </a:pPr>
                      <a:r>
                        <a:rPr lang="en-US" sz="1800" b="0" i="0">
                          <a:solidFill>
                            <a:srgbClr val="000000"/>
                          </a:solidFill>
                          <a:effectLst/>
                          <a:latin typeface="Arial" panose="020B0604020202020204" pitchFamily="34" charset="0"/>
                          <a:cs typeface="Arial" panose="020B0604020202020204" pitchFamily="34" charset="0"/>
                        </a:rPr>
                        <a:t>Associate Dean of Students​</a:t>
                      </a:r>
                      <a:endParaRPr lang="en-US" b="0" i="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base">
                        <a:lnSpc>
                          <a:spcPts val="2175"/>
                        </a:lnSpc>
                        <a:buNone/>
                      </a:pPr>
                      <a:r>
                        <a:rPr lang="en-US" sz="1800" b="0" i="0">
                          <a:solidFill>
                            <a:srgbClr val="000000"/>
                          </a:solidFill>
                          <a:effectLst/>
                          <a:latin typeface="Arial" panose="020B0604020202020204" pitchFamily="34" charset="0"/>
                          <a:cs typeface="Arial" panose="020B0604020202020204" pitchFamily="34" charset="0"/>
                        </a:rPr>
                        <a:t>UW-Superior​</a:t>
                      </a:r>
                      <a:endParaRPr lang="en-US" b="0" i="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692054285"/>
                  </a:ext>
                </a:extLst>
              </a:tr>
              <a:tr h="402463">
                <a:tc>
                  <a:txBody>
                    <a:bodyPr/>
                    <a:lstStyle/>
                    <a:p>
                      <a:pPr algn="l" fontAlgn="base">
                        <a:lnSpc>
                          <a:spcPts val="2175"/>
                        </a:lnSpc>
                        <a:buNone/>
                      </a:pPr>
                      <a:r>
                        <a:rPr lang="en-US" sz="1800" b="0" i="0">
                          <a:solidFill>
                            <a:srgbClr val="000000"/>
                          </a:solidFill>
                          <a:effectLst/>
                          <a:latin typeface="Arial" panose="020B0604020202020204" pitchFamily="34" charset="0"/>
                          <a:cs typeface="Arial" panose="020B0604020202020204" pitchFamily="34" charset="0"/>
                        </a:rPr>
                        <a:t>Rebecca Freer​</a:t>
                      </a:r>
                      <a:endParaRPr lang="en-US" b="0" i="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base">
                        <a:lnSpc>
                          <a:spcPts val="2175"/>
                        </a:lnSpc>
                        <a:buNone/>
                      </a:pPr>
                      <a:r>
                        <a:rPr lang="en-US" sz="1800" b="0" i="0">
                          <a:solidFill>
                            <a:srgbClr val="000000"/>
                          </a:solidFill>
                          <a:effectLst/>
                          <a:latin typeface="Arial" panose="020B0604020202020204" pitchFamily="34" charset="0"/>
                          <a:cs typeface="Arial" panose="020B0604020202020204" pitchFamily="34" charset="0"/>
                        </a:rPr>
                        <a:t>Assoc. Dean of Students​</a:t>
                      </a:r>
                      <a:endParaRPr lang="en-US" b="0" i="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base">
                        <a:lnSpc>
                          <a:spcPts val="2175"/>
                        </a:lnSpc>
                        <a:buNone/>
                      </a:pPr>
                      <a:r>
                        <a:rPr lang="en-US" sz="1800" b="0" i="0">
                          <a:solidFill>
                            <a:srgbClr val="000000"/>
                          </a:solidFill>
                          <a:effectLst/>
                          <a:latin typeface="Arial" panose="020B0604020202020204" pitchFamily="34" charset="0"/>
                          <a:cs typeface="Arial" panose="020B0604020202020204" pitchFamily="34" charset="0"/>
                        </a:rPr>
                        <a:t>UW-Milwaukee​</a:t>
                      </a:r>
                      <a:endParaRPr lang="en-US" b="0" i="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990484023"/>
                  </a:ext>
                </a:extLst>
              </a:tr>
              <a:tr h="402463">
                <a:tc>
                  <a:txBody>
                    <a:bodyPr/>
                    <a:lstStyle/>
                    <a:p>
                      <a:pPr algn="l" fontAlgn="base">
                        <a:lnSpc>
                          <a:spcPts val="2175"/>
                        </a:lnSpc>
                        <a:buNone/>
                      </a:pPr>
                      <a:r>
                        <a:rPr lang="en-US" sz="1800" b="0" i="0">
                          <a:solidFill>
                            <a:srgbClr val="000000"/>
                          </a:solidFill>
                          <a:effectLst/>
                          <a:latin typeface="Arial" panose="020B0604020202020204" pitchFamily="34" charset="0"/>
                          <a:cs typeface="Arial" panose="020B0604020202020204" pitchFamily="34" charset="0"/>
                        </a:rPr>
                        <a:t>Riley McGrath​</a:t>
                      </a:r>
                      <a:endParaRPr lang="en-US" b="0" i="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base">
                        <a:lnSpc>
                          <a:spcPts val="2175"/>
                        </a:lnSpc>
                        <a:buNone/>
                      </a:pPr>
                      <a:r>
                        <a:rPr lang="en-US" sz="1800" b="0" i="0">
                          <a:solidFill>
                            <a:srgbClr val="000000"/>
                          </a:solidFill>
                          <a:effectLst/>
                          <a:latin typeface="Arial" panose="020B0604020202020204" pitchFamily="34" charset="0"/>
                          <a:cs typeface="Arial" panose="020B0604020202020204" pitchFamily="34" charset="0"/>
                        </a:rPr>
                        <a:t>Director of Counseling Services ​</a:t>
                      </a:r>
                      <a:endParaRPr lang="en-US" b="0" i="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base">
                        <a:lnSpc>
                          <a:spcPts val="2175"/>
                        </a:lnSpc>
                        <a:buNone/>
                      </a:pPr>
                      <a:r>
                        <a:rPr lang="en-US" sz="1800" b="0" i="0">
                          <a:solidFill>
                            <a:srgbClr val="000000"/>
                          </a:solidFill>
                          <a:effectLst/>
                          <a:latin typeface="Arial" panose="020B0604020202020204" pitchFamily="34" charset="0"/>
                          <a:cs typeface="Arial" panose="020B0604020202020204" pitchFamily="34" charset="0"/>
                        </a:rPr>
                        <a:t>UW-Eau Claire​</a:t>
                      </a:r>
                      <a:endParaRPr lang="en-US" b="0" i="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70292403"/>
                  </a:ext>
                </a:extLst>
              </a:tr>
              <a:tr h="402463">
                <a:tc>
                  <a:txBody>
                    <a:bodyPr/>
                    <a:lstStyle/>
                    <a:p>
                      <a:pPr algn="l" fontAlgn="base">
                        <a:lnSpc>
                          <a:spcPts val="2175"/>
                        </a:lnSpc>
                        <a:buNone/>
                      </a:pPr>
                      <a:r>
                        <a:rPr lang="en-US" sz="1800" b="0" i="0">
                          <a:solidFill>
                            <a:srgbClr val="000000"/>
                          </a:solidFill>
                          <a:effectLst/>
                          <a:latin typeface="Arial" panose="020B0604020202020204" pitchFamily="34" charset="0"/>
                          <a:cs typeface="Arial" panose="020B0604020202020204" pitchFamily="34" charset="0"/>
                        </a:rPr>
                        <a:t>Ryan Callahan​</a:t>
                      </a:r>
                      <a:endParaRPr lang="en-US" b="0" i="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base">
                        <a:lnSpc>
                          <a:spcPts val="2175"/>
                        </a:lnSpc>
                        <a:buNone/>
                      </a:pPr>
                      <a:r>
                        <a:rPr lang="en-US" sz="1800" b="0" i="0">
                          <a:solidFill>
                            <a:srgbClr val="000000"/>
                          </a:solidFill>
                          <a:effectLst/>
                          <a:latin typeface="Arial" panose="020B0604020202020204" pitchFamily="34" charset="0"/>
                          <a:cs typeface="Arial" panose="020B0604020202020204" pitchFamily="34" charset="0"/>
                        </a:rPr>
                        <a:t>Assistant Chancellor and Director of Athletics ​</a:t>
                      </a:r>
                      <a:endParaRPr lang="en-US" b="0" i="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base">
                        <a:lnSpc>
                          <a:spcPts val="2175"/>
                        </a:lnSpc>
                        <a:buNone/>
                      </a:pPr>
                      <a:r>
                        <a:rPr lang="en-US" sz="1800" b="0" i="0">
                          <a:solidFill>
                            <a:srgbClr val="000000"/>
                          </a:solidFill>
                          <a:effectLst/>
                          <a:latin typeface="Arial" panose="020B0604020202020204" pitchFamily="34" charset="0"/>
                          <a:cs typeface="Arial" panose="020B0604020202020204" pitchFamily="34" charset="0"/>
                        </a:rPr>
                        <a:t>UW-Whitewater​</a:t>
                      </a:r>
                      <a:endParaRPr lang="en-US" b="0" i="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966723133"/>
                  </a:ext>
                </a:extLst>
              </a:tr>
              <a:tr h="402463">
                <a:tc>
                  <a:txBody>
                    <a:bodyPr/>
                    <a:lstStyle/>
                    <a:p>
                      <a:pPr algn="l" fontAlgn="base">
                        <a:lnSpc>
                          <a:spcPts val="2175"/>
                        </a:lnSpc>
                        <a:buNone/>
                      </a:pPr>
                      <a:r>
                        <a:rPr lang="en-US" sz="1800" b="0" i="0">
                          <a:solidFill>
                            <a:srgbClr val="000000"/>
                          </a:solidFill>
                          <a:effectLst/>
                          <a:latin typeface="Arial" panose="020B0604020202020204" pitchFamily="34" charset="0"/>
                          <a:cs typeface="Arial" panose="020B0604020202020204" pitchFamily="34" charset="0"/>
                        </a:rPr>
                        <a:t>Kaeden Conway​</a:t>
                      </a:r>
                      <a:endParaRPr lang="en-US" b="0" i="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base">
                        <a:lnSpc>
                          <a:spcPts val="2175"/>
                        </a:lnSpc>
                        <a:buNone/>
                      </a:pPr>
                      <a:r>
                        <a:rPr lang="en-US" sz="1800" b="0" i="0">
                          <a:solidFill>
                            <a:srgbClr val="000000"/>
                          </a:solidFill>
                          <a:effectLst/>
                          <a:latin typeface="Arial" panose="020B0604020202020204" pitchFamily="34" charset="0"/>
                          <a:cs typeface="Arial" panose="020B0604020202020204" pitchFamily="34" charset="0"/>
                        </a:rPr>
                        <a:t>Student Rep, Psychology Major​</a:t>
                      </a:r>
                      <a:endParaRPr lang="en-US" b="0" i="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base">
                        <a:lnSpc>
                          <a:spcPts val="2175"/>
                        </a:lnSpc>
                        <a:buNone/>
                      </a:pPr>
                      <a:r>
                        <a:rPr lang="en-US" sz="1800" b="0" i="0" dirty="0">
                          <a:solidFill>
                            <a:srgbClr val="000000"/>
                          </a:solidFill>
                          <a:effectLst/>
                          <a:latin typeface="Arial" panose="020B0604020202020204" pitchFamily="34" charset="0"/>
                          <a:cs typeface="Arial" panose="020B0604020202020204" pitchFamily="34" charset="0"/>
                        </a:rPr>
                        <a:t>UW-Stout​</a:t>
                      </a:r>
                      <a:endParaRPr lang="en-US" b="0" i="0"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777099755"/>
                  </a:ext>
                </a:extLst>
              </a:tr>
            </a:tbl>
          </a:graphicData>
        </a:graphic>
      </p:graphicFrame>
      <p:sp>
        <p:nvSpPr>
          <p:cNvPr id="6" name="Rectangle 1">
            <a:extLst>
              <a:ext uri="{FF2B5EF4-FFF2-40B4-BE49-F238E27FC236}">
                <a16:creationId xmlns:a16="http://schemas.microsoft.com/office/drawing/2014/main" id="{CE813E27-5809-B02A-6D55-A781026D445F}"/>
              </a:ext>
              <a:ext uri="{C183D7F6-B498-43B3-948B-1728B52AA6E4}">
                <adec:decorative xmlns:adec="http://schemas.microsoft.com/office/drawing/2017/decorative" val="1"/>
              </a:ext>
            </a:extLst>
          </p:cNvPr>
          <p:cNvSpPr>
            <a:spLocks noChangeArrowheads="1"/>
          </p:cNvSpPr>
          <p:nvPr/>
        </p:nvSpPr>
        <p:spPr bwMode="auto">
          <a:xfrm>
            <a:off x="466725" y="20972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07928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2ACE9-F45A-3D8A-307C-563762FA42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48136C-73BB-EF22-152B-8B9CEA4ABBE5}"/>
              </a:ext>
            </a:extLst>
          </p:cNvPr>
          <p:cNvSpPr>
            <a:spLocks noGrp="1"/>
          </p:cNvSpPr>
          <p:nvPr>
            <p:ph type="title"/>
          </p:nvPr>
        </p:nvSpPr>
        <p:spPr/>
        <p:txBody>
          <a:bodyPr/>
          <a:lstStyle/>
          <a:p>
            <a:r>
              <a:rPr lang="en-US"/>
              <a:t>Timeline of Meetings</a:t>
            </a:r>
          </a:p>
        </p:txBody>
      </p:sp>
      <p:sp>
        <p:nvSpPr>
          <p:cNvPr id="3" name="Content Placeholder 2">
            <a:extLst>
              <a:ext uri="{FF2B5EF4-FFF2-40B4-BE49-F238E27FC236}">
                <a16:creationId xmlns:a16="http://schemas.microsoft.com/office/drawing/2014/main" id="{9E228AE7-AFFB-C2CB-06C3-B48334F6A0EF}"/>
              </a:ext>
            </a:extLst>
          </p:cNvPr>
          <p:cNvSpPr>
            <a:spLocks noGrp="1"/>
          </p:cNvSpPr>
          <p:nvPr>
            <p:ph sz="half" idx="1"/>
          </p:nvPr>
        </p:nvSpPr>
        <p:spPr>
          <a:xfrm>
            <a:off x="648418" y="1825625"/>
            <a:ext cx="10083081" cy="3902075"/>
          </a:xfrm>
        </p:spPr>
        <p:txBody>
          <a:bodyPr>
            <a:normAutofit fontScale="92500"/>
          </a:bodyPr>
          <a:lstStyle/>
          <a:p>
            <a:pPr fontAlgn="base"/>
            <a:r>
              <a:rPr lang="en-US" b="0"/>
              <a:t>September 9, 2025​</a:t>
            </a:r>
          </a:p>
          <a:p>
            <a:pPr fontAlgn="base"/>
            <a:r>
              <a:rPr lang="en-US" b="0"/>
              <a:t>October 21, 2025​</a:t>
            </a:r>
          </a:p>
          <a:p>
            <a:pPr fontAlgn="base"/>
            <a:r>
              <a:rPr lang="en-US" b="0"/>
              <a:t>November 10, 2025​</a:t>
            </a:r>
          </a:p>
          <a:p>
            <a:pPr fontAlgn="base"/>
            <a:r>
              <a:rPr lang="en-US" b="0"/>
              <a:t>December 9, 2025​</a:t>
            </a:r>
          </a:p>
          <a:p>
            <a:pPr fontAlgn="base"/>
            <a:r>
              <a:rPr lang="en-US" b="0"/>
              <a:t>January 9, 2026 – Full President's Advisory Committee meeting​</a:t>
            </a:r>
          </a:p>
          <a:p>
            <a:pPr fontAlgn="base"/>
            <a:r>
              <a:rPr lang="en-US" b="0"/>
              <a:t>February 13, 2026​</a:t>
            </a:r>
          </a:p>
          <a:p>
            <a:pPr fontAlgn="base"/>
            <a:r>
              <a:rPr lang="en-US" b="0"/>
              <a:t>March 13, 2026​</a:t>
            </a:r>
          </a:p>
          <a:p>
            <a:pPr fontAlgn="base"/>
            <a:r>
              <a:rPr lang="en-US" b="0"/>
              <a:t>April 20, 2026​</a:t>
            </a:r>
          </a:p>
        </p:txBody>
      </p:sp>
    </p:spTree>
    <p:extLst>
      <p:ext uri="{BB962C8B-B14F-4D97-AF65-F5344CB8AC3E}">
        <p14:creationId xmlns:p14="http://schemas.microsoft.com/office/powerpoint/2010/main" val="1346802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6D016-9C5F-A5C2-B3D9-37A6A890BD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A34AB4-2E78-A01B-8485-91233963798F}"/>
              </a:ext>
            </a:extLst>
          </p:cNvPr>
          <p:cNvSpPr>
            <a:spLocks noGrp="1"/>
          </p:cNvSpPr>
          <p:nvPr>
            <p:ph type="title"/>
          </p:nvPr>
        </p:nvSpPr>
        <p:spPr>
          <a:xfrm>
            <a:off x="266700" y="250825"/>
            <a:ext cx="10515600" cy="1325563"/>
          </a:xfrm>
        </p:spPr>
        <p:txBody>
          <a:bodyPr/>
          <a:lstStyle/>
          <a:p>
            <a:r>
              <a:rPr lang="en-US" b="0" i="0"/>
              <a:t>Our proposal: </a:t>
            </a:r>
            <a:r>
              <a:rPr lang="en-US" b="0"/>
              <a:t>Healthy Minds Surveys</a:t>
            </a:r>
            <a:r>
              <a:rPr lang="en-US" b="0" i="0"/>
              <a:t>​</a:t>
            </a:r>
            <a:endParaRPr lang="en-US"/>
          </a:p>
        </p:txBody>
      </p:sp>
      <p:sp>
        <p:nvSpPr>
          <p:cNvPr id="3" name="Content Placeholder 2">
            <a:extLst>
              <a:ext uri="{FF2B5EF4-FFF2-40B4-BE49-F238E27FC236}">
                <a16:creationId xmlns:a16="http://schemas.microsoft.com/office/drawing/2014/main" id="{D0B1B051-91E2-2206-EF06-1F5192C48418}"/>
              </a:ext>
            </a:extLst>
          </p:cNvPr>
          <p:cNvSpPr>
            <a:spLocks noGrp="1"/>
          </p:cNvSpPr>
          <p:nvPr>
            <p:ph sz="half" idx="1"/>
          </p:nvPr>
        </p:nvSpPr>
        <p:spPr>
          <a:xfrm>
            <a:off x="266700" y="1371601"/>
            <a:ext cx="11023600" cy="4927600"/>
          </a:xfrm>
        </p:spPr>
        <p:txBody>
          <a:bodyPr>
            <a:normAutofit/>
          </a:bodyPr>
          <a:lstStyle/>
          <a:p>
            <a:pPr fontAlgn="base">
              <a:lnSpc>
                <a:spcPct val="120000"/>
              </a:lnSpc>
              <a:spcBef>
                <a:spcPts val="600"/>
              </a:spcBef>
              <a:spcAft>
                <a:spcPts val="600"/>
              </a:spcAft>
            </a:pPr>
            <a:r>
              <a:rPr lang="en-US" sz="1900" b="0">
                <a:latin typeface="Arial" panose="020B0604020202020204" pitchFamily="34" charset="0"/>
                <a:cs typeface="Arial" panose="020B0604020202020204" pitchFamily="34" charset="0"/>
              </a:rPr>
              <a:t>The HMS would not replace the NCHA survey but would be offered on rotating years. ​</a:t>
            </a:r>
          </a:p>
          <a:p>
            <a:pPr fontAlgn="base">
              <a:lnSpc>
                <a:spcPct val="120000"/>
              </a:lnSpc>
              <a:spcBef>
                <a:spcPts val="600"/>
              </a:spcBef>
              <a:spcAft>
                <a:spcPts val="600"/>
              </a:spcAft>
            </a:pPr>
            <a:r>
              <a:rPr lang="en-US" sz="1900" b="0">
                <a:latin typeface="Arial" panose="020B0604020202020204" pitchFamily="34" charset="0"/>
                <a:cs typeface="Arial" panose="020B0604020202020204" pitchFamily="34" charset="0"/>
              </a:rPr>
              <a:t>Using validated measures, HMN’s survey research provides a detailed look at the prevalence of mental health outcomes, knowledge and attitudes about mental health and service utilization. HMS emphasizes understanding help-seeking behavior, examining stigma, knowledge, and other potential barriers to mental health service utilization.​</a:t>
            </a:r>
          </a:p>
          <a:p>
            <a:pPr fontAlgn="base">
              <a:lnSpc>
                <a:spcPct val="120000"/>
              </a:lnSpc>
              <a:spcBef>
                <a:spcPts val="600"/>
              </a:spcBef>
              <a:spcAft>
                <a:spcPts val="600"/>
              </a:spcAft>
            </a:pPr>
            <a:r>
              <a:rPr lang="en-US" sz="1900" b="0">
                <a:latin typeface="Arial" panose="020B0604020202020204" pitchFamily="34" charset="0"/>
                <a:cs typeface="Arial" panose="020B0604020202020204" pitchFamily="34" charset="0"/>
              </a:rPr>
              <a:t>The goal is for HMS data to be used to inform policy and practice at our institutions. HM data can be used to:</a:t>
            </a:r>
          </a:p>
          <a:p>
            <a:pPr lvl="1" fontAlgn="base">
              <a:lnSpc>
                <a:spcPct val="120000"/>
              </a:lnSpc>
              <a:spcBef>
                <a:spcPts val="0"/>
              </a:spcBef>
            </a:pPr>
            <a:r>
              <a:rPr lang="en-US" sz="1700">
                <a:latin typeface="Arial" panose="020B0604020202020204" pitchFamily="34" charset="0"/>
                <a:cs typeface="Arial" panose="020B0604020202020204" pitchFamily="34" charset="0"/>
              </a:rPr>
              <a:t>Assess need for programs and services </a:t>
            </a:r>
          </a:p>
          <a:p>
            <a:pPr lvl="1" fontAlgn="base">
              <a:lnSpc>
                <a:spcPct val="120000"/>
              </a:lnSpc>
              <a:spcBef>
                <a:spcPts val="0"/>
              </a:spcBef>
            </a:pPr>
            <a:r>
              <a:rPr lang="en-US" sz="1700">
                <a:latin typeface="Arial" panose="020B0604020202020204" pitchFamily="34" charset="0"/>
                <a:cs typeface="Arial" panose="020B0604020202020204" pitchFamily="34" charset="0"/>
              </a:rPr>
              <a:t>Advocate for mental health services and programs on campus​</a:t>
            </a:r>
          </a:p>
          <a:p>
            <a:pPr lvl="1" fontAlgn="base">
              <a:lnSpc>
                <a:spcPct val="120000"/>
              </a:lnSpc>
              <a:spcBef>
                <a:spcPts val="0"/>
              </a:spcBef>
            </a:pPr>
            <a:r>
              <a:rPr lang="en-US" sz="1700">
                <a:latin typeface="Arial" panose="020B0604020202020204" pitchFamily="34" charset="0"/>
                <a:cs typeface="Arial" panose="020B0604020202020204" pitchFamily="34" charset="0"/>
              </a:rPr>
              <a:t>Evaluate existing programs </a:t>
            </a:r>
          </a:p>
          <a:p>
            <a:pPr lvl="1" fontAlgn="base">
              <a:lnSpc>
                <a:spcPct val="120000"/>
              </a:lnSpc>
              <a:spcBef>
                <a:spcPts val="0"/>
              </a:spcBef>
            </a:pPr>
            <a:r>
              <a:rPr lang="en-US" sz="1700">
                <a:latin typeface="Arial" panose="020B0604020202020204" pitchFamily="34" charset="0"/>
                <a:cs typeface="Arial" panose="020B0604020202020204" pitchFamily="34" charset="0"/>
              </a:rPr>
              <a:t>Raise awareness of mental health and campus resources​</a:t>
            </a:r>
          </a:p>
          <a:p>
            <a:pPr lvl="1" fontAlgn="base">
              <a:lnSpc>
                <a:spcPct val="120000"/>
              </a:lnSpc>
              <a:spcBef>
                <a:spcPts val="0"/>
              </a:spcBef>
            </a:pPr>
            <a:r>
              <a:rPr lang="en-US" sz="1700">
                <a:latin typeface="Arial" panose="020B0604020202020204" pitchFamily="34" charset="0"/>
                <a:cs typeface="Arial" panose="020B0604020202020204" pitchFamily="34" charset="0"/>
              </a:rPr>
              <a:t>Strengthen grant applications </a:t>
            </a:r>
          </a:p>
          <a:p>
            <a:pPr lvl="1" fontAlgn="base">
              <a:lnSpc>
                <a:spcPct val="120000"/>
              </a:lnSpc>
              <a:spcBef>
                <a:spcPts val="0"/>
              </a:spcBef>
            </a:pPr>
            <a:r>
              <a:rPr lang="en-US" sz="1700">
                <a:latin typeface="Arial" panose="020B0604020202020204" pitchFamily="34" charset="0"/>
                <a:cs typeface="Arial" panose="020B0604020202020204" pitchFamily="34" charset="0"/>
              </a:rPr>
              <a:t>Make comparisons with peer institutions​</a:t>
            </a:r>
          </a:p>
          <a:p>
            <a:pPr fontAlgn="base">
              <a:lnSpc>
                <a:spcPct val="120000"/>
              </a:lnSpc>
              <a:spcBef>
                <a:spcPts val="600"/>
              </a:spcBef>
              <a:spcAft>
                <a:spcPts val="600"/>
              </a:spcAft>
            </a:pPr>
            <a:endParaRPr lang="en-US" sz="1500"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6872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83866-AA37-5EF2-60A7-F0EE7F7D02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5EED7C-DBD9-CC91-55FD-EE4266312F24}"/>
              </a:ext>
            </a:extLst>
          </p:cNvPr>
          <p:cNvSpPr>
            <a:spLocks noGrp="1"/>
          </p:cNvSpPr>
          <p:nvPr>
            <p:ph type="title"/>
          </p:nvPr>
        </p:nvSpPr>
        <p:spPr>
          <a:xfrm>
            <a:off x="266700" y="250825"/>
            <a:ext cx="10515600" cy="1325563"/>
          </a:xfrm>
        </p:spPr>
        <p:txBody>
          <a:bodyPr/>
          <a:lstStyle/>
          <a:p>
            <a:r>
              <a:rPr lang="en-US" b="0" i="0" dirty="0"/>
              <a:t>Our proposal: </a:t>
            </a:r>
            <a:r>
              <a:rPr lang="en-US" b="0" dirty="0"/>
              <a:t>Healthy Minds Surveys</a:t>
            </a:r>
            <a:r>
              <a:rPr lang="en-US" b="0" i="0" dirty="0"/>
              <a:t>​</a:t>
            </a:r>
            <a:endParaRPr lang="en-US" dirty="0"/>
          </a:p>
        </p:txBody>
      </p:sp>
      <p:sp>
        <p:nvSpPr>
          <p:cNvPr id="3" name="Content Placeholder 2">
            <a:extLst>
              <a:ext uri="{FF2B5EF4-FFF2-40B4-BE49-F238E27FC236}">
                <a16:creationId xmlns:a16="http://schemas.microsoft.com/office/drawing/2014/main" id="{099F0434-313B-F639-611F-0713921C7B74}"/>
              </a:ext>
            </a:extLst>
          </p:cNvPr>
          <p:cNvSpPr>
            <a:spLocks noGrp="1"/>
          </p:cNvSpPr>
          <p:nvPr>
            <p:ph sz="half" idx="1"/>
          </p:nvPr>
        </p:nvSpPr>
        <p:spPr>
          <a:xfrm>
            <a:off x="266700" y="1371601"/>
            <a:ext cx="11023600" cy="4927600"/>
          </a:xfrm>
        </p:spPr>
        <p:txBody>
          <a:bodyPr>
            <a:normAutofit fontScale="55000" lnSpcReduction="20000"/>
          </a:bodyPr>
          <a:lstStyle/>
          <a:p>
            <a:pPr marL="0" indent="0" fontAlgn="base">
              <a:buNone/>
            </a:pPr>
            <a:r>
              <a:rPr lang="en-US" sz="4500" dirty="0">
                <a:latin typeface="Arial" panose="020B0604020202020204" pitchFamily="34" charset="0"/>
                <a:cs typeface="Arial" panose="020B0604020202020204" pitchFamily="34" charset="0"/>
              </a:rPr>
              <a:t>Survey Structure</a:t>
            </a:r>
            <a:r>
              <a:rPr lang="en-US" b="0" dirty="0">
                <a:latin typeface="Arial" panose="020B0604020202020204" pitchFamily="34" charset="0"/>
                <a:cs typeface="Arial" panose="020B0604020202020204" pitchFamily="34" charset="0"/>
              </a:rPr>
              <a:t>​</a:t>
            </a:r>
          </a:p>
          <a:p>
            <a:pPr fontAlgn="base">
              <a:lnSpc>
                <a:spcPct val="120000"/>
              </a:lnSpc>
              <a:spcBef>
                <a:spcPts val="600"/>
              </a:spcBef>
              <a:spcAft>
                <a:spcPts val="600"/>
              </a:spcAft>
            </a:pPr>
            <a:r>
              <a:rPr lang="en-US" sz="3600" b="0" dirty="0">
                <a:latin typeface="Arial" panose="020B0604020202020204" pitchFamily="34" charset="0"/>
                <a:cs typeface="Arial" panose="020B0604020202020204" pitchFamily="34" charset="0"/>
              </a:rPr>
              <a:t>The Healthy Minds Study consists of three core modules, which are included in all survey administrations:​</a:t>
            </a:r>
          </a:p>
          <a:p>
            <a:pPr lvl="1" fontAlgn="base">
              <a:lnSpc>
                <a:spcPct val="120000"/>
              </a:lnSpc>
              <a:spcBef>
                <a:spcPts val="600"/>
              </a:spcBef>
              <a:spcAft>
                <a:spcPts val="600"/>
              </a:spcAft>
            </a:pPr>
            <a:r>
              <a:rPr lang="en-US" sz="3300" b="0" dirty="0">
                <a:latin typeface="Arial" panose="020B0604020202020204" pitchFamily="34" charset="0"/>
                <a:cs typeface="Arial" panose="020B0604020202020204" pitchFamily="34" charset="0"/>
              </a:rPr>
              <a:t>Demographics​</a:t>
            </a:r>
          </a:p>
          <a:p>
            <a:pPr lvl="1" fontAlgn="base">
              <a:lnSpc>
                <a:spcPct val="120000"/>
              </a:lnSpc>
              <a:spcBef>
                <a:spcPts val="600"/>
              </a:spcBef>
              <a:spcAft>
                <a:spcPts val="600"/>
              </a:spcAft>
            </a:pPr>
            <a:r>
              <a:rPr lang="en-US" sz="3300" b="0" dirty="0">
                <a:latin typeface="Arial" panose="020B0604020202020204" pitchFamily="34" charset="0"/>
                <a:cs typeface="Arial" panose="020B0604020202020204" pitchFamily="34" charset="0"/>
              </a:rPr>
              <a:t>Mental Health Status​</a:t>
            </a:r>
          </a:p>
          <a:p>
            <a:pPr lvl="1" fontAlgn="base">
              <a:lnSpc>
                <a:spcPct val="120000"/>
              </a:lnSpc>
              <a:spcBef>
                <a:spcPts val="600"/>
              </a:spcBef>
              <a:spcAft>
                <a:spcPts val="600"/>
              </a:spcAft>
            </a:pPr>
            <a:r>
              <a:rPr lang="en-US" sz="3300" b="0" dirty="0">
                <a:latin typeface="Arial" panose="020B0604020202020204" pitchFamily="34" charset="0"/>
                <a:cs typeface="Arial" panose="020B0604020202020204" pitchFamily="34" charset="0"/>
              </a:rPr>
              <a:t>Mental Health Survey Utilization/Help-Seeking​</a:t>
            </a:r>
          </a:p>
          <a:p>
            <a:pPr fontAlgn="base">
              <a:lnSpc>
                <a:spcPct val="120000"/>
              </a:lnSpc>
              <a:spcBef>
                <a:spcPts val="600"/>
              </a:spcBef>
              <a:spcAft>
                <a:spcPts val="600"/>
              </a:spcAft>
            </a:pPr>
            <a:r>
              <a:rPr lang="en-US" sz="3600" b="0" dirty="0">
                <a:latin typeface="Arial" panose="020B0604020202020204" pitchFamily="34" charset="0"/>
                <a:cs typeface="Arial" panose="020B0604020202020204" pitchFamily="34" charset="0"/>
              </a:rPr>
              <a:t>HMS has available a wide variety of elective modules as well. The availability of these modules will depend on the size of school and cohort participation. Elective modules include.​</a:t>
            </a:r>
          </a:p>
          <a:p>
            <a:pPr fontAlgn="base">
              <a:lnSpc>
                <a:spcPct val="120000"/>
              </a:lnSpc>
              <a:spcBef>
                <a:spcPts val="600"/>
              </a:spcBef>
              <a:spcAft>
                <a:spcPts val="600"/>
              </a:spcAft>
            </a:pPr>
            <a:r>
              <a:rPr lang="en-US" sz="3600" b="0" dirty="0">
                <a:latin typeface="Arial" panose="020B0604020202020204" pitchFamily="34" charset="0"/>
                <a:cs typeface="Arial" panose="020B0604020202020204" pitchFamily="34" charset="0"/>
              </a:rPr>
              <a:t>Campuses may add up to 10 custom questions to the survey. </a:t>
            </a:r>
          </a:p>
          <a:p>
            <a:pPr fontAlgn="base">
              <a:lnSpc>
                <a:spcPct val="120000"/>
              </a:lnSpc>
              <a:spcBef>
                <a:spcPts val="600"/>
              </a:spcBef>
              <a:spcAft>
                <a:spcPts val="600"/>
              </a:spcAft>
            </a:pPr>
            <a:r>
              <a:rPr lang="en-US" sz="3600" b="0" dirty="0">
                <a:latin typeface="Arial" panose="020B0604020202020204" pitchFamily="34" charset="0"/>
                <a:cs typeface="Arial" panose="020B0604020202020204" pitchFamily="34" charset="0"/>
              </a:rPr>
              <a:t>Data deliverables are designed to facilitate the translation of mental health research into practice. In order to make the research as useful as possible, the HMN team provides participating institutions with numerous ways to examine their data (initial report, clean data set, customized reports, etc.)</a:t>
            </a:r>
            <a:endParaRPr lang="en-US"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1221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6FC4F-5787-4F6F-1095-016455A3A5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64A76F-48B4-FB1A-66E9-4C62F2F7D748}"/>
              </a:ext>
            </a:extLst>
          </p:cNvPr>
          <p:cNvSpPr>
            <a:spLocks noGrp="1"/>
          </p:cNvSpPr>
          <p:nvPr>
            <p:ph type="title"/>
          </p:nvPr>
        </p:nvSpPr>
        <p:spPr>
          <a:xfrm>
            <a:off x="266700" y="250825"/>
            <a:ext cx="10515600" cy="1325563"/>
          </a:xfrm>
        </p:spPr>
        <p:txBody>
          <a:bodyPr/>
          <a:lstStyle/>
          <a:p>
            <a:r>
              <a:rPr lang="en-US" b="0" i="0"/>
              <a:t>Our proposal: </a:t>
            </a:r>
            <a:endParaRPr lang="en-US"/>
          </a:p>
        </p:txBody>
      </p:sp>
      <p:sp>
        <p:nvSpPr>
          <p:cNvPr id="10" name="Title 1">
            <a:extLst>
              <a:ext uri="{FF2B5EF4-FFF2-40B4-BE49-F238E27FC236}">
                <a16:creationId xmlns:a16="http://schemas.microsoft.com/office/drawing/2014/main" id="{1F8FE373-1204-C694-AFF0-B7DD2963D3B7}"/>
              </a:ext>
            </a:extLst>
          </p:cNvPr>
          <p:cNvSpPr>
            <a:spLocks noGrp="1"/>
          </p:cNvSpPr>
          <p:nvPr/>
        </p:nvSpPr>
        <p:spPr>
          <a:xfrm>
            <a:off x="342900" y="2409371"/>
            <a:ext cx="2628900" cy="2547257"/>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ptos Display" panose="02110004020202020204"/>
                <a:ea typeface="+mj-ea"/>
                <a:cs typeface="+mj-cs"/>
              </a:rPr>
              <a:t>Service Gaps Road Map</a:t>
            </a:r>
          </a:p>
        </p:txBody>
      </p:sp>
      <p:pic>
        <p:nvPicPr>
          <p:cNvPr id="2056" name="Picture 8" descr="Infographic titled “Identifying Mental Health Service Gaps” showing a winding road with markers for stages including Getting Started, Challenging Myths, Assessing Your Path, Funding, and Building Partnerships, each with brief explanatory text.">
            <a:extLst>
              <a:ext uri="{FF2B5EF4-FFF2-40B4-BE49-F238E27FC236}">
                <a16:creationId xmlns:a16="http://schemas.microsoft.com/office/drawing/2014/main" id="{97ED9ED1-ABE4-D5C4-8366-98C8D2140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9134" y="1219200"/>
            <a:ext cx="7125801" cy="5036561"/>
          </a:xfrm>
          <a:prstGeom prst="rect">
            <a:avLst/>
          </a:prstGeom>
          <a:noFill/>
          <a:extLst>
            <a:ext uri="{909E8E84-426E-40DD-AFC4-6F175D3DCCD1}">
              <a14:hiddenFill xmlns:a14="http://schemas.microsoft.com/office/drawing/2010/main">
                <a:solidFill>
                  <a:srgbClr val="FFFFFF"/>
                </a:solidFill>
              </a14:hiddenFill>
            </a:ext>
          </a:extLst>
        </p:spPr>
      </p:pic>
      <p:sp>
        <p:nvSpPr>
          <p:cNvPr id="9" name="Arrow: Pentagon 8">
            <a:extLst>
              <a:ext uri="{FF2B5EF4-FFF2-40B4-BE49-F238E27FC236}">
                <a16:creationId xmlns:a16="http://schemas.microsoft.com/office/drawing/2014/main" id="{370D735C-ACAF-553E-A269-30A6AB72C5FC}"/>
              </a:ext>
              <a:ext uri="{C183D7F6-B498-43B3-948B-1728B52AA6E4}">
                <adec:decorative xmlns:adec="http://schemas.microsoft.com/office/drawing/2017/decorative" val="1"/>
              </a:ext>
            </a:extLst>
          </p:cNvPr>
          <p:cNvSpPr/>
          <p:nvPr/>
        </p:nvSpPr>
        <p:spPr>
          <a:xfrm>
            <a:off x="355667" y="1676400"/>
            <a:ext cx="3132435" cy="4152900"/>
          </a:xfrm>
          <a:prstGeom prst="homePlate">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21709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420D3-A33D-66FC-1483-B55F905DF0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8B5899-CCF3-DBD0-47BF-A47BAD9A749D}"/>
              </a:ext>
            </a:extLst>
          </p:cNvPr>
          <p:cNvSpPr>
            <a:spLocks noGrp="1"/>
          </p:cNvSpPr>
          <p:nvPr>
            <p:ph type="title"/>
          </p:nvPr>
        </p:nvSpPr>
        <p:spPr>
          <a:xfrm>
            <a:off x="266700" y="250825"/>
            <a:ext cx="10515600" cy="1325563"/>
          </a:xfrm>
        </p:spPr>
        <p:txBody>
          <a:bodyPr/>
          <a:lstStyle/>
          <a:p>
            <a:r>
              <a:rPr lang="en-US" b="0" i="0"/>
              <a:t>Our proposal: Tools and Resources</a:t>
            </a:r>
            <a:endParaRPr lang="en-US"/>
          </a:p>
        </p:txBody>
      </p:sp>
      <p:sp>
        <p:nvSpPr>
          <p:cNvPr id="3" name="Content Placeholder 2">
            <a:extLst>
              <a:ext uri="{FF2B5EF4-FFF2-40B4-BE49-F238E27FC236}">
                <a16:creationId xmlns:a16="http://schemas.microsoft.com/office/drawing/2014/main" id="{81BB706A-23DC-E1F7-4011-2A16D4499846}"/>
              </a:ext>
            </a:extLst>
          </p:cNvPr>
          <p:cNvSpPr>
            <a:spLocks noGrp="1"/>
          </p:cNvSpPr>
          <p:nvPr>
            <p:ph sz="half" idx="1"/>
          </p:nvPr>
        </p:nvSpPr>
        <p:spPr>
          <a:xfrm>
            <a:off x="266700" y="1371601"/>
            <a:ext cx="11023600" cy="4927600"/>
          </a:xfrm>
        </p:spPr>
        <p:txBody>
          <a:bodyPr>
            <a:normAutofit fontScale="85000" lnSpcReduction="20000"/>
          </a:bodyPr>
          <a:lstStyle/>
          <a:p>
            <a:pPr fontAlgn="base"/>
            <a:r>
              <a:rPr lang="en-US" b="0">
                <a:latin typeface="Arial" panose="020B0604020202020204" pitchFamily="34" charset="0"/>
                <a:cs typeface="Arial" panose="020B0604020202020204" pitchFamily="34" charset="0"/>
              </a:rPr>
              <a:t>Focus Group Tool​</a:t>
            </a:r>
          </a:p>
          <a:p>
            <a:pPr lvl="1" fontAlgn="base"/>
            <a:r>
              <a:rPr lang="en-US" b="0">
                <a:latin typeface="Arial" panose="020B0604020202020204" pitchFamily="34" charset="0"/>
                <a:cs typeface="Arial" panose="020B0604020202020204" pitchFamily="34" charset="0"/>
              </a:rPr>
              <a:t>This is a tool to use as a starting point. It could be used by various offices to help gather information they are seeking. The examples listed below are flexible and can be modified to meet your needs.​</a:t>
            </a:r>
          </a:p>
          <a:p>
            <a:pPr fontAlgn="base"/>
            <a:r>
              <a:rPr lang="en-US" b="0">
                <a:latin typeface="Arial" panose="020B0604020202020204" pitchFamily="34" charset="0"/>
                <a:cs typeface="Arial" panose="020B0604020202020204" pitchFamily="34" charset="0"/>
              </a:rPr>
              <a:t>Redirection of Funding Tips ​</a:t>
            </a:r>
          </a:p>
          <a:p>
            <a:pPr lvl="1" fontAlgn="base"/>
            <a:r>
              <a:rPr lang="en-US" b="0">
                <a:latin typeface="Arial" panose="020B0604020202020204" pitchFamily="34" charset="0"/>
                <a:cs typeface="Arial" panose="020B0604020202020204" pitchFamily="34" charset="0"/>
              </a:rPr>
              <a:t>This tool provides ideas and tips for considering redirection of funding to increase support for professional mental health services available to students at the institutional level ​</a:t>
            </a:r>
          </a:p>
          <a:p>
            <a:pPr fontAlgn="base"/>
            <a:r>
              <a:rPr lang="en-US" b="0">
                <a:latin typeface="Arial" panose="020B0604020202020204" pitchFamily="34" charset="0"/>
                <a:cs typeface="Arial" panose="020B0604020202020204" pitchFamily="34" charset="0"/>
              </a:rPr>
              <a:t>FAQ Sheets ​</a:t>
            </a:r>
          </a:p>
          <a:p>
            <a:pPr lvl="1" fontAlgn="base"/>
            <a:r>
              <a:rPr lang="en-US" b="0">
                <a:latin typeface="Arial" panose="020B0604020202020204" pitchFamily="34" charset="0"/>
                <a:cs typeface="Arial" panose="020B0604020202020204" pitchFamily="34" charset="0"/>
              </a:rPr>
              <a:t>One regarding make-up of counseling center staff and one regarding make-up of students served by the center​</a:t>
            </a:r>
          </a:p>
          <a:p>
            <a:pPr lvl="1" fontAlgn="base"/>
            <a:r>
              <a:rPr lang="en-US" b="0">
                <a:latin typeface="Arial" panose="020B0604020202020204" pitchFamily="34" charset="0"/>
                <a:cs typeface="Arial" panose="020B0604020202020204" pitchFamily="34" charset="0"/>
              </a:rPr>
              <a:t>Uses: These can be modified to fit your campus needs. Use them as a way to collect and present information an easily readable format to be shared with key stakeholders as well as counseling center staff.  ​</a:t>
            </a:r>
          </a:p>
          <a:p>
            <a:pPr fontAlgn="base"/>
            <a:r>
              <a:rPr lang="en-US" b="0">
                <a:latin typeface="Arial" panose="020B0604020202020204" pitchFamily="34" charset="0"/>
                <a:cs typeface="Arial" panose="020B0604020202020204" pitchFamily="34" charset="0"/>
              </a:rPr>
              <a:t>Quick Polls​</a:t>
            </a:r>
          </a:p>
          <a:p>
            <a:pPr lvl="1" fontAlgn="base"/>
            <a:r>
              <a:rPr lang="en-US" b="0">
                <a:latin typeface="Arial" panose="020B0604020202020204" pitchFamily="34" charset="0"/>
                <a:cs typeface="Arial" panose="020B0604020202020204" pitchFamily="34" charset="0"/>
              </a:rPr>
              <a:t>This is a tool to assist you in gathering information. There are different ways in which this could be utilized. Consider what will work best for your campus. This is not intended to replace other more robust tools such as the NCHA assessment. ​</a:t>
            </a:r>
          </a:p>
        </p:txBody>
      </p:sp>
    </p:spTree>
    <p:extLst>
      <p:ext uri="{BB962C8B-B14F-4D97-AF65-F5344CB8AC3E}">
        <p14:creationId xmlns:p14="http://schemas.microsoft.com/office/powerpoint/2010/main" val="2049791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32180-9178-4E28-B140-ED97110E50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A48B3-E059-F457-75E8-FCE3A9847242}"/>
              </a:ext>
            </a:extLst>
          </p:cNvPr>
          <p:cNvSpPr>
            <a:spLocks noGrp="1"/>
          </p:cNvSpPr>
          <p:nvPr>
            <p:ph type="title"/>
          </p:nvPr>
        </p:nvSpPr>
        <p:spPr>
          <a:xfrm>
            <a:off x="266700" y="250825"/>
            <a:ext cx="10515600" cy="1325563"/>
          </a:xfrm>
        </p:spPr>
        <p:txBody>
          <a:bodyPr/>
          <a:lstStyle/>
          <a:p>
            <a:r>
              <a:rPr lang="en-US" b="0" i="0"/>
              <a:t>Next Steps</a:t>
            </a:r>
            <a:endParaRPr lang="en-US"/>
          </a:p>
        </p:txBody>
      </p:sp>
      <p:sp>
        <p:nvSpPr>
          <p:cNvPr id="3" name="Content Placeholder 2">
            <a:extLst>
              <a:ext uri="{FF2B5EF4-FFF2-40B4-BE49-F238E27FC236}">
                <a16:creationId xmlns:a16="http://schemas.microsoft.com/office/drawing/2014/main" id="{632254FC-3425-DC71-4B7F-3DB17A18A58F}"/>
              </a:ext>
            </a:extLst>
          </p:cNvPr>
          <p:cNvSpPr>
            <a:spLocks noGrp="1"/>
          </p:cNvSpPr>
          <p:nvPr>
            <p:ph sz="half" idx="1"/>
          </p:nvPr>
        </p:nvSpPr>
        <p:spPr>
          <a:xfrm>
            <a:off x="266700" y="1371601"/>
            <a:ext cx="11023600" cy="4927600"/>
          </a:xfrm>
        </p:spPr>
        <p:txBody>
          <a:bodyPr vert="horz" lIns="91440" tIns="45720" rIns="91440" bIns="45720" rtlCol="0" anchor="t">
            <a:normAutofit/>
          </a:bodyPr>
          <a:lstStyle/>
          <a:p>
            <a:pPr fontAlgn="base"/>
            <a:r>
              <a:rPr lang="en-US" b="0">
                <a:latin typeface="Arial"/>
                <a:ea typeface="Open Sans"/>
                <a:cs typeface="Arial"/>
              </a:rPr>
              <a:t>Pending budget approval, develop plan for disseminating Healthy Minds Survey​</a:t>
            </a:r>
          </a:p>
          <a:p>
            <a:pPr fontAlgn="base"/>
            <a:r>
              <a:rPr lang="en-US" b="0">
                <a:latin typeface="Arial"/>
                <a:ea typeface="Open Sans"/>
                <a:cs typeface="Arial"/>
              </a:rPr>
              <a:t>If not approved, continue plan to disseminate tools and means to identify gaps in mental health services​</a:t>
            </a:r>
          </a:p>
          <a:p>
            <a:pPr fontAlgn="base"/>
            <a:r>
              <a:rPr lang="en-US" b="0">
                <a:latin typeface="Arial" panose="020B0604020202020204" pitchFamily="34" charset="0"/>
                <a:cs typeface="Arial" panose="020B0604020202020204" pitchFamily="34" charset="0"/>
              </a:rPr>
              <a:t>Collaborate to develop resource library so tools can be accessed by any UW employee​</a:t>
            </a:r>
          </a:p>
          <a:p>
            <a:pPr fontAlgn="base"/>
            <a:r>
              <a:rPr lang="en-US" b="0">
                <a:latin typeface="Arial"/>
                <a:ea typeface="Open Sans"/>
                <a:cs typeface="Arial"/>
              </a:rPr>
              <a:t>Feedback on any of the tools or any needed resources can be emailed to Jen Bird </a:t>
            </a:r>
            <a:r>
              <a:rPr lang="en-US" b="0" u="sng">
                <a:latin typeface="Arial"/>
                <a:ea typeface="Open Sans"/>
                <a:cs typeface="Arial"/>
                <a:hlinkClick r:id="rId3"/>
              </a:rPr>
              <a:t>jbird2@uwsuper.edu</a:t>
            </a:r>
            <a:r>
              <a:rPr lang="en-US" b="0">
                <a:latin typeface="Arial"/>
                <a:ea typeface="Open Sans"/>
                <a:cs typeface="Arial"/>
              </a:rPr>
              <a:t> or Andrew Ives ​</a:t>
            </a:r>
            <a:r>
              <a:rPr lang="en-US" b="0">
                <a:latin typeface="Open Sans"/>
                <a:ea typeface="Open Sans"/>
                <a:cs typeface="Open Sans"/>
                <a:hlinkClick r:id="rId4"/>
              </a:rPr>
              <a:t>aives@uwlax.edu</a:t>
            </a:r>
            <a:endParaRPr lang="en-US" b="0">
              <a:latin typeface="Open Sans"/>
              <a:cs typeface="Open Sans"/>
            </a:endParaRPr>
          </a:p>
        </p:txBody>
      </p:sp>
    </p:spTree>
    <p:extLst>
      <p:ext uri="{BB962C8B-B14F-4D97-AF65-F5344CB8AC3E}">
        <p14:creationId xmlns:p14="http://schemas.microsoft.com/office/powerpoint/2010/main" val="4263643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C9D2C-3416-6249-5602-6DA8D063976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3B3D1F5-A17C-FF8C-AC4F-990C3457D383}"/>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193267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29429-E521-6367-9609-4F3922504F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8539BA-2870-FA98-17D5-1E970BB0C9F0}"/>
              </a:ext>
            </a:extLst>
          </p:cNvPr>
          <p:cNvSpPr>
            <a:spLocks noGrp="1"/>
          </p:cNvSpPr>
          <p:nvPr>
            <p:ph type="ctrTitle"/>
          </p:nvPr>
        </p:nvSpPr>
        <p:spPr>
          <a:xfrm>
            <a:off x="1188720" y="1838208"/>
            <a:ext cx="9814034" cy="1353359"/>
          </a:xfrm>
        </p:spPr>
        <p:txBody>
          <a:bodyPr>
            <a:noAutofit/>
          </a:bodyPr>
          <a:lstStyle/>
          <a:p>
            <a:r>
              <a:rPr lang="en-US" sz="4800" i="0">
                <a:latin typeface="Open Sans"/>
                <a:ea typeface="Open Sans"/>
                <a:cs typeface="Open Sans"/>
              </a:rPr>
              <a:t>Lunch Break</a:t>
            </a:r>
            <a:endParaRPr lang="en-US" sz="4000" b="0" i="0">
              <a:latin typeface="Open Sans"/>
              <a:ea typeface="Open Sans"/>
              <a:cs typeface="Open Sans"/>
            </a:endParaRPr>
          </a:p>
        </p:txBody>
      </p:sp>
      <p:sp>
        <p:nvSpPr>
          <p:cNvPr id="3" name="Subtitle 2">
            <a:extLst>
              <a:ext uri="{FF2B5EF4-FFF2-40B4-BE49-F238E27FC236}">
                <a16:creationId xmlns:a16="http://schemas.microsoft.com/office/drawing/2014/main" id="{22251254-3FAB-925A-9C8F-713713BBADB7}"/>
              </a:ext>
            </a:extLst>
          </p:cNvPr>
          <p:cNvSpPr>
            <a:spLocks noGrp="1"/>
          </p:cNvSpPr>
          <p:nvPr>
            <p:ph type="subTitle" idx="1"/>
          </p:nvPr>
        </p:nvSpPr>
        <p:spPr>
          <a:xfrm>
            <a:off x="1188720" y="3324283"/>
            <a:ext cx="9144000" cy="573147"/>
          </a:xfrm>
        </p:spPr>
        <p:txBody>
          <a:bodyPr vert="horz" lIns="91440" tIns="45720" rIns="91440" bIns="45720" rtlCol="0" anchor="t">
            <a:noAutofit/>
          </a:bodyPr>
          <a:lstStyle/>
          <a:p>
            <a:r>
              <a:rPr lang="en-US" sz="2000">
                <a:latin typeface="Open Sans"/>
                <a:ea typeface="Open Sans"/>
                <a:cs typeface="Open Sans"/>
              </a:rPr>
              <a:t>12:30-1:15 PM</a:t>
            </a:r>
          </a:p>
        </p:txBody>
      </p:sp>
    </p:spTree>
    <p:extLst>
      <p:ext uri="{BB962C8B-B14F-4D97-AF65-F5344CB8AC3E}">
        <p14:creationId xmlns:p14="http://schemas.microsoft.com/office/powerpoint/2010/main" val="596234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70EFF-C835-3DBC-A25C-08CEBC0F7BA9}"/>
              </a:ext>
            </a:extLst>
          </p:cNvPr>
          <p:cNvSpPr>
            <a:spLocks noGrp="1"/>
          </p:cNvSpPr>
          <p:nvPr>
            <p:ph type="title"/>
          </p:nvPr>
        </p:nvSpPr>
        <p:spPr>
          <a:xfrm>
            <a:off x="648419" y="365126"/>
            <a:ext cx="10515600" cy="737960"/>
          </a:xfrm>
        </p:spPr>
        <p:txBody>
          <a:bodyPr/>
          <a:lstStyle/>
          <a:p>
            <a:r>
              <a:rPr lang="en-US"/>
              <a:t>Faculty &amp; Staff Training</a:t>
            </a:r>
          </a:p>
        </p:txBody>
      </p:sp>
      <p:graphicFrame>
        <p:nvGraphicFramePr>
          <p:cNvPr id="5" name="Table 4">
            <a:extLst>
              <a:ext uri="{FF2B5EF4-FFF2-40B4-BE49-F238E27FC236}">
                <a16:creationId xmlns:a16="http://schemas.microsoft.com/office/drawing/2014/main" id="{5131F4D7-CDFC-9646-36A9-C8F830037066}"/>
              </a:ext>
            </a:extLst>
          </p:cNvPr>
          <p:cNvGraphicFramePr>
            <a:graphicFrameLocks noGrp="1"/>
          </p:cNvGraphicFramePr>
          <p:nvPr>
            <p:extLst>
              <p:ext uri="{D42A27DB-BD31-4B8C-83A1-F6EECF244321}">
                <p14:modId xmlns:p14="http://schemas.microsoft.com/office/powerpoint/2010/main" val="1715263029"/>
              </p:ext>
            </p:extLst>
          </p:nvPr>
        </p:nvGraphicFramePr>
        <p:xfrm>
          <a:off x="1120335" y="1235880"/>
          <a:ext cx="9571767" cy="5142381"/>
        </p:xfrm>
        <a:graphic>
          <a:graphicData uri="http://schemas.openxmlformats.org/drawingml/2006/table">
            <a:tbl>
              <a:tblPr firstRow="1" bandRow="1">
                <a:tableStyleId>{5C22544A-7EE6-4342-B048-85BDC9FD1C3A}</a:tableStyleId>
              </a:tblPr>
              <a:tblGrid>
                <a:gridCol w="5421429">
                  <a:extLst>
                    <a:ext uri="{9D8B030D-6E8A-4147-A177-3AD203B41FA5}">
                      <a16:colId xmlns:a16="http://schemas.microsoft.com/office/drawing/2014/main" val="174245690"/>
                    </a:ext>
                  </a:extLst>
                </a:gridCol>
                <a:gridCol w="1070848">
                  <a:extLst>
                    <a:ext uri="{9D8B030D-6E8A-4147-A177-3AD203B41FA5}">
                      <a16:colId xmlns:a16="http://schemas.microsoft.com/office/drawing/2014/main" val="1588187091"/>
                    </a:ext>
                  </a:extLst>
                </a:gridCol>
                <a:gridCol w="3079490">
                  <a:extLst>
                    <a:ext uri="{9D8B030D-6E8A-4147-A177-3AD203B41FA5}">
                      <a16:colId xmlns:a16="http://schemas.microsoft.com/office/drawing/2014/main" val="3548101917"/>
                    </a:ext>
                  </a:extLst>
                </a:gridCol>
              </a:tblGrid>
              <a:tr h="603452">
                <a:tc>
                  <a:txBody>
                    <a:bodyPr/>
                    <a:lstStyle/>
                    <a:p>
                      <a:pPr marL="0" marR="0">
                        <a:lnSpc>
                          <a:spcPct val="115000"/>
                        </a:lnSpc>
                        <a:spcAft>
                          <a:spcPts val="800"/>
                        </a:spcAft>
                        <a:buNone/>
                      </a:pPr>
                      <a:r>
                        <a:rPr lang="en-US" sz="1800" b="1">
                          <a:effectLst/>
                        </a:rPr>
                        <a:t>Budget Item</a:t>
                      </a:r>
                      <a:endParaRPr lang="en-US" sz="2400" b="1">
                        <a:effectLst/>
                        <a:latin typeface="Calibri" panose="020F0502020204030204" pitchFamily="34" charset="0"/>
                        <a:ea typeface="Calibri" panose="020F0502020204030204" pitchFamily="34" charset="0"/>
                      </a:endParaRPr>
                    </a:p>
                  </a:txBody>
                  <a:tcPr marL="64264" marR="64264" marT="0" marB="0" anchor="ctr"/>
                </a:tc>
                <a:tc>
                  <a:txBody>
                    <a:bodyPr/>
                    <a:lstStyle/>
                    <a:p>
                      <a:pPr marL="0" marR="0">
                        <a:lnSpc>
                          <a:spcPct val="115000"/>
                        </a:lnSpc>
                        <a:spcAft>
                          <a:spcPts val="800"/>
                        </a:spcAft>
                        <a:buNone/>
                      </a:pPr>
                      <a:r>
                        <a:rPr lang="en-US" sz="1800" b="1">
                          <a:effectLst/>
                        </a:rPr>
                        <a:t>Amount ($)</a:t>
                      </a:r>
                      <a:endParaRPr lang="en-US" sz="2400" b="1">
                        <a:effectLst/>
                        <a:latin typeface="Calibri" panose="020F0502020204030204" pitchFamily="34" charset="0"/>
                        <a:ea typeface="Calibri" panose="020F0502020204030204" pitchFamily="34" charset="0"/>
                      </a:endParaRPr>
                    </a:p>
                  </a:txBody>
                  <a:tcPr marL="64264" marR="64264" marT="0" marB="0" anchor="ctr"/>
                </a:tc>
                <a:tc>
                  <a:txBody>
                    <a:bodyPr/>
                    <a:lstStyle/>
                    <a:p>
                      <a:pPr marL="0" marR="0">
                        <a:lnSpc>
                          <a:spcPct val="115000"/>
                        </a:lnSpc>
                        <a:spcAft>
                          <a:spcPts val="800"/>
                        </a:spcAft>
                        <a:buNone/>
                      </a:pPr>
                      <a:r>
                        <a:rPr lang="en-US" sz="1800" b="1">
                          <a:effectLst/>
                        </a:rPr>
                        <a:t>One-time or Recurring?</a:t>
                      </a:r>
                      <a:endParaRPr lang="en-US" sz="2400" b="1">
                        <a:effectLst/>
                        <a:latin typeface="Calibri" panose="020F0502020204030204" pitchFamily="34" charset="0"/>
                        <a:ea typeface="Calibri" panose="020F0502020204030204" pitchFamily="34" charset="0"/>
                      </a:endParaRPr>
                    </a:p>
                  </a:txBody>
                  <a:tcPr marL="64264" marR="64264" marT="0" marB="0"/>
                </a:tc>
                <a:extLst>
                  <a:ext uri="{0D108BD9-81ED-4DB2-BD59-A6C34878D82A}">
                    <a16:rowId xmlns:a16="http://schemas.microsoft.com/office/drawing/2014/main" val="231021002"/>
                  </a:ext>
                </a:extLst>
              </a:tr>
              <a:tr h="2351469">
                <a:tc>
                  <a:txBody>
                    <a:bodyPr/>
                    <a:lstStyle/>
                    <a:p>
                      <a:pPr marL="0" marR="0">
                        <a:lnSpc>
                          <a:spcPct val="115000"/>
                        </a:lnSpc>
                        <a:spcAft>
                          <a:spcPts val="800"/>
                        </a:spcAft>
                        <a:buNone/>
                      </a:pPr>
                      <a:r>
                        <a:rPr lang="en-US" sz="1800">
                          <a:effectLst/>
                        </a:rPr>
                        <a:t>Primary Recommendation: Sustainability + Growth/Enhancements of </a:t>
                      </a:r>
                      <a:r>
                        <a:rPr lang="en-US" sz="1800" i="1">
                          <a:effectLst/>
                        </a:rPr>
                        <a:t>Recognize, Respond, Refer</a:t>
                      </a:r>
                      <a:endParaRPr lang="en-US" sz="2400" i="1">
                        <a:effectLst/>
                      </a:endParaRPr>
                    </a:p>
                    <a:p>
                      <a:pPr marL="285750" marR="0" indent="-285750">
                        <a:lnSpc>
                          <a:spcPct val="115000"/>
                        </a:lnSpc>
                        <a:spcAft>
                          <a:spcPts val="800"/>
                        </a:spcAft>
                        <a:buFont typeface="Arial" panose="020B0604020202020204" pitchFamily="34" charset="0"/>
                        <a:buChar char="•"/>
                      </a:pPr>
                      <a:r>
                        <a:rPr lang="en-US" sz="1800">
                          <a:effectLst/>
                        </a:rPr>
                        <a:t>$88,320 (full-time role focused on RRR) +</a:t>
                      </a:r>
                      <a:endParaRPr lang="en-US" sz="2400">
                        <a:effectLst/>
                      </a:endParaRPr>
                    </a:p>
                    <a:p>
                      <a:pPr marL="285750" marR="0" indent="-285750">
                        <a:lnSpc>
                          <a:spcPct val="115000"/>
                        </a:lnSpc>
                        <a:spcAft>
                          <a:spcPts val="800"/>
                        </a:spcAft>
                        <a:buFont typeface="Arial" panose="020B0604020202020204" pitchFamily="34" charset="0"/>
                        <a:buChar char="•"/>
                      </a:pPr>
                      <a:r>
                        <a:rPr lang="en-US" sz="1800">
                          <a:effectLst/>
                        </a:rPr>
                        <a:t> $10,000 program enhancements (video development, alternative/accessible formats, translation services)</a:t>
                      </a:r>
                      <a:endParaRPr lang="en-US" sz="2400">
                        <a:effectLst/>
                        <a:latin typeface="Calibri" panose="020F0502020204030204" pitchFamily="34" charset="0"/>
                        <a:ea typeface="Calibri" panose="020F0502020204030204" pitchFamily="34" charset="0"/>
                      </a:endParaRPr>
                    </a:p>
                  </a:txBody>
                  <a:tcPr marL="64264" marR="64264" marT="0" marB="0" anchor="ctr"/>
                </a:tc>
                <a:tc>
                  <a:txBody>
                    <a:bodyPr/>
                    <a:lstStyle/>
                    <a:p>
                      <a:pPr marL="0" marR="0">
                        <a:lnSpc>
                          <a:spcPct val="115000"/>
                        </a:lnSpc>
                        <a:spcAft>
                          <a:spcPts val="800"/>
                        </a:spcAft>
                        <a:buNone/>
                      </a:pPr>
                      <a:r>
                        <a:rPr lang="en-US" sz="1800">
                          <a:effectLst/>
                        </a:rPr>
                        <a:t>$98,320</a:t>
                      </a:r>
                      <a:endParaRPr lang="en-US" sz="2400">
                        <a:effectLst/>
                        <a:latin typeface="Calibri" panose="020F0502020204030204" pitchFamily="34" charset="0"/>
                        <a:ea typeface="Calibri" panose="020F0502020204030204" pitchFamily="34" charset="0"/>
                      </a:endParaRPr>
                    </a:p>
                  </a:txBody>
                  <a:tcPr marL="64264" marR="64264" marT="0" marB="0" anchor="ctr"/>
                </a:tc>
                <a:tc>
                  <a:txBody>
                    <a:bodyPr/>
                    <a:lstStyle/>
                    <a:p>
                      <a:pPr marL="0" marR="0">
                        <a:lnSpc>
                          <a:spcPct val="115000"/>
                        </a:lnSpc>
                        <a:spcAft>
                          <a:spcPts val="800"/>
                        </a:spcAft>
                        <a:buNone/>
                      </a:pPr>
                      <a:r>
                        <a:rPr lang="en-US" sz="1800">
                          <a:effectLst/>
                        </a:rPr>
                        <a:t>Recurring, annual cost</a:t>
                      </a:r>
                      <a:endParaRPr lang="en-US" sz="2400">
                        <a:effectLst/>
                        <a:latin typeface="Calibri" panose="020F0502020204030204" pitchFamily="34" charset="0"/>
                        <a:ea typeface="Calibri" panose="020F0502020204030204" pitchFamily="34" charset="0"/>
                      </a:endParaRPr>
                    </a:p>
                  </a:txBody>
                  <a:tcPr marL="64264" marR="64264" marT="0" marB="0"/>
                </a:tc>
                <a:extLst>
                  <a:ext uri="{0D108BD9-81ED-4DB2-BD59-A6C34878D82A}">
                    <a16:rowId xmlns:a16="http://schemas.microsoft.com/office/drawing/2014/main" val="2266562271"/>
                  </a:ext>
                </a:extLst>
              </a:tr>
              <a:tr h="1012902">
                <a:tc>
                  <a:txBody>
                    <a:bodyPr/>
                    <a:lstStyle/>
                    <a:p>
                      <a:pPr marL="0" marR="0">
                        <a:lnSpc>
                          <a:spcPct val="115000"/>
                        </a:lnSpc>
                        <a:spcAft>
                          <a:spcPts val="800"/>
                        </a:spcAft>
                        <a:buNone/>
                      </a:pPr>
                      <a:r>
                        <a:rPr lang="en-US" sz="1800">
                          <a:effectLst/>
                        </a:rPr>
                        <a:t>Second Choice: Sustainability of </a:t>
                      </a:r>
                      <a:r>
                        <a:rPr lang="en-US" sz="1800" i="1">
                          <a:effectLst/>
                        </a:rPr>
                        <a:t>Recognize, Respond, Refer </a:t>
                      </a:r>
                      <a:endParaRPr lang="en-US" sz="2400" i="1">
                        <a:effectLst/>
                      </a:endParaRPr>
                    </a:p>
                    <a:p>
                      <a:pPr marL="0" marR="0">
                        <a:lnSpc>
                          <a:spcPct val="115000"/>
                        </a:lnSpc>
                        <a:spcAft>
                          <a:spcPts val="800"/>
                        </a:spcAft>
                        <a:buNone/>
                      </a:pPr>
                      <a:r>
                        <a:rPr lang="en-US" sz="1800">
                          <a:effectLst/>
                        </a:rPr>
                        <a:t>$52,992 (60% role focused on RRR)</a:t>
                      </a:r>
                      <a:endParaRPr lang="en-US" sz="2400">
                        <a:effectLst/>
                        <a:latin typeface="Calibri" panose="020F0502020204030204" pitchFamily="34" charset="0"/>
                        <a:ea typeface="Calibri" panose="020F0502020204030204" pitchFamily="34" charset="0"/>
                      </a:endParaRPr>
                    </a:p>
                  </a:txBody>
                  <a:tcPr marL="64264" marR="64264" marT="0" marB="0" anchor="ctr"/>
                </a:tc>
                <a:tc>
                  <a:txBody>
                    <a:bodyPr/>
                    <a:lstStyle/>
                    <a:p>
                      <a:pPr marL="0" marR="0">
                        <a:lnSpc>
                          <a:spcPct val="115000"/>
                        </a:lnSpc>
                        <a:spcAft>
                          <a:spcPts val="800"/>
                        </a:spcAft>
                        <a:buNone/>
                      </a:pPr>
                      <a:r>
                        <a:rPr lang="en-US" sz="1800">
                          <a:effectLst/>
                        </a:rPr>
                        <a:t>$52,992</a:t>
                      </a:r>
                      <a:endParaRPr lang="en-US" sz="2400">
                        <a:effectLst/>
                        <a:latin typeface="Calibri" panose="020F0502020204030204" pitchFamily="34" charset="0"/>
                        <a:ea typeface="Calibri" panose="020F0502020204030204" pitchFamily="34" charset="0"/>
                      </a:endParaRPr>
                    </a:p>
                  </a:txBody>
                  <a:tcPr marL="64264" marR="64264" marT="0" marB="0" anchor="ctr"/>
                </a:tc>
                <a:tc>
                  <a:txBody>
                    <a:bodyPr/>
                    <a:lstStyle/>
                    <a:p>
                      <a:pPr marL="0" marR="0">
                        <a:lnSpc>
                          <a:spcPct val="115000"/>
                        </a:lnSpc>
                        <a:spcAft>
                          <a:spcPts val="800"/>
                        </a:spcAft>
                        <a:buNone/>
                      </a:pPr>
                      <a:r>
                        <a:rPr lang="en-US" sz="1800">
                          <a:effectLst/>
                        </a:rPr>
                        <a:t> </a:t>
                      </a:r>
                      <a:endParaRPr lang="en-US" sz="2400">
                        <a:effectLst/>
                        <a:latin typeface="Calibri" panose="020F0502020204030204" pitchFamily="34" charset="0"/>
                        <a:ea typeface="Calibri" panose="020F0502020204030204" pitchFamily="34" charset="0"/>
                      </a:endParaRPr>
                    </a:p>
                  </a:txBody>
                  <a:tcPr marL="64264" marR="64264" marT="0" marB="0"/>
                </a:tc>
                <a:extLst>
                  <a:ext uri="{0D108BD9-81ED-4DB2-BD59-A6C34878D82A}">
                    <a16:rowId xmlns:a16="http://schemas.microsoft.com/office/drawing/2014/main" val="3434879630"/>
                  </a:ext>
                </a:extLst>
              </a:tr>
              <a:tr h="1144484">
                <a:tc>
                  <a:txBody>
                    <a:bodyPr/>
                    <a:lstStyle/>
                    <a:p>
                      <a:pPr marL="0" marR="0">
                        <a:lnSpc>
                          <a:spcPct val="115000"/>
                        </a:lnSpc>
                        <a:spcAft>
                          <a:spcPts val="800"/>
                        </a:spcAft>
                        <a:buNone/>
                      </a:pPr>
                      <a:r>
                        <a:rPr lang="en-US" sz="1800" b="1">
                          <a:effectLst/>
                        </a:rPr>
                        <a:t>Total FY27 Request</a:t>
                      </a:r>
                      <a:endParaRPr lang="en-US" sz="2400" b="1">
                        <a:effectLst/>
                        <a:latin typeface="Calibri" panose="020F0502020204030204" pitchFamily="34" charset="0"/>
                        <a:ea typeface="Calibri" panose="020F0502020204030204" pitchFamily="34" charset="0"/>
                      </a:endParaRPr>
                    </a:p>
                  </a:txBody>
                  <a:tcPr marL="64264" marR="64264" marT="0" marB="0" anchor="ctr"/>
                </a:tc>
                <a:tc>
                  <a:txBody>
                    <a:bodyPr/>
                    <a:lstStyle/>
                    <a:p>
                      <a:pPr marL="0" marR="0">
                        <a:lnSpc>
                          <a:spcPct val="115000"/>
                        </a:lnSpc>
                        <a:spcAft>
                          <a:spcPts val="800"/>
                        </a:spcAft>
                        <a:buNone/>
                      </a:pPr>
                      <a:r>
                        <a:rPr lang="en-US" sz="1800" b="1">
                          <a:effectLst/>
                        </a:rPr>
                        <a:t>$ 98,320 / year</a:t>
                      </a:r>
                      <a:endParaRPr lang="en-US" sz="2400" b="1">
                        <a:effectLst/>
                        <a:latin typeface="Calibri" panose="020F0502020204030204" pitchFamily="34" charset="0"/>
                        <a:ea typeface="Calibri" panose="020F0502020204030204" pitchFamily="34" charset="0"/>
                      </a:endParaRPr>
                    </a:p>
                  </a:txBody>
                  <a:tcPr marL="64264" marR="64264" marT="0" marB="0" anchor="ctr"/>
                </a:tc>
                <a:tc>
                  <a:txBody>
                    <a:bodyPr/>
                    <a:lstStyle/>
                    <a:p>
                      <a:pPr marL="0" marR="0">
                        <a:lnSpc>
                          <a:spcPct val="115000"/>
                        </a:lnSpc>
                        <a:spcAft>
                          <a:spcPts val="800"/>
                        </a:spcAft>
                        <a:buNone/>
                      </a:pPr>
                      <a:r>
                        <a:rPr lang="en-US" sz="1800" dirty="0">
                          <a:effectLst/>
                        </a:rPr>
                        <a:t>Requesting a 3-year commitment to allow for stability and growth</a:t>
                      </a:r>
                      <a:endParaRPr lang="en-US" sz="2400" dirty="0">
                        <a:effectLst/>
                        <a:latin typeface="Calibri" panose="020F0502020204030204" pitchFamily="34" charset="0"/>
                        <a:ea typeface="Calibri" panose="020F0502020204030204" pitchFamily="34" charset="0"/>
                      </a:endParaRPr>
                    </a:p>
                  </a:txBody>
                  <a:tcPr marL="64264" marR="64264" marT="0" marB="0"/>
                </a:tc>
                <a:extLst>
                  <a:ext uri="{0D108BD9-81ED-4DB2-BD59-A6C34878D82A}">
                    <a16:rowId xmlns:a16="http://schemas.microsoft.com/office/drawing/2014/main" val="489897697"/>
                  </a:ext>
                </a:extLst>
              </a:tr>
            </a:tbl>
          </a:graphicData>
        </a:graphic>
      </p:graphicFrame>
    </p:spTree>
    <p:extLst>
      <p:ext uri="{BB962C8B-B14F-4D97-AF65-F5344CB8AC3E}">
        <p14:creationId xmlns:p14="http://schemas.microsoft.com/office/powerpoint/2010/main" val="1780868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C67EB-224C-1429-AC4F-DD5B841E2108}"/>
              </a:ext>
            </a:extLst>
          </p:cNvPr>
          <p:cNvSpPr>
            <a:spLocks noGrp="1"/>
          </p:cNvSpPr>
          <p:nvPr>
            <p:ph type="ctrTitle"/>
          </p:nvPr>
        </p:nvSpPr>
        <p:spPr>
          <a:xfrm>
            <a:off x="1188720" y="1838208"/>
            <a:ext cx="9814034" cy="1353359"/>
          </a:xfrm>
        </p:spPr>
        <p:txBody>
          <a:bodyPr>
            <a:noAutofit/>
          </a:bodyPr>
          <a:lstStyle/>
          <a:p>
            <a:r>
              <a:rPr lang="en-US" sz="4000" i="0">
                <a:latin typeface="Open Sans"/>
                <a:ea typeface="Open Sans"/>
                <a:cs typeface="Open Sans"/>
              </a:rPr>
              <a:t>Faculty/Staff Training &amp; Resources:</a:t>
            </a:r>
            <a:r>
              <a:rPr lang="en-US" sz="3200" i="0">
                <a:latin typeface="Open Sans"/>
                <a:ea typeface="Open Sans"/>
                <a:cs typeface="Open Sans"/>
              </a:rPr>
              <a:t> </a:t>
            </a:r>
            <a:br>
              <a:rPr lang="en-US" sz="3200" i="0">
                <a:latin typeface="Open Sans"/>
                <a:ea typeface="Open Sans"/>
                <a:cs typeface="Open Sans"/>
              </a:rPr>
            </a:br>
            <a:r>
              <a:rPr lang="en-US" sz="3200" i="0">
                <a:latin typeface="Open Sans"/>
                <a:ea typeface="Open Sans"/>
                <a:cs typeface="Open Sans"/>
              </a:rPr>
              <a:t>Preparation to Support Student Mental Health</a:t>
            </a:r>
            <a:endParaRPr lang="en-US" sz="3200" b="0" i="0">
              <a:latin typeface="Open Sans"/>
              <a:ea typeface="Open Sans"/>
              <a:cs typeface="Open Sans"/>
            </a:endParaRPr>
          </a:p>
        </p:txBody>
      </p:sp>
      <p:sp>
        <p:nvSpPr>
          <p:cNvPr id="3" name="Subtitle 2">
            <a:extLst>
              <a:ext uri="{FF2B5EF4-FFF2-40B4-BE49-F238E27FC236}">
                <a16:creationId xmlns:a16="http://schemas.microsoft.com/office/drawing/2014/main" id="{D8593D9E-1C62-D4D1-7D23-A1CAEB3ACCC4}"/>
              </a:ext>
            </a:extLst>
          </p:cNvPr>
          <p:cNvSpPr>
            <a:spLocks noGrp="1"/>
          </p:cNvSpPr>
          <p:nvPr>
            <p:ph type="subTitle" idx="1"/>
          </p:nvPr>
        </p:nvSpPr>
        <p:spPr>
          <a:xfrm>
            <a:off x="1188720" y="3324283"/>
            <a:ext cx="9144000" cy="573147"/>
          </a:xfrm>
        </p:spPr>
        <p:txBody>
          <a:bodyPr vert="horz" lIns="91440" tIns="45720" rIns="91440" bIns="45720" rtlCol="0" anchor="t">
            <a:noAutofit/>
          </a:bodyPr>
          <a:lstStyle/>
          <a:p>
            <a:r>
              <a:rPr lang="en-US" sz="2000">
                <a:latin typeface="Open Sans"/>
                <a:ea typeface="Open Sans"/>
                <a:cs typeface="Open Sans"/>
              </a:rPr>
              <a:t>Subcommittee Update</a:t>
            </a:r>
          </a:p>
          <a:p>
            <a:r>
              <a:rPr lang="en-US" sz="2000">
                <a:latin typeface="Open Sans"/>
                <a:ea typeface="Open Sans"/>
                <a:cs typeface="Open Sans"/>
              </a:rPr>
              <a:t>May 8, 2026</a:t>
            </a:r>
            <a:endParaRPr lang="en-US" sz="2000"/>
          </a:p>
        </p:txBody>
      </p:sp>
    </p:spTree>
    <p:extLst>
      <p:ext uri="{BB962C8B-B14F-4D97-AF65-F5344CB8AC3E}">
        <p14:creationId xmlns:p14="http://schemas.microsoft.com/office/powerpoint/2010/main" val="1885679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C190A-F717-B191-34B5-B0CEA29063A8}"/>
              </a:ext>
            </a:extLst>
          </p:cNvPr>
          <p:cNvSpPr>
            <a:spLocks noGrp="1"/>
          </p:cNvSpPr>
          <p:nvPr>
            <p:ph type="title"/>
          </p:nvPr>
        </p:nvSpPr>
        <p:spPr/>
        <p:txBody>
          <a:bodyPr/>
          <a:lstStyle/>
          <a:p>
            <a:r>
              <a:rPr lang="en-US"/>
              <a:t>Committee Charge</a:t>
            </a:r>
          </a:p>
        </p:txBody>
      </p:sp>
      <p:sp>
        <p:nvSpPr>
          <p:cNvPr id="3" name="Content Placeholder 2">
            <a:extLst>
              <a:ext uri="{FF2B5EF4-FFF2-40B4-BE49-F238E27FC236}">
                <a16:creationId xmlns:a16="http://schemas.microsoft.com/office/drawing/2014/main" id="{A7FD563E-152C-1AA9-EF5A-1167F179D9E0}"/>
              </a:ext>
            </a:extLst>
          </p:cNvPr>
          <p:cNvSpPr>
            <a:spLocks noGrp="1"/>
          </p:cNvSpPr>
          <p:nvPr>
            <p:ph sz="half" idx="1"/>
          </p:nvPr>
        </p:nvSpPr>
        <p:spPr>
          <a:xfrm>
            <a:off x="648418" y="1825625"/>
            <a:ext cx="10515599" cy="4351338"/>
          </a:xfrm>
        </p:spPr>
        <p:txBody>
          <a:bodyPr vert="horz" lIns="91440" tIns="45720" rIns="91440" bIns="45720" rtlCol="0" anchor="t">
            <a:normAutofit/>
          </a:bodyPr>
          <a:lstStyle/>
          <a:p>
            <a:pPr fontAlgn="base"/>
            <a:r>
              <a:rPr lang="en-US" b="0">
                <a:latin typeface="Open Sans"/>
                <a:ea typeface="Open Sans"/>
                <a:cs typeface="Open Sans"/>
              </a:rPr>
              <a:t>Develop, deploy, and incentivize the use of a systemwide repository of resources for faculty and staff to support student mental health.​</a:t>
            </a:r>
          </a:p>
          <a:p>
            <a:pPr fontAlgn="base"/>
            <a:r>
              <a:rPr lang="en-US" b="0">
                <a:latin typeface="Open Sans"/>
                <a:ea typeface="Open Sans"/>
                <a:cs typeface="Open Sans"/>
              </a:rPr>
              <a:t>​Create pathway for intentional, ongoing engagement among faculty/staff across Universities of WI. </a:t>
            </a:r>
          </a:p>
          <a:p>
            <a:r>
              <a:rPr lang="en-US" b="0">
                <a:latin typeface="Open Sans"/>
                <a:ea typeface="Open Sans"/>
                <a:cs typeface="Open Sans"/>
              </a:rPr>
              <a:t>Leverage existing resources, training, and expertise.</a:t>
            </a:r>
            <a:endParaRPr lang="en-US" b="0"/>
          </a:p>
          <a:p>
            <a:pPr marL="0" indent="0">
              <a:buNone/>
            </a:pPr>
            <a:endParaRPr lang="en-US">
              <a:latin typeface="Open Sans"/>
              <a:ea typeface="Open Sans"/>
              <a:cs typeface="Open Sans"/>
            </a:endParaRPr>
          </a:p>
          <a:p>
            <a:pPr marL="0" indent="0">
              <a:buNone/>
            </a:pPr>
            <a:r>
              <a:rPr lang="en-US">
                <a:latin typeface="Open Sans"/>
                <a:ea typeface="Open Sans"/>
                <a:cs typeface="Open Sans"/>
              </a:rPr>
              <a:t>Goal: Increase faculty and staff preparation and capacity to respond to and support student mental health.</a:t>
            </a:r>
            <a:endParaRPr lang="en-US"/>
          </a:p>
        </p:txBody>
      </p:sp>
    </p:spTree>
    <p:extLst>
      <p:ext uri="{BB962C8B-B14F-4D97-AF65-F5344CB8AC3E}">
        <p14:creationId xmlns:p14="http://schemas.microsoft.com/office/powerpoint/2010/main" val="1079532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E0823-1F99-DB76-62EB-E9BDABECD0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57AE74-BF17-D7A7-ACED-DF8321F7F70B}"/>
              </a:ext>
            </a:extLst>
          </p:cNvPr>
          <p:cNvSpPr>
            <a:spLocks noGrp="1"/>
          </p:cNvSpPr>
          <p:nvPr>
            <p:ph type="title"/>
          </p:nvPr>
        </p:nvSpPr>
        <p:spPr/>
        <p:txBody>
          <a:bodyPr/>
          <a:lstStyle/>
          <a:p>
            <a:r>
              <a:rPr lang="en-US"/>
              <a:t>Sub-Committee</a:t>
            </a:r>
            <a:r>
              <a:rPr lang="en-US" i="0"/>
              <a:t> </a:t>
            </a:r>
            <a:r>
              <a:rPr lang="en-US"/>
              <a:t>Members</a:t>
            </a:r>
            <a:r>
              <a:rPr lang="en-US" b="0" i="0"/>
              <a:t>​</a:t>
            </a:r>
            <a:endParaRPr lang="en-US"/>
          </a:p>
        </p:txBody>
      </p:sp>
      <p:graphicFrame>
        <p:nvGraphicFramePr>
          <p:cNvPr id="4" name="Content Placeholder 3">
            <a:extLst>
              <a:ext uri="{FF2B5EF4-FFF2-40B4-BE49-F238E27FC236}">
                <a16:creationId xmlns:a16="http://schemas.microsoft.com/office/drawing/2014/main" id="{B4468BDA-9A0F-1CF6-0DAB-264ABF5373BE}"/>
              </a:ext>
            </a:extLst>
          </p:cNvPr>
          <p:cNvGraphicFramePr>
            <a:graphicFrameLocks noGrp="1"/>
          </p:cNvGraphicFramePr>
          <p:nvPr>
            <p:ph sz="half" idx="1"/>
            <p:extLst>
              <p:ext uri="{D42A27DB-BD31-4B8C-83A1-F6EECF244321}">
                <p14:modId xmlns:p14="http://schemas.microsoft.com/office/powerpoint/2010/main" val="3515675109"/>
              </p:ext>
            </p:extLst>
          </p:nvPr>
        </p:nvGraphicFramePr>
        <p:xfrm>
          <a:off x="787940" y="1484637"/>
          <a:ext cx="10098234" cy="4858411"/>
        </p:xfrm>
        <a:graphic>
          <a:graphicData uri="http://schemas.openxmlformats.org/drawingml/2006/table">
            <a:tbl>
              <a:tblPr firstRow="1"/>
              <a:tblGrid>
                <a:gridCol w="2032726">
                  <a:extLst>
                    <a:ext uri="{9D8B030D-6E8A-4147-A177-3AD203B41FA5}">
                      <a16:colId xmlns:a16="http://schemas.microsoft.com/office/drawing/2014/main" val="2756861172"/>
                    </a:ext>
                  </a:extLst>
                </a:gridCol>
                <a:gridCol w="5856025">
                  <a:extLst>
                    <a:ext uri="{9D8B030D-6E8A-4147-A177-3AD203B41FA5}">
                      <a16:colId xmlns:a16="http://schemas.microsoft.com/office/drawing/2014/main" val="4136783502"/>
                    </a:ext>
                  </a:extLst>
                </a:gridCol>
                <a:gridCol w="2209483">
                  <a:extLst>
                    <a:ext uri="{9D8B030D-6E8A-4147-A177-3AD203B41FA5}">
                      <a16:colId xmlns:a16="http://schemas.microsoft.com/office/drawing/2014/main" val="529737597"/>
                    </a:ext>
                  </a:extLst>
                </a:gridCol>
              </a:tblGrid>
              <a:tr h="440866">
                <a:tc>
                  <a:txBody>
                    <a:bodyPr/>
                    <a:lstStyle/>
                    <a:p>
                      <a:pPr algn="l" fontAlgn="base">
                        <a:lnSpc>
                          <a:spcPts val="1950"/>
                        </a:lnSpc>
                        <a:buNone/>
                      </a:pPr>
                      <a:r>
                        <a:rPr lang="en-US" sz="2000" b="1" i="0" dirty="0">
                          <a:solidFill>
                            <a:srgbClr val="000000"/>
                          </a:solidFill>
                          <a:effectLst/>
                        </a:rPr>
                        <a:t>Name</a:t>
                      </a:r>
                    </a:p>
                  </a:txBody>
                  <a:tcPr marL="71853" marR="71853" marT="35926" marB="359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ase">
                        <a:lnSpc>
                          <a:spcPts val="1950"/>
                        </a:lnSpc>
                        <a:buNone/>
                      </a:pPr>
                      <a:r>
                        <a:rPr lang="en-US" sz="2000" b="1" i="0" dirty="0">
                          <a:solidFill>
                            <a:srgbClr val="000000"/>
                          </a:solidFill>
                          <a:effectLst/>
                        </a:rPr>
                        <a:t>Title</a:t>
                      </a:r>
                    </a:p>
                  </a:txBody>
                  <a:tcPr marL="71853" marR="71853" marT="35926" marB="359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ase">
                        <a:lnSpc>
                          <a:spcPts val="1950"/>
                        </a:lnSpc>
                        <a:buNone/>
                      </a:pPr>
                      <a:r>
                        <a:rPr lang="en-US" sz="2000" b="1" i="0" dirty="0">
                          <a:solidFill>
                            <a:srgbClr val="000000"/>
                          </a:solidFill>
                          <a:effectLst/>
                        </a:rPr>
                        <a:t>University</a:t>
                      </a:r>
                    </a:p>
                  </a:txBody>
                  <a:tcPr marL="71853" marR="71853" marT="35926" marB="359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9824293"/>
                  </a:ext>
                </a:extLst>
              </a:tr>
              <a:tr h="440866">
                <a:tc>
                  <a:txBody>
                    <a:bodyPr/>
                    <a:lstStyle/>
                    <a:p>
                      <a:pPr algn="l" fontAlgn="base">
                        <a:lnSpc>
                          <a:spcPts val="1950"/>
                        </a:lnSpc>
                        <a:buNone/>
                      </a:pPr>
                      <a:r>
                        <a:rPr lang="en-US" sz="1800" b="1" i="0">
                          <a:solidFill>
                            <a:srgbClr val="000000"/>
                          </a:solidFill>
                          <a:effectLst/>
                          <a:latin typeface="Grandview Display" panose="020B0502040204020203" pitchFamily="34" charset="0"/>
                        </a:rPr>
                        <a:t>AJ Walker​</a:t>
                      </a:r>
                      <a:endParaRPr lang="en-US" sz="2000" b="1" i="0">
                        <a:solidFill>
                          <a:srgbClr val="000000"/>
                        </a:solidFill>
                        <a:effectLst/>
                      </a:endParaRPr>
                    </a:p>
                  </a:txBody>
                  <a:tcPr marL="71853" marR="71853" marT="35926" marB="359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ase">
                        <a:lnSpc>
                          <a:spcPts val="1950"/>
                        </a:lnSpc>
                        <a:buNone/>
                      </a:pPr>
                      <a:r>
                        <a:rPr lang="en-US" sz="1800" b="1" i="0">
                          <a:solidFill>
                            <a:srgbClr val="000000"/>
                          </a:solidFill>
                          <a:effectLst/>
                          <a:latin typeface="Grandview Display" panose="020B0502040204020203" pitchFamily="34" charset="0"/>
                        </a:rPr>
                        <a:t>Police Lieutenant​</a:t>
                      </a:r>
                      <a:endParaRPr lang="en-US" sz="2000" b="1" i="0">
                        <a:solidFill>
                          <a:srgbClr val="000000"/>
                        </a:solidFill>
                        <a:effectLst/>
                      </a:endParaRPr>
                    </a:p>
                  </a:txBody>
                  <a:tcPr marL="71853" marR="71853" marT="35926" marB="359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ase">
                        <a:lnSpc>
                          <a:spcPts val="1950"/>
                        </a:lnSpc>
                        <a:buNone/>
                      </a:pPr>
                      <a:r>
                        <a:rPr lang="en-US" sz="1800" b="1" i="0">
                          <a:solidFill>
                            <a:srgbClr val="000000"/>
                          </a:solidFill>
                          <a:effectLst/>
                          <a:latin typeface="Grandview Display" panose="020B0502040204020203" pitchFamily="34" charset="0"/>
                        </a:rPr>
                        <a:t>UW-Green Bay​</a:t>
                      </a:r>
                      <a:endParaRPr lang="en-US" sz="2000" b="1" i="0">
                        <a:solidFill>
                          <a:srgbClr val="000000"/>
                        </a:solidFill>
                        <a:effectLst/>
                      </a:endParaRPr>
                    </a:p>
                  </a:txBody>
                  <a:tcPr marL="71853" marR="71853" marT="35926" marB="359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6432795"/>
                  </a:ext>
                </a:extLst>
              </a:tr>
              <a:tr h="440866">
                <a:tc>
                  <a:txBody>
                    <a:bodyPr/>
                    <a:lstStyle/>
                    <a:p>
                      <a:pPr algn="l" fontAlgn="base">
                        <a:lnSpc>
                          <a:spcPts val="1950"/>
                        </a:lnSpc>
                        <a:buNone/>
                      </a:pPr>
                      <a:r>
                        <a:rPr lang="en-US" sz="1800" b="1" i="0">
                          <a:solidFill>
                            <a:srgbClr val="000000"/>
                          </a:solidFill>
                          <a:effectLst/>
                          <a:latin typeface="Grandview Display" panose="020B0502040204020203" pitchFamily="34" charset="0"/>
                        </a:rPr>
                        <a:t>Anna Kopitzke​</a:t>
                      </a:r>
                      <a:endParaRPr lang="en-US" sz="2000" b="1" i="0">
                        <a:solidFill>
                          <a:srgbClr val="000000"/>
                        </a:solidFill>
                        <a:effectLst/>
                      </a:endParaRPr>
                    </a:p>
                  </a:txBody>
                  <a:tcPr marL="71853" marR="71853" marT="35926" marB="359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ase">
                        <a:lnSpc>
                          <a:spcPts val="1950"/>
                        </a:lnSpc>
                        <a:buNone/>
                      </a:pPr>
                      <a:r>
                        <a:rPr lang="en-US" sz="1800" b="1" i="0">
                          <a:solidFill>
                            <a:srgbClr val="000000"/>
                          </a:solidFill>
                          <a:effectLst/>
                          <a:latin typeface="Grandview Display" panose="020B0502040204020203" pitchFamily="34" charset="0"/>
                        </a:rPr>
                        <a:t>UW MH Shared Projects Coordinator​</a:t>
                      </a:r>
                      <a:endParaRPr lang="en-US" sz="2000" b="1" i="0">
                        <a:solidFill>
                          <a:srgbClr val="000000"/>
                        </a:solidFill>
                        <a:effectLst/>
                      </a:endParaRPr>
                    </a:p>
                  </a:txBody>
                  <a:tcPr marL="71853" marR="71853" marT="35926" marB="359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ase">
                        <a:lnSpc>
                          <a:spcPts val="1950"/>
                        </a:lnSpc>
                        <a:buNone/>
                      </a:pPr>
                      <a:r>
                        <a:rPr lang="en-US" sz="1800" b="1" i="0">
                          <a:solidFill>
                            <a:srgbClr val="000000"/>
                          </a:solidFill>
                          <a:effectLst/>
                          <a:latin typeface="Grandview Display" panose="020B0502040204020203" pitchFamily="34" charset="0"/>
                        </a:rPr>
                        <a:t>UW-Madison​</a:t>
                      </a:r>
                      <a:endParaRPr lang="en-US" sz="2000" b="1" i="0">
                        <a:solidFill>
                          <a:srgbClr val="000000"/>
                        </a:solidFill>
                        <a:effectLst/>
                      </a:endParaRPr>
                    </a:p>
                  </a:txBody>
                  <a:tcPr marL="71853" marR="71853" marT="35926" marB="359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845848"/>
                  </a:ext>
                </a:extLst>
              </a:tr>
              <a:tr h="440866">
                <a:tc>
                  <a:txBody>
                    <a:bodyPr/>
                    <a:lstStyle/>
                    <a:p>
                      <a:pPr algn="l" fontAlgn="base">
                        <a:lnSpc>
                          <a:spcPts val="1950"/>
                        </a:lnSpc>
                        <a:buNone/>
                      </a:pPr>
                      <a:r>
                        <a:rPr lang="en-US" sz="1800" b="1" i="0">
                          <a:solidFill>
                            <a:srgbClr val="000000"/>
                          </a:solidFill>
                          <a:effectLst/>
                          <a:latin typeface="Grandview Display" panose="020B0502040204020203" pitchFamily="34" charset="0"/>
                        </a:rPr>
                        <a:t>Caitlin Henriksen​</a:t>
                      </a:r>
                      <a:endParaRPr lang="en-US" sz="2000" b="1" i="0">
                        <a:solidFill>
                          <a:srgbClr val="000000"/>
                        </a:solidFill>
                        <a:effectLst/>
                      </a:endParaRPr>
                    </a:p>
                  </a:txBody>
                  <a:tcPr marL="71853" marR="71853" marT="35926" marB="359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ase">
                        <a:lnSpc>
                          <a:spcPts val="1950"/>
                        </a:lnSpc>
                        <a:buNone/>
                      </a:pPr>
                      <a:r>
                        <a:rPr lang="en-US" sz="1800" b="1" i="0">
                          <a:solidFill>
                            <a:srgbClr val="000000"/>
                          </a:solidFill>
                          <a:effectLst/>
                          <a:latin typeface="Grandview Display" panose="020B0502040204020203" pitchFamily="34" charset="0"/>
                        </a:rPr>
                        <a:t>Deputy Title IX Coordinator​</a:t>
                      </a:r>
                      <a:endParaRPr lang="en-US" sz="2000" b="1" i="0">
                        <a:solidFill>
                          <a:srgbClr val="000000"/>
                        </a:solidFill>
                        <a:effectLst/>
                      </a:endParaRPr>
                    </a:p>
                  </a:txBody>
                  <a:tcPr marL="71853" marR="71853" marT="35926" marB="359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ase">
                        <a:lnSpc>
                          <a:spcPts val="1950"/>
                        </a:lnSpc>
                        <a:buNone/>
                      </a:pPr>
                      <a:r>
                        <a:rPr lang="en-US" sz="1800" b="1" i="0">
                          <a:solidFill>
                            <a:srgbClr val="000000"/>
                          </a:solidFill>
                          <a:effectLst/>
                          <a:latin typeface="Grandview Display" panose="020B0502040204020203" pitchFamily="34" charset="0"/>
                        </a:rPr>
                        <a:t>UW-Green Bay​</a:t>
                      </a:r>
                      <a:endParaRPr lang="en-US" sz="2000" b="1" i="0">
                        <a:solidFill>
                          <a:srgbClr val="000000"/>
                        </a:solidFill>
                        <a:effectLst/>
                      </a:endParaRPr>
                    </a:p>
                  </a:txBody>
                  <a:tcPr marL="71853" marR="71853" marT="35926" marB="359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7401993"/>
                  </a:ext>
                </a:extLst>
              </a:tr>
              <a:tr h="311414">
                <a:tc>
                  <a:txBody>
                    <a:bodyPr/>
                    <a:lstStyle/>
                    <a:p>
                      <a:pPr algn="l" fontAlgn="base">
                        <a:lnSpc>
                          <a:spcPts val="1950"/>
                        </a:lnSpc>
                        <a:buNone/>
                      </a:pPr>
                      <a:r>
                        <a:rPr lang="en-US" sz="1800" b="1" i="0">
                          <a:solidFill>
                            <a:srgbClr val="000000"/>
                          </a:solidFill>
                          <a:effectLst/>
                          <a:latin typeface="Grandview Display" panose="020B0502040204020203" pitchFamily="34" charset="0"/>
                        </a:rPr>
                        <a:t>Kelly Wenig​</a:t>
                      </a:r>
                      <a:endParaRPr lang="en-US" sz="2000" b="1" i="0">
                        <a:solidFill>
                          <a:srgbClr val="000000"/>
                        </a:solidFill>
                        <a:effectLst/>
                      </a:endParaRPr>
                    </a:p>
                  </a:txBody>
                  <a:tcPr marL="71853" marR="71853" marT="35926" marB="359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ase">
                        <a:lnSpc>
                          <a:spcPts val="1950"/>
                        </a:lnSpc>
                        <a:buNone/>
                      </a:pPr>
                      <a:r>
                        <a:rPr lang="en-US" sz="1800" b="1" i="0">
                          <a:solidFill>
                            <a:srgbClr val="000000"/>
                          </a:solidFill>
                          <a:effectLst/>
                          <a:latin typeface="Grandview Display" panose="020B0502040204020203" pitchFamily="34" charset="0"/>
                        </a:rPr>
                        <a:t>Director, Advisement Center​</a:t>
                      </a:r>
                      <a:endParaRPr lang="en-US" sz="2000" b="1" i="0">
                        <a:solidFill>
                          <a:srgbClr val="000000"/>
                        </a:solidFill>
                        <a:effectLst/>
                      </a:endParaRPr>
                    </a:p>
                  </a:txBody>
                  <a:tcPr marL="71853" marR="71853" marT="35926" marB="359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ase">
                        <a:lnSpc>
                          <a:spcPts val="1950"/>
                        </a:lnSpc>
                        <a:buNone/>
                      </a:pPr>
                      <a:r>
                        <a:rPr lang="en-US" sz="1800" b="1" i="0">
                          <a:solidFill>
                            <a:srgbClr val="000000"/>
                          </a:solidFill>
                          <a:effectLst/>
                          <a:latin typeface="Grandview Display" panose="020B0502040204020203" pitchFamily="34" charset="0"/>
                        </a:rPr>
                        <a:t>UW-Stout​</a:t>
                      </a:r>
                      <a:endParaRPr lang="en-US" sz="2000" b="1" i="0">
                        <a:solidFill>
                          <a:srgbClr val="000000"/>
                        </a:solidFill>
                        <a:effectLst/>
                      </a:endParaRPr>
                    </a:p>
                  </a:txBody>
                  <a:tcPr marL="71853" marR="71853" marT="35926" marB="359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5552752"/>
                  </a:ext>
                </a:extLst>
              </a:tr>
              <a:tr h="554160">
                <a:tc>
                  <a:txBody>
                    <a:bodyPr/>
                    <a:lstStyle/>
                    <a:p>
                      <a:pPr algn="l" fontAlgn="base">
                        <a:lnSpc>
                          <a:spcPts val="1950"/>
                        </a:lnSpc>
                        <a:buNone/>
                      </a:pPr>
                      <a:r>
                        <a:rPr lang="en-US" sz="1800" b="1" i="0">
                          <a:solidFill>
                            <a:srgbClr val="000000"/>
                          </a:solidFill>
                          <a:effectLst/>
                          <a:latin typeface="Grandview Display" panose="020B0502040204020203" pitchFamily="34" charset="0"/>
                        </a:rPr>
                        <a:t>Lori Bokowy​</a:t>
                      </a:r>
                      <a:endParaRPr lang="en-US" sz="2000" b="1" i="0">
                        <a:solidFill>
                          <a:srgbClr val="000000"/>
                        </a:solidFill>
                        <a:effectLst/>
                      </a:endParaRPr>
                    </a:p>
                  </a:txBody>
                  <a:tcPr marL="71853" marR="71853" marT="35926" marB="359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ase">
                        <a:lnSpc>
                          <a:spcPts val="1950"/>
                        </a:lnSpc>
                        <a:buNone/>
                      </a:pPr>
                      <a:r>
                        <a:rPr lang="en-US" sz="1800" b="1" i="0">
                          <a:solidFill>
                            <a:srgbClr val="000000"/>
                          </a:solidFill>
                          <a:effectLst/>
                          <a:latin typeface="Grandview Display" panose="020B0502040204020203" pitchFamily="34" charset="0"/>
                        </a:rPr>
                        <a:t>Population Health Manager/Emotional Health Promotion Coordinator​</a:t>
                      </a:r>
                      <a:endParaRPr lang="en-US" sz="2000" b="1" i="0">
                        <a:solidFill>
                          <a:srgbClr val="000000"/>
                        </a:solidFill>
                        <a:effectLst/>
                      </a:endParaRPr>
                    </a:p>
                  </a:txBody>
                  <a:tcPr marL="71853" marR="71853" marT="35926" marB="359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ase">
                        <a:lnSpc>
                          <a:spcPts val="1950"/>
                        </a:lnSpc>
                        <a:buNone/>
                      </a:pPr>
                      <a:r>
                        <a:rPr lang="en-US" sz="1800" b="1" i="0">
                          <a:solidFill>
                            <a:srgbClr val="000000"/>
                          </a:solidFill>
                          <a:effectLst/>
                          <a:latin typeface="Grandview Display" panose="020B0502040204020203" pitchFamily="34" charset="0"/>
                        </a:rPr>
                        <a:t>UW-Milwaukee​</a:t>
                      </a:r>
                      <a:endParaRPr lang="en-US" sz="2000" b="1" i="0">
                        <a:solidFill>
                          <a:srgbClr val="000000"/>
                        </a:solidFill>
                        <a:effectLst/>
                      </a:endParaRPr>
                    </a:p>
                  </a:txBody>
                  <a:tcPr marL="71853" marR="71853" marT="35926" marB="359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1222674"/>
                  </a:ext>
                </a:extLst>
              </a:tr>
              <a:tr h="631613">
                <a:tc>
                  <a:txBody>
                    <a:bodyPr/>
                    <a:lstStyle/>
                    <a:p>
                      <a:pPr algn="l" fontAlgn="base">
                        <a:lnSpc>
                          <a:spcPts val="1950"/>
                        </a:lnSpc>
                        <a:buNone/>
                      </a:pPr>
                      <a:r>
                        <a:rPr lang="en-US" sz="1800" b="1" i="0">
                          <a:solidFill>
                            <a:srgbClr val="000000"/>
                          </a:solidFill>
                          <a:effectLst/>
                          <a:latin typeface="Grandview Display" panose="020B0502040204020203" pitchFamily="34" charset="0"/>
                        </a:rPr>
                        <a:t>Lori Develice Collins​</a:t>
                      </a:r>
                      <a:endParaRPr lang="en-US" sz="2000" b="1" i="0">
                        <a:solidFill>
                          <a:srgbClr val="000000"/>
                        </a:solidFill>
                        <a:effectLst/>
                      </a:endParaRPr>
                    </a:p>
                  </a:txBody>
                  <a:tcPr marL="71853" marR="71853" marT="35926" marB="359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ase">
                        <a:lnSpc>
                          <a:spcPts val="1950"/>
                        </a:lnSpc>
                        <a:buNone/>
                      </a:pPr>
                      <a:r>
                        <a:rPr lang="en-US" sz="1800" b="1" i="0">
                          <a:solidFill>
                            <a:srgbClr val="000000"/>
                          </a:solidFill>
                          <a:effectLst/>
                          <a:latin typeface="Grandview Display" panose="020B0502040204020203" pitchFamily="34" charset="0"/>
                        </a:rPr>
                        <a:t>Director of Residence Life &amp; Dining​</a:t>
                      </a:r>
                      <a:endParaRPr lang="en-US" sz="2000" b="1" i="0">
                        <a:solidFill>
                          <a:srgbClr val="000000"/>
                        </a:solidFill>
                        <a:effectLst/>
                      </a:endParaRPr>
                    </a:p>
                  </a:txBody>
                  <a:tcPr marL="71853" marR="71853" marT="35926" marB="359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ase">
                        <a:lnSpc>
                          <a:spcPts val="1950"/>
                        </a:lnSpc>
                        <a:buNone/>
                      </a:pPr>
                      <a:r>
                        <a:rPr lang="en-US" sz="1800" b="1" i="0">
                          <a:solidFill>
                            <a:srgbClr val="000000"/>
                          </a:solidFill>
                          <a:effectLst/>
                          <a:latin typeface="Grandview Display" panose="020B0502040204020203" pitchFamily="34" charset="0"/>
                        </a:rPr>
                        <a:t>UW-Oshkosh​</a:t>
                      </a:r>
                      <a:endParaRPr lang="en-US" sz="2000" b="1" i="0">
                        <a:solidFill>
                          <a:srgbClr val="000000"/>
                        </a:solidFill>
                        <a:effectLst/>
                      </a:endParaRPr>
                    </a:p>
                  </a:txBody>
                  <a:tcPr marL="71853" marR="71853" marT="35926" marB="359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7562500"/>
                  </a:ext>
                </a:extLst>
              </a:tr>
              <a:tr h="440866">
                <a:tc>
                  <a:txBody>
                    <a:bodyPr/>
                    <a:lstStyle/>
                    <a:p>
                      <a:pPr algn="l" fontAlgn="base">
                        <a:lnSpc>
                          <a:spcPts val="1950"/>
                        </a:lnSpc>
                        <a:buNone/>
                      </a:pPr>
                      <a:r>
                        <a:rPr lang="en-US" sz="1800" b="1" i="0">
                          <a:solidFill>
                            <a:srgbClr val="000000"/>
                          </a:solidFill>
                          <a:effectLst/>
                          <a:latin typeface="Grandview Display" panose="020B0502040204020203" pitchFamily="34" charset="0"/>
                        </a:rPr>
                        <a:t>Teresa Miller​</a:t>
                      </a:r>
                      <a:endParaRPr lang="en-US" sz="2000" b="1" i="0">
                        <a:solidFill>
                          <a:srgbClr val="000000"/>
                        </a:solidFill>
                        <a:effectLst/>
                      </a:endParaRPr>
                    </a:p>
                  </a:txBody>
                  <a:tcPr marL="71853" marR="71853" marT="35926" marB="359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ase">
                        <a:lnSpc>
                          <a:spcPts val="1950"/>
                        </a:lnSpc>
                        <a:buNone/>
                      </a:pPr>
                      <a:r>
                        <a:rPr lang="en-US" sz="1800" b="1" i="0">
                          <a:solidFill>
                            <a:srgbClr val="000000"/>
                          </a:solidFill>
                          <a:effectLst/>
                          <a:latin typeface="Grandview Display" panose="020B0502040204020203" pitchFamily="34" charset="0"/>
                        </a:rPr>
                        <a:t>Acting Director, University Counseling Services​</a:t>
                      </a:r>
                      <a:endParaRPr lang="en-US" sz="2000" b="1" i="0">
                        <a:solidFill>
                          <a:srgbClr val="000000"/>
                        </a:solidFill>
                        <a:effectLst/>
                      </a:endParaRPr>
                    </a:p>
                  </a:txBody>
                  <a:tcPr marL="71853" marR="71853" marT="35926" marB="359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ase">
                        <a:lnSpc>
                          <a:spcPts val="1950"/>
                        </a:lnSpc>
                        <a:buNone/>
                      </a:pPr>
                      <a:r>
                        <a:rPr lang="en-US" sz="1800" b="1" i="0">
                          <a:solidFill>
                            <a:srgbClr val="000000"/>
                          </a:solidFill>
                          <a:effectLst/>
                          <a:latin typeface="Grandview Display" panose="020B0502040204020203" pitchFamily="34" charset="0"/>
                        </a:rPr>
                        <a:t>UW-Platteville​</a:t>
                      </a:r>
                      <a:endParaRPr lang="en-US" sz="2000" b="1" i="0">
                        <a:solidFill>
                          <a:srgbClr val="000000"/>
                        </a:solidFill>
                        <a:effectLst/>
                      </a:endParaRPr>
                    </a:p>
                  </a:txBody>
                  <a:tcPr marL="71853" marR="71853" marT="35926" marB="359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7822034"/>
                  </a:ext>
                </a:extLst>
              </a:tr>
              <a:tr h="554160">
                <a:tc>
                  <a:txBody>
                    <a:bodyPr/>
                    <a:lstStyle/>
                    <a:p>
                      <a:pPr algn="l" fontAlgn="base">
                        <a:lnSpc>
                          <a:spcPts val="1950"/>
                        </a:lnSpc>
                        <a:buNone/>
                      </a:pPr>
                      <a:r>
                        <a:rPr lang="en-US" sz="1800" b="1" i="0">
                          <a:solidFill>
                            <a:srgbClr val="000000"/>
                          </a:solidFill>
                          <a:effectLst/>
                          <a:latin typeface="Grandview Display" panose="020B0502040204020203" pitchFamily="34" charset="0"/>
                        </a:rPr>
                        <a:t>Val Donovan​</a:t>
                      </a:r>
                      <a:endParaRPr lang="en-US" sz="2000" b="1" i="0">
                        <a:solidFill>
                          <a:srgbClr val="000000"/>
                        </a:solidFill>
                        <a:effectLst/>
                      </a:endParaRPr>
                    </a:p>
                  </a:txBody>
                  <a:tcPr marL="71853" marR="71853" marT="35926" marB="359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ase">
                        <a:lnSpc>
                          <a:spcPts val="1950"/>
                        </a:lnSpc>
                        <a:buNone/>
                      </a:pPr>
                      <a:r>
                        <a:rPr lang="en-US" sz="1800" b="1" i="0">
                          <a:solidFill>
                            <a:srgbClr val="000000"/>
                          </a:solidFill>
                          <a:effectLst/>
                          <a:latin typeface="Grandview Display" panose="020B0502040204020203" pitchFamily="34" charset="0"/>
                        </a:rPr>
                        <a:t>Assistant Director, Suicide Prevention and Mental Health Promotion​</a:t>
                      </a:r>
                      <a:endParaRPr lang="en-US" sz="2000" b="1" i="0">
                        <a:solidFill>
                          <a:srgbClr val="000000"/>
                        </a:solidFill>
                        <a:effectLst/>
                      </a:endParaRPr>
                    </a:p>
                  </a:txBody>
                  <a:tcPr marL="71853" marR="71853" marT="35926" marB="359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ase">
                        <a:lnSpc>
                          <a:spcPts val="1950"/>
                        </a:lnSpc>
                        <a:buNone/>
                      </a:pPr>
                      <a:r>
                        <a:rPr lang="en-US" sz="1800" b="1" i="0">
                          <a:solidFill>
                            <a:srgbClr val="000000"/>
                          </a:solidFill>
                          <a:effectLst/>
                          <a:latin typeface="Grandview Display" panose="020B0502040204020203" pitchFamily="34" charset="0"/>
                        </a:rPr>
                        <a:t>UW-Madison​</a:t>
                      </a:r>
                      <a:endParaRPr lang="en-US" sz="2000" b="1" i="0">
                        <a:solidFill>
                          <a:srgbClr val="000000"/>
                        </a:solidFill>
                        <a:effectLst/>
                      </a:endParaRPr>
                    </a:p>
                  </a:txBody>
                  <a:tcPr marL="71853" marR="71853" marT="35926" marB="359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772024"/>
                  </a:ext>
                </a:extLst>
              </a:tr>
              <a:tr h="536912">
                <a:tc>
                  <a:txBody>
                    <a:bodyPr/>
                    <a:lstStyle/>
                    <a:p>
                      <a:pPr algn="l" fontAlgn="base">
                        <a:lnSpc>
                          <a:spcPts val="1950"/>
                        </a:lnSpc>
                        <a:buNone/>
                      </a:pPr>
                      <a:r>
                        <a:rPr lang="en-US" sz="1800" b="1" i="0">
                          <a:solidFill>
                            <a:srgbClr val="000000"/>
                          </a:solidFill>
                          <a:effectLst/>
                          <a:latin typeface="Grandview Display" panose="020B0502040204020203" pitchFamily="34" charset="0"/>
                        </a:rPr>
                        <a:t>Kristen Jasperson​</a:t>
                      </a:r>
                      <a:endParaRPr lang="en-US" sz="2000" b="1" i="0">
                        <a:solidFill>
                          <a:srgbClr val="000000"/>
                        </a:solidFill>
                        <a:effectLst/>
                      </a:endParaRPr>
                    </a:p>
                  </a:txBody>
                  <a:tcPr marL="71853" marR="71853" marT="35926" marB="359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ase">
                        <a:lnSpc>
                          <a:spcPts val="1950"/>
                        </a:lnSpc>
                        <a:buNone/>
                      </a:pPr>
                      <a:r>
                        <a:rPr lang="en-US" sz="1800" b="1" i="0" dirty="0">
                          <a:solidFill>
                            <a:srgbClr val="000000"/>
                          </a:solidFill>
                          <a:effectLst/>
                          <a:latin typeface="Grandview Display" panose="020B0502040204020203" pitchFamily="34" charset="0"/>
                        </a:rPr>
                        <a:t>Project Manager for Student Success Initiatives​</a:t>
                      </a:r>
                      <a:endParaRPr lang="en-US" sz="2000" b="1" i="0" dirty="0">
                        <a:solidFill>
                          <a:srgbClr val="000000"/>
                        </a:solidFill>
                        <a:effectLst/>
                      </a:endParaRPr>
                    </a:p>
                  </a:txBody>
                  <a:tcPr marL="71853" marR="71853" marT="35926" marB="359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ase">
                        <a:lnSpc>
                          <a:spcPts val="1950"/>
                        </a:lnSpc>
                        <a:buNone/>
                      </a:pPr>
                      <a:r>
                        <a:rPr lang="en-US" sz="1800" b="1" i="0" dirty="0">
                          <a:solidFill>
                            <a:srgbClr val="000000"/>
                          </a:solidFill>
                          <a:effectLst/>
                          <a:latin typeface="Grandview Display" panose="020B0502040204020203" pitchFamily="34" charset="0"/>
                        </a:rPr>
                        <a:t>UW Administration​</a:t>
                      </a:r>
                      <a:endParaRPr lang="en-US" sz="2000" b="1" i="0" dirty="0">
                        <a:solidFill>
                          <a:srgbClr val="000000"/>
                        </a:solidFill>
                        <a:effectLst/>
                      </a:endParaRPr>
                    </a:p>
                  </a:txBody>
                  <a:tcPr marL="71853" marR="71853" marT="35926" marB="359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5048833"/>
                  </a:ext>
                </a:extLst>
              </a:tr>
            </a:tbl>
          </a:graphicData>
        </a:graphic>
      </p:graphicFrame>
    </p:spTree>
    <p:extLst>
      <p:ext uri="{BB962C8B-B14F-4D97-AF65-F5344CB8AC3E}">
        <p14:creationId xmlns:p14="http://schemas.microsoft.com/office/powerpoint/2010/main" val="3781264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53CF4-B5EB-6544-4EDA-7096A5CFF4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24DC0D-722D-5B7A-9118-37910D05894B}"/>
              </a:ext>
            </a:extLst>
          </p:cNvPr>
          <p:cNvSpPr>
            <a:spLocks noGrp="1"/>
          </p:cNvSpPr>
          <p:nvPr>
            <p:ph type="title"/>
          </p:nvPr>
        </p:nvSpPr>
        <p:spPr/>
        <p:txBody>
          <a:bodyPr/>
          <a:lstStyle/>
          <a:p>
            <a:r>
              <a:rPr lang="en-US"/>
              <a:t>Initial Step: Information Gathering</a:t>
            </a:r>
          </a:p>
        </p:txBody>
      </p:sp>
      <p:sp>
        <p:nvSpPr>
          <p:cNvPr id="3" name="Content Placeholder 2">
            <a:extLst>
              <a:ext uri="{FF2B5EF4-FFF2-40B4-BE49-F238E27FC236}">
                <a16:creationId xmlns:a16="http://schemas.microsoft.com/office/drawing/2014/main" id="{ED5EEB27-AC43-01F4-A3AD-180F92C193E6}"/>
              </a:ext>
            </a:extLst>
          </p:cNvPr>
          <p:cNvSpPr>
            <a:spLocks noGrp="1"/>
          </p:cNvSpPr>
          <p:nvPr>
            <p:ph sz="half" idx="1"/>
          </p:nvPr>
        </p:nvSpPr>
        <p:spPr>
          <a:xfrm>
            <a:off x="648418" y="1825625"/>
            <a:ext cx="10515599" cy="4351338"/>
          </a:xfrm>
        </p:spPr>
        <p:txBody>
          <a:bodyPr vert="horz" lIns="91440" tIns="45720" rIns="91440" bIns="45720" rtlCol="0" anchor="t">
            <a:normAutofit/>
          </a:bodyPr>
          <a:lstStyle/>
          <a:p>
            <a:pPr fontAlgn="base"/>
            <a:r>
              <a:rPr lang="en-US" b="0">
                <a:latin typeface="Open Sans"/>
                <a:ea typeface="Open Sans"/>
                <a:cs typeface="Open Sans"/>
              </a:rPr>
              <a:t>Learn how campuses prepare, train, and support faculty and staff to support student mental health. </a:t>
            </a:r>
            <a:endParaRPr lang="en-US">
              <a:latin typeface="Open Sans"/>
              <a:ea typeface="Open Sans"/>
              <a:cs typeface="Open Sans"/>
            </a:endParaRPr>
          </a:p>
          <a:p>
            <a:r>
              <a:rPr lang="en-US" b="0">
                <a:latin typeface="Open Sans"/>
                <a:ea typeface="Open Sans"/>
                <a:cs typeface="Open Sans"/>
              </a:rPr>
              <a:t>Better understand what is working well on campuses, where there are gaps, and how we can improve.​</a:t>
            </a:r>
            <a:endParaRPr lang="en-US">
              <a:latin typeface="Open Sans"/>
              <a:ea typeface="Open Sans"/>
              <a:cs typeface="Open Sans"/>
            </a:endParaRPr>
          </a:p>
          <a:p>
            <a:r>
              <a:rPr lang="en-US" b="0">
                <a:latin typeface="Open Sans"/>
                <a:ea typeface="Open Sans"/>
                <a:cs typeface="Open Sans"/>
              </a:rPr>
              <a:t>Share findings, identify themes, and brainstorm opportunities. </a:t>
            </a:r>
          </a:p>
        </p:txBody>
      </p:sp>
    </p:spTree>
    <p:extLst>
      <p:ext uri="{BB962C8B-B14F-4D97-AF65-F5344CB8AC3E}">
        <p14:creationId xmlns:p14="http://schemas.microsoft.com/office/powerpoint/2010/main" val="1150384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78433-C09D-9E1F-C09B-23C801F411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9B17F9-6DE5-2A79-59D6-C7E9F64E537E}"/>
              </a:ext>
            </a:extLst>
          </p:cNvPr>
          <p:cNvSpPr>
            <a:spLocks noGrp="1"/>
          </p:cNvSpPr>
          <p:nvPr>
            <p:ph type="title"/>
          </p:nvPr>
        </p:nvSpPr>
        <p:spPr/>
        <p:txBody>
          <a:bodyPr/>
          <a:lstStyle/>
          <a:p>
            <a:r>
              <a:rPr lang="en-US">
                <a:latin typeface="Open Sans"/>
                <a:ea typeface="Open Sans"/>
                <a:cs typeface="Open Sans"/>
              </a:rPr>
              <a:t>Approach and Timeline</a:t>
            </a:r>
            <a:endParaRPr lang="en-US"/>
          </a:p>
        </p:txBody>
      </p:sp>
      <p:sp>
        <p:nvSpPr>
          <p:cNvPr id="3" name="Content Placeholder 2">
            <a:extLst>
              <a:ext uri="{FF2B5EF4-FFF2-40B4-BE49-F238E27FC236}">
                <a16:creationId xmlns:a16="http://schemas.microsoft.com/office/drawing/2014/main" id="{BE3232BF-AD62-F722-2EE6-E17FE51AD816}"/>
              </a:ext>
            </a:extLst>
          </p:cNvPr>
          <p:cNvSpPr>
            <a:spLocks noGrp="1"/>
          </p:cNvSpPr>
          <p:nvPr>
            <p:ph sz="half" idx="1"/>
          </p:nvPr>
        </p:nvSpPr>
        <p:spPr>
          <a:xfrm>
            <a:off x="648418" y="1825625"/>
            <a:ext cx="10515599" cy="4351338"/>
          </a:xfrm>
        </p:spPr>
        <p:txBody>
          <a:bodyPr vert="horz" lIns="91440" tIns="45720" rIns="91440" bIns="45720" rtlCol="0" anchor="t">
            <a:normAutofit lnSpcReduction="10000"/>
          </a:bodyPr>
          <a:lstStyle/>
          <a:p>
            <a:r>
              <a:rPr lang="en-US">
                <a:latin typeface="Open Sans"/>
                <a:ea typeface="Open Sans"/>
                <a:cs typeface="Open Sans"/>
              </a:rPr>
              <a:t>Fall 2025 – </a:t>
            </a:r>
            <a:r>
              <a:rPr lang="en-US" b="0">
                <a:latin typeface="Open Sans"/>
                <a:ea typeface="Open Sans"/>
                <a:cs typeface="Open Sans"/>
              </a:rPr>
              <a:t>Over several meetings we developed our strategy for gathering information – identify key stakeholders and questions to ask campuses (SWOT analysis informed)</a:t>
            </a:r>
            <a:endParaRPr lang="en-US"/>
          </a:p>
          <a:p>
            <a:r>
              <a:rPr lang="en-US">
                <a:latin typeface="Open Sans"/>
                <a:ea typeface="Open Sans"/>
                <a:cs typeface="Open Sans"/>
              </a:rPr>
              <a:t>January 9 – </a:t>
            </a:r>
            <a:r>
              <a:rPr lang="en-US" b="0">
                <a:latin typeface="Open Sans"/>
                <a:ea typeface="Open Sans"/>
                <a:cs typeface="Open Sans"/>
              </a:rPr>
              <a:t>Advisory Committee Meeting</a:t>
            </a:r>
          </a:p>
          <a:p>
            <a:r>
              <a:rPr lang="en-US">
                <a:latin typeface="Open Sans"/>
                <a:ea typeface="Open Sans"/>
                <a:cs typeface="Open Sans"/>
              </a:rPr>
              <a:t>January 15</a:t>
            </a:r>
            <a:r>
              <a:rPr lang="en-US" b="0">
                <a:latin typeface="Open Sans"/>
                <a:ea typeface="Open Sans"/>
                <a:cs typeface="Open Sans"/>
              </a:rPr>
              <a:t> – Worksheet shared to campus stakeholders​</a:t>
            </a:r>
            <a:endParaRPr lang="en-US"/>
          </a:p>
          <a:p>
            <a:pPr fontAlgn="base"/>
            <a:r>
              <a:rPr lang="en-US">
                <a:latin typeface="Open Sans"/>
                <a:ea typeface="Open Sans"/>
                <a:cs typeface="Open Sans"/>
              </a:rPr>
              <a:t>February 9</a:t>
            </a:r>
            <a:r>
              <a:rPr lang="en-US" b="0">
                <a:latin typeface="Open Sans"/>
                <a:ea typeface="Open Sans"/>
                <a:cs typeface="Open Sans"/>
              </a:rPr>
              <a:t> - Information gathering completed​</a:t>
            </a:r>
          </a:p>
          <a:p>
            <a:pPr fontAlgn="base"/>
            <a:r>
              <a:rPr lang="en-US">
                <a:latin typeface="Open Sans"/>
                <a:ea typeface="Open Sans"/>
                <a:cs typeface="Open Sans"/>
              </a:rPr>
              <a:t>February 24</a:t>
            </a:r>
            <a:r>
              <a:rPr lang="en-US" b="0">
                <a:latin typeface="Open Sans"/>
                <a:ea typeface="Open Sans"/>
                <a:cs typeface="Open Sans"/>
              </a:rPr>
              <a:t> – Subcommittee reviewed responses, identified themes, developed budget request related to most urgent priorities</a:t>
            </a:r>
          </a:p>
          <a:p>
            <a:pPr fontAlgn="base"/>
            <a:r>
              <a:rPr lang="en-US">
                <a:latin typeface="Open Sans"/>
                <a:ea typeface="Open Sans"/>
                <a:cs typeface="Open Sans"/>
              </a:rPr>
              <a:t>February 27</a:t>
            </a:r>
            <a:r>
              <a:rPr lang="en-US" b="0">
                <a:latin typeface="Open Sans"/>
                <a:ea typeface="Open Sans"/>
                <a:cs typeface="Open Sans"/>
              </a:rPr>
              <a:t> – Budget request submitted</a:t>
            </a:r>
          </a:p>
        </p:txBody>
      </p:sp>
    </p:spTree>
    <p:extLst>
      <p:ext uri="{BB962C8B-B14F-4D97-AF65-F5344CB8AC3E}">
        <p14:creationId xmlns:p14="http://schemas.microsoft.com/office/powerpoint/2010/main" val="632419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6D3243-7003-E097-4C47-F8476CA82A1A}"/>
              </a:ext>
            </a:extLst>
          </p:cNvPr>
          <p:cNvSpPr>
            <a:spLocks noGrp="1"/>
          </p:cNvSpPr>
          <p:nvPr>
            <p:ph type="title"/>
          </p:nvPr>
        </p:nvSpPr>
        <p:spPr/>
        <p:txBody>
          <a:bodyPr>
            <a:normAutofit fontScale="90000"/>
          </a:bodyPr>
          <a:lstStyle/>
          <a:p>
            <a:r>
              <a:rPr lang="en-US">
                <a:latin typeface="Open Sans"/>
                <a:ea typeface="Open Sans"/>
                <a:cs typeface="Open Sans"/>
              </a:rPr>
              <a:t>Key Takeaways from Campuses</a:t>
            </a:r>
            <a:endParaRPr lang="en-US"/>
          </a:p>
        </p:txBody>
      </p:sp>
      <p:sp>
        <p:nvSpPr>
          <p:cNvPr id="2" name="TextBox 1">
            <a:extLst>
              <a:ext uri="{FF2B5EF4-FFF2-40B4-BE49-F238E27FC236}">
                <a16:creationId xmlns:a16="http://schemas.microsoft.com/office/drawing/2014/main" id="{C0ED27A1-92BD-EDD7-CAC8-6943E6DCB83C}"/>
              </a:ext>
            </a:extLst>
          </p:cNvPr>
          <p:cNvSpPr txBox="1"/>
          <p:nvPr/>
        </p:nvSpPr>
        <p:spPr>
          <a:xfrm>
            <a:off x="2252870" y="4228548"/>
            <a:ext cx="7686260" cy="707886"/>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Open Sans"/>
                <a:ea typeface="Open Sans"/>
                <a:cs typeface="Open Sans"/>
              </a:rPr>
              <a:t>Goal: Increase faculty and staff preparation and capacity to respond to and support student mental health.</a:t>
            </a:r>
            <a:endParaRPr kumimoji="0" lang="en-US" sz="20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56279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EE0C-2949-EE76-3A5A-5447878E4782}"/>
              </a:ext>
            </a:extLst>
          </p:cNvPr>
          <p:cNvSpPr>
            <a:spLocks noGrp="1"/>
          </p:cNvSpPr>
          <p:nvPr>
            <p:ph type="title"/>
          </p:nvPr>
        </p:nvSpPr>
        <p:spPr/>
        <p:txBody>
          <a:bodyPr/>
          <a:lstStyle/>
          <a:p>
            <a:r>
              <a:rPr lang="en-US">
                <a:latin typeface="Open Sans"/>
                <a:ea typeface="Open Sans"/>
                <a:cs typeface="Open Sans"/>
              </a:rPr>
              <a:t>Takeaways overview</a:t>
            </a:r>
            <a:endParaRPr lang="en-US"/>
          </a:p>
        </p:txBody>
      </p:sp>
      <p:sp>
        <p:nvSpPr>
          <p:cNvPr id="4" name="Content Placeholder 3">
            <a:extLst>
              <a:ext uri="{FF2B5EF4-FFF2-40B4-BE49-F238E27FC236}">
                <a16:creationId xmlns:a16="http://schemas.microsoft.com/office/drawing/2014/main" id="{14F3907C-6771-38AF-F464-FAD7257058CF}"/>
              </a:ext>
            </a:extLst>
          </p:cNvPr>
          <p:cNvSpPr>
            <a:spLocks noGrp="1"/>
          </p:cNvSpPr>
          <p:nvPr>
            <p:ph type="body" sz="half" idx="2"/>
          </p:nvPr>
        </p:nvSpPr>
        <p:spPr>
          <a:xfrm>
            <a:off x="839788" y="2878070"/>
            <a:ext cx="3112728" cy="2238099"/>
          </a:xfrm>
        </p:spPr>
        <p:txBody>
          <a:bodyPr vert="horz" lIns="91440" tIns="45720" rIns="91440" bIns="45720" rtlCol="0" anchor="t">
            <a:normAutofit/>
          </a:bodyPr>
          <a:lstStyle/>
          <a:p>
            <a:r>
              <a:rPr lang="en-US" sz="2800"/>
              <a:t>We received responses from all 13 Universities of Wisconsin.</a:t>
            </a:r>
            <a:endParaRPr lang="en-US"/>
          </a:p>
        </p:txBody>
      </p:sp>
      <p:graphicFrame>
        <p:nvGraphicFramePr>
          <p:cNvPr id="6" name="Content Placeholder 4">
            <a:extLst>
              <a:ext uri="{FF2B5EF4-FFF2-40B4-BE49-F238E27FC236}">
                <a16:creationId xmlns:a16="http://schemas.microsoft.com/office/drawing/2014/main" id="{C72F8766-1CA2-E8B3-7145-353CF8F545A2}"/>
              </a:ext>
            </a:extLst>
          </p:cNvPr>
          <p:cNvGraphicFramePr>
            <a:graphicFrameLocks/>
          </p:cNvGraphicFramePr>
          <p:nvPr/>
        </p:nvGraphicFramePr>
        <p:xfrm>
          <a:off x="4180893" y="738141"/>
          <a:ext cx="4614319" cy="5464500"/>
        </p:xfrm>
        <a:graphic>
          <a:graphicData uri="http://schemas.openxmlformats.org/drawingml/2006/table">
            <a:tbl>
              <a:tblPr firstRow="1" bandRow="1">
                <a:tableStyleId>{5C22544A-7EE6-4342-B048-85BDC9FD1C3A}</a:tableStyleId>
              </a:tblPr>
              <a:tblGrid>
                <a:gridCol w="2049517">
                  <a:extLst>
                    <a:ext uri="{9D8B030D-6E8A-4147-A177-3AD203B41FA5}">
                      <a16:colId xmlns:a16="http://schemas.microsoft.com/office/drawing/2014/main" val="1941322034"/>
                    </a:ext>
                  </a:extLst>
                </a:gridCol>
                <a:gridCol w="2564802">
                  <a:extLst>
                    <a:ext uri="{9D8B030D-6E8A-4147-A177-3AD203B41FA5}">
                      <a16:colId xmlns:a16="http://schemas.microsoft.com/office/drawing/2014/main" val="1480093556"/>
                    </a:ext>
                  </a:extLst>
                </a:gridCol>
              </a:tblGrid>
              <a:tr h="322058">
                <a:tc>
                  <a:txBody>
                    <a:bodyPr/>
                    <a:lstStyle/>
                    <a:p>
                      <a:pPr algn="ctr" fontAlgn="base">
                        <a:lnSpc>
                          <a:spcPts val="2175"/>
                        </a:lnSpc>
                        <a:buNone/>
                      </a:pPr>
                      <a:r>
                        <a:rPr lang="en-US" sz="1800" b="1" i="0">
                          <a:solidFill>
                            <a:srgbClr val="FFFFFF"/>
                          </a:solidFill>
                          <a:effectLst/>
                          <a:latin typeface="Aptos" panose="020B0004020202020204" pitchFamily="34" charset="0"/>
                        </a:rPr>
                        <a:t>UW</a:t>
                      </a:r>
                      <a:endParaRPr lang="en-US" b="1" i="0">
                        <a:solidFill>
                          <a:srgbClr val="FFFFFF"/>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6821" cap="flat" cmpd="sng" algn="ctr">
                      <a:solidFill>
                        <a:srgbClr val="FFFFFF"/>
                      </a:solidFill>
                      <a:prstDash val="solid"/>
                      <a:round/>
                      <a:headEnd type="none" w="med" len="med"/>
                      <a:tailEnd type="none" w="med" len="med"/>
                    </a:lnB>
                  </a:tcPr>
                </a:tc>
                <a:tc>
                  <a:txBody>
                    <a:bodyPr/>
                    <a:lstStyle/>
                    <a:p>
                      <a:pPr algn="ctr" fontAlgn="base">
                        <a:lnSpc>
                          <a:spcPts val="2175"/>
                        </a:lnSpc>
                        <a:buNone/>
                      </a:pPr>
                      <a:r>
                        <a:rPr lang="en-US" sz="1800" b="1" i="0">
                          <a:solidFill>
                            <a:srgbClr val="FFFFFF"/>
                          </a:solidFill>
                          <a:effectLst/>
                          <a:latin typeface="Aptos"/>
                        </a:rPr>
                        <a:t># of Respondents</a:t>
                      </a:r>
                      <a:endParaRPr lang="en-US" b="1" i="0">
                        <a:solidFill>
                          <a:srgbClr val="FFFFFF"/>
                        </a:solidFill>
                        <a:effectLst/>
                        <a:latin typeface="Apto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6821"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20808305"/>
                  </a:ext>
                </a:extLst>
              </a:tr>
              <a:tr h="322058">
                <a:tc>
                  <a:txBody>
                    <a:bodyPr/>
                    <a:lstStyle/>
                    <a:p>
                      <a:pPr algn="l" fontAlgn="base">
                        <a:lnSpc>
                          <a:spcPts val="2175"/>
                        </a:lnSpc>
                        <a:buNone/>
                      </a:pPr>
                      <a:r>
                        <a:rPr lang="en-US" sz="1800" b="0" i="0">
                          <a:solidFill>
                            <a:srgbClr val="000000"/>
                          </a:solidFill>
                          <a:effectLst/>
                          <a:latin typeface="Aptos" panose="020B0004020202020204" pitchFamily="34" charset="0"/>
                        </a:rPr>
                        <a:t>Eau Claire</a:t>
                      </a:r>
                      <a:endParaRPr lang="en-US"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6821"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fontAlgn="base">
                        <a:lnSpc>
                          <a:spcPts val="2175"/>
                        </a:lnSpc>
                        <a:buNone/>
                      </a:pPr>
                      <a:r>
                        <a:rPr lang="en-US" sz="1800" b="0" i="0">
                          <a:solidFill>
                            <a:srgbClr val="000000"/>
                          </a:solidFill>
                          <a:effectLst/>
                          <a:latin typeface="Aptos" panose="020B0004020202020204" pitchFamily="34" charset="0"/>
                        </a:rPr>
                        <a:t>5</a:t>
                      </a:r>
                      <a:endParaRPr lang="en-US"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6821"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429698063"/>
                  </a:ext>
                </a:extLst>
              </a:tr>
              <a:tr h="322058">
                <a:tc>
                  <a:txBody>
                    <a:bodyPr/>
                    <a:lstStyle/>
                    <a:p>
                      <a:pPr algn="l" fontAlgn="base">
                        <a:lnSpc>
                          <a:spcPts val="2175"/>
                        </a:lnSpc>
                        <a:buNone/>
                      </a:pPr>
                      <a:r>
                        <a:rPr lang="en-US" sz="1800" b="0" i="0">
                          <a:solidFill>
                            <a:srgbClr val="000000"/>
                          </a:solidFill>
                          <a:effectLst/>
                          <a:latin typeface="Aptos" panose="020B0004020202020204" pitchFamily="34" charset="0"/>
                        </a:rPr>
                        <a:t>Green Bay</a:t>
                      </a:r>
                      <a:endParaRPr lang="en-US"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fontAlgn="base">
                        <a:lnSpc>
                          <a:spcPts val="2175"/>
                        </a:lnSpc>
                        <a:buNone/>
                      </a:pPr>
                      <a:r>
                        <a:rPr lang="en-US" sz="1800" b="0" i="0">
                          <a:solidFill>
                            <a:srgbClr val="000000"/>
                          </a:solidFill>
                          <a:effectLst/>
                          <a:latin typeface="Aptos" panose="020B0004020202020204" pitchFamily="34" charset="0"/>
                        </a:rPr>
                        <a:t>3</a:t>
                      </a:r>
                      <a:endParaRPr lang="en-US"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651583410"/>
                  </a:ext>
                </a:extLst>
              </a:tr>
              <a:tr h="322058">
                <a:tc>
                  <a:txBody>
                    <a:bodyPr/>
                    <a:lstStyle/>
                    <a:p>
                      <a:pPr algn="l" fontAlgn="base">
                        <a:lnSpc>
                          <a:spcPts val="2175"/>
                        </a:lnSpc>
                        <a:buNone/>
                      </a:pPr>
                      <a:r>
                        <a:rPr lang="en-US" sz="1800" b="0" i="0">
                          <a:solidFill>
                            <a:srgbClr val="000000"/>
                          </a:solidFill>
                          <a:effectLst/>
                          <a:latin typeface="Aptos" panose="020B0004020202020204" pitchFamily="34" charset="0"/>
                        </a:rPr>
                        <a:t>La Crosse</a:t>
                      </a:r>
                      <a:endParaRPr lang="en-US"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fontAlgn="base">
                        <a:lnSpc>
                          <a:spcPts val="2175"/>
                        </a:lnSpc>
                        <a:buNone/>
                      </a:pPr>
                      <a:r>
                        <a:rPr lang="en-US" sz="1800" b="0" i="0">
                          <a:solidFill>
                            <a:srgbClr val="000000"/>
                          </a:solidFill>
                          <a:effectLst/>
                          <a:latin typeface="Aptos" panose="020B0004020202020204" pitchFamily="34" charset="0"/>
                        </a:rPr>
                        <a:t>5</a:t>
                      </a:r>
                      <a:endParaRPr lang="en-US"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445133756"/>
                  </a:ext>
                </a:extLst>
              </a:tr>
              <a:tr h="322058">
                <a:tc>
                  <a:txBody>
                    <a:bodyPr/>
                    <a:lstStyle/>
                    <a:p>
                      <a:pPr algn="l" fontAlgn="base">
                        <a:lnSpc>
                          <a:spcPts val="2175"/>
                        </a:lnSpc>
                        <a:buNone/>
                      </a:pPr>
                      <a:r>
                        <a:rPr lang="en-US" sz="1800" b="0" i="0">
                          <a:solidFill>
                            <a:srgbClr val="000000"/>
                          </a:solidFill>
                          <a:effectLst/>
                          <a:latin typeface="Aptos" panose="020B0004020202020204" pitchFamily="34" charset="0"/>
                        </a:rPr>
                        <a:t>Madison</a:t>
                      </a:r>
                      <a:endParaRPr lang="en-US"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fontAlgn="base">
                        <a:lnSpc>
                          <a:spcPts val="2175"/>
                        </a:lnSpc>
                        <a:buNone/>
                      </a:pPr>
                      <a:r>
                        <a:rPr lang="en-US" sz="1800" b="0" i="0">
                          <a:solidFill>
                            <a:srgbClr val="000000"/>
                          </a:solidFill>
                          <a:effectLst/>
                          <a:latin typeface="Aptos" panose="020B0004020202020204" pitchFamily="34" charset="0"/>
                        </a:rPr>
                        <a:t>6</a:t>
                      </a:r>
                      <a:endParaRPr lang="en-US"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68409628"/>
                  </a:ext>
                </a:extLst>
              </a:tr>
              <a:tr h="322058">
                <a:tc>
                  <a:txBody>
                    <a:bodyPr/>
                    <a:lstStyle/>
                    <a:p>
                      <a:pPr algn="l" fontAlgn="base">
                        <a:lnSpc>
                          <a:spcPts val="2175"/>
                        </a:lnSpc>
                        <a:buNone/>
                      </a:pPr>
                      <a:r>
                        <a:rPr lang="en-US" sz="1800" b="0" i="0">
                          <a:solidFill>
                            <a:srgbClr val="000000"/>
                          </a:solidFill>
                          <a:effectLst/>
                          <a:latin typeface="Aptos" panose="020B0004020202020204" pitchFamily="34" charset="0"/>
                        </a:rPr>
                        <a:t>Milwaukee</a:t>
                      </a:r>
                      <a:endParaRPr lang="en-US"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fontAlgn="base">
                        <a:lnSpc>
                          <a:spcPts val="2175"/>
                        </a:lnSpc>
                        <a:buNone/>
                      </a:pPr>
                      <a:r>
                        <a:rPr lang="en-US" sz="1800" b="0" i="0">
                          <a:solidFill>
                            <a:srgbClr val="000000"/>
                          </a:solidFill>
                          <a:effectLst/>
                          <a:latin typeface="Aptos" panose="020B0004020202020204" pitchFamily="34" charset="0"/>
                        </a:rPr>
                        <a:t>7</a:t>
                      </a:r>
                      <a:endParaRPr lang="en-US"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897636595"/>
                  </a:ext>
                </a:extLst>
              </a:tr>
              <a:tr h="322058">
                <a:tc>
                  <a:txBody>
                    <a:bodyPr/>
                    <a:lstStyle/>
                    <a:p>
                      <a:pPr algn="l" fontAlgn="base">
                        <a:lnSpc>
                          <a:spcPts val="2175"/>
                        </a:lnSpc>
                        <a:buNone/>
                      </a:pPr>
                      <a:r>
                        <a:rPr lang="en-US" sz="1800" b="0" i="0">
                          <a:solidFill>
                            <a:srgbClr val="000000"/>
                          </a:solidFill>
                          <a:effectLst/>
                          <a:latin typeface="Aptos" panose="020B0004020202020204" pitchFamily="34" charset="0"/>
                        </a:rPr>
                        <a:t>Oshkosh</a:t>
                      </a:r>
                      <a:endParaRPr lang="en-US"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fontAlgn="base">
                        <a:lnSpc>
                          <a:spcPts val="2175"/>
                        </a:lnSpc>
                        <a:buNone/>
                      </a:pPr>
                      <a:r>
                        <a:rPr lang="en-US" sz="1800" b="0" i="0">
                          <a:solidFill>
                            <a:srgbClr val="000000"/>
                          </a:solidFill>
                          <a:effectLst/>
                          <a:latin typeface="Aptos" panose="020B0004020202020204" pitchFamily="34" charset="0"/>
                        </a:rPr>
                        <a:t>2</a:t>
                      </a:r>
                      <a:endParaRPr lang="en-US"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492514193"/>
                  </a:ext>
                </a:extLst>
              </a:tr>
              <a:tr h="322058">
                <a:tc>
                  <a:txBody>
                    <a:bodyPr/>
                    <a:lstStyle/>
                    <a:p>
                      <a:pPr algn="l" fontAlgn="base">
                        <a:lnSpc>
                          <a:spcPts val="2175"/>
                        </a:lnSpc>
                        <a:buNone/>
                      </a:pPr>
                      <a:r>
                        <a:rPr lang="en-US" sz="1800" b="0" i="0">
                          <a:solidFill>
                            <a:srgbClr val="000000"/>
                          </a:solidFill>
                          <a:effectLst/>
                          <a:latin typeface="Aptos" panose="020B0004020202020204" pitchFamily="34" charset="0"/>
                        </a:rPr>
                        <a:t>Parkside</a:t>
                      </a:r>
                      <a:endParaRPr lang="en-US"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fontAlgn="base">
                        <a:lnSpc>
                          <a:spcPts val="2175"/>
                        </a:lnSpc>
                        <a:buNone/>
                      </a:pPr>
                      <a:r>
                        <a:rPr lang="en-US" sz="1800" b="0" i="0">
                          <a:solidFill>
                            <a:srgbClr val="000000"/>
                          </a:solidFill>
                          <a:effectLst/>
                          <a:latin typeface="Aptos" panose="020B0004020202020204" pitchFamily="34" charset="0"/>
                        </a:rPr>
                        <a:t>5</a:t>
                      </a:r>
                      <a:endParaRPr lang="en-US"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736356719"/>
                  </a:ext>
                </a:extLst>
              </a:tr>
              <a:tr h="322058">
                <a:tc>
                  <a:txBody>
                    <a:bodyPr/>
                    <a:lstStyle/>
                    <a:p>
                      <a:pPr algn="l" fontAlgn="base">
                        <a:lnSpc>
                          <a:spcPts val="2175"/>
                        </a:lnSpc>
                        <a:buNone/>
                      </a:pPr>
                      <a:r>
                        <a:rPr lang="en-US" sz="1800" b="0" i="0">
                          <a:solidFill>
                            <a:srgbClr val="000000"/>
                          </a:solidFill>
                          <a:effectLst/>
                          <a:latin typeface="Aptos" panose="020B0004020202020204" pitchFamily="34" charset="0"/>
                        </a:rPr>
                        <a:t>Platteville</a:t>
                      </a:r>
                      <a:endParaRPr lang="en-US"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fontAlgn="base">
                        <a:lnSpc>
                          <a:spcPts val="2175"/>
                        </a:lnSpc>
                        <a:buNone/>
                      </a:pPr>
                      <a:r>
                        <a:rPr lang="en-US" sz="1800" b="0" i="0">
                          <a:solidFill>
                            <a:srgbClr val="000000"/>
                          </a:solidFill>
                          <a:effectLst/>
                          <a:latin typeface="Aptos" panose="020B0004020202020204" pitchFamily="34" charset="0"/>
                        </a:rPr>
                        <a:t>3</a:t>
                      </a:r>
                      <a:endParaRPr lang="en-US"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60726562"/>
                  </a:ext>
                </a:extLst>
              </a:tr>
              <a:tr h="322058">
                <a:tc>
                  <a:txBody>
                    <a:bodyPr/>
                    <a:lstStyle/>
                    <a:p>
                      <a:pPr algn="l" fontAlgn="base">
                        <a:lnSpc>
                          <a:spcPts val="2175"/>
                        </a:lnSpc>
                        <a:buNone/>
                      </a:pPr>
                      <a:r>
                        <a:rPr lang="en-US" sz="1800" b="0" i="0">
                          <a:solidFill>
                            <a:srgbClr val="000000"/>
                          </a:solidFill>
                          <a:effectLst/>
                          <a:latin typeface="Aptos" panose="020B0004020202020204" pitchFamily="34" charset="0"/>
                        </a:rPr>
                        <a:t>River Falls</a:t>
                      </a:r>
                      <a:endParaRPr lang="en-US"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fontAlgn="base">
                        <a:lnSpc>
                          <a:spcPts val="2175"/>
                        </a:lnSpc>
                        <a:buNone/>
                      </a:pPr>
                      <a:r>
                        <a:rPr lang="en-US" sz="1800" b="0" i="0">
                          <a:solidFill>
                            <a:srgbClr val="000000"/>
                          </a:solidFill>
                          <a:effectLst/>
                          <a:latin typeface="Aptos" panose="020B0004020202020204" pitchFamily="34" charset="0"/>
                        </a:rPr>
                        <a:t>2</a:t>
                      </a:r>
                      <a:endParaRPr lang="en-US"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713959249"/>
                  </a:ext>
                </a:extLst>
              </a:tr>
              <a:tr h="322058">
                <a:tc>
                  <a:txBody>
                    <a:bodyPr/>
                    <a:lstStyle/>
                    <a:p>
                      <a:pPr algn="l" fontAlgn="base">
                        <a:lnSpc>
                          <a:spcPts val="2175"/>
                        </a:lnSpc>
                        <a:buNone/>
                      </a:pPr>
                      <a:r>
                        <a:rPr lang="en-US" sz="1800" b="0" i="0">
                          <a:solidFill>
                            <a:srgbClr val="000000"/>
                          </a:solidFill>
                          <a:effectLst/>
                          <a:latin typeface="Aptos" panose="020B0004020202020204" pitchFamily="34" charset="0"/>
                        </a:rPr>
                        <a:t>Stevens Point</a:t>
                      </a:r>
                      <a:endParaRPr lang="en-US"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fontAlgn="base">
                        <a:lnSpc>
                          <a:spcPts val="2175"/>
                        </a:lnSpc>
                        <a:buNone/>
                      </a:pPr>
                      <a:r>
                        <a:rPr lang="en-US" sz="1800" b="0" i="0">
                          <a:solidFill>
                            <a:srgbClr val="000000"/>
                          </a:solidFill>
                          <a:effectLst/>
                          <a:latin typeface="Aptos" panose="020B0004020202020204" pitchFamily="34" charset="0"/>
                        </a:rPr>
                        <a:t>3</a:t>
                      </a:r>
                      <a:endParaRPr lang="en-US"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216198392"/>
                  </a:ext>
                </a:extLst>
              </a:tr>
              <a:tr h="322058">
                <a:tc>
                  <a:txBody>
                    <a:bodyPr/>
                    <a:lstStyle/>
                    <a:p>
                      <a:pPr algn="l" fontAlgn="base">
                        <a:lnSpc>
                          <a:spcPts val="2175"/>
                        </a:lnSpc>
                        <a:buNone/>
                      </a:pPr>
                      <a:r>
                        <a:rPr lang="en-US" sz="1800" b="0" i="0">
                          <a:solidFill>
                            <a:srgbClr val="000000"/>
                          </a:solidFill>
                          <a:effectLst/>
                          <a:latin typeface="Aptos" panose="020B0004020202020204" pitchFamily="34" charset="0"/>
                        </a:rPr>
                        <a:t>Stout</a:t>
                      </a:r>
                      <a:endParaRPr lang="en-US"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fontAlgn="base">
                        <a:lnSpc>
                          <a:spcPts val="2175"/>
                        </a:lnSpc>
                        <a:buNone/>
                      </a:pPr>
                      <a:r>
                        <a:rPr lang="en-US" sz="1800" b="0" i="0">
                          <a:solidFill>
                            <a:srgbClr val="000000"/>
                          </a:solidFill>
                          <a:effectLst/>
                          <a:latin typeface="Aptos" panose="020B0004020202020204" pitchFamily="34" charset="0"/>
                        </a:rPr>
                        <a:t>3</a:t>
                      </a:r>
                      <a:endParaRPr lang="en-US"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96945654"/>
                  </a:ext>
                </a:extLst>
              </a:tr>
              <a:tr h="322058">
                <a:tc>
                  <a:txBody>
                    <a:bodyPr/>
                    <a:lstStyle/>
                    <a:p>
                      <a:pPr algn="l" fontAlgn="base">
                        <a:lnSpc>
                          <a:spcPts val="2175"/>
                        </a:lnSpc>
                        <a:buNone/>
                      </a:pPr>
                      <a:r>
                        <a:rPr lang="en-US" sz="1800" b="0" i="0">
                          <a:solidFill>
                            <a:srgbClr val="000000"/>
                          </a:solidFill>
                          <a:effectLst/>
                          <a:latin typeface="Aptos" panose="020B0004020202020204" pitchFamily="34" charset="0"/>
                        </a:rPr>
                        <a:t>Superior</a:t>
                      </a:r>
                      <a:endParaRPr lang="en-US"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fontAlgn="base">
                        <a:lnSpc>
                          <a:spcPts val="2175"/>
                        </a:lnSpc>
                        <a:buNone/>
                      </a:pPr>
                      <a:r>
                        <a:rPr lang="en-US" sz="1800" b="0" i="0">
                          <a:solidFill>
                            <a:srgbClr val="000000"/>
                          </a:solidFill>
                          <a:effectLst/>
                          <a:latin typeface="Aptos" panose="020B0004020202020204" pitchFamily="34" charset="0"/>
                        </a:rPr>
                        <a:t>5</a:t>
                      </a:r>
                      <a:endParaRPr lang="en-US"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34497221"/>
                  </a:ext>
                </a:extLst>
              </a:tr>
              <a:tr h="322058">
                <a:tc>
                  <a:txBody>
                    <a:bodyPr/>
                    <a:lstStyle/>
                    <a:p>
                      <a:pPr algn="l" fontAlgn="base">
                        <a:lnSpc>
                          <a:spcPts val="2175"/>
                        </a:lnSpc>
                        <a:buNone/>
                      </a:pPr>
                      <a:r>
                        <a:rPr lang="en-US" sz="1800" b="0" i="0">
                          <a:solidFill>
                            <a:srgbClr val="000000"/>
                          </a:solidFill>
                          <a:effectLst/>
                          <a:latin typeface="Aptos" panose="020B0004020202020204" pitchFamily="34" charset="0"/>
                        </a:rPr>
                        <a:t>Whitewater</a:t>
                      </a:r>
                      <a:endParaRPr lang="en-US"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fontAlgn="base">
                        <a:lnSpc>
                          <a:spcPts val="2175"/>
                        </a:lnSpc>
                        <a:buNone/>
                      </a:pPr>
                      <a:r>
                        <a:rPr lang="en-US" sz="1800" b="0" i="0">
                          <a:solidFill>
                            <a:srgbClr val="000000"/>
                          </a:solidFill>
                          <a:effectLst/>
                          <a:latin typeface="Aptos" panose="020B0004020202020204" pitchFamily="34" charset="0"/>
                        </a:rPr>
                        <a:t>4</a:t>
                      </a:r>
                      <a:endParaRPr lang="en-US"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188633973"/>
                  </a:ext>
                </a:extLst>
              </a:tr>
              <a:tr h="322058">
                <a:tc>
                  <a:txBody>
                    <a:bodyPr/>
                    <a:lstStyle/>
                    <a:p>
                      <a:pPr lvl="0" algn="l">
                        <a:lnSpc>
                          <a:spcPts val="2175"/>
                        </a:lnSpc>
                        <a:buNone/>
                      </a:pPr>
                      <a:r>
                        <a:rPr lang="en-US" sz="1800" b="1" i="1">
                          <a:solidFill>
                            <a:srgbClr val="000000"/>
                          </a:solidFill>
                          <a:effectLst/>
                          <a:latin typeface="Aptos"/>
                        </a:rPr>
                        <a:t>Total</a:t>
                      </a:r>
                    </a:p>
                  </a:txBody>
                  <a:tcPr>
                    <a:lnL w="9524">
                      <a:solidFill>
                        <a:srgbClr val="FFFFFF"/>
                      </a:solidFill>
                    </a:lnL>
                    <a:lnR w="9524">
                      <a:solidFill>
                        <a:srgbClr val="FFFFFF"/>
                      </a:solidFill>
                    </a:lnR>
                    <a:lnT w="9525" cap="flat" cmpd="sng" algn="ctr">
                      <a:solidFill>
                        <a:srgbClr val="FFFFFF"/>
                      </a:solidFill>
                      <a:prstDash val="solid"/>
                      <a:round/>
                      <a:headEnd type="none" w="med" len="med"/>
                      <a:tailEnd type="none" w="med" len="med"/>
                    </a:lnT>
                    <a:lnB w="9524">
                      <a:solidFill>
                        <a:srgbClr val="FFFFFF"/>
                      </a:solidFill>
                    </a:lnB>
                  </a:tcPr>
                </a:tc>
                <a:tc>
                  <a:txBody>
                    <a:bodyPr/>
                    <a:lstStyle/>
                    <a:p>
                      <a:pPr lvl="0" algn="ctr">
                        <a:lnSpc>
                          <a:spcPts val="2175"/>
                        </a:lnSpc>
                        <a:buNone/>
                      </a:pPr>
                      <a:r>
                        <a:rPr lang="en-US" sz="1800" b="0" i="0">
                          <a:solidFill>
                            <a:srgbClr val="000000"/>
                          </a:solidFill>
                          <a:effectLst/>
                          <a:latin typeface="Aptos"/>
                        </a:rPr>
                        <a:t>53</a:t>
                      </a:r>
                    </a:p>
                  </a:txBody>
                  <a:tcPr>
                    <a:lnL w="9524">
                      <a:solidFill>
                        <a:srgbClr val="FFFFFF"/>
                      </a:solidFill>
                    </a:lnL>
                    <a:lnR w="9524">
                      <a:solidFill>
                        <a:srgbClr val="FFFFFF"/>
                      </a:solidFill>
                    </a:lnR>
                    <a:lnT w="9525" cap="flat" cmpd="sng" algn="ctr">
                      <a:solidFill>
                        <a:srgbClr val="FFFFFF"/>
                      </a:solidFill>
                      <a:prstDash val="solid"/>
                      <a:round/>
                      <a:headEnd type="none" w="med" len="med"/>
                      <a:tailEnd type="none" w="med" len="med"/>
                    </a:lnT>
                    <a:lnB w="9524">
                      <a:solidFill>
                        <a:srgbClr val="FFFFFF"/>
                      </a:solidFill>
                    </a:lnB>
                  </a:tcPr>
                </a:tc>
                <a:extLst>
                  <a:ext uri="{0D108BD9-81ED-4DB2-BD59-A6C34878D82A}">
                    <a16:rowId xmlns:a16="http://schemas.microsoft.com/office/drawing/2014/main" val="4238405842"/>
                  </a:ext>
                </a:extLst>
              </a:tr>
            </a:tbl>
          </a:graphicData>
        </a:graphic>
      </p:graphicFrame>
    </p:spTree>
    <p:extLst>
      <p:ext uri="{BB962C8B-B14F-4D97-AF65-F5344CB8AC3E}">
        <p14:creationId xmlns:p14="http://schemas.microsoft.com/office/powerpoint/2010/main" val="2233129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F8FB5-F2B6-E117-3EC6-7CC1498893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41A54-FDA4-2E98-CA45-5C5DFB39F3CF}"/>
              </a:ext>
            </a:extLst>
          </p:cNvPr>
          <p:cNvSpPr>
            <a:spLocks noGrp="1"/>
          </p:cNvSpPr>
          <p:nvPr>
            <p:ph type="title"/>
          </p:nvPr>
        </p:nvSpPr>
        <p:spPr/>
        <p:txBody>
          <a:bodyPr/>
          <a:lstStyle/>
          <a:p>
            <a:r>
              <a:rPr lang="en-US">
                <a:latin typeface="Open Sans"/>
                <a:ea typeface="Open Sans"/>
                <a:cs typeface="Open Sans"/>
              </a:rPr>
              <a:t>Takeaways overview</a:t>
            </a:r>
            <a:endParaRPr lang="en-US"/>
          </a:p>
        </p:txBody>
      </p:sp>
      <p:sp>
        <p:nvSpPr>
          <p:cNvPr id="3" name="Content Placeholder 2">
            <a:extLst>
              <a:ext uri="{FF2B5EF4-FFF2-40B4-BE49-F238E27FC236}">
                <a16:creationId xmlns:a16="http://schemas.microsoft.com/office/drawing/2014/main" id="{42D49B04-3F66-4FA3-EBA9-83236E4A5790}"/>
              </a:ext>
            </a:extLst>
          </p:cNvPr>
          <p:cNvSpPr>
            <a:spLocks noGrp="1"/>
          </p:cNvSpPr>
          <p:nvPr>
            <p:ph sz="half" idx="1"/>
          </p:nvPr>
        </p:nvSpPr>
        <p:spPr>
          <a:xfrm>
            <a:off x="648418" y="1825625"/>
            <a:ext cx="9963806" cy="4351338"/>
          </a:xfrm>
        </p:spPr>
        <p:txBody>
          <a:bodyPr vert="horz" lIns="91440" tIns="45720" rIns="91440" bIns="45720" rtlCol="0" anchor="t">
            <a:normAutofit/>
          </a:bodyPr>
          <a:lstStyle/>
          <a:p>
            <a:r>
              <a:rPr lang="en-US" b="0">
                <a:latin typeface="Open Sans"/>
                <a:ea typeface="Open Sans"/>
                <a:cs typeface="Open Sans"/>
              </a:rPr>
              <a:t>The following responses are not a comprehensive list, nor should they be considered fully representative of a particular UW.</a:t>
            </a:r>
          </a:p>
          <a:p>
            <a:r>
              <a:rPr lang="en-US" b="0">
                <a:latin typeface="Open Sans"/>
                <a:ea typeface="Open Sans"/>
                <a:cs typeface="Open Sans"/>
              </a:rPr>
              <a:t>Responses were reviewed, and themes were identified.</a:t>
            </a:r>
          </a:p>
          <a:p>
            <a:endParaRPr lang="en-US" b="0">
              <a:latin typeface="Open Sans"/>
              <a:ea typeface="Open Sans"/>
              <a:cs typeface="Open Sans"/>
            </a:endParaRPr>
          </a:p>
          <a:p>
            <a:endParaRPr lang="en-US" b="0">
              <a:latin typeface="Open Sans"/>
              <a:ea typeface="Open Sans"/>
              <a:cs typeface="Open Sans"/>
            </a:endParaRPr>
          </a:p>
        </p:txBody>
      </p:sp>
    </p:spTree>
    <p:extLst>
      <p:ext uri="{BB962C8B-B14F-4D97-AF65-F5344CB8AC3E}">
        <p14:creationId xmlns:p14="http://schemas.microsoft.com/office/powerpoint/2010/main" val="1286550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CA212-19CB-A964-293C-B1EB054B28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8306F-0A06-4074-C5F8-6C71D6CA35EC}"/>
              </a:ext>
            </a:extLst>
          </p:cNvPr>
          <p:cNvSpPr>
            <a:spLocks noGrp="1"/>
          </p:cNvSpPr>
          <p:nvPr>
            <p:ph type="title"/>
          </p:nvPr>
        </p:nvSpPr>
        <p:spPr>
          <a:xfrm>
            <a:off x="648419" y="365125"/>
            <a:ext cx="9585079" cy="1325563"/>
          </a:xfrm>
        </p:spPr>
        <p:txBody>
          <a:bodyPr/>
          <a:lstStyle/>
          <a:p>
            <a:r>
              <a:rPr lang="en-US"/>
              <a:t>Strengths </a:t>
            </a:r>
            <a:r>
              <a:rPr lang="en-US" b="0"/>
              <a:t>are mainly related to training and communication.​</a:t>
            </a:r>
          </a:p>
        </p:txBody>
      </p:sp>
      <p:sp>
        <p:nvSpPr>
          <p:cNvPr id="3" name="Content Placeholder 2">
            <a:extLst>
              <a:ext uri="{FF2B5EF4-FFF2-40B4-BE49-F238E27FC236}">
                <a16:creationId xmlns:a16="http://schemas.microsoft.com/office/drawing/2014/main" id="{B1939BF9-408E-47B1-B747-F0869EE0DD61}"/>
              </a:ext>
            </a:extLst>
          </p:cNvPr>
          <p:cNvSpPr>
            <a:spLocks noGrp="1"/>
          </p:cNvSpPr>
          <p:nvPr>
            <p:ph sz="half" idx="1"/>
          </p:nvPr>
        </p:nvSpPr>
        <p:spPr>
          <a:xfrm>
            <a:off x="648419" y="1942357"/>
            <a:ext cx="8663151" cy="4351338"/>
          </a:xfrm>
        </p:spPr>
        <p:txBody>
          <a:bodyPr vert="horz" lIns="91440" tIns="45720" rIns="91440" bIns="45720" rtlCol="0" anchor="t">
            <a:normAutofit/>
          </a:bodyPr>
          <a:lstStyle/>
          <a:p>
            <a:pPr fontAlgn="base"/>
            <a:r>
              <a:rPr lang="en-US" b="0">
                <a:latin typeface="Open Sans"/>
                <a:ea typeface="Open Sans"/>
                <a:cs typeface="Open Sans"/>
              </a:rPr>
              <a:t>Training offerings - (100% of campuses)​</a:t>
            </a:r>
          </a:p>
          <a:p>
            <a:pPr lvl="1" fontAlgn="base"/>
            <a:r>
              <a:rPr lang="en-US" b="0">
                <a:latin typeface="Open Sans"/>
                <a:ea typeface="Open Sans"/>
                <a:cs typeface="Open Sans"/>
              </a:rPr>
              <a:t>Top mentions: </a:t>
            </a:r>
            <a:r>
              <a:rPr lang="en-US">
                <a:latin typeface="Open Sans"/>
                <a:ea typeface="Open Sans"/>
                <a:cs typeface="Open Sans"/>
              </a:rPr>
              <a:t>online RRR</a:t>
            </a:r>
            <a:r>
              <a:rPr lang="en-US" b="0">
                <a:latin typeface="Open Sans"/>
                <a:ea typeface="Open Sans"/>
                <a:cs typeface="Open Sans"/>
              </a:rPr>
              <a:t> </a:t>
            </a:r>
            <a:r>
              <a:rPr lang="en-US">
                <a:latin typeface="Open Sans"/>
                <a:ea typeface="Open Sans"/>
                <a:cs typeface="Open Sans"/>
              </a:rPr>
              <a:t>(&gt;75%),</a:t>
            </a:r>
            <a:r>
              <a:rPr lang="en-US" b="0">
                <a:latin typeface="Open Sans"/>
                <a:ea typeface="Open Sans"/>
                <a:cs typeface="Open Sans"/>
              </a:rPr>
              <a:t> employee workshops</a:t>
            </a:r>
            <a:r>
              <a:rPr lang="en-US">
                <a:latin typeface="Open Sans"/>
                <a:ea typeface="Open Sans"/>
                <a:cs typeface="Open Sans"/>
              </a:rPr>
              <a:t>,</a:t>
            </a:r>
            <a:r>
              <a:rPr lang="en-US" b="0">
                <a:latin typeface="Open Sans"/>
                <a:ea typeface="Open Sans"/>
                <a:cs typeface="Open Sans"/>
              </a:rPr>
              <a:t> MHFA</a:t>
            </a:r>
          </a:p>
          <a:p>
            <a:pPr fontAlgn="base"/>
            <a:r>
              <a:rPr lang="en-US" b="0">
                <a:latin typeface="Open Sans"/>
                <a:ea typeface="Open Sans"/>
                <a:cs typeface="Open Sans"/>
              </a:rPr>
              <a:t>Referral pathways &amp; consultation (&gt;50%) </a:t>
            </a:r>
          </a:p>
          <a:p>
            <a:pPr fontAlgn="base"/>
            <a:r>
              <a:rPr lang="en-US" b="0">
                <a:latin typeface="Open Sans"/>
                <a:ea typeface="Open Sans"/>
                <a:cs typeface="Open Sans"/>
              </a:rPr>
              <a:t>Cross-Unit collaboration (&gt;50%)​</a:t>
            </a:r>
          </a:p>
          <a:p>
            <a:r>
              <a:rPr lang="en-US" b="0">
                <a:latin typeface="Open Sans"/>
                <a:ea typeface="Open Sans"/>
                <a:cs typeface="Open Sans"/>
              </a:rPr>
              <a:t>Communication channels  (&gt;50%)​</a:t>
            </a:r>
            <a:endParaRPr lang="en-US"/>
          </a:p>
          <a:p>
            <a:pPr fontAlgn="base"/>
            <a:r>
              <a:rPr lang="en-US" b="0">
                <a:latin typeface="Open Sans"/>
                <a:ea typeface="Open Sans"/>
                <a:cs typeface="Open Sans"/>
              </a:rPr>
              <a:t>Onboarding and orientation (&gt;50%) </a:t>
            </a:r>
            <a:endParaRPr lang="en-US" b="0"/>
          </a:p>
        </p:txBody>
      </p:sp>
      <p:sp>
        <p:nvSpPr>
          <p:cNvPr id="5" name="Speech Bubble: Rectangle with Corners Rounded 4">
            <a:extLst>
              <a:ext uri="{FF2B5EF4-FFF2-40B4-BE49-F238E27FC236}">
                <a16:creationId xmlns:a16="http://schemas.microsoft.com/office/drawing/2014/main" id="{1AA5A99B-7372-41F4-65A6-71CB2475B54E}"/>
              </a:ext>
              <a:ext uri="{C183D7F6-B498-43B3-948B-1728B52AA6E4}">
                <adec:decorative xmlns:adec="http://schemas.microsoft.com/office/drawing/2017/decorative" val="1"/>
              </a:ext>
            </a:extLst>
          </p:cNvPr>
          <p:cNvSpPr/>
          <p:nvPr/>
        </p:nvSpPr>
        <p:spPr>
          <a:xfrm>
            <a:off x="9104586" y="3153103"/>
            <a:ext cx="2772103" cy="2653862"/>
          </a:xfrm>
          <a:prstGeom prst="wedgeRoundRectCallout">
            <a:avLst/>
          </a:prstGeom>
          <a:solidFill>
            <a:srgbClr val="DCEFF6"/>
          </a:solidFill>
          <a:ln>
            <a:solidFill>
              <a:srgbClr val="2AA7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22F36D72-E30B-7A90-3277-AF5E07D5254A}"/>
              </a:ext>
            </a:extLst>
          </p:cNvPr>
          <p:cNvSpPr txBox="1"/>
          <p:nvPr/>
        </p:nvSpPr>
        <p:spPr>
          <a:xfrm>
            <a:off x="9314793" y="3324587"/>
            <a:ext cx="2338551" cy="230832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Open Sans"/>
                <a:ea typeface="Open Sans"/>
                <a:cs typeface="Open Sans"/>
              </a:rPr>
              <a:t>Name one item you agree with and one addition to the list.</a:t>
            </a:r>
          </a:p>
        </p:txBody>
      </p:sp>
    </p:spTree>
    <p:extLst>
      <p:ext uri="{BB962C8B-B14F-4D97-AF65-F5344CB8AC3E}">
        <p14:creationId xmlns:p14="http://schemas.microsoft.com/office/powerpoint/2010/main" val="72251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110DE-5B24-436B-9BBF-3264CC0ABF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49648C-7DFA-E7A6-7280-25E762E49FC9}"/>
              </a:ext>
            </a:extLst>
          </p:cNvPr>
          <p:cNvSpPr>
            <a:spLocks noGrp="1"/>
          </p:cNvSpPr>
          <p:nvPr>
            <p:ph type="title"/>
          </p:nvPr>
        </p:nvSpPr>
        <p:spPr>
          <a:xfrm>
            <a:off x="648419" y="559678"/>
            <a:ext cx="9834695" cy="1325563"/>
          </a:xfrm>
        </p:spPr>
        <p:txBody>
          <a:bodyPr>
            <a:normAutofit fontScale="90000"/>
          </a:bodyPr>
          <a:lstStyle/>
          <a:p>
            <a:r>
              <a:rPr lang="en-US">
                <a:latin typeface="Open Sans"/>
                <a:ea typeface="Open Sans"/>
                <a:cs typeface="Open Sans"/>
              </a:rPr>
              <a:t>Challenges &amp; barriers</a:t>
            </a:r>
            <a:r>
              <a:rPr lang="en-US" b="0">
                <a:latin typeface="Open Sans"/>
                <a:ea typeface="Open Sans"/>
                <a:cs typeface="Open Sans"/>
              </a:rPr>
              <a:t> are mainly related to inconsistent or lack of time/resources and lack of training integration.​</a:t>
            </a:r>
            <a:endParaRPr lang="en-US">
              <a:latin typeface="Open Sans"/>
              <a:ea typeface="Open Sans"/>
              <a:cs typeface="Open Sans"/>
            </a:endParaRPr>
          </a:p>
        </p:txBody>
      </p:sp>
      <p:sp>
        <p:nvSpPr>
          <p:cNvPr id="3" name="Content Placeholder 2">
            <a:extLst>
              <a:ext uri="{FF2B5EF4-FFF2-40B4-BE49-F238E27FC236}">
                <a16:creationId xmlns:a16="http://schemas.microsoft.com/office/drawing/2014/main" id="{924EFD7B-4B44-236A-49F5-6D0456EC8693}"/>
              </a:ext>
            </a:extLst>
          </p:cNvPr>
          <p:cNvSpPr>
            <a:spLocks noGrp="1"/>
          </p:cNvSpPr>
          <p:nvPr>
            <p:ph sz="half" idx="1"/>
          </p:nvPr>
        </p:nvSpPr>
        <p:spPr>
          <a:xfrm>
            <a:off x="648419" y="2389830"/>
            <a:ext cx="10515599" cy="3602408"/>
          </a:xfrm>
        </p:spPr>
        <p:txBody>
          <a:bodyPr vert="horz" lIns="91440" tIns="45720" rIns="91440" bIns="45720" rtlCol="0" anchor="t">
            <a:normAutofit/>
          </a:bodyPr>
          <a:lstStyle/>
          <a:p>
            <a:pPr fontAlgn="base"/>
            <a:r>
              <a:rPr lang="en-US" b="0">
                <a:latin typeface="Open Sans"/>
                <a:ea typeface="Open Sans"/>
                <a:cs typeface="Open Sans"/>
              </a:rPr>
              <a:t>Time limitations (100% of campuses)​</a:t>
            </a:r>
          </a:p>
          <a:p>
            <a:pPr fontAlgn="base"/>
            <a:r>
              <a:rPr lang="en-US" b="0">
                <a:latin typeface="Open Sans"/>
                <a:ea typeface="Open Sans"/>
                <a:cs typeface="Open Sans"/>
              </a:rPr>
              <a:t>Lack of resources for specific populations</a:t>
            </a:r>
          </a:p>
          <a:p>
            <a:pPr fontAlgn="base"/>
            <a:r>
              <a:rPr lang="en-US" b="0">
                <a:latin typeface="Open Sans"/>
                <a:ea typeface="Open Sans"/>
                <a:cs typeface="Open Sans"/>
              </a:rPr>
              <a:t>Workload + insufficient staffing</a:t>
            </a:r>
          </a:p>
          <a:p>
            <a:pPr fontAlgn="base"/>
            <a:r>
              <a:rPr lang="en-US" b="0">
                <a:latin typeface="Open Sans"/>
                <a:ea typeface="Open Sans"/>
                <a:cs typeface="Open Sans"/>
              </a:rPr>
              <a:t>Training is not mandatory (&gt;50%)​</a:t>
            </a:r>
          </a:p>
          <a:p>
            <a:pPr fontAlgn="base"/>
            <a:r>
              <a:rPr lang="en-US" b="0">
                <a:latin typeface="Open Sans"/>
                <a:ea typeface="Open Sans"/>
                <a:cs typeface="Open Sans"/>
              </a:rPr>
              <a:t>Unawareness of resources</a:t>
            </a:r>
          </a:p>
          <a:p>
            <a:pPr fontAlgn="base"/>
            <a:r>
              <a:rPr lang="en-US" b="0">
                <a:latin typeface="Open Sans"/>
                <a:ea typeface="Open Sans"/>
                <a:cs typeface="Open Sans"/>
              </a:rPr>
              <a:t>Lack of role clarity/Stigma </a:t>
            </a:r>
          </a:p>
        </p:txBody>
      </p:sp>
      <p:sp>
        <p:nvSpPr>
          <p:cNvPr id="5" name="Speech Bubble: Rectangle with Corners Rounded 4">
            <a:extLst>
              <a:ext uri="{FF2B5EF4-FFF2-40B4-BE49-F238E27FC236}">
                <a16:creationId xmlns:a16="http://schemas.microsoft.com/office/drawing/2014/main" id="{A03838F8-B405-2720-615C-39F960C751D3}"/>
              </a:ext>
              <a:ext uri="{C183D7F6-B498-43B3-948B-1728B52AA6E4}">
                <adec:decorative xmlns:adec="http://schemas.microsoft.com/office/drawing/2017/decorative" val="1"/>
              </a:ext>
            </a:extLst>
          </p:cNvPr>
          <p:cNvSpPr/>
          <p:nvPr/>
        </p:nvSpPr>
        <p:spPr>
          <a:xfrm>
            <a:off x="9104586" y="3153103"/>
            <a:ext cx="2772103" cy="2653862"/>
          </a:xfrm>
          <a:prstGeom prst="wedgeRoundRectCallout">
            <a:avLst/>
          </a:prstGeom>
          <a:solidFill>
            <a:srgbClr val="DCEFF6"/>
          </a:solidFill>
          <a:ln>
            <a:solidFill>
              <a:srgbClr val="2AA7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57D0F1CB-68C8-92F8-1AF9-206DFA989D8B}"/>
              </a:ext>
            </a:extLst>
          </p:cNvPr>
          <p:cNvSpPr txBox="1"/>
          <p:nvPr/>
        </p:nvSpPr>
        <p:spPr>
          <a:xfrm>
            <a:off x="9314793" y="3324587"/>
            <a:ext cx="2338551" cy="230832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Open Sans"/>
                <a:ea typeface="Open Sans"/>
                <a:cs typeface="Open Sans"/>
              </a:rPr>
              <a:t>Name one item you agree with and one addition to the list.</a:t>
            </a:r>
          </a:p>
        </p:txBody>
      </p:sp>
    </p:spTree>
    <p:extLst>
      <p:ext uri="{BB962C8B-B14F-4D97-AF65-F5344CB8AC3E}">
        <p14:creationId xmlns:p14="http://schemas.microsoft.com/office/powerpoint/2010/main" val="17365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F6D13-A0B5-BA1E-BEFA-25D090888B1A}"/>
              </a:ext>
            </a:extLst>
          </p:cNvPr>
          <p:cNvSpPr>
            <a:spLocks noGrp="1"/>
          </p:cNvSpPr>
          <p:nvPr>
            <p:ph type="title"/>
          </p:nvPr>
        </p:nvSpPr>
        <p:spPr/>
        <p:txBody>
          <a:bodyPr/>
          <a:lstStyle/>
          <a:p>
            <a:r>
              <a:rPr lang="en-US"/>
              <a:t>Healthy Minds in the Classroom</a:t>
            </a:r>
          </a:p>
        </p:txBody>
      </p:sp>
      <p:graphicFrame>
        <p:nvGraphicFramePr>
          <p:cNvPr id="5" name="Table 4">
            <a:extLst>
              <a:ext uri="{FF2B5EF4-FFF2-40B4-BE49-F238E27FC236}">
                <a16:creationId xmlns:a16="http://schemas.microsoft.com/office/drawing/2014/main" id="{23AE8380-A09C-7CB7-08BF-4B88D78340C9}"/>
              </a:ext>
            </a:extLst>
          </p:cNvPr>
          <p:cNvGraphicFramePr>
            <a:graphicFrameLocks noGrp="1"/>
          </p:cNvGraphicFramePr>
          <p:nvPr>
            <p:extLst>
              <p:ext uri="{D42A27DB-BD31-4B8C-83A1-F6EECF244321}">
                <p14:modId xmlns:p14="http://schemas.microsoft.com/office/powerpoint/2010/main" val="1636003902"/>
              </p:ext>
            </p:extLst>
          </p:nvPr>
        </p:nvGraphicFramePr>
        <p:xfrm>
          <a:off x="838200" y="2029533"/>
          <a:ext cx="10515600" cy="4076322"/>
        </p:xfrm>
        <a:graphic>
          <a:graphicData uri="http://schemas.openxmlformats.org/drawingml/2006/table">
            <a:tbl>
              <a:tblPr firstRow="1" bandRow="1">
                <a:tableStyleId>{5C22544A-7EE6-4342-B048-85BDC9FD1C3A}</a:tableStyleId>
              </a:tblPr>
              <a:tblGrid>
                <a:gridCol w="7114855">
                  <a:extLst>
                    <a:ext uri="{9D8B030D-6E8A-4147-A177-3AD203B41FA5}">
                      <a16:colId xmlns:a16="http://schemas.microsoft.com/office/drawing/2014/main" val="1309832682"/>
                    </a:ext>
                  </a:extLst>
                </a:gridCol>
                <a:gridCol w="1604680">
                  <a:extLst>
                    <a:ext uri="{9D8B030D-6E8A-4147-A177-3AD203B41FA5}">
                      <a16:colId xmlns:a16="http://schemas.microsoft.com/office/drawing/2014/main" val="1119125715"/>
                    </a:ext>
                  </a:extLst>
                </a:gridCol>
                <a:gridCol w="1796065">
                  <a:extLst>
                    <a:ext uri="{9D8B030D-6E8A-4147-A177-3AD203B41FA5}">
                      <a16:colId xmlns:a16="http://schemas.microsoft.com/office/drawing/2014/main" val="872618723"/>
                    </a:ext>
                  </a:extLst>
                </a:gridCol>
              </a:tblGrid>
              <a:tr h="177773">
                <a:tc>
                  <a:txBody>
                    <a:bodyPr/>
                    <a:lstStyle/>
                    <a:p>
                      <a:pPr marL="0" marR="0">
                        <a:lnSpc>
                          <a:spcPct val="115000"/>
                        </a:lnSpc>
                        <a:spcAft>
                          <a:spcPts val="800"/>
                        </a:spcAft>
                        <a:buNone/>
                      </a:pPr>
                      <a:r>
                        <a:rPr lang="en-US" sz="2400" kern="100">
                          <a:effectLst/>
                        </a:rPr>
                        <a:t>Budget Item</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67248" marR="67248" marT="0" marB="0"/>
                </a:tc>
                <a:tc>
                  <a:txBody>
                    <a:bodyPr/>
                    <a:lstStyle/>
                    <a:p>
                      <a:pPr marL="0" marR="0">
                        <a:lnSpc>
                          <a:spcPct val="115000"/>
                        </a:lnSpc>
                        <a:spcAft>
                          <a:spcPts val="800"/>
                        </a:spcAft>
                        <a:buNone/>
                      </a:pPr>
                      <a:r>
                        <a:rPr lang="en-US" sz="2400" kern="100">
                          <a:effectLst/>
                        </a:rPr>
                        <a:t>Amount ($)</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67248" marR="67248" marT="0" marB="0"/>
                </a:tc>
                <a:tc>
                  <a:txBody>
                    <a:bodyPr/>
                    <a:lstStyle/>
                    <a:p>
                      <a:pPr marL="0" marR="0">
                        <a:lnSpc>
                          <a:spcPct val="115000"/>
                        </a:lnSpc>
                        <a:spcAft>
                          <a:spcPts val="800"/>
                        </a:spcAft>
                        <a:buNone/>
                      </a:pPr>
                      <a:r>
                        <a:rPr lang="en-US" sz="2400" kern="100">
                          <a:effectLst/>
                        </a:rPr>
                        <a:t>One-time or Recurring?</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67248" marR="67248" marT="0" marB="0"/>
                </a:tc>
                <a:extLst>
                  <a:ext uri="{0D108BD9-81ED-4DB2-BD59-A6C34878D82A}">
                    <a16:rowId xmlns:a16="http://schemas.microsoft.com/office/drawing/2014/main" val="1943987281"/>
                  </a:ext>
                </a:extLst>
              </a:tr>
              <a:tr h="250314">
                <a:tc>
                  <a:txBody>
                    <a:bodyPr/>
                    <a:lstStyle/>
                    <a:p>
                      <a:pPr marL="342900" marR="0" lvl="0" indent="-342900">
                        <a:lnSpc>
                          <a:spcPct val="115000"/>
                        </a:lnSpc>
                        <a:spcAft>
                          <a:spcPts val="800"/>
                        </a:spcAft>
                        <a:buFont typeface="+mj-lt"/>
                        <a:buAutoNum type="arabicPeriod"/>
                      </a:pPr>
                      <a:r>
                        <a:rPr lang="en-US" sz="2400" kern="100">
                          <a:effectLst/>
                        </a:rPr>
                        <a:t>Marketing to faculty and staff to encourage adoption</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67248" marR="67248" marT="0" marB="0"/>
                </a:tc>
                <a:tc>
                  <a:txBody>
                    <a:bodyPr/>
                    <a:lstStyle/>
                    <a:p>
                      <a:pPr marL="0" marR="0">
                        <a:lnSpc>
                          <a:spcPct val="115000"/>
                        </a:lnSpc>
                        <a:spcAft>
                          <a:spcPts val="800"/>
                        </a:spcAft>
                        <a:buNone/>
                      </a:pPr>
                      <a:r>
                        <a:rPr lang="en-US" sz="2400" kern="100">
                          <a:effectLst/>
                        </a:rPr>
                        <a:t>$500</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67248" marR="67248" marT="0" marB="0"/>
                </a:tc>
                <a:tc>
                  <a:txBody>
                    <a:bodyPr/>
                    <a:lstStyle/>
                    <a:p>
                      <a:pPr marL="0" marR="0">
                        <a:lnSpc>
                          <a:spcPct val="115000"/>
                        </a:lnSpc>
                        <a:spcAft>
                          <a:spcPts val="800"/>
                        </a:spcAft>
                        <a:buNone/>
                      </a:pPr>
                      <a:r>
                        <a:rPr lang="en-US" sz="2400" kern="100">
                          <a:effectLst/>
                        </a:rPr>
                        <a:t>One-time</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67248" marR="67248" marT="0" marB="0"/>
                </a:tc>
                <a:extLst>
                  <a:ext uri="{0D108BD9-81ED-4DB2-BD59-A6C34878D82A}">
                    <a16:rowId xmlns:a16="http://schemas.microsoft.com/office/drawing/2014/main" val="4153276137"/>
                  </a:ext>
                </a:extLst>
              </a:tr>
              <a:tr h="177773">
                <a:tc>
                  <a:txBody>
                    <a:bodyPr/>
                    <a:lstStyle/>
                    <a:p>
                      <a:pPr marL="457200" marR="0" lvl="0" indent="-457200">
                        <a:lnSpc>
                          <a:spcPct val="115000"/>
                        </a:lnSpc>
                        <a:spcAft>
                          <a:spcPts val="800"/>
                        </a:spcAft>
                        <a:buFont typeface="+mj-lt"/>
                        <a:buAutoNum type="arabicPeriod" startAt="2"/>
                      </a:pPr>
                      <a:r>
                        <a:rPr lang="en-US" sz="2400" kern="100">
                          <a:effectLst/>
                        </a:rPr>
                        <a:t>Subsidize app cost to keep free to students</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67248" marR="67248" marT="0" marB="0"/>
                </a:tc>
                <a:tc>
                  <a:txBody>
                    <a:bodyPr/>
                    <a:lstStyle/>
                    <a:p>
                      <a:pPr marL="0" marR="0">
                        <a:lnSpc>
                          <a:spcPct val="115000"/>
                        </a:lnSpc>
                        <a:spcAft>
                          <a:spcPts val="800"/>
                        </a:spcAft>
                        <a:buNone/>
                      </a:pPr>
                      <a:r>
                        <a:rPr lang="en-US" sz="2400" kern="100">
                          <a:effectLst/>
                        </a:rPr>
                        <a:t>$15,000</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67248" marR="67248" marT="0" marB="0"/>
                </a:tc>
                <a:tc>
                  <a:txBody>
                    <a:bodyPr/>
                    <a:lstStyle/>
                    <a:p>
                      <a:pPr marL="0" marR="0">
                        <a:lnSpc>
                          <a:spcPct val="115000"/>
                        </a:lnSpc>
                        <a:spcAft>
                          <a:spcPts val="800"/>
                        </a:spcAft>
                        <a:buNone/>
                      </a:pPr>
                      <a:r>
                        <a:rPr lang="en-US" sz="2400" kern="100">
                          <a:effectLst/>
                        </a:rPr>
                        <a:t>Recurring</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67248" marR="67248" marT="0" marB="0"/>
                </a:tc>
                <a:extLst>
                  <a:ext uri="{0D108BD9-81ED-4DB2-BD59-A6C34878D82A}">
                    <a16:rowId xmlns:a16="http://schemas.microsoft.com/office/drawing/2014/main" val="3807976967"/>
                  </a:ext>
                </a:extLst>
              </a:tr>
              <a:tr h="177773">
                <a:tc>
                  <a:txBody>
                    <a:bodyPr/>
                    <a:lstStyle/>
                    <a:p>
                      <a:pPr marL="457200" marR="0" lvl="0" indent="-457200">
                        <a:lnSpc>
                          <a:spcPct val="115000"/>
                        </a:lnSpc>
                        <a:spcAft>
                          <a:spcPts val="800"/>
                        </a:spcAft>
                        <a:buFont typeface="+mj-lt"/>
                        <a:buAutoNum type="arabicPeriod" startAt="3"/>
                      </a:pPr>
                      <a:r>
                        <a:rPr lang="en-US" sz="2400" kern="100">
                          <a:effectLst/>
                        </a:rPr>
                        <a:t>Support LTI creation for Canvas integration with </a:t>
                      </a:r>
                      <a:r>
                        <a:rPr lang="en-US" sz="2400" kern="100" err="1">
                          <a:effectLst/>
                        </a:rPr>
                        <a:t>Humin</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67248" marR="67248" marT="0" marB="0"/>
                </a:tc>
                <a:tc>
                  <a:txBody>
                    <a:bodyPr/>
                    <a:lstStyle/>
                    <a:p>
                      <a:pPr marL="0" marR="0">
                        <a:lnSpc>
                          <a:spcPct val="115000"/>
                        </a:lnSpc>
                        <a:spcAft>
                          <a:spcPts val="800"/>
                        </a:spcAft>
                        <a:buNone/>
                      </a:pPr>
                      <a:r>
                        <a:rPr lang="en-US" sz="2400" kern="100">
                          <a:effectLst/>
                        </a:rPr>
                        <a:t>$33,250</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67248" marR="67248" marT="0" marB="0"/>
                </a:tc>
                <a:tc>
                  <a:txBody>
                    <a:bodyPr/>
                    <a:lstStyle/>
                    <a:p>
                      <a:pPr marL="0" marR="0">
                        <a:lnSpc>
                          <a:spcPct val="115000"/>
                        </a:lnSpc>
                        <a:spcAft>
                          <a:spcPts val="800"/>
                        </a:spcAft>
                        <a:buNone/>
                      </a:pPr>
                      <a:r>
                        <a:rPr lang="en-US" sz="2400" kern="100">
                          <a:effectLst/>
                        </a:rPr>
                        <a:t>One-time</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67248" marR="67248" marT="0" marB="0"/>
                </a:tc>
                <a:extLst>
                  <a:ext uri="{0D108BD9-81ED-4DB2-BD59-A6C34878D82A}">
                    <a16:rowId xmlns:a16="http://schemas.microsoft.com/office/drawing/2014/main" val="211080773"/>
                  </a:ext>
                </a:extLst>
              </a:tr>
              <a:tr h="177773">
                <a:tc>
                  <a:txBody>
                    <a:bodyPr/>
                    <a:lstStyle/>
                    <a:p>
                      <a:pPr marL="457200" marR="0" lvl="0" indent="-457200">
                        <a:lnSpc>
                          <a:spcPct val="115000"/>
                        </a:lnSpc>
                        <a:spcAft>
                          <a:spcPts val="800"/>
                        </a:spcAft>
                        <a:buFont typeface="+mj-lt"/>
                        <a:buAutoNum type="arabicPeriod" startAt="4"/>
                      </a:pPr>
                      <a:r>
                        <a:rPr lang="en-US" sz="2400" kern="100">
                          <a:effectLst/>
                        </a:rPr>
                        <a:t>Stipends to incentivize faculty adoption &amp; data collection </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67248" marR="67248" marT="0" marB="0"/>
                </a:tc>
                <a:tc>
                  <a:txBody>
                    <a:bodyPr/>
                    <a:lstStyle/>
                    <a:p>
                      <a:pPr marL="0" marR="0">
                        <a:lnSpc>
                          <a:spcPct val="115000"/>
                        </a:lnSpc>
                        <a:spcAft>
                          <a:spcPts val="800"/>
                        </a:spcAft>
                        <a:buNone/>
                      </a:pPr>
                      <a:r>
                        <a:rPr lang="en-US" sz="2400" kern="100">
                          <a:effectLst/>
                        </a:rPr>
                        <a:t>$5,000</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67248" marR="67248" marT="0" marB="0"/>
                </a:tc>
                <a:tc>
                  <a:txBody>
                    <a:bodyPr/>
                    <a:lstStyle/>
                    <a:p>
                      <a:pPr marL="0" marR="0">
                        <a:lnSpc>
                          <a:spcPct val="115000"/>
                        </a:lnSpc>
                        <a:spcAft>
                          <a:spcPts val="800"/>
                        </a:spcAft>
                        <a:buNone/>
                      </a:pPr>
                      <a:r>
                        <a:rPr lang="en-US" sz="2400" kern="100">
                          <a:effectLst/>
                        </a:rPr>
                        <a:t>Recurring</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67248" marR="67248" marT="0" marB="0"/>
                </a:tc>
                <a:extLst>
                  <a:ext uri="{0D108BD9-81ED-4DB2-BD59-A6C34878D82A}">
                    <a16:rowId xmlns:a16="http://schemas.microsoft.com/office/drawing/2014/main" val="1381781304"/>
                  </a:ext>
                </a:extLst>
              </a:tr>
              <a:tr h="177773">
                <a:tc>
                  <a:txBody>
                    <a:bodyPr/>
                    <a:lstStyle/>
                    <a:p>
                      <a:pPr marL="0" marR="0">
                        <a:lnSpc>
                          <a:spcPct val="115000"/>
                        </a:lnSpc>
                        <a:spcAft>
                          <a:spcPts val="800"/>
                        </a:spcAft>
                        <a:buNone/>
                      </a:pPr>
                      <a:r>
                        <a:rPr lang="en-US" sz="2400" b="1" kern="100">
                          <a:effectLst/>
                        </a:rPr>
                        <a:t>Total FY27 Request</a:t>
                      </a:r>
                      <a:endParaRPr lang="en-US" sz="2400" b="1" kern="100">
                        <a:effectLst/>
                        <a:latin typeface="Calibri" panose="020F0502020204030204" pitchFamily="34" charset="0"/>
                        <a:ea typeface="Calibri" panose="020F0502020204030204" pitchFamily="34" charset="0"/>
                        <a:cs typeface="Arial" panose="020B0604020202020204" pitchFamily="34" charset="0"/>
                      </a:endParaRPr>
                    </a:p>
                  </a:txBody>
                  <a:tcPr marL="67248" marR="67248" marT="0" marB="0"/>
                </a:tc>
                <a:tc>
                  <a:txBody>
                    <a:bodyPr/>
                    <a:lstStyle/>
                    <a:p>
                      <a:pPr marL="0" marR="0">
                        <a:lnSpc>
                          <a:spcPct val="115000"/>
                        </a:lnSpc>
                        <a:spcAft>
                          <a:spcPts val="800"/>
                        </a:spcAft>
                        <a:buNone/>
                      </a:pPr>
                      <a:r>
                        <a:rPr lang="en-US" sz="2400" b="1" kern="100">
                          <a:effectLst/>
                        </a:rPr>
                        <a:t>$53,750</a:t>
                      </a:r>
                      <a:endParaRPr lang="en-US" sz="2400" b="1" kern="100">
                        <a:effectLst/>
                        <a:latin typeface="Calibri" panose="020F0502020204030204" pitchFamily="34" charset="0"/>
                        <a:ea typeface="Calibri" panose="020F0502020204030204" pitchFamily="34" charset="0"/>
                        <a:cs typeface="Arial" panose="020B0604020202020204" pitchFamily="34" charset="0"/>
                      </a:endParaRPr>
                    </a:p>
                  </a:txBody>
                  <a:tcPr marL="67248" marR="67248" marT="0" marB="0"/>
                </a:tc>
                <a:tc>
                  <a:txBody>
                    <a:bodyPr/>
                    <a:lstStyle/>
                    <a:p>
                      <a:pPr marL="0" marR="0">
                        <a:lnSpc>
                          <a:spcPct val="115000"/>
                        </a:lnSpc>
                        <a:spcAft>
                          <a:spcPts val="800"/>
                        </a:spcAft>
                        <a:buNone/>
                      </a:pPr>
                      <a:r>
                        <a:rPr lang="en-US" sz="2400" kern="100">
                          <a:effectLst/>
                        </a:rPr>
                        <a:t> </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67248" marR="67248" marT="0" marB="0"/>
                </a:tc>
                <a:extLst>
                  <a:ext uri="{0D108BD9-81ED-4DB2-BD59-A6C34878D82A}">
                    <a16:rowId xmlns:a16="http://schemas.microsoft.com/office/drawing/2014/main" val="3097001169"/>
                  </a:ext>
                </a:extLst>
              </a:tr>
            </a:tbl>
          </a:graphicData>
        </a:graphic>
      </p:graphicFrame>
    </p:spTree>
    <p:extLst>
      <p:ext uri="{BB962C8B-B14F-4D97-AF65-F5344CB8AC3E}">
        <p14:creationId xmlns:p14="http://schemas.microsoft.com/office/powerpoint/2010/main" val="1224185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276F2-0306-2C76-09EE-973B4849F1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304B98-3F4B-D8AB-5229-53E00D577FAE}"/>
              </a:ext>
            </a:extLst>
          </p:cNvPr>
          <p:cNvSpPr>
            <a:spLocks noGrp="1"/>
          </p:cNvSpPr>
          <p:nvPr>
            <p:ph type="title"/>
          </p:nvPr>
        </p:nvSpPr>
        <p:spPr>
          <a:xfrm>
            <a:off x="648419" y="861235"/>
            <a:ext cx="9849072" cy="1325563"/>
          </a:xfrm>
        </p:spPr>
        <p:txBody>
          <a:bodyPr>
            <a:normAutofit fontScale="90000"/>
          </a:bodyPr>
          <a:lstStyle/>
          <a:p>
            <a:r>
              <a:rPr lang="en-US">
                <a:latin typeface="Open Sans"/>
                <a:ea typeface="Open Sans"/>
                <a:cs typeface="Open Sans"/>
              </a:rPr>
              <a:t>Opportunities </a:t>
            </a:r>
            <a:r>
              <a:rPr lang="en-US" b="0">
                <a:latin typeface="Open Sans"/>
                <a:ea typeface="Open Sans"/>
                <a:cs typeface="Open Sans"/>
              </a:rPr>
              <a:t>include training integration and incentivization, leadership support, and stable staffing.</a:t>
            </a:r>
            <a:endParaRPr lang="en-US">
              <a:latin typeface="Open Sans"/>
              <a:ea typeface="Open Sans"/>
              <a:cs typeface="Open Sans"/>
            </a:endParaRPr>
          </a:p>
        </p:txBody>
      </p:sp>
      <p:sp>
        <p:nvSpPr>
          <p:cNvPr id="3" name="Content Placeholder 2">
            <a:extLst>
              <a:ext uri="{FF2B5EF4-FFF2-40B4-BE49-F238E27FC236}">
                <a16:creationId xmlns:a16="http://schemas.microsoft.com/office/drawing/2014/main" id="{BC4909ED-C1C7-34B5-04C3-30EF8DD05AF6}"/>
              </a:ext>
            </a:extLst>
          </p:cNvPr>
          <p:cNvSpPr>
            <a:spLocks noGrp="1"/>
          </p:cNvSpPr>
          <p:nvPr>
            <p:ph sz="half" idx="1"/>
          </p:nvPr>
        </p:nvSpPr>
        <p:spPr>
          <a:xfrm>
            <a:off x="648419" y="2997472"/>
            <a:ext cx="10515599" cy="3602408"/>
          </a:xfrm>
        </p:spPr>
        <p:txBody>
          <a:bodyPr vert="horz" lIns="91440" tIns="45720" rIns="91440" bIns="45720" rtlCol="0" anchor="t">
            <a:normAutofit/>
          </a:bodyPr>
          <a:lstStyle/>
          <a:p>
            <a:pPr fontAlgn="base"/>
            <a:r>
              <a:rPr lang="en-US" b="0">
                <a:latin typeface="Open Sans"/>
                <a:ea typeface="Open Sans"/>
                <a:cs typeface="Open Sans"/>
              </a:rPr>
              <a:t>Make training mandatory (&gt;50%)​</a:t>
            </a:r>
          </a:p>
          <a:p>
            <a:pPr fontAlgn="base"/>
            <a:r>
              <a:rPr lang="en-US" b="0">
                <a:latin typeface="Open Sans"/>
                <a:ea typeface="Open Sans"/>
                <a:cs typeface="Open Sans"/>
              </a:rPr>
              <a:t>More support from campus leadership &amp; UWSA</a:t>
            </a:r>
          </a:p>
          <a:p>
            <a:pPr fontAlgn="base"/>
            <a:r>
              <a:rPr lang="en-US" b="0">
                <a:latin typeface="Open Sans"/>
                <a:ea typeface="Open Sans"/>
                <a:cs typeface="Open Sans"/>
              </a:rPr>
              <a:t>Dedicated staff positions </a:t>
            </a:r>
          </a:p>
        </p:txBody>
      </p:sp>
      <p:sp>
        <p:nvSpPr>
          <p:cNvPr id="5" name="Speech Bubble: Rectangle with Corners Rounded 4">
            <a:extLst>
              <a:ext uri="{FF2B5EF4-FFF2-40B4-BE49-F238E27FC236}">
                <a16:creationId xmlns:a16="http://schemas.microsoft.com/office/drawing/2014/main" id="{0ADEE13F-EE2C-98D7-9AC9-600D9E442330}"/>
              </a:ext>
              <a:ext uri="{C183D7F6-B498-43B3-948B-1728B52AA6E4}">
                <adec:decorative xmlns:adec="http://schemas.microsoft.com/office/drawing/2017/decorative" val="1"/>
              </a:ext>
            </a:extLst>
          </p:cNvPr>
          <p:cNvSpPr/>
          <p:nvPr/>
        </p:nvSpPr>
        <p:spPr>
          <a:xfrm>
            <a:off x="9104586" y="3153103"/>
            <a:ext cx="2772103" cy="2653862"/>
          </a:xfrm>
          <a:prstGeom prst="wedgeRoundRectCallout">
            <a:avLst/>
          </a:prstGeom>
          <a:solidFill>
            <a:srgbClr val="DCEFF6"/>
          </a:solidFill>
          <a:ln>
            <a:solidFill>
              <a:srgbClr val="2AA7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1BACA4D6-5FEC-1929-5664-8327F0ADBCC1}"/>
              </a:ext>
            </a:extLst>
          </p:cNvPr>
          <p:cNvSpPr txBox="1"/>
          <p:nvPr/>
        </p:nvSpPr>
        <p:spPr>
          <a:xfrm>
            <a:off x="9314793" y="3324587"/>
            <a:ext cx="2338551" cy="230832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Open Sans"/>
                <a:ea typeface="Open Sans"/>
                <a:cs typeface="Open Sans"/>
              </a:rPr>
              <a:t>Name one item you agree with and one addition to the list.</a:t>
            </a:r>
          </a:p>
        </p:txBody>
      </p:sp>
    </p:spTree>
    <p:extLst>
      <p:ext uri="{BB962C8B-B14F-4D97-AF65-F5344CB8AC3E}">
        <p14:creationId xmlns:p14="http://schemas.microsoft.com/office/powerpoint/2010/main" val="148523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21411-DCAE-0A57-2D08-CE992BF095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F9BFA8-8F36-B03F-D961-C8E561907049}"/>
              </a:ext>
            </a:extLst>
          </p:cNvPr>
          <p:cNvSpPr>
            <a:spLocks noGrp="1"/>
          </p:cNvSpPr>
          <p:nvPr>
            <p:ph type="title"/>
          </p:nvPr>
        </p:nvSpPr>
        <p:spPr/>
        <p:txBody>
          <a:bodyPr/>
          <a:lstStyle/>
          <a:p>
            <a:r>
              <a:rPr lang="en-US"/>
              <a:t>What did we learn?</a:t>
            </a:r>
          </a:p>
        </p:txBody>
      </p:sp>
      <p:sp>
        <p:nvSpPr>
          <p:cNvPr id="3" name="Content Placeholder 2">
            <a:extLst>
              <a:ext uri="{FF2B5EF4-FFF2-40B4-BE49-F238E27FC236}">
                <a16:creationId xmlns:a16="http://schemas.microsoft.com/office/drawing/2014/main" id="{760939C2-0739-78AC-97EE-5C71AA2F5F54}"/>
              </a:ext>
            </a:extLst>
          </p:cNvPr>
          <p:cNvSpPr>
            <a:spLocks noGrp="1"/>
          </p:cNvSpPr>
          <p:nvPr>
            <p:ph sz="half" idx="1"/>
          </p:nvPr>
        </p:nvSpPr>
        <p:spPr>
          <a:xfrm>
            <a:off x="648418" y="1825625"/>
            <a:ext cx="10515599" cy="4351338"/>
          </a:xfrm>
        </p:spPr>
        <p:txBody>
          <a:bodyPr vert="horz" lIns="91440" tIns="45720" rIns="91440" bIns="45720" rtlCol="0" anchor="t">
            <a:normAutofit/>
          </a:bodyPr>
          <a:lstStyle/>
          <a:p>
            <a:pPr fontAlgn="base"/>
            <a:r>
              <a:rPr lang="en-US" sz="2400" b="0">
                <a:latin typeface="Open Sans"/>
                <a:ea typeface="Open Sans"/>
                <a:cs typeface="Open Sans"/>
              </a:rPr>
              <a:t>Campuses feel supported by training options – RRR in particular.</a:t>
            </a:r>
          </a:p>
          <a:p>
            <a:pPr fontAlgn="base"/>
            <a:r>
              <a:rPr lang="en-US" sz="2400" b="0">
                <a:latin typeface="Open Sans"/>
                <a:ea typeface="Open Sans"/>
                <a:cs typeface="Open Sans"/>
              </a:rPr>
              <a:t>Lack of time and heavy workload are barriers to fac/staff accessing resources.​</a:t>
            </a:r>
          </a:p>
          <a:p>
            <a:pPr fontAlgn="base"/>
            <a:r>
              <a:rPr lang="en-US" sz="2400" b="0">
                <a:latin typeface="Open Sans"/>
                <a:ea typeface="Open Sans"/>
                <a:cs typeface="Open Sans"/>
              </a:rPr>
              <a:t>Lack of funding, insufficient staffing, and training being </a:t>
            </a:r>
            <a:r>
              <a:rPr lang="en-US" sz="2400" b="0" err="1">
                <a:latin typeface="Open Sans"/>
                <a:ea typeface="Open Sans"/>
                <a:cs typeface="Open Sans"/>
              </a:rPr>
              <a:t>optio</a:t>
            </a:r>
            <a:r>
              <a:rPr lang="en-US" sz="2400" b="0">
                <a:latin typeface="Open Sans"/>
                <a:ea typeface="Open Sans"/>
                <a:cs typeface="Open Sans"/>
              </a:rPr>
              <a:t>nal are barriers to broader institutional commitment</a:t>
            </a:r>
          </a:p>
          <a:p>
            <a:pPr fontAlgn="base"/>
            <a:r>
              <a:rPr lang="en-US" sz="2400" b="0">
                <a:latin typeface="Open Sans"/>
                <a:ea typeface="Open Sans"/>
                <a:cs typeface="Open Sans"/>
              </a:rPr>
              <a:t>Mandating training, support from system/leadership, and are opportunities for improvement.</a:t>
            </a:r>
          </a:p>
        </p:txBody>
      </p:sp>
    </p:spTree>
    <p:extLst>
      <p:ext uri="{BB962C8B-B14F-4D97-AF65-F5344CB8AC3E}">
        <p14:creationId xmlns:p14="http://schemas.microsoft.com/office/powerpoint/2010/main" val="9521934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BF5A7-93CD-E8FD-CEA4-212543783A60}"/>
              </a:ext>
            </a:extLst>
          </p:cNvPr>
          <p:cNvSpPr>
            <a:spLocks noGrp="1"/>
          </p:cNvSpPr>
          <p:nvPr>
            <p:ph type="title"/>
          </p:nvPr>
        </p:nvSpPr>
        <p:spPr/>
        <p:txBody>
          <a:bodyPr/>
          <a:lstStyle/>
          <a:p>
            <a:r>
              <a:rPr lang="en-US">
                <a:latin typeface="Open Sans"/>
                <a:ea typeface="Open Sans"/>
                <a:cs typeface="Open Sans"/>
              </a:rPr>
              <a:t>In response to these findings, the subcommittee recommends:</a:t>
            </a:r>
            <a:endParaRPr lang="en-US"/>
          </a:p>
        </p:txBody>
      </p:sp>
      <p:sp>
        <p:nvSpPr>
          <p:cNvPr id="3" name="Content Placeholder 2">
            <a:extLst>
              <a:ext uri="{FF2B5EF4-FFF2-40B4-BE49-F238E27FC236}">
                <a16:creationId xmlns:a16="http://schemas.microsoft.com/office/drawing/2014/main" id="{9814137E-D907-E24D-B5D9-0DF453A3BACE}"/>
              </a:ext>
            </a:extLst>
          </p:cNvPr>
          <p:cNvSpPr>
            <a:spLocks noGrp="1"/>
          </p:cNvSpPr>
          <p:nvPr>
            <p:ph sz="half" idx="1"/>
          </p:nvPr>
        </p:nvSpPr>
        <p:spPr>
          <a:xfrm>
            <a:off x="648419" y="2400247"/>
            <a:ext cx="5244059" cy="3776716"/>
          </a:xfrm>
        </p:spPr>
        <p:txBody>
          <a:bodyPr vert="horz" lIns="91440" tIns="45720" rIns="91440" bIns="45720" rtlCol="0" anchor="t">
            <a:normAutofit/>
          </a:bodyPr>
          <a:lstStyle/>
          <a:p>
            <a:pPr marL="0" indent="0" algn="ctr">
              <a:buNone/>
            </a:pPr>
            <a:r>
              <a:rPr lang="en" sz="3200" b="0">
                <a:latin typeface="Open Sans"/>
                <a:ea typeface="Open Sans"/>
                <a:cs typeface="Open Sans"/>
              </a:rPr>
              <a:t>Confirming funding to sustain, support, and enhance RRR training programs.</a:t>
            </a:r>
            <a:endParaRPr lang="en-US" sz="3200">
              <a:latin typeface="Open Sans"/>
              <a:ea typeface="Open Sans"/>
              <a:cs typeface="Open Sans"/>
            </a:endParaRPr>
          </a:p>
        </p:txBody>
      </p:sp>
      <p:sp>
        <p:nvSpPr>
          <p:cNvPr id="4" name="Content Placeholder 3">
            <a:extLst>
              <a:ext uri="{FF2B5EF4-FFF2-40B4-BE49-F238E27FC236}">
                <a16:creationId xmlns:a16="http://schemas.microsoft.com/office/drawing/2014/main" id="{38BA0AAB-4634-F8B3-E035-BA32C963FBB5}"/>
              </a:ext>
            </a:extLst>
          </p:cNvPr>
          <p:cNvSpPr>
            <a:spLocks noGrp="1"/>
          </p:cNvSpPr>
          <p:nvPr>
            <p:ph sz="half" idx="2"/>
          </p:nvPr>
        </p:nvSpPr>
        <p:spPr>
          <a:xfrm>
            <a:off x="5919960" y="2400247"/>
            <a:ext cx="5244059" cy="3776716"/>
          </a:xfrm>
        </p:spPr>
        <p:txBody>
          <a:bodyPr vert="horz" lIns="91440" tIns="45720" rIns="91440" bIns="45720" rtlCol="0" anchor="t">
            <a:normAutofit/>
          </a:bodyPr>
          <a:lstStyle/>
          <a:p>
            <a:pPr marL="0" indent="0" algn="ctr">
              <a:buNone/>
            </a:pPr>
            <a:r>
              <a:rPr lang="en" sz="3200" b="0">
                <a:latin typeface="Open Sans"/>
                <a:ea typeface="Open Sans"/>
                <a:cs typeface="Open Sans"/>
              </a:rPr>
              <a:t>Advocacy for training mandates for employees, including auditing roles to determine what level and dose of training are appropriate.</a:t>
            </a:r>
            <a:endParaRPr lang="en-US" sz="3200" b="0">
              <a:latin typeface="Open Sans"/>
              <a:ea typeface="Open Sans"/>
              <a:cs typeface="Open Sans"/>
            </a:endParaRPr>
          </a:p>
        </p:txBody>
      </p:sp>
    </p:spTree>
    <p:extLst>
      <p:ext uri="{BB962C8B-B14F-4D97-AF65-F5344CB8AC3E}">
        <p14:creationId xmlns:p14="http://schemas.microsoft.com/office/powerpoint/2010/main" val="218253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63F12-5DC7-0297-434B-85AFE060C60E}"/>
              </a:ext>
            </a:extLst>
          </p:cNvPr>
          <p:cNvSpPr>
            <a:spLocks noGrp="1"/>
          </p:cNvSpPr>
          <p:nvPr>
            <p:ph type="title"/>
          </p:nvPr>
        </p:nvSpPr>
        <p:spPr/>
        <p:txBody>
          <a:bodyPr/>
          <a:lstStyle/>
          <a:p>
            <a:r>
              <a:rPr lang="en-US">
                <a:latin typeface="Open Sans"/>
                <a:ea typeface="Open Sans"/>
                <a:cs typeface="Open Sans"/>
              </a:rPr>
              <a:t>Budget Request</a:t>
            </a:r>
            <a:endParaRPr lang="en-US"/>
          </a:p>
        </p:txBody>
      </p:sp>
      <p:sp>
        <p:nvSpPr>
          <p:cNvPr id="3" name="Content Placeholder 2">
            <a:extLst>
              <a:ext uri="{FF2B5EF4-FFF2-40B4-BE49-F238E27FC236}">
                <a16:creationId xmlns:a16="http://schemas.microsoft.com/office/drawing/2014/main" id="{702A3D89-1F7E-C4A4-4106-04DBF394CF77}"/>
              </a:ext>
            </a:extLst>
          </p:cNvPr>
          <p:cNvSpPr>
            <a:spLocks noGrp="1"/>
          </p:cNvSpPr>
          <p:nvPr>
            <p:ph sz="half" idx="1"/>
          </p:nvPr>
        </p:nvSpPr>
        <p:spPr>
          <a:xfrm>
            <a:off x="648419" y="1825625"/>
            <a:ext cx="5729588" cy="4351338"/>
          </a:xfrm>
        </p:spPr>
        <p:txBody>
          <a:bodyPr vert="horz" lIns="91440" tIns="45720" rIns="91440" bIns="45720" rtlCol="0" anchor="t">
            <a:noAutofit/>
          </a:bodyPr>
          <a:lstStyle/>
          <a:p>
            <a:pPr marL="0" indent="0">
              <a:buNone/>
            </a:pPr>
            <a:r>
              <a:rPr lang="en-US">
                <a:latin typeface="Open Sans"/>
                <a:ea typeface="Open Sans"/>
                <a:cs typeface="Open Sans"/>
              </a:rPr>
              <a:t>Minimum: Annual support for sustainability of RRR on campuses (60% FTE)</a:t>
            </a:r>
          </a:p>
          <a:p>
            <a:pPr marL="0" indent="0">
              <a:buNone/>
            </a:pPr>
            <a:endParaRPr lang="en-US"/>
          </a:p>
          <a:p>
            <a:pPr marL="0" indent="0">
              <a:buNone/>
            </a:pPr>
            <a:r>
              <a:rPr lang="en-US" b="0">
                <a:latin typeface="Open Sans"/>
                <a:ea typeface="Open Sans"/>
                <a:cs typeface="Open Sans"/>
              </a:rPr>
              <a:t>+ Additional support for RRR enhancements and other behavioral health initiatives (Healthy Minds app, Healthy Minds Survey, etc.) (100% FTE)</a:t>
            </a:r>
            <a:endParaRPr lang="en-US" b="0"/>
          </a:p>
        </p:txBody>
      </p:sp>
      <p:sp>
        <p:nvSpPr>
          <p:cNvPr id="4" name="Content Placeholder 3">
            <a:extLst>
              <a:ext uri="{FF2B5EF4-FFF2-40B4-BE49-F238E27FC236}">
                <a16:creationId xmlns:a16="http://schemas.microsoft.com/office/drawing/2014/main" id="{6C36F145-B90A-14C5-4202-EFAD07AE6133}"/>
              </a:ext>
            </a:extLst>
          </p:cNvPr>
          <p:cNvSpPr>
            <a:spLocks noGrp="1"/>
          </p:cNvSpPr>
          <p:nvPr>
            <p:ph sz="half" idx="2"/>
          </p:nvPr>
        </p:nvSpPr>
        <p:spPr>
          <a:xfrm>
            <a:off x="6883478" y="1825625"/>
            <a:ext cx="4438691" cy="4351338"/>
          </a:xfrm>
        </p:spPr>
        <p:txBody>
          <a:bodyPr vert="horz" lIns="91440" tIns="45720" rIns="91440" bIns="45720" rtlCol="0" anchor="t">
            <a:normAutofit fontScale="85000" lnSpcReduction="20000"/>
          </a:bodyPr>
          <a:lstStyle/>
          <a:p>
            <a:r>
              <a:rPr lang="en-US" b="0">
                <a:latin typeface="Open Sans"/>
                <a:ea typeface="Open Sans"/>
                <a:cs typeface="Open Sans"/>
              </a:rPr>
              <a:t>Technical support</a:t>
            </a:r>
            <a:endParaRPr lang="en-US" b="0"/>
          </a:p>
          <a:p>
            <a:r>
              <a:rPr lang="en-US" b="0">
                <a:latin typeface="Open Sans"/>
                <a:ea typeface="Open Sans"/>
                <a:cs typeface="Open Sans"/>
              </a:rPr>
              <a:t>Individual campus consultation</a:t>
            </a:r>
          </a:p>
          <a:p>
            <a:r>
              <a:rPr lang="en-US" b="0">
                <a:latin typeface="Open Sans"/>
                <a:ea typeface="Open Sans"/>
                <a:cs typeface="Open Sans"/>
              </a:rPr>
              <a:t>Customer service support</a:t>
            </a:r>
          </a:p>
          <a:p>
            <a:r>
              <a:rPr lang="en-US" b="0">
                <a:latin typeface="Open Sans"/>
                <a:ea typeface="Open Sans"/>
                <a:cs typeface="Open Sans"/>
              </a:rPr>
              <a:t>Marketing and communications materials</a:t>
            </a:r>
          </a:p>
          <a:p>
            <a:r>
              <a:rPr lang="en-US" b="0">
                <a:latin typeface="Open Sans"/>
                <a:ea typeface="Open Sans"/>
                <a:cs typeface="Open Sans"/>
              </a:rPr>
              <a:t>Coordination with UW-Madison</a:t>
            </a:r>
          </a:p>
          <a:p>
            <a:r>
              <a:rPr lang="en-US" b="0">
                <a:latin typeface="Open Sans"/>
                <a:ea typeface="Open Sans"/>
                <a:cs typeface="Open Sans"/>
              </a:rPr>
              <a:t>Evaluation plan</a:t>
            </a:r>
          </a:p>
          <a:p>
            <a:r>
              <a:rPr lang="en-US" b="0">
                <a:latin typeface="Open Sans"/>
                <a:ea typeface="Open Sans"/>
                <a:cs typeface="Open Sans"/>
              </a:rPr>
              <a:t>Convening stakeholders</a:t>
            </a:r>
          </a:p>
          <a:p>
            <a:r>
              <a:rPr lang="en-US" b="0">
                <a:latin typeface="Open Sans"/>
                <a:ea typeface="Open Sans"/>
                <a:cs typeface="Open Sans"/>
              </a:rPr>
              <a:t>In-person training and supplemental resources</a:t>
            </a:r>
          </a:p>
          <a:p>
            <a:pPr marL="0" indent="0">
              <a:buNone/>
            </a:pPr>
            <a:endParaRPr lang="en-US">
              <a:latin typeface="Open Sans"/>
              <a:ea typeface="Open Sans"/>
              <a:cs typeface="Open Sans"/>
            </a:endParaRPr>
          </a:p>
        </p:txBody>
      </p:sp>
    </p:spTree>
    <p:extLst>
      <p:ext uri="{BB962C8B-B14F-4D97-AF65-F5344CB8AC3E}">
        <p14:creationId xmlns:p14="http://schemas.microsoft.com/office/powerpoint/2010/main" val="19896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5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500"/>
                                        <p:tgtEl>
                                          <p:spTgt spid="4">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Effect transition="in" filter="fade">
                                      <p:cBhvr>
                                        <p:cTn id="45" dur="500"/>
                                        <p:tgtEl>
                                          <p:spTgt spid="4">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xEl>
                                              <p:pRg st="7" end="7"/>
                                            </p:txEl>
                                          </p:spTgt>
                                        </p:tgtEl>
                                        <p:attrNameLst>
                                          <p:attrName>style.visibility</p:attrName>
                                        </p:attrNameLst>
                                      </p:cBhvr>
                                      <p:to>
                                        <p:strVal val="visible"/>
                                      </p:to>
                                    </p:set>
                                    <p:animEffect transition="in" filter="fade">
                                      <p:cBhvr>
                                        <p:cTn id="5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94F7D-957C-ED9B-E680-2651FDE6877C}"/>
              </a:ext>
            </a:extLst>
          </p:cNvPr>
          <p:cNvSpPr>
            <a:spLocks noGrp="1"/>
          </p:cNvSpPr>
          <p:nvPr>
            <p:ph type="title"/>
          </p:nvPr>
        </p:nvSpPr>
        <p:spPr/>
        <p:txBody>
          <a:bodyPr/>
          <a:lstStyle/>
          <a:p>
            <a:r>
              <a:rPr lang="en-US">
                <a:latin typeface="Open Sans"/>
                <a:ea typeface="Open Sans"/>
                <a:cs typeface="Open Sans"/>
              </a:rPr>
              <a:t>Why?</a:t>
            </a:r>
            <a:endParaRPr lang="en-US"/>
          </a:p>
        </p:txBody>
      </p:sp>
      <p:sp>
        <p:nvSpPr>
          <p:cNvPr id="3" name="Content Placeholder 2">
            <a:extLst>
              <a:ext uri="{FF2B5EF4-FFF2-40B4-BE49-F238E27FC236}">
                <a16:creationId xmlns:a16="http://schemas.microsoft.com/office/drawing/2014/main" id="{77DFC34A-20A9-C951-3C50-70863C7C26CE}"/>
              </a:ext>
            </a:extLst>
          </p:cNvPr>
          <p:cNvSpPr>
            <a:spLocks noGrp="1"/>
          </p:cNvSpPr>
          <p:nvPr>
            <p:ph sz="half" idx="1"/>
          </p:nvPr>
        </p:nvSpPr>
        <p:spPr>
          <a:xfrm>
            <a:off x="648419" y="1745415"/>
            <a:ext cx="4894053" cy="4003759"/>
          </a:xfrm>
        </p:spPr>
        <p:txBody>
          <a:bodyPr vert="horz" lIns="91440" tIns="45720" rIns="91440" bIns="45720" rtlCol="0" anchor="ctr">
            <a:normAutofit/>
          </a:bodyPr>
          <a:lstStyle/>
          <a:p>
            <a:pPr algn="ctr">
              <a:spcBef>
                <a:spcPts val="0"/>
              </a:spcBef>
              <a:buNone/>
            </a:pPr>
            <a:r>
              <a:rPr lang="en">
                <a:latin typeface="Open Sans"/>
                <a:ea typeface="Open Sans"/>
                <a:cs typeface="Open Sans"/>
              </a:rPr>
              <a:t>Infrastructure and support helps campuses overcome some commonly identified barriers to delivering effective prevention training on campuses.</a:t>
            </a:r>
            <a:endParaRPr lang="en-US">
              <a:latin typeface="Open Sans"/>
              <a:ea typeface="Open Sans"/>
              <a:cs typeface="Open Sans"/>
            </a:endParaRPr>
          </a:p>
        </p:txBody>
      </p:sp>
      <p:sp>
        <p:nvSpPr>
          <p:cNvPr id="4" name="Content Placeholder 3">
            <a:extLst>
              <a:ext uri="{FF2B5EF4-FFF2-40B4-BE49-F238E27FC236}">
                <a16:creationId xmlns:a16="http://schemas.microsoft.com/office/drawing/2014/main" id="{7DA77091-635C-964B-C35E-CDFB4509FDBF}"/>
              </a:ext>
            </a:extLst>
          </p:cNvPr>
          <p:cNvSpPr>
            <a:spLocks noGrp="1"/>
          </p:cNvSpPr>
          <p:nvPr>
            <p:ph sz="half" idx="2"/>
          </p:nvPr>
        </p:nvSpPr>
        <p:spPr>
          <a:xfrm>
            <a:off x="5656533" y="1732047"/>
            <a:ext cx="5881297" cy="4444916"/>
          </a:xfrm>
        </p:spPr>
        <p:txBody>
          <a:bodyPr vert="horz" lIns="91440" tIns="45720" rIns="91440" bIns="45720" rtlCol="0" anchor="t">
            <a:noAutofit/>
          </a:bodyPr>
          <a:lstStyle/>
          <a:p>
            <a:r>
              <a:rPr lang="en" sz="2000">
                <a:latin typeface="Open Sans"/>
                <a:ea typeface="Open Sans"/>
                <a:cs typeface="Open Sans"/>
              </a:rPr>
              <a:t>Stability for campus programming and initiatives.</a:t>
            </a:r>
            <a:r>
              <a:rPr lang="en" sz="2000" b="0">
                <a:latin typeface="Open Sans"/>
                <a:ea typeface="Open Sans"/>
                <a:cs typeface="Open Sans"/>
              </a:rPr>
              <a:t> Given the success that we have seen expressed by campuses after having 1 year of a dedicated support role, our subcommittee is eager to build on that momentum.</a:t>
            </a:r>
          </a:p>
          <a:p>
            <a:r>
              <a:rPr lang="en" sz="2000">
                <a:latin typeface="Open Sans"/>
                <a:ea typeface="Open Sans"/>
                <a:cs typeface="Open Sans"/>
              </a:rPr>
              <a:t>Equitable access to support resources for campuses. </a:t>
            </a:r>
            <a:r>
              <a:rPr lang="en" sz="2000" b="0">
                <a:latin typeface="Open Sans"/>
                <a:ea typeface="Open Sans"/>
                <a:cs typeface="Open Sans"/>
              </a:rPr>
              <a:t>Not all campuses have equal needs or similar resources available to effectively deploy training on their campuses.</a:t>
            </a:r>
          </a:p>
          <a:p>
            <a:r>
              <a:rPr lang="en" sz="2000">
                <a:latin typeface="Open Sans"/>
                <a:ea typeface="Open Sans"/>
                <a:cs typeface="Open Sans"/>
              </a:rPr>
              <a:t>Facilitate ongoing connection, consultation, and alignment across campuses. </a:t>
            </a:r>
            <a:r>
              <a:rPr lang="en" sz="2000" b="0">
                <a:latin typeface="Open Sans"/>
                <a:ea typeface="Open Sans"/>
                <a:cs typeface="Open Sans"/>
              </a:rPr>
              <a:t>This role would create infrastructure to allow for all 13 campuses to communicate and collaborate.</a:t>
            </a:r>
            <a:endParaRPr lang="en" sz="2000">
              <a:latin typeface="Open Sans"/>
              <a:ea typeface="Open Sans"/>
              <a:cs typeface="Open Sans"/>
            </a:endParaRPr>
          </a:p>
        </p:txBody>
      </p:sp>
    </p:spTree>
    <p:extLst>
      <p:ext uri="{BB962C8B-B14F-4D97-AF65-F5344CB8AC3E}">
        <p14:creationId xmlns:p14="http://schemas.microsoft.com/office/powerpoint/2010/main" val="72221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9BBBD-F4E8-EFD7-F4BD-0DCDF4AB57FE}"/>
              </a:ext>
            </a:extLst>
          </p:cNvPr>
          <p:cNvSpPr>
            <a:spLocks noGrp="1"/>
          </p:cNvSpPr>
          <p:nvPr>
            <p:ph type="title"/>
          </p:nvPr>
        </p:nvSpPr>
        <p:spPr/>
        <p:txBody>
          <a:bodyPr>
            <a:normAutofit fontScale="90000"/>
          </a:bodyPr>
          <a:lstStyle/>
          <a:p>
            <a:r>
              <a:rPr lang="en-US">
                <a:latin typeface="Open Sans"/>
                <a:ea typeface="Open Sans"/>
                <a:cs typeface="Open Sans"/>
              </a:rPr>
              <a:t>Recognize, Respond, Refer Overview</a:t>
            </a:r>
            <a:endParaRPr lang="en-US"/>
          </a:p>
        </p:txBody>
      </p:sp>
    </p:spTree>
    <p:extLst>
      <p:ext uri="{BB962C8B-B14F-4D97-AF65-F5344CB8AC3E}">
        <p14:creationId xmlns:p14="http://schemas.microsoft.com/office/powerpoint/2010/main" val="3185188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AC30-8F11-DE64-99A3-7188438BE7F6}"/>
              </a:ext>
            </a:extLst>
          </p:cNvPr>
          <p:cNvSpPr>
            <a:spLocks noGrp="1"/>
          </p:cNvSpPr>
          <p:nvPr>
            <p:ph type="title"/>
          </p:nvPr>
        </p:nvSpPr>
        <p:spPr/>
        <p:txBody>
          <a:bodyPr/>
          <a:lstStyle/>
          <a:p>
            <a:r>
              <a:rPr lang="en-US"/>
              <a:t>Recognize, Respond, Refer (RRR)</a:t>
            </a:r>
          </a:p>
        </p:txBody>
      </p:sp>
      <p:sp>
        <p:nvSpPr>
          <p:cNvPr id="3" name="Content Placeholder 2">
            <a:extLst>
              <a:ext uri="{FF2B5EF4-FFF2-40B4-BE49-F238E27FC236}">
                <a16:creationId xmlns:a16="http://schemas.microsoft.com/office/drawing/2014/main" id="{369EA32C-1656-6226-D187-FC511F94ED45}"/>
              </a:ext>
            </a:extLst>
          </p:cNvPr>
          <p:cNvSpPr>
            <a:spLocks noGrp="1"/>
          </p:cNvSpPr>
          <p:nvPr>
            <p:ph sz="half" idx="1"/>
          </p:nvPr>
        </p:nvSpPr>
        <p:spPr>
          <a:xfrm>
            <a:off x="648419" y="1825625"/>
            <a:ext cx="6220281" cy="4351338"/>
          </a:xfrm>
        </p:spPr>
        <p:txBody>
          <a:bodyPr vert="horz" lIns="91440" tIns="45720" rIns="91440" bIns="45720" rtlCol="0" anchor="t">
            <a:normAutofit/>
          </a:bodyPr>
          <a:lstStyle/>
          <a:p>
            <a:pPr marL="0" indent="0" algn="ctr" fontAlgn="base">
              <a:buNone/>
            </a:pPr>
            <a:r>
              <a:rPr lang="en-US" b="0">
                <a:latin typeface="Open Sans"/>
                <a:ea typeface="Open Sans"/>
                <a:cs typeface="Open Sans"/>
              </a:rPr>
              <a:t>Suite of prevention trainings and resources that provide education and guidance about how to intervene with and support students experiencing mental health distress or thoughts of suicide. ​</a:t>
            </a:r>
            <a:endParaRPr lang="en-US">
              <a:latin typeface="Open Sans"/>
            </a:endParaRPr>
          </a:p>
          <a:p>
            <a:pPr algn="ctr"/>
            <a:endParaRPr lang="en-US" b="0">
              <a:latin typeface="Open Sans"/>
              <a:ea typeface="Open Sans"/>
              <a:cs typeface="Open Sans"/>
            </a:endParaRPr>
          </a:p>
          <a:p>
            <a:pPr marL="0" indent="0" algn="ctr" fontAlgn="base">
              <a:buNone/>
            </a:pPr>
            <a:r>
              <a:rPr lang="en-US" sz="2000" b="0" i="1">
                <a:latin typeface="Open Sans"/>
                <a:ea typeface="Open Sans"/>
                <a:cs typeface="Open Sans"/>
              </a:rPr>
              <a:t>RRR training programs were developed by the University Health Services Prevention team at the University of Wisconsin-Madison.</a:t>
            </a:r>
          </a:p>
          <a:p>
            <a:endParaRPr lang="en-US"/>
          </a:p>
        </p:txBody>
      </p:sp>
      <p:pic>
        <p:nvPicPr>
          <p:cNvPr id="2050" name="Picture 2" descr="Recognize, Respond, Refer logo">
            <a:extLst>
              <a:ext uri="{FF2B5EF4-FFF2-40B4-BE49-F238E27FC236}">
                <a16:creationId xmlns:a16="http://schemas.microsoft.com/office/drawing/2014/main" id="{378CE565-E412-D2D9-3E12-756CE315DD0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78419" y="1998570"/>
            <a:ext cx="5181600" cy="4005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3743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021A1-9050-4089-5AD8-355D95DD9E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4675B1-5231-36CE-2F30-A76A2E09C0AA}"/>
              </a:ext>
            </a:extLst>
          </p:cNvPr>
          <p:cNvSpPr>
            <a:spLocks noGrp="1"/>
          </p:cNvSpPr>
          <p:nvPr>
            <p:ph type="title"/>
          </p:nvPr>
        </p:nvSpPr>
        <p:spPr/>
        <p:txBody>
          <a:bodyPr/>
          <a:lstStyle/>
          <a:p>
            <a:r>
              <a:rPr lang="en-US">
                <a:latin typeface="Open Sans"/>
                <a:ea typeface="Open Sans"/>
                <a:cs typeface="Open Sans"/>
              </a:rPr>
              <a:t>Recognize, Respond, Refer (RRR)</a:t>
            </a:r>
            <a:endParaRPr lang="en-US"/>
          </a:p>
        </p:txBody>
      </p:sp>
      <p:sp>
        <p:nvSpPr>
          <p:cNvPr id="3" name="Content Placeholder 2">
            <a:extLst>
              <a:ext uri="{FF2B5EF4-FFF2-40B4-BE49-F238E27FC236}">
                <a16:creationId xmlns:a16="http://schemas.microsoft.com/office/drawing/2014/main" id="{CFB113CE-B651-996C-A858-7CBF020FA031}"/>
              </a:ext>
            </a:extLst>
          </p:cNvPr>
          <p:cNvSpPr>
            <a:spLocks noGrp="1"/>
          </p:cNvSpPr>
          <p:nvPr>
            <p:ph sz="half" idx="1"/>
          </p:nvPr>
        </p:nvSpPr>
        <p:spPr>
          <a:xfrm>
            <a:off x="648418" y="1665206"/>
            <a:ext cx="6733242" cy="4672177"/>
          </a:xfrm>
        </p:spPr>
        <p:txBody>
          <a:bodyPr vert="horz" lIns="91440" tIns="45720" rIns="91440" bIns="45720" rtlCol="0" anchor="t">
            <a:normAutofit fontScale="92500" lnSpcReduction="20000"/>
          </a:bodyPr>
          <a:lstStyle/>
          <a:p>
            <a:pPr fontAlgn="base">
              <a:spcAft>
                <a:spcPts val="100"/>
              </a:spcAft>
            </a:pPr>
            <a:r>
              <a:rPr lang="en-US" b="0">
                <a:latin typeface="Open Sans"/>
                <a:ea typeface="Open Sans"/>
                <a:cs typeface="Open Sans"/>
              </a:rPr>
              <a:t>Customize and deploy RRR trainings across all 13 UWs</a:t>
            </a:r>
            <a:endParaRPr lang="en-US"/>
          </a:p>
          <a:p>
            <a:pPr fontAlgn="base">
              <a:spcAft>
                <a:spcPts val="100"/>
              </a:spcAft>
            </a:pPr>
            <a:r>
              <a:rPr lang="en-US" b="0">
                <a:latin typeface="Open Sans"/>
                <a:ea typeface="Open Sans"/>
                <a:cs typeface="Open Sans"/>
              </a:rPr>
              <a:t>Convene representatives from all UWs to collect feedback, consult, and share updates and data.</a:t>
            </a:r>
          </a:p>
          <a:p>
            <a:pPr fontAlgn="base">
              <a:spcAft>
                <a:spcPts val="100"/>
              </a:spcAft>
            </a:pPr>
            <a:r>
              <a:rPr lang="en-US" b="0">
                <a:latin typeface="Open Sans"/>
                <a:ea typeface="Open Sans"/>
                <a:cs typeface="Open Sans"/>
              </a:rPr>
              <a:t>Develop resources for campus RRR administrators, including training materials, marketing toolkits, evaluation data, and technical resources.​</a:t>
            </a:r>
          </a:p>
          <a:p>
            <a:pPr fontAlgn="base">
              <a:spcAft>
                <a:spcPts val="100"/>
              </a:spcAft>
            </a:pPr>
            <a:r>
              <a:rPr lang="en-US" b="0">
                <a:latin typeface="Open Sans"/>
                <a:ea typeface="Open Sans"/>
                <a:cs typeface="Open Sans"/>
              </a:rPr>
              <a:t>Support transition of faculty/staff training from Canvas to Workday Learning.</a:t>
            </a:r>
          </a:p>
          <a:p>
            <a:pPr fontAlgn="base">
              <a:spcAft>
                <a:spcPts val="100"/>
              </a:spcAft>
            </a:pPr>
            <a:r>
              <a:rPr lang="en-US" b="0">
                <a:latin typeface="Open Sans"/>
                <a:ea typeface="Open Sans"/>
                <a:cs typeface="Open Sans"/>
              </a:rPr>
              <a:t>Track enrollment, completions, and evaluation data.</a:t>
            </a:r>
          </a:p>
        </p:txBody>
      </p:sp>
      <p:pic>
        <p:nvPicPr>
          <p:cNvPr id="5" name="Picture 2" descr="Recognize, Respond, Refer logo">
            <a:extLst>
              <a:ext uri="{FF2B5EF4-FFF2-40B4-BE49-F238E27FC236}">
                <a16:creationId xmlns:a16="http://schemas.microsoft.com/office/drawing/2014/main" id="{225DAF99-415A-3898-AF12-14FD0B5921C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78419" y="1998570"/>
            <a:ext cx="5181600" cy="4005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84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5D8AE9-9549-AB24-85FF-6B18362445C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RRR Enrollment Growth Across Universities of Wisconsin</a:t>
            </a:r>
          </a:p>
        </p:txBody>
      </p:sp>
      <p:pic>
        <p:nvPicPr>
          <p:cNvPr id="4" name="Graphic 3" descr="Line graph titled “RRR Enrollment Growth Across Universities of Wisconsin” showing enrollment trends from March 2025 to May 2026 for faculty/staff, undergraduate students, and graduate students, with all three groups increasing over time, especially undergraduate enrollment.">
            <a:extLst>
              <a:ext uri="{FF2B5EF4-FFF2-40B4-BE49-F238E27FC236}">
                <a16:creationId xmlns:a16="http://schemas.microsoft.com/office/drawing/2014/main" id="{E124D5FB-F3B7-AF04-F88A-8C7A1DA40F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84915" y="643466"/>
            <a:ext cx="9022170" cy="5571067"/>
          </a:xfrm>
          <a:prstGeom prst="rect">
            <a:avLst/>
          </a:prstGeom>
        </p:spPr>
      </p:pic>
    </p:spTree>
    <p:extLst>
      <p:ext uri="{BB962C8B-B14F-4D97-AF65-F5344CB8AC3E}">
        <p14:creationId xmlns:p14="http://schemas.microsoft.com/office/powerpoint/2010/main" val="34758313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9CF7F-C06D-BF60-2528-B39B4D8C4B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8DCF02-B41E-FE20-7BDA-9575BEDCA2FD}"/>
              </a:ext>
            </a:extLst>
          </p:cNvPr>
          <p:cNvSpPr>
            <a:spLocks noGrp="1"/>
          </p:cNvSpPr>
          <p:nvPr>
            <p:ph type="title"/>
          </p:nvPr>
        </p:nvSpPr>
        <p:spPr/>
        <p:txBody>
          <a:bodyPr/>
          <a:lstStyle/>
          <a:p>
            <a:r>
              <a:rPr lang="en-US">
                <a:latin typeface="Open Sans"/>
                <a:ea typeface="Open Sans"/>
                <a:cs typeface="Open Sans"/>
              </a:rPr>
              <a:t>RRR Fac/Staff Evaluation Data​</a:t>
            </a:r>
          </a:p>
        </p:txBody>
      </p:sp>
      <p:sp>
        <p:nvSpPr>
          <p:cNvPr id="3" name="Content Placeholder 2">
            <a:extLst>
              <a:ext uri="{FF2B5EF4-FFF2-40B4-BE49-F238E27FC236}">
                <a16:creationId xmlns:a16="http://schemas.microsoft.com/office/drawing/2014/main" id="{8B3747B6-07AB-2D39-0D0C-D2BF4AD015D7}"/>
              </a:ext>
            </a:extLst>
          </p:cNvPr>
          <p:cNvSpPr>
            <a:spLocks noGrp="1"/>
          </p:cNvSpPr>
          <p:nvPr>
            <p:ph sz="half" idx="1"/>
          </p:nvPr>
        </p:nvSpPr>
        <p:spPr>
          <a:xfrm>
            <a:off x="648418" y="1718679"/>
            <a:ext cx="10970124" cy="4458284"/>
          </a:xfrm>
        </p:spPr>
        <p:txBody>
          <a:bodyPr vert="horz" lIns="91440" tIns="45720" rIns="91440" bIns="45720" rtlCol="0" anchor="t">
            <a:noAutofit/>
          </a:bodyPr>
          <a:lstStyle/>
          <a:p>
            <a:pPr marL="0" indent="0" fontAlgn="base">
              <a:buNone/>
            </a:pPr>
            <a:r>
              <a:rPr lang="en-US" sz="2400">
                <a:latin typeface="Open Sans"/>
                <a:ea typeface="Open Sans"/>
                <a:cs typeface="Open Sans"/>
              </a:rPr>
              <a:t>I can name at least 3 suicide warning signs.​</a:t>
            </a:r>
          </a:p>
          <a:p>
            <a:pPr lvl="1" fontAlgn="base"/>
            <a:r>
              <a:rPr lang="en-US" sz="2000" b="1">
                <a:latin typeface="Open Sans"/>
                <a:ea typeface="Open Sans"/>
                <a:cs typeface="Open Sans"/>
              </a:rPr>
              <a:t>47% increase</a:t>
            </a:r>
            <a:r>
              <a:rPr lang="en-US" sz="2000" b="0">
                <a:latin typeface="Open Sans"/>
                <a:ea typeface="Open Sans"/>
                <a:cs typeface="Open Sans"/>
              </a:rPr>
              <a:t> in agreement for faculty/staff (68% pre / 99% post)​</a:t>
            </a:r>
          </a:p>
          <a:p>
            <a:pPr marL="457200" lvl="1" indent="0">
              <a:buNone/>
            </a:pPr>
            <a:endParaRPr lang="en-US" sz="2000">
              <a:latin typeface="Open Sans"/>
              <a:ea typeface="Open Sans"/>
              <a:cs typeface="Open Sans"/>
            </a:endParaRPr>
          </a:p>
          <a:p>
            <a:pPr marL="0" indent="0">
              <a:buNone/>
            </a:pPr>
            <a:r>
              <a:rPr lang="en-US" sz="2400">
                <a:latin typeface="Open Sans"/>
                <a:ea typeface="Open Sans"/>
                <a:cs typeface="Open Sans"/>
              </a:rPr>
              <a:t>I am prepared to ask someone directly about their thoughts of suicide.​</a:t>
            </a:r>
            <a:endParaRPr lang="en-US" sz="2400"/>
          </a:p>
          <a:p>
            <a:pPr lvl="1" fontAlgn="base"/>
            <a:r>
              <a:rPr lang="en-US" sz="2000" b="1">
                <a:latin typeface="Open Sans"/>
                <a:ea typeface="Open Sans"/>
                <a:cs typeface="Open Sans"/>
              </a:rPr>
              <a:t>54% increase</a:t>
            </a:r>
            <a:r>
              <a:rPr lang="en-US" sz="2000" b="0">
                <a:latin typeface="Open Sans"/>
                <a:ea typeface="Open Sans"/>
                <a:cs typeface="Open Sans"/>
              </a:rPr>
              <a:t> in agreement for faculty/staff (61% pre / 95% post)</a:t>
            </a:r>
          </a:p>
          <a:p>
            <a:pPr marL="457200" lvl="1" indent="0">
              <a:buNone/>
            </a:pPr>
            <a:endParaRPr lang="en-US" sz="2000">
              <a:latin typeface="Open Sans"/>
              <a:ea typeface="Open Sans"/>
              <a:cs typeface="Open Sans"/>
            </a:endParaRPr>
          </a:p>
          <a:p>
            <a:pPr marL="0" indent="0">
              <a:buNone/>
            </a:pPr>
            <a:r>
              <a:rPr lang="en-US" sz="2400">
                <a:latin typeface="Open Sans"/>
                <a:ea typeface="Open Sans"/>
                <a:cs typeface="Open Sans"/>
              </a:rPr>
              <a:t>I know what mental health and suicide prevention resources are available to students on our campus. </a:t>
            </a:r>
            <a:endParaRPr lang="en-US" sz="2400" b="0">
              <a:latin typeface="Open Sans"/>
              <a:ea typeface="Open Sans"/>
              <a:cs typeface="Open Sans"/>
            </a:endParaRPr>
          </a:p>
          <a:p>
            <a:pPr marL="800100" lvl="1" indent="-342900"/>
            <a:r>
              <a:rPr lang="en-US" sz="2000" b="1">
                <a:latin typeface="Open Sans"/>
                <a:ea typeface="Open Sans"/>
                <a:cs typeface="Open Sans"/>
              </a:rPr>
              <a:t>29% increase</a:t>
            </a:r>
            <a:r>
              <a:rPr lang="en-US" sz="2000">
                <a:latin typeface="Open Sans"/>
                <a:ea typeface="Open Sans"/>
                <a:cs typeface="Open Sans"/>
              </a:rPr>
              <a:t> in agreement for faculty/staff (77% pre / 99% post) </a:t>
            </a:r>
            <a:endParaRPr lang="en-US" sz="2000" b="0">
              <a:latin typeface="Open Sans"/>
              <a:ea typeface="Open Sans"/>
              <a:cs typeface="Open Sans"/>
            </a:endParaRPr>
          </a:p>
          <a:p>
            <a:pPr marL="457200" lvl="1" indent="0">
              <a:buNone/>
            </a:pPr>
            <a:endParaRPr lang="en-US" sz="2000"/>
          </a:p>
          <a:p>
            <a:pPr marL="0" indent="0">
              <a:buNone/>
            </a:pPr>
            <a:r>
              <a:rPr lang="en-US" sz="2400">
                <a:latin typeface="Open Sans"/>
                <a:ea typeface="Open Sans"/>
                <a:cs typeface="Open Sans"/>
              </a:rPr>
              <a:t>98% would recommend this training to their colleagues.</a:t>
            </a:r>
          </a:p>
        </p:txBody>
      </p:sp>
    </p:spTree>
    <p:extLst>
      <p:ext uri="{BB962C8B-B14F-4D97-AF65-F5344CB8AC3E}">
        <p14:creationId xmlns:p14="http://schemas.microsoft.com/office/powerpoint/2010/main" val="416005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B9E3B-0176-715F-9AE1-F6ABAADCF9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440C01-B2B9-4EE6-C790-5D235F10B325}"/>
              </a:ext>
            </a:extLst>
          </p:cNvPr>
          <p:cNvSpPr>
            <a:spLocks noGrp="1"/>
          </p:cNvSpPr>
          <p:nvPr>
            <p:ph type="ctrTitle"/>
          </p:nvPr>
        </p:nvSpPr>
        <p:spPr>
          <a:xfrm>
            <a:off x="1524000" y="1174282"/>
            <a:ext cx="9144000" cy="2037605"/>
          </a:xfrm>
        </p:spPr>
        <p:txBody>
          <a:bodyPr>
            <a:normAutofit fontScale="90000"/>
          </a:bodyPr>
          <a:lstStyle/>
          <a:p>
            <a:r>
              <a:rPr lang="en-US"/>
              <a:t>Expanding Healthy Minds App Use at UW </a:t>
            </a:r>
          </a:p>
        </p:txBody>
      </p:sp>
      <p:sp>
        <p:nvSpPr>
          <p:cNvPr id="3" name="Subtitle 2">
            <a:extLst>
              <a:ext uri="{FF2B5EF4-FFF2-40B4-BE49-F238E27FC236}">
                <a16:creationId xmlns:a16="http://schemas.microsoft.com/office/drawing/2014/main" id="{CA6AA424-4504-BBAF-7F71-F63895B86DB0}"/>
              </a:ext>
            </a:extLst>
          </p:cNvPr>
          <p:cNvSpPr>
            <a:spLocks noGrp="1"/>
          </p:cNvSpPr>
          <p:nvPr>
            <p:ph type="subTitle" idx="1"/>
          </p:nvPr>
        </p:nvSpPr>
        <p:spPr>
          <a:xfrm>
            <a:off x="1177490" y="3756351"/>
            <a:ext cx="9144000" cy="1353359"/>
          </a:xfrm>
        </p:spPr>
        <p:txBody>
          <a:bodyPr>
            <a:normAutofit fontScale="92500"/>
          </a:bodyPr>
          <a:lstStyle/>
          <a:p>
            <a:pPr algn="ctr"/>
            <a:r>
              <a:rPr lang="en-US"/>
              <a:t>PACMHW Subcommittee on HMP in the Classroom</a:t>
            </a:r>
          </a:p>
          <a:p>
            <a:pPr algn="ctr"/>
            <a:r>
              <a:rPr lang="en-US"/>
              <a:t>Spring 2026 Report</a:t>
            </a:r>
          </a:p>
        </p:txBody>
      </p:sp>
    </p:spTree>
    <p:extLst>
      <p:ext uri="{BB962C8B-B14F-4D97-AF65-F5344CB8AC3E}">
        <p14:creationId xmlns:p14="http://schemas.microsoft.com/office/powerpoint/2010/main" val="40608033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2FFF-F3A7-8F68-E296-6639CDD222A7}"/>
              </a:ext>
            </a:extLst>
          </p:cNvPr>
          <p:cNvSpPr>
            <a:spLocks noGrp="1"/>
          </p:cNvSpPr>
          <p:nvPr>
            <p:ph type="title"/>
          </p:nvPr>
        </p:nvSpPr>
        <p:spPr>
          <a:xfrm>
            <a:off x="604246" y="365125"/>
            <a:ext cx="7092121" cy="1557475"/>
          </a:xfrm>
        </p:spPr>
        <p:txBody>
          <a:bodyPr>
            <a:normAutofit fontScale="90000"/>
          </a:bodyPr>
          <a:lstStyle/>
          <a:p>
            <a:r>
              <a:rPr lang="en-US">
                <a:latin typeface="Open Sans"/>
                <a:ea typeface="Open Sans"/>
                <a:cs typeface="Open Sans"/>
              </a:rPr>
              <a:t>What can you do to support RRR on your campus?</a:t>
            </a:r>
            <a:endParaRPr lang="en-US"/>
          </a:p>
        </p:txBody>
      </p:sp>
      <p:pic>
        <p:nvPicPr>
          <p:cNvPr id="6" name="Content Placeholder 5">
            <a:extLst>
              <a:ext uri="{FF2B5EF4-FFF2-40B4-BE49-F238E27FC236}">
                <a16:creationId xmlns:a16="http://schemas.microsoft.com/office/drawing/2014/main" id="{46496D9C-05FB-8D86-0835-E0344002EEF4}"/>
              </a:ext>
              <a:ext uri="{C183D7F6-B498-43B3-948B-1728B52AA6E4}">
                <adec:decorative xmlns:adec="http://schemas.microsoft.com/office/drawing/2017/decorative" val="1"/>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tretch>
            <a:fillRect/>
          </a:stretch>
        </p:blipFill>
        <p:spPr>
          <a:xfrm>
            <a:off x="5452960" y="2294650"/>
            <a:ext cx="914400" cy="914400"/>
          </a:xfrm>
          <a:prstGeom prst="rect">
            <a:avLst/>
          </a:prstGeom>
        </p:spPr>
      </p:pic>
      <p:pic>
        <p:nvPicPr>
          <p:cNvPr id="5" name="Content Placeholder 4">
            <a:extLst>
              <a:ext uri="{FF2B5EF4-FFF2-40B4-BE49-F238E27FC236}">
                <a16:creationId xmlns:a16="http://schemas.microsoft.com/office/drawing/2014/main" id="{2BDD478F-644B-838C-0E3E-E0380E7D12DD}"/>
              </a:ext>
              <a:ext uri="{C183D7F6-B498-43B3-948B-1728B52AA6E4}">
                <adec:decorative xmlns:adec="http://schemas.microsoft.com/office/drawing/2017/decorative" val="1"/>
              </a:ext>
            </a:extLst>
          </p:cNvPr>
          <p:cNvPicPr>
            <a:picLocks noGrp="1" noChangeAspect="1"/>
          </p:cNvPicPr>
          <p:nvPr>
            <p:ph sz="half" idx="2"/>
          </p:nvPr>
        </p:nvPicPr>
        <p:blipFill>
          <a:blip r:embed="rId4">
            <a:extLst>
              <a:ext uri="{96DAC541-7B7A-43D3-8B79-37D633B846F1}">
                <asvg:svgBlip xmlns:asvg="http://schemas.microsoft.com/office/drawing/2016/SVG/main" r:embed="rId5"/>
              </a:ext>
            </a:extLst>
          </a:blip>
          <a:stretch>
            <a:fillRect/>
          </a:stretch>
        </p:blipFill>
        <p:spPr>
          <a:xfrm>
            <a:off x="3153822" y="2294649"/>
            <a:ext cx="914400" cy="914400"/>
          </a:xfrm>
          <a:prstGeom prst="rect">
            <a:avLst/>
          </a:prstGeom>
        </p:spPr>
      </p:pic>
      <p:pic>
        <p:nvPicPr>
          <p:cNvPr id="7" name="Graphic 6">
            <a:extLst>
              <a:ext uri="{FF2B5EF4-FFF2-40B4-BE49-F238E27FC236}">
                <a16:creationId xmlns:a16="http://schemas.microsoft.com/office/drawing/2014/main" id="{6F28933F-8C03-B2B1-242B-CE54774BC9F2}"/>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17161" y="2275490"/>
            <a:ext cx="914400" cy="914400"/>
          </a:xfrm>
          <a:prstGeom prst="rect">
            <a:avLst/>
          </a:prstGeom>
        </p:spPr>
      </p:pic>
      <p:pic>
        <p:nvPicPr>
          <p:cNvPr id="8" name="Graphic 7">
            <a:extLst>
              <a:ext uri="{FF2B5EF4-FFF2-40B4-BE49-F238E27FC236}">
                <a16:creationId xmlns:a16="http://schemas.microsoft.com/office/drawing/2014/main" id="{5054B3ED-1783-01E3-211C-98EDBCC988B2}"/>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18835" y="2288627"/>
            <a:ext cx="914400" cy="914400"/>
          </a:xfrm>
          <a:prstGeom prst="rect">
            <a:avLst/>
          </a:prstGeom>
        </p:spPr>
      </p:pic>
      <p:sp>
        <p:nvSpPr>
          <p:cNvPr id="14" name="TextBox 13">
            <a:extLst>
              <a:ext uri="{FF2B5EF4-FFF2-40B4-BE49-F238E27FC236}">
                <a16:creationId xmlns:a16="http://schemas.microsoft.com/office/drawing/2014/main" id="{01DAF48D-F99E-640A-11B1-375B2BCD8F23}"/>
              </a:ext>
            </a:extLst>
          </p:cNvPr>
          <p:cNvSpPr txBox="1"/>
          <p:nvPr/>
        </p:nvSpPr>
        <p:spPr>
          <a:xfrm>
            <a:off x="604343" y="3806324"/>
            <a:ext cx="1576551"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Open Sans"/>
                <a:ea typeface="Open Sans"/>
                <a:cs typeface="Open Sans"/>
              </a:rPr>
              <a:t>Take the training yourself!</a:t>
            </a:r>
          </a:p>
        </p:txBody>
      </p:sp>
      <p:sp>
        <p:nvSpPr>
          <p:cNvPr id="9" name="TextBox 8">
            <a:extLst>
              <a:ext uri="{FF2B5EF4-FFF2-40B4-BE49-F238E27FC236}">
                <a16:creationId xmlns:a16="http://schemas.microsoft.com/office/drawing/2014/main" id="{187A64F3-DDB7-ADA0-AFFA-A30C953463FF}"/>
              </a:ext>
            </a:extLst>
          </p:cNvPr>
          <p:cNvSpPr txBox="1"/>
          <p:nvPr/>
        </p:nvSpPr>
        <p:spPr>
          <a:xfrm>
            <a:off x="2824655" y="3813675"/>
            <a:ext cx="1576551"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Open Sans"/>
                <a:ea typeface="Open Sans"/>
                <a:cs typeface="Open Sans"/>
              </a:rPr>
              <a:t>Onboarding integration / checklists</a:t>
            </a:r>
          </a:p>
        </p:txBody>
      </p:sp>
      <p:sp>
        <p:nvSpPr>
          <p:cNvPr id="10" name="TextBox 9">
            <a:extLst>
              <a:ext uri="{FF2B5EF4-FFF2-40B4-BE49-F238E27FC236}">
                <a16:creationId xmlns:a16="http://schemas.microsoft.com/office/drawing/2014/main" id="{7AADA31B-8926-7D4B-3616-744BB63EE065}"/>
              </a:ext>
            </a:extLst>
          </p:cNvPr>
          <p:cNvSpPr txBox="1"/>
          <p:nvPr/>
        </p:nvSpPr>
        <p:spPr>
          <a:xfrm>
            <a:off x="5043581" y="3819692"/>
            <a:ext cx="1736972"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Open Sans"/>
                <a:ea typeface="Open Sans"/>
                <a:cs typeface="Open Sans"/>
              </a:rPr>
              <a:t>Annual training and refreshers</a:t>
            </a:r>
          </a:p>
        </p:txBody>
      </p:sp>
      <p:sp>
        <p:nvSpPr>
          <p:cNvPr id="11" name="TextBox 10">
            <a:extLst>
              <a:ext uri="{FF2B5EF4-FFF2-40B4-BE49-F238E27FC236}">
                <a16:creationId xmlns:a16="http://schemas.microsoft.com/office/drawing/2014/main" id="{EB2FCEF3-1632-821D-DC84-BE47B4272342}"/>
              </a:ext>
            </a:extLst>
          </p:cNvPr>
          <p:cNvSpPr txBox="1"/>
          <p:nvPr/>
        </p:nvSpPr>
        <p:spPr>
          <a:xfrm>
            <a:off x="7392505" y="3819692"/>
            <a:ext cx="1750340"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Open Sans"/>
                <a:ea typeface="Open Sans"/>
                <a:cs typeface="Open Sans"/>
              </a:rPr>
              <a:t>Professional development opportunities</a:t>
            </a:r>
          </a:p>
        </p:txBody>
      </p:sp>
      <p:sp>
        <p:nvSpPr>
          <p:cNvPr id="12" name="TextBox 11">
            <a:extLst>
              <a:ext uri="{FF2B5EF4-FFF2-40B4-BE49-F238E27FC236}">
                <a16:creationId xmlns:a16="http://schemas.microsoft.com/office/drawing/2014/main" id="{48DD96E9-7C00-55F2-ED66-20C3059E4327}"/>
              </a:ext>
            </a:extLst>
          </p:cNvPr>
          <p:cNvSpPr txBox="1"/>
          <p:nvPr/>
        </p:nvSpPr>
        <p:spPr>
          <a:xfrm>
            <a:off x="9691643" y="3812341"/>
            <a:ext cx="1763707"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Open Sans"/>
                <a:ea typeface="Open Sans"/>
                <a:cs typeface="Open Sans"/>
              </a:rPr>
              <a:t>Share with faculty/staff and students</a:t>
            </a:r>
          </a:p>
        </p:txBody>
      </p:sp>
      <p:pic>
        <p:nvPicPr>
          <p:cNvPr id="13" name="Graphic 12">
            <a:extLst>
              <a:ext uri="{FF2B5EF4-FFF2-40B4-BE49-F238E27FC236}">
                <a16:creationId xmlns:a16="http://schemas.microsoft.com/office/drawing/2014/main" id="{0CD4E035-6D01-9A59-9E21-D5A50F686EA6}"/>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35421" y="2275490"/>
            <a:ext cx="914400" cy="914400"/>
          </a:xfrm>
          <a:prstGeom prst="rect">
            <a:avLst/>
          </a:prstGeom>
        </p:spPr>
      </p:pic>
    </p:spTree>
    <p:extLst>
      <p:ext uri="{BB962C8B-B14F-4D97-AF65-F5344CB8AC3E}">
        <p14:creationId xmlns:p14="http://schemas.microsoft.com/office/powerpoint/2010/main" val="65233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P spid="10" grpId="0"/>
      <p:bldP spid="11"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5C8C5E-F6A3-6838-6CD4-59EDE332B06A}"/>
              </a:ext>
            </a:extLst>
          </p:cNvPr>
          <p:cNvSpPr>
            <a:spLocks noGrp="1"/>
          </p:cNvSpPr>
          <p:nvPr>
            <p:ph type="title"/>
          </p:nvPr>
        </p:nvSpPr>
        <p:spPr/>
        <p:txBody>
          <a:bodyPr/>
          <a:lstStyle/>
          <a:p>
            <a:r>
              <a:rPr lang="en-US"/>
              <a:t>Questions?</a:t>
            </a:r>
          </a:p>
        </p:txBody>
      </p:sp>
    </p:spTree>
    <p:extLst>
      <p:ext uri="{BB962C8B-B14F-4D97-AF65-F5344CB8AC3E}">
        <p14:creationId xmlns:p14="http://schemas.microsoft.com/office/powerpoint/2010/main" val="2874437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C4007E-F348-42E5-1A3F-A9231AD9EFBA}"/>
              </a:ext>
            </a:extLst>
          </p:cNvPr>
          <p:cNvSpPr>
            <a:spLocks noGrp="1"/>
          </p:cNvSpPr>
          <p:nvPr>
            <p:ph type="title"/>
          </p:nvPr>
        </p:nvSpPr>
        <p:spPr/>
        <p:txBody>
          <a:bodyPr/>
          <a:lstStyle/>
          <a:p>
            <a:r>
              <a:rPr lang="en-US"/>
              <a:t>Subcommittee Members</a:t>
            </a:r>
          </a:p>
        </p:txBody>
      </p:sp>
      <p:sp>
        <p:nvSpPr>
          <p:cNvPr id="8" name="Content Placeholder 7">
            <a:extLst>
              <a:ext uri="{FF2B5EF4-FFF2-40B4-BE49-F238E27FC236}">
                <a16:creationId xmlns:a16="http://schemas.microsoft.com/office/drawing/2014/main" id="{49334E1D-A29B-9AB5-D0FF-BDE8DC16C401}"/>
              </a:ext>
            </a:extLst>
          </p:cNvPr>
          <p:cNvSpPr>
            <a:spLocks noGrp="1"/>
          </p:cNvSpPr>
          <p:nvPr>
            <p:ph sz="half" idx="1"/>
          </p:nvPr>
        </p:nvSpPr>
        <p:spPr/>
        <p:txBody>
          <a:bodyPr>
            <a:normAutofit lnSpcReduction="10000"/>
          </a:bodyPr>
          <a:lstStyle/>
          <a:p>
            <a:r>
              <a:rPr lang="en-US" b="0"/>
              <a:t>John Achter, UW-Admin</a:t>
            </a:r>
          </a:p>
          <a:p>
            <a:r>
              <a:rPr lang="en-US" b="0"/>
              <a:t>Randy Barker, UW-Superior (co-chair)</a:t>
            </a:r>
          </a:p>
          <a:p>
            <a:r>
              <a:rPr lang="en-US" b="0"/>
              <a:t>Issy Beach, UW-La Crosse</a:t>
            </a:r>
          </a:p>
          <a:p>
            <a:r>
              <a:rPr lang="en-US" b="0"/>
              <a:t>Stacey </a:t>
            </a:r>
            <a:r>
              <a:rPr lang="en-US" b="0" err="1"/>
              <a:t>Duellman</a:t>
            </a:r>
            <a:r>
              <a:rPr lang="en-US" b="0"/>
              <a:t>, UW-Stevens Point</a:t>
            </a:r>
          </a:p>
          <a:p>
            <a:r>
              <a:rPr lang="en-US" b="0"/>
              <a:t>Amber Handy, UW-Parkside (co-chair)</a:t>
            </a:r>
          </a:p>
          <a:p>
            <a:r>
              <a:rPr lang="en-US" b="0"/>
              <a:t>Aaron Hobson, UW-Madison</a:t>
            </a:r>
          </a:p>
          <a:p>
            <a:pPr marL="0" indent="0">
              <a:buNone/>
            </a:pPr>
            <a:endParaRPr lang="en-US"/>
          </a:p>
          <a:p>
            <a:endParaRPr lang="en-US"/>
          </a:p>
          <a:p>
            <a:pPr marL="0" indent="0">
              <a:buNone/>
            </a:pPr>
            <a:endParaRPr lang="en-US"/>
          </a:p>
          <a:p>
            <a:pPr marL="0" indent="0">
              <a:buNone/>
            </a:pPr>
            <a:endParaRPr lang="en-US"/>
          </a:p>
        </p:txBody>
      </p:sp>
      <p:sp>
        <p:nvSpPr>
          <p:cNvPr id="2" name="Content Placeholder 1">
            <a:extLst>
              <a:ext uri="{FF2B5EF4-FFF2-40B4-BE49-F238E27FC236}">
                <a16:creationId xmlns:a16="http://schemas.microsoft.com/office/drawing/2014/main" id="{51E7DA6A-2B02-46E1-9E69-FC8993A04A17}"/>
              </a:ext>
            </a:extLst>
          </p:cNvPr>
          <p:cNvSpPr>
            <a:spLocks noGrp="1"/>
          </p:cNvSpPr>
          <p:nvPr>
            <p:ph sz="half" idx="2"/>
          </p:nvPr>
        </p:nvSpPr>
        <p:spPr/>
        <p:txBody>
          <a:bodyPr>
            <a:normAutofit lnSpcReduction="10000"/>
          </a:bodyPr>
          <a:lstStyle/>
          <a:p>
            <a:r>
              <a:rPr lang="en-US" b="0"/>
              <a:t>Sarah Jakupciak, UW-River Falls</a:t>
            </a:r>
          </a:p>
          <a:p>
            <a:r>
              <a:rPr lang="en-US" b="0"/>
              <a:t>Kim </a:t>
            </a:r>
            <a:r>
              <a:rPr lang="en-US" b="0" err="1"/>
              <a:t>Lebard-Rankila</a:t>
            </a:r>
            <a:r>
              <a:rPr lang="en-US" b="0"/>
              <a:t>, UW-Superior</a:t>
            </a:r>
          </a:p>
          <a:p>
            <a:r>
              <a:rPr lang="en-US" b="0"/>
              <a:t>Amy Lloyd, UW-River Falls</a:t>
            </a:r>
          </a:p>
          <a:p>
            <a:r>
              <a:rPr lang="en-US" b="0"/>
              <a:t>Jennifer </a:t>
            </a:r>
            <a:r>
              <a:rPr lang="en-US" b="0" err="1"/>
              <a:t>Meuhlenkamp</a:t>
            </a:r>
            <a:r>
              <a:rPr lang="en-US" b="0"/>
              <a:t>, UW-</a:t>
            </a:r>
            <a:r>
              <a:rPr lang="en-US" b="0" err="1"/>
              <a:t>Eau</a:t>
            </a:r>
            <a:r>
              <a:rPr lang="en-US" b="0"/>
              <a:t> Claire</a:t>
            </a:r>
          </a:p>
          <a:p>
            <a:r>
              <a:rPr lang="en-US" b="0"/>
              <a:t>Jo </a:t>
            </a:r>
            <a:r>
              <a:rPr lang="en-US" b="0" err="1"/>
              <a:t>Solverson</a:t>
            </a:r>
            <a:r>
              <a:rPr lang="en-US" b="0"/>
              <a:t>, UW- Whitewater</a:t>
            </a:r>
          </a:p>
          <a:p>
            <a:r>
              <a:rPr lang="en-US" b="0"/>
              <a:t>Lily Ray, UW-Parkside</a:t>
            </a:r>
          </a:p>
        </p:txBody>
      </p:sp>
    </p:spTree>
    <p:extLst>
      <p:ext uri="{BB962C8B-B14F-4D97-AF65-F5344CB8AC3E}">
        <p14:creationId xmlns:p14="http://schemas.microsoft.com/office/powerpoint/2010/main" val="3793660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C4007E-F348-42E5-1A3F-A9231AD9EFBA}"/>
              </a:ext>
            </a:extLst>
          </p:cNvPr>
          <p:cNvSpPr>
            <a:spLocks noGrp="1"/>
          </p:cNvSpPr>
          <p:nvPr>
            <p:ph type="title" idx="4294967295"/>
          </p:nvPr>
        </p:nvSpPr>
        <p:spPr>
          <a:xfrm>
            <a:off x="1260909" y="345874"/>
            <a:ext cx="10515600" cy="1325563"/>
          </a:xfrm>
        </p:spPr>
        <p:txBody>
          <a:bodyPr/>
          <a:lstStyle/>
          <a:p>
            <a:r>
              <a:rPr lang="en-US"/>
              <a:t>Updates and Accomplishments  </a:t>
            </a:r>
          </a:p>
        </p:txBody>
      </p:sp>
      <p:sp>
        <p:nvSpPr>
          <p:cNvPr id="8" name="Content Placeholder 7">
            <a:extLst>
              <a:ext uri="{FF2B5EF4-FFF2-40B4-BE49-F238E27FC236}">
                <a16:creationId xmlns:a16="http://schemas.microsoft.com/office/drawing/2014/main" id="{49334E1D-A29B-9AB5-D0FF-BDE8DC16C401}"/>
              </a:ext>
            </a:extLst>
          </p:cNvPr>
          <p:cNvSpPr>
            <a:spLocks noGrp="1"/>
          </p:cNvSpPr>
          <p:nvPr>
            <p:ph idx="4294967295"/>
          </p:nvPr>
        </p:nvSpPr>
        <p:spPr>
          <a:xfrm>
            <a:off x="0" y="1825625"/>
            <a:ext cx="11944952" cy="4351338"/>
          </a:xfrm>
        </p:spPr>
        <p:txBody>
          <a:bodyPr>
            <a:normAutofit lnSpcReduction="10000"/>
          </a:bodyPr>
          <a:lstStyle/>
          <a:p>
            <a:r>
              <a:rPr lang="en-US" b="1">
                <a:solidFill>
                  <a:schemeClr val="bg1"/>
                </a:solidFill>
              </a:rPr>
              <a:t>Advantage of pilot already in place</a:t>
            </a:r>
          </a:p>
          <a:p>
            <a:r>
              <a:rPr lang="en-US" b="1">
                <a:solidFill>
                  <a:schemeClr val="bg1"/>
                </a:solidFill>
              </a:rPr>
              <a:t>Five (or more) committee meetings</a:t>
            </a:r>
            <a:endParaRPr lang="en-US" b="1">
              <a:solidFill>
                <a:srgbClr val="C00000"/>
              </a:solidFill>
            </a:endParaRPr>
          </a:p>
          <a:p>
            <a:r>
              <a:rPr lang="en-US" b="1">
                <a:solidFill>
                  <a:schemeClr val="bg1"/>
                </a:solidFill>
              </a:rPr>
              <a:t>Comprehensive resource site in Teams for instructors</a:t>
            </a:r>
          </a:p>
          <a:p>
            <a:r>
              <a:rPr lang="en-US" b="1">
                <a:solidFill>
                  <a:schemeClr val="bg1"/>
                </a:solidFill>
              </a:rPr>
              <a:t>15-week and 8-week app versions used both in-person and online</a:t>
            </a:r>
          </a:p>
          <a:p>
            <a:r>
              <a:rPr lang="en-US" b="1">
                <a:solidFill>
                  <a:schemeClr val="bg1"/>
                </a:solidFill>
              </a:rPr>
              <a:t>Discussed co-curricular opportunities and launched one</a:t>
            </a:r>
          </a:p>
          <a:p>
            <a:r>
              <a:rPr lang="en-US" b="1">
                <a:solidFill>
                  <a:schemeClr val="bg1"/>
                </a:solidFill>
              </a:rPr>
              <a:t>Submitted budget request</a:t>
            </a:r>
          </a:p>
          <a:p>
            <a:r>
              <a:rPr lang="en-US" b="1">
                <a:solidFill>
                  <a:schemeClr val="bg1"/>
                </a:solidFill>
              </a:rPr>
              <a:t>Began work on faculty/staff advertising campaign</a:t>
            </a:r>
          </a:p>
          <a:p>
            <a:r>
              <a:rPr lang="en-US" b="1" err="1">
                <a:solidFill>
                  <a:schemeClr val="bg1"/>
                </a:solidFill>
              </a:rPr>
              <a:t>Humin</a:t>
            </a:r>
            <a:r>
              <a:rPr lang="en-US" b="1">
                <a:solidFill>
                  <a:schemeClr val="bg1"/>
                </a:solidFill>
              </a:rPr>
              <a:t>: HMI’s new name and brand (humin.org) but same app name Healthy Minds Program</a:t>
            </a:r>
          </a:p>
          <a:p>
            <a:pPr marL="0" indent="0">
              <a:buNone/>
            </a:pPr>
            <a:endParaRPr lang="en-US"/>
          </a:p>
          <a:p>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30263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0D0AB-937F-8EEF-C90E-4C0A7907D8AD}"/>
              </a:ext>
            </a:extLst>
          </p:cNvPr>
          <p:cNvSpPr>
            <a:spLocks noGrp="1"/>
          </p:cNvSpPr>
          <p:nvPr>
            <p:ph type="title"/>
          </p:nvPr>
        </p:nvSpPr>
        <p:spPr>
          <a:xfrm>
            <a:off x="648419" y="365125"/>
            <a:ext cx="10515600" cy="1993064"/>
          </a:xfrm>
        </p:spPr>
        <p:txBody>
          <a:bodyPr>
            <a:normAutofit fontScale="90000"/>
          </a:bodyPr>
          <a:lstStyle/>
          <a:p>
            <a:r>
              <a:rPr lang="en-US" sz="5400"/>
              <a:t>Courses Using the Healthy Minds App per Semester Across UW</a:t>
            </a:r>
            <a:br>
              <a:rPr lang="en-US" sz="5400"/>
            </a:br>
            <a:endParaRPr lang="en-US" sz="5400"/>
          </a:p>
        </p:txBody>
      </p:sp>
      <p:sp>
        <p:nvSpPr>
          <p:cNvPr id="3" name="Content Placeholder 2">
            <a:extLst>
              <a:ext uri="{FF2B5EF4-FFF2-40B4-BE49-F238E27FC236}">
                <a16:creationId xmlns:a16="http://schemas.microsoft.com/office/drawing/2014/main" id="{92DA7EB4-DA35-F71C-08C7-8D05E72C418D}"/>
              </a:ext>
            </a:extLst>
          </p:cNvPr>
          <p:cNvSpPr>
            <a:spLocks noGrp="1"/>
          </p:cNvSpPr>
          <p:nvPr>
            <p:ph sz="half" idx="1"/>
          </p:nvPr>
        </p:nvSpPr>
        <p:spPr>
          <a:xfrm>
            <a:off x="648418" y="1549667"/>
            <a:ext cx="11113653" cy="4627296"/>
          </a:xfrm>
        </p:spPr>
        <p:txBody>
          <a:bodyPr>
            <a:normAutofit fontScale="92500" lnSpcReduction="10000"/>
          </a:bodyPr>
          <a:lstStyle/>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400" b="0" dirty="0"/>
              <a:t>	</a:t>
            </a:r>
          </a:p>
          <a:p>
            <a:pPr marL="0" indent="0">
              <a:buNone/>
            </a:pPr>
            <a:endParaRPr lang="en-US" sz="2400" b="0" dirty="0"/>
          </a:p>
          <a:p>
            <a:pPr marL="0" indent="0">
              <a:buNone/>
            </a:pPr>
            <a:r>
              <a:rPr lang="en-US" sz="2200" b="0" dirty="0"/>
              <a:t>* Number of unique courses/programs, some of which have multiple sections using the app</a:t>
            </a:r>
          </a:p>
          <a:p>
            <a:pPr marL="0" indent="0">
              <a:buNone/>
            </a:pPr>
            <a:r>
              <a:rPr lang="en-US" sz="2200" b="0" dirty="0"/>
              <a:t>**Student count for Spring 2026 not yet official, likely higher</a:t>
            </a:r>
          </a:p>
          <a:p>
            <a:pPr marL="0" indent="0">
              <a:buNone/>
            </a:pPr>
            <a:endParaRPr lang="en-US" dirty="0"/>
          </a:p>
          <a:p>
            <a:pPr marL="0" indent="0">
              <a:buNone/>
            </a:pPr>
            <a:endParaRPr lang="en-US" dirty="0"/>
          </a:p>
        </p:txBody>
      </p:sp>
      <p:graphicFrame>
        <p:nvGraphicFramePr>
          <p:cNvPr id="6" name="Table 5">
            <a:extLst>
              <a:ext uri="{FF2B5EF4-FFF2-40B4-BE49-F238E27FC236}">
                <a16:creationId xmlns:a16="http://schemas.microsoft.com/office/drawing/2014/main" id="{1F7A5FBF-078B-E680-F19A-CF0CD4443E20}"/>
              </a:ext>
            </a:extLst>
          </p:cNvPr>
          <p:cNvGraphicFramePr>
            <a:graphicFrameLocks noGrp="1"/>
          </p:cNvGraphicFramePr>
          <p:nvPr>
            <p:extLst>
              <p:ext uri="{D42A27DB-BD31-4B8C-83A1-F6EECF244321}">
                <p14:modId xmlns:p14="http://schemas.microsoft.com/office/powerpoint/2010/main" val="3816005793"/>
              </p:ext>
            </p:extLst>
          </p:nvPr>
        </p:nvGraphicFramePr>
        <p:xfrm>
          <a:off x="1329354" y="1922051"/>
          <a:ext cx="8767548" cy="3241360"/>
        </p:xfrm>
        <a:graphic>
          <a:graphicData uri="http://schemas.openxmlformats.org/drawingml/2006/table">
            <a:tbl>
              <a:tblPr firstRow="1" bandRow="1">
                <a:tableStyleId>{5C22544A-7EE6-4342-B048-85BDC9FD1C3A}</a:tableStyleId>
              </a:tblPr>
              <a:tblGrid>
                <a:gridCol w="2191887">
                  <a:extLst>
                    <a:ext uri="{9D8B030D-6E8A-4147-A177-3AD203B41FA5}">
                      <a16:colId xmlns:a16="http://schemas.microsoft.com/office/drawing/2014/main" val="3944195724"/>
                    </a:ext>
                  </a:extLst>
                </a:gridCol>
                <a:gridCol w="2191887">
                  <a:extLst>
                    <a:ext uri="{9D8B030D-6E8A-4147-A177-3AD203B41FA5}">
                      <a16:colId xmlns:a16="http://schemas.microsoft.com/office/drawing/2014/main" val="78642383"/>
                    </a:ext>
                  </a:extLst>
                </a:gridCol>
                <a:gridCol w="2191887">
                  <a:extLst>
                    <a:ext uri="{9D8B030D-6E8A-4147-A177-3AD203B41FA5}">
                      <a16:colId xmlns:a16="http://schemas.microsoft.com/office/drawing/2014/main" val="1332392192"/>
                    </a:ext>
                  </a:extLst>
                </a:gridCol>
                <a:gridCol w="2191887">
                  <a:extLst>
                    <a:ext uri="{9D8B030D-6E8A-4147-A177-3AD203B41FA5}">
                      <a16:colId xmlns:a16="http://schemas.microsoft.com/office/drawing/2014/main" val="4110797167"/>
                    </a:ext>
                  </a:extLst>
                </a:gridCol>
              </a:tblGrid>
              <a:tr h="604600">
                <a:tc>
                  <a:txBody>
                    <a:bodyPr/>
                    <a:lstStyle/>
                    <a:p>
                      <a:r>
                        <a:rPr lang="en-US" sz="2400"/>
                        <a:t>Semester</a:t>
                      </a:r>
                    </a:p>
                  </a:txBody>
                  <a:tcPr/>
                </a:tc>
                <a:tc>
                  <a:txBody>
                    <a:bodyPr/>
                    <a:lstStyle/>
                    <a:p>
                      <a:r>
                        <a:rPr lang="en-US" sz="2400"/>
                        <a:t>No. of Courses*</a:t>
                      </a:r>
                    </a:p>
                  </a:txBody>
                  <a:tcPr/>
                </a:tc>
                <a:tc>
                  <a:txBody>
                    <a:bodyPr/>
                    <a:lstStyle/>
                    <a:p>
                      <a:r>
                        <a:rPr lang="en-US" sz="2400"/>
                        <a:t>No. of Campuses</a:t>
                      </a:r>
                    </a:p>
                  </a:txBody>
                  <a:tcPr/>
                </a:tc>
                <a:tc>
                  <a:txBody>
                    <a:bodyPr/>
                    <a:lstStyle/>
                    <a:p>
                      <a:r>
                        <a:rPr lang="en-US" sz="2400"/>
                        <a:t>No. of Students</a:t>
                      </a:r>
                    </a:p>
                  </a:txBody>
                  <a:tcPr/>
                </a:tc>
                <a:extLst>
                  <a:ext uri="{0D108BD9-81ED-4DB2-BD59-A6C34878D82A}">
                    <a16:rowId xmlns:a16="http://schemas.microsoft.com/office/drawing/2014/main" val="2711295642"/>
                  </a:ext>
                </a:extLst>
              </a:tr>
              <a:tr h="604600">
                <a:tc>
                  <a:txBody>
                    <a:bodyPr/>
                    <a:lstStyle/>
                    <a:p>
                      <a:r>
                        <a:rPr lang="en-US" sz="2400" dirty="0"/>
                        <a:t>Fall 2024</a:t>
                      </a:r>
                    </a:p>
                  </a:txBody>
                  <a:tcPr/>
                </a:tc>
                <a:tc>
                  <a:txBody>
                    <a:bodyPr/>
                    <a:lstStyle/>
                    <a:p>
                      <a:r>
                        <a:rPr lang="en-US" sz="2400"/>
                        <a:t>3</a:t>
                      </a:r>
                    </a:p>
                  </a:txBody>
                  <a:tcPr/>
                </a:tc>
                <a:tc>
                  <a:txBody>
                    <a:bodyPr/>
                    <a:lstStyle/>
                    <a:p>
                      <a:r>
                        <a:rPr lang="en-US" sz="2400"/>
                        <a:t>3</a:t>
                      </a:r>
                    </a:p>
                  </a:txBody>
                  <a:tcPr/>
                </a:tc>
                <a:tc>
                  <a:txBody>
                    <a:bodyPr/>
                    <a:lstStyle/>
                    <a:p>
                      <a:r>
                        <a:rPr lang="en-US" sz="2400"/>
                        <a:t>494</a:t>
                      </a:r>
                    </a:p>
                  </a:txBody>
                  <a:tcPr/>
                </a:tc>
                <a:extLst>
                  <a:ext uri="{0D108BD9-81ED-4DB2-BD59-A6C34878D82A}">
                    <a16:rowId xmlns:a16="http://schemas.microsoft.com/office/drawing/2014/main" val="1120075403"/>
                  </a:ext>
                </a:extLst>
              </a:tr>
              <a:tr h="604600">
                <a:tc>
                  <a:txBody>
                    <a:bodyPr/>
                    <a:lstStyle/>
                    <a:p>
                      <a:r>
                        <a:rPr lang="en-US" sz="2400"/>
                        <a:t>Spring 2025</a:t>
                      </a:r>
                    </a:p>
                  </a:txBody>
                  <a:tcPr/>
                </a:tc>
                <a:tc>
                  <a:txBody>
                    <a:bodyPr/>
                    <a:lstStyle/>
                    <a:p>
                      <a:r>
                        <a:rPr lang="en-US" sz="2400"/>
                        <a:t>3</a:t>
                      </a:r>
                    </a:p>
                  </a:txBody>
                  <a:tcPr/>
                </a:tc>
                <a:tc>
                  <a:txBody>
                    <a:bodyPr/>
                    <a:lstStyle/>
                    <a:p>
                      <a:r>
                        <a:rPr lang="en-US" sz="2400"/>
                        <a:t>2</a:t>
                      </a:r>
                    </a:p>
                  </a:txBody>
                  <a:tcPr/>
                </a:tc>
                <a:tc>
                  <a:txBody>
                    <a:bodyPr/>
                    <a:lstStyle/>
                    <a:p>
                      <a:r>
                        <a:rPr lang="en-US" sz="2400"/>
                        <a:t>522</a:t>
                      </a:r>
                    </a:p>
                  </a:txBody>
                  <a:tcPr/>
                </a:tc>
                <a:extLst>
                  <a:ext uri="{0D108BD9-81ED-4DB2-BD59-A6C34878D82A}">
                    <a16:rowId xmlns:a16="http://schemas.microsoft.com/office/drawing/2014/main" val="3589569404"/>
                  </a:ext>
                </a:extLst>
              </a:tr>
              <a:tr h="604600">
                <a:tc>
                  <a:txBody>
                    <a:bodyPr/>
                    <a:lstStyle/>
                    <a:p>
                      <a:r>
                        <a:rPr lang="en-US" sz="2400"/>
                        <a:t>Fall 2025</a:t>
                      </a:r>
                    </a:p>
                  </a:txBody>
                  <a:tcPr/>
                </a:tc>
                <a:tc>
                  <a:txBody>
                    <a:bodyPr/>
                    <a:lstStyle/>
                    <a:p>
                      <a:r>
                        <a:rPr lang="en-US" sz="2400"/>
                        <a:t>12</a:t>
                      </a:r>
                    </a:p>
                  </a:txBody>
                  <a:tcPr/>
                </a:tc>
                <a:tc>
                  <a:txBody>
                    <a:bodyPr/>
                    <a:lstStyle/>
                    <a:p>
                      <a:r>
                        <a:rPr lang="en-US" sz="2400"/>
                        <a:t>6</a:t>
                      </a:r>
                    </a:p>
                  </a:txBody>
                  <a:tcPr/>
                </a:tc>
                <a:tc>
                  <a:txBody>
                    <a:bodyPr/>
                    <a:lstStyle/>
                    <a:p>
                      <a:r>
                        <a:rPr lang="en-US" sz="2400"/>
                        <a:t>827</a:t>
                      </a:r>
                    </a:p>
                  </a:txBody>
                  <a:tcPr/>
                </a:tc>
                <a:extLst>
                  <a:ext uri="{0D108BD9-81ED-4DB2-BD59-A6C34878D82A}">
                    <a16:rowId xmlns:a16="http://schemas.microsoft.com/office/drawing/2014/main" val="13526016"/>
                  </a:ext>
                </a:extLst>
              </a:tr>
              <a:tr h="604600">
                <a:tc>
                  <a:txBody>
                    <a:bodyPr/>
                    <a:lstStyle/>
                    <a:p>
                      <a:r>
                        <a:rPr lang="en-US" sz="2400"/>
                        <a:t>Spring 2026</a:t>
                      </a:r>
                    </a:p>
                  </a:txBody>
                  <a:tcPr/>
                </a:tc>
                <a:tc>
                  <a:txBody>
                    <a:bodyPr/>
                    <a:lstStyle/>
                    <a:p>
                      <a:r>
                        <a:rPr lang="en-US" sz="2400"/>
                        <a:t>8</a:t>
                      </a:r>
                    </a:p>
                  </a:txBody>
                  <a:tcPr/>
                </a:tc>
                <a:tc>
                  <a:txBody>
                    <a:bodyPr/>
                    <a:lstStyle/>
                    <a:p>
                      <a:r>
                        <a:rPr lang="en-US" sz="2400"/>
                        <a:t>5</a:t>
                      </a:r>
                    </a:p>
                  </a:txBody>
                  <a:tcPr/>
                </a:tc>
                <a:tc>
                  <a:txBody>
                    <a:bodyPr/>
                    <a:lstStyle/>
                    <a:p>
                      <a:r>
                        <a:rPr lang="en-US" sz="2400" dirty="0"/>
                        <a:t>688**</a:t>
                      </a:r>
                    </a:p>
                  </a:txBody>
                  <a:tcPr/>
                </a:tc>
                <a:extLst>
                  <a:ext uri="{0D108BD9-81ED-4DB2-BD59-A6C34878D82A}">
                    <a16:rowId xmlns:a16="http://schemas.microsoft.com/office/drawing/2014/main" val="2898643596"/>
                  </a:ext>
                </a:extLst>
              </a:tr>
            </a:tbl>
          </a:graphicData>
        </a:graphic>
      </p:graphicFrame>
    </p:spTree>
    <p:extLst>
      <p:ext uri="{BB962C8B-B14F-4D97-AF65-F5344CB8AC3E}">
        <p14:creationId xmlns:p14="http://schemas.microsoft.com/office/powerpoint/2010/main" val="3758273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23A01E-D38B-4D6E-A302-FE56E02576E1}"/>
              </a:ext>
            </a:extLst>
          </p:cNvPr>
          <p:cNvSpPr>
            <a:spLocks noGrp="1"/>
          </p:cNvSpPr>
          <p:nvPr>
            <p:ph type="title"/>
          </p:nvPr>
        </p:nvSpPr>
        <p:spPr/>
        <p:txBody>
          <a:bodyPr/>
          <a:lstStyle/>
          <a:p>
            <a:r>
              <a:rPr lang="en-US"/>
              <a:t>App Usage Across the State</a:t>
            </a:r>
          </a:p>
        </p:txBody>
      </p:sp>
      <p:sp>
        <p:nvSpPr>
          <p:cNvPr id="2" name="Text Placeholder 1">
            <a:extLst>
              <a:ext uri="{FF2B5EF4-FFF2-40B4-BE49-F238E27FC236}">
                <a16:creationId xmlns:a16="http://schemas.microsoft.com/office/drawing/2014/main" id="{C490696B-EC0C-8853-88C3-030C83BA1BD7}"/>
              </a:ext>
            </a:extLst>
          </p:cNvPr>
          <p:cNvSpPr>
            <a:spLocks noGrp="1"/>
          </p:cNvSpPr>
          <p:nvPr>
            <p:ph type="body" idx="1"/>
          </p:nvPr>
        </p:nvSpPr>
        <p:spPr/>
        <p:txBody>
          <a:bodyPr/>
          <a:lstStyle/>
          <a:p>
            <a:r>
              <a:rPr lang="en-US"/>
              <a:t>Campuses Using the App</a:t>
            </a:r>
          </a:p>
        </p:txBody>
      </p:sp>
      <p:sp>
        <p:nvSpPr>
          <p:cNvPr id="3" name="Content Placeholder 2">
            <a:extLst>
              <a:ext uri="{FF2B5EF4-FFF2-40B4-BE49-F238E27FC236}">
                <a16:creationId xmlns:a16="http://schemas.microsoft.com/office/drawing/2014/main" id="{695E8F94-C2AE-6BF8-C0AD-9F65C7873748}"/>
              </a:ext>
            </a:extLst>
          </p:cNvPr>
          <p:cNvSpPr>
            <a:spLocks noGrp="1"/>
          </p:cNvSpPr>
          <p:nvPr>
            <p:ph sz="half" idx="2"/>
          </p:nvPr>
        </p:nvSpPr>
        <p:spPr/>
        <p:txBody>
          <a:bodyPr>
            <a:normAutofit/>
          </a:bodyPr>
          <a:lstStyle/>
          <a:p>
            <a:r>
              <a:rPr lang="en-US"/>
              <a:t>UW-Eau Claire</a:t>
            </a:r>
          </a:p>
          <a:p>
            <a:r>
              <a:rPr lang="en-US"/>
              <a:t>UW-Milwaukee</a:t>
            </a:r>
          </a:p>
          <a:p>
            <a:r>
              <a:rPr lang="en-US"/>
              <a:t>UW-Parkside</a:t>
            </a:r>
          </a:p>
          <a:p>
            <a:r>
              <a:rPr lang="en-US"/>
              <a:t>UW-Stevens Point</a:t>
            </a:r>
          </a:p>
          <a:p>
            <a:r>
              <a:rPr lang="en-US"/>
              <a:t>UW-Stout</a:t>
            </a:r>
          </a:p>
          <a:p>
            <a:r>
              <a:rPr lang="en-US"/>
              <a:t>UW-Superior</a:t>
            </a:r>
          </a:p>
          <a:p>
            <a:r>
              <a:rPr lang="en-US"/>
              <a:t>UW-Whitewater*</a:t>
            </a:r>
          </a:p>
        </p:txBody>
      </p:sp>
      <p:sp>
        <p:nvSpPr>
          <p:cNvPr id="4" name="Text Placeholder 3">
            <a:extLst>
              <a:ext uri="{FF2B5EF4-FFF2-40B4-BE49-F238E27FC236}">
                <a16:creationId xmlns:a16="http://schemas.microsoft.com/office/drawing/2014/main" id="{8DC07739-3631-9293-A649-25C95016EC7A}"/>
              </a:ext>
            </a:extLst>
          </p:cNvPr>
          <p:cNvSpPr>
            <a:spLocks noGrp="1"/>
          </p:cNvSpPr>
          <p:nvPr>
            <p:ph type="body" sz="quarter" idx="3"/>
          </p:nvPr>
        </p:nvSpPr>
        <p:spPr/>
        <p:txBody>
          <a:bodyPr/>
          <a:lstStyle/>
          <a:p>
            <a:r>
              <a:rPr lang="en-US"/>
              <a:t>Campuses Not Using the App</a:t>
            </a:r>
          </a:p>
        </p:txBody>
      </p:sp>
      <p:sp>
        <p:nvSpPr>
          <p:cNvPr id="5" name="Content Placeholder 4">
            <a:extLst>
              <a:ext uri="{FF2B5EF4-FFF2-40B4-BE49-F238E27FC236}">
                <a16:creationId xmlns:a16="http://schemas.microsoft.com/office/drawing/2014/main" id="{C27C3476-EEF6-5FD7-9AE5-CBE62E86C379}"/>
              </a:ext>
            </a:extLst>
          </p:cNvPr>
          <p:cNvSpPr>
            <a:spLocks noGrp="1"/>
          </p:cNvSpPr>
          <p:nvPr>
            <p:ph sz="quarter" idx="4"/>
          </p:nvPr>
        </p:nvSpPr>
        <p:spPr/>
        <p:txBody>
          <a:bodyPr/>
          <a:lstStyle/>
          <a:p>
            <a:r>
              <a:rPr lang="en-US"/>
              <a:t>UW-Green Bay</a:t>
            </a:r>
          </a:p>
          <a:p>
            <a:r>
              <a:rPr lang="en-US"/>
              <a:t>UW-La Crosse</a:t>
            </a:r>
          </a:p>
          <a:p>
            <a:r>
              <a:rPr lang="en-US"/>
              <a:t>UW-Madison</a:t>
            </a:r>
          </a:p>
          <a:p>
            <a:r>
              <a:rPr lang="en-US"/>
              <a:t>UW-Oshkosh</a:t>
            </a:r>
          </a:p>
          <a:p>
            <a:r>
              <a:rPr lang="en-US"/>
              <a:t>UW-Platteville</a:t>
            </a:r>
          </a:p>
          <a:p>
            <a:r>
              <a:rPr lang="en-US"/>
              <a:t>UW-River Falls</a:t>
            </a:r>
          </a:p>
          <a:p>
            <a:r>
              <a:rPr lang="en-US"/>
              <a:t>UW-Whitewater since FA24</a:t>
            </a:r>
          </a:p>
        </p:txBody>
      </p:sp>
    </p:spTree>
    <p:extLst>
      <p:ext uri="{BB962C8B-B14F-4D97-AF65-F5344CB8AC3E}">
        <p14:creationId xmlns:p14="http://schemas.microsoft.com/office/powerpoint/2010/main" val="38958649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b">
        <a:normAutofit lnSpcReduction="10000"/>
      </a:bodyPr>
      <a:lstStyle>
        <a:defPPr algn="l">
          <a:defRPr dirty="0" smtClean="0"/>
        </a:defPPr>
      </a:lstStyle>
    </a:txDef>
  </a:objectDefaults>
  <a:extraClrSchemeLst/>
  <a:extLst>
    <a:ext uri="{05A4C25C-085E-4340-85A3-A5531E510DB2}">
      <thm15:themeFamily xmlns:thm15="http://schemas.microsoft.com/office/thememl/2012/main" name="Template_UWSA_UpdatedBrandPresentation  -  Read-Only" id="{E7CDD970-C56D-409E-983F-493CFC9DBDB8}" vid="{B8DB6CF2-43B2-4C63-848E-2B88E1369B8C}"/>
    </a:ext>
  </a:extLst>
</a:theme>
</file>

<file path=ppt/theme/theme2.xml><?xml version="1.0" encoding="utf-8"?>
<a:theme xmlns:a="http://schemas.openxmlformats.org/drawingml/2006/main" name="EAB1 4x3 On-screen">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Presentation31" id="{1F20503D-4DE6-D743-9654-AA48D7DA73DD}" vid="{2C8444EF-AC8C-4449-9740-1CB20FB5790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7FA4F1CBC710488C27DD5068194D52" ma:contentTypeVersion="4" ma:contentTypeDescription="Create a new document." ma:contentTypeScope="" ma:versionID="d520c32cb29ff8d57f2d0556eb477e17">
  <xsd:schema xmlns:xsd="http://www.w3.org/2001/XMLSchema" xmlns:xs="http://www.w3.org/2001/XMLSchema" xmlns:p="http://schemas.microsoft.com/office/2006/metadata/properties" xmlns:ns2="271ca0c3-40f2-461e-84bb-3f06fb9c6db5" targetNamespace="http://schemas.microsoft.com/office/2006/metadata/properties" ma:root="true" ma:fieldsID="832a1294ead4926ec5d261695cd3edb0" ns2:_="">
    <xsd:import namespace="271ca0c3-40f2-461e-84bb-3f06fb9c6db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1ca0c3-40f2-461e-84bb-3f06fb9c6d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5B3368-971A-455C-B1B0-F1A7596EF860}">
  <ds:schemaRefs>
    <ds:schemaRef ds:uri="271ca0c3-40f2-461e-84bb-3f06fb9c6d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C35CCEF-04DA-4396-9F89-BFEDC628200A}">
  <ds:schemaRefs>
    <ds:schemaRef ds:uri="http://schemas.microsoft.com/sharepoint/v3/contenttype/forms"/>
  </ds:schemaRefs>
</ds:datastoreItem>
</file>

<file path=customXml/itemProps3.xml><?xml version="1.0" encoding="utf-8"?>
<ds:datastoreItem xmlns:ds="http://schemas.openxmlformats.org/officeDocument/2006/customXml" ds:itemID="{BF4D1E24-8D69-44F6-96F6-40197026F633}">
  <ds:schemaRefs>
    <ds:schemaRef ds:uri="http://purl.org/dc/elements/1.1/"/>
    <ds:schemaRef ds:uri="271ca0c3-40f2-461e-84bb-3f06fb9c6db5"/>
    <ds:schemaRef ds:uri="http://www.w3.org/XML/1998/namespace"/>
    <ds:schemaRef ds:uri="http://purl.org/dc/dcmitype/"/>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3</TotalTime>
  <Words>3268</Words>
  <Application>Microsoft Office PowerPoint</Application>
  <PresentationFormat>Widescreen</PresentationFormat>
  <Paragraphs>511</Paragraphs>
  <Slides>51</Slides>
  <Notes>29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51</vt:i4>
      </vt:variant>
    </vt:vector>
  </HeadingPairs>
  <TitlesOfParts>
    <vt:vector size="63" baseType="lpstr">
      <vt:lpstr>Aptos</vt:lpstr>
      <vt:lpstr>Aptos Display</vt:lpstr>
      <vt:lpstr>Arial</vt:lpstr>
      <vt:lpstr>Calibri</vt:lpstr>
      <vt:lpstr>Courier New</vt:lpstr>
      <vt:lpstr>Grandview Display</vt:lpstr>
      <vt:lpstr>Open Sans</vt:lpstr>
      <vt:lpstr>Rockwell</vt:lpstr>
      <vt:lpstr>Verdana</vt:lpstr>
      <vt:lpstr>Wingdings</vt:lpstr>
      <vt:lpstr>Office Theme</vt:lpstr>
      <vt:lpstr>EAB1 4x3 On-screen</vt:lpstr>
      <vt:lpstr>Budget Update</vt:lpstr>
      <vt:lpstr>Service Needs and Gaps</vt:lpstr>
      <vt:lpstr>Faculty &amp; Staff Training</vt:lpstr>
      <vt:lpstr>Healthy Minds in the Classroom</vt:lpstr>
      <vt:lpstr>Expanding Healthy Minds App Use at UW </vt:lpstr>
      <vt:lpstr>Subcommittee Members</vt:lpstr>
      <vt:lpstr>Updates and Accomplishments  </vt:lpstr>
      <vt:lpstr>Courses Using the Healthy Minds App per Semester Across UW </vt:lpstr>
      <vt:lpstr>App Usage Across the State</vt:lpstr>
      <vt:lpstr>14 Courses and Programs Using the App</vt:lpstr>
      <vt:lpstr>Instructor and Student Highlights</vt:lpstr>
      <vt:lpstr>Challenges Reported by Instructors</vt:lpstr>
      <vt:lpstr>Obstacles for Further Rollout</vt:lpstr>
      <vt:lpstr>Budget Requested</vt:lpstr>
      <vt:lpstr>Help Us with Flier Design</vt:lpstr>
      <vt:lpstr>Potential Flier Audiences</vt:lpstr>
      <vt:lpstr>Next Steps</vt:lpstr>
      <vt:lpstr>Questions?</vt:lpstr>
      <vt:lpstr>Addressing Service Gaps​</vt:lpstr>
      <vt:lpstr>Sub-committee Charge</vt:lpstr>
      <vt:lpstr>Committee Members</vt:lpstr>
      <vt:lpstr>Timeline of Meetings</vt:lpstr>
      <vt:lpstr>Our proposal: Healthy Minds Surveys​</vt:lpstr>
      <vt:lpstr>Our proposal: Healthy Minds Surveys​</vt:lpstr>
      <vt:lpstr>Our proposal: </vt:lpstr>
      <vt:lpstr>Our proposal: Tools and Resources</vt:lpstr>
      <vt:lpstr>Next Steps</vt:lpstr>
      <vt:lpstr>Questions?</vt:lpstr>
      <vt:lpstr>Lunch Break</vt:lpstr>
      <vt:lpstr>Faculty/Staff Training &amp; Resources:  Preparation to Support Student Mental Health</vt:lpstr>
      <vt:lpstr>Committee Charge</vt:lpstr>
      <vt:lpstr>Sub-Committee Members​</vt:lpstr>
      <vt:lpstr>Initial Step: Information Gathering</vt:lpstr>
      <vt:lpstr>Approach and Timeline</vt:lpstr>
      <vt:lpstr>Key Takeaways from Campuses</vt:lpstr>
      <vt:lpstr>Takeaways overview</vt:lpstr>
      <vt:lpstr>Takeaways overview</vt:lpstr>
      <vt:lpstr>Strengths are mainly related to training and communication.​</vt:lpstr>
      <vt:lpstr>Challenges &amp; barriers are mainly related to inconsistent or lack of time/resources and lack of training integration.​</vt:lpstr>
      <vt:lpstr>Opportunities include training integration and incentivization, leadership support, and stable staffing.</vt:lpstr>
      <vt:lpstr>What did we learn?</vt:lpstr>
      <vt:lpstr>In response to these findings, the subcommittee recommends:</vt:lpstr>
      <vt:lpstr>Budget Request</vt:lpstr>
      <vt:lpstr>Why?</vt:lpstr>
      <vt:lpstr>Recognize, Respond, Refer Overview</vt:lpstr>
      <vt:lpstr>Recognize, Respond, Refer (RRR)</vt:lpstr>
      <vt:lpstr>Recognize, Respond, Refer (RRR)</vt:lpstr>
      <vt:lpstr>RRR Enrollment Growth Across Universities of Wisconsin</vt:lpstr>
      <vt:lpstr>RRR Fac/Staff Evaluation Data​</vt:lpstr>
      <vt:lpstr>What can you do to support RRR on your campus?</vt:lpstr>
      <vt:lpstr>Questions?</vt:lpstr>
    </vt:vector>
  </TitlesOfParts>
  <Company>University of Wisconsin System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Lecus, Lindsey</dc:creator>
  <cp:lastModifiedBy>Jasperson, Kristen</cp:lastModifiedBy>
  <cp:revision>2</cp:revision>
  <cp:lastPrinted>2026-04-13T18:28:53Z</cp:lastPrinted>
  <dcterms:created xsi:type="dcterms:W3CDTF">2025-10-27T16:09:04Z</dcterms:created>
  <dcterms:modified xsi:type="dcterms:W3CDTF">2026-05-19T14:58:37Z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0x010100AB7FA4F1CBC710488C27DD5068194D52</vt:lpwstr>
  </property>
  <property fmtid="{D5CDD505-2E9C-101B-9397-08002B2CF9AE}" pid="3" name="MediaServiceImageTags">
    <vt:lpwstr/>
  </property>
</Properties>
</file>