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7" r:id="rId2"/>
    <p:sldId id="318" r:id="rId3"/>
    <p:sldId id="319" r:id="rId4"/>
    <p:sldId id="320" r:id="rId5"/>
    <p:sldId id="323" r:id="rId6"/>
    <p:sldId id="321" r:id="rId7"/>
    <p:sldId id="322" r:id="rId8"/>
    <p:sldId id="324" r:id="rId9"/>
    <p:sldId id="325" r:id="rId10"/>
    <p:sldId id="326" r:id="rId11"/>
    <p:sldId id="327" r:id="rId12"/>
    <p:sldId id="329" r:id="rId13"/>
    <p:sldId id="330" r:id="rId1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A Vredberg" initials="AA" lastIdx="3" clrIdx="0"/>
  <p:cmAuthor id="1" name="Susan Kincanon" initials="S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575" autoAdjust="0"/>
  </p:normalViewPr>
  <p:slideViewPr>
    <p:cSldViewPr>
      <p:cViewPr varScale="1">
        <p:scale>
          <a:sx n="84" d="100"/>
          <a:sy n="84" d="100"/>
        </p:scale>
        <p:origin x="1392" y="58"/>
      </p:cViewPr>
      <p:guideLst>
        <p:guide orient="horz" pos="2160"/>
        <p:guide pos="2880"/>
      </p:guideLst>
    </p:cSldViewPr>
  </p:slideViewPr>
  <p:outlineViewPr>
    <p:cViewPr>
      <p:scale>
        <a:sx n="33" d="100"/>
        <a:sy n="33" d="100"/>
      </p:scale>
      <p:origin x="0" y="228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635" y="-8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AE9E044E-6D34-443B-8CDB-73264E9E40AC}" type="datetimeFigureOut">
              <a:rPr lang="en-US" smtClean="0"/>
              <a:t>11/8/2016</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3EC5F1E0-EBC8-45D6-AD64-46160662D89E}" type="slidenum">
              <a:rPr lang="en-US" smtClean="0"/>
              <a:t>‹#›</a:t>
            </a:fld>
            <a:endParaRPr lang="en-US"/>
          </a:p>
        </p:txBody>
      </p:sp>
    </p:spTree>
    <p:extLst>
      <p:ext uri="{BB962C8B-B14F-4D97-AF65-F5344CB8AC3E}">
        <p14:creationId xmlns:p14="http://schemas.microsoft.com/office/powerpoint/2010/main" val="1959234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a:latin typeface="+mn-lt"/>
              </a:defRPr>
            </a:lvl1pPr>
          </a:lstStyle>
          <a:p>
            <a:pPr>
              <a:defRPr/>
            </a:pPr>
            <a:fld id="{8ED75630-F7F3-4069-BC28-CBFE3564BF32}" type="datetimeFigureOut">
              <a:rPr lang="en-US"/>
              <a:pPr>
                <a:defRPr/>
              </a:pPr>
              <a:t>11/8/2016</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a:latin typeface="+mn-lt"/>
              </a:defRPr>
            </a:lvl1pPr>
          </a:lstStyle>
          <a:p>
            <a:pPr>
              <a:defRPr/>
            </a:pPr>
            <a:fld id="{CDA4ADA4-27E1-4C28-B20F-D07DC3331616}" type="slidenum">
              <a:rPr lang="en-US"/>
              <a:pPr>
                <a:defRPr/>
              </a:pPr>
              <a:t>‹#›</a:t>
            </a:fld>
            <a:endParaRPr lang="en-US"/>
          </a:p>
        </p:txBody>
      </p:sp>
    </p:spTree>
    <p:extLst>
      <p:ext uri="{BB962C8B-B14F-4D97-AF65-F5344CB8AC3E}">
        <p14:creationId xmlns:p14="http://schemas.microsoft.com/office/powerpoint/2010/main" val="1068076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A4ADA4-27E1-4C28-B20F-D07DC3331616}" type="slidenum">
              <a:rPr lang="en-US" smtClean="0"/>
              <a:pPr>
                <a:defRPr/>
              </a:pPr>
              <a:t>1</a:t>
            </a:fld>
            <a:endParaRPr lang="en-US"/>
          </a:p>
        </p:txBody>
      </p:sp>
    </p:spTree>
    <p:extLst>
      <p:ext uri="{BB962C8B-B14F-4D97-AF65-F5344CB8AC3E}">
        <p14:creationId xmlns:p14="http://schemas.microsoft.com/office/powerpoint/2010/main" val="1419472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Rectangle 3"/>
          <p:cNvSpPr/>
          <p:nvPr userDrawn="1"/>
        </p:nvSpPr>
        <p:spPr>
          <a:xfrm>
            <a:off x="0" y="0"/>
            <a:ext cx="9144000" cy="1295400"/>
          </a:xfrm>
          <a:prstGeom prst="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lin ang="162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467600" y="5945060"/>
            <a:ext cx="1676400" cy="86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52400"/>
            <a:ext cx="8534400" cy="1066800"/>
          </a:xfrm>
        </p:spPr>
        <p:txBody>
          <a:bodyPr>
            <a:normAutofit/>
          </a:bodyPr>
          <a:lstStyle>
            <a:lvl1pPr algn="r">
              <a:defRPr sz="3600" b="1">
                <a:latin typeface="Arial" pitchFamily="34" charset="0"/>
                <a:cs typeface="Arial" pitchFamily="34" charset="0"/>
              </a:defRPr>
            </a:lvl1pPr>
          </a:lstStyle>
          <a:p>
            <a:r>
              <a:rPr lang="en-US" smtClean="0"/>
              <a:t>Click to edit Master title style</a:t>
            </a:r>
            <a:endParaRPr lang="en-US" dirty="0"/>
          </a:p>
        </p:txBody>
      </p:sp>
      <p:sp>
        <p:nvSpPr>
          <p:cNvPr id="9" name="Text Placeholder 8"/>
          <p:cNvSpPr>
            <a:spLocks noGrp="1"/>
          </p:cNvSpPr>
          <p:nvPr>
            <p:ph type="body" sz="quarter" idx="14"/>
          </p:nvPr>
        </p:nvSpPr>
        <p:spPr>
          <a:xfrm>
            <a:off x="228600" y="1447800"/>
            <a:ext cx="87630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Footer Placeholder 11"/>
          <p:cNvSpPr>
            <a:spLocks noGrp="1"/>
          </p:cNvSpPr>
          <p:nvPr>
            <p:ph type="ftr" sz="quarter" idx="15"/>
          </p:nvPr>
        </p:nvSpPr>
        <p:spPr/>
        <p:txBody>
          <a:bodyPr/>
          <a:lstStyle/>
          <a:p>
            <a:endParaRPr lang="en-US"/>
          </a:p>
        </p:txBody>
      </p:sp>
      <p:sp>
        <p:nvSpPr>
          <p:cNvPr id="13" name="Slide Number Placeholder 12"/>
          <p:cNvSpPr>
            <a:spLocks noGrp="1"/>
          </p:cNvSpPr>
          <p:nvPr>
            <p:ph type="sldNum" sz="quarter" idx="16"/>
          </p:nvPr>
        </p:nvSpPr>
        <p:spPr>
          <a:xfrm>
            <a:off x="228600" y="6324600"/>
            <a:ext cx="2133600" cy="365125"/>
          </a:xfrm>
          <a:prstGeom prst="rect">
            <a:avLst/>
          </a:prstGeom>
        </p:spPr>
        <p:txBody>
          <a:bodyPr/>
          <a:lstStyle/>
          <a:p>
            <a:pPr>
              <a:defRPr/>
            </a:pPr>
            <a:fld id="{F38BE7E3-F8D2-44A0-ACB9-DD4D7A7D2BAC}" type="slidenum">
              <a:rPr lang="en-US" smtClean="0"/>
              <a:pPr>
                <a:defRPr/>
              </a:pPr>
              <a:t>‹#›</a:t>
            </a:fld>
            <a:endParaRPr lang="en-US"/>
          </a:p>
        </p:txBody>
      </p:sp>
    </p:spTree>
    <p:extLst>
      <p:ext uri="{BB962C8B-B14F-4D97-AF65-F5344CB8AC3E}">
        <p14:creationId xmlns:p14="http://schemas.microsoft.com/office/powerpoint/2010/main" val="1030359275"/>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userDrawn="1"/>
        </p:nvSpPr>
        <p:spPr>
          <a:xfrm>
            <a:off x="0" y="0"/>
            <a:ext cx="9144000" cy="1295400"/>
          </a:xfrm>
          <a:prstGeom prst="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lin ang="162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467600" y="5945060"/>
            <a:ext cx="1676400" cy="86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610600" cy="1066800"/>
          </a:xfrm>
        </p:spPr>
        <p:txBody>
          <a:bodyPr>
            <a:normAutofit/>
          </a:bodyPr>
          <a:lstStyle>
            <a:lvl1pPr algn="r">
              <a:defRPr sz="3600" b="1">
                <a:latin typeface="Arial" pitchFamily="34" charset="0"/>
                <a:cs typeface="Arial" pitchFamily="34" charset="0"/>
              </a:defRPr>
            </a:lvl1pPr>
          </a:lstStyle>
          <a:p>
            <a:r>
              <a:rPr lang="en-US" smtClean="0"/>
              <a:t>Click to edit Master title style</a:t>
            </a:r>
            <a:endParaRPr lang="en-US" dirty="0"/>
          </a:p>
        </p:txBody>
      </p:sp>
      <p:sp>
        <p:nvSpPr>
          <p:cNvPr id="9" name="Slide Number Placeholder 12"/>
          <p:cNvSpPr>
            <a:spLocks noGrp="1"/>
          </p:cNvSpPr>
          <p:nvPr>
            <p:ph type="sldNum" sz="quarter" idx="16"/>
          </p:nvPr>
        </p:nvSpPr>
        <p:spPr>
          <a:xfrm>
            <a:off x="228600" y="6324600"/>
            <a:ext cx="2133600" cy="365125"/>
          </a:xfrm>
          <a:prstGeom prst="rect">
            <a:avLst/>
          </a:prstGeom>
        </p:spPr>
        <p:txBody>
          <a:bodyPr/>
          <a:lstStyle/>
          <a:p>
            <a:pPr>
              <a:defRPr/>
            </a:pPr>
            <a:fld id="{F38BE7E3-F8D2-44A0-ACB9-DD4D7A7D2BAC}" type="slidenum">
              <a:rPr lang="en-US" smtClean="0"/>
              <a:pPr>
                <a:defRPr/>
              </a:pPr>
              <a:t>‹#›</a:t>
            </a:fld>
            <a:endParaRPr lang="en-US"/>
          </a:p>
        </p:txBody>
      </p:sp>
    </p:spTree>
    <p:extLst>
      <p:ext uri="{BB962C8B-B14F-4D97-AF65-F5344CB8AC3E}">
        <p14:creationId xmlns:p14="http://schemas.microsoft.com/office/powerpoint/2010/main" val="20326031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lumn Text">
    <p:spTree>
      <p:nvGrpSpPr>
        <p:cNvPr id="1" name=""/>
        <p:cNvGrpSpPr/>
        <p:nvPr/>
      </p:nvGrpSpPr>
      <p:grpSpPr>
        <a:xfrm>
          <a:off x="0" y="0"/>
          <a:ext cx="0" cy="0"/>
          <a:chOff x="0" y="0"/>
          <a:chExt cx="0" cy="0"/>
        </a:xfrm>
      </p:grpSpPr>
      <p:sp>
        <p:nvSpPr>
          <p:cNvPr id="6" name="Rectangle 5"/>
          <p:cNvSpPr/>
          <p:nvPr userDrawn="1"/>
        </p:nvSpPr>
        <p:spPr>
          <a:xfrm>
            <a:off x="0" y="0"/>
            <a:ext cx="9144000" cy="1295400"/>
          </a:xfrm>
          <a:prstGeom prst="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lin ang="162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7467600" y="5995860"/>
            <a:ext cx="1676400" cy="86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610600" cy="1066800"/>
          </a:xfrm>
        </p:spPr>
        <p:txBody>
          <a:bodyPr>
            <a:normAutofit/>
          </a:bodyPr>
          <a:lstStyle>
            <a:lvl1pPr algn="r">
              <a:defRPr sz="3600" b="1">
                <a:latin typeface="Arial" pitchFamily="34" charset="0"/>
                <a:cs typeface="Arial" pitchFamily="34" charset="0"/>
              </a:defRPr>
            </a:lvl1pPr>
          </a:lstStyle>
          <a:p>
            <a:r>
              <a:rPr lang="en-US" smtClean="0"/>
              <a:t>Click to edit Master title style</a:t>
            </a:r>
            <a:endParaRPr lang="en-US" dirty="0"/>
          </a:p>
        </p:txBody>
      </p:sp>
      <p:sp>
        <p:nvSpPr>
          <p:cNvPr id="10" name="Text Placeholder 9"/>
          <p:cNvSpPr>
            <a:spLocks noGrp="1"/>
          </p:cNvSpPr>
          <p:nvPr>
            <p:ph type="body" sz="quarter" idx="14"/>
          </p:nvPr>
        </p:nvSpPr>
        <p:spPr>
          <a:xfrm>
            <a:off x="152400" y="1371600"/>
            <a:ext cx="4267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5"/>
          </p:nvPr>
        </p:nvSpPr>
        <p:spPr>
          <a:xfrm>
            <a:off x="4648200" y="1371600"/>
            <a:ext cx="4343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12"/>
          <p:cNvSpPr>
            <a:spLocks noGrp="1"/>
          </p:cNvSpPr>
          <p:nvPr>
            <p:ph type="sldNum" sz="quarter" idx="16"/>
          </p:nvPr>
        </p:nvSpPr>
        <p:spPr>
          <a:xfrm>
            <a:off x="228600" y="6324600"/>
            <a:ext cx="2133600" cy="365125"/>
          </a:xfrm>
          <a:prstGeom prst="rect">
            <a:avLst/>
          </a:prstGeom>
        </p:spPr>
        <p:txBody>
          <a:bodyPr/>
          <a:lstStyle/>
          <a:p>
            <a:pPr>
              <a:defRPr/>
            </a:pPr>
            <a:fld id="{F38BE7E3-F8D2-44A0-ACB9-DD4D7A7D2BAC}" type="slidenum">
              <a:rPr lang="en-US" smtClean="0"/>
              <a:pPr>
                <a:defRPr/>
              </a:pPr>
              <a:t>‹#›</a:t>
            </a:fld>
            <a:endParaRPr lang="en-US"/>
          </a:p>
        </p:txBody>
      </p:sp>
    </p:spTree>
    <p:extLst>
      <p:ext uri="{BB962C8B-B14F-4D97-AF65-F5344CB8AC3E}">
        <p14:creationId xmlns:p14="http://schemas.microsoft.com/office/powerpoint/2010/main" val="22945985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Rectangle 1"/>
          <p:cNvSpPr/>
          <p:nvPr userDrawn="1"/>
        </p:nvSpPr>
        <p:spPr>
          <a:xfrm>
            <a:off x="0" y="0"/>
            <a:ext cx="9144000" cy="2057400"/>
          </a:xfrm>
          <a:prstGeom prst="rect">
            <a:avLst/>
          </a:prstGeom>
          <a:gradFill flip="none" rotWithShape="1">
            <a:gsLst>
              <a:gs pos="0">
                <a:schemeClr val="dk1">
                  <a:tint val="66000"/>
                  <a:satMod val="160000"/>
                </a:schemeClr>
              </a:gs>
              <a:gs pos="50000">
                <a:schemeClr val="dk1">
                  <a:tint val="44500"/>
                  <a:satMod val="160000"/>
                </a:schemeClr>
              </a:gs>
              <a:gs pos="100000">
                <a:schemeClr val="dk1">
                  <a:tint val="23500"/>
                  <a:satMod val="160000"/>
                </a:schemeClr>
              </a:gs>
            </a:gsLst>
            <a:lin ang="16200000" scaled="1"/>
            <a:tileRect/>
          </a:gra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205538" y="5293209"/>
            <a:ext cx="2709862" cy="139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12"/>
          <p:cNvSpPr>
            <a:spLocks noGrp="1"/>
          </p:cNvSpPr>
          <p:nvPr>
            <p:ph type="sldNum" sz="quarter" idx="16"/>
          </p:nvPr>
        </p:nvSpPr>
        <p:spPr>
          <a:xfrm>
            <a:off x="228600" y="6324600"/>
            <a:ext cx="2133600" cy="365125"/>
          </a:xfrm>
          <a:prstGeom prst="rect">
            <a:avLst/>
          </a:prstGeom>
        </p:spPr>
        <p:txBody>
          <a:bodyPr/>
          <a:lstStyle/>
          <a:p>
            <a:pPr>
              <a:defRPr/>
            </a:pPr>
            <a:fld id="{F38BE7E3-F8D2-44A0-ACB9-DD4D7A7D2BAC}" type="slidenum">
              <a:rPr lang="en-US" smtClean="0"/>
              <a:pPr>
                <a:defRPr/>
              </a:pPr>
              <a:t>‹#›</a:t>
            </a:fld>
            <a:endParaRPr lang="en-US"/>
          </a:p>
        </p:txBody>
      </p:sp>
    </p:spTree>
    <p:extLst>
      <p:ext uri="{BB962C8B-B14F-4D97-AF65-F5344CB8AC3E}">
        <p14:creationId xmlns:p14="http://schemas.microsoft.com/office/powerpoint/2010/main" val="10329475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553200" y="632460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28600" y="6324600"/>
            <a:ext cx="2133600" cy="365125"/>
          </a:xfrm>
          <a:prstGeom prst="rect">
            <a:avLst/>
          </a:prstGeom>
        </p:spPr>
        <p:txBody>
          <a:bodyPr/>
          <a:lstStyle/>
          <a:p>
            <a:fld id="{EA8CEF58-8A8F-4ADF-A742-B495DE24C4FC}" type="slidenum">
              <a:rPr lang="en-US" smtClean="0"/>
              <a:t>‹#›</a:t>
            </a:fld>
            <a:endParaRPr lang="en-US"/>
          </a:p>
        </p:txBody>
      </p:sp>
    </p:spTree>
    <p:extLst>
      <p:ext uri="{BB962C8B-B14F-4D97-AF65-F5344CB8AC3E}">
        <p14:creationId xmlns:p14="http://schemas.microsoft.com/office/powerpoint/2010/main" val="3155432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705600" y="632460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28600" y="6324600"/>
            <a:ext cx="2133600" cy="365125"/>
          </a:xfrm>
          <a:prstGeom prst="rect">
            <a:avLst/>
          </a:prstGeom>
        </p:spPr>
        <p:txBody>
          <a:bodyPr/>
          <a:lstStyle/>
          <a:p>
            <a:fld id="{EA8CEF58-8A8F-4ADF-A742-B495DE24C4FC}" type="slidenum">
              <a:rPr lang="en-US" smtClean="0"/>
              <a:t>‹#›</a:t>
            </a:fld>
            <a:endParaRPr lang="en-US"/>
          </a:p>
        </p:txBody>
      </p:sp>
    </p:spTree>
    <p:extLst>
      <p:ext uri="{BB962C8B-B14F-4D97-AF65-F5344CB8AC3E}">
        <p14:creationId xmlns:p14="http://schemas.microsoft.com/office/powerpoint/2010/main" val="2670785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dirty="0" smtClean="0"/>
          </a:p>
        </p:txBody>
      </p:sp>
      <p:sp>
        <p:nvSpPr>
          <p:cNvPr id="1027" name="Text Placeholder 2"/>
          <p:cNvSpPr>
            <a:spLocks noGrp="1"/>
          </p:cNvSpPr>
          <p:nvPr>
            <p:ph type="body" idx="1"/>
          </p:nvPr>
        </p:nvSpPr>
        <p:spPr bwMode="auto">
          <a:xfrm>
            <a:off x="457200" y="161678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84" r:id="rId5"/>
    <p:sldLayoutId id="2147483785" r:id="rId6"/>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4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632523"/>
        </a:buClr>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rgbClr val="632523"/>
        </a:buClr>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632523"/>
        </a:buClr>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rgbClr val="632523"/>
        </a:buClr>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632523"/>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514600"/>
            <a:ext cx="7772400" cy="1470025"/>
          </a:xfrm>
        </p:spPr>
        <p:txBody>
          <a:bodyPr>
            <a:noAutofit/>
          </a:bodyPr>
          <a:lstStyle/>
          <a:p>
            <a:r>
              <a:rPr lang="en-US" sz="4000" dirty="0"/>
              <a:t>E-Reimbursement Per Diem Changes</a:t>
            </a:r>
          </a:p>
        </p:txBody>
      </p:sp>
    </p:spTree>
    <p:extLst>
      <p:ext uri="{BB962C8B-B14F-4D97-AF65-F5344CB8AC3E}">
        <p14:creationId xmlns:p14="http://schemas.microsoft.com/office/powerpoint/2010/main" val="1410786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Approver Alert for First/Last Day</a:t>
            </a:r>
          </a:p>
        </p:txBody>
      </p:sp>
      <p:sp>
        <p:nvSpPr>
          <p:cNvPr id="3" name="Content Placeholder 2"/>
          <p:cNvSpPr>
            <a:spLocks noGrp="1"/>
          </p:cNvSpPr>
          <p:nvPr>
            <p:ph type="body" sz="quarter" idx="14"/>
          </p:nvPr>
        </p:nvSpPr>
        <p:spPr/>
        <p:txBody>
          <a:bodyPr>
            <a:normAutofit/>
          </a:bodyPr>
          <a:lstStyle/>
          <a:p>
            <a:pPr marL="0" indent="0">
              <a:buNone/>
            </a:pPr>
            <a:endParaRPr lang="en-US" sz="24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10</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382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590" y="3539331"/>
            <a:ext cx="8216020" cy="2328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3301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Corporate Card/Travel Card</a:t>
            </a:r>
          </a:p>
        </p:txBody>
      </p:sp>
      <p:sp>
        <p:nvSpPr>
          <p:cNvPr id="3" name="Content Placeholder 2"/>
          <p:cNvSpPr>
            <a:spLocks noGrp="1"/>
          </p:cNvSpPr>
          <p:nvPr>
            <p:ph type="body" sz="quarter" idx="14"/>
          </p:nvPr>
        </p:nvSpPr>
        <p:spPr/>
        <p:txBody>
          <a:bodyPr>
            <a:normAutofit/>
          </a:bodyPr>
          <a:lstStyle/>
          <a:p>
            <a:r>
              <a:rPr lang="en-US" sz="2800" dirty="0"/>
              <a:t>We will still load the US Bank Corporate Card Meal charges</a:t>
            </a:r>
          </a:p>
          <a:p>
            <a:r>
              <a:rPr lang="en-US" sz="2800" dirty="0"/>
              <a:t>The line in your wallet will be greyed out so it cannot be imported into the Expense Report for only Meal charges since the amount will not be the appropriate Per Diem allowable amount.</a:t>
            </a:r>
          </a:p>
          <a:p>
            <a:r>
              <a:rPr lang="en-US" sz="2800" dirty="0"/>
              <a:t>There is also the option to not use their Corporate Card/Travel Card for meal expenses</a:t>
            </a:r>
          </a:p>
          <a:p>
            <a:pPr marL="0" indent="0">
              <a:buNone/>
            </a:pPr>
            <a:endParaRPr lang="en-US" sz="24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11</a:t>
            </a:fld>
            <a:endParaRPr lang="en-US"/>
          </a:p>
        </p:txBody>
      </p:sp>
    </p:spTree>
    <p:extLst>
      <p:ext uri="{BB962C8B-B14F-4D97-AF65-F5344CB8AC3E}">
        <p14:creationId xmlns:p14="http://schemas.microsoft.com/office/powerpoint/2010/main" val="1146702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Miscellaneous </a:t>
            </a:r>
            <a:r>
              <a:rPr lang="en-US" dirty="0" smtClean="0"/>
              <a:t>Items</a:t>
            </a:r>
            <a:endParaRPr lang="en-US" dirty="0"/>
          </a:p>
        </p:txBody>
      </p:sp>
      <p:sp>
        <p:nvSpPr>
          <p:cNvPr id="3" name="Content Placeholder 2"/>
          <p:cNvSpPr>
            <a:spLocks noGrp="1"/>
          </p:cNvSpPr>
          <p:nvPr>
            <p:ph type="body" sz="quarter" idx="14"/>
          </p:nvPr>
        </p:nvSpPr>
        <p:spPr/>
        <p:txBody>
          <a:bodyPr>
            <a:normAutofit/>
          </a:bodyPr>
          <a:lstStyle/>
          <a:p>
            <a:r>
              <a:rPr lang="en-US" sz="2600" dirty="0"/>
              <a:t>Travel Authorizations do not have a Per Diem Deduction tab</a:t>
            </a:r>
          </a:p>
          <a:p>
            <a:r>
              <a:rPr lang="en-US" sz="2600" dirty="0" smtClean="0"/>
              <a:t>If </a:t>
            </a:r>
            <a:r>
              <a:rPr lang="en-US" sz="2600" dirty="0"/>
              <a:t>the location is not listed, choose the County rate for that State and Location</a:t>
            </a:r>
          </a:p>
          <a:p>
            <a:r>
              <a:rPr lang="en-US" sz="2600" dirty="0" smtClean="0"/>
              <a:t>Travel </a:t>
            </a:r>
            <a:r>
              <a:rPr lang="en-US" sz="2600" dirty="0"/>
              <a:t>Authorizations </a:t>
            </a:r>
            <a:r>
              <a:rPr lang="en-US" sz="2600" dirty="0" smtClean="0"/>
              <a:t>pulled into an Expense Report may need to have the “Refresh Per Diem Amounts” button clicked to get the most recent Per Diem Amounts.  You should click the Refresh button for United States travel and the Travel Authorization was created before October 1</a:t>
            </a:r>
            <a:r>
              <a:rPr lang="en-US" sz="2600" baseline="30000" dirty="0" smtClean="0"/>
              <a:t>st</a:t>
            </a:r>
            <a:r>
              <a:rPr lang="en-US" sz="2600" dirty="0" smtClean="0"/>
              <a:t> for travel after October 1</a:t>
            </a:r>
            <a:r>
              <a:rPr lang="en-US" sz="2600" baseline="30000" dirty="0" smtClean="0"/>
              <a:t>st</a:t>
            </a:r>
            <a:r>
              <a:rPr lang="en-US" sz="2600" dirty="0" smtClean="0"/>
              <a:t> and for Foreign travel if created the prior month for travel the following month.  United States rates could change annually on October 1</a:t>
            </a:r>
            <a:r>
              <a:rPr lang="en-US" sz="2600" baseline="30000" dirty="0" smtClean="0"/>
              <a:t>st</a:t>
            </a:r>
            <a:r>
              <a:rPr lang="en-US" sz="2600" dirty="0" smtClean="0"/>
              <a:t> and Foreign rates could change monthly.</a:t>
            </a:r>
            <a:endParaRPr lang="en-US" sz="2600" dirty="0"/>
          </a:p>
          <a:p>
            <a:pPr marL="0" indent="0">
              <a:buNone/>
            </a:pPr>
            <a:endParaRPr lang="en-US" sz="26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12</a:t>
            </a:fld>
            <a:endParaRPr lang="en-US" dirty="0"/>
          </a:p>
        </p:txBody>
      </p:sp>
    </p:spTree>
    <p:extLst>
      <p:ext uri="{BB962C8B-B14F-4D97-AF65-F5344CB8AC3E}">
        <p14:creationId xmlns:p14="http://schemas.microsoft.com/office/powerpoint/2010/main" val="4189207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Frequent Traveler View</a:t>
            </a:r>
          </a:p>
        </p:txBody>
      </p:sp>
      <p:sp>
        <p:nvSpPr>
          <p:cNvPr id="3" name="Content Placeholder 2"/>
          <p:cNvSpPr>
            <a:spLocks noGrp="1"/>
          </p:cNvSpPr>
          <p:nvPr>
            <p:ph type="body" sz="quarter" idx="14"/>
          </p:nvPr>
        </p:nvSpPr>
        <p:spPr/>
        <p:txBody>
          <a:bodyPr>
            <a:normAutofit/>
          </a:bodyPr>
          <a:lstStyle/>
          <a:p>
            <a:pPr marL="0" indent="0">
              <a:buNone/>
            </a:pPr>
            <a:endParaRPr lang="en-US" sz="24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13</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1371" y="1600200"/>
            <a:ext cx="8375429" cy="4114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6701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Lodging</a:t>
            </a:r>
          </a:p>
        </p:txBody>
      </p:sp>
      <p:sp>
        <p:nvSpPr>
          <p:cNvPr id="3" name="Content Placeholder 2"/>
          <p:cNvSpPr>
            <a:spLocks noGrp="1"/>
          </p:cNvSpPr>
          <p:nvPr>
            <p:ph type="body" sz="quarter" idx="14"/>
          </p:nvPr>
        </p:nvSpPr>
        <p:spPr/>
        <p:txBody>
          <a:bodyPr>
            <a:normAutofit/>
          </a:bodyPr>
          <a:lstStyle/>
          <a:p>
            <a:r>
              <a:rPr lang="en-US" sz="3600" dirty="0"/>
              <a:t>In-State – Maximum rate based on GSA rate for the location (city/county)</a:t>
            </a:r>
          </a:p>
          <a:p>
            <a:r>
              <a:rPr lang="en-US" sz="3600" dirty="0"/>
              <a:t>Out-of-State – 125% of the GSA rate for the location</a:t>
            </a:r>
          </a:p>
          <a:p>
            <a:r>
              <a:rPr lang="en-US" sz="3600" dirty="0"/>
              <a:t>International – Federal rates by location established by the Dept. of State/Defense (includes Alaska, Hawaii, US Territories)</a:t>
            </a:r>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2</a:t>
            </a:fld>
            <a:endParaRPr lang="en-US"/>
          </a:p>
        </p:txBody>
      </p:sp>
    </p:spTree>
    <p:extLst>
      <p:ext uri="{BB962C8B-B14F-4D97-AF65-F5344CB8AC3E}">
        <p14:creationId xmlns:p14="http://schemas.microsoft.com/office/powerpoint/2010/main" val="2540441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Mileage</a:t>
            </a:r>
          </a:p>
        </p:txBody>
      </p:sp>
      <p:sp>
        <p:nvSpPr>
          <p:cNvPr id="3" name="Content Placeholder 2"/>
          <p:cNvSpPr>
            <a:spLocks noGrp="1"/>
          </p:cNvSpPr>
          <p:nvPr>
            <p:ph type="body" sz="quarter" idx="14"/>
          </p:nvPr>
        </p:nvSpPr>
        <p:spPr/>
        <p:txBody>
          <a:bodyPr/>
          <a:lstStyle/>
          <a:p>
            <a:r>
              <a:rPr lang="en-US" sz="3600" dirty="0"/>
              <a:t>Only the following three mileage types will be available:</a:t>
            </a:r>
          </a:p>
          <a:p>
            <a:r>
              <a:rPr lang="en-US" sz="3600" dirty="0"/>
              <a:t>     Standard rate - $</a:t>
            </a:r>
            <a:r>
              <a:rPr lang="en-US" sz="3600" dirty="0" smtClean="0"/>
              <a:t>0.54/mile</a:t>
            </a:r>
            <a:endParaRPr lang="en-US" sz="3600" dirty="0"/>
          </a:p>
          <a:p>
            <a:r>
              <a:rPr lang="en-US" sz="3600" dirty="0"/>
              <a:t>     Turndown rate - $</a:t>
            </a:r>
            <a:r>
              <a:rPr lang="en-US" sz="3600" dirty="0" smtClean="0"/>
              <a:t>0.352/mile</a:t>
            </a:r>
            <a:endParaRPr lang="en-US" sz="3600" dirty="0"/>
          </a:p>
          <a:p>
            <a:r>
              <a:rPr lang="en-US" sz="3600" dirty="0"/>
              <a:t>     Motorcycle rate - $</a:t>
            </a:r>
            <a:r>
              <a:rPr lang="en-US" sz="3600" dirty="0" smtClean="0"/>
              <a:t>0.51/mile</a:t>
            </a:r>
            <a:endParaRPr lang="en-US" sz="3600" dirty="0" smtClean="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3</a:t>
            </a:fld>
            <a:endParaRPr lang="en-US"/>
          </a:p>
        </p:txBody>
      </p:sp>
    </p:spTree>
    <p:extLst>
      <p:ext uri="{BB962C8B-B14F-4D97-AF65-F5344CB8AC3E}">
        <p14:creationId xmlns:p14="http://schemas.microsoft.com/office/powerpoint/2010/main" val="2319925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Meals and Incidentals</a:t>
            </a:r>
          </a:p>
        </p:txBody>
      </p:sp>
      <p:sp>
        <p:nvSpPr>
          <p:cNvPr id="3" name="Content Placeholder 2"/>
          <p:cNvSpPr>
            <a:spLocks noGrp="1"/>
          </p:cNvSpPr>
          <p:nvPr>
            <p:ph type="body" sz="quarter" idx="14"/>
          </p:nvPr>
        </p:nvSpPr>
        <p:spPr/>
        <p:txBody>
          <a:bodyPr/>
          <a:lstStyle/>
          <a:p>
            <a:r>
              <a:rPr lang="en-US" dirty="0"/>
              <a:t>Day Trip Meal Allowance - $15.00</a:t>
            </a:r>
          </a:p>
          <a:p>
            <a:r>
              <a:rPr lang="en-US" dirty="0"/>
              <a:t>Meals and Incidental Per Diem – Use the Federal Per Diem rates by location</a:t>
            </a:r>
          </a:p>
          <a:p>
            <a:r>
              <a:rPr lang="en-US" dirty="0"/>
              <a:t>    75% for first and last days of travel</a:t>
            </a:r>
          </a:p>
          <a:p>
            <a:r>
              <a:rPr lang="en-US" dirty="0"/>
              <a:t>    20% deduction if Breakfast is provided</a:t>
            </a:r>
          </a:p>
          <a:p>
            <a:r>
              <a:rPr lang="en-US" dirty="0"/>
              <a:t>    30% deduction if Lunch is provided</a:t>
            </a:r>
          </a:p>
          <a:p>
            <a:r>
              <a:rPr lang="en-US" dirty="0"/>
              <a:t>    50% deduction if Dinner is provided</a:t>
            </a:r>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4</a:t>
            </a:fld>
            <a:endParaRPr lang="en-US"/>
          </a:p>
        </p:txBody>
      </p:sp>
    </p:spTree>
    <p:extLst>
      <p:ext uri="{BB962C8B-B14F-4D97-AF65-F5344CB8AC3E}">
        <p14:creationId xmlns:p14="http://schemas.microsoft.com/office/powerpoint/2010/main" val="2877365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 Diem Meal Notes</a:t>
            </a:r>
          </a:p>
        </p:txBody>
      </p:sp>
      <p:sp>
        <p:nvSpPr>
          <p:cNvPr id="3" name="Content Placeholder 2"/>
          <p:cNvSpPr>
            <a:spLocks noGrp="1"/>
          </p:cNvSpPr>
          <p:nvPr>
            <p:ph type="body" sz="quarter" idx="14"/>
          </p:nvPr>
        </p:nvSpPr>
        <p:spPr/>
        <p:txBody>
          <a:bodyPr/>
          <a:lstStyle/>
          <a:p>
            <a:r>
              <a:rPr lang="en-US" dirty="0"/>
              <a:t>You </a:t>
            </a:r>
            <a:r>
              <a:rPr lang="en-US" dirty="0" smtClean="0"/>
              <a:t>can only </a:t>
            </a:r>
            <a:r>
              <a:rPr lang="en-US" dirty="0"/>
              <a:t>claim </a:t>
            </a:r>
            <a:r>
              <a:rPr lang="en-US" dirty="0" smtClean="0"/>
              <a:t>$</a:t>
            </a:r>
            <a:r>
              <a:rPr lang="en-US" dirty="0"/>
              <a:t>15.00 for Day </a:t>
            </a:r>
            <a:r>
              <a:rPr lang="en-US" dirty="0" smtClean="0"/>
              <a:t>Trip or nothing if any meal was provided. </a:t>
            </a:r>
          </a:p>
          <a:p>
            <a:r>
              <a:rPr lang="en-US" dirty="0" smtClean="0"/>
              <a:t>You </a:t>
            </a:r>
            <a:r>
              <a:rPr lang="en-US" dirty="0"/>
              <a:t>cannot claim more than the Per Diem meal rate for the location. </a:t>
            </a:r>
            <a:endParaRPr lang="en-US" dirty="0" smtClean="0"/>
          </a:p>
          <a:p>
            <a:r>
              <a:rPr lang="en-US" dirty="0" smtClean="0"/>
              <a:t>An </a:t>
            </a:r>
            <a:r>
              <a:rPr lang="en-US" dirty="0"/>
              <a:t>approver will get an alert bubble if the traveler did not choose the first or last day deduction.</a:t>
            </a:r>
          </a:p>
          <a:p>
            <a:r>
              <a:rPr lang="en-US" dirty="0"/>
              <a:t>Incidental amount is included in the Per Diem Meal rate</a:t>
            </a:r>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5</a:t>
            </a:fld>
            <a:endParaRPr lang="en-US"/>
          </a:p>
        </p:txBody>
      </p:sp>
    </p:spTree>
    <p:extLst>
      <p:ext uri="{BB962C8B-B14F-4D97-AF65-F5344CB8AC3E}">
        <p14:creationId xmlns:p14="http://schemas.microsoft.com/office/powerpoint/2010/main" val="1423097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 Diem Day Trip</a:t>
            </a:r>
          </a:p>
        </p:txBody>
      </p:sp>
      <p:sp>
        <p:nvSpPr>
          <p:cNvPr id="3" name="Content Placeholder 2"/>
          <p:cNvSpPr>
            <a:spLocks noGrp="1"/>
          </p:cNvSpPr>
          <p:nvPr>
            <p:ph type="body" sz="quarter" idx="14"/>
          </p:nvPr>
        </p:nvSpPr>
        <p:spPr/>
        <p:txBody>
          <a:bodyPr>
            <a:normAutofit/>
          </a:bodyPr>
          <a:lstStyle/>
          <a:p>
            <a:pPr marL="0" indent="0">
              <a:buNone/>
            </a:pPr>
            <a:endParaRPr lang="en-US" sz="18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6</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2296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329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 Diem Meals</a:t>
            </a:r>
          </a:p>
        </p:txBody>
      </p:sp>
      <p:sp>
        <p:nvSpPr>
          <p:cNvPr id="3" name="Content Placeholder 2"/>
          <p:cNvSpPr>
            <a:spLocks noGrp="1"/>
          </p:cNvSpPr>
          <p:nvPr>
            <p:ph type="body" sz="quarter" idx="14"/>
          </p:nvPr>
        </p:nvSpPr>
        <p:spPr/>
        <p:txBody>
          <a:bodyPr>
            <a:normAutofit/>
          </a:bodyPr>
          <a:lstStyle/>
          <a:p>
            <a:r>
              <a:rPr lang="en-US" sz="2400" dirty="0"/>
              <a:t>Once you choose Meals and Incidentals Expense type go into the details link for the Per Diem Deductions</a:t>
            </a:r>
          </a:p>
          <a:p>
            <a:endParaRPr lang="en-US" sz="24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8229600" cy="3588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1265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 Diem Meals Cont.</a:t>
            </a:r>
          </a:p>
        </p:txBody>
      </p:sp>
      <p:sp>
        <p:nvSpPr>
          <p:cNvPr id="3" name="Content Placeholder 2"/>
          <p:cNvSpPr>
            <a:spLocks noGrp="1"/>
          </p:cNvSpPr>
          <p:nvPr>
            <p:ph type="body" sz="quarter" idx="14"/>
          </p:nvPr>
        </p:nvSpPr>
        <p:spPr/>
        <p:txBody>
          <a:bodyPr>
            <a:normAutofit/>
          </a:bodyPr>
          <a:lstStyle/>
          <a:p>
            <a:r>
              <a:rPr lang="en-US" sz="2400" dirty="0"/>
              <a:t>Choose the Per Diem Deductions </a:t>
            </a:r>
            <a:r>
              <a:rPr lang="en-US" sz="2400" dirty="0" smtClean="0"/>
              <a:t>link</a:t>
            </a:r>
            <a:endParaRPr lang="en-US" sz="2400" dirty="0"/>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8</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33600"/>
            <a:ext cx="6781800" cy="384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430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 Diem Meals Cont.</a:t>
            </a:r>
          </a:p>
        </p:txBody>
      </p:sp>
      <p:sp>
        <p:nvSpPr>
          <p:cNvPr id="3" name="Content Placeholder 2"/>
          <p:cNvSpPr>
            <a:spLocks noGrp="1"/>
          </p:cNvSpPr>
          <p:nvPr>
            <p:ph type="body" sz="quarter" idx="14"/>
          </p:nvPr>
        </p:nvSpPr>
        <p:spPr/>
        <p:txBody>
          <a:bodyPr>
            <a:normAutofit/>
          </a:bodyPr>
          <a:lstStyle/>
          <a:p>
            <a:r>
              <a:rPr lang="en-US" sz="2400" dirty="0"/>
              <a:t>Choose the appropriate deduction for first/last day or meals provided</a:t>
            </a:r>
          </a:p>
        </p:txBody>
      </p:sp>
      <p:sp>
        <p:nvSpPr>
          <p:cNvPr id="4" name="Slide Number Placeholder 3"/>
          <p:cNvSpPr>
            <a:spLocks noGrp="1"/>
          </p:cNvSpPr>
          <p:nvPr>
            <p:ph type="sldNum" sz="quarter" idx="16"/>
          </p:nvPr>
        </p:nvSpPr>
        <p:spPr/>
        <p:txBody>
          <a:bodyPr/>
          <a:lstStyle/>
          <a:p>
            <a:pPr>
              <a:defRPr/>
            </a:pPr>
            <a:fld id="{F38BE7E3-F8D2-44A0-ACB9-DD4D7A7D2BAC}" type="slidenum">
              <a:rPr lang="en-US" smtClean="0"/>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38400"/>
            <a:ext cx="73914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896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F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SFS_Template</Template>
  <TotalTime>110</TotalTime>
  <Words>452</Words>
  <Application>Microsoft Office PowerPoint</Application>
  <PresentationFormat>On-screen Show (4:3)</PresentationFormat>
  <Paragraphs>52</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SFS_Template</vt:lpstr>
      <vt:lpstr>E-Reimbursement Per Diem Changes</vt:lpstr>
      <vt:lpstr>Lodging</vt:lpstr>
      <vt:lpstr>Mileage</vt:lpstr>
      <vt:lpstr>Meals and Incidentals</vt:lpstr>
      <vt:lpstr>Per Diem Meal Notes</vt:lpstr>
      <vt:lpstr>Per Diem Day Trip</vt:lpstr>
      <vt:lpstr>Per Diem Meals</vt:lpstr>
      <vt:lpstr>Per Diem Meals Cont.</vt:lpstr>
      <vt:lpstr>Per Diem Meals Cont.</vt:lpstr>
      <vt:lpstr>Approver Alert for First/Last Day</vt:lpstr>
      <vt:lpstr>Corporate Card/Travel Card</vt:lpstr>
      <vt:lpstr>Miscellaneous Items</vt:lpstr>
      <vt:lpstr>Frequent Traveler 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SFS Maintenance Pack/PeopleTools Upgrade Project</dc:title>
  <dc:creator>Laura Parman</dc:creator>
  <cp:lastModifiedBy>Sharon Schwartz</cp:lastModifiedBy>
  <cp:revision>26</cp:revision>
  <cp:lastPrinted>2015-09-10T13:04:56Z</cp:lastPrinted>
  <dcterms:created xsi:type="dcterms:W3CDTF">2014-09-10T20:36:19Z</dcterms:created>
  <dcterms:modified xsi:type="dcterms:W3CDTF">2016-11-08T14:10:36Z</dcterms:modified>
</cp:coreProperties>
</file>