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handoutMasterIdLst>
    <p:handoutMasterId r:id="rId26"/>
  </p:handoutMasterIdLst>
  <p:sldIdLst>
    <p:sldId id="257" r:id="rId2"/>
    <p:sldId id="271" r:id="rId3"/>
    <p:sldId id="267" r:id="rId4"/>
    <p:sldId id="270" r:id="rId5"/>
    <p:sldId id="280" r:id="rId6"/>
    <p:sldId id="275" r:id="rId7"/>
    <p:sldId id="277" r:id="rId8"/>
    <p:sldId id="274" r:id="rId9"/>
    <p:sldId id="272" r:id="rId10"/>
    <p:sldId id="258" r:id="rId11"/>
    <p:sldId id="279" r:id="rId12"/>
    <p:sldId id="259" r:id="rId13"/>
    <p:sldId id="260" r:id="rId14"/>
    <p:sldId id="261" r:id="rId15"/>
    <p:sldId id="262" r:id="rId16"/>
    <p:sldId id="263" r:id="rId17"/>
    <p:sldId id="264" r:id="rId18"/>
    <p:sldId id="265" r:id="rId19"/>
    <p:sldId id="266" r:id="rId20"/>
    <p:sldId id="278" r:id="rId21"/>
    <p:sldId id="276" r:id="rId22"/>
    <p:sldId id="282" r:id="rId23"/>
    <p:sldId id="281" r:id="rId2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565D69C-61FD-4969-9FE0-045B304020DC}">
          <p14:sldIdLst>
            <p14:sldId id="257"/>
            <p14:sldId id="271"/>
            <p14:sldId id="267"/>
            <p14:sldId id="270"/>
            <p14:sldId id="280"/>
            <p14:sldId id="275"/>
            <p14:sldId id="277"/>
            <p14:sldId id="274"/>
            <p14:sldId id="272"/>
            <p14:sldId id="258"/>
            <p14:sldId id="279"/>
            <p14:sldId id="259"/>
            <p14:sldId id="260"/>
            <p14:sldId id="261"/>
            <p14:sldId id="262"/>
            <p14:sldId id="263"/>
            <p14:sldId id="264"/>
            <p14:sldId id="265"/>
            <p14:sldId id="266"/>
            <p14:sldId id="278"/>
            <p14:sldId id="276"/>
            <p14:sldId id="282"/>
            <p14:sldId id="281"/>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634" autoAdjust="0"/>
    <p:restoredTop sz="83568" autoAdjust="0"/>
  </p:normalViewPr>
  <p:slideViewPr>
    <p:cSldViewPr snapToGrid="0">
      <p:cViewPr varScale="1">
        <p:scale>
          <a:sx n="57" d="100"/>
          <a:sy n="57" d="100"/>
        </p:scale>
        <p:origin x="1440" y="60"/>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131844711537724E-2"/>
          <c:y val="2.1722199252175164E-2"/>
          <c:w val="0.845016207492719"/>
          <c:h val="0.46751776575325121"/>
        </c:manualLayout>
      </c:layout>
      <c:barChart>
        <c:barDir val="col"/>
        <c:grouping val="clustered"/>
        <c:varyColors val="0"/>
        <c:ser>
          <c:idx val="0"/>
          <c:order val="0"/>
          <c:tx>
            <c:strRef>
              <c:f>Sheet1!$B$1</c:f>
              <c:strCache>
                <c:ptCount val="1"/>
                <c:pt idx="0">
                  <c:v>Sectors</c:v>
                </c:pt>
              </c:strCache>
            </c:strRef>
          </c:tx>
          <c:spPr>
            <a:solidFill>
              <a:srgbClr val="00B0F0"/>
            </a:solidFill>
            <a:ln>
              <a:noFill/>
            </a:ln>
            <a:effectLst/>
          </c:spPr>
          <c:invertIfNegative val="0"/>
          <c:dPt>
            <c:idx val="1"/>
            <c:invertIfNegative val="0"/>
            <c:bubble3D val="0"/>
            <c:spPr>
              <a:solidFill>
                <a:schemeClr val="tx2">
                  <a:lumMod val="90000"/>
                  <a:lumOff val="10000"/>
                </a:schemeClr>
              </a:solidFill>
              <a:ln>
                <a:noFill/>
              </a:ln>
              <a:effectLst/>
            </c:spPr>
            <c:extLst>
              <c:ext xmlns:c16="http://schemas.microsoft.com/office/drawing/2014/chart" uri="{C3380CC4-5D6E-409C-BE32-E72D297353CC}">
                <c16:uniqueId val="{00000001-3A48-498C-BE6C-294B1D59A78E}"/>
              </c:ext>
            </c:extLst>
          </c:dPt>
          <c:dPt>
            <c:idx val="2"/>
            <c:invertIfNegative val="0"/>
            <c:bubble3D val="0"/>
            <c:spPr>
              <a:solidFill>
                <a:srgbClr val="00B050"/>
              </a:solidFill>
              <a:ln>
                <a:noFill/>
              </a:ln>
              <a:effectLst/>
            </c:spPr>
            <c:extLst>
              <c:ext xmlns:c16="http://schemas.microsoft.com/office/drawing/2014/chart" uri="{C3380CC4-5D6E-409C-BE32-E72D297353CC}">
                <c16:uniqueId val="{00000003-3A48-498C-BE6C-294B1D59A78E}"/>
              </c:ext>
            </c:extLst>
          </c:dPt>
          <c:dPt>
            <c:idx val="3"/>
            <c:invertIfNegative val="0"/>
            <c:bubble3D val="0"/>
            <c:spPr>
              <a:solidFill>
                <a:srgbClr val="FFC000"/>
              </a:solidFill>
              <a:ln>
                <a:noFill/>
              </a:ln>
              <a:effectLst/>
            </c:spPr>
            <c:extLst>
              <c:ext xmlns:c16="http://schemas.microsoft.com/office/drawing/2014/chart" uri="{C3380CC4-5D6E-409C-BE32-E72D297353CC}">
                <c16:uniqueId val="{00000005-3A48-498C-BE6C-294B1D59A78E}"/>
              </c:ext>
            </c:extLst>
          </c:dPt>
          <c:dPt>
            <c:idx val="4"/>
            <c:invertIfNegative val="0"/>
            <c:bubble3D val="0"/>
            <c:spPr>
              <a:solidFill>
                <a:schemeClr val="tx1"/>
              </a:solidFill>
              <a:ln>
                <a:noFill/>
              </a:ln>
              <a:effectLst/>
            </c:spPr>
            <c:extLst>
              <c:ext xmlns:c16="http://schemas.microsoft.com/office/drawing/2014/chart" uri="{C3380CC4-5D6E-409C-BE32-E72D297353CC}">
                <c16:uniqueId val="{00000007-3A48-498C-BE6C-294B1D59A78E}"/>
              </c:ext>
            </c:extLst>
          </c:dPt>
          <c:dPt>
            <c:idx val="5"/>
            <c:invertIfNegative val="0"/>
            <c:bubble3D val="0"/>
            <c:spPr>
              <a:solidFill>
                <a:schemeClr val="bg2">
                  <a:lumMod val="75000"/>
                </a:schemeClr>
              </a:solidFill>
              <a:ln>
                <a:noFill/>
              </a:ln>
              <a:effectLst/>
            </c:spPr>
            <c:extLst>
              <c:ext xmlns:c16="http://schemas.microsoft.com/office/drawing/2014/chart" uri="{C3380CC4-5D6E-409C-BE32-E72D297353CC}">
                <c16:uniqueId val="{00000009-3A48-498C-BE6C-294B1D59A78E}"/>
              </c:ext>
            </c:extLst>
          </c:dPt>
          <c:cat>
            <c:strRef>
              <c:f>Sheet1!$A$2:$A$7</c:f>
              <c:strCache>
                <c:ptCount val="6"/>
                <c:pt idx="0">
                  <c:v>Total Applicants</c:v>
                </c:pt>
                <c:pt idx="1">
                  <c:v>Higher Education</c:v>
                </c:pt>
                <c:pt idx="2">
                  <c:v>Public Sector</c:v>
                </c:pt>
                <c:pt idx="3">
                  <c:v>Private</c:v>
                </c:pt>
                <c:pt idx="4">
                  <c:v>Healthcare</c:v>
                </c:pt>
                <c:pt idx="5">
                  <c:v>Other</c:v>
                </c:pt>
              </c:strCache>
            </c:strRef>
          </c:cat>
          <c:val>
            <c:numRef>
              <c:f>Sheet1!$B$2:$B$7</c:f>
              <c:numCache>
                <c:formatCode>General</c:formatCode>
                <c:ptCount val="6"/>
                <c:pt idx="0">
                  <c:v>630</c:v>
                </c:pt>
                <c:pt idx="1">
                  <c:v>578</c:v>
                </c:pt>
                <c:pt idx="2">
                  <c:v>7</c:v>
                </c:pt>
                <c:pt idx="3">
                  <c:v>35</c:v>
                </c:pt>
                <c:pt idx="4">
                  <c:v>5</c:v>
                </c:pt>
                <c:pt idx="5">
                  <c:v>5</c:v>
                </c:pt>
              </c:numCache>
            </c:numRef>
          </c:val>
          <c:extLst>
            <c:ext xmlns:c16="http://schemas.microsoft.com/office/drawing/2014/chart" uri="{C3380CC4-5D6E-409C-BE32-E72D297353CC}">
              <c16:uniqueId val="{0000000A-3A48-498C-BE6C-294B1D59A78E}"/>
            </c:ext>
          </c:extLst>
        </c:ser>
        <c:dLbls>
          <c:showLegendKey val="0"/>
          <c:showVal val="0"/>
          <c:showCatName val="0"/>
          <c:showSerName val="0"/>
          <c:showPercent val="0"/>
          <c:showBubbleSize val="0"/>
        </c:dLbls>
        <c:gapWidth val="219"/>
        <c:overlap val="-27"/>
        <c:axId val="284309096"/>
        <c:axId val="284309488"/>
      </c:barChart>
      <c:catAx>
        <c:axId val="2843090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284309488"/>
        <c:crosses val="autoZero"/>
        <c:auto val="1"/>
        <c:lblAlgn val="ctr"/>
        <c:lblOffset val="100"/>
        <c:noMultiLvlLbl val="0"/>
      </c:catAx>
      <c:valAx>
        <c:axId val="284309488"/>
        <c:scaling>
          <c:orientation val="minMax"/>
          <c:max val="65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284309096"/>
        <c:crosses val="autoZero"/>
        <c:crossBetween val="between"/>
        <c:majorUnit val="50"/>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367" cy="466088"/>
          </a:xfrm>
          <a:prstGeom prst="rect">
            <a:avLst/>
          </a:prstGeom>
        </p:spPr>
        <p:txBody>
          <a:bodyPr vert="horz" lIns="91129" tIns="45565" rIns="91129" bIns="45565" rtlCol="0"/>
          <a:lstStyle>
            <a:lvl1pPr algn="l">
              <a:defRPr sz="1200"/>
            </a:lvl1pPr>
          </a:lstStyle>
          <a:p>
            <a:endParaRPr lang="en-US" dirty="0"/>
          </a:p>
        </p:txBody>
      </p:sp>
      <p:sp>
        <p:nvSpPr>
          <p:cNvPr id="3" name="Date Placeholder 2"/>
          <p:cNvSpPr>
            <a:spLocks noGrp="1"/>
          </p:cNvSpPr>
          <p:nvPr>
            <p:ph type="dt" sz="quarter" idx="1"/>
          </p:nvPr>
        </p:nvSpPr>
        <p:spPr>
          <a:xfrm>
            <a:off x="3971456" y="1"/>
            <a:ext cx="3037366" cy="466088"/>
          </a:xfrm>
          <a:prstGeom prst="rect">
            <a:avLst/>
          </a:prstGeom>
        </p:spPr>
        <p:txBody>
          <a:bodyPr vert="horz" lIns="91129" tIns="45565" rIns="91129" bIns="45565" rtlCol="0"/>
          <a:lstStyle>
            <a:lvl1pPr algn="r">
              <a:defRPr sz="1200"/>
            </a:lvl1pPr>
          </a:lstStyle>
          <a:p>
            <a:fld id="{64449E2C-48AC-4295-AD3B-DDEA8C53351D}" type="datetimeFigureOut">
              <a:rPr lang="en-US" smtClean="0"/>
              <a:t>9/20/2017</a:t>
            </a:fld>
            <a:endParaRPr lang="en-US" dirty="0"/>
          </a:p>
        </p:txBody>
      </p:sp>
      <p:sp>
        <p:nvSpPr>
          <p:cNvPr id="4" name="Footer Placeholder 3"/>
          <p:cNvSpPr>
            <a:spLocks noGrp="1"/>
          </p:cNvSpPr>
          <p:nvPr>
            <p:ph type="ftr" sz="quarter" idx="2"/>
          </p:nvPr>
        </p:nvSpPr>
        <p:spPr>
          <a:xfrm>
            <a:off x="0" y="8830312"/>
            <a:ext cx="3037367" cy="466088"/>
          </a:xfrm>
          <a:prstGeom prst="rect">
            <a:avLst/>
          </a:prstGeom>
        </p:spPr>
        <p:txBody>
          <a:bodyPr vert="horz" lIns="91129" tIns="45565" rIns="91129" bIns="4556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1456" y="8830312"/>
            <a:ext cx="3037366" cy="466088"/>
          </a:xfrm>
          <a:prstGeom prst="rect">
            <a:avLst/>
          </a:prstGeom>
        </p:spPr>
        <p:txBody>
          <a:bodyPr vert="horz" lIns="91129" tIns="45565" rIns="91129" bIns="45565" rtlCol="0" anchor="b"/>
          <a:lstStyle>
            <a:lvl1pPr algn="r">
              <a:defRPr sz="1200"/>
            </a:lvl1pPr>
          </a:lstStyle>
          <a:p>
            <a:fld id="{02882F0E-E890-459B-969F-15099734C7C2}" type="slidenum">
              <a:rPr lang="en-US" smtClean="0"/>
              <a:t>‹#›</a:t>
            </a:fld>
            <a:endParaRPr lang="en-US" dirty="0"/>
          </a:p>
        </p:txBody>
      </p:sp>
    </p:spTree>
    <p:extLst>
      <p:ext uri="{BB962C8B-B14F-4D97-AF65-F5344CB8AC3E}">
        <p14:creationId xmlns:p14="http://schemas.microsoft.com/office/powerpoint/2010/main" val="38342383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367" cy="466088"/>
          </a:xfrm>
          <a:prstGeom prst="rect">
            <a:avLst/>
          </a:prstGeom>
        </p:spPr>
        <p:txBody>
          <a:bodyPr vert="horz" lIns="91129" tIns="45565" rIns="91129" bIns="45565" rtlCol="0"/>
          <a:lstStyle>
            <a:lvl1pPr algn="l">
              <a:defRPr sz="1200"/>
            </a:lvl1pPr>
          </a:lstStyle>
          <a:p>
            <a:endParaRPr lang="en-US" dirty="0"/>
          </a:p>
        </p:txBody>
      </p:sp>
      <p:sp>
        <p:nvSpPr>
          <p:cNvPr id="3" name="Date Placeholder 2"/>
          <p:cNvSpPr>
            <a:spLocks noGrp="1"/>
          </p:cNvSpPr>
          <p:nvPr>
            <p:ph type="dt" idx="1"/>
          </p:nvPr>
        </p:nvSpPr>
        <p:spPr>
          <a:xfrm>
            <a:off x="3971456" y="1"/>
            <a:ext cx="3037366" cy="466088"/>
          </a:xfrm>
          <a:prstGeom prst="rect">
            <a:avLst/>
          </a:prstGeom>
        </p:spPr>
        <p:txBody>
          <a:bodyPr vert="horz" lIns="91129" tIns="45565" rIns="91129" bIns="45565" rtlCol="0"/>
          <a:lstStyle>
            <a:lvl1pPr algn="r">
              <a:defRPr sz="1200"/>
            </a:lvl1pPr>
          </a:lstStyle>
          <a:p>
            <a:fld id="{3F135425-1B30-40FA-B989-822195725343}" type="datetimeFigureOut">
              <a:rPr lang="en-US" smtClean="0"/>
              <a:t>9/20/2017</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129" tIns="45565" rIns="91129" bIns="45565" rtlCol="0" anchor="ctr"/>
          <a:lstStyle/>
          <a:p>
            <a:endParaRPr lang="en-US" dirty="0"/>
          </a:p>
        </p:txBody>
      </p:sp>
      <p:sp>
        <p:nvSpPr>
          <p:cNvPr id="5" name="Notes Placeholder 4"/>
          <p:cNvSpPr>
            <a:spLocks noGrp="1"/>
          </p:cNvSpPr>
          <p:nvPr>
            <p:ph type="body" sz="quarter" idx="3"/>
          </p:nvPr>
        </p:nvSpPr>
        <p:spPr>
          <a:xfrm>
            <a:off x="700567" y="4473813"/>
            <a:ext cx="5609267" cy="3660537"/>
          </a:xfrm>
          <a:prstGeom prst="rect">
            <a:avLst/>
          </a:prstGeom>
        </p:spPr>
        <p:txBody>
          <a:bodyPr vert="horz" lIns="91129" tIns="45565" rIns="91129" bIns="4556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0312"/>
            <a:ext cx="3037367" cy="466088"/>
          </a:xfrm>
          <a:prstGeom prst="rect">
            <a:avLst/>
          </a:prstGeom>
        </p:spPr>
        <p:txBody>
          <a:bodyPr vert="horz" lIns="91129" tIns="45565" rIns="91129" bIns="4556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1456" y="8830312"/>
            <a:ext cx="3037366" cy="466088"/>
          </a:xfrm>
          <a:prstGeom prst="rect">
            <a:avLst/>
          </a:prstGeom>
        </p:spPr>
        <p:txBody>
          <a:bodyPr vert="horz" lIns="91129" tIns="45565" rIns="91129" bIns="45565" rtlCol="0" anchor="b"/>
          <a:lstStyle>
            <a:lvl1pPr algn="r">
              <a:defRPr sz="1200"/>
            </a:lvl1pPr>
          </a:lstStyle>
          <a:p>
            <a:fld id="{57FEEBF1-CAF1-47C2-B33F-5E8F95280468}" type="slidenum">
              <a:rPr lang="en-US" smtClean="0"/>
              <a:t>‹#›</a:t>
            </a:fld>
            <a:endParaRPr lang="en-US" dirty="0"/>
          </a:p>
        </p:txBody>
      </p:sp>
    </p:spTree>
    <p:extLst>
      <p:ext uri="{BB962C8B-B14F-4D97-AF65-F5344CB8AC3E}">
        <p14:creationId xmlns:p14="http://schemas.microsoft.com/office/powerpoint/2010/main" val="25933577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FEEBF1-CAF1-47C2-B33F-5E8F95280468}" type="slidenum">
              <a:rPr lang="en-US" smtClean="0"/>
              <a:t>1</a:t>
            </a:fld>
            <a:endParaRPr lang="en-US" dirty="0"/>
          </a:p>
        </p:txBody>
      </p:sp>
    </p:spTree>
    <p:extLst>
      <p:ext uri="{BB962C8B-B14F-4D97-AF65-F5344CB8AC3E}">
        <p14:creationId xmlns:p14="http://schemas.microsoft.com/office/powerpoint/2010/main" val="31085010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r>
              <a:rPr lang="en-US" dirty="0"/>
              <a:t>Establishes the</a:t>
            </a:r>
            <a:r>
              <a:rPr lang="en-US" baseline="0" dirty="0"/>
              <a:t> protocol and authority of the Board of Regents to appoint: president, chancellor, UW System leadership positions (Senior Vice Presidents, General Counsel Chief Audit Executive and Interim Appointments.</a:t>
            </a:r>
            <a:endParaRPr lang="en-US" dirty="0"/>
          </a:p>
        </p:txBody>
      </p:sp>
      <p:sp>
        <p:nvSpPr>
          <p:cNvPr id="4" name="Slide Number Placeholder 3"/>
          <p:cNvSpPr>
            <a:spLocks noGrp="1"/>
          </p:cNvSpPr>
          <p:nvPr>
            <p:ph type="sldNum" sz="quarter" idx="10"/>
          </p:nvPr>
        </p:nvSpPr>
        <p:spPr/>
        <p:txBody>
          <a:bodyPr/>
          <a:lstStyle/>
          <a:p>
            <a:fld id="{57FEEBF1-CAF1-47C2-B33F-5E8F95280468}" type="slidenum">
              <a:rPr lang="en-US" smtClean="0"/>
              <a:t>3</a:t>
            </a:fld>
            <a:endParaRPr lang="en-US" dirty="0"/>
          </a:p>
        </p:txBody>
      </p:sp>
    </p:spTree>
    <p:extLst>
      <p:ext uri="{BB962C8B-B14F-4D97-AF65-F5344CB8AC3E}">
        <p14:creationId xmlns:p14="http://schemas.microsoft.com/office/powerpoint/2010/main" val="35303091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r>
              <a:rPr lang="en-US" dirty="0"/>
              <a:t>The UW System Board of Regents considers its most important duties the</a:t>
            </a:r>
            <a:r>
              <a:rPr lang="en-US" baseline="0" dirty="0"/>
              <a:t> selection and appointment of the UW System President and Institutional Chancellors and maintains a strong commitment to inclusivity and consultation with institution and community stakeholders.</a:t>
            </a:r>
            <a:endParaRPr lang="en-US" dirty="0"/>
          </a:p>
        </p:txBody>
      </p:sp>
      <p:sp>
        <p:nvSpPr>
          <p:cNvPr id="4" name="Slide Number Placeholder 3"/>
          <p:cNvSpPr>
            <a:spLocks noGrp="1"/>
          </p:cNvSpPr>
          <p:nvPr>
            <p:ph type="sldNum" sz="quarter" idx="10"/>
          </p:nvPr>
        </p:nvSpPr>
        <p:spPr/>
        <p:txBody>
          <a:bodyPr/>
          <a:lstStyle/>
          <a:p>
            <a:fld id="{57FEEBF1-CAF1-47C2-B33F-5E8F95280468}" type="slidenum">
              <a:rPr lang="en-US" smtClean="0"/>
              <a:t>4</a:t>
            </a:fld>
            <a:endParaRPr lang="en-US" dirty="0"/>
          </a:p>
        </p:txBody>
      </p:sp>
    </p:spTree>
    <p:extLst>
      <p:ext uri="{BB962C8B-B14F-4D97-AF65-F5344CB8AC3E}">
        <p14:creationId xmlns:p14="http://schemas.microsoft.com/office/powerpoint/2010/main" val="468368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pPr lvl="2"/>
            <a:r>
              <a:rPr lang="en-US" sz="1400" dirty="0"/>
              <a:t>Search and Screen Committee: Regents (9 including 3 emeriti); Senior Leadership (4, Chancellor, Provost, Vice Chancellor, UWS Officer)</a:t>
            </a:r>
          </a:p>
          <a:p>
            <a:pPr lvl="2"/>
            <a:r>
              <a:rPr lang="en-US" sz="1400" dirty="0"/>
              <a:t>2 faculty, 1 academic staff, 1 university staff, 1 student.</a:t>
            </a:r>
          </a:p>
          <a:p>
            <a:pPr lvl="2"/>
            <a:r>
              <a:rPr lang="en-US" sz="1400" dirty="0"/>
              <a:t>Video listening session:  Search and Screen Chair held videoconference.  Opportunity for governance groups, advisory councils, academic and administrative leaders to provide comment on the qualities they would like in a new President</a:t>
            </a:r>
          </a:p>
          <a:p>
            <a:pPr lvl="2"/>
            <a:endParaRPr lang="en-US" sz="1400" dirty="0"/>
          </a:p>
          <a:p>
            <a:endParaRPr lang="en-US" dirty="0"/>
          </a:p>
        </p:txBody>
      </p:sp>
      <p:sp>
        <p:nvSpPr>
          <p:cNvPr id="4" name="Slide Number Placeholder 3"/>
          <p:cNvSpPr>
            <a:spLocks noGrp="1"/>
          </p:cNvSpPr>
          <p:nvPr>
            <p:ph type="sldNum" sz="quarter" idx="10"/>
          </p:nvPr>
        </p:nvSpPr>
        <p:spPr/>
        <p:txBody>
          <a:bodyPr/>
          <a:lstStyle/>
          <a:p>
            <a:fld id="{57FEEBF1-CAF1-47C2-B33F-5E8F95280468}" type="slidenum">
              <a:rPr lang="en-US" smtClean="0"/>
              <a:t>6</a:t>
            </a:fld>
            <a:endParaRPr lang="en-US" dirty="0"/>
          </a:p>
        </p:txBody>
      </p:sp>
    </p:spTree>
    <p:extLst>
      <p:ext uri="{BB962C8B-B14F-4D97-AF65-F5344CB8AC3E}">
        <p14:creationId xmlns:p14="http://schemas.microsoft.com/office/powerpoint/2010/main" val="3006837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pPr lvl="2"/>
            <a:r>
              <a:rPr lang="en-US" sz="1400" dirty="0"/>
              <a:t>Search and Screen Committee: Regents (9 including 3 emeriti); Senior Leadership (4, Chancellor, Provost, Vice Chancellor, UWS Officer)</a:t>
            </a:r>
          </a:p>
          <a:p>
            <a:pPr lvl="2"/>
            <a:r>
              <a:rPr lang="en-US" sz="1400" dirty="0"/>
              <a:t>2 faculty, 1 academic staff, 1 university staff, 1 student.</a:t>
            </a:r>
          </a:p>
          <a:p>
            <a:pPr lvl="2"/>
            <a:r>
              <a:rPr lang="en-US" sz="1400" dirty="0"/>
              <a:t>Video listening session:  Search and Screen Chair held videoconference.  Opportunity for governance groups, advisory councils, academic and administrative leaders to provide comment on the qualities they would like in a new President</a:t>
            </a:r>
          </a:p>
          <a:p>
            <a:pPr lvl="2"/>
            <a:endParaRPr lang="en-US" sz="1400" dirty="0"/>
          </a:p>
          <a:p>
            <a:endParaRPr lang="en-US" dirty="0"/>
          </a:p>
        </p:txBody>
      </p:sp>
      <p:sp>
        <p:nvSpPr>
          <p:cNvPr id="4" name="Slide Number Placeholder 3"/>
          <p:cNvSpPr>
            <a:spLocks noGrp="1"/>
          </p:cNvSpPr>
          <p:nvPr>
            <p:ph type="sldNum" sz="quarter" idx="10"/>
          </p:nvPr>
        </p:nvSpPr>
        <p:spPr/>
        <p:txBody>
          <a:bodyPr/>
          <a:lstStyle/>
          <a:p>
            <a:fld id="{57FEEBF1-CAF1-47C2-B33F-5E8F95280468}" type="slidenum">
              <a:rPr lang="en-US" smtClean="0"/>
              <a:t>7</a:t>
            </a:fld>
            <a:endParaRPr lang="en-US" dirty="0"/>
          </a:p>
        </p:txBody>
      </p:sp>
    </p:spTree>
    <p:extLst>
      <p:ext uri="{BB962C8B-B14F-4D97-AF65-F5344CB8AC3E}">
        <p14:creationId xmlns:p14="http://schemas.microsoft.com/office/powerpoint/2010/main" val="2471355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pPr marL="170867" indent="-170867">
              <a:buFont typeface="Arial" panose="020B0604020202020204" pitchFamily="34" charset="0"/>
              <a:buChar char="•"/>
            </a:pPr>
            <a:r>
              <a:rPr lang="en-US" dirty="0"/>
              <a:t>Vacancy</a:t>
            </a:r>
            <a:r>
              <a:rPr lang="en-US" baseline="0" dirty="0"/>
              <a:t> occurs or is imminent: an interim Chancellor appointment can be made by the System President after consultation with Regent President and Regent Vice President and an Interim President can be appointed by the Regent President after consultation with Regent Vice President and other member of the executive committee of the Board. An Interim Vice Presidents can be appointed by the System President after consultation with the Regent President and appropriate committees of the board. </a:t>
            </a:r>
          </a:p>
          <a:p>
            <a:pPr marL="170867" indent="-170867">
              <a:buFont typeface="Arial" panose="020B0604020202020204" pitchFamily="34" charset="0"/>
              <a:buChar char="•"/>
            </a:pPr>
            <a:r>
              <a:rPr lang="en-US" baseline="0" dirty="0"/>
              <a:t>Special Regent Committee &amp; Chair is appointed by the Regent President; (No change in the way this is done);</a:t>
            </a:r>
          </a:p>
          <a:p>
            <a:pPr marL="170867" indent="-170867">
              <a:buFont typeface="Arial" panose="020B0604020202020204" pitchFamily="34" charset="0"/>
              <a:buChar char="•"/>
            </a:pPr>
            <a:r>
              <a:rPr lang="en-US" baseline="0" dirty="0"/>
              <a:t>Institution Search and Screen Committee Chair is appointed by the Regent President</a:t>
            </a:r>
            <a:r>
              <a:rPr lang="en-US" i="1" baseline="0" dirty="0">
                <a:solidFill>
                  <a:srgbClr val="C00000"/>
                </a:solidFill>
              </a:rPr>
              <a:t>; </a:t>
            </a:r>
            <a:r>
              <a:rPr lang="en-US" b="1" i="1" baseline="0" dirty="0">
                <a:solidFill>
                  <a:srgbClr val="C00000"/>
                </a:solidFill>
              </a:rPr>
              <a:t>(New)  </a:t>
            </a:r>
            <a:r>
              <a:rPr lang="en-US" b="1" baseline="0" dirty="0"/>
              <a:t>This individual must be a Regent. Previously it was a faculty member</a:t>
            </a:r>
            <a:r>
              <a:rPr lang="en-US" b="0" baseline="0" dirty="0"/>
              <a:t>; that change was made to ensure balanced perspective and the broadest most diverse applicant pool is considered. </a:t>
            </a:r>
          </a:p>
          <a:p>
            <a:pPr marL="170867" indent="-170867">
              <a:buFont typeface="Arial" panose="020B0604020202020204" pitchFamily="34" charset="0"/>
              <a:buChar char="•"/>
            </a:pPr>
            <a:r>
              <a:rPr lang="en-US" baseline="0" dirty="0"/>
              <a:t>Observer is appointed by Regent President and is a member of the Special Regent Committee (this role was created to involve more Regents in the final interview stages to observe the candidates during the final interview process); No voting rights. only enters the picture at the semi-finalist interviews.</a:t>
            </a:r>
            <a:endParaRPr lang="en-US" dirty="0"/>
          </a:p>
        </p:txBody>
      </p:sp>
      <p:sp>
        <p:nvSpPr>
          <p:cNvPr id="4" name="Slide Number Placeholder 3"/>
          <p:cNvSpPr>
            <a:spLocks noGrp="1"/>
          </p:cNvSpPr>
          <p:nvPr>
            <p:ph type="sldNum" sz="quarter" idx="10"/>
          </p:nvPr>
        </p:nvSpPr>
        <p:spPr/>
        <p:txBody>
          <a:bodyPr/>
          <a:lstStyle/>
          <a:p>
            <a:fld id="{57FEEBF1-CAF1-47C2-B33F-5E8F95280468}" type="slidenum">
              <a:rPr lang="en-US" smtClean="0"/>
              <a:t>12</a:t>
            </a:fld>
            <a:endParaRPr lang="en-US" dirty="0"/>
          </a:p>
        </p:txBody>
      </p:sp>
    </p:spTree>
    <p:extLst>
      <p:ext uri="{BB962C8B-B14F-4D97-AF65-F5344CB8AC3E}">
        <p14:creationId xmlns:p14="http://schemas.microsoft.com/office/powerpoint/2010/main" val="20186666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r>
              <a:rPr lang="en-US" dirty="0"/>
              <a:t>Search Timeline:</a:t>
            </a:r>
            <a:r>
              <a:rPr lang="en-US" baseline="0" dirty="0"/>
              <a:t> System President &amp; Regent President consult &amp; collaborate on the search timeline and Special Regent Committee availability; </a:t>
            </a:r>
          </a:p>
          <a:p>
            <a:r>
              <a:rPr lang="en-US" baseline="0" dirty="0"/>
              <a:t>System President names institution search and screen committee after solicitations from internal/external stakeholders with broad representation across the campus and community</a:t>
            </a:r>
          </a:p>
          <a:p>
            <a:r>
              <a:rPr lang="en-US" baseline="0" dirty="0"/>
              <a:t>Vice Chair </a:t>
            </a:r>
            <a:r>
              <a:rPr lang="en-US" b="1" baseline="0" dirty="0">
                <a:solidFill>
                  <a:srgbClr val="C00000"/>
                </a:solidFill>
              </a:rPr>
              <a:t>(NEW) </a:t>
            </a:r>
            <a:r>
              <a:rPr lang="en-US" baseline="0" dirty="0"/>
              <a:t>is selected from among the faculty at the institution; </a:t>
            </a:r>
            <a:r>
              <a:rPr lang="en-US" b="1" baseline="0" dirty="0"/>
              <a:t>Big Change; [SB notes only: </a:t>
            </a:r>
            <a:r>
              <a:rPr lang="en-US" baseline="0" dirty="0"/>
              <a:t>Plurality is now the goal (there are more faculty “committee member types” – not necessarily the members:  Majority means they outnumber.]</a:t>
            </a:r>
          </a:p>
          <a:p>
            <a:endParaRPr lang="en-US" dirty="0"/>
          </a:p>
        </p:txBody>
      </p:sp>
      <p:sp>
        <p:nvSpPr>
          <p:cNvPr id="4" name="Slide Number Placeholder 3"/>
          <p:cNvSpPr>
            <a:spLocks noGrp="1"/>
          </p:cNvSpPr>
          <p:nvPr>
            <p:ph type="sldNum" sz="quarter" idx="10"/>
          </p:nvPr>
        </p:nvSpPr>
        <p:spPr/>
        <p:txBody>
          <a:bodyPr/>
          <a:lstStyle/>
          <a:p>
            <a:fld id="{57FEEBF1-CAF1-47C2-B33F-5E8F95280468}" type="slidenum">
              <a:rPr lang="en-US" smtClean="0"/>
              <a:t>13</a:t>
            </a:fld>
            <a:endParaRPr lang="en-US" dirty="0"/>
          </a:p>
        </p:txBody>
      </p:sp>
    </p:spTree>
    <p:extLst>
      <p:ext uri="{BB962C8B-B14F-4D97-AF65-F5344CB8AC3E}">
        <p14:creationId xmlns:p14="http://schemas.microsoft.com/office/powerpoint/2010/main" val="6500571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FEEBF1-CAF1-47C2-B33F-5E8F95280468}" type="slidenum">
              <a:rPr lang="en-US" smtClean="0"/>
              <a:t>18</a:t>
            </a:fld>
            <a:endParaRPr lang="en-US" dirty="0"/>
          </a:p>
        </p:txBody>
      </p:sp>
    </p:spTree>
    <p:extLst>
      <p:ext uri="{BB962C8B-B14F-4D97-AF65-F5344CB8AC3E}">
        <p14:creationId xmlns:p14="http://schemas.microsoft.com/office/powerpoint/2010/main" val="24641004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3400" y="4191004"/>
            <a:ext cx="7772400" cy="1089025"/>
          </a:xfrm>
        </p:spPr>
        <p:txBody>
          <a:bodyPr/>
          <a:lstStyle>
            <a:lvl1pPr algn="l">
              <a:defRPr>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533400" y="5334000"/>
            <a:ext cx="6400800" cy="1066800"/>
          </a:xfrm>
        </p:spPr>
        <p:txBody>
          <a:bodyPr/>
          <a:lstStyle>
            <a:lvl1pPr marL="0" indent="0" algn="l">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1719100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838200"/>
          </a:xfrm>
        </p:spPr>
        <p:txBody>
          <a:bodyPr/>
          <a:lstStyle>
            <a:lvl1pPr algn="l">
              <a:defRPr/>
            </a:lvl1pPr>
          </a:lstStyle>
          <a:p>
            <a:r>
              <a:rPr lang="en-US" dirty="0"/>
              <a:t>Click to edit Master title style</a:t>
            </a:r>
          </a:p>
        </p:txBody>
      </p:sp>
      <p:sp>
        <p:nvSpPr>
          <p:cNvPr id="3" name="Vertical Text Placeholder 2"/>
          <p:cNvSpPr>
            <a:spLocks noGrp="1"/>
          </p:cNvSpPr>
          <p:nvPr>
            <p:ph type="body" orient="vert" idx="1"/>
          </p:nvPr>
        </p:nvSpPr>
        <p:spPr>
          <a:xfrm>
            <a:off x="457200" y="1828803"/>
            <a:ext cx="8229600" cy="35814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67693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90603"/>
            <a:ext cx="2057400" cy="4343401"/>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457200" y="990600"/>
            <a:ext cx="6019800" cy="4343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78165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nchor="b" anchorCtr="0"/>
          <a:lstStyle>
            <a:lvl1pPr>
              <a:defRPr>
                <a:solidFill>
                  <a:schemeClr val="accent2"/>
                </a:solidFill>
              </a:defRPr>
            </a:lvl1pPr>
          </a:lstStyle>
          <a:p>
            <a:r>
              <a:rPr lang="en-US" dirty="0"/>
              <a:t>Click to edit Master title style</a:t>
            </a:r>
          </a:p>
        </p:txBody>
      </p:sp>
      <p:sp>
        <p:nvSpPr>
          <p:cNvPr id="3" name="Content Placeholder 2"/>
          <p:cNvSpPr>
            <a:spLocks noGrp="1"/>
          </p:cNvSpPr>
          <p:nvPr>
            <p:ph idx="1"/>
          </p:nvPr>
        </p:nvSpPr>
        <p:spPr>
          <a:xfrm>
            <a:off x="457200" y="2057400"/>
            <a:ext cx="8229600" cy="3352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60082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3000" b="1" cap="all">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722313" y="3505200"/>
            <a:ext cx="7772400" cy="901700"/>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549431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838200"/>
          </a:xfrm>
        </p:spPr>
        <p:txBody>
          <a:bodyPr/>
          <a:lstStyle>
            <a:lvl1pPr>
              <a:defRPr>
                <a:solidFill>
                  <a:schemeClr val="bg2"/>
                </a:solidFill>
              </a:defRPr>
            </a:lvl1pPr>
          </a:lstStyle>
          <a:p>
            <a:r>
              <a:rPr lang="en-US" dirty="0"/>
              <a:t>Click to edit Master title style</a:t>
            </a:r>
          </a:p>
        </p:txBody>
      </p:sp>
      <p:sp>
        <p:nvSpPr>
          <p:cNvPr id="3" name="Content Placeholder 2"/>
          <p:cNvSpPr>
            <a:spLocks noGrp="1"/>
          </p:cNvSpPr>
          <p:nvPr>
            <p:ph sz="half" idx="1"/>
          </p:nvPr>
        </p:nvSpPr>
        <p:spPr>
          <a:xfrm>
            <a:off x="457200" y="1981203"/>
            <a:ext cx="4038600" cy="4297363"/>
          </a:xfrm>
        </p:spPr>
        <p:txBody>
          <a:bodyPr/>
          <a:lstStyle>
            <a:lvl1pPr>
              <a:defRPr sz="2100">
                <a:solidFill>
                  <a:schemeClr val="bg1"/>
                </a:solidFill>
              </a:defRPr>
            </a:lvl1pPr>
            <a:lvl2pPr>
              <a:defRPr sz="1800">
                <a:solidFill>
                  <a:schemeClr val="bg1"/>
                </a:solidFill>
              </a:defRPr>
            </a:lvl2pPr>
            <a:lvl3pPr>
              <a:defRPr sz="1500">
                <a:solidFill>
                  <a:schemeClr val="bg1"/>
                </a:solidFill>
              </a:defRPr>
            </a:lvl3pPr>
            <a:lvl4pPr>
              <a:defRPr sz="1350">
                <a:solidFill>
                  <a:schemeClr val="bg1"/>
                </a:solidFill>
              </a:defRPr>
            </a:lvl4pPr>
            <a:lvl5pPr>
              <a:defRPr sz="1350">
                <a:solidFill>
                  <a:schemeClr val="bg1"/>
                </a:solidFill>
              </a:defRPr>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3"/>
            <a:ext cx="4038600" cy="4297363"/>
          </a:xfrm>
        </p:spPr>
        <p:txBody>
          <a:bodyPr/>
          <a:lstStyle>
            <a:lvl1pPr>
              <a:defRPr sz="2100">
                <a:solidFill>
                  <a:schemeClr val="bg1"/>
                </a:solidFill>
              </a:defRPr>
            </a:lvl1pPr>
            <a:lvl2pPr>
              <a:defRPr sz="1800">
                <a:solidFill>
                  <a:schemeClr val="bg1"/>
                </a:solidFill>
              </a:defRPr>
            </a:lvl2pPr>
            <a:lvl3pPr>
              <a:defRPr sz="1500">
                <a:solidFill>
                  <a:schemeClr val="bg1"/>
                </a:solidFill>
              </a:defRPr>
            </a:lvl3pPr>
            <a:lvl4pPr>
              <a:defRPr sz="1350">
                <a:solidFill>
                  <a:schemeClr val="bg1"/>
                </a:solidFill>
              </a:defRPr>
            </a:lvl4pPr>
            <a:lvl5pPr>
              <a:defRPr sz="1350">
                <a:solidFill>
                  <a:schemeClr val="bg1"/>
                </a:solidFill>
              </a:defRPr>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66043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
        <p:nvSpPr>
          <p:cNvPr id="3" name="Text Placeholder 2"/>
          <p:cNvSpPr>
            <a:spLocks noGrp="1"/>
          </p:cNvSpPr>
          <p:nvPr>
            <p:ph type="body" idx="1"/>
          </p:nvPr>
        </p:nvSpPr>
        <p:spPr>
          <a:xfrm>
            <a:off x="457200" y="1722438"/>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4" name="Content Placeholder 3"/>
          <p:cNvSpPr>
            <a:spLocks noGrp="1"/>
          </p:cNvSpPr>
          <p:nvPr>
            <p:ph sz="half" idx="2"/>
          </p:nvPr>
        </p:nvSpPr>
        <p:spPr>
          <a:xfrm>
            <a:off x="457200" y="2362201"/>
            <a:ext cx="4040188" cy="3048001"/>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7" y="1722438"/>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6" name="Content Placeholder 5"/>
          <p:cNvSpPr>
            <a:spLocks noGrp="1"/>
          </p:cNvSpPr>
          <p:nvPr>
            <p:ph sz="quarter" idx="4"/>
          </p:nvPr>
        </p:nvSpPr>
        <p:spPr>
          <a:xfrm>
            <a:off x="4645027" y="2362201"/>
            <a:ext cx="4041775" cy="3048001"/>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50927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8229600" cy="1143000"/>
          </a:xfrm>
        </p:spPr>
        <p:txBody>
          <a:bodyPr anchor="b" anchorCtr="0"/>
          <a:lstStyle>
            <a:lvl1pPr>
              <a:defRPr>
                <a:solidFill>
                  <a:schemeClr val="bg1">
                    <a:lumMod val="85000"/>
                  </a:schemeClr>
                </a:solidFill>
              </a:defRPr>
            </a:lvl1pPr>
          </a:lstStyle>
          <a:p>
            <a:r>
              <a:rPr lang="en-US"/>
              <a:t>Click to edit Master title style</a:t>
            </a:r>
          </a:p>
        </p:txBody>
      </p:sp>
      <p:sp>
        <p:nvSpPr>
          <p:cNvPr id="7" name="Content Placeholder 6"/>
          <p:cNvSpPr>
            <a:spLocks noGrp="1"/>
          </p:cNvSpPr>
          <p:nvPr>
            <p:ph sz="quarter" idx="10"/>
          </p:nvPr>
        </p:nvSpPr>
        <p:spPr>
          <a:xfrm>
            <a:off x="457200" y="2667000"/>
            <a:ext cx="8229600" cy="358140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6046477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12952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685800"/>
            <a:ext cx="3008313" cy="74930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914401"/>
            <a:ext cx="5111750" cy="4495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1"/>
            <a:ext cx="3008313" cy="4508500"/>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a:t>Click to edit Master text styles</a:t>
            </a:r>
          </a:p>
        </p:txBody>
      </p:sp>
    </p:spTree>
    <p:extLst>
      <p:ext uri="{BB962C8B-B14F-4D97-AF65-F5344CB8AC3E}">
        <p14:creationId xmlns:p14="http://schemas.microsoft.com/office/powerpoint/2010/main" val="1901908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1000" y="4724400"/>
            <a:ext cx="5486400" cy="566738"/>
          </a:xfrm>
        </p:spPr>
        <p:txBody>
          <a:bodyPr anchor="t" anchorCtr="0"/>
          <a:lstStyle>
            <a:lvl1pPr algn="l">
              <a:defRPr sz="1500" b="1"/>
            </a:lvl1pPr>
          </a:lstStyle>
          <a:p>
            <a:r>
              <a:rPr lang="en-US"/>
              <a:t>Click to edit Master title style</a:t>
            </a:r>
          </a:p>
        </p:txBody>
      </p:sp>
      <p:sp>
        <p:nvSpPr>
          <p:cNvPr id="3" name="Picture Placeholder 2"/>
          <p:cNvSpPr>
            <a:spLocks noGrp="1"/>
          </p:cNvSpPr>
          <p:nvPr>
            <p:ph type="pic" idx="1"/>
          </p:nvPr>
        </p:nvSpPr>
        <p:spPr>
          <a:xfrm>
            <a:off x="381000" y="838204"/>
            <a:ext cx="5486400" cy="388937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5943600" y="838200"/>
            <a:ext cx="3048000" cy="4495800"/>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Tree>
    <p:extLst>
      <p:ext uri="{BB962C8B-B14F-4D97-AF65-F5344CB8AC3E}">
        <p14:creationId xmlns:p14="http://schemas.microsoft.com/office/powerpoint/2010/main" val="1967021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838200"/>
            <a:ext cx="8229600" cy="838200"/>
          </a:xfrm>
          <a:prstGeom prst="rect">
            <a:avLst/>
          </a:prstGeom>
        </p:spPr>
        <p:txBody>
          <a:bodyPr vert="horz" lIns="91440" tIns="45720" rIns="91440" bIns="45720" rtlCol="0" anchor="b" anchorCtr="0">
            <a:normAutofit/>
          </a:bodyPr>
          <a:lstStyle/>
          <a:p>
            <a:r>
              <a:rPr lang="en-US" dirty="0"/>
              <a:t>Click to edit Master title style</a:t>
            </a:r>
          </a:p>
        </p:txBody>
      </p:sp>
      <p:sp>
        <p:nvSpPr>
          <p:cNvPr id="3" name="Text Placeholder 2"/>
          <p:cNvSpPr>
            <a:spLocks noGrp="1"/>
          </p:cNvSpPr>
          <p:nvPr>
            <p:ph type="body" idx="1"/>
          </p:nvPr>
        </p:nvSpPr>
        <p:spPr>
          <a:xfrm>
            <a:off x="457200" y="1752603"/>
            <a:ext cx="8229600" cy="36576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429874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685800" rtl="0" eaLnBrk="1" latinLnBrk="0" hangingPunct="1">
        <a:spcBef>
          <a:spcPct val="0"/>
        </a:spcBef>
        <a:buNone/>
        <a:defRPr sz="3300" b="0" i="0" u="none" kern="1200">
          <a:solidFill>
            <a:schemeClr val="accent2"/>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b="0" i="0" u="none"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7935" y="3454402"/>
            <a:ext cx="8593667" cy="1802729"/>
          </a:xfrm>
        </p:spPr>
        <p:txBody>
          <a:bodyPr>
            <a:normAutofit fontScale="90000"/>
          </a:bodyPr>
          <a:lstStyle/>
          <a:p>
            <a:pPr algn="ctr"/>
            <a:r>
              <a:rPr lang="en-US" dirty="0">
                <a:latin typeface="Aharoni" panose="02010803020104030203" pitchFamily="2" charset="-79"/>
                <a:cs typeface="Aharoni" panose="02010803020104030203" pitchFamily="2" charset="-79"/>
              </a:rPr>
              <a:t>UW SYSTEM AND INSTITUTION LEADERSHIP</a:t>
            </a:r>
            <a:br>
              <a:rPr lang="en-US" dirty="0">
                <a:latin typeface="Aharoni" panose="02010803020104030203" pitchFamily="2" charset="-79"/>
                <a:cs typeface="Aharoni" panose="02010803020104030203" pitchFamily="2" charset="-79"/>
              </a:rPr>
            </a:br>
            <a:r>
              <a:rPr lang="en-US" b="0" cap="none" dirty="0">
                <a:latin typeface="Aharoni" panose="02010803020104030203" pitchFamily="2" charset="-79"/>
                <a:cs typeface="Aharoni" panose="02010803020104030203" pitchFamily="2" charset="-79"/>
              </a:rPr>
              <a:t>Administrative Hiring Practices</a:t>
            </a:r>
            <a:br>
              <a:rPr lang="en-US" b="0" cap="none" dirty="0">
                <a:latin typeface="Aharoni" panose="02010803020104030203" pitchFamily="2" charset="-79"/>
                <a:cs typeface="Aharoni" panose="02010803020104030203" pitchFamily="2" charset="-79"/>
              </a:rPr>
            </a:br>
            <a:r>
              <a:rPr lang="en-US" b="0" cap="none" dirty="0">
                <a:latin typeface="Aharoni" panose="02010803020104030203" pitchFamily="2" charset="-79"/>
                <a:cs typeface="Aharoni" panose="02010803020104030203" pitchFamily="2" charset="-79"/>
              </a:rPr>
              <a:t/>
            </a:r>
            <a:br>
              <a:rPr lang="en-US" b="0" cap="none" dirty="0">
                <a:latin typeface="Aharoni" panose="02010803020104030203" pitchFamily="2" charset="-79"/>
                <a:cs typeface="Aharoni" panose="02010803020104030203" pitchFamily="2" charset="-79"/>
              </a:rPr>
            </a:br>
            <a:r>
              <a:rPr lang="en-US" b="0" i="1" cap="none" dirty="0">
                <a:latin typeface="+mn-lt"/>
                <a:cs typeface="Aharoni" panose="02010803020104030203" pitchFamily="2" charset="-79"/>
              </a:rPr>
              <a:t>Presented by Shenita </a:t>
            </a:r>
            <a:r>
              <a:rPr lang="en-US" b="0" i="1" cap="none" dirty="0" smtClean="0">
                <a:latin typeface="+mn-lt"/>
                <a:cs typeface="Aharoni" panose="02010803020104030203" pitchFamily="2" charset="-79"/>
              </a:rPr>
              <a:t>Brokenburr, Ph.D.</a:t>
            </a:r>
            <a:r>
              <a:rPr lang="en-US" b="0" i="1" cap="none" dirty="0">
                <a:latin typeface="+mn-lt"/>
                <a:cs typeface="Aharoni" panose="02010803020104030203" pitchFamily="2" charset="-79"/>
              </a:rPr>
              <a:t/>
            </a:r>
            <a:br>
              <a:rPr lang="en-US" b="0" i="1" cap="none" dirty="0">
                <a:latin typeface="+mn-lt"/>
                <a:cs typeface="Aharoni" panose="02010803020104030203" pitchFamily="2" charset="-79"/>
              </a:rPr>
            </a:br>
            <a:r>
              <a:rPr lang="en-US" b="0" cap="none" dirty="0">
                <a:latin typeface="+mn-lt"/>
                <a:cs typeface="Aharoni" panose="02010803020104030203" pitchFamily="2" charset="-79"/>
              </a:rPr>
              <a:t>UW System Human Resources</a:t>
            </a:r>
            <a:br>
              <a:rPr lang="en-US" b="0" cap="none" dirty="0">
                <a:latin typeface="+mn-lt"/>
                <a:cs typeface="Aharoni" panose="02010803020104030203" pitchFamily="2" charset="-79"/>
              </a:rPr>
            </a:br>
            <a:r>
              <a:rPr lang="en-US" sz="2700" b="0" cap="none" dirty="0">
                <a:latin typeface="+mn-lt"/>
                <a:cs typeface="Aharoni" panose="02010803020104030203" pitchFamily="2" charset="-79"/>
              </a:rPr>
              <a:t>August 30, 2017</a:t>
            </a:r>
            <a:endParaRPr lang="en-US" sz="2700" b="0" dirty="0">
              <a:latin typeface="+mn-lt"/>
              <a:cs typeface="Aharoni" panose="02010803020104030203" pitchFamily="2" charset="-79"/>
            </a:endParaRPr>
          </a:p>
        </p:txBody>
      </p:sp>
    </p:spTree>
    <p:extLst>
      <p:ext uri="{BB962C8B-B14F-4D97-AF65-F5344CB8AC3E}">
        <p14:creationId xmlns:p14="http://schemas.microsoft.com/office/powerpoint/2010/main" val="18013732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46547"/>
            <a:ext cx="8229600" cy="917079"/>
          </a:xfrm>
        </p:spPr>
        <p:txBody>
          <a:bodyPr>
            <a:normAutofit/>
          </a:bodyPr>
          <a:lstStyle/>
          <a:p>
            <a:r>
              <a:rPr lang="en-US" dirty="0"/>
              <a:t>Chancellor Selection Protocol</a:t>
            </a:r>
          </a:p>
        </p:txBody>
      </p:sp>
      <p:sp>
        <p:nvSpPr>
          <p:cNvPr id="5" name="Content Placeholder 4"/>
          <p:cNvSpPr>
            <a:spLocks noGrp="1"/>
          </p:cNvSpPr>
          <p:nvPr>
            <p:ph idx="1"/>
          </p:nvPr>
        </p:nvSpPr>
        <p:spPr>
          <a:xfrm>
            <a:off x="711200" y="1811868"/>
            <a:ext cx="8229600" cy="3352800"/>
          </a:xfrm>
        </p:spPr>
        <p:txBody>
          <a:bodyPr>
            <a:normAutofit/>
          </a:bodyPr>
          <a:lstStyle/>
          <a:p>
            <a:pPr marL="0" indent="0">
              <a:buNone/>
            </a:pPr>
            <a:r>
              <a:rPr lang="en-US" b="1" dirty="0"/>
              <a:t>Two Committee Structure</a:t>
            </a:r>
          </a:p>
          <a:p>
            <a:pPr lvl="1">
              <a:buFont typeface="Wingdings" panose="05000000000000000000" pitchFamily="2" charset="2"/>
              <a:buChar char="§"/>
            </a:pPr>
            <a:r>
              <a:rPr lang="en-US" dirty="0"/>
              <a:t>Special Regent Committee</a:t>
            </a:r>
          </a:p>
          <a:p>
            <a:pPr lvl="1">
              <a:buFont typeface="Wingdings" panose="05000000000000000000" pitchFamily="2" charset="2"/>
              <a:buChar char="§"/>
            </a:pPr>
            <a:r>
              <a:rPr lang="en-US" dirty="0"/>
              <a:t>Institution Search and Screen Committee</a:t>
            </a:r>
          </a:p>
          <a:p>
            <a:pPr marL="0" indent="0">
              <a:buNone/>
            </a:pPr>
            <a:r>
              <a:rPr lang="en-US" b="1" dirty="0"/>
              <a:t>Chancellor Search Phases</a:t>
            </a:r>
          </a:p>
          <a:p>
            <a:pPr lvl="1">
              <a:buFont typeface="Wingdings" panose="05000000000000000000" pitchFamily="2" charset="2"/>
              <a:buChar char="§"/>
            </a:pPr>
            <a:r>
              <a:rPr lang="en-US" dirty="0"/>
              <a:t>Phase I: Pre-Search/Initiation  </a:t>
            </a:r>
          </a:p>
          <a:p>
            <a:pPr lvl="1">
              <a:buFont typeface="Wingdings" panose="05000000000000000000" pitchFamily="2" charset="2"/>
              <a:buChar char="§"/>
            </a:pPr>
            <a:r>
              <a:rPr lang="en-US" dirty="0"/>
              <a:t>Phase II: Search </a:t>
            </a:r>
          </a:p>
          <a:p>
            <a:pPr lvl="1">
              <a:buFont typeface="Wingdings" panose="05000000000000000000" pitchFamily="2" charset="2"/>
              <a:buChar char="§"/>
            </a:pPr>
            <a:r>
              <a:rPr lang="en-US" dirty="0"/>
              <a:t>Phase III: Screen  </a:t>
            </a:r>
          </a:p>
          <a:p>
            <a:pPr lvl="1">
              <a:buFont typeface="Wingdings" panose="05000000000000000000" pitchFamily="2" charset="2"/>
              <a:buChar char="§"/>
            </a:pPr>
            <a:r>
              <a:rPr lang="en-US" dirty="0"/>
              <a:t>Phase IV: Selection  </a:t>
            </a:r>
          </a:p>
          <a:p>
            <a:pPr marL="0" indent="0">
              <a:buNone/>
            </a:pPr>
            <a:endParaRPr lang="en-US" dirty="0"/>
          </a:p>
          <a:p>
            <a:pPr lvl="1"/>
            <a:endParaRPr lang="en-US" dirty="0"/>
          </a:p>
        </p:txBody>
      </p:sp>
    </p:spTree>
    <p:extLst>
      <p:ext uri="{BB962C8B-B14F-4D97-AF65-F5344CB8AC3E}">
        <p14:creationId xmlns:p14="http://schemas.microsoft.com/office/powerpoint/2010/main" val="453618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676719" y="3780843"/>
            <a:ext cx="7406579" cy="101502"/>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7" name="Flowchart: Connector 6"/>
          <p:cNvSpPr/>
          <p:nvPr/>
        </p:nvSpPr>
        <p:spPr>
          <a:xfrm>
            <a:off x="1179122" y="3495497"/>
            <a:ext cx="466344" cy="470916"/>
          </a:xfrm>
          <a:prstGeom prst="flowChartConnector">
            <a:avLst/>
          </a:prstGeom>
          <a:ln w="3492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a:t>
            </a:r>
          </a:p>
        </p:txBody>
      </p:sp>
      <p:sp>
        <p:nvSpPr>
          <p:cNvPr id="8" name="Flowchart: Connector 7"/>
          <p:cNvSpPr/>
          <p:nvPr/>
        </p:nvSpPr>
        <p:spPr>
          <a:xfrm>
            <a:off x="2621339" y="3483663"/>
            <a:ext cx="466344" cy="470916"/>
          </a:xfrm>
          <a:prstGeom prst="flowChartConnector">
            <a:avLst/>
          </a:prstGeom>
          <a:ln w="34925">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II</a:t>
            </a:r>
          </a:p>
        </p:txBody>
      </p:sp>
      <p:sp>
        <p:nvSpPr>
          <p:cNvPr id="9" name="Flowchart: Connector 8"/>
          <p:cNvSpPr/>
          <p:nvPr/>
        </p:nvSpPr>
        <p:spPr>
          <a:xfrm>
            <a:off x="4682737" y="3510254"/>
            <a:ext cx="466344" cy="470916"/>
          </a:xfrm>
          <a:prstGeom prst="flowChartConnector">
            <a:avLst/>
          </a:prstGeom>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III</a:t>
            </a:r>
          </a:p>
        </p:txBody>
      </p:sp>
      <p:sp>
        <p:nvSpPr>
          <p:cNvPr id="10" name="Flowchart: Connector 9"/>
          <p:cNvSpPr/>
          <p:nvPr/>
        </p:nvSpPr>
        <p:spPr>
          <a:xfrm>
            <a:off x="6302185" y="3545385"/>
            <a:ext cx="466344" cy="470916"/>
          </a:xfrm>
          <a:prstGeom prst="flowChartConnector">
            <a:avLst/>
          </a:prstGeom>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IV</a:t>
            </a:r>
          </a:p>
        </p:txBody>
      </p:sp>
      <p:sp>
        <p:nvSpPr>
          <p:cNvPr id="11" name="Flowchart: Connector 10"/>
          <p:cNvSpPr/>
          <p:nvPr/>
        </p:nvSpPr>
        <p:spPr>
          <a:xfrm>
            <a:off x="676719" y="3703119"/>
            <a:ext cx="146303" cy="137160"/>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 name="Straight Connector 12"/>
          <p:cNvCxnSpPr/>
          <p:nvPr/>
        </p:nvCxnSpPr>
        <p:spPr>
          <a:xfrm flipV="1">
            <a:off x="1373573" y="1723573"/>
            <a:ext cx="6277" cy="1578734"/>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flipV="1">
            <a:off x="2874322" y="4064307"/>
            <a:ext cx="0" cy="1609344"/>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flipV="1">
            <a:off x="4895085" y="1709678"/>
            <a:ext cx="0" cy="1609344"/>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flipV="1">
            <a:off x="6527004" y="4096589"/>
            <a:ext cx="16706" cy="989047"/>
          </a:xfrm>
          <a:prstGeom prst="line">
            <a:avLst/>
          </a:prstGeom>
        </p:spPr>
        <p:style>
          <a:lnRef idx="2">
            <a:schemeClr val="accent1"/>
          </a:lnRef>
          <a:fillRef idx="0">
            <a:schemeClr val="accent1"/>
          </a:fillRef>
          <a:effectRef idx="1">
            <a:schemeClr val="accent1"/>
          </a:effectRef>
          <a:fontRef idx="minor">
            <a:schemeClr val="tx1"/>
          </a:fontRef>
        </p:style>
      </p:cxnSp>
      <p:sp>
        <p:nvSpPr>
          <p:cNvPr id="17" name="Flowchart: Connector 16"/>
          <p:cNvSpPr/>
          <p:nvPr/>
        </p:nvSpPr>
        <p:spPr>
          <a:xfrm>
            <a:off x="8055867" y="3773338"/>
            <a:ext cx="146303" cy="137160"/>
          </a:xfrm>
          <a:prstGeom prst="flowChartConnec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Wave 17"/>
          <p:cNvSpPr/>
          <p:nvPr/>
        </p:nvSpPr>
        <p:spPr>
          <a:xfrm>
            <a:off x="1430523" y="1632373"/>
            <a:ext cx="1038359" cy="739781"/>
          </a:xfrm>
          <a:prstGeom prst="wav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t>Pre-Search/ Initiation</a:t>
            </a:r>
          </a:p>
        </p:txBody>
      </p:sp>
      <p:sp>
        <p:nvSpPr>
          <p:cNvPr id="20" name="Rounded Rectangle 19"/>
          <p:cNvSpPr/>
          <p:nvPr/>
        </p:nvSpPr>
        <p:spPr>
          <a:xfrm>
            <a:off x="1201704" y="494710"/>
            <a:ext cx="6356604" cy="94427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accent1"/>
                </a:solidFill>
              </a:rPr>
              <a:t>High Level Timeline:</a:t>
            </a:r>
          </a:p>
          <a:p>
            <a:pPr algn="ctr"/>
            <a:r>
              <a:rPr lang="en-US" sz="2600" b="1" dirty="0">
                <a:solidFill>
                  <a:schemeClr val="accent1"/>
                </a:solidFill>
              </a:rPr>
              <a:t>Chancellor Selection Process</a:t>
            </a:r>
          </a:p>
          <a:p>
            <a:pPr algn="ctr"/>
            <a:r>
              <a:rPr lang="en-US" sz="1600" i="1" dirty="0">
                <a:solidFill>
                  <a:schemeClr val="accent1"/>
                </a:solidFill>
              </a:rPr>
              <a:t>Duration: ~20 Weeks</a:t>
            </a:r>
          </a:p>
        </p:txBody>
      </p:sp>
      <p:sp>
        <p:nvSpPr>
          <p:cNvPr id="22" name="TextBox 21"/>
          <p:cNvSpPr txBox="1"/>
          <p:nvPr/>
        </p:nvSpPr>
        <p:spPr>
          <a:xfrm>
            <a:off x="1437761" y="2414057"/>
            <a:ext cx="2642616" cy="707886"/>
          </a:xfrm>
          <a:prstGeom prst="rect">
            <a:avLst/>
          </a:prstGeom>
          <a:noFill/>
        </p:spPr>
        <p:txBody>
          <a:bodyPr wrap="square" rtlCol="0">
            <a:spAutoFit/>
          </a:bodyPr>
          <a:lstStyle/>
          <a:p>
            <a:r>
              <a:rPr lang="en-US" sz="1000" b="1" dirty="0">
                <a:solidFill>
                  <a:srgbClr val="00B0F0"/>
                </a:solidFill>
              </a:rPr>
              <a:t>Phase 1: Search Initiation Activities</a:t>
            </a:r>
          </a:p>
          <a:p>
            <a:pPr marL="171450" indent="-171450">
              <a:buFont typeface="Arial" panose="020B0604020202020204" pitchFamily="34" charset="0"/>
              <a:buChar char="•"/>
            </a:pPr>
            <a:r>
              <a:rPr lang="en-US" sz="1000" dirty="0"/>
              <a:t>Committee Appointments</a:t>
            </a:r>
          </a:p>
          <a:p>
            <a:pPr marL="171450" indent="-171450">
              <a:buFont typeface="Arial" panose="020B0604020202020204" pitchFamily="34" charset="0"/>
              <a:buChar char="•"/>
            </a:pPr>
            <a:r>
              <a:rPr lang="en-US" sz="1000" dirty="0"/>
              <a:t>Framework for Search</a:t>
            </a:r>
          </a:p>
          <a:p>
            <a:pPr marL="171450" indent="-171450">
              <a:buFont typeface="Arial" panose="020B0604020202020204" pitchFamily="34" charset="0"/>
              <a:buChar char="•"/>
            </a:pPr>
            <a:r>
              <a:rPr lang="en-US" sz="1000" dirty="0"/>
              <a:t>Initial Review of Position Description</a:t>
            </a:r>
          </a:p>
        </p:txBody>
      </p:sp>
      <p:sp>
        <p:nvSpPr>
          <p:cNvPr id="23" name="TextBox 22"/>
          <p:cNvSpPr txBox="1"/>
          <p:nvPr/>
        </p:nvSpPr>
        <p:spPr>
          <a:xfrm>
            <a:off x="2874321" y="4942781"/>
            <a:ext cx="2293622" cy="707886"/>
          </a:xfrm>
          <a:prstGeom prst="rect">
            <a:avLst/>
          </a:prstGeom>
          <a:noFill/>
        </p:spPr>
        <p:txBody>
          <a:bodyPr wrap="square" rtlCol="0">
            <a:spAutoFit/>
          </a:bodyPr>
          <a:lstStyle/>
          <a:p>
            <a:r>
              <a:rPr lang="en-US" sz="1000" b="1" dirty="0">
                <a:solidFill>
                  <a:srgbClr val="00B0F0"/>
                </a:solidFill>
              </a:rPr>
              <a:t>Phase II: Search Activities</a:t>
            </a:r>
          </a:p>
          <a:p>
            <a:pPr marL="171450" indent="-171450">
              <a:buFont typeface="Arial" panose="020B0604020202020204" pitchFamily="34" charset="0"/>
              <a:buChar char="•"/>
            </a:pPr>
            <a:r>
              <a:rPr lang="en-US" sz="1000" dirty="0"/>
              <a:t>Charge Search &amp; Screen Committees</a:t>
            </a:r>
          </a:p>
          <a:p>
            <a:pPr marL="171450" indent="-171450">
              <a:buFont typeface="Arial" panose="020B0604020202020204" pitchFamily="34" charset="0"/>
              <a:buChar char="•"/>
            </a:pPr>
            <a:r>
              <a:rPr lang="en-US" sz="1000" dirty="0"/>
              <a:t>Strategic sourcing</a:t>
            </a:r>
          </a:p>
          <a:p>
            <a:pPr marL="171450" indent="-171450">
              <a:buFont typeface="Arial" panose="020B0604020202020204" pitchFamily="34" charset="0"/>
              <a:buChar char="•"/>
            </a:pPr>
            <a:r>
              <a:rPr lang="en-US" sz="1000" dirty="0"/>
              <a:t>Applicant pool analysis</a:t>
            </a:r>
          </a:p>
        </p:txBody>
      </p:sp>
      <p:sp>
        <p:nvSpPr>
          <p:cNvPr id="25" name="Wave 24"/>
          <p:cNvSpPr/>
          <p:nvPr/>
        </p:nvSpPr>
        <p:spPr>
          <a:xfrm>
            <a:off x="4936235" y="1632372"/>
            <a:ext cx="972314" cy="688086"/>
          </a:xfrm>
          <a:prstGeom prst="wav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Screen</a:t>
            </a:r>
          </a:p>
        </p:txBody>
      </p:sp>
      <p:sp>
        <p:nvSpPr>
          <p:cNvPr id="26" name="TextBox 25"/>
          <p:cNvSpPr txBox="1"/>
          <p:nvPr/>
        </p:nvSpPr>
        <p:spPr>
          <a:xfrm>
            <a:off x="6535357" y="4281954"/>
            <a:ext cx="2642616" cy="707886"/>
          </a:xfrm>
          <a:prstGeom prst="rect">
            <a:avLst/>
          </a:prstGeom>
          <a:noFill/>
        </p:spPr>
        <p:txBody>
          <a:bodyPr wrap="square" rtlCol="0">
            <a:spAutoFit/>
          </a:bodyPr>
          <a:lstStyle/>
          <a:p>
            <a:r>
              <a:rPr lang="en-US" sz="1000" b="1" dirty="0">
                <a:solidFill>
                  <a:srgbClr val="00B0F0"/>
                </a:solidFill>
              </a:rPr>
              <a:t>Phase IV: Selection Activities</a:t>
            </a:r>
          </a:p>
          <a:p>
            <a:pPr marL="171450" indent="-171450">
              <a:buFont typeface="Arial" panose="020B0604020202020204" pitchFamily="34" charset="0"/>
              <a:buChar char="•"/>
            </a:pPr>
            <a:r>
              <a:rPr lang="en-US" sz="1000" dirty="0"/>
              <a:t>Committee debrief</a:t>
            </a:r>
          </a:p>
          <a:p>
            <a:pPr marL="171450" indent="-171450">
              <a:buFont typeface="Arial" panose="020B0604020202020204" pitchFamily="34" charset="0"/>
              <a:buChar char="•"/>
            </a:pPr>
            <a:r>
              <a:rPr lang="en-US" sz="1000" dirty="0"/>
              <a:t>Institution visits </a:t>
            </a:r>
          </a:p>
          <a:p>
            <a:pPr marL="171450" indent="-171450">
              <a:buFont typeface="Arial" panose="020B0604020202020204" pitchFamily="34" charset="0"/>
              <a:buChar char="•"/>
            </a:pPr>
            <a:r>
              <a:rPr lang="en-US" sz="1000" dirty="0"/>
              <a:t>Finalists named</a:t>
            </a:r>
          </a:p>
        </p:txBody>
      </p:sp>
      <p:sp>
        <p:nvSpPr>
          <p:cNvPr id="27" name="Flowchart: Connector 26"/>
          <p:cNvSpPr/>
          <p:nvPr/>
        </p:nvSpPr>
        <p:spPr>
          <a:xfrm>
            <a:off x="2820603" y="5742231"/>
            <a:ext cx="107439" cy="82296"/>
          </a:xfrm>
          <a:prstGeom prst="flowChartConnector">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lowchart: Connector 27"/>
          <p:cNvSpPr/>
          <p:nvPr/>
        </p:nvSpPr>
        <p:spPr>
          <a:xfrm>
            <a:off x="6498344" y="5168096"/>
            <a:ext cx="107439" cy="82296"/>
          </a:xfrm>
          <a:prstGeom prst="flowChartConnector">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p:cNvSpPr txBox="1"/>
          <p:nvPr/>
        </p:nvSpPr>
        <p:spPr>
          <a:xfrm>
            <a:off x="5067300" y="2448118"/>
            <a:ext cx="2642616" cy="861774"/>
          </a:xfrm>
          <a:prstGeom prst="rect">
            <a:avLst/>
          </a:prstGeom>
          <a:noFill/>
        </p:spPr>
        <p:txBody>
          <a:bodyPr wrap="square" rtlCol="0">
            <a:spAutoFit/>
          </a:bodyPr>
          <a:lstStyle/>
          <a:p>
            <a:r>
              <a:rPr lang="en-US" sz="1000" b="1" dirty="0">
                <a:solidFill>
                  <a:srgbClr val="00B0F0"/>
                </a:solidFill>
              </a:rPr>
              <a:t>Phase III: Screen Activities</a:t>
            </a:r>
          </a:p>
          <a:p>
            <a:pPr marL="171450" indent="-171450">
              <a:buFont typeface="Arial" panose="020B0604020202020204" pitchFamily="34" charset="0"/>
              <a:buChar char="•"/>
            </a:pPr>
            <a:r>
              <a:rPr lang="en-US" sz="1000" dirty="0"/>
              <a:t>Candidate Assessment </a:t>
            </a:r>
          </a:p>
          <a:p>
            <a:pPr marL="171450" indent="-171450">
              <a:buFont typeface="Arial" panose="020B0604020202020204" pitchFamily="34" charset="0"/>
              <a:buChar char="•"/>
            </a:pPr>
            <a:r>
              <a:rPr lang="en-US" sz="1000" dirty="0"/>
              <a:t>Airport Interviews</a:t>
            </a:r>
          </a:p>
          <a:p>
            <a:pPr marL="171450" indent="-171450">
              <a:buFont typeface="Arial" panose="020B0604020202020204" pitchFamily="34" charset="0"/>
              <a:buChar char="•"/>
            </a:pPr>
            <a:r>
              <a:rPr lang="en-US" sz="1000" dirty="0"/>
              <a:t>Semi-finalist selection</a:t>
            </a:r>
          </a:p>
          <a:p>
            <a:pPr marL="171450" indent="-171450">
              <a:buFont typeface="Arial" panose="020B0604020202020204" pitchFamily="34" charset="0"/>
              <a:buChar char="•"/>
            </a:pPr>
            <a:r>
              <a:rPr lang="en-US" sz="1000" dirty="0"/>
              <a:t>Background checks</a:t>
            </a:r>
          </a:p>
        </p:txBody>
      </p:sp>
      <p:sp>
        <p:nvSpPr>
          <p:cNvPr id="31" name="Diamond 30"/>
          <p:cNvSpPr/>
          <p:nvPr/>
        </p:nvSpPr>
        <p:spPr>
          <a:xfrm>
            <a:off x="41825" y="2542977"/>
            <a:ext cx="1284323" cy="1042029"/>
          </a:xfrm>
          <a:prstGeom prst="diamond">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bg1"/>
                </a:solidFill>
              </a:rPr>
              <a:t>Notice of Vacancy</a:t>
            </a:r>
          </a:p>
        </p:txBody>
      </p:sp>
      <p:sp>
        <p:nvSpPr>
          <p:cNvPr id="32" name="Rounded Rectangle 31"/>
          <p:cNvSpPr/>
          <p:nvPr/>
        </p:nvSpPr>
        <p:spPr>
          <a:xfrm>
            <a:off x="1143812" y="5005690"/>
            <a:ext cx="1631827" cy="314018"/>
          </a:xfrm>
          <a:prstGeom prst="roundRect">
            <a:avLst/>
          </a:prstGeom>
          <a:solidFill>
            <a:schemeClr val="bg1">
              <a:lumMod val="95000"/>
            </a:schemeClr>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accent1"/>
                </a:solidFill>
              </a:rPr>
              <a:t>Search</a:t>
            </a:r>
          </a:p>
        </p:txBody>
      </p:sp>
      <p:sp>
        <p:nvSpPr>
          <p:cNvPr id="33" name="Rounded Rectangle 32"/>
          <p:cNvSpPr/>
          <p:nvPr/>
        </p:nvSpPr>
        <p:spPr>
          <a:xfrm>
            <a:off x="4797425" y="4302510"/>
            <a:ext cx="1631827" cy="314018"/>
          </a:xfrm>
          <a:prstGeom prst="roundRect">
            <a:avLst/>
          </a:prstGeom>
          <a:solidFill>
            <a:schemeClr val="bg1">
              <a:lumMod val="95000"/>
            </a:schemeClr>
          </a:solidFill>
          <a:ln w="952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accent1"/>
                </a:solidFill>
              </a:rPr>
              <a:t>Selection</a:t>
            </a:r>
          </a:p>
        </p:txBody>
      </p:sp>
      <p:sp>
        <p:nvSpPr>
          <p:cNvPr id="38" name="TextBox 37"/>
          <p:cNvSpPr txBox="1"/>
          <p:nvPr/>
        </p:nvSpPr>
        <p:spPr>
          <a:xfrm>
            <a:off x="1727446" y="3842672"/>
            <a:ext cx="896112" cy="276999"/>
          </a:xfrm>
          <a:prstGeom prst="rect">
            <a:avLst/>
          </a:prstGeom>
          <a:noFill/>
        </p:spPr>
        <p:txBody>
          <a:bodyPr wrap="square" rtlCol="0">
            <a:spAutoFit/>
          </a:bodyPr>
          <a:lstStyle/>
          <a:p>
            <a:r>
              <a:rPr lang="en-US" sz="1200" dirty="0"/>
              <a:t>~4 weeks</a:t>
            </a:r>
          </a:p>
        </p:txBody>
      </p:sp>
      <p:sp>
        <p:nvSpPr>
          <p:cNvPr id="39" name="TextBox 38"/>
          <p:cNvSpPr txBox="1"/>
          <p:nvPr/>
        </p:nvSpPr>
        <p:spPr>
          <a:xfrm>
            <a:off x="3405554" y="3852111"/>
            <a:ext cx="896112" cy="276999"/>
          </a:xfrm>
          <a:prstGeom prst="rect">
            <a:avLst/>
          </a:prstGeom>
          <a:noFill/>
        </p:spPr>
        <p:txBody>
          <a:bodyPr wrap="square" rtlCol="0">
            <a:spAutoFit/>
          </a:bodyPr>
          <a:lstStyle/>
          <a:p>
            <a:r>
              <a:rPr lang="en-US" sz="1200" dirty="0"/>
              <a:t>~7 weeks</a:t>
            </a:r>
          </a:p>
        </p:txBody>
      </p:sp>
      <p:sp>
        <p:nvSpPr>
          <p:cNvPr id="40" name="TextBox 39"/>
          <p:cNvSpPr txBox="1"/>
          <p:nvPr/>
        </p:nvSpPr>
        <p:spPr>
          <a:xfrm>
            <a:off x="5360798" y="3856856"/>
            <a:ext cx="896112" cy="276999"/>
          </a:xfrm>
          <a:prstGeom prst="rect">
            <a:avLst/>
          </a:prstGeom>
          <a:noFill/>
        </p:spPr>
        <p:txBody>
          <a:bodyPr wrap="square" rtlCol="0">
            <a:spAutoFit/>
          </a:bodyPr>
          <a:lstStyle/>
          <a:p>
            <a:r>
              <a:rPr lang="en-US" sz="1200" dirty="0"/>
              <a:t>~4 weeks</a:t>
            </a:r>
          </a:p>
        </p:txBody>
      </p:sp>
      <p:sp>
        <p:nvSpPr>
          <p:cNvPr id="41" name="TextBox 40"/>
          <p:cNvSpPr txBox="1"/>
          <p:nvPr/>
        </p:nvSpPr>
        <p:spPr>
          <a:xfrm>
            <a:off x="7031976" y="3861826"/>
            <a:ext cx="896112" cy="276999"/>
          </a:xfrm>
          <a:prstGeom prst="rect">
            <a:avLst/>
          </a:prstGeom>
          <a:noFill/>
        </p:spPr>
        <p:txBody>
          <a:bodyPr wrap="square" rtlCol="0">
            <a:spAutoFit/>
          </a:bodyPr>
          <a:lstStyle/>
          <a:p>
            <a:r>
              <a:rPr lang="en-US" sz="1200" dirty="0"/>
              <a:t>~5 weeks</a:t>
            </a:r>
          </a:p>
        </p:txBody>
      </p:sp>
      <p:sp>
        <p:nvSpPr>
          <p:cNvPr id="2" name="Flowchart: Off-page Connector 1"/>
          <p:cNvSpPr/>
          <p:nvPr/>
        </p:nvSpPr>
        <p:spPr>
          <a:xfrm>
            <a:off x="7240555" y="2881970"/>
            <a:ext cx="1685485" cy="738440"/>
          </a:xfrm>
          <a:prstGeom prst="flowChartOffpageConnector">
            <a:avLst/>
          </a:prstGeom>
          <a:solidFill>
            <a:schemeClr val="bg1">
              <a:lumMod val="9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accent1"/>
                </a:solidFill>
              </a:rPr>
              <a:t>Full Board approves selection, sets salary &amp; announces appointment</a:t>
            </a:r>
          </a:p>
        </p:txBody>
      </p:sp>
    </p:spTree>
    <p:extLst>
      <p:ext uri="{BB962C8B-B14F-4D97-AF65-F5344CB8AC3E}">
        <p14:creationId xmlns:p14="http://schemas.microsoft.com/office/powerpoint/2010/main" val="38614120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1537" y="292891"/>
            <a:ext cx="8229600" cy="1066800"/>
          </a:xfrm>
        </p:spPr>
        <p:txBody>
          <a:bodyPr/>
          <a:lstStyle/>
          <a:p>
            <a:r>
              <a:rPr lang="en-US" dirty="0"/>
              <a:t>Phase I: Pre-Search/Initiation</a:t>
            </a:r>
          </a:p>
        </p:txBody>
      </p:sp>
      <p:sp>
        <p:nvSpPr>
          <p:cNvPr id="3" name="Content Placeholder 2"/>
          <p:cNvSpPr>
            <a:spLocks noGrp="1"/>
          </p:cNvSpPr>
          <p:nvPr>
            <p:ph idx="1"/>
          </p:nvPr>
        </p:nvSpPr>
        <p:spPr>
          <a:xfrm>
            <a:off x="472509" y="1718113"/>
            <a:ext cx="8229600" cy="3804532"/>
          </a:xfrm>
        </p:spPr>
        <p:txBody>
          <a:bodyPr>
            <a:normAutofit/>
          </a:bodyPr>
          <a:lstStyle/>
          <a:p>
            <a:pPr marL="0" indent="0">
              <a:buNone/>
            </a:pPr>
            <a:r>
              <a:rPr lang="en-US" b="1" dirty="0"/>
              <a:t>Special Regent Committee  </a:t>
            </a:r>
          </a:p>
          <a:p>
            <a:pPr lvl="1">
              <a:buFont typeface="Arial" panose="020B0604020202020204" pitchFamily="34" charset="0"/>
              <a:buChar char="•"/>
            </a:pPr>
            <a:r>
              <a:rPr lang="en-US" dirty="0"/>
              <a:t>Three to Five Regents; one is named Chair</a:t>
            </a:r>
          </a:p>
          <a:p>
            <a:pPr lvl="1">
              <a:buFont typeface="Arial" panose="020B0604020202020204" pitchFamily="34" charset="0"/>
              <a:buChar char="•"/>
            </a:pPr>
            <a:r>
              <a:rPr lang="en-US" dirty="0"/>
              <a:t>One is Institution Search and Screen Committee Chair - </a:t>
            </a:r>
            <a:r>
              <a:rPr lang="en-US" b="1" i="1" dirty="0">
                <a:solidFill>
                  <a:schemeClr val="accent1"/>
                </a:solidFill>
              </a:rPr>
              <a:t>NEW</a:t>
            </a:r>
            <a:endParaRPr lang="en-US" b="1" dirty="0"/>
          </a:p>
          <a:p>
            <a:pPr lvl="1">
              <a:buFont typeface="Arial" panose="020B0604020202020204" pitchFamily="34" charset="0"/>
              <a:buChar char="•"/>
            </a:pPr>
            <a:r>
              <a:rPr lang="en-US" dirty="0"/>
              <a:t>One is “Observer” for semifinalist interviews - </a:t>
            </a:r>
            <a:r>
              <a:rPr lang="en-US" b="1" i="1" dirty="0">
                <a:solidFill>
                  <a:schemeClr val="accent1"/>
                </a:solidFill>
              </a:rPr>
              <a:t>NEW</a:t>
            </a:r>
            <a:endParaRPr lang="en-US" b="1" dirty="0"/>
          </a:p>
          <a:p>
            <a:pPr marL="0" indent="0">
              <a:buNone/>
            </a:pPr>
            <a:r>
              <a:rPr lang="en-US" b="1" dirty="0"/>
              <a:t>Establish Framework for Search</a:t>
            </a:r>
          </a:p>
          <a:p>
            <a:pPr lvl="1">
              <a:buFont typeface="Wingdings" panose="05000000000000000000" pitchFamily="2" charset="2"/>
              <a:buChar char="§"/>
            </a:pPr>
            <a:r>
              <a:rPr lang="en-US" dirty="0"/>
              <a:t>Executive Search Firm – Internal/External Resources</a:t>
            </a:r>
          </a:p>
          <a:p>
            <a:pPr lvl="1">
              <a:buFont typeface="Wingdings" panose="05000000000000000000" pitchFamily="2" charset="2"/>
              <a:buChar char="§"/>
            </a:pPr>
            <a:r>
              <a:rPr lang="en-US" dirty="0"/>
              <a:t>Institution Search – Campus-based/Internal Resources</a:t>
            </a:r>
          </a:p>
          <a:p>
            <a:pPr lvl="1">
              <a:buFont typeface="Wingdings" panose="05000000000000000000" pitchFamily="2" charset="2"/>
              <a:buChar char="§"/>
            </a:pPr>
            <a:r>
              <a:rPr lang="en-US" dirty="0"/>
              <a:t>Hybrid – Placement Recruiter  </a:t>
            </a:r>
          </a:p>
          <a:p>
            <a:pPr>
              <a:buFont typeface="Wingdings" panose="05000000000000000000" pitchFamily="2" charset="2"/>
              <a:buChar char="§"/>
            </a:pPr>
            <a:r>
              <a:rPr lang="en-US" b="1" dirty="0"/>
              <a:t>UW System HR:  </a:t>
            </a:r>
            <a:r>
              <a:rPr lang="en-US" dirty="0"/>
              <a:t>Coordinate, support, liaise</a:t>
            </a:r>
          </a:p>
        </p:txBody>
      </p:sp>
      <p:sp>
        <p:nvSpPr>
          <p:cNvPr id="4" name="TextBox 3"/>
          <p:cNvSpPr txBox="1"/>
          <p:nvPr/>
        </p:nvSpPr>
        <p:spPr>
          <a:xfrm>
            <a:off x="2640397" y="1234224"/>
            <a:ext cx="3209544" cy="369332"/>
          </a:xfrm>
          <a:prstGeom prst="rect">
            <a:avLst/>
          </a:prstGeom>
          <a:noFill/>
        </p:spPr>
        <p:txBody>
          <a:bodyPr wrap="square" rtlCol="0">
            <a:spAutoFit/>
          </a:bodyPr>
          <a:lstStyle/>
          <a:p>
            <a:pPr algn="ctr"/>
            <a:r>
              <a:rPr lang="en-US" i="1" dirty="0"/>
              <a:t>Chancellor Search Protocol</a:t>
            </a:r>
          </a:p>
        </p:txBody>
      </p:sp>
    </p:spTree>
    <p:extLst>
      <p:ext uri="{BB962C8B-B14F-4D97-AF65-F5344CB8AC3E}">
        <p14:creationId xmlns:p14="http://schemas.microsoft.com/office/powerpoint/2010/main" val="32464463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2196"/>
            <a:ext cx="8229600" cy="1066800"/>
          </a:xfrm>
        </p:spPr>
        <p:txBody>
          <a:bodyPr/>
          <a:lstStyle/>
          <a:p>
            <a:r>
              <a:rPr lang="en-US" dirty="0"/>
              <a:t>Phase I: Pre-Search/Initiation </a:t>
            </a:r>
            <a:r>
              <a:rPr lang="en-US" i="1" dirty="0"/>
              <a:t>(con't)</a:t>
            </a:r>
          </a:p>
        </p:txBody>
      </p:sp>
      <p:sp>
        <p:nvSpPr>
          <p:cNvPr id="3" name="Content Placeholder 2"/>
          <p:cNvSpPr>
            <a:spLocks noGrp="1"/>
          </p:cNvSpPr>
          <p:nvPr>
            <p:ph idx="1"/>
          </p:nvPr>
        </p:nvSpPr>
        <p:spPr>
          <a:xfrm>
            <a:off x="914400" y="2068470"/>
            <a:ext cx="8229600" cy="3850105"/>
          </a:xfrm>
        </p:spPr>
        <p:txBody>
          <a:bodyPr>
            <a:normAutofit/>
          </a:bodyPr>
          <a:lstStyle/>
          <a:p>
            <a:r>
              <a:rPr lang="en-US" b="1" dirty="0"/>
              <a:t>Initial Position Description Review and Update</a:t>
            </a:r>
          </a:p>
          <a:p>
            <a:r>
              <a:rPr lang="en-US" b="1" dirty="0"/>
              <a:t>Establish Search Timeline</a:t>
            </a:r>
          </a:p>
          <a:p>
            <a:pPr lvl="1">
              <a:buFont typeface="Arial" panose="020B0604020202020204" pitchFamily="34" charset="0"/>
              <a:buChar char="•"/>
            </a:pPr>
            <a:r>
              <a:rPr lang="en-US" i="1" dirty="0"/>
              <a:t>Typical search is ~20 weeks  </a:t>
            </a:r>
          </a:p>
          <a:p>
            <a:r>
              <a:rPr lang="en-US" b="1" dirty="0"/>
              <a:t>Institution Search and Screen Committee </a:t>
            </a:r>
          </a:p>
          <a:p>
            <a:pPr lvl="1">
              <a:buFont typeface="Arial" panose="020B0604020202020204" pitchFamily="34" charset="0"/>
              <a:buChar char="•"/>
            </a:pPr>
            <a:r>
              <a:rPr lang="en-US" dirty="0"/>
              <a:t>Solicit nominations from institution and community</a:t>
            </a:r>
          </a:p>
          <a:p>
            <a:pPr lvl="1">
              <a:buFont typeface="Arial" panose="020B0604020202020204" pitchFamily="34" charset="0"/>
              <a:buChar char="•"/>
            </a:pPr>
            <a:r>
              <a:rPr lang="en-US" dirty="0"/>
              <a:t>Broad representation from stakeholder groups</a:t>
            </a:r>
          </a:p>
          <a:p>
            <a:pPr lvl="1">
              <a:buFont typeface="Arial" panose="020B0604020202020204" pitchFamily="34" charset="0"/>
              <a:buChar char="•"/>
            </a:pPr>
            <a:r>
              <a:rPr lang="en-US" dirty="0"/>
              <a:t>Select Vice Chair (Faculty)– </a:t>
            </a:r>
            <a:r>
              <a:rPr lang="en-US" b="1" i="1" dirty="0">
                <a:solidFill>
                  <a:schemeClr val="accent1"/>
                </a:solidFill>
              </a:rPr>
              <a:t>NEW  </a:t>
            </a:r>
          </a:p>
          <a:p>
            <a:pPr marL="0" indent="0">
              <a:buNone/>
            </a:pPr>
            <a:endParaRPr lang="en-US" dirty="0"/>
          </a:p>
        </p:txBody>
      </p:sp>
      <p:sp>
        <p:nvSpPr>
          <p:cNvPr id="4" name="TextBox 3"/>
          <p:cNvSpPr txBox="1"/>
          <p:nvPr/>
        </p:nvSpPr>
        <p:spPr>
          <a:xfrm>
            <a:off x="2841565" y="1359691"/>
            <a:ext cx="3209544" cy="369332"/>
          </a:xfrm>
          <a:prstGeom prst="rect">
            <a:avLst/>
          </a:prstGeom>
          <a:noFill/>
        </p:spPr>
        <p:txBody>
          <a:bodyPr wrap="square" rtlCol="0">
            <a:spAutoFit/>
          </a:bodyPr>
          <a:lstStyle/>
          <a:p>
            <a:pPr algn="ctr"/>
            <a:r>
              <a:rPr lang="en-US" i="1" dirty="0"/>
              <a:t>Chancellor Search Protocol</a:t>
            </a:r>
          </a:p>
        </p:txBody>
      </p:sp>
    </p:spTree>
    <p:extLst>
      <p:ext uri="{BB962C8B-B14F-4D97-AF65-F5344CB8AC3E}">
        <p14:creationId xmlns:p14="http://schemas.microsoft.com/office/powerpoint/2010/main" val="15610305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405" y="147489"/>
            <a:ext cx="8229600" cy="883612"/>
          </a:xfrm>
        </p:spPr>
        <p:txBody>
          <a:bodyPr/>
          <a:lstStyle/>
          <a:p>
            <a:r>
              <a:rPr lang="en-US" dirty="0"/>
              <a:t>Phase II: Search  </a:t>
            </a:r>
          </a:p>
        </p:txBody>
      </p:sp>
      <p:sp>
        <p:nvSpPr>
          <p:cNvPr id="3" name="Content Placeholder 2"/>
          <p:cNvSpPr>
            <a:spLocks noGrp="1"/>
          </p:cNvSpPr>
          <p:nvPr>
            <p:ph idx="1"/>
          </p:nvPr>
        </p:nvSpPr>
        <p:spPr>
          <a:xfrm>
            <a:off x="544946" y="1403929"/>
            <a:ext cx="8373979" cy="4018546"/>
          </a:xfrm>
        </p:spPr>
        <p:txBody>
          <a:bodyPr>
            <a:normAutofit/>
          </a:bodyPr>
          <a:lstStyle/>
          <a:p>
            <a:pPr marL="0" indent="0">
              <a:buNone/>
            </a:pPr>
            <a:r>
              <a:rPr lang="en-US" b="1" dirty="0"/>
              <a:t>Special Regent Committee and UW System President</a:t>
            </a:r>
          </a:p>
          <a:p>
            <a:pPr lvl="1">
              <a:buFont typeface="Arial" panose="020B0604020202020204" pitchFamily="34" charset="0"/>
              <a:buChar char="•"/>
            </a:pPr>
            <a:r>
              <a:rPr lang="en-US" dirty="0"/>
              <a:t>Charge Institution Search and Screen Committee</a:t>
            </a:r>
          </a:p>
          <a:p>
            <a:pPr marL="0" indent="0">
              <a:buNone/>
            </a:pPr>
            <a:r>
              <a:rPr lang="en-US" b="1" dirty="0"/>
              <a:t>Institution Search and Screen Committee</a:t>
            </a:r>
          </a:p>
          <a:p>
            <a:pPr lvl="1">
              <a:buFont typeface="Arial" panose="020B0604020202020204" pitchFamily="34" charset="0"/>
              <a:buChar char="•"/>
            </a:pPr>
            <a:r>
              <a:rPr lang="en-US" dirty="0"/>
              <a:t>Serve as ambassador/host institution listening sessions</a:t>
            </a:r>
          </a:p>
          <a:p>
            <a:pPr lvl="1">
              <a:buFont typeface="Arial" panose="020B0604020202020204" pitchFamily="34" charset="0"/>
              <a:buChar char="•"/>
            </a:pPr>
            <a:r>
              <a:rPr lang="en-US" dirty="0"/>
              <a:t>Provide additional input to position description</a:t>
            </a:r>
          </a:p>
          <a:p>
            <a:pPr lvl="1">
              <a:buFont typeface="Arial" panose="020B0604020202020204" pitchFamily="34" charset="0"/>
              <a:buChar char="•"/>
            </a:pPr>
            <a:r>
              <a:rPr lang="en-US" dirty="0"/>
              <a:t>Review applications and nominations</a:t>
            </a:r>
          </a:p>
          <a:p>
            <a:pPr lvl="1">
              <a:buFont typeface="Arial" panose="020B0604020202020204" pitchFamily="34" charset="0"/>
              <a:buChar char="•"/>
            </a:pPr>
            <a:r>
              <a:rPr lang="en-US" dirty="0"/>
              <a:t>Provide input on recruitment strategies</a:t>
            </a:r>
          </a:p>
          <a:p>
            <a:pPr marL="0" indent="0">
              <a:buNone/>
            </a:pPr>
            <a:r>
              <a:rPr lang="en-US" b="1" dirty="0"/>
              <a:t>Executive Search Firm </a:t>
            </a:r>
            <a:r>
              <a:rPr lang="en-US" i="1" dirty="0"/>
              <a:t>(If applicable)</a:t>
            </a:r>
          </a:p>
          <a:p>
            <a:pPr lvl="1">
              <a:buFont typeface="Arial" panose="020B0604020202020204" pitchFamily="34" charset="0"/>
              <a:buChar char="•"/>
            </a:pPr>
            <a:r>
              <a:rPr lang="en-US" dirty="0"/>
              <a:t>Collaborates on developing candidate profile, sourcing strategies &amp; actively guiding all other aspects of the search</a:t>
            </a:r>
          </a:p>
          <a:p>
            <a:pPr lvl="1"/>
            <a:endParaRPr lang="en-US" dirty="0"/>
          </a:p>
          <a:p>
            <a:endParaRPr lang="en-US" dirty="0"/>
          </a:p>
        </p:txBody>
      </p:sp>
      <p:sp>
        <p:nvSpPr>
          <p:cNvPr id="4" name="TextBox 3"/>
          <p:cNvSpPr txBox="1"/>
          <p:nvPr/>
        </p:nvSpPr>
        <p:spPr>
          <a:xfrm>
            <a:off x="2733441" y="908219"/>
            <a:ext cx="3209544" cy="369332"/>
          </a:xfrm>
          <a:prstGeom prst="rect">
            <a:avLst/>
          </a:prstGeom>
          <a:noFill/>
        </p:spPr>
        <p:txBody>
          <a:bodyPr wrap="square" rtlCol="0">
            <a:spAutoFit/>
          </a:bodyPr>
          <a:lstStyle/>
          <a:p>
            <a:pPr algn="ctr"/>
            <a:r>
              <a:rPr lang="en-US" i="1" dirty="0"/>
              <a:t>Chancellor Search Protocol</a:t>
            </a:r>
          </a:p>
        </p:txBody>
      </p:sp>
    </p:spTree>
    <p:extLst>
      <p:ext uri="{BB962C8B-B14F-4D97-AF65-F5344CB8AC3E}">
        <p14:creationId xmlns:p14="http://schemas.microsoft.com/office/powerpoint/2010/main" val="26894146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369"/>
            <a:ext cx="8229600" cy="869434"/>
          </a:xfrm>
        </p:spPr>
        <p:txBody>
          <a:bodyPr/>
          <a:lstStyle/>
          <a:p>
            <a:r>
              <a:rPr lang="en-US" dirty="0"/>
              <a:t>Phase III: Screen  </a:t>
            </a:r>
          </a:p>
        </p:txBody>
      </p:sp>
      <p:sp>
        <p:nvSpPr>
          <p:cNvPr id="3" name="Content Placeholder 2"/>
          <p:cNvSpPr>
            <a:spLocks noGrp="1"/>
          </p:cNvSpPr>
          <p:nvPr>
            <p:ph idx="1"/>
          </p:nvPr>
        </p:nvSpPr>
        <p:spPr>
          <a:xfrm>
            <a:off x="567711" y="1693334"/>
            <a:ext cx="8229600" cy="3597442"/>
          </a:xfrm>
        </p:spPr>
        <p:txBody>
          <a:bodyPr>
            <a:normAutofit/>
          </a:bodyPr>
          <a:lstStyle/>
          <a:p>
            <a:pPr marL="0" indent="0">
              <a:buNone/>
            </a:pPr>
            <a:r>
              <a:rPr lang="en-US" b="1" dirty="0"/>
              <a:t>Institution Search and Screen Committee</a:t>
            </a:r>
          </a:p>
          <a:p>
            <a:pPr lvl="1">
              <a:buFont typeface="Wingdings" panose="05000000000000000000" pitchFamily="2" charset="2"/>
              <a:buChar char="§"/>
            </a:pPr>
            <a:r>
              <a:rPr lang="en-US" sz="2200" dirty="0"/>
              <a:t>Develops assessment strategy</a:t>
            </a:r>
          </a:p>
          <a:p>
            <a:pPr lvl="1">
              <a:buFont typeface="Wingdings" panose="05000000000000000000" pitchFamily="2" charset="2"/>
              <a:buChar char="§"/>
            </a:pPr>
            <a:r>
              <a:rPr lang="en-US" sz="2200" dirty="0"/>
              <a:t>Analyzes candidate credentials &amp; selects semi-finalist</a:t>
            </a:r>
          </a:p>
          <a:p>
            <a:pPr lvl="1">
              <a:buFont typeface="Wingdings" panose="05000000000000000000" pitchFamily="2" charset="2"/>
              <a:buChar char="§"/>
            </a:pPr>
            <a:r>
              <a:rPr lang="en-US" sz="2200" dirty="0"/>
              <a:t>Conducts semi-finalists “airport” interviews</a:t>
            </a:r>
          </a:p>
          <a:p>
            <a:pPr lvl="2"/>
            <a:r>
              <a:rPr lang="en-US" sz="2200" dirty="0"/>
              <a:t>Special Regent Committee member as Observer – </a:t>
            </a:r>
            <a:r>
              <a:rPr lang="en-US" sz="2200" b="1" i="1" dirty="0">
                <a:solidFill>
                  <a:schemeClr val="accent1"/>
                </a:solidFill>
              </a:rPr>
              <a:t>NEW</a:t>
            </a:r>
          </a:p>
          <a:p>
            <a:pPr lvl="1">
              <a:buFont typeface="Wingdings" panose="05000000000000000000" pitchFamily="2" charset="2"/>
              <a:buChar char="§"/>
            </a:pPr>
            <a:r>
              <a:rPr lang="en-US" sz="2200" dirty="0"/>
              <a:t>Recommends finalists to UW System President and Special Regent Committee </a:t>
            </a:r>
            <a:r>
              <a:rPr lang="en-US" sz="2200" dirty="0">
                <a:solidFill>
                  <a:schemeClr val="tx1">
                    <a:lumMod val="50000"/>
                  </a:schemeClr>
                </a:solidFill>
              </a:rPr>
              <a:t>(unranked candidates)</a:t>
            </a:r>
          </a:p>
          <a:p>
            <a:pPr marL="342900" lvl="1" indent="0">
              <a:buNone/>
            </a:pPr>
            <a:endParaRPr lang="en-US" dirty="0"/>
          </a:p>
          <a:p>
            <a:pPr lvl="1"/>
            <a:endParaRPr lang="en-US" dirty="0"/>
          </a:p>
        </p:txBody>
      </p:sp>
      <p:sp>
        <p:nvSpPr>
          <p:cNvPr id="4" name="TextBox 3"/>
          <p:cNvSpPr txBox="1"/>
          <p:nvPr/>
        </p:nvSpPr>
        <p:spPr>
          <a:xfrm>
            <a:off x="2695261" y="1168507"/>
            <a:ext cx="3209544" cy="369332"/>
          </a:xfrm>
          <a:prstGeom prst="rect">
            <a:avLst/>
          </a:prstGeom>
          <a:noFill/>
        </p:spPr>
        <p:txBody>
          <a:bodyPr wrap="square" rtlCol="0">
            <a:spAutoFit/>
          </a:bodyPr>
          <a:lstStyle/>
          <a:p>
            <a:pPr algn="ctr"/>
            <a:r>
              <a:rPr lang="en-US" i="1" dirty="0"/>
              <a:t>Chancellor Search Protocol</a:t>
            </a:r>
          </a:p>
        </p:txBody>
      </p:sp>
    </p:spTree>
    <p:extLst>
      <p:ext uri="{BB962C8B-B14F-4D97-AF65-F5344CB8AC3E}">
        <p14:creationId xmlns:p14="http://schemas.microsoft.com/office/powerpoint/2010/main" val="5240456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2490"/>
            <a:ext cx="8229600" cy="1066800"/>
          </a:xfrm>
        </p:spPr>
        <p:txBody>
          <a:bodyPr/>
          <a:lstStyle/>
          <a:p>
            <a:r>
              <a:rPr lang="en-US" dirty="0"/>
              <a:t>Phase III: Screen  </a:t>
            </a:r>
          </a:p>
        </p:txBody>
      </p:sp>
      <p:sp>
        <p:nvSpPr>
          <p:cNvPr id="3" name="Content Placeholder 2"/>
          <p:cNvSpPr>
            <a:spLocks noGrp="1"/>
          </p:cNvSpPr>
          <p:nvPr>
            <p:ph idx="1"/>
          </p:nvPr>
        </p:nvSpPr>
        <p:spPr>
          <a:xfrm>
            <a:off x="569299" y="1976797"/>
            <a:ext cx="8229600" cy="3352800"/>
          </a:xfrm>
        </p:spPr>
        <p:txBody>
          <a:bodyPr>
            <a:normAutofit/>
          </a:bodyPr>
          <a:lstStyle/>
          <a:p>
            <a:pPr marL="0" indent="0">
              <a:buNone/>
            </a:pPr>
            <a:r>
              <a:rPr lang="en-US" b="1" dirty="0"/>
              <a:t>Executive Search Firm </a:t>
            </a:r>
            <a:r>
              <a:rPr lang="en-US" i="1" dirty="0"/>
              <a:t>(If applicable)</a:t>
            </a:r>
            <a:endParaRPr lang="en-US" b="1" dirty="0"/>
          </a:p>
          <a:p>
            <a:pPr lvl="1">
              <a:buFont typeface="Wingdings" panose="05000000000000000000" pitchFamily="2" charset="2"/>
              <a:buChar char="§"/>
            </a:pPr>
            <a:r>
              <a:rPr lang="en-US" dirty="0"/>
              <a:t>Collaborates on candidate assessment  </a:t>
            </a:r>
          </a:p>
          <a:p>
            <a:pPr lvl="1">
              <a:buFont typeface="Wingdings" panose="05000000000000000000" pitchFamily="2" charset="2"/>
              <a:buChar char="§"/>
            </a:pPr>
            <a:r>
              <a:rPr lang="en-US" dirty="0"/>
              <a:t>Performs comprehensive background checks on all semi-finalists</a:t>
            </a:r>
          </a:p>
          <a:p>
            <a:pPr lvl="1">
              <a:buFont typeface="Wingdings" panose="05000000000000000000" pitchFamily="2" charset="2"/>
              <a:buChar char="§"/>
            </a:pPr>
            <a:r>
              <a:rPr lang="en-US" dirty="0"/>
              <a:t>Manages logistics and scheduling for semi-finalist interviews</a:t>
            </a:r>
          </a:p>
          <a:p>
            <a:pPr lvl="1">
              <a:buFont typeface="Wingdings" panose="05000000000000000000" pitchFamily="2" charset="2"/>
              <a:buChar char="§"/>
            </a:pPr>
            <a:r>
              <a:rPr lang="en-US" dirty="0"/>
              <a:t>Communicates with search and screen on tactics, sourcing, challenges and overall quality of candidate pool</a:t>
            </a:r>
          </a:p>
          <a:p>
            <a:pPr lvl="1"/>
            <a:endParaRPr lang="en-US" dirty="0"/>
          </a:p>
          <a:p>
            <a:endParaRPr lang="en-US" dirty="0"/>
          </a:p>
          <a:p>
            <a:pPr lvl="1"/>
            <a:endParaRPr lang="en-US" dirty="0"/>
          </a:p>
          <a:p>
            <a:pPr marL="342900" lvl="1" indent="0">
              <a:buNone/>
            </a:pPr>
            <a:endParaRPr lang="en-US" dirty="0"/>
          </a:p>
        </p:txBody>
      </p:sp>
      <p:sp>
        <p:nvSpPr>
          <p:cNvPr id="4" name="TextBox 3"/>
          <p:cNvSpPr txBox="1"/>
          <p:nvPr/>
        </p:nvSpPr>
        <p:spPr>
          <a:xfrm>
            <a:off x="2841565" y="1359691"/>
            <a:ext cx="3209544" cy="369332"/>
          </a:xfrm>
          <a:prstGeom prst="rect">
            <a:avLst/>
          </a:prstGeom>
          <a:noFill/>
        </p:spPr>
        <p:txBody>
          <a:bodyPr wrap="square" rtlCol="0">
            <a:spAutoFit/>
          </a:bodyPr>
          <a:lstStyle/>
          <a:p>
            <a:pPr algn="ctr"/>
            <a:r>
              <a:rPr lang="en-US" i="1" dirty="0"/>
              <a:t>Chancellor Search Protocol</a:t>
            </a:r>
          </a:p>
        </p:txBody>
      </p:sp>
    </p:spTree>
    <p:extLst>
      <p:ext uri="{BB962C8B-B14F-4D97-AF65-F5344CB8AC3E}">
        <p14:creationId xmlns:p14="http://schemas.microsoft.com/office/powerpoint/2010/main" val="17437992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63451"/>
            <a:ext cx="8229600" cy="908242"/>
          </a:xfrm>
        </p:spPr>
        <p:txBody>
          <a:bodyPr/>
          <a:lstStyle/>
          <a:p>
            <a:r>
              <a:rPr lang="en-US" dirty="0"/>
              <a:t>Phase IV: Selection  </a:t>
            </a:r>
          </a:p>
        </p:txBody>
      </p:sp>
      <p:sp>
        <p:nvSpPr>
          <p:cNvPr id="3" name="Content Placeholder 2"/>
          <p:cNvSpPr>
            <a:spLocks noGrp="1"/>
          </p:cNvSpPr>
          <p:nvPr>
            <p:ph idx="1"/>
          </p:nvPr>
        </p:nvSpPr>
        <p:spPr>
          <a:xfrm>
            <a:off x="457200" y="1930400"/>
            <a:ext cx="8229600" cy="3352800"/>
          </a:xfrm>
        </p:spPr>
        <p:txBody>
          <a:bodyPr>
            <a:normAutofit/>
          </a:bodyPr>
          <a:lstStyle/>
          <a:p>
            <a:pPr marL="0" indent="0">
              <a:buNone/>
            </a:pPr>
            <a:r>
              <a:rPr lang="en-US" b="1" dirty="0"/>
              <a:t>Special Regent Committee and UW System President</a:t>
            </a:r>
          </a:p>
          <a:p>
            <a:pPr lvl="1">
              <a:buSzPct val="70000"/>
              <a:buFont typeface="Courier New" panose="02070309020205020404" pitchFamily="49" charset="0"/>
              <a:buChar char="o"/>
            </a:pPr>
            <a:r>
              <a:rPr lang="en-US" dirty="0"/>
              <a:t>Debriefs with Institution Search and Screen Committee</a:t>
            </a:r>
          </a:p>
          <a:p>
            <a:pPr lvl="2">
              <a:buSzPct val="70000"/>
              <a:buFont typeface="Courier New" panose="02070309020205020404" pitchFamily="49" charset="0"/>
              <a:buChar char="o"/>
            </a:pPr>
            <a:r>
              <a:rPr lang="en-US" dirty="0"/>
              <a:t>Receives list of unranked recommended candidates </a:t>
            </a:r>
          </a:p>
          <a:p>
            <a:pPr marL="0" indent="0">
              <a:buNone/>
            </a:pPr>
            <a:r>
              <a:rPr lang="en-US" b="1" dirty="0"/>
              <a:t>Special Regent Committee </a:t>
            </a:r>
          </a:p>
          <a:p>
            <a:pPr lvl="1">
              <a:buSzPct val="70000"/>
              <a:buFont typeface="Courier New" panose="02070309020205020404" pitchFamily="49" charset="0"/>
              <a:buChar char="o"/>
            </a:pPr>
            <a:r>
              <a:rPr lang="en-US" dirty="0"/>
              <a:t>Determines who will continue in selection process</a:t>
            </a:r>
          </a:p>
          <a:p>
            <a:pPr lvl="1">
              <a:buSzPct val="70000"/>
              <a:buFont typeface="Courier New" panose="02070309020205020404" pitchFamily="49" charset="0"/>
              <a:buChar char="o"/>
            </a:pPr>
            <a:r>
              <a:rPr lang="en-US" dirty="0"/>
              <a:t>Announces Chancellor Finalists </a:t>
            </a:r>
          </a:p>
          <a:p>
            <a:pPr lvl="2"/>
            <a:r>
              <a:rPr lang="en-US" dirty="0"/>
              <a:t>Two potential scenarios for candidate announcement</a:t>
            </a:r>
          </a:p>
          <a:p>
            <a:pPr lvl="1"/>
            <a:endParaRPr lang="en-US" dirty="0"/>
          </a:p>
          <a:p>
            <a:pPr lvl="1"/>
            <a:endParaRPr lang="en-US" dirty="0"/>
          </a:p>
        </p:txBody>
      </p:sp>
      <p:sp>
        <p:nvSpPr>
          <p:cNvPr id="4" name="TextBox 3"/>
          <p:cNvSpPr txBox="1"/>
          <p:nvPr/>
        </p:nvSpPr>
        <p:spPr>
          <a:xfrm>
            <a:off x="2804989" y="1271693"/>
            <a:ext cx="3209544" cy="369332"/>
          </a:xfrm>
          <a:prstGeom prst="rect">
            <a:avLst/>
          </a:prstGeom>
          <a:noFill/>
        </p:spPr>
        <p:txBody>
          <a:bodyPr wrap="square" rtlCol="0">
            <a:spAutoFit/>
          </a:bodyPr>
          <a:lstStyle/>
          <a:p>
            <a:pPr algn="ctr"/>
            <a:r>
              <a:rPr lang="en-US" i="1" dirty="0"/>
              <a:t>Chancellor Search Protocol</a:t>
            </a:r>
          </a:p>
        </p:txBody>
      </p:sp>
    </p:spTree>
    <p:extLst>
      <p:ext uri="{BB962C8B-B14F-4D97-AF65-F5344CB8AC3E}">
        <p14:creationId xmlns:p14="http://schemas.microsoft.com/office/powerpoint/2010/main" val="40333553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1537" y="292891"/>
            <a:ext cx="8229600" cy="1066800"/>
          </a:xfrm>
        </p:spPr>
        <p:txBody>
          <a:bodyPr/>
          <a:lstStyle/>
          <a:p>
            <a:r>
              <a:rPr lang="en-US" dirty="0"/>
              <a:t>Phase IV: Selection  </a:t>
            </a:r>
          </a:p>
        </p:txBody>
      </p:sp>
      <p:sp>
        <p:nvSpPr>
          <p:cNvPr id="3" name="Content Placeholder 2"/>
          <p:cNvSpPr>
            <a:spLocks noGrp="1"/>
          </p:cNvSpPr>
          <p:nvPr>
            <p:ph idx="1"/>
          </p:nvPr>
        </p:nvSpPr>
        <p:spPr>
          <a:xfrm>
            <a:off x="527643" y="1832681"/>
            <a:ext cx="8229600" cy="3701473"/>
          </a:xfrm>
        </p:spPr>
        <p:txBody>
          <a:bodyPr>
            <a:normAutofit/>
          </a:bodyPr>
          <a:lstStyle/>
          <a:p>
            <a:pPr marL="42862" indent="0">
              <a:spcAft>
                <a:spcPts val="600"/>
              </a:spcAft>
              <a:buNone/>
            </a:pPr>
            <a:r>
              <a:rPr lang="en-US" b="1" dirty="0">
                <a:solidFill>
                  <a:srgbClr val="C00000"/>
                </a:solidFill>
              </a:rPr>
              <a:t>Scenario A (current process)</a:t>
            </a:r>
          </a:p>
          <a:p>
            <a:pPr marL="640080" lvl="4" indent="-342900">
              <a:buFont typeface="Arial" panose="020B0604020202020204" pitchFamily="34" charset="0"/>
              <a:buChar char="•"/>
            </a:pPr>
            <a:r>
              <a:rPr lang="en-US" sz="2100" dirty="0"/>
              <a:t>Special Regent Committee announces finalists</a:t>
            </a:r>
          </a:p>
          <a:p>
            <a:pPr marL="640080" lvl="4" indent="-342900">
              <a:buFont typeface="Arial" panose="020B0604020202020204" pitchFamily="34" charset="0"/>
              <a:buChar char="•"/>
            </a:pPr>
            <a:r>
              <a:rPr lang="en-US" sz="2100" dirty="0"/>
              <a:t>Finalists visit institution</a:t>
            </a:r>
          </a:p>
          <a:p>
            <a:pPr marL="640080" lvl="4" indent="-342900">
              <a:buFont typeface="Arial" panose="020B0604020202020204" pitchFamily="34" charset="0"/>
              <a:buChar char="•"/>
            </a:pPr>
            <a:r>
              <a:rPr lang="en-US" sz="2100" dirty="0"/>
              <a:t>Special Regent Committee and UW System President interview finalists and identify candidate to recommend to the Board of Regents</a:t>
            </a:r>
          </a:p>
          <a:p>
            <a:pPr marL="640080" lvl="4" indent="-342900">
              <a:buFont typeface="Arial" panose="020B0604020202020204" pitchFamily="34" charset="0"/>
              <a:buChar char="•"/>
            </a:pPr>
            <a:r>
              <a:rPr lang="en-US" sz="2100" dirty="0"/>
              <a:t>Board of Regents approves appointment including salary</a:t>
            </a:r>
          </a:p>
          <a:p>
            <a:pPr marL="640080" lvl="4" indent="-342900">
              <a:buFont typeface="Arial" panose="020B0604020202020204" pitchFamily="34" charset="0"/>
              <a:buChar char="•"/>
            </a:pPr>
            <a:r>
              <a:rPr lang="en-US" sz="2100" dirty="0"/>
              <a:t>Chancellor Designate announced</a:t>
            </a:r>
          </a:p>
          <a:p>
            <a:pPr lvl="2"/>
            <a:endParaRPr lang="en-US" dirty="0"/>
          </a:p>
          <a:p>
            <a:pPr lvl="2"/>
            <a:endParaRPr lang="en-US" dirty="0"/>
          </a:p>
        </p:txBody>
      </p:sp>
      <p:sp>
        <p:nvSpPr>
          <p:cNvPr id="4" name="TextBox 3"/>
          <p:cNvSpPr txBox="1"/>
          <p:nvPr/>
        </p:nvSpPr>
        <p:spPr>
          <a:xfrm>
            <a:off x="2841565" y="1359691"/>
            <a:ext cx="3209544" cy="369332"/>
          </a:xfrm>
          <a:prstGeom prst="rect">
            <a:avLst/>
          </a:prstGeom>
          <a:noFill/>
        </p:spPr>
        <p:txBody>
          <a:bodyPr wrap="square" rtlCol="0">
            <a:spAutoFit/>
          </a:bodyPr>
          <a:lstStyle/>
          <a:p>
            <a:pPr algn="ctr"/>
            <a:r>
              <a:rPr lang="en-US" i="1" dirty="0"/>
              <a:t>Chancellor Search Protocol</a:t>
            </a:r>
          </a:p>
        </p:txBody>
      </p:sp>
    </p:spTree>
    <p:extLst>
      <p:ext uri="{BB962C8B-B14F-4D97-AF65-F5344CB8AC3E}">
        <p14:creationId xmlns:p14="http://schemas.microsoft.com/office/powerpoint/2010/main" val="22067423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872" y="539498"/>
            <a:ext cx="8229600" cy="794327"/>
          </a:xfrm>
        </p:spPr>
        <p:txBody>
          <a:bodyPr/>
          <a:lstStyle/>
          <a:p>
            <a:r>
              <a:rPr lang="en-US" dirty="0"/>
              <a:t>  Phase IV: Selection  </a:t>
            </a:r>
          </a:p>
        </p:txBody>
      </p:sp>
      <p:sp>
        <p:nvSpPr>
          <p:cNvPr id="3" name="Content Placeholder 2"/>
          <p:cNvSpPr>
            <a:spLocks noGrp="1"/>
          </p:cNvSpPr>
          <p:nvPr>
            <p:ph idx="1"/>
          </p:nvPr>
        </p:nvSpPr>
        <p:spPr>
          <a:xfrm>
            <a:off x="383310" y="1937329"/>
            <a:ext cx="8760691" cy="4030335"/>
          </a:xfrm>
        </p:spPr>
        <p:txBody>
          <a:bodyPr>
            <a:normAutofit/>
          </a:bodyPr>
          <a:lstStyle/>
          <a:p>
            <a:pPr marL="0" indent="0">
              <a:buNone/>
            </a:pPr>
            <a:r>
              <a:rPr lang="en-US" sz="2200" b="1" dirty="0">
                <a:solidFill>
                  <a:srgbClr val="C00000"/>
                </a:solidFill>
              </a:rPr>
              <a:t>Scenario B</a:t>
            </a:r>
            <a:r>
              <a:rPr lang="en-US" sz="2200" b="1" dirty="0"/>
              <a:t> </a:t>
            </a:r>
            <a:r>
              <a:rPr lang="en-US" sz="2200" b="1" dirty="0">
                <a:solidFill>
                  <a:srgbClr val="C00000"/>
                </a:solidFill>
              </a:rPr>
              <a:t>(discussed with Regent Millner – June 2016)</a:t>
            </a:r>
          </a:p>
          <a:p>
            <a:pPr lvl="1">
              <a:buFont typeface="Arial" panose="020B0604020202020204" pitchFamily="34" charset="0"/>
              <a:buChar char="•"/>
            </a:pPr>
            <a:r>
              <a:rPr lang="en-US" sz="2200" u="sng" dirty="0"/>
              <a:t>Additional Interview Step </a:t>
            </a:r>
            <a:r>
              <a:rPr lang="en-US" sz="2200" dirty="0"/>
              <a:t>- Limits the number of finalists </a:t>
            </a:r>
          </a:p>
          <a:p>
            <a:pPr lvl="2">
              <a:buSzPct val="70000"/>
              <a:buFont typeface="Courier New" panose="02070309020205020404" pitchFamily="49" charset="0"/>
              <a:buChar char="o"/>
            </a:pPr>
            <a:r>
              <a:rPr lang="en-US" sz="2200" dirty="0"/>
              <a:t>UW System President and Special Regent Committee interview recommended finalist candidates – confidential – </a:t>
            </a:r>
            <a:r>
              <a:rPr lang="en-US" sz="2200" b="1" i="1" dirty="0">
                <a:solidFill>
                  <a:schemeClr val="accent1"/>
                </a:solidFill>
              </a:rPr>
              <a:t>NEW</a:t>
            </a:r>
          </a:p>
          <a:p>
            <a:pPr lvl="2">
              <a:buSzPct val="70000"/>
              <a:buFont typeface="Courier New" panose="02070309020205020404" pitchFamily="49" charset="0"/>
              <a:buChar char="o"/>
            </a:pPr>
            <a:r>
              <a:rPr lang="en-US" sz="2200" dirty="0"/>
              <a:t>UW System President and Special Regent Committee select two candidates as finalists – </a:t>
            </a:r>
            <a:r>
              <a:rPr lang="en-US" sz="2200" b="1" i="1" dirty="0">
                <a:solidFill>
                  <a:schemeClr val="accent1"/>
                </a:solidFill>
              </a:rPr>
              <a:t>NEW</a:t>
            </a:r>
          </a:p>
          <a:p>
            <a:pPr lvl="2">
              <a:buSzPct val="70000"/>
              <a:buFont typeface="Courier New" panose="02070309020205020404" pitchFamily="49" charset="0"/>
              <a:buChar char="o"/>
            </a:pPr>
            <a:r>
              <a:rPr lang="en-US" sz="2200" dirty="0"/>
              <a:t>Two finalists announced – </a:t>
            </a:r>
            <a:r>
              <a:rPr lang="en-US" sz="2200" b="1" i="1" dirty="0">
                <a:solidFill>
                  <a:schemeClr val="accent1"/>
                </a:solidFill>
              </a:rPr>
              <a:t>NEW</a:t>
            </a:r>
            <a:endParaRPr lang="en-US" sz="2200" b="1" i="1" dirty="0"/>
          </a:p>
          <a:p>
            <a:pPr lvl="1">
              <a:buFont typeface="Arial" panose="020B0604020202020204" pitchFamily="34" charset="0"/>
              <a:buChar char="•"/>
            </a:pPr>
            <a:r>
              <a:rPr lang="en-US" sz="2200" dirty="0"/>
              <a:t>Rest of process remains the same (i.e. institution visits, etc.)</a:t>
            </a:r>
          </a:p>
          <a:p>
            <a:pPr lvl="2"/>
            <a:endParaRPr lang="en-US" sz="2200" dirty="0"/>
          </a:p>
          <a:p>
            <a:pPr lvl="2"/>
            <a:endParaRPr lang="en-US" sz="2200" dirty="0"/>
          </a:p>
        </p:txBody>
      </p:sp>
      <p:sp>
        <p:nvSpPr>
          <p:cNvPr id="4" name="TextBox 3"/>
          <p:cNvSpPr txBox="1"/>
          <p:nvPr/>
        </p:nvSpPr>
        <p:spPr>
          <a:xfrm>
            <a:off x="2814133" y="1305190"/>
            <a:ext cx="3209544" cy="369332"/>
          </a:xfrm>
          <a:prstGeom prst="rect">
            <a:avLst/>
          </a:prstGeom>
          <a:noFill/>
        </p:spPr>
        <p:txBody>
          <a:bodyPr wrap="square" rtlCol="0">
            <a:spAutoFit/>
          </a:bodyPr>
          <a:lstStyle/>
          <a:p>
            <a:pPr algn="ctr"/>
            <a:r>
              <a:rPr lang="en-US" i="1" dirty="0"/>
              <a:t>Chancellor Search Protocol</a:t>
            </a:r>
          </a:p>
        </p:txBody>
      </p:sp>
    </p:spTree>
    <p:extLst>
      <p:ext uri="{BB962C8B-B14F-4D97-AF65-F5344CB8AC3E}">
        <p14:creationId xmlns:p14="http://schemas.microsoft.com/office/powerpoint/2010/main" val="736622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066800"/>
          </a:xfrm>
        </p:spPr>
        <p:txBody>
          <a:bodyPr>
            <a:normAutofit fontScale="90000"/>
          </a:bodyPr>
          <a:lstStyle/>
          <a:p>
            <a:r>
              <a:rPr lang="en-US" b="1" dirty="0">
                <a:latin typeface="+mn-lt"/>
              </a:rPr>
              <a:t>Overview</a:t>
            </a:r>
            <a:br>
              <a:rPr lang="en-US" b="1" dirty="0">
                <a:latin typeface="+mn-lt"/>
              </a:rPr>
            </a:br>
            <a:r>
              <a:rPr lang="en-US" b="1" dirty="0">
                <a:latin typeface="+mn-lt"/>
              </a:rPr>
              <a:t>Administrative Hiring Practices</a:t>
            </a:r>
          </a:p>
        </p:txBody>
      </p:sp>
      <p:sp>
        <p:nvSpPr>
          <p:cNvPr id="3" name="Content Placeholder 2"/>
          <p:cNvSpPr>
            <a:spLocks noGrp="1"/>
          </p:cNvSpPr>
          <p:nvPr>
            <p:ph idx="1"/>
          </p:nvPr>
        </p:nvSpPr>
        <p:spPr/>
        <p:txBody>
          <a:bodyPr/>
          <a:lstStyle/>
          <a:p>
            <a:r>
              <a:rPr lang="en-US" dirty="0"/>
              <a:t>Background: Regent Policy Documents </a:t>
            </a:r>
          </a:p>
          <a:p>
            <a:r>
              <a:rPr lang="en-US" dirty="0"/>
              <a:t>UW Senior Leadership Search Protocols</a:t>
            </a:r>
          </a:p>
          <a:p>
            <a:r>
              <a:rPr lang="en-US" dirty="0"/>
              <a:t>Chancellor Applicant Pool Analysis (2007-2014)</a:t>
            </a:r>
          </a:p>
          <a:p>
            <a:r>
              <a:rPr lang="en-US" dirty="0"/>
              <a:t>Opportunities for Process Enhancements</a:t>
            </a:r>
          </a:p>
          <a:p>
            <a:r>
              <a:rPr lang="en-US" dirty="0"/>
              <a:t>Discussion</a:t>
            </a:r>
          </a:p>
          <a:p>
            <a:endParaRPr lang="en-US" dirty="0"/>
          </a:p>
        </p:txBody>
      </p:sp>
    </p:spTree>
    <p:extLst>
      <p:ext uri="{BB962C8B-B14F-4D97-AF65-F5344CB8AC3E}">
        <p14:creationId xmlns:p14="http://schemas.microsoft.com/office/powerpoint/2010/main" val="27971005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02429" y="1544892"/>
            <a:ext cx="8229600" cy="627062"/>
          </a:xfrm>
        </p:spPr>
        <p:txBody>
          <a:bodyPr>
            <a:normAutofit fontScale="90000"/>
          </a:bodyPr>
          <a:lstStyle/>
          <a:p>
            <a:r>
              <a:rPr lang="en-US" dirty="0"/>
              <a:t>Chancellor Search </a:t>
            </a:r>
            <a:br>
              <a:rPr lang="en-US" dirty="0"/>
            </a:br>
            <a:r>
              <a:rPr lang="en-US" dirty="0"/>
              <a:t>Analysis of Applicant Pools by Sector</a:t>
            </a:r>
            <a:br>
              <a:rPr lang="en-US" dirty="0"/>
            </a:br>
            <a:r>
              <a:rPr lang="en-US" dirty="0"/>
              <a:t>2007-2014</a:t>
            </a:r>
          </a:p>
        </p:txBody>
      </p:sp>
      <p:graphicFrame>
        <p:nvGraphicFramePr>
          <p:cNvPr id="8" name="Chart 7"/>
          <p:cNvGraphicFramePr/>
          <p:nvPr>
            <p:extLst>
              <p:ext uri="{D42A27DB-BD31-4B8C-83A1-F6EECF244321}">
                <p14:modId xmlns:p14="http://schemas.microsoft.com/office/powerpoint/2010/main" val="1495871444"/>
              </p:ext>
            </p:extLst>
          </p:nvPr>
        </p:nvGraphicFramePr>
        <p:xfrm>
          <a:off x="817882" y="2492747"/>
          <a:ext cx="5850557" cy="445024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6419426" y="2431968"/>
            <a:ext cx="2606040" cy="2985433"/>
          </a:xfrm>
          <a:prstGeom prst="rect">
            <a:avLst/>
          </a:prstGeom>
          <a:noFill/>
        </p:spPr>
        <p:txBody>
          <a:bodyPr wrap="square" rtlCol="0">
            <a:spAutoFit/>
          </a:bodyPr>
          <a:lstStyle/>
          <a:p>
            <a:r>
              <a:rPr lang="en-US" sz="1200" b="1" dirty="0">
                <a:solidFill>
                  <a:schemeClr val="accent4"/>
                </a:solidFill>
              </a:rPr>
              <a:t>UW System Chancellor Searches</a:t>
            </a:r>
          </a:p>
          <a:p>
            <a:pPr lvl="1"/>
            <a:r>
              <a:rPr lang="en-US" sz="1200" dirty="0">
                <a:solidFill>
                  <a:schemeClr val="accent4"/>
                </a:solidFill>
              </a:rPr>
              <a:t>2007 – La Crosse</a:t>
            </a:r>
            <a:br>
              <a:rPr lang="en-US" sz="1200" dirty="0">
                <a:solidFill>
                  <a:schemeClr val="accent4"/>
                </a:solidFill>
              </a:rPr>
            </a:br>
            <a:r>
              <a:rPr lang="en-US" sz="1200" dirty="0">
                <a:solidFill>
                  <a:schemeClr val="accent4"/>
                </a:solidFill>
              </a:rPr>
              <a:t>2009 - Parkside</a:t>
            </a:r>
          </a:p>
          <a:p>
            <a:pPr lvl="1"/>
            <a:r>
              <a:rPr lang="en-US" sz="1200" dirty="0">
                <a:solidFill>
                  <a:schemeClr val="accent4"/>
                </a:solidFill>
              </a:rPr>
              <a:t>2009 - River Falls</a:t>
            </a:r>
            <a:r>
              <a:rPr lang="en-US" sz="900" dirty="0">
                <a:solidFill>
                  <a:schemeClr val="accent4"/>
                </a:solidFill>
              </a:rPr>
              <a:t>*</a:t>
            </a:r>
          </a:p>
          <a:p>
            <a:pPr lvl="1"/>
            <a:r>
              <a:rPr lang="en-US" sz="1200" dirty="0">
                <a:solidFill>
                  <a:schemeClr val="accent4"/>
                </a:solidFill>
              </a:rPr>
              <a:t>2010 - Platteville</a:t>
            </a:r>
          </a:p>
          <a:p>
            <a:pPr lvl="1"/>
            <a:r>
              <a:rPr lang="en-US" sz="1200" dirty="0">
                <a:solidFill>
                  <a:schemeClr val="accent4"/>
                </a:solidFill>
              </a:rPr>
              <a:t>2010 - Stevens Point</a:t>
            </a:r>
          </a:p>
          <a:p>
            <a:pPr lvl="1"/>
            <a:r>
              <a:rPr lang="en-US" sz="1200" dirty="0">
                <a:solidFill>
                  <a:schemeClr val="accent4"/>
                </a:solidFill>
              </a:rPr>
              <a:t>2011 - Superior</a:t>
            </a:r>
          </a:p>
          <a:p>
            <a:pPr lvl="1"/>
            <a:r>
              <a:rPr lang="en-US" sz="1200" dirty="0">
                <a:solidFill>
                  <a:schemeClr val="accent4"/>
                </a:solidFill>
              </a:rPr>
              <a:t>2013 - Eau Claire</a:t>
            </a:r>
          </a:p>
          <a:p>
            <a:pPr lvl="1"/>
            <a:r>
              <a:rPr lang="en-US" sz="1200" dirty="0">
                <a:solidFill>
                  <a:schemeClr val="accent4"/>
                </a:solidFill>
              </a:rPr>
              <a:t>2013 </a:t>
            </a:r>
            <a:r>
              <a:rPr lang="en-US" sz="1200" dirty="0" smtClean="0">
                <a:solidFill>
                  <a:schemeClr val="accent4"/>
                </a:solidFill>
              </a:rPr>
              <a:t>– Madison</a:t>
            </a:r>
          </a:p>
          <a:p>
            <a:pPr lvl="1"/>
            <a:r>
              <a:rPr lang="en-US" sz="1200" dirty="0" smtClean="0">
                <a:solidFill>
                  <a:schemeClr val="accent4"/>
                </a:solidFill>
              </a:rPr>
              <a:t>2014 – Colleges &amp; Extension</a:t>
            </a:r>
            <a:endParaRPr lang="en-US" sz="1200" dirty="0">
              <a:solidFill>
                <a:schemeClr val="accent4"/>
              </a:solidFill>
            </a:endParaRPr>
          </a:p>
          <a:p>
            <a:pPr lvl="1"/>
            <a:r>
              <a:rPr lang="en-US" sz="1200" dirty="0">
                <a:solidFill>
                  <a:schemeClr val="accent4"/>
                </a:solidFill>
              </a:rPr>
              <a:t>2014 - Milwaukee</a:t>
            </a:r>
          </a:p>
          <a:p>
            <a:pPr lvl="1"/>
            <a:r>
              <a:rPr lang="en-US" sz="1200" dirty="0">
                <a:solidFill>
                  <a:schemeClr val="accent4"/>
                </a:solidFill>
              </a:rPr>
              <a:t>2014 - Green Bay</a:t>
            </a:r>
          </a:p>
          <a:p>
            <a:pPr lvl="1"/>
            <a:r>
              <a:rPr lang="en-US" sz="1200" dirty="0">
                <a:solidFill>
                  <a:schemeClr val="accent4"/>
                </a:solidFill>
              </a:rPr>
              <a:t>2014 - Oshkosh</a:t>
            </a:r>
          </a:p>
          <a:p>
            <a:pPr lvl="1"/>
            <a:r>
              <a:rPr lang="en-US" sz="1200" dirty="0">
                <a:solidFill>
                  <a:schemeClr val="accent4"/>
                </a:solidFill>
              </a:rPr>
              <a:t>2014 </a:t>
            </a:r>
            <a:r>
              <a:rPr lang="en-US" sz="1200" dirty="0" smtClean="0">
                <a:solidFill>
                  <a:schemeClr val="accent4"/>
                </a:solidFill>
              </a:rPr>
              <a:t>– Stout</a:t>
            </a:r>
          </a:p>
          <a:p>
            <a:pPr lvl="1"/>
            <a:r>
              <a:rPr lang="en-US" sz="1200" dirty="0" smtClean="0">
                <a:solidFill>
                  <a:schemeClr val="accent4"/>
                </a:solidFill>
              </a:rPr>
              <a:t>2014 - Whitewater</a:t>
            </a:r>
            <a:endParaRPr lang="en-US" sz="1200" dirty="0">
              <a:solidFill>
                <a:schemeClr val="accent4"/>
              </a:solidFill>
            </a:endParaRPr>
          </a:p>
          <a:p>
            <a:r>
              <a:rPr lang="en-US" sz="800" dirty="0"/>
              <a:t>            *Candidate affiliation unavailable.</a:t>
            </a:r>
          </a:p>
        </p:txBody>
      </p:sp>
    </p:spTree>
    <p:extLst>
      <p:ext uri="{BB962C8B-B14F-4D97-AF65-F5344CB8AC3E}">
        <p14:creationId xmlns:p14="http://schemas.microsoft.com/office/powerpoint/2010/main" val="12326741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134" y="499535"/>
            <a:ext cx="8229600" cy="626533"/>
          </a:xfrm>
        </p:spPr>
        <p:txBody>
          <a:bodyPr>
            <a:normAutofit fontScale="90000"/>
          </a:bodyPr>
          <a:lstStyle/>
          <a:p>
            <a:r>
              <a:rPr lang="en-US" dirty="0"/>
              <a:t>Opportunities for Process Enhancements</a:t>
            </a:r>
          </a:p>
        </p:txBody>
      </p:sp>
      <p:sp>
        <p:nvSpPr>
          <p:cNvPr id="3" name="Content Placeholder 2"/>
          <p:cNvSpPr>
            <a:spLocks noGrp="1"/>
          </p:cNvSpPr>
          <p:nvPr>
            <p:ph idx="1"/>
          </p:nvPr>
        </p:nvSpPr>
        <p:spPr>
          <a:xfrm>
            <a:off x="558801" y="1236134"/>
            <a:ext cx="8365066" cy="4572001"/>
          </a:xfrm>
        </p:spPr>
        <p:txBody>
          <a:bodyPr>
            <a:normAutofit lnSpcReduction="10000"/>
          </a:bodyPr>
          <a:lstStyle/>
          <a:p>
            <a:r>
              <a:rPr lang="en-US" dirty="0"/>
              <a:t>Public announcement - name two finalist vs. all semi-finalists</a:t>
            </a:r>
          </a:p>
          <a:p>
            <a:r>
              <a:rPr lang="en-US" dirty="0"/>
              <a:t>Seek ways to streamline process, consolidate steps/shorten timeline – if possible</a:t>
            </a:r>
          </a:p>
          <a:p>
            <a:r>
              <a:rPr lang="en-US" dirty="0"/>
              <a:t>Expand sourcing options to focus on target markets (business, non-profit sectors)</a:t>
            </a:r>
          </a:p>
          <a:p>
            <a:r>
              <a:rPr lang="en-US" dirty="0"/>
              <a:t>Revisit salary range – Wisconsin higher education salaries are generally not competitive </a:t>
            </a:r>
          </a:p>
          <a:p>
            <a:r>
              <a:rPr lang="en-US" dirty="0"/>
              <a:t>For new leaders from private institutions or non-academic backgrounds (</a:t>
            </a:r>
            <a:r>
              <a:rPr lang="en-US" i="1" dirty="0"/>
              <a:t>termed</a:t>
            </a:r>
            <a:r>
              <a:rPr lang="en-US" dirty="0"/>
              <a:t> </a:t>
            </a:r>
            <a:r>
              <a:rPr lang="en-US" i="1" dirty="0"/>
              <a:t>“Outsiders”), </a:t>
            </a:r>
            <a:r>
              <a:rPr lang="en-US" dirty="0"/>
              <a:t>be purposeful about higher education acculturation &amp; develop a blueprint for success </a:t>
            </a:r>
          </a:p>
          <a:p>
            <a:r>
              <a:rPr lang="en-US" dirty="0"/>
              <a:t>Continue to pursue diverse perspectives for a more inclusive search process</a:t>
            </a:r>
          </a:p>
          <a:p>
            <a:endParaRPr lang="en-US" dirty="0"/>
          </a:p>
          <a:p>
            <a:endParaRPr lang="en-US" dirty="0"/>
          </a:p>
          <a:p>
            <a:endParaRPr lang="en-US" dirty="0"/>
          </a:p>
        </p:txBody>
      </p:sp>
    </p:spTree>
    <p:extLst>
      <p:ext uri="{BB962C8B-B14F-4D97-AF65-F5344CB8AC3E}">
        <p14:creationId xmlns:p14="http://schemas.microsoft.com/office/powerpoint/2010/main" val="13337670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134" y="499535"/>
            <a:ext cx="8229600" cy="626533"/>
          </a:xfrm>
        </p:spPr>
        <p:txBody>
          <a:bodyPr>
            <a:normAutofit/>
          </a:bodyPr>
          <a:lstStyle/>
          <a:p>
            <a:r>
              <a:rPr lang="en-US" dirty="0"/>
              <a:t>References</a:t>
            </a:r>
          </a:p>
        </p:txBody>
      </p:sp>
      <p:sp>
        <p:nvSpPr>
          <p:cNvPr id="3" name="Content Placeholder 2"/>
          <p:cNvSpPr>
            <a:spLocks noGrp="1"/>
          </p:cNvSpPr>
          <p:nvPr>
            <p:ph idx="1"/>
          </p:nvPr>
        </p:nvSpPr>
        <p:spPr>
          <a:xfrm>
            <a:off x="355600" y="1511328"/>
            <a:ext cx="8575963" cy="4572001"/>
          </a:xfrm>
        </p:spPr>
        <p:txBody>
          <a:bodyPr>
            <a:normAutofit/>
          </a:bodyPr>
          <a:lstStyle/>
          <a:p>
            <a:r>
              <a:rPr lang="en-US" sz="2200" dirty="0"/>
              <a:t>University of Wisconsin System, Regent Policy Document 6-4</a:t>
            </a:r>
          </a:p>
          <a:p>
            <a:r>
              <a:rPr lang="en-US" sz="2200" dirty="0"/>
              <a:t>University of Wisconsin System, Regent Resolution 9950</a:t>
            </a:r>
          </a:p>
          <a:p>
            <a:r>
              <a:rPr lang="en-US" sz="2200" dirty="0"/>
              <a:t>Executive Recruitment Pros &amp; Cons, Transition Management Consulting</a:t>
            </a:r>
          </a:p>
          <a:p>
            <a:r>
              <a:rPr lang="en-US" sz="2200" dirty="0"/>
              <a:t>Finding the Best to Lead Higher Education, TIAA Institute (2008)</a:t>
            </a:r>
          </a:p>
          <a:p>
            <a:r>
              <a:rPr lang="en-US" sz="2200" dirty="0"/>
              <a:t>American College President </a:t>
            </a:r>
            <a:r>
              <a:rPr lang="en-US" sz="2200" dirty="0" smtClean="0"/>
              <a:t>Study, TIAA Institute &amp; ACE (2017</a:t>
            </a:r>
            <a:r>
              <a:rPr lang="en-US" sz="2200" dirty="0"/>
              <a:t>)</a:t>
            </a:r>
          </a:p>
          <a:p>
            <a:r>
              <a:rPr lang="en-US" sz="2200" dirty="0"/>
              <a:t>University of Wisconsin System HR, Executive Search Files (2007-2014)</a:t>
            </a:r>
          </a:p>
          <a:p>
            <a:endParaRPr lang="en-US" dirty="0"/>
          </a:p>
          <a:p>
            <a:endParaRPr lang="en-US" dirty="0"/>
          </a:p>
          <a:p>
            <a:endParaRPr lang="en-US" dirty="0"/>
          </a:p>
        </p:txBody>
      </p:sp>
    </p:spTree>
    <p:extLst>
      <p:ext uri="{BB962C8B-B14F-4D97-AF65-F5344CB8AC3E}">
        <p14:creationId xmlns:p14="http://schemas.microsoft.com/office/powerpoint/2010/main" val="24895476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866" y="2489200"/>
            <a:ext cx="8229600" cy="1066800"/>
          </a:xfrm>
        </p:spPr>
        <p:txBody>
          <a:bodyPr/>
          <a:lstStyle/>
          <a:p>
            <a:r>
              <a:rPr lang="en-US" dirty="0"/>
              <a:t>Discussion</a:t>
            </a:r>
          </a:p>
        </p:txBody>
      </p:sp>
    </p:spTree>
    <p:extLst>
      <p:ext uri="{BB962C8B-B14F-4D97-AF65-F5344CB8AC3E}">
        <p14:creationId xmlns:p14="http://schemas.microsoft.com/office/powerpoint/2010/main" val="2815981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616" y="292610"/>
            <a:ext cx="8229600" cy="883243"/>
          </a:xfrm>
        </p:spPr>
        <p:txBody>
          <a:bodyPr/>
          <a:lstStyle/>
          <a:p>
            <a:r>
              <a:rPr lang="en-US" dirty="0"/>
              <a:t>Policy Background</a:t>
            </a:r>
          </a:p>
        </p:txBody>
      </p:sp>
      <p:sp>
        <p:nvSpPr>
          <p:cNvPr id="3" name="Content Placeholder 2"/>
          <p:cNvSpPr>
            <a:spLocks noGrp="1"/>
          </p:cNvSpPr>
          <p:nvPr>
            <p:ph idx="1"/>
          </p:nvPr>
        </p:nvSpPr>
        <p:spPr>
          <a:xfrm>
            <a:off x="356618" y="1310978"/>
            <a:ext cx="8439573" cy="4206240"/>
          </a:xfrm>
        </p:spPr>
        <p:txBody>
          <a:bodyPr>
            <a:normAutofit fontScale="92500"/>
          </a:bodyPr>
          <a:lstStyle/>
          <a:p>
            <a:r>
              <a:rPr lang="en-US" b="1" dirty="0"/>
              <a:t>Regent Policy Document 6-4: Board of Regents</a:t>
            </a:r>
          </a:p>
          <a:p>
            <a:pPr lvl="1">
              <a:buSzPct val="70000"/>
              <a:buFont typeface="Courier New" panose="02070309020205020404" pitchFamily="49" charset="0"/>
              <a:buChar char="o"/>
            </a:pPr>
            <a:r>
              <a:rPr lang="en-US" dirty="0"/>
              <a:t>System President</a:t>
            </a:r>
          </a:p>
          <a:p>
            <a:pPr lvl="1">
              <a:buSzPct val="70000"/>
              <a:buFont typeface="Courier New" panose="02070309020205020404" pitchFamily="49" charset="0"/>
              <a:buChar char="o"/>
            </a:pPr>
            <a:r>
              <a:rPr lang="en-US" dirty="0"/>
              <a:t>Chancellors</a:t>
            </a:r>
          </a:p>
          <a:p>
            <a:pPr lvl="1">
              <a:buSzPct val="70000"/>
              <a:buFont typeface="Courier New" panose="02070309020205020404" pitchFamily="49" charset="0"/>
              <a:buChar char="o"/>
            </a:pPr>
            <a:r>
              <a:rPr lang="en-US" dirty="0"/>
              <a:t>UW System Senior Leadership</a:t>
            </a:r>
          </a:p>
          <a:p>
            <a:pPr lvl="2">
              <a:buSzPct val="70000"/>
              <a:buFont typeface="Wingdings" panose="05000000000000000000" pitchFamily="2" charset="2"/>
              <a:buChar char="§"/>
            </a:pPr>
            <a:r>
              <a:rPr lang="en-US" dirty="0">
                <a:solidFill>
                  <a:schemeClr val="accent4"/>
                </a:solidFill>
              </a:rPr>
              <a:t>Senior Vice Presidents</a:t>
            </a:r>
          </a:p>
          <a:p>
            <a:pPr lvl="2">
              <a:buSzPct val="70000"/>
              <a:buFont typeface="Wingdings" panose="05000000000000000000" pitchFamily="2" charset="2"/>
              <a:buChar char="§"/>
            </a:pPr>
            <a:r>
              <a:rPr lang="en-US" dirty="0">
                <a:solidFill>
                  <a:schemeClr val="accent4"/>
                </a:solidFill>
              </a:rPr>
              <a:t>Vice Presidents</a:t>
            </a:r>
          </a:p>
          <a:p>
            <a:pPr lvl="2">
              <a:buSzPct val="70000"/>
              <a:buFont typeface="Wingdings" panose="05000000000000000000" pitchFamily="2" charset="2"/>
              <a:buChar char="§"/>
            </a:pPr>
            <a:r>
              <a:rPr lang="en-US" dirty="0">
                <a:solidFill>
                  <a:schemeClr val="accent4"/>
                </a:solidFill>
              </a:rPr>
              <a:t>General Counsel</a:t>
            </a:r>
          </a:p>
          <a:p>
            <a:pPr lvl="2">
              <a:buSzPct val="70000"/>
              <a:buFont typeface="Wingdings" panose="05000000000000000000" pitchFamily="2" charset="2"/>
              <a:buChar char="§"/>
            </a:pPr>
            <a:r>
              <a:rPr lang="en-US" dirty="0">
                <a:solidFill>
                  <a:schemeClr val="accent4"/>
                </a:solidFill>
              </a:rPr>
              <a:t>Chief Audit Executive</a:t>
            </a:r>
          </a:p>
          <a:p>
            <a:pPr lvl="2">
              <a:buSzPct val="70000"/>
              <a:buFont typeface="Wingdings" panose="05000000000000000000" pitchFamily="2" charset="2"/>
              <a:buChar char="§"/>
            </a:pPr>
            <a:r>
              <a:rPr lang="en-US" dirty="0">
                <a:solidFill>
                  <a:schemeClr val="accent4"/>
                </a:solidFill>
              </a:rPr>
              <a:t>Interim appointees</a:t>
            </a:r>
          </a:p>
          <a:p>
            <a:r>
              <a:rPr lang="en-US" b="1" dirty="0"/>
              <a:t>Regent Resolution 9950:  Authority Delegated to Chancellors</a:t>
            </a:r>
          </a:p>
          <a:p>
            <a:pPr lvl="1">
              <a:buSzPct val="70000"/>
              <a:buFont typeface="Courier New" panose="02070309020205020404" pitchFamily="49" charset="0"/>
              <a:buChar char="o"/>
            </a:pPr>
            <a:r>
              <a:rPr lang="en-US" dirty="0"/>
              <a:t>Provosts</a:t>
            </a:r>
          </a:p>
          <a:p>
            <a:pPr lvl="1">
              <a:buSzPct val="70000"/>
              <a:buFont typeface="Courier New" panose="02070309020205020404" pitchFamily="49" charset="0"/>
              <a:buChar char="o"/>
            </a:pPr>
            <a:r>
              <a:rPr lang="en-US" dirty="0"/>
              <a:t>Vice Chancellors</a:t>
            </a:r>
          </a:p>
        </p:txBody>
      </p:sp>
    </p:spTree>
    <p:extLst>
      <p:ext uri="{BB962C8B-B14F-4D97-AF65-F5344CB8AC3E}">
        <p14:creationId xmlns:p14="http://schemas.microsoft.com/office/powerpoint/2010/main" val="2537883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9467" y="516466"/>
            <a:ext cx="8229600" cy="1066800"/>
          </a:xfrm>
        </p:spPr>
        <p:txBody>
          <a:bodyPr/>
          <a:lstStyle/>
          <a:p>
            <a:r>
              <a:rPr lang="en-US" dirty="0"/>
              <a:t>Policy Statement</a:t>
            </a:r>
          </a:p>
        </p:txBody>
      </p:sp>
      <p:sp>
        <p:nvSpPr>
          <p:cNvPr id="3" name="Content Placeholder 2"/>
          <p:cNvSpPr>
            <a:spLocks noGrp="1"/>
          </p:cNvSpPr>
          <p:nvPr>
            <p:ph idx="1"/>
          </p:nvPr>
        </p:nvSpPr>
        <p:spPr>
          <a:xfrm>
            <a:off x="453475" y="1868424"/>
            <a:ext cx="8229600" cy="3352800"/>
          </a:xfrm>
        </p:spPr>
        <p:txBody>
          <a:bodyPr/>
          <a:lstStyle/>
          <a:p>
            <a:pPr marL="0" indent="0">
              <a:buNone/>
            </a:pPr>
            <a:r>
              <a:rPr lang="en-US" b="1" dirty="0"/>
              <a:t>Regent Policy Document 6-4:</a:t>
            </a:r>
          </a:p>
          <a:p>
            <a:pPr marL="342900" lvl="1" indent="0">
              <a:buNone/>
            </a:pPr>
            <a:endParaRPr lang="en-US" sz="800" i="1" dirty="0"/>
          </a:p>
          <a:p>
            <a:pPr marL="342900" lvl="1" indent="0">
              <a:buNone/>
            </a:pPr>
            <a:r>
              <a:rPr lang="en-US" i="1" dirty="0"/>
              <a:t>The University of Wisconsin System Board of Regents considers the selection of the System President and UW institutional Chancellors to be among its most important duties and maintains a strong commitment to the principles of inclusivity and consultation with institutional and community representatives</a:t>
            </a:r>
            <a:r>
              <a:rPr lang="en-US" dirty="0"/>
              <a:t>.  </a:t>
            </a:r>
          </a:p>
          <a:p>
            <a:pPr marL="300038" lvl="1" indent="0">
              <a:buNone/>
            </a:pPr>
            <a:endParaRPr lang="en-US" dirty="0"/>
          </a:p>
          <a:p>
            <a:endParaRPr lang="en-US" dirty="0"/>
          </a:p>
          <a:p>
            <a:endParaRPr lang="en-US" dirty="0"/>
          </a:p>
        </p:txBody>
      </p:sp>
    </p:spTree>
    <p:extLst>
      <p:ext uri="{BB962C8B-B14F-4D97-AF65-F5344CB8AC3E}">
        <p14:creationId xmlns:p14="http://schemas.microsoft.com/office/powerpoint/2010/main" val="2014281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909012"/>
            <a:ext cx="8229600" cy="1066800"/>
          </a:xfrm>
        </p:spPr>
        <p:txBody>
          <a:bodyPr>
            <a:normAutofit fontScale="90000"/>
          </a:bodyPr>
          <a:lstStyle/>
          <a:p>
            <a:r>
              <a:rPr lang="en-US" sz="4000" dirty="0"/>
              <a:t>UW System Senior Leadership </a:t>
            </a:r>
            <a:r>
              <a:rPr lang="en-US" dirty="0"/>
              <a:t/>
            </a:r>
            <a:br>
              <a:rPr lang="en-US" dirty="0"/>
            </a:br>
            <a:r>
              <a:rPr lang="en-US" sz="2700" i="1" dirty="0">
                <a:latin typeface="+mn-lt"/>
              </a:rPr>
              <a:t>Search Protocol</a:t>
            </a:r>
            <a:r>
              <a:rPr lang="en-US" sz="2700" dirty="0">
                <a:latin typeface="+mn-lt"/>
              </a:rPr>
              <a:t/>
            </a:r>
            <a:br>
              <a:rPr lang="en-US" sz="2700" dirty="0">
                <a:latin typeface="+mn-lt"/>
              </a:rPr>
            </a:br>
            <a:r>
              <a:rPr lang="en-US" sz="1600" dirty="0">
                <a:latin typeface="+mn-lt"/>
              </a:rPr>
              <a:t>All UW System Senior Leadership searches typically have these in common*</a:t>
            </a:r>
          </a:p>
        </p:txBody>
      </p:sp>
      <p:sp>
        <p:nvSpPr>
          <p:cNvPr id="5" name="Content Placeholder 4"/>
          <p:cNvSpPr>
            <a:spLocks noGrp="1"/>
          </p:cNvSpPr>
          <p:nvPr>
            <p:ph idx="1"/>
          </p:nvPr>
        </p:nvSpPr>
        <p:spPr>
          <a:xfrm>
            <a:off x="457200" y="2269068"/>
            <a:ext cx="8229600" cy="3352800"/>
          </a:xfrm>
        </p:spPr>
        <p:txBody>
          <a:bodyPr>
            <a:normAutofit/>
          </a:bodyPr>
          <a:lstStyle/>
          <a:p>
            <a:r>
              <a:rPr lang="en-US" dirty="0"/>
              <a:t>Committee Structure**</a:t>
            </a:r>
            <a:r>
              <a:rPr lang="en-US" sz="1800" dirty="0"/>
              <a:t> </a:t>
            </a:r>
          </a:p>
          <a:p>
            <a:r>
              <a:rPr lang="en-US" dirty="0"/>
              <a:t>Search Phases</a:t>
            </a:r>
          </a:p>
          <a:p>
            <a:pPr lvl="1">
              <a:buFont typeface="Wingdings" panose="05000000000000000000" pitchFamily="2" charset="2"/>
              <a:buChar char="§"/>
            </a:pPr>
            <a:r>
              <a:rPr lang="en-US" dirty="0"/>
              <a:t>Phase I: Pre-Search/Initiation  </a:t>
            </a:r>
          </a:p>
          <a:p>
            <a:pPr lvl="1">
              <a:buFont typeface="Wingdings" panose="05000000000000000000" pitchFamily="2" charset="2"/>
              <a:buChar char="§"/>
            </a:pPr>
            <a:r>
              <a:rPr lang="en-US" dirty="0"/>
              <a:t>Phase II: Search </a:t>
            </a:r>
          </a:p>
          <a:p>
            <a:pPr lvl="1">
              <a:buFont typeface="Wingdings" panose="05000000000000000000" pitchFamily="2" charset="2"/>
              <a:buChar char="§"/>
            </a:pPr>
            <a:r>
              <a:rPr lang="en-US" dirty="0"/>
              <a:t>Phase III: Screen  </a:t>
            </a:r>
          </a:p>
          <a:p>
            <a:pPr lvl="1">
              <a:buFont typeface="Wingdings" panose="05000000000000000000" pitchFamily="2" charset="2"/>
              <a:buChar char="§"/>
            </a:pPr>
            <a:r>
              <a:rPr lang="en-US" dirty="0"/>
              <a:t>Phase IV: Selection  </a:t>
            </a:r>
          </a:p>
          <a:p>
            <a:pPr marL="0" indent="0">
              <a:buNone/>
            </a:pPr>
            <a:endParaRPr lang="en-US" dirty="0"/>
          </a:p>
          <a:p>
            <a:pPr lvl="1"/>
            <a:endParaRPr lang="en-US" dirty="0"/>
          </a:p>
        </p:txBody>
      </p:sp>
      <p:sp>
        <p:nvSpPr>
          <p:cNvPr id="2" name="TextBox 1"/>
          <p:cNvSpPr txBox="1"/>
          <p:nvPr/>
        </p:nvSpPr>
        <p:spPr>
          <a:xfrm>
            <a:off x="685800" y="5012871"/>
            <a:ext cx="5208814" cy="553998"/>
          </a:xfrm>
          <a:prstGeom prst="rect">
            <a:avLst/>
          </a:prstGeom>
          <a:noFill/>
        </p:spPr>
        <p:txBody>
          <a:bodyPr wrap="square" rtlCol="0">
            <a:spAutoFit/>
          </a:bodyPr>
          <a:lstStyle/>
          <a:p>
            <a:r>
              <a:rPr lang="en-US" sz="1000" dirty="0"/>
              <a:t>*For System President, search process is not prescribed</a:t>
            </a:r>
          </a:p>
          <a:p>
            <a:r>
              <a:rPr lang="en-US" sz="1000" dirty="0"/>
              <a:t>**Committees not required for Interim Appointments</a:t>
            </a:r>
          </a:p>
          <a:p>
            <a:endParaRPr lang="en-US" sz="1000" dirty="0"/>
          </a:p>
        </p:txBody>
      </p:sp>
    </p:spTree>
    <p:extLst>
      <p:ext uri="{BB962C8B-B14F-4D97-AF65-F5344CB8AC3E}">
        <p14:creationId xmlns:p14="http://schemas.microsoft.com/office/powerpoint/2010/main" val="1355506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65270" y="454860"/>
            <a:ext cx="8229600" cy="1066800"/>
          </a:xfrm>
        </p:spPr>
        <p:txBody>
          <a:bodyPr>
            <a:normAutofit/>
          </a:bodyPr>
          <a:lstStyle/>
          <a:p>
            <a:r>
              <a:rPr lang="en-US" dirty="0"/>
              <a:t>UW System President </a:t>
            </a:r>
            <a:br>
              <a:rPr lang="en-US" dirty="0"/>
            </a:br>
            <a:r>
              <a:rPr lang="en-US" sz="2400" i="1" dirty="0">
                <a:latin typeface="+mn-lt"/>
              </a:rPr>
              <a:t>Search Protocol</a:t>
            </a:r>
          </a:p>
        </p:txBody>
      </p:sp>
      <p:sp>
        <p:nvSpPr>
          <p:cNvPr id="5" name="Content Placeholder 4"/>
          <p:cNvSpPr>
            <a:spLocks noGrp="1"/>
          </p:cNvSpPr>
          <p:nvPr>
            <p:ph idx="1"/>
          </p:nvPr>
        </p:nvSpPr>
        <p:spPr>
          <a:xfrm>
            <a:off x="321733" y="1521660"/>
            <a:ext cx="8229600" cy="4599432"/>
          </a:xfrm>
        </p:spPr>
        <p:txBody>
          <a:bodyPr>
            <a:normAutofit/>
          </a:bodyPr>
          <a:lstStyle/>
          <a:p>
            <a:r>
              <a:rPr lang="en-US" sz="2000" b="1" dirty="0">
                <a:solidFill>
                  <a:schemeClr val="tx1">
                    <a:lumMod val="50000"/>
                  </a:schemeClr>
                </a:solidFill>
              </a:rPr>
              <a:t>Regent President/Vice President Consult on process</a:t>
            </a:r>
          </a:p>
          <a:p>
            <a:r>
              <a:rPr lang="en-US" sz="2000" b="1" dirty="0">
                <a:solidFill>
                  <a:schemeClr val="tx1">
                    <a:lumMod val="50000"/>
                  </a:schemeClr>
                </a:solidFill>
              </a:rPr>
              <a:t>Search Protocol used for current UW System President:</a:t>
            </a:r>
          </a:p>
          <a:p>
            <a:pPr lvl="1">
              <a:buFont typeface="Courier New" panose="02070309020205020404" pitchFamily="49" charset="0"/>
              <a:buChar char="o"/>
            </a:pPr>
            <a:r>
              <a:rPr lang="en-US" sz="1800" b="1" dirty="0"/>
              <a:t>Two Committee Structure </a:t>
            </a:r>
          </a:p>
          <a:p>
            <a:pPr lvl="2">
              <a:buFont typeface="Wingdings" panose="05000000000000000000" pitchFamily="2" charset="2"/>
              <a:buChar char="§"/>
            </a:pPr>
            <a:r>
              <a:rPr lang="en-US" dirty="0"/>
              <a:t>UW System President Regent Selection Committee (six Regents)</a:t>
            </a:r>
          </a:p>
          <a:p>
            <a:pPr lvl="2">
              <a:buFont typeface="Wingdings" panose="05000000000000000000" pitchFamily="2" charset="2"/>
              <a:buChar char="§"/>
            </a:pPr>
            <a:r>
              <a:rPr lang="en-US" dirty="0"/>
              <a:t>UW System President Search and Screen Committee (17 members, Chaired by Regent)</a:t>
            </a:r>
          </a:p>
          <a:p>
            <a:pPr lvl="1">
              <a:buFont typeface="Courier New" panose="02070309020205020404" pitchFamily="49" charset="0"/>
              <a:buChar char="o"/>
            </a:pPr>
            <a:r>
              <a:rPr lang="en-US" sz="1800" b="1" dirty="0"/>
              <a:t>UW System President Search and Screen Committee</a:t>
            </a:r>
          </a:p>
          <a:p>
            <a:pPr lvl="2">
              <a:buFont typeface="Wingdings" panose="05000000000000000000" pitchFamily="2" charset="2"/>
              <a:buChar char="§"/>
            </a:pPr>
            <a:r>
              <a:rPr lang="en-US" dirty="0"/>
              <a:t>Video listening sessions </a:t>
            </a:r>
          </a:p>
          <a:p>
            <a:pPr lvl="2">
              <a:buFont typeface="Wingdings" panose="05000000000000000000" pitchFamily="2" charset="2"/>
              <a:buChar char="§"/>
            </a:pPr>
            <a:r>
              <a:rPr lang="en-US" dirty="0"/>
              <a:t>Position description and recruitment strategies</a:t>
            </a:r>
          </a:p>
          <a:p>
            <a:pPr lvl="2">
              <a:buFont typeface="Wingdings" panose="05000000000000000000" pitchFamily="2" charset="2"/>
              <a:buChar char="§"/>
            </a:pPr>
            <a:r>
              <a:rPr lang="en-US" dirty="0"/>
              <a:t>Candidate pool analysis,  select semi-finalists, conduct interviews</a:t>
            </a:r>
          </a:p>
          <a:p>
            <a:pPr lvl="2">
              <a:buFont typeface="Wingdings" panose="05000000000000000000" pitchFamily="2" charset="2"/>
              <a:buChar char="§"/>
            </a:pPr>
            <a:r>
              <a:rPr lang="en-US" dirty="0"/>
              <a:t>Recommend potential finalists to Regent Selection Committee</a:t>
            </a:r>
          </a:p>
          <a:p>
            <a:pPr lvl="1">
              <a:buFont typeface="Courier New" panose="02070309020205020404" pitchFamily="49" charset="0"/>
              <a:buChar char="o"/>
            </a:pPr>
            <a:r>
              <a:rPr lang="en-US" sz="1800" b="1" dirty="0"/>
              <a:t>Executive Search Firm </a:t>
            </a:r>
            <a:r>
              <a:rPr lang="en-US" sz="1800" dirty="0">
                <a:solidFill>
                  <a:srgbClr val="FF0000"/>
                </a:solidFill>
              </a:rPr>
              <a:t> </a:t>
            </a:r>
          </a:p>
          <a:p>
            <a:pPr lvl="2">
              <a:buFont typeface="Wingdings" panose="05000000000000000000" pitchFamily="2" charset="2"/>
              <a:buChar char="§"/>
            </a:pPr>
            <a:r>
              <a:rPr lang="en-US" dirty="0"/>
              <a:t>Active engagement and collaboration  </a:t>
            </a:r>
          </a:p>
          <a:p>
            <a:pPr lvl="1"/>
            <a:endParaRPr lang="en-US" sz="1700" dirty="0"/>
          </a:p>
          <a:p>
            <a:endParaRPr lang="en-US" sz="2000" dirty="0"/>
          </a:p>
          <a:p>
            <a:endParaRPr lang="en-US" sz="2000" dirty="0"/>
          </a:p>
          <a:p>
            <a:pPr lvl="1"/>
            <a:endParaRPr lang="en-US" dirty="0"/>
          </a:p>
        </p:txBody>
      </p:sp>
    </p:spTree>
    <p:extLst>
      <p:ext uri="{BB962C8B-B14F-4D97-AF65-F5344CB8AC3E}">
        <p14:creationId xmlns:p14="http://schemas.microsoft.com/office/powerpoint/2010/main" val="644711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90946" y="539558"/>
            <a:ext cx="8229600" cy="1066800"/>
          </a:xfrm>
        </p:spPr>
        <p:txBody>
          <a:bodyPr>
            <a:normAutofit/>
          </a:bodyPr>
          <a:lstStyle/>
          <a:p>
            <a:r>
              <a:rPr lang="en-US" dirty="0"/>
              <a:t>UW System President </a:t>
            </a:r>
            <a:br>
              <a:rPr lang="en-US" dirty="0"/>
            </a:br>
            <a:r>
              <a:rPr lang="en-US" sz="2400" i="1" dirty="0">
                <a:latin typeface="+mn-lt"/>
              </a:rPr>
              <a:t>Search Protocol – (cont’d)</a:t>
            </a:r>
          </a:p>
        </p:txBody>
      </p:sp>
      <p:sp>
        <p:nvSpPr>
          <p:cNvPr id="5" name="Content Placeholder 4"/>
          <p:cNvSpPr>
            <a:spLocks noGrp="1"/>
          </p:cNvSpPr>
          <p:nvPr>
            <p:ph idx="1"/>
          </p:nvPr>
        </p:nvSpPr>
        <p:spPr>
          <a:xfrm>
            <a:off x="632691" y="1528618"/>
            <a:ext cx="8229600" cy="3908522"/>
          </a:xfrm>
        </p:spPr>
        <p:txBody>
          <a:bodyPr>
            <a:normAutofit/>
          </a:bodyPr>
          <a:lstStyle/>
          <a:p>
            <a:pPr marL="0" indent="0">
              <a:buNone/>
            </a:pPr>
            <a:endParaRPr lang="en-US" sz="1700" dirty="0"/>
          </a:p>
          <a:p>
            <a:pPr marL="0" indent="0">
              <a:buNone/>
            </a:pPr>
            <a:r>
              <a:rPr lang="en-US" sz="2000" b="1" dirty="0"/>
              <a:t>UW System President Regent Selection Committee</a:t>
            </a:r>
          </a:p>
          <a:p>
            <a:pPr lvl="1">
              <a:buFont typeface="Wingdings" panose="05000000000000000000" pitchFamily="2" charset="2"/>
              <a:buChar char="§"/>
            </a:pPr>
            <a:r>
              <a:rPr lang="en-US" sz="2400" dirty="0"/>
              <a:t>Debriefs with UW System President Search and Screen Committee</a:t>
            </a:r>
          </a:p>
          <a:p>
            <a:pPr lvl="2">
              <a:buFont typeface="Wingdings" panose="05000000000000000000" pitchFamily="2" charset="2"/>
              <a:buChar char="§"/>
            </a:pPr>
            <a:r>
              <a:rPr lang="en-US" sz="2400" dirty="0"/>
              <a:t>Receives a list of unranked candidates</a:t>
            </a:r>
          </a:p>
          <a:p>
            <a:pPr lvl="1">
              <a:buFont typeface="Wingdings" panose="05000000000000000000" pitchFamily="2" charset="2"/>
              <a:buChar char="§"/>
            </a:pPr>
            <a:r>
              <a:rPr lang="en-US" sz="2400" dirty="0"/>
              <a:t>Selects, announces and interviews finalists</a:t>
            </a:r>
          </a:p>
          <a:p>
            <a:pPr lvl="1">
              <a:buFont typeface="Wingdings" panose="05000000000000000000" pitchFamily="2" charset="2"/>
              <a:buChar char="§"/>
            </a:pPr>
            <a:r>
              <a:rPr lang="en-US" sz="2400" dirty="0"/>
              <a:t>Recommends candidate to the Board of Regents</a:t>
            </a:r>
          </a:p>
          <a:p>
            <a:pPr lvl="1">
              <a:buFont typeface="Wingdings" panose="05000000000000000000" pitchFamily="2" charset="2"/>
              <a:buChar char="§"/>
            </a:pPr>
            <a:r>
              <a:rPr lang="en-US" sz="2400" dirty="0"/>
              <a:t>Board of Regents approves appointment including salary</a:t>
            </a:r>
          </a:p>
          <a:p>
            <a:pPr lvl="1">
              <a:buFont typeface="Wingdings" panose="05000000000000000000" pitchFamily="2" charset="2"/>
              <a:buChar char="§"/>
            </a:pPr>
            <a:r>
              <a:rPr lang="en-US" sz="2400" dirty="0">
                <a:solidFill>
                  <a:schemeClr val="tx1">
                    <a:lumMod val="50000"/>
                  </a:schemeClr>
                </a:solidFill>
              </a:rPr>
              <a:t>President Designate announced</a:t>
            </a:r>
          </a:p>
          <a:p>
            <a:endParaRPr lang="en-US" sz="2000" dirty="0"/>
          </a:p>
          <a:p>
            <a:endParaRPr lang="en-US" sz="2000" dirty="0"/>
          </a:p>
          <a:p>
            <a:pPr lvl="1"/>
            <a:endParaRPr lang="en-US" dirty="0"/>
          </a:p>
        </p:txBody>
      </p:sp>
    </p:spTree>
    <p:extLst>
      <p:ext uri="{BB962C8B-B14F-4D97-AF65-F5344CB8AC3E}">
        <p14:creationId xmlns:p14="http://schemas.microsoft.com/office/powerpoint/2010/main" val="19797117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66870" y="623177"/>
            <a:ext cx="8229600" cy="1066800"/>
          </a:xfrm>
        </p:spPr>
        <p:txBody>
          <a:bodyPr>
            <a:normAutofit/>
          </a:bodyPr>
          <a:lstStyle/>
          <a:p>
            <a:r>
              <a:rPr lang="en-US" dirty="0"/>
              <a:t>UW System Senior Leadership</a:t>
            </a:r>
            <a:br>
              <a:rPr lang="en-US" dirty="0"/>
            </a:br>
            <a:r>
              <a:rPr lang="en-US" sz="2400" i="1" dirty="0">
                <a:latin typeface="+mn-lt"/>
              </a:rPr>
              <a:t>Search Protocol</a:t>
            </a:r>
          </a:p>
        </p:txBody>
      </p:sp>
      <p:sp>
        <p:nvSpPr>
          <p:cNvPr id="5" name="Content Placeholder 4"/>
          <p:cNvSpPr>
            <a:spLocks noGrp="1"/>
          </p:cNvSpPr>
          <p:nvPr>
            <p:ph idx="1"/>
          </p:nvPr>
        </p:nvSpPr>
        <p:spPr>
          <a:xfrm>
            <a:off x="438912" y="1791209"/>
            <a:ext cx="8631936" cy="4105994"/>
          </a:xfrm>
        </p:spPr>
        <p:txBody>
          <a:bodyPr>
            <a:normAutofit/>
          </a:bodyPr>
          <a:lstStyle/>
          <a:p>
            <a:pPr marL="0" indent="0">
              <a:buNone/>
            </a:pPr>
            <a:r>
              <a:rPr lang="en-US" b="1" dirty="0"/>
              <a:t>Search and Screen Process</a:t>
            </a:r>
          </a:p>
          <a:p>
            <a:pPr lvl="1">
              <a:buFont typeface="Wingdings" panose="05000000000000000000" pitchFamily="2" charset="2"/>
              <a:buChar char="§"/>
            </a:pPr>
            <a:r>
              <a:rPr lang="en-US" dirty="0"/>
              <a:t>UW System President appoints Search and Screen Committee</a:t>
            </a:r>
          </a:p>
          <a:p>
            <a:pPr lvl="2">
              <a:buFont typeface="Wingdings" panose="05000000000000000000" pitchFamily="2" charset="2"/>
              <a:buChar char="§"/>
            </a:pPr>
            <a:r>
              <a:rPr lang="en-US" dirty="0"/>
              <a:t>Develops brief job description</a:t>
            </a:r>
          </a:p>
          <a:p>
            <a:pPr lvl="1">
              <a:buFont typeface="Wingdings" panose="05000000000000000000" pitchFamily="2" charset="2"/>
              <a:buChar char="§"/>
            </a:pPr>
            <a:r>
              <a:rPr lang="en-US" dirty="0"/>
              <a:t>Search and Screen Committee Role</a:t>
            </a:r>
          </a:p>
          <a:p>
            <a:pPr lvl="2"/>
            <a:r>
              <a:rPr lang="en-US" dirty="0"/>
              <a:t>Review and analysis of candidate credentials</a:t>
            </a:r>
          </a:p>
          <a:p>
            <a:pPr lvl="2"/>
            <a:r>
              <a:rPr lang="en-US" dirty="0"/>
              <a:t>Semi-finalist interviews &amp; recommends finalist to UW System President   </a:t>
            </a:r>
          </a:p>
          <a:p>
            <a:pPr lvl="1">
              <a:buFont typeface="Wingdings" panose="05000000000000000000" pitchFamily="2" charset="2"/>
              <a:buChar char="§"/>
            </a:pPr>
            <a:r>
              <a:rPr lang="en-US" dirty="0"/>
              <a:t>UW System President interviews and appoints successful candidate</a:t>
            </a:r>
          </a:p>
          <a:p>
            <a:pPr lvl="2"/>
            <a:r>
              <a:rPr lang="en-US" u="sng" dirty="0">
                <a:solidFill>
                  <a:schemeClr val="tx1">
                    <a:lumMod val="50000"/>
                  </a:schemeClr>
                </a:solidFill>
              </a:rPr>
              <a:t>Note: </a:t>
            </a:r>
            <a:r>
              <a:rPr lang="en-US" dirty="0">
                <a:solidFill>
                  <a:schemeClr val="tx1">
                    <a:lumMod val="50000"/>
                  </a:schemeClr>
                </a:solidFill>
              </a:rPr>
              <a:t>May identify up to two additional names from Search and </a:t>
            </a:r>
            <a:br>
              <a:rPr lang="en-US" dirty="0">
                <a:solidFill>
                  <a:schemeClr val="tx1">
                    <a:lumMod val="50000"/>
                  </a:schemeClr>
                </a:solidFill>
              </a:rPr>
            </a:br>
            <a:r>
              <a:rPr lang="en-US" dirty="0">
                <a:solidFill>
                  <a:schemeClr val="tx1">
                    <a:lumMod val="50000"/>
                  </a:schemeClr>
                </a:solidFill>
              </a:rPr>
              <a:t>Screen list to be considered as finalist</a:t>
            </a:r>
          </a:p>
          <a:p>
            <a:pPr lvl="2"/>
            <a:r>
              <a:rPr lang="en-US" dirty="0"/>
              <a:t>Advises Board standing committee of person selected</a:t>
            </a:r>
          </a:p>
          <a:p>
            <a:pPr lvl="1"/>
            <a:endParaRPr lang="en-US" dirty="0"/>
          </a:p>
          <a:p>
            <a:pPr lvl="2"/>
            <a:endParaRPr lang="en-US" dirty="0"/>
          </a:p>
          <a:p>
            <a:endParaRPr lang="en-US" dirty="0"/>
          </a:p>
          <a:p>
            <a:pPr marL="342900" lvl="1" indent="0">
              <a:buNone/>
            </a:pPr>
            <a:endParaRPr lang="en-US" dirty="0"/>
          </a:p>
          <a:p>
            <a:pPr lvl="1"/>
            <a:endParaRPr lang="en-US" dirty="0"/>
          </a:p>
        </p:txBody>
      </p:sp>
    </p:spTree>
    <p:extLst>
      <p:ext uri="{BB962C8B-B14F-4D97-AF65-F5344CB8AC3E}">
        <p14:creationId xmlns:p14="http://schemas.microsoft.com/office/powerpoint/2010/main" val="16764862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5819" y="3474216"/>
            <a:ext cx="6208839" cy="1362075"/>
          </a:xfrm>
        </p:spPr>
        <p:txBody>
          <a:bodyPr>
            <a:normAutofit/>
          </a:bodyPr>
          <a:lstStyle/>
          <a:p>
            <a:r>
              <a:rPr lang="en-US" sz="3600" cap="none" dirty="0">
                <a:latin typeface="+mn-lt"/>
              </a:rPr>
              <a:t>Chancellor Selection Protocol</a:t>
            </a:r>
          </a:p>
        </p:txBody>
      </p:sp>
    </p:spTree>
    <p:extLst>
      <p:ext uri="{BB962C8B-B14F-4D97-AF65-F5344CB8AC3E}">
        <p14:creationId xmlns:p14="http://schemas.microsoft.com/office/powerpoint/2010/main" val="3327101179"/>
      </p:ext>
    </p:extLst>
  </p:cSld>
  <p:clrMapOvr>
    <a:masterClrMapping/>
  </p:clrMapOvr>
</p:sld>
</file>

<file path=ppt/theme/theme1.xml><?xml version="1.0" encoding="utf-8"?>
<a:theme xmlns:a="http://schemas.openxmlformats.org/drawingml/2006/main" name="UWSystem-flowie">
  <a:themeElements>
    <a:clrScheme name="Custom 1">
      <a:dk1>
        <a:srgbClr val="3B3B3B"/>
      </a:dk1>
      <a:lt1>
        <a:sysClr val="window" lastClr="FFFFFF"/>
      </a:lt1>
      <a:dk2>
        <a:srgbClr val="560A22"/>
      </a:dk2>
      <a:lt2>
        <a:srgbClr val="D2D2D2"/>
      </a:lt2>
      <a:accent1>
        <a:srgbClr val="820032"/>
      </a:accent1>
      <a:accent2>
        <a:srgbClr val="640026"/>
      </a:accent2>
      <a:accent3>
        <a:srgbClr val="420019"/>
      </a:accent3>
      <a:accent4>
        <a:srgbClr val="2E0012"/>
      </a:accent4>
      <a:accent5>
        <a:srgbClr val="180009"/>
      </a:accent5>
      <a:accent6>
        <a:srgbClr val="A2003E"/>
      </a:accent6>
      <a:hlink>
        <a:srgbClr val="990033"/>
      </a:hlink>
      <a:folHlink>
        <a:srgbClr val="990033"/>
      </a:folHlink>
    </a:clrScheme>
    <a:fontScheme name="Custom 2">
      <a:majorFont>
        <a:latin typeface="Franklin Gothic Heavy"/>
        <a:ea typeface=""/>
        <a:cs typeface=""/>
      </a:majorFont>
      <a:minorFont>
        <a:latin typeface="Gill Sans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872</TotalTime>
  <Words>1635</Words>
  <Application>Microsoft Office PowerPoint</Application>
  <PresentationFormat>On-screen Show (4:3)</PresentationFormat>
  <Paragraphs>245</Paragraphs>
  <Slides>23</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Aharoni</vt:lpstr>
      <vt:lpstr>Arial</vt:lpstr>
      <vt:lpstr>Calibri</vt:lpstr>
      <vt:lpstr>Courier New</vt:lpstr>
      <vt:lpstr>Franklin Gothic Heavy</vt:lpstr>
      <vt:lpstr>Gill Sans MT</vt:lpstr>
      <vt:lpstr>Wingdings</vt:lpstr>
      <vt:lpstr>UWSystem-flowie</vt:lpstr>
      <vt:lpstr>UW SYSTEM AND INSTITUTION LEADERSHIP Administrative Hiring Practices  Presented by Shenita Brokenburr, Ph.D. UW System Human Resources August 30, 2017</vt:lpstr>
      <vt:lpstr>Overview Administrative Hiring Practices</vt:lpstr>
      <vt:lpstr>Policy Background</vt:lpstr>
      <vt:lpstr>Policy Statement</vt:lpstr>
      <vt:lpstr>UW System Senior Leadership  Search Protocol All UW System Senior Leadership searches typically have these in common*</vt:lpstr>
      <vt:lpstr>UW System President  Search Protocol</vt:lpstr>
      <vt:lpstr>UW System President  Search Protocol – (cont’d)</vt:lpstr>
      <vt:lpstr>UW System Senior Leadership Search Protocol</vt:lpstr>
      <vt:lpstr>Chancellor Selection Protocol</vt:lpstr>
      <vt:lpstr>Chancellor Selection Protocol</vt:lpstr>
      <vt:lpstr>PowerPoint Presentation</vt:lpstr>
      <vt:lpstr>Phase I: Pre-Search/Initiation</vt:lpstr>
      <vt:lpstr>Phase I: Pre-Search/Initiation (con't)</vt:lpstr>
      <vt:lpstr>Phase II: Search  </vt:lpstr>
      <vt:lpstr>Phase III: Screen  </vt:lpstr>
      <vt:lpstr>Phase III: Screen  </vt:lpstr>
      <vt:lpstr>Phase IV: Selection  </vt:lpstr>
      <vt:lpstr>Phase IV: Selection  </vt:lpstr>
      <vt:lpstr>  Phase IV: Selection  </vt:lpstr>
      <vt:lpstr>Chancellor Search  Analysis of Applicant Pools by Sector 2007-2014</vt:lpstr>
      <vt:lpstr>Opportunities for Process Enhancements</vt:lpstr>
      <vt:lpstr>References</vt:lpstr>
      <vt:lpstr>Discussion</vt:lpstr>
    </vt:vector>
  </TitlesOfParts>
  <Company>UWSA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2017-19 Budget &amp; Pay Plan</dc:title>
  <dc:creator>Debbie Schwandt</dc:creator>
  <cp:lastModifiedBy>Aaron Collins</cp:lastModifiedBy>
  <cp:revision>121</cp:revision>
  <cp:lastPrinted>2017-08-30T01:45:42Z</cp:lastPrinted>
  <dcterms:created xsi:type="dcterms:W3CDTF">2017-07-17T18:55:14Z</dcterms:created>
  <dcterms:modified xsi:type="dcterms:W3CDTF">2017-09-20T15:13:55Z</dcterms:modified>
</cp:coreProperties>
</file>