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64" r:id="rId2"/>
    <p:sldId id="275" r:id="rId3"/>
    <p:sldId id="258" r:id="rId4"/>
    <p:sldId id="266" r:id="rId5"/>
    <p:sldId id="260" r:id="rId6"/>
    <p:sldId id="283" r:id="rId7"/>
    <p:sldId id="268" r:id="rId8"/>
    <p:sldId id="270" r:id="rId9"/>
    <p:sldId id="277" r:id="rId10"/>
    <p:sldId id="265" r:id="rId11"/>
    <p:sldId id="272" r:id="rId12"/>
    <p:sldId id="271" r:id="rId13"/>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19B"/>
    <a:srgbClr val="E3E6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2" autoAdjust="0"/>
    <p:restoredTop sz="89744" autoAdjust="0"/>
  </p:normalViewPr>
  <p:slideViewPr>
    <p:cSldViewPr>
      <p:cViewPr>
        <p:scale>
          <a:sx n="100" d="100"/>
          <a:sy n="100" d="100"/>
        </p:scale>
        <p:origin x="-300" y="-90"/>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72" y="1368"/>
      </p:cViewPr>
      <p:guideLst>
        <p:guide orient="horz" pos="2924"/>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3027466" cy="464502"/>
          </a:xfrm>
          <a:prstGeom prst="rect">
            <a:avLst/>
          </a:prstGeom>
        </p:spPr>
        <p:txBody>
          <a:bodyPr vert="horz" lIns="91198" tIns="45598" rIns="91198" bIns="45598" rtlCol="0"/>
          <a:lstStyle>
            <a:lvl1pPr algn="l">
              <a:defRPr sz="1200"/>
            </a:lvl1pPr>
          </a:lstStyle>
          <a:p>
            <a:endParaRPr lang="en-US"/>
          </a:p>
        </p:txBody>
      </p:sp>
      <p:sp>
        <p:nvSpPr>
          <p:cNvPr id="3" name="Date Placeholder 2"/>
          <p:cNvSpPr>
            <a:spLocks noGrp="1"/>
          </p:cNvSpPr>
          <p:nvPr>
            <p:ph type="dt" sz="quarter" idx="1"/>
          </p:nvPr>
        </p:nvSpPr>
        <p:spPr>
          <a:xfrm>
            <a:off x="3955955" y="2"/>
            <a:ext cx="3027466" cy="464502"/>
          </a:xfrm>
          <a:prstGeom prst="rect">
            <a:avLst/>
          </a:prstGeom>
        </p:spPr>
        <p:txBody>
          <a:bodyPr vert="horz" lIns="91198" tIns="45598" rIns="91198" bIns="45598" rtlCol="0"/>
          <a:lstStyle>
            <a:lvl1pPr algn="r">
              <a:defRPr sz="1200"/>
            </a:lvl1pPr>
          </a:lstStyle>
          <a:p>
            <a:r>
              <a:rPr lang="en-US" smtClean="0"/>
              <a:t>1/24/2014</a:t>
            </a:r>
            <a:endParaRPr lang="en-US"/>
          </a:p>
        </p:txBody>
      </p:sp>
      <p:sp>
        <p:nvSpPr>
          <p:cNvPr id="4" name="Footer Placeholder 3"/>
          <p:cNvSpPr>
            <a:spLocks noGrp="1"/>
          </p:cNvSpPr>
          <p:nvPr>
            <p:ph type="ftr" sz="quarter" idx="2"/>
          </p:nvPr>
        </p:nvSpPr>
        <p:spPr>
          <a:xfrm>
            <a:off x="3" y="8817616"/>
            <a:ext cx="3027466" cy="464502"/>
          </a:xfrm>
          <a:prstGeom prst="rect">
            <a:avLst/>
          </a:prstGeom>
        </p:spPr>
        <p:txBody>
          <a:bodyPr vert="horz" lIns="91198" tIns="45598" rIns="91198" bIns="45598" rtlCol="0" anchor="b"/>
          <a:lstStyle>
            <a:lvl1pPr algn="l">
              <a:defRPr sz="1200"/>
            </a:lvl1pPr>
          </a:lstStyle>
          <a:p>
            <a:endParaRPr lang="en-US"/>
          </a:p>
        </p:txBody>
      </p:sp>
      <p:sp>
        <p:nvSpPr>
          <p:cNvPr id="5" name="Slide Number Placeholder 4"/>
          <p:cNvSpPr>
            <a:spLocks noGrp="1"/>
          </p:cNvSpPr>
          <p:nvPr>
            <p:ph type="sldNum" sz="quarter" idx="3"/>
          </p:nvPr>
        </p:nvSpPr>
        <p:spPr>
          <a:xfrm>
            <a:off x="3955955" y="8817616"/>
            <a:ext cx="3027466" cy="464502"/>
          </a:xfrm>
          <a:prstGeom prst="rect">
            <a:avLst/>
          </a:prstGeom>
        </p:spPr>
        <p:txBody>
          <a:bodyPr vert="horz" lIns="91198" tIns="45598" rIns="91198" bIns="45598" rtlCol="0" anchor="b"/>
          <a:lstStyle>
            <a:lvl1pPr algn="r">
              <a:defRPr sz="1200"/>
            </a:lvl1pPr>
          </a:lstStyle>
          <a:p>
            <a:fld id="{03E0698F-8D50-4629-8AD7-3BE6397A9867}" type="slidenum">
              <a:rPr lang="en-US" smtClean="0"/>
              <a:t>‹#›</a:t>
            </a:fld>
            <a:endParaRPr lang="en-US"/>
          </a:p>
        </p:txBody>
      </p:sp>
    </p:spTree>
    <p:extLst>
      <p:ext uri="{BB962C8B-B14F-4D97-AF65-F5344CB8AC3E}">
        <p14:creationId xmlns:p14="http://schemas.microsoft.com/office/powerpoint/2010/main" val="116632885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26833" cy="464185"/>
          </a:xfrm>
          <a:prstGeom prst="rect">
            <a:avLst/>
          </a:prstGeom>
        </p:spPr>
        <p:txBody>
          <a:bodyPr vert="horz" lIns="92929" tIns="46464" rIns="92929" bIns="46464" rtlCol="0"/>
          <a:lstStyle>
            <a:lvl1pPr algn="l">
              <a:defRPr sz="1200"/>
            </a:lvl1pPr>
          </a:lstStyle>
          <a:p>
            <a:endParaRPr lang="en-US" dirty="0"/>
          </a:p>
        </p:txBody>
      </p:sp>
      <p:sp>
        <p:nvSpPr>
          <p:cNvPr id="3" name="Date Placeholder 2"/>
          <p:cNvSpPr>
            <a:spLocks noGrp="1"/>
          </p:cNvSpPr>
          <p:nvPr>
            <p:ph type="dt" idx="1"/>
          </p:nvPr>
        </p:nvSpPr>
        <p:spPr>
          <a:xfrm>
            <a:off x="3956553" y="2"/>
            <a:ext cx="3026833" cy="464185"/>
          </a:xfrm>
          <a:prstGeom prst="rect">
            <a:avLst/>
          </a:prstGeom>
        </p:spPr>
        <p:txBody>
          <a:bodyPr vert="horz" lIns="92929" tIns="46464" rIns="92929" bIns="46464" rtlCol="0"/>
          <a:lstStyle>
            <a:lvl1pPr algn="r">
              <a:defRPr sz="1200"/>
            </a:lvl1pPr>
          </a:lstStyle>
          <a:p>
            <a:r>
              <a:rPr lang="en-US" smtClean="0"/>
              <a:t>1/24/2014</a:t>
            </a:r>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29" tIns="46464" rIns="92929" bIns="46464" rtlCol="0" anchor="ctr"/>
          <a:lstStyle/>
          <a:p>
            <a:endParaRPr lang="en-US" dirty="0"/>
          </a:p>
        </p:txBody>
      </p:sp>
      <p:sp>
        <p:nvSpPr>
          <p:cNvPr id="5" name="Notes Placeholder 4"/>
          <p:cNvSpPr>
            <a:spLocks noGrp="1"/>
          </p:cNvSpPr>
          <p:nvPr>
            <p:ph type="body" sz="quarter" idx="3"/>
          </p:nvPr>
        </p:nvSpPr>
        <p:spPr>
          <a:xfrm>
            <a:off x="698500" y="4409760"/>
            <a:ext cx="5588000" cy="4177665"/>
          </a:xfrm>
          <a:prstGeom prst="rect">
            <a:avLst/>
          </a:prstGeom>
        </p:spPr>
        <p:txBody>
          <a:bodyPr vert="horz" lIns="92929" tIns="46464" rIns="92929" bIns="4646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7"/>
            <a:ext cx="3026833" cy="464185"/>
          </a:xfrm>
          <a:prstGeom prst="rect">
            <a:avLst/>
          </a:prstGeom>
        </p:spPr>
        <p:txBody>
          <a:bodyPr vert="horz" lIns="92929" tIns="46464" rIns="92929" bIns="4646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3" y="8817907"/>
            <a:ext cx="3026833" cy="464185"/>
          </a:xfrm>
          <a:prstGeom prst="rect">
            <a:avLst/>
          </a:prstGeom>
        </p:spPr>
        <p:txBody>
          <a:bodyPr vert="horz" lIns="92929" tIns="46464" rIns="92929" bIns="46464" rtlCol="0" anchor="b"/>
          <a:lstStyle>
            <a:lvl1pPr algn="r">
              <a:defRPr sz="1200"/>
            </a:lvl1pPr>
          </a:lstStyle>
          <a:p>
            <a:fld id="{00F0EBE6-9A8E-4AD1-967E-47F9D6750ECE}" type="slidenum">
              <a:rPr lang="en-US" smtClean="0"/>
              <a:pPr/>
              <a:t>‹#›</a:t>
            </a:fld>
            <a:endParaRPr lang="en-US" dirty="0"/>
          </a:p>
        </p:txBody>
      </p:sp>
    </p:spTree>
    <p:extLst>
      <p:ext uri="{BB962C8B-B14F-4D97-AF65-F5344CB8AC3E}">
        <p14:creationId xmlns:p14="http://schemas.microsoft.com/office/powerpoint/2010/main" val="422444299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i="1" dirty="0">
              <a:latin typeface="Verdana" pitchFamily="34" charset="0"/>
              <a:ea typeface="Verdana" pitchFamily="34" charset="0"/>
              <a:cs typeface="Verdana" pitchFamily="34" charset="0"/>
            </a:endParaRPr>
          </a:p>
        </p:txBody>
      </p:sp>
      <p:sp>
        <p:nvSpPr>
          <p:cNvPr id="4" name="Slide Number Placeholder 3"/>
          <p:cNvSpPr>
            <a:spLocks noGrp="1"/>
          </p:cNvSpPr>
          <p:nvPr>
            <p:ph type="sldNum" sz="quarter" idx="10"/>
          </p:nvPr>
        </p:nvSpPr>
        <p:spPr/>
        <p:txBody>
          <a:bodyPr/>
          <a:lstStyle/>
          <a:p>
            <a:fld id="{00F0EBE6-9A8E-4AD1-967E-47F9D6750ECE}" type="slidenum">
              <a:rPr lang="en-US" smtClean="0"/>
              <a:pPr/>
              <a:t>1</a:t>
            </a:fld>
            <a:endParaRPr lang="en-US" dirty="0"/>
          </a:p>
        </p:txBody>
      </p:sp>
      <p:sp>
        <p:nvSpPr>
          <p:cNvPr id="5" name="Date Placeholder 4"/>
          <p:cNvSpPr>
            <a:spLocks noGrp="1"/>
          </p:cNvSpPr>
          <p:nvPr>
            <p:ph type="dt" idx="11"/>
          </p:nvPr>
        </p:nvSpPr>
        <p:spPr/>
        <p:txBody>
          <a:bodyPr/>
          <a:lstStyle/>
          <a:p>
            <a:r>
              <a:rPr lang="en-US" smtClean="0"/>
              <a:t>1/24/2014</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0386" y="4413875"/>
            <a:ext cx="5588000" cy="4177665"/>
          </a:xfrm>
        </p:spPr>
        <p:txBody>
          <a:bodyPr>
            <a:normAutofit lnSpcReduction="10000"/>
          </a:bodyPr>
          <a:lstStyle/>
          <a:p>
            <a:r>
              <a:rPr lang="en-US" i="1" dirty="0" smtClean="0">
                <a:latin typeface="Verdana" pitchFamily="34" charset="0"/>
                <a:ea typeface="Verdana" pitchFamily="34" charset="0"/>
                <a:cs typeface="Verdana" pitchFamily="34" charset="0"/>
              </a:rPr>
              <a:t>Having employees provide you with a </a:t>
            </a:r>
            <a:r>
              <a:rPr lang="en-US" b="1" i="1" dirty="0" smtClean="0">
                <a:latin typeface="Verdana" pitchFamily="34" charset="0"/>
                <a:ea typeface="Verdana" pitchFamily="34" charset="0"/>
                <a:cs typeface="Verdana" pitchFamily="34" charset="0"/>
              </a:rPr>
              <a:t>self-evaluation </a:t>
            </a:r>
            <a:r>
              <a:rPr lang="en-US" i="1" dirty="0" smtClean="0">
                <a:latin typeface="Verdana" pitchFamily="34" charset="0"/>
                <a:ea typeface="Verdana" pitchFamily="34" charset="0"/>
                <a:cs typeface="Verdana" pitchFamily="34" charset="0"/>
              </a:rPr>
              <a:t>may provide a starting point for the evaluation meeting.  It may make it easier for the employee to accept and discuss his or her own performance issues. </a:t>
            </a:r>
          </a:p>
          <a:p>
            <a:endParaRPr lang="en-US" dirty="0" smtClean="0">
              <a:latin typeface="Verdana" pitchFamily="34" charset="0"/>
              <a:ea typeface="Verdana" pitchFamily="34" charset="0"/>
              <a:cs typeface="Verdana" pitchFamily="34" charset="0"/>
            </a:endParaRPr>
          </a:p>
          <a:p>
            <a:r>
              <a:rPr lang="en-US" b="1" dirty="0" smtClean="0">
                <a:latin typeface="Verdana" pitchFamily="34" charset="0"/>
                <a:ea typeface="Verdana" pitchFamily="34" charset="0"/>
                <a:cs typeface="Verdana" pitchFamily="34" charset="0"/>
              </a:rPr>
              <a:t>Examples of questions </a:t>
            </a:r>
            <a:r>
              <a:rPr lang="en-US" dirty="0" smtClean="0">
                <a:latin typeface="Verdana" pitchFamily="34" charset="0"/>
                <a:ea typeface="Verdana" pitchFamily="34" charset="0"/>
                <a:cs typeface="Verdana" pitchFamily="34" charset="0"/>
              </a:rPr>
              <a:t>you can pose to the employee to get him/her started on the self-evaluation:</a:t>
            </a:r>
          </a:p>
          <a:p>
            <a:endParaRPr lang="en-US" dirty="0">
              <a:latin typeface="Verdana" pitchFamily="34" charset="0"/>
              <a:ea typeface="Verdana" pitchFamily="34" charset="0"/>
              <a:cs typeface="Verdana" pitchFamily="34" charset="0"/>
            </a:endParaRPr>
          </a:p>
          <a:p>
            <a:pPr marL="170992" indent="-170992">
              <a:buFont typeface="Arial" pitchFamily="34" charset="0"/>
              <a:buChar char="•"/>
            </a:pPr>
            <a:r>
              <a:rPr lang="en-US" dirty="0" smtClean="0">
                <a:latin typeface="Verdana" pitchFamily="34" charset="0"/>
                <a:ea typeface="Verdana" pitchFamily="34" charset="0"/>
                <a:cs typeface="Verdana" pitchFamily="34" charset="0"/>
              </a:rPr>
              <a:t>Considering</a:t>
            </a:r>
            <a:r>
              <a:rPr lang="en-US" baseline="0" dirty="0" smtClean="0">
                <a:latin typeface="Verdana" pitchFamily="34" charset="0"/>
                <a:ea typeface="Verdana" pitchFamily="34" charset="0"/>
                <a:cs typeface="Verdana" pitchFamily="34" charset="0"/>
              </a:rPr>
              <a:t> all of your work accomplishments in the past year, of which are you most proud?</a:t>
            </a:r>
          </a:p>
          <a:p>
            <a:pPr marL="170992" indent="-170992">
              <a:buFont typeface="Arial" pitchFamily="34" charset="0"/>
              <a:buChar char="•"/>
            </a:pPr>
            <a:r>
              <a:rPr lang="en-US" dirty="0" smtClean="0">
                <a:latin typeface="Verdana" pitchFamily="34" charset="0"/>
                <a:ea typeface="Verdana" pitchFamily="34" charset="0"/>
                <a:cs typeface="Verdana" pitchFamily="34" charset="0"/>
              </a:rPr>
              <a:t>What do you like most about your job?</a:t>
            </a:r>
            <a:endParaRPr lang="en-US" baseline="0" dirty="0" smtClean="0">
              <a:latin typeface="Verdana" pitchFamily="34" charset="0"/>
              <a:ea typeface="Verdana" pitchFamily="34" charset="0"/>
              <a:cs typeface="Verdana" pitchFamily="34" charset="0"/>
            </a:endParaRPr>
          </a:p>
          <a:p>
            <a:pPr marL="170992" indent="-170992">
              <a:buFont typeface="Arial" pitchFamily="34" charset="0"/>
              <a:buChar char="•"/>
            </a:pPr>
            <a:r>
              <a:rPr lang="en-US" dirty="0" smtClean="0">
                <a:latin typeface="Verdana" pitchFamily="34" charset="0"/>
                <a:ea typeface="Verdana" pitchFamily="34" charset="0"/>
                <a:cs typeface="Verdana" pitchFamily="34" charset="0"/>
              </a:rPr>
              <a:t>Are there goals you would like to reach?</a:t>
            </a:r>
          </a:p>
          <a:p>
            <a:pPr marL="170992" indent="-170992">
              <a:buFont typeface="Arial" pitchFamily="34" charset="0"/>
              <a:buChar char="•"/>
            </a:pPr>
            <a:r>
              <a:rPr lang="en-US" dirty="0" smtClean="0">
                <a:latin typeface="Verdana" pitchFamily="34" charset="0"/>
                <a:ea typeface="Verdana" pitchFamily="34" charset="0"/>
                <a:cs typeface="Verdana" pitchFamily="34" charset="0"/>
              </a:rPr>
              <a:t>Where do </a:t>
            </a:r>
            <a:r>
              <a:rPr lang="en-US" u="sng" dirty="0" smtClean="0">
                <a:latin typeface="Verdana" pitchFamily="34" charset="0"/>
                <a:ea typeface="Verdana" pitchFamily="34" charset="0"/>
                <a:cs typeface="Verdana" pitchFamily="34" charset="0"/>
              </a:rPr>
              <a:t>you</a:t>
            </a:r>
            <a:r>
              <a:rPr lang="en-US" dirty="0" smtClean="0">
                <a:latin typeface="Verdana" pitchFamily="34" charset="0"/>
                <a:ea typeface="Verdana" pitchFamily="34" charset="0"/>
                <a:cs typeface="Verdana" pitchFamily="34" charset="0"/>
              </a:rPr>
              <a:t> feel your job performance could be improved?</a:t>
            </a:r>
          </a:p>
          <a:p>
            <a:pPr marL="170992" indent="-170992">
              <a:buFont typeface="Arial" pitchFamily="34" charset="0"/>
              <a:buChar char="•"/>
            </a:pPr>
            <a:r>
              <a:rPr lang="en-US" dirty="0" smtClean="0">
                <a:latin typeface="Verdana" pitchFamily="34" charset="0"/>
                <a:ea typeface="Verdana" pitchFamily="34" charset="0"/>
                <a:cs typeface="Verdana" pitchFamily="34" charset="0"/>
              </a:rPr>
              <a:t>Is there training that would assist in your performance or future goals?</a:t>
            </a:r>
          </a:p>
          <a:p>
            <a:endParaRPr lang="en-US" dirty="0" smtClean="0">
              <a:latin typeface="Verdana" pitchFamily="34" charset="0"/>
              <a:ea typeface="Verdana" pitchFamily="34" charset="0"/>
              <a:cs typeface="Verdana" pitchFamily="34" charset="0"/>
            </a:endParaRPr>
          </a:p>
          <a:p>
            <a:r>
              <a:rPr lang="en-US" b="1" i="1" dirty="0" smtClean="0">
                <a:latin typeface="Verdana" pitchFamily="34" charset="0"/>
                <a:ea typeface="Verdana" pitchFamily="34" charset="0"/>
                <a:cs typeface="Verdana" pitchFamily="34" charset="0"/>
              </a:rPr>
              <a:t>Only supervisors and employees attend evaluation meetings</a:t>
            </a:r>
            <a:r>
              <a:rPr lang="en-US" i="1" baseline="0" dirty="0" smtClean="0">
                <a:latin typeface="Verdana" pitchFamily="34" charset="0"/>
                <a:ea typeface="Verdana" pitchFamily="34" charset="0"/>
                <a:cs typeface="Verdana" pitchFamily="34" charset="0"/>
              </a:rPr>
              <a:t>. Again- not a disciplinary process or</a:t>
            </a:r>
            <a:r>
              <a:rPr lang="en-US" i="1" dirty="0" smtClean="0">
                <a:latin typeface="Verdana" pitchFamily="34" charset="0"/>
                <a:ea typeface="Verdana" pitchFamily="34" charset="0"/>
                <a:cs typeface="Verdana" pitchFamily="34" charset="0"/>
              </a:rPr>
              <a:t> used in discipline.</a:t>
            </a:r>
          </a:p>
          <a:p>
            <a:endParaRPr lang="en-US" i="1" dirty="0">
              <a:latin typeface="Verdana" pitchFamily="34" charset="0"/>
              <a:ea typeface="Verdana" pitchFamily="34" charset="0"/>
              <a:cs typeface="Verdana" pitchFamily="34" charset="0"/>
            </a:endParaRPr>
          </a:p>
          <a:p>
            <a:r>
              <a:rPr lang="en-US" i="1" dirty="0" smtClean="0">
                <a:latin typeface="Verdana" pitchFamily="34" charset="0"/>
                <a:ea typeface="Verdana" pitchFamily="34" charset="0"/>
                <a:cs typeface="Verdana" pitchFamily="34" charset="0"/>
              </a:rPr>
              <a:t>If an employee requests that a 3</a:t>
            </a:r>
            <a:r>
              <a:rPr lang="en-US" i="1" baseline="30000" dirty="0" smtClean="0">
                <a:latin typeface="Verdana" pitchFamily="34" charset="0"/>
                <a:ea typeface="Verdana" pitchFamily="34" charset="0"/>
                <a:cs typeface="Verdana" pitchFamily="34" charset="0"/>
              </a:rPr>
              <a:t>rd</a:t>
            </a:r>
            <a:r>
              <a:rPr lang="en-US" i="1" dirty="0" smtClean="0">
                <a:latin typeface="Verdana" pitchFamily="34" charset="0"/>
                <a:ea typeface="Verdana" pitchFamily="34" charset="0"/>
                <a:cs typeface="Verdana" pitchFamily="34" charset="0"/>
              </a:rPr>
              <a:t> party attend a meeting to discuss performance (whether it be the formal annual evaluation or interim meeting) you should deny the request and reiterate that the purpose of the meeting is to discuss performance, not discipline.  </a:t>
            </a:r>
            <a:endParaRPr lang="en-US" i="1" dirty="0">
              <a:latin typeface="Verdana" pitchFamily="34" charset="0"/>
              <a:ea typeface="Verdana" pitchFamily="34" charset="0"/>
              <a:cs typeface="Verdana" pitchFamily="34" charset="0"/>
            </a:endParaRPr>
          </a:p>
        </p:txBody>
      </p:sp>
      <p:sp>
        <p:nvSpPr>
          <p:cNvPr id="4" name="Slide Number Placeholder 3"/>
          <p:cNvSpPr>
            <a:spLocks noGrp="1"/>
          </p:cNvSpPr>
          <p:nvPr>
            <p:ph type="sldNum" sz="quarter" idx="10"/>
          </p:nvPr>
        </p:nvSpPr>
        <p:spPr/>
        <p:txBody>
          <a:bodyPr/>
          <a:lstStyle/>
          <a:p>
            <a:fld id="{00F0EBE6-9A8E-4AD1-967E-47F9D6750ECE}" type="slidenum">
              <a:rPr lang="en-US" smtClean="0"/>
              <a:pPr/>
              <a:t>10</a:t>
            </a:fld>
            <a:endParaRPr lang="en-US" dirty="0"/>
          </a:p>
        </p:txBody>
      </p:sp>
      <p:sp>
        <p:nvSpPr>
          <p:cNvPr id="5" name="Date Placeholder 4"/>
          <p:cNvSpPr>
            <a:spLocks noGrp="1"/>
          </p:cNvSpPr>
          <p:nvPr>
            <p:ph type="dt" idx="11"/>
          </p:nvPr>
        </p:nvSpPr>
        <p:spPr/>
        <p:txBody>
          <a:bodyPr/>
          <a:lstStyle/>
          <a:p>
            <a:r>
              <a:rPr lang="en-US" smtClean="0"/>
              <a:t>1/24/2014</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76111" y="4487124"/>
            <a:ext cx="5588000" cy="4177665"/>
          </a:xfrm>
        </p:spPr>
        <p:txBody>
          <a:bodyPr>
            <a:normAutofit lnSpcReduction="10000"/>
          </a:bodyPr>
          <a:lstStyle/>
          <a:p>
            <a:endParaRPr lang="en-US" b="1" dirty="0" smtClean="0">
              <a:latin typeface="Arial" pitchFamily="34" charset="0"/>
              <a:cs typeface="Arial" pitchFamily="34" charset="0"/>
            </a:endParaRPr>
          </a:p>
          <a:p>
            <a:endParaRPr lang="en-US" b="1" dirty="0">
              <a:latin typeface="Arial" pitchFamily="34" charset="0"/>
              <a:cs typeface="Arial" pitchFamily="34" charset="0"/>
            </a:endParaRPr>
          </a:p>
          <a:p>
            <a:r>
              <a:rPr lang="en-US" b="1" i="1" dirty="0" smtClean="0">
                <a:latin typeface="Verdana" pitchFamily="34" charset="0"/>
                <a:ea typeface="Verdana" pitchFamily="34" charset="0"/>
                <a:cs typeface="Verdana" pitchFamily="34" charset="0"/>
              </a:rPr>
              <a:t>Barriers</a:t>
            </a:r>
            <a:r>
              <a:rPr lang="en-US" i="1" dirty="0" smtClean="0">
                <a:latin typeface="Verdana" pitchFamily="34" charset="0"/>
                <a:ea typeface="Verdana" pitchFamily="34" charset="0"/>
                <a:cs typeface="Verdana" pitchFamily="34" charset="0"/>
              </a:rPr>
              <a:t> could include lack of equipment or technology or an office that is short-staffed, requiring employees to be torn in different directions.</a:t>
            </a:r>
          </a:p>
          <a:p>
            <a:endParaRPr lang="en-US" dirty="0" smtClean="0">
              <a:latin typeface="Verdana" pitchFamily="34" charset="0"/>
              <a:ea typeface="Verdana" pitchFamily="34" charset="0"/>
              <a:cs typeface="Verdana" pitchFamily="34" charset="0"/>
            </a:endParaRPr>
          </a:p>
          <a:p>
            <a:r>
              <a:rPr lang="en-US" b="1" dirty="0" smtClean="0">
                <a:latin typeface="Verdana" pitchFamily="34" charset="0"/>
                <a:ea typeface="Verdana" pitchFamily="34" charset="0"/>
                <a:cs typeface="Verdana" pitchFamily="34" charset="0"/>
              </a:rPr>
              <a:t>REMEMBER:</a:t>
            </a:r>
          </a:p>
          <a:p>
            <a:endParaRPr lang="en-US" dirty="0">
              <a:latin typeface="Verdana" pitchFamily="34" charset="0"/>
              <a:ea typeface="Verdana" pitchFamily="34" charset="0"/>
              <a:cs typeface="Verdana" pitchFamily="34" charset="0"/>
            </a:endParaRPr>
          </a:p>
          <a:p>
            <a:pPr marL="627566" lvl="1" indent="-170414">
              <a:buFont typeface="Arial" pitchFamily="34" charset="0"/>
              <a:buChar char="•"/>
            </a:pPr>
            <a:r>
              <a:rPr lang="en-US" dirty="0" smtClean="0">
                <a:latin typeface="Verdana" pitchFamily="34" charset="0"/>
                <a:ea typeface="Verdana" pitchFamily="34" charset="0"/>
                <a:cs typeface="Verdana" pitchFamily="34" charset="0"/>
              </a:rPr>
              <a:t>Stick to the facts</a:t>
            </a:r>
          </a:p>
          <a:p>
            <a:pPr marL="170414" indent="-170414">
              <a:buFont typeface="Arial" pitchFamily="34" charset="0"/>
              <a:buChar char="•"/>
            </a:pPr>
            <a:endParaRPr lang="en-US" dirty="0" smtClean="0">
              <a:latin typeface="Verdana" pitchFamily="34" charset="0"/>
              <a:ea typeface="Verdana" pitchFamily="34" charset="0"/>
              <a:cs typeface="Verdana" pitchFamily="34" charset="0"/>
            </a:endParaRPr>
          </a:p>
          <a:p>
            <a:pPr marL="627566" lvl="1" indent="-170414">
              <a:buFont typeface="Arial" pitchFamily="34" charset="0"/>
              <a:buChar char="•"/>
            </a:pPr>
            <a:r>
              <a:rPr lang="en-US" dirty="0" smtClean="0">
                <a:latin typeface="Verdana" pitchFamily="34" charset="0"/>
                <a:ea typeface="Verdana" pitchFamily="34" charset="0"/>
                <a:cs typeface="Verdana" pitchFamily="34" charset="0"/>
              </a:rPr>
              <a:t>Don’t get defensive</a:t>
            </a:r>
          </a:p>
          <a:p>
            <a:pPr marL="170414" indent="-170414">
              <a:buFont typeface="Arial" pitchFamily="34" charset="0"/>
              <a:buChar char="•"/>
            </a:pPr>
            <a:endParaRPr lang="en-US" dirty="0" smtClean="0">
              <a:latin typeface="Verdana" pitchFamily="34" charset="0"/>
              <a:ea typeface="Verdana" pitchFamily="34" charset="0"/>
              <a:cs typeface="Verdana" pitchFamily="34" charset="0"/>
            </a:endParaRPr>
          </a:p>
          <a:p>
            <a:pPr marL="627566" lvl="1" indent="-170414">
              <a:buFont typeface="Arial" pitchFamily="34" charset="0"/>
              <a:buChar char="•"/>
            </a:pPr>
            <a:r>
              <a:rPr lang="en-US" dirty="0" smtClean="0">
                <a:latin typeface="Verdana" pitchFamily="34" charset="0"/>
                <a:ea typeface="Verdana" pitchFamily="34" charset="0"/>
                <a:cs typeface="Verdana" pitchFamily="34" charset="0"/>
              </a:rPr>
              <a:t>Make expectations clear </a:t>
            </a:r>
          </a:p>
          <a:p>
            <a:pPr marL="170414" indent="-170414">
              <a:buFont typeface="Arial" pitchFamily="34" charset="0"/>
              <a:buChar char="•"/>
            </a:pPr>
            <a:endParaRPr lang="en-US" dirty="0" smtClean="0">
              <a:latin typeface="Verdana" pitchFamily="34" charset="0"/>
              <a:ea typeface="Verdana" pitchFamily="34" charset="0"/>
              <a:cs typeface="Verdana" pitchFamily="34" charset="0"/>
            </a:endParaRPr>
          </a:p>
          <a:p>
            <a:pPr marL="627566" lvl="1" indent="-170414">
              <a:buFont typeface="Arial" pitchFamily="34" charset="0"/>
              <a:buChar char="•"/>
            </a:pPr>
            <a:r>
              <a:rPr lang="en-US" dirty="0" smtClean="0">
                <a:latin typeface="Verdana" pitchFamily="34" charset="0"/>
                <a:ea typeface="Verdana" pitchFamily="34" charset="0"/>
                <a:cs typeface="Verdana" pitchFamily="34" charset="0"/>
              </a:rPr>
              <a:t>Encourage training if needed</a:t>
            </a:r>
          </a:p>
          <a:p>
            <a:pPr marL="170414" indent="-170414">
              <a:buFont typeface="Arial" pitchFamily="34" charset="0"/>
              <a:buChar char="•"/>
            </a:pPr>
            <a:endParaRPr lang="en-US" dirty="0" smtClean="0">
              <a:latin typeface="Verdana" pitchFamily="34" charset="0"/>
              <a:ea typeface="Verdana" pitchFamily="34" charset="0"/>
              <a:cs typeface="Verdana" pitchFamily="34" charset="0"/>
            </a:endParaRPr>
          </a:p>
          <a:p>
            <a:pPr marL="627566" lvl="1" indent="-170414">
              <a:buFont typeface="Arial" pitchFamily="34" charset="0"/>
              <a:buChar char="•"/>
            </a:pPr>
            <a:r>
              <a:rPr lang="en-US" dirty="0" smtClean="0">
                <a:latin typeface="Verdana" pitchFamily="34" charset="0"/>
                <a:ea typeface="Verdana" pitchFamily="34" charset="0"/>
                <a:cs typeface="Verdana" pitchFamily="34" charset="0"/>
              </a:rPr>
              <a:t>Be</a:t>
            </a:r>
            <a:r>
              <a:rPr lang="en-US" baseline="0" dirty="0" smtClean="0">
                <a:latin typeface="Verdana" pitchFamily="34" charset="0"/>
                <a:ea typeface="Verdana" pitchFamily="34" charset="0"/>
                <a:cs typeface="Verdana" pitchFamily="34" charset="0"/>
              </a:rPr>
              <a:t> supportive but firm</a:t>
            </a:r>
          </a:p>
          <a:p>
            <a:pPr marL="170414" indent="-170414">
              <a:buFont typeface="Arial" pitchFamily="34" charset="0"/>
              <a:buChar char="•"/>
            </a:pPr>
            <a:endParaRPr lang="en-US" dirty="0">
              <a:latin typeface="Verdana" pitchFamily="34" charset="0"/>
              <a:ea typeface="Verdana" pitchFamily="34" charset="0"/>
              <a:cs typeface="Verdana" pitchFamily="34" charset="0"/>
            </a:endParaRPr>
          </a:p>
          <a:p>
            <a:endParaRPr lang="en-US" dirty="0" smtClean="0">
              <a:latin typeface="Verdana" pitchFamily="34" charset="0"/>
              <a:ea typeface="Verdana" pitchFamily="34" charset="0"/>
              <a:cs typeface="Verdana" pitchFamily="34" charset="0"/>
            </a:endParaRPr>
          </a:p>
          <a:p>
            <a:r>
              <a:rPr lang="en-US" dirty="0" smtClean="0">
                <a:latin typeface="Verdana" pitchFamily="34" charset="0"/>
                <a:ea typeface="Verdana" pitchFamily="34" charset="0"/>
                <a:cs typeface="Verdana" pitchFamily="34" charset="0"/>
              </a:rPr>
              <a:t>Included in the back of this section of the binder are a </a:t>
            </a:r>
            <a:r>
              <a:rPr lang="en-US" b="1" dirty="0" smtClean="0">
                <a:latin typeface="Verdana" pitchFamily="34" charset="0"/>
                <a:ea typeface="Verdana" pitchFamily="34" charset="0"/>
                <a:cs typeface="Verdana" pitchFamily="34" charset="0"/>
              </a:rPr>
              <a:t>couple documents </a:t>
            </a:r>
            <a:r>
              <a:rPr lang="en-US" dirty="0" smtClean="0">
                <a:latin typeface="Verdana" pitchFamily="34" charset="0"/>
                <a:ea typeface="Verdana" pitchFamily="34" charset="0"/>
                <a:cs typeface="Verdana" pitchFamily="34" charset="0"/>
              </a:rPr>
              <a:t>that may prove helpful.  One is entitled “Basic Communication Rules to Use in Difficult Performance Review Sessions” and the other is a checklist entitled, “Conducting the Appraisal Discussion”.</a:t>
            </a:r>
            <a:endParaRPr lang="en-US" dirty="0">
              <a:latin typeface="Verdana" pitchFamily="34" charset="0"/>
              <a:ea typeface="Verdana" pitchFamily="34" charset="0"/>
              <a:cs typeface="Verdana" pitchFamily="34" charset="0"/>
            </a:endParaRPr>
          </a:p>
        </p:txBody>
      </p:sp>
      <p:sp>
        <p:nvSpPr>
          <p:cNvPr id="4" name="Slide Number Placeholder 3"/>
          <p:cNvSpPr>
            <a:spLocks noGrp="1"/>
          </p:cNvSpPr>
          <p:nvPr>
            <p:ph type="sldNum" sz="quarter" idx="10"/>
          </p:nvPr>
        </p:nvSpPr>
        <p:spPr/>
        <p:txBody>
          <a:bodyPr/>
          <a:lstStyle/>
          <a:p>
            <a:fld id="{00F0EBE6-9A8E-4AD1-967E-47F9D6750ECE}" type="slidenum">
              <a:rPr lang="en-US" smtClean="0"/>
              <a:pPr/>
              <a:t>11</a:t>
            </a:fld>
            <a:endParaRPr lang="en-US" dirty="0"/>
          </a:p>
        </p:txBody>
      </p:sp>
      <p:sp>
        <p:nvSpPr>
          <p:cNvPr id="5" name="Date Placeholder 4"/>
          <p:cNvSpPr>
            <a:spLocks noGrp="1"/>
          </p:cNvSpPr>
          <p:nvPr>
            <p:ph type="dt" idx="11"/>
          </p:nvPr>
        </p:nvSpPr>
        <p:spPr/>
        <p:txBody>
          <a:bodyPr/>
          <a:lstStyle/>
          <a:p>
            <a:r>
              <a:rPr lang="en-US" smtClean="0"/>
              <a:t>1/24/2014</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r>
              <a:rPr lang="en-US" sz="1100" i="1" dirty="0">
                <a:latin typeface="Verdana" pitchFamily="34" charset="0"/>
                <a:ea typeface="Verdana" pitchFamily="34" charset="0"/>
                <a:cs typeface="Verdana" pitchFamily="34" charset="0"/>
              </a:rPr>
              <a:t>Sometime employees </a:t>
            </a:r>
            <a:r>
              <a:rPr lang="en-US" sz="1100" b="1" i="1" dirty="0">
                <a:latin typeface="Verdana" pitchFamily="34" charset="0"/>
                <a:ea typeface="Verdana" pitchFamily="34" charset="0"/>
                <a:cs typeface="Verdana" pitchFamily="34" charset="0"/>
              </a:rPr>
              <a:t>refuse to sign evaluation</a:t>
            </a:r>
            <a:r>
              <a:rPr lang="en-US" sz="1100" i="1" dirty="0">
                <a:latin typeface="Verdana" pitchFamily="34" charset="0"/>
                <a:ea typeface="Verdana" pitchFamily="34" charset="0"/>
                <a:cs typeface="Verdana" pitchFamily="34" charset="0"/>
              </a:rPr>
              <a:t>, thinking that to sign implies agreement.  If you run into this, explain that the signature only indicates that the employee has received the evaluation.  If the employee still insists on not signing, don’t push it.  Simply make a note on the employee signature line that the evaluation was given to the employee on such and such date, but he/she chose not to sign.  </a:t>
            </a:r>
          </a:p>
          <a:p>
            <a:endParaRPr lang="en-US" sz="1100" dirty="0">
              <a:latin typeface="Verdana" pitchFamily="34" charset="0"/>
              <a:ea typeface="Verdana" pitchFamily="34" charset="0"/>
              <a:cs typeface="Verdana" pitchFamily="34" charset="0"/>
            </a:endParaRPr>
          </a:p>
          <a:p>
            <a:r>
              <a:rPr lang="en-US" sz="1100" b="1" dirty="0">
                <a:latin typeface="Verdana" pitchFamily="34" charset="0"/>
                <a:ea typeface="Verdana" pitchFamily="34" charset="0"/>
                <a:cs typeface="Verdana" pitchFamily="34" charset="0"/>
              </a:rPr>
              <a:t>Forward all evaluations to HR office </a:t>
            </a:r>
            <a:r>
              <a:rPr lang="en-US" sz="1100" dirty="0">
                <a:latin typeface="Verdana" pitchFamily="34" charset="0"/>
                <a:ea typeface="Verdana" pitchFamily="34" charset="0"/>
                <a:cs typeface="Verdana" pitchFamily="34" charset="0"/>
              </a:rPr>
              <a:t>for inclusion in employee personnel file.  </a:t>
            </a:r>
          </a:p>
          <a:p>
            <a:endParaRPr lang="en-US" sz="1100" dirty="0">
              <a:latin typeface="Verdana" pitchFamily="34" charset="0"/>
              <a:ea typeface="Verdana" pitchFamily="34" charset="0"/>
              <a:cs typeface="Verdana" pitchFamily="34" charset="0"/>
            </a:endParaRPr>
          </a:p>
          <a:p>
            <a:r>
              <a:rPr lang="en-US" sz="1100" i="1" dirty="0">
                <a:latin typeface="Verdana" pitchFamily="34" charset="0"/>
                <a:ea typeface="Verdana" pitchFamily="34" charset="0"/>
                <a:cs typeface="Verdana" pitchFamily="34" charset="0"/>
              </a:rPr>
              <a:t>This is the time when, if you’re using the format which I distributed earlier, the first and second column of the form are completed for the upcoming year.  Be clear and concise with regard to expectations.</a:t>
            </a:r>
          </a:p>
          <a:p>
            <a:endParaRPr lang="en-US" sz="1100" i="1" dirty="0">
              <a:latin typeface="Verdana" pitchFamily="34" charset="0"/>
              <a:ea typeface="Verdana" pitchFamily="34" charset="0"/>
              <a:cs typeface="Verdana" pitchFamily="34" charset="0"/>
            </a:endParaRPr>
          </a:p>
          <a:p>
            <a:r>
              <a:rPr lang="en-US" sz="1100" dirty="0">
                <a:latin typeface="Verdana" pitchFamily="34" charset="0"/>
                <a:ea typeface="Verdana" pitchFamily="34" charset="0"/>
                <a:cs typeface="Verdana" pitchFamily="34" charset="0"/>
              </a:rPr>
              <a:t>As discussed earlier, the annual performance evaluation exercise is a good time to </a:t>
            </a:r>
            <a:r>
              <a:rPr lang="en-US" sz="1100" b="1" dirty="0">
                <a:latin typeface="Verdana" pitchFamily="34" charset="0"/>
                <a:ea typeface="Verdana" pitchFamily="34" charset="0"/>
                <a:cs typeface="Verdana" pitchFamily="34" charset="0"/>
              </a:rPr>
              <a:t>review the position description for accuracy</a:t>
            </a:r>
            <a:r>
              <a:rPr lang="en-US" sz="1100" dirty="0">
                <a:latin typeface="Verdana" pitchFamily="34" charset="0"/>
                <a:ea typeface="Verdana" pitchFamily="34" charset="0"/>
                <a:cs typeface="Verdana" pitchFamily="34" charset="0"/>
              </a:rPr>
              <a:t>.  If changes have taken place they should be documented and an official updated position description should be forwarded to the HR office along with the evaluation and both documents should be placed in the employee’s personnel file.</a:t>
            </a:r>
          </a:p>
          <a:p>
            <a:endParaRPr lang="en-US" sz="1100" dirty="0">
              <a:latin typeface="Verdana" pitchFamily="34" charset="0"/>
              <a:ea typeface="Verdana" pitchFamily="34" charset="0"/>
              <a:cs typeface="Verdana" pitchFamily="34" charset="0"/>
            </a:endParaRPr>
          </a:p>
          <a:p>
            <a:endParaRPr lang="en-US" sz="1100" dirty="0">
              <a:latin typeface="Verdana" pitchFamily="34" charset="0"/>
              <a:ea typeface="Verdana" pitchFamily="34" charset="0"/>
              <a:cs typeface="Verdana" pitchFamily="34" charset="0"/>
            </a:endParaRPr>
          </a:p>
          <a:p>
            <a:r>
              <a:rPr lang="en-US" sz="1100" b="1" i="1" dirty="0">
                <a:latin typeface="Verdana" pitchFamily="34" charset="0"/>
                <a:ea typeface="Verdana" pitchFamily="34" charset="0"/>
                <a:cs typeface="Verdana" pitchFamily="34" charset="0"/>
              </a:rPr>
              <a:t>Continue with open communication </a:t>
            </a:r>
            <a:r>
              <a:rPr lang="en-US" sz="1100" i="1" dirty="0">
                <a:latin typeface="Verdana" pitchFamily="34" charset="0"/>
                <a:ea typeface="Verdana" pitchFamily="34" charset="0"/>
                <a:cs typeface="Verdana" pitchFamily="34" charset="0"/>
              </a:rPr>
              <a:t>regarding job performance throughout the year</a:t>
            </a:r>
          </a:p>
        </p:txBody>
      </p:sp>
      <p:sp>
        <p:nvSpPr>
          <p:cNvPr id="4" name="Slide Number Placeholder 3"/>
          <p:cNvSpPr>
            <a:spLocks noGrp="1"/>
          </p:cNvSpPr>
          <p:nvPr>
            <p:ph type="sldNum" sz="quarter" idx="10"/>
          </p:nvPr>
        </p:nvSpPr>
        <p:spPr/>
        <p:txBody>
          <a:bodyPr/>
          <a:lstStyle/>
          <a:p>
            <a:fld id="{00F0EBE6-9A8E-4AD1-967E-47F9D6750ECE}" type="slidenum">
              <a:rPr lang="en-US" smtClean="0"/>
              <a:pPr/>
              <a:t>12</a:t>
            </a:fld>
            <a:endParaRPr lang="en-US" dirty="0"/>
          </a:p>
        </p:txBody>
      </p:sp>
      <p:sp>
        <p:nvSpPr>
          <p:cNvPr id="5" name="Date Placeholder 4"/>
          <p:cNvSpPr>
            <a:spLocks noGrp="1"/>
          </p:cNvSpPr>
          <p:nvPr>
            <p:ph type="dt" idx="11"/>
          </p:nvPr>
        </p:nvSpPr>
        <p:spPr/>
        <p:txBody>
          <a:bodyPr/>
          <a:lstStyle/>
          <a:p>
            <a:r>
              <a:rPr lang="en-US" smtClean="0"/>
              <a:t>1/24/2014</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3100" y="4489450"/>
            <a:ext cx="5588000" cy="4177665"/>
          </a:xfrm>
        </p:spPr>
        <p:txBody>
          <a:bodyPr>
            <a:normAutofit/>
          </a:bodyPr>
          <a:lstStyle/>
          <a:p>
            <a:r>
              <a:rPr lang="en-US" dirty="0" smtClean="0">
                <a:latin typeface="Verdana" pitchFamily="34" charset="0"/>
                <a:ea typeface="Verdana" pitchFamily="34" charset="0"/>
                <a:cs typeface="Verdana" pitchFamily="34" charset="0"/>
              </a:rPr>
              <a:t>Acknowledge performance at the time. </a:t>
            </a:r>
          </a:p>
          <a:p>
            <a:endParaRPr lang="en-US" dirty="0" smtClean="0">
              <a:latin typeface="Verdana" pitchFamily="34" charset="0"/>
              <a:ea typeface="Verdana" pitchFamily="34" charset="0"/>
              <a:cs typeface="Verdana" pitchFamily="34" charset="0"/>
            </a:endParaRPr>
          </a:p>
          <a:p>
            <a:endParaRPr lang="en-US" dirty="0">
              <a:latin typeface="Verdana" pitchFamily="34" charset="0"/>
              <a:ea typeface="Verdana" pitchFamily="34" charset="0"/>
              <a:cs typeface="Verdana" pitchFamily="34" charset="0"/>
            </a:endParaRPr>
          </a:p>
          <a:p>
            <a:r>
              <a:rPr lang="en-US" b="1" i="1" dirty="0" smtClean="0">
                <a:latin typeface="Verdana" pitchFamily="34" charset="0"/>
                <a:ea typeface="Verdana" pitchFamily="34" charset="0"/>
                <a:cs typeface="Verdana" pitchFamily="34" charset="0"/>
              </a:rPr>
              <a:t>Then d</a:t>
            </a:r>
            <a:r>
              <a:rPr lang="en-US" b="1" i="1" baseline="0" dirty="0" smtClean="0">
                <a:latin typeface="Verdana" pitchFamily="34" charset="0"/>
                <a:ea typeface="Verdana" pitchFamily="34" charset="0"/>
                <a:cs typeface="Verdana" pitchFamily="34" charset="0"/>
              </a:rPr>
              <a:t>ocument </a:t>
            </a:r>
            <a:r>
              <a:rPr lang="en-US" b="1" i="1" dirty="0" smtClean="0">
                <a:latin typeface="Verdana" pitchFamily="34" charset="0"/>
                <a:ea typeface="Verdana" pitchFamily="34" charset="0"/>
                <a:cs typeface="Verdana" pitchFamily="34" charset="0"/>
              </a:rPr>
              <a:t>throughout the year </a:t>
            </a:r>
            <a:r>
              <a:rPr lang="en-US" i="1" dirty="0" smtClean="0">
                <a:latin typeface="Verdana" pitchFamily="34" charset="0"/>
                <a:ea typeface="Verdana" pitchFamily="34" charset="0"/>
                <a:cs typeface="Verdana" pitchFamily="34" charset="0"/>
              </a:rPr>
              <a:t>– one way is to create an email folder for each employee where you place emails related to the employee’s performance or job duties.  These can include:</a:t>
            </a:r>
          </a:p>
          <a:p>
            <a:endParaRPr lang="en-US" i="1" dirty="0" smtClean="0">
              <a:latin typeface="Verdana" pitchFamily="34" charset="0"/>
              <a:ea typeface="Verdana" pitchFamily="34" charset="0"/>
              <a:cs typeface="Verdana" pitchFamily="34" charset="0"/>
            </a:endParaRPr>
          </a:p>
          <a:p>
            <a:r>
              <a:rPr lang="en-US" i="1" dirty="0">
                <a:latin typeface="Verdana" pitchFamily="34" charset="0"/>
                <a:ea typeface="Verdana" pitchFamily="34" charset="0"/>
                <a:cs typeface="Verdana" pitchFamily="34" charset="0"/>
              </a:rPr>
              <a:t>	</a:t>
            </a:r>
            <a:r>
              <a:rPr lang="en-US" i="1" dirty="0" smtClean="0">
                <a:latin typeface="Verdana" pitchFamily="34" charset="0"/>
                <a:ea typeface="Verdana" pitchFamily="34" charset="0"/>
                <a:cs typeface="Verdana" pitchFamily="34" charset="0"/>
              </a:rPr>
              <a:t>emails from others</a:t>
            </a:r>
          </a:p>
          <a:p>
            <a:r>
              <a:rPr lang="en-US" i="1" dirty="0">
                <a:latin typeface="Verdana" pitchFamily="34" charset="0"/>
                <a:ea typeface="Verdana" pitchFamily="34" charset="0"/>
                <a:cs typeface="Verdana" pitchFamily="34" charset="0"/>
              </a:rPr>
              <a:t>	</a:t>
            </a:r>
            <a:r>
              <a:rPr lang="en-US" i="1" dirty="0" smtClean="0">
                <a:latin typeface="Verdana" pitchFamily="34" charset="0"/>
                <a:ea typeface="Verdana" pitchFamily="34" charset="0"/>
                <a:cs typeface="Verdana" pitchFamily="34" charset="0"/>
              </a:rPr>
              <a:t>emails from employee </a:t>
            </a:r>
          </a:p>
          <a:p>
            <a:r>
              <a:rPr lang="en-US" i="1" dirty="0">
                <a:latin typeface="Verdana" pitchFamily="34" charset="0"/>
                <a:ea typeface="Verdana" pitchFamily="34" charset="0"/>
                <a:cs typeface="Verdana" pitchFamily="34" charset="0"/>
              </a:rPr>
              <a:t>	</a:t>
            </a:r>
            <a:r>
              <a:rPr lang="en-US" i="1" dirty="0" smtClean="0">
                <a:latin typeface="Verdana" pitchFamily="34" charset="0"/>
                <a:ea typeface="Verdana" pitchFamily="34" charset="0"/>
                <a:cs typeface="Verdana" pitchFamily="34" charset="0"/>
              </a:rPr>
              <a:t>email reminders to yourself</a:t>
            </a:r>
          </a:p>
          <a:p>
            <a:endParaRPr lang="en-US" dirty="0" smtClean="0">
              <a:latin typeface="Verdana" pitchFamily="34" charset="0"/>
              <a:ea typeface="Verdana" pitchFamily="34" charset="0"/>
              <a:cs typeface="Verdana" pitchFamily="34" charset="0"/>
            </a:endParaRPr>
          </a:p>
          <a:p>
            <a:endParaRPr lang="en-US" dirty="0" smtClean="0">
              <a:latin typeface="Verdana" pitchFamily="34" charset="0"/>
              <a:ea typeface="Verdana" pitchFamily="34" charset="0"/>
              <a:cs typeface="Verdana" pitchFamily="34" charset="0"/>
            </a:endParaRPr>
          </a:p>
          <a:p>
            <a:r>
              <a:rPr lang="en-US" dirty="0" smtClean="0">
                <a:latin typeface="Verdana" pitchFamily="34" charset="0"/>
                <a:ea typeface="Verdana" pitchFamily="34" charset="0"/>
                <a:cs typeface="Verdana" pitchFamily="34" charset="0"/>
              </a:rPr>
              <a:t>In addition to documenting performance these notes are also useful in determining </a:t>
            </a:r>
            <a:r>
              <a:rPr lang="en-US" b="1" dirty="0" smtClean="0">
                <a:latin typeface="Verdana" pitchFamily="34" charset="0"/>
                <a:ea typeface="Verdana" pitchFamily="34" charset="0"/>
                <a:cs typeface="Verdana" pitchFamily="34" charset="0"/>
              </a:rPr>
              <a:t>whether the position description should be updated</a:t>
            </a:r>
            <a:r>
              <a:rPr lang="en-US" dirty="0" smtClean="0">
                <a:latin typeface="Verdana" pitchFamily="34" charset="0"/>
                <a:ea typeface="Verdana" pitchFamily="34" charset="0"/>
                <a:cs typeface="Verdana" pitchFamily="34" charset="0"/>
              </a:rPr>
              <a:t>.</a:t>
            </a:r>
            <a:endParaRPr lang="en-US" baseline="0" dirty="0" smtClean="0">
              <a:latin typeface="Verdana" pitchFamily="34" charset="0"/>
              <a:ea typeface="Verdana" pitchFamily="34" charset="0"/>
              <a:cs typeface="Verdana" pitchFamily="34" charset="0"/>
            </a:endParaRPr>
          </a:p>
          <a:p>
            <a:endParaRPr lang="en-US" b="1" baseline="0" dirty="0" smtClean="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00F0EBE6-9A8E-4AD1-967E-47F9D6750ECE}" type="slidenum">
              <a:rPr lang="en-US" smtClean="0"/>
              <a:pPr/>
              <a:t>2</a:t>
            </a:fld>
            <a:endParaRPr lang="en-US" dirty="0"/>
          </a:p>
        </p:txBody>
      </p:sp>
      <p:sp>
        <p:nvSpPr>
          <p:cNvPr id="5" name="Date Placeholder 4"/>
          <p:cNvSpPr>
            <a:spLocks noGrp="1"/>
          </p:cNvSpPr>
          <p:nvPr>
            <p:ph type="dt" idx="11"/>
          </p:nvPr>
        </p:nvSpPr>
        <p:spPr/>
        <p:txBody>
          <a:bodyPr/>
          <a:lstStyle/>
          <a:p>
            <a:r>
              <a:rPr lang="en-US" smtClean="0"/>
              <a:t>1/24/2014</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Verdana" pitchFamily="34" charset="0"/>
                <a:ea typeface="Verdana" pitchFamily="34" charset="0"/>
                <a:cs typeface="Verdana" pitchFamily="34" charset="0"/>
              </a:rPr>
              <a:t>In order for employees to be informed and motivated it is important for them to see the big picture.  </a:t>
            </a:r>
          </a:p>
          <a:p>
            <a:endParaRPr lang="en-US" dirty="0">
              <a:latin typeface="Verdana" pitchFamily="34" charset="0"/>
              <a:ea typeface="Verdana" pitchFamily="34" charset="0"/>
              <a:cs typeface="Verdana" pitchFamily="34" charset="0"/>
            </a:endParaRPr>
          </a:p>
          <a:p>
            <a:endParaRPr lang="en-US" dirty="0" smtClean="0">
              <a:latin typeface="Verdana" pitchFamily="34" charset="0"/>
              <a:ea typeface="Verdana" pitchFamily="34" charset="0"/>
              <a:cs typeface="Verdana" pitchFamily="34" charset="0"/>
            </a:endParaRPr>
          </a:p>
          <a:p>
            <a:r>
              <a:rPr lang="en-US" dirty="0" smtClean="0">
                <a:latin typeface="Verdana" pitchFamily="34" charset="0"/>
                <a:ea typeface="Verdana" pitchFamily="34" charset="0"/>
                <a:cs typeface="Verdana" pitchFamily="34" charset="0"/>
              </a:rPr>
              <a:t>Show them how </a:t>
            </a:r>
            <a:r>
              <a:rPr lang="en-US" b="1" dirty="0" smtClean="0">
                <a:latin typeface="Verdana" pitchFamily="34" charset="0"/>
                <a:ea typeface="Verdana" pitchFamily="34" charset="0"/>
                <a:cs typeface="Verdana" pitchFamily="34" charset="0"/>
              </a:rPr>
              <a:t>their performance </a:t>
            </a:r>
            <a:r>
              <a:rPr lang="en-US" dirty="0" smtClean="0">
                <a:latin typeface="Verdana" pitchFamily="34" charset="0"/>
                <a:ea typeface="Verdana" pitchFamily="34" charset="0"/>
                <a:cs typeface="Verdana" pitchFamily="34" charset="0"/>
              </a:rPr>
              <a:t>- both good and poor – </a:t>
            </a:r>
            <a:r>
              <a:rPr lang="en-US" b="1" dirty="0" smtClean="0">
                <a:latin typeface="Verdana" pitchFamily="34" charset="0"/>
                <a:ea typeface="Verdana" pitchFamily="34" charset="0"/>
                <a:cs typeface="Verdana" pitchFamily="34" charset="0"/>
              </a:rPr>
              <a:t>affects the unit</a:t>
            </a:r>
            <a:r>
              <a:rPr lang="en-US" dirty="0" smtClean="0">
                <a:latin typeface="Verdana" pitchFamily="34" charset="0"/>
                <a:ea typeface="Verdana" pitchFamily="34" charset="0"/>
                <a:cs typeface="Verdana" pitchFamily="34" charset="0"/>
              </a:rPr>
              <a:t>.</a:t>
            </a:r>
          </a:p>
          <a:p>
            <a:endParaRPr lang="en-US" dirty="0" smtClean="0">
              <a:latin typeface="Verdana" pitchFamily="34" charset="0"/>
              <a:ea typeface="Verdana" pitchFamily="34" charset="0"/>
              <a:cs typeface="Verdana" pitchFamily="34" charset="0"/>
            </a:endParaRPr>
          </a:p>
          <a:p>
            <a:endParaRPr lang="en-US" i="1" dirty="0">
              <a:latin typeface="Verdana" pitchFamily="34" charset="0"/>
              <a:ea typeface="Verdana" pitchFamily="34" charset="0"/>
              <a:cs typeface="Verdana" pitchFamily="34" charset="0"/>
            </a:endParaRPr>
          </a:p>
          <a:p>
            <a:r>
              <a:rPr lang="en-US" i="1" dirty="0" smtClean="0">
                <a:latin typeface="Verdana" pitchFamily="34" charset="0"/>
                <a:ea typeface="Verdana" pitchFamily="34" charset="0"/>
                <a:cs typeface="Verdana" pitchFamily="34" charset="0"/>
              </a:rPr>
              <a:t>Let them know the expectations.</a:t>
            </a:r>
          </a:p>
          <a:p>
            <a:endParaRPr lang="en-US" dirty="0">
              <a:latin typeface="Verdana" pitchFamily="34" charset="0"/>
              <a:ea typeface="Verdana" pitchFamily="34" charset="0"/>
              <a:cs typeface="Verdana" pitchFamily="34" charset="0"/>
            </a:endParaRPr>
          </a:p>
          <a:p>
            <a:endParaRPr lang="en-US" dirty="0" smtClean="0">
              <a:latin typeface="Verdana" pitchFamily="34" charset="0"/>
              <a:ea typeface="Verdana" pitchFamily="34" charset="0"/>
              <a:cs typeface="Verdana" pitchFamily="34" charset="0"/>
            </a:endParaRPr>
          </a:p>
          <a:p>
            <a:r>
              <a:rPr lang="en-US" b="1" dirty="0" smtClean="0">
                <a:latin typeface="Verdana" pitchFamily="34" charset="0"/>
                <a:ea typeface="Verdana" pitchFamily="34" charset="0"/>
                <a:cs typeface="Verdana" pitchFamily="34" charset="0"/>
              </a:rPr>
              <a:t>Identify any training needs</a:t>
            </a:r>
            <a:r>
              <a:rPr lang="en-US" dirty="0" smtClean="0">
                <a:latin typeface="Verdana" pitchFamily="34" charset="0"/>
                <a:ea typeface="Verdana" pitchFamily="34" charset="0"/>
                <a:cs typeface="Verdana" pitchFamily="34" charset="0"/>
              </a:rPr>
              <a:t>, including any training that might be required to prepare for future changes.</a:t>
            </a:r>
          </a:p>
          <a:p>
            <a:endParaRPr lang="en-US" b="1" dirty="0" smtClean="0">
              <a:latin typeface="Arial" pitchFamily="34" charset="0"/>
              <a:cs typeface="Arial" pitchFamily="34" charset="0"/>
            </a:endParaRPr>
          </a:p>
          <a:p>
            <a:endParaRPr lang="en-US" b="1" dirty="0">
              <a:latin typeface="Arial" pitchFamily="34" charset="0"/>
              <a:cs typeface="Arial" pitchFamily="34" charset="0"/>
            </a:endParaRPr>
          </a:p>
          <a:p>
            <a:endParaRPr lang="en-US" b="1" dirty="0" smtClean="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00F0EBE6-9A8E-4AD1-967E-47F9D6750ECE}" type="slidenum">
              <a:rPr lang="en-US" smtClean="0"/>
              <a:pPr/>
              <a:t>3</a:t>
            </a:fld>
            <a:endParaRPr lang="en-US" dirty="0"/>
          </a:p>
        </p:txBody>
      </p:sp>
      <p:sp>
        <p:nvSpPr>
          <p:cNvPr id="5" name="Date Placeholder 4"/>
          <p:cNvSpPr>
            <a:spLocks noGrp="1"/>
          </p:cNvSpPr>
          <p:nvPr>
            <p:ph type="dt" idx="11"/>
          </p:nvPr>
        </p:nvSpPr>
        <p:spPr/>
        <p:txBody>
          <a:bodyPr/>
          <a:lstStyle/>
          <a:p>
            <a:r>
              <a:rPr lang="en-US" smtClean="0"/>
              <a:t>1/24/2014</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Verdana" pitchFamily="34" charset="0"/>
                <a:ea typeface="Verdana" pitchFamily="34" charset="0"/>
                <a:cs typeface="Verdana" pitchFamily="34" charset="0"/>
              </a:rPr>
              <a:t>A performance evaluation is </a:t>
            </a:r>
            <a:r>
              <a:rPr lang="en-US" b="1" dirty="0" smtClean="0">
                <a:latin typeface="Verdana" pitchFamily="34" charset="0"/>
                <a:ea typeface="Verdana" pitchFamily="34" charset="0"/>
                <a:cs typeface="Verdana" pitchFamily="34" charset="0"/>
              </a:rPr>
              <a:t>effective if</a:t>
            </a:r>
            <a:r>
              <a:rPr lang="en-US" dirty="0" smtClean="0">
                <a:latin typeface="Verdana" pitchFamily="34" charset="0"/>
                <a:ea typeface="Verdana" pitchFamily="34" charset="0"/>
                <a:cs typeface="Verdana" pitchFamily="34" charset="0"/>
              </a:rPr>
              <a:t>:</a:t>
            </a:r>
          </a:p>
          <a:p>
            <a:endParaRPr lang="en-US" dirty="0">
              <a:latin typeface="Verdana" pitchFamily="34" charset="0"/>
              <a:ea typeface="Verdana" pitchFamily="34" charset="0"/>
              <a:cs typeface="Verdana" pitchFamily="34" charset="0"/>
            </a:endParaRPr>
          </a:p>
          <a:p>
            <a:r>
              <a:rPr lang="en-US" dirty="0">
                <a:latin typeface="Verdana" pitchFamily="34" charset="0"/>
                <a:ea typeface="Verdana" pitchFamily="34" charset="0"/>
                <a:cs typeface="Verdana" pitchFamily="34" charset="0"/>
              </a:rPr>
              <a:t> </a:t>
            </a:r>
            <a:r>
              <a:rPr lang="en-US" dirty="0" smtClean="0">
                <a:latin typeface="Verdana" pitchFamily="34" charset="0"/>
                <a:ea typeface="Verdana" pitchFamily="34" charset="0"/>
                <a:cs typeface="Verdana" pitchFamily="34" charset="0"/>
              </a:rPr>
              <a:t> * you’ve made employee see how his/her performance matters</a:t>
            </a:r>
          </a:p>
          <a:p>
            <a:endParaRPr lang="en-US" dirty="0" smtClean="0">
              <a:latin typeface="Verdana" pitchFamily="34" charset="0"/>
              <a:ea typeface="Verdana" pitchFamily="34" charset="0"/>
              <a:cs typeface="Verdana" pitchFamily="34" charset="0"/>
            </a:endParaRPr>
          </a:p>
          <a:p>
            <a:endParaRPr lang="en-US" dirty="0">
              <a:latin typeface="Verdana" pitchFamily="34" charset="0"/>
              <a:ea typeface="Verdana" pitchFamily="34" charset="0"/>
              <a:cs typeface="Verdana" pitchFamily="34" charset="0"/>
            </a:endParaRPr>
          </a:p>
          <a:p>
            <a:r>
              <a:rPr lang="en-US" dirty="0" smtClean="0">
                <a:latin typeface="Verdana" pitchFamily="34" charset="0"/>
                <a:ea typeface="Verdana" pitchFamily="34" charset="0"/>
                <a:cs typeface="Verdana" pitchFamily="34" charset="0"/>
              </a:rPr>
              <a:t>  * the employee ends up with a clear idea of what is expected</a:t>
            </a:r>
          </a:p>
          <a:p>
            <a:endParaRPr lang="en-US" dirty="0" smtClean="0">
              <a:latin typeface="Verdana" pitchFamily="34" charset="0"/>
              <a:ea typeface="Verdana" pitchFamily="34" charset="0"/>
              <a:cs typeface="Verdana" pitchFamily="34" charset="0"/>
            </a:endParaRPr>
          </a:p>
          <a:p>
            <a:endParaRPr lang="en-US" dirty="0">
              <a:latin typeface="Verdana" pitchFamily="34" charset="0"/>
              <a:ea typeface="Verdana" pitchFamily="34" charset="0"/>
              <a:cs typeface="Verdana" pitchFamily="34" charset="0"/>
            </a:endParaRPr>
          </a:p>
          <a:p>
            <a:r>
              <a:rPr lang="en-US" dirty="0" smtClean="0">
                <a:latin typeface="Verdana" pitchFamily="34" charset="0"/>
                <a:ea typeface="Verdana" pitchFamily="34" charset="0"/>
                <a:cs typeface="Verdana" pitchFamily="34" charset="0"/>
              </a:rPr>
              <a:t>  * the employee has a clear idea of where he/she excels and where he/she needs to improve</a:t>
            </a:r>
          </a:p>
          <a:p>
            <a:endParaRPr lang="en-US" dirty="0" smtClean="0">
              <a:latin typeface="Verdana" pitchFamily="34" charset="0"/>
              <a:ea typeface="Verdana" pitchFamily="34" charset="0"/>
              <a:cs typeface="Verdana" pitchFamily="34" charset="0"/>
            </a:endParaRPr>
          </a:p>
          <a:p>
            <a:endParaRPr lang="en-US" dirty="0">
              <a:latin typeface="Verdana" pitchFamily="34" charset="0"/>
              <a:ea typeface="Verdana" pitchFamily="34" charset="0"/>
              <a:cs typeface="Verdana" pitchFamily="34" charset="0"/>
            </a:endParaRPr>
          </a:p>
          <a:p>
            <a:r>
              <a:rPr lang="en-US" dirty="0" smtClean="0">
                <a:latin typeface="Verdana" pitchFamily="34" charset="0"/>
                <a:ea typeface="Verdana" pitchFamily="34" charset="0"/>
                <a:cs typeface="Verdana" pitchFamily="34" charset="0"/>
              </a:rPr>
              <a:t>  * there has been open communication between you and your employee</a:t>
            </a:r>
          </a:p>
          <a:p>
            <a:endParaRPr lang="en-US" b="1" dirty="0">
              <a:latin typeface="Arial" pitchFamily="34" charset="0"/>
              <a:cs typeface="Arial" pitchFamily="34" charset="0"/>
            </a:endParaRPr>
          </a:p>
          <a:p>
            <a:endParaRPr lang="en-US" b="1" dirty="0" smtClean="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00F0EBE6-9A8E-4AD1-967E-47F9D6750ECE}" type="slidenum">
              <a:rPr lang="en-US" smtClean="0"/>
              <a:pPr/>
              <a:t>4</a:t>
            </a:fld>
            <a:endParaRPr lang="en-US" dirty="0"/>
          </a:p>
        </p:txBody>
      </p:sp>
      <p:sp>
        <p:nvSpPr>
          <p:cNvPr id="5" name="Date Placeholder 4"/>
          <p:cNvSpPr>
            <a:spLocks noGrp="1"/>
          </p:cNvSpPr>
          <p:nvPr>
            <p:ph type="dt" idx="11"/>
          </p:nvPr>
        </p:nvSpPr>
        <p:spPr/>
        <p:txBody>
          <a:bodyPr/>
          <a:lstStyle/>
          <a:p>
            <a:r>
              <a:rPr lang="en-US" smtClean="0"/>
              <a:t>1/24/2014</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Verdana" pitchFamily="34" charset="0"/>
                <a:ea typeface="Verdana" pitchFamily="34" charset="0"/>
                <a:cs typeface="Verdana" pitchFamily="34" charset="0"/>
              </a:rPr>
              <a:t>Now to the specifics:</a:t>
            </a:r>
          </a:p>
          <a:p>
            <a:endParaRPr lang="en-US" dirty="0">
              <a:latin typeface="Verdana" pitchFamily="34" charset="0"/>
              <a:ea typeface="Verdana" pitchFamily="34" charset="0"/>
              <a:cs typeface="Verdana" pitchFamily="34" charset="0"/>
            </a:endParaRPr>
          </a:p>
          <a:p>
            <a:r>
              <a:rPr lang="en-US" b="1" dirty="0" smtClean="0">
                <a:latin typeface="Verdana" pitchFamily="34" charset="0"/>
                <a:ea typeface="Verdana" pitchFamily="34" charset="0"/>
                <a:cs typeface="Verdana" pitchFamily="34" charset="0"/>
              </a:rPr>
              <a:t>BE SMART </a:t>
            </a:r>
            <a:r>
              <a:rPr lang="en-US" dirty="0" smtClean="0">
                <a:latin typeface="Verdana" pitchFamily="34" charset="0"/>
                <a:ea typeface="Verdana" pitchFamily="34" charset="0"/>
                <a:cs typeface="Verdana" pitchFamily="34" charset="0"/>
              </a:rPr>
              <a:t>when setting Performance Standards – </a:t>
            </a:r>
          </a:p>
          <a:p>
            <a:endParaRPr lang="en-US" dirty="0" smtClean="0">
              <a:latin typeface="Verdana" pitchFamily="34" charset="0"/>
              <a:ea typeface="Verdana" pitchFamily="34" charset="0"/>
              <a:cs typeface="Verdana" pitchFamily="34" charset="0"/>
            </a:endParaRPr>
          </a:p>
          <a:p>
            <a:r>
              <a:rPr lang="en-US" b="1" dirty="0" smtClean="0">
                <a:latin typeface="Verdana" pitchFamily="34" charset="0"/>
                <a:ea typeface="Verdana" pitchFamily="34" charset="0"/>
                <a:cs typeface="Verdana" pitchFamily="34" charset="0"/>
              </a:rPr>
              <a:t>S</a:t>
            </a:r>
            <a:r>
              <a:rPr lang="en-US" dirty="0" smtClean="0">
                <a:latin typeface="Verdana" pitchFamily="34" charset="0"/>
                <a:ea typeface="Verdana" pitchFamily="34" charset="0"/>
                <a:cs typeface="Verdana" pitchFamily="34" charset="0"/>
              </a:rPr>
              <a:t>pecific – what are the needs of the job-what is or is not going well</a:t>
            </a:r>
          </a:p>
          <a:p>
            <a:r>
              <a:rPr lang="en-US" b="1" baseline="0" dirty="0" smtClean="0">
                <a:latin typeface="Verdana" pitchFamily="34" charset="0"/>
                <a:ea typeface="Verdana" pitchFamily="34" charset="0"/>
                <a:cs typeface="Verdana" pitchFamily="34" charset="0"/>
              </a:rPr>
              <a:t>M</a:t>
            </a:r>
            <a:r>
              <a:rPr lang="en-US" baseline="0" dirty="0" smtClean="0">
                <a:latin typeface="Verdana" pitchFamily="34" charset="0"/>
                <a:ea typeface="Verdana" pitchFamily="34" charset="0"/>
                <a:cs typeface="Verdana" pitchFamily="34" charset="0"/>
              </a:rPr>
              <a:t>easurable- concrete criteria for measuring progress </a:t>
            </a:r>
          </a:p>
          <a:p>
            <a:r>
              <a:rPr lang="en-US" b="1" baseline="0" dirty="0" smtClean="0">
                <a:latin typeface="Verdana" pitchFamily="34" charset="0"/>
                <a:ea typeface="Verdana" pitchFamily="34" charset="0"/>
                <a:cs typeface="Verdana" pitchFamily="34" charset="0"/>
              </a:rPr>
              <a:t>A</a:t>
            </a:r>
            <a:r>
              <a:rPr lang="en-US" baseline="0" dirty="0" smtClean="0">
                <a:latin typeface="Verdana" pitchFamily="34" charset="0"/>
                <a:ea typeface="Verdana" pitchFamily="34" charset="0"/>
                <a:cs typeface="Verdana" pitchFamily="34" charset="0"/>
              </a:rPr>
              <a:t>ttainable – identify</a:t>
            </a:r>
            <a:r>
              <a:rPr lang="en-US" dirty="0" smtClean="0">
                <a:latin typeface="Verdana" pitchFamily="34" charset="0"/>
                <a:ea typeface="Verdana" pitchFamily="34" charset="0"/>
                <a:cs typeface="Verdana" pitchFamily="34" charset="0"/>
              </a:rPr>
              <a:t> goal clearly so employee can achieve</a:t>
            </a:r>
          </a:p>
          <a:p>
            <a:r>
              <a:rPr lang="en-US" b="1" baseline="0" dirty="0" smtClean="0">
                <a:latin typeface="Verdana" pitchFamily="34" charset="0"/>
                <a:ea typeface="Verdana" pitchFamily="34" charset="0"/>
                <a:cs typeface="Verdana" pitchFamily="34" charset="0"/>
              </a:rPr>
              <a:t>R</a:t>
            </a:r>
            <a:r>
              <a:rPr lang="en-US" baseline="0" dirty="0" smtClean="0">
                <a:latin typeface="Verdana" pitchFamily="34" charset="0"/>
                <a:ea typeface="Verdana" pitchFamily="34" charset="0"/>
                <a:cs typeface="Verdana" pitchFamily="34" charset="0"/>
              </a:rPr>
              <a:t>elevant – important to work unit</a:t>
            </a:r>
          </a:p>
          <a:p>
            <a:r>
              <a:rPr lang="en-US" b="1" baseline="0" dirty="0" err="1" smtClean="0">
                <a:latin typeface="Verdana" pitchFamily="34" charset="0"/>
                <a:ea typeface="Verdana" pitchFamily="34" charset="0"/>
                <a:cs typeface="Verdana" pitchFamily="34" charset="0"/>
              </a:rPr>
              <a:t>T</a:t>
            </a:r>
            <a:r>
              <a:rPr lang="en-US" baseline="0" dirty="0" err="1" smtClean="0">
                <a:latin typeface="Verdana" pitchFamily="34" charset="0"/>
                <a:ea typeface="Verdana" pitchFamily="34" charset="0"/>
                <a:cs typeface="Verdana" pitchFamily="34" charset="0"/>
              </a:rPr>
              <a:t>rackable</a:t>
            </a:r>
            <a:r>
              <a:rPr lang="en-US" baseline="0" dirty="0" smtClean="0">
                <a:latin typeface="Verdana" pitchFamily="34" charset="0"/>
                <a:ea typeface="Verdana" pitchFamily="34" charset="0"/>
                <a:cs typeface="Verdana" pitchFamily="34" charset="0"/>
              </a:rPr>
              <a:t> – results should be able</a:t>
            </a:r>
            <a:r>
              <a:rPr lang="en-US" dirty="0" smtClean="0">
                <a:latin typeface="Verdana" pitchFamily="34" charset="0"/>
                <a:ea typeface="Verdana" pitchFamily="34" charset="0"/>
                <a:cs typeface="Verdana" pitchFamily="34" charset="0"/>
              </a:rPr>
              <a:t> to be measured over time</a:t>
            </a:r>
          </a:p>
          <a:p>
            <a:endParaRPr lang="en-US" dirty="0" smtClean="0">
              <a:latin typeface="Verdana" pitchFamily="34" charset="0"/>
              <a:ea typeface="Verdana" pitchFamily="34" charset="0"/>
              <a:cs typeface="Verdana" pitchFamily="34" charset="0"/>
            </a:endParaRPr>
          </a:p>
          <a:p>
            <a:endParaRPr lang="en-US" dirty="0">
              <a:latin typeface="Verdana" pitchFamily="34" charset="0"/>
              <a:ea typeface="Verdana" pitchFamily="34" charset="0"/>
              <a:cs typeface="Verdana" pitchFamily="34" charset="0"/>
            </a:endParaRPr>
          </a:p>
          <a:p>
            <a:r>
              <a:rPr lang="en-US" i="1" dirty="0" smtClean="0">
                <a:latin typeface="Verdana" pitchFamily="34" charset="0"/>
                <a:ea typeface="Verdana" pitchFamily="34" charset="0"/>
                <a:cs typeface="Verdana" pitchFamily="34" charset="0"/>
              </a:rPr>
              <a:t>Please look at the handout titled “Performance Goal Setting, The SMART Way” in the back of this section of the binder.</a:t>
            </a:r>
          </a:p>
          <a:p>
            <a:endParaRPr lang="en-US" i="1" dirty="0" smtClean="0">
              <a:latin typeface="Verdana" pitchFamily="34" charset="0"/>
              <a:ea typeface="Verdana" pitchFamily="34" charset="0"/>
              <a:cs typeface="Verdana" pitchFamily="34" charset="0"/>
            </a:endParaRPr>
          </a:p>
          <a:p>
            <a:endParaRPr lang="en-US" i="1" dirty="0">
              <a:latin typeface="Verdana" pitchFamily="34" charset="0"/>
              <a:ea typeface="Verdana" pitchFamily="34" charset="0"/>
              <a:cs typeface="Verdana" pitchFamily="34" charset="0"/>
            </a:endParaRPr>
          </a:p>
          <a:p>
            <a:r>
              <a:rPr lang="en-US" dirty="0" smtClean="0">
                <a:latin typeface="Verdana" pitchFamily="34" charset="0"/>
                <a:ea typeface="Verdana" pitchFamily="34" charset="0"/>
                <a:cs typeface="Verdana" pitchFamily="34" charset="0"/>
              </a:rPr>
              <a:t>Standards may be </a:t>
            </a:r>
            <a:r>
              <a:rPr lang="en-US" b="1" dirty="0" smtClean="0">
                <a:latin typeface="Verdana" pitchFamily="34" charset="0"/>
                <a:ea typeface="Verdana" pitchFamily="34" charset="0"/>
                <a:cs typeface="Verdana" pitchFamily="34" charset="0"/>
              </a:rPr>
              <a:t>QUANTITATIVE</a:t>
            </a:r>
            <a:r>
              <a:rPr lang="en-US" dirty="0" smtClean="0">
                <a:latin typeface="Verdana" pitchFamily="34" charset="0"/>
                <a:ea typeface="Verdana" pitchFamily="34" charset="0"/>
                <a:cs typeface="Verdana" pitchFamily="34" charset="0"/>
              </a:rPr>
              <a:t> (based on volume or rate of work – custodians should clean 2 classrooms/hour or financial specialists should process 4 TER’s/hour) </a:t>
            </a:r>
            <a:r>
              <a:rPr lang="en-US" i="1" dirty="0" smtClean="0">
                <a:latin typeface="Verdana" pitchFamily="34" charset="0"/>
                <a:ea typeface="Verdana" pitchFamily="34" charset="0"/>
                <a:cs typeface="Verdana" pitchFamily="34" charset="0"/>
              </a:rPr>
              <a:t>or </a:t>
            </a:r>
            <a:r>
              <a:rPr lang="en-US" b="1" dirty="0" smtClean="0">
                <a:latin typeface="Verdana" pitchFamily="34" charset="0"/>
                <a:ea typeface="Verdana" pitchFamily="34" charset="0"/>
                <a:cs typeface="Verdana" pitchFamily="34" charset="0"/>
              </a:rPr>
              <a:t>QUALITATIVE</a:t>
            </a:r>
            <a:r>
              <a:rPr lang="en-US" dirty="0" smtClean="0">
                <a:latin typeface="Verdana" pitchFamily="34" charset="0"/>
                <a:ea typeface="Verdana" pitchFamily="34" charset="0"/>
                <a:cs typeface="Verdana" pitchFamily="34" charset="0"/>
              </a:rPr>
              <a:t> (work requires use of professional judgment or comprehension and implementation of complex guidelines)</a:t>
            </a:r>
          </a:p>
        </p:txBody>
      </p:sp>
      <p:sp>
        <p:nvSpPr>
          <p:cNvPr id="4" name="Slide Number Placeholder 3"/>
          <p:cNvSpPr>
            <a:spLocks noGrp="1"/>
          </p:cNvSpPr>
          <p:nvPr>
            <p:ph type="sldNum" sz="quarter" idx="10"/>
          </p:nvPr>
        </p:nvSpPr>
        <p:spPr/>
        <p:txBody>
          <a:bodyPr/>
          <a:lstStyle/>
          <a:p>
            <a:fld id="{00F0EBE6-9A8E-4AD1-967E-47F9D6750ECE}" type="slidenum">
              <a:rPr lang="en-US" smtClean="0"/>
              <a:pPr/>
              <a:t>5</a:t>
            </a:fld>
            <a:endParaRPr lang="en-US" dirty="0"/>
          </a:p>
        </p:txBody>
      </p:sp>
      <p:sp>
        <p:nvSpPr>
          <p:cNvPr id="5" name="Date Placeholder 4"/>
          <p:cNvSpPr>
            <a:spLocks noGrp="1"/>
          </p:cNvSpPr>
          <p:nvPr>
            <p:ph type="dt" idx="11"/>
          </p:nvPr>
        </p:nvSpPr>
        <p:spPr/>
        <p:txBody>
          <a:bodyPr/>
          <a:lstStyle/>
          <a:p>
            <a:r>
              <a:rPr lang="en-US" smtClean="0"/>
              <a:t>1/24/2014</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latin typeface="Verdana" pitchFamily="34" charset="0"/>
                <a:ea typeface="Verdana" pitchFamily="34" charset="0"/>
                <a:cs typeface="Verdana" pitchFamily="34" charset="0"/>
              </a:rPr>
              <a:t>Hand out Performance Evaluation form – explain that it is just one example.</a:t>
            </a:r>
          </a:p>
          <a:p>
            <a:endParaRPr lang="en-US" dirty="0">
              <a:latin typeface="Verdana" pitchFamily="34" charset="0"/>
              <a:ea typeface="Verdana" pitchFamily="34" charset="0"/>
              <a:cs typeface="Verdana" pitchFamily="34" charset="0"/>
            </a:endParaRPr>
          </a:p>
          <a:p>
            <a:r>
              <a:rPr lang="en-US" b="1" i="1" dirty="0" smtClean="0">
                <a:latin typeface="Verdana" pitchFamily="34" charset="0"/>
                <a:ea typeface="Verdana" pitchFamily="34" charset="0"/>
                <a:cs typeface="Verdana" pitchFamily="34" charset="0"/>
              </a:rPr>
              <a:t>Primary Responsibilities </a:t>
            </a:r>
            <a:r>
              <a:rPr lang="en-US" dirty="0" smtClean="0">
                <a:latin typeface="Verdana" pitchFamily="34" charset="0"/>
                <a:ea typeface="Verdana" pitchFamily="34" charset="0"/>
                <a:cs typeface="Verdana" pitchFamily="34" charset="0"/>
              </a:rPr>
              <a:t>– from position description.</a:t>
            </a:r>
          </a:p>
          <a:p>
            <a:endParaRPr lang="en-US" i="1" dirty="0">
              <a:latin typeface="Verdana" pitchFamily="34" charset="0"/>
              <a:ea typeface="Verdana" pitchFamily="34" charset="0"/>
              <a:cs typeface="Verdana" pitchFamily="34" charset="0"/>
            </a:endParaRPr>
          </a:p>
          <a:p>
            <a:r>
              <a:rPr lang="en-US" b="1" i="1" dirty="0" smtClean="0">
                <a:latin typeface="Verdana" pitchFamily="34" charset="0"/>
                <a:ea typeface="Verdana" pitchFamily="34" charset="0"/>
                <a:cs typeface="Verdana" pitchFamily="34" charset="0"/>
              </a:rPr>
              <a:t>Expected Results </a:t>
            </a:r>
            <a:r>
              <a:rPr lang="en-US" dirty="0" smtClean="0">
                <a:latin typeface="Verdana" pitchFamily="34" charset="0"/>
                <a:ea typeface="Verdana" pitchFamily="34" charset="0"/>
                <a:cs typeface="Verdana" pitchFamily="34" charset="0"/>
              </a:rPr>
              <a:t>– these are the standards that should be established prior to the beginning of the review period.</a:t>
            </a:r>
          </a:p>
          <a:p>
            <a:endParaRPr lang="en-US" baseline="0" dirty="0">
              <a:latin typeface="Verdana" pitchFamily="34" charset="0"/>
              <a:ea typeface="Verdana" pitchFamily="34" charset="0"/>
              <a:cs typeface="Verdana" pitchFamily="34" charset="0"/>
            </a:endParaRPr>
          </a:p>
          <a:p>
            <a:r>
              <a:rPr lang="en-US" b="1" i="1" dirty="0" smtClean="0">
                <a:latin typeface="Verdana" pitchFamily="34" charset="0"/>
                <a:ea typeface="Verdana" pitchFamily="34" charset="0"/>
                <a:cs typeface="Verdana" pitchFamily="34" charset="0"/>
              </a:rPr>
              <a:t>Actual Results </a:t>
            </a:r>
            <a:r>
              <a:rPr lang="en-US" dirty="0" smtClean="0">
                <a:latin typeface="Verdana" pitchFamily="34" charset="0"/>
                <a:ea typeface="Verdana" pitchFamily="34" charset="0"/>
                <a:cs typeface="Verdana" pitchFamily="34" charset="0"/>
              </a:rPr>
              <a:t>– this is the section where the evaluation of job performance is entered.</a:t>
            </a:r>
          </a:p>
          <a:p>
            <a:r>
              <a:rPr lang="en-US" dirty="0" smtClean="0">
                <a:latin typeface="Verdana" pitchFamily="34" charset="0"/>
                <a:ea typeface="Verdana" pitchFamily="34" charset="0"/>
                <a:cs typeface="Verdana" pitchFamily="34" charset="0"/>
              </a:rPr>
              <a:t>Measure work by:</a:t>
            </a:r>
          </a:p>
          <a:p>
            <a:pPr marL="624914" lvl="1" indent="-170414">
              <a:buFont typeface="Arial" pitchFamily="34" charset="0"/>
              <a:buChar char="•"/>
            </a:pPr>
            <a:r>
              <a:rPr lang="en-US" baseline="0" dirty="0" smtClean="0">
                <a:latin typeface="Verdana" pitchFamily="34" charset="0"/>
                <a:ea typeface="Verdana" pitchFamily="34" charset="0"/>
                <a:cs typeface="Verdana" pitchFamily="34" charset="0"/>
              </a:rPr>
              <a:t>Observing employee</a:t>
            </a:r>
          </a:p>
          <a:p>
            <a:pPr marL="624914" lvl="1" indent="-170414">
              <a:buFont typeface="Arial" pitchFamily="34" charset="0"/>
              <a:buChar char="•"/>
            </a:pPr>
            <a:r>
              <a:rPr lang="en-US" baseline="0" dirty="0" smtClean="0">
                <a:latin typeface="Verdana" pitchFamily="34" charset="0"/>
                <a:ea typeface="Verdana" pitchFamily="34" charset="0"/>
                <a:cs typeface="Verdana" pitchFamily="34" charset="0"/>
              </a:rPr>
              <a:t>Reading reports or logs</a:t>
            </a:r>
          </a:p>
          <a:p>
            <a:pPr marL="624914" lvl="1" indent="-170414">
              <a:buFont typeface="Arial" pitchFamily="34" charset="0"/>
              <a:buChar char="•"/>
            </a:pPr>
            <a:r>
              <a:rPr lang="en-US" dirty="0" smtClean="0">
                <a:latin typeface="Verdana" pitchFamily="34" charset="0"/>
                <a:ea typeface="Verdana" pitchFamily="34" charset="0"/>
                <a:cs typeface="Verdana" pitchFamily="34" charset="0"/>
              </a:rPr>
              <a:t>S</a:t>
            </a:r>
            <a:r>
              <a:rPr lang="en-US" baseline="0" dirty="0" smtClean="0">
                <a:latin typeface="Verdana" pitchFamily="34" charset="0"/>
                <a:ea typeface="Verdana" pitchFamily="34" charset="0"/>
                <a:cs typeface="Verdana" pitchFamily="34" charset="0"/>
              </a:rPr>
              <a:t>urveying customers and investigating complaints </a:t>
            </a:r>
          </a:p>
          <a:p>
            <a:pPr marL="624914" lvl="1" indent="-170414">
              <a:buFont typeface="Arial" pitchFamily="34" charset="0"/>
              <a:buChar char="•"/>
            </a:pPr>
            <a:r>
              <a:rPr lang="en-US" dirty="0" smtClean="0">
                <a:latin typeface="Verdana" pitchFamily="34" charset="0"/>
                <a:ea typeface="Verdana" pitchFamily="34" charset="0"/>
                <a:cs typeface="Verdana" pitchFamily="34" charset="0"/>
              </a:rPr>
              <a:t>Make note of</a:t>
            </a:r>
            <a:r>
              <a:rPr lang="en-US" baseline="0" dirty="0" smtClean="0">
                <a:latin typeface="Verdana" pitchFamily="34" charset="0"/>
                <a:ea typeface="Verdana" pitchFamily="34" charset="0"/>
                <a:cs typeface="Verdana" pitchFamily="34" charset="0"/>
              </a:rPr>
              <a:t> commendations</a:t>
            </a:r>
            <a:endParaRPr lang="en-US" dirty="0" smtClean="0">
              <a:latin typeface="Verdana" pitchFamily="34" charset="0"/>
              <a:ea typeface="Verdana" pitchFamily="34" charset="0"/>
              <a:cs typeface="Verdana" pitchFamily="34" charset="0"/>
            </a:endParaRPr>
          </a:p>
          <a:p>
            <a:endParaRPr lang="en-US" dirty="0" smtClean="0">
              <a:latin typeface="Verdana" pitchFamily="34" charset="0"/>
              <a:ea typeface="Verdana" pitchFamily="34" charset="0"/>
              <a:cs typeface="Verdana" pitchFamily="34" charset="0"/>
            </a:endParaRPr>
          </a:p>
          <a:p>
            <a:r>
              <a:rPr lang="en-US" i="1" dirty="0" smtClean="0">
                <a:latin typeface="Verdana" pitchFamily="34" charset="0"/>
                <a:ea typeface="Verdana" pitchFamily="34" charset="0"/>
                <a:cs typeface="Verdana" pitchFamily="34" charset="0"/>
              </a:rPr>
              <a:t>Don’t forget about </a:t>
            </a:r>
            <a:r>
              <a:rPr lang="en-US" b="1" i="1" dirty="0" smtClean="0">
                <a:latin typeface="Verdana" pitchFamily="34" charset="0"/>
                <a:ea typeface="Verdana" pitchFamily="34" charset="0"/>
                <a:cs typeface="Verdana" pitchFamily="34" charset="0"/>
              </a:rPr>
              <a:t>improvement/development goals and employee career development goals</a:t>
            </a:r>
            <a:r>
              <a:rPr lang="en-US" i="1" dirty="0" smtClean="0">
                <a:latin typeface="Verdana" pitchFamily="34" charset="0"/>
                <a:ea typeface="Verdana" pitchFamily="34" charset="0"/>
                <a:cs typeface="Verdana" pitchFamily="34" charset="0"/>
              </a:rPr>
              <a:t>!</a:t>
            </a:r>
            <a:endParaRPr lang="en-US" i="1" dirty="0">
              <a:latin typeface="Verdana" pitchFamily="34" charset="0"/>
              <a:ea typeface="Verdana" pitchFamily="34" charset="0"/>
              <a:cs typeface="Verdana" pitchFamily="34" charset="0"/>
            </a:endParaRPr>
          </a:p>
          <a:p>
            <a:endParaRPr lang="en-US" dirty="0" smtClean="0">
              <a:latin typeface="Verdana" pitchFamily="34" charset="0"/>
              <a:ea typeface="Verdana" pitchFamily="34" charset="0"/>
              <a:cs typeface="Verdana" pitchFamily="34" charset="0"/>
            </a:endParaRPr>
          </a:p>
          <a:p>
            <a:r>
              <a:rPr lang="en-US" dirty="0" smtClean="0">
                <a:latin typeface="Verdana" pitchFamily="34" charset="0"/>
                <a:ea typeface="Verdana" pitchFamily="34" charset="0"/>
                <a:cs typeface="Verdana" pitchFamily="34" charset="0"/>
              </a:rPr>
              <a:t>Discuss variations of  a typical form and key parts- </a:t>
            </a:r>
            <a:endParaRPr lang="en-US" dirty="0">
              <a:latin typeface="Verdana" pitchFamily="34" charset="0"/>
              <a:ea typeface="Verdana" pitchFamily="34" charset="0"/>
              <a:cs typeface="Verdana" pitchFamily="34" charset="0"/>
            </a:endParaRPr>
          </a:p>
        </p:txBody>
      </p:sp>
      <p:sp>
        <p:nvSpPr>
          <p:cNvPr id="4" name="Slide Number Placeholder 3"/>
          <p:cNvSpPr>
            <a:spLocks noGrp="1"/>
          </p:cNvSpPr>
          <p:nvPr>
            <p:ph type="sldNum" sz="quarter" idx="10"/>
          </p:nvPr>
        </p:nvSpPr>
        <p:spPr/>
        <p:txBody>
          <a:bodyPr/>
          <a:lstStyle/>
          <a:p>
            <a:fld id="{00F0EBE6-9A8E-4AD1-967E-47F9D6750ECE}" type="slidenum">
              <a:rPr lang="en-US" smtClean="0"/>
              <a:pPr/>
              <a:t>6</a:t>
            </a:fld>
            <a:endParaRPr lang="en-US" dirty="0"/>
          </a:p>
        </p:txBody>
      </p:sp>
      <p:sp>
        <p:nvSpPr>
          <p:cNvPr id="5" name="Date Placeholder 4"/>
          <p:cNvSpPr>
            <a:spLocks noGrp="1"/>
          </p:cNvSpPr>
          <p:nvPr>
            <p:ph type="dt" idx="11"/>
          </p:nvPr>
        </p:nvSpPr>
        <p:spPr/>
        <p:txBody>
          <a:bodyPr/>
          <a:lstStyle/>
          <a:p>
            <a:r>
              <a:rPr lang="en-US" smtClean="0"/>
              <a:t>1/24/2014</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Verdana" pitchFamily="34" charset="0"/>
                <a:ea typeface="Verdana" pitchFamily="34" charset="0"/>
                <a:cs typeface="Verdana" pitchFamily="34" charset="0"/>
              </a:rPr>
              <a:t>Important to discuss the plan with your employee to ensure you are both on the same page.</a:t>
            </a:r>
            <a:endParaRPr lang="en-US" dirty="0">
              <a:latin typeface="Verdana" pitchFamily="34" charset="0"/>
              <a:ea typeface="Verdana" pitchFamily="34" charset="0"/>
              <a:cs typeface="Verdana" pitchFamily="34" charset="0"/>
            </a:endParaRPr>
          </a:p>
        </p:txBody>
      </p:sp>
      <p:sp>
        <p:nvSpPr>
          <p:cNvPr id="4" name="Slide Number Placeholder 3"/>
          <p:cNvSpPr>
            <a:spLocks noGrp="1"/>
          </p:cNvSpPr>
          <p:nvPr>
            <p:ph type="sldNum" sz="quarter" idx="10"/>
          </p:nvPr>
        </p:nvSpPr>
        <p:spPr/>
        <p:txBody>
          <a:bodyPr/>
          <a:lstStyle/>
          <a:p>
            <a:fld id="{00F0EBE6-9A8E-4AD1-967E-47F9D6750ECE}" type="slidenum">
              <a:rPr lang="en-US" smtClean="0"/>
              <a:pPr/>
              <a:t>7</a:t>
            </a:fld>
            <a:endParaRPr lang="en-US" dirty="0"/>
          </a:p>
        </p:txBody>
      </p:sp>
      <p:sp>
        <p:nvSpPr>
          <p:cNvPr id="5" name="Date Placeholder 4"/>
          <p:cNvSpPr>
            <a:spLocks noGrp="1"/>
          </p:cNvSpPr>
          <p:nvPr>
            <p:ph type="dt" idx="11"/>
          </p:nvPr>
        </p:nvSpPr>
        <p:spPr/>
        <p:txBody>
          <a:bodyPr/>
          <a:lstStyle/>
          <a:p>
            <a:r>
              <a:rPr lang="en-US" smtClean="0"/>
              <a:t>1/24/2014</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Verdana" pitchFamily="34" charset="0"/>
                <a:ea typeface="Verdana" pitchFamily="34" charset="0"/>
                <a:cs typeface="Verdana" pitchFamily="34" charset="0"/>
              </a:rPr>
              <a:t>Try to be specific with performance results</a:t>
            </a:r>
          </a:p>
          <a:p>
            <a:endParaRPr lang="en-US" dirty="0">
              <a:latin typeface="Verdana" pitchFamily="34" charset="0"/>
              <a:ea typeface="Verdana" pitchFamily="34" charset="0"/>
              <a:cs typeface="Verdana" pitchFamily="34" charset="0"/>
            </a:endParaRPr>
          </a:p>
          <a:p>
            <a:r>
              <a:rPr lang="en-US" i="1" dirty="0" smtClean="0">
                <a:latin typeface="Verdana" pitchFamily="34" charset="0"/>
                <a:ea typeface="Verdana" pitchFamily="34" charset="0"/>
                <a:cs typeface="Verdana" pitchFamily="34" charset="0"/>
              </a:rPr>
              <a:t>“Word processing of documents</a:t>
            </a:r>
            <a:r>
              <a:rPr lang="en-US" i="1" baseline="0" dirty="0" smtClean="0">
                <a:latin typeface="Verdana" pitchFamily="34" charset="0"/>
                <a:ea typeface="Verdana" pitchFamily="34" charset="0"/>
                <a:cs typeface="Verdana" pitchFamily="34" charset="0"/>
              </a:rPr>
              <a:t> </a:t>
            </a:r>
            <a:r>
              <a:rPr lang="en-US" i="1" dirty="0" smtClean="0">
                <a:latin typeface="Verdana" pitchFamily="34" charset="0"/>
                <a:ea typeface="Verdana" pitchFamily="34" charset="0"/>
                <a:cs typeface="Verdana" pitchFamily="34" charset="0"/>
              </a:rPr>
              <a:t>is unacceptable” could be replaced with “Errors were</a:t>
            </a:r>
            <a:r>
              <a:rPr lang="en-US" i="1" baseline="0" dirty="0" smtClean="0">
                <a:latin typeface="Verdana" pitchFamily="34" charset="0"/>
                <a:ea typeface="Verdana" pitchFamily="34" charset="0"/>
                <a:cs typeface="Verdana" pitchFamily="34" charset="0"/>
              </a:rPr>
              <a:t> found in </a:t>
            </a:r>
            <a:r>
              <a:rPr lang="en-US" i="1" dirty="0" smtClean="0">
                <a:latin typeface="Verdana" pitchFamily="34" charset="0"/>
                <a:ea typeface="Verdana" pitchFamily="34" charset="0"/>
                <a:cs typeface="Verdana" pitchFamily="34" charset="0"/>
              </a:rPr>
              <a:t>over 40% of the documents</a:t>
            </a:r>
            <a:r>
              <a:rPr lang="en-US" i="1" baseline="0" dirty="0" smtClean="0">
                <a:latin typeface="Verdana" pitchFamily="34" charset="0"/>
                <a:ea typeface="Verdana" pitchFamily="34" charset="0"/>
                <a:cs typeface="Verdana" pitchFamily="34" charset="0"/>
              </a:rPr>
              <a:t> produced over the evaluation period”</a:t>
            </a:r>
            <a:endParaRPr lang="en-US" i="1" dirty="0" smtClean="0">
              <a:latin typeface="Verdana" pitchFamily="34" charset="0"/>
              <a:ea typeface="Verdana" pitchFamily="34" charset="0"/>
              <a:cs typeface="Verdana" pitchFamily="34" charset="0"/>
            </a:endParaRPr>
          </a:p>
          <a:p>
            <a:endParaRPr lang="en-US" dirty="0" smtClean="0">
              <a:latin typeface="Verdana" pitchFamily="34" charset="0"/>
              <a:ea typeface="Verdana" pitchFamily="34" charset="0"/>
              <a:cs typeface="Verdana" pitchFamily="34" charset="0"/>
            </a:endParaRPr>
          </a:p>
          <a:p>
            <a:r>
              <a:rPr lang="en-US" baseline="0" dirty="0" smtClean="0">
                <a:latin typeface="Verdana" pitchFamily="34" charset="0"/>
                <a:ea typeface="Verdana" pitchFamily="34" charset="0"/>
                <a:cs typeface="Verdana" pitchFamily="34" charset="0"/>
              </a:rPr>
              <a:t>“</a:t>
            </a:r>
            <a:r>
              <a:rPr lang="en-US" dirty="0">
                <a:latin typeface="Verdana" pitchFamily="34" charset="0"/>
                <a:ea typeface="Verdana" pitchFamily="34" charset="0"/>
                <a:cs typeface="Verdana" pitchFamily="34" charset="0"/>
              </a:rPr>
              <a:t>Y</a:t>
            </a:r>
            <a:r>
              <a:rPr lang="en-US" baseline="0" dirty="0" smtClean="0">
                <a:latin typeface="Verdana" pitchFamily="34" charset="0"/>
                <a:ea typeface="Verdana" pitchFamily="34" charset="0"/>
                <a:cs typeface="Verdana" pitchFamily="34" charset="0"/>
              </a:rPr>
              <a:t>ou are unprofessional” </a:t>
            </a:r>
            <a:r>
              <a:rPr lang="en-US" b="1" i="1" baseline="0" dirty="0" smtClean="0">
                <a:latin typeface="Verdana" pitchFamily="34" charset="0"/>
                <a:ea typeface="Verdana" pitchFamily="34" charset="0"/>
                <a:cs typeface="Verdana" pitchFamily="34" charset="0"/>
              </a:rPr>
              <a:t>Who sees a problem with this?  </a:t>
            </a:r>
            <a:r>
              <a:rPr lang="en-US" b="1" i="1" dirty="0" smtClean="0">
                <a:latin typeface="Verdana" pitchFamily="34" charset="0"/>
                <a:ea typeface="Verdana" pitchFamily="34" charset="0"/>
                <a:cs typeface="Verdana" pitchFamily="34" charset="0"/>
              </a:rPr>
              <a:t>Does anyone have an alternative statement?</a:t>
            </a:r>
            <a:r>
              <a:rPr lang="en-US" b="1" dirty="0" smtClean="0">
                <a:latin typeface="Verdana" pitchFamily="34" charset="0"/>
                <a:ea typeface="Verdana" pitchFamily="34" charset="0"/>
                <a:cs typeface="Verdana" pitchFamily="34" charset="0"/>
              </a:rPr>
              <a:t>  </a:t>
            </a:r>
            <a:r>
              <a:rPr lang="en-US" dirty="0" smtClean="0">
                <a:latin typeface="Verdana" pitchFamily="34" charset="0"/>
                <a:ea typeface="Verdana" pitchFamily="34" charset="0"/>
                <a:cs typeface="Verdana" pitchFamily="34" charset="0"/>
              </a:rPr>
              <a:t>How about, “We have received three complaints from customers not getting called back in the last month”</a:t>
            </a:r>
          </a:p>
          <a:p>
            <a:endParaRPr lang="en-US" dirty="0" smtClean="0">
              <a:latin typeface="Verdana" pitchFamily="34" charset="0"/>
              <a:ea typeface="Verdana" pitchFamily="34" charset="0"/>
              <a:cs typeface="Verdana" pitchFamily="34" charset="0"/>
            </a:endParaRPr>
          </a:p>
          <a:p>
            <a:r>
              <a:rPr lang="en-US" dirty="0" smtClean="0">
                <a:latin typeface="Verdana" pitchFamily="34" charset="0"/>
                <a:ea typeface="Verdana" pitchFamily="34" charset="0"/>
                <a:cs typeface="Verdana" pitchFamily="34" charset="0"/>
              </a:rPr>
              <a:t>Reinforce the positive feedback –</a:t>
            </a:r>
          </a:p>
          <a:p>
            <a:r>
              <a:rPr lang="en-US" dirty="0" smtClean="0">
                <a:latin typeface="Verdana" pitchFamily="34" charset="0"/>
                <a:ea typeface="Verdana" pitchFamily="34" charset="0"/>
                <a:cs typeface="Verdana" pitchFamily="34" charset="0"/>
              </a:rPr>
              <a:t>“Telephone is answered promptly.”</a:t>
            </a:r>
          </a:p>
          <a:p>
            <a:r>
              <a:rPr lang="en-US" dirty="0" smtClean="0">
                <a:latin typeface="Verdana" pitchFamily="34" charset="0"/>
                <a:ea typeface="Verdana" pitchFamily="34" charset="0"/>
                <a:cs typeface="Verdana" pitchFamily="34" charset="0"/>
              </a:rPr>
              <a:t> “Staff has complimented your efficiency in organizing the storeroom”</a:t>
            </a:r>
          </a:p>
          <a:p>
            <a:endParaRPr lang="en-US" dirty="0" smtClean="0">
              <a:latin typeface="Verdana" pitchFamily="34" charset="0"/>
              <a:ea typeface="Verdana" pitchFamily="34" charset="0"/>
              <a:cs typeface="Verdana" pitchFamily="34" charset="0"/>
            </a:endParaRPr>
          </a:p>
          <a:p>
            <a:r>
              <a:rPr lang="en-US" dirty="0" smtClean="0">
                <a:latin typeface="Verdana" pitchFamily="34" charset="0"/>
                <a:ea typeface="Verdana" pitchFamily="34" charset="0"/>
                <a:cs typeface="Verdana" pitchFamily="34" charset="0"/>
              </a:rPr>
              <a:t>Needs improvement – You generally do OK,</a:t>
            </a:r>
            <a:r>
              <a:rPr lang="en-US" baseline="0" dirty="0" smtClean="0">
                <a:latin typeface="Verdana" pitchFamily="34" charset="0"/>
                <a:ea typeface="Verdana" pitchFamily="34" charset="0"/>
                <a:cs typeface="Verdana" pitchFamily="34" charset="0"/>
              </a:rPr>
              <a:t> </a:t>
            </a:r>
            <a:r>
              <a:rPr lang="en-US" u="sng" baseline="0" dirty="0" smtClean="0">
                <a:latin typeface="Verdana" pitchFamily="34" charset="0"/>
                <a:ea typeface="Verdana" pitchFamily="34" charset="0"/>
                <a:cs typeface="Verdana" pitchFamily="34" charset="0"/>
              </a:rPr>
              <a:t>but</a:t>
            </a:r>
            <a:r>
              <a:rPr lang="en-US" u="none" baseline="0" dirty="0" smtClean="0">
                <a:latin typeface="Verdana" pitchFamily="34" charset="0"/>
                <a:ea typeface="Verdana" pitchFamily="34" charset="0"/>
                <a:cs typeface="Verdana" pitchFamily="34" charset="0"/>
              </a:rPr>
              <a:t> on occasion you do not immediately greet a customer as they approach your station.  </a:t>
            </a:r>
            <a:r>
              <a:rPr lang="en-US" i="1" u="none" baseline="0" dirty="0" smtClean="0">
                <a:latin typeface="Verdana" pitchFamily="34" charset="0"/>
                <a:ea typeface="Verdana" pitchFamily="34" charset="0"/>
                <a:cs typeface="Verdana" pitchFamily="34" charset="0"/>
              </a:rPr>
              <a:t>Are there any other ideas for these types of situations?</a:t>
            </a:r>
            <a:endParaRPr lang="en-US" i="1" baseline="0" dirty="0" smtClean="0">
              <a:latin typeface="Verdana" pitchFamily="34" charset="0"/>
              <a:ea typeface="Verdana" pitchFamily="34" charset="0"/>
              <a:cs typeface="Verdana" pitchFamily="34" charset="0"/>
            </a:endParaRPr>
          </a:p>
          <a:p>
            <a:endParaRPr lang="en-US" dirty="0"/>
          </a:p>
        </p:txBody>
      </p:sp>
      <p:sp>
        <p:nvSpPr>
          <p:cNvPr id="4" name="Slide Number Placeholder 3"/>
          <p:cNvSpPr>
            <a:spLocks noGrp="1"/>
          </p:cNvSpPr>
          <p:nvPr>
            <p:ph type="sldNum" sz="quarter" idx="10"/>
          </p:nvPr>
        </p:nvSpPr>
        <p:spPr/>
        <p:txBody>
          <a:bodyPr/>
          <a:lstStyle/>
          <a:p>
            <a:fld id="{00F0EBE6-9A8E-4AD1-967E-47F9D6750ECE}" type="slidenum">
              <a:rPr lang="en-US" smtClean="0"/>
              <a:pPr/>
              <a:t>8</a:t>
            </a:fld>
            <a:endParaRPr lang="en-US" dirty="0"/>
          </a:p>
        </p:txBody>
      </p:sp>
      <p:sp>
        <p:nvSpPr>
          <p:cNvPr id="5" name="Date Placeholder 4"/>
          <p:cNvSpPr>
            <a:spLocks noGrp="1"/>
          </p:cNvSpPr>
          <p:nvPr>
            <p:ph type="dt" idx="11"/>
          </p:nvPr>
        </p:nvSpPr>
        <p:spPr/>
        <p:txBody>
          <a:bodyPr/>
          <a:lstStyle/>
          <a:p>
            <a:r>
              <a:rPr lang="en-US" smtClean="0"/>
              <a:t>1/24/2014</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latin typeface="Verdana" pitchFamily="34" charset="0"/>
                <a:ea typeface="Verdana" pitchFamily="34" charset="0"/>
                <a:cs typeface="Verdana" pitchFamily="34" charset="0"/>
              </a:rPr>
              <a:t>Regarding the second bullet, although the form passed out earlier only asks if the employee meets established performance standards, it might be helpful to expand that to include various levels of meeting expectations.  </a:t>
            </a:r>
            <a:r>
              <a:rPr lang="en-US" b="1" i="1" dirty="0" smtClean="0">
                <a:latin typeface="Verdana" pitchFamily="34" charset="0"/>
                <a:ea typeface="Verdana" pitchFamily="34" charset="0"/>
                <a:cs typeface="Verdana" pitchFamily="34" charset="0"/>
              </a:rPr>
              <a:t>This is especially important if compensation is tied to performance.</a:t>
            </a:r>
          </a:p>
          <a:p>
            <a:endParaRPr lang="en-US" dirty="0">
              <a:latin typeface="Verdana" pitchFamily="34" charset="0"/>
              <a:ea typeface="Verdana" pitchFamily="34" charset="0"/>
              <a:cs typeface="Verdana" pitchFamily="34" charset="0"/>
            </a:endParaRPr>
          </a:p>
          <a:p>
            <a:r>
              <a:rPr lang="en-US" dirty="0" smtClean="0">
                <a:latin typeface="Verdana" pitchFamily="34" charset="0"/>
                <a:ea typeface="Verdana" pitchFamily="34" charset="0"/>
                <a:cs typeface="Verdana" pitchFamily="34" charset="0"/>
              </a:rPr>
              <a:t>You need to check with your campus to see whether a specific form/format is required.  If so, you will need to work within that framework.  If not, you can select a format that works for you, but keep in mind that it should include all these components.</a:t>
            </a:r>
          </a:p>
          <a:p>
            <a:endParaRPr lang="en-US" dirty="0">
              <a:latin typeface="Verdana" pitchFamily="34" charset="0"/>
              <a:ea typeface="Verdana" pitchFamily="34" charset="0"/>
              <a:cs typeface="Verdana" pitchFamily="34" charset="0"/>
            </a:endParaRPr>
          </a:p>
          <a:p>
            <a:r>
              <a:rPr lang="en-US" dirty="0" smtClean="0">
                <a:latin typeface="Verdana" pitchFamily="34" charset="0"/>
                <a:ea typeface="Verdana" pitchFamily="34" charset="0"/>
                <a:cs typeface="Verdana" pitchFamily="34" charset="0"/>
              </a:rPr>
              <a:t>Do </a:t>
            </a:r>
            <a:r>
              <a:rPr lang="en-US" b="1" dirty="0" smtClean="0">
                <a:latin typeface="Verdana" pitchFamily="34" charset="0"/>
                <a:ea typeface="Verdana" pitchFamily="34" charset="0"/>
                <a:cs typeface="Verdana" pitchFamily="34" charset="0"/>
              </a:rPr>
              <a:t>not use the performance evaluation to threaten or administer discipline</a:t>
            </a:r>
            <a:r>
              <a:rPr lang="en-US" dirty="0" smtClean="0">
                <a:latin typeface="Verdana" pitchFamily="34" charset="0"/>
                <a:ea typeface="Verdana" pitchFamily="34" charset="0"/>
                <a:cs typeface="Verdana" pitchFamily="34" charset="0"/>
              </a:rPr>
              <a:t>.  However, an employee who has been disciplined is still subject to performance expectations.</a:t>
            </a:r>
          </a:p>
          <a:p>
            <a:endParaRPr lang="en-US" dirty="0">
              <a:latin typeface="Verdana" pitchFamily="34" charset="0"/>
              <a:ea typeface="Verdana" pitchFamily="34" charset="0"/>
              <a:cs typeface="Verdana" pitchFamily="34" charset="0"/>
            </a:endParaRPr>
          </a:p>
          <a:p>
            <a:r>
              <a:rPr lang="en-US" b="1" i="1" dirty="0" smtClean="0">
                <a:latin typeface="Verdana" pitchFamily="34" charset="0"/>
                <a:ea typeface="Verdana" pitchFamily="34" charset="0"/>
                <a:cs typeface="Verdana" pitchFamily="34" charset="0"/>
              </a:rPr>
              <a:t>Why do you think some employees don’t do what they’re supposed to?  </a:t>
            </a:r>
            <a:r>
              <a:rPr lang="en-US" i="1" dirty="0" smtClean="0">
                <a:latin typeface="Verdana" pitchFamily="34" charset="0"/>
                <a:ea typeface="Verdana" pitchFamily="34" charset="0"/>
                <a:cs typeface="Verdana" pitchFamily="34" charset="0"/>
              </a:rPr>
              <a:t>Please take a look at the handout in the back of this section in your binder entitled, “Nine-Plus-One Common Causes of Performance Problems.”  Do you think each of these possible causes can be, or should be, addressed in the same way?  Why or why not?</a:t>
            </a:r>
            <a:endParaRPr lang="en-US" i="1" dirty="0">
              <a:latin typeface="Verdana" pitchFamily="34" charset="0"/>
              <a:ea typeface="Verdana" pitchFamily="34" charset="0"/>
              <a:cs typeface="Verdana" pitchFamily="34" charset="0"/>
            </a:endParaRPr>
          </a:p>
        </p:txBody>
      </p:sp>
      <p:sp>
        <p:nvSpPr>
          <p:cNvPr id="4" name="Slide Number Placeholder 3"/>
          <p:cNvSpPr>
            <a:spLocks noGrp="1"/>
          </p:cNvSpPr>
          <p:nvPr>
            <p:ph type="sldNum" sz="quarter" idx="10"/>
          </p:nvPr>
        </p:nvSpPr>
        <p:spPr/>
        <p:txBody>
          <a:bodyPr/>
          <a:lstStyle/>
          <a:p>
            <a:fld id="{00F0EBE6-9A8E-4AD1-967E-47F9D6750ECE}" type="slidenum">
              <a:rPr lang="en-US" smtClean="0"/>
              <a:pPr/>
              <a:t>9</a:t>
            </a:fld>
            <a:endParaRPr lang="en-US" dirty="0"/>
          </a:p>
        </p:txBody>
      </p:sp>
      <p:sp>
        <p:nvSpPr>
          <p:cNvPr id="5" name="Date Placeholder 4"/>
          <p:cNvSpPr>
            <a:spLocks noGrp="1"/>
          </p:cNvSpPr>
          <p:nvPr>
            <p:ph type="dt" idx="11"/>
          </p:nvPr>
        </p:nvSpPr>
        <p:spPr/>
        <p:txBody>
          <a:bodyPr/>
          <a:lstStyle/>
          <a:p>
            <a:r>
              <a:rPr lang="en-US" smtClean="0"/>
              <a:t>1/24/2014</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0D10D4C-FF05-4174-8373-AF132C9035B7}" type="datetimeFigureOut">
              <a:rPr lang="en-US" smtClean="0"/>
              <a:pPr/>
              <a:t>5/1/2014</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94CDE09E-E9A1-45AB-B61C-0A7E7ACD8F64}"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D10D4C-FF05-4174-8373-AF132C9035B7}" type="datetimeFigureOut">
              <a:rPr lang="en-US" smtClean="0"/>
              <a:pPr/>
              <a:t>5/1/2014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CDE09E-E9A1-45AB-B61C-0A7E7ACD8F6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D10D4C-FF05-4174-8373-AF132C9035B7}" type="datetimeFigureOut">
              <a:rPr lang="en-US" smtClean="0"/>
              <a:pPr/>
              <a:t>5/1/2014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CDE09E-E9A1-45AB-B61C-0A7E7ACD8F6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D10D4C-FF05-4174-8373-AF132C9035B7}" type="datetimeFigureOut">
              <a:rPr lang="en-US" smtClean="0"/>
              <a:pPr/>
              <a:t>5/1/2014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CDE09E-E9A1-45AB-B61C-0A7E7ACD8F6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0D10D4C-FF05-4174-8373-AF132C9035B7}" type="datetimeFigureOut">
              <a:rPr lang="en-US" smtClean="0"/>
              <a:pPr/>
              <a:t>5/1/2014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CDE09E-E9A1-45AB-B61C-0A7E7ACD8F64}"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0D10D4C-FF05-4174-8373-AF132C9035B7}" type="datetimeFigureOut">
              <a:rPr lang="en-US" smtClean="0"/>
              <a:pPr/>
              <a:t>5/1/2014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4CDE09E-E9A1-45AB-B61C-0A7E7ACD8F6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0D10D4C-FF05-4174-8373-AF132C9035B7}" type="datetimeFigureOut">
              <a:rPr lang="en-US" smtClean="0"/>
              <a:pPr/>
              <a:t>5/1/2014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4CDE09E-E9A1-45AB-B61C-0A7E7ACD8F6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0D10D4C-FF05-4174-8373-AF132C9035B7}" type="datetimeFigureOut">
              <a:rPr lang="en-US" smtClean="0"/>
              <a:pPr/>
              <a:t>5/1/2014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4CDE09E-E9A1-45AB-B61C-0A7E7ACD8F6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D10D4C-FF05-4174-8373-AF132C9035B7}" type="datetimeFigureOut">
              <a:rPr lang="en-US" smtClean="0"/>
              <a:pPr/>
              <a:t>5/1/2014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4CDE09E-E9A1-45AB-B61C-0A7E7ACD8F6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0D10D4C-FF05-4174-8373-AF132C9035B7}" type="datetimeFigureOut">
              <a:rPr lang="en-US" smtClean="0"/>
              <a:pPr/>
              <a:t>5/1/2014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4CDE09E-E9A1-45AB-B61C-0A7E7ACD8F6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0D10D4C-FF05-4174-8373-AF132C9035B7}" type="datetimeFigureOut">
              <a:rPr lang="en-US" smtClean="0"/>
              <a:pPr/>
              <a:t>5/1/2014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94CDE09E-E9A1-45AB-B61C-0A7E7ACD8F64}"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1000">
              <a:schemeClr val="bg2">
                <a:tint val="80000"/>
                <a:satMod val="400000"/>
                <a:alpha val="53000"/>
              </a:schemeClr>
            </a:gs>
            <a:gs pos="25000">
              <a:schemeClr val="bg2">
                <a:tint val="83000"/>
                <a:satMod val="320000"/>
              </a:schemeClr>
            </a:gs>
            <a:gs pos="100000">
              <a:schemeClr val="bg2">
                <a:shade val="15000"/>
                <a:satMod val="320000"/>
              </a:schemeClr>
            </a:gs>
          </a:gsLst>
          <a:lin ang="2700000" scaled="1"/>
          <a:tileRect/>
        </a:gra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0D10D4C-FF05-4174-8373-AF132C9035B7}" type="datetimeFigureOut">
              <a:rPr lang="en-US" smtClean="0"/>
              <a:pPr/>
              <a:t>5/1/2014</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4CDE09E-E9A1-45AB-B61C-0A7E7ACD8F64}"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50000">
              <a:srgbClr val="FFF19B">
                <a:alpha val="39000"/>
              </a:srgbClr>
            </a:gs>
            <a:gs pos="25000">
              <a:schemeClr val="bg2">
                <a:tint val="83000"/>
                <a:satMod val="320000"/>
              </a:schemeClr>
            </a:gs>
            <a:gs pos="100000">
              <a:schemeClr val="bg2">
                <a:shade val="15000"/>
                <a:satMod val="32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1694688"/>
            <a:ext cx="8610600" cy="1962912"/>
          </a:xfrm>
        </p:spPr>
        <p:txBody>
          <a:bodyPr>
            <a:normAutofit/>
          </a:bodyPr>
          <a:lstStyle/>
          <a:p>
            <a:pPr algn="ctr"/>
            <a:r>
              <a:rPr lang="en-US" sz="5400" b="1" dirty="0" smtClean="0">
                <a:ln w="12700">
                  <a:solidFill>
                    <a:schemeClr val="tx2">
                      <a:satMod val="155000"/>
                    </a:schemeClr>
                  </a:solidFill>
                  <a:prstDash val="solid"/>
                </a:ln>
                <a:solidFill>
                  <a:schemeClr val="accent4">
                    <a:lumMod val="50000"/>
                  </a:schemeClr>
                </a:solidFill>
                <a:effectLst>
                  <a:outerShdw blurRad="50800" dist="38100" dir="10800000" algn="r" rotWithShape="0">
                    <a:prstClr val="black">
                      <a:alpha val="40000"/>
                    </a:prstClr>
                  </a:outerShdw>
                </a:effectLst>
              </a:rPr>
              <a:t>PERFORMANCE PLANNING AND EVALUATION</a:t>
            </a:r>
            <a:endParaRPr lang="en-US" sz="5400" b="1" dirty="0">
              <a:ln w="12700">
                <a:solidFill>
                  <a:schemeClr val="tx2">
                    <a:satMod val="155000"/>
                  </a:schemeClr>
                </a:solidFill>
                <a:prstDash val="solid"/>
              </a:ln>
              <a:solidFill>
                <a:schemeClr val="accent4">
                  <a:lumMod val="50000"/>
                </a:schemeClr>
              </a:solidFill>
              <a:effectLst>
                <a:outerShdw blurRad="50800" dist="38100" dir="10800000" algn="r" rotWithShape="0">
                  <a:prstClr val="black">
                    <a:alpha val="40000"/>
                  </a:prstClr>
                </a:outerShdw>
              </a:effectLst>
            </a:endParaRPr>
          </a:p>
        </p:txBody>
      </p:sp>
      <p:sp>
        <p:nvSpPr>
          <p:cNvPr id="3" name="Content Placeholder 2"/>
          <p:cNvSpPr>
            <a:spLocks noGrp="1"/>
          </p:cNvSpPr>
          <p:nvPr>
            <p:ph idx="1"/>
          </p:nvPr>
        </p:nvSpPr>
        <p:spPr>
          <a:xfrm>
            <a:off x="152400" y="3810000"/>
            <a:ext cx="8915400" cy="2743200"/>
          </a:xfrm>
        </p:spPr>
        <p:txBody>
          <a:bodyPr>
            <a:normAutofit fontScale="92500" lnSpcReduction="20000"/>
          </a:bodyPr>
          <a:lstStyle/>
          <a:p>
            <a:pPr algn="ctr">
              <a:buNone/>
            </a:pPr>
            <a:r>
              <a:rPr lang="en-US" sz="4600" i="1" dirty="0" smtClean="0">
                <a:solidFill>
                  <a:schemeClr val="tx2">
                    <a:lumMod val="75000"/>
                  </a:schemeClr>
                </a:solidFill>
                <a:effectLst>
                  <a:outerShdw blurRad="38100" dist="38100" dir="2700000" algn="tl">
                    <a:srgbClr val="000000">
                      <a:alpha val="43137"/>
                    </a:srgbClr>
                  </a:outerShdw>
                </a:effectLst>
                <a:latin typeface="+mj-lt"/>
              </a:rPr>
              <a:t>Annual Review Process</a:t>
            </a:r>
          </a:p>
          <a:p>
            <a:pPr algn="ctr">
              <a:buNone/>
            </a:pPr>
            <a:endParaRPr lang="en-US" sz="3400" i="1" dirty="0">
              <a:solidFill>
                <a:schemeClr val="tx2">
                  <a:lumMod val="75000"/>
                </a:schemeClr>
              </a:solidFill>
              <a:effectLst>
                <a:outerShdw blurRad="38100" dist="38100" dir="2700000" algn="tl">
                  <a:srgbClr val="000000">
                    <a:alpha val="43137"/>
                  </a:srgbClr>
                </a:outerShdw>
              </a:effectLst>
              <a:latin typeface="+mj-lt"/>
            </a:endParaRPr>
          </a:p>
          <a:p>
            <a:pPr algn="ctr">
              <a:buNone/>
            </a:pPr>
            <a:r>
              <a:rPr lang="en-US" sz="4800" dirty="0" err="1" smtClean="0">
                <a:solidFill>
                  <a:schemeClr val="tx2">
                    <a:lumMod val="75000"/>
                  </a:schemeClr>
                </a:solidFill>
                <a:effectLst>
                  <a:outerShdw blurRad="38100" dist="38100" dir="2700000" algn="tl">
                    <a:srgbClr val="000000">
                      <a:alpha val="43137"/>
                    </a:srgbClr>
                  </a:outerShdw>
                </a:effectLst>
                <a:latin typeface="+mj-lt"/>
              </a:rPr>
              <a:t>Georgi</a:t>
            </a:r>
            <a:r>
              <a:rPr lang="en-US" sz="4800" dirty="0" smtClean="0">
                <a:solidFill>
                  <a:schemeClr val="tx2">
                    <a:lumMod val="75000"/>
                  </a:schemeClr>
                </a:solidFill>
                <a:effectLst>
                  <a:outerShdw blurRad="38100" dist="38100" dir="2700000" algn="tl">
                    <a:srgbClr val="000000">
                      <a:alpha val="43137"/>
                    </a:srgbClr>
                  </a:outerShdw>
                </a:effectLst>
                <a:latin typeface="+mj-lt"/>
              </a:rPr>
              <a:t> Lowe</a:t>
            </a:r>
          </a:p>
          <a:p>
            <a:pPr algn="ctr">
              <a:buNone/>
            </a:pPr>
            <a:r>
              <a:rPr lang="en-US" sz="4300" dirty="0" smtClean="0">
                <a:solidFill>
                  <a:schemeClr val="tx2">
                    <a:lumMod val="75000"/>
                  </a:schemeClr>
                </a:solidFill>
                <a:effectLst>
                  <a:outerShdw blurRad="38100" dist="38100" dir="2700000" algn="tl">
                    <a:srgbClr val="000000">
                      <a:alpha val="43137"/>
                    </a:srgbClr>
                  </a:outerShdw>
                </a:effectLst>
                <a:latin typeface="+mj-lt"/>
              </a:rPr>
              <a:t/>
            </a:r>
            <a:br>
              <a:rPr lang="en-US" sz="4300" dirty="0" smtClean="0">
                <a:solidFill>
                  <a:schemeClr val="tx2">
                    <a:lumMod val="75000"/>
                  </a:schemeClr>
                </a:solidFill>
                <a:effectLst>
                  <a:outerShdw blurRad="38100" dist="38100" dir="2700000" algn="tl">
                    <a:srgbClr val="000000">
                      <a:alpha val="43137"/>
                    </a:srgbClr>
                  </a:outerShdw>
                </a:effectLst>
                <a:latin typeface="+mj-lt"/>
              </a:rPr>
            </a:br>
            <a:r>
              <a:rPr lang="en-US" sz="3000" dirty="0" smtClean="0">
                <a:solidFill>
                  <a:schemeClr val="tx2">
                    <a:lumMod val="75000"/>
                  </a:schemeClr>
                </a:solidFill>
                <a:effectLst>
                  <a:outerShdw blurRad="38100" dist="38100" dir="2700000" algn="tl">
                    <a:srgbClr val="000000">
                      <a:alpha val="43137"/>
                    </a:srgbClr>
                  </a:outerShdw>
                </a:effectLst>
                <a:latin typeface="+mj-lt"/>
              </a:rPr>
              <a:t>UWSA Office of Human Resources &amp; Workforce Diversity</a:t>
            </a:r>
            <a:endParaRPr lang="en-US" sz="3000" dirty="0">
              <a:solidFill>
                <a:schemeClr val="tx2">
                  <a:lumMod val="75000"/>
                </a:schemeClr>
              </a:solidFill>
              <a:effectLst>
                <a:outerShdw blurRad="38100" dist="38100" dir="2700000" algn="tl">
                  <a:srgbClr val="000000">
                    <a:alpha val="43137"/>
                  </a:srgbClr>
                </a:outerShdw>
              </a:effectLst>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991600" cy="1241336"/>
          </a:xfrm>
        </p:spPr>
        <p:txBody>
          <a:bodyPr>
            <a:normAutofit fontScale="90000"/>
          </a:bodyPr>
          <a:lstStyle/>
          <a:p>
            <a:r>
              <a:rPr lang="en-US" dirty="0" smtClean="0"/>
              <a:t>Meeting with the</a:t>
            </a:r>
            <a:br>
              <a:rPr lang="en-US" dirty="0" smtClean="0"/>
            </a:br>
            <a:r>
              <a:rPr lang="en-US" dirty="0" smtClean="0"/>
              <a:t> Employee</a:t>
            </a:r>
            <a:endParaRPr lang="en-US" dirty="0"/>
          </a:p>
        </p:txBody>
      </p:sp>
      <p:sp>
        <p:nvSpPr>
          <p:cNvPr id="3" name="Content Placeholder 2"/>
          <p:cNvSpPr>
            <a:spLocks noGrp="1"/>
          </p:cNvSpPr>
          <p:nvPr>
            <p:ph idx="1"/>
          </p:nvPr>
        </p:nvSpPr>
        <p:spPr>
          <a:xfrm>
            <a:off x="0" y="2057400"/>
            <a:ext cx="8153400" cy="4800600"/>
          </a:xfrm>
        </p:spPr>
        <p:txBody>
          <a:bodyPr>
            <a:normAutofit/>
          </a:bodyPr>
          <a:lstStyle/>
          <a:p>
            <a:pPr lvl="1">
              <a:buClr>
                <a:schemeClr val="accent3">
                  <a:lumMod val="75000"/>
                </a:schemeClr>
              </a:buClr>
            </a:pPr>
            <a:r>
              <a:rPr lang="en-US" sz="3000" dirty="0" smtClean="0">
                <a:solidFill>
                  <a:schemeClr val="tx2">
                    <a:lumMod val="75000"/>
                  </a:schemeClr>
                </a:solidFill>
              </a:rPr>
              <a:t>Schedule in advance</a:t>
            </a:r>
          </a:p>
          <a:p>
            <a:pPr lvl="1">
              <a:buClr>
                <a:schemeClr val="accent3">
                  <a:lumMod val="75000"/>
                </a:schemeClr>
              </a:buClr>
            </a:pPr>
            <a:r>
              <a:rPr lang="en-US" sz="3000" dirty="0" smtClean="0">
                <a:solidFill>
                  <a:schemeClr val="tx2">
                    <a:lumMod val="75000"/>
                  </a:schemeClr>
                </a:solidFill>
              </a:rPr>
              <a:t>May ask employee to do self-evaluation prior to meeting or provide employee with questions to consider for discussion at the meeting</a:t>
            </a:r>
          </a:p>
          <a:p>
            <a:pPr lvl="1">
              <a:buClr>
                <a:schemeClr val="accent3">
                  <a:lumMod val="75000"/>
                </a:schemeClr>
              </a:buClr>
            </a:pPr>
            <a:r>
              <a:rPr lang="en-US" sz="3000" dirty="0" smtClean="0">
                <a:solidFill>
                  <a:schemeClr val="tx2">
                    <a:lumMod val="75000"/>
                  </a:schemeClr>
                </a:solidFill>
              </a:rPr>
              <a:t>Put employee at ease and review general objectives for the evaluation process</a:t>
            </a:r>
          </a:p>
          <a:p>
            <a:pPr lvl="1">
              <a:buClr>
                <a:schemeClr val="accent3">
                  <a:lumMod val="75000"/>
                </a:schemeClr>
              </a:buClr>
            </a:pPr>
            <a:r>
              <a:rPr lang="en-US" sz="3000" dirty="0" smtClean="0">
                <a:solidFill>
                  <a:schemeClr val="tx2">
                    <a:lumMod val="75000"/>
                  </a:schemeClr>
                </a:solidFill>
              </a:rPr>
              <a:t>Listen and respect the employee’s opinion.  Clarify and resolve important points</a:t>
            </a:r>
          </a:p>
          <a:p>
            <a:endParaRPr lang="en-US" dirty="0" smtClean="0">
              <a:solidFill>
                <a:schemeClr val="tx2">
                  <a:lumMod val="75000"/>
                </a:schemeClr>
              </a:solidFill>
            </a:endParaRPr>
          </a:p>
          <a:p>
            <a:pPr lvl="1"/>
            <a:endParaRPr lang="en-US" dirty="0">
              <a:solidFill>
                <a:schemeClr val="tx2">
                  <a:lumMod val="75000"/>
                </a:schemeClr>
              </a:solidFill>
            </a:endParaRPr>
          </a:p>
        </p:txBody>
      </p:sp>
      <p:pic>
        <p:nvPicPr>
          <p:cNvPr id="2050" name="Picture 2" descr="C:\Documents and Settings\georgiana lowe\Local Settings\Temporary Internet Files\Content.IE5\O18P4BK9\MC900058936[1].wmf"/>
          <p:cNvPicPr>
            <a:picLocks noChangeAspect="1" noChangeArrowheads="1"/>
          </p:cNvPicPr>
          <p:nvPr/>
        </p:nvPicPr>
        <p:blipFill>
          <a:blip r:embed="rId3" cstate="print">
            <a:duotone>
              <a:prstClr val="black"/>
              <a:schemeClr val="accent3">
                <a:tint val="45000"/>
                <a:satMod val="400000"/>
              </a:schemeClr>
            </a:duotone>
            <a:lum bright="20000" contrast="-20000"/>
          </a:blip>
          <a:srcRect/>
          <a:stretch>
            <a:fillRect/>
          </a:stretch>
        </p:blipFill>
        <p:spPr bwMode="auto">
          <a:xfrm>
            <a:off x="6096000" y="533400"/>
            <a:ext cx="2514600" cy="2030671"/>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991600" cy="1066800"/>
          </a:xfrm>
        </p:spPr>
        <p:txBody>
          <a:bodyPr>
            <a:normAutofit/>
          </a:bodyPr>
          <a:lstStyle/>
          <a:p>
            <a:r>
              <a:rPr lang="en-US" dirty="0" smtClean="0"/>
              <a:t>Meeting with the Employee </a:t>
            </a:r>
            <a:r>
              <a:rPr lang="en-US" sz="3600" dirty="0" smtClean="0"/>
              <a:t>(cont.)</a:t>
            </a:r>
            <a:endParaRPr lang="en-US" sz="3600" dirty="0"/>
          </a:p>
        </p:txBody>
      </p:sp>
      <p:sp>
        <p:nvSpPr>
          <p:cNvPr id="3" name="Content Placeholder 2"/>
          <p:cNvSpPr>
            <a:spLocks noGrp="1"/>
          </p:cNvSpPr>
          <p:nvPr>
            <p:ph idx="1"/>
          </p:nvPr>
        </p:nvSpPr>
        <p:spPr>
          <a:xfrm>
            <a:off x="228600" y="1600200"/>
            <a:ext cx="8229600" cy="5181600"/>
          </a:xfrm>
        </p:spPr>
        <p:txBody>
          <a:bodyPr>
            <a:normAutofit fontScale="92500"/>
          </a:bodyPr>
          <a:lstStyle/>
          <a:p>
            <a:pPr lvl="1">
              <a:buClr>
                <a:schemeClr val="accent3">
                  <a:lumMod val="75000"/>
                </a:schemeClr>
              </a:buClr>
            </a:pPr>
            <a:r>
              <a:rPr lang="en-US" sz="2800" dirty="0" smtClean="0">
                <a:solidFill>
                  <a:schemeClr val="tx2">
                    <a:lumMod val="75000"/>
                  </a:schemeClr>
                </a:solidFill>
              </a:rPr>
              <a:t>Review and discuss performance results in depth including a discussion of any barriers which affected the employee’s ability to meet the standards</a:t>
            </a:r>
          </a:p>
          <a:p>
            <a:pPr lvl="1">
              <a:buClr>
                <a:schemeClr val="accent3">
                  <a:lumMod val="75000"/>
                </a:schemeClr>
              </a:buClr>
            </a:pPr>
            <a:r>
              <a:rPr lang="en-US" sz="2800" dirty="0" smtClean="0">
                <a:solidFill>
                  <a:schemeClr val="tx2">
                    <a:lumMod val="75000"/>
                  </a:schemeClr>
                </a:solidFill>
              </a:rPr>
              <a:t>Determine whether revisions need to be made to the PD and/or standards for next evaluation period</a:t>
            </a:r>
          </a:p>
          <a:p>
            <a:pPr lvl="1">
              <a:buClr>
                <a:schemeClr val="accent3">
                  <a:lumMod val="75000"/>
                </a:schemeClr>
              </a:buClr>
            </a:pPr>
            <a:r>
              <a:rPr lang="en-US" sz="2800" dirty="0" smtClean="0">
                <a:solidFill>
                  <a:schemeClr val="tx2">
                    <a:lumMod val="75000"/>
                  </a:schemeClr>
                </a:solidFill>
              </a:rPr>
              <a:t>Discuss training that might be helpful to the employee, either to improve performance or attain career goals</a:t>
            </a:r>
          </a:p>
          <a:p>
            <a:pPr lvl="1">
              <a:buClr>
                <a:schemeClr val="accent3">
                  <a:lumMod val="75000"/>
                </a:schemeClr>
              </a:buClr>
            </a:pPr>
            <a:r>
              <a:rPr lang="en-US" sz="2800" dirty="0" smtClean="0">
                <a:solidFill>
                  <a:schemeClr val="tx2">
                    <a:lumMod val="75000"/>
                  </a:schemeClr>
                </a:solidFill>
              </a:rPr>
              <a:t>Inform employee that s/he may document his or her comments or disagreement regarding the evaluation and those comments will become part of the official record</a:t>
            </a:r>
          </a:p>
          <a:p>
            <a:pPr lvl="1"/>
            <a:endParaRPr lang="en-US" dirty="0" smtClean="0">
              <a:solidFill>
                <a:schemeClr val="tx2">
                  <a:lumMod val="75000"/>
                </a:schemeClr>
              </a:solidFill>
            </a:endParaRPr>
          </a:p>
          <a:p>
            <a:pPr lvl="1"/>
            <a:endParaRPr lang="en-US" dirty="0" smtClean="0">
              <a:solidFill>
                <a:schemeClr val="tx2">
                  <a:lumMod val="75000"/>
                </a:schemeClr>
              </a:solidFill>
            </a:endParaRPr>
          </a:p>
          <a:p>
            <a:endParaRPr lang="en-US" dirty="0" smtClean="0">
              <a:solidFill>
                <a:schemeClr val="tx2">
                  <a:lumMod val="75000"/>
                </a:schemeClr>
              </a:solidFill>
            </a:endParaRPr>
          </a:p>
          <a:p>
            <a:pPr lvl="1"/>
            <a:endParaRPr lang="en-US"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762000"/>
            <a:ext cx="5638800" cy="838200"/>
          </a:xfrm>
        </p:spPr>
        <p:txBody>
          <a:bodyPr>
            <a:normAutofit fontScale="90000"/>
          </a:bodyPr>
          <a:lstStyle/>
          <a:p>
            <a:pPr algn="ctr"/>
            <a:r>
              <a:rPr lang="en-US" sz="5300" dirty="0" smtClean="0"/>
              <a:t>After the Meeting</a:t>
            </a:r>
            <a:endParaRPr lang="en-US" sz="3100" dirty="0"/>
          </a:p>
        </p:txBody>
      </p:sp>
      <p:sp>
        <p:nvSpPr>
          <p:cNvPr id="3" name="Content Placeholder 2"/>
          <p:cNvSpPr>
            <a:spLocks noGrp="1"/>
          </p:cNvSpPr>
          <p:nvPr>
            <p:ph idx="1"/>
          </p:nvPr>
        </p:nvSpPr>
        <p:spPr>
          <a:xfrm>
            <a:off x="381000" y="1600200"/>
            <a:ext cx="8458200" cy="4800600"/>
          </a:xfrm>
        </p:spPr>
        <p:txBody>
          <a:bodyPr>
            <a:normAutofit lnSpcReduction="10000"/>
          </a:bodyPr>
          <a:lstStyle/>
          <a:p>
            <a:pPr marL="514350" indent="-514350">
              <a:buClr>
                <a:schemeClr val="accent3">
                  <a:lumMod val="75000"/>
                </a:schemeClr>
              </a:buClr>
            </a:pPr>
            <a:r>
              <a:rPr lang="en-US" sz="2800" dirty="0" smtClean="0">
                <a:solidFill>
                  <a:schemeClr val="tx2">
                    <a:lumMod val="75000"/>
                  </a:schemeClr>
                </a:solidFill>
              </a:rPr>
              <a:t>Finalize the evaluation, revising if necessary, based on discussions with the employee</a:t>
            </a:r>
          </a:p>
          <a:p>
            <a:pPr marL="514350" indent="-514350">
              <a:buClr>
                <a:schemeClr val="accent3">
                  <a:lumMod val="75000"/>
                </a:schemeClr>
              </a:buClr>
            </a:pPr>
            <a:r>
              <a:rPr lang="en-US" sz="2800" dirty="0" smtClean="0">
                <a:solidFill>
                  <a:schemeClr val="tx2">
                    <a:lumMod val="75000"/>
                  </a:schemeClr>
                </a:solidFill>
              </a:rPr>
              <a:t>Obtain employee’s signature acknowledging that the meeting was held; provide copy to employee and forward original to HR office</a:t>
            </a:r>
          </a:p>
          <a:p>
            <a:pPr marL="514350" indent="-514350">
              <a:buClr>
                <a:schemeClr val="accent3">
                  <a:lumMod val="75000"/>
                </a:schemeClr>
              </a:buClr>
            </a:pPr>
            <a:r>
              <a:rPr lang="en-US" sz="2800" dirty="0" smtClean="0">
                <a:solidFill>
                  <a:schemeClr val="tx2">
                    <a:lumMod val="75000"/>
                  </a:schemeClr>
                </a:solidFill>
              </a:rPr>
              <a:t>Finalize plan, including standards, for next evaluation period; discuss with employee and obtain signature</a:t>
            </a:r>
          </a:p>
          <a:p>
            <a:pPr marL="514350" indent="-514350">
              <a:buClr>
                <a:schemeClr val="accent3">
                  <a:lumMod val="75000"/>
                </a:schemeClr>
              </a:buClr>
            </a:pPr>
            <a:r>
              <a:rPr lang="en-US" sz="2800" dirty="0" smtClean="0">
                <a:solidFill>
                  <a:schemeClr val="tx2">
                    <a:lumMod val="75000"/>
                  </a:schemeClr>
                </a:solidFill>
              </a:rPr>
              <a:t>If necessary, revise PD (after discussion with HR)</a:t>
            </a:r>
          </a:p>
          <a:p>
            <a:pPr marL="514350" indent="-514350">
              <a:buClr>
                <a:schemeClr val="accent3">
                  <a:lumMod val="75000"/>
                </a:schemeClr>
              </a:buClr>
            </a:pPr>
            <a:r>
              <a:rPr lang="en-US" sz="2800" dirty="0" smtClean="0">
                <a:solidFill>
                  <a:schemeClr val="tx2">
                    <a:lumMod val="75000"/>
                  </a:schemeClr>
                </a:solidFill>
              </a:rPr>
              <a:t>Continue </a:t>
            </a:r>
            <a:r>
              <a:rPr lang="en-US" sz="2800" dirty="0">
                <a:solidFill>
                  <a:schemeClr val="tx2">
                    <a:lumMod val="75000"/>
                  </a:schemeClr>
                </a:solidFill>
              </a:rPr>
              <a:t>open communication regarding job performance</a:t>
            </a:r>
          </a:p>
          <a:p>
            <a:pPr marL="514350" indent="-514350">
              <a:buClr>
                <a:schemeClr val="accent3">
                  <a:lumMod val="75000"/>
                </a:schemeClr>
              </a:buClr>
            </a:pPr>
            <a:endParaRPr lang="en-US" sz="2400" dirty="0" smtClean="0">
              <a:solidFill>
                <a:schemeClr val="tx2">
                  <a:lumMod val="75000"/>
                </a:schemeClr>
              </a:solidFill>
            </a:endParaRPr>
          </a:p>
          <a:p>
            <a:pPr marL="514350" indent="-514350">
              <a:buClr>
                <a:schemeClr val="accent3">
                  <a:lumMod val="75000"/>
                </a:schemeClr>
              </a:buClr>
            </a:pPr>
            <a:endParaRPr lang="en-US" sz="2400" dirty="0" smtClean="0">
              <a:solidFill>
                <a:schemeClr val="tx2">
                  <a:lumMod val="7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6781800" cy="1048512"/>
          </a:xfrm>
        </p:spPr>
        <p:txBody>
          <a:bodyPr anchor="ctr">
            <a:normAutofit/>
          </a:bodyPr>
          <a:lstStyle/>
          <a:p>
            <a:pPr algn="ctr"/>
            <a:r>
              <a:rPr lang="en-US" sz="5300" dirty="0" smtClean="0"/>
              <a:t>Not Just Once a Year….</a:t>
            </a:r>
            <a:endParaRPr lang="en-US" dirty="0"/>
          </a:p>
        </p:txBody>
      </p:sp>
      <p:sp>
        <p:nvSpPr>
          <p:cNvPr id="3" name="Content Placeholder 2"/>
          <p:cNvSpPr>
            <a:spLocks noGrp="1"/>
          </p:cNvSpPr>
          <p:nvPr>
            <p:ph idx="1"/>
          </p:nvPr>
        </p:nvSpPr>
        <p:spPr>
          <a:xfrm>
            <a:off x="533400" y="1828800"/>
            <a:ext cx="8229600" cy="4191000"/>
          </a:xfrm>
        </p:spPr>
        <p:txBody>
          <a:bodyPr>
            <a:normAutofit fontScale="92500"/>
          </a:bodyPr>
          <a:lstStyle/>
          <a:p>
            <a:pPr>
              <a:buClr>
                <a:schemeClr val="accent3">
                  <a:lumMod val="75000"/>
                </a:schemeClr>
              </a:buClr>
            </a:pPr>
            <a:r>
              <a:rPr lang="en-US" sz="3200" dirty="0" smtClean="0">
                <a:solidFill>
                  <a:schemeClr val="tx2">
                    <a:lumMod val="75000"/>
                  </a:schemeClr>
                </a:solidFill>
              </a:rPr>
              <a:t>Acknowledge performance on a regular basis</a:t>
            </a:r>
          </a:p>
          <a:p>
            <a:pPr>
              <a:buClr>
                <a:schemeClr val="accent3">
                  <a:lumMod val="75000"/>
                </a:schemeClr>
              </a:buClr>
            </a:pPr>
            <a:r>
              <a:rPr lang="en-US" sz="3200" dirty="0" smtClean="0">
                <a:solidFill>
                  <a:schemeClr val="tx2">
                    <a:lumMod val="75000"/>
                  </a:schemeClr>
                </a:solidFill>
              </a:rPr>
              <a:t>Document performance you observe (good and bad) to include in the annual performance evaluation</a:t>
            </a:r>
          </a:p>
          <a:p>
            <a:pPr>
              <a:buClr>
                <a:schemeClr val="accent3">
                  <a:lumMod val="75000"/>
                </a:schemeClr>
              </a:buClr>
            </a:pPr>
            <a:r>
              <a:rPr lang="en-US" sz="3200" dirty="0" smtClean="0">
                <a:solidFill>
                  <a:schemeClr val="tx2">
                    <a:lumMod val="75000"/>
                  </a:schemeClr>
                </a:solidFill>
              </a:rPr>
              <a:t>Review and update PD and related performance standards when significant changes occur (additional duties, new technology, etc.)</a:t>
            </a:r>
          </a:p>
          <a:p>
            <a:pPr lvl="1"/>
            <a:endParaRPr lang="en-US"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457200"/>
            <a:ext cx="7239000" cy="1124712"/>
          </a:xfrm>
        </p:spPr>
        <p:txBody>
          <a:bodyPr>
            <a:normAutofit/>
          </a:bodyPr>
          <a:lstStyle/>
          <a:p>
            <a:r>
              <a:rPr lang="en-US" sz="6000" dirty="0" smtClean="0"/>
              <a:t>Purpose</a:t>
            </a:r>
            <a:r>
              <a:rPr lang="en-US" sz="5300" dirty="0" smtClean="0"/>
              <a:t> </a:t>
            </a:r>
            <a:r>
              <a:rPr lang="en-US" dirty="0" smtClean="0"/>
              <a:t>	</a:t>
            </a:r>
            <a:endParaRPr lang="en-US" dirty="0"/>
          </a:p>
        </p:txBody>
      </p:sp>
      <p:sp>
        <p:nvSpPr>
          <p:cNvPr id="3" name="Content Placeholder 2"/>
          <p:cNvSpPr>
            <a:spLocks noGrp="1"/>
          </p:cNvSpPr>
          <p:nvPr>
            <p:ph idx="1"/>
          </p:nvPr>
        </p:nvSpPr>
        <p:spPr>
          <a:xfrm>
            <a:off x="228600" y="1524000"/>
            <a:ext cx="8001000" cy="5105400"/>
          </a:xfrm>
        </p:spPr>
        <p:txBody>
          <a:bodyPr>
            <a:normAutofit/>
          </a:bodyPr>
          <a:lstStyle/>
          <a:p>
            <a:pPr>
              <a:buClr>
                <a:schemeClr val="accent3">
                  <a:lumMod val="75000"/>
                </a:schemeClr>
              </a:buClr>
            </a:pPr>
            <a:endParaRPr lang="en-US" sz="2400" dirty="0" smtClean="0">
              <a:solidFill>
                <a:schemeClr val="tx2">
                  <a:lumMod val="75000"/>
                </a:schemeClr>
              </a:solidFill>
            </a:endParaRPr>
          </a:p>
          <a:p>
            <a:pPr>
              <a:buClr>
                <a:schemeClr val="accent3">
                  <a:lumMod val="75000"/>
                </a:schemeClr>
              </a:buClr>
            </a:pPr>
            <a:r>
              <a:rPr lang="en-US" sz="2800" dirty="0" smtClean="0">
                <a:solidFill>
                  <a:schemeClr val="tx2">
                    <a:lumMod val="75000"/>
                  </a:schemeClr>
                </a:solidFill>
              </a:rPr>
              <a:t>Communicate performance standards</a:t>
            </a:r>
            <a:br>
              <a:rPr lang="en-US" sz="2800" dirty="0" smtClean="0">
                <a:solidFill>
                  <a:schemeClr val="tx2">
                    <a:lumMod val="75000"/>
                  </a:schemeClr>
                </a:solidFill>
              </a:rPr>
            </a:br>
            <a:r>
              <a:rPr lang="en-US" sz="2800" dirty="0" smtClean="0">
                <a:solidFill>
                  <a:schemeClr val="tx2">
                    <a:lumMod val="75000"/>
                  </a:schemeClr>
                </a:solidFill>
              </a:rPr>
              <a:t>to employee</a:t>
            </a:r>
          </a:p>
          <a:p>
            <a:pPr>
              <a:buClr>
                <a:schemeClr val="accent3">
                  <a:lumMod val="75000"/>
                </a:schemeClr>
              </a:buClr>
            </a:pPr>
            <a:r>
              <a:rPr lang="en-US" sz="2800" dirty="0" smtClean="0">
                <a:solidFill>
                  <a:schemeClr val="tx2">
                    <a:lumMod val="75000"/>
                  </a:schemeClr>
                </a:solidFill>
              </a:rPr>
              <a:t>Provide feedback to employee on his or her work performance</a:t>
            </a:r>
          </a:p>
          <a:p>
            <a:pPr>
              <a:buClr>
                <a:schemeClr val="accent3">
                  <a:lumMod val="75000"/>
                </a:schemeClr>
              </a:buClr>
            </a:pPr>
            <a:r>
              <a:rPr lang="en-US" sz="2800" dirty="0" smtClean="0">
                <a:solidFill>
                  <a:schemeClr val="tx2">
                    <a:lumMod val="75000"/>
                  </a:schemeClr>
                </a:solidFill>
              </a:rPr>
              <a:t>Identify training or development needed</a:t>
            </a:r>
          </a:p>
          <a:p>
            <a:pPr lvl="1">
              <a:buClr>
                <a:schemeClr val="accent2"/>
              </a:buClr>
            </a:pPr>
            <a:r>
              <a:rPr lang="en-US" dirty="0">
                <a:solidFill>
                  <a:schemeClr val="tx2">
                    <a:lumMod val="75000"/>
                  </a:schemeClr>
                </a:solidFill>
              </a:rPr>
              <a:t>T</a:t>
            </a:r>
            <a:r>
              <a:rPr lang="en-US" dirty="0" smtClean="0">
                <a:solidFill>
                  <a:schemeClr val="tx2">
                    <a:lumMod val="75000"/>
                  </a:schemeClr>
                </a:solidFill>
              </a:rPr>
              <a:t>o improve performance</a:t>
            </a:r>
          </a:p>
          <a:p>
            <a:pPr lvl="1">
              <a:buClr>
                <a:schemeClr val="accent2"/>
              </a:buClr>
            </a:pPr>
            <a:r>
              <a:rPr lang="en-US" dirty="0" smtClean="0">
                <a:solidFill>
                  <a:schemeClr val="tx2">
                    <a:lumMod val="75000"/>
                  </a:schemeClr>
                </a:solidFill>
              </a:rPr>
              <a:t>To prepare for anticipated changes in the unit</a:t>
            </a:r>
          </a:p>
          <a:p>
            <a:pPr>
              <a:buClr>
                <a:schemeClr val="accent3">
                  <a:lumMod val="75000"/>
                </a:schemeClr>
              </a:buClr>
            </a:pPr>
            <a:r>
              <a:rPr lang="en-US" sz="2800" dirty="0" smtClean="0">
                <a:solidFill>
                  <a:schemeClr val="tx2">
                    <a:lumMod val="75000"/>
                  </a:schemeClr>
                </a:solidFill>
              </a:rPr>
              <a:t>Increase or maintain expected levels of productivity</a:t>
            </a:r>
          </a:p>
          <a:p>
            <a:pPr lvl="1"/>
            <a:endParaRPr lang="en-US" sz="2800" dirty="0">
              <a:solidFill>
                <a:schemeClr val="tx2">
                  <a:lumMod val="75000"/>
                </a:schemeClr>
              </a:solidFill>
            </a:endParaRPr>
          </a:p>
        </p:txBody>
      </p:sp>
      <p:pic>
        <p:nvPicPr>
          <p:cNvPr id="2050" name="Picture 2" descr="C:\Documents and Settings\georgiana lowe\Local Settings\Temporary Internet Files\Content.IE5\3LC87Q5A\MC900065199[1].wmf"/>
          <p:cNvPicPr>
            <a:picLocks noChangeAspect="1" noChangeArrowheads="1"/>
          </p:cNvPicPr>
          <p:nvPr/>
        </p:nvPicPr>
        <p:blipFill>
          <a:blip r:embed="rId3" cstate="print"/>
          <a:srcRect/>
          <a:stretch>
            <a:fillRect/>
          </a:stretch>
        </p:blipFill>
        <p:spPr bwMode="auto">
          <a:xfrm>
            <a:off x="6638925" y="304800"/>
            <a:ext cx="1955663" cy="21336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4350" y="685800"/>
            <a:ext cx="6172200" cy="1371600"/>
          </a:xfrm>
        </p:spPr>
        <p:txBody>
          <a:bodyPr>
            <a:normAutofit fontScale="90000"/>
          </a:bodyPr>
          <a:lstStyle/>
          <a:p>
            <a:pPr algn="ctr"/>
            <a:r>
              <a:rPr lang="en-US" sz="5300" dirty="0" smtClean="0"/>
              <a:t>Effective Performance Evaluations</a:t>
            </a:r>
            <a:endParaRPr lang="en-US" dirty="0"/>
          </a:p>
        </p:txBody>
      </p:sp>
      <p:sp>
        <p:nvSpPr>
          <p:cNvPr id="3" name="Content Placeholder 2"/>
          <p:cNvSpPr>
            <a:spLocks noGrp="1"/>
          </p:cNvSpPr>
          <p:nvPr>
            <p:ph idx="1"/>
          </p:nvPr>
        </p:nvSpPr>
        <p:spPr>
          <a:xfrm>
            <a:off x="381000" y="2286000"/>
            <a:ext cx="8229600" cy="4495800"/>
          </a:xfrm>
        </p:spPr>
        <p:txBody>
          <a:bodyPr>
            <a:noAutofit/>
          </a:bodyPr>
          <a:lstStyle/>
          <a:p>
            <a:pPr>
              <a:spcBef>
                <a:spcPts val="0"/>
              </a:spcBef>
            </a:pPr>
            <a:r>
              <a:rPr lang="en-US" sz="2900" dirty="0" smtClean="0">
                <a:solidFill>
                  <a:schemeClr val="tx2">
                    <a:lumMod val="75000"/>
                  </a:schemeClr>
                </a:solidFill>
              </a:rPr>
              <a:t>Employee understands the purpose </a:t>
            </a:r>
          </a:p>
          <a:p>
            <a:pPr>
              <a:spcBef>
                <a:spcPts val="0"/>
              </a:spcBef>
              <a:buNone/>
            </a:pPr>
            <a:r>
              <a:rPr lang="en-US" sz="2900" dirty="0" smtClean="0">
                <a:solidFill>
                  <a:schemeClr val="tx2">
                    <a:lumMod val="75000"/>
                  </a:schemeClr>
                </a:solidFill>
              </a:rPr>
              <a:t>	and knows the importance of the </a:t>
            </a:r>
          </a:p>
          <a:p>
            <a:pPr>
              <a:spcBef>
                <a:spcPts val="0"/>
              </a:spcBef>
              <a:buNone/>
            </a:pPr>
            <a:r>
              <a:rPr lang="en-US" sz="2900" dirty="0" smtClean="0">
                <a:solidFill>
                  <a:schemeClr val="tx2">
                    <a:lumMod val="75000"/>
                  </a:schemeClr>
                </a:solidFill>
              </a:rPr>
              <a:t>	evaluation to him or her and the organization</a:t>
            </a:r>
          </a:p>
          <a:p>
            <a:r>
              <a:rPr lang="en-US" sz="2900" dirty="0" smtClean="0">
                <a:solidFill>
                  <a:schemeClr val="tx2">
                    <a:lumMod val="75000"/>
                  </a:schemeClr>
                </a:solidFill>
              </a:rPr>
              <a:t>Performance standards are measurable and clearly related to the PD and organizational goals</a:t>
            </a:r>
          </a:p>
          <a:p>
            <a:r>
              <a:rPr lang="en-US" sz="2900" dirty="0" smtClean="0">
                <a:solidFill>
                  <a:schemeClr val="tx2">
                    <a:lumMod val="75000"/>
                  </a:schemeClr>
                </a:solidFill>
              </a:rPr>
              <a:t>Supervisor clearly states performance, good or bad</a:t>
            </a:r>
          </a:p>
          <a:p>
            <a:r>
              <a:rPr lang="en-US" sz="2900" dirty="0" smtClean="0">
                <a:solidFill>
                  <a:schemeClr val="tx2">
                    <a:lumMod val="75000"/>
                  </a:schemeClr>
                </a:solidFill>
              </a:rPr>
              <a:t>Both the supervisor and the employee actively  participate in the process </a:t>
            </a:r>
          </a:p>
        </p:txBody>
      </p:sp>
      <p:pic>
        <p:nvPicPr>
          <p:cNvPr id="1029" name="Picture 5" descr="C:\Documents and Settings\georgiana lowe\Local Settings\Temporary Internet Files\Content.IE5\3LC87Q5A\MC900056110[1].wmf"/>
          <p:cNvPicPr>
            <a:picLocks noChangeAspect="1" noChangeArrowheads="1"/>
          </p:cNvPicPr>
          <p:nvPr/>
        </p:nvPicPr>
        <p:blipFill>
          <a:blip r:embed="rId3" cstate="print"/>
          <a:srcRect/>
          <a:stretch>
            <a:fillRect/>
          </a:stretch>
        </p:blipFill>
        <p:spPr bwMode="auto">
          <a:xfrm>
            <a:off x="6705600" y="914400"/>
            <a:ext cx="2057400" cy="16002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28600"/>
            <a:ext cx="6324600" cy="1295400"/>
          </a:xfrm>
        </p:spPr>
        <p:txBody>
          <a:bodyPr anchor="ctr">
            <a:noAutofit/>
          </a:bodyPr>
          <a:lstStyle/>
          <a:p>
            <a:pPr algn="ctr"/>
            <a:r>
              <a:rPr lang="en-US" sz="4800" dirty="0" smtClean="0"/>
              <a:t>Performance </a:t>
            </a:r>
            <a:r>
              <a:rPr lang="en-US" sz="4800" u="sng" dirty="0" smtClean="0"/>
              <a:t>Standards</a:t>
            </a:r>
            <a:endParaRPr lang="en-US" sz="5400" u="sng" dirty="0"/>
          </a:p>
        </p:txBody>
      </p:sp>
      <p:sp>
        <p:nvSpPr>
          <p:cNvPr id="3" name="Content Placeholder 2"/>
          <p:cNvSpPr>
            <a:spLocks noGrp="1"/>
          </p:cNvSpPr>
          <p:nvPr>
            <p:ph idx="1"/>
          </p:nvPr>
        </p:nvSpPr>
        <p:spPr>
          <a:xfrm>
            <a:off x="152400" y="1295400"/>
            <a:ext cx="8610600" cy="5257800"/>
          </a:xfrm>
        </p:spPr>
        <p:txBody>
          <a:bodyPr>
            <a:normAutofit fontScale="77500" lnSpcReduction="20000"/>
          </a:bodyPr>
          <a:lstStyle/>
          <a:p>
            <a:pPr marL="0" indent="0">
              <a:buNone/>
            </a:pPr>
            <a:r>
              <a:rPr lang="en-US" sz="4100" dirty="0" smtClean="0">
                <a:solidFill>
                  <a:schemeClr val="tx2">
                    <a:lumMod val="75000"/>
                  </a:schemeClr>
                </a:solidFill>
              </a:rPr>
              <a:t>SMART goals</a:t>
            </a:r>
          </a:p>
          <a:p>
            <a:r>
              <a:rPr lang="en-US" sz="3000" b="1" u="sng" dirty="0" smtClean="0">
                <a:solidFill>
                  <a:schemeClr val="tx2">
                    <a:lumMod val="75000"/>
                  </a:schemeClr>
                </a:solidFill>
              </a:rPr>
              <a:t>S</a:t>
            </a:r>
            <a:r>
              <a:rPr lang="en-US" sz="3000" b="1" dirty="0" smtClean="0">
                <a:solidFill>
                  <a:schemeClr val="tx2">
                    <a:lumMod val="75000"/>
                  </a:schemeClr>
                </a:solidFill>
              </a:rPr>
              <a:t>pecific</a:t>
            </a:r>
          </a:p>
          <a:p>
            <a:pPr lvl="1"/>
            <a:r>
              <a:rPr lang="en-US" sz="2800" dirty="0" smtClean="0">
                <a:solidFill>
                  <a:schemeClr val="tx2">
                    <a:lumMod val="75000"/>
                  </a:schemeClr>
                </a:solidFill>
              </a:rPr>
              <a:t>Address work performance, not personality</a:t>
            </a:r>
          </a:p>
          <a:p>
            <a:pPr lvl="1"/>
            <a:r>
              <a:rPr lang="en-US" sz="2800" dirty="0" smtClean="0">
                <a:solidFill>
                  <a:schemeClr val="tx2">
                    <a:lumMod val="75000"/>
                  </a:schemeClr>
                </a:solidFill>
              </a:rPr>
              <a:t>Cover significant aspects of the job (based on PD)</a:t>
            </a:r>
          </a:p>
          <a:p>
            <a:pPr lvl="1"/>
            <a:r>
              <a:rPr lang="en-US" sz="2800" dirty="0" smtClean="0">
                <a:solidFill>
                  <a:schemeClr val="tx2">
                    <a:lumMod val="75000"/>
                  </a:schemeClr>
                </a:solidFill>
              </a:rPr>
              <a:t>Results-based</a:t>
            </a:r>
          </a:p>
          <a:p>
            <a:r>
              <a:rPr lang="en-US" sz="3000" b="1" u="sng" dirty="0" smtClean="0">
                <a:solidFill>
                  <a:schemeClr val="tx2">
                    <a:lumMod val="75000"/>
                  </a:schemeClr>
                </a:solidFill>
              </a:rPr>
              <a:t>M</a:t>
            </a:r>
            <a:r>
              <a:rPr lang="en-US" sz="3000" b="1" dirty="0" smtClean="0">
                <a:solidFill>
                  <a:schemeClr val="tx2">
                    <a:lumMod val="75000"/>
                  </a:schemeClr>
                </a:solidFill>
              </a:rPr>
              <a:t>easurable</a:t>
            </a:r>
            <a:r>
              <a:rPr lang="en-US" sz="3000" dirty="0" smtClean="0">
                <a:solidFill>
                  <a:schemeClr val="tx2">
                    <a:lumMod val="75000"/>
                  </a:schemeClr>
                </a:solidFill>
              </a:rPr>
              <a:t> </a:t>
            </a:r>
          </a:p>
          <a:p>
            <a:pPr lvl="1"/>
            <a:r>
              <a:rPr lang="en-US" sz="2800" dirty="0" smtClean="0">
                <a:solidFill>
                  <a:schemeClr val="tx2">
                    <a:lumMod val="75000"/>
                  </a:schemeClr>
                </a:solidFill>
              </a:rPr>
              <a:t>Observable</a:t>
            </a:r>
            <a:r>
              <a:rPr lang="en-US" sz="2800" dirty="0">
                <a:solidFill>
                  <a:schemeClr val="tx2">
                    <a:lumMod val="75000"/>
                  </a:schemeClr>
                </a:solidFill>
              </a:rPr>
              <a:t> </a:t>
            </a:r>
            <a:r>
              <a:rPr lang="en-US" sz="2800" dirty="0" smtClean="0">
                <a:solidFill>
                  <a:schemeClr val="tx2">
                    <a:lumMod val="75000"/>
                  </a:schemeClr>
                </a:solidFill>
              </a:rPr>
              <a:t>– how will you know when success is achieved?</a:t>
            </a:r>
          </a:p>
          <a:p>
            <a:r>
              <a:rPr lang="en-US" sz="3000" b="1" u="sng" dirty="0" smtClean="0">
                <a:solidFill>
                  <a:schemeClr val="tx2">
                    <a:lumMod val="75000"/>
                  </a:schemeClr>
                </a:solidFill>
              </a:rPr>
              <a:t>A</a:t>
            </a:r>
            <a:r>
              <a:rPr lang="en-US" sz="3000" b="1" dirty="0" smtClean="0">
                <a:solidFill>
                  <a:schemeClr val="tx2">
                    <a:lumMod val="75000"/>
                  </a:schemeClr>
                </a:solidFill>
              </a:rPr>
              <a:t>ttainable</a:t>
            </a:r>
            <a:r>
              <a:rPr lang="en-US" sz="3000" dirty="0" smtClean="0">
                <a:solidFill>
                  <a:schemeClr val="tx2">
                    <a:lumMod val="75000"/>
                  </a:schemeClr>
                </a:solidFill>
              </a:rPr>
              <a:t> </a:t>
            </a:r>
          </a:p>
          <a:p>
            <a:pPr lvl="1"/>
            <a:r>
              <a:rPr lang="en-US" sz="2800" dirty="0" smtClean="0">
                <a:solidFill>
                  <a:schemeClr val="tx2">
                    <a:lumMod val="75000"/>
                  </a:schemeClr>
                </a:solidFill>
              </a:rPr>
              <a:t>Within the employee’s control</a:t>
            </a:r>
          </a:p>
          <a:p>
            <a:pPr lvl="1"/>
            <a:r>
              <a:rPr lang="en-US" sz="2800" dirty="0" smtClean="0">
                <a:solidFill>
                  <a:schemeClr val="tx2">
                    <a:lumMod val="75000"/>
                  </a:schemeClr>
                </a:solidFill>
              </a:rPr>
              <a:t>Can be a ‘reach’ but not extreme or impossible</a:t>
            </a:r>
          </a:p>
          <a:p>
            <a:r>
              <a:rPr lang="en-US" sz="3000" b="1" u="sng" dirty="0" smtClean="0">
                <a:solidFill>
                  <a:schemeClr val="tx2">
                    <a:lumMod val="75000"/>
                  </a:schemeClr>
                </a:solidFill>
              </a:rPr>
              <a:t>R</a:t>
            </a:r>
            <a:r>
              <a:rPr lang="en-US" sz="3000" b="1" dirty="0" smtClean="0">
                <a:solidFill>
                  <a:schemeClr val="tx2">
                    <a:lumMod val="75000"/>
                  </a:schemeClr>
                </a:solidFill>
              </a:rPr>
              <a:t>elevant</a:t>
            </a:r>
            <a:r>
              <a:rPr lang="en-US" sz="3000" dirty="0" smtClean="0">
                <a:solidFill>
                  <a:schemeClr val="tx2">
                    <a:lumMod val="75000"/>
                  </a:schemeClr>
                </a:solidFill>
              </a:rPr>
              <a:t> </a:t>
            </a:r>
          </a:p>
          <a:p>
            <a:pPr lvl="1"/>
            <a:r>
              <a:rPr lang="en-US" sz="2800" dirty="0" smtClean="0">
                <a:solidFill>
                  <a:schemeClr val="tx2">
                    <a:lumMod val="75000"/>
                  </a:schemeClr>
                </a:solidFill>
              </a:rPr>
              <a:t>Important to work unit and job responsibilities</a:t>
            </a:r>
          </a:p>
          <a:p>
            <a:pPr lvl="1"/>
            <a:r>
              <a:rPr lang="en-US" sz="2800" dirty="0" smtClean="0">
                <a:solidFill>
                  <a:schemeClr val="tx2">
                    <a:lumMod val="75000"/>
                  </a:schemeClr>
                </a:solidFill>
              </a:rPr>
              <a:t>Aligned with strategic objectives</a:t>
            </a:r>
          </a:p>
          <a:p>
            <a:r>
              <a:rPr lang="en-US" sz="3000" b="1" u="sng" dirty="0" err="1" smtClean="0">
                <a:solidFill>
                  <a:schemeClr val="tx2">
                    <a:lumMod val="75000"/>
                  </a:schemeClr>
                </a:solidFill>
              </a:rPr>
              <a:t>T</a:t>
            </a:r>
            <a:r>
              <a:rPr lang="en-US" sz="3000" b="1" dirty="0" err="1" smtClean="0">
                <a:solidFill>
                  <a:schemeClr val="tx2">
                    <a:lumMod val="75000"/>
                  </a:schemeClr>
                </a:solidFill>
              </a:rPr>
              <a:t>rackable</a:t>
            </a:r>
            <a:r>
              <a:rPr lang="en-US" sz="3000" dirty="0" smtClean="0">
                <a:solidFill>
                  <a:schemeClr val="tx2">
                    <a:lumMod val="75000"/>
                  </a:schemeClr>
                </a:solidFill>
              </a:rPr>
              <a:t> – measured over time</a:t>
            </a:r>
          </a:p>
          <a:p>
            <a:pPr lvl="1"/>
            <a:r>
              <a:rPr lang="en-US" sz="2800" dirty="0" smtClean="0">
                <a:solidFill>
                  <a:schemeClr val="tx2">
                    <a:lumMod val="75000"/>
                  </a:schemeClr>
                </a:solidFill>
              </a:rPr>
              <a:t>‘By when’ should the goal be met?</a:t>
            </a:r>
            <a:endParaRPr lang="en-US" sz="28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0"/>
            <a:ext cx="7924800" cy="1066800"/>
          </a:xfrm>
        </p:spPr>
        <p:txBody>
          <a:bodyPr>
            <a:noAutofit/>
          </a:bodyPr>
          <a:lstStyle/>
          <a:p>
            <a:r>
              <a:rPr lang="en-US" sz="4800" dirty="0" smtClean="0"/>
              <a:t>Performance </a:t>
            </a:r>
            <a:r>
              <a:rPr lang="en-US" sz="4800" u="sng" dirty="0" smtClean="0"/>
              <a:t>Planning</a:t>
            </a:r>
            <a:endParaRPr lang="en-US" sz="4800" u="sng" dirty="0"/>
          </a:p>
        </p:txBody>
      </p:sp>
      <p:sp>
        <p:nvSpPr>
          <p:cNvPr id="3" name="Content Placeholder 2"/>
          <p:cNvSpPr>
            <a:spLocks noGrp="1"/>
          </p:cNvSpPr>
          <p:nvPr>
            <p:ph idx="1"/>
          </p:nvPr>
        </p:nvSpPr>
        <p:spPr>
          <a:xfrm>
            <a:off x="457200" y="1981200"/>
            <a:ext cx="7848600" cy="4876800"/>
          </a:xfrm>
        </p:spPr>
        <p:txBody>
          <a:bodyPr>
            <a:normAutofit fontScale="92500"/>
          </a:bodyPr>
          <a:lstStyle/>
          <a:p>
            <a:pPr marL="514350" indent="-514350">
              <a:buClr>
                <a:schemeClr val="accent3">
                  <a:lumMod val="50000"/>
                </a:schemeClr>
              </a:buClr>
              <a:buFont typeface="+mj-lt"/>
              <a:buAutoNum type="arabicPeriod"/>
            </a:pPr>
            <a:r>
              <a:rPr lang="en-US" sz="3200" dirty="0" smtClean="0">
                <a:solidFill>
                  <a:schemeClr val="tx2">
                    <a:lumMod val="75000"/>
                  </a:schemeClr>
                </a:solidFill>
              </a:rPr>
              <a:t>Using the employee’s PD, identify </a:t>
            </a:r>
            <a:r>
              <a:rPr lang="en-US" sz="3200" b="1" i="1" dirty="0" smtClean="0">
                <a:solidFill>
                  <a:schemeClr val="tx2">
                    <a:lumMod val="75000"/>
                  </a:schemeClr>
                </a:solidFill>
              </a:rPr>
              <a:t>key</a:t>
            </a:r>
            <a:r>
              <a:rPr lang="en-US" sz="3200" dirty="0" smtClean="0">
                <a:solidFill>
                  <a:schemeClr val="tx2">
                    <a:lumMod val="75000"/>
                  </a:schemeClr>
                </a:solidFill>
              </a:rPr>
              <a:t> responsibilities, goals or primary tasks of the position</a:t>
            </a:r>
          </a:p>
          <a:p>
            <a:pPr marL="514350" indent="-514350">
              <a:buClr>
                <a:schemeClr val="accent3">
                  <a:lumMod val="50000"/>
                </a:schemeClr>
              </a:buClr>
              <a:buFont typeface="+mj-lt"/>
              <a:buAutoNum type="arabicPeriod"/>
            </a:pPr>
            <a:r>
              <a:rPr lang="en-US" sz="3200" dirty="0" smtClean="0">
                <a:solidFill>
                  <a:schemeClr val="tx2">
                    <a:lumMod val="75000"/>
                  </a:schemeClr>
                </a:solidFill>
              </a:rPr>
              <a:t>Identify measurable and objective performance standards</a:t>
            </a:r>
            <a:r>
              <a:rPr lang="en-US" sz="3200" i="1" dirty="0" smtClean="0">
                <a:solidFill>
                  <a:schemeClr val="tx2">
                    <a:lumMod val="75000"/>
                  </a:schemeClr>
                </a:solidFill>
              </a:rPr>
              <a:t> </a:t>
            </a:r>
            <a:r>
              <a:rPr lang="en-US" sz="3200" dirty="0" smtClean="0">
                <a:solidFill>
                  <a:schemeClr val="tx2">
                    <a:lumMod val="75000"/>
                  </a:schemeClr>
                </a:solidFill>
              </a:rPr>
              <a:t>that reflect the minimum level of performance considered acceptable for the key responsibilities</a:t>
            </a:r>
          </a:p>
          <a:p>
            <a:pPr marL="514350" indent="-514350">
              <a:buClr>
                <a:schemeClr val="accent3">
                  <a:lumMod val="50000"/>
                </a:schemeClr>
              </a:buClr>
              <a:buFont typeface="+mj-lt"/>
              <a:buAutoNum type="arabicPeriod"/>
            </a:pPr>
            <a:r>
              <a:rPr lang="en-US" sz="3200" dirty="0" smtClean="0">
                <a:solidFill>
                  <a:schemeClr val="tx2">
                    <a:lumMod val="75000"/>
                  </a:schemeClr>
                </a:solidFill>
              </a:rPr>
              <a:t>Identify how you will measure</a:t>
            </a:r>
            <a:r>
              <a:rPr lang="en-US" sz="3200" i="1" dirty="0" smtClean="0">
                <a:solidFill>
                  <a:schemeClr val="tx2">
                    <a:lumMod val="75000"/>
                  </a:schemeClr>
                </a:solidFill>
              </a:rPr>
              <a:t> </a:t>
            </a:r>
            <a:r>
              <a:rPr lang="en-US" sz="3200" dirty="0" smtClean="0">
                <a:solidFill>
                  <a:schemeClr val="tx2">
                    <a:lumMod val="75000"/>
                  </a:schemeClr>
                </a:solidFill>
              </a:rPr>
              <a:t>performance in relation to the performance standards</a:t>
            </a:r>
          </a:p>
          <a:p>
            <a:pPr marL="514350" indent="-514350">
              <a:buClr>
                <a:schemeClr val="accent3">
                  <a:lumMod val="50000"/>
                </a:schemeClr>
              </a:buClr>
              <a:buFont typeface="+mj-lt"/>
              <a:buAutoNum type="arabicPeriod"/>
            </a:pPr>
            <a:endParaRPr lang="en-US" dirty="0" smtClean="0">
              <a:solidFill>
                <a:schemeClr val="tx2">
                  <a:lumMod val="75000"/>
                </a:schemeClr>
              </a:solidFill>
            </a:endParaRPr>
          </a:p>
          <a:p>
            <a:pPr marL="514350" indent="-514350">
              <a:buClr>
                <a:schemeClr val="accent3">
                  <a:lumMod val="50000"/>
                </a:schemeClr>
              </a:buClr>
              <a:buFont typeface="+mj-lt"/>
              <a:buAutoNum type="arabicPeriod"/>
            </a:pPr>
            <a:endParaRPr lang="en-US" dirty="0">
              <a:solidFill>
                <a:schemeClr val="tx2">
                  <a:lumMod val="75000"/>
                </a:schemeClr>
              </a:solidFill>
            </a:endParaRPr>
          </a:p>
        </p:txBody>
      </p:sp>
      <p:pic>
        <p:nvPicPr>
          <p:cNvPr id="4098" name="Picture 2" descr="C:\Documents and Settings\georgiana lowe\Local Settings\Temporary Internet Files\Content.IE5\0RY9UL6J\MC900282286[1].wmf"/>
          <p:cNvPicPr>
            <a:picLocks noChangeAspect="1" noChangeArrowheads="1"/>
          </p:cNvPicPr>
          <p:nvPr/>
        </p:nvPicPr>
        <p:blipFill>
          <a:blip r:embed="rId3" cstate="print">
            <a:duotone>
              <a:prstClr val="black"/>
              <a:schemeClr val="accent2">
                <a:tint val="45000"/>
                <a:satMod val="400000"/>
              </a:schemeClr>
            </a:duotone>
          </a:blip>
          <a:srcRect/>
          <a:stretch>
            <a:fillRect/>
          </a:stretch>
        </p:blipFill>
        <p:spPr bwMode="auto">
          <a:xfrm>
            <a:off x="7239000" y="864718"/>
            <a:ext cx="1447800" cy="1669376"/>
          </a:xfrm>
          <a:prstGeom prst="rect">
            <a:avLst/>
          </a:prstGeom>
          <a:noFill/>
        </p:spPr>
      </p:pic>
    </p:spTree>
    <p:extLst>
      <p:ext uri="{BB962C8B-B14F-4D97-AF65-F5344CB8AC3E}">
        <p14:creationId xmlns:p14="http://schemas.microsoft.com/office/powerpoint/2010/main" val="23346460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8001000" cy="1066800"/>
          </a:xfrm>
        </p:spPr>
        <p:txBody>
          <a:bodyPr>
            <a:normAutofit/>
          </a:bodyPr>
          <a:lstStyle/>
          <a:p>
            <a:r>
              <a:rPr lang="en-US" sz="4800" dirty="0" smtClean="0"/>
              <a:t>Performance </a:t>
            </a:r>
            <a:r>
              <a:rPr lang="en-US" sz="4800" u="sng" dirty="0" smtClean="0"/>
              <a:t>Planning</a:t>
            </a:r>
            <a:r>
              <a:rPr lang="en-US" sz="4800" dirty="0" smtClean="0"/>
              <a:t> </a:t>
            </a:r>
            <a:r>
              <a:rPr lang="en-US" sz="3100" dirty="0" smtClean="0"/>
              <a:t>(cont.)</a:t>
            </a:r>
            <a:endParaRPr lang="en-US" sz="3100" dirty="0"/>
          </a:p>
        </p:txBody>
      </p:sp>
      <p:sp>
        <p:nvSpPr>
          <p:cNvPr id="3" name="Content Placeholder 2"/>
          <p:cNvSpPr>
            <a:spLocks noGrp="1"/>
          </p:cNvSpPr>
          <p:nvPr>
            <p:ph idx="1"/>
          </p:nvPr>
        </p:nvSpPr>
        <p:spPr>
          <a:xfrm>
            <a:off x="228600" y="2057400"/>
            <a:ext cx="8077200" cy="4648200"/>
          </a:xfrm>
        </p:spPr>
        <p:txBody>
          <a:bodyPr>
            <a:normAutofit/>
          </a:bodyPr>
          <a:lstStyle/>
          <a:p>
            <a:pPr marL="514350" indent="-514350">
              <a:buClr>
                <a:schemeClr val="accent3">
                  <a:lumMod val="50000"/>
                </a:schemeClr>
              </a:buClr>
              <a:buFont typeface="+mj-lt"/>
              <a:buAutoNum type="arabicPeriod" startAt="4"/>
            </a:pPr>
            <a:r>
              <a:rPr lang="en-US" sz="2800" dirty="0" smtClean="0">
                <a:solidFill>
                  <a:schemeClr val="tx2">
                    <a:lumMod val="75000"/>
                  </a:schemeClr>
                </a:solidFill>
              </a:rPr>
              <a:t>Discuss with employee to ensure that s/he understands the performance standards and the process for how performance will be measured.</a:t>
            </a:r>
          </a:p>
          <a:p>
            <a:pPr marL="514350" indent="-514350">
              <a:buClr>
                <a:schemeClr val="accent3">
                  <a:lumMod val="50000"/>
                </a:schemeClr>
              </a:buClr>
              <a:buFont typeface="+mj-lt"/>
              <a:buAutoNum type="arabicPeriod" startAt="4"/>
            </a:pPr>
            <a:r>
              <a:rPr lang="en-US" sz="2800" dirty="0" smtClean="0">
                <a:solidFill>
                  <a:schemeClr val="tx2">
                    <a:lumMod val="75000"/>
                  </a:schemeClr>
                </a:solidFill>
              </a:rPr>
              <a:t>Encourage employee input into the planning document and incorporate appropriate suggestions</a:t>
            </a:r>
          </a:p>
          <a:p>
            <a:pPr marL="514350" indent="-514350">
              <a:buClr>
                <a:schemeClr val="accent3">
                  <a:lumMod val="50000"/>
                </a:schemeClr>
              </a:buClr>
              <a:buFont typeface="+mj-lt"/>
              <a:buAutoNum type="arabicPeriod" startAt="4"/>
            </a:pPr>
            <a:r>
              <a:rPr lang="en-US" sz="2800" dirty="0" smtClean="0">
                <a:solidFill>
                  <a:schemeClr val="tx2">
                    <a:lumMod val="75000"/>
                  </a:schemeClr>
                </a:solidFill>
              </a:rPr>
              <a:t>Clarify questions employee may have</a:t>
            </a:r>
          </a:p>
          <a:p>
            <a:pPr marL="514350" indent="-514350">
              <a:buClr>
                <a:schemeClr val="accent3">
                  <a:lumMod val="50000"/>
                </a:schemeClr>
              </a:buClr>
              <a:buFont typeface="+mj-lt"/>
              <a:buAutoNum type="arabicPeriod" startAt="4"/>
            </a:pPr>
            <a:r>
              <a:rPr lang="en-US" sz="2800" dirty="0" smtClean="0">
                <a:solidFill>
                  <a:schemeClr val="tx2">
                    <a:lumMod val="75000"/>
                  </a:schemeClr>
                </a:solidFill>
              </a:rPr>
              <a:t>Supervisor and employee sign the planning document</a:t>
            </a:r>
          </a:p>
          <a:p>
            <a:pPr marL="514350" indent="-514350">
              <a:buClr>
                <a:schemeClr val="accent3">
                  <a:lumMod val="50000"/>
                </a:schemeClr>
              </a:buClr>
              <a:buFont typeface="+mj-lt"/>
              <a:buAutoNum type="arabicPeriod" startAt="4"/>
            </a:pPr>
            <a:endParaRPr lang="en-US" dirty="0" smtClean="0">
              <a:solidFill>
                <a:schemeClr val="tx2">
                  <a:lumMod val="75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8153400" cy="838200"/>
          </a:xfrm>
        </p:spPr>
        <p:txBody>
          <a:bodyPr>
            <a:normAutofit fontScale="90000"/>
          </a:bodyPr>
          <a:lstStyle/>
          <a:p>
            <a:r>
              <a:rPr lang="en-US" sz="5300" dirty="0" smtClean="0"/>
              <a:t>Performance </a:t>
            </a:r>
            <a:r>
              <a:rPr lang="en-US" sz="5300" u="sng" dirty="0" smtClean="0"/>
              <a:t>Evaluation</a:t>
            </a:r>
            <a:r>
              <a:rPr lang="en-US" sz="5300" i="1" dirty="0" smtClean="0"/>
              <a:t> </a:t>
            </a:r>
            <a:endParaRPr lang="en-US" sz="3100" i="1" dirty="0"/>
          </a:p>
        </p:txBody>
      </p:sp>
      <p:sp>
        <p:nvSpPr>
          <p:cNvPr id="3" name="Content Placeholder 2"/>
          <p:cNvSpPr>
            <a:spLocks noGrp="1"/>
          </p:cNvSpPr>
          <p:nvPr>
            <p:ph idx="1"/>
          </p:nvPr>
        </p:nvSpPr>
        <p:spPr>
          <a:xfrm>
            <a:off x="152400" y="1371600"/>
            <a:ext cx="8382000" cy="5029200"/>
          </a:xfrm>
        </p:spPr>
        <p:txBody>
          <a:bodyPr>
            <a:noAutofit/>
          </a:bodyPr>
          <a:lstStyle/>
          <a:p>
            <a:pPr marL="514350" indent="-514350">
              <a:buClr>
                <a:schemeClr val="accent3">
                  <a:lumMod val="50000"/>
                </a:schemeClr>
              </a:buClr>
              <a:buFont typeface="+mj-lt"/>
              <a:buAutoNum type="arabicPeriod"/>
            </a:pPr>
            <a:r>
              <a:rPr lang="en-US" sz="2800" dirty="0" smtClean="0">
                <a:solidFill>
                  <a:schemeClr val="tx2">
                    <a:lumMod val="75000"/>
                  </a:schemeClr>
                </a:solidFill>
              </a:rPr>
              <a:t>Detail performance results</a:t>
            </a:r>
          </a:p>
          <a:p>
            <a:pPr marL="514350" indent="-514350">
              <a:buClr>
                <a:schemeClr val="accent3">
                  <a:lumMod val="75000"/>
                </a:schemeClr>
              </a:buClr>
            </a:pPr>
            <a:r>
              <a:rPr lang="en-US" dirty="0" smtClean="0">
                <a:solidFill>
                  <a:schemeClr val="tx2">
                    <a:lumMod val="75000"/>
                  </a:schemeClr>
                </a:solidFill>
              </a:rPr>
              <a:t>Review any documentation, work product, feedback</a:t>
            </a:r>
          </a:p>
          <a:p>
            <a:pPr marL="514350" indent="-514350">
              <a:buClr>
                <a:schemeClr val="accent3">
                  <a:lumMod val="75000"/>
                </a:schemeClr>
              </a:buClr>
            </a:pPr>
            <a:r>
              <a:rPr lang="en-US" dirty="0" smtClean="0">
                <a:solidFill>
                  <a:schemeClr val="tx2">
                    <a:lumMod val="75000"/>
                  </a:schemeClr>
                </a:solidFill>
              </a:rPr>
              <a:t>Indicate whether performance standards were met</a:t>
            </a:r>
          </a:p>
          <a:p>
            <a:pPr marL="514350" indent="-514350">
              <a:buClr>
                <a:schemeClr val="accent3">
                  <a:lumMod val="75000"/>
                </a:schemeClr>
              </a:buClr>
            </a:pPr>
            <a:r>
              <a:rPr lang="en-US" dirty="0" smtClean="0">
                <a:solidFill>
                  <a:schemeClr val="tx2">
                    <a:lumMod val="75000"/>
                  </a:schemeClr>
                </a:solidFill>
              </a:rPr>
              <a:t>Include narrative of why or why not, and how well; comment on accomplishments, contributions</a:t>
            </a:r>
          </a:p>
          <a:p>
            <a:pPr marL="514350" indent="-514350">
              <a:buClr>
                <a:schemeClr val="accent3">
                  <a:lumMod val="75000"/>
                </a:schemeClr>
              </a:buClr>
            </a:pPr>
            <a:r>
              <a:rPr lang="en-US" dirty="0" smtClean="0">
                <a:solidFill>
                  <a:schemeClr val="tx2">
                    <a:lumMod val="75000"/>
                  </a:schemeClr>
                </a:solidFill>
              </a:rPr>
              <a:t>Be specific; don’t give mixed messages</a:t>
            </a:r>
          </a:p>
          <a:p>
            <a:pPr marL="514350" indent="-514350">
              <a:buClr>
                <a:schemeClr val="accent3">
                  <a:lumMod val="50000"/>
                </a:schemeClr>
              </a:buClr>
              <a:buAutoNum type="arabicPeriod" startAt="2"/>
            </a:pPr>
            <a:r>
              <a:rPr lang="en-US" sz="2800" dirty="0">
                <a:solidFill>
                  <a:schemeClr val="tx2">
                    <a:lumMod val="75000"/>
                  </a:schemeClr>
                </a:solidFill>
              </a:rPr>
              <a:t>Identify specific actions for improvement, if necessary</a:t>
            </a:r>
          </a:p>
          <a:p>
            <a:pPr marL="514350" indent="-514350">
              <a:buClr>
                <a:schemeClr val="accent3">
                  <a:lumMod val="50000"/>
                </a:schemeClr>
              </a:buClr>
              <a:buAutoNum type="arabicPeriod" startAt="3"/>
            </a:pPr>
            <a:r>
              <a:rPr lang="en-US" sz="2800" dirty="0">
                <a:solidFill>
                  <a:schemeClr val="tx2">
                    <a:lumMod val="75000"/>
                  </a:schemeClr>
                </a:solidFill>
              </a:rPr>
              <a:t>Document objectives for next evaluation period (usually the following year)</a:t>
            </a:r>
          </a:p>
          <a:p>
            <a:pPr marL="0" indent="0">
              <a:buClr>
                <a:schemeClr val="accent3">
                  <a:lumMod val="75000"/>
                </a:schemeClr>
              </a:buClr>
              <a:buNone/>
            </a:pPr>
            <a:endParaRPr lang="en-US" sz="2800" dirty="0" smtClean="0">
              <a:solidFill>
                <a:schemeClr val="tx2">
                  <a:lumMod val="75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7543800" cy="1219200"/>
          </a:xfrm>
        </p:spPr>
        <p:txBody>
          <a:bodyPr>
            <a:normAutofit/>
          </a:bodyPr>
          <a:lstStyle/>
          <a:p>
            <a:r>
              <a:rPr lang="en-US" sz="5300" dirty="0" smtClean="0"/>
              <a:t>Content</a:t>
            </a:r>
            <a:endParaRPr lang="en-US" sz="3100" dirty="0"/>
          </a:p>
        </p:txBody>
      </p:sp>
      <p:sp>
        <p:nvSpPr>
          <p:cNvPr id="3" name="Content Placeholder 2"/>
          <p:cNvSpPr>
            <a:spLocks noGrp="1"/>
          </p:cNvSpPr>
          <p:nvPr>
            <p:ph idx="1"/>
          </p:nvPr>
        </p:nvSpPr>
        <p:spPr>
          <a:xfrm>
            <a:off x="304800" y="1447800"/>
            <a:ext cx="7924800" cy="5181600"/>
          </a:xfrm>
        </p:spPr>
        <p:txBody>
          <a:bodyPr>
            <a:noAutofit/>
          </a:bodyPr>
          <a:lstStyle/>
          <a:p>
            <a:pPr marL="514350" indent="-514350">
              <a:buClr>
                <a:schemeClr val="accent3">
                  <a:lumMod val="75000"/>
                </a:schemeClr>
              </a:buClr>
            </a:pPr>
            <a:r>
              <a:rPr lang="en-US" sz="2800" dirty="0" smtClean="0">
                <a:solidFill>
                  <a:schemeClr val="tx2">
                    <a:lumMod val="75000"/>
                  </a:schemeClr>
                </a:solidFill>
              </a:rPr>
              <a:t>Although the performance evaluation is based on the PD, it is not necessarily a laundry list of tasks.  Identify the </a:t>
            </a:r>
            <a:r>
              <a:rPr lang="en-US" sz="2800" b="1" dirty="0" smtClean="0">
                <a:solidFill>
                  <a:schemeClr val="tx2">
                    <a:lumMod val="75000"/>
                  </a:schemeClr>
                </a:solidFill>
              </a:rPr>
              <a:t>key</a:t>
            </a:r>
            <a:r>
              <a:rPr lang="en-US" sz="2800" dirty="0" smtClean="0">
                <a:solidFill>
                  <a:schemeClr val="tx2">
                    <a:lumMod val="75000"/>
                  </a:schemeClr>
                </a:solidFill>
              </a:rPr>
              <a:t> responsibilities.  </a:t>
            </a:r>
            <a:endParaRPr lang="en-US" sz="1400" dirty="0" smtClean="0">
              <a:solidFill>
                <a:schemeClr val="tx2">
                  <a:lumMod val="75000"/>
                </a:schemeClr>
              </a:solidFill>
            </a:endParaRPr>
          </a:p>
          <a:p>
            <a:pPr marL="514350" indent="-514350">
              <a:buClr>
                <a:schemeClr val="accent3">
                  <a:lumMod val="75000"/>
                </a:schemeClr>
              </a:buClr>
            </a:pPr>
            <a:r>
              <a:rPr lang="en-US" sz="2800" dirty="0" smtClean="0">
                <a:solidFill>
                  <a:schemeClr val="tx2">
                    <a:lumMod val="75000"/>
                  </a:schemeClr>
                </a:solidFill>
              </a:rPr>
              <a:t>Be clear in the rating in the results column.  </a:t>
            </a:r>
            <a:r>
              <a:rPr lang="en-US" sz="2800" i="1" dirty="0" smtClean="0">
                <a:solidFill>
                  <a:schemeClr val="tx2">
                    <a:lumMod val="75000"/>
                  </a:schemeClr>
                </a:solidFill>
              </a:rPr>
              <a:t>Examples</a:t>
            </a:r>
            <a:r>
              <a:rPr lang="en-US" sz="2800" dirty="0" smtClean="0">
                <a:solidFill>
                  <a:schemeClr val="tx2">
                    <a:lumMod val="75000"/>
                  </a:schemeClr>
                </a:solidFill>
              </a:rPr>
              <a:t>: satisfactory, unsatisfactory, meets expectations, exceeds expectations, does not meet expectations or not applicable</a:t>
            </a:r>
          </a:p>
          <a:p>
            <a:pPr marL="514350" indent="-514350">
              <a:buClr>
                <a:schemeClr val="accent3">
                  <a:lumMod val="75000"/>
                </a:schemeClr>
              </a:buClr>
            </a:pPr>
            <a:r>
              <a:rPr lang="en-US" sz="2800" dirty="0" smtClean="0">
                <a:solidFill>
                  <a:schemeClr val="tx2">
                    <a:lumMod val="75000"/>
                  </a:schemeClr>
                </a:solidFill>
              </a:rPr>
              <a:t>Disciplinary action taken during an evaluation period is not included in the performance evaluation</a:t>
            </a:r>
            <a:endParaRPr lang="en-US" sz="2800" dirty="0">
              <a:solidFill>
                <a:schemeClr val="tx2">
                  <a:lumMod val="75000"/>
                </a:schemeClr>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8749</TotalTime>
  <Words>1806</Words>
  <Application>Microsoft Office PowerPoint</Application>
  <PresentationFormat>On-screen Show (4:3)</PresentationFormat>
  <Paragraphs>228</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PERFORMANCE PLANNING AND EVALUATION</vt:lpstr>
      <vt:lpstr>Not Just Once a Year….</vt:lpstr>
      <vt:lpstr>Purpose  </vt:lpstr>
      <vt:lpstr>Effective Performance Evaluations</vt:lpstr>
      <vt:lpstr>Performance Standards</vt:lpstr>
      <vt:lpstr>Performance Planning</vt:lpstr>
      <vt:lpstr>Performance Planning (cont.)</vt:lpstr>
      <vt:lpstr>Performance Evaluation </vt:lpstr>
      <vt:lpstr>Content</vt:lpstr>
      <vt:lpstr>Meeting with the  Employee</vt:lpstr>
      <vt:lpstr>Meeting with the Employee (cont.)</vt:lpstr>
      <vt:lpstr>After the Meeting</vt:lpstr>
    </vt:vector>
  </TitlesOfParts>
  <Company>UW System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PLANNING AND EVALUATION</dc:title>
  <dc:creator>georgiana lowe</dc:creator>
  <cp:lastModifiedBy>Daniel Krueger</cp:lastModifiedBy>
  <cp:revision>571</cp:revision>
  <cp:lastPrinted>2014-01-21T15:57:37Z</cp:lastPrinted>
  <dcterms:created xsi:type="dcterms:W3CDTF">2010-07-14T20:51:37Z</dcterms:created>
  <dcterms:modified xsi:type="dcterms:W3CDTF">2014-05-01T21:57:38Z</dcterms:modified>
</cp:coreProperties>
</file>