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31"/>
  </p:notesMasterIdLst>
  <p:handoutMasterIdLst>
    <p:handoutMasterId r:id="rId32"/>
  </p:handoutMasterIdLst>
  <p:sldIdLst>
    <p:sldId id="286" r:id="rId2"/>
    <p:sldId id="287" r:id="rId3"/>
    <p:sldId id="288" r:id="rId4"/>
    <p:sldId id="289" r:id="rId5"/>
    <p:sldId id="292" r:id="rId6"/>
    <p:sldId id="314" r:id="rId7"/>
    <p:sldId id="293" r:id="rId8"/>
    <p:sldId id="310" r:id="rId9"/>
    <p:sldId id="294" r:id="rId10"/>
    <p:sldId id="320" r:id="rId11"/>
    <p:sldId id="311" r:id="rId12"/>
    <p:sldId id="295" r:id="rId13"/>
    <p:sldId id="296" r:id="rId14"/>
    <p:sldId id="298" r:id="rId15"/>
    <p:sldId id="309" r:id="rId16"/>
    <p:sldId id="299" r:id="rId17"/>
    <p:sldId id="300" r:id="rId18"/>
    <p:sldId id="301" r:id="rId19"/>
    <p:sldId id="302" r:id="rId20"/>
    <p:sldId id="303" r:id="rId21"/>
    <p:sldId id="317" r:id="rId22"/>
    <p:sldId id="318" r:id="rId23"/>
    <p:sldId id="319" r:id="rId24"/>
    <p:sldId id="304" r:id="rId25"/>
    <p:sldId id="305" r:id="rId26"/>
    <p:sldId id="316" r:id="rId27"/>
    <p:sldId id="306" r:id="rId28"/>
    <p:sldId id="307" r:id="rId29"/>
    <p:sldId id="312" r:id="rId30"/>
  </p:sldIdLst>
  <p:sldSz cx="9144000" cy="6858000" type="screen4x3"/>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82A3F84-838C-47AF-BAC2-13A343407EED}" type="datetimeFigureOut">
              <a:rPr lang="en-US" smtClean="0"/>
              <a:pPr/>
              <a:t>6/12/2015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FF61B5C-FC77-4C3F-ADD7-0C449408B814}" type="slidenum">
              <a:rPr lang="en-US" smtClean="0"/>
              <a:pPr/>
              <a:t>‹#›</a:t>
            </a:fld>
            <a:endParaRPr lang="en-US"/>
          </a:p>
        </p:txBody>
      </p:sp>
    </p:spTree>
    <p:extLst>
      <p:ext uri="{BB962C8B-B14F-4D97-AF65-F5344CB8AC3E}">
        <p14:creationId xmlns:p14="http://schemas.microsoft.com/office/powerpoint/2010/main" val="1188248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1B0FE5-1428-440E-AC34-C4D0C208F7F9}" type="datetimeFigureOut">
              <a:rPr lang="en-US" smtClean="0"/>
              <a:pPr/>
              <a:t>6/12/2015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C338619-2E89-45C2-8231-1995AEC3916D}" type="slidenum">
              <a:rPr lang="en-US" smtClean="0"/>
              <a:pPr/>
              <a:t>‹#›</a:t>
            </a:fld>
            <a:endParaRPr lang="en-US"/>
          </a:p>
        </p:txBody>
      </p:sp>
    </p:spTree>
    <p:extLst>
      <p:ext uri="{BB962C8B-B14F-4D97-AF65-F5344CB8AC3E}">
        <p14:creationId xmlns:p14="http://schemas.microsoft.com/office/powerpoint/2010/main" val="146678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38619-2E89-45C2-8231-1995AEC3916D}" type="slidenum">
              <a:rPr lang="en-US" smtClean="0"/>
              <a:pPr/>
              <a:t>1</a:t>
            </a:fld>
            <a:endParaRPr lang="en-US"/>
          </a:p>
        </p:txBody>
      </p:sp>
    </p:spTree>
    <p:extLst>
      <p:ext uri="{BB962C8B-B14F-4D97-AF65-F5344CB8AC3E}">
        <p14:creationId xmlns:p14="http://schemas.microsoft.com/office/powerpoint/2010/main" val="288048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38619-2E89-45C2-8231-1995AEC3916D}" type="slidenum">
              <a:rPr lang="en-US" smtClean="0"/>
              <a:pPr/>
              <a:t>3</a:t>
            </a:fld>
            <a:endParaRPr lang="en-US"/>
          </a:p>
        </p:txBody>
      </p:sp>
    </p:spTree>
    <p:extLst>
      <p:ext uri="{BB962C8B-B14F-4D97-AF65-F5344CB8AC3E}">
        <p14:creationId xmlns:p14="http://schemas.microsoft.com/office/powerpoint/2010/main" val="60386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38619-2E89-45C2-8231-1995AEC3916D}" type="slidenum">
              <a:rPr lang="en-US" smtClean="0"/>
              <a:pPr/>
              <a:t>24</a:t>
            </a:fld>
            <a:endParaRPr lang="en-US"/>
          </a:p>
        </p:txBody>
      </p:sp>
    </p:spTree>
    <p:extLst>
      <p:ext uri="{BB962C8B-B14F-4D97-AF65-F5344CB8AC3E}">
        <p14:creationId xmlns:p14="http://schemas.microsoft.com/office/powerpoint/2010/main" val="131060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7E2A54-191B-4595-8D88-563F0CBAC1EA}" type="datetime1">
              <a:rPr lang="en-US" smtClean="0"/>
              <a:pPr/>
              <a:t>6/12/2015</a:t>
            </a:fld>
            <a:endParaRPr lang="en-US"/>
          </a:p>
        </p:txBody>
      </p:sp>
      <p:sp>
        <p:nvSpPr>
          <p:cNvPr id="5" name="Footer Placeholder 4"/>
          <p:cNvSpPr>
            <a:spLocks noGrp="1"/>
          </p:cNvSpPr>
          <p:nvPr>
            <p:ph type="ftr" sz="quarter" idx="11"/>
          </p:nvPr>
        </p:nvSpPr>
        <p:spPr/>
        <p:txBody>
          <a:bodyPr/>
          <a:lstStyle/>
          <a:p>
            <a:r>
              <a:rPr lang="en-US" smtClean="0"/>
              <a:t>July 1: It’s Just The Beginning!</a:t>
            </a:r>
            <a:endParaRPr lang="en-US"/>
          </a:p>
        </p:txBody>
      </p:sp>
      <p:sp>
        <p:nvSpPr>
          <p:cNvPr id="6" name="Slide Number Placeholder 5"/>
          <p:cNvSpPr>
            <a:spLocks noGrp="1"/>
          </p:cNvSpPr>
          <p:nvPr>
            <p:ph type="sldNum" sz="quarter" idx="12"/>
          </p:nvPr>
        </p:nvSpPr>
        <p:spPr/>
        <p:txBody>
          <a:bodyPr/>
          <a:lstStyle/>
          <a:p>
            <a:fld id="{9099FCB6-7A10-431A-8569-490271A1938C}" type="slidenum">
              <a:rPr lang="en-US" smtClean="0"/>
              <a:pPr/>
              <a:t>‹#›</a:t>
            </a:fld>
            <a:endParaRPr lang="en-US"/>
          </a:p>
        </p:txBody>
      </p:sp>
    </p:spTree>
    <p:extLst>
      <p:ext uri="{BB962C8B-B14F-4D97-AF65-F5344CB8AC3E}">
        <p14:creationId xmlns:p14="http://schemas.microsoft.com/office/powerpoint/2010/main" val="22611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E277E-EECF-45BE-BB9A-390403698A0E}" type="datetime1">
              <a:rPr lang="en-US" smtClean="0"/>
              <a:pPr/>
              <a:t>6/12/2015</a:t>
            </a:fld>
            <a:endParaRPr lang="en-US"/>
          </a:p>
        </p:txBody>
      </p:sp>
      <p:sp>
        <p:nvSpPr>
          <p:cNvPr id="5" name="Footer Placeholder 4"/>
          <p:cNvSpPr>
            <a:spLocks noGrp="1"/>
          </p:cNvSpPr>
          <p:nvPr>
            <p:ph type="ftr" sz="quarter" idx="11"/>
          </p:nvPr>
        </p:nvSpPr>
        <p:spPr/>
        <p:txBody>
          <a:bodyPr/>
          <a:lstStyle/>
          <a:p>
            <a:r>
              <a:rPr lang="en-US" smtClean="0"/>
              <a:t>July 1: It’s Just The Beginning!</a:t>
            </a:r>
            <a:endParaRPr lang="en-US"/>
          </a:p>
        </p:txBody>
      </p:sp>
      <p:sp>
        <p:nvSpPr>
          <p:cNvPr id="6" name="Slide Number Placeholder 5"/>
          <p:cNvSpPr>
            <a:spLocks noGrp="1"/>
          </p:cNvSpPr>
          <p:nvPr>
            <p:ph type="sldNum" sz="quarter" idx="12"/>
          </p:nvPr>
        </p:nvSpPr>
        <p:spPr/>
        <p:txBody>
          <a:bodyPr/>
          <a:lstStyle/>
          <a:p>
            <a:fld id="{9099FCB6-7A10-431A-8569-490271A1938C}" type="slidenum">
              <a:rPr lang="en-US" smtClean="0"/>
              <a:pPr/>
              <a:t>‹#›</a:t>
            </a:fld>
            <a:endParaRPr lang="en-US"/>
          </a:p>
        </p:txBody>
      </p:sp>
    </p:spTree>
    <p:extLst>
      <p:ext uri="{BB962C8B-B14F-4D97-AF65-F5344CB8AC3E}">
        <p14:creationId xmlns:p14="http://schemas.microsoft.com/office/powerpoint/2010/main" val="422806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955060-3580-490D-8DE6-F2CD9CA9BE72}" type="datetime1">
              <a:rPr lang="en-US" smtClean="0"/>
              <a:pPr/>
              <a:t>6/12/2015</a:t>
            </a:fld>
            <a:endParaRPr lang="en-US"/>
          </a:p>
        </p:txBody>
      </p:sp>
      <p:sp>
        <p:nvSpPr>
          <p:cNvPr id="5" name="Footer Placeholder 4"/>
          <p:cNvSpPr>
            <a:spLocks noGrp="1"/>
          </p:cNvSpPr>
          <p:nvPr>
            <p:ph type="ftr" sz="quarter" idx="11"/>
          </p:nvPr>
        </p:nvSpPr>
        <p:spPr/>
        <p:txBody>
          <a:bodyPr/>
          <a:lstStyle/>
          <a:p>
            <a:r>
              <a:rPr lang="en-US" smtClean="0"/>
              <a:t>July 1: It’s Just The Beginning!</a:t>
            </a:r>
            <a:endParaRPr lang="en-US"/>
          </a:p>
        </p:txBody>
      </p:sp>
      <p:sp>
        <p:nvSpPr>
          <p:cNvPr id="6" name="Slide Number Placeholder 5"/>
          <p:cNvSpPr>
            <a:spLocks noGrp="1"/>
          </p:cNvSpPr>
          <p:nvPr>
            <p:ph type="sldNum" sz="quarter" idx="12"/>
          </p:nvPr>
        </p:nvSpPr>
        <p:spPr/>
        <p:txBody>
          <a:bodyPr/>
          <a:lstStyle/>
          <a:p>
            <a:fld id="{9099FCB6-7A10-431A-8569-490271A1938C}" type="slidenum">
              <a:rPr lang="en-US" smtClean="0"/>
              <a:pPr/>
              <a:t>‹#›</a:t>
            </a:fld>
            <a:endParaRPr lang="en-US"/>
          </a:p>
        </p:txBody>
      </p:sp>
    </p:spTree>
    <p:extLst>
      <p:ext uri="{BB962C8B-B14F-4D97-AF65-F5344CB8AC3E}">
        <p14:creationId xmlns:p14="http://schemas.microsoft.com/office/powerpoint/2010/main" val="314627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F16E2D-341A-4E57-B60C-39F797BD7A5F}" type="datetime1">
              <a:rPr lang="en-US" smtClean="0"/>
              <a:pPr/>
              <a:t>6/12/2015</a:t>
            </a:fld>
            <a:endParaRPr lang="en-US"/>
          </a:p>
        </p:txBody>
      </p:sp>
      <p:sp>
        <p:nvSpPr>
          <p:cNvPr id="5" name="Footer Placeholder 4"/>
          <p:cNvSpPr>
            <a:spLocks noGrp="1"/>
          </p:cNvSpPr>
          <p:nvPr>
            <p:ph type="ftr" sz="quarter" idx="11"/>
          </p:nvPr>
        </p:nvSpPr>
        <p:spPr/>
        <p:txBody>
          <a:bodyPr/>
          <a:lstStyle/>
          <a:p>
            <a:r>
              <a:rPr lang="en-US" smtClean="0"/>
              <a:t>July 1: It’s Just The Beginning!</a:t>
            </a:r>
            <a:endParaRPr lang="en-US"/>
          </a:p>
        </p:txBody>
      </p:sp>
      <p:sp>
        <p:nvSpPr>
          <p:cNvPr id="6" name="Slide Number Placeholder 5"/>
          <p:cNvSpPr>
            <a:spLocks noGrp="1"/>
          </p:cNvSpPr>
          <p:nvPr>
            <p:ph type="sldNum" sz="quarter" idx="12"/>
          </p:nvPr>
        </p:nvSpPr>
        <p:spPr/>
        <p:txBody>
          <a:bodyPr/>
          <a:lstStyle/>
          <a:p>
            <a:fld id="{9099FCB6-7A10-431A-8569-490271A1938C}" type="slidenum">
              <a:rPr lang="en-US" smtClean="0"/>
              <a:pPr/>
              <a:t>‹#›</a:t>
            </a:fld>
            <a:endParaRPr lang="en-US"/>
          </a:p>
        </p:txBody>
      </p:sp>
    </p:spTree>
    <p:extLst>
      <p:ext uri="{BB962C8B-B14F-4D97-AF65-F5344CB8AC3E}">
        <p14:creationId xmlns:p14="http://schemas.microsoft.com/office/powerpoint/2010/main" val="606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F7EB3-8113-45F4-A265-D9AAC03B7643}" type="datetime1">
              <a:rPr lang="en-US" smtClean="0"/>
              <a:pPr/>
              <a:t>6/12/2015</a:t>
            </a:fld>
            <a:endParaRPr lang="en-US"/>
          </a:p>
        </p:txBody>
      </p:sp>
      <p:sp>
        <p:nvSpPr>
          <p:cNvPr id="5" name="Footer Placeholder 4"/>
          <p:cNvSpPr>
            <a:spLocks noGrp="1"/>
          </p:cNvSpPr>
          <p:nvPr>
            <p:ph type="ftr" sz="quarter" idx="11"/>
          </p:nvPr>
        </p:nvSpPr>
        <p:spPr/>
        <p:txBody>
          <a:bodyPr/>
          <a:lstStyle/>
          <a:p>
            <a:r>
              <a:rPr lang="en-US" smtClean="0"/>
              <a:t>July 1: It’s Just The Beginning!</a:t>
            </a:r>
            <a:endParaRPr lang="en-US"/>
          </a:p>
        </p:txBody>
      </p:sp>
      <p:sp>
        <p:nvSpPr>
          <p:cNvPr id="6" name="Slide Number Placeholder 5"/>
          <p:cNvSpPr>
            <a:spLocks noGrp="1"/>
          </p:cNvSpPr>
          <p:nvPr>
            <p:ph type="sldNum" sz="quarter" idx="12"/>
          </p:nvPr>
        </p:nvSpPr>
        <p:spPr/>
        <p:txBody>
          <a:bodyPr/>
          <a:lstStyle/>
          <a:p>
            <a:fld id="{9099FCB6-7A10-431A-8569-490271A1938C}" type="slidenum">
              <a:rPr lang="en-US" smtClean="0"/>
              <a:pPr/>
              <a:t>‹#›</a:t>
            </a:fld>
            <a:endParaRPr lang="en-US"/>
          </a:p>
        </p:txBody>
      </p:sp>
    </p:spTree>
    <p:extLst>
      <p:ext uri="{BB962C8B-B14F-4D97-AF65-F5344CB8AC3E}">
        <p14:creationId xmlns:p14="http://schemas.microsoft.com/office/powerpoint/2010/main" val="35921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CFA6C-7F98-4991-B8FA-7045F9573DA0}" type="datetime1">
              <a:rPr lang="en-US" smtClean="0"/>
              <a:pPr/>
              <a:t>6/12/2015</a:t>
            </a:fld>
            <a:endParaRPr lang="en-US"/>
          </a:p>
        </p:txBody>
      </p:sp>
      <p:sp>
        <p:nvSpPr>
          <p:cNvPr id="6" name="Footer Placeholder 5"/>
          <p:cNvSpPr>
            <a:spLocks noGrp="1"/>
          </p:cNvSpPr>
          <p:nvPr>
            <p:ph type="ftr" sz="quarter" idx="11"/>
          </p:nvPr>
        </p:nvSpPr>
        <p:spPr/>
        <p:txBody>
          <a:bodyPr/>
          <a:lstStyle/>
          <a:p>
            <a:r>
              <a:rPr lang="en-US" smtClean="0"/>
              <a:t>July 1: It’s Just The Beginning!</a:t>
            </a:r>
            <a:endParaRPr lang="en-US"/>
          </a:p>
        </p:txBody>
      </p:sp>
      <p:sp>
        <p:nvSpPr>
          <p:cNvPr id="7" name="Slide Number Placeholder 6"/>
          <p:cNvSpPr>
            <a:spLocks noGrp="1"/>
          </p:cNvSpPr>
          <p:nvPr>
            <p:ph type="sldNum" sz="quarter" idx="12"/>
          </p:nvPr>
        </p:nvSpPr>
        <p:spPr/>
        <p:txBody>
          <a:bodyPr/>
          <a:lstStyle/>
          <a:p>
            <a:fld id="{9099FCB6-7A10-431A-8569-490271A1938C}" type="slidenum">
              <a:rPr lang="en-US" smtClean="0"/>
              <a:pPr/>
              <a:t>‹#›</a:t>
            </a:fld>
            <a:endParaRPr lang="en-US"/>
          </a:p>
        </p:txBody>
      </p:sp>
    </p:spTree>
    <p:extLst>
      <p:ext uri="{BB962C8B-B14F-4D97-AF65-F5344CB8AC3E}">
        <p14:creationId xmlns:p14="http://schemas.microsoft.com/office/powerpoint/2010/main" val="203979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455EF4-CB28-47D0-85F3-20D0A4E82D53}" type="datetime1">
              <a:rPr lang="en-US" smtClean="0"/>
              <a:pPr/>
              <a:t>6/12/2015</a:t>
            </a:fld>
            <a:endParaRPr lang="en-US"/>
          </a:p>
        </p:txBody>
      </p:sp>
      <p:sp>
        <p:nvSpPr>
          <p:cNvPr id="8" name="Footer Placeholder 7"/>
          <p:cNvSpPr>
            <a:spLocks noGrp="1"/>
          </p:cNvSpPr>
          <p:nvPr>
            <p:ph type="ftr" sz="quarter" idx="11"/>
          </p:nvPr>
        </p:nvSpPr>
        <p:spPr/>
        <p:txBody>
          <a:bodyPr/>
          <a:lstStyle/>
          <a:p>
            <a:r>
              <a:rPr lang="en-US" smtClean="0"/>
              <a:t>July 1: It’s Just The Beginning!</a:t>
            </a:r>
            <a:endParaRPr lang="en-US"/>
          </a:p>
        </p:txBody>
      </p:sp>
      <p:sp>
        <p:nvSpPr>
          <p:cNvPr id="9" name="Slide Number Placeholder 8"/>
          <p:cNvSpPr>
            <a:spLocks noGrp="1"/>
          </p:cNvSpPr>
          <p:nvPr>
            <p:ph type="sldNum" sz="quarter" idx="12"/>
          </p:nvPr>
        </p:nvSpPr>
        <p:spPr/>
        <p:txBody>
          <a:bodyPr/>
          <a:lstStyle/>
          <a:p>
            <a:fld id="{9099FCB6-7A10-431A-8569-490271A1938C}" type="slidenum">
              <a:rPr lang="en-US" smtClean="0"/>
              <a:pPr/>
              <a:t>‹#›</a:t>
            </a:fld>
            <a:endParaRPr lang="en-US"/>
          </a:p>
        </p:txBody>
      </p:sp>
    </p:spTree>
    <p:extLst>
      <p:ext uri="{BB962C8B-B14F-4D97-AF65-F5344CB8AC3E}">
        <p14:creationId xmlns:p14="http://schemas.microsoft.com/office/powerpoint/2010/main" val="244411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AEA8D1-EEDC-465B-9672-4EF85EBA264F}" type="datetime1">
              <a:rPr lang="en-US" smtClean="0"/>
              <a:pPr/>
              <a:t>6/12/2015</a:t>
            </a:fld>
            <a:endParaRPr lang="en-US"/>
          </a:p>
        </p:txBody>
      </p:sp>
      <p:sp>
        <p:nvSpPr>
          <p:cNvPr id="4" name="Footer Placeholder 3"/>
          <p:cNvSpPr>
            <a:spLocks noGrp="1"/>
          </p:cNvSpPr>
          <p:nvPr>
            <p:ph type="ftr" sz="quarter" idx="11"/>
          </p:nvPr>
        </p:nvSpPr>
        <p:spPr/>
        <p:txBody>
          <a:bodyPr/>
          <a:lstStyle/>
          <a:p>
            <a:r>
              <a:rPr lang="en-US" smtClean="0"/>
              <a:t>July 1: It’s Just The Beginning!</a:t>
            </a:r>
            <a:endParaRPr lang="en-US"/>
          </a:p>
        </p:txBody>
      </p:sp>
      <p:sp>
        <p:nvSpPr>
          <p:cNvPr id="5" name="Slide Number Placeholder 4"/>
          <p:cNvSpPr>
            <a:spLocks noGrp="1"/>
          </p:cNvSpPr>
          <p:nvPr>
            <p:ph type="sldNum" sz="quarter" idx="12"/>
          </p:nvPr>
        </p:nvSpPr>
        <p:spPr/>
        <p:txBody>
          <a:bodyPr/>
          <a:lstStyle/>
          <a:p>
            <a:fld id="{9099FCB6-7A10-431A-8569-490271A1938C}" type="slidenum">
              <a:rPr lang="en-US" smtClean="0"/>
              <a:pPr/>
              <a:t>‹#›</a:t>
            </a:fld>
            <a:endParaRPr lang="en-US"/>
          </a:p>
        </p:txBody>
      </p:sp>
    </p:spTree>
    <p:extLst>
      <p:ext uri="{BB962C8B-B14F-4D97-AF65-F5344CB8AC3E}">
        <p14:creationId xmlns:p14="http://schemas.microsoft.com/office/powerpoint/2010/main" val="213421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304EE-01C1-434D-A53B-345B80A7EC74}" type="datetime1">
              <a:rPr lang="en-US" smtClean="0"/>
              <a:pPr/>
              <a:t>6/12/2015</a:t>
            </a:fld>
            <a:endParaRPr lang="en-US"/>
          </a:p>
        </p:txBody>
      </p:sp>
      <p:sp>
        <p:nvSpPr>
          <p:cNvPr id="3" name="Footer Placeholder 2"/>
          <p:cNvSpPr>
            <a:spLocks noGrp="1"/>
          </p:cNvSpPr>
          <p:nvPr>
            <p:ph type="ftr" sz="quarter" idx="11"/>
          </p:nvPr>
        </p:nvSpPr>
        <p:spPr/>
        <p:txBody>
          <a:bodyPr/>
          <a:lstStyle/>
          <a:p>
            <a:r>
              <a:rPr lang="en-US" smtClean="0"/>
              <a:t>July 1: It’s Just The Beginning!</a:t>
            </a:r>
            <a:endParaRPr lang="en-US"/>
          </a:p>
        </p:txBody>
      </p:sp>
      <p:sp>
        <p:nvSpPr>
          <p:cNvPr id="4" name="Slide Number Placeholder 3"/>
          <p:cNvSpPr>
            <a:spLocks noGrp="1"/>
          </p:cNvSpPr>
          <p:nvPr>
            <p:ph type="sldNum" sz="quarter" idx="12"/>
          </p:nvPr>
        </p:nvSpPr>
        <p:spPr/>
        <p:txBody>
          <a:bodyPr/>
          <a:lstStyle/>
          <a:p>
            <a:fld id="{9099FCB6-7A10-431A-8569-490271A1938C}" type="slidenum">
              <a:rPr lang="en-US" smtClean="0"/>
              <a:pPr/>
              <a:t>‹#›</a:t>
            </a:fld>
            <a:endParaRPr lang="en-US"/>
          </a:p>
        </p:txBody>
      </p:sp>
    </p:spTree>
    <p:extLst>
      <p:ext uri="{BB962C8B-B14F-4D97-AF65-F5344CB8AC3E}">
        <p14:creationId xmlns:p14="http://schemas.microsoft.com/office/powerpoint/2010/main" val="2855364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F8038-4CA6-4C25-94B7-AEE11D19AE1E}" type="datetime1">
              <a:rPr lang="en-US" smtClean="0"/>
              <a:pPr/>
              <a:t>6/12/2015</a:t>
            </a:fld>
            <a:endParaRPr lang="en-US"/>
          </a:p>
        </p:txBody>
      </p:sp>
      <p:sp>
        <p:nvSpPr>
          <p:cNvPr id="6" name="Footer Placeholder 5"/>
          <p:cNvSpPr>
            <a:spLocks noGrp="1"/>
          </p:cNvSpPr>
          <p:nvPr>
            <p:ph type="ftr" sz="quarter" idx="11"/>
          </p:nvPr>
        </p:nvSpPr>
        <p:spPr/>
        <p:txBody>
          <a:bodyPr/>
          <a:lstStyle/>
          <a:p>
            <a:r>
              <a:rPr lang="en-US" smtClean="0"/>
              <a:t>July 1: It’s Just The Beginning!</a:t>
            </a:r>
            <a:endParaRPr lang="en-US"/>
          </a:p>
        </p:txBody>
      </p:sp>
      <p:sp>
        <p:nvSpPr>
          <p:cNvPr id="7" name="Slide Number Placeholder 6"/>
          <p:cNvSpPr>
            <a:spLocks noGrp="1"/>
          </p:cNvSpPr>
          <p:nvPr>
            <p:ph type="sldNum" sz="quarter" idx="12"/>
          </p:nvPr>
        </p:nvSpPr>
        <p:spPr/>
        <p:txBody>
          <a:bodyPr/>
          <a:lstStyle/>
          <a:p>
            <a:fld id="{9099FCB6-7A10-431A-8569-490271A1938C}" type="slidenum">
              <a:rPr lang="en-US" smtClean="0"/>
              <a:pPr/>
              <a:t>‹#›</a:t>
            </a:fld>
            <a:endParaRPr lang="en-US"/>
          </a:p>
        </p:txBody>
      </p:sp>
    </p:spTree>
    <p:extLst>
      <p:ext uri="{BB962C8B-B14F-4D97-AF65-F5344CB8AC3E}">
        <p14:creationId xmlns:p14="http://schemas.microsoft.com/office/powerpoint/2010/main" val="27400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5679E-D7D3-40EC-97BF-6494A76A301C}" type="datetime1">
              <a:rPr lang="en-US" smtClean="0"/>
              <a:pPr/>
              <a:t>6/12/2015</a:t>
            </a:fld>
            <a:endParaRPr lang="en-US"/>
          </a:p>
        </p:txBody>
      </p:sp>
      <p:sp>
        <p:nvSpPr>
          <p:cNvPr id="6" name="Footer Placeholder 5"/>
          <p:cNvSpPr>
            <a:spLocks noGrp="1"/>
          </p:cNvSpPr>
          <p:nvPr>
            <p:ph type="ftr" sz="quarter" idx="11"/>
          </p:nvPr>
        </p:nvSpPr>
        <p:spPr/>
        <p:txBody>
          <a:bodyPr/>
          <a:lstStyle/>
          <a:p>
            <a:r>
              <a:rPr lang="en-US" smtClean="0"/>
              <a:t>July 1: It’s Just The Beginning!</a:t>
            </a:r>
            <a:endParaRPr lang="en-US"/>
          </a:p>
        </p:txBody>
      </p:sp>
      <p:sp>
        <p:nvSpPr>
          <p:cNvPr id="7" name="Slide Number Placeholder 6"/>
          <p:cNvSpPr>
            <a:spLocks noGrp="1"/>
          </p:cNvSpPr>
          <p:nvPr>
            <p:ph type="sldNum" sz="quarter" idx="12"/>
          </p:nvPr>
        </p:nvSpPr>
        <p:spPr/>
        <p:txBody>
          <a:bodyPr/>
          <a:lstStyle/>
          <a:p>
            <a:fld id="{9099FCB6-7A10-431A-8569-490271A1938C}" type="slidenum">
              <a:rPr lang="en-US" smtClean="0"/>
              <a:pPr/>
              <a:t>‹#›</a:t>
            </a:fld>
            <a:endParaRPr lang="en-US"/>
          </a:p>
        </p:txBody>
      </p:sp>
    </p:spTree>
    <p:extLst>
      <p:ext uri="{BB962C8B-B14F-4D97-AF65-F5344CB8AC3E}">
        <p14:creationId xmlns:p14="http://schemas.microsoft.com/office/powerpoint/2010/main" val="137182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6E422-7BD4-4695-8B07-B5DAC523B3E4}" type="datetime1">
              <a:rPr lang="en-US" smtClean="0"/>
              <a:pPr/>
              <a:t>6/12/2015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July 1: It’s Just The Beginning!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9FCB6-7A10-431A-8569-490271A1938C}" type="slidenum">
              <a:rPr lang="en-US" smtClean="0"/>
              <a:pPr/>
              <a:t>‹#›</a:t>
            </a:fld>
            <a:endParaRPr lang="en-US"/>
          </a:p>
        </p:txBody>
      </p:sp>
    </p:spTree>
    <p:extLst>
      <p:ext uri="{BB962C8B-B14F-4D97-AF65-F5344CB8AC3E}">
        <p14:creationId xmlns:p14="http://schemas.microsoft.com/office/powerpoint/2010/main" val="2574726857"/>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wisconsin.edu/personnelsystem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761999"/>
            <a:ext cx="8310609" cy="5189271"/>
          </a:xfrm>
        </p:spPr>
        <p:txBody>
          <a:bodyPr>
            <a:normAutofit/>
          </a:bodyPr>
          <a:lstStyle/>
          <a:p>
            <a:r>
              <a:rPr lang="en-US" sz="4600" dirty="0" smtClean="0"/>
              <a:t>University Personnel System (UPS) </a:t>
            </a:r>
            <a:r>
              <a:rPr lang="en-US" sz="4500" dirty="0" smtClean="0"/>
              <a:t/>
            </a:r>
            <a:br>
              <a:rPr lang="en-US" sz="4500" dirty="0" smtClean="0"/>
            </a:br>
            <a:r>
              <a:rPr lang="en-US" sz="4800" dirty="0" smtClean="0"/>
              <a:t>Overview</a:t>
            </a:r>
            <a:r>
              <a:rPr lang="en-US" dirty="0" smtClean="0"/>
              <a:t/>
            </a:r>
            <a:br>
              <a:rPr lang="en-US" dirty="0" smtClean="0"/>
            </a:br>
            <a:r>
              <a:rPr lang="en-US" dirty="0"/>
              <a:t/>
            </a:r>
            <a:br>
              <a:rPr lang="en-US" dirty="0"/>
            </a:br>
            <a:r>
              <a:rPr lang="en-US" dirty="0" smtClean="0"/>
              <a:t/>
            </a:r>
            <a:br>
              <a:rPr lang="en-US" dirty="0" smtClean="0"/>
            </a:br>
            <a:endParaRPr lang="en-US" dirty="0">
              <a:solidFill>
                <a:schemeClr val="bg1">
                  <a:lumMod val="50000"/>
                </a:schemeClr>
              </a:solidFill>
            </a:endParaRPr>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11"/>
          </p:nvPr>
        </p:nvSpPr>
        <p:spPr>
          <a:xfrm>
            <a:off x="2895600" y="6459993"/>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a:xfrm>
            <a:off x="6629400" y="6431320"/>
            <a:ext cx="2133600" cy="365125"/>
          </a:xfrm>
        </p:spPr>
        <p:txBody>
          <a:bodyPr/>
          <a:lstStyle/>
          <a:p>
            <a:fld id="{9099FCB6-7A10-431A-8569-490271A1938C}" type="slidenum">
              <a:rPr lang="en-US" smtClean="0"/>
              <a:pPr/>
              <a:t>1</a:t>
            </a:fld>
            <a:endParaRPr lang="en-US" dirty="0"/>
          </a:p>
        </p:txBody>
      </p:sp>
      <p:pic>
        <p:nvPicPr>
          <p:cNvPr id="10" name="Picture 9" descr="H:\logo\For Print (jpg files)\logo small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30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15962"/>
          </a:xfrm>
        </p:spPr>
        <p:txBody>
          <a:bodyPr>
            <a:normAutofit fontScale="90000"/>
          </a:bodyPr>
          <a:lstStyle/>
          <a:p>
            <a:r>
              <a:rPr lang="en-US" sz="4600" dirty="0" smtClean="0"/>
              <a:t>Why Do We Need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59993"/>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10</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31006" y="914400"/>
            <a:ext cx="8229600" cy="5066463"/>
          </a:xfrm>
        </p:spPr>
        <p:txBody>
          <a:bodyPr>
            <a:normAutofit/>
          </a:bodyPr>
          <a:lstStyle/>
          <a:p>
            <a:pPr marL="0" indent="0">
              <a:buNone/>
            </a:pPr>
            <a:r>
              <a:rPr lang="en-US" sz="2800" dirty="0" smtClean="0"/>
              <a:t>Now imagine that: </a:t>
            </a:r>
          </a:p>
          <a:p>
            <a:pPr marL="0" indent="0">
              <a:buNone/>
            </a:pPr>
            <a:r>
              <a:rPr lang="en-US" sz="2800" dirty="0" smtClean="0"/>
              <a:t>	You need to hire another widget maker. You’ve been having trouble finding quality candidates for your job, and you think that raising the starting wage may help.  If UW Inc. controls the widget-maker job, you can go ahead and offer more money.  BUT if the widget-maker jobs are controlled by OSEF, you do not have any flexibility to offer more money to help your recruitment efforts. </a:t>
            </a:r>
          </a:p>
          <a:p>
            <a:pPr marL="0" indent="0" algn="ctr">
              <a:buNone/>
            </a:pPr>
            <a:r>
              <a:rPr lang="en-US" sz="2800" dirty="0" smtClean="0"/>
              <a:t>What can you do? </a:t>
            </a:r>
          </a:p>
          <a:p>
            <a:endParaRPr lang="en-US" sz="2000" dirty="0" smtClean="0"/>
          </a:p>
        </p:txBody>
      </p:sp>
    </p:spTree>
    <p:extLst>
      <p:ext uri="{BB962C8B-B14F-4D97-AF65-F5344CB8AC3E}">
        <p14:creationId xmlns:p14="http://schemas.microsoft.com/office/powerpoint/2010/main" val="1247739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15962"/>
          </a:xfrm>
        </p:spPr>
        <p:txBody>
          <a:bodyPr>
            <a:normAutofit fontScale="90000"/>
          </a:bodyPr>
          <a:lstStyle/>
          <a:p>
            <a:r>
              <a:rPr lang="en-US" sz="4600" dirty="0" smtClean="0"/>
              <a:t>Why Do We Need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59993"/>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11</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31006" y="914400"/>
            <a:ext cx="8229600" cy="5066463"/>
          </a:xfrm>
        </p:spPr>
        <p:txBody>
          <a:bodyPr>
            <a:normAutofit/>
          </a:bodyPr>
          <a:lstStyle/>
          <a:p>
            <a:pPr marL="0" indent="0">
              <a:buNone/>
            </a:pPr>
            <a:r>
              <a:rPr lang="en-US" sz="2600" dirty="0" smtClean="0"/>
              <a:t>Now imagine that: </a:t>
            </a:r>
          </a:p>
          <a:p>
            <a:pPr marL="0" indent="0">
              <a:buNone/>
            </a:pPr>
            <a:r>
              <a:rPr lang="en-US" sz="3000" dirty="0" smtClean="0"/>
              <a:t>	During a time of transition in the department, duties need to be reassigned temporarily.  An employee steps up to perform these additional duties.  You would like to provide the employee additional compensation for performing these temporary duties.  Since she’s an employee controlled by  OSEF, you are not able to adjust her pay. </a:t>
            </a:r>
          </a:p>
          <a:p>
            <a:pPr marL="0" indent="0" algn="ctr">
              <a:buNone/>
            </a:pPr>
            <a:r>
              <a:rPr lang="en-US" sz="3000" dirty="0" smtClean="0"/>
              <a:t>What will happen?</a:t>
            </a:r>
          </a:p>
        </p:txBody>
      </p:sp>
    </p:spTree>
    <p:extLst>
      <p:ext uri="{BB962C8B-B14F-4D97-AF65-F5344CB8AC3E}">
        <p14:creationId xmlns:p14="http://schemas.microsoft.com/office/powerpoint/2010/main" val="1040647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What UPS is NOT</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53886"/>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12</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71600"/>
            <a:ext cx="8229600" cy="4754563"/>
          </a:xfrm>
        </p:spPr>
        <p:txBody>
          <a:bodyPr>
            <a:normAutofit/>
          </a:bodyPr>
          <a:lstStyle/>
          <a:p>
            <a:pPr marL="0" indent="0">
              <a:buNone/>
            </a:pPr>
            <a:r>
              <a:rPr lang="en-US" dirty="0" smtClean="0"/>
              <a:t>UPS is NOT:</a:t>
            </a:r>
          </a:p>
          <a:p>
            <a:r>
              <a:rPr lang="en-US" dirty="0" smtClean="0"/>
              <a:t>An end to civil service employment at UW</a:t>
            </a:r>
          </a:p>
          <a:p>
            <a:r>
              <a:rPr lang="en-US" dirty="0" smtClean="0"/>
              <a:t>A source of money</a:t>
            </a:r>
          </a:p>
          <a:p>
            <a:r>
              <a:rPr lang="en-US" dirty="0" smtClean="0"/>
              <a:t>A new computer system</a:t>
            </a:r>
          </a:p>
          <a:p>
            <a:r>
              <a:rPr lang="en-US" dirty="0" smtClean="0"/>
              <a:t>Part of proposed budget (cuts) for UW system</a:t>
            </a:r>
          </a:p>
          <a:p>
            <a:r>
              <a:rPr lang="en-US" dirty="0" smtClean="0"/>
              <a:t>Part of the proposed public authority change </a:t>
            </a:r>
          </a:p>
          <a:p>
            <a:r>
              <a:rPr lang="en-US" dirty="0" smtClean="0"/>
              <a:t>Completed as of July 1, 2015</a:t>
            </a:r>
          </a:p>
        </p:txBody>
      </p:sp>
    </p:spTree>
    <p:extLst>
      <p:ext uri="{BB962C8B-B14F-4D97-AF65-F5344CB8AC3E}">
        <p14:creationId xmlns:p14="http://schemas.microsoft.com/office/powerpoint/2010/main" val="3877411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Who is Affected by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59993"/>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13</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71600"/>
            <a:ext cx="8229600" cy="4754563"/>
          </a:xfrm>
        </p:spPr>
        <p:txBody>
          <a:bodyPr>
            <a:normAutofit/>
          </a:bodyPr>
          <a:lstStyle/>
          <a:p>
            <a:r>
              <a:rPr lang="en-US" dirty="0" smtClean="0"/>
              <a:t>Faculty, Academic Staff, Limited : little effect </a:t>
            </a:r>
          </a:p>
          <a:p>
            <a:pPr lvl="1"/>
            <a:r>
              <a:rPr lang="en-US" dirty="0" smtClean="0"/>
              <a:t>Board of Regents already has the authority</a:t>
            </a:r>
          </a:p>
          <a:p>
            <a:r>
              <a:rPr lang="en-US" dirty="0" smtClean="0"/>
              <a:t>Classified Staff: most affected</a:t>
            </a:r>
          </a:p>
          <a:p>
            <a:pPr lvl="1"/>
            <a:r>
              <a:rPr lang="en-US" dirty="0" smtClean="0"/>
              <a:t>Shift away from OSER (compensation plan, titles &amp; classification series, benefits, etc.) </a:t>
            </a:r>
          </a:p>
          <a:p>
            <a:r>
              <a:rPr lang="en-US" dirty="0" smtClean="0"/>
              <a:t>All stakeholders in HR processes – supervisors who recruit &amp; manage, job applicants, 	employees who seek a new job or pay</a:t>
            </a:r>
          </a:p>
        </p:txBody>
      </p:sp>
    </p:spTree>
    <p:extLst>
      <p:ext uri="{BB962C8B-B14F-4D97-AF65-F5344CB8AC3E}">
        <p14:creationId xmlns:p14="http://schemas.microsoft.com/office/powerpoint/2010/main" val="109938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What Will Change Under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23488"/>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14</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31006" y="1227780"/>
            <a:ext cx="8229600" cy="5020620"/>
          </a:xfrm>
        </p:spPr>
        <p:txBody>
          <a:bodyPr>
            <a:noAutofit/>
          </a:bodyPr>
          <a:lstStyle/>
          <a:p>
            <a:r>
              <a:rPr lang="en-US" sz="2600" dirty="0" smtClean="0">
                <a:cs typeface="Arial" pitchFamily="34" charset="0"/>
              </a:rPr>
              <a:t>Employee Categories</a:t>
            </a:r>
          </a:p>
          <a:p>
            <a:pPr lvl="1"/>
            <a:r>
              <a:rPr lang="en-US" sz="2500" dirty="0" smtClean="0">
                <a:cs typeface="Arial" pitchFamily="34" charset="0"/>
              </a:rPr>
              <a:t>Classified staff will become ‘university staff’ and include all FLSA non-exempt positions.  Transition over time.</a:t>
            </a:r>
          </a:p>
          <a:p>
            <a:pPr lvl="1"/>
            <a:r>
              <a:rPr lang="en-US" sz="2500" dirty="0" smtClean="0">
                <a:cs typeface="Arial" pitchFamily="34" charset="0"/>
              </a:rPr>
              <a:t>Classified FLSA exempt staff in permanent status on July 1 will have option to remain university staff or be voluntarily reassigned to academic staff </a:t>
            </a:r>
          </a:p>
          <a:p>
            <a:pPr lvl="1"/>
            <a:r>
              <a:rPr lang="en-US" sz="2500" dirty="0" smtClean="0">
                <a:cs typeface="Arial" pitchFamily="34" charset="0"/>
              </a:rPr>
              <a:t>Progression series remain (</a:t>
            </a:r>
            <a:r>
              <a:rPr lang="en-US" sz="2500" dirty="0" err="1" smtClean="0">
                <a:cs typeface="Arial" pitchFamily="34" charset="0"/>
              </a:rPr>
              <a:t>e.g</a:t>
            </a:r>
            <a:r>
              <a:rPr lang="en-US" sz="2500" dirty="0" smtClean="0">
                <a:cs typeface="Arial" pitchFamily="34" charset="0"/>
              </a:rPr>
              <a:t>, IS Tech Services Professional)</a:t>
            </a:r>
          </a:p>
          <a:p>
            <a:r>
              <a:rPr lang="en-US" sz="2600" dirty="0" smtClean="0">
                <a:cs typeface="Arial" pitchFamily="34" charset="0"/>
              </a:rPr>
              <a:t>FLSA non-exempt = eligible for overtime ($ or comp time)</a:t>
            </a:r>
          </a:p>
          <a:p>
            <a:pPr lvl="3">
              <a:buFont typeface="Arial" panose="020B0604020202020204" pitchFamily="34" charset="0"/>
              <a:buChar char="•"/>
            </a:pPr>
            <a:r>
              <a:rPr lang="en-US" sz="2600" dirty="0" smtClean="0">
                <a:cs typeface="Arial" pitchFamily="34" charset="0"/>
              </a:rPr>
              <a:t>FLSA exempt = not eligible for overtime; salaried for ‘total job effort’</a:t>
            </a:r>
          </a:p>
        </p:txBody>
      </p:sp>
    </p:spTree>
    <p:extLst>
      <p:ext uri="{BB962C8B-B14F-4D97-AF65-F5344CB8AC3E}">
        <p14:creationId xmlns:p14="http://schemas.microsoft.com/office/powerpoint/2010/main" val="501791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4"/>
          <p:cNvSpPr>
            <a:spLocks noGrp="1"/>
          </p:cNvSpPr>
          <p:nvPr>
            <p:ph type="ftr" sz="quarter" idx="11"/>
          </p:nvPr>
        </p:nvSpPr>
        <p:spPr>
          <a:xfrm>
            <a:off x="3098006" y="6532966"/>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15</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350293" y="1600200"/>
            <a:ext cx="4391025"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94986" y="1028563"/>
            <a:ext cx="914400" cy="381000"/>
          </a:xfrm>
          <a:prstGeom prst="rect">
            <a:avLst/>
          </a:prstGeom>
          <a:noFill/>
        </p:spPr>
        <p:txBody>
          <a:bodyPr wrap="square" rtlCol="0">
            <a:spAutoFit/>
          </a:bodyPr>
          <a:lstStyle/>
          <a:p>
            <a:r>
              <a:rPr lang="en-US" i="1" dirty="0" smtClean="0"/>
              <a:t>TODAY</a:t>
            </a:r>
            <a:endParaRPr lang="en-US" i="1" dirty="0"/>
          </a:p>
        </p:txBody>
      </p:sp>
      <p:sp>
        <p:nvSpPr>
          <p:cNvPr id="13" name="TextBox 12"/>
          <p:cNvSpPr txBox="1"/>
          <p:nvPr/>
        </p:nvSpPr>
        <p:spPr>
          <a:xfrm>
            <a:off x="4419600" y="895898"/>
            <a:ext cx="2227116" cy="646331"/>
          </a:xfrm>
          <a:prstGeom prst="rect">
            <a:avLst/>
          </a:prstGeom>
          <a:noFill/>
        </p:spPr>
        <p:txBody>
          <a:bodyPr wrap="square" rtlCol="0">
            <a:spAutoFit/>
          </a:bodyPr>
          <a:lstStyle/>
          <a:p>
            <a:pPr algn="ctr"/>
            <a:r>
              <a:rPr lang="en-US" i="1" dirty="0" smtClean="0"/>
              <a:t>UNDER UPS</a:t>
            </a:r>
          </a:p>
          <a:p>
            <a:pPr algn="ctr"/>
            <a:r>
              <a:rPr lang="en-US" i="1" dirty="0" smtClean="0"/>
              <a:t>(AS OF JULY 1, 2015)</a:t>
            </a:r>
            <a:endParaRPr lang="en-US" i="1" dirty="0"/>
          </a:p>
        </p:txBody>
      </p:sp>
      <p:sp>
        <p:nvSpPr>
          <p:cNvPr id="2" name="TextBox 1"/>
          <p:cNvSpPr txBox="1"/>
          <p:nvPr/>
        </p:nvSpPr>
        <p:spPr>
          <a:xfrm>
            <a:off x="1333500" y="272249"/>
            <a:ext cx="6172200" cy="646331"/>
          </a:xfrm>
          <a:prstGeom prst="rect">
            <a:avLst/>
          </a:prstGeom>
          <a:noFill/>
        </p:spPr>
        <p:txBody>
          <a:bodyPr wrap="square" rtlCol="0">
            <a:spAutoFit/>
          </a:bodyPr>
          <a:lstStyle/>
          <a:p>
            <a:pPr algn="ctr"/>
            <a:r>
              <a:rPr lang="en-US" sz="3600" dirty="0" smtClean="0"/>
              <a:t>Employee Categories</a:t>
            </a:r>
            <a:endParaRPr lang="en-US" sz="3600" dirty="0"/>
          </a:p>
        </p:txBody>
      </p:sp>
    </p:spTree>
    <p:extLst>
      <p:ext uri="{BB962C8B-B14F-4D97-AF65-F5344CB8AC3E}">
        <p14:creationId xmlns:p14="http://schemas.microsoft.com/office/powerpoint/2010/main" val="439563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What Will Change Under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200400" y="6459993"/>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16</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71600"/>
            <a:ext cx="8229600" cy="4754563"/>
          </a:xfrm>
        </p:spPr>
        <p:txBody>
          <a:bodyPr>
            <a:normAutofit/>
          </a:bodyPr>
          <a:lstStyle/>
          <a:p>
            <a:r>
              <a:rPr lang="en-US" sz="2800" dirty="0" smtClean="0">
                <a:cs typeface="Arial" pitchFamily="34" charset="0"/>
              </a:rPr>
              <a:t>Recruitment</a:t>
            </a:r>
          </a:p>
          <a:p>
            <a:pPr lvl="1"/>
            <a:r>
              <a:rPr lang="en-US" sz="2500" dirty="0" smtClean="0">
                <a:cs typeface="Arial" pitchFamily="34" charset="0"/>
              </a:rPr>
              <a:t>Merit selection principles, part of a civil service system</a:t>
            </a:r>
          </a:p>
          <a:p>
            <a:pPr lvl="1"/>
            <a:r>
              <a:rPr lang="en-US" sz="2500" dirty="0" smtClean="0">
                <a:cs typeface="Arial" pitchFamily="34" charset="0"/>
              </a:rPr>
              <a:t>No longer subject to OSER requirements </a:t>
            </a:r>
          </a:p>
          <a:p>
            <a:r>
              <a:rPr lang="en-US" sz="2800" dirty="0" smtClean="0">
                <a:cs typeface="Arial" pitchFamily="34" charset="0"/>
              </a:rPr>
              <a:t>Grievance Procedure</a:t>
            </a:r>
          </a:p>
          <a:p>
            <a:pPr lvl="1"/>
            <a:r>
              <a:rPr lang="en-US" sz="2500" dirty="0" smtClean="0">
                <a:cs typeface="Arial" pitchFamily="34" charset="0"/>
              </a:rPr>
              <a:t>University staff in permanent status on 6/30/15 will keep right to WERC appeal</a:t>
            </a:r>
          </a:p>
          <a:p>
            <a:pPr lvl="1"/>
            <a:r>
              <a:rPr lang="en-US" sz="2500" dirty="0" smtClean="0">
                <a:cs typeface="Arial" pitchFamily="34" charset="0"/>
              </a:rPr>
              <a:t>Terminations will have Board of Regents as last appeal </a:t>
            </a:r>
          </a:p>
          <a:p>
            <a:r>
              <a:rPr lang="en-US" sz="2600" dirty="0" smtClean="0">
                <a:cs typeface="Arial" pitchFamily="34" charset="0"/>
              </a:rPr>
              <a:t>Workplace Expectations</a:t>
            </a:r>
          </a:p>
          <a:p>
            <a:pPr lvl="3"/>
            <a:r>
              <a:rPr lang="en-US" sz="2600" dirty="0" smtClean="0">
                <a:cs typeface="Arial" pitchFamily="34" charset="0"/>
              </a:rPr>
              <a:t>Institutions will develop specific policies from broad parameters </a:t>
            </a:r>
            <a:endParaRPr lang="en-US" sz="2600" dirty="0">
              <a:cs typeface="Arial" pitchFamily="34" charset="0"/>
            </a:endParaRPr>
          </a:p>
        </p:txBody>
      </p:sp>
    </p:spTree>
    <p:extLst>
      <p:ext uri="{BB962C8B-B14F-4D97-AF65-F5344CB8AC3E}">
        <p14:creationId xmlns:p14="http://schemas.microsoft.com/office/powerpoint/2010/main" val="1803149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What Will Change Under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59993"/>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17</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31006" y="1143000"/>
            <a:ext cx="8229600" cy="4754563"/>
          </a:xfrm>
        </p:spPr>
        <p:txBody>
          <a:bodyPr>
            <a:noAutofit/>
          </a:bodyPr>
          <a:lstStyle/>
          <a:p>
            <a:r>
              <a:rPr lang="en-US" sz="2600" dirty="0" smtClean="0">
                <a:cs typeface="Arial" pitchFamily="34" charset="0"/>
              </a:rPr>
              <a:t>Compensation</a:t>
            </a:r>
          </a:p>
          <a:p>
            <a:pPr lvl="1"/>
            <a:r>
              <a:rPr lang="en-US" sz="2400" dirty="0" smtClean="0">
                <a:cs typeface="Arial" pitchFamily="34" charset="0"/>
              </a:rPr>
              <a:t>OSER will not administer UW System compensation plan</a:t>
            </a:r>
            <a:endParaRPr lang="en-US" sz="2400" dirty="0" smtClean="0">
              <a:solidFill>
                <a:srgbClr val="FF0000"/>
              </a:solidFill>
              <a:cs typeface="Arial" pitchFamily="34" charset="0"/>
            </a:endParaRPr>
          </a:p>
          <a:p>
            <a:pPr lvl="1"/>
            <a:r>
              <a:rPr lang="en-US" sz="2400" dirty="0" smtClean="0">
                <a:cs typeface="Arial" pitchFamily="34" charset="0"/>
              </a:rPr>
              <a:t>Merit-based pay plan with pay flexibility for all employees</a:t>
            </a:r>
          </a:p>
          <a:p>
            <a:r>
              <a:rPr lang="en-US" sz="2600" dirty="0" smtClean="0">
                <a:cs typeface="Arial" pitchFamily="34" charset="0"/>
              </a:rPr>
              <a:t>Layoff</a:t>
            </a:r>
          </a:p>
          <a:p>
            <a:pPr lvl="1"/>
            <a:r>
              <a:rPr lang="en-US" sz="2400" dirty="0" smtClean="0">
                <a:cs typeface="Arial" pitchFamily="34" charset="0"/>
              </a:rPr>
              <a:t>University Staff layoff decisions by operational area, not entire employing unit</a:t>
            </a:r>
          </a:p>
          <a:p>
            <a:pPr lvl="1"/>
            <a:r>
              <a:rPr lang="en-US" sz="2400" dirty="0" smtClean="0">
                <a:cs typeface="Arial" pitchFamily="34" charset="0"/>
              </a:rPr>
              <a:t>Seniority an important consideration, but not the only one</a:t>
            </a:r>
          </a:p>
          <a:p>
            <a:pPr>
              <a:spcBef>
                <a:spcPts val="0"/>
              </a:spcBef>
            </a:pPr>
            <a:r>
              <a:rPr lang="en-US" sz="2600" dirty="0" smtClean="0">
                <a:cs typeface="Arial" pitchFamily="34" charset="0"/>
              </a:rPr>
              <a:t>Paid Leave</a:t>
            </a:r>
          </a:p>
          <a:p>
            <a:pPr lvl="1">
              <a:spcBef>
                <a:spcPts val="0"/>
              </a:spcBef>
            </a:pPr>
            <a:r>
              <a:rPr lang="en-US" sz="2400" dirty="0" smtClean="0">
                <a:cs typeface="Arial" pitchFamily="34" charset="0"/>
              </a:rPr>
              <a:t>Recommending that university staff use vacation from 1st day of employment</a:t>
            </a:r>
          </a:p>
          <a:p>
            <a:pPr marL="457200" lvl="1" indent="0">
              <a:spcBef>
                <a:spcPts val="0"/>
              </a:spcBef>
              <a:buNone/>
            </a:pPr>
            <a:r>
              <a:rPr lang="en-US" sz="2400" dirty="0" smtClean="0">
                <a:cs typeface="Arial" pitchFamily="34" charset="0"/>
              </a:rPr>
              <a:t>          -  Recommending that catastrophic leave covers all </a:t>
            </a:r>
            <a:r>
              <a:rPr lang="en-US" sz="2400" dirty="0">
                <a:cs typeface="Arial" pitchFamily="34" charset="0"/>
              </a:rPr>
              <a:t>	 </a:t>
            </a:r>
            <a:r>
              <a:rPr lang="en-US" sz="2400" dirty="0" smtClean="0">
                <a:cs typeface="Arial" pitchFamily="34" charset="0"/>
              </a:rPr>
              <a:t>      employees in one program</a:t>
            </a:r>
          </a:p>
        </p:txBody>
      </p:sp>
    </p:spTree>
    <p:extLst>
      <p:ext uri="{BB962C8B-B14F-4D97-AF65-F5344CB8AC3E}">
        <p14:creationId xmlns:p14="http://schemas.microsoft.com/office/powerpoint/2010/main" val="1075664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What Will Change Under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23488"/>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18</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71600"/>
            <a:ext cx="8229600" cy="4754563"/>
          </a:xfrm>
        </p:spPr>
        <p:txBody>
          <a:bodyPr>
            <a:noAutofit/>
          </a:bodyPr>
          <a:lstStyle/>
          <a:p>
            <a:pPr>
              <a:spcBef>
                <a:spcPts val="0"/>
              </a:spcBef>
            </a:pPr>
            <a:r>
              <a:rPr lang="en-US" sz="2400" dirty="0" smtClean="0">
                <a:cs typeface="Arial" pitchFamily="34" charset="0"/>
              </a:rPr>
              <a:t>University staff governance and job security</a:t>
            </a:r>
          </a:p>
          <a:p>
            <a:pPr lvl="1">
              <a:spcBef>
                <a:spcPts val="0"/>
              </a:spcBef>
            </a:pPr>
            <a:r>
              <a:rPr lang="en-US" sz="2400" dirty="0" smtClean="0">
                <a:cs typeface="Arial" pitchFamily="34" charset="0"/>
              </a:rPr>
              <a:t>Regent policy has established university staff governance at all UW institutions</a:t>
            </a:r>
          </a:p>
          <a:p>
            <a:pPr lvl="1">
              <a:spcBef>
                <a:spcPts val="0"/>
              </a:spcBef>
            </a:pPr>
            <a:r>
              <a:rPr lang="en-US" sz="2400" dirty="0" smtClean="0">
                <a:cs typeface="Arial" pitchFamily="34" charset="0"/>
              </a:rPr>
              <a:t>University staff ‘permanent’ positions now known as appointments ‘with expectation of continued employment’</a:t>
            </a:r>
          </a:p>
          <a:p>
            <a:pPr lvl="1">
              <a:spcBef>
                <a:spcPts val="0"/>
              </a:spcBef>
            </a:pPr>
            <a:r>
              <a:rPr lang="en-US" sz="2400" dirty="0" smtClean="0">
                <a:cs typeface="Arial" pitchFamily="34" charset="0"/>
              </a:rPr>
              <a:t>A university staff member who does not pass probation may return to previous job but at employer’s discretion</a:t>
            </a:r>
          </a:p>
          <a:p>
            <a:pPr lvl="0">
              <a:spcBef>
                <a:spcPts val="0"/>
              </a:spcBef>
            </a:pPr>
            <a:r>
              <a:rPr lang="en-US" sz="2400" dirty="0">
                <a:solidFill>
                  <a:prstClr val="black"/>
                </a:solidFill>
                <a:cs typeface="Arial" pitchFamily="34" charset="0"/>
              </a:rPr>
              <a:t>University Staff Temporary </a:t>
            </a:r>
            <a:r>
              <a:rPr lang="en-US" sz="2400" dirty="0" smtClean="0">
                <a:solidFill>
                  <a:prstClr val="black"/>
                </a:solidFill>
                <a:cs typeface="Arial" pitchFamily="34" charset="0"/>
              </a:rPr>
              <a:t>Employees </a:t>
            </a:r>
            <a:r>
              <a:rPr lang="en-US" sz="1800" dirty="0" smtClean="0">
                <a:solidFill>
                  <a:prstClr val="black"/>
                </a:solidFill>
                <a:cs typeface="Arial" pitchFamily="34" charset="0"/>
              </a:rPr>
              <a:t>(formerly LTEs and Projects)</a:t>
            </a:r>
            <a:endParaRPr lang="en-US" sz="1800" dirty="0">
              <a:solidFill>
                <a:prstClr val="black"/>
              </a:solidFill>
              <a:cs typeface="Arial" pitchFamily="34" charset="0"/>
            </a:endParaRPr>
          </a:p>
          <a:p>
            <a:pPr lvl="1">
              <a:spcBef>
                <a:spcPts val="0"/>
              </a:spcBef>
            </a:pPr>
            <a:r>
              <a:rPr lang="en-US" sz="2400" dirty="0" smtClean="0">
                <a:solidFill>
                  <a:prstClr val="black"/>
                </a:solidFill>
                <a:cs typeface="Arial" pitchFamily="34" charset="0"/>
              </a:rPr>
              <a:t>No longer need to be WI resident</a:t>
            </a:r>
            <a:endParaRPr lang="en-US" sz="2400" dirty="0">
              <a:solidFill>
                <a:prstClr val="black"/>
              </a:solidFill>
              <a:cs typeface="Arial" pitchFamily="34" charset="0"/>
            </a:endParaRPr>
          </a:p>
          <a:p>
            <a:pPr lvl="1">
              <a:spcBef>
                <a:spcPts val="0"/>
              </a:spcBef>
            </a:pPr>
            <a:r>
              <a:rPr lang="en-US" sz="2400" dirty="0">
                <a:solidFill>
                  <a:prstClr val="black"/>
                </a:solidFill>
                <a:cs typeface="Arial" pitchFamily="34" charset="0"/>
              </a:rPr>
              <a:t>Recommending university staff project employees </a:t>
            </a:r>
            <a:r>
              <a:rPr lang="en-US" sz="2400" dirty="0" smtClean="0">
                <a:solidFill>
                  <a:prstClr val="black"/>
                </a:solidFill>
                <a:cs typeface="Arial" pitchFamily="34" charset="0"/>
              </a:rPr>
              <a:t>keep</a:t>
            </a:r>
            <a:br>
              <a:rPr lang="en-US" sz="2400" dirty="0" smtClean="0">
                <a:solidFill>
                  <a:prstClr val="black"/>
                </a:solidFill>
                <a:cs typeface="Arial" pitchFamily="34" charset="0"/>
              </a:rPr>
            </a:br>
            <a:r>
              <a:rPr lang="en-US" sz="2400" dirty="0" smtClean="0">
                <a:solidFill>
                  <a:prstClr val="black"/>
                </a:solidFill>
                <a:cs typeface="Arial" pitchFamily="34" charset="0"/>
              </a:rPr>
              <a:t>     leave </a:t>
            </a:r>
            <a:r>
              <a:rPr lang="en-US" sz="2400" dirty="0">
                <a:solidFill>
                  <a:prstClr val="black"/>
                </a:solidFill>
                <a:cs typeface="Arial" pitchFamily="34" charset="0"/>
              </a:rPr>
              <a:t>banks upon accepting an appointment with an </a:t>
            </a:r>
            <a:r>
              <a:rPr lang="en-US" sz="2400" dirty="0" smtClean="0">
                <a:solidFill>
                  <a:prstClr val="black"/>
                </a:solidFill>
                <a:cs typeface="Arial" pitchFamily="34" charset="0"/>
              </a:rPr>
              <a:t/>
            </a:r>
            <a:br>
              <a:rPr lang="en-US" sz="2400" dirty="0" smtClean="0">
                <a:solidFill>
                  <a:prstClr val="black"/>
                </a:solidFill>
                <a:cs typeface="Arial" pitchFamily="34" charset="0"/>
              </a:rPr>
            </a:br>
            <a:r>
              <a:rPr lang="en-US" sz="2400" dirty="0" smtClean="0">
                <a:solidFill>
                  <a:prstClr val="black"/>
                </a:solidFill>
                <a:cs typeface="Arial" pitchFamily="34" charset="0"/>
              </a:rPr>
              <a:t>     expectation </a:t>
            </a:r>
            <a:r>
              <a:rPr lang="en-US" sz="2400" dirty="0">
                <a:solidFill>
                  <a:prstClr val="black"/>
                </a:solidFill>
                <a:cs typeface="Arial" pitchFamily="34" charset="0"/>
              </a:rPr>
              <a:t>of continued employment </a:t>
            </a:r>
          </a:p>
        </p:txBody>
      </p:sp>
    </p:spTree>
    <p:extLst>
      <p:ext uri="{BB962C8B-B14F-4D97-AF65-F5344CB8AC3E}">
        <p14:creationId xmlns:p14="http://schemas.microsoft.com/office/powerpoint/2010/main" val="1631903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75845" y="295832"/>
            <a:ext cx="7696200" cy="1143000"/>
          </a:xfrm>
        </p:spPr>
        <p:txBody>
          <a:bodyPr>
            <a:normAutofit fontScale="90000"/>
          </a:bodyPr>
          <a:lstStyle/>
          <a:p>
            <a:r>
              <a:rPr lang="en-US" sz="4600" dirty="0" smtClean="0"/>
              <a:t>What Will Change at UWSA vs. Other UW Institutions?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200400" y="6488668"/>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19</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95300" y="1609897"/>
            <a:ext cx="8229600" cy="4754563"/>
          </a:xfrm>
        </p:spPr>
        <p:txBody>
          <a:bodyPr>
            <a:normAutofit/>
          </a:bodyPr>
          <a:lstStyle/>
          <a:p>
            <a:r>
              <a:rPr lang="en-US" dirty="0" smtClean="0"/>
              <a:t>Coherent umbrella Operational Policies (OPs) that each institution can adjust to its needs </a:t>
            </a:r>
          </a:p>
          <a:p>
            <a:r>
              <a:rPr lang="en-US" dirty="0" smtClean="0"/>
              <a:t>As a UW institution, UWSA can implement its own policies in some areas </a:t>
            </a:r>
          </a:p>
          <a:p>
            <a:pPr lvl="1"/>
            <a:r>
              <a:rPr lang="en-US" dirty="0" smtClean="0"/>
              <a:t>Layoff policy, for example </a:t>
            </a:r>
          </a:p>
          <a:p>
            <a:r>
              <a:rPr lang="en-US" dirty="0" smtClean="0"/>
              <a:t>UW-Madison has HR Design, balance of UW System has UPS </a:t>
            </a:r>
          </a:p>
          <a:p>
            <a:pPr>
              <a:spcBef>
                <a:spcPts val="0"/>
              </a:spcBef>
            </a:pPr>
            <a:endParaRPr lang="en-US" sz="2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64050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944562"/>
          </a:xfrm>
        </p:spPr>
        <p:txBody>
          <a:bodyPr>
            <a:normAutofit/>
          </a:bodyPr>
          <a:lstStyle/>
          <a:p>
            <a:r>
              <a:rPr lang="en-US" sz="4600" dirty="0" smtClean="0"/>
              <a:t>Today’s Agenda</a:t>
            </a:r>
            <a:endParaRPr lang="en-US" dirty="0">
              <a:solidFill>
                <a:schemeClr val="bg1">
                  <a:lumMod val="50000"/>
                </a:schemeClr>
              </a:solidFill>
            </a:endParaRPr>
          </a:p>
        </p:txBody>
      </p:sp>
      <p:sp>
        <p:nvSpPr>
          <p:cNvPr id="3" name="Content Placeholder 2"/>
          <p:cNvSpPr>
            <a:spLocks noGrp="1"/>
          </p:cNvSpPr>
          <p:nvPr>
            <p:ph idx="1"/>
          </p:nvPr>
        </p:nvSpPr>
        <p:spPr>
          <a:xfrm>
            <a:off x="431006" y="1059844"/>
            <a:ext cx="8229600" cy="4906963"/>
          </a:xfrm>
        </p:spPr>
        <p:txBody>
          <a:bodyPr/>
          <a:lstStyle/>
          <a:p>
            <a:pPr marL="0" marR="0">
              <a:spcBef>
                <a:spcPts val="0"/>
              </a:spcBef>
              <a:spcAft>
                <a:spcPts val="0"/>
              </a:spcAft>
            </a:pPr>
            <a:r>
              <a:rPr lang="en-US" dirty="0" smtClean="0">
                <a:ea typeface="Calibri"/>
                <a:cs typeface="Times New Roman"/>
              </a:rPr>
              <a:t>What is UPS? How did it come to be?</a:t>
            </a:r>
          </a:p>
          <a:p>
            <a:pPr marL="0" marR="0">
              <a:spcBef>
                <a:spcPts val="0"/>
              </a:spcBef>
              <a:spcAft>
                <a:spcPts val="0"/>
              </a:spcAft>
            </a:pPr>
            <a:r>
              <a:rPr lang="en-US" dirty="0" smtClean="0">
                <a:ea typeface="Calibri"/>
                <a:cs typeface="Times New Roman"/>
              </a:rPr>
              <a:t>Why do we need a new personnel system? </a:t>
            </a:r>
          </a:p>
          <a:p>
            <a:pPr marL="0" marR="0">
              <a:spcBef>
                <a:spcPts val="0"/>
              </a:spcBef>
              <a:spcAft>
                <a:spcPts val="0"/>
              </a:spcAft>
            </a:pPr>
            <a:r>
              <a:rPr lang="en-US" dirty="0" smtClean="0">
                <a:ea typeface="Calibri"/>
                <a:cs typeface="Times New Roman"/>
              </a:rPr>
              <a:t>What might be different at UWSA vs. other 	UW institutions once UPS is effective?</a:t>
            </a:r>
          </a:p>
          <a:p>
            <a:pPr marL="0" marR="0">
              <a:spcBef>
                <a:spcPts val="0"/>
              </a:spcBef>
              <a:spcAft>
                <a:spcPts val="0"/>
              </a:spcAft>
            </a:pPr>
            <a:r>
              <a:rPr lang="en-US" dirty="0" smtClean="0">
                <a:ea typeface="Calibri"/>
                <a:cs typeface="Times New Roman"/>
              </a:rPr>
              <a:t>Who will be affected by changes under UPS? </a:t>
            </a:r>
          </a:p>
          <a:p>
            <a:pPr marL="0" marR="0">
              <a:spcBef>
                <a:spcPts val="0"/>
              </a:spcBef>
              <a:spcAft>
                <a:spcPts val="0"/>
              </a:spcAft>
            </a:pPr>
            <a:r>
              <a:rPr lang="en-US" dirty="0" smtClean="0">
                <a:ea typeface="Calibri"/>
                <a:cs typeface="Times New Roman"/>
              </a:rPr>
              <a:t>What is not going to change under UPS? </a:t>
            </a:r>
          </a:p>
          <a:p>
            <a:pPr marL="0" marR="0">
              <a:spcBef>
                <a:spcPts val="0"/>
              </a:spcBef>
              <a:spcAft>
                <a:spcPts val="0"/>
              </a:spcAft>
            </a:pPr>
            <a:r>
              <a:rPr lang="en-US" dirty="0" smtClean="0">
                <a:ea typeface="Calibri"/>
                <a:cs typeface="Times New Roman"/>
              </a:rPr>
              <a:t>Who makes decisions about UPS, and how can 	we as employees provide our input? </a:t>
            </a:r>
          </a:p>
          <a:p>
            <a:pPr marL="0" marR="0">
              <a:spcBef>
                <a:spcPts val="0"/>
              </a:spcBef>
              <a:spcAft>
                <a:spcPts val="0"/>
              </a:spcAft>
            </a:pPr>
            <a:r>
              <a:rPr lang="en-US" dirty="0" smtClean="0">
                <a:ea typeface="Calibri"/>
                <a:cs typeface="Times New Roman"/>
              </a:rPr>
              <a:t>Other questions you have!</a:t>
            </a:r>
          </a:p>
          <a:p>
            <a:endParaRPr lang="en-US" dirty="0"/>
          </a:p>
        </p:txBody>
      </p:sp>
      <p:sp>
        <p:nvSpPr>
          <p:cNvPr id="11" name="Footer Placeholder 4"/>
          <p:cNvSpPr>
            <a:spLocks noGrp="1"/>
          </p:cNvSpPr>
          <p:nvPr>
            <p:ph type="ftr" sz="quarter" idx="11"/>
          </p:nvPr>
        </p:nvSpPr>
        <p:spPr>
          <a:xfrm>
            <a:off x="3098006" y="6459993"/>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a:xfrm>
            <a:off x="6629400" y="6459993"/>
            <a:ext cx="2133600" cy="365125"/>
          </a:xfrm>
        </p:spPr>
        <p:txBody>
          <a:bodyPr/>
          <a:lstStyle/>
          <a:p>
            <a:fld id="{9099FCB6-7A10-431A-8569-490271A1938C}" type="slidenum">
              <a:rPr lang="en-US" smtClean="0"/>
              <a:pPr/>
              <a:t>2</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7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4600" dirty="0" smtClean="0"/>
              <a:t>What Will Not Change Under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200400" y="6436131"/>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20</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71600"/>
            <a:ext cx="8229600" cy="4754563"/>
          </a:xfrm>
        </p:spPr>
        <p:txBody>
          <a:bodyPr>
            <a:normAutofit/>
          </a:bodyPr>
          <a:lstStyle/>
          <a:p>
            <a:r>
              <a:rPr lang="en-US" dirty="0" smtClean="0"/>
              <a:t>Hiring based on merits of the applicant - a civil service system </a:t>
            </a:r>
          </a:p>
          <a:p>
            <a:r>
              <a:rPr lang="en-US" dirty="0" smtClean="0"/>
              <a:t>Adhere to inclusive and equal access to fair, merit-based recruitment and assessment processes based on job-related criteria</a:t>
            </a:r>
          </a:p>
          <a:p>
            <a:r>
              <a:rPr lang="en-US" dirty="0" smtClean="0"/>
              <a:t>UW employees will remain state employees</a:t>
            </a:r>
          </a:p>
          <a:p>
            <a:pPr lvl="1"/>
            <a:r>
              <a:rPr lang="en-US" dirty="0" smtClean="0"/>
              <a:t>State group health insurance</a:t>
            </a:r>
          </a:p>
          <a:p>
            <a:pPr lvl="1"/>
            <a:r>
              <a:rPr lang="en-US" dirty="0" smtClean="0"/>
              <a:t>WRS &amp; ETF participation </a:t>
            </a:r>
          </a:p>
          <a:p>
            <a:pPr marL="0" indent="0">
              <a:spcBef>
                <a:spcPts val="0"/>
              </a:spcBef>
              <a:buNone/>
            </a:pPr>
            <a:endParaRPr lang="en-US" sz="2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41983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4600" dirty="0" smtClean="0"/>
              <a:t>What About Jobs at State Agencies?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200400" y="6436131"/>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21</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219200"/>
            <a:ext cx="8482012" cy="4906963"/>
          </a:xfrm>
        </p:spPr>
        <p:txBody>
          <a:bodyPr>
            <a:normAutofit fontScale="85000" lnSpcReduction="10000"/>
          </a:bodyPr>
          <a:lstStyle/>
          <a:p>
            <a:r>
              <a:rPr lang="en-US" dirty="0" smtClean="0"/>
              <a:t>Wis. Stat §36.115(6) provides reinstatement privileges for staff holding classified positions on June 30, 2015</a:t>
            </a:r>
          </a:p>
          <a:p>
            <a:r>
              <a:rPr lang="en-US" dirty="0" smtClean="0"/>
              <a:t>Retain privilege of permissive reinstatement as defined in Wis. Stat. § 230.31(1)</a:t>
            </a:r>
          </a:p>
          <a:p>
            <a:pPr lvl="1"/>
            <a:r>
              <a:rPr lang="en-US" dirty="0" smtClean="0"/>
              <a:t>For those in permanent status as of June 30, 2015, retain the privilege of having permissive reinstatement to classified positions at state agencies for a period of five years (until July 1, 2020)</a:t>
            </a:r>
          </a:p>
          <a:p>
            <a:pPr lvl="1"/>
            <a:r>
              <a:rPr lang="en-US" dirty="0" smtClean="0"/>
              <a:t>For those on probation as of June 30, 2015, will retain the same privilege of having permissive reinstatement to classified positions at state agencies for a period of five years </a:t>
            </a:r>
            <a:br>
              <a:rPr lang="en-US" dirty="0" smtClean="0"/>
            </a:br>
            <a:r>
              <a:rPr lang="en-US" dirty="0" smtClean="0"/>
              <a:t>    (until July 1, 2020) if they successfully complete the </a:t>
            </a:r>
            <a:br>
              <a:rPr lang="en-US" dirty="0" smtClean="0"/>
            </a:br>
            <a:r>
              <a:rPr lang="en-US" dirty="0" smtClean="0"/>
              <a:t>   probationary period in the position held on June 30, 2015</a:t>
            </a:r>
          </a:p>
          <a:p>
            <a:pPr lvl="1">
              <a:buNone/>
            </a:pPr>
            <a:endParaRPr lang="en-US" dirty="0" smtClean="0"/>
          </a:p>
          <a:p>
            <a:pPr lvl="1">
              <a:buNone/>
            </a:pPr>
            <a:endParaRPr lang="en-US" sz="2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41983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4"/>
          <p:cNvSpPr>
            <a:spLocks noGrp="1"/>
          </p:cNvSpPr>
          <p:nvPr>
            <p:ph type="ftr" sz="quarter" idx="11"/>
          </p:nvPr>
        </p:nvSpPr>
        <p:spPr>
          <a:xfrm>
            <a:off x="3200400" y="6436131"/>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22</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98259" y="1524000"/>
            <a:ext cx="8229600" cy="4754563"/>
          </a:xfrm>
        </p:spPr>
        <p:txBody>
          <a:bodyPr>
            <a:normAutofit/>
          </a:bodyPr>
          <a:lstStyle/>
          <a:p>
            <a:r>
              <a:rPr lang="en-US" dirty="0" smtClean="0"/>
              <a:t>Accumulated WRS creditable service not affected – credits remain in your account</a:t>
            </a:r>
          </a:p>
          <a:p>
            <a:r>
              <a:rPr lang="en-US" dirty="0" smtClean="0"/>
              <a:t>Accumulated sick leave balances transfer to the new sick leave eligible position with no break in employment</a:t>
            </a:r>
          </a:p>
          <a:p>
            <a:r>
              <a:rPr lang="en-US" u="sng" dirty="0" smtClean="0"/>
              <a:t>Current</a:t>
            </a:r>
            <a:r>
              <a:rPr lang="en-US" dirty="0" smtClean="0"/>
              <a:t> vacation earned will transfer to the new vacation eligible position with no break in </a:t>
            </a:r>
            <a:br>
              <a:rPr lang="en-US" dirty="0" smtClean="0"/>
            </a:br>
            <a:r>
              <a:rPr lang="en-US" dirty="0" smtClean="0"/>
              <a:t>        service</a:t>
            </a:r>
          </a:p>
          <a:p>
            <a:endParaRPr lang="en-US" dirty="0" smtClean="0"/>
          </a:p>
          <a:p>
            <a:pPr lvl="1">
              <a:buNone/>
            </a:pPr>
            <a:endParaRPr lang="en-US" sz="2200"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457200" y="274638"/>
            <a:ext cx="8229600" cy="1249362"/>
          </a:xfrm>
        </p:spPr>
        <p:txBody>
          <a:bodyPr>
            <a:normAutofit fontScale="90000"/>
          </a:bodyPr>
          <a:lstStyle/>
          <a:p>
            <a:r>
              <a:rPr lang="en-US" sz="4600" dirty="0" smtClean="0"/>
              <a:t>What About Accepting a Job at State Agencies?</a:t>
            </a:r>
            <a:endParaRPr lang="en-US" dirty="0">
              <a:solidFill>
                <a:schemeClr val="bg1">
                  <a:lumMod val="50000"/>
                </a:schemeClr>
              </a:solidFill>
            </a:endParaRPr>
          </a:p>
        </p:txBody>
      </p:sp>
    </p:spTree>
    <p:extLst>
      <p:ext uri="{BB962C8B-B14F-4D97-AF65-F5344CB8AC3E}">
        <p14:creationId xmlns:p14="http://schemas.microsoft.com/office/powerpoint/2010/main" val="1641983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4600" dirty="0" smtClean="0"/>
              <a:t>What About Accepting a Job at State Agencies?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200400" y="6436131"/>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23</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71600"/>
            <a:ext cx="8229600" cy="4754563"/>
          </a:xfrm>
        </p:spPr>
        <p:txBody>
          <a:bodyPr>
            <a:normAutofit/>
          </a:bodyPr>
          <a:lstStyle/>
          <a:p>
            <a:r>
              <a:rPr lang="en-US" sz="3600" dirty="0" smtClean="0"/>
              <a:t>Vacation carryover and/or banked leave -new agency will determine if vacation carryover and/or banked leave will be transferred</a:t>
            </a:r>
          </a:p>
          <a:p>
            <a:r>
              <a:rPr lang="en-US" sz="3600" dirty="0" smtClean="0"/>
              <a:t>Continuous service – time worked in a leave-eligible position counts toward continuous service date when moving to	 a state agency</a:t>
            </a:r>
          </a:p>
          <a:p>
            <a:pPr lvl="1">
              <a:buNone/>
            </a:pPr>
            <a:endParaRPr lang="en-US" sz="2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41983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4600" dirty="0" smtClean="0"/>
              <a:t>Who Makes Decisions About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23488"/>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24</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31006" y="1371600"/>
            <a:ext cx="8229600" cy="4584110"/>
          </a:xfrm>
        </p:spPr>
        <p:txBody>
          <a:bodyPr>
            <a:normAutofit/>
          </a:bodyPr>
          <a:lstStyle/>
          <a:p>
            <a:r>
              <a:rPr lang="en-US" sz="3600" dirty="0" smtClean="0"/>
              <a:t>Project team and topical workgroups</a:t>
            </a:r>
          </a:p>
          <a:p>
            <a:pPr lvl="2"/>
            <a:r>
              <a:rPr lang="en-US" dirty="0" smtClean="0"/>
              <a:t>HR staff from around UW system </a:t>
            </a:r>
          </a:p>
          <a:p>
            <a:pPr lvl="2"/>
            <a:r>
              <a:rPr lang="en-US" dirty="0" smtClean="0"/>
              <a:t>Propose and review changes and OPs </a:t>
            </a:r>
          </a:p>
          <a:p>
            <a:r>
              <a:rPr lang="en-US" sz="3600" dirty="0" smtClean="0"/>
              <a:t>After July 1, 2015</a:t>
            </a:r>
          </a:p>
          <a:p>
            <a:pPr lvl="2"/>
            <a:r>
              <a:rPr lang="en-US" dirty="0" smtClean="0"/>
              <a:t>“Op on Ops” GEN 27</a:t>
            </a:r>
          </a:p>
          <a:p>
            <a:pPr lvl="2"/>
            <a:r>
              <a:rPr lang="en-US" dirty="0" smtClean="0"/>
              <a:t>New policies suggested</a:t>
            </a:r>
          </a:p>
          <a:p>
            <a:pPr lvl="2"/>
            <a:r>
              <a:rPr lang="en-US" dirty="0" smtClean="0"/>
              <a:t>Feedback solicited from governance and other stakeholder groups</a:t>
            </a:r>
          </a:p>
          <a:p>
            <a:pPr lvl="2"/>
            <a:r>
              <a:rPr lang="en-US" dirty="0" smtClean="0"/>
              <a:t>UPS Operational Review Team </a:t>
            </a:r>
          </a:p>
        </p:txBody>
      </p:sp>
    </p:spTree>
    <p:extLst>
      <p:ext uri="{BB962C8B-B14F-4D97-AF65-F5344CB8AC3E}">
        <p14:creationId xmlns:p14="http://schemas.microsoft.com/office/powerpoint/2010/main" val="3365426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4600" dirty="0" smtClean="0"/>
              <a:t>Who Makes Decisions About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57863"/>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25</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0975" y="6488668"/>
            <a:ext cx="184731" cy="307777"/>
          </a:xfrm>
          <a:prstGeom prst="rect">
            <a:avLst/>
          </a:prstGeom>
        </p:spPr>
        <p:txBody>
          <a:bodyPr wrap="none">
            <a:spAutoFit/>
          </a:bodyPr>
          <a:lstStyle/>
          <a:p>
            <a:endParaRPr lang="en-US" sz="1400" dirty="0">
              <a:solidFill>
                <a:schemeClr val="bg1">
                  <a:lumMod val="50000"/>
                </a:schemeClr>
              </a:solidFill>
            </a:endParaRPr>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31006" y="1201147"/>
            <a:ext cx="8229600" cy="4754563"/>
          </a:xfrm>
        </p:spPr>
        <p:txBody>
          <a:bodyPr>
            <a:normAutofit/>
          </a:bodyPr>
          <a:lstStyle/>
          <a:p>
            <a:r>
              <a:rPr lang="en-US" dirty="0" smtClean="0"/>
              <a:t>Shared Governance groups at all institutions </a:t>
            </a:r>
          </a:p>
          <a:p>
            <a:pPr lvl="1"/>
            <a:r>
              <a:rPr lang="en-US" dirty="0" smtClean="0"/>
              <a:t>Best way for all employees to get involved </a:t>
            </a:r>
          </a:p>
          <a:p>
            <a:pPr lvl="1"/>
            <a:r>
              <a:rPr lang="en-US" dirty="0" smtClean="0"/>
              <a:t>Change in university staff probation period</a:t>
            </a:r>
          </a:p>
          <a:p>
            <a:r>
              <a:rPr lang="en-US" dirty="0" smtClean="0"/>
              <a:t>UWSA Classified Staff Committee</a:t>
            </a:r>
          </a:p>
          <a:p>
            <a:pPr lvl="1"/>
            <a:r>
              <a:rPr lang="en-US" dirty="0" smtClean="0"/>
              <a:t>[name] [email]  </a:t>
            </a:r>
            <a:endParaRPr lang="en-US" dirty="0" smtClean="0"/>
          </a:p>
          <a:p>
            <a:pPr lvl="1"/>
            <a:r>
              <a:rPr lang="en-US" dirty="0"/>
              <a:t>[name] [email]  </a:t>
            </a:r>
          </a:p>
          <a:p>
            <a:r>
              <a:rPr lang="en-US" dirty="0" smtClean="0"/>
              <a:t>UWSA </a:t>
            </a:r>
            <a:r>
              <a:rPr lang="en-US" dirty="0" smtClean="0"/>
              <a:t>Academic Staff Committee</a:t>
            </a:r>
          </a:p>
          <a:p>
            <a:pPr lvl="1"/>
            <a:r>
              <a:rPr lang="en-US" dirty="0"/>
              <a:t>[name] [email]  </a:t>
            </a:r>
          </a:p>
        </p:txBody>
      </p:sp>
    </p:spTree>
    <p:extLst>
      <p:ext uri="{BB962C8B-B14F-4D97-AF65-F5344CB8AC3E}">
        <p14:creationId xmlns:p14="http://schemas.microsoft.com/office/powerpoint/2010/main" val="942412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What Doesn’t Need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200400" y="6436131"/>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26</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71600"/>
            <a:ext cx="8229600" cy="4754563"/>
          </a:xfrm>
        </p:spPr>
        <p:txBody>
          <a:bodyPr>
            <a:normAutofit/>
          </a:bodyPr>
          <a:lstStyle/>
          <a:p>
            <a:r>
              <a:rPr lang="en-US" sz="3600" dirty="0" smtClean="0"/>
              <a:t>Current State Assessment identified things that don’t require UPS</a:t>
            </a:r>
          </a:p>
          <a:p>
            <a:pPr lvl="1"/>
            <a:r>
              <a:rPr lang="en-US" sz="3200" dirty="0" smtClean="0"/>
              <a:t>Enhance performance evaluation process</a:t>
            </a:r>
          </a:p>
          <a:p>
            <a:pPr lvl="1"/>
            <a:r>
              <a:rPr lang="en-US" sz="3200" dirty="0" smtClean="0"/>
              <a:t>Enhance new employee programs – onboarding</a:t>
            </a:r>
          </a:p>
          <a:p>
            <a:pPr lvl="1"/>
            <a:r>
              <a:rPr lang="en-US" sz="3200" dirty="0" smtClean="0"/>
              <a:t>Enhance supervisor education programs</a:t>
            </a:r>
          </a:p>
          <a:p>
            <a:pPr lvl="1"/>
            <a:r>
              <a:rPr lang="en-US" sz="3200" dirty="0" smtClean="0"/>
              <a:t>Enhance workplace environment</a:t>
            </a:r>
          </a:p>
          <a:p>
            <a:pPr marL="0" indent="0">
              <a:spcBef>
                <a:spcPts val="0"/>
              </a:spcBef>
              <a:buNone/>
            </a:pPr>
            <a:endParaRPr lang="en-US" sz="2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34342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What Do I Need To Do?</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31320"/>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27</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31006" y="1201147"/>
            <a:ext cx="8229600" cy="4754563"/>
          </a:xfrm>
        </p:spPr>
        <p:txBody>
          <a:bodyPr>
            <a:normAutofit/>
          </a:bodyPr>
          <a:lstStyle/>
          <a:p>
            <a:r>
              <a:rPr lang="en-US" dirty="0" smtClean="0"/>
              <a:t>Learn more about UPS policies and changes </a:t>
            </a:r>
          </a:p>
          <a:p>
            <a:r>
              <a:rPr lang="en-US" dirty="0" smtClean="0"/>
              <a:t>Remember: July 1 is just a start for all of us</a:t>
            </a:r>
          </a:p>
          <a:p>
            <a:r>
              <a:rPr lang="en-US" dirty="0" smtClean="0"/>
              <a:t>If you’re classified exempt currently, think about whether Voluntary Reassignment is right for you</a:t>
            </a:r>
          </a:p>
          <a:p>
            <a:pPr lvl="1"/>
            <a:r>
              <a:rPr lang="en-US" dirty="0" smtClean="0"/>
              <a:t>It is </a:t>
            </a:r>
            <a:r>
              <a:rPr lang="en-US" u="sng" dirty="0" smtClean="0"/>
              <a:t>your</a:t>
            </a:r>
            <a:r>
              <a:rPr lang="en-US" dirty="0" smtClean="0"/>
              <a:t> choice – you will not be forced to switch </a:t>
            </a:r>
          </a:p>
          <a:p>
            <a:pPr lvl="1"/>
            <a:r>
              <a:rPr lang="en-US" dirty="0" smtClean="0"/>
              <a:t>Eventually all classified exempt jobs will become academic staff positions </a:t>
            </a:r>
          </a:p>
          <a:p>
            <a:pPr lvl="3"/>
            <a:r>
              <a:rPr lang="en-US" sz="2800" dirty="0" smtClean="0"/>
              <a:t>Consider effects on leave benefits </a:t>
            </a:r>
          </a:p>
          <a:p>
            <a:endParaRPr lang="en-US" dirty="0" smtClean="0"/>
          </a:p>
        </p:txBody>
      </p:sp>
    </p:spTree>
    <p:extLst>
      <p:ext uri="{BB962C8B-B14F-4D97-AF65-F5344CB8AC3E}">
        <p14:creationId xmlns:p14="http://schemas.microsoft.com/office/powerpoint/2010/main" val="4190597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944562"/>
          </a:xfrm>
        </p:spPr>
        <p:txBody>
          <a:bodyPr>
            <a:normAutofit/>
          </a:bodyPr>
          <a:lstStyle/>
          <a:p>
            <a:r>
              <a:rPr lang="en-US" sz="4600" dirty="0" smtClean="0"/>
              <a:t>How Can I Learn More?</a:t>
            </a:r>
            <a:endParaRPr lang="en-US" dirty="0">
              <a:solidFill>
                <a:schemeClr val="bg1">
                  <a:lumMod val="50000"/>
                </a:schemeClr>
              </a:solidFill>
            </a:endParaRPr>
          </a:p>
        </p:txBody>
      </p:sp>
      <p:sp>
        <p:nvSpPr>
          <p:cNvPr id="11" name="Footer Placeholder 4"/>
          <p:cNvSpPr>
            <a:spLocks noGrp="1"/>
          </p:cNvSpPr>
          <p:nvPr>
            <p:ph type="ftr" sz="quarter" idx="11"/>
          </p:nvPr>
        </p:nvSpPr>
        <p:spPr>
          <a:xfrm>
            <a:off x="3200400" y="6448985"/>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28</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66041" y="1066800"/>
            <a:ext cx="8229600" cy="4754563"/>
          </a:xfrm>
        </p:spPr>
        <p:txBody>
          <a:bodyPr>
            <a:normAutofit lnSpcReduction="10000"/>
          </a:bodyPr>
          <a:lstStyle/>
          <a:p>
            <a:r>
              <a:rPr lang="en-US" dirty="0" smtClean="0"/>
              <a:t>UPS website </a:t>
            </a:r>
            <a:r>
              <a:rPr lang="en-US" dirty="0" smtClean="0">
                <a:hlinkClick r:id="rId4"/>
              </a:rPr>
              <a:t>www.wisconsin.edu/personnelsystems</a:t>
            </a:r>
            <a:endParaRPr lang="en-US" dirty="0" smtClean="0"/>
          </a:p>
          <a:p>
            <a:r>
              <a:rPr lang="en-US" dirty="0" smtClean="0"/>
              <a:t>Send an email to </a:t>
            </a:r>
            <a:r>
              <a:rPr lang="en-US" dirty="0" smtClean="0"/>
              <a:t>[insert email here]</a:t>
            </a:r>
            <a:endParaRPr lang="en-US" dirty="0" smtClean="0"/>
          </a:p>
          <a:p>
            <a:r>
              <a:rPr lang="en-US" dirty="0" smtClean="0"/>
              <a:t>Future information sessions by topic</a:t>
            </a:r>
          </a:p>
          <a:p>
            <a:pPr lvl="1"/>
            <a:r>
              <a:rPr lang="en-US" dirty="0" smtClean="0"/>
              <a:t>Recruitment</a:t>
            </a:r>
          </a:p>
          <a:p>
            <a:pPr lvl="1"/>
            <a:r>
              <a:rPr lang="en-US" dirty="0" smtClean="0"/>
              <a:t>Compensation    </a:t>
            </a:r>
          </a:p>
          <a:p>
            <a:pPr lvl="1"/>
            <a:r>
              <a:rPr lang="en-US" dirty="0" smtClean="0"/>
              <a:t>Benefits Changes</a:t>
            </a:r>
          </a:p>
          <a:p>
            <a:pPr lvl="1"/>
            <a:r>
              <a:rPr lang="en-US" dirty="0" smtClean="0"/>
              <a:t>Others</a:t>
            </a:r>
          </a:p>
          <a:p>
            <a:r>
              <a:rPr lang="en-US" dirty="0" smtClean="0"/>
              <a:t>Voluntary Reassignment 1-on-1 counseling</a:t>
            </a:r>
          </a:p>
        </p:txBody>
      </p:sp>
    </p:spTree>
    <p:extLst>
      <p:ext uri="{BB962C8B-B14F-4D97-AF65-F5344CB8AC3E}">
        <p14:creationId xmlns:p14="http://schemas.microsoft.com/office/powerpoint/2010/main" val="966592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Questions?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200400" y="6448985"/>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29</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daniel krueger\AppData\Local\Microsoft\Windows\Temporary Internet Files\Content.IE5\5W0NAKHM\question_mark_serious_thinker_500_clr[1].gif"/>
          <p:cNvPicPr>
            <a:picLocks noGrp="1" noChangeAspect="1" noChangeArrowheads="1" noCro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1295400"/>
            <a:ext cx="3803650" cy="47545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343400" y="2987182"/>
            <a:ext cx="4273695" cy="707886"/>
          </a:xfrm>
          <a:prstGeom prst="rect">
            <a:avLst/>
          </a:prstGeom>
          <a:noFill/>
        </p:spPr>
        <p:txBody>
          <a:bodyPr wrap="square" rtlCol="0">
            <a:spAutoFit/>
          </a:bodyPr>
          <a:lstStyle/>
          <a:p>
            <a:r>
              <a:rPr lang="en-US" sz="4000" dirty="0" smtClean="0"/>
              <a:t>Email address here</a:t>
            </a:r>
            <a:endParaRPr lang="en-US" sz="4000" dirty="0"/>
          </a:p>
        </p:txBody>
      </p:sp>
    </p:spTree>
    <p:extLst>
      <p:ext uri="{BB962C8B-B14F-4D97-AF65-F5344CB8AC3E}">
        <p14:creationId xmlns:p14="http://schemas.microsoft.com/office/powerpoint/2010/main" val="337119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What is UPS?</a:t>
            </a:r>
            <a:endParaRPr lang="en-US" dirty="0">
              <a:solidFill>
                <a:schemeClr val="bg1">
                  <a:lumMod val="50000"/>
                </a:schemeClr>
              </a:solidFill>
            </a:endParaRPr>
          </a:p>
        </p:txBody>
      </p:sp>
      <p:sp>
        <p:nvSpPr>
          <p:cNvPr id="3" name="Content Placeholder 2"/>
          <p:cNvSpPr>
            <a:spLocks noGrp="1"/>
          </p:cNvSpPr>
          <p:nvPr>
            <p:ph idx="1"/>
          </p:nvPr>
        </p:nvSpPr>
        <p:spPr>
          <a:xfrm>
            <a:off x="457200" y="1371600"/>
            <a:ext cx="8229600" cy="4754563"/>
          </a:xfrm>
        </p:spPr>
        <p:txBody>
          <a:bodyPr/>
          <a:lstStyle/>
          <a:p>
            <a:r>
              <a:rPr lang="en-US" dirty="0" smtClean="0"/>
              <a:t>A personnel system effective July 1, 2015</a:t>
            </a:r>
          </a:p>
          <a:p>
            <a:r>
              <a:rPr lang="en-US" dirty="0" smtClean="0"/>
              <a:t>Authorized by Wis. Stat. §36.115 </a:t>
            </a:r>
          </a:p>
          <a:p>
            <a:r>
              <a:rPr lang="en-US" dirty="0" smtClean="0"/>
              <a:t>A combination of all UW employment governed by the Board of Regents</a:t>
            </a:r>
          </a:p>
          <a:p>
            <a:r>
              <a:rPr lang="en-US" dirty="0" smtClean="0"/>
              <a:t>A historic opportunity to enhance and improve the way we manage our human resources matters</a:t>
            </a:r>
          </a:p>
        </p:txBody>
      </p:sp>
      <p:sp>
        <p:nvSpPr>
          <p:cNvPr id="11" name="Footer Placeholder 4"/>
          <p:cNvSpPr>
            <a:spLocks noGrp="1"/>
          </p:cNvSpPr>
          <p:nvPr>
            <p:ph type="ftr" sz="quarter" idx="11"/>
          </p:nvPr>
        </p:nvSpPr>
        <p:spPr>
          <a:xfrm>
            <a:off x="3098006" y="6416524"/>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3</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20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1020762"/>
          </a:xfrm>
        </p:spPr>
        <p:txBody>
          <a:bodyPr>
            <a:normAutofit fontScale="90000"/>
          </a:bodyPr>
          <a:lstStyle/>
          <a:p>
            <a:r>
              <a:rPr lang="en-US" dirty="0" smtClean="0"/>
              <a:t>Legislative Intent of § 36.115, Wisconsin Statutes</a:t>
            </a:r>
            <a:endParaRPr lang="en-US" dirty="0"/>
          </a:p>
        </p:txBody>
      </p:sp>
      <p:sp>
        <p:nvSpPr>
          <p:cNvPr id="11" name="Footer Placeholder 4"/>
          <p:cNvSpPr>
            <a:spLocks noGrp="1"/>
          </p:cNvSpPr>
          <p:nvPr>
            <p:ph type="ftr" sz="quarter" idx="11"/>
          </p:nvPr>
        </p:nvSpPr>
        <p:spPr>
          <a:xfrm>
            <a:off x="3215709" y="6453886"/>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4</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12" name="Pie 11"/>
          <p:cNvSpPr/>
          <p:nvPr/>
        </p:nvSpPr>
        <p:spPr>
          <a:xfrm>
            <a:off x="990600" y="2057400"/>
            <a:ext cx="2819400" cy="2819400"/>
          </a:xfrm>
          <a:prstGeom prst="pi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dirty="0">
                <a:solidFill>
                  <a:prstClr val="black"/>
                </a:solidFill>
                <a:latin typeface="Arial" pitchFamily="34" charset="0"/>
                <a:cs typeface="Arial" pitchFamily="34" charset="0"/>
              </a:rPr>
              <a:t>State Agency Employees (DOA, DNR, DOT, etc.)</a:t>
            </a:r>
          </a:p>
        </p:txBody>
      </p:sp>
      <p:sp>
        <p:nvSpPr>
          <p:cNvPr id="13" name="Pie 12"/>
          <p:cNvSpPr/>
          <p:nvPr/>
        </p:nvSpPr>
        <p:spPr>
          <a:xfrm>
            <a:off x="5410200" y="2057400"/>
            <a:ext cx="2819400" cy="2819400"/>
          </a:xfrm>
          <a:prstGeom prst="pi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400" dirty="0">
              <a:solidFill>
                <a:prstClr val="black"/>
              </a:solidFill>
              <a:latin typeface="Arial" pitchFamily="34" charset="0"/>
              <a:cs typeface="Arial" pitchFamily="34" charset="0"/>
            </a:endParaRPr>
          </a:p>
        </p:txBody>
      </p:sp>
      <p:sp>
        <p:nvSpPr>
          <p:cNvPr id="14" name="Pie 13"/>
          <p:cNvSpPr/>
          <p:nvPr/>
        </p:nvSpPr>
        <p:spPr>
          <a:xfrm flipH="1">
            <a:off x="5410200" y="2057400"/>
            <a:ext cx="2819400" cy="2819400"/>
          </a:xfrm>
          <a:prstGeom prst="pie">
            <a:avLst>
              <a:gd name="adj1" fmla="val 10815286"/>
              <a:gd name="adj2" fmla="val 16200000"/>
            </a:avLst>
          </a:prstGeom>
          <a:solidFill>
            <a:schemeClr val="bg1">
              <a:lumMod val="85000"/>
            </a:schemeClr>
          </a:solidFill>
          <a:ln>
            <a:solidFill>
              <a:schemeClr val="tx1">
                <a:lumMod val="95000"/>
                <a:lumOff val="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400" dirty="0">
                <a:solidFill>
                  <a:prstClr val="white">
                    <a:lumMod val="65000"/>
                  </a:prstClr>
                </a:solidFill>
                <a:latin typeface="Arial" pitchFamily="34" charset="0"/>
                <a:cs typeface="Arial" pitchFamily="34" charset="0"/>
              </a:rPr>
              <a:t>12,300 UW</a:t>
            </a:r>
          </a:p>
          <a:p>
            <a:pPr algn="r"/>
            <a:r>
              <a:rPr lang="en-US" sz="1400" dirty="0">
                <a:solidFill>
                  <a:prstClr val="white">
                    <a:lumMod val="65000"/>
                  </a:prstClr>
                </a:solidFill>
                <a:latin typeface="Arial" pitchFamily="34" charset="0"/>
                <a:cs typeface="Arial" pitchFamily="34" charset="0"/>
              </a:rPr>
              <a:t>Classified</a:t>
            </a:r>
          </a:p>
          <a:p>
            <a:pPr algn="r"/>
            <a:r>
              <a:rPr lang="en-US" sz="1400" dirty="0">
                <a:solidFill>
                  <a:prstClr val="white">
                    <a:lumMod val="65000"/>
                  </a:prstClr>
                </a:solidFill>
                <a:latin typeface="Arial" pitchFamily="34" charset="0"/>
                <a:cs typeface="Arial" pitchFamily="34" charset="0"/>
              </a:rPr>
              <a:t>Employees</a:t>
            </a:r>
            <a:r>
              <a:rPr lang="en-US" sz="1400" dirty="0">
                <a:solidFill>
                  <a:prstClr val="black"/>
                </a:solidFill>
                <a:latin typeface="Arial" pitchFamily="34" charset="0"/>
                <a:cs typeface="Arial" pitchFamily="34" charset="0"/>
              </a:rPr>
              <a:t/>
            </a:r>
            <a:br>
              <a:rPr lang="en-US" sz="1400" dirty="0">
                <a:solidFill>
                  <a:prstClr val="black"/>
                </a:solidFill>
                <a:latin typeface="Arial" pitchFamily="34" charset="0"/>
                <a:cs typeface="Arial" pitchFamily="34" charset="0"/>
              </a:rPr>
            </a:br>
            <a:endParaRPr lang="en-US" sz="1400" dirty="0">
              <a:solidFill>
                <a:prstClr val="black"/>
              </a:solidFill>
              <a:latin typeface="Arial" pitchFamily="34" charset="0"/>
              <a:cs typeface="Arial" pitchFamily="34" charset="0"/>
            </a:endParaRPr>
          </a:p>
          <a:p>
            <a:pPr algn="r"/>
            <a:r>
              <a:rPr lang="en-US" sz="1400" dirty="0">
                <a:solidFill>
                  <a:prstClr val="black"/>
                </a:solidFill>
                <a:latin typeface="Arial" pitchFamily="34" charset="0"/>
                <a:cs typeface="Arial" pitchFamily="34" charset="0"/>
              </a:rPr>
              <a:t>	</a:t>
            </a:r>
          </a:p>
          <a:p>
            <a:pPr algn="r"/>
            <a:endParaRPr lang="en-US" sz="1400" dirty="0">
              <a:solidFill>
                <a:prstClr val="black"/>
              </a:solidFill>
              <a:latin typeface="Arial" pitchFamily="34" charset="0"/>
              <a:cs typeface="Arial" pitchFamily="34" charset="0"/>
            </a:endParaRPr>
          </a:p>
        </p:txBody>
      </p:sp>
      <p:sp>
        <p:nvSpPr>
          <p:cNvPr id="15" name="TextBox 14"/>
          <p:cNvSpPr txBox="1"/>
          <p:nvPr/>
        </p:nvSpPr>
        <p:spPr>
          <a:xfrm>
            <a:off x="1143000" y="1371600"/>
            <a:ext cx="2590800" cy="584775"/>
          </a:xfrm>
          <a:prstGeom prst="rect">
            <a:avLst/>
          </a:prstGeom>
          <a:noFill/>
        </p:spPr>
        <p:txBody>
          <a:bodyPr wrap="square" rtlCol="0">
            <a:spAutoFit/>
          </a:bodyPr>
          <a:lstStyle/>
          <a:p>
            <a:pPr algn="ctr"/>
            <a:r>
              <a:rPr lang="en-US" sz="1600" dirty="0">
                <a:solidFill>
                  <a:prstClr val="black"/>
                </a:solidFill>
                <a:latin typeface="Arial" pitchFamily="34" charset="0"/>
                <a:cs typeface="Arial" pitchFamily="34" charset="0"/>
              </a:rPr>
              <a:t>Office of State Employment Relations</a:t>
            </a:r>
          </a:p>
        </p:txBody>
      </p:sp>
      <p:sp>
        <p:nvSpPr>
          <p:cNvPr id="16" name="TextBox 15"/>
          <p:cNvSpPr txBox="1"/>
          <p:nvPr/>
        </p:nvSpPr>
        <p:spPr>
          <a:xfrm>
            <a:off x="5638800" y="1524000"/>
            <a:ext cx="2362200" cy="338554"/>
          </a:xfrm>
          <a:prstGeom prst="rect">
            <a:avLst/>
          </a:prstGeom>
          <a:noFill/>
        </p:spPr>
        <p:txBody>
          <a:bodyPr wrap="square" rtlCol="0">
            <a:spAutoFit/>
          </a:bodyPr>
          <a:lstStyle/>
          <a:p>
            <a:pPr algn="ctr"/>
            <a:r>
              <a:rPr lang="en-US" sz="1600" dirty="0">
                <a:solidFill>
                  <a:prstClr val="black"/>
                </a:solidFill>
                <a:latin typeface="Arial" pitchFamily="34" charset="0"/>
                <a:cs typeface="Arial" pitchFamily="34" charset="0"/>
              </a:rPr>
              <a:t>University of Wisconsin</a:t>
            </a:r>
          </a:p>
        </p:txBody>
      </p:sp>
      <p:sp>
        <p:nvSpPr>
          <p:cNvPr id="17" name="TextBox 16"/>
          <p:cNvSpPr txBox="1"/>
          <p:nvPr/>
        </p:nvSpPr>
        <p:spPr>
          <a:xfrm>
            <a:off x="5928639" y="4953000"/>
            <a:ext cx="2377161" cy="523220"/>
          </a:xfrm>
          <a:prstGeom prst="rect">
            <a:avLst/>
          </a:prstGeom>
          <a:noFill/>
        </p:spPr>
        <p:txBody>
          <a:bodyPr wrap="square" rtlCol="0">
            <a:spAutoFit/>
          </a:bodyPr>
          <a:lstStyle/>
          <a:p>
            <a:pPr marL="285750" indent="-285750">
              <a:buFont typeface="Arial" pitchFamily="34" charset="0"/>
              <a:buChar char="•"/>
            </a:pPr>
            <a:r>
              <a:rPr lang="en-US" sz="1400" dirty="0">
                <a:solidFill>
                  <a:prstClr val="black"/>
                </a:solidFill>
                <a:latin typeface="Arial" pitchFamily="34" charset="0"/>
                <a:cs typeface="Arial" pitchFamily="34" charset="0"/>
              </a:rPr>
              <a:t>Titles</a:t>
            </a:r>
          </a:p>
          <a:p>
            <a:pPr marL="285750" indent="-285750">
              <a:buFont typeface="Arial" pitchFamily="34" charset="0"/>
              <a:buChar char="•"/>
            </a:pPr>
            <a:r>
              <a:rPr lang="en-US" sz="1400" dirty="0">
                <a:solidFill>
                  <a:prstClr val="black"/>
                </a:solidFill>
                <a:latin typeface="Arial" pitchFamily="34" charset="0"/>
                <a:cs typeface="Arial" pitchFamily="34" charset="0"/>
              </a:rPr>
              <a:t>Compensation</a:t>
            </a:r>
          </a:p>
        </p:txBody>
      </p:sp>
      <p:sp>
        <p:nvSpPr>
          <p:cNvPr id="18" name="TextBox 17"/>
          <p:cNvSpPr txBox="1"/>
          <p:nvPr/>
        </p:nvSpPr>
        <p:spPr>
          <a:xfrm>
            <a:off x="1509039" y="4953000"/>
            <a:ext cx="2377161" cy="738664"/>
          </a:xfrm>
          <a:prstGeom prst="rect">
            <a:avLst/>
          </a:prstGeom>
          <a:noFill/>
        </p:spPr>
        <p:txBody>
          <a:bodyPr wrap="square" rtlCol="0">
            <a:spAutoFit/>
          </a:bodyPr>
          <a:lstStyle/>
          <a:p>
            <a:pPr marL="285750" indent="-285750">
              <a:buFont typeface="Arial" pitchFamily="34" charset="0"/>
              <a:buChar char="•"/>
            </a:pPr>
            <a:r>
              <a:rPr lang="en-US" sz="1400" dirty="0">
                <a:solidFill>
                  <a:prstClr val="black"/>
                </a:solidFill>
                <a:latin typeface="Arial" pitchFamily="34" charset="0"/>
                <a:cs typeface="Arial" pitchFamily="34" charset="0"/>
              </a:rPr>
              <a:t>Titles</a:t>
            </a:r>
          </a:p>
          <a:p>
            <a:pPr marL="285750" indent="-285750">
              <a:buFont typeface="Arial" pitchFamily="34" charset="0"/>
              <a:buChar char="•"/>
            </a:pPr>
            <a:r>
              <a:rPr lang="en-US" sz="1400" dirty="0">
                <a:solidFill>
                  <a:prstClr val="black"/>
                </a:solidFill>
                <a:latin typeface="Arial" pitchFamily="34" charset="0"/>
                <a:cs typeface="Arial" pitchFamily="34" charset="0"/>
              </a:rPr>
              <a:t>Compensation</a:t>
            </a:r>
          </a:p>
          <a:p>
            <a:pPr marL="285750" indent="-285750">
              <a:buFont typeface="Arial" pitchFamily="34" charset="0"/>
              <a:buChar char="•"/>
            </a:pPr>
            <a:r>
              <a:rPr lang="en-US" sz="1400" dirty="0">
                <a:solidFill>
                  <a:prstClr val="black"/>
                </a:solidFill>
                <a:latin typeface="Arial" pitchFamily="34" charset="0"/>
                <a:cs typeface="Arial" pitchFamily="34" charset="0"/>
              </a:rPr>
              <a:t>Labor Relations</a:t>
            </a:r>
          </a:p>
        </p:txBody>
      </p:sp>
      <p:sp>
        <p:nvSpPr>
          <p:cNvPr id="19" name="TextBox 18"/>
          <p:cNvSpPr txBox="1"/>
          <p:nvPr/>
        </p:nvSpPr>
        <p:spPr>
          <a:xfrm>
            <a:off x="1509039" y="4953000"/>
            <a:ext cx="2377161" cy="738664"/>
          </a:xfrm>
          <a:prstGeom prst="rect">
            <a:avLst/>
          </a:prstGeom>
          <a:noFill/>
        </p:spPr>
        <p:txBody>
          <a:bodyPr wrap="square" rtlCol="0">
            <a:spAutoFit/>
          </a:bodyPr>
          <a:lstStyle/>
          <a:p>
            <a:pPr marL="285750" indent="-285750">
              <a:buFont typeface="Arial" pitchFamily="34" charset="0"/>
              <a:buChar char="•"/>
            </a:pPr>
            <a:r>
              <a:rPr lang="en-US" sz="1400" dirty="0">
                <a:solidFill>
                  <a:prstClr val="black"/>
                </a:solidFill>
                <a:latin typeface="Arial" pitchFamily="34" charset="0"/>
                <a:cs typeface="Arial" pitchFamily="34" charset="0"/>
              </a:rPr>
              <a:t>Titles</a:t>
            </a:r>
          </a:p>
          <a:p>
            <a:pPr marL="285750" indent="-285750">
              <a:buFont typeface="Arial" pitchFamily="34" charset="0"/>
              <a:buChar char="•"/>
            </a:pPr>
            <a:r>
              <a:rPr lang="en-US" sz="1400" dirty="0">
                <a:solidFill>
                  <a:prstClr val="black"/>
                </a:solidFill>
                <a:latin typeface="Arial" pitchFamily="34" charset="0"/>
                <a:cs typeface="Arial" pitchFamily="34" charset="0"/>
              </a:rPr>
              <a:t>Compensation</a:t>
            </a:r>
          </a:p>
          <a:p>
            <a:pPr marL="285750" indent="-285750">
              <a:buFont typeface="Arial" pitchFamily="34" charset="0"/>
              <a:buChar char="•"/>
            </a:pPr>
            <a:r>
              <a:rPr lang="en-US" sz="1400" dirty="0">
                <a:solidFill>
                  <a:prstClr val="black"/>
                </a:solidFill>
                <a:latin typeface="Arial" pitchFamily="34" charset="0"/>
                <a:cs typeface="Arial" pitchFamily="34" charset="0"/>
              </a:rPr>
              <a:t>Labor Relations</a:t>
            </a:r>
          </a:p>
        </p:txBody>
      </p:sp>
      <p:sp>
        <p:nvSpPr>
          <p:cNvPr id="20" name="Pie 19"/>
          <p:cNvSpPr/>
          <p:nvPr/>
        </p:nvSpPr>
        <p:spPr>
          <a:xfrm flipH="1">
            <a:off x="990600" y="2057400"/>
            <a:ext cx="2819400" cy="2819400"/>
          </a:xfrm>
          <a:prstGeom prst="pie">
            <a:avLst>
              <a:gd name="adj1" fmla="val 10684382"/>
              <a:gd name="adj2" fmla="val 1620000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400" dirty="0">
                <a:solidFill>
                  <a:prstClr val="black"/>
                </a:solidFill>
                <a:latin typeface="Arial" pitchFamily="34" charset="0"/>
                <a:cs typeface="Arial" pitchFamily="34" charset="0"/>
              </a:rPr>
              <a:t>12,300 UW</a:t>
            </a:r>
          </a:p>
          <a:p>
            <a:pPr algn="r"/>
            <a:r>
              <a:rPr lang="en-US" sz="1400" dirty="0">
                <a:solidFill>
                  <a:prstClr val="black"/>
                </a:solidFill>
                <a:latin typeface="Arial" pitchFamily="34" charset="0"/>
                <a:cs typeface="Arial" pitchFamily="34" charset="0"/>
              </a:rPr>
              <a:t>Classified</a:t>
            </a:r>
          </a:p>
          <a:p>
            <a:pPr algn="r"/>
            <a:r>
              <a:rPr lang="en-US" sz="1400" dirty="0">
                <a:solidFill>
                  <a:prstClr val="black"/>
                </a:solidFill>
                <a:latin typeface="Arial" pitchFamily="34" charset="0"/>
                <a:cs typeface="Arial" pitchFamily="34" charset="0"/>
              </a:rPr>
              <a:t>Employees</a:t>
            </a:r>
            <a:br>
              <a:rPr lang="en-US" sz="1400" dirty="0">
                <a:solidFill>
                  <a:prstClr val="black"/>
                </a:solidFill>
                <a:latin typeface="Arial" pitchFamily="34" charset="0"/>
                <a:cs typeface="Arial" pitchFamily="34" charset="0"/>
              </a:rPr>
            </a:br>
            <a:endParaRPr lang="en-US" sz="1400" dirty="0">
              <a:solidFill>
                <a:prstClr val="black"/>
              </a:solidFill>
              <a:latin typeface="Arial" pitchFamily="34" charset="0"/>
              <a:cs typeface="Arial" pitchFamily="34" charset="0"/>
            </a:endParaRPr>
          </a:p>
          <a:p>
            <a:pPr algn="r"/>
            <a:r>
              <a:rPr lang="en-US" sz="1400" dirty="0">
                <a:solidFill>
                  <a:prstClr val="black"/>
                </a:solidFill>
                <a:latin typeface="Arial" pitchFamily="34" charset="0"/>
                <a:cs typeface="Arial" pitchFamily="34" charset="0"/>
              </a:rPr>
              <a:t>	</a:t>
            </a:r>
          </a:p>
          <a:p>
            <a:pPr algn="r"/>
            <a:endParaRPr lang="en-US" sz="1400" dirty="0">
              <a:solidFill>
                <a:prstClr val="black"/>
              </a:solidFill>
              <a:latin typeface="Arial" pitchFamily="34" charset="0"/>
              <a:cs typeface="Arial" pitchFamily="34" charset="0"/>
            </a:endParaRPr>
          </a:p>
        </p:txBody>
      </p:sp>
      <p:sp>
        <p:nvSpPr>
          <p:cNvPr id="21" name="Pie 20"/>
          <p:cNvSpPr/>
          <p:nvPr/>
        </p:nvSpPr>
        <p:spPr>
          <a:xfrm flipH="1">
            <a:off x="5105400" y="2100590"/>
            <a:ext cx="3124200" cy="3157210"/>
          </a:xfrm>
          <a:prstGeom prst="pie">
            <a:avLst>
              <a:gd name="adj1" fmla="val 10815286"/>
              <a:gd name="adj2" fmla="val 1620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400" dirty="0">
                <a:solidFill>
                  <a:prstClr val="black"/>
                </a:solidFill>
                <a:latin typeface="Arial" pitchFamily="34" charset="0"/>
                <a:cs typeface="Arial" pitchFamily="34" charset="0"/>
              </a:rPr>
              <a:t/>
            </a:r>
            <a:br>
              <a:rPr lang="en-US" sz="1400" dirty="0">
                <a:solidFill>
                  <a:prstClr val="black"/>
                </a:solidFill>
                <a:latin typeface="Arial" pitchFamily="34" charset="0"/>
                <a:cs typeface="Arial" pitchFamily="34" charset="0"/>
              </a:rPr>
            </a:br>
            <a:endParaRPr lang="en-US" sz="1400" dirty="0">
              <a:solidFill>
                <a:prstClr val="black"/>
              </a:solidFill>
              <a:latin typeface="Arial" pitchFamily="34" charset="0"/>
              <a:cs typeface="Arial" pitchFamily="34" charset="0"/>
            </a:endParaRPr>
          </a:p>
          <a:p>
            <a:pPr algn="r"/>
            <a:r>
              <a:rPr lang="en-US" sz="1400" dirty="0">
                <a:solidFill>
                  <a:prstClr val="black"/>
                </a:solidFill>
                <a:latin typeface="Arial" pitchFamily="34" charset="0"/>
                <a:cs typeface="Arial" pitchFamily="34" charset="0"/>
              </a:rPr>
              <a:t>	</a:t>
            </a:r>
          </a:p>
          <a:p>
            <a:pPr algn="r"/>
            <a:endParaRPr lang="en-US" sz="1400" dirty="0">
              <a:solidFill>
                <a:prstClr val="black"/>
              </a:solidFill>
              <a:latin typeface="Arial" pitchFamily="34" charset="0"/>
              <a:cs typeface="Arial" pitchFamily="34" charset="0"/>
            </a:endParaRPr>
          </a:p>
        </p:txBody>
      </p:sp>
      <p:sp>
        <p:nvSpPr>
          <p:cNvPr id="22" name="Pie 21"/>
          <p:cNvSpPr/>
          <p:nvPr/>
        </p:nvSpPr>
        <p:spPr>
          <a:xfrm flipH="1">
            <a:off x="914400" y="2057400"/>
            <a:ext cx="2895600" cy="2895600"/>
          </a:xfrm>
          <a:prstGeom prst="pie">
            <a:avLst>
              <a:gd name="adj1" fmla="val 10815286"/>
              <a:gd name="adj2" fmla="val 1620000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US" sz="1400" dirty="0">
                <a:solidFill>
                  <a:prstClr val="black"/>
                </a:solidFill>
                <a:latin typeface="Arial" pitchFamily="34" charset="0"/>
                <a:cs typeface="Arial" pitchFamily="34" charset="0"/>
              </a:rPr>
              <a:t/>
            </a:r>
            <a:br>
              <a:rPr lang="en-US" sz="1400" dirty="0">
                <a:solidFill>
                  <a:prstClr val="black"/>
                </a:solidFill>
                <a:latin typeface="Arial" pitchFamily="34" charset="0"/>
                <a:cs typeface="Arial" pitchFamily="34" charset="0"/>
              </a:rPr>
            </a:br>
            <a:endParaRPr lang="en-US" sz="1400" dirty="0">
              <a:solidFill>
                <a:prstClr val="black"/>
              </a:solidFill>
              <a:latin typeface="Arial" pitchFamily="34" charset="0"/>
              <a:cs typeface="Arial" pitchFamily="34" charset="0"/>
            </a:endParaRPr>
          </a:p>
          <a:p>
            <a:pPr algn="r"/>
            <a:r>
              <a:rPr lang="en-US" sz="1400" dirty="0">
                <a:solidFill>
                  <a:prstClr val="black"/>
                </a:solidFill>
                <a:latin typeface="Arial" pitchFamily="34" charset="0"/>
                <a:cs typeface="Arial" pitchFamily="34" charset="0"/>
              </a:rPr>
              <a:t>	</a:t>
            </a:r>
          </a:p>
          <a:p>
            <a:pPr algn="r"/>
            <a:endParaRPr lang="en-US" sz="1400" dirty="0">
              <a:solidFill>
                <a:prstClr val="black"/>
              </a:solidFill>
              <a:latin typeface="Arial" pitchFamily="34" charset="0"/>
              <a:cs typeface="Arial" pitchFamily="34" charset="0"/>
            </a:endParaRPr>
          </a:p>
        </p:txBody>
      </p:sp>
      <p:sp>
        <p:nvSpPr>
          <p:cNvPr id="23" name="TextBox 22"/>
          <p:cNvSpPr txBox="1"/>
          <p:nvPr/>
        </p:nvSpPr>
        <p:spPr>
          <a:xfrm>
            <a:off x="5928639" y="3733800"/>
            <a:ext cx="1767561" cy="523220"/>
          </a:xfrm>
          <a:prstGeom prst="rect">
            <a:avLst/>
          </a:prstGeom>
          <a:noFill/>
        </p:spPr>
        <p:txBody>
          <a:bodyPr wrap="square" rtlCol="0">
            <a:spAutoFit/>
          </a:bodyPr>
          <a:lstStyle/>
          <a:p>
            <a:pPr algn="ctr"/>
            <a:r>
              <a:rPr lang="en-US" sz="1400" dirty="0">
                <a:solidFill>
                  <a:prstClr val="black"/>
                </a:solidFill>
                <a:latin typeface="Arial" pitchFamily="34" charset="0"/>
                <a:cs typeface="Arial" pitchFamily="34" charset="0"/>
              </a:rPr>
              <a:t>28,000 Unclassified Employees</a:t>
            </a:r>
          </a:p>
        </p:txBody>
      </p:sp>
      <p:sp>
        <p:nvSpPr>
          <p:cNvPr id="24" name="Oval 23"/>
          <p:cNvSpPr/>
          <p:nvPr/>
        </p:nvSpPr>
        <p:spPr>
          <a:xfrm>
            <a:off x="5410200" y="2057400"/>
            <a:ext cx="2819400" cy="2819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solidFill>
              <a:latin typeface="Arial" pitchFamily="34" charset="0"/>
              <a:cs typeface="Arial" pitchFamily="34" charset="0"/>
            </a:endParaRPr>
          </a:p>
        </p:txBody>
      </p:sp>
      <p:sp>
        <p:nvSpPr>
          <p:cNvPr id="25" name="TextBox 24"/>
          <p:cNvSpPr txBox="1"/>
          <p:nvPr/>
        </p:nvSpPr>
        <p:spPr>
          <a:xfrm>
            <a:off x="5410200" y="3273623"/>
            <a:ext cx="2819400" cy="307777"/>
          </a:xfrm>
          <a:prstGeom prst="rect">
            <a:avLst/>
          </a:prstGeom>
          <a:noFill/>
        </p:spPr>
        <p:txBody>
          <a:bodyPr wrap="square" rtlCol="0">
            <a:spAutoFit/>
          </a:bodyPr>
          <a:lstStyle/>
          <a:p>
            <a:pPr algn="ctr"/>
            <a:r>
              <a:rPr lang="en-US" sz="1400" dirty="0">
                <a:solidFill>
                  <a:prstClr val="black"/>
                </a:solidFill>
                <a:latin typeface="Arial" pitchFamily="34" charset="0"/>
                <a:cs typeface="Arial" pitchFamily="34" charset="0"/>
              </a:rPr>
              <a:t>40,000 UW Employees</a:t>
            </a:r>
          </a:p>
        </p:txBody>
      </p:sp>
      <p:sp>
        <p:nvSpPr>
          <p:cNvPr id="26" name="Oval 25"/>
          <p:cNvSpPr/>
          <p:nvPr/>
        </p:nvSpPr>
        <p:spPr>
          <a:xfrm>
            <a:off x="990600" y="2057400"/>
            <a:ext cx="2819400" cy="2819400"/>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dirty="0">
                <a:solidFill>
                  <a:prstClr val="black"/>
                </a:solidFill>
                <a:latin typeface="Arial" pitchFamily="34" charset="0"/>
                <a:cs typeface="Arial" pitchFamily="34" charset="0"/>
              </a:rPr>
              <a:t>State Agency Employees (DOA, DNR, DOT, etc.)</a:t>
            </a:r>
          </a:p>
        </p:txBody>
      </p:sp>
      <p:sp>
        <p:nvSpPr>
          <p:cNvPr id="27" name="Oval 26"/>
          <p:cNvSpPr/>
          <p:nvPr/>
        </p:nvSpPr>
        <p:spPr>
          <a:xfrm>
            <a:off x="5486400" y="2057400"/>
            <a:ext cx="2819400" cy="28194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solidFill>
              <a:latin typeface="Arial" pitchFamily="34" charset="0"/>
              <a:cs typeface="Arial" pitchFamily="34" charset="0"/>
            </a:endParaRPr>
          </a:p>
        </p:txBody>
      </p:sp>
      <p:cxnSp>
        <p:nvCxnSpPr>
          <p:cNvPr id="28" name="Straight Connector 27"/>
          <p:cNvCxnSpPr/>
          <p:nvPr/>
        </p:nvCxnSpPr>
        <p:spPr>
          <a:xfrm>
            <a:off x="6858000" y="2057400"/>
            <a:ext cx="0" cy="2819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86400" y="3276600"/>
            <a:ext cx="1249819" cy="307777"/>
          </a:xfrm>
          <a:prstGeom prst="rect">
            <a:avLst/>
          </a:prstGeom>
          <a:noFill/>
        </p:spPr>
        <p:txBody>
          <a:bodyPr wrap="square" rtlCol="0">
            <a:spAutoFit/>
          </a:bodyPr>
          <a:lstStyle/>
          <a:p>
            <a:pPr algn="ctr"/>
            <a:r>
              <a:rPr lang="en-US" sz="1400" dirty="0">
                <a:solidFill>
                  <a:prstClr val="black"/>
                </a:solidFill>
                <a:latin typeface="Arial" pitchFamily="34" charset="0"/>
                <a:cs typeface="Arial" pitchFamily="34" charset="0"/>
              </a:rPr>
              <a:t>UW-Madison</a:t>
            </a:r>
          </a:p>
        </p:txBody>
      </p:sp>
      <p:sp>
        <p:nvSpPr>
          <p:cNvPr id="30" name="TextBox 29"/>
          <p:cNvSpPr txBox="1"/>
          <p:nvPr/>
        </p:nvSpPr>
        <p:spPr>
          <a:xfrm>
            <a:off x="6903581" y="3276600"/>
            <a:ext cx="1249819" cy="738664"/>
          </a:xfrm>
          <a:prstGeom prst="rect">
            <a:avLst/>
          </a:prstGeom>
          <a:noFill/>
        </p:spPr>
        <p:txBody>
          <a:bodyPr wrap="square" rtlCol="0">
            <a:spAutoFit/>
          </a:bodyPr>
          <a:lstStyle/>
          <a:p>
            <a:pPr algn="ctr"/>
            <a:r>
              <a:rPr lang="en-US" sz="1400" dirty="0">
                <a:solidFill>
                  <a:prstClr val="black"/>
                </a:solidFill>
                <a:latin typeface="Arial" pitchFamily="34" charset="0"/>
                <a:cs typeface="Arial" pitchFamily="34" charset="0"/>
              </a:rPr>
              <a:t>Balance of the UW System</a:t>
            </a:r>
          </a:p>
        </p:txBody>
      </p:sp>
    </p:spTree>
    <p:extLst>
      <p:ext uri="{BB962C8B-B14F-4D97-AF65-F5344CB8AC3E}">
        <p14:creationId xmlns:p14="http://schemas.microsoft.com/office/powerpoint/2010/main" val="109972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833 -1.11111E-6 L 0.13559 0.04005 C 0.16215 0.04908 0.20208 0.05394 0.24375 0.05394 C 0.29114 0.05394 0.32916 0.04908 0.35573 0.04005 L 0.48333 -1.11111E-6 " pathEditMode="relative" rAng="0" ptsTypes="FffFF">
                                      <p:cBhvr>
                                        <p:cTn id="6" dur="2000" fill="hold"/>
                                        <p:tgtEl>
                                          <p:spTgt spid="20"/>
                                        </p:tgtEl>
                                        <p:attrNameLst>
                                          <p:attrName>ppt_x</p:attrName>
                                          <p:attrName>ppt_y</p:attrName>
                                        </p:attrNameLst>
                                      </p:cBhvr>
                                      <p:rCtr x="23750" y="2685"/>
                                    </p:animMotion>
                                  </p:childTnLst>
                                </p:cTn>
                              </p:par>
                              <p:par>
                                <p:cTn id="7" presetID="63" presetClass="path" presetSubtype="0" accel="50000" decel="50000" fill="hold" grpId="0" nodeType="withEffect">
                                  <p:stCondLst>
                                    <p:cond delay="0"/>
                                  </p:stCondLst>
                                  <p:childTnLst>
                                    <p:animMotion origin="layout" path="M 4.72222E-6 2.96296E-6 L 0.48003 0.00185 " pathEditMode="relative" rAng="0" ptsTypes="AA">
                                      <p:cBhvr>
                                        <p:cTn id="8" dur="2000" fill="hold"/>
                                        <p:tgtEl>
                                          <p:spTgt spid="19"/>
                                        </p:tgtEl>
                                        <p:attrNameLst>
                                          <p:attrName>ppt_x</p:attrName>
                                          <p:attrName>ppt_y</p:attrName>
                                        </p:attrNameLst>
                                      </p:cBhvr>
                                      <p:rCtr x="23993" y="93"/>
                                    </p:animMotion>
                                  </p:childTnLst>
                                </p:cTn>
                              </p:par>
                            </p:childTnLst>
                          </p:cTn>
                        </p:par>
                        <p:par>
                          <p:cTn id="9" fill="hold">
                            <p:stCondLst>
                              <p:cond delay="2000"/>
                            </p:stCondLst>
                            <p:childTnLst>
                              <p:par>
                                <p:cTn id="10" presetID="10" presetClass="exit" presetSubtype="0" fill="hold" grpId="0" nodeType="after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par>
                          <p:cTn id="13" fill="hold">
                            <p:stCondLst>
                              <p:cond delay="2500"/>
                            </p:stCondLst>
                            <p:childTnLst>
                              <p:par>
                                <p:cTn id="14" presetID="9" presetClass="exit" presetSubtype="0" fill="hold" grpId="0" nodeType="afterEffect">
                                  <p:stCondLst>
                                    <p:cond delay="0"/>
                                  </p:stCondLst>
                                  <p:childTnLst>
                                    <p:animEffect transition="out" filter="dissolv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4000"/>
                            </p:stCondLst>
                            <p:childTnLst>
                              <p:par>
                                <p:cTn id="25" presetID="9"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10" presetClass="exit" presetSubtype="0" fill="hold" grpId="0"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3000"/>
                                        <p:tgtEl>
                                          <p:spTgt spid="25"/>
                                        </p:tgtEl>
                                      </p:cBhvr>
                                    </p:animEffect>
                                  </p:childTnLst>
                                </p:cTn>
                              </p:par>
                            </p:childTnLst>
                          </p:cTn>
                        </p:par>
                        <p:par>
                          <p:cTn id="37" fill="hold">
                            <p:stCondLst>
                              <p:cond delay="75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8000"/>
                            </p:stCondLst>
                            <p:childTnLst>
                              <p:par>
                                <p:cTn id="42" presetID="10" presetClass="entr" presetSubtype="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9" grpId="0"/>
      <p:bldP spid="20" grpId="0" animBg="1"/>
      <p:bldP spid="21" grpId="0" animBg="1"/>
      <p:bldP spid="22" grpId="0" animBg="1"/>
      <p:bldP spid="23" grpId="0"/>
      <p:bldP spid="24" grpId="0" animBg="1"/>
      <p:bldP spid="25" grpId="0"/>
      <p:bldP spid="26" grpId="0" animBg="1"/>
      <p:bldP spid="27" grpId="0" animBg="1"/>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How Did UPS Evolve?</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62764"/>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5</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295400"/>
            <a:ext cx="8229600" cy="4830763"/>
          </a:xfrm>
        </p:spPr>
        <p:txBody>
          <a:bodyPr>
            <a:normAutofit fontScale="92500" lnSpcReduction="20000"/>
          </a:bodyPr>
          <a:lstStyle/>
          <a:p>
            <a:r>
              <a:rPr lang="en-US" dirty="0" smtClean="0"/>
              <a:t>Development started August 2011 </a:t>
            </a:r>
          </a:p>
          <a:p>
            <a:pPr lvl="1"/>
            <a:r>
              <a:rPr lang="en-US" dirty="0" smtClean="0"/>
              <a:t>UPS and HR Design (only for UW-Madison) </a:t>
            </a:r>
          </a:p>
          <a:p>
            <a:r>
              <a:rPr lang="en-US" dirty="0" smtClean="0"/>
              <a:t>Current state assessments &amp; workgroups formed to recommend and review changes </a:t>
            </a:r>
          </a:p>
          <a:p>
            <a:r>
              <a:rPr lang="en-US" dirty="0" smtClean="0"/>
              <a:t>Stakeholder feedback at all institutions </a:t>
            </a:r>
          </a:p>
          <a:p>
            <a:r>
              <a:rPr lang="en-US" dirty="0" smtClean="0"/>
              <a:t>December 2012: Board of Regents approved three Regent Policy Documents</a:t>
            </a:r>
          </a:p>
          <a:p>
            <a:r>
              <a:rPr lang="en-US" dirty="0" smtClean="0"/>
              <a:t>Paused July 1, 2013: WI 2013-15 Biennial Budget</a:t>
            </a:r>
          </a:p>
          <a:p>
            <a:r>
              <a:rPr lang="en-US" dirty="0" smtClean="0"/>
              <a:t>April 23, 2014: Joint Committee on Employment Relations (JCOER) approved the implementation 		of UPS and HRD (UW-Madison) </a:t>
            </a:r>
          </a:p>
          <a:p>
            <a:endParaRPr lang="en-US" dirty="0"/>
          </a:p>
        </p:txBody>
      </p:sp>
    </p:spTree>
    <p:extLst>
      <p:ext uri="{BB962C8B-B14F-4D97-AF65-F5344CB8AC3E}">
        <p14:creationId xmlns:p14="http://schemas.microsoft.com/office/powerpoint/2010/main" val="2750624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92162"/>
          </a:xfrm>
        </p:spPr>
        <p:txBody>
          <a:bodyPr>
            <a:normAutofit fontScale="90000"/>
          </a:bodyPr>
          <a:lstStyle/>
          <a:p>
            <a:r>
              <a:rPr lang="en-US" sz="4600" dirty="0" smtClean="0"/>
              <a:t>How Did UPS Evolve?</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62764"/>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a:xfrm>
            <a:off x="6629400" y="6400710"/>
            <a:ext cx="2133600" cy="365125"/>
          </a:xfrm>
        </p:spPr>
        <p:txBody>
          <a:bodyPr/>
          <a:lstStyle/>
          <a:p>
            <a:fld id="{9099FCB6-7A10-431A-8569-490271A1938C}" type="slidenum">
              <a:rPr lang="en-US" smtClean="0"/>
              <a:pPr/>
              <a:t>6</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638800"/>
            <a:ext cx="904246" cy="7619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47800" y="924745"/>
            <a:ext cx="6553200" cy="547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83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4"/>
          <p:cNvSpPr>
            <a:spLocks noGrp="1"/>
          </p:cNvSpPr>
          <p:nvPr>
            <p:ph type="ftr" sz="quarter" idx="11"/>
          </p:nvPr>
        </p:nvSpPr>
        <p:spPr>
          <a:xfrm>
            <a:off x="3098006" y="6423488"/>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7</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304800"/>
            <a:ext cx="3801999" cy="5987400"/>
          </a:xfrm>
          <a:prstGeom prst="rect">
            <a:avLst/>
          </a:prstGeom>
          <a:ln>
            <a:solidFill>
              <a:schemeClr val="tx1"/>
            </a:solidFill>
          </a:ln>
        </p:spPr>
      </p:pic>
      <p:sp>
        <p:nvSpPr>
          <p:cNvPr id="14" name="TextBox 13"/>
          <p:cNvSpPr txBox="1"/>
          <p:nvPr/>
        </p:nvSpPr>
        <p:spPr>
          <a:xfrm>
            <a:off x="609600" y="838200"/>
            <a:ext cx="32004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Meritocracy in civil service has a 100+ year history in our state</a:t>
            </a:r>
          </a:p>
          <a:p>
            <a:pPr marL="285750" indent="-285750">
              <a:buFont typeface="Arial" panose="020B0604020202020204" pitchFamily="34" charset="0"/>
              <a:buChar char="•"/>
            </a:pPr>
            <a:r>
              <a:rPr lang="en-US" sz="2400" dirty="0" smtClean="0"/>
              <a:t>Wisconsin was the </a:t>
            </a:r>
            <a:r>
              <a:rPr lang="en-US" sz="2400" b="1" dirty="0" smtClean="0"/>
              <a:t>3</a:t>
            </a:r>
            <a:r>
              <a:rPr lang="en-US" sz="2400" b="1" baseline="30000" dirty="0" smtClean="0"/>
              <a:t>rd</a:t>
            </a:r>
            <a:r>
              <a:rPr lang="en-US" sz="2400" b="1" dirty="0"/>
              <a:t> </a:t>
            </a:r>
            <a:r>
              <a:rPr lang="en-US" sz="2400" dirty="0" smtClean="0"/>
              <a:t>state to establish a civil service system based on the principle of merit for public employees </a:t>
            </a:r>
            <a:br>
              <a:rPr lang="en-US" sz="2400" dirty="0" smtClean="0"/>
            </a:br>
            <a:r>
              <a:rPr lang="en-US" sz="2400" dirty="0" smtClean="0"/>
              <a:t>(NY &amp; MA earlier)</a:t>
            </a:r>
            <a:endParaRPr lang="en-US" sz="2400" dirty="0"/>
          </a:p>
        </p:txBody>
      </p:sp>
    </p:spTree>
    <p:extLst>
      <p:ext uri="{BB962C8B-B14F-4D97-AF65-F5344CB8AC3E}">
        <p14:creationId xmlns:p14="http://schemas.microsoft.com/office/powerpoint/2010/main" val="2014012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600" dirty="0" smtClean="0"/>
              <a:t>Why Do We Need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92875"/>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8</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71600"/>
            <a:ext cx="8229600" cy="4754563"/>
          </a:xfrm>
        </p:spPr>
        <p:txBody>
          <a:bodyPr>
            <a:normAutofit/>
          </a:bodyPr>
          <a:lstStyle/>
          <a:p>
            <a:r>
              <a:rPr lang="en-US" dirty="0" smtClean="0"/>
              <a:t>Currently: two systems of employment at UW</a:t>
            </a:r>
          </a:p>
          <a:p>
            <a:pPr lvl="1"/>
            <a:r>
              <a:rPr lang="en-US" dirty="0" smtClean="0"/>
              <a:t>Classified and Unclassified (faculty, academic staff, 		limited appointees) </a:t>
            </a:r>
          </a:p>
          <a:p>
            <a:r>
              <a:rPr lang="en-US" dirty="0" smtClean="0"/>
              <a:t>Difficult to manage personnel with some of the rules we did not make and do not control </a:t>
            </a:r>
          </a:p>
          <a:p>
            <a:r>
              <a:rPr lang="en-US" dirty="0" smtClean="0"/>
              <a:t>Flexibilities sought for years, well before Wis. Stat. § 36.115 </a:t>
            </a:r>
          </a:p>
        </p:txBody>
      </p:sp>
    </p:spTree>
    <p:extLst>
      <p:ext uri="{BB962C8B-B14F-4D97-AF65-F5344CB8AC3E}">
        <p14:creationId xmlns:p14="http://schemas.microsoft.com/office/powerpoint/2010/main" val="1110777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86812" cy="652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15962"/>
          </a:xfrm>
        </p:spPr>
        <p:txBody>
          <a:bodyPr>
            <a:normAutofit fontScale="90000"/>
          </a:bodyPr>
          <a:lstStyle/>
          <a:p>
            <a:r>
              <a:rPr lang="en-US" sz="4600" dirty="0" smtClean="0"/>
              <a:t>Why Do We Need UPS?</a:t>
            </a:r>
            <a:endParaRPr lang="en-US" dirty="0">
              <a:solidFill>
                <a:schemeClr val="bg1">
                  <a:lumMod val="50000"/>
                </a:schemeClr>
              </a:solidFill>
            </a:endParaRPr>
          </a:p>
        </p:txBody>
      </p:sp>
      <p:sp>
        <p:nvSpPr>
          <p:cNvPr id="11" name="Footer Placeholder 4"/>
          <p:cNvSpPr>
            <a:spLocks noGrp="1"/>
          </p:cNvSpPr>
          <p:nvPr>
            <p:ph type="ftr" sz="quarter" idx="11"/>
          </p:nvPr>
        </p:nvSpPr>
        <p:spPr>
          <a:xfrm>
            <a:off x="3098006" y="6423488"/>
            <a:ext cx="2895600" cy="365125"/>
          </a:xfrm>
        </p:spPr>
        <p:txBody>
          <a:bodyPr/>
          <a:lstStyle/>
          <a:p>
            <a:r>
              <a:rPr lang="en-US" sz="1300" i="1" dirty="0" smtClean="0">
                <a:solidFill>
                  <a:schemeClr val="bg1">
                    <a:lumMod val="50000"/>
                  </a:schemeClr>
                </a:solidFill>
              </a:rPr>
              <a:t>July 1: It’s Just The Beginning!</a:t>
            </a:r>
            <a:endParaRPr lang="en-US" sz="1300" i="1" dirty="0">
              <a:solidFill>
                <a:schemeClr val="bg1">
                  <a:lumMod val="50000"/>
                </a:schemeClr>
              </a:solidFill>
            </a:endParaRPr>
          </a:p>
        </p:txBody>
      </p:sp>
      <p:sp>
        <p:nvSpPr>
          <p:cNvPr id="8" name="Slide Number Placeholder 7"/>
          <p:cNvSpPr>
            <a:spLocks noGrp="1"/>
          </p:cNvSpPr>
          <p:nvPr>
            <p:ph type="sldNum" sz="quarter" idx="12"/>
          </p:nvPr>
        </p:nvSpPr>
        <p:spPr/>
        <p:txBody>
          <a:bodyPr/>
          <a:lstStyle/>
          <a:p>
            <a:fld id="{9099FCB6-7A10-431A-8569-490271A1938C}" type="slidenum">
              <a:rPr lang="en-US" smtClean="0"/>
              <a:pPr/>
              <a:t>9</a:t>
            </a:fld>
            <a:endParaRPr lang="en-US" dirty="0"/>
          </a:p>
        </p:txBody>
      </p:sp>
      <p:sp>
        <p:nvSpPr>
          <p:cNvPr id="6" name="Rectangle 5"/>
          <p:cNvSpPr/>
          <p:nvPr/>
        </p:nvSpPr>
        <p:spPr>
          <a:xfrm>
            <a:off x="152400" y="76200"/>
            <a:ext cx="685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272045" y="67232"/>
            <a:ext cx="647192"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logo\For Print (jpg files)\logo small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501833"/>
            <a:ext cx="1066800" cy="89887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31006" y="990600"/>
            <a:ext cx="8229600" cy="5105400"/>
          </a:xfrm>
        </p:spPr>
        <p:txBody>
          <a:bodyPr>
            <a:noAutofit/>
          </a:bodyPr>
          <a:lstStyle/>
          <a:p>
            <a:pPr marL="0" indent="0">
              <a:buNone/>
            </a:pPr>
            <a:r>
              <a:rPr lang="en-US" sz="2100" dirty="0" smtClean="0"/>
              <a:t>Imagine that you own a business, United Widgets Incorporated (UW Inc.). </a:t>
            </a:r>
          </a:p>
          <a:p>
            <a:r>
              <a:rPr lang="en-US" sz="2050" dirty="0" smtClean="0"/>
              <a:t>For most of your employees, you control their employment as normal – you decide how to recruit and hire, how much to pay people and when to give raises, and what to do when they’re not meeting their goals.  </a:t>
            </a:r>
          </a:p>
          <a:p>
            <a:r>
              <a:rPr lang="en-US" sz="2100" dirty="0" smtClean="0"/>
              <a:t>For a small group of your employees, another company, Office of Super Employable Folks (OSEF), controls their employment.  They get to make a lot of choices about your employees.  These are </a:t>
            </a:r>
            <a:r>
              <a:rPr lang="en-US" sz="2100" u="sng" dirty="0" smtClean="0"/>
              <a:t>your</a:t>
            </a:r>
            <a:r>
              <a:rPr lang="en-US" sz="2100" dirty="0" smtClean="0"/>
              <a:t> UW Inc. employees – you provide pay and benefits to them, and you provide workspace and equipment so they can do their jobs. </a:t>
            </a:r>
          </a:p>
          <a:p>
            <a:r>
              <a:rPr lang="en-US" sz="2100" dirty="0" smtClean="0"/>
              <a:t>Nevertheless, OSEF gets to make a lot of decisions about how your employees work for you. They determine how you find and interview potential employees, the job titles your employees get, how much pay they earn, when/whether the employees get a raise, what you do if 	  your employees are having performance problems, and more.</a:t>
            </a:r>
          </a:p>
        </p:txBody>
      </p:sp>
    </p:spTree>
    <p:extLst>
      <p:ext uri="{BB962C8B-B14F-4D97-AF65-F5344CB8AC3E}">
        <p14:creationId xmlns:p14="http://schemas.microsoft.com/office/powerpoint/2010/main" val="4549970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33&quot;&gt;&lt;/object&gt;&lt;object type=&quot;2&quot; unique_id=&quot;10034&quot;&gt;&lt;object type=&quot;3&quot; unique_id=&quot;11519&quot;&gt;&lt;property id=&quot;20148&quot; value=&quot;5&quot;/&gt;&lt;property id=&quot;20300&quot; value=&quot;Slide 1 - &amp;quot;University Personnel System (UPS)  Overview  Margo Lessard Office of Human Resources &amp;amp; Workforce Diversity&amp;quot;&quot;/&gt;&lt;property id=&quot;20307&quot; value=&quot;286&quot;/&gt;&lt;/object&gt;&lt;object type=&quot;3&quot; unique_id=&quot;11781&quot;&gt;&lt;property id=&quot;20148&quot; value=&quot;5&quot;/&gt;&lt;property id=&quot;20300&quot; value=&quot;Slide 2 - &amp;quot;Today’s Agenda&amp;quot;&quot;/&gt;&lt;property id=&quot;20307&quot; value=&quot;287&quot;/&gt;&lt;/object&gt;&lt;object type=&quot;3&quot; unique_id=&quot;11782&quot;&gt;&lt;property id=&quot;20148&quot; value=&quot;5&quot;/&gt;&lt;property id=&quot;20300&quot; value=&quot;Slide 3 - &amp;quot;What is UPS?&amp;quot;&quot;/&gt;&lt;property id=&quot;20307&quot; value=&quot;288&quot;/&gt;&lt;/object&gt;&lt;object type=&quot;3&quot; unique_id=&quot;11783&quot;&gt;&lt;property id=&quot;20148&quot; value=&quot;5&quot;/&gt;&lt;property id=&quot;20300&quot; value=&quot;Slide 4 - &amp;quot;Legislative Intent of § 36.115, Wisconsin Statutes&amp;quot;&quot;/&gt;&lt;property id=&quot;20307&quot; value=&quot;289&quot;/&gt;&lt;/object&gt;&lt;object type=&quot;3&quot; unique_id=&quot;11784&quot;&gt;&lt;property id=&quot;20148&quot; value=&quot;5&quot;/&gt;&lt;property id=&quot;20300&quot; value=&quot;Slide 5 - &amp;quot;How Did UPS Evolve?&amp;quot;&quot;/&gt;&lt;property id=&quot;20307&quot; value=&quot;292&quot;/&gt;&lt;/object&gt;&lt;object type=&quot;3&quot; unique_id=&quot;11890&quot;&gt;&lt;property id=&quot;20148&quot; value=&quot;5&quot;/&gt;&lt;property id=&quot;20300&quot; value=&quot;Slide 7&quot;/&gt;&lt;property id=&quot;20307&quot; value=&quot;293&quot;/&gt;&lt;/object&gt;&lt;object type=&quot;3&quot; unique_id=&quot;11891&quot;&gt;&lt;property id=&quot;20148&quot; value=&quot;5&quot;/&gt;&lt;property id=&quot;20300&quot; value=&quot;Slide 9 - &amp;quot;Why Do We Need UPS?&amp;quot;&quot;/&gt;&lt;property id=&quot;20307&quot; value=&quot;294&quot;/&gt;&lt;/object&gt;&lt;object type=&quot;3&quot; unique_id=&quot;12112&quot;&gt;&lt;property id=&quot;20148&quot; value=&quot;5&quot;/&gt;&lt;property id=&quot;20300&quot; value=&quot;Slide 12 - &amp;quot;What UPS is NOT&amp;quot;&quot;/&gt;&lt;property id=&quot;20307&quot; value=&quot;295&quot;/&gt;&lt;/object&gt;&lt;object type=&quot;3&quot; unique_id=&quot;12113&quot;&gt;&lt;property id=&quot;20148&quot; value=&quot;5&quot;/&gt;&lt;property id=&quot;20300&quot; value=&quot;Slide 13 - &amp;quot;Who is Affected by UPS?&amp;quot;&quot;/&gt;&lt;property id=&quot;20307&quot; value=&quot;296&quot;/&gt;&lt;/object&gt;&lt;object type=&quot;3&quot; unique_id=&quot;12266&quot;&gt;&lt;property id=&quot;20148&quot; value=&quot;5&quot;/&gt;&lt;property id=&quot;20300&quot; value=&quot;Slide 14 - &amp;quot;What Will Change Under UPS?&amp;quot;&quot;/&gt;&lt;property id=&quot;20307&quot; value=&quot;298&quot;/&gt;&lt;/object&gt;&lt;object type=&quot;3&quot; unique_id=&quot;12267&quot;&gt;&lt;property id=&quot;20148&quot; value=&quot;5&quot;/&gt;&lt;property id=&quot;20300&quot; value=&quot;Slide 16 - &amp;quot;What Will Change Under UPS?&amp;quot;&quot;/&gt;&lt;property id=&quot;20307&quot; value=&quot;299&quot;/&gt;&lt;/object&gt;&lt;object type=&quot;3&quot; unique_id=&quot;12268&quot;&gt;&lt;property id=&quot;20148&quot; value=&quot;5&quot;/&gt;&lt;property id=&quot;20300&quot; value=&quot;Slide 17 - &amp;quot;What Will Change Under UPS?&amp;quot;&quot;/&gt;&lt;property id=&quot;20307&quot; value=&quot;300&quot;/&gt;&lt;/object&gt;&lt;object type=&quot;3&quot; unique_id=&quot;12269&quot;&gt;&lt;property id=&quot;20148&quot; value=&quot;5&quot;/&gt;&lt;property id=&quot;20300&quot; value=&quot;Slide 18 - &amp;quot;What Will Change Under UPS?&amp;quot;&quot;/&gt;&lt;property id=&quot;20307&quot; value=&quot;301&quot;/&gt;&lt;/object&gt;&lt;object type=&quot;3&quot; unique_id=&quot;12419&quot;&gt;&lt;property id=&quot;20148&quot; value=&quot;5&quot;/&gt;&lt;property id=&quot;20300&quot; value=&quot;Slide 19 - &amp;quot;What Will Change at UWSA vs. Other UW Institutions?&amp;quot;&quot;/&gt;&lt;property id=&quot;20307&quot; value=&quot;302&quot;/&gt;&lt;/object&gt;&lt;object type=&quot;3&quot; unique_id=&quot;12420&quot;&gt;&lt;property id=&quot;20148&quot; value=&quot;5&quot;/&gt;&lt;property id=&quot;20300&quot; value=&quot;Slide 20 - &amp;quot;What Will Not Change Under UPS?&amp;quot;&quot;/&gt;&lt;property id=&quot;20307&quot; value=&quot;303&quot;/&gt;&lt;/object&gt;&lt;object type=&quot;3&quot; unique_id=&quot;12421&quot;&gt;&lt;property id=&quot;20148&quot; value=&quot;5&quot;/&gt;&lt;property id=&quot;20300&quot; value=&quot;Slide 24 - &amp;quot;Who Makes Decisions About UPS?&amp;quot;&quot;/&gt;&lt;property id=&quot;20307&quot; value=&quot;304&quot;/&gt;&lt;/object&gt;&lt;object type=&quot;3&quot; unique_id=&quot;12422&quot;&gt;&lt;property id=&quot;20148&quot; value=&quot;5&quot;/&gt;&lt;property id=&quot;20300&quot; value=&quot;Slide 25 - &amp;quot;Who Makes Decisions About UPS?&amp;quot;&quot;/&gt;&lt;property id=&quot;20307&quot; value=&quot;305&quot;/&gt;&lt;/object&gt;&lt;object type=&quot;3&quot; unique_id=&quot;12551&quot;&gt;&lt;property id=&quot;20148&quot; value=&quot;5&quot;/&gt;&lt;property id=&quot;20300&quot; value=&quot;Slide 27 - &amp;quot;What Do I Need To Do?&amp;quot;&quot;/&gt;&lt;property id=&quot;20307&quot; value=&quot;306&quot;/&gt;&lt;/object&gt;&lt;object type=&quot;3&quot; unique_id=&quot;12552&quot;&gt;&lt;property id=&quot;20148&quot; value=&quot;5&quot;/&gt;&lt;property id=&quot;20300&quot; value=&quot;Slide 28 - &amp;quot;How Can I Learn More?&amp;quot;&quot;/&gt;&lt;property id=&quot;20307&quot; value=&quot;307&quot;/&gt;&lt;/object&gt;&lt;object type=&quot;3&quot; unique_id=&quot;12634&quot;&gt;&lt;property id=&quot;20148&quot; value=&quot;5&quot;/&gt;&lt;property id=&quot;20300&quot; value=&quot;Slide 15&quot;/&gt;&lt;property id=&quot;20307&quot; value=&quot;309&quot;/&gt;&lt;/object&gt;&lt;object type=&quot;3&quot; unique_id=&quot;12797&quot;&gt;&lt;property id=&quot;20148&quot; value=&quot;5&quot;/&gt;&lt;property id=&quot;20300&quot; value=&quot;Slide 11 - &amp;quot;Why Do We Need UPS?&amp;quot;&quot;/&gt;&lt;property id=&quot;20307&quot; value=&quot;311&quot;/&gt;&lt;/object&gt;&lt;object type=&quot;3&quot; unique_id=&quot;12798&quot;&gt;&lt;property id=&quot;20148&quot; value=&quot;5&quot;/&gt;&lt;property id=&quot;20300&quot; value=&quot;Slide 8 - &amp;quot;Why Do We Need UPS?&amp;quot;&quot;/&gt;&lt;property id=&quot;20307&quot; value=&quot;310&quot;/&gt;&lt;/object&gt;&lt;object type=&quot;3&quot; unique_id=&quot;12996&quot;&gt;&lt;property id=&quot;20148&quot; value=&quot;5&quot;/&gt;&lt;property id=&quot;20300&quot; value=&quot;Slide 29 - &amp;quot;Questions?&amp;quot;&quot;/&gt;&lt;property id=&quot;20307&quot; value=&quot;312&quot;/&gt;&lt;/object&gt;&lt;object type=&quot;3&quot; unique_id=&quot;13576&quot;&gt;&lt;property id=&quot;20148&quot; value=&quot;5&quot;/&gt;&lt;property id=&quot;20300&quot; value=&quot;Slide 6 - &amp;quot;How Did UPS Evolve?&amp;quot;&quot;/&gt;&lt;property id=&quot;20307&quot; value=&quot;314&quot;/&gt;&lt;/object&gt;&lt;object type=&quot;3&quot; unique_id=&quot;13577&quot;&gt;&lt;property id=&quot;20148&quot; value=&quot;5&quot;/&gt;&lt;property id=&quot;20300&quot; value=&quot;Slide 26 - &amp;quot;What Doesn’t Need UPS?&amp;quot;&quot;/&gt;&lt;property id=&quot;20307&quot; value=&quot;316&quot;/&gt;&lt;/object&gt;&lt;object type=&quot;3&quot; unique_id=&quot;13578&quot;&gt;&lt;property id=&quot;20148&quot; value=&quot;5&quot;/&gt;&lt;property id=&quot;20300&quot; value=&quot;Slide 21 - &amp;quot;What About Jobs at State Agencies?&amp;quot;&quot;/&gt;&lt;property id=&quot;20307&quot; value=&quot;317&quot;/&gt;&lt;/object&gt;&lt;object type=&quot;3&quot; unique_id=&quot;13579&quot;&gt;&lt;property id=&quot;20148&quot; value=&quot;5&quot;/&gt;&lt;property id=&quot;20300&quot; value=&quot;Slide 22 - &amp;quot;What About Accepting a Job at State Agencies?&amp;quot;&quot;/&gt;&lt;property id=&quot;20307&quot; value=&quot;318&quot;/&gt;&lt;/object&gt;&lt;object type=&quot;3&quot; unique_id=&quot;13580&quot;&gt;&lt;property id=&quot;20148&quot; value=&quot;5&quot;/&gt;&lt;property id=&quot;20300&quot; value=&quot;Slide 23 - &amp;quot;What About Accepting a Job at State Agencies?&amp;quot;&quot;/&gt;&lt;property id=&quot;20307&quot; value=&quot;319&quot;/&gt;&lt;/object&gt;&lt;object type=&quot;3&quot; unique_id=&quot;13701&quot;&gt;&lt;property id=&quot;20148&quot; value=&quot;5&quot;/&gt;&lt;property id=&quot;20300&quot; value=&quot;Slide 10 - &amp;quot;Why Do We Need UPS?&amp;quot;&quot;/&gt;&lt;property id=&quot;20307&quot; value=&quot;32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1478</TotalTime>
  <Words>1708</Words>
  <Application>Microsoft Office PowerPoint</Application>
  <PresentationFormat>On-screen Show (4:3)</PresentationFormat>
  <Paragraphs>250</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University Personnel System (UPS)  Overview   </vt:lpstr>
      <vt:lpstr>Today’s Agenda</vt:lpstr>
      <vt:lpstr>What is UPS?</vt:lpstr>
      <vt:lpstr>Legislative Intent of § 36.115, Wisconsin Statutes</vt:lpstr>
      <vt:lpstr>How Did UPS Evolve?</vt:lpstr>
      <vt:lpstr>How Did UPS Evolve?</vt:lpstr>
      <vt:lpstr>PowerPoint Presentation</vt:lpstr>
      <vt:lpstr>Why Do We Need UPS?</vt:lpstr>
      <vt:lpstr>Why Do We Need UPS?</vt:lpstr>
      <vt:lpstr>Why Do We Need UPS?</vt:lpstr>
      <vt:lpstr>Why Do We Need UPS?</vt:lpstr>
      <vt:lpstr>What UPS is NOT</vt:lpstr>
      <vt:lpstr>Who is Affected by UPS?</vt:lpstr>
      <vt:lpstr>What Will Change Under UPS?</vt:lpstr>
      <vt:lpstr>PowerPoint Presentation</vt:lpstr>
      <vt:lpstr>What Will Change Under UPS?</vt:lpstr>
      <vt:lpstr>What Will Change Under UPS?</vt:lpstr>
      <vt:lpstr>What Will Change Under UPS?</vt:lpstr>
      <vt:lpstr>What Will Change at UWSA vs. Other UW Institutions?</vt:lpstr>
      <vt:lpstr>What Will Not Change Under UPS?</vt:lpstr>
      <vt:lpstr>What About Jobs at State Agencies?</vt:lpstr>
      <vt:lpstr>What About Accepting a Job at State Agencies?</vt:lpstr>
      <vt:lpstr>What About Accepting a Job at State Agencies?</vt:lpstr>
      <vt:lpstr>Who Makes Decisions About UPS?</vt:lpstr>
      <vt:lpstr>Who Makes Decisions About UPS?</vt:lpstr>
      <vt:lpstr>What Doesn’t Need UPS?</vt:lpstr>
      <vt:lpstr>What Do I Need To Do?</vt:lpstr>
      <vt:lpstr>How Can I Learn More?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Personnel System (UPS) Overview</dc:title>
  <dc:creator>Daniel Krueger</dc:creator>
  <cp:lastModifiedBy>Jamie O'Donnell</cp:lastModifiedBy>
  <cp:revision>97</cp:revision>
  <cp:lastPrinted>2015-03-26T13:13:26Z</cp:lastPrinted>
  <dcterms:created xsi:type="dcterms:W3CDTF">2015-03-23T13:15:32Z</dcterms:created>
  <dcterms:modified xsi:type="dcterms:W3CDTF">2015-06-12T15:33:37Z</dcterms:modified>
</cp:coreProperties>
</file>