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4"/>
  </p:sldMasterIdLst>
  <p:notesMasterIdLst>
    <p:notesMasterId r:id="rId45"/>
  </p:notesMasterIdLst>
  <p:handoutMasterIdLst>
    <p:handoutMasterId r:id="rId46"/>
  </p:handoutMasterIdLst>
  <p:sldIdLst>
    <p:sldId id="346" r:id="rId5"/>
    <p:sldId id="335" r:id="rId6"/>
    <p:sldId id="971" r:id="rId7"/>
    <p:sldId id="433" r:id="rId8"/>
    <p:sldId id="273" r:id="rId9"/>
    <p:sldId id="432" r:id="rId10"/>
    <p:sldId id="429" r:id="rId11"/>
    <p:sldId id="928" r:id="rId12"/>
    <p:sldId id="295" r:id="rId13"/>
    <p:sldId id="333" r:id="rId14"/>
    <p:sldId id="982" r:id="rId15"/>
    <p:sldId id="332" r:id="rId16"/>
    <p:sldId id="983" r:id="rId17"/>
    <p:sldId id="425" r:id="rId18"/>
    <p:sldId id="968" r:id="rId19"/>
    <p:sldId id="969" r:id="rId20"/>
    <p:sldId id="970" r:id="rId21"/>
    <p:sldId id="975" r:id="rId22"/>
    <p:sldId id="976" r:id="rId23"/>
    <p:sldId id="979" r:id="rId24"/>
    <p:sldId id="309" r:id="rId25"/>
    <p:sldId id="984" r:id="rId26"/>
    <p:sldId id="985" r:id="rId27"/>
    <p:sldId id="986" r:id="rId28"/>
    <p:sldId id="305" r:id="rId29"/>
    <p:sldId id="502" r:id="rId30"/>
    <p:sldId id="980" r:id="rId31"/>
    <p:sldId id="391" r:id="rId32"/>
    <p:sldId id="977" r:id="rId33"/>
    <p:sldId id="563" r:id="rId34"/>
    <p:sldId id="537" r:id="rId35"/>
    <p:sldId id="972" r:id="rId36"/>
    <p:sldId id="528" r:id="rId37"/>
    <p:sldId id="532" r:id="rId38"/>
    <p:sldId id="981" r:id="rId39"/>
    <p:sldId id="974" r:id="rId40"/>
    <p:sldId id="978" r:id="rId41"/>
    <p:sldId id="965" r:id="rId42"/>
    <p:sldId id="966" r:id="rId43"/>
    <p:sldId id="534" r:id="rId4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0DAA6F7-A9A7-47CC-BD93-F5906EADA9FC}">
          <p14:sldIdLst>
            <p14:sldId id="346"/>
            <p14:sldId id="335"/>
          </p14:sldIdLst>
        </p14:section>
        <p14:section name="Job Titles" id="{B751B48A-8007-43F4-BB8E-3581957FCCDD}">
          <p14:sldIdLst>
            <p14:sldId id="971"/>
            <p14:sldId id="433"/>
            <p14:sldId id="273"/>
            <p14:sldId id="432"/>
            <p14:sldId id="429"/>
            <p14:sldId id="928"/>
            <p14:sldId id="295"/>
            <p14:sldId id="333"/>
            <p14:sldId id="982"/>
            <p14:sldId id="332"/>
            <p14:sldId id="983"/>
          </p14:sldIdLst>
        </p14:section>
        <p14:section name="Best Fit" id="{3D698DFF-4630-40F8-9397-029252F8775F}">
          <p14:sldIdLst>
            <p14:sldId id="425"/>
            <p14:sldId id="968"/>
            <p14:sldId id="969"/>
            <p14:sldId id="970"/>
            <p14:sldId id="975"/>
            <p14:sldId id="976"/>
            <p14:sldId id="979"/>
          </p14:sldIdLst>
        </p14:section>
        <p14:section name="Putting Into Practice" id="{F8DB2B74-3B4B-4990-B1C2-C759B2297700}">
          <p14:sldIdLst>
            <p14:sldId id="309"/>
            <p14:sldId id="984"/>
            <p14:sldId id="985"/>
            <p14:sldId id="986"/>
            <p14:sldId id="305"/>
            <p14:sldId id="502"/>
          </p14:sldIdLst>
        </p14:section>
        <p14:section name="The Ask" id="{F3EED551-2374-4F01-947C-E333182E577A}">
          <p14:sldIdLst>
            <p14:sldId id="980"/>
            <p14:sldId id="391"/>
            <p14:sldId id="977"/>
          </p14:sldIdLst>
        </p14:section>
        <p14:section name="Getting Started" id="{30DDB719-72B7-483E-8A97-9DD3870DD42F}">
          <p14:sldIdLst>
            <p14:sldId id="563"/>
            <p14:sldId id="537"/>
            <p14:sldId id="972"/>
            <p14:sldId id="528"/>
            <p14:sldId id="532"/>
            <p14:sldId id="981"/>
          </p14:sldIdLst>
        </p14:section>
        <p14:section name="Additional Considerations" id="{DE59CC8A-A329-46F4-9ACA-193B20DE0372}">
          <p14:sldIdLst>
            <p14:sldId id="974"/>
            <p14:sldId id="978"/>
            <p14:sldId id="965"/>
            <p14:sldId id="966"/>
          </p14:sldIdLst>
        </p14:section>
        <p14:section name="Next Steps &amp; Close" id="{B393A595-FFD2-4880-A78B-83A16E90E3B4}">
          <p14:sldIdLst>
            <p14:sldId id="534"/>
          </p14:sldIdLst>
        </p14:section>
      </p14:sectionLst>
    </p:ext>
    <p:ext uri="{EFAFB233-063F-42B5-8137-9DF3F51BA10A}">
      <p15:sldGuideLst xmlns:p15="http://schemas.microsoft.com/office/powerpoint/2012/main">
        <p15:guide id="1" orient="horz" pos="912" userDrawn="1">
          <p15:clr>
            <a:srgbClr val="A4A3A4"/>
          </p15:clr>
        </p15:guide>
        <p15:guide id="2" pos="192" userDrawn="1">
          <p15:clr>
            <a:srgbClr val="A4A3A4"/>
          </p15:clr>
        </p15:guide>
        <p15:guide id="3" pos="5568" userDrawn="1">
          <p15:clr>
            <a:srgbClr val="A4A3A4"/>
          </p15:clr>
        </p15:guide>
        <p15:guide id="4" orient="horz" pos="398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shua Schwab" initials="JS" lastIdx="31" clrIdx="0"/>
  <p:cmAuthor id="2" name="Howen, Katelyn" initials="HK" lastIdx="108" clrIdx="1">
    <p:extLst>
      <p:ext uri="{19B8F6BF-5375-455C-9EA6-DF929625EA0E}">
        <p15:presenceInfo xmlns:p15="http://schemas.microsoft.com/office/powerpoint/2012/main" userId="S-1-5-21-520375513-3242445579-1434324379-41231" providerId="AD"/>
      </p:ext>
    </p:extLst>
  </p:cmAuthor>
  <p:cmAuthor id="3" name="Gaby Perez" initials="GP" lastIdx="126" clrIdx="2">
    <p:extLst>
      <p:ext uri="{19B8F6BF-5375-455C-9EA6-DF929625EA0E}">
        <p15:presenceInfo xmlns:p15="http://schemas.microsoft.com/office/powerpoint/2012/main" userId="S-1-5-21-1275210071-583907252-725345543-180447" providerId="AD"/>
      </p:ext>
    </p:extLst>
  </p:cmAuthor>
  <p:cmAuthor id="4" name="Birkes-Geffert, Marci" initials="BM" lastIdx="77" clrIdx="3">
    <p:extLst>
      <p:ext uri="{19B8F6BF-5375-455C-9EA6-DF929625EA0E}">
        <p15:presenceInfo xmlns:p15="http://schemas.microsoft.com/office/powerpoint/2012/main" userId="S-1-5-21-520375513-3242445579-1434324379-49275" providerId="AD"/>
      </p:ext>
    </p:extLst>
  </p:cmAuthor>
  <p:cmAuthor id="5" name="Marci Birkes" initials="MB" lastIdx="44" clrIdx="4">
    <p:extLst>
      <p:ext uri="{19B8F6BF-5375-455C-9EA6-DF929625EA0E}">
        <p15:presenceInfo xmlns:p15="http://schemas.microsoft.com/office/powerpoint/2012/main" userId="Marci Birkes" providerId="None"/>
      </p:ext>
    </p:extLst>
  </p:cmAuthor>
  <p:cmAuthor id="6" name="Gaby Perez" initials="GP [2]" lastIdx="38" clrIdx="5">
    <p:extLst>
      <p:ext uri="{19B8F6BF-5375-455C-9EA6-DF929625EA0E}">
        <p15:presenceInfo xmlns:p15="http://schemas.microsoft.com/office/powerpoint/2012/main" userId="S::gaperez@huronconsultinggroup.com::f02800d0-2f0a-4fea-8643-372c7b684ed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70033"/>
    <a:srgbClr val="E8D0D0"/>
    <a:srgbClr val="C00000"/>
    <a:srgbClr val="C0504D"/>
    <a:srgbClr val="F4E9E9"/>
    <a:srgbClr val="47B5D7"/>
    <a:srgbClr val="3D95B1"/>
    <a:srgbClr val="088DB5"/>
    <a:srgbClr val="BE0712"/>
    <a:srgbClr val="008B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8C9473-61CB-4D85-9857-8528860DDFA0}" v="1" dt="2022-02-08T02:39:28.5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76" autoAdjust="0"/>
    <p:restoredTop sz="67462" autoAdjust="0"/>
  </p:normalViewPr>
  <p:slideViewPr>
    <p:cSldViewPr snapToObjects="1">
      <p:cViewPr varScale="1">
        <p:scale>
          <a:sx n="77" d="100"/>
          <a:sy n="77" d="100"/>
        </p:scale>
        <p:origin x="1674" y="78"/>
      </p:cViewPr>
      <p:guideLst>
        <p:guide orient="horz" pos="912"/>
        <p:guide pos="192"/>
        <p:guide pos="5568"/>
        <p:guide orient="horz" pos="3984"/>
      </p:guideLst>
    </p:cSldViewPr>
  </p:slideViewPr>
  <p:outlineViewPr>
    <p:cViewPr>
      <p:scale>
        <a:sx n="33" d="100"/>
        <a:sy n="33" d="100"/>
      </p:scale>
      <p:origin x="0" y="-4939"/>
    </p:cViewPr>
  </p:outlineViewPr>
  <p:notesTextViewPr>
    <p:cViewPr>
      <p:scale>
        <a:sx n="150" d="100"/>
        <a:sy n="150" d="100"/>
      </p:scale>
      <p:origin x="0" y="0"/>
    </p:cViewPr>
  </p:notesTextViewPr>
  <p:sorterViewPr>
    <p:cViewPr>
      <p:scale>
        <a:sx n="100" d="100"/>
        <a:sy n="100" d="100"/>
      </p:scale>
      <p:origin x="0" y="0"/>
    </p:cViewPr>
  </p:sorterViewPr>
  <p:notesViewPr>
    <p:cSldViewPr snapToObjects="1">
      <p:cViewPr>
        <p:scale>
          <a:sx n="77" d="100"/>
          <a:sy n="77" d="100"/>
        </p:scale>
        <p:origin x="2016" y="-13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3"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Bridges" userId="544223a2-b8c5-4e96-8ae8-2f6c48e40f10" providerId="ADAL" clId="{AC8C9473-61CB-4D85-9857-8528860DDFA0}"/>
    <pc:docChg chg="addSld modSld">
      <pc:chgData name="Lauren Bridges" userId="544223a2-b8c5-4e96-8ae8-2f6c48e40f10" providerId="ADAL" clId="{AC8C9473-61CB-4D85-9857-8528860DDFA0}" dt="2022-02-08T02:40:18.717" v="1" actId="20577"/>
      <pc:docMkLst>
        <pc:docMk/>
      </pc:docMkLst>
      <pc:sldChg chg="add setBg modNotesTx">
        <pc:chgData name="Lauren Bridges" userId="544223a2-b8c5-4e96-8ae8-2f6c48e40f10" providerId="ADAL" clId="{AC8C9473-61CB-4D85-9857-8528860DDFA0}" dt="2022-02-08T02:40:18.717" v="1" actId="20577"/>
        <pc:sldMkLst>
          <pc:docMk/>
          <pc:sldMk cId="994323378" sldId="987"/>
        </pc:sldMkLst>
      </pc:sldChg>
    </pc:docChg>
  </pc:docChgLst>
  <pc:docChgLst>
    <pc:chgData name="Lauren Bridges" userId="544223a2-b8c5-4e96-8ae8-2f6c48e40f10" providerId="ADAL" clId="{BD3C9711-13B9-4134-B6DF-A598D6B218F0}"/>
    <pc:docChg chg="undo custSel mod addSld delSld modSld sldOrd modSection">
      <pc:chgData name="Lauren Bridges" userId="544223a2-b8c5-4e96-8ae8-2f6c48e40f10" providerId="ADAL" clId="{BD3C9711-13B9-4134-B6DF-A598D6B218F0}" dt="2022-01-18T21:49:58.647" v="3188" actId="20577"/>
      <pc:docMkLst>
        <pc:docMk/>
      </pc:docMkLst>
      <pc:sldChg chg="modNotesTx">
        <pc:chgData name="Lauren Bridges" userId="544223a2-b8c5-4e96-8ae8-2f6c48e40f10" providerId="ADAL" clId="{BD3C9711-13B9-4134-B6DF-A598D6B218F0}" dt="2022-01-18T19:59:41.636" v="2900" actId="12"/>
        <pc:sldMkLst>
          <pc:docMk/>
          <pc:sldMk cId="820000413" sldId="273"/>
        </pc:sldMkLst>
      </pc:sldChg>
      <pc:sldChg chg="addSp modSp mod modNotesTx">
        <pc:chgData name="Lauren Bridges" userId="544223a2-b8c5-4e96-8ae8-2f6c48e40f10" providerId="ADAL" clId="{BD3C9711-13B9-4134-B6DF-A598D6B218F0}" dt="2022-01-18T16:27:54.867" v="307" actId="27636"/>
        <pc:sldMkLst>
          <pc:docMk/>
          <pc:sldMk cId="3574864455" sldId="295"/>
        </pc:sldMkLst>
        <pc:spChg chg="mod">
          <ac:chgData name="Lauren Bridges" userId="544223a2-b8c5-4e96-8ae8-2f6c48e40f10" providerId="ADAL" clId="{BD3C9711-13B9-4134-B6DF-A598D6B218F0}" dt="2022-01-18T16:27:54.867" v="307" actId="27636"/>
          <ac:spMkLst>
            <pc:docMk/>
            <pc:sldMk cId="3574864455" sldId="295"/>
            <ac:spMk id="3" creationId="{00000000-0000-0000-0000-000000000000}"/>
          </ac:spMkLst>
        </pc:spChg>
        <pc:spChg chg="add mod">
          <ac:chgData name="Lauren Bridges" userId="544223a2-b8c5-4e96-8ae8-2f6c48e40f10" providerId="ADAL" clId="{BD3C9711-13B9-4134-B6DF-A598D6B218F0}" dt="2022-01-18T16:27:38.879" v="298" actId="1076"/>
          <ac:spMkLst>
            <pc:docMk/>
            <pc:sldMk cId="3574864455" sldId="295"/>
            <ac:spMk id="4" creationId="{0B50CB1F-C402-4E8C-93BB-69AA0A4B1F8D}"/>
          </ac:spMkLst>
        </pc:spChg>
        <pc:spChg chg="add mod">
          <ac:chgData name="Lauren Bridges" userId="544223a2-b8c5-4e96-8ae8-2f6c48e40f10" providerId="ADAL" clId="{BD3C9711-13B9-4134-B6DF-A598D6B218F0}" dt="2022-01-18T16:27:38.879" v="298" actId="1076"/>
          <ac:spMkLst>
            <pc:docMk/>
            <pc:sldMk cId="3574864455" sldId="295"/>
            <ac:spMk id="5" creationId="{DEDB7DB0-2DD8-456C-8E46-9EA831345FCF}"/>
          </ac:spMkLst>
        </pc:spChg>
      </pc:sldChg>
      <pc:sldChg chg="addSp modSp mod">
        <pc:chgData name="Lauren Bridges" userId="544223a2-b8c5-4e96-8ae8-2f6c48e40f10" providerId="ADAL" clId="{BD3C9711-13B9-4134-B6DF-A598D6B218F0}" dt="2022-01-18T21:27:48.158" v="3137" actId="20577"/>
        <pc:sldMkLst>
          <pc:docMk/>
          <pc:sldMk cId="3807816554" sldId="305"/>
        </pc:sldMkLst>
        <pc:spChg chg="add mod">
          <ac:chgData name="Lauren Bridges" userId="544223a2-b8c5-4e96-8ae8-2f6c48e40f10" providerId="ADAL" clId="{BD3C9711-13B9-4134-B6DF-A598D6B218F0}" dt="2022-01-18T21:27:48.158" v="3137" actId="20577"/>
          <ac:spMkLst>
            <pc:docMk/>
            <pc:sldMk cId="3807816554" sldId="305"/>
            <ac:spMk id="5" creationId="{20FA2621-95D4-411E-BCDC-C94F9A8A2C6D}"/>
          </ac:spMkLst>
        </pc:spChg>
        <pc:picChg chg="add mod">
          <ac:chgData name="Lauren Bridges" userId="544223a2-b8c5-4e96-8ae8-2f6c48e40f10" providerId="ADAL" clId="{BD3C9711-13B9-4134-B6DF-A598D6B218F0}" dt="2022-01-18T21:27:45.340" v="3135"/>
          <ac:picMkLst>
            <pc:docMk/>
            <pc:sldMk cId="3807816554" sldId="305"/>
            <ac:picMk id="4" creationId="{A8E2641C-0225-4E57-BFE8-74494AB2DE4F}"/>
          </ac:picMkLst>
        </pc:picChg>
      </pc:sldChg>
      <pc:sldChg chg="addSp modSp mod">
        <pc:chgData name="Lauren Bridges" userId="544223a2-b8c5-4e96-8ae8-2f6c48e40f10" providerId="ADAL" clId="{BD3C9711-13B9-4134-B6DF-A598D6B218F0}" dt="2022-01-18T21:12:58.633" v="3011" actId="20577"/>
        <pc:sldMkLst>
          <pc:docMk/>
          <pc:sldMk cId="3732186956" sldId="309"/>
        </pc:sldMkLst>
        <pc:spChg chg="add mod">
          <ac:chgData name="Lauren Bridges" userId="544223a2-b8c5-4e96-8ae8-2f6c48e40f10" providerId="ADAL" clId="{BD3C9711-13B9-4134-B6DF-A598D6B218F0}" dt="2022-01-18T21:12:58.633" v="3011" actId="20577"/>
          <ac:spMkLst>
            <pc:docMk/>
            <pc:sldMk cId="3732186956" sldId="309"/>
            <ac:spMk id="9" creationId="{DD9932D0-9879-43D2-833A-2B934C566431}"/>
          </ac:spMkLst>
        </pc:spChg>
        <pc:picChg chg="mod">
          <ac:chgData name="Lauren Bridges" userId="544223a2-b8c5-4e96-8ae8-2f6c48e40f10" providerId="ADAL" clId="{BD3C9711-13B9-4134-B6DF-A598D6B218F0}" dt="2022-01-18T21:10:35.619" v="3009" actId="14826"/>
          <ac:picMkLst>
            <pc:docMk/>
            <pc:sldMk cId="3732186956" sldId="309"/>
            <ac:picMk id="5" creationId="{E8838DC6-9C09-4CE5-A51B-C05F62FEF5A3}"/>
          </ac:picMkLst>
        </pc:picChg>
        <pc:picChg chg="add mod">
          <ac:chgData name="Lauren Bridges" userId="544223a2-b8c5-4e96-8ae8-2f6c48e40f10" providerId="ADAL" clId="{BD3C9711-13B9-4134-B6DF-A598D6B218F0}" dt="2022-01-18T21:11:00.482" v="3010"/>
          <ac:picMkLst>
            <pc:docMk/>
            <pc:sldMk cId="3732186956" sldId="309"/>
            <ac:picMk id="8" creationId="{F88F06D6-605B-4C53-B889-461CBAB1E365}"/>
          </ac:picMkLst>
        </pc:picChg>
      </pc:sldChg>
      <pc:sldChg chg="addSp modSp mod">
        <pc:chgData name="Lauren Bridges" userId="544223a2-b8c5-4e96-8ae8-2f6c48e40f10" providerId="ADAL" clId="{BD3C9711-13B9-4134-B6DF-A598D6B218F0}" dt="2022-01-18T21:27:57.792" v="3140" actId="20577"/>
        <pc:sldMkLst>
          <pc:docMk/>
          <pc:sldMk cId="3245173626" sldId="319"/>
        </pc:sldMkLst>
        <pc:spChg chg="mod">
          <ac:chgData name="Lauren Bridges" userId="544223a2-b8c5-4e96-8ae8-2f6c48e40f10" providerId="ADAL" clId="{BD3C9711-13B9-4134-B6DF-A598D6B218F0}" dt="2022-01-18T20:56:32.136" v="3008" actId="20577"/>
          <ac:spMkLst>
            <pc:docMk/>
            <pc:sldMk cId="3245173626" sldId="319"/>
            <ac:spMk id="3" creationId="{00000000-0000-0000-0000-000000000000}"/>
          </ac:spMkLst>
        </pc:spChg>
        <pc:spChg chg="add mod">
          <ac:chgData name="Lauren Bridges" userId="544223a2-b8c5-4e96-8ae8-2f6c48e40f10" providerId="ADAL" clId="{BD3C9711-13B9-4134-B6DF-A598D6B218F0}" dt="2022-01-18T21:27:57.792" v="3140" actId="20577"/>
          <ac:spMkLst>
            <pc:docMk/>
            <pc:sldMk cId="3245173626" sldId="319"/>
            <ac:spMk id="5" creationId="{B7E8D32B-5A03-4880-8579-1D806C3A0BAC}"/>
          </ac:spMkLst>
        </pc:spChg>
        <pc:picChg chg="add mod">
          <ac:chgData name="Lauren Bridges" userId="544223a2-b8c5-4e96-8ae8-2f6c48e40f10" providerId="ADAL" clId="{BD3C9711-13B9-4134-B6DF-A598D6B218F0}" dt="2022-01-18T21:27:50.859" v="3138"/>
          <ac:picMkLst>
            <pc:docMk/>
            <pc:sldMk cId="3245173626" sldId="319"/>
            <ac:picMk id="4" creationId="{7B72EF5C-A3AD-43C6-A1FA-003EFE559D04}"/>
          </ac:picMkLst>
        </pc:picChg>
      </pc:sldChg>
      <pc:sldChg chg="addSp modSp mod modNotesTx">
        <pc:chgData name="Lauren Bridges" userId="544223a2-b8c5-4e96-8ae8-2f6c48e40f10" providerId="ADAL" clId="{BD3C9711-13B9-4134-B6DF-A598D6B218F0}" dt="2022-01-18T20:26:36.657" v="2979"/>
        <pc:sldMkLst>
          <pc:docMk/>
          <pc:sldMk cId="1551447168" sldId="332"/>
        </pc:sldMkLst>
        <pc:spChg chg="add mod">
          <ac:chgData name="Lauren Bridges" userId="544223a2-b8c5-4e96-8ae8-2f6c48e40f10" providerId="ADAL" clId="{BD3C9711-13B9-4134-B6DF-A598D6B218F0}" dt="2022-01-18T20:16:21.656" v="2910" actId="20577"/>
          <ac:spMkLst>
            <pc:docMk/>
            <pc:sldMk cId="1551447168" sldId="332"/>
            <ac:spMk id="8" creationId="{53028E8C-5E3A-477A-A330-A9F6E5ACF69B}"/>
          </ac:spMkLst>
        </pc:spChg>
        <pc:picChg chg="add mod">
          <ac:chgData name="Lauren Bridges" userId="544223a2-b8c5-4e96-8ae8-2f6c48e40f10" providerId="ADAL" clId="{BD3C9711-13B9-4134-B6DF-A598D6B218F0}" dt="2022-01-18T20:15:39.334" v="2907"/>
          <ac:picMkLst>
            <pc:docMk/>
            <pc:sldMk cId="1551447168" sldId="332"/>
            <ac:picMk id="7" creationId="{7424910B-F25D-4EBB-861E-A16A1BE180C5}"/>
          </ac:picMkLst>
        </pc:picChg>
      </pc:sldChg>
      <pc:sldChg chg="addSp modSp mod modNotesTx">
        <pc:chgData name="Lauren Bridges" userId="544223a2-b8c5-4e96-8ae8-2f6c48e40f10" providerId="ADAL" clId="{BD3C9711-13B9-4134-B6DF-A598D6B218F0}" dt="2022-01-18T20:26:33.012" v="2978" actId="20577"/>
        <pc:sldMkLst>
          <pc:docMk/>
          <pc:sldMk cId="1214062569" sldId="333"/>
        </pc:sldMkLst>
        <pc:spChg chg="add mod">
          <ac:chgData name="Lauren Bridges" userId="544223a2-b8c5-4e96-8ae8-2f6c48e40f10" providerId="ADAL" clId="{BD3C9711-13B9-4134-B6DF-A598D6B218F0}" dt="2022-01-18T20:15:36.739" v="2906" actId="20577"/>
          <ac:spMkLst>
            <pc:docMk/>
            <pc:sldMk cId="1214062569" sldId="333"/>
            <ac:spMk id="9" creationId="{80F7C2A7-2970-4B0C-8DFF-73C9BD588E9A}"/>
          </ac:spMkLst>
        </pc:spChg>
        <pc:picChg chg="add mod">
          <ac:chgData name="Lauren Bridges" userId="544223a2-b8c5-4e96-8ae8-2f6c48e40f10" providerId="ADAL" clId="{BD3C9711-13B9-4134-B6DF-A598D6B218F0}" dt="2022-01-18T20:15:30.875" v="2903"/>
          <ac:picMkLst>
            <pc:docMk/>
            <pc:sldMk cId="1214062569" sldId="333"/>
            <ac:picMk id="8" creationId="{A876900A-4B69-497A-974C-E1BB6BBD9240}"/>
          </ac:picMkLst>
        </pc:picChg>
      </pc:sldChg>
      <pc:sldChg chg="addSp modSp mod modNotesTx">
        <pc:chgData name="Lauren Bridges" userId="544223a2-b8c5-4e96-8ae8-2f6c48e40f10" providerId="ADAL" clId="{BD3C9711-13B9-4134-B6DF-A598D6B218F0}" dt="2022-01-18T19:49:01.173" v="2787" actId="20577"/>
        <pc:sldMkLst>
          <pc:docMk/>
          <pc:sldMk cId="365784838" sldId="335"/>
        </pc:sldMkLst>
        <pc:spChg chg="add mod">
          <ac:chgData name="Lauren Bridges" userId="544223a2-b8c5-4e96-8ae8-2f6c48e40f10" providerId="ADAL" clId="{BD3C9711-13B9-4134-B6DF-A598D6B218F0}" dt="2022-01-18T17:00:06.601" v="581" actId="403"/>
          <ac:spMkLst>
            <pc:docMk/>
            <pc:sldMk cId="365784838" sldId="335"/>
            <ac:spMk id="2" creationId="{93AE0AB6-78A6-4212-9DC1-4D05A1181686}"/>
          </ac:spMkLst>
        </pc:spChg>
        <pc:spChg chg="mod">
          <ac:chgData name="Lauren Bridges" userId="544223a2-b8c5-4e96-8ae8-2f6c48e40f10" providerId="ADAL" clId="{BD3C9711-13B9-4134-B6DF-A598D6B218F0}" dt="2022-01-18T16:19:38.463" v="13" actId="20577"/>
          <ac:spMkLst>
            <pc:docMk/>
            <pc:sldMk cId="365784838" sldId="335"/>
            <ac:spMk id="11" creationId="{85DD31FF-D438-4F9C-8C99-26270E874069}"/>
          </ac:spMkLst>
        </pc:spChg>
      </pc:sldChg>
      <pc:sldChg chg="modNotesTx">
        <pc:chgData name="Lauren Bridges" userId="544223a2-b8c5-4e96-8ae8-2f6c48e40f10" providerId="ADAL" clId="{BD3C9711-13B9-4134-B6DF-A598D6B218F0}" dt="2022-01-18T19:43:59.889" v="2785" actId="20577"/>
        <pc:sldMkLst>
          <pc:docMk/>
          <pc:sldMk cId="3625323669" sldId="346"/>
        </pc:sldMkLst>
      </pc:sldChg>
      <pc:sldChg chg="modSp mod">
        <pc:chgData name="Lauren Bridges" userId="544223a2-b8c5-4e96-8ae8-2f6c48e40f10" providerId="ADAL" clId="{BD3C9711-13B9-4134-B6DF-A598D6B218F0}" dt="2022-01-18T21:26:54.346" v="3130" actId="20577"/>
        <pc:sldMkLst>
          <pc:docMk/>
          <pc:sldMk cId="1182859203" sldId="391"/>
        </pc:sldMkLst>
        <pc:spChg chg="mod">
          <ac:chgData name="Lauren Bridges" userId="544223a2-b8c5-4e96-8ae8-2f6c48e40f10" providerId="ADAL" clId="{BD3C9711-13B9-4134-B6DF-A598D6B218F0}" dt="2022-01-18T21:26:54.346" v="3130" actId="20577"/>
          <ac:spMkLst>
            <pc:docMk/>
            <pc:sldMk cId="1182859203" sldId="391"/>
            <ac:spMk id="6" creationId="{D53FD80F-6B81-4023-8808-63CFF287700C}"/>
          </ac:spMkLst>
        </pc:spChg>
      </pc:sldChg>
      <pc:sldChg chg="modNotesTx">
        <pc:chgData name="Lauren Bridges" userId="544223a2-b8c5-4e96-8ae8-2f6c48e40f10" providerId="ADAL" clId="{BD3C9711-13B9-4134-B6DF-A598D6B218F0}" dt="2022-01-18T20:39:10.133" v="2980" actId="20577"/>
        <pc:sldMkLst>
          <pc:docMk/>
          <pc:sldMk cId="1766670842" sldId="425"/>
        </pc:sldMkLst>
      </pc:sldChg>
      <pc:sldChg chg="modSp mod">
        <pc:chgData name="Lauren Bridges" userId="544223a2-b8c5-4e96-8ae8-2f6c48e40f10" providerId="ADAL" clId="{BD3C9711-13B9-4134-B6DF-A598D6B218F0}" dt="2022-01-18T20:08:01.244" v="2902" actId="20577"/>
        <pc:sldMkLst>
          <pc:docMk/>
          <pc:sldMk cId="1839295909" sldId="429"/>
        </pc:sldMkLst>
        <pc:spChg chg="mod">
          <ac:chgData name="Lauren Bridges" userId="544223a2-b8c5-4e96-8ae8-2f6c48e40f10" providerId="ADAL" clId="{BD3C9711-13B9-4134-B6DF-A598D6B218F0}" dt="2022-01-18T20:08:01.244" v="2902" actId="20577"/>
          <ac:spMkLst>
            <pc:docMk/>
            <pc:sldMk cId="1839295909" sldId="429"/>
            <ac:spMk id="25" creationId="{8CB60FC6-6A98-4E5C-9229-92D89ED73809}"/>
          </ac:spMkLst>
        </pc:spChg>
      </pc:sldChg>
      <pc:sldChg chg="modSp del mod modNotesTx">
        <pc:chgData name="Lauren Bridges" userId="544223a2-b8c5-4e96-8ae8-2f6c48e40f10" providerId="ADAL" clId="{BD3C9711-13B9-4134-B6DF-A598D6B218F0}" dt="2022-01-18T20:04:56.600" v="2901" actId="2696"/>
        <pc:sldMkLst>
          <pc:docMk/>
          <pc:sldMk cId="1301243613" sldId="431"/>
        </pc:sldMkLst>
        <pc:spChg chg="mod">
          <ac:chgData name="Lauren Bridges" userId="544223a2-b8c5-4e96-8ae8-2f6c48e40f10" providerId="ADAL" clId="{BD3C9711-13B9-4134-B6DF-A598D6B218F0}" dt="2022-01-18T16:45:57.858" v="320" actId="20577"/>
          <ac:spMkLst>
            <pc:docMk/>
            <pc:sldMk cId="1301243613" sldId="431"/>
            <ac:spMk id="12" creationId="{BFBDF192-CB6E-4948-A932-5679B7AF48A3}"/>
          </ac:spMkLst>
        </pc:spChg>
      </pc:sldChg>
      <pc:sldChg chg="modSp mod">
        <pc:chgData name="Lauren Bridges" userId="544223a2-b8c5-4e96-8ae8-2f6c48e40f10" providerId="ADAL" clId="{BD3C9711-13B9-4134-B6DF-A598D6B218F0}" dt="2022-01-18T16:45:49.022" v="313" actId="20577"/>
        <pc:sldMkLst>
          <pc:docMk/>
          <pc:sldMk cId="1328173024" sldId="432"/>
        </pc:sldMkLst>
        <pc:spChg chg="mod">
          <ac:chgData name="Lauren Bridges" userId="544223a2-b8c5-4e96-8ae8-2f6c48e40f10" providerId="ADAL" clId="{BD3C9711-13B9-4134-B6DF-A598D6B218F0}" dt="2022-01-18T16:45:49.022" v="313" actId="20577"/>
          <ac:spMkLst>
            <pc:docMk/>
            <pc:sldMk cId="1328173024" sldId="432"/>
            <ac:spMk id="9" creationId="{855E6258-7818-4B66-971A-CACC5F81821F}"/>
          </ac:spMkLst>
        </pc:spChg>
      </pc:sldChg>
      <pc:sldChg chg="modSp mod modNotesTx">
        <pc:chgData name="Lauren Bridges" userId="544223a2-b8c5-4e96-8ae8-2f6c48e40f10" providerId="ADAL" clId="{BD3C9711-13B9-4134-B6DF-A598D6B218F0}" dt="2022-01-18T19:57:53.603" v="2881" actId="20577"/>
        <pc:sldMkLst>
          <pc:docMk/>
          <pc:sldMk cId="107211099" sldId="433"/>
        </pc:sldMkLst>
        <pc:spChg chg="mod">
          <ac:chgData name="Lauren Bridges" userId="544223a2-b8c5-4e96-8ae8-2f6c48e40f10" providerId="ADAL" clId="{BD3C9711-13B9-4134-B6DF-A598D6B218F0}" dt="2022-01-18T16:22:24.961" v="87" actId="20577"/>
          <ac:spMkLst>
            <pc:docMk/>
            <pc:sldMk cId="107211099" sldId="433"/>
            <ac:spMk id="2" creationId="{BB3E3E85-3FE1-4623-B2AA-ADFA2A33DBE2}"/>
          </ac:spMkLst>
        </pc:spChg>
        <pc:spChg chg="mod">
          <ac:chgData name="Lauren Bridges" userId="544223a2-b8c5-4e96-8ae8-2f6c48e40f10" providerId="ADAL" clId="{BD3C9711-13B9-4134-B6DF-A598D6B218F0}" dt="2022-01-18T19:57:25.384" v="2877" actId="20577"/>
          <ac:spMkLst>
            <pc:docMk/>
            <pc:sldMk cId="107211099" sldId="433"/>
            <ac:spMk id="3" creationId="{00000000-0000-0000-0000-000000000000}"/>
          </ac:spMkLst>
        </pc:spChg>
      </pc:sldChg>
      <pc:sldChg chg="delSp mod">
        <pc:chgData name="Lauren Bridges" userId="544223a2-b8c5-4e96-8ae8-2f6c48e40f10" providerId="ADAL" clId="{BD3C9711-13B9-4134-B6DF-A598D6B218F0}" dt="2022-01-18T21:27:24.347" v="3134" actId="478"/>
        <pc:sldMkLst>
          <pc:docMk/>
          <pc:sldMk cId="2876905956" sldId="502"/>
        </pc:sldMkLst>
        <pc:spChg chg="del">
          <ac:chgData name="Lauren Bridges" userId="544223a2-b8c5-4e96-8ae8-2f6c48e40f10" providerId="ADAL" clId="{BD3C9711-13B9-4134-B6DF-A598D6B218F0}" dt="2022-01-18T21:27:23.827" v="3133" actId="478"/>
          <ac:spMkLst>
            <pc:docMk/>
            <pc:sldMk cId="2876905956" sldId="502"/>
            <ac:spMk id="6" creationId="{7885E1A0-B1D3-4F90-B091-2D08621520DE}"/>
          </ac:spMkLst>
        </pc:spChg>
        <pc:picChg chg="del">
          <ac:chgData name="Lauren Bridges" userId="544223a2-b8c5-4e96-8ae8-2f6c48e40f10" providerId="ADAL" clId="{BD3C9711-13B9-4134-B6DF-A598D6B218F0}" dt="2022-01-18T21:27:24.347" v="3134" actId="478"/>
          <ac:picMkLst>
            <pc:docMk/>
            <pc:sldMk cId="2876905956" sldId="502"/>
            <ac:picMk id="5" creationId="{F928B133-E765-48D7-B6F9-5E42B045E03C}"/>
          </ac:picMkLst>
        </pc:picChg>
      </pc:sldChg>
      <pc:sldChg chg="delSp modSp mod modNotesTx">
        <pc:chgData name="Lauren Bridges" userId="544223a2-b8c5-4e96-8ae8-2f6c48e40f10" providerId="ADAL" clId="{BD3C9711-13B9-4134-B6DF-A598D6B218F0}" dt="2022-01-18T21:39:59.104" v="3167" actId="20577"/>
        <pc:sldMkLst>
          <pc:docMk/>
          <pc:sldMk cId="1681654605" sldId="528"/>
        </pc:sldMkLst>
        <pc:spChg chg="mod">
          <ac:chgData name="Lauren Bridges" userId="544223a2-b8c5-4e96-8ae8-2f6c48e40f10" providerId="ADAL" clId="{BD3C9711-13B9-4134-B6DF-A598D6B218F0}" dt="2022-01-18T21:37:41.550" v="3155"/>
          <ac:spMkLst>
            <pc:docMk/>
            <pc:sldMk cId="1681654605" sldId="528"/>
            <ac:spMk id="18" creationId="{CA59E70B-42BC-40F4-8634-32FD64EA3A13}"/>
          </ac:spMkLst>
        </pc:spChg>
        <pc:spChg chg="del">
          <ac:chgData name="Lauren Bridges" userId="544223a2-b8c5-4e96-8ae8-2f6c48e40f10" providerId="ADAL" clId="{BD3C9711-13B9-4134-B6DF-A598D6B218F0}" dt="2022-01-18T21:33:42.771" v="3143" actId="478"/>
          <ac:spMkLst>
            <pc:docMk/>
            <pc:sldMk cId="1681654605" sldId="528"/>
            <ac:spMk id="19" creationId="{AC228515-BCDC-41EC-ABDC-BE3232A6DA76}"/>
          </ac:spMkLst>
        </pc:spChg>
        <pc:spChg chg="mod">
          <ac:chgData name="Lauren Bridges" userId="544223a2-b8c5-4e96-8ae8-2f6c48e40f10" providerId="ADAL" clId="{BD3C9711-13B9-4134-B6DF-A598D6B218F0}" dt="2022-01-18T21:37:23.766" v="3152"/>
          <ac:spMkLst>
            <pc:docMk/>
            <pc:sldMk cId="1681654605" sldId="528"/>
            <ac:spMk id="20" creationId="{DC3AD334-CDD1-4D58-B7D8-A1B6ACBDFFC9}"/>
          </ac:spMkLst>
        </pc:spChg>
        <pc:spChg chg="mod">
          <ac:chgData name="Lauren Bridges" userId="544223a2-b8c5-4e96-8ae8-2f6c48e40f10" providerId="ADAL" clId="{BD3C9711-13B9-4134-B6DF-A598D6B218F0}" dt="2022-01-18T21:37:00.879" v="3151" actId="20577"/>
          <ac:spMkLst>
            <pc:docMk/>
            <pc:sldMk cId="1681654605" sldId="528"/>
            <ac:spMk id="22" creationId="{64B4CAFD-9B1E-42E1-9DE5-E2293E472383}"/>
          </ac:spMkLst>
        </pc:spChg>
        <pc:spChg chg="mod">
          <ac:chgData name="Lauren Bridges" userId="544223a2-b8c5-4e96-8ae8-2f6c48e40f10" providerId="ADAL" clId="{BD3C9711-13B9-4134-B6DF-A598D6B218F0}" dt="2022-01-18T21:36:58.257" v="3149" actId="14100"/>
          <ac:spMkLst>
            <pc:docMk/>
            <pc:sldMk cId="1681654605" sldId="528"/>
            <ac:spMk id="23" creationId="{9D6529A4-BC34-4CFA-93F0-DCF5A6244C6F}"/>
          </ac:spMkLst>
        </pc:spChg>
        <pc:spChg chg="mod">
          <ac:chgData name="Lauren Bridges" userId="544223a2-b8c5-4e96-8ae8-2f6c48e40f10" providerId="ADAL" clId="{BD3C9711-13B9-4134-B6DF-A598D6B218F0}" dt="2022-01-18T21:37:29.746" v="3153"/>
          <ac:spMkLst>
            <pc:docMk/>
            <pc:sldMk cId="1681654605" sldId="528"/>
            <ac:spMk id="25" creationId="{C78EA172-8726-4B33-8B79-FC9D7B2721AE}"/>
          </ac:spMkLst>
        </pc:spChg>
        <pc:spChg chg="mod">
          <ac:chgData name="Lauren Bridges" userId="544223a2-b8c5-4e96-8ae8-2f6c48e40f10" providerId="ADAL" clId="{BD3C9711-13B9-4134-B6DF-A598D6B218F0}" dt="2022-01-18T21:37:35.652" v="3154"/>
          <ac:spMkLst>
            <pc:docMk/>
            <pc:sldMk cId="1681654605" sldId="528"/>
            <ac:spMk id="26" creationId="{DB8CED35-2B67-424F-99A4-00380437DACB}"/>
          </ac:spMkLst>
        </pc:spChg>
      </pc:sldChg>
      <pc:sldChg chg="delSp modSp mod modNotesTx">
        <pc:chgData name="Lauren Bridges" userId="544223a2-b8c5-4e96-8ae8-2f6c48e40f10" providerId="ADAL" clId="{BD3C9711-13B9-4134-B6DF-A598D6B218F0}" dt="2022-01-18T21:43:30.043" v="3174" actId="20577"/>
        <pc:sldMkLst>
          <pc:docMk/>
          <pc:sldMk cId="1157670105" sldId="532"/>
        </pc:sldMkLst>
        <pc:spChg chg="mod">
          <ac:chgData name="Lauren Bridges" userId="544223a2-b8c5-4e96-8ae8-2f6c48e40f10" providerId="ADAL" clId="{BD3C9711-13B9-4134-B6DF-A598D6B218F0}" dt="2022-01-18T21:41:24.795" v="3173"/>
          <ac:spMkLst>
            <pc:docMk/>
            <pc:sldMk cId="1157670105" sldId="532"/>
            <ac:spMk id="26" creationId="{595B9C78-2135-4C14-9DCF-CBEE2C3BE29D}"/>
          </ac:spMkLst>
        </pc:spChg>
        <pc:spChg chg="del">
          <ac:chgData name="Lauren Bridges" userId="544223a2-b8c5-4e96-8ae8-2f6c48e40f10" providerId="ADAL" clId="{BD3C9711-13B9-4134-B6DF-A598D6B218F0}" dt="2022-01-18T21:33:46.908" v="3144" actId="478"/>
          <ac:spMkLst>
            <pc:docMk/>
            <pc:sldMk cId="1157670105" sldId="532"/>
            <ac:spMk id="27" creationId="{4ED82D20-E48A-4B3B-A025-894702D05C61}"/>
          </ac:spMkLst>
        </pc:spChg>
        <pc:spChg chg="mod">
          <ac:chgData name="Lauren Bridges" userId="544223a2-b8c5-4e96-8ae8-2f6c48e40f10" providerId="ADAL" clId="{BD3C9711-13B9-4134-B6DF-A598D6B218F0}" dt="2022-01-18T21:41:01.826" v="3168"/>
          <ac:spMkLst>
            <pc:docMk/>
            <pc:sldMk cId="1157670105" sldId="532"/>
            <ac:spMk id="28" creationId="{241E333D-CC77-46E7-A2BE-EEA7C3F88BEC}"/>
          </ac:spMkLst>
        </pc:spChg>
        <pc:spChg chg="mod">
          <ac:chgData name="Lauren Bridges" userId="544223a2-b8c5-4e96-8ae8-2f6c48e40f10" providerId="ADAL" clId="{BD3C9711-13B9-4134-B6DF-A598D6B218F0}" dt="2022-01-18T21:41:11.398" v="3171"/>
          <ac:spMkLst>
            <pc:docMk/>
            <pc:sldMk cId="1157670105" sldId="532"/>
            <ac:spMk id="35" creationId="{80348C0B-9351-4381-A6A2-A116675F619F}"/>
          </ac:spMkLst>
        </pc:spChg>
        <pc:spChg chg="mod">
          <ac:chgData name="Lauren Bridges" userId="544223a2-b8c5-4e96-8ae8-2f6c48e40f10" providerId="ADAL" clId="{BD3C9711-13B9-4134-B6DF-A598D6B218F0}" dt="2022-01-18T21:41:18.604" v="3172"/>
          <ac:spMkLst>
            <pc:docMk/>
            <pc:sldMk cId="1157670105" sldId="532"/>
            <ac:spMk id="36" creationId="{616F9B8C-3283-4F3B-B3E9-78DE162E7A93}"/>
          </ac:spMkLst>
        </pc:spChg>
        <pc:grpChg chg="mod">
          <ac:chgData name="Lauren Bridges" userId="544223a2-b8c5-4e96-8ae8-2f6c48e40f10" providerId="ADAL" clId="{BD3C9711-13B9-4134-B6DF-A598D6B218F0}" dt="2022-01-18T21:41:08.241" v="3170" actId="1076"/>
          <ac:grpSpMkLst>
            <pc:docMk/>
            <pc:sldMk cId="1157670105" sldId="532"/>
            <ac:grpSpMk id="20" creationId="{1F013B1C-C159-4672-B3CC-2CE7E9B6F2CE}"/>
          </ac:grpSpMkLst>
        </pc:grpChg>
      </pc:sldChg>
      <pc:sldChg chg="modSp mod modNotesTx">
        <pc:chgData name="Lauren Bridges" userId="544223a2-b8c5-4e96-8ae8-2f6c48e40f10" providerId="ADAL" clId="{BD3C9711-13B9-4134-B6DF-A598D6B218F0}" dt="2022-01-18T21:49:58.647" v="3188" actId="20577"/>
        <pc:sldMkLst>
          <pc:docMk/>
          <pc:sldMk cId="4014690222" sldId="534"/>
        </pc:sldMkLst>
        <pc:spChg chg="mod">
          <ac:chgData name="Lauren Bridges" userId="544223a2-b8c5-4e96-8ae8-2f6c48e40f10" providerId="ADAL" clId="{BD3C9711-13B9-4134-B6DF-A598D6B218F0}" dt="2022-01-18T18:03:26.867" v="1851" actId="20577"/>
          <ac:spMkLst>
            <pc:docMk/>
            <pc:sldMk cId="4014690222" sldId="534"/>
            <ac:spMk id="2" creationId="{6B682A89-5414-4072-B404-188B429FC197}"/>
          </ac:spMkLst>
        </pc:spChg>
        <pc:spChg chg="mod">
          <ac:chgData name="Lauren Bridges" userId="544223a2-b8c5-4e96-8ae8-2f6c48e40f10" providerId="ADAL" clId="{BD3C9711-13B9-4134-B6DF-A598D6B218F0}" dt="2022-01-18T21:49:58.647" v="3188" actId="20577"/>
          <ac:spMkLst>
            <pc:docMk/>
            <pc:sldMk cId="4014690222" sldId="534"/>
            <ac:spMk id="5" creationId="{C0D63C4D-07C2-4208-90E7-AC319721FEC2}"/>
          </ac:spMkLst>
        </pc:spChg>
        <pc:spChg chg="mod">
          <ac:chgData name="Lauren Bridges" userId="544223a2-b8c5-4e96-8ae8-2f6c48e40f10" providerId="ADAL" clId="{BD3C9711-13B9-4134-B6DF-A598D6B218F0}" dt="2022-01-18T21:44:57.417" v="3185" actId="207"/>
          <ac:spMkLst>
            <pc:docMk/>
            <pc:sldMk cId="4014690222" sldId="534"/>
            <ac:spMk id="9" creationId="{E71B4B2A-BEC6-4581-B6FC-E7772DB4BEDA}"/>
          </ac:spMkLst>
        </pc:spChg>
      </pc:sldChg>
      <pc:sldChg chg="delSp modSp mod">
        <pc:chgData name="Lauren Bridges" userId="544223a2-b8c5-4e96-8ae8-2f6c48e40f10" providerId="ADAL" clId="{BD3C9711-13B9-4134-B6DF-A598D6B218F0}" dt="2022-01-18T21:33:29.218" v="3141" actId="478"/>
        <pc:sldMkLst>
          <pc:docMk/>
          <pc:sldMk cId="2651554339" sldId="537"/>
        </pc:sldMkLst>
        <pc:spChg chg="del">
          <ac:chgData name="Lauren Bridges" userId="544223a2-b8c5-4e96-8ae8-2f6c48e40f10" providerId="ADAL" clId="{BD3C9711-13B9-4134-B6DF-A598D6B218F0}" dt="2022-01-18T21:33:29.218" v="3141" actId="478"/>
          <ac:spMkLst>
            <pc:docMk/>
            <pc:sldMk cId="2651554339" sldId="537"/>
            <ac:spMk id="20" creationId="{867A3984-E3BF-4F21-AD47-B1D505729389}"/>
          </ac:spMkLst>
        </pc:spChg>
        <pc:spChg chg="mod">
          <ac:chgData name="Lauren Bridges" userId="544223a2-b8c5-4e96-8ae8-2f6c48e40f10" providerId="ADAL" clId="{BD3C9711-13B9-4134-B6DF-A598D6B218F0}" dt="2022-01-18T21:26:37.100" v="3128" actId="20577"/>
          <ac:spMkLst>
            <pc:docMk/>
            <pc:sldMk cId="2651554339" sldId="537"/>
            <ac:spMk id="22" creationId="{FB36774C-76AB-4667-A4BC-F6EA9DC3A423}"/>
          </ac:spMkLst>
        </pc:spChg>
      </pc:sldChg>
      <pc:sldChg chg="modSp mod modNotesTx">
        <pc:chgData name="Lauren Bridges" userId="544223a2-b8c5-4e96-8ae8-2f6c48e40f10" providerId="ADAL" clId="{BD3C9711-13B9-4134-B6DF-A598D6B218F0}" dt="2022-01-18T21:26:26.552" v="3126" actId="20577"/>
        <pc:sldMkLst>
          <pc:docMk/>
          <pc:sldMk cId="3469574493" sldId="563"/>
        </pc:sldMkLst>
        <pc:spChg chg="mod">
          <ac:chgData name="Lauren Bridges" userId="544223a2-b8c5-4e96-8ae8-2f6c48e40f10" providerId="ADAL" clId="{BD3C9711-13B9-4134-B6DF-A598D6B218F0}" dt="2022-01-18T21:20:10.952" v="3124" actId="20577"/>
          <ac:spMkLst>
            <pc:docMk/>
            <pc:sldMk cId="3469574493" sldId="563"/>
            <ac:spMk id="2" creationId="{ACD74450-81BF-4918-B424-52DDF82ABE48}"/>
          </ac:spMkLst>
        </pc:spChg>
        <pc:spChg chg="mod">
          <ac:chgData name="Lauren Bridges" userId="544223a2-b8c5-4e96-8ae8-2f6c48e40f10" providerId="ADAL" clId="{BD3C9711-13B9-4134-B6DF-A598D6B218F0}" dt="2022-01-18T21:26:26.552" v="3126" actId="20577"/>
          <ac:spMkLst>
            <pc:docMk/>
            <pc:sldMk cId="3469574493" sldId="563"/>
            <ac:spMk id="7" creationId="{2616BBD1-3AC5-4C1B-AB0F-F21E50508E5A}"/>
          </ac:spMkLst>
        </pc:spChg>
      </pc:sldChg>
      <pc:sldChg chg="modSp modNotesTx">
        <pc:chgData name="Lauren Bridges" userId="544223a2-b8c5-4e96-8ae8-2f6c48e40f10" providerId="ADAL" clId="{BD3C9711-13B9-4134-B6DF-A598D6B218F0}" dt="2022-01-18T20:26:17.222" v="2948" actId="20577"/>
        <pc:sldMkLst>
          <pc:docMk/>
          <pc:sldMk cId="4074083281" sldId="928"/>
        </pc:sldMkLst>
        <pc:graphicFrameChg chg="mod">
          <ac:chgData name="Lauren Bridges" userId="544223a2-b8c5-4e96-8ae8-2f6c48e40f10" providerId="ADAL" clId="{BD3C9711-13B9-4134-B6DF-A598D6B218F0}" dt="2022-01-18T16:46:42.509" v="341" actId="20577"/>
          <ac:graphicFrameMkLst>
            <pc:docMk/>
            <pc:sldMk cId="4074083281" sldId="928"/>
            <ac:graphicFrameMk id="4" creationId="{098F24EE-6005-495A-96B8-91EB873C332A}"/>
          </ac:graphicFrameMkLst>
        </pc:graphicFrameChg>
      </pc:sldChg>
      <pc:sldChg chg="del mod modShow">
        <pc:chgData name="Lauren Bridges" userId="544223a2-b8c5-4e96-8ae8-2f6c48e40f10" providerId="ADAL" clId="{BD3C9711-13B9-4134-B6DF-A598D6B218F0}" dt="2022-01-18T17:52:14.800" v="1726" actId="2696"/>
        <pc:sldMkLst>
          <pc:docMk/>
          <pc:sldMk cId="1837659611" sldId="946"/>
        </pc:sldMkLst>
      </pc:sldChg>
      <pc:sldChg chg="delSp mod modShow modNotesTx">
        <pc:chgData name="Lauren Bridges" userId="544223a2-b8c5-4e96-8ae8-2f6c48e40f10" providerId="ADAL" clId="{BD3C9711-13B9-4134-B6DF-A598D6B218F0}" dt="2022-01-18T21:48:27.748" v="3186" actId="478"/>
        <pc:sldMkLst>
          <pc:docMk/>
          <pc:sldMk cId="2442918442" sldId="965"/>
        </pc:sldMkLst>
        <pc:spChg chg="del">
          <ac:chgData name="Lauren Bridges" userId="544223a2-b8c5-4e96-8ae8-2f6c48e40f10" providerId="ADAL" clId="{BD3C9711-13B9-4134-B6DF-A598D6B218F0}" dt="2022-01-18T21:48:27.748" v="3186" actId="478"/>
          <ac:spMkLst>
            <pc:docMk/>
            <pc:sldMk cId="2442918442" sldId="965"/>
            <ac:spMk id="7" creationId="{B69EB99C-890E-4114-BE70-7B9763568B77}"/>
          </ac:spMkLst>
        </pc:spChg>
      </pc:sldChg>
      <pc:sldChg chg="delSp mod modShow">
        <pc:chgData name="Lauren Bridges" userId="544223a2-b8c5-4e96-8ae8-2f6c48e40f10" providerId="ADAL" clId="{BD3C9711-13B9-4134-B6DF-A598D6B218F0}" dt="2022-01-18T21:49:48.470" v="3187" actId="478"/>
        <pc:sldMkLst>
          <pc:docMk/>
          <pc:sldMk cId="3780179164" sldId="966"/>
        </pc:sldMkLst>
        <pc:spChg chg="del">
          <ac:chgData name="Lauren Bridges" userId="544223a2-b8c5-4e96-8ae8-2f6c48e40f10" providerId="ADAL" clId="{BD3C9711-13B9-4134-B6DF-A598D6B218F0}" dt="2022-01-18T21:49:48.470" v="3187" actId="478"/>
          <ac:spMkLst>
            <pc:docMk/>
            <pc:sldMk cId="3780179164" sldId="966"/>
            <ac:spMk id="6" creationId="{2203923A-F451-4FA9-8FA2-69E73A4091FA}"/>
          </ac:spMkLst>
        </pc:spChg>
      </pc:sldChg>
      <pc:sldChg chg="del mod modShow modNotesTx">
        <pc:chgData name="Lauren Bridges" userId="544223a2-b8c5-4e96-8ae8-2f6c48e40f10" providerId="ADAL" clId="{BD3C9711-13B9-4134-B6DF-A598D6B218F0}" dt="2022-01-18T18:07:59.579" v="2238" actId="2696"/>
        <pc:sldMkLst>
          <pc:docMk/>
          <pc:sldMk cId="2530447414" sldId="967"/>
        </pc:sldMkLst>
      </pc:sldChg>
      <pc:sldChg chg="modSp mod modNotesTx">
        <pc:chgData name="Lauren Bridges" userId="544223a2-b8c5-4e96-8ae8-2f6c48e40f10" providerId="ADAL" clId="{BD3C9711-13B9-4134-B6DF-A598D6B218F0}" dt="2022-01-18T17:03:17.890" v="669" actId="20577"/>
        <pc:sldMkLst>
          <pc:docMk/>
          <pc:sldMk cId="370966889" sldId="968"/>
        </pc:sldMkLst>
        <pc:spChg chg="mod">
          <ac:chgData name="Lauren Bridges" userId="544223a2-b8c5-4e96-8ae8-2f6c48e40f10" providerId="ADAL" clId="{BD3C9711-13B9-4134-B6DF-A598D6B218F0}" dt="2022-01-18T17:02:29.957" v="657" actId="20577"/>
          <ac:spMkLst>
            <pc:docMk/>
            <pc:sldMk cId="370966889" sldId="968"/>
            <ac:spMk id="3" creationId="{A134FB02-4AD7-434F-ABC1-E38755433658}"/>
          </ac:spMkLst>
        </pc:spChg>
      </pc:sldChg>
      <pc:sldChg chg="modSp mod modNotesTx">
        <pc:chgData name="Lauren Bridges" userId="544223a2-b8c5-4e96-8ae8-2f6c48e40f10" providerId="ADAL" clId="{BD3C9711-13B9-4134-B6DF-A598D6B218F0}" dt="2022-01-18T17:33:18.359" v="1004"/>
        <pc:sldMkLst>
          <pc:docMk/>
          <pc:sldMk cId="3989438562" sldId="969"/>
        </pc:sldMkLst>
        <pc:spChg chg="mod">
          <ac:chgData name="Lauren Bridges" userId="544223a2-b8c5-4e96-8ae8-2f6c48e40f10" providerId="ADAL" clId="{BD3C9711-13B9-4134-B6DF-A598D6B218F0}" dt="2022-01-18T17:33:18.359" v="1004"/>
          <ac:spMkLst>
            <pc:docMk/>
            <pc:sldMk cId="3989438562" sldId="969"/>
            <ac:spMk id="3" creationId="{C3CD232C-41C8-40F5-9F1D-FEF90E1A0FEF}"/>
          </ac:spMkLst>
        </pc:spChg>
      </pc:sldChg>
      <pc:sldChg chg="modNotesTx">
        <pc:chgData name="Lauren Bridges" userId="544223a2-b8c5-4e96-8ae8-2f6c48e40f10" providerId="ADAL" clId="{BD3C9711-13B9-4134-B6DF-A598D6B218F0}" dt="2022-01-18T19:52:27.019" v="2856" actId="15"/>
        <pc:sldMkLst>
          <pc:docMk/>
          <pc:sldMk cId="2985959230" sldId="971"/>
        </pc:sldMkLst>
      </pc:sldChg>
      <pc:sldChg chg="delSp modSp mod">
        <pc:chgData name="Lauren Bridges" userId="544223a2-b8c5-4e96-8ae8-2f6c48e40f10" providerId="ADAL" clId="{BD3C9711-13B9-4134-B6DF-A598D6B218F0}" dt="2022-01-18T21:36:40.399" v="3148" actId="20577"/>
        <pc:sldMkLst>
          <pc:docMk/>
          <pc:sldMk cId="804322523" sldId="972"/>
        </pc:sldMkLst>
        <pc:spChg chg="del">
          <ac:chgData name="Lauren Bridges" userId="544223a2-b8c5-4e96-8ae8-2f6c48e40f10" providerId="ADAL" clId="{BD3C9711-13B9-4134-B6DF-A598D6B218F0}" dt="2022-01-18T21:33:37.864" v="3142" actId="478"/>
          <ac:spMkLst>
            <pc:docMk/>
            <pc:sldMk cId="804322523" sldId="972"/>
            <ac:spMk id="20" creationId="{867A3984-E3BF-4F21-AD47-B1D505729389}"/>
          </ac:spMkLst>
        </pc:spChg>
        <pc:spChg chg="mod">
          <ac:chgData name="Lauren Bridges" userId="544223a2-b8c5-4e96-8ae8-2f6c48e40f10" providerId="ADAL" clId="{BD3C9711-13B9-4134-B6DF-A598D6B218F0}" dt="2022-01-18T21:36:40.399" v="3148" actId="20577"/>
          <ac:spMkLst>
            <pc:docMk/>
            <pc:sldMk cId="804322523" sldId="972"/>
            <ac:spMk id="22" creationId="{FB36774C-76AB-4667-A4BC-F6EA9DC3A423}"/>
          </ac:spMkLst>
        </pc:spChg>
      </pc:sldChg>
      <pc:sldChg chg="delSp del mod">
        <pc:chgData name="Lauren Bridges" userId="544223a2-b8c5-4e96-8ae8-2f6c48e40f10" providerId="ADAL" clId="{BD3C9711-13B9-4134-B6DF-A598D6B218F0}" dt="2022-01-18T21:33:57.768" v="3146" actId="2696"/>
        <pc:sldMkLst>
          <pc:docMk/>
          <pc:sldMk cId="2381195514" sldId="973"/>
        </pc:sldMkLst>
        <pc:spChg chg="del">
          <ac:chgData name="Lauren Bridges" userId="544223a2-b8c5-4e96-8ae8-2f6c48e40f10" providerId="ADAL" clId="{BD3C9711-13B9-4134-B6DF-A598D6B218F0}" dt="2022-01-18T21:33:50.923" v="3145" actId="478"/>
          <ac:spMkLst>
            <pc:docMk/>
            <pc:sldMk cId="2381195514" sldId="973"/>
            <ac:spMk id="27" creationId="{4ED82D20-E48A-4B3B-A025-894702D05C61}"/>
          </ac:spMkLst>
        </pc:spChg>
      </pc:sldChg>
      <pc:sldChg chg="addSp delSp modSp mod ord modClrScheme modShow chgLayout">
        <pc:chgData name="Lauren Bridges" userId="544223a2-b8c5-4e96-8ae8-2f6c48e40f10" providerId="ADAL" clId="{BD3C9711-13B9-4134-B6DF-A598D6B218F0}" dt="2022-01-18T17:57:41.634" v="1767" actId="1076"/>
        <pc:sldMkLst>
          <pc:docMk/>
          <pc:sldMk cId="1231066326" sldId="974"/>
        </pc:sldMkLst>
        <pc:spChg chg="mod">
          <ac:chgData name="Lauren Bridges" userId="544223a2-b8c5-4e96-8ae8-2f6c48e40f10" providerId="ADAL" clId="{BD3C9711-13B9-4134-B6DF-A598D6B218F0}" dt="2022-01-18T17:56:26.094" v="1752" actId="26606"/>
          <ac:spMkLst>
            <pc:docMk/>
            <pc:sldMk cId="1231066326" sldId="974"/>
            <ac:spMk id="2" creationId="{7713F522-9DD6-4E73-9191-CAB5DDEC2BBA}"/>
          </ac:spMkLst>
        </pc:spChg>
        <pc:spChg chg="mod">
          <ac:chgData name="Lauren Bridges" userId="544223a2-b8c5-4e96-8ae8-2f6c48e40f10" providerId="ADAL" clId="{BD3C9711-13B9-4134-B6DF-A598D6B218F0}" dt="2022-01-18T17:56:26.094" v="1752" actId="26606"/>
          <ac:spMkLst>
            <pc:docMk/>
            <pc:sldMk cId="1231066326" sldId="974"/>
            <ac:spMk id="3" creationId="{2384FB41-9007-4CE1-8D81-9A63A36197AB}"/>
          </ac:spMkLst>
        </pc:spChg>
        <pc:graphicFrameChg chg="add del mod">
          <ac:chgData name="Lauren Bridges" userId="544223a2-b8c5-4e96-8ae8-2f6c48e40f10" providerId="ADAL" clId="{BD3C9711-13B9-4134-B6DF-A598D6B218F0}" dt="2022-01-18T17:55:52.031" v="1746" actId="478"/>
          <ac:graphicFrameMkLst>
            <pc:docMk/>
            <pc:sldMk cId="1231066326" sldId="974"/>
            <ac:graphicFrameMk id="4" creationId="{1CFAAC6E-43DA-452E-8823-DCCBCE2F3E17}"/>
          </ac:graphicFrameMkLst>
        </pc:graphicFrameChg>
        <pc:graphicFrameChg chg="add mod modGraphic">
          <ac:chgData name="Lauren Bridges" userId="544223a2-b8c5-4e96-8ae8-2f6c48e40f10" providerId="ADAL" clId="{BD3C9711-13B9-4134-B6DF-A598D6B218F0}" dt="2022-01-18T17:57:41.634" v="1767" actId="1076"/>
          <ac:graphicFrameMkLst>
            <pc:docMk/>
            <pc:sldMk cId="1231066326" sldId="974"/>
            <ac:graphicFrameMk id="5" creationId="{D465C29D-56FC-477B-94A8-2F9A2B3CE69B}"/>
          </ac:graphicFrameMkLst>
        </pc:graphicFrameChg>
      </pc:sldChg>
      <pc:sldChg chg="modNotesTx">
        <pc:chgData name="Lauren Bridges" userId="544223a2-b8c5-4e96-8ae8-2f6c48e40f10" providerId="ADAL" clId="{BD3C9711-13B9-4134-B6DF-A598D6B218F0}" dt="2022-01-18T17:43:29.776" v="1425" actId="20577"/>
        <pc:sldMkLst>
          <pc:docMk/>
          <pc:sldMk cId="513766403" sldId="975"/>
        </pc:sldMkLst>
      </pc:sldChg>
      <pc:sldChg chg="modNotesTx">
        <pc:chgData name="Lauren Bridges" userId="544223a2-b8c5-4e96-8ae8-2f6c48e40f10" providerId="ADAL" clId="{BD3C9711-13B9-4134-B6DF-A598D6B218F0}" dt="2022-01-18T17:43:44.992" v="1428" actId="20577"/>
        <pc:sldMkLst>
          <pc:docMk/>
          <pc:sldMk cId="4205499746" sldId="976"/>
        </pc:sldMkLst>
      </pc:sldChg>
      <pc:sldChg chg="modSp mod">
        <pc:chgData name="Lauren Bridges" userId="544223a2-b8c5-4e96-8ae8-2f6c48e40f10" providerId="ADAL" clId="{BD3C9711-13B9-4134-B6DF-A598D6B218F0}" dt="2022-01-18T21:27:01.047" v="3132" actId="20577"/>
        <pc:sldMkLst>
          <pc:docMk/>
          <pc:sldMk cId="4134918156" sldId="977"/>
        </pc:sldMkLst>
        <pc:spChg chg="mod">
          <ac:chgData name="Lauren Bridges" userId="544223a2-b8c5-4e96-8ae8-2f6c48e40f10" providerId="ADAL" clId="{BD3C9711-13B9-4134-B6DF-A598D6B218F0}" dt="2022-01-18T21:27:01.047" v="3132" actId="20577"/>
          <ac:spMkLst>
            <pc:docMk/>
            <pc:sldMk cId="4134918156" sldId="977"/>
            <ac:spMk id="6" creationId="{D53FD80F-6B81-4023-8808-63CFF287700C}"/>
          </ac:spMkLst>
        </pc:spChg>
      </pc:sldChg>
      <pc:sldChg chg="addSp delSp modSp add mod">
        <pc:chgData name="Lauren Bridges" userId="544223a2-b8c5-4e96-8ae8-2f6c48e40f10" providerId="ADAL" clId="{BD3C9711-13B9-4134-B6DF-A598D6B218F0}" dt="2022-01-18T18:02:41.008" v="1825" actId="120"/>
        <pc:sldMkLst>
          <pc:docMk/>
          <pc:sldMk cId="49194489" sldId="978"/>
        </pc:sldMkLst>
        <pc:spChg chg="mod">
          <ac:chgData name="Lauren Bridges" userId="544223a2-b8c5-4e96-8ae8-2f6c48e40f10" providerId="ADAL" clId="{BD3C9711-13B9-4134-B6DF-A598D6B218F0}" dt="2022-01-18T18:01:26.296" v="1814" actId="20577"/>
          <ac:spMkLst>
            <pc:docMk/>
            <pc:sldMk cId="49194489" sldId="978"/>
            <ac:spMk id="2" creationId="{7713F522-9DD6-4E73-9191-CAB5DDEC2BBA}"/>
          </ac:spMkLst>
        </pc:spChg>
        <pc:spChg chg="del mod">
          <ac:chgData name="Lauren Bridges" userId="544223a2-b8c5-4e96-8ae8-2f6c48e40f10" providerId="ADAL" clId="{BD3C9711-13B9-4134-B6DF-A598D6B218F0}" dt="2022-01-18T17:58:45.273" v="1780"/>
          <ac:spMkLst>
            <pc:docMk/>
            <pc:sldMk cId="49194489" sldId="978"/>
            <ac:spMk id="3" creationId="{2384FB41-9007-4CE1-8D81-9A63A36197AB}"/>
          </ac:spMkLst>
        </pc:spChg>
        <pc:spChg chg="add mod">
          <ac:chgData name="Lauren Bridges" userId="544223a2-b8c5-4e96-8ae8-2f6c48e40f10" providerId="ADAL" clId="{BD3C9711-13B9-4134-B6DF-A598D6B218F0}" dt="2022-01-18T18:02:41.008" v="1825" actId="120"/>
          <ac:spMkLst>
            <pc:docMk/>
            <pc:sldMk cId="49194489" sldId="978"/>
            <ac:spMk id="7" creationId="{1EA1DC6B-9B41-4EB1-A896-2D892AC7C439}"/>
          </ac:spMkLst>
        </pc:spChg>
        <pc:graphicFrameChg chg="add mod modGraphic">
          <ac:chgData name="Lauren Bridges" userId="544223a2-b8c5-4e96-8ae8-2f6c48e40f10" providerId="ADAL" clId="{BD3C9711-13B9-4134-B6DF-A598D6B218F0}" dt="2022-01-18T18:02:20.747" v="1822" actId="1076"/>
          <ac:graphicFrameMkLst>
            <pc:docMk/>
            <pc:sldMk cId="49194489" sldId="978"/>
            <ac:graphicFrameMk id="4" creationId="{2B221272-478B-4B31-8E1C-EA36366D0059}"/>
          </ac:graphicFrameMkLst>
        </pc:graphicFrameChg>
        <pc:graphicFrameChg chg="del">
          <ac:chgData name="Lauren Bridges" userId="544223a2-b8c5-4e96-8ae8-2f6c48e40f10" providerId="ADAL" clId="{BD3C9711-13B9-4134-B6DF-A598D6B218F0}" dt="2022-01-18T17:58:03.478" v="1769" actId="478"/>
          <ac:graphicFrameMkLst>
            <pc:docMk/>
            <pc:sldMk cId="49194489" sldId="978"/>
            <ac:graphicFrameMk id="5" creationId="{D465C29D-56FC-477B-94A8-2F9A2B3CE69B}"/>
          </ac:graphicFrameMkLst>
        </pc:graphicFrameChg>
      </pc:sldChg>
      <pc:sldChg chg="del mod modShow">
        <pc:chgData name="Lauren Bridges" userId="544223a2-b8c5-4e96-8ae8-2f6c48e40f10" providerId="ADAL" clId="{BD3C9711-13B9-4134-B6DF-A598D6B218F0}" dt="2022-01-18T17:52:48.592" v="1735" actId="2696"/>
        <pc:sldMkLst>
          <pc:docMk/>
          <pc:sldMk cId="3569895870" sldId="978"/>
        </pc:sldMkLst>
      </pc:sldChg>
      <pc:sldChg chg="del mod modShow">
        <pc:chgData name="Lauren Bridges" userId="544223a2-b8c5-4e96-8ae8-2f6c48e40f10" providerId="ADAL" clId="{BD3C9711-13B9-4134-B6DF-A598D6B218F0}" dt="2022-01-18T17:52:51.303" v="1736" actId="2696"/>
        <pc:sldMkLst>
          <pc:docMk/>
          <pc:sldMk cId="484257509" sldId="979"/>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441AFE-EEAC-4404-B1AA-BE24EDB4F8E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089A41A5-4B92-43D4-B14C-D86D832E6EE7}">
      <dgm:prSet phldrT="[Text]" custT="1"/>
      <dgm:spPr/>
      <dgm:t>
        <a:bodyPr/>
        <a:lstStyle/>
        <a:p>
          <a:r>
            <a:rPr lang="en-US" sz="3600" dirty="0"/>
            <a:t>Job Family/ Group</a:t>
          </a:r>
        </a:p>
      </dgm:t>
    </dgm:pt>
    <dgm:pt modelId="{34576410-FB95-4773-9094-59E1C05C1EF2}" type="parTrans" cxnId="{C6F2627E-F103-442A-9F5D-818044821BAD}">
      <dgm:prSet/>
      <dgm:spPr/>
      <dgm:t>
        <a:bodyPr/>
        <a:lstStyle/>
        <a:p>
          <a:endParaRPr lang="en-US"/>
        </a:p>
      </dgm:t>
    </dgm:pt>
    <dgm:pt modelId="{E602E655-0F69-4104-B1BD-94BF1371327A}" type="sibTrans" cxnId="{C6F2627E-F103-442A-9F5D-818044821BAD}">
      <dgm:prSet/>
      <dgm:spPr/>
      <dgm:t>
        <a:bodyPr/>
        <a:lstStyle/>
        <a:p>
          <a:endParaRPr lang="en-US"/>
        </a:p>
      </dgm:t>
    </dgm:pt>
    <dgm:pt modelId="{C2C0520F-06CC-4D6F-B658-E8B74371D5EF}">
      <dgm:prSet phldrT="[Text]" custT="1"/>
      <dgm:spPr/>
      <dgm:t>
        <a:bodyPr/>
        <a:lstStyle/>
        <a:p>
          <a:r>
            <a:rPr lang="en-US" sz="3200" dirty="0"/>
            <a:t>Sub-Family/ Group</a:t>
          </a:r>
        </a:p>
      </dgm:t>
    </dgm:pt>
    <dgm:pt modelId="{DEA1CF42-9569-4478-8C92-069D89D0A8BC}" type="parTrans" cxnId="{F17E5DA8-5999-4963-9429-25D2BB0A115F}">
      <dgm:prSet/>
      <dgm:spPr/>
      <dgm:t>
        <a:bodyPr/>
        <a:lstStyle/>
        <a:p>
          <a:endParaRPr lang="en-US"/>
        </a:p>
      </dgm:t>
    </dgm:pt>
    <dgm:pt modelId="{ED84D377-D277-4D40-8237-E130B315D5BE}" type="sibTrans" cxnId="{F17E5DA8-5999-4963-9429-25D2BB0A115F}">
      <dgm:prSet/>
      <dgm:spPr/>
      <dgm:t>
        <a:bodyPr/>
        <a:lstStyle/>
        <a:p>
          <a:endParaRPr lang="en-US"/>
        </a:p>
      </dgm:t>
    </dgm:pt>
    <dgm:pt modelId="{F32B7DA1-E1AB-4433-BFA7-7A7FFF7072D7}">
      <dgm:prSet phldrT="[Text]" custT="1"/>
      <dgm:spPr/>
      <dgm:t>
        <a:bodyPr/>
        <a:lstStyle/>
        <a:p>
          <a:r>
            <a:rPr lang="en-US" sz="2000" dirty="0"/>
            <a:t>Job A</a:t>
          </a:r>
        </a:p>
      </dgm:t>
    </dgm:pt>
    <dgm:pt modelId="{124896A5-DBE5-4313-AB13-79B5B6814072}" type="parTrans" cxnId="{1EF91CC0-EEAF-4C84-9F70-3CC33F0A0A7C}">
      <dgm:prSet/>
      <dgm:spPr/>
      <dgm:t>
        <a:bodyPr/>
        <a:lstStyle/>
        <a:p>
          <a:endParaRPr lang="en-US"/>
        </a:p>
      </dgm:t>
    </dgm:pt>
    <dgm:pt modelId="{CD2E2847-AD84-42C9-AD1D-8137521C55CE}" type="sibTrans" cxnId="{1EF91CC0-EEAF-4C84-9F70-3CC33F0A0A7C}">
      <dgm:prSet/>
      <dgm:spPr/>
      <dgm:t>
        <a:bodyPr/>
        <a:lstStyle/>
        <a:p>
          <a:endParaRPr lang="en-US"/>
        </a:p>
      </dgm:t>
    </dgm:pt>
    <dgm:pt modelId="{A7D49DDA-E16E-4B83-ABE6-BB35399E3B59}">
      <dgm:prSet phldrT="[Text]" custT="1"/>
      <dgm:spPr/>
      <dgm:t>
        <a:bodyPr/>
        <a:lstStyle/>
        <a:p>
          <a:r>
            <a:rPr lang="en-US" sz="2000" dirty="0"/>
            <a:t>Title Set C:</a:t>
          </a:r>
        </a:p>
        <a:p>
          <a:r>
            <a:rPr lang="en-US" sz="2000" dirty="0"/>
            <a:t>Job C I &amp; II</a:t>
          </a:r>
        </a:p>
      </dgm:t>
    </dgm:pt>
    <dgm:pt modelId="{02DAC384-7235-4A29-8B63-D8341A746817}" type="parTrans" cxnId="{5B86F051-ECCA-42ED-9FAD-7C468FF7DEF9}">
      <dgm:prSet/>
      <dgm:spPr/>
      <dgm:t>
        <a:bodyPr/>
        <a:lstStyle/>
        <a:p>
          <a:endParaRPr lang="en-US"/>
        </a:p>
      </dgm:t>
    </dgm:pt>
    <dgm:pt modelId="{9839CBAD-00EE-4896-BC96-38B0AFA3A6F5}" type="sibTrans" cxnId="{5B86F051-ECCA-42ED-9FAD-7C468FF7DEF9}">
      <dgm:prSet/>
      <dgm:spPr/>
      <dgm:t>
        <a:bodyPr/>
        <a:lstStyle/>
        <a:p>
          <a:endParaRPr lang="en-US"/>
        </a:p>
      </dgm:t>
    </dgm:pt>
    <dgm:pt modelId="{07DB54B3-7A92-4A97-913F-DFBAF51B28C5}">
      <dgm:prSet phldrT="[Text]" custT="1"/>
      <dgm:spPr/>
      <dgm:t>
        <a:bodyPr/>
        <a:lstStyle/>
        <a:p>
          <a:r>
            <a:rPr lang="en-US" sz="3200" dirty="0"/>
            <a:t>Sub-Family/ Group</a:t>
          </a:r>
        </a:p>
      </dgm:t>
    </dgm:pt>
    <dgm:pt modelId="{F2BDB8A2-69BE-4DC6-8FD4-DABAA962D1FD}" type="parTrans" cxnId="{1D376DD6-5490-4A20-91AF-3CCF51A94DC2}">
      <dgm:prSet/>
      <dgm:spPr/>
      <dgm:t>
        <a:bodyPr/>
        <a:lstStyle/>
        <a:p>
          <a:endParaRPr lang="en-US"/>
        </a:p>
      </dgm:t>
    </dgm:pt>
    <dgm:pt modelId="{AB3DA42D-807C-4620-B922-B77580F16BD8}" type="sibTrans" cxnId="{1D376DD6-5490-4A20-91AF-3CCF51A94DC2}">
      <dgm:prSet/>
      <dgm:spPr/>
      <dgm:t>
        <a:bodyPr/>
        <a:lstStyle/>
        <a:p>
          <a:endParaRPr lang="en-US"/>
        </a:p>
      </dgm:t>
    </dgm:pt>
    <dgm:pt modelId="{E96AD3FA-D156-4B1A-B5D5-BF612E2365CB}">
      <dgm:prSet phldrT="[Text]" custT="1"/>
      <dgm:spPr/>
      <dgm:t>
        <a:bodyPr/>
        <a:lstStyle/>
        <a:p>
          <a:r>
            <a:rPr lang="en-US" sz="2000" dirty="0"/>
            <a:t>Job D</a:t>
          </a:r>
        </a:p>
      </dgm:t>
    </dgm:pt>
    <dgm:pt modelId="{F7759A87-D620-46BE-81BC-844E507120B3}" type="parTrans" cxnId="{B2FE22D4-3D1E-491F-BAB5-B8739EBC7BB0}">
      <dgm:prSet/>
      <dgm:spPr/>
      <dgm:t>
        <a:bodyPr/>
        <a:lstStyle/>
        <a:p>
          <a:endParaRPr lang="en-US"/>
        </a:p>
      </dgm:t>
    </dgm:pt>
    <dgm:pt modelId="{E30444F9-A464-4FEF-B292-DD27FEC9F009}" type="sibTrans" cxnId="{B2FE22D4-3D1E-491F-BAB5-B8739EBC7BB0}">
      <dgm:prSet/>
      <dgm:spPr/>
      <dgm:t>
        <a:bodyPr/>
        <a:lstStyle/>
        <a:p>
          <a:endParaRPr lang="en-US"/>
        </a:p>
      </dgm:t>
    </dgm:pt>
    <dgm:pt modelId="{CCC67D1F-10E9-431A-B1D1-8BF3F704F5A6}">
      <dgm:prSet phldrT="[Text]" custT="1"/>
      <dgm:spPr/>
      <dgm:t>
        <a:bodyPr/>
        <a:lstStyle/>
        <a:p>
          <a:r>
            <a:rPr lang="en-US" sz="2000" dirty="0"/>
            <a:t>Title Set F: </a:t>
          </a:r>
        </a:p>
        <a:p>
          <a:r>
            <a:rPr lang="en-US" sz="2000" dirty="0"/>
            <a:t>Job F I-III</a:t>
          </a:r>
        </a:p>
      </dgm:t>
    </dgm:pt>
    <dgm:pt modelId="{BD6871C6-C48D-412E-BD6E-9917EA826511}" type="parTrans" cxnId="{7D93652B-7C3E-4ADD-9B84-95C9AAA37FC1}">
      <dgm:prSet/>
      <dgm:spPr/>
      <dgm:t>
        <a:bodyPr/>
        <a:lstStyle/>
        <a:p>
          <a:endParaRPr lang="en-US"/>
        </a:p>
      </dgm:t>
    </dgm:pt>
    <dgm:pt modelId="{16F9CF27-F0CB-4B23-BB30-FBEEEFDEDF97}" type="sibTrans" cxnId="{7D93652B-7C3E-4ADD-9B84-95C9AAA37FC1}">
      <dgm:prSet/>
      <dgm:spPr/>
      <dgm:t>
        <a:bodyPr/>
        <a:lstStyle/>
        <a:p>
          <a:endParaRPr lang="en-US"/>
        </a:p>
      </dgm:t>
    </dgm:pt>
    <dgm:pt modelId="{01E0D59D-81F7-4AC3-93D2-B9E9A26E6634}">
      <dgm:prSet phldrT="[Text]" custT="1"/>
      <dgm:spPr/>
      <dgm:t>
        <a:bodyPr/>
        <a:lstStyle/>
        <a:p>
          <a:r>
            <a:rPr lang="en-US" sz="2000" dirty="0"/>
            <a:t>Job B</a:t>
          </a:r>
        </a:p>
      </dgm:t>
    </dgm:pt>
    <dgm:pt modelId="{04AFDA89-7800-4EBF-943B-B211E0C9543D}" type="parTrans" cxnId="{23F7491E-5F3F-4C05-AC18-04EACA754DF2}">
      <dgm:prSet/>
      <dgm:spPr/>
      <dgm:t>
        <a:bodyPr/>
        <a:lstStyle/>
        <a:p>
          <a:endParaRPr lang="en-US"/>
        </a:p>
      </dgm:t>
    </dgm:pt>
    <dgm:pt modelId="{6A362089-060D-4161-9029-96E9E6B60E6E}" type="sibTrans" cxnId="{23F7491E-5F3F-4C05-AC18-04EACA754DF2}">
      <dgm:prSet/>
      <dgm:spPr/>
      <dgm:t>
        <a:bodyPr/>
        <a:lstStyle/>
        <a:p>
          <a:endParaRPr lang="en-US"/>
        </a:p>
      </dgm:t>
    </dgm:pt>
    <dgm:pt modelId="{F64D18FE-F1E2-437D-9B41-07ED110EF6D5}">
      <dgm:prSet phldrT="[Text]" custT="1"/>
      <dgm:spPr/>
      <dgm:t>
        <a:bodyPr/>
        <a:lstStyle/>
        <a:p>
          <a:r>
            <a:rPr lang="en-US" sz="2000" dirty="0"/>
            <a:t>Job E</a:t>
          </a:r>
        </a:p>
      </dgm:t>
    </dgm:pt>
    <dgm:pt modelId="{F6D59E2A-3C0C-44EA-BDD4-B6319E1414DD}" type="parTrans" cxnId="{59DD1008-F5C0-43F4-AAB6-BC929AE7FC6F}">
      <dgm:prSet/>
      <dgm:spPr/>
      <dgm:t>
        <a:bodyPr/>
        <a:lstStyle/>
        <a:p>
          <a:endParaRPr lang="en-US"/>
        </a:p>
      </dgm:t>
    </dgm:pt>
    <dgm:pt modelId="{A3D43415-7A30-4E60-8775-8D4C82C5C6B2}" type="sibTrans" cxnId="{59DD1008-F5C0-43F4-AAB6-BC929AE7FC6F}">
      <dgm:prSet/>
      <dgm:spPr/>
      <dgm:t>
        <a:bodyPr/>
        <a:lstStyle/>
        <a:p>
          <a:endParaRPr lang="en-US"/>
        </a:p>
      </dgm:t>
    </dgm:pt>
    <dgm:pt modelId="{5A44A91A-72BC-4185-BC08-34F517F6A19C}" type="pres">
      <dgm:prSet presAssocID="{CB441AFE-EEAC-4404-B1AA-BE24EDB4F8EE}" presName="diagram" presStyleCnt="0">
        <dgm:presLayoutVars>
          <dgm:chPref val="1"/>
          <dgm:dir/>
          <dgm:animOne val="branch"/>
          <dgm:animLvl val="lvl"/>
          <dgm:resizeHandles val="exact"/>
        </dgm:presLayoutVars>
      </dgm:prSet>
      <dgm:spPr/>
    </dgm:pt>
    <dgm:pt modelId="{7DFEA7EA-7980-469D-9C26-CC88096E33C0}" type="pres">
      <dgm:prSet presAssocID="{089A41A5-4B92-43D4-B14C-D86D832E6EE7}" presName="root1" presStyleCnt="0"/>
      <dgm:spPr/>
    </dgm:pt>
    <dgm:pt modelId="{028B4B37-63B6-4207-8068-9A579C5AAE22}" type="pres">
      <dgm:prSet presAssocID="{089A41A5-4B92-43D4-B14C-D86D832E6EE7}" presName="LevelOneTextNode" presStyleLbl="node0" presStyleIdx="0" presStyleCnt="1" custLinFactNeighborX="-73207">
        <dgm:presLayoutVars>
          <dgm:chPref val="3"/>
        </dgm:presLayoutVars>
      </dgm:prSet>
      <dgm:spPr/>
    </dgm:pt>
    <dgm:pt modelId="{0574D6E3-077E-4FDA-9877-6AC6CE8F740D}" type="pres">
      <dgm:prSet presAssocID="{089A41A5-4B92-43D4-B14C-D86D832E6EE7}" presName="level2hierChild" presStyleCnt="0"/>
      <dgm:spPr/>
    </dgm:pt>
    <dgm:pt modelId="{3DC0CED0-209A-4110-B279-49C366DBB805}" type="pres">
      <dgm:prSet presAssocID="{DEA1CF42-9569-4478-8C92-069D89D0A8BC}" presName="conn2-1" presStyleLbl="parChTrans1D2" presStyleIdx="0" presStyleCnt="2"/>
      <dgm:spPr/>
    </dgm:pt>
    <dgm:pt modelId="{7A5445B6-2E51-411A-908C-381E52CD6556}" type="pres">
      <dgm:prSet presAssocID="{DEA1CF42-9569-4478-8C92-069D89D0A8BC}" presName="connTx" presStyleLbl="parChTrans1D2" presStyleIdx="0" presStyleCnt="2"/>
      <dgm:spPr/>
    </dgm:pt>
    <dgm:pt modelId="{25AEE303-0851-4EC0-B222-9186F19EE37D}" type="pres">
      <dgm:prSet presAssocID="{C2C0520F-06CC-4D6F-B658-E8B74371D5EF}" presName="root2" presStyleCnt="0"/>
      <dgm:spPr/>
    </dgm:pt>
    <dgm:pt modelId="{75C6ACCD-A325-42ED-BAFC-B01D0FE6028C}" type="pres">
      <dgm:prSet presAssocID="{C2C0520F-06CC-4D6F-B658-E8B74371D5EF}" presName="LevelTwoTextNode" presStyleLbl="node2" presStyleIdx="0" presStyleCnt="2" custLinFactNeighborX="4372">
        <dgm:presLayoutVars>
          <dgm:chPref val="3"/>
        </dgm:presLayoutVars>
      </dgm:prSet>
      <dgm:spPr/>
    </dgm:pt>
    <dgm:pt modelId="{14454724-8ABD-4828-95E7-FAAA6A7251D2}" type="pres">
      <dgm:prSet presAssocID="{C2C0520F-06CC-4D6F-B658-E8B74371D5EF}" presName="level3hierChild" presStyleCnt="0"/>
      <dgm:spPr/>
    </dgm:pt>
    <dgm:pt modelId="{C35514D4-E010-48C1-A092-734E3A24DC2B}" type="pres">
      <dgm:prSet presAssocID="{124896A5-DBE5-4313-AB13-79B5B6814072}" presName="conn2-1" presStyleLbl="parChTrans1D3" presStyleIdx="0" presStyleCnt="6"/>
      <dgm:spPr/>
    </dgm:pt>
    <dgm:pt modelId="{9E4E7177-FC6F-48F2-A8D6-94A252C64CA8}" type="pres">
      <dgm:prSet presAssocID="{124896A5-DBE5-4313-AB13-79B5B6814072}" presName="connTx" presStyleLbl="parChTrans1D3" presStyleIdx="0" presStyleCnt="6"/>
      <dgm:spPr/>
    </dgm:pt>
    <dgm:pt modelId="{207B8C70-9256-4E9E-92CF-D632AA54B02E}" type="pres">
      <dgm:prSet presAssocID="{F32B7DA1-E1AB-4433-BFA7-7A7FFF7072D7}" presName="root2" presStyleCnt="0"/>
      <dgm:spPr/>
    </dgm:pt>
    <dgm:pt modelId="{0880A68D-2D16-41BA-B709-975D2B547B08}" type="pres">
      <dgm:prSet presAssocID="{F32B7DA1-E1AB-4433-BFA7-7A7FFF7072D7}" presName="LevelTwoTextNode" presStyleLbl="node3" presStyleIdx="0" presStyleCnt="6" custScaleX="80937" custScaleY="62015">
        <dgm:presLayoutVars>
          <dgm:chPref val="3"/>
        </dgm:presLayoutVars>
      </dgm:prSet>
      <dgm:spPr/>
    </dgm:pt>
    <dgm:pt modelId="{4E944CB3-23C4-4863-A78C-098C94FF6D17}" type="pres">
      <dgm:prSet presAssocID="{F32B7DA1-E1AB-4433-BFA7-7A7FFF7072D7}" presName="level3hierChild" presStyleCnt="0"/>
      <dgm:spPr/>
    </dgm:pt>
    <dgm:pt modelId="{FCA86DE8-05C3-4DCD-9C1F-C2AD1A393CD9}" type="pres">
      <dgm:prSet presAssocID="{04AFDA89-7800-4EBF-943B-B211E0C9543D}" presName="conn2-1" presStyleLbl="parChTrans1D3" presStyleIdx="1" presStyleCnt="6"/>
      <dgm:spPr/>
    </dgm:pt>
    <dgm:pt modelId="{12F82B0D-E88E-490B-978B-6E9BE30F99C1}" type="pres">
      <dgm:prSet presAssocID="{04AFDA89-7800-4EBF-943B-B211E0C9543D}" presName="connTx" presStyleLbl="parChTrans1D3" presStyleIdx="1" presStyleCnt="6"/>
      <dgm:spPr/>
    </dgm:pt>
    <dgm:pt modelId="{249D6D40-C4CF-4C8C-A107-47EEB2363803}" type="pres">
      <dgm:prSet presAssocID="{01E0D59D-81F7-4AC3-93D2-B9E9A26E6634}" presName="root2" presStyleCnt="0"/>
      <dgm:spPr/>
    </dgm:pt>
    <dgm:pt modelId="{363DDA9A-9F38-4A8E-B2C7-C84688A6CC75}" type="pres">
      <dgm:prSet presAssocID="{01E0D59D-81F7-4AC3-93D2-B9E9A26E6634}" presName="LevelTwoTextNode" presStyleLbl="node3" presStyleIdx="1" presStyleCnt="6" custScaleX="80937" custScaleY="62015">
        <dgm:presLayoutVars>
          <dgm:chPref val="3"/>
        </dgm:presLayoutVars>
      </dgm:prSet>
      <dgm:spPr/>
    </dgm:pt>
    <dgm:pt modelId="{6E3B7E5F-C553-4554-9B82-989B00AA0648}" type="pres">
      <dgm:prSet presAssocID="{01E0D59D-81F7-4AC3-93D2-B9E9A26E6634}" presName="level3hierChild" presStyleCnt="0"/>
      <dgm:spPr/>
    </dgm:pt>
    <dgm:pt modelId="{A9027A3F-53CE-4581-BF5A-1ECA24294212}" type="pres">
      <dgm:prSet presAssocID="{02DAC384-7235-4A29-8B63-D8341A746817}" presName="conn2-1" presStyleLbl="parChTrans1D3" presStyleIdx="2" presStyleCnt="6"/>
      <dgm:spPr/>
    </dgm:pt>
    <dgm:pt modelId="{4975D4ED-4527-4546-A523-149ADAF23788}" type="pres">
      <dgm:prSet presAssocID="{02DAC384-7235-4A29-8B63-D8341A746817}" presName="connTx" presStyleLbl="parChTrans1D3" presStyleIdx="2" presStyleCnt="6"/>
      <dgm:spPr/>
    </dgm:pt>
    <dgm:pt modelId="{3C7D91B5-5F82-4794-ABF2-75D8536A3C90}" type="pres">
      <dgm:prSet presAssocID="{A7D49DDA-E16E-4B83-ABE6-BB35399E3B59}" presName="root2" presStyleCnt="0"/>
      <dgm:spPr/>
    </dgm:pt>
    <dgm:pt modelId="{20D2D0F0-F339-44C4-A2E0-998843F73CC1}" type="pres">
      <dgm:prSet presAssocID="{A7D49DDA-E16E-4B83-ABE6-BB35399E3B59}" presName="LevelTwoTextNode" presStyleLbl="node3" presStyleIdx="2" presStyleCnt="6" custScaleX="80937" custScaleY="62015">
        <dgm:presLayoutVars>
          <dgm:chPref val="3"/>
        </dgm:presLayoutVars>
      </dgm:prSet>
      <dgm:spPr/>
    </dgm:pt>
    <dgm:pt modelId="{B3456843-3D2C-468A-9F58-76BFCEFEB3D4}" type="pres">
      <dgm:prSet presAssocID="{A7D49DDA-E16E-4B83-ABE6-BB35399E3B59}" presName="level3hierChild" presStyleCnt="0"/>
      <dgm:spPr/>
    </dgm:pt>
    <dgm:pt modelId="{663713E0-50C8-4886-8DD0-427914BD92BA}" type="pres">
      <dgm:prSet presAssocID="{F2BDB8A2-69BE-4DC6-8FD4-DABAA962D1FD}" presName="conn2-1" presStyleLbl="parChTrans1D2" presStyleIdx="1" presStyleCnt="2"/>
      <dgm:spPr/>
    </dgm:pt>
    <dgm:pt modelId="{C6BC753C-6F02-4365-B205-E1745834A114}" type="pres">
      <dgm:prSet presAssocID="{F2BDB8A2-69BE-4DC6-8FD4-DABAA962D1FD}" presName="connTx" presStyleLbl="parChTrans1D2" presStyleIdx="1" presStyleCnt="2"/>
      <dgm:spPr/>
    </dgm:pt>
    <dgm:pt modelId="{113934F6-C34D-4EB2-826E-79060A6D0AAC}" type="pres">
      <dgm:prSet presAssocID="{07DB54B3-7A92-4A97-913F-DFBAF51B28C5}" presName="root2" presStyleCnt="0"/>
      <dgm:spPr/>
    </dgm:pt>
    <dgm:pt modelId="{2BF4D3C9-3B88-4106-BDA8-5DB11772C99B}" type="pres">
      <dgm:prSet presAssocID="{07DB54B3-7A92-4A97-913F-DFBAF51B28C5}" presName="LevelTwoTextNode" presStyleLbl="node2" presStyleIdx="1" presStyleCnt="2" custLinFactNeighborX="4372">
        <dgm:presLayoutVars>
          <dgm:chPref val="3"/>
        </dgm:presLayoutVars>
      </dgm:prSet>
      <dgm:spPr/>
    </dgm:pt>
    <dgm:pt modelId="{F68B78CC-7E7F-4201-BD43-F11BF47422B4}" type="pres">
      <dgm:prSet presAssocID="{07DB54B3-7A92-4A97-913F-DFBAF51B28C5}" presName="level3hierChild" presStyleCnt="0"/>
      <dgm:spPr/>
    </dgm:pt>
    <dgm:pt modelId="{71ED0444-E035-4D53-A440-32F51F7A2B47}" type="pres">
      <dgm:prSet presAssocID="{F7759A87-D620-46BE-81BC-844E507120B3}" presName="conn2-1" presStyleLbl="parChTrans1D3" presStyleIdx="3" presStyleCnt="6"/>
      <dgm:spPr/>
    </dgm:pt>
    <dgm:pt modelId="{34A6DB24-8B3F-4191-8D1C-BE93BA468A03}" type="pres">
      <dgm:prSet presAssocID="{F7759A87-D620-46BE-81BC-844E507120B3}" presName="connTx" presStyleLbl="parChTrans1D3" presStyleIdx="3" presStyleCnt="6"/>
      <dgm:spPr/>
    </dgm:pt>
    <dgm:pt modelId="{C4DA7B5F-9A56-45C0-A8A2-6C17C3D7631F}" type="pres">
      <dgm:prSet presAssocID="{E96AD3FA-D156-4B1A-B5D5-BF612E2365CB}" presName="root2" presStyleCnt="0"/>
      <dgm:spPr/>
    </dgm:pt>
    <dgm:pt modelId="{E63B95B4-5D86-4B71-AA11-DC101CCA3BA3}" type="pres">
      <dgm:prSet presAssocID="{E96AD3FA-D156-4B1A-B5D5-BF612E2365CB}" presName="LevelTwoTextNode" presStyleLbl="node3" presStyleIdx="3" presStyleCnt="6" custScaleX="80937" custScaleY="62015">
        <dgm:presLayoutVars>
          <dgm:chPref val="3"/>
        </dgm:presLayoutVars>
      </dgm:prSet>
      <dgm:spPr/>
    </dgm:pt>
    <dgm:pt modelId="{5B279B24-ABCA-4C13-A4A9-28659601144E}" type="pres">
      <dgm:prSet presAssocID="{E96AD3FA-D156-4B1A-B5D5-BF612E2365CB}" presName="level3hierChild" presStyleCnt="0"/>
      <dgm:spPr/>
    </dgm:pt>
    <dgm:pt modelId="{DC3EDACD-DED3-4C3B-8A3A-C1AAF721B9BA}" type="pres">
      <dgm:prSet presAssocID="{F6D59E2A-3C0C-44EA-BDD4-B6319E1414DD}" presName="conn2-1" presStyleLbl="parChTrans1D3" presStyleIdx="4" presStyleCnt="6"/>
      <dgm:spPr/>
    </dgm:pt>
    <dgm:pt modelId="{3C777795-C890-41A3-94E9-DB8C88503FE1}" type="pres">
      <dgm:prSet presAssocID="{F6D59E2A-3C0C-44EA-BDD4-B6319E1414DD}" presName="connTx" presStyleLbl="parChTrans1D3" presStyleIdx="4" presStyleCnt="6"/>
      <dgm:spPr/>
    </dgm:pt>
    <dgm:pt modelId="{14E94439-F3F4-4484-B211-B3A517C335D4}" type="pres">
      <dgm:prSet presAssocID="{F64D18FE-F1E2-437D-9B41-07ED110EF6D5}" presName="root2" presStyleCnt="0"/>
      <dgm:spPr/>
    </dgm:pt>
    <dgm:pt modelId="{6B71C767-B60C-4AE9-B86F-3C37EA1219AA}" type="pres">
      <dgm:prSet presAssocID="{F64D18FE-F1E2-437D-9B41-07ED110EF6D5}" presName="LevelTwoTextNode" presStyleLbl="node3" presStyleIdx="4" presStyleCnt="6" custScaleX="80937" custScaleY="62015">
        <dgm:presLayoutVars>
          <dgm:chPref val="3"/>
        </dgm:presLayoutVars>
      </dgm:prSet>
      <dgm:spPr/>
    </dgm:pt>
    <dgm:pt modelId="{1FDA2E63-1913-4450-9A24-DAC7EF5407CF}" type="pres">
      <dgm:prSet presAssocID="{F64D18FE-F1E2-437D-9B41-07ED110EF6D5}" presName="level3hierChild" presStyleCnt="0"/>
      <dgm:spPr/>
    </dgm:pt>
    <dgm:pt modelId="{75747808-A284-4695-BCFF-6D61974000B7}" type="pres">
      <dgm:prSet presAssocID="{BD6871C6-C48D-412E-BD6E-9917EA826511}" presName="conn2-1" presStyleLbl="parChTrans1D3" presStyleIdx="5" presStyleCnt="6"/>
      <dgm:spPr/>
    </dgm:pt>
    <dgm:pt modelId="{91ABDCC2-E70C-4C82-B950-96414BDF7756}" type="pres">
      <dgm:prSet presAssocID="{BD6871C6-C48D-412E-BD6E-9917EA826511}" presName="connTx" presStyleLbl="parChTrans1D3" presStyleIdx="5" presStyleCnt="6"/>
      <dgm:spPr/>
    </dgm:pt>
    <dgm:pt modelId="{B6BBC609-277A-4614-8CAF-A4C789325E12}" type="pres">
      <dgm:prSet presAssocID="{CCC67D1F-10E9-431A-B1D1-8BF3F704F5A6}" presName="root2" presStyleCnt="0"/>
      <dgm:spPr/>
    </dgm:pt>
    <dgm:pt modelId="{DC251337-027C-4D54-BEAB-8D9120878D81}" type="pres">
      <dgm:prSet presAssocID="{CCC67D1F-10E9-431A-B1D1-8BF3F704F5A6}" presName="LevelTwoTextNode" presStyleLbl="node3" presStyleIdx="5" presStyleCnt="6" custScaleX="80937" custScaleY="62015">
        <dgm:presLayoutVars>
          <dgm:chPref val="3"/>
        </dgm:presLayoutVars>
      </dgm:prSet>
      <dgm:spPr/>
    </dgm:pt>
    <dgm:pt modelId="{92087A12-FAE4-4006-B92E-74E85A73B981}" type="pres">
      <dgm:prSet presAssocID="{CCC67D1F-10E9-431A-B1D1-8BF3F704F5A6}" presName="level3hierChild" presStyleCnt="0"/>
      <dgm:spPr/>
    </dgm:pt>
  </dgm:ptLst>
  <dgm:cxnLst>
    <dgm:cxn modelId="{CF202702-8EC6-4D3A-94A5-239B65E00815}" type="presOf" srcId="{124896A5-DBE5-4313-AB13-79B5B6814072}" destId="{9E4E7177-FC6F-48F2-A8D6-94A252C64CA8}" srcOrd="1" destOrd="0" presId="urn:microsoft.com/office/officeart/2005/8/layout/hierarchy2"/>
    <dgm:cxn modelId="{59DD1008-F5C0-43F4-AAB6-BC929AE7FC6F}" srcId="{07DB54B3-7A92-4A97-913F-DFBAF51B28C5}" destId="{F64D18FE-F1E2-437D-9B41-07ED110EF6D5}" srcOrd="1" destOrd="0" parTransId="{F6D59E2A-3C0C-44EA-BDD4-B6319E1414DD}" sibTransId="{A3D43415-7A30-4E60-8775-8D4C82C5C6B2}"/>
    <dgm:cxn modelId="{AB99FA0E-ABB3-4E10-8AB9-9276E04D769F}" type="presOf" srcId="{124896A5-DBE5-4313-AB13-79B5B6814072}" destId="{C35514D4-E010-48C1-A092-734E3A24DC2B}" srcOrd="0" destOrd="0" presId="urn:microsoft.com/office/officeart/2005/8/layout/hierarchy2"/>
    <dgm:cxn modelId="{407EE41D-168B-4874-B0F4-19C33948FF23}" type="presOf" srcId="{04AFDA89-7800-4EBF-943B-B211E0C9543D}" destId="{FCA86DE8-05C3-4DCD-9C1F-C2AD1A393CD9}" srcOrd="0" destOrd="0" presId="urn:microsoft.com/office/officeart/2005/8/layout/hierarchy2"/>
    <dgm:cxn modelId="{23F7491E-5F3F-4C05-AC18-04EACA754DF2}" srcId="{C2C0520F-06CC-4D6F-B658-E8B74371D5EF}" destId="{01E0D59D-81F7-4AC3-93D2-B9E9A26E6634}" srcOrd="1" destOrd="0" parTransId="{04AFDA89-7800-4EBF-943B-B211E0C9543D}" sibTransId="{6A362089-060D-4161-9029-96E9E6B60E6E}"/>
    <dgm:cxn modelId="{22E28428-C7F7-457D-9CCD-E92EA66FD823}" type="presOf" srcId="{F7759A87-D620-46BE-81BC-844E507120B3}" destId="{71ED0444-E035-4D53-A440-32F51F7A2B47}" srcOrd="0" destOrd="0" presId="urn:microsoft.com/office/officeart/2005/8/layout/hierarchy2"/>
    <dgm:cxn modelId="{7D93652B-7C3E-4ADD-9B84-95C9AAA37FC1}" srcId="{07DB54B3-7A92-4A97-913F-DFBAF51B28C5}" destId="{CCC67D1F-10E9-431A-B1D1-8BF3F704F5A6}" srcOrd="2" destOrd="0" parTransId="{BD6871C6-C48D-412E-BD6E-9917EA826511}" sibTransId="{16F9CF27-F0CB-4B23-BB30-FBEEEFDEDF97}"/>
    <dgm:cxn modelId="{9F96F82D-E537-4A32-9BB0-0A8AEFEB56E9}" type="presOf" srcId="{F32B7DA1-E1AB-4433-BFA7-7A7FFF7072D7}" destId="{0880A68D-2D16-41BA-B709-975D2B547B08}" srcOrd="0" destOrd="0" presId="urn:microsoft.com/office/officeart/2005/8/layout/hierarchy2"/>
    <dgm:cxn modelId="{152DC25F-16C6-471A-9A07-8F2F3EDC7813}" type="presOf" srcId="{02DAC384-7235-4A29-8B63-D8341A746817}" destId="{4975D4ED-4527-4546-A523-149ADAF23788}" srcOrd="1" destOrd="0" presId="urn:microsoft.com/office/officeart/2005/8/layout/hierarchy2"/>
    <dgm:cxn modelId="{A5BB6560-936F-4804-A2BB-7A1F63CEAD31}" type="presOf" srcId="{089A41A5-4B92-43D4-B14C-D86D832E6EE7}" destId="{028B4B37-63B6-4207-8068-9A579C5AAE22}" srcOrd="0" destOrd="0" presId="urn:microsoft.com/office/officeart/2005/8/layout/hierarchy2"/>
    <dgm:cxn modelId="{4E462969-10FA-4FB9-B7C0-C5CF2F9F8E27}" type="presOf" srcId="{01E0D59D-81F7-4AC3-93D2-B9E9A26E6634}" destId="{363DDA9A-9F38-4A8E-B2C7-C84688A6CC75}" srcOrd="0" destOrd="0" presId="urn:microsoft.com/office/officeart/2005/8/layout/hierarchy2"/>
    <dgm:cxn modelId="{C2F89C4D-B2E8-4359-8FB4-EFFF195B2372}" type="presOf" srcId="{F6D59E2A-3C0C-44EA-BDD4-B6319E1414DD}" destId="{DC3EDACD-DED3-4C3B-8A3A-C1AAF721B9BA}" srcOrd="0" destOrd="0" presId="urn:microsoft.com/office/officeart/2005/8/layout/hierarchy2"/>
    <dgm:cxn modelId="{0C082C4F-201B-4EE1-96E5-2CDEA270A466}" type="presOf" srcId="{F64D18FE-F1E2-437D-9B41-07ED110EF6D5}" destId="{6B71C767-B60C-4AE9-B86F-3C37EA1219AA}" srcOrd="0" destOrd="0" presId="urn:microsoft.com/office/officeart/2005/8/layout/hierarchy2"/>
    <dgm:cxn modelId="{9797916F-0958-41A6-854A-5044D60B71C2}" type="presOf" srcId="{F2BDB8A2-69BE-4DC6-8FD4-DABAA962D1FD}" destId="{663713E0-50C8-4886-8DD0-427914BD92BA}" srcOrd="0" destOrd="0" presId="urn:microsoft.com/office/officeart/2005/8/layout/hierarchy2"/>
    <dgm:cxn modelId="{5B86F051-ECCA-42ED-9FAD-7C468FF7DEF9}" srcId="{C2C0520F-06CC-4D6F-B658-E8B74371D5EF}" destId="{A7D49DDA-E16E-4B83-ABE6-BB35399E3B59}" srcOrd="2" destOrd="0" parTransId="{02DAC384-7235-4A29-8B63-D8341A746817}" sibTransId="{9839CBAD-00EE-4896-BC96-38B0AFA3A6F5}"/>
    <dgm:cxn modelId="{34D3D975-E96A-418B-BB9E-241E035DE613}" type="presOf" srcId="{DEA1CF42-9569-4478-8C92-069D89D0A8BC}" destId="{3DC0CED0-209A-4110-B279-49C366DBB805}" srcOrd="0" destOrd="0" presId="urn:microsoft.com/office/officeart/2005/8/layout/hierarchy2"/>
    <dgm:cxn modelId="{F8B79F76-4F1B-4F50-BC91-BCB7E905C361}" type="presOf" srcId="{E96AD3FA-D156-4B1A-B5D5-BF612E2365CB}" destId="{E63B95B4-5D86-4B71-AA11-DC101CCA3BA3}" srcOrd="0" destOrd="0" presId="urn:microsoft.com/office/officeart/2005/8/layout/hierarchy2"/>
    <dgm:cxn modelId="{C6F2627E-F103-442A-9F5D-818044821BAD}" srcId="{CB441AFE-EEAC-4404-B1AA-BE24EDB4F8EE}" destId="{089A41A5-4B92-43D4-B14C-D86D832E6EE7}" srcOrd="0" destOrd="0" parTransId="{34576410-FB95-4773-9094-59E1C05C1EF2}" sibTransId="{E602E655-0F69-4104-B1BD-94BF1371327A}"/>
    <dgm:cxn modelId="{77A3C994-6AEF-435D-8051-FA0409BABA9E}" type="presOf" srcId="{C2C0520F-06CC-4D6F-B658-E8B74371D5EF}" destId="{75C6ACCD-A325-42ED-BAFC-B01D0FE6028C}" srcOrd="0" destOrd="0" presId="urn:microsoft.com/office/officeart/2005/8/layout/hierarchy2"/>
    <dgm:cxn modelId="{D29265A2-400F-423E-BE9D-AF630414B461}" type="presOf" srcId="{F2BDB8A2-69BE-4DC6-8FD4-DABAA962D1FD}" destId="{C6BC753C-6F02-4365-B205-E1745834A114}" srcOrd="1" destOrd="0" presId="urn:microsoft.com/office/officeart/2005/8/layout/hierarchy2"/>
    <dgm:cxn modelId="{54050CA7-FC7C-462B-9560-2BFBBC93B384}" type="presOf" srcId="{CB441AFE-EEAC-4404-B1AA-BE24EDB4F8EE}" destId="{5A44A91A-72BC-4185-BC08-34F517F6A19C}" srcOrd="0" destOrd="0" presId="urn:microsoft.com/office/officeart/2005/8/layout/hierarchy2"/>
    <dgm:cxn modelId="{F17E5DA8-5999-4963-9429-25D2BB0A115F}" srcId="{089A41A5-4B92-43D4-B14C-D86D832E6EE7}" destId="{C2C0520F-06CC-4D6F-B658-E8B74371D5EF}" srcOrd="0" destOrd="0" parTransId="{DEA1CF42-9569-4478-8C92-069D89D0A8BC}" sibTransId="{ED84D377-D277-4D40-8237-E130B315D5BE}"/>
    <dgm:cxn modelId="{51A9E4AF-C511-4A1A-BB51-53FBF449499C}" type="presOf" srcId="{BD6871C6-C48D-412E-BD6E-9917EA826511}" destId="{91ABDCC2-E70C-4C82-B950-96414BDF7756}" srcOrd="1" destOrd="0" presId="urn:microsoft.com/office/officeart/2005/8/layout/hierarchy2"/>
    <dgm:cxn modelId="{8A6654B0-EEC6-48B4-857E-BA8946F7B0A0}" type="presOf" srcId="{A7D49DDA-E16E-4B83-ABE6-BB35399E3B59}" destId="{20D2D0F0-F339-44C4-A2E0-998843F73CC1}" srcOrd="0" destOrd="0" presId="urn:microsoft.com/office/officeart/2005/8/layout/hierarchy2"/>
    <dgm:cxn modelId="{7756CFB9-BF4A-4324-BB4A-488A7B9BB44F}" type="presOf" srcId="{02DAC384-7235-4A29-8B63-D8341A746817}" destId="{A9027A3F-53CE-4581-BF5A-1ECA24294212}" srcOrd="0" destOrd="0" presId="urn:microsoft.com/office/officeart/2005/8/layout/hierarchy2"/>
    <dgm:cxn modelId="{1EF91CC0-EEAF-4C84-9F70-3CC33F0A0A7C}" srcId="{C2C0520F-06CC-4D6F-B658-E8B74371D5EF}" destId="{F32B7DA1-E1AB-4433-BFA7-7A7FFF7072D7}" srcOrd="0" destOrd="0" parTransId="{124896A5-DBE5-4313-AB13-79B5B6814072}" sibTransId="{CD2E2847-AD84-42C9-AD1D-8137521C55CE}"/>
    <dgm:cxn modelId="{E9EF04C4-1847-44EA-9F80-864CFE0E66F2}" type="presOf" srcId="{CCC67D1F-10E9-431A-B1D1-8BF3F704F5A6}" destId="{DC251337-027C-4D54-BEAB-8D9120878D81}" srcOrd="0" destOrd="0" presId="urn:microsoft.com/office/officeart/2005/8/layout/hierarchy2"/>
    <dgm:cxn modelId="{C0DEBFC4-D552-4F4B-8A6A-34824FEB047D}" type="presOf" srcId="{BD6871C6-C48D-412E-BD6E-9917EA826511}" destId="{75747808-A284-4695-BCFF-6D61974000B7}" srcOrd="0" destOrd="0" presId="urn:microsoft.com/office/officeart/2005/8/layout/hierarchy2"/>
    <dgm:cxn modelId="{B2FE22D4-3D1E-491F-BAB5-B8739EBC7BB0}" srcId="{07DB54B3-7A92-4A97-913F-DFBAF51B28C5}" destId="{E96AD3FA-D156-4B1A-B5D5-BF612E2365CB}" srcOrd="0" destOrd="0" parTransId="{F7759A87-D620-46BE-81BC-844E507120B3}" sibTransId="{E30444F9-A464-4FEF-B292-DD27FEC9F009}"/>
    <dgm:cxn modelId="{1D376DD6-5490-4A20-91AF-3CCF51A94DC2}" srcId="{089A41A5-4B92-43D4-B14C-D86D832E6EE7}" destId="{07DB54B3-7A92-4A97-913F-DFBAF51B28C5}" srcOrd="1" destOrd="0" parTransId="{F2BDB8A2-69BE-4DC6-8FD4-DABAA962D1FD}" sibTransId="{AB3DA42D-807C-4620-B922-B77580F16BD8}"/>
    <dgm:cxn modelId="{7BAC68E9-6D3B-4C6A-900C-FDCC38DA3E21}" type="presOf" srcId="{07DB54B3-7A92-4A97-913F-DFBAF51B28C5}" destId="{2BF4D3C9-3B88-4106-BDA8-5DB11772C99B}" srcOrd="0" destOrd="0" presId="urn:microsoft.com/office/officeart/2005/8/layout/hierarchy2"/>
    <dgm:cxn modelId="{6CB6FCEB-06A6-421C-B533-AFE7F4E9C829}" type="presOf" srcId="{F6D59E2A-3C0C-44EA-BDD4-B6319E1414DD}" destId="{3C777795-C890-41A3-94E9-DB8C88503FE1}" srcOrd="1" destOrd="0" presId="urn:microsoft.com/office/officeart/2005/8/layout/hierarchy2"/>
    <dgm:cxn modelId="{A6DBACEF-1D87-4863-9494-3A8CBB34A2ED}" type="presOf" srcId="{DEA1CF42-9569-4478-8C92-069D89D0A8BC}" destId="{7A5445B6-2E51-411A-908C-381E52CD6556}" srcOrd="1" destOrd="0" presId="urn:microsoft.com/office/officeart/2005/8/layout/hierarchy2"/>
    <dgm:cxn modelId="{7CDB14F6-CD71-473D-9D58-D2FDCEBD33CE}" type="presOf" srcId="{04AFDA89-7800-4EBF-943B-B211E0C9543D}" destId="{12F82B0D-E88E-490B-978B-6E9BE30F99C1}" srcOrd="1" destOrd="0" presId="urn:microsoft.com/office/officeart/2005/8/layout/hierarchy2"/>
    <dgm:cxn modelId="{2597B3F9-1F66-4104-AE17-B8CD07D827AE}" type="presOf" srcId="{F7759A87-D620-46BE-81BC-844E507120B3}" destId="{34A6DB24-8B3F-4191-8D1C-BE93BA468A03}" srcOrd="1" destOrd="0" presId="urn:microsoft.com/office/officeart/2005/8/layout/hierarchy2"/>
    <dgm:cxn modelId="{F3FBCEAD-1976-42B7-9AD6-5ED3D0D9BB63}" type="presParOf" srcId="{5A44A91A-72BC-4185-BC08-34F517F6A19C}" destId="{7DFEA7EA-7980-469D-9C26-CC88096E33C0}" srcOrd="0" destOrd="0" presId="urn:microsoft.com/office/officeart/2005/8/layout/hierarchy2"/>
    <dgm:cxn modelId="{CA8407EF-A5F6-4B22-8C32-EEA21BCB72E2}" type="presParOf" srcId="{7DFEA7EA-7980-469D-9C26-CC88096E33C0}" destId="{028B4B37-63B6-4207-8068-9A579C5AAE22}" srcOrd="0" destOrd="0" presId="urn:microsoft.com/office/officeart/2005/8/layout/hierarchy2"/>
    <dgm:cxn modelId="{CDDBAC4F-23D6-4FFF-A7FF-32D239BCCB7C}" type="presParOf" srcId="{7DFEA7EA-7980-469D-9C26-CC88096E33C0}" destId="{0574D6E3-077E-4FDA-9877-6AC6CE8F740D}" srcOrd="1" destOrd="0" presId="urn:microsoft.com/office/officeart/2005/8/layout/hierarchy2"/>
    <dgm:cxn modelId="{79FDCF38-7497-4452-94E3-8917C2C86FD4}" type="presParOf" srcId="{0574D6E3-077E-4FDA-9877-6AC6CE8F740D}" destId="{3DC0CED0-209A-4110-B279-49C366DBB805}" srcOrd="0" destOrd="0" presId="urn:microsoft.com/office/officeart/2005/8/layout/hierarchy2"/>
    <dgm:cxn modelId="{556E600D-4D3E-41E9-8BB4-2AEF94DE9B6A}" type="presParOf" srcId="{3DC0CED0-209A-4110-B279-49C366DBB805}" destId="{7A5445B6-2E51-411A-908C-381E52CD6556}" srcOrd="0" destOrd="0" presId="urn:microsoft.com/office/officeart/2005/8/layout/hierarchy2"/>
    <dgm:cxn modelId="{E46A9D4D-BCF8-4992-948A-395020CFF78E}" type="presParOf" srcId="{0574D6E3-077E-4FDA-9877-6AC6CE8F740D}" destId="{25AEE303-0851-4EC0-B222-9186F19EE37D}" srcOrd="1" destOrd="0" presId="urn:microsoft.com/office/officeart/2005/8/layout/hierarchy2"/>
    <dgm:cxn modelId="{49B6637B-3BEE-4AAD-9D01-BA014F429494}" type="presParOf" srcId="{25AEE303-0851-4EC0-B222-9186F19EE37D}" destId="{75C6ACCD-A325-42ED-BAFC-B01D0FE6028C}" srcOrd="0" destOrd="0" presId="urn:microsoft.com/office/officeart/2005/8/layout/hierarchy2"/>
    <dgm:cxn modelId="{2B9B3E00-2458-4CE2-A29A-FD617705DFA1}" type="presParOf" srcId="{25AEE303-0851-4EC0-B222-9186F19EE37D}" destId="{14454724-8ABD-4828-95E7-FAAA6A7251D2}" srcOrd="1" destOrd="0" presId="urn:microsoft.com/office/officeart/2005/8/layout/hierarchy2"/>
    <dgm:cxn modelId="{121243CF-9D98-4327-B739-013F703527E0}" type="presParOf" srcId="{14454724-8ABD-4828-95E7-FAAA6A7251D2}" destId="{C35514D4-E010-48C1-A092-734E3A24DC2B}" srcOrd="0" destOrd="0" presId="urn:microsoft.com/office/officeart/2005/8/layout/hierarchy2"/>
    <dgm:cxn modelId="{182B2695-841D-4CB3-A823-69741EE01EDB}" type="presParOf" srcId="{C35514D4-E010-48C1-A092-734E3A24DC2B}" destId="{9E4E7177-FC6F-48F2-A8D6-94A252C64CA8}" srcOrd="0" destOrd="0" presId="urn:microsoft.com/office/officeart/2005/8/layout/hierarchy2"/>
    <dgm:cxn modelId="{9E26DBCD-FFE8-426A-9404-C46F6F48D5B2}" type="presParOf" srcId="{14454724-8ABD-4828-95E7-FAAA6A7251D2}" destId="{207B8C70-9256-4E9E-92CF-D632AA54B02E}" srcOrd="1" destOrd="0" presId="urn:microsoft.com/office/officeart/2005/8/layout/hierarchy2"/>
    <dgm:cxn modelId="{3EBD567D-4552-4EDE-9213-3C6B4BB84F63}" type="presParOf" srcId="{207B8C70-9256-4E9E-92CF-D632AA54B02E}" destId="{0880A68D-2D16-41BA-B709-975D2B547B08}" srcOrd="0" destOrd="0" presId="urn:microsoft.com/office/officeart/2005/8/layout/hierarchy2"/>
    <dgm:cxn modelId="{7616420E-32A6-408D-A263-C18CB41C7D04}" type="presParOf" srcId="{207B8C70-9256-4E9E-92CF-D632AA54B02E}" destId="{4E944CB3-23C4-4863-A78C-098C94FF6D17}" srcOrd="1" destOrd="0" presId="urn:microsoft.com/office/officeart/2005/8/layout/hierarchy2"/>
    <dgm:cxn modelId="{14216732-B471-47A1-96EB-1F1124AB037A}" type="presParOf" srcId="{14454724-8ABD-4828-95E7-FAAA6A7251D2}" destId="{FCA86DE8-05C3-4DCD-9C1F-C2AD1A393CD9}" srcOrd="2" destOrd="0" presId="urn:microsoft.com/office/officeart/2005/8/layout/hierarchy2"/>
    <dgm:cxn modelId="{E8017D8C-AF81-49DD-9CA8-2BEC22746F6B}" type="presParOf" srcId="{FCA86DE8-05C3-4DCD-9C1F-C2AD1A393CD9}" destId="{12F82B0D-E88E-490B-978B-6E9BE30F99C1}" srcOrd="0" destOrd="0" presId="urn:microsoft.com/office/officeart/2005/8/layout/hierarchy2"/>
    <dgm:cxn modelId="{F34F9D2E-FE55-4540-88BF-F6A3E59E95C2}" type="presParOf" srcId="{14454724-8ABD-4828-95E7-FAAA6A7251D2}" destId="{249D6D40-C4CF-4C8C-A107-47EEB2363803}" srcOrd="3" destOrd="0" presId="urn:microsoft.com/office/officeart/2005/8/layout/hierarchy2"/>
    <dgm:cxn modelId="{3B10F40F-2611-475E-BA94-2DEF17B19231}" type="presParOf" srcId="{249D6D40-C4CF-4C8C-A107-47EEB2363803}" destId="{363DDA9A-9F38-4A8E-B2C7-C84688A6CC75}" srcOrd="0" destOrd="0" presId="urn:microsoft.com/office/officeart/2005/8/layout/hierarchy2"/>
    <dgm:cxn modelId="{92D4C50D-9C8E-4FF2-AF23-FAF10994E6B2}" type="presParOf" srcId="{249D6D40-C4CF-4C8C-A107-47EEB2363803}" destId="{6E3B7E5F-C553-4554-9B82-989B00AA0648}" srcOrd="1" destOrd="0" presId="urn:microsoft.com/office/officeart/2005/8/layout/hierarchy2"/>
    <dgm:cxn modelId="{C23DDFAF-5FF5-43B3-B2AA-1994E0120392}" type="presParOf" srcId="{14454724-8ABD-4828-95E7-FAAA6A7251D2}" destId="{A9027A3F-53CE-4581-BF5A-1ECA24294212}" srcOrd="4" destOrd="0" presId="urn:microsoft.com/office/officeart/2005/8/layout/hierarchy2"/>
    <dgm:cxn modelId="{3A05EDE1-2244-421F-B747-A40B04B27F70}" type="presParOf" srcId="{A9027A3F-53CE-4581-BF5A-1ECA24294212}" destId="{4975D4ED-4527-4546-A523-149ADAF23788}" srcOrd="0" destOrd="0" presId="urn:microsoft.com/office/officeart/2005/8/layout/hierarchy2"/>
    <dgm:cxn modelId="{BB995120-3378-41BE-8130-1223C8DDB563}" type="presParOf" srcId="{14454724-8ABD-4828-95E7-FAAA6A7251D2}" destId="{3C7D91B5-5F82-4794-ABF2-75D8536A3C90}" srcOrd="5" destOrd="0" presId="urn:microsoft.com/office/officeart/2005/8/layout/hierarchy2"/>
    <dgm:cxn modelId="{489C88CB-6E7B-4040-AF7A-4321A4A8F304}" type="presParOf" srcId="{3C7D91B5-5F82-4794-ABF2-75D8536A3C90}" destId="{20D2D0F0-F339-44C4-A2E0-998843F73CC1}" srcOrd="0" destOrd="0" presId="urn:microsoft.com/office/officeart/2005/8/layout/hierarchy2"/>
    <dgm:cxn modelId="{36EC7213-F4D4-4717-B592-463993362240}" type="presParOf" srcId="{3C7D91B5-5F82-4794-ABF2-75D8536A3C90}" destId="{B3456843-3D2C-468A-9F58-76BFCEFEB3D4}" srcOrd="1" destOrd="0" presId="urn:microsoft.com/office/officeart/2005/8/layout/hierarchy2"/>
    <dgm:cxn modelId="{5D4934F9-4187-452D-AF69-FF843DBAB5E8}" type="presParOf" srcId="{0574D6E3-077E-4FDA-9877-6AC6CE8F740D}" destId="{663713E0-50C8-4886-8DD0-427914BD92BA}" srcOrd="2" destOrd="0" presId="urn:microsoft.com/office/officeart/2005/8/layout/hierarchy2"/>
    <dgm:cxn modelId="{A84960C1-EC5A-4D7D-B0F2-C73C1748E368}" type="presParOf" srcId="{663713E0-50C8-4886-8DD0-427914BD92BA}" destId="{C6BC753C-6F02-4365-B205-E1745834A114}" srcOrd="0" destOrd="0" presId="urn:microsoft.com/office/officeart/2005/8/layout/hierarchy2"/>
    <dgm:cxn modelId="{FFD09422-313E-44DC-92E4-75B4E7A4BD8C}" type="presParOf" srcId="{0574D6E3-077E-4FDA-9877-6AC6CE8F740D}" destId="{113934F6-C34D-4EB2-826E-79060A6D0AAC}" srcOrd="3" destOrd="0" presId="urn:microsoft.com/office/officeart/2005/8/layout/hierarchy2"/>
    <dgm:cxn modelId="{FBFEF79B-E282-42A4-8B97-EBA9A35E690D}" type="presParOf" srcId="{113934F6-C34D-4EB2-826E-79060A6D0AAC}" destId="{2BF4D3C9-3B88-4106-BDA8-5DB11772C99B}" srcOrd="0" destOrd="0" presId="urn:microsoft.com/office/officeart/2005/8/layout/hierarchy2"/>
    <dgm:cxn modelId="{3F98C7DB-373D-45CA-BF06-C5A9FCA185CD}" type="presParOf" srcId="{113934F6-C34D-4EB2-826E-79060A6D0AAC}" destId="{F68B78CC-7E7F-4201-BD43-F11BF47422B4}" srcOrd="1" destOrd="0" presId="urn:microsoft.com/office/officeart/2005/8/layout/hierarchy2"/>
    <dgm:cxn modelId="{40363395-9D88-4A09-8234-B44CFA5A1C14}" type="presParOf" srcId="{F68B78CC-7E7F-4201-BD43-F11BF47422B4}" destId="{71ED0444-E035-4D53-A440-32F51F7A2B47}" srcOrd="0" destOrd="0" presId="urn:microsoft.com/office/officeart/2005/8/layout/hierarchy2"/>
    <dgm:cxn modelId="{8FD7ED99-943F-4335-A6E4-4ECABA101A8E}" type="presParOf" srcId="{71ED0444-E035-4D53-A440-32F51F7A2B47}" destId="{34A6DB24-8B3F-4191-8D1C-BE93BA468A03}" srcOrd="0" destOrd="0" presId="urn:microsoft.com/office/officeart/2005/8/layout/hierarchy2"/>
    <dgm:cxn modelId="{F33075D4-55BD-4CD7-AAE3-0355296ED434}" type="presParOf" srcId="{F68B78CC-7E7F-4201-BD43-F11BF47422B4}" destId="{C4DA7B5F-9A56-45C0-A8A2-6C17C3D7631F}" srcOrd="1" destOrd="0" presId="urn:microsoft.com/office/officeart/2005/8/layout/hierarchy2"/>
    <dgm:cxn modelId="{5A15D796-B3C1-495B-AD6F-AA61CE9C06EF}" type="presParOf" srcId="{C4DA7B5F-9A56-45C0-A8A2-6C17C3D7631F}" destId="{E63B95B4-5D86-4B71-AA11-DC101CCA3BA3}" srcOrd="0" destOrd="0" presId="urn:microsoft.com/office/officeart/2005/8/layout/hierarchy2"/>
    <dgm:cxn modelId="{38AE6505-6560-4EE1-9844-135673B7EBB0}" type="presParOf" srcId="{C4DA7B5F-9A56-45C0-A8A2-6C17C3D7631F}" destId="{5B279B24-ABCA-4C13-A4A9-28659601144E}" srcOrd="1" destOrd="0" presId="urn:microsoft.com/office/officeart/2005/8/layout/hierarchy2"/>
    <dgm:cxn modelId="{7BDE7B6A-9ECB-45AD-BEAA-68FAEF62C69A}" type="presParOf" srcId="{F68B78CC-7E7F-4201-BD43-F11BF47422B4}" destId="{DC3EDACD-DED3-4C3B-8A3A-C1AAF721B9BA}" srcOrd="2" destOrd="0" presId="urn:microsoft.com/office/officeart/2005/8/layout/hierarchy2"/>
    <dgm:cxn modelId="{E1FA70B1-C09F-4BF4-A131-617D91A83D60}" type="presParOf" srcId="{DC3EDACD-DED3-4C3B-8A3A-C1AAF721B9BA}" destId="{3C777795-C890-41A3-94E9-DB8C88503FE1}" srcOrd="0" destOrd="0" presId="urn:microsoft.com/office/officeart/2005/8/layout/hierarchy2"/>
    <dgm:cxn modelId="{C85F07D0-9F32-4E3E-881E-820E8598833C}" type="presParOf" srcId="{F68B78CC-7E7F-4201-BD43-F11BF47422B4}" destId="{14E94439-F3F4-4484-B211-B3A517C335D4}" srcOrd="3" destOrd="0" presId="urn:microsoft.com/office/officeart/2005/8/layout/hierarchy2"/>
    <dgm:cxn modelId="{6EED8AA5-AD7D-4B65-A54C-B7D5675D4A8A}" type="presParOf" srcId="{14E94439-F3F4-4484-B211-B3A517C335D4}" destId="{6B71C767-B60C-4AE9-B86F-3C37EA1219AA}" srcOrd="0" destOrd="0" presId="urn:microsoft.com/office/officeart/2005/8/layout/hierarchy2"/>
    <dgm:cxn modelId="{3E624D15-B278-49C7-8D32-D154D1479A47}" type="presParOf" srcId="{14E94439-F3F4-4484-B211-B3A517C335D4}" destId="{1FDA2E63-1913-4450-9A24-DAC7EF5407CF}" srcOrd="1" destOrd="0" presId="urn:microsoft.com/office/officeart/2005/8/layout/hierarchy2"/>
    <dgm:cxn modelId="{0FB12017-5DA3-4B47-8916-2349EDEB6484}" type="presParOf" srcId="{F68B78CC-7E7F-4201-BD43-F11BF47422B4}" destId="{75747808-A284-4695-BCFF-6D61974000B7}" srcOrd="4" destOrd="0" presId="urn:microsoft.com/office/officeart/2005/8/layout/hierarchy2"/>
    <dgm:cxn modelId="{87E52241-4FB0-4E99-980B-1F615811E663}" type="presParOf" srcId="{75747808-A284-4695-BCFF-6D61974000B7}" destId="{91ABDCC2-E70C-4C82-B950-96414BDF7756}" srcOrd="0" destOrd="0" presId="urn:microsoft.com/office/officeart/2005/8/layout/hierarchy2"/>
    <dgm:cxn modelId="{3864E542-5180-4207-A9DB-1B2366A88B58}" type="presParOf" srcId="{F68B78CC-7E7F-4201-BD43-F11BF47422B4}" destId="{B6BBC609-277A-4614-8CAF-A4C789325E12}" srcOrd="5" destOrd="0" presId="urn:microsoft.com/office/officeart/2005/8/layout/hierarchy2"/>
    <dgm:cxn modelId="{47C11D44-A269-4DEA-854C-4A4FA22D7982}" type="presParOf" srcId="{B6BBC609-277A-4614-8CAF-A4C789325E12}" destId="{DC251337-027C-4D54-BEAB-8D9120878D81}" srcOrd="0" destOrd="0" presId="urn:microsoft.com/office/officeart/2005/8/layout/hierarchy2"/>
    <dgm:cxn modelId="{61798B09-32E3-4CEA-89A2-FC62AD1E41E4}" type="presParOf" srcId="{B6BBC609-277A-4614-8CAF-A4C789325E12}" destId="{92087A12-FAE4-4006-B92E-74E85A73B981}"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8B4B37-63B6-4207-8068-9A579C5AAE22}">
      <dsp:nvSpPr>
        <dsp:cNvPr id="0" name=""/>
        <dsp:cNvSpPr/>
      </dsp:nvSpPr>
      <dsp:spPr>
        <a:xfrm>
          <a:off x="0" y="1982390"/>
          <a:ext cx="2281239" cy="11406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3600" kern="1200" dirty="0"/>
            <a:t>Job Family/ Group</a:t>
          </a:r>
        </a:p>
      </dsp:txBody>
      <dsp:txXfrm>
        <a:off x="33408" y="2015798"/>
        <a:ext cx="2214423" cy="1073803"/>
      </dsp:txXfrm>
    </dsp:sp>
    <dsp:sp modelId="{3DC0CED0-209A-4110-B279-49C366DBB805}">
      <dsp:nvSpPr>
        <dsp:cNvPr id="0" name=""/>
        <dsp:cNvSpPr/>
      </dsp:nvSpPr>
      <dsp:spPr>
        <a:xfrm rot="18685214">
          <a:off x="1983904" y="1873756"/>
          <a:ext cx="1757184" cy="40214"/>
        </a:xfrm>
        <a:custGeom>
          <a:avLst/>
          <a:gdLst/>
          <a:ahLst/>
          <a:cxnLst/>
          <a:rect l="0" t="0" r="0" b="0"/>
          <a:pathLst>
            <a:path>
              <a:moveTo>
                <a:pt x="0" y="20107"/>
              </a:moveTo>
              <a:lnTo>
                <a:pt x="1757184" y="2010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2818566" y="1849934"/>
        <a:ext cx="87859" cy="87859"/>
      </dsp:txXfrm>
    </dsp:sp>
    <dsp:sp modelId="{75C6ACCD-A325-42ED-BAFC-B01D0FE6028C}">
      <dsp:nvSpPr>
        <dsp:cNvPr id="0" name=""/>
        <dsp:cNvSpPr/>
      </dsp:nvSpPr>
      <dsp:spPr>
        <a:xfrm>
          <a:off x="3443752" y="664717"/>
          <a:ext cx="2281239" cy="11406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Sub-Family/ Group</a:t>
          </a:r>
        </a:p>
      </dsp:txBody>
      <dsp:txXfrm>
        <a:off x="3477160" y="698125"/>
        <a:ext cx="2214423" cy="1073803"/>
      </dsp:txXfrm>
    </dsp:sp>
    <dsp:sp modelId="{C35514D4-E010-48C1-A092-734E3A24DC2B}">
      <dsp:nvSpPr>
        <dsp:cNvPr id="0" name=""/>
        <dsp:cNvSpPr/>
      </dsp:nvSpPr>
      <dsp:spPr>
        <a:xfrm rot="18766541">
          <a:off x="5532988" y="775695"/>
          <a:ext cx="1196766" cy="40214"/>
        </a:xfrm>
        <a:custGeom>
          <a:avLst/>
          <a:gdLst/>
          <a:ahLst/>
          <a:cxnLst/>
          <a:rect l="0" t="0" r="0" b="0"/>
          <a:pathLst>
            <a:path>
              <a:moveTo>
                <a:pt x="0" y="20107"/>
              </a:moveTo>
              <a:lnTo>
                <a:pt x="1196766" y="201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101453" y="765883"/>
        <a:ext cx="59838" cy="59838"/>
      </dsp:txXfrm>
    </dsp:sp>
    <dsp:sp modelId="{0880A68D-2D16-41BA-B709-975D2B547B08}">
      <dsp:nvSpPr>
        <dsp:cNvPr id="0" name=""/>
        <dsp:cNvSpPr/>
      </dsp:nvSpPr>
      <dsp:spPr>
        <a:xfrm>
          <a:off x="6537752" y="2901"/>
          <a:ext cx="1846367" cy="7073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Job A</a:t>
          </a:r>
        </a:p>
      </dsp:txBody>
      <dsp:txXfrm>
        <a:off x="6558470" y="23619"/>
        <a:ext cx="1804931" cy="665919"/>
      </dsp:txXfrm>
    </dsp:sp>
    <dsp:sp modelId="{FCA86DE8-05C3-4DCD-9C1F-C2AD1A393CD9}">
      <dsp:nvSpPr>
        <dsp:cNvPr id="0" name=""/>
        <dsp:cNvSpPr/>
      </dsp:nvSpPr>
      <dsp:spPr>
        <a:xfrm>
          <a:off x="5724992" y="1214919"/>
          <a:ext cx="812760" cy="40214"/>
        </a:xfrm>
        <a:custGeom>
          <a:avLst/>
          <a:gdLst/>
          <a:ahLst/>
          <a:cxnLst/>
          <a:rect l="0" t="0" r="0" b="0"/>
          <a:pathLst>
            <a:path>
              <a:moveTo>
                <a:pt x="0" y="20107"/>
              </a:moveTo>
              <a:lnTo>
                <a:pt x="812760" y="201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111053" y="1214708"/>
        <a:ext cx="40638" cy="40638"/>
      </dsp:txXfrm>
    </dsp:sp>
    <dsp:sp modelId="{363DDA9A-9F38-4A8E-B2C7-C84688A6CC75}">
      <dsp:nvSpPr>
        <dsp:cNvPr id="0" name=""/>
        <dsp:cNvSpPr/>
      </dsp:nvSpPr>
      <dsp:spPr>
        <a:xfrm>
          <a:off x="6537752" y="881349"/>
          <a:ext cx="1846367" cy="7073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Job B</a:t>
          </a:r>
        </a:p>
      </dsp:txBody>
      <dsp:txXfrm>
        <a:off x="6558470" y="902067"/>
        <a:ext cx="1804931" cy="665919"/>
      </dsp:txXfrm>
    </dsp:sp>
    <dsp:sp modelId="{A9027A3F-53CE-4581-BF5A-1ECA24294212}">
      <dsp:nvSpPr>
        <dsp:cNvPr id="0" name=""/>
        <dsp:cNvSpPr/>
      </dsp:nvSpPr>
      <dsp:spPr>
        <a:xfrm rot="2833459">
          <a:off x="5532988" y="1654144"/>
          <a:ext cx="1196766" cy="40214"/>
        </a:xfrm>
        <a:custGeom>
          <a:avLst/>
          <a:gdLst/>
          <a:ahLst/>
          <a:cxnLst/>
          <a:rect l="0" t="0" r="0" b="0"/>
          <a:pathLst>
            <a:path>
              <a:moveTo>
                <a:pt x="0" y="20107"/>
              </a:moveTo>
              <a:lnTo>
                <a:pt x="1196766" y="201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101453" y="1644332"/>
        <a:ext cx="59838" cy="59838"/>
      </dsp:txXfrm>
    </dsp:sp>
    <dsp:sp modelId="{20D2D0F0-F339-44C4-A2E0-998843F73CC1}">
      <dsp:nvSpPr>
        <dsp:cNvPr id="0" name=""/>
        <dsp:cNvSpPr/>
      </dsp:nvSpPr>
      <dsp:spPr>
        <a:xfrm>
          <a:off x="6537752" y="1759798"/>
          <a:ext cx="1846367" cy="7073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Title Set C:</a:t>
          </a:r>
        </a:p>
        <a:p>
          <a:pPr marL="0" lvl="0" indent="0" algn="ctr" defTabSz="889000">
            <a:lnSpc>
              <a:spcPct val="90000"/>
            </a:lnSpc>
            <a:spcBef>
              <a:spcPct val="0"/>
            </a:spcBef>
            <a:spcAft>
              <a:spcPct val="35000"/>
            </a:spcAft>
            <a:buNone/>
          </a:pPr>
          <a:r>
            <a:rPr lang="en-US" sz="2000" kern="1200" dirty="0"/>
            <a:t>Job C I &amp; II</a:t>
          </a:r>
        </a:p>
      </dsp:txBody>
      <dsp:txXfrm>
        <a:off x="6558470" y="1780516"/>
        <a:ext cx="1804931" cy="665919"/>
      </dsp:txXfrm>
    </dsp:sp>
    <dsp:sp modelId="{663713E0-50C8-4886-8DD0-427914BD92BA}">
      <dsp:nvSpPr>
        <dsp:cNvPr id="0" name=""/>
        <dsp:cNvSpPr/>
      </dsp:nvSpPr>
      <dsp:spPr>
        <a:xfrm rot="2914786">
          <a:off x="1983904" y="3191429"/>
          <a:ext cx="1757184" cy="40214"/>
        </a:xfrm>
        <a:custGeom>
          <a:avLst/>
          <a:gdLst/>
          <a:ahLst/>
          <a:cxnLst/>
          <a:rect l="0" t="0" r="0" b="0"/>
          <a:pathLst>
            <a:path>
              <a:moveTo>
                <a:pt x="0" y="20107"/>
              </a:moveTo>
              <a:lnTo>
                <a:pt x="1757184" y="2010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2818566" y="3167606"/>
        <a:ext cx="87859" cy="87859"/>
      </dsp:txXfrm>
    </dsp:sp>
    <dsp:sp modelId="{2BF4D3C9-3B88-4106-BDA8-5DB11772C99B}">
      <dsp:nvSpPr>
        <dsp:cNvPr id="0" name=""/>
        <dsp:cNvSpPr/>
      </dsp:nvSpPr>
      <dsp:spPr>
        <a:xfrm>
          <a:off x="3443752" y="3300062"/>
          <a:ext cx="2281239" cy="11406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Sub-Family/ Group</a:t>
          </a:r>
        </a:p>
      </dsp:txBody>
      <dsp:txXfrm>
        <a:off x="3477160" y="3333470"/>
        <a:ext cx="2214423" cy="1073803"/>
      </dsp:txXfrm>
    </dsp:sp>
    <dsp:sp modelId="{71ED0444-E035-4D53-A440-32F51F7A2B47}">
      <dsp:nvSpPr>
        <dsp:cNvPr id="0" name=""/>
        <dsp:cNvSpPr/>
      </dsp:nvSpPr>
      <dsp:spPr>
        <a:xfrm rot="18766541">
          <a:off x="5532988" y="3411041"/>
          <a:ext cx="1196766" cy="40214"/>
        </a:xfrm>
        <a:custGeom>
          <a:avLst/>
          <a:gdLst/>
          <a:ahLst/>
          <a:cxnLst/>
          <a:rect l="0" t="0" r="0" b="0"/>
          <a:pathLst>
            <a:path>
              <a:moveTo>
                <a:pt x="0" y="20107"/>
              </a:moveTo>
              <a:lnTo>
                <a:pt x="1196766" y="201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101453" y="3401229"/>
        <a:ext cx="59838" cy="59838"/>
      </dsp:txXfrm>
    </dsp:sp>
    <dsp:sp modelId="{E63B95B4-5D86-4B71-AA11-DC101CCA3BA3}">
      <dsp:nvSpPr>
        <dsp:cNvPr id="0" name=""/>
        <dsp:cNvSpPr/>
      </dsp:nvSpPr>
      <dsp:spPr>
        <a:xfrm>
          <a:off x="6537752" y="2638246"/>
          <a:ext cx="1846367" cy="7073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Job D</a:t>
          </a:r>
        </a:p>
      </dsp:txBody>
      <dsp:txXfrm>
        <a:off x="6558470" y="2658964"/>
        <a:ext cx="1804931" cy="665919"/>
      </dsp:txXfrm>
    </dsp:sp>
    <dsp:sp modelId="{DC3EDACD-DED3-4C3B-8A3A-C1AAF721B9BA}">
      <dsp:nvSpPr>
        <dsp:cNvPr id="0" name=""/>
        <dsp:cNvSpPr/>
      </dsp:nvSpPr>
      <dsp:spPr>
        <a:xfrm>
          <a:off x="5724992" y="3850265"/>
          <a:ext cx="812760" cy="40214"/>
        </a:xfrm>
        <a:custGeom>
          <a:avLst/>
          <a:gdLst/>
          <a:ahLst/>
          <a:cxnLst/>
          <a:rect l="0" t="0" r="0" b="0"/>
          <a:pathLst>
            <a:path>
              <a:moveTo>
                <a:pt x="0" y="20107"/>
              </a:moveTo>
              <a:lnTo>
                <a:pt x="812760" y="201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111053" y="3850053"/>
        <a:ext cx="40638" cy="40638"/>
      </dsp:txXfrm>
    </dsp:sp>
    <dsp:sp modelId="{6B71C767-B60C-4AE9-B86F-3C37EA1219AA}">
      <dsp:nvSpPr>
        <dsp:cNvPr id="0" name=""/>
        <dsp:cNvSpPr/>
      </dsp:nvSpPr>
      <dsp:spPr>
        <a:xfrm>
          <a:off x="6537752" y="3516694"/>
          <a:ext cx="1846367" cy="7073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Job E</a:t>
          </a:r>
        </a:p>
      </dsp:txBody>
      <dsp:txXfrm>
        <a:off x="6558470" y="3537412"/>
        <a:ext cx="1804931" cy="665919"/>
      </dsp:txXfrm>
    </dsp:sp>
    <dsp:sp modelId="{75747808-A284-4695-BCFF-6D61974000B7}">
      <dsp:nvSpPr>
        <dsp:cNvPr id="0" name=""/>
        <dsp:cNvSpPr/>
      </dsp:nvSpPr>
      <dsp:spPr>
        <a:xfrm rot="2833459">
          <a:off x="5532988" y="4289489"/>
          <a:ext cx="1196766" cy="40214"/>
        </a:xfrm>
        <a:custGeom>
          <a:avLst/>
          <a:gdLst/>
          <a:ahLst/>
          <a:cxnLst/>
          <a:rect l="0" t="0" r="0" b="0"/>
          <a:pathLst>
            <a:path>
              <a:moveTo>
                <a:pt x="0" y="20107"/>
              </a:moveTo>
              <a:lnTo>
                <a:pt x="1196766" y="201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101453" y="4279677"/>
        <a:ext cx="59838" cy="59838"/>
      </dsp:txXfrm>
    </dsp:sp>
    <dsp:sp modelId="{DC251337-027C-4D54-BEAB-8D9120878D81}">
      <dsp:nvSpPr>
        <dsp:cNvPr id="0" name=""/>
        <dsp:cNvSpPr/>
      </dsp:nvSpPr>
      <dsp:spPr>
        <a:xfrm>
          <a:off x="6537752" y="4395143"/>
          <a:ext cx="1846367" cy="7073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Title Set F: </a:t>
          </a:r>
        </a:p>
        <a:p>
          <a:pPr marL="0" lvl="0" indent="0" algn="ctr" defTabSz="889000">
            <a:lnSpc>
              <a:spcPct val="90000"/>
            </a:lnSpc>
            <a:spcBef>
              <a:spcPct val="0"/>
            </a:spcBef>
            <a:spcAft>
              <a:spcPct val="35000"/>
            </a:spcAft>
            <a:buNone/>
          </a:pPr>
          <a:r>
            <a:rPr lang="en-US" sz="2000" kern="1200" dirty="0"/>
            <a:t>Job F I-III</a:t>
          </a:r>
        </a:p>
      </dsp:txBody>
      <dsp:txXfrm>
        <a:off x="6558470" y="4415861"/>
        <a:ext cx="1804931" cy="66591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B8DA957C-7086-1842-946C-72BD2CF399EC}" type="datetimeFigureOut">
              <a:rPr lang="en-US" smtClean="0"/>
              <a:t>2/8/2022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59CBD61E-340F-1A44-BA3D-B0D6A70F97E7}" type="slidenum">
              <a:rPr lang="en-US" smtClean="0"/>
              <a:t>‹#›</a:t>
            </a:fld>
            <a:endParaRPr lang="en-US" dirty="0"/>
          </a:p>
        </p:txBody>
      </p:sp>
    </p:spTree>
    <p:extLst>
      <p:ext uri="{BB962C8B-B14F-4D97-AF65-F5344CB8AC3E}">
        <p14:creationId xmlns:p14="http://schemas.microsoft.com/office/powerpoint/2010/main" val="41010396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6451864D-C487-214F-A400-C44094BF6C4B}" type="datetimeFigureOut">
              <a:rPr lang="en-US" smtClean="0"/>
              <a:t>2/8/2022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55C0B09A-6706-1944-A37A-3010484C8750}" type="slidenum">
              <a:rPr lang="en-US" smtClean="0"/>
              <a:t>‹#›</a:t>
            </a:fld>
            <a:endParaRPr lang="en-US" dirty="0"/>
          </a:p>
        </p:txBody>
      </p:sp>
    </p:spTree>
    <p:extLst>
      <p:ext uri="{BB962C8B-B14F-4D97-AF65-F5344CB8AC3E}">
        <p14:creationId xmlns:p14="http://schemas.microsoft.com/office/powerpoint/2010/main" val="142434370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55C0B09A-6706-1944-A37A-3010484C8750}" type="slidenum">
              <a:rPr lang="en-US" smtClean="0"/>
              <a:t>0</a:t>
            </a:fld>
            <a:endParaRPr lang="en-US" dirty="0"/>
          </a:p>
        </p:txBody>
      </p:sp>
    </p:spTree>
    <p:extLst>
      <p:ext uri="{BB962C8B-B14F-4D97-AF65-F5344CB8AC3E}">
        <p14:creationId xmlns:p14="http://schemas.microsoft.com/office/powerpoint/2010/main" val="26740974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E1210E-B44B-4F42-9099-6EA9EE98730F}" type="slidenum">
              <a:rPr lang="en-US" smtClean="0"/>
              <a:t>9</a:t>
            </a:fld>
            <a:endParaRPr lang="en-US"/>
          </a:p>
        </p:txBody>
      </p:sp>
    </p:spTree>
    <p:extLst>
      <p:ext uri="{BB962C8B-B14F-4D97-AF65-F5344CB8AC3E}">
        <p14:creationId xmlns:p14="http://schemas.microsoft.com/office/powerpoint/2010/main" val="1339816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10</a:t>
            </a:fld>
            <a:endParaRPr lang="en-US" dirty="0"/>
          </a:p>
        </p:txBody>
      </p:sp>
    </p:spTree>
    <p:extLst>
      <p:ext uri="{BB962C8B-B14F-4D97-AF65-F5344CB8AC3E}">
        <p14:creationId xmlns:p14="http://schemas.microsoft.com/office/powerpoint/2010/main" val="758085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E1210E-B44B-4F42-9099-6EA9EE98730F}" type="slidenum">
              <a:rPr lang="en-US" smtClean="0"/>
              <a:t>11</a:t>
            </a:fld>
            <a:endParaRPr lang="en-US"/>
          </a:p>
        </p:txBody>
      </p:sp>
    </p:spTree>
    <p:extLst>
      <p:ext uri="{BB962C8B-B14F-4D97-AF65-F5344CB8AC3E}">
        <p14:creationId xmlns:p14="http://schemas.microsoft.com/office/powerpoint/2010/main" val="2731102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0" dirty="0">
              <a:latin typeface="Verlag Black"/>
            </a:endParaRPr>
          </a:p>
        </p:txBody>
      </p:sp>
      <p:sp>
        <p:nvSpPr>
          <p:cNvPr id="4" name="Slide Number Placeholder 3"/>
          <p:cNvSpPr>
            <a:spLocks noGrp="1"/>
          </p:cNvSpPr>
          <p:nvPr>
            <p:ph type="sldNum" sz="quarter" idx="5"/>
          </p:nvPr>
        </p:nvSpPr>
        <p:spPr/>
        <p:txBody>
          <a:bodyPr/>
          <a:lstStyle/>
          <a:p>
            <a:fld id="{55C0B09A-6706-1944-A37A-3010484C8750}" type="slidenum">
              <a:rPr lang="en-US" smtClean="0"/>
              <a:t>13</a:t>
            </a:fld>
            <a:endParaRPr lang="en-US" dirty="0"/>
          </a:p>
        </p:txBody>
      </p:sp>
    </p:spTree>
    <p:extLst>
      <p:ext uri="{BB962C8B-B14F-4D97-AF65-F5344CB8AC3E}">
        <p14:creationId xmlns:p14="http://schemas.microsoft.com/office/powerpoint/2010/main" val="3582729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14</a:t>
            </a:fld>
            <a:endParaRPr lang="en-US" dirty="0"/>
          </a:p>
        </p:txBody>
      </p:sp>
    </p:spTree>
    <p:extLst>
      <p:ext uri="{BB962C8B-B14F-4D97-AF65-F5344CB8AC3E}">
        <p14:creationId xmlns:p14="http://schemas.microsoft.com/office/powerpoint/2010/main" val="24405332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15</a:t>
            </a:fld>
            <a:endParaRPr lang="en-US" dirty="0"/>
          </a:p>
        </p:txBody>
      </p:sp>
    </p:spTree>
    <p:extLst>
      <p:ext uri="{BB962C8B-B14F-4D97-AF65-F5344CB8AC3E}">
        <p14:creationId xmlns:p14="http://schemas.microsoft.com/office/powerpoint/2010/main" val="17486959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16</a:t>
            </a:fld>
            <a:endParaRPr lang="en-US" dirty="0"/>
          </a:p>
        </p:txBody>
      </p:sp>
    </p:spTree>
    <p:extLst>
      <p:ext uri="{BB962C8B-B14F-4D97-AF65-F5344CB8AC3E}">
        <p14:creationId xmlns:p14="http://schemas.microsoft.com/office/powerpoint/2010/main" val="8926770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None/>
            </a:pPr>
            <a:endParaRPr lang="en-US"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55C0B09A-6706-1944-A37A-3010484C8750}" type="slidenum">
              <a:rPr lang="en-US" smtClean="0"/>
              <a:t>17</a:t>
            </a:fld>
            <a:endParaRPr lang="en-US" dirty="0"/>
          </a:p>
        </p:txBody>
      </p:sp>
    </p:spTree>
    <p:extLst>
      <p:ext uri="{BB962C8B-B14F-4D97-AF65-F5344CB8AC3E}">
        <p14:creationId xmlns:p14="http://schemas.microsoft.com/office/powerpoint/2010/main" val="18422679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11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55C0B09A-6706-1944-A37A-3010484C8750}" type="slidenum">
              <a:rPr lang="en-US" smtClean="0"/>
              <a:t>18</a:t>
            </a:fld>
            <a:endParaRPr lang="en-US" dirty="0"/>
          </a:p>
        </p:txBody>
      </p:sp>
    </p:spTree>
    <p:extLst>
      <p:ext uri="{BB962C8B-B14F-4D97-AF65-F5344CB8AC3E}">
        <p14:creationId xmlns:p14="http://schemas.microsoft.com/office/powerpoint/2010/main" val="32657394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19</a:t>
            </a:fld>
            <a:endParaRPr lang="en-US" dirty="0"/>
          </a:p>
        </p:txBody>
      </p:sp>
    </p:spTree>
    <p:extLst>
      <p:ext uri="{BB962C8B-B14F-4D97-AF65-F5344CB8AC3E}">
        <p14:creationId xmlns:p14="http://schemas.microsoft.com/office/powerpoint/2010/main" val="4054989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171425" indent="-171425" fontAlgn="base">
              <a:buFont typeface="Arial" panose="020B0604020202020204" pitchFamily="34" charset="0"/>
              <a:buChar char="•"/>
            </a:pPr>
            <a:endParaRPr lang="en-US" baseline="0" dirty="0"/>
          </a:p>
        </p:txBody>
      </p:sp>
      <p:sp>
        <p:nvSpPr>
          <p:cNvPr id="4" name="Slide Number Placeholder 3"/>
          <p:cNvSpPr>
            <a:spLocks noGrp="1"/>
          </p:cNvSpPr>
          <p:nvPr>
            <p:ph type="sldNum" sz="quarter" idx="10"/>
          </p:nvPr>
        </p:nvSpPr>
        <p:spPr/>
        <p:txBody>
          <a:bodyPr/>
          <a:lstStyle/>
          <a:p>
            <a:fld id="{55C0B09A-6706-1944-A37A-3010484C8750}" type="slidenum">
              <a:rPr lang="en-US" smtClean="0"/>
              <a:t>1</a:t>
            </a:fld>
            <a:endParaRPr lang="en-US" dirty="0"/>
          </a:p>
        </p:txBody>
      </p:sp>
    </p:spTree>
    <p:extLst>
      <p:ext uri="{BB962C8B-B14F-4D97-AF65-F5344CB8AC3E}">
        <p14:creationId xmlns:p14="http://schemas.microsoft.com/office/powerpoint/2010/main" val="21805870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20</a:t>
            </a:fld>
            <a:endParaRPr lang="en-US" dirty="0"/>
          </a:p>
        </p:txBody>
      </p:sp>
    </p:spTree>
    <p:extLst>
      <p:ext uri="{BB962C8B-B14F-4D97-AF65-F5344CB8AC3E}">
        <p14:creationId xmlns:p14="http://schemas.microsoft.com/office/powerpoint/2010/main" val="12209885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E1210E-B44B-4F42-9099-6EA9EE98730F}" type="slidenum">
              <a:rPr lang="en-US" smtClean="0"/>
              <a:t>24</a:t>
            </a:fld>
            <a:endParaRPr lang="en-US"/>
          </a:p>
        </p:txBody>
      </p:sp>
    </p:spTree>
    <p:extLst>
      <p:ext uri="{BB962C8B-B14F-4D97-AF65-F5344CB8AC3E}">
        <p14:creationId xmlns:p14="http://schemas.microsoft.com/office/powerpoint/2010/main" val="8839629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55C0B09A-6706-1944-A37A-3010484C8750}" type="slidenum">
              <a:rPr lang="en-US" smtClean="0"/>
              <a:t>25</a:t>
            </a:fld>
            <a:endParaRPr lang="en-US" dirty="0"/>
          </a:p>
        </p:txBody>
      </p:sp>
    </p:spTree>
    <p:extLst>
      <p:ext uri="{BB962C8B-B14F-4D97-AF65-F5344CB8AC3E}">
        <p14:creationId xmlns:p14="http://schemas.microsoft.com/office/powerpoint/2010/main" val="16032603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26</a:t>
            </a:fld>
            <a:endParaRPr lang="en-US" dirty="0"/>
          </a:p>
        </p:txBody>
      </p:sp>
    </p:spTree>
    <p:extLst>
      <p:ext uri="{BB962C8B-B14F-4D97-AF65-F5344CB8AC3E}">
        <p14:creationId xmlns:p14="http://schemas.microsoft.com/office/powerpoint/2010/main" val="18546669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55C0B09A-6706-1944-A37A-3010484C8750}" type="slidenum">
              <a:rPr lang="en-US" smtClean="0"/>
              <a:t>27</a:t>
            </a:fld>
            <a:endParaRPr lang="en-US" dirty="0"/>
          </a:p>
        </p:txBody>
      </p:sp>
    </p:spTree>
    <p:extLst>
      <p:ext uri="{BB962C8B-B14F-4D97-AF65-F5344CB8AC3E}">
        <p14:creationId xmlns:p14="http://schemas.microsoft.com/office/powerpoint/2010/main" val="20401726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spcBef>
                <a:spcPts val="0"/>
              </a:spcBef>
              <a:spcAft>
                <a:spcPts val="0"/>
              </a:spcAft>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55C0B09A-6706-1944-A37A-3010484C8750}" type="slidenum">
              <a:rPr lang="en-US" smtClean="0"/>
              <a:t>28</a:t>
            </a:fld>
            <a:endParaRPr lang="en-US" dirty="0"/>
          </a:p>
        </p:txBody>
      </p:sp>
    </p:spTree>
    <p:extLst>
      <p:ext uri="{BB962C8B-B14F-4D97-AF65-F5344CB8AC3E}">
        <p14:creationId xmlns:p14="http://schemas.microsoft.com/office/powerpoint/2010/main" val="8314000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25" indent="-171425">
              <a:buFont typeface="Arial" panose="020B0604020202020204" pitchFamily="34" charset="0"/>
              <a:buChar char="•"/>
            </a:pPr>
            <a:endParaRPr lang="en-US" b="0" i="1" dirty="0"/>
          </a:p>
        </p:txBody>
      </p:sp>
      <p:sp>
        <p:nvSpPr>
          <p:cNvPr id="4" name="Slide Number Placeholder 3"/>
          <p:cNvSpPr>
            <a:spLocks noGrp="1"/>
          </p:cNvSpPr>
          <p:nvPr>
            <p:ph type="sldNum" sz="quarter" idx="10"/>
          </p:nvPr>
        </p:nvSpPr>
        <p:spPr/>
        <p:txBody>
          <a:bodyPr/>
          <a:lstStyle/>
          <a:p>
            <a:fld id="{55C0B09A-6706-1944-A37A-3010484C8750}" type="slidenum">
              <a:rPr lang="en-US" smtClean="0"/>
              <a:t>29</a:t>
            </a:fld>
            <a:endParaRPr lang="en-US" dirty="0"/>
          </a:p>
        </p:txBody>
      </p:sp>
    </p:spTree>
    <p:extLst>
      <p:ext uri="{BB962C8B-B14F-4D97-AF65-F5344CB8AC3E}">
        <p14:creationId xmlns:p14="http://schemas.microsoft.com/office/powerpoint/2010/main" val="41479549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46050" y="4279295"/>
            <a:ext cx="6718300" cy="4183380"/>
          </a:xfrm>
        </p:spPr>
        <p:txBody>
          <a:bodyPr/>
          <a:lstStyle/>
          <a:p>
            <a:pPr marL="0" indent="0">
              <a:buFont typeface="+mj-lt"/>
              <a:buNone/>
            </a:pPr>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30</a:t>
            </a:fld>
            <a:endParaRPr lang="en-US" dirty="0"/>
          </a:p>
        </p:txBody>
      </p:sp>
    </p:spTree>
    <p:extLst>
      <p:ext uri="{BB962C8B-B14F-4D97-AF65-F5344CB8AC3E}">
        <p14:creationId xmlns:p14="http://schemas.microsoft.com/office/powerpoint/2010/main" val="31624757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46050" y="4279295"/>
            <a:ext cx="6718300" cy="4183380"/>
          </a:xfrm>
        </p:spPr>
        <p:txBody>
          <a:bodyPr/>
          <a:lstStyle/>
          <a:p>
            <a:pPr marL="0" indent="0">
              <a:buFont typeface="+mj-lt"/>
              <a:buNone/>
            </a:pPr>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31</a:t>
            </a:fld>
            <a:endParaRPr lang="en-US" dirty="0"/>
          </a:p>
        </p:txBody>
      </p:sp>
    </p:spTree>
    <p:extLst>
      <p:ext uri="{BB962C8B-B14F-4D97-AF65-F5344CB8AC3E}">
        <p14:creationId xmlns:p14="http://schemas.microsoft.com/office/powerpoint/2010/main" val="694427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32</a:t>
            </a:fld>
            <a:endParaRPr lang="en-US" dirty="0"/>
          </a:p>
        </p:txBody>
      </p:sp>
    </p:spTree>
    <p:extLst>
      <p:ext uri="{BB962C8B-B14F-4D97-AF65-F5344CB8AC3E}">
        <p14:creationId xmlns:p14="http://schemas.microsoft.com/office/powerpoint/2010/main" val="2459565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2</a:t>
            </a:fld>
            <a:endParaRPr lang="en-US" dirty="0"/>
          </a:p>
        </p:txBody>
      </p:sp>
    </p:spTree>
    <p:extLst>
      <p:ext uri="{BB962C8B-B14F-4D97-AF65-F5344CB8AC3E}">
        <p14:creationId xmlns:p14="http://schemas.microsoft.com/office/powerpoint/2010/main" val="1072170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457133">
              <a:buFont typeface="Arial" panose="020B0604020202020204" pitchFamily="34" charset="0"/>
              <a:buNone/>
              <a:defRPr/>
            </a:pPr>
            <a:endParaRPr lang="en-US" b="1" i="1" dirty="0"/>
          </a:p>
        </p:txBody>
      </p:sp>
      <p:sp>
        <p:nvSpPr>
          <p:cNvPr id="4" name="Slide Number Placeholder 3"/>
          <p:cNvSpPr>
            <a:spLocks noGrp="1"/>
          </p:cNvSpPr>
          <p:nvPr>
            <p:ph type="sldNum" sz="quarter" idx="5"/>
          </p:nvPr>
        </p:nvSpPr>
        <p:spPr/>
        <p:txBody>
          <a:bodyPr/>
          <a:lstStyle/>
          <a:p>
            <a:fld id="{55C0B09A-6706-1944-A37A-3010484C8750}" type="slidenum">
              <a:rPr lang="en-US" smtClean="0"/>
              <a:t>33</a:t>
            </a:fld>
            <a:endParaRPr lang="en-US" dirty="0"/>
          </a:p>
        </p:txBody>
      </p:sp>
    </p:spTree>
    <p:extLst>
      <p:ext uri="{BB962C8B-B14F-4D97-AF65-F5344CB8AC3E}">
        <p14:creationId xmlns:p14="http://schemas.microsoft.com/office/powerpoint/2010/main" val="1144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35</a:t>
            </a:fld>
            <a:endParaRPr lang="en-US" dirty="0"/>
          </a:p>
        </p:txBody>
      </p:sp>
    </p:spTree>
    <p:extLst>
      <p:ext uri="{BB962C8B-B14F-4D97-AF65-F5344CB8AC3E}">
        <p14:creationId xmlns:p14="http://schemas.microsoft.com/office/powerpoint/2010/main" val="258358780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36</a:t>
            </a:fld>
            <a:endParaRPr lang="en-US" dirty="0"/>
          </a:p>
        </p:txBody>
      </p:sp>
    </p:spTree>
    <p:extLst>
      <p:ext uri="{BB962C8B-B14F-4D97-AF65-F5344CB8AC3E}">
        <p14:creationId xmlns:p14="http://schemas.microsoft.com/office/powerpoint/2010/main" val="10887724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37</a:t>
            </a:fld>
            <a:endParaRPr lang="en-US"/>
          </a:p>
        </p:txBody>
      </p:sp>
    </p:spTree>
    <p:extLst>
      <p:ext uri="{BB962C8B-B14F-4D97-AF65-F5344CB8AC3E}">
        <p14:creationId xmlns:p14="http://schemas.microsoft.com/office/powerpoint/2010/main" val="30110658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C0B09A-6706-1944-A37A-3010484C8750}" type="slidenum">
              <a:rPr lang="en-US" smtClean="0"/>
              <a:t>38</a:t>
            </a:fld>
            <a:endParaRPr lang="en-US"/>
          </a:p>
        </p:txBody>
      </p:sp>
    </p:spTree>
    <p:extLst>
      <p:ext uri="{BB962C8B-B14F-4D97-AF65-F5344CB8AC3E}">
        <p14:creationId xmlns:p14="http://schemas.microsoft.com/office/powerpoint/2010/main" val="7142354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55C0B09A-6706-1944-A37A-3010484C8750}" type="slidenum">
              <a:rPr lang="en-US" smtClean="0"/>
              <a:t>39</a:t>
            </a:fld>
            <a:endParaRPr lang="en-US" dirty="0"/>
          </a:p>
        </p:txBody>
      </p:sp>
    </p:spTree>
    <p:extLst>
      <p:ext uri="{BB962C8B-B14F-4D97-AF65-F5344CB8AC3E}">
        <p14:creationId xmlns:p14="http://schemas.microsoft.com/office/powerpoint/2010/main" val="1887710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55C0B09A-6706-1944-A37A-3010484C8750}" type="slidenum">
              <a:rPr lang="en-US" smtClean="0"/>
              <a:t>3</a:t>
            </a:fld>
            <a:endParaRPr lang="en-US" dirty="0"/>
          </a:p>
        </p:txBody>
      </p:sp>
    </p:spTree>
    <p:extLst>
      <p:ext uri="{BB962C8B-B14F-4D97-AF65-F5344CB8AC3E}">
        <p14:creationId xmlns:p14="http://schemas.microsoft.com/office/powerpoint/2010/main" val="1949263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Aft>
                <a:spcPts val="750"/>
              </a:spcAft>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841C5A55-C0FC-4EF4-A88B-A8B834127581}" type="slidenum">
              <a:rPr lang="en-US" smtClean="0"/>
              <a:t>4</a:t>
            </a:fld>
            <a:endParaRPr lang="en-US"/>
          </a:p>
        </p:txBody>
      </p:sp>
    </p:spTree>
    <p:extLst>
      <p:ext uri="{BB962C8B-B14F-4D97-AF65-F5344CB8AC3E}">
        <p14:creationId xmlns:p14="http://schemas.microsoft.com/office/powerpoint/2010/main" val="2484901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0" i="0" dirty="0">
              <a:latin typeface="Verlag Black"/>
            </a:endParaRPr>
          </a:p>
        </p:txBody>
      </p:sp>
      <p:sp>
        <p:nvSpPr>
          <p:cNvPr id="4" name="Slide Number Placeholder 3"/>
          <p:cNvSpPr>
            <a:spLocks noGrp="1"/>
          </p:cNvSpPr>
          <p:nvPr>
            <p:ph type="sldNum" sz="quarter" idx="10"/>
          </p:nvPr>
        </p:nvSpPr>
        <p:spPr/>
        <p:txBody>
          <a:bodyPr/>
          <a:lstStyle/>
          <a:p>
            <a:fld id="{55C0B09A-6706-1944-A37A-3010484C8750}" type="slidenum">
              <a:rPr lang="en-US" smtClean="0"/>
              <a:t>5</a:t>
            </a:fld>
            <a:endParaRPr lang="en-US" dirty="0"/>
          </a:p>
        </p:txBody>
      </p:sp>
    </p:spTree>
    <p:extLst>
      <p:ext uri="{BB962C8B-B14F-4D97-AF65-F5344CB8AC3E}">
        <p14:creationId xmlns:p14="http://schemas.microsoft.com/office/powerpoint/2010/main" val="32526769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25" indent="-171425">
              <a:buFont typeface="Arial" panose="020B0604020202020204" pitchFamily="34" charset="0"/>
              <a:buChar char="•"/>
            </a:pPr>
            <a:r>
              <a:rPr lang="en-US" dirty="0"/>
              <a:t>Now that you understand what should and should not be in an SJD, I want to show you a before and after example.</a:t>
            </a:r>
          </a:p>
          <a:p>
            <a:pPr marL="171425" indent="-171425">
              <a:buFont typeface="Arial" panose="020B0604020202020204" pitchFamily="34" charset="0"/>
              <a:buChar char="•"/>
            </a:pPr>
            <a:endParaRPr lang="en-US" dirty="0"/>
          </a:p>
          <a:p>
            <a:pPr marL="171425" indent="-171425">
              <a:buFont typeface="Arial" panose="020B0604020202020204" pitchFamily="34" charset="0"/>
              <a:buChar char="•"/>
            </a:pPr>
            <a:r>
              <a:rPr lang="en-US" dirty="0"/>
              <a:t>This is what the Cheesemaker job description looked like before the SJD creation.</a:t>
            </a:r>
          </a:p>
          <a:p>
            <a:pPr marL="171425" indent="-171425">
              <a:buFont typeface="Arial" panose="020B0604020202020204" pitchFamily="34" charset="0"/>
              <a:buChar char="•"/>
            </a:pPr>
            <a:endParaRPr lang="en-US" dirty="0"/>
          </a:p>
          <a:p>
            <a:pPr marL="171425" indent="-171425">
              <a:buFont typeface="Arial" panose="020B0604020202020204" pitchFamily="34" charset="0"/>
              <a:buChar char="•"/>
            </a:pPr>
            <a:r>
              <a:rPr lang="en-US" dirty="0"/>
              <a:t>(Click twice) Here are some of the issues with it in it’s original state.</a:t>
            </a:r>
          </a:p>
          <a:p>
            <a:pPr marL="171425" indent="-171425">
              <a:buFont typeface="Arial" panose="020B0604020202020204" pitchFamily="34" charset="0"/>
              <a:buChar char="•"/>
            </a:pPr>
            <a:endParaRPr lang="en-US" dirty="0"/>
          </a:p>
          <a:p>
            <a:pPr marL="171425" indent="-171425">
              <a:buFont typeface="Arial" panose="020B0604020202020204" pitchFamily="34" charset="0"/>
              <a:buChar char="•"/>
            </a:pPr>
            <a:r>
              <a:rPr lang="en-US" dirty="0"/>
              <a:t>When it was revised following the SJD creation guidance, this was the result. (Click)</a:t>
            </a:r>
          </a:p>
          <a:p>
            <a:pPr marL="171425" indent="-171425">
              <a:buFont typeface="Arial" panose="020B0604020202020204" pitchFamily="34" charset="0"/>
              <a:buChar char="•"/>
            </a:pPr>
            <a:endParaRPr lang="en-US" dirty="0"/>
          </a:p>
          <a:p>
            <a:pPr marL="171425" indent="-171425">
              <a:buFont typeface="Arial" panose="020B0604020202020204" pitchFamily="34" charset="0"/>
              <a:buChar char="•"/>
            </a:pPr>
            <a:r>
              <a:rPr lang="en-US" dirty="0"/>
              <a:t>What are some of the differences that you notice?</a:t>
            </a:r>
          </a:p>
          <a:p>
            <a:pPr marL="0" indent="0">
              <a:buFont typeface="Arial" panose="020B0604020202020204" pitchFamily="34" charset="0"/>
              <a:buNone/>
            </a:pPr>
            <a:endParaRPr lang="en-US" baseline="0" dirty="0"/>
          </a:p>
          <a:p>
            <a:pPr marL="171425" indent="-171425">
              <a:buFont typeface="Arial" panose="020B0604020202020204" pitchFamily="34" charset="0"/>
              <a:buChar char="•"/>
            </a:pPr>
            <a:r>
              <a:rPr lang="en-US" baseline="0" dirty="0"/>
              <a:t>(Click twice) Point out any additional features that were not covered in audience comments.</a:t>
            </a:r>
            <a:endParaRPr lang="en-US" dirty="0"/>
          </a:p>
        </p:txBody>
      </p:sp>
      <p:sp>
        <p:nvSpPr>
          <p:cNvPr id="4" name="Slide Number Placeholder 3"/>
          <p:cNvSpPr>
            <a:spLocks noGrp="1"/>
          </p:cNvSpPr>
          <p:nvPr>
            <p:ph type="sldNum" sz="quarter" idx="5"/>
          </p:nvPr>
        </p:nvSpPr>
        <p:spPr/>
        <p:txBody>
          <a:bodyPr/>
          <a:lstStyle/>
          <a:p>
            <a:fld id="{55C0B09A-6706-1944-A37A-3010484C8750}" type="slidenum">
              <a:rPr lang="en-US" smtClean="0"/>
              <a:t>6</a:t>
            </a:fld>
            <a:endParaRPr lang="en-US" dirty="0"/>
          </a:p>
        </p:txBody>
      </p:sp>
    </p:spTree>
    <p:extLst>
      <p:ext uri="{BB962C8B-B14F-4D97-AF65-F5344CB8AC3E}">
        <p14:creationId xmlns:p14="http://schemas.microsoft.com/office/powerpoint/2010/main" val="9320190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668583-DA9D-434D-AF92-BCD94F040D46}" type="slidenum">
              <a:rPr lang="en-US" smtClean="0"/>
              <a:t>7</a:t>
            </a:fld>
            <a:endParaRPr lang="en-US"/>
          </a:p>
        </p:txBody>
      </p:sp>
    </p:spTree>
    <p:extLst>
      <p:ext uri="{BB962C8B-B14F-4D97-AF65-F5344CB8AC3E}">
        <p14:creationId xmlns:p14="http://schemas.microsoft.com/office/powerpoint/2010/main" val="76690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E1210E-B44B-4F42-9099-6EA9EE98730F}" type="slidenum">
              <a:rPr lang="en-US" smtClean="0"/>
              <a:t>8</a:t>
            </a:fld>
            <a:endParaRPr lang="en-US"/>
          </a:p>
        </p:txBody>
      </p:sp>
    </p:spTree>
    <p:extLst>
      <p:ext uri="{BB962C8B-B14F-4D97-AF65-F5344CB8AC3E}">
        <p14:creationId xmlns:p14="http://schemas.microsoft.com/office/powerpoint/2010/main" val="1783043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 Slid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3AC4BD0-FD9A-446F-A082-1A458414008A}"/>
              </a:ext>
            </a:extLst>
          </p:cNvPr>
          <p:cNvSpPr>
            <a:spLocks noGrp="1"/>
          </p:cNvSpPr>
          <p:nvPr>
            <p:ph type="title" hasCustomPrompt="1"/>
          </p:nvPr>
        </p:nvSpPr>
        <p:spPr>
          <a:xfrm>
            <a:off x="304800" y="685800"/>
            <a:ext cx="5486400" cy="457200"/>
          </a:xfrm>
          <a:prstGeom prst="rect">
            <a:avLst/>
          </a:prstGeom>
        </p:spPr>
        <p:txBody>
          <a:bodyPr/>
          <a:lstStyle>
            <a:lvl1pPr algn="l">
              <a:defRPr sz="2400" b="1">
                <a:latin typeface="Verlag Black"/>
              </a:defRPr>
            </a:lvl1pPr>
          </a:lstStyle>
          <a:p>
            <a:r>
              <a:rPr lang="en-US" dirty="0"/>
              <a:t>Intro Slide</a:t>
            </a:r>
          </a:p>
        </p:txBody>
      </p:sp>
      <p:sp>
        <p:nvSpPr>
          <p:cNvPr id="5" name="Content Placeholder 4">
            <a:extLst>
              <a:ext uri="{FF2B5EF4-FFF2-40B4-BE49-F238E27FC236}">
                <a16:creationId xmlns:a16="http://schemas.microsoft.com/office/drawing/2014/main" id="{345F2A41-F688-42DB-8F6F-99A8DF057737}"/>
              </a:ext>
            </a:extLst>
          </p:cNvPr>
          <p:cNvSpPr>
            <a:spLocks noGrp="1"/>
          </p:cNvSpPr>
          <p:nvPr>
            <p:ph sz="quarter" idx="10"/>
          </p:nvPr>
        </p:nvSpPr>
        <p:spPr>
          <a:xfrm>
            <a:off x="304800" y="1447800"/>
            <a:ext cx="8534400" cy="5105400"/>
          </a:xfrm>
          <a:prstGeom prst="rect">
            <a:avLst/>
          </a:prstGeom>
        </p:spPr>
        <p:txBody>
          <a:bodyPr/>
          <a:lstStyle>
            <a:lvl1pPr>
              <a:defRPr sz="1800" baseline="0">
                <a:latin typeface="Verlag Black"/>
              </a:defRPr>
            </a:lvl1pPr>
            <a:lvl2pPr>
              <a:defRPr sz="1800" baseline="0">
                <a:latin typeface="Verlag Black"/>
              </a:defRPr>
            </a:lvl2pPr>
            <a:lvl3pPr>
              <a:defRPr sz="1800" baseline="0">
                <a:latin typeface="Verlag Black"/>
              </a:defRPr>
            </a:lvl3pPr>
            <a:lvl4pPr>
              <a:defRPr sz="1800" baseline="0">
                <a:latin typeface="Verlag Black"/>
              </a:defRPr>
            </a:lvl4pPr>
            <a:lvl5pPr>
              <a:defRPr sz="1800" baseline="0">
                <a:latin typeface="Verlag Black"/>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69359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18EE1A2A-0278-4B2A-AECA-C9D499FF7C59}"/>
              </a:ext>
            </a:extLst>
          </p:cNvPr>
          <p:cNvSpPr>
            <a:spLocks noGrp="1"/>
          </p:cNvSpPr>
          <p:nvPr>
            <p:ph type="body" sz="quarter" idx="11" hasCustomPrompt="1"/>
          </p:nvPr>
        </p:nvSpPr>
        <p:spPr>
          <a:xfrm>
            <a:off x="914400" y="2590800"/>
            <a:ext cx="6629400" cy="1371600"/>
          </a:xfrm>
          <a:prstGeom prst="rect">
            <a:avLst/>
          </a:prstGeom>
        </p:spPr>
        <p:txBody>
          <a:bodyPr/>
          <a:lstStyle>
            <a:lvl1pPr marL="0" indent="0">
              <a:buNone/>
              <a:defRPr sz="3600" b="1" cap="all" baseline="0">
                <a:latin typeface="Verlag Black"/>
              </a:defRPr>
            </a:lvl1pPr>
          </a:lstStyle>
          <a:p>
            <a:pPr lvl="0"/>
            <a:r>
              <a:rPr lang="en-US" dirty="0"/>
              <a:t>Presentation Title</a:t>
            </a:r>
          </a:p>
        </p:txBody>
      </p:sp>
      <p:pic>
        <p:nvPicPr>
          <p:cNvPr id="13" name="Picture 12">
            <a:extLst>
              <a:ext uri="{FF2B5EF4-FFF2-40B4-BE49-F238E27FC236}">
                <a16:creationId xmlns:a16="http://schemas.microsoft.com/office/drawing/2014/main" id="{C4BD48A8-CF8D-4142-B56D-858395C9E83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0" y="2209800"/>
            <a:ext cx="6629400" cy="228600"/>
          </a:xfrm>
          <a:prstGeom prst="rect">
            <a:avLst/>
          </a:prstGeom>
        </p:spPr>
      </p:pic>
    </p:spTree>
    <p:extLst>
      <p:ext uri="{BB962C8B-B14F-4D97-AF65-F5344CB8AC3E}">
        <p14:creationId xmlns:p14="http://schemas.microsoft.com/office/powerpoint/2010/main" val="3396996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B3A34F7-8B4D-44C1-AECA-54356B2761C6}"/>
              </a:ext>
            </a:extLst>
          </p:cNvPr>
          <p:cNvSpPr>
            <a:spLocks noGrp="1"/>
          </p:cNvSpPr>
          <p:nvPr>
            <p:ph type="title" hasCustomPrompt="1"/>
          </p:nvPr>
        </p:nvSpPr>
        <p:spPr>
          <a:xfrm>
            <a:off x="304800" y="685800"/>
            <a:ext cx="5486400" cy="457200"/>
          </a:xfrm>
          <a:prstGeom prst="rect">
            <a:avLst/>
          </a:prstGeom>
        </p:spPr>
        <p:txBody>
          <a:bodyPr/>
          <a:lstStyle>
            <a:lvl1pPr algn="l">
              <a:defRPr sz="2400" b="1">
                <a:latin typeface="Verlag Black"/>
              </a:defRPr>
            </a:lvl1pPr>
          </a:lstStyle>
          <a:p>
            <a:r>
              <a:rPr lang="en-US" dirty="0"/>
              <a:t>Agenda</a:t>
            </a:r>
          </a:p>
        </p:txBody>
      </p:sp>
      <p:sp>
        <p:nvSpPr>
          <p:cNvPr id="5" name="Text Placeholder 4">
            <a:extLst>
              <a:ext uri="{FF2B5EF4-FFF2-40B4-BE49-F238E27FC236}">
                <a16:creationId xmlns:a16="http://schemas.microsoft.com/office/drawing/2014/main" id="{D31CF034-AF52-4AAD-ADD8-3813B0E13115}"/>
              </a:ext>
            </a:extLst>
          </p:cNvPr>
          <p:cNvSpPr>
            <a:spLocks noGrp="1"/>
          </p:cNvSpPr>
          <p:nvPr>
            <p:ph type="body" sz="quarter" idx="10" hasCustomPrompt="1"/>
          </p:nvPr>
        </p:nvSpPr>
        <p:spPr>
          <a:xfrm>
            <a:off x="304800" y="1447800"/>
            <a:ext cx="8534400" cy="4876800"/>
          </a:xfrm>
          <a:prstGeom prst="rect">
            <a:avLst/>
          </a:prstGeom>
        </p:spPr>
        <p:txBody>
          <a:bodyPr/>
          <a:lstStyle>
            <a:lvl1pPr>
              <a:buFont typeface="+mj-lt"/>
              <a:buAutoNum type="arabicPeriod"/>
              <a:defRPr sz="1800" baseline="0">
                <a:latin typeface="Verlag Black"/>
              </a:defRPr>
            </a:lvl1pPr>
            <a:lvl2pPr marL="457200" indent="0">
              <a:buNone/>
              <a:defRPr sz="1800" baseline="0">
                <a:latin typeface="Verlag Black"/>
              </a:defRPr>
            </a:lvl2pPr>
            <a:lvl3pPr>
              <a:defRPr sz="1800" baseline="0">
                <a:latin typeface="Verlag Black"/>
              </a:defRPr>
            </a:lvl3pPr>
            <a:lvl4pPr>
              <a:defRPr sz="1800" baseline="0">
                <a:latin typeface="Verlag Black"/>
              </a:defRPr>
            </a:lvl4pPr>
            <a:lvl5pPr>
              <a:defRPr sz="1800" baseline="0">
                <a:latin typeface="Verlag Black"/>
              </a:defRPr>
            </a:lvl5pPr>
          </a:lstStyle>
          <a:p>
            <a:pPr lvl="0"/>
            <a:r>
              <a:rPr lang="en-US" dirty="0"/>
              <a:t>Click here to enter text</a:t>
            </a:r>
          </a:p>
        </p:txBody>
      </p:sp>
      <p:sp>
        <p:nvSpPr>
          <p:cNvPr id="4" name="TextBox 3">
            <a:extLst>
              <a:ext uri="{FF2B5EF4-FFF2-40B4-BE49-F238E27FC236}">
                <a16:creationId xmlns:a16="http://schemas.microsoft.com/office/drawing/2014/main" id="{AD9CF8EE-1DFA-45AB-9A95-86F9B07D2BB0}"/>
              </a:ext>
            </a:extLst>
          </p:cNvPr>
          <p:cNvSpPr txBox="1"/>
          <p:nvPr userDrawn="1"/>
        </p:nvSpPr>
        <p:spPr>
          <a:xfrm>
            <a:off x="7543800" y="6387860"/>
            <a:ext cx="1466850" cy="369332"/>
          </a:xfrm>
          <a:prstGeom prst="rect">
            <a:avLst/>
          </a:prstGeom>
          <a:noFill/>
        </p:spPr>
        <p:txBody>
          <a:bodyPr wrap="square" rtlCol="0">
            <a:spAutoFit/>
          </a:bodyPr>
          <a:lstStyle/>
          <a:p>
            <a:pPr algn="r"/>
            <a:fld id="{617BF2A5-8B0D-440D-B0E1-38986DA5E465}" type="slidenum">
              <a:rPr lang="en-US" smtClean="0"/>
              <a:t>‹#›</a:t>
            </a:fld>
            <a:endParaRPr lang="en-US" dirty="0"/>
          </a:p>
        </p:txBody>
      </p:sp>
    </p:spTree>
    <p:extLst>
      <p:ext uri="{BB962C8B-B14F-4D97-AF65-F5344CB8AC3E}">
        <p14:creationId xmlns:p14="http://schemas.microsoft.com/office/powerpoint/2010/main" val="2261780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sic Slid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3AC4BD0-FD9A-446F-A082-1A458414008A}"/>
              </a:ext>
            </a:extLst>
          </p:cNvPr>
          <p:cNvSpPr>
            <a:spLocks noGrp="1"/>
          </p:cNvSpPr>
          <p:nvPr>
            <p:ph type="title" hasCustomPrompt="1"/>
          </p:nvPr>
        </p:nvSpPr>
        <p:spPr>
          <a:xfrm>
            <a:off x="304800" y="685800"/>
            <a:ext cx="5486400" cy="457200"/>
          </a:xfrm>
          <a:prstGeom prst="rect">
            <a:avLst/>
          </a:prstGeom>
        </p:spPr>
        <p:txBody>
          <a:bodyPr/>
          <a:lstStyle>
            <a:lvl1pPr algn="l">
              <a:defRPr sz="2400" b="1">
                <a:latin typeface="Verlag Black"/>
              </a:defRPr>
            </a:lvl1pPr>
          </a:lstStyle>
          <a:p>
            <a:r>
              <a:rPr lang="en-US" dirty="0"/>
              <a:t>Slide Title</a:t>
            </a:r>
          </a:p>
        </p:txBody>
      </p:sp>
      <p:sp>
        <p:nvSpPr>
          <p:cNvPr id="5" name="Content Placeholder 4">
            <a:extLst>
              <a:ext uri="{FF2B5EF4-FFF2-40B4-BE49-F238E27FC236}">
                <a16:creationId xmlns:a16="http://schemas.microsoft.com/office/drawing/2014/main" id="{345F2A41-F688-42DB-8F6F-99A8DF057737}"/>
              </a:ext>
            </a:extLst>
          </p:cNvPr>
          <p:cNvSpPr>
            <a:spLocks noGrp="1"/>
          </p:cNvSpPr>
          <p:nvPr>
            <p:ph sz="quarter" idx="10"/>
          </p:nvPr>
        </p:nvSpPr>
        <p:spPr>
          <a:xfrm>
            <a:off x="304800" y="1447800"/>
            <a:ext cx="8534400" cy="5105400"/>
          </a:xfrm>
          <a:prstGeom prst="rect">
            <a:avLst/>
          </a:prstGeom>
        </p:spPr>
        <p:txBody>
          <a:bodyPr/>
          <a:lstStyle>
            <a:lvl1pPr>
              <a:defRPr sz="1800" baseline="0">
                <a:latin typeface="Verlag Black"/>
              </a:defRPr>
            </a:lvl1pPr>
            <a:lvl2pPr>
              <a:defRPr sz="1800" baseline="0">
                <a:latin typeface="Verlag Black"/>
              </a:defRPr>
            </a:lvl2pPr>
            <a:lvl3pPr>
              <a:defRPr sz="1800" baseline="0">
                <a:latin typeface="Verlag Black"/>
              </a:defRPr>
            </a:lvl3pPr>
            <a:lvl4pPr>
              <a:defRPr sz="1800" baseline="0">
                <a:latin typeface="Verlag Black"/>
              </a:defRPr>
            </a:lvl4pPr>
            <a:lvl5pPr>
              <a:defRPr sz="1800" baseline="0">
                <a:latin typeface="Verlag Black"/>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313E95B6-E708-4D43-A424-8BD60FEDAA6E}"/>
              </a:ext>
            </a:extLst>
          </p:cNvPr>
          <p:cNvSpPr txBox="1"/>
          <p:nvPr userDrawn="1"/>
        </p:nvSpPr>
        <p:spPr>
          <a:xfrm>
            <a:off x="7543800" y="6387860"/>
            <a:ext cx="1466850" cy="369332"/>
          </a:xfrm>
          <a:prstGeom prst="rect">
            <a:avLst/>
          </a:prstGeom>
          <a:noFill/>
        </p:spPr>
        <p:txBody>
          <a:bodyPr wrap="square" rtlCol="0">
            <a:spAutoFit/>
          </a:bodyPr>
          <a:lstStyle/>
          <a:p>
            <a:pPr algn="r"/>
            <a:fld id="{FE0E1629-EE08-428B-B9B9-D9FCB860EF24}" type="slidenum">
              <a:rPr lang="en-US" smtClean="0"/>
              <a:t>‹#›</a:t>
            </a:fld>
            <a:endParaRPr lang="en-US" dirty="0"/>
          </a:p>
        </p:txBody>
      </p:sp>
    </p:spTree>
    <p:extLst>
      <p:ext uri="{BB962C8B-B14F-4D97-AF65-F5344CB8AC3E}">
        <p14:creationId xmlns:p14="http://schemas.microsoft.com/office/powerpoint/2010/main" val="643551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E6E4BD6-9814-40E0-B5E3-CE1CDD9B1892}"/>
              </a:ext>
            </a:extLst>
          </p:cNvPr>
          <p:cNvSpPr>
            <a:spLocks noGrp="1"/>
          </p:cNvSpPr>
          <p:nvPr>
            <p:ph type="title" hasCustomPrompt="1"/>
          </p:nvPr>
        </p:nvSpPr>
        <p:spPr>
          <a:xfrm>
            <a:off x="304800" y="685800"/>
            <a:ext cx="5486400" cy="457200"/>
          </a:xfrm>
          <a:prstGeom prst="rect">
            <a:avLst/>
          </a:prstGeom>
        </p:spPr>
        <p:txBody>
          <a:bodyPr/>
          <a:lstStyle>
            <a:lvl1pPr algn="l">
              <a:defRPr sz="2400" b="1">
                <a:latin typeface="Verlag Black"/>
              </a:defRPr>
            </a:lvl1pPr>
          </a:lstStyle>
          <a:p>
            <a:r>
              <a:rPr lang="en-US" dirty="0"/>
              <a:t>Slide Title</a:t>
            </a:r>
          </a:p>
        </p:txBody>
      </p:sp>
      <p:sp>
        <p:nvSpPr>
          <p:cNvPr id="5" name="Content Placeholder 4">
            <a:extLst>
              <a:ext uri="{FF2B5EF4-FFF2-40B4-BE49-F238E27FC236}">
                <a16:creationId xmlns:a16="http://schemas.microsoft.com/office/drawing/2014/main" id="{82F2588E-6EC7-4D35-8A87-5DF66C2A6B1A}"/>
              </a:ext>
            </a:extLst>
          </p:cNvPr>
          <p:cNvSpPr>
            <a:spLocks noGrp="1"/>
          </p:cNvSpPr>
          <p:nvPr>
            <p:ph sz="quarter" idx="10"/>
          </p:nvPr>
        </p:nvSpPr>
        <p:spPr>
          <a:xfrm>
            <a:off x="304800" y="1447800"/>
            <a:ext cx="4191000" cy="5029200"/>
          </a:xfrm>
          <a:prstGeom prst="rect">
            <a:avLst/>
          </a:prstGeom>
        </p:spPr>
        <p:txBody>
          <a:bodyPr/>
          <a:lstStyle>
            <a:lvl1pPr>
              <a:defRPr sz="1800">
                <a:latin typeface="Verlag Black"/>
              </a:defRPr>
            </a:lvl1pPr>
            <a:lvl2pPr>
              <a:defRPr sz="1800">
                <a:latin typeface="Verlag Black"/>
              </a:defRPr>
            </a:lvl2pPr>
            <a:lvl3pPr>
              <a:defRPr sz="1800">
                <a:latin typeface="Verlag Black"/>
              </a:defRPr>
            </a:lvl3pPr>
            <a:lvl4pPr>
              <a:defRPr sz="1800">
                <a:latin typeface="Verlag Black"/>
              </a:defRPr>
            </a:lvl4pPr>
            <a:lvl5pPr>
              <a:defRPr sz="1800">
                <a:latin typeface="Verlag Black"/>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4">
            <a:extLst>
              <a:ext uri="{FF2B5EF4-FFF2-40B4-BE49-F238E27FC236}">
                <a16:creationId xmlns:a16="http://schemas.microsoft.com/office/drawing/2014/main" id="{8E97143C-498C-4E29-8976-34CBA0F2CCFC}"/>
              </a:ext>
            </a:extLst>
          </p:cNvPr>
          <p:cNvSpPr>
            <a:spLocks noGrp="1"/>
          </p:cNvSpPr>
          <p:nvPr>
            <p:ph sz="quarter" idx="11"/>
          </p:nvPr>
        </p:nvSpPr>
        <p:spPr>
          <a:xfrm>
            <a:off x="4650379" y="1447800"/>
            <a:ext cx="4191000" cy="5029200"/>
          </a:xfrm>
          <a:prstGeom prst="rect">
            <a:avLst/>
          </a:prstGeom>
        </p:spPr>
        <p:txBody>
          <a:bodyPr/>
          <a:lstStyle>
            <a:lvl1pPr>
              <a:defRPr sz="1800">
                <a:latin typeface="Verlag Black"/>
              </a:defRPr>
            </a:lvl1pPr>
            <a:lvl2pPr>
              <a:defRPr sz="1800">
                <a:latin typeface="Verlag Black"/>
              </a:defRPr>
            </a:lvl2pPr>
            <a:lvl3pPr>
              <a:defRPr sz="1800">
                <a:latin typeface="Verlag Black"/>
              </a:defRPr>
            </a:lvl3pPr>
            <a:lvl4pPr>
              <a:defRPr sz="1800">
                <a:latin typeface="Verlag Black"/>
              </a:defRPr>
            </a:lvl4pPr>
            <a:lvl5pPr>
              <a:defRPr sz="1800">
                <a:latin typeface="Verlag Black"/>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a:extLst>
              <a:ext uri="{FF2B5EF4-FFF2-40B4-BE49-F238E27FC236}">
                <a16:creationId xmlns:a16="http://schemas.microsoft.com/office/drawing/2014/main" id="{8A9CEB17-95F6-487D-A3FD-05944F3A84F2}"/>
              </a:ext>
            </a:extLst>
          </p:cNvPr>
          <p:cNvSpPr txBox="1"/>
          <p:nvPr userDrawn="1"/>
        </p:nvSpPr>
        <p:spPr>
          <a:xfrm>
            <a:off x="7543800" y="6387860"/>
            <a:ext cx="1466850" cy="369332"/>
          </a:xfrm>
          <a:prstGeom prst="rect">
            <a:avLst/>
          </a:prstGeom>
          <a:noFill/>
        </p:spPr>
        <p:txBody>
          <a:bodyPr wrap="square" rtlCol="0">
            <a:spAutoFit/>
          </a:bodyPr>
          <a:lstStyle/>
          <a:p>
            <a:pPr algn="r"/>
            <a:fld id="{A2057CD8-DACE-4A1A-A6F5-B2388B38020A}" type="slidenum">
              <a:rPr lang="en-US" smtClean="0"/>
              <a:t>‹#›</a:t>
            </a:fld>
            <a:endParaRPr lang="en-US" dirty="0"/>
          </a:p>
        </p:txBody>
      </p:sp>
    </p:spTree>
    <p:extLst>
      <p:ext uri="{BB962C8B-B14F-4D97-AF65-F5344CB8AC3E}">
        <p14:creationId xmlns:p14="http://schemas.microsoft.com/office/powerpoint/2010/main" val="2397657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1_Custom Layout">
    <p:bg>
      <p:bgPr>
        <a:solidFill>
          <a:schemeClr val="bg1"/>
        </a:solidFill>
        <a:effectLst/>
      </p:bgPr>
    </p:bg>
    <p:spTree>
      <p:nvGrpSpPr>
        <p:cNvPr id="1" name=""/>
        <p:cNvGrpSpPr/>
        <p:nvPr/>
      </p:nvGrpSpPr>
      <p:grpSpPr>
        <a:xfrm>
          <a:off x="0" y="0"/>
          <a:ext cx="0" cy="0"/>
          <a:chOff x="0" y="0"/>
          <a:chExt cx="0" cy="0"/>
        </a:xfrm>
      </p:grpSpPr>
      <p:pic>
        <p:nvPicPr>
          <p:cNvPr id="12" name="Picture 11" descr="swirl-swish-red.ai"/>
          <p:cNvPicPr>
            <a:picLocks noChangeAspect="1"/>
          </p:cNvPicPr>
          <p:nvPr userDrawn="1"/>
        </p:nvPicPr>
        <p:blipFill rotWithShape="1">
          <a:blip r:embed="rId2">
            <a:duotone>
              <a:schemeClr val="bg2">
                <a:shade val="45000"/>
                <a:satMod val="135000"/>
              </a:schemeClr>
              <a:prstClr val="white"/>
            </a:duotone>
            <a:alphaModFix amt="25000"/>
            <a:extLst>
              <a:ext uri="{28A0092B-C50C-407E-A947-70E740481C1C}">
                <a14:useLocalDpi xmlns:a14="http://schemas.microsoft.com/office/drawing/2010/main" val="0"/>
              </a:ext>
            </a:extLst>
          </a:blip>
          <a:srcRect l="47873" r="1049" b="42141"/>
          <a:stretch/>
        </p:blipFill>
        <p:spPr>
          <a:xfrm flipH="1">
            <a:off x="-1" y="5121691"/>
            <a:ext cx="9144000" cy="1736310"/>
          </a:xfrm>
          <a:prstGeom prst="rect">
            <a:avLst/>
          </a:prstGeom>
        </p:spPr>
      </p:pic>
      <p:sp>
        <p:nvSpPr>
          <p:cNvPr id="3" name="Date Placeholder 2"/>
          <p:cNvSpPr>
            <a:spLocks noGrp="1"/>
          </p:cNvSpPr>
          <p:nvPr>
            <p:ph type="dt" sz="half" idx="10"/>
          </p:nvPr>
        </p:nvSpPr>
        <p:spPr>
          <a:xfrm>
            <a:off x="3903061" y="6331693"/>
            <a:ext cx="1337879" cy="365125"/>
          </a:xfrm>
          <a:prstGeom prst="rect">
            <a:avLst/>
          </a:prstGeom>
        </p:spPr>
        <p:txBody>
          <a:bodyPr/>
          <a:lstStyle/>
          <a:p>
            <a:endParaRPr lang="en-US" dirty="0"/>
          </a:p>
        </p:txBody>
      </p:sp>
      <p:sp>
        <p:nvSpPr>
          <p:cNvPr id="4" name="Slide Number Placeholder 3"/>
          <p:cNvSpPr>
            <a:spLocks noGrp="1"/>
          </p:cNvSpPr>
          <p:nvPr>
            <p:ph type="sldNum" sz="quarter" idx="11"/>
          </p:nvPr>
        </p:nvSpPr>
        <p:spPr>
          <a:xfrm>
            <a:off x="6900863" y="6365298"/>
            <a:ext cx="2057400" cy="365125"/>
          </a:xfrm>
          <a:prstGeom prst="rect">
            <a:avLst/>
          </a:prstGeom>
        </p:spPr>
        <p:txBody>
          <a:bodyPr/>
          <a:lstStyle/>
          <a:p>
            <a:fld id="{D57F1E4F-1CFF-5643-939E-217C01CDF565}" type="slidenum">
              <a:rPr lang="en-US" smtClean="0"/>
              <a:pPr/>
              <a:t>‹#›</a:t>
            </a:fld>
            <a:endParaRPr lang="en-US"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262451" y="6102848"/>
            <a:ext cx="1859453" cy="56713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6519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right)">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2_Custom Layout">
    <p:spTree>
      <p:nvGrpSpPr>
        <p:cNvPr id="1" name=""/>
        <p:cNvGrpSpPr/>
        <p:nvPr/>
      </p:nvGrpSpPr>
      <p:grpSpPr>
        <a:xfrm>
          <a:off x="0" y="0"/>
          <a:ext cx="0" cy="0"/>
          <a:chOff x="0" y="0"/>
          <a:chExt cx="0" cy="0"/>
        </a:xfrm>
      </p:grpSpPr>
      <p:pic>
        <p:nvPicPr>
          <p:cNvPr id="5" name="Picture 4" descr="swirl-swish-red.ai"/>
          <p:cNvPicPr>
            <a:picLocks noChangeAspect="1"/>
          </p:cNvPicPr>
          <p:nvPr userDrawn="1"/>
        </p:nvPicPr>
        <p:blipFill rotWithShape="1">
          <a:blip r:embed="rId2">
            <a:duotone>
              <a:schemeClr val="bg2">
                <a:shade val="45000"/>
                <a:satMod val="135000"/>
              </a:schemeClr>
              <a:prstClr val="white"/>
            </a:duotone>
            <a:alphaModFix amt="25000"/>
            <a:extLst>
              <a:ext uri="{28A0092B-C50C-407E-A947-70E740481C1C}">
                <a14:useLocalDpi xmlns:a14="http://schemas.microsoft.com/office/drawing/2010/main" val="0"/>
              </a:ext>
            </a:extLst>
          </a:blip>
          <a:srcRect l="47873" r="1049" b="42141"/>
          <a:stretch/>
        </p:blipFill>
        <p:spPr>
          <a:xfrm flipH="1">
            <a:off x="-1" y="5121691"/>
            <a:ext cx="9144000" cy="1736310"/>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262451" y="6102848"/>
            <a:ext cx="1859453" cy="56713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x-none"/>
              <a:t>Click to edit Master title style</a:t>
            </a:r>
            <a:endParaRPr lang="en-US"/>
          </a:p>
        </p:txBody>
      </p:sp>
      <p:sp>
        <p:nvSpPr>
          <p:cNvPr id="3" name="Date Placeholder 2"/>
          <p:cNvSpPr>
            <a:spLocks noGrp="1"/>
          </p:cNvSpPr>
          <p:nvPr>
            <p:ph type="dt" sz="half" idx="10"/>
          </p:nvPr>
        </p:nvSpPr>
        <p:spPr>
          <a:xfrm>
            <a:off x="6492127" y="6356350"/>
            <a:ext cx="1629005" cy="365125"/>
          </a:xfrm>
        </p:spPr>
        <p:txBody>
          <a:bodyPr/>
          <a:lstStyle>
            <a:lvl1pPr algn="r">
              <a:defRPr/>
            </a:lvl1pPr>
          </a:lstStyle>
          <a:p>
            <a:endParaRPr lang="en-US" dirty="0"/>
          </a:p>
        </p:txBody>
      </p:sp>
      <p:sp>
        <p:nvSpPr>
          <p:cNvPr id="4" name="Slide Number Placeholder 3"/>
          <p:cNvSpPr>
            <a:spLocks noGrp="1"/>
          </p:cNvSpPr>
          <p:nvPr>
            <p:ph type="sldNum" sz="quarter" idx="11"/>
          </p:nvPr>
        </p:nvSpPr>
        <p:spPr>
          <a:xfrm>
            <a:off x="8471208" y="6356351"/>
            <a:ext cx="382066" cy="365125"/>
          </a:xfrm>
        </p:spPr>
        <p:txBody>
          <a:bodyPr/>
          <a:lstStyle>
            <a:lvl1pPr algn="r">
              <a:defRPr/>
            </a:lvl1pPr>
          </a:lstStyle>
          <a:p>
            <a:fld id="{678F7216-1C8D-9C4B-8765-95E531582293}" type="slidenum">
              <a:rPr lang="en-US" smtClean="0"/>
              <a:pPr/>
              <a:t>‹#›</a:t>
            </a:fld>
            <a:endParaRPr lang="en-US" dirty="0"/>
          </a:p>
        </p:txBody>
      </p:sp>
      <p:sp>
        <p:nvSpPr>
          <p:cNvPr id="7" name="Text Placeholder 2"/>
          <p:cNvSpPr>
            <a:spLocks noGrp="1"/>
          </p:cNvSpPr>
          <p:nvPr>
            <p:ph idx="1"/>
          </p:nvPr>
        </p:nvSpPr>
        <p:spPr>
          <a:xfrm>
            <a:off x="212706" y="1439924"/>
            <a:ext cx="8683909" cy="4539635"/>
          </a:xfrm>
          <a:prstGeom prst="rect">
            <a:avLst/>
          </a:prstGeom>
        </p:spPr>
        <p:txBody>
          <a:bodyPr vert="horz" lIns="91440" tIns="45720" rIns="91440" bIns="45720" rtlCol="0">
            <a:normAutofit/>
          </a:bodyPr>
          <a:lstStyle/>
          <a:p>
            <a:pPr lvl="0"/>
            <a:r>
              <a:rPr lang="x-none" dirty="0"/>
              <a:t>Click to edit Master text styles</a:t>
            </a:r>
          </a:p>
          <a:p>
            <a:pPr lvl="1"/>
            <a:r>
              <a:rPr lang="x-none" dirty="0"/>
              <a:t>Second level</a:t>
            </a:r>
          </a:p>
          <a:p>
            <a:pPr lvl="2"/>
            <a:r>
              <a:rPr lang="x-none" dirty="0"/>
              <a:t>Third level</a:t>
            </a:r>
          </a:p>
          <a:p>
            <a:pPr lvl="3"/>
            <a:r>
              <a:rPr lang="x-none" dirty="0"/>
              <a:t>Fourth level</a:t>
            </a:r>
          </a:p>
          <a:p>
            <a:pPr lvl="4"/>
            <a:r>
              <a:rPr lang="x-none" dirty="0"/>
              <a:t>Fifth level</a:t>
            </a:r>
            <a:endParaRPr lang="en-US" dirty="0"/>
          </a:p>
        </p:txBody>
      </p:sp>
    </p:spTree>
    <p:extLst>
      <p:ext uri="{BB962C8B-B14F-4D97-AF65-F5344CB8AC3E}">
        <p14:creationId xmlns:p14="http://schemas.microsoft.com/office/powerpoint/2010/main" val="121391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9"/>
          <a:stretch>
            <a:fillRect/>
          </a:stretch>
        </p:blipFill>
        <p:spPr>
          <a:xfrm>
            <a:off x="1" y="711200"/>
            <a:ext cx="9144000" cy="6146800"/>
          </a:xfrm>
          <a:prstGeom prst="rect">
            <a:avLst/>
          </a:prstGeom>
        </p:spPr>
      </p:pic>
      <p:sp>
        <p:nvSpPr>
          <p:cNvPr id="4" name="Text Placeholder 9"/>
          <p:cNvSpPr txBox="1">
            <a:spLocks/>
          </p:cNvSpPr>
          <p:nvPr userDrawn="1"/>
        </p:nvSpPr>
        <p:spPr>
          <a:xfrm>
            <a:off x="1" y="219079"/>
            <a:ext cx="9143999" cy="338137"/>
          </a:xfrm>
          <a:prstGeom prst="rect">
            <a:avLst/>
          </a:prstGeom>
        </p:spPr>
        <p:txBody>
          <a:bodyPr vert="horz" lIns="91440" rIns="457200" anchor="ctr" anchorCtr="0"/>
          <a:lstStyle>
            <a:lvl1pPr marL="685800" indent="0" algn="l" defTabSz="457200" rtl="0" eaLnBrk="1" latinLnBrk="0" hangingPunct="1">
              <a:spcBef>
                <a:spcPts val="0"/>
              </a:spcBef>
              <a:buFont typeface="Arial"/>
              <a:buNone/>
              <a:defRPr sz="1000" b="1" i="0" kern="1200" baseline="0">
                <a:solidFill>
                  <a:schemeClr val="bg1">
                    <a:lumMod val="50000"/>
                  </a:schemeClr>
                </a:solidFill>
                <a:latin typeface="Verlag Black" charset="0"/>
                <a:ea typeface="Verlag Black" charset="0"/>
                <a:cs typeface="Verlag Black" charset="0"/>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28600"/>
            <a:r>
              <a:rPr lang="en-US" sz="1000" dirty="0"/>
              <a:t>TITLE AND TOTAL COMPENSATION </a:t>
            </a:r>
            <a:r>
              <a:rPr lang="en-US" sz="1000" cap="all" baseline="0" dirty="0"/>
              <a:t>Project</a:t>
            </a:r>
          </a:p>
        </p:txBody>
      </p:sp>
      <p:pic>
        <p:nvPicPr>
          <p:cNvPr id="3" name="Picture 2">
            <a:extLst>
              <a:ext uri="{FF2B5EF4-FFF2-40B4-BE49-F238E27FC236}">
                <a16:creationId xmlns:a16="http://schemas.microsoft.com/office/drawing/2014/main" id="{9B578158-AE30-43FD-80B1-A4F52A16F215}"/>
              </a:ext>
            </a:extLst>
          </p:cNvPr>
          <p:cNvPicPr>
            <a:picLocks noChangeAspect="1"/>
          </p:cNvPicPr>
          <p:nvPr userDrawn="1"/>
        </p:nvPicPr>
        <p:blipFill>
          <a:blip r:embed="rId10"/>
          <a:stretch>
            <a:fillRect/>
          </a:stretch>
        </p:blipFill>
        <p:spPr>
          <a:xfrm>
            <a:off x="6629400" y="100808"/>
            <a:ext cx="2381250" cy="533400"/>
          </a:xfrm>
          <a:prstGeom prst="rect">
            <a:avLst/>
          </a:prstGeom>
        </p:spPr>
      </p:pic>
    </p:spTree>
    <p:extLst>
      <p:ext uri="{BB962C8B-B14F-4D97-AF65-F5344CB8AC3E}">
        <p14:creationId xmlns:p14="http://schemas.microsoft.com/office/powerpoint/2010/main" val="307643106"/>
      </p:ext>
    </p:extLst>
  </p:cSld>
  <p:clrMap bg1="lt1" tx1="dk1" bg2="lt2" tx2="dk2" accent1="accent1" accent2="accent2" accent3="accent3" accent4="accent4" accent5="accent5" accent6="accent6" hlink="hlink" folHlink="folHlink"/>
  <p:sldLayoutIdLst>
    <p:sldLayoutId id="2147483676" r:id="rId1"/>
    <p:sldLayoutId id="2147483675" r:id="rId2"/>
    <p:sldLayoutId id="2147483674" r:id="rId3"/>
    <p:sldLayoutId id="2147483661" r:id="rId4"/>
    <p:sldLayoutId id="2147483665" r:id="rId5"/>
    <p:sldLayoutId id="2147483678" r:id="rId6"/>
    <p:sldLayoutId id="2147483679" r:id="rId7"/>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www.wisconsin.edu/ohrwd/title-and-total-compensation-study/standard-job-description-library/" TargetMode="External"/><Relationship Id="rId2" Type="http://schemas.openxmlformats.org/officeDocument/2006/relationships/notesSlide" Target="../notesSlides/notesSlide20.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7.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hyperlink" Target="mailto:TTC@uwsa.edu" TargetMode="External"/><Relationship Id="rId2" Type="http://schemas.openxmlformats.org/officeDocument/2006/relationships/notesSlide" Target="../notesSlides/notesSlide35.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 Placeholder 4"/>
          <p:cNvSpPr txBox="1">
            <a:spLocks/>
          </p:cNvSpPr>
          <p:nvPr/>
        </p:nvSpPr>
        <p:spPr>
          <a:xfrm>
            <a:off x="0" y="685800"/>
            <a:ext cx="9144000" cy="6172200"/>
          </a:xfrm>
          <a:prstGeom prst="rect">
            <a:avLst/>
          </a:prstGeom>
          <a:effectLst/>
        </p:spPr>
        <p:txBody>
          <a:bodyPr lIns="914400" tIns="1828800" rIns="914400" anchor="t" anchorCtr="0"/>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0"/>
              </a:spcBef>
              <a:buNone/>
            </a:pPr>
            <a:r>
              <a:rPr lang="en-US" sz="3600" b="1" cap="all" dirty="0">
                <a:latin typeface="Verlag Black" charset="0"/>
                <a:ea typeface="Verlag Black" charset="0"/>
                <a:cs typeface="Verlag Black" charset="0"/>
              </a:rPr>
              <a:t>Title Appeals Training</a:t>
            </a:r>
          </a:p>
          <a:p>
            <a:pPr marL="0" indent="0">
              <a:spcBef>
                <a:spcPts val="0"/>
              </a:spcBef>
              <a:buNone/>
            </a:pPr>
            <a:endParaRPr lang="en-US" sz="4400" b="1" cap="all" dirty="0">
              <a:latin typeface="Verlag Black" charset="0"/>
              <a:ea typeface="Verlag Black" charset="0"/>
              <a:cs typeface="Verlag Black" charset="0"/>
            </a:endParaRPr>
          </a:p>
          <a:p>
            <a:pPr marL="0" indent="0">
              <a:spcBef>
                <a:spcPts val="0"/>
              </a:spcBef>
              <a:buNone/>
            </a:pPr>
            <a:endParaRPr lang="en-US" sz="4400" b="1" cap="all" dirty="0">
              <a:latin typeface="Verlag Black" charset="0"/>
              <a:ea typeface="Verlag Black" charset="0"/>
              <a:cs typeface="Verlag Black" charset="0"/>
            </a:endParaRPr>
          </a:p>
          <a:p>
            <a:pPr marL="0" indent="0">
              <a:spcBef>
                <a:spcPts val="0"/>
              </a:spcBef>
              <a:buNone/>
            </a:pPr>
            <a:endParaRPr lang="en-US" sz="4400" b="1" cap="all" dirty="0">
              <a:latin typeface="Verlag Black" charset="0"/>
              <a:ea typeface="Verlag Black" charset="0"/>
              <a:cs typeface="Verlag Black" charset="0"/>
            </a:endParaRPr>
          </a:p>
          <a:p>
            <a:pPr marL="0" indent="0">
              <a:spcBef>
                <a:spcPts val="0"/>
              </a:spcBef>
              <a:buNone/>
            </a:pPr>
            <a:endParaRPr lang="en-US" sz="2000" b="1" cap="all" dirty="0">
              <a:latin typeface="Verlag Black" charset="0"/>
              <a:ea typeface="Verlag Black" charset="0"/>
              <a:cs typeface="Verlag Black" charset="0"/>
            </a:endParaRPr>
          </a:p>
          <a:p>
            <a:pPr marL="0" indent="0">
              <a:spcBef>
                <a:spcPts val="0"/>
              </a:spcBef>
              <a:buNone/>
            </a:pPr>
            <a:endParaRPr lang="en-US" sz="2000" b="1" cap="all" dirty="0">
              <a:latin typeface="Verlag Black" charset="0"/>
              <a:ea typeface="Verlag Black" charset="0"/>
              <a:cs typeface="Verlag Black" charset="0"/>
            </a:endParaRPr>
          </a:p>
          <a:p>
            <a:pPr marL="0" indent="0">
              <a:spcBef>
                <a:spcPts val="0"/>
              </a:spcBef>
              <a:buNone/>
            </a:pPr>
            <a:endParaRPr lang="en-US" sz="2000" b="1" cap="all" dirty="0">
              <a:latin typeface="Verlag Black" charset="0"/>
              <a:ea typeface="Verlag Black" charset="0"/>
              <a:cs typeface="Verlag Black" charset="0"/>
            </a:endParaRPr>
          </a:p>
        </p:txBody>
      </p:sp>
    </p:spTree>
    <p:extLst>
      <p:ext uri="{BB962C8B-B14F-4D97-AF65-F5344CB8AC3E}">
        <p14:creationId xmlns:p14="http://schemas.microsoft.com/office/powerpoint/2010/main" val="3625323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Levels Example 1</a:t>
            </a:r>
          </a:p>
        </p:txBody>
      </p:sp>
      <p:sp>
        <p:nvSpPr>
          <p:cNvPr id="5" name="Content Placeholder 3"/>
          <p:cNvSpPr>
            <a:spLocks noGrp="1"/>
          </p:cNvSpPr>
          <p:nvPr>
            <p:ph sz="quarter" idx="10"/>
          </p:nvPr>
        </p:nvSpPr>
        <p:spPr>
          <a:xfrm>
            <a:off x="1791652" y="1780198"/>
            <a:ext cx="2537461" cy="3634740"/>
          </a:xfrm>
          <a:prstGeom prst="round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marL="0" indent="0" algn="ctr">
              <a:buNone/>
            </a:pPr>
            <a:endParaRPr lang="en-US" dirty="0"/>
          </a:p>
          <a:p>
            <a:pPr marL="0" indent="0" algn="ctr">
              <a:buNone/>
            </a:pPr>
            <a:endParaRPr lang="en-US" dirty="0"/>
          </a:p>
          <a:p>
            <a:pPr marL="0" indent="0" algn="ctr">
              <a:buNone/>
            </a:pPr>
            <a:endParaRPr lang="en-US" dirty="0"/>
          </a:p>
        </p:txBody>
      </p:sp>
      <p:sp>
        <p:nvSpPr>
          <p:cNvPr id="6" name="Content Placeholder 3"/>
          <p:cNvSpPr txBox="1">
            <a:spLocks/>
          </p:cNvSpPr>
          <p:nvPr/>
        </p:nvSpPr>
        <p:spPr>
          <a:xfrm>
            <a:off x="4814888" y="1780198"/>
            <a:ext cx="2537460" cy="3634740"/>
          </a:xfrm>
          <a:prstGeom prst="roundRect">
            <a:avLst/>
          </a:prstGeom>
          <a:solidFill>
            <a:schemeClr val="accent1">
              <a:alpha val="50000"/>
            </a:schemeClr>
          </a:solidFill>
        </p:spPr>
        <p:style>
          <a:lnRef idx="0">
            <a:scrgbClr r="0" g="0" b="0"/>
          </a:lnRef>
          <a:fillRef idx="0">
            <a:scrgbClr r="0" g="0" b="0"/>
          </a:fillRef>
          <a:effectRef idx="0">
            <a:scrgbClr r="0" g="0" b="0"/>
          </a:effectRef>
          <a:fontRef idx="minor">
            <a:schemeClr val="lt1"/>
          </a:fontRef>
        </p:style>
        <p:txBody>
          <a:bodyPr vert="horz"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lt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lt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lt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9pPr>
          </a:lstStyle>
          <a:p>
            <a:pPr marL="0" indent="0" algn="ctr">
              <a:buNone/>
            </a:pPr>
            <a:endParaRPr lang="en-US" sz="1575" dirty="0"/>
          </a:p>
          <a:p>
            <a:pPr marL="0" indent="0" algn="ctr">
              <a:buNone/>
            </a:pPr>
            <a:endParaRPr lang="en-US" sz="1575" dirty="0"/>
          </a:p>
          <a:p>
            <a:pPr marL="0" indent="0" algn="ctr">
              <a:buNone/>
            </a:pPr>
            <a:endParaRPr lang="en-US" sz="1575" dirty="0"/>
          </a:p>
          <a:p>
            <a:pPr marL="0" indent="0" algn="ctr">
              <a:buNone/>
            </a:pPr>
            <a:endParaRPr lang="en-US" sz="1575" dirty="0"/>
          </a:p>
          <a:p>
            <a:pPr marL="0" indent="0" algn="ctr">
              <a:buNone/>
            </a:pPr>
            <a:endParaRPr lang="en-US" sz="1575" dirty="0"/>
          </a:p>
        </p:txBody>
      </p:sp>
      <p:sp>
        <p:nvSpPr>
          <p:cNvPr id="3" name="TextBox 2">
            <a:extLst>
              <a:ext uri="{FF2B5EF4-FFF2-40B4-BE49-F238E27FC236}">
                <a16:creationId xmlns:a16="http://schemas.microsoft.com/office/drawing/2014/main" id="{F7754DBF-FDA5-4D02-AD67-05FC1E1C8A9E}"/>
              </a:ext>
            </a:extLst>
          </p:cNvPr>
          <p:cNvSpPr txBox="1"/>
          <p:nvPr/>
        </p:nvSpPr>
        <p:spPr>
          <a:xfrm>
            <a:off x="2301614" y="3200216"/>
            <a:ext cx="1492771" cy="830997"/>
          </a:xfrm>
          <a:prstGeom prst="rect">
            <a:avLst/>
          </a:prstGeom>
          <a:noFill/>
        </p:spPr>
        <p:txBody>
          <a:bodyPr wrap="square" rtlCol="0">
            <a:spAutoFit/>
          </a:bodyPr>
          <a:lstStyle/>
          <a:p>
            <a:pPr algn="ctr"/>
            <a:r>
              <a:rPr lang="en-US" sz="2400" dirty="0">
                <a:solidFill>
                  <a:schemeClr val="bg1"/>
                </a:solidFill>
              </a:rPr>
              <a:t>Academic Advisor I</a:t>
            </a:r>
          </a:p>
        </p:txBody>
      </p:sp>
      <p:sp>
        <p:nvSpPr>
          <p:cNvPr id="7" name="TextBox 6">
            <a:extLst>
              <a:ext uri="{FF2B5EF4-FFF2-40B4-BE49-F238E27FC236}">
                <a16:creationId xmlns:a16="http://schemas.microsoft.com/office/drawing/2014/main" id="{78888F7A-6773-4766-B671-0868D135572D}"/>
              </a:ext>
            </a:extLst>
          </p:cNvPr>
          <p:cNvSpPr txBox="1"/>
          <p:nvPr/>
        </p:nvSpPr>
        <p:spPr>
          <a:xfrm>
            <a:off x="5337232" y="3157101"/>
            <a:ext cx="1492771" cy="830997"/>
          </a:xfrm>
          <a:prstGeom prst="rect">
            <a:avLst/>
          </a:prstGeom>
          <a:noFill/>
        </p:spPr>
        <p:txBody>
          <a:bodyPr wrap="square" rtlCol="0">
            <a:spAutoFit/>
          </a:bodyPr>
          <a:lstStyle/>
          <a:p>
            <a:r>
              <a:rPr lang="en-US" sz="2400" dirty="0">
                <a:solidFill>
                  <a:schemeClr val="bg1"/>
                </a:solidFill>
              </a:rPr>
              <a:t>Academic Advisor II</a:t>
            </a:r>
          </a:p>
        </p:txBody>
      </p:sp>
      <p:pic>
        <p:nvPicPr>
          <p:cNvPr id="8" name="Picture 7">
            <a:extLst>
              <a:ext uri="{FF2B5EF4-FFF2-40B4-BE49-F238E27FC236}">
                <a16:creationId xmlns:a16="http://schemas.microsoft.com/office/drawing/2014/main" id="{A876900A-4B69-497A-974C-E1BB6BBD9240}"/>
              </a:ext>
            </a:extLst>
          </p:cNvPr>
          <p:cNvPicPr>
            <a:picLocks noChangeAspect="1"/>
          </p:cNvPicPr>
          <p:nvPr/>
        </p:nvPicPr>
        <p:blipFill>
          <a:blip r:embed="rId3"/>
          <a:stretch>
            <a:fillRect/>
          </a:stretch>
        </p:blipFill>
        <p:spPr>
          <a:xfrm>
            <a:off x="7624435" y="819768"/>
            <a:ext cx="468870" cy="562864"/>
          </a:xfrm>
          <a:prstGeom prst="rect">
            <a:avLst/>
          </a:prstGeom>
        </p:spPr>
      </p:pic>
      <p:sp>
        <p:nvSpPr>
          <p:cNvPr id="9" name="TextBox 8">
            <a:extLst>
              <a:ext uri="{FF2B5EF4-FFF2-40B4-BE49-F238E27FC236}">
                <a16:creationId xmlns:a16="http://schemas.microsoft.com/office/drawing/2014/main" id="{80F7C2A7-2970-4B0C-8DFF-73C9BD588E9A}"/>
              </a:ext>
            </a:extLst>
          </p:cNvPr>
          <p:cNvSpPr txBox="1"/>
          <p:nvPr/>
        </p:nvSpPr>
        <p:spPr>
          <a:xfrm>
            <a:off x="8093305" y="884205"/>
            <a:ext cx="838200" cy="369332"/>
          </a:xfrm>
          <a:prstGeom prst="rect">
            <a:avLst/>
          </a:prstGeom>
          <a:noFill/>
        </p:spPr>
        <p:txBody>
          <a:bodyPr wrap="square" rtlCol="0">
            <a:spAutoFit/>
          </a:bodyPr>
          <a:lstStyle/>
          <a:p>
            <a:r>
              <a:rPr lang="en-US" dirty="0"/>
              <a:t>Pg. 10</a:t>
            </a:r>
          </a:p>
        </p:txBody>
      </p:sp>
    </p:spTree>
    <p:extLst>
      <p:ext uri="{BB962C8B-B14F-4D97-AF65-F5344CB8AC3E}">
        <p14:creationId xmlns:p14="http://schemas.microsoft.com/office/powerpoint/2010/main" val="1214062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A33B0FC-05B9-43BF-98D1-002A059FA1CF}"/>
              </a:ext>
            </a:extLst>
          </p:cNvPr>
          <p:cNvGraphicFramePr>
            <a:graphicFrameLocks noGrp="1"/>
          </p:cNvGraphicFramePr>
          <p:nvPr>
            <p:extLst>
              <p:ext uri="{D42A27DB-BD31-4B8C-83A1-F6EECF244321}">
                <p14:modId xmlns:p14="http://schemas.microsoft.com/office/powerpoint/2010/main" val="1777001603"/>
              </p:ext>
            </p:extLst>
          </p:nvPr>
        </p:nvGraphicFramePr>
        <p:xfrm>
          <a:off x="0" y="0"/>
          <a:ext cx="9144000" cy="6781799"/>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1544110822"/>
                    </a:ext>
                  </a:extLst>
                </a:gridCol>
                <a:gridCol w="4572000">
                  <a:extLst>
                    <a:ext uri="{9D8B030D-6E8A-4147-A177-3AD203B41FA5}">
                      <a16:colId xmlns:a16="http://schemas.microsoft.com/office/drawing/2014/main" val="607545485"/>
                    </a:ext>
                  </a:extLst>
                </a:gridCol>
              </a:tblGrid>
              <a:tr h="232316">
                <a:tc>
                  <a:txBody>
                    <a:bodyPr/>
                    <a:lstStyle/>
                    <a:p>
                      <a:pPr marL="0" marR="0">
                        <a:lnSpc>
                          <a:spcPct val="115000"/>
                        </a:lnSpc>
                        <a:spcBef>
                          <a:spcPts val="0"/>
                        </a:spcBef>
                        <a:spcAft>
                          <a:spcPts val="0"/>
                        </a:spcAft>
                      </a:pPr>
                      <a:r>
                        <a:rPr lang="en-US" sz="1300">
                          <a:effectLst/>
                        </a:rPr>
                        <a:t>Academic Advisor I (AA1)</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tc>
                  <a:txBody>
                    <a:bodyPr/>
                    <a:lstStyle/>
                    <a:p>
                      <a:pPr marL="0" marR="0">
                        <a:lnSpc>
                          <a:spcPct val="115000"/>
                        </a:lnSpc>
                        <a:spcBef>
                          <a:spcPts val="0"/>
                        </a:spcBef>
                        <a:spcAft>
                          <a:spcPts val="0"/>
                        </a:spcAft>
                      </a:pPr>
                      <a:r>
                        <a:rPr lang="en-US" sz="1300">
                          <a:effectLst/>
                        </a:rPr>
                        <a:t>Academic Advisor II (AA2)</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extLst>
                  <a:ext uri="{0D108BD9-81ED-4DB2-BD59-A6C34878D82A}">
                    <a16:rowId xmlns:a16="http://schemas.microsoft.com/office/drawing/2014/main" val="3072311976"/>
                  </a:ext>
                </a:extLst>
              </a:tr>
              <a:tr h="232316">
                <a:tc>
                  <a:txBody>
                    <a:bodyPr/>
                    <a:lstStyle/>
                    <a:p>
                      <a:pPr marL="0" marR="0">
                        <a:lnSpc>
                          <a:spcPct val="115000"/>
                        </a:lnSpc>
                        <a:spcBef>
                          <a:spcPts val="0"/>
                        </a:spcBef>
                        <a:spcAft>
                          <a:spcPts val="0"/>
                        </a:spcAft>
                      </a:pPr>
                      <a:r>
                        <a:rPr lang="en-US" sz="1300">
                          <a:effectLst/>
                        </a:rPr>
                        <a:t>Job Summary:</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tc>
                  <a:txBody>
                    <a:bodyPr/>
                    <a:lstStyle/>
                    <a:p>
                      <a:pPr marL="0" marR="0">
                        <a:lnSpc>
                          <a:spcPct val="115000"/>
                        </a:lnSpc>
                        <a:spcBef>
                          <a:spcPts val="0"/>
                        </a:spcBef>
                        <a:spcAft>
                          <a:spcPts val="0"/>
                        </a:spcAft>
                      </a:pPr>
                      <a:r>
                        <a:rPr lang="en-US" sz="1300">
                          <a:effectLst/>
                        </a:rPr>
                        <a:t>Job Summary:</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extLst>
                  <a:ext uri="{0D108BD9-81ED-4DB2-BD59-A6C34878D82A}">
                    <a16:rowId xmlns:a16="http://schemas.microsoft.com/office/drawing/2014/main" val="2834704110"/>
                  </a:ext>
                </a:extLst>
              </a:tr>
              <a:tr h="1879645">
                <a:tc>
                  <a:txBody>
                    <a:bodyPr/>
                    <a:lstStyle/>
                    <a:p>
                      <a:pPr marL="0" marR="0">
                        <a:lnSpc>
                          <a:spcPct val="115000"/>
                        </a:lnSpc>
                        <a:spcBef>
                          <a:spcPts val="0"/>
                        </a:spcBef>
                        <a:spcAft>
                          <a:spcPts val="0"/>
                        </a:spcAft>
                      </a:pPr>
                      <a:r>
                        <a:rPr lang="en-US" sz="1300" dirty="0">
                          <a:effectLst/>
                        </a:rPr>
                        <a:t>Engages students in decision making processes and promotes appropriate and responsible choices on academic matters, such as course selection and degree requirements. Maintains appropriate confidentiality, updates student advising records and contributes to the development of academic advising related programming. This individual will work to ensure students receive accurate, timely and holistic advising services in support of promoting student success, retention and program completion.</a:t>
                      </a:r>
                      <a:endParaRPr lang="en-US" sz="1300" dirty="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tc>
                  <a:txBody>
                    <a:bodyPr/>
                    <a:lstStyle/>
                    <a:p>
                      <a:pPr marL="0" marR="0">
                        <a:lnSpc>
                          <a:spcPct val="115000"/>
                        </a:lnSpc>
                        <a:spcBef>
                          <a:spcPts val="0"/>
                        </a:spcBef>
                        <a:spcAft>
                          <a:spcPts val="0"/>
                        </a:spcAft>
                      </a:pPr>
                      <a:r>
                        <a:rPr lang="en-US" sz="1300">
                          <a:effectLst/>
                        </a:rPr>
                        <a:t>Engages students in decision making processes and promotes appropriate and responsible choices on academic matters, such as course selection and degree requirements. Maintains appropriate confidentiality, updates student advising records and contributes to the development of academic advising related programming. This individual will work to ensure students receive accurate, timely and holistic advising services in support of promoting student success, retention and program completion.</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extLst>
                  <a:ext uri="{0D108BD9-81ED-4DB2-BD59-A6C34878D82A}">
                    <a16:rowId xmlns:a16="http://schemas.microsoft.com/office/drawing/2014/main" val="3126851603"/>
                  </a:ext>
                </a:extLst>
              </a:tr>
              <a:tr h="232316">
                <a:tc>
                  <a:txBody>
                    <a:bodyPr/>
                    <a:lstStyle/>
                    <a:p>
                      <a:pPr marL="0" marR="0">
                        <a:lnSpc>
                          <a:spcPct val="115000"/>
                        </a:lnSpc>
                        <a:spcBef>
                          <a:spcPts val="0"/>
                        </a:spcBef>
                        <a:spcAft>
                          <a:spcPts val="0"/>
                        </a:spcAft>
                      </a:pPr>
                      <a:r>
                        <a:rPr lang="en-US" sz="1300">
                          <a:effectLst/>
                        </a:rPr>
                        <a:t>Responsibilities: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tc>
                  <a:txBody>
                    <a:bodyPr/>
                    <a:lstStyle/>
                    <a:p>
                      <a:pPr marL="0" marR="0">
                        <a:lnSpc>
                          <a:spcPct val="115000"/>
                        </a:lnSpc>
                        <a:spcBef>
                          <a:spcPts val="0"/>
                        </a:spcBef>
                        <a:spcAft>
                          <a:spcPts val="0"/>
                        </a:spcAft>
                      </a:pPr>
                      <a:r>
                        <a:rPr lang="en-US" sz="1300">
                          <a:effectLst/>
                        </a:rPr>
                        <a:t>Responsibilities: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extLst>
                  <a:ext uri="{0D108BD9-81ED-4DB2-BD59-A6C34878D82A}">
                    <a16:rowId xmlns:a16="http://schemas.microsoft.com/office/drawing/2014/main" val="4138035073"/>
                  </a:ext>
                </a:extLst>
              </a:tr>
              <a:tr h="522873">
                <a:tc>
                  <a:txBody>
                    <a:bodyPr/>
                    <a:lstStyle/>
                    <a:p>
                      <a:pPr marL="0" marR="0">
                        <a:lnSpc>
                          <a:spcPct val="115000"/>
                        </a:lnSpc>
                        <a:spcBef>
                          <a:spcPts val="0"/>
                        </a:spcBef>
                        <a:spcAft>
                          <a:spcPts val="0"/>
                        </a:spcAft>
                      </a:pPr>
                      <a:r>
                        <a:rPr lang="en-US" sz="1300">
                          <a:effectLst/>
                        </a:rPr>
                        <a:t>1. Receives, processes, and responds to academic inquiries according to established policies and procedures.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tc>
                  <a:txBody>
                    <a:bodyPr/>
                    <a:lstStyle/>
                    <a:p>
                      <a:pPr marL="0" marR="0">
                        <a:lnSpc>
                          <a:spcPct val="115000"/>
                        </a:lnSpc>
                        <a:spcBef>
                          <a:spcPts val="0"/>
                        </a:spcBef>
                        <a:spcAft>
                          <a:spcPts val="0"/>
                        </a:spcAft>
                      </a:pPr>
                      <a:r>
                        <a:rPr lang="en-US" sz="1300">
                          <a:effectLst/>
                        </a:rPr>
                        <a:t>1. Receives, processes, and responds to academic inquiries according to established policies and procedures.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extLst>
                  <a:ext uri="{0D108BD9-81ED-4DB2-BD59-A6C34878D82A}">
                    <a16:rowId xmlns:a16="http://schemas.microsoft.com/office/drawing/2014/main" val="3109021518"/>
                  </a:ext>
                </a:extLst>
              </a:tr>
              <a:tr h="1235308">
                <a:tc>
                  <a:txBody>
                    <a:bodyPr/>
                    <a:lstStyle/>
                    <a:p>
                      <a:pPr marL="0" marR="0">
                        <a:lnSpc>
                          <a:spcPct val="115000"/>
                        </a:lnSpc>
                        <a:spcBef>
                          <a:spcPts val="0"/>
                        </a:spcBef>
                        <a:spcAft>
                          <a:spcPts val="0"/>
                        </a:spcAft>
                      </a:pPr>
                      <a:r>
                        <a:rPr lang="en-US" sz="1300">
                          <a:effectLst/>
                        </a:rPr>
                        <a:t>2. Serves as a main point of contact for students; providing information about educational options, academic requirements identifying and assessing interests, skills, and values to match appropriate field of study/career options and refers to appropriate institutional resources.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tc>
                  <a:txBody>
                    <a:bodyPr/>
                    <a:lstStyle/>
                    <a:p>
                      <a:pPr marL="0" marR="0">
                        <a:lnSpc>
                          <a:spcPct val="115000"/>
                        </a:lnSpc>
                        <a:spcBef>
                          <a:spcPts val="0"/>
                        </a:spcBef>
                        <a:spcAft>
                          <a:spcPts val="0"/>
                        </a:spcAft>
                      </a:pPr>
                      <a:r>
                        <a:rPr lang="en-US" sz="1300">
                          <a:effectLst/>
                        </a:rPr>
                        <a:t>2. Serves as main point of contact for students; providing information about educational options, academic requirements identifying and assessing interests, skills, and values to match appropriate field of study/career options and refers to appropriate institutional resources.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extLst>
                  <a:ext uri="{0D108BD9-81ED-4DB2-BD59-A6C34878D82A}">
                    <a16:rowId xmlns:a16="http://schemas.microsoft.com/office/drawing/2014/main" val="4163663569"/>
                  </a:ext>
                </a:extLst>
              </a:tr>
              <a:tr h="527012">
                <a:tc>
                  <a:txBody>
                    <a:bodyPr/>
                    <a:lstStyle/>
                    <a:p>
                      <a:pPr marL="0" marR="0">
                        <a:lnSpc>
                          <a:spcPct val="115000"/>
                        </a:lnSpc>
                        <a:spcBef>
                          <a:spcPts val="0"/>
                        </a:spcBef>
                        <a:spcAft>
                          <a:spcPts val="0"/>
                        </a:spcAft>
                      </a:pPr>
                      <a:r>
                        <a:rPr lang="en-US" sz="1300">
                          <a:effectLst/>
                        </a:rPr>
                        <a:t>3. Implements academic advising programs, such as, workshops, panel discussions and guest speakers.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tc>
                  <a:txBody>
                    <a:bodyPr/>
                    <a:lstStyle/>
                    <a:p>
                      <a:pPr marL="0" marR="0">
                        <a:lnSpc>
                          <a:spcPct val="115000"/>
                        </a:lnSpc>
                        <a:spcBef>
                          <a:spcPts val="0"/>
                        </a:spcBef>
                        <a:spcAft>
                          <a:spcPts val="0"/>
                        </a:spcAft>
                      </a:pPr>
                      <a:r>
                        <a:rPr lang="en-US" sz="1300">
                          <a:effectLst/>
                        </a:rPr>
                        <a:t>3. Implements academic advising programs, such as, workshops, panel discussions and guest speakers.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extLst>
                  <a:ext uri="{0D108BD9-81ED-4DB2-BD59-A6C34878D82A}">
                    <a16:rowId xmlns:a16="http://schemas.microsoft.com/office/drawing/2014/main" val="2737767558"/>
                  </a:ext>
                </a:extLst>
              </a:tr>
              <a:tr h="700983">
                <a:tc>
                  <a:txBody>
                    <a:bodyPr/>
                    <a:lstStyle/>
                    <a:p>
                      <a:pPr marL="0" marR="0">
                        <a:lnSpc>
                          <a:spcPct val="115000"/>
                        </a:lnSpc>
                        <a:spcBef>
                          <a:spcPts val="0"/>
                        </a:spcBef>
                        <a:spcAft>
                          <a:spcPts val="0"/>
                        </a:spcAft>
                      </a:pPr>
                      <a:r>
                        <a:rPr lang="en-US" sz="1300">
                          <a:effectLst/>
                        </a:rPr>
                        <a:t>4. Maintains confidentiality and accurate student records as well as processes and responds to academic inquiries according to established institutional and FERPA policies.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tc>
                  <a:txBody>
                    <a:bodyPr/>
                    <a:lstStyle/>
                    <a:p>
                      <a:pPr marL="0" marR="0">
                        <a:lnSpc>
                          <a:spcPct val="115000"/>
                        </a:lnSpc>
                        <a:spcBef>
                          <a:spcPts val="0"/>
                        </a:spcBef>
                        <a:spcAft>
                          <a:spcPts val="0"/>
                        </a:spcAft>
                      </a:pPr>
                      <a:r>
                        <a:rPr lang="en-US" sz="1300">
                          <a:effectLst/>
                        </a:rPr>
                        <a:t>4. Maintains confidentiality and accurate student records as well as processes and responds to academic inquiries according to established institutional and FERPA policies.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extLst>
                  <a:ext uri="{0D108BD9-81ED-4DB2-BD59-A6C34878D82A}">
                    <a16:rowId xmlns:a16="http://schemas.microsoft.com/office/drawing/2014/main" val="111772379"/>
                  </a:ext>
                </a:extLst>
              </a:tr>
              <a:tr h="766779">
                <a:tc>
                  <a:txBody>
                    <a:bodyPr/>
                    <a:lstStyle/>
                    <a:p>
                      <a:pPr marL="0" marR="0">
                        <a:lnSpc>
                          <a:spcPct val="115000"/>
                        </a:lnSpc>
                        <a:spcBef>
                          <a:spcPts val="0"/>
                        </a:spcBef>
                        <a:spcAft>
                          <a:spcPts val="0"/>
                        </a:spcAft>
                      </a:pPr>
                      <a:r>
                        <a:rPr lang="en-US" sz="1300" dirty="0">
                          <a:effectLst/>
                        </a:rPr>
                        <a:t> </a:t>
                      </a:r>
                      <a:endParaRPr lang="en-US" sz="1300" dirty="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tc>
                  <a:txBody>
                    <a:bodyPr/>
                    <a:lstStyle/>
                    <a:p>
                      <a:pPr marL="0" marR="0">
                        <a:lnSpc>
                          <a:spcPct val="115000"/>
                        </a:lnSpc>
                        <a:spcBef>
                          <a:spcPts val="0"/>
                        </a:spcBef>
                        <a:spcAft>
                          <a:spcPts val="0"/>
                        </a:spcAft>
                      </a:pPr>
                      <a:r>
                        <a:rPr lang="en-US" sz="1300">
                          <a:effectLst/>
                          <a:highlight>
                            <a:srgbClr val="FFFF00"/>
                          </a:highlight>
                        </a:rPr>
                        <a:t>5. Participates in campus-wide advising community providing input to leadership regarding the development of advising, recruitment or co/curricular programs offered by the school/college.</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extLst>
                  <a:ext uri="{0D108BD9-81ED-4DB2-BD59-A6C34878D82A}">
                    <a16:rowId xmlns:a16="http://schemas.microsoft.com/office/drawing/2014/main" val="3131580963"/>
                  </a:ext>
                </a:extLst>
              </a:tr>
              <a:tr h="452251">
                <a:tc>
                  <a:txBody>
                    <a:bodyPr/>
                    <a:lstStyle/>
                    <a:p>
                      <a:pPr marL="0" marR="0">
                        <a:lnSpc>
                          <a:spcPct val="115000"/>
                        </a:lnSpc>
                        <a:spcBef>
                          <a:spcPts val="0"/>
                        </a:spcBef>
                        <a:spcAft>
                          <a:spcPts val="0"/>
                        </a:spcAft>
                      </a:pPr>
                      <a:r>
                        <a:rPr lang="en-US" sz="1300">
                          <a:effectLst/>
                        </a:rPr>
                        <a:t> </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tc>
                  <a:txBody>
                    <a:bodyPr/>
                    <a:lstStyle/>
                    <a:p>
                      <a:pPr marL="0" marR="0">
                        <a:lnSpc>
                          <a:spcPct val="115000"/>
                        </a:lnSpc>
                        <a:spcBef>
                          <a:spcPts val="0"/>
                        </a:spcBef>
                        <a:spcAft>
                          <a:spcPts val="0"/>
                        </a:spcAft>
                      </a:pPr>
                      <a:r>
                        <a:rPr lang="en-US" sz="1300" dirty="0">
                          <a:effectLst/>
                          <a:highlight>
                            <a:srgbClr val="FFFF00"/>
                          </a:highlight>
                        </a:rPr>
                        <a:t>6. Leads the day-to-day operational activities of an academic advising unit.</a:t>
                      </a:r>
                      <a:endParaRPr lang="en-US" sz="1300" dirty="0">
                        <a:effectLst/>
                        <a:latin typeface="Arial" panose="020B0604020202020204" pitchFamily="34" charset="0"/>
                        <a:ea typeface="Calibri" panose="020F0502020204030204" pitchFamily="34" charset="0"/>
                        <a:cs typeface="Times New Roman" panose="02020603050405020304" pitchFamily="18" charset="0"/>
                      </a:endParaRPr>
                    </a:p>
                  </a:txBody>
                  <a:tcPr marL="35935" marR="35935" marT="0" marB="0" anchor="ctr"/>
                </a:tc>
                <a:extLst>
                  <a:ext uri="{0D108BD9-81ED-4DB2-BD59-A6C34878D82A}">
                    <a16:rowId xmlns:a16="http://schemas.microsoft.com/office/drawing/2014/main" val="1946702251"/>
                  </a:ext>
                </a:extLst>
              </a:tr>
            </a:tbl>
          </a:graphicData>
        </a:graphic>
      </p:graphicFrame>
    </p:spTree>
    <p:extLst>
      <p:ext uri="{BB962C8B-B14F-4D97-AF65-F5344CB8AC3E}">
        <p14:creationId xmlns:p14="http://schemas.microsoft.com/office/powerpoint/2010/main" val="3640191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Levels Example 2</a:t>
            </a:r>
          </a:p>
        </p:txBody>
      </p:sp>
      <p:sp>
        <p:nvSpPr>
          <p:cNvPr id="9" name="Content Placeholder 3"/>
          <p:cNvSpPr>
            <a:spLocks noGrp="1"/>
          </p:cNvSpPr>
          <p:nvPr>
            <p:ph sz="quarter" idx="10"/>
          </p:nvPr>
        </p:nvSpPr>
        <p:spPr>
          <a:xfrm>
            <a:off x="1791652" y="1780198"/>
            <a:ext cx="2537462" cy="3634740"/>
          </a:xfrm>
          <a:prstGeom prst="round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marL="0" indent="0" algn="ctr">
              <a:buNone/>
            </a:pPr>
            <a:endParaRPr lang="en-US" dirty="0"/>
          </a:p>
          <a:p>
            <a:pPr marL="0" indent="0" algn="ctr">
              <a:buNone/>
            </a:pPr>
            <a:endParaRPr lang="en-US" dirty="0"/>
          </a:p>
          <a:p>
            <a:pPr marL="0" indent="0" algn="ctr">
              <a:buNone/>
            </a:pPr>
            <a:endParaRPr lang="en-US" sz="1800" dirty="0"/>
          </a:p>
        </p:txBody>
      </p:sp>
      <p:sp>
        <p:nvSpPr>
          <p:cNvPr id="10" name="Content Placeholder 3"/>
          <p:cNvSpPr txBox="1">
            <a:spLocks/>
          </p:cNvSpPr>
          <p:nvPr/>
        </p:nvSpPr>
        <p:spPr>
          <a:xfrm>
            <a:off x="4814888" y="1780198"/>
            <a:ext cx="2537460" cy="3634740"/>
          </a:xfrm>
          <a:prstGeom prst="roundRect">
            <a:avLst/>
          </a:prstGeom>
          <a:solidFill>
            <a:schemeClr val="accent1">
              <a:alpha val="50000"/>
            </a:schemeClr>
          </a:solidFill>
        </p:spPr>
        <p:style>
          <a:lnRef idx="0">
            <a:scrgbClr r="0" g="0" b="0"/>
          </a:lnRef>
          <a:fillRef idx="0">
            <a:scrgbClr r="0" g="0" b="0"/>
          </a:fillRef>
          <a:effectRef idx="0">
            <a:scrgbClr r="0" g="0" b="0"/>
          </a:effectRef>
          <a:fontRef idx="minor">
            <a:schemeClr val="lt1"/>
          </a:fontRef>
        </p:style>
        <p:txBody>
          <a:bodyPr vert="horz"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lt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lt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lt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9pPr>
          </a:lstStyle>
          <a:p>
            <a:pPr marL="0" indent="0" algn="ctr">
              <a:buNone/>
            </a:pPr>
            <a:endParaRPr lang="en-US" sz="1575" dirty="0"/>
          </a:p>
          <a:p>
            <a:pPr marL="0" indent="0" algn="ctr">
              <a:buNone/>
            </a:pPr>
            <a:endParaRPr lang="en-US" sz="1575" dirty="0"/>
          </a:p>
          <a:p>
            <a:pPr marL="0" indent="0" algn="ctr">
              <a:buNone/>
            </a:pPr>
            <a:endParaRPr lang="en-US" sz="1575" dirty="0"/>
          </a:p>
          <a:p>
            <a:pPr marL="0" indent="0" algn="ctr">
              <a:buNone/>
            </a:pPr>
            <a:endParaRPr lang="en-US" sz="1575" dirty="0"/>
          </a:p>
        </p:txBody>
      </p:sp>
      <p:sp>
        <p:nvSpPr>
          <p:cNvPr id="3" name="TextBox 2">
            <a:extLst>
              <a:ext uri="{FF2B5EF4-FFF2-40B4-BE49-F238E27FC236}">
                <a16:creationId xmlns:a16="http://schemas.microsoft.com/office/drawing/2014/main" id="{96B52278-EA70-4D76-AA03-C0BAF98810FE}"/>
              </a:ext>
            </a:extLst>
          </p:cNvPr>
          <p:cNvSpPr txBox="1"/>
          <p:nvPr/>
        </p:nvSpPr>
        <p:spPr>
          <a:xfrm>
            <a:off x="2158014" y="3069587"/>
            <a:ext cx="1804737" cy="1038746"/>
          </a:xfrm>
          <a:prstGeom prst="rect">
            <a:avLst/>
          </a:prstGeom>
          <a:noFill/>
        </p:spPr>
        <p:txBody>
          <a:bodyPr wrap="square" rtlCol="0">
            <a:spAutoFit/>
          </a:bodyPr>
          <a:lstStyle/>
          <a:p>
            <a:pPr algn="ctr"/>
            <a:r>
              <a:rPr lang="en-US" sz="2400" dirty="0">
                <a:solidFill>
                  <a:schemeClr val="bg1"/>
                </a:solidFill>
              </a:rPr>
              <a:t>Animal Care Technician I</a:t>
            </a:r>
          </a:p>
          <a:p>
            <a:pPr algn="ctr"/>
            <a:endParaRPr lang="en-US" sz="1350" dirty="0"/>
          </a:p>
        </p:txBody>
      </p:sp>
      <p:sp>
        <p:nvSpPr>
          <p:cNvPr id="6" name="TextBox 5">
            <a:extLst>
              <a:ext uri="{FF2B5EF4-FFF2-40B4-BE49-F238E27FC236}">
                <a16:creationId xmlns:a16="http://schemas.microsoft.com/office/drawing/2014/main" id="{11B0C9E4-BED1-4BE8-AFE0-9F4B1A41FB63}"/>
              </a:ext>
            </a:extLst>
          </p:cNvPr>
          <p:cNvSpPr txBox="1"/>
          <p:nvPr/>
        </p:nvSpPr>
        <p:spPr>
          <a:xfrm>
            <a:off x="5181249" y="3089736"/>
            <a:ext cx="1804737" cy="1038746"/>
          </a:xfrm>
          <a:prstGeom prst="rect">
            <a:avLst/>
          </a:prstGeom>
          <a:noFill/>
        </p:spPr>
        <p:txBody>
          <a:bodyPr wrap="square" rtlCol="0">
            <a:spAutoFit/>
          </a:bodyPr>
          <a:lstStyle/>
          <a:p>
            <a:r>
              <a:rPr lang="en-US" sz="2400" dirty="0">
                <a:solidFill>
                  <a:schemeClr val="bg1"/>
                </a:solidFill>
              </a:rPr>
              <a:t>Animal Care Technician II</a:t>
            </a:r>
          </a:p>
          <a:p>
            <a:endParaRPr lang="en-US" sz="1350" dirty="0"/>
          </a:p>
        </p:txBody>
      </p:sp>
      <p:pic>
        <p:nvPicPr>
          <p:cNvPr id="7" name="Picture 6">
            <a:extLst>
              <a:ext uri="{FF2B5EF4-FFF2-40B4-BE49-F238E27FC236}">
                <a16:creationId xmlns:a16="http://schemas.microsoft.com/office/drawing/2014/main" id="{7424910B-F25D-4EBB-861E-A16A1BE180C5}"/>
              </a:ext>
            </a:extLst>
          </p:cNvPr>
          <p:cNvPicPr>
            <a:picLocks noChangeAspect="1"/>
          </p:cNvPicPr>
          <p:nvPr/>
        </p:nvPicPr>
        <p:blipFill>
          <a:blip r:embed="rId3"/>
          <a:stretch>
            <a:fillRect/>
          </a:stretch>
        </p:blipFill>
        <p:spPr>
          <a:xfrm>
            <a:off x="7624435" y="819768"/>
            <a:ext cx="468870" cy="562864"/>
          </a:xfrm>
          <a:prstGeom prst="rect">
            <a:avLst/>
          </a:prstGeom>
        </p:spPr>
      </p:pic>
      <p:sp>
        <p:nvSpPr>
          <p:cNvPr id="8" name="TextBox 7">
            <a:extLst>
              <a:ext uri="{FF2B5EF4-FFF2-40B4-BE49-F238E27FC236}">
                <a16:creationId xmlns:a16="http://schemas.microsoft.com/office/drawing/2014/main" id="{53028E8C-5E3A-477A-A330-A9F6E5ACF69B}"/>
              </a:ext>
            </a:extLst>
          </p:cNvPr>
          <p:cNvSpPr txBox="1"/>
          <p:nvPr/>
        </p:nvSpPr>
        <p:spPr>
          <a:xfrm>
            <a:off x="8093305" y="884205"/>
            <a:ext cx="838200" cy="369332"/>
          </a:xfrm>
          <a:prstGeom prst="rect">
            <a:avLst/>
          </a:prstGeom>
          <a:noFill/>
        </p:spPr>
        <p:txBody>
          <a:bodyPr wrap="square" rtlCol="0">
            <a:spAutoFit/>
          </a:bodyPr>
          <a:lstStyle/>
          <a:p>
            <a:r>
              <a:rPr lang="en-US" dirty="0"/>
              <a:t>Pg. 12</a:t>
            </a:r>
          </a:p>
        </p:txBody>
      </p:sp>
    </p:spTree>
    <p:extLst>
      <p:ext uri="{BB962C8B-B14F-4D97-AF65-F5344CB8AC3E}">
        <p14:creationId xmlns:p14="http://schemas.microsoft.com/office/powerpoint/2010/main" val="1551447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0C79DCE-B290-4FBF-94C6-0FA93B97EC03}"/>
              </a:ext>
            </a:extLst>
          </p:cNvPr>
          <p:cNvGraphicFramePr>
            <a:graphicFrameLocks noGrp="1"/>
          </p:cNvGraphicFramePr>
          <p:nvPr>
            <p:extLst>
              <p:ext uri="{D42A27DB-BD31-4B8C-83A1-F6EECF244321}">
                <p14:modId xmlns:p14="http://schemas.microsoft.com/office/powerpoint/2010/main" val="2782483677"/>
              </p:ext>
            </p:extLst>
          </p:nvPr>
        </p:nvGraphicFramePr>
        <p:xfrm>
          <a:off x="0" y="0"/>
          <a:ext cx="9144000" cy="6781797"/>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181064162"/>
                    </a:ext>
                  </a:extLst>
                </a:gridCol>
                <a:gridCol w="4572000">
                  <a:extLst>
                    <a:ext uri="{9D8B030D-6E8A-4147-A177-3AD203B41FA5}">
                      <a16:colId xmlns:a16="http://schemas.microsoft.com/office/drawing/2014/main" val="915401376"/>
                    </a:ext>
                  </a:extLst>
                </a:gridCol>
              </a:tblGrid>
              <a:tr h="230141">
                <a:tc>
                  <a:txBody>
                    <a:bodyPr/>
                    <a:lstStyle/>
                    <a:p>
                      <a:pPr marL="0" marR="0">
                        <a:lnSpc>
                          <a:spcPct val="115000"/>
                        </a:lnSpc>
                        <a:spcBef>
                          <a:spcPts val="0"/>
                        </a:spcBef>
                        <a:spcAft>
                          <a:spcPts val="0"/>
                        </a:spcAft>
                      </a:pPr>
                      <a:r>
                        <a:rPr lang="en-US" sz="1300">
                          <a:effectLst/>
                        </a:rPr>
                        <a:t>Animal Care Technician I (ACT1)</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a:effectLst/>
                        </a:rPr>
                        <a:t>Animal Care Technician II (ACT2)</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1927461834"/>
                  </a:ext>
                </a:extLst>
              </a:tr>
              <a:tr h="230141">
                <a:tc>
                  <a:txBody>
                    <a:bodyPr/>
                    <a:lstStyle/>
                    <a:p>
                      <a:pPr marL="0" marR="0">
                        <a:lnSpc>
                          <a:spcPct val="115000"/>
                        </a:lnSpc>
                        <a:spcBef>
                          <a:spcPts val="0"/>
                        </a:spcBef>
                        <a:spcAft>
                          <a:spcPts val="0"/>
                        </a:spcAft>
                      </a:pPr>
                      <a:r>
                        <a:rPr lang="en-US" sz="1300">
                          <a:effectLst/>
                        </a:rPr>
                        <a:t>Job Summary:</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a:effectLst/>
                        </a:rPr>
                        <a:t>Job Summary:</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2794281204"/>
                  </a:ext>
                </a:extLst>
              </a:tr>
              <a:tr h="922987">
                <a:tc>
                  <a:txBody>
                    <a:bodyPr/>
                    <a:lstStyle/>
                    <a:p>
                      <a:pPr marL="0" marR="0">
                        <a:lnSpc>
                          <a:spcPct val="115000"/>
                        </a:lnSpc>
                        <a:spcBef>
                          <a:spcPts val="0"/>
                        </a:spcBef>
                        <a:spcAft>
                          <a:spcPts val="0"/>
                        </a:spcAft>
                      </a:pPr>
                      <a:r>
                        <a:rPr lang="en-US" sz="1300">
                          <a:effectLst/>
                        </a:rPr>
                        <a:t>Feeds animals and maintains animal quarters, records, and supplies to ensure compliance with animal care regulations and in support of research and instruction.</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a:effectLst/>
                          <a:highlight>
                            <a:srgbClr val="FFFF00"/>
                          </a:highlight>
                        </a:rPr>
                        <a:t>Collects samples and administers medication and treatments</a:t>
                      </a:r>
                      <a:r>
                        <a:rPr lang="en-US" sz="1300">
                          <a:effectLst/>
                        </a:rPr>
                        <a:t>, in addition to feeding and maintenance responsibilities, to ensure compliance with animal care regulations and support research and instruction.</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108714628"/>
                  </a:ext>
                </a:extLst>
              </a:tr>
              <a:tr h="230141">
                <a:tc>
                  <a:txBody>
                    <a:bodyPr/>
                    <a:lstStyle/>
                    <a:p>
                      <a:pPr marL="0" marR="0">
                        <a:lnSpc>
                          <a:spcPct val="115000"/>
                        </a:lnSpc>
                        <a:spcBef>
                          <a:spcPts val="0"/>
                        </a:spcBef>
                        <a:spcAft>
                          <a:spcPts val="0"/>
                        </a:spcAft>
                      </a:pPr>
                      <a:r>
                        <a:rPr lang="en-US" sz="1300">
                          <a:effectLst/>
                        </a:rPr>
                        <a:t>Responsibilities: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a:effectLst/>
                        </a:rPr>
                        <a:t>Responsibilities: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268911010"/>
                  </a:ext>
                </a:extLst>
              </a:tr>
              <a:tr h="517978">
                <a:tc>
                  <a:txBody>
                    <a:bodyPr/>
                    <a:lstStyle/>
                    <a:p>
                      <a:pPr marL="0" marR="0">
                        <a:lnSpc>
                          <a:spcPct val="115000"/>
                        </a:lnSpc>
                        <a:spcBef>
                          <a:spcPts val="0"/>
                        </a:spcBef>
                        <a:spcAft>
                          <a:spcPts val="0"/>
                        </a:spcAft>
                      </a:pPr>
                      <a:r>
                        <a:rPr lang="en-US" sz="1300">
                          <a:effectLst/>
                        </a:rPr>
                        <a:t>1. </a:t>
                      </a:r>
                      <a:r>
                        <a:rPr lang="en-US" sz="1300">
                          <a:effectLst/>
                          <a:highlight>
                            <a:srgbClr val="FFFF00"/>
                          </a:highlight>
                        </a:rPr>
                        <a:t>Inventories</a:t>
                      </a:r>
                      <a:r>
                        <a:rPr lang="en-US" sz="1300">
                          <a:effectLst/>
                        </a:rPr>
                        <a:t>, cleans and maintains organization of animal holding spaces and </a:t>
                      </a:r>
                      <a:r>
                        <a:rPr lang="en-US" sz="1300">
                          <a:effectLst/>
                          <a:highlight>
                            <a:srgbClr val="FFFF00"/>
                          </a:highlight>
                        </a:rPr>
                        <a:t>supplies</a:t>
                      </a:r>
                      <a:r>
                        <a:rPr lang="en-US" sz="1300">
                          <a:effectLst/>
                        </a:rPr>
                        <a:t>.</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a:effectLst/>
                        </a:rPr>
                        <a:t>1. Cleans and maintains organization of animal holding spaces. </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3843269668"/>
                  </a:ext>
                </a:extLst>
              </a:tr>
              <a:tr h="688462">
                <a:tc>
                  <a:txBody>
                    <a:bodyPr/>
                    <a:lstStyle/>
                    <a:p>
                      <a:pPr marL="0" marR="0">
                        <a:lnSpc>
                          <a:spcPct val="115000"/>
                        </a:lnSpc>
                        <a:spcBef>
                          <a:spcPts val="0"/>
                        </a:spcBef>
                        <a:spcAft>
                          <a:spcPts val="0"/>
                        </a:spcAft>
                      </a:pPr>
                      <a:r>
                        <a:rPr lang="en-US" sz="1300">
                          <a:effectLst/>
                        </a:rPr>
                        <a:t>2. </a:t>
                      </a:r>
                      <a:r>
                        <a:rPr lang="en-US" sz="1300">
                          <a:effectLst/>
                          <a:highlight>
                            <a:srgbClr val="FFFF00"/>
                          </a:highlight>
                        </a:rPr>
                        <a:t>Assists with</a:t>
                      </a:r>
                      <a:r>
                        <a:rPr lang="en-US" sz="1300">
                          <a:effectLst/>
                        </a:rPr>
                        <a:t> preparing food and formulas and feeds animals according to established schedules and specifications.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a:effectLst/>
                        </a:rPr>
                        <a:t>2. Prepares food and formulas and feeds animals according to established schedules and specifications.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1601297601"/>
                  </a:ext>
                </a:extLst>
              </a:tr>
              <a:tr h="517978">
                <a:tc>
                  <a:txBody>
                    <a:bodyPr/>
                    <a:lstStyle/>
                    <a:p>
                      <a:pPr marL="0" marR="0">
                        <a:lnSpc>
                          <a:spcPct val="115000"/>
                        </a:lnSpc>
                        <a:spcBef>
                          <a:spcPts val="0"/>
                        </a:spcBef>
                        <a:spcAft>
                          <a:spcPts val="0"/>
                        </a:spcAft>
                      </a:pPr>
                      <a:r>
                        <a:rPr lang="en-US" sz="1300">
                          <a:effectLst/>
                        </a:rPr>
                        <a:t>3. Inspects and reports problems on equipment to ensure optimal and safe operation.</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a:effectLst/>
                        </a:rPr>
                        <a:t>3. Inspects, </a:t>
                      </a:r>
                      <a:r>
                        <a:rPr lang="en-US" sz="1300">
                          <a:effectLst/>
                          <a:highlight>
                            <a:srgbClr val="FFFF00"/>
                          </a:highlight>
                        </a:rPr>
                        <a:t>maintains, and initiates complex repairs</a:t>
                      </a:r>
                      <a:r>
                        <a:rPr lang="en-US" sz="1300">
                          <a:effectLst/>
                        </a:rPr>
                        <a:t> to equipment to ensure optimal and safe operation.</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4182418660"/>
                  </a:ext>
                </a:extLst>
              </a:tr>
              <a:tr h="674105">
                <a:tc>
                  <a:txBody>
                    <a:bodyPr/>
                    <a:lstStyle/>
                    <a:p>
                      <a:pPr marL="0" marR="0">
                        <a:lnSpc>
                          <a:spcPct val="115000"/>
                        </a:lnSpc>
                        <a:spcBef>
                          <a:spcPts val="0"/>
                        </a:spcBef>
                        <a:spcAft>
                          <a:spcPts val="0"/>
                        </a:spcAft>
                        <a:tabLst>
                          <a:tab pos="2190750" algn="l"/>
                        </a:tabLst>
                      </a:pPr>
                      <a:r>
                        <a:rPr lang="en-US" sz="1300" dirty="0">
                          <a:effectLst/>
                        </a:rPr>
                        <a:t>4. Maintains organization of and updates records related to research procedures.	</a:t>
                      </a:r>
                      <a:endParaRPr lang="en-US" sz="1300" dirty="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a:effectLst/>
                        </a:rPr>
                        <a:t>4. Maintains organization of and updates records related to work unit procedures.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494665037"/>
                  </a:ext>
                </a:extLst>
              </a:tr>
              <a:tr h="922987">
                <a:tc>
                  <a:txBody>
                    <a:bodyPr/>
                    <a:lstStyle/>
                    <a:p>
                      <a:pPr marL="0" marR="0">
                        <a:lnSpc>
                          <a:spcPct val="115000"/>
                        </a:lnSpc>
                        <a:spcBef>
                          <a:spcPts val="0"/>
                        </a:spcBef>
                        <a:spcAft>
                          <a:spcPts val="0"/>
                        </a:spcAft>
                      </a:pPr>
                      <a:r>
                        <a:rPr lang="en-US" sz="1300">
                          <a:effectLst/>
                        </a:rPr>
                        <a:t>5. Observes animal behavior, performs </a:t>
                      </a:r>
                      <a:r>
                        <a:rPr lang="en-US" sz="1300">
                          <a:effectLst/>
                          <a:highlight>
                            <a:srgbClr val="FFFF00"/>
                          </a:highlight>
                        </a:rPr>
                        <a:t>basic</a:t>
                      </a:r>
                      <a:r>
                        <a:rPr lang="en-US" sz="1300">
                          <a:effectLst/>
                        </a:rPr>
                        <a:t> animal care and reports concerns to the appropriate entities to contribute to the health and well-being of animals in support of research and instruction.</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a:effectLst/>
                        </a:rPr>
                        <a:t>5. Observes animal behavior, performs animal care and reports concerns to the appropriate entities to contribute to the health and well-being of animals in support of research and instruction.</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3137647027"/>
                  </a:ext>
                </a:extLst>
              </a:tr>
              <a:tr h="453937">
                <a:tc>
                  <a:txBody>
                    <a:bodyPr/>
                    <a:lstStyle/>
                    <a:p>
                      <a:pPr marL="0" marR="0">
                        <a:lnSpc>
                          <a:spcPct val="115000"/>
                        </a:lnSpc>
                        <a:spcBef>
                          <a:spcPts val="0"/>
                        </a:spcBef>
                        <a:spcAft>
                          <a:spcPts val="0"/>
                        </a:spcAft>
                      </a:pPr>
                      <a:r>
                        <a:rPr lang="en-US" sz="1300">
                          <a:effectLst/>
                        </a:rPr>
                        <a:t> </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a:effectLst/>
                          <a:highlight>
                            <a:srgbClr val="FFFF00"/>
                          </a:highlight>
                        </a:rPr>
                        <a:t>6. Tracks inventory levels of animal supplies and places replenishment orders.</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3802644846"/>
                  </a:ext>
                </a:extLst>
              </a:tr>
              <a:tr h="870861">
                <a:tc>
                  <a:txBody>
                    <a:bodyPr/>
                    <a:lstStyle/>
                    <a:p>
                      <a:pPr marL="0" marR="0">
                        <a:lnSpc>
                          <a:spcPct val="115000"/>
                        </a:lnSpc>
                        <a:spcBef>
                          <a:spcPts val="0"/>
                        </a:spcBef>
                        <a:spcAft>
                          <a:spcPts val="0"/>
                        </a:spcAft>
                      </a:pPr>
                      <a:r>
                        <a:rPr lang="en-US" sz="1300">
                          <a:effectLst/>
                        </a:rPr>
                        <a:t> </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a:effectLst/>
                          <a:highlight>
                            <a:srgbClr val="FFFF00"/>
                          </a:highlight>
                        </a:rPr>
                        <a:t>7. Collects samples from animals, administers medications, injections and treatments according to established protocols and procedures to be used for diagnostic and research.</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3611493338"/>
                  </a:ext>
                </a:extLst>
              </a:tr>
              <a:tr h="522079">
                <a:tc>
                  <a:txBody>
                    <a:bodyPr/>
                    <a:lstStyle/>
                    <a:p>
                      <a:pPr marL="0" marR="0">
                        <a:lnSpc>
                          <a:spcPct val="115000"/>
                        </a:lnSpc>
                        <a:spcBef>
                          <a:spcPts val="0"/>
                        </a:spcBef>
                        <a:spcAft>
                          <a:spcPts val="0"/>
                        </a:spcAft>
                      </a:pPr>
                      <a:r>
                        <a:rPr lang="en-US" sz="1300">
                          <a:effectLst/>
                        </a:rPr>
                        <a:t> </a:t>
                      </a:r>
                      <a:endParaRPr lang="en-US" sz="130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tc>
                  <a:txBody>
                    <a:bodyPr/>
                    <a:lstStyle/>
                    <a:p>
                      <a:pPr marL="0" marR="0">
                        <a:lnSpc>
                          <a:spcPct val="115000"/>
                        </a:lnSpc>
                        <a:spcBef>
                          <a:spcPts val="0"/>
                        </a:spcBef>
                        <a:spcAft>
                          <a:spcPts val="0"/>
                        </a:spcAft>
                      </a:pPr>
                      <a:r>
                        <a:rPr lang="en-US" sz="1300" dirty="0">
                          <a:effectLst/>
                          <a:highlight>
                            <a:srgbClr val="FFFF00"/>
                          </a:highlight>
                        </a:rPr>
                        <a:t>8. Leads the day-to-day operational activities of an animal care work unit and facilitates staff trainings as needed.</a:t>
                      </a:r>
                      <a:endParaRPr lang="en-US" sz="1300" dirty="0">
                        <a:effectLst/>
                        <a:latin typeface="Arial" panose="020B0604020202020204" pitchFamily="34" charset="0"/>
                        <a:ea typeface="Calibri" panose="020F0502020204030204" pitchFamily="34" charset="0"/>
                        <a:cs typeface="Times New Roman" panose="02020603050405020304" pitchFamily="18" charset="0"/>
                      </a:endParaRPr>
                    </a:p>
                  </a:txBody>
                  <a:tcPr marL="41212" marR="41212" marT="0" marB="0" anchor="ctr"/>
                </a:tc>
                <a:extLst>
                  <a:ext uri="{0D108BD9-81ED-4DB2-BD59-A6C34878D82A}">
                    <a16:rowId xmlns:a16="http://schemas.microsoft.com/office/drawing/2014/main" val="4258774697"/>
                  </a:ext>
                </a:extLst>
              </a:tr>
            </a:tbl>
          </a:graphicData>
        </a:graphic>
      </p:graphicFrame>
    </p:spTree>
    <p:extLst>
      <p:ext uri="{BB962C8B-B14F-4D97-AF65-F5344CB8AC3E}">
        <p14:creationId xmlns:p14="http://schemas.microsoft.com/office/powerpoint/2010/main" val="1286917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B0F80F-13A2-4D26-B6AF-60E8DCCB2158}"/>
              </a:ext>
            </a:extLst>
          </p:cNvPr>
          <p:cNvSpPr txBox="1"/>
          <p:nvPr/>
        </p:nvSpPr>
        <p:spPr>
          <a:xfrm>
            <a:off x="304800" y="772180"/>
            <a:ext cx="8458200" cy="461665"/>
          </a:xfrm>
          <a:prstGeom prst="rect">
            <a:avLst/>
          </a:prstGeom>
          <a:noFill/>
        </p:spPr>
        <p:txBody>
          <a:bodyPr wrap="square" rtlCol="0">
            <a:spAutoFit/>
          </a:bodyPr>
          <a:lstStyle/>
          <a:p>
            <a:r>
              <a:rPr lang="en-US" sz="2400" b="1" dirty="0">
                <a:latin typeface="Verlag Black"/>
              </a:rPr>
              <a:t>Getting to the Question of Best Fit</a:t>
            </a:r>
          </a:p>
        </p:txBody>
      </p:sp>
      <p:cxnSp>
        <p:nvCxnSpPr>
          <p:cNvPr id="32" name="Connector: Elbow 31">
            <a:extLst>
              <a:ext uri="{FF2B5EF4-FFF2-40B4-BE49-F238E27FC236}">
                <a16:creationId xmlns:a16="http://schemas.microsoft.com/office/drawing/2014/main" id="{9981A67E-B17D-4A36-AD28-934CCF52FA03}"/>
              </a:ext>
            </a:extLst>
          </p:cNvPr>
          <p:cNvCxnSpPr/>
          <p:nvPr/>
        </p:nvCxnSpPr>
        <p:spPr>
          <a:xfrm rot="16200000" flipH="1">
            <a:off x="2757390" y="3587109"/>
            <a:ext cx="581221" cy="533400"/>
          </a:xfrm>
          <a:prstGeom prst="bentConnector2">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3" name="Rectangle: Rounded Corners 12">
            <a:extLst>
              <a:ext uri="{FF2B5EF4-FFF2-40B4-BE49-F238E27FC236}">
                <a16:creationId xmlns:a16="http://schemas.microsoft.com/office/drawing/2014/main" id="{784C06B4-3765-4CEB-88C3-49077E40235C}"/>
              </a:ext>
            </a:extLst>
          </p:cNvPr>
          <p:cNvSpPr/>
          <p:nvPr/>
        </p:nvSpPr>
        <p:spPr>
          <a:xfrm>
            <a:off x="1114845" y="1580758"/>
            <a:ext cx="3886198" cy="914400"/>
          </a:xfrm>
          <a:prstGeom prst="round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a:solidFill>
                  <a:schemeClr val="tx1"/>
                </a:solidFill>
              </a:rPr>
              <a:t>Step 1: </a:t>
            </a:r>
            <a:r>
              <a:rPr lang="en-US" sz="2000" dirty="0">
                <a:solidFill>
                  <a:schemeClr val="tx1"/>
                </a:solidFill>
              </a:rPr>
              <a:t>What is the work?</a:t>
            </a:r>
          </a:p>
        </p:txBody>
      </p:sp>
      <p:sp>
        <p:nvSpPr>
          <p:cNvPr id="14" name="Rectangle: Rounded Corners 13">
            <a:extLst>
              <a:ext uri="{FF2B5EF4-FFF2-40B4-BE49-F238E27FC236}">
                <a16:creationId xmlns:a16="http://schemas.microsoft.com/office/drawing/2014/main" id="{CA5B7E76-C469-4645-A363-60BBB1DB0784}"/>
              </a:ext>
            </a:extLst>
          </p:cNvPr>
          <p:cNvSpPr/>
          <p:nvPr/>
        </p:nvSpPr>
        <p:spPr>
          <a:xfrm>
            <a:off x="2095500" y="2619179"/>
            <a:ext cx="3886200" cy="914400"/>
          </a:xfrm>
          <a:prstGeom prst="round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a:solidFill>
                  <a:schemeClr val="tx1"/>
                </a:solidFill>
              </a:rPr>
              <a:t>Step 2:</a:t>
            </a:r>
            <a:r>
              <a:rPr lang="en-US" sz="2000" dirty="0">
                <a:solidFill>
                  <a:schemeClr val="tx1"/>
                </a:solidFill>
              </a:rPr>
              <a:t> What are the common and core responsibilities of the work?</a:t>
            </a:r>
          </a:p>
        </p:txBody>
      </p:sp>
      <p:sp>
        <p:nvSpPr>
          <p:cNvPr id="16" name="Rectangle: Rounded Corners 15">
            <a:extLst>
              <a:ext uri="{FF2B5EF4-FFF2-40B4-BE49-F238E27FC236}">
                <a16:creationId xmlns:a16="http://schemas.microsoft.com/office/drawing/2014/main" id="{0A48D9F1-8756-4F9C-A3F8-87F464EE3C96}"/>
              </a:ext>
            </a:extLst>
          </p:cNvPr>
          <p:cNvSpPr/>
          <p:nvPr/>
        </p:nvSpPr>
        <p:spPr>
          <a:xfrm>
            <a:off x="3314701" y="3716839"/>
            <a:ext cx="3886200" cy="914400"/>
          </a:xfrm>
          <a:prstGeom prst="roundRect">
            <a:avLst/>
          </a:prstGeom>
          <a:solidFill>
            <a:schemeClr val="accent2">
              <a:lumMod val="20000"/>
              <a:lumOff val="8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a:solidFill>
                  <a:schemeClr val="tx1"/>
                </a:solidFill>
              </a:rPr>
              <a:t>Step 3: </a:t>
            </a:r>
            <a:r>
              <a:rPr lang="en-US" sz="2000" dirty="0">
                <a:solidFill>
                  <a:schemeClr val="tx1"/>
                </a:solidFill>
              </a:rPr>
              <a:t>What title best describes the work?</a:t>
            </a:r>
          </a:p>
        </p:txBody>
      </p:sp>
      <p:cxnSp>
        <p:nvCxnSpPr>
          <p:cNvPr id="15" name="Connector: Elbow 14">
            <a:extLst>
              <a:ext uri="{FF2B5EF4-FFF2-40B4-BE49-F238E27FC236}">
                <a16:creationId xmlns:a16="http://schemas.microsoft.com/office/drawing/2014/main" id="{522ABBD5-FCFE-4FEB-A99F-F79EF6559B03}"/>
              </a:ext>
            </a:extLst>
          </p:cNvPr>
          <p:cNvCxnSpPr/>
          <p:nvPr/>
        </p:nvCxnSpPr>
        <p:spPr>
          <a:xfrm rot="16200000" flipH="1">
            <a:off x="1538189" y="2519068"/>
            <a:ext cx="581221" cy="533400"/>
          </a:xfrm>
          <a:prstGeom prst="bentConnector2">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6670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7D5F8-1FE2-425F-A839-9BCBABFD1666}"/>
              </a:ext>
            </a:extLst>
          </p:cNvPr>
          <p:cNvSpPr>
            <a:spLocks noGrp="1"/>
          </p:cNvSpPr>
          <p:nvPr>
            <p:ph type="title"/>
          </p:nvPr>
        </p:nvSpPr>
        <p:spPr/>
        <p:txBody>
          <a:bodyPr/>
          <a:lstStyle/>
          <a:p>
            <a:r>
              <a:rPr lang="en-US" dirty="0"/>
              <a:t>Best Fit</a:t>
            </a:r>
          </a:p>
        </p:txBody>
      </p:sp>
      <p:sp>
        <p:nvSpPr>
          <p:cNvPr id="3" name="Content Placeholder 2">
            <a:extLst>
              <a:ext uri="{FF2B5EF4-FFF2-40B4-BE49-F238E27FC236}">
                <a16:creationId xmlns:a16="http://schemas.microsoft.com/office/drawing/2014/main" id="{A134FB02-4AD7-434F-ABC1-E38755433658}"/>
              </a:ext>
            </a:extLst>
          </p:cNvPr>
          <p:cNvSpPr>
            <a:spLocks noGrp="1"/>
          </p:cNvSpPr>
          <p:nvPr>
            <p:ph sz="quarter" idx="10"/>
          </p:nvPr>
        </p:nvSpPr>
        <p:spPr/>
        <p:txBody>
          <a:bodyPr/>
          <a:lstStyle/>
          <a:p>
            <a:r>
              <a:rPr lang="en-US" sz="2000" b="0" i="0" dirty="0">
                <a:solidFill>
                  <a:srgbClr val="000000"/>
                </a:solidFill>
                <a:effectLst/>
                <a:latin typeface="+mn-lt"/>
              </a:rPr>
              <a:t>We are looking for a </a:t>
            </a:r>
            <a:r>
              <a:rPr lang="en-US" sz="2000" b="0" i="1" dirty="0">
                <a:solidFill>
                  <a:srgbClr val="000000"/>
                </a:solidFill>
                <a:effectLst/>
                <a:latin typeface="+mn-lt"/>
              </a:rPr>
              <a:t>best fit</a:t>
            </a:r>
            <a:r>
              <a:rPr lang="en-US" sz="2000" b="0" i="0" dirty="0">
                <a:solidFill>
                  <a:srgbClr val="000000"/>
                </a:solidFill>
                <a:effectLst/>
                <a:latin typeface="+mn-lt"/>
              </a:rPr>
              <a:t> for the job title and standard job description for the work an employee does on a regular and consistent basis. </a:t>
            </a:r>
          </a:p>
          <a:p>
            <a:endParaRPr lang="en-US" sz="2000" dirty="0">
              <a:solidFill>
                <a:srgbClr val="000000"/>
              </a:solidFill>
              <a:latin typeface="+mn-lt"/>
            </a:endParaRPr>
          </a:p>
          <a:p>
            <a:r>
              <a:rPr lang="en-US" sz="2000" b="0" i="0" dirty="0">
                <a:solidFill>
                  <a:srgbClr val="000000"/>
                </a:solidFill>
                <a:effectLst/>
                <a:latin typeface="+mn-lt"/>
              </a:rPr>
              <a:t>Although an employee may perform the responsibilities of other standard job descriptions, a best fit job title and job description must represent the core function of their job. </a:t>
            </a:r>
          </a:p>
          <a:p>
            <a:endParaRPr lang="en-US" sz="2000" dirty="0">
              <a:solidFill>
                <a:srgbClr val="000000"/>
              </a:solidFill>
              <a:latin typeface="+mn-lt"/>
            </a:endParaRPr>
          </a:p>
          <a:p>
            <a:r>
              <a:rPr lang="en-US" sz="2000" b="0" i="0" dirty="0">
                <a:solidFill>
                  <a:srgbClr val="000000"/>
                </a:solidFill>
                <a:effectLst/>
                <a:latin typeface="+mn-lt"/>
              </a:rPr>
              <a:t>A way to find a best fit is to ask, if that position was open right now, what job title would I use recruit for that job?</a:t>
            </a:r>
          </a:p>
          <a:p>
            <a:endParaRPr lang="en-US" sz="2000" dirty="0">
              <a:solidFill>
                <a:srgbClr val="000000"/>
              </a:solidFill>
              <a:latin typeface="+mn-lt"/>
            </a:endParaRPr>
          </a:p>
          <a:p>
            <a:r>
              <a:rPr lang="en-US" sz="2000" dirty="0">
                <a:solidFill>
                  <a:srgbClr val="000000"/>
                </a:solidFill>
                <a:latin typeface="+mn-lt"/>
              </a:rPr>
              <a:t>Additional Notes:</a:t>
            </a:r>
          </a:p>
          <a:p>
            <a:pPr lvl="1"/>
            <a:r>
              <a:rPr lang="en-US" sz="2000" dirty="0">
                <a:latin typeface="+mn-lt"/>
              </a:rPr>
              <a:t>The expectation is that an employee performs all the responsibilities in the SJD, particularly when distinguishing between different levels. </a:t>
            </a:r>
          </a:p>
        </p:txBody>
      </p:sp>
      <p:pic>
        <p:nvPicPr>
          <p:cNvPr id="4" name="Picture 3">
            <a:extLst>
              <a:ext uri="{FF2B5EF4-FFF2-40B4-BE49-F238E27FC236}">
                <a16:creationId xmlns:a16="http://schemas.microsoft.com/office/drawing/2014/main" id="{E8443234-D68A-4502-A67B-81320F5D27CB}"/>
              </a:ext>
            </a:extLst>
          </p:cNvPr>
          <p:cNvPicPr>
            <a:picLocks noChangeAspect="1"/>
          </p:cNvPicPr>
          <p:nvPr/>
        </p:nvPicPr>
        <p:blipFill>
          <a:blip r:embed="rId3"/>
          <a:stretch>
            <a:fillRect/>
          </a:stretch>
        </p:blipFill>
        <p:spPr>
          <a:xfrm>
            <a:off x="7624435" y="819768"/>
            <a:ext cx="468870" cy="562864"/>
          </a:xfrm>
          <a:prstGeom prst="rect">
            <a:avLst/>
          </a:prstGeom>
        </p:spPr>
      </p:pic>
      <p:sp>
        <p:nvSpPr>
          <p:cNvPr id="5" name="TextBox 4">
            <a:extLst>
              <a:ext uri="{FF2B5EF4-FFF2-40B4-BE49-F238E27FC236}">
                <a16:creationId xmlns:a16="http://schemas.microsoft.com/office/drawing/2014/main" id="{1135A0D3-B396-41C4-92DE-668F866F9B7E}"/>
              </a:ext>
            </a:extLst>
          </p:cNvPr>
          <p:cNvSpPr txBox="1"/>
          <p:nvPr/>
        </p:nvSpPr>
        <p:spPr>
          <a:xfrm>
            <a:off x="8093305" y="884205"/>
            <a:ext cx="838200" cy="369332"/>
          </a:xfrm>
          <a:prstGeom prst="rect">
            <a:avLst/>
          </a:prstGeom>
          <a:noFill/>
        </p:spPr>
        <p:txBody>
          <a:bodyPr wrap="square" rtlCol="0">
            <a:spAutoFit/>
          </a:bodyPr>
          <a:lstStyle/>
          <a:p>
            <a:r>
              <a:rPr lang="en-US" dirty="0"/>
              <a:t>Pg. 13</a:t>
            </a:r>
          </a:p>
        </p:txBody>
      </p:sp>
    </p:spTree>
    <p:extLst>
      <p:ext uri="{BB962C8B-B14F-4D97-AF65-F5344CB8AC3E}">
        <p14:creationId xmlns:p14="http://schemas.microsoft.com/office/powerpoint/2010/main" val="370966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B2A49-0CD0-4C59-9F39-D09696D0F689}"/>
              </a:ext>
            </a:extLst>
          </p:cNvPr>
          <p:cNvSpPr>
            <a:spLocks noGrp="1"/>
          </p:cNvSpPr>
          <p:nvPr>
            <p:ph type="title"/>
          </p:nvPr>
        </p:nvSpPr>
        <p:spPr/>
        <p:txBody>
          <a:bodyPr/>
          <a:lstStyle/>
          <a:p>
            <a:r>
              <a:rPr lang="en-US" dirty="0"/>
              <a:t>FLSA Considerations</a:t>
            </a:r>
          </a:p>
        </p:txBody>
      </p:sp>
      <p:sp>
        <p:nvSpPr>
          <p:cNvPr id="3" name="Content Placeholder 2">
            <a:extLst>
              <a:ext uri="{FF2B5EF4-FFF2-40B4-BE49-F238E27FC236}">
                <a16:creationId xmlns:a16="http://schemas.microsoft.com/office/drawing/2014/main" id="{C3CD232C-41C8-40F5-9F1D-FEF90E1A0FEF}"/>
              </a:ext>
            </a:extLst>
          </p:cNvPr>
          <p:cNvSpPr>
            <a:spLocks noGrp="1"/>
          </p:cNvSpPr>
          <p:nvPr>
            <p:ph sz="quarter" idx="10"/>
          </p:nvPr>
        </p:nvSpPr>
        <p:spPr/>
        <p:txBody>
          <a:bodyPr/>
          <a:lstStyle/>
          <a:p>
            <a:r>
              <a:rPr lang="en-US" dirty="0">
                <a:latin typeface="+mn-lt"/>
              </a:rPr>
              <a:t>The federal Fair Labor Standards Act (FLSA) establishes duties for employers for paying their workers. The FLSA applies to part-time, full-time, probationary, and temporary employees and establishes child labor rules. It does not apply to independent contractors, who are not considered employees.</a:t>
            </a:r>
          </a:p>
          <a:p>
            <a:endParaRPr lang="en-US" dirty="0">
              <a:latin typeface="+mn-lt"/>
            </a:endParaRPr>
          </a:p>
          <a:p>
            <a:r>
              <a:rPr lang="en-US" dirty="0">
                <a:latin typeface="+mn-lt"/>
              </a:rPr>
              <a:t>The FLSA classifies the workforce into two categories. The two classifications are </a:t>
            </a:r>
            <a:r>
              <a:rPr lang="en-US" b="1" dirty="0">
                <a:latin typeface="+mn-lt"/>
              </a:rPr>
              <a:t>exempt</a:t>
            </a:r>
            <a:r>
              <a:rPr lang="en-US" dirty="0">
                <a:latin typeface="+mn-lt"/>
              </a:rPr>
              <a:t> and </a:t>
            </a:r>
            <a:r>
              <a:rPr lang="en-US" b="1" dirty="0">
                <a:latin typeface="+mn-lt"/>
              </a:rPr>
              <a:t>non-exempt</a:t>
            </a:r>
            <a:r>
              <a:rPr lang="en-US" dirty="0">
                <a:latin typeface="+mn-lt"/>
              </a:rPr>
              <a:t>. </a:t>
            </a:r>
          </a:p>
          <a:p>
            <a:endParaRPr lang="en-US" dirty="0">
              <a:latin typeface="+mn-lt"/>
            </a:endParaRPr>
          </a:p>
          <a:p>
            <a:r>
              <a:rPr lang="en-US" dirty="0">
                <a:latin typeface="+mn-lt"/>
              </a:rPr>
              <a:t>It is also important to note that the FLSA may not be the only regulation that applies in the workplace. Many state and local governments have enacted their own labor standards to support or enhance the FLSA. </a:t>
            </a:r>
          </a:p>
          <a:p>
            <a:endParaRPr lang="en-US" dirty="0">
              <a:latin typeface="+mn-lt"/>
            </a:endParaRPr>
          </a:p>
          <a:p>
            <a:r>
              <a:rPr lang="en-US" u="sng" dirty="0">
                <a:latin typeface="+mn-lt"/>
              </a:rPr>
              <a:t>It is the role of Human Resources to ensure compliance with these federal, state, and local regulations.</a:t>
            </a:r>
            <a:r>
              <a:rPr lang="en-US" dirty="0">
                <a:latin typeface="+mn-lt"/>
              </a:rPr>
              <a:t> Please consult your human resources representative on your title appeal panel about FLSA compliance when considering best fit SJD.</a:t>
            </a:r>
          </a:p>
          <a:p>
            <a:endParaRPr lang="en-US" dirty="0">
              <a:latin typeface="+mn-lt"/>
            </a:endParaRPr>
          </a:p>
        </p:txBody>
      </p:sp>
      <p:pic>
        <p:nvPicPr>
          <p:cNvPr id="4" name="Picture 3">
            <a:extLst>
              <a:ext uri="{FF2B5EF4-FFF2-40B4-BE49-F238E27FC236}">
                <a16:creationId xmlns:a16="http://schemas.microsoft.com/office/drawing/2014/main" id="{604B862B-0903-449B-B892-42CF5EC4792F}"/>
              </a:ext>
            </a:extLst>
          </p:cNvPr>
          <p:cNvPicPr>
            <a:picLocks noChangeAspect="1"/>
          </p:cNvPicPr>
          <p:nvPr/>
        </p:nvPicPr>
        <p:blipFill>
          <a:blip r:embed="rId3"/>
          <a:stretch>
            <a:fillRect/>
          </a:stretch>
        </p:blipFill>
        <p:spPr>
          <a:xfrm>
            <a:off x="7624435" y="819768"/>
            <a:ext cx="468870" cy="562864"/>
          </a:xfrm>
          <a:prstGeom prst="rect">
            <a:avLst/>
          </a:prstGeom>
        </p:spPr>
      </p:pic>
      <p:sp>
        <p:nvSpPr>
          <p:cNvPr id="5" name="TextBox 4">
            <a:extLst>
              <a:ext uri="{FF2B5EF4-FFF2-40B4-BE49-F238E27FC236}">
                <a16:creationId xmlns:a16="http://schemas.microsoft.com/office/drawing/2014/main" id="{D71DF9E0-D603-4E39-AD7E-FDFE410CB983}"/>
              </a:ext>
            </a:extLst>
          </p:cNvPr>
          <p:cNvSpPr txBox="1"/>
          <p:nvPr/>
        </p:nvSpPr>
        <p:spPr>
          <a:xfrm>
            <a:off x="8093305" y="884205"/>
            <a:ext cx="838200" cy="369332"/>
          </a:xfrm>
          <a:prstGeom prst="rect">
            <a:avLst/>
          </a:prstGeom>
          <a:noFill/>
        </p:spPr>
        <p:txBody>
          <a:bodyPr wrap="square" rtlCol="0">
            <a:spAutoFit/>
          </a:bodyPr>
          <a:lstStyle/>
          <a:p>
            <a:r>
              <a:rPr lang="en-US" dirty="0"/>
              <a:t>Pg. 14</a:t>
            </a:r>
          </a:p>
        </p:txBody>
      </p:sp>
    </p:spTree>
    <p:extLst>
      <p:ext uri="{BB962C8B-B14F-4D97-AF65-F5344CB8AC3E}">
        <p14:creationId xmlns:p14="http://schemas.microsoft.com/office/powerpoint/2010/main" val="3989438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EEEBE-7048-452C-A190-0F4F39934EF1}"/>
              </a:ext>
            </a:extLst>
          </p:cNvPr>
          <p:cNvSpPr>
            <a:spLocks noGrp="1"/>
          </p:cNvSpPr>
          <p:nvPr>
            <p:ph type="title"/>
          </p:nvPr>
        </p:nvSpPr>
        <p:spPr/>
        <p:txBody>
          <a:bodyPr/>
          <a:lstStyle/>
          <a:p>
            <a:r>
              <a:rPr lang="en-US" dirty="0"/>
              <a:t>Supervision </a:t>
            </a:r>
          </a:p>
        </p:txBody>
      </p:sp>
      <p:sp>
        <p:nvSpPr>
          <p:cNvPr id="3" name="Content Placeholder 2">
            <a:extLst>
              <a:ext uri="{FF2B5EF4-FFF2-40B4-BE49-F238E27FC236}">
                <a16:creationId xmlns:a16="http://schemas.microsoft.com/office/drawing/2014/main" id="{BCEEA05A-3E81-4B02-AD9A-28256D75D442}"/>
              </a:ext>
            </a:extLst>
          </p:cNvPr>
          <p:cNvSpPr>
            <a:spLocks noGrp="1"/>
          </p:cNvSpPr>
          <p:nvPr>
            <p:ph sz="quarter" idx="10"/>
          </p:nvPr>
        </p:nvSpPr>
        <p:spPr>
          <a:xfrm>
            <a:off x="304800" y="1443318"/>
            <a:ext cx="8534400" cy="5105400"/>
          </a:xfrm>
        </p:spPr>
        <p:txBody>
          <a:bodyPr/>
          <a:lstStyle/>
          <a:p>
            <a:pPr marL="0" indent="0">
              <a:buNone/>
            </a:pPr>
            <a:r>
              <a:rPr lang="en-US" sz="1600" b="1" i="0" u="none" strike="noStrike" baseline="0" dirty="0">
                <a:solidFill>
                  <a:srgbClr val="000000"/>
                </a:solidFill>
                <a:latin typeface="Calibri" panose="020F0502020204030204" pitchFamily="34" charset="0"/>
              </a:rPr>
              <a:t>Lead Worker: </a:t>
            </a:r>
            <a:r>
              <a:rPr lang="en-US" sz="1600" b="0" i="0" u="none" strike="noStrike" baseline="0" dirty="0">
                <a:solidFill>
                  <a:srgbClr val="000000"/>
                </a:solidFill>
                <a:latin typeface="Calibri" panose="020F0502020204030204" pitchFamily="34" charset="0"/>
              </a:rPr>
              <a:t>Plans, schedules, assigns and reviews work of individuals or for a defined project, program or function </a:t>
            </a:r>
          </a:p>
          <a:p>
            <a:pPr marL="0" indent="0">
              <a:buNone/>
            </a:pPr>
            <a:endParaRPr lang="en-US" sz="1600" b="0" i="0" u="none" strike="noStrike" baseline="0" dirty="0">
              <a:solidFill>
                <a:srgbClr val="000000"/>
              </a:solidFill>
              <a:latin typeface="Calibri" panose="020F0502020204030204" pitchFamily="34" charset="0"/>
            </a:endParaRPr>
          </a:p>
          <a:p>
            <a:pPr marL="0" indent="0">
              <a:buNone/>
            </a:pPr>
            <a:r>
              <a:rPr lang="en-US" sz="1600" b="1" i="0" u="none" strike="noStrike" baseline="0" dirty="0">
                <a:solidFill>
                  <a:srgbClr val="000000"/>
                </a:solidFill>
                <a:latin typeface="Calibri" panose="020F0502020204030204" pitchFamily="34" charset="0"/>
              </a:rPr>
              <a:t>Functional Manager: </a:t>
            </a:r>
            <a:r>
              <a:rPr lang="en-US" sz="1600" b="0" i="0" u="none" strike="noStrike" baseline="0" dirty="0">
                <a:solidFill>
                  <a:srgbClr val="000000"/>
                </a:solidFill>
                <a:latin typeface="Calibri" panose="020F0502020204030204" pitchFamily="34" charset="0"/>
              </a:rPr>
              <a:t>Plans, organizes, allocates resources, assesses performance, and leads the operational activities of a defined project, program, or function (ex: budgetary spending, space utilization, administrative resources and schedules); may also have supervisory responsibilities, but it is not required. </a:t>
            </a:r>
          </a:p>
          <a:p>
            <a:pPr marL="0" indent="0">
              <a:buNone/>
            </a:pPr>
            <a:endParaRPr lang="en-US" sz="1600" b="0" i="0" u="none" strike="noStrike" baseline="0" dirty="0">
              <a:solidFill>
                <a:srgbClr val="000000"/>
              </a:solidFill>
              <a:latin typeface="Calibri" panose="020F0502020204030204" pitchFamily="34" charset="0"/>
            </a:endParaRPr>
          </a:p>
          <a:p>
            <a:pPr marL="0" indent="0">
              <a:buNone/>
            </a:pPr>
            <a:r>
              <a:rPr lang="en-US" sz="1600" b="1" i="0" u="none" strike="noStrike" baseline="0" dirty="0">
                <a:solidFill>
                  <a:srgbClr val="000000"/>
                </a:solidFill>
                <a:latin typeface="Calibri" panose="020F0502020204030204" pitchFamily="34" charset="0"/>
              </a:rPr>
              <a:t>People Manager: </a:t>
            </a:r>
            <a:r>
              <a:rPr lang="en-US" sz="1600" b="0" i="0" u="none" strike="noStrike" baseline="0" dirty="0">
                <a:solidFill>
                  <a:srgbClr val="000000"/>
                </a:solidFill>
                <a:latin typeface="Calibri" panose="020F0502020204030204" pitchFamily="34" charset="0"/>
              </a:rPr>
              <a:t>Any individual whose principal work is different from that of the individual’s direct or indirect subordinates and who has supervisory authority, in the interest of the employer, to hire, transfer, suspend, promote, manage conduct and performance, discharge, assign, reward or discipline </a:t>
            </a:r>
            <a:r>
              <a:rPr lang="en-US" sz="1600" b="0" i="0" u="sng" strike="noStrike" baseline="0" dirty="0">
                <a:solidFill>
                  <a:srgbClr val="000000"/>
                </a:solidFill>
                <a:latin typeface="Calibri" panose="020F0502020204030204" pitchFamily="34" charset="0"/>
              </a:rPr>
              <a:t>at least 2.0 FTE or equivalent</a:t>
            </a:r>
            <a:r>
              <a:rPr lang="en-US" sz="1600" b="0" i="0" u="none" strike="noStrike" baseline="0" dirty="0">
                <a:solidFill>
                  <a:srgbClr val="000000"/>
                </a:solidFill>
                <a:latin typeface="Calibri" panose="020F0502020204030204" pitchFamily="34" charset="0"/>
              </a:rPr>
              <a:t>* employees, adjust their grievances, and/or to authoritatively recommend such action, if the individual’s exercise of such authority is not of a merely routine or clerical nature, but requires the use of independent judgment. Supervisory responsibilities typically also review the work of their immediate subordinates and may approve hours worked. </a:t>
            </a:r>
            <a:endParaRPr lang="en-US" sz="1600" dirty="0"/>
          </a:p>
        </p:txBody>
      </p:sp>
      <p:pic>
        <p:nvPicPr>
          <p:cNvPr id="4" name="Picture 3">
            <a:extLst>
              <a:ext uri="{FF2B5EF4-FFF2-40B4-BE49-F238E27FC236}">
                <a16:creationId xmlns:a16="http://schemas.microsoft.com/office/drawing/2014/main" id="{1950B9A6-0B61-41FF-92A9-7573924B97AF}"/>
              </a:ext>
            </a:extLst>
          </p:cNvPr>
          <p:cNvPicPr>
            <a:picLocks noChangeAspect="1"/>
          </p:cNvPicPr>
          <p:nvPr/>
        </p:nvPicPr>
        <p:blipFill>
          <a:blip r:embed="rId3"/>
          <a:stretch>
            <a:fillRect/>
          </a:stretch>
        </p:blipFill>
        <p:spPr>
          <a:xfrm>
            <a:off x="7624435" y="819768"/>
            <a:ext cx="468870" cy="562864"/>
          </a:xfrm>
          <a:prstGeom prst="rect">
            <a:avLst/>
          </a:prstGeom>
        </p:spPr>
      </p:pic>
      <p:sp>
        <p:nvSpPr>
          <p:cNvPr id="5" name="TextBox 4">
            <a:extLst>
              <a:ext uri="{FF2B5EF4-FFF2-40B4-BE49-F238E27FC236}">
                <a16:creationId xmlns:a16="http://schemas.microsoft.com/office/drawing/2014/main" id="{05CDC86E-F243-4CAC-8759-9E0A36D926CD}"/>
              </a:ext>
            </a:extLst>
          </p:cNvPr>
          <p:cNvSpPr txBox="1"/>
          <p:nvPr/>
        </p:nvSpPr>
        <p:spPr>
          <a:xfrm>
            <a:off x="8093305" y="884205"/>
            <a:ext cx="838200" cy="369332"/>
          </a:xfrm>
          <a:prstGeom prst="rect">
            <a:avLst/>
          </a:prstGeom>
          <a:noFill/>
        </p:spPr>
        <p:txBody>
          <a:bodyPr wrap="square" rtlCol="0">
            <a:spAutoFit/>
          </a:bodyPr>
          <a:lstStyle/>
          <a:p>
            <a:r>
              <a:rPr lang="en-US" dirty="0"/>
              <a:t>Pg. 15</a:t>
            </a:r>
          </a:p>
        </p:txBody>
      </p:sp>
    </p:spTree>
    <p:extLst>
      <p:ext uri="{BB962C8B-B14F-4D97-AF65-F5344CB8AC3E}">
        <p14:creationId xmlns:p14="http://schemas.microsoft.com/office/powerpoint/2010/main" val="2316602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EEEBE-7048-452C-A190-0F4F39934EF1}"/>
              </a:ext>
            </a:extLst>
          </p:cNvPr>
          <p:cNvSpPr>
            <a:spLocks noGrp="1"/>
          </p:cNvSpPr>
          <p:nvPr>
            <p:ph type="title"/>
          </p:nvPr>
        </p:nvSpPr>
        <p:spPr>
          <a:xfrm>
            <a:off x="304800" y="685800"/>
            <a:ext cx="6858000" cy="457200"/>
          </a:xfrm>
        </p:spPr>
        <p:txBody>
          <a:bodyPr/>
          <a:lstStyle/>
          <a:p>
            <a:r>
              <a:rPr lang="en-US" dirty="0"/>
              <a:t>Defining 2.0 FTE equivalency </a:t>
            </a:r>
          </a:p>
        </p:txBody>
      </p:sp>
      <p:sp>
        <p:nvSpPr>
          <p:cNvPr id="3" name="Content Placeholder 2">
            <a:extLst>
              <a:ext uri="{FF2B5EF4-FFF2-40B4-BE49-F238E27FC236}">
                <a16:creationId xmlns:a16="http://schemas.microsoft.com/office/drawing/2014/main" id="{BCEEA05A-3E81-4B02-AD9A-28256D75D442}"/>
              </a:ext>
            </a:extLst>
          </p:cNvPr>
          <p:cNvSpPr>
            <a:spLocks noGrp="1"/>
          </p:cNvSpPr>
          <p:nvPr>
            <p:ph sz="quarter" idx="10"/>
          </p:nvPr>
        </p:nvSpPr>
        <p:spPr>
          <a:xfrm>
            <a:off x="304800" y="1295400"/>
            <a:ext cx="8534400" cy="5334000"/>
          </a:xfrm>
        </p:spPr>
        <p:txBody>
          <a:bodyPr/>
          <a:lstStyle/>
          <a:p>
            <a:pPr marL="0" indent="0">
              <a:buNone/>
            </a:pPr>
            <a:r>
              <a:rPr lang="en-US" sz="1600" b="1" i="0" u="none" strike="noStrike" baseline="0" dirty="0">
                <a:solidFill>
                  <a:srgbClr val="000000"/>
                </a:solidFill>
                <a:latin typeface="+mn-lt"/>
              </a:rPr>
              <a:t>*2.0 FTE or Equivalent: </a:t>
            </a:r>
            <a:r>
              <a:rPr lang="en-US" sz="1600" b="0" i="0" u="none" strike="noStrike" baseline="0" dirty="0">
                <a:solidFill>
                  <a:srgbClr val="000000"/>
                </a:solidFill>
                <a:latin typeface="+mn-lt"/>
              </a:rPr>
              <a:t>“At least 2.0 FTE or equivalent” means 2 full-time employees or the equivalent.</a:t>
            </a:r>
          </a:p>
          <a:p>
            <a:pPr marL="0" indent="0">
              <a:buNone/>
            </a:pPr>
            <a:endParaRPr lang="en-US" sz="1600" b="0" i="0" u="none" strike="noStrike" baseline="0" dirty="0">
              <a:solidFill>
                <a:srgbClr val="000000"/>
              </a:solidFill>
              <a:latin typeface="+mn-lt"/>
            </a:endParaRPr>
          </a:p>
          <a:p>
            <a:pPr marL="0" indent="0">
              <a:buNone/>
            </a:pPr>
            <a:r>
              <a:rPr lang="en-US" sz="1600" b="1" i="0" u="none" strike="noStrike" baseline="0" dirty="0">
                <a:solidFill>
                  <a:srgbClr val="000000"/>
                </a:solidFill>
                <a:latin typeface="+mn-lt"/>
              </a:rPr>
              <a:t>*Indirect subordinates: </a:t>
            </a:r>
            <a:r>
              <a:rPr lang="en-US" sz="1600" b="0" i="0" u="none" strike="noStrike" baseline="0" dirty="0">
                <a:solidFill>
                  <a:srgbClr val="000000"/>
                </a:solidFill>
                <a:latin typeface="+mn-lt"/>
              </a:rPr>
              <a:t>the employees who report to your direct reports and their subordinates.</a:t>
            </a:r>
          </a:p>
          <a:p>
            <a:pPr marL="0" indent="0">
              <a:buNone/>
            </a:pPr>
            <a:endParaRPr lang="en-US" sz="1600" b="0" i="0" u="none" strike="noStrike" baseline="0" dirty="0">
              <a:solidFill>
                <a:srgbClr val="000000"/>
              </a:solidFill>
              <a:latin typeface="+mn-lt"/>
            </a:endParaRPr>
          </a:p>
          <a:p>
            <a:pPr marL="0" indent="0">
              <a:buNone/>
            </a:pPr>
            <a:r>
              <a:rPr lang="en-US" sz="1600" b="0" i="0" u="none" strike="noStrike" baseline="0" dirty="0">
                <a:solidFill>
                  <a:srgbClr val="000000"/>
                </a:solidFill>
                <a:latin typeface="+mn-lt"/>
              </a:rPr>
              <a:t>For example: </a:t>
            </a:r>
          </a:p>
          <a:p>
            <a:pPr marL="0" indent="0">
              <a:buNone/>
            </a:pPr>
            <a:r>
              <a:rPr lang="en-US" sz="1600" b="0" i="0" u="none" strike="noStrike" baseline="0" dirty="0">
                <a:solidFill>
                  <a:srgbClr val="000000"/>
                </a:solidFill>
                <a:latin typeface="+mn-lt"/>
              </a:rPr>
              <a:t>	1 full-time and 2 half-time employees are equivalent to 2 full-time employees.</a:t>
            </a:r>
          </a:p>
          <a:p>
            <a:pPr marL="0" indent="0">
              <a:buNone/>
            </a:pPr>
            <a:r>
              <a:rPr lang="en-US" sz="1600" b="0" i="0" u="none" strike="noStrike" baseline="0" dirty="0">
                <a:solidFill>
                  <a:srgbClr val="000000"/>
                </a:solidFill>
                <a:latin typeface="+mn-lt"/>
              </a:rPr>
              <a:t>	4 half-time employees are also equivalent to 2 full-time employees.</a:t>
            </a:r>
          </a:p>
          <a:p>
            <a:pPr marL="0" indent="0">
              <a:buNone/>
            </a:pPr>
            <a:endParaRPr lang="en-US" sz="1600" b="0" i="0" u="none" strike="noStrike" baseline="0" dirty="0">
              <a:solidFill>
                <a:srgbClr val="233E5F"/>
              </a:solidFill>
              <a:latin typeface="+mn-lt"/>
            </a:endParaRPr>
          </a:p>
          <a:p>
            <a:pPr marL="0" indent="0">
              <a:buNone/>
            </a:pPr>
            <a:r>
              <a:rPr lang="en-US" sz="1600" b="0" i="1" u="none" strike="noStrike" baseline="0" dirty="0">
                <a:solidFill>
                  <a:srgbClr val="233E5F"/>
                </a:solidFill>
                <a:latin typeface="+mn-lt"/>
              </a:rPr>
              <a:t>May count towards </a:t>
            </a:r>
            <a:r>
              <a:rPr lang="en-US" sz="1600" b="0" i="0" u="none" strike="noStrike" baseline="0" dirty="0">
                <a:solidFill>
                  <a:srgbClr val="233E5F"/>
                </a:solidFill>
                <a:latin typeface="+mn-lt"/>
              </a:rPr>
              <a:t>2.0FTE - Student Hourly Employees and Temporary Employees (TE) </a:t>
            </a:r>
            <a:r>
              <a:rPr lang="en-US" sz="1600" b="0" i="0" u="none" strike="noStrike" baseline="0" dirty="0">
                <a:solidFill>
                  <a:srgbClr val="000000"/>
                </a:solidFill>
                <a:latin typeface="+mn-lt"/>
              </a:rPr>
              <a:t>Full-time generally means someone who works 40 or more hours per week. If student hourly employees and temporary employees are involved when determining if the 2 full-time employee equivalency is met, there must be supervision of 2 or more employees for a combined total of 80 hours of work by such employees. </a:t>
            </a:r>
          </a:p>
          <a:p>
            <a:pPr marL="0" indent="0">
              <a:buNone/>
            </a:pPr>
            <a:endParaRPr lang="en-US" sz="1600" dirty="0">
              <a:solidFill>
                <a:srgbClr val="000000"/>
              </a:solidFill>
              <a:latin typeface="+mn-lt"/>
            </a:endParaRPr>
          </a:p>
          <a:p>
            <a:pPr marL="0" indent="0">
              <a:buNone/>
            </a:pPr>
            <a:r>
              <a:rPr lang="en-US" sz="1600" b="0" i="0" u="none" strike="noStrike" baseline="0" dirty="0">
                <a:solidFill>
                  <a:srgbClr val="233E5F"/>
                </a:solidFill>
                <a:latin typeface="+mn-lt"/>
              </a:rPr>
              <a:t>Non-Employees </a:t>
            </a:r>
            <a:r>
              <a:rPr lang="en-US" sz="1600" b="0" i="0" u="none" strike="noStrike" baseline="0" dirty="0">
                <a:solidFill>
                  <a:srgbClr val="000000"/>
                </a:solidFill>
                <a:latin typeface="+mn-lt"/>
              </a:rPr>
              <a:t>When determining if the 2 full-time equivalency is met, only those who are employees may be considered. Supervision of volunteers, independent contractors, employees of independent contractors, or any other non-employees (e.g., Nonservice Appointments such as Trainees, Postdoctoral Fellow, etc.) in relation to the employer are not considered for purposes of this assessment. </a:t>
            </a:r>
            <a:endParaRPr lang="en-US" sz="1400" dirty="0">
              <a:latin typeface="+mn-lt"/>
            </a:endParaRPr>
          </a:p>
        </p:txBody>
      </p:sp>
    </p:spTree>
    <p:extLst>
      <p:ext uri="{BB962C8B-B14F-4D97-AF65-F5344CB8AC3E}">
        <p14:creationId xmlns:p14="http://schemas.microsoft.com/office/powerpoint/2010/main" val="513766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EEEBE-7048-452C-A190-0F4F39934EF1}"/>
              </a:ext>
            </a:extLst>
          </p:cNvPr>
          <p:cNvSpPr>
            <a:spLocks noGrp="1"/>
          </p:cNvSpPr>
          <p:nvPr>
            <p:ph type="title"/>
          </p:nvPr>
        </p:nvSpPr>
        <p:spPr>
          <a:xfrm>
            <a:off x="304800" y="685800"/>
            <a:ext cx="6858000" cy="457200"/>
          </a:xfrm>
        </p:spPr>
        <p:txBody>
          <a:bodyPr/>
          <a:lstStyle/>
          <a:p>
            <a:r>
              <a:rPr lang="en-US" dirty="0"/>
              <a:t>Supervision Language in Standard Job Descriptions</a:t>
            </a:r>
          </a:p>
        </p:txBody>
      </p:sp>
      <p:sp>
        <p:nvSpPr>
          <p:cNvPr id="3" name="Content Placeholder 2">
            <a:extLst>
              <a:ext uri="{FF2B5EF4-FFF2-40B4-BE49-F238E27FC236}">
                <a16:creationId xmlns:a16="http://schemas.microsoft.com/office/drawing/2014/main" id="{BCEEA05A-3E81-4B02-AD9A-28256D75D442}"/>
              </a:ext>
            </a:extLst>
          </p:cNvPr>
          <p:cNvSpPr>
            <a:spLocks noGrp="1"/>
          </p:cNvSpPr>
          <p:nvPr>
            <p:ph sz="quarter" idx="10"/>
          </p:nvPr>
        </p:nvSpPr>
        <p:spPr>
          <a:xfrm>
            <a:off x="304800" y="1295400"/>
            <a:ext cx="8534400" cy="5334000"/>
          </a:xfrm>
        </p:spPr>
        <p:txBody>
          <a:bodyPr/>
          <a:lstStyle/>
          <a:p>
            <a:pPr marL="0" indent="0">
              <a:buNone/>
            </a:pPr>
            <a:r>
              <a:rPr lang="en-US" sz="1600" b="0" i="0" u="none" strike="noStrike" baseline="0" dirty="0">
                <a:solidFill>
                  <a:srgbClr val="000000"/>
                </a:solidFill>
                <a:latin typeface="+mn-lt"/>
              </a:rPr>
              <a:t>In most instances, if the SJD has the word ‘Supervisor’ in the title, it indicates that incumbents perform duties outlined in the ‘People Manager’ definition.</a:t>
            </a:r>
          </a:p>
          <a:p>
            <a:pPr marL="0" indent="0">
              <a:buNone/>
            </a:pPr>
            <a:endParaRPr lang="en-US" sz="1600" b="0" i="0" u="none" strike="noStrike" baseline="0" dirty="0">
              <a:solidFill>
                <a:srgbClr val="000000"/>
              </a:solidFill>
              <a:latin typeface="+mn-lt"/>
            </a:endParaRPr>
          </a:p>
          <a:p>
            <a:pPr marL="0" indent="0">
              <a:buNone/>
            </a:pPr>
            <a:r>
              <a:rPr lang="en-US" sz="1600" b="0" i="0" u="none" strike="noStrike" baseline="0" dirty="0">
                <a:solidFill>
                  <a:srgbClr val="000000"/>
                </a:solidFill>
                <a:latin typeface="+mn-lt"/>
              </a:rPr>
              <a:t>In most instances, if the SJD has the word ‘Manager’ in the title, it indicates incumbents perform duties outlined in the ‘People Manager’ definition and/or the ‘Functional Manager’.</a:t>
            </a:r>
          </a:p>
          <a:p>
            <a:pPr marL="0" indent="0">
              <a:buNone/>
            </a:pPr>
            <a:endParaRPr lang="en-US" sz="1600" dirty="0">
              <a:solidFill>
                <a:srgbClr val="000000"/>
              </a:solidFill>
              <a:latin typeface="+mn-lt"/>
            </a:endParaRPr>
          </a:p>
          <a:p>
            <a:pPr marL="0" indent="0">
              <a:buNone/>
            </a:pPr>
            <a:r>
              <a:rPr lang="en-US" sz="1600" b="0" i="0" u="none" strike="noStrike" baseline="0" dirty="0">
                <a:solidFill>
                  <a:srgbClr val="000000"/>
                </a:solidFill>
                <a:latin typeface="+mn-lt"/>
              </a:rPr>
              <a:t>In most instances, if the SJD has the word ‘Director’ in the title, it indicates that incumbents perform duties outlined in the ‘People Manager’ definition</a:t>
            </a:r>
          </a:p>
          <a:p>
            <a:pPr marL="0" indent="0">
              <a:buNone/>
            </a:pPr>
            <a:endParaRPr lang="en-US" sz="1600" dirty="0">
              <a:solidFill>
                <a:srgbClr val="000000"/>
              </a:solidFill>
              <a:latin typeface="+mn-lt"/>
            </a:endParaRPr>
          </a:p>
          <a:p>
            <a:pPr marL="0" indent="0">
              <a:buNone/>
            </a:pPr>
            <a:r>
              <a:rPr lang="en-US" sz="1600" b="0" i="0" u="none" strike="noStrike" baseline="0" dirty="0">
                <a:solidFill>
                  <a:srgbClr val="233E5F"/>
                </a:solidFill>
                <a:latin typeface="+mn-lt"/>
              </a:rPr>
              <a:t>May </a:t>
            </a:r>
            <a:r>
              <a:rPr lang="en-US" sz="1600" b="0" i="0" u="none" strike="noStrike" baseline="0" dirty="0" err="1">
                <a:solidFill>
                  <a:srgbClr val="233E5F"/>
                </a:solidFill>
                <a:latin typeface="+mn-lt"/>
              </a:rPr>
              <a:t>And/Or</a:t>
            </a:r>
            <a:r>
              <a:rPr lang="en-US" sz="1600" b="0" i="0" u="none" strike="noStrike" baseline="0" dirty="0">
                <a:solidFill>
                  <a:srgbClr val="233E5F"/>
                </a:solidFill>
                <a:latin typeface="+mn-lt"/>
              </a:rPr>
              <a:t> Language </a:t>
            </a:r>
          </a:p>
          <a:p>
            <a:pPr marL="0" indent="0">
              <a:buNone/>
            </a:pPr>
            <a:r>
              <a:rPr lang="en-US" sz="1600" b="0" i="0" u="none" strike="noStrike" baseline="0" dirty="0">
                <a:solidFill>
                  <a:srgbClr val="000000"/>
                </a:solidFill>
                <a:latin typeface="+mn-lt"/>
              </a:rPr>
              <a:t>Responsibilities in SJDs that include the word ‘may’ means that the responsibility can be met but does not have to be met by an employee to select this SJD as a best fit.</a:t>
            </a:r>
          </a:p>
          <a:p>
            <a:r>
              <a:rPr lang="en-US" sz="1600" b="0" i="0" u="none" strike="noStrike" baseline="0" dirty="0">
                <a:solidFill>
                  <a:srgbClr val="000000"/>
                </a:solidFill>
                <a:latin typeface="+mn-lt"/>
              </a:rPr>
              <a:t>Language stating ‘and/or’ regarding people/function management must be met by an employee selecting this SJD. If an employee does not perform one or the other, a new SJD must be chosen.</a:t>
            </a:r>
          </a:p>
          <a:p>
            <a:r>
              <a:rPr lang="en-US" sz="1600" b="0" i="0" u="none" strike="noStrike" baseline="0" dirty="0">
                <a:solidFill>
                  <a:srgbClr val="000000"/>
                </a:solidFill>
                <a:latin typeface="+mn-lt"/>
              </a:rPr>
              <a:t>Responsibilities containing references to </a:t>
            </a:r>
            <a:r>
              <a:rPr lang="en-US" sz="1600" b="1" i="0" u="none" strike="noStrike" baseline="0" dirty="0">
                <a:solidFill>
                  <a:srgbClr val="000000"/>
                </a:solidFill>
                <a:latin typeface="+mn-lt"/>
              </a:rPr>
              <a:t>budget, people management, and strategy</a:t>
            </a:r>
            <a:r>
              <a:rPr lang="en-US" sz="1600" b="0" i="0" u="none" strike="noStrike" baseline="0" dirty="0">
                <a:solidFill>
                  <a:srgbClr val="000000"/>
                </a:solidFill>
                <a:latin typeface="+mn-lt"/>
              </a:rPr>
              <a:t> </a:t>
            </a:r>
            <a:r>
              <a:rPr lang="en-US" sz="1600" b="0" i="0" u="sng" strike="noStrike" baseline="0" dirty="0">
                <a:solidFill>
                  <a:srgbClr val="000000"/>
                </a:solidFill>
                <a:latin typeface="+mn-lt"/>
              </a:rPr>
              <a:t>must be met by an employee selecting this SJD</a:t>
            </a:r>
            <a:r>
              <a:rPr lang="en-US" sz="1600" b="0" i="0" u="none" strike="noStrike" baseline="0" dirty="0">
                <a:solidFill>
                  <a:srgbClr val="000000"/>
                </a:solidFill>
                <a:latin typeface="+mn-lt"/>
              </a:rPr>
              <a:t>. If an employee does not perform these responsibilities, a new SJD must be chosen.</a:t>
            </a:r>
          </a:p>
          <a:p>
            <a:endParaRPr lang="en-US" sz="1600" b="0" i="0" u="none" strike="noStrike" baseline="0" dirty="0">
              <a:solidFill>
                <a:srgbClr val="000000"/>
              </a:solidFill>
              <a:latin typeface="+mn-lt"/>
            </a:endParaRPr>
          </a:p>
          <a:p>
            <a:pPr marL="0" indent="0">
              <a:buNone/>
            </a:pPr>
            <a:endParaRPr lang="en-US" sz="1600" b="0" i="0" u="none" strike="noStrike" baseline="0" dirty="0">
              <a:solidFill>
                <a:srgbClr val="000000"/>
              </a:solidFill>
              <a:latin typeface="+mn-lt"/>
            </a:endParaRPr>
          </a:p>
          <a:p>
            <a:pPr marL="0" indent="0">
              <a:buNone/>
            </a:pPr>
            <a:endParaRPr lang="en-US" sz="1400" dirty="0">
              <a:latin typeface="+mn-lt"/>
            </a:endParaRPr>
          </a:p>
        </p:txBody>
      </p:sp>
    </p:spTree>
    <p:extLst>
      <p:ext uri="{BB962C8B-B14F-4D97-AF65-F5344CB8AC3E}">
        <p14:creationId xmlns:p14="http://schemas.microsoft.com/office/powerpoint/2010/main" val="4205499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A1122A9-C518-4175-AEF1-8947314772C7}"/>
              </a:ext>
            </a:extLst>
          </p:cNvPr>
          <p:cNvSpPr txBox="1"/>
          <p:nvPr/>
        </p:nvSpPr>
        <p:spPr>
          <a:xfrm>
            <a:off x="304800" y="695980"/>
            <a:ext cx="2863029" cy="461665"/>
          </a:xfrm>
          <a:prstGeom prst="rect">
            <a:avLst/>
          </a:prstGeom>
          <a:noFill/>
        </p:spPr>
        <p:txBody>
          <a:bodyPr wrap="square" rtlCol="0">
            <a:spAutoFit/>
          </a:bodyPr>
          <a:lstStyle/>
          <a:p>
            <a:r>
              <a:rPr lang="en-US" sz="2400" b="1" dirty="0">
                <a:latin typeface="Verlag Black"/>
              </a:rPr>
              <a:t>Agenda</a:t>
            </a:r>
          </a:p>
        </p:txBody>
      </p:sp>
      <p:grpSp>
        <p:nvGrpSpPr>
          <p:cNvPr id="5" name="Group 4">
            <a:extLst>
              <a:ext uri="{FF2B5EF4-FFF2-40B4-BE49-F238E27FC236}">
                <a16:creationId xmlns:a16="http://schemas.microsoft.com/office/drawing/2014/main" id="{2AADDC44-840C-493D-BF9D-196CE68496FC}"/>
              </a:ext>
            </a:extLst>
          </p:cNvPr>
          <p:cNvGrpSpPr/>
          <p:nvPr/>
        </p:nvGrpSpPr>
        <p:grpSpPr>
          <a:xfrm>
            <a:off x="4244025" y="5469241"/>
            <a:ext cx="4435156" cy="1013194"/>
            <a:chOff x="4648200" y="5183123"/>
            <a:chExt cx="4435156" cy="1013194"/>
          </a:xfrm>
        </p:grpSpPr>
        <p:sp>
          <p:nvSpPr>
            <p:cNvPr id="7" name="Rectangle 6">
              <a:extLst>
                <a:ext uri="{FF2B5EF4-FFF2-40B4-BE49-F238E27FC236}">
                  <a16:creationId xmlns:a16="http://schemas.microsoft.com/office/drawing/2014/main" id="{BDC58EAF-41FA-42A0-8862-0408E0DB880A}"/>
                </a:ext>
              </a:extLst>
            </p:cNvPr>
            <p:cNvSpPr/>
            <p:nvPr/>
          </p:nvSpPr>
          <p:spPr>
            <a:xfrm>
              <a:off x="4648200" y="5183123"/>
              <a:ext cx="4435156" cy="1013194"/>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BFBC83AE-5D2D-4624-BA35-6D883000FA3E}"/>
                </a:ext>
              </a:extLst>
            </p:cNvPr>
            <p:cNvPicPr>
              <a:picLocks noChangeAspect="1"/>
            </p:cNvPicPr>
            <p:nvPr/>
          </p:nvPicPr>
          <p:blipFill>
            <a:blip r:embed="rId3"/>
            <a:stretch>
              <a:fillRect/>
            </a:stretch>
          </p:blipFill>
          <p:spPr>
            <a:xfrm>
              <a:off x="5029200" y="5376682"/>
              <a:ext cx="468870" cy="562864"/>
            </a:xfrm>
            <a:prstGeom prst="rect">
              <a:avLst/>
            </a:prstGeom>
          </p:spPr>
        </p:pic>
        <p:sp>
          <p:nvSpPr>
            <p:cNvPr id="9" name="TextBox 8">
              <a:extLst>
                <a:ext uri="{FF2B5EF4-FFF2-40B4-BE49-F238E27FC236}">
                  <a16:creationId xmlns:a16="http://schemas.microsoft.com/office/drawing/2014/main" id="{2C276373-F7EE-4887-AE5F-9A71E69CA8EA}"/>
                </a:ext>
              </a:extLst>
            </p:cNvPr>
            <p:cNvSpPr txBox="1"/>
            <p:nvPr/>
          </p:nvSpPr>
          <p:spPr>
            <a:xfrm>
              <a:off x="5498070" y="5506681"/>
              <a:ext cx="838200" cy="369332"/>
            </a:xfrm>
            <a:prstGeom prst="rect">
              <a:avLst/>
            </a:prstGeom>
            <a:noFill/>
          </p:spPr>
          <p:txBody>
            <a:bodyPr wrap="square" rtlCol="0">
              <a:spAutoFit/>
            </a:bodyPr>
            <a:lstStyle/>
            <a:p>
              <a:r>
                <a:rPr lang="en-US" dirty="0"/>
                <a:t>Pg. X</a:t>
              </a:r>
            </a:p>
          </p:txBody>
        </p:sp>
        <p:cxnSp>
          <p:nvCxnSpPr>
            <p:cNvPr id="10" name="Straight Arrow Connector 9">
              <a:extLst>
                <a:ext uri="{FF2B5EF4-FFF2-40B4-BE49-F238E27FC236}">
                  <a16:creationId xmlns:a16="http://schemas.microsoft.com/office/drawing/2014/main" id="{BA8E35EF-27C3-4DCC-9195-BB86F533EF05}"/>
                </a:ext>
              </a:extLst>
            </p:cNvPr>
            <p:cNvCxnSpPr/>
            <p:nvPr/>
          </p:nvCxnSpPr>
          <p:spPr>
            <a:xfrm flipH="1">
              <a:off x="6172200" y="5710518"/>
              <a:ext cx="533400" cy="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85DD31FF-D438-4F9C-8C99-26270E874069}"/>
                </a:ext>
              </a:extLst>
            </p:cNvPr>
            <p:cNvSpPr txBox="1"/>
            <p:nvPr/>
          </p:nvSpPr>
          <p:spPr>
            <a:xfrm>
              <a:off x="6746487" y="5248853"/>
              <a:ext cx="2336869" cy="923330"/>
            </a:xfrm>
            <a:prstGeom prst="rect">
              <a:avLst/>
            </a:prstGeom>
            <a:noFill/>
          </p:spPr>
          <p:txBody>
            <a:bodyPr wrap="square" rtlCol="0">
              <a:spAutoFit/>
            </a:bodyPr>
            <a:lstStyle/>
            <a:p>
              <a:r>
                <a:rPr lang="en-US" dirty="0"/>
                <a:t>This icon indicates the page number in the participant guide. </a:t>
              </a:r>
            </a:p>
          </p:txBody>
        </p:sp>
      </p:grpSp>
      <p:sp>
        <p:nvSpPr>
          <p:cNvPr id="2" name="TextBox 1">
            <a:extLst>
              <a:ext uri="{FF2B5EF4-FFF2-40B4-BE49-F238E27FC236}">
                <a16:creationId xmlns:a16="http://schemas.microsoft.com/office/drawing/2014/main" id="{93AE0AB6-78A6-4212-9DC1-4D05A1181686}"/>
              </a:ext>
            </a:extLst>
          </p:cNvPr>
          <p:cNvSpPr txBox="1"/>
          <p:nvPr/>
        </p:nvSpPr>
        <p:spPr>
          <a:xfrm>
            <a:off x="647700" y="1252742"/>
            <a:ext cx="5943600" cy="4672818"/>
          </a:xfrm>
          <a:prstGeom prst="rect">
            <a:avLst/>
          </a:prstGeom>
          <a:noFill/>
        </p:spPr>
        <p:txBody>
          <a:bodyPr wrap="square" rtlCol="0">
            <a:spAutoFit/>
          </a:bodyPr>
          <a:lstStyle/>
          <a:p>
            <a:pPr marL="342900" marR="0" lvl="0" indent="-342900">
              <a:lnSpc>
                <a:spcPct val="115000"/>
              </a:lnSpc>
              <a:spcBef>
                <a:spcPts val="0"/>
              </a:spcBef>
              <a:spcAft>
                <a:spcPts val="0"/>
              </a:spcAft>
              <a:buAutoNum type="arabicPeriod"/>
              <a:tabLst>
                <a:tab pos="457200" algn="l"/>
              </a:tabLst>
            </a:pPr>
            <a:r>
              <a:rPr lang="en-US" sz="2000" b="0" dirty="0">
                <a:effectLst/>
                <a:latin typeface="Calibri" panose="020F0502020204030204" pitchFamily="34" charset="0"/>
                <a:ea typeface="Gulim" panose="020B0503020000020004" pitchFamily="34" charset="-127"/>
                <a:cs typeface="Arial" panose="020B0604020202020204" pitchFamily="34" charset="0"/>
              </a:rPr>
              <a:t>Job Titles</a:t>
            </a:r>
          </a:p>
          <a:p>
            <a:pPr marL="800100" lvl="1" indent="-342900">
              <a:lnSpc>
                <a:spcPct val="115000"/>
              </a:lnSpc>
              <a:buFont typeface="Arial" panose="020B0604020202020204" pitchFamily="34" charset="0"/>
              <a:buChar char="•"/>
              <a:tabLst>
                <a:tab pos="457200" algn="l"/>
              </a:tabLst>
            </a:pPr>
            <a:r>
              <a:rPr lang="en-US" sz="2000" dirty="0">
                <a:latin typeface="Calibri" panose="020F0502020204030204" pitchFamily="34" charset="0"/>
                <a:ea typeface="Gulim" panose="020B0503020000020004" pitchFamily="34" charset="-127"/>
                <a:cs typeface="Arial" panose="020B0604020202020204" pitchFamily="34" charset="0"/>
              </a:rPr>
              <a:t>Standard Job Descriptions</a:t>
            </a:r>
          </a:p>
          <a:p>
            <a:pPr marL="800100" lvl="1" indent="-342900">
              <a:lnSpc>
                <a:spcPct val="115000"/>
              </a:lnSpc>
              <a:buFont typeface="Arial" panose="020B0604020202020204" pitchFamily="34" charset="0"/>
              <a:buChar char="•"/>
              <a:tabLst>
                <a:tab pos="457200" algn="l"/>
              </a:tabLst>
            </a:pPr>
            <a:r>
              <a:rPr lang="en-US" sz="2000" b="0" dirty="0">
                <a:effectLst/>
                <a:latin typeface="Calibri" panose="020F0502020204030204" pitchFamily="34" charset="0"/>
                <a:ea typeface="Gulim" panose="020B0503020000020004" pitchFamily="34" charset="-127"/>
                <a:cs typeface="Arial" panose="020B0604020202020204" pitchFamily="34" charset="0"/>
              </a:rPr>
              <a:t>Title Sets/Levels</a:t>
            </a:r>
          </a:p>
          <a:p>
            <a:pPr marR="0" lvl="0">
              <a:lnSpc>
                <a:spcPct val="115000"/>
              </a:lnSpc>
              <a:spcBef>
                <a:spcPts val="0"/>
              </a:spcBef>
              <a:spcAft>
                <a:spcPts val="0"/>
              </a:spcAft>
              <a:tabLst>
                <a:tab pos="457200" algn="l"/>
              </a:tabLst>
            </a:pPr>
            <a:r>
              <a:rPr lang="en-US" sz="2000" dirty="0">
                <a:latin typeface="Calibri" panose="020F0502020204030204" pitchFamily="34" charset="0"/>
                <a:ea typeface="Gulim" panose="020B0503020000020004" pitchFamily="34" charset="-127"/>
                <a:cs typeface="Arial" panose="020B0604020202020204" pitchFamily="34" charset="0"/>
              </a:rPr>
              <a:t>2. Best Fit</a:t>
            </a:r>
          </a:p>
          <a:p>
            <a:pPr marL="800100" lvl="1" indent="-342900">
              <a:lnSpc>
                <a:spcPct val="115000"/>
              </a:lnSpc>
              <a:buFont typeface="Arial" panose="020B0604020202020204" pitchFamily="34" charset="0"/>
              <a:buChar char="•"/>
              <a:tabLst>
                <a:tab pos="457200" algn="l"/>
              </a:tabLst>
            </a:pPr>
            <a:r>
              <a:rPr lang="en-US" sz="2000" b="0" dirty="0">
                <a:effectLst/>
                <a:latin typeface="Calibri" panose="020F0502020204030204" pitchFamily="34" charset="0"/>
                <a:ea typeface="Gulim" panose="020B0503020000020004" pitchFamily="34" charset="-127"/>
                <a:cs typeface="Arial" panose="020B0604020202020204" pitchFamily="34" charset="0"/>
              </a:rPr>
              <a:t>FLSA</a:t>
            </a:r>
          </a:p>
          <a:p>
            <a:pPr marL="800100" lvl="1" indent="-342900">
              <a:lnSpc>
                <a:spcPct val="115000"/>
              </a:lnSpc>
              <a:buFont typeface="Arial" panose="020B0604020202020204" pitchFamily="34" charset="0"/>
              <a:buChar char="•"/>
              <a:tabLst>
                <a:tab pos="457200" algn="l"/>
              </a:tabLst>
            </a:pPr>
            <a:r>
              <a:rPr lang="en-US" sz="2000" dirty="0">
                <a:latin typeface="Calibri" panose="020F0502020204030204" pitchFamily="34" charset="0"/>
                <a:ea typeface="Gulim" panose="020B0503020000020004" pitchFamily="34" charset="-127"/>
                <a:cs typeface="Arial" panose="020B0604020202020204" pitchFamily="34" charset="0"/>
              </a:rPr>
              <a:t>Supervision</a:t>
            </a:r>
          </a:p>
          <a:p>
            <a:pPr marL="800100" lvl="1" indent="-342900">
              <a:lnSpc>
                <a:spcPct val="115000"/>
              </a:lnSpc>
              <a:buFont typeface="Arial" panose="020B0604020202020204" pitchFamily="34" charset="0"/>
              <a:buChar char="•"/>
              <a:tabLst>
                <a:tab pos="457200" algn="l"/>
              </a:tabLst>
            </a:pPr>
            <a:r>
              <a:rPr lang="en-US" sz="2000" b="0" dirty="0">
                <a:effectLst/>
                <a:latin typeface="Calibri" panose="020F0502020204030204" pitchFamily="34" charset="0"/>
                <a:ea typeface="Gulim" panose="020B0503020000020004" pitchFamily="34" charset="-127"/>
                <a:cs typeface="Arial" panose="020B0604020202020204" pitchFamily="34" charset="0"/>
              </a:rPr>
              <a:t>Organiza</a:t>
            </a:r>
            <a:r>
              <a:rPr lang="en-US" sz="2000" dirty="0">
                <a:latin typeface="Calibri" panose="020F0502020204030204" pitchFamily="34" charset="0"/>
                <a:ea typeface="Gulim" panose="020B0503020000020004" pitchFamily="34" charset="-127"/>
                <a:cs typeface="Arial" panose="020B0604020202020204" pitchFamily="34" charset="0"/>
              </a:rPr>
              <a:t>tional Structure</a:t>
            </a:r>
            <a:endParaRPr lang="en-US" sz="2000" b="0" dirty="0">
              <a:effectLst/>
              <a:latin typeface="Calibri" panose="020F0502020204030204" pitchFamily="34" charset="0"/>
              <a:ea typeface="Gulim" panose="020B0503020000020004" pitchFamily="34" charset="-127"/>
              <a:cs typeface="Arial" panose="020B0604020202020204" pitchFamily="34" charset="0"/>
            </a:endParaRPr>
          </a:p>
          <a:p>
            <a:pPr marR="0" lvl="0">
              <a:lnSpc>
                <a:spcPct val="115000"/>
              </a:lnSpc>
              <a:spcBef>
                <a:spcPts val="0"/>
              </a:spcBef>
              <a:spcAft>
                <a:spcPts val="0"/>
              </a:spcAft>
              <a:tabLst>
                <a:tab pos="457200" algn="l"/>
              </a:tabLst>
            </a:pPr>
            <a:r>
              <a:rPr lang="en-US" sz="2000" dirty="0">
                <a:latin typeface="Calibri" panose="020F0502020204030204" pitchFamily="34" charset="0"/>
                <a:ea typeface="Gulim" panose="020B0503020000020004" pitchFamily="34" charset="-127"/>
                <a:cs typeface="Arial" panose="020B0604020202020204" pitchFamily="34" charset="0"/>
              </a:rPr>
              <a:t>3. Putting It Into Practice</a:t>
            </a:r>
          </a:p>
          <a:p>
            <a:pPr marR="0" lvl="0">
              <a:lnSpc>
                <a:spcPct val="115000"/>
              </a:lnSpc>
              <a:spcBef>
                <a:spcPts val="0"/>
              </a:spcBef>
              <a:spcAft>
                <a:spcPts val="0"/>
              </a:spcAft>
              <a:tabLst>
                <a:tab pos="457200" algn="l"/>
              </a:tabLst>
            </a:pPr>
            <a:r>
              <a:rPr lang="en-US" sz="2000" dirty="0">
                <a:latin typeface="Calibri" panose="020F0502020204030204" pitchFamily="34" charset="0"/>
                <a:ea typeface="Gulim" panose="020B0503020000020004" pitchFamily="34" charset="-127"/>
                <a:cs typeface="Arial" panose="020B0604020202020204" pitchFamily="34" charset="0"/>
              </a:rPr>
              <a:t>4. The Ask</a:t>
            </a:r>
          </a:p>
          <a:p>
            <a:pPr marL="800100" lvl="1" indent="-342900">
              <a:lnSpc>
                <a:spcPct val="115000"/>
              </a:lnSpc>
              <a:buFont typeface="Arial" panose="020B0604020202020204" pitchFamily="34" charset="0"/>
              <a:buChar char="•"/>
              <a:tabLst>
                <a:tab pos="457200" algn="l"/>
              </a:tabLst>
            </a:pPr>
            <a:r>
              <a:rPr lang="en-US" sz="2000" b="0" dirty="0">
                <a:effectLst/>
                <a:latin typeface="Calibri" panose="020F0502020204030204" pitchFamily="34" charset="0"/>
                <a:ea typeface="Gulim" panose="020B0503020000020004" pitchFamily="34" charset="-127"/>
                <a:cs typeface="Arial" panose="020B0604020202020204" pitchFamily="34" charset="0"/>
              </a:rPr>
              <a:t>Role of a Panel Member</a:t>
            </a:r>
          </a:p>
          <a:p>
            <a:pPr marL="800100" lvl="1" indent="-342900">
              <a:lnSpc>
                <a:spcPct val="115000"/>
              </a:lnSpc>
              <a:buFont typeface="Arial" panose="020B0604020202020204" pitchFamily="34" charset="0"/>
              <a:buChar char="•"/>
              <a:tabLst>
                <a:tab pos="457200" algn="l"/>
              </a:tabLst>
            </a:pPr>
            <a:r>
              <a:rPr lang="en-US" sz="2000" b="0" dirty="0">
                <a:effectLst/>
                <a:latin typeface="Calibri" panose="020F0502020204030204" pitchFamily="34" charset="0"/>
                <a:ea typeface="Gulim" panose="020B0503020000020004" pitchFamily="34" charset="-127"/>
                <a:cs typeface="Arial" panose="020B0604020202020204" pitchFamily="34" charset="0"/>
              </a:rPr>
              <a:t>Standard of Review</a:t>
            </a:r>
          </a:p>
          <a:p>
            <a:pPr>
              <a:lnSpc>
                <a:spcPct val="115000"/>
              </a:lnSpc>
              <a:tabLst>
                <a:tab pos="457200" algn="l"/>
              </a:tabLst>
            </a:pPr>
            <a:r>
              <a:rPr lang="en-US" sz="2000" dirty="0">
                <a:latin typeface="Calibri" panose="020F0502020204030204" pitchFamily="34" charset="0"/>
                <a:ea typeface="Gulim" panose="020B0503020000020004" pitchFamily="34" charset="-127"/>
                <a:cs typeface="Arial" panose="020B0604020202020204" pitchFamily="34" charset="0"/>
              </a:rPr>
              <a:t>5. Getting Started </a:t>
            </a:r>
          </a:p>
          <a:p>
            <a:pPr>
              <a:lnSpc>
                <a:spcPct val="115000"/>
              </a:lnSpc>
              <a:tabLst>
                <a:tab pos="457200" algn="l"/>
              </a:tabLst>
            </a:pPr>
            <a:r>
              <a:rPr lang="en-US" sz="2000" dirty="0">
                <a:latin typeface="Calibri" panose="020F0502020204030204" pitchFamily="34" charset="0"/>
                <a:ea typeface="Gulim" panose="020B0503020000020004" pitchFamily="34" charset="-127"/>
                <a:cs typeface="Arial" panose="020B0604020202020204" pitchFamily="34" charset="0"/>
              </a:rPr>
              <a:t>6. Additional Considerations</a:t>
            </a:r>
          </a:p>
        </p:txBody>
      </p:sp>
    </p:spTree>
    <p:extLst>
      <p:ext uri="{BB962C8B-B14F-4D97-AF65-F5344CB8AC3E}">
        <p14:creationId xmlns:p14="http://schemas.microsoft.com/office/powerpoint/2010/main" val="365784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AF7AB-706C-49CF-B037-4F8434C80849}"/>
              </a:ext>
            </a:extLst>
          </p:cNvPr>
          <p:cNvSpPr>
            <a:spLocks noGrp="1"/>
          </p:cNvSpPr>
          <p:nvPr>
            <p:ph type="title"/>
          </p:nvPr>
        </p:nvSpPr>
        <p:spPr>
          <a:xfrm>
            <a:off x="304800" y="838200"/>
            <a:ext cx="5486400" cy="457200"/>
          </a:xfrm>
        </p:spPr>
        <p:txBody>
          <a:bodyPr/>
          <a:lstStyle/>
          <a:p>
            <a:r>
              <a:rPr lang="en-US" dirty="0"/>
              <a:t>Organizational Structure</a:t>
            </a:r>
          </a:p>
        </p:txBody>
      </p:sp>
      <p:sp>
        <p:nvSpPr>
          <p:cNvPr id="3" name="Content Placeholder 2">
            <a:extLst>
              <a:ext uri="{FF2B5EF4-FFF2-40B4-BE49-F238E27FC236}">
                <a16:creationId xmlns:a16="http://schemas.microsoft.com/office/drawing/2014/main" id="{9BF50749-6CBE-439E-B0CB-11962713D479}"/>
              </a:ext>
            </a:extLst>
          </p:cNvPr>
          <p:cNvSpPr>
            <a:spLocks noGrp="1"/>
          </p:cNvSpPr>
          <p:nvPr>
            <p:ph sz="quarter" idx="10"/>
          </p:nvPr>
        </p:nvSpPr>
        <p:spPr>
          <a:xfrm>
            <a:off x="304800" y="1447800"/>
            <a:ext cx="8534400" cy="4953000"/>
          </a:xfrm>
        </p:spPr>
        <p:txBody>
          <a:bodyPr/>
          <a:lstStyle/>
          <a:p>
            <a:r>
              <a:rPr lang="en-US" sz="2000" dirty="0">
                <a:latin typeface="+mn-lt"/>
              </a:rPr>
              <a:t>Consider institutional structure/organization</a:t>
            </a:r>
          </a:p>
          <a:p>
            <a:endParaRPr lang="en-US" sz="2000" dirty="0">
              <a:latin typeface="+mn-lt"/>
            </a:endParaRPr>
          </a:p>
          <a:p>
            <a:r>
              <a:rPr lang="en-US" sz="2000" dirty="0">
                <a:latin typeface="+mn-lt"/>
              </a:rPr>
              <a:t>Consider leadership titles within the department, unit, etc.</a:t>
            </a:r>
          </a:p>
          <a:p>
            <a:endParaRPr lang="en-US" sz="2000" dirty="0">
              <a:latin typeface="+mn-lt"/>
            </a:endParaRPr>
          </a:p>
          <a:p>
            <a:r>
              <a:rPr lang="en-US" sz="2000" dirty="0">
                <a:latin typeface="+mn-lt"/>
              </a:rPr>
              <a:t>Be alert to title inflation and potential impacts</a:t>
            </a:r>
          </a:p>
          <a:p>
            <a:endParaRPr lang="en-US" sz="2000" dirty="0">
              <a:latin typeface="+mn-lt"/>
            </a:endParaRPr>
          </a:p>
          <a:p>
            <a:pPr marL="0" indent="0">
              <a:buNone/>
            </a:pPr>
            <a:r>
              <a:rPr lang="en-US" sz="2000" b="1" dirty="0">
                <a:latin typeface="+mn-lt"/>
              </a:rPr>
              <a:t>What if there is an argument that a prior working title was </a:t>
            </a:r>
            <a:r>
              <a:rPr lang="en-US" sz="2000" b="1" i="1" dirty="0">
                <a:latin typeface="+mn-lt"/>
              </a:rPr>
              <a:t>Director</a:t>
            </a:r>
            <a:r>
              <a:rPr lang="en-US" sz="2000" b="1" dirty="0">
                <a:latin typeface="+mn-lt"/>
              </a:rPr>
              <a:t> and now they are being mapped to a specialist or manager position? </a:t>
            </a:r>
          </a:p>
          <a:p>
            <a:pPr marL="0" indent="0">
              <a:buNone/>
            </a:pPr>
            <a:r>
              <a:rPr lang="en-US" sz="2000" dirty="0">
                <a:latin typeface="+mn-lt"/>
              </a:rPr>
              <a:t>In that case, consider their prior job code and title, not working title, and assess their responsibilities as of November 7</a:t>
            </a:r>
            <a:r>
              <a:rPr lang="en-US" sz="2000" baseline="30000" dirty="0">
                <a:latin typeface="+mn-lt"/>
              </a:rPr>
              <a:t>th</a:t>
            </a:r>
            <a:r>
              <a:rPr lang="en-US" sz="2000" dirty="0">
                <a:latin typeface="+mn-lt"/>
              </a:rPr>
              <a:t>, 2021 based on documentation.</a:t>
            </a:r>
          </a:p>
          <a:p>
            <a:pPr marL="0" indent="0">
              <a:buNone/>
            </a:pPr>
            <a:endParaRPr lang="en-US" sz="2000" dirty="0">
              <a:latin typeface="+mn-lt"/>
            </a:endParaRPr>
          </a:p>
          <a:p>
            <a:pPr marL="0" indent="0">
              <a:buNone/>
            </a:pPr>
            <a:r>
              <a:rPr lang="en-US" sz="2000" dirty="0">
                <a:latin typeface="+mn-lt"/>
              </a:rPr>
              <a:t>Human Resources can help provide org charts or additional documents to help in considerations of organizational structure.</a:t>
            </a:r>
          </a:p>
          <a:p>
            <a:endParaRPr lang="en-US" dirty="0"/>
          </a:p>
        </p:txBody>
      </p:sp>
      <p:sp>
        <p:nvSpPr>
          <p:cNvPr id="4" name="TextBox 3">
            <a:extLst>
              <a:ext uri="{FF2B5EF4-FFF2-40B4-BE49-F238E27FC236}">
                <a16:creationId xmlns:a16="http://schemas.microsoft.com/office/drawing/2014/main" id="{B983B6E0-D644-482F-BDF5-CA4D5FE8BC1B}"/>
              </a:ext>
            </a:extLst>
          </p:cNvPr>
          <p:cNvSpPr txBox="1"/>
          <p:nvPr/>
        </p:nvSpPr>
        <p:spPr>
          <a:xfrm>
            <a:off x="8572500" y="6383923"/>
            <a:ext cx="533400" cy="338554"/>
          </a:xfrm>
          <a:prstGeom prst="rect">
            <a:avLst/>
          </a:prstGeom>
          <a:noFill/>
        </p:spPr>
        <p:txBody>
          <a:bodyPr wrap="square" rtlCol="0">
            <a:spAutoFit/>
          </a:bodyPr>
          <a:lstStyle/>
          <a:p>
            <a:r>
              <a:rPr lang="en-US" sz="1600" dirty="0"/>
              <a:t>19</a:t>
            </a:r>
          </a:p>
        </p:txBody>
      </p:sp>
    </p:spTree>
    <p:extLst>
      <p:ext uri="{BB962C8B-B14F-4D97-AF65-F5344CB8AC3E}">
        <p14:creationId xmlns:p14="http://schemas.microsoft.com/office/powerpoint/2010/main" val="786283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Mapping Exercise</a:t>
            </a:r>
          </a:p>
        </p:txBody>
      </p:sp>
      <p:sp>
        <p:nvSpPr>
          <p:cNvPr id="3" name="Content Placeholder 2"/>
          <p:cNvSpPr>
            <a:spLocks noGrp="1"/>
          </p:cNvSpPr>
          <p:nvPr>
            <p:ph sz="quarter" idx="10"/>
          </p:nvPr>
        </p:nvSpPr>
        <p:spPr/>
        <p:txBody>
          <a:bodyPr>
            <a:normAutofit/>
          </a:bodyPr>
          <a:lstStyle/>
          <a:p>
            <a:pPr marL="0" indent="0">
              <a:buNone/>
            </a:pPr>
            <a:r>
              <a:rPr lang="en-US" dirty="0"/>
              <a:t>Identify a Title/Standard Job Description for an employee based on their Position Description using the jobs available in the job library.</a:t>
            </a:r>
          </a:p>
          <a:p>
            <a:pPr marL="0" indent="0">
              <a:buNone/>
            </a:pPr>
            <a:endParaRPr lang="en-US" dirty="0"/>
          </a:p>
          <a:p>
            <a:pPr marL="0" indent="0">
              <a:buNone/>
            </a:pPr>
            <a:r>
              <a:rPr lang="en-US" dirty="0"/>
              <a:t>You will have:</a:t>
            </a:r>
          </a:p>
          <a:p>
            <a:r>
              <a:rPr lang="en-US" dirty="0"/>
              <a:t>The employee’s current Position Description (see Participant Packet)</a:t>
            </a:r>
          </a:p>
          <a:p>
            <a:r>
              <a:rPr lang="en-US" dirty="0"/>
              <a:t>The Title and Standard Job Description Library (access </a:t>
            </a:r>
            <a:r>
              <a:rPr lang="en-US" dirty="0">
                <a:hlinkClick r:id="rId3"/>
              </a:rPr>
              <a:t>online</a:t>
            </a:r>
            <a:r>
              <a:rPr lang="en-US" dirty="0"/>
              <a:t>) </a:t>
            </a:r>
            <a:r>
              <a:rPr lang="en-US" i="1" dirty="0"/>
              <a:t>“Job Library”</a:t>
            </a:r>
          </a:p>
        </p:txBody>
      </p:sp>
      <p:pic>
        <p:nvPicPr>
          <p:cNvPr id="5" name="Picture 4">
            <a:extLst>
              <a:ext uri="{FF2B5EF4-FFF2-40B4-BE49-F238E27FC236}">
                <a16:creationId xmlns:a16="http://schemas.microsoft.com/office/drawing/2014/main" id="{E8838DC6-9C09-4CE5-A51B-C05F62FEF5A3}"/>
              </a:ext>
            </a:extLst>
          </p:cNvPr>
          <p:cNvPicPr>
            <a:picLocks noChangeAspect="1"/>
          </p:cNvPicPr>
          <p:nvPr/>
        </p:nvPicPr>
        <p:blipFill>
          <a:blip r:embed="rId4"/>
          <a:srcRect/>
          <a:stretch/>
        </p:blipFill>
        <p:spPr>
          <a:xfrm>
            <a:off x="1033397" y="3429000"/>
            <a:ext cx="2317319" cy="2971800"/>
          </a:xfrm>
          <a:prstGeom prst="rect">
            <a:avLst/>
          </a:prstGeom>
          <a:ln>
            <a:solidFill>
              <a:schemeClr val="tx1"/>
            </a:solidFill>
          </a:ln>
        </p:spPr>
      </p:pic>
      <p:sp>
        <p:nvSpPr>
          <p:cNvPr id="6" name="TextBox 5">
            <a:extLst>
              <a:ext uri="{FF2B5EF4-FFF2-40B4-BE49-F238E27FC236}">
                <a16:creationId xmlns:a16="http://schemas.microsoft.com/office/drawing/2014/main" id="{BB06ECAB-A0E9-4E5B-9B5C-18B9C7E1C0A6}"/>
              </a:ext>
            </a:extLst>
          </p:cNvPr>
          <p:cNvSpPr txBox="1"/>
          <p:nvPr/>
        </p:nvSpPr>
        <p:spPr>
          <a:xfrm>
            <a:off x="4572000" y="4267200"/>
            <a:ext cx="3782567" cy="1200329"/>
          </a:xfrm>
          <a:prstGeom prst="rect">
            <a:avLst/>
          </a:prstGeom>
          <a:noFill/>
        </p:spPr>
        <p:txBody>
          <a:bodyPr wrap="square" rtlCol="0">
            <a:spAutoFit/>
          </a:bodyPr>
          <a:lstStyle/>
          <a:p>
            <a:r>
              <a:rPr lang="en-US" dirty="0"/>
              <a:t>The </a:t>
            </a:r>
            <a:r>
              <a:rPr lang="en-US" b="1" u="sng" dirty="0"/>
              <a:t>Participant Guide </a:t>
            </a:r>
            <a:r>
              <a:rPr lang="en-US" dirty="0"/>
              <a:t>contains an activity and materials for review and reference</a:t>
            </a:r>
          </a:p>
          <a:p>
            <a:endParaRPr lang="en-US" dirty="0"/>
          </a:p>
        </p:txBody>
      </p:sp>
      <p:sp>
        <p:nvSpPr>
          <p:cNvPr id="7" name="Arrow: Right 6">
            <a:extLst>
              <a:ext uri="{FF2B5EF4-FFF2-40B4-BE49-F238E27FC236}">
                <a16:creationId xmlns:a16="http://schemas.microsoft.com/office/drawing/2014/main" id="{36AC22D2-A48F-42E0-9DC1-8F3397E75B85}"/>
              </a:ext>
            </a:extLst>
          </p:cNvPr>
          <p:cNvSpPr/>
          <p:nvPr/>
        </p:nvSpPr>
        <p:spPr>
          <a:xfrm>
            <a:off x="3756959" y="4628998"/>
            <a:ext cx="660816" cy="285902"/>
          </a:xfrm>
          <a:prstGeom prst="rightArrow">
            <a:avLst/>
          </a:prstGeom>
          <a:solidFill>
            <a:schemeClr val="bg1">
              <a:lumMod val="50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F88F06D6-605B-4C53-B889-461CBAB1E365}"/>
              </a:ext>
            </a:extLst>
          </p:cNvPr>
          <p:cNvPicPr>
            <a:picLocks noChangeAspect="1"/>
          </p:cNvPicPr>
          <p:nvPr/>
        </p:nvPicPr>
        <p:blipFill>
          <a:blip r:embed="rId5"/>
          <a:stretch>
            <a:fillRect/>
          </a:stretch>
        </p:blipFill>
        <p:spPr>
          <a:xfrm>
            <a:off x="7624435" y="819768"/>
            <a:ext cx="468870" cy="562864"/>
          </a:xfrm>
          <a:prstGeom prst="rect">
            <a:avLst/>
          </a:prstGeom>
        </p:spPr>
      </p:pic>
      <p:sp>
        <p:nvSpPr>
          <p:cNvPr id="9" name="TextBox 8">
            <a:extLst>
              <a:ext uri="{FF2B5EF4-FFF2-40B4-BE49-F238E27FC236}">
                <a16:creationId xmlns:a16="http://schemas.microsoft.com/office/drawing/2014/main" id="{DD9932D0-9879-43D2-833A-2B934C566431}"/>
              </a:ext>
            </a:extLst>
          </p:cNvPr>
          <p:cNvSpPr txBox="1"/>
          <p:nvPr/>
        </p:nvSpPr>
        <p:spPr>
          <a:xfrm>
            <a:off x="8093305" y="884205"/>
            <a:ext cx="838200" cy="369332"/>
          </a:xfrm>
          <a:prstGeom prst="rect">
            <a:avLst/>
          </a:prstGeom>
          <a:noFill/>
        </p:spPr>
        <p:txBody>
          <a:bodyPr wrap="square" rtlCol="0">
            <a:spAutoFit/>
          </a:bodyPr>
          <a:lstStyle/>
          <a:p>
            <a:r>
              <a:rPr lang="en-US" dirty="0"/>
              <a:t>Pg. 17</a:t>
            </a:r>
          </a:p>
        </p:txBody>
      </p:sp>
    </p:spTree>
    <p:extLst>
      <p:ext uri="{BB962C8B-B14F-4D97-AF65-F5344CB8AC3E}">
        <p14:creationId xmlns:p14="http://schemas.microsoft.com/office/powerpoint/2010/main" val="3732186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6BBA4D-2A90-4AA0-896E-2D320CE77539}"/>
              </a:ext>
            </a:extLst>
          </p:cNvPr>
          <p:cNvSpPr>
            <a:spLocks noGrp="1"/>
          </p:cNvSpPr>
          <p:nvPr>
            <p:ph sz="quarter" idx="10"/>
          </p:nvPr>
        </p:nvSpPr>
        <p:spPr>
          <a:xfrm>
            <a:off x="0" y="762000"/>
            <a:ext cx="9144000" cy="6096000"/>
          </a:xfrm>
        </p:spPr>
        <p:txBody>
          <a:bodyPr/>
          <a:lstStyle/>
          <a:p>
            <a:pPr marL="0" marR="0" indent="0">
              <a:lnSpc>
                <a:spcPct val="115000"/>
              </a:lnSpc>
              <a:spcBef>
                <a:spcPts val="0"/>
              </a:spcBef>
              <a:spcAft>
                <a:spcPts val="1000"/>
              </a:spcAft>
              <a:buNone/>
            </a:pPr>
            <a:r>
              <a:rPr lang="en-US" sz="1600" b="1" dirty="0">
                <a:effectLst/>
                <a:latin typeface="Calibri" panose="020F0502020204030204" pitchFamily="34" charset="0"/>
                <a:ea typeface="Calibri" panose="020F0502020204030204" pitchFamily="34" charset="0"/>
              </a:rPr>
              <a:t>Job Title: Sr Admin Program Specialist</a:t>
            </a:r>
            <a:endParaRPr lang="en-US" sz="1600" dirty="0">
              <a:effectLst/>
              <a:latin typeface="Arial" panose="020B0604020202020204" pitchFamily="34" charset="0"/>
              <a:ea typeface="Calibri" panose="020F0502020204030204" pitchFamily="34" charset="0"/>
            </a:endParaRPr>
          </a:p>
          <a:p>
            <a:pPr marL="0" marR="0" indent="0">
              <a:lnSpc>
                <a:spcPct val="115000"/>
              </a:lnSpc>
              <a:spcBef>
                <a:spcPts val="0"/>
              </a:spcBef>
              <a:spcAft>
                <a:spcPts val="1000"/>
              </a:spcAft>
              <a:buNone/>
            </a:pPr>
            <a:r>
              <a:rPr lang="en-US" sz="1600" b="1" dirty="0">
                <a:effectLst/>
                <a:latin typeface="Calibri" panose="020F0502020204030204" pitchFamily="34" charset="0"/>
                <a:ea typeface="Calibri" panose="020F0502020204030204" pitchFamily="34" charset="0"/>
              </a:rPr>
              <a:t>Job Summary:</a:t>
            </a:r>
            <a:endParaRPr lang="en-US" sz="1600" dirty="0">
              <a:effectLst/>
              <a:latin typeface="Arial" panose="020B0604020202020204" pitchFamily="34" charset="0"/>
              <a:ea typeface="Calibri" panose="020F0502020204030204" pitchFamily="34" charset="0"/>
            </a:endParaRPr>
          </a:p>
          <a:p>
            <a:pPr marL="0" marR="0" indent="0">
              <a:lnSpc>
                <a:spcPct val="115000"/>
              </a:lnSpc>
              <a:spcBef>
                <a:spcPts val="0"/>
              </a:spcBef>
              <a:spcAft>
                <a:spcPts val="1000"/>
              </a:spcAft>
              <a:buNone/>
            </a:pPr>
            <a:r>
              <a:rPr lang="en-US" sz="1600" dirty="0">
                <a:effectLst/>
                <a:latin typeface="Calibri" panose="020F0502020204030204" pitchFamily="34" charset="0"/>
                <a:ea typeface="Calibri" panose="020F0502020204030204" pitchFamily="34" charset="0"/>
              </a:rPr>
              <a:t>This position is responsible for payroll of considerable difficulty for the large, complex and unique division employee payroll and independently oversees, supervises, and manages the payroll functions for all employee types. This includes the Dean's Office and approximately 46 departments, centers and support units. The division payroll involves approximately 6000 employees being paid on a complex variety of funds crossing various divisions at UW Madison.</a:t>
            </a:r>
            <a:endParaRPr lang="en-US" sz="1600" dirty="0">
              <a:effectLst/>
              <a:latin typeface="Arial" panose="020B0604020202020204" pitchFamily="34" charset="0"/>
              <a:ea typeface="Calibri" panose="020F0502020204030204" pitchFamily="34" charset="0"/>
            </a:endParaRPr>
          </a:p>
          <a:p>
            <a:pPr marL="0" marR="0" indent="0">
              <a:lnSpc>
                <a:spcPct val="115000"/>
              </a:lnSpc>
              <a:spcBef>
                <a:spcPts val="0"/>
              </a:spcBef>
              <a:spcAft>
                <a:spcPts val="1000"/>
              </a:spcAft>
              <a:buNone/>
            </a:pPr>
            <a:r>
              <a:rPr lang="en-US" sz="1600" dirty="0">
                <a:effectLst/>
                <a:latin typeface="Calibri" panose="020F0502020204030204" pitchFamily="34" charset="0"/>
                <a:ea typeface="Calibri" panose="020F0502020204030204" pitchFamily="34" charset="0"/>
              </a:rPr>
              <a:t>This position serves as the supervisor for the payroll and benefits team which consists of nine Payroll and Benefits Specialist throughout the unit. This position is responsible for distributing payroll work throughout the payroll and benefits team and recommending and implementing staffing changes as needed. This position will be responsible for the hiring, training, development and performance reviews of the payroll and benefits team. This position is responsible for representing the unit payroll team on divisional and campus committees. </a:t>
            </a:r>
            <a:endParaRPr lang="en-US" sz="1600" dirty="0">
              <a:effectLst/>
              <a:latin typeface="Arial" panose="020B0604020202020204" pitchFamily="34" charset="0"/>
              <a:ea typeface="Calibri" panose="020F0502020204030204" pitchFamily="34" charset="0"/>
            </a:endParaRPr>
          </a:p>
          <a:p>
            <a:pPr marL="0" marR="0" indent="0">
              <a:lnSpc>
                <a:spcPct val="115000"/>
              </a:lnSpc>
              <a:spcBef>
                <a:spcPts val="0"/>
              </a:spcBef>
              <a:spcAft>
                <a:spcPts val="1000"/>
              </a:spcAft>
              <a:buNone/>
            </a:pPr>
            <a:r>
              <a:rPr lang="en-US" sz="1600" dirty="0">
                <a:effectLst/>
                <a:latin typeface="Calibri" panose="020F0502020204030204" pitchFamily="34" charset="0"/>
                <a:ea typeface="Calibri" panose="020F0502020204030204" pitchFamily="34" charset="0"/>
              </a:rPr>
              <a:t>This role requires comprehensive knowledge of the PeopleSoft Human Resource System (HRS); the position serves as the primary HRS resource and expert for the operation and maintenance of the system to ensure that policies and procedures relating to appointments and payroll are being followed at all levels.</a:t>
            </a:r>
            <a:endParaRPr lang="en-US" sz="1600" dirty="0"/>
          </a:p>
        </p:txBody>
      </p:sp>
    </p:spTree>
    <p:extLst>
      <p:ext uri="{BB962C8B-B14F-4D97-AF65-F5344CB8AC3E}">
        <p14:creationId xmlns:p14="http://schemas.microsoft.com/office/powerpoint/2010/main" val="811216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2831FF-1D5E-48DA-9BCD-30BDD9CF41CE}"/>
              </a:ext>
            </a:extLst>
          </p:cNvPr>
          <p:cNvSpPr>
            <a:spLocks noGrp="1"/>
          </p:cNvSpPr>
          <p:nvPr>
            <p:ph sz="quarter" idx="10"/>
          </p:nvPr>
        </p:nvSpPr>
        <p:spPr>
          <a:xfrm>
            <a:off x="0" y="762000"/>
            <a:ext cx="9144000" cy="6096000"/>
          </a:xfrm>
        </p:spPr>
        <p:txBody>
          <a:bodyPr/>
          <a:lstStyle/>
          <a:p>
            <a:pPr marL="0" marR="0" indent="0">
              <a:lnSpc>
                <a:spcPct val="115000"/>
              </a:lnSpc>
              <a:spcBef>
                <a:spcPts val="0"/>
              </a:spcBef>
              <a:spcAft>
                <a:spcPts val="1000"/>
              </a:spcAft>
              <a:buNone/>
            </a:pPr>
            <a:r>
              <a:rPr lang="en-US" sz="1600" b="1" dirty="0">
                <a:effectLst/>
                <a:latin typeface="Calibri" panose="020F0502020204030204" pitchFamily="34" charset="0"/>
                <a:ea typeface="Calibri" panose="020F0502020204030204" pitchFamily="34" charset="0"/>
              </a:rPr>
              <a:t>Principal Duties</a:t>
            </a:r>
            <a:endParaRPr lang="en-US" sz="1600" dirty="0">
              <a:effectLst/>
              <a:latin typeface="Arial" panose="020B0604020202020204" pitchFamily="34" charset="0"/>
              <a:ea typeface="Calibri" panose="020F0502020204030204" pitchFamily="34" charset="0"/>
            </a:endParaRPr>
          </a:p>
          <a:p>
            <a:pPr marL="0" marR="0" indent="0">
              <a:lnSpc>
                <a:spcPct val="115000"/>
              </a:lnSpc>
              <a:spcBef>
                <a:spcPts val="0"/>
              </a:spcBef>
              <a:spcAft>
                <a:spcPts val="1000"/>
              </a:spcAft>
              <a:buNone/>
            </a:pPr>
            <a:r>
              <a:rPr lang="en-US" sz="1600" b="1" dirty="0">
                <a:effectLst/>
                <a:latin typeface="Calibri" panose="020F0502020204030204" pitchFamily="34" charset="0"/>
                <a:ea typeface="Calibri" panose="020F0502020204030204" pitchFamily="34" charset="0"/>
              </a:rPr>
              <a:t>Responsible for establishing and providing excellent &amp; consistent Payroll &amp; Benefit service to all division employees (40%)</a:t>
            </a:r>
            <a:endParaRPr lang="en-US" sz="1600" dirty="0">
              <a:effectLst/>
              <a:latin typeface="Arial" panose="020B0604020202020204" pitchFamily="34"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Set deadlines for monthly payroll planning calendar distributed to division departments.</a:t>
            </a:r>
            <a:endParaRPr lang="en-US" sz="1600" dirty="0">
              <a:effectLst/>
              <a:latin typeface="Arial" panose="020B0604020202020204" pitchFamily="34"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Coordinate payroll splits and appointment changes between departments and other colleges.</a:t>
            </a:r>
            <a:endParaRPr lang="en-US" sz="1600" dirty="0">
              <a:effectLst/>
              <a:latin typeface="Arial" panose="020B0604020202020204" pitchFamily="34"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Determine the need for special payrolls, check corrections, salary cost transfers (SCT's) or other corrective documents. Initiate and process accordingly.</a:t>
            </a:r>
            <a:endParaRPr lang="en-US" sz="1600" dirty="0">
              <a:effectLst/>
              <a:latin typeface="Arial" panose="020B0604020202020204" pitchFamily="34"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Coordinate Inter-session, Summer Session and Summer Service payrolls. Audit for compliance with campus "9ths" rule.</a:t>
            </a:r>
            <a:endParaRPr lang="en-US" sz="1600" dirty="0">
              <a:effectLst/>
              <a:latin typeface="Arial" panose="020B0604020202020204" pitchFamily="34"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Review and audit regular and end-of-month payrolls. Determine appropriateness of pay types and transaction codes to assure that leave time is generated if appropriate and retirement is taken if appropriate.</a:t>
            </a:r>
            <a:endParaRPr lang="en-US" sz="1600" dirty="0">
              <a:effectLst/>
              <a:latin typeface="Arial" panose="020B0604020202020204" pitchFamily="34" charset="0"/>
              <a:ea typeface="Calibri" panose="020F0502020204030204" pitchFamily="34" charset="0"/>
            </a:endParaRPr>
          </a:p>
          <a:p>
            <a:pPr marL="0" marR="0" indent="0">
              <a:lnSpc>
                <a:spcPct val="115000"/>
              </a:lnSpc>
              <a:spcBef>
                <a:spcPts val="0"/>
              </a:spcBef>
              <a:spcAft>
                <a:spcPts val="0"/>
              </a:spcAft>
              <a:buNone/>
            </a:pPr>
            <a:r>
              <a:rPr lang="en-US" sz="1600" b="1" dirty="0">
                <a:effectLst/>
                <a:latin typeface="Calibri" panose="020F0502020204030204" pitchFamily="34" charset="0"/>
                <a:ea typeface="Calibri" panose="020F0502020204030204" pitchFamily="34" charset="0"/>
              </a:rPr>
              <a:t>Supervision, Training and Development of division Payroll and Benefits Staff (20%)</a:t>
            </a:r>
            <a:endParaRPr lang="en-US" sz="1600" dirty="0">
              <a:effectLst/>
              <a:latin typeface="Arial" panose="020B0604020202020204" pitchFamily="34" charset="0"/>
              <a:ea typeface="Calibri" panose="020F0502020204030204" pitchFamily="34" charset="0"/>
            </a:endParaRPr>
          </a:p>
          <a:p>
            <a:pPr marL="342900" marR="0" lvl="0" indent="-342900">
              <a:lnSpc>
                <a:spcPct val="115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Recruit, interview, hire, train, evaluate and, when appropriate, discipline division Payroll and Benefits staff.</a:t>
            </a:r>
            <a:endParaRPr lang="en-US" sz="1600" dirty="0">
              <a:effectLst/>
              <a:latin typeface="Arial" panose="020B0604020202020204" pitchFamily="34" charset="0"/>
              <a:ea typeface="Calibri" panose="020F0502020204030204" pitchFamily="34" charset="0"/>
            </a:endParaRPr>
          </a:p>
          <a:p>
            <a:pPr marL="342900" marR="0" lvl="0" indent="-342900">
              <a:lnSpc>
                <a:spcPct val="115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Ensure work team members have the necessary knowledge and training to successfully perform the functions of their job.</a:t>
            </a:r>
            <a:endParaRPr lang="en-US" sz="1600" dirty="0">
              <a:effectLst/>
              <a:latin typeface="Arial" panose="020B0604020202020204" pitchFamily="34" charset="0"/>
              <a:ea typeface="Calibri" panose="020F0502020204030204" pitchFamily="34" charset="0"/>
            </a:endParaRPr>
          </a:p>
          <a:p>
            <a:pPr marL="342900" marR="0" lvl="0" indent="-342900">
              <a:lnSpc>
                <a:spcPct val="115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Monitor activities, review workload, modify schedules, and approve leave reports and requests.</a:t>
            </a:r>
            <a:endParaRPr lang="en-US" sz="1600" dirty="0">
              <a:effectLst/>
              <a:latin typeface="Arial" panose="020B0604020202020204" pitchFamily="34" charset="0"/>
              <a:ea typeface="Calibri" panose="020F0502020204030204" pitchFamily="34" charset="0"/>
            </a:endParaRPr>
          </a:p>
          <a:p>
            <a:pPr marL="342900" marR="0" lvl="0" indent="-342900">
              <a:lnSpc>
                <a:spcPct val="115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Review work performance of work team members, ensuring that performance is consistent with department expectations. </a:t>
            </a:r>
            <a:endParaRPr lang="en-US" sz="1600" dirty="0">
              <a:effectLst/>
              <a:latin typeface="Arial" panose="020B0604020202020204" pitchFamily="34" charset="0"/>
              <a:ea typeface="Calibri" panose="020F0502020204030204" pitchFamily="34" charset="0"/>
            </a:endParaRPr>
          </a:p>
          <a:p>
            <a:endParaRPr lang="en-US" sz="1600" dirty="0"/>
          </a:p>
        </p:txBody>
      </p:sp>
    </p:spTree>
    <p:extLst>
      <p:ext uri="{BB962C8B-B14F-4D97-AF65-F5344CB8AC3E}">
        <p14:creationId xmlns:p14="http://schemas.microsoft.com/office/powerpoint/2010/main" val="1162774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B0BEDC-6DFA-4FD0-B18C-E3C9A9EA56C2}"/>
              </a:ext>
            </a:extLst>
          </p:cNvPr>
          <p:cNvSpPr>
            <a:spLocks noGrp="1"/>
          </p:cNvSpPr>
          <p:nvPr>
            <p:ph sz="quarter" idx="10"/>
          </p:nvPr>
        </p:nvSpPr>
        <p:spPr>
          <a:xfrm>
            <a:off x="0" y="762000"/>
            <a:ext cx="9144000" cy="6096000"/>
          </a:xfrm>
        </p:spPr>
        <p:txBody>
          <a:bodyPr/>
          <a:lstStyle/>
          <a:p>
            <a:pPr marL="0" marR="0" indent="0">
              <a:lnSpc>
                <a:spcPct val="115000"/>
              </a:lnSpc>
              <a:spcBef>
                <a:spcPts val="0"/>
              </a:spcBef>
              <a:spcAft>
                <a:spcPts val="0"/>
              </a:spcAft>
              <a:buNone/>
            </a:pPr>
            <a:r>
              <a:rPr lang="en-US" sz="1600" b="1" dirty="0">
                <a:effectLst/>
                <a:latin typeface="Calibri" panose="020F0502020204030204" pitchFamily="34" charset="0"/>
                <a:ea typeface="Calibri" panose="020F0502020204030204" pitchFamily="34" charset="0"/>
              </a:rPr>
              <a:t>Process Improvement (20%)</a:t>
            </a:r>
            <a:endParaRPr lang="en-US" sz="1600" dirty="0">
              <a:effectLst/>
              <a:latin typeface="Arial" panose="020B0604020202020204" pitchFamily="34" charset="0"/>
              <a:ea typeface="Calibri" panose="020F0502020204030204" pitchFamily="34" charset="0"/>
            </a:endParaRPr>
          </a:p>
          <a:p>
            <a:pPr marL="342900" marR="0" lvl="0" indent="-342900">
              <a:lnSpc>
                <a:spcPct val="115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Collaborate with colleagues in HR and IT to develop and/or create reports for Management regarding payroll related information</a:t>
            </a:r>
            <a:endParaRPr lang="en-US" sz="1600" dirty="0">
              <a:effectLst/>
              <a:latin typeface="Arial" panose="020B0604020202020204" pitchFamily="34" charset="0"/>
              <a:ea typeface="Calibri" panose="020F0502020204030204" pitchFamily="34" charset="0"/>
            </a:endParaRPr>
          </a:p>
          <a:p>
            <a:pPr marL="342900" marR="0" lvl="0" indent="-342900">
              <a:lnSpc>
                <a:spcPct val="115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In partnership with the Talent Management SME's, HR Managers, HR Business Partners and Payroll staff, develop workflows for the various payroll related transactions for the new service model and team structure</a:t>
            </a:r>
            <a:endParaRPr lang="en-US" sz="1600" dirty="0">
              <a:effectLst/>
              <a:latin typeface="Arial" panose="020B0604020202020204" pitchFamily="34" charset="0"/>
              <a:ea typeface="Calibri" panose="020F0502020204030204" pitchFamily="34" charset="0"/>
            </a:endParaRPr>
          </a:p>
          <a:p>
            <a:pPr marL="342900" marR="0" lvl="0" indent="-342900">
              <a:lnSpc>
                <a:spcPct val="115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Determine long-range priorities, considering impact on division Payroll staff as well as Human Resource Office. Advise management on emerging trends. </a:t>
            </a:r>
            <a:endParaRPr lang="en-US" sz="1600" dirty="0">
              <a:effectLst/>
              <a:latin typeface="Arial" panose="020B0604020202020204" pitchFamily="34" charset="0"/>
              <a:ea typeface="Calibri" panose="020F0502020204030204" pitchFamily="34" charset="0"/>
            </a:endParaRPr>
          </a:p>
          <a:p>
            <a:pPr marL="0" marR="0" indent="0">
              <a:lnSpc>
                <a:spcPct val="115000"/>
              </a:lnSpc>
              <a:spcBef>
                <a:spcPts val="0"/>
              </a:spcBef>
              <a:spcAft>
                <a:spcPts val="0"/>
              </a:spcAft>
              <a:buNone/>
            </a:pPr>
            <a:r>
              <a:rPr lang="en-US" sz="1600" b="1" dirty="0">
                <a:effectLst/>
                <a:latin typeface="Calibri" panose="020F0502020204030204" pitchFamily="34" charset="0"/>
                <a:ea typeface="Calibri" panose="020F0502020204030204" pitchFamily="34" charset="0"/>
              </a:rPr>
              <a:t>Communication Management (15%)</a:t>
            </a:r>
            <a:endParaRPr lang="en-US" sz="1600" dirty="0">
              <a:effectLst/>
              <a:latin typeface="Arial" panose="020B0604020202020204" pitchFamily="34" charset="0"/>
              <a:ea typeface="Calibri" panose="020F0502020204030204" pitchFamily="34" charset="0"/>
            </a:endParaRPr>
          </a:p>
          <a:p>
            <a:pPr marL="342900" marR="0" lvl="0" indent="-342900">
              <a:lnSpc>
                <a:spcPct val="115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Creates and manages content for various payroll communications including HR Forums, division website, intranet</a:t>
            </a:r>
            <a:r>
              <a:rPr lang="en-US" sz="1600" dirty="0">
                <a:latin typeface="Arial" panose="020B0604020202020204" pitchFamily="34" charset="0"/>
                <a:ea typeface="Calibri" panose="020F0502020204030204" pitchFamily="34" charset="0"/>
              </a:rPr>
              <a:t> </a:t>
            </a:r>
            <a:r>
              <a:rPr lang="en-US" sz="1600" dirty="0">
                <a:effectLst/>
                <a:latin typeface="Calibri" panose="020F0502020204030204" pitchFamily="34" charset="0"/>
                <a:ea typeface="Calibri" panose="020F0502020204030204" pitchFamily="34" charset="0"/>
              </a:rPr>
              <a:t>modifications, enhancements and updates, and other channels to ensure employees have knowledge of training events and general payroll and benefit information.</a:t>
            </a:r>
            <a:endParaRPr lang="en-US" sz="1600" dirty="0">
              <a:effectLst/>
              <a:latin typeface="Arial" panose="020B0604020202020204" pitchFamily="34" charset="0"/>
              <a:ea typeface="Calibri" panose="020F0502020204030204" pitchFamily="34" charset="0"/>
            </a:endParaRPr>
          </a:p>
          <a:p>
            <a:pPr marL="342900" marR="0" lvl="0" indent="-342900">
              <a:lnSpc>
                <a:spcPct val="115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Actively participate in university committees and projects that will impact division payroll and represent the interests of the division.</a:t>
            </a:r>
            <a:endParaRPr lang="en-US" sz="1600" dirty="0">
              <a:effectLst/>
              <a:latin typeface="Arial" panose="020B0604020202020204" pitchFamily="34" charset="0"/>
              <a:ea typeface="Calibri" panose="020F0502020204030204" pitchFamily="34" charset="0"/>
            </a:endParaRPr>
          </a:p>
          <a:p>
            <a:pPr marL="342900" marR="0" lvl="0" indent="-342900">
              <a:lnSpc>
                <a:spcPct val="115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Acts as liaison for payroll issues and resolve problems in consultation with departments, employees and appropriate campus-level. Contacts may include other colleges, Accounting Services, Employee Compensation and Benefit Services (EC&amp;BS), Employee Trust Funds (ETF), Office of Human Resources (OHR), other state agencies and private business representatives.</a:t>
            </a:r>
            <a:endParaRPr lang="en-US" sz="1600" dirty="0">
              <a:effectLst/>
              <a:latin typeface="Arial" panose="020B0604020202020204" pitchFamily="34" charset="0"/>
              <a:ea typeface="Calibri" panose="020F0502020204030204" pitchFamily="34" charset="0"/>
            </a:endParaRPr>
          </a:p>
          <a:p>
            <a:pPr marL="342900" marR="0" lvl="0" indent="-342900">
              <a:lnSpc>
                <a:spcPct val="115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Coordinate with division HR leadership team to review, discuss, and resolve payroll issues and policies and procedures and ensure that they are communicated effectively within HR and divisional departments.</a:t>
            </a:r>
            <a:endParaRPr lang="en-US" sz="1600" dirty="0">
              <a:effectLst/>
              <a:latin typeface="Arial" panose="020B0604020202020204" pitchFamily="34" charset="0"/>
              <a:ea typeface="Calibri" panose="020F0502020204030204" pitchFamily="34" charset="0"/>
            </a:endParaRPr>
          </a:p>
          <a:p>
            <a:endParaRPr lang="en-US" sz="1600" dirty="0"/>
          </a:p>
        </p:txBody>
      </p:sp>
    </p:spTree>
    <p:extLst>
      <p:ext uri="{BB962C8B-B14F-4D97-AF65-F5344CB8AC3E}">
        <p14:creationId xmlns:p14="http://schemas.microsoft.com/office/powerpoint/2010/main" val="1533301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if…</a:t>
            </a:r>
          </a:p>
        </p:txBody>
      </p:sp>
      <p:sp>
        <p:nvSpPr>
          <p:cNvPr id="3" name="Content Placeholder 2"/>
          <p:cNvSpPr>
            <a:spLocks noGrp="1"/>
          </p:cNvSpPr>
          <p:nvPr>
            <p:ph sz="quarter" idx="10"/>
          </p:nvPr>
        </p:nvSpPr>
        <p:spPr/>
        <p:txBody>
          <a:bodyPr>
            <a:normAutofit/>
          </a:bodyPr>
          <a:lstStyle/>
          <a:p>
            <a:pPr marL="0" indent="0">
              <a:buNone/>
            </a:pPr>
            <a:r>
              <a:rPr lang="en-US" dirty="0"/>
              <a:t>1. An employee’s current job description is not accurate?</a:t>
            </a:r>
          </a:p>
          <a:p>
            <a:pPr marL="0" indent="0">
              <a:buNone/>
            </a:pPr>
            <a:endParaRPr lang="en-US" dirty="0"/>
          </a:p>
          <a:p>
            <a:pPr marL="0" indent="0">
              <a:buNone/>
            </a:pPr>
            <a:r>
              <a:rPr lang="en-US" dirty="0"/>
              <a:t>2. An employee’s job is split between multiple roles?</a:t>
            </a:r>
          </a:p>
          <a:p>
            <a:endParaRPr lang="en-US" dirty="0"/>
          </a:p>
          <a:p>
            <a:pPr marL="0" indent="0">
              <a:buNone/>
            </a:pPr>
            <a:r>
              <a:rPr lang="en-US" dirty="0"/>
              <a:t>3. No Title/Standard Job Description exists for a current job? </a:t>
            </a:r>
          </a:p>
          <a:p>
            <a:pPr marL="0" indent="0">
              <a:buNone/>
            </a:pPr>
            <a:endParaRPr lang="en-US" dirty="0"/>
          </a:p>
          <a:p>
            <a:pPr marL="0" indent="0">
              <a:buNone/>
            </a:pPr>
            <a:endParaRPr lang="en-US" dirty="0"/>
          </a:p>
          <a:p>
            <a:endParaRPr lang="en-US" dirty="0"/>
          </a:p>
          <a:p>
            <a:endParaRPr lang="en-US" dirty="0"/>
          </a:p>
        </p:txBody>
      </p:sp>
      <p:pic>
        <p:nvPicPr>
          <p:cNvPr id="4" name="Picture 3">
            <a:extLst>
              <a:ext uri="{FF2B5EF4-FFF2-40B4-BE49-F238E27FC236}">
                <a16:creationId xmlns:a16="http://schemas.microsoft.com/office/drawing/2014/main" id="{A8E2641C-0225-4E57-BFE8-74494AB2DE4F}"/>
              </a:ext>
            </a:extLst>
          </p:cNvPr>
          <p:cNvPicPr>
            <a:picLocks noChangeAspect="1"/>
          </p:cNvPicPr>
          <p:nvPr/>
        </p:nvPicPr>
        <p:blipFill>
          <a:blip r:embed="rId3"/>
          <a:stretch>
            <a:fillRect/>
          </a:stretch>
        </p:blipFill>
        <p:spPr>
          <a:xfrm>
            <a:off x="7624435" y="819768"/>
            <a:ext cx="468870" cy="562864"/>
          </a:xfrm>
          <a:prstGeom prst="rect">
            <a:avLst/>
          </a:prstGeom>
        </p:spPr>
      </p:pic>
      <p:sp>
        <p:nvSpPr>
          <p:cNvPr id="5" name="TextBox 4">
            <a:extLst>
              <a:ext uri="{FF2B5EF4-FFF2-40B4-BE49-F238E27FC236}">
                <a16:creationId xmlns:a16="http://schemas.microsoft.com/office/drawing/2014/main" id="{20FA2621-95D4-411E-BCDC-C94F9A8A2C6D}"/>
              </a:ext>
            </a:extLst>
          </p:cNvPr>
          <p:cNvSpPr txBox="1"/>
          <p:nvPr/>
        </p:nvSpPr>
        <p:spPr>
          <a:xfrm>
            <a:off x="8093305" y="884205"/>
            <a:ext cx="838200" cy="369332"/>
          </a:xfrm>
          <a:prstGeom prst="rect">
            <a:avLst/>
          </a:prstGeom>
          <a:noFill/>
        </p:spPr>
        <p:txBody>
          <a:bodyPr wrap="square" rtlCol="0">
            <a:spAutoFit/>
          </a:bodyPr>
          <a:lstStyle/>
          <a:p>
            <a:r>
              <a:rPr lang="en-US" dirty="0"/>
              <a:t>Pg. 20</a:t>
            </a:r>
          </a:p>
        </p:txBody>
      </p:sp>
    </p:spTree>
    <p:extLst>
      <p:ext uri="{BB962C8B-B14F-4D97-AF65-F5344CB8AC3E}">
        <p14:creationId xmlns:p14="http://schemas.microsoft.com/office/powerpoint/2010/main" val="38078165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B682A89-5414-4072-B404-188B429FC197}"/>
              </a:ext>
            </a:extLst>
          </p:cNvPr>
          <p:cNvSpPr txBox="1"/>
          <p:nvPr/>
        </p:nvSpPr>
        <p:spPr>
          <a:xfrm>
            <a:off x="228600" y="762000"/>
            <a:ext cx="3779368" cy="461665"/>
          </a:xfrm>
          <a:prstGeom prst="rect">
            <a:avLst/>
          </a:prstGeom>
          <a:noFill/>
        </p:spPr>
        <p:txBody>
          <a:bodyPr wrap="none" rtlCol="0">
            <a:spAutoFit/>
          </a:bodyPr>
          <a:lstStyle/>
          <a:p>
            <a:r>
              <a:rPr lang="en-US" sz="2400" b="1" dirty="0">
                <a:latin typeface="Verlag Black" charset="0"/>
              </a:rPr>
              <a:t>Mapping Exercise Reflection</a:t>
            </a:r>
          </a:p>
        </p:txBody>
      </p:sp>
      <p:sp>
        <p:nvSpPr>
          <p:cNvPr id="3" name="Rectangle 2">
            <a:extLst>
              <a:ext uri="{FF2B5EF4-FFF2-40B4-BE49-F238E27FC236}">
                <a16:creationId xmlns:a16="http://schemas.microsoft.com/office/drawing/2014/main" id="{E1E3335F-BBFC-472C-B854-30D6DCD874B8}"/>
              </a:ext>
            </a:extLst>
          </p:cNvPr>
          <p:cNvSpPr/>
          <p:nvPr/>
        </p:nvSpPr>
        <p:spPr>
          <a:xfrm>
            <a:off x="457200" y="2514600"/>
            <a:ext cx="8077200" cy="2463368"/>
          </a:xfrm>
          <a:prstGeom prst="rect">
            <a:avLst/>
          </a:prstGeom>
          <a:solidFill>
            <a:schemeClr val="bg1"/>
          </a:solid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D9F4CE7-75BA-4A3A-AFFE-0E48ACD28778}"/>
              </a:ext>
            </a:extLst>
          </p:cNvPr>
          <p:cNvSpPr txBox="1"/>
          <p:nvPr/>
        </p:nvSpPr>
        <p:spPr>
          <a:xfrm>
            <a:off x="708361" y="2761977"/>
            <a:ext cx="7766485" cy="2215991"/>
          </a:xfrm>
          <a:prstGeom prst="rect">
            <a:avLst/>
          </a:prstGeom>
          <a:noFill/>
        </p:spPr>
        <p:txBody>
          <a:bodyPr wrap="none" rtlCol="0">
            <a:spAutoFit/>
          </a:bodyPr>
          <a:lstStyle/>
          <a:p>
            <a:r>
              <a:rPr lang="en-US" sz="2400" b="1" dirty="0">
                <a:solidFill>
                  <a:srgbClr val="C00000"/>
                </a:solidFill>
              </a:rPr>
              <a:t>Discussion Questions: </a:t>
            </a:r>
          </a:p>
          <a:p>
            <a:pPr marL="285750" indent="-285750">
              <a:buFont typeface="Arial" panose="020B0604020202020204" pitchFamily="34" charset="0"/>
              <a:buChar char="•"/>
            </a:pPr>
            <a:r>
              <a:rPr lang="en-US" sz="2400" dirty="0"/>
              <a:t>What questions do you have as you complete this activity?</a:t>
            </a:r>
          </a:p>
          <a:p>
            <a:pPr marL="285750" indent="-285750">
              <a:buFont typeface="Arial" panose="020B0604020202020204" pitchFamily="34" charset="0"/>
              <a:buChar char="•"/>
            </a:pPr>
            <a:r>
              <a:rPr lang="en-US" sz="2400" dirty="0"/>
              <a:t>What part of the review process was easy to accomplish?</a:t>
            </a:r>
          </a:p>
          <a:p>
            <a:pPr marL="285750" indent="-285750">
              <a:buFont typeface="Arial" panose="020B0604020202020204" pitchFamily="34" charset="0"/>
              <a:buChar char="•"/>
            </a:pPr>
            <a:r>
              <a:rPr lang="en-US" sz="2400" dirty="0"/>
              <a:t>What was difficult?</a:t>
            </a:r>
          </a:p>
          <a:p>
            <a:pPr marL="285750" indent="-285750">
              <a:buFont typeface="Arial" panose="020B0604020202020204" pitchFamily="34" charset="0"/>
              <a:buChar char="•"/>
            </a:pPr>
            <a:r>
              <a:rPr lang="en-US" sz="2400" dirty="0"/>
              <a:t>What questions do you have?</a:t>
            </a:r>
          </a:p>
          <a:p>
            <a:endParaRPr lang="en-US" dirty="0"/>
          </a:p>
        </p:txBody>
      </p:sp>
    </p:spTree>
    <p:extLst>
      <p:ext uri="{BB962C8B-B14F-4D97-AF65-F5344CB8AC3E}">
        <p14:creationId xmlns:p14="http://schemas.microsoft.com/office/powerpoint/2010/main" val="28769059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ED02E-1C15-4C0B-B0B5-49A61DBD397B}"/>
              </a:ext>
            </a:extLst>
          </p:cNvPr>
          <p:cNvSpPr>
            <a:spLocks noGrp="1"/>
          </p:cNvSpPr>
          <p:nvPr>
            <p:ph type="title"/>
          </p:nvPr>
        </p:nvSpPr>
        <p:spPr>
          <a:xfrm>
            <a:off x="304800" y="838200"/>
            <a:ext cx="5486400" cy="457200"/>
          </a:xfrm>
        </p:spPr>
        <p:txBody>
          <a:bodyPr/>
          <a:lstStyle/>
          <a:p>
            <a:r>
              <a:rPr lang="en-US" dirty="0"/>
              <a:t>Role of a Panel Member</a:t>
            </a:r>
          </a:p>
        </p:txBody>
      </p:sp>
      <p:sp>
        <p:nvSpPr>
          <p:cNvPr id="3" name="Content Placeholder 2">
            <a:extLst>
              <a:ext uri="{FF2B5EF4-FFF2-40B4-BE49-F238E27FC236}">
                <a16:creationId xmlns:a16="http://schemas.microsoft.com/office/drawing/2014/main" id="{B026C7C2-4760-4454-B954-16E29C68E515}"/>
              </a:ext>
            </a:extLst>
          </p:cNvPr>
          <p:cNvSpPr>
            <a:spLocks noGrp="1"/>
          </p:cNvSpPr>
          <p:nvPr>
            <p:ph sz="quarter" idx="10"/>
          </p:nvPr>
        </p:nvSpPr>
        <p:spPr/>
        <p:txBody>
          <a:bodyPr/>
          <a:lstStyle/>
          <a:p>
            <a:pPr marL="0" indent="0">
              <a:buNone/>
            </a:pPr>
            <a:r>
              <a:rPr lang="en-US" dirty="0"/>
              <a:t>Panel members… </a:t>
            </a:r>
          </a:p>
          <a:p>
            <a:r>
              <a:rPr lang="en-US" dirty="0"/>
              <a:t>Are not meant to represent the employee, but rather to find the best fit SJD</a:t>
            </a:r>
          </a:p>
          <a:p>
            <a:r>
              <a:rPr lang="en-US" dirty="0"/>
              <a:t>Must aim to be fair and unbiased</a:t>
            </a:r>
          </a:p>
          <a:p>
            <a:r>
              <a:rPr lang="en-US" dirty="0"/>
              <a:t>Must take into account organizational structure and potential inequities as a result of a recommendation</a:t>
            </a:r>
          </a:p>
          <a:p>
            <a:pPr marL="0" indent="0">
              <a:buNone/>
            </a:pPr>
            <a:endParaRPr lang="en-US" dirty="0"/>
          </a:p>
          <a:p>
            <a:pPr marL="0" indent="0">
              <a:buNone/>
            </a:pPr>
            <a:r>
              <a:rPr lang="en-US" b="1" dirty="0"/>
              <a:t>Considerations for panel member recusal/removal to discuss with HR </a:t>
            </a:r>
          </a:p>
          <a:p>
            <a:pPr marL="0" indent="0">
              <a:buNone/>
            </a:pPr>
            <a:r>
              <a:rPr lang="en-US" dirty="0"/>
              <a:t>When the potential panel member…</a:t>
            </a:r>
          </a:p>
          <a:p>
            <a:pPr lvl="1"/>
            <a:r>
              <a:rPr lang="en-US" dirty="0"/>
              <a:t>Has a personal interest in the outcome</a:t>
            </a:r>
          </a:p>
          <a:p>
            <a:pPr lvl="1"/>
            <a:r>
              <a:rPr lang="en-US" dirty="0"/>
              <a:t>Has an appeal pending</a:t>
            </a:r>
          </a:p>
          <a:p>
            <a:pPr marL="457200" lvl="1" indent="0">
              <a:buNone/>
            </a:pPr>
            <a:r>
              <a:rPr lang="en-US" dirty="0"/>
              <a:t>Or when…</a:t>
            </a:r>
          </a:p>
          <a:p>
            <a:pPr lvl="1"/>
            <a:r>
              <a:rPr lang="en-US" dirty="0"/>
              <a:t>A panel decision would </a:t>
            </a:r>
            <a:r>
              <a:rPr lang="en-US" u="sng" dirty="0"/>
              <a:t>directly impact the panel member</a:t>
            </a:r>
            <a:r>
              <a:rPr lang="en-US" dirty="0"/>
              <a:t>, e.g. a job in the same or similar role</a:t>
            </a:r>
          </a:p>
          <a:p>
            <a:pPr marL="457200" lvl="1" indent="0">
              <a:buNone/>
            </a:pPr>
            <a:r>
              <a:rPr lang="en-US" dirty="0"/>
              <a:t>Or…</a:t>
            </a:r>
          </a:p>
          <a:p>
            <a:pPr lvl="1"/>
            <a:r>
              <a:rPr lang="en-US" dirty="0"/>
              <a:t>There is </a:t>
            </a:r>
            <a:r>
              <a:rPr lang="en-US" u="sng" dirty="0"/>
              <a:t>a personal or professional connection to the appellant</a:t>
            </a:r>
            <a:r>
              <a:rPr lang="en-US" dirty="0"/>
              <a:t>, e.g. subordinate employee/supervisor relationship, or same work unit</a:t>
            </a:r>
          </a:p>
        </p:txBody>
      </p:sp>
      <p:pic>
        <p:nvPicPr>
          <p:cNvPr id="4" name="Picture 3">
            <a:extLst>
              <a:ext uri="{FF2B5EF4-FFF2-40B4-BE49-F238E27FC236}">
                <a16:creationId xmlns:a16="http://schemas.microsoft.com/office/drawing/2014/main" id="{CAA7C295-7107-41E2-B838-A3811FBCD040}"/>
              </a:ext>
            </a:extLst>
          </p:cNvPr>
          <p:cNvPicPr>
            <a:picLocks noChangeAspect="1"/>
          </p:cNvPicPr>
          <p:nvPr/>
        </p:nvPicPr>
        <p:blipFill>
          <a:blip r:embed="rId3"/>
          <a:stretch>
            <a:fillRect/>
          </a:stretch>
        </p:blipFill>
        <p:spPr>
          <a:xfrm>
            <a:off x="7624435" y="819768"/>
            <a:ext cx="468870" cy="562864"/>
          </a:xfrm>
          <a:prstGeom prst="rect">
            <a:avLst/>
          </a:prstGeom>
        </p:spPr>
      </p:pic>
      <p:sp>
        <p:nvSpPr>
          <p:cNvPr id="5" name="TextBox 4">
            <a:extLst>
              <a:ext uri="{FF2B5EF4-FFF2-40B4-BE49-F238E27FC236}">
                <a16:creationId xmlns:a16="http://schemas.microsoft.com/office/drawing/2014/main" id="{EEBBE6A5-7CED-47CC-A7B7-A665208CF790}"/>
              </a:ext>
            </a:extLst>
          </p:cNvPr>
          <p:cNvSpPr txBox="1"/>
          <p:nvPr/>
        </p:nvSpPr>
        <p:spPr>
          <a:xfrm>
            <a:off x="8093305" y="884205"/>
            <a:ext cx="838200" cy="369332"/>
          </a:xfrm>
          <a:prstGeom prst="rect">
            <a:avLst/>
          </a:prstGeom>
          <a:noFill/>
        </p:spPr>
        <p:txBody>
          <a:bodyPr wrap="square" rtlCol="0">
            <a:spAutoFit/>
          </a:bodyPr>
          <a:lstStyle/>
          <a:p>
            <a:r>
              <a:rPr lang="en-US" dirty="0"/>
              <a:t>Pg. 21</a:t>
            </a:r>
          </a:p>
        </p:txBody>
      </p:sp>
    </p:spTree>
    <p:extLst>
      <p:ext uri="{BB962C8B-B14F-4D97-AF65-F5344CB8AC3E}">
        <p14:creationId xmlns:p14="http://schemas.microsoft.com/office/powerpoint/2010/main" val="34433901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86B4B0C-A340-42F8-8448-961F21CF053A}"/>
              </a:ext>
            </a:extLst>
          </p:cNvPr>
          <p:cNvSpPr/>
          <p:nvPr/>
        </p:nvSpPr>
        <p:spPr>
          <a:xfrm>
            <a:off x="304800" y="1524000"/>
            <a:ext cx="8534400" cy="48768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D6492A23-1FDC-4E4E-97BA-2797C98DEBE6}"/>
              </a:ext>
            </a:extLst>
          </p:cNvPr>
          <p:cNvSpPr txBox="1"/>
          <p:nvPr/>
        </p:nvSpPr>
        <p:spPr>
          <a:xfrm>
            <a:off x="304800" y="695980"/>
            <a:ext cx="1183337" cy="461665"/>
          </a:xfrm>
          <a:prstGeom prst="rect">
            <a:avLst/>
          </a:prstGeom>
          <a:noFill/>
        </p:spPr>
        <p:txBody>
          <a:bodyPr wrap="none" rtlCol="0">
            <a:spAutoFit/>
          </a:bodyPr>
          <a:lstStyle/>
          <a:p>
            <a:r>
              <a:rPr lang="en-US" sz="2400" b="1" dirty="0">
                <a:latin typeface="Verlag Black"/>
              </a:rPr>
              <a:t>The Ask</a:t>
            </a:r>
          </a:p>
        </p:txBody>
      </p:sp>
      <p:sp>
        <p:nvSpPr>
          <p:cNvPr id="4" name="TextBox 3">
            <a:extLst>
              <a:ext uri="{FF2B5EF4-FFF2-40B4-BE49-F238E27FC236}">
                <a16:creationId xmlns:a16="http://schemas.microsoft.com/office/drawing/2014/main" id="{1FA4CB65-2E66-4709-8D49-5A727BF0A422}"/>
              </a:ext>
            </a:extLst>
          </p:cNvPr>
          <p:cNvSpPr txBox="1"/>
          <p:nvPr/>
        </p:nvSpPr>
        <p:spPr>
          <a:xfrm>
            <a:off x="453452" y="1567721"/>
            <a:ext cx="8004748" cy="3785652"/>
          </a:xfrm>
          <a:prstGeom prst="rect">
            <a:avLst/>
          </a:prstGeom>
          <a:noFill/>
        </p:spPr>
        <p:txBody>
          <a:bodyPr wrap="square" rtlCol="0">
            <a:spAutoFit/>
          </a:bodyPr>
          <a:lstStyle/>
          <a:p>
            <a:r>
              <a:rPr lang="en-US" sz="2000" b="1" dirty="0">
                <a:solidFill>
                  <a:srgbClr val="C00000"/>
                </a:solidFill>
              </a:rPr>
              <a:t>Review Title Appeals for:</a:t>
            </a:r>
          </a:p>
          <a:p>
            <a:pPr>
              <a:buClr>
                <a:schemeClr val="accent2">
                  <a:lumMod val="50000"/>
                </a:schemeClr>
              </a:buClr>
            </a:pPr>
            <a:endParaRPr lang="en-US" sz="2000" dirty="0">
              <a:latin typeface="Verlag Black"/>
            </a:endParaRPr>
          </a:p>
          <a:p>
            <a:pPr marL="285750" indent="-285750">
              <a:buClr>
                <a:schemeClr val="accent2">
                  <a:lumMod val="50000"/>
                </a:schemeClr>
              </a:buClr>
              <a:buFont typeface="Wingdings" panose="05000000000000000000" pitchFamily="2" charset="2"/>
              <a:buChar char="ü"/>
            </a:pPr>
            <a:r>
              <a:rPr lang="en-US" sz="2000" dirty="0">
                <a:latin typeface="Verlag Black"/>
              </a:rPr>
              <a:t>Relevant and compelling documentation</a:t>
            </a:r>
          </a:p>
          <a:p>
            <a:pPr marL="285750" indent="-285750">
              <a:buClr>
                <a:schemeClr val="accent2">
                  <a:lumMod val="50000"/>
                </a:schemeClr>
              </a:buClr>
              <a:buFont typeface="Wingdings" panose="05000000000000000000" pitchFamily="2" charset="2"/>
              <a:buChar char="ü"/>
            </a:pPr>
            <a:endParaRPr lang="en-US" sz="2000" dirty="0">
              <a:latin typeface="Verlag Black"/>
            </a:endParaRPr>
          </a:p>
          <a:p>
            <a:pPr marL="285750" indent="-285750">
              <a:buClr>
                <a:schemeClr val="accent2">
                  <a:lumMod val="50000"/>
                </a:schemeClr>
              </a:buClr>
              <a:buFont typeface="Wingdings" panose="05000000000000000000" pitchFamily="2" charset="2"/>
              <a:buChar char="ü"/>
            </a:pPr>
            <a:r>
              <a:rPr lang="en-US" sz="2000" dirty="0">
                <a:latin typeface="Verlag Black"/>
              </a:rPr>
              <a:t>Work specific language</a:t>
            </a:r>
          </a:p>
          <a:p>
            <a:pPr marL="285750" indent="-285750">
              <a:buClr>
                <a:schemeClr val="accent2">
                  <a:lumMod val="50000"/>
                </a:schemeClr>
              </a:buClr>
              <a:buFont typeface="Wingdings" panose="05000000000000000000" pitchFamily="2" charset="2"/>
              <a:buChar char="ü"/>
            </a:pPr>
            <a:endParaRPr lang="en-US" sz="2000" dirty="0">
              <a:latin typeface="Verlag Black"/>
            </a:endParaRPr>
          </a:p>
          <a:p>
            <a:pPr marL="285750" indent="-285750">
              <a:buClr>
                <a:schemeClr val="accent2">
                  <a:lumMod val="50000"/>
                </a:schemeClr>
              </a:buClr>
              <a:buFont typeface="Wingdings" panose="05000000000000000000" pitchFamily="2" charset="2"/>
              <a:buChar char="ü"/>
            </a:pPr>
            <a:r>
              <a:rPr lang="en-US" sz="2000" dirty="0">
                <a:latin typeface="Verlag Black"/>
              </a:rPr>
              <a:t>Appropriate Education, Experience, Certifications &amp; Licenses</a:t>
            </a:r>
          </a:p>
          <a:p>
            <a:pPr marL="285750" indent="-285750">
              <a:buClr>
                <a:schemeClr val="accent2">
                  <a:lumMod val="50000"/>
                </a:schemeClr>
              </a:buClr>
              <a:buFont typeface="Wingdings" panose="05000000000000000000" pitchFamily="2" charset="2"/>
              <a:buChar char="ü"/>
            </a:pPr>
            <a:endParaRPr lang="en-US" sz="2000" dirty="0">
              <a:latin typeface="Verlag Black"/>
            </a:endParaRPr>
          </a:p>
          <a:p>
            <a:pPr marL="285750" indent="-285750">
              <a:buClr>
                <a:schemeClr val="accent2">
                  <a:lumMod val="50000"/>
                </a:schemeClr>
              </a:buClr>
              <a:buFont typeface="Wingdings" panose="05000000000000000000" pitchFamily="2" charset="2"/>
              <a:buChar char="ü"/>
            </a:pPr>
            <a:r>
              <a:rPr lang="en-US" sz="2000" dirty="0">
                <a:latin typeface="Verlag Black"/>
              </a:rPr>
              <a:t>Adequate differentiation in work complexity as distinguished by summary and responsibilities</a:t>
            </a:r>
          </a:p>
          <a:p>
            <a:pPr>
              <a:buClr>
                <a:schemeClr val="accent2">
                  <a:lumMod val="50000"/>
                </a:schemeClr>
              </a:buClr>
            </a:pPr>
            <a:endParaRPr lang="en-US" sz="2000" dirty="0">
              <a:latin typeface="Verlag Black"/>
            </a:endParaRPr>
          </a:p>
          <a:p>
            <a:pPr marL="285750" indent="-285750">
              <a:buClr>
                <a:schemeClr val="accent2">
                  <a:lumMod val="50000"/>
                </a:schemeClr>
              </a:buClr>
              <a:buFont typeface="Wingdings" panose="05000000000000000000" pitchFamily="2" charset="2"/>
              <a:buChar char="ü"/>
            </a:pPr>
            <a:r>
              <a:rPr lang="en-US" sz="2000" dirty="0">
                <a:latin typeface="Verlag Black"/>
              </a:rPr>
              <a:t>Reasonable representation of position in the organization</a:t>
            </a:r>
            <a:endParaRPr lang="en-US" sz="2000" dirty="0"/>
          </a:p>
        </p:txBody>
      </p:sp>
      <p:pic>
        <p:nvPicPr>
          <p:cNvPr id="5" name="Picture 4">
            <a:extLst>
              <a:ext uri="{FF2B5EF4-FFF2-40B4-BE49-F238E27FC236}">
                <a16:creationId xmlns:a16="http://schemas.microsoft.com/office/drawing/2014/main" id="{9F87B314-CDA4-470C-9B0F-1E91B340641D}"/>
              </a:ext>
            </a:extLst>
          </p:cNvPr>
          <p:cNvPicPr>
            <a:picLocks noChangeAspect="1"/>
          </p:cNvPicPr>
          <p:nvPr/>
        </p:nvPicPr>
        <p:blipFill>
          <a:blip r:embed="rId3"/>
          <a:stretch>
            <a:fillRect/>
          </a:stretch>
        </p:blipFill>
        <p:spPr>
          <a:xfrm>
            <a:off x="7532130" y="780422"/>
            <a:ext cx="468870" cy="562864"/>
          </a:xfrm>
          <a:prstGeom prst="rect">
            <a:avLst/>
          </a:prstGeom>
        </p:spPr>
      </p:pic>
      <p:sp>
        <p:nvSpPr>
          <p:cNvPr id="6" name="TextBox 5">
            <a:extLst>
              <a:ext uri="{FF2B5EF4-FFF2-40B4-BE49-F238E27FC236}">
                <a16:creationId xmlns:a16="http://schemas.microsoft.com/office/drawing/2014/main" id="{D53FD80F-6B81-4023-8808-63CFF287700C}"/>
              </a:ext>
            </a:extLst>
          </p:cNvPr>
          <p:cNvSpPr txBox="1"/>
          <p:nvPr/>
        </p:nvSpPr>
        <p:spPr>
          <a:xfrm>
            <a:off x="8001000" y="910421"/>
            <a:ext cx="838200" cy="369332"/>
          </a:xfrm>
          <a:prstGeom prst="rect">
            <a:avLst/>
          </a:prstGeom>
          <a:noFill/>
        </p:spPr>
        <p:txBody>
          <a:bodyPr wrap="square" rtlCol="0">
            <a:spAutoFit/>
          </a:bodyPr>
          <a:lstStyle/>
          <a:p>
            <a:r>
              <a:rPr lang="en-US" dirty="0"/>
              <a:t>Pg. 22</a:t>
            </a:r>
          </a:p>
        </p:txBody>
      </p:sp>
    </p:spTree>
    <p:extLst>
      <p:ext uri="{BB962C8B-B14F-4D97-AF65-F5344CB8AC3E}">
        <p14:creationId xmlns:p14="http://schemas.microsoft.com/office/powerpoint/2010/main" val="11828592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86B4B0C-A340-42F8-8448-961F21CF053A}"/>
              </a:ext>
            </a:extLst>
          </p:cNvPr>
          <p:cNvSpPr/>
          <p:nvPr/>
        </p:nvSpPr>
        <p:spPr>
          <a:xfrm>
            <a:off x="304800" y="1524000"/>
            <a:ext cx="8534400" cy="48768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D6492A23-1FDC-4E4E-97BA-2797C98DEBE6}"/>
              </a:ext>
            </a:extLst>
          </p:cNvPr>
          <p:cNvSpPr txBox="1"/>
          <p:nvPr/>
        </p:nvSpPr>
        <p:spPr>
          <a:xfrm>
            <a:off x="304800" y="695980"/>
            <a:ext cx="3209725" cy="461665"/>
          </a:xfrm>
          <a:prstGeom prst="rect">
            <a:avLst/>
          </a:prstGeom>
          <a:noFill/>
        </p:spPr>
        <p:txBody>
          <a:bodyPr wrap="none" rtlCol="0">
            <a:spAutoFit/>
          </a:bodyPr>
          <a:lstStyle/>
          <a:p>
            <a:r>
              <a:rPr lang="en-US" sz="2400" b="1" dirty="0">
                <a:latin typeface="Verlag Black"/>
              </a:rPr>
              <a:t>The Standard of Review</a:t>
            </a:r>
          </a:p>
        </p:txBody>
      </p:sp>
      <p:sp>
        <p:nvSpPr>
          <p:cNvPr id="4" name="TextBox 3">
            <a:extLst>
              <a:ext uri="{FF2B5EF4-FFF2-40B4-BE49-F238E27FC236}">
                <a16:creationId xmlns:a16="http://schemas.microsoft.com/office/drawing/2014/main" id="{1FA4CB65-2E66-4709-8D49-5A727BF0A422}"/>
              </a:ext>
            </a:extLst>
          </p:cNvPr>
          <p:cNvSpPr txBox="1"/>
          <p:nvPr/>
        </p:nvSpPr>
        <p:spPr>
          <a:xfrm>
            <a:off x="456141" y="1721082"/>
            <a:ext cx="8004748" cy="2308324"/>
          </a:xfrm>
          <a:prstGeom prst="rect">
            <a:avLst/>
          </a:prstGeom>
          <a:noFill/>
        </p:spPr>
        <p:txBody>
          <a:bodyPr wrap="square" rtlCol="0">
            <a:spAutoFit/>
          </a:bodyPr>
          <a:lstStyle/>
          <a:p>
            <a:pPr marR="0" lvl="0">
              <a:spcBef>
                <a:spcPts val="0"/>
              </a:spcBef>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The employee filing the appeal has the responsibility for submitting the necessary documentation for review.</a:t>
            </a:r>
          </a:p>
          <a:p>
            <a:pPr marR="0" lvl="0">
              <a:spcBef>
                <a:spcPts val="0"/>
              </a:spcBef>
              <a:spcAft>
                <a:spcPts val="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R="0" lvl="0">
              <a:spcBef>
                <a:spcPts val="0"/>
              </a:spcBef>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HR may supplement the submitted documents as appropriate during the panel review.</a:t>
            </a:r>
          </a:p>
          <a:p>
            <a:pPr marR="0" lvl="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R="0" lvl="0">
              <a:spcBef>
                <a:spcPts val="0"/>
              </a:spcBef>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Documentation must present clear and convincing evidence that a different title of record is a better fit for the position. </a:t>
            </a:r>
          </a:p>
        </p:txBody>
      </p:sp>
      <p:pic>
        <p:nvPicPr>
          <p:cNvPr id="5" name="Picture 4">
            <a:extLst>
              <a:ext uri="{FF2B5EF4-FFF2-40B4-BE49-F238E27FC236}">
                <a16:creationId xmlns:a16="http://schemas.microsoft.com/office/drawing/2014/main" id="{9F87B314-CDA4-470C-9B0F-1E91B340641D}"/>
              </a:ext>
            </a:extLst>
          </p:cNvPr>
          <p:cNvPicPr>
            <a:picLocks noChangeAspect="1"/>
          </p:cNvPicPr>
          <p:nvPr/>
        </p:nvPicPr>
        <p:blipFill>
          <a:blip r:embed="rId3"/>
          <a:stretch>
            <a:fillRect/>
          </a:stretch>
        </p:blipFill>
        <p:spPr>
          <a:xfrm>
            <a:off x="7532130" y="780422"/>
            <a:ext cx="468870" cy="562864"/>
          </a:xfrm>
          <a:prstGeom prst="rect">
            <a:avLst/>
          </a:prstGeom>
        </p:spPr>
      </p:pic>
      <p:sp>
        <p:nvSpPr>
          <p:cNvPr id="6" name="TextBox 5">
            <a:extLst>
              <a:ext uri="{FF2B5EF4-FFF2-40B4-BE49-F238E27FC236}">
                <a16:creationId xmlns:a16="http://schemas.microsoft.com/office/drawing/2014/main" id="{D53FD80F-6B81-4023-8808-63CFF287700C}"/>
              </a:ext>
            </a:extLst>
          </p:cNvPr>
          <p:cNvSpPr txBox="1"/>
          <p:nvPr/>
        </p:nvSpPr>
        <p:spPr>
          <a:xfrm>
            <a:off x="8001000" y="910421"/>
            <a:ext cx="838200" cy="369332"/>
          </a:xfrm>
          <a:prstGeom prst="rect">
            <a:avLst/>
          </a:prstGeom>
          <a:noFill/>
        </p:spPr>
        <p:txBody>
          <a:bodyPr wrap="square" rtlCol="0">
            <a:spAutoFit/>
          </a:bodyPr>
          <a:lstStyle/>
          <a:p>
            <a:r>
              <a:rPr lang="en-US" dirty="0"/>
              <a:t>Pg. 22</a:t>
            </a:r>
          </a:p>
        </p:txBody>
      </p:sp>
      <p:sp>
        <p:nvSpPr>
          <p:cNvPr id="7" name="TextBox 6">
            <a:extLst>
              <a:ext uri="{FF2B5EF4-FFF2-40B4-BE49-F238E27FC236}">
                <a16:creationId xmlns:a16="http://schemas.microsoft.com/office/drawing/2014/main" id="{4B52C06D-7BF9-4FA4-AED2-527415E96A7D}"/>
              </a:ext>
            </a:extLst>
          </p:cNvPr>
          <p:cNvSpPr txBox="1"/>
          <p:nvPr/>
        </p:nvSpPr>
        <p:spPr>
          <a:xfrm>
            <a:off x="576470" y="5402123"/>
            <a:ext cx="8229600" cy="646331"/>
          </a:xfrm>
          <a:prstGeom prst="rect">
            <a:avLst/>
          </a:prstGeom>
          <a:noFill/>
        </p:spPr>
        <p:txBody>
          <a:bodyPr wrap="square" rtlCol="0">
            <a:spAutoFit/>
          </a:bodyPr>
          <a:lstStyle/>
          <a:p>
            <a:r>
              <a:rPr lang="en-US" i="1" dirty="0"/>
              <a:t>NOTE: Personal correspondence cannot be used as supporting documentation; the panel should be considering official documentation of job responsibilities</a:t>
            </a:r>
          </a:p>
        </p:txBody>
      </p:sp>
      <p:sp>
        <p:nvSpPr>
          <p:cNvPr id="8" name="TextBox 7">
            <a:extLst>
              <a:ext uri="{FF2B5EF4-FFF2-40B4-BE49-F238E27FC236}">
                <a16:creationId xmlns:a16="http://schemas.microsoft.com/office/drawing/2014/main" id="{C93655D2-CD69-4A74-A94D-1D6FABEC8121}"/>
              </a:ext>
            </a:extLst>
          </p:cNvPr>
          <p:cNvSpPr txBox="1"/>
          <p:nvPr/>
        </p:nvSpPr>
        <p:spPr>
          <a:xfrm>
            <a:off x="609600" y="4280713"/>
            <a:ext cx="8229600" cy="1200329"/>
          </a:xfrm>
          <a:prstGeom prst="rect">
            <a:avLst/>
          </a:prstGeom>
          <a:noFill/>
        </p:spPr>
        <p:txBody>
          <a:bodyPr wrap="square" rtlCol="0">
            <a:spAutoFit/>
          </a:bodyPr>
          <a:lstStyle/>
          <a:p>
            <a:r>
              <a:rPr lang="en-US" i="1" dirty="0"/>
              <a:t>NOTE: </a:t>
            </a:r>
            <a:r>
              <a:rPr lang="en-US" i="1" kern="0" dirty="0">
                <a:effectLst/>
                <a:cs typeface="Arial" panose="020B0604020202020204" pitchFamily="34" charset="0"/>
              </a:rPr>
              <a:t>Job data for employees at other campuses cannot be used as relevant documentation due to variations in organizational structure at different universities, divisions, and work units.</a:t>
            </a:r>
          </a:p>
          <a:p>
            <a:endParaRPr lang="en-US" i="1" dirty="0"/>
          </a:p>
        </p:txBody>
      </p:sp>
    </p:spTree>
    <p:extLst>
      <p:ext uri="{BB962C8B-B14F-4D97-AF65-F5344CB8AC3E}">
        <p14:creationId xmlns:p14="http://schemas.microsoft.com/office/powerpoint/2010/main" val="413491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61E77B-1FA7-436A-9368-875C4C3322FE}"/>
              </a:ext>
            </a:extLst>
          </p:cNvPr>
          <p:cNvSpPr>
            <a:spLocks noGrp="1"/>
          </p:cNvSpPr>
          <p:nvPr>
            <p:ph sz="quarter" idx="10"/>
          </p:nvPr>
        </p:nvSpPr>
        <p:spPr>
          <a:xfrm>
            <a:off x="304800" y="762000"/>
            <a:ext cx="8534400" cy="5791200"/>
          </a:xfrm>
        </p:spPr>
        <p:txBody>
          <a:bodyPr/>
          <a:lstStyle/>
          <a:p>
            <a:r>
              <a:rPr lang="en-US" sz="2000" dirty="0">
                <a:latin typeface="+mn-lt"/>
              </a:rPr>
              <a:t>Job titles have multiple purposes:</a:t>
            </a:r>
          </a:p>
          <a:p>
            <a:endParaRPr lang="en-US" sz="2000" dirty="0">
              <a:latin typeface="+mn-lt"/>
            </a:endParaRPr>
          </a:p>
          <a:p>
            <a:pPr marL="0" indent="0">
              <a:buNone/>
            </a:pPr>
            <a:endParaRPr lang="en-US" sz="2000" dirty="0">
              <a:latin typeface="+mn-lt"/>
            </a:endParaRPr>
          </a:p>
          <a:p>
            <a:endParaRPr lang="en-US" sz="2000" dirty="0">
              <a:latin typeface="+mn-lt"/>
            </a:endParaRPr>
          </a:p>
          <a:p>
            <a:endParaRPr lang="en-US" sz="2000" dirty="0">
              <a:latin typeface="+mn-lt"/>
            </a:endParaRPr>
          </a:p>
          <a:p>
            <a:endParaRPr lang="en-US" sz="2000" dirty="0">
              <a:latin typeface="+mn-lt"/>
            </a:endParaRPr>
          </a:p>
          <a:p>
            <a:pPr marL="0" indent="0">
              <a:buNone/>
            </a:pPr>
            <a:endParaRPr lang="en-US" sz="2000" dirty="0">
              <a:latin typeface="+mn-lt"/>
            </a:endParaRPr>
          </a:p>
          <a:p>
            <a:pPr marL="0" indent="0">
              <a:buNone/>
            </a:pPr>
            <a:endParaRPr lang="en-US" sz="2000" dirty="0">
              <a:latin typeface="+mn-lt"/>
            </a:endParaRPr>
          </a:p>
          <a:p>
            <a:pPr marL="0" indent="0">
              <a:buNone/>
            </a:pPr>
            <a:endParaRPr lang="en-US" sz="2000" dirty="0">
              <a:latin typeface="+mn-lt"/>
            </a:endParaRPr>
          </a:p>
          <a:p>
            <a:r>
              <a:rPr lang="en-US" sz="2000" dirty="0">
                <a:latin typeface="+mn-lt"/>
              </a:rPr>
              <a:t>Inconsistent job titles can have far reaching implications:</a:t>
            </a:r>
          </a:p>
          <a:p>
            <a:pPr lvl="1"/>
            <a:r>
              <a:rPr lang="en-US" sz="2000" dirty="0">
                <a:latin typeface="+mn-lt"/>
              </a:rPr>
              <a:t>Lead to misperceptions about job responsibilities and may fuel perceptions of inequity.</a:t>
            </a:r>
          </a:p>
          <a:p>
            <a:pPr lvl="1"/>
            <a:r>
              <a:rPr lang="en-US" sz="2000" dirty="0">
                <a:latin typeface="+mn-lt"/>
              </a:rPr>
              <a:t>Create confusion regarding roles and responsibilities.</a:t>
            </a:r>
          </a:p>
          <a:p>
            <a:pPr lvl="1"/>
            <a:r>
              <a:rPr lang="en-US" sz="2000" dirty="0">
                <a:latin typeface="+mn-lt"/>
              </a:rPr>
              <a:t>Hamper recruitment of qualified candidates.</a:t>
            </a:r>
          </a:p>
          <a:p>
            <a:pPr lvl="1"/>
            <a:r>
              <a:rPr lang="en-US" sz="2000" dirty="0">
                <a:latin typeface="+mn-lt"/>
              </a:rPr>
              <a:t>Complicate salary benchmarking.</a:t>
            </a:r>
          </a:p>
          <a:p>
            <a:endParaRPr lang="en-US" dirty="0"/>
          </a:p>
        </p:txBody>
      </p:sp>
      <p:graphicFrame>
        <p:nvGraphicFramePr>
          <p:cNvPr id="4" name="Table 3">
            <a:extLst>
              <a:ext uri="{FF2B5EF4-FFF2-40B4-BE49-F238E27FC236}">
                <a16:creationId xmlns:a16="http://schemas.microsoft.com/office/drawing/2014/main" id="{D4AF098B-4496-4454-BD0C-7711F665782E}"/>
              </a:ext>
            </a:extLst>
          </p:cNvPr>
          <p:cNvGraphicFramePr>
            <a:graphicFrameLocks noGrp="1"/>
          </p:cNvGraphicFramePr>
          <p:nvPr>
            <p:extLst>
              <p:ext uri="{D42A27DB-BD31-4B8C-83A1-F6EECF244321}">
                <p14:modId xmlns:p14="http://schemas.microsoft.com/office/powerpoint/2010/main" val="984800201"/>
              </p:ext>
            </p:extLst>
          </p:nvPr>
        </p:nvGraphicFramePr>
        <p:xfrm>
          <a:off x="872661" y="1219200"/>
          <a:ext cx="7836901" cy="2728235"/>
        </p:xfrm>
        <a:graphic>
          <a:graphicData uri="http://schemas.openxmlformats.org/drawingml/2006/table">
            <a:tbl>
              <a:tblPr firstRow="1" bandRow="1">
                <a:tableStyleId>{5C22544A-7EE6-4342-B048-85BDC9FD1C3A}</a:tableStyleId>
              </a:tblPr>
              <a:tblGrid>
                <a:gridCol w="1257651">
                  <a:extLst>
                    <a:ext uri="{9D8B030D-6E8A-4147-A177-3AD203B41FA5}">
                      <a16:colId xmlns:a16="http://schemas.microsoft.com/office/drawing/2014/main" val="20000"/>
                    </a:ext>
                  </a:extLst>
                </a:gridCol>
                <a:gridCol w="6579250">
                  <a:extLst>
                    <a:ext uri="{9D8B030D-6E8A-4147-A177-3AD203B41FA5}">
                      <a16:colId xmlns:a16="http://schemas.microsoft.com/office/drawing/2014/main" val="20001"/>
                    </a:ext>
                  </a:extLst>
                </a:gridCol>
              </a:tblGrid>
              <a:tr h="1668867">
                <a:tc>
                  <a:txBody>
                    <a:bodyPr/>
                    <a:lstStyle/>
                    <a:p>
                      <a:r>
                        <a:rPr lang="en-US" sz="1200" dirty="0">
                          <a:solidFill>
                            <a:schemeClr val="bg1">
                              <a:lumMod val="50000"/>
                            </a:schemeClr>
                          </a:solidFill>
                        </a:rPr>
                        <a:t>Functional</a:t>
                      </a:r>
                    </a:p>
                  </a:txBody>
                  <a:tcPr marL="87071" marR="87071" marT="43536" marB="4353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285750" indent="-285750">
                        <a:spcBef>
                          <a:spcPts val="600"/>
                        </a:spcBef>
                        <a:buClr>
                          <a:schemeClr val="accent2"/>
                        </a:buClr>
                        <a:buFont typeface="Arial" panose="020B0604020202020204" pitchFamily="34" charset="0"/>
                        <a:buChar char="•"/>
                      </a:pPr>
                      <a:r>
                        <a:rPr lang="en-US" sz="1200" b="0" baseline="0" dirty="0">
                          <a:solidFill>
                            <a:schemeClr val="bg1">
                              <a:lumMod val="50000"/>
                            </a:schemeClr>
                          </a:solidFill>
                        </a:rPr>
                        <a:t>Convey roles and responsibilities clearly.</a:t>
                      </a:r>
                    </a:p>
                    <a:p>
                      <a:pPr marL="285750" indent="-285750">
                        <a:spcBef>
                          <a:spcPts val="600"/>
                        </a:spcBef>
                        <a:buClr>
                          <a:schemeClr val="accent2"/>
                        </a:buClr>
                        <a:buFont typeface="Arial" panose="020B0604020202020204" pitchFamily="34" charset="0"/>
                        <a:buChar char="•"/>
                      </a:pPr>
                      <a:r>
                        <a:rPr lang="en-US" sz="1200" b="0" baseline="0" dirty="0">
                          <a:solidFill>
                            <a:schemeClr val="bg1">
                              <a:lumMod val="50000"/>
                            </a:schemeClr>
                          </a:solidFill>
                        </a:rPr>
                        <a:t>Clarify scope of authority and accountability.</a:t>
                      </a:r>
                    </a:p>
                    <a:p>
                      <a:pPr marL="285750" indent="-285750">
                        <a:spcBef>
                          <a:spcPts val="600"/>
                        </a:spcBef>
                        <a:buClr>
                          <a:schemeClr val="accent2"/>
                        </a:buClr>
                        <a:buFont typeface="Arial" panose="020B0604020202020204" pitchFamily="34" charset="0"/>
                        <a:buChar char="•"/>
                      </a:pPr>
                      <a:r>
                        <a:rPr lang="en-US" sz="1200" b="0" baseline="0" dirty="0">
                          <a:solidFill>
                            <a:schemeClr val="bg1">
                              <a:lumMod val="50000"/>
                            </a:schemeClr>
                          </a:solidFill>
                        </a:rPr>
                        <a:t>Reflect organization structure.</a:t>
                      </a:r>
                    </a:p>
                    <a:p>
                      <a:pPr marL="285750" indent="-285750">
                        <a:spcBef>
                          <a:spcPts val="600"/>
                        </a:spcBef>
                        <a:buClr>
                          <a:schemeClr val="accent2"/>
                        </a:buClr>
                        <a:buFont typeface="Arial" panose="020B0604020202020204" pitchFamily="34" charset="0"/>
                        <a:buChar char="•"/>
                      </a:pPr>
                      <a:r>
                        <a:rPr lang="en-US" sz="1200" b="0" baseline="0" dirty="0">
                          <a:solidFill>
                            <a:schemeClr val="bg1">
                              <a:lumMod val="50000"/>
                            </a:schemeClr>
                          </a:solidFill>
                        </a:rPr>
                        <a:t>Align with job levels, compensation and talent programs.</a:t>
                      </a:r>
                    </a:p>
                    <a:p>
                      <a:pPr marL="285750" indent="-285750">
                        <a:spcBef>
                          <a:spcPts val="600"/>
                        </a:spcBef>
                        <a:buClr>
                          <a:schemeClr val="accent2"/>
                        </a:buClr>
                        <a:buFont typeface="Arial" panose="020B0604020202020204" pitchFamily="34" charset="0"/>
                        <a:buChar char="•"/>
                      </a:pPr>
                      <a:r>
                        <a:rPr lang="en-US" sz="1200" b="0" baseline="0" dirty="0">
                          <a:solidFill>
                            <a:schemeClr val="bg1">
                              <a:lumMod val="50000"/>
                            </a:schemeClr>
                          </a:solidFill>
                        </a:rPr>
                        <a:t>Facilitate clear and consistent market benchmarking of similar roles and responsibilities.</a:t>
                      </a:r>
                    </a:p>
                    <a:p>
                      <a:pPr marL="285750" indent="-285750">
                        <a:spcBef>
                          <a:spcPts val="600"/>
                        </a:spcBef>
                        <a:buClr>
                          <a:schemeClr val="accent2"/>
                        </a:buClr>
                        <a:buFont typeface="Arial" panose="020B0604020202020204" pitchFamily="34" charset="0"/>
                        <a:buChar char="•"/>
                      </a:pPr>
                      <a:r>
                        <a:rPr lang="en-US" sz="1200" b="0" baseline="0" dirty="0">
                          <a:solidFill>
                            <a:schemeClr val="bg1">
                              <a:lumMod val="50000"/>
                            </a:schemeClr>
                          </a:solidFill>
                        </a:rPr>
                        <a:t>Facilitate recruitment and career progression.</a:t>
                      </a:r>
                    </a:p>
                  </a:txBody>
                  <a:tcPr marL="87071" marR="87071" marT="43536" marB="4353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93404">
                <a:tc>
                  <a:txBody>
                    <a:bodyPr/>
                    <a:lstStyle/>
                    <a:p>
                      <a:r>
                        <a:rPr lang="en-US" sz="1200" b="1" dirty="0">
                          <a:solidFill>
                            <a:schemeClr val="bg1">
                              <a:lumMod val="50000"/>
                            </a:schemeClr>
                          </a:solidFill>
                        </a:rPr>
                        <a:t>Legal</a:t>
                      </a:r>
                    </a:p>
                  </a:txBody>
                  <a:tcPr marL="87071" marR="87071" marT="43536" marB="4353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285750" indent="-285750" algn="l" defTabSz="914400" rtl="0" eaLnBrk="1" latinLnBrk="0" hangingPunct="1">
                        <a:spcBef>
                          <a:spcPts val="600"/>
                        </a:spcBef>
                        <a:buClr>
                          <a:schemeClr val="accent2"/>
                        </a:buClr>
                        <a:buFont typeface="Arial" panose="020B0604020202020204" pitchFamily="34" charset="0"/>
                        <a:buChar char="•"/>
                      </a:pPr>
                      <a:r>
                        <a:rPr lang="en-US" sz="1200" b="0" kern="1200" baseline="0" dirty="0">
                          <a:solidFill>
                            <a:schemeClr val="bg1">
                              <a:lumMod val="50000"/>
                            </a:schemeClr>
                          </a:solidFill>
                          <a:latin typeface="+mn-lt"/>
                          <a:ea typeface="+mn-ea"/>
                          <a:cs typeface="+mn-cs"/>
                        </a:rPr>
                        <a:t>Support compliance with laws and regulations including pay equity, EEO regulations, FLSA and OFCCP requirements.</a:t>
                      </a:r>
                    </a:p>
                  </a:txBody>
                  <a:tcPr marL="87071" marR="87071" marT="43536" marB="4353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65964">
                <a:tc>
                  <a:txBody>
                    <a:bodyPr/>
                    <a:lstStyle/>
                    <a:p>
                      <a:r>
                        <a:rPr lang="en-US" sz="1200" b="1" dirty="0">
                          <a:solidFill>
                            <a:schemeClr val="bg1">
                              <a:lumMod val="50000"/>
                            </a:schemeClr>
                          </a:solidFill>
                        </a:rPr>
                        <a:t>Personal</a:t>
                      </a:r>
                    </a:p>
                  </a:txBody>
                  <a:tcPr marL="87071" marR="87071" marT="43536" marB="4353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285750" indent="-285750" algn="l" defTabSz="914400" rtl="0" eaLnBrk="1" latinLnBrk="0" hangingPunct="1">
                        <a:spcBef>
                          <a:spcPts val="600"/>
                        </a:spcBef>
                        <a:buClr>
                          <a:schemeClr val="accent2"/>
                        </a:buClr>
                        <a:buFont typeface="Arial" panose="020B0604020202020204" pitchFamily="34" charset="0"/>
                        <a:buChar char="•"/>
                      </a:pPr>
                      <a:r>
                        <a:rPr lang="en-US" sz="1200" b="0" kern="1200" baseline="0" dirty="0">
                          <a:solidFill>
                            <a:schemeClr val="bg1">
                              <a:lumMod val="50000"/>
                            </a:schemeClr>
                          </a:solidFill>
                          <a:latin typeface="+mn-lt"/>
                          <a:ea typeface="+mn-ea"/>
                          <a:cs typeface="+mn-cs"/>
                        </a:rPr>
                        <a:t>Reflect experience/proficiency level achieved.</a:t>
                      </a:r>
                    </a:p>
                    <a:p>
                      <a:pPr marL="285750" indent="-285750" algn="l" defTabSz="914400" rtl="0" eaLnBrk="1" latinLnBrk="0" hangingPunct="1">
                        <a:spcBef>
                          <a:spcPts val="600"/>
                        </a:spcBef>
                        <a:buClr>
                          <a:schemeClr val="accent2"/>
                        </a:buClr>
                        <a:buFont typeface="Arial" panose="020B0604020202020204" pitchFamily="34" charset="0"/>
                        <a:buChar char="•"/>
                      </a:pPr>
                      <a:r>
                        <a:rPr lang="en-US" sz="1200" b="0" kern="1200" baseline="0" dirty="0">
                          <a:solidFill>
                            <a:schemeClr val="bg1">
                              <a:lumMod val="50000"/>
                            </a:schemeClr>
                          </a:solidFill>
                          <a:latin typeface="+mn-lt"/>
                          <a:ea typeface="+mn-ea"/>
                          <a:cs typeface="+mn-cs"/>
                        </a:rPr>
                        <a:t>Convey relative positioning within the institution.</a:t>
                      </a:r>
                    </a:p>
                  </a:txBody>
                  <a:tcPr marL="87071" marR="87071" marT="43536" marB="4353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9859592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D74450-81BF-4918-B424-52DDF82ABE48}"/>
              </a:ext>
            </a:extLst>
          </p:cNvPr>
          <p:cNvSpPr txBox="1"/>
          <p:nvPr/>
        </p:nvSpPr>
        <p:spPr>
          <a:xfrm>
            <a:off x="228600" y="1259821"/>
            <a:ext cx="8504129" cy="5147563"/>
          </a:xfrm>
          <a:prstGeom prst="rect">
            <a:avLst/>
          </a:prstGeom>
          <a:noFill/>
        </p:spPr>
        <p:txBody>
          <a:bodyPr wrap="square" rtlCol="0">
            <a:spAutoFit/>
          </a:bodyPr>
          <a:lstStyle/>
          <a:p>
            <a:r>
              <a:rPr lang="en-US" b="1" i="1" dirty="0"/>
              <a:t>Step 1: </a:t>
            </a:r>
            <a:r>
              <a:rPr lang="en-US" dirty="0"/>
              <a:t>Make sure you have the following materials:</a:t>
            </a:r>
          </a:p>
          <a:p>
            <a:pPr marL="1201738" indent="-285750">
              <a:buFont typeface="Arial" panose="020B0604020202020204" pitchFamily="34" charset="0"/>
              <a:buChar char="•"/>
            </a:pPr>
            <a:r>
              <a:rPr lang="en-US" dirty="0"/>
              <a:t>Title Appeals Training Participant Guide</a:t>
            </a:r>
          </a:p>
          <a:p>
            <a:pPr marL="1201738" indent="-285750">
              <a:buFont typeface="Arial" panose="020B0604020202020204" pitchFamily="34" charset="0"/>
              <a:buChar char="•"/>
            </a:pPr>
            <a:r>
              <a:rPr lang="en-US" dirty="0"/>
              <a:t>Closed Meeting Script</a:t>
            </a:r>
          </a:p>
          <a:p>
            <a:pPr marL="1201738" indent="-285750">
              <a:buFont typeface="Arial" panose="020B0604020202020204" pitchFamily="34" charset="0"/>
              <a:buChar char="•"/>
            </a:pPr>
            <a:r>
              <a:rPr lang="en-US" dirty="0"/>
              <a:t>Title Appeals &amp; Supporting Documentation</a:t>
            </a:r>
          </a:p>
          <a:p>
            <a:pPr marL="1201738" indent="-285750">
              <a:buFont typeface="Arial" panose="020B0604020202020204" pitchFamily="34" charset="0"/>
              <a:buChar char="•"/>
            </a:pPr>
            <a:r>
              <a:rPr lang="en-US" dirty="0"/>
              <a:t>Access to the Job Library</a:t>
            </a:r>
          </a:p>
          <a:p>
            <a:pPr marL="915988"/>
            <a:endParaRPr lang="en-US" dirty="0"/>
          </a:p>
          <a:p>
            <a:pPr marL="688975" indent="-688975"/>
            <a:r>
              <a:rPr lang="en-US" b="1" i="1" dirty="0"/>
              <a:t>Step 2: </a:t>
            </a:r>
            <a:r>
              <a:rPr lang="en-US" dirty="0"/>
              <a:t>Review the jobs under consideration and </a:t>
            </a:r>
          </a:p>
          <a:p>
            <a:pPr marL="688975" indent="-688975"/>
            <a:r>
              <a:rPr lang="en-US" dirty="0"/>
              <a:t>              the title appeal documents on the docket</a:t>
            </a:r>
          </a:p>
          <a:p>
            <a:endParaRPr lang="en-US" dirty="0"/>
          </a:p>
          <a:p>
            <a:endParaRPr lang="en-US" dirty="0"/>
          </a:p>
          <a:p>
            <a:pPr algn="ctr"/>
            <a:endParaRPr lang="en-US" sz="1050" b="1" dirty="0">
              <a:solidFill>
                <a:srgbClr val="C00000"/>
              </a:solidFill>
            </a:endParaRPr>
          </a:p>
          <a:p>
            <a:pPr algn="ctr"/>
            <a:endParaRPr lang="en-US" sz="2400" b="1" dirty="0">
              <a:solidFill>
                <a:srgbClr val="C00000"/>
              </a:solidFill>
            </a:endParaRPr>
          </a:p>
          <a:p>
            <a:pPr algn="ctr"/>
            <a:endParaRPr lang="en-US" sz="2400" b="1" dirty="0">
              <a:solidFill>
                <a:srgbClr val="C00000"/>
              </a:solidFill>
            </a:endParaRPr>
          </a:p>
          <a:p>
            <a:pPr algn="ctr"/>
            <a:r>
              <a:rPr lang="en-US" sz="2400" b="1" dirty="0">
                <a:solidFill>
                  <a:srgbClr val="C00000"/>
                </a:solidFill>
              </a:rPr>
              <a:t>Reminder:</a:t>
            </a:r>
          </a:p>
          <a:p>
            <a:pPr algn="ctr"/>
            <a:r>
              <a:rPr lang="en-US" sz="2400" b="1" u="sng" dirty="0"/>
              <a:t>Each reviewer may independently review the materials prior to group discussion</a:t>
            </a:r>
          </a:p>
          <a:p>
            <a:endParaRPr lang="en-US" dirty="0"/>
          </a:p>
        </p:txBody>
      </p:sp>
      <p:sp>
        <p:nvSpPr>
          <p:cNvPr id="3" name="TextBox 2">
            <a:extLst>
              <a:ext uri="{FF2B5EF4-FFF2-40B4-BE49-F238E27FC236}">
                <a16:creationId xmlns:a16="http://schemas.microsoft.com/office/drawing/2014/main" id="{487BF698-24C2-44AC-9433-B291F81EB82A}"/>
              </a:ext>
            </a:extLst>
          </p:cNvPr>
          <p:cNvSpPr txBox="1"/>
          <p:nvPr/>
        </p:nvSpPr>
        <p:spPr>
          <a:xfrm>
            <a:off x="228600" y="685800"/>
            <a:ext cx="2135841" cy="461665"/>
          </a:xfrm>
          <a:prstGeom prst="rect">
            <a:avLst/>
          </a:prstGeom>
          <a:noFill/>
        </p:spPr>
        <p:txBody>
          <a:bodyPr wrap="none" rtlCol="0">
            <a:spAutoFit/>
          </a:bodyPr>
          <a:lstStyle/>
          <a:p>
            <a:r>
              <a:rPr lang="en-US" sz="2400" b="1" dirty="0">
                <a:latin typeface="Verlag Black" charset="0"/>
              </a:rPr>
              <a:t>Getting Started</a:t>
            </a:r>
          </a:p>
        </p:txBody>
      </p:sp>
      <p:pic>
        <p:nvPicPr>
          <p:cNvPr id="6" name="Picture 5">
            <a:extLst>
              <a:ext uri="{FF2B5EF4-FFF2-40B4-BE49-F238E27FC236}">
                <a16:creationId xmlns:a16="http://schemas.microsoft.com/office/drawing/2014/main" id="{888BC5AF-B8F8-45D1-B536-6B54971AE285}"/>
              </a:ext>
            </a:extLst>
          </p:cNvPr>
          <p:cNvPicPr>
            <a:picLocks noChangeAspect="1"/>
          </p:cNvPicPr>
          <p:nvPr/>
        </p:nvPicPr>
        <p:blipFill>
          <a:blip r:embed="rId3"/>
          <a:stretch>
            <a:fillRect/>
          </a:stretch>
        </p:blipFill>
        <p:spPr>
          <a:xfrm>
            <a:off x="6151740" y="6248400"/>
            <a:ext cx="468870" cy="568328"/>
          </a:xfrm>
          <a:prstGeom prst="rect">
            <a:avLst/>
          </a:prstGeom>
        </p:spPr>
      </p:pic>
      <p:sp>
        <p:nvSpPr>
          <p:cNvPr id="7" name="TextBox 6">
            <a:extLst>
              <a:ext uri="{FF2B5EF4-FFF2-40B4-BE49-F238E27FC236}">
                <a16:creationId xmlns:a16="http://schemas.microsoft.com/office/drawing/2014/main" id="{2616BBD1-3AC5-4C1B-AB0F-F21E50508E5A}"/>
              </a:ext>
            </a:extLst>
          </p:cNvPr>
          <p:cNvSpPr txBox="1"/>
          <p:nvPr/>
        </p:nvSpPr>
        <p:spPr>
          <a:xfrm>
            <a:off x="6620610" y="6315051"/>
            <a:ext cx="838200" cy="369332"/>
          </a:xfrm>
          <a:prstGeom prst="rect">
            <a:avLst/>
          </a:prstGeom>
          <a:noFill/>
        </p:spPr>
        <p:txBody>
          <a:bodyPr wrap="square" rtlCol="0">
            <a:spAutoFit/>
          </a:bodyPr>
          <a:lstStyle/>
          <a:p>
            <a:r>
              <a:rPr lang="en-US" dirty="0"/>
              <a:t>Pg. 23</a:t>
            </a:r>
          </a:p>
        </p:txBody>
      </p:sp>
      <p:pic>
        <p:nvPicPr>
          <p:cNvPr id="8" name="Picture 7" descr="Text&#10;&#10;Description automatically generated">
            <a:extLst>
              <a:ext uri="{FF2B5EF4-FFF2-40B4-BE49-F238E27FC236}">
                <a16:creationId xmlns:a16="http://schemas.microsoft.com/office/drawing/2014/main" id="{8140E484-151C-4C78-83CA-57EFA45C867A}"/>
              </a:ext>
            </a:extLst>
          </p:cNvPr>
          <p:cNvPicPr>
            <a:picLocks noChangeAspect="1"/>
          </p:cNvPicPr>
          <p:nvPr/>
        </p:nvPicPr>
        <p:blipFill>
          <a:blip r:embed="rId4"/>
          <a:stretch>
            <a:fillRect/>
          </a:stretch>
        </p:blipFill>
        <p:spPr>
          <a:xfrm>
            <a:off x="6007566" y="916632"/>
            <a:ext cx="2880402" cy="3426768"/>
          </a:xfrm>
          <a:prstGeom prst="rect">
            <a:avLst/>
          </a:prstGeom>
        </p:spPr>
      </p:pic>
    </p:spTree>
    <p:extLst>
      <p:ext uri="{BB962C8B-B14F-4D97-AF65-F5344CB8AC3E}">
        <p14:creationId xmlns:p14="http://schemas.microsoft.com/office/powerpoint/2010/main" val="34695744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E8D555-87BC-4CFF-820E-C2E38A85D6AA}"/>
              </a:ext>
            </a:extLst>
          </p:cNvPr>
          <p:cNvSpPr txBox="1"/>
          <p:nvPr/>
        </p:nvSpPr>
        <p:spPr>
          <a:xfrm>
            <a:off x="228600" y="685800"/>
            <a:ext cx="8610600" cy="461665"/>
          </a:xfrm>
          <a:prstGeom prst="rect">
            <a:avLst/>
          </a:prstGeom>
          <a:noFill/>
        </p:spPr>
        <p:txBody>
          <a:bodyPr wrap="square" rtlCol="0">
            <a:spAutoFit/>
          </a:bodyPr>
          <a:lstStyle/>
          <a:p>
            <a:r>
              <a:rPr lang="en-US" sz="2400" b="1" dirty="0">
                <a:latin typeface="Verlag Black" charset="0"/>
              </a:rPr>
              <a:t>Title Appeal Panel Review Steps</a:t>
            </a:r>
          </a:p>
        </p:txBody>
      </p:sp>
      <p:sp>
        <p:nvSpPr>
          <p:cNvPr id="19" name="Rectangle 18">
            <a:extLst>
              <a:ext uri="{FF2B5EF4-FFF2-40B4-BE49-F238E27FC236}">
                <a16:creationId xmlns:a16="http://schemas.microsoft.com/office/drawing/2014/main" id="{75B84035-47F2-4B66-A02E-0D31E08FA8D3}"/>
              </a:ext>
            </a:extLst>
          </p:cNvPr>
          <p:cNvSpPr/>
          <p:nvPr/>
        </p:nvSpPr>
        <p:spPr>
          <a:xfrm>
            <a:off x="228600" y="1209020"/>
            <a:ext cx="8763000" cy="1393584"/>
          </a:xfrm>
          <a:prstGeom prst="rect">
            <a:avLst/>
          </a:prstGeom>
          <a:solidFill>
            <a:schemeClr val="bg1">
              <a:lumMod val="50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A29587CE-3449-470C-A6C0-F24578EA7F33}"/>
              </a:ext>
            </a:extLst>
          </p:cNvPr>
          <p:cNvGrpSpPr/>
          <p:nvPr/>
        </p:nvGrpSpPr>
        <p:grpSpPr>
          <a:xfrm>
            <a:off x="190500" y="2763387"/>
            <a:ext cx="8801100" cy="1122813"/>
            <a:chOff x="190500" y="2763387"/>
            <a:chExt cx="8801100" cy="1122813"/>
          </a:xfrm>
        </p:grpSpPr>
        <p:sp>
          <p:nvSpPr>
            <p:cNvPr id="35" name="Rectangle 34">
              <a:extLst>
                <a:ext uri="{FF2B5EF4-FFF2-40B4-BE49-F238E27FC236}">
                  <a16:creationId xmlns:a16="http://schemas.microsoft.com/office/drawing/2014/main" id="{3095655F-B6BF-458F-B403-94EF0A8DCA95}"/>
                </a:ext>
              </a:extLst>
            </p:cNvPr>
            <p:cNvSpPr/>
            <p:nvPr/>
          </p:nvSpPr>
          <p:spPr>
            <a:xfrm>
              <a:off x="190500" y="2763387"/>
              <a:ext cx="8801100" cy="1122813"/>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5F9C340D-9654-49CC-8634-2E694EDD2714}"/>
                </a:ext>
              </a:extLst>
            </p:cNvPr>
            <p:cNvSpPr txBox="1"/>
            <p:nvPr/>
          </p:nvSpPr>
          <p:spPr>
            <a:xfrm>
              <a:off x="318248" y="2792620"/>
              <a:ext cx="8509246" cy="584775"/>
            </a:xfrm>
            <a:prstGeom prst="rect">
              <a:avLst/>
            </a:prstGeom>
            <a:noFill/>
          </p:spPr>
          <p:txBody>
            <a:bodyPr wrap="square" rtlCol="0">
              <a:spAutoFit/>
            </a:bodyPr>
            <a:lstStyle/>
            <a:p>
              <a:r>
                <a:rPr lang="en-US" sz="1600" b="1" dirty="0"/>
                <a:t>Section Questions:</a:t>
              </a:r>
            </a:p>
            <a:p>
              <a:pPr marL="285750" indent="-285750">
                <a:buFont typeface="Arial" panose="020B0604020202020204" pitchFamily="34" charset="0"/>
                <a:buChar char="•"/>
              </a:pPr>
              <a:r>
                <a:rPr lang="en-US" sz="1600" dirty="0"/>
                <a:t>What is the date for panel review, 1 session or multiple sessions?</a:t>
              </a:r>
            </a:p>
          </p:txBody>
        </p:sp>
      </p:grpSp>
      <p:grpSp>
        <p:nvGrpSpPr>
          <p:cNvPr id="16" name="Group 15">
            <a:extLst>
              <a:ext uri="{FF2B5EF4-FFF2-40B4-BE49-F238E27FC236}">
                <a16:creationId xmlns:a16="http://schemas.microsoft.com/office/drawing/2014/main" id="{CD6CC305-2F1A-4D95-A250-F7E607A8D8AB}"/>
              </a:ext>
            </a:extLst>
          </p:cNvPr>
          <p:cNvGrpSpPr/>
          <p:nvPr/>
        </p:nvGrpSpPr>
        <p:grpSpPr>
          <a:xfrm>
            <a:off x="300446" y="1607585"/>
            <a:ext cx="7079283" cy="838526"/>
            <a:chOff x="304800" y="1569278"/>
            <a:chExt cx="7079283" cy="838526"/>
          </a:xfrm>
          <a:solidFill>
            <a:schemeClr val="bg1">
              <a:lumMod val="85000"/>
            </a:schemeClr>
          </a:solidFill>
        </p:grpSpPr>
        <p:grpSp>
          <p:nvGrpSpPr>
            <p:cNvPr id="17" name="Group 16">
              <a:extLst>
                <a:ext uri="{FF2B5EF4-FFF2-40B4-BE49-F238E27FC236}">
                  <a16:creationId xmlns:a16="http://schemas.microsoft.com/office/drawing/2014/main" id="{51E7DE5C-CB34-4E65-81AC-7D758D1D6C61}"/>
                </a:ext>
              </a:extLst>
            </p:cNvPr>
            <p:cNvGrpSpPr/>
            <p:nvPr/>
          </p:nvGrpSpPr>
          <p:grpSpPr>
            <a:xfrm>
              <a:off x="304800" y="1569604"/>
              <a:ext cx="5518650" cy="838200"/>
              <a:chOff x="388352" y="2328338"/>
              <a:chExt cx="5518650" cy="838200"/>
            </a:xfrm>
            <a:grpFill/>
          </p:grpSpPr>
          <p:sp>
            <p:nvSpPr>
              <p:cNvPr id="25" name="Arrow: Pentagon 24">
                <a:extLst>
                  <a:ext uri="{FF2B5EF4-FFF2-40B4-BE49-F238E27FC236}">
                    <a16:creationId xmlns:a16="http://schemas.microsoft.com/office/drawing/2014/main" id="{B04A7C3A-2D0D-451B-9903-7E599E88871A}"/>
                  </a:ext>
                </a:extLst>
              </p:cNvPr>
              <p:cNvSpPr/>
              <p:nvPr/>
            </p:nvSpPr>
            <p:spPr>
              <a:xfrm>
                <a:off x="388352" y="2328338"/>
                <a:ext cx="1828800" cy="838200"/>
              </a:xfrm>
              <a:prstGeom prst="homePlate">
                <a:avLst/>
              </a:prstGeom>
              <a:solidFill>
                <a:schemeClr val="accent2">
                  <a:lumMod val="20000"/>
                  <a:lumOff val="80000"/>
                </a:schemeClr>
              </a:solidFill>
              <a:ln>
                <a:solidFill>
                  <a:srgbClr val="970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Call the meeting to order and close the meeting</a:t>
                </a:r>
              </a:p>
            </p:txBody>
          </p:sp>
          <p:sp>
            <p:nvSpPr>
              <p:cNvPr id="26" name="Arrow: Chevron 25">
                <a:extLst>
                  <a:ext uri="{FF2B5EF4-FFF2-40B4-BE49-F238E27FC236}">
                    <a16:creationId xmlns:a16="http://schemas.microsoft.com/office/drawing/2014/main" id="{1C202C4C-FCCB-48D0-BCF5-5ABAF7CCD39D}"/>
                  </a:ext>
                </a:extLst>
              </p:cNvPr>
              <p:cNvSpPr/>
              <p:nvPr/>
            </p:nvSpPr>
            <p:spPr>
              <a:xfrm>
                <a:off x="1871327" y="2328338"/>
                <a:ext cx="1600200" cy="838200"/>
              </a:xfrm>
              <a:prstGeom prst="chevron">
                <a:avLst/>
              </a:prstGeom>
              <a:solidFill>
                <a:schemeClr val="bg1">
                  <a:lumMod val="8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a:t>
                </a:r>
              </a:p>
              <a:p>
                <a:pPr algn="ctr"/>
                <a:r>
                  <a:rPr lang="en-US" sz="1400" dirty="0">
                    <a:solidFill>
                      <a:schemeClr val="tx1"/>
                    </a:solidFill>
                  </a:rPr>
                  <a:t>Job Title</a:t>
                </a:r>
              </a:p>
            </p:txBody>
          </p:sp>
          <p:sp>
            <p:nvSpPr>
              <p:cNvPr id="27" name="Arrow: Chevron 26">
                <a:extLst>
                  <a:ext uri="{FF2B5EF4-FFF2-40B4-BE49-F238E27FC236}">
                    <a16:creationId xmlns:a16="http://schemas.microsoft.com/office/drawing/2014/main" id="{DEFE4B38-14E2-4560-A3FA-DC72189433C1}"/>
                  </a:ext>
                </a:extLst>
              </p:cNvPr>
              <p:cNvSpPr/>
              <p:nvPr/>
            </p:nvSpPr>
            <p:spPr>
              <a:xfrm>
                <a:off x="3125702" y="2328338"/>
                <a:ext cx="2781300" cy="838200"/>
              </a:xfrm>
              <a:prstGeom prst="chevron">
                <a:avLst/>
              </a:prstGeom>
              <a:grp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 Job Summary &amp; Responsibilities</a:t>
                </a:r>
              </a:p>
            </p:txBody>
          </p:sp>
        </p:grpSp>
        <p:sp>
          <p:nvSpPr>
            <p:cNvPr id="18" name="Arrow: Chevron 17">
              <a:extLst>
                <a:ext uri="{FF2B5EF4-FFF2-40B4-BE49-F238E27FC236}">
                  <a16:creationId xmlns:a16="http://schemas.microsoft.com/office/drawing/2014/main" id="{CE8813FC-838D-4F20-9356-62E12E45B38F}"/>
                </a:ext>
              </a:extLst>
            </p:cNvPr>
            <p:cNvSpPr/>
            <p:nvPr/>
          </p:nvSpPr>
          <p:spPr>
            <a:xfrm>
              <a:off x="5477624" y="1569278"/>
              <a:ext cx="1906459" cy="838200"/>
            </a:xfrm>
            <a:prstGeom prst="chevron">
              <a:avLst/>
            </a:prstGeom>
            <a:grp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 Education &amp; Experience</a:t>
              </a:r>
            </a:p>
          </p:txBody>
        </p:sp>
      </p:grpSp>
      <p:sp>
        <p:nvSpPr>
          <p:cNvPr id="4" name="Rectangle 3">
            <a:extLst>
              <a:ext uri="{FF2B5EF4-FFF2-40B4-BE49-F238E27FC236}">
                <a16:creationId xmlns:a16="http://schemas.microsoft.com/office/drawing/2014/main" id="{AB84A137-326A-4393-9DB2-C9ED2CEC1FBA}"/>
              </a:ext>
            </a:extLst>
          </p:cNvPr>
          <p:cNvSpPr/>
          <p:nvPr/>
        </p:nvSpPr>
        <p:spPr>
          <a:xfrm>
            <a:off x="178711" y="4001711"/>
            <a:ext cx="7201017" cy="1892826"/>
          </a:xfrm>
          <a:prstGeom prst="rect">
            <a:avLst/>
          </a:prstGeom>
        </p:spPr>
        <p:txBody>
          <a:bodyPr wrap="square">
            <a:spAutoFit/>
          </a:bodyPr>
          <a:lstStyle/>
          <a:p>
            <a:r>
              <a:rPr lang="en-US" b="1" u="sng" dirty="0"/>
              <a:t>Steps to Complete:</a:t>
            </a:r>
          </a:p>
          <a:p>
            <a:endParaRPr lang="en-US" sz="900" b="1" u="sng" dirty="0"/>
          </a:p>
          <a:p>
            <a:pPr marL="342900" indent="-342900">
              <a:buFont typeface="+mj-lt"/>
              <a:buAutoNum type="arabicPeriod"/>
            </a:pPr>
            <a:r>
              <a:rPr lang="en-US" dirty="0"/>
              <a:t>Publish appeal notice posted in advance</a:t>
            </a:r>
          </a:p>
          <a:p>
            <a:pPr marL="342900" indent="-342900">
              <a:buFont typeface="+mj-lt"/>
              <a:buAutoNum type="arabicPeriod"/>
            </a:pPr>
            <a:r>
              <a:rPr lang="en-US" dirty="0"/>
              <a:t>Ensure someone volunteers to take notes</a:t>
            </a:r>
          </a:p>
          <a:p>
            <a:pPr marL="342900" indent="-342900">
              <a:buFont typeface="+mj-lt"/>
              <a:buAutoNum type="arabicPeriod"/>
            </a:pPr>
            <a:r>
              <a:rPr lang="en-US" dirty="0"/>
              <a:t>Choose someone to lead the panel discussion and pace the review</a:t>
            </a:r>
            <a:endParaRPr lang="en-US" b="1" i="1" dirty="0"/>
          </a:p>
          <a:p>
            <a:pPr marL="342900" indent="-342900">
              <a:buFont typeface="+mj-lt"/>
              <a:buAutoNum type="arabicPeriod"/>
            </a:pPr>
            <a:r>
              <a:rPr lang="en-US" dirty="0"/>
              <a:t>Start the meeting and close the session</a:t>
            </a:r>
            <a:endParaRPr lang="en-US" b="1" dirty="0"/>
          </a:p>
          <a:p>
            <a:pPr marL="342900" indent="-342900">
              <a:buFont typeface="+mj-lt"/>
              <a:buAutoNum type="arabicPeriod"/>
            </a:pPr>
            <a:endParaRPr lang="en-US" dirty="0"/>
          </a:p>
        </p:txBody>
      </p:sp>
      <p:pic>
        <p:nvPicPr>
          <p:cNvPr id="21" name="Picture 20">
            <a:extLst>
              <a:ext uri="{FF2B5EF4-FFF2-40B4-BE49-F238E27FC236}">
                <a16:creationId xmlns:a16="http://schemas.microsoft.com/office/drawing/2014/main" id="{8A57317A-7B6F-4CEA-B796-FF6454CB45F0}"/>
              </a:ext>
            </a:extLst>
          </p:cNvPr>
          <p:cNvPicPr>
            <a:picLocks noChangeAspect="1"/>
          </p:cNvPicPr>
          <p:nvPr/>
        </p:nvPicPr>
        <p:blipFill>
          <a:blip r:embed="rId3"/>
          <a:stretch>
            <a:fillRect/>
          </a:stretch>
        </p:blipFill>
        <p:spPr>
          <a:xfrm>
            <a:off x="7379730" y="5996498"/>
            <a:ext cx="468870" cy="562864"/>
          </a:xfrm>
          <a:prstGeom prst="rect">
            <a:avLst/>
          </a:prstGeom>
        </p:spPr>
      </p:pic>
      <p:sp>
        <p:nvSpPr>
          <p:cNvPr id="22" name="TextBox 21">
            <a:extLst>
              <a:ext uri="{FF2B5EF4-FFF2-40B4-BE49-F238E27FC236}">
                <a16:creationId xmlns:a16="http://schemas.microsoft.com/office/drawing/2014/main" id="{FB36774C-76AB-4667-A4BC-F6EA9DC3A423}"/>
              </a:ext>
            </a:extLst>
          </p:cNvPr>
          <p:cNvSpPr txBox="1"/>
          <p:nvPr/>
        </p:nvSpPr>
        <p:spPr>
          <a:xfrm>
            <a:off x="7848600" y="6126497"/>
            <a:ext cx="838200" cy="369332"/>
          </a:xfrm>
          <a:prstGeom prst="rect">
            <a:avLst/>
          </a:prstGeom>
          <a:noFill/>
        </p:spPr>
        <p:txBody>
          <a:bodyPr wrap="square" rtlCol="0">
            <a:spAutoFit/>
          </a:bodyPr>
          <a:lstStyle/>
          <a:p>
            <a:r>
              <a:rPr lang="en-US" dirty="0"/>
              <a:t>Pg. 24</a:t>
            </a:r>
          </a:p>
        </p:txBody>
      </p:sp>
    </p:spTree>
    <p:extLst>
      <p:ext uri="{BB962C8B-B14F-4D97-AF65-F5344CB8AC3E}">
        <p14:creationId xmlns:p14="http://schemas.microsoft.com/office/powerpoint/2010/main" val="26515543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E8D555-87BC-4CFF-820E-C2E38A85D6AA}"/>
              </a:ext>
            </a:extLst>
          </p:cNvPr>
          <p:cNvSpPr txBox="1"/>
          <p:nvPr/>
        </p:nvSpPr>
        <p:spPr>
          <a:xfrm>
            <a:off x="228600" y="685800"/>
            <a:ext cx="8610600" cy="461665"/>
          </a:xfrm>
          <a:prstGeom prst="rect">
            <a:avLst/>
          </a:prstGeom>
          <a:noFill/>
        </p:spPr>
        <p:txBody>
          <a:bodyPr wrap="square" rtlCol="0">
            <a:spAutoFit/>
          </a:bodyPr>
          <a:lstStyle/>
          <a:p>
            <a:r>
              <a:rPr lang="en-US" sz="2400" b="1" dirty="0">
                <a:latin typeface="Verlag Black" charset="0"/>
              </a:rPr>
              <a:t>Job Title Section</a:t>
            </a:r>
          </a:p>
        </p:txBody>
      </p:sp>
      <p:sp>
        <p:nvSpPr>
          <p:cNvPr id="19" name="Rectangle 18">
            <a:extLst>
              <a:ext uri="{FF2B5EF4-FFF2-40B4-BE49-F238E27FC236}">
                <a16:creationId xmlns:a16="http://schemas.microsoft.com/office/drawing/2014/main" id="{75B84035-47F2-4B66-A02E-0D31E08FA8D3}"/>
              </a:ext>
            </a:extLst>
          </p:cNvPr>
          <p:cNvSpPr/>
          <p:nvPr/>
        </p:nvSpPr>
        <p:spPr>
          <a:xfrm>
            <a:off x="228600" y="1209020"/>
            <a:ext cx="8763000" cy="1393584"/>
          </a:xfrm>
          <a:prstGeom prst="rect">
            <a:avLst/>
          </a:prstGeom>
          <a:solidFill>
            <a:schemeClr val="bg1">
              <a:lumMod val="50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A29587CE-3449-470C-A6C0-F24578EA7F33}"/>
              </a:ext>
            </a:extLst>
          </p:cNvPr>
          <p:cNvGrpSpPr/>
          <p:nvPr/>
        </p:nvGrpSpPr>
        <p:grpSpPr>
          <a:xfrm>
            <a:off x="190500" y="2763385"/>
            <a:ext cx="8801100" cy="1430358"/>
            <a:chOff x="190500" y="2763387"/>
            <a:chExt cx="8801100" cy="1122813"/>
          </a:xfrm>
        </p:grpSpPr>
        <p:sp>
          <p:nvSpPr>
            <p:cNvPr id="35" name="Rectangle 34">
              <a:extLst>
                <a:ext uri="{FF2B5EF4-FFF2-40B4-BE49-F238E27FC236}">
                  <a16:creationId xmlns:a16="http://schemas.microsoft.com/office/drawing/2014/main" id="{3095655F-B6BF-458F-B403-94EF0A8DCA95}"/>
                </a:ext>
              </a:extLst>
            </p:cNvPr>
            <p:cNvSpPr/>
            <p:nvPr/>
          </p:nvSpPr>
          <p:spPr>
            <a:xfrm>
              <a:off x="190500" y="2763387"/>
              <a:ext cx="8801100" cy="1122813"/>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5F9C340D-9654-49CC-8634-2E694EDD2714}"/>
                </a:ext>
              </a:extLst>
            </p:cNvPr>
            <p:cNvSpPr txBox="1"/>
            <p:nvPr/>
          </p:nvSpPr>
          <p:spPr>
            <a:xfrm>
              <a:off x="318248" y="2792620"/>
              <a:ext cx="8509246" cy="1038883"/>
            </a:xfrm>
            <a:prstGeom prst="rect">
              <a:avLst/>
            </a:prstGeom>
            <a:noFill/>
          </p:spPr>
          <p:txBody>
            <a:bodyPr wrap="square" rtlCol="0">
              <a:spAutoFit/>
            </a:bodyPr>
            <a:lstStyle/>
            <a:p>
              <a:r>
                <a:rPr lang="en-US" sz="1600" b="1" dirty="0"/>
                <a:t>Section Questions:</a:t>
              </a:r>
            </a:p>
            <a:p>
              <a:pPr marL="285750" indent="-285750">
                <a:buFont typeface="Arial" panose="020B0604020202020204" pitchFamily="34" charset="0"/>
                <a:buChar char="•"/>
              </a:pPr>
              <a:r>
                <a:rPr lang="en-US" sz="1600" dirty="0"/>
                <a:t>How well does this job title match what you would expect this job to be called in a higher education setting based on the appellant’s current title and description of responsibilities?</a:t>
              </a:r>
            </a:p>
            <a:p>
              <a:pPr marL="285750" indent="-285750">
                <a:buFont typeface="Arial" panose="020B0604020202020204" pitchFamily="34" charset="0"/>
                <a:buChar char="•"/>
              </a:pPr>
              <a:r>
                <a:rPr lang="en-US" sz="1600" dirty="0"/>
                <a:t>How well does it fit when compared to the title proposed by the appellant? Does HR have additional suggestions?</a:t>
              </a:r>
            </a:p>
          </p:txBody>
        </p:sp>
      </p:grpSp>
      <p:grpSp>
        <p:nvGrpSpPr>
          <p:cNvPr id="16" name="Group 15">
            <a:extLst>
              <a:ext uri="{FF2B5EF4-FFF2-40B4-BE49-F238E27FC236}">
                <a16:creationId xmlns:a16="http://schemas.microsoft.com/office/drawing/2014/main" id="{CD6CC305-2F1A-4D95-A250-F7E607A8D8AB}"/>
              </a:ext>
            </a:extLst>
          </p:cNvPr>
          <p:cNvGrpSpPr/>
          <p:nvPr/>
        </p:nvGrpSpPr>
        <p:grpSpPr>
          <a:xfrm>
            <a:off x="300446" y="1607585"/>
            <a:ext cx="7079283" cy="838526"/>
            <a:chOff x="304800" y="1569278"/>
            <a:chExt cx="7079283" cy="838526"/>
          </a:xfrm>
          <a:solidFill>
            <a:schemeClr val="bg1">
              <a:lumMod val="85000"/>
            </a:schemeClr>
          </a:solidFill>
        </p:grpSpPr>
        <p:grpSp>
          <p:nvGrpSpPr>
            <p:cNvPr id="17" name="Group 16">
              <a:extLst>
                <a:ext uri="{FF2B5EF4-FFF2-40B4-BE49-F238E27FC236}">
                  <a16:creationId xmlns:a16="http://schemas.microsoft.com/office/drawing/2014/main" id="{51E7DE5C-CB34-4E65-81AC-7D758D1D6C61}"/>
                </a:ext>
              </a:extLst>
            </p:cNvPr>
            <p:cNvGrpSpPr/>
            <p:nvPr/>
          </p:nvGrpSpPr>
          <p:grpSpPr>
            <a:xfrm>
              <a:off x="304800" y="1569604"/>
              <a:ext cx="5518650" cy="838200"/>
              <a:chOff x="388352" y="2328338"/>
              <a:chExt cx="5518650" cy="838200"/>
            </a:xfrm>
            <a:grpFill/>
          </p:grpSpPr>
          <p:sp>
            <p:nvSpPr>
              <p:cNvPr id="25" name="Arrow: Pentagon 24">
                <a:extLst>
                  <a:ext uri="{FF2B5EF4-FFF2-40B4-BE49-F238E27FC236}">
                    <a16:creationId xmlns:a16="http://schemas.microsoft.com/office/drawing/2014/main" id="{B04A7C3A-2D0D-451B-9903-7E599E88871A}"/>
                  </a:ext>
                </a:extLst>
              </p:cNvPr>
              <p:cNvSpPr/>
              <p:nvPr/>
            </p:nvSpPr>
            <p:spPr>
              <a:xfrm>
                <a:off x="388352" y="2328338"/>
                <a:ext cx="1828800" cy="838200"/>
              </a:xfrm>
              <a:prstGeom prst="homePlate">
                <a:avLst/>
              </a:prstGeom>
              <a:solidFill>
                <a:schemeClr val="bg1">
                  <a:lumMod val="8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Call the meeting to order and close the meeting</a:t>
                </a:r>
              </a:p>
            </p:txBody>
          </p:sp>
          <p:sp>
            <p:nvSpPr>
              <p:cNvPr id="26" name="Arrow: Chevron 25">
                <a:extLst>
                  <a:ext uri="{FF2B5EF4-FFF2-40B4-BE49-F238E27FC236}">
                    <a16:creationId xmlns:a16="http://schemas.microsoft.com/office/drawing/2014/main" id="{1C202C4C-FCCB-48D0-BCF5-5ABAF7CCD39D}"/>
                  </a:ext>
                </a:extLst>
              </p:cNvPr>
              <p:cNvSpPr/>
              <p:nvPr/>
            </p:nvSpPr>
            <p:spPr>
              <a:xfrm>
                <a:off x="1871327" y="2328338"/>
                <a:ext cx="1600200" cy="838200"/>
              </a:xfrm>
              <a:prstGeom prst="chevron">
                <a:avLst/>
              </a:prstGeom>
              <a:solidFill>
                <a:schemeClr val="accent2">
                  <a:lumMod val="20000"/>
                  <a:lumOff val="80000"/>
                </a:schemeClr>
              </a:solidFill>
              <a:ln>
                <a:solidFill>
                  <a:srgbClr val="970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a:t>
                </a:r>
              </a:p>
              <a:p>
                <a:pPr algn="ctr"/>
                <a:r>
                  <a:rPr lang="en-US" sz="1400" dirty="0">
                    <a:solidFill>
                      <a:schemeClr val="tx1"/>
                    </a:solidFill>
                  </a:rPr>
                  <a:t>Job Title</a:t>
                </a:r>
              </a:p>
            </p:txBody>
          </p:sp>
          <p:sp>
            <p:nvSpPr>
              <p:cNvPr id="27" name="Arrow: Chevron 26">
                <a:extLst>
                  <a:ext uri="{FF2B5EF4-FFF2-40B4-BE49-F238E27FC236}">
                    <a16:creationId xmlns:a16="http://schemas.microsoft.com/office/drawing/2014/main" id="{DEFE4B38-14E2-4560-A3FA-DC72189433C1}"/>
                  </a:ext>
                </a:extLst>
              </p:cNvPr>
              <p:cNvSpPr/>
              <p:nvPr/>
            </p:nvSpPr>
            <p:spPr>
              <a:xfrm>
                <a:off x="3125702" y="2328338"/>
                <a:ext cx="2781300" cy="838200"/>
              </a:xfrm>
              <a:prstGeom prst="chevron">
                <a:avLst/>
              </a:prstGeom>
              <a:grp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 Job Summary &amp; Responsibilities</a:t>
                </a:r>
              </a:p>
            </p:txBody>
          </p:sp>
        </p:grpSp>
        <p:sp>
          <p:nvSpPr>
            <p:cNvPr id="18" name="Arrow: Chevron 17">
              <a:extLst>
                <a:ext uri="{FF2B5EF4-FFF2-40B4-BE49-F238E27FC236}">
                  <a16:creationId xmlns:a16="http://schemas.microsoft.com/office/drawing/2014/main" id="{CE8813FC-838D-4F20-9356-62E12E45B38F}"/>
                </a:ext>
              </a:extLst>
            </p:cNvPr>
            <p:cNvSpPr/>
            <p:nvPr/>
          </p:nvSpPr>
          <p:spPr>
            <a:xfrm>
              <a:off x="5477624" y="1569278"/>
              <a:ext cx="1906459" cy="838200"/>
            </a:xfrm>
            <a:prstGeom prst="chevron">
              <a:avLst/>
            </a:prstGeom>
            <a:grp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 Education &amp; Experience</a:t>
              </a:r>
            </a:p>
          </p:txBody>
        </p:sp>
      </p:grpSp>
      <p:sp>
        <p:nvSpPr>
          <p:cNvPr id="4" name="Rectangle 3">
            <a:extLst>
              <a:ext uri="{FF2B5EF4-FFF2-40B4-BE49-F238E27FC236}">
                <a16:creationId xmlns:a16="http://schemas.microsoft.com/office/drawing/2014/main" id="{AB84A137-326A-4393-9DB2-C9ED2CEC1FBA}"/>
              </a:ext>
            </a:extLst>
          </p:cNvPr>
          <p:cNvSpPr/>
          <p:nvPr/>
        </p:nvSpPr>
        <p:spPr>
          <a:xfrm>
            <a:off x="171450" y="4213512"/>
            <a:ext cx="8801099" cy="1892826"/>
          </a:xfrm>
          <a:prstGeom prst="rect">
            <a:avLst/>
          </a:prstGeom>
        </p:spPr>
        <p:txBody>
          <a:bodyPr wrap="square">
            <a:spAutoFit/>
          </a:bodyPr>
          <a:lstStyle/>
          <a:p>
            <a:r>
              <a:rPr lang="en-US" b="1" u="sng" dirty="0"/>
              <a:t>Steps to Complete:</a:t>
            </a:r>
          </a:p>
          <a:p>
            <a:endParaRPr lang="en-US" sz="900" b="1" u="sng" dirty="0"/>
          </a:p>
          <a:p>
            <a:pPr marL="342900" indent="-342900">
              <a:buAutoNum type="arabicPeriod"/>
            </a:pPr>
            <a:r>
              <a:rPr lang="en-US" dirty="0"/>
              <a:t>Read the employee’s justification, position description (PD), supporting documents, the proposed SJD job summary and responsibilities</a:t>
            </a:r>
          </a:p>
          <a:p>
            <a:pPr marL="342900" indent="-342900">
              <a:buAutoNum type="arabicPeriod"/>
            </a:pPr>
            <a:r>
              <a:rPr lang="en-US" dirty="0"/>
              <a:t>Answer the question: </a:t>
            </a:r>
            <a:r>
              <a:rPr lang="en-US" b="1" i="1" dirty="0"/>
              <a:t>How well does this job title match what you would expect this job to be called in a higher education setting?</a:t>
            </a:r>
          </a:p>
          <a:p>
            <a:pPr marL="342900" indent="-342900">
              <a:buFont typeface="+mj-lt"/>
              <a:buAutoNum type="arabicPeriod"/>
            </a:pPr>
            <a:endParaRPr lang="en-US" dirty="0"/>
          </a:p>
        </p:txBody>
      </p:sp>
      <p:pic>
        <p:nvPicPr>
          <p:cNvPr id="21" name="Picture 20">
            <a:extLst>
              <a:ext uri="{FF2B5EF4-FFF2-40B4-BE49-F238E27FC236}">
                <a16:creationId xmlns:a16="http://schemas.microsoft.com/office/drawing/2014/main" id="{8A57317A-7B6F-4CEA-B796-FF6454CB45F0}"/>
              </a:ext>
            </a:extLst>
          </p:cNvPr>
          <p:cNvPicPr>
            <a:picLocks noChangeAspect="1"/>
          </p:cNvPicPr>
          <p:nvPr/>
        </p:nvPicPr>
        <p:blipFill>
          <a:blip r:embed="rId3"/>
          <a:stretch>
            <a:fillRect/>
          </a:stretch>
        </p:blipFill>
        <p:spPr>
          <a:xfrm>
            <a:off x="7379730" y="5996498"/>
            <a:ext cx="468870" cy="562864"/>
          </a:xfrm>
          <a:prstGeom prst="rect">
            <a:avLst/>
          </a:prstGeom>
        </p:spPr>
      </p:pic>
      <p:sp>
        <p:nvSpPr>
          <p:cNvPr id="22" name="TextBox 21">
            <a:extLst>
              <a:ext uri="{FF2B5EF4-FFF2-40B4-BE49-F238E27FC236}">
                <a16:creationId xmlns:a16="http://schemas.microsoft.com/office/drawing/2014/main" id="{FB36774C-76AB-4667-A4BC-F6EA9DC3A423}"/>
              </a:ext>
            </a:extLst>
          </p:cNvPr>
          <p:cNvSpPr txBox="1"/>
          <p:nvPr/>
        </p:nvSpPr>
        <p:spPr>
          <a:xfrm>
            <a:off x="7848600" y="6126497"/>
            <a:ext cx="838200" cy="369332"/>
          </a:xfrm>
          <a:prstGeom prst="rect">
            <a:avLst/>
          </a:prstGeom>
          <a:noFill/>
        </p:spPr>
        <p:txBody>
          <a:bodyPr wrap="square" rtlCol="0">
            <a:spAutoFit/>
          </a:bodyPr>
          <a:lstStyle/>
          <a:p>
            <a:r>
              <a:rPr lang="en-US" dirty="0"/>
              <a:t>Pg. 24</a:t>
            </a:r>
          </a:p>
        </p:txBody>
      </p:sp>
    </p:spTree>
    <p:extLst>
      <p:ext uri="{BB962C8B-B14F-4D97-AF65-F5344CB8AC3E}">
        <p14:creationId xmlns:p14="http://schemas.microsoft.com/office/powerpoint/2010/main" val="8043225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E8D555-87BC-4CFF-820E-C2E38A85D6AA}"/>
              </a:ext>
            </a:extLst>
          </p:cNvPr>
          <p:cNvSpPr txBox="1"/>
          <p:nvPr/>
        </p:nvSpPr>
        <p:spPr>
          <a:xfrm>
            <a:off x="228600" y="685800"/>
            <a:ext cx="8610600" cy="461665"/>
          </a:xfrm>
          <a:prstGeom prst="rect">
            <a:avLst/>
          </a:prstGeom>
          <a:noFill/>
        </p:spPr>
        <p:txBody>
          <a:bodyPr wrap="square" rtlCol="0">
            <a:spAutoFit/>
          </a:bodyPr>
          <a:lstStyle/>
          <a:p>
            <a:r>
              <a:rPr lang="en-US" sz="2400" b="1" dirty="0">
                <a:latin typeface="Verlag Black" charset="0"/>
              </a:rPr>
              <a:t>Job Summary &amp; Responsibility Section</a:t>
            </a:r>
          </a:p>
        </p:txBody>
      </p:sp>
      <p:sp>
        <p:nvSpPr>
          <p:cNvPr id="21" name="Rectangle 20">
            <a:extLst>
              <a:ext uri="{FF2B5EF4-FFF2-40B4-BE49-F238E27FC236}">
                <a16:creationId xmlns:a16="http://schemas.microsoft.com/office/drawing/2014/main" id="{75B84035-47F2-4B66-A02E-0D31E08FA8D3}"/>
              </a:ext>
            </a:extLst>
          </p:cNvPr>
          <p:cNvSpPr/>
          <p:nvPr/>
        </p:nvSpPr>
        <p:spPr>
          <a:xfrm>
            <a:off x="228600" y="1209020"/>
            <a:ext cx="8763000" cy="1393584"/>
          </a:xfrm>
          <a:prstGeom prst="rect">
            <a:avLst/>
          </a:prstGeom>
          <a:solidFill>
            <a:schemeClr val="bg1">
              <a:lumMod val="50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5C263EFE-A99E-47B2-8C6C-D065B41C8D0D}"/>
              </a:ext>
            </a:extLst>
          </p:cNvPr>
          <p:cNvGrpSpPr/>
          <p:nvPr/>
        </p:nvGrpSpPr>
        <p:grpSpPr>
          <a:xfrm>
            <a:off x="275871" y="2763388"/>
            <a:ext cx="8635252" cy="1627010"/>
            <a:chOff x="228600" y="2763387"/>
            <a:chExt cx="8635252" cy="3104013"/>
          </a:xfrm>
        </p:grpSpPr>
        <p:sp>
          <p:nvSpPr>
            <p:cNvPr id="34" name="Rectangle 33">
              <a:extLst>
                <a:ext uri="{FF2B5EF4-FFF2-40B4-BE49-F238E27FC236}">
                  <a16:creationId xmlns:a16="http://schemas.microsoft.com/office/drawing/2014/main" id="{3095655F-B6BF-458F-B403-94EF0A8DCA95}"/>
                </a:ext>
              </a:extLst>
            </p:cNvPr>
            <p:cNvSpPr/>
            <p:nvPr/>
          </p:nvSpPr>
          <p:spPr>
            <a:xfrm>
              <a:off x="228600" y="2763387"/>
              <a:ext cx="8635252" cy="3104013"/>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TextBox 34">
              <a:extLst>
                <a:ext uri="{FF2B5EF4-FFF2-40B4-BE49-F238E27FC236}">
                  <a16:creationId xmlns:a16="http://schemas.microsoft.com/office/drawing/2014/main" id="{5F9C340D-9654-49CC-8634-2E694EDD2714}"/>
                </a:ext>
              </a:extLst>
            </p:cNvPr>
            <p:cNvSpPr txBox="1"/>
            <p:nvPr/>
          </p:nvSpPr>
          <p:spPr>
            <a:xfrm>
              <a:off x="318248" y="2792622"/>
              <a:ext cx="8520952" cy="2524860"/>
            </a:xfrm>
            <a:prstGeom prst="rect">
              <a:avLst/>
            </a:prstGeom>
            <a:noFill/>
          </p:spPr>
          <p:txBody>
            <a:bodyPr wrap="square" rtlCol="0">
              <a:spAutoFit/>
            </a:bodyPr>
            <a:lstStyle/>
            <a:p>
              <a:r>
                <a:rPr lang="en-US" sz="1600" b="1" dirty="0"/>
                <a:t>Section Questions:</a:t>
              </a:r>
            </a:p>
            <a:p>
              <a:pPr marL="285750" indent="-285750">
                <a:buFont typeface="Arial" panose="020B0604020202020204" pitchFamily="34" charset="0"/>
                <a:buChar char="•"/>
              </a:pPr>
              <a:r>
                <a:rPr lang="en-US" sz="1600" dirty="0"/>
                <a:t>How well does the summary &amp; responsibilities give an accurate assessment of scope and responsibility?</a:t>
              </a:r>
              <a:endParaRPr lang="en-US" sz="900" dirty="0"/>
            </a:p>
            <a:p>
              <a:pPr marL="285750" indent="-285750">
                <a:buFont typeface="Arial" panose="020B0604020202020204" pitchFamily="34" charset="0"/>
                <a:buChar char="•"/>
              </a:pPr>
              <a:r>
                <a:rPr lang="en-US" sz="1600" dirty="0"/>
                <a:t>How suitable are the responsibility statements for the current title?</a:t>
              </a:r>
              <a:endParaRPr lang="en-US" sz="900" dirty="0"/>
            </a:p>
            <a:p>
              <a:pPr marL="285750" indent="-285750">
                <a:buFont typeface="Arial" panose="020B0604020202020204" pitchFamily="34" charset="0"/>
                <a:buChar char="•"/>
              </a:pPr>
              <a:r>
                <a:rPr lang="en-US" sz="1600" dirty="0"/>
                <a:t>Are there any important responsibilities that seem to be missing?</a:t>
              </a:r>
              <a:endParaRPr lang="en-US" sz="900" dirty="0"/>
            </a:p>
          </p:txBody>
        </p:sp>
      </p:grpSp>
      <p:grpSp>
        <p:nvGrpSpPr>
          <p:cNvPr id="16" name="Group 15">
            <a:extLst>
              <a:ext uri="{FF2B5EF4-FFF2-40B4-BE49-F238E27FC236}">
                <a16:creationId xmlns:a16="http://schemas.microsoft.com/office/drawing/2014/main" id="{451962A2-979C-4C3F-AE97-46DC987B6158}"/>
              </a:ext>
            </a:extLst>
          </p:cNvPr>
          <p:cNvGrpSpPr/>
          <p:nvPr/>
        </p:nvGrpSpPr>
        <p:grpSpPr>
          <a:xfrm>
            <a:off x="344501" y="1598097"/>
            <a:ext cx="7051423" cy="838526"/>
            <a:chOff x="304800" y="1569278"/>
            <a:chExt cx="7051423" cy="838526"/>
          </a:xfrm>
          <a:solidFill>
            <a:schemeClr val="bg1">
              <a:lumMod val="85000"/>
            </a:schemeClr>
          </a:solidFill>
        </p:grpSpPr>
        <p:grpSp>
          <p:nvGrpSpPr>
            <p:cNvPr id="17" name="Group 16">
              <a:extLst>
                <a:ext uri="{FF2B5EF4-FFF2-40B4-BE49-F238E27FC236}">
                  <a16:creationId xmlns:a16="http://schemas.microsoft.com/office/drawing/2014/main" id="{219E7EF7-A42F-45FD-B752-5BD71D062C0C}"/>
                </a:ext>
              </a:extLst>
            </p:cNvPr>
            <p:cNvGrpSpPr/>
            <p:nvPr/>
          </p:nvGrpSpPr>
          <p:grpSpPr>
            <a:xfrm>
              <a:off x="304800" y="1569604"/>
              <a:ext cx="5518650" cy="838200"/>
              <a:chOff x="388352" y="2328338"/>
              <a:chExt cx="5518650" cy="838200"/>
            </a:xfrm>
            <a:grpFill/>
          </p:grpSpPr>
          <p:sp>
            <p:nvSpPr>
              <p:cNvPr id="20" name="Arrow: Pentagon 19">
                <a:extLst>
                  <a:ext uri="{FF2B5EF4-FFF2-40B4-BE49-F238E27FC236}">
                    <a16:creationId xmlns:a16="http://schemas.microsoft.com/office/drawing/2014/main" id="{DC3AD334-CDD1-4D58-B7D8-A1B6ACBDFFC9}"/>
                  </a:ext>
                </a:extLst>
              </p:cNvPr>
              <p:cNvSpPr/>
              <p:nvPr/>
            </p:nvSpPr>
            <p:spPr>
              <a:xfrm>
                <a:off x="388352" y="2328338"/>
                <a:ext cx="1828800" cy="838200"/>
              </a:xfrm>
              <a:prstGeom prst="homePlate">
                <a:avLst/>
              </a:prstGeom>
              <a:grp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Call the meeting to order and close the meeting</a:t>
                </a:r>
              </a:p>
            </p:txBody>
          </p:sp>
          <p:sp>
            <p:nvSpPr>
              <p:cNvPr id="25" name="Arrow: Chevron 24">
                <a:extLst>
                  <a:ext uri="{FF2B5EF4-FFF2-40B4-BE49-F238E27FC236}">
                    <a16:creationId xmlns:a16="http://schemas.microsoft.com/office/drawing/2014/main" id="{C78EA172-8726-4B33-8B79-FC9D7B2721AE}"/>
                  </a:ext>
                </a:extLst>
              </p:cNvPr>
              <p:cNvSpPr/>
              <p:nvPr/>
            </p:nvSpPr>
            <p:spPr>
              <a:xfrm>
                <a:off x="1871327" y="2328338"/>
                <a:ext cx="1600200" cy="838200"/>
              </a:xfrm>
              <a:prstGeom prst="chevron">
                <a:avLst/>
              </a:prstGeom>
              <a:grp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a:t>
                </a:r>
              </a:p>
              <a:p>
                <a:pPr algn="ctr"/>
                <a:r>
                  <a:rPr lang="en-US" sz="1400" dirty="0">
                    <a:solidFill>
                      <a:schemeClr val="tx1"/>
                    </a:solidFill>
                  </a:rPr>
                  <a:t>Job Title</a:t>
                </a:r>
              </a:p>
            </p:txBody>
          </p:sp>
          <p:sp>
            <p:nvSpPr>
              <p:cNvPr id="26" name="Arrow: Chevron 25">
                <a:extLst>
                  <a:ext uri="{FF2B5EF4-FFF2-40B4-BE49-F238E27FC236}">
                    <a16:creationId xmlns:a16="http://schemas.microsoft.com/office/drawing/2014/main" id="{DB8CED35-2B67-424F-99A4-00380437DACB}"/>
                  </a:ext>
                </a:extLst>
              </p:cNvPr>
              <p:cNvSpPr/>
              <p:nvPr/>
            </p:nvSpPr>
            <p:spPr>
              <a:xfrm>
                <a:off x="3125702" y="2328338"/>
                <a:ext cx="2781300" cy="838200"/>
              </a:xfrm>
              <a:prstGeom prst="chevron">
                <a:avLst/>
              </a:prstGeom>
              <a:solidFill>
                <a:schemeClr val="accent2">
                  <a:lumMod val="20000"/>
                  <a:lumOff val="80000"/>
                </a:schemeClr>
              </a:solidFill>
              <a:ln>
                <a:solidFill>
                  <a:srgbClr val="970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 Job Summary &amp; Responsibilities</a:t>
                </a:r>
              </a:p>
            </p:txBody>
          </p:sp>
        </p:grpSp>
        <p:sp>
          <p:nvSpPr>
            <p:cNvPr id="18" name="Arrow: Chevron 17">
              <a:extLst>
                <a:ext uri="{FF2B5EF4-FFF2-40B4-BE49-F238E27FC236}">
                  <a16:creationId xmlns:a16="http://schemas.microsoft.com/office/drawing/2014/main" id="{CA59E70B-42BC-40F4-8634-32FD64EA3A13}"/>
                </a:ext>
              </a:extLst>
            </p:cNvPr>
            <p:cNvSpPr/>
            <p:nvPr/>
          </p:nvSpPr>
          <p:spPr>
            <a:xfrm>
              <a:off x="5477625" y="1569278"/>
              <a:ext cx="1878598" cy="838200"/>
            </a:xfrm>
            <a:prstGeom prst="chevron">
              <a:avLst/>
            </a:prstGeom>
            <a:grp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 Education &amp; Experience</a:t>
              </a:r>
            </a:p>
          </p:txBody>
        </p:sp>
      </p:grpSp>
      <p:pic>
        <p:nvPicPr>
          <p:cNvPr id="15" name="Picture 14">
            <a:extLst>
              <a:ext uri="{FF2B5EF4-FFF2-40B4-BE49-F238E27FC236}">
                <a16:creationId xmlns:a16="http://schemas.microsoft.com/office/drawing/2014/main" id="{D31EF33B-683F-45C6-972E-A30E212DEFD6}"/>
              </a:ext>
            </a:extLst>
          </p:cNvPr>
          <p:cNvPicPr>
            <a:picLocks noChangeAspect="1"/>
          </p:cNvPicPr>
          <p:nvPr/>
        </p:nvPicPr>
        <p:blipFill>
          <a:blip r:embed="rId3"/>
          <a:stretch>
            <a:fillRect/>
          </a:stretch>
        </p:blipFill>
        <p:spPr>
          <a:xfrm>
            <a:off x="7161489" y="5996498"/>
            <a:ext cx="468870" cy="562864"/>
          </a:xfrm>
          <a:prstGeom prst="rect">
            <a:avLst/>
          </a:prstGeom>
        </p:spPr>
      </p:pic>
      <p:sp>
        <p:nvSpPr>
          <p:cNvPr id="22" name="TextBox 21">
            <a:extLst>
              <a:ext uri="{FF2B5EF4-FFF2-40B4-BE49-F238E27FC236}">
                <a16:creationId xmlns:a16="http://schemas.microsoft.com/office/drawing/2014/main" id="{64B4CAFD-9B1E-42E1-9DE5-E2293E472383}"/>
              </a:ext>
            </a:extLst>
          </p:cNvPr>
          <p:cNvSpPr txBox="1"/>
          <p:nvPr/>
        </p:nvSpPr>
        <p:spPr>
          <a:xfrm>
            <a:off x="7630359" y="6126497"/>
            <a:ext cx="838200" cy="369332"/>
          </a:xfrm>
          <a:prstGeom prst="rect">
            <a:avLst/>
          </a:prstGeom>
          <a:noFill/>
        </p:spPr>
        <p:txBody>
          <a:bodyPr wrap="square" rtlCol="0">
            <a:spAutoFit/>
          </a:bodyPr>
          <a:lstStyle/>
          <a:p>
            <a:r>
              <a:rPr lang="en-US" dirty="0"/>
              <a:t>Pg. 25</a:t>
            </a:r>
          </a:p>
        </p:txBody>
      </p:sp>
      <p:sp>
        <p:nvSpPr>
          <p:cNvPr id="23" name="TextBox 22">
            <a:extLst>
              <a:ext uri="{FF2B5EF4-FFF2-40B4-BE49-F238E27FC236}">
                <a16:creationId xmlns:a16="http://schemas.microsoft.com/office/drawing/2014/main" id="{9D6529A4-BC34-4CFA-93F0-DCF5A6244C6F}"/>
              </a:ext>
            </a:extLst>
          </p:cNvPr>
          <p:cNvSpPr txBox="1"/>
          <p:nvPr/>
        </p:nvSpPr>
        <p:spPr>
          <a:xfrm>
            <a:off x="228600" y="4346461"/>
            <a:ext cx="8610599" cy="1615827"/>
          </a:xfrm>
          <a:prstGeom prst="rect">
            <a:avLst/>
          </a:prstGeom>
          <a:noFill/>
        </p:spPr>
        <p:txBody>
          <a:bodyPr wrap="square">
            <a:spAutoFit/>
          </a:bodyPr>
          <a:lstStyle/>
          <a:p>
            <a:r>
              <a:rPr lang="en-US" b="1" u="sng" dirty="0"/>
              <a:t>Steps to Complete:</a:t>
            </a:r>
          </a:p>
          <a:p>
            <a:endParaRPr lang="en-US" sz="900" b="1" u="sng" dirty="0"/>
          </a:p>
          <a:p>
            <a:pPr marL="342900" indent="-342900">
              <a:buAutoNum type="arabicPeriod"/>
            </a:pPr>
            <a:r>
              <a:rPr lang="en-US" dirty="0"/>
              <a:t>Read the employee’s justification, position description (PD), supporting documents, the proposed SJD job summary and responsibilities</a:t>
            </a:r>
          </a:p>
          <a:p>
            <a:pPr marL="342900" indent="-342900">
              <a:buAutoNum type="arabicPeriod"/>
            </a:pPr>
            <a:r>
              <a:rPr lang="en-US" dirty="0"/>
              <a:t>Answer the question: </a:t>
            </a:r>
            <a:r>
              <a:rPr lang="en-US" b="1" i="1" dirty="0"/>
              <a:t>Are there any important responsibilities that seem to be missing?</a:t>
            </a:r>
          </a:p>
        </p:txBody>
      </p:sp>
    </p:spTree>
    <p:extLst>
      <p:ext uri="{BB962C8B-B14F-4D97-AF65-F5344CB8AC3E}">
        <p14:creationId xmlns:p14="http://schemas.microsoft.com/office/powerpoint/2010/main" val="16816546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E8D555-87BC-4CFF-820E-C2E38A85D6AA}"/>
              </a:ext>
            </a:extLst>
          </p:cNvPr>
          <p:cNvSpPr txBox="1"/>
          <p:nvPr/>
        </p:nvSpPr>
        <p:spPr>
          <a:xfrm>
            <a:off x="228600" y="685800"/>
            <a:ext cx="8610600" cy="461665"/>
          </a:xfrm>
          <a:prstGeom prst="rect">
            <a:avLst/>
          </a:prstGeom>
          <a:noFill/>
        </p:spPr>
        <p:txBody>
          <a:bodyPr wrap="square" rtlCol="0">
            <a:spAutoFit/>
          </a:bodyPr>
          <a:lstStyle/>
          <a:p>
            <a:r>
              <a:rPr lang="en-US" sz="2400" b="1" dirty="0">
                <a:latin typeface="Verlag Black" charset="0"/>
              </a:rPr>
              <a:t>SJD Education &amp; Experience Section</a:t>
            </a:r>
          </a:p>
        </p:txBody>
      </p:sp>
      <p:sp>
        <p:nvSpPr>
          <p:cNvPr id="18" name="Rectangle 17">
            <a:extLst>
              <a:ext uri="{FF2B5EF4-FFF2-40B4-BE49-F238E27FC236}">
                <a16:creationId xmlns:a16="http://schemas.microsoft.com/office/drawing/2014/main" id="{75B84035-47F2-4B66-A02E-0D31E08FA8D3}"/>
              </a:ext>
            </a:extLst>
          </p:cNvPr>
          <p:cNvSpPr/>
          <p:nvPr/>
        </p:nvSpPr>
        <p:spPr>
          <a:xfrm>
            <a:off x="214814" y="1093677"/>
            <a:ext cx="8763000" cy="1393584"/>
          </a:xfrm>
          <a:prstGeom prst="rect">
            <a:avLst/>
          </a:prstGeom>
          <a:solidFill>
            <a:schemeClr val="bg1">
              <a:lumMod val="50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C2EB237D-0460-42C9-9FB2-3CBE1926201E}"/>
              </a:ext>
            </a:extLst>
          </p:cNvPr>
          <p:cNvGrpSpPr/>
          <p:nvPr/>
        </p:nvGrpSpPr>
        <p:grpSpPr>
          <a:xfrm>
            <a:off x="209057" y="2756378"/>
            <a:ext cx="8814886" cy="1298028"/>
            <a:chOff x="176714" y="2767867"/>
            <a:chExt cx="8814886" cy="1298028"/>
          </a:xfrm>
        </p:grpSpPr>
        <p:sp>
          <p:nvSpPr>
            <p:cNvPr id="32" name="Rectangle 31">
              <a:extLst>
                <a:ext uri="{FF2B5EF4-FFF2-40B4-BE49-F238E27FC236}">
                  <a16:creationId xmlns:a16="http://schemas.microsoft.com/office/drawing/2014/main" id="{BC70E10F-3914-4650-BD36-36A74E44E53E}"/>
                </a:ext>
              </a:extLst>
            </p:cNvPr>
            <p:cNvSpPr/>
            <p:nvPr/>
          </p:nvSpPr>
          <p:spPr>
            <a:xfrm>
              <a:off x="176714" y="2767867"/>
              <a:ext cx="8801100" cy="965933"/>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27714AD2-3913-4190-8D0C-15FDFD86BDB6}"/>
                </a:ext>
              </a:extLst>
            </p:cNvPr>
            <p:cNvSpPr txBox="1"/>
            <p:nvPr/>
          </p:nvSpPr>
          <p:spPr>
            <a:xfrm>
              <a:off x="275871" y="2819400"/>
              <a:ext cx="8715729" cy="1246495"/>
            </a:xfrm>
            <a:prstGeom prst="rect">
              <a:avLst/>
            </a:prstGeom>
            <a:noFill/>
          </p:spPr>
          <p:txBody>
            <a:bodyPr wrap="square" rtlCol="0">
              <a:spAutoFit/>
            </a:bodyPr>
            <a:lstStyle/>
            <a:p>
              <a:r>
                <a:rPr lang="en-US" sz="1600" b="1" dirty="0"/>
                <a:t>Section Question:</a:t>
              </a:r>
            </a:p>
            <a:p>
              <a:pPr marL="285750" indent="-285750">
                <a:buFont typeface="Arial" panose="020B0604020202020204" pitchFamily="34" charset="0"/>
                <a:buChar char="•"/>
              </a:pPr>
              <a:r>
                <a:rPr lang="en-US" sz="1600" dirty="0"/>
                <a:t>Please review the combinations of education and experience that represent the minimum, typical and preferred qualifications for the position.</a:t>
              </a:r>
            </a:p>
            <a:p>
              <a:endParaRPr lang="en-US" sz="900" dirty="0"/>
            </a:p>
            <a:p>
              <a:endParaRPr lang="en-US" sz="900" dirty="0"/>
            </a:p>
            <a:p>
              <a:endParaRPr lang="en-US" sz="900" b="1" dirty="0"/>
            </a:p>
          </p:txBody>
        </p:sp>
      </p:grpSp>
      <p:grpSp>
        <p:nvGrpSpPr>
          <p:cNvPr id="20" name="Group 19">
            <a:extLst>
              <a:ext uri="{FF2B5EF4-FFF2-40B4-BE49-F238E27FC236}">
                <a16:creationId xmlns:a16="http://schemas.microsoft.com/office/drawing/2014/main" id="{1F013B1C-C159-4672-B3CC-2CE7E9B6F2CE}"/>
              </a:ext>
            </a:extLst>
          </p:cNvPr>
          <p:cNvGrpSpPr/>
          <p:nvPr/>
        </p:nvGrpSpPr>
        <p:grpSpPr>
          <a:xfrm>
            <a:off x="343528" y="1427488"/>
            <a:ext cx="7051423" cy="838526"/>
            <a:chOff x="304800" y="1569278"/>
            <a:chExt cx="7051423" cy="838526"/>
          </a:xfrm>
          <a:solidFill>
            <a:schemeClr val="bg1">
              <a:lumMod val="85000"/>
            </a:schemeClr>
          </a:solidFill>
        </p:grpSpPr>
        <p:grpSp>
          <p:nvGrpSpPr>
            <p:cNvPr id="25" name="Group 24">
              <a:extLst>
                <a:ext uri="{FF2B5EF4-FFF2-40B4-BE49-F238E27FC236}">
                  <a16:creationId xmlns:a16="http://schemas.microsoft.com/office/drawing/2014/main" id="{0EB8F214-5875-4951-B2BF-A1DAC772479E}"/>
                </a:ext>
              </a:extLst>
            </p:cNvPr>
            <p:cNvGrpSpPr/>
            <p:nvPr/>
          </p:nvGrpSpPr>
          <p:grpSpPr>
            <a:xfrm>
              <a:off x="304800" y="1569604"/>
              <a:ext cx="5518650" cy="838200"/>
              <a:chOff x="388352" y="2328338"/>
              <a:chExt cx="5518650" cy="838200"/>
            </a:xfrm>
            <a:grpFill/>
          </p:grpSpPr>
          <p:sp>
            <p:nvSpPr>
              <p:cNvPr id="28" name="Arrow: Pentagon 27">
                <a:extLst>
                  <a:ext uri="{FF2B5EF4-FFF2-40B4-BE49-F238E27FC236}">
                    <a16:creationId xmlns:a16="http://schemas.microsoft.com/office/drawing/2014/main" id="{241E333D-CC77-46E7-A2BE-EEA7C3F88BEC}"/>
                  </a:ext>
                </a:extLst>
              </p:cNvPr>
              <p:cNvSpPr/>
              <p:nvPr/>
            </p:nvSpPr>
            <p:spPr>
              <a:xfrm>
                <a:off x="388352" y="2328338"/>
                <a:ext cx="1828800" cy="838200"/>
              </a:xfrm>
              <a:prstGeom prst="homePlate">
                <a:avLst/>
              </a:prstGeom>
              <a:grp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Call the meeting to order and close the meeting</a:t>
                </a:r>
              </a:p>
            </p:txBody>
          </p:sp>
          <p:sp>
            <p:nvSpPr>
              <p:cNvPr id="35" name="Arrow: Chevron 34">
                <a:extLst>
                  <a:ext uri="{FF2B5EF4-FFF2-40B4-BE49-F238E27FC236}">
                    <a16:creationId xmlns:a16="http://schemas.microsoft.com/office/drawing/2014/main" id="{80348C0B-9351-4381-A6A2-A116675F619F}"/>
                  </a:ext>
                </a:extLst>
              </p:cNvPr>
              <p:cNvSpPr/>
              <p:nvPr/>
            </p:nvSpPr>
            <p:spPr>
              <a:xfrm>
                <a:off x="1871327" y="2328338"/>
                <a:ext cx="1600200" cy="838200"/>
              </a:xfrm>
              <a:prstGeom prst="chevron">
                <a:avLst/>
              </a:prstGeom>
              <a:grp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a:t>
                </a:r>
              </a:p>
              <a:p>
                <a:pPr algn="ctr"/>
                <a:r>
                  <a:rPr lang="en-US" sz="1400" dirty="0">
                    <a:solidFill>
                      <a:schemeClr val="tx1"/>
                    </a:solidFill>
                  </a:rPr>
                  <a:t>Job Title</a:t>
                </a:r>
              </a:p>
            </p:txBody>
          </p:sp>
          <p:sp>
            <p:nvSpPr>
              <p:cNvPr id="36" name="Arrow: Chevron 35">
                <a:extLst>
                  <a:ext uri="{FF2B5EF4-FFF2-40B4-BE49-F238E27FC236}">
                    <a16:creationId xmlns:a16="http://schemas.microsoft.com/office/drawing/2014/main" id="{616F9B8C-3283-4F3B-B3E9-78DE162E7A93}"/>
                  </a:ext>
                </a:extLst>
              </p:cNvPr>
              <p:cNvSpPr/>
              <p:nvPr/>
            </p:nvSpPr>
            <p:spPr>
              <a:xfrm>
                <a:off x="3125702" y="2328338"/>
                <a:ext cx="2781300" cy="838200"/>
              </a:xfrm>
              <a:prstGeom prst="chevron">
                <a:avLst/>
              </a:prstGeom>
              <a:grp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 Job Summary &amp; Responsibilities</a:t>
                </a:r>
              </a:p>
            </p:txBody>
          </p:sp>
        </p:grpSp>
        <p:sp>
          <p:nvSpPr>
            <p:cNvPr id="26" name="Arrow: Chevron 25">
              <a:extLst>
                <a:ext uri="{FF2B5EF4-FFF2-40B4-BE49-F238E27FC236}">
                  <a16:creationId xmlns:a16="http://schemas.microsoft.com/office/drawing/2014/main" id="{595B9C78-2135-4C14-9DCF-CBEE2C3BE29D}"/>
                </a:ext>
              </a:extLst>
            </p:cNvPr>
            <p:cNvSpPr/>
            <p:nvPr/>
          </p:nvSpPr>
          <p:spPr>
            <a:xfrm>
              <a:off x="5477625" y="1569278"/>
              <a:ext cx="1878598" cy="838200"/>
            </a:xfrm>
            <a:prstGeom prst="chevron">
              <a:avLst/>
            </a:prstGeom>
            <a:solidFill>
              <a:schemeClr val="accent2">
                <a:lumMod val="20000"/>
                <a:lumOff val="80000"/>
              </a:schemeClr>
            </a:solidFill>
            <a:ln>
              <a:solidFill>
                <a:srgbClr val="970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Review Education &amp; Experience</a:t>
              </a:r>
            </a:p>
          </p:txBody>
        </p:sp>
      </p:grpSp>
      <p:pic>
        <p:nvPicPr>
          <p:cNvPr id="17" name="Picture 16">
            <a:extLst>
              <a:ext uri="{FF2B5EF4-FFF2-40B4-BE49-F238E27FC236}">
                <a16:creationId xmlns:a16="http://schemas.microsoft.com/office/drawing/2014/main" id="{E97816E5-6781-4F32-99EC-2CB459C85396}"/>
              </a:ext>
            </a:extLst>
          </p:cNvPr>
          <p:cNvPicPr>
            <a:picLocks noChangeAspect="1"/>
          </p:cNvPicPr>
          <p:nvPr/>
        </p:nvPicPr>
        <p:blipFill>
          <a:blip r:embed="rId3"/>
          <a:stretch>
            <a:fillRect/>
          </a:stretch>
        </p:blipFill>
        <p:spPr>
          <a:xfrm>
            <a:off x="6910799" y="6081568"/>
            <a:ext cx="468870" cy="562864"/>
          </a:xfrm>
          <a:prstGeom prst="rect">
            <a:avLst/>
          </a:prstGeom>
        </p:spPr>
      </p:pic>
      <p:sp>
        <p:nvSpPr>
          <p:cNvPr id="19" name="TextBox 18">
            <a:extLst>
              <a:ext uri="{FF2B5EF4-FFF2-40B4-BE49-F238E27FC236}">
                <a16:creationId xmlns:a16="http://schemas.microsoft.com/office/drawing/2014/main" id="{B975B369-72EE-4C17-8222-2C2159CF94E2}"/>
              </a:ext>
            </a:extLst>
          </p:cNvPr>
          <p:cNvSpPr txBox="1"/>
          <p:nvPr/>
        </p:nvSpPr>
        <p:spPr>
          <a:xfrm>
            <a:off x="7345033" y="6158673"/>
            <a:ext cx="838200" cy="369332"/>
          </a:xfrm>
          <a:prstGeom prst="rect">
            <a:avLst/>
          </a:prstGeom>
          <a:noFill/>
        </p:spPr>
        <p:txBody>
          <a:bodyPr wrap="square" rtlCol="0">
            <a:spAutoFit/>
          </a:bodyPr>
          <a:lstStyle/>
          <a:p>
            <a:r>
              <a:rPr lang="en-US" dirty="0"/>
              <a:t>Pg. 26</a:t>
            </a:r>
          </a:p>
        </p:txBody>
      </p:sp>
      <p:sp>
        <p:nvSpPr>
          <p:cNvPr id="21" name="TextBox 20">
            <a:extLst>
              <a:ext uri="{FF2B5EF4-FFF2-40B4-BE49-F238E27FC236}">
                <a16:creationId xmlns:a16="http://schemas.microsoft.com/office/drawing/2014/main" id="{1FEDEE6E-772B-490C-AE80-AFCFB1ADE269}"/>
              </a:ext>
            </a:extLst>
          </p:cNvPr>
          <p:cNvSpPr txBox="1"/>
          <p:nvPr/>
        </p:nvSpPr>
        <p:spPr>
          <a:xfrm>
            <a:off x="234883" y="3952378"/>
            <a:ext cx="8610599" cy="1754326"/>
          </a:xfrm>
          <a:prstGeom prst="rect">
            <a:avLst/>
          </a:prstGeom>
          <a:noFill/>
        </p:spPr>
        <p:txBody>
          <a:bodyPr wrap="square">
            <a:spAutoFit/>
          </a:bodyPr>
          <a:lstStyle/>
          <a:p>
            <a:r>
              <a:rPr lang="en-US" b="1" u="sng" dirty="0"/>
              <a:t>Steps to Complete:</a:t>
            </a:r>
          </a:p>
          <a:p>
            <a:endParaRPr lang="en-US" sz="900" b="1" u="sng" dirty="0"/>
          </a:p>
          <a:p>
            <a:pPr marL="342900" indent="-342900">
              <a:buAutoNum type="arabicPeriod"/>
            </a:pPr>
            <a:r>
              <a:rPr lang="en-US" dirty="0"/>
              <a:t>Read the employee’s justification, position description (PD), supporting documents, the proposed SJD job summary and responsibilities</a:t>
            </a:r>
          </a:p>
          <a:p>
            <a:pPr marL="342900" indent="-342900">
              <a:buAutoNum type="arabicPeriod"/>
            </a:pPr>
            <a:r>
              <a:rPr lang="en-US" dirty="0"/>
              <a:t>Answer the question: </a:t>
            </a:r>
            <a:r>
              <a:rPr lang="en-US" b="1" i="1" dirty="0"/>
              <a:t>does the employee’s education and experience meet the minimum requirements in the standard job description?</a:t>
            </a:r>
          </a:p>
          <a:p>
            <a:endParaRPr lang="en-US" sz="900" dirty="0"/>
          </a:p>
        </p:txBody>
      </p:sp>
    </p:spTree>
    <p:extLst>
      <p:ext uri="{BB962C8B-B14F-4D97-AF65-F5344CB8AC3E}">
        <p14:creationId xmlns:p14="http://schemas.microsoft.com/office/powerpoint/2010/main" val="11576701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84B5F-DB8C-4C7D-9442-D26B064B3C57}"/>
              </a:ext>
            </a:extLst>
          </p:cNvPr>
          <p:cNvSpPr>
            <a:spLocks noGrp="1"/>
          </p:cNvSpPr>
          <p:nvPr>
            <p:ph type="title"/>
          </p:nvPr>
        </p:nvSpPr>
        <p:spPr>
          <a:xfrm>
            <a:off x="304800" y="838200"/>
            <a:ext cx="5486400" cy="457200"/>
          </a:xfrm>
        </p:spPr>
        <p:txBody>
          <a:bodyPr/>
          <a:lstStyle/>
          <a:p>
            <a:r>
              <a:rPr lang="en-US" dirty="0"/>
              <a:t>Final Step</a:t>
            </a:r>
          </a:p>
        </p:txBody>
      </p:sp>
      <p:sp>
        <p:nvSpPr>
          <p:cNvPr id="3" name="Text Placeholder 2">
            <a:extLst>
              <a:ext uri="{FF2B5EF4-FFF2-40B4-BE49-F238E27FC236}">
                <a16:creationId xmlns:a16="http://schemas.microsoft.com/office/drawing/2014/main" id="{484E3E57-CF9E-4336-974B-03B21CD9E318}"/>
              </a:ext>
            </a:extLst>
          </p:cNvPr>
          <p:cNvSpPr>
            <a:spLocks noGrp="1"/>
          </p:cNvSpPr>
          <p:nvPr>
            <p:ph type="body" sz="quarter" idx="10"/>
          </p:nvPr>
        </p:nvSpPr>
        <p:spPr>
          <a:xfrm>
            <a:off x="304800" y="2514600"/>
            <a:ext cx="8534400" cy="3810000"/>
          </a:xfrm>
        </p:spPr>
        <p:txBody>
          <a:bodyPr/>
          <a:lstStyle/>
          <a:p>
            <a:pPr marL="0" indent="0" algn="ctr">
              <a:buNone/>
            </a:pPr>
            <a:r>
              <a:rPr lang="en-US" sz="2400" dirty="0">
                <a:effectLst/>
                <a:latin typeface="+mn-lt"/>
                <a:ea typeface="Calibri" panose="020F0502020204030204" pitchFamily="34" charset="0"/>
              </a:rPr>
              <a:t>Provide a recommendation to the Final </a:t>
            </a:r>
            <a:r>
              <a:rPr lang="en-US" sz="2400">
                <a:effectLst/>
                <a:latin typeface="+mn-lt"/>
                <a:ea typeface="Calibri" panose="020F0502020204030204" pitchFamily="34" charset="0"/>
              </a:rPr>
              <a:t>Arbitur</a:t>
            </a:r>
            <a:r>
              <a:rPr lang="en-US" sz="2400" dirty="0">
                <a:effectLst/>
                <a:latin typeface="+mn-lt"/>
                <a:ea typeface="Calibri" panose="020F0502020204030204" pitchFamily="34" charset="0"/>
              </a:rPr>
              <a:t>/Decision-Maker in the Title Appeals Process. </a:t>
            </a:r>
          </a:p>
          <a:p>
            <a:pPr marL="0" indent="0" algn="ctr">
              <a:buNone/>
            </a:pPr>
            <a:endParaRPr lang="en-US" sz="2400" dirty="0">
              <a:latin typeface="+mn-lt"/>
              <a:ea typeface="Calibri" panose="020F0502020204030204" pitchFamily="34" charset="0"/>
            </a:endParaRPr>
          </a:p>
          <a:p>
            <a:pPr marL="0" indent="0" algn="ctr">
              <a:buNone/>
            </a:pPr>
            <a:r>
              <a:rPr lang="en-US" sz="2400" dirty="0">
                <a:effectLst/>
                <a:latin typeface="+mn-lt"/>
                <a:ea typeface="Calibri" panose="020F0502020204030204" pitchFamily="34" charset="0"/>
              </a:rPr>
              <a:t>Include Justification and specific examples.</a:t>
            </a:r>
          </a:p>
          <a:p>
            <a:endParaRPr lang="en-US" dirty="0"/>
          </a:p>
        </p:txBody>
      </p:sp>
    </p:spTree>
    <p:extLst>
      <p:ext uri="{BB962C8B-B14F-4D97-AF65-F5344CB8AC3E}">
        <p14:creationId xmlns:p14="http://schemas.microsoft.com/office/powerpoint/2010/main" val="3246663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3F522-9DD6-4E73-9191-CAB5DDEC2BBA}"/>
              </a:ext>
            </a:extLst>
          </p:cNvPr>
          <p:cNvSpPr>
            <a:spLocks noGrp="1"/>
          </p:cNvSpPr>
          <p:nvPr>
            <p:ph type="title"/>
          </p:nvPr>
        </p:nvSpPr>
        <p:spPr>
          <a:xfrm>
            <a:off x="304800" y="685800"/>
            <a:ext cx="5486400" cy="457200"/>
          </a:xfrm>
        </p:spPr>
        <p:txBody>
          <a:bodyPr>
            <a:normAutofit/>
          </a:bodyPr>
          <a:lstStyle/>
          <a:p>
            <a:r>
              <a:rPr lang="en-US" dirty="0"/>
              <a:t>Scaling</a:t>
            </a:r>
          </a:p>
        </p:txBody>
      </p:sp>
      <p:sp>
        <p:nvSpPr>
          <p:cNvPr id="3" name="Content Placeholder 2">
            <a:extLst>
              <a:ext uri="{FF2B5EF4-FFF2-40B4-BE49-F238E27FC236}">
                <a16:creationId xmlns:a16="http://schemas.microsoft.com/office/drawing/2014/main" id="{2384FB41-9007-4CE1-8D81-9A63A36197AB}"/>
              </a:ext>
            </a:extLst>
          </p:cNvPr>
          <p:cNvSpPr>
            <a:spLocks noGrp="1"/>
          </p:cNvSpPr>
          <p:nvPr>
            <p:ph sz="quarter" idx="10"/>
          </p:nvPr>
        </p:nvSpPr>
        <p:spPr>
          <a:xfrm>
            <a:off x="304800" y="1447800"/>
            <a:ext cx="4191000" cy="5029200"/>
          </a:xfrm>
        </p:spPr>
        <p:txBody>
          <a:bodyPr>
            <a:normAutofit/>
          </a:bodyPr>
          <a:lstStyle/>
          <a:p>
            <a:pPr marL="0" marR="0" indent="0">
              <a:spcBef>
                <a:spcPts val="0"/>
              </a:spcBef>
              <a:spcAft>
                <a:spcPts val="0"/>
              </a:spcAft>
              <a:buNone/>
            </a:pPr>
            <a:r>
              <a:rPr lang="en-US" b="1" dirty="0">
                <a:effectLst/>
              </a:rPr>
              <a:t>What is scaling?</a:t>
            </a:r>
          </a:p>
          <a:p>
            <a:pPr marL="0" marR="0" indent="0">
              <a:spcBef>
                <a:spcPts val="800"/>
              </a:spcBef>
              <a:spcAft>
                <a:spcPts val="0"/>
              </a:spcAft>
              <a:buNone/>
            </a:pPr>
            <a:r>
              <a:rPr lang="en-US" dirty="0">
                <a:effectLst/>
              </a:rPr>
              <a:t>Scaling further refines the market pricing for a job based on a set of peers with similar size (staff full time equivalency FTE) and expenditures. Scaling is </a:t>
            </a:r>
            <a:r>
              <a:rPr lang="en-US" u="sng" dirty="0">
                <a:effectLst/>
              </a:rPr>
              <a:t>not</a:t>
            </a:r>
            <a:r>
              <a:rPr lang="en-US" dirty="0">
                <a:effectLst/>
              </a:rPr>
              <a:t> title progression.</a:t>
            </a:r>
          </a:p>
          <a:p>
            <a:pPr marL="0" marR="0" indent="0">
              <a:spcBef>
                <a:spcPts val="0"/>
              </a:spcBef>
              <a:spcAft>
                <a:spcPts val="0"/>
              </a:spcAft>
              <a:buNone/>
            </a:pPr>
            <a:r>
              <a:rPr lang="en-US" dirty="0">
                <a:effectLst/>
              </a:rPr>
              <a:t> </a:t>
            </a:r>
          </a:p>
          <a:p>
            <a:pPr marL="0" marR="0" indent="0">
              <a:spcBef>
                <a:spcPts val="0"/>
              </a:spcBef>
              <a:spcAft>
                <a:spcPts val="0"/>
              </a:spcAft>
              <a:buNone/>
            </a:pPr>
            <a:r>
              <a:rPr lang="en-US" b="1" dirty="0">
                <a:effectLst/>
              </a:rPr>
              <a:t>How is scaling applied?</a:t>
            </a:r>
          </a:p>
          <a:p>
            <a:pPr marL="0" marR="0" indent="0">
              <a:spcBef>
                <a:spcPts val="800"/>
              </a:spcBef>
              <a:spcAft>
                <a:spcPts val="0"/>
              </a:spcAft>
              <a:buNone/>
            </a:pPr>
            <a:r>
              <a:rPr lang="en-US" dirty="0">
                <a:effectLst/>
              </a:rPr>
              <a:t>Each UW System institution uses a job code and modified titles for certain jobs that are scaled – either A, B, or C. If there is a scaled job available, the institution should choose that job for their employees.</a:t>
            </a:r>
          </a:p>
          <a:p>
            <a:pPr marL="0" indent="0">
              <a:buNone/>
            </a:pPr>
            <a:endParaRPr lang="en-US" dirty="0"/>
          </a:p>
        </p:txBody>
      </p:sp>
      <p:graphicFrame>
        <p:nvGraphicFramePr>
          <p:cNvPr id="5" name="Table 4">
            <a:extLst>
              <a:ext uri="{FF2B5EF4-FFF2-40B4-BE49-F238E27FC236}">
                <a16:creationId xmlns:a16="http://schemas.microsoft.com/office/drawing/2014/main" id="{D465C29D-56FC-477B-94A8-2F9A2B3CE69B}"/>
              </a:ext>
            </a:extLst>
          </p:cNvPr>
          <p:cNvGraphicFramePr>
            <a:graphicFrameLocks noGrp="1"/>
          </p:cNvGraphicFramePr>
          <p:nvPr>
            <p:extLst>
              <p:ext uri="{D42A27DB-BD31-4B8C-83A1-F6EECF244321}">
                <p14:modId xmlns:p14="http://schemas.microsoft.com/office/powerpoint/2010/main" val="1081089391"/>
              </p:ext>
            </p:extLst>
          </p:nvPr>
        </p:nvGraphicFramePr>
        <p:xfrm>
          <a:off x="4648199" y="2445870"/>
          <a:ext cx="4191001" cy="1966259"/>
        </p:xfrm>
        <a:graphic>
          <a:graphicData uri="http://schemas.openxmlformats.org/drawingml/2006/table">
            <a:tbl>
              <a:tblPr firstRow="1" firstCol="1" bandRow="1">
                <a:tableStyleId>{72833802-FEF1-4C79-8D5D-14CF1EAF98D9}</a:tableStyleId>
              </a:tblPr>
              <a:tblGrid>
                <a:gridCol w="2319838">
                  <a:extLst>
                    <a:ext uri="{9D8B030D-6E8A-4147-A177-3AD203B41FA5}">
                      <a16:colId xmlns:a16="http://schemas.microsoft.com/office/drawing/2014/main" val="3135383922"/>
                    </a:ext>
                  </a:extLst>
                </a:gridCol>
                <a:gridCol w="1871163">
                  <a:extLst>
                    <a:ext uri="{9D8B030D-6E8A-4147-A177-3AD203B41FA5}">
                      <a16:colId xmlns:a16="http://schemas.microsoft.com/office/drawing/2014/main" val="1401842873"/>
                    </a:ext>
                  </a:extLst>
                </a:gridCol>
              </a:tblGrid>
              <a:tr h="447024">
                <a:tc gridSpan="2">
                  <a:txBody>
                    <a:bodyPr/>
                    <a:lstStyle/>
                    <a:p>
                      <a:pPr marL="0" marR="0">
                        <a:spcBef>
                          <a:spcPts val="0"/>
                        </a:spcBef>
                        <a:spcAft>
                          <a:spcPts val="0"/>
                        </a:spcAft>
                      </a:pPr>
                      <a:r>
                        <a:rPr lang="en-US" sz="1800" dirty="0">
                          <a:effectLst/>
                        </a:rPr>
                        <a:t>Scaling Example </a:t>
                      </a:r>
                      <a:endParaRPr lang="en-US" sz="160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168545" marR="168545" marT="0" marB="0"/>
                </a:tc>
                <a:tc hMerge="1">
                  <a:txBody>
                    <a:bodyPr/>
                    <a:lstStyle/>
                    <a:p>
                      <a:endParaRPr lang="en-US"/>
                    </a:p>
                  </a:txBody>
                  <a:tcPr/>
                </a:tc>
                <a:extLst>
                  <a:ext uri="{0D108BD9-81ED-4DB2-BD59-A6C34878D82A}">
                    <a16:rowId xmlns:a16="http://schemas.microsoft.com/office/drawing/2014/main" val="3609235310"/>
                  </a:ext>
                </a:extLst>
              </a:tr>
              <a:tr h="384937">
                <a:tc>
                  <a:txBody>
                    <a:bodyPr/>
                    <a:lstStyle/>
                    <a:p>
                      <a:pPr marL="0" marR="0">
                        <a:spcBef>
                          <a:spcPts val="0"/>
                        </a:spcBef>
                        <a:spcAft>
                          <a:spcPts val="0"/>
                        </a:spcAft>
                      </a:pPr>
                      <a:r>
                        <a:rPr lang="en-US" sz="1600">
                          <a:effectLst/>
                        </a:rPr>
                        <a:t>Title</a:t>
                      </a:r>
                      <a:endParaRPr lang="en-US" sz="16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168545" marR="168545" marT="0" marB="0"/>
                </a:tc>
                <a:tc>
                  <a:txBody>
                    <a:bodyPr/>
                    <a:lstStyle/>
                    <a:p>
                      <a:pPr marL="0" marR="0">
                        <a:spcBef>
                          <a:spcPts val="0"/>
                        </a:spcBef>
                        <a:spcAft>
                          <a:spcPts val="0"/>
                        </a:spcAft>
                      </a:pPr>
                      <a:r>
                        <a:rPr lang="en-US" sz="1600">
                          <a:effectLst/>
                        </a:rPr>
                        <a:t>TTC Title</a:t>
                      </a:r>
                      <a:endParaRPr lang="en-US" sz="16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168545" marR="168545" marT="0" marB="0"/>
                </a:tc>
                <a:extLst>
                  <a:ext uri="{0D108BD9-81ED-4DB2-BD59-A6C34878D82A}">
                    <a16:rowId xmlns:a16="http://schemas.microsoft.com/office/drawing/2014/main" val="3011854054"/>
                  </a:ext>
                </a:extLst>
              </a:tr>
              <a:tr h="374447">
                <a:tc>
                  <a:txBody>
                    <a:bodyPr/>
                    <a:lstStyle/>
                    <a:p>
                      <a:pPr marL="0" marR="0">
                        <a:spcBef>
                          <a:spcPts val="0"/>
                        </a:spcBef>
                        <a:spcAft>
                          <a:spcPts val="0"/>
                        </a:spcAft>
                      </a:pPr>
                      <a:r>
                        <a:rPr lang="en-US" sz="1600">
                          <a:effectLst/>
                        </a:rPr>
                        <a:t>ASSISTANT DEAN/L</a:t>
                      </a:r>
                      <a:endParaRPr lang="en-US" sz="16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168545" marR="168545" marT="0" marB="0"/>
                </a:tc>
                <a:tc>
                  <a:txBody>
                    <a:bodyPr/>
                    <a:lstStyle/>
                    <a:p>
                      <a:pPr marL="0" marR="0">
                        <a:spcBef>
                          <a:spcPts val="0"/>
                        </a:spcBef>
                        <a:spcAft>
                          <a:spcPts val="0"/>
                        </a:spcAft>
                      </a:pPr>
                      <a:r>
                        <a:rPr lang="en-US" sz="1600">
                          <a:effectLst/>
                        </a:rPr>
                        <a:t>Assistant Dean</a:t>
                      </a:r>
                      <a:endParaRPr lang="en-US" sz="16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168545" marR="168545" marT="0" marB="0"/>
                </a:tc>
                <a:extLst>
                  <a:ext uri="{0D108BD9-81ED-4DB2-BD59-A6C34878D82A}">
                    <a16:rowId xmlns:a16="http://schemas.microsoft.com/office/drawing/2014/main" val="110003464"/>
                  </a:ext>
                </a:extLst>
              </a:tr>
              <a:tr h="364357">
                <a:tc>
                  <a:txBody>
                    <a:bodyPr/>
                    <a:lstStyle/>
                    <a:p>
                      <a:pPr marL="0" marR="0">
                        <a:spcBef>
                          <a:spcPts val="0"/>
                        </a:spcBef>
                        <a:spcAft>
                          <a:spcPts val="0"/>
                        </a:spcAft>
                      </a:pPr>
                      <a:r>
                        <a:rPr lang="en-US" sz="1600">
                          <a:effectLst/>
                        </a:rPr>
                        <a:t>ASSISTANT DEAN/M</a:t>
                      </a:r>
                      <a:endParaRPr lang="en-US" sz="16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168545" marR="168545" marT="0" marB="0"/>
                </a:tc>
                <a:tc>
                  <a:txBody>
                    <a:bodyPr/>
                    <a:lstStyle/>
                    <a:p>
                      <a:pPr marL="0" marR="0">
                        <a:spcBef>
                          <a:spcPts val="0"/>
                        </a:spcBef>
                        <a:spcAft>
                          <a:spcPts val="0"/>
                        </a:spcAft>
                      </a:pPr>
                      <a:r>
                        <a:rPr lang="en-US" sz="1600">
                          <a:effectLst/>
                        </a:rPr>
                        <a:t>Assistant Dean (B)</a:t>
                      </a:r>
                      <a:endParaRPr lang="en-US" sz="16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168545" marR="168545" marT="0" marB="0"/>
                </a:tc>
                <a:extLst>
                  <a:ext uri="{0D108BD9-81ED-4DB2-BD59-A6C34878D82A}">
                    <a16:rowId xmlns:a16="http://schemas.microsoft.com/office/drawing/2014/main" val="1982081764"/>
                  </a:ext>
                </a:extLst>
              </a:tr>
              <a:tr h="395494">
                <a:tc>
                  <a:txBody>
                    <a:bodyPr/>
                    <a:lstStyle/>
                    <a:p>
                      <a:pPr marL="0" marR="0">
                        <a:spcBef>
                          <a:spcPts val="0"/>
                        </a:spcBef>
                        <a:spcAft>
                          <a:spcPts val="0"/>
                        </a:spcAft>
                      </a:pPr>
                      <a:r>
                        <a:rPr lang="en-US" sz="1600" dirty="0">
                          <a:effectLst/>
                        </a:rPr>
                        <a:t>ASSISTANT DEAN/S</a:t>
                      </a:r>
                      <a:endParaRPr lang="en-US" sz="160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168545" marR="168545" marT="0" marB="0"/>
                </a:tc>
                <a:tc>
                  <a:txBody>
                    <a:bodyPr/>
                    <a:lstStyle/>
                    <a:p>
                      <a:pPr marL="0" marR="0">
                        <a:spcBef>
                          <a:spcPts val="0"/>
                        </a:spcBef>
                        <a:spcAft>
                          <a:spcPts val="0"/>
                        </a:spcAft>
                      </a:pPr>
                      <a:r>
                        <a:rPr lang="en-US" sz="1600" dirty="0">
                          <a:effectLst/>
                        </a:rPr>
                        <a:t>Assistant Dean (C)</a:t>
                      </a:r>
                      <a:endParaRPr lang="en-US" sz="160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168545" marR="168545" marT="0" marB="0"/>
                </a:tc>
                <a:extLst>
                  <a:ext uri="{0D108BD9-81ED-4DB2-BD59-A6C34878D82A}">
                    <a16:rowId xmlns:a16="http://schemas.microsoft.com/office/drawing/2014/main" val="4062107876"/>
                  </a:ext>
                </a:extLst>
              </a:tr>
            </a:tbl>
          </a:graphicData>
        </a:graphic>
      </p:graphicFrame>
      <p:pic>
        <p:nvPicPr>
          <p:cNvPr id="6" name="Picture 5">
            <a:extLst>
              <a:ext uri="{FF2B5EF4-FFF2-40B4-BE49-F238E27FC236}">
                <a16:creationId xmlns:a16="http://schemas.microsoft.com/office/drawing/2014/main" id="{51CA0B23-2D74-456D-942E-79BAC8BCD90C}"/>
              </a:ext>
            </a:extLst>
          </p:cNvPr>
          <p:cNvPicPr>
            <a:picLocks noChangeAspect="1"/>
          </p:cNvPicPr>
          <p:nvPr/>
        </p:nvPicPr>
        <p:blipFill>
          <a:blip r:embed="rId3"/>
          <a:stretch>
            <a:fillRect/>
          </a:stretch>
        </p:blipFill>
        <p:spPr>
          <a:xfrm>
            <a:off x="7624435" y="819768"/>
            <a:ext cx="468870" cy="562864"/>
          </a:xfrm>
          <a:prstGeom prst="rect">
            <a:avLst/>
          </a:prstGeom>
        </p:spPr>
      </p:pic>
      <p:sp>
        <p:nvSpPr>
          <p:cNvPr id="7" name="TextBox 6">
            <a:extLst>
              <a:ext uri="{FF2B5EF4-FFF2-40B4-BE49-F238E27FC236}">
                <a16:creationId xmlns:a16="http://schemas.microsoft.com/office/drawing/2014/main" id="{484819B5-341F-4F19-8E0E-B030D2BA7A95}"/>
              </a:ext>
            </a:extLst>
          </p:cNvPr>
          <p:cNvSpPr txBox="1"/>
          <p:nvPr/>
        </p:nvSpPr>
        <p:spPr>
          <a:xfrm>
            <a:off x="8093305" y="884205"/>
            <a:ext cx="838200" cy="369332"/>
          </a:xfrm>
          <a:prstGeom prst="rect">
            <a:avLst/>
          </a:prstGeom>
          <a:noFill/>
        </p:spPr>
        <p:txBody>
          <a:bodyPr wrap="square" rtlCol="0">
            <a:spAutoFit/>
          </a:bodyPr>
          <a:lstStyle/>
          <a:p>
            <a:r>
              <a:rPr lang="en-US" dirty="0"/>
              <a:t>Pg. 27</a:t>
            </a:r>
          </a:p>
        </p:txBody>
      </p:sp>
    </p:spTree>
    <p:extLst>
      <p:ext uri="{BB962C8B-B14F-4D97-AF65-F5344CB8AC3E}">
        <p14:creationId xmlns:p14="http://schemas.microsoft.com/office/powerpoint/2010/main" val="12310663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3F522-9DD6-4E73-9191-CAB5DDEC2BBA}"/>
              </a:ext>
            </a:extLst>
          </p:cNvPr>
          <p:cNvSpPr>
            <a:spLocks noGrp="1"/>
          </p:cNvSpPr>
          <p:nvPr>
            <p:ph type="title"/>
          </p:nvPr>
        </p:nvSpPr>
        <p:spPr>
          <a:xfrm>
            <a:off x="304800" y="685800"/>
            <a:ext cx="5486400" cy="457200"/>
          </a:xfrm>
        </p:spPr>
        <p:txBody>
          <a:bodyPr>
            <a:normAutofit/>
          </a:bodyPr>
          <a:lstStyle/>
          <a:p>
            <a:r>
              <a:rPr lang="en-US" dirty="0"/>
              <a:t>Scaling Key</a:t>
            </a:r>
          </a:p>
        </p:txBody>
      </p:sp>
      <p:graphicFrame>
        <p:nvGraphicFramePr>
          <p:cNvPr id="4" name="Content Placeholder 3">
            <a:extLst>
              <a:ext uri="{FF2B5EF4-FFF2-40B4-BE49-F238E27FC236}">
                <a16:creationId xmlns:a16="http://schemas.microsoft.com/office/drawing/2014/main" id="{2B221272-478B-4B31-8E1C-EA36366D0059}"/>
              </a:ext>
            </a:extLst>
          </p:cNvPr>
          <p:cNvGraphicFramePr>
            <a:graphicFrameLocks noGrp="1"/>
          </p:cNvGraphicFramePr>
          <p:nvPr>
            <p:ph sz="quarter" idx="10"/>
            <p:extLst>
              <p:ext uri="{D42A27DB-BD31-4B8C-83A1-F6EECF244321}">
                <p14:modId xmlns:p14="http://schemas.microsoft.com/office/powerpoint/2010/main" val="3943860796"/>
              </p:ext>
            </p:extLst>
          </p:nvPr>
        </p:nvGraphicFramePr>
        <p:xfrm>
          <a:off x="1390650" y="1600200"/>
          <a:ext cx="6096000" cy="2225040"/>
        </p:xfrm>
        <a:graphic>
          <a:graphicData uri="http://schemas.openxmlformats.org/drawingml/2006/table">
            <a:tbl>
              <a:tblPr firstRow="1" firstCol="1" bandRow="1">
                <a:tableStyleId>{72833802-FEF1-4C79-8D5D-14CF1EAF98D9}</a:tableStyleId>
              </a:tblPr>
              <a:tblGrid>
                <a:gridCol w="2687530">
                  <a:extLst>
                    <a:ext uri="{9D8B030D-6E8A-4147-A177-3AD203B41FA5}">
                      <a16:colId xmlns:a16="http://schemas.microsoft.com/office/drawing/2014/main" val="657330193"/>
                    </a:ext>
                  </a:extLst>
                </a:gridCol>
                <a:gridCol w="1739429">
                  <a:extLst>
                    <a:ext uri="{9D8B030D-6E8A-4147-A177-3AD203B41FA5}">
                      <a16:colId xmlns:a16="http://schemas.microsoft.com/office/drawing/2014/main" val="2812497663"/>
                    </a:ext>
                  </a:extLst>
                </a:gridCol>
                <a:gridCol w="1669041">
                  <a:extLst>
                    <a:ext uri="{9D8B030D-6E8A-4147-A177-3AD203B41FA5}">
                      <a16:colId xmlns:a16="http://schemas.microsoft.com/office/drawing/2014/main" val="394027889"/>
                    </a:ext>
                  </a:extLst>
                </a:gridCol>
              </a:tblGrid>
              <a:tr h="0">
                <a:tc gridSpan="3">
                  <a:txBody>
                    <a:bodyPr/>
                    <a:lstStyle/>
                    <a:p>
                      <a:pPr marL="0" marR="0">
                        <a:spcBef>
                          <a:spcPts val="0"/>
                        </a:spcBef>
                        <a:spcAft>
                          <a:spcPts val="600"/>
                        </a:spcAft>
                      </a:pPr>
                      <a:r>
                        <a:rPr lang="en-US" sz="1800">
                          <a:effectLst/>
                        </a:rPr>
                        <a:t>UW Institution Scaling Key</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30054608"/>
                  </a:ext>
                </a:extLst>
              </a:tr>
              <a:tr h="0">
                <a:tc>
                  <a:txBody>
                    <a:bodyPr/>
                    <a:lstStyle/>
                    <a:p>
                      <a:pPr marL="0" marR="0">
                        <a:spcBef>
                          <a:spcPts val="0"/>
                        </a:spcBef>
                        <a:spcAft>
                          <a:spcPts val="0"/>
                        </a:spcAft>
                      </a:pPr>
                      <a:r>
                        <a:rPr lang="en-US" sz="1600" dirty="0">
                          <a:effectLst/>
                        </a:rPr>
                        <a:t>A</a:t>
                      </a:r>
                      <a:endParaRPr lang="en-US" sz="180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B</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C</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9946072"/>
                  </a:ext>
                </a:extLst>
              </a:tr>
              <a:tr h="0">
                <a:tc>
                  <a:txBody>
                    <a:bodyPr/>
                    <a:lstStyle/>
                    <a:p>
                      <a:pPr marL="0" marR="0">
                        <a:spcBef>
                          <a:spcPts val="0"/>
                        </a:spcBef>
                        <a:spcAft>
                          <a:spcPts val="0"/>
                        </a:spcAft>
                      </a:pPr>
                      <a:r>
                        <a:rPr lang="en-US" sz="1600" b="0" dirty="0">
                          <a:effectLst/>
                        </a:rPr>
                        <a:t>UW System Administration</a:t>
                      </a:r>
                      <a:endParaRPr lang="en-US" sz="1800" b="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UW-Eau Claire</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UW-Green Bay</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8421850"/>
                  </a:ext>
                </a:extLst>
              </a:tr>
              <a:tr h="0">
                <a:tc>
                  <a:txBody>
                    <a:bodyPr/>
                    <a:lstStyle/>
                    <a:p>
                      <a:pPr marL="0" marR="0">
                        <a:spcBef>
                          <a:spcPts val="0"/>
                        </a:spcBef>
                        <a:spcAft>
                          <a:spcPts val="0"/>
                        </a:spcAft>
                      </a:pPr>
                      <a:r>
                        <a:rPr lang="en-US" sz="1600" b="0" dirty="0">
                          <a:effectLst/>
                        </a:rPr>
                        <a:t>UW-Madison</a:t>
                      </a:r>
                      <a:endParaRPr lang="en-US" sz="1800" b="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UW-La Crosse</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UW-River Falls</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4812340"/>
                  </a:ext>
                </a:extLst>
              </a:tr>
              <a:tr h="0">
                <a:tc>
                  <a:txBody>
                    <a:bodyPr/>
                    <a:lstStyle/>
                    <a:p>
                      <a:pPr marL="0" marR="0">
                        <a:spcBef>
                          <a:spcPts val="0"/>
                        </a:spcBef>
                        <a:spcAft>
                          <a:spcPts val="0"/>
                        </a:spcAft>
                      </a:pPr>
                      <a:r>
                        <a:rPr lang="en-US" sz="1600" b="0" dirty="0">
                          <a:effectLst/>
                        </a:rPr>
                        <a:t>UW-Milwaukee</a:t>
                      </a:r>
                      <a:endParaRPr lang="en-US" sz="1800" b="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rPr>
                        <a:t>UW-Oshkosh</a:t>
                      </a:r>
                      <a:endParaRPr lang="en-US" sz="180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UW-Parkside</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9417248"/>
                  </a:ext>
                </a:extLst>
              </a:tr>
              <a:tr h="0">
                <a:tc>
                  <a:txBody>
                    <a:bodyPr/>
                    <a:lstStyle/>
                    <a:p>
                      <a:pPr marL="0" marR="0">
                        <a:spcBef>
                          <a:spcPts val="0"/>
                        </a:spcBef>
                        <a:spcAft>
                          <a:spcPts val="0"/>
                        </a:spcAft>
                      </a:pPr>
                      <a:r>
                        <a:rPr lang="en-US" sz="1600">
                          <a:effectLst/>
                        </a:rPr>
                        <a:t> </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UW-Platteville</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UW-Superior</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8281917"/>
                  </a:ext>
                </a:extLst>
              </a:tr>
              <a:tr h="0">
                <a:tc>
                  <a:txBody>
                    <a:bodyPr/>
                    <a:lstStyle/>
                    <a:p>
                      <a:pPr marL="0" marR="0">
                        <a:spcBef>
                          <a:spcPts val="0"/>
                        </a:spcBef>
                        <a:spcAft>
                          <a:spcPts val="0"/>
                        </a:spcAft>
                      </a:pPr>
                      <a:r>
                        <a:rPr lang="en-US" sz="1600" dirty="0">
                          <a:effectLst/>
                        </a:rPr>
                        <a:t> </a:t>
                      </a:r>
                      <a:endParaRPr lang="en-US" sz="180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UW-Stevens Point</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rPr>
                        <a:t> </a:t>
                      </a:r>
                      <a:endParaRPr lang="en-US" sz="180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777098"/>
                  </a:ext>
                </a:extLst>
              </a:tr>
              <a:tr h="0">
                <a:tc>
                  <a:txBody>
                    <a:bodyPr/>
                    <a:lstStyle/>
                    <a:p>
                      <a:pPr marL="0" marR="0">
                        <a:spcBef>
                          <a:spcPts val="0"/>
                        </a:spcBef>
                        <a:spcAft>
                          <a:spcPts val="0"/>
                        </a:spcAft>
                      </a:pPr>
                      <a:r>
                        <a:rPr lang="en-US" sz="1600">
                          <a:effectLst/>
                        </a:rPr>
                        <a:t> </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UW-Stout</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rPr>
                        <a:t> </a:t>
                      </a:r>
                      <a:endParaRPr lang="en-US" sz="180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87001646"/>
                  </a:ext>
                </a:extLst>
              </a:tr>
              <a:tr h="0">
                <a:tc>
                  <a:txBody>
                    <a:bodyPr/>
                    <a:lstStyle/>
                    <a:p>
                      <a:pPr marL="0" marR="0">
                        <a:spcBef>
                          <a:spcPts val="0"/>
                        </a:spcBef>
                        <a:spcAft>
                          <a:spcPts val="0"/>
                        </a:spcAft>
                      </a:pPr>
                      <a:r>
                        <a:rPr lang="en-US" sz="1600">
                          <a:effectLst/>
                        </a:rPr>
                        <a:t> </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a:spcBef>
                          <a:spcPts val="0"/>
                        </a:spcBef>
                        <a:spcAft>
                          <a:spcPts val="0"/>
                        </a:spcAft>
                      </a:pPr>
                      <a:r>
                        <a:rPr lang="en-US" sz="1600">
                          <a:effectLst/>
                        </a:rPr>
                        <a:t>UW-Whitewater</a:t>
                      </a:r>
                      <a:endParaRPr lang="en-US" sz="180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a:spcBef>
                          <a:spcPts val="0"/>
                        </a:spcBef>
                        <a:spcAft>
                          <a:spcPts val="0"/>
                        </a:spcAft>
                      </a:pPr>
                      <a:r>
                        <a:rPr lang="en-US" sz="1600" dirty="0">
                          <a:effectLst/>
                        </a:rPr>
                        <a:t> </a:t>
                      </a:r>
                      <a:endParaRPr lang="en-US" sz="1800" dirty="0">
                        <a:solidFill>
                          <a:srgbClr val="3C3C3C"/>
                        </a:solidFill>
                        <a:effectLst/>
                        <a:latin typeface="Open Sans" panose="020B0606030504020204" pitchFamily="34" charset="0"/>
                        <a:ea typeface="Open Sans" panose="020B0606030504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272432462"/>
                  </a:ext>
                </a:extLst>
              </a:tr>
            </a:tbl>
          </a:graphicData>
        </a:graphic>
      </p:graphicFrame>
      <p:sp>
        <p:nvSpPr>
          <p:cNvPr id="7" name="TextBox 6">
            <a:extLst>
              <a:ext uri="{FF2B5EF4-FFF2-40B4-BE49-F238E27FC236}">
                <a16:creationId xmlns:a16="http://schemas.microsoft.com/office/drawing/2014/main" id="{1EA1DC6B-9B41-4EB1-A896-2D892AC7C439}"/>
              </a:ext>
            </a:extLst>
          </p:cNvPr>
          <p:cNvSpPr txBox="1"/>
          <p:nvPr/>
        </p:nvSpPr>
        <p:spPr>
          <a:xfrm>
            <a:off x="609600" y="4257529"/>
            <a:ext cx="7658100" cy="2236510"/>
          </a:xfrm>
          <a:prstGeom prst="rect">
            <a:avLst/>
          </a:prstGeom>
          <a:noFill/>
        </p:spPr>
        <p:txBody>
          <a:bodyPr wrap="square">
            <a:spAutoFit/>
          </a:bodyPr>
          <a:lstStyle/>
          <a:p>
            <a:pPr marL="0" marR="0">
              <a:spcBef>
                <a:spcPts val="800"/>
              </a:spcBef>
              <a:spcAft>
                <a:spcPts val="0"/>
              </a:spcAft>
            </a:pPr>
            <a:r>
              <a:rPr lang="en-US" b="1" dirty="0">
                <a:effectLst/>
                <a:latin typeface="Verlag Black"/>
                <a:ea typeface="MS Mincho" panose="02020609040205080304" pitchFamily="49" charset="-128"/>
                <a:cs typeface="Times New Roman" panose="02020603050405020304" pitchFamily="18" charset="0"/>
              </a:rPr>
              <a:t>Institutions that are A</a:t>
            </a:r>
            <a:r>
              <a:rPr lang="en-US" dirty="0">
                <a:effectLst/>
                <a:latin typeface="Verlag Black"/>
                <a:ea typeface="MS Mincho" panose="02020609040205080304" pitchFamily="49" charset="-128"/>
                <a:cs typeface="Times New Roman" panose="02020603050405020304" pitchFamily="18" charset="0"/>
              </a:rPr>
              <a:t>, can use B or C titles for their smaller colleges/divisions/departments based on a size </a:t>
            </a:r>
            <a:r>
              <a:rPr lang="en-US" dirty="0">
                <a:effectLst/>
                <a:latin typeface="Verlag Black"/>
                <a:ea typeface="Open Sans" panose="020B0606030504020204" pitchFamily="34" charset="0"/>
                <a:cs typeface="Times New Roman" panose="02020603050405020304" pitchFamily="18" charset="0"/>
              </a:rPr>
              <a:t>(staff full time equivalency FTE) </a:t>
            </a:r>
            <a:r>
              <a:rPr lang="en-US" dirty="0">
                <a:effectLst/>
                <a:latin typeface="Verlag Black"/>
                <a:ea typeface="MS Mincho" panose="02020609040205080304" pitchFamily="49" charset="-128"/>
                <a:cs typeface="Times New Roman" panose="02020603050405020304" pitchFamily="18" charset="0"/>
              </a:rPr>
              <a:t>and expenditures comparison. </a:t>
            </a:r>
          </a:p>
          <a:p>
            <a:pPr marL="0" marR="0">
              <a:spcBef>
                <a:spcPts val="800"/>
              </a:spcBef>
              <a:spcAft>
                <a:spcPts val="0"/>
              </a:spcAft>
            </a:pPr>
            <a:endParaRPr lang="en-US" dirty="0">
              <a:effectLst/>
              <a:latin typeface="Verlag Black"/>
              <a:ea typeface="Open Sans" panose="020B0606030504020204" pitchFamily="34" charset="0"/>
              <a:cs typeface="Times New Roman" panose="02020603050405020304" pitchFamily="18" charset="0"/>
            </a:endParaRPr>
          </a:p>
          <a:p>
            <a:pPr marL="0" marR="0">
              <a:spcBef>
                <a:spcPts val="800"/>
              </a:spcBef>
              <a:spcAft>
                <a:spcPts val="0"/>
              </a:spcAft>
            </a:pPr>
            <a:r>
              <a:rPr lang="en-US" b="1" dirty="0">
                <a:effectLst/>
                <a:latin typeface="Verlag Black"/>
                <a:ea typeface="MS Mincho" panose="02020609040205080304" pitchFamily="49" charset="-128"/>
                <a:cs typeface="Times New Roman" panose="02020603050405020304" pitchFamily="18" charset="0"/>
              </a:rPr>
              <a:t>Institutions that are B</a:t>
            </a:r>
            <a:r>
              <a:rPr lang="en-US" dirty="0">
                <a:effectLst/>
                <a:latin typeface="Verlag Black"/>
                <a:ea typeface="MS Mincho" panose="02020609040205080304" pitchFamily="49" charset="-128"/>
                <a:cs typeface="Times New Roman" panose="02020603050405020304" pitchFamily="18" charset="0"/>
              </a:rPr>
              <a:t>, can use C titles for their smaller colleges/divisions/departments based on a size </a:t>
            </a:r>
            <a:r>
              <a:rPr lang="en-US" dirty="0">
                <a:effectLst/>
                <a:latin typeface="Verlag Black"/>
                <a:ea typeface="Open Sans" panose="020B0606030504020204" pitchFamily="34" charset="0"/>
                <a:cs typeface="Times New Roman" panose="02020603050405020304" pitchFamily="18" charset="0"/>
              </a:rPr>
              <a:t>(staff full time equivalency FTE) </a:t>
            </a:r>
            <a:r>
              <a:rPr lang="en-US" dirty="0">
                <a:effectLst/>
                <a:latin typeface="Verlag Black"/>
                <a:ea typeface="MS Mincho" panose="02020609040205080304" pitchFamily="49" charset="-128"/>
                <a:cs typeface="Times New Roman" panose="02020603050405020304" pitchFamily="18" charset="0"/>
              </a:rPr>
              <a:t>and expenditures comparison. </a:t>
            </a:r>
            <a:endParaRPr lang="en-US" dirty="0">
              <a:effectLst/>
              <a:latin typeface="Verlag Black"/>
              <a:ea typeface="Open Sans" panose="020B060603050402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C73B9EF1-CF79-474A-B1BB-A9E2354F3D6F}"/>
              </a:ext>
            </a:extLst>
          </p:cNvPr>
          <p:cNvPicPr>
            <a:picLocks noChangeAspect="1"/>
          </p:cNvPicPr>
          <p:nvPr/>
        </p:nvPicPr>
        <p:blipFill>
          <a:blip r:embed="rId3"/>
          <a:stretch>
            <a:fillRect/>
          </a:stretch>
        </p:blipFill>
        <p:spPr>
          <a:xfrm>
            <a:off x="7624435" y="819768"/>
            <a:ext cx="468870" cy="562864"/>
          </a:xfrm>
          <a:prstGeom prst="rect">
            <a:avLst/>
          </a:prstGeom>
        </p:spPr>
      </p:pic>
      <p:sp>
        <p:nvSpPr>
          <p:cNvPr id="6" name="TextBox 5">
            <a:extLst>
              <a:ext uri="{FF2B5EF4-FFF2-40B4-BE49-F238E27FC236}">
                <a16:creationId xmlns:a16="http://schemas.microsoft.com/office/drawing/2014/main" id="{0CF38901-86C0-4822-A1C1-7774F3D47461}"/>
              </a:ext>
            </a:extLst>
          </p:cNvPr>
          <p:cNvSpPr txBox="1"/>
          <p:nvPr/>
        </p:nvSpPr>
        <p:spPr>
          <a:xfrm>
            <a:off x="8093305" y="884205"/>
            <a:ext cx="838200" cy="369332"/>
          </a:xfrm>
          <a:prstGeom prst="rect">
            <a:avLst/>
          </a:prstGeom>
          <a:noFill/>
        </p:spPr>
        <p:txBody>
          <a:bodyPr wrap="square" rtlCol="0">
            <a:spAutoFit/>
          </a:bodyPr>
          <a:lstStyle/>
          <a:p>
            <a:r>
              <a:rPr lang="en-US" dirty="0"/>
              <a:t>Pg. 28</a:t>
            </a:r>
          </a:p>
        </p:txBody>
      </p:sp>
    </p:spTree>
    <p:extLst>
      <p:ext uri="{BB962C8B-B14F-4D97-AF65-F5344CB8AC3E}">
        <p14:creationId xmlns:p14="http://schemas.microsoft.com/office/powerpoint/2010/main" val="491944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2088DF-146C-422D-A48E-3BCAEB91AE64}"/>
              </a:ext>
            </a:extLst>
          </p:cNvPr>
          <p:cNvSpPr txBox="1">
            <a:spLocks/>
          </p:cNvSpPr>
          <p:nvPr/>
        </p:nvSpPr>
        <p:spPr>
          <a:xfrm>
            <a:off x="1421295" y="2139043"/>
            <a:ext cx="6301411" cy="3518807"/>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650"/>
          </a:p>
          <a:p>
            <a:pPr marL="0" indent="0">
              <a:buNone/>
            </a:pPr>
            <a:endParaRPr lang="en-US" sz="1650"/>
          </a:p>
          <a:p>
            <a:pPr marL="0" indent="0">
              <a:buNone/>
            </a:pPr>
            <a:endParaRPr lang="en-US" sz="1650"/>
          </a:p>
          <a:p>
            <a:endParaRPr lang="en-US" sz="1650"/>
          </a:p>
          <a:p>
            <a:endParaRPr lang="en-US" sz="1650"/>
          </a:p>
        </p:txBody>
      </p:sp>
      <p:sp>
        <p:nvSpPr>
          <p:cNvPr id="4" name="TextBox 3">
            <a:extLst>
              <a:ext uri="{FF2B5EF4-FFF2-40B4-BE49-F238E27FC236}">
                <a16:creationId xmlns:a16="http://schemas.microsoft.com/office/drawing/2014/main" id="{3DB34F86-E593-44B0-9F74-E4C69C725C89}"/>
              </a:ext>
            </a:extLst>
          </p:cNvPr>
          <p:cNvSpPr txBox="1"/>
          <p:nvPr/>
        </p:nvSpPr>
        <p:spPr>
          <a:xfrm>
            <a:off x="1576361" y="1924829"/>
            <a:ext cx="6301411" cy="3416320"/>
          </a:xfrm>
          <a:prstGeom prst="rect">
            <a:avLst/>
          </a:prstGeom>
          <a:noFill/>
        </p:spPr>
        <p:txBody>
          <a:bodyPr wrap="square" rtlCol="0">
            <a:spAutoFit/>
          </a:bodyPr>
          <a:lstStyle/>
          <a:p>
            <a:r>
              <a:rPr lang="en-US" dirty="0"/>
              <a:t>There must be a demonstrated need for a business title based on the following guidelines</a:t>
            </a:r>
          </a:p>
          <a:p>
            <a:endParaRPr lang="en-US" dirty="0"/>
          </a:p>
          <a:p>
            <a:r>
              <a:rPr lang="en-US" dirty="0"/>
              <a:t>A business title should:</a:t>
            </a:r>
          </a:p>
          <a:p>
            <a:pPr marL="214313" indent="-214313">
              <a:buFont typeface="Arial" panose="020B0604020202020204" pitchFamily="34" charset="0"/>
              <a:buChar char="•"/>
            </a:pPr>
            <a:r>
              <a:rPr lang="en-US" b="1" dirty="0"/>
              <a:t>Clarify</a:t>
            </a:r>
            <a:r>
              <a:rPr lang="en-US" dirty="0"/>
              <a:t> a position’s role in the organization</a:t>
            </a:r>
          </a:p>
          <a:p>
            <a:pPr marL="214313" indent="-214313">
              <a:buFont typeface="Arial" panose="020B0604020202020204" pitchFamily="34" charset="0"/>
              <a:buChar char="•"/>
            </a:pPr>
            <a:r>
              <a:rPr lang="en-US" b="1" dirty="0"/>
              <a:t>Describe</a:t>
            </a:r>
            <a:r>
              <a:rPr lang="en-US" dirty="0"/>
              <a:t> the work performed in a role</a:t>
            </a:r>
          </a:p>
          <a:p>
            <a:pPr marL="214313" indent="-214313">
              <a:buFont typeface="Arial" panose="020B0604020202020204" pitchFamily="34" charset="0"/>
              <a:buChar char="•"/>
            </a:pPr>
            <a:r>
              <a:rPr lang="en-US" b="1" dirty="0"/>
              <a:t>Align</a:t>
            </a:r>
            <a:r>
              <a:rPr lang="en-US" dirty="0"/>
              <a:t> with industry best practice</a:t>
            </a:r>
          </a:p>
          <a:p>
            <a:endParaRPr lang="en-US" dirty="0"/>
          </a:p>
          <a:p>
            <a:r>
              <a:rPr lang="en-US" dirty="0"/>
              <a:t>A business title must:</a:t>
            </a:r>
          </a:p>
          <a:p>
            <a:pPr marL="257175" indent="-257175">
              <a:buFont typeface="Arial" panose="020B0604020202020204" pitchFamily="34" charset="0"/>
              <a:buChar char="•"/>
            </a:pPr>
            <a:r>
              <a:rPr lang="en-US" dirty="0"/>
              <a:t>Be </a:t>
            </a:r>
            <a:r>
              <a:rPr lang="en-US" b="1" dirty="0"/>
              <a:t>approved</a:t>
            </a:r>
            <a:r>
              <a:rPr lang="en-US" dirty="0"/>
              <a:t> by institution Human Resources in consultation with the Chancellor, department/division lead, and employee supervisor</a:t>
            </a:r>
          </a:p>
        </p:txBody>
      </p:sp>
      <p:sp>
        <p:nvSpPr>
          <p:cNvPr id="5" name="Title 4">
            <a:extLst>
              <a:ext uri="{FF2B5EF4-FFF2-40B4-BE49-F238E27FC236}">
                <a16:creationId xmlns:a16="http://schemas.microsoft.com/office/drawing/2014/main" id="{63B38C37-DD08-45CD-8DDD-55BC627F4114}"/>
              </a:ext>
            </a:extLst>
          </p:cNvPr>
          <p:cNvSpPr>
            <a:spLocks noGrp="1"/>
          </p:cNvSpPr>
          <p:nvPr>
            <p:ph type="title"/>
          </p:nvPr>
        </p:nvSpPr>
        <p:spPr/>
        <p:txBody>
          <a:bodyPr/>
          <a:lstStyle/>
          <a:p>
            <a:r>
              <a:rPr lang="en-US"/>
              <a:t>Business Title Guidelines</a:t>
            </a:r>
          </a:p>
        </p:txBody>
      </p:sp>
      <p:pic>
        <p:nvPicPr>
          <p:cNvPr id="6" name="Picture 5">
            <a:extLst>
              <a:ext uri="{FF2B5EF4-FFF2-40B4-BE49-F238E27FC236}">
                <a16:creationId xmlns:a16="http://schemas.microsoft.com/office/drawing/2014/main" id="{B1973AAC-8271-4E11-A622-2DC61E2F7513}"/>
              </a:ext>
            </a:extLst>
          </p:cNvPr>
          <p:cNvPicPr>
            <a:picLocks noChangeAspect="1"/>
          </p:cNvPicPr>
          <p:nvPr/>
        </p:nvPicPr>
        <p:blipFill>
          <a:blip r:embed="rId3"/>
          <a:stretch>
            <a:fillRect/>
          </a:stretch>
        </p:blipFill>
        <p:spPr>
          <a:xfrm>
            <a:off x="7624435" y="819768"/>
            <a:ext cx="468870" cy="562864"/>
          </a:xfrm>
          <a:prstGeom prst="rect">
            <a:avLst/>
          </a:prstGeom>
        </p:spPr>
      </p:pic>
      <p:sp>
        <p:nvSpPr>
          <p:cNvPr id="7" name="TextBox 6">
            <a:extLst>
              <a:ext uri="{FF2B5EF4-FFF2-40B4-BE49-F238E27FC236}">
                <a16:creationId xmlns:a16="http://schemas.microsoft.com/office/drawing/2014/main" id="{FB13D02F-5D27-4E9D-A77F-AE6681155FEE}"/>
              </a:ext>
            </a:extLst>
          </p:cNvPr>
          <p:cNvSpPr txBox="1"/>
          <p:nvPr/>
        </p:nvSpPr>
        <p:spPr>
          <a:xfrm>
            <a:off x="8093305" y="884205"/>
            <a:ext cx="838200" cy="369332"/>
          </a:xfrm>
          <a:prstGeom prst="rect">
            <a:avLst/>
          </a:prstGeom>
          <a:noFill/>
        </p:spPr>
        <p:txBody>
          <a:bodyPr wrap="square" rtlCol="0">
            <a:spAutoFit/>
          </a:bodyPr>
          <a:lstStyle/>
          <a:p>
            <a:r>
              <a:rPr lang="en-US" dirty="0"/>
              <a:t>Pg. 29</a:t>
            </a:r>
          </a:p>
        </p:txBody>
      </p:sp>
    </p:spTree>
    <p:extLst>
      <p:ext uri="{BB962C8B-B14F-4D97-AF65-F5344CB8AC3E}">
        <p14:creationId xmlns:p14="http://schemas.microsoft.com/office/powerpoint/2010/main" val="24429184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27BE987-C912-4040-970E-2086DA289B46}"/>
              </a:ext>
            </a:extLst>
          </p:cNvPr>
          <p:cNvSpPr txBox="1">
            <a:spLocks/>
          </p:cNvSpPr>
          <p:nvPr/>
        </p:nvSpPr>
        <p:spPr>
          <a:xfrm>
            <a:off x="1197723" y="1920478"/>
            <a:ext cx="5280308" cy="3426686"/>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panose="020B0604020202020204" pitchFamily="34" charset="0"/>
              <a:buChar char="•"/>
            </a:pPr>
            <a:endParaRPr lang="en-US" sz="1800" dirty="0"/>
          </a:p>
          <a:p>
            <a:pPr lvl="0">
              <a:buFont typeface="Arial" panose="020B0604020202020204" pitchFamily="34" charset="0"/>
              <a:buChar char="•"/>
            </a:pPr>
            <a:r>
              <a:rPr lang="en-US" sz="1800" b="1" dirty="0"/>
              <a:t>Duplicate</a:t>
            </a:r>
            <a:r>
              <a:rPr lang="en-US" sz="1800" dirty="0"/>
              <a:t> a title of record or official title</a:t>
            </a:r>
          </a:p>
          <a:p>
            <a:pPr lvl="0">
              <a:buFont typeface="Arial" panose="020B0604020202020204" pitchFamily="34" charset="0"/>
              <a:buChar char="•"/>
            </a:pPr>
            <a:r>
              <a:rPr lang="en-US" sz="1800" b="1" dirty="0"/>
              <a:t>Misrepresent</a:t>
            </a:r>
            <a:r>
              <a:rPr lang="en-US" sz="1800" dirty="0"/>
              <a:t> the university or the authority of a position in any way</a:t>
            </a:r>
          </a:p>
          <a:p>
            <a:pPr>
              <a:buFont typeface="Arial" panose="020B0604020202020204" pitchFamily="34" charset="0"/>
              <a:buChar char="•"/>
            </a:pPr>
            <a:r>
              <a:rPr lang="en-US" sz="1800" b="1" dirty="0"/>
              <a:t>Use</a:t>
            </a:r>
            <a:r>
              <a:rPr lang="en-US" sz="1800" dirty="0"/>
              <a:t> words that are recognized as typically being associated with </a:t>
            </a:r>
            <a:r>
              <a:rPr lang="en-US" sz="1800" b="1" dirty="0"/>
              <a:t>executive titles </a:t>
            </a:r>
            <a:r>
              <a:rPr lang="en-US" sz="1800" dirty="0"/>
              <a:t>– president, chancellor, director – or any modified executive titles – vice president, etc. – without institution Human Resources, Chancellor, departmental, and/or division approvals</a:t>
            </a:r>
          </a:p>
        </p:txBody>
      </p:sp>
      <p:sp>
        <p:nvSpPr>
          <p:cNvPr id="3" name="Title 2">
            <a:extLst>
              <a:ext uri="{FF2B5EF4-FFF2-40B4-BE49-F238E27FC236}">
                <a16:creationId xmlns:a16="http://schemas.microsoft.com/office/drawing/2014/main" id="{B3E470F0-88DF-487D-A878-DC575682D9C2}"/>
              </a:ext>
            </a:extLst>
          </p:cNvPr>
          <p:cNvSpPr>
            <a:spLocks noGrp="1"/>
          </p:cNvSpPr>
          <p:nvPr>
            <p:ph type="title"/>
          </p:nvPr>
        </p:nvSpPr>
        <p:spPr/>
        <p:txBody>
          <a:bodyPr/>
          <a:lstStyle/>
          <a:p>
            <a:r>
              <a:rPr lang="en-US"/>
              <a:t>Business Titles Cannot…</a:t>
            </a:r>
          </a:p>
        </p:txBody>
      </p:sp>
    </p:spTree>
    <p:extLst>
      <p:ext uri="{BB962C8B-B14F-4D97-AF65-F5344CB8AC3E}">
        <p14:creationId xmlns:p14="http://schemas.microsoft.com/office/powerpoint/2010/main" val="3780179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3E3E85-3FE1-4623-B2AA-ADFA2A33DBE2}"/>
              </a:ext>
            </a:extLst>
          </p:cNvPr>
          <p:cNvSpPr txBox="1"/>
          <p:nvPr/>
        </p:nvSpPr>
        <p:spPr>
          <a:xfrm>
            <a:off x="242451" y="722487"/>
            <a:ext cx="4075539" cy="461665"/>
          </a:xfrm>
          <a:prstGeom prst="rect">
            <a:avLst/>
          </a:prstGeom>
          <a:noFill/>
        </p:spPr>
        <p:txBody>
          <a:bodyPr wrap="none" rtlCol="0">
            <a:spAutoFit/>
          </a:bodyPr>
          <a:lstStyle/>
          <a:p>
            <a:r>
              <a:rPr lang="en-US" sz="2400" b="1" dirty="0">
                <a:latin typeface="Verlag Black"/>
              </a:rPr>
              <a:t>Standard Job Description (SJD)</a:t>
            </a:r>
          </a:p>
        </p:txBody>
      </p:sp>
      <p:sp>
        <p:nvSpPr>
          <p:cNvPr id="5" name="Rectangle 4">
            <a:extLst>
              <a:ext uri="{FF2B5EF4-FFF2-40B4-BE49-F238E27FC236}">
                <a16:creationId xmlns:a16="http://schemas.microsoft.com/office/drawing/2014/main" id="{31D4831C-FA07-43AA-B7FB-3CBBE5636EBD}"/>
              </a:ext>
            </a:extLst>
          </p:cNvPr>
          <p:cNvSpPr/>
          <p:nvPr/>
        </p:nvSpPr>
        <p:spPr>
          <a:xfrm>
            <a:off x="568265" y="1447800"/>
            <a:ext cx="7850756" cy="46482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b="1" dirty="0"/>
              <a:t>Why:</a:t>
            </a:r>
            <a:endParaRPr lang="en-US" dirty="0"/>
          </a:p>
          <a:p>
            <a:r>
              <a:rPr lang="en-US" dirty="0"/>
              <a:t>Today, many of our descriptions are out of date, long, and don’t clearly show the work employees do. </a:t>
            </a:r>
          </a:p>
          <a:p>
            <a:endParaRPr lang="en-US" dirty="0"/>
          </a:p>
          <a:p>
            <a:r>
              <a:rPr lang="en-US" b="1" dirty="0"/>
              <a:t>Definition: </a:t>
            </a:r>
          </a:p>
          <a:p>
            <a:r>
              <a:rPr lang="en-US" dirty="0"/>
              <a:t>A standard job description represents work that is core to the job, commonly done in the role, and regularly needed within the institution. The majority work done by an employee will be described via their standard job description.  </a:t>
            </a:r>
          </a:p>
          <a:p>
            <a:endParaRPr lang="en-US" dirty="0"/>
          </a:p>
          <a:p>
            <a:r>
              <a:rPr lang="en-US" b="1" dirty="0"/>
              <a:t>Charge:</a:t>
            </a:r>
          </a:p>
          <a:p>
            <a:r>
              <a:rPr lang="en-US" dirty="0"/>
              <a:t>Standardize the format and components of job descriptions, so they are consistent, clear, and concise. </a:t>
            </a:r>
          </a:p>
        </p:txBody>
      </p:sp>
      <p:sp>
        <p:nvSpPr>
          <p:cNvPr id="3" name="TextBox 2"/>
          <p:cNvSpPr txBox="1"/>
          <p:nvPr/>
        </p:nvSpPr>
        <p:spPr>
          <a:xfrm>
            <a:off x="724979" y="1509742"/>
            <a:ext cx="7543800" cy="4524315"/>
          </a:xfrm>
          <a:prstGeom prst="rect">
            <a:avLst/>
          </a:prstGeom>
          <a:noFill/>
        </p:spPr>
        <p:txBody>
          <a:bodyPr wrap="square" rtlCol="0">
            <a:spAutoFit/>
          </a:bodyPr>
          <a:lstStyle/>
          <a:p>
            <a:pPr marL="171425" indent="-171425">
              <a:buFont typeface="Arial" panose="020B0604020202020204" pitchFamily="34" charset="0"/>
              <a:buChar char="•"/>
            </a:pPr>
            <a:r>
              <a:rPr lang="en-US" b="1" dirty="0">
                <a:solidFill>
                  <a:srgbClr val="C00000"/>
                </a:solidFill>
              </a:rPr>
              <a:t>What are we doing?</a:t>
            </a:r>
          </a:p>
          <a:p>
            <a:pPr marL="742950" lvl="1" indent="-285750">
              <a:buFont typeface="Courier New" panose="02070309020205020404" pitchFamily="49" charset="0"/>
              <a:buChar char="o"/>
            </a:pPr>
            <a:r>
              <a:rPr lang="en-US" dirty="0"/>
              <a:t>The idea is that the standard job descriptions will serve as a basis for understanding the core and common work being performed. And we can then use this to align the work to the market and creating market informed pay ranges.</a:t>
            </a:r>
          </a:p>
          <a:p>
            <a:endParaRPr lang="en-US" b="1" dirty="0">
              <a:solidFill>
                <a:srgbClr val="C00000"/>
              </a:solidFill>
            </a:endParaRPr>
          </a:p>
          <a:p>
            <a:pPr marL="171425" indent="-171425">
              <a:buFont typeface="Arial" panose="020B0604020202020204" pitchFamily="34" charset="0"/>
              <a:buChar char="•"/>
            </a:pPr>
            <a:r>
              <a:rPr lang="en-US" b="1" dirty="0">
                <a:solidFill>
                  <a:srgbClr val="C00000"/>
                </a:solidFill>
              </a:rPr>
              <a:t>How are we doing this? </a:t>
            </a:r>
          </a:p>
          <a:p>
            <a:pPr marL="628558" lvl="1" indent="-171425">
              <a:buFont typeface="Courier New" panose="02070309020205020404" pitchFamily="49" charset="0"/>
              <a:buChar char="o"/>
            </a:pPr>
            <a:r>
              <a:rPr lang="en-US" dirty="0"/>
              <a:t>We created standard job descriptions that capture the core, common work done across our institutions.</a:t>
            </a:r>
          </a:p>
          <a:p>
            <a:pPr marL="171425" indent="-171425">
              <a:buFont typeface="Arial" panose="020B0604020202020204" pitchFamily="34" charset="0"/>
              <a:buChar char="•"/>
            </a:pPr>
            <a:endParaRPr lang="en-US" dirty="0"/>
          </a:p>
          <a:p>
            <a:pPr marL="171425" indent="-171425">
              <a:buFont typeface="Arial" panose="020B0604020202020204" pitchFamily="34" charset="0"/>
              <a:buChar char="•"/>
            </a:pPr>
            <a:r>
              <a:rPr lang="en-US" b="1" dirty="0">
                <a:solidFill>
                  <a:srgbClr val="C00000"/>
                </a:solidFill>
              </a:rPr>
              <a:t>Why did we take this approach?  </a:t>
            </a:r>
          </a:p>
          <a:p>
            <a:pPr marL="628558" lvl="1" indent="-171425">
              <a:buFont typeface="Courier New" panose="02070309020205020404" pitchFamily="49" charset="0"/>
              <a:buChar char="o"/>
            </a:pPr>
            <a:r>
              <a:rPr lang="en-US" dirty="0"/>
              <a:t>Mercer, our consulting partner, identified a need to develop standard job descriptions which is a leading practice. Many higher education institutions took this approach and were successful.  Some examples are the University of Michigan and the University of Virginia.  </a:t>
            </a:r>
          </a:p>
          <a:p>
            <a:endParaRPr lang="en-US" dirty="0"/>
          </a:p>
        </p:txBody>
      </p:sp>
      <p:pic>
        <p:nvPicPr>
          <p:cNvPr id="6" name="Picture 5">
            <a:extLst>
              <a:ext uri="{FF2B5EF4-FFF2-40B4-BE49-F238E27FC236}">
                <a16:creationId xmlns:a16="http://schemas.microsoft.com/office/drawing/2014/main" id="{9B83CA44-BD8B-4DDC-8612-BE6FC8D7F770}"/>
              </a:ext>
            </a:extLst>
          </p:cNvPr>
          <p:cNvPicPr>
            <a:picLocks noChangeAspect="1"/>
          </p:cNvPicPr>
          <p:nvPr/>
        </p:nvPicPr>
        <p:blipFill>
          <a:blip r:embed="rId3"/>
          <a:stretch>
            <a:fillRect/>
          </a:stretch>
        </p:blipFill>
        <p:spPr>
          <a:xfrm>
            <a:off x="7092901" y="5413836"/>
            <a:ext cx="468870" cy="562864"/>
          </a:xfrm>
          <a:prstGeom prst="rect">
            <a:avLst/>
          </a:prstGeom>
        </p:spPr>
      </p:pic>
      <p:sp>
        <p:nvSpPr>
          <p:cNvPr id="7" name="TextBox 6">
            <a:extLst>
              <a:ext uri="{FF2B5EF4-FFF2-40B4-BE49-F238E27FC236}">
                <a16:creationId xmlns:a16="http://schemas.microsoft.com/office/drawing/2014/main" id="{C908CE39-036F-4D35-A010-7D720E8DEA79}"/>
              </a:ext>
            </a:extLst>
          </p:cNvPr>
          <p:cNvSpPr txBox="1"/>
          <p:nvPr/>
        </p:nvSpPr>
        <p:spPr>
          <a:xfrm>
            <a:off x="7561771" y="5543835"/>
            <a:ext cx="838200" cy="369332"/>
          </a:xfrm>
          <a:prstGeom prst="rect">
            <a:avLst/>
          </a:prstGeom>
          <a:noFill/>
        </p:spPr>
        <p:txBody>
          <a:bodyPr wrap="square" rtlCol="0">
            <a:spAutoFit/>
          </a:bodyPr>
          <a:lstStyle/>
          <a:p>
            <a:r>
              <a:rPr lang="en-US" dirty="0"/>
              <a:t>Pg. 6</a:t>
            </a:r>
          </a:p>
        </p:txBody>
      </p:sp>
    </p:spTree>
    <p:extLst>
      <p:ext uri="{BB962C8B-B14F-4D97-AF65-F5344CB8AC3E}">
        <p14:creationId xmlns:p14="http://schemas.microsoft.com/office/powerpoint/2010/main" val="1072110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B682A89-5414-4072-B404-188B429FC197}"/>
              </a:ext>
            </a:extLst>
          </p:cNvPr>
          <p:cNvSpPr txBox="1"/>
          <p:nvPr/>
        </p:nvSpPr>
        <p:spPr>
          <a:xfrm>
            <a:off x="228600" y="755660"/>
            <a:ext cx="1546770" cy="461665"/>
          </a:xfrm>
          <a:prstGeom prst="rect">
            <a:avLst/>
          </a:prstGeom>
          <a:noFill/>
        </p:spPr>
        <p:txBody>
          <a:bodyPr wrap="none" rtlCol="0">
            <a:spAutoFit/>
          </a:bodyPr>
          <a:lstStyle/>
          <a:p>
            <a:r>
              <a:rPr lang="en-US" sz="2400" b="1" dirty="0">
                <a:latin typeface="Verlag Black" charset="0"/>
              </a:rPr>
              <a:t>Next Steps</a:t>
            </a:r>
          </a:p>
        </p:txBody>
      </p:sp>
      <p:sp>
        <p:nvSpPr>
          <p:cNvPr id="9" name="TextBox 8">
            <a:extLst>
              <a:ext uri="{FF2B5EF4-FFF2-40B4-BE49-F238E27FC236}">
                <a16:creationId xmlns:a16="http://schemas.microsoft.com/office/drawing/2014/main" id="{E71B4B2A-BEC6-4581-B6FC-E7772DB4BEDA}"/>
              </a:ext>
            </a:extLst>
          </p:cNvPr>
          <p:cNvSpPr txBox="1"/>
          <p:nvPr/>
        </p:nvSpPr>
        <p:spPr>
          <a:xfrm>
            <a:off x="304800" y="1738350"/>
            <a:ext cx="8534400" cy="3077766"/>
          </a:xfrm>
          <a:prstGeom prst="rect">
            <a:avLst/>
          </a:prstGeom>
          <a:noFill/>
        </p:spPr>
        <p:txBody>
          <a:bodyPr wrap="square" rtlCol="0">
            <a:spAutoFit/>
          </a:bodyPr>
          <a:lstStyle/>
          <a:p>
            <a:r>
              <a:rPr lang="en-US" sz="2000" dirty="0"/>
              <a:t>Thank you for participating in this training. </a:t>
            </a:r>
          </a:p>
          <a:p>
            <a:endParaRPr lang="en-US" sz="2000" dirty="0"/>
          </a:p>
          <a:p>
            <a:r>
              <a:rPr lang="en-US" sz="2000" dirty="0"/>
              <a:t>You now have the knowledge and resources to review your institution’s title appeals and provide recommendations to your institution’s decision-maker.</a:t>
            </a:r>
          </a:p>
          <a:p>
            <a:endParaRPr lang="en-US" sz="2000" dirty="0"/>
          </a:p>
          <a:p>
            <a:r>
              <a:rPr lang="en-US" sz="2000" dirty="0"/>
              <a:t>If you have follow up questions, please contact your institution human resources or the project inbox </a:t>
            </a:r>
            <a:r>
              <a:rPr lang="en-US" sz="2000" b="1" dirty="0">
                <a:solidFill>
                  <a:srgbClr val="C00000"/>
                </a:solidFill>
                <a:hlinkClick r:id="rId3"/>
              </a:rPr>
              <a:t>TTC@uwsa.edu</a:t>
            </a:r>
            <a:r>
              <a:rPr lang="en-US" sz="2000" b="1" dirty="0"/>
              <a:t>.</a:t>
            </a:r>
            <a:endParaRPr lang="en-US" sz="2000" dirty="0"/>
          </a:p>
          <a:p>
            <a:endParaRPr lang="en-US" b="1" dirty="0">
              <a:solidFill>
                <a:srgbClr val="C00000"/>
              </a:solidFill>
            </a:endParaRPr>
          </a:p>
          <a:p>
            <a:endParaRPr lang="en-US" b="1" dirty="0">
              <a:solidFill>
                <a:srgbClr val="C00000"/>
              </a:solidFill>
            </a:endParaRPr>
          </a:p>
          <a:p>
            <a:pPr marL="342900" indent="-342900">
              <a:buFont typeface="Arial" panose="020B0604020202020204" pitchFamily="34" charset="0"/>
              <a:buChar char="•"/>
            </a:pPr>
            <a:endParaRPr lang="en-US" b="1" dirty="0">
              <a:solidFill>
                <a:srgbClr val="C00000"/>
              </a:solidFill>
            </a:endParaRPr>
          </a:p>
        </p:txBody>
      </p:sp>
      <p:pic>
        <p:nvPicPr>
          <p:cNvPr id="6" name="Picture 5">
            <a:extLst>
              <a:ext uri="{FF2B5EF4-FFF2-40B4-BE49-F238E27FC236}">
                <a16:creationId xmlns:a16="http://schemas.microsoft.com/office/drawing/2014/main" id="{E14FBD14-74B6-4395-AF0D-609F768678EC}"/>
              </a:ext>
            </a:extLst>
          </p:cNvPr>
          <p:cNvPicPr>
            <a:picLocks noChangeAspect="1"/>
          </p:cNvPicPr>
          <p:nvPr/>
        </p:nvPicPr>
        <p:blipFill>
          <a:blip r:embed="rId4"/>
          <a:stretch>
            <a:fillRect/>
          </a:stretch>
        </p:blipFill>
        <p:spPr>
          <a:xfrm>
            <a:off x="7624435" y="819768"/>
            <a:ext cx="468870" cy="562864"/>
          </a:xfrm>
          <a:prstGeom prst="rect">
            <a:avLst/>
          </a:prstGeom>
        </p:spPr>
      </p:pic>
      <p:sp>
        <p:nvSpPr>
          <p:cNvPr id="7" name="TextBox 6">
            <a:extLst>
              <a:ext uri="{FF2B5EF4-FFF2-40B4-BE49-F238E27FC236}">
                <a16:creationId xmlns:a16="http://schemas.microsoft.com/office/drawing/2014/main" id="{4D08946F-0A78-469A-8C82-70A3676CC2CE}"/>
              </a:ext>
            </a:extLst>
          </p:cNvPr>
          <p:cNvSpPr txBox="1"/>
          <p:nvPr/>
        </p:nvSpPr>
        <p:spPr>
          <a:xfrm>
            <a:off x="8093305" y="884205"/>
            <a:ext cx="838200" cy="369332"/>
          </a:xfrm>
          <a:prstGeom prst="rect">
            <a:avLst/>
          </a:prstGeom>
          <a:noFill/>
        </p:spPr>
        <p:txBody>
          <a:bodyPr wrap="square" rtlCol="0">
            <a:spAutoFit/>
          </a:bodyPr>
          <a:lstStyle/>
          <a:p>
            <a:r>
              <a:rPr lang="en-US" dirty="0"/>
              <a:t>Pg. 30</a:t>
            </a:r>
          </a:p>
        </p:txBody>
      </p:sp>
    </p:spTree>
    <p:extLst>
      <p:ext uri="{BB962C8B-B14F-4D97-AF65-F5344CB8AC3E}">
        <p14:creationId xmlns:p14="http://schemas.microsoft.com/office/powerpoint/2010/main" val="4014690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a:stretch>
            <a:fillRect/>
          </a:stretch>
        </p:blipFill>
        <p:spPr>
          <a:xfrm>
            <a:off x="7894198" y="5142088"/>
            <a:ext cx="479039" cy="575071"/>
          </a:xfrm>
          <a:prstGeom prst="rect">
            <a:avLst/>
          </a:prstGeom>
        </p:spPr>
      </p:pic>
      <p:sp>
        <p:nvSpPr>
          <p:cNvPr id="11" name="TextBox 10"/>
          <p:cNvSpPr txBox="1"/>
          <p:nvPr/>
        </p:nvSpPr>
        <p:spPr>
          <a:xfrm>
            <a:off x="8373237" y="5291123"/>
            <a:ext cx="651140" cy="369332"/>
          </a:xfrm>
          <a:prstGeom prst="rect">
            <a:avLst/>
          </a:prstGeom>
          <a:noFill/>
        </p:spPr>
        <p:txBody>
          <a:bodyPr wrap="none" rtlCol="0">
            <a:spAutoFit/>
          </a:bodyPr>
          <a:lstStyle/>
          <a:p>
            <a:r>
              <a:rPr lang="en-US" b="1" dirty="0" err="1"/>
              <a:t>Pg</a:t>
            </a:r>
            <a:r>
              <a:rPr lang="en-US" b="1" dirty="0"/>
              <a:t>: 7</a:t>
            </a:r>
          </a:p>
        </p:txBody>
      </p:sp>
      <p:sp>
        <p:nvSpPr>
          <p:cNvPr id="7" name="Text Placeholder 4"/>
          <p:cNvSpPr txBox="1">
            <a:spLocks/>
          </p:cNvSpPr>
          <p:nvPr/>
        </p:nvSpPr>
        <p:spPr>
          <a:xfrm>
            <a:off x="357300" y="1538906"/>
            <a:ext cx="3516395" cy="93597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b="1" dirty="0">
                <a:latin typeface="Verlag Black"/>
              </a:rPr>
              <a:t>Standard Job Description </a:t>
            </a:r>
          </a:p>
          <a:p>
            <a:pPr marL="0" indent="0" algn="ctr">
              <a:buNone/>
            </a:pPr>
            <a:r>
              <a:rPr lang="en-US" sz="2400" b="1" dirty="0">
                <a:latin typeface="Verlag Black"/>
              </a:rPr>
              <a:t>(SJD)</a:t>
            </a:r>
          </a:p>
        </p:txBody>
      </p:sp>
      <p:cxnSp>
        <p:nvCxnSpPr>
          <p:cNvPr id="8" name="Straight Connector 7">
            <a:extLst>
              <a:ext uri="{FF2B5EF4-FFF2-40B4-BE49-F238E27FC236}">
                <a16:creationId xmlns:a16="http://schemas.microsoft.com/office/drawing/2014/main" id="{BD33C43A-91C6-4D92-909C-C5DD56D885CD}"/>
              </a:ext>
            </a:extLst>
          </p:cNvPr>
          <p:cNvCxnSpPr/>
          <p:nvPr/>
        </p:nvCxnSpPr>
        <p:spPr>
          <a:xfrm>
            <a:off x="4589980" y="1244551"/>
            <a:ext cx="0" cy="4146151"/>
          </a:xfrm>
          <a:prstGeom prst="line">
            <a:avLst/>
          </a:prstGeom>
        </p:spPr>
        <p:style>
          <a:lnRef idx="2">
            <a:schemeClr val="dk1"/>
          </a:lnRef>
          <a:fillRef idx="0">
            <a:schemeClr val="dk1"/>
          </a:fillRef>
          <a:effectRef idx="1">
            <a:schemeClr val="dk1"/>
          </a:effectRef>
          <a:fontRef idx="minor">
            <a:schemeClr val="tx1"/>
          </a:fontRef>
        </p:style>
      </p:cxnSp>
      <p:sp>
        <p:nvSpPr>
          <p:cNvPr id="9" name="Rectangle 8">
            <a:extLst>
              <a:ext uri="{FF2B5EF4-FFF2-40B4-BE49-F238E27FC236}">
                <a16:creationId xmlns:a16="http://schemas.microsoft.com/office/drawing/2014/main" id="{72EF1E73-B015-4E16-980A-E68DC728989D}"/>
              </a:ext>
            </a:extLst>
          </p:cNvPr>
          <p:cNvSpPr/>
          <p:nvPr/>
        </p:nvSpPr>
        <p:spPr>
          <a:xfrm>
            <a:off x="4984947" y="1332467"/>
            <a:ext cx="3701853" cy="3970318"/>
          </a:xfrm>
          <a:prstGeom prst="rect">
            <a:avLst/>
          </a:prstGeom>
        </p:spPr>
        <p:txBody>
          <a:bodyPr wrap="square">
            <a:spAutoFit/>
          </a:bodyPr>
          <a:lstStyle/>
          <a:p>
            <a:pPr lvl="0"/>
            <a:r>
              <a:rPr lang="en-US" dirty="0">
                <a:cs typeface="Arial" panose="020B0604020202020204" pitchFamily="34" charset="0"/>
              </a:rPr>
              <a:t>Communicate an overall picture of the nature of work performed</a:t>
            </a:r>
          </a:p>
          <a:p>
            <a:pPr lvl="0"/>
            <a:endParaRPr lang="en-US" dirty="0">
              <a:cs typeface="Arial" panose="020B0604020202020204" pitchFamily="34" charset="0"/>
            </a:endParaRPr>
          </a:p>
          <a:p>
            <a:pPr lvl="0"/>
            <a:r>
              <a:rPr lang="en-US" dirty="0">
                <a:cs typeface="Arial" panose="020B0604020202020204" pitchFamily="34" charset="0"/>
              </a:rPr>
              <a:t>Communicate the position’s role in the organization</a:t>
            </a:r>
          </a:p>
          <a:p>
            <a:pPr lvl="0"/>
            <a:endParaRPr lang="en-US" dirty="0">
              <a:cs typeface="Arial" panose="020B0604020202020204" pitchFamily="34" charset="0"/>
            </a:endParaRPr>
          </a:p>
          <a:p>
            <a:pPr lvl="0"/>
            <a:r>
              <a:rPr lang="en-US" dirty="0">
                <a:cs typeface="Arial" panose="020B0604020202020204" pitchFamily="34" charset="0"/>
              </a:rPr>
              <a:t>Determine the kind of work, level of difficulty, accountabilities and working conditions required of the job </a:t>
            </a:r>
          </a:p>
          <a:p>
            <a:endParaRPr lang="en-US" dirty="0">
              <a:cs typeface="Arial" panose="020B0604020202020204" pitchFamily="34" charset="0"/>
            </a:endParaRPr>
          </a:p>
          <a:p>
            <a:r>
              <a:rPr lang="en-US" dirty="0">
                <a:cs typeface="Arial" panose="020B0604020202020204" pitchFamily="34" charset="0"/>
              </a:rPr>
              <a:t>Focus on the requirements of the job and not a specific person who might fill the position.</a:t>
            </a:r>
            <a:endParaRPr lang="en-US" dirty="0">
              <a:ea typeface="Calibri" panose="020F050202020403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2EBB4CBF-018F-4FF3-94EA-3DCEFCC8A66C}"/>
              </a:ext>
            </a:extLst>
          </p:cNvPr>
          <p:cNvSpPr/>
          <p:nvPr/>
        </p:nvSpPr>
        <p:spPr>
          <a:xfrm>
            <a:off x="622013" y="2695356"/>
            <a:ext cx="3285210" cy="2749471"/>
          </a:xfrm>
          <a:prstGeom prst="rect">
            <a:avLst/>
          </a:prstGeom>
        </p:spPr>
        <p:txBody>
          <a:bodyPr wrap="square">
            <a:spAutoFit/>
          </a:bodyPr>
          <a:lstStyle/>
          <a:p>
            <a:pPr>
              <a:lnSpc>
                <a:spcPct val="115000"/>
              </a:lnSpc>
              <a:spcAft>
                <a:spcPts val="750"/>
              </a:spcAft>
            </a:pPr>
            <a:r>
              <a:rPr lang="en-US" sz="2000" dirty="0">
                <a:ea typeface="Calibri" panose="020F0502020204030204" pitchFamily="34" charset="0"/>
              </a:rPr>
              <a:t>A standard job description is a statement of facts about:</a:t>
            </a:r>
          </a:p>
          <a:p>
            <a:pPr>
              <a:lnSpc>
                <a:spcPct val="150000"/>
              </a:lnSpc>
            </a:pPr>
            <a:r>
              <a:rPr lang="en-US" sz="2000" dirty="0">
                <a:ea typeface="Calibri" panose="020F0502020204030204" pitchFamily="34" charset="0"/>
              </a:rPr>
              <a:t>Scope of the work</a:t>
            </a:r>
          </a:p>
          <a:p>
            <a:pPr marL="257175" indent="-257175">
              <a:lnSpc>
                <a:spcPct val="150000"/>
              </a:lnSpc>
              <a:buFont typeface="Symbol" panose="05050102010706020507" pitchFamily="18" charset="2"/>
              <a:buChar char=""/>
            </a:pPr>
            <a:endParaRPr lang="en-US" sz="2000" dirty="0">
              <a:ea typeface="Calibri" panose="020F0502020204030204" pitchFamily="34" charset="0"/>
            </a:endParaRPr>
          </a:p>
          <a:p>
            <a:pPr>
              <a:spcAft>
                <a:spcPts val="750"/>
              </a:spcAft>
            </a:pPr>
            <a:r>
              <a:rPr lang="en-US" sz="2000" dirty="0">
                <a:ea typeface="Calibri" panose="020F0502020204030204" pitchFamily="34" charset="0"/>
              </a:rPr>
              <a:t>Accountabilities (outcomes) of the work that are essential to a job’s existence</a:t>
            </a:r>
          </a:p>
        </p:txBody>
      </p:sp>
    </p:spTree>
    <p:extLst>
      <p:ext uri="{BB962C8B-B14F-4D97-AF65-F5344CB8AC3E}">
        <p14:creationId xmlns:p14="http://schemas.microsoft.com/office/powerpoint/2010/main" val="820000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55E6258-7818-4B66-971A-CACC5F81821F}"/>
              </a:ext>
            </a:extLst>
          </p:cNvPr>
          <p:cNvSpPr txBox="1"/>
          <p:nvPr/>
        </p:nvSpPr>
        <p:spPr>
          <a:xfrm>
            <a:off x="192491" y="762000"/>
            <a:ext cx="5242910" cy="461665"/>
          </a:xfrm>
          <a:prstGeom prst="rect">
            <a:avLst/>
          </a:prstGeom>
          <a:noFill/>
        </p:spPr>
        <p:txBody>
          <a:bodyPr wrap="none" rtlCol="0">
            <a:spAutoFit/>
          </a:bodyPr>
          <a:lstStyle/>
          <a:p>
            <a:r>
              <a:rPr lang="en-US" sz="2400" b="1" dirty="0">
                <a:latin typeface="Verlag Black" charset="0"/>
              </a:rPr>
              <a:t>Standard Job Description (SJD) Features</a:t>
            </a:r>
          </a:p>
        </p:txBody>
      </p:sp>
      <p:sp>
        <p:nvSpPr>
          <p:cNvPr id="10" name="Rectangle 9">
            <a:extLst>
              <a:ext uri="{FF2B5EF4-FFF2-40B4-BE49-F238E27FC236}">
                <a16:creationId xmlns:a16="http://schemas.microsoft.com/office/drawing/2014/main" id="{31D4831C-FA07-43AA-B7FB-3CBBE5636EBD}"/>
              </a:ext>
            </a:extLst>
          </p:cNvPr>
          <p:cNvSpPr/>
          <p:nvPr/>
        </p:nvSpPr>
        <p:spPr>
          <a:xfrm>
            <a:off x="304800" y="1447800"/>
            <a:ext cx="8229599" cy="50292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b="1" dirty="0">
                <a:solidFill>
                  <a:srgbClr val="C00000"/>
                </a:solidFill>
              </a:rPr>
              <a:t>Job Title</a:t>
            </a:r>
          </a:p>
          <a:p>
            <a:pPr marL="285750" indent="-285750">
              <a:buFont typeface="Arial" panose="020B0604020202020204" pitchFamily="34" charset="0"/>
              <a:buChar char="•"/>
            </a:pPr>
            <a:r>
              <a:rPr lang="en-US" dirty="0">
                <a:solidFill>
                  <a:schemeClr val="tx1"/>
                </a:solidFill>
              </a:rPr>
              <a:t>Describes the work that is done in the standard job description role</a:t>
            </a:r>
          </a:p>
          <a:p>
            <a:endParaRPr lang="en-US" dirty="0">
              <a:solidFill>
                <a:schemeClr val="tx1"/>
              </a:solidFill>
            </a:endParaRPr>
          </a:p>
          <a:p>
            <a:r>
              <a:rPr lang="en-US" b="1" dirty="0">
                <a:solidFill>
                  <a:srgbClr val="C00000"/>
                </a:solidFill>
              </a:rPr>
              <a:t>Summary</a:t>
            </a:r>
          </a:p>
          <a:p>
            <a:pPr marL="285750" indent="-285750">
              <a:buFont typeface="Arial" panose="020B0604020202020204" pitchFamily="34" charset="0"/>
              <a:buChar char="•"/>
            </a:pPr>
            <a:r>
              <a:rPr lang="en-US" dirty="0">
                <a:solidFill>
                  <a:schemeClr val="tx1"/>
                </a:solidFill>
              </a:rPr>
              <a:t>A</a:t>
            </a:r>
            <a:r>
              <a:rPr lang="en-US" b="1" dirty="0">
                <a:solidFill>
                  <a:schemeClr val="tx1"/>
                </a:solidFill>
              </a:rPr>
              <a:t> concise </a:t>
            </a:r>
            <a:r>
              <a:rPr lang="en-US" dirty="0">
                <a:solidFill>
                  <a:schemeClr val="tx1"/>
                </a:solidFill>
              </a:rPr>
              <a:t>statement explaining  the major functions of the position </a:t>
            </a:r>
          </a:p>
          <a:p>
            <a:pPr marL="285750" lvl="0" indent="-285750">
              <a:buFont typeface="Arial" panose="020B0604020202020204" pitchFamily="34" charset="0"/>
              <a:buChar char="•"/>
            </a:pPr>
            <a:r>
              <a:rPr lang="en-US" dirty="0">
                <a:solidFill>
                  <a:schemeClr val="tx1"/>
                </a:solidFill>
              </a:rPr>
              <a:t>Describes the overall end-result of the work that the job produces and why it exists</a:t>
            </a:r>
          </a:p>
          <a:p>
            <a:pPr marL="285750" indent="-285750">
              <a:buFont typeface="Arial" panose="020B0604020202020204" pitchFamily="34" charset="0"/>
              <a:buChar char="•"/>
            </a:pPr>
            <a:r>
              <a:rPr lang="en-US" b="1" dirty="0">
                <a:solidFill>
                  <a:schemeClr val="tx1"/>
                </a:solidFill>
              </a:rPr>
              <a:t>1-2 sentences </a:t>
            </a:r>
            <a:r>
              <a:rPr lang="en-US" dirty="0">
                <a:solidFill>
                  <a:schemeClr val="tx1"/>
                </a:solidFill>
              </a:rPr>
              <a:t>to give an overview of the job’s main purpose</a:t>
            </a:r>
          </a:p>
          <a:p>
            <a:endParaRPr lang="en-US" dirty="0">
              <a:solidFill>
                <a:schemeClr val="tx1"/>
              </a:solidFill>
            </a:endParaRPr>
          </a:p>
          <a:p>
            <a:r>
              <a:rPr lang="en-US" b="1" dirty="0">
                <a:solidFill>
                  <a:srgbClr val="C00000"/>
                </a:solidFill>
              </a:rPr>
              <a:t>Responsibilities</a:t>
            </a:r>
          </a:p>
          <a:p>
            <a:pPr marL="285750" indent="-285750">
              <a:buFont typeface="Arial" panose="020B0604020202020204" pitchFamily="34" charset="0"/>
              <a:buChar char="•"/>
            </a:pPr>
            <a:r>
              <a:rPr lang="en-US" dirty="0">
                <a:solidFill>
                  <a:schemeClr val="tx1"/>
                </a:solidFill>
              </a:rPr>
              <a:t>Brief statements indicating what the major work responsibilities are and why they are performed </a:t>
            </a:r>
          </a:p>
          <a:p>
            <a:pPr marL="285750" indent="-285750">
              <a:buFont typeface="Arial" panose="020B0604020202020204" pitchFamily="34" charset="0"/>
              <a:buChar char="•"/>
            </a:pPr>
            <a:r>
              <a:rPr lang="en-US" dirty="0">
                <a:solidFill>
                  <a:schemeClr val="tx1"/>
                </a:solidFill>
              </a:rPr>
              <a:t>Support the job summary and form the basis for development of specific objectives or performance standards</a:t>
            </a:r>
          </a:p>
          <a:p>
            <a:pPr marL="285750" indent="-285750">
              <a:buFont typeface="Arial" panose="020B0604020202020204" pitchFamily="34" charset="0"/>
              <a:buChar char="•"/>
            </a:pPr>
            <a:r>
              <a:rPr lang="en-US" dirty="0">
                <a:solidFill>
                  <a:schemeClr val="tx1"/>
                </a:solidFill>
              </a:rPr>
              <a:t>Typically, </a:t>
            </a:r>
            <a:r>
              <a:rPr lang="en-US" b="1" dirty="0">
                <a:solidFill>
                  <a:schemeClr val="tx1"/>
                </a:solidFill>
              </a:rPr>
              <a:t>4-8 responsibilities </a:t>
            </a:r>
            <a:r>
              <a:rPr lang="en-US" dirty="0">
                <a:solidFill>
                  <a:schemeClr val="tx1"/>
                </a:solidFill>
              </a:rPr>
              <a:t>listed</a:t>
            </a:r>
          </a:p>
          <a:p>
            <a:endParaRPr lang="en-US" dirty="0">
              <a:solidFill>
                <a:schemeClr val="tx1"/>
              </a:solidFill>
            </a:endParaRPr>
          </a:p>
          <a:p>
            <a:r>
              <a:rPr lang="en-US" b="1" dirty="0">
                <a:solidFill>
                  <a:srgbClr val="C00000"/>
                </a:solidFill>
              </a:rPr>
              <a:t>Education, Experience, Certifications &amp; Licenses</a:t>
            </a:r>
          </a:p>
          <a:p>
            <a:pPr marL="285750" indent="-285750">
              <a:buFont typeface="Arial" panose="020B0604020202020204" pitchFamily="34" charset="0"/>
              <a:buChar char="•"/>
            </a:pPr>
            <a:r>
              <a:rPr lang="en-US" dirty="0">
                <a:solidFill>
                  <a:schemeClr val="tx1"/>
                </a:solidFill>
              </a:rPr>
              <a:t>Identifies the knowledge, education, certifications/licenses, experience or abilities required for a job</a:t>
            </a:r>
          </a:p>
        </p:txBody>
      </p:sp>
    </p:spTree>
    <p:extLst>
      <p:ext uri="{BB962C8B-B14F-4D97-AF65-F5344CB8AC3E}">
        <p14:creationId xmlns:p14="http://schemas.microsoft.com/office/powerpoint/2010/main" val="1328173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74DE6D-0E1C-4E8B-8E8A-E9E8571B0031}"/>
              </a:ext>
            </a:extLst>
          </p:cNvPr>
          <p:cNvSpPr txBox="1"/>
          <p:nvPr/>
        </p:nvSpPr>
        <p:spPr>
          <a:xfrm>
            <a:off x="172429" y="1587141"/>
            <a:ext cx="748475" cy="338554"/>
          </a:xfrm>
          <a:prstGeom prst="rect">
            <a:avLst/>
          </a:prstGeom>
          <a:noFill/>
        </p:spPr>
        <p:txBody>
          <a:bodyPr wrap="none" rtlCol="0">
            <a:spAutoFit/>
          </a:bodyPr>
          <a:lstStyle/>
          <a:p>
            <a:r>
              <a:rPr lang="en-US" sz="1600" b="1" dirty="0">
                <a:latin typeface="Verlag Black"/>
              </a:rPr>
              <a:t>Before</a:t>
            </a:r>
          </a:p>
        </p:txBody>
      </p:sp>
      <p:sp>
        <p:nvSpPr>
          <p:cNvPr id="4" name="TextBox 3">
            <a:extLst>
              <a:ext uri="{FF2B5EF4-FFF2-40B4-BE49-F238E27FC236}">
                <a16:creationId xmlns:a16="http://schemas.microsoft.com/office/drawing/2014/main" id="{F4022D08-2070-440F-9807-CAD300CEDA0A}"/>
              </a:ext>
            </a:extLst>
          </p:cNvPr>
          <p:cNvSpPr txBox="1"/>
          <p:nvPr/>
        </p:nvSpPr>
        <p:spPr>
          <a:xfrm>
            <a:off x="4508934" y="1633308"/>
            <a:ext cx="619785" cy="338554"/>
          </a:xfrm>
          <a:prstGeom prst="rect">
            <a:avLst/>
          </a:prstGeom>
          <a:noFill/>
        </p:spPr>
        <p:txBody>
          <a:bodyPr wrap="none" rtlCol="0">
            <a:spAutoFit/>
          </a:bodyPr>
          <a:lstStyle/>
          <a:p>
            <a:r>
              <a:rPr lang="en-US" sz="1600" b="1" dirty="0">
                <a:latin typeface="Verlag Black"/>
              </a:rPr>
              <a:t>After</a:t>
            </a:r>
          </a:p>
        </p:txBody>
      </p:sp>
      <p:sp>
        <p:nvSpPr>
          <p:cNvPr id="5" name="TextBox 4">
            <a:extLst>
              <a:ext uri="{FF2B5EF4-FFF2-40B4-BE49-F238E27FC236}">
                <a16:creationId xmlns:a16="http://schemas.microsoft.com/office/drawing/2014/main" id="{B84B8568-157E-4BFB-B16A-50C648ECD40C}"/>
              </a:ext>
            </a:extLst>
          </p:cNvPr>
          <p:cNvSpPr txBox="1"/>
          <p:nvPr/>
        </p:nvSpPr>
        <p:spPr>
          <a:xfrm>
            <a:off x="166251" y="1233198"/>
            <a:ext cx="1623586" cy="400110"/>
          </a:xfrm>
          <a:prstGeom prst="rect">
            <a:avLst/>
          </a:prstGeom>
          <a:noFill/>
        </p:spPr>
        <p:txBody>
          <a:bodyPr wrap="none" rtlCol="0">
            <a:spAutoFit/>
          </a:bodyPr>
          <a:lstStyle/>
          <a:p>
            <a:r>
              <a:rPr lang="en-US" sz="2000" b="1" dirty="0">
                <a:latin typeface="Verlag Black"/>
              </a:rPr>
              <a:t>Cheesemaker</a:t>
            </a:r>
          </a:p>
        </p:txBody>
      </p:sp>
      <p:sp>
        <p:nvSpPr>
          <p:cNvPr id="7" name="TextBox 6">
            <a:extLst>
              <a:ext uri="{FF2B5EF4-FFF2-40B4-BE49-F238E27FC236}">
                <a16:creationId xmlns:a16="http://schemas.microsoft.com/office/drawing/2014/main" id="{D7ABFAA6-0A2F-4B32-A08B-045D17BB90EB}"/>
              </a:ext>
            </a:extLst>
          </p:cNvPr>
          <p:cNvSpPr txBox="1"/>
          <p:nvPr/>
        </p:nvSpPr>
        <p:spPr>
          <a:xfrm>
            <a:off x="250976" y="1984371"/>
            <a:ext cx="4321023" cy="4708981"/>
          </a:xfrm>
          <a:prstGeom prst="rect">
            <a:avLst/>
          </a:prstGeom>
          <a:noFill/>
        </p:spPr>
        <p:txBody>
          <a:bodyPr wrap="square" rtlCol="0">
            <a:spAutoFit/>
          </a:bodyPr>
          <a:lstStyle/>
          <a:p>
            <a:r>
              <a:rPr lang="en-US" sz="1000" b="1" dirty="0"/>
              <a:t>Summary: </a:t>
            </a:r>
            <a:r>
              <a:rPr lang="en-US" sz="1000" dirty="0"/>
              <a:t>The candidate will be required to have the knowledge, skills and motivation to operate all cheese/dairy processing equipment at the UW Dairy Plant for the Center for Dairy Research.  He /She will be assisting faculty and staff with lab demonstrations and research projects and will generally be regarded as an expert operator for all cheese manufacturing systems.  This position requires the applicant to hold a Wisconsin Cheesemakers License.</a:t>
            </a:r>
          </a:p>
          <a:p>
            <a:endParaRPr lang="en-US" sz="1000" dirty="0"/>
          </a:p>
          <a:p>
            <a:r>
              <a:rPr lang="en-US" sz="1000" b="1" dirty="0"/>
              <a:t>Responsibilities: </a:t>
            </a:r>
          </a:p>
          <a:p>
            <a:r>
              <a:rPr lang="en-US" sz="1000" dirty="0"/>
              <a:t>A. Advanced Cheesemaking</a:t>
            </a:r>
          </a:p>
          <a:p>
            <a:pPr marL="685800" lvl="1" indent="-228600">
              <a:buFont typeface="+mj-lt"/>
              <a:buAutoNum type="arabicPeriod"/>
            </a:pPr>
            <a:r>
              <a:rPr lang="en-US" sz="1000" dirty="0"/>
              <a:t>Will direct the manufacturing of natural/processed/cold pack cheeses in the dairy plant setting.  Must be able to carry out instructions in manufacturing as directed by the immediate staff person responsible for the project.  Must have the knowledge and ability to make necessary corrections during the cheese making process.</a:t>
            </a:r>
          </a:p>
          <a:p>
            <a:pPr marL="685800" lvl="1" indent="-228600">
              <a:buFont typeface="+mj-lt"/>
              <a:buAutoNum type="arabicPeriod"/>
            </a:pPr>
            <a:r>
              <a:rPr lang="en-US" sz="1000" dirty="0"/>
              <a:t>Develop and recommend new cheese products for industry information/research and consumer end use.</a:t>
            </a:r>
          </a:p>
          <a:p>
            <a:pPr marL="685800" lvl="1" indent="-228600">
              <a:buFont typeface="+mj-lt"/>
              <a:buAutoNum type="arabicPeriod"/>
            </a:pPr>
            <a:r>
              <a:rPr lang="en-US" sz="1000" dirty="0"/>
              <a:t>Must prepare bulk cheese cultures.</a:t>
            </a:r>
          </a:p>
          <a:p>
            <a:pPr marL="685800" lvl="1" indent="-228600">
              <a:buFont typeface="+mj-lt"/>
              <a:buAutoNum type="arabicPeriod"/>
            </a:pPr>
            <a:r>
              <a:rPr lang="en-US" sz="1000" dirty="0"/>
              <a:t>Packages cheese by approved methods for aging for research purposes.</a:t>
            </a:r>
          </a:p>
          <a:p>
            <a:r>
              <a:rPr lang="en-US" sz="1000" dirty="0"/>
              <a:t>B.  Perform lead work per project.</a:t>
            </a:r>
          </a:p>
          <a:p>
            <a:pPr marL="685800" lvl="1" indent="-228600">
              <a:buFont typeface="+mj-lt"/>
              <a:buAutoNum type="arabicPeriod"/>
            </a:pPr>
            <a:r>
              <a:rPr lang="en-US" sz="1000" dirty="0"/>
              <a:t>Function as lead worker over lower level dairy plant workers.</a:t>
            </a:r>
          </a:p>
          <a:p>
            <a:pPr marL="685800" lvl="1" indent="-228600">
              <a:buFont typeface="+mj-lt"/>
              <a:buAutoNum type="arabicPeriod"/>
            </a:pPr>
            <a:r>
              <a:rPr lang="en-US" sz="1000" dirty="0"/>
              <a:t>Monitor quality control issues.</a:t>
            </a:r>
          </a:p>
          <a:p>
            <a:pPr marL="685800" lvl="1" indent="-228600">
              <a:buFont typeface="+mj-lt"/>
              <a:buAutoNum type="arabicPeriod"/>
            </a:pPr>
            <a:r>
              <a:rPr lang="en-US" sz="1000" dirty="0"/>
              <a:t>Direct and train student workers, graduate students and LTE's - as pertains to equipment operation, sanitations, and operating procedures in the dairy plant.</a:t>
            </a:r>
          </a:p>
          <a:p>
            <a:pPr marL="685800" lvl="1" indent="-228600">
              <a:buFont typeface="+mj-lt"/>
              <a:buAutoNum type="arabicPeriod"/>
            </a:pPr>
            <a:r>
              <a:rPr lang="en-US" sz="1000" dirty="0"/>
              <a:t>Supervises dairy plant workers in the preparation of ingredients necessary to conduct research.</a:t>
            </a:r>
          </a:p>
          <a:p>
            <a:pPr marL="685800" lvl="1" indent="-228600">
              <a:buFont typeface="+mj-lt"/>
              <a:buAutoNum type="arabicPeriod"/>
            </a:pPr>
            <a:r>
              <a:rPr lang="en-US" sz="1000" dirty="0"/>
              <a:t>Assist faculty and staff with demonstrations of processing equipment during classes.</a:t>
            </a:r>
          </a:p>
        </p:txBody>
      </p:sp>
      <p:sp>
        <p:nvSpPr>
          <p:cNvPr id="8" name="TextBox 7">
            <a:extLst>
              <a:ext uri="{FF2B5EF4-FFF2-40B4-BE49-F238E27FC236}">
                <a16:creationId xmlns:a16="http://schemas.microsoft.com/office/drawing/2014/main" id="{5B18EFD8-CB14-420E-BBD0-91C64046BE3C}"/>
              </a:ext>
            </a:extLst>
          </p:cNvPr>
          <p:cNvSpPr txBox="1"/>
          <p:nvPr/>
        </p:nvSpPr>
        <p:spPr>
          <a:xfrm>
            <a:off x="4738232" y="1984371"/>
            <a:ext cx="3782495" cy="2246769"/>
          </a:xfrm>
          <a:prstGeom prst="rect">
            <a:avLst/>
          </a:prstGeom>
          <a:noFill/>
        </p:spPr>
        <p:txBody>
          <a:bodyPr wrap="square" rtlCol="0">
            <a:spAutoFit/>
          </a:bodyPr>
          <a:lstStyle/>
          <a:p>
            <a:r>
              <a:rPr lang="en-US" sz="1000" b="1" dirty="0"/>
              <a:t>Summary:</a:t>
            </a:r>
          </a:p>
          <a:p>
            <a:r>
              <a:rPr lang="en-US" sz="1000" dirty="0"/>
              <a:t>Manufactures and provides oversight and training for the cheesemaking process to ensure the safe production of high quality cheese for research and retail.</a:t>
            </a:r>
          </a:p>
          <a:p>
            <a:endParaRPr lang="en-US" sz="1000" dirty="0"/>
          </a:p>
          <a:p>
            <a:r>
              <a:rPr lang="en-US" sz="1000" b="1" dirty="0"/>
              <a:t>Responsibilities:</a:t>
            </a:r>
          </a:p>
          <a:p>
            <a:pPr marL="285750" indent="-285750">
              <a:buFont typeface="Arial" panose="020B0604020202020204" pitchFamily="34" charset="0"/>
              <a:buChar char="•"/>
            </a:pPr>
            <a:r>
              <a:rPr lang="en-US" sz="1000" dirty="0"/>
              <a:t>Manufactures cheese following documented cheesemaking procedures and follows sanitation guidelines.</a:t>
            </a:r>
          </a:p>
          <a:p>
            <a:pPr marL="285750" indent="-285750">
              <a:buFont typeface="Arial" panose="020B0604020202020204" pitchFamily="34" charset="0"/>
              <a:buChar char="•"/>
            </a:pPr>
            <a:r>
              <a:rPr lang="en-US" sz="1000" dirty="0"/>
              <a:t>Monitors cheesemaking quality control processes and reports any issues that may occur.</a:t>
            </a:r>
          </a:p>
          <a:p>
            <a:pPr marL="285750" indent="-285750">
              <a:buFont typeface="Arial" panose="020B0604020202020204" pitchFamily="34" charset="0"/>
              <a:buChar char="•"/>
            </a:pPr>
            <a:r>
              <a:rPr lang="en-US" sz="1000" dirty="0"/>
              <a:t>Participates in demonstration of the cheese making processes to interested parties.</a:t>
            </a:r>
          </a:p>
          <a:p>
            <a:pPr marL="285750" indent="-285750">
              <a:buFont typeface="Arial" panose="020B0604020202020204" pitchFamily="34" charset="0"/>
              <a:buChar char="•"/>
            </a:pPr>
            <a:r>
              <a:rPr lang="en-US" sz="1000" dirty="0"/>
              <a:t>Performs, trains and manages the operation of equipment, sanitation and operational procedures</a:t>
            </a:r>
          </a:p>
        </p:txBody>
      </p:sp>
      <p:sp>
        <p:nvSpPr>
          <p:cNvPr id="9" name="Rectangle: Rounded Corners 8">
            <a:extLst>
              <a:ext uri="{FF2B5EF4-FFF2-40B4-BE49-F238E27FC236}">
                <a16:creationId xmlns:a16="http://schemas.microsoft.com/office/drawing/2014/main" id="{77E31B69-20BE-4E8A-A5EE-EDED4AA8C015}"/>
              </a:ext>
            </a:extLst>
          </p:cNvPr>
          <p:cNvSpPr/>
          <p:nvPr/>
        </p:nvSpPr>
        <p:spPr>
          <a:xfrm>
            <a:off x="4974742" y="4404538"/>
            <a:ext cx="2514600" cy="820154"/>
          </a:xfrm>
          <a:prstGeom prst="roundRect">
            <a:avLst/>
          </a:prstGeom>
          <a:solidFill>
            <a:schemeClr val="accent2"/>
          </a:solidFill>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Inconsistent verb tense </a:t>
            </a:r>
          </a:p>
        </p:txBody>
      </p:sp>
      <p:sp>
        <p:nvSpPr>
          <p:cNvPr id="10" name="Rectangle: Rounded Corners 9">
            <a:extLst>
              <a:ext uri="{FF2B5EF4-FFF2-40B4-BE49-F238E27FC236}">
                <a16:creationId xmlns:a16="http://schemas.microsoft.com/office/drawing/2014/main" id="{F0EE8648-D49B-49DC-AA54-95B73B0DD9D1}"/>
              </a:ext>
            </a:extLst>
          </p:cNvPr>
          <p:cNvSpPr/>
          <p:nvPr/>
        </p:nvSpPr>
        <p:spPr>
          <a:xfrm>
            <a:off x="4974742" y="2923749"/>
            <a:ext cx="2514600" cy="820154"/>
          </a:xfrm>
          <a:prstGeom prst="roundRect">
            <a:avLst/>
          </a:prstGeom>
          <a:solidFill>
            <a:srgbClr val="C0504D"/>
          </a:solidFill>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Not concise</a:t>
            </a:r>
          </a:p>
        </p:txBody>
      </p:sp>
      <p:sp>
        <p:nvSpPr>
          <p:cNvPr id="11" name="Rectangle: Rounded Corners 10">
            <a:extLst>
              <a:ext uri="{FF2B5EF4-FFF2-40B4-BE49-F238E27FC236}">
                <a16:creationId xmlns:a16="http://schemas.microsoft.com/office/drawing/2014/main" id="{C91DA055-4D00-4FC0-A73B-2B77036BDEC6}"/>
              </a:ext>
            </a:extLst>
          </p:cNvPr>
          <p:cNvSpPr/>
          <p:nvPr/>
        </p:nvSpPr>
        <p:spPr>
          <a:xfrm>
            <a:off x="4974742" y="1986207"/>
            <a:ext cx="2514600" cy="820154"/>
          </a:xfrm>
          <a:prstGeom prst="roundRect">
            <a:avLst/>
          </a:prstGeom>
          <a:solidFill>
            <a:schemeClr val="accent2"/>
          </a:solidFill>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No defined purpose </a:t>
            </a:r>
          </a:p>
        </p:txBody>
      </p:sp>
      <p:sp>
        <p:nvSpPr>
          <p:cNvPr id="12" name="Rectangle: Rounded Corners 11">
            <a:extLst>
              <a:ext uri="{FF2B5EF4-FFF2-40B4-BE49-F238E27FC236}">
                <a16:creationId xmlns:a16="http://schemas.microsoft.com/office/drawing/2014/main" id="{9F504633-B32D-49FF-901E-9DB3F6A44953}"/>
              </a:ext>
            </a:extLst>
          </p:cNvPr>
          <p:cNvSpPr/>
          <p:nvPr/>
        </p:nvSpPr>
        <p:spPr>
          <a:xfrm>
            <a:off x="4953000" y="5453886"/>
            <a:ext cx="2514600" cy="820154"/>
          </a:xfrm>
          <a:prstGeom prst="roundRect">
            <a:avLst/>
          </a:prstGeom>
          <a:solidFill>
            <a:schemeClr val="accent2"/>
          </a:solidFill>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Multiple bullets explain similar tasks</a:t>
            </a:r>
          </a:p>
        </p:txBody>
      </p:sp>
      <p:sp>
        <p:nvSpPr>
          <p:cNvPr id="13" name="Rectangle: Rounded Corners 12">
            <a:extLst>
              <a:ext uri="{FF2B5EF4-FFF2-40B4-BE49-F238E27FC236}">
                <a16:creationId xmlns:a16="http://schemas.microsoft.com/office/drawing/2014/main" id="{FB3C1F91-80FB-44D3-BD0F-9E194E181615}"/>
              </a:ext>
            </a:extLst>
          </p:cNvPr>
          <p:cNvSpPr/>
          <p:nvPr/>
        </p:nvSpPr>
        <p:spPr>
          <a:xfrm>
            <a:off x="4974742" y="4262130"/>
            <a:ext cx="3142066" cy="553425"/>
          </a:xfrm>
          <a:prstGeom prst="roundRect">
            <a:avLst/>
          </a:prstGeom>
          <a:solidFill>
            <a:schemeClr val="accent2"/>
          </a:solidFill>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Concise summary, clear purpose, drawn from responsibilities</a:t>
            </a:r>
          </a:p>
        </p:txBody>
      </p:sp>
      <p:sp>
        <p:nvSpPr>
          <p:cNvPr id="14" name="Rectangle: Rounded Corners 13">
            <a:extLst>
              <a:ext uri="{FF2B5EF4-FFF2-40B4-BE49-F238E27FC236}">
                <a16:creationId xmlns:a16="http://schemas.microsoft.com/office/drawing/2014/main" id="{00FB4A8F-3C68-4C07-BABE-5DBAF741A869}"/>
              </a:ext>
            </a:extLst>
          </p:cNvPr>
          <p:cNvSpPr/>
          <p:nvPr/>
        </p:nvSpPr>
        <p:spPr>
          <a:xfrm>
            <a:off x="4974742" y="5017284"/>
            <a:ext cx="3118563" cy="739516"/>
          </a:xfrm>
          <a:prstGeom prst="roundRect">
            <a:avLst/>
          </a:prstGeom>
          <a:solidFill>
            <a:schemeClr val="accent2"/>
          </a:solidFill>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Responsibilities focus on 4-8 core responsibilities, consistent structure, active tense</a:t>
            </a:r>
          </a:p>
        </p:txBody>
      </p:sp>
      <p:sp>
        <p:nvSpPr>
          <p:cNvPr id="15" name="Rectangle: Rounded Corners 14">
            <a:extLst>
              <a:ext uri="{FF2B5EF4-FFF2-40B4-BE49-F238E27FC236}">
                <a16:creationId xmlns:a16="http://schemas.microsoft.com/office/drawing/2014/main" id="{A31D1853-891B-466B-99A3-20C1DC3E6E9D}"/>
              </a:ext>
            </a:extLst>
          </p:cNvPr>
          <p:cNvSpPr/>
          <p:nvPr/>
        </p:nvSpPr>
        <p:spPr>
          <a:xfrm>
            <a:off x="4974742" y="5958530"/>
            <a:ext cx="3142066" cy="586471"/>
          </a:xfrm>
          <a:prstGeom prst="roundRect">
            <a:avLst/>
          </a:prstGeom>
          <a:solidFill>
            <a:schemeClr val="accent2"/>
          </a:solidFill>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One statement summarizes similar task</a:t>
            </a:r>
          </a:p>
        </p:txBody>
      </p:sp>
      <p:sp>
        <p:nvSpPr>
          <p:cNvPr id="16" name="TextBox 15">
            <a:extLst>
              <a:ext uri="{FF2B5EF4-FFF2-40B4-BE49-F238E27FC236}">
                <a16:creationId xmlns:a16="http://schemas.microsoft.com/office/drawing/2014/main" id="{B413E65D-2D90-4401-AE0F-6CFEB1F92C9A}"/>
              </a:ext>
            </a:extLst>
          </p:cNvPr>
          <p:cNvSpPr txBox="1"/>
          <p:nvPr/>
        </p:nvSpPr>
        <p:spPr>
          <a:xfrm>
            <a:off x="166251" y="685666"/>
            <a:ext cx="3190553" cy="461665"/>
          </a:xfrm>
          <a:prstGeom prst="rect">
            <a:avLst/>
          </a:prstGeom>
          <a:noFill/>
        </p:spPr>
        <p:txBody>
          <a:bodyPr wrap="none" rtlCol="0">
            <a:spAutoFit/>
          </a:bodyPr>
          <a:lstStyle/>
          <a:p>
            <a:r>
              <a:rPr lang="en-US" sz="2400" b="1" dirty="0">
                <a:latin typeface="Verlag Black" charset="0"/>
              </a:rPr>
              <a:t>Before &amp; After Example</a:t>
            </a:r>
          </a:p>
        </p:txBody>
      </p:sp>
      <p:sp>
        <p:nvSpPr>
          <p:cNvPr id="17" name="TextBox 16">
            <a:extLst>
              <a:ext uri="{FF2B5EF4-FFF2-40B4-BE49-F238E27FC236}">
                <a16:creationId xmlns:a16="http://schemas.microsoft.com/office/drawing/2014/main" id="{17E49E19-CAC6-40D4-851C-5E4C07E79644}"/>
              </a:ext>
            </a:extLst>
          </p:cNvPr>
          <p:cNvSpPr txBox="1"/>
          <p:nvPr/>
        </p:nvSpPr>
        <p:spPr>
          <a:xfrm>
            <a:off x="250976" y="1984371"/>
            <a:ext cx="4321023" cy="4708981"/>
          </a:xfrm>
          <a:prstGeom prst="rect">
            <a:avLst/>
          </a:prstGeom>
          <a:noFill/>
        </p:spPr>
        <p:txBody>
          <a:bodyPr wrap="square" rtlCol="0">
            <a:spAutoFit/>
          </a:bodyPr>
          <a:lstStyle/>
          <a:p>
            <a:r>
              <a:rPr lang="en-US" sz="1000" b="1" dirty="0"/>
              <a:t>Summary: </a:t>
            </a:r>
            <a:r>
              <a:rPr lang="en-US" sz="1000" dirty="0">
                <a:solidFill>
                  <a:srgbClr val="C00000"/>
                </a:solidFill>
              </a:rPr>
              <a:t>The candidate will be required to have the knowledge, skills and motivation to operate all cheese/dairy processing equipment at the UW Dairy Plant for the Center for Dairy Research.  He /She will be assisting faculty and staff with lab demonstrations and research projects and will generally be regarded as an expert operator for all cheese manufacturing systems.  This position requires the applicant to hold a Wisconsin Cheesemakers License.</a:t>
            </a:r>
          </a:p>
          <a:p>
            <a:endParaRPr lang="en-US" sz="1000" dirty="0"/>
          </a:p>
          <a:p>
            <a:r>
              <a:rPr lang="en-US" sz="1000" b="1" dirty="0"/>
              <a:t>Responsibilities: </a:t>
            </a:r>
          </a:p>
          <a:p>
            <a:r>
              <a:rPr lang="en-US" sz="1000" dirty="0"/>
              <a:t>A. Advanced Cheesemaking</a:t>
            </a:r>
          </a:p>
          <a:p>
            <a:pPr marL="685800" lvl="1" indent="-228600">
              <a:buFont typeface="+mj-lt"/>
              <a:buAutoNum type="arabicPeriod"/>
            </a:pPr>
            <a:r>
              <a:rPr lang="en-US" sz="1000" b="1" dirty="0">
                <a:solidFill>
                  <a:srgbClr val="C00000"/>
                </a:solidFill>
              </a:rPr>
              <a:t>Will direct </a:t>
            </a:r>
            <a:r>
              <a:rPr lang="en-US" sz="1000" dirty="0"/>
              <a:t>the manufacturing of natural/processed/cold pack cheeses in the dairy plant setting.  Must be able to carry out instructions in manufacturing as directed by the immediate staff person responsible for the project.  Must have the knowledge and ability to make necessary corrections during the cheese making process.</a:t>
            </a:r>
          </a:p>
          <a:p>
            <a:pPr marL="685800" lvl="1" indent="-228600">
              <a:buFont typeface="+mj-lt"/>
              <a:buAutoNum type="arabicPeriod"/>
            </a:pPr>
            <a:r>
              <a:rPr lang="en-US" sz="1000" b="1" dirty="0">
                <a:solidFill>
                  <a:srgbClr val="C00000"/>
                </a:solidFill>
              </a:rPr>
              <a:t>Develop</a:t>
            </a:r>
            <a:r>
              <a:rPr lang="en-US" sz="1000" dirty="0"/>
              <a:t> and recommend new cheese products for industry information/research and consumer end use.</a:t>
            </a:r>
          </a:p>
          <a:p>
            <a:pPr marL="685800" lvl="1" indent="-228600">
              <a:buFont typeface="+mj-lt"/>
              <a:buAutoNum type="arabicPeriod"/>
            </a:pPr>
            <a:r>
              <a:rPr lang="en-US" sz="1000" dirty="0"/>
              <a:t>Must prepare bulk cheese cultures.</a:t>
            </a:r>
          </a:p>
          <a:p>
            <a:pPr marL="685800" lvl="1" indent="-228600">
              <a:buFont typeface="+mj-lt"/>
              <a:buAutoNum type="arabicPeriod"/>
            </a:pPr>
            <a:r>
              <a:rPr lang="en-US" sz="1000" b="1" dirty="0">
                <a:solidFill>
                  <a:srgbClr val="C00000"/>
                </a:solidFill>
              </a:rPr>
              <a:t>Packages</a:t>
            </a:r>
            <a:r>
              <a:rPr lang="en-US" sz="1000" b="1" dirty="0"/>
              <a:t> </a:t>
            </a:r>
            <a:r>
              <a:rPr lang="en-US" sz="1000" dirty="0"/>
              <a:t>cheese by approved methods for aging for research purposes.</a:t>
            </a:r>
          </a:p>
          <a:p>
            <a:r>
              <a:rPr lang="en-US" sz="1000" dirty="0"/>
              <a:t>B.  Perform lead work per project.</a:t>
            </a:r>
          </a:p>
          <a:p>
            <a:pPr marL="685800" lvl="1" indent="-228600">
              <a:buFont typeface="+mj-lt"/>
              <a:buAutoNum type="arabicPeriod"/>
            </a:pPr>
            <a:r>
              <a:rPr lang="en-US" sz="1000" dirty="0"/>
              <a:t>Function as lead worker over lower level dairy plant workers.</a:t>
            </a:r>
          </a:p>
          <a:p>
            <a:pPr marL="685800" lvl="1" indent="-228600">
              <a:buFont typeface="+mj-lt"/>
              <a:buAutoNum type="arabicPeriod"/>
            </a:pPr>
            <a:r>
              <a:rPr lang="en-US" sz="1000" dirty="0"/>
              <a:t>Monitor quality control issues.</a:t>
            </a:r>
          </a:p>
          <a:p>
            <a:pPr marL="685800" lvl="1" indent="-228600">
              <a:buFont typeface="+mj-lt"/>
              <a:buAutoNum type="arabicPeriod"/>
            </a:pPr>
            <a:r>
              <a:rPr lang="en-US" sz="1000" dirty="0">
                <a:solidFill>
                  <a:srgbClr val="C00000"/>
                </a:solidFill>
              </a:rPr>
              <a:t>Direct and train student workers, graduate students and LTE's - as pertains to equipment operation, sanitations, and operating procedures in the dairy plant.</a:t>
            </a:r>
          </a:p>
          <a:p>
            <a:pPr marL="685800" lvl="1" indent="-228600">
              <a:buFont typeface="+mj-lt"/>
              <a:buAutoNum type="arabicPeriod"/>
            </a:pPr>
            <a:r>
              <a:rPr lang="en-US" sz="1000" dirty="0">
                <a:solidFill>
                  <a:srgbClr val="C00000"/>
                </a:solidFill>
              </a:rPr>
              <a:t>Supervises dairy plant workers in the preparation of ingredients necessary to conduct research.</a:t>
            </a:r>
          </a:p>
          <a:p>
            <a:pPr marL="685800" lvl="1" indent="-228600">
              <a:buFont typeface="+mj-lt"/>
              <a:buAutoNum type="arabicPeriod"/>
            </a:pPr>
            <a:r>
              <a:rPr lang="en-US" sz="1000" dirty="0"/>
              <a:t>Assist faculty and staff with demonstrations of processing equipment during classes.</a:t>
            </a:r>
          </a:p>
        </p:txBody>
      </p:sp>
      <p:cxnSp>
        <p:nvCxnSpPr>
          <p:cNvPr id="6" name="Straight Arrow Connector 5">
            <a:extLst>
              <a:ext uri="{FF2B5EF4-FFF2-40B4-BE49-F238E27FC236}">
                <a16:creationId xmlns:a16="http://schemas.microsoft.com/office/drawing/2014/main" id="{94F40C14-712B-4308-9083-E10D70AB26EE}"/>
              </a:ext>
            </a:extLst>
          </p:cNvPr>
          <p:cNvCxnSpPr>
            <a:stCxn id="11" idx="1"/>
          </p:cNvCxnSpPr>
          <p:nvPr/>
        </p:nvCxnSpPr>
        <p:spPr>
          <a:xfrm flipH="1">
            <a:off x="4419600" y="2396284"/>
            <a:ext cx="555142" cy="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620F759B-B17C-46E0-BBF6-00BFCE4A3286}"/>
              </a:ext>
            </a:extLst>
          </p:cNvPr>
          <p:cNvCxnSpPr>
            <a:stCxn id="10" idx="1"/>
          </p:cNvCxnSpPr>
          <p:nvPr/>
        </p:nvCxnSpPr>
        <p:spPr>
          <a:xfrm flipH="1" flipV="1">
            <a:off x="4343400" y="2720910"/>
            <a:ext cx="631342" cy="612916"/>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AE0C9BCB-0F7E-4657-B838-A22D48C3B57D}"/>
              </a:ext>
            </a:extLst>
          </p:cNvPr>
          <p:cNvCxnSpPr>
            <a:stCxn id="9" idx="1"/>
          </p:cNvCxnSpPr>
          <p:nvPr/>
        </p:nvCxnSpPr>
        <p:spPr>
          <a:xfrm flipH="1" flipV="1">
            <a:off x="4508934" y="4507852"/>
            <a:ext cx="465808" cy="306763"/>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B61967E3-FC3D-4E62-A2A9-39B78C5CEB35}"/>
              </a:ext>
            </a:extLst>
          </p:cNvPr>
          <p:cNvCxnSpPr>
            <a:stCxn id="12" idx="1"/>
          </p:cNvCxnSpPr>
          <p:nvPr/>
        </p:nvCxnSpPr>
        <p:spPr>
          <a:xfrm flipH="1">
            <a:off x="4508934" y="5863963"/>
            <a:ext cx="444066" cy="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1FE9EA1A-0191-4A01-87E5-775DFE34F59E}"/>
              </a:ext>
            </a:extLst>
          </p:cNvPr>
          <p:cNvSpPr txBox="1"/>
          <p:nvPr/>
        </p:nvSpPr>
        <p:spPr>
          <a:xfrm>
            <a:off x="4738232" y="1984371"/>
            <a:ext cx="3782495" cy="2246769"/>
          </a:xfrm>
          <a:prstGeom prst="rect">
            <a:avLst/>
          </a:prstGeom>
          <a:noFill/>
        </p:spPr>
        <p:txBody>
          <a:bodyPr wrap="square" rtlCol="0">
            <a:spAutoFit/>
          </a:bodyPr>
          <a:lstStyle/>
          <a:p>
            <a:r>
              <a:rPr lang="en-US" sz="1000" b="1" dirty="0"/>
              <a:t>Summary:</a:t>
            </a:r>
          </a:p>
          <a:p>
            <a:r>
              <a:rPr lang="en-US" sz="1000" dirty="0"/>
              <a:t>Manufactures and provides oversight and training for the cheesemaking process </a:t>
            </a:r>
            <a:r>
              <a:rPr lang="en-US" sz="1000" dirty="0">
                <a:solidFill>
                  <a:srgbClr val="C00000"/>
                </a:solidFill>
              </a:rPr>
              <a:t>to ensure the safe production of high quality cheese for research and retail.</a:t>
            </a:r>
          </a:p>
          <a:p>
            <a:endParaRPr lang="en-US" sz="1000" dirty="0"/>
          </a:p>
          <a:p>
            <a:r>
              <a:rPr lang="en-US" sz="1000" b="1" dirty="0"/>
              <a:t>Responsibilities:</a:t>
            </a:r>
          </a:p>
          <a:p>
            <a:pPr marL="285750" indent="-285750">
              <a:buFont typeface="Arial" panose="020B0604020202020204" pitchFamily="34" charset="0"/>
              <a:buChar char="•"/>
            </a:pPr>
            <a:r>
              <a:rPr lang="en-US" sz="1000" dirty="0"/>
              <a:t>Manufactures cheese following documented cheesemaking procedures and follows sanitation guidelines.</a:t>
            </a:r>
          </a:p>
          <a:p>
            <a:pPr marL="285750" indent="-285750">
              <a:buFont typeface="Arial" panose="020B0604020202020204" pitchFamily="34" charset="0"/>
              <a:buChar char="•"/>
            </a:pPr>
            <a:r>
              <a:rPr lang="en-US" sz="1000" dirty="0"/>
              <a:t>Monitors cheesemaking quality control processes and reports any issues that may occur.</a:t>
            </a:r>
          </a:p>
          <a:p>
            <a:pPr marL="285750" indent="-285750">
              <a:buFont typeface="Arial" panose="020B0604020202020204" pitchFamily="34" charset="0"/>
              <a:buChar char="•"/>
            </a:pPr>
            <a:r>
              <a:rPr lang="en-US" sz="1000" dirty="0"/>
              <a:t>Participates in demonstration of the cheese making processes to interested parties.</a:t>
            </a:r>
          </a:p>
          <a:p>
            <a:pPr marL="285750" indent="-285750">
              <a:buFont typeface="Arial" panose="020B0604020202020204" pitchFamily="34" charset="0"/>
              <a:buChar char="•"/>
            </a:pPr>
            <a:r>
              <a:rPr lang="en-US" sz="1000" dirty="0">
                <a:solidFill>
                  <a:srgbClr val="C00000"/>
                </a:solidFill>
              </a:rPr>
              <a:t>Performs</a:t>
            </a:r>
            <a:r>
              <a:rPr lang="en-US" sz="1000" dirty="0"/>
              <a:t>, </a:t>
            </a:r>
            <a:r>
              <a:rPr lang="en-US" sz="1000" dirty="0">
                <a:solidFill>
                  <a:srgbClr val="C00000"/>
                </a:solidFill>
              </a:rPr>
              <a:t>trains</a:t>
            </a:r>
            <a:r>
              <a:rPr lang="en-US" sz="1000" dirty="0"/>
              <a:t> and </a:t>
            </a:r>
            <a:r>
              <a:rPr lang="en-US" sz="1000" dirty="0">
                <a:solidFill>
                  <a:srgbClr val="C00000"/>
                </a:solidFill>
              </a:rPr>
              <a:t>manages</a:t>
            </a:r>
            <a:r>
              <a:rPr lang="en-US" sz="1000" dirty="0"/>
              <a:t> the operation of equipment, sanitation and operational procedures</a:t>
            </a:r>
          </a:p>
        </p:txBody>
      </p:sp>
      <p:pic>
        <p:nvPicPr>
          <p:cNvPr id="22" name="Picture 21">
            <a:extLst>
              <a:ext uri="{FF2B5EF4-FFF2-40B4-BE49-F238E27FC236}">
                <a16:creationId xmlns:a16="http://schemas.microsoft.com/office/drawing/2014/main" id="{12802EED-1A2F-490E-A436-B7B26BEBBB62}"/>
              </a:ext>
            </a:extLst>
          </p:cNvPr>
          <p:cNvPicPr>
            <a:picLocks noChangeAspect="1"/>
          </p:cNvPicPr>
          <p:nvPr/>
        </p:nvPicPr>
        <p:blipFill>
          <a:blip r:embed="rId3"/>
          <a:stretch>
            <a:fillRect/>
          </a:stretch>
        </p:blipFill>
        <p:spPr>
          <a:xfrm>
            <a:off x="7624435" y="819768"/>
            <a:ext cx="468870" cy="562864"/>
          </a:xfrm>
          <a:prstGeom prst="rect">
            <a:avLst/>
          </a:prstGeom>
        </p:spPr>
      </p:pic>
      <p:sp>
        <p:nvSpPr>
          <p:cNvPr id="25" name="TextBox 24">
            <a:extLst>
              <a:ext uri="{FF2B5EF4-FFF2-40B4-BE49-F238E27FC236}">
                <a16:creationId xmlns:a16="http://schemas.microsoft.com/office/drawing/2014/main" id="{8CB60FC6-6A98-4E5C-9229-92D89ED73809}"/>
              </a:ext>
            </a:extLst>
          </p:cNvPr>
          <p:cNvSpPr txBox="1"/>
          <p:nvPr/>
        </p:nvSpPr>
        <p:spPr>
          <a:xfrm>
            <a:off x="8093305" y="884205"/>
            <a:ext cx="838200" cy="369332"/>
          </a:xfrm>
          <a:prstGeom prst="rect">
            <a:avLst/>
          </a:prstGeom>
          <a:noFill/>
        </p:spPr>
        <p:txBody>
          <a:bodyPr wrap="square" rtlCol="0">
            <a:spAutoFit/>
          </a:bodyPr>
          <a:lstStyle/>
          <a:p>
            <a:r>
              <a:rPr lang="en-US" dirty="0"/>
              <a:t>Pg. 8</a:t>
            </a:r>
          </a:p>
        </p:txBody>
      </p:sp>
    </p:spTree>
    <p:extLst>
      <p:ext uri="{BB962C8B-B14F-4D97-AF65-F5344CB8AC3E}">
        <p14:creationId xmlns:p14="http://schemas.microsoft.com/office/powerpoint/2010/main" val="183929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9"/>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10"/>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11"/>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12"/>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6"/>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19"/>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21"/>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23"/>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childTnLst>
                                </p:cTn>
                              </p:par>
                              <p:par>
                                <p:cTn id="53" presetID="1" presetClass="exit" presetSubtype="0" fill="hold" grpId="1" nodeType="withEffect">
                                  <p:stCondLst>
                                    <p:cond delay="0"/>
                                  </p:stCondLst>
                                  <p:childTnLst>
                                    <p:set>
                                      <p:cBhvr>
                                        <p:cTn id="54" dur="1" fill="hold">
                                          <p:stCondLst>
                                            <p:cond delay="0"/>
                                          </p:stCondLst>
                                        </p:cTn>
                                        <p:tgtEl>
                                          <p:spTgt spid="8"/>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4"/>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8" grpId="1"/>
      <p:bldP spid="9" grpId="0" animBg="1"/>
      <p:bldP spid="9" grpId="1" animBg="1"/>
      <p:bldP spid="10" grpId="0" animBg="1"/>
      <p:bldP spid="10" grpId="1" animBg="1"/>
      <p:bldP spid="11" grpId="0" animBg="1"/>
      <p:bldP spid="11" grpId="1" animBg="1"/>
      <p:bldP spid="12" grpId="0" animBg="1"/>
      <p:bldP spid="12" grpId="1" animBg="1"/>
      <p:bldP spid="13" grpId="0" animBg="1"/>
      <p:bldP spid="14" grpId="0" animBg="1"/>
      <p:bldP spid="15" grpId="0" animBg="1"/>
      <p:bldP spid="17" grpId="0"/>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DBA01-613F-402E-BE73-5D70F8C8CF07}"/>
              </a:ext>
            </a:extLst>
          </p:cNvPr>
          <p:cNvSpPr>
            <a:spLocks noGrp="1"/>
          </p:cNvSpPr>
          <p:nvPr>
            <p:ph type="title"/>
          </p:nvPr>
        </p:nvSpPr>
        <p:spPr/>
        <p:txBody>
          <a:bodyPr/>
          <a:lstStyle/>
          <a:p>
            <a:r>
              <a:rPr lang="en-US" dirty="0"/>
              <a:t>Title Sets &amp; Levels</a:t>
            </a:r>
          </a:p>
        </p:txBody>
      </p:sp>
      <p:graphicFrame>
        <p:nvGraphicFramePr>
          <p:cNvPr id="4" name="Content Placeholder 3">
            <a:extLst>
              <a:ext uri="{FF2B5EF4-FFF2-40B4-BE49-F238E27FC236}">
                <a16:creationId xmlns:a16="http://schemas.microsoft.com/office/drawing/2014/main" id="{098F24EE-6005-495A-96B8-91EB873C332A}"/>
              </a:ext>
            </a:extLst>
          </p:cNvPr>
          <p:cNvGraphicFramePr>
            <a:graphicFrameLocks noGrp="1"/>
          </p:cNvGraphicFramePr>
          <p:nvPr>
            <p:ph sz="quarter" idx="10"/>
            <p:extLst>
              <p:ext uri="{D42A27DB-BD31-4B8C-83A1-F6EECF244321}">
                <p14:modId xmlns:p14="http://schemas.microsoft.com/office/powerpoint/2010/main" val="751124266"/>
              </p:ext>
            </p:extLst>
          </p:nvPr>
        </p:nvGraphicFramePr>
        <p:xfrm>
          <a:off x="304800" y="1447800"/>
          <a:ext cx="853440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54B9B030-DC72-41B8-82A5-A5680B759586}"/>
              </a:ext>
            </a:extLst>
          </p:cNvPr>
          <p:cNvPicPr>
            <a:picLocks noChangeAspect="1"/>
          </p:cNvPicPr>
          <p:nvPr/>
        </p:nvPicPr>
        <p:blipFill>
          <a:blip r:embed="rId8"/>
          <a:stretch>
            <a:fillRect/>
          </a:stretch>
        </p:blipFill>
        <p:spPr>
          <a:xfrm>
            <a:off x="7624435" y="819768"/>
            <a:ext cx="468870" cy="562864"/>
          </a:xfrm>
          <a:prstGeom prst="rect">
            <a:avLst/>
          </a:prstGeom>
        </p:spPr>
      </p:pic>
      <p:sp>
        <p:nvSpPr>
          <p:cNvPr id="6" name="TextBox 5">
            <a:extLst>
              <a:ext uri="{FF2B5EF4-FFF2-40B4-BE49-F238E27FC236}">
                <a16:creationId xmlns:a16="http://schemas.microsoft.com/office/drawing/2014/main" id="{36870FA5-3E34-4EE9-8C4A-B8B933EB9C2B}"/>
              </a:ext>
            </a:extLst>
          </p:cNvPr>
          <p:cNvSpPr txBox="1"/>
          <p:nvPr/>
        </p:nvSpPr>
        <p:spPr>
          <a:xfrm>
            <a:off x="8093305" y="884205"/>
            <a:ext cx="838200" cy="369332"/>
          </a:xfrm>
          <a:prstGeom prst="rect">
            <a:avLst/>
          </a:prstGeom>
          <a:noFill/>
        </p:spPr>
        <p:txBody>
          <a:bodyPr wrap="square" rtlCol="0">
            <a:spAutoFit/>
          </a:bodyPr>
          <a:lstStyle/>
          <a:p>
            <a:r>
              <a:rPr lang="en-US" dirty="0"/>
              <a:t>Pg. 9</a:t>
            </a:r>
          </a:p>
        </p:txBody>
      </p:sp>
    </p:spTree>
    <p:extLst>
      <p:ext uri="{BB962C8B-B14F-4D97-AF65-F5344CB8AC3E}">
        <p14:creationId xmlns:p14="http://schemas.microsoft.com/office/powerpoint/2010/main" val="4074083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 Sets &amp; Levels</a:t>
            </a:r>
          </a:p>
        </p:txBody>
      </p:sp>
      <p:sp>
        <p:nvSpPr>
          <p:cNvPr id="3" name="Content Placeholder 2"/>
          <p:cNvSpPr>
            <a:spLocks noGrp="1"/>
          </p:cNvSpPr>
          <p:nvPr>
            <p:ph sz="quarter" idx="10"/>
          </p:nvPr>
        </p:nvSpPr>
        <p:spPr/>
        <p:txBody>
          <a:bodyPr vert="horz" lIns="68580" tIns="34290" rIns="68580" bIns="34290" rtlCol="0" anchor="t">
            <a:normAutofit fontScale="92500"/>
          </a:bodyPr>
          <a:lstStyle/>
          <a:p>
            <a:pPr marL="0" indent="0">
              <a:buNone/>
            </a:pPr>
            <a:r>
              <a:rPr lang="en-US" sz="2100" dirty="0">
                <a:latin typeface="+mn-lt"/>
              </a:rPr>
              <a:t>Differences in levels are based on differences in </a:t>
            </a:r>
            <a:r>
              <a:rPr lang="en-US" sz="2100" b="1" dirty="0">
                <a:solidFill>
                  <a:srgbClr val="970033"/>
                </a:solidFill>
                <a:latin typeface="+mn-lt"/>
              </a:rPr>
              <a:t>work performed</a:t>
            </a:r>
            <a:r>
              <a:rPr lang="en-US" sz="2100" dirty="0">
                <a:latin typeface="+mn-lt"/>
              </a:rPr>
              <a:t>. Levels are distinct and are intended to represent different sets of responsibilities. </a:t>
            </a:r>
          </a:p>
          <a:p>
            <a:endParaRPr lang="en-US" sz="2100" dirty="0">
              <a:latin typeface="+mn-lt"/>
            </a:endParaRPr>
          </a:p>
          <a:p>
            <a:pPr marL="0" indent="0">
              <a:buNone/>
            </a:pPr>
            <a:r>
              <a:rPr lang="en-US" sz="2100" b="1" dirty="0">
                <a:solidFill>
                  <a:srgbClr val="970033"/>
                </a:solidFill>
                <a:latin typeface="+mn-lt"/>
              </a:rPr>
              <a:t>Job summary </a:t>
            </a:r>
            <a:r>
              <a:rPr lang="en-US" sz="2100" dirty="0">
                <a:latin typeface="+mn-lt"/>
              </a:rPr>
              <a:t>and </a:t>
            </a:r>
            <a:r>
              <a:rPr lang="en-US" sz="2100" b="1" dirty="0">
                <a:solidFill>
                  <a:srgbClr val="970033"/>
                </a:solidFill>
                <a:latin typeface="+mn-lt"/>
              </a:rPr>
              <a:t>responsibilities</a:t>
            </a:r>
            <a:r>
              <a:rPr lang="en-US" sz="2100" dirty="0">
                <a:latin typeface="+mn-lt"/>
              </a:rPr>
              <a:t> in a Standard Job Description describe those differences. </a:t>
            </a:r>
          </a:p>
          <a:p>
            <a:pPr lvl="1"/>
            <a:r>
              <a:rPr lang="en-US" sz="2000" dirty="0">
                <a:latin typeface="+mn-lt"/>
              </a:rPr>
              <a:t>Some SJDs have differences of 1-2 words between the levels, and the employee must be consistently performing the work of a specific level to use that title. </a:t>
            </a:r>
          </a:p>
          <a:p>
            <a:pPr lvl="1"/>
            <a:r>
              <a:rPr lang="en-US" sz="2000" dirty="0">
                <a:latin typeface="+mn-lt"/>
              </a:rPr>
              <a:t>For example, IT Project Manager II vs IT Project Manager III, has a difference of language that specified </a:t>
            </a:r>
            <a:r>
              <a:rPr lang="en-US" sz="2000" b="1" dirty="0">
                <a:latin typeface="+mn-lt"/>
              </a:rPr>
              <a:t>multi-unit projects vs</a:t>
            </a:r>
            <a:r>
              <a:rPr lang="en-US" sz="2000" dirty="0">
                <a:latin typeface="+mn-lt"/>
              </a:rPr>
              <a:t> </a:t>
            </a:r>
            <a:r>
              <a:rPr lang="en-US" sz="2000" b="1" dirty="0">
                <a:latin typeface="+mn-lt"/>
              </a:rPr>
              <a:t>enterprise projects</a:t>
            </a:r>
            <a:r>
              <a:rPr lang="en-US" sz="2000" dirty="0">
                <a:latin typeface="+mn-lt"/>
              </a:rPr>
              <a:t>. </a:t>
            </a:r>
          </a:p>
          <a:p>
            <a:pPr marL="0" indent="0">
              <a:buNone/>
            </a:pPr>
            <a:endParaRPr lang="en-US" sz="2100" dirty="0">
              <a:latin typeface="+mn-lt"/>
            </a:endParaRPr>
          </a:p>
          <a:p>
            <a:pPr marL="0" indent="0">
              <a:buNone/>
            </a:pPr>
            <a:r>
              <a:rPr lang="en-US" sz="2100" dirty="0">
                <a:latin typeface="+mn-lt"/>
              </a:rPr>
              <a:t>			Levels do not necessarily correspond to salary grades.</a:t>
            </a:r>
          </a:p>
          <a:p>
            <a:pPr marL="0" indent="0">
              <a:buNone/>
            </a:pPr>
            <a:endParaRPr lang="en-US" sz="2100" dirty="0">
              <a:latin typeface="+mn-lt"/>
            </a:endParaRPr>
          </a:p>
          <a:p>
            <a:pPr marL="0" indent="0">
              <a:buNone/>
            </a:pPr>
            <a:r>
              <a:rPr lang="en-US" sz="2100" dirty="0">
                <a:latin typeface="+mn-lt"/>
              </a:rPr>
              <a:t>			Levels are not used to distinguish differences in personal characteristics 			of an employee, such as experience, competencies, or education. </a:t>
            </a:r>
          </a:p>
          <a:p>
            <a:pPr marL="457200" indent="-457200">
              <a:buFont typeface="+mj-lt"/>
              <a:buAutoNum type="arabicPeriod"/>
            </a:pPr>
            <a:endParaRPr lang="en-US" sz="2100" dirty="0">
              <a:latin typeface="+mn-lt"/>
              <a:cs typeface="Arial"/>
            </a:endParaRPr>
          </a:p>
        </p:txBody>
      </p:sp>
      <p:sp>
        <p:nvSpPr>
          <p:cNvPr id="4" name="&quot;Not Allowed&quot; Symbol 3">
            <a:extLst>
              <a:ext uri="{FF2B5EF4-FFF2-40B4-BE49-F238E27FC236}">
                <a16:creationId xmlns:a16="http://schemas.microsoft.com/office/drawing/2014/main" id="{0B50CB1F-C402-4E8C-93BB-69AA0A4B1F8D}"/>
              </a:ext>
            </a:extLst>
          </p:cNvPr>
          <p:cNvSpPr/>
          <p:nvPr/>
        </p:nvSpPr>
        <p:spPr>
          <a:xfrm>
            <a:off x="914400" y="4936671"/>
            <a:ext cx="533400" cy="457200"/>
          </a:xfrm>
          <a:prstGeom prst="noSmoking">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solidFill>
                <a:schemeClr val="tx1"/>
              </a:solidFill>
            </a:endParaRPr>
          </a:p>
        </p:txBody>
      </p:sp>
      <p:sp>
        <p:nvSpPr>
          <p:cNvPr id="5" name="&quot;Not Allowed&quot; Symbol 4">
            <a:extLst>
              <a:ext uri="{FF2B5EF4-FFF2-40B4-BE49-F238E27FC236}">
                <a16:creationId xmlns:a16="http://schemas.microsoft.com/office/drawing/2014/main" id="{DEDB7DB0-2DD8-456C-8E46-9EA831345FCF}"/>
              </a:ext>
            </a:extLst>
          </p:cNvPr>
          <p:cNvSpPr/>
          <p:nvPr/>
        </p:nvSpPr>
        <p:spPr>
          <a:xfrm>
            <a:off x="914400" y="5698671"/>
            <a:ext cx="533400" cy="457200"/>
          </a:xfrm>
          <a:prstGeom prst="noSmoking">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74864455"/>
      </p:ext>
    </p:extLst>
  </p:cSld>
  <p:clrMapOvr>
    <a:masterClrMapping/>
  </p:clrMapOvr>
</p:sld>
</file>

<file path=ppt/theme/theme1.xml><?xml version="1.0" encoding="utf-8"?>
<a:theme xmlns:a="http://schemas.openxmlformats.org/drawingml/2006/main" name="Content Pag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0D88B2CFDC7BC439067E369DCBDCAAF" ma:contentTypeVersion="12" ma:contentTypeDescription="Create a new document." ma:contentTypeScope="" ma:versionID="4a37ca7a4a7685a2b9833e118aab6dca">
  <xsd:schema xmlns:xsd="http://www.w3.org/2001/XMLSchema" xmlns:xs="http://www.w3.org/2001/XMLSchema" xmlns:p="http://schemas.microsoft.com/office/2006/metadata/properties" xmlns:ns2="64171cb5-d439-48b9-b7bf-8fb210eab4df" xmlns:ns3="81fdb960-5705-4996-9d2b-bcd9c90dcd1c" targetNamespace="http://schemas.microsoft.com/office/2006/metadata/properties" ma:root="true" ma:fieldsID="9eaef7f214a0c9e22678cfb79a023c1a" ns2:_="" ns3:_="">
    <xsd:import namespace="64171cb5-d439-48b9-b7bf-8fb210eab4df"/>
    <xsd:import namespace="81fdb960-5705-4996-9d2b-bcd9c90dcd1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171cb5-d439-48b9-b7bf-8fb210eab4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1fdb960-5705-4996-9d2b-bcd9c90dcd1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D6615F-F24D-4C34-80E7-6D90E4C5724B}">
  <ds:schemaRefs>
    <ds:schemaRef ds:uri="http://schemas.microsoft.com/office/2006/documentManagement/types"/>
    <ds:schemaRef ds:uri="http://purl.org/dc/terms/"/>
    <ds:schemaRef ds:uri="http://purl.org/dc/elements/1.1/"/>
    <ds:schemaRef ds:uri="http://purl.org/dc/dcmitype/"/>
    <ds:schemaRef ds:uri="81fdb960-5705-4996-9d2b-bcd9c90dcd1c"/>
    <ds:schemaRef ds:uri="http://schemas.microsoft.com/office/2006/metadata/properties"/>
    <ds:schemaRef ds:uri="http://schemas.microsoft.com/office/infopath/2007/PartnerControls"/>
    <ds:schemaRef ds:uri="http://schemas.openxmlformats.org/package/2006/metadata/core-properties"/>
    <ds:schemaRef ds:uri="64171cb5-d439-48b9-b7bf-8fb210eab4df"/>
    <ds:schemaRef ds:uri="http://www.w3.org/XML/1998/namespace"/>
  </ds:schemaRefs>
</ds:datastoreItem>
</file>

<file path=customXml/itemProps2.xml><?xml version="1.0" encoding="utf-8"?>
<ds:datastoreItem xmlns:ds="http://schemas.openxmlformats.org/officeDocument/2006/customXml" ds:itemID="{93FC86FC-8606-458B-BFFE-68A1D22212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171cb5-d439-48b9-b7bf-8fb210eab4df"/>
    <ds:schemaRef ds:uri="81fdb960-5705-4996-9d2b-bcd9c90dcd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8BC348-C7FA-454E-86B8-74E6D7B149E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867</TotalTime>
  <Words>5464</Words>
  <Application>Microsoft Office PowerPoint</Application>
  <PresentationFormat>On-screen Show (4:3)</PresentationFormat>
  <Paragraphs>583</Paragraphs>
  <Slides>40</Slides>
  <Notes>35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Arial</vt:lpstr>
      <vt:lpstr>Calibri</vt:lpstr>
      <vt:lpstr>Courier New</vt:lpstr>
      <vt:lpstr>Open Sans</vt:lpstr>
      <vt:lpstr>Symbol</vt:lpstr>
      <vt:lpstr>Verlag Black</vt:lpstr>
      <vt:lpstr>Wingdings</vt:lpstr>
      <vt:lpstr>Content Pages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Title Sets &amp; Levels</vt:lpstr>
      <vt:lpstr>Title Sets &amp; Levels</vt:lpstr>
      <vt:lpstr>Levels Example 1</vt:lpstr>
      <vt:lpstr>PowerPoint Presentation</vt:lpstr>
      <vt:lpstr>Levels Example 2</vt:lpstr>
      <vt:lpstr>PowerPoint Presentation</vt:lpstr>
      <vt:lpstr>PowerPoint Presentation</vt:lpstr>
      <vt:lpstr>Best Fit</vt:lpstr>
      <vt:lpstr>FLSA Considerations</vt:lpstr>
      <vt:lpstr>Supervision </vt:lpstr>
      <vt:lpstr>Defining 2.0 FTE equivalency </vt:lpstr>
      <vt:lpstr>Supervision Language in Standard Job Descriptions</vt:lpstr>
      <vt:lpstr>Organizational Structure</vt:lpstr>
      <vt:lpstr>Mapping Exercise</vt:lpstr>
      <vt:lpstr>PowerPoint Presentation</vt:lpstr>
      <vt:lpstr>PowerPoint Presentation</vt:lpstr>
      <vt:lpstr>PowerPoint Presentation</vt:lpstr>
      <vt:lpstr>What if…</vt:lpstr>
      <vt:lpstr>PowerPoint Presentation</vt:lpstr>
      <vt:lpstr>Role of a Panel Member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Final Step</vt:lpstr>
      <vt:lpstr>Scaling</vt:lpstr>
      <vt:lpstr>Scaling Key</vt:lpstr>
      <vt:lpstr>Business Title Guidelines</vt:lpstr>
      <vt:lpstr>Business Titles Cannot…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Bridges</dc:creator>
  <cp:lastModifiedBy>Lauren Bridges</cp:lastModifiedBy>
  <cp:revision>23</cp:revision>
  <dcterms:created xsi:type="dcterms:W3CDTF">2022-01-18T17:56:25Z</dcterms:created>
  <dcterms:modified xsi:type="dcterms:W3CDTF">2022-02-08T21:46:08Z</dcterms:modified>
</cp:coreProperties>
</file>