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28"/>
  </p:notesMasterIdLst>
  <p:handoutMasterIdLst>
    <p:handoutMasterId r:id="rId29"/>
  </p:handoutMasterIdLst>
  <p:sldIdLst>
    <p:sldId id="367" r:id="rId2"/>
    <p:sldId id="372" r:id="rId3"/>
    <p:sldId id="368" r:id="rId4"/>
    <p:sldId id="409" r:id="rId5"/>
    <p:sldId id="404" r:id="rId6"/>
    <p:sldId id="400" r:id="rId7"/>
    <p:sldId id="410" r:id="rId8"/>
    <p:sldId id="396" r:id="rId9"/>
    <p:sldId id="397" r:id="rId10"/>
    <p:sldId id="375" r:id="rId11"/>
    <p:sldId id="402" r:id="rId12"/>
    <p:sldId id="387" r:id="rId13"/>
    <p:sldId id="388" r:id="rId14"/>
    <p:sldId id="407" r:id="rId15"/>
    <p:sldId id="408" r:id="rId16"/>
    <p:sldId id="389" r:id="rId17"/>
    <p:sldId id="383" r:id="rId18"/>
    <p:sldId id="382" r:id="rId19"/>
    <p:sldId id="384" r:id="rId20"/>
    <p:sldId id="385" r:id="rId21"/>
    <p:sldId id="386" r:id="rId22"/>
    <p:sldId id="405" r:id="rId23"/>
    <p:sldId id="393" r:id="rId24"/>
    <p:sldId id="406" r:id="rId25"/>
    <p:sldId id="399" r:id="rId26"/>
    <p:sldId id="312" r:id="rId27"/>
  </p:sldIdLst>
  <p:sldSz cx="9144000" cy="6858000" type="screen4x3"/>
  <p:notesSz cx="7010400" cy="92964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C0C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42" autoAdjust="0"/>
    <p:restoredTop sz="94660"/>
  </p:normalViewPr>
  <p:slideViewPr>
    <p:cSldViewPr>
      <p:cViewPr varScale="1">
        <p:scale>
          <a:sx n="115" d="100"/>
          <a:sy n="115" d="100"/>
        </p:scale>
        <p:origin x="1116" y="108"/>
      </p:cViewPr>
      <p:guideLst>
        <p:guide orient="horz" pos="2160"/>
        <p:guide pos="2880"/>
      </p:guideLst>
    </p:cSldViewPr>
  </p:slideViewPr>
  <p:notesTextViewPr>
    <p:cViewPr>
      <p:scale>
        <a:sx n="3" d="2"/>
        <a:sy n="3" d="2"/>
      </p:scale>
      <p:origin x="0" y="0"/>
    </p:cViewPr>
  </p:notesTextViewPr>
  <p:sorterViewPr>
    <p:cViewPr>
      <p:scale>
        <a:sx n="100" d="100"/>
        <a:sy n="100" d="100"/>
      </p:scale>
      <p:origin x="0" y="-14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39" tIns="45719" rIns="91439" bIns="45719"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39" tIns="45719" rIns="91439" bIns="45719" rtlCol="0"/>
          <a:lstStyle>
            <a:lvl1pPr algn="r">
              <a:defRPr sz="1200"/>
            </a:lvl1pPr>
          </a:lstStyle>
          <a:p>
            <a:fld id="{E82A3F84-838C-47AF-BAC2-13A343407EED}" type="datetimeFigureOut">
              <a:rPr lang="en-US" smtClean="0"/>
              <a:pPr/>
              <a:t>7/6/2016</a:t>
            </a:fld>
            <a:endParaRPr lang="en-US" dirty="0"/>
          </a:p>
        </p:txBody>
      </p:sp>
      <p:sp>
        <p:nvSpPr>
          <p:cNvPr id="4" name="Footer Placeholder 3"/>
          <p:cNvSpPr>
            <a:spLocks noGrp="1"/>
          </p:cNvSpPr>
          <p:nvPr>
            <p:ph type="ftr" sz="quarter" idx="2"/>
          </p:nvPr>
        </p:nvSpPr>
        <p:spPr>
          <a:xfrm>
            <a:off x="1" y="8829676"/>
            <a:ext cx="3038475" cy="465138"/>
          </a:xfrm>
          <a:prstGeom prst="rect">
            <a:avLst/>
          </a:prstGeom>
        </p:spPr>
        <p:txBody>
          <a:bodyPr vert="horz" lIns="91439" tIns="45719" rIns="91439"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9" tIns="45719" rIns="91439" bIns="45719" rtlCol="0" anchor="b"/>
          <a:lstStyle>
            <a:lvl1pPr algn="r">
              <a:defRPr sz="1200"/>
            </a:lvl1pPr>
          </a:lstStyle>
          <a:p>
            <a:fld id="{7FF61B5C-FC77-4C3F-ADD7-0C449408B814}" type="slidenum">
              <a:rPr lang="en-US" smtClean="0"/>
              <a:pPr/>
              <a:t>‹#›</a:t>
            </a:fld>
            <a:endParaRPr lang="en-US" dirty="0"/>
          </a:p>
        </p:txBody>
      </p:sp>
    </p:spTree>
    <p:extLst>
      <p:ext uri="{BB962C8B-B14F-4D97-AF65-F5344CB8AC3E}">
        <p14:creationId xmlns:p14="http://schemas.microsoft.com/office/powerpoint/2010/main" val="1188248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6" tIns="46588" rIns="93176" bIns="46588" rtlCol="0"/>
          <a:lstStyle>
            <a:lvl1pPr algn="r">
              <a:defRPr sz="1200"/>
            </a:lvl1pPr>
          </a:lstStyle>
          <a:p>
            <a:fld id="{EC1B0FE5-1428-440E-AC34-C4D0C208F7F9}" type="datetimeFigureOut">
              <a:rPr lang="en-US" smtClean="0"/>
              <a:pPr/>
              <a:t>7/6/2016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6" tIns="46588" rIns="93176" bIns="4658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76" tIns="46588" rIns="93176" bIns="46588" rtlCol="0" anchor="b"/>
          <a:lstStyle>
            <a:lvl1pPr algn="r">
              <a:defRPr sz="1200"/>
            </a:lvl1pPr>
          </a:lstStyle>
          <a:p>
            <a:fld id="{BC338619-2E89-45C2-8231-1995AEC3916D}" type="slidenum">
              <a:rPr lang="en-US" smtClean="0"/>
              <a:pPr/>
              <a:t>‹#›</a:t>
            </a:fld>
            <a:endParaRPr lang="en-US" dirty="0"/>
          </a:p>
        </p:txBody>
      </p:sp>
    </p:spTree>
    <p:extLst>
      <p:ext uri="{BB962C8B-B14F-4D97-AF65-F5344CB8AC3E}">
        <p14:creationId xmlns:p14="http://schemas.microsoft.com/office/powerpoint/2010/main" val="1466788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338619-2E89-45C2-8231-1995AEC3916D}" type="slidenum">
              <a:rPr lang="en-US" smtClean="0"/>
              <a:pPr/>
              <a:t>1</a:t>
            </a:fld>
            <a:endParaRPr lang="en-US" dirty="0"/>
          </a:p>
        </p:txBody>
      </p:sp>
    </p:spTree>
    <p:extLst>
      <p:ext uri="{BB962C8B-B14F-4D97-AF65-F5344CB8AC3E}">
        <p14:creationId xmlns:p14="http://schemas.microsoft.com/office/powerpoint/2010/main" val="495136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338619-2E89-45C2-8231-1995AEC3916D}" type="slidenum">
              <a:rPr lang="en-US" smtClean="0"/>
              <a:pPr/>
              <a:t>24</a:t>
            </a:fld>
            <a:endParaRPr lang="en-US" dirty="0"/>
          </a:p>
        </p:txBody>
      </p:sp>
    </p:spTree>
    <p:extLst>
      <p:ext uri="{BB962C8B-B14F-4D97-AF65-F5344CB8AC3E}">
        <p14:creationId xmlns:p14="http://schemas.microsoft.com/office/powerpoint/2010/main" val="41524886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191000"/>
            <a:ext cx="7772400" cy="1089025"/>
          </a:xfrm>
        </p:spPr>
        <p:txBody>
          <a:bodyPr/>
          <a:lstStyle>
            <a:lvl1pPr algn="l">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53340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877829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828799"/>
            <a:ext cx="8229600" cy="35814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38519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599"/>
            <a:ext cx="2057400" cy="4343401"/>
          </a:xfrm>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90600"/>
            <a:ext cx="6019800" cy="4343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324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chor="b" anchorCtr="0"/>
          <a:lstStyle>
            <a:lvl1pPr>
              <a:defRPr>
                <a:solidFill>
                  <a:schemeClr val="accent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057400"/>
            <a:ext cx="8229600" cy="335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2154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505200"/>
            <a:ext cx="7772400" cy="9017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5547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lvl1pPr>
              <a:defRPr>
                <a:solidFill>
                  <a:schemeClr val="bg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981200"/>
            <a:ext cx="4038600" cy="42973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2973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4244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7224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62199"/>
            <a:ext cx="4040188" cy="30480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62199"/>
            <a:ext cx="4041775" cy="30480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20293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chor="b" anchorCtr="0"/>
          <a:lstStyle>
            <a:lvl1pPr>
              <a:defRPr>
                <a:solidFill>
                  <a:schemeClr val="bg1">
                    <a:lumMod val="85000"/>
                  </a:schemeClr>
                </a:solidFill>
              </a:defRPr>
            </a:lvl1pPr>
          </a:lstStyle>
          <a:p>
            <a:r>
              <a:rPr lang="en-US" smtClean="0"/>
              <a:t>Click to edit Master title style</a:t>
            </a:r>
            <a:endParaRPr lang="en-US"/>
          </a:p>
        </p:txBody>
      </p:sp>
      <p:sp>
        <p:nvSpPr>
          <p:cNvPr id="7" name="Content Placeholder 6"/>
          <p:cNvSpPr>
            <a:spLocks noGrp="1"/>
          </p:cNvSpPr>
          <p:nvPr>
            <p:ph sz="quarter" idx="10"/>
          </p:nvPr>
        </p:nvSpPr>
        <p:spPr>
          <a:xfrm>
            <a:off x="457200" y="2667000"/>
            <a:ext cx="8229600" cy="35814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6927548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7252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1"/>
            <a:ext cx="5111750" cy="4495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508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5937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4724400"/>
            <a:ext cx="5486400" cy="566738"/>
          </a:xfrm>
        </p:spPr>
        <p:txBody>
          <a:bodyPr anchor="t" anchorCtr="0"/>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81000" y="838200"/>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5943600" y="838200"/>
            <a:ext cx="3048000" cy="4495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3068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838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599"/>
            <a:ext cx="8229600" cy="36576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8184560"/>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dt="0"/>
  <p:txStyles>
    <p:titleStyle>
      <a:lvl1pPr algn="ctr" defTabSz="914400" rtl="0" eaLnBrk="1" latinLnBrk="0" hangingPunct="1">
        <a:spcBef>
          <a:spcPct val="0"/>
        </a:spcBef>
        <a:buNone/>
        <a:defRPr sz="4400" kern="1200">
          <a:solidFill>
            <a:schemeClr val="accent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www.dol.gov/whd/regs/compliance/WH1312.pdf"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ebapps.dol.gov/elaws/whd/flsa/docs/volunteers.asp"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s://www.dol.gov/whd/regs/compliance/WH1312.pdf"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docs.legis.wisconsin.gov/code/admin_code/dwd/270_279/272/12" TargetMode="External"/><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 Id="rId4" Type="http://schemas.openxmlformats.org/officeDocument/2006/relationships/image" Target="../media/image21.jpeg"/></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s://www.dol.gov/whd/regs/compliance/whdfs22.htm"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3.tiff"/><Relationship Id="rId2" Type="http://schemas.openxmlformats.org/officeDocument/2006/relationships/hyperlink" Target="https://www.dol.gov/whd/regs/compliance/WH1312.pdf"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wisconsin.edu/ohrwd/download/policies/ops/tc3.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657600"/>
            <a:ext cx="7772400" cy="1622425"/>
          </a:xfrm>
        </p:spPr>
        <p:txBody>
          <a:bodyPr>
            <a:normAutofit fontScale="90000"/>
          </a:bodyPr>
          <a:lstStyle/>
          <a:p>
            <a:r>
              <a:rPr lang="en-US" dirty="0" smtClean="0"/>
              <a:t>Compensable Hours Worked by FLSA Nonexempt Employees</a:t>
            </a:r>
            <a:endParaRPr lang="en-US" dirty="0"/>
          </a:p>
        </p:txBody>
      </p:sp>
      <p:sp>
        <p:nvSpPr>
          <p:cNvPr id="3" name="Subtitle 2"/>
          <p:cNvSpPr>
            <a:spLocks noGrp="1"/>
          </p:cNvSpPr>
          <p:nvPr>
            <p:ph type="subTitle" idx="1"/>
          </p:nvPr>
        </p:nvSpPr>
        <p:spPr>
          <a:xfrm>
            <a:off x="533400" y="5334000"/>
            <a:ext cx="7772400" cy="1066800"/>
          </a:xfrm>
        </p:spPr>
        <p:txBody>
          <a:bodyPr>
            <a:normAutofit/>
          </a:bodyPr>
          <a:lstStyle/>
          <a:p>
            <a:r>
              <a:rPr lang="en-US" dirty="0" smtClean="0"/>
              <a:t>UWSA Office of Human Resources and Workforce Diversity</a:t>
            </a:r>
            <a:endParaRPr lang="en-US" dirty="0"/>
          </a:p>
        </p:txBody>
      </p:sp>
    </p:spTree>
    <p:extLst>
      <p:ext uri="{BB962C8B-B14F-4D97-AF65-F5344CB8AC3E}">
        <p14:creationId xmlns:p14="http://schemas.microsoft.com/office/powerpoint/2010/main" val="358732885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28600" y="914400"/>
            <a:ext cx="4268788" cy="5105399"/>
          </a:xfrm>
        </p:spPr>
        <p:txBody>
          <a:bodyPr/>
          <a:lstStyle/>
          <a:p>
            <a:pPr marL="0" indent="0">
              <a:buNone/>
            </a:pPr>
            <a:r>
              <a:rPr lang="en-US" sz="4000" b="1" dirty="0">
                <a:solidFill>
                  <a:srgbClr val="990033"/>
                </a:solidFill>
                <a:latin typeface="+mj-lt"/>
                <a:ea typeface="Calibri" panose="020F0502020204030204" pitchFamily="34" charset="0"/>
                <a:cs typeface="Times New Roman" panose="02020603050405020304" pitchFamily="18" charset="0"/>
              </a:rPr>
              <a:t>WHAT CONSTITUTES </a:t>
            </a:r>
            <a:r>
              <a:rPr lang="en-US" sz="4000" b="1" dirty="0" smtClean="0">
                <a:solidFill>
                  <a:srgbClr val="990033"/>
                </a:solidFill>
                <a:latin typeface="+mj-lt"/>
                <a:ea typeface="Calibri" panose="020F0502020204030204" pitchFamily="34" charset="0"/>
                <a:cs typeface="Times New Roman" panose="02020603050405020304" pitchFamily="18" charset="0"/>
              </a:rPr>
              <a:t>HOURS WORKED </a:t>
            </a:r>
            <a:r>
              <a:rPr lang="en-US" sz="4000" b="1" dirty="0">
                <a:solidFill>
                  <a:srgbClr val="990033"/>
                </a:solidFill>
                <a:latin typeface="+mj-lt"/>
                <a:ea typeface="Calibri" panose="020F0502020204030204" pitchFamily="34" charset="0"/>
                <a:cs typeface="Times New Roman" panose="02020603050405020304" pitchFamily="18" charset="0"/>
              </a:rPr>
              <a:t>FOR NONEXEMPT EMPLOYEES?</a:t>
            </a:r>
          </a:p>
          <a:p>
            <a:endParaRPr lang="en-US" dirty="0"/>
          </a:p>
        </p:txBody>
      </p:sp>
      <p:sp>
        <p:nvSpPr>
          <p:cNvPr id="6" name="Content Placeholder 5"/>
          <p:cNvSpPr>
            <a:spLocks noGrp="1"/>
          </p:cNvSpPr>
          <p:nvPr>
            <p:ph sz="quarter" idx="4"/>
          </p:nvPr>
        </p:nvSpPr>
        <p:spPr>
          <a:xfrm>
            <a:off x="4725987" y="914400"/>
            <a:ext cx="4265613" cy="5562599"/>
          </a:xfrm>
        </p:spPr>
        <p:txBody>
          <a:bodyPr>
            <a:normAutofit/>
          </a:bodyPr>
          <a:lstStyle/>
          <a:p>
            <a:pPr marL="0" indent="0">
              <a:buNone/>
            </a:pPr>
            <a:r>
              <a:rPr lang="en-US" sz="2800" dirty="0">
                <a:solidFill>
                  <a:srgbClr val="0C0C0C"/>
                </a:solidFill>
                <a:cs typeface="Arial" panose="020B0604020202020204" pitchFamily="34" charset="0"/>
              </a:rPr>
              <a:t>Compensable time under the FLSA is referred to as “hours worked.”  </a:t>
            </a:r>
            <a:endParaRPr lang="en-US" sz="2800" dirty="0" smtClean="0">
              <a:solidFill>
                <a:srgbClr val="0C0C0C"/>
              </a:solidFill>
              <a:cs typeface="Arial" panose="020B0604020202020204" pitchFamily="34" charset="0"/>
            </a:endParaRPr>
          </a:p>
          <a:p>
            <a:pPr marL="0" indent="0">
              <a:buNone/>
            </a:pPr>
            <a:endParaRPr lang="en-US" sz="2800" dirty="0">
              <a:solidFill>
                <a:srgbClr val="0C0C0C"/>
              </a:solidFill>
              <a:cs typeface="Arial" panose="020B0604020202020204" pitchFamily="34" charset="0"/>
            </a:endParaRPr>
          </a:p>
          <a:p>
            <a:pPr marL="0" indent="0">
              <a:buNone/>
            </a:pPr>
            <a:r>
              <a:rPr lang="en-US" sz="2800" dirty="0" smtClean="0">
                <a:solidFill>
                  <a:srgbClr val="0C0C0C"/>
                </a:solidFill>
                <a:cs typeface="Arial" panose="020B0604020202020204" pitchFamily="34" charset="0"/>
              </a:rPr>
              <a:t>The </a:t>
            </a:r>
            <a:r>
              <a:rPr lang="en-US" sz="2800" dirty="0">
                <a:solidFill>
                  <a:srgbClr val="0C0C0C"/>
                </a:solidFill>
                <a:cs typeface="Arial" panose="020B0604020202020204" pitchFamily="34" charset="0"/>
              </a:rPr>
              <a:t>amount of pay that a nonexempt employee should receive cannot be determined without knowing the number of hours worked.</a:t>
            </a:r>
            <a:endParaRPr lang="en-US" sz="2800" dirty="0">
              <a:solidFill>
                <a:srgbClr val="0C0C0C"/>
              </a:solidFill>
              <a:ea typeface="Calibri" panose="020F0502020204030204" pitchFamily="34" charset="0"/>
              <a:cs typeface="Arial" panose="020B0604020202020204" pitchFamily="34" charset="0"/>
            </a:endParaRPr>
          </a:p>
          <a:p>
            <a:endParaRPr lang="en-US" dirty="0">
              <a:solidFill>
                <a:srgbClr val="0C0C0C"/>
              </a:solidFill>
            </a:endParaRPr>
          </a:p>
        </p:txBody>
      </p:sp>
    </p:spTree>
    <p:extLst>
      <p:ext uri="{BB962C8B-B14F-4D97-AF65-F5344CB8AC3E}">
        <p14:creationId xmlns:p14="http://schemas.microsoft.com/office/powerpoint/2010/main" val="19892749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4" y="738981"/>
            <a:ext cx="4040188" cy="861219"/>
          </a:xfrm>
        </p:spPr>
        <p:txBody>
          <a:bodyPr>
            <a:normAutofit fontScale="90000"/>
          </a:bodyPr>
          <a:lstStyle/>
          <a:p>
            <a:r>
              <a:rPr lang="en-US" b="1" dirty="0" smtClean="0">
                <a:solidFill>
                  <a:srgbClr val="990033"/>
                </a:solidFill>
              </a:rPr>
              <a:t>HOURS WORKED</a:t>
            </a:r>
            <a:endParaRPr lang="en-US" b="1" dirty="0">
              <a:solidFill>
                <a:srgbClr val="990033"/>
              </a:solidFill>
            </a:endParaRPr>
          </a:p>
        </p:txBody>
      </p:sp>
      <p:sp>
        <p:nvSpPr>
          <p:cNvPr id="6" name="Content Placeholder 5"/>
          <p:cNvSpPr>
            <a:spLocks noGrp="1"/>
          </p:cNvSpPr>
          <p:nvPr>
            <p:ph sz="quarter" idx="4"/>
          </p:nvPr>
        </p:nvSpPr>
        <p:spPr>
          <a:xfrm>
            <a:off x="2895600" y="1169590"/>
            <a:ext cx="6096001" cy="4471261"/>
          </a:xfrm>
        </p:spPr>
        <p:txBody>
          <a:bodyPr>
            <a:normAutofit fontScale="92500"/>
          </a:bodyPr>
          <a:lstStyle/>
          <a:p>
            <a:pPr marL="0" indent="0">
              <a:buNone/>
            </a:pPr>
            <a:r>
              <a:rPr lang="en-US" dirty="0"/>
              <a:t>Nonexempt employees must be paid </a:t>
            </a:r>
            <a:r>
              <a:rPr lang="en-US" dirty="0" smtClean="0"/>
              <a:t>overtime or </a:t>
            </a:r>
            <a:r>
              <a:rPr lang="en-US" dirty="0"/>
              <a:t>receive compensatory time credits at a rate of </a:t>
            </a:r>
            <a:r>
              <a:rPr lang="en-US" b="1" dirty="0"/>
              <a:t>1.5 hours for every hour worked over 40 in a workweek.</a:t>
            </a:r>
          </a:p>
          <a:p>
            <a:r>
              <a:rPr lang="en-US" dirty="0"/>
              <a:t>The workweek ordinarily includes all time during which an employee is required to be at work.</a:t>
            </a:r>
          </a:p>
          <a:p>
            <a:r>
              <a:rPr lang="en-US" dirty="0"/>
              <a:t>Does not include hours of paid leave time.</a:t>
            </a:r>
          </a:p>
          <a:p>
            <a:r>
              <a:rPr lang="en-US" dirty="0"/>
              <a:t>Compensable hours worked are the same for all nonexempt staff.  </a:t>
            </a:r>
            <a:endParaRPr lang="en-US" dirty="0" smtClean="0"/>
          </a:p>
          <a:p>
            <a:r>
              <a:rPr lang="en-US" dirty="0" smtClean="0"/>
              <a:t>40 hours in a week, not “over 8 hours in a day”</a:t>
            </a:r>
            <a:endParaRPr lang="en-US" dirty="0"/>
          </a:p>
          <a:p>
            <a:pPr marL="0" indent="0">
              <a:buNone/>
            </a:pPr>
            <a:r>
              <a:rPr lang="en-US" dirty="0">
                <a:solidFill>
                  <a:schemeClr val="tx1">
                    <a:lumMod val="75000"/>
                    <a:lumOff val="25000"/>
                  </a:schemeClr>
                </a:solidFill>
              </a:rPr>
              <a:t> </a:t>
            </a:r>
          </a:p>
          <a:p>
            <a:endParaRPr lang="en-US" dirty="0"/>
          </a:p>
        </p:txBody>
      </p:sp>
      <p:pic>
        <p:nvPicPr>
          <p:cNvPr id="2052" name="Picture 4" descr="https://tse1.mm.bing.net/th?&amp;id=OIP.M92468a2150662caf7f0ccce983cdffedo0&amp;w=300&amp;h=300&amp;c=0&amp;pid=1.9&amp;rs=0&amp;p=0&amp;r=0"/>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6314" y="2068445"/>
            <a:ext cx="19621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767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14400"/>
            <a:ext cx="4040188" cy="1447800"/>
          </a:xfrm>
        </p:spPr>
        <p:txBody>
          <a:bodyPr/>
          <a:lstStyle/>
          <a:p>
            <a:r>
              <a:rPr lang="en-US" sz="4000" dirty="0">
                <a:solidFill>
                  <a:srgbClr val="990033"/>
                </a:solidFill>
                <a:latin typeface="+mj-lt"/>
              </a:rPr>
              <a:t>HOURS WORKED </a:t>
            </a:r>
          </a:p>
          <a:p>
            <a:endParaRPr lang="en-US" dirty="0"/>
          </a:p>
        </p:txBody>
      </p:sp>
      <p:sp>
        <p:nvSpPr>
          <p:cNvPr id="6" name="Content Placeholder 5"/>
          <p:cNvSpPr>
            <a:spLocks noGrp="1"/>
          </p:cNvSpPr>
          <p:nvPr>
            <p:ph sz="quarter" idx="4"/>
          </p:nvPr>
        </p:nvSpPr>
        <p:spPr>
          <a:xfrm>
            <a:off x="3429000" y="792163"/>
            <a:ext cx="5257801" cy="4618038"/>
          </a:xfrm>
        </p:spPr>
        <p:txBody>
          <a:bodyPr>
            <a:normAutofit/>
          </a:bodyPr>
          <a:lstStyle/>
          <a:p>
            <a:pPr marL="0" indent="0">
              <a:buNone/>
            </a:pPr>
            <a:r>
              <a:rPr lang="en-US" b="1" dirty="0">
                <a:solidFill>
                  <a:srgbClr val="0C0C0C"/>
                </a:solidFill>
              </a:rPr>
              <a:t>Meal Periods and Breaks  </a:t>
            </a:r>
            <a:endParaRPr lang="en-US" b="1" dirty="0" smtClean="0">
              <a:solidFill>
                <a:srgbClr val="0C0C0C"/>
              </a:solidFill>
            </a:endParaRPr>
          </a:p>
          <a:p>
            <a:pPr marL="0" indent="0">
              <a:buNone/>
            </a:pPr>
            <a:r>
              <a:rPr lang="en-US" dirty="0" err="1" smtClean="0">
                <a:solidFill>
                  <a:srgbClr val="0C0C0C"/>
                </a:solidFill>
                <a:hlinkClick r:id="rId2"/>
              </a:rPr>
              <a:t>DOL</a:t>
            </a:r>
            <a:r>
              <a:rPr lang="en-US" dirty="0" smtClean="0">
                <a:solidFill>
                  <a:srgbClr val="0C0C0C"/>
                </a:solidFill>
                <a:hlinkClick r:id="rId2"/>
              </a:rPr>
              <a:t> </a:t>
            </a:r>
            <a:r>
              <a:rPr lang="en-US" dirty="0">
                <a:solidFill>
                  <a:srgbClr val="0C0C0C"/>
                </a:solidFill>
                <a:hlinkClick r:id="rId2"/>
              </a:rPr>
              <a:t>Fact Sheet #22 </a:t>
            </a:r>
            <a:r>
              <a:rPr lang="en-US" dirty="0">
                <a:solidFill>
                  <a:srgbClr val="0C0C0C"/>
                </a:solidFill>
              </a:rPr>
              <a:t> </a:t>
            </a:r>
          </a:p>
          <a:p>
            <a:pPr marL="0" indent="0">
              <a:buNone/>
            </a:pPr>
            <a:r>
              <a:rPr lang="en-US" dirty="0">
                <a:solidFill>
                  <a:srgbClr val="990033"/>
                </a:solidFill>
              </a:rPr>
              <a:t>Work Time</a:t>
            </a:r>
            <a:r>
              <a:rPr lang="en-US" dirty="0">
                <a:solidFill>
                  <a:srgbClr val="0C0C0C"/>
                </a:solidFill>
              </a:rPr>
              <a:t>.  Rest or meal periods where the employee is not completely relieved of duties or where the period is less than 30 minutes in length. If the employee eats at </a:t>
            </a:r>
            <a:r>
              <a:rPr lang="en-US" dirty="0" smtClean="0">
                <a:solidFill>
                  <a:srgbClr val="0C0C0C"/>
                </a:solidFill>
              </a:rPr>
              <a:t>the employee’s desk </a:t>
            </a:r>
            <a:r>
              <a:rPr lang="en-US" dirty="0">
                <a:solidFill>
                  <a:srgbClr val="0C0C0C"/>
                </a:solidFill>
              </a:rPr>
              <a:t>and listens for the </a:t>
            </a:r>
            <a:r>
              <a:rPr lang="en-US" dirty="0" smtClean="0">
                <a:solidFill>
                  <a:srgbClr val="0C0C0C"/>
                </a:solidFill>
              </a:rPr>
              <a:t>phone, </a:t>
            </a:r>
            <a:r>
              <a:rPr lang="en-US" dirty="0">
                <a:solidFill>
                  <a:srgbClr val="0C0C0C"/>
                </a:solidFill>
              </a:rPr>
              <a:t>it is work time. </a:t>
            </a:r>
          </a:p>
          <a:p>
            <a:pPr marL="0" indent="0">
              <a:buNone/>
            </a:pPr>
            <a:endParaRPr lang="en-US" dirty="0">
              <a:solidFill>
                <a:srgbClr val="0C0C0C"/>
              </a:solidFill>
            </a:endParaRPr>
          </a:p>
          <a:p>
            <a:pPr marL="0" indent="0">
              <a:buNone/>
            </a:pPr>
            <a:r>
              <a:rPr lang="en-US" dirty="0" smtClean="0">
                <a:solidFill>
                  <a:srgbClr val="990033"/>
                </a:solidFill>
              </a:rPr>
              <a:t>Work Time</a:t>
            </a:r>
            <a:r>
              <a:rPr lang="en-US" dirty="0" smtClean="0">
                <a:solidFill>
                  <a:srgbClr val="0C0C0C"/>
                </a:solidFill>
              </a:rPr>
              <a:t>. Breaks </a:t>
            </a:r>
            <a:r>
              <a:rPr lang="en-US" dirty="0">
                <a:solidFill>
                  <a:srgbClr val="0C0C0C"/>
                </a:solidFill>
              </a:rPr>
              <a:t>of 20 minutes or less are considered work time.  </a:t>
            </a:r>
          </a:p>
          <a:p>
            <a:endParaRPr lang="en-US" dirty="0"/>
          </a:p>
        </p:txBody>
      </p:sp>
      <p:pic>
        <p:nvPicPr>
          <p:cNvPr id="4098" name="Picture 2" descr="https://tse1.mm.bing.net/th?&amp;id=OIP.Ma1e8fb3ba3ade31cc66c06bcdcf3ba6cH0&amp;w=300&amp;h=229&amp;c=0&amp;pid=1.9&amp;rs=0&amp;p=0&amp;r=0"/>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r="638" b="5202"/>
          <a:stretch/>
        </p:blipFill>
        <p:spPr bwMode="auto">
          <a:xfrm>
            <a:off x="284957" y="2123235"/>
            <a:ext cx="2839243" cy="2067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8866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503808" y="1143000"/>
            <a:ext cx="4572000" cy="4876801"/>
          </a:xfrm>
        </p:spPr>
        <p:txBody>
          <a:bodyPr>
            <a:normAutofit/>
          </a:bodyPr>
          <a:lstStyle/>
          <a:p>
            <a:pPr marL="0" indent="0">
              <a:buNone/>
            </a:pPr>
            <a:r>
              <a:rPr lang="en-US" b="1" dirty="0"/>
              <a:t>Meal Periods and Breaks </a:t>
            </a:r>
            <a:endParaRPr lang="en-US" b="1" dirty="0" smtClean="0"/>
          </a:p>
          <a:p>
            <a:pPr marL="0" indent="0">
              <a:buNone/>
            </a:pPr>
            <a:r>
              <a:rPr lang="en-US" dirty="0" err="1" smtClean="0">
                <a:hlinkClick r:id="rId2"/>
              </a:rPr>
              <a:t>DOL</a:t>
            </a:r>
            <a:r>
              <a:rPr lang="en-US" dirty="0" smtClean="0">
                <a:hlinkClick r:id="rId2"/>
              </a:rPr>
              <a:t> </a:t>
            </a:r>
            <a:r>
              <a:rPr lang="en-US" dirty="0">
                <a:hlinkClick r:id="rId2"/>
              </a:rPr>
              <a:t>Fact Sheet #22 </a:t>
            </a:r>
            <a:endParaRPr lang="en-US" dirty="0"/>
          </a:p>
          <a:p>
            <a:pPr marL="0" indent="0">
              <a:buNone/>
            </a:pPr>
            <a:r>
              <a:rPr lang="en-US" dirty="0" err="1">
                <a:solidFill>
                  <a:srgbClr val="990033"/>
                </a:solidFill>
              </a:rPr>
              <a:t>Nonwork</a:t>
            </a:r>
            <a:r>
              <a:rPr lang="en-US" dirty="0">
                <a:solidFill>
                  <a:srgbClr val="990033"/>
                </a:solidFill>
              </a:rPr>
              <a:t> Time</a:t>
            </a:r>
            <a:r>
              <a:rPr lang="en-US" dirty="0"/>
              <a:t>.  Bona fide meal periods of 30 minutes or more where the employee is entirely relieved of duties</a:t>
            </a:r>
            <a:r>
              <a:rPr lang="en-US" dirty="0" smtClean="0"/>
              <a:t>.</a:t>
            </a:r>
          </a:p>
          <a:p>
            <a:pPr marL="0" indent="0">
              <a:buNone/>
            </a:pPr>
            <a:endParaRPr lang="en-US" dirty="0"/>
          </a:p>
          <a:p>
            <a:pPr marL="0" indent="0">
              <a:buNone/>
            </a:pPr>
            <a:r>
              <a:rPr lang="en-US" dirty="0" smtClean="0"/>
              <a:t>Employees should be encouraged to leave their desks or the worksite if the lunch/break period is to be unpaid.</a:t>
            </a:r>
            <a:endParaRPr lang="en-US" dirty="0"/>
          </a:p>
          <a:p>
            <a:endParaRPr lang="en-US" dirty="0"/>
          </a:p>
          <a:p>
            <a:endParaRPr lang="en-US" dirty="0"/>
          </a:p>
        </p:txBody>
      </p:sp>
      <p:sp>
        <p:nvSpPr>
          <p:cNvPr id="5" name="Text Placeholder 4"/>
          <p:cNvSpPr>
            <a:spLocks noGrp="1"/>
          </p:cNvSpPr>
          <p:nvPr>
            <p:ph type="body" sz="quarter" idx="3"/>
          </p:nvPr>
        </p:nvSpPr>
        <p:spPr>
          <a:xfrm>
            <a:off x="5791200" y="1143000"/>
            <a:ext cx="2895600" cy="1219200"/>
          </a:xfrm>
        </p:spPr>
        <p:txBody>
          <a:bodyPr>
            <a:normAutofit lnSpcReduction="10000"/>
          </a:bodyPr>
          <a:lstStyle/>
          <a:p>
            <a:r>
              <a:rPr lang="en-US" sz="4000" dirty="0">
                <a:solidFill>
                  <a:srgbClr val="990033"/>
                </a:solidFill>
                <a:latin typeface="+mj-lt"/>
              </a:rPr>
              <a:t>HOURS WORKED </a:t>
            </a:r>
          </a:p>
          <a:p>
            <a:endParaRPr lang="en-US" dirty="0"/>
          </a:p>
        </p:txBody>
      </p:sp>
      <p:pic>
        <p:nvPicPr>
          <p:cNvPr id="3074" name="Picture 2" descr="https://tse1.mm.bing.net/th?&amp;id=OIP.Mcf5a05130a6ae70deccf22fe7e259a70o0&amp;w=230&amp;h=173&amp;c=0&amp;pid=1.9&amp;rs=0&amp;p=0&amp;r=0"/>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5334000" y="2042319"/>
            <a:ext cx="3121502" cy="2347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581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04800" y="998220"/>
            <a:ext cx="5867400" cy="5181601"/>
          </a:xfrm>
        </p:spPr>
        <p:txBody>
          <a:bodyPr>
            <a:normAutofit fontScale="92500"/>
          </a:bodyPr>
          <a:lstStyle/>
          <a:p>
            <a:pPr marL="0" indent="0">
              <a:buNone/>
            </a:pPr>
            <a:r>
              <a:rPr lang="en-US" b="1" dirty="0"/>
              <a:t>Work at Home </a:t>
            </a:r>
            <a:r>
              <a:rPr lang="en-US" dirty="0">
                <a:hlinkClick r:id="rId2"/>
              </a:rPr>
              <a:t>29 USC §785.11, §785.12 </a:t>
            </a:r>
            <a:r>
              <a:rPr lang="en-US" dirty="0"/>
              <a:t> </a:t>
            </a:r>
          </a:p>
          <a:p>
            <a:r>
              <a:rPr lang="en-US" dirty="0">
                <a:solidFill>
                  <a:srgbClr val="990033"/>
                </a:solidFill>
              </a:rPr>
              <a:t>Work Time</a:t>
            </a:r>
            <a:r>
              <a:rPr lang="en-US" dirty="0"/>
              <a:t>. Work at home which is permitted but not requested by the employer.  If the employer knows or has reason to believe that </a:t>
            </a:r>
            <a:r>
              <a:rPr lang="en-US" dirty="0" smtClean="0"/>
              <a:t>work </a:t>
            </a:r>
            <a:r>
              <a:rPr lang="en-US" dirty="0"/>
              <a:t>is being performed, it must be counted as hours worked. </a:t>
            </a:r>
            <a:endParaRPr lang="en-US" dirty="0" smtClean="0"/>
          </a:p>
          <a:p>
            <a:pPr lvl="1"/>
            <a:r>
              <a:rPr lang="en-US" sz="2400" dirty="0" smtClean="0"/>
              <a:t>This will include significant time spent using the phone or reviewing messages after hours</a:t>
            </a:r>
            <a:r>
              <a:rPr lang="en-US" dirty="0" smtClean="0"/>
              <a:t> </a:t>
            </a:r>
          </a:p>
          <a:p>
            <a:r>
              <a:rPr lang="en-US" dirty="0" err="1" smtClean="0">
                <a:solidFill>
                  <a:srgbClr val="990033"/>
                </a:solidFill>
              </a:rPr>
              <a:t>Nonwork</a:t>
            </a:r>
            <a:r>
              <a:rPr lang="en-US" dirty="0" smtClean="0">
                <a:solidFill>
                  <a:srgbClr val="990033"/>
                </a:solidFill>
              </a:rPr>
              <a:t> Time</a:t>
            </a:r>
            <a:r>
              <a:rPr lang="en-US" dirty="0" smtClean="0"/>
              <a:t>. Work done at home of which the employer has no knowledge or no means of acquiring knowledge and work done contrary to the employer’s instructions. </a:t>
            </a:r>
          </a:p>
          <a:p>
            <a:endParaRPr lang="en-US" dirty="0"/>
          </a:p>
        </p:txBody>
      </p:sp>
      <p:sp>
        <p:nvSpPr>
          <p:cNvPr id="5" name="Text Placeholder 4"/>
          <p:cNvSpPr>
            <a:spLocks noGrp="1"/>
          </p:cNvSpPr>
          <p:nvPr>
            <p:ph type="body" sz="quarter" idx="3"/>
          </p:nvPr>
        </p:nvSpPr>
        <p:spPr>
          <a:xfrm>
            <a:off x="6248400" y="1066800"/>
            <a:ext cx="2705100" cy="1295400"/>
          </a:xfrm>
        </p:spPr>
        <p:txBody>
          <a:bodyPr>
            <a:noAutofit/>
          </a:bodyPr>
          <a:lstStyle/>
          <a:p>
            <a:r>
              <a:rPr lang="en-US" sz="4000" dirty="0">
                <a:solidFill>
                  <a:srgbClr val="990033"/>
                </a:solidFill>
                <a:latin typeface="+mj-lt"/>
              </a:rPr>
              <a:t>HOURS WORKED</a:t>
            </a:r>
            <a:endParaRPr lang="en-US" sz="4000" dirty="0">
              <a:latin typeface="+mj-lt"/>
            </a:endParaRPr>
          </a:p>
        </p:txBody>
      </p:sp>
      <p:pic>
        <p:nvPicPr>
          <p:cNvPr id="9218" name="Picture 2" descr="https://tse1.mm.bing.net/th?&amp;id=OIP.M9c0116773027037d4b69a4168d4b160do0&amp;w=300&amp;h=300&amp;c=0&amp;pid=1.9&amp;rs=0&amp;p=0&amp;r=0"/>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400800" y="2514600"/>
            <a:ext cx="2552700"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975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14400"/>
            <a:ext cx="4040188" cy="1447800"/>
          </a:xfrm>
        </p:spPr>
        <p:txBody>
          <a:bodyPr>
            <a:normAutofit/>
          </a:bodyPr>
          <a:lstStyle/>
          <a:p>
            <a:r>
              <a:rPr lang="en-US" sz="4000" dirty="0">
                <a:solidFill>
                  <a:srgbClr val="990033"/>
                </a:solidFill>
                <a:latin typeface="+mj-lt"/>
              </a:rPr>
              <a:t>HOURS WORKED</a:t>
            </a:r>
          </a:p>
          <a:p>
            <a:endParaRPr lang="en-US" dirty="0"/>
          </a:p>
        </p:txBody>
      </p:sp>
      <p:sp>
        <p:nvSpPr>
          <p:cNvPr id="6" name="Content Placeholder 5"/>
          <p:cNvSpPr>
            <a:spLocks noGrp="1"/>
          </p:cNvSpPr>
          <p:nvPr>
            <p:ph sz="quarter" idx="4"/>
          </p:nvPr>
        </p:nvSpPr>
        <p:spPr>
          <a:xfrm>
            <a:off x="3813808" y="1371601"/>
            <a:ext cx="5025391" cy="4038600"/>
          </a:xfrm>
        </p:spPr>
        <p:txBody>
          <a:bodyPr>
            <a:normAutofit/>
          </a:bodyPr>
          <a:lstStyle/>
          <a:p>
            <a:pPr marL="0" indent="0">
              <a:buNone/>
            </a:pPr>
            <a:r>
              <a:rPr lang="en-US" b="1" dirty="0">
                <a:solidFill>
                  <a:srgbClr val="0C0C0C"/>
                </a:solidFill>
                <a:hlinkClick r:id="rId2"/>
              </a:rPr>
              <a:t>Volunteerism </a:t>
            </a:r>
            <a:r>
              <a:rPr lang="en-US" dirty="0">
                <a:solidFill>
                  <a:srgbClr val="0C0C0C"/>
                </a:solidFill>
              </a:rPr>
              <a:t> </a:t>
            </a:r>
          </a:p>
          <a:p>
            <a:r>
              <a:rPr lang="en-US" dirty="0">
                <a:solidFill>
                  <a:srgbClr val="0C0C0C"/>
                </a:solidFill>
              </a:rPr>
              <a:t>A</a:t>
            </a:r>
            <a:r>
              <a:rPr lang="en-US" dirty="0" smtClean="0">
                <a:solidFill>
                  <a:srgbClr val="0C0C0C"/>
                </a:solidFill>
              </a:rPr>
              <a:t>n </a:t>
            </a:r>
            <a:r>
              <a:rPr lang="en-US" dirty="0">
                <a:solidFill>
                  <a:srgbClr val="0C0C0C"/>
                </a:solidFill>
              </a:rPr>
              <a:t>employee may not “volunteer</a:t>
            </a:r>
            <a:r>
              <a:rPr lang="en-US" dirty="0" smtClean="0">
                <a:solidFill>
                  <a:srgbClr val="0C0C0C"/>
                </a:solidFill>
              </a:rPr>
              <a:t>”  </a:t>
            </a:r>
            <a:r>
              <a:rPr lang="en-US" dirty="0">
                <a:solidFill>
                  <a:srgbClr val="0C0C0C"/>
                </a:solidFill>
              </a:rPr>
              <a:t>to perform extra duties related to </a:t>
            </a:r>
            <a:r>
              <a:rPr lang="en-US" dirty="0" smtClean="0">
                <a:solidFill>
                  <a:srgbClr val="0C0C0C"/>
                </a:solidFill>
              </a:rPr>
              <a:t>his or her job.</a:t>
            </a:r>
          </a:p>
          <a:p>
            <a:endParaRPr lang="en-US" dirty="0">
              <a:solidFill>
                <a:srgbClr val="0C0C0C"/>
              </a:solidFill>
            </a:endParaRPr>
          </a:p>
          <a:p>
            <a:r>
              <a:rPr lang="en-US" dirty="0" smtClean="0">
                <a:solidFill>
                  <a:srgbClr val="0C0C0C"/>
                </a:solidFill>
              </a:rPr>
              <a:t>Therefore, employees </a:t>
            </a:r>
            <a:r>
              <a:rPr lang="en-US" dirty="0">
                <a:solidFill>
                  <a:srgbClr val="0C0C0C"/>
                </a:solidFill>
              </a:rPr>
              <a:t>cannot </a:t>
            </a:r>
            <a:r>
              <a:rPr lang="en-US" dirty="0" smtClean="0">
                <a:solidFill>
                  <a:srgbClr val="0C0C0C"/>
                </a:solidFill>
              </a:rPr>
              <a:t>do extra work for the employer and “waive</a:t>
            </a:r>
            <a:r>
              <a:rPr lang="en-US" dirty="0">
                <a:solidFill>
                  <a:srgbClr val="0C0C0C"/>
                </a:solidFill>
              </a:rPr>
              <a:t>” payment for </a:t>
            </a:r>
            <a:r>
              <a:rPr lang="en-US" dirty="0" smtClean="0">
                <a:solidFill>
                  <a:srgbClr val="0C0C0C"/>
                </a:solidFill>
              </a:rPr>
              <a:t>compensable time worked.</a:t>
            </a:r>
            <a:endParaRPr lang="en-US" dirty="0">
              <a:solidFill>
                <a:srgbClr val="0C0C0C"/>
              </a:solidFill>
            </a:endParaRPr>
          </a:p>
          <a:p>
            <a:pPr marL="0" indent="0">
              <a:buNone/>
            </a:pPr>
            <a:endParaRPr lang="en-US" dirty="0">
              <a:solidFill>
                <a:srgbClr val="0C0C0C"/>
              </a:solidFill>
            </a:endParaRPr>
          </a:p>
          <a:p>
            <a:endParaRPr lang="en-US" dirty="0"/>
          </a:p>
        </p:txBody>
      </p:sp>
      <p:pic>
        <p:nvPicPr>
          <p:cNvPr id="20494" name="Picture 14" descr="Image result for volunteer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1009" y="2354580"/>
            <a:ext cx="3352800" cy="2646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45845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447800"/>
            <a:ext cx="5334000" cy="4571999"/>
          </a:xfrm>
        </p:spPr>
        <p:txBody>
          <a:bodyPr>
            <a:normAutofit fontScale="92500" lnSpcReduction="20000"/>
          </a:bodyPr>
          <a:lstStyle/>
          <a:p>
            <a:pPr marL="0" indent="0">
              <a:buNone/>
            </a:pPr>
            <a:r>
              <a:rPr lang="en-US" b="1" dirty="0"/>
              <a:t>Preparatory and Concluding Activities </a:t>
            </a:r>
            <a:r>
              <a:rPr lang="en-US" u="sng" dirty="0">
                <a:hlinkClick r:id="rId2"/>
              </a:rPr>
              <a:t>29 USC §785.24</a:t>
            </a:r>
            <a:r>
              <a:rPr lang="en-US" dirty="0"/>
              <a:t> </a:t>
            </a:r>
          </a:p>
          <a:p>
            <a:pPr marL="0" indent="0">
              <a:buNone/>
            </a:pPr>
            <a:r>
              <a:rPr lang="en-US" dirty="0">
                <a:solidFill>
                  <a:schemeClr val="tx1">
                    <a:lumMod val="75000"/>
                    <a:lumOff val="25000"/>
                  </a:schemeClr>
                </a:solidFill>
              </a:rPr>
              <a:t> </a:t>
            </a:r>
          </a:p>
          <a:p>
            <a:pPr marL="0" indent="0">
              <a:lnSpc>
                <a:spcPct val="120000"/>
              </a:lnSpc>
              <a:buNone/>
            </a:pPr>
            <a:r>
              <a:rPr lang="en-US" dirty="0">
                <a:solidFill>
                  <a:srgbClr val="990033"/>
                </a:solidFill>
              </a:rPr>
              <a:t>Work Time</a:t>
            </a:r>
            <a:r>
              <a:rPr lang="en-US" dirty="0"/>
              <a:t>. Preparation activities that are integral to the principal activities and indispensable to performance of the job.</a:t>
            </a:r>
          </a:p>
          <a:p>
            <a:pPr marL="0" indent="0">
              <a:lnSpc>
                <a:spcPct val="120000"/>
              </a:lnSpc>
              <a:buNone/>
            </a:pPr>
            <a:r>
              <a:rPr lang="en-US" dirty="0"/>
              <a:t>  </a:t>
            </a:r>
          </a:p>
          <a:p>
            <a:pPr marL="0" indent="0">
              <a:lnSpc>
                <a:spcPct val="120000"/>
              </a:lnSpc>
              <a:buNone/>
            </a:pPr>
            <a:r>
              <a:rPr lang="en-US" dirty="0" err="1">
                <a:solidFill>
                  <a:srgbClr val="990033"/>
                </a:solidFill>
              </a:rPr>
              <a:t>Nonwork</a:t>
            </a:r>
            <a:r>
              <a:rPr lang="en-US" dirty="0">
                <a:solidFill>
                  <a:srgbClr val="990033"/>
                </a:solidFill>
              </a:rPr>
              <a:t> Time</a:t>
            </a:r>
            <a:r>
              <a:rPr lang="en-US" dirty="0"/>
              <a:t>. Changing clothes if for the employee’s convenience and not directly related to principal activities.  Waiting in line to punch in or punch out or waiting to start work at a designated hour. </a:t>
            </a:r>
          </a:p>
          <a:p>
            <a:pPr>
              <a:lnSpc>
                <a:spcPct val="120000"/>
              </a:lnSpc>
            </a:pPr>
            <a:endParaRPr lang="en-US" dirty="0"/>
          </a:p>
        </p:txBody>
      </p:sp>
      <p:sp>
        <p:nvSpPr>
          <p:cNvPr id="5" name="Text Placeholder 4"/>
          <p:cNvSpPr>
            <a:spLocks noGrp="1"/>
          </p:cNvSpPr>
          <p:nvPr>
            <p:ph type="body" sz="quarter" idx="3"/>
          </p:nvPr>
        </p:nvSpPr>
        <p:spPr>
          <a:xfrm>
            <a:off x="5791200" y="1066800"/>
            <a:ext cx="2895600" cy="1295400"/>
          </a:xfrm>
        </p:spPr>
        <p:txBody>
          <a:bodyPr>
            <a:noAutofit/>
          </a:bodyPr>
          <a:lstStyle/>
          <a:p>
            <a:r>
              <a:rPr lang="en-US" sz="4000" dirty="0">
                <a:solidFill>
                  <a:srgbClr val="990033"/>
                </a:solidFill>
                <a:latin typeface="+mj-lt"/>
              </a:rPr>
              <a:t>HOURS WORKED </a:t>
            </a:r>
          </a:p>
        </p:txBody>
      </p:sp>
      <p:pic>
        <p:nvPicPr>
          <p:cNvPr id="17410" name="Picture 2" descr="Image result for changing clothes"/>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019800" y="2573694"/>
            <a:ext cx="2454275" cy="2577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366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914400"/>
          </a:xfrm>
        </p:spPr>
        <p:txBody>
          <a:bodyPr>
            <a:noAutofit/>
          </a:bodyPr>
          <a:lstStyle/>
          <a:p>
            <a:r>
              <a:rPr lang="en-US" sz="4000" dirty="0">
                <a:solidFill>
                  <a:srgbClr val="990033"/>
                </a:solidFill>
                <a:latin typeface="+mj-lt"/>
              </a:rPr>
              <a:t>HOURS WORKED</a:t>
            </a:r>
            <a:endParaRPr lang="en-US" sz="4000" dirty="0">
              <a:latin typeface="+mj-lt"/>
            </a:endParaRPr>
          </a:p>
        </p:txBody>
      </p:sp>
      <p:sp>
        <p:nvSpPr>
          <p:cNvPr id="6" name="Content Placeholder 5"/>
          <p:cNvSpPr>
            <a:spLocks noGrp="1"/>
          </p:cNvSpPr>
          <p:nvPr>
            <p:ph sz="quarter" idx="4"/>
          </p:nvPr>
        </p:nvSpPr>
        <p:spPr>
          <a:xfrm>
            <a:off x="3810000" y="990600"/>
            <a:ext cx="4876801" cy="4886131"/>
          </a:xfrm>
        </p:spPr>
        <p:txBody>
          <a:bodyPr>
            <a:normAutofit/>
          </a:bodyPr>
          <a:lstStyle/>
          <a:p>
            <a:pPr marL="0" indent="0">
              <a:buNone/>
            </a:pPr>
            <a:r>
              <a:rPr lang="en-US" b="1" dirty="0"/>
              <a:t>Training Time </a:t>
            </a:r>
            <a:endParaRPr lang="en-US" b="1" dirty="0" smtClean="0"/>
          </a:p>
          <a:p>
            <a:pPr marL="0" indent="0">
              <a:buNone/>
            </a:pPr>
            <a:r>
              <a:rPr lang="en-US" dirty="0" err="1" smtClean="0">
                <a:solidFill>
                  <a:schemeClr val="tx1">
                    <a:lumMod val="75000"/>
                    <a:lumOff val="25000"/>
                  </a:schemeClr>
                </a:solidFill>
                <a:hlinkClick r:id="rId2"/>
              </a:rPr>
              <a:t>DOL</a:t>
            </a:r>
            <a:r>
              <a:rPr lang="en-US" dirty="0" smtClean="0">
                <a:solidFill>
                  <a:schemeClr val="tx1">
                    <a:lumMod val="75000"/>
                    <a:lumOff val="25000"/>
                  </a:schemeClr>
                </a:solidFill>
                <a:hlinkClick r:id="rId2"/>
              </a:rPr>
              <a:t> </a:t>
            </a:r>
            <a:r>
              <a:rPr lang="en-US" dirty="0">
                <a:solidFill>
                  <a:schemeClr val="tx1">
                    <a:lumMod val="75000"/>
                    <a:lumOff val="25000"/>
                  </a:schemeClr>
                </a:solidFill>
                <a:hlinkClick r:id="rId2"/>
              </a:rPr>
              <a:t>Fact Sheet #22 </a:t>
            </a:r>
            <a:endParaRPr lang="en-US" dirty="0">
              <a:solidFill>
                <a:schemeClr val="tx1">
                  <a:lumMod val="75000"/>
                  <a:lumOff val="25000"/>
                </a:schemeClr>
              </a:solidFill>
            </a:endParaRPr>
          </a:p>
          <a:p>
            <a:pPr marL="0" indent="0">
              <a:buNone/>
            </a:pPr>
            <a:r>
              <a:rPr lang="en-US" dirty="0">
                <a:solidFill>
                  <a:srgbClr val="990033"/>
                </a:solidFill>
              </a:rPr>
              <a:t>Work Time</a:t>
            </a:r>
            <a:r>
              <a:rPr lang="en-US" dirty="0"/>
              <a:t>.  Attendance at lectures, meetings, training programs and similar activities outside of regular work hours must be counted as work time if the employee is led to believe that attendance is mandatory or involuntary. </a:t>
            </a:r>
          </a:p>
          <a:p>
            <a:endParaRPr lang="en-US" dirty="0"/>
          </a:p>
        </p:txBody>
      </p:sp>
      <p:pic>
        <p:nvPicPr>
          <p:cNvPr id="7" name="Picture 2" descr="http://clipartix.com/wp-content/uploads/2016/05/Meeting-clip-art-clipart.jpe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85800" y="3505199"/>
            <a:ext cx="2971800" cy="2341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1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295401"/>
            <a:ext cx="5181600" cy="4953000"/>
          </a:xfrm>
        </p:spPr>
        <p:txBody>
          <a:bodyPr>
            <a:normAutofit/>
          </a:bodyPr>
          <a:lstStyle/>
          <a:p>
            <a:pPr marL="0" indent="0">
              <a:buNone/>
            </a:pPr>
            <a:r>
              <a:rPr lang="en-US" b="1" dirty="0"/>
              <a:t>Training Time </a:t>
            </a:r>
            <a:endParaRPr lang="en-US" b="1" dirty="0" smtClean="0"/>
          </a:p>
          <a:p>
            <a:pPr marL="0" indent="0">
              <a:buNone/>
            </a:pPr>
            <a:r>
              <a:rPr lang="en-US" dirty="0" err="1" smtClean="0">
                <a:hlinkClick r:id="rId2"/>
              </a:rPr>
              <a:t>DOL</a:t>
            </a:r>
            <a:r>
              <a:rPr lang="en-US" dirty="0" smtClean="0">
                <a:hlinkClick r:id="rId2"/>
              </a:rPr>
              <a:t> </a:t>
            </a:r>
            <a:r>
              <a:rPr lang="en-US" dirty="0">
                <a:hlinkClick r:id="rId2"/>
              </a:rPr>
              <a:t>Fact Sheet #22 </a:t>
            </a:r>
            <a:endParaRPr lang="en-US" dirty="0"/>
          </a:p>
          <a:p>
            <a:pPr marL="0" indent="0">
              <a:buNone/>
            </a:pPr>
            <a:r>
              <a:rPr lang="en-US" dirty="0" err="1">
                <a:solidFill>
                  <a:srgbClr val="990033"/>
                </a:solidFill>
              </a:rPr>
              <a:t>Nonwork</a:t>
            </a:r>
            <a:r>
              <a:rPr lang="en-US" dirty="0">
                <a:solidFill>
                  <a:srgbClr val="990033"/>
                </a:solidFill>
              </a:rPr>
              <a:t> Time</a:t>
            </a:r>
            <a:r>
              <a:rPr lang="en-US" dirty="0"/>
              <a:t>.  Attendance at lectures, meetings, training programs and similar activities which is voluntary, outside of working hours, not job-related and no other work is performed.  </a:t>
            </a:r>
          </a:p>
          <a:p>
            <a:pPr marL="0" indent="0">
              <a:buNone/>
            </a:pPr>
            <a:endParaRPr lang="en-US" dirty="0"/>
          </a:p>
          <a:p>
            <a:pPr marL="0" indent="0">
              <a:buNone/>
            </a:pPr>
            <a:r>
              <a:rPr lang="en-US" dirty="0"/>
              <a:t>Training is considered directly related to the job if it is designed to make the employee more effective at </a:t>
            </a:r>
            <a:r>
              <a:rPr lang="en-US" dirty="0" smtClean="0"/>
              <a:t>his or her </a:t>
            </a:r>
            <a:r>
              <a:rPr lang="en-US" dirty="0"/>
              <a:t>present job. </a:t>
            </a:r>
          </a:p>
          <a:p>
            <a:pPr marL="0" indent="0">
              <a:buNone/>
            </a:pPr>
            <a:endParaRPr lang="en-US" dirty="0">
              <a:solidFill>
                <a:schemeClr val="tx1">
                  <a:lumMod val="75000"/>
                  <a:lumOff val="25000"/>
                </a:schemeClr>
              </a:solidFill>
            </a:endParaRPr>
          </a:p>
        </p:txBody>
      </p:sp>
      <p:sp>
        <p:nvSpPr>
          <p:cNvPr id="5" name="Text Placeholder 4"/>
          <p:cNvSpPr>
            <a:spLocks noGrp="1"/>
          </p:cNvSpPr>
          <p:nvPr>
            <p:ph type="body" sz="quarter" idx="3"/>
          </p:nvPr>
        </p:nvSpPr>
        <p:spPr>
          <a:xfrm>
            <a:off x="5791200" y="1722438"/>
            <a:ext cx="2895600" cy="639762"/>
          </a:xfrm>
        </p:spPr>
        <p:txBody>
          <a:bodyPr>
            <a:noAutofit/>
          </a:bodyPr>
          <a:lstStyle/>
          <a:p>
            <a:r>
              <a:rPr lang="en-US" sz="4000" dirty="0">
                <a:solidFill>
                  <a:srgbClr val="990033"/>
                </a:solidFill>
                <a:latin typeface="+mj-lt"/>
              </a:rPr>
              <a:t>HOURS WORKED</a:t>
            </a:r>
            <a:endParaRPr lang="en-US" sz="4000" dirty="0">
              <a:latin typeface="+mj-lt"/>
            </a:endParaRPr>
          </a:p>
        </p:txBody>
      </p:sp>
      <p:pic>
        <p:nvPicPr>
          <p:cNvPr id="9218" name="Picture 2" descr="https://thetomatos.com/wp-content/uploads/2016/02/teacher-meeting-clipart-2.jpe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5828522" y="2971800"/>
            <a:ext cx="3025191" cy="2316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676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62000"/>
            <a:ext cx="4040188" cy="1066800"/>
          </a:xfrm>
        </p:spPr>
        <p:txBody>
          <a:bodyPr>
            <a:noAutofit/>
          </a:bodyPr>
          <a:lstStyle/>
          <a:p>
            <a:r>
              <a:rPr lang="en-US" sz="4000" dirty="0" smtClean="0">
                <a:solidFill>
                  <a:srgbClr val="990033"/>
                </a:solidFill>
                <a:latin typeface="+mj-lt"/>
              </a:rPr>
              <a:t>HOURS WORKED</a:t>
            </a:r>
            <a:endParaRPr lang="en-US" sz="4000" dirty="0">
              <a:solidFill>
                <a:srgbClr val="990033"/>
              </a:solidFill>
              <a:latin typeface="+mj-lt"/>
            </a:endParaRPr>
          </a:p>
        </p:txBody>
      </p:sp>
      <p:sp>
        <p:nvSpPr>
          <p:cNvPr id="6" name="Content Placeholder 5"/>
          <p:cNvSpPr>
            <a:spLocks noGrp="1"/>
          </p:cNvSpPr>
          <p:nvPr>
            <p:ph sz="quarter" idx="4"/>
          </p:nvPr>
        </p:nvSpPr>
        <p:spPr>
          <a:xfrm>
            <a:off x="3733800" y="990600"/>
            <a:ext cx="5515885" cy="4572001"/>
          </a:xfrm>
        </p:spPr>
        <p:txBody>
          <a:bodyPr>
            <a:normAutofit lnSpcReduction="10000"/>
          </a:bodyPr>
          <a:lstStyle/>
          <a:p>
            <a:pPr marL="0" indent="0">
              <a:buNone/>
            </a:pPr>
            <a:r>
              <a:rPr lang="en-US" b="1" dirty="0">
                <a:solidFill>
                  <a:srgbClr val="0C0C0C"/>
                </a:solidFill>
              </a:rPr>
              <a:t>Travel Time </a:t>
            </a:r>
            <a:r>
              <a:rPr lang="en-US" dirty="0">
                <a:solidFill>
                  <a:srgbClr val="0C0C0C"/>
                </a:solidFill>
                <a:hlinkClick r:id="rId2"/>
              </a:rPr>
              <a:t>DOL Fact Sheet #22 </a:t>
            </a:r>
            <a:endParaRPr lang="en-US" dirty="0">
              <a:solidFill>
                <a:srgbClr val="0C0C0C"/>
              </a:solidFill>
            </a:endParaRPr>
          </a:p>
          <a:p>
            <a:pPr marL="0" indent="0">
              <a:buNone/>
            </a:pPr>
            <a:r>
              <a:rPr lang="en-US" dirty="0">
                <a:solidFill>
                  <a:srgbClr val="990033"/>
                </a:solidFill>
              </a:rPr>
              <a:t>Work Time</a:t>
            </a:r>
            <a:r>
              <a:rPr lang="en-US" dirty="0">
                <a:solidFill>
                  <a:srgbClr val="0C0C0C"/>
                </a:solidFill>
              </a:rPr>
              <a:t>.  </a:t>
            </a:r>
          </a:p>
          <a:p>
            <a:r>
              <a:rPr lang="en-US" dirty="0">
                <a:solidFill>
                  <a:srgbClr val="0C0C0C"/>
                </a:solidFill>
              </a:rPr>
              <a:t>Travel to a meeting place or alternate work location during the normal work day; </a:t>
            </a:r>
          </a:p>
          <a:p>
            <a:r>
              <a:rPr lang="en-US" dirty="0">
                <a:solidFill>
                  <a:srgbClr val="0C0C0C"/>
                </a:solidFill>
              </a:rPr>
              <a:t>Travel site-to-site as part of the employee’s normal duties; </a:t>
            </a:r>
          </a:p>
          <a:p>
            <a:r>
              <a:rPr lang="en-US" dirty="0">
                <a:solidFill>
                  <a:srgbClr val="0C0C0C"/>
                </a:solidFill>
              </a:rPr>
              <a:t>Travel required to go a considerable distance after hours to respond to an emergency; </a:t>
            </a:r>
          </a:p>
          <a:p>
            <a:r>
              <a:rPr lang="en-US" dirty="0">
                <a:solidFill>
                  <a:srgbClr val="0C0C0C"/>
                </a:solidFill>
              </a:rPr>
              <a:t>Travel away from the home community overnight.</a:t>
            </a:r>
          </a:p>
          <a:p>
            <a:endParaRPr lang="en-US" dirty="0"/>
          </a:p>
        </p:txBody>
      </p:sp>
      <p:pic>
        <p:nvPicPr>
          <p:cNvPr id="10242" name="Picture 2" descr="http://s3.amazonaws.com/cup-images/joannaswinton/medium/cup448563_470.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228600" y="3200400"/>
            <a:ext cx="3573801"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4092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pPr algn="ctr"/>
            <a:r>
              <a:rPr lang="en-US" b="1" dirty="0">
                <a:solidFill>
                  <a:srgbClr val="990033"/>
                </a:solidFill>
              </a:rPr>
              <a:t>TABLE OF CONTENTS</a:t>
            </a:r>
            <a:endParaRPr lang="en-US" dirty="0"/>
          </a:p>
        </p:txBody>
      </p:sp>
      <p:sp>
        <p:nvSpPr>
          <p:cNvPr id="4" name="Content Placeholder 3"/>
          <p:cNvSpPr>
            <a:spLocks noGrp="1"/>
          </p:cNvSpPr>
          <p:nvPr>
            <p:ph sz="half" idx="2"/>
          </p:nvPr>
        </p:nvSpPr>
        <p:spPr>
          <a:xfrm>
            <a:off x="685800" y="1371600"/>
            <a:ext cx="5105400" cy="4724399"/>
          </a:xfrm>
        </p:spPr>
        <p:txBody>
          <a:bodyPr>
            <a:normAutofit lnSpcReduction="10000"/>
          </a:bodyPr>
          <a:lstStyle/>
          <a:p>
            <a:r>
              <a:rPr lang="en-US" dirty="0"/>
              <a:t>What is the Fair Labor Standards Act</a:t>
            </a:r>
            <a:r>
              <a:rPr lang="en-US" dirty="0" smtClean="0"/>
              <a:t>?</a:t>
            </a:r>
          </a:p>
          <a:p>
            <a:r>
              <a:rPr lang="en-US" dirty="0" smtClean="0"/>
              <a:t>What is the difference between exempt and nonexempt? </a:t>
            </a:r>
          </a:p>
          <a:p>
            <a:r>
              <a:rPr lang="en-US" dirty="0" smtClean="0"/>
              <a:t>Exemption Tests</a:t>
            </a:r>
            <a:endParaRPr lang="en-US" dirty="0"/>
          </a:p>
          <a:p>
            <a:r>
              <a:rPr lang="en-US" dirty="0"/>
              <a:t>What has changed? </a:t>
            </a:r>
          </a:p>
          <a:p>
            <a:r>
              <a:rPr lang="en-US" dirty="0"/>
              <a:t>Who will </a:t>
            </a:r>
            <a:r>
              <a:rPr lang="en-US" dirty="0" smtClean="0"/>
              <a:t>not be affected?</a:t>
            </a:r>
          </a:p>
          <a:p>
            <a:r>
              <a:rPr lang="en-US" dirty="0" smtClean="0"/>
              <a:t>Who will be affected?  </a:t>
            </a:r>
          </a:p>
          <a:p>
            <a:r>
              <a:rPr lang="en-US" dirty="0" smtClean="0"/>
              <a:t>Compensatory </a:t>
            </a:r>
            <a:r>
              <a:rPr lang="en-US" dirty="0"/>
              <a:t>time</a:t>
            </a:r>
          </a:p>
          <a:p>
            <a:r>
              <a:rPr lang="en-US" dirty="0"/>
              <a:t>What constitutes “hours </a:t>
            </a:r>
            <a:r>
              <a:rPr lang="en-US" dirty="0" smtClean="0"/>
              <a:t>worked?”</a:t>
            </a:r>
            <a:endParaRPr lang="en-US" dirty="0"/>
          </a:p>
          <a:p>
            <a:r>
              <a:rPr lang="en-US" dirty="0"/>
              <a:t>Summary</a:t>
            </a:r>
          </a:p>
          <a:p>
            <a:r>
              <a:rPr lang="en-US" dirty="0"/>
              <a:t>Questions</a:t>
            </a:r>
          </a:p>
          <a:p>
            <a:endParaRPr lang="en-US" dirty="0"/>
          </a:p>
        </p:txBody>
      </p:sp>
      <p:pic>
        <p:nvPicPr>
          <p:cNvPr id="10242" name="Picture 2" descr="https://tse1.mm.bing.net/th?&amp;id=OIP.Me3f98b58781e755238c3dd4a8aa37248o0&amp;w=300&amp;h=300&amp;c=0&amp;pid=1.9&amp;rs=0&amp;p=0&amp;r=0"/>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787656" y="18288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7825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199" y="1600200"/>
            <a:ext cx="4514180" cy="4221162"/>
          </a:xfrm>
        </p:spPr>
        <p:txBody>
          <a:bodyPr>
            <a:normAutofit/>
          </a:bodyPr>
          <a:lstStyle/>
          <a:p>
            <a:pPr marL="0" indent="0">
              <a:buNone/>
            </a:pPr>
            <a:r>
              <a:rPr lang="en-US" b="1" dirty="0">
                <a:solidFill>
                  <a:srgbClr val="0C0C0C"/>
                </a:solidFill>
              </a:rPr>
              <a:t>Travel Time </a:t>
            </a:r>
            <a:endParaRPr lang="en-US" b="1" dirty="0" smtClean="0">
              <a:solidFill>
                <a:srgbClr val="0C0C0C"/>
              </a:solidFill>
            </a:endParaRPr>
          </a:p>
          <a:p>
            <a:pPr marL="0" indent="0">
              <a:buNone/>
            </a:pPr>
            <a:r>
              <a:rPr lang="en-US" dirty="0" smtClean="0">
                <a:solidFill>
                  <a:srgbClr val="0C0C0C"/>
                </a:solidFill>
                <a:hlinkClick r:id="rId2"/>
              </a:rPr>
              <a:t>DOL </a:t>
            </a:r>
            <a:r>
              <a:rPr lang="en-US" dirty="0">
                <a:solidFill>
                  <a:srgbClr val="0C0C0C"/>
                </a:solidFill>
                <a:hlinkClick r:id="rId2"/>
              </a:rPr>
              <a:t>Fact Sheet #22 </a:t>
            </a:r>
            <a:endParaRPr lang="en-US" dirty="0">
              <a:solidFill>
                <a:srgbClr val="0C0C0C"/>
              </a:solidFill>
            </a:endParaRPr>
          </a:p>
          <a:p>
            <a:pPr marL="0" indent="0">
              <a:buNone/>
            </a:pPr>
            <a:r>
              <a:rPr lang="en-US" dirty="0" err="1" smtClean="0">
                <a:solidFill>
                  <a:srgbClr val="990033"/>
                </a:solidFill>
              </a:rPr>
              <a:t>Nonwork</a:t>
            </a:r>
            <a:r>
              <a:rPr lang="en-US" dirty="0" smtClean="0">
                <a:solidFill>
                  <a:srgbClr val="990033"/>
                </a:solidFill>
              </a:rPr>
              <a:t> </a:t>
            </a:r>
            <a:r>
              <a:rPr lang="en-US" dirty="0">
                <a:solidFill>
                  <a:srgbClr val="990033"/>
                </a:solidFill>
              </a:rPr>
              <a:t>Time.</a:t>
            </a:r>
            <a:r>
              <a:rPr lang="en-US" dirty="0">
                <a:solidFill>
                  <a:srgbClr val="0C0C0C"/>
                </a:solidFill>
              </a:rPr>
              <a:t>  </a:t>
            </a:r>
          </a:p>
          <a:p>
            <a:r>
              <a:rPr lang="en-US" dirty="0">
                <a:solidFill>
                  <a:srgbClr val="0C0C0C"/>
                </a:solidFill>
              </a:rPr>
              <a:t>Travel to and from the employee’s home to the work site; </a:t>
            </a:r>
          </a:p>
          <a:p>
            <a:r>
              <a:rPr lang="en-US" dirty="0">
                <a:solidFill>
                  <a:srgbClr val="0C0C0C"/>
                </a:solidFill>
              </a:rPr>
              <a:t>Travel required to return to the workplace after hours to respond to an emergency. </a:t>
            </a:r>
          </a:p>
          <a:p>
            <a:endParaRPr lang="en-US" dirty="0"/>
          </a:p>
        </p:txBody>
      </p:sp>
      <p:sp>
        <p:nvSpPr>
          <p:cNvPr id="5" name="Text Placeholder 4"/>
          <p:cNvSpPr>
            <a:spLocks noGrp="1"/>
          </p:cNvSpPr>
          <p:nvPr>
            <p:ph type="body" sz="quarter" idx="3"/>
          </p:nvPr>
        </p:nvSpPr>
        <p:spPr>
          <a:xfrm>
            <a:off x="6019800" y="1722438"/>
            <a:ext cx="2667000" cy="639762"/>
          </a:xfrm>
        </p:spPr>
        <p:txBody>
          <a:bodyPr>
            <a:noAutofit/>
          </a:bodyPr>
          <a:lstStyle/>
          <a:p>
            <a:r>
              <a:rPr lang="en-US" sz="4000" dirty="0" smtClean="0">
                <a:solidFill>
                  <a:srgbClr val="990033"/>
                </a:solidFill>
                <a:latin typeface="+mj-lt"/>
              </a:rPr>
              <a:t>HOURS WORKED</a:t>
            </a:r>
            <a:endParaRPr lang="en-US" sz="4000" dirty="0">
              <a:solidFill>
                <a:srgbClr val="990033"/>
              </a:solidFill>
              <a:latin typeface="+mj-lt"/>
            </a:endParaRPr>
          </a:p>
        </p:txBody>
      </p:sp>
      <p:pic>
        <p:nvPicPr>
          <p:cNvPr id="12290" name="Picture 2" descr="Image result for automobile"/>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971379" y="2355980"/>
            <a:ext cx="3863058" cy="220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969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62000"/>
            <a:ext cx="4040188" cy="1066800"/>
          </a:xfrm>
        </p:spPr>
        <p:txBody>
          <a:bodyPr>
            <a:noAutofit/>
          </a:bodyPr>
          <a:lstStyle/>
          <a:p>
            <a:r>
              <a:rPr lang="en-US" sz="4000" dirty="0" smtClean="0">
                <a:solidFill>
                  <a:srgbClr val="990033"/>
                </a:solidFill>
                <a:latin typeface="+mj-lt"/>
              </a:rPr>
              <a:t>HOURS WORKED</a:t>
            </a:r>
            <a:endParaRPr lang="en-US" sz="4000" dirty="0">
              <a:solidFill>
                <a:srgbClr val="990033"/>
              </a:solidFill>
              <a:latin typeface="+mj-lt"/>
            </a:endParaRPr>
          </a:p>
        </p:txBody>
      </p:sp>
      <p:sp>
        <p:nvSpPr>
          <p:cNvPr id="6" name="Content Placeholder 5"/>
          <p:cNvSpPr>
            <a:spLocks noGrp="1"/>
          </p:cNvSpPr>
          <p:nvPr>
            <p:ph sz="quarter" idx="4"/>
          </p:nvPr>
        </p:nvSpPr>
        <p:spPr>
          <a:xfrm>
            <a:off x="3810000" y="838200"/>
            <a:ext cx="4953000" cy="4724401"/>
          </a:xfrm>
        </p:spPr>
        <p:txBody>
          <a:bodyPr>
            <a:normAutofit fontScale="92500"/>
          </a:bodyPr>
          <a:lstStyle/>
          <a:p>
            <a:pPr marL="0" indent="0">
              <a:buNone/>
            </a:pPr>
            <a:r>
              <a:rPr lang="en-US" b="1" dirty="0">
                <a:solidFill>
                  <a:srgbClr val="0C0C0C"/>
                </a:solidFill>
              </a:rPr>
              <a:t>Overnight Travel  </a:t>
            </a:r>
            <a:r>
              <a:rPr lang="en-US" dirty="0">
                <a:solidFill>
                  <a:srgbClr val="0C0C0C"/>
                </a:solidFill>
                <a:hlinkClick r:id="rId2"/>
              </a:rPr>
              <a:t>DOL Fact Sheet #22 </a:t>
            </a:r>
            <a:r>
              <a:rPr lang="en-US" dirty="0">
                <a:solidFill>
                  <a:srgbClr val="0C0C0C"/>
                </a:solidFill>
              </a:rPr>
              <a:t> </a:t>
            </a:r>
          </a:p>
          <a:p>
            <a:pPr marL="0" indent="0">
              <a:buNone/>
            </a:pPr>
            <a:r>
              <a:rPr lang="en-US" dirty="0">
                <a:solidFill>
                  <a:srgbClr val="990033"/>
                </a:solidFill>
              </a:rPr>
              <a:t>Work Time</a:t>
            </a:r>
            <a:r>
              <a:rPr lang="en-US" dirty="0">
                <a:solidFill>
                  <a:srgbClr val="0C0C0C"/>
                </a:solidFill>
              </a:rPr>
              <a:t>.  Travel time that keeps an employee away from home overnight is work time.  (Wis. </a:t>
            </a:r>
            <a:r>
              <a:rPr lang="en-US" dirty="0" err="1">
                <a:solidFill>
                  <a:srgbClr val="0C0C0C"/>
                </a:solidFill>
              </a:rPr>
              <a:t>Adm</a:t>
            </a:r>
            <a:r>
              <a:rPr lang="en-US" dirty="0">
                <a:solidFill>
                  <a:srgbClr val="0C0C0C"/>
                </a:solidFill>
              </a:rPr>
              <a:t> Code </a:t>
            </a:r>
            <a:r>
              <a:rPr lang="en-US" dirty="0">
                <a:solidFill>
                  <a:srgbClr val="0C0C0C"/>
                </a:solidFill>
                <a:hlinkClick r:id="rId3"/>
              </a:rPr>
              <a:t>DWD 272.12 (2)(g) </a:t>
            </a:r>
            <a:endParaRPr lang="en-US" dirty="0">
              <a:solidFill>
                <a:srgbClr val="0C0C0C"/>
              </a:solidFill>
            </a:endParaRPr>
          </a:p>
          <a:p>
            <a:pPr marL="0" indent="0">
              <a:buNone/>
            </a:pPr>
            <a:endParaRPr lang="en-US" dirty="0">
              <a:solidFill>
                <a:srgbClr val="0C0C0C"/>
              </a:solidFill>
            </a:endParaRPr>
          </a:p>
          <a:p>
            <a:pPr marL="0" indent="0">
              <a:buNone/>
            </a:pPr>
            <a:r>
              <a:rPr lang="en-US" dirty="0">
                <a:solidFill>
                  <a:srgbClr val="0C0C0C"/>
                </a:solidFill>
              </a:rPr>
              <a:t>If an employee is offered public transportation but requests to use a personal vehicle instead, the employer may count as </a:t>
            </a:r>
            <a:r>
              <a:rPr lang="en-US" dirty="0" smtClean="0">
                <a:solidFill>
                  <a:srgbClr val="0C0C0C"/>
                </a:solidFill>
              </a:rPr>
              <a:t>time worked </a:t>
            </a:r>
            <a:r>
              <a:rPr lang="en-US" dirty="0">
                <a:solidFill>
                  <a:srgbClr val="0C0C0C"/>
                </a:solidFill>
              </a:rPr>
              <a:t>either the time spent driving or the time the employee would have been in the public conveyance.</a:t>
            </a:r>
          </a:p>
          <a:p>
            <a:endParaRPr lang="en-US" dirty="0"/>
          </a:p>
        </p:txBody>
      </p:sp>
      <p:pic>
        <p:nvPicPr>
          <p:cNvPr id="1026" name="Picture 2" descr="https://tse2.mm.bing.net/th?id=OIP.M21af14f0b6a9d6e0a6ef0f5dea045929H0&amp;pid=15.1&amp;P=0&amp;w=452&amp;h=170"/>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304800" y="2819400"/>
            <a:ext cx="3367669" cy="151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2559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90600"/>
            <a:ext cx="4040188" cy="1371600"/>
          </a:xfrm>
        </p:spPr>
        <p:txBody>
          <a:bodyPr/>
          <a:lstStyle/>
          <a:p>
            <a:r>
              <a:rPr lang="en-US" sz="4000" dirty="0">
                <a:solidFill>
                  <a:srgbClr val="990033"/>
                </a:solidFill>
                <a:latin typeface="+mj-lt"/>
              </a:rPr>
              <a:t>HOURS WORKED </a:t>
            </a:r>
          </a:p>
          <a:p>
            <a:endParaRPr lang="en-US" dirty="0"/>
          </a:p>
        </p:txBody>
      </p:sp>
      <p:sp>
        <p:nvSpPr>
          <p:cNvPr id="6" name="Content Placeholder 5"/>
          <p:cNvSpPr>
            <a:spLocks noGrp="1"/>
          </p:cNvSpPr>
          <p:nvPr>
            <p:ph sz="quarter" idx="4"/>
          </p:nvPr>
        </p:nvSpPr>
        <p:spPr>
          <a:xfrm>
            <a:off x="3657600" y="838199"/>
            <a:ext cx="5029200" cy="4572000"/>
          </a:xfrm>
        </p:spPr>
        <p:txBody>
          <a:bodyPr>
            <a:normAutofit lnSpcReduction="10000"/>
          </a:bodyPr>
          <a:lstStyle/>
          <a:p>
            <a:pPr marL="0" indent="0">
              <a:buNone/>
            </a:pPr>
            <a:r>
              <a:rPr lang="en-US" b="1" dirty="0">
                <a:solidFill>
                  <a:srgbClr val="0C0C0C"/>
                </a:solidFill>
              </a:rPr>
              <a:t>Waiting Periods </a:t>
            </a:r>
            <a:endParaRPr lang="en-US" b="1" dirty="0" smtClean="0">
              <a:solidFill>
                <a:srgbClr val="0C0C0C"/>
              </a:solidFill>
            </a:endParaRPr>
          </a:p>
          <a:p>
            <a:pPr marL="0" indent="0">
              <a:buNone/>
            </a:pPr>
            <a:r>
              <a:rPr lang="en-US" dirty="0" err="1" smtClean="0">
                <a:solidFill>
                  <a:srgbClr val="0C0C0C"/>
                </a:solidFill>
                <a:hlinkClick r:id="rId2"/>
              </a:rPr>
              <a:t>DOL</a:t>
            </a:r>
            <a:r>
              <a:rPr lang="en-US" dirty="0" smtClean="0">
                <a:solidFill>
                  <a:srgbClr val="0C0C0C"/>
                </a:solidFill>
                <a:hlinkClick r:id="rId2"/>
              </a:rPr>
              <a:t> </a:t>
            </a:r>
            <a:r>
              <a:rPr lang="en-US" dirty="0">
                <a:solidFill>
                  <a:srgbClr val="0C0C0C"/>
                </a:solidFill>
                <a:hlinkClick r:id="rId2"/>
              </a:rPr>
              <a:t>Fact Sheet #22 </a:t>
            </a:r>
            <a:endParaRPr lang="en-US" dirty="0">
              <a:solidFill>
                <a:srgbClr val="0C0C0C"/>
              </a:solidFill>
            </a:endParaRPr>
          </a:p>
          <a:p>
            <a:pPr marL="0" indent="0">
              <a:buNone/>
            </a:pPr>
            <a:r>
              <a:rPr lang="en-US" dirty="0">
                <a:solidFill>
                  <a:srgbClr val="990033"/>
                </a:solidFill>
              </a:rPr>
              <a:t>Work Time</a:t>
            </a:r>
            <a:r>
              <a:rPr lang="en-US" dirty="0">
                <a:solidFill>
                  <a:srgbClr val="0C0C0C"/>
                </a:solidFill>
              </a:rPr>
              <a:t>. Unpredictable short periods of inactivity when the employee is engaged to wait. </a:t>
            </a:r>
          </a:p>
          <a:p>
            <a:pPr marL="0" indent="0">
              <a:buNone/>
            </a:pPr>
            <a:endParaRPr lang="en-US" dirty="0">
              <a:solidFill>
                <a:srgbClr val="0C0C0C"/>
              </a:solidFill>
            </a:endParaRPr>
          </a:p>
          <a:p>
            <a:pPr marL="0" indent="0">
              <a:buNone/>
            </a:pPr>
            <a:r>
              <a:rPr lang="en-US" dirty="0" err="1">
                <a:solidFill>
                  <a:srgbClr val="990033"/>
                </a:solidFill>
              </a:rPr>
              <a:t>Nonwork</a:t>
            </a:r>
            <a:r>
              <a:rPr lang="en-US" dirty="0">
                <a:solidFill>
                  <a:srgbClr val="990033"/>
                </a:solidFill>
              </a:rPr>
              <a:t> Time</a:t>
            </a:r>
            <a:r>
              <a:rPr lang="en-US" dirty="0">
                <a:solidFill>
                  <a:srgbClr val="0C0C0C"/>
                </a:solidFill>
              </a:rPr>
              <a:t>. Periods of inactivity </a:t>
            </a:r>
            <a:r>
              <a:rPr lang="en-US" dirty="0" smtClean="0">
                <a:solidFill>
                  <a:srgbClr val="0C0C0C"/>
                </a:solidFill>
              </a:rPr>
              <a:t>when </a:t>
            </a:r>
            <a:r>
              <a:rPr lang="en-US" dirty="0">
                <a:solidFill>
                  <a:srgbClr val="0C0C0C"/>
                </a:solidFill>
              </a:rPr>
              <a:t>the employee is waiting to be engaged or when the length of time is long enough (at least an hour) for the employee to use the time </a:t>
            </a:r>
            <a:r>
              <a:rPr lang="en-US" dirty="0" smtClean="0">
                <a:solidFill>
                  <a:srgbClr val="0C0C0C"/>
                </a:solidFill>
              </a:rPr>
              <a:t>as he or she pleases without constraints.</a:t>
            </a:r>
            <a:endParaRPr lang="en-US" dirty="0">
              <a:solidFill>
                <a:srgbClr val="0C0C0C"/>
              </a:solidFill>
            </a:endParaRPr>
          </a:p>
          <a:p>
            <a:endParaRPr lang="en-US" dirty="0"/>
          </a:p>
        </p:txBody>
      </p:sp>
      <p:pic>
        <p:nvPicPr>
          <p:cNvPr id="19472" name="Picture 16" descr="Image result for waitin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85800" y="2743200"/>
            <a:ext cx="2751474" cy="2666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513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990599"/>
            <a:ext cx="5257800" cy="5029199"/>
          </a:xfrm>
        </p:spPr>
        <p:txBody>
          <a:bodyPr>
            <a:normAutofit/>
          </a:bodyPr>
          <a:lstStyle/>
          <a:p>
            <a:pPr marL="0" indent="0">
              <a:buNone/>
            </a:pPr>
            <a:r>
              <a:rPr lang="en-US" b="1" dirty="0">
                <a:solidFill>
                  <a:srgbClr val="0C0C0C"/>
                </a:solidFill>
              </a:rPr>
              <a:t>Independent Education </a:t>
            </a:r>
            <a:r>
              <a:rPr lang="en-US" dirty="0">
                <a:solidFill>
                  <a:srgbClr val="0C0C0C"/>
                </a:solidFill>
                <a:hlinkClick r:id="rId2"/>
              </a:rPr>
              <a:t>29 USC §785.30 </a:t>
            </a:r>
            <a:r>
              <a:rPr lang="en-US" dirty="0">
                <a:solidFill>
                  <a:srgbClr val="0C0C0C"/>
                </a:solidFill>
              </a:rPr>
              <a:t> </a:t>
            </a:r>
          </a:p>
          <a:p>
            <a:pPr marL="0" indent="0">
              <a:buNone/>
            </a:pPr>
            <a:r>
              <a:rPr lang="en-US" dirty="0" err="1">
                <a:solidFill>
                  <a:srgbClr val="990033"/>
                </a:solidFill>
              </a:rPr>
              <a:t>Nonwork</a:t>
            </a:r>
            <a:r>
              <a:rPr lang="en-US" dirty="0">
                <a:solidFill>
                  <a:srgbClr val="990033"/>
                </a:solidFill>
              </a:rPr>
              <a:t> Time</a:t>
            </a:r>
          </a:p>
          <a:p>
            <a:r>
              <a:rPr lang="en-US" dirty="0">
                <a:solidFill>
                  <a:srgbClr val="0C0C0C"/>
                </a:solidFill>
              </a:rPr>
              <a:t>Attendance at a college or trade school after hours on the employee’s own initiative, even if the course is related to the employee’s job.</a:t>
            </a:r>
          </a:p>
          <a:p>
            <a:r>
              <a:rPr lang="en-US" dirty="0">
                <a:solidFill>
                  <a:srgbClr val="0C0C0C"/>
                </a:solidFill>
              </a:rPr>
              <a:t>Attendance outside of working hours at specialized or </a:t>
            </a:r>
            <a:r>
              <a:rPr lang="en-US" dirty="0" smtClean="0">
                <a:solidFill>
                  <a:srgbClr val="0C0C0C"/>
                </a:solidFill>
              </a:rPr>
              <a:t>follow-up </a:t>
            </a:r>
            <a:r>
              <a:rPr lang="en-US" dirty="0">
                <a:solidFill>
                  <a:srgbClr val="0C0C0C"/>
                </a:solidFill>
              </a:rPr>
              <a:t>training that is required by law for certification. </a:t>
            </a:r>
          </a:p>
          <a:p>
            <a:pPr marL="0" indent="0">
              <a:buNone/>
            </a:pPr>
            <a:endParaRPr lang="en-US" dirty="0">
              <a:solidFill>
                <a:srgbClr val="0C0C0C"/>
              </a:solidFill>
            </a:endParaRPr>
          </a:p>
          <a:p>
            <a:endParaRPr lang="en-US" dirty="0"/>
          </a:p>
        </p:txBody>
      </p:sp>
      <p:sp>
        <p:nvSpPr>
          <p:cNvPr id="5" name="Text Placeholder 4"/>
          <p:cNvSpPr>
            <a:spLocks noGrp="1"/>
          </p:cNvSpPr>
          <p:nvPr>
            <p:ph type="body" sz="quarter" idx="3"/>
          </p:nvPr>
        </p:nvSpPr>
        <p:spPr>
          <a:xfrm>
            <a:off x="5862674" y="838200"/>
            <a:ext cx="3048000" cy="1219200"/>
          </a:xfrm>
        </p:spPr>
        <p:txBody>
          <a:bodyPr>
            <a:normAutofit lnSpcReduction="10000"/>
          </a:bodyPr>
          <a:lstStyle/>
          <a:p>
            <a:r>
              <a:rPr lang="en-US" sz="4000" dirty="0">
                <a:solidFill>
                  <a:srgbClr val="990033"/>
                </a:solidFill>
                <a:latin typeface="+mj-lt"/>
              </a:rPr>
              <a:t>HOURS WORKED</a:t>
            </a:r>
          </a:p>
        </p:txBody>
      </p:sp>
      <p:pic>
        <p:nvPicPr>
          <p:cNvPr id="8" name="Content Placeholder 7"/>
          <p:cNvPicPr>
            <a:picLocks noGrp="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6281774" y="2514599"/>
            <a:ext cx="2209800" cy="1981200"/>
          </a:xfrm>
          <a:prstGeom prst="rect">
            <a:avLst/>
          </a:prstGeom>
        </p:spPr>
      </p:pic>
    </p:spTree>
    <p:extLst>
      <p:ext uri="{BB962C8B-B14F-4D97-AF65-F5344CB8AC3E}">
        <p14:creationId xmlns:p14="http://schemas.microsoft.com/office/powerpoint/2010/main" val="21259999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685800"/>
            <a:ext cx="4040188" cy="762000"/>
          </a:xfrm>
        </p:spPr>
        <p:txBody>
          <a:bodyPr>
            <a:noAutofit/>
          </a:bodyPr>
          <a:lstStyle/>
          <a:p>
            <a:r>
              <a:rPr lang="en-US" sz="4000" dirty="0" smtClean="0">
                <a:solidFill>
                  <a:srgbClr val="990033"/>
                </a:solidFill>
                <a:latin typeface="+mj-lt"/>
              </a:rPr>
              <a:t>SUMMARY</a:t>
            </a:r>
            <a:r>
              <a:rPr lang="en-US" sz="4000" dirty="0" smtClean="0">
                <a:solidFill>
                  <a:srgbClr val="990033"/>
                </a:solidFill>
              </a:rPr>
              <a:t> </a:t>
            </a:r>
            <a:endParaRPr lang="en-US" sz="4000" dirty="0">
              <a:solidFill>
                <a:srgbClr val="990033"/>
              </a:solidFill>
            </a:endParaRPr>
          </a:p>
        </p:txBody>
      </p:sp>
      <p:sp>
        <p:nvSpPr>
          <p:cNvPr id="6" name="Content Placeholder 5"/>
          <p:cNvSpPr>
            <a:spLocks noGrp="1"/>
          </p:cNvSpPr>
          <p:nvPr>
            <p:ph sz="quarter" idx="4"/>
          </p:nvPr>
        </p:nvSpPr>
        <p:spPr>
          <a:xfrm>
            <a:off x="2819400" y="1295400"/>
            <a:ext cx="6019799" cy="4876800"/>
          </a:xfrm>
        </p:spPr>
        <p:txBody>
          <a:bodyPr>
            <a:normAutofit/>
          </a:bodyPr>
          <a:lstStyle/>
          <a:p>
            <a:r>
              <a:rPr lang="en-US" dirty="0">
                <a:solidFill>
                  <a:srgbClr val="0C0C0C"/>
                </a:solidFill>
              </a:rPr>
              <a:t>There is no distinction in timekeeping requirements between nonexempt university staff and nonexempt academic staff</a:t>
            </a:r>
          </a:p>
          <a:p>
            <a:r>
              <a:rPr lang="en-US" dirty="0">
                <a:solidFill>
                  <a:srgbClr val="0C0C0C"/>
                </a:solidFill>
              </a:rPr>
              <a:t>Overtime or compensatory time is earned after 40 hours worked in a </a:t>
            </a:r>
            <a:r>
              <a:rPr lang="en-US" dirty="0" smtClean="0">
                <a:solidFill>
                  <a:srgbClr val="0C0C0C"/>
                </a:solidFill>
              </a:rPr>
              <a:t>workweek, not 8 hours in a day. </a:t>
            </a:r>
          </a:p>
          <a:p>
            <a:r>
              <a:rPr lang="en-US" dirty="0" smtClean="0">
                <a:solidFill>
                  <a:srgbClr val="0C0C0C"/>
                </a:solidFill>
              </a:rPr>
              <a:t>Paid </a:t>
            </a:r>
            <a:r>
              <a:rPr lang="en-US" dirty="0">
                <a:solidFill>
                  <a:srgbClr val="0C0C0C"/>
                </a:solidFill>
              </a:rPr>
              <a:t>time off does not count toward the 40 hours</a:t>
            </a:r>
          </a:p>
          <a:p>
            <a:r>
              <a:rPr lang="en-US" dirty="0">
                <a:solidFill>
                  <a:srgbClr val="0C0C0C"/>
                </a:solidFill>
              </a:rPr>
              <a:t>A meal period must be 30 minutes or more to be unpaid </a:t>
            </a:r>
          </a:p>
          <a:p>
            <a:pPr marL="0" indent="0">
              <a:buNone/>
            </a:pPr>
            <a:endParaRPr lang="en-US" dirty="0">
              <a:solidFill>
                <a:schemeClr val="tx1">
                  <a:lumMod val="75000"/>
                  <a:lumOff val="25000"/>
                </a:schemeClr>
              </a:solidFill>
            </a:endParaRPr>
          </a:p>
          <a:p>
            <a:endParaRPr lang="en-US" dirty="0"/>
          </a:p>
        </p:txBody>
      </p:sp>
      <p:pic>
        <p:nvPicPr>
          <p:cNvPr id="8196" name="Picture 4" descr="https://tse1.mm.bing.net/th?&amp;id=OIP.M24da620e9d86c4b2871eed831c0597ecH0&amp;w=257&amp;h=300&amp;c=0&amp;pid=1.9&amp;rs=0&amp;p=0&amp;r=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57200" y="2057400"/>
            <a:ext cx="2088896"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27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04800" y="914400"/>
            <a:ext cx="5181600" cy="5029200"/>
          </a:xfrm>
        </p:spPr>
        <p:txBody>
          <a:bodyPr>
            <a:normAutofit fontScale="92500"/>
          </a:bodyPr>
          <a:lstStyle/>
          <a:p>
            <a:r>
              <a:rPr lang="en-US" sz="2600" dirty="0">
                <a:solidFill>
                  <a:srgbClr val="0C0C0C"/>
                </a:solidFill>
              </a:rPr>
              <a:t>The employer must pay for any work done by a nonexempt employee of which it had knowledge even if the work was not </a:t>
            </a:r>
            <a:r>
              <a:rPr lang="en-US" sz="2600" dirty="0" smtClean="0">
                <a:solidFill>
                  <a:srgbClr val="0C0C0C"/>
                </a:solidFill>
              </a:rPr>
              <a:t>preapproved</a:t>
            </a:r>
            <a:r>
              <a:rPr lang="en-US" sz="2600" dirty="0">
                <a:solidFill>
                  <a:srgbClr val="0C0C0C"/>
                </a:solidFill>
              </a:rPr>
              <a:t>.</a:t>
            </a:r>
          </a:p>
          <a:p>
            <a:endParaRPr lang="en-US" sz="2600" dirty="0">
              <a:solidFill>
                <a:srgbClr val="0C0C0C"/>
              </a:solidFill>
            </a:endParaRPr>
          </a:p>
          <a:p>
            <a:r>
              <a:rPr lang="en-US" sz="2600" dirty="0">
                <a:solidFill>
                  <a:srgbClr val="0C0C0C"/>
                </a:solidFill>
              </a:rPr>
              <a:t>Any work performed by the nonexempt employee which the employer allows and does not affirmatively stop is paid work time</a:t>
            </a:r>
            <a:r>
              <a:rPr lang="en-US" sz="2600" dirty="0" smtClean="0">
                <a:solidFill>
                  <a:srgbClr val="0C0C0C"/>
                </a:solidFill>
              </a:rPr>
              <a:t>.</a:t>
            </a:r>
          </a:p>
          <a:p>
            <a:endParaRPr lang="en-US" sz="2600" dirty="0" smtClean="0">
              <a:solidFill>
                <a:srgbClr val="0C0C0C"/>
              </a:solidFill>
            </a:endParaRPr>
          </a:p>
          <a:p>
            <a:r>
              <a:rPr lang="en-US" sz="2600" dirty="0" smtClean="0">
                <a:solidFill>
                  <a:srgbClr val="0C0C0C"/>
                </a:solidFill>
              </a:rPr>
              <a:t>This includes after-hours work done at home on phones and </a:t>
            </a:r>
            <a:r>
              <a:rPr lang="en-US" sz="2600" dirty="0" smtClean="0">
                <a:solidFill>
                  <a:srgbClr val="0C0C0C"/>
                </a:solidFill>
              </a:rPr>
              <a:t>computers. </a:t>
            </a:r>
            <a:endParaRPr lang="en-US" sz="2600" dirty="0">
              <a:solidFill>
                <a:srgbClr val="0C0C0C"/>
              </a:solidFill>
            </a:endParaRPr>
          </a:p>
          <a:p>
            <a:endParaRPr lang="en-US" dirty="0"/>
          </a:p>
          <a:p>
            <a:endParaRPr lang="en-US" dirty="0"/>
          </a:p>
        </p:txBody>
      </p:sp>
      <p:sp>
        <p:nvSpPr>
          <p:cNvPr id="5" name="Text Placeholder 4"/>
          <p:cNvSpPr>
            <a:spLocks noGrp="1"/>
          </p:cNvSpPr>
          <p:nvPr>
            <p:ph type="body" sz="quarter" idx="3"/>
          </p:nvPr>
        </p:nvSpPr>
        <p:spPr>
          <a:xfrm>
            <a:off x="4645025" y="1371600"/>
            <a:ext cx="4041775" cy="990600"/>
          </a:xfrm>
        </p:spPr>
        <p:txBody>
          <a:bodyPr/>
          <a:lstStyle/>
          <a:p>
            <a:pPr algn="r"/>
            <a:r>
              <a:rPr lang="en-US" sz="4000" dirty="0">
                <a:solidFill>
                  <a:srgbClr val="990033"/>
                </a:solidFill>
                <a:latin typeface="+mj-lt"/>
              </a:rPr>
              <a:t>SUMMARY</a:t>
            </a:r>
            <a:endParaRPr lang="en-US" sz="4000" dirty="0">
              <a:latin typeface="+mj-lt"/>
            </a:endParaRPr>
          </a:p>
          <a:p>
            <a:endParaRPr lang="en-US" dirty="0"/>
          </a:p>
        </p:txBody>
      </p:sp>
      <p:pic>
        <p:nvPicPr>
          <p:cNvPr id="7170" name="Picture 2" descr="https://tse1.mm.bing.net/th?&amp;id=OIP.Mb6da2d7de9efed0f7706b73ed524a6c3o0&amp;w=300&amp;h=273&amp;c=0&amp;pid=1.9&amp;rs=0&amp;p=0&amp;r=0"/>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829859" y="1899097"/>
            <a:ext cx="2857500" cy="260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293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5122" name="Picture 2" descr="https://tse1.mm.bing.net/th?&amp;id=OIP.M72c99ce70626367094ce0f02ccbe4801H0&amp;w=299&amp;h=182&amp;c=0&amp;pid=1.9&amp;rs=0&amp;p=0&amp;r=0"/>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0"/>
            <a:ext cx="926374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19896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Autofit/>
          </a:bodyPr>
          <a:lstStyle/>
          <a:p>
            <a:pPr algn="ctr"/>
            <a:r>
              <a:rPr lang="en-US" dirty="0" smtClean="0">
                <a:solidFill>
                  <a:srgbClr val="990033"/>
                </a:solidFill>
              </a:rPr>
              <a:t>FLSA</a:t>
            </a:r>
            <a:endParaRPr lang="en-US" dirty="0">
              <a:solidFill>
                <a:srgbClr val="990033"/>
              </a:solidFill>
            </a:endParaRPr>
          </a:p>
        </p:txBody>
      </p:sp>
      <p:sp>
        <p:nvSpPr>
          <p:cNvPr id="4" name="Content Placeholder 3"/>
          <p:cNvSpPr>
            <a:spLocks noGrp="1"/>
          </p:cNvSpPr>
          <p:nvPr>
            <p:ph sz="half" idx="2"/>
          </p:nvPr>
        </p:nvSpPr>
        <p:spPr>
          <a:xfrm>
            <a:off x="135019" y="1371600"/>
            <a:ext cx="5288903" cy="4648200"/>
          </a:xfrm>
        </p:spPr>
        <p:txBody>
          <a:bodyPr>
            <a:normAutofit/>
          </a:bodyPr>
          <a:lstStyle/>
          <a:p>
            <a:r>
              <a:rPr lang="en-US" dirty="0" smtClean="0"/>
              <a:t>US </a:t>
            </a:r>
            <a:r>
              <a:rPr lang="en-US" dirty="0"/>
              <a:t>federal wage and hour law. </a:t>
            </a:r>
          </a:p>
          <a:p>
            <a:r>
              <a:rPr lang="en-US" dirty="0" smtClean="0"/>
              <a:t>Minimum </a:t>
            </a:r>
            <a:r>
              <a:rPr lang="en-US" dirty="0"/>
              <a:t>wage and overtime pay.  </a:t>
            </a:r>
            <a:endParaRPr lang="en-US" dirty="0" smtClean="0"/>
          </a:p>
          <a:p>
            <a:r>
              <a:rPr lang="en-US" dirty="0"/>
              <a:t>Everyone is “covered” but some employees are </a:t>
            </a:r>
            <a:r>
              <a:rPr lang="en-US" b="1" dirty="0"/>
              <a:t>exempt </a:t>
            </a:r>
            <a:r>
              <a:rPr lang="en-US" dirty="0"/>
              <a:t>from FLSA regulations </a:t>
            </a:r>
            <a:r>
              <a:rPr lang="en-US" dirty="0" smtClean="0"/>
              <a:t>(salaried) and </a:t>
            </a:r>
            <a:r>
              <a:rPr lang="en-US" dirty="0"/>
              <a:t>some are </a:t>
            </a:r>
            <a:r>
              <a:rPr lang="en-US" b="1" dirty="0"/>
              <a:t>nonexempt </a:t>
            </a:r>
            <a:r>
              <a:rPr lang="en-US" dirty="0"/>
              <a:t>(hourly). </a:t>
            </a:r>
          </a:p>
          <a:p>
            <a:r>
              <a:rPr lang="en-US" dirty="0"/>
              <a:t>The FLSA requires that </a:t>
            </a:r>
            <a:r>
              <a:rPr lang="en-US" dirty="0" smtClean="0"/>
              <a:t>nonexempt employees be paid 1.5 </a:t>
            </a:r>
            <a:r>
              <a:rPr lang="en-US" dirty="0"/>
              <a:t>times the regular rate of pay in overtime </a:t>
            </a:r>
            <a:r>
              <a:rPr lang="en-US" dirty="0" smtClean="0"/>
              <a:t>(OT) or </a:t>
            </a:r>
            <a:r>
              <a:rPr lang="en-US" dirty="0"/>
              <a:t>compensatory time </a:t>
            </a:r>
            <a:r>
              <a:rPr lang="en-US" dirty="0" smtClean="0"/>
              <a:t>for </a:t>
            </a:r>
            <a:r>
              <a:rPr lang="en-US" dirty="0"/>
              <a:t>all hours worked over 40 in a </a:t>
            </a:r>
            <a:r>
              <a:rPr lang="en-US" dirty="0" smtClean="0"/>
              <a:t>workweek.</a:t>
            </a:r>
            <a:endParaRPr lang="en-US" dirty="0"/>
          </a:p>
          <a:p>
            <a:endParaRPr lang="en-US" dirty="0">
              <a:solidFill>
                <a:schemeClr val="tx1">
                  <a:lumMod val="75000"/>
                  <a:lumOff val="25000"/>
                </a:schemeClr>
              </a:solidFill>
            </a:endParaRPr>
          </a:p>
          <a:p>
            <a:endParaRPr lang="en-US" dirty="0"/>
          </a:p>
        </p:txBody>
      </p:sp>
      <p:pic>
        <p:nvPicPr>
          <p:cNvPr id="2050" name="Picture 2" descr="https://tse1.mm.bing.net/th?&amp;id=OIP.M997e8f04479a308ab95d3eebffae35a2o0&amp;w=299&amp;h=300&amp;c=0&amp;pid=1.9&amp;rs=0&amp;p=0&amp;r=0"/>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776913" y="1600200"/>
            <a:ext cx="284797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62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noAutofit/>
          </a:bodyPr>
          <a:lstStyle/>
          <a:p>
            <a:r>
              <a:rPr lang="en-US" sz="3600" dirty="0" smtClean="0">
                <a:solidFill>
                  <a:srgbClr val="990033"/>
                </a:solidFill>
              </a:rPr>
              <a:t>WHAT IS THE DIFFERENCE BETWEEN EXEMPT AND NONEXEMPT?</a:t>
            </a:r>
            <a:endParaRPr lang="en-US" sz="3600" dirty="0">
              <a:solidFill>
                <a:srgbClr val="990033"/>
              </a:solidFill>
            </a:endParaRPr>
          </a:p>
        </p:txBody>
      </p:sp>
      <p:sp>
        <p:nvSpPr>
          <p:cNvPr id="3" name="Text Placeholder 2"/>
          <p:cNvSpPr>
            <a:spLocks noGrp="1"/>
          </p:cNvSpPr>
          <p:nvPr>
            <p:ph type="body" idx="1"/>
          </p:nvPr>
        </p:nvSpPr>
        <p:spPr/>
        <p:txBody>
          <a:bodyPr/>
          <a:lstStyle/>
          <a:p>
            <a:r>
              <a:rPr lang="en-US" dirty="0" smtClean="0"/>
              <a:t>Exempt</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Salaried</a:t>
            </a:r>
          </a:p>
          <a:p>
            <a:r>
              <a:rPr lang="en-US" dirty="0" smtClean="0"/>
              <a:t>Paid based on an annual salary </a:t>
            </a:r>
          </a:p>
          <a:p>
            <a:r>
              <a:rPr lang="en-US" dirty="0" smtClean="0"/>
              <a:t>Leave accounted for in half-day increments</a:t>
            </a:r>
          </a:p>
          <a:p>
            <a:r>
              <a:rPr lang="en-US" dirty="0" smtClean="0"/>
              <a:t>Not eligible for OT/compensatory time</a:t>
            </a:r>
          </a:p>
          <a:p>
            <a:pPr marL="0" indent="0">
              <a:buNone/>
            </a:pPr>
            <a:r>
              <a:rPr lang="en-US" dirty="0" smtClean="0"/>
              <a:t>  </a:t>
            </a:r>
            <a:endParaRPr lang="en-US" dirty="0"/>
          </a:p>
        </p:txBody>
      </p:sp>
      <p:sp>
        <p:nvSpPr>
          <p:cNvPr id="5" name="Text Placeholder 4"/>
          <p:cNvSpPr>
            <a:spLocks noGrp="1"/>
          </p:cNvSpPr>
          <p:nvPr>
            <p:ph type="body" sz="quarter" idx="3"/>
          </p:nvPr>
        </p:nvSpPr>
        <p:spPr/>
        <p:txBody>
          <a:bodyPr/>
          <a:lstStyle/>
          <a:p>
            <a:r>
              <a:rPr lang="en-US" dirty="0" smtClean="0"/>
              <a:t>Nonexempt</a:t>
            </a:r>
            <a:endParaRPr lang="en-US" dirty="0"/>
          </a:p>
        </p:txBody>
      </p:sp>
      <p:sp>
        <p:nvSpPr>
          <p:cNvPr id="6" name="Content Placeholder 5"/>
          <p:cNvSpPr>
            <a:spLocks noGrp="1"/>
          </p:cNvSpPr>
          <p:nvPr>
            <p:ph sz="quarter" idx="4"/>
          </p:nvPr>
        </p:nvSpPr>
        <p:spPr>
          <a:xfrm>
            <a:off x="4645025" y="2209801"/>
            <a:ext cx="4041775" cy="3200400"/>
          </a:xfrm>
        </p:spPr>
        <p:txBody>
          <a:bodyPr>
            <a:normAutofit/>
          </a:bodyPr>
          <a:lstStyle/>
          <a:p>
            <a:r>
              <a:rPr lang="en-US" dirty="0" smtClean="0"/>
              <a:t>Hourly</a:t>
            </a:r>
          </a:p>
          <a:p>
            <a:r>
              <a:rPr lang="en-US" dirty="0" smtClean="0"/>
              <a:t>Paid based on an hourly rate for time worked </a:t>
            </a:r>
          </a:p>
          <a:p>
            <a:r>
              <a:rPr lang="en-US" dirty="0" smtClean="0"/>
              <a:t>Leave accounted for in 15 minute increments</a:t>
            </a:r>
          </a:p>
          <a:p>
            <a:r>
              <a:rPr lang="en-US" dirty="0" smtClean="0"/>
              <a:t>Eligible for OT/compensatory time</a:t>
            </a:r>
            <a:endParaRPr lang="en-US" dirty="0"/>
          </a:p>
        </p:txBody>
      </p:sp>
    </p:spTree>
    <p:extLst>
      <p:ext uri="{BB962C8B-B14F-4D97-AF65-F5344CB8AC3E}">
        <p14:creationId xmlns:p14="http://schemas.microsoft.com/office/powerpoint/2010/main" val="3407359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solidFill>
                  <a:srgbClr val="990033"/>
                </a:solidFill>
              </a:rPr>
              <a:t>EXEMPTION TESTS</a:t>
            </a:r>
            <a:endParaRPr lang="en-US" dirty="0"/>
          </a:p>
        </p:txBody>
      </p:sp>
      <p:sp>
        <p:nvSpPr>
          <p:cNvPr id="4" name="Content Placeholder 3"/>
          <p:cNvSpPr>
            <a:spLocks noGrp="1"/>
          </p:cNvSpPr>
          <p:nvPr>
            <p:ph sz="half" idx="2"/>
          </p:nvPr>
        </p:nvSpPr>
        <p:spPr>
          <a:xfrm>
            <a:off x="304800" y="1371600"/>
            <a:ext cx="6248400" cy="4953000"/>
          </a:xfrm>
        </p:spPr>
        <p:txBody>
          <a:bodyPr>
            <a:normAutofit/>
          </a:bodyPr>
          <a:lstStyle/>
          <a:p>
            <a:pPr marL="0" indent="0">
              <a:spcBef>
                <a:spcPts val="0"/>
              </a:spcBef>
              <a:buNone/>
            </a:pPr>
            <a:r>
              <a:rPr lang="en-US" dirty="0"/>
              <a:t>Exemption from FLSA </a:t>
            </a:r>
            <a:r>
              <a:rPr lang="en-US" dirty="0" smtClean="0"/>
              <a:t>minimum wage and overtime </a:t>
            </a:r>
            <a:r>
              <a:rPr lang="en-US" dirty="0"/>
              <a:t>pay </a:t>
            </a:r>
            <a:r>
              <a:rPr lang="en-US" dirty="0" smtClean="0"/>
              <a:t>requirements is </a:t>
            </a:r>
            <a:r>
              <a:rPr lang="en-US" dirty="0"/>
              <a:t>based on qualifying for all three of the </a:t>
            </a:r>
            <a:r>
              <a:rPr lang="en-US" dirty="0" smtClean="0"/>
              <a:t>tests:</a:t>
            </a:r>
            <a:endParaRPr lang="en-US" dirty="0"/>
          </a:p>
          <a:p>
            <a:pPr>
              <a:spcBef>
                <a:spcPts val="0"/>
              </a:spcBef>
            </a:pPr>
            <a:r>
              <a:rPr lang="en-US" b="1" dirty="0">
                <a:solidFill>
                  <a:srgbClr val="990033"/>
                </a:solidFill>
              </a:rPr>
              <a:t>Salary Basis Test</a:t>
            </a:r>
            <a:r>
              <a:rPr lang="en-US" dirty="0"/>
              <a:t>.  Employees must be paid on an annual salary basis; and</a:t>
            </a:r>
          </a:p>
          <a:p>
            <a:pPr>
              <a:spcBef>
                <a:spcPts val="0"/>
              </a:spcBef>
            </a:pPr>
            <a:r>
              <a:rPr lang="en-US" b="1" dirty="0" smtClean="0">
                <a:solidFill>
                  <a:srgbClr val="990033"/>
                </a:solidFill>
              </a:rPr>
              <a:t>Minimum </a:t>
            </a:r>
            <a:r>
              <a:rPr lang="en-US" b="1" dirty="0">
                <a:solidFill>
                  <a:srgbClr val="990033"/>
                </a:solidFill>
              </a:rPr>
              <a:t>Salary Test</a:t>
            </a:r>
            <a:r>
              <a:rPr lang="en-US" dirty="0"/>
              <a:t>.  </a:t>
            </a:r>
            <a:r>
              <a:rPr lang="en-US" dirty="0" smtClean="0"/>
              <a:t>Currently, employees </a:t>
            </a:r>
            <a:r>
              <a:rPr lang="en-US" dirty="0"/>
              <a:t>must be paid above a salary threshold amount of $455 per week or $23,660 annually; and</a:t>
            </a:r>
          </a:p>
          <a:p>
            <a:pPr>
              <a:spcBef>
                <a:spcPts val="0"/>
              </a:spcBef>
            </a:pPr>
            <a:r>
              <a:rPr lang="en-US" b="1" dirty="0" smtClean="0">
                <a:solidFill>
                  <a:srgbClr val="990033"/>
                </a:solidFill>
              </a:rPr>
              <a:t>Duty </a:t>
            </a:r>
            <a:r>
              <a:rPr lang="en-US" b="1" dirty="0">
                <a:solidFill>
                  <a:srgbClr val="990033"/>
                </a:solidFill>
              </a:rPr>
              <a:t>and Discretion Tests</a:t>
            </a:r>
            <a:r>
              <a:rPr lang="en-US" dirty="0"/>
              <a:t>.  Employees must qualify as an executive, administrative, professional or </a:t>
            </a:r>
            <a:r>
              <a:rPr lang="en-US" dirty="0" smtClean="0"/>
              <a:t>computer</a:t>
            </a:r>
          </a:p>
          <a:p>
            <a:pPr marL="0" indent="0">
              <a:spcBef>
                <a:spcPts val="0"/>
              </a:spcBef>
              <a:buNone/>
            </a:pPr>
            <a:r>
              <a:rPr lang="en-US" dirty="0" smtClean="0"/>
              <a:t>    professional</a:t>
            </a:r>
            <a:r>
              <a:rPr lang="en-US" dirty="0"/>
              <a:t>.</a:t>
            </a:r>
          </a:p>
          <a:p>
            <a:endParaRPr lang="en-US" dirty="0"/>
          </a:p>
        </p:txBody>
      </p:sp>
      <p:pic>
        <p:nvPicPr>
          <p:cNvPr id="2050" name="Picture 2" descr="http://tse1.mm.bing.net/th?&amp;id=OIP.M73f62c035f342ac79df3aac6672f0505o0&amp;w=244&amp;h=299&amp;c=0&amp;pid=1.9&amp;rs=0&amp;p=0&amp;r=0"/>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665912" y="2042319"/>
            <a:ext cx="1752600" cy="2147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173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868362"/>
          </a:xfrm>
        </p:spPr>
        <p:txBody>
          <a:bodyPr/>
          <a:lstStyle/>
          <a:p>
            <a:r>
              <a:rPr lang="en-US" b="1" dirty="0">
                <a:solidFill>
                  <a:srgbClr val="990033"/>
                </a:solidFill>
              </a:rPr>
              <a:t>WHAT HAS CHANGED? </a:t>
            </a:r>
            <a:endParaRPr lang="en-US" dirty="0"/>
          </a:p>
        </p:txBody>
      </p:sp>
      <p:sp>
        <p:nvSpPr>
          <p:cNvPr id="4" name="Content Placeholder 3"/>
          <p:cNvSpPr>
            <a:spLocks noGrp="1"/>
          </p:cNvSpPr>
          <p:nvPr>
            <p:ph sz="half" idx="2"/>
          </p:nvPr>
        </p:nvSpPr>
        <p:spPr>
          <a:xfrm>
            <a:off x="228600" y="1531931"/>
            <a:ext cx="8377237" cy="4343400"/>
          </a:xfrm>
        </p:spPr>
        <p:txBody>
          <a:bodyPr>
            <a:normAutofit fontScale="92500" lnSpcReduction="10000"/>
          </a:bodyPr>
          <a:lstStyle/>
          <a:p>
            <a:r>
              <a:rPr lang="en-US" sz="3200" b="1" dirty="0">
                <a:solidFill>
                  <a:srgbClr val="0C0C0C"/>
                </a:solidFill>
              </a:rPr>
              <a:t>The Minimum Salary Level</a:t>
            </a:r>
          </a:p>
          <a:p>
            <a:pPr marL="0" indent="0">
              <a:buNone/>
            </a:pPr>
            <a:r>
              <a:rPr lang="en-US" sz="3200" dirty="0" smtClean="0">
                <a:solidFill>
                  <a:srgbClr val="0C0C0C"/>
                </a:solidFill>
              </a:rPr>
              <a:t>	$</a:t>
            </a:r>
            <a:r>
              <a:rPr lang="en-US" sz="3200" dirty="0">
                <a:solidFill>
                  <a:srgbClr val="0C0C0C"/>
                </a:solidFill>
              </a:rPr>
              <a:t>913 per week or </a:t>
            </a:r>
          </a:p>
          <a:p>
            <a:pPr marL="0" indent="0">
              <a:buNone/>
            </a:pPr>
            <a:r>
              <a:rPr lang="en-US" sz="3200" dirty="0" smtClean="0">
                <a:solidFill>
                  <a:srgbClr val="0C0C0C"/>
                </a:solidFill>
              </a:rPr>
              <a:t>	$</a:t>
            </a:r>
            <a:r>
              <a:rPr lang="en-US" sz="3200" dirty="0">
                <a:solidFill>
                  <a:srgbClr val="0C0C0C"/>
                </a:solidFill>
              </a:rPr>
              <a:t>47,476 per year</a:t>
            </a:r>
          </a:p>
          <a:p>
            <a:r>
              <a:rPr lang="en-US" sz="3200" dirty="0">
                <a:solidFill>
                  <a:srgbClr val="0C0C0C"/>
                </a:solidFill>
              </a:rPr>
              <a:t>Effective date </a:t>
            </a:r>
            <a:r>
              <a:rPr lang="en-US" sz="3200" b="1" dirty="0">
                <a:solidFill>
                  <a:srgbClr val="0C0C0C"/>
                </a:solidFill>
              </a:rPr>
              <a:t>December 1, 2016</a:t>
            </a:r>
            <a:r>
              <a:rPr lang="en-US" sz="3200" dirty="0">
                <a:solidFill>
                  <a:srgbClr val="0C0C0C"/>
                </a:solidFill>
              </a:rPr>
              <a:t>, updated every three years.  </a:t>
            </a:r>
          </a:p>
          <a:p>
            <a:r>
              <a:rPr lang="en-US" sz="3200" dirty="0">
                <a:solidFill>
                  <a:srgbClr val="0C0C0C"/>
                </a:solidFill>
              </a:rPr>
              <a:t>Only employees with salaries above the threshold may be designated as exempt</a:t>
            </a:r>
            <a:r>
              <a:rPr lang="en-US" sz="3200" dirty="0" smtClean="0">
                <a:solidFill>
                  <a:srgbClr val="0C0C0C"/>
                </a:solidFill>
              </a:rPr>
              <a:t>.</a:t>
            </a:r>
          </a:p>
          <a:p>
            <a:r>
              <a:rPr lang="en-US" sz="3200" dirty="0" smtClean="0">
                <a:solidFill>
                  <a:srgbClr val="0C0C0C"/>
                </a:solidFill>
              </a:rPr>
              <a:t>Nonexempt employees will be paid on a biweekly basis</a:t>
            </a:r>
            <a:endParaRPr lang="en-US" sz="3200" dirty="0">
              <a:solidFill>
                <a:srgbClr val="0C0C0C"/>
              </a:solidFill>
            </a:endParaRPr>
          </a:p>
          <a:p>
            <a:endParaRPr lang="en-US" dirty="0"/>
          </a:p>
        </p:txBody>
      </p:sp>
      <p:pic>
        <p:nvPicPr>
          <p:cNvPr id="1026" name="Picture 2" descr="http://tse1.mm.bing.net/th?&amp;id=OIP.Mda35d4668710499eec8a9d305b42f15co0&amp;w=300&amp;h=187&amp;c=0&amp;pid=1.9&amp;rs=0&amp;p=0&amp;r=0"/>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5943600" y="1143000"/>
            <a:ext cx="2509837" cy="1920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259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371600"/>
            <a:ext cx="4040188" cy="4876799"/>
          </a:xfrm>
        </p:spPr>
        <p:txBody>
          <a:bodyPr>
            <a:normAutofit/>
          </a:bodyPr>
          <a:lstStyle/>
          <a:p>
            <a:pPr marL="0" indent="0">
              <a:buNone/>
            </a:pPr>
            <a:r>
              <a:rPr lang="en-US" dirty="0" smtClean="0">
                <a:solidFill>
                  <a:srgbClr val="0C0C0C"/>
                </a:solidFill>
              </a:rPr>
              <a:t>  </a:t>
            </a:r>
            <a:endParaRPr lang="en-US" dirty="0">
              <a:solidFill>
                <a:srgbClr val="0C0C0C"/>
              </a:solidFill>
            </a:endParaRPr>
          </a:p>
          <a:p>
            <a:pPr lvl="0"/>
            <a:r>
              <a:rPr lang="en-US" dirty="0">
                <a:solidFill>
                  <a:srgbClr val="0C0C0C"/>
                </a:solidFill>
              </a:rPr>
              <a:t>Faculty and instructional academic staff whose primary duties are teaching </a:t>
            </a:r>
            <a:r>
              <a:rPr lang="en-US" dirty="0" smtClean="0">
                <a:solidFill>
                  <a:srgbClr val="0C0C0C"/>
                </a:solidFill>
              </a:rPr>
              <a:t>will remain exempt </a:t>
            </a:r>
            <a:r>
              <a:rPr lang="en-US" dirty="0">
                <a:solidFill>
                  <a:srgbClr val="0C0C0C"/>
                </a:solidFill>
              </a:rPr>
              <a:t>regardless of their salaries. </a:t>
            </a:r>
            <a:endParaRPr lang="en-US" dirty="0" smtClean="0">
              <a:solidFill>
                <a:srgbClr val="0C0C0C"/>
              </a:solidFill>
            </a:endParaRPr>
          </a:p>
          <a:p>
            <a:pPr lvl="0"/>
            <a:r>
              <a:rPr lang="en-US" dirty="0" smtClean="0">
                <a:solidFill>
                  <a:srgbClr val="0C0C0C"/>
                </a:solidFill>
              </a:rPr>
              <a:t>Academic administrative employees whose annual salaries are above $33,092. </a:t>
            </a:r>
          </a:p>
          <a:p>
            <a:r>
              <a:rPr lang="en-US" dirty="0" smtClean="0">
                <a:solidFill>
                  <a:srgbClr val="0C0C0C"/>
                </a:solidFill>
                <a:cs typeface="Arial" pitchFamily="34" charset="0"/>
              </a:rPr>
              <a:t>Existing nonexempt university staff.  </a:t>
            </a:r>
            <a:endParaRPr lang="en-US" dirty="0">
              <a:solidFill>
                <a:srgbClr val="0C0C0C"/>
              </a:solidFill>
              <a:cs typeface="Arial" pitchFamily="34" charset="0"/>
            </a:endParaRPr>
          </a:p>
          <a:p>
            <a:endParaRPr lang="en-US" dirty="0"/>
          </a:p>
        </p:txBody>
      </p:sp>
      <p:sp>
        <p:nvSpPr>
          <p:cNvPr id="5" name="Text Placeholder 4"/>
          <p:cNvSpPr>
            <a:spLocks noGrp="1"/>
          </p:cNvSpPr>
          <p:nvPr>
            <p:ph type="body" sz="quarter" idx="3"/>
          </p:nvPr>
        </p:nvSpPr>
        <p:spPr>
          <a:xfrm>
            <a:off x="4724400" y="990600"/>
            <a:ext cx="4267200" cy="1371600"/>
          </a:xfrm>
        </p:spPr>
        <p:txBody>
          <a:bodyPr>
            <a:normAutofit/>
          </a:bodyPr>
          <a:lstStyle/>
          <a:p>
            <a:r>
              <a:rPr lang="en-US" sz="4000" dirty="0" smtClean="0">
                <a:solidFill>
                  <a:srgbClr val="990033"/>
                </a:solidFill>
                <a:latin typeface="+mj-lt"/>
              </a:rPr>
              <a:t>WHO WILL NOT BE AFFECTED? </a:t>
            </a:r>
            <a:endParaRPr lang="en-US" dirty="0"/>
          </a:p>
        </p:txBody>
      </p:sp>
      <p:pic>
        <p:nvPicPr>
          <p:cNvPr id="25602" name="Picture 2" descr="http://webpages.charter.net/gallison2b/PointingHandLeft.jpg"/>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5025" y="2850495"/>
            <a:ext cx="4041775" cy="2071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437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4040188" cy="1524000"/>
          </a:xfrm>
        </p:spPr>
        <p:txBody>
          <a:bodyPr>
            <a:noAutofit/>
          </a:bodyPr>
          <a:lstStyle/>
          <a:p>
            <a:r>
              <a:rPr lang="en-US" sz="4000" dirty="0">
                <a:solidFill>
                  <a:srgbClr val="990033"/>
                </a:solidFill>
                <a:latin typeface="+mj-lt"/>
              </a:rPr>
              <a:t>WHO WILL </a:t>
            </a:r>
            <a:r>
              <a:rPr lang="en-US" sz="4000" dirty="0" smtClean="0">
                <a:solidFill>
                  <a:srgbClr val="990033"/>
                </a:solidFill>
                <a:latin typeface="+mj-lt"/>
              </a:rPr>
              <a:t>BE AFFECTED? </a:t>
            </a:r>
            <a:endParaRPr lang="en-US" sz="4000" dirty="0">
              <a:latin typeface="+mj-lt"/>
            </a:endParaRPr>
          </a:p>
        </p:txBody>
      </p:sp>
      <p:sp>
        <p:nvSpPr>
          <p:cNvPr id="6" name="Content Placeholder 5"/>
          <p:cNvSpPr>
            <a:spLocks noGrp="1"/>
          </p:cNvSpPr>
          <p:nvPr>
            <p:ph sz="quarter" idx="4"/>
          </p:nvPr>
        </p:nvSpPr>
        <p:spPr>
          <a:xfrm>
            <a:off x="3784059" y="851647"/>
            <a:ext cx="5104447" cy="4994910"/>
          </a:xfrm>
        </p:spPr>
        <p:txBody>
          <a:bodyPr>
            <a:normAutofit/>
          </a:bodyPr>
          <a:lstStyle/>
          <a:p>
            <a:r>
              <a:rPr lang="en-US" dirty="0">
                <a:solidFill>
                  <a:srgbClr val="0C0C0C"/>
                </a:solidFill>
              </a:rPr>
              <a:t>If an employee’s </a:t>
            </a:r>
            <a:r>
              <a:rPr lang="en-US" dirty="0" smtClean="0">
                <a:solidFill>
                  <a:srgbClr val="0C0C0C"/>
                </a:solidFill>
              </a:rPr>
              <a:t>salary is </a:t>
            </a:r>
            <a:r>
              <a:rPr lang="en-US" dirty="0">
                <a:solidFill>
                  <a:srgbClr val="0C0C0C"/>
                </a:solidFill>
              </a:rPr>
              <a:t>below the new minimum salary level, that employee must be nonexempt unless he or she qualifies for an </a:t>
            </a:r>
            <a:r>
              <a:rPr lang="en-US" dirty="0" smtClean="0">
                <a:solidFill>
                  <a:srgbClr val="0C0C0C"/>
                </a:solidFill>
              </a:rPr>
              <a:t>exemption.  </a:t>
            </a:r>
            <a:endParaRPr lang="en-US" dirty="0">
              <a:solidFill>
                <a:srgbClr val="0C0C0C"/>
              </a:solidFill>
            </a:endParaRPr>
          </a:p>
          <a:p>
            <a:r>
              <a:rPr lang="en-US" dirty="0">
                <a:solidFill>
                  <a:srgbClr val="0C0C0C"/>
                </a:solidFill>
              </a:rPr>
              <a:t>Some </a:t>
            </a:r>
            <a:r>
              <a:rPr lang="en-US" b="1" dirty="0">
                <a:solidFill>
                  <a:srgbClr val="0C0C0C"/>
                </a:solidFill>
              </a:rPr>
              <a:t>exempt university staff </a:t>
            </a:r>
            <a:r>
              <a:rPr lang="en-US" dirty="0">
                <a:solidFill>
                  <a:srgbClr val="0C0C0C"/>
                </a:solidFill>
              </a:rPr>
              <a:t>and </a:t>
            </a:r>
            <a:r>
              <a:rPr lang="en-US" b="1" dirty="0" err="1">
                <a:solidFill>
                  <a:srgbClr val="0C0C0C"/>
                </a:solidFill>
              </a:rPr>
              <a:t>noninstructional</a:t>
            </a:r>
            <a:r>
              <a:rPr lang="en-US" b="1" dirty="0">
                <a:solidFill>
                  <a:srgbClr val="0C0C0C"/>
                </a:solidFill>
              </a:rPr>
              <a:t> academic staff will become nonexempt </a:t>
            </a:r>
            <a:r>
              <a:rPr lang="en-US" dirty="0">
                <a:solidFill>
                  <a:srgbClr val="0C0C0C"/>
                </a:solidFill>
              </a:rPr>
              <a:t>because their salaries will be below the new threshold. </a:t>
            </a:r>
            <a:endParaRPr lang="en-US" dirty="0" smtClean="0">
              <a:solidFill>
                <a:srgbClr val="0C0C0C"/>
              </a:solidFill>
            </a:endParaRPr>
          </a:p>
          <a:p>
            <a:r>
              <a:rPr lang="en-US" dirty="0">
                <a:solidFill>
                  <a:srgbClr val="0C0C0C"/>
                </a:solidFill>
              </a:rPr>
              <a:t>Academic staff that become nonexempt will become hourly  academic staff.  </a:t>
            </a:r>
          </a:p>
          <a:p>
            <a:endParaRPr lang="en-US" dirty="0">
              <a:solidFill>
                <a:srgbClr val="0C0C0C"/>
              </a:solidFill>
            </a:endParaRPr>
          </a:p>
          <a:p>
            <a:endParaRPr lang="en-US" dirty="0"/>
          </a:p>
        </p:txBody>
      </p:sp>
      <p:pic>
        <p:nvPicPr>
          <p:cNvPr id="23556" name="Picture 4" descr="Image result for Pointing Finge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04800" y="2438400"/>
            <a:ext cx="3506153" cy="2262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56103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6238" y="380999"/>
            <a:ext cx="6862762" cy="762001"/>
          </a:xfrm>
        </p:spPr>
        <p:txBody>
          <a:bodyPr>
            <a:normAutofit fontScale="92500"/>
          </a:bodyPr>
          <a:lstStyle/>
          <a:p>
            <a:r>
              <a:rPr lang="en-US" sz="4000" dirty="0">
                <a:solidFill>
                  <a:srgbClr val="990033"/>
                </a:solidFill>
                <a:latin typeface="+mj-lt"/>
              </a:rPr>
              <a:t>COMPENSATORY </a:t>
            </a:r>
            <a:r>
              <a:rPr lang="en-US" sz="4000" dirty="0" smtClean="0">
                <a:solidFill>
                  <a:srgbClr val="990033"/>
                </a:solidFill>
                <a:latin typeface="+mj-lt"/>
              </a:rPr>
              <a:t>(COMP) TIME </a:t>
            </a:r>
            <a:endParaRPr lang="en-US" sz="4000" dirty="0">
              <a:latin typeface="+mj-lt"/>
            </a:endParaRPr>
          </a:p>
        </p:txBody>
      </p:sp>
      <p:sp>
        <p:nvSpPr>
          <p:cNvPr id="6" name="Content Placeholder 5"/>
          <p:cNvSpPr>
            <a:spLocks noGrp="1"/>
          </p:cNvSpPr>
          <p:nvPr>
            <p:ph sz="quarter" idx="4"/>
          </p:nvPr>
        </p:nvSpPr>
        <p:spPr>
          <a:xfrm>
            <a:off x="2824819" y="1295400"/>
            <a:ext cx="6095999" cy="4648199"/>
          </a:xfrm>
        </p:spPr>
        <p:txBody>
          <a:bodyPr>
            <a:normAutofit lnSpcReduction="10000"/>
          </a:bodyPr>
          <a:lstStyle/>
          <a:p>
            <a:pPr marL="0" indent="0">
              <a:spcBef>
                <a:spcPts val="0"/>
              </a:spcBef>
              <a:buNone/>
            </a:pPr>
            <a:r>
              <a:rPr lang="en-US" dirty="0">
                <a:solidFill>
                  <a:srgbClr val="0C0C0C"/>
                </a:solidFill>
                <a:cs typeface="Arial" pitchFamily="34" charset="0"/>
              </a:rPr>
              <a:t>UPS </a:t>
            </a:r>
            <a:r>
              <a:rPr lang="en-US" dirty="0" smtClean="0">
                <a:solidFill>
                  <a:srgbClr val="0C0C0C"/>
                </a:solidFill>
                <a:cs typeface="Arial" pitchFamily="34" charset="0"/>
              </a:rPr>
              <a:t>Operational Policy </a:t>
            </a:r>
            <a:r>
              <a:rPr lang="en-US" dirty="0" smtClean="0">
                <a:solidFill>
                  <a:srgbClr val="0C0C0C"/>
                </a:solidFill>
                <a:cs typeface="Arial" pitchFamily="34" charset="0"/>
                <a:hlinkClick r:id="rId2"/>
              </a:rPr>
              <a:t>TC </a:t>
            </a:r>
            <a:r>
              <a:rPr lang="en-US" dirty="0">
                <a:solidFill>
                  <a:srgbClr val="0C0C0C"/>
                </a:solidFill>
                <a:cs typeface="Arial" pitchFamily="34" charset="0"/>
                <a:hlinkClick r:id="rId2"/>
              </a:rPr>
              <a:t>3: Compensation</a:t>
            </a:r>
            <a:r>
              <a:rPr lang="en-US" dirty="0">
                <a:solidFill>
                  <a:srgbClr val="0C0C0C"/>
                </a:solidFill>
                <a:cs typeface="Arial" pitchFamily="34" charset="0"/>
              </a:rPr>
              <a:t> </a:t>
            </a:r>
          </a:p>
          <a:p>
            <a:pPr>
              <a:spcBef>
                <a:spcPts val="0"/>
              </a:spcBef>
            </a:pPr>
            <a:r>
              <a:rPr lang="en-US" dirty="0">
                <a:solidFill>
                  <a:srgbClr val="0C0C0C"/>
                </a:solidFill>
                <a:cs typeface="Arial" pitchFamily="34" charset="0"/>
              </a:rPr>
              <a:t>Nonexempt employees may receive comp time, at a rate of 1.5 hours for each overtime hour worked, instead of cash overtime pay. </a:t>
            </a:r>
          </a:p>
          <a:p>
            <a:pPr marL="0" indent="0">
              <a:spcBef>
                <a:spcPts val="0"/>
              </a:spcBef>
              <a:buNone/>
            </a:pPr>
            <a:r>
              <a:rPr lang="en-US" dirty="0">
                <a:solidFill>
                  <a:srgbClr val="0C0C0C"/>
                </a:solidFill>
                <a:cs typeface="Arial" pitchFamily="34" charset="0"/>
              </a:rPr>
              <a:t> </a:t>
            </a:r>
          </a:p>
          <a:p>
            <a:pPr>
              <a:spcBef>
                <a:spcPts val="0"/>
              </a:spcBef>
            </a:pPr>
            <a:r>
              <a:rPr lang="en-US" dirty="0">
                <a:solidFill>
                  <a:srgbClr val="0C0C0C"/>
                </a:solidFill>
              </a:rPr>
              <a:t>If a UW System institution allows employees to receive comp time – and if an employee elects to receive it – an employee may accumulate up to 80 hours of comp time. </a:t>
            </a:r>
          </a:p>
          <a:p>
            <a:pPr marL="0" indent="0">
              <a:spcBef>
                <a:spcPts val="0"/>
              </a:spcBef>
              <a:buNone/>
            </a:pPr>
            <a:endParaRPr lang="en-US" dirty="0">
              <a:solidFill>
                <a:srgbClr val="0C0C0C"/>
              </a:solidFill>
            </a:endParaRPr>
          </a:p>
          <a:p>
            <a:pPr>
              <a:spcBef>
                <a:spcPts val="0"/>
              </a:spcBef>
            </a:pPr>
            <a:r>
              <a:rPr lang="en-US" dirty="0">
                <a:solidFill>
                  <a:srgbClr val="0C0C0C"/>
                </a:solidFill>
              </a:rPr>
              <a:t>The institution has the discretion to approve scheduled </a:t>
            </a:r>
            <a:r>
              <a:rPr lang="en-US" dirty="0" smtClean="0">
                <a:solidFill>
                  <a:srgbClr val="0C0C0C"/>
                </a:solidFill>
              </a:rPr>
              <a:t>use. </a:t>
            </a:r>
            <a:endParaRPr lang="en-US" dirty="0">
              <a:solidFill>
                <a:srgbClr val="0C0C0C"/>
              </a:solidFill>
            </a:endParaRPr>
          </a:p>
          <a:p>
            <a:endParaRPr lang="en-US" dirty="0"/>
          </a:p>
        </p:txBody>
      </p:sp>
      <p:pic>
        <p:nvPicPr>
          <p:cNvPr id="3078" name="Picture 6" descr="https://tse1.mm.bing.net/th?&amp;id=OIP.Maaa9c236d08e3dcbba8b68f6091552a4o0&amp;w=252&amp;h=300&amp;c=0&amp;pid=1.9&amp;rs=0&amp;p=0&amp;r=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11072" y="1813015"/>
            <a:ext cx="24003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793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033&quot;&gt;&lt;/object&gt;&lt;object type=&quot;2&quot; unique_id=&quot;10034&quot;&gt;&lt;object type=&quot;3&quot; unique_id=&quot;11519&quot;&gt;&lt;property id=&quot;20148&quot; value=&quot;5&quot;/&gt;&lt;property id=&quot;20300&quot; value=&quot;Slide 1 - &amp;quot;University Personnel System (UPS)  Overview  Margo Lessard Office of Human Resources &amp;amp; Workforce Diversity&amp;quot;&quot;/&gt;&lt;property id=&quot;20307&quot; value=&quot;286&quot;/&gt;&lt;/object&gt;&lt;object type=&quot;3&quot; unique_id=&quot;11781&quot;&gt;&lt;property id=&quot;20148&quot; value=&quot;5&quot;/&gt;&lt;property id=&quot;20300&quot; value=&quot;Slide 2 - &amp;quot;Today’s Agenda&amp;quot;&quot;/&gt;&lt;property id=&quot;20307&quot; value=&quot;287&quot;/&gt;&lt;/object&gt;&lt;object type=&quot;3&quot; unique_id=&quot;11782&quot;&gt;&lt;property id=&quot;20148&quot; value=&quot;5&quot;/&gt;&lt;property id=&quot;20300&quot; value=&quot;Slide 3 - &amp;quot;What is UPS?&amp;quot;&quot;/&gt;&lt;property id=&quot;20307&quot; value=&quot;288&quot;/&gt;&lt;/object&gt;&lt;object type=&quot;3&quot; unique_id=&quot;11783&quot;&gt;&lt;property id=&quot;20148&quot; value=&quot;5&quot;/&gt;&lt;property id=&quot;20300&quot; value=&quot;Slide 4 - &amp;quot;Legislative Intent of § 36.115, Wisconsin Statutes&amp;quot;&quot;/&gt;&lt;property id=&quot;20307&quot; value=&quot;289&quot;/&gt;&lt;/object&gt;&lt;object type=&quot;3&quot; unique_id=&quot;11784&quot;&gt;&lt;property id=&quot;20148&quot; value=&quot;5&quot;/&gt;&lt;property id=&quot;20300&quot; value=&quot;Slide 5 - &amp;quot;How Did UPS Evolve?&amp;quot;&quot;/&gt;&lt;property id=&quot;20307&quot; value=&quot;292&quot;/&gt;&lt;/object&gt;&lt;object type=&quot;3&quot; unique_id=&quot;11890&quot;&gt;&lt;property id=&quot;20148&quot; value=&quot;5&quot;/&gt;&lt;property id=&quot;20300&quot; value=&quot;Slide 7&quot;/&gt;&lt;property id=&quot;20307&quot; value=&quot;293&quot;/&gt;&lt;/object&gt;&lt;object type=&quot;3&quot; unique_id=&quot;11891&quot;&gt;&lt;property id=&quot;20148&quot; value=&quot;5&quot;/&gt;&lt;property id=&quot;20300&quot; value=&quot;Slide 9 - &amp;quot;Why Do We Need UPS?&amp;quot;&quot;/&gt;&lt;property id=&quot;20307&quot; value=&quot;294&quot;/&gt;&lt;/object&gt;&lt;object type=&quot;3&quot; unique_id=&quot;12112&quot;&gt;&lt;property id=&quot;20148&quot; value=&quot;5&quot;/&gt;&lt;property id=&quot;20300&quot; value=&quot;Slide 12 - &amp;quot;What UPS is NOT&amp;quot;&quot;/&gt;&lt;property id=&quot;20307&quot; value=&quot;295&quot;/&gt;&lt;/object&gt;&lt;object type=&quot;3&quot; unique_id=&quot;12113&quot;&gt;&lt;property id=&quot;20148&quot; value=&quot;5&quot;/&gt;&lt;property id=&quot;20300&quot; value=&quot;Slide 13 - &amp;quot;Who is Affected by UPS?&amp;quot;&quot;/&gt;&lt;property id=&quot;20307&quot; value=&quot;296&quot;/&gt;&lt;/object&gt;&lt;object type=&quot;3&quot; unique_id=&quot;12266&quot;&gt;&lt;property id=&quot;20148&quot; value=&quot;5&quot;/&gt;&lt;property id=&quot;20300&quot; value=&quot;Slide 14 - &amp;quot;What Will Change Under UPS?&amp;quot;&quot;/&gt;&lt;property id=&quot;20307&quot; value=&quot;298&quot;/&gt;&lt;/object&gt;&lt;object type=&quot;3&quot; unique_id=&quot;12267&quot;&gt;&lt;property id=&quot;20148&quot; value=&quot;5&quot;/&gt;&lt;property id=&quot;20300&quot; value=&quot;Slide 16 - &amp;quot;What Will Change Under UPS?&amp;quot;&quot;/&gt;&lt;property id=&quot;20307&quot; value=&quot;299&quot;/&gt;&lt;/object&gt;&lt;object type=&quot;3&quot; unique_id=&quot;12268&quot;&gt;&lt;property id=&quot;20148&quot; value=&quot;5&quot;/&gt;&lt;property id=&quot;20300&quot; value=&quot;Slide 17 - &amp;quot;What Will Change Under UPS?&amp;quot;&quot;/&gt;&lt;property id=&quot;20307&quot; value=&quot;300&quot;/&gt;&lt;/object&gt;&lt;object type=&quot;3&quot; unique_id=&quot;12269&quot;&gt;&lt;property id=&quot;20148&quot; value=&quot;5&quot;/&gt;&lt;property id=&quot;20300&quot; value=&quot;Slide 18 - &amp;quot;What Will Change Under UPS?&amp;quot;&quot;/&gt;&lt;property id=&quot;20307&quot; value=&quot;301&quot;/&gt;&lt;/object&gt;&lt;object type=&quot;3&quot; unique_id=&quot;12419&quot;&gt;&lt;property id=&quot;20148&quot; value=&quot;5&quot;/&gt;&lt;property id=&quot;20300&quot; value=&quot;Slide 19 - &amp;quot;What Will Change at UWSA vs. Other UW Institutions?&amp;quot;&quot;/&gt;&lt;property id=&quot;20307&quot; value=&quot;302&quot;/&gt;&lt;/object&gt;&lt;object type=&quot;3&quot; unique_id=&quot;12420&quot;&gt;&lt;property id=&quot;20148&quot; value=&quot;5&quot;/&gt;&lt;property id=&quot;20300&quot; value=&quot;Slide 20 - &amp;quot;What Will Not Change Under UPS?&amp;quot;&quot;/&gt;&lt;property id=&quot;20307&quot; value=&quot;303&quot;/&gt;&lt;/object&gt;&lt;object type=&quot;3&quot; unique_id=&quot;12421&quot;&gt;&lt;property id=&quot;20148&quot; value=&quot;5&quot;/&gt;&lt;property id=&quot;20300&quot; value=&quot;Slide 24 - &amp;quot;Who Makes Decisions About UPS?&amp;quot;&quot;/&gt;&lt;property id=&quot;20307&quot; value=&quot;304&quot;/&gt;&lt;/object&gt;&lt;object type=&quot;3&quot; unique_id=&quot;12422&quot;&gt;&lt;property id=&quot;20148&quot; value=&quot;5&quot;/&gt;&lt;property id=&quot;20300&quot; value=&quot;Slide 25 - &amp;quot;Who Makes Decisions About UPS?&amp;quot;&quot;/&gt;&lt;property id=&quot;20307&quot; value=&quot;305&quot;/&gt;&lt;/object&gt;&lt;object type=&quot;3&quot; unique_id=&quot;12551&quot;&gt;&lt;property id=&quot;20148&quot; value=&quot;5&quot;/&gt;&lt;property id=&quot;20300&quot; value=&quot;Slide 27 - &amp;quot;What Do I Need To Do?&amp;quot;&quot;/&gt;&lt;property id=&quot;20307&quot; value=&quot;306&quot;/&gt;&lt;/object&gt;&lt;object type=&quot;3&quot; unique_id=&quot;12552&quot;&gt;&lt;property id=&quot;20148&quot; value=&quot;5&quot;/&gt;&lt;property id=&quot;20300&quot; value=&quot;Slide 28 - &amp;quot;How Can I Learn More?&amp;quot;&quot;/&gt;&lt;property id=&quot;20307&quot; value=&quot;307&quot;/&gt;&lt;/object&gt;&lt;object type=&quot;3&quot; unique_id=&quot;12634&quot;&gt;&lt;property id=&quot;20148&quot; value=&quot;5&quot;/&gt;&lt;property id=&quot;20300&quot; value=&quot;Slide 15&quot;/&gt;&lt;property id=&quot;20307&quot; value=&quot;309&quot;/&gt;&lt;/object&gt;&lt;object type=&quot;3&quot; unique_id=&quot;12797&quot;&gt;&lt;property id=&quot;20148&quot; value=&quot;5&quot;/&gt;&lt;property id=&quot;20300&quot; value=&quot;Slide 11 - &amp;quot;Why Do We Need UPS?&amp;quot;&quot;/&gt;&lt;property id=&quot;20307&quot; value=&quot;311&quot;/&gt;&lt;/object&gt;&lt;object type=&quot;3&quot; unique_id=&quot;12798&quot;&gt;&lt;property id=&quot;20148&quot; value=&quot;5&quot;/&gt;&lt;property id=&quot;20300&quot; value=&quot;Slide 8 - &amp;quot;Why Do We Need UPS?&amp;quot;&quot;/&gt;&lt;property id=&quot;20307&quot; value=&quot;310&quot;/&gt;&lt;/object&gt;&lt;object type=&quot;3&quot; unique_id=&quot;12996&quot;&gt;&lt;property id=&quot;20148&quot; value=&quot;5&quot;/&gt;&lt;property id=&quot;20300&quot; value=&quot;Slide 29 - &amp;quot;Questions?&amp;quot;&quot;/&gt;&lt;property id=&quot;20307&quot; value=&quot;312&quot;/&gt;&lt;/object&gt;&lt;object type=&quot;3&quot; unique_id=&quot;13576&quot;&gt;&lt;property id=&quot;20148&quot; value=&quot;5&quot;/&gt;&lt;property id=&quot;20300&quot; value=&quot;Slide 6 - &amp;quot;How Did UPS Evolve?&amp;quot;&quot;/&gt;&lt;property id=&quot;20307&quot; value=&quot;314&quot;/&gt;&lt;/object&gt;&lt;object type=&quot;3&quot; unique_id=&quot;13577&quot;&gt;&lt;property id=&quot;20148&quot; value=&quot;5&quot;/&gt;&lt;property id=&quot;20300&quot; value=&quot;Slide 26 - &amp;quot;What Doesn’t Need UPS?&amp;quot;&quot;/&gt;&lt;property id=&quot;20307&quot; value=&quot;316&quot;/&gt;&lt;/object&gt;&lt;object type=&quot;3&quot; unique_id=&quot;13578&quot;&gt;&lt;property id=&quot;20148&quot; value=&quot;5&quot;/&gt;&lt;property id=&quot;20300&quot; value=&quot;Slide 21 - &amp;quot;What About Jobs at State Agencies?&amp;quot;&quot;/&gt;&lt;property id=&quot;20307&quot; value=&quot;317&quot;/&gt;&lt;/object&gt;&lt;object type=&quot;3&quot; unique_id=&quot;13579&quot;&gt;&lt;property id=&quot;20148&quot; value=&quot;5&quot;/&gt;&lt;property id=&quot;20300&quot; value=&quot;Slide 22 - &amp;quot;What About Accepting a Job at State Agencies?&amp;quot;&quot;/&gt;&lt;property id=&quot;20307&quot; value=&quot;318&quot;/&gt;&lt;/object&gt;&lt;object type=&quot;3&quot; unique_id=&quot;13580&quot;&gt;&lt;property id=&quot;20148&quot; value=&quot;5&quot;/&gt;&lt;property id=&quot;20300&quot; value=&quot;Slide 23 - &amp;quot;What About Accepting a Job at State Agencies?&amp;quot;&quot;/&gt;&lt;property id=&quot;20307&quot; value=&quot;319&quot;/&gt;&lt;/object&gt;&lt;object type=&quot;3&quot; unique_id=&quot;13701&quot;&gt;&lt;property id=&quot;20148&quot; value=&quot;5&quot;/&gt;&lt;property id=&quot;20300&quot; value=&quot;Slide 10 - &amp;quot;Why Do We Need UPS?&amp;quot;&quot;/&gt;&lt;property id=&quot;20307&quot; value=&quot;320&quot;/&gt;&lt;/object&gt;&lt;/object&gt;&lt;/object&gt;&lt;/database&gt;"/>
  <p:tag name="SECTOMILLISECCONVERTED" val="1"/>
</p:tagLst>
</file>

<file path=ppt/theme/theme1.xml><?xml version="1.0" encoding="utf-8"?>
<a:theme xmlns:a="http://schemas.openxmlformats.org/drawingml/2006/main" name="Theme1">
  <a:themeElements>
    <a:clrScheme name="Custom 1">
      <a:dk1>
        <a:srgbClr val="3B3B3B"/>
      </a:dk1>
      <a:lt1>
        <a:sysClr val="window" lastClr="FFFFFF"/>
      </a:lt1>
      <a:dk2>
        <a:srgbClr val="560A22"/>
      </a:dk2>
      <a:lt2>
        <a:srgbClr val="D2D2D2"/>
      </a:lt2>
      <a:accent1>
        <a:srgbClr val="820032"/>
      </a:accent1>
      <a:accent2>
        <a:srgbClr val="640026"/>
      </a:accent2>
      <a:accent3>
        <a:srgbClr val="420019"/>
      </a:accent3>
      <a:accent4>
        <a:srgbClr val="2E0012"/>
      </a:accent4>
      <a:accent5>
        <a:srgbClr val="180009"/>
      </a:accent5>
      <a:accent6>
        <a:srgbClr val="A2003E"/>
      </a:accent6>
      <a:hlink>
        <a:srgbClr val="990033"/>
      </a:hlink>
      <a:folHlink>
        <a:srgbClr val="990033"/>
      </a:folHlink>
    </a:clrScheme>
    <a:fontScheme name="Custom 2">
      <a:majorFont>
        <a:latin typeface="Franklin Gothic Heavy"/>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6F3BB896-3836-493B-BF8C-BB7526916713}" vid="{8283A4DE-3C73-4D45-8F0F-1A13F7A3A1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3676</TotalTime>
  <Words>1446</Words>
  <Application>Microsoft Office PowerPoint</Application>
  <PresentationFormat>On-screen Show (4:3)</PresentationFormat>
  <Paragraphs>150</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Franklin Gothic Heavy</vt:lpstr>
      <vt:lpstr>Gill Sans MT</vt:lpstr>
      <vt:lpstr>Times New Roman</vt:lpstr>
      <vt:lpstr>Theme1</vt:lpstr>
      <vt:lpstr>Compensable Hours Worked by FLSA Nonexempt Employees</vt:lpstr>
      <vt:lpstr>TABLE OF CONTENTS</vt:lpstr>
      <vt:lpstr>FLSA</vt:lpstr>
      <vt:lpstr>WHAT IS THE DIFFERENCE BETWEEN EXEMPT AND NONEXEMPT?</vt:lpstr>
      <vt:lpstr>EXEMPTION TESTS</vt:lpstr>
      <vt:lpstr>WHAT HAS CHANGED? </vt:lpstr>
      <vt:lpstr>PowerPoint Presentation</vt:lpstr>
      <vt:lpstr>PowerPoint Presentation</vt:lpstr>
      <vt:lpstr>PowerPoint Presentation</vt:lpstr>
      <vt:lpstr>PowerPoint Presentation</vt:lpstr>
      <vt:lpstr>HOURS WORKED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Personnel System (UPS) Overview</dc:title>
  <dc:creator>Daniel Krueger</dc:creator>
  <cp:lastModifiedBy>Richard Thal</cp:lastModifiedBy>
  <cp:revision>279</cp:revision>
  <cp:lastPrinted>2016-07-06T15:05:39Z</cp:lastPrinted>
  <dcterms:created xsi:type="dcterms:W3CDTF">2015-03-23T13:15:32Z</dcterms:created>
  <dcterms:modified xsi:type="dcterms:W3CDTF">2016-07-06T19:00:46Z</dcterms:modified>
</cp:coreProperties>
</file>