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Lst>
  <p:notesMasterIdLst>
    <p:notesMasterId r:id="rId72"/>
  </p:notesMasterIdLst>
  <p:sldIdLst>
    <p:sldId id="1449" r:id="rId6"/>
    <p:sldId id="1440" r:id="rId7"/>
    <p:sldId id="1452" r:id="rId8"/>
    <p:sldId id="1442" r:id="rId9"/>
    <p:sldId id="566" r:id="rId10"/>
    <p:sldId id="568" r:id="rId11"/>
    <p:sldId id="636" r:id="rId12"/>
    <p:sldId id="569" r:id="rId13"/>
    <p:sldId id="576" r:id="rId14"/>
    <p:sldId id="1443" r:id="rId15"/>
    <p:sldId id="1444" r:id="rId16"/>
    <p:sldId id="627" r:id="rId17"/>
    <p:sldId id="574" r:id="rId18"/>
    <p:sldId id="575" r:id="rId19"/>
    <p:sldId id="638" r:id="rId20"/>
    <p:sldId id="1438" r:id="rId21"/>
    <p:sldId id="1448" r:id="rId22"/>
    <p:sldId id="642" r:id="rId23"/>
    <p:sldId id="1451" r:id="rId24"/>
    <p:sldId id="580" r:id="rId25"/>
    <p:sldId id="581" r:id="rId26"/>
    <p:sldId id="585" r:id="rId27"/>
    <p:sldId id="584" r:id="rId28"/>
    <p:sldId id="582" r:id="rId29"/>
    <p:sldId id="586" r:id="rId30"/>
    <p:sldId id="645" r:id="rId31"/>
    <p:sldId id="646" r:id="rId32"/>
    <p:sldId id="632" r:id="rId33"/>
    <p:sldId id="588" r:id="rId34"/>
    <p:sldId id="590" r:id="rId35"/>
    <p:sldId id="637" r:id="rId36"/>
    <p:sldId id="589" r:id="rId37"/>
    <p:sldId id="592" r:id="rId38"/>
    <p:sldId id="593" r:id="rId39"/>
    <p:sldId id="595" r:id="rId40"/>
    <p:sldId id="594" r:id="rId41"/>
    <p:sldId id="596" r:id="rId42"/>
    <p:sldId id="1437" r:id="rId43"/>
    <p:sldId id="598" r:id="rId44"/>
    <p:sldId id="599" r:id="rId45"/>
    <p:sldId id="600" r:id="rId46"/>
    <p:sldId id="1436" r:id="rId47"/>
    <p:sldId id="601" r:id="rId48"/>
    <p:sldId id="602" r:id="rId49"/>
    <p:sldId id="603" r:id="rId50"/>
    <p:sldId id="1445" r:id="rId51"/>
    <p:sldId id="1446" r:id="rId52"/>
    <p:sldId id="606" r:id="rId53"/>
    <p:sldId id="607" r:id="rId54"/>
    <p:sldId id="608" r:id="rId55"/>
    <p:sldId id="609" r:id="rId56"/>
    <p:sldId id="610" r:id="rId57"/>
    <p:sldId id="633" r:id="rId58"/>
    <p:sldId id="615" r:id="rId59"/>
    <p:sldId id="644" r:id="rId60"/>
    <p:sldId id="616" r:id="rId61"/>
    <p:sldId id="617" r:id="rId62"/>
    <p:sldId id="618" r:id="rId63"/>
    <p:sldId id="619" r:id="rId64"/>
    <p:sldId id="620" r:id="rId65"/>
    <p:sldId id="621" r:id="rId66"/>
    <p:sldId id="622" r:id="rId67"/>
    <p:sldId id="623" r:id="rId68"/>
    <p:sldId id="624" r:id="rId69"/>
    <p:sldId id="625" r:id="rId70"/>
    <p:sldId id="491"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94341A-5AB0-3D90-09C4-205E732B78F4}" name="Sonnenburg, Amanda" initials="AS" userId="S::amanda.sonnenburg@wisconsin.edu::23f5c96a-f22a-43cf-9c4d-cee475c14ccc" providerId="AD"/>
  <p188:author id="{9FBEB73A-7BF0-98B8-3EA3-E7B1D3353458}" name="Erin Schoonmaker" initials="ES" userId="S::eschoonmaker@uwsa.edu::50b5b994-4094-4f9f-bccf-af0487fb8e20" providerId="AD"/>
  <p188:author id="{66C73C5C-8493-814A-1546-5000F5A241EF}" name="Amanda Sonnenburg" initials="AS" userId="S::asonnenburg@uwsa.edu::0074ddfe-c86c-4c4f-a558-188e55745a02" providerId="AD"/>
  <p188:author id="{0CA3B872-510E-DD0A-DFBE-FB59EC03AABC}" name="Kara Webber" initials="KW" userId="S::kwebber_uwsa.edu#ext#@universityofwisconsin.onmicrosoft.com::d539603d-ef44-4d6d-a0c8-616f937ce2f5" providerId="AD"/>
  <p188:author id="{914E7477-2C03-1ADD-A7DF-58734C95E6C1}" name="Brianne Jobke" initials="BJ" userId="S::bjobke@uwsa.edu::1259c9a3-e175-4bcb-9069-be062005bcc2" providerId="AD"/>
  <p188:author id="{23D5A67F-078B-8CBA-3282-76B8415C1B55}" name="Anthony, Jodi" initials="AJ" userId="S::jodi.anthony@uwss.wisconsin.edu::97367a64-9d71-4b45-ba9a-2dbb77bd9f8b" providerId="AD"/>
  <p188:author id="{B1F97BB2-2BC0-B253-89CB-F868864ACD93}" name="Sankey, Mary Kay" initials="SK" userId="S::marykay.sankey@uwss.wisconsin.edu::ff98ca3b-1959-4484-94f5-05e7594057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Sonnenburg" initials="AS" lastIdx="35" clrIdx="0">
    <p:extLst>
      <p:ext uri="{19B8F6BF-5375-455C-9EA6-DF929625EA0E}">
        <p15:presenceInfo xmlns:p15="http://schemas.microsoft.com/office/powerpoint/2012/main" userId="S::asonnenburg@uwsa.edu::0074ddfe-c86c-4c4f-a558-188e55745a02" providerId="AD"/>
      </p:ext>
    </p:extLst>
  </p:cmAuthor>
  <p:cmAuthor id="2" name="Brianne Jobke" initials="BJ" lastIdx="114" clrIdx="1">
    <p:extLst>
      <p:ext uri="{19B8F6BF-5375-455C-9EA6-DF929625EA0E}">
        <p15:presenceInfo xmlns:p15="http://schemas.microsoft.com/office/powerpoint/2012/main" userId="S::bjobke@uwsa.edu::1259c9a3-e175-4bcb-9069-be062005bcc2" providerId="AD"/>
      </p:ext>
    </p:extLst>
  </p:cmAuthor>
  <p:cmAuthor id="3" name="Erin Schoonmaker" initials="ES" lastIdx="21" clrIdx="2">
    <p:extLst>
      <p:ext uri="{19B8F6BF-5375-455C-9EA6-DF929625EA0E}">
        <p15:presenceInfo xmlns:p15="http://schemas.microsoft.com/office/powerpoint/2012/main" userId="S-1-5-21-1225019128-24118253-3464558956-184457" providerId="AD"/>
      </p:ext>
    </p:extLst>
  </p:cmAuthor>
  <p:cmAuthor id="4" name="Lauren Bridges" initials="LB" lastIdx="26" clrIdx="3">
    <p:extLst>
      <p:ext uri="{19B8F6BF-5375-455C-9EA6-DF929625EA0E}">
        <p15:presenceInfo xmlns:p15="http://schemas.microsoft.com/office/powerpoint/2012/main" userId="S::lbridges@uwsa.edu::544223a2-b8c5-4e96-8ae8-2f6c48e40f10" providerId="AD"/>
      </p:ext>
    </p:extLst>
  </p:cmAuthor>
  <p:cmAuthor id="5" name="Erin Schoonmaker" initials="ES [2]" lastIdx="7" clrIdx="4">
    <p:extLst>
      <p:ext uri="{19B8F6BF-5375-455C-9EA6-DF929625EA0E}">
        <p15:presenceInfo xmlns:p15="http://schemas.microsoft.com/office/powerpoint/2012/main" userId="S::eschoonmaker@uwsa.edu::50b5b994-4094-4f9f-bccf-af0487fb8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7"/>
    <a:srgbClr val="CCDDE4"/>
    <a:srgbClr val="DEDEDE"/>
    <a:srgbClr val="000000"/>
    <a:srgbClr val="D8CBCD"/>
    <a:srgbClr val="BDA7AA"/>
    <a:srgbClr val="960000"/>
    <a:srgbClr val="990033"/>
    <a:srgbClr val="C6C4C4"/>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9" autoAdjust="0"/>
  </p:normalViewPr>
  <p:slideViewPr>
    <p:cSldViewPr snapToGrid="0">
      <p:cViewPr varScale="1">
        <p:scale>
          <a:sx n="94" d="100"/>
          <a:sy n="94" d="100"/>
        </p:scale>
        <p:origin x="1194" y="90"/>
      </p:cViewPr>
      <p:guideLst>
        <p:guide orient="horz" pos="2160"/>
        <p:guide pos="3840"/>
      </p:guideLst>
    </p:cSldViewPr>
  </p:slideViewPr>
  <p:notesTextViewPr>
    <p:cViewPr>
      <p:scale>
        <a:sx n="1" d="1"/>
        <a:sy n="1" d="1"/>
      </p:scale>
      <p:origin x="0" y="0"/>
    </p:cViewPr>
  </p:notesTextViewPr>
  <p:sorterViewPr>
    <p:cViewPr>
      <p:scale>
        <a:sx n="100" d="100"/>
        <a:sy n="100" d="100"/>
      </p:scale>
      <p:origin x="0" y="-12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A4130D-8A5C-4444-B5F7-7CBF14E565DF}" type="datetimeFigureOut">
              <a:rPr lang="en-US" smtClean="0"/>
              <a:t>7/1/2024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A3396E-AC71-45FD-97E6-0EF72A014D70}" type="slidenum">
              <a:rPr lang="en-US" smtClean="0"/>
              <a:t>‹#›</a:t>
            </a:fld>
            <a:endParaRPr lang="en-US"/>
          </a:p>
        </p:txBody>
      </p:sp>
    </p:spTree>
    <p:extLst>
      <p:ext uri="{BB962C8B-B14F-4D97-AF65-F5344CB8AC3E}">
        <p14:creationId xmlns:p14="http://schemas.microsoft.com/office/powerpoint/2010/main" val="2036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a:t>
            </a:fld>
            <a:endParaRPr lang="en-US"/>
          </a:p>
        </p:txBody>
      </p:sp>
    </p:spTree>
    <p:extLst>
      <p:ext uri="{BB962C8B-B14F-4D97-AF65-F5344CB8AC3E}">
        <p14:creationId xmlns:p14="http://schemas.microsoft.com/office/powerpoint/2010/main" val="75977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to my.wisconsin.edu portal to make your elections unless your Enrollment Deadline Worksheet indicates you must submit paper applications.</a:t>
            </a:r>
          </a:p>
        </p:txBody>
      </p:sp>
      <p:sp>
        <p:nvSpPr>
          <p:cNvPr id="4" name="Slide Number Placeholder 3"/>
          <p:cNvSpPr>
            <a:spLocks noGrp="1"/>
          </p:cNvSpPr>
          <p:nvPr>
            <p:ph type="sldNum" sz="quarter" idx="5"/>
          </p:nvPr>
        </p:nvSpPr>
        <p:spPr/>
        <p:txBody>
          <a:bodyPr/>
          <a:lstStyle/>
          <a:p>
            <a:fld id="{A0A3396E-AC71-45FD-97E6-0EF72A014D70}" type="slidenum">
              <a:rPr lang="en-US" smtClean="0"/>
              <a:t>13</a:t>
            </a:fld>
            <a:endParaRPr lang="en-US"/>
          </a:p>
        </p:txBody>
      </p:sp>
    </p:spTree>
    <p:extLst>
      <p:ext uri="{BB962C8B-B14F-4D97-AF65-F5344CB8AC3E}">
        <p14:creationId xmlns:p14="http://schemas.microsoft.com/office/powerpoint/2010/main" val="189881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14</a:t>
            </a:fld>
            <a:endParaRPr lang="en-US"/>
          </a:p>
        </p:txBody>
      </p:sp>
    </p:spTree>
    <p:extLst>
      <p:ext uri="{BB962C8B-B14F-4D97-AF65-F5344CB8AC3E}">
        <p14:creationId xmlns:p14="http://schemas.microsoft.com/office/powerpoint/2010/main" val="236834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Vacation</a:t>
            </a:r>
          </a:p>
          <a:p>
            <a:pPr marL="285750" indent="-285750">
              <a:buClr>
                <a:srgbClr val="820032"/>
              </a:buClr>
              <a:buFont typeface="Arial" panose="020B0604020202020204" pitchFamily="34" charset="0"/>
              <a:buChar char="•"/>
            </a:pPr>
            <a:r>
              <a:rPr lang="en-US" sz="1200" dirty="0"/>
              <a:t>Allocated each calendar year, based on years of service and status.</a:t>
            </a:r>
          </a:p>
          <a:p>
            <a:pPr marL="285750" marR="0" lvl="0" indent="-285750" algn="l" defTabSz="914400" rtl="0" eaLnBrk="1" fontAlgn="auto" latinLnBrk="0" hangingPunct="1">
              <a:lnSpc>
                <a:spcPct val="100000"/>
              </a:lnSpc>
              <a:spcBef>
                <a:spcPts val="0"/>
              </a:spcBef>
              <a:spcAft>
                <a:spcPts val="0"/>
              </a:spcAft>
              <a:buClr>
                <a:srgbClr val="820032"/>
              </a:buClr>
              <a:buSzTx/>
              <a:buFont typeface="Arial" panose="020B0604020202020204" pitchFamily="34" charset="0"/>
              <a:buChar char="•"/>
              <a:tabLst/>
              <a:defRPr/>
            </a:pPr>
            <a:r>
              <a:rPr lang="en-US" i="0" dirty="0"/>
              <a:t>You may use vacation before it is earned within the same calendar year.</a:t>
            </a:r>
          </a:p>
          <a:p>
            <a:pPr marL="285750" indent="-285750">
              <a:buClr>
                <a:srgbClr val="820032"/>
              </a:buClr>
              <a:buFont typeface="Arial" panose="020B0604020202020204" pitchFamily="34" charset="0"/>
              <a:buChar char="•"/>
            </a:pPr>
            <a:r>
              <a:rPr lang="en-US" sz="1200" dirty="0"/>
              <a:t>Hours earned each year may carry over to end of following calendar year.</a:t>
            </a:r>
          </a:p>
          <a:p>
            <a:pPr marL="285750" indent="-285750">
              <a:buClr>
                <a:srgbClr val="820032"/>
              </a:buClr>
              <a:buFont typeface="Arial" panose="020B0604020202020204" pitchFamily="34" charset="0"/>
              <a:buChar char="•"/>
            </a:pPr>
            <a:r>
              <a:rPr lang="en-US" sz="1200" dirty="0"/>
              <a:t>Hours lost if not used or banked (if eligible) by end of carry over period.</a:t>
            </a:r>
          </a:p>
          <a:p>
            <a:pPr marL="0" indent="0">
              <a:buClr>
                <a:srgbClr val="820032"/>
              </a:buClr>
              <a:buFont typeface="Wingdings" panose="05000000000000000000" pitchFamily="2" charset="2"/>
              <a:buNone/>
            </a:pPr>
            <a:endParaRPr lang="en-US" sz="1200" dirty="0">
              <a:solidFill>
                <a:srgbClr val="820032"/>
              </a:solidFill>
            </a:endParaRPr>
          </a:p>
          <a:p>
            <a:pPr marL="0" indent="0">
              <a:buClr>
                <a:srgbClr val="820032"/>
              </a:buClr>
              <a:buFont typeface="Wingdings" panose="05000000000000000000" pitchFamily="2" charset="2"/>
              <a:buNone/>
            </a:pPr>
            <a:r>
              <a:rPr lang="en-US" sz="1400" dirty="0">
                <a:solidFill>
                  <a:srgbClr val="820032"/>
                </a:solidFill>
              </a:rPr>
              <a:t>Sick Leave</a:t>
            </a:r>
          </a:p>
          <a:p>
            <a:pPr marL="285750" indent="-285750">
              <a:buClr>
                <a:srgbClr val="820032"/>
              </a:buClr>
              <a:buFont typeface="Arial" panose="020B0604020202020204" pitchFamily="34" charset="0"/>
              <a:buChar char="•"/>
            </a:pPr>
            <a:r>
              <a:rPr lang="en-US" sz="1200" dirty="0"/>
              <a:t>Earn up to 5 hours per paycheck (130 hours per year)</a:t>
            </a:r>
          </a:p>
          <a:p>
            <a:pPr marL="285750" indent="-285750">
              <a:buClr>
                <a:srgbClr val="820032"/>
              </a:buClr>
              <a:buFont typeface="Arial" panose="020B0604020202020204" pitchFamily="34" charset="0"/>
              <a:buChar char="•"/>
            </a:pPr>
            <a:r>
              <a:rPr lang="en-US" sz="1200" dirty="0"/>
              <a:t>Accumulates without limit</a:t>
            </a:r>
          </a:p>
          <a:p>
            <a:pPr marL="285750" indent="-285750">
              <a:buClr>
                <a:srgbClr val="820032"/>
              </a:buClr>
              <a:buFont typeface="Arial" panose="020B0604020202020204" pitchFamily="34" charset="0"/>
              <a:buChar char="•"/>
            </a:pPr>
            <a:r>
              <a:rPr lang="en-US" sz="1200" dirty="0"/>
              <a:t>May only be used after it’s earned</a:t>
            </a:r>
          </a:p>
          <a:p>
            <a:pPr marL="285750" indent="-285750">
              <a:buClr>
                <a:srgbClr val="820032"/>
              </a:buClr>
              <a:buFont typeface="Arial" panose="020B0604020202020204" pitchFamily="34" charset="0"/>
              <a:buChar char="•"/>
            </a:pPr>
            <a:r>
              <a:rPr lang="en-US" sz="1200" dirty="0"/>
              <a:t>Hours can be converted to credits to pay for State Group Health Insurance premiums in retirement (if eligible)</a:t>
            </a:r>
          </a:p>
        </p:txBody>
      </p:sp>
      <p:sp>
        <p:nvSpPr>
          <p:cNvPr id="4" name="Slide Number Placeholder 3"/>
          <p:cNvSpPr>
            <a:spLocks noGrp="1"/>
          </p:cNvSpPr>
          <p:nvPr>
            <p:ph type="sldNum" sz="quarter" idx="5"/>
          </p:nvPr>
        </p:nvSpPr>
        <p:spPr/>
        <p:txBody>
          <a:bodyPr/>
          <a:lstStyle/>
          <a:p>
            <a:fld id="{A0A3396E-AC71-45FD-97E6-0EF72A014D70}" type="slidenum">
              <a:rPr lang="en-US" smtClean="0"/>
              <a:t>16</a:t>
            </a:fld>
            <a:endParaRPr lang="en-US"/>
          </a:p>
        </p:txBody>
      </p:sp>
    </p:spTree>
    <p:extLst>
      <p:ext uri="{BB962C8B-B14F-4D97-AF65-F5344CB8AC3E}">
        <p14:creationId xmlns:p14="http://schemas.microsoft.com/office/powerpoint/2010/main" val="33896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2800" dirty="0"/>
              <a:t>Personal Holidays</a:t>
            </a:r>
          </a:p>
          <a:p>
            <a:pPr marL="457200" indent="-457200">
              <a:buClr>
                <a:srgbClr val="A50021"/>
              </a:buClr>
              <a:buFont typeface="Arial" panose="020B0604020202020204" pitchFamily="34" charset="0"/>
              <a:buChar char="•"/>
            </a:pPr>
            <a:r>
              <a:rPr lang="en-US" sz="2800" dirty="0"/>
              <a:t>Granted on hire date and for University Staff Employees January 1</a:t>
            </a:r>
            <a:r>
              <a:rPr lang="en-US" sz="2800" baseline="30000" dirty="0"/>
              <a:t>st</a:t>
            </a:r>
            <a:r>
              <a:rPr lang="en-US" sz="2800" dirty="0"/>
              <a:t> thereafter.</a:t>
            </a:r>
          </a:p>
          <a:p>
            <a:pPr marL="457200" indent="-457200">
              <a:buClr>
                <a:srgbClr val="A50021"/>
              </a:buClr>
              <a:buFont typeface="Arial" panose="020B0604020202020204" pitchFamily="34" charset="0"/>
              <a:buChar char="•"/>
            </a:pPr>
            <a:r>
              <a:rPr lang="en-US" sz="2800" dirty="0"/>
              <a:t>Legal and Personal Holiday hours must be used during the calendar year granted, unused hours expire and can not be carried over</a:t>
            </a:r>
          </a:p>
        </p:txBody>
      </p:sp>
      <p:sp>
        <p:nvSpPr>
          <p:cNvPr id="4" name="Slide Number Placeholder 3"/>
          <p:cNvSpPr>
            <a:spLocks noGrp="1"/>
          </p:cNvSpPr>
          <p:nvPr>
            <p:ph type="sldNum" sz="quarter" idx="5"/>
          </p:nvPr>
        </p:nvSpPr>
        <p:spPr/>
        <p:txBody>
          <a:bodyPr/>
          <a:lstStyle/>
          <a:p>
            <a:fld id="{A0A3396E-AC71-45FD-97E6-0EF72A014D70}" type="slidenum">
              <a:rPr lang="en-US" smtClean="0"/>
              <a:t>17</a:t>
            </a:fld>
            <a:endParaRPr lang="en-US"/>
          </a:p>
        </p:txBody>
      </p:sp>
    </p:spTree>
    <p:extLst>
      <p:ext uri="{BB962C8B-B14F-4D97-AF65-F5344CB8AC3E}">
        <p14:creationId xmlns:p14="http://schemas.microsoft.com/office/powerpoint/2010/main" val="277823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50021"/>
              </a:buClr>
              <a:buFont typeface="Wingdings" panose="05000000000000000000" pitchFamily="2" charset="2"/>
              <a:buNone/>
            </a:pPr>
            <a:r>
              <a:rPr lang="en-US" dirty="0"/>
              <a:t>PAID PARENTAL LEAVE</a:t>
            </a:r>
          </a:p>
          <a:p>
            <a:pPr>
              <a:buClr>
                <a:srgbClr val="A50021"/>
              </a:buClr>
              <a:buFont typeface="Wingdings" panose="05000000000000000000" pitchFamily="2" charset="2"/>
              <a:buNone/>
            </a:pPr>
            <a:r>
              <a:rPr lang="en-US" b="0" dirty="0"/>
              <a:t>To qualify, must have completed 6 months of continuous employment with the Universities of Wisconsin at the time of the event.  Leave not used during the 12-months following the date of the event are lost.  Runs concurrent with FMLA and Wisconsin FMLA.  Review the Paid Parental Leave Policy for more detailed information</a:t>
            </a:r>
          </a:p>
          <a:p>
            <a:pPr>
              <a:buClr>
                <a:srgbClr val="A50021"/>
              </a:buClr>
              <a:buFont typeface="Wingdings" panose="05000000000000000000" pitchFamily="2" charset="2"/>
              <a:buNone/>
            </a:pPr>
            <a:endParaRPr lang="en-US" b="0" dirty="0"/>
          </a:p>
          <a:p>
            <a:pPr>
              <a:buClr>
                <a:srgbClr val="A50021"/>
              </a:buClr>
              <a:buFont typeface="Wingdings" panose="05000000000000000000" pitchFamily="2" charset="2"/>
              <a:buNone/>
            </a:pPr>
            <a:r>
              <a:rPr lang="en-US" dirty="0"/>
              <a:t>VOTING </a:t>
            </a:r>
          </a:p>
          <a:p>
            <a:pPr>
              <a:buClr>
                <a:srgbClr val="A50021"/>
              </a:buClr>
              <a:buFont typeface="Wingdings" panose="05000000000000000000" pitchFamily="2" charset="2"/>
              <a:buNone/>
            </a:pPr>
            <a:r>
              <a:rPr lang="en-US" dirty="0"/>
              <a:t>If you cannot vote outside of work hours, you may receive paid leave to vote.</a:t>
            </a:r>
          </a:p>
          <a:p>
            <a:pPr>
              <a:buClr>
                <a:srgbClr val="A50021"/>
              </a:buClr>
              <a:buFont typeface="Wingdings" panose="05000000000000000000" pitchFamily="2" charset="2"/>
              <a:buNone/>
            </a:pPr>
            <a:endParaRPr lang="en-US" dirty="0"/>
          </a:p>
          <a:p>
            <a:pPr>
              <a:buClr>
                <a:srgbClr val="A50021"/>
              </a:buClr>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18</a:t>
            </a:fld>
            <a:endParaRPr lang="en-US"/>
          </a:p>
        </p:txBody>
      </p:sp>
    </p:spTree>
    <p:extLst>
      <p:ext uri="{BB962C8B-B14F-4D97-AF65-F5344CB8AC3E}">
        <p14:creationId xmlns:p14="http://schemas.microsoft.com/office/powerpoint/2010/main" val="287502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Full-time exempt employees will report absences in half or full day increments (4 or 8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Part-time and non-exempt employees report actual hours in 15-minute increments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19</a:t>
            </a:fld>
            <a:endParaRPr lang="en-US"/>
          </a:p>
        </p:txBody>
      </p:sp>
    </p:spTree>
    <p:extLst>
      <p:ext uri="{BB962C8B-B14F-4D97-AF65-F5344CB8AC3E}">
        <p14:creationId xmlns:p14="http://schemas.microsoft.com/office/powerpoint/2010/main" val="370437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eligible for the State Group Health Insurance if you are eligible for the Wisconsin Retirement System (see page 15 of your Benefits Summary). WRS eligibility depends on your employment classification, requires a minimum number of hours to be worked, and a minimum employment duration. Your Human Resources office will inform you of your eligibility.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21</a:t>
            </a:fld>
            <a:endParaRPr lang="en-US"/>
          </a:p>
        </p:txBody>
      </p:sp>
    </p:spTree>
    <p:extLst>
      <p:ext uri="{BB962C8B-B14F-4D97-AF65-F5344CB8AC3E}">
        <p14:creationId xmlns:p14="http://schemas.microsoft.com/office/powerpoint/2010/main" val="316413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University Staff – With no prior state WRS service you would pay the first two months of the employee &amp; employer portions of the premium. You may enroll in State Group Health Insurance and choose when you would like coverage to begin, either the first of the month following your date of hire or first of the month after you have two months of state WRS service. If you want immediate coverage, you will pay the total employee and employer portions of the premium until you have two months of state WRS service. The employer contribution begins the 3</a:t>
            </a:r>
            <a:r>
              <a:rPr lang="en-US" sz="1100" baseline="30000" dirty="0"/>
              <a:t>rd</a:t>
            </a:r>
            <a:r>
              <a:rPr lang="en-US" sz="1100" dirty="0"/>
              <a:t> month of WRS employment.</a:t>
            </a:r>
          </a:p>
        </p:txBody>
      </p:sp>
      <p:sp>
        <p:nvSpPr>
          <p:cNvPr id="4" name="Slide Number Placeholder 3"/>
          <p:cNvSpPr>
            <a:spLocks noGrp="1"/>
          </p:cNvSpPr>
          <p:nvPr>
            <p:ph type="sldNum" sz="quarter" idx="5"/>
          </p:nvPr>
        </p:nvSpPr>
        <p:spPr/>
        <p:txBody>
          <a:bodyPr/>
          <a:lstStyle/>
          <a:p>
            <a:fld id="{A0A3396E-AC71-45FD-97E6-0EF72A014D70}" type="slidenum">
              <a:rPr lang="en-US" smtClean="0"/>
              <a:t>22</a:t>
            </a:fld>
            <a:endParaRPr lang="en-US"/>
          </a:p>
        </p:txBody>
      </p:sp>
    </p:spTree>
    <p:extLst>
      <p:ext uri="{BB962C8B-B14F-4D97-AF65-F5344CB8AC3E}">
        <p14:creationId xmlns:p14="http://schemas.microsoft.com/office/powerpoint/2010/main" val="3048550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want to receive services locally, choose the Health Plan or the High Deductible Health Plan.</a:t>
            </a:r>
          </a:p>
          <a:p>
            <a:pPr marL="171450" indent="-171450">
              <a:buFont typeface="Arial" panose="020B0604020202020204" pitchFamily="34" charset="0"/>
              <a:buChar char="•"/>
            </a:pPr>
            <a:r>
              <a:rPr lang="en-US" dirty="0"/>
              <a:t>If you need nationwide coverage, choose the Access Health Plan or the Access HDHP.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24</a:t>
            </a:fld>
            <a:endParaRPr lang="en-US"/>
          </a:p>
        </p:txBody>
      </p:sp>
    </p:spTree>
    <p:extLst>
      <p:ext uri="{BB962C8B-B14F-4D97-AF65-F5344CB8AC3E}">
        <p14:creationId xmlns:p14="http://schemas.microsoft.com/office/powerpoint/2010/main" val="256457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25</a:t>
            </a:fld>
            <a:endParaRPr lang="en-US"/>
          </a:p>
        </p:txBody>
      </p:sp>
    </p:spTree>
    <p:extLst>
      <p:ext uri="{BB962C8B-B14F-4D97-AF65-F5344CB8AC3E}">
        <p14:creationId xmlns:p14="http://schemas.microsoft.com/office/powerpoint/2010/main" val="263519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MyWisconsin Portal is your hub for Universities of Wisconsin News, Time &amp; Absence Information, Payroll Information, and Benefits information. Log in regularly to stay up to date.</a:t>
            </a:r>
          </a:p>
        </p:txBody>
      </p:sp>
      <p:sp>
        <p:nvSpPr>
          <p:cNvPr id="4" name="Slide Number Placeholder 3"/>
          <p:cNvSpPr>
            <a:spLocks noGrp="1"/>
          </p:cNvSpPr>
          <p:nvPr>
            <p:ph type="sldNum" sz="quarter" idx="5"/>
          </p:nvPr>
        </p:nvSpPr>
        <p:spPr/>
        <p:txBody>
          <a:bodyPr/>
          <a:lstStyle/>
          <a:p>
            <a:fld id="{A0A3396E-AC71-45FD-97E6-0EF72A014D70}" type="slidenum">
              <a:rPr lang="en-US" smtClean="0"/>
              <a:t>3</a:t>
            </a:fld>
            <a:endParaRPr lang="en-US"/>
          </a:p>
        </p:txBody>
      </p:sp>
    </p:spTree>
    <p:extLst>
      <p:ext uri="{BB962C8B-B14F-4D97-AF65-F5344CB8AC3E}">
        <p14:creationId xmlns:p14="http://schemas.microsoft.com/office/powerpoint/2010/main" val="45171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can be found in your Benefits Summary beginning on page ?</a:t>
            </a:r>
          </a:p>
        </p:txBody>
      </p:sp>
      <p:sp>
        <p:nvSpPr>
          <p:cNvPr id="4" name="Slide Number Placeholder 3"/>
          <p:cNvSpPr>
            <a:spLocks noGrp="1"/>
          </p:cNvSpPr>
          <p:nvPr>
            <p:ph type="sldNum" sz="quarter" idx="5"/>
          </p:nvPr>
        </p:nvSpPr>
        <p:spPr/>
        <p:txBody>
          <a:bodyPr/>
          <a:lstStyle/>
          <a:p>
            <a:fld id="{A0A3396E-AC71-45FD-97E6-0EF72A014D70}" type="slidenum">
              <a:rPr lang="en-US" smtClean="0"/>
              <a:t>26</a:t>
            </a:fld>
            <a:endParaRPr lang="en-US"/>
          </a:p>
        </p:txBody>
      </p:sp>
    </p:spTree>
    <p:extLst>
      <p:ext uri="{BB962C8B-B14F-4D97-AF65-F5344CB8AC3E}">
        <p14:creationId xmlns:p14="http://schemas.microsoft.com/office/powerpoint/2010/main" val="230181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Plan Search tool helps you select a carrier that will cover services in the county you want to receive services in and from the doctors, urgent care facilities and hospitals you want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Health Plan Search tool and run through an example</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28</a:t>
            </a:fld>
            <a:endParaRPr lang="en-US"/>
          </a:p>
        </p:txBody>
      </p:sp>
    </p:spTree>
    <p:extLst>
      <p:ext uri="{BB962C8B-B14F-4D97-AF65-F5344CB8AC3E}">
        <p14:creationId xmlns:p14="http://schemas.microsoft.com/office/powerpoint/2010/main" val="380547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29</a:t>
            </a:fld>
            <a:endParaRPr lang="en-US"/>
          </a:p>
        </p:txBody>
      </p:sp>
    </p:spTree>
    <p:extLst>
      <p:ext uri="{BB962C8B-B14F-4D97-AF65-F5344CB8AC3E}">
        <p14:creationId xmlns:p14="http://schemas.microsoft.com/office/powerpoint/2010/main" val="2085837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Optum is the chosen Administrator</a:t>
            </a:r>
          </a:p>
        </p:txBody>
      </p:sp>
      <p:sp>
        <p:nvSpPr>
          <p:cNvPr id="4" name="Slide Number Placeholder 3"/>
          <p:cNvSpPr>
            <a:spLocks noGrp="1"/>
          </p:cNvSpPr>
          <p:nvPr>
            <p:ph type="sldNum" sz="quarter" idx="5"/>
          </p:nvPr>
        </p:nvSpPr>
        <p:spPr/>
        <p:txBody>
          <a:bodyPr/>
          <a:lstStyle/>
          <a:p>
            <a:fld id="{A0A3396E-AC71-45FD-97E6-0EF72A014D70}" type="slidenum">
              <a:rPr lang="en-US" smtClean="0"/>
              <a:t>30</a:t>
            </a:fld>
            <a:endParaRPr lang="en-US"/>
          </a:p>
        </p:txBody>
      </p:sp>
    </p:spTree>
    <p:extLst>
      <p:ext uri="{BB962C8B-B14F-4D97-AF65-F5344CB8AC3E}">
        <p14:creationId xmlns:p14="http://schemas.microsoft.com/office/powerpoint/2010/main" val="148188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enroll in the Health Opt-Out Incentive make sure you elect the Health Opt-Out Incentive option when enrolling in the MyUW portal or if you use a paper application. Electing Waive does not enroll you in the Opt-Out Incentive.</a:t>
            </a:r>
          </a:p>
        </p:txBody>
      </p:sp>
      <p:sp>
        <p:nvSpPr>
          <p:cNvPr id="4" name="Slide Number Placeholder 3"/>
          <p:cNvSpPr>
            <a:spLocks noGrp="1"/>
          </p:cNvSpPr>
          <p:nvPr>
            <p:ph type="sldNum" sz="quarter" idx="5"/>
          </p:nvPr>
        </p:nvSpPr>
        <p:spPr/>
        <p:txBody>
          <a:bodyPr/>
          <a:lstStyle/>
          <a:p>
            <a:fld id="{A0A3396E-AC71-45FD-97E6-0EF72A014D70}" type="slidenum">
              <a:rPr lang="en-US" smtClean="0"/>
              <a:t>33</a:t>
            </a:fld>
            <a:endParaRPr lang="en-US"/>
          </a:p>
        </p:txBody>
      </p:sp>
    </p:spTree>
    <p:extLst>
      <p:ext uri="{BB962C8B-B14F-4D97-AF65-F5344CB8AC3E}">
        <p14:creationId xmlns:p14="http://schemas.microsoft.com/office/powerpoint/2010/main" val="4271355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Your cost at the pharmacy depends on the:</a:t>
            </a:r>
          </a:p>
          <a:p>
            <a:pPr lvl="1"/>
            <a:r>
              <a:rPr lang="en-US" sz="1800" b="1" dirty="0"/>
              <a:t>Plan design </a:t>
            </a:r>
            <a:r>
              <a:rPr lang="en-US" sz="1800" dirty="0"/>
              <a:t>you select and the</a:t>
            </a:r>
          </a:p>
          <a:p>
            <a:pPr lvl="1">
              <a:spcAft>
                <a:spcPts val="1200"/>
              </a:spcAft>
            </a:pPr>
            <a:r>
              <a:rPr lang="en-US" sz="1800" b="1" dirty="0"/>
              <a:t>Level of the drug </a:t>
            </a:r>
            <a:r>
              <a:rPr lang="en-US" sz="1800" dirty="0"/>
              <a:t>on the formulary list (for example, generic vs. brand name)</a:t>
            </a:r>
          </a:p>
          <a:p>
            <a:r>
              <a:rPr lang="en-US" sz="2400" dirty="0"/>
              <a:t>Health Plans: You pay a copay or coinsurance per 30-day supply as outlined on the formulary list, up to the annual out-of-pocket maximum</a:t>
            </a:r>
          </a:p>
          <a:p>
            <a:r>
              <a:rPr lang="en-US" sz="2400" dirty="0"/>
              <a:t>HDHPs: After the deductible, you pay a copay or coinsurance per 30-day supply as outlined on the formulary list, up to the annual out-of-pocket maximum</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36</a:t>
            </a:fld>
            <a:endParaRPr lang="en-US"/>
          </a:p>
        </p:txBody>
      </p:sp>
    </p:spTree>
    <p:extLst>
      <p:ext uri="{BB962C8B-B14F-4D97-AF65-F5344CB8AC3E}">
        <p14:creationId xmlns:p14="http://schemas.microsoft.com/office/powerpoint/2010/main" val="259616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Paid on two paychecks each month, evenly over 24 pay periods a year.</a:t>
            </a:r>
          </a:p>
          <a:p>
            <a:pPr marL="171450" indent="-171450">
              <a:buFont typeface="Arial" panose="020B0604020202020204" pitchFamily="34" charset="0"/>
              <a:buChar char="•"/>
            </a:pPr>
            <a:r>
              <a:rPr lang="en-US" dirty="0"/>
              <a:t>The Opt-Out election does not carry over from year to year, you must reenroll each year during Annual Benefits Enrollment.</a:t>
            </a:r>
          </a:p>
          <a:p>
            <a:pPr marL="171450" indent="-171450">
              <a:buFont typeface="Arial" panose="020B0604020202020204" pitchFamily="34" charset="0"/>
              <a:buChar char="•"/>
            </a:pPr>
            <a:r>
              <a:rPr lang="en-US" dirty="0"/>
              <a:t>If you choose the Opt-Out Incentive, your unused sick leave credits have no value unless you enroll in the State Group Health Program in the future.</a:t>
            </a:r>
          </a:p>
          <a:p>
            <a:pPr marL="171450" indent="-171450">
              <a:buFont typeface="Arial" panose="020B0604020202020204" pitchFamily="34" charset="0"/>
              <a:buChar char="•"/>
            </a:pPr>
            <a:r>
              <a:rPr lang="en-US" dirty="0"/>
              <a:t>If you enroll through the MyWisconsin Portal – to receive the Opt-Out Incentive, select the Opt-Out Incentive option. If you elect the Waive option, you will not receive the Opt-Out Incentive. If you are not eligible for the Opt-Out Incentive and do not need health insurance, select the Waive option.</a:t>
            </a:r>
          </a:p>
        </p:txBody>
      </p:sp>
      <p:sp>
        <p:nvSpPr>
          <p:cNvPr id="4" name="Slide Number Placeholder 3"/>
          <p:cNvSpPr>
            <a:spLocks noGrp="1"/>
          </p:cNvSpPr>
          <p:nvPr>
            <p:ph type="sldNum" sz="quarter" idx="5"/>
          </p:nvPr>
        </p:nvSpPr>
        <p:spPr/>
        <p:txBody>
          <a:bodyPr/>
          <a:lstStyle/>
          <a:p>
            <a:fld id="{A0A3396E-AC71-45FD-97E6-0EF72A014D70}" type="slidenum">
              <a:rPr lang="en-US" smtClean="0"/>
              <a:t>38</a:t>
            </a:fld>
            <a:endParaRPr lang="en-US"/>
          </a:p>
        </p:txBody>
      </p:sp>
    </p:spTree>
    <p:extLst>
      <p:ext uri="{BB962C8B-B14F-4D97-AF65-F5344CB8AC3E}">
        <p14:creationId xmlns:p14="http://schemas.microsoft.com/office/powerpoint/2010/main" val="2197592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are eligible to enroll in dental insurance if you are eligible for State Group Health Insurance. If you want diagnostic &amp; preventive coverage, you select between the Uniform Dental Plan and the Preventive Dental Plan. These two plans provide the same benefits, but eligibility is based on whether you are enrolled in State Group Health.</a:t>
            </a:r>
          </a:p>
          <a:p>
            <a:pPr marL="171450" indent="-171450">
              <a:buFont typeface="Arial" panose="020B0604020202020204" pitchFamily="34" charset="0"/>
              <a:buChar char="•"/>
            </a:pPr>
            <a:r>
              <a:rPr lang="en-US" dirty="0"/>
              <a:t>If you want dental insurance to cover major services, you select between the Select Plan and the Select Plus Plan. The two plans provide different coverage levels and access different networks. These plans do not cover preventive or most basic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40</a:t>
            </a:fld>
            <a:endParaRPr lang="en-US"/>
          </a:p>
        </p:txBody>
      </p:sp>
    </p:spTree>
    <p:extLst>
      <p:ext uri="{BB962C8B-B14F-4D97-AF65-F5344CB8AC3E}">
        <p14:creationId xmlns:p14="http://schemas.microsoft.com/office/powerpoint/2010/main" val="3584829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Vision exam – if enrolled in the HDHP, is covered after you meet the deductible.</a:t>
            </a:r>
          </a:p>
          <a:p>
            <a:pPr marL="171450" indent="-171450">
              <a:buFont typeface="Arial" panose="020B0604020202020204" pitchFamily="34" charset="0"/>
              <a:buChar char="•"/>
            </a:pPr>
            <a:r>
              <a:rPr lang="en-US" dirty="0"/>
              <a:t>Premium is deducted from 2 paychecks each month.</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44</a:t>
            </a:fld>
            <a:endParaRPr lang="en-US"/>
          </a:p>
        </p:txBody>
      </p:sp>
    </p:spTree>
    <p:extLst>
      <p:ext uri="{BB962C8B-B14F-4D97-AF65-F5344CB8AC3E}">
        <p14:creationId xmlns:p14="http://schemas.microsoft.com/office/powerpoint/2010/main" val="2194340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A50021"/>
              </a:buClr>
              <a:buFont typeface="Arial" panose="020B0604020202020204" pitchFamily="34" charset="0"/>
              <a:buChar char="•"/>
            </a:pPr>
            <a:r>
              <a:rPr lang="en-US" dirty="0"/>
              <a:t>Both plans provide group term life insurance.</a:t>
            </a:r>
          </a:p>
          <a:p>
            <a:pPr marL="171450" indent="-171450">
              <a:buClr>
                <a:srgbClr val="A50021"/>
              </a:buClr>
              <a:buFont typeface="Arial" panose="020B0604020202020204" pitchFamily="34" charset="0"/>
              <a:buChar char="•"/>
            </a:pPr>
            <a:r>
              <a:rPr lang="en-US" dirty="0"/>
              <a:t>I&amp;F – annual increase opportunity allows you to increase your coverage during annual benefits enrollment without proof of good health. The amounts range from $2,500 - $20,000.</a:t>
            </a:r>
          </a:p>
          <a:p>
            <a:pPr marL="171450" indent="-171450">
              <a:buClr>
                <a:srgbClr val="A50021"/>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47</a:t>
            </a:fld>
            <a:endParaRPr lang="en-US"/>
          </a:p>
        </p:txBody>
      </p:sp>
    </p:spTree>
    <p:extLst>
      <p:ext uri="{BB962C8B-B14F-4D97-AF65-F5344CB8AC3E}">
        <p14:creationId xmlns:p14="http://schemas.microsoft.com/office/powerpoint/2010/main" val="118962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6</a:t>
            </a:fld>
            <a:endParaRPr lang="en-US"/>
          </a:p>
        </p:txBody>
      </p:sp>
    </p:spTree>
    <p:extLst>
      <p:ext uri="{BB962C8B-B14F-4D97-AF65-F5344CB8AC3E}">
        <p14:creationId xmlns:p14="http://schemas.microsoft.com/office/powerpoint/2010/main" val="1737922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Standard sequence – is based on Wisconsin State Law, order is:</a:t>
            </a:r>
          </a:p>
          <a:p>
            <a:pPr marL="628650" lvl="1" indent="-171450">
              <a:buFont typeface="Arial" panose="020B0604020202020204" pitchFamily="34" charset="0"/>
              <a:buChar char="•"/>
            </a:pPr>
            <a:r>
              <a:rPr lang="en-US" dirty="0"/>
              <a:t>Surviving spouse or domestic partner</a:t>
            </a:r>
          </a:p>
          <a:p>
            <a:pPr marL="628650" lvl="1" indent="-171450">
              <a:buFont typeface="Arial" panose="020B0604020202020204" pitchFamily="34" charset="0"/>
              <a:buChar char="•"/>
            </a:pPr>
            <a:r>
              <a:rPr lang="en-US" dirty="0"/>
              <a:t>Surviving children</a:t>
            </a:r>
          </a:p>
          <a:p>
            <a:pPr marL="628650" lvl="1" indent="-171450">
              <a:buFont typeface="Arial" panose="020B0604020202020204" pitchFamily="34" charset="0"/>
              <a:buChar char="•"/>
            </a:pPr>
            <a:r>
              <a:rPr lang="en-US" dirty="0"/>
              <a:t>Surviving parents</a:t>
            </a:r>
          </a:p>
          <a:p>
            <a:pPr marL="628650" lvl="1" indent="-171450">
              <a:buFont typeface="Arial" panose="020B0604020202020204" pitchFamily="34" charset="0"/>
              <a:buChar char="•"/>
            </a:pPr>
            <a:r>
              <a:rPr lang="en-US" dirty="0"/>
              <a:t>Surviving siblings</a:t>
            </a:r>
          </a:p>
          <a:p>
            <a:pPr marL="628650" lvl="1" indent="-171450">
              <a:buFont typeface="Arial" panose="020B0604020202020204" pitchFamily="34" charset="0"/>
              <a:buChar char="•"/>
            </a:pPr>
            <a:r>
              <a:rPr lang="en-US" dirty="0"/>
              <a:t>Employee’s estate</a:t>
            </a:r>
          </a:p>
          <a:p>
            <a:pPr marL="171450" lvl="0" indent="-171450">
              <a:buFont typeface="Arial" panose="020B0604020202020204" pitchFamily="34" charset="0"/>
              <a:buChar char="•"/>
            </a:pPr>
            <a:r>
              <a:rPr lang="en-US" dirty="0"/>
              <a:t>If a covered dependent dies, benefits are automatically paid to the employee</a:t>
            </a:r>
          </a:p>
        </p:txBody>
      </p:sp>
      <p:sp>
        <p:nvSpPr>
          <p:cNvPr id="4" name="Slide Number Placeholder 3"/>
          <p:cNvSpPr>
            <a:spLocks noGrp="1"/>
          </p:cNvSpPr>
          <p:nvPr>
            <p:ph type="sldNum" sz="quarter" idx="5"/>
          </p:nvPr>
        </p:nvSpPr>
        <p:spPr/>
        <p:txBody>
          <a:bodyPr/>
          <a:lstStyle/>
          <a:p>
            <a:fld id="{A0A3396E-AC71-45FD-97E6-0EF72A014D70}" type="slidenum">
              <a:rPr lang="en-US" smtClean="0"/>
              <a:t>48</a:t>
            </a:fld>
            <a:endParaRPr lang="en-US"/>
          </a:p>
        </p:txBody>
      </p:sp>
    </p:spTree>
    <p:extLst>
      <p:ext uri="{BB962C8B-B14F-4D97-AF65-F5344CB8AC3E}">
        <p14:creationId xmlns:p14="http://schemas.microsoft.com/office/powerpoint/2010/main" val="143028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49</a:t>
            </a:fld>
            <a:endParaRPr lang="en-US"/>
          </a:p>
        </p:txBody>
      </p:sp>
    </p:spTree>
    <p:extLst>
      <p:ext uri="{BB962C8B-B14F-4D97-AF65-F5344CB8AC3E}">
        <p14:creationId xmlns:p14="http://schemas.microsoft.com/office/powerpoint/2010/main" val="2753152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to enroll is you are eligible for State Group Health Insurance</a:t>
            </a:r>
          </a:p>
          <a:p>
            <a:pPr marL="171450" indent="-171450">
              <a:buFont typeface="Arial" panose="020B0604020202020204" pitchFamily="34" charset="0"/>
              <a:buChar char="•"/>
            </a:pPr>
            <a:r>
              <a:rPr lang="en-US" dirty="0"/>
              <a:t>AD&amp;D – may enroll, change or cancel coverage at any time.</a:t>
            </a:r>
          </a:p>
          <a:p>
            <a:pPr marL="171450" indent="-171450">
              <a:buFont typeface="Arial" panose="020B0604020202020204" pitchFamily="34" charset="0"/>
              <a:buChar char="•"/>
            </a:pPr>
            <a:r>
              <a:rPr lang="en-US" dirty="0"/>
              <a:t>Accident insurance – may enroll as a new hire, during annual benefits enrollment or if you have a qualifying life event. Once enrolled, you are enrolled for the calendar year.</a:t>
            </a:r>
          </a:p>
          <a:p>
            <a:pPr marL="171450" indent="-171450">
              <a:buFont typeface="Arial" panose="020B0604020202020204" pitchFamily="34" charset="0"/>
              <a:buChar char="•"/>
            </a:pPr>
            <a:r>
              <a:rPr lang="en-US" dirty="0"/>
              <a:t>You are may name a beneficiary.</a:t>
            </a:r>
          </a:p>
        </p:txBody>
      </p:sp>
      <p:sp>
        <p:nvSpPr>
          <p:cNvPr id="4" name="Slide Number Placeholder 3"/>
          <p:cNvSpPr>
            <a:spLocks noGrp="1"/>
          </p:cNvSpPr>
          <p:nvPr>
            <p:ph type="sldNum" sz="quarter" idx="5"/>
          </p:nvPr>
        </p:nvSpPr>
        <p:spPr/>
        <p:txBody>
          <a:bodyPr/>
          <a:lstStyle/>
          <a:p>
            <a:fld id="{A0A3396E-AC71-45FD-97E6-0EF72A014D70}" type="slidenum">
              <a:rPr lang="en-US" smtClean="0"/>
              <a:t>50</a:t>
            </a:fld>
            <a:endParaRPr lang="en-US"/>
          </a:p>
        </p:txBody>
      </p:sp>
    </p:spTree>
    <p:extLst>
      <p:ext uri="{BB962C8B-B14F-4D97-AF65-F5344CB8AC3E}">
        <p14:creationId xmlns:p14="http://schemas.microsoft.com/office/powerpoint/2010/main" val="3233260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Enrollment opportunities:</a:t>
            </a:r>
          </a:p>
          <a:p>
            <a:pPr marL="628650" lvl="1" indent="-171450">
              <a:buFont typeface="Arial" panose="020B0604020202020204" pitchFamily="34" charset="0"/>
              <a:buChar char="•"/>
            </a:pPr>
            <a:r>
              <a:rPr lang="en-US" dirty="0"/>
              <a:t>Within 30 days of your hire/eligibility date</a:t>
            </a:r>
          </a:p>
          <a:p>
            <a:pPr marL="628650" lvl="1" indent="-171450">
              <a:buFont typeface="Arial" panose="020B0604020202020204" pitchFamily="34" charset="0"/>
              <a:buChar char="•"/>
            </a:pPr>
            <a:r>
              <a:rPr lang="en-US" dirty="0"/>
              <a:t>Deferred enrollment- first time you are eligible for premium category 3, 4, or 5</a:t>
            </a:r>
          </a:p>
          <a:p>
            <a:pPr marL="628650" lvl="1" indent="-171450">
              <a:buFont typeface="Arial" panose="020B0604020202020204" pitchFamily="34" charset="0"/>
              <a:buChar char="•"/>
            </a:pPr>
            <a:r>
              <a:rPr lang="en-US" dirty="0"/>
              <a:t>Enroll any year you are eligible for category 6</a:t>
            </a:r>
          </a:p>
          <a:p>
            <a:pPr marL="628650" lvl="1" indent="-171450">
              <a:buFont typeface="Arial" panose="020B0604020202020204" pitchFamily="34" charset="0"/>
              <a:buChar char="•"/>
            </a:pPr>
            <a:r>
              <a:rPr lang="en-US" dirty="0"/>
              <a:t>You may also enroll through evidence of insurability, but approval is not guaranteed</a:t>
            </a:r>
          </a:p>
          <a:p>
            <a:pPr marL="171450" indent="-171450">
              <a:buFont typeface="Arial" panose="020B0604020202020204" pitchFamily="34" charset="0"/>
              <a:buChar char="•"/>
            </a:pPr>
            <a:r>
              <a:rPr lang="en-US" dirty="0"/>
              <a:t>Premium is based on your accrued unused sick leave balance and your eligible earnings, which are evaluated at the end of every calendar year. The more sick leave hours you retain, the lower your premium.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53</a:t>
            </a:fld>
            <a:endParaRPr lang="en-US"/>
          </a:p>
        </p:txBody>
      </p:sp>
    </p:spTree>
    <p:extLst>
      <p:ext uri="{BB962C8B-B14F-4D97-AF65-F5344CB8AC3E}">
        <p14:creationId xmlns:p14="http://schemas.microsoft.com/office/powerpoint/2010/main" val="337163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Flexible spending accounts offer you an opportunity to pay certain health care, dependent care and work-related parking and transit expenses on a pre-tax basis.</a:t>
            </a:r>
          </a:p>
          <a:p>
            <a:pPr marL="171450" indent="-171450">
              <a:buFont typeface="Arial" panose="020B0604020202020204" pitchFamily="34" charset="0"/>
              <a:buChar char="•"/>
            </a:pPr>
            <a:r>
              <a:rPr lang="en-US" dirty="0"/>
              <a:t>You decide how much you want to contribute. Contributions are deducted from the first 2 paychecks each month.</a:t>
            </a:r>
          </a:p>
          <a:p>
            <a:pPr marL="171450" indent="-171450">
              <a:buFont typeface="Arial" panose="020B0604020202020204" pitchFamily="34" charset="0"/>
              <a:buChar char="•"/>
            </a:pPr>
            <a:r>
              <a:rPr lang="en-US" dirty="0"/>
              <a:t>Minimum annual contribution of $50 for the health care, limited purpose and parking &amp; transit accounts.</a:t>
            </a:r>
          </a:p>
          <a:p>
            <a:pPr marL="171450" indent="-171450">
              <a:buFont typeface="Arial" panose="020B0604020202020204" pitchFamily="34" charset="0"/>
              <a:buChar char="•"/>
            </a:pPr>
            <a:r>
              <a:rPr lang="en-US" dirty="0"/>
              <a:t>May not change contribution amount during the year unless you have a qualifying life event. </a:t>
            </a:r>
          </a:p>
          <a:p>
            <a:pPr marL="171450" indent="-171450">
              <a:buFont typeface="Arial" panose="020B0604020202020204" pitchFamily="34" charset="0"/>
              <a:buChar char="•"/>
            </a:pPr>
            <a:r>
              <a:rPr lang="en-US" dirty="0"/>
              <a:t>Use it or lose it for all funds greater than carry over limit. There is no carry over for dependent day care accounts. </a:t>
            </a:r>
          </a:p>
          <a:p>
            <a:pPr marL="171450" indent="-171450">
              <a:buFont typeface="Arial" panose="020B0604020202020204" pitchFamily="34" charset="0"/>
              <a:buChar char="•"/>
            </a:pPr>
            <a:r>
              <a:rPr lang="en-US" dirty="0"/>
              <a:t>You must re-enroll annually to continue coverage. </a:t>
            </a:r>
          </a:p>
          <a:p>
            <a:pPr marL="171450" indent="-171450">
              <a:buFont typeface="Arial" panose="020B0604020202020204" pitchFamily="34" charset="0"/>
              <a:buChar char="•"/>
            </a:pPr>
            <a:r>
              <a:rPr lang="en-US" dirty="0"/>
              <a:t>Parking &amp; transit are different. You have unlimited carryover and may enroll or change your contribution at any time. Parking account may not be used to reimburse you for parking at a University lot that is paid through payroll deduction because it is deducted pre-tax.</a:t>
            </a:r>
          </a:p>
        </p:txBody>
      </p:sp>
      <p:sp>
        <p:nvSpPr>
          <p:cNvPr id="4" name="Slide Number Placeholder 3"/>
          <p:cNvSpPr>
            <a:spLocks noGrp="1"/>
          </p:cNvSpPr>
          <p:nvPr>
            <p:ph type="sldNum" sz="quarter" idx="5"/>
          </p:nvPr>
        </p:nvSpPr>
        <p:spPr/>
        <p:txBody>
          <a:bodyPr/>
          <a:lstStyle/>
          <a:p>
            <a:fld id="{A0A3396E-AC71-45FD-97E6-0EF72A014D70}" type="slidenum">
              <a:rPr lang="en-US" smtClean="0"/>
              <a:t>55</a:t>
            </a:fld>
            <a:endParaRPr lang="en-US"/>
          </a:p>
        </p:txBody>
      </p:sp>
    </p:spTree>
    <p:extLst>
      <p:ext uri="{BB962C8B-B14F-4D97-AF65-F5344CB8AC3E}">
        <p14:creationId xmlns:p14="http://schemas.microsoft.com/office/powerpoint/2010/main" val="453359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if you are expected to work a minimum number of hours during one year.</a:t>
            </a:r>
          </a:p>
          <a:p>
            <a:pPr marL="171450" indent="-171450">
              <a:buFont typeface="Arial" panose="020B0604020202020204" pitchFamily="34" charset="0"/>
              <a:buChar char="•"/>
            </a:pPr>
            <a:r>
              <a:rPr lang="en-US" dirty="0"/>
              <a:t>Provides a monthly benefit payable for life once you reach retirement age and complete 5 years of WRS creditable service.</a:t>
            </a:r>
          </a:p>
          <a:p>
            <a:pPr marL="171450" indent="-171450">
              <a:buFont typeface="Arial" panose="020B0604020202020204" pitchFamily="34" charset="0"/>
              <a:buChar char="•"/>
            </a:pPr>
            <a:r>
              <a:rPr lang="en-US" dirty="0"/>
              <a:t>Both you and the Universities of Wisconsin contribute to the WRS. Contributions are pre-tax. The 2025 employee contribution rate is 6.90%. The employer contribution is also 6.90%.</a:t>
            </a:r>
          </a:p>
          <a:p>
            <a:pPr marL="171450" indent="-171450">
              <a:buFont typeface="Arial" panose="020B0604020202020204" pitchFamily="34" charset="0"/>
              <a:buChar char="•"/>
            </a:pPr>
            <a:r>
              <a:rPr lang="en-US" dirty="0"/>
              <a:t>The contribution rates are evaluated each year and may change.</a:t>
            </a:r>
          </a:p>
          <a:p>
            <a:pPr marL="171450" indent="-171450">
              <a:buFont typeface="Arial" panose="020B0604020202020204" pitchFamily="34" charset="0"/>
              <a:buChar char="•"/>
            </a:pPr>
            <a:r>
              <a:rPr lang="en-US" dirty="0"/>
              <a:t>You may make additional contributions to your WRS account on a post-tax basis. The additional contributions earn the same rate of interest as your employee required contributions.</a:t>
            </a:r>
          </a:p>
        </p:txBody>
      </p:sp>
      <p:sp>
        <p:nvSpPr>
          <p:cNvPr id="4" name="Slide Number Placeholder 3"/>
          <p:cNvSpPr>
            <a:spLocks noGrp="1"/>
          </p:cNvSpPr>
          <p:nvPr>
            <p:ph type="sldNum" sz="quarter" idx="5"/>
          </p:nvPr>
        </p:nvSpPr>
        <p:spPr/>
        <p:txBody>
          <a:bodyPr/>
          <a:lstStyle/>
          <a:p>
            <a:fld id="{A0A3396E-AC71-45FD-97E6-0EF72A014D70}" type="slidenum">
              <a:rPr lang="en-US" smtClean="0"/>
              <a:t>57</a:t>
            </a:fld>
            <a:endParaRPr lang="en-US"/>
          </a:p>
        </p:txBody>
      </p:sp>
    </p:spTree>
    <p:extLst>
      <p:ext uri="{BB962C8B-B14F-4D97-AF65-F5344CB8AC3E}">
        <p14:creationId xmlns:p14="http://schemas.microsoft.com/office/powerpoint/2010/main" val="3594316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investment funds are managed by the State of Wisconsin Investment Board</a:t>
            </a:r>
          </a:p>
          <a:p>
            <a:pPr marL="171450" indent="-171450">
              <a:buFont typeface="Arial" panose="020B0604020202020204" pitchFamily="34" charset="0"/>
              <a:buChar char="•"/>
            </a:pPr>
            <a:r>
              <a:rPr lang="en-US" dirty="0"/>
              <a:t>To invest in the Variable Fund, you need to submit a Variable Fund Election form to the Department of Employee Trust Funds. If your form is received within 30 days after your participation begins, your election is effective the first day of your WRS coverage. Otherwise it is effective Jan 1 of the year following receipt.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58</a:t>
            </a:fld>
            <a:endParaRPr lang="en-US"/>
          </a:p>
        </p:txBody>
      </p:sp>
    </p:spTree>
    <p:extLst>
      <p:ext uri="{BB962C8B-B14F-4D97-AF65-F5344CB8AC3E}">
        <p14:creationId xmlns:p14="http://schemas.microsoft.com/office/powerpoint/2010/main" val="1765034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 Allows you to save additional money on a pre-tax or Roth after-tax basis to help with future retirement needs.</a:t>
            </a:r>
          </a:p>
        </p:txBody>
      </p:sp>
      <p:sp>
        <p:nvSpPr>
          <p:cNvPr id="4" name="Slide Number Placeholder 3"/>
          <p:cNvSpPr>
            <a:spLocks noGrp="1"/>
          </p:cNvSpPr>
          <p:nvPr>
            <p:ph type="sldNum" sz="quarter" idx="5"/>
          </p:nvPr>
        </p:nvSpPr>
        <p:spPr/>
        <p:txBody>
          <a:bodyPr/>
          <a:lstStyle/>
          <a:p>
            <a:fld id="{A0A3396E-AC71-45FD-97E6-0EF72A014D70}" type="slidenum">
              <a:rPr lang="en-US" smtClean="0"/>
              <a:t>59</a:t>
            </a:fld>
            <a:endParaRPr lang="en-US"/>
          </a:p>
        </p:txBody>
      </p:sp>
    </p:spTree>
    <p:extLst>
      <p:ext uri="{BB962C8B-B14F-4D97-AF65-F5344CB8AC3E}">
        <p14:creationId xmlns:p14="http://schemas.microsoft.com/office/powerpoint/2010/main" val="3517304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a:t>
            </a:r>
          </a:p>
          <a:p>
            <a:pPr marL="171450" indent="-171450">
              <a:buFont typeface="Arial" panose="020B0604020202020204" pitchFamily="34" charset="0"/>
              <a:buChar char="•"/>
            </a:pPr>
            <a:r>
              <a:rPr lang="en-US" dirty="0"/>
              <a:t>You may participate in both the SRP and WDC plans and may make the maximum contributions to both.</a:t>
            </a:r>
          </a:p>
          <a:p>
            <a:pPr marL="171450" indent="-171450">
              <a:buFont typeface="Arial" panose="020B0604020202020204" pitchFamily="34" charset="0"/>
              <a:buChar char="•"/>
            </a:pPr>
            <a:r>
              <a:rPr lang="en-US" dirty="0"/>
              <a:t>The maximum contribution for 2024 is $23,000 for employees under age 50 and $30,500 for employees 50 and older.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60</a:t>
            </a:fld>
            <a:endParaRPr lang="en-US"/>
          </a:p>
        </p:txBody>
      </p:sp>
    </p:spTree>
    <p:extLst>
      <p:ext uri="{BB962C8B-B14F-4D97-AF65-F5344CB8AC3E}">
        <p14:creationId xmlns:p14="http://schemas.microsoft.com/office/powerpoint/2010/main" val="3734831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63</a:t>
            </a:fld>
            <a:endParaRPr lang="en-US"/>
          </a:p>
        </p:txBody>
      </p:sp>
    </p:spTree>
    <p:extLst>
      <p:ext uri="{BB962C8B-B14F-4D97-AF65-F5344CB8AC3E}">
        <p14:creationId xmlns:p14="http://schemas.microsoft.com/office/powerpoint/2010/main" val="179507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Enrollment Deadline Worksheet provides you with:</a:t>
            </a:r>
          </a:p>
          <a:p>
            <a:pPr marL="171450" indent="-171450">
              <a:buFont typeface="Arial" panose="020B0604020202020204" pitchFamily="34" charset="0"/>
              <a:buChar char="•"/>
            </a:pPr>
            <a:r>
              <a:rPr lang="en-US" dirty="0"/>
              <a:t>Your job type (university staff)</a:t>
            </a:r>
          </a:p>
          <a:p>
            <a:pPr marL="171450" indent="-171450">
              <a:buFont typeface="Arial" panose="020B0604020202020204" pitchFamily="34" charset="0"/>
              <a:buChar char="•"/>
            </a:pPr>
            <a:r>
              <a:rPr lang="en-US" dirty="0"/>
              <a:t>Your 30-day enrollment period in which your elections must be made and</a:t>
            </a:r>
          </a:p>
          <a:p>
            <a:pPr marL="171450" indent="-171450">
              <a:buFont typeface="Arial" panose="020B0604020202020204" pitchFamily="34" charset="0"/>
              <a:buChar char="•"/>
            </a:pPr>
            <a:r>
              <a:rPr lang="en-US" dirty="0"/>
              <a:t>Effective date for each benefit plan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7</a:t>
            </a:fld>
            <a:endParaRPr lang="en-US"/>
          </a:p>
        </p:txBody>
      </p:sp>
    </p:spTree>
    <p:extLst>
      <p:ext uri="{BB962C8B-B14F-4D97-AF65-F5344CB8AC3E}">
        <p14:creationId xmlns:p14="http://schemas.microsoft.com/office/powerpoint/2010/main" val="1504930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529 Savings Plan – available through </a:t>
            </a:r>
            <a:r>
              <a:rPr lang="en-US" dirty="0" err="1"/>
              <a:t>Edvest</a:t>
            </a:r>
            <a:r>
              <a:rPr lang="en-US" dirty="0"/>
              <a:t>. To set up an account, visit the </a:t>
            </a:r>
            <a:r>
              <a:rPr lang="en-US" dirty="0" err="1"/>
              <a:t>Edvest</a:t>
            </a:r>
            <a:r>
              <a:rPr lang="en-US" dirty="0"/>
              <a:t> website</a:t>
            </a:r>
          </a:p>
          <a:p>
            <a:pPr marL="171450" indent="-171450">
              <a:buFont typeface="Arial" panose="020B0604020202020204" pitchFamily="34" charset="0"/>
              <a:buChar char="•"/>
            </a:pPr>
            <a:r>
              <a:rPr lang="en-US" dirty="0"/>
              <a:t>Education Reimbursement – dependent upon availability of department funding and you must receive prior authorization.</a:t>
            </a:r>
          </a:p>
          <a:p>
            <a:pPr marL="171450" indent="-171450">
              <a:buFont typeface="Arial" panose="020B0604020202020204" pitchFamily="34" charset="0"/>
              <a:buChar char="•"/>
            </a:pPr>
            <a:r>
              <a:rPr lang="en-US" dirty="0"/>
              <a:t>Lifestyle Program – available to employees enrolled in State Group Life, Individual &amp; Family Life and University Insurance Association Life insurance. Services provided free of charge</a:t>
            </a:r>
          </a:p>
          <a:p>
            <a:pPr marL="171450" indent="-171450">
              <a:buFont typeface="Arial" panose="020B0604020202020204" pitchFamily="34" charset="0"/>
              <a:buChar char="•"/>
            </a:pPr>
            <a:r>
              <a:rPr lang="en-US" dirty="0"/>
              <a:t>Long-term Care Insurance – policies are individually underwritten and premiums are based on several factors including age and health at the time of application. Apply through coverage at anytime through Mutual of Omaha by contacting </a:t>
            </a:r>
            <a:r>
              <a:rPr lang="en-US" dirty="0" err="1"/>
              <a:t>HealthChoice</a:t>
            </a:r>
            <a:r>
              <a:rPr lang="en-US" dirty="0"/>
              <a:t>.</a:t>
            </a:r>
          </a:p>
        </p:txBody>
      </p:sp>
      <p:sp>
        <p:nvSpPr>
          <p:cNvPr id="4" name="Slide Number Placeholder 3"/>
          <p:cNvSpPr>
            <a:spLocks noGrp="1"/>
          </p:cNvSpPr>
          <p:nvPr>
            <p:ph type="sldNum" sz="quarter" idx="5"/>
          </p:nvPr>
        </p:nvSpPr>
        <p:spPr/>
        <p:txBody>
          <a:bodyPr/>
          <a:lstStyle/>
          <a:p>
            <a:fld id="{A0A3396E-AC71-45FD-97E6-0EF72A014D70}" type="slidenum">
              <a:rPr lang="en-US" smtClean="0"/>
              <a:t>64</a:t>
            </a:fld>
            <a:endParaRPr lang="en-US"/>
          </a:p>
        </p:txBody>
      </p:sp>
    </p:spTree>
    <p:extLst>
      <p:ext uri="{BB962C8B-B14F-4D97-AF65-F5344CB8AC3E}">
        <p14:creationId xmlns:p14="http://schemas.microsoft.com/office/powerpoint/2010/main" val="1580074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65</a:t>
            </a:fld>
            <a:endParaRPr lang="en-US"/>
          </a:p>
        </p:txBody>
      </p:sp>
    </p:spTree>
    <p:extLst>
      <p:ext uri="{BB962C8B-B14F-4D97-AF65-F5344CB8AC3E}">
        <p14:creationId xmlns:p14="http://schemas.microsoft.com/office/powerpoint/2010/main" val="4079223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66</a:t>
            </a:fld>
            <a:endParaRPr lang="en-US" dirty="0"/>
          </a:p>
        </p:txBody>
      </p:sp>
    </p:spTree>
    <p:extLst>
      <p:ext uri="{BB962C8B-B14F-4D97-AF65-F5344CB8AC3E}">
        <p14:creationId xmlns:p14="http://schemas.microsoft.com/office/powerpoint/2010/main" val="354949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a Qualifying Life Event, employees may make changes to most of their benefits during the Annual Benefits Enrollment period held each fall.</a:t>
            </a:r>
          </a:p>
        </p:txBody>
      </p:sp>
      <p:sp>
        <p:nvSpPr>
          <p:cNvPr id="4" name="Slide Number Placeholder 3"/>
          <p:cNvSpPr>
            <a:spLocks noGrp="1"/>
          </p:cNvSpPr>
          <p:nvPr>
            <p:ph type="sldNum" sz="quarter" idx="5"/>
          </p:nvPr>
        </p:nvSpPr>
        <p:spPr/>
        <p:txBody>
          <a:bodyPr/>
          <a:lstStyle/>
          <a:p>
            <a:fld id="{A0A3396E-AC71-45FD-97E6-0EF72A014D70}" type="slidenum">
              <a:rPr lang="en-US" smtClean="0"/>
              <a:t>8</a:t>
            </a:fld>
            <a:endParaRPr lang="en-US"/>
          </a:p>
        </p:txBody>
      </p:sp>
    </p:spTree>
    <p:extLst>
      <p:ext uri="{BB962C8B-B14F-4D97-AF65-F5344CB8AC3E}">
        <p14:creationId xmlns:p14="http://schemas.microsoft.com/office/powerpoint/2010/main" val="32153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9</a:t>
            </a:fld>
            <a:endParaRPr lang="en-US"/>
          </a:p>
        </p:txBody>
      </p:sp>
    </p:spTree>
    <p:extLst>
      <p:ext uri="{BB962C8B-B14F-4D97-AF65-F5344CB8AC3E}">
        <p14:creationId xmlns:p14="http://schemas.microsoft.com/office/powerpoint/2010/main" val="206926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10</a:t>
            </a:fld>
            <a:endParaRPr lang="en-US"/>
          </a:p>
        </p:txBody>
      </p:sp>
    </p:spTree>
    <p:extLst>
      <p:ext uri="{BB962C8B-B14F-4D97-AF65-F5344CB8AC3E}">
        <p14:creationId xmlns:p14="http://schemas.microsoft.com/office/powerpoint/2010/main" val="364847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How to Choose Your Health Insurance Plan web page will take you through step by step how to decide on a plan design and to choose a health insurance carrier and includes links to additional resources such as plan comparisons and the ETF health plan search tool.</a:t>
            </a:r>
          </a:p>
        </p:txBody>
      </p:sp>
      <p:sp>
        <p:nvSpPr>
          <p:cNvPr id="4" name="Slide Number Placeholder 3"/>
          <p:cNvSpPr>
            <a:spLocks noGrp="1"/>
          </p:cNvSpPr>
          <p:nvPr>
            <p:ph type="sldNum" sz="quarter" idx="5"/>
          </p:nvPr>
        </p:nvSpPr>
        <p:spPr/>
        <p:txBody>
          <a:bodyPr/>
          <a:lstStyle/>
          <a:p>
            <a:fld id="{A0A3396E-AC71-45FD-97E6-0EF72A014D70}" type="slidenum">
              <a:rPr lang="en-US" smtClean="0"/>
              <a:t>11</a:t>
            </a:fld>
            <a:endParaRPr lang="en-US"/>
          </a:p>
        </p:txBody>
      </p:sp>
    </p:spTree>
    <p:extLst>
      <p:ext uri="{BB962C8B-B14F-4D97-AF65-F5344CB8AC3E}">
        <p14:creationId xmlns:p14="http://schemas.microsoft.com/office/powerpoint/2010/main" val="327277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the Dental Comparison to help you select a dental insurance plan.</a:t>
            </a:r>
          </a:p>
          <a:p>
            <a:pPr marL="171450" indent="-171450">
              <a:buFont typeface="Arial" panose="020B0604020202020204" pitchFamily="34" charset="0"/>
              <a:buChar char="•"/>
            </a:pPr>
            <a:r>
              <a:rPr lang="en-US" dirty="0"/>
              <a:t>Review the Vision Insurance Summary for plan details.</a:t>
            </a:r>
          </a:p>
          <a:p>
            <a:pPr marL="171450" indent="-171450">
              <a:buFont typeface="Arial" panose="020B0604020202020204" pitchFamily="34" charset="0"/>
              <a:buChar char="•"/>
            </a:pPr>
            <a:r>
              <a:rPr lang="en-US" dirty="0"/>
              <a:t>Review the Life Insurance Plan Comparison to help you select which life plans you may want to enroll in</a:t>
            </a:r>
          </a:p>
          <a:p>
            <a:pPr marL="171450" indent="-171450">
              <a:buFont typeface="Arial" panose="020B0604020202020204" pitchFamily="34" charset="0"/>
              <a:buChar char="•"/>
            </a:pPr>
            <a:r>
              <a:rPr lang="en-US" dirty="0"/>
              <a:t>Use the Benefits Walkthrough to walk you through the decisions you will need to make before making your elections in the MyWisconsin Portal. This tool will also estimate the benefit deductions from your paycheck.</a:t>
            </a:r>
          </a:p>
        </p:txBody>
      </p:sp>
      <p:sp>
        <p:nvSpPr>
          <p:cNvPr id="4" name="Slide Number Placeholder 3"/>
          <p:cNvSpPr>
            <a:spLocks noGrp="1"/>
          </p:cNvSpPr>
          <p:nvPr>
            <p:ph type="sldNum" sz="quarter" idx="5"/>
          </p:nvPr>
        </p:nvSpPr>
        <p:spPr/>
        <p:txBody>
          <a:bodyPr/>
          <a:lstStyle/>
          <a:p>
            <a:fld id="{A0A3396E-AC71-45FD-97E6-0EF72A014D70}" type="slidenum">
              <a:rPr lang="en-US" smtClean="0"/>
              <a:t>12</a:t>
            </a:fld>
            <a:endParaRPr lang="en-US"/>
          </a:p>
        </p:txBody>
      </p:sp>
    </p:spTree>
    <p:extLst>
      <p:ext uri="{BB962C8B-B14F-4D97-AF65-F5344CB8AC3E}">
        <p14:creationId xmlns:p14="http://schemas.microsoft.com/office/powerpoint/2010/main" val="1119448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map of a country&#10;&#10;Description automatically generated">
            <a:extLst>
              <a:ext uri="{FF2B5EF4-FFF2-40B4-BE49-F238E27FC236}">
                <a16:creationId xmlns:a16="http://schemas.microsoft.com/office/drawing/2014/main" id="{2E188BA1-1521-4CC9-A3C0-C36719AF84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55" y="4609468"/>
            <a:ext cx="3819075" cy="1746881"/>
          </a:xfrm>
          <a:prstGeom prst="rect">
            <a:avLst/>
          </a:prstGeom>
        </p:spPr>
      </p:pic>
      <p:sp>
        <p:nvSpPr>
          <p:cNvPr id="2" name="Title 1"/>
          <p:cNvSpPr>
            <a:spLocks noGrp="1"/>
          </p:cNvSpPr>
          <p:nvPr>
            <p:ph type="ctrTitle"/>
          </p:nvPr>
        </p:nvSpPr>
        <p:spPr>
          <a:xfrm>
            <a:off x="1937651" y="2577394"/>
            <a:ext cx="9051985" cy="745660"/>
          </a:xfrm>
        </p:spPr>
        <p:txBody>
          <a:bodyPr/>
          <a:lstStyle>
            <a:lvl1pPr algn="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Subtitle 2"/>
          <p:cNvSpPr>
            <a:spLocks noGrp="1"/>
          </p:cNvSpPr>
          <p:nvPr>
            <p:ph type="subTitle" idx="1"/>
          </p:nvPr>
        </p:nvSpPr>
        <p:spPr>
          <a:xfrm>
            <a:off x="1937651" y="3371303"/>
            <a:ext cx="9051985" cy="752475"/>
          </a:xfrm>
        </p:spPr>
        <p:txBody>
          <a:bodyPr>
            <a:normAutofit/>
          </a:bodyPr>
          <a:lstStyle>
            <a:lvl1pPr marL="0" indent="0" algn="r">
              <a:buNone/>
              <a:defRPr sz="2800" i="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674CE956-6267-4856-8C6E-7B8B044C80E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8" name="Picture 7">
            <a:extLst>
              <a:ext uri="{FF2B5EF4-FFF2-40B4-BE49-F238E27FC236}">
                <a16:creationId xmlns:a16="http://schemas.microsoft.com/office/drawing/2014/main" id="{E45FA17D-96AF-E69B-217D-26023FBB94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038" y="568985"/>
            <a:ext cx="4812906" cy="1363657"/>
          </a:xfrm>
          <a:prstGeom prst="rect">
            <a:avLst/>
          </a:prstGeom>
        </p:spPr>
      </p:pic>
    </p:spTree>
    <p:extLst>
      <p:ext uri="{BB962C8B-B14F-4D97-AF65-F5344CB8AC3E}">
        <p14:creationId xmlns:p14="http://schemas.microsoft.com/office/powerpoint/2010/main" val="6450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55DB808F-24C4-4240-96A3-7A071DABE21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05600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DBCB5C20-0F78-40A2-8C90-0A6F44D3F931}"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71384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02BFE105-34DE-473A-BE0E-62A9C716B138}" type="datetime1">
              <a:rPr lang="en-US" smtClean="0"/>
              <a:t>7/1/2024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2084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4F3CB5E-6D3D-4965-A3D1-B3ABC6661E5B}"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88236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401CC1FC-5281-433B-BAE1-37C03E3F4339}"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28082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C2A73232-7785-47F6-839B-0762DC5773D1}"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60544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0E4FD0A-39CE-459F-AE3E-C4E28C3E286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19217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E7AE7B3D-C479-4F3B-9FF9-DD13BECA3BB1}"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6503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65C49ABA-F7DF-4339-85F4-529F41791013}"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5017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1665DD1F-198F-4CCB-98DB-5E1A4D6B8B34}" type="datetime1">
              <a:rPr lang="en-US" smtClean="0"/>
              <a:t>7/1/2024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75749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859" y="274638"/>
            <a:ext cx="10921043" cy="1143000"/>
          </a:xfrm>
        </p:spPr>
        <p:txBody>
          <a:bodyPr/>
          <a:lstStyle>
            <a:lvl1pP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Content Placeholder 2"/>
          <p:cNvSpPr>
            <a:spLocks noGrp="1"/>
          </p:cNvSpPr>
          <p:nvPr>
            <p:ph idx="1"/>
          </p:nvPr>
        </p:nvSpPr>
        <p:spPr>
          <a:xfrm>
            <a:off x="635478" y="1841663"/>
            <a:ext cx="10921043" cy="3541219"/>
          </a:xfrm>
        </p:spPr>
        <p:txBody>
          <a:bodyPr/>
          <a:lstStyle>
            <a:lvl1pPr marL="342900" indent="-342900">
              <a:spcAft>
                <a:spcPts val="1200"/>
              </a:spcAft>
              <a:buClr>
                <a:srgbClr val="005777"/>
              </a:buClr>
              <a:buFont typeface="Wingdings" panose="05000000000000000000" pitchFamily="2" charset="2"/>
              <a:buChar char="§"/>
              <a:defRPr/>
            </a:lvl1pPr>
          </a:lstStyle>
          <a:p>
            <a:pPr lvl="0"/>
            <a:r>
              <a:rPr lang="x-none" dirty="0"/>
              <a:t>Click to edit Master text styles</a:t>
            </a:r>
          </a:p>
          <a:p>
            <a:pPr lvl="1"/>
            <a:r>
              <a:rPr lang="x-none" dirty="0"/>
              <a:t>Second level</a:t>
            </a:r>
          </a:p>
          <a:p>
            <a:pPr lvl="2"/>
            <a:r>
              <a:rPr lang="x-none" dirty="0"/>
              <a:t>Third level</a:t>
            </a:r>
          </a:p>
        </p:txBody>
      </p:sp>
      <p:sp>
        <p:nvSpPr>
          <p:cNvPr id="4" name="Date Placeholder 3"/>
          <p:cNvSpPr>
            <a:spLocks noGrp="1"/>
          </p:cNvSpPr>
          <p:nvPr>
            <p:ph type="dt" sz="half" idx="10"/>
          </p:nvPr>
        </p:nvSpPr>
        <p:spPr/>
        <p:txBody>
          <a:bodyPr/>
          <a:lstStyle/>
          <a:p>
            <a:fld id="{14C58389-D981-4037-9D00-7EE685173CF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9" name="Picture 8">
            <a:extLst>
              <a:ext uri="{FF2B5EF4-FFF2-40B4-BE49-F238E27FC236}">
                <a16:creationId xmlns:a16="http://schemas.microsoft.com/office/drawing/2014/main" id="{C3E206D4-E1A4-E214-8869-77672921077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0965415" y="5821847"/>
            <a:ext cx="687501" cy="717064"/>
          </a:xfrm>
          <a:prstGeom prst="rect">
            <a:avLst/>
          </a:prstGeom>
        </p:spPr>
      </p:pic>
      <p:pic>
        <p:nvPicPr>
          <p:cNvPr id="8" name="Picture 7" descr="A close-up of a logo&#10;&#10;Description automatically generated">
            <a:extLst>
              <a:ext uri="{FF2B5EF4-FFF2-40B4-BE49-F238E27FC236}">
                <a16:creationId xmlns:a16="http://schemas.microsoft.com/office/drawing/2014/main" id="{94D67BE7-5B08-BCFE-EAB4-33F974FB15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425" y="6248801"/>
            <a:ext cx="2172006" cy="290110"/>
          </a:xfrm>
          <a:prstGeom prst="rect">
            <a:avLst/>
          </a:prstGeom>
        </p:spPr>
      </p:pic>
    </p:spTree>
    <p:extLst>
      <p:ext uri="{BB962C8B-B14F-4D97-AF65-F5344CB8AC3E}">
        <p14:creationId xmlns:p14="http://schemas.microsoft.com/office/powerpoint/2010/main" val="128241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2363D86C-EA71-436C-B2A3-0D7CEF0F2EC0}" type="datetime1">
              <a:rPr lang="en-US" smtClean="0"/>
              <a:t>7/1/2024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0783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EB13-BDA8-42D0-AD7D-835B32528058}" type="datetime1">
              <a:rPr lang="en-US" smtClean="0"/>
              <a:t>7/1/2024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7584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70A9EAE-8F92-4304-8F4E-FDD2F23006F3}"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28274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F999092-E4F3-4E2E-B276-1406A76FDE1B}"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60622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8294F12-8A84-4732-9E40-EDFCFA8E63F9}"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14868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0BF135C-B3FB-47D6-AD5F-D289C5C06DAD}"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98122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23A15D9E-B8E5-4616-BF62-9A6540C00997}" type="datetime1">
              <a:rPr lang="en-US" smtClean="0"/>
              <a:t>7/1/2024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7788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EA8C079-A3AE-49DD-9446-86C774741DBF}"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99747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C8C31BF-C011-4320-A6E6-95E1B9CA64E4}"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61931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12" name="Picture 11"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sp>
        <p:nvSpPr>
          <p:cNvPr id="3" name="Date Placeholder 2"/>
          <p:cNvSpPr>
            <a:spLocks noGrp="1"/>
          </p:cNvSpPr>
          <p:nvPr>
            <p:ph type="dt" sz="half" idx="10"/>
          </p:nvPr>
        </p:nvSpPr>
        <p:spPr>
          <a:xfrm>
            <a:off x="5204081" y="6331692"/>
            <a:ext cx="1783839" cy="365125"/>
          </a:xfrm>
          <a:prstGeom prst="rect">
            <a:avLst/>
          </a:prstGeom>
        </p:spPr>
        <p:txBody>
          <a:bodyPr/>
          <a:lstStyle/>
          <a:p>
            <a:fld id="{736D6948-E522-43F8-820B-34B3EF534381}" type="datetime1">
              <a:rPr lang="en-US" smtClean="0"/>
              <a:t>7/1/2024</a:t>
            </a:fld>
            <a:endParaRPr lang="en-US"/>
          </a:p>
        </p:txBody>
      </p:sp>
      <p:sp>
        <p:nvSpPr>
          <p:cNvPr id="4" name="Slide Number Placeholder 3"/>
          <p:cNvSpPr>
            <a:spLocks noGrp="1"/>
          </p:cNvSpPr>
          <p:nvPr>
            <p:ph type="sldNum" sz="quarter" idx="11"/>
          </p:nvPr>
        </p:nvSpPr>
        <p:spPr>
          <a:xfrm>
            <a:off x="9201150" y="6365297"/>
            <a:ext cx="2743200" cy="365125"/>
          </a:xfrm>
          <a:prstGeom prst="rect">
            <a:avLst/>
          </a:prstGeom>
        </p:spPr>
        <p:txBody>
          <a:bodyPr/>
          <a:lstStyle/>
          <a:p>
            <a:fld id="{D57F1E4F-1CFF-5643-939E-217C01CDF565}"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a:extLst>
              <a:ext uri="{FF2B5EF4-FFF2-40B4-BE49-F238E27FC236}">
                <a16:creationId xmlns:a16="http://schemas.microsoft.com/office/drawing/2014/main" id="{123573BB-6BDA-4463-AE6F-A3EA110EEFD9}"/>
              </a:ext>
            </a:extLst>
          </p:cNvPr>
          <p:cNvSpPr>
            <a:spLocks noGrp="1"/>
          </p:cNvSpPr>
          <p:nvPr>
            <p:ph type="title"/>
          </p:nvPr>
        </p:nvSpPr>
        <p:spPr>
          <a:xfrm>
            <a:off x="283607" y="274638"/>
            <a:ext cx="11578546" cy="1143000"/>
          </a:xfrm>
        </p:spPr>
        <p:txBody>
          <a:bodyPr/>
          <a:lstStyle>
            <a:lvl1pPr>
              <a:defRPr/>
            </a:lvl1pPr>
          </a:lstStyle>
          <a:p>
            <a:r>
              <a:rPr lang="x-none"/>
              <a:t>Click to edit Master title style</a:t>
            </a:r>
            <a:endParaRPr lang="en-US"/>
          </a:p>
        </p:txBody>
      </p:sp>
      <p:sp>
        <p:nvSpPr>
          <p:cNvPr id="7" name="Text Placeholder 2">
            <a:extLst>
              <a:ext uri="{FF2B5EF4-FFF2-40B4-BE49-F238E27FC236}">
                <a16:creationId xmlns:a16="http://schemas.microsoft.com/office/drawing/2014/main" id="{5C9552E2-91A3-4F46-B139-5B81862813FD}"/>
              </a:ext>
            </a:extLst>
          </p:cNvPr>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8" name="Content Placeholder 3">
            <a:extLst>
              <a:ext uri="{FF2B5EF4-FFF2-40B4-BE49-F238E27FC236}">
                <a16:creationId xmlns:a16="http://schemas.microsoft.com/office/drawing/2014/main" id="{917189AA-4E37-4BB5-9F15-C91435D60CF5}"/>
              </a:ext>
            </a:extLst>
          </p:cNvPr>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ext Placeholder 4">
            <a:extLst>
              <a:ext uri="{FF2B5EF4-FFF2-40B4-BE49-F238E27FC236}">
                <a16:creationId xmlns:a16="http://schemas.microsoft.com/office/drawing/2014/main" id="{D22FD559-4DE7-4B6C-9557-DC6742417DFA}"/>
              </a:ext>
            </a:extLst>
          </p:cNvPr>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11" name="Content Placeholder 5">
            <a:extLst>
              <a:ext uri="{FF2B5EF4-FFF2-40B4-BE49-F238E27FC236}">
                <a16:creationId xmlns:a16="http://schemas.microsoft.com/office/drawing/2014/main" id="{8DB52CE6-770A-46E9-8828-C9DA2279C665}"/>
              </a:ext>
            </a:extLst>
          </p:cNvPr>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8862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9C1A6BCC-8339-4DE3-AD49-6E9C9417E345}"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1018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A78CCB3C-E29A-4934-B547-1CE4D82CD450}"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34995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D4F6E211-57F3-450B-9866-9011935330A0}" type="datetime1">
              <a:rPr lang="en-US" smtClean="0"/>
              <a:t>7/1/2024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106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Date Placeholder 2"/>
          <p:cNvSpPr>
            <a:spLocks noGrp="1"/>
          </p:cNvSpPr>
          <p:nvPr>
            <p:ph type="dt" sz="half" idx="10"/>
          </p:nvPr>
        </p:nvSpPr>
        <p:spPr/>
        <p:txBody>
          <a:bodyPr/>
          <a:lstStyle/>
          <a:p>
            <a:fld id="{67FCE0F3-6D29-44A4-AF83-6B056A5F4535}" type="datetime1">
              <a:rPr lang="en-US" smtClean="0"/>
              <a:t>7/1/2024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49206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3DAEE-CFC7-4CBF-9C3B-23BB7A36D9ED}" type="datetime1">
              <a:rPr lang="en-US" smtClean="0"/>
              <a:t>7/1/2024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430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1B69ECE-39DB-46E8-B791-79FEF9F4221C}"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1489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4EB41690-D812-4E8B-9D4A-7B998072A9C3}"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259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101" y="274638"/>
            <a:ext cx="10972801"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621101" y="1439924"/>
            <a:ext cx="10972801" cy="223493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DA65B8C-3162-4434-BA02-43A5B6463213}" type="datetime1">
              <a:rPr lang="en-US" smtClean="0"/>
              <a:t>7/1/2024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122063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004A0DE-58E4-41E7-BC4C-2C0ACBCA0145}" type="datetime1">
              <a:rPr lang="en-US" smtClean="0"/>
              <a:t>7/1/2024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2026791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2"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sconsin.edu/ohrwd/benefi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wisconsin.edu/ohrwd/benefits/benefits-estimato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wisconsin.edu/ohrwd/benefits/health/select-a-pla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wisconsin.edu/ohrwd/benefits/download/dentalcomp.pdf" TargetMode="External"/><Relationship Id="rId7" Type="http://schemas.openxmlformats.org/officeDocument/2006/relationships/hyperlink" Target="https://www.wisconsin.edu/ohrwd/benefi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uwservice.wisconsin.edu/ebenefits/" TargetMode="External"/><Relationship Id="rId5" Type="http://schemas.openxmlformats.org/officeDocument/2006/relationships/hyperlink" Target="https://www.wisconsin.edu/ohrwd/benefits/download/life/lifecomp.pdf" TargetMode="External"/><Relationship Id="rId4" Type="http://schemas.openxmlformats.org/officeDocument/2006/relationships/hyperlink" Target="https://www.wisconsin.edu/ohrwd/benefits/download/summary.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wisconsin.edu/ohrwd/benefits/leave/" TargetMode="External"/><Relationship Id="rId4" Type="http://schemas.openxmlformats.org/officeDocument/2006/relationships/hyperlink" Target="https://uwservice.wisconsin.edu/help/time-abse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isconsin.edu/ohrwd/admin/download/benefits-orientation-pdf-US.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sconsin.edu/ohrwd/benefits/healt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wisconsin.edu/abe/download/portal-personal-info-module.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etf.benefits.navitu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wisconsin.edu/ohrwd/benefits/opt-ou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isconsin.edu/ohrwd/benefits/general-employee-info/payro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deltadentalwi.com/state-of-wi"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eyedoclocator.eyemedvisioncare.com/member/en#/member/en?networkSetId=1166&amp;networkDDDisabled=tru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wisconsin.edu/ohrwd/benefits/download/summary.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wisconsin.edu/ohrwd/benefits/premiums/" TargetMode="External"/><Relationship Id="rId2" Type="http://schemas.openxmlformats.org/officeDocument/2006/relationships/hyperlink" Target="http://www.wisconsin.edu/ohrwd/benefits/download/life/lifecomp.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my.wisconsin.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wisconsin.edu/ohrwd/benefits/acciden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www.wisconsin.edu/ohrwd/benefits/disability/ic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wisconsin.edu/ohrwd/benefits/spending-savings-acct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ww.wisconsin.edu/ohrwd/benefits/re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wisconsin.edu/ohrwd/benefits/ret/ts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wisconsin.edu/ohrwd/benefits/ret/wd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wisconsin.edu/ohrwd/benefits/sick-leave-credit-conversion-progra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wisconsin.edu/ohrwd/well-bein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wisconsin.edu/ohrwd/benefits/other-benefit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wisconsin.edu/ohrwd/benefits/premiums/" TargetMode="External"/><Relationship Id="rId3" Type="http://schemas.openxmlformats.org/officeDocument/2006/relationships/hyperlink" Target="http://www.wisconsin.edu/ohrwd/benefits/" TargetMode="External"/><Relationship Id="rId7" Type="http://schemas.openxmlformats.org/officeDocument/2006/relationships/hyperlink" Target="https://www.wisconsin.edu/ohrwd/benefits/health/select-a-pla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wisconsin.edu/ohrwd/benefits/benefits-estimator/" TargetMode="External"/><Relationship Id="rId5" Type="http://schemas.openxmlformats.org/officeDocument/2006/relationships/hyperlink" Target="https://www.wisconsin.edu/ohrwd/benefits/download/univstaff.pdf" TargetMode="External"/><Relationship Id="rId4" Type="http://schemas.openxmlformats.org/officeDocument/2006/relationships/hyperlink" Target="https://www.wisconsin.edu/ohrwd/benefits/general-employee-info/" TargetMode="External"/><Relationship Id="rId9" Type="http://schemas.openxmlformats.org/officeDocument/2006/relationships/hyperlink" Target="https://my.wisconsin.edu/"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wisconsin.edu/ohrwd/benefits/" TargetMode="External"/><Relationship Id="rId7"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hyperlink" Target="https://www.wisconsin.edu/ohrwd/benefits/contac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isconsin.edu/ohrwd/benefits/download/dependent-eligibility-chart-uws-25.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C237-C290-4FC0-AB78-032654CE0B9D}"/>
              </a:ext>
            </a:extLst>
          </p:cNvPr>
          <p:cNvSpPr>
            <a:spLocks noGrp="1"/>
          </p:cNvSpPr>
          <p:nvPr>
            <p:ph type="ctrTitle"/>
          </p:nvPr>
        </p:nvSpPr>
        <p:spPr/>
        <p:txBody>
          <a:bodyPr>
            <a:normAutofit fontScale="90000"/>
          </a:bodyPr>
          <a:lstStyle/>
          <a:p>
            <a:r>
              <a:rPr lang="en-US" sz="4400" dirty="0"/>
              <a:t>2024 Employee Benefits</a:t>
            </a:r>
            <a:r>
              <a:rPr lang="en-US" b="1" dirty="0"/>
              <a:t>	</a:t>
            </a:r>
            <a:endParaRPr lang="en-US" dirty="0"/>
          </a:p>
        </p:txBody>
      </p:sp>
      <p:sp>
        <p:nvSpPr>
          <p:cNvPr id="3" name="Subtitle 2">
            <a:extLst>
              <a:ext uri="{FF2B5EF4-FFF2-40B4-BE49-F238E27FC236}">
                <a16:creationId xmlns:a16="http://schemas.microsoft.com/office/drawing/2014/main" id="{48233D70-6CD4-4595-92D4-7DB30C5B804E}"/>
              </a:ext>
            </a:extLst>
          </p:cNvPr>
          <p:cNvSpPr>
            <a:spLocks noGrp="1"/>
          </p:cNvSpPr>
          <p:nvPr>
            <p:ph type="subTitle" idx="1"/>
          </p:nvPr>
        </p:nvSpPr>
        <p:spPr>
          <a:xfrm>
            <a:off x="1786831" y="3323054"/>
            <a:ext cx="9051985" cy="1064922"/>
          </a:xfrm>
        </p:spPr>
        <p:txBody>
          <a:bodyPr>
            <a:normAutofit/>
          </a:bodyPr>
          <a:lstStyle/>
          <a:p>
            <a:r>
              <a:rPr lang="en-US" sz="2200" dirty="0"/>
              <a:t>University Staff Employees</a:t>
            </a:r>
          </a:p>
          <a:p>
            <a:r>
              <a:rPr lang="en-US" sz="2200" dirty="0"/>
              <a:t>in the Wisconsin Retirement System</a:t>
            </a:r>
          </a:p>
          <a:p>
            <a:endParaRPr lang="en-US" dirty="0"/>
          </a:p>
        </p:txBody>
      </p:sp>
    </p:spTree>
    <p:extLst>
      <p:ext uri="{BB962C8B-B14F-4D97-AF65-F5344CB8AC3E}">
        <p14:creationId xmlns:p14="http://schemas.microsoft.com/office/powerpoint/2010/main" val="234019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10</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493230" y="1809502"/>
            <a:ext cx="4511580" cy="3216265"/>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REVIEW</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Benefits Summary</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a:t>
            </a:r>
            <a:r>
              <a:rPr lang="en-US" sz="20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Employee Benefits website</a:t>
            </a: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for details about benefits and eligibility</a:t>
            </a:r>
          </a:p>
          <a:p>
            <a:pPr marL="342900" indent="-342900">
              <a:spcAft>
                <a:spcPts val="600"/>
              </a:spcAft>
              <a:buClr>
                <a:srgbClr val="005777"/>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Calculate the estimated value of your total compensation using the </a:t>
            </a:r>
            <a:r>
              <a:rPr lang="en-US" sz="2000" dirty="0">
                <a:solidFill>
                  <a:srgbClr val="005777"/>
                </a:solidFill>
                <a:effectLst/>
                <a:latin typeface="Open Sans" panose="020B0606030504020204" pitchFamily="34" charset="0"/>
                <a:ea typeface="SimSun" panose="02010600030101010101" pitchFamily="2" charset="-122"/>
                <a:cs typeface="Open Sans" panose="020B0606030504020204" pitchFamily="34" charset="0"/>
                <a:hlinkClick r:id="rId4">
                  <a:extLst>
                    <a:ext uri="{A12FA001-AC4F-418D-AE19-62706E023703}">
                      <ahyp:hlinkClr xmlns:ahyp="http://schemas.microsoft.com/office/drawing/2018/hyperlinkcolor" val="tx"/>
                    </a:ext>
                  </a:extLst>
                </a:hlinkClick>
              </a:rPr>
              <a:t>Health &amp; Retirement Contributions Estimator</a:t>
            </a:r>
            <a:endPar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6" name="Table 6">
            <a:extLst>
              <a:ext uri="{FF2B5EF4-FFF2-40B4-BE49-F238E27FC236}">
                <a16:creationId xmlns:a16="http://schemas.microsoft.com/office/drawing/2014/main" id="{CE074659-2781-4CE3-A1C9-8BBEB4F52099}"/>
              </a:ext>
            </a:extLst>
          </p:cNvPr>
          <p:cNvGraphicFramePr>
            <a:graphicFrameLocks noGrp="1"/>
          </p:cNvGraphicFramePr>
          <p:nvPr>
            <p:extLst>
              <p:ext uri="{D42A27DB-BD31-4B8C-83A1-F6EECF244321}">
                <p14:modId xmlns:p14="http://schemas.microsoft.com/office/powerpoint/2010/main" val="1511263321"/>
              </p:ext>
            </p:extLst>
          </p:nvPr>
        </p:nvGraphicFramePr>
        <p:xfrm>
          <a:off x="5669280" y="1336855"/>
          <a:ext cx="6174038" cy="592931"/>
        </p:xfrm>
        <a:graphic>
          <a:graphicData uri="http://schemas.openxmlformats.org/drawingml/2006/table">
            <a:tbl>
              <a:tblPr firstRow="1" bandRow="1">
                <a:tableStyleId>{5C22544A-7EE6-4342-B048-85BDC9FD1C3A}</a:tableStyleId>
              </a:tblPr>
              <a:tblGrid>
                <a:gridCol w="6174038">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 Benefits website: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/benefits/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8" name="Picture 7">
            <a:extLst>
              <a:ext uri="{FF2B5EF4-FFF2-40B4-BE49-F238E27FC236}">
                <a16:creationId xmlns:a16="http://schemas.microsoft.com/office/drawing/2014/main" id="{070B5CDD-3F3F-52B8-EC79-0B4DFF7A6676}"/>
              </a:ext>
            </a:extLst>
          </p:cNvPr>
          <p:cNvPicPr>
            <a:picLocks noChangeAspect="1"/>
          </p:cNvPicPr>
          <p:nvPr/>
        </p:nvPicPr>
        <p:blipFill>
          <a:blip r:embed="rId5"/>
          <a:stretch>
            <a:fillRect/>
          </a:stretch>
        </p:blipFill>
        <p:spPr>
          <a:xfrm>
            <a:off x="5454299" y="2105342"/>
            <a:ext cx="6604000" cy="3237953"/>
          </a:xfrm>
          <a:prstGeom prst="rect">
            <a:avLst/>
          </a:prstGeom>
        </p:spPr>
      </p:pic>
    </p:spTree>
    <p:extLst>
      <p:ext uri="{BB962C8B-B14F-4D97-AF65-F5344CB8AC3E}">
        <p14:creationId xmlns:p14="http://schemas.microsoft.com/office/powerpoint/2010/main" val="126080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11</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3935843" cy="2523768"/>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DECIDE</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Consider your needs and the needs of your spouse and/or dependent(s)</a:t>
            </a:r>
          </a:p>
          <a:p>
            <a:pPr marL="342900" indent="-342900">
              <a:spcAft>
                <a:spcPts val="600"/>
              </a:spcAft>
              <a:buClr>
                <a:srgbClr val="005777"/>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Review the </a:t>
            </a:r>
            <a:r>
              <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How to Choose Your Health Insurance Plan web page</a:t>
            </a:r>
            <a:endPar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extLst>
              <p:ext uri="{D42A27DB-BD31-4B8C-83A1-F6EECF244321}">
                <p14:modId xmlns:p14="http://schemas.microsoft.com/office/powerpoint/2010/main" val="3227693144"/>
              </p:ext>
            </p:extLst>
          </p:nvPr>
        </p:nvGraphicFramePr>
        <p:xfrm>
          <a:off x="5608320" y="1351135"/>
          <a:ext cx="6219262" cy="592931"/>
        </p:xfrm>
        <a:graphic>
          <a:graphicData uri="http://schemas.openxmlformats.org/drawingml/2006/table">
            <a:tbl>
              <a:tblPr firstRow="1" bandRow="1">
                <a:tableStyleId>{5C22544A-7EE6-4342-B048-85BDC9FD1C3A}</a:tableStyleId>
              </a:tblPr>
              <a:tblGrid>
                <a:gridCol w="621926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Choose Your Health Insurance Plan web page:</a:t>
                      </a:r>
                      <a:b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www.wisconsin.edu/ohrwd/benefits/health/select-a-plan/</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6" name="Picture 5">
            <a:extLst>
              <a:ext uri="{FF2B5EF4-FFF2-40B4-BE49-F238E27FC236}">
                <a16:creationId xmlns:a16="http://schemas.microsoft.com/office/drawing/2014/main" id="{082E30C6-F83A-0242-1ECF-FD1A761AB057}"/>
              </a:ext>
            </a:extLst>
          </p:cNvPr>
          <p:cNvPicPr>
            <a:picLocks noChangeAspect="1"/>
          </p:cNvPicPr>
          <p:nvPr/>
        </p:nvPicPr>
        <p:blipFill>
          <a:blip r:embed="rId5"/>
          <a:stretch>
            <a:fillRect/>
          </a:stretch>
        </p:blipFill>
        <p:spPr>
          <a:xfrm>
            <a:off x="4662762" y="2207660"/>
            <a:ext cx="7203987" cy="3698241"/>
          </a:xfrm>
          <a:prstGeom prst="rect">
            <a:avLst/>
          </a:prstGeom>
        </p:spPr>
      </p:pic>
    </p:spTree>
    <p:extLst>
      <p:ext uri="{BB962C8B-B14F-4D97-AF65-F5344CB8AC3E}">
        <p14:creationId xmlns:p14="http://schemas.microsoft.com/office/powerpoint/2010/main" val="361429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dirty="0"/>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12</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4801524" cy="5062924"/>
          </a:xfrm>
          <a:prstGeom prst="rect">
            <a:avLst/>
          </a:prstGeom>
          <a:noFill/>
        </p:spPr>
        <p:txBody>
          <a:bodyPr wrap="square" rtlCol="0">
            <a:spAutoFit/>
          </a:bodyPr>
          <a:lstStyle/>
          <a:p>
            <a:pPr>
              <a:spcAft>
                <a:spcPts val="600"/>
              </a:spcAft>
            </a:pPr>
            <a:r>
              <a:rPr lang="en-US" sz="2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DECIDE</a:t>
            </a:r>
          </a:p>
          <a:p>
            <a:pPr marL="342900" indent="-342900">
              <a:spcAft>
                <a:spcPts val="600"/>
              </a:spcAft>
              <a:buClr>
                <a:srgbClr val="005777"/>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rPr>
              <a:t>Review the:</a:t>
            </a: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Dental Comparison</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Vision Insurance Summary</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Life Insurance Plan Comparison</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6">
                  <a:extLst>
                    <a:ext uri="{A12FA001-AC4F-418D-AE19-62706E023703}">
                      <ahyp:hlinkClr xmlns:ahyp="http://schemas.microsoft.com/office/drawing/2018/hyperlinkcolor" val="tx"/>
                    </a:ext>
                  </a:extLst>
                </a:hlinkClick>
              </a:rPr>
              <a:t>Benefits Walkthrough</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960000"/>
              </a:buClr>
              <a:buFont typeface="Wingdings" panose="05000000000000000000" pitchFamily="2" charset="2"/>
              <a:buChar char="§"/>
            </a:pP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lvl="1">
              <a:spcBef>
                <a:spcPts val="600"/>
              </a:spcBef>
              <a:spcAft>
                <a:spcPts val="1200"/>
              </a:spcAft>
            </a:pPr>
            <a:endPar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a:p>
            <a:pPr lvl="1">
              <a:spcBef>
                <a:spcPts val="600"/>
              </a:spcBef>
              <a:spcAft>
                <a:spcPts val="1200"/>
              </a:spcAft>
            </a:pPr>
            <a:b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extLst>
              <p:ext uri="{D42A27DB-BD31-4B8C-83A1-F6EECF244321}">
                <p14:modId xmlns:p14="http://schemas.microsoft.com/office/powerpoint/2010/main" val="119274122"/>
              </p:ext>
            </p:extLst>
          </p:nvPr>
        </p:nvGraphicFramePr>
        <p:xfrm>
          <a:off x="5687705" y="1501682"/>
          <a:ext cx="4941246" cy="592931"/>
        </p:xfrm>
        <a:graphic>
          <a:graphicData uri="http://schemas.openxmlformats.org/drawingml/2006/table">
            <a:tbl>
              <a:tblPr firstRow="1" bandRow="1">
                <a:tableStyleId>{5C22544A-7EE6-4342-B048-85BDC9FD1C3A}</a:tableStyleId>
              </a:tblPr>
              <a:tblGrid>
                <a:gridCol w="4941246">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/benefits/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6" name="Picture 5">
            <a:extLst>
              <a:ext uri="{FF2B5EF4-FFF2-40B4-BE49-F238E27FC236}">
                <a16:creationId xmlns:a16="http://schemas.microsoft.com/office/drawing/2014/main" id="{DF98D24E-824C-0151-C6CD-CF79DA1BE358}"/>
              </a:ext>
            </a:extLst>
          </p:cNvPr>
          <p:cNvPicPr>
            <a:picLocks noChangeAspect="1"/>
          </p:cNvPicPr>
          <p:nvPr/>
        </p:nvPicPr>
        <p:blipFill>
          <a:blip r:embed="rId8"/>
          <a:stretch>
            <a:fillRect/>
          </a:stretch>
        </p:blipFill>
        <p:spPr>
          <a:xfrm>
            <a:off x="5528443" y="2094613"/>
            <a:ext cx="6383029" cy="2203067"/>
          </a:xfrm>
          <a:prstGeom prst="rect">
            <a:avLst/>
          </a:prstGeom>
        </p:spPr>
      </p:pic>
    </p:spTree>
    <p:extLst>
      <p:ext uri="{BB962C8B-B14F-4D97-AF65-F5344CB8AC3E}">
        <p14:creationId xmlns:p14="http://schemas.microsoft.com/office/powerpoint/2010/main" val="175759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dirty="0"/>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13</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47939" y="1539647"/>
            <a:ext cx="5936641" cy="4447371"/>
          </a:xfrm>
          <a:prstGeom prst="rect">
            <a:avLst/>
          </a:prstGeom>
          <a:noFill/>
        </p:spPr>
        <p:txBody>
          <a:bodyPr wrap="square" lIns="91440" tIns="45720" rIns="91440" bIns="45720" rtlCol="0" anchor="t">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ENROLL</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Go to </a:t>
            </a:r>
            <a:r>
              <a:rPr lang="en-US" sz="2400" kern="0" dirty="0">
                <a:solidFill>
                  <a:srgbClr val="005777"/>
                </a:solidFill>
                <a:latin typeface="Open Sans"/>
                <a:ea typeface="Open Sans"/>
                <a:cs typeface="Open Sans"/>
                <a:hlinkClick r:id="rId3">
                  <a:extLst>
                    <a:ext uri="{A12FA001-AC4F-418D-AE19-62706E023703}">
                      <ahyp:hlinkClr xmlns:ahyp="http://schemas.microsoft.com/office/drawing/2018/hyperlinkcolor" val="tx"/>
                    </a:ext>
                  </a:extLst>
                </a:hlinkClick>
              </a:rPr>
              <a:t>my.wisconsin.edu</a:t>
            </a:r>
            <a:r>
              <a:rPr lang="en-US" sz="2400" kern="0" dirty="0">
                <a:solidFill>
                  <a:srgbClr val="005777"/>
                </a:solidFill>
                <a:latin typeface="Open Sans"/>
                <a:ea typeface="Open Sans"/>
                <a:cs typeface="Open Sans"/>
              </a:rPr>
              <a:t> </a:t>
            </a:r>
            <a:r>
              <a:rPr lang="en-US" sz="2400" kern="0" dirty="0">
                <a:latin typeface="Open Sans"/>
                <a:ea typeface="Open Sans"/>
                <a:cs typeface="Open Sans"/>
              </a:rPr>
              <a:t>– click on </a:t>
            </a:r>
            <a:r>
              <a:rPr lang="en-US" sz="2400" b="1" dirty="0">
                <a:solidFill>
                  <a:schemeClr val="tx1">
                    <a:lumMod val="90000"/>
                    <a:lumOff val="10000"/>
                  </a:schemeClr>
                </a:solidFill>
                <a:latin typeface="Open Sans"/>
                <a:ea typeface="Open Sans"/>
                <a:cs typeface="Open Sans"/>
              </a:rPr>
              <a:t>Benefits Enrollment </a:t>
            </a:r>
            <a:r>
              <a:rPr lang="en-US" sz="2400" dirty="0">
                <a:solidFill>
                  <a:schemeClr val="tx1">
                    <a:lumMod val="90000"/>
                    <a:lumOff val="10000"/>
                  </a:schemeClr>
                </a:solidFill>
                <a:latin typeface="Open Sans"/>
                <a:ea typeface="Open Sans"/>
                <a:cs typeface="Open Sans"/>
              </a:rPr>
              <a:t>tile to make your benefit plan elections </a:t>
            </a:r>
            <a:r>
              <a:rPr lang="en-US" sz="2400" i="1" dirty="0">
                <a:solidFill>
                  <a:schemeClr val="tx1">
                    <a:lumMod val="90000"/>
                    <a:lumOff val="10000"/>
                  </a:schemeClr>
                </a:solidFill>
                <a:latin typeface="Open Sans"/>
                <a:ea typeface="Open Sans"/>
                <a:cs typeface="Open Sans"/>
              </a:rPr>
              <a:t>unless your Enrollment Deadline Worksheet indicates you must submit paper applications</a:t>
            </a:r>
            <a:r>
              <a:rPr lang="en-US" sz="2400" dirty="0">
                <a:solidFill>
                  <a:schemeClr val="tx1">
                    <a:lumMod val="90000"/>
                    <a:lumOff val="10000"/>
                  </a:schemeClr>
                </a:solidFill>
                <a:latin typeface="Open Sans"/>
                <a:ea typeface="Open Sans"/>
                <a:cs typeface="Open Sans"/>
              </a:rPr>
              <a:t> </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Choose your benefit plans and add dependents</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Remember to enroll </a:t>
            </a:r>
            <a:r>
              <a:rPr lang="en-US" sz="2400" b="1" i="1" dirty="0">
                <a:solidFill>
                  <a:schemeClr val="tx1">
                    <a:lumMod val="90000"/>
                    <a:lumOff val="10000"/>
                  </a:schemeClr>
                </a:solidFill>
                <a:latin typeface="Open Sans"/>
                <a:ea typeface="Open Sans"/>
                <a:cs typeface="Open Sans"/>
              </a:rPr>
              <a:t>within 30 days</a:t>
            </a:r>
            <a:r>
              <a:rPr lang="en-US" sz="2400" i="1" dirty="0">
                <a:solidFill>
                  <a:schemeClr val="tx1">
                    <a:lumMod val="90000"/>
                    <a:lumOff val="10000"/>
                  </a:schemeClr>
                </a:solidFill>
                <a:latin typeface="Open Sans"/>
                <a:ea typeface="Open Sans"/>
                <a:cs typeface="Open Sans"/>
              </a:rPr>
              <a:t> </a:t>
            </a:r>
            <a:r>
              <a:rPr lang="en-US" sz="2400" dirty="0">
                <a:solidFill>
                  <a:schemeClr val="tx1">
                    <a:lumMod val="90000"/>
                    <a:lumOff val="10000"/>
                  </a:schemeClr>
                </a:solidFill>
                <a:latin typeface="Open Sans"/>
                <a:ea typeface="Open Sans"/>
                <a:cs typeface="Open Sans"/>
              </a:rPr>
              <a:t>of your hire date/benefits eligibility date</a:t>
            </a:r>
          </a:p>
        </p:txBody>
      </p:sp>
      <p:sp>
        <p:nvSpPr>
          <p:cNvPr id="12" name="Arrow: Up 11">
            <a:extLst>
              <a:ext uri="{FF2B5EF4-FFF2-40B4-BE49-F238E27FC236}">
                <a16:creationId xmlns:a16="http://schemas.microsoft.com/office/drawing/2014/main" id="{9E728E13-0DA7-48C9-BC63-FF7A7FFFE42C}"/>
              </a:ext>
            </a:extLst>
          </p:cNvPr>
          <p:cNvSpPr/>
          <p:nvPr/>
        </p:nvSpPr>
        <p:spPr>
          <a:xfrm>
            <a:off x="8529863" y="5382099"/>
            <a:ext cx="441435" cy="51824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C2FFD5-616A-FF53-24B3-ED321F29DFF5}"/>
              </a:ext>
            </a:extLst>
          </p:cNvPr>
          <p:cNvPicPr>
            <a:picLocks noChangeAspect="1"/>
          </p:cNvPicPr>
          <p:nvPr/>
        </p:nvPicPr>
        <p:blipFill>
          <a:blip r:embed="rId4"/>
          <a:stretch>
            <a:fillRect/>
          </a:stretch>
        </p:blipFill>
        <p:spPr>
          <a:xfrm>
            <a:off x="6684580" y="1317140"/>
            <a:ext cx="5431196" cy="3944461"/>
          </a:xfrm>
          <a:prstGeom prst="rect">
            <a:avLst/>
          </a:prstGeom>
        </p:spPr>
      </p:pic>
    </p:spTree>
    <p:extLst>
      <p:ext uri="{BB962C8B-B14F-4D97-AF65-F5344CB8AC3E}">
        <p14:creationId xmlns:p14="http://schemas.microsoft.com/office/powerpoint/2010/main" val="100864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F3AB-82AC-459D-8823-23D0F086D0C9}"/>
              </a:ext>
            </a:extLst>
          </p:cNvPr>
          <p:cNvSpPr>
            <a:spLocks noGrp="1"/>
          </p:cNvSpPr>
          <p:nvPr>
            <p:ph type="title"/>
          </p:nvPr>
        </p:nvSpPr>
        <p:spPr/>
        <p:txBody>
          <a:bodyPr/>
          <a:lstStyle/>
          <a:p>
            <a:r>
              <a:rPr lang="en-US" dirty="0"/>
              <a:t>Transfer from a State Agency</a:t>
            </a:r>
          </a:p>
        </p:txBody>
      </p:sp>
      <p:sp>
        <p:nvSpPr>
          <p:cNvPr id="3" name="Content Placeholder 2">
            <a:extLst>
              <a:ext uri="{FF2B5EF4-FFF2-40B4-BE49-F238E27FC236}">
                <a16:creationId xmlns:a16="http://schemas.microsoft.com/office/drawing/2014/main" id="{A0188750-EE14-4957-A79A-B6DDF494CC8B}"/>
              </a:ext>
            </a:extLst>
          </p:cNvPr>
          <p:cNvSpPr>
            <a:spLocks noGrp="1"/>
          </p:cNvSpPr>
          <p:nvPr>
            <p:ph idx="1"/>
          </p:nvPr>
        </p:nvSpPr>
        <p:spPr>
          <a:xfrm>
            <a:off x="635478" y="1841663"/>
            <a:ext cx="10921043" cy="4514687"/>
          </a:xfrm>
        </p:spPr>
        <p:txBody>
          <a:bodyPr>
            <a:normAutofit fontScale="62500" lnSpcReduction="20000"/>
          </a:bodyPr>
          <a:lstStyle/>
          <a:p>
            <a:pPr>
              <a:lnSpc>
                <a:spcPct val="120000"/>
              </a:lnSpc>
            </a:pPr>
            <a:r>
              <a:rPr lang="en-US" dirty="0"/>
              <a:t>If you have </a:t>
            </a:r>
            <a:r>
              <a:rPr lang="en-US" b="1" dirty="0"/>
              <a:t>less</a:t>
            </a:r>
            <a:r>
              <a:rPr lang="en-US" dirty="0"/>
              <a:t> than a 30-day break in service between a WRS eligible position at another State agency and your employment at the Universities of Wisconsin:</a:t>
            </a:r>
          </a:p>
          <a:p>
            <a:pPr lvl="1">
              <a:lnSpc>
                <a:spcPct val="120000"/>
              </a:lnSpc>
            </a:pPr>
            <a:r>
              <a:rPr lang="en-US" dirty="0"/>
              <a:t>You must continue the same plans and coverage levels held through your previous State WRS position for some plans (health, dental, vision, accident, FSA)</a:t>
            </a:r>
          </a:p>
          <a:p>
            <a:pPr lvl="1">
              <a:lnSpc>
                <a:spcPct val="120000"/>
              </a:lnSpc>
            </a:pPr>
            <a:r>
              <a:rPr lang="en-US" dirty="0"/>
              <a:t>You have a new enrollment opportunity for benefits provided only through the Universities of Wisconsin (Individual &amp; Family Life Insurance)</a:t>
            </a:r>
          </a:p>
          <a:p>
            <a:pPr lvl="1">
              <a:lnSpc>
                <a:spcPct val="120000"/>
              </a:lnSpc>
            </a:pPr>
            <a:r>
              <a:rPr lang="en-US" dirty="0"/>
              <a:t>Paper applications must be submitted (available on the Forms &amp; Resources web page)</a:t>
            </a:r>
          </a:p>
          <a:p>
            <a:pPr marL="457200" lvl="1" indent="0">
              <a:lnSpc>
                <a:spcPct val="120000"/>
              </a:lnSpc>
              <a:buNone/>
            </a:pPr>
            <a:endParaRPr lang="en-US" dirty="0"/>
          </a:p>
          <a:p>
            <a:pPr marL="457200" lvl="1" indent="0">
              <a:lnSpc>
                <a:spcPct val="120000"/>
              </a:lnSpc>
              <a:buNone/>
            </a:pPr>
            <a:r>
              <a:rPr lang="en-US" i="1" dirty="0"/>
              <a:t>Review your Enrollment Deadline Worksheet for more information.</a:t>
            </a:r>
          </a:p>
          <a:p>
            <a:pPr marL="0" indent="0">
              <a:buNone/>
            </a:pPr>
            <a:endParaRPr lang="en-US" dirty="0"/>
          </a:p>
          <a:p>
            <a:pPr>
              <a:lnSpc>
                <a:spcPct val="120000"/>
              </a:lnSpc>
            </a:pPr>
            <a:r>
              <a:rPr lang="en-US" dirty="0"/>
              <a:t>If you have </a:t>
            </a:r>
            <a:r>
              <a:rPr lang="en-US" b="1" dirty="0"/>
              <a:t>more</a:t>
            </a:r>
            <a:r>
              <a:rPr lang="en-US" dirty="0"/>
              <a:t> than a 30-day break in service, you have a new enrollment opportunity for benefits.</a:t>
            </a:r>
          </a:p>
          <a:p>
            <a:endParaRPr lang="en-US" dirty="0"/>
          </a:p>
        </p:txBody>
      </p:sp>
      <p:sp>
        <p:nvSpPr>
          <p:cNvPr id="4" name="Slide Number Placeholder 3">
            <a:extLst>
              <a:ext uri="{FF2B5EF4-FFF2-40B4-BE49-F238E27FC236}">
                <a16:creationId xmlns:a16="http://schemas.microsoft.com/office/drawing/2014/main" id="{8CDBFF54-A2BB-4777-B0E2-FFC9FA035B98}"/>
              </a:ext>
            </a:extLst>
          </p:cNvPr>
          <p:cNvSpPr>
            <a:spLocks noGrp="1"/>
          </p:cNvSpPr>
          <p:nvPr>
            <p:ph type="sldNum" sz="quarter" idx="12"/>
          </p:nvPr>
        </p:nvSpPr>
        <p:spPr/>
        <p:txBody>
          <a:bodyPr/>
          <a:lstStyle/>
          <a:p>
            <a:fld id="{678F7216-1C8D-9C4B-8765-95E531582293}" type="slidenum">
              <a:rPr lang="en-US" smtClean="0"/>
              <a:t>14</a:t>
            </a:fld>
            <a:endParaRPr lang="en-US"/>
          </a:p>
        </p:txBody>
      </p:sp>
    </p:spTree>
    <p:extLst>
      <p:ext uri="{BB962C8B-B14F-4D97-AF65-F5344CB8AC3E}">
        <p14:creationId xmlns:p14="http://schemas.microsoft.com/office/powerpoint/2010/main" val="51826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0417" y="3429000"/>
            <a:ext cx="4298680" cy="736046"/>
          </a:xfrm>
        </p:spPr>
        <p:txBody>
          <a:bodyPr>
            <a:noAutofit/>
          </a:bodyPr>
          <a:lstStyle/>
          <a:p>
            <a:r>
              <a:rPr lang="en-US" sz="5400" dirty="0"/>
              <a:t>Paid Leave</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6A843A45-FC85-2B07-8E07-FBAEBB36F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631" y="3275222"/>
            <a:ext cx="1100526" cy="1043602"/>
          </a:xfrm>
          <a:prstGeom prst="rect">
            <a:avLst/>
          </a:prstGeom>
        </p:spPr>
      </p:pic>
    </p:spTree>
    <p:extLst>
      <p:ext uri="{BB962C8B-B14F-4D97-AF65-F5344CB8AC3E}">
        <p14:creationId xmlns:p14="http://schemas.microsoft.com/office/powerpoint/2010/main" val="240943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fontScale="90000"/>
          </a:bodyPr>
          <a:lstStyle/>
          <a:p>
            <a:r>
              <a:rPr lang="en-US" dirty="0"/>
              <a:t>Paid Leave – </a:t>
            </a:r>
            <a:br>
              <a:rPr lang="en-US" dirty="0"/>
            </a:br>
            <a:r>
              <a:rPr lang="en-US" dirty="0"/>
              <a:t>University Staff</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16</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795863636"/>
              </p:ext>
            </p:extLst>
          </p:nvPr>
        </p:nvGraphicFramePr>
        <p:xfrm>
          <a:off x="747939" y="5071725"/>
          <a:ext cx="9516202" cy="822960"/>
        </p:xfrm>
        <a:graphic>
          <a:graphicData uri="http://schemas.openxmlformats.org/drawingml/2006/table">
            <a:tbl>
              <a:tblPr firstRow="1" bandRow="1">
                <a:tableStyleId>{5C22544A-7EE6-4342-B048-85BDC9FD1C3A}</a:tableStyleId>
              </a:tblPr>
              <a:tblGrid>
                <a:gridCol w="2579713">
                  <a:extLst>
                    <a:ext uri="{9D8B030D-6E8A-4147-A177-3AD203B41FA5}">
                      <a16:colId xmlns:a16="http://schemas.microsoft.com/office/drawing/2014/main" val="751174876"/>
                    </a:ext>
                  </a:extLst>
                </a:gridCol>
                <a:gridCol w="6936489">
                  <a:extLst>
                    <a:ext uri="{9D8B030D-6E8A-4147-A177-3AD203B41FA5}">
                      <a16:colId xmlns:a16="http://schemas.microsoft.com/office/drawing/2014/main" val="1742293145"/>
                    </a:ext>
                  </a:extLst>
                </a:gridCol>
              </a:tblGrid>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Sick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Earn up to 5 hours per paycheck (130 hours per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Accumulates without limit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Cannot be used before it is earned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bl>
          </a:graphicData>
        </a:graphic>
      </p:graphicFrame>
      <p:graphicFrame>
        <p:nvGraphicFramePr>
          <p:cNvPr id="6" name="Table 7">
            <a:extLst>
              <a:ext uri="{FF2B5EF4-FFF2-40B4-BE49-F238E27FC236}">
                <a16:creationId xmlns:a16="http://schemas.microsoft.com/office/drawing/2014/main" id="{E7079B32-669C-404B-8514-EF2B0976EDC2}"/>
              </a:ext>
            </a:extLst>
          </p:cNvPr>
          <p:cNvGraphicFramePr>
            <a:graphicFrameLocks noGrp="1"/>
          </p:cNvGraphicFramePr>
          <p:nvPr>
            <p:extLst>
              <p:ext uri="{D42A27DB-BD31-4B8C-83A1-F6EECF244321}">
                <p14:modId xmlns:p14="http://schemas.microsoft.com/office/powerpoint/2010/main" val="442879492"/>
              </p:ext>
            </p:extLst>
          </p:nvPr>
        </p:nvGraphicFramePr>
        <p:xfrm>
          <a:off x="747938" y="1848525"/>
          <a:ext cx="6347791" cy="2910886"/>
        </p:xfrm>
        <a:graphic>
          <a:graphicData uri="http://schemas.openxmlformats.org/drawingml/2006/table">
            <a:tbl>
              <a:tblPr firstRow="1" bandRow="1">
                <a:tableStyleId>{5C22544A-7EE6-4342-B048-85BDC9FD1C3A}</a:tableStyleId>
              </a:tblPr>
              <a:tblGrid>
                <a:gridCol w="2256946">
                  <a:extLst>
                    <a:ext uri="{9D8B030D-6E8A-4147-A177-3AD203B41FA5}">
                      <a16:colId xmlns:a16="http://schemas.microsoft.com/office/drawing/2014/main" val="3349204968"/>
                    </a:ext>
                  </a:extLst>
                </a:gridCol>
                <a:gridCol w="1934977">
                  <a:extLst>
                    <a:ext uri="{9D8B030D-6E8A-4147-A177-3AD203B41FA5}">
                      <a16:colId xmlns:a16="http://schemas.microsoft.com/office/drawing/2014/main" val="1725044533"/>
                    </a:ext>
                  </a:extLst>
                </a:gridCol>
                <a:gridCol w="2155868">
                  <a:extLst>
                    <a:ext uri="{9D8B030D-6E8A-4147-A177-3AD203B41FA5}">
                      <a16:colId xmlns:a16="http://schemas.microsoft.com/office/drawing/2014/main" val="154838408"/>
                    </a:ext>
                  </a:extLst>
                </a:gridCol>
              </a:tblGrid>
              <a:tr h="594298">
                <a:tc>
                  <a:txBody>
                    <a:bodyPr/>
                    <a:lstStyle/>
                    <a:p>
                      <a:pPr algn="ct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Years of Service</a:t>
                      </a:r>
                    </a:p>
                  </a:txBody>
                  <a:tcPr anchor="ctr"/>
                </a:tc>
                <a:tc>
                  <a:txBody>
                    <a:bodyPr/>
                    <a:lstStyle/>
                    <a:p>
                      <a:pPr algn="ct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Vacation Earned</a:t>
                      </a:r>
                    </a:p>
                    <a:p>
                      <a:pPr algn="ctr"/>
                      <a:r>
                        <a:rPr lang="en-US" sz="1600" i="1">
                          <a:solidFill>
                            <a:schemeClr val="tx1"/>
                          </a:solidFill>
                          <a:latin typeface="Open Sans" panose="020B0606030504020204" pitchFamily="34" charset="0"/>
                          <a:ea typeface="Open Sans" panose="020B0606030504020204" pitchFamily="34" charset="0"/>
                          <a:cs typeface="Open Sans" panose="020B0606030504020204" pitchFamily="34" charset="0"/>
                        </a:rPr>
                        <a:t>FLSA Non-Exempt </a:t>
                      </a:r>
                    </a:p>
                  </a:txBody>
                  <a:tcPr/>
                </a:tc>
                <a:tc>
                  <a:txBody>
                    <a:bodyP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Vacation Earned</a:t>
                      </a:r>
                    </a:p>
                    <a:p>
                      <a:pPr algn="ctr"/>
                      <a:r>
                        <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FLSA Exempt</a:t>
                      </a:r>
                    </a:p>
                  </a:txBody>
                  <a:tcPr>
                    <a:solidFill>
                      <a:srgbClr val="CCDDE4"/>
                    </a:solidFill>
                  </a:tcPr>
                </a:tc>
                <a:extLst>
                  <a:ext uri="{0D108BD9-81ED-4DB2-BD59-A6C34878D82A}">
                    <a16:rowId xmlns:a16="http://schemas.microsoft.com/office/drawing/2014/main" val="316692501"/>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0 - 5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104 hours</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120 hours</a:t>
                      </a:r>
                    </a:p>
                  </a:txBody>
                  <a:tcPr>
                    <a:solidFill>
                      <a:srgbClr val="CCDDE4"/>
                    </a:solidFill>
                  </a:tcPr>
                </a:tc>
                <a:extLst>
                  <a:ext uri="{0D108BD9-81ED-4DB2-BD59-A6C34878D82A}">
                    <a16:rowId xmlns:a16="http://schemas.microsoft.com/office/drawing/2014/main" val="713828569"/>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5+ - 10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144</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160</a:t>
                      </a:r>
                    </a:p>
                  </a:txBody>
                  <a:tcPr/>
                </a:tc>
                <a:extLst>
                  <a:ext uri="{0D108BD9-81ED-4DB2-BD59-A6C34878D82A}">
                    <a16:rowId xmlns:a16="http://schemas.microsoft.com/office/drawing/2014/main" val="1790568431"/>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10+ - 15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160</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176</a:t>
                      </a:r>
                    </a:p>
                  </a:txBody>
                  <a:tcPr>
                    <a:solidFill>
                      <a:srgbClr val="CCDDE4"/>
                    </a:solidFill>
                  </a:tcPr>
                </a:tc>
                <a:extLst>
                  <a:ext uri="{0D108BD9-81ED-4DB2-BD59-A6C34878D82A}">
                    <a16:rowId xmlns:a16="http://schemas.microsoft.com/office/drawing/2014/main" val="961786506"/>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15+ - 20 Years </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184</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200</a:t>
                      </a:r>
                    </a:p>
                  </a:txBody>
                  <a:tcPr/>
                </a:tc>
                <a:extLst>
                  <a:ext uri="{0D108BD9-81ED-4DB2-BD59-A6C34878D82A}">
                    <a16:rowId xmlns:a16="http://schemas.microsoft.com/office/drawing/2014/main" val="1938949113"/>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20+ - 25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200</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solidFill>
                      <a:srgbClr val="CCDDE4"/>
                    </a:solidFill>
                  </a:tcPr>
                </a:tc>
                <a:extLst>
                  <a:ext uri="{0D108BD9-81ED-4DB2-BD59-A6C34878D82A}">
                    <a16:rowId xmlns:a16="http://schemas.microsoft.com/office/drawing/2014/main" val="2992772432"/>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25 Years and Above </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tc>
                <a:extLst>
                  <a:ext uri="{0D108BD9-81ED-4DB2-BD59-A6C34878D82A}">
                    <a16:rowId xmlns:a16="http://schemas.microsoft.com/office/drawing/2014/main" val="1866817181"/>
                  </a:ext>
                </a:extLst>
              </a:tr>
            </a:tbl>
          </a:graphicData>
        </a:graphic>
      </p:graphicFrame>
      <p:sp>
        <p:nvSpPr>
          <p:cNvPr id="7" name="TextBox 6">
            <a:extLst>
              <a:ext uri="{FF2B5EF4-FFF2-40B4-BE49-F238E27FC236}">
                <a16:creationId xmlns:a16="http://schemas.microsoft.com/office/drawing/2014/main" id="{DDBB864F-7E72-467C-9236-2D8575D7F806}"/>
              </a:ext>
            </a:extLst>
          </p:cNvPr>
          <p:cNvSpPr txBox="1"/>
          <p:nvPr/>
        </p:nvSpPr>
        <p:spPr>
          <a:xfrm>
            <a:off x="1764702" y="1349587"/>
            <a:ext cx="9318705" cy="461665"/>
          </a:xfrm>
          <a:prstGeom prst="rect">
            <a:avLst/>
          </a:prstGeom>
          <a:noFill/>
        </p:spPr>
        <p:txBody>
          <a:bodyPr wrap="none" rtlCol="0">
            <a:spAutoFit/>
          </a:bodyPr>
          <a:lstStyle/>
          <a:p>
            <a:r>
              <a:rPr lang="en-US" sz="2400" dirty="0"/>
              <a:t>Vacation Hours Allocated Each Calendar Year (January 1 – December 31)</a:t>
            </a:r>
          </a:p>
        </p:txBody>
      </p:sp>
      <p:sp>
        <p:nvSpPr>
          <p:cNvPr id="8" name="TextBox 7">
            <a:extLst>
              <a:ext uri="{FF2B5EF4-FFF2-40B4-BE49-F238E27FC236}">
                <a16:creationId xmlns:a16="http://schemas.microsoft.com/office/drawing/2014/main" id="{B3998C8D-DF05-352A-7C61-59A81561CD0F}"/>
              </a:ext>
            </a:extLst>
          </p:cNvPr>
          <p:cNvSpPr txBox="1"/>
          <p:nvPr/>
        </p:nvSpPr>
        <p:spPr>
          <a:xfrm>
            <a:off x="7278129" y="1967409"/>
            <a:ext cx="4474732" cy="2554545"/>
          </a:xfrm>
          <a:prstGeom prst="rect">
            <a:avLst/>
          </a:prstGeom>
          <a:noFill/>
        </p:spPr>
        <p:txBody>
          <a:bodyPr wrap="square" rtlCol="0">
            <a:spAutoFit/>
          </a:bodyPr>
          <a:lstStyle/>
          <a:p>
            <a:pPr marL="285750" indent="-285750">
              <a:buFont typeface="Wingdings" panose="05000000000000000000" pitchFamily="2" charset="2"/>
              <a:buChar char="§"/>
            </a:pPr>
            <a:r>
              <a:rPr lang="en-US" sz="2000" b="0">
                <a:solidFill>
                  <a:schemeClr val="tx1"/>
                </a:solidFill>
                <a:ea typeface="Open Sans" panose="020B0606030504020204" pitchFamily="34" charset="0"/>
                <a:cs typeface="Open Sans" panose="020B0606030504020204" pitchFamily="34" charset="0"/>
              </a:rPr>
              <a:t>Pro-rated for mid-year employment start dates</a:t>
            </a:r>
          </a:p>
          <a:p>
            <a:pPr marL="285750" indent="-285750">
              <a:buFont typeface="Wingdings" panose="05000000000000000000" pitchFamily="2" charset="2"/>
              <a:buChar char="§"/>
            </a:pPr>
            <a:r>
              <a:rPr lang="en-US" sz="2000"/>
              <a:t>Unused vacation can be carried over for one calendar year, then it will expire</a:t>
            </a:r>
          </a:p>
          <a:p>
            <a:pPr marL="285750" indent="-285750">
              <a:buFont typeface="Wingdings" panose="05000000000000000000" pitchFamily="2" charset="2"/>
              <a:buChar char="§"/>
            </a:pPr>
            <a:r>
              <a:rPr lang="en-US" sz="2000"/>
              <a:t>May bank unused leave after 10 complete years of service (5 years depending on exempt status) </a:t>
            </a:r>
          </a:p>
        </p:txBody>
      </p:sp>
    </p:spTree>
    <p:extLst>
      <p:ext uri="{BB962C8B-B14F-4D97-AF65-F5344CB8AC3E}">
        <p14:creationId xmlns:p14="http://schemas.microsoft.com/office/powerpoint/2010/main" val="394831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a:bodyPr>
          <a:lstStyle/>
          <a:p>
            <a:r>
              <a:rPr lang="en-US" dirty="0"/>
              <a:t>Paid Leave – 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17</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457346253"/>
              </p:ext>
            </p:extLst>
          </p:nvPr>
        </p:nvGraphicFramePr>
        <p:xfrm>
          <a:off x="747939" y="1552432"/>
          <a:ext cx="10655786" cy="1257568"/>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434608">
                <a:tc>
                  <a:txBody>
                    <a:bodyPr/>
                    <a:lstStyle/>
                    <a:p>
                      <a:r>
                        <a:rPr lang="en-US" b="1" dirty="0">
                          <a:solidFill>
                            <a:schemeClr val="tx1"/>
                          </a:solidFill>
                        </a:rPr>
                        <a:t>Legal Holidays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Nine </a:t>
                      </a: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 year</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New Year’s Day, Martin Luther King Jr. Day, Memorial Day, Independence Day, Labor Day, Thanksgiving Day, Christmas Eve, Christmas Day, New Year’s Eve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Personal Holidays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 hours per year </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464870672"/>
                  </a:ext>
                </a:extLst>
              </a:tr>
            </a:tbl>
          </a:graphicData>
        </a:graphic>
      </p:graphicFrame>
      <p:sp>
        <p:nvSpPr>
          <p:cNvPr id="3" name="TextBox 2">
            <a:extLst>
              <a:ext uri="{FF2B5EF4-FFF2-40B4-BE49-F238E27FC236}">
                <a16:creationId xmlns:a16="http://schemas.microsoft.com/office/drawing/2014/main" id="{7BFD8D80-42D7-13B0-C668-8D95D01124FC}"/>
              </a:ext>
            </a:extLst>
          </p:cNvPr>
          <p:cNvSpPr txBox="1"/>
          <p:nvPr/>
        </p:nvSpPr>
        <p:spPr>
          <a:xfrm>
            <a:off x="747939" y="3115445"/>
            <a:ext cx="10655786" cy="2246769"/>
          </a:xfrm>
          <a:prstGeom prst="rect">
            <a:avLst/>
          </a:prstGeom>
          <a:noFill/>
        </p:spPr>
        <p:txBody>
          <a:bodyPr wrap="square" rtlCol="0">
            <a:spAutoFit/>
          </a:bodyPr>
          <a:lstStyle/>
          <a:p>
            <a:pPr marL="342900" indent="-342900">
              <a:buClr>
                <a:srgbClr val="005777"/>
              </a:buClr>
              <a:buFont typeface="Wingdings" panose="05000000000000000000" pitchFamily="2" charset="2"/>
              <a:buChar char="§"/>
            </a:pPr>
            <a:r>
              <a:rPr lang="en-US" sz="2000" i="1" dirty="0"/>
              <a:t>Pro-rated for employees who work less than 100%</a:t>
            </a:r>
          </a:p>
          <a:p>
            <a:pPr marL="342900" indent="-342900">
              <a:buClr>
                <a:srgbClr val="005777"/>
              </a:buClr>
              <a:buFont typeface="Wingdings" panose="05000000000000000000" pitchFamily="2" charset="2"/>
              <a:buChar char="§"/>
            </a:pPr>
            <a:r>
              <a:rPr lang="en-US" sz="2000" i="1" dirty="0"/>
              <a:t>Hours lost if not used in the year granted</a:t>
            </a:r>
          </a:p>
          <a:p>
            <a:pPr marL="342900" indent="-342900">
              <a:buClr>
                <a:srgbClr val="005777"/>
              </a:buClr>
              <a:buFont typeface="Wingdings" panose="05000000000000000000" pitchFamily="2" charset="2"/>
              <a:buChar char="§"/>
            </a:pPr>
            <a:r>
              <a:rPr lang="en-US" sz="2000" i="1" dirty="0"/>
              <a:t>Academic year (nine-month) employees are not eligible for Personal Holiday and are paid for</a:t>
            </a:r>
            <a:br>
              <a:rPr lang="en-US" sz="2000" i="1" dirty="0"/>
            </a:br>
            <a:r>
              <a:rPr lang="en-US" sz="2000" i="1" dirty="0"/>
              <a:t>legal holidays that fall within the academic year</a:t>
            </a:r>
          </a:p>
          <a:p>
            <a:pPr marL="285750" indent="-285750">
              <a:buFont typeface="Arial" panose="020B0604020202020204" pitchFamily="34" charset="0"/>
              <a:buChar char="•"/>
            </a:pPr>
            <a:endParaRPr lang="en-US" sz="2000" i="1" dirty="0"/>
          </a:p>
          <a:p>
            <a:r>
              <a:rPr lang="en-US" sz="2000" i="1" dirty="0"/>
              <a:t>Leave Year :</a:t>
            </a:r>
          </a:p>
          <a:p>
            <a:pPr marL="342900" indent="-342900">
              <a:buClr>
                <a:srgbClr val="005777"/>
              </a:buClr>
              <a:buFont typeface="Wingdings" panose="05000000000000000000" pitchFamily="2" charset="2"/>
              <a:buChar char="§"/>
            </a:pPr>
            <a:r>
              <a:rPr lang="en-US" sz="2000" b="1" i="1" dirty="0"/>
              <a:t>University Staff </a:t>
            </a:r>
            <a:r>
              <a:rPr lang="en-US" sz="2000" i="1" dirty="0"/>
              <a:t>(excluding crafts workers): January 1 – December 31</a:t>
            </a:r>
          </a:p>
        </p:txBody>
      </p:sp>
    </p:spTree>
    <p:extLst>
      <p:ext uri="{BB962C8B-B14F-4D97-AF65-F5344CB8AC3E}">
        <p14:creationId xmlns:p14="http://schemas.microsoft.com/office/powerpoint/2010/main" val="392790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a:bodyPr>
          <a:lstStyle/>
          <a:p>
            <a:r>
              <a:rPr lang="en-US" dirty="0"/>
              <a:t>Paid Leave – 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18</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81203971"/>
              </p:ext>
            </p:extLst>
          </p:nvPr>
        </p:nvGraphicFramePr>
        <p:xfrm>
          <a:off x="747938" y="1757025"/>
          <a:ext cx="10655786" cy="3837406"/>
        </p:xfrm>
        <a:graphic>
          <a:graphicData uri="http://schemas.openxmlformats.org/drawingml/2006/table">
            <a:tbl>
              <a:tblPr firstRow="1" bandRow="1">
                <a:tableStyleId>{5C22544A-7EE6-4342-B048-85BDC9FD1C3A}</a:tableStyleId>
              </a:tblPr>
              <a:tblGrid>
                <a:gridCol w="2888641">
                  <a:extLst>
                    <a:ext uri="{9D8B030D-6E8A-4147-A177-3AD203B41FA5}">
                      <a16:colId xmlns:a16="http://schemas.microsoft.com/office/drawing/2014/main" val="751174876"/>
                    </a:ext>
                  </a:extLst>
                </a:gridCol>
                <a:gridCol w="7767145">
                  <a:extLst>
                    <a:ext uri="{9D8B030D-6E8A-4147-A177-3AD203B41FA5}">
                      <a16:colId xmlns:a16="http://schemas.microsoft.com/office/drawing/2014/main" val="1742293145"/>
                    </a:ext>
                  </a:extLst>
                </a:gridCol>
              </a:tblGrid>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Paid Parental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Employees who meet the eligibility requirements may receive up to 6 weeks of paid time off following a qualifying birth or adoptive event.  To qualify, must have completed 6 months of continuous employment with the Universities of Wisconsin at the time of the event.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4097010510"/>
                  </a:ext>
                </a:extLst>
              </a:tr>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Family Medical Leave (W/FMLA)</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Eligibility requirement of 1,250 hours of state employment in the preceding 12 months (FMLA) or 1,000 hours of state employment in the preceding year (WFMLA). Up to 12 weeks of unpaid, job-protected leave each calendar year for specified family and medical reasons.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72203151"/>
                  </a:ext>
                </a:extLst>
              </a:tr>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Jury Duty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Receive paid leave when summoned as a witness for the employer or impaneled as a jurist.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58703754"/>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Bone Marrow and Human Organ Donation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Bone marrow donor: Up to five days off with pay.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Human organ donor: Up to 30 days off with pay.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400" b="1" dirty="0">
                          <a:latin typeface="Open Sans" panose="020B0606030504020204" pitchFamily="34" charset="0"/>
                          <a:ea typeface="Open Sans" panose="020B0606030504020204" pitchFamily="34" charset="0"/>
                          <a:cs typeface="Open Sans" panose="020B0606030504020204" pitchFamily="34" charset="0"/>
                        </a:rPr>
                        <a:t>Catastrophic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400">
                          <a:latin typeface="Open Sans" panose="020B0606030504020204" pitchFamily="34" charset="0"/>
                          <a:ea typeface="Open Sans" panose="020B0606030504020204" pitchFamily="34" charset="0"/>
                          <a:cs typeface="Open Sans" panose="020B0606030504020204" pitchFamily="34" charset="0"/>
                        </a:rPr>
                        <a:t>Donate certain types of paid leave to other employees granted an unpaid leave due to a catastrophic need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434608">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Military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Job-protected leave for active duty or required field training. Receive differential pay for up to 30 days per calendar year for duty or training lasting three days or</a:t>
                      </a:r>
                    </a:p>
                    <a:p>
                      <a:r>
                        <a:rPr lang="en-US" sz="1400" dirty="0">
                          <a:latin typeface="Open Sans" panose="020B0606030504020204" pitchFamily="34" charset="0"/>
                          <a:ea typeface="Open Sans" panose="020B0606030504020204" pitchFamily="34" charset="0"/>
                          <a:cs typeface="Open Sans" panose="020B0606030504020204" pitchFamily="34" charset="0"/>
                        </a:rPr>
                        <a:t>more. May also receive up to four years of differential pay and eligible benefits if on active duty.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
        <p:nvSpPr>
          <p:cNvPr id="3" name="TextBox 2">
            <a:extLst>
              <a:ext uri="{FF2B5EF4-FFF2-40B4-BE49-F238E27FC236}">
                <a16:creationId xmlns:a16="http://schemas.microsoft.com/office/drawing/2014/main" id="{B68104EB-2020-CF5C-F0C2-C5725D5A4204}"/>
              </a:ext>
            </a:extLst>
          </p:cNvPr>
          <p:cNvSpPr txBox="1"/>
          <p:nvPr/>
        </p:nvSpPr>
        <p:spPr>
          <a:xfrm>
            <a:off x="747938" y="5805889"/>
            <a:ext cx="4863576" cy="646331"/>
          </a:xfrm>
          <a:prstGeom prst="rect">
            <a:avLst/>
          </a:prstGeom>
          <a:noFill/>
        </p:spPr>
        <p:txBody>
          <a:bodyPr wrap="none" rtlCol="0">
            <a:spAutoFit/>
          </a:bodyPr>
          <a:lstStyle/>
          <a:p>
            <a:r>
              <a:rPr lang="en-US" sz="1800" i="1" dirty="0"/>
              <a:t>Pro-rated for employees who work less than 100%</a:t>
            </a:r>
          </a:p>
          <a:p>
            <a:endParaRPr lang="en-US" dirty="0"/>
          </a:p>
        </p:txBody>
      </p:sp>
    </p:spTree>
    <p:extLst>
      <p:ext uri="{BB962C8B-B14F-4D97-AF65-F5344CB8AC3E}">
        <p14:creationId xmlns:p14="http://schemas.microsoft.com/office/powerpoint/2010/main" val="353468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normAutofit/>
          </a:bodyPr>
          <a:lstStyle/>
          <a:p>
            <a:r>
              <a:rPr lang="en-US"/>
              <a:t>Time &amp; Absence Reporting</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33981" y="4322898"/>
            <a:ext cx="10436575" cy="1494536"/>
          </a:xfrm>
        </p:spPr>
        <p:txBody>
          <a:bodyPr>
            <a:normAutofit/>
          </a:bodyPr>
          <a:lstStyle/>
          <a:p>
            <a:r>
              <a:rPr lang="en-US" sz="2400" dirty="0"/>
              <a:t>Complete at </a:t>
            </a:r>
            <a:r>
              <a:rPr lang="en-US" sz="2400" dirty="0">
                <a:solidFill>
                  <a:srgbClr val="005777"/>
                </a:solidFill>
                <a:hlinkClick r:id="rId3">
                  <a:extLst>
                    <a:ext uri="{A12FA001-AC4F-418D-AE19-62706E023703}">
                      <ahyp:hlinkClr xmlns:ahyp="http://schemas.microsoft.com/office/drawing/2018/hyperlinkcolor" val="tx"/>
                    </a:ext>
                  </a:extLst>
                </a:hlinkClick>
              </a:rPr>
              <a:t>my.wisconsin.edu</a:t>
            </a:r>
            <a:endParaRPr lang="en-US" sz="2400" dirty="0">
              <a:solidFill>
                <a:srgbClr val="005777"/>
              </a:solidFill>
            </a:endParaRPr>
          </a:p>
          <a:p>
            <a:r>
              <a:rPr lang="en-US" sz="2400" dirty="0"/>
              <a:t>Review the </a:t>
            </a:r>
            <a:r>
              <a:rPr lang="en-US" sz="2400" dirty="0">
                <a:solidFill>
                  <a:srgbClr val="005777"/>
                </a:solidFill>
                <a:hlinkClick r:id="rId4">
                  <a:extLst>
                    <a:ext uri="{A12FA001-AC4F-418D-AE19-62706E023703}">
                      <ahyp:hlinkClr xmlns:ahyp="http://schemas.microsoft.com/office/drawing/2018/hyperlinkcolor" val="tx"/>
                    </a:ext>
                  </a:extLst>
                </a:hlinkClick>
              </a:rPr>
              <a:t>Time and Absence Help web page</a:t>
            </a:r>
            <a:r>
              <a:rPr lang="en-US" sz="2400" dirty="0"/>
              <a:t> for instructions on how to enter time and absences</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19</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359081073"/>
              </p:ext>
            </p:extLst>
          </p:nvPr>
        </p:nvGraphicFramePr>
        <p:xfrm>
          <a:off x="877712" y="1636876"/>
          <a:ext cx="10436575" cy="2313690"/>
        </p:xfrm>
        <a:graphic>
          <a:graphicData uri="http://schemas.openxmlformats.org/drawingml/2006/table">
            <a:tbl>
              <a:tblPr firstRow="1" firstCol="1" bandRow="1">
                <a:tableStyleId>{C4B1156A-380E-4F78-BDF5-A606A8083BF9}</a:tableStyleId>
              </a:tblPr>
              <a:tblGrid>
                <a:gridCol w="10436575">
                  <a:extLst>
                    <a:ext uri="{9D8B030D-6E8A-4147-A177-3AD203B41FA5}">
                      <a16:colId xmlns:a16="http://schemas.microsoft.com/office/drawing/2014/main" val="20001"/>
                    </a:ext>
                  </a:extLst>
                </a:gridCol>
              </a:tblGrid>
              <a:tr h="634394">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University Staff</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extLst>
                  <a:ext uri="{0D108BD9-81ED-4DB2-BD59-A6C34878D82A}">
                    <a16:rowId xmlns:a16="http://schemas.microsoft.com/office/drawing/2014/main" val="10000"/>
                  </a:ext>
                </a:extLst>
              </a:tr>
              <a:tr h="1679296">
                <a:tc>
                  <a:txBody>
                    <a:bodyPr/>
                    <a:lstStyle/>
                    <a:p>
                      <a:pPr marL="511175" marR="0" lvl="1" indent="-34290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Timesheets must be completed every pay period</a:t>
                      </a:r>
                    </a:p>
                    <a:p>
                      <a:pPr marL="511175" marR="0" lvl="1" indent="-34290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Report hours worked and absences taken</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0001"/>
                  </a:ext>
                </a:extLst>
              </a:tr>
            </a:tbl>
          </a:graphicData>
        </a:graphic>
      </p:graphicFrame>
      <p:graphicFrame>
        <p:nvGraphicFramePr>
          <p:cNvPr id="6" name="Table 6">
            <a:extLst>
              <a:ext uri="{FF2B5EF4-FFF2-40B4-BE49-F238E27FC236}">
                <a16:creationId xmlns:a16="http://schemas.microsoft.com/office/drawing/2014/main" id="{62EB8FE5-82AF-0421-3E4F-CF5770846CFB}"/>
              </a:ext>
            </a:extLst>
          </p:cNvPr>
          <p:cNvGraphicFramePr>
            <a:graphicFrameLocks noGrp="1"/>
          </p:cNvGraphicFramePr>
          <p:nvPr>
            <p:extLst>
              <p:ext uri="{D42A27DB-BD31-4B8C-83A1-F6EECF244321}">
                <p14:modId xmlns:p14="http://schemas.microsoft.com/office/powerpoint/2010/main" val="1865284737"/>
              </p:ext>
            </p:extLst>
          </p:nvPr>
        </p:nvGraphicFramePr>
        <p:xfrm>
          <a:off x="664052" y="5899413"/>
          <a:ext cx="5028019" cy="539762"/>
        </p:xfrm>
        <a:graphic>
          <a:graphicData uri="http://schemas.openxmlformats.org/drawingml/2006/table">
            <a:tbl>
              <a:tblPr firstRow="1" bandRow="1">
                <a:tableStyleId>{5C22544A-7EE6-4342-B048-85BDC9FD1C3A}</a:tableStyleId>
              </a:tblPr>
              <a:tblGrid>
                <a:gridCol w="5028019">
                  <a:extLst>
                    <a:ext uri="{9D8B030D-6E8A-4147-A177-3AD203B41FA5}">
                      <a16:colId xmlns:a16="http://schemas.microsoft.com/office/drawing/2014/main" val="3763340525"/>
                    </a:ext>
                  </a:extLst>
                </a:gridCol>
              </a:tblGrid>
              <a:tr h="53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Additional Information:</a:t>
                      </a:r>
                      <a:r>
                        <a:rPr lang="en-US" sz="1800" dirty="0"/>
                        <a:t> </a:t>
                      </a:r>
                      <a:r>
                        <a:rPr lang="en-US" sz="1800" b="1" dirty="0">
                          <a:solidFill>
                            <a:srgbClr val="005777"/>
                          </a:solidFill>
                          <a:hlinkClick r:id="rId5">
                            <a:extLst>
                              <a:ext uri="{A12FA001-AC4F-418D-AE19-62706E023703}">
                                <ahyp:hlinkClr xmlns:ahyp="http://schemas.microsoft.com/office/drawing/2018/hyperlinkcolor" val="tx"/>
                              </a:ext>
                            </a:extLst>
                          </a:hlinkClick>
                        </a:rPr>
                        <a:t>Leave Benefits web page</a:t>
                      </a:r>
                      <a:endParaRPr lang="en-US" dirty="0">
                        <a:solidFill>
                          <a:srgbClr val="005777"/>
                        </a:solidFill>
                      </a:endParaRPr>
                    </a:p>
                  </a:txBody>
                  <a:tcPr anchor="ct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625086156"/>
                  </a:ext>
                </a:extLst>
              </a:tr>
            </a:tbl>
          </a:graphicData>
        </a:graphic>
      </p:graphicFrame>
    </p:spTree>
    <p:extLst>
      <p:ext uri="{BB962C8B-B14F-4D97-AF65-F5344CB8AC3E}">
        <p14:creationId xmlns:p14="http://schemas.microsoft.com/office/powerpoint/2010/main" val="191683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9F91-E9BA-4AF9-A4AD-A3124FDC6C3A}"/>
              </a:ext>
            </a:extLst>
          </p:cNvPr>
          <p:cNvSpPr>
            <a:spLocks noGrp="1"/>
          </p:cNvSpPr>
          <p:nvPr>
            <p:ph type="title"/>
          </p:nvPr>
        </p:nvSpPr>
        <p:spPr/>
        <p:txBody>
          <a:bodyPr/>
          <a:lstStyle/>
          <a:p>
            <a:r>
              <a:rPr lang="en-US" dirty="0"/>
              <a:t>Your Benefits</a:t>
            </a:r>
          </a:p>
        </p:txBody>
      </p:sp>
      <p:sp>
        <p:nvSpPr>
          <p:cNvPr id="4" name="Slide Number Placeholder 3">
            <a:extLst>
              <a:ext uri="{FF2B5EF4-FFF2-40B4-BE49-F238E27FC236}">
                <a16:creationId xmlns:a16="http://schemas.microsoft.com/office/drawing/2014/main" id="{E281C0C1-2F84-49FB-B51B-1628B824BBAB}"/>
              </a:ext>
            </a:extLst>
          </p:cNvPr>
          <p:cNvSpPr>
            <a:spLocks noGrp="1"/>
          </p:cNvSpPr>
          <p:nvPr>
            <p:ph type="sldNum" sz="quarter" idx="12"/>
          </p:nvPr>
        </p:nvSpPr>
        <p:spPr/>
        <p:txBody>
          <a:bodyPr/>
          <a:lstStyle/>
          <a:p>
            <a:fld id="{678F7216-1C8D-9C4B-8765-95E531582293}" type="slidenum">
              <a:rPr lang="en-US" smtClean="0"/>
              <a:t>2</a:t>
            </a:fld>
            <a:endParaRPr lang="en-US"/>
          </a:p>
        </p:txBody>
      </p:sp>
      <p:sp>
        <p:nvSpPr>
          <p:cNvPr id="5" name="TextBox 4">
            <a:extLst>
              <a:ext uri="{FF2B5EF4-FFF2-40B4-BE49-F238E27FC236}">
                <a16:creationId xmlns:a16="http://schemas.microsoft.com/office/drawing/2014/main" id="{072D2653-5FAB-4AED-832F-7CB863A0A6C3}"/>
              </a:ext>
            </a:extLst>
          </p:cNvPr>
          <p:cNvSpPr txBox="1"/>
          <p:nvPr/>
        </p:nvSpPr>
        <p:spPr>
          <a:xfrm>
            <a:off x="726917" y="1795369"/>
            <a:ext cx="7618297" cy="969496"/>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PURPOSE</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Prepare you for Benefits Enrollment</a:t>
            </a:r>
          </a:p>
        </p:txBody>
      </p:sp>
      <p:sp>
        <p:nvSpPr>
          <p:cNvPr id="7" name="TextBox 6">
            <a:extLst>
              <a:ext uri="{FF2B5EF4-FFF2-40B4-BE49-F238E27FC236}">
                <a16:creationId xmlns:a16="http://schemas.microsoft.com/office/drawing/2014/main" id="{9AB43167-9999-4864-BC74-61CDA150C780}"/>
              </a:ext>
            </a:extLst>
          </p:cNvPr>
          <p:cNvSpPr txBox="1"/>
          <p:nvPr/>
        </p:nvSpPr>
        <p:spPr>
          <a:xfrm>
            <a:off x="747939" y="2956215"/>
            <a:ext cx="5602771" cy="2754600"/>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AGENDA</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MyWisconsin Portal</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Payroll schedule &amp; deductions</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Benefits review</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Answer your questions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Shape, polygon&#10;&#10;Description automatically generated">
            <a:extLst>
              <a:ext uri="{FF2B5EF4-FFF2-40B4-BE49-F238E27FC236}">
                <a16:creationId xmlns:a16="http://schemas.microsoft.com/office/drawing/2014/main" id="{7852D47F-FD2F-483B-B5B8-E322A7BBF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217" y="571567"/>
            <a:ext cx="5784783" cy="5784783"/>
          </a:xfrm>
          <a:prstGeom prst="rect">
            <a:avLst/>
          </a:prstGeom>
        </p:spPr>
      </p:pic>
      <p:sp>
        <p:nvSpPr>
          <p:cNvPr id="3" name="TextBox 2">
            <a:extLst>
              <a:ext uri="{FF2B5EF4-FFF2-40B4-BE49-F238E27FC236}">
                <a16:creationId xmlns:a16="http://schemas.microsoft.com/office/drawing/2014/main" id="{A9C26FCB-2B12-DBDC-C1BF-7DEC69E60E6E}"/>
              </a:ext>
            </a:extLst>
          </p:cNvPr>
          <p:cNvSpPr txBox="1"/>
          <p:nvPr/>
        </p:nvSpPr>
        <p:spPr>
          <a:xfrm>
            <a:off x="192601" y="5898027"/>
            <a:ext cx="8128700" cy="369332"/>
          </a:xfrm>
          <a:prstGeom prst="rect">
            <a:avLst/>
          </a:prstGeom>
          <a:noFill/>
        </p:spPr>
        <p:txBody>
          <a:bodyPr wrap="none" rtlCol="0">
            <a:spAutoFit/>
          </a:bodyPr>
          <a:lstStyle/>
          <a:p>
            <a:r>
              <a:rPr lang="en-US" dirty="0">
                <a:solidFill>
                  <a:srgbClr val="005777"/>
                </a:solidFill>
                <a:hlinkClick r:id="rId4">
                  <a:extLst>
                    <a:ext uri="{A12FA001-AC4F-418D-AE19-62706E023703}">
                      <ahyp:hlinkClr xmlns:ahyp="http://schemas.microsoft.com/office/drawing/2018/hyperlinkcolor" val="tx"/>
                    </a:ext>
                  </a:extLst>
                </a:hlinkClick>
              </a:rPr>
              <a:t>http://www.wisconsin.edu/ohrwd/admin/download/benefits-orientation-pdf-US.pdf</a:t>
            </a:r>
            <a:endParaRPr lang="en-US" dirty="0">
              <a:solidFill>
                <a:srgbClr val="005777"/>
              </a:solidFill>
            </a:endParaRPr>
          </a:p>
        </p:txBody>
      </p:sp>
      <p:sp>
        <p:nvSpPr>
          <p:cNvPr id="6" name="TextBox 5">
            <a:extLst>
              <a:ext uri="{FF2B5EF4-FFF2-40B4-BE49-F238E27FC236}">
                <a16:creationId xmlns:a16="http://schemas.microsoft.com/office/drawing/2014/main" id="{58BB4EDD-B68C-AF90-4A86-39E7A8419E41}"/>
              </a:ext>
            </a:extLst>
          </p:cNvPr>
          <p:cNvSpPr txBox="1"/>
          <p:nvPr/>
        </p:nvSpPr>
        <p:spPr>
          <a:xfrm>
            <a:off x="8144540" y="2668772"/>
            <a:ext cx="2115879" cy="39302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22461D8-4D7E-7BB7-8DC7-49CC285C973C}"/>
              </a:ext>
            </a:extLst>
          </p:cNvPr>
          <p:cNvSpPr txBox="1"/>
          <p:nvPr/>
        </p:nvSpPr>
        <p:spPr>
          <a:xfrm>
            <a:off x="8038214" y="3061794"/>
            <a:ext cx="2402958" cy="103134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E20A8849-82C8-E283-769C-69D69C3D763B}"/>
              </a:ext>
            </a:extLst>
          </p:cNvPr>
          <p:cNvSpPr txBox="1"/>
          <p:nvPr/>
        </p:nvSpPr>
        <p:spPr>
          <a:xfrm>
            <a:off x="8038214" y="2764865"/>
            <a:ext cx="2402958" cy="1323439"/>
          </a:xfrm>
          <a:prstGeom prst="rect">
            <a:avLst/>
          </a:prstGeom>
          <a:noFill/>
        </p:spPr>
        <p:txBody>
          <a:bodyPr wrap="square" rtlCol="0">
            <a:spAutoFit/>
          </a:bodyPr>
          <a:lstStyle/>
          <a:p>
            <a:pPr algn="ctr"/>
            <a:r>
              <a:rPr lang="en-US" sz="4000" b="1" dirty="0">
                <a:solidFill>
                  <a:srgbClr val="005777"/>
                </a:solidFill>
              </a:rPr>
              <a:t>Employee</a:t>
            </a:r>
          </a:p>
          <a:p>
            <a:pPr algn="ctr"/>
            <a:r>
              <a:rPr lang="en-US" sz="4000" b="1" dirty="0">
                <a:solidFill>
                  <a:srgbClr val="005777"/>
                </a:solidFill>
              </a:rPr>
              <a:t>Benefits</a:t>
            </a:r>
          </a:p>
        </p:txBody>
      </p:sp>
    </p:spTree>
    <p:extLst>
      <p:ext uri="{BB962C8B-B14F-4D97-AF65-F5344CB8AC3E}">
        <p14:creationId xmlns:p14="http://schemas.microsoft.com/office/powerpoint/2010/main" val="125229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948" y="3060977"/>
            <a:ext cx="10529882" cy="736046"/>
          </a:xfrm>
        </p:spPr>
        <p:txBody>
          <a:bodyPr>
            <a:noAutofit/>
          </a:bodyPr>
          <a:lstStyle/>
          <a:p>
            <a:r>
              <a:rPr lang="en-US" sz="5400" dirty="0"/>
              <a:t>State Group Health Insurance</a:t>
            </a:r>
            <a:endParaRPr lang="en-US" sz="5400" b="1" dirty="0">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C7C48B84-5B7D-C509-9D27-3F59F3F38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70" y="3036138"/>
            <a:ext cx="945661" cy="785724"/>
          </a:xfrm>
          <a:prstGeom prst="rect">
            <a:avLst/>
          </a:prstGeom>
        </p:spPr>
      </p:pic>
    </p:spTree>
    <p:extLst>
      <p:ext uri="{BB962C8B-B14F-4D97-AF65-F5344CB8AC3E}">
        <p14:creationId xmlns:p14="http://schemas.microsoft.com/office/powerpoint/2010/main" val="376011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06F1-B1DD-49DA-B593-2FD7019BB4F5}"/>
              </a:ext>
            </a:extLst>
          </p:cNvPr>
          <p:cNvSpPr>
            <a:spLocks noGrp="1"/>
          </p:cNvSpPr>
          <p:nvPr>
            <p:ph type="title"/>
          </p:nvPr>
        </p:nvSpPr>
        <p:spPr/>
        <p:txBody>
          <a:bodyPr>
            <a:normAutofit fontScale="90000"/>
          </a:bodyPr>
          <a:lstStyle/>
          <a:p>
            <a:r>
              <a:rPr lang="en-US"/>
              <a:t>State Group Health Insurance - Eligibility</a:t>
            </a:r>
          </a:p>
        </p:txBody>
      </p:sp>
      <p:sp>
        <p:nvSpPr>
          <p:cNvPr id="3" name="Content Placeholder 2">
            <a:extLst>
              <a:ext uri="{FF2B5EF4-FFF2-40B4-BE49-F238E27FC236}">
                <a16:creationId xmlns:a16="http://schemas.microsoft.com/office/drawing/2014/main" id="{50852309-5AAA-4DD9-8ECE-48024E81128F}"/>
              </a:ext>
            </a:extLst>
          </p:cNvPr>
          <p:cNvSpPr>
            <a:spLocks noGrp="1"/>
          </p:cNvSpPr>
          <p:nvPr>
            <p:ph idx="1"/>
          </p:nvPr>
        </p:nvSpPr>
        <p:spPr>
          <a:xfrm>
            <a:off x="635478" y="1841663"/>
            <a:ext cx="10921043" cy="3844434"/>
          </a:xfrm>
        </p:spPr>
        <p:txBody>
          <a:bodyPr>
            <a:normAutofit fontScale="92500"/>
          </a:bodyPr>
          <a:lstStyle/>
          <a:p>
            <a:pPr marL="0" indent="0">
              <a:buNone/>
            </a:pPr>
            <a:r>
              <a:rPr lang="en-US" sz="2600" dirty="0"/>
              <a:t>You are eligible for the State Group Health Insurance Program if:</a:t>
            </a:r>
          </a:p>
          <a:p>
            <a:pPr lvl="1"/>
            <a:r>
              <a:rPr lang="en-US" sz="2400" dirty="0"/>
              <a:t>You are eligible for the Wisconsin Retirement System (WRS) benefits package, which is based on the following components:</a:t>
            </a:r>
          </a:p>
          <a:p>
            <a:pPr lvl="2"/>
            <a:r>
              <a:rPr lang="en-US" sz="2000" dirty="0"/>
              <a:t>Employment classification</a:t>
            </a:r>
          </a:p>
          <a:p>
            <a:pPr lvl="2"/>
            <a:r>
              <a:rPr lang="en-US" sz="2000" dirty="0"/>
              <a:t>Number of hours worked </a:t>
            </a:r>
          </a:p>
          <a:p>
            <a:pPr lvl="2"/>
            <a:r>
              <a:rPr lang="en-US" sz="2000" dirty="0"/>
              <a:t>Employment duration</a:t>
            </a:r>
          </a:p>
          <a:p>
            <a:pPr lvl="2"/>
            <a:endParaRPr lang="en-US" sz="2400" dirty="0"/>
          </a:p>
          <a:p>
            <a:pPr marL="57150" indent="0">
              <a:lnSpc>
                <a:spcPct val="120000"/>
              </a:lnSpc>
              <a:buNone/>
            </a:pPr>
            <a:r>
              <a:rPr lang="en-US" sz="2600" dirty="0"/>
              <a:t>If you do not need health insurance through the Universities of Wisconsin, you may be eligible to receive up to a $2,000 </a:t>
            </a:r>
            <a:r>
              <a:rPr lang="en-US" sz="2600" b="1" dirty="0"/>
              <a:t>Health Opt-Out Incentive</a:t>
            </a:r>
          </a:p>
        </p:txBody>
      </p:sp>
      <p:sp>
        <p:nvSpPr>
          <p:cNvPr id="4" name="Slide Number Placeholder 3">
            <a:extLst>
              <a:ext uri="{FF2B5EF4-FFF2-40B4-BE49-F238E27FC236}">
                <a16:creationId xmlns:a16="http://schemas.microsoft.com/office/drawing/2014/main" id="{93F5FD3A-1939-41E2-A4C5-65F29BD317A1}"/>
              </a:ext>
            </a:extLst>
          </p:cNvPr>
          <p:cNvSpPr>
            <a:spLocks noGrp="1"/>
          </p:cNvSpPr>
          <p:nvPr>
            <p:ph type="sldNum" sz="quarter" idx="12"/>
          </p:nvPr>
        </p:nvSpPr>
        <p:spPr/>
        <p:txBody>
          <a:bodyPr/>
          <a:lstStyle/>
          <a:p>
            <a:fld id="{678F7216-1C8D-9C4B-8765-95E531582293}" type="slidenum">
              <a:rPr lang="en-US" smtClean="0"/>
              <a:t>21</a:t>
            </a:fld>
            <a:endParaRPr lang="en-US"/>
          </a:p>
        </p:txBody>
      </p:sp>
    </p:spTree>
    <p:extLst>
      <p:ext uri="{BB962C8B-B14F-4D97-AF65-F5344CB8AC3E}">
        <p14:creationId xmlns:p14="http://schemas.microsoft.com/office/powerpoint/2010/main" val="247619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2BA0-D178-4756-8108-47BF5DC9926B}"/>
              </a:ext>
            </a:extLst>
          </p:cNvPr>
          <p:cNvSpPr>
            <a:spLocks noGrp="1"/>
          </p:cNvSpPr>
          <p:nvPr>
            <p:ph type="title"/>
          </p:nvPr>
        </p:nvSpPr>
        <p:spPr>
          <a:xfrm>
            <a:off x="429680" y="162475"/>
            <a:ext cx="11698771" cy="1143000"/>
          </a:xfrm>
        </p:spPr>
        <p:txBody>
          <a:bodyPr>
            <a:normAutofit fontScale="90000"/>
          </a:bodyPr>
          <a:lstStyle/>
          <a:p>
            <a:r>
              <a:rPr lang="en-US" dirty="0"/>
              <a:t>State Group Health Insurance – Effective Dates</a:t>
            </a:r>
          </a:p>
        </p:txBody>
      </p:sp>
      <p:sp>
        <p:nvSpPr>
          <p:cNvPr id="3" name="Content Placeholder 2">
            <a:extLst>
              <a:ext uri="{FF2B5EF4-FFF2-40B4-BE49-F238E27FC236}">
                <a16:creationId xmlns:a16="http://schemas.microsoft.com/office/drawing/2014/main" id="{FE9C0C77-7EBD-4E32-BF5F-C09B0144E214}"/>
              </a:ext>
            </a:extLst>
          </p:cNvPr>
          <p:cNvSpPr>
            <a:spLocks noGrp="1"/>
          </p:cNvSpPr>
          <p:nvPr>
            <p:ph idx="1"/>
          </p:nvPr>
        </p:nvSpPr>
        <p:spPr>
          <a:xfrm>
            <a:off x="672859" y="4853275"/>
            <a:ext cx="9899891" cy="985520"/>
          </a:xfrm>
        </p:spPr>
        <p:txBody>
          <a:bodyPr>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University Staff employees: Can have immediate coverage by paying the total premium or postpone until employer contribution begins</a:t>
            </a:r>
          </a:p>
          <a:p>
            <a:r>
              <a:rPr lang="en-US" sz="1800" dirty="0">
                <a:latin typeface="Open Sans" panose="020B0606030504020204" pitchFamily="34" charset="0"/>
                <a:ea typeface="Open Sans" panose="020B0606030504020204" pitchFamily="34" charset="0"/>
                <a:cs typeface="Open Sans" panose="020B0606030504020204" pitchFamily="34" charset="0"/>
              </a:rPr>
              <a:t>You have a </a:t>
            </a:r>
            <a:r>
              <a:rPr lang="en-US" sz="1800" b="1" dirty="0">
                <a:latin typeface="Open Sans" panose="020B0606030504020204" pitchFamily="34" charset="0"/>
                <a:ea typeface="Open Sans" panose="020B0606030504020204" pitchFamily="34" charset="0"/>
                <a:cs typeface="Open Sans" panose="020B0606030504020204" pitchFamily="34" charset="0"/>
              </a:rPr>
              <a:t>30-day enrollment period </a:t>
            </a:r>
            <a:r>
              <a:rPr lang="en-US" sz="1800" dirty="0">
                <a:latin typeface="Open Sans" panose="020B0606030504020204" pitchFamily="34" charset="0"/>
                <a:ea typeface="Open Sans" panose="020B0606030504020204" pitchFamily="34" charset="0"/>
                <a:cs typeface="Open Sans" panose="020B0606030504020204" pitchFamily="34" charset="0"/>
              </a:rPr>
              <a:t>from your benefit eligibility date (usually date of hire). Your spouse and eligible dependent children may also be enrolled at this time. </a:t>
            </a:r>
            <a:endParaRPr lang="en-US" sz="1800" dirty="0"/>
          </a:p>
        </p:txBody>
      </p:sp>
      <p:sp>
        <p:nvSpPr>
          <p:cNvPr id="4" name="Slide Number Placeholder 3">
            <a:extLst>
              <a:ext uri="{FF2B5EF4-FFF2-40B4-BE49-F238E27FC236}">
                <a16:creationId xmlns:a16="http://schemas.microsoft.com/office/drawing/2014/main" id="{4B2E077D-0417-455A-B91B-D78D9478E160}"/>
              </a:ext>
            </a:extLst>
          </p:cNvPr>
          <p:cNvSpPr>
            <a:spLocks noGrp="1"/>
          </p:cNvSpPr>
          <p:nvPr>
            <p:ph type="sldNum" sz="quarter" idx="12"/>
          </p:nvPr>
        </p:nvSpPr>
        <p:spPr/>
        <p:txBody>
          <a:bodyPr/>
          <a:lstStyle/>
          <a:p>
            <a:fld id="{678F7216-1C8D-9C4B-8765-95E531582293}" type="slidenum">
              <a:rPr lang="en-US" smtClean="0"/>
              <a:t>22</a:t>
            </a:fld>
            <a:endParaRPr lang="en-US"/>
          </a:p>
        </p:txBody>
      </p:sp>
      <p:sp>
        <p:nvSpPr>
          <p:cNvPr id="5" name="Content Placeholder 2">
            <a:extLst>
              <a:ext uri="{FF2B5EF4-FFF2-40B4-BE49-F238E27FC236}">
                <a16:creationId xmlns:a16="http://schemas.microsoft.com/office/drawing/2014/main" id="{397940E9-36F4-47B2-B460-8024946B9F99}"/>
              </a:ext>
            </a:extLst>
          </p:cNvPr>
          <p:cNvSpPr txBox="1">
            <a:spLocks/>
          </p:cNvSpPr>
          <p:nvPr/>
        </p:nvSpPr>
        <p:spPr>
          <a:xfrm>
            <a:off x="672859" y="1535194"/>
            <a:ext cx="11212414" cy="1641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1200"/>
              </a:spcAft>
              <a:buClr>
                <a:srgbClr val="960000"/>
              </a:buClr>
              <a:buFont typeface="Wingdings" panose="05000000000000000000" pitchFamily="2" charset="2"/>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3" indent="0">
              <a:buNone/>
            </a:pPr>
            <a:endParaRPr lang="en-US" sz="700" dirty="0"/>
          </a:p>
          <a:p>
            <a:pPr marL="57150" indent="0">
              <a:spcBef>
                <a:spcPts val="1200"/>
              </a:spcBef>
              <a:buClr>
                <a:srgbClr val="820032"/>
              </a:buClr>
              <a:buNone/>
            </a:pPr>
            <a:r>
              <a:rPr lang="en-US" sz="2900" b="1" dirty="0"/>
              <a:t>University Staff: </a:t>
            </a:r>
          </a:p>
          <a:p>
            <a:pPr marL="57150" indent="0">
              <a:buFont typeface="Wingdings" panose="05000000000000000000" pitchFamily="2" charset="2"/>
              <a:buNone/>
            </a:pPr>
            <a:endParaRPr lang="en-US" dirty="0"/>
          </a:p>
        </p:txBody>
      </p:sp>
      <p:graphicFrame>
        <p:nvGraphicFramePr>
          <p:cNvPr id="6" name="Table 5">
            <a:extLst>
              <a:ext uri="{FF2B5EF4-FFF2-40B4-BE49-F238E27FC236}">
                <a16:creationId xmlns:a16="http://schemas.microsoft.com/office/drawing/2014/main" id="{B5BBF3A2-5403-42A5-92BA-D2CDE72DF845}"/>
              </a:ext>
            </a:extLst>
          </p:cNvPr>
          <p:cNvGraphicFramePr>
            <a:graphicFrameLocks noGrp="1"/>
          </p:cNvGraphicFramePr>
          <p:nvPr>
            <p:extLst>
              <p:ext uri="{D42A27DB-BD31-4B8C-83A1-F6EECF244321}">
                <p14:modId xmlns:p14="http://schemas.microsoft.com/office/powerpoint/2010/main" val="50101316"/>
              </p:ext>
            </p:extLst>
          </p:nvPr>
        </p:nvGraphicFramePr>
        <p:xfrm>
          <a:off x="1008366" y="3179805"/>
          <a:ext cx="9677734" cy="1217048"/>
        </p:xfrm>
        <a:graphic>
          <a:graphicData uri="http://schemas.openxmlformats.org/drawingml/2006/table">
            <a:tbl>
              <a:tblPr firstRow="1" bandRow="1">
                <a:tableStyleId>{C4B1156A-380E-4F78-BDF5-A606A8083BF9}</a:tableStyleId>
              </a:tblPr>
              <a:tblGrid>
                <a:gridCol w="1954863">
                  <a:extLst>
                    <a:ext uri="{9D8B030D-6E8A-4147-A177-3AD203B41FA5}">
                      <a16:colId xmlns:a16="http://schemas.microsoft.com/office/drawing/2014/main" val="2482913225"/>
                    </a:ext>
                  </a:extLst>
                </a:gridCol>
                <a:gridCol w="3686175">
                  <a:extLst>
                    <a:ext uri="{9D8B030D-6E8A-4147-A177-3AD203B41FA5}">
                      <a16:colId xmlns:a16="http://schemas.microsoft.com/office/drawing/2014/main" val="3756873912"/>
                    </a:ext>
                  </a:extLst>
                </a:gridCol>
                <a:gridCol w="4036696">
                  <a:extLst>
                    <a:ext uri="{9D8B030D-6E8A-4147-A177-3AD203B41FA5}">
                      <a16:colId xmlns:a16="http://schemas.microsoft.com/office/drawing/2014/main" val="4176785857"/>
                    </a:ext>
                  </a:extLst>
                </a:gridCol>
              </a:tblGrid>
              <a:tr h="608524">
                <a:tc>
                  <a:txBody>
                    <a:bodyP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 </a:t>
                      </a:r>
                    </a:p>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Date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1</a:t>
                      </a:r>
                      <a:r>
                        <a:rPr lang="en-US" sz="1600" b="0" baseline="30000" dirty="0">
                          <a:latin typeface="Open Sans" panose="020B0606030504020204" pitchFamily="34" charset="0"/>
                          <a:ea typeface="Open Sans" panose="020B0606030504020204" pitchFamily="34" charset="0"/>
                          <a:cs typeface="Open Sans" panose="020B0606030504020204" pitchFamily="34" charset="0"/>
                        </a:rPr>
                        <a:t>st</a:t>
                      </a:r>
                      <a:r>
                        <a:rPr lang="en-US" sz="1600" b="0" dirty="0">
                          <a:latin typeface="Open Sans" panose="020B0606030504020204" pitchFamily="34" charset="0"/>
                          <a:ea typeface="Open Sans" panose="020B0606030504020204" pitchFamily="34" charset="0"/>
                          <a:cs typeface="Open Sans" panose="020B0606030504020204" pitchFamily="34" charset="0"/>
                        </a:rPr>
                        <a:t> of the month </a:t>
                      </a:r>
                    </a:p>
                    <a:p>
                      <a:pPr algn="ctr"/>
                      <a:r>
                        <a:rPr lang="en-US" sz="1600" b="0" dirty="0">
                          <a:latin typeface="Open Sans" panose="020B0606030504020204" pitchFamily="34" charset="0"/>
                          <a:ea typeface="Open Sans" panose="020B0606030504020204" pitchFamily="34" charset="0"/>
                          <a:cs typeface="Open Sans" panose="020B0606030504020204" pitchFamily="34" charset="0"/>
                        </a:rPr>
                        <a:t>following hire date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algn="ctr"/>
                      <a:r>
                        <a:rPr lang="en-US" sz="1600" b="0">
                          <a:latin typeface="Open Sans" panose="020B0606030504020204" pitchFamily="34" charset="0"/>
                          <a:ea typeface="Open Sans" panose="020B0606030504020204" pitchFamily="34" charset="0"/>
                          <a:cs typeface="Open Sans" panose="020B0606030504020204" pitchFamily="34" charset="0"/>
                        </a:rPr>
                        <a:t>1</a:t>
                      </a:r>
                      <a:r>
                        <a:rPr lang="en-US" sz="1600" b="0" baseline="30000">
                          <a:latin typeface="Open Sans" panose="020B0606030504020204" pitchFamily="34" charset="0"/>
                          <a:ea typeface="Open Sans" panose="020B0606030504020204" pitchFamily="34" charset="0"/>
                          <a:cs typeface="Open Sans" panose="020B0606030504020204" pitchFamily="34" charset="0"/>
                        </a:rPr>
                        <a:t>st</a:t>
                      </a:r>
                      <a:r>
                        <a:rPr lang="en-US" sz="1600" b="0">
                          <a:latin typeface="Open Sans" panose="020B0606030504020204" pitchFamily="34" charset="0"/>
                          <a:ea typeface="Open Sans" panose="020B0606030504020204" pitchFamily="34" charset="0"/>
                          <a:cs typeface="Open Sans" panose="020B0606030504020204" pitchFamily="34" charset="0"/>
                        </a:rPr>
                        <a:t> of the month following hire date </a:t>
                      </a:r>
                      <a:r>
                        <a:rPr lang="en-US" sz="1600" b="0" u="none">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or</a:t>
                      </a:r>
                    </a:p>
                    <a:p>
                      <a:pPr algn="ctr"/>
                      <a:r>
                        <a:rPr lang="en-US" sz="1600" b="0">
                          <a:latin typeface="Open Sans" panose="020B0606030504020204" pitchFamily="34" charset="0"/>
                          <a:ea typeface="Open Sans" panose="020B0606030504020204" pitchFamily="34" charset="0"/>
                          <a:cs typeface="Open Sans" panose="020B0606030504020204" pitchFamily="34" charset="0"/>
                        </a:rPr>
                        <a:t>1</a:t>
                      </a:r>
                      <a:r>
                        <a:rPr lang="en-US" sz="1600" b="0" baseline="30000">
                          <a:latin typeface="Open Sans" panose="020B0606030504020204" pitchFamily="34" charset="0"/>
                          <a:ea typeface="Open Sans" panose="020B0606030504020204" pitchFamily="34" charset="0"/>
                          <a:cs typeface="Open Sans" panose="020B0606030504020204" pitchFamily="34" charset="0"/>
                        </a:rPr>
                        <a:t>st</a:t>
                      </a:r>
                      <a:r>
                        <a:rPr lang="en-US" sz="1600" b="0">
                          <a:latin typeface="Open Sans" panose="020B0606030504020204" pitchFamily="34" charset="0"/>
                          <a:ea typeface="Open Sans" panose="020B0606030504020204" pitchFamily="34" charset="0"/>
                          <a:cs typeface="Open Sans" panose="020B0606030504020204" pitchFamily="34" charset="0"/>
                        </a:rPr>
                        <a:t> of the 3</a:t>
                      </a:r>
                      <a:r>
                        <a:rPr lang="en-US" sz="1600" b="0" baseline="30000">
                          <a:latin typeface="Open Sans" panose="020B0606030504020204" pitchFamily="34" charset="0"/>
                          <a:ea typeface="Open Sans" panose="020B0606030504020204" pitchFamily="34" charset="0"/>
                          <a:cs typeface="Open Sans" panose="020B0606030504020204" pitchFamily="34" charset="0"/>
                        </a:rPr>
                        <a:t>rd</a:t>
                      </a:r>
                      <a:r>
                        <a:rPr lang="en-US" sz="1600" b="0">
                          <a:latin typeface="Open Sans" panose="020B0606030504020204" pitchFamily="34" charset="0"/>
                          <a:ea typeface="Open Sans" panose="020B0606030504020204" pitchFamily="34" charset="0"/>
                          <a:cs typeface="Open Sans" panose="020B0606030504020204" pitchFamily="34" charset="0"/>
                        </a:rPr>
                        <a:t> month following hire date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942848691"/>
                  </a:ext>
                </a:extLst>
              </a:tr>
              <a:tr h="608524">
                <a:tc>
                  <a:txBody>
                    <a:bodyP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Employer Contribution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Starts immediately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a:t>
                      </a:r>
                      <a:r>
                        <a:rPr lang="en-US" sz="1600" baseline="30000" dirty="0">
                          <a:latin typeface="Open Sans" panose="020B0606030504020204" pitchFamily="34" charset="0"/>
                          <a:ea typeface="Open Sans" panose="020B0606030504020204" pitchFamily="34" charset="0"/>
                          <a:cs typeface="Open Sans" panose="020B0606030504020204" pitchFamily="34" charset="0"/>
                        </a:rPr>
                        <a:t>rd</a:t>
                      </a:r>
                      <a:r>
                        <a:rPr lang="en-US" sz="1600" dirty="0">
                          <a:latin typeface="Open Sans" panose="020B0606030504020204" pitchFamily="34" charset="0"/>
                          <a:ea typeface="Open Sans" panose="020B0606030504020204" pitchFamily="34" charset="0"/>
                          <a:cs typeface="Open Sans" panose="020B0606030504020204" pitchFamily="34" charset="0"/>
                        </a:rPr>
                        <a:t> month of WRS employment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1648892122"/>
                  </a:ext>
                </a:extLst>
              </a:tr>
            </a:tbl>
          </a:graphicData>
        </a:graphic>
      </p:graphicFrame>
      <p:sp>
        <p:nvSpPr>
          <p:cNvPr id="7" name="TextBox 6">
            <a:extLst>
              <a:ext uri="{FF2B5EF4-FFF2-40B4-BE49-F238E27FC236}">
                <a16:creationId xmlns:a16="http://schemas.microsoft.com/office/drawing/2014/main" id="{0887F5FB-7DED-4347-A764-2A11D46ED517}"/>
              </a:ext>
            </a:extLst>
          </p:cNvPr>
          <p:cNvSpPr txBox="1"/>
          <p:nvPr/>
        </p:nvSpPr>
        <p:spPr>
          <a:xfrm>
            <a:off x="2951797" y="2859930"/>
            <a:ext cx="3686175" cy="307777"/>
          </a:xfrm>
          <a:prstGeom prst="rect">
            <a:avLst/>
          </a:prstGeom>
          <a:solidFill>
            <a:srgbClr val="CCDDE4"/>
          </a:solidFill>
          <a:ln>
            <a:solidFill>
              <a:schemeClr val="tx1"/>
            </a:solidFill>
          </a:ln>
        </p:spPr>
        <p:txBody>
          <a:bodyPr wrap="square" rtlCol="0">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With Previous State WRS Service</a:t>
            </a:r>
          </a:p>
        </p:txBody>
      </p:sp>
      <p:sp>
        <p:nvSpPr>
          <p:cNvPr id="8" name="TextBox 7">
            <a:extLst>
              <a:ext uri="{FF2B5EF4-FFF2-40B4-BE49-F238E27FC236}">
                <a16:creationId xmlns:a16="http://schemas.microsoft.com/office/drawing/2014/main" id="{4C88CC98-AAE4-4944-A8AE-2DB9D263DCD5}"/>
              </a:ext>
            </a:extLst>
          </p:cNvPr>
          <p:cNvSpPr txBox="1"/>
          <p:nvPr/>
        </p:nvSpPr>
        <p:spPr>
          <a:xfrm>
            <a:off x="6637972" y="2864471"/>
            <a:ext cx="4048128" cy="307777"/>
          </a:xfrm>
          <a:prstGeom prst="rect">
            <a:avLst/>
          </a:prstGeom>
          <a:solidFill>
            <a:srgbClr val="CCDDE4"/>
          </a:solidFill>
          <a:ln>
            <a:solidFill>
              <a:schemeClr val="tx1"/>
            </a:solidFill>
          </a:ln>
        </p:spPr>
        <p:txBody>
          <a:bodyPr wrap="square" lIns="91440" tIns="45720" rIns="91440" bIns="45720" rtlCol="0" anchor="t">
            <a:spAutoFit/>
          </a:bodyPr>
          <a:lstStyle/>
          <a:p>
            <a:pPr algn="ctr"/>
            <a:r>
              <a:rPr lang="en-US" sz="1400" b="1" dirty="0">
                <a:latin typeface="Open Sans"/>
                <a:ea typeface="Open Sans"/>
                <a:cs typeface="Open Sans"/>
              </a:rPr>
              <a:t>No Previous State WRS Service</a:t>
            </a:r>
          </a:p>
        </p:txBody>
      </p:sp>
    </p:spTree>
    <p:extLst>
      <p:ext uri="{BB962C8B-B14F-4D97-AF65-F5344CB8AC3E}">
        <p14:creationId xmlns:p14="http://schemas.microsoft.com/office/powerpoint/2010/main" val="4265933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Autofit/>
          </a:bodyPr>
          <a:lstStyle/>
          <a:p>
            <a:r>
              <a:rPr lang="en-US" sz="3600" dirty="0"/>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23</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2837591644"/>
              </p:ext>
            </p:extLst>
          </p:nvPr>
        </p:nvGraphicFramePr>
        <p:xfrm>
          <a:off x="790842" y="1781317"/>
          <a:ext cx="10014809" cy="3295366"/>
        </p:xfrm>
        <a:graphic>
          <a:graphicData uri="http://schemas.openxmlformats.org/drawingml/2006/table">
            <a:tbl>
              <a:tblPr firstRow="1" firstCol="1" bandRow="1">
                <a:tableStyleId>{C4B1156A-380E-4F78-BDF5-A606A8083BF9}</a:tableStyleId>
              </a:tblPr>
              <a:tblGrid>
                <a:gridCol w="4583812">
                  <a:extLst>
                    <a:ext uri="{9D8B030D-6E8A-4147-A177-3AD203B41FA5}">
                      <a16:colId xmlns:a16="http://schemas.microsoft.com/office/drawing/2014/main" val="20000"/>
                    </a:ext>
                  </a:extLst>
                </a:gridCol>
                <a:gridCol w="5430997">
                  <a:extLst>
                    <a:ext uri="{9D8B030D-6E8A-4147-A177-3AD203B41FA5}">
                      <a16:colId xmlns:a16="http://schemas.microsoft.com/office/drawing/2014/main" val="20001"/>
                    </a:ext>
                  </a:extLst>
                </a:gridCol>
              </a:tblGrid>
              <a:tr h="695128">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Health Plan or Access Health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High Deductible Health Plan (HDHP) or Access HDHP</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136632">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premium</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deductible (for medical services)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out-of-pocket limit (for medical services)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annual out-of-pocket limit (for pharmacy benefits)</a:t>
                      </a:r>
                    </a:p>
                  </a:txBody>
                  <a:tcPr marL="67951" marR="67951" marT="94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premium</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deductible (combined for medical services and pharmacy benefits)</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out-of-pocket limit (for medical services)</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annual out-of-pocket limit (for pharmacy benefits)</a:t>
                      </a:r>
                    </a:p>
                  </a:txBody>
                  <a:tcPr marL="67951" marR="67951" marT="94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62942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Autofit/>
          </a:bodyPr>
          <a:lstStyle/>
          <a:p>
            <a:r>
              <a:rPr lang="en-US" sz="3600" dirty="0"/>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24</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3047768687"/>
              </p:ext>
            </p:extLst>
          </p:nvPr>
        </p:nvGraphicFramePr>
        <p:xfrm>
          <a:off x="698778" y="1634104"/>
          <a:ext cx="10765636" cy="3610818"/>
        </p:xfrm>
        <a:graphic>
          <a:graphicData uri="http://schemas.openxmlformats.org/drawingml/2006/table">
            <a:tbl>
              <a:tblPr firstRow="1" firstCol="1" bandRow="1">
                <a:tableStyleId>{C4B1156A-380E-4F78-BDF5-A606A8083BF9}</a:tableStyleId>
              </a:tblPr>
              <a:tblGrid>
                <a:gridCol w="5468394">
                  <a:extLst>
                    <a:ext uri="{9D8B030D-6E8A-4147-A177-3AD203B41FA5}">
                      <a16:colId xmlns:a16="http://schemas.microsoft.com/office/drawing/2014/main" val="20000"/>
                    </a:ext>
                  </a:extLst>
                </a:gridCol>
                <a:gridCol w="5297242">
                  <a:extLst>
                    <a:ext uri="{9D8B030D-6E8A-4147-A177-3AD203B41FA5}">
                      <a16:colId xmlns:a16="http://schemas.microsoft.com/office/drawing/2014/main" val="20001"/>
                    </a:ext>
                  </a:extLst>
                </a:gridCol>
              </a:tblGrid>
              <a:tr h="797220">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Health Plan and High Deductible Health Plan (HDHP) </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l"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Access Health Plan and Access HDHP</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450437">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mainly in Wisconsin</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from various health insurance carriers that use specific networks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Out-of-network coverage for urgent and emergency care only</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monthly premium ($39 to $276 per month)</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b="1" dirty="0">
                          <a:effectLst/>
                          <a:latin typeface="Open Sans" panose="020B0606030504020204" pitchFamily="34" charset="0"/>
                          <a:ea typeface="Open Sans" panose="020B0606030504020204" pitchFamily="34" charset="0"/>
                          <a:cs typeface="Open Sans" panose="020B0606030504020204" pitchFamily="34" charset="0"/>
                        </a:rPr>
                        <a:t>Nationwide</a:t>
                      </a:r>
                      <a:r>
                        <a:rPr lang="en-US" sz="1800" dirty="0">
                          <a:effectLst/>
                          <a:latin typeface="Open Sans" panose="020B0606030504020204" pitchFamily="34" charset="0"/>
                          <a:ea typeface="Open Sans" panose="020B0606030504020204" pitchFamily="34" charset="0"/>
                          <a:cs typeface="Open Sans" panose="020B0606030504020204" pitchFamily="34" charset="0"/>
                        </a:rPr>
                        <a:t> coverage</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Lower out-of-pocket costs when in-network providers are used</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Higher monthly premium ($85 to $663 per month)</a:t>
                      </a:r>
                      <a:endParaRPr lang="en-US" sz="1800" dirty="0">
                        <a:effectLst/>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360291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697139" y="148908"/>
            <a:ext cx="10921043" cy="1143000"/>
          </a:xfrm>
        </p:spPr>
        <p:txBody>
          <a:bodyPr>
            <a:noAutofit/>
          </a:bodyPr>
          <a:lstStyle/>
          <a:p>
            <a:r>
              <a:rPr lang="en-US" sz="3600" dirty="0"/>
              <a:t>State Group Health Insurance – Plan Designs</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326571" y="1414942"/>
            <a:ext cx="11550797" cy="4514687"/>
          </a:xfrm>
        </p:spPr>
        <p:txBody>
          <a:bodyPr>
            <a:normAutofit/>
          </a:bodyPr>
          <a:lstStyle/>
          <a:p>
            <a:pPr>
              <a:lnSpc>
                <a:spcPct val="120000"/>
              </a:lnSpc>
              <a:spcAft>
                <a:spcPts val="0"/>
              </a:spcAft>
            </a:pPr>
            <a:r>
              <a:rPr lang="en-US" sz="2400" dirty="0"/>
              <a:t>All insurers offer the same uniform benefits</a:t>
            </a:r>
          </a:p>
          <a:p>
            <a:pPr>
              <a:lnSpc>
                <a:spcPct val="120000"/>
              </a:lnSpc>
              <a:spcAft>
                <a:spcPts val="0"/>
              </a:spcAft>
            </a:pPr>
            <a:r>
              <a:rPr lang="en-US" sz="2400" dirty="0"/>
              <a:t>All plan designs include pharmacy benefits, automatically (no additional cost)</a:t>
            </a:r>
          </a:p>
          <a:p>
            <a:pPr>
              <a:lnSpc>
                <a:spcPct val="120000"/>
              </a:lnSpc>
              <a:spcAft>
                <a:spcPts val="0"/>
              </a:spcAft>
            </a:pPr>
            <a:r>
              <a:rPr lang="en-US" sz="2400" dirty="0"/>
              <a:t>All plan designs include uniform dental benefits, if elected (minimal cost)</a:t>
            </a:r>
          </a:p>
          <a:p>
            <a:pPr>
              <a:lnSpc>
                <a:spcPct val="120000"/>
              </a:lnSpc>
              <a:spcAft>
                <a:spcPts val="0"/>
              </a:spcAft>
            </a:pPr>
            <a:r>
              <a:rPr lang="en-US" sz="2400" dirty="0"/>
              <a:t>All plan designs allow you to choose either individual or family coverage</a:t>
            </a:r>
          </a:p>
          <a:p>
            <a:pPr>
              <a:lnSpc>
                <a:spcPct val="120000"/>
              </a:lnSpc>
              <a:spcAft>
                <a:spcPts val="0"/>
              </a:spcAft>
            </a:pPr>
            <a:r>
              <a:rPr lang="en-US" sz="2400" dirty="0"/>
              <a:t>If you enroll in health insurance, you will receive a health insurance ID card, a pharmacy benefits ID card and a dental insurance ID card (if you select the health insurance plan </a:t>
            </a:r>
            <a:r>
              <a:rPr lang="en-US" sz="2400" b="1" dirty="0"/>
              <a:t>with </a:t>
            </a:r>
            <a:r>
              <a:rPr lang="en-US" sz="2400" dirty="0"/>
              <a:t>dental)</a:t>
            </a:r>
          </a:p>
          <a:p>
            <a:pPr lvl="1">
              <a:lnSpc>
                <a:spcPct val="120000"/>
              </a:lnSpc>
            </a:pPr>
            <a:r>
              <a:rPr lang="en-US" sz="1600" dirty="0"/>
              <a:t>If you are married to another state/Universities of Wisconsin employee who is also eligible for State Group Health Insurance, you and your spouse may enroll in two individual policies </a:t>
            </a:r>
            <a:r>
              <a:rPr lang="en-US" sz="1600" b="1" dirty="0"/>
              <a:t>or </a:t>
            </a:r>
            <a:r>
              <a:rPr lang="en-US" sz="1600" dirty="0"/>
              <a:t>one family policy.</a:t>
            </a:r>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25</a:t>
            </a:fld>
            <a:endParaRPr lang="en-US"/>
          </a:p>
        </p:txBody>
      </p:sp>
      <p:graphicFrame>
        <p:nvGraphicFramePr>
          <p:cNvPr id="7" name="Table 6">
            <a:extLst>
              <a:ext uri="{FF2B5EF4-FFF2-40B4-BE49-F238E27FC236}">
                <a16:creationId xmlns:a16="http://schemas.microsoft.com/office/drawing/2014/main" id="{3D77D9CD-E4A3-475C-8165-F9C345E6D8CA}"/>
              </a:ext>
            </a:extLst>
          </p:cNvPr>
          <p:cNvGraphicFramePr>
            <a:graphicFrameLocks noGrp="1"/>
          </p:cNvGraphicFramePr>
          <p:nvPr>
            <p:extLst>
              <p:ext uri="{D42A27DB-BD31-4B8C-83A1-F6EECF244321}">
                <p14:modId xmlns:p14="http://schemas.microsoft.com/office/powerpoint/2010/main" val="1960322487"/>
              </p:ext>
            </p:extLst>
          </p:nvPr>
        </p:nvGraphicFramePr>
        <p:xfrm>
          <a:off x="697139" y="5756197"/>
          <a:ext cx="7984153" cy="592931"/>
        </p:xfrm>
        <a:graphic>
          <a:graphicData uri="http://schemas.openxmlformats.org/drawingml/2006/table">
            <a:tbl>
              <a:tblPr firstRow="1" bandRow="1">
                <a:tableStyleId>{5C22544A-7EE6-4342-B048-85BDC9FD1C3A}</a:tableStyleId>
              </a:tblPr>
              <a:tblGrid>
                <a:gridCol w="7984153">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Group Health Insurance designs: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wisconsin.edu/</a:t>
                      </a:r>
                      <a:r>
                        <a:rPr lang="en-US" sz="1600" b="1"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ohrwd</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/benefits/health/</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04180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26</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Autofit/>
          </a:bodyPr>
          <a:lstStyle/>
          <a:p>
            <a:r>
              <a:rPr lang="en-US" sz="3600" dirty="0"/>
              <a:t>State Group Health Insurance – Plan Designs</a:t>
            </a:r>
          </a:p>
        </p:txBody>
      </p:sp>
      <p:graphicFrame>
        <p:nvGraphicFramePr>
          <p:cNvPr id="6" name="Content Placeholder 3">
            <a:extLst>
              <a:ext uri="{FF2B5EF4-FFF2-40B4-BE49-F238E27FC236}">
                <a16:creationId xmlns:a16="http://schemas.microsoft.com/office/drawing/2014/main" id="{17DF1BDB-0A76-1B36-9DCE-47B0E58812E0}"/>
              </a:ext>
            </a:extLst>
          </p:cNvPr>
          <p:cNvGraphicFramePr>
            <a:graphicFrameLocks noGrp="1"/>
          </p:cNvGraphicFramePr>
          <p:nvPr>
            <p:ph idx="1"/>
            <p:extLst>
              <p:ext uri="{D42A27DB-BD31-4B8C-83A1-F6EECF244321}">
                <p14:modId xmlns:p14="http://schemas.microsoft.com/office/powerpoint/2010/main" val="826292583"/>
              </p:ext>
            </p:extLst>
          </p:nvPr>
        </p:nvGraphicFramePr>
        <p:xfrm>
          <a:off x="507184" y="1841500"/>
          <a:ext cx="11173968" cy="2439465"/>
        </p:xfrm>
        <a:graphic>
          <a:graphicData uri="http://schemas.openxmlformats.org/drawingml/2006/table">
            <a:tbl>
              <a:tblPr firstRow="1" bandRow="1"/>
              <a:tblGrid>
                <a:gridCol w="3086946">
                  <a:extLst>
                    <a:ext uri="{9D8B030D-6E8A-4147-A177-3AD203B41FA5}">
                      <a16:colId xmlns:a16="http://schemas.microsoft.com/office/drawing/2014/main" val="1565076637"/>
                    </a:ext>
                  </a:extLst>
                </a:gridCol>
                <a:gridCol w="3835062">
                  <a:extLst>
                    <a:ext uri="{9D8B030D-6E8A-4147-A177-3AD203B41FA5}">
                      <a16:colId xmlns:a16="http://schemas.microsoft.com/office/drawing/2014/main" val="3039585157"/>
                    </a:ext>
                  </a:extLst>
                </a:gridCol>
                <a:gridCol w="4251960">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High Deductible Health Plan (HDHP) and</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702105">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Health Savings Account (Employer Contribution)</a:t>
                      </a:r>
                    </a:p>
                    <a:p>
                      <a:r>
                        <a:rPr lang="en-US" sz="1600" dirty="0">
                          <a:latin typeface="Open Sans" panose="020B0606030504020204" pitchFamily="34" charset="0"/>
                          <a:ea typeface="Open Sans" panose="020B0606030504020204" pitchFamily="34" charset="0"/>
                          <a:cs typeface="Open Sans" panose="020B0606030504020204" pitchFamily="34" charset="0"/>
                        </a:rPr>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N/A</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$750 / $1,500</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760936"/>
                  </a:ext>
                </a:extLst>
              </a:tr>
              <a:tr h="70210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aseline="0" dirty="0">
                          <a:latin typeface="Open Sans" panose="020B0606030504020204" pitchFamily="34" charset="0"/>
                          <a:ea typeface="Open Sans" panose="020B0606030504020204" pitchFamily="34" charset="0"/>
                          <a:cs typeface="Open Sans" panose="020B0606030504020204" pitchFamily="34" charset="0"/>
                        </a:rPr>
                        <a:t>Deductible</a:t>
                      </a:r>
                    </a:p>
                    <a:p>
                      <a:r>
                        <a:rPr lang="en-US" sz="1600" baseline="0" dirty="0">
                          <a:latin typeface="Open Sans" panose="020B0606030504020204" pitchFamily="34" charset="0"/>
                          <a:ea typeface="Open Sans" panose="020B0606030504020204" pitchFamily="34" charset="0"/>
                          <a:cs typeface="Open Sans" panose="020B0606030504020204" pitchFamily="34" charset="0"/>
                        </a:rPr>
                        <a:t>Individual / Family</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 / $500</a:t>
                      </a:r>
                      <a:r>
                        <a:rPr lang="en-US" sz="1600"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$1,600 / $3,200</a:t>
                      </a:r>
                      <a:r>
                        <a:rPr lang="en-US" sz="1600"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52195633"/>
                  </a:ext>
                </a:extLst>
              </a:tr>
            </a:tbl>
          </a:graphicData>
        </a:graphic>
      </p:graphicFrame>
      <p:sp>
        <p:nvSpPr>
          <p:cNvPr id="7" name="TextBox 6">
            <a:extLst>
              <a:ext uri="{FF2B5EF4-FFF2-40B4-BE49-F238E27FC236}">
                <a16:creationId xmlns:a16="http://schemas.microsoft.com/office/drawing/2014/main" id="{71B41CF5-54E1-5CC6-08A5-62D33C380D72}"/>
              </a:ext>
            </a:extLst>
          </p:cNvPr>
          <p:cNvSpPr txBox="1"/>
          <p:nvPr/>
        </p:nvSpPr>
        <p:spPr>
          <a:xfrm>
            <a:off x="509016" y="4485726"/>
            <a:ext cx="11173968" cy="1015663"/>
          </a:xfrm>
          <a:prstGeom prst="rect">
            <a:avLst/>
          </a:prstGeom>
          <a:noFill/>
        </p:spPr>
        <p:txBody>
          <a:bodyPr wrap="square">
            <a:spAutoFit/>
          </a:bodyPr>
          <a:lstStyle/>
          <a:p>
            <a:pPr marL="0" indent="0" algn="ctr">
              <a:buNone/>
            </a:pPr>
            <a:r>
              <a:rPr lang="en-US" sz="2000" baseline="30000" dirty="0">
                <a:latin typeface="+mj-lt"/>
              </a:rPr>
              <a:t>1</a:t>
            </a:r>
            <a:r>
              <a:rPr lang="en-US" sz="2000" dirty="0">
                <a:latin typeface="+mj-lt"/>
              </a:rPr>
              <a:t> After an individual within a family plan meets the $250 deductible, medical services are</a:t>
            </a:r>
          </a:p>
          <a:p>
            <a:pPr marL="0" indent="0" algn="ctr">
              <a:buNone/>
            </a:pPr>
            <a:r>
              <a:rPr lang="en-US" sz="2000" dirty="0">
                <a:latin typeface="+mj-lt"/>
              </a:rPr>
              <a:t> covered at the appropriate coinsurance level for that individual</a:t>
            </a:r>
          </a:p>
          <a:p>
            <a:pPr marL="0" indent="0" algn="ctr">
              <a:buNone/>
            </a:pPr>
            <a:r>
              <a:rPr lang="en-US" sz="2000" baseline="30000" dirty="0">
                <a:latin typeface="+mj-lt"/>
              </a:rPr>
              <a:t>2</a:t>
            </a:r>
            <a:r>
              <a:rPr lang="en-US" sz="2000" dirty="0">
                <a:latin typeface="+mj-lt"/>
              </a:rPr>
              <a:t> Full family deductible must be met before any services are covered at coinsurance level</a:t>
            </a:r>
          </a:p>
        </p:txBody>
      </p:sp>
    </p:spTree>
    <p:extLst>
      <p:ext uri="{BB962C8B-B14F-4D97-AF65-F5344CB8AC3E}">
        <p14:creationId xmlns:p14="http://schemas.microsoft.com/office/powerpoint/2010/main" val="85989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27</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Autofit/>
          </a:bodyPr>
          <a:lstStyle/>
          <a:p>
            <a:r>
              <a:rPr lang="en-US" sz="3600" dirty="0"/>
              <a:t>State Group Health Insurance – Plan Designs</a:t>
            </a:r>
          </a:p>
        </p:txBody>
      </p:sp>
      <p:graphicFrame>
        <p:nvGraphicFramePr>
          <p:cNvPr id="8" name="Content Placeholder 3">
            <a:extLst>
              <a:ext uri="{FF2B5EF4-FFF2-40B4-BE49-F238E27FC236}">
                <a16:creationId xmlns:a16="http://schemas.microsoft.com/office/drawing/2014/main" id="{8E3CBDA9-C508-FE36-4BF9-7B7ECAC28614}"/>
              </a:ext>
            </a:extLst>
          </p:cNvPr>
          <p:cNvGraphicFramePr>
            <a:graphicFrameLocks noGrp="1"/>
          </p:cNvGraphicFramePr>
          <p:nvPr>
            <p:ph idx="1"/>
            <p:extLst>
              <p:ext uri="{D42A27DB-BD31-4B8C-83A1-F6EECF244321}">
                <p14:modId xmlns:p14="http://schemas.microsoft.com/office/powerpoint/2010/main" val="2661127729"/>
              </p:ext>
            </p:extLst>
          </p:nvPr>
        </p:nvGraphicFramePr>
        <p:xfrm>
          <a:off x="526848" y="1841500"/>
          <a:ext cx="11173968" cy="3614702"/>
        </p:xfrm>
        <a:graphic>
          <a:graphicData uri="http://schemas.openxmlformats.org/drawingml/2006/table">
            <a:tbl>
              <a:tblPr firstRow="1" bandRow="1"/>
              <a:tblGrid>
                <a:gridCol w="3086946">
                  <a:extLst>
                    <a:ext uri="{9D8B030D-6E8A-4147-A177-3AD203B41FA5}">
                      <a16:colId xmlns:a16="http://schemas.microsoft.com/office/drawing/2014/main" val="1565076637"/>
                    </a:ext>
                  </a:extLst>
                </a:gridCol>
                <a:gridCol w="3835062">
                  <a:extLst>
                    <a:ext uri="{9D8B030D-6E8A-4147-A177-3AD203B41FA5}">
                      <a16:colId xmlns:a16="http://schemas.microsoft.com/office/drawing/2014/main" val="3039585157"/>
                    </a:ext>
                  </a:extLst>
                </a:gridCol>
                <a:gridCol w="4251960">
                  <a:extLst>
                    <a:ext uri="{9D8B030D-6E8A-4147-A177-3AD203B41FA5}">
                      <a16:colId xmlns:a16="http://schemas.microsoft.com/office/drawing/2014/main" val="3706900056"/>
                    </a:ext>
                  </a:extLst>
                </a:gridCol>
              </a:tblGrid>
              <a:tr h="878800">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Health Plan</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High Deductible Health Plan (HDHP) 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63045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Copayment</a:t>
                      </a:r>
                    </a:p>
                    <a:p>
                      <a:r>
                        <a:rPr lang="en-US" sz="1600" dirty="0">
                          <a:latin typeface="Open Sans" panose="020B0606030504020204" pitchFamily="34" charset="0"/>
                          <a:ea typeface="Open Sans" panose="020B0606030504020204" pitchFamily="34" charset="0"/>
                          <a:cs typeface="Open Sans" panose="020B0606030504020204" pitchFamily="34" charset="0"/>
                        </a:rPr>
                        <a:t>Primary Care / Specialty Care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$15 / $25</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(does not go toward deductible)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After deductible:</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$15 / $25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0459821"/>
                  </a:ext>
                </a:extLst>
              </a:tr>
              <a:tr h="39028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After deductible: 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After deductible: 10%</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392681843"/>
                  </a:ext>
                </a:extLst>
              </a:tr>
              <a:tr h="61516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Out-of-Pocket Limit</a:t>
                      </a:r>
                    </a:p>
                    <a:p>
                      <a:r>
                        <a:rPr lang="en-US" sz="1600" dirty="0">
                          <a:latin typeface="Open Sans" panose="020B0606030504020204" pitchFamily="34" charset="0"/>
                          <a:ea typeface="Open Sans" panose="020B0606030504020204" pitchFamily="34" charset="0"/>
                          <a:cs typeface="Open Sans" panose="020B0606030504020204" pitchFamily="34" charset="0"/>
                        </a:rPr>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$1,250 / $2,500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$2,500 / $5,000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7235344"/>
                  </a:ext>
                </a:extLst>
              </a:tr>
              <a:tr h="389632">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Preventive Services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90417523"/>
                  </a:ext>
                </a:extLst>
              </a:tr>
              <a:tr h="674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Emergency Room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$75 copay then deductible then coinsurance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Deductible then $75 copay then 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2193668"/>
                  </a:ext>
                </a:extLst>
              </a:tr>
            </a:tbl>
          </a:graphicData>
        </a:graphic>
      </p:graphicFrame>
    </p:spTree>
    <p:extLst>
      <p:ext uri="{BB962C8B-B14F-4D97-AF65-F5344CB8AC3E}">
        <p14:creationId xmlns:p14="http://schemas.microsoft.com/office/powerpoint/2010/main" val="2123187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747939" y="275183"/>
            <a:ext cx="10921043" cy="1143000"/>
          </a:xfrm>
        </p:spPr>
        <p:txBody>
          <a:bodyPr>
            <a:normAutofit/>
          </a:bodyPr>
          <a:lstStyle/>
          <a:p>
            <a:r>
              <a:rPr lang="en-US" dirty="0"/>
              <a:t>State Group Health Insurance</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406879" y="1602177"/>
            <a:ext cx="7615892" cy="4384966"/>
          </a:xfrm>
        </p:spPr>
        <p:txBody>
          <a:bodyPr>
            <a:normAutofit fontScale="92500" lnSpcReduction="10000"/>
          </a:bodyPr>
          <a:lstStyle/>
          <a:p>
            <a:pPr>
              <a:defRPr/>
            </a:pPr>
            <a:r>
              <a:rPr kumimoji="0" lang="en-US" sz="2800" i="0" u="none" strike="noStrike" kern="1200" cap="none" spc="0" normalizeH="0" baseline="0" noProof="0" dirty="0">
                <a:ln>
                  <a:noFill/>
                </a:ln>
                <a:solidFill>
                  <a:srgbClr val="005777"/>
                </a:solidFill>
                <a:effectLst/>
                <a:uLnTx/>
                <a:uFillTx/>
                <a:hlinkClick r:id="rId3">
                  <a:extLst>
                    <a:ext uri="{A12FA001-AC4F-418D-AE19-62706E023703}">
                      <ahyp:hlinkClr xmlns:ahyp="http://schemas.microsoft.com/office/drawing/2018/hyperlinkcolor" val="tx"/>
                    </a:ext>
                  </a:extLst>
                </a:hlinkClick>
              </a:rPr>
              <a:t>How to Choose Your Health Insurance Plan web page</a:t>
            </a:r>
            <a:r>
              <a:rPr kumimoji="0" lang="en-US" sz="2800" i="0" u="none" strike="noStrike" kern="1200" cap="none" spc="0" normalizeH="0" baseline="0" noProof="0" dirty="0">
                <a:ln>
                  <a:noFill/>
                </a:ln>
                <a:solidFill>
                  <a:srgbClr val="005777"/>
                </a:solidFill>
                <a:effectLst/>
                <a:uLnTx/>
                <a:uFillTx/>
              </a:rPr>
              <a:t> </a:t>
            </a:r>
            <a:r>
              <a:rPr kumimoji="0" lang="en-US" sz="2800" i="0" u="none" strike="noStrike" kern="1200" cap="none" spc="0" normalizeH="0" baseline="0" noProof="0" dirty="0">
                <a:ln>
                  <a:noFill/>
                </a:ln>
                <a:solidFill>
                  <a:srgbClr val="292934">
                    <a:lumMod val="90000"/>
                    <a:lumOff val="10000"/>
                  </a:srgbClr>
                </a:solidFill>
                <a:effectLst/>
                <a:uLnTx/>
                <a:uFillTx/>
              </a:rPr>
              <a:t>provides the steps to help</a:t>
            </a:r>
            <a:r>
              <a:rPr lang="en-US" sz="2800" dirty="0">
                <a:solidFill>
                  <a:srgbClr val="292934">
                    <a:lumMod val="90000"/>
                    <a:lumOff val="10000"/>
                  </a:srgbClr>
                </a:solidFill>
              </a:rPr>
              <a:t> you choose:</a:t>
            </a:r>
            <a:endParaRPr kumimoji="0" lang="en-US" sz="2800" i="0" u="none" strike="noStrike" kern="1200" cap="none" spc="0" normalizeH="0" baseline="0" noProof="0" dirty="0">
              <a:ln>
                <a:noFill/>
              </a:ln>
              <a:solidFill>
                <a:srgbClr val="292934">
                  <a:lumMod val="90000"/>
                  <a:lumOff val="10000"/>
                </a:srgbClr>
              </a:solidFill>
              <a:effectLst/>
              <a:uLnTx/>
              <a:uFillTx/>
            </a:endParaRPr>
          </a:p>
          <a:p>
            <a:pPr lvl="1" indent="-342900">
              <a:buClr>
                <a:srgbClr val="005777"/>
              </a:buClr>
              <a:buFont typeface="Wingdings" panose="05000000000000000000" pitchFamily="2" charset="2"/>
              <a:buChar char="§"/>
              <a:defRPr/>
            </a:pPr>
            <a:r>
              <a:rPr lang="en-US" dirty="0">
                <a:solidFill>
                  <a:srgbClr val="292934">
                    <a:lumMod val="90000"/>
                    <a:lumOff val="10000"/>
                  </a:srgbClr>
                </a:solidFill>
              </a:rPr>
              <a:t>Plan design</a:t>
            </a:r>
          </a:p>
          <a:p>
            <a:pPr lvl="2" indent="-342900">
              <a:buClr>
                <a:srgbClr val="005777"/>
              </a:buClr>
              <a:buFont typeface="Wingdings" panose="05000000000000000000" pitchFamily="2" charset="2"/>
              <a:buChar char="§"/>
              <a:defRPr/>
            </a:pPr>
            <a:r>
              <a:rPr lang="en-US" dirty="0">
                <a:solidFill>
                  <a:srgbClr val="292934">
                    <a:lumMod val="90000"/>
                    <a:lumOff val="10000"/>
                  </a:srgbClr>
                </a:solidFill>
              </a:rPr>
              <a:t>Use the Comparison of Health &amp; Pharmacy Benefits</a:t>
            </a:r>
          </a:p>
          <a:p>
            <a:pPr lvl="1" indent="-342900">
              <a:buClr>
                <a:srgbClr val="005777"/>
              </a:buClr>
              <a:buFont typeface="Wingdings" panose="05000000000000000000" pitchFamily="2" charset="2"/>
              <a:buChar char="§"/>
              <a:defRPr/>
            </a:pPr>
            <a:r>
              <a:rPr lang="en-US" dirty="0">
                <a:solidFill>
                  <a:srgbClr val="292934">
                    <a:lumMod val="90000"/>
                    <a:lumOff val="10000"/>
                  </a:srgbClr>
                </a:solidFill>
              </a:rPr>
              <a:t>Health insurance carrier</a:t>
            </a:r>
          </a:p>
          <a:p>
            <a:pPr lvl="2" indent="-342900">
              <a:buClr>
                <a:srgbClr val="005777"/>
              </a:buClr>
              <a:buFont typeface="Wingdings" panose="05000000000000000000" pitchFamily="2" charset="2"/>
              <a:buChar char="§"/>
              <a:defRPr/>
            </a:pPr>
            <a:r>
              <a:rPr lang="en-US" dirty="0">
                <a:solidFill>
                  <a:srgbClr val="292934">
                    <a:lumMod val="90000"/>
                    <a:lumOff val="10000"/>
                  </a:srgbClr>
                </a:solidFill>
              </a:rPr>
              <a:t>Use the Health Plan Search to find out which health insurance carriers will cover services provided in the </a:t>
            </a:r>
            <a:r>
              <a:rPr lang="en-US" b="1" dirty="0">
                <a:solidFill>
                  <a:srgbClr val="292934">
                    <a:lumMod val="90000"/>
                    <a:lumOff val="10000"/>
                  </a:srgbClr>
                </a:solidFill>
              </a:rPr>
              <a:t>county</a:t>
            </a:r>
            <a:r>
              <a:rPr lang="en-US" dirty="0">
                <a:solidFill>
                  <a:srgbClr val="292934">
                    <a:lumMod val="90000"/>
                    <a:lumOff val="10000"/>
                  </a:srgbClr>
                </a:solidFill>
              </a:rPr>
              <a:t> that you will receive them in</a:t>
            </a:r>
            <a:endParaRPr lang="en-US" sz="1800" dirty="0"/>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28</a:t>
            </a:fld>
            <a:endParaRPr lang="en-US"/>
          </a:p>
        </p:txBody>
      </p:sp>
      <p:pic>
        <p:nvPicPr>
          <p:cNvPr id="8" name="Picture 7">
            <a:extLst>
              <a:ext uri="{FF2B5EF4-FFF2-40B4-BE49-F238E27FC236}">
                <a16:creationId xmlns:a16="http://schemas.microsoft.com/office/drawing/2014/main" id="{D69FE6AB-C18A-B7E2-C3A2-92572047859B}"/>
              </a:ext>
            </a:extLst>
          </p:cNvPr>
          <p:cNvPicPr>
            <a:picLocks noChangeAspect="1"/>
          </p:cNvPicPr>
          <p:nvPr/>
        </p:nvPicPr>
        <p:blipFill>
          <a:blip r:embed="rId4"/>
          <a:stretch>
            <a:fillRect/>
          </a:stretch>
        </p:blipFill>
        <p:spPr>
          <a:xfrm>
            <a:off x="8186552" y="1368665"/>
            <a:ext cx="2715248" cy="4851989"/>
          </a:xfrm>
          <a:prstGeom prst="rect">
            <a:avLst/>
          </a:prstGeom>
        </p:spPr>
      </p:pic>
    </p:spTree>
    <p:extLst>
      <p:ext uri="{BB962C8B-B14F-4D97-AF65-F5344CB8AC3E}">
        <p14:creationId xmlns:p14="http://schemas.microsoft.com/office/powerpoint/2010/main" val="409929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F447-129F-4B72-8B6F-7D1FAC04D8E8}"/>
              </a:ext>
            </a:extLst>
          </p:cNvPr>
          <p:cNvSpPr>
            <a:spLocks noGrp="1"/>
          </p:cNvSpPr>
          <p:nvPr>
            <p:ph type="title"/>
          </p:nvPr>
        </p:nvSpPr>
        <p:spPr>
          <a:xfrm>
            <a:off x="672859" y="333630"/>
            <a:ext cx="10921043" cy="1143000"/>
          </a:xfrm>
        </p:spPr>
        <p:txBody>
          <a:bodyPr>
            <a:normAutofit fontScale="90000"/>
          </a:bodyPr>
          <a:lstStyle/>
          <a:p>
            <a:r>
              <a:rPr lang="en-US" dirty="0"/>
              <a:t>State Group Health Insurance – Coverage</a:t>
            </a:r>
            <a:br>
              <a:rPr lang="en-US" dirty="0"/>
            </a:br>
            <a:r>
              <a:rPr lang="en-US" dirty="0"/>
              <a:t>(local versus nationwide)</a:t>
            </a:r>
          </a:p>
        </p:txBody>
      </p:sp>
      <p:sp>
        <p:nvSpPr>
          <p:cNvPr id="4" name="Slide Number Placeholder 3">
            <a:extLst>
              <a:ext uri="{FF2B5EF4-FFF2-40B4-BE49-F238E27FC236}">
                <a16:creationId xmlns:a16="http://schemas.microsoft.com/office/drawing/2014/main" id="{BC57E275-B2F1-4758-81AB-DA31001668D5}"/>
              </a:ext>
            </a:extLst>
          </p:cNvPr>
          <p:cNvSpPr>
            <a:spLocks noGrp="1"/>
          </p:cNvSpPr>
          <p:nvPr>
            <p:ph type="sldNum" sz="quarter" idx="12"/>
          </p:nvPr>
        </p:nvSpPr>
        <p:spPr/>
        <p:txBody>
          <a:bodyPr/>
          <a:lstStyle/>
          <a:p>
            <a:fld id="{678F7216-1C8D-9C4B-8765-95E531582293}" type="slidenum">
              <a:rPr lang="en-US" smtClean="0"/>
              <a:t>29</a:t>
            </a:fld>
            <a:endParaRPr lang="en-US"/>
          </a:p>
        </p:txBody>
      </p:sp>
      <p:graphicFrame>
        <p:nvGraphicFramePr>
          <p:cNvPr id="5" name="Content Placeholder 4">
            <a:extLst>
              <a:ext uri="{FF2B5EF4-FFF2-40B4-BE49-F238E27FC236}">
                <a16:creationId xmlns:a16="http://schemas.microsoft.com/office/drawing/2014/main" id="{89F349A4-46E5-45BE-B21F-279EFD4B7D8F}"/>
              </a:ext>
            </a:extLst>
          </p:cNvPr>
          <p:cNvGraphicFramePr>
            <a:graphicFrameLocks/>
          </p:cNvGraphicFramePr>
          <p:nvPr>
            <p:extLst>
              <p:ext uri="{D42A27DB-BD31-4B8C-83A1-F6EECF244321}">
                <p14:modId xmlns:p14="http://schemas.microsoft.com/office/powerpoint/2010/main" val="2456303433"/>
              </p:ext>
            </p:extLst>
          </p:nvPr>
        </p:nvGraphicFramePr>
        <p:xfrm>
          <a:off x="747939" y="1797390"/>
          <a:ext cx="10352688" cy="338464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736716">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Nationwide Coverage</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264465">
                <a:tc>
                  <a:txBody>
                    <a:bodyPr/>
                    <a:lstStyle/>
                    <a:p>
                      <a:pPr marL="400050" marR="0" lvl="0" indent="-285750" algn="l" defTabSz="457200" rtl="0" eaLnBrk="1" fontAlgn="auto" latinLnBrk="0" hangingPunct="1">
                        <a:lnSpc>
                          <a:spcPct val="107000"/>
                        </a:lnSpc>
                        <a:spcBef>
                          <a:spcPts val="120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the Health Plan or the HDHP</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a health plan carrier that provides coverage for the county you will receive services in using the </a:t>
                      </a:r>
                      <a:r>
                        <a:rPr lang="en-US" sz="1800" dirty="0">
                          <a:latin typeface="Open Sans" panose="020B0606030504020204" pitchFamily="34" charset="0"/>
                          <a:ea typeface="Open Sans" panose="020B0606030504020204" pitchFamily="34" charset="0"/>
                          <a:cs typeface="Open Sans" panose="020B0606030504020204" pitchFamily="34" charset="0"/>
                        </a:rPr>
                        <a:t>Health Plan Search</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Reminder: Local county-based coverage includes coverage for out-of-network services for emergency and urgent care</a:t>
                      </a:r>
                    </a:p>
                    <a:p>
                      <a:pPr marL="114300" marR="0" lvl="0" indent="0" algn="l"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Choose the Access Plan or the Access HDHP</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13019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CB58-0DDF-44DA-A034-4079086CD9B2}"/>
              </a:ext>
            </a:extLst>
          </p:cNvPr>
          <p:cNvSpPr>
            <a:spLocks noGrp="1"/>
          </p:cNvSpPr>
          <p:nvPr>
            <p:ph type="title"/>
          </p:nvPr>
        </p:nvSpPr>
        <p:spPr/>
        <p:txBody>
          <a:bodyPr/>
          <a:lstStyle/>
          <a:p>
            <a:r>
              <a:rPr lang="en-US" dirty="0"/>
              <a:t>MyWisconsin Portal</a:t>
            </a:r>
          </a:p>
        </p:txBody>
      </p:sp>
      <p:sp>
        <p:nvSpPr>
          <p:cNvPr id="3" name="Content Placeholder 2">
            <a:extLst>
              <a:ext uri="{FF2B5EF4-FFF2-40B4-BE49-F238E27FC236}">
                <a16:creationId xmlns:a16="http://schemas.microsoft.com/office/drawing/2014/main" id="{BA75E5C6-691C-450E-9E13-317002F29684}"/>
              </a:ext>
            </a:extLst>
          </p:cNvPr>
          <p:cNvSpPr>
            <a:spLocks noGrp="1"/>
          </p:cNvSpPr>
          <p:nvPr>
            <p:ph idx="1"/>
          </p:nvPr>
        </p:nvSpPr>
        <p:spPr>
          <a:xfrm>
            <a:off x="672859" y="1794063"/>
            <a:ext cx="4599229" cy="3680433"/>
          </a:xfrm>
        </p:spPr>
        <p:txBody>
          <a:bodyPr>
            <a:normAutofit fontScale="62500" lnSpcReduction="20000"/>
          </a:bodyPr>
          <a:lstStyle/>
          <a:p>
            <a:pPr marL="0" indent="0">
              <a:lnSpc>
                <a:spcPct val="120000"/>
              </a:lnSpc>
              <a:spcBef>
                <a:spcPts val="0"/>
              </a:spcBef>
              <a:spcAft>
                <a:spcPts val="600"/>
              </a:spcAft>
              <a:buNone/>
            </a:pPr>
            <a:r>
              <a:rPr lang="en-US" sz="36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USED FOR</a:t>
            </a:r>
          </a:p>
          <a:p>
            <a:r>
              <a:rPr lang="en-US" sz="3400" dirty="0"/>
              <a:t>Earnings Statements</a:t>
            </a:r>
          </a:p>
          <a:p>
            <a:r>
              <a:rPr lang="en-US" sz="3400" dirty="0"/>
              <a:t>Direct Deposit Updates</a:t>
            </a:r>
          </a:p>
          <a:p>
            <a:r>
              <a:rPr lang="en-US" sz="3400" dirty="0"/>
              <a:t>Tax Statements</a:t>
            </a:r>
          </a:p>
          <a:p>
            <a:r>
              <a:rPr lang="en-US" sz="3400" dirty="0"/>
              <a:t>Benefits Self Enrollment</a:t>
            </a:r>
          </a:p>
          <a:p>
            <a:r>
              <a:rPr lang="en-US" sz="3400" dirty="0"/>
              <a:t>Time and Leave Reporting</a:t>
            </a:r>
          </a:p>
          <a:p>
            <a:r>
              <a:rPr lang="en-US" sz="3400" dirty="0"/>
              <a:t>Personal Data Updates</a:t>
            </a:r>
          </a:p>
          <a:p>
            <a:r>
              <a:rPr lang="en-US" sz="3400" dirty="0"/>
              <a:t>HR, Payroll &amp; Benefits News</a:t>
            </a:r>
          </a:p>
        </p:txBody>
      </p:sp>
      <p:sp>
        <p:nvSpPr>
          <p:cNvPr id="4" name="Slide Number Placeholder 3">
            <a:extLst>
              <a:ext uri="{FF2B5EF4-FFF2-40B4-BE49-F238E27FC236}">
                <a16:creationId xmlns:a16="http://schemas.microsoft.com/office/drawing/2014/main" id="{ACAA5035-7F0E-4EDD-BCEE-F39BC27E760F}"/>
              </a:ext>
            </a:extLst>
          </p:cNvPr>
          <p:cNvSpPr>
            <a:spLocks noGrp="1"/>
          </p:cNvSpPr>
          <p:nvPr>
            <p:ph type="sldNum" sz="quarter" idx="12"/>
          </p:nvPr>
        </p:nvSpPr>
        <p:spPr/>
        <p:txBody>
          <a:bodyPr/>
          <a:lstStyle/>
          <a:p>
            <a:fld id="{678F7216-1C8D-9C4B-8765-95E531582293}" type="slidenum">
              <a:rPr lang="en-US" smtClean="0"/>
              <a:t>3</a:t>
            </a:fld>
            <a:endParaRPr lang="en-US"/>
          </a:p>
        </p:txBody>
      </p:sp>
      <p:graphicFrame>
        <p:nvGraphicFramePr>
          <p:cNvPr id="6" name="Table 6">
            <a:extLst>
              <a:ext uri="{FF2B5EF4-FFF2-40B4-BE49-F238E27FC236}">
                <a16:creationId xmlns:a16="http://schemas.microsoft.com/office/drawing/2014/main" id="{08CE116C-1D4E-4EEF-BCCB-C986F1E370D0}"/>
              </a:ext>
            </a:extLst>
          </p:cNvPr>
          <p:cNvGraphicFramePr>
            <a:graphicFrameLocks noGrp="1"/>
          </p:cNvGraphicFramePr>
          <p:nvPr/>
        </p:nvGraphicFramePr>
        <p:xfrm>
          <a:off x="5027720" y="1510007"/>
          <a:ext cx="6338819" cy="564409"/>
        </p:xfrm>
        <a:graphic>
          <a:graphicData uri="http://schemas.openxmlformats.org/drawingml/2006/table">
            <a:tbl>
              <a:tblPr firstRow="1" bandRow="1">
                <a:tableStyleId>{5C22544A-7EE6-4342-B048-85BDC9FD1C3A}</a:tableStyleId>
              </a:tblPr>
              <a:tblGrid>
                <a:gridCol w="6338819">
                  <a:extLst>
                    <a:ext uri="{9D8B030D-6E8A-4147-A177-3AD203B41FA5}">
                      <a16:colId xmlns:a16="http://schemas.microsoft.com/office/drawing/2014/main" val="3650132062"/>
                    </a:ext>
                  </a:extLst>
                </a:gridCol>
              </a:tblGrid>
              <a:tr h="564409">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Log in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my.wisconsin.edu/</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9" name="Picture 8">
            <a:extLst>
              <a:ext uri="{FF2B5EF4-FFF2-40B4-BE49-F238E27FC236}">
                <a16:creationId xmlns:a16="http://schemas.microsoft.com/office/drawing/2014/main" id="{578B8700-7983-1991-FC80-A409E9827AD8}"/>
              </a:ext>
            </a:extLst>
          </p:cNvPr>
          <p:cNvPicPr>
            <a:picLocks noChangeAspect="1"/>
          </p:cNvPicPr>
          <p:nvPr/>
        </p:nvPicPr>
        <p:blipFill>
          <a:blip r:embed="rId4"/>
          <a:stretch>
            <a:fillRect/>
          </a:stretch>
        </p:blipFill>
        <p:spPr>
          <a:xfrm>
            <a:off x="5027720" y="2185919"/>
            <a:ext cx="6338819" cy="3177073"/>
          </a:xfrm>
          <a:prstGeom prst="rect">
            <a:avLst/>
          </a:prstGeom>
        </p:spPr>
      </p:pic>
    </p:spTree>
    <p:extLst>
      <p:ext uri="{BB962C8B-B14F-4D97-AF65-F5344CB8AC3E}">
        <p14:creationId xmlns:p14="http://schemas.microsoft.com/office/powerpoint/2010/main" val="13212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normAutofit/>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879812"/>
          </a:xfrm>
        </p:spPr>
        <p:txBody>
          <a:bodyPr>
            <a:normAutofit fontScale="77500" lnSpcReduction="20000"/>
          </a:bodyPr>
          <a:lstStyle/>
          <a:p>
            <a:r>
              <a:rPr lang="en-US" dirty="0"/>
              <a:t>A Health Savings Account (HSA) is owned by you </a:t>
            </a:r>
          </a:p>
          <a:p>
            <a:r>
              <a:rPr lang="en-US" dirty="0"/>
              <a:t>Triple tax-advantaged savings account:</a:t>
            </a:r>
          </a:p>
          <a:p>
            <a:pPr lvl="1"/>
            <a:r>
              <a:rPr lang="en-US" sz="2600" dirty="0"/>
              <a:t>Contributions</a:t>
            </a:r>
          </a:p>
          <a:p>
            <a:pPr lvl="1"/>
            <a:r>
              <a:rPr lang="en-US" sz="2600" dirty="0"/>
              <a:t>Distributions (if used for qualifying expenses)</a:t>
            </a:r>
          </a:p>
          <a:p>
            <a:pPr lvl="1"/>
            <a:r>
              <a:rPr lang="en-US" sz="2600" dirty="0"/>
              <a:t>Investment earnings are tax-free</a:t>
            </a:r>
          </a:p>
          <a:p>
            <a:pPr marL="457200" lvl="1" indent="0">
              <a:buNone/>
            </a:pPr>
            <a:endParaRPr lang="en-US" sz="2600" dirty="0"/>
          </a:p>
          <a:p>
            <a:r>
              <a:rPr lang="en-US" dirty="0"/>
              <a:t>Your contributions are voluntary and may be changed at any time</a:t>
            </a:r>
          </a:p>
          <a:p>
            <a:r>
              <a:rPr lang="en-US" dirty="0"/>
              <a:t>Once contributions are made to your HSA, they are yours</a:t>
            </a:r>
          </a:p>
          <a:p>
            <a:r>
              <a:rPr lang="en-US" dirty="0"/>
              <a:t>All unused funds at the end of each calendar year automatically carryover to the next calendar year</a:t>
            </a:r>
          </a:p>
          <a:p>
            <a:r>
              <a:rPr lang="en-US" dirty="0"/>
              <a:t>Optum is the plan administrator</a:t>
            </a:r>
          </a:p>
          <a:p>
            <a:endParaRPr lang="en-US"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30</a:t>
            </a:fld>
            <a:endParaRPr lang="en-US"/>
          </a:p>
        </p:txBody>
      </p:sp>
      <p:pic>
        <p:nvPicPr>
          <p:cNvPr id="6" name="Picture 5">
            <a:extLst>
              <a:ext uri="{FF2B5EF4-FFF2-40B4-BE49-F238E27FC236}">
                <a16:creationId xmlns:a16="http://schemas.microsoft.com/office/drawing/2014/main" id="{97C9881D-39B4-3BD9-84A1-C03669492687}"/>
              </a:ext>
            </a:extLst>
          </p:cNvPr>
          <p:cNvPicPr>
            <a:picLocks noChangeAspect="1"/>
          </p:cNvPicPr>
          <p:nvPr/>
        </p:nvPicPr>
        <p:blipFill>
          <a:blip r:embed="rId3"/>
          <a:stretch>
            <a:fillRect/>
          </a:stretch>
        </p:blipFill>
        <p:spPr>
          <a:xfrm>
            <a:off x="8073470" y="5346216"/>
            <a:ext cx="2048161" cy="795131"/>
          </a:xfrm>
          <a:prstGeom prst="rect">
            <a:avLst/>
          </a:prstGeom>
        </p:spPr>
      </p:pic>
    </p:spTree>
    <p:extLst>
      <p:ext uri="{BB962C8B-B14F-4D97-AF65-F5344CB8AC3E}">
        <p14:creationId xmlns:p14="http://schemas.microsoft.com/office/powerpoint/2010/main" val="3906113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258256"/>
            <a:ext cx="10921043" cy="1143000"/>
          </a:xfrm>
        </p:spPr>
        <p:txBody>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2123912"/>
          </a:xfrm>
        </p:spPr>
        <p:txBody>
          <a:bodyPr>
            <a:normAutofit/>
          </a:bodyPr>
          <a:lstStyle/>
          <a:p>
            <a:r>
              <a:rPr lang="en-US" sz="2200" dirty="0"/>
              <a:t>Eligible for employer contribution*</a:t>
            </a:r>
          </a:p>
          <a:p>
            <a:r>
              <a:rPr lang="en-US" sz="2200" dirty="0"/>
              <a:t>Contributions are made on two paychecks each month</a:t>
            </a:r>
          </a:p>
          <a:p>
            <a:pPr lvl="1"/>
            <a:endParaRPr lang="en-US" sz="2400" dirty="0"/>
          </a:p>
          <a:p>
            <a:endParaRPr lang="en-US" sz="2400"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31</a:t>
            </a:fld>
            <a:endParaRPr lang="en-US"/>
          </a:p>
        </p:txBody>
      </p:sp>
      <p:sp>
        <p:nvSpPr>
          <p:cNvPr id="8" name="TextBox 7">
            <a:extLst>
              <a:ext uri="{FF2B5EF4-FFF2-40B4-BE49-F238E27FC236}">
                <a16:creationId xmlns:a16="http://schemas.microsoft.com/office/drawing/2014/main" id="{D38E2D6E-B535-47FB-B83E-1CEFAD4DC6FF}"/>
              </a:ext>
            </a:extLst>
          </p:cNvPr>
          <p:cNvSpPr txBox="1"/>
          <p:nvPr/>
        </p:nvSpPr>
        <p:spPr>
          <a:xfrm>
            <a:off x="702996" y="5055540"/>
            <a:ext cx="10391723" cy="800219"/>
          </a:xfrm>
          <a:prstGeom prst="rect">
            <a:avLst/>
          </a:prstGeom>
          <a:noFill/>
        </p:spPr>
        <p:txBody>
          <a:bodyPr wrap="square" rtlCol="0">
            <a:spAutoFit/>
          </a:bodyPr>
          <a:lstStyle/>
          <a:p>
            <a:pPr>
              <a:spcAft>
                <a:spcPts val="1200"/>
              </a:spcAft>
            </a:pPr>
            <a:r>
              <a:rPr lang="en-US" i="1" dirty="0">
                <a:latin typeface="Open Sans" panose="020B0606030504020204" pitchFamily="34" charset="0"/>
                <a:ea typeface="Open Sans" panose="020B0606030504020204" pitchFamily="34" charset="0"/>
                <a:cs typeface="Open Sans" panose="020B0606030504020204" pitchFamily="34" charset="0"/>
              </a:rPr>
              <a:t>*Pro-rated if you are not enrolled for the entire calendar year or if you are a part-time employee</a:t>
            </a:r>
          </a:p>
          <a:p>
            <a:pPr>
              <a:spcAft>
                <a:spcPts val="1200"/>
              </a:spcAft>
            </a:pPr>
            <a:r>
              <a:rPr lang="en-US" i="1" dirty="0">
                <a:latin typeface="Open Sans" panose="020B0606030504020204" pitchFamily="34" charset="0"/>
                <a:ea typeface="Open Sans" panose="020B0606030504020204" pitchFamily="34" charset="0"/>
                <a:cs typeface="Open Sans" panose="020B0606030504020204" pitchFamily="34" charset="0"/>
              </a:rPr>
              <a:t>*If you are or will attain age 55 in 2024, you may contribute an additional $1,000</a:t>
            </a:r>
          </a:p>
        </p:txBody>
      </p:sp>
      <p:graphicFrame>
        <p:nvGraphicFramePr>
          <p:cNvPr id="5" name="Table 4">
            <a:extLst>
              <a:ext uri="{FF2B5EF4-FFF2-40B4-BE49-F238E27FC236}">
                <a16:creationId xmlns:a16="http://schemas.microsoft.com/office/drawing/2014/main" id="{52955BFF-7FB2-D4F4-23D6-57A35B75751B}"/>
              </a:ext>
            </a:extLst>
          </p:cNvPr>
          <p:cNvGraphicFramePr>
            <a:graphicFrameLocks noGrp="1"/>
          </p:cNvGraphicFramePr>
          <p:nvPr>
            <p:extLst>
              <p:ext uri="{D42A27DB-BD31-4B8C-83A1-F6EECF244321}">
                <p14:modId xmlns:p14="http://schemas.microsoft.com/office/powerpoint/2010/main" val="3496613146"/>
              </p:ext>
            </p:extLst>
          </p:nvPr>
        </p:nvGraphicFramePr>
        <p:xfrm>
          <a:off x="781382" y="2701782"/>
          <a:ext cx="10517994" cy="2197745"/>
        </p:xfrm>
        <a:graphic>
          <a:graphicData uri="http://schemas.openxmlformats.org/drawingml/2006/table">
            <a:tbl>
              <a:tblPr firstRow="1" bandRow="1">
                <a:tableStyleId>{C4B1156A-380E-4F78-BDF5-A606A8083BF9}</a:tableStyleId>
              </a:tblPr>
              <a:tblGrid>
                <a:gridCol w="1707006">
                  <a:extLst>
                    <a:ext uri="{9D8B030D-6E8A-4147-A177-3AD203B41FA5}">
                      <a16:colId xmlns:a16="http://schemas.microsoft.com/office/drawing/2014/main" val="3091670418"/>
                    </a:ext>
                  </a:extLst>
                </a:gridCol>
                <a:gridCol w="3619571">
                  <a:extLst>
                    <a:ext uri="{9D8B030D-6E8A-4147-A177-3AD203B41FA5}">
                      <a16:colId xmlns:a16="http://schemas.microsoft.com/office/drawing/2014/main" val="3196197183"/>
                    </a:ext>
                  </a:extLst>
                </a:gridCol>
                <a:gridCol w="5191417">
                  <a:extLst>
                    <a:ext uri="{9D8B030D-6E8A-4147-A177-3AD203B41FA5}">
                      <a16:colId xmlns:a16="http://schemas.microsoft.com/office/drawing/2014/main" val="4290423947"/>
                    </a:ext>
                  </a:extLst>
                </a:gridCol>
              </a:tblGrid>
              <a:tr h="361272">
                <a:tc rowSpan="2">
                  <a:txBody>
                    <a:bodyPr/>
                    <a:lstStyle/>
                    <a:p>
                      <a:pPr algn="ctr">
                        <a:buNone/>
                      </a:pPr>
                      <a:r>
                        <a:rPr lang="en-US" sz="2000" b="1" dirty="0">
                          <a:solidFill>
                            <a:schemeClr val="bg1"/>
                          </a:solidFill>
                        </a:rPr>
                        <a:t>Health Insurance Coverage</a:t>
                      </a:r>
                      <a:endParaRPr lang="en-US" sz="2000" b="1" dirty="0">
                        <a:solidFill>
                          <a:schemeClr val="bg1"/>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rowSpan="2">
                  <a:txBody>
                    <a:bodyPr/>
                    <a:lstStyle/>
                    <a:p>
                      <a:pPr algn="ctr">
                        <a:buNone/>
                      </a:pPr>
                      <a:r>
                        <a:rPr lang="en-US" sz="2000" b="1" dirty="0">
                          <a:solidFill>
                            <a:schemeClr val="bg1"/>
                          </a:solidFill>
                        </a:rPr>
                        <a:t>Total Contribution</a:t>
                      </a:r>
                      <a:r>
                        <a:rPr lang="en-US" sz="2000" b="1" baseline="0" dirty="0">
                          <a:solidFill>
                            <a:schemeClr val="bg1"/>
                          </a:solidFill>
                        </a:rPr>
                        <a:t> Limit</a:t>
                      </a:r>
                    </a:p>
                    <a:p>
                      <a:pPr algn="ctr">
                        <a:buNone/>
                      </a:pPr>
                      <a:r>
                        <a:rPr lang="en-US" sz="2000" b="1" baseline="0" dirty="0">
                          <a:solidFill>
                            <a:schemeClr val="bg1"/>
                          </a:solidFill>
                        </a:rPr>
                        <a:t>(Employer + Employee)</a:t>
                      </a:r>
                      <a:endParaRPr lang="en-US" sz="2000" b="1" dirty="0">
                        <a:solidFill>
                          <a:schemeClr val="bg1"/>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algn="ctr">
                        <a:buNone/>
                      </a:pPr>
                      <a:r>
                        <a:rPr lang="en-US" sz="2200" b="1" baseline="0" dirty="0">
                          <a:solidFill>
                            <a:schemeClr val="bg1"/>
                          </a:solidFill>
                        </a:rPr>
                        <a:t>Employer Contribution</a:t>
                      </a:r>
                      <a:endParaRPr lang="en-US" sz="2200" b="1" baseline="0" dirty="0">
                        <a:solidFill>
                          <a:schemeClr val="bg1"/>
                        </a:solidFill>
                        <a:latin typeface="+mn-lt"/>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271056309"/>
                  </a:ext>
                </a:extLst>
              </a:tr>
              <a:tr h="747903">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Health Insurance Coverage</a:t>
                      </a:r>
                    </a:p>
                  </a:txBody>
                  <a:tcPr marL="68580" marR="68580" marT="34290" marB="34290">
                    <a:lnL w="12700" cap="flat" cmpd="sng" algn="ctr">
                      <a:solidFill>
                        <a:srgbClr val="3B3B3B"/>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Total Contribution</a:t>
                      </a:r>
                      <a:r>
                        <a:rPr lang="en-US" sz="1800" baseline="0" dirty="0"/>
                        <a:t> Limit</a:t>
                      </a:r>
                    </a:p>
                    <a:p>
                      <a:pPr algn="ctr">
                        <a:buNone/>
                      </a:pPr>
                      <a:r>
                        <a:rPr lang="en-US" sz="1800" baseline="0" dirty="0"/>
                        <a:t>(Employer + Employee)</a:t>
                      </a:r>
                      <a:endParaRPr lang="en-US" sz="1800" dirty="0"/>
                    </a:p>
                  </a:txBody>
                  <a:tcPr marL="68580" marR="68580" marT="34290" marB="3429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2000" dirty="0">
                          <a:solidFill>
                            <a:schemeClr val="tx1"/>
                          </a:solidFill>
                        </a:rPr>
                        <a:t>If you are eligible for the</a:t>
                      </a:r>
                    </a:p>
                    <a:p>
                      <a:pPr algn="ctr">
                        <a:buNone/>
                      </a:pPr>
                      <a:r>
                        <a:rPr lang="en-US" sz="2000" dirty="0">
                          <a:solidFill>
                            <a:schemeClr val="tx1"/>
                          </a:solidFill>
                        </a:rPr>
                        <a:t>full employer share of premium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266798667"/>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Individual</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$4,150*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$750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3940464550"/>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Family</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$8,300*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$1,500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3757291302"/>
                  </a:ext>
                </a:extLst>
              </a:tr>
            </a:tbl>
          </a:graphicData>
        </a:graphic>
      </p:graphicFrame>
    </p:spTree>
    <p:extLst>
      <p:ext uri="{BB962C8B-B14F-4D97-AF65-F5344CB8AC3E}">
        <p14:creationId xmlns:p14="http://schemas.microsoft.com/office/powerpoint/2010/main" val="426468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State Group Health Insurance – HDHP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389671" y="1476538"/>
            <a:ext cx="11330380" cy="5106824"/>
          </a:xfrm>
        </p:spPr>
        <p:txBody>
          <a:bodyPr>
            <a:normAutofit fontScale="40000" lnSpcReduction="20000"/>
          </a:bodyPr>
          <a:lstStyle/>
          <a:p>
            <a:r>
              <a:rPr lang="en-US" sz="5100" dirty="0"/>
              <a:t>You must be eligible for both the HDHP </a:t>
            </a:r>
            <a:r>
              <a:rPr lang="en-US" sz="5100" b="1" dirty="0"/>
              <a:t>and</a:t>
            </a:r>
            <a:r>
              <a:rPr lang="en-US" sz="5100" dirty="0"/>
              <a:t> HSA to enroll in the HDHP or Access HDHP</a:t>
            </a:r>
          </a:p>
          <a:p>
            <a:r>
              <a:rPr lang="en-US" sz="5100" dirty="0"/>
              <a:t>HDHP Eligibility:</a:t>
            </a:r>
          </a:p>
          <a:p>
            <a:pPr lvl="1">
              <a:lnSpc>
                <a:spcPct val="120000"/>
              </a:lnSpc>
            </a:pPr>
            <a:r>
              <a:rPr lang="en-US" sz="4500" dirty="0"/>
              <a:t>Must be covered under the Wisconsin Retirement System</a:t>
            </a:r>
          </a:p>
          <a:p>
            <a:pPr lvl="1">
              <a:lnSpc>
                <a:spcPct val="120000"/>
              </a:lnSpc>
              <a:spcAft>
                <a:spcPts val="1200"/>
              </a:spcAft>
            </a:pPr>
            <a:r>
              <a:rPr lang="en-US" sz="4500" dirty="0"/>
              <a:t>Must be eligible for the Health Savings Account (HSA)</a:t>
            </a:r>
          </a:p>
          <a:p>
            <a:r>
              <a:rPr lang="en-US" sz="5100" dirty="0"/>
              <a:t>HSA Eligibility:</a:t>
            </a:r>
          </a:p>
          <a:p>
            <a:pPr lvl="1">
              <a:lnSpc>
                <a:spcPct val="120000"/>
              </a:lnSpc>
            </a:pPr>
            <a:r>
              <a:rPr lang="en-US" sz="4500" dirty="0"/>
              <a:t>Must be enrolled in an HDHP through the Universities of Wisconsin</a:t>
            </a:r>
          </a:p>
          <a:p>
            <a:pPr lvl="1">
              <a:lnSpc>
                <a:spcPct val="120000"/>
              </a:lnSpc>
            </a:pPr>
            <a:r>
              <a:rPr lang="en-US" sz="4500" dirty="0"/>
              <a:t>Cannot be enrolled in Medicare</a:t>
            </a:r>
          </a:p>
          <a:p>
            <a:pPr lvl="1">
              <a:lnSpc>
                <a:spcPct val="120000"/>
              </a:lnSpc>
            </a:pPr>
            <a:r>
              <a:rPr lang="en-US" sz="4500" dirty="0"/>
              <a:t>Cannot have coverage under TRICARE or have accessed VA benefits within the past 90 days (which disqualifies you from HSA contributions; some exceptions apply)</a:t>
            </a:r>
          </a:p>
          <a:p>
            <a:pPr lvl="1">
              <a:lnSpc>
                <a:spcPct val="120000"/>
              </a:lnSpc>
            </a:pPr>
            <a:r>
              <a:rPr lang="en-US" sz="4500" dirty="0"/>
              <a:t>Cannot have any other health plan not considered an HDHP</a:t>
            </a:r>
          </a:p>
          <a:p>
            <a:pPr lvl="1">
              <a:lnSpc>
                <a:spcPct val="120000"/>
              </a:lnSpc>
            </a:pPr>
            <a:r>
              <a:rPr lang="en-US" sz="4500" dirty="0"/>
              <a:t>Cannot be enrolled in, or a covered dependent, under a health care FSA (such as spouse or parent)</a:t>
            </a:r>
          </a:p>
          <a:p>
            <a:pPr lvl="1">
              <a:lnSpc>
                <a:spcPct val="120000"/>
              </a:lnSpc>
              <a:spcAft>
                <a:spcPts val="1200"/>
              </a:spcAft>
            </a:pPr>
            <a:r>
              <a:rPr lang="en-US" sz="4500" dirty="0"/>
              <a:t>Cannot be claimed as a dependent on someone else’s tax return (other than your spouse)</a:t>
            </a:r>
          </a:p>
          <a:p>
            <a:endParaRPr lang="en-US"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32</a:t>
            </a:fld>
            <a:endParaRPr lang="en-US"/>
          </a:p>
        </p:txBody>
      </p:sp>
    </p:spTree>
    <p:extLst>
      <p:ext uri="{BB962C8B-B14F-4D97-AF65-F5344CB8AC3E}">
        <p14:creationId xmlns:p14="http://schemas.microsoft.com/office/powerpoint/2010/main" val="2800035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539913"/>
            <a:ext cx="10921043" cy="1143000"/>
          </a:xfrm>
        </p:spPr>
        <p:txBody>
          <a:bodyPr>
            <a:normAutofit fontScale="90000"/>
          </a:bodyPr>
          <a:lstStyle/>
          <a:p>
            <a:r>
              <a:rPr lang="en-US" dirty="0"/>
              <a:t>State Group Health Insurance – Enrollment Options when Covered by Another Plan</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715280" y="1744457"/>
            <a:ext cx="10921043" cy="4174645"/>
          </a:xfrm>
        </p:spPr>
        <p:txBody>
          <a:bodyPr>
            <a:normAutofit fontScale="92500" lnSpcReduction="10000"/>
          </a:bodyPr>
          <a:lstStyle/>
          <a:p>
            <a:r>
              <a:rPr lang="en-US" sz="2400" dirty="0"/>
              <a:t>If the other plan </a:t>
            </a:r>
            <a:r>
              <a:rPr lang="en-US" sz="2400" b="1" dirty="0"/>
              <a:t>is</a:t>
            </a:r>
            <a:r>
              <a:rPr lang="en-US" sz="2400" dirty="0"/>
              <a:t> the State Group Health Insurance plan through a spouse or parent, you may </a:t>
            </a:r>
            <a:r>
              <a:rPr lang="en-US" sz="2400" b="1" dirty="0"/>
              <a:t>not </a:t>
            </a:r>
            <a:r>
              <a:rPr lang="en-US" sz="2400" dirty="0"/>
              <a:t>be covered on both plans. Therefore, you may:</a:t>
            </a:r>
          </a:p>
          <a:p>
            <a:pPr lvl="1"/>
            <a:r>
              <a:rPr lang="en-US" sz="1900" dirty="0"/>
              <a:t>Remain on your spouse’s or parent’s plan until no longer eligible OR </a:t>
            </a:r>
          </a:p>
          <a:p>
            <a:pPr lvl="1"/>
            <a:r>
              <a:rPr lang="en-US" sz="2000" dirty="0"/>
              <a:t>Enroll in your own plan through the Universities of Wisconsin</a:t>
            </a:r>
          </a:p>
          <a:p>
            <a:pPr lvl="1"/>
            <a:endParaRPr lang="en-US" sz="2000" dirty="0"/>
          </a:p>
          <a:p>
            <a:r>
              <a:rPr lang="en-US" sz="2400" dirty="0"/>
              <a:t>If the other plan is </a:t>
            </a:r>
            <a:r>
              <a:rPr lang="en-US" sz="2400" b="1" dirty="0"/>
              <a:t>not</a:t>
            </a:r>
            <a:r>
              <a:rPr lang="en-US" sz="2400" dirty="0"/>
              <a:t> the State Group Health Insurance plan, you want to remain on that plan and you want to enroll in the HDHP through the Universities of Wisconsin, your other plan must be an HDHP</a:t>
            </a:r>
            <a:endParaRPr lang="en-US" sz="1800" dirty="0"/>
          </a:p>
          <a:p>
            <a:r>
              <a:rPr lang="en-US" sz="2400" dirty="0"/>
              <a:t>Note: If you choose to remain enrolled in your other health insurance plan and do not enroll in health insurance through the Universities of Wisconsin, you may be eligible for up to a $2,000 Health Opt-Out Incentive for 2024</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33</a:t>
            </a:fld>
            <a:endParaRPr lang="en-US"/>
          </a:p>
        </p:txBody>
      </p:sp>
    </p:spTree>
    <p:extLst>
      <p:ext uri="{BB962C8B-B14F-4D97-AF65-F5344CB8AC3E}">
        <p14:creationId xmlns:p14="http://schemas.microsoft.com/office/powerpoint/2010/main" val="3867877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D9CF-A923-43D1-9CDC-6A79D7C4C5C2}"/>
              </a:ext>
            </a:extLst>
          </p:cNvPr>
          <p:cNvSpPr>
            <a:spLocks noGrp="1"/>
          </p:cNvSpPr>
          <p:nvPr>
            <p:ph type="title"/>
          </p:nvPr>
        </p:nvSpPr>
        <p:spPr>
          <a:xfrm>
            <a:off x="747939" y="698663"/>
            <a:ext cx="10921043" cy="1143000"/>
          </a:xfrm>
        </p:spPr>
        <p:txBody>
          <a:bodyPr>
            <a:normAutofit fontScale="90000"/>
          </a:bodyPr>
          <a:lstStyle/>
          <a:p>
            <a:r>
              <a:rPr lang="en-US" dirty="0"/>
              <a:t>State Group Health Insurance – Action Necessary when Covered by Another Plan</a:t>
            </a:r>
          </a:p>
        </p:txBody>
      </p:sp>
      <p:sp>
        <p:nvSpPr>
          <p:cNvPr id="3" name="Content Placeholder 2">
            <a:extLst>
              <a:ext uri="{FF2B5EF4-FFF2-40B4-BE49-F238E27FC236}">
                <a16:creationId xmlns:a16="http://schemas.microsoft.com/office/drawing/2014/main" id="{A2B6CB6F-84AF-4FC1-B474-D3B0ABDDF6AB}"/>
              </a:ext>
            </a:extLst>
          </p:cNvPr>
          <p:cNvSpPr>
            <a:spLocks noGrp="1"/>
          </p:cNvSpPr>
          <p:nvPr>
            <p:ph idx="1"/>
          </p:nvPr>
        </p:nvSpPr>
        <p:spPr>
          <a:xfrm>
            <a:off x="635478" y="1967393"/>
            <a:ext cx="10921043" cy="4191944"/>
          </a:xfrm>
        </p:spPr>
        <p:txBody>
          <a:bodyPr>
            <a:normAutofit fontScale="77500" lnSpcReduction="20000"/>
          </a:bodyPr>
          <a:lstStyle/>
          <a:p>
            <a:pPr>
              <a:lnSpc>
                <a:spcPct val="120000"/>
              </a:lnSpc>
              <a:spcAft>
                <a:spcPts val="600"/>
              </a:spcAft>
            </a:pPr>
            <a:r>
              <a:rPr lang="en-US" sz="2400" dirty="0"/>
              <a:t>If you enroll in State Group Health Insurance through the Universities of Wisconsin and will remain enrolled in other health insurance coverage (such as through a spouse’s employer), you must enter your other health insurance coverage information in the MyWisconsin portal </a:t>
            </a:r>
          </a:p>
          <a:p>
            <a:pPr>
              <a:lnSpc>
                <a:spcPct val="120000"/>
              </a:lnSpc>
              <a:spcAft>
                <a:spcPts val="600"/>
              </a:spcAft>
            </a:pPr>
            <a:r>
              <a:rPr lang="en-US" sz="2400" dirty="0"/>
              <a:t>You must provide this information when you enroll in or add other coverage</a:t>
            </a:r>
          </a:p>
          <a:p>
            <a:pPr>
              <a:lnSpc>
                <a:spcPct val="120000"/>
              </a:lnSpc>
              <a:spcAft>
                <a:spcPts val="600"/>
              </a:spcAft>
            </a:pPr>
            <a:r>
              <a:rPr lang="en-US" sz="2400" dirty="0"/>
              <a:t>Use the </a:t>
            </a:r>
            <a:r>
              <a:rPr lang="en-US" sz="2400" dirty="0">
                <a:solidFill>
                  <a:srgbClr val="005777"/>
                </a:solidFill>
                <a:hlinkClick r:id="rId2">
                  <a:extLst>
                    <a:ext uri="{A12FA001-AC4F-418D-AE19-62706E023703}">
                      <ahyp:hlinkClr xmlns:ahyp="http://schemas.microsoft.com/office/drawing/2018/hyperlinkcolor" val="tx"/>
                    </a:ext>
                  </a:extLst>
                </a:hlinkClick>
              </a:rPr>
              <a:t>Other Health Information Guide</a:t>
            </a:r>
            <a:r>
              <a:rPr lang="en-US" sz="2400" dirty="0">
                <a:solidFill>
                  <a:srgbClr val="005777"/>
                </a:solidFill>
              </a:rPr>
              <a:t> </a:t>
            </a:r>
            <a:r>
              <a:rPr lang="en-US" sz="2400" dirty="0"/>
              <a:t>to walk you through the process</a:t>
            </a:r>
          </a:p>
          <a:p>
            <a:pPr>
              <a:lnSpc>
                <a:spcPct val="120000"/>
              </a:lnSpc>
              <a:spcAft>
                <a:spcPts val="600"/>
              </a:spcAft>
            </a:pPr>
            <a:r>
              <a:rPr lang="en-US" sz="2400" dirty="0"/>
              <a:t>If your other health insurance coverage will end prior to your coverage beginning through the Universities of Wisconsin, you should </a:t>
            </a:r>
            <a:r>
              <a:rPr lang="en-US" sz="2400" b="1" dirty="0"/>
              <a:t>not</a:t>
            </a:r>
            <a:r>
              <a:rPr lang="en-US" sz="2400" dirty="0"/>
              <a:t> add your other coverage information in the MyWisconsin portal</a:t>
            </a:r>
          </a:p>
          <a:p>
            <a:pPr>
              <a:lnSpc>
                <a:spcPct val="120000"/>
              </a:lnSpc>
              <a:spcAft>
                <a:spcPts val="600"/>
              </a:spcAft>
            </a:pPr>
            <a:r>
              <a:rPr lang="en-US" sz="2400" dirty="0"/>
              <a:t>If you elect an HDHP and your other coverage remains in place after your coverage through the Universities of Wisconsin begins and you do not provide other coverage information, you will be defaulted to the non-HDHP offered by the health insurance plan carrier you selected</a:t>
            </a:r>
          </a:p>
        </p:txBody>
      </p:sp>
      <p:sp>
        <p:nvSpPr>
          <p:cNvPr id="4" name="Slide Number Placeholder 3">
            <a:extLst>
              <a:ext uri="{FF2B5EF4-FFF2-40B4-BE49-F238E27FC236}">
                <a16:creationId xmlns:a16="http://schemas.microsoft.com/office/drawing/2014/main" id="{3E5F19E2-57B2-4126-9324-5A8C4DC3E764}"/>
              </a:ext>
            </a:extLst>
          </p:cNvPr>
          <p:cNvSpPr>
            <a:spLocks noGrp="1"/>
          </p:cNvSpPr>
          <p:nvPr>
            <p:ph type="sldNum" sz="quarter" idx="12"/>
          </p:nvPr>
        </p:nvSpPr>
        <p:spPr/>
        <p:txBody>
          <a:bodyPr/>
          <a:lstStyle/>
          <a:p>
            <a:fld id="{678F7216-1C8D-9C4B-8765-95E531582293}" type="slidenum">
              <a:rPr lang="en-US" smtClean="0"/>
              <a:t>34</a:t>
            </a:fld>
            <a:endParaRPr lang="en-US"/>
          </a:p>
        </p:txBody>
      </p:sp>
    </p:spTree>
    <p:extLst>
      <p:ext uri="{BB962C8B-B14F-4D97-AF65-F5344CB8AC3E}">
        <p14:creationId xmlns:p14="http://schemas.microsoft.com/office/powerpoint/2010/main" val="3092729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518" y="3593413"/>
            <a:ext cx="9583061" cy="736046"/>
          </a:xfrm>
        </p:spPr>
        <p:txBody>
          <a:bodyPr>
            <a:noAutofit/>
          </a:bodyPr>
          <a:lstStyle/>
          <a:p>
            <a:r>
              <a:rPr lang="en-US" sz="5400" dirty="0"/>
              <a:t>Pharmacy Benefits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8BD4EA6-5E4B-2D89-3F6A-8B81CFED4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348" y="3368710"/>
            <a:ext cx="960749" cy="960749"/>
          </a:xfrm>
          <a:prstGeom prst="rect">
            <a:avLst/>
          </a:prstGeom>
        </p:spPr>
      </p:pic>
    </p:spTree>
    <p:extLst>
      <p:ext uri="{BB962C8B-B14F-4D97-AF65-F5344CB8AC3E}">
        <p14:creationId xmlns:p14="http://schemas.microsoft.com/office/powerpoint/2010/main" val="151232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0B6-6F21-4E5B-AAD2-74D747DA9E81}"/>
              </a:ext>
            </a:extLst>
          </p:cNvPr>
          <p:cNvSpPr>
            <a:spLocks noGrp="1"/>
          </p:cNvSpPr>
          <p:nvPr>
            <p:ph type="title"/>
          </p:nvPr>
        </p:nvSpPr>
        <p:spPr>
          <a:xfrm>
            <a:off x="373624" y="350716"/>
            <a:ext cx="11484079" cy="809491"/>
          </a:xfrm>
        </p:spPr>
        <p:txBody>
          <a:bodyPr>
            <a:noAutofit/>
          </a:bodyPr>
          <a:lstStyle/>
          <a:p>
            <a:r>
              <a:rPr lang="en-US" sz="3600" dirty="0"/>
              <a:t>State Group Health Insurance – Pharmacy Benefits</a:t>
            </a:r>
          </a:p>
        </p:txBody>
      </p:sp>
      <p:sp>
        <p:nvSpPr>
          <p:cNvPr id="4" name="Slide Number Placeholder 3">
            <a:extLst>
              <a:ext uri="{FF2B5EF4-FFF2-40B4-BE49-F238E27FC236}">
                <a16:creationId xmlns:a16="http://schemas.microsoft.com/office/drawing/2014/main" id="{51983070-5004-4FC1-AC70-5730AA97DCF4}"/>
              </a:ext>
            </a:extLst>
          </p:cNvPr>
          <p:cNvSpPr>
            <a:spLocks noGrp="1"/>
          </p:cNvSpPr>
          <p:nvPr>
            <p:ph type="sldNum" sz="quarter" idx="12"/>
          </p:nvPr>
        </p:nvSpPr>
        <p:spPr/>
        <p:txBody>
          <a:bodyPr/>
          <a:lstStyle/>
          <a:p>
            <a:fld id="{678F7216-1C8D-9C4B-8765-95E531582293}" type="slidenum">
              <a:rPr lang="en-US" smtClean="0"/>
              <a:t>36</a:t>
            </a:fld>
            <a:endParaRPr lang="en-US"/>
          </a:p>
        </p:txBody>
      </p:sp>
      <p:graphicFrame>
        <p:nvGraphicFramePr>
          <p:cNvPr id="8" name="Table 7">
            <a:extLst>
              <a:ext uri="{FF2B5EF4-FFF2-40B4-BE49-F238E27FC236}">
                <a16:creationId xmlns:a16="http://schemas.microsoft.com/office/drawing/2014/main" id="{1497B0C4-3305-4A2E-A306-3B6DC301B6E5}"/>
              </a:ext>
            </a:extLst>
          </p:cNvPr>
          <p:cNvGraphicFramePr>
            <a:graphicFrameLocks noGrp="1"/>
          </p:cNvGraphicFramePr>
          <p:nvPr>
            <p:extLst>
              <p:ext uri="{D42A27DB-BD31-4B8C-83A1-F6EECF244321}">
                <p14:modId xmlns:p14="http://schemas.microsoft.com/office/powerpoint/2010/main" val="2174991123"/>
              </p:ext>
            </p:extLst>
          </p:nvPr>
        </p:nvGraphicFramePr>
        <p:xfrm>
          <a:off x="493229" y="5886232"/>
          <a:ext cx="8308750" cy="470118"/>
        </p:xfrm>
        <a:graphic>
          <a:graphicData uri="http://schemas.openxmlformats.org/drawingml/2006/table">
            <a:tbl>
              <a:tblPr firstRow="1" bandRow="1">
                <a:tableStyleId>{5C22544A-7EE6-4342-B048-85BDC9FD1C3A}</a:tableStyleId>
              </a:tblPr>
              <a:tblGrid>
                <a:gridCol w="8308750">
                  <a:extLst>
                    <a:ext uri="{9D8B030D-6E8A-4147-A177-3AD203B41FA5}">
                      <a16:colId xmlns:a16="http://schemas.microsoft.com/office/drawing/2014/main" val="3650132062"/>
                    </a:ext>
                  </a:extLst>
                </a:gridCol>
              </a:tblGrid>
              <a:tr h="470118">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an in-network pharmacy and the formulary list: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etf.benefits.navitus.com/</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14" name="Content Placeholder 3">
            <a:extLst>
              <a:ext uri="{FF2B5EF4-FFF2-40B4-BE49-F238E27FC236}">
                <a16:creationId xmlns:a16="http://schemas.microsoft.com/office/drawing/2014/main" id="{DF061B56-30F9-943C-F2F1-EC9AD73A8139}"/>
              </a:ext>
            </a:extLst>
          </p:cNvPr>
          <p:cNvGraphicFramePr>
            <a:graphicFrameLocks/>
          </p:cNvGraphicFramePr>
          <p:nvPr>
            <p:extLst>
              <p:ext uri="{D42A27DB-BD31-4B8C-83A1-F6EECF244321}">
                <p14:modId xmlns:p14="http://schemas.microsoft.com/office/powerpoint/2010/main" val="3032717371"/>
              </p:ext>
            </p:extLst>
          </p:nvPr>
        </p:nvGraphicFramePr>
        <p:xfrm>
          <a:off x="493229" y="1179875"/>
          <a:ext cx="11159965" cy="4553040"/>
        </p:xfrm>
        <a:graphic>
          <a:graphicData uri="http://schemas.openxmlformats.org/drawingml/2006/table">
            <a:tbl>
              <a:tblPr firstRow="1" bandRow="1"/>
              <a:tblGrid>
                <a:gridCol w="2551459">
                  <a:extLst>
                    <a:ext uri="{9D8B030D-6E8A-4147-A177-3AD203B41FA5}">
                      <a16:colId xmlns:a16="http://schemas.microsoft.com/office/drawing/2014/main" val="1565076637"/>
                    </a:ext>
                  </a:extLst>
                </a:gridCol>
                <a:gridCol w="2889824">
                  <a:extLst>
                    <a:ext uri="{9D8B030D-6E8A-4147-A177-3AD203B41FA5}">
                      <a16:colId xmlns:a16="http://schemas.microsoft.com/office/drawing/2014/main" val="3039585157"/>
                    </a:ext>
                  </a:extLst>
                </a:gridCol>
                <a:gridCol w="3603135">
                  <a:extLst>
                    <a:ext uri="{9D8B030D-6E8A-4147-A177-3AD203B41FA5}">
                      <a16:colId xmlns:a16="http://schemas.microsoft.com/office/drawing/2014/main" val="3706900056"/>
                    </a:ext>
                  </a:extLst>
                </a:gridCol>
                <a:gridCol w="2115547">
                  <a:extLst>
                    <a:ext uri="{9D8B030D-6E8A-4147-A177-3AD203B41FA5}">
                      <a16:colId xmlns:a16="http://schemas.microsoft.com/office/drawing/2014/main" val="3283095995"/>
                    </a:ext>
                  </a:extLst>
                </a:gridCol>
              </a:tblGrid>
              <a:tr h="1009373">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Out-of-Pocket </a:t>
                      </a:r>
                      <a:r>
                        <a:rPr lang="en-US" sz="1800" u="sng" dirty="0">
                          <a:latin typeface="Open Sans" panose="020B0606030504020204" pitchFamily="34" charset="0"/>
                          <a:ea typeface="Open Sans" panose="020B0606030504020204" pitchFamily="34" charset="0"/>
                          <a:cs typeface="Open Sans" panose="020B0606030504020204" pitchFamily="34" charset="0"/>
                        </a:rPr>
                        <a:t>Cost</a:t>
                      </a:r>
                      <a:r>
                        <a:rPr lang="en-US" sz="1800" dirty="0">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Out-of-Pocket </a:t>
                      </a:r>
                      <a:r>
                        <a:rPr lang="en-US" sz="1800" u="sng" dirty="0">
                          <a:latin typeface="Open Sans" panose="020B0606030504020204" pitchFamily="34" charset="0"/>
                          <a:ea typeface="Open Sans" panose="020B0606030504020204" pitchFamily="34" charset="0"/>
                          <a:cs typeface="Open Sans" panose="020B0606030504020204" pitchFamily="34" charset="0"/>
                        </a:rPr>
                        <a:t>Limit</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Health Plan 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Health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Out-of-Pocket </a:t>
                      </a:r>
                      <a:r>
                        <a:rPr lang="en-US" sz="1800" b="1" u="sng"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Limit</a:t>
                      </a:r>
                    </a:p>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HDHP and</a:t>
                      </a:r>
                    </a:p>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Access HDHP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511706">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1</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$600 individual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$1,200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4">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Included in medical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out-of-pocket limit:</a:t>
                      </a:r>
                    </a:p>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latin typeface="Open Sans" panose="020B0606030504020204" pitchFamily="34" charset="0"/>
                          <a:ea typeface="Open Sans" panose="020B0606030504020204" pitchFamily="34" charset="0"/>
                          <a:cs typeface="Open Sans" panose="020B0606030504020204" pitchFamily="34" charset="0"/>
                        </a:rPr>
                        <a:t>$2,500 individual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$5,000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89130858"/>
                  </a:ext>
                </a:extLst>
              </a:tr>
              <a:tr h="77644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baseline="0" dirty="0">
                          <a:latin typeface="Open Sans" panose="020B0606030504020204" pitchFamily="34" charset="0"/>
                          <a:ea typeface="Open Sans" panose="020B0606030504020204" pitchFamily="34" charset="0"/>
                          <a:cs typeface="Open Sans" panose="020B0606030504020204" pitchFamily="34" charset="0"/>
                        </a:rPr>
                        <a:t>Level 2</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$50 maximum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$600 single</a:t>
                      </a:r>
                    </a:p>
                    <a:p>
                      <a:pPr algn="ctr"/>
                      <a:r>
                        <a:rPr lang="en-US" sz="1800" dirty="0">
                          <a:latin typeface="+mn-lt"/>
                        </a:rPr>
                        <a:t>$1,200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3</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40% </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$150 maximum per fill + difference if dispense as written drug)</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Does not apply to</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out-of-pocket limit; only applies to </a:t>
                      </a:r>
                      <a:r>
                        <a:rPr lang="en-US" sz="1600" b="1" dirty="0">
                          <a:latin typeface="Open Sans" panose="020B0606030504020204" pitchFamily="34" charset="0"/>
                          <a:ea typeface="Open Sans" panose="020B0606030504020204" pitchFamily="34" charset="0"/>
                          <a:cs typeface="Open Sans" panose="020B0606030504020204" pitchFamily="34" charset="0"/>
                        </a:rPr>
                        <a:t>federal </a:t>
                      </a:r>
                      <a:r>
                        <a:rPr lang="en-US" sz="1600" dirty="0">
                          <a:latin typeface="Open Sans" panose="020B0606030504020204" pitchFamily="34" charset="0"/>
                          <a:ea typeface="Open Sans" panose="020B0606030504020204" pitchFamily="34" charset="0"/>
                          <a:cs typeface="Open Sans" panose="020B0606030504020204" pitchFamily="34" charset="0"/>
                        </a:rPr>
                        <a:t>maximum out-of-pocket limit</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($9,450 individual / $18,900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4</a:t>
                      </a:r>
                    </a:p>
                    <a:p>
                      <a:r>
                        <a:rPr lang="en-US" sz="1600" dirty="0">
                          <a:latin typeface="Open Sans" panose="020B0606030504020204" pitchFamily="34" charset="0"/>
                          <a:ea typeface="Open Sans" panose="020B0606030504020204" pitchFamily="34" charset="0"/>
                          <a:cs typeface="Open Sans" panose="020B0606030504020204" pitchFamily="34" charset="0"/>
                        </a:rPr>
                        <a:t>(through preferred specialty pharmacy only)</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b="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b="0" dirty="0">
                          <a:latin typeface="Open Sans" panose="020B0606030504020204" pitchFamily="34" charset="0"/>
                          <a:ea typeface="Open Sans" panose="020B0606030504020204" pitchFamily="34" charset="0"/>
                          <a:cs typeface="Open Sans" panose="020B0606030504020204" pitchFamily="34" charset="0"/>
                        </a:rPr>
                        <a:t>$50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800" dirty="0">
                        <a:latin typeface="+mn-lt"/>
                      </a:endParaRPr>
                    </a:p>
                    <a:p>
                      <a:pPr algn="ctr"/>
                      <a:r>
                        <a:rPr lang="en-US" sz="1800" dirty="0">
                          <a:latin typeface="+mn-lt"/>
                        </a:rPr>
                        <a:t>$1,200 single</a:t>
                      </a:r>
                    </a:p>
                    <a:p>
                      <a:pPr algn="ctr"/>
                      <a:r>
                        <a:rPr lang="en-US" sz="1800" dirty="0">
                          <a:latin typeface="+mn-lt"/>
                        </a:rPr>
                        <a:t>$2,400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bl>
          </a:graphicData>
        </a:graphic>
      </p:graphicFrame>
    </p:spTree>
    <p:extLst>
      <p:ext uri="{BB962C8B-B14F-4D97-AF65-F5344CB8AC3E}">
        <p14:creationId xmlns:p14="http://schemas.microsoft.com/office/powerpoint/2010/main" val="281316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3686681"/>
            <a:ext cx="9583061" cy="736046"/>
          </a:xfrm>
        </p:spPr>
        <p:txBody>
          <a:bodyPr>
            <a:noAutofit/>
          </a:bodyPr>
          <a:lstStyle/>
          <a:p>
            <a:r>
              <a:rPr lang="en-US" sz="5400" dirty="0"/>
              <a:t>Health Insurance</a:t>
            </a:r>
            <a:br>
              <a:rPr lang="en-US" sz="5400" dirty="0"/>
            </a:br>
            <a:r>
              <a:rPr lang="en-US" sz="5400" dirty="0"/>
              <a:t>Opt-Out Incentive</a:t>
            </a:r>
            <a:endParaRPr lang="en-US" sz="5400" b="1" dirty="0">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60780569-ED6B-F06A-1FFF-7EDB4AA2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081" y="2950635"/>
            <a:ext cx="885871" cy="736046"/>
          </a:xfrm>
          <a:prstGeom prst="rect">
            <a:avLst/>
          </a:prstGeom>
        </p:spPr>
      </p:pic>
      <p:sp>
        <p:nvSpPr>
          <p:cNvPr id="5" name="TextBox 4">
            <a:extLst>
              <a:ext uri="{FF2B5EF4-FFF2-40B4-BE49-F238E27FC236}">
                <a16:creationId xmlns:a16="http://schemas.microsoft.com/office/drawing/2014/main" id="{9DC0CB03-5C27-5096-CE8C-F82022CD8FF5}"/>
              </a:ext>
            </a:extLst>
          </p:cNvPr>
          <p:cNvSpPr txBox="1"/>
          <p:nvPr/>
        </p:nvSpPr>
        <p:spPr>
          <a:xfrm>
            <a:off x="3047172" y="3059668"/>
            <a:ext cx="6097656" cy="369332"/>
          </a:xfrm>
          <a:prstGeom prst="rect">
            <a:avLst/>
          </a:prstGeom>
          <a:noFill/>
        </p:spPr>
        <p:txBody>
          <a:bodyPr wrap="square">
            <a:spAutoFit/>
          </a:bodyPr>
          <a:lstStyle/>
          <a:p>
            <a:r>
              <a:rPr lang="en-US" sz="1800" dirty="0"/>
              <a:t> </a:t>
            </a:r>
            <a:endParaRPr lang="en-US" dirty="0"/>
          </a:p>
        </p:txBody>
      </p:sp>
    </p:spTree>
    <p:extLst>
      <p:ext uri="{BB962C8B-B14F-4D97-AF65-F5344CB8AC3E}">
        <p14:creationId xmlns:p14="http://schemas.microsoft.com/office/powerpoint/2010/main" val="3011293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608D-F80E-49B0-B549-6316056BF442}"/>
              </a:ext>
            </a:extLst>
          </p:cNvPr>
          <p:cNvSpPr>
            <a:spLocks noGrp="1"/>
          </p:cNvSpPr>
          <p:nvPr>
            <p:ph type="title"/>
          </p:nvPr>
        </p:nvSpPr>
        <p:spPr/>
        <p:txBody>
          <a:bodyPr/>
          <a:lstStyle/>
          <a:p>
            <a:r>
              <a:rPr lang="en-US" dirty="0"/>
              <a:t>Health Insurance Opt-Out Incentive </a:t>
            </a:r>
          </a:p>
        </p:txBody>
      </p:sp>
      <p:sp>
        <p:nvSpPr>
          <p:cNvPr id="3" name="Content Placeholder 2">
            <a:extLst>
              <a:ext uri="{FF2B5EF4-FFF2-40B4-BE49-F238E27FC236}">
                <a16:creationId xmlns:a16="http://schemas.microsoft.com/office/drawing/2014/main" id="{860F89CF-F6C0-40B6-8163-3E3FB89AFE33}"/>
              </a:ext>
            </a:extLst>
          </p:cNvPr>
          <p:cNvSpPr>
            <a:spLocks noGrp="1"/>
          </p:cNvSpPr>
          <p:nvPr>
            <p:ph idx="1"/>
          </p:nvPr>
        </p:nvSpPr>
        <p:spPr>
          <a:xfrm>
            <a:off x="635479" y="1543051"/>
            <a:ext cx="10805154" cy="4725670"/>
          </a:xfrm>
        </p:spPr>
        <p:txBody>
          <a:bodyPr>
            <a:normAutofit fontScale="70000" lnSpcReduction="20000"/>
          </a:bodyPr>
          <a:lstStyle/>
          <a:p>
            <a:pPr>
              <a:lnSpc>
                <a:spcPct val="120000"/>
              </a:lnSpc>
            </a:pPr>
            <a:r>
              <a:rPr lang="en-US" dirty="0"/>
              <a:t>May be available if you do not need health insurance through the Universities of Wisconsin</a:t>
            </a:r>
          </a:p>
          <a:p>
            <a:pPr>
              <a:lnSpc>
                <a:spcPct val="120000"/>
              </a:lnSpc>
            </a:pPr>
            <a:r>
              <a:rPr lang="en-US" dirty="0"/>
              <a:t>Receive up to $2,000 annually; prorated for new hires</a:t>
            </a:r>
          </a:p>
          <a:p>
            <a:pPr>
              <a:lnSpc>
                <a:spcPct val="120000"/>
              </a:lnSpc>
            </a:pPr>
            <a:r>
              <a:rPr lang="en-US" dirty="0"/>
              <a:t>Incentive is taxable and paid on two paychecks each month</a:t>
            </a:r>
          </a:p>
          <a:p>
            <a:pPr>
              <a:lnSpc>
                <a:spcPct val="120000"/>
              </a:lnSpc>
            </a:pPr>
            <a:r>
              <a:rPr lang="en-US" dirty="0"/>
              <a:t>You must reenroll each year to receive the incentive. Select the “health opt-out incentive in the MyWisconsin portal (not waive)</a:t>
            </a:r>
          </a:p>
          <a:p>
            <a:pPr>
              <a:lnSpc>
                <a:spcPct val="120000"/>
              </a:lnSpc>
            </a:pPr>
            <a:r>
              <a:rPr lang="en-US" b="1" dirty="0"/>
              <a:t>You are eligible if you</a:t>
            </a:r>
            <a:r>
              <a:rPr lang="en-US" dirty="0"/>
              <a:t>:</a:t>
            </a:r>
          </a:p>
          <a:p>
            <a:pPr marL="685800" lvl="2">
              <a:buFont typeface="Arial" panose="020B0604020202020204" pitchFamily="34" charset="0"/>
              <a:buChar char="•"/>
            </a:pPr>
            <a:r>
              <a:rPr lang="en-US" sz="2600" dirty="0"/>
              <a:t>Are eligible for the WRS Benefits Package </a:t>
            </a:r>
          </a:p>
          <a:p>
            <a:pPr marL="685800" lvl="2">
              <a:buFont typeface="Arial" panose="020B0604020202020204" pitchFamily="34" charset="0"/>
              <a:buChar char="•"/>
            </a:pPr>
            <a:r>
              <a:rPr lang="en-US" sz="2600" dirty="0"/>
              <a:t>Are eligible for the employer contribution to your health insurance</a:t>
            </a:r>
          </a:p>
          <a:p>
            <a:pPr marL="685800" lvl="2">
              <a:buFont typeface="Arial" panose="020B0604020202020204" pitchFamily="34" charset="0"/>
              <a:buChar char="•"/>
            </a:pPr>
            <a:r>
              <a:rPr lang="en-US" sz="2600" dirty="0"/>
              <a:t>Are not a dependent on another State Group Health Insurance Plan</a:t>
            </a:r>
          </a:p>
          <a:p>
            <a:endParaRPr lang="en-US" dirty="0"/>
          </a:p>
        </p:txBody>
      </p:sp>
      <p:sp>
        <p:nvSpPr>
          <p:cNvPr id="4" name="Slide Number Placeholder 3">
            <a:extLst>
              <a:ext uri="{FF2B5EF4-FFF2-40B4-BE49-F238E27FC236}">
                <a16:creationId xmlns:a16="http://schemas.microsoft.com/office/drawing/2014/main" id="{72DD4056-8918-40DC-A143-3803B7FFC40B}"/>
              </a:ext>
            </a:extLst>
          </p:cNvPr>
          <p:cNvSpPr>
            <a:spLocks noGrp="1"/>
          </p:cNvSpPr>
          <p:nvPr>
            <p:ph type="sldNum" sz="quarter" idx="12"/>
          </p:nvPr>
        </p:nvSpPr>
        <p:spPr/>
        <p:txBody>
          <a:bodyPr/>
          <a:lstStyle/>
          <a:p>
            <a:fld id="{678F7216-1C8D-9C4B-8765-95E531582293}" type="slidenum">
              <a:rPr lang="en-US" smtClean="0"/>
              <a:t>38</a:t>
            </a:fld>
            <a:endParaRPr lang="en-US"/>
          </a:p>
        </p:txBody>
      </p:sp>
      <p:graphicFrame>
        <p:nvGraphicFramePr>
          <p:cNvPr id="5" name="Table 4">
            <a:extLst>
              <a:ext uri="{FF2B5EF4-FFF2-40B4-BE49-F238E27FC236}">
                <a16:creationId xmlns:a16="http://schemas.microsoft.com/office/drawing/2014/main" id="{84E6B4FA-7716-43FE-B660-2F664FE493A9}"/>
              </a:ext>
            </a:extLst>
          </p:cNvPr>
          <p:cNvGraphicFramePr>
            <a:graphicFrameLocks noGrp="1"/>
          </p:cNvGraphicFramePr>
          <p:nvPr>
            <p:extLst>
              <p:ext uri="{D42A27DB-BD31-4B8C-83A1-F6EECF244321}">
                <p14:modId xmlns:p14="http://schemas.microsoft.com/office/powerpoint/2010/main" val="215956865"/>
              </p:ext>
            </p:extLst>
          </p:nvPr>
        </p:nvGraphicFramePr>
        <p:xfrm>
          <a:off x="998870" y="5880968"/>
          <a:ext cx="7542382" cy="592931"/>
        </p:xfrm>
        <a:graphic>
          <a:graphicData uri="http://schemas.openxmlformats.org/drawingml/2006/table">
            <a:tbl>
              <a:tblPr firstRow="1" bandRow="1">
                <a:tableStyleId>{5C22544A-7EE6-4342-B048-85BDC9FD1C3A}</a:tableStyleId>
              </a:tblPr>
              <a:tblGrid>
                <a:gridCol w="754238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Opt-Out Incentive web page: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/benefits/opt-out/</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201227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418450"/>
            <a:ext cx="9583061" cy="736046"/>
          </a:xfrm>
        </p:spPr>
        <p:txBody>
          <a:bodyPr>
            <a:noAutofit/>
          </a:bodyPr>
          <a:lstStyle/>
          <a:p>
            <a:r>
              <a:rPr lang="en-US" sz="5400" dirty="0"/>
              <a:t>Dental Insurance </a:t>
            </a:r>
            <a:br>
              <a:rPr lang="en-US" sz="5400" dirty="0"/>
            </a:b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D11B23A5-BE18-F013-F421-5472EC9F5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453" y="3582276"/>
            <a:ext cx="680830" cy="680830"/>
          </a:xfrm>
          <a:prstGeom prst="rect">
            <a:avLst/>
          </a:prstGeom>
        </p:spPr>
      </p:pic>
    </p:spTree>
    <p:extLst>
      <p:ext uri="{BB962C8B-B14F-4D97-AF65-F5344CB8AC3E}">
        <p14:creationId xmlns:p14="http://schemas.microsoft.com/office/powerpoint/2010/main" val="204669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0019-AA1B-4558-97FC-CC37460FBF1F}"/>
              </a:ext>
            </a:extLst>
          </p:cNvPr>
          <p:cNvSpPr>
            <a:spLocks noGrp="1"/>
          </p:cNvSpPr>
          <p:nvPr>
            <p:ph type="title"/>
          </p:nvPr>
        </p:nvSpPr>
        <p:spPr/>
        <p:txBody>
          <a:bodyPr/>
          <a:lstStyle/>
          <a:p>
            <a:r>
              <a:rPr lang="en-US"/>
              <a:t>Payroll Schedule </a:t>
            </a:r>
          </a:p>
        </p:txBody>
      </p:sp>
      <p:sp>
        <p:nvSpPr>
          <p:cNvPr id="3" name="Content Placeholder 2">
            <a:extLst>
              <a:ext uri="{FF2B5EF4-FFF2-40B4-BE49-F238E27FC236}">
                <a16:creationId xmlns:a16="http://schemas.microsoft.com/office/drawing/2014/main" id="{A96738DE-7168-4DCB-BB7A-A8821802BB8C}"/>
              </a:ext>
            </a:extLst>
          </p:cNvPr>
          <p:cNvSpPr>
            <a:spLocks noGrp="1"/>
          </p:cNvSpPr>
          <p:nvPr>
            <p:ph idx="1"/>
          </p:nvPr>
        </p:nvSpPr>
        <p:spPr>
          <a:xfrm>
            <a:off x="672860" y="1867542"/>
            <a:ext cx="3218420" cy="2956705"/>
          </a:xfrm>
        </p:spPr>
        <p:txBody>
          <a:bodyPr>
            <a:normAutofit lnSpcReduction="10000"/>
          </a:bodyPr>
          <a:lstStyle/>
          <a:p>
            <a:r>
              <a:rPr lang="en-US" sz="2400" dirty="0"/>
              <a:t>All employees are paid every other Thursday</a:t>
            </a:r>
          </a:p>
          <a:p>
            <a:pPr>
              <a:spcBef>
                <a:spcPts val="600"/>
              </a:spcBef>
            </a:pPr>
            <a:r>
              <a:rPr lang="en-US" sz="2400" dirty="0">
                <a:solidFill>
                  <a:srgbClr val="005777"/>
                </a:solidFill>
                <a:hlinkClick r:id="rId2">
                  <a:extLst>
                    <a:ext uri="{A12FA001-AC4F-418D-AE19-62706E023703}">
                      <ahyp:hlinkClr xmlns:ahyp="http://schemas.microsoft.com/office/drawing/2018/hyperlinkcolor" val="tx"/>
                    </a:ext>
                  </a:extLst>
                </a:hlinkClick>
              </a:rPr>
              <a:t>Payroll web page</a:t>
            </a:r>
            <a:r>
              <a:rPr lang="en-US" sz="2400" dirty="0">
                <a:solidFill>
                  <a:srgbClr val="005777"/>
                </a:solidFill>
              </a:rPr>
              <a:t> </a:t>
            </a:r>
            <a:r>
              <a:rPr lang="en-US" sz="2400" dirty="0"/>
              <a:t>has pay dates, pay period dates, and more</a:t>
            </a:r>
          </a:p>
          <a:p>
            <a:endParaRPr lang="en-US" dirty="0"/>
          </a:p>
        </p:txBody>
      </p:sp>
      <p:sp>
        <p:nvSpPr>
          <p:cNvPr id="4" name="Slide Number Placeholder 3">
            <a:extLst>
              <a:ext uri="{FF2B5EF4-FFF2-40B4-BE49-F238E27FC236}">
                <a16:creationId xmlns:a16="http://schemas.microsoft.com/office/drawing/2014/main" id="{37E5F03D-9B2D-4658-AE45-46A8A45165D0}"/>
              </a:ext>
            </a:extLst>
          </p:cNvPr>
          <p:cNvSpPr>
            <a:spLocks noGrp="1"/>
          </p:cNvSpPr>
          <p:nvPr>
            <p:ph type="sldNum" sz="quarter" idx="12"/>
          </p:nvPr>
        </p:nvSpPr>
        <p:spPr/>
        <p:txBody>
          <a:bodyPr/>
          <a:lstStyle/>
          <a:p>
            <a:fld id="{678F7216-1C8D-9C4B-8765-95E531582293}" type="slidenum">
              <a:rPr lang="en-US" smtClean="0"/>
              <a:t>4</a:t>
            </a:fld>
            <a:endParaRPr lang="en-US"/>
          </a:p>
        </p:txBody>
      </p:sp>
      <p:graphicFrame>
        <p:nvGraphicFramePr>
          <p:cNvPr id="6" name="Table 6">
            <a:extLst>
              <a:ext uri="{FF2B5EF4-FFF2-40B4-BE49-F238E27FC236}">
                <a16:creationId xmlns:a16="http://schemas.microsoft.com/office/drawing/2014/main" id="{8469F89B-B87B-4A6F-9F98-BB13B2E9C9A1}"/>
              </a:ext>
            </a:extLst>
          </p:cNvPr>
          <p:cNvGraphicFramePr>
            <a:graphicFrameLocks noGrp="1"/>
          </p:cNvGraphicFramePr>
          <p:nvPr>
            <p:extLst>
              <p:ext uri="{D42A27DB-BD31-4B8C-83A1-F6EECF244321}">
                <p14:modId xmlns:p14="http://schemas.microsoft.com/office/powerpoint/2010/main" val="1485760557"/>
              </p:ext>
            </p:extLst>
          </p:nvPr>
        </p:nvGraphicFramePr>
        <p:xfrm>
          <a:off x="5476918" y="789471"/>
          <a:ext cx="6339161" cy="592931"/>
        </p:xfrm>
        <a:graphic>
          <a:graphicData uri="http://schemas.openxmlformats.org/drawingml/2006/table">
            <a:tbl>
              <a:tblPr firstRow="1" bandRow="1">
                <a:tableStyleId>{5C22544A-7EE6-4342-B048-85BDC9FD1C3A}</a:tableStyleId>
              </a:tblPr>
              <a:tblGrid>
                <a:gridCol w="6339161">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Payroll web page: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/benefits/general-employee-info/payroll/</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6906B04D-7486-0FD6-99A4-62BCD53EFE87}"/>
              </a:ext>
            </a:extLst>
          </p:cNvPr>
          <p:cNvPicPr>
            <a:picLocks noChangeAspect="1"/>
          </p:cNvPicPr>
          <p:nvPr/>
        </p:nvPicPr>
        <p:blipFill>
          <a:blip r:embed="rId3"/>
          <a:stretch>
            <a:fillRect/>
          </a:stretch>
        </p:blipFill>
        <p:spPr>
          <a:xfrm>
            <a:off x="4443410" y="1747520"/>
            <a:ext cx="7372670" cy="3850640"/>
          </a:xfrm>
          <a:prstGeom prst="rect">
            <a:avLst/>
          </a:prstGeom>
        </p:spPr>
      </p:pic>
    </p:spTree>
    <p:extLst>
      <p:ext uri="{BB962C8B-B14F-4D97-AF65-F5344CB8AC3E}">
        <p14:creationId xmlns:p14="http://schemas.microsoft.com/office/powerpoint/2010/main" val="390417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40</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262489929"/>
              </p:ext>
            </p:extLst>
          </p:nvPr>
        </p:nvGraphicFramePr>
        <p:xfrm>
          <a:off x="244551" y="1511560"/>
          <a:ext cx="11706446" cy="4253773"/>
        </p:xfrm>
        <a:graphic>
          <a:graphicData uri="http://schemas.openxmlformats.org/drawingml/2006/table">
            <a:tbl>
              <a:tblPr firstRow="1" firstCol="1" bandRow="1">
                <a:tableStyleId>{C4B1156A-380E-4F78-BDF5-A606A8083BF9}</a:tableStyleId>
              </a:tblPr>
              <a:tblGrid>
                <a:gridCol w="5518912">
                  <a:extLst>
                    <a:ext uri="{9D8B030D-6E8A-4147-A177-3AD203B41FA5}">
                      <a16:colId xmlns:a16="http://schemas.microsoft.com/office/drawing/2014/main" val="20000"/>
                    </a:ext>
                  </a:extLst>
                </a:gridCol>
                <a:gridCol w="6187534">
                  <a:extLst>
                    <a:ext uri="{9D8B030D-6E8A-4147-A177-3AD203B41FA5}">
                      <a16:colId xmlns:a16="http://schemas.microsoft.com/office/drawing/2014/main" val="20001"/>
                    </a:ext>
                  </a:extLst>
                </a:gridCol>
              </a:tblGrid>
              <a:tr h="622020">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Uniform Dental Plan</a:t>
                      </a:r>
                      <a:b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Select Plan</a:t>
                      </a:r>
                      <a:b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Select Plus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3608001">
                <a:tc>
                  <a:txBody>
                    <a:bodyPr/>
                    <a:lstStyle/>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are eligible for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plan based on your State Group Health Insurance enrollment.</a:t>
                      </a:r>
                    </a:p>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plans provide the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same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benefits &amp; networks.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Diagnostic &amp; Preventive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Cleanings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X-rays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Fluoride Treatments (to age 19)</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Fillings</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Non-Surgical Extractions</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benefit maximum per person is $1,000</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You may enroll in </a:t>
                      </a:r>
                      <a:r>
                        <a:rPr lang="en-US" sz="1700" b="1" dirty="0">
                          <a:effectLst/>
                          <a:latin typeface="Open Sans" panose="020B0606030504020204" pitchFamily="34" charset="0"/>
                          <a:ea typeface="Open Sans" panose="020B0606030504020204" pitchFamily="34" charset="0"/>
                          <a:cs typeface="Open Sans" panose="020B0606030504020204" pitchFamily="34" charset="0"/>
                        </a:rPr>
                        <a:t>one</a:t>
                      </a:r>
                      <a:r>
                        <a:rPr lang="en-US" sz="1700" dirty="0">
                          <a:effectLst/>
                          <a:latin typeface="Open Sans" panose="020B0606030504020204" pitchFamily="34" charset="0"/>
                          <a:ea typeface="Open Sans" panose="020B0606030504020204" pitchFamily="34" charset="0"/>
                          <a:cs typeface="Open Sans" panose="020B0606030504020204" pitchFamily="34" charset="0"/>
                        </a:rPr>
                        <a:t> plan.</a:t>
                      </a:r>
                    </a:p>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The plans have </a:t>
                      </a:r>
                      <a:r>
                        <a:rPr lang="en-US" sz="1700" b="1" dirty="0">
                          <a:effectLst/>
                          <a:latin typeface="Open Sans" panose="020B0606030504020204" pitchFamily="34" charset="0"/>
                          <a:ea typeface="Open Sans" panose="020B0606030504020204" pitchFamily="34" charset="0"/>
                          <a:cs typeface="Open Sans" panose="020B0606030504020204" pitchFamily="34" charset="0"/>
                        </a:rPr>
                        <a:t>different </a:t>
                      </a:r>
                      <a:r>
                        <a:rPr lang="en-US" sz="1700" dirty="0">
                          <a:effectLst/>
                          <a:latin typeface="Open Sans" panose="020B0606030504020204" pitchFamily="34" charset="0"/>
                          <a:ea typeface="Open Sans" panose="020B0606030504020204" pitchFamily="34" charset="0"/>
                          <a:cs typeface="Open Sans" panose="020B0606030504020204" pitchFamily="34" charset="0"/>
                        </a:rPr>
                        <a:t>benefits levels &amp; networks. </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Major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Crowns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Bridges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Root canals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Surgical extractions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Deductibles and annual benefit maximums vary by plan</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 &amp; adults (Select Plus Plan only)</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 coverage for preventive or basic services</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
        <p:nvSpPr>
          <p:cNvPr id="3" name="TextBox 2">
            <a:extLst>
              <a:ext uri="{FF2B5EF4-FFF2-40B4-BE49-F238E27FC236}">
                <a16:creationId xmlns:a16="http://schemas.microsoft.com/office/drawing/2014/main" id="{F6433AAD-9E17-1A96-2483-FC2BA8184E3B}"/>
              </a:ext>
            </a:extLst>
          </p:cNvPr>
          <p:cNvSpPr txBox="1"/>
          <p:nvPr/>
        </p:nvSpPr>
        <p:spPr>
          <a:xfrm>
            <a:off x="4420707" y="5754685"/>
            <a:ext cx="3007151" cy="461665"/>
          </a:xfrm>
          <a:prstGeom prst="rect">
            <a:avLst/>
          </a:prstGeom>
          <a:noFill/>
        </p:spPr>
        <p:txBody>
          <a:bodyPr wrap="square" rtlCol="0">
            <a:spAutoFit/>
          </a:bodyPr>
          <a:lstStyle/>
          <a:p>
            <a:r>
              <a:rPr lang="en-US" sz="2400" b="1" dirty="0">
                <a:solidFill>
                  <a:srgbClr val="009900"/>
                </a:solidFill>
              </a:rPr>
              <a:t>Benefits provided by:</a:t>
            </a:r>
            <a:r>
              <a:rPr lang="en-US" dirty="0">
                <a:solidFill>
                  <a:srgbClr val="009900"/>
                </a:solidFill>
              </a:rPr>
              <a:t> </a:t>
            </a:r>
          </a:p>
        </p:txBody>
      </p:sp>
      <p:pic>
        <p:nvPicPr>
          <p:cNvPr id="6" name="Picture 5">
            <a:extLst>
              <a:ext uri="{FF2B5EF4-FFF2-40B4-BE49-F238E27FC236}">
                <a16:creationId xmlns:a16="http://schemas.microsoft.com/office/drawing/2014/main" id="{D7D73FB0-6D4F-C6AA-89C9-38D7D87DB25E}"/>
              </a:ext>
            </a:extLst>
          </p:cNvPr>
          <p:cNvPicPr>
            <a:picLocks noChangeAspect="1"/>
          </p:cNvPicPr>
          <p:nvPr/>
        </p:nvPicPr>
        <p:blipFill>
          <a:blip r:embed="rId3"/>
          <a:stretch>
            <a:fillRect/>
          </a:stretch>
        </p:blipFill>
        <p:spPr>
          <a:xfrm>
            <a:off x="3803440" y="6125059"/>
            <a:ext cx="3762375" cy="558538"/>
          </a:xfrm>
          <a:prstGeom prst="rect">
            <a:avLst/>
          </a:prstGeom>
        </p:spPr>
      </p:pic>
    </p:spTree>
    <p:extLst>
      <p:ext uri="{BB962C8B-B14F-4D97-AF65-F5344CB8AC3E}">
        <p14:creationId xmlns:p14="http://schemas.microsoft.com/office/powerpoint/2010/main" val="1503450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41</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458115116"/>
              </p:ext>
            </p:extLst>
          </p:nvPr>
        </p:nvGraphicFramePr>
        <p:xfrm>
          <a:off x="629948" y="1810752"/>
          <a:ext cx="10921042" cy="2496058"/>
        </p:xfrm>
        <a:graphic>
          <a:graphicData uri="http://schemas.openxmlformats.org/drawingml/2006/table">
            <a:tbl>
              <a:tblPr firstRow="1" firstCol="1" bandRow="1">
                <a:tableStyleId>{C4B1156A-380E-4F78-BDF5-A606A8083BF9}</a:tableStyleId>
              </a:tblPr>
              <a:tblGrid>
                <a:gridCol w="5320565">
                  <a:extLst>
                    <a:ext uri="{9D8B030D-6E8A-4147-A177-3AD203B41FA5}">
                      <a16:colId xmlns:a16="http://schemas.microsoft.com/office/drawing/2014/main" val="20000"/>
                    </a:ext>
                  </a:extLst>
                </a:gridCol>
                <a:gridCol w="5600477">
                  <a:extLst>
                    <a:ext uri="{9D8B030D-6E8A-4147-A177-3AD203B41FA5}">
                      <a16:colId xmlns:a16="http://schemas.microsoft.com/office/drawing/2014/main" val="20001"/>
                    </a:ext>
                  </a:extLst>
                </a:gridCol>
              </a:tblGrid>
              <a:tr h="370588">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Uniform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125470">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Eligible if you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enroll</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State Group Health Insurance</a:t>
                      </a:r>
                    </a:p>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less than Preventive Dental</a:t>
                      </a:r>
                    </a:p>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added to your health insurance premium on your paycheck</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Eligible if you waive State Group Health Insurance OR select the Health Opt-Out Incentive</a:t>
                      </a:r>
                    </a:p>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is more than Uniform Dental</a:t>
                      </a:r>
                    </a:p>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will appear as a separate deduction on your paycheck </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graphicFrame>
        <p:nvGraphicFramePr>
          <p:cNvPr id="8" name="Table 7">
            <a:extLst>
              <a:ext uri="{FF2B5EF4-FFF2-40B4-BE49-F238E27FC236}">
                <a16:creationId xmlns:a16="http://schemas.microsoft.com/office/drawing/2014/main" id="{AB38AB88-E640-793F-0FC0-E32CF09FB8F2}"/>
              </a:ext>
            </a:extLst>
          </p:cNvPr>
          <p:cNvGraphicFramePr>
            <a:graphicFrameLocks noGrp="1"/>
          </p:cNvGraphicFramePr>
          <p:nvPr>
            <p:extLst>
              <p:ext uri="{D42A27DB-BD31-4B8C-83A1-F6EECF244321}">
                <p14:modId xmlns:p14="http://schemas.microsoft.com/office/powerpoint/2010/main" val="3134301591"/>
              </p:ext>
            </p:extLst>
          </p:nvPr>
        </p:nvGraphicFramePr>
        <p:xfrm>
          <a:off x="747938" y="5216475"/>
          <a:ext cx="5551261" cy="592931"/>
        </p:xfrm>
        <a:graphic>
          <a:graphicData uri="http://schemas.openxmlformats.org/drawingml/2006/table">
            <a:tbl>
              <a:tblPr firstRow="1" bandRow="1">
                <a:tableStyleId>{5C22544A-7EE6-4342-B048-85BDC9FD1C3A}</a:tableStyleId>
              </a:tblPr>
              <a:tblGrid>
                <a:gridCol w="5551261">
                  <a:extLst>
                    <a:ext uri="{9D8B030D-6E8A-4147-A177-3AD203B41FA5}">
                      <a16:colId xmlns:a16="http://schemas.microsoft.com/office/drawing/2014/main" val="3650132062"/>
                    </a:ext>
                  </a:extLst>
                </a:gridCol>
              </a:tblGrid>
              <a:tr h="592931">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Locate an in-network dentist: </a:t>
                      </a:r>
                      <a:r>
                        <a:rPr lang="en-US" sz="1600" u="sng"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Delta Dental website</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9" name="Rectangle 8">
            <a:extLst>
              <a:ext uri="{FF2B5EF4-FFF2-40B4-BE49-F238E27FC236}">
                <a16:creationId xmlns:a16="http://schemas.microsoft.com/office/drawing/2014/main" id="{9F7B0869-7D06-5AFE-FB90-CE7951CEFA4D}"/>
              </a:ext>
            </a:extLst>
          </p:cNvPr>
          <p:cNvSpPr/>
          <p:nvPr/>
        </p:nvSpPr>
        <p:spPr>
          <a:xfrm>
            <a:off x="672860" y="4517476"/>
            <a:ext cx="10352688" cy="369332"/>
          </a:xfrm>
          <a:prstGeom prst="rect">
            <a:avLst/>
          </a:prstGeom>
        </p:spPr>
        <p:txBody>
          <a:bodyPr wrap="square">
            <a:spAutoFit/>
          </a:bodyPr>
          <a:lstStyle/>
          <a:p>
            <a:pPr algn="ctr"/>
            <a:r>
              <a:rPr lang="en-US" b="1" dirty="0"/>
              <a:t>View the coverage comparison and premiums in your Benefits Summary.</a:t>
            </a:r>
          </a:p>
        </p:txBody>
      </p:sp>
    </p:spTree>
    <p:extLst>
      <p:ext uri="{BB962C8B-B14F-4D97-AF65-F5344CB8AC3E}">
        <p14:creationId xmlns:p14="http://schemas.microsoft.com/office/powerpoint/2010/main" val="287139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5" y="162482"/>
            <a:ext cx="11464506" cy="753311"/>
          </a:xfrm>
        </p:spPr>
        <p:txBody>
          <a:bodyPr>
            <a:noAutofit/>
          </a:bodyPr>
          <a:lstStyle/>
          <a:p>
            <a:r>
              <a:rPr lang="en-US" b="1" dirty="0">
                <a:ea typeface="Open Sans" panose="020B0606030504020204" pitchFamily="34" charset="0"/>
                <a:cs typeface="Open Sans" panose="020B0606030504020204" pitchFamily="34" charset="0"/>
              </a:rPr>
              <a:t>Dental Insurance – Plan Comparison</a:t>
            </a:r>
          </a:p>
        </p:txBody>
      </p:sp>
      <p:sp>
        <p:nvSpPr>
          <p:cNvPr id="3" name="Slide Number Placeholder 2">
            <a:extLst>
              <a:ext uri="{FF2B5EF4-FFF2-40B4-BE49-F238E27FC236}">
                <a16:creationId xmlns:a16="http://schemas.microsoft.com/office/drawing/2014/main" id="{F5E7F1E0-00D2-ECE2-8C95-053448746C36}"/>
              </a:ext>
            </a:extLst>
          </p:cNvPr>
          <p:cNvSpPr>
            <a:spLocks noGrp="1"/>
          </p:cNvSpPr>
          <p:nvPr>
            <p:ph type="sldNum" sz="quarter" idx="12"/>
          </p:nvPr>
        </p:nvSpPr>
        <p:spPr/>
        <p:txBody>
          <a:bodyPr/>
          <a:lstStyle/>
          <a:p>
            <a:fld id="{678F7216-1C8D-9C4B-8765-95E531582293}" type="slidenum">
              <a:rPr lang="en-US" smtClean="0"/>
              <a:t>42</a:t>
            </a:fld>
            <a:endParaRPr lang="en-US"/>
          </a:p>
        </p:txBody>
      </p:sp>
      <p:graphicFrame>
        <p:nvGraphicFramePr>
          <p:cNvPr id="5" name="Content Placeholder 3">
            <a:extLst>
              <a:ext uri="{FF2B5EF4-FFF2-40B4-BE49-F238E27FC236}">
                <a16:creationId xmlns:a16="http://schemas.microsoft.com/office/drawing/2014/main" id="{2018BA73-780B-909A-3940-122C34699315}"/>
              </a:ext>
            </a:extLst>
          </p:cNvPr>
          <p:cNvGraphicFramePr>
            <a:graphicFrameLocks/>
          </p:cNvGraphicFramePr>
          <p:nvPr>
            <p:extLst>
              <p:ext uri="{D42A27DB-BD31-4B8C-83A1-F6EECF244321}">
                <p14:modId xmlns:p14="http://schemas.microsoft.com/office/powerpoint/2010/main" val="115261597"/>
              </p:ext>
            </p:extLst>
          </p:nvPr>
        </p:nvGraphicFramePr>
        <p:xfrm>
          <a:off x="213760" y="1161612"/>
          <a:ext cx="11761930" cy="4461477"/>
        </p:xfrm>
        <a:graphic>
          <a:graphicData uri="http://schemas.openxmlformats.org/drawingml/2006/table">
            <a:tbl>
              <a:tblPr firstRow="1" bandRow="1"/>
              <a:tblGrid>
                <a:gridCol w="3217698">
                  <a:extLst>
                    <a:ext uri="{9D8B030D-6E8A-4147-A177-3AD203B41FA5}">
                      <a16:colId xmlns:a16="http://schemas.microsoft.com/office/drawing/2014/main" val="1565076637"/>
                    </a:ext>
                  </a:extLst>
                </a:gridCol>
                <a:gridCol w="3392129">
                  <a:extLst>
                    <a:ext uri="{9D8B030D-6E8A-4147-A177-3AD203B41FA5}">
                      <a16:colId xmlns:a16="http://schemas.microsoft.com/office/drawing/2014/main" val="3039585157"/>
                    </a:ext>
                  </a:extLst>
                </a:gridCol>
                <a:gridCol w="2428568">
                  <a:extLst>
                    <a:ext uri="{9D8B030D-6E8A-4147-A177-3AD203B41FA5}">
                      <a16:colId xmlns:a16="http://schemas.microsoft.com/office/drawing/2014/main" val="1353703137"/>
                    </a:ext>
                  </a:extLst>
                </a:gridCol>
                <a:gridCol w="2723535">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Uniform Dental</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(SGH enrollees) 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Preventive Dental</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(non-SGH enrollees)*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algn="ct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Select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Select Plus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702105">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Provider Network</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 and</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Premier</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 and</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Premier</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9130858"/>
                  </a:ext>
                </a:extLst>
              </a:tr>
              <a:tr h="38983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aseline="0" dirty="0">
                          <a:latin typeface="Open Sans" panose="020B0606030504020204" pitchFamily="34" charset="0"/>
                          <a:ea typeface="Open Sans" panose="020B0606030504020204" pitchFamily="34" charset="0"/>
                          <a:cs typeface="Open Sans" panose="020B0606030504020204" pitchFamily="34" charset="0"/>
                        </a:rPr>
                        <a:t>Benefit Maximum</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52195633"/>
                  </a:ext>
                </a:extLst>
              </a:tr>
              <a:tr h="37264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Preventive services</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0459821"/>
                  </a:ext>
                </a:extLst>
              </a:tr>
              <a:tr h="40609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Non-surgical extractions</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90%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392681843"/>
                  </a:ext>
                </a:extLst>
              </a:tr>
              <a:tr h="35375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Surgical extraction, root canal, crowns, bridges, periodontics (except maintenance)</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60% or 80%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7235344"/>
                  </a:ext>
                </a:extLst>
              </a:tr>
              <a:tr h="40541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Orthodontia</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 up to $1,500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age 19)</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 up to $1,500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(includes </a:t>
                      </a:r>
                      <a:r>
                        <a:rPr lang="en-US" sz="1600" b="1" dirty="0">
                          <a:latin typeface="Open Sans" panose="020B0606030504020204" pitchFamily="34" charset="0"/>
                          <a:ea typeface="Open Sans" panose="020B0606030504020204" pitchFamily="34" charset="0"/>
                          <a:cs typeface="Open Sans" panose="020B0606030504020204" pitchFamily="34" charset="0"/>
                        </a:rPr>
                        <a:t>adult</a:t>
                      </a:r>
                      <a:r>
                        <a:rPr lang="en-US" sz="1600" dirty="0">
                          <a:latin typeface="Open Sans" panose="020B0606030504020204" pitchFamily="34" charset="0"/>
                          <a:ea typeface="Open Sans" panose="020B0606030504020204" pitchFamily="34" charset="0"/>
                          <a:cs typeface="Open Sans" panose="020B0606030504020204" pitchFamily="34" charset="0"/>
                        </a:rPr>
                        <a:t> ortho)</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90417523"/>
                  </a:ext>
                </a:extLst>
              </a:tr>
            </a:tbl>
          </a:graphicData>
        </a:graphic>
      </p:graphicFrame>
    </p:spTree>
    <p:extLst>
      <p:ext uri="{BB962C8B-B14F-4D97-AF65-F5344CB8AC3E}">
        <p14:creationId xmlns:p14="http://schemas.microsoft.com/office/powerpoint/2010/main" val="3333027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227" y="4403155"/>
            <a:ext cx="9583061" cy="736046"/>
          </a:xfrm>
        </p:spPr>
        <p:txBody>
          <a:bodyPr>
            <a:noAutofit/>
          </a:bodyPr>
          <a:lstStyle/>
          <a:p>
            <a:r>
              <a:rPr lang="en-US" sz="5400" dirty="0"/>
              <a:t>Vision Insurance </a:t>
            </a:r>
            <a:br>
              <a:rPr lang="en-US" sz="5400" dirty="0"/>
            </a:br>
            <a:endParaRPr lang="en-US" sz="5400" b="1" dirty="0">
              <a:solidFill>
                <a:schemeClr val="tx1"/>
              </a:solidFill>
              <a:latin typeface="+mn-lt"/>
              <a:ea typeface="+mn-ea"/>
              <a:cs typeface="+mn-cs"/>
            </a:endParaRPr>
          </a:p>
        </p:txBody>
      </p:sp>
      <p:pic>
        <p:nvPicPr>
          <p:cNvPr id="4" name="Picture 3" descr="Logo, icon&#10;&#10;Description automatically generated">
            <a:extLst>
              <a:ext uri="{FF2B5EF4-FFF2-40B4-BE49-F238E27FC236}">
                <a16:creationId xmlns:a16="http://schemas.microsoft.com/office/drawing/2014/main" id="{93FD5BF4-0A26-6581-3653-2D5A43BED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105" y="3528356"/>
            <a:ext cx="791714" cy="736046"/>
          </a:xfrm>
          <a:prstGeom prst="rect">
            <a:avLst/>
          </a:prstGeom>
        </p:spPr>
      </p:pic>
    </p:spTree>
    <p:extLst>
      <p:ext uri="{BB962C8B-B14F-4D97-AF65-F5344CB8AC3E}">
        <p14:creationId xmlns:p14="http://schemas.microsoft.com/office/powerpoint/2010/main" val="910706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Vision Insurance</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72859" y="1521315"/>
            <a:ext cx="10921043" cy="3328727"/>
          </a:xfrm>
        </p:spPr>
        <p:txBody>
          <a:bodyPr>
            <a:normAutofit/>
          </a:bodyPr>
          <a:lstStyle/>
          <a:p>
            <a:r>
              <a:rPr lang="en-US" sz="2400" dirty="0"/>
              <a:t>If you are eligible for State Group Health Insurance, you are eligible for vision insurance </a:t>
            </a:r>
          </a:p>
          <a:p>
            <a:r>
              <a:rPr lang="en-US" sz="2400" dirty="0"/>
              <a:t>Provides coverage for eye exam* and materials (for example, glasses and/or contacts)</a:t>
            </a:r>
          </a:p>
          <a:p>
            <a:r>
              <a:rPr lang="en-US" sz="2400" dirty="0"/>
              <a:t>Once enrolled, you must remain enrolled for the entire calendar year</a:t>
            </a:r>
          </a:p>
          <a:p>
            <a:pPr marL="0" indent="0">
              <a:lnSpc>
                <a:spcPct val="110000"/>
              </a:lnSpc>
              <a:spcAft>
                <a:spcPts val="0"/>
              </a:spcAft>
              <a:buNone/>
            </a:pPr>
            <a:r>
              <a:rPr lang="en-US" sz="2000" i="1" dirty="0"/>
              <a:t>     * A vision exam is covered by the State Group Health Insurance plan; however, it does not</a:t>
            </a:r>
          </a:p>
          <a:p>
            <a:pPr marL="0" indent="0">
              <a:lnSpc>
                <a:spcPct val="110000"/>
              </a:lnSpc>
              <a:spcAft>
                <a:spcPts val="0"/>
              </a:spcAft>
              <a:buNone/>
            </a:pPr>
            <a:r>
              <a:rPr lang="en-US" sz="2000" i="1" dirty="0"/>
              <a:t>       cover materials.</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44</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2112932007"/>
              </p:ext>
            </p:extLst>
          </p:nvPr>
        </p:nvGraphicFramePr>
        <p:xfrm>
          <a:off x="747938" y="5561353"/>
          <a:ext cx="7323618" cy="592931"/>
        </p:xfrm>
        <a:graphic>
          <a:graphicData uri="http://schemas.openxmlformats.org/drawingml/2006/table">
            <a:tbl>
              <a:tblPr firstRow="1" bandRow="1">
                <a:tableStyleId>{5C22544A-7EE6-4342-B048-85BDC9FD1C3A}</a:tableStyleId>
              </a:tblPr>
              <a:tblGrid>
                <a:gridCol w="7323618">
                  <a:extLst>
                    <a:ext uri="{9D8B030D-6E8A-4147-A177-3AD203B41FA5}">
                      <a16:colId xmlns:a16="http://schemas.microsoft.com/office/drawing/2014/main" val="3650132062"/>
                    </a:ext>
                  </a:extLst>
                </a:gridCol>
              </a:tblGrid>
              <a:tr h="592931">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 </a:t>
                      </a:r>
                      <a:r>
                        <a:rPr lang="en-US" sz="16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DeltaVision</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provider near you: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Find a </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DeltaVision</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/EyeMed provider</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endParaRPr lang="en-US" sz="1600" b="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Vision Insurance Plan Summary</a:t>
                      </a:r>
                      <a:r>
                        <a:rPr lang="en-US" sz="1600" dirty="0">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1DB1595E-3AFC-DB3E-DC84-04E72AA9ED51}"/>
              </a:ext>
            </a:extLst>
          </p:cNvPr>
          <p:cNvPicPr>
            <a:picLocks noChangeAspect="1"/>
          </p:cNvPicPr>
          <p:nvPr/>
        </p:nvPicPr>
        <p:blipFill>
          <a:blip r:embed="rId5"/>
          <a:stretch>
            <a:fillRect/>
          </a:stretch>
        </p:blipFill>
        <p:spPr>
          <a:xfrm>
            <a:off x="8745955" y="5265540"/>
            <a:ext cx="1365726" cy="830997"/>
          </a:xfrm>
          <a:prstGeom prst="rect">
            <a:avLst/>
          </a:prstGeom>
        </p:spPr>
      </p:pic>
      <p:sp>
        <p:nvSpPr>
          <p:cNvPr id="9" name="TextBox 8">
            <a:extLst>
              <a:ext uri="{FF2B5EF4-FFF2-40B4-BE49-F238E27FC236}">
                <a16:creationId xmlns:a16="http://schemas.microsoft.com/office/drawing/2014/main" id="{1BFE05A0-D46D-6A5C-8F48-C6F47173B80B}"/>
              </a:ext>
            </a:extLst>
          </p:cNvPr>
          <p:cNvSpPr txBox="1"/>
          <p:nvPr/>
        </p:nvSpPr>
        <p:spPr>
          <a:xfrm>
            <a:off x="6346715" y="4434543"/>
            <a:ext cx="5647023" cy="830997"/>
          </a:xfrm>
          <a:prstGeom prst="rect">
            <a:avLst/>
          </a:prstGeom>
          <a:noFill/>
        </p:spPr>
        <p:txBody>
          <a:bodyPr wrap="square" rtlCol="0">
            <a:spAutoFit/>
          </a:bodyPr>
          <a:lstStyle/>
          <a:p>
            <a:pPr algn="ctr"/>
            <a:r>
              <a:rPr lang="en-US" sz="2400" b="1" dirty="0">
                <a:solidFill>
                  <a:srgbClr val="009900"/>
                </a:solidFill>
              </a:rPr>
              <a:t>Benefits provided by DeltaVision </a:t>
            </a:r>
          </a:p>
          <a:p>
            <a:pPr algn="ctr"/>
            <a:r>
              <a:rPr lang="en-US" sz="2400" b="1" dirty="0">
                <a:solidFill>
                  <a:srgbClr val="009900"/>
                </a:solidFill>
              </a:rPr>
              <a:t>(in partnership with EyeMed)</a:t>
            </a:r>
            <a:r>
              <a:rPr lang="en-US" dirty="0">
                <a:solidFill>
                  <a:srgbClr val="009900"/>
                </a:solidFill>
              </a:rPr>
              <a:t> </a:t>
            </a:r>
          </a:p>
        </p:txBody>
      </p:sp>
    </p:spTree>
    <p:extLst>
      <p:ext uri="{BB962C8B-B14F-4D97-AF65-F5344CB8AC3E}">
        <p14:creationId xmlns:p14="http://schemas.microsoft.com/office/powerpoint/2010/main" val="1088033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76" y="4415106"/>
            <a:ext cx="9583061" cy="736046"/>
          </a:xfrm>
        </p:spPr>
        <p:txBody>
          <a:bodyPr>
            <a:noAutofit/>
          </a:bodyPr>
          <a:lstStyle/>
          <a:p>
            <a:r>
              <a:rPr lang="en-US" sz="5400" dirty="0"/>
              <a:t>Life Insurance</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878F4E2A-3C41-27D8-13B4-3F970F4F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865" y="3329682"/>
            <a:ext cx="1048139" cy="847519"/>
          </a:xfrm>
          <a:prstGeom prst="rect">
            <a:avLst/>
          </a:prstGeom>
        </p:spPr>
      </p:pic>
    </p:spTree>
    <p:extLst>
      <p:ext uri="{BB962C8B-B14F-4D97-AF65-F5344CB8AC3E}">
        <p14:creationId xmlns:p14="http://schemas.microsoft.com/office/powerpoint/2010/main" val="437743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You may enroll in two life insurance plans:</a:t>
            </a:r>
          </a:p>
          <a:p>
            <a:pPr lvl="1"/>
            <a:r>
              <a:rPr lang="en-US" sz="2000" dirty="0"/>
              <a:t>State Group Life Insurance</a:t>
            </a:r>
          </a:p>
          <a:p>
            <a:pPr lvl="1"/>
            <a:r>
              <a:rPr lang="en-US" sz="2000" dirty="0"/>
              <a:t>Individual &amp; Family Life Insurance</a:t>
            </a:r>
          </a:p>
          <a:p>
            <a:pPr marL="457200" lvl="1" indent="0">
              <a:buNone/>
            </a:pPr>
            <a:endParaRPr lang="en-US" sz="2000" dirty="0"/>
          </a:p>
          <a:p>
            <a:r>
              <a:rPr lang="en-US" sz="2400" dirty="0"/>
              <a:t>Coverage is guaranteed without proof of good health when first eligible</a:t>
            </a:r>
          </a:p>
          <a:p>
            <a:r>
              <a:rPr lang="en-US" sz="2400" dirty="0"/>
              <a:t>If you do not enroll when first eligible, you may be able to enroll with proof of good health (evidence of insurability)</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46</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1560803317"/>
              </p:ext>
            </p:extLst>
          </p:nvPr>
        </p:nvGraphicFramePr>
        <p:xfrm>
          <a:off x="635477" y="5571460"/>
          <a:ext cx="7786034" cy="549243"/>
        </p:xfrm>
        <a:graphic>
          <a:graphicData uri="http://schemas.openxmlformats.org/drawingml/2006/table">
            <a:tbl>
              <a:tblPr firstRow="1" bandRow="1">
                <a:tableStyleId>{5C22544A-7EE6-4342-B048-85BDC9FD1C3A}</a:tableStyleId>
              </a:tblPr>
              <a:tblGrid>
                <a:gridCol w="7786034">
                  <a:extLst>
                    <a:ext uri="{9D8B030D-6E8A-4147-A177-3AD203B41FA5}">
                      <a16:colId xmlns:a16="http://schemas.microsoft.com/office/drawing/2014/main" val="3650132062"/>
                    </a:ext>
                  </a:extLst>
                </a:gridCol>
              </a:tblGrid>
              <a:tr h="549243">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Life Insurance Comparison</a:t>
                      </a:r>
                      <a:r>
                        <a:rPr lang="en-US" sz="1600" b="0" dirty="0">
                          <a:solidFill>
                            <a:srgbClr val="005777"/>
                          </a:solidFill>
                          <a:latin typeface="Open Sans" panose="020B0606030504020204" pitchFamily="34" charset="0"/>
                          <a:ea typeface="Open Sans" panose="020B0606030504020204" pitchFamily="34" charset="0"/>
                          <a:cs typeface="Open Sans" panose="020B0606030504020204" pitchFamily="34" charset="0"/>
                        </a:rPr>
                        <a:t>,</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Life Insurance Premiums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Life Insurance</a:t>
            </a:r>
          </a:p>
        </p:txBody>
      </p:sp>
    </p:spTree>
    <p:extLst>
      <p:ext uri="{BB962C8B-B14F-4D97-AF65-F5344CB8AC3E}">
        <p14:creationId xmlns:p14="http://schemas.microsoft.com/office/powerpoint/2010/main" val="1630326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a:xfrm>
            <a:off x="615310" y="92709"/>
            <a:ext cx="10921043" cy="1143000"/>
          </a:xfrm>
        </p:spPr>
        <p:txBody>
          <a:bodyPr/>
          <a:lstStyle/>
          <a:p>
            <a:r>
              <a:rPr lang="en-US"/>
              <a:t>Life Insurance</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47</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75060355"/>
              </p:ext>
            </p:extLst>
          </p:nvPr>
        </p:nvGraphicFramePr>
        <p:xfrm>
          <a:off x="615310" y="1432863"/>
          <a:ext cx="10655786" cy="3992274"/>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21660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 Group Life Insurance</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eligible for this life insurance, you must be eligible for the Wisconsin Retirement System (WRS) and under age 70 when first enrolled</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Covers you up to five times your annual salary</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Dependent coverage available - Covers your spouse up to $20,000 and your eligible children up to $10,000 each</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Continues into retirement at group policy rates</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pays a portion of the premium</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66796158"/>
                  </a:ext>
                </a:extLst>
              </a:tr>
              <a:tr h="1826253">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Individual &amp; Family Life Insurance</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Up to $20,000 initially for employee, $10,000 spouse/domestic partner and $5,000 child(ren) coverage</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Maximum coverage of $300,000 employee, $150,000 spouse/domestic partner and $25,000 child(ren)</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increase opportunity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2054090"/>
                  </a:ext>
                </a:extLst>
              </a:tr>
            </a:tbl>
          </a:graphicData>
        </a:graphic>
      </p:graphicFrame>
    </p:spTree>
    <p:extLst>
      <p:ext uri="{BB962C8B-B14F-4D97-AF65-F5344CB8AC3E}">
        <p14:creationId xmlns:p14="http://schemas.microsoft.com/office/powerpoint/2010/main" val="3181775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fontScale="92500" lnSpcReduction="20000"/>
          </a:bodyPr>
          <a:lstStyle/>
          <a:p>
            <a:r>
              <a:rPr lang="en-US" sz="2400" dirty="0"/>
              <a:t>Most plans have a separate beneficiary designation </a:t>
            </a:r>
          </a:p>
          <a:p>
            <a:pPr lvl="1">
              <a:spcAft>
                <a:spcPts val="600"/>
              </a:spcAft>
            </a:pPr>
            <a:r>
              <a:rPr lang="en-US" sz="2000" dirty="0"/>
              <a:t>Exception: State Group Life Insurance, Wisconsin Retirement System (WRS) and Accident Insurance use the same form</a:t>
            </a:r>
          </a:p>
          <a:p>
            <a:r>
              <a:rPr lang="en-US" sz="2400" dirty="0"/>
              <a:t>Some plans allow you to name a beneficiary online or to complete a paper form</a:t>
            </a:r>
          </a:p>
          <a:p>
            <a:r>
              <a:rPr lang="en-US" sz="2400" dirty="0"/>
              <a:t>Mail paper beneficiary designations directly to the address on each form </a:t>
            </a:r>
          </a:p>
          <a:p>
            <a:r>
              <a:rPr lang="en-US" sz="2400" dirty="0"/>
              <a:t>If you do not submit beneficiary forms, benefits are payable per Standard Sequence </a:t>
            </a:r>
          </a:p>
          <a:p>
            <a:r>
              <a:rPr lang="en-US" sz="2400" dirty="0"/>
              <a:t>Update as necessary, especially when you have a life event</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48</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Life Insurance – Beneficiary Designation</a:t>
            </a:r>
          </a:p>
        </p:txBody>
      </p:sp>
      <p:graphicFrame>
        <p:nvGraphicFramePr>
          <p:cNvPr id="2" name="Table 1">
            <a:extLst>
              <a:ext uri="{FF2B5EF4-FFF2-40B4-BE49-F238E27FC236}">
                <a16:creationId xmlns:a16="http://schemas.microsoft.com/office/drawing/2014/main" id="{06D349AE-06AA-BDDA-E811-56DD2204EEE3}"/>
              </a:ext>
            </a:extLst>
          </p:cNvPr>
          <p:cNvGraphicFramePr>
            <a:graphicFrameLocks noGrp="1"/>
          </p:cNvGraphicFramePr>
          <p:nvPr>
            <p:extLst>
              <p:ext uri="{D42A27DB-BD31-4B8C-83A1-F6EECF244321}">
                <p14:modId xmlns:p14="http://schemas.microsoft.com/office/powerpoint/2010/main" val="542219462"/>
              </p:ext>
            </p:extLst>
          </p:nvPr>
        </p:nvGraphicFramePr>
        <p:xfrm>
          <a:off x="747939" y="5393210"/>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1576760499"/>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Beneficiary Information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197783779"/>
                  </a:ext>
                </a:extLst>
              </a:tr>
            </a:tbl>
          </a:graphicData>
        </a:graphic>
      </p:graphicFrame>
    </p:spTree>
    <p:extLst>
      <p:ext uri="{BB962C8B-B14F-4D97-AF65-F5344CB8AC3E}">
        <p14:creationId xmlns:p14="http://schemas.microsoft.com/office/powerpoint/2010/main" val="3338821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33" y="3936591"/>
            <a:ext cx="9583061" cy="736046"/>
          </a:xfrm>
        </p:spPr>
        <p:txBody>
          <a:bodyPr>
            <a:noAutofit/>
          </a:bodyPr>
          <a:lstStyle/>
          <a:p>
            <a:r>
              <a:rPr lang="en-US" sz="5400" dirty="0"/>
              <a:t>Accidental Death &amp; Dismemberment and</a:t>
            </a:r>
            <a:br>
              <a:rPr lang="en-US" sz="5400" dirty="0"/>
            </a:br>
            <a:r>
              <a:rPr lang="en-US" sz="5400" dirty="0"/>
              <a:t> Accident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6243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03C0-43F7-46AC-B5A2-690186615BF4}"/>
              </a:ext>
            </a:extLst>
          </p:cNvPr>
          <p:cNvSpPr>
            <a:spLocks noGrp="1"/>
          </p:cNvSpPr>
          <p:nvPr>
            <p:ph type="title"/>
          </p:nvPr>
        </p:nvSpPr>
        <p:spPr/>
        <p:txBody>
          <a:bodyPr/>
          <a:lstStyle/>
          <a:p>
            <a:r>
              <a:rPr lang="en-US"/>
              <a:t>Payroll Deductions</a:t>
            </a:r>
          </a:p>
        </p:txBody>
      </p:sp>
      <p:sp>
        <p:nvSpPr>
          <p:cNvPr id="4" name="Slide Number Placeholder 3">
            <a:extLst>
              <a:ext uri="{FF2B5EF4-FFF2-40B4-BE49-F238E27FC236}">
                <a16:creationId xmlns:a16="http://schemas.microsoft.com/office/drawing/2014/main" id="{540E0E8D-418E-45C3-B6BB-B29F32842E23}"/>
              </a:ext>
            </a:extLst>
          </p:cNvPr>
          <p:cNvSpPr>
            <a:spLocks noGrp="1"/>
          </p:cNvSpPr>
          <p:nvPr>
            <p:ph type="sldNum" sz="quarter" idx="12"/>
          </p:nvPr>
        </p:nvSpPr>
        <p:spPr/>
        <p:txBody>
          <a:bodyPr/>
          <a:lstStyle/>
          <a:p>
            <a:fld id="{678F7216-1C8D-9C4B-8765-95E531582293}" type="slidenum">
              <a:rPr lang="en-US" smtClean="0"/>
              <a:t>5</a:t>
            </a:fld>
            <a:endParaRPr lang="en-US"/>
          </a:p>
        </p:txBody>
      </p:sp>
      <p:graphicFrame>
        <p:nvGraphicFramePr>
          <p:cNvPr id="18" name="Table 18">
            <a:extLst>
              <a:ext uri="{FF2B5EF4-FFF2-40B4-BE49-F238E27FC236}">
                <a16:creationId xmlns:a16="http://schemas.microsoft.com/office/drawing/2014/main" id="{644DF423-BEBC-43DF-BFC2-17173F10FD6F}"/>
              </a:ext>
            </a:extLst>
          </p:cNvPr>
          <p:cNvGraphicFramePr>
            <a:graphicFrameLocks noGrp="1"/>
          </p:cNvGraphicFramePr>
          <p:nvPr>
            <p:extLst>
              <p:ext uri="{D42A27DB-BD31-4B8C-83A1-F6EECF244321}">
                <p14:modId xmlns:p14="http://schemas.microsoft.com/office/powerpoint/2010/main" val="1775988726"/>
              </p:ext>
            </p:extLst>
          </p:nvPr>
        </p:nvGraphicFramePr>
        <p:xfrm>
          <a:off x="672859" y="1417638"/>
          <a:ext cx="10632484" cy="4357172"/>
        </p:xfrm>
        <a:graphic>
          <a:graphicData uri="http://schemas.openxmlformats.org/drawingml/2006/table">
            <a:tbl>
              <a:tblPr firstRow="1" bandRow="1">
                <a:tableStyleId>{5C22544A-7EE6-4342-B048-85BDC9FD1C3A}</a:tableStyleId>
              </a:tblPr>
              <a:tblGrid>
                <a:gridCol w="2103250">
                  <a:extLst>
                    <a:ext uri="{9D8B030D-6E8A-4147-A177-3AD203B41FA5}">
                      <a16:colId xmlns:a16="http://schemas.microsoft.com/office/drawing/2014/main" val="751174876"/>
                    </a:ext>
                  </a:extLst>
                </a:gridCol>
                <a:gridCol w="2957016">
                  <a:extLst>
                    <a:ext uri="{9D8B030D-6E8A-4147-A177-3AD203B41FA5}">
                      <a16:colId xmlns:a16="http://schemas.microsoft.com/office/drawing/2014/main" val="1742293145"/>
                    </a:ext>
                  </a:extLst>
                </a:gridCol>
                <a:gridCol w="2914097">
                  <a:extLst>
                    <a:ext uri="{9D8B030D-6E8A-4147-A177-3AD203B41FA5}">
                      <a16:colId xmlns:a16="http://schemas.microsoft.com/office/drawing/2014/main" val="656077680"/>
                    </a:ext>
                  </a:extLst>
                </a:gridCol>
                <a:gridCol w="2658121">
                  <a:extLst>
                    <a:ext uri="{9D8B030D-6E8A-4147-A177-3AD203B41FA5}">
                      <a16:colId xmlns:a16="http://schemas.microsoft.com/office/drawing/2014/main" val="2157540168"/>
                    </a:ext>
                  </a:extLst>
                </a:gridCol>
              </a:tblGrid>
              <a:tr h="13985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Taxes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Insurance Benefit Premiums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Spending &amp; Savings Account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Supplemental Retirement Plans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Contributions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Wisconsin Retirement System (WRS) Contributions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1666796158"/>
                  </a:ext>
                </a:extLst>
              </a:tr>
              <a:tr h="2894132">
                <a:tc>
                  <a:txBody>
                    <a:bodyPr/>
                    <a:lstStyle/>
                    <a:p>
                      <a:pPr marL="0" marR="0" lvl="0" indent="0" algn="l" defTabSz="800100" rtl="0" eaLnBrk="1" fontAlgn="auto" latinLnBrk="0" hangingPunct="1">
                        <a:lnSpc>
                          <a:spcPts val="2200"/>
                        </a:lnSpc>
                        <a:spcBef>
                          <a:spcPts val="1200"/>
                        </a:spcBef>
                        <a:spcAft>
                          <a:spcPts val="0"/>
                        </a:spcAft>
                        <a:buClr>
                          <a:srgbClr val="820032"/>
                        </a:buClr>
                        <a:buSzTx/>
                        <a:buFont typeface="Arial" panose="020B0604020202020204" pitchFamily="34" charset="0"/>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p>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Federal &amp; State Income Tax</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Social Security &amp; Medicare</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Complete W-4 in </a:t>
                      </a:r>
                      <a:r>
                        <a:rPr lang="en-US" sz="1600" kern="1200" dirty="0">
                          <a:solidFill>
                            <a:srgbClr val="005777"/>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my.</a:t>
                      </a:r>
                      <a:r>
                        <a:rPr lang="en-US" sz="1600" kern="1200" baseline="0" dirty="0">
                          <a:solidFill>
                            <a:srgbClr val="005777"/>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wisconsin</a:t>
                      </a:r>
                      <a:r>
                        <a:rPr lang="en-US" sz="1600" kern="1200" dirty="0">
                          <a:solidFill>
                            <a:srgbClr val="005777"/>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.edu</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75565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Paid for month of coverage</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dental &amp; vision deducted pretax for Federal, State, Social Security &amp; Medicare</a:t>
                      </a:r>
                    </a:p>
                    <a:p>
                      <a:pPr>
                        <a:spcBef>
                          <a:spcPts val="12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State, Social Security &amp; Medicare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Retirement plans allow after-tax (Roth) contributions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endParaRPr lang="en-US" sz="1600" b="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&amp; State</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Tree>
    <p:extLst>
      <p:ext uri="{BB962C8B-B14F-4D97-AF65-F5344CB8AC3E}">
        <p14:creationId xmlns:p14="http://schemas.microsoft.com/office/powerpoint/2010/main" val="3847288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50</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2939548496"/>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AD&amp;D and Accident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507904"/>
            <a:ext cx="10921043" cy="1143000"/>
          </a:xfrm>
        </p:spPr>
        <p:txBody>
          <a:bodyPr>
            <a:normAutofit fontScale="90000"/>
          </a:bodyPr>
          <a:lstStyle/>
          <a:p>
            <a:r>
              <a:rPr lang="en-US" dirty="0"/>
              <a:t>Accidental Death &amp; Dismemberment and Accident Insurance</a:t>
            </a:r>
          </a:p>
        </p:txBody>
      </p:sp>
      <p:graphicFrame>
        <p:nvGraphicFramePr>
          <p:cNvPr id="9" name="Content Placeholder 4">
            <a:extLst>
              <a:ext uri="{FF2B5EF4-FFF2-40B4-BE49-F238E27FC236}">
                <a16:creationId xmlns:a16="http://schemas.microsoft.com/office/drawing/2014/main" id="{86DF9DA3-EE61-82C1-6D71-4369FAE1756E}"/>
              </a:ext>
            </a:extLst>
          </p:cNvPr>
          <p:cNvGraphicFramePr>
            <a:graphicFrameLocks/>
          </p:cNvGraphicFramePr>
          <p:nvPr>
            <p:extLst>
              <p:ext uri="{D42A27DB-BD31-4B8C-83A1-F6EECF244321}">
                <p14:modId xmlns:p14="http://schemas.microsoft.com/office/powerpoint/2010/main" val="3984612024"/>
              </p:ext>
            </p:extLst>
          </p:nvPr>
        </p:nvGraphicFramePr>
        <p:xfrm>
          <a:off x="747939" y="1775315"/>
          <a:ext cx="10352688" cy="3277010"/>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366818">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Accidental Death &amp; Dismemberment </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 Insurance</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extLst>
                  <a:ext uri="{0D108BD9-81ED-4DB2-BD59-A6C34878D82A}">
                    <a16:rowId xmlns:a16="http://schemas.microsoft.com/office/drawing/2014/main" val="10000"/>
                  </a:ext>
                </a:extLst>
              </a:tr>
              <a:tr h="2032770">
                <a:tc>
                  <a:txBody>
                    <a:bodyPr/>
                    <a:lstStyle/>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Offers coverage for accidental death and dismemberment (AD&amp;D) for you, your spouse/domestic partner, and eligible children</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Travel Assist coverage, Identity Theft Services, Critical Burn and Rehabilitation benefits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retirement</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Provides cash payment to help cover out-of-pocket expenses in the event of an injury due to an accident</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Coverage for you, your spouse and eligible children</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an AD&amp;D component and Identity Theft services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end of employment</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r h="419110">
                <a:tc gridSpan="2">
                  <a:txBody>
                    <a:bodyPr/>
                    <a:lstStyle/>
                    <a:p>
                      <a:pPr marL="114300" marR="0" lvl="0" indent="0" algn="ctr"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may enroll in both plans: AD&amp;D Insurance and Accident Insurance</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hMerge="1">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endParaRPr lang="en-US" sz="17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extLst>
                  <a:ext uri="{0D108BD9-81ED-4DB2-BD59-A6C34878D82A}">
                    <a16:rowId xmlns:a16="http://schemas.microsoft.com/office/drawing/2014/main" val="344797745"/>
                  </a:ext>
                </a:extLst>
              </a:tr>
            </a:tbl>
          </a:graphicData>
        </a:graphic>
      </p:graphicFrame>
    </p:spTree>
    <p:extLst>
      <p:ext uri="{BB962C8B-B14F-4D97-AF65-F5344CB8AC3E}">
        <p14:creationId xmlns:p14="http://schemas.microsoft.com/office/powerpoint/2010/main" val="2385130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260" y="3517914"/>
            <a:ext cx="10725480" cy="736046"/>
          </a:xfrm>
        </p:spPr>
        <p:txBody>
          <a:bodyPr>
            <a:noAutofit/>
          </a:bodyPr>
          <a:lstStyle/>
          <a:p>
            <a:r>
              <a:rPr lang="en-US" sz="5400" dirty="0"/>
              <a:t>Income Continuation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24407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Provides up to 75% of gross base wages if unable to work due to illness or injury</a:t>
            </a:r>
          </a:p>
          <a:p>
            <a:r>
              <a:rPr lang="en-US" sz="2400" dirty="0"/>
              <a:t>Insures annual earnings up to $120,000</a:t>
            </a:r>
            <a:endParaRPr lang="en-US" sz="2000" dirty="0"/>
          </a:p>
          <a:p>
            <a:r>
              <a:rPr lang="en-US" sz="2400" dirty="0"/>
              <a:t>Must exhaust up to 1,040 hours of sick leave or elimination period, whichever is longer, before benefits are paid</a:t>
            </a:r>
          </a:p>
          <a:p>
            <a:r>
              <a:rPr lang="en-US" sz="2400" dirty="0"/>
              <a:t>Application required to elect or decline coverage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52</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1680187652"/>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Income Continuation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778056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pPr marL="0" indent="0">
              <a:buNone/>
            </a:pPr>
            <a:r>
              <a:rPr lang="en-US" sz="2400" b="1" dirty="0"/>
              <a:t>University Staff</a:t>
            </a:r>
          </a:p>
          <a:p>
            <a:r>
              <a:rPr lang="en-US" sz="2400" dirty="0"/>
              <a:t>Enroll within 30 days of your hire/eligibility date</a:t>
            </a:r>
          </a:p>
          <a:p>
            <a:r>
              <a:rPr lang="en-US" sz="2400" dirty="0"/>
              <a:t>Deferred enrollment opportunities when you reach certain premium categories, determined by sick leave balance</a:t>
            </a:r>
          </a:p>
          <a:p>
            <a:r>
              <a:rPr lang="en-US" sz="2400" dirty="0"/>
              <a:t>Your elimination period is 30-days</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53</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graphicFrame>
        <p:nvGraphicFramePr>
          <p:cNvPr id="2" name="Table 4">
            <a:extLst>
              <a:ext uri="{FF2B5EF4-FFF2-40B4-BE49-F238E27FC236}">
                <a16:creationId xmlns:a16="http://schemas.microsoft.com/office/drawing/2014/main" id="{E0BA06D5-83A5-393E-17AA-5B9545BDDDC7}"/>
              </a:ext>
            </a:extLst>
          </p:cNvPr>
          <p:cNvGraphicFramePr>
            <a:graphicFrameLocks noGrp="1"/>
          </p:cNvGraphicFramePr>
          <p:nvPr>
            <p:extLst>
              <p:ext uri="{D42A27DB-BD31-4B8C-83A1-F6EECF244321}">
                <p14:modId xmlns:p14="http://schemas.microsoft.com/office/powerpoint/2010/main" val="2579651752"/>
              </p:ext>
            </p:extLst>
          </p:nvPr>
        </p:nvGraphicFramePr>
        <p:xfrm>
          <a:off x="1061356" y="4213525"/>
          <a:ext cx="10069285" cy="1468120"/>
        </p:xfrm>
        <a:graphic>
          <a:graphicData uri="http://schemas.openxmlformats.org/drawingml/2006/table">
            <a:tbl>
              <a:tblPr firstRow="1" bandRow="1">
                <a:tableStyleId>{C4B1156A-380E-4F78-BDF5-A606A8083BF9}</a:tableStyleId>
              </a:tblPr>
              <a:tblGrid>
                <a:gridCol w="1438469">
                  <a:extLst>
                    <a:ext uri="{9D8B030D-6E8A-4147-A177-3AD203B41FA5}">
                      <a16:colId xmlns:a16="http://schemas.microsoft.com/office/drawing/2014/main" val="548234818"/>
                    </a:ext>
                  </a:extLst>
                </a:gridCol>
                <a:gridCol w="1438469">
                  <a:extLst>
                    <a:ext uri="{9D8B030D-6E8A-4147-A177-3AD203B41FA5}">
                      <a16:colId xmlns:a16="http://schemas.microsoft.com/office/drawing/2014/main" val="3768207411"/>
                    </a:ext>
                  </a:extLst>
                </a:gridCol>
                <a:gridCol w="1367326">
                  <a:extLst>
                    <a:ext uri="{9D8B030D-6E8A-4147-A177-3AD203B41FA5}">
                      <a16:colId xmlns:a16="http://schemas.microsoft.com/office/drawing/2014/main" val="4207085478"/>
                    </a:ext>
                  </a:extLst>
                </a:gridCol>
                <a:gridCol w="1653460">
                  <a:extLst>
                    <a:ext uri="{9D8B030D-6E8A-4147-A177-3AD203B41FA5}">
                      <a16:colId xmlns:a16="http://schemas.microsoft.com/office/drawing/2014/main" val="2785337790"/>
                    </a:ext>
                  </a:extLst>
                </a:gridCol>
                <a:gridCol w="1294623">
                  <a:extLst>
                    <a:ext uri="{9D8B030D-6E8A-4147-A177-3AD203B41FA5}">
                      <a16:colId xmlns:a16="http://schemas.microsoft.com/office/drawing/2014/main" val="3844835150"/>
                    </a:ext>
                  </a:extLst>
                </a:gridCol>
                <a:gridCol w="1438469">
                  <a:extLst>
                    <a:ext uri="{9D8B030D-6E8A-4147-A177-3AD203B41FA5}">
                      <a16:colId xmlns:a16="http://schemas.microsoft.com/office/drawing/2014/main" val="2205606063"/>
                    </a:ext>
                  </a:extLst>
                </a:gridCol>
                <a:gridCol w="1438469">
                  <a:extLst>
                    <a:ext uri="{9D8B030D-6E8A-4147-A177-3AD203B41FA5}">
                      <a16:colId xmlns:a16="http://schemas.microsoft.com/office/drawing/2014/main" val="1645804108"/>
                    </a:ext>
                  </a:extLst>
                </a:gridCol>
              </a:tblGrid>
              <a:tr h="370840">
                <a:tc>
                  <a:txBody>
                    <a:bodyPr/>
                    <a:lstStyle/>
                    <a:p>
                      <a:pPr algn="ctr"/>
                      <a:r>
                        <a:rPr lang="en-US" dirty="0">
                          <a:solidFill>
                            <a:schemeClr val="bg1"/>
                          </a:solidFill>
                        </a:rPr>
                        <a:t>Category</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1</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2</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3*</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4</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5</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6</a:t>
                      </a:r>
                    </a:p>
                  </a:txBody>
                  <a:tcPr anchor="ctr">
                    <a:lnB w="12700" cap="flat" cmpd="sng" algn="ctr">
                      <a:solidFill>
                        <a:srgbClr val="005777"/>
                      </a:solidFill>
                      <a:prstDash val="solid"/>
                      <a:round/>
                      <a:headEnd type="none" w="med" len="med"/>
                      <a:tailEnd type="none" w="med" len="med"/>
                    </a:lnB>
                    <a:solidFill>
                      <a:srgbClr val="005777"/>
                    </a:solidFill>
                  </a:tcPr>
                </a:tc>
                <a:extLst>
                  <a:ext uri="{0D108BD9-81ED-4DB2-BD59-A6C34878D82A}">
                    <a16:rowId xmlns:a16="http://schemas.microsoft.com/office/drawing/2014/main" val="1870884639"/>
                  </a:ext>
                </a:extLst>
              </a:tr>
              <a:tr h="370840">
                <a:tc>
                  <a:txBody>
                    <a:bodyPr/>
                    <a:lstStyle/>
                    <a:p>
                      <a:pPr algn="ctr"/>
                      <a:r>
                        <a:rPr lang="en-US" sz="2000" dirty="0"/>
                        <a:t>Sick Leave Balance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0 – 184</a:t>
                      </a:r>
                    </a:p>
                    <a:p>
                      <a:pPr algn="ctr"/>
                      <a:r>
                        <a:rPr lang="en-US" sz="2000" dirty="0"/>
                        <a:t>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185 – 519 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1600" dirty="0"/>
                        <a:t>Accrue 80 hours of unused leave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520 – 728 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728 – 1,040 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1,041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3336890027"/>
                  </a:ext>
                </a:extLst>
              </a:tr>
              <a:tr h="370840">
                <a:tc>
                  <a:txBody>
                    <a:bodyPr/>
                    <a:lstStyle/>
                    <a:p>
                      <a:pPr algn="ctr"/>
                      <a:r>
                        <a:rPr lang="en-US" sz="2000" b="1" dirty="0">
                          <a:solidFill>
                            <a:srgbClr val="005777"/>
                          </a:solidFill>
                        </a:rPr>
                        <a:t>Cost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algn="ct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                                                                                                                             </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$0</a:t>
                      </a:r>
                    </a:p>
                  </a:txBody>
                  <a:tcPr anchor="ctr">
                    <a:lnT w="12700" cap="flat" cmpd="sng" algn="ctr">
                      <a:solidFill>
                        <a:srgbClr val="005777"/>
                      </a:solidFill>
                      <a:prstDash val="solid"/>
                      <a:round/>
                      <a:headEnd type="none" w="med" len="med"/>
                      <a:tailEnd type="none" w="med" len="med"/>
                    </a:lnT>
                    <a:solidFill>
                      <a:srgbClr val="CCDDE4"/>
                    </a:solidFill>
                  </a:tcPr>
                </a:tc>
                <a:extLst>
                  <a:ext uri="{0D108BD9-81ED-4DB2-BD59-A6C34878D82A}">
                    <a16:rowId xmlns:a16="http://schemas.microsoft.com/office/drawing/2014/main" val="2591935299"/>
                  </a:ext>
                </a:extLst>
              </a:tr>
            </a:tbl>
          </a:graphicData>
        </a:graphic>
      </p:graphicFrame>
      <p:sp>
        <p:nvSpPr>
          <p:cNvPr id="5" name="TextBox 4">
            <a:extLst>
              <a:ext uri="{FF2B5EF4-FFF2-40B4-BE49-F238E27FC236}">
                <a16:creationId xmlns:a16="http://schemas.microsoft.com/office/drawing/2014/main" id="{8D3B8171-662A-4493-E3A9-CD6B6CBCE3A2}"/>
              </a:ext>
            </a:extLst>
          </p:cNvPr>
          <p:cNvSpPr txBox="1"/>
          <p:nvPr/>
        </p:nvSpPr>
        <p:spPr>
          <a:xfrm>
            <a:off x="1002650" y="5822144"/>
            <a:ext cx="9256445" cy="369332"/>
          </a:xfrm>
          <a:prstGeom prst="rect">
            <a:avLst/>
          </a:prstGeom>
          <a:noFill/>
        </p:spPr>
        <p:txBody>
          <a:bodyPr wrap="none" rtlCol="0">
            <a:spAutoFit/>
          </a:bodyPr>
          <a:lstStyle/>
          <a:p>
            <a:r>
              <a:rPr lang="en-US"/>
              <a:t>* Category 3 – special rate category, must meet annually to qualify for the employer contribution.</a:t>
            </a:r>
          </a:p>
        </p:txBody>
      </p:sp>
    </p:spTree>
    <p:extLst>
      <p:ext uri="{BB962C8B-B14F-4D97-AF65-F5344CB8AC3E}">
        <p14:creationId xmlns:p14="http://schemas.microsoft.com/office/powerpoint/2010/main" val="2404537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602" y="3561591"/>
            <a:ext cx="11552673" cy="736046"/>
          </a:xfrm>
        </p:spPr>
        <p:txBody>
          <a:bodyPr>
            <a:noAutofit/>
          </a:bodyPr>
          <a:lstStyle/>
          <a:p>
            <a:r>
              <a:rPr lang="en-US" sz="5400" dirty="0"/>
              <a:t>Flexible Spending Accounts</a:t>
            </a:r>
            <a:br>
              <a:rPr lang="en-US" sz="5400" dirty="0"/>
            </a:br>
            <a:r>
              <a:rPr lang="en-US" sz="5400" dirty="0"/>
              <a:t>(FSAs)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F2AC838-16B4-D6D0-7CE6-D4A4AFFD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29" y="2560363"/>
            <a:ext cx="1013498" cy="1001228"/>
          </a:xfrm>
          <a:prstGeom prst="rect">
            <a:avLst/>
          </a:prstGeom>
        </p:spPr>
      </p:pic>
    </p:spTree>
    <p:extLst>
      <p:ext uri="{BB962C8B-B14F-4D97-AF65-F5344CB8AC3E}">
        <p14:creationId xmlns:p14="http://schemas.microsoft.com/office/powerpoint/2010/main" val="1698948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55</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97035" y="146401"/>
            <a:ext cx="10921043" cy="1143000"/>
          </a:xfrm>
        </p:spPr>
        <p:txBody>
          <a:bodyPr/>
          <a:lstStyle/>
          <a:p>
            <a:r>
              <a:rPr lang="en-US" dirty="0"/>
              <a:t>Flexible Spending Accounts (FSA)</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3550522372"/>
              </p:ext>
            </p:extLst>
          </p:nvPr>
        </p:nvGraphicFramePr>
        <p:xfrm>
          <a:off x="1343893" y="6132284"/>
          <a:ext cx="6707715" cy="475535"/>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475535">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Spending and Savings Accounts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9" name="Table 18">
            <a:extLst>
              <a:ext uri="{FF2B5EF4-FFF2-40B4-BE49-F238E27FC236}">
                <a16:creationId xmlns:a16="http://schemas.microsoft.com/office/drawing/2014/main" id="{44746B0F-BFE8-58AF-5985-2FD8F124A8BE}"/>
              </a:ext>
            </a:extLst>
          </p:cNvPr>
          <p:cNvGraphicFramePr>
            <a:graphicFrameLocks noGrp="1"/>
          </p:cNvGraphicFramePr>
          <p:nvPr>
            <p:extLst>
              <p:ext uri="{D42A27DB-BD31-4B8C-83A1-F6EECF244321}">
                <p14:modId xmlns:p14="http://schemas.microsoft.com/office/powerpoint/2010/main" val="2843632556"/>
              </p:ext>
            </p:extLst>
          </p:nvPr>
        </p:nvGraphicFramePr>
        <p:xfrm>
          <a:off x="493229" y="1340949"/>
          <a:ext cx="11328658" cy="3916680"/>
        </p:xfrm>
        <a:graphic>
          <a:graphicData uri="http://schemas.openxmlformats.org/drawingml/2006/table">
            <a:tbl>
              <a:tblPr firstRow="1" bandRow="1">
                <a:tableStyleId>{5C22544A-7EE6-4342-B048-85BDC9FD1C3A}</a:tableStyleId>
              </a:tblPr>
              <a:tblGrid>
                <a:gridCol w="1596829">
                  <a:extLst>
                    <a:ext uri="{9D8B030D-6E8A-4147-A177-3AD203B41FA5}">
                      <a16:colId xmlns:a16="http://schemas.microsoft.com/office/drawing/2014/main" val="751174876"/>
                    </a:ext>
                  </a:extLst>
                </a:gridCol>
                <a:gridCol w="2104183">
                  <a:extLst>
                    <a:ext uri="{9D8B030D-6E8A-4147-A177-3AD203B41FA5}">
                      <a16:colId xmlns:a16="http://schemas.microsoft.com/office/drawing/2014/main" val="2026948860"/>
                    </a:ext>
                  </a:extLst>
                </a:gridCol>
                <a:gridCol w="7627646">
                  <a:extLst>
                    <a:ext uri="{9D8B030D-6E8A-4147-A177-3AD203B41FA5}">
                      <a16:colId xmlns:a16="http://schemas.microsoft.com/office/drawing/2014/main" val="1742293145"/>
                    </a:ext>
                  </a:extLst>
                </a:gridCol>
              </a:tblGrid>
              <a:tr h="393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Type of Account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Contribution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Carryover Limits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
                          <a:srgbClr val="960000"/>
                        </a:buClr>
                        <a:buSzTx/>
                        <a:buFont typeface="Wingdings" panose="05000000000000000000" pitchFamily="2" charset="2"/>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600323832"/>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$3,050 per 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$610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Help pay for eligible medical, dental, vision, and pharmacy benefit expenses not covered by insurance</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666796158"/>
                  </a:ext>
                </a:extLst>
              </a:tr>
              <a:tr h="41001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 Purpose</a:t>
                      </a:r>
                      <a:endParaRPr lang="en-US" sz="150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0100" rtl="0" eaLnBrk="1" fontAlgn="auto" latinLnBrk="0" hangingPunct="1">
                        <a:lnSpc>
                          <a:spcPct val="100000"/>
                        </a:lnSpc>
                        <a:spcBef>
                          <a:spcPts val="1200"/>
                        </a:spcBef>
                        <a:spcAft>
                          <a:spcPts val="0"/>
                        </a:spcAft>
                        <a:buClr>
                          <a:srgbClr val="820032"/>
                        </a:buClr>
                        <a:buSzTx/>
                        <a:buFont typeface="Arial" panose="020B0604020202020204" pitchFamily="34" charset="0"/>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$3,050 per year</a:t>
                      </a:r>
                      <a:b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$610 carryover</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Only available if you enroll in an HDHP through the Universities of Wisconsin</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Help pay for eligible dental, vision, and post-deductible medical/pharmacy benefit expenses not covered by insurance</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92054090"/>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Dependent Day Care</a:t>
                      </a:r>
                      <a:r>
                        <a:rPr lang="en-US" sz="1500" b="1"/>
                        <a:t>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latin typeface="Open Sans" panose="020B0606030504020204" pitchFamily="34" charset="0"/>
                          <a:ea typeface="Open Sans" panose="020B0606030504020204" pitchFamily="34" charset="0"/>
                          <a:cs typeface="Open Sans" panose="020B0606030504020204" pitchFamily="34" charset="0"/>
                        </a:rPr>
                        <a:t>Up to $5,000 per year</a:t>
                      </a:r>
                    </a:p>
                    <a:p>
                      <a:pPr algn="ctr"/>
                      <a:r>
                        <a:rPr lang="en-US" sz="1500" b="0" dirty="0">
                          <a:latin typeface="Open Sans" panose="020B0606030504020204" pitchFamily="34" charset="0"/>
                          <a:ea typeface="Open Sans" panose="020B0606030504020204" pitchFamily="34" charset="0"/>
                          <a:cs typeface="Open Sans" panose="020B0606030504020204" pitchFamily="34" charset="0"/>
                        </a:rPr>
                        <a:t>No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eligible dependent day care expenses such as after-school care, babysitting, adult or child day care, and preschool</a:t>
                      </a:r>
                    </a:p>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Eligible dependents include a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156974449"/>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Parking &amp; Transit Accounts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Open Sans" panose="020B0606030504020204" pitchFamily="34" charset="0"/>
                          <a:ea typeface="Open Sans" panose="020B0606030504020204" pitchFamily="34" charset="0"/>
                          <a:cs typeface="Open Sans" panose="020B0606030504020204" pitchFamily="34" charset="0"/>
                        </a:rPr>
                        <a:t>$300/month/account</a:t>
                      </a:r>
                    </a:p>
                    <a:p>
                      <a:pPr algn="ctr"/>
                      <a:r>
                        <a:rPr lang="en-US" sz="1400" b="0" dirty="0">
                          <a:latin typeface="Open Sans" panose="020B0606030504020204" pitchFamily="34" charset="0"/>
                          <a:ea typeface="Open Sans" panose="020B0606030504020204" pitchFamily="34" charset="0"/>
                          <a:cs typeface="Open Sans" panose="020B0606030504020204" pitchFamily="34" charset="0"/>
                        </a:rPr>
                        <a:t>Unlimited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work-related parking expenses (parking ramps, park-and-rides) and transit expenses (bus passes)</a:t>
                      </a:r>
                    </a:p>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May enroll or change your contribution at any time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502914734"/>
                  </a:ext>
                </a:extLst>
              </a:tr>
            </a:tbl>
          </a:graphicData>
        </a:graphic>
      </p:graphicFrame>
      <p:sp>
        <p:nvSpPr>
          <p:cNvPr id="2" name="TextBox 1">
            <a:extLst>
              <a:ext uri="{FF2B5EF4-FFF2-40B4-BE49-F238E27FC236}">
                <a16:creationId xmlns:a16="http://schemas.microsoft.com/office/drawing/2014/main" id="{FC4F7C36-B7F9-0C39-0F3F-1CF040BF7399}"/>
              </a:ext>
            </a:extLst>
          </p:cNvPr>
          <p:cNvSpPr txBox="1"/>
          <p:nvPr/>
        </p:nvSpPr>
        <p:spPr>
          <a:xfrm>
            <a:off x="478093" y="5367370"/>
            <a:ext cx="11451772" cy="646331"/>
          </a:xfrm>
          <a:prstGeom prst="rect">
            <a:avLst/>
          </a:prstGeom>
          <a:noFill/>
        </p:spPr>
        <p:txBody>
          <a:bodyPr wrap="square" rtlCol="0">
            <a:spAutoFit/>
          </a:bodyPr>
          <a:lstStyle/>
          <a:p>
            <a:r>
              <a:rPr lang="en-US" i="1" dirty="0"/>
              <a:t>Note: For the healthcare, limited purpose and parking &amp; transit accounts, there is a minimum annual contribution and carryover amount of $50. Minimum carryover amount does not apply if you re-enroll for the next plan year.</a:t>
            </a:r>
          </a:p>
        </p:txBody>
      </p:sp>
    </p:spTree>
    <p:extLst>
      <p:ext uri="{BB962C8B-B14F-4D97-AF65-F5344CB8AC3E}">
        <p14:creationId xmlns:p14="http://schemas.microsoft.com/office/powerpoint/2010/main" val="1066854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517" y="3696587"/>
            <a:ext cx="10154966" cy="736046"/>
          </a:xfrm>
        </p:spPr>
        <p:txBody>
          <a:bodyPr>
            <a:noAutofit/>
          </a:bodyPr>
          <a:lstStyle/>
          <a:p>
            <a:r>
              <a:rPr lang="en-US" sz="5400" dirty="0"/>
              <a:t>Retirement Plans</a:t>
            </a:r>
            <a:br>
              <a:rPr lang="en-US" sz="5400" dirty="0"/>
            </a:br>
            <a:r>
              <a:rPr lang="en-US" sz="5400" dirty="0"/>
              <a:t>Wisconsin Retirement System</a:t>
            </a: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2790531E-3642-E6C5-A95A-CCE8AF4FC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595" y="2588447"/>
            <a:ext cx="869761" cy="840553"/>
          </a:xfrm>
          <a:prstGeom prst="rect">
            <a:avLst/>
          </a:prstGeom>
        </p:spPr>
      </p:pic>
    </p:spTree>
    <p:extLst>
      <p:ext uri="{BB962C8B-B14F-4D97-AF65-F5344CB8AC3E}">
        <p14:creationId xmlns:p14="http://schemas.microsoft.com/office/powerpoint/2010/main" val="2625589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57</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0921043" cy="4047548"/>
          </a:xfrm>
        </p:spPr>
        <p:txBody>
          <a:bodyPr>
            <a:normAutofit fontScale="92500"/>
          </a:bodyPr>
          <a:lstStyle/>
          <a:p>
            <a:r>
              <a:rPr lang="en-US" sz="2400" dirty="0"/>
              <a:t>Administered by the Department of Employee Trust Funds (ETF)</a:t>
            </a:r>
          </a:p>
          <a:p>
            <a:r>
              <a:rPr lang="en-US" sz="2400" dirty="0"/>
              <a:t>If eligible, you are automatically enrolled </a:t>
            </a:r>
          </a:p>
          <a:p>
            <a:r>
              <a:rPr lang="en-US" sz="2400" dirty="0"/>
              <a:t>The WRS provides you with a monthly benefit (annuity) payable for life once you reach retirement age</a:t>
            </a:r>
          </a:p>
          <a:p>
            <a:r>
              <a:rPr lang="en-US" sz="2400" dirty="0"/>
              <a:t>Prior WRS service may affect application deadlines, WRS eligibility and vesting</a:t>
            </a:r>
          </a:p>
          <a:p>
            <a:r>
              <a:rPr lang="en-US" sz="2400" dirty="0"/>
              <a:t>Minimum retirement age is 55. Normal retirement age is 65.</a:t>
            </a:r>
          </a:p>
          <a:p>
            <a:r>
              <a:rPr lang="en-US" sz="2400" dirty="0"/>
              <a:t>For 2024, for most employees, the employee contribution is 6.9% and the employer contribution is 6.9%</a:t>
            </a:r>
          </a:p>
        </p:txBody>
      </p:sp>
      <p:graphicFrame>
        <p:nvGraphicFramePr>
          <p:cNvPr id="7" name="Table 6">
            <a:extLst>
              <a:ext uri="{FF2B5EF4-FFF2-40B4-BE49-F238E27FC236}">
                <a16:creationId xmlns:a16="http://schemas.microsoft.com/office/drawing/2014/main" id="{34A4EB53-AF0C-5F0D-7401-EDEF2B1EF244}"/>
              </a:ext>
            </a:extLst>
          </p:cNvPr>
          <p:cNvGraphicFramePr>
            <a:graphicFrameLocks noGrp="1"/>
          </p:cNvGraphicFramePr>
          <p:nvPr>
            <p:extLst>
              <p:ext uri="{D42A27DB-BD31-4B8C-83A1-F6EECF244321}">
                <p14:modId xmlns:p14="http://schemas.microsoft.com/office/powerpoint/2010/main" val="3294943181"/>
              </p:ext>
            </p:extLst>
          </p:nvPr>
        </p:nvGraphicFramePr>
        <p:xfrm>
          <a:off x="635478" y="5524086"/>
          <a:ext cx="10245686" cy="592931"/>
        </p:xfrm>
        <a:graphic>
          <a:graphicData uri="http://schemas.openxmlformats.org/drawingml/2006/table">
            <a:tbl>
              <a:tblPr firstRow="1" bandRow="1">
                <a:tableStyleId>{5C22544A-7EE6-4342-B048-85BDC9FD1C3A}</a:tableStyleId>
              </a:tblPr>
              <a:tblGrid>
                <a:gridCol w="10245686">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information about eligibility, vesting and retirement: </a:t>
                      </a:r>
                      <a:r>
                        <a:rPr lang="en-US" sz="15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Universities of Wisconsin Retirement Plans web page </a:t>
                      </a:r>
                      <a:endParaRPr lang="en-US" sz="15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229392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58</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1291051" cy="4728319"/>
          </a:xfrm>
        </p:spPr>
        <p:txBody>
          <a:bodyPr>
            <a:normAutofit fontScale="92500"/>
          </a:bodyPr>
          <a:lstStyle/>
          <a:p>
            <a:r>
              <a:rPr lang="en-US" sz="2400" dirty="0"/>
              <a:t>Investment Funds</a:t>
            </a:r>
          </a:p>
          <a:p>
            <a:pPr lvl="1"/>
            <a:r>
              <a:rPr lang="en-US" sz="2400" dirty="0"/>
              <a:t>Core Fund</a:t>
            </a:r>
          </a:p>
          <a:p>
            <a:pPr lvl="2"/>
            <a:r>
              <a:rPr lang="en-US" sz="2100" dirty="0"/>
              <a:t>Contributions are automatically invested in the Core Fund</a:t>
            </a:r>
          </a:p>
          <a:p>
            <a:pPr lvl="2"/>
            <a:r>
              <a:rPr lang="en-US" sz="2100" dirty="0"/>
              <a:t>A fully diversified balanced fund with a mixture of holdings</a:t>
            </a:r>
          </a:p>
          <a:p>
            <a:pPr lvl="1">
              <a:spcAft>
                <a:spcPts val="600"/>
              </a:spcAft>
            </a:pPr>
            <a:r>
              <a:rPr lang="en-US" sz="2400" dirty="0"/>
              <a:t>Variable Fund</a:t>
            </a:r>
          </a:p>
          <a:p>
            <a:pPr lvl="2">
              <a:spcAft>
                <a:spcPts val="600"/>
              </a:spcAft>
            </a:pPr>
            <a:r>
              <a:rPr lang="en-US" sz="2000" dirty="0"/>
              <a:t>You may elect to have 50% of your contributions invested in the Variable Fund</a:t>
            </a:r>
          </a:p>
          <a:p>
            <a:pPr lvl="2">
              <a:spcAft>
                <a:spcPts val="600"/>
              </a:spcAft>
            </a:pPr>
            <a:r>
              <a:rPr lang="en-US" sz="2000" dirty="0"/>
              <a:t>Variable fund invested solely in stocks</a:t>
            </a:r>
          </a:p>
          <a:p>
            <a:r>
              <a:rPr lang="en-US" sz="2400" dirty="0"/>
              <a:t>Retirement</a:t>
            </a:r>
          </a:p>
          <a:p>
            <a:pPr lvl="1">
              <a:spcAft>
                <a:spcPts val="600"/>
              </a:spcAft>
            </a:pPr>
            <a:r>
              <a:rPr lang="en-US" sz="2100" dirty="0"/>
              <a:t>Monthly annuity will be based on a calculation using your years of creditable service and your three highest years of earnings or the cash value of your account, whichever is greater</a:t>
            </a:r>
          </a:p>
          <a:p>
            <a:r>
              <a:rPr lang="en-US" sz="2400" dirty="0"/>
              <a:t>Death or Disability Benefits</a:t>
            </a:r>
          </a:p>
        </p:txBody>
      </p:sp>
    </p:spTree>
    <p:extLst>
      <p:ext uri="{BB962C8B-B14F-4D97-AF65-F5344CB8AC3E}">
        <p14:creationId xmlns:p14="http://schemas.microsoft.com/office/powerpoint/2010/main" val="144197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59</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82529"/>
          </a:xfrm>
        </p:spPr>
        <p:txBody>
          <a:bodyPr>
            <a:normAutofit fontScale="90000"/>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747939" y="1574520"/>
            <a:ext cx="10921043" cy="4860517"/>
          </a:xfrm>
        </p:spPr>
        <p:txBody>
          <a:bodyPr>
            <a:noAutofit/>
          </a:bodyPr>
          <a:lstStyle/>
          <a:p>
            <a:r>
              <a:rPr lang="en-US" sz="2000" dirty="0"/>
              <a:t>UW 403(b) Supplemental Retirement Program (SRP)</a:t>
            </a:r>
          </a:p>
          <a:p>
            <a:pPr lvl="1">
              <a:lnSpc>
                <a:spcPct val="120000"/>
              </a:lnSpc>
            </a:pPr>
            <a:r>
              <a:rPr lang="en-US" sz="1800" dirty="0"/>
              <a:t>Administered by Universities of Wisconsin</a:t>
            </a:r>
          </a:p>
          <a:p>
            <a:pPr lvl="1">
              <a:lnSpc>
                <a:spcPct val="120000"/>
              </a:lnSpc>
            </a:pPr>
            <a:r>
              <a:rPr lang="en-US" sz="1800" dirty="0"/>
              <a:t>Available record keepers are TIAA and Fidelity </a:t>
            </a:r>
          </a:p>
          <a:p>
            <a:pPr lvl="1">
              <a:lnSpc>
                <a:spcPct val="120000"/>
              </a:lnSpc>
            </a:pPr>
            <a:r>
              <a:rPr lang="en-US" sz="1800" dirty="0"/>
              <a:t>May enroll or change contributions at any time</a:t>
            </a:r>
          </a:p>
          <a:p>
            <a:pPr lvl="1">
              <a:lnSpc>
                <a:spcPct val="120000"/>
              </a:lnSpc>
            </a:pPr>
            <a:r>
              <a:rPr lang="en-US" sz="1800" dirty="0"/>
              <a:t>Contribute a flat dollar amount or percent of eligible earnings</a:t>
            </a:r>
          </a:p>
          <a:p>
            <a:pPr lvl="1">
              <a:lnSpc>
                <a:spcPct val="120000"/>
              </a:lnSpc>
            </a:pPr>
            <a:r>
              <a:rPr lang="en-US" sz="1800" dirty="0"/>
              <a:t>Contributions made the first two paychecks of each month (24 paychecks each year)</a:t>
            </a:r>
          </a:p>
          <a:p>
            <a:pPr lvl="1">
              <a:lnSpc>
                <a:spcPct val="120000"/>
              </a:lnSpc>
            </a:pPr>
            <a:r>
              <a:rPr lang="en-US" sz="1800" dirty="0"/>
              <a:t>Offers an array of investment options including Target Date Funds, index and actively managed mutual funds, and a separate Guaranteed Fixed Rate Annuity for each provider</a:t>
            </a:r>
          </a:p>
          <a:p>
            <a:pPr lvl="1">
              <a:lnSpc>
                <a:spcPct val="120000"/>
              </a:lnSpc>
              <a:spcAft>
                <a:spcPts val="600"/>
              </a:spcAft>
            </a:pPr>
            <a:r>
              <a:rPr lang="en-US" sz="1800" dirty="0"/>
              <a:t>A self-directed brokerage option is available</a:t>
            </a:r>
          </a:p>
          <a:p>
            <a:pPr lvl="1">
              <a:lnSpc>
                <a:spcPct val="120000"/>
              </a:lnSpc>
              <a:spcAft>
                <a:spcPts val="600"/>
              </a:spcAft>
            </a:pPr>
            <a:r>
              <a:rPr lang="en-US" sz="1800" dirty="0"/>
              <a:t>No employer match</a:t>
            </a:r>
          </a:p>
        </p:txBody>
      </p:sp>
      <p:graphicFrame>
        <p:nvGraphicFramePr>
          <p:cNvPr id="7" name="Table 6">
            <a:extLst>
              <a:ext uri="{FF2B5EF4-FFF2-40B4-BE49-F238E27FC236}">
                <a16:creationId xmlns:a16="http://schemas.microsoft.com/office/drawing/2014/main" id="{B5A02126-BB90-3D09-556C-4FBE2F9F6E12}"/>
              </a:ext>
            </a:extLst>
          </p:cNvPr>
          <p:cNvGraphicFramePr>
            <a:graphicFrameLocks noGrp="1"/>
          </p:cNvGraphicFramePr>
          <p:nvPr>
            <p:extLst>
              <p:ext uri="{D42A27DB-BD31-4B8C-83A1-F6EECF244321}">
                <p14:modId xmlns:p14="http://schemas.microsoft.com/office/powerpoint/2010/main" val="2062023471"/>
              </p:ext>
            </p:extLst>
          </p:nvPr>
        </p:nvGraphicFramePr>
        <p:xfrm>
          <a:off x="1002650" y="5877804"/>
          <a:ext cx="3614507" cy="478546"/>
        </p:xfrm>
        <a:graphic>
          <a:graphicData uri="http://schemas.openxmlformats.org/drawingml/2006/table">
            <a:tbl>
              <a:tblPr firstRow="1" bandRow="1">
                <a:tableStyleId>{5C22544A-7EE6-4342-B048-85BDC9FD1C3A}</a:tableStyleId>
              </a:tblPr>
              <a:tblGrid>
                <a:gridCol w="3614507">
                  <a:extLst>
                    <a:ext uri="{9D8B030D-6E8A-4147-A177-3AD203B41FA5}">
                      <a16:colId xmlns:a16="http://schemas.microsoft.com/office/drawing/2014/main" val="3650132062"/>
                    </a:ext>
                  </a:extLst>
                </a:gridCol>
              </a:tblGrid>
              <a:tr h="478546">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403(b) SRP</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426457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p:txBody>
          <a:bodyPr>
            <a:normAutofit/>
          </a:bodyPr>
          <a:lstStyle/>
          <a:p>
            <a:r>
              <a:rPr lang="en-US" dirty="0"/>
              <a:t>Benefit Enrollment Opportunities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Initial Benefits Enrollment – You have </a:t>
            </a:r>
            <a:r>
              <a:rPr lang="en-US" sz="2800" b="1" dirty="0"/>
              <a:t>30 days </a:t>
            </a:r>
            <a:r>
              <a:rPr lang="en-US" sz="2800" dirty="0"/>
              <a:t>from your benefits eligibility date to enroll in most benefits</a:t>
            </a:r>
          </a:p>
          <a:p>
            <a:r>
              <a:rPr lang="en-US" sz="2800" dirty="0"/>
              <a:t>Annual Benefits Enrollment – Available each fall with changes effective January 1</a:t>
            </a:r>
          </a:p>
          <a:p>
            <a:r>
              <a:rPr lang="en-US" sz="2800" dirty="0"/>
              <a:t>Life Events – If you experience a qualifying life event, most benefits have a </a:t>
            </a:r>
            <a:r>
              <a:rPr lang="en-US" sz="2800" b="1" dirty="0"/>
              <a:t>30-day</a:t>
            </a:r>
            <a:r>
              <a:rPr lang="en-US" sz="2800" dirty="0"/>
              <a:t> window to enroll or make changes</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6</a:t>
            </a:fld>
            <a:endParaRPr lang="en-US"/>
          </a:p>
        </p:txBody>
      </p:sp>
    </p:spTree>
    <p:extLst>
      <p:ext uri="{BB962C8B-B14F-4D97-AF65-F5344CB8AC3E}">
        <p14:creationId xmlns:p14="http://schemas.microsoft.com/office/powerpoint/2010/main" val="1673418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60</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49589"/>
          </a:xfrm>
        </p:spPr>
        <p:txBody>
          <a:bodyPr>
            <a:normAutofit fontScale="90000"/>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860958"/>
            <a:ext cx="10921043" cy="3784062"/>
          </a:xfrm>
        </p:spPr>
        <p:txBody>
          <a:bodyPr>
            <a:normAutofit fontScale="25000" lnSpcReduction="20000"/>
          </a:bodyPr>
          <a:lstStyle/>
          <a:p>
            <a:r>
              <a:rPr lang="en-US" sz="8000" dirty="0"/>
              <a:t>Wisconsin Deferred Compensation (WDC) 457 Program</a:t>
            </a:r>
          </a:p>
          <a:p>
            <a:pPr lvl="1">
              <a:lnSpc>
                <a:spcPct val="140000"/>
              </a:lnSpc>
              <a:spcBef>
                <a:spcPts val="480"/>
              </a:spcBef>
            </a:pPr>
            <a:r>
              <a:rPr lang="en-US" sz="7200" dirty="0"/>
              <a:t>Administered by the Department of Employee Trust Funds through Empower Retirement</a:t>
            </a:r>
          </a:p>
          <a:p>
            <a:pPr lvl="1">
              <a:lnSpc>
                <a:spcPct val="140000"/>
              </a:lnSpc>
              <a:spcBef>
                <a:spcPts val="480"/>
              </a:spcBef>
            </a:pPr>
            <a:r>
              <a:rPr lang="en-US" sz="7200" dirty="0"/>
              <a:t>May enroll or change contributions at any time</a:t>
            </a:r>
          </a:p>
          <a:p>
            <a:pPr lvl="1">
              <a:lnSpc>
                <a:spcPct val="140000"/>
              </a:lnSpc>
              <a:spcBef>
                <a:spcPts val="480"/>
              </a:spcBef>
            </a:pPr>
            <a:r>
              <a:rPr lang="en-US" sz="7200" dirty="0"/>
              <a:t>Contribute a flat dollar amount or percent of pay</a:t>
            </a:r>
          </a:p>
          <a:p>
            <a:pPr lvl="1">
              <a:lnSpc>
                <a:spcPct val="140000"/>
              </a:lnSpc>
              <a:spcBef>
                <a:spcPts val="480"/>
              </a:spcBef>
            </a:pPr>
            <a:r>
              <a:rPr lang="en-US" sz="7200" dirty="0"/>
              <a:t>Contributions made the first two paychecks of each month (24 paychecks each year)</a:t>
            </a:r>
          </a:p>
          <a:p>
            <a:pPr lvl="1">
              <a:lnSpc>
                <a:spcPct val="140000"/>
              </a:lnSpc>
              <a:spcBef>
                <a:spcPts val="480"/>
              </a:spcBef>
            </a:pPr>
            <a:r>
              <a:rPr lang="en-US" sz="7200" dirty="0"/>
              <a:t>Offers a wide range of investment options including a managed-account and a self-directed brokerage account</a:t>
            </a:r>
          </a:p>
          <a:p>
            <a:pPr lvl="1">
              <a:lnSpc>
                <a:spcPct val="140000"/>
              </a:lnSpc>
              <a:spcBef>
                <a:spcPts val="480"/>
              </a:spcBef>
            </a:pPr>
            <a:r>
              <a:rPr lang="en-US" sz="7200" dirty="0"/>
              <a:t>No employer match</a:t>
            </a:r>
          </a:p>
          <a:p>
            <a:pPr lvl="1"/>
            <a:endParaRPr lang="en-US" sz="2000" dirty="0"/>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2517429229"/>
              </p:ext>
            </p:extLst>
          </p:nvPr>
        </p:nvGraphicFramePr>
        <p:xfrm>
          <a:off x="1002650" y="5645020"/>
          <a:ext cx="3869216" cy="447870"/>
        </p:xfrm>
        <a:graphic>
          <a:graphicData uri="http://schemas.openxmlformats.org/drawingml/2006/table">
            <a:tbl>
              <a:tblPr firstRow="1" bandRow="1">
                <a:tableStyleId>{5C22544A-7EE6-4342-B048-85BDC9FD1C3A}</a:tableStyleId>
              </a:tblPr>
              <a:tblGrid>
                <a:gridCol w="3869216">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WDC Program</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907479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61</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262623"/>
            <a:ext cx="10921043" cy="1143000"/>
          </a:xfrm>
        </p:spPr>
        <p:txBody>
          <a:bodyPr>
            <a:normAutofit/>
          </a:bodyPr>
          <a:lstStyle/>
          <a:p>
            <a:r>
              <a:rPr lang="en-US"/>
              <a:t>Sick Leave Credit Conversion Program</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611623"/>
            <a:ext cx="10921043" cy="3328727"/>
          </a:xfrm>
        </p:spPr>
        <p:txBody>
          <a:bodyPr>
            <a:normAutofit fontScale="77500" lnSpcReduction="20000"/>
          </a:bodyPr>
          <a:lstStyle/>
          <a:p>
            <a:r>
              <a:rPr lang="en-US" sz="2300" dirty="0"/>
              <a:t>Unused sick leave hours may be converted to credits to pay for State Group Health Insurance at layoff, retirement, death or termination with 20 years of service</a:t>
            </a:r>
          </a:p>
          <a:p>
            <a:r>
              <a:rPr lang="en-US" sz="2300" dirty="0"/>
              <a:t>Accumulated Sick Leave Conversion Credit Program: Accumulated sick leave is multiplied by your highest basic pay rate in a qualifying position and converted to credits to pay for State Group Health Insurance</a:t>
            </a:r>
          </a:p>
          <a:p>
            <a:r>
              <a:rPr lang="en-US" sz="2300" dirty="0"/>
              <a:t>Supplemental Health Insurance Conversion Credit Program: Allows you to earn additional sick leave credits once you have at least 15 years of continuous state service </a:t>
            </a:r>
          </a:p>
          <a:p>
            <a:r>
              <a:rPr lang="en-US" sz="2300" dirty="0"/>
              <a:t>Must be covered by the State Group Health Insurance Program to use the credits</a:t>
            </a:r>
          </a:p>
          <a:p>
            <a:r>
              <a:rPr lang="en-US" sz="2300" dirty="0"/>
              <a:t>Unused sick leave credits have no value if you waive health coverage or elect the Opt-Out Incentive</a:t>
            </a:r>
            <a:r>
              <a:rPr lang="en-US" sz="2400" dirty="0"/>
              <a:t> </a:t>
            </a:r>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3040243414"/>
              </p:ext>
            </p:extLst>
          </p:nvPr>
        </p:nvGraphicFramePr>
        <p:xfrm>
          <a:off x="747939" y="5578919"/>
          <a:ext cx="5348061" cy="447870"/>
        </p:xfrm>
        <a:graphic>
          <a:graphicData uri="http://schemas.openxmlformats.org/drawingml/2006/table">
            <a:tbl>
              <a:tblPr firstRow="1" bandRow="1">
                <a:tableStyleId>{5C22544A-7EE6-4342-B048-85BDC9FD1C3A}</a:tableStyleId>
              </a:tblPr>
              <a:tblGrid>
                <a:gridCol w="5348061">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Sick Leave Credit Conversion</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3026640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75" y="4391354"/>
            <a:ext cx="9583061" cy="736046"/>
          </a:xfrm>
        </p:spPr>
        <p:txBody>
          <a:bodyPr>
            <a:noAutofit/>
          </a:bodyPr>
          <a:lstStyle/>
          <a:p>
            <a:r>
              <a:rPr lang="en-US" sz="5400" dirty="0"/>
              <a:t>Other Benefits</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with medium confidence">
            <a:extLst>
              <a:ext uri="{FF2B5EF4-FFF2-40B4-BE49-F238E27FC236}">
                <a16:creationId xmlns:a16="http://schemas.microsoft.com/office/drawing/2014/main" id="{BC934439-0D57-8C00-A3D0-2C5AAC1B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625" y="3301527"/>
            <a:ext cx="1575459" cy="923731"/>
          </a:xfrm>
          <a:prstGeom prst="rect">
            <a:avLst/>
          </a:prstGeom>
        </p:spPr>
      </p:pic>
    </p:spTree>
    <p:extLst>
      <p:ext uri="{BB962C8B-B14F-4D97-AF65-F5344CB8AC3E}">
        <p14:creationId xmlns:p14="http://schemas.microsoft.com/office/powerpoint/2010/main" val="2957552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Well-Being Resources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3"/>
            <a:ext cx="10921043" cy="4363194"/>
          </a:xfrm>
        </p:spPr>
        <p:txBody>
          <a:bodyPr>
            <a:normAutofit/>
          </a:bodyPr>
          <a:lstStyle/>
          <a:p>
            <a:r>
              <a:rPr lang="en-US" sz="2000" b="1" dirty="0"/>
              <a:t>Employee Assistance Program (EAP)</a:t>
            </a:r>
            <a:r>
              <a:rPr lang="en-US" sz="2000" dirty="0"/>
              <a:t> </a:t>
            </a:r>
          </a:p>
          <a:p>
            <a:pPr lvl="1"/>
            <a:r>
              <a:rPr lang="en-US" sz="1800" dirty="0"/>
              <a:t>Provides you and your immediate family members (members of your household) free and confidential resources to address personal and work-related concerns</a:t>
            </a:r>
          </a:p>
          <a:p>
            <a:pPr lvl="1"/>
            <a:r>
              <a:rPr lang="en-US" sz="1800" dirty="0"/>
              <a:t>May also assist with legal services, financial services, and work-life services</a:t>
            </a:r>
          </a:p>
          <a:p>
            <a:pPr lvl="1">
              <a:spcAft>
                <a:spcPts val="600"/>
              </a:spcAft>
            </a:pPr>
            <a:r>
              <a:rPr lang="en-US" sz="1800" dirty="0"/>
              <a:t>Allows up to six in-person or virtual sessions per person per issue per year</a:t>
            </a:r>
          </a:p>
          <a:p>
            <a:r>
              <a:rPr lang="en-US" sz="2000" b="1" dirty="0"/>
              <a:t>Well Wisconsin Program</a:t>
            </a:r>
          </a:p>
          <a:p>
            <a:pPr lvl="1"/>
            <a:r>
              <a:rPr lang="en-US" sz="1800" dirty="0"/>
              <a:t>Available to you and your spouse if enrolled in State Group Health Insurance</a:t>
            </a:r>
          </a:p>
          <a:p>
            <a:pPr lvl="1"/>
            <a:r>
              <a:rPr lang="en-US" sz="1800" dirty="0"/>
              <a:t>Designed to help make you more aware of your current and future health risks. Eligible to earn a $150 incentive (taxable) by completing a health assessment, health check, and one well-being activity by early October</a:t>
            </a:r>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63</a:t>
            </a:fld>
            <a:endParaRPr lang="en-US"/>
          </a:p>
        </p:txBody>
      </p:sp>
      <p:graphicFrame>
        <p:nvGraphicFramePr>
          <p:cNvPr id="6" name="Table 5">
            <a:extLst>
              <a:ext uri="{FF2B5EF4-FFF2-40B4-BE49-F238E27FC236}">
                <a16:creationId xmlns:a16="http://schemas.microsoft.com/office/drawing/2014/main" id="{2AEDFA51-FE23-BAF3-48B4-B006CB001F4A}"/>
              </a:ext>
            </a:extLst>
          </p:cNvPr>
          <p:cNvGraphicFramePr>
            <a:graphicFrameLocks noGrp="1"/>
          </p:cNvGraphicFramePr>
          <p:nvPr>
            <p:extLst>
              <p:ext uri="{D42A27DB-BD31-4B8C-83A1-F6EECF244321}">
                <p14:modId xmlns:p14="http://schemas.microsoft.com/office/powerpoint/2010/main" val="2813870312"/>
              </p:ext>
            </p:extLst>
          </p:nvPr>
        </p:nvGraphicFramePr>
        <p:xfrm>
          <a:off x="747938" y="5808922"/>
          <a:ext cx="7538105" cy="447870"/>
        </p:xfrm>
        <a:graphic>
          <a:graphicData uri="http://schemas.openxmlformats.org/drawingml/2006/table">
            <a:tbl>
              <a:tblPr firstRow="1" bandRow="1">
                <a:tableStyleId>{5C22544A-7EE6-4342-B048-85BDC9FD1C3A}</a:tableStyleId>
              </a:tblPr>
              <a:tblGrid>
                <a:gridCol w="7538105">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Well-Being Resources</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and</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Other Benefits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6555349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Other Benefits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2"/>
            <a:ext cx="10921043" cy="4311259"/>
          </a:xfrm>
        </p:spPr>
        <p:txBody>
          <a:bodyPr>
            <a:normAutofit fontScale="55000" lnSpcReduction="20000"/>
          </a:bodyPr>
          <a:lstStyle/>
          <a:p>
            <a:r>
              <a:rPr lang="en-US" b="1" dirty="0"/>
              <a:t>529 College Savings Plan</a:t>
            </a:r>
            <a:r>
              <a:rPr lang="en-US" dirty="0"/>
              <a:t> </a:t>
            </a:r>
          </a:p>
          <a:p>
            <a:pPr lvl="1"/>
            <a:r>
              <a:rPr lang="en-US" sz="2900" dirty="0"/>
              <a:t>Allows you to save for K-12 education expenses and post-high school education</a:t>
            </a:r>
          </a:p>
          <a:p>
            <a:pPr lvl="1">
              <a:spcAft>
                <a:spcPts val="600"/>
              </a:spcAft>
            </a:pPr>
            <a:r>
              <a:rPr lang="en-US" sz="2900" dirty="0"/>
              <a:t>Minimum $15 per pay period contribution</a:t>
            </a:r>
          </a:p>
          <a:p>
            <a:r>
              <a:rPr lang="en-US" b="1" dirty="0"/>
              <a:t>Career-Related Education Reimbursement</a:t>
            </a:r>
          </a:p>
          <a:p>
            <a:pPr lvl="1">
              <a:spcAft>
                <a:spcPts val="600"/>
              </a:spcAft>
            </a:pPr>
            <a:r>
              <a:rPr lang="en-US" sz="2900" dirty="0"/>
              <a:t>Employees with a half-time or greater appointment may be eligible for reimbursement up to 100% of the cost of one course (up to 5 credits) per semester at any state-accredited public or private higher educational institution</a:t>
            </a:r>
          </a:p>
          <a:p>
            <a:r>
              <a:rPr lang="en-US" b="1" dirty="0"/>
              <a:t>Lifestyle Program</a:t>
            </a:r>
          </a:p>
          <a:p>
            <a:pPr lvl="1">
              <a:spcAft>
                <a:spcPts val="600"/>
              </a:spcAft>
            </a:pPr>
            <a:r>
              <a:rPr lang="en-US" sz="2900" dirty="0"/>
              <a:t>Travel assistance, beneficiary financial counseling, legal services, legacy planning services</a:t>
            </a:r>
          </a:p>
          <a:p>
            <a:r>
              <a:rPr lang="en-US" b="1" dirty="0"/>
              <a:t>Long-Term Care Insurance</a:t>
            </a:r>
            <a:endParaRPr lang="en-US" dirty="0"/>
          </a:p>
          <a:p>
            <a:pPr lvl="1"/>
            <a:r>
              <a:rPr lang="en-US" sz="2900" dirty="0"/>
              <a:t>If you are eligible for the WRS, you, your spouse, parents, and spouse’s parents who live in Wisconsin are eligible for Long-Term Care (LTC) Insurance</a:t>
            </a:r>
          </a:p>
          <a:p>
            <a:pPr lvl="1"/>
            <a:r>
              <a:rPr lang="en-US" sz="2900" dirty="0"/>
              <a:t>May provide coverage for assisted living, adult day care, hospice care, nursing homes and more</a:t>
            </a:r>
          </a:p>
          <a:p>
            <a:pPr lvl="1"/>
            <a:r>
              <a:rPr lang="en-US" sz="2900" dirty="0"/>
              <a:t>May enroll at any time</a:t>
            </a:r>
            <a:endParaRPr lang="en-US" dirty="0"/>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64</a:t>
            </a:fld>
            <a:endParaRPr lang="en-US"/>
          </a:p>
        </p:txBody>
      </p:sp>
    </p:spTree>
    <p:extLst>
      <p:ext uri="{BB962C8B-B14F-4D97-AF65-F5344CB8AC3E}">
        <p14:creationId xmlns:p14="http://schemas.microsoft.com/office/powerpoint/2010/main" val="1827860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2CCF-35B1-C1C9-2961-56D42F9DC7AF}"/>
              </a:ext>
            </a:extLst>
          </p:cNvPr>
          <p:cNvSpPr>
            <a:spLocks noGrp="1"/>
          </p:cNvSpPr>
          <p:nvPr>
            <p:ph type="title"/>
          </p:nvPr>
        </p:nvSpPr>
        <p:spPr/>
        <p:txBody>
          <a:bodyPr/>
          <a:lstStyle/>
          <a:p>
            <a:r>
              <a:rPr lang="en-US" dirty="0"/>
              <a:t>Benefit Plan Resources</a:t>
            </a:r>
          </a:p>
        </p:txBody>
      </p:sp>
      <p:sp>
        <p:nvSpPr>
          <p:cNvPr id="3" name="Content Placeholder 2">
            <a:extLst>
              <a:ext uri="{FF2B5EF4-FFF2-40B4-BE49-F238E27FC236}">
                <a16:creationId xmlns:a16="http://schemas.microsoft.com/office/drawing/2014/main" id="{FF6D18AA-4F6A-AB77-DECA-858056010237}"/>
              </a:ext>
            </a:extLst>
          </p:cNvPr>
          <p:cNvSpPr>
            <a:spLocks noGrp="1"/>
          </p:cNvSpPr>
          <p:nvPr>
            <p:ph idx="1"/>
          </p:nvPr>
        </p:nvSpPr>
        <p:spPr>
          <a:xfrm>
            <a:off x="635478" y="1614651"/>
            <a:ext cx="10921043" cy="4741699"/>
          </a:xfrm>
        </p:spPr>
        <p:txBody>
          <a:bodyPr>
            <a:normAutofit fontScale="92500" lnSpcReduction="20000"/>
          </a:bodyPr>
          <a:lstStyle/>
          <a:p>
            <a:pPr>
              <a:spcBef>
                <a:spcPts val="0"/>
              </a:spcBef>
              <a:spcAft>
                <a:spcPts val="1200"/>
              </a:spcAft>
              <a:buClr>
                <a:srgbClr val="86001A"/>
              </a:buClr>
            </a:pPr>
            <a:r>
              <a:rPr lang="en-US" sz="3300" dirty="0">
                <a:solidFill>
                  <a:srgbClr val="005777"/>
                </a:solidFill>
                <a:hlinkClick r:id="rId3">
                  <a:extLst>
                    <a:ext uri="{A12FA001-AC4F-418D-AE19-62706E023703}">
                      <ahyp:hlinkClr xmlns:ahyp="http://schemas.microsoft.com/office/drawing/2018/hyperlinkcolor" val="tx"/>
                    </a:ext>
                  </a:extLst>
                </a:hlinkClick>
              </a:rPr>
              <a:t>Universities of Wisconsin Employee Benefits website</a:t>
            </a:r>
            <a:r>
              <a:rPr lang="en-US" sz="3300" dirty="0">
                <a:solidFill>
                  <a:srgbClr val="005777"/>
                </a:solidFill>
              </a:rPr>
              <a:t>: </a:t>
            </a:r>
          </a:p>
          <a:p>
            <a:pPr lvl="1">
              <a:spcBef>
                <a:spcPts val="0"/>
              </a:spcBef>
              <a:spcAft>
                <a:spcPts val="1200"/>
              </a:spcAft>
              <a:buClr>
                <a:srgbClr val="86001A"/>
              </a:buClr>
            </a:pPr>
            <a:r>
              <a:rPr lang="en-US" sz="3300" dirty="0">
                <a:solidFill>
                  <a:srgbClr val="005777"/>
                </a:solidFill>
                <a:hlinkClick r:id="rId4">
                  <a:extLst>
                    <a:ext uri="{A12FA001-AC4F-418D-AE19-62706E023703}">
                      <ahyp:hlinkClr xmlns:ahyp="http://schemas.microsoft.com/office/drawing/2018/hyperlinkcolor" val="tx"/>
                    </a:ext>
                  </a:extLst>
                </a:hlinkClick>
              </a:rPr>
              <a:t>General Employee Information page</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5">
                  <a:extLst>
                    <a:ext uri="{A12FA001-AC4F-418D-AE19-62706E023703}">
                      <ahyp:hlinkClr xmlns:ahyp="http://schemas.microsoft.com/office/drawing/2018/hyperlinkcolor" val="tx"/>
                    </a:ext>
                  </a:extLst>
                </a:hlinkClick>
              </a:rPr>
              <a:t>Benefits Summary</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6">
                  <a:extLst>
                    <a:ext uri="{A12FA001-AC4F-418D-AE19-62706E023703}">
                      <ahyp:hlinkClr xmlns:ahyp="http://schemas.microsoft.com/office/drawing/2018/hyperlinkcolor" val="tx"/>
                    </a:ext>
                  </a:extLst>
                </a:hlinkClick>
              </a:rPr>
              <a:t>Health &amp; Retirement Contributions Estimator</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7">
                  <a:extLst>
                    <a:ext uri="{A12FA001-AC4F-418D-AE19-62706E023703}">
                      <ahyp:hlinkClr xmlns:ahyp="http://schemas.microsoft.com/office/drawing/2018/hyperlinkcolor" val="tx"/>
                    </a:ext>
                  </a:extLst>
                </a:hlinkClick>
              </a:rPr>
              <a:t>How to Choose Your Health Insurance Plan</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8">
                  <a:extLst>
                    <a:ext uri="{A12FA001-AC4F-418D-AE19-62706E023703}">
                      <ahyp:hlinkClr xmlns:ahyp="http://schemas.microsoft.com/office/drawing/2018/hyperlinkcolor" val="tx"/>
                    </a:ext>
                  </a:extLst>
                </a:hlinkClick>
              </a:rPr>
              <a:t>Benefit Premiums</a:t>
            </a:r>
            <a:endParaRPr lang="en-US" sz="3300" dirty="0">
              <a:solidFill>
                <a:srgbClr val="005777"/>
              </a:solidFill>
            </a:endParaRPr>
          </a:p>
          <a:p>
            <a:pPr marL="0" indent="0">
              <a:spcBef>
                <a:spcPts val="0"/>
              </a:spcBef>
              <a:spcAft>
                <a:spcPts val="1200"/>
              </a:spcAft>
              <a:buClr>
                <a:srgbClr val="86001A"/>
              </a:buClr>
              <a:buNone/>
            </a:pPr>
            <a:endParaRPr lang="en-US" sz="3300" dirty="0"/>
          </a:p>
          <a:p>
            <a:pPr marL="0" indent="0">
              <a:spcBef>
                <a:spcPts val="0"/>
              </a:spcBef>
              <a:spcAft>
                <a:spcPts val="1200"/>
              </a:spcAft>
              <a:buClr>
                <a:srgbClr val="86001A"/>
              </a:buClr>
              <a:buNone/>
            </a:pPr>
            <a:r>
              <a:rPr lang="en-US" sz="3300" dirty="0"/>
              <a:t>View earnings, leave, tax statements and benefit information: </a:t>
            </a:r>
            <a:r>
              <a:rPr lang="en-US" sz="3300" dirty="0">
                <a:solidFill>
                  <a:srgbClr val="005777"/>
                </a:solidFill>
                <a:hlinkClick r:id="rId9">
                  <a:extLst>
                    <a:ext uri="{A12FA001-AC4F-418D-AE19-62706E023703}">
                      <ahyp:hlinkClr xmlns:ahyp="http://schemas.microsoft.com/office/drawing/2018/hyperlinkcolor" val="tx"/>
                    </a:ext>
                  </a:extLst>
                </a:hlinkClick>
              </a:rPr>
              <a:t>my.wisconsin.edu</a:t>
            </a:r>
            <a:endParaRPr lang="en-US" sz="3300" dirty="0">
              <a:solidFill>
                <a:srgbClr val="005777"/>
              </a:solidFill>
            </a:endParaRPr>
          </a:p>
          <a:p>
            <a:endParaRPr lang="en-US" dirty="0"/>
          </a:p>
        </p:txBody>
      </p:sp>
      <p:sp>
        <p:nvSpPr>
          <p:cNvPr id="4" name="Slide Number Placeholder 3">
            <a:extLst>
              <a:ext uri="{FF2B5EF4-FFF2-40B4-BE49-F238E27FC236}">
                <a16:creationId xmlns:a16="http://schemas.microsoft.com/office/drawing/2014/main" id="{C50B74AF-34BD-600A-EA45-76D2BA96E49D}"/>
              </a:ext>
            </a:extLst>
          </p:cNvPr>
          <p:cNvSpPr>
            <a:spLocks noGrp="1"/>
          </p:cNvSpPr>
          <p:nvPr>
            <p:ph type="sldNum" sz="quarter" idx="12"/>
          </p:nvPr>
        </p:nvSpPr>
        <p:spPr/>
        <p:txBody>
          <a:bodyPr/>
          <a:lstStyle/>
          <a:p>
            <a:fld id="{678F7216-1C8D-9C4B-8765-95E531582293}" type="slidenum">
              <a:rPr lang="en-US" smtClean="0"/>
              <a:t>65</a:t>
            </a:fld>
            <a:endParaRPr lang="en-US"/>
          </a:p>
        </p:txBody>
      </p:sp>
    </p:spTree>
    <p:extLst>
      <p:ext uri="{BB962C8B-B14F-4D97-AF65-F5344CB8AC3E}">
        <p14:creationId xmlns:p14="http://schemas.microsoft.com/office/powerpoint/2010/main" val="2083188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B8B624-8F8B-4E31-84D9-EDD686FA56B2}"/>
              </a:ext>
            </a:extLst>
          </p:cNvPr>
          <p:cNvSpPr>
            <a:spLocks noGrp="1"/>
          </p:cNvSpPr>
          <p:nvPr>
            <p:ph type="sldNum" sz="quarter" idx="12"/>
          </p:nvPr>
        </p:nvSpPr>
        <p:spPr/>
        <p:txBody>
          <a:bodyPr/>
          <a:lstStyle/>
          <a:p>
            <a:fld id="{678F7216-1C8D-9C4B-8765-95E531582293}" type="slidenum">
              <a:rPr lang="en-US" smtClean="0"/>
              <a:t>66</a:t>
            </a:fld>
            <a:endParaRPr lang="en-US"/>
          </a:p>
        </p:txBody>
      </p:sp>
      <p:sp>
        <p:nvSpPr>
          <p:cNvPr id="6" name="Title 1">
            <a:extLst>
              <a:ext uri="{FF2B5EF4-FFF2-40B4-BE49-F238E27FC236}">
                <a16:creationId xmlns:a16="http://schemas.microsoft.com/office/drawing/2014/main" id="{6435064A-D76A-488C-8BB2-8535FB3713ED}"/>
              </a:ext>
            </a:extLst>
          </p:cNvPr>
          <p:cNvSpPr txBox="1">
            <a:spLocks/>
          </p:cNvSpPr>
          <p:nvPr/>
        </p:nvSpPr>
        <p:spPr>
          <a:xfrm>
            <a:off x="651182" y="659987"/>
            <a:ext cx="11442909" cy="767634"/>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r>
              <a:rPr lang="en-US" sz="5200" dirty="0">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rPr>
              <a:t>Questions</a:t>
            </a:r>
          </a:p>
        </p:txBody>
      </p:sp>
      <p:sp>
        <p:nvSpPr>
          <p:cNvPr id="5" name="Title 1">
            <a:extLst>
              <a:ext uri="{FF2B5EF4-FFF2-40B4-BE49-F238E27FC236}">
                <a16:creationId xmlns:a16="http://schemas.microsoft.com/office/drawing/2014/main" id="{2A1691B0-D4B1-DAFB-AE22-EDBE41AEABE9}"/>
              </a:ext>
            </a:extLst>
          </p:cNvPr>
          <p:cNvSpPr txBox="1">
            <a:spLocks/>
          </p:cNvSpPr>
          <p:nvPr/>
        </p:nvSpPr>
        <p:spPr>
          <a:xfrm>
            <a:off x="359232" y="1541921"/>
            <a:ext cx="11442700" cy="3179166"/>
          </a:xfrm>
          <a:prstGeom prst="rect">
            <a:avLst/>
          </a:prstGeom>
        </p:spPr>
        <p:txBody>
          <a:bodyPr vert="horz" lIns="91440" tIns="45720" rIns="91440" bIns="45720" rtlCol="0" anchor="b">
            <a:normAutofit fontScale="60000" lnSpcReduction="20000"/>
          </a:bodyPr>
          <a:lst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a:lstStyle>
          <a:p>
            <a:pPr algn="ctr"/>
            <a:br>
              <a:rPr lang="en-US" sz="40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br>
              <a:rPr lang="en-US" sz="32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www.wisconsin.edu/ohrwd/benefits/</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p>
            <a:pPr algn="ctr"/>
            <a:endPar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questions: Reach out to your </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benefits contact</a:t>
            </a:r>
            <a:endPar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3">
            <a:extLst>
              <a:ext uri="{FF2B5EF4-FFF2-40B4-BE49-F238E27FC236}">
                <a16:creationId xmlns:a16="http://schemas.microsoft.com/office/drawing/2014/main" id="{9638F787-234B-8CAE-372A-F5BCAB76C89C}"/>
              </a:ext>
            </a:extLst>
          </p:cNvPr>
          <p:cNvPicPr>
            <a:picLocks noChangeAspect="1"/>
          </p:cNvPicPr>
          <p:nvPr/>
        </p:nvPicPr>
        <p:blipFill>
          <a:blip r:embed="rId5">
            <a:duotone>
              <a:prstClr val="black"/>
              <a:srgbClr val="CCDDE4">
                <a:tint val="45000"/>
                <a:satMod val="400000"/>
              </a:srgbClr>
            </a:duotone>
            <a:alphaModFix amt="70000"/>
            <a:extLst>
              <a:ext uri="{BEBA8EAE-BF5A-486C-A8C5-ECC9F3942E4B}">
                <a14:imgProps xmlns:a14="http://schemas.microsoft.com/office/drawing/2010/main">
                  <a14:imgLayer r:embed="rId6">
                    <a14:imgEffect>
                      <a14:colorTemperature colorTemp="4057"/>
                    </a14:imgEffect>
                    <a14:imgEffect>
                      <a14:saturation sat="0"/>
                    </a14:imgEffect>
                  </a14:imgLayer>
                </a14:imgProps>
              </a:ext>
            </a:extLst>
          </a:blip>
          <a:stretch>
            <a:fillRect/>
          </a:stretch>
        </p:blipFill>
        <p:spPr>
          <a:xfrm>
            <a:off x="4555212" y="892111"/>
            <a:ext cx="2906155" cy="2906155"/>
          </a:xfrm>
          <a:prstGeom prst="rect">
            <a:avLst/>
          </a:prstGeom>
          <a:effectLst>
            <a:outerShdw blurRad="50800" dist="50800" dir="5400000" algn="ctr" rotWithShape="0">
              <a:schemeClr val="bg1">
                <a:alpha val="39000"/>
              </a:schemeClr>
            </a:outerShdw>
          </a:effectLst>
        </p:spPr>
      </p:pic>
      <p:pic>
        <p:nvPicPr>
          <p:cNvPr id="13" name="Picture 12" descr="A picture containing knife, table&#10;&#10;Description automatically generated">
            <a:extLst>
              <a:ext uri="{FF2B5EF4-FFF2-40B4-BE49-F238E27FC236}">
                <a16:creationId xmlns:a16="http://schemas.microsoft.com/office/drawing/2014/main" id="{A2CB8F79-7D16-E49C-EC58-CCC535D0A1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259" y="4949687"/>
            <a:ext cx="1611325" cy="1589225"/>
          </a:xfrm>
          <a:prstGeom prst="rect">
            <a:avLst/>
          </a:prstGeom>
        </p:spPr>
      </p:pic>
      <p:pic>
        <p:nvPicPr>
          <p:cNvPr id="2" name="Picture 1">
            <a:extLst>
              <a:ext uri="{FF2B5EF4-FFF2-40B4-BE49-F238E27FC236}">
                <a16:creationId xmlns:a16="http://schemas.microsoft.com/office/drawing/2014/main" id="{23A7BC1F-EBED-3A8A-64D2-1BFBA7F434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4668" y="5331692"/>
            <a:ext cx="853574" cy="853574"/>
          </a:xfrm>
          <a:prstGeom prst="rect">
            <a:avLst/>
          </a:prstGeom>
        </p:spPr>
      </p:pic>
    </p:spTree>
    <p:extLst>
      <p:ext uri="{BB962C8B-B14F-4D97-AF65-F5344CB8AC3E}">
        <p14:creationId xmlns:p14="http://schemas.microsoft.com/office/powerpoint/2010/main" val="359401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a:xfrm>
            <a:off x="672858" y="552326"/>
            <a:ext cx="10921043" cy="1143000"/>
          </a:xfrm>
        </p:spPr>
        <p:txBody>
          <a:bodyPr>
            <a:normAutofit fontScale="90000"/>
          </a:bodyPr>
          <a:lstStyle/>
          <a:p>
            <a:r>
              <a:rPr lang="en-US" dirty="0"/>
              <a:t>Initial Benefits Enrollment and Effective Dates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You have </a:t>
            </a:r>
            <a:r>
              <a:rPr lang="en-US" sz="2800" b="1" dirty="0"/>
              <a:t>30 days to enroll </a:t>
            </a:r>
            <a:r>
              <a:rPr lang="en-US" sz="2800" dirty="0"/>
              <a:t>in most benefits</a:t>
            </a:r>
          </a:p>
          <a:p>
            <a:r>
              <a:rPr lang="en-US" sz="2800" dirty="0"/>
              <a:t>Most benefits are effective the first of the month on or following your benefits eligibility date and will remain in place for the entire calendar year</a:t>
            </a:r>
          </a:p>
          <a:p>
            <a:r>
              <a:rPr lang="en-US" sz="2800" dirty="0"/>
              <a:t>Your benefits contact may provide you with an </a:t>
            </a:r>
            <a:r>
              <a:rPr lang="en-US" sz="2800" b="1" dirty="0"/>
              <a:t>enrollment deadline worksheet </a:t>
            </a:r>
            <a:r>
              <a:rPr lang="en-US" sz="2800" dirty="0"/>
              <a:t>that specifies your 30-day enrollment period and effective date for each benefit plan</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7</a:t>
            </a:fld>
            <a:endParaRPr lang="en-US"/>
          </a:p>
        </p:txBody>
      </p:sp>
    </p:spTree>
    <p:extLst>
      <p:ext uri="{BB962C8B-B14F-4D97-AF65-F5344CB8AC3E}">
        <p14:creationId xmlns:p14="http://schemas.microsoft.com/office/powerpoint/2010/main" val="6784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lstStyle/>
          <a:p>
            <a:r>
              <a:rPr lang="en-US"/>
              <a:t>Qualifying Life Event</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72859" y="4280063"/>
            <a:ext cx="10921043" cy="1868489"/>
          </a:xfrm>
        </p:spPr>
        <p:txBody>
          <a:bodyPr>
            <a:normAutofit fontScale="77500" lnSpcReduction="20000"/>
          </a:bodyPr>
          <a:lstStyle/>
          <a:p>
            <a:r>
              <a:rPr lang="en-US" dirty="0"/>
              <a:t>Life Events allow you to change and/or enroll in some benefits</a:t>
            </a:r>
          </a:p>
          <a:p>
            <a:r>
              <a:rPr lang="en-US" dirty="0"/>
              <a:t>Need to submit paper applications </a:t>
            </a:r>
            <a:r>
              <a:rPr lang="en-US" b="1" dirty="0"/>
              <a:t>within 30 days </a:t>
            </a:r>
            <a:r>
              <a:rPr lang="en-US" dirty="0"/>
              <a:t>following the event</a:t>
            </a:r>
          </a:p>
          <a:p>
            <a:r>
              <a:rPr lang="en-US" dirty="0"/>
              <a:t>Reach out to your Benefits Contact</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8</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1626634869"/>
              </p:ext>
            </p:extLst>
          </p:nvPr>
        </p:nvGraphicFramePr>
        <p:xfrm>
          <a:off x="797099" y="1623030"/>
          <a:ext cx="10352688" cy="258625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576452">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Family Status Change Examples</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Employment Status Change Examples</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10000"/>
                  </a:ext>
                </a:extLst>
              </a:tr>
              <a:tr h="2009801">
                <a:tc>
                  <a:txBody>
                    <a:bodyPr/>
                    <a:lstStyle/>
                    <a:p>
                      <a:pPr marL="0" marR="0" indent="0">
                        <a:lnSpc>
                          <a:spcPct val="100000"/>
                        </a:lnSpc>
                        <a:spcBef>
                          <a:spcPts val="0"/>
                        </a:spcBef>
                        <a:spcAft>
                          <a:spcPts val="800"/>
                        </a:spcAft>
                        <a:buClr>
                          <a:srgbClr val="820032"/>
                        </a:buClr>
                        <a:buFont typeface="Wingdings" panose="05000000000000000000" pitchFamily="2" charset="2"/>
                        <a:buNone/>
                      </a:pPr>
                      <a:r>
                        <a:rPr lang="en-US" sz="2000" b="0" dirty="0">
                          <a:effectLst/>
                          <a:latin typeface="Open Sans" panose="020B0606030504020204" pitchFamily="34" charset="0"/>
                          <a:ea typeface="Open Sans" panose="020B0606030504020204" pitchFamily="34" charset="0"/>
                          <a:cs typeface="Open Sans" panose="020B0606030504020204" pitchFamily="34" charset="0"/>
                        </a:rPr>
                        <a:t>Marriage or divorce</a:t>
                      </a:r>
                    </a:p>
                    <a:p>
                      <a:pPr marL="0" marR="0" indent="0">
                        <a:lnSpc>
                          <a:spcPct val="100000"/>
                        </a:lnSpc>
                        <a:spcBef>
                          <a:spcPts val="0"/>
                        </a:spcBef>
                        <a:spcAft>
                          <a:spcPts val="600"/>
                        </a:spcAft>
                        <a:buClr>
                          <a:srgbClr val="820032"/>
                        </a:buClr>
                        <a:buFont typeface="Wingdings" panose="05000000000000000000" pitchFamily="2" charset="2"/>
                        <a:buNone/>
                      </a:pPr>
                      <a:r>
                        <a:rPr lang="en-US" sz="2000" b="0" dirty="0">
                          <a:effectLst/>
                          <a:latin typeface="Open Sans" panose="020B0606030504020204" pitchFamily="34" charset="0"/>
                          <a:ea typeface="Open Sans" panose="020B0606030504020204" pitchFamily="34" charset="0"/>
                          <a:cs typeface="Open Sans" panose="020B0606030504020204" pitchFamily="34" charset="0"/>
                        </a:rPr>
                        <a:t>Birth,</a:t>
                      </a: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 adoption, guardianship of a child (60 days to enroll)</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Permanent Relocation</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Spouse or dependent child death</a:t>
                      </a:r>
                      <a:endParaRPr lang="en-US" sz="2000" b="0" dirty="0">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marL="168275" marR="0" lvl="1" indent="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Change in employment category or appointment percentage</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End of employment</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Disability</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83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48F4-267B-4FB5-A426-52F1D2BC8CD6}"/>
              </a:ext>
            </a:extLst>
          </p:cNvPr>
          <p:cNvSpPr>
            <a:spLocks noGrp="1"/>
          </p:cNvSpPr>
          <p:nvPr>
            <p:ph type="title"/>
          </p:nvPr>
        </p:nvSpPr>
        <p:spPr/>
        <p:txBody>
          <a:bodyPr/>
          <a:lstStyle/>
          <a:p>
            <a:r>
              <a:rPr lang="en-US" dirty="0"/>
              <a:t>Eligible Dependents</a:t>
            </a:r>
          </a:p>
        </p:txBody>
      </p:sp>
      <p:sp>
        <p:nvSpPr>
          <p:cNvPr id="3" name="Content Placeholder 2">
            <a:extLst>
              <a:ext uri="{FF2B5EF4-FFF2-40B4-BE49-F238E27FC236}">
                <a16:creationId xmlns:a16="http://schemas.microsoft.com/office/drawing/2014/main" id="{53CA5CBD-8918-41A2-B524-70456F439F30}"/>
              </a:ext>
            </a:extLst>
          </p:cNvPr>
          <p:cNvSpPr>
            <a:spLocks noGrp="1"/>
          </p:cNvSpPr>
          <p:nvPr>
            <p:ph idx="1"/>
          </p:nvPr>
        </p:nvSpPr>
        <p:spPr>
          <a:xfrm>
            <a:off x="635478" y="1662044"/>
            <a:ext cx="10921043" cy="3541219"/>
          </a:xfrm>
        </p:spPr>
        <p:txBody>
          <a:bodyPr>
            <a:normAutofit lnSpcReduction="10000"/>
          </a:bodyPr>
          <a:lstStyle/>
          <a:p>
            <a:pPr marL="0" indent="0">
              <a:buClr>
                <a:srgbClr val="86001A"/>
              </a:buClr>
              <a:buNone/>
            </a:pPr>
            <a:r>
              <a:rPr lang="en-US" sz="2600" dirty="0"/>
              <a:t>Most plans provide coverage for you and your eligible family members. This includes your:</a:t>
            </a:r>
            <a:endParaRPr lang="en-US" sz="1800" dirty="0"/>
          </a:p>
          <a:p>
            <a:pPr lvl="1">
              <a:buClr>
                <a:srgbClr val="005777"/>
              </a:buClr>
              <a:buFont typeface="Wingdings" panose="05000000000000000000" pitchFamily="2" charset="2"/>
              <a:buChar char="§"/>
            </a:pPr>
            <a:r>
              <a:rPr lang="en-US" sz="2400" dirty="0"/>
              <a:t>Spouse</a:t>
            </a:r>
          </a:p>
          <a:p>
            <a:pPr lvl="1">
              <a:buClr>
                <a:srgbClr val="005777"/>
              </a:buClr>
              <a:buFont typeface="Wingdings" panose="05000000000000000000" pitchFamily="2" charset="2"/>
              <a:buChar char="§"/>
            </a:pPr>
            <a:r>
              <a:rPr lang="en-US" sz="2400" dirty="0"/>
              <a:t>Dependent children (until age 26*) - Includes stepchildren, adopted children, pre-adoption placement, legal wards that become your permanent ward before age 26 and grandchildren until your insured child (the grandchild’s parent) turns age 18</a:t>
            </a:r>
          </a:p>
          <a:p>
            <a:pPr lvl="1">
              <a:buClr>
                <a:srgbClr val="86001A"/>
              </a:buClr>
              <a:buFont typeface="Wingdings" panose="05000000000000000000" pitchFamily="2" charset="2"/>
              <a:buChar char="ü"/>
            </a:pPr>
            <a:endParaRPr lang="en-US" sz="1200" dirty="0"/>
          </a:p>
          <a:p>
            <a:pPr marL="0" indent="0">
              <a:buClr>
                <a:srgbClr val="86001A"/>
              </a:buClr>
              <a:buNone/>
            </a:pPr>
            <a:r>
              <a:rPr lang="en-US" sz="2600" dirty="0"/>
              <a:t>Review the </a:t>
            </a:r>
            <a:r>
              <a:rPr lang="en-US" sz="2600" dirty="0">
                <a:solidFill>
                  <a:srgbClr val="005777"/>
                </a:solidFill>
                <a:hlinkClick r:id="rId3">
                  <a:extLst>
                    <a:ext uri="{A12FA001-AC4F-418D-AE19-62706E023703}">
                      <ahyp:hlinkClr xmlns:ahyp="http://schemas.microsoft.com/office/drawing/2018/hyperlinkcolor" val="tx"/>
                    </a:ext>
                  </a:extLst>
                </a:hlinkClick>
              </a:rPr>
              <a:t>Dependent Eligibility Chart</a:t>
            </a:r>
            <a:r>
              <a:rPr lang="en-US" sz="2600" dirty="0">
                <a:solidFill>
                  <a:srgbClr val="005777"/>
                </a:solidFill>
              </a:rPr>
              <a:t> </a:t>
            </a:r>
            <a:r>
              <a:rPr lang="en-US" sz="2600" dirty="0"/>
              <a:t>for more details.</a:t>
            </a:r>
            <a:endParaRPr lang="en-US" dirty="0"/>
          </a:p>
          <a:p>
            <a:endParaRPr lang="en-US" dirty="0"/>
          </a:p>
        </p:txBody>
      </p:sp>
      <p:sp>
        <p:nvSpPr>
          <p:cNvPr id="4" name="Slide Number Placeholder 3">
            <a:extLst>
              <a:ext uri="{FF2B5EF4-FFF2-40B4-BE49-F238E27FC236}">
                <a16:creationId xmlns:a16="http://schemas.microsoft.com/office/drawing/2014/main" id="{EF2B305C-A763-4DCA-ADB4-108A0EDC250D}"/>
              </a:ext>
            </a:extLst>
          </p:cNvPr>
          <p:cNvSpPr>
            <a:spLocks noGrp="1"/>
          </p:cNvSpPr>
          <p:nvPr>
            <p:ph type="sldNum" sz="quarter" idx="12"/>
          </p:nvPr>
        </p:nvSpPr>
        <p:spPr/>
        <p:txBody>
          <a:bodyPr/>
          <a:lstStyle/>
          <a:p>
            <a:fld id="{678F7216-1C8D-9C4B-8765-95E531582293}" type="slidenum">
              <a:rPr lang="en-US" smtClean="0"/>
              <a:t>9</a:t>
            </a:fld>
            <a:endParaRPr lang="en-US"/>
          </a:p>
        </p:txBody>
      </p:sp>
      <p:sp>
        <p:nvSpPr>
          <p:cNvPr id="5" name="Rectangle 4">
            <a:extLst>
              <a:ext uri="{FF2B5EF4-FFF2-40B4-BE49-F238E27FC236}">
                <a16:creationId xmlns:a16="http://schemas.microsoft.com/office/drawing/2014/main" id="{E974A603-44B7-4DB0-8A4E-16C4F063F4EC}"/>
              </a:ext>
            </a:extLst>
          </p:cNvPr>
          <p:cNvSpPr/>
          <p:nvPr/>
        </p:nvSpPr>
        <p:spPr>
          <a:xfrm>
            <a:off x="581717" y="5150465"/>
            <a:ext cx="10174771" cy="1200329"/>
          </a:xfrm>
          <a:prstGeom prst="rect">
            <a:avLst/>
          </a:prstGeom>
        </p:spPr>
        <p:txBody>
          <a:bodyPr wrap="square">
            <a:spAutoFit/>
          </a:bodyPr>
          <a:lstStyle/>
          <a:p>
            <a:pPr marL="57150">
              <a:buClr>
                <a:srgbClr val="86001A"/>
              </a:buClr>
            </a:pPr>
            <a:r>
              <a:rPr lang="en-US" i="1" dirty="0"/>
              <a:t>*A child with a disability of long-standing duration dependent on you or the other parent for at least 50% support and maintenance, and incapable of self-support, may remain covered past age 26.</a:t>
            </a:r>
            <a:br>
              <a:rPr lang="en-US" i="1" dirty="0"/>
            </a:br>
            <a:r>
              <a:rPr lang="en-US" i="1" dirty="0"/>
              <a:t>*Social Security numbers are required for all dependents. Enter Social Security numbers in the “National ID” field when adding dependents in the MyWisconsin Portal.</a:t>
            </a:r>
          </a:p>
        </p:txBody>
      </p:sp>
    </p:spTree>
    <p:extLst>
      <p:ext uri="{BB962C8B-B14F-4D97-AF65-F5344CB8AC3E}">
        <p14:creationId xmlns:p14="http://schemas.microsoft.com/office/powerpoint/2010/main" val="1317948060"/>
      </p:ext>
    </p:extLst>
  </p:cSld>
  <p:clrMapOvr>
    <a:masterClrMapping/>
  </p:clrMapOvr>
</p:sld>
</file>

<file path=ppt/theme/theme1.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16E1946D02DD43AA188F4C25E2CBDC" ma:contentTypeVersion="4" ma:contentTypeDescription="Create a new document." ma:contentTypeScope="" ma:versionID="6ec2119cae4b1cd1e06aa9d16c4bb880">
  <xsd:schema xmlns:xsd="http://www.w3.org/2001/XMLSchema" xmlns:xs="http://www.w3.org/2001/XMLSchema" xmlns:p="http://schemas.microsoft.com/office/2006/metadata/properties" xmlns:ns2="d10e8e78-ed9f-4896-8a14-1e4edcae9c6a" targetNamespace="http://schemas.microsoft.com/office/2006/metadata/properties" ma:root="true" ma:fieldsID="e36102ac9983a360383d75650dfb9a54" ns2:_="">
    <xsd:import namespace="d10e8e78-ed9f-4896-8a14-1e4edcae9c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e8e78-ed9f-4896-8a14-1e4edcae9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E833F4-6A35-425B-98E4-A8F15841656A}">
  <ds:schemaRefs>
    <ds:schemaRef ds:uri="http://schemas.microsoft.com/sharepoint/v3/contenttype/forms"/>
  </ds:schemaRefs>
</ds:datastoreItem>
</file>

<file path=customXml/itemProps2.xml><?xml version="1.0" encoding="utf-8"?>
<ds:datastoreItem xmlns:ds="http://schemas.openxmlformats.org/officeDocument/2006/customXml" ds:itemID="{7F95A2C4-0CFD-4CE1-8FAC-91C8B9E6759F}">
  <ds:schemaRefs>
    <ds:schemaRef ds:uri="d10e8e78-ed9f-4896-8a14-1e4edcae9c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B9D3A0-FA84-4845-A490-80759EE2A8FE}">
  <ds:schemaRefs>
    <ds:schemaRef ds:uri="http://purl.org/dc/terms/"/>
    <ds:schemaRef ds:uri="http://schemas.microsoft.com/office/2006/documentManagement/types"/>
    <ds:schemaRef ds:uri="http://purl.org/dc/dcmitype/"/>
    <ds:schemaRef ds:uri="d10e8e78-ed9f-4896-8a14-1e4edcae9c6a"/>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2423</TotalTime>
  <Words>7290</Words>
  <Application>Microsoft Office PowerPoint</Application>
  <PresentationFormat>Widescreen</PresentationFormat>
  <Paragraphs>859</Paragraphs>
  <Slides>66</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Lato</vt:lpstr>
      <vt:lpstr>Open Sans</vt:lpstr>
      <vt:lpstr>Open Sans Semibold</vt:lpstr>
      <vt:lpstr>Wingdings</vt:lpstr>
      <vt:lpstr>Custom Design</vt:lpstr>
      <vt:lpstr>1_Custom Design</vt:lpstr>
      <vt:lpstr>2024 Employee Benefits </vt:lpstr>
      <vt:lpstr>Your Benefits</vt:lpstr>
      <vt:lpstr>MyWisconsin Portal</vt:lpstr>
      <vt:lpstr>Payroll Schedule </vt:lpstr>
      <vt:lpstr>Payroll Deductions</vt:lpstr>
      <vt:lpstr>Benefit Enrollment Opportunities</vt:lpstr>
      <vt:lpstr>Initial Benefits Enrollment and Effective Dates</vt:lpstr>
      <vt:lpstr>Qualifying Life Event</vt:lpstr>
      <vt:lpstr>Eligible Dependents</vt:lpstr>
      <vt:lpstr>Enrollment Process</vt:lpstr>
      <vt:lpstr>Enrollment Process</vt:lpstr>
      <vt:lpstr>Enrollment Process</vt:lpstr>
      <vt:lpstr>Enrollment Process</vt:lpstr>
      <vt:lpstr>Transfer from a State Agency</vt:lpstr>
      <vt:lpstr>Paid Leave</vt:lpstr>
      <vt:lpstr>Paid Leave –  University Staff</vt:lpstr>
      <vt:lpstr>Paid Leave – All Eligible Employees</vt:lpstr>
      <vt:lpstr>Paid Leave – All Eligible Employees</vt:lpstr>
      <vt:lpstr>Time &amp; Absence Reporting</vt:lpstr>
      <vt:lpstr>State Group Health Insurance</vt:lpstr>
      <vt:lpstr>State Group Health Insurance - Eligibility</vt:lpstr>
      <vt:lpstr>State Group Health Insurance – Effective Dates</vt:lpstr>
      <vt:lpstr>State Group Health Insurance – Plan Designs </vt:lpstr>
      <vt:lpstr>State Group Health Insurance – Plan Designs </vt:lpstr>
      <vt:lpstr>State Group Health Insurance – Plan Designs</vt:lpstr>
      <vt:lpstr>State Group Health Insurance – Plan Designs</vt:lpstr>
      <vt:lpstr>State Group Health Insurance – Plan Designs</vt:lpstr>
      <vt:lpstr>State Group Health Insurance</vt:lpstr>
      <vt:lpstr>State Group Health Insurance – Coverage (local versus nationwide)</vt:lpstr>
      <vt:lpstr>State Group Health Insurance – HSA </vt:lpstr>
      <vt:lpstr>State Group Health Insurance – HSA </vt:lpstr>
      <vt:lpstr>State Group Health Insurance – HDHP </vt:lpstr>
      <vt:lpstr>State Group Health Insurance – Enrollment Options when Covered by Another Plan</vt:lpstr>
      <vt:lpstr>State Group Health Insurance – Action Necessary when Covered by Another Plan</vt:lpstr>
      <vt:lpstr>Pharmacy Benefits</vt:lpstr>
      <vt:lpstr>State Group Health Insurance – Pharmacy Benefits</vt:lpstr>
      <vt:lpstr>Health Insurance Opt-Out Incentive</vt:lpstr>
      <vt:lpstr>Health Insurance Opt-Out Incentive </vt:lpstr>
      <vt:lpstr>Dental Insurance  </vt:lpstr>
      <vt:lpstr>Dental Insurance– Plan Designs </vt:lpstr>
      <vt:lpstr>Dental Insurance– Plan Designs </vt:lpstr>
      <vt:lpstr>Dental Insurance – Plan Comparison</vt:lpstr>
      <vt:lpstr>Vision Insurance  </vt:lpstr>
      <vt:lpstr>Vision Insurance</vt:lpstr>
      <vt:lpstr>Life Insurance </vt:lpstr>
      <vt:lpstr>Life Insurance</vt:lpstr>
      <vt:lpstr>Life Insurance</vt:lpstr>
      <vt:lpstr>Life Insurance – Beneficiary Designation</vt:lpstr>
      <vt:lpstr>Accidental Death &amp; Dismemberment and  Accident Insurance</vt:lpstr>
      <vt:lpstr>Accidental Death &amp; Dismemberment and Accident Insurance</vt:lpstr>
      <vt:lpstr>Income Continuation Insurance</vt:lpstr>
      <vt:lpstr>Income Continuation Insurance</vt:lpstr>
      <vt:lpstr>Income Continuation Insurance</vt:lpstr>
      <vt:lpstr>Flexible Spending Accounts (FSAs)</vt:lpstr>
      <vt:lpstr>Flexible Spending Accounts (FSA)</vt:lpstr>
      <vt:lpstr>Retirement Plans Wisconsin Retirement System</vt:lpstr>
      <vt:lpstr>Retirement Plans - WRS</vt:lpstr>
      <vt:lpstr>Retirement Plans - WRS</vt:lpstr>
      <vt:lpstr>Retirement Plans - Supplemental Savings Programs</vt:lpstr>
      <vt:lpstr>Retirement Plans - Supplemental Savings Programs</vt:lpstr>
      <vt:lpstr>Sick Leave Credit Conversion Program</vt:lpstr>
      <vt:lpstr>Other Benefits </vt:lpstr>
      <vt:lpstr>Well-Being Resources</vt:lpstr>
      <vt:lpstr>Other Benefits</vt:lpstr>
      <vt:lpstr>Benefit Plan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Condimentum Tortor Vehicula</dc:title>
  <dc:creator>Lindsey Sievert</dc:creator>
  <cp:lastModifiedBy>Sonnenburg, Amanda</cp:lastModifiedBy>
  <cp:revision>120</cp:revision>
  <cp:lastPrinted>2019-10-24T14:32:44Z</cp:lastPrinted>
  <dcterms:created xsi:type="dcterms:W3CDTF">2019-08-26T16:21:20Z</dcterms:created>
  <dcterms:modified xsi:type="dcterms:W3CDTF">2024-07-01T19:24:59Z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0x0101002B16E1946D02DD43AA188F4C25E2CBDC</vt:lpwstr>
  </property>
  <property fmtid="{D5CDD505-2E9C-101B-9397-08002B2CF9AE}" pid="3" name="MediaServiceImageTags">
    <vt:lpwstr/>
  </property>
</Properties>
</file>