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6" r:id="rId5"/>
  </p:sldMasterIdLst>
  <p:notesMasterIdLst>
    <p:notesMasterId r:id="rId55"/>
  </p:notesMasterIdLst>
  <p:sldIdLst>
    <p:sldId id="562" r:id="rId6"/>
    <p:sldId id="1440" r:id="rId7"/>
    <p:sldId id="564" r:id="rId8"/>
    <p:sldId id="1449" r:id="rId9"/>
    <p:sldId id="1442" r:id="rId10"/>
    <p:sldId id="567" r:id="rId11"/>
    <p:sldId id="568" r:id="rId12"/>
    <p:sldId id="636" r:id="rId13"/>
    <p:sldId id="569" r:id="rId14"/>
    <p:sldId id="576" r:id="rId15"/>
    <p:sldId id="1450" r:id="rId16"/>
    <p:sldId id="1451" r:id="rId17"/>
    <p:sldId id="627" r:id="rId18"/>
    <p:sldId id="574" r:id="rId19"/>
    <p:sldId id="638" r:id="rId20"/>
    <p:sldId id="639" r:id="rId21"/>
    <p:sldId id="580" r:id="rId22"/>
    <p:sldId id="585" r:id="rId23"/>
    <p:sldId id="1443" r:id="rId24"/>
    <p:sldId id="586" r:id="rId25"/>
    <p:sldId id="645" r:id="rId26"/>
    <p:sldId id="646" r:id="rId27"/>
    <p:sldId id="632" r:id="rId28"/>
    <p:sldId id="588" r:id="rId29"/>
    <p:sldId id="1445" r:id="rId30"/>
    <p:sldId id="593" r:id="rId31"/>
    <p:sldId id="595" r:id="rId32"/>
    <p:sldId id="594" r:id="rId33"/>
    <p:sldId id="598" r:id="rId34"/>
    <p:sldId id="599" r:id="rId35"/>
    <p:sldId id="600" r:id="rId36"/>
    <p:sldId id="1436" r:id="rId37"/>
    <p:sldId id="601" r:id="rId38"/>
    <p:sldId id="602" r:id="rId39"/>
    <p:sldId id="603" r:id="rId40"/>
    <p:sldId id="1446" r:id="rId41"/>
    <p:sldId id="1452" r:id="rId42"/>
    <p:sldId id="1453" r:id="rId43"/>
    <p:sldId id="607" r:id="rId44"/>
    <p:sldId id="608" r:id="rId45"/>
    <p:sldId id="615" r:id="rId46"/>
    <p:sldId id="644" r:id="rId47"/>
    <p:sldId id="616" r:id="rId48"/>
    <p:sldId id="619" r:id="rId49"/>
    <p:sldId id="620" r:id="rId50"/>
    <p:sldId id="622" r:id="rId51"/>
    <p:sldId id="623" r:id="rId52"/>
    <p:sldId id="1448" r:id="rId53"/>
    <p:sldId id="491"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BEB73A-7BF0-98B8-3EA3-E7B1D3353458}" name="Erin Schoonmaker" initials="ES" userId="S::eschoonmaker@uwsa.edu::50b5b994-4094-4f9f-bccf-af0487fb8e20" providerId="AD"/>
  <p188:author id="{66C73C5C-8493-814A-1546-5000F5A241EF}" name="Amanda Sonnenburg" initials="AS" userId="S::asonnenburg@uwsa.edu::0074ddfe-c86c-4c4f-a558-188e55745a02" providerId="AD"/>
  <p188:author id="{0CA3B872-510E-DD0A-DFBE-FB59EC03AABC}" name="Kara Webber" initials="KW" userId="S::kwebber_uwsa.edu#ext#@universityofwisconsin.onmicrosoft.com::d539603d-ef44-4d6d-a0c8-616f937ce2f5" providerId="AD"/>
  <p188:author id="{914E7477-2C03-1ADD-A7DF-58734C95E6C1}" name="Brianne Jobke" initials="BJ" userId="S::bjobke@uwsa.edu::1259c9a3-e175-4bcb-9069-be062005bcc2" providerId="AD"/>
  <p188:author id="{23D5A67F-078B-8CBA-3282-76B8415C1B55}" name="Anthony, Jodi" initials="AJ" userId="S::jodi.anthony@uwss.wisconsin.edu::97367a64-9d71-4b45-ba9a-2dbb77bd9f8b" providerId="AD"/>
  <p188:author id="{B1F97BB2-2BC0-B253-89CB-F868864ACD93}" name="Sankey, Mary Kay" initials="SK" userId="S::marykay.sankey@uwss.wisconsin.edu::ff98ca3b-1959-4484-94f5-05e7594057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Sonnenburg" initials="AS" lastIdx="35" clrIdx="0">
    <p:extLst>
      <p:ext uri="{19B8F6BF-5375-455C-9EA6-DF929625EA0E}">
        <p15:presenceInfo xmlns:p15="http://schemas.microsoft.com/office/powerpoint/2012/main" userId="S::asonnenburg@uwsa.edu::0074ddfe-c86c-4c4f-a558-188e55745a02" providerId="AD"/>
      </p:ext>
    </p:extLst>
  </p:cmAuthor>
  <p:cmAuthor id="2" name="Brianne Jobke" initials="BJ" lastIdx="114" clrIdx="1">
    <p:extLst>
      <p:ext uri="{19B8F6BF-5375-455C-9EA6-DF929625EA0E}">
        <p15:presenceInfo xmlns:p15="http://schemas.microsoft.com/office/powerpoint/2012/main" userId="S::bjobke@uwsa.edu::1259c9a3-e175-4bcb-9069-be062005bcc2" providerId="AD"/>
      </p:ext>
    </p:extLst>
  </p:cmAuthor>
  <p:cmAuthor id="3" name="Erin Schoonmaker" initials="ES" lastIdx="21" clrIdx="2">
    <p:extLst>
      <p:ext uri="{19B8F6BF-5375-455C-9EA6-DF929625EA0E}">
        <p15:presenceInfo xmlns:p15="http://schemas.microsoft.com/office/powerpoint/2012/main" userId="S-1-5-21-1225019128-24118253-3464558956-184457" providerId="AD"/>
      </p:ext>
    </p:extLst>
  </p:cmAuthor>
  <p:cmAuthor id="4" name="Lauren Bridges" initials="LB" lastIdx="26" clrIdx="3">
    <p:extLst>
      <p:ext uri="{19B8F6BF-5375-455C-9EA6-DF929625EA0E}">
        <p15:presenceInfo xmlns:p15="http://schemas.microsoft.com/office/powerpoint/2012/main" userId="S::lbridges@uwsa.edu::544223a2-b8c5-4e96-8ae8-2f6c48e40f10" providerId="AD"/>
      </p:ext>
    </p:extLst>
  </p:cmAuthor>
  <p:cmAuthor id="5" name="Erin Schoonmaker" initials="ES [2]" lastIdx="7" clrIdx="4">
    <p:extLst>
      <p:ext uri="{19B8F6BF-5375-455C-9EA6-DF929625EA0E}">
        <p15:presenceInfo xmlns:p15="http://schemas.microsoft.com/office/powerpoint/2012/main" userId="S::eschoonmaker@uwsa.edu::50b5b994-4094-4f9f-bccf-af0487fb8e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D8CBCD"/>
    <a:srgbClr val="BDA7AA"/>
    <a:srgbClr val="960000"/>
    <a:srgbClr val="990033"/>
    <a:srgbClr val="C6C4C4"/>
    <a:srgbClr val="C9C9C9"/>
    <a:srgbClr val="A08085"/>
    <a:srgbClr val="99777C"/>
    <a:srgbClr val="EAE2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89" autoAdjust="0"/>
  </p:normalViewPr>
  <p:slideViewPr>
    <p:cSldViewPr snapToGrid="0">
      <p:cViewPr varScale="1">
        <p:scale>
          <a:sx n="38" d="100"/>
          <a:sy n="38" d="100"/>
        </p:scale>
        <p:origin x="1584" y="32"/>
      </p:cViewPr>
      <p:guideLst>
        <p:guide orient="horz" pos="2160"/>
        <p:guide pos="3840"/>
      </p:guideLst>
    </p:cSldViewPr>
  </p:slideViewPr>
  <p:notesTextViewPr>
    <p:cViewPr>
      <p:scale>
        <a:sx n="1" d="1"/>
        <a:sy n="1" d="1"/>
      </p:scale>
      <p:origin x="0" y="0"/>
    </p:cViewPr>
  </p:notesTextViewPr>
  <p:sorterViewPr>
    <p:cViewPr>
      <p:scale>
        <a:sx n="100" d="100"/>
        <a:sy n="100" d="100"/>
      </p:scale>
      <p:origin x="0" y="-17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A4130D-8A5C-4444-B5F7-7CBF14E565DF}" type="datetimeFigureOut">
              <a:rPr lang="en-US" smtClean="0"/>
              <a:t>2/29/2024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A3396E-AC71-45FD-97E6-0EF72A014D70}" type="slidenum">
              <a:rPr lang="en-US" smtClean="0"/>
              <a:t>‹#›</a:t>
            </a:fld>
            <a:endParaRPr lang="en-US"/>
          </a:p>
        </p:txBody>
      </p:sp>
    </p:spTree>
    <p:extLst>
      <p:ext uri="{BB962C8B-B14F-4D97-AF65-F5344CB8AC3E}">
        <p14:creationId xmlns:p14="http://schemas.microsoft.com/office/powerpoint/2010/main" val="203609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a:t>
            </a:fld>
            <a:endParaRPr lang="en-US"/>
          </a:p>
        </p:txBody>
      </p:sp>
    </p:spTree>
    <p:extLst>
      <p:ext uri="{BB962C8B-B14F-4D97-AF65-F5344CB8AC3E}">
        <p14:creationId xmlns:p14="http://schemas.microsoft.com/office/powerpoint/2010/main" val="75977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the Dental Comparison to help you select a dental insurance plan.</a:t>
            </a:r>
          </a:p>
          <a:p>
            <a:pPr marL="171450" indent="-171450">
              <a:buFont typeface="Arial" panose="020B0604020202020204" pitchFamily="34" charset="0"/>
              <a:buChar char="•"/>
            </a:pPr>
            <a:r>
              <a:rPr lang="en-US" dirty="0"/>
              <a:t>Review the Vision Insurance Summary for plan details.</a:t>
            </a:r>
          </a:p>
          <a:p>
            <a:pPr marL="171450" indent="-171450">
              <a:buFont typeface="Arial" panose="020B0604020202020204" pitchFamily="34" charset="0"/>
              <a:buChar char="•"/>
            </a:pPr>
            <a:r>
              <a:rPr lang="en-US" dirty="0"/>
              <a:t>Review the Life Insurance Plan Comparison to help you select which life plans you may want to enroll in</a:t>
            </a:r>
          </a:p>
          <a:p>
            <a:pPr marL="171450" indent="-171450">
              <a:buFont typeface="Arial" panose="020B0604020202020204" pitchFamily="34" charset="0"/>
              <a:buChar char="•"/>
            </a:pPr>
            <a:r>
              <a:rPr lang="en-US" dirty="0"/>
              <a:t>Use the Benefits Walkthrough to walk you through the decisions you will need to make before making your elections in the MyUW portal. This tool will also estimate the benefit deductions from your paycheck.</a:t>
            </a:r>
          </a:p>
        </p:txBody>
      </p:sp>
      <p:sp>
        <p:nvSpPr>
          <p:cNvPr id="4" name="Slide Number Placeholder 3"/>
          <p:cNvSpPr>
            <a:spLocks noGrp="1"/>
          </p:cNvSpPr>
          <p:nvPr>
            <p:ph type="sldNum" sz="quarter" idx="5"/>
          </p:nvPr>
        </p:nvSpPr>
        <p:spPr/>
        <p:txBody>
          <a:bodyPr/>
          <a:lstStyle/>
          <a:p>
            <a:fld id="{A0A3396E-AC71-45FD-97E6-0EF72A014D70}" type="slidenum">
              <a:rPr lang="en-US" smtClean="0"/>
              <a:t>13</a:t>
            </a:fld>
            <a:endParaRPr lang="en-US"/>
          </a:p>
        </p:txBody>
      </p:sp>
    </p:spTree>
    <p:extLst>
      <p:ext uri="{BB962C8B-B14F-4D97-AF65-F5344CB8AC3E}">
        <p14:creationId xmlns:p14="http://schemas.microsoft.com/office/powerpoint/2010/main" val="1119448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 to the </a:t>
            </a:r>
            <a:r>
              <a:rPr lang="en-US" dirty="0" err="1"/>
              <a:t>MyUW</a:t>
            </a:r>
            <a:r>
              <a:rPr lang="en-US" dirty="0"/>
              <a:t> portal to make your elections unless your Enrollment Deadline Worksheet indicates you must submit paper applications.</a:t>
            </a:r>
          </a:p>
        </p:txBody>
      </p:sp>
      <p:sp>
        <p:nvSpPr>
          <p:cNvPr id="4" name="Slide Number Placeholder 3"/>
          <p:cNvSpPr>
            <a:spLocks noGrp="1"/>
          </p:cNvSpPr>
          <p:nvPr>
            <p:ph type="sldNum" sz="quarter" idx="5"/>
          </p:nvPr>
        </p:nvSpPr>
        <p:spPr/>
        <p:txBody>
          <a:bodyPr/>
          <a:lstStyle/>
          <a:p>
            <a:fld id="{A0A3396E-AC71-45FD-97E6-0EF72A014D70}" type="slidenum">
              <a:rPr lang="en-US" smtClean="0"/>
              <a:t>14</a:t>
            </a:fld>
            <a:endParaRPr lang="en-US"/>
          </a:p>
        </p:txBody>
      </p:sp>
    </p:spTree>
    <p:extLst>
      <p:ext uri="{BB962C8B-B14F-4D97-AF65-F5344CB8AC3E}">
        <p14:creationId xmlns:p14="http://schemas.microsoft.com/office/powerpoint/2010/main" val="189881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A50021"/>
              </a:buClr>
              <a:buFont typeface="Arial" panose="020B0604020202020204" pitchFamily="34" charset="0"/>
              <a:buNone/>
            </a:pPr>
            <a:r>
              <a:rPr lang="en-US" sz="1200" dirty="0"/>
              <a:t>Paid leave is allocated on a fiscal year basis (July 1 – June 30)</a:t>
            </a:r>
          </a:p>
        </p:txBody>
      </p:sp>
      <p:sp>
        <p:nvSpPr>
          <p:cNvPr id="4" name="Slide Number Placeholder 3"/>
          <p:cNvSpPr>
            <a:spLocks noGrp="1"/>
          </p:cNvSpPr>
          <p:nvPr>
            <p:ph type="sldNum" sz="quarter" idx="5"/>
          </p:nvPr>
        </p:nvSpPr>
        <p:spPr/>
        <p:txBody>
          <a:bodyPr/>
          <a:lstStyle/>
          <a:p>
            <a:fld id="{A0A3396E-AC71-45FD-97E6-0EF72A014D70}" type="slidenum">
              <a:rPr lang="en-US" smtClean="0"/>
              <a:t>16</a:t>
            </a:fld>
            <a:endParaRPr lang="en-US"/>
          </a:p>
        </p:txBody>
      </p:sp>
    </p:spTree>
    <p:extLst>
      <p:ext uri="{BB962C8B-B14F-4D97-AF65-F5344CB8AC3E}">
        <p14:creationId xmlns:p14="http://schemas.microsoft.com/office/powerpoint/2010/main" val="125295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5"/>
          </p:nvPr>
        </p:nvSpPr>
        <p:spPr/>
        <p:txBody>
          <a:bodyPr/>
          <a:lstStyle/>
          <a:p>
            <a:fld id="{A0A3396E-AC71-45FD-97E6-0EF72A014D70}" type="slidenum">
              <a:rPr lang="en-US" smtClean="0"/>
              <a:t>18</a:t>
            </a:fld>
            <a:endParaRPr lang="en-US"/>
          </a:p>
        </p:txBody>
      </p:sp>
    </p:spTree>
    <p:extLst>
      <p:ext uri="{BB962C8B-B14F-4D97-AF65-F5344CB8AC3E}">
        <p14:creationId xmlns:p14="http://schemas.microsoft.com/office/powerpoint/2010/main" val="304855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want to receive services locally, choose the Health Plan.</a:t>
            </a:r>
          </a:p>
          <a:p>
            <a:pPr marL="171450" indent="-171450">
              <a:buFont typeface="Arial" panose="020B0604020202020204" pitchFamily="34" charset="0"/>
              <a:buChar char="•"/>
            </a:pPr>
            <a:r>
              <a:rPr lang="en-US" dirty="0"/>
              <a:t>If you need nationwide coverage, you will choose the Access Health Plan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19</a:t>
            </a:fld>
            <a:endParaRPr lang="en-US"/>
          </a:p>
        </p:txBody>
      </p:sp>
    </p:spTree>
    <p:extLst>
      <p:ext uri="{BB962C8B-B14F-4D97-AF65-F5344CB8AC3E}">
        <p14:creationId xmlns:p14="http://schemas.microsoft.com/office/powerpoint/2010/main" val="2564570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A3396E-AC71-45FD-97E6-0EF72A014D70}" type="slidenum">
              <a:rPr lang="en-US" smtClean="0"/>
              <a:t>20</a:t>
            </a:fld>
            <a:endParaRPr lang="en-US"/>
          </a:p>
        </p:txBody>
      </p:sp>
    </p:spTree>
    <p:extLst>
      <p:ext uri="{BB962C8B-B14F-4D97-AF65-F5344CB8AC3E}">
        <p14:creationId xmlns:p14="http://schemas.microsoft.com/office/powerpoint/2010/main" val="2635192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can be found in your Benefits Summary beginning on page ?</a:t>
            </a:r>
          </a:p>
        </p:txBody>
      </p:sp>
      <p:sp>
        <p:nvSpPr>
          <p:cNvPr id="4" name="Slide Number Placeholder 3"/>
          <p:cNvSpPr>
            <a:spLocks noGrp="1"/>
          </p:cNvSpPr>
          <p:nvPr>
            <p:ph type="sldNum" sz="quarter" idx="5"/>
          </p:nvPr>
        </p:nvSpPr>
        <p:spPr/>
        <p:txBody>
          <a:bodyPr/>
          <a:lstStyle/>
          <a:p>
            <a:fld id="{A0A3396E-AC71-45FD-97E6-0EF72A014D70}" type="slidenum">
              <a:rPr lang="en-US" smtClean="0"/>
              <a:t>21</a:t>
            </a:fld>
            <a:endParaRPr lang="en-US"/>
          </a:p>
        </p:txBody>
      </p:sp>
    </p:spTree>
    <p:extLst>
      <p:ext uri="{BB962C8B-B14F-4D97-AF65-F5344CB8AC3E}">
        <p14:creationId xmlns:p14="http://schemas.microsoft.com/office/powerpoint/2010/main" val="2301811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Plan Search tool helps you select a carrier that will cover services in the county you want to receive services in and from the doctors, urgent care facilities and hospitals you want to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the Health Plan Search tool and run through an example</a:t>
            </a:r>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23</a:t>
            </a:fld>
            <a:endParaRPr lang="en-US"/>
          </a:p>
        </p:txBody>
      </p:sp>
    </p:spTree>
    <p:extLst>
      <p:ext uri="{BB962C8B-B14F-4D97-AF65-F5344CB8AC3E}">
        <p14:creationId xmlns:p14="http://schemas.microsoft.com/office/powerpoint/2010/main" val="3805471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24</a:t>
            </a:fld>
            <a:endParaRPr lang="en-US"/>
          </a:p>
        </p:txBody>
      </p:sp>
    </p:spTree>
    <p:extLst>
      <p:ext uri="{BB962C8B-B14F-4D97-AF65-F5344CB8AC3E}">
        <p14:creationId xmlns:p14="http://schemas.microsoft.com/office/powerpoint/2010/main" val="2085837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 Waive to waive health insurance.</a:t>
            </a:r>
          </a:p>
        </p:txBody>
      </p:sp>
      <p:sp>
        <p:nvSpPr>
          <p:cNvPr id="4" name="Slide Number Placeholder 3"/>
          <p:cNvSpPr>
            <a:spLocks noGrp="1"/>
          </p:cNvSpPr>
          <p:nvPr>
            <p:ph type="sldNum" sz="quarter" idx="5"/>
          </p:nvPr>
        </p:nvSpPr>
        <p:spPr/>
        <p:txBody>
          <a:bodyPr/>
          <a:lstStyle/>
          <a:p>
            <a:fld id="{A0A3396E-AC71-45FD-97E6-0EF72A014D70}" type="slidenum">
              <a:rPr lang="en-US" smtClean="0"/>
              <a:t>25</a:t>
            </a:fld>
            <a:endParaRPr lang="en-US"/>
          </a:p>
        </p:txBody>
      </p:sp>
    </p:spTree>
    <p:extLst>
      <p:ext uri="{BB962C8B-B14F-4D97-AF65-F5344CB8AC3E}">
        <p14:creationId xmlns:p14="http://schemas.microsoft.com/office/powerpoint/2010/main" val="427135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MyUW</a:t>
            </a:r>
            <a:r>
              <a:rPr lang="en-US" dirty="0"/>
              <a:t> Portal is your hub for Universities of Wisconsin News, Time &amp; Absence Information, Payroll Information, and Benefits information. Log in regularly to stay up to date.</a:t>
            </a:r>
          </a:p>
        </p:txBody>
      </p:sp>
      <p:sp>
        <p:nvSpPr>
          <p:cNvPr id="4" name="Slide Number Placeholder 3"/>
          <p:cNvSpPr>
            <a:spLocks noGrp="1"/>
          </p:cNvSpPr>
          <p:nvPr>
            <p:ph type="sldNum" sz="quarter" idx="5"/>
          </p:nvPr>
        </p:nvSpPr>
        <p:spPr/>
        <p:txBody>
          <a:bodyPr/>
          <a:lstStyle/>
          <a:p>
            <a:fld id="{A0A3396E-AC71-45FD-97E6-0EF72A014D70}" type="slidenum">
              <a:rPr lang="en-US" smtClean="0"/>
              <a:t>3</a:t>
            </a:fld>
            <a:endParaRPr lang="en-US"/>
          </a:p>
        </p:txBody>
      </p:sp>
    </p:spTree>
    <p:extLst>
      <p:ext uri="{BB962C8B-B14F-4D97-AF65-F5344CB8AC3E}">
        <p14:creationId xmlns:p14="http://schemas.microsoft.com/office/powerpoint/2010/main" val="451717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Your cost at the pharmacy depends on the:</a:t>
            </a:r>
          </a:p>
          <a:p>
            <a:pPr lvl="1"/>
            <a:r>
              <a:rPr lang="en-US" sz="1800" b="1" dirty="0"/>
              <a:t>Plan design </a:t>
            </a:r>
            <a:r>
              <a:rPr lang="en-US" sz="1800" dirty="0"/>
              <a:t>you select and the</a:t>
            </a:r>
          </a:p>
          <a:p>
            <a:pPr lvl="1">
              <a:spcAft>
                <a:spcPts val="1200"/>
              </a:spcAft>
            </a:pPr>
            <a:r>
              <a:rPr lang="en-US" sz="1800" b="1" dirty="0"/>
              <a:t>Level of the drug </a:t>
            </a:r>
            <a:r>
              <a:rPr lang="en-US" sz="1800" dirty="0"/>
              <a:t>on the formulary list (for example, generic vs. brand name)</a:t>
            </a:r>
          </a:p>
          <a:p>
            <a:r>
              <a:rPr lang="en-US" sz="2400" dirty="0"/>
              <a:t>Health Plans: You pay a copay or coinsurance per 30-day supply as outlined on the formulary list, up to the annual out-of-pocket maximum</a:t>
            </a:r>
          </a:p>
          <a:p>
            <a:endParaRPr lang="en-US" sz="2400" dirty="0"/>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28</a:t>
            </a:fld>
            <a:endParaRPr lang="en-US"/>
          </a:p>
        </p:txBody>
      </p:sp>
    </p:spTree>
    <p:extLst>
      <p:ext uri="{BB962C8B-B14F-4D97-AF65-F5344CB8AC3E}">
        <p14:creationId xmlns:p14="http://schemas.microsoft.com/office/powerpoint/2010/main" val="259616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are eligible to enroll in dental insurance if you are eligible for State Group Health Insurance. If you want diagnostic &amp; preventive coverage, you select between the Uniform Dental Plan and the Preventive Dental Plan. These two plans provide the same benefits but eligibility is based on whether you are enrolled in State Group Health.</a:t>
            </a:r>
          </a:p>
          <a:p>
            <a:pPr marL="171450" indent="-171450">
              <a:buFont typeface="Arial" panose="020B0604020202020204" pitchFamily="34" charset="0"/>
              <a:buChar char="•"/>
            </a:pPr>
            <a:r>
              <a:rPr lang="en-US" dirty="0"/>
              <a:t>If you want dental insurance to cover major services, you select between the Select Plan and the Select Plus Plan. The two plans provide different coverage levels and access different networks. These plans do not cover preventive or most basic services.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30</a:t>
            </a:fld>
            <a:endParaRPr lang="en-US"/>
          </a:p>
        </p:txBody>
      </p:sp>
    </p:spTree>
    <p:extLst>
      <p:ext uri="{BB962C8B-B14F-4D97-AF65-F5344CB8AC3E}">
        <p14:creationId xmlns:p14="http://schemas.microsoft.com/office/powerpoint/2010/main" val="3584829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Premium is deducted from 2 paychecks each month.</a:t>
            </a:r>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34</a:t>
            </a:fld>
            <a:endParaRPr lang="en-US"/>
          </a:p>
        </p:txBody>
      </p:sp>
    </p:spTree>
    <p:extLst>
      <p:ext uri="{BB962C8B-B14F-4D97-AF65-F5344CB8AC3E}">
        <p14:creationId xmlns:p14="http://schemas.microsoft.com/office/powerpoint/2010/main" val="2194340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I&amp;F – annual increase opportunity allows you to increase your coverage during annual benefits enrollment without proof of good health. The amounts range from $2,500 - $20,000.</a:t>
            </a:r>
          </a:p>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37</a:t>
            </a:fld>
            <a:endParaRPr lang="en-US"/>
          </a:p>
        </p:txBody>
      </p:sp>
    </p:spTree>
    <p:extLst>
      <p:ext uri="{BB962C8B-B14F-4D97-AF65-F5344CB8AC3E}">
        <p14:creationId xmlns:p14="http://schemas.microsoft.com/office/powerpoint/2010/main" val="1549496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Standard sequence – is based on Wisconsin State Law, order is:</a:t>
            </a:r>
          </a:p>
          <a:p>
            <a:pPr marL="628650" lvl="1" indent="-171450">
              <a:buFont typeface="Arial" panose="020B0604020202020204" pitchFamily="34" charset="0"/>
              <a:buChar char="•"/>
            </a:pPr>
            <a:r>
              <a:rPr lang="en-US" dirty="0"/>
              <a:t>Surviving spouse or domestic partner</a:t>
            </a:r>
          </a:p>
          <a:p>
            <a:pPr marL="628650" lvl="1" indent="-171450">
              <a:buFont typeface="Arial" panose="020B0604020202020204" pitchFamily="34" charset="0"/>
              <a:buChar char="•"/>
            </a:pPr>
            <a:r>
              <a:rPr lang="en-US" dirty="0"/>
              <a:t>Surviving children</a:t>
            </a:r>
          </a:p>
          <a:p>
            <a:pPr marL="628650" lvl="1" indent="-171450">
              <a:buFont typeface="Arial" panose="020B0604020202020204" pitchFamily="34" charset="0"/>
              <a:buChar char="•"/>
            </a:pPr>
            <a:r>
              <a:rPr lang="en-US" dirty="0"/>
              <a:t>Surviving parents</a:t>
            </a:r>
          </a:p>
          <a:p>
            <a:pPr marL="628650" lvl="1" indent="-171450">
              <a:buFont typeface="Arial" panose="020B0604020202020204" pitchFamily="34" charset="0"/>
              <a:buChar char="•"/>
            </a:pPr>
            <a:r>
              <a:rPr lang="en-US" dirty="0"/>
              <a:t>Surviving siblings</a:t>
            </a:r>
          </a:p>
          <a:p>
            <a:pPr marL="628650" lvl="1" indent="-171450">
              <a:buFont typeface="Arial" panose="020B0604020202020204" pitchFamily="34" charset="0"/>
              <a:buChar char="•"/>
            </a:pPr>
            <a:r>
              <a:rPr lang="en-US" dirty="0"/>
              <a:t>Employee’s estate</a:t>
            </a:r>
          </a:p>
          <a:p>
            <a:pPr marL="171450" lvl="0" indent="-171450">
              <a:buFont typeface="Arial" panose="020B0604020202020204" pitchFamily="34" charset="0"/>
              <a:buChar char="•"/>
            </a:pPr>
            <a:r>
              <a:rPr lang="en-US" dirty="0"/>
              <a:t>If a covered dependent dies, benefits are automatically paid to the employee</a:t>
            </a:r>
          </a:p>
        </p:txBody>
      </p:sp>
      <p:sp>
        <p:nvSpPr>
          <p:cNvPr id="4" name="Slide Number Placeholder 3"/>
          <p:cNvSpPr>
            <a:spLocks noGrp="1"/>
          </p:cNvSpPr>
          <p:nvPr>
            <p:ph type="sldNum" sz="quarter" idx="5"/>
          </p:nvPr>
        </p:nvSpPr>
        <p:spPr/>
        <p:txBody>
          <a:bodyPr/>
          <a:lstStyle/>
          <a:p>
            <a:fld id="{A0A3396E-AC71-45FD-97E6-0EF72A014D70}" type="slidenum">
              <a:rPr lang="en-US" smtClean="0"/>
              <a:t>38</a:t>
            </a:fld>
            <a:endParaRPr lang="en-US"/>
          </a:p>
        </p:txBody>
      </p:sp>
    </p:spTree>
    <p:extLst>
      <p:ext uri="{BB962C8B-B14F-4D97-AF65-F5344CB8AC3E}">
        <p14:creationId xmlns:p14="http://schemas.microsoft.com/office/powerpoint/2010/main" val="1430286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39</a:t>
            </a:fld>
            <a:endParaRPr lang="en-US"/>
          </a:p>
        </p:txBody>
      </p:sp>
    </p:spTree>
    <p:extLst>
      <p:ext uri="{BB962C8B-B14F-4D97-AF65-F5344CB8AC3E}">
        <p14:creationId xmlns:p14="http://schemas.microsoft.com/office/powerpoint/2010/main" val="2753152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Eligible to enroll is you are eligible for State Group Health Insurance</a:t>
            </a:r>
          </a:p>
          <a:p>
            <a:pPr marL="171450" indent="-171450">
              <a:buFont typeface="Arial" panose="020B0604020202020204" pitchFamily="34" charset="0"/>
              <a:buChar char="•"/>
            </a:pPr>
            <a:r>
              <a:rPr lang="en-US" dirty="0"/>
              <a:t>AD&amp;D – may enroll, change or cancel coverage at any time.</a:t>
            </a:r>
          </a:p>
          <a:p>
            <a:pPr marL="171450" indent="-171450">
              <a:buFont typeface="Arial" panose="020B0604020202020204" pitchFamily="34" charset="0"/>
              <a:buChar char="•"/>
            </a:pPr>
            <a:r>
              <a:rPr lang="en-US" dirty="0"/>
              <a:t>Accident insurance – may enroll as a new hire, during annual benefits enrollment or if you have a qualifying life event. Once enrolled, you are enrolled for the calendar year.</a:t>
            </a:r>
          </a:p>
          <a:p>
            <a:pPr marL="171450" indent="-171450">
              <a:buFont typeface="Arial" panose="020B0604020202020204" pitchFamily="34" charset="0"/>
              <a:buChar char="•"/>
            </a:pPr>
            <a:r>
              <a:rPr lang="en-US" dirty="0"/>
              <a:t>You are may name a beneficiary.</a:t>
            </a:r>
          </a:p>
        </p:txBody>
      </p:sp>
      <p:sp>
        <p:nvSpPr>
          <p:cNvPr id="4" name="Slide Number Placeholder 3"/>
          <p:cNvSpPr>
            <a:spLocks noGrp="1"/>
          </p:cNvSpPr>
          <p:nvPr>
            <p:ph type="sldNum" sz="quarter" idx="5"/>
          </p:nvPr>
        </p:nvSpPr>
        <p:spPr/>
        <p:txBody>
          <a:bodyPr/>
          <a:lstStyle/>
          <a:p>
            <a:fld id="{A0A3396E-AC71-45FD-97E6-0EF72A014D70}" type="slidenum">
              <a:rPr lang="en-US" smtClean="0"/>
              <a:t>40</a:t>
            </a:fld>
            <a:endParaRPr lang="en-US"/>
          </a:p>
        </p:txBody>
      </p:sp>
    </p:spTree>
    <p:extLst>
      <p:ext uri="{BB962C8B-B14F-4D97-AF65-F5344CB8AC3E}">
        <p14:creationId xmlns:p14="http://schemas.microsoft.com/office/powerpoint/2010/main" val="3233260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Flexible spending accounts offer you an opportunity to pay certain health care, dependent care and work-related parking and transit expenses on a pre-tax basis.</a:t>
            </a:r>
          </a:p>
          <a:p>
            <a:pPr marL="171450" indent="-171450">
              <a:buFont typeface="Arial" panose="020B0604020202020204" pitchFamily="34" charset="0"/>
              <a:buChar char="•"/>
            </a:pPr>
            <a:r>
              <a:rPr lang="en-US" dirty="0"/>
              <a:t>You decide how much you want to contribute. Contributions are deducted from the first 2 paychecks each month.</a:t>
            </a:r>
          </a:p>
          <a:p>
            <a:pPr marL="171450" indent="-171450">
              <a:buFont typeface="Arial" panose="020B0604020202020204" pitchFamily="34" charset="0"/>
              <a:buChar char="•"/>
            </a:pPr>
            <a:r>
              <a:rPr lang="en-US" dirty="0"/>
              <a:t>Minimum annual contribution of $50 for the health care and parking &amp; transit accounts.</a:t>
            </a:r>
          </a:p>
          <a:p>
            <a:pPr marL="171450" indent="-171450">
              <a:buFont typeface="Arial" panose="020B0604020202020204" pitchFamily="34" charset="0"/>
              <a:buChar char="•"/>
            </a:pPr>
            <a:r>
              <a:rPr lang="en-US" dirty="0"/>
              <a:t>May not change contribution amount during the year unless you have a qualifying life event. </a:t>
            </a:r>
          </a:p>
          <a:p>
            <a:pPr marL="171450" indent="-171450">
              <a:buFont typeface="Arial" panose="020B0604020202020204" pitchFamily="34" charset="0"/>
              <a:buChar char="•"/>
            </a:pPr>
            <a:r>
              <a:rPr lang="en-US" dirty="0"/>
              <a:t>Use it or lose it for all funds greater than carry over limit. There is no carry over for dependent day care accounts. </a:t>
            </a:r>
          </a:p>
          <a:p>
            <a:pPr marL="171450" indent="-171450">
              <a:buFont typeface="Arial" panose="020B0604020202020204" pitchFamily="34" charset="0"/>
              <a:buChar char="•"/>
            </a:pPr>
            <a:r>
              <a:rPr lang="en-US" dirty="0"/>
              <a:t>You must re-enroll annually to continue coverage. </a:t>
            </a:r>
          </a:p>
          <a:p>
            <a:pPr marL="171450" indent="-171450">
              <a:buFont typeface="Arial" panose="020B0604020202020204" pitchFamily="34" charset="0"/>
              <a:buChar char="•"/>
            </a:pPr>
            <a:r>
              <a:rPr lang="en-US" dirty="0"/>
              <a:t>Parking &amp; transit are different. You have unlimited carryover and may enroll or change your contribution at any time. Parking account may not be used to reimburse you for parking at a University lot that is paid through payroll deduction because it is deducted pre-tax.</a:t>
            </a:r>
          </a:p>
        </p:txBody>
      </p:sp>
      <p:sp>
        <p:nvSpPr>
          <p:cNvPr id="4" name="Slide Number Placeholder 3"/>
          <p:cNvSpPr>
            <a:spLocks noGrp="1"/>
          </p:cNvSpPr>
          <p:nvPr>
            <p:ph type="sldNum" sz="quarter" idx="5"/>
          </p:nvPr>
        </p:nvSpPr>
        <p:spPr/>
        <p:txBody>
          <a:bodyPr/>
          <a:lstStyle/>
          <a:p>
            <a:fld id="{A0A3396E-AC71-45FD-97E6-0EF72A014D70}" type="slidenum">
              <a:rPr lang="en-US" smtClean="0"/>
              <a:t>42</a:t>
            </a:fld>
            <a:endParaRPr lang="en-US"/>
          </a:p>
        </p:txBody>
      </p:sp>
    </p:spTree>
    <p:extLst>
      <p:ext uri="{BB962C8B-B14F-4D97-AF65-F5344CB8AC3E}">
        <p14:creationId xmlns:p14="http://schemas.microsoft.com/office/powerpoint/2010/main" val="453359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Universities of Wisconsin employees are eligible to participate. Allows you to save additional money on a pre-tax or Roth after-tax basis to help with future retirement needs.</a:t>
            </a:r>
          </a:p>
        </p:txBody>
      </p:sp>
      <p:sp>
        <p:nvSpPr>
          <p:cNvPr id="4" name="Slide Number Placeholder 3"/>
          <p:cNvSpPr>
            <a:spLocks noGrp="1"/>
          </p:cNvSpPr>
          <p:nvPr>
            <p:ph type="sldNum" sz="quarter" idx="5"/>
          </p:nvPr>
        </p:nvSpPr>
        <p:spPr/>
        <p:txBody>
          <a:bodyPr/>
          <a:lstStyle/>
          <a:p>
            <a:fld id="{A0A3396E-AC71-45FD-97E6-0EF72A014D70}" type="slidenum">
              <a:rPr lang="en-US" smtClean="0"/>
              <a:t>44</a:t>
            </a:fld>
            <a:endParaRPr lang="en-US"/>
          </a:p>
        </p:txBody>
      </p:sp>
    </p:spTree>
    <p:extLst>
      <p:ext uri="{BB962C8B-B14F-4D97-AF65-F5344CB8AC3E}">
        <p14:creationId xmlns:p14="http://schemas.microsoft.com/office/powerpoint/2010/main" val="3517304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Universities of Wisconsin employees are eligible to participate.</a:t>
            </a:r>
          </a:p>
          <a:p>
            <a:pPr marL="171450" indent="-171450">
              <a:buFont typeface="Arial" panose="020B0604020202020204" pitchFamily="34" charset="0"/>
              <a:buChar char="•"/>
            </a:pPr>
            <a:r>
              <a:rPr lang="en-US" dirty="0"/>
              <a:t>You may participate in both the SRP and WDC plans and may make the maximum contributions to both.</a:t>
            </a:r>
          </a:p>
          <a:p>
            <a:pPr marL="171450" indent="-171450">
              <a:buFont typeface="Arial" panose="020B0604020202020204" pitchFamily="34" charset="0"/>
              <a:buChar char="•"/>
            </a:pPr>
            <a:r>
              <a:rPr lang="en-US" dirty="0"/>
              <a:t>The maximum contribution for 2024 is $23,000 for employees under age 50 and $30,500 for employees 50 and older.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45</a:t>
            </a:fld>
            <a:endParaRPr lang="en-US"/>
          </a:p>
        </p:txBody>
      </p:sp>
    </p:spTree>
    <p:extLst>
      <p:ext uri="{BB962C8B-B14F-4D97-AF65-F5344CB8AC3E}">
        <p14:creationId xmlns:p14="http://schemas.microsoft.com/office/powerpoint/2010/main" val="373483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Advanced Opportunity Fellows, Fellows, Grad Interns/Trainees, Post-Doc Fellows and Scholars/Trainees are exempt from Social Security and Medicare taxes. These employees are not exempt from federal and state income tax, but the University will not withhold federal or state income tax from their earnings. However, they may be responsible for paying taxes on income when they file their tax return.</a:t>
            </a:r>
          </a:p>
        </p:txBody>
      </p:sp>
      <p:sp>
        <p:nvSpPr>
          <p:cNvPr id="4" name="Slide Number Placeholder 3"/>
          <p:cNvSpPr>
            <a:spLocks noGrp="1"/>
          </p:cNvSpPr>
          <p:nvPr>
            <p:ph type="sldNum" sz="quarter" idx="5"/>
          </p:nvPr>
        </p:nvSpPr>
        <p:spPr/>
        <p:txBody>
          <a:bodyPr/>
          <a:lstStyle/>
          <a:p>
            <a:fld id="{A0A3396E-AC71-45FD-97E6-0EF72A014D70}" type="slidenum">
              <a:rPr lang="en-US" smtClean="0"/>
              <a:t>5</a:t>
            </a:fld>
            <a:endParaRPr lang="en-US"/>
          </a:p>
        </p:txBody>
      </p:sp>
    </p:spTree>
    <p:extLst>
      <p:ext uri="{BB962C8B-B14F-4D97-AF65-F5344CB8AC3E}">
        <p14:creationId xmlns:p14="http://schemas.microsoft.com/office/powerpoint/2010/main" val="3029052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47</a:t>
            </a:fld>
            <a:endParaRPr lang="en-US"/>
          </a:p>
        </p:txBody>
      </p:sp>
    </p:spTree>
    <p:extLst>
      <p:ext uri="{BB962C8B-B14F-4D97-AF65-F5344CB8AC3E}">
        <p14:creationId xmlns:p14="http://schemas.microsoft.com/office/powerpoint/2010/main" val="1795079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ACC3E2-DE66-4F7D-98C8-99FA84CB73F8}" type="slidenum">
              <a:rPr lang="en-US" smtClean="0"/>
              <a:pPr/>
              <a:t>49</a:t>
            </a:fld>
            <a:endParaRPr lang="en-US" dirty="0"/>
          </a:p>
        </p:txBody>
      </p:sp>
    </p:spTree>
    <p:extLst>
      <p:ext uri="{BB962C8B-B14F-4D97-AF65-F5344CB8AC3E}">
        <p14:creationId xmlns:p14="http://schemas.microsoft.com/office/powerpoint/2010/main" val="354949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on this slide applies to 9-month/C-Basis employees only. </a:t>
            </a:r>
          </a:p>
          <a:p>
            <a:r>
              <a:rPr lang="en-US" dirty="0"/>
              <a:t>If you are an annual contract you will have insurance premiums deducted from 24 paychecks a year. </a:t>
            </a:r>
          </a:p>
          <a:p>
            <a:endParaRPr lang="en-US" dirty="0"/>
          </a:p>
          <a:p>
            <a:r>
              <a:rPr lang="en-US" dirty="0"/>
              <a:t>There are usually 2 paychecks a year where insurance premiums are not deducted. For 9-month employees this may be 1-2 times a year depending on your contract, summer pay, and how the payroll schedule works out each year. For annual paid employees this is generally 2 times a year.</a:t>
            </a:r>
          </a:p>
        </p:txBody>
      </p:sp>
      <p:sp>
        <p:nvSpPr>
          <p:cNvPr id="4" name="Slide Number Placeholder 3"/>
          <p:cNvSpPr>
            <a:spLocks noGrp="1"/>
          </p:cNvSpPr>
          <p:nvPr>
            <p:ph type="sldNum" sz="quarter" idx="5"/>
          </p:nvPr>
        </p:nvSpPr>
        <p:spPr/>
        <p:txBody>
          <a:bodyPr/>
          <a:lstStyle/>
          <a:p>
            <a:fld id="{A0A3396E-AC71-45FD-97E6-0EF72A014D70}" type="slidenum">
              <a:rPr lang="en-US" smtClean="0"/>
              <a:t>6</a:t>
            </a:fld>
            <a:endParaRPr lang="en-US"/>
          </a:p>
        </p:txBody>
      </p:sp>
    </p:spTree>
    <p:extLst>
      <p:ext uri="{BB962C8B-B14F-4D97-AF65-F5344CB8AC3E}">
        <p14:creationId xmlns:p14="http://schemas.microsoft.com/office/powerpoint/2010/main" val="418911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0A3396E-AC71-45FD-97E6-0EF72A014D70}" type="slidenum">
              <a:rPr lang="en-US" smtClean="0"/>
              <a:t>7</a:t>
            </a:fld>
            <a:endParaRPr lang="en-US"/>
          </a:p>
        </p:txBody>
      </p:sp>
    </p:spTree>
    <p:extLst>
      <p:ext uri="{BB962C8B-B14F-4D97-AF65-F5344CB8AC3E}">
        <p14:creationId xmlns:p14="http://schemas.microsoft.com/office/powerpoint/2010/main" val="1737922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Enrollment Deadline Worksheet provides you with:</a:t>
            </a:r>
          </a:p>
          <a:p>
            <a:pPr marL="171450" indent="-171450">
              <a:buFont typeface="Arial" panose="020B0604020202020204" pitchFamily="34" charset="0"/>
              <a:buChar char="•"/>
            </a:pPr>
            <a:r>
              <a:rPr lang="en-US" dirty="0"/>
              <a:t>Your job type (short-term academic staff, student assistant, employee in training)</a:t>
            </a:r>
          </a:p>
          <a:p>
            <a:pPr marL="171450" indent="-171450">
              <a:buFont typeface="Arial" panose="020B0604020202020204" pitchFamily="34" charset="0"/>
              <a:buChar char="•"/>
            </a:pPr>
            <a:r>
              <a:rPr lang="en-US" dirty="0"/>
              <a:t>Your 30-day enrollment period in which your elections must be made and</a:t>
            </a:r>
          </a:p>
          <a:p>
            <a:pPr marL="171450" indent="-171450">
              <a:buFont typeface="Arial" panose="020B0604020202020204" pitchFamily="34" charset="0"/>
              <a:buChar char="•"/>
            </a:pPr>
            <a:r>
              <a:rPr lang="en-US" dirty="0"/>
              <a:t>Effective date for each benefit plan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8</a:t>
            </a:fld>
            <a:endParaRPr lang="en-US"/>
          </a:p>
        </p:txBody>
      </p:sp>
    </p:spTree>
    <p:extLst>
      <p:ext uri="{BB962C8B-B14F-4D97-AF65-F5344CB8AC3E}">
        <p14:creationId xmlns:p14="http://schemas.microsoft.com/office/powerpoint/2010/main" val="150493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a Qualifying Life Event, employees may make changes to most of their benefits during the Annual Benefits Enrollment period held each fall.</a:t>
            </a:r>
          </a:p>
        </p:txBody>
      </p:sp>
      <p:sp>
        <p:nvSpPr>
          <p:cNvPr id="4" name="Slide Number Placeholder 3"/>
          <p:cNvSpPr>
            <a:spLocks noGrp="1"/>
          </p:cNvSpPr>
          <p:nvPr>
            <p:ph type="sldNum" sz="quarter" idx="5"/>
          </p:nvPr>
        </p:nvSpPr>
        <p:spPr/>
        <p:txBody>
          <a:bodyPr/>
          <a:lstStyle/>
          <a:p>
            <a:fld id="{A0A3396E-AC71-45FD-97E6-0EF72A014D70}" type="slidenum">
              <a:rPr lang="en-US" smtClean="0"/>
              <a:t>9</a:t>
            </a:fld>
            <a:endParaRPr lang="en-US"/>
          </a:p>
        </p:txBody>
      </p:sp>
    </p:spTree>
    <p:extLst>
      <p:ext uri="{BB962C8B-B14F-4D97-AF65-F5344CB8AC3E}">
        <p14:creationId xmlns:p14="http://schemas.microsoft.com/office/powerpoint/2010/main" val="321531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3396E-AC71-45FD-97E6-0EF72A014D70}" type="slidenum">
              <a:rPr lang="en-US" smtClean="0"/>
              <a:t>11</a:t>
            </a:fld>
            <a:endParaRPr lang="en-US"/>
          </a:p>
        </p:txBody>
      </p:sp>
    </p:spTree>
    <p:extLst>
      <p:ext uri="{BB962C8B-B14F-4D97-AF65-F5344CB8AC3E}">
        <p14:creationId xmlns:p14="http://schemas.microsoft.com/office/powerpoint/2010/main" val="3648474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How to Choose Your Health Insurance Plan web page will take you through step by step how to decide on a plan design and to choose a health insurance carrier and includes links to additional resources such as plan comparisons and the ETF health plan search tool.</a:t>
            </a:r>
          </a:p>
        </p:txBody>
      </p:sp>
      <p:sp>
        <p:nvSpPr>
          <p:cNvPr id="4" name="Slide Number Placeholder 3"/>
          <p:cNvSpPr>
            <a:spLocks noGrp="1"/>
          </p:cNvSpPr>
          <p:nvPr>
            <p:ph type="sldNum" sz="quarter" idx="5"/>
          </p:nvPr>
        </p:nvSpPr>
        <p:spPr/>
        <p:txBody>
          <a:bodyPr/>
          <a:lstStyle/>
          <a:p>
            <a:fld id="{A0A3396E-AC71-45FD-97E6-0EF72A014D70}" type="slidenum">
              <a:rPr lang="en-US" smtClean="0"/>
              <a:t>12</a:t>
            </a:fld>
            <a:endParaRPr lang="en-US"/>
          </a:p>
        </p:txBody>
      </p:sp>
    </p:spTree>
    <p:extLst>
      <p:ext uri="{BB962C8B-B14F-4D97-AF65-F5344CB8AC3E}">
        <p14:creationId xmlns:p14="http://schemas.microsoft.com/office/powerpoint/2010/main" val="3272778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61061"/>
            <a:ext cx="9051985" cy="745660"/>
          </a:xfrm>
        </p:spPr>
        <p:txBody>
          <a:bodyPr/>
          <a:lstStyle>
            <a:lvl1pPr algn="r">
              <a:defRPr/>
            </a:lvl1pPr>
          </a:lstStyle>
          <a:p>
            <a:r>
              <a:rPr lang="x-none"/>
              <a:t>Click to edit Master title style</a:t>
            </a:r>
            <a:endParaRPr lang="en-US"/>
          </a:p>
        </p:txBody>
      </p:sp>
      <p:sp>
        <p:nvSpPr>
          <p:cNvPr id="3" name="Subtitle 2"/>
          <p:cNvSpPr>
            <a:spLocks noGrp="1"/>
          </p:cNvSpPr>
          <p:nvPr>
            <p:ph type="subTitle" idx="1"/>
          </p:nvPr>
        </p:nvSpPr>
        <p:spPr>
          <a:xfrm>
            <a:off x="1524000" y="5314857"/>
            <a:ext cx="9051985" cy="752475"/>
          </a:xfrm>
        </p:spPr>
        <p:txBody>
          <a:bodyPr>
            <a:normAutofit/>
          </a:bodyPr>
          <a:lstStyle>
            <a:lvl1pPr marL="0" indent="0" algn="r">
              <a:buNone/>
              <a:defRPr sz="28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674CE956-6267-4856-8C6E-7B8B044C80E4}" type="datetime1">
              <a:rPr lang="en-US" smtClean="0"/>
              <a:t>2/29/2024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pic>
        <p:nvPicPr>
          <p:cNvPr id="8" name="Picture 7">
            <a:extLst>
              <a:ext uri="{FF2B5EF4-FFF2-40B4-BE49-F238E27FC236}">
                <a16:creationId xmlns:a16="http://schemas.microsoft.com/office/drawing/2014/main" id="{B5281BD2-A06B-4BC3-B874-0D7204F12E2C}"/>
              </a:ext>
            </a:extLst>
          </p:cNvPr>
          <p:cNvPicPr>
            <a:picLocks noChangeAspect="1"/>
          </p:cNvPicPr>
          <p:nvPr userDrawn="1"/>
        </p:nvPicPr>
        <p:blipFill>
          <a:blip r:embed="rId2"/>
          <a:stretch>
            <a:fillRect/>
          </a:stretch>
        </p:blipFill>
        <p:spPr>
          <a:xfrm>
            <a:off x="1477992" y="3202185"/>
            <a:ext cx="9144000" cy="752475"/>
          </a:xfrm>
          <a:prstGeom prst="rect">
            <a:avLst/>
          </a:prstGeom>
        </p:spPr>
      </p:pic>
      <p:pic>
        <p:nvPicPr>
          <p:cNvPr id="7" name="Picture 6" descr="A picture containing person, person, suit&#10;&#10;Description automatically generated">
            <a:extLst>
              <a:ext uri="{FF2B5EF4-FFF2-40B4-BE49-F238E27FC236}">
                <a16:creationId xmlns:a16="http://schemas.microsoft.com/office/drawing/2014/main" id="{B2DE46FA-6E33-4778-953E-B6521013390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352" b="6933"/>
          <a:stretch/>
        </p:blipFill>
        <p:spPr bwMode="auto">
          <a:xfrm>
            <a:off x="6561826" y="249482"/>
            <a:ext cx="3656342" cy="35606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50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55DB808F-24C4-4240-96A3-7A071DABE214}" type="datetime1">
              <a:rPr lang="en-US" smtClean="0"/>
              <a:t>2/29/2024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05600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DBCB5C20-0F78-40A2-8C90-0A6F44D3F931}" type="datetime1">
              <a:rPr lang="en-US" smtClean="0"/>
              <a:t>2/29/2024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71384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02BFE105-34DE-473A-BE0E-62A9C716B138}" type="datetime1">
              <a:rPr lang="en-US" smtClean="0"/>
              <a:t>2/29/2024</a:t>
            </a:fld>
            <a:endParaRPr lang="en-US"/>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2084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04F3CB5E-6D3D-4965-A3D1-B3ABC6661E5B}" type="datetime1">
              <a:rPr lang="en-US" smtClean="0"/>
              <a:t>2/29/2024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41301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88236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401CC1FC-5281-433B-BAE1-37C03E3F4339}" type="datetime1">
              <a:rPr lang="en-US" smtClean="0"/>
              <a:t>2/29/2024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spTree>
    <p:extLst>
      <p:ext uri="{BB962C8B-B14F-4D97-AF65-F5344CB8AC3E}">
        <p14:creationId xmlns:p14="http://schemas.microsoft.com/office/powerpoint/2010/main" val="280823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5937" y="2130425"/>
            <a:ext cx="10981663" cy="1470025"/>
          </a:xfrm>
        </p:spPr>
        <p:txBody>
          <a:bodyPr/>
          <a:lstStyle/>
          <a:p>
            <a:r>
              <a:rPr lang="x-none"/>
              <a:t>Click to edit Master title style</a:t>
            </a:r>
            <a:endParaRPr lang="en-US"/>
          </a:p>
        </p:txBody>
      </p:sp>
      <p:sp>
        <p:nvSpPr>
          <p:cNvPr id="3" name="Subtitle 2"/>
          <p:cNvSpPr>
            <a:spLocks noGrp="1"/>
          </p:cNvSpPr>
          <p:nvPr>
            <p:ph type="subTitle" idx="1"/>
          </p:nvPr>
        </p:nvSpPr>
        <p:spPr>
          <a:xfrm>
            <a:off x="283607" y="3627291"/>
            <a:ext cx="10079593"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C2A73232-7785-47F6-839B-0762DC5773D1}" type="datetime1">
              <a:rPr lang="en-US" smtClean="0"/>
              <a:t>2/29/2024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605449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a:xfrm>
            <a:off x="283607" y="1427594"/>
            <a:ext cx="11578545" cy="453963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00E4FD0A-39CE-459F-AE3E-C4E28C3E2864}" type="datetime1">
              <a:rPr lang="en-US" smtClean="0"/>
              <a:t>2/29/2024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4192179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a:t>Click to edit Master title style</a:t>
            </a:r>
            <a:endParaRPr lang="en-US"/>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E7AE7B3D-C479-4F3B-9FF9-DD13BECA3BB1}" type="datetime1">
              <a:rPr lang="en-US" smtClean="0"/>
              <a:t>2/29/2024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65037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65C49ABA-F7DF-4339-85F4-529F41791013}" type="datetime1">
              <a:rPr lang="en-US" smtClean="0"/>
              <a:t>2/29/2024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250176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1665DD1F-198F-4CCB-98DB-5E1A4D6B8B34}" type="datetime1">
              <a:rPr lang="en-US" smtClean="0"/>
              <a:t>2/29/2024</a:t>
            </a:fld>
            <a:endParaRPr lang="en-US"/>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75749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2859" y="274638"/>
            <a:ext cx="10921043" cy="1143000"/>
          </a:xfrm>
        </p:spPr>
        <p:txBody>
          <a:bodyPr/>
          <a:lstStyle/>
          <a:p>
            <a:r>
              <a:rPr lang="x-none"/>
              <a:t>Click to edit Master title style</a:t>
            </a:r>
            <a:endParaRPr lang="en-US"/>
          </a:p>
        </p:txBody>
      </p:sp>
      <p:sp>
        <p:nvSpPr>
          <p:cNvPr id="3" name="Content Placeholder 2"/>
          <p:cNvSpPr>
            <a:spLocks noGrp="1"/>
          </p:cNvSpPr>
          <p:nvPr>
            <p:ph idx="1"/>
          </p:nvPr>
        </p:nvSpPr>
        <p:spPr>
          <a:xfrm>
            <a:off x="635478" y="1841663"/>
            <a:ext cx="10921043" cy="3541219"/>
          </a:xfrm>
        </p:spPr>
        <p:txBody>
          <a:bodyPr/>
          <a:lstStyle>
            <a:lvl1pPr marL="342900" indent="-342900">
              <a:spcAft>
                <a:spcPts val="1200"/>
              </a:spcAft>
              <a:buClr>
                <a:srgbClr val="960000"/>
              </a:buClr>
              <a:buFont typeface="Wingdings" panose="05000000000000000000" pitchFamily="2" charset="2"/>
              <a:buChar char="§"/>
              <a:defRPr/>
            </a:lvl1pPr>
          </a:lstStyle>
          <a:p>
            <a:pPr lvl="0"/>
            <a:r>
              <a:rPr lang="x-none"/>
              <a:t>Click to edit Master text styles</a:t>
            </a:r>
          </a:p>
          <a:p>
            <a:pPr lvl="1"/>
            <a:r>
              <a:rPr lang="x-none"/>
              <a:t>Second level</a:t>
            </a:r>
          </a:p>
          <a:p>
            <a:pPr lvl="2"/>
            <a:r>
              <a:rPr lang="x-none"/>
              <a:t>Third level</a:t>
            </a:r>
          </a:p>
        </p:txBody>
      </p:sp>
      <p:sp>
        <p:nvSpPr>
          <p:cNvPr id="4" name="Date Placeholder 3"/>
          <p:cNvSpPr>
            <a:spLocks noGrp="1"/>
          </p:cNvSpPr>
          <p:nvPr>
            <p:ph type="dt" sz="half" idx="10"/>
          </p:nvPr>
        </p:nvSpPr>
        <p:spPr/>
        <p:txBody>
          <a:bodyPr/>
          <a:lstStyle/>
          <a:p>
            <a:fld id="{14C58389-D981-4037-9D00-7EE685173CF4}" type="datetime1">
              <a:rPr lang="en-US" smtClean="0"/>
              <a:t>2/29/2024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pic>
        <p:nvPicPr>
          <p:cNvPr id="7" name="Picture 6">
            <a:extLst>
              <a:ext uri="{FF2B5EF4-FFF2-40B4-BE49-F238E27FC236}">
                <a16:creationId xmlns:a16="http://schemas.microsoft.com/office/drawing/2014/main" id="{D54925A7-3241-442E-8D95-1F0005B44B5C}"/>
              </a:ext>
            </a:extLst>
          </p:cNvPr>
          <p:cNvPicPr>
            <a:picLocks noChangeAspect="1"/>
          </p:cNvPicPr>
          <p:nvPr userDrawn="1"/>
        </p:nvPicPr>
        <p:blipFill>
          <a:blip r:embed="rId2"/>
          <a:stretch>
            <a:fillRect/>
          </a:stretch>
        </p:blipFill>
        <p:spPr>
          <a:xfrm>
            <a:off x="8618619" y="6378900"/>
            <a:ext cx="3243533" cy="266916"/>
          </a:xfrm>
          <a:prstGeom prst="rect">
            <a:avLst/>
          </a:prstGeom>
        </p:spPr>
      </p:pic>
      <p:pic>
        <p:nvPicPr>
          <p:cNvPr id="8" name="Picture 7" descr="Logo&#10;&#10;Description automatically generated">
            <a:extLst>
              <a:ext uri="{FF2B5EF4-FFF2-40B4-BE49-F238E27FC236}">
                <a16:creationId xmlns:a16="http://schemas.microsoft.com/office/drawing/2014/main" id="{B0981186-2D18-45B6-9520-1A2D5FE277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36818" y="5836602"/>
            <a:ext cx="1171575" cy="746760"/>
          </a:xfrm>
          <a:prstGeom prst="rect">
            <a:avLst/>
          </a:prstGeom>
        </p:spPr>
      </p:pic>
    </p:spTree>
    <p:extLst>
      <p:ext uri="{BB962C8B-B14F-4D97-AF65-F5344CB8AC3E}">
        <p14:creationId xmlns:p14="http://schemas.microsoft.com/office/powerpoint/2010/main" val="1282415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2363D86C-EA71-436C-B2A3-0D7CEF0F2EC0}" type="datetime1">
              <a:rPr lang="en-US" smtClean="0"/>
              <a:t>2/29/2024</a:t>
            </a:fld>
            <a:endParaRPr lang="en-US"/>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807834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6EB13-BDA8-42D0-AD7D-835B32528058}" type="datetime1">
              <a:rPr lang="en-US" smtClean="0"/>
              <a:t>2/29/2024</a:t>
            </a:fld>
            <a:endParaRPr lang="en-US"/>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75844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70A9EAE-8F92-4304-8F4E-FDD2F23006F3}" type="datetime1">
              <a:rPr lang="en-US" smtClean="0"/>
              <a:t>2/29/2024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528274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F999092-E4F3-4E2E-B276-1406A76FDE1B}" type="datetime1">
              <a:rPr lang="en-US" smtClean="0"/>
              <a:t>2/29/2024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606225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E8294F12-8A84-4732-9E40-EDFCFA8E63F9}" type="datetime1">
              <a:rPr lang="en-US" smtClean="0"/>
              <a:t>2/29/2024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214868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C0BF135C-B3FB-47D6-AD5F-D289C5C06DAD}" type="datetime1">
              <a:rPr lang="en-US" smtClean="0"/>
              <a:t>2/29/2024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981226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23A15D9E-B8E5-4616-BF62-9A6540C00997}" type="datetime1">
              <a:rPr lang="en-US" smtClean="0"/>
              <a:t>2/29/2024</a:t>
            </a:fld>
            <a:endParaRPr lang="en-US"/>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7788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7EA8C079-A3AE-49DD-9446-86C774741DBF}" type="datetime1">
              <a:rPr lang="en-US" smtClean="0"/>
              <a:t>2/29/2024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41301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997473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0C8C31BF-C011-4320-A6E6-95E1B9CA64E4}" type="datetime1">
              <a:rPr lang="en-US" smtClean="0"/>
              <a:t>2/29/2024</a:t>
            </a:fld>
            <a:endParaRPr lang="en-US"/>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a:p>
        </p:txBody>
      </p:sp>
    </p:spTree>
    <p:extLst>
      <p:ext uri="{BB962C8B-B14F-4D97-AF65-F5344CB8AC3E}">
        <p14:creationId xmlns:p14="http://schemas.microsoft.com/office/powerpoint/2010/main" val="619319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solidFill>
        <a:effectLst/>
      </p:bgPr>
    </p:bg>
    <p:spTree>
      <p:nvGrpSpPr>
        <p:cNvPr id="1" name=""/>
        <p:cNvGrpSpPr/>
        <p:nvPr/>
      </p:nvGrpSpPr>
      <p:grpSpPr>
        <a:xfrm>
          <a:off x="0" y="0"/>
          <a:ext cx="0" cy="0"/>
          <a:chOff x="0" y="0"/>
          <a:chExt cx="0" cy="0"/>
        </a:xfrm>
      </p:grpSpPr>
      <p:pic>
        <p:nvPicPr>
          <p:cNvPr id="12" name="Picture 11"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sp>
        <p:nvSpPr>
          <p:cNvPr id="3" name="Date Placeholder 2"/>
          <p:cNvSpPr>
            <a:spLocks noGrp="1"/>
          </p:cNvSpPr>
          <p:nvPr>
            <p:ph type="dt" sz="half" idx="10"/>
          </p:nvPr>
        </p:nvSpPr>
        <p:spPr>
          <a:xfrm>
            <a:off x="5204081" y="6331692"/>
            <a:ext cx="1783839" cy="365125"/>
          </a:xfrm>
          <a:prstGeom prst="rect">
            <a:avLst/>
          </a:prstGeom>
        </p:spPr>
        <p:txBody>
          <a:bodyPr/>
          <a:lstStyle/>
          <a:p>
            <a:fld id="{736D6948-E522-43F8-820B-34B3EF534381}" type="datetime1">
              <a:rPr lang="en-US" smtClean="0"/>
              <a:t>2/29/2024</a:t>
            </a:fld>
            <a:endParaRPr lang="en-US"/>
          </a:p>
        </p:txBody>
      </p:sp>
      <p:sp>
        <p:nvSpPr>
          <p:cNvPr id="4" name="Slide Number Placeholder 3"/>
          <p:cNvSpPr>
            <a:spLocks noGrp="1"/>
          </p:cNvSpPr>
          <p:nvPr>
            <p:ph type="sldNum" sz="quarter" idx="11"/>
          </p:nvPr>
        </p:nvSpPr>
        <p:spPr>
          <a:xfrm>
            <a:off x="9201150" y="6365297"/>
            <a:ext cx="2743200" cy="365125"/>
          </a:xfrm>
          <a:prstGeom prst="rect">
            <a:avLst/>
          </a:prstGeom>
        </p:spPr>
        <p:txBody>
          <a:bodyPr/>
          <a:lstStyle/>
          <a:p>
            <a:fld id="{D57F1E4F-1CFF-5643-939E-217C01CDF565}"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23573BB-6BDA-4463-AE6F-A3EA110EEFD9}"/>
              </a:ext>
            </a:extLst>
          </p:cNvPr>
          <p:cNvSpPr>
            <a:spLocks noGrp="1"/>
          </p:cNvSpPr>
          <p:nvPr>
            <p:ph type="title"/>
          </p:nvPr>
        </p:nvSpPr>
        <p:spPr>
          <a:xfrm>
            <a:off x="283607" y="274638"/>
            <a:ext cx="11578546" cy="1143000"/>
          </a:xfrm>
        </p:spPr>
        <p:txBody>
          <a:bodyPr/>
          <a:lstStyle>
            <a:lvl1pPr>
              <a:defRPr/>
            </a:lvl1pPr>
          </a:lstStyle>
          <a:p>
            <a:r>
              <a:rPr lang="x-none"/>
              <a:t>Click to edit Master title style</a:t>
            </a:r>
            <a:endParaRPr lang="en-US"/>
          </a:p>
        </p:txBody>
      </p:sp>
      <p:sp>
        <p:nvSpPr>
          <p:cNvPr id="7" name="Text Placeholder 2">
            <a:extLst>
              <a:ext uri="{FF2B5EF4-FFF2-40B4-BE49-F238E27FC236}">
                <a16:creationId xmlns:a16="http://schemas.microsoft.com/office/drawing/2014/main" id="{5C9552E2-91A3-4F46-B139-5B81862813FD}"/>
              </a:ext>
            </a:extLst>
          </p:cNvPr>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8" name="Content Placeholder 3">
            <a:extLst>
              <a:ext uri="{FF2B5EF4-FFF2-40B4-BE49-F238E27FC236}">
                <a16:creationId xmlns:a16="http://schemas.microsoft.com/office/drawing/2014/main" id="{917189AA-4E37-4BB5-9F15-C91435D60CF5}"/>
              </a:ext>
            </a:extLst>
          </p:cNvPr>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Text Placeholder 4">
            <a:extLst>
              <a:ext uri="{FF2B5EF4-FFF2-40B4-BE49-F238E27FC236}">
                <a16:creationId xmlns:a16="http://schemas.microsoft.com/office/drawing/2014/main" id="{D22FD559-4DE7-4B6C-9557-DC6742417DFA}"/>
              </a:ext>
            </a:extLst>
          </p:cNvPr>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11" name="Content Placeholder 5">
            <a:extLst>
              <a:ext uri="{FF2B5EF4-FFF2-40B4-BE49-F238E27FC236}">
                <a16:creationId xmlns:a16="http://schemas.microsoft.com/office/drawing/2014/main" id="{8DB52CE6-770A-46E9-8828-C9DA2279C665}"/>
              </a:ext>
            </a:extLst>
          </p:cNvPr>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8862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a:t>Click to edit Master title style</a:t>
            </a:r>
            <a:endParaRPr lang="en-US"/>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9C1A6BCC-8339-4DE3-AD49-6E9C9417E345}" type="datetime1">
              <a:rPr lang="en-US" smtClean="0"/>
              <a:t>2/29/2024</a:t>
            </a:fld>
            <a:endParaRPr lang="en-US"/>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210189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A78CCB3C-E29A-4934-B547-1CE4D82CD450}" type="datetime1">
              <a:rPr lang="en-US" smtClean="0"/>
              <a:t>2/29/2024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34995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D4F6E211-57F3-450B-9866-9011935330A0}" type="datetime1">
              <a:rPr lang="en-US" smtClean="0"/>
              <a:t>2/29/2024</a:t>
            </a:fld>
            <a:endParaRPr lang="en-US"/>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8106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67FCE0F3-6D29-44A4-AF83-6B056A5F4535}" type="datetime1">
              <a:rPr lang="en-US" smtClean="0"/>
              <a:t>2/29/2024</a:t>
            </a:fld>
            <a:endParaRPr lang="en-US"/>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349206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3DAEE-CFC7-4CBF-9C3B-23BB7A36D9ED}" type="datetime1">
              <a:rPr lang="en-US" smtClean="0"/>
              <a:t>2/29/2024</a:t>
            </a:fld>
            <a:endParaRPr lang="en-US"/>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54307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1B69ECE-39DB-46E8-B791-79FEF9F4221C}" type="datetime1">
              <a:rPr lang="en-US" smtClean="0"/>
              <a:t>2/29/2024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151489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4EB41690-D812-4E8B-9D4A-7B998072A9C3}" type="datetime1">
              <a:rPr lang="en-US" smtClean="0"/>
              <a:t>2/29/2024</a:t>
            </a:fld>
            <a:endParaRPr lang="en-US"/>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a:p>
        </p:txBody>
      </p:sp>
    </p:spTree>
    <p:extLst>
      <p:ext uri="{BB962C8B-B14F-4D97-AF65-F5344CB8AC3E}">
        <p14:creationId xmlns:p14="http://schemas.microsoft.com/office/powerpoint/2010/main" val="8259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6.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101" y="274638"/>
            <a:ext cx="10972801" cy="1143000"/>
          </a:xfrm>
          <a:prstGeom prst="rect">
            <a:avLst/>
          </a:prstGeom>
        </p:spPr>
        <p:txBody>
          <a:bodyPr vert="horz" lIns="91440" tIns="45720" rIns="91440" bIns="45720" rtlCol="0" anchor="b">
            <a:normAutofit/>
          </a:bodyPr>
          <a:lstStyle/>
          <a:p>
            <a:r>
              <a:rPr lang="x-none"/>
              <a:t>Click to edit Master title style</a:t>
            </a:r>
            <a:endParaRPr lang="en-US"/>
          </a:p>
        </p:txBody>
      </p:sp>
      <p:sp>
        <p:nvSpPr>
          <p:cNvPr id="3" name="Text Placeholder 2"/>
          <p:cNvSpPr>
            <a:spLocks noGrp="1"/>
          </p:cNvSpPr>
          <p:nvPr>
            <p:ph type="body" idx="1"/>
          </p:nvPr>
        </p:nvSpPr>
        <p:spPr>
          <a:xfrm>
            <a:off x="621101" y="1439924"/>
            <a:ext cx="10972801" cy="2234930"/>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DA65B8C-3162-4434-BA02-43A5B6463213}" type="datetime1">
              <a:rPr lang="en-US" smtClean="0"/>
              <a:t>2/29/2024</a:t>
            </a:fld>
            <a:endParaRPr lang="en-US"/>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1220632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457200" rtl="0" eaLnBrk="1" latinLnBrk="0" hangingPunct="1">
        <a:spcBef>
          <a:spcPct val="0"/>
        </a:spcBef>
        <a:buNone/>
        <a:defRPr sz="4400" kern="1200">
          <a:solidFill>
            <a:schemeClr val="accent3"/>
          </a:solidFill>
          <a:latin typeface="Lato" panose="020F0502020204030203"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wish-image2.png"/>
          <p:cNvPicPr>
            <a:picLocks noChangeAspect="1"/>
          </p:cNvPicPr>
          <p:nvPr userDrawn="1"/>
        </p:nvPicPr>
        <p:blipFill rotWithShape="1">
          <a:blip r:embed="rId17">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83607" y="274638"/>
            <a:ext cx="11578546" cy="1143000"/>
          </a:xfrm>
          <a:prstGeom prst="rect">
            <a:avLst/>
          </a:prstGeom>
        </p:spPr>
        <p:txBody>
          <a:bodyPr vert="horz" lIns="91440" tIns="45720" rIns="91440" bIns="45720" rtlCol="0" anchor="b">
            <a:normAutofit/>
          </a:bodyPr>
          <a:lstStyle/>
          <a:p>
            <a:r>
              <a:rPr lang="x-none"/>
              <a:t>Click to edit Master title style</a:t>
            </a:r>
            <a:endParaRPr lang="en-US"/>
          </a:p>
        </p:txBody>
      </p:sp>
      <p:sp>
        <p:nvSpPr>
          <p:cNvPr id="3" name="Text Placeholder 2"/>
          <p:cNvSpPr>
            <a:spLocks noGrp="1"/>
          </p:cNvSpPr>
          <p:nvPr>
            <p:ph type="body"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004A0DE-58E4-41E7-BC4C-2C0ACBCA0145}" type="datetime1">
              <a:rPr lang="en-US" smtClean="0"/>
              <a:t>2/29/2024</a:t>
            </a:fld>
            <a:endParaRPr lang="en-US"/>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220267913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2" r:id="rId15"/>
  </p:sldLayoutIdLst>
  <p:hf hdr="0" ftr="0" dt="0"/>
  <p:txStyles>
    <p:titleStyle>
      <a:lvl1pPr algn="l" defTabSz="4572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wisconsin.edu/ohrwd/benefits/download/dependent-eligibility-chart-uws-25.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isconsin.edu/ohrwd/benefi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wisconsin.edu/ohrwd/benefits/benefits-estimato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isconsin.edu/ohrwd/benefits/health/select-a-pla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wisconsin.edu/ohrwd/benefits/health/select-a-pla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wisconsin.edu/ohrwd/benefits/download/dentalcomp.pdf" TargetMode="External"/><Relationship Id="rId7" Type="http://schemas.openxmlformats.org/officeDocument/2006/relationships/hyperlink" Target="https://www.wisconsin.edu/ohrwd/benefi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uwservice.wisconsin.edu/ebenefits/" TargetMode="External"/><Relationship Id="rId5" Type="http://schemas.openxmlformats.org/officeDocument/2006/relationships/hyperlink" Target="https://www.wisconsin.edu/ohrwd/benefits/download/life/lifecomp.pdf" TargetMode="External"/><Relationship Id="rId4" Type="http://schemas.openxmlformats.org/officeDocument/2006/relationships/hyperlink" Target="https://www.wisconsin.edu/ohrwd/benefits/download/summary.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y.wisconsin.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wisconsin.edu/ohrwd/admin/download/benefits-orientation-pdf-Grad.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wisconsin.edu/ohrwd/benefits/healt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wisconsin.edu/ohrwd/benefits/health/select-a-pla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wisconsin.edu/abe/download/portal-personal-info-module.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etf.benefits.navitus.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y.wisconsin.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deltadentalwi.com/state-of-w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eyedoclocator.eyemedvisioncare.com/member/en#/member/en?networkSetId=1166&amp;networkDDDisabled=tru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wisconsin.edu/ohrwd/benefits/download/summary.pdf"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wisconsin.edu/ohrwd/benefits/premiums/" TargetMode="External"/><Relationship Id="rId2" Type="http://schemas.openxmlformats.org/officeDocument/2006/relationships/hyperlink" Target="http://www.wisconsin.edu/ohrwd/benefits/download/life/lifecomp.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wisconsin.edu/ohrwd/benefits/beneficiar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isconsin.edu/ohrwd/benefits/general-employee-info/payrol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wisconsin.edu/ohrwd/benefits/accide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wisconsin.edu/ohrwd/benefits/spending-savings-acct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www.wisconsin.edu/ohrwd/benefits/ret/ts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wisconsin.edu/ohrwd/benefits/ret/wd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wisconsin.edu/ohrwd/well-bein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wisconsin.edu/ohrwd/benefits/other-benefit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wisconsin.edu/ohrwd/benefits/general-employee-info/" TargetMode="External"/><Relationship Id="rId7" Type="http://schemas.openxmlformats.org/officeDocument/2006/relationships/hyperlink" Target="https://my.wisconsin.edu/" TargetMode="External"/><Relationship Id="rId2" Type="http://schemas.openxmlformats.org/officeDocument/2006/relationships/hyperlink" Target="http://www.wisconsin.edu/ohrwd/benefits/" TargetMode="External"/><Relationship Id="rId1" Type="http://schemas.openxmlformats.org/officeDocument/2006/relationships/slideLayout" Target="../slideLayouts/slideLayout2.xml"/><Relationship Id="rId6" Type="http://schemas.openxmlformats.org/officeDocument/2006/relationships/hyperlink" Target="https://www.wisconsin.edu/ohrwd/benefits/premiums/" TargetMode="External"/><Relationship Id="rId5" Type="http://schemas.openxmlformats.org/officeDocument/2006/relationships/hyperlink" Target="https://www.wisconsin.edu/ohrwd/benefits/benefits-estimator/" TargetMode="External"/><Relationship Id="rId4" Type="http://schemas.openxmlformats.org/officeDocument/2006/relationships/hyperlink" Target="https://www.wisconsin.edu/ohrwd/benefits/download/grad.pdf"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wisconsin.edu/ohrwd/benefits/" TargetMode="External"/><Relationship Id="rId7"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hyperlink" Target="https://www.wisconsin.edu/ohrwd/benefits/contac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C237-C290-4FC0-AB78-032654CE0B9D}"/>
              </a:ext>
            </a:extLst>
          </p:cNvPr>
          <p:cNvSpPr>
            <a:spLocks noGrp="1"/>
          </p:cNvSpPr>
          <p:nvPr>
            <p:ph type="ctrTitle"/>
          </p:nvPr>
        </p:nvSpPr>
        <p:spPr/>
        <p:txBody>
          <a:bodyPr>
            <a:normAutofit fontScale="90000"/>
          </a:bodyPr>
          <a:lstStyle/>
          <a:p>
            <a:r>
              <a:rPr lang="en-US" sz="4400" dirty="0"/>
              <a:t>2024 Employee Benefits</a:t>
            </a:r>
            <a:r>
              <a:rPr lang="en-US" b="1" dirty="0"/>
              <a:t>	</a:t>
            </a:r>
            <a:endParaRPr lang="en-US" dirty="0"/>
          </a:p>
        </p:txBody>
      </p:sp>
      <p:sp>
        <p:nvSpPr>
          <p:cNvPr id="3" name="Subtitle 2">
            <a:extLst>
              <a:ext uri="{FF2B5EF4-FFF2-40B4-BE49-F238E27FC236}">
                <a16:creationId xmlns:a16="http://schemas.microsoft.com/office/drawing/2014/main" id="{48233D70-6CD4-4595-92D4-7DB30C5B804E}"/>
              </a:ext>
            </a:extLst>
          </p:cNvPr>
          <p:cNvSpPr>
            <a:spLocks noGrp="1"/>
          </p:cNvSpPr>
          <p:nvPr>
            <p:ph type="subTitle" idx="1"/>
          </p:nvPr>
        </p:nvSpPr>
        <p:spPr>
          <a:xfrm>
            <a:off x="1524000" y="5314857"/>
            <a:ext cx="9051985" cy="1064922"/>
          </a:xfrm>
        </p:spPr>
        <p:txBody>
          <a:bodyPr>
            <a:normAutofit/>
          </a:bodyPr>
          <a:lstStyle/>
          <a:p>
            <a:r>
              <a:rPr lang="en-US" sz="2200" i="0" dirty="0"/>
              <a:t>Graduate Assistants, Employees-in-Training, Fellows,</a:t>
            </a:r>
          </a:p>
          <a:p>
            <a:r>
              <a:rPr lang="en-US" sz="2200" i="0" dirty="0"/>
              <a:t>Scholars and Short-Term Academic Staff</a:t>
            </a:r>
          </a:p>
          <a:p>
            <a:endParaRPr lang="en-US" dirty="0"/>
          </a:p>
        </p:txBody>
      </p:sp>
    </p:spTree>
    <p:extLst>
      <p:ext uri="{BB962C8B-B14F-4D97-AF65-F5344CB8AC3E}">
        <p14:creationId xmlns:p14="http://schemas.microsoft.com/office/powerpoint/2010/main" val="40544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48F4-267B-4FB5-A426-52F1D2BC8CD6}"/>
              </a:ext>
            </a:extLst>
          </p:cNvPr>
          <p:cNvSpPr>
            <a:spLocks noGrp="1"/>
          </p:cNvSpPr>
          <p:nvPr>
            <p:ph type="title"/>
          </p:nvPr>
        </p:nvSpPr>
        <p:spPr/>
        <p:txBody>
          <a:bodyPr/>
          <a:lstStyle/>
          <a:p>
            <a:r>
              <a:rPr lang="en-US"/>
              <a:t>Eligible Dependents</a:t>
            </a:r>
          </a:p>
        </p:txBody>
      </p:sp>
      <p:sp>
        <p:nvSpPr>
          <p:cNvPr id="3" name="Content Placeholder 2">
            <a:extLst>
              <a:ext uri="{FF2B5EF4-FFF2-40B4-BE49-F238E27FC236}">
                <a16:creationId xmlns:a16="http://schemas.microsoft.com/office/drawing/2014/main" id="{53CA5CBD-8918-41A2-B524-70456F439F30}"/>
              </a:ext>
            </a:extLst>
          </p:cNvPr>
          <p:cNvSpPr>
            <a:spLocks noGrp="1"/>
          </p:cNvSpPr>
          <p:nvPr>
            <p:ph idx="1"/>
          </p:nvPr>
        </p:nvSpPr>
        <p:spPr>
          <a:xfrm>
            <a:off x="635478" y="1662044"/>
            <a:ext cx="10921043" cy="3541219"/>
          </a:xfrm>
        </p:spPr>
        <p:txBody>
          <a:bodyPr>
            <a:normAutofit lnSpcReduction="10000"/>
          </a:bodyPr>
          <a:lstStyle/>
          <a:p>
            <a:pPr marL="0" indent="0">
              <a:buClr>
                <a:srgbClr val="86001A"/>
              </a:buClr>
              <a:buNone/>
            </a:pPr>
            <a:r>
              <a:rPr lang="en-US" sz="2600" dirty="0"/>
              <a:t>Most plans provide coverage for you and your eligible family members. This includes your:</a:t>
            </a:r>
            <a:endParaRPr lang="en-US" sz="1800" dirty="0"/>
          </a:p>
          <a:p>
            <a:pPr lvl="1">
              <a:buClr>
                <a:srgbClr val="86001A"/>
              </a:buClr>
              <a:buFont typeface="Wingdings" panose="05000000000000000000" pitchFamily="2" charset="2"/>
              <a:buChar char="§"/>
            </a:pPr>
            <a:r>
              <a:rPr lang="en-US" sz="2400" dirty="0"/>
              <a:t>Spouse</a:t>
            </a:r>
          </a:p>
          <a:p>
            <a:pPr lvl="1">
              <a:buClr>
                <a:srgbClr val="86001A"/>
              </a:buClr>
              <a:buFont typeface="Wingdings" panose="05000000000000000000" pitchFamily="2" charset="2"/>
              <a:buChar char="§"/>
            </a:pPr>
            <a:r>
              <a:rPr lang="en-US" sz="2400" dirty="0"/>
              <a:t>Dependent children (until age 26*) - Includes stepchildren, adopted children, pre-adoption placement, legal wards that become your permanent ward before age 26 and grandchildren until your insured child (the grandchild’s parent) turns age 18</a:t>
            </a:r>
          </a:p>
          <a:p>
            <a:pPr lvl="1">
              <a:buClr>
                <a:srgbClr val="86001A"/>
              </a:buClr>
              <a:buFont typeface="Wingdings" panose="05000000000000000000" pitchFamily="2" charset="2"/>
              <a:buChar char="ü"/>
            </a:pPr>
            <a:endParaRPr lang="en-US" sz="1200" dirty="0"/>
          </a:p>
          <a:p>
            <a:pPr marL="0" indent="0">
              <a:buClr>
                <a:srgbClr val="86001A"/>
              </a:buClr>
              <a:buNone/>
            </a:pPr>
            <a:r>
              <a:rPr lang="en-US" sz="2600" dirty="0"/>
              <a:t>Review the </a:t>
            </a:r>
            <a:r>
              <a:rPr lang="en-US" sz="2600" dirty="0">
                <a:hlinkClick r:id="rId2"/>
              </a:rPr>
              <a:t>Dependent Eligibility Chart</a:t>
            </a:r>
            <a:r>
              <a:rPr lang="en-US" sz="2600" dirty="0"/>
              <a:t> for more details.</a:t>
            </a:r>
            <a:endParaRPr lang="en-US" dirty="0"/>
          </a:p>
          <a:p>
            <a:endParaRPr lang="en-US" dirty="0"/>
          </a:p>
        </p:txBody>
      </p:sp>
      <p:sp>
        <p:nvSpPr>
          <p:cNvPr id="4" name="Slide Number Placeholder 3">
            <a:extLst>
              <a:ext uri="{FF2B5EF4-FFF2-40B4-BE49-F238E27FC236}">
                <a16:creationId xmlns:a16="http://schemas.microsoft.com/office/drawing/2014/main" id="{EF2B305C-A763-4DCA-ADB4-108A0EDC250D}"/>
              </a:ext>
            </a:extLst>
          </p:cNvPr>
          <p:cNvSpPr>
            <a:spLocks noGrp="1"/>
          </p:cNvSpPr>
          <p:nvPr>
            <p:ph type="sldNum" sz="quarter" idx="12"/>
          </p:nvPr>
        </p:nvSpPr>
        <p:spPr/>
        <p:txBody>
          <a:bodyPr/>
          <a:lstStyle/>
          <a:p>
            <a:fld id="{678F7216-1C8D-9C4B-8765-95E531582293}" type="slidenum">
              <a:rPr lang="en-US" smtClean="0"/>
              <a:t>10</a:t>
            </a:fld>
            <a:endParaRPr lang="en-US"/>
          </a:p>
        </p:txBody>
      </p:sp>
      <p:sp>
        <p:nvSpPr>
          <p:cNvPr id="5" name="Rectangle 4">
            <a:extLst>
              <a:ext uri="{FF2B5EF4-FFF2-40B4-BE49-F238E27FC236}">
                <a16:creationId xmlns:a16="http://schemas.microsoft.com/office/drawing/2014/main" id="{E974A603-44B7-4DB0-8A4E-16C4F063F4EC}"/>
              </a:ext>
            </a:extLst>
          </p:cNvPr>
          <p:cNvSpPr/>
          <p:nvPr/>
        </p:nvSpPr>
        <p:spPr>
          <a:xfrm>
            <a:off x="581717" y="5150465"/>
            <a:ext cx="10174771" cy="1200329"/>
          </a:xfrm>
          <a:prstGeom prst="rect">
            <a:avLst/>
          </a:prstGeom>
        </p:spPr>
        <p:txBody>
          <a:bodyPr wrap="square">
            <a:spAutoFit/>
          </a:bodyPr>
          <a:lstStyle/>
          <a:p>
            <a:pPr marL="57150">
              <a:buClr>
                <a:srgbClr val="86001A"/>
              </a:buClr>
            </a:pPr>
            <a:r>
              <a:rPr lang="en-US" i="1" dirty="0"/>
              <a:t>*A child with a disability of long-standing duration dependent on you or the other parent for at least 50% support and maintenance, and incapable of self-support, may remain covered past age 26.</a:t>
            </a:r>
            <a:br>
              <a:rPr lang="en-US" i="1" dirty="0"/>
            </a:br>
            <a:r>
              <a:rPr lang="en-US" i="1" dirty="0"/>
              <a:t>*Social Security numbers are required for all dependents. Enter Social Security numbers in the “National ID” field when adding dependents in the </a:t>
            </a:r>
            <a:r>
              <a:rPr lang="en-US" i="1" dirty="0" err="1"/>
              <a:t>MyUW</a:t>
            </a:r>
            <a:r>
              <a:rPr lang="en-US" i="1" dirty="0"/>
              <a:t> portal.</a:t>
            </a:r>
          </a:p>
        </p:txBody>
      </p:sp>
    </p:spTree>
    <p:extLst>
      <p:ext uri="{BB962C8B-B14F-4D97-AF65-F5344CB8AC3E}">
        <p14:creationId xmlns:p14="http://schemas.microsoft.com/office/powerpoint/2010/main" val="131794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11</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493230" y="1809502"/>
            <a:ext cx="4511580" cy="3216265"/>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Lato" panose="020F0502020204030203" pitchFamily="34" charset="0"/>
              </a:rPr>
              <a:t>REVIEW</a:t>
            </a:r>
          </a:p>
          <a:p>
            <a:pPr marL="342900" indent="-342900">
              <a:spcAft>
                <a:spcPts val="600"/>
              </a:spcAft>
              <a:buClr>
                <a:srgbClr val="960000"/>
              </a:buClr>
              <a:buFont typeface="Wingdings" panose="05000000000000000000" pitchFamily="2" charset="2"/>
              <a:buChar char="§"/>
            </a:pP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Review the Benefits Summary</a:t>
            </a:r>
          </a:p>
          <a:p>
            <a:pPr marL="342900" indent="-342900">
              <a:spcAft>
                <a:spcPts val="600"/>
              </a:spcAft>
              <a:buClr>
                <a:srgbClr val="960000"/>
              </a:buClr>
              <a:buFont typeface="Wingdings" panose="05000000000000000000" pitchFamily="2" charset="2"/>
              <a:buChar char="§"/>
            </a:pP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Review the </a:t>
            </a: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hlinkClick r:id="rId3"/>
              </a:rPr>
              <a:t>Employee Benefits website</a:t>
            </a: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 for details about benefits and eligibility</a:t>
            </a:r>
          </a:p>
          <a:p>
            <a:pPr marL="342900" indent="-342900">
              <a:spcAft>
                <a:spcPts val="600"/>
              </a:spcAft>
              <a:buClr>
                <a:srgbClr val="960000"/>
              </a:buClr>
              <a:buFont typeface="Wingdings" panose="05000000000000000000" pitchFamily="2" charset="2"/>
              <a:buChar char="§"/>
            </a:pPr>
            <a:r>
              <a:rPr lang="en-US" sz="2000" dirty="0">
                <a:effectLst/>
                <a:latin typeface="Open Sans" panose="020B0606030504020204" pitchFamily="34" charset="0"/>
                <a:ea typeface="SimSun" panose="02010600030101010101" pitchFamily="2" charset="-122"/>
                <a:cs typeface="Times New Roman" panose="02020603050405020304" pitchFamily="18" charset="0"/>
              </a:rPr>
              <a:t>Calculate the estimated value of your total compensation using the </a:t>
            </a:r>
            <a:r>
              <a:rPr lang="en-US" sz="2000" dirty="0">
                <a:effectLst/>
                <a:latin typeface="Open Sans" panose="020B0606030504020204" pitchFamily="34" charset="0"/>
                <a:ea typeface="SimSun" panose="02010600030101010101" pitchFamily="2" charset="-122"/>
                <a:cs typeface="Open Sans" panose="020B0606030504020204" pitchFamily="34" charset="0"/>
                <a:hlinkClick r:id="rId4"/>
              </a:rPr>
              <a:t>Health &amp; Retirement Contributions Estimator</a:t>
            </a:r>
            <a:endParaRPr lang="en-US" sz="2000" dirty="0">
              <a:effectLst/>
              <a:latin typeface="Open Sans" panose="020B0606030504020204" pitchFamily="34" charset="0"/>
              <a:ea typeface="SimSun" panose="02010600030101010101" pitchFamily="2" charset="-122"/>
              <a:cs typeface="Times New Roman" panose="02020603050405020304" pitchFamily="18" charset="0"/>
            </a:endParaRPr>
          </a:p>
        </p:txBody>
      </p:sp>
      <p:graphicFrame>
        <p:nvGraphicFramePr>
          <p:cNvPr id="6" name="Table 6">
            <a:extLst>
              <a:ext uri="{FF2B5EF4-FFF2-40B4-BE49-F238E27FC236}">
                <a16:creationId xmlns:a16="http://schemas.microsoft.com/office/drawing/2014/main" id="{CE074659-2781-4CE3-A1C9-8BBEB4F52099}"/>
              </a:ext>
            </a:extLst>
          </p:cNvPr>
          <p:cNvGraphicFramePr>
            <a:graphicFrameLocks noGrp="1"/>
          </p:cNvGraphicFramePr>
          <p:nvPr/>
        </p:nvGraphicFramePr>
        <p:xfrm>
          <a:off x="5669280" y="1336855"/>
          <a:ext cx="6174038" cy="592931"/>
        </p:xfrm>
        <a:graphic>
          <a:graphicData uri="http://schemas.openxmlformats.org/drawingml/2006/table">
            <a:tbl>
              <a:tblPr firstRow="1" bandRow="1">
                <a:tableStyleId>{5C22544A-7EE6-4342-B048-85BDC9FD1C3A}</a:tableStyleId>
              </a:tblPr>
              <a:tblGrid>
                <a:gridCol w="6174038">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Employee Benefits website: </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rPr>
                        <a:t>wisconsin.edu/</a:t>
                      </a:r>
                      <a:r>
                        <a:rPr lang="en-US" sz="1600" dirty="0" err="1">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rPr>
                        <a:t>ohrwd</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rPr>
                        <a:t>/benefits/</a:t>
                      </a:r>
                      <a:endPar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7" name="Picture 6">
            <a:extLst>
              <a:ext uri="{FF2B5EF4-FFF2-40B4-BE49-F238E27FC236}">
                <a16:creationId xmlns:a16="http://schemas.microsoft.com/office/drawing/2014/main" id="{A15B102F-7DC4-0803-8DFD-666A0CBB42BB}"/>
              </a:ext>
            </a:extLst>
          </p:cNvPr>
          <p:cNvPicPr>
            <a:picLocks noChangeAspect="1"/>
          </p:cNvPicPr>
          <p:nvPr/>
        </p:nvPicPr>
        <p:blipFill>
          <a:blip r:embed="rId5"/>
          <a:stretch>
            <a:fillRect/>
          </a:stretch>
        </p:blipFill>
        <p:spPr>
          <a:xfrm>
            <a:off x="5004809" y="2144249"/>
            <a:ext cx="6862071" cy="3418840"/>
          </a:xfrm>
          <a:prstGeom prst="rect">
            <a:avLst/>
          </a:prstGeom>
        </p:spPr>
      </p:pic>
    </p:spTree>
    <p:extLst>
      <p:ext uri="{BB962C8B-B14F-4D97-AF65-F5344CB8AC3E}">
        <p14:creationId xmlns:p14="http://schemas.microsoft.com/office/powerpoint/2010/main" val="1406804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12</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726919" y="1795369"/>
            <a:ext cx="3935843" cy="2523768"/>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Lato" panose="020F0502020204030203" pitchFamily="34" charset="0"/>
              </a:rPr>
              <a:t>DECIDE</a:t>
            </a:r>
          </a:p>
          <a:p>
            <a:pPr marL="342900" indent="-342900">
              <a:spcAft>
                <a:spcPts val="600"/>
              </a:spcAft>
              <a:buClr>
                <a:srgbClr val="960000"/>
              </a:buClr>
              <a:buFont typeface="Wingdings" panose="05000000000000000000" pitchFamily="2" charset="2"/>
              <a:buChar char="§"/>
            </a:pPr>
            <a:r>
              <a:rPr lang="en-US" sz="20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Consider your needs and the needs of your spouse and/or dependent(s)</a:t>
            </a:r>
          </a:p>
          <a:p>
            <a:pPr marL="342900" indent="-342900">
              <a:spcAft>
                <a:spcPts val="600"/>
              </a:spcAft>
              <a:buClr>
                <a:srgbClr val="960000"/>
              </a:buClr>
              <a:buFont typeface="Wingdings" panose="05000000000000000000" pitchFamily="2" charset="2"/>
              <a:buChar char="§"/>
            </a:pPr>
            <a:r>
              <a:rPr lang="en-US" sz="2000" dirty="0">
                <a:effectLst/>
                <a:latin typeface="Open Sans" panose="020B0606030504020204" pitchFamily="34" charset="0"/>
                <a:ea typeface="SimSun" panose="02010600030101010101" pitchFamily="2" charset="-122"/>
                <a:cs typeface="Times New Roman" panose="02020603050405020304" pitchFamily="18" charset="0"/>
              </a:rPr>
              <a:t>Review the </a:t>
            </a:r>
            <a:r>
              <a:rPr lang="en-US" sz="2000" dirty="0">
                <a:effectLst/>
                <a:latin typeface="Open Sans" panose="020B0606030504020204" pitchFamily="34" charset="0"/>
                <a:ea typeface="SimSun" panose="02010600030101010101" pitchFamily="2" charset="-122"/>
                <a:cs typeface="Times New Roman" panose="02020603050405020304" pitchFamily="18" charset="0"/>
                <a:hlinkClick r:id="rId3"/>
              </a:rPr>
              <a:t>How to Choose Your Health Insurance Plan web page</a:t>
            </a:r>
            <a:endParaRPr lang="en-US" sz="2000" dirty="0">
              <a:effectLst/>
              <a:latin typeface="Open Sans" panose="020B0606030504020204" pitchFamily="34" charset="0"/>
              <a:ea typeface="SimSun" panose="02010600030101010101" pitchFamily="2" charset="-122"/>
              <a:cs typeface="Times New Roman" panose="02020603050405020304" pitchFamily="18" charset="0"/>
            </a:endParaRPr>
          </a:p>
        </p:txBody>
      </p:sp>
      <p:graphicFrame>
        <p:nvGraphicFramePr>
          <p:cNvPr id="7" name="Table 6">
            <a:extLst>
              <a:ext uri="{FF2B5EF4-FFF2-40B4-BE49-F238E27FC236}">
                <a16:creationId xmlns:a16="http://schemas.microsoft.com/office/drawing/2014/main" id="{53E6C385-B75A-4F00-B83A-0279F84E0BE9}"/>
              </a:ext>
            </a:extLst>
          </p:cNvPr>
          <p:cNvGraphicFramePr>
            <a:graphicFrameLocks noGrp="1"/>
          </p:cNvGraphicFramePr>
          <p:nvPr/>
        </p:nvGraphicFramePr>
        <p:xfrm>
          <a:off x="5608320" y="1351135"/>
          <a:ext cx="6219262" cy="592931"/>
        </p:xfrm>
        <a:graphic>
          <a:graphicData uri="http://schemas.openxmlformats.org/drawingml/2006/table">
            <a:tbl>
              <a:tblPr firstRow="1" bandRow="1">
                <a:tableStyleId>{5C22544A-7EE6-4342-B048-85BDC9FD1C3A}</a:tableStyleId>
              </a:tblPr>
              <a:tblGrid>
                <a:gridCol w="6219262">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How to Choose Your Health Insurance Plan web page:</a:t>
                      </a:r>
                      <a:b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4"/>
                        </a:rPr>
                        <a:t>www.wisconsin.edu/ohrwd/benefits/health/select-a-plan/</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rPr>
                        <a:t> </a:t>
                      </a: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6" name="Picture 5">
            <a:extLst>
              <a:ext uri="{FF2B5EF4-FFF2-40B4-BE49-F238E27FC236}">
                <a16:creationId xmlns:a16="http://schemas.microsoft.com/office/drawing/2014/main" id="{082E30C6-F83A-0242-1ECF-FD1A761AB057}"/>
              </a:ext>
            </a:extLst>
          </p:cNvPr>
          <p:cNvPicPr>
            <a:picLocks noChangeAspect="1"/>
          </p:cNvPicPr>
          <p:nvPr/>
        </p:nvPicPr>
        <p:blipFill>
          <a:blip r:embed="rId5"/>
          <a:stretch>
            <a:fillRect/>
          </a:stretch>
        </p:blipFill>
        <p:spPr>
          <a:xfrm>
            <a:off x="4662762" y="2111967"/>
            <a:ext cx="7203987" cy="3698241"/>
          </a:xfrm>
          <a:prstGeom prst="rect">
            <a:avLst/>
          </a:prstGeom>
        </p:spPr>
      </p:pic>
    </p:spTree>
    <p:extLst>
      <p:ext uri="{BB962C8B-B14F-4D97-AF65-F5344CB8AC3E}">
        <p14:creationId xmlns:p14="http://schemas.microsoft.com/office/powerpoint/2010/main" val="167349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13</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726919" y="1795369"/>
            <a:ext cx="4801524" cy="5062924"/>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Lato" panose="020F0502020204030203" pitchFamily="34" charset="0"/>
              </a:rPr>
              <a:t>DECIDE</a:t>
            </a:r>
          </a:p>
          <a:p>
            <a:pPr marL="342900" indent="-342900">
              <a:spcAft>
                <a:spcPts val="600"/>
              </a:spcAft>
              <a:buClr>
                <a:srgbClr val="960000"/>
              </a:buClr>
              <a:buFont typeface="Wingdings" panose="05000000000000000000" pitchFamily="2" charset="2"/>
              <a:buChar char="§"/>
            </a:pPr>
            <a:r>
              <a:rPr lang="en-US" sz="2400" dirty="0">
                <a:effectLst/>
                <a:latin typeface="Open Sans" panose="020B0606030504020204" pitchFamily="34" charset="0"/>
                <a:ea typeface="SimSun" panose="02010600030101010101" pitchFamily="2" charset="-122"/>
                <a:cs typeface="Times New Roman" panose="02020603050405020304" pitchFamily="18" charset="0"/>
              </a:rPr>
              <a:t>Review the:</a:t>
            </a:r>
          </a:p>
          <a:p>
            <a:pPr marL="800100" lvl="1" indent="-342900">
              <a:spcAft>
                <a:spcPts val="600"/>
              </a:spcAft>
              <a:buClr>
                <a:srgbClr val="960000"/>
              </a:buClr>
              <a:buFont typeface="Wingdings" panose="05000000000000000000" pitchFamily="2" charset="2"/>
              <a:buChar char="§"/>
            </a:pPr>
            <a:r>
              <a:rPr lang="en-US" sz="2400" dirty="0">
                <a:effectLst/>
                <a:latin typeface="Open Sans" panose="020B0606030504020204" pitchFamily="34" charset="0"/>
                <a:ea typeface="SimSun" panose="02010600030101010101" pitchFamily="2" charset="-122"/>
                <a:cs typeface="Times New Roman" panose="02020603050405020304" pitchFamily="18" charset="0"/>
                <a:hlinkClick r:id="rId3"/>
              </a:rPr>
              <a:t>Dental Comparison</a:t>
            </a:r>
            <a:endParaRPr lang="en-US" sz="2400" dirty="0">
              <a:effectLst/>
              <a:latin typeface="Open Sans" panose="020B0606030504020204" pitchFamily="34" charset="0"/>
              <a:ea typeface="SimSun" panose="02010600030101010101" pitchFamily="2" charset="-122"/>
              <a:cs typeface="Times New Roman" panose="02020603050405020304" pitchFamily="18" charset="0"/>
            </a:endParaRPr>
          </a:p>
          <a:p>
            <a:pPr marL="800100" lvl="1" indent="-342900">
              <a:spcAft>
                <a:spcPts val="600"/>
              </a:spcAft>
              <a:buClr>
                <a:srgbClr val="960000"/>
              </a:buClr>
              <a:buFont typeface="Wingdings" panose="05000000000000000000" pitchFamily="2" charset="2"/>
              <a:buChar char="§"/>
            </a:pPr>
            <a:r>
              <a:rPr lang="en-US" sz="2400" dirty="0">
                <a:effectLst/>
                <a:latin typeface="Open Sans" panose="020B0606030504020204" pitchFamily="34" charset="0"/>
                <a:ea typeface="SimSun" panose="02010600030101010101" pitchFamily="2" charset="-122"/>
                <a:cs typeface="Times New Roman" panose="02020603050405020304" pitchFamily="18" charset="0"/>
                <a:hlinkClick r:id="rId4"/>
              </a:rPr>
              <a:t>Vision Insurance Summary</a:t>
            </a:r>
            <a:endParaRPr lang="en-US" sz="2400" dirty="0">
              <a:effectLst/>
              <a:latin typeface="Open Sans" panose="020B0606030504020204" pitchFamily="34" charset="0"/>
              <a:ea typeface="SimSun" panose="02010600030101010101" pitchFamily="2" charset="-122"/>
              <a:cs typeface="Times New Roman" panose="02020603050405020304" pitchFamily="18" charset="0"/>
            </a:endParaRPr>
          </a:p>
          <a:p>
            <a:pPr marL="800100" lvl="1" indent="-342900">
              <a:spcAft>
                <a:spcPts val="600"/>
              </a:spcAft>
              <a:buClr>
                <a:srgbClr val="960000"/>
              </a:buClr>
              <a:buFont typeface="Wingdings" panose="05000000000000000000" pitchFamily="2" charset="2"/>
              <a:buChar char="§"/>
            </a:pPr>
            <a:r>
              <a:rPr lang="en-US" sz="2400" dirty="0">
                <a:effectLst/>
                <a:latin typeface="Open Sans" panose="020B0606030504020204" pitchFamily="34" charset="0"/>
                <a:ea typeface="SimSun" panose="02010600030101010101" pitchFamily="2" charset="-122"/>
                <a:cs typeface="Times New Roman" panose="02020603050405020304" pitchFamily="18" charset="0"/>
                <a:hlinkClick r:id="rId5"/>
              </a:rPr>
              <a:t>Life Insurance Plan Comparison</a:t>
            </a:r>
            <a:endParaRPr lang="en-US" sz="2400" dirty="0">
              <a:effectLst/>
              <a:latin typeface="Open Sans" panose="020B0606030504020204" pitchFamily="34" charset="0"/>
              <a:ea typeface="SimSun" panose="02010600030101010101" pitchFamily="2" charset="-122"/>
              <a:cs typeface="Times New Roman" panose="02020603050405020304" pitchFamily="18" charset="0"/>
            </a:endParaRPr>
          </a:p>
          <a:p>
            <a:pPr marL="800100" lvl="1" indent="-342900">
              <a:spcAft>
                <a:spcPts val="600"/>
              </a:spcAft>
              <a:buClr>
                <a:srgbClr val="960000"/>
              </a:buClr>
              <a:buFont typeface="Wingdings" panose="05000000000000000000" pitchFamily="2" charset="2"/>
              <a:buChar char="§"/>
            </a:pPr>
            <a:r>
              <a:rPr lang="en-US" sz="2400" dirty="0">
                <a:effectLst/>
                <a:latin typeface="Open Sans" panose="020B0606030504020204" pitchFamily="34" charset="0"/>
                <a:ea typeface="SimSun" panose="02010600030101010101" pitchFamily="2" charset="-122"/>
                <a:cs typeface="Times New Roman" panose="02020603050405020304" pitchFamily="18" charset="0"/>
                <a:hlinkClick r:id="rId6"/>
              </a:rPr>
              <a:t>Benefits Walkthrough</a:t>
            </a:r>
            <a:endParaRPr lang="en-US" sz="2400" dirty="0">
              <a:effectLst/>
              <a:latin typeface="Open Sans" panose="020B0606030504020204" pitchFamily="34" charset="0"/>
              <a:ea typeface="SimSun" panose="02010600030101010101" pitchFamily="2" charset="-122"/>
              <a:cs typeface="Times New Roman" panose="02020603050405020304" pitchFamily="18" charset="0"/>
            </a:endParaRPr>
          </a:p>
          <a:p>
            <a:pPr marL="342900" indent="-342900">
              <a:spcAft>
                <a:spcPts val="600"/>
              </a:spcAft>
              <a:buClr>
                <a:srgbClr val="960000"/>
              </a:buClr>
              <a:buFont typeface="Wingdings" panose="05000000000000000000" pitchFamily="2" charset="2"/>
              <a:buChar char="§"/>
            </a:pPr>
            <a:endParaRPr lang="en-US" sz="2400" dirty="0">
              <a:effectLst/>
              <a:latin typeface="Open Sans" panose="020B0606030504020204" pitchFamily="34" charset="0"/>
              <a:ea typeface="SimSun" panose="02010600030101010101" pitchFamily="2" charset="-122"/>
              <a:cs typeface="Times New Roman" panose="02020603050405020304" pitchFamily="18" charset="0"/>
            </a:endParaRPr>
          </a:p>
          <a:p>
            <a:pPr lvl="1">
              <a:spcBef>
                <a:spcPts val="600"/>
              </a:spcBef>
              <a:spcAft>
                <a:spcPts val="1200"/>
              </a:spcAft>
            </a:pPr>
            <a:endPar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endParaRPr>
          </a:p>
          <a:p>
            <a:pPr lvl="1">
              <a:spcBef>
                <a:spcPts val="600"/>
              </a:spcBef>
              <a:spcAft>
                <a:spcPts val="1200"/>
              </a:spcAft>
            </a:pPr>
            <a:br>
              <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b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Table 6">
            <a:extLst>
              <a:ext uri="{FF2B5EF4-FFF2-40B4-BE49-F238E27FC236}">
                <a16:creationId xmlns:a16="http://schemas.microsoft.com/office/drawing/2014/main" id="{53E6C385-B75A-4F00-B83A-0279F84E0BE9}"/>
              </a:ext>
            </a:extLst>
          </p:cNvPr>
          <p:cNvGraphicFramePr>
            <a:graphicFrameLocks noGrp="1"/>
          </p:cNvGraphicFramePr>
          <p:nvPr>
            <p:extLst>
              <p:ext uri="{D42A27DB-BD31-4B8C-83A1-F6EECF244321}">
                <p14:modId xmlns:p14="http://schemas.microsoft.com/office/powerpoint/2010/main" val="1995814279"/>
              </p:ext>
            </p:extLst>
          </p:nvPr>
        </p:nvGraphicFramePr>
        <p:xfrm>
          <a:off x="5799188" y="717107"/>
          <a:ext cx="4941246" cy="592931"/>
        </p:xfrm>
        <a:graphic>
          <a:graphicData uri="http://schemas.openxmlformats.org/drawingml/2006/table">
            <a:tbl>
              <a:tblPr firstRow="1" bandRow="1">
                <a:tableStyleId>{5C22544A-7EE6-4342-B048-85BDC9FD1C3A}</a:tableStyleId>
              </a:tblPr>
              <a:tblGrid>
                <a:gridCol w="4941246">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Universities of Wisconsin Employee Benefits website: </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7"/>
                        </a:rPr>
                        <a:t>wisconsin.edu/</a:t>
                      </a:r>
                      <a:r>
                        <a:rPr lang="en-US" sz="1600" dirty="0" err="1">
                          <a:solidFill>
                            <a:srgbClr val="990033"/>
                          </a:solidFill>
                          <a:latin typeface="Open Sans" panose="020B0606030504020204" pitchFamily="34" charset="0"/>
                          <a:ea typeface="Open Sans" panose="020B0606030504020204" pitchFamily="34" charset="0"/>
                          <a:cs typeface="Open Sans" panose="020B0606030504020204" pitchFamily="34" charset="0"/>
                          <a:hlinkClick r:id="rId7"/>
                        </a:rPr>
                        <a:t>ohrwd</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7"/>
                        </a:rPr>
                        <a:t>/benefits/</a:t>
                      </a:r>
                      <a:endPar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14" name="Picture 13">
            <a:extLst>
              <a:ext uri="{FF2B5EF4-FFF2-40B4-BE49-F238E27FC236}">
                <a16:creationId xmlns:a16="http://schemas.microsoft.com/office/drawing/2014/main" id="{EEC0FBB0-71E4-B99E-4CBE-0A7D72911374}"/>
              </a:ext>
            </a:extLst>
          </p:cNvPr>
          <p:cNvPicPr>
            <a:picLocks noChangeAspect="1"/>
          </p:cNvPicPr>
          <p:nvPr/>
        </p:nvPicPr>
        <p:blipFill>
          <a:blip r:embed="rId8"/>
          <a:stretch>
            <a:fillRect/>
          </a:stretch>
        </p:blipFill>
        <p:spPr>
          <a:xfrm>
            <a:off x="5555694" y="1882323"/>
            <a:ext cx="6038208" cy="2701468"/>
          </a:xfrm>
          <a:prstGeom prst="rect">
            <a:avLst/>
          </a:prstGeom>
        </p:spPr>
      </p:pic>
    </p:spTree>
    <p:extLst>
      <p:ext uri="{BB962C8B-B14F-4D97-AF65-F5344CB8AC3E}">
        <p14:creationId xmlns:p14="http://schemas.microsoft.com/office/powerpoint/2010/main" val="175759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87B-87A1-469E-AE77-C703CB0A265F}"/>
              </a:ext>
            </a:extLst>
          </p:cNvPr>
          <p:cNvSpPr>
            <a:spLocks noGrp="1"/>
          </p:cNvSpPr>
          <p:nvPr>
            <p:ph type="title"/>
          </p:nvPr>
        </p:nvSpPr>
        <p:spPr/>
        <p:txBody>
          <a:bodyPr/>
          <a:lstStyle/>
          <a:p>
            <a:r>
              <a:rPr lang="en-US"/>
              <a:t>Enrollment Process</a:t>
            </a:r>
          </a:p>
        </p:txBody>
      </p:sp>
      <p:sp>
        <p:nvSpPr>
          <p:cNvPr id="4" name="Slide Number Placeholder 3">
            <a:extLst>
              <a:ext uri="{FF2B5EF4-FFF2-40B4-BE49-F238E27FC236}">
                <a16:creationId xmlns:a16="http://schemas.microsoft.com/office/drawing/2014/main" id="{4CF394B0-CC1A-4446-8679-AB2E6D4E0D5D}"/>
              </a:ext>
            </a:extLst>
          </p:cNvPr>
          <p:cNvSpPr>
            <a:spLocks noGrp="1"/>
          </p:cNvSpPr>
          <p:nvPr>
            <p:ph type="sldNum" sz="quarter" idx="12"/>
          </p:nvPr>
        </p:nvSpPr>
        <p:spPr/>
        <p:txBody>
          <a:bodyPr/>
          <a:lstStyle/>
          <a:p>
            <a:fld id="{678F7216-1C8D-9C4B-8765-95E531582293}" type="slidenum">
              <a:rPr lang="en-US" smtClean="0"/>
              <a:t>14</a:t>
            </a:fld>
            <a:endParaRPr lang="en-US"/>
          </a:p>
        </p:txBody>
      </p:sp>
      <p:sp>
        <p:nvSpPr>
          <p:cNvPr id="5" name="TextBox 4">
            <a:extLst>
              <a:ext uri="{FF2B5EF4-FFF2-40B4-BE49-F238E27FC236}">
                <a16:creationId xmlns:a16="http://schemas.microsoft.com/office/drawing/2014/main" id="{0EEA54A6-95E9-4AFE-A3B1-D4512DCA5DC5}"/>
              </a:ext>
            </a:extLst>
          </p:cNvPr>
          <p:cNvSpPr txBox="1"/>
          <p:nvPr/>
        </p:nvSpPr>
        <p:spPr>
          <a:xfrm>
            <a:off x="747939" y="1539647"/>
            <a:ext cx="5936641" cy="4447371"/>
          </a:xfrm>
          <a:prstGeom prst="rect">
            <a:avLst/>
          </a:prstGeom>
          <a:noFill/>
        </p:spPr>
        <p:txBody>
          <a:bodyPr wrap="square" lIns="91440" tIns="45720" rIns="91440" bIns="45720" rtlCol="0" anchor="t">
            <a:spAutoFit/>
          </a:bodyPr>
          <a:lstStyle/>
          <a:p>
            <a:pPr>
              <a:spcAft>
                <a:spcPts val="600"/>
              </a:spcAft>
            </a:pPr>
            <a:r>
              <a:rPr lang="en-US" sz="2800" b="1" dirty="0">
                <a:solidFill>
                  <a:schemeClr val="bg1">
                    <a:lumMod val="50000"/>
                  </a:schemeClr>
                </a:solidFill>
                <a:latin typeface="Lato" panose="020F0502020204030203" pitchFamily="34" charset="0"/>
              </a:rPr>
              <a:t>ENROLL</a:t>
            </a:r>
          </a:p>
          <a:p>
            <a:pPr marL="342900" indent="-342900">
              <a:spcAft>
                <a:spcPts val="600"/>
              </a:spcAft>
              <a:buClr>
                <a:srgbClr val="960000"/>
              </a:buClr>
              <a:buFont typeface="Wingdings" panose="05000000000000000000" pitchFamily="2" charset="2"/>
              <a:buChar char="§"/>
            </a:pPr>
            <a:r>
              <a:rPr lang="en-US" sz="2400" dirty="0">
                <a:solidFill>
                  <a:schemeClr val="tx1">
                    <a:lumMod val="90000"/>
                    <a:lumOff val="10000"/>
                  </a:schemeClr>
                </a:solidFill>
                <a:latin typeface="Open Sans"/>
                <a:ea typeface="Open Sans"/>
                <a:cs typeface="Open Sans"/>
              </a:rPr>
              <a:t>Go to the </a:t>
            </a:r>
            <a:r>
              <a:rPr lang="en-US" sz="2400" kern="0" dirty="0">
                <a:latin typeface="Open Sans"/>
                <a:ea typeface="Open Sans"/>
                <a:cs typeface="Open Sans"/>
                <a:hlinkClick r:id="rId3"/>
              </a:rPr>
              <a:t>MyUW portal</a:t>
            </a:r>
            <a:r>
              <a:rPr lang="en-US" sz="2400" kern="0" dirty="0">
                <a:latin typeface="Open Sans"/>
                <a:ea typeface="Open Sans"/>
                <a:cs typeface="Open Sans"/>
              </a:rPr>
              <a:t> – click on </a:t>
            </a:r>
            <a:r>
              <a:rPr lang="en-US" sz="2400" b="1" dirty="0">
                <a:solidFill>
                  <a:schemeClr val="tx1">
                    <a:lumMod val="90000"/>
                    <a:lumOff val="10000"/>
                  </a:schemeClr>
                </a:solidFill>
                <a:latin typeface="Open Sans"/>
                <a:ea typeface="Open Sans"/>
                <a:cs typeface="Open Sans"/>
              </a:rPr>
              <a:t>Benefit Information </a:t>
            </a:r>
            <a:r>
              <a:rPr lang="en-US" sz="2400" dirty="0">
                <a:solidFill>
                  <a:schemeClr val="tx1">
                    <a:lumMod val="90000"/>
                    <a:lumOff val="10000"/>
                  </a:schemeClr>
                </a:solidFill>
                <a:latin typeface="Open Sans"/>
                <a:ea typeface="Open Sans"/>
                <a:cs typeface="Open Sans"/>
              </a:rPr>
              <a:t>tile to make your benefit plan elections </a:t>
            </a:r>
            <a:r>
              <a:rPr lang="en-US" sz="2400" i="1" dirty="0">
                <a:solidFill>
                  <a:schemeClr val="tx1">
                    <a:lumMod val="90000"/>
                    <a:lumOff val="10000"/>
                  </a:schemeClr>
                </a:solidFill>
                <a:latin typeface="Open Sans"/>
                <a:ea typeface="Open Sans"/>
                <a:cs typeface="Open Sans"/>
              </a:rPr>
              <a:t>unless your Enrollment Deadline Worksheet indicates you must submit paper applications </a:t>
            </a:r>
          </a:p>
          <a:p>
            <a:pPr marL="342900" indent="-342900">
              <a:spcAft>
                <a:spcPts val="600"/>
              </a:spcAft>
              <a:buClr>
                <a:srgbClr val="960000"/>
              </a:buClr>
              <a:buFont typeface="Wingdings" panose="05000000000000000000" pitchFamily="2" charset="2"/>
              <a:buChar char="§"/>
            </a:pPr>
            <a:r>
              <a:rPr lang="en-US" sz="2400"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Choose your benefit plans and add dependents</a:t>
            </a:r>
          </a:p>
          <a:p>
            <a:pPr marL="342900" indent="-342900">
              <a:spcAft>
                <a:spcPts val="600"/>
              </a:spcAft>
              <a:buClr>
                <a:srgbClr val="960000"/>
              </a:buClr>
              <a:buFont typeface="Wingdings" panose="05000000000000000000" pitchFamily="2" charset="2"/>
              <a:buChar char="§"/>
            </a:pPr>
            <a:r>
              <a:rPr lang="en-US" sz="2400" dirty="0">
                <a:solidFill>
                  <a:schemeClr val="tx1">
                    <a:lumMod val="90000"/>
                    <a:lumOff val="10000"/>
                  </a:schemeClr>
                </a:solidFill>
                <a:latin typeface="Open Sans"/>
                <a:ea typeface="Open Sans"/>
                <a:cs typeface="Open Sans"/>
              </a:rPr>
              <a:t>Remember to enroll </a:t>
            </a:r>
            <a:r>
              <a:rPr lang="en-US" sz="2400" b="1" i="1" dirty="0">
                <a:solidFill>
                  <a:schemeClr val="tx1">
                    <a:lumMod val="90000"/>
                    <a:lumOff val="10000"/>
                  </a:schemeClr>
                </a:solidFill>
                <a:latin typeface="Open Sans"/>
                <a:ea typeface="Open Sans"/>
                <a:cs typeface="Open Sans"/>
              </a:rPr>
              <a:t>within 30 days</a:t>
            </a:r>
            <a:r>
              <a:rPr lang="en-US" sz="2400" i="1" dirty="0">
                <a:solidFill>
                  <a:schemeClr val="tx1">
                    <a:lumMod val="90000"/>
                    <a:lumOff val="10000"/>
                  </a:schemeClr>
                </a:solidFill>
                <a:latin typeface="Open Sans"/>
                <a:ea typeface="Open Sans"/>
                <a:cs typeface="Open Sans"/>
              </a:rPr>
              <a:t> </a:t>
            </a:r>
            <a:r>
              <a:rPr lang="en-US" sz="2400" dirty="0">
                <a:solidFill>
                  <a:schemeClr val="tx1">
                    <a:lumMod val="90000"/>
                    <a:lumOff val="10000"/>
                  </a:schemeClr>
                </a:solidFill>
                <a:latin typeface="Open Sans"/>
                <a:ea typeface="Open Sans"/>
                <a:cs typeface="Open Sans"/>
              </a:rPr>
              <a:t>of your hire date/benefits eligibility date</a:t>
            </a:r>
          </a:p>
        </p:txBody>
      </p:sp>
      <p:pic>
        <p:nvPicPr>
          <p:cNvPr id="9" name="Picture 8">
            <a:extLst>
              <a:ext uri="{FF2B5EF4-FFF2-40B4-BE49-F238E27FC236}">
                <a16:creationId xmlns:a16="http://schemas.microsoft.com/office/drawing/2014/main" id="{5E97BB10-D808-44C2-A2BD-E8B34AE13EF0}"/>
              </a:ext>
            </a:extLst>
          </p:cNvPr>
          <p:cNvPicPr>
            <a:picLocks noChangeAspect="1"/>
          </p:cNvPicPr>
          <p:nvPr/>
        </p:nvPicPr>
        <p:blipFill rotWithShape="1">
          <a:blip r:embed="rId4"/>
          <a:srcRect r="21133"/>
          <a:stretch/>
        </p:blipFill>
        <p:spPr>
          <a:xfrm>
            <a:off x="7015898" y="1941580"/>
            <a:ext cx="4872294" cy="2974839"/>
          </a:xfrm>
          <a:prstGeom prst="rect">
            <a:avLst/>
          </a:prstGeom>
        </p:spPr>
      </p:pic>
      <p:sp>
        <p:nvSpPr>
          <p:cNvPr id="12" name="Arrow: Up 11">
            <a:extLst>
              <a:ext uri="{FF2B5EF4-FFF2-40B4-BE49-F238E27FC236}">
                <a16:creationId xmlns:a16="http://schemas.microsoft.com/office/drawing/2014/main" id="{9E728E13-0DA7-48C9-BC63-FF7A7FFFE42C}"/>
              </a:ext>
            </a:extLst>
          </p:cNvPr>
          <p:cNvSpPr/>
          <p:nvPr/>
        </p:nvSpPr>
        <p:spPr>
          <a:xfrm>
            <a:off x="8324192" y="4127333"/>
            <a:ext cx="441435" cy="518240"/>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640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1214" y="4271200"/>
            <a:ext cx="3676247" cy="736046"/>
          </a:xfrm>
        </p:spPr>
        <p:txBody>
          <a:bodyPr>
            <a:noAutofit/>
          </a:bodyPr>
          <a:lstStyle/>
          <a:p>
            <a:r>
              <a:rPr lang="en-US" sz="5400"/>
              <a:t>Paid Leave</a:t>
            </a:r>
            <a:endParaRPr lang="en-US" sz="5400" b="1">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6A843A45-FC85-2B07-8E07-FBAEBB36F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871" y="4050913"/>
            <a:ext cx="1100526" cy="1043602"/>
          </a:xfrm>
          <a:prstGeom prst="rect">
            <a:avLst/>
          </a:prstGeom>
        </p:spPr>
      </p:pic>
    </p:spTree>
    <p:extLst>
      <p:ext uri="{BB962C8B-B14F-4D97-AF65-F5344CB8AC3E}">
        <p14:creationId xmlns:p14="http://schemas.microsoft.com/office/powerpoint/2010/main" val="2409438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B4B9-97A5-409A-8A1F-FEE6F7392B5A}"/>
              </a:ext>
            </a:extLst>
          </p:cNvPr>
          <p:cNvSpPr>
            <a:spLocks noGrp="1"/>
          </p:cNvSpPr>
          <p:nvPr>
            <p:ph type="title"/>
          </p:nvPr>
        </p:nvSpPr>
        <p:spPr/>
        <p:txBody>
          <a:bodyPr>
            <a:normAutofit fontScale="90000"/>
          </a:bodyPr>
          <a:lstStyle/>
          <a:p>
            <a:r>
              <a:rPr lang="en-US" dirty="0"/>
              <a:t>Paid Leave – </a:t>
            </a:r>
            <a:br>
              <a:rPr lang="en-US" dirty="0"/>
            </a:br>
            <a:r>
              <a:rPr lang="en-US" dirty="0"/>
              <a:t>Short-term Academic Staff</a:t>
            </a:r>
          </a:p>
        </p:txBody>
      </p:sp>
      <p:sp>
        <p:nvSpPr>
          <p:cNvPr id="4" name="Slide Number Placeholder 3">
            <a:extLst>
              <a:ext uri="{FF2B5EF4-FFF2-40B4-BE49-F238E27FC236}">
                <a16:creationId xmlns:a16="http://schemas.microsoft.com/office/drawing/2014/main" id="{94B3F905-664E-43D6-9C79-E88ACDF8376B}"/>
              </a:ext>
            </a:extLst>
          </p:cNvPr>
          <p:cNvSpPr>
            <a:spLocks noGrp="1"/>
          </p:cNvSpPr>
          <p:nvPr>
            <p:ph type="sldNum" sz="quarter" idx="12"/>
          </p:nvPr>
        </p:nvSpPr>
        <p:spPr/>
        <p:txBody>
          <a:bodyPr/>
          <a:lstStyle/>
          <a:p>
            <a:fld id="{678F7216-1C8D-9C4B-8765-95E531582293}" type="slidenum">
              <a:rPr lang="en-US" smtClean="0"/>
              <a:t>16</a:t>
            </a:fld>
            <a:endParaRPr lang="en-US"/>
          </a:p>
        </p:txBody>
      </p:sp>
      <p:sp>
        <p:nvSpPr>
          <p:cNvPr id="3" name="TextBox 2">
            <a:extLst>
              <a:ext uri="{FF2B5EF4-FFF2-40B4-BE49-F238E27FC236}">
                <a16:creationId xmlns:a16="http://schemas.microsoft.com/office/drawing/2014/main" id="{B8E7C030-D91B-756C-1558-D02E0883AD59}"/>
              </a:ext>
            </a:extLst>
          </p:cNvPr>
          <p:cNvSpPr txBox="1"/>
          <p:nvPr/>
        </p:nvSpPr>
        <p:spPr>
          <a:xfrm>
            <a:off x="672859" y="1825966"/>
            <a:ext cx="10655786" cy="2123658"/>
          </a:xfrm>
          <a:prstGeom prst="rect">
            <a:avLst/>
          </a:prstGeom>
          <a:noFill/>
        </p:spPr>
        <p:txBody>
          <a:bodyPr wrap="square" rtlCol="0">
            <a:spAutoFit/>
          </a:bodyPr>
          <a:lstStyle/>
          <a:p>
            <a:r>
              <a:rPr lang="en-US" sz="2800" dirty="0"/>
              <a:t>Paid leave is available for short-term academic staff who are expected to work</a:t>
            </a:r>
          </a:p>
          <a:p>
            <a:pPr marL="800100" lvl="1" indent="-342900">
              <a:buFont typeface="Arial" panose="020B0604020202020204" pitchFamily="34" charset="0"/>
              <a:buChar char="•"/>
            </a:pPr>
            <a:r>
              <a:rPr lang="en-US" sz="2800" dirty="0"/>
              <a:t>At least 440 hours </a:t>
            </a:r>
            <a:r>
              <a:rPr lang="en-US" sz="2800" b="1" dirty="0"/>
              <a:t>and</a:t>
            </a:r>
            <a:endParaRPr lang="en-US" sz="2800" dirty="0"/>
          </a:p>
          <a:p>
            <a:pPr marL="800100" lvl="1" indent="-342900">
              <a:buFont typeface="Arial" panose="020B0604020202020204" pitchFamily="34" charset="0"/>
              <a:buChar char="•"/>
            </a:pPr>
            <a:r>
              <a:rPr lang="en-US" sz="2800" dirty="0"/>
              <a:t>At least one year</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661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271200"/>
            <a:ext cx="9583061" cy="736046"/>
          </a:xfrm>
        </p:spPr>
        <p:txBody>
          <a:bodyPr>
            <a:noAutofit/>
          </a:bodyPr>
          <a:lstStyle/>
          <a:p>
            <a:r>
              <a:rPr lang="en-US" sz="5400"/>
              <a:t>State Group Health Insurance</a:t>
            </a:r>
            <a:endParaRPr lang="en-US" sz="5400" b="1">
              <a:solidFill>
                <a:schemeClr val="tx1"/>
              </a:solidFill>
              <a:latin typeface="+mn-lt"/>
              <a:ea typeface="+mn-ea"/>
              <a:cs typeface="+mn-cs"/>
            </a:endParaRPr>
          </a:p>
        </p:txBody>
      </p:sp>
      <p:pic>
        <p:nvPicPr>
          <p:cNvPr id="4" name="Picture 3" descr="Shape, arrow&#10;&#10;Description automatically generated">
            <a:extLst>
              <a:ext uri="{FF2B5EF4-FFF2-40B4-BE49-F238E27FC236}">
                <a16:creationId xmlns:a16="http://schemas.microsoft.com/office/drawing/2014/main" id="{C7C48B84-5B7D-C509-9D27-3F59F3F38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15" y="4081177"/>
            <a:ext cx="945661" cy="785724"/>
          </a:xfrm>
          <a:prstGeom prst="rect">
            <a:avLst/>
          </a:prstGeom>
        </p:spPr>
      </p:pic>
    </p:spTree>
    <p:extLst>
      <p:ext uri="{BB962C8B-B14F-4D97-AF65-F5344CB8AC3E}">
        <p14:creationId xmlns:p14="http://schemas.microsoft.com/office/powerpoint/2010/main" val="3760116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2BA0-D178-4756-8108-47BF5DC9926B}"/>
              </a:ext>
            </a:extLst>
          </p:cNvPr>
          <p:cNvSpPr>
            <a:spLocks noGrp="1"/>
          </p:cNvSpPr>
          <p:nvPr>
            <p:ph type="title"/>
          </p:nvPr>
        </p:nvSpPr>
        <p:spPr/>
        <p:txBody>
          <a:bodyPr>
            <a:normAutofit fontScale="90000"/>
          </a:bodyPr>
          <a:lstStyle/>
          <a:p>
            <a:r>
              <a:rPr lang="en-US"/>
              <a:t>State Group Health Insurance – Effective Dates</a:t>
            </a:r>
          </a:p>
        </p:txBody>
      </p:sp>
      <p:sp>
        <p:nvSpPr>
          <p:cNvPr id="4" name="Slide Number Placeholder 3">
            <a:extLst>
              <a:ext uri="{FF2B5EF4-FFF2-40B4-BE49-F238E27FC236}">
                <a16:creationId xmlns:a16="http://schemas.microsoft.com/office/drawing/2014/main" id="{4B2E077D-0417-455A-B91B-D78D9478E160}"/>
              </a:ext>
            </a:extLst>
          </p:cNvPr>
          <p:cNvSpPr>
            <a:spLocks noGrp="1"/>
          </p:cNvSpPr>
          <p:nvPr>
            <p:ph type="sldNum" sz="quarter" idx="12"/>
          </p:nvPr>
        </p:nvSpPr>
        <p:spPr/>
        <p:txBody>
          <a:bodyPr/>
          <a:lstStyle/>
          <a:p>
            <a:fld id="{678F7216-1C8D-9C4B-8765-95E531582293}" type="slidenum">
              <a:rPr lang="en-US" smtClean="0"/>
              <a:t>18</a:t>
            </a:fld>
            <a:endParaRPr lang="en-US"/>
          </a:p>
        </p:txBody>
      </p:sp>
      <p:sp>
        <p:nvSpPr>
          <p:cNvPr id="5" name="Content Placeholder 2">
            <a:extLst>
              <a:ext uri="{FF2B5EF4-FFF2-40B4-BE49-F238E27FC236}">
                <a16:creationId xmlns:a16="http://schemas.microsoft.com/office/drawing/2014/main" id="{397940E9-36F4-47B2-B460-8024946B9F99}"/>
              </a:ext>
            </a:extLst>
          </p:cNvPr>
          <p:cNvSpPr txBox="1">
            <a:spLocks/>
          </p:cNvSpPr>
          <p:nvPr/>
        </p:nvSpPr>
        <p:spPr>
          <a:xfrm>
            <a:off x="672859" y="1958450"/>
            <a:ext cx="10806837" cy="309062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spcAft>
                <a:spcPts val="1200"/>
              </a:spcAft>
              <a:buClr>
                <a:srgbClr val="960000"/>
              </a:buClr>
              <a:buFont typeface="Wingdings" panose="05000000000000000000" pitchFamily="2" charset="2"/>
              <a:buChar char="§"/>
              <a:defRPr sz="32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820032"/>
              </a:buClr>
              <a:buNone/>
            </a:pPr>
            <a:r>
              <a:rPr lang="en-US" sz="2900" b="1" dirty="0"/>
              <a:t>Grad Assistants/Short-Term Academic Staff: </a:t>
            </a:r>
          </a:p>
          <a:p>
            <a:pPr marL="685800" lvl="3">
              <a:buFont typeface="Wingdings" panose="05000000000000000000" pitchFamily="2" charset="2"/>
              <a:buChar char="§"/>
            </a:pPr>
            <a:r>
              <a:rPr lang="en-US" sz="2700" dirty="0"/>
              <a:t>Effective Date: 1</a:t>
            </a:r>
            <a:r>
              <a:rPr lang="en-US" sz="2700" baseline="30000" dirty="0"/>
              <a:t>st</a:t>
            </a:r>
            <a:r>
              <a:rPr lang="en-US" sz="2700" dirty="0"/>
              <a:t> of the month following hire or eligibility</a:t>
            </a:r>
          </a:p>
          <a:p>
            <a:pPr marL="685800" lvl="3">
              <a:buFont typeface="Wingdings" panose="05000000000000000000" pitchFamily="2" charset="2"/>
              <a:buChar char="§"/>
            </a:pPr>
            <a:r>
              <a:rPr lang="en-US" sz="2700" dirty="0"/>
              <a:t>Employer Contribution: Starts immediately</a:t>
            </a:r>
          </a:p>
          <a:p>
            <a:pPr marL="685800" lvl="3">
              <a:buFont typeface="Wingdings" panose="05000000000000000000" pitchFamily="2" charset="2"/>
              <a:buChar char="§"/>
            </a:pPr>
            <a:endParaRPr lang="en-US" sz="2700" dirty="0"/>
          </a:p>
          <a:p>
            <a:pPr marL="457200" lvl="3" indent="0">
              <a:buNone/>
            </a:pPr>
            <a:r>
              <a:rPr lang="en-US" sz="2700" dirty="0"/>
              <a:t>You have a 30-day enrollment period from your benefit eligibility date (usually date of hire). Your spouse and eligible dependent children may also be enrolled at this time.</a:t>
            </a:r>
          </a:p>
          <a:p>
            <a:pPr marL="685800" lvl="3">
              <a:buFont typeface="Wingdings" panose="05000000000000000000" pitchFamily="2" charset="2"/>
              <a:buChar char="§"/>
            </a:pPr>
            <a:endParaRPr lang="en-US" sz="2700" dirty="0"/>
          </a:p>
          <a:p>
            <a:pPr marL="457200" lvl="3" indent="0">
              <a:buNone/>
            </a:pPr>
            <a:endParaRPr lang="en-US" sz="700" dirty="0"/>
          </a:p>
        </p:txBody>
      </p:sp>
    </p:spTree>
    <p:extLst>
      <p:ext uri="{BB962C8B-B14F-4D97-AF65-F5344CB8AC3E}">
        <p14:creationId xmlns:p14="http://schemas.microsoft.com/office/powerpoint/2010/main" val="4265933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rmAutofit fontScale="90000"/>
          </a:bodyPr>
          <a:lstStyle/>
          <a:p>
            <a:r>
              <a:rPr lang="en-US"/>
              <a:t>State Group Health Insurance –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19</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2657271624"/>
              </p:ext>
            </p:extLst>
          </p:nvPr>
        </p:nvGraphicFramePr>
        <p:xfrm>
          <a:off x="747939" y="1634104"/>
          <a:ext cx="10352688" cy="3610818"/>
        </p:xfrm>
        <a:graphic>
          <a:graphicData uri="http://schemas.openxmlformats.org/drawingml/2006/table">
            <a:tbl>
              <a:tblPr firstRow="1" firstCol="1" bandRow="1">
                <a:tableStyleId>{C4B1156A-380E-4F78-BDF5-A606A8083BF9}</a:tableStyleId>
              </a:tblPr>
              <a:tblGrid>
                <a:gridCol w="5043672">
                  <a:extLst>
                    <a:ext uri="{9D8B030D-6E8A-4147-A177-3AD203B41FA5}">
                      <a16:colId xmlns:a16="http://schemas.microsoft.com/office/drawing/2014/main" val="20000"/>
                    </a:ext>
                  </a:extLst>
                </a:gridCol>
                <a:gridCol w="5309016">
                  <a:extLst>
                    <a:ext uri="{9D8B030D-6E8A-4147-A177-3AD203B41FA5}">
                      <a16:colId xmlns:a16="http://schemas.microsoft.com/office/drawing/2014/main" val="20001"/>
                    </a:ext>
                  </a:extLst>
                </a:gridCol>
              </a:tblGrid>
              <a:tr h="797220">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 Plan</a:t>
                      </a:r>
                    </a:p>
                  </a:txBody>
                  <a:tcPr marL="67951" marR="67951" marT="9438" marB="0" anchor="ctr">
                    <a:solidFill>
                      <a:srgbClr val="D8CBCD"/>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 Health Plan</a:t>
                      </a:r>
                      <a:endPar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chor="ctr">
                    <a:solidFill>
                      <a:srgbClr val="D8CBCD"/>
                    </a:solidFill>
                  </a:tcPr>
                </a:tc>
                <a:extLst>
                  <a:ext uri="{0D108BD9-81ED-4DB2-BD59-A6C34878D82A}">
                    <a16:rowId xmlns:a16="http://schemas.microsoft.com/office/drawing/2014/main" val="10000"/>
                  </a:ext>
                </a:extLst>
              </a:tr>
              <a:tr h="2450437">
                <a:tc>
                  <a:txBody>
                    <a:bodyPr/>
                    <a:lstStyle/>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Local county-based coverage</a:t>
                      </a: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mainly in Wisconsin</a:t>
                      </a:r>
                    </a:p>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Select from various health insurance carriers that use specific networks</a:t>
                      </a:r>
                    </a:p>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Out-of-network coverage for urgent and emergency care only</a:t>
                      </a:r>
                    </a:p>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Lower monthly premium than the Access Plan</a:t>
                      </a:r>
                    </a:p>
                  </a:txBody>
                  <a:tcPr marL="67951" marR="67951" marT="9438" marB="0">
                    <a:noFill/>
                  </a:tcPr>
                </a:tc>
                <a:tc>
                  <a:txBody>
                    <a:bodyPr/>
                    <a:lstStyle/>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b="1" dirty="0">
                          <a:effectLst/>
                          <a:latin typeface="Open Sans" panose="020B0606030504020204" pitchFamily="34" charset="0"/>
                          <a:ea typeface="Open Sans" panose="020B0606030504020204" pitchFamily="34" charset="0"/>
                          <a:cs typeface="Open Sans" panose="020B0606030504020204" pitchFamily="34" charset="0"/>
                        </a:rPr>
                        <a:t>Nationwide</a:t>
                      </a:r>
                      <a:r>
                        <a:rPr lang="en-US" sz="1800" dirty="0">
                          <a:effectLst/>
                          <a:latin typeface="Open Sans" panose="020B0606030504020204" pitchFamily="34" charset="0"/>
                          <a:ea typeface="Open Sans" panose="020B0606030504020204" pitchFamily="34" charset="0"/>
                          <a:cs typeface="Open Sans" panose="020B0606030504020204" pitchFamily="34" charset="0"/>
                        </a:rPr>
                        <a:t> coverage</a:t>
                      </a:r>
                    </a:p>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Health Insurance Carrier: Dean Health Plan</a:t>
                      </a:r>
                    </a:p>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Provider Networks: Dean Health Plan and First Health</a:t>
                      </a:r>
                    </a:p>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Lower out-of-pocket costs when in-network providers are used</a:t>
                      </a:r>
                    </a:p>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Higher monthly premium than the Health Plan</a:t>
                      </a:r>
                      <a:endParaRPr lang="en-US" sz="1800" dirty="0">
                        <a:effectLst/>
                        <a:highlight>
                          <a:srgbClr val="FFFF00"/>
                        </a:highligh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183835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9F91-E9BA-4AF9-A4AD-A3124FDC6C3A}"/>
              </a:ext>
            </a:extLst>
          </p:cNvPr>
          <p:cNvSpPr>
            <a:spLocks noGrp="1"/>
          </p:cNvSpPr>
          <p:nvPr>
            <p:ph type="title"/>
          </p:nvPr>
        </p:nvSpPr>
        <p:spPr/>
        <p:txBody>
          <a:bodyPr/>
          <a:lstStyle/>
          <a:p>
            <a:r>
              <a:rPr lang="en-US" dirty="0"/>
              <a:t>Your Benefits</a:t>
            </a:r>
          </a:p>
        </p:txBody>
      </p:sp>
      <p:sp>
        <p:nvSpPr>
          <p:cNvPr id="4" name="Slide Number Placeholder 3">
            <a:extLst>
              <a:ext uri="{FF2B5EF4-FFF2-40B4-BE49-F238E27FC236}">
                <a16:creationId xmlns:a16="http://schemas.microsoft.com/office/drawing/2014/main" id="{E281C0C1-2F84-49FB-B51B-1628B824BBAB}"/>
              </a:ext>
            </a:extLst>
          </p:cNvPr>
          <p:cNvSpPr>
            <a:spLocks noGrp="1"/>
          </p:cNvSpPr>
          <p:nvPr>
            <p:ph type="sldNum" sz="quarter" idx="12"/>
          </p:nvPr>
        </p:nvSpPr>
        <p:spPr/>
        <p:txBody>
          <a:bodyPr/>
          <a:lstStyle/>
          <a:p>
            <a:fld id="{678F7216-1C8D-9C4B-8765-95E531582293}" type="slidenum">
              <a:rPr lang="en-US" smtClean="0"/>
              <a:t>2</a:t>
            </a:fld>
            <a:endParaRPr lang="en-US"/>
          </a:p>
        </p:txBody>
      </p:sp>
      <p:sp>
        <p:nvSpPr>
          <p:cNvPr id="5" name="TextBox 4">
            <a:extLst>
              <a:ext uri="{FF2B5EF4-FFF2-40B4-BE49-F238E27FC236}">
                <a16:creationId xmlns:a16="http://schemas.microsoft.com/office/drawing/2014/main" id="{072D2653-5FAB-4AED-832F-7CB863A0A6C3}"/>
              </a:ext>
            </a:extLst>
          </p:cNvPr>
          <p:cNvSpPr txBox="1"/>
          <p:nvPr/>
        </p:nvSpPr>
        <p:spPr>
          <a:xfrm>
            <a:off x="726917" y="1795369"/>
            <a:ext cx="7618297" cy="969496"/>
          </a:xfrm>
          <a:prstGeom prst="rect">
            <a:avLst/>
          </a:prstGeom>
          <a:noFill/>
        </p:spPr>
        <p:txBody>
          <a:bodyPr wrap="square" rtlCol="0">
            <a:spAutoFit/>
          </a:bodyPr>
          <a:lstStyle/>
          <a:p>
            <a:pPr>
              <a:spcAft>
                <a:spcPts val="600"/>
              </a:spcAft>
            </a:pPr>
            <a:r>
              <a:rPr lang="en-US" sz="2800" b="1">
                <a:solidFill>
                  <a:schemeClr val="bg1">
                    <a:lumMod val="50000"/>
                  </a:schemeClr>
                </a:solidFill>
                <a:latin typeface="Lato" panose="020F0502020204030203" pitchFamily="34" charset="0"/>
              </a:rPr>
              <a:t>PURPOSE</a:t>
            </a:r>
          </a:p>
          <a:p>
            <a:pPr lvl="1">
              <a:spcAft>
                <a:spcPts val="600"/>
              </a:spcAft>
            </a:pPr>
            <a:r>
              <a:rPr lang="en-US" sz="2400">
                <a:latin typeface="Open Sans" panose="020B0606030504020204" pitchFamily="34" charset="0"/>
                <a:ea typeface="Open Sans" panose="020B0606030504020204" pitchFamily="34" charset="0"/>
                <a:cs typeface="Open Sans" panose="020B0606030504020204" pitchFamily="34" charset="0"/>
              </a:rPr>
              <a:t>Prepare you for Benefits Enrollment</a:t>
            </a:r>
          </a:p>
        </p:txBody>
      </p:sp>
      <p:sp>
        <p:nvSpPr>
          <p:cNvPr id="7" name="TextBox 6">
            <a:extLst>
              <a:ext uri="{FF2B5EF4-FFF2-40B4-BE49-F238E27FC236}">
                <a16:creationId xmlns:a16="http://schemas.microsoft.com/office/drawing/2014/main" id="{9AB43167-9999-4864-BC74-61CDA150C780}"/>
              </a:ext>
            </a:extLst>
          </p:cNvPr>
          <p:cNvSpPr txBox="1"/>
          <p:nvPr/>
        </p:nvSpPr>
        <p:spPr>
          <a:xfrm>
            <a:off x="747939" y="2956215"/>
            <a:ext cx="5602771" cy="2754600"/>
          </a:xfrm>
          <a:prstGeom prst="rect">
            <a:avLst/>
          </a:prstGeom>
          <a:noFill/>
        </p:spPr>
        <p:txBody>
          <a:bodyPr wrap="square" rtlCol="0">
            <a:spAutoFit/>
          </a:bodyPr>
          <a:lstStyle/>
          <a:p>
            <a:pPr>
              <a:spcAft>
                <a:spcPts val="600"/>
              </a:spcAft>
            </a:pPr>
            <a:r>
              <a:rPr lang="en-US" sz="2800" b="1" dirty="0">
                <a:solidFill>
                  <a:schemeClr val="bg1">
                    <a:lumMod val="50000"/>
                  </a:schemeClr>
                </a:solidFill>
                <a:latin typeface="Lato" panose="020F0502020204030203" pitchFamily="34" charset="0"/>
              </a:rPr>
              <a:t>AGENDA</a:t>
            </a:r>
          </a:p>
          <a:p>
            <a:pPr lvl="1">
              <a:spcAft>
                <a:spcPts val="600"/>
              </a:spcAft>
            </a:pPr>
            <a:r>
              <a:rPr lang="en-US" sz="2400" dirty="0" err="1">
                <a:latin typeface="Open Sans" panose="020B0606030504020204" pitchFamily="34" charset="0"/>
                <a:ea typeface="Open Sans" panose="020B0606030504020204" pitchFamily="34" charset="0"/>
                <a:cs typeface="Open Sans" panose="020B0606030504020204" pitchFamily="34" charset="0"/>
              </a:rPr>
              <a:t>MyUW</a:t>
            </a:r>
            <a:r>
              <a:rPr lang="en-US" sz="2400" dirty="0">
                <a:latin typeface="Open Sans" panose="020B0606030504020204" pitchFamily="34" charset="0"/>
                <a:ea typeface="Open Sans" panose="020B0606030504020204" pitchFamily="34" charset="0"/>
                <a:cs typeface="Open Sans" panose="020B0606030504020204" pitchFamily="34" charset="0"/>
              </a:rPr>
              <a:t> portal</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Payroll schedule &amp; deductions</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Benefits review</a:t>
            </a:r>
          </a:p>
          <a:p>
            <a:pPr lvl="1">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Answer your questions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Shape, polygon&#10;&#10;Description automatically generated">
            <a:extLst>
              <a:ext uri="{FF2B5EF4-FFF2-40B4-BE49-F238E27FC236}">
                <a16:creationId xmlns:a16="http://schemas.microsoft.com/office/drawing/2014/main" id="{7852D47F-FD2F-483B-B5B8-E322A7BBF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217" y="571567"/>
            <a:ext cx="5784783" cy="5784783"/>
          </a:xfrm>
          <a:prstGeom prst="rect">
            <a:avLst/>
          </a:prstGeom>
        </p:spPr>
      </p:pic>
      <p:sp>
        <p:nvSpPr>
          <p:cNvPr id="3" name="TextBox 2">
            <a:extLst>
              <a:ext uri="{FF2B5EF4-FFF2-40B4-BE49-F238E27FC236}">
                <a16:creationId xmlns:a16="http://schemas.microsoft.com/office/drawing/2014/main" id="{A9C26FCB-2B12-DBDC-C1BF-7DEC69E60E6E}"/>
              </a:ext>
            </a:extLst>
          </p:cNvPr>
          <p:cNvSpPr txBox="1"/>
          <p:nvPr/>
        </p:nvSpPr>
        <p:spPr>
          <a:xfrm>
            <a:off x="303175" y="5805694"/>
            <a:ext cx="7694927" cy="646331"/>
          </a:xfrm>
          <a:prstGeom prst="rect">
            <a:avLst/>
          </a:prstGeom>
          <a:noFill/>
        </p:spPr>
        <p:txBody>
          <a:bodyPr wrap="none" rtlCol="0">
            <a:spAutoFit/>
          </a:bodyPr>
          <a:lstStyle/>
          <a:p>
            <a:r>
              <a:rPr lang="en-US" sz="1800" dirty="0">
                <a:hlinkClick r:id="rId4"/>
              </a:rPr>
              <a:t>www.wisconsin.edu/ohrwd/admin/download/benefits-orientation-pdf-Grad.pdf</a:t>
            </a:r>
            <a:endParaRPr lang="en-US" sz="1800" dirty="0"/>
          </a:p>
          <a:p>
            <a:endParaRPr lang="en-US" dirty="0"/>
          </a:p>
        </p:txBody>
      </p:sp>
      <p:sp>
        <p:nvSpPr>
          <p:cNvPr id="6" name="TextBox 5">
            <a:extLst>
              <a:ext uri="{FF2B5EF4-FFF2-40B4-BE49-F238E27FC236}">
                <a16:creationId xmlns:a16="http://schemas.microsoft.com/office/drawing/2014/main" id="{58BB4EDD-B68C-AF90-4A86-39E7A8419E41}"/>
              </a:ext>
            </a:extLst>
          </p:cNvPr>
          <p:cNvSpPr txBox="1"/>
          <p:nvPr/>
        </p:nvSpPr>
        <p:spPr>
          <a:xfrm>
            <a:off x="8144540" y="2668772"/>
            <a:ext cx="2115879" cy="393022"/>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722461D8-4D7E-7BB7-8DC7-49CC285C973C}"/>
              </a:ext>
            </a:extLst>
          </p:cNvPr>
          <p:cNvSpPr txBox="1"/>
          <p:nvPr/>
        </p:nvSpPr>
        <p:spPr>
          <a:xfrm>
            <a:off x="8038214" y="3061794"/>
            <a:ext cx="2402958" cy="1031342"/>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E20A8849-82C8-E283-769C-69D69C3D763B}"/>
              </a:ext>
            </a:extLst>
          </p:cNvPr>
          <p:cNvSpPr txBox="1"/>
          <p:nvPr/>
        </p:nvSpPr>
        <p:spPr>
          <a:xfrm>
            <a:off x="8038214" y="2764865"/>
            <a:ext cx="2402958" cy="1323439"/>
          </a:xfrm>
          <a:prstGeom prst="rect">
            <a:avLst/>
          </a:prstGeom>
          <a:noFill/>
        </p:spPr>
        <p:txBody>
          <a:bodyPr wrap="square" rtlCol="0">
            <a:spAutoFit/>
          </a:bodyPr>
          <a:lstStyle/>
          <a:p>
            <a:pPr algn="ctr"/>
            <a:r>
              <a:rPr lang="en-US" sz="4000" b="1" dirty="0">
                <a:solidFill>
                  <a:schemeClr val="accent3"/>
                </a:solidFill>
              </a:rPr>
              <a:t>Employee</a:t>
            </a:r>
          </a:p>
          <a:p>
            <a:pPr algn="ctr"/>
            <a:r>
              <a:rPr lang="en-US" sz="4000" b="1" dirty="0">
                <a:solidFill>
                  <a:schemeClr val="accent3"/>
                </a:solidFill>
              </a:rPr>
              <a:t>Benefits</a:t>
            </a:r>
          </a:p>
        </p:txBody>
      </p:sp>
    </p:spTree>
    <p:extLst>
      <p:ext uri="{BB962C8B-B14F-4D97-AF65-F5344CB8AC3E}">
        <p14:creationId xmlns:p14="http://schemas.microsoft.com/office/powerpoint/2010/main" val="1252299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FD42-2C37-4375-BB11-8E8D9E1C0641}"/>
              </a:ext>
            </a:extLst>
          </p:cNvPr>
          <p:cNvSpPr>
            <a:spLocks noGrp="1"/>
          </p:cNvSpPr>
          <p:nvPr>
            <p:ph type="title"/>
          </p:nvPr>
        </p:nvSpPr>
        <p:spPr>
          <a:xfrm>
            <a:off x="697139" y="148908"/>
            <a:ext cx="10921043" cy="1143000"/>
          </a:xfrm>
        </p:spPr>
        <p:txBody>
          <a:bodyPr>
            <a:normAutofit fontScale="90000"/>
          </a:bodyPr>
          <a:lstStyle/>
          <a:p>
            <a:r>
              <a:rPr lang="en-US" dirty="0"/>
              <a:t>State Group Health Insurance – Plan Designs</a:t>
            </a:r>
          </a:p>
        </p:txBody>
      </p:sp>
      <p:sp>
        <p:nvSpPr>
          <p:cNvPr id="3" name="Content Placeholder 2">
            <a:extLst>
              <a:ext uri="{FF2B5EF4-FFF2-40B4-BE49-F238E27FC236}">
                <a16:creationId xmlns:a16="http://schemas.microsoft.com/office/drawing/2014/main" id="{63AE521E-F9D3-4C6C-BE6F-BCAE080CB4AE}"/>
              </a:ext>
            </a:extLst>
          </p:cNvPr>
          <p:cNvSpPr>
            <a:spLocks noGrp="1"/>
          </p:cNvSpPr>
          <p:nvPr>
            <p:ph idx="1"/>
          </p:nvPr>
        </p:nvSpPr>
        <p:spPr>
          <a:xfrm>
            <a:off x="326571" y="1414942"/>
            <a:ext cx="11550797" cy="4514687"/>
          </a:xfrm>
        </p:spPr>
        <p:txBody>
          <a:bodyPr>
            <a:normAutofit/>
          </a:bodyPr>
          <a:lstStyle/>
          <a:p>
            <a:pPr>
              <a:lnSpc>
                <a:spcPct val="120000"/>
              </a:lnSpc>
              <a:spcAft>
                <a:spcPts val="0"/>
              </a:spcAft>
            </a:pPr>
            <a:r>
              <a:rPr lang="en-US" sz="2400" dirty="0"/>
              <a:t>All insurers offer the same uniform benefits</a:t>
            </a:r>
          </a:p>
          <a:p>
            <a:pPr>
              <a:lnSpc>
                <a:spcPct val="120000"/>
              </a:lnSpc>
              <a:spcAft>
                <a:spcPts val="0"/>
              </a:spcAft>
            </a:pPr>
            <a:r>
              <a:rPr lang="en-US" sz="2400" dirty="0"/>
              <a:t>All plan designs include pharmacy benefits, automatically (no additional cost)</a:t>
            </a:r>
          </a:p>
          <a:p>
            <a:pPr>
              <a:lnSpc>
                <a:spcPct val="120000"/>
              </a:lnSpc>
              <a:spcAft>
                <a:spcPts val="0"/>
              </a:spcAft>
            </a:pPr>
            <a:r>
              <a:rPr lang="en-US" sz="2400" dirty="0"/>
              <a:t>All plan designs include uniform dental benefits, if elected (minimal cost)</a:t>
            </a:r>
          </a:p>
          <a:p>
            <a:pPr>
              <a:lnSpc>
                <a:spcPct val="120000"/>
              </a:lnSpc>
              <a:spcAft>
                <a:spcPts val="0"/>
              </a:spcAft>
            </a:pPr>
            <a:r>
              <a:rPr lang="en-US" sz="2400" dirty="0"/>
              <a:t>All plan designs allow you to choose either individual or family coverage</a:t>
            </a:r>
          </a:p>
          <a:p>
            <a:pPr>
              <a:lnSpc>
                <a:spcPct val="120000"/>
              </a:lnSpc>
              <a:spcAft>
                <a:spcPts val="0"/>
              </a:spcAft>
            </a:pPr>
            <a:r>
              <a:rPr lang="en-US" sz="2400" dirty="0"/>
              <a:t>If you enroll in health insurance, you will receive a health insurance ID card, a pharmacy benefits ID card and a dental insurance ID card (if you select the health insurance plan </a:t>
            </a:r>
            <a:r>
              <a:rPr lang="en-US" sz="2400" b="1" dirty="0"/>
              <a:t>with </a:t>
            </a:r>
            <a:r>
              <a:rPr lang="en-US" sz="2400" dirty="0"/>
              <a:t>dental)</a:t>
            </a:r>
          </a:p>
          <a:p>
            <a:pPr lvl="1">
              <a:lnSpc>
                <a:spcPct val="120000"/>
              </a:lnSpc>
            </a:pPr>
            <a:r>
              <a:rPr lang="en-US" sz="1600" dirty="0"/>
              <a:t>If you are married to another state/Universities of Wisconsin employee who is also eligible for State Group Health Insurance, you and your spouse may enroll in two individual policies </a:t>
            </a:r>
            <a:r>
              <a:rPr lang="en-US" sz="1600" b="1" dirty="0"/>
              <a:t>or </a:t>
            </a:r>
            <a:r>
              <a:rPr lang="en-US" sz="1600" dirty="0"/>
              <a:t>one family policy.</a:t>
            </a:r>
          </a:p>
        </p:txBody>
      </p:sp>
      <p:sp>
        <p:nvSpPr>
          <p:cNvPr id="4" name="Slide Number Placeholder 3">
            <a:extLst>
              <a:ext uri="{FF2B5EF4-FFF2-40B4-BE49-F238E27FC236}">
                <a16:creationId xmlns:a16="http://schemas.microsoft.com/office/drawing/2014/main" id="{6BECB0CF-3FF0-4266-8279-32B135923D11}"/>
              </a:ext>
            </a:extLst>
          </p:cNvPr>
          <p:cNvSpPr>
            <a:spLocks noGrp="1"/>
          </p:cNvSpPr>
          <p:nvPr>
            <p:ph type="sldNum" sz="quarter" idx="12"/>
          </p:nvPr>
        </p:nvSpPr>
        <p:spPr/>
        <p:txBody>
          <a:bodyPr/>
          <a:lstStyle/>
          <a:p>
            <a:fld id="{678F7216-1C8D-9C4B-8765-95E531582293}" type="slidenum">
              <a:rPr lang="en-US" smtClean="0"/>
              <a:t>20</a:t>
            </a:fld>
            <a:endParaRPr lang="en-US"/>
          </a:p>
        </p:txBody>
      </p:sp>
      <p:graphicFrame>
        <p:nvGraphicFramePr>
          <p:cNvPr id="7" name="Table 6">
            <a:extLst>
              <a:ext uri="{FF2B5EF4-FFF2-40B4-BE49-F238E27FC236}">
                <a16:creationId xmlns:a16="http://schemas.microsoft.com/office/drawing/2014/main" id="{3D77D9CD-E4A3-475C-8165-F9C345E6D8CA}"/>
              </a:ext>
            </a:extLst>
          </p:cNvPr>
          <p:cNvGraphicFramePr>
            <a:graphicFrameLocks noGrp="1"/>
          </p:cNvGraphicFramePr>
          <p:nvPr/>
        </p:nvGraphicFramePr>
        <p:xfrm>
          <a:off x="1157411" y="5713215"/>
          <a:ext cx="8677527" cy="592931"/>
        </p:xfrm>
        <a:graphic>
          <a:graphicData uri="http://schemas.openxmlformats.org/drawingml/2006/table">
            <a:tbl>
              <a:tblPr firstRow="1" bandRow="1">
                <a:tableStyleId>{5C22544A-7EE6-4342-B048-85BDC9FD1C3A}</a:tableStyleId>
              </a:tblPr>
              <a:tblGrid>
                <a:gridCol w="8677527">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State Group Health Insurance designs: </a:t>
                      </a: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wisconsin.edu/</a:t>
                      </a:r>
                      <a:r>
                        <a:rPr lang="en-US" sz="1600" b="1" dirty="0" err="1">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ohrwd</a:t>
                      </a: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/benefits/health/</a:t>
                      </a:r>
                      <a:endParaRPr lang="en-US" sz="1600" b="1" dirty="0">
                        <a:solidFill>
                          <a:srgbClr val="990033"/>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104180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4C300-6457-6BD6-72E8-D82A18049ACC}"/>
              </a:ext>
            </a:extLst>
          </p:cNvPr>
          <p:cNvSpPr>
            <a:spLocks noGrp="1"/>
          </p:cNvSpPr>
          <p:nvPr>
            <p:ph type="sldNum" sz="quarter" idx="12"/>
          </p:nvPr>
        </p:nvSpPr>
        <p:spPr/>
        <p:txBody>
          <a:bodyPr/>
          <a:lstStyle/>
          <a:p>
            <a:fld id="{678F7216-1C8D-9C4B-8765-95E531582293}" type="slidenum">
              <a:rPr lang="en-US" smtClean="0"/>
              <a:t>21</a:t>
            </a:fld>
            <a:endParaRPr lang="en-US"/>
          </a:p>
        </p:txBody>
      </p:sp>
      <p:sp>
        <p:nvSpPr>
          <p:cNvPr id="5" name="Title 1">
            <a:extLst>
              <a:ext uri="{FF2B5EF4-FFF2-40B4-BE49-F238E27FC236}">
                <a16:creationId xmlns:a16="http://schemas.microsoft.com/office/drawing/2014/main" id="{782A0FBF-1F07-BCE8-472A-8CA1DCEE4339}"/>
              </a:ext>
            </a:extLst>
          </p:cNvPr>
          <p:cNvSpPr>
            <a:spLocks noGrp="1"/>
          </p:cNvSpPr>
          <p:nvPr>
            <p:ph type="title"/>
          </p:nvPr>
        </p:nvSpPr>
        <p:spPr>
          <a:xfrm>
            <a:off x="673100" y="274638"/>
            <a:ext cx="10920413" cy="1143000"/>
          </a:xfrm>
        </p:spPr>
        <p:txBody>
          <a:bodyPr>
            <a:normAutofit fontScale="90000"/>
          </a:bodyPr>
          <a:lstStyle/>
          <a:p>
            <a:r>
              <a:rPr lang="en-US" dirty="0"/>
              <a:t>State Group Health Insurance – Plan Designs</a:t>
            </a:r>
          </a:p>
        </p:txBody>
      </p:sp>
      <p:graphicFrame>
        <p:nvGraphicFramePr>
          <p:cNvPr id="6" name="Content Placeholder 3">
            <a:extLst>
              <a:ext uri="{FF2B5EF4-FFF2-40B4-BE49-F238E27FC236}">
                <a16:creationId xmlns:a16="http://schemas.microsoft.com/office/drawing/2014/main" id="{17DF1BDB-0A76-1B36-9DCE-47B0E58812E0}"/>
              </a:ext>
            </a:extLst>
          </p:cNvPr>
          <p:cNvGraphicFramePr>
            <a:graphicFrameLocks noGrp="1"/>
          </p:cNvGraphicFramePr>
          <p:nvPr>
            <p:ph idx="1"/>
            <p:extLst>
              <p:ext uri="{D42A27DB-BD31-4B8C-83A1-F6EECF244321}">
                <p14:modId xmlns:p14="http://schemas.microsoft.com/office/powerpoint/2010/main" val="3449257478"/>
              </p:ext>
            </p:extLst>
          </p:nvPr>
        </p:nvGraphicFramePr>
        <p:xfrm>
          <a:off x="1134414" y="1812495"/>
          <a:ext cx="9997783" cy="1616505"/>
        </p:xfrm>
        <a:graphic>
          <a:graphicData uri="http://schemas.openxmlformats.org/drawingml/2006/table">
            <a:tbl>
              <a:tblPr firstRow="1" bandRow="1"/>
              <a:tblGrid>
                <a:gridCol w="4458622">
                  <a:extLst>
                    <a:ext uri="{9D8B030D-6E8A-4147-A177-3AD203B41FA5}">
                      <a16:colId xmlns:a16="http://schemas.microsoft.com/office/drawing/2014/main" val="1565076637"/>
                    </a:ext>
                  </a:extLst>
                </a:gridCol>
                <a:gridCol w="5539161">
                  <a:extLst>
                    <a:ext uri="{9D8B030D-6E8A-4147-A177-3AD203B41FA5}">
                      <a16:colId xmlns:a16="http://schemas.microsoft.com/office/drawing/2014/main" val="3039585157"/>
                    </a:ext>
                  </a:extLst>
                </a:gridCol>
              </a:tblGrid>
              <a:tr h="702105">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t>Health Plan</a:t>
                      </a:r>
                    </a:p>
                    <a:p>
                      <a:pPr algn="ctr"/>
                      <a:r>
                        <a:rPr lang="en-US" sz="1800" dirty="0"/>
                        <a:t>and</a:t>
                      </a:r>
                    </a:p>
                    <a:p>
                      <a:pPr algn="ctr"/>
                      <a:r>
                        <a:rPr lang="en-US" sz="1800" dirty="0"/>
                        <a:t>Access Health Plan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extLst>
                  <a:ext uri="{0D108BD9-81ED-4DB2-BD59-A6C34878D82A}">
                    <a16:rowId xmlns:a16="http://schemas.microsoft.com/office/drawing/2014/main" val="3981902534"/>
                  </a:ext>
                </a:extLst>
              </a:tr>
              <a:tr h="702105">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baseline="0" dirty="0"/>
                        <a:t>Deductible</a:t>
                      </a:r>
                    </a:p>
                    <a:p>
                      <a:r>
                        <a:rPr lang="en-US" sz="1800" baseline="0" dirty="0"/>
                        <a:t>Individual / Family</a:t>
                      </a:r>
                      <a:endParaRPr lang="en-US" sz="18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$250 / $500</a:t>
                      </a:r>
                      <a:r>
                        <a:rPr lang="en-US" sz="1800" baseline="30000" dirty="0"/>
                        <a:t>1</a:t>
                      </a:r>
                      <a:endParaRPr lang="en-US" sz="18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252195633"/>
                  </a:ext>
                </a:extLst>
              </a:tr>
            </a:tbl>
          </a:graphicData>
        </a:graphic>
      </p:graphicFrame>
      <p:sp>
        <p:nvSpPr>
          <p:cNvPr id="7" name="TextBox 6">
            <a:extLst>
              <a:ext uri="{FF2B5EF4-FFF2-40B4-BE49-F238E27FC236}">
                <a16:creationId xmlns:a16="http://schemas.microsoft.com/office/drawing/2014/main" id="{71B41CF5-54E1-5CC6-08A5-62D33C380D72}"/>
              </a:ext>
            </a:extLst>
          </p:cNvPr>
          <p:cNvSpPr txBox="1"/>
          <p:nvPr/>
        </p:nvSpPr>
        <p:spPr>
          <a:xfrm>
            <a:off x="509016" y="4485726"/>
            <a:ext cx="11173968" cy="1015663"/>
          </a:xfrm>
          <a:prstGeom prst="rect">
            <a:avLst/>
          </a:prstGeom>
          <a:noFill/>
        </p:spPr>
        <p:txBody>
          <a:bodyPr wrap="square">
            <a:spAutoFit/>
          </a:bodyPr>
          <a:lstStyle/>
          <a:p>
            <a:pPr marL="0" indent="0" algn="ctr">
              <a:buNone/>
            </a:pPr>
            <a:r>
              <a:rPr lang="en-US" sz="2000" baseline="30000" dirty="0">
                <a:latin typeface="+mj-lt"/>
              </a:rPr>
              <a:t>1</a:t>
            </a:r>
            <a:r>
              <a:rPr lang="en-US" sz="2000" dirty="0">
                <a:latin typeface="+mj-lt"/>
              </a:rPr>
              <a:t> After an individual within a family plan meets the $250 deductible, medical services are</a:t>
            </a:r>
          </a:p>
          <a:p>
            <a:pPr marL="0" indent="0" algn="ctr">
              <a:buNone/>
            </a:pPr>
            <a:r>
              <a:rPr lang="en-US" sz="2000" dirty="0">
                <a:latin typeface="+mj-lt"/>
              </a:rPr>
              <a:t> covered at the appropriate coinsurance level for that individual</a:t>
            </a:r>
          </a:p>
          <a:p>
            <a:pPr marL="0" indent="0" algn="ctr">
              <a:buNone/>
            </a:pPr>
            <a:endParaRPr lang="en-US" sz="2000" dirty="0">
              <a:latin typeface="+mj-lt"/>
            </a:endParaRPr>
          </a:p>
        </p:txBody>
      </p:sp>
    </p:spTree>
    <p:extLst>
      <p:ext uri="{BB962C8B-B14F-4D97-AF65-F5344CB8AC3E}">
        <p14:creationId xmlns:p14="http://schemas.microsoft.com/office/powerpoint/2010/main" val="859899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74C300-6457-6BD6-72E8-D82A18049ACC}"/>
              </a:ext>
            </a:extLst>
          </p:cNvPr>
          <p:cNvSpPr>
            <a:spLocks noGrp="1"/>
          </p:cNvSpPr>
          <p:nvPr>
            <p:ph type="sldNum" sz="quarter" idx="12"/>
          </p:nvPr>
        </p:nvSpPr>
        <p:spPr/>
        <p:txBody>
          <a:bodyPr/>
          <a:lstStyle/>
          <a:p>
            <a:fld id="{678F7216-1C8D-9C4B-8765-95E531582293}" type="slidenum">
              <a:rPr lang="en-US" smtClean="0"/>
              <a:t>22</a:t>
            </a:fld>
            <a:endParaRPr lang="en-US"/>
          </a:p>
        </p:txBody>
      </p:sp>
      <p:sp>
        <p:nvSpPr>
          <p:cNvPr id="5" name="Title 1">
            <a:extLst>
              <a:ext uri="{FF2B5EF4-FFF2-40B4-BE49-F238E27FC236}">
                <a16:creationId xmlns:a16="http://schemas.microsoft.com/office/drawing/2014/main" id="{782A0FBF-1F07-BCE8-472A-8CA1DCEE4339}"/>
              </a:ext>
            </a:extLst>
          </p:cNvPr>
          <p:cNvSpPr>
            <a:spLocks noGrp="1"/>
          </p:cNvSpPr>
          <p:nvPr>
            <p:ph type="title"/>
          </p:nvPr>
        </p:nvSpPr>
        <p:spPr>
          <a:xfrm>
            <a:off x="673100" y="274638"/>
            <a:ext cx="10920413" cy="1143000"/>
          </a:xfrm>
        </p:spPr>
        <p:txBody>
          <a:bodyPr>
            <a:normAutofit fontScale="90000"/>
          </a:bodyPr>
          <a:lstStyle/>
          <a:p>
            <a:r>
              <a:rPr lang="en-US" dirty="0"/>
              <a:t>State Group Health Insurance – Plan Designs</a:t>
            </a:r>
          </a:p>
        </p:txBody>
      </p:sp>
      <p:graphicFrame>
        <p:nvGraphicFramePr>
          <p:cNvPr id="8" name="Content Placeholder 3">
            <a:extLst>
              <a:ext uri="{FF2B5EF4-FFF2-40B4-BE49-F238E27FC236}">
                <a16:creationId xmlns:a16="http://schemas.microsoft.com/office/drawing/2014/main" id="{8E3CBDA9-C508-FE36-4BF9-7B7ECAC28614}"/>
              </a:ext>
            </a:extLst>
          </p:cNvPr>
          <p:cNvGraphicFramePr>
            <a:graphicFrameLocks noGrp="1"/>
          </p:cNvGraphicFramePr>
          <p:nvPr>
            <p:ph idx="1"/>
            <p:extLst>
              <p:ext uri="{D42A27DB-BD31-4B8C-83A1-F6EECF244321}">
                <p14:modId xmlns:p14="http://schemas.microsoft.com/office/powerpoint/2010/main" val="4152874411"/>
              </p:ext>
            </p:extLst>
          </p:nvPr>
        </p:nvGraphicFramePr>
        <p:xfrm>
          <a:off x="2122349" y="1756440"/>
          <a:ext cx="7947301" cy="3649245"/>
        </p:xfrm>
        <a:graphic>
          <a:graphicData uri="http://schemas.openxmlformats.org/drawingml/2006/table">
            <a:tbl>
              <a:tblPr firstRow="1" bandRow="1"/>
              <a:tblGrid>
                <a:gridCol w="3544187">
                  <a:extLst>
                    <a:ext uri="{9D8B030D-6E8A-4147-A177-3AD203B41FA5}">
                      <a16:colId xmlns:a16="http://schemas.microsoft.com/office/drawing/2014/main" val="1565076637"/>
                    </a:ext>
                  </a:extLst>
                </a:gridCol>
                <a:gridCol w="4403114">
                  <a:extLst>
                    <a:ext uri="{9D8B030D-6E8A-4147-A177-3AD203B41FA5}">
                      <a16:colId xmlns:a16="http://schemas.microsoft.com/office/drawing/2014/main" val="3039585157"/>
                    </a:ext>
                  </a:extLst>
                </a:gridCol>
              </a:tblGrid>
              <a:tr h="878800">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t>Health Plan</a:t>
                      </a:r>
                    </a:p>
                    <a:p>
                      <a:pPr algn="ctr"/>
                      <a:r>
                        <a:rPr lang="en-US" sz="1800" dirty="0"/>
                        <a:t>and</a:t>
                      </a:r>
                    </a:p>
                    <a:p>
                      <a:pPr algn="ctr"/>
                      <a:r>
                        <a:rPr lang="en-US" sz="1800" dirty="0"/>
                        <a:t>Access Health Plan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extLst>
                  <a:ext uri="{0D108BD9-81ED-4DB2-BD59-A6C34878D82A}">
                    <a16:rowId xmlns:a16="http://schemas.microsoft.com/office/drawing/2014/main" val="3981902534"/>
                  </a:ext>
                </a:extLst>
              </a:tr>
              <a:tr h="63045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t>Copayment</a:t>
                      </a:r>
                    </a:p>
                    <a:p>
                      <a:r>
                        <a:rPr lang="en-US" sz="1800" dirty="0"/>
                        <a:t>Primary Care / Specialty Care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$15 / $25</a:t>
                      </a:r>
                    </a:p>
                    <a:p>
                      <a:pPr algn="ctr"/>
                      <a:r>
                        <a:rPr lang="en-US" sz="1800" dirty="0"/>
                        <a:t>(does not go toward deductible)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extLst>
                  <a:ext uri="{0D108BD9-81ED-4DB2-BD59-A6C34878D82A}">
                    <a16:rowId xmlns:a16="http://schemas.microsoft.com/office/drawing/2014/main" val="2020459821"/>
                  </a:ext>
                </a:extLst>
              </a:tr>
              <a:tr h="39028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t>Coinsurance</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b="0" dirty="0"/>
                        <a:t>After deductible: 10%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392681843"/>
                  </a:ext>
                </a:extLst>
              </a:tr>
              <a:tr h="61516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t>Out-of-Pocket Limit</a:t>
                      </a:r>
                    </a:p>
                    <a:p>
                      <a:r>
                        <a:rPr lang="en-US" sz="1800" dirty="0"/>
                        <a:t>Individual / Family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$1,250 / $2,500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extLst>
                  <a:ext uri="{0D108BD9-81ED-4DB2-BD59-A6C34878D82A}">
                    <a16:rowId xmlns:a16="http://schemas.microsoft.com/office/drawing/2014/main" val="1907235344"/>
                  </a:ext>
                </a:extLst>
              </a:tr>
              <a:tr h="389632">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t>Preventive Services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$0 (plan pays 100%)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290417523"/>
                  </a:ext>
                </a:extLst>
              </a:tr>
              <a:tr h="67477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t>Emergency Room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t>$75 copay then deductible then coinsurance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20032">
                        <a:tint val="20000"/>
                      </a:srgbClr>
                    </a:solidFill>
                  </a:tcPr>
                </a:tc>
                <a:extLst>
                  <a:ext uri="{0D108BD9-81ED-4DB2-BD59-A6C34878D82A}">
                    <a16:rowId xmlns:a16="http://schemas.microsoft.com/office/drawing/2014/main" val="2492193668"/>
                  </a:ext>
                </a:extLst>
              </a:tr>
            </a:tbl>
          </a:graphicData>
        </a:graphic>
      </p:graphicFrame>
    </p:spTree>
    <p:extLst>
      <p:ext uri="{BB962C8B-B14F-4D97-AF65-F5344CB8AC3E}">
        <p14:creationId xmlns:p14="http://schemas.microsoft.com/office/powerpoint/2010/main" val="2123187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FD42-2C37-4375-BB11-8E8D9E1C0641}"/>
              </a:ext>
            </a:extLst>
          </p:cNvPr>
          <p:cNvSpPr>
            <a:spLocks noGrp="1"/>
          </p:cNvSpPr>
          <p:nvPr>
            <p:ph type="title"/>
          </p:nvPr>
        </p:nvSpPr>
        <p:spPr>
          <a:xfrm>
            <a:off x="747939" y="275183"/>
            <a:ext cx="10921043" cy="1143000"/>
          </a:xfrm>
        </p:spPr>
        <p:txBody>
          <a:bodyPr>
            <a:normAutofit/>
          </a:bodyPr>
          <a:lstStyle/>
          <a:p>
            <a:r>
              <a:rPr lang="en-US"/>
              <a:t>State Group Health Insurance</a:t>
            </a:r>
          </a:p>
        </p:txBody>
      </p:sp>
      <p:sp>
        <p:nvSpPr>
          <p:cNvPr id="3" name="Content Placeholder 2">
            <a:extLst>
              <a:ext uri="{FF2B5EF4-FFF2-40B4-BE49-F238E27FC236}">
                <a16:creationId xmlns:a16="http://schemas.microsoft.com/office/drawing/2014/main" id="{63AE521E-F9D3-4C6C-BE6F-BCAE080CB4AE}"/>
              </a:ext>
            </a:extLst>
          </p:cNvPr>
          <p:cNvSpPr>
            <a:spLocks noGrp="1"/>
          </p:cNvSpPr>
          <p:nvPr>
            <p:ph idx="1"/>
          </p:nvPr>
        </p:nvSpPr>
        <p:spPr>
          <a:xfrm>
            <a:off x="406879" y="1602177"/>
            <a:ext cx="7615892" cy="4384966"/>
          </a:xfrm>
        </p:spPr>
        <p:txBody>
          <a:bodyPr>
            <a:normAutofit fontScale="92500" lnSpcReduction="10000"/>
          </a:bodyPr>
          <a:lstStyle/>
          <a:p>
            <a:pPr>
              <a:defRPr/>
            </a:pPr>
            <a:r>
              <a:rPr kumimoji="0" lang="en-US" sz="2800" i="0" u="none" strike="noStrike" kern="1200" cap="none" spc="0" normalizeH="0" baseline="0" noProof="0" dirty="0">
                <a:ln>
                  <a:noFill/>
                </a:ln>
                <a:solidFill>
                  <a:srgbClr val="292934">
                    <a:lumMod val="90000"/>
                    <a:lumOff val="10000"/>
                  </a:srgbClr>
                </a:solidFill>
                <a:effectLst/>
                <a:uLnTx/>
                <a:uFillTx/>
                <a:hlinkClick r:id="rId3"/>
              </a:rPr>
              <a:t>How to Choose Your Health Insurance Plan web page</a:t>
            </a:r>
            <a:r>
              <a:rPr kumimoji="0" lang="en-US" sz="2800" i="0" u="none" strike="noStrike" kern="1200" cap="none" spc="0" normalizeH="0" baseline="0" noProof="0" dirty="0">
                <a:ln>
                  <a:noFill/>
                </a:ln>
                <a:solidFill>
                  <a:srgbClr val="292934">
                    <a:lumMod val="90000"/>
                    <a:lumOff val="10000"/>
                  </a:srgbClr>
                </a:solidFill>
                <a:effectLst/>
                <a:uLnTx/>
                <a:uFillTx/>
              </a:rPr>
              <a:t> provides the steps to </a:t>
            </a:r>
            <a:r>
              <a:rPr kumimoji="0" lang="en-US" sz="2800" i="0" u="none" strike="noStrike" kern="1200" cap="none" spc="0" normalizeH="0" baseline="0" noProof="0" dirty="0" err="1">
                <a:ln>
                  <a:noFill/>
                </a:ln>
                <a:solidFill>
                  <a:srgbClr val="292934">
                    <a:lumMod val="90000"/>
                    <a:lumOff val="10000"/>
                  </a:srgbClr>
                </a:solidFill>
                <a:effectLst/>
                <a:uLnTx/>
                <a:uFillTx/>
              </a:rPr>
              <a:t>hel</a:t>
            </a:r>
            <a:r>
              <a:rPr lang="en-US" sz="2800" dirty="0">
                <a:solidFill>
                  <a:srgbClr val="292934">
                    <a:lumMod val="90000"/>
                    <a:lumOff val="10000"/>
                  </a:srgbClr>
                </a:solidFill>
              </a:rPr>
              <a:t>p you choose:</a:t>
            </a:r>
            <a:endParaRPr kumimoji="0" lang="en-US" sz="2800" i="0" u="none" strike="noStrike" kern="1200" cap="none" spc="0" normalizeH="0" baseline="0" noProof="0" dirty="0">
              <a:ln>
                <a:noFill/>
              </a:ln>
              <a:solidFill>
                <a:srgbClr val="292934">
                  <a:lumMod val="90000"/>
                  <a:lumOff val="10000"/>
                </a:srgbClr>
              </a:solidFill>
              <a:effectLst/>
              <a:uLnTx/>
              <a:uFillTx/>
            </a:endParaRPr>
          </a:p>
          <a:p>
            <a:pPr lvl="1" indent="-342900">
              <a:buFont typeface="Wingdings" panose="05000000000000000000" pitchFamily="2" charset="2"/>
              <a:buChar char="§"/>
              <a:defRPr/>
            </a:pPr>
            <a:r>
              <a:rPr lang="en-US" dirty="0">
                <a:solidFill>
                  <a:srgbClr val="292934">
                    <a:lumMod val="90000"/>
                    <a:lumOff val="10000"/>
                  </a:srgbClr>
                </a:solidFill>
              </a:rPr>
              <a:t>Plan design</a:t>
            </a:r>
          </a:p>
          <a:p>
            <a:pPr lvl="2" indent="-342900">
              <a:buFont typeface="Wingdings" panose="05000000000000000000" pitchFamily="2" charset="2"/>
              <a:buChar char="§"/>
              <a:defRPr/>
            </a:pPr>
            <a:r>
              <a:rPr lang="en-US" dirty="0">
                <a:solidFill>
                  <a:srgbClr val="292934">
                    <a:lumMod val="90000"/>
                    <a:lumOff val="10000"/>
                  </a:srgbClr>
                </a:solidFill>
              </a:rPr>
              <a:t>Use the Comparison of Health &amp; Pharmacy Benefits</a:t>
            </a:r>
          </a:p>
          <a:p>
            <a:pPr lvl="1" indent="-342900">
              <a:buFont typeface="Wingdings" panose="05000000000000000000" pitchFamily="2" charset="2"/>
              <a:buChar char="§"/>
              <a:defRPr/>
            </a:pPr>
            <a:r>
              <a:rPr lang="en-US" dirty="0">
                <a:solidFill>
                  <a:srgbClr val="292934">
                    <a:lumMod val="90000"/>
                    <a:lumOff val="10000"/>
                  </a:srgbClr>
                </a:solidFill>
              </a:rPr>
              <a:t>Health insurance carrier</a:t>
            </a:r>
          </a:p>
          <a:p>
            <a:pPr lvl="2" indent="-342900">
              <a:buFont typeface="Wingdings" panose="05000000000000000000" pitchFamily="2" charset="2"/>
              <a:buChar char="§"/>
              <a:defRPr/>
            </a:pPr>
            <a:r>
              <a:rPr lang="en-US" dirty="0">
                <a:solidFill>
                  <a:srgbClr val="292934">
                    <a:lumMod val="90000"/>
                    <a:lumOff val="10000"/>
                  </a:srgbClr>
                </a:solidFill>
              </a:rPr>
              <a:t>Use the Health Plan Search to find out which health insurance carriers will cover services provided in the </a:t>
            </a:r>
            <a:r>
              <a:rPr lang="en-US" b="1" dirty="0">
                <a:solidFill>
                  <a:srgbClr val="292934">
                    <a:lumMod val="90000"/>
                    <a:lumOff val="10000"/>
                  </a:srgbClr>
                </a:solidFill>
              </a:rPr>
              <a:t>county</a:t>
            </a:r>
            <a:r>
              <a:rPr lang="en-US" dirty="0">
                <a:solidFill>
                  <a:srgbClr val="292934">
                    <a:lumMod val="90000"/>
                    <a:lumOff val="10000"/>
                  </a:srgbClr>
                </a:solidFill>
              </a:rPr>
              <a:t> that you will receive them in</a:t>
            </a:r>
            <a:endParaRPr lang="en-US" sz="1800" dirty="0"/>
          </a:p>
        </p:txBody>
      </p:sp>
      <p:sp>
        <p:nvSpPr>
          <p:cNvPr id="4" name="Slide Number Placeholder 3">
            <a:extLst>
              <a:ext uri="{FF2B5EF4-FFF2-40B4-BE49-F238E27FC236}">
                <a16:creationId xmlns:a16="http://schemas.microsoft.com/office/drawing/2014/main" id="{6BECB0CF-3FF0-4266-8279-32B135923D11}"/>
              </a:ext>
            </a:extLst>
          </p:cNvPr>
          <p:cNvSpPr>
            <a:spLocks noGrp="1"/>
          </p:cNvSpPr>
          <p:nvPr>
            <p:ph type="sldNum" sz="quarter" idx="12"/>
          </p:nvPr>
        </p:nvSpPr>
        <p:spPr/>
        <p:txBody>
          <a:bodyPr/>
          <a:lstStyle/>
          <a:p>
            <a:fld id="{678F7216-1C8D-9C4B-8765-95E531582293}" type="slidenum">
              <a:rPr lang="en-US" smtClean="0"/>
              <a:t>23</a:t>
            </a:fld>
            <a:endParaRPr lang="en-US"/>
          </a:p>
        </p:txBody>
      </p:sp>
      <p:pic>
        <p:nvPicPr>
          <p:cNvPr id="8" name="Picture 7">
            <a:extLst>
              <a:ext uri="{FF2B5EF4-FFF2-40B4-BE49-F238E27FC236}">
                <a16:creationId xmlns:a16="http://schemas.microsoft.com/office/drawing/2014/main" id="{D69FE6AB-C18A-B7E2-C3A2-92572047859B}"/>
              </a:ext>
            </a:extLst>
          </p:cNvPr>
          <p:cNvPicPr>
            <a:picLocks noChangeAspect="1"/>
          </p:cNvPicPr>
          <p:nvPr/>
        </p:nvPicPr>
        <p:blipFill>
          <a:blip r:embed="rId4"/>
          <a:stretch>
            <a:fillRect/>
          </a:stretch>
        </p:blipFill>
        <p:spPr>
          <a:xfrm>
            <a:off x="8728813" y="884782"/>
            <a:ext cx="2715248" cy="4851989"/>
          </a:xfrm>
          <a:prstGeom prst="rect">
            <a:avLst/>
          </a:prstGeom>
        </p:spPr>
      </p:pic>
    </p:spTree>
    <p:extLst>
      <p:ext uri="{BB962C8B-B14F-4D97-AF65-F5344CB8AC3E}">
        <p14:creationId xmlns:p14="http://schemas.microsoft.com/office/powerpoint/2010/main" val="409929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F447-129F-4B72-8B6F-7D1FAC04D8E8}"/>
              </a:ext>
            </a:extLst>
          </p:cNvPr>
          <p:cNvSpPr>
            <a:spLocks noGrp="1"/>
          </p:cNvSpPr>
          <p:nvPr>
            <p:ph type="title"/>
          </p:nvPr>
        </p:nvSpPr>
        <p:spPr>
          <a:xfrm>
            <a:off x="672859" y="333630"/>
            <a:ext cx="10921043" cy="1143000"/>
          </a:xfrm>
        </p:spPr>
        <p:txBody>
          <a:bodyPr>
            <a:normAutofit fontScale="90000"/>
          </a:bodyPr>
          <a:lstStyle/>
          <a:p>
            <a:r>
              <a:rPr lang="en-US" dirty="0"/>
              <a:t>State Group Health Insurance – Coverage</a:t>
            </a:r>
            <a:br>
              <a:rPr lang="en-US" dirty="0"/>
            </a:br>
            <a:r>
              <a:rPr lang="en-US" dirty="0"/>
              <a:t>(local versus nationwide)</a:t>
            </a:r>
          </a:p>
        </p:txBody>
      </p:sp>
      <p:sp>
        <p:nvSpPr>
          <p:cNvPr id="4" name="Slide Number Placeholder 3">
            <a:extLst>
              <a:ext uri="{FF2B5EF4-FFF2-40B4-BE49-F238E27FC236}">
                <a16:creationId xmlns:a16="http://schemas.microsoft.com/office/drawing/2014/main" id="{BC57E275-B2F1-4758-81AB-DA31001668D5}"/>
              </a:ext>
            </a:extLst>
          </p:cNvPr>
          <p:cNvSpPr>
            <a:spLocks noGrp="1"/>
          </p:cNvSpPr>
          <p:nvPr>
            <p:ph type="sldNum" sz="quarter" idx="12"/>
          </p:nvPr>
        </p:nvSpPr>
        <p:spPr/>
        <p:txBody>
          <a:bodyPr/>
          <a:lstStyle/>
          <a:p>
            <a:fld id="{678F7216-1C8D-9C4B-8765-95E531582293}" type="slidenum">
              <a:rPr lang="en-US" smtClean="0"/>
              <a:t>24</a:t>
            </a:fld>
            <a:endParaRPr lang="en-US"/>
          </a:p>
        </p:txBody>
      </p:sp>
      <p:graphicFrame>
        <p:nvGraphicFramePr>
          <p:cNvPr id="5" name="Content Placeholder 4">
            <a:extLst>
              <a:ext uri="{FF2B5EF4-FFF2-40B4-BE49-F238E27FC236}">
                <a16:creationId xmlns:a16="http://schemas.microsoft.com/office/drawing/2014/main" id="{89F349A4-46E5-45BE-B21F-279EFD4B7D8F}"/>
              </a:ext>
            </a:extLst>
          </p:cNvPr>
          <p:cNvGraphicFramePr>
            <a:graphicFrameLocks/>
          </p:cNvGraphicFramePr>
          <p:nvPr>
            <p:extLst>
              <p:ext uri="{D42A27DB-BD31-4B8C-83A1-F6EECF244321}">
                <p14:modId xmlns:p14="http://schemas.microsoft.com/office/powerpoint/2010/main" val="3201165503"/>
              </p:ext>
            </p:extLst>
          </p:nvPr>
        </p:nvGraphicFramePr>
        <p:xfrm>
          <a:off x="747939" y="1797390"/>
          <a:ext cx="10352688" cy="3384643"/>
        </p:xfrm>
        <a:graphic>
          <a:graphicData uri="http://schemas.openxmlformats.org/drawingml/2006/table">
            <a:tbl>
              <a:tblPr firstRow="1" firstCol="1" bandRow="1">
                <a:tableStyleId>{C4B1156A-380E-4F78-BDF5-A606A8083BF9}</a:tableStyleId>
              </a:tblPr>
              <a:tblGrid>
                <a:gridCol w="5043672">
                  <a:extLst>
                    <a:ext uri="{9D8B030D-6E8A-4147-A177-3AD203B41FA5}">
                      <a16:colId xmlns:a16="http://schemas.microsoft.com/office/drawing/2014/main" val="20000"/>
                    </a:ext>
                  </a:extLst>
                </a:gridCol>
                <a:gridCol w="5309016">
                  <a:extLst>
                    <a:ext uri="{9D8B030D-6E8A-4147-A177-3AD203B41FA5}">
                      <a16:colId xmlns:a16="http://schemas.microsoft.com/office/drawing/2014/main" val="20001"/>
                    </a:ext>
                  </a:extLst>
                </a:gridCol>
              </a:tblGrid>
              <a:tr h="736716">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Local County-based Coverage</a:t>
                      </a:r>
                    </a:p>
                  </a:txBody>
                  <a:tcPr marL="67951" marR="67951" marT="9438" marB="0" anchor="ctr">
                    <a:solidFill>
                      <a:srgbClr val="D8CBCD"/>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Nationwide Coverage</a:t>
                      </a:r>
                      <a:endPar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chor="ctr">
                    <a:solidFill>
                      <a:srgbClr val="D8CBCD"/>
                    </a:solidFill>
                  </a:tcPr>
                </a:tc>
                <a:extLst>
                  <a:ext uri="{0D108BD9-81ED-4DB2-BD59-A6C34878D82A}">
                    <a16:rowId xmlns:a16="http://schemas.microsoft.com/office/drawing/2014/main" val="10000"/>
                  </a:ext>
                </a:extLst>
              </a:tr>
              <a:tr h="2264465">
                <a:tc>
                  <a:txBody>
                    <a:bodyPr/>
                    <a:lstStyle/>
                    <a:p>
                      <a:pPr marL="400050" marR="0" lvl="0" indent="-285750" algn="l" defTabSz="4572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Choose the Health Plan </a:t>
                      </a:r>
                    </a:p>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Choose a health plan carrier that provides coverage for the county you will receive services in using the </a:t>
                      </a:r>
                      <a:r>
                        <a:rPr lang="en-US" sz="1800" dirty="0">
                          <a:latin typeface="Open Sans" panose="020B0606030504020204" pitchFamily="34" charset="0"/>
                          <a:ea typeface="Open Sans" panose="020B0606030504020204" pitchFamily="34" charset="0"/>
                          <a:cs typeface="Open Sans" panose="020B0606030504020204" pitchFamily="34" charset="0"/>
                        </a:rPr>
                        <a:t>Health Plan Search</a:t>
                      </a:r>
                    </a:p>
                    <a:p>
                      <a:pPr marL="4000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Reminder: Local county-based coverage includes coverage for out-of-network services for emergency and urgent care</a:t>
                      </a:r>
                    </a:p>
                    <a:p>
                      <a:pPr marL="114300" marR="0" lvl="0" indent="0" algn="l" defTabSz="4572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US" sz="18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oFill/>
                  </a:tcPr>
                </a:tc>
                <a:tc>
                  <a:txBody>
                    <a:bodyPr/>
                    <a:lstStyle/>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Choose the Access Plan </a:t>
                      </a:r>
                    </a:p>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Health Insurance Carrier: Dean Health Plan</a:t>
                      </a:r>
                    </a:p>
                    <a:p>
                      <a:pPr marL="454025" marR="0" lvl="1" indent="-285750" algn="l" defTabSz="457200" rtl="0" eaLnBrk="1" fontAlgn="auto" latinLnBrk="0" hangingPunct="1">
                        <a:lnSpc>
                          <a:spcPct val="100000"/>
                        </a:lnSpc>
                        <a:spcBef>
                          <a:spcPts val="600"/>
                        </a:spcBef>
                        <a:spcAft>
                          <a:spcPts val="600"/>
                        </a:spcAft>
                        <a:buClr>
                          <a:srgbClr val="820032"/>
                        </a:buClr>
                        <a:buSzTx/>
                        <a:buFont typeface="Arial" panose="020B0604020202020204" pitchFamily="34" charset="0"/>
                        <a:buChar char="•"/>
                        <a:tabLst/>
                        <a:defRPr/>
                      </a:pPr>
                      <a:r>
                        <a:rPr lang="en-US" sz="1800" dirty="0">
                          <a:effectLst/>
                          <a:latin typeface="Open Sans" panose="020B0606030504020204" pitchFamily="34" charset="0"/>
                          <a:ea typeface="Open Sans" panose="020B0606030504020204" pitchFamily="34" charset="0"/>
                          <a:cs typeface="Open Sans" panose="020B0606030504020204" pitchFamily="34" charset="0"/>
                        </a:rPr>
                        <a:t>Provider Networks: Dean Health Plan and First Health</a:t>
                      </a:r>
                    </a:p>
                  </a:txBody>
                  <a:tcPr marL="67951" marR="67951" marT="9438" marB="0">
                    <a:noFill/>
                  </a:tcPr>
                </a:tc>
                <a:extLst>
                  <a:ext uri="{0D108BD9-81ED-4DB2-BD59-A6C34878D82A}">
                    <a16:rowId xmlns:a16="http://schemas.microsoft.com/office/drawing/2014/main" val="2321205288"/>
                  </a:ext>
                </a:extLst>
              </a:tr>
            </a:tbl>
          </a:graphicData>
        </a:graphic>
      </p:graphicFrame>
    </p:spTree>
    <p:extLst>
      <p:ext uri="{BB962C8B-B14F-4D97-AF65-F5344CB8AC3E}">
        <p14:creationId xmlns:p14="http://schemas.microsoft.com/office/powerpoint/2010/main" val="130191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a:xfrm>
            <a:off x="747939" y="539913"/>
            <a:ext cx="10921043" cy="1143000"/>
          </a:xfrm>
        </p:spPr>
        <p:txBody>
          <a:bodyPr>
            <a:normAutofit fontScale="90000"/>
          </a:bodyPr>
          <a:lstStyle/>
          <a:p>
            <a:r>
              <a:rPr lang="en-US" dirty="0"/>
              <a:t>State Group Health Insurance – Enrollment Options when Covered by Another Plan</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747938" y="1940405"/>
            <a:ext cx="11179902" cy="4174645"/>
          </a:xfrm>
        </p:spPr>
        <p:txBody>
          <a:bodyPr>
            <a:normAutofit/>
          </a:bodyPr>
          <a:lstStyle/>
          <a:p>
            <a:r>
              <a:rPr lang="en-US" sz="2400" dirty="0"/>
              <a:t>If the other plan </a:t>
            </a:r>
            <a:r>
              <a:rPr lang="en-US" sz="2400" b="1" dirty="0"/>
              <a:t>is</a:t>
            </a:r>
            <a:r>
              <a:rPr lang="en-US" sz="2400" dirty="0"/>
              <a:t> the State Group Health Insurance plan through a spouse or parent, you may </a:t>
            </a:r>
            <a:r>
              <a:rPr lang="en-US" sz="2400" b="1" dirty="0"/>
              <a:t>not </a:t>
            </a:r>
            <a:r>
              <a:rPr lang="en-US" sz="2400" dirty="0"/>
              <a:t>be covered on both plans. Therefore, you may:</a:t>
            </a:r>
          </a:p>
          <a:p>
            <a:pPr lvl="1"/>
            <a:r>
              <a:rPr lang="en-US" sz="1900" dirty="0"/>
              <a:t>Remain on your spouse’s or parent’s plan until no longer eligible OR </a:t>
            </a:r>
          </a:p>
          <a:p>
            <a:pPr lvl="1"/>
            <a:r>
              <a:rPr lang="en-US" sz="2000" dirty="0"/>
              <a:t>Enroll in your own plan through the Universities of Wisconsin</a:t>
            </a:r>
          </a:p>
          <a:p>
            <a:endParaRPr lang="en-US" sz="2400" dirty="0"/>
          </a:p>
          <a:p>
            <a:r>
              <a:rPr lang="en-US" sz="2400" dirty="0"/>
              <a:t>Or you may </a:t>
            </a:r>
            <a:r>
              <a:rPr lang="en-US" sz="2400" b="1" dirty="0"/>
              <a:t>waive</a:t>
            </a:r>
            <a:r>
              <a:rPr lang="en-US" sz="2400" dirty="0"/>
              <a:t> health insurance through the Universities of Wisconsin</a:t>
            </a:r>
          </a:p>
          <a:p>
            <a:endParaRPr lang="en-US" sz="2400" dirty="0"/>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25</a:t>
            </a:fld>
            <a:endParaRPr lang="en-US"/>
          </a:p>
        </p:txBody>
      </p:sp>
    </p:spTree>
    <p:extLst>
      <p:ext uri="{BB962C8B-B14F-4D97-AF65-F5344CB8AC3E}">
        <p14:creationId xmlns:p14="http://schemas.microsoft.com/office/powerpoint/2010/main" val="3602107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D9CF-A923-43D1-9CDC-6A79D7C4C5C2}"/>
              </a:ext>
            </a:extLst>
          </p:cNvPr>
          <p:cNvSpPr>
            <a:spLocks noGrp="1"/>
          </p:cNvSpPr>
          <p:nvPr>
            <p:ph type="title"/>
          </p:nvPr>
        </p:nvSpPr>
        <p:spPr>
          <a:xfrm>
            <a:off x="747939" y="698663"/>
            <a:ext cx="10921043" cy="1143000"/>
          </a:xfrm>
        </p:spPr>
        <p:txBody>
          <a:bodyPr>
            <a:normAutofit fontScale="90000"/>
          </a:bodyPr>
          <a:lstStyle/>
          <a:p>
            <a:r>
              <a:rPr lang="en-US" dirty="0"/>
              <a:t>State Group Health Insurance – Action Necessary when Covered by Another Plan</a:t>
            </a:r>
          </a:p>
        </p:txBody>
      </p:sp>
      <p:sp>
        <p:nvSpPr>
          <p:cNvPr id="3" name="Content Placeholder 2">
            <a:extLst>
              <a:ext uri="{FF2B5EF4-FFF2-40B4-BE49-F238E27FC236}">
                <a16:creationId xmlns:a16="http://schemas.microsoft.com/office/drawing/2014/main" id="{A2B6CB6F-84AF-4FC1-B474-D3B0ABDDF6AB}"/>
              </a:ext>
            </a:extLst>
          </p:cNvPr>
          <p:cNvSpPr>
            <a:spLocks noGrp="1"/>
          </p:cNvSpPr>
          <p:nvPr>
            <p:ph idx="1"/>
          </p:nvPr>
        </p:nvSpPr>
        <p:spPr>
          <a:xfrm>
            <a:off x="635478" y="1967393"/>
            <a:ext cx="10921043" cy="4191944"/>
          </a:xfrm>
        </p:spPr>
        <p:txBody>
          <a:bodyPr>
            <a:normAutofit fontScale="92500" lnSpcReduction="10000"/>
          </a:bodyPr>
          <a:lstStyle/>
          <a:p>
            <a:pPr>
              <a:lnSpc>
                <a:spcPct val="120000"/>
              </a:lnSpc>
              <a:spcAft>
                <a:spcPts val="600"/>
              </a:spcAft>
            </a:pPr>
            <a:r>
              <a:rPr lang="en-US" sz="2400" dirty="0"/>
              <a:t>If you enroll in State Group Health Insurance through the Universities of Wisconsin and will remain enrolled in other health insurance coverage (such as through a spouse’s employer), you must enter your other health insurance coverage information in the </a:t>
            </a:r>
            <a:r>
              <a:rPr lang="en-US" sz="2400" dirty="0" err="1"/>
              <a:t>MyUW</a:t>
            </a:r>
            <a:r>
              <a:rPr lang="en-US" sz="2400" dirty="0"/>
              <a:t> portal </a:t>
            </a:r>
          </a:p>
          <a:p>
            <a:pPr>
              <a:lnSpc>
                <a:spcPct val="120000"/>
              </a:lnSpc>
              <a:spcAft>
                <a:spcPts val="600"/>
              </a:spcAft>
            </a:pPr>
            <a:r>
              <a:rPr lang="en-US" sz="2400" dirty="0"/>
              <a:t>You must provide this information when you enroll in or add other coverage</a:t>
            </a:r>
          </a:p>
          <a:p>
            <a:pPr>
              <a:lnSpc>
                <a:spcPct val="120000"/>
              </a:lnSpc>
              <a:spcAft>
                <a:spcPts val="600"/>
              </a:spcAft>
            </a:pPr>
            <a:r>
              <a:rPr lang="en-US" sz="2400" dirty="0"/>
              <a:t>Use the </a:t>
            </a:r>
            <a:r>
              <a:rPr lang="en-US" sz="2400" dirty="0">
                <a:hlinkClick r:id="rId2"/>
              </a:rPr>
              <a:t>Other Health Information Guide</a:t>
            </a:r>
            <a:r>
              <a:rPr lang="en-US" sz="2400" dirty="0"/>
              <a:t> to walk you through the process</a:t>
            </a:r>
          </a:p>
          <a:p>
            <a:pPr>
              <a:lnSpc>
                <a:spcPct val="120000"/>
              </a:lnSpc>
              <a:spcAft>
                <a:spcPts val="600"/>
              </a:spcAft>
            </a:pPr>
            <a:r>
              <a:rPr lang="en-US" sz="2400" dirty="0"/>
              <a:t>If your other health insurance coverage will end prior to your coverage beginning through the Universities of Wisconsin, you should </a:t>
            </a:r>
            <a:r>
              <a:rPr lang="en-US" sz="2400" b="1" dirty="0"/>
              <a:t>not</a:t>
            </a:r>
            <a:r>
              <a:rPr lang="en-US" sz="2400" dirty="0"/>
              <a:t> add your other coverage information in the </a:t>
            </a:r>
            <a:r>
              <a:rPr lang="en-US" sz="2400" dirty="0" err="1"/>
              <a:t>MyUW</a:t>
            </a:r>
            <a:r>
              <a:rPr lang="en-US" sz="2400" dirty="0"/>
              <a:t> portal</a:t>
            </a:r>
          </a:p>
          <a:p>
            <a:pPr>
              <a:lnSpc>
                <a:spcPct val="120000"/>
              </a:lnSpc>
              <a:spcAft>
                <a:spcPts val="600"/>
              </a:spcAft>
            </a:pPr>
            <a:endParaRPr lang="en-US" sz="2400" dirty="0"/>
          </a:p>
        </p:txBody>
      </p:sp>
      <p:sp>
        <p:nvSpPr>
          <p:cNvPr id="4" name="Slide Number Placeholder 3">
            <a:extLst>
              <a:ext uri="{FF2B5EF4-FFF2-40B4-BE49-F238E27FC236}">
                <a16:creationId xmlns:a16="http://schemas.microsoft.com/office/drawing/2014/main" id="{3E5F19E2-57B2-4126-9324-5A8C4DC3E764}"/>
              </a:ext>
            </a:extLst>
          </p:cNvPr>
          <p:cNvSpPr>
            <a:spLocks noGrp="1"/>
          </p:cNvSpPr>
          <p:nvPr>
            <p:ph type="sldNum" sz="quarter" idx="12"/>
          </p:nvPr>
        </p:nvSpPr>
        <p:spPr/>
        <p:txBody>
          <a:bodyPr/>
          <a:lstStyle/>
          <a:p>
            <a:fld id="{678F7216-1C8D-9C4B-8765-95E531582293}" type="slidenum">
              <a:rPr lang="en-US" smtClean="0"/>
              <a:t>26</a:t>
            </a:fld>
            <a:endParaRPr lang="en-US"/>
          </a:p>
        </p:txBody>
      </p:sp>
    </p:spTree>
    <p:extLst>
      <p:ext uri="{BB962C8B-B14F-4D97-AF65-F5344CB8AC3E}">
        <p14:creationId xmlns:p14="http://schemas.microsoft.com/office/powerpoint/2010/main" val="3092729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271200"/>
            <a:ext cx="9583061" cy="736046"/>
          </a:xfrm>
        </p:spPr>
        <p:txBody>
          <a:bodyPr>
            <a:noAutofit/>
          </a:bodyPr>
          <a:lstStyle/>
          <a:p>
            <a:r>
              <a:rPr lang="en-US" sz="5400" dirty="0"/>
              <a:t>Pharmacy Benefits</a:t>
            </a: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98BD4EA6-5E4B-2D89-3F6A-8B81CFED4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1880" y="4046497"/>
            <a:ext cx="960749" cy="960749"/>
          </a:xfrm>
          <a:prstGeom prst="rect">
            <a:avLst/>
          </a:prstGeom>
        </p:spPr>
      </p:pic>
    </p:spTree>
    <p:extLst>
      <p:ext uri="{BB962C8B-B14F-4D97-AF65-F5344CB8AC3E}">
        <p14:creationId xmlns:p14="http://schemas.microsoft.com/office/powerpoint/2010/main" val="1512323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90B6-6F21-4E5B-AAD2-74D747DA9E81}"/>
              </a:ext>
            </a:extLst>
          </p:cNvPr>
          <p:cNvSpPr>
            <a:spLocks noGrp="1"/>
          </p:cNvSpPr>
          <p:nvPr>
            <p:ph type="title"/>
          </p:nvPr>
        </p:nvSpPr>
        <p:spPr>
          <a:xfrm>
            <a:off x="373624" y="350716"/>
            <a:ext cx="11484079" cy="809491"/>
          </a:xfrm>
        </p:spPr>
        <p:txBody>
          <a:bodyPr>
            <a:normAutofit fontScale="90000"/>
          </a:bodyPr>
          <a:lstStyle/>
          <a:p>
            <a:r>
              <a:rPr lang="en-US" dirty="0"/>
              <a:t>State Group Health Insurance – Pharmacy Benefits</a:t>
            </a:r>
          </a:p>
        </p:txBody>
      </p:sp>
      <p:sp>
        <p:nvSpPr>
          <p:cNvPr id="4" name="Slide Number Placeholder 3">
            <a:extLst>
              <a:ext uri="{FF2B5EF4-FFF2-40B4-BE49-F238E27FC236}">
                <a16:creationId xmlns:a16="http://schemas.microsoft.com/office/drawing/2014/main" id="{51983070-5004-4FC1-AC70-5730AA97DCF4}"/>
              </a:ext>
            </a:extLst>
          </p:cNvPr>
          <p:cNvSpPr>
            <a:spLocks noGrp="1"/>
          </p:cNvSpPr>
          <p:nvPr>
            <p:ph type="sldNum" sz="quarter" idx="12"/>
          </p:nvPr>
        </p:nvSpPr>
        <p:spPr/>
        <p:txBody>
          <a:bodyPr/>
          <a:lstStyle/>
          <a:p>
            <a:fld id="{678F7216-1C8D-9C4B-8765-95E531582293}" type="slidenum">
              <a:rPr lang="en-US" smtClean="0"/>
              <a:t>28</a:t>
            </a:fld>
            <a:endParaRPr lang="en-US"/>
          </a:p>
        </p:txBody>
      </p:sp>
      <p:graphicFrame>
        <p:nvGraphicFramePr>
          <p:cNvPr id="8" name="Table 7">
            <a:extLst>
              <a:ext uri="{FF2B5EF4-FFF2-40B4-BE49-F238E27FC236}">
                <a16:creationId xmlns:a16="http://schemas.microsoft.com/office/drawing/2014/main" id="{1497B0C4-3305-4A2E-A306-3B6DC301B6E5}"/>
              </a:ext>
            </a:extLst>
          </p:cNvPr>
          <p:cNvGraphicFramePr>
            <a:graphicFrameLocks noGrp="1"/>
          </p:cNvGraphicFramePr>
          <p:nvPr>
            <p:extLst>
              <p:ext uri="{D42A27DB-BD31-4B8C-83A1-F6EECF244321}">
                <p14:modId xmlns:p14="http://schemas.microsoft.com/office/powerpoint/2010/main" val="753165741"/>
              </p:ext>
            </p:extLst>
          </p:nvPr>
        </p:nvGraphicFramePr>
        <p:xfrm>
          <a:off x="1326865" y="5842192"/>
          <a:ext cx="8308750" cy="470118"/>
        </p:xfrm>
        <a:graphic>
          <a:graphicData uri="http://schemas.openxmlformats.org/drawingml/2006/table">
            <a:tbl>
              <a:tblPr firstRow="1" bandRow="1">
                <a:tableStyleId>{5C22544A-7EE6-4342-B048-85BDC9FD1C3A}</a:tableStyleId>
              </a:tblPr>
              <a:tblGrid>
                <a:gridCol w="8308750">
                  <a:extLst>
                    <a:ext uri="{9D8B030D-6E8A-4147-A177-3AD203B41FA5}">
                      <a16:colId xmlns:a16="http://schemas.microsoft.com/office/drawing/2014/main" val="3650132062"/>
                    </a:ext>
                  </a:extLst>
                </a:gridCol>
              </a:tblGrid>
              <a:tr h="470118">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Find an in-network pharmacy and the formulary list: </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rPr>
                        <a:t>etf.benefits.navitus.com/</a:t>
                      </a:r>
                      <a:endPar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graphicFrame>
        <p:nvGraphicFramePr>
          <p:cNvPr id="14" name="Content Placeholder 3">
            <a:extLst>
              <a:ext uri="{FF2B5EF4-FFF2-40B4-BE49-F238E27FC236}">
                <a16:creationId xmlns:a16="http://schemas.microsoft.com/office/drawing/2014/main" id="{DF061B56-30F9-943C-F2F1-EC9AD73A8139}"/>
              </a:ext>
            </a:extLst>
          </p:cNvPr>
          <p:cNvGraphicFramePr>
            <a:graphicFrameLocks/>
          </p:cNvGraphicFramePr>
          <p:nvPr>
            <p:extLst>
              <p:ext uri="{D42A27DB-BD31-4B8C-83A1-F6EECF244321}">
                <p14:modId xmlns:p14="http://schemas.microsoft.com/office/powerpoint/2010/main" val="354571319"/>
              </p:ext>
            </p:extLst>
          </p:nvPr>
        </p:nvGraphicFramePr>
        <p:xfrm>
          <a:off x="1125742" y="1222753"/>
          <a:ext cx="9979841" cy="4495613"/>
        </p:xfrm>
        <a:graphic>
          <a:graphicData uri="http://schemas.openxmlformats.org/drawingml/2006/table">
            <a:tbl>
              <a:tblPr firstRow="1" bandRow="1"/>
              <a:tblGrid>
                <a:gridCol w="2815345">
                  <a:extLst>
                    <a:ext uri="{9D8B030D-6E8A-4147-A177-3AD203B41FA5}">
                      <a16:colId xmlns:a16="http://schemas.microsoft.com/office/drawing/2014/main" val="1565076637"/>
                    </a:ext>
                  </a:extLst>
                </a:gridCol>
                <a:gridCol w="3188705">
                  <a:extLst>
                    <a:ext uri="{9D8B030D-6E8A-4147-A177-3AD203B41FA5}">
                      <a16:colId xmlns:a16="http://schemas.microsoft.com/office/drawing/2014/main" val="3039585157"/>
                    </a:ext>
                  </a:extLst>
                </a:gridCol>
                <a:gridCol w="3975791">
                  <a:extLst>
                    <a:ext uri="{9D8B030D-6E8A-4147-A177-3AD203B41FA5}">
                      <a16:colId xmlns:a16="http://schemas.microsoft.com/office/drawing/2014/main" val="3706900056"/>
                    </a:ext>
                  </a:extLst>
                </a:gridCol>
              </a:tblGrid>
              <a:tr h="1009373">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mn-lt"/>
                        </a:rPr>
                        <a:t>Out-of-Pocket </a:t>
                      </a:r>
                      <a:r>
                        <a:rPr lang="en-US" sz="1800" u="sng" dirty="0">
                          <a:latin typeface="+mn-lt"/>
                        </a:rPr>
                        <a:t>Cost</a:t>
                      </a:r>
                      <a:r>
                        <a:rPr lang="en-US" sz="1800" dirty="0">
                          <a:latin typeface="+mn-lt"/>
                        </a:rPr>
                        <a:t>*</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mn-lt"/>
                        </a:rPr>
                        <a:t>Out-of-Pocket </a:t>
                      </a:r>
                      <a:r>
                        <a:rPr lang="en-US" sz="1800" u="sng" dirty="0">
                          <a:latin typeface="+mn-lt"/>
                        </a:rPr>
                        <a:t>Limit</a:t>
                      </a:r>
                    </a:p>
                    <a:p>
                      <a:pPr algn="ctr"/>
                      <a:r>
                        <a:rPr lang="en-US" sz="1800" dirty="0">
                          <a:latin typeface="+mn-lt"/>
                        </a:rPr>
                        <a:t>Health Plan and</a:t>
                      </a:r>
                    </a:p>
                    <a:p>
                      <a:pPr algn="ctr"/>
                      <a:r>
                        <a:rPr lang="en-US" sz="1800" dirty="0">
                          <a:latin typeface="+mn-lt"/>
                        </a:rPr>
                        <a:t>Access Health Plan</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extLst>
                  <a:ext uri="{0D108BD9-81ED-4DB2-BD59-A6C34878D82A}">
                    <a16:rowId xmlns:a16="http://schemas.microsoft.com/office/drawing/2014/main" val="3981902534"/>
                  </a:ext>
                </a:extLst>
              </a:tr>
              <a:tr h="511706">
                <a:tc>
                  <a:txBody>
                    <a:bodyPr/>
                    <a:lstStyle/>
                    <a:p>
                      <a:r>
                        <a:rPr lang="en-US" sz="1800" b="1" dirty="0">
                          <a:latin typeface="+mn-lt"/>
                        </a:rPr>
                        <a:t>Level 1</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800" dirty="0">
                          <a:latin typeface="+mn-lt"/>
                        </a:rPr>
                        <a:t>$5 per fill</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algn="ctr"/>
                      <a:r>
                        <a:rPr lang="en-US" sz="1800" dirty="0">
                          <a:latin typeface="+mn-lt"/>
                        </a:rPr>
                        <a:t>$600 individual</a:t>
                      </a:r>
                    </a:p>
                    <a:p>
                      <a:pPr algn="ctr"/>
                      <a:r>
                        <a:rPr lang="en-US" sz="1800" dirty="0">
                          <a:latin typeface="+mn-lt"/>
                        </a:rPr>
                        <a:t>$1,200 family</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689130858"/>
                  </a:ext>
                </a:extLst>
              </a:tr>
              <a:tr h="77644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b="1" baseline="0" dirty="0">
                          <a:latin typeface="+mn-lt"/>
                        </a:rPr>
                        <a:t>Level 2</a:t>
                      </a:r>
                      <a:endParaRPr lang="en-US" sz="1800" b="1"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mn-lt"/>
                        </a:rPr>
                        <a:t>20%</a:t>
                      </a:r>
                    </a:p>
                    <a:p>
                      <a:pPr algn="ctr"/>
                      <a:r>
                        <a:rPr lang="en-US" sz="1800" dirty="0">
                          <a:latin typeface="+mn-lt"/>
                        </a:rPr>
                        <a:t>(up to $50 maximum per fill)</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mn-lt"/>
                        </a:rPr>
                        <a:t>$600 single</a:t>
                      </a:r>
                    </a:p>
                    <a:p>
                      <a:pPr algn="ctr"/>
                      <a:r>
                        <a:rPr lang="en-US" sz="1800" dirty="0">
                          <a:latin typeface="+mn-lt"/>
                        </a:rPr>
                        <a:t>$1,200 family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252195633"/>
                  </a:ext>
                </a:extLst>
              </a:tr>
              <a:tr h="100937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b="1" dirty="0">
                          <a:latin typeface="+mn-lt"/>
                        </a:rPr>
                        <a:t>Level 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mn-lt"/>
                        </a:rPr>
                        <a:t>40% </a:t>
                      </a:r>
                    </a:p>
                    <a:p>
                      <a:pPr algn="ctr"/>
                      <a:r>
                        <a:rPr lang="en-US" sz="1800" dirty="0">
                          <a:latin typeface="+mn-lt"/>
                        </a:rPr>
                        <a:t>(up to $150 maximum per fill + difference if dispense as written drug)</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mn-lt"/>
                        </a:rPr>
                        <a:t>Does not apply to</a:t>
                      </a:r>
                    </a:p>
                    <a:p>
                      <a:pPr algn="ctr"/>
                      <a:r>
                        <a:rPr lang="en-US" sz="1800" dirty="0">
                          <a:latin typeface="+mn-lt"/>
                        </a:rPr>
                        <a:t>out-of-pocket limit; only applies to </a:t>
                      </a:r>
                      <a:r>
                        <a:rPr lang="en-US" sz="1800" b="1" dirty="0">
                          <a:latin typeface="+mn-lt"/>
                        </a:rPr>
                        <a:t>federal </a:t>
                      </a:r>
                      <a:r>
                        <a:rPr lang="en-US" sz="1800" dirty="0">
                          <a:latin typeface="+mn-lt"/>
                        </a:rPr>
                        <a:t>maximum out-of-pocket limit</a:t>
                      </a:r>
                    </a:p>
                    <a:p>
                      <a:pPr algn="ctr"/>
                      <a:r>
                        <a:rPr lang="en-US" sz="1800" dirty="0">
                          <a:latin typeface="+mn-lt"/>
                        </a:rPr>
                        <a:t>($9,450 individual / $18,900 family)</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2020459821"/>
                  </a:ext>
                </a:extLst>
              </a:tr>
              <a:tr h="100937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b="1" dirty="0">
                          <a:latin typeface="+mn-lt"/>
                        </a:rPr>
                        <a:t>Level 4</a:t>
                      </a:r>
                    </a:p>
                    <a:p>
                      <a:r>
                        <a:rPr lang="en-US" sz="1800" dirty="0">
                          <a:latin typeface="+mn-lt"/>
                        </a:rPr>
                        <a:t>(through preferred specialty pharmacy only)</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800" b="0" dirty="0">
                        <a:latin typeface="+mn-lt"/>
                      </a:endParaRPr>
                    </a:p>
                    <a:p>
                      <a:pPr algn="ctr"/>
                      <a:r>
                        <a:rPr lang="en-US" sz="1800" b="0" dirty="0">
                          <a:latin typeface="+mn-lt"/>
                        </a:rPr>
                        <a:t>$50 per fill</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800" dirty="0">
                        <a:latin typeface="+mn-lt"/>
                      </a:endParaRPr>
                    </a:p>
                    <a:p>
                      <a:pPr algn="ctr"/>
                      <a:r>
                        <a:rPr lang="en-US" sz="1800" dirty="0">
                          <a:latin typeface="+mn-lt"/>
                        </a:rPr>
                        <a:t>$1,200 single</a:t>
                      </a:r>
                    </a:p>
                    <a:p>
                      <a:pPr algn="ctr"/>
                      <a:r>
                        <a:rPr lang="en-US" sz="1800" dirty="0">
                          <a:latin typeface="+mn-lt"/>
                        </a:rPr>
                        <a:t>$2,400 family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392681843"/>
                  </a:ext>
                </a:extLst>
              </a:tr>
            </a:tbl>
          </a:graphicData>
        </a:graphic>
      </p:graphicFrame>
    </p:spTree>
    <p:extLst>
      <p:ext uri="{BB962C8B-B14F-4D97-AF65-F5344CB8AC3E}">
        <p14:creationId xmlns:p14="http://schemas.microsoft.com/office/powerpoint/2010/main" val="2813168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4957000"/>
            <a:ext cx="9583061" cy="736046"/>
          </a:xfrm>
        </p:spPr>
        <p:txBody>
          <a:bodyPr>
            <a:noAutofit/>
          </a:bodyPr>
          <a:lstStyle/>
          <a:p>
            <a:r>
              <a:rPr lang="en-US" sz="5400" dirty="0"/>
              <a:t>Dental Insurance </a:t>
            </a:r>
            <a:br>
              <a:rPr lang="en-US" sz="5400" dirty="0"/>
            </a:br>
            <a:endParaRPr lang="en-US" sz="5400" b="1"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D11B23A5-BE18-F013-F421-5472EC9F5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313" y="4088668"/>
            <a:ext cx="680830" cy="680830"/>
          </a:xfrm>
          <a:prstGeom prst="rect">
            <a:avLst/>
          </a:prstGeom>
        </p:spPr>
      </p:pic>
    </p:spTree>
    <p:extLst>
      <p:ext uri="{BB962C8B-B14F-4D97-AF65-F5344CB8AC3E}">
        <p14:creationId xmlns:p14="http://schemas.microsoft.com/office/powerpoint/2010/main" val="2046698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CB58-0DDF-44DA-A034-4079086CD9B2}"/>
              </a:ext>
            </a:extLst>
          </p:cNvPr>
          <p:cNvSpPr>
            <a:spLocks noGrp="1"/>
          </p:cNvSpPr>
          <p:nvPr>
            <p:ph type="title"/>
          </p:nvPr>
        </p:nvSpPr>
        <p:spPr/>
        <p:txBody>
          <a:bodyPr/>
          <a:lstStyle/>
          <a:p>
            <a:r>
              <a:rPr lang="en-US" dirty="0" err="1"/>
              <a:t>MyUW</a:t>
            </a:r>
            <a:r>
              <a:rPr lang="en-US" dirty="0"/>
              <a:t> portal</a:t>
            </a:r>
          </a:p>
        </p:txBody>
      </p:sp>
      <p:sp>
        <p:nvSpPr>
          <p:cNvPr id="3" name="Content Placeholder 2">
            <a:extLst>
              <a:ext uri="{FF2B5EF4-FFF2-40B4-BE49-F238E27FC236}">
                <a16:creationId xmlns:a16="http://schemas.microsoft.com/office/drawing/2014/main" id="{BA75E5C6-691C-450E-9E13-317002F29684}"/>
              </a:ext>
            </a:extLst>
          </p:cNvPr>
          <p:cNvSpPr>
            <a:spLocks noGrp="1"/>
          </p:cNvSpPr>
          <p:nvPr>
            <p:ph idx="1"/>
          </p:nvPr>
        </p:nvSpPr>
        <p:spPr>
          <a:xfrm>
            <a:off x="672859" y="1794063"/>
            <a:ext cx="4599229" cy="3680433"/>
          </a:xfrm>
        </p:spPr>
        <p:txBody>
          <a:bodyPr>
            <a:normAutofit fontScale="62500" lnSpcReduction="20000"/>
          </a:bodyPr>
          <a:lstStyle/>
          <a:p>
            <a:pPr marL="0" indent="0">
              <a:lnSpc>
                <a:spcPct val="120000"/>
              </a:lnSpc>
              <a:spcBef>
                <a:spcPts val="0"/>
              </a:spcBef>
              <a:spcAft>
                <a:spcPts val="600"/>
              </a:spcAft>
              <a:buNone/>
            </a:pPr>
            <a:r>
              <a:rPr lang="en-US" sz="3600" b="1">
                <a:solidFill>
                  <a:schemeClr val="bg1">
                    <a:lumMod val="50000"/>
                  </a:schemeClr>
                </a:solidFill>
                <a:latin typeface="Lato" panose="020F0502020204030203" pitchFamily="34" charset="0"/>
              </a:rPr>
              <a:t>USED FOR</a:t>
            </a:r>
          </a:p>
          <a:p>
            <a:r>
              <a:rPr lang="en-US" sz="3400"/>
              <a:t>Earnings Statements</a:t>
            </a:r>
          </a:p>
          <a:p>
            <a:r>
              <a:rPr lang="en-US" sz="3400"/>
              <a:t>Direct Deposit Updates</a:t>
            </a:r>
          </a:p>
          <a:p>
            <a:r>
              <a:rPr lang="en-US" sz="3400"/>
              <a:t>Tax Statements</a:t>
            </a:r>
          </a:p>
          <a:p>
            <a:r>
              <a:rPr lang="en-US" sz="3400"/>
              <a:t>Benefits Self Enrollment</a:t>
            </a:r>
          </a:p>
          <a:p>
            <a:r>
              <a:rPr lang="en-US" sz="3400"/>
              <a:t>Time and Leave Reporting</a:t>
            </a:r>
          </a:p>
          <a:p>
            <a:r>
              <a:rPr lang="en-US" sz="3400"/>
              <a:t>Personal Data Updates</a:t>
            </a:r>
          </a:p>
          <a:p>
            <a:r>
              <a:rPr lang="en-US" sz="3400"/>
              <a:t>HR, Payroll &amp; Benefits News</a:t>
            </a:r>
          </a:p>
        </p:txBody>
      </p:sp>
      <p:sp>
        <p:nvSpPr>
          <p:cNvPr id="4" name="Slide Number Placeholder 3">
            <a:extLst>
              <a:ext uri="{FF2B5EF4-FFF2-40B4-BE49-F238E27FC236}">
                <a16:creationId xmlns:a16="http://schemas.microsoft.com/office/drawing/2014/main" id="{ACAA5035-7F0E-4EDD-BCEE-F39BC27E760F}"/>
              </a:ext>
            </a:extLst>
          </p:cNvPr>
          <p:cNvSpPr>
            <a:spLocks noGrp="1"/>
          </p:cNvSpPr>
          <p:nvPr>
            <p:ph type="sldNum" sz="quarter" idx="12"/>
          </p:nvPr>
        </p:nvSpPr>
        <p:spPr/>
        <p:txBody>
          <a:bodyPr/>
          <a:lstStyle/>
          <a:p>
            <a:fld id="{678F7216-1C8D-9C4B-8765-95E531582293}" type="slidenum">
              <a:rPr lang="en-US" smtClean="0"/>
              <a:t>3</a:t>
            </a:fld>
            <a:endParaRPr lang="en-US"/>
          </a:p>
        </p:txBody>
      </p:sp>
      <p:graphicFrame>
        <p:nvGraphicFramePr>
          <p:cNvPr id="6" name="Table 6">
            <a:extLst>
              <a:ext uri="{FF2B5EF4-FFF2-40B4-BE49-F238E27FC236}">
                <a16:creationId xmlns:a16="http://schemas.microsoft.com/office/drawing/2014/main" id="{08CE116C-1D4E-4EEF-BCCB-C986F1E370D0}"/>
              </a:ext>
            </a:extLst>
          </p:cNvPr>
          <p:cNvGraphicFramePr>
            <a:graphicFrameLocks noGrp="1"/>
          </p:cNvGraphicFramePr>
          <p:nvPr>
            <p:extLst>
              <p:ext uri="{D42A27DB-BD31-4B8C-83A1-F6EECF244321}">
                <p14:modId xmlns:p14="http://schemas.microsoft.com/office/powerpoint/2010/main" val="505247662"/>
              </p:ext>
            </p:extLst>
          </p:nvPr>
        </p:nvGraphicFramePr>
        <p:xfrm>
          <a:off x="5633545" y="1006872"/>
          <a:ext cx="5885596" cy="592931"/>
        </p:xfrm>
        <a:graphic>
          <a:graphicData uri="http://schemas.openxmlformats.org/drawingml/2006/table">
            <a:tbl>
              <a:tblPr firstRow="1" bandRow="1">
                <a:tableStyleId>{5C22544A-7EE6-4342-B048-85BDC9FD1C3A}</a:tableStyleId>
              </a:tblPr>
              <a:tblGrid>
                <a:gridCol w="5885596">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a:solidFill>
                            <a:schemeClr val="tx1"/>
                          </a:solidFill>
                          <a:latin typeface="Open Sans" panose="020B0606030504020204" pitchFamily="34" charset="0"/>
                          <a:ea typeface="Open Sans" panose="020B0606030504020204" pitchFamily="34" charset="0"/>
                          <a:cs typeface="Open Sans" panose="020B0606030504020204" pitchFamily="34" charset="0"/>
                        </a:rPr>
                        <a:t>Log in at </a:t>
                      </a:r>
                      <a:r>
                        <a:rPr lang="en-US" sz="1600">
                          <a:latin typeface="Open Sans" panose="020B0606030504020204" pitchFamily="34" charset="0"/>
                          <a:ea typeface="Open Sans" panose="020B0606030504020204" pitchFamily="34" charset="0"/>
                          <a:cs typeface="Open Sans" panose="020B0606030504020204" pitchFamily="34" charset="0"/>
                          <a:hlinkClick r:id="rId3"/>
                        </a:rPr>
                        <a:t>my.wisconsin.edu/</a:t>
                      </a:r>
                      <a:endParaRPr lang="en-US" sz="160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10" name="Picture 9">
            <a:extLst>
              <a:ext uri="{FF2B5EF4-FFF2-40B4-BE49-F238E27FC236}">
                <a16:creationId xmlns:a16="http://schemas.microsoft.com/office/drawing/2014/main" id="{0F280839-01AE-BED1-7AD1-ADF08048CEEC}"/>
              </a:ext>
            </a:extLst>
          </p:cNvPr>
          <p:cNvPicPr>
            <a:picLocks noChangeAspect="1"/>
          </p:cNvPicPr>
          <p:nvPr/>
        </p:nvPicPr>
        <p:blipFill>
          <a:blip r:embed="rId4"/>
          <a:stretch>
            <a:fillRect/>
          </a:stretch>
        </p:blipFill>
        <p:spPr>
          <a:xfrm>
            <a:off x="5633545" y="1638916"/>
            <a:ext cx="5905170" cy="3993991"/>
          </a:xfrm>
          <a:prstGeom prst="rect">
            <a:avLst/>
          </a:prstGeom>
        </p:spPr>
      </p:pic>
    </p:spTree>
    <p:extLst>
      <p:ext uri="{BB962C8B-B14F-4D97-AF65-F5344CB8AC3E}">
        <p14:creationId xmlns:p14="http://schemas.microsoft.com/office/powerpoint/2010/main" val="4144012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rmAutofit/>
          </a:bodyPr>
          <a:lstStyle/>
          <a:p>
            <a:r>
              <a:rPr lang="en-US" dirty="0"/>
              <a:t>Dental Insurance–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30</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1087387419"/>
              </p:ext>
            </p:extLst>
          </p:nvPr>
        </p:nvGraphicFramePr>
        <p:xfrm>
          <a:off x="800099" y="1465840"/>
          <a:ext cx="11150897" cy="4356498"/>
        </p:xfrm>
        <a:graphic>
          <a:graphicData uri="http://schemas.openxmlformats.org/drawingml/2006/table">
            <a:tbl>
              <a:tblPr firstRow="1" firstCol="1" bandRow="1">
                <a:tableStyleId>{C4B1156A-380E-4F78-BDF5-A606A8083BF9}</a:tableStyleId>
              </a:tblPr>
              <a:tblGrid>
                <a:gridCol w="5623561">
                  <a:extLst>
                    <a:ext uri="{9D8B030D-6E8A-4147-A177-3AD203B41FA5}">
                      <a16:colId xmlns:a16="http://schemas.microsoft.com/office/drawing/2014/main" val="20000"/>
                    </a:ext>
                  </a:extLst>
                </a:gridCol>
                <a:gridCol w="5527336">
                  <a:extLst>
                    <a:ext uri="{9D8B030D-6E8A-4147-A177-3AD203B41FA5}">
                      <a16:colId xmlns:a16="http://schemas.microsoft.com/office/drawing/2014/main" val="20001"/>
                    </a:ext>
                  </a:extLst>
                </a:gridCol>
              </a:tblGrid>
              <a:tr h="622020">
                <a:tc>
                  <a:txBody>
                    <a:bodyPr/>
                    <a:lstStyle/>
                    <a:p>
                      <a:pPr marL="0" marR="0" algn="ctr">
                        <a:lnSpc>
                          <a:spcPct val="107000"/>
                        </a:lnSpc>
                        <a:spcBef>
                          <a:spcPts val="0"/>
                        </a:spcBef>
                        <a:spcAft>
                          <a:spcPts val="800"/>
                        </a:spcAft>
                      </a:pPr>
                      <a:r>
                        <a:rPr lang="en-US"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Uniform Dental Plan</a:t>
                      </a:r>
                      <a:br>
                        <a:rPr lang="en-US"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Preventive Dental Plan</a:t>
                      </a:r>
                    </a:p>
                  </a:txBody>
                  <a:tcPr marL="67951" marR="67951" marT="9438" marB="0" anchor="ctr">
                    <a:solidFill>
                      <a:srgbClr val="D8CBCD"/>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19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Select Plan</a:t>
                      </a:r>
                      <a:br>
                        <a:rPr lang="en-US" sz="19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19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Select Plus Plan</a:t>
                      </a:r>
                    </a:p>
                  </a:txBody>
                  <a:tcPr marL="67951" marR="67951" marT="9438" marB="0" anchor="ctr">
                    <a:solidFill>
                      <a:srgbClr val="D8CBCD"/>
                    </a:solidFill>
                  </a:tcPr>
                </a:tc>
                <a:extLst>
                  <a:ext uri="{0D108BD9-81ED-4DB2-BD59-A6C34878D82A}">
                    <a16:rowId xmlns:a16="http://schemas.microsoft.com/office/drawing/2014/main" val="10000"/>
                  </a:ext>
                </a:extLst>
              </a:tr>
              <a:tr h="3608001">
                <a:tc>
                  <a:txBody>
                    <a:bodyPr/>
                    <a:lstStyle/>
                    <a:p>
                      <a:pPr marL="114300" marR="0" lvl="0" indent="0" algn="l" defTabSz="457200" rtl="0" eaLnBrk="1" fontAlgn="auto" latinLnBrk="0" hangingPunct="1">
                        <a:lnSpc>
                          <a:spcPct val="107000"/>
                        </a:lnSpc>
                        <a:spcBef>
                          <a:spcPts val="0"/>
                        </a:spcBef>
                        <a:spcAft>
                          <a:spcPts val="800"/>
                        </a:spcAft>
                        <a:buClrTx/>
                        <a:buSzTx/>
                        <a:buFontTx/>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are eligible for </a:t>
                      </a:r>
                      <a:r>
                        <a:rPr lang="en-US" sz="17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one</a:t>
                      </a: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plan based on your State Group Health Insurance enrollment.</a:t>
                      </a:r>
                    </a:p>
                    <a:p>
                      <a:pPr marL="114300" marR="0" lvl="0" indent="0" algn="l" defTabSz="457200" rtl="0" eaLnBrk="1" fontAlgn="auto" latinLnBrk="0" hangingPunct="1">
                        <a:lnSpc>
                          <a:spcPct val="107000"/>
                        </a:lnSpc>
                        <a:spcBef>
                          <a:spcPts val="0"/>
                        </a:spcBef>
                        <a:spcAft>
                          <a:spcPts val="800"/>
                        </a:spcAft>
                        <a:buClrTx/>
                        <a:buSzTx/>
                        <a:buFontTx/>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plans provide the </a:t>
                      </a:r>
                      <a:r>
                        <a:rPr lang="en-US" sz="17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same</a:t>
                      </a: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benefits &amp; networks.</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Diagnostic &amp; Preventive Services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Cleanings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Sealants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X-rays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Fluoride Treatments (to age 19)</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Fillings</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Non-Surgical Extractions</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Orthodontics for children</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Annual benefit maximum per person is $1,000</a:t>
                      </a:r>
                    </a:p>
                  </a:txBody>
                  <a:tcPr marL="67951" marR="67951" marT="9438" marB="0">
                    <a:noFill/>
                  </a:tcPr>
                </a:tc>
                <a:tc>
                  <a:txBody>
                    <a:bodyPr/>
                    <a:lstStyle/>
                    <a:p>
                      <a:pPr marL="0" marR="0" lvl="1" indent="112713"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None/>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You may enroll in </a:t>
                      </a:r>
                      <a:r>
                        <a:rPr lang="en-US" sz="1700" b="1" dirty="0">
                          <a:effectLst/>
                          <a:latin typeface="Open Sans" panose="020B0606030504020204" pitchFamily="34" charset="0"/>
                          <a:ea typeface="Open Sans" panose="020B0606030504020204" pitchFamily="34" charset="0"/>
                          <a:cs typeface="Open Sans" panose="020B0606030504020204" pitchFamily="34" charset="0"/>
                        </a:rPr>
                        <a:t>one</a:t>
                      </a:r>
                      <a:r>
                        <a:rPr lang="en-US" sz="1700" dirty="0">
                          <a:effectLst/>
                          <a:latin typeface="Open Sans" panose="020B0606030504020204" pitchFamily="34" charset="0"/>
                          <a:ea typeface="Open Sans" panose="020B0606030504020204" pitchFamily="34" charset="0"/>
                          <a:cs typeface="Open Sans" panose="020B0606030504020204" pitchFamily="34" charset="0"/>
                        </a:rPr>
                        <a:t> plan.</a:t>
                      </a:r>
                    </a:p>
                    <a:p>
                      <a:pPr marL="0" marR="0" lvl="1" indent="112713"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None/>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The plans have </a:t>
                      </a:r>
                      <a:r>
                        <a:rPr lang="en-US" sz="1700" b="1" dirty="0">
                          <a:effectLst/>
                          <a:latin typeface="Open Sans" panose="020B0606030504020204" pitchFamily="34" charset="0"/>
                          <a:ea typeface="Open Sans" panose="020B0606030504020204" pitchFamily="34" charset="0"/>
                          <a:cs typeface="Open Sans" panose="020B0606030504020204" pitchFamily="34" charset="0"/>
                        </a:rPr>
                        <a:t>different </a:t>
                      </a:r>
                      <a:r>
                        <a:rPr lang="en-US" sz="1700" dirty="0">
                          <a:effectLst/>
                          <a:latin typeface="Open Sans" panose="020B0606030504020204" pitchFamily="34" charset="0"/>
                          <a:ea typeface="Open Sans" panose="020B0606030504020204" pitchFamily="34" charset="0"/>
                          <a:cs typeface="Open Sans" panose="020B0606030504020204" pitchFamily="34" charset="0"/>
                        </a:rPr>
                        <a:t>benefits levels &amp; networks. </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Major Services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Crowns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Bridges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Root canals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Implants</a:t>
                      </a:r>
                    </a:p>
                    <a:p>
                      <a:pPr marL="857250" marR="0" lvl="1"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Surgical extractions</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Deductibles and annual benefit maximums vary by plan</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Orthodontics for children &amp; adults (Select Plus Plan only)</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 coverage for preventive or basic services</a:t>
                      </a:r>
                    </a:p>
                  </a:txBody>
                  <a:tcPr marL="67951" marR="67951" marT="9438" marB="0">
                    <a:noFill/>
                  </a:tcPr>
                </a:tc>
                <a:extLst>
                  <a:ext uri="{0D108BD9-81ED-4DB2-BD59-A6C34878D82A}">
                    <a16:rowId xmlns:a16="http://schemas.microsoft.com/office/drawing/2014/main" val="2321205288"/>
                  </a:ext>
                </a:extLst>
              </a:tr>
            </a:tbl>
          </a:graphicData>
        </a:graphic>
      </p:graphicFrame>
      <p:sp>
        <p:nvSpPr>
          <p:cNvPr id="3" name="TextBox 2">
            <a:extLst>
              <a:ext uri="{FF2B5EF4-FFF2-40B4-BE49-F238E27FC236}">
                <a16:creationId xmlns:a16="http://schemas.microsoft.com/office/drawing/2014/main" id="{F6433AAD-9E17-1A96-2483-FC2BA8184E3B}"/>
              </a:ext>
            </a:extLst>
          </p:cNvPr>
          <p:cNvSpPr txBox="1"/>
          <p:nvPr/>
        </p:nvSpPr>
        <p:spPr>
          <a:xfrm>
            <a:off x="4420707" y="5754685"/>
            <a:ext cx="3007151" cy="461665"/>
          </a:xfrm>
          <a:prstGeom prst="rect">
            <a:avLst/>
          </a:prstGeom>
          <a:noFill/>
        </p:spPr>
        <p:txBody>
          <a:bodyPr wrap="square" rtlCol="0">
            <a:spAutoFit/>
          </a:bodyPr>
          <a:lstStyle/>
          <a:p>
            <a:r>
              <a:rPr lang="en-US" sz="2400" b="1" dirty="0">
                <a:solidFill>
                  <a:srgbClr val="009900"/>
                </a:solidFill>
              </a:rPr>
              <a:t>Benefits provided by:</a:t>
            </a:r>
            <a:r>
              <a:rPr lang="en-US" dirty="0">
                <a:solidFill>
                  <a:srgbClr val="009900"/>
                </a:solidFill>
              </a:rPr>
              <a:t> </a:t>
            </a:r>
          </a:p>
        </p:txBody>
      </p:sp>
      <p:pic>
        <p:nvPicPr>
          <p:cNvPr id="6" name="Picture 5">
            <a:extLst>
              <a:ext uri="{FF2B5EF4-FFF2-40B4-BE49-F238E27FC236}">
                <a16:creationId xmlns:a16="http://schemas.microsoft.com/office/drawing/2014/main" id="{D7D73FB0-6D4F-C6AA-89C9-38D7D87DB25E}"/>
              </a:ext>
            </a:extLst>
          </p:cNvPr>
          <p:cNvPicPr>
            <a:picLocks noChangeAspect="1"/>
          </p:cNvPicPr>
          <p:nvPr/>
        </p:nvPicPr>
        <p:blipFill>
          <a:blip r:embed="rId3"/>
          <a:stretch>
            <a:fillRect/>
          </a:stretch>
        </p:blipFill>
        <p:spPr>
          <a:xfrm>
            <a:off x="3803440" y="6125059"/>
            <a:ext cx="3762375" cy="558538"/>
          </a:xfrm>
          <a:prstGeom prst="rect">
            <a:avLst/>
          </a:prstGeom>
        </p:spPr>
      </p:pic>
    </p:spTree>
    <p:extLst>
      <p:ext uri="{BB962C8B-B14F-4D97-AF65-F5344CB8AC3E}">
        <p14:creationId xmlns:p14="http://schemas.microsoft.com/office/powerpoint/2010/main" val="1503450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CF0-2AA5-4CCC-ACD5-41781EF3FD01}"/>
              </a:ext>
            </a:extLst>
          </p:cNvPr>
          <p:cNvSpPr>
            <a:spLocks noGrp="1"/>
          </p:cNvSpPr>
          <p:nvPr>
            <p:ph type="title"/>
          </p:nvPr>
        </p:nvSpPr>
        <p:spPr/>
        <p:txBody>
          <a:bodyPr>
            <a:normAutofit/>
          </a:bodyPr>
          <a:lstStyle/>
          <a:p>
            <a:r>
              <a:rPr lang="en-US" dirty="0"/>
              <a:t>Dental Insurance– Plan Designs </a:t>
            </a:r>
          </a:p>
        </p:txBody>
      </p:sp>
      <p:sp>
        <p:nvSpPr>
          <p:cNvPr id="4" name="Slide Number Placeholder 3">
            <a:extLst>
              <a:ext uri="{FF2B5EF4-FFF2-40B4-BE49-F238E27FC236}">
                <a16:creationId xmlns:a16="http://schemas.microsoft.com/office/drawing/2014/main" id="{130E45A8-F768-4C88-BEFF-EE90F7A6BE6F}"/>
              </a:ext>
            </a:extLst>
          </p:cNvPr>
          <p:cNvSpPr>
            <a:spLocks noGrp="1"/>
          </p:cNvSpPr>
          <p:nvPr>
            <p:ph type="sldNum" sz="quarter" idx="12"/>
          </p:nvPr>
        </p:nvSpPr>
        <p:spPr/>
        <p:txBody>
          <a:bodyPr/>
          <a:lstStyle/>
          <a:p>
            <a:fld id="{678F7216-1C8D-9C4B-8765-95E531582293}" type="slidenum">
              <a:rPr lang="en-US" smtClean="0"/>
              <a:t>31</a:t>
            </a:fld>
            <a:endParaRPr lang="en-US"/>
          </a:p>
        </p:txBody>
      </p:sp>
      <p:graphicFrame>
        <p:nvGraphicFramePr>
          <p:cNvPr id="5" name="Content Placeholder 4">
            <a:extLst>
              <a:ext uri="{FF2B5EF4-FFF2-40B4-BE49-F238E27FC236}">
                <a16:creationId xmlns:a16="http://schemas.microsoft.com/office/drawing/2014/main" id="{62D22B73-CD27-4F38-8BE4-A19868342C5A}"/>
              </a:ext>
            </a:extLst>
          </p:cNvPr>
          <p:cNvGraphicFramePr>
            <a:graphicFrameLocks/>
          </p:cNvGraphicFramePr>
          <p:nvPr>
            <p:extLst>
              <p:ext uri="{D42A27DB-BD31-4B8C-83A1-F6EECF244321}">
                <p14:modId xmlns:p14="http://schemas.microsoft.com/office/powerpoint/2010/main" val="1625836282"/>
              </p:ext>
            </p:extLst>
          </p:nvPr>
        </p:nvGraphicFramePr>
        <p:xfrm>
          <a:off x="868680" y="1810752"/>
          <a:ext cx="10921042" cy="2583785"/>
        </p:xfrm>
        <a:graphic>
          <a:graphicData uri="http://schemas.openxmlformats.org/drawingml/2006/table">
            <a:tbl>
              <a:tblPr firstRow="1" firstCol="1" bandRow="1">
                <a:tableStyleId>{C4B1156A-380E-4F78-BDF5-A606A8083BF9}</a:tableStyleId>
              </a:tblPr>
              <a:tblGrid>
                <a:gridCol w="5492157">
                  <a:extLst>
                    <a:ext uri="{9D8B030D-6E8A-4147-A177-3AD203B41FA5}">
                      <a16:colId xmlns:a16="http://schemas.microsoft.com/office/drawing/2014/main" val="20000"/>
                    </a:ext>
                  </a:extLst>
                </a:gridCol>
                <a:gridCol w="5428885">
                  <a:extLst>
                    <a:ext uri="{9D8B030D-6E8A-4147-A177-3AD203B41FA5}">
                      <a16:colId xmlns:a16="http://schemas.microsoft.com/office/drawing/2014/main" val="20001"/>
                    </a:ext>
                  </a:extLst>
                </a:gridCol>
              </a:tblGrid>
              <a:tr h="458315">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Uniform Dental Plan</a:t>
                      </a:r>
                    </a:p>
                  </a:txBody>
                  <a:tcPr marL="67951" marR="67951" marT="9438" marB="0" anchor="ctr">
                    <a:solidFill>
                      <a:srgbClr val="D8CBCD"/>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Preventive Dental Plan</a:t>
                      </a:r>
                    </a:p>
                  </a:txBody>
                  <a:tcPr marL="67951" marR="67951" marT="9438" marB="0" anchor="ctr">
                    <a:solidFill>
                      <a:srgbClr val="D8CBCD"/>
                    </a:solidFill>
                  </a:tcPr>
                </a:tc>
                <a:extLst>
                  <a:ext uri="{0D108BD9-81ED-4DB2-BD59-A6C34878D82A}">
                    <a16:rowId xmlns:a16="http://schemas.microsoft.com/office/drawing/2014/main" val="10000"/>
                  </a:ext>
                </a:extLst>
              </a:tr>
              <a:tr h="2125470">
                <a:tc>
                  <a:txBody>
                    <a:bodyPr/>
                    <a:lstStyle/>
                    <a:p>
                      <a:pPr marL="400050" marR="0" lvl="0" indent="-285750" algn="l" defTabSz="457200" rtl="0" eaLnBrk="1" fontAlgn="auto" latinLnBrk="0" hangingPunct="1">
                        <a:lnSpc>
                          <a:spcPct val="107000"/>
                        </a:lnSpc>
                        <a:spcBef>
                          <a:spcPts val="0"/>
                        </a:spcBef>
                        <a:spcAft>
                          <a:spcPts val="80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Eligible if you </a:t>
                      </a:r>
                      <a:r>
                        <a:rPr lang="en-US" sz="17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enroll</a:t>
                      </a: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 State Group Health Insurance</a:t>
                      </a:r>
                    </a:p>
                    <a:p>
                      <a:pPr marL="400050" marR="0" lvl="0" indent="-285750" algn="l" defTabSz="457200" rtl="0" eaLnBrk="1" fontAlgn="auto" latinLnBrk="0" hangingPunct="1">
                        <a:lnSpc>
                          <a:spcPct val="107000"/>
                        </a:lnSpc>
                        <a:spcBef>
                          <a:spcPts val="0"/>
                        </a:spcBef>
                        <a:spcAft>
                          <a:spcPts val="80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Premium is less than Preventive Dental</a:t>
                      </a:r>
                    </a:p>
                    <a:p>
                      <a:pPr marL="400050" marR="0" lvl="0" indent="-285750" algn="l" defTabSz="457200" rtl="0" eaLnBrk="1" fontAlgn="auto" latinLnBrk="0" hangingPunct="1">
                        <a:lnSpc>
                          <a:spcPct val="107000"/>
                        </a:lnSpc>
                        <a:spcBef>
                          <a:spcPts val="0"/>
                        </a:spcBef>
                        <a:spcAft>
                          <a:spcPts val="80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Premium is added to your health insurance premium on your paycheck</a:t>
                      </a:r>
                    </a:p>
                  </a:txBody>
                  <a:tcPr marL="67951" marR="67951" marT="9438" marB="0" anchor="ctr">
                    <a:noFill/>
                  </a:tcPr>
                </a:tc>
                <a:tc>
                  <a:txBody>
                    <a:bodyPr/>
                    <a:lstStyle/>
                    <a:p>
                      <a:pPr marL="285750" marR="0" lvl="1" indent="-285750"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Char char="§"/>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Eligible if you waive State Group Health Insurance </a:t>
                      </a:r>
                    </a:p>
                    <a:p>
                      <a:pPr marL="285750" marR="0" lvl="1" indent="-285750"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Char char="§"/>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Premium is more than Uniform Dental</a:t>
                      </a:r>
                    </a:p>
                    <a:p>
                      <a:pPr marL="285750" marR="0" lvl="1" indent="-285750"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Char char="§"/>
                        <a:tabLst/>
                        <a:defRPr/>
                      </a:pPr>
                      <a:r>
                        <a:rPr lang="en-US" sz="1700" dirty="0">
                          <a:effectLst/>
                          <a:latin typeface="Open Sans" panose="020B0606030504020204" pitchFamily="34" charset="0"/>
                          <a:ea typeface="Open Sans" panose="020B0606030504020204" pitchFamily="34" charset="0"/>
                          <a:cs typeface="Open Sans" panose="020B0606030504020204" pitchFamily="34" charset="0"/>
                        </a:rPr>
                        <a:t>Premium will appear as a separate deduction on your paycheck </a:t>
                      </a:r>
                    </a:p>
                  </a:txBody>
                  <a:tcPr marL="67951" marR="67951" marT="9438" marB="0" anchor="ctr">
                    <a:noFill/>
                  </a:tcPr>
                </a:tc>
                <a:extLst>
                  <a:ext uri="{0D108BD9-81ED-4DB2-BD59-A6C34878D82A}">
                    <a16:rowId xmlns:a16="http://schemas.microsoft.com/office/drawing/2014/main" val="2321205288"/>
                  </a:ext>
                </a:extLst>
              </a:tr>
            </a:tbl>
          </a:graphicData>
        </a:graphic>
      </p:graphicFrame>
      <p:graphicFrame>
        <p:nvGraphicFramePr>
          <p:cNvPr id="8" name="Table 7">
            <a:extLst>
              <a:ext uri="{FF2B5EF4-FFF2-40B4-BE49-F238E27FC236}">
                <a16:creationId xmlns:a16="http://schemas.microsoft.com/office/drawing/2014/main" id="{AB38AB88-E640-793F-0FC0-E32CF09FB8F2}"/>
              </a:ext>
            </a:extLst>
          </p:cNvPr>
          <p:cNvGraphicFramePr>
            <a:graphicFrameLocks noGrp="1"/>
          </p:cNvGraphicFramePr>
          <p:nvPr>
            <p:extLst>
              <p:ext uri="{D42A27DB-BD31-4B8C-83A1-F6EECF244321}">
                <p14:modId xmlns:p14="http://schemas.microsoft.com/office/powerpoint/2010/main" val="3295661263"/>
              </p:ext>
            </p:extLst>
          </p:nvPr>
        </p:nvGraphicFramePr>
        <p:xfrm>
          <a:off x="747939" y="5216475"/>
          <a:ext cx="4941246" cy="592931"/>
        </p:xfrm>
        <a:graphic>
          <a:graphicData uri="http://schemas.openxmlformats.org/drawingml/2006/table">
            <a:tbl>
              <a:tblPr firstRow="1" bandRow="1">
                <a:tableStyleId>{5C22544A-7EE6-4342-B048-85BDC9FD1C3A}</a:tableStyleId>
              </a:tblPr>
              <a:tblGrid>
                <a:gridCol w="4941246">
                  <a:extLst>
                    <a:ext uri="{9D8B030D-6E8A-4147-A177-3AD203B41FA5}">
                      <a16:colId xmlns:a16="http://schemas.microsoft.com/office/drawing/2014/main" val="3650132062"/>
                    </a:ext>
                  </a:extLst>
                </a:gridCol>
              </a:tblGrid>
              <a:tr h="592931">
                <a:tc>
                  <a:txBody>
                    <a:bodyPr/>
                    <a:lstStyle/>
                    <a:p>
                      <a:r>
                        <a:rPr lang="en-US" sz="1600" b="0" dirty="0">
                          <a:solidFill>
                            <a:schemeClr val="tx1"/>
                          </a:solidFill>
                        </a:rPr>
                        <a:t>Locate an in-network dentist: </a:t>
                      </a:r>
                      <a:r>
                        <a:rPr lang="en-US" sz="1600" u="sng" dirty="0">
                          <a:solidFill>
                            <a:schemeClr val="accent5"/>
                          </a:solidFill>
                          <a:hlinkClick r:id="rId2"/>
                        </a:rPr>
                        <a:t>Delta Dental website</a:t>
                      </a:r>
                      <a:r>
                        <a:rPr lang="en-US" sz="1600" dirty="0"/>
                        <a:t> </a:t>
                      </a: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9" name="Rectangle 8">
            <a:extLst>
              <a:ext uri="{FF2B5EF4-FFF2-40B4-BE49-F238E27FC236}">
                <a16:creationId xmlns:a16="http://schemas.microsoft.com/office/drawing/2014/main" id="{9F7B0869-7D06-5AFE-FB90-CE7951CEFA4D}"/>
              </a:ext>
            </a:extLst>
          </p:cNvPr>
          <p:cNvSpPr/>
          <p:nvPr/>
        </p:nvSpPr>
        <p:spPr>
          <a:xfrm>
            <a:off x="672860" y="4517476"/>
            <a:ext cx="10352688" cy="369332"/>
          </a:xfrm>
          <a:prstGeom prst="rect">
            <a:avLst/>
          </a:prstGeom>
        </p:spPr>
        <p:txBody>
          <a:bodyPr wrap="square">
            <a:spAutoFit/>
          </a:bodyPr>
          <a:lstStyle/>
          <a:p>
            <a:pPr algn="ctr"/>
            <a:r>
              <a:rPr lang="en-US" b="1" dirty="0"/>
              <a:t>View the coverage comparison and premiums in your Benefits Summary.</a:t>
            </a:r>
          </a:p>
        </p:txBody>
      </p:sp>
    </p:spTree>
    <p:extLst>
      <p:ext uri="{BB962C8B-B14F-4D97-AF65-F5344CB8AC3E}">
        <p14:creationId xmlns:p14="http://schemas.microsoft.com/office/powerpoint/2010/main" val="287139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45" y="162482"/>
            <a:ext cx="11464506" cy="753311"/>
          </a:xfrm>
        </p:spPr>
        <p:txBody>
          <a:bodyPr>
            <a:noAutofit/>
          </a:bodyPr>
          <a:lstStyle/>
          <a:p>
            <a:r>
              <a:rPr lang="en-US" b="1" dirty="0">
                <a:ea typeface="Open Sans" panose="020B0606030504020204" pitchFamily="34" charset="0"/>
                <a:cs typeface="Open Sans" panose="020B0606030504020204" pitchFamily="34" charset="0"/>
              </a:rPr>
              <a:t>Dental Insurance – Plan Comparison</a:t>
            </a:r>
          </a:p>
        </p:txBody>
      </p:sp>
      <p:sp>
        <p:nvSpPr>
          <p:cNvPr id="3" name="Slide Number Placeholder 2">
            <a:extLst>
              <a:ext uri="{FF2B5EF4-FFF2-40B4-BE49-F238E27FC236}">
                <a16:creationId xmlns:a16="http://schemas.microsoft.com/office/drawing/2014/main" id="{F5E7F1E0-00D2-ECE2-8C95-053448746C36}"/>
              </a:ext>
            </a:extLst>
          </p:cNvPr>
          <p:cNvSpPr>
            <a:spLocks noGrp="1"/>
          </p:cNvSpPr>
          <p:nvPr>
            <p:ph type="sldNum" sz="quarter" idx="12"/>
          </p:nvPr>
        </p:nvSpPr>
        <p:spPr/>
        <p:txBody>
          <a:bodyPr/>
          <a:lstStyle/>
          <a:p>
            <a:fld id="{678F7216-1C8D-9C4B-8765-95E531582293}" type="slidenum">
              <a:rPr lang="en-US" smtClean="0"/>
              <a:t>32</a:t>
            </a:fld>
            <a:endParaRPr lang="en-US"/>
          </a:p>
        </p:txBody>
      </p:sp>
      <p:graphicFrame>
        <p:nvGraphicFramePr>
          <p:cNvPr id="5" name="Content Placeholder 3">
            <a:extLst>
              <a:ext uri="{FF2B5EF4-FFF2-40B4-BE49-F238E27FC236}">
                <a16:creationId xmlns:a16="http://schemas.microsoft.com/office/drawing/2014/main" id="{2018BA73-780B-909A-3940-122C34699315}"/>
              </a:ext>
            </a:extLst>
          </p:cNvPr>
          <p:cNvGraphicFramePr>
            <a:graphicFrameLocks/>
          </p:cNvGraphicFramePr>
          <p:nvPr>
            <p:extLst>
              <p:ext uri="{D42A27DB-BD31-4B8C-83A1-F6EECF244321}">
                <p14:modId xmlns:p14="http://schemas.microsoft.com/office/powerpoint/2010/main" val="2413164290"/>
              </p:ext>
            </p:extLst>
          </p:nvPr>
        </p:nvGraphicFramePr>
        <p:xfrm>
          <a:off x="213760" y="1161612"/>
          <a:ext cx="11761930" cy="4613877"/>
        </p:xfrm>
        <a:graphic>
          <a:graphicData uri="http://schemas.openxmlformats.org/drawingml/2006/table">
            <a:tbl>
              <a:tblPr firstRow="1" bandRow="1"/>
              <a:tblGrid>
                <a:gridCol w="3217698">
                  <a:extLst>
                    <a:ext uri="{9D8B030D-6E8A-4147-A177-3AD203B41FA5}">
                      <a16:colId xmlns:a16="http://schemas.microsoft.com/office/drawing/2014/main" val="1565076637"/>
                    </a:ext>
                  </a:extLst>
                </a:gridCol>
                <a:gridCol w="3392129">
                  <a:extLst>
                    <a:ext uri="{9D8B030D-6E8A-4147-A177-3AD203B41FA5}">
                      <a16:colId xmlns:a16="http://schemas.microsoft.com/office/drawing/2014/main" val="3039585157"/>
                    </a:ext>
                  </a:extLst>
                </a:gridCol>
                <a:gridCol w="2428568">
                  <a:extLst>
                    <a:ext uri="{9D8B030D-6E8A-4147-A177-3AD203B41FA5}">
                      <a16:colId xmlns:a16="http://schemas.microsoft.com/office/drawing/2014/main" val="1353703137"/>
                    </a:ext>
                  </a:extLst>
                </a:gridCol>
                <a:gridCol w="2723535">
                  <a:extLst>
                    <a:ext uri="{9D8B030D-6E8A-4147-A177-3AD203B41FA5}">
                      <a16:colId xmlns:a16="http://schemas.microsoft.com/office/drawing/2014/main" val="3706900056"/>
                    </a:ext>
                  </a:extLst>
                </a:gridCol>
              </a:tblGrid>
              <a:tr h="702105">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endParaRPr lang="en-US" sz="1800" dirty="0">
                        <a:latin typeface="Gill Sans MT" panose="020B05020201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Gill Sans MT" panose="020B0502020104020203" pitchFamily="34" charset="0"/>
                        </a:rPr>
                        <a:t>Uniform Dental</a:t>
                      </a:r>
                    </a:p>
                    <a:p>
                      <a:pPr algn="ctr"/>
                      <a:r>
                        <a:rPr lang="en-US" sz="1800" dirty="0">
                          <a:latin typeface="Gill Sans MT" panose="020B0502020104020203" pitchFamily="34" charset="0"/>
                        </a:rPr>
                        <a:t>(SGH enrollees) and</a:t>
                      </a:r>
                    </a:p>
                    <a:p>
                      <a:pPr algn="ctr"/>
                      <a:r>
                        <a:rPr lang="en-US" sz="1800" dirty="0">
                          <a:latin typeface="Gill Sans MT" panose="020B0502020104020203" pitchFamily="34" charset="0"/>
                        </a:rPr>
                        <a:t>Preventive Dental</a:t>
                      </a:r>
                    </a:p>
                    <a:p>
                      <a:pPr algn="ctr"/>
                      <a:r>
                        <a:rPr lang="en-US" sz="1800" dirty="0">
                          <a:latin typeface="Gill Sans MT" panose="020B0502020104020203" pitchFamily="34" charset="0"/>
                        </a:rPr>
                        <a:t>(non-SGH enrollees)*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tc>
                  <a:txBody>
                    <a:bodyPr/>
                    <a:lstStyle/>
                    <a:p>
                      <a:pPr algn="ctr"/>
                      <a:r>
                        <a:rPr lang="en-US" sz="1800" b="1" dirty="0">
                          <a:solidFill>
                            <a:schemeClr val="bg1"/>
                          </a:solidFill>
                          <a:latin typeface="Gill Sans MT" panose="020B0502020104020203" pitchFamily="34" charset="0"/>
                        </a:rPr>
                        <a:t>Select Plan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solidFill>
                  </a:tcPr>
                </a:tc>
                <a:tc>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1800" dirty="0">
                          <a:latin typeface="Gill Sans MT" panose="020B0502020104020203" pitchFamily="34" charset="0"/>
                        </a:rPr>
                        <a:t>Select Plus Plan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20032"/>
                    </a:solidFill>
                  </a:tcPr>
                </a:tc>
                <a:extLst>
                  <a:ext uri="{0D108BD9-81ED-4DB2-BD59-A6C34878D82A}">
                    <a16:rowId xmlns:a16="http://schemas.microsoft.com/office/drawing/2014/main" val="3981902534"/>
                  </a:ext>
                </a:extLst>
              </a:tr>
              <a:tr h="702105">
                <a:tc>
                  <a:txBody>
                    <a:bodyPr/>
                    <a:lstStyle/>
                    <a:p>
                      <a:r>
                        <a:rPr lang="en-US" sz="1800" dirty="0">
                          <a:latin typeface="Gill Sans MT" panose="020B0502020104020203" pitchFamily="34" charset="0"/>
                        </a:rPr>
                        <a:t>Provider Network</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800" dirty="0">
                          <a:latin typeface="Gill Sans MT" panose="020B0502020104020203" pitchFamily="34" charset="0"/>
                        </a:rPr>
                        <a:t>Delta Dental PPO and</a:t>
                      </a:r>
                    </a:p>
                    <a:p>
                      <a:pPr algn="ctr"/>
                      <a:r>
                        <a:rPr lang="en-US" sz="1800" dirty="0">
                          <a:latin typeface="Gill Sans MT" panose="020B0502020104020203" pitchFamily="34" charset="0"/>
                        </a:rPr>
                        <a:t>Delta Dental Premier</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800" dirty="0">
                          <a:latin typeface="Gill Sans MT" panose="020B0502020104020203" pitchFamily="34" charset="0"/>
                        </a:rPr>
                        <a:t>Delta Dental PPO</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800" dirty="0">
                          <a:latin typeface="Gill Sans MT" panose="020B0502020104020203" pitchFamily="34" charset="0"/>
                        </a:rPr>
                        <a:t>Delta Dental PPO and</a:t>
                      </a:r>
                    </a:p>
                    <a:p>
                      <a:pPr algn="ctr"/>
                      <a:r>
                        <a:rPr lang="en-US" sz="1800" dirty="0">
                          <a:latin typeface="Gill Sans MT" panose="020B0502020104020203" pitchFamily="34" charset="0"/>
                        </a:rPr>
                        <a:t>Delta Dental Premier</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689130858"/>
                  </a:ext>
                </a:extLst>
              </a:tr>
              <a:tr h="38983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baseline="0" dirty="0">
                          <a:latin typeface="Gill Sans MT" panose="020B0502020104020203" pitchFamily="34" charset="0"/>
                        </a:rPr>
                        <a:t>Benefit Maximum</a:t>
                      </a:r>
                      <a:endParaRPr lang="en-US" sz="1800" dirty="0">
                        <a:latin typeface="Gill Sans MT" panose="020B05020201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$1,000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p>
                      <a:pPr algn="ctr"/>
                      <a:r>
                        <a:rPr lang="en-US" sz="1800" dirty="0">
                          <a:latin typeface="Gill Sans MT" panose="020B0502020104020203" pitchFamily="34" charset="0"/>
                        </a:rPr>
                        <a:t>$1,000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$2,500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252195633"/>
                  </a:ext>
                </a:extLst>
              </a:tr>
              <a:tr h="372646">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latin typeface="Gill Sans MT" panose="020B0502020104020203" pitchFamily="34" charset="0"/>
                        </a:rPr>
                        <a:t>Preventive services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100%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tc>
                  <a:txBody>
                    <a:bodyPr/>
                    <a:lstStyle/>
                    <a:p>
                      <a:pPr algn="ctr"/>
                      <a:r>
                        <a:rPr lang="en-US" sz="1800" dirty="0">
                          <a:latin typeface="Gill Sans MT" panose="020B0502020104020203" pitchFamily="34" charset="0"/>
                        </a:rPr>
                        <a:t>Not covered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Not covered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20032">
                        <a:tint val="20000"/>
                      </a:srgbClr>
                    </a:solidFill>
                  </a:tcPr>
                </a:tc>
                <a:extLst>
                  <a:ext uri="{0D108BD9-81ED-4DB2-BD59-A6C34878D82A}">
                    <a16:rowId xmlns:a16="http://schemas.microsoft.com/office/drawing/2014/main" val="2020459821"/>
                  </a:ext>
                </a:extLst>
              </a:tr>
              <a:tr h="406093">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latin typeface="Gill Sans MT" panose="020B0502020104020203" pitchFamily="34" charset="0"/>
                        </a:rPr>
                        <a:t>Non-surgical extractions</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b="0" dirty="0">
                          <a:latin typeface="Gill Sans MT" panose="020B0502020104020203" pitchFamily="34" charset="0"/>
                        </a:rPr>
                        <a:t>90%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dirty="0">
                          <a:latin typeface="Gill Sans MT" panose="020B0502020104020203" pitchFamily="34" charset="0"/>
                        </a:rPr>
                        <a:t>Not covered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b="0" dirty="0">
                          <a:latin typeface="Gill Sans MT" panose="020B0502020104020203" pitchFamily="34" charset="0"/>
                        </a:rPr>
                        <a:t>Not covered</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392681843"/>
                  </a:ext>
                </a:extLst>
              </a:tr>
              <a:tr h="353755">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latin typeface="Gill Sans MT" panose="020B0502020104020203" pitchFamily="34" charset="0"/>
                        </a:rPr>
                        <a:t>Surgical extraction, root canal, crowns, bridges, periodontics (except maintenance)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Not Covered</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tc>
                  <a:txBody>
                    <a:bodyPr/>
                    <a:lstStyle/>
                    <a:p>
                      <a:pPr algn="ctr"/>
                      <a:r>
                        <a:rPr lang="en-US" sz="1800" dirty="0">
                          <a:latin typeface="Gill Sans MT" panose="020B0502020104020203" pitchFamily="34" charset="0"/>
                        </a:rPr>
                        <a:t>50%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60% or 80%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20000"/>
                      </a:srgbClr>
                    </a:solidFill>
                  </a:tcPr>
                </a:tc>
                <a:extLst>
                  <a:ext uri="{0D108BD9-81ED-4DB2-BD59-A6C34878D82A}">
                    <a16:rowId xmlns:a16="http://schemas.microsoft.com/office/drawing/2014/main" val="1907235344"/>
                  </a:ext>
                </a:extLst>
              </a:tr>
              <a:tr h="405416">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800" dirty="0">
                          <a:latin typeface="Gill Sans MT" panose="020B0502020104020203" pitchFamily="34" charset="0"/>
                        </a:rPr>
                        <a:t>Orthodontia</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50% up to $1,500</a:t>
                      </a:r>
                    </a:p>
                    <a:p>
                      <a:pPr algn="ctr"/>
                      <a:r>
                        <a:rPr lang="en-US" sz="1800" dirty="0">
                          <a:latin typeface="Gill Sans MT" panose="020B0502020104020203" pitchFamily="34" charset="0"/>
                        </a:rPr>
                        <a:t>(up to age 19)</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p>
                      <a:pPr algn="ctr"/>
                      <a:r>
                        <a:rPr lang="en-US" sz="1800" dirty="0">
                          <a:latin typeface="Gill Sans MT" panose="020B0502020104020203" pitchFamily="34" charset="0"/>
                        </a:rPr>
                        <a:t>Not covered</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800" dirty="0">
                          <a:latin typeface="Gill Sans MT" panose="020B0502020104020203" pitchFamily="34" charset="0"/>
                        </a:rPr>
                        <a:t>50% up to $1,500</a:t>
                      </a:r>
                    </a:p>
                    <a:p>
                      <a:pPr algn="ctr"/>
                      <a:r>
                        <a:rPr lang="en-US" sz="1800" dirty="0">
                          <a:latin typeface="Gill Sans MT" panose="020B0502020104020203" pitchFamily="34" charset="0"/>
                        </a:rPr>
                        <a:t>(includes </a:t>
                      </a:r>
                      <a:r>
                        <a:rPr lang="en-US" sz="1800" b="1" dirty="0">
                          <a:latin typeface="Gill Sans MT" panose="020B0502020104020203" pitchFamily="34" charset="0"/>
                        </a:rPr>
                        <a:t>adult</a:t>
                      </a:r>
                      <a:r>
                        <a:rPr lang="en-US" sz="1800" dirty="0">
                          <a:latin typeface="Gill Sans MT" panose="020B0502020104020203" pitchFamily="34" charset="0"/>
                        </a:rPr>
                        <a:t> ortho)</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0032">
                        <a:tint val="40000"/>
                      </a:srgbClr>
                    </a:solidFill>
                  </a:tcPr>
                </a:tc>
                <a:extLst>
                  <a:ext uri="{0D108BD9-81ED-4DB2-BD59-A6C34878D82A}">
                    <a16:rowId xmlns:a16="http://schemas.microsoft.com/office/drawing/2014/main" val="3290417523"/>
                  </a:ext>
                </a:extLst>
              </a:tr>
            </a:tbl>
          </a:graphicData>
        </a:graphic>
      </p:graphicFrame>
    </p:spTree>
    <p:extLst>
      <p:ext uri="{BB962C8B-B14F-4D97-AF65-F5344CB8AC3E}">
        <p14:creationId xmlns:p14="http://schemas.microsoft.com/office/powerpoint/2010/main" val="3333027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4957000"/>
            <a:ext cx="9583061" cy="736046"/>
          </a:xfrm>
        </p:spPr>
        <p:txBody>
          <a:bodyPr>
            <a:noAutofit/>
          </a:bodyPr>
          <a:lstStyle/>
          <a:p>
            <a:r>
              <a:rPr lang="en-US" sz="5400" dirty="0"/>
              <a:t>Vision Insurance </a:t>
            </a:r>
            <a:br>
              <a:rPr lang="en-US" sz="5400" dirty="0"/>
            </a:br>
            <a:endParaRPr lang="en-US" sz="5400" b="1" dirty="0">
              <a:solidFill>
                <a:schemeClr val="tx1"/>
              </a:solidFill>
              <a:latin typeface="+mn-lt"/>
              <a:ea typeface="+mn-ea"/>
              <a:cs typeface="+mn-cs"/>
            </a:endParaRPr>
          </a:p>
        </p:txBody>
      </p:sp>
      <p:pic>
        <p:nvPicPr>
          <p:cNvPr id="4" name="Picture 3" descr="Logo, icon&#10;&#10;Description automatically generated">
            <a:extLst>
              <a:ext uri="{FF2B5EF4-FFF2-40B4-BE49-F238E27FC236}">
                <a16:creationId xmlns:a16="http://schemas.microsoft.com/office/drawing/2014/main" id="{93FD5BF4-0A26-6581-3653-2D5A43BED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546" y="4024499"/>
            <a:ext cx="791714" cy="736046"/>
          </a:xfrm>
          <a:prstGeom prst="rect">
            <a:avLst/>
          </a:prstGeom>
        </p:spPr>
      </p:pic>
    </p:spTree>
    <p:extLst>
      <p:ext uri="{BB962C8B-B14F-4D97-AF65-F5344CB8AC3E}">
        <p14:creationId xmlns:p14="http://schemas.microsoft.com/office/powerpoint/2010/main" val="910706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2A34-CAB7-49CE-BCA1-55EFE2D9933F}"/>
              </a:ext>
            </a:extLst>
          </p:cNvPr>
          <p:cNvSpPr>
            <a:spLocks noGrp="1"/>
          </p:cNvSpPr>
          <p:nvPr>
            <p:ph type="title"/>
          </p:nvPr>
        </p:nvSpPr>
        <p:spPr/>
        <p:txBody>
          <a:bodyPr/>
          <a:lstStyle/>
          <a:p>
            <a:r>
              <a:rPr lang="en-US"/>
              <a:t>Vision Insurance</a:t>
            </a:r>
          </a:p>
        </p:txBody>
      </p:sp>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72859" y="1521315"/>
            <a:ext cx="10921043" cy="3328727"/>
          </a:xfrm>
        </p:spPr>
        <p:txBody>
          <a:bodyPr>
            <a:normAutofit/>
          </a:bodyPr>
          <a:lstStyle/>
          <a:p>
            <a:r>
              <a:rPr lang="en-US" sz="2400" dirty="0"/>
              <a:t>If you are eligible for State Group Health Insurance, you are eligible for vision insurance </a:t>
            </a:r>
          </a:p>
          <a:p>
            <a:r>
              <a:rPr lang="en-US" sz="2400" dirty="0"/>
              <a:t>Provides coverage for eye exam* and materials (for example, glasses and/or contacts)</a:t>
            </a:r>
          </a:p>
          <a:p>
            <a:r>
              <a:rPr lang="en-US" sz="2400" dirty="0"/>
              <a:t>Once enrolled, you must remain enrolled for the entire calendar year</a:t>
            </a:r>
          </a:p>
          <a:p>
            <a:pPr marL="0" indent="0">
              <a:lnSpc>
                <a:spcPct val="110000"/>
              </a:lnSpc>
              <a:spcAft>
                <a:spcPts val="0"/>
              </a:spcAft>
              <a:buNone/>
            </a:pPr>
            <a:r>
              <a:rPr lang="en-US" sz="2000" i="1" dirty="0"/>
              <a:t>     * A vision exam is covered by the State Group Health Insurance plan; however, it does not</a:t>
            </a:r>
          </a:p>
          <a:p>
            <a:pPr marL="0" indent="0">
              <a:lnSpc>
                <a:spcPct val="110000"/>
              </a:lnSpc>
              <a:spcAft>
                <a:spcPts val="0"/>
              </a:spcAft>
              <a:buNone/>
            </a:pPr>
            <a:r>
              <a:rPr lang="en-US" sz="2000" i="1" dirty="0"/>
              <a:t>       cover materials.</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34</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extLst>
              <p:ext uri="{D42A27DB-BD31-4B8C-83A1-F6EECF244321}">
                <p14:modId xmlns:p14="http://schemas.microsoft.com/office/powerpoint/2010/main" val="4087400966"/>
              </p:ext>
            </p:extLst>
          </p:nvPr>
        </p:nvGraphicFramePr>
        <p:xfrm>
          <a:off x="1223308" y="5527772"/>
          <a:ext cx="6371318" cy="592931"/>
        </p:xfrm>
        <a:graphic>
          <a:graphicData uri="http://schemas.openxmlformats.org/drawingml/2006/table">
            <a:tbl>
              <a:tblPr firstRow="1" bandRow="1">
                <a:tableStyleId>{5C22544A-7EE6-4342-B048-85BDC9FD1C3A}</a:tableStyleId>
              </a:tblPr>
              <a:tblGrid>
                <a:gridCol w="6371318">
                  <a:extLst>
                    <a:ext uri="{9D8B030D-6E8A-4147-A177-3AD203B41FA5}">
                      <a16:colId xmlns:a16="http://schemas.microsoft.com/office/drawing/2014/main" val="3650132062"/>
                    </a:ext>
                  </a:extLst>
                </a:gridCol>
              </a:tblGrid>
              <a:tr h="592931">
                <a:tc>
                  <a:txBody>
                    <a:bodyPr/>
                    <a:lstStyle/>
                    <a:p>
                      <a:r>
                        <a:rPr lang="en-US" sz="1600" b="0" dirty="0">
                          <a:solidFill>
                            <a:schemeClr val="tx1"/>
                          </a:solidFill>
                        </a:rPr>
                        <a:t>Find a </a:t>
                      </a:r>
                      <a:r>
                        <a:rPr lang="en-US" sz="1600" b="0" dirty="0" err="1">
                          <a:solidFill>
                            <a:schemeClr val="tx1"/>
                          </a:solidFill>
                        </a:rPr>
                        <a:t>DeltaVision</a:t>
                      </a:r>
                      <a:r>
                        <a:rPr lang="en-US" sz="1600" b="0" dirty="0">
                          <a:solidFill>
                            <a:schemeClr val="tx1"/>
                          </a:solidFill>
                        </a:rPr>
                        <a:t> provider near you: </a:t>
                      </a:r>
                      <a:r>
                        <a:rPr lang="en-US" sz="1600" dirty="0">
                          <a:hlinkClick r:id="rId3"/>
                        </a:rPr>
                        <a:t>Find a </a:t>
                      </a:r>
                      <a:r>
                        <a:rPr lang="en-US" sz="1600" dirty="0" err="1">
                          <a:hlinkClick r:id="rId3"/>
                        </a:rPr>
                        <a:t>DeltaVision</a:t>
                      </a:r>
                      <a:r>
                        <a:rPr lang="en-US" sz="1600" dirty="0">
                          <a:hlinkClick r:id="rId3"/>
                        </a:rPr>
                        <a:t>/EyeMed provider</a:t>
                      </a:r>
                      <a:r>
                        <a:rPr lang="en-US" sz="1600" dirty="0"/>
                        <a:t> </a:t>
                      </a:r>
                      <a:endParaRPr lang="en-US" sz="1600" b="0" dirty="0">
                        <a:solidFill>
                          <a:schemeClr val="tx1"/>
                        </a:solidFill>
                      </a:endParaRPr>
                    </a:p>
                    <a:p>
                      <a:r>
                        <a:rPr lang="en-US" sz="1600" b="0" dirty="0">
                          <a:solidFill>
                            <a:schemeClr val="tx1"/>
                          </a:solidFill>
                        </a:rPr>
                        <a:t>Additional information: </a:t>
                      </a:r>
                      <a:r>
                        <a:rPr lang="en-US" sz="1600" dirty="0">
                          <a:hlinkClick r:id="rId4"/>
                        </a:rPr>
                        <a:t>Vision Insurance Plan Summary</a:t>
                      </a:r>
                      <a:r>
                        <a:rPr lang="en-US" sz="1600" dirty="0"/>
                        <a:t> </a:t>
                      </a: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7" name="Picture 6">
            <a:extLst>
              <a:ext uri="{FF2B5EF4-FFF2-40B4-BE49-F238E27FC236}">
                <a16:creationId xmlns:a16="http://schemas.microsoft.com/office/drawing/2014/main" id="{1DB1595E-3AFC-DB3E-DC84-04E72AA9ED51}"/>
              </a:ext>
            </a:extLst>
          </p:cNvPr>
          <p:cNvPicPr>
            <a:picLocks noChangeAspect="1"/>
          </p:cNvPicPr>
          <p:nvPr/>
        </p:nvPicPr>
        <p:blipFill>
          <a:blip r:embed="rId5"/>
          <a:stretch>
            <a:fillRect/>
          </a:stretch>
        </p:blipFill>
        <p:spPr>
          <a:xfrm>
            <a:off x="8690870" y="5442321"/>
            <a:ext cx="1365726" cy="830997"/>
          </a:xfrm>
          <a:prstGeom prst="rect">
            <a:avLst/>
          </a:prstGeom>
        </p:spPr>
      </p:pic>
      <p:sp>
        <p:nvSpPr>
          <p:cNvPr id="9" name="TextBox 8">
            <a:extLst>
              <a:ext uri="{FF2B5EF4-FFF2-40B4-BE49-F238E27FC236}">
                <a16:creationId xmlns:a16="http://schemas.microsoft.com/office/drawing/2014/main" id="{1BFE05A0-D46D-6A5C-8F48-C6F47173B80B}"/>
              </a:ext>
            </a:extLst>
          </p:cNvPr>
          <p:cNvSpPr txBox="1"/>
          <p:nvPr/>
        </p:nvSpPr>
        <p:spPr>
          <a:xfrm>
            <a:off x="6335699" y="4357910"/>
            <a:ext cx="5647023" cy="830997"/>
          </a:xfrm>
          <a:prstGeom prst="rect">
            <a:avLst/>
          </a:prstGeom>
          <a:noFill/>
        </p:spPr>
        <p:txBody>
          <a:bodyPr wrap="square" rtlCol="0">
            <a:spAutoFit/>
          </a:bodyPr>
          <a:lstStyle/>
          <a:p>
            <a:pPr algn="ctr"/>
            <a:r>
              <a:rPr lang="en-US" sz="2400" b="1" dirty="0">
                <a:solidFill>
                  <a:srgbClr val="009900"/>
                </a:solidFill>
              </a:rPr>
              <a:t>Benefits provided by DeltaVision </a:t>
            </a:r>
          </a:p>
          <a:p>
            <a:pPr algn="ctr"/>
            <a:r>
              <a:rPr lang="en-US" sz="2400" b="1" dirty="0">
                <a:solidFill>
                  <a:srgbClr val="009900"/>
                </a:solidFill>
              </a:rPr>
              <a:t>(in partnership with EyeMed)</a:t>
            </a:r>
            <a:r>
              <a:rPr lang="en-US" dirty="0">
                <a:solidFill>
                  <a:srgbClr val="009900"/>
                </a:solidFill>
              </a:rPr>
              <a:t> </a:t>
            </a:r>
          </a:p>
        </p:txBody>
      </p:sp>
    </p:spTree>
    <p:extLst>
      <p:ext uri="{BB962C8B-B14F-4D97-AF65-F5344CB8AC3E}">
        <p14:creationId xmlns:p14="http://schemas.microsoft.com/office/powerpoint/2010/main" val="1088033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4957000"/>
            <a:ext cx="9583061" cy="736046"/>
          </a:xfrm>
        </p:spPr>
        <p:txBody>
          <a:bodyPr>
            <a:noAutofit/>
          </a:bodyPr>
          <a:lstStyle/>
          <a:p>
            <a:r>
              <a:rPr lang="en-US" sz="5400" dirty="0"/>
              <a:t>Life Insurance</a:t>
            </a:r>
            <a:br>
              <a:rPr lang="en-US" sz="5400" dirty="0"/>
            </a:br>
            <a:endParaRPr lang="en-US" sz="5400" b="1" dirty="0">
              <a:solidFill>
                <a:schemeClr val="tx1"/>
              </a:solidFill>
              <a:latin typeface="+mn-lt"/>
              <a:ea typeface="+mn-ea"/>
              <a:cs typeface="+mn-cs"/>
            </a:endParaRPr>
          </a:p>
        </p:txBody>
      </p:sp>
      <p:pic>
        <p:nvPicPr>
          <p:cNvPr id="5" name="Picture 4" descr="Icon&#10;&#10;Description automatically generated">
            <a:extLst>
              <a:ext uri="{FF2B5EF4-FFF2-40B4-BE49-F238E27FC236}">
                <a16:creationId xmlns:a16="http://schemas.microsoft.com/office/drawing/2014/main" id="{878F4E2A-3C41-27D8-13B4-3F970F4F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861" y="3967507"/>
            <a:ext cx="1048139" cy="847519"/>
          </a:xfrm>
          <a:prstGeom prst="rect">
            <a:avLst/>
          </a:prstGeom>
        </p:spPr>
      </p:pic>
    </p:spTree>
    <p:extLst>
      <p:ext uri="{BB962C8B-B14F-4D97-AF65-F5344CB8AC3E}">
        <p14:creationId xmlns:p14="http://schemas.microsoft.com/office/powerpoint/2010/main" val="437743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a:bodyPr>
          <a:lstStyle/>
          <a:p>
            <a:r>
              <a:rPr lang="en-US" sz="2400" dirty="0"/>
              <a:t>You may enroll in the following life insurance plan:</a:t>
            </a:r>
          </a:p>
          <a:p>
            <a:pPr lvl="1"/>
            <a:r>
              <a:rPr lang="en-US" sz="2000" dirty="0"/>
              <a:t>Individual &amp; Family Life Insurance</a:t>
            </a:r>
          </a:p>
          <a:p>
            <a:pPr lvl="1"/>
            <a:endParaRPr lang="en-US" sz="2000" dirty="0"/>
          </a:p>
          <a:p>
            <a:r>
              <a:rPr lang="en-US" sz="2400" dirty="0"/>
              <a:t>Coverage is guaranteed without proof of good health when first eligible</a:t>
            </a:r>
          </a:p>
          <a:p>
            <a:r>
              <a:rPr lang="en-US" sz="2400" dirty="0"/>
              <a:t>If you do not enroll when first eligible, you may be able to enroll with proof of good health (evidence of insurability)</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36</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nvGraphicFramePr>
        <p:xfrm>
          <a:off x="635477" y="5527772"/>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600" b="0" dirty="0">
                          <a:solidFill>
                            <a:schemeClr val="tx1"/>
                          </a:solidFill>
                        </a:rPr>
                        <a:t>Additional information: </a:t>
                      </a:r>
                      <a:r>
                        <a:rPr lang="en-US" sz="1600" dirty="0">
                          <a:hlinkClick r:id="rId2"/>
                        </a:rPr>
                        <a:t>Life Insurance Comparison</a:t>
                      </a:r>
                      <a:r>
                        <a:rPr lang="en-US" sz="1600" b="0" dirty="0">
                          <a:solidFill>
                            <a:schemeClr val="tx1"/>
                          </a:solidFill>
                        </a:rPr>
                        <a:t>,</a:t>
                      </a:r>
                      <a:r>
                        <a:rPr lang="en-US" sz="1600" dirty="0"/>
                        <a:t> </a:t>
                      </a:r>
                      <a:r>
                        <a:rPr lang="en-US" sz="1600" dirty="0">
                          <a:hlinkClick r:id="rId3"/>
                        </a:rPr>
                        <a:t>Life Insurance Premiums</a:t>
                      </a:r>
                      <a:endParaRPr lang="en-US" sz="1600" dirty="0"/>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Life Insurance</a:t>
            </a:r>
          </a:p>
        </p:txBody>
      </p:sp>
    </p:spTree>
    <p:extLst>
      <p:ext uri="{BB962C8B-B14F-4D97-AF65-F5344CB8AC3E}">
        <p14:creationId xmlns:p14="http://schemas.microsoft.com/office/powerpoint/2010/main" val="2183538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4754141"/>
          </a:xfrm>
        </p:spPr>
        <p:txBody>
          <a:bodyPr>
            <a:noAutofit/>
          </a:bodyPr>
          <a:lstStyle/>
          <a:p>
            <a:pPr marL="0" indent="0">
              <a:buNone/>
            </a:pPr>
            <a:r>
              <a:rPr lang="en-US" sz="2400" dirty="0"/>
              <a:t>Individual &amp; Family Life Insurance</a:t>
            </a:r>
          </a:p>
          <a:p>
            <a:r>
              <a:rPr lang="en-US" sz="2200" dirty="0"/>
              <a:t>Elect up to $20,000 in employee coverage initially</a:t>
            </a:r>
          </a:p>
          <a:p>
            <a:r>
              <a:rPr lang="en-US" sz="2200" dirty="0"/>
              <a:t>Elect up to $10,000 spouse/domestic partner and $5,000 child(ren) coverage</a:t>
            </a:r>
          </a:p>
          <a:p>
            <a:r>
              <a:rPr lang="en-US" sz="2200" dirty="0"/>
              <a:t>Maximum coverage amounts allowed under the plan</a:t>
            </a:r>
          </a:p>
          <a:p>
            <a:pPr lvl="1"/>
            <a:r>
              <a:rPr lang="en-US" sz="2000" dirty="0"/>
              <a:t>$300,000 employee</a:t>
            </a:r>
          </a:p>
          <a:p>
            <a:pPr lvl="1"/>
            <a:r>
              <a:rPr lang="en-US" sz="2000" dirty="0"/>
              <a:t>$150,000 spouse/domestic partner</a:t>
            </a:r>
          </a:p>
          <a:p>
            <a:pPr lvl="1"/>
            <a:r>
              <a:rPr lang="en-US" sz="2000" dirty="0"/>
              <a:t>$25,000 child(ren)</a:t>
            </a:r>
          </a:p>
          <a:p>
            <a:pPr lvl="1"/>
            <a:endParaRPr lang="en-US" sz="2200" dirty="0"/>
          </a:p>
          <a:p>
            <a:r>
              <a:rPr lang="en-US" sz="2200" dirty="0"/>
              <a:t>Annual increase opportunity each fall without providing proof of good health</a:t>
            </a:r>
          </a:p>
          <a:p>
            <a:pPr marL="0" indent="0">
              <a:buNone/>
            </a:pPr>
            <a:endParaRPr lang="en-US" sz="2200" dirty="0"/>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37</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Life Insurance</a:t>
            </a:r>
          </a:p>
        </p:txBody>
      </p:sp>
    </p:spTree>
    <p:extLst>
      <p:ext uri="{BB962C8B-B14F-4D97-AF65-F5344CB8AC3E}">
        <p14:creationId xmlns:p14="http://schemas.microsoft.com/office/powerpoint/2010/main" val="3559814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61900-CA27-4B6F-8CE0-D51A8CAB6271}"/>
              </a:ext>
            </a:extLst>
          </p:cNvPr>
          <p:cNvSpPr>
            <a:spLocks noGrp="1"/>
          </p:cNvSpPr>
          <p:nvPr>
            <p:ph idx="1"/>
          </p:nvPr>
        </p:nvSpPr>
        <p:spPr>
          <a:xfrm>
            <a:off x="635478" y="1476538"/>
            <a:ext cx="10921043" cy="3328727"/>
          </a:xfrm>
        </p:spPr>
        <p:txBody>
          <a:bodyPr>
            <a:normAutofit fontScale="92500" lnSpcReduction="20000"/>
          </a:bodyPr>
          <a:lstStyle/>
          <a:p>
            <a:r>
              <a:rPr lang="en-US" sz="2400" dirty="0"/>
              <a:t>Most plans have a separate beneficiary designation </a:t>
            </a:r>
          </a:p>
          <a:p>
            <a:pPr lvl="1">
              <a:spcAft>
                <a:spcPts val="600"/>
              </a:spcAft>
            </a:pPr>
            <a:r>
              <a:rPr lang="en-US" sz="2000" dirty="0"/>
              <a:t>Exception: State Group Life Insurance, Wisconsin Retirement System (WRS) and Accident Insurance use the same form</a:t>
            </a:r>
          </a:p>
          <a:p>
            <a:r>
              <a:rPr lang="en-US" sz="2400" dirty="0"/>
              <a:t>Some plans allow you to name a beneficiary online or to complete a paper form</a:t>
            </a:r>
          </a:p>
          <a:p>
            <a:r>
              <a:rPr lang="en-US" sz="2400" dirty="0"/>
              <a:t>Mail paper beneficiary designations directly to the address on each form </a:t>
            </a:r>
          </a:p>
          <a:p>
            <a:r>
              <a:rPr lang="en-US" sz="2400" dirty="0"/>
              <a:t>If you do not submit beneficiary forms, benefits are payable per Standard Sequence </a:t>
            </a:r>
          </a:p>
          <a:p>
            <a:r>
              <a:rPr lang="en-US" sz="2400" dirty="0"/>
              <a:t>Update as necessary, especially when you have a life event</a:t>
            </a:r>
          </a:p>
        </p:txBody>
      </p:sp>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38</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Life Insurance – Beneficiary Designation</a:t>
            </a:r>
          </a:p>
        </p:txBody>
      </p:sp>
      <p:graphicFrame>
        <p:nvGraphicFramePr>
          <p:cNvPr id="2" name="Table 1">
            <a:extLst>
              <a:ext uri="{FF2B5EF4-FFF2-40B4-BE49-F238E27FC236}">
                <a16:creationId xmlns:a16="http://schemas.microsoft.com/office/drawing/2014/main" id="{E19A56E8-3A99-77D6-458C-37980956C35C}"/>
              </a:ext>
            </a:extLst>
          </p:cNvPr>
          <p:cNvGraphicFramePr>
            <a:graphicFrameLocks noGrp="1"/>
          </p:cNvGraphicFramePr>
          <p:nvPr/>
        </p:nvGraphicFramePr>
        <p:xfrm>
          <a:off x="849313" y="5406390"/>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1576760499"/>
                    </a:ext>
                  </a:extLst>
                </a:gridCol>
              </a:tblGrid>
              <a:tr h="592931">
                <a:tc>
                  <a:txBody>
                    <a:bodyPr/>
                    <a:lstStyle/>
                    <a:p>
                      <a:pPr marL="0" indent="0">
                        <a:lnSpc>
                          <a:spcPct val="110000"/>
                        </a:lnSpc>
                        <a:buClr>
                          <a:srgbClr val="86001A"/>
                        </a:buClr>
                        <a:buNone/>
                      </a:pPr>
                      <a:r>
                        <a:rPr lang="en-US" sz="1600" b="0" dirty="0">
                          <a:solidFill>
                            <a:schemeClr val="tx1"/>
                          </a:solidFill>
                        </a:rPr>
                        <a:t>Additional information: </a:t>
                      </a:r>
                      <a:r>
                        <a:rPr lang="en-US" sz="1600" b="0" dirty="0">
                          <a:solidFill>
                            <a:schemeClr val="tx1"/>
                          </a:solidFill>
                          <a:hlinkClick r:id="rId3"/>
                        </a:rPr>
                        <a:t>Beneficiary Information web page</a:t>
                      </a:r>
                      <a:endParaRPr lang="en-US" sz="1600" b="0" dirty="0">
                        <a:solidFill>
                          <a:schemeClr val="tx1"/>
                        </a:solidFill>
                      </a:endParaRP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197783779"/>
                  </a:ext>
                </a:extLst>
              </a:tr>
            </a:tbl>
          </a:graphicData>
        </a:graphic>
      </p:graphicFrame>
    </p:spTree>
    <p:extLst>
      <p:ext uri="{BB962C8B-B14F-4D97-AF65-F5344CB8AC3E}">
        <p14:creationId xmlns:p14="http://schemas.microsoft.com/office/powerpoint/2010/main" val="3180898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566" y="5787425"/>
            <a:ext cx="9583061" cy="736046"/>
          </a:xfrm>
        </p:spPr>
        <p:txBody>
          <a:bodyPr>
            <a:noAutofit/>
          </a:bodyPr>
          <a:lstStyle/>
          <a:p>
            <a:r>
              <a:rPr lang="en-US" sz="5400" dirty="0"/>
              <a:t>Accidental Death &amp; Dismemberment and</a:t>
            </a:r>
            <a:br>
              <a:rPr lang="en-US" sz="5400" dirty="0"/>
            </a:br>
            <a:r>
              <a:rPr lang="en-US" sz="5400" dirty="0"/>
              <a:t> Accident Insurance</a:t>
            </a:r>
            <a:endParaRPr lang="en-US" sz="5400" b="1" dirty="0">
              <a:solidFill>
                <a:schemeClr val="tx1"/>
              </a:solidFill>
              <a:latin typeface="+mn-lt"/>
              <a:ea typeface="+mn-ea"/>
              <a:cs typeface="+mn-cs"/>
            </a:endParaRPr>
          </a:p>
        </p:txBody>
      </p:sp>
    </p:spTree>
    <p:extLst>
      <p:ext uri="{BB962C8B-B14F-4D97-AF65-F5344CB8AC3E}">
        <p14:creationId xmlns:p14="http://schemas.microsoft.com/office/powerpoint/2010/main" val="356243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0019-AA1B-4558-97FC-CC37460FBF1F}"/>
              </a:ext>
            </a:extLst>
          </p:cNvPr>
          <p:cNvSpPr>
            <a:spLocks noGrp="1"/>
          </p:cNvSpPr>
          <p:nvPr>
            <p:ph type="title"/>
          </p:nvPr>
        </p:nvSpPr>
        <p:spPr/>
        <p:txBody>
          <a:bodyPr/>
          <a:lstStyle/>
          <a:p>
            <a:r>
              <a:rPr lang="en-US"/>
              <a:t>Payroll Schedule </a:t>
            </a:r>
          </a:p>
        </p:txBody>
      </p:sp>
      <p:sp>
        <p:nvSpPr>
          <p:cNvPr id="3" name="Content Placeholder 2">
            <a:extLst>
              <a:ext uri="{FF2B5EF4-FFF2-40B4-BE49-F238E27FC236}">
                <a16:creationId xmlns:a16="http://schemas.microsoft.com/office/drawing/2014/main" id="{A96738DE-7168-4DCB-BB7A-A8821802BB8C}"/>
              </a:ext>
            </a:extLst>
          </p:cNvPr>
          <p:cNvSpPr>
            <a:spLocks noGrp="1"/>
          </p:cNvSpPr>
          <p:nvPr>
            <p:ph idx="1"/>
          </p:nvPr>
        </p:nvSpPr>
        <p:spPr>
          <a:xfrm>
            <a:off x="672860" y="1867542"/>
            <a:ext cx="3218420" cy="2956705"/>
          </a:xfrm>
        </p:spPr>
        <p:txBody>
          <a:bodyPr>
            <a:normAutofit lnSpcReduction="10000"/>
          </a:bodyPr>
          <a:lstStyle/>
          <a:p>
            <a:r>
              <a:rPr lang="en-US" sz="2400" dirty="0"/>
              <a:t>All employees are paid every other Thursday</a:t>
            </a:r>
          </a:p>
          <a:p>
            <a:pPr>
              <a:spcBef>
                <a:spcPts val="600"/>
              </a:spcBef>
            </a:pPr>
            <a:r>
              <a:rPr lang="en-US" sz="2400" dirty="0">
                <a:hlinkClick r:id="rId2"/>
              </a:rPr>
              <a:t>Payroll web page</a:t>
            </a:r>
            <a:r>
              <a:rPr lang="en-US" sz="2400" dirty="0"/>
              <a:t> has pay dates, pay period dates, and more</a:t>
            </a:r>
          </a:p>
          <a:p>
            <a:endParaRPr lang="en-US" dirty="0"/>
          </a:p>
        </p:txBody>
      </p:sp>
      <p:sp>
        <p:nvSpPr>
          <p:cNvPr id="4" name="Slide Number Placeholder 3">
            <a:extLst>
              <a:ext uri="{FF2B5EF4-FFF2-40B4-BE49-F238E27FC236}">
                <a16:creationId xmlns:a16="http://schemas.microsoft.com/office/drawing/2014/main" id="{37E5F03D-9B2D-4658-AE45-46A8A45165D0}"/>
              </a:ext>
            </a:extLst>
          </p:cNvPr>
          <p:cNvSpPr>
            <a:spLocks noGrp="1"/>
          </p:cNvSpPr>
          <p:nvPr>
            <p:ph type="sldNum" sz="quarter" idx="12"/>
          </p:nvPr>
        </p:nvSpPr>
        <p:spPr/>
        <p:txBody>
          <a:bodyPr/>
          <a:lstStyle/>
          <a:p>
            <a:fld id="{678F7216-1C8D-9C4B-8765-95E531582293}" type="slidenum">
              <a:rPr lang="en-US" smtClean="0"/>
              <a:t>4</a:t>
            </a:fld>
            <a:endParaRPr lang="en-US"/>
          </a:p>
        </p:txBody>
      </p:sp>
      <p:graphicFrame>
        <p:nvGraphicFramePr>
          <p:cNvPr id="6" name="Table 6">
            <a:extLst>
              <a:ext uri="{FF2B5EF4-FFF2-40B4-BE49-F238E27FC236}">
                <a16:creationId xmlns:a16="http://schemas.microsoft.com/office/drawing/2014/main" id="{8469F89B-B87B-4A6F-9F98-BB13B2E9C9A1}"/>
              </a:ext>
            </a:extLst>
          </p:cNvPr>
          <p:cNvGraphicFramePr>
            <a:graphicFrameLocks noGrp="1"/>
          </p:cNvGraphicFramePr>
          <p:nvPr/>
        </p:nvGraphicFramePr>
        <p:xfrm>
          <a:off x="5476918" y="789471"/>
          <a:ext cx="6339161" cy="592931"/>
        </p:xfrm>
        <a:graphic>
          <a:graphicData uri="http://schemas.openxmlformats.org/drawingml/2006/table">
            <a:tbl>
              <a:tblPr firstRow="1" bandRow="1">
                <a:tableStyleId>{5C22544A-7EE6-4342-B048-85BDC9FD1C3A}</a:tableStyleId>
              </a:tblPr>
              <a:tblGrid>
                <a:gridCol w="6339161">
                  <a:extLst>
                    <a:ext uri="{9D8B030D-6E8A-4147-A177-3AD203B41FA5}">
                      <a16:colId xmlns:a16="http://schemas.microsoft.com/office/drawing/2014/main" val="3650132062"/>
                    </a:ext>
                  </a:extLst>
                </a:gridCol>
              </a:tblGrid>
              <a:tr h="592931">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Payroll web page: </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2"/>
                        </a:rPr>
                        <a:t>wisconsin.edu/</a:t>
                      </a:r>
                      <a:r>
                        <a:rPr lang="en-US" sz="1600" dirty="0" err="1">
                          <a:solidFill>
                            <a:srgbClr val="990033"/>
                          </a:solidFill>
                          <a:latin typeface="Open Sans" panose="020B0606030504020204" pitchFamily="34" charset="0"/>
                          <a:ea typeface="Open Sans" panose="020B0606030504020204" pitchFamily="34" charset="0"/>
                          <a:cs typeface="Open Sans" panose="020B0606030504020204" pitchFamily="34" charset="0"/>
                          <a:hlinkClick r:id="rId2"/>
                        </a:rPr>
                        <a:t>ohrwd</a:t>
                      </a:r>
                      <a:r>
                        <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2"/>
                        </a:rPr>
                        <a:t>/benefits/general-employee-info/payroll/</a:t>
                      </a:r>
                      <a:endParaRPr lang="en-US" sz="1600" dirty="0">
                        <a:solidFill>
                          <a:srgbClr val="990033"/>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pic>
        <p:nvPicPr>
          <p:cNvPr id="7" name="Picture 6">
            <a:extLst>
              <a:ext uri="{FF2B5EF4-FFF2-40B4-BE49-F238E27FC236}">
                <a16:creationId xmlns:a16="http://schemas.microsoft.com/office/drawing/2014/main" id="{6906B04D-7486-0FD6-99A4-62BCD53EFE87}"/>
              </a:ext>
            </a:extLst>
          </p:cNvPr>
          <p:cNvPicPr>
            <a:picLocks noChangeAspect="1"/>
          </p:cNvPicPr>
          <p:nvPr/>
        </p:nvPicPr>
        <p:blipFill>
          <a:blip r:embed="rId3"/>
          <a:stretch>
            <a:fillRect/>
          </a:stretch>
        </p:blipFill>
        <p:spPr>
          <a:xfrm>
            <a:off x="4443410" y="1747520"/>
            <a:ext cx="7372670" cy="3850640"/>
          </a:xfrm>
          <a:prstGeom prst="rect">
            <a:avLst/>
          </a:prstGeom>
        </p:spPr>
      </p:pic>
    </p:spTree>
    <p:extLst>
      <p:ext uri="{BB962C8B-B14F-4D97-AF65-F5344CB8AC3E}">
        <p14:creationId xmlns:p14="http://schemas.microsoft.com/office/powerpoint/2010/main" val="2700830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40</a:t>
            </a:fld>
            <a:endParaRPr lang="en-US"/>
          </a:p>
        </p:txBody>
      </p:sp>
      <p:graphicFrame>
        <p:nvGraphicFramePr>
          <p:cNvPr id="5" name="Table 4">
            <a:extLst>
              <a:ext uri="{FF2B5EF4-FFF2-40B4-BE49-F238E27FC236}">
                <a16:creationId xmlns:a16="http://schemas.microsoft.com/office/drawing/2014/main" id="{B719A360-D45F-C319-1F79-33D9E0370AA0}"/>
              </a:ext>
            </a:extLst>
          </p:cNvPr>
          <p:cNvGraphicFramePr>
            <a:graphicFrameLocks noGrp="1"/>
          </p:cNvGraphicFramePr>
          <p:nvPr>
            <p:extLst>
              <p:ext uri="{D42A27DB-BD31-4B8C-83A1-F6EECF244321}">
                <p14:modId xmlns:p14="http://schemas.microsoft.com/office/powerpoint/2010/main" val="700474539"/>
              </p:ext>
            </p:extLst>
          </p:nvPr>
        </p:nvGraphicFramePr>
        <p:xfrm>
          <a:off x="635477" y="5527772"/>
          <a:ext cx="6707715" cy="592931"/>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592931">
                <a:tc>
                  <a:txBody>
                    <a:bodyPr/>
                    <a:lstStyle/>
                    <a:p>
                      <a:pPr marL="0" indent="0">
                        <a:lnSpc>
                          <a:spcPct val="110000"/>
                        </a:lnSpc>
                        <a:buClr>
                          <a:srgbClr val="86001A"/>
                        </a:buClr>
                        <a:buNone/>
                      </a:pPr>
                      <a:r>
                        <a:rPr lang="en-US" sz="1600" b="0">
                          <a:solidFill>
                            <a:schemeClr val="tx1"/>
                          </a:solidFill>
                        </a:rPr>
                        <a:t>Additional information: </a:t>
                      </a:r>
                      <a:r>
                        <a:rPr lang="en-US" sz="1600" b="1">
                          <a:solidFill>
                            <a:schemeClr val="tx1"/>
                          </a:solidFill>
                          <a:hlinkClick r:id="rId3"/>
                        </a:rPr>
                        <a:t>AD&amp;D and Accident Insurance web page</a:t>
                      </a:r>
                      <a:endParaRPr lang="en-US" sz="1600" b="1"/>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507904"/>
            <a:ext cx="10921043" cy="1143000"/>
          </a:xfrm>
        </p:spPr>
        <p:txBody>
          <a:bodyPr>
            <a:normAutofit fontScale="90000"/>
          </a:bodyPr>
          <a:lstStyle/>
          <a:p>
            <a:r>
              <a:rPr lang="en-US" dirty="0"/>
              <a:t>Accidental Death &amp; Dismemberment and Accident Insurance</a:t>
            </a:r>
          </a:p>
        </p:txBody>
      </p:sp>
      <p:graphicFrame>
        <p:nvGraphicFramePr>
          <p:cNvPr id="9" name="Content Placeholder 4">
            <a:extLst>
              <a:ext uri="{FF2B5EF4-FFF2-40B4-BE49-F238E27FC236}">
                <a16:creationId xmlns:a16="http://schemas.microsoft.com/office/drawing/2014/main" id="{86DF9DA3-EE61-82C1-6D71-4369FAE1756E}"/>
              </a:ext>
            </a:extLst>
          </p:cNvPr>
          <p:cNvGraphicFramePr>
            <a:graphicFrameLocks/>
          </p:cNvGraphicFramePr>
          <p:nvPr>
            <p:extLst>
              <p:ext uri="{D42A27DB-BD31-4B8C-83A1-F6EECF244321}">
                <p14:modId xmlns:p14="http://schemas.microsoft.com/office/powerpoint/2010/main" val="3226114182"/>
              </p:ext>
            </p:extLst>
          </p:nvPr>
        </p:nvGraphicFramePr>
        <p:xfrm>
          <a:off x="747939" y="1775315"/>
          <a:ext cx="10352688" cy="3229828"/>
        </p:xfrm>
        <a:graphic>
          <a:graphicData uri="http://schemas.openxmlformats.org/drawingml/2006/table">
            <a:tbl>
              <a:tblPr firstRow="1" firstCol="1" bandRow="1">
                <a:tableStyleId>{C4B1156A-380E-4F78-BDF5-A606A8083BF9}</a:tableStyleId>
              </a:tblPr>
              <a:tblGrid>
                <a:gridCol w="5043672">
                  <a:extLst>
                    <a:ext uri="{9D8B030D-6E8A-4147-A177-3AD203B41FA5}">
                      <a16:colId xmlns:a16="http://schemas.microsoft.com/office/drawing/2014/main" val="20000"/>
                    </a:ext>
                  </a:extLst>
                </a:gridCol>
                <a:gridCol w="5309016">
                  <a:extLst>
                    <a:ext uri="{9D8B030D-6E8A-4147-A177-3AD203B41FA5}">
                      <a16:colId xmlns:a16="http://schemas.microsoft.com/office/drawing/2014/main" val="20001"/>
                    </a:ext>
                  </a:extLst>
                </a:gridCol>
              </a:tblGrid>
              <a:tr h="260829">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Accidental Death &amp; Dismemberment </a:t>
                      </a:r>
                    </a:p>
                  </a:txBody>
                  <a:tcPr marL="67951" marR="67951" marT="9438" marB="0" anchor="ctr">
                    <a:solidFill>
                      <a:srgbClr val="D8CBCD"/>
                    </a:solidFill>
                  </a:tcPr>
                </a:tc>
                <a:tc>
                  <a:txBody>
                    <a:bodyPr/>
                    <a:lstStyle/>
                    <a:p>
                      <a:pPr marL="171450" marR="0" lvl="0" indent="0" algn="ctr" defTabSz="457200" rtl="0" eaLnBrk="1" fontAlgn="auto" latinLnBrk="0" hangingPunct="1">
                        <a:lnSpc>
                          <a:spcPct val="107000"/>
                        </a:lnSpc>
                        <a:spcBef>
                          <a:spcPts val="0"/>
                        </a:spcBef>
                        <a:spcAft>
                          <a:spcPts val="800"/>
                        </a:spcAft>
                        <a:buClrTx/>
                        <a:buSzTx/>
                        <a:buFontTx/>
                        <a:buNone/>
                        <a:tabLst/>
                        <a:defRPr/>
                      </a:pPr>
                      <a:r>
                        <a:rPr lang="en-US" sz="19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Accident Insurance</a:t>
                      </a:r>
                    </a:p>
                  </a:txBody>
                  <a:tcPr marL="67951" marR="67951" marT="9438" marB="0" anchor="ctr">
                    <a:solidFill>
                      <a:srgbClr val="D8CBCD"/>
                    </a:solidFill>
                  </a:tcPr>
                </a:tc>
                <a:extLst>
                  <a:ext uri="{0D108BD9-81ED-4DB2-BD59-A6C34878D82A}">
                    <a16:rowId xmlns:a16="http://schemas.microsoft.com/office/drawing/2014/main" val="10000"/>
                  </a:ext>
                </a:extLst>
              </a:tr>
              <a:tr h="2032770">
                <a:tc>
                  <a:txBody>
                    <a:bodyPr/>
                    <a:lstStyle/>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Offers coverage for accidental death and dismemberment (AD&amp;D) for you, your spouse/domestic partner, and eligible children</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Includes Travel Assist coverage, Identity Theft Services, Critical Burn and Rehabilitation benefits</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Continuation coverage available at retirement</a:t>
                      </a:r>
                    </a:p>
                  </a:txBody>
                  <a:tcPr marL="67951" marR="67951" marT="9438" marB="0">
                    <a:noFill/>
                  </a:tcPr>
                </a:tc>
                <a:tc>
                  <a:txBody>
                    <a:bodyPr/>
                    <a:lstStyle/>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Provides cash payment to help cover out-of-pocket expenses in the event of an injury due to an accident</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Coverage for you, your spouse and eligible children</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Includes an AD&amp;D component and Identity Theft services</a:t>
                      </a:r>
                    </a:p>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Continuation coverage available at end of employment</a:t>
                      </a:r>
                    </a:p>
                  </a:txBody>
                  <a:tcPr marL="67951" marR="67951" marT="9438" marB="0">
                    <a:noFill/>
                  </a:tcPr>
                </a:tc>
                <a:extLst>
                  <a:ext uri="{0D108BD9-81ED-4DB2-BD59-A6C34878D82A}">
                    <a16:rowId xmlns:a16="http://schemas.microsoft.com/office/drawing/2014/main" val="2321205288"/>
                  </a:ext>
                </a:extLst>
              </a:tr>
              <a:tr h="419110">
                <a:tc gridSpan="2">
                  <a:txBody>
                    <a:bodyPr/>
                    <a:lstStyle/>
                    <a:p>
                      <a:pPr marL="114300" marR="0" lvl="0" indent="0" algn="ctr" defTabSz="457200" rtl="0" eaLnBrk="1" fontAlgn="auto" latinLnBrk="0" hangingPunct="1">
                        <a:lnSpc>
                          <a:spcPct val="107000"/>
                        </a:lnSpc>
                        <a:spcBef>
                          <a:spcPts val="0"/>
                        </a:spcBef>
                        <a:spcAft>
                          <a:spcPts val="0"/>
                        </a:spcAft>
                        <a:buClr>
                          <a:srgbClr val="960000"/>
                        </a:buClr>
                        <a:buSzTx/>
                        <a:buFont typeface="Wingdings" panose="05000000000000000000" pitchFamily="2" charset="2"/>
                        <a:buNone/>
                        <a:tabLst/>
                        <a:defRPr/>
                      </a:pPr>
                      <a:r>
                        <a:rPr lang="en-US" sz="17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may enroll in both plans: AD&amp;D Insurance and Accident Insurance</a:t>
                      </a:r>
                    </a:p>
                  </a:txBody>
                  <a:tcPr marL="67951" marR="67951" marT="9438" marB="0" anchor="ctr">
                    <a:noFill/>
                  </a:tcPr>
                </a:tc>
                <a:tc hMerge="1">
                  <a:txBody>
                    <a:bodyPr/>
                    <a:lstStyle/>
                    <a:p>
                      <a:pPr marL="400050" marR="0" lvl="0" indent="-285750" algn="l" defTabSz="457200" rtl="0" eaLnBrk="1" fontAlgn="auto" latinLnBrk="0" hangingPunct="1">
                        <a:lnSpc>
                          <a:spcPct val="107000"/>
                        </a:lnSpc>
                        <a:spcBef>
                          <a:spcPts val="0"/>
                        </a:spcBef>
                        <a:spcAft>
                          <a:spcPts val="0"/>
                        </a:spcAft>
                        <a:buClr>
                          <a:srgbClr val="960000"/>
                        </a:buClr>
                        <a:buSzTx/>
                        <a:buFont typeface="Wingdings" panose="05000000000000000000" pitchFamily="2" charset="2"/>
                        <a:buChar char="§"/>
                        <a:tabLst/>
                        <a:defRPr/>
                      </a:pPr>
                      <a:endParaRPr lang="en-US" sz="1700" b="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noFill/>
                  </a:tcPr>
                </a:tc>
                <a:extLst>
                  <a:ext uri="{0D108BD9-81ED-4DB2-BD59-A6C34878D82A}">
                    <a16:rowId xmlns:a16="http://schemas.microsoft.com/office/drawing/2014/main" val="344797745"/>
                  </a:ext>
                </a:extLst>
              </a:tr>
            </a:tbl>
          </a:graphicData>
        </a:graphic>
      </p:graphicFrame>
    </p:spTree>
    <p:extLst>
      <p:ext uri="{BB962C8B-B14F-4D97-AF65-F5344CB8AC3E}">
        <p14:creationId xmlns:p14="http://schemas.microsoft.com/office/powerpoint/2010/main" val="2385130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90" y="4817041"/>
            <a:ext cx="10427015" cy="736046"/>
          </a:xfrm>
        </p:spPr>
        <p:txBody>
          <a:bodyPr>
            <a:noAutofit/>
          </a:bodyPr>
          <a:lstStyle/>
          <a:p>
            <a:r>
              <a:rPr lang="en-US" sz="5400"/>
              <a:t>Flexible Spending Accounts (FSAs)</a:t>
            </a:r>
            <a:endParaRPr lang="en-US" sz="5400" b="1">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9F2AC838-16B4-D6D0-7CE6-D4A4AFFD0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302" y="3932259"/>
            <a:ext cx="1013498" cy="1001228"/>
          </a:xfrm>
          <a:prstGeom prst="rect">
            <a:avLst/>
          </a:prstGeom>
        </p:spPr>
      </p:pic>
    </p:spTree>
    <p:extLst>
      <p:ext uri="{BB962C8B-B14F-4D97-AF65-F5344CB8AC3E}">
        <p14:creationId xmlns:p14="http://schemas.microsoft.com/office/powerpoint/2010/main" val="1698948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42</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p:txBody>
          <a:bodyPr/>
          <a:lstStyle/>
          <a:p>
            <a:r>
              <a:rPr lang="en-US"/>
              <a:t>Flexible Spending Accounts (FSA)</a:t>
            </a:r>
          </a:p>
        </p:txBody>
      </p:sp>
      <p:graphicFrame>
        <p:nvGraphicFramePr>
          <p:cNvPr id="5" name="Table 4">
            <a:extLst>
              <a:ext uri="{FF2B5EF4-FFF2-40B4-BE49-F238E27FC236}">
                <a16:creationId xmlns:a16="http://schemas.microsoft.com/office/drawing/2014/main" id="{436742F5-81DD-C1D5-5B67-BFA4D6BDDD11}"/>
              </a:ext>
            </a:extLst>
          </p:cNvPr>
          <p:cNvGraphicFramePr>
            <a:graphicFrameLocks noGrp="1"/>
          </p:cNvGraphicFramePr>
          <p:nvPr>
            <p:extLst>
              <p:ext uri="{D42A27DB-BD31-4B8C-83A1-F6EECF244321}">
                <p14:modId xmlns:p14="http://schemas.microsoft.com/office/powerpoint/2010/main" val="1317483847"/>
              </p:ext>
            </p:extLst>
          </p:nvPr>
        </p:nvGraphicFramePr>
        <p:xfrm>
          <a:off x="1343893" y="5805710"/>
          <a:ext cx="6707715" cy="475535"/>
        </p:xfrm>
        <a:graphic>
          <a:graphicData uri="http://schemas.openxmlformats.org/drawingml/2006/table">
            <a:tbl>
              <a:tblPr firstRow="1" bandRow="1">
                <a:tableStyleId>{5C22544A-7EE6-4342-B048-85BDC9FD1C3A}</a:tableStyleId>
              </a:tblPr>
              <a:tblGrid>
                <a:gridCol w="6707715">
                  <a:extLst>
                    <a:ext uri="{9D8B030D-6E8A-4147-A177-3AD203B41FA5}">
                      <a16:colId xmlns:a16="http://schemas.microsoft.com/office/drawing/2014/main" val="3650132062"/>
                    </a:ext>
                  </a:extLst>
                </a:gridCol>
              </a:tblGrid>
              <a:tr h="475535">
                <a:tc>
                  <a:txBody>
                    <a:bodyPr/>
                    <a:lstStyle/>
                    <a:p>
                      <a:pPr marL="0" indent="0">
                        <a:lnSpc>
                          <a:spcPct val="110000"/>
                        </a:lnSpc>
                        <a:buClr>
                          <a:srgbClr val="86001A"/>
                        </a:buClr>
                        <a:buNone/>
                      </a:pPr>
                      <a:r>
                        <a:rPr lang="en-US" sz="1600" b="0" dirty="0">
                          <a:solidFill>
                            <a:schemeClr val="tx1"/>
                          </a:solidFill>
                        </a:rPr>
                        <a:t>Additional information: </a:t>
                      </a:r>
                      <a:r>
                        <a:rPr lang="en-US" sz="1600" dirty="0">
                          <a:hlinkClick r:id="rId3"/>
                        </a:rPr>
                        <a:t>Spending and Savings Accounts web page</a:t>
                      </a:r>
                      <a:endParaRPr lang="en-US" sz="1600" b="1" dirty="0"/>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graphicFrame>
        <p:nvGraphicFramePr>
          <p:cNvPr id="9" name="Table 18">
            <a:extLst>
              <a:ext uri="{FF2B5EF4-FFF2-40B4-BE49-F238E27FC236}">
                <a16:creationId xmlns:a16="http://schemas.microsoft.com/office/drawing/2014/main" id="{44746B0F-BFE8-58AF-5985-2FD8F124A8BE}"/>
              </a:ext>
            </a:extLst>
          </p:cNvPr>
          <p:cNvGraphicFramePr>
            <a:graphicFrameLocks noGrp="1"/>
          </p:cNvGraphicFramePr>
          <p:nvPr>
            <p:extLst>
              <p:ext uri="{D42A27DB-BD31-4B8C-83A1-F6EECF244321}">
                <p14:modId xmlns:p14="http://schemas.microsoft.com/office/powerpoint/2010/main" val="1683645030"/>
              </p:ext>
            </p:extLst>
          </p:nvPr>
        </p:nvGraphicFramePr>
        <p:xfrm>
          <a:off x="493228" y="1522287"/>
          <a:ext cx="11328658" cy="2910840"/>
        </p:xfrm>
        <a:graphic>
          <a:graphicData uri="http://schemas.openxmlformats.org/drawingml/2006/table">
            <a:tbl>
              <a:tblPr firstRow="1" bandRow="1">
                <a:tableStyleId>{5C22544A-7EE6-4342-B048-85BDC9FD1C3A}</a:tableStyleId>
              </a:tblPr>
              <a:tblGrid>
                <a:gridCol w="1596829">
                  <a:extLst>
                    <a:ext uri="{9D8B030D-6E8A-4147-A177-3AD203B41FA5}">
                      <a16:colId xmlns:a16="http://schemas.microsoft.com/office/drawing/2014/main" val="751174876"/>
                    </a:ext>
                  </a:extLst>
                </a:gridCol>
                <a:gridCol w="2104183">
                  <a:extLst>
                    <a:ext uri="{9D8B030D-6E8A-4147-A177-3AD203B41FA5}">
                      <a16:colId xmlns:a16="http://schemas.microsoft.com/office/drawing/2014/main" val="2026948860"/>
                    </a:ext>
                  </a:extLst>
                </a:gridCol>
                <a:gridCol w="7627646">
                  <a:extLst>
                    <a:ext uri="{9D8B030D-6E8A-4147-A177-3AD203B41FA5}">
                      <a16:colId xmlns:a16="http://schemas.microsoft.com/office/drawing/2014/main" val="1742293145"/>
                    </a:ext>
                  </a:extLst>
                </a:gridCol>
              </a:tblGrid>
              <a:tr h="39316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Type of Account</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Contribution and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Carryover Limits</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
                          <a:srgbClr val="960000"/>
                        </a:buClr>
                        <a:buSzTx/>
                        <a:buFont typeface="Wingdings" panose="05000000000000000000" pitchFamily="2" charset="2"/>
                        <a:buNone/>
                        <a:tabLst/>
                        <a:defRPr/>
                      </a:pP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600323832"/>
                  </a:ext>
                </a:extLst>
              </a:tr>
              <a:tr h="393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 Care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$3,050 per year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$610 carryover</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
                          <a:srgbClr val="960000"/>
                        </a:buClr>
                        <a:buSzTx/>
                        <a:buFont typeface="Wingdings" panose="05000000000000000000" pitchFamily="2" charset="2"/>
                        <a:buChar char="§"/>
                        <a:tabLst/>
                        <a:defRPr/>
                      </a:pP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Help pay for eligible medical, dental, vision, and pharmacy benefit expenses not covered by insurance</a:t>
                      </a:r>
                    </a:p>
                    <a:p>
                      <a:pPr marL="285750" marR="0" lvl="0" indent="-285750" algn="l" defTabSz="457200" rtl="0" eaLnBrk="1" fontAlgn="auto" latinLnBrk="0" hangingPunct="1">
                        <a:lnSpc>
                          <a:spcPct val="100000"/>
                        </a:lnSpc>
                        <a:spcBef>
                          <a:spcPts val="0"/>
                        </a:spcBef>
                        <a:spcAft>
                          <a:spcPts val="0"/>
                        </a:spcAft>
                        <a:buClr>
                          <a:srgbClr val="960000"/>
                        </a:buClr>
                        <a:buSzTx/>
                        <a:buFont typeface="Wingdings" panose="05000000000000000000" pitchFamily="2" charset="2"/>
                        <a:buChar char="§"/>
                        <a:tabLst/>
                        <a:defRPr/>
                      </a:pPr>
                      <a:r>
                        <a:rPr lang="en-US" sz="15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Expenses incurred by you, your spouse, child, or other qualifying tax dependent</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1666796158"/>
                  </a:ext>
                </a:extLst>
              </a:tr>
              <a:tr h="434608">
                <a:tc>
                  <a:txBody>
                    <a:bodyPr/>
                    <a:lstStyle/>
                    <a:p>
                      <a:r>
                        <a:rPr lang="en-US" sz="1500" b="1" dirty="0">
                          <a:latin typeface="Open Sans" panose="020B0606030504020204" pitchFamily="34" charset="0"/>
                          <a:ea typeface="Open Sans" panose="020B0606030504020204" pitchFamily="34" charset="0"/>
                          <a:cs typeface="Open Sans" panose="020B0606030504020204" pitchFamily="34" charset="0"/>
                        </a:rPr>
                        <a:t>Dependent Day Care</a:t>
                      </a:r>
                      <a:r>
                        <a:rPr lang="en-US" sz="1500" b="1" dirty="0"/>
                        <a:t> </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latin typeface="Open Sans" panose="020B0606030504020204" pitchFamily="34" charset="0"/>
                          <a:ea typeface="Open Sans" panose="020B0606030504020204" pitchFamily="34" charset="0"/>
                          <a:cs typeface="Open Sans" panose="020B0606030504020204" pitchFamily="34" charset="0"/>
                        </a:rPr>
                        <a:t>Up to $5,000 per year</a:t>
                      </a:r>
                    </a:p>
                    <a:p>
                      <a:pPr algn="ctr"/>
                      <a:r>
                        <a:rPr lang="en-US" sz="1500" b="0" dirty="0">
                          <a:latin typeface="Open Sans" panose="020B0606030504020204" pitchFamily="34" charset="0"/>
                          <a:ea typeface="Open Sans" panose="020B0606030504020204" pitchFamily="34" charset="0"/>
                          <a:cs typeface="Open Sans" panose="020B0606030504020204" pitchFamily="34" charset="0"/>
                        </a:rPr>
                        <a:t>No carryover</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rgbClr val="960000"/>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Help pay for eligible dependent day care expenses such as after-school care, babysitting, adult or child day care, and preschool</a:t>
                      </a:r>
                    </a:p>
                    <a:p>
                      <a:pPr marL="285750" indent="-285750">
                        <a:buClr>
                          <a:srgbClr val="960000"/>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Eligible dependents include a spouse, child, or other qualifying tax dependent</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156974449"/>
                  </a:ext>
                </a:extLst>
              </a:tr>
              <a:tr h="434608">
                <a:tc>
                  <a:txBody>
                    <a:bodyPr/>
                    <a:lstStyle/>
                    <a:p>
                      <a:r>
                        <a:rPr lang="en-US" sz="1500" b="1">
                          <a:latin typeface="Open Sans" panose="020B0606030504020204" pitchFamily="34" charset="0"/>
                          <a:ea typeface="Open Sans" panose="020B0606030504020204" pitchFamily="34" charset="0"/>
                          <a:cs typeface="Open Sans" panose="020B0606030504020204" pitchFamily="34" charset="0"/>
                        </a:rPr>
                        <a:t>Parking &amp; Transit Accounts</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dirty="0">
                          <a:latin typeface="Open Sans" panose="020B0606030504020204" pitchFamily="34" charset="0"/>
                          <a:ea typeface="Open Sans" panose="020B0606030504020204" pitchFamily="34" charset="0"/>
                          <a:cs typeface="Open Sans" panose="020B0606030504020204" pitchFamily="34" charset="0"/>
                        </a:rPr>
                        <a:t>$300/month/account</a:t>
                      </a:r>
                    </a:p>
                    <a:p>
                      <a:pPr algn="ctr"/>
                      <a:r>
                        <a:rPr lang="en-US" sz="1400" b="0" dirty="0">
                          <a:latin typeface="Open Sans" panose="020B0606030504020204" pitchFamily="34" charset="0"/>
                          <a:ea typeface="Open Sans" panose="020B0606030504020204" pitchFamily="34" charset="0"/>
                          <a:cs typeface="Open Sans" panose="020B0606030504020204" pitchFamily="34" charset="0"/>
                        </a:rPr>
                        <a:t>Unlimited carryover</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rgbClr val="960000"/>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Help pay for work-related parking expenses (parking ramps, park-and-rides) and transit expenses (bus passes)</a:t>
                      </a:r>
                    </a:p>
                    <a:p>
                      <a:pPr marL="285750" indent="-285750">
                        <a:buClr>
                          <a:srgbClr val="960000"/>
                        </a:buCl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May enroll or change your contribution at any time</a:t>
                      </a: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2502914734"/>
                  </a:ext>
                </a:extLst>
              </a:tr>
            </a:tbl>
          </a:graphicData>
        </a:graphic>
      </p:graphicFrame>
      <p:sp>
        <p:nvSpPr>
          <p:cNvPr id="2" name="TextBox 1">
            <a:extLst>
              <a:ext uri="{FF2B5EF4-FFF2-40B4-BE49-F238E27FC236}">
                <a16:creationId xmlns:a16="http://schemas.microsoft.com/office/drawing/2014/main" id="{FC4F7C36-B7F9-0C39-0F3F-1CF040BF7399}"/>
              </a:ext>
            </a:extLst>
          </p:cNvPr>
          <p:cNvSpPr txBox="1"/>
          <p:nvPr/>
        </p:nvSpPr>
        <p:spPr>
          <a:xfrm>
            <a:off x="478093" y="4550932"/>
            <a:ext cx="11451772" cy="646331"/>
          </a:xfrm>
          <a:prstGeom prst="rect">
            <a:avLst/>
          </a:prstGeom>
          <a:noFill/>
        </p:spPr>
        <p:txBody>
          <a:bodyPr wrap="square" rtlCol="0">
            <a:spAutoFit/>
          </a:bodyPr>
          <a:lstStyle/>
          <a:p>
            <a:r>
              <a:rPr lang="en-US" i="1" dirty="0"/>
              <a:t>Note: For the healthcare and parking &amp; transit accounts, there is a minimum annual contribution and carryover amount of $50. Minimum carryover amount does not apply if you re-enroll for the next plan year.</a:t>
            </a:r>
          </a:p>
        </p:txBody>
      </p:sp>
    </p:spTree>
    <p:extLst>
      <p:ext uri="{BB962C8B-B14F-4D97-AF65-F5344CB8AC3E}">
        <p14:creationId xmlns:p14="http://schemas.microsoft.com/office/powerpoint/2010/main" val="1066854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1053" y="4937971"/>
            <a:ext cx="9583061" cy="736046"/>
          </a:xfrm>
        </p:spPr>
        <p:txBody>
          <a:bodyPr>
            <a:noAutofit/>
          </a:bodyPr>
          <a:lstStyle/>
          <a:p>
            <a:r>
              <a:rPr lang="en-US" sz="5400" dirty="0"/>
              <a:t>Retirement Plans</a:t>
            </a:r>
            <a:br>
              <a:rPr lang="en-US" sz="5400" dirty="0"/>
            </a:br>
            <a:endParaRPr lang="en-US" sz="5400" b="1" dirty="0">
              <a:solidFill>
                <a:schemeClr val="tx1"/>
              </a:solidFill>
              <a:latin typeface="+mn-lt"/>
              <a:ea typeface="+mn-ea"/>
              <a:cs typeface="+mn-cs"/>
            </a:endParaRPr>
          </a:p>
        </p:txBody>
      </p:sp>
      <p:pic>
        <p:nvPicPr>
          <p:cNvPr id="5" name="Picture 4" descr="Icon&#10;&#10;Description automatically generated">
            <a:extLst>
              <a:ext uri="{FF2B5EF4-FFF2-40B4-BE49-F238E27FC236}">
                <a16:creationId xmlns:a16="http://schemas.microsoft.com/office/drawing/2014/main" id="{2790531E-3642-E6C5-A95A-CCE8AF4FC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399" y="3994781"/>
            <a:ext cx="869761" cy="840553"/>
          </a:xfrm>
          <a:prstGeom prst="rect">
            <a:avLst/>
          </a:prstGeom>
        </p:spPr>
      </p:pic>
    </p:spTree>
    <p:extLst>
      <p:ext uri="{BB962C8B-B14F-4D97-AF65-F5344CB8AC3E}">
        <p14:creationId xmlns:p14="http://schemas.microsoft.com/office/powerpoint/2010/main" val="2625589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44</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663499"/>
            <a:ext cx="10921043" cy="771896"/>
          </a:xfrm>
        </p:spPr>
        <p:txBody>
          <a:bodyPr>
            <a:normAutofit/>
          </a:bodyPr>
          <a:lstStyle/>
          <a:p>
            <a:r>
              <a:rPr lang="en-US" sz="3800" dirty="0"/>
              <a:t>Retirement Plans - Supplemental Savings Programs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860958"/>
            <a:ext cx="10921043" cy="4860517"/>
          </a:xfrm>
        </p:spPr>
        <p:txBody>
          <a:bodyPr>
            <a:noAutofit/>
          </a:bodyPr>
          <a:lstStyle/>
          <a:p>
            <a:r>
              <a:rPr lang="en-US" sz="2000" dirty="0"/>
              <a:t>UW 403(b) Supplemental Retirement Program (SRP)</a:t>
            </a:r>
          </a:p>
          <a:p>
            <a:pPr lvl="1">
              <a:lnSpc>
                <a:spcPct val="120000"/>
              </a:lnSpc>
            </a:pPr>
            <a:r>
              <a:rPr lang="en-US" sz="1800" dirty="0"/>
              <a:t>Administered by Universities of Wisconsin</a:t>
            </a:r>
          </a:p>
          <a:p>
            <a:pPr lvl="1">
              <a:lnSpc>
                <a:spcPct val="120000"/>
              </a:lnSpc>
            </a:pPr>
            <a:r>
              <a:rPr lang="en-US" sz="1800" dirty="0"/>
              <a:t>Available record keepers are TIAA and Fidelity </a:t>
            </a:r>
          </a:p>
          <a:p>
            <a:pPr lvl="1">
              <a:lnSpc>
                <a:spcPct val="120000"/>
              </a:lnSpc>
            </a:pPr>
            <a:r>
              <a:rPr lang="en-US" sz="1800" dirty="0"/>
              <a:t>May enroll or change contributions at any time</a:t>
            </a:r>
          </a:p>
          <a:p>
            <a:pPr lvl="1">
              <a:lnSpc>
                <a:spcPct val="120000"/>
              </a:lnSpc>
            </a:pPr>
            <a:r>
              <a:rPr lang="en-US" sz="1800" dirty="0"/>
              <a:t>Contribute a flat dollar amount or percent of eligible earnings</a:t>
            </a:r>
          </a:p>
          <a:p>
            <a:pPr lvl="1">
              <a:lnSpc>
                <a:spcPct val="120000"/>
              </a:lnSpc>
            </a:pPr>
            <a:r>
              <a:rPr lang="en-US" sz="1800" dirty="0"/>
              <a:t>Contributions made the first two paychecks of each month (24 paychecks each year)</a:t>
            </a:r>
          </a:p>
          <a:p>
            <a:pPr lvl="1">
              <a:lnSpc>
                <a:spcPct val="120000"/>
              </a:lnSpc>
            </a:pPr>
            <a:r>
              <a:rPr lang="en-US" sz="1800" dirty="0"/>
              <a:t>Offers an array of investment options including Target Date Funds, index and actively managed mutual funds, and a separate Guaranteed Fixed Rate Annuity for each provider</a:t>
            </a:r>
          </a:p>
          <a:p>
            <a:pPr lvl="1">
              <a:lnSpc>
                <a:spcPct val="120000"/>
              </a:lnSpc>
              <a:spcAft>
                <a:spcPts val="600"/>
              </a:spcAft>
            </a:pPr>
            <a:r>
              <a:rPr lang="en-US" sz="1800" dirty="0"/>
              <a:t>A self-directed brokerage option is available</a:t>
            </a:r>
          </a:p>
          <a:p>
            <a:pPr lvl="1">
              <a:lnSpc>
                <a:spcPct val="120000"/>
              </a:lnSpc>
              <a:spcAft>
                <a:spcPts val="600"/>
              </a:spcAft>
            </a:pPr>
            <a:r>
              <a:rPr lang="en-US" sz="1800" dirty="0"/>
              <a:t>No employer match</a:t>
            </a:r>
          </a:p>
        </p:txBody>
      </p:sp>
      <p:graphicFrame>
        <p:nvGraphicFramePr>
          <p:cNvPr id="7" name="Table 6">
            <a:extLst>
              <a:ext uri="{FF2B5EF4-FFF2-40B4-BE49-F238E27FC236}">
                <a16:creationId xmlns:a16="http://schemas.microsoft.com/office/drawing/2014/main" id="{B5A02126-BB90-3D09-556C-4FBE2F9F6E12}"/>
              </a:ext>
            </a:extLst>
          </p:cNvPr>
          <p:cNvGraphicFramePr>
            <a:graphicFrameLocks noGrp="1"/>
          </p:cNvGraphicFramePr>
          <p:nvPr>
            <p:extLst>
              <p:ext uri="{D42A27DB-BD31-4B8C-83A1-F6EECF244321}">
                <p14:modId xmlns:p14="http://schemas.microsoft.com/office/powerpoint/2010/main" val="1148580634"/>
              </p:ext>
            </p:extLst>
          </p:nvPr>
        </p:nvGraphicFramePr>
        <p:xfrm>
          <a:off x="1002650" y="6060366"/>
          <a:ext cx="3226902" cy="478546"/>
        </p:xfrm>
        <a:graphic>
          <a:graphicData uri="http://schemas.openxmlformats.org/drawingml/2006/table">
            <a:tbl>
              <a:tblPr firstRow="1" bandRow="1">
                <a:tableStyleId>{5C22544A-7EE6-4342-B048-85BDC9FD1C3A}</a:tableStyleId>
              </a:tblPr>
              <a:tblGrid>
                <a:gridCol w="3226902">
                  <a:extLst>
                    <a:ext uri="{9D8B030D-6E8A-4147-A177-3AD203B41FA5}">
                      <a16:colId xmlns:a16="http://schemas.microsoft.com/office/drawing/2014/main" val="3650132062"/>
                    </a:ext>
                  </a:extLst>
                </a:gridCol>
              </a:tblGrid>
              <a:tr h="478546">
                <a:tc>
                  <a:txBody>
                    <a:bodyPr/>
                    <a:lstStyle/>
                    <a:p>
                      <a:pPr marL="0" indent="0">
                        <a:lnSpc>
                          <a:spcPct val="110000"/>
                        </a:lnSpc>
                        <a:buClr>
                          <a:srgbClr val="86001A"/>
                        </a:buClr>
                        <a:buNone/>
                      </a:pPr>
                      <a:r>
                        <a:rPr lang="en-US" sz="1600" b="0" dirty="0">
                          <a:solidFill>
                            <a:schemeClr val="tx1"/>
                          </a:solidFill>
                        </a:rPr>
                        <a:t>For more information: </a:t>
                      </a:r>
                      <a:r>
                        <a:rPr lang="en-US" sz="1600" dirty="0">
                          <a:hlinkClick r:id="rId3"/>
                        </a:rPr>
                        <a:t>403(b) SRP</a:t>
                      </a:r>
                      <a:endParaRPr lang="en-US" sz="1600" b="1" dirty="0"/>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4264574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5E15D-C524-45BF-89BC-4FD8D8BD8923}"/>
              </a:ext>
            </a:extLst>
          </p:cNvPr>
          <p:cNvSpPr>
            <a:spLocks noGrp="1"/>
          </p:cNvSpPr>
          <p:nvPr>
            <p:ph type="sldNum" sz="quarter" idx="12"/>
          </p:nvPr>
        </p:nvSpPr>
        <p:spPr/>
        <p:txBody>
          <a:bodyPr/>
          <a:lstStyle/>
          <a:p>
            <a:fld id="{678F7216-1C8D-9C4B-8765-95E531582293}" type="slidenum">
              <a:rPr lang="en-US" smtClean="0"/>
              <a:t>45</a:t>
            </a:fld>
            <a:endParaRPr lang="en-US"/>
          </a:p>
        </p:txBody>
      </p:sp>
      <p:sp>
        <p:nvSpPr>
          <p:cNvPr id="8" name="Title 7">
            <a:extLst>
              <a:ext uri="{FF2B5EF4-FFF2-40B4-BE49-F238E27FC236}">
                <a16:creationId xmlns:a16="http://schemas.microsoft.com/office/drawing/2014/main" id="{11C77586-8A92-4358-FCC6-3983E26DA8C4}"/>
              </a:ext>
            </a:extLst>
          </p:cNvPr>
          <p:cNvSpPr>
            <a:spLocks noGrp="1"/>
          </p:cNvSpPr>
          <p:nvPr>
            <p:ph type="title"/>
          </p:nvPr>
        </p:nvSpPr>
        <p:spPr>
          <a:xfrm>
            <a:off x="635478" y="663499"/>
            <a:ext cx="10921043" cy="749589"/>
          </a:xfrm>
        </p:spPr>
        <p:txBody>
          <a:bodyPr>
            <a:normAutofit/>
          </a:bodyPr>
          <a:lstStyle/>
          <a:p>
            <a:r>
              <a:rPr lang="en-US" sz="3800" dirty="0"/>
              <a:t>Retirement Plans - Supplemental Savings Programs</a:t>
            </a:r>
          </a:p>
        </p:txBody>
      </p:sp>
      <p:sp>
        <p:nvSpPr>
          <p:cNvPr id="6" name="Content Placeholder 2">
            <a:extLst>
              <a:ext uri="{FF2B5EF4-FFF2-40B4-BE49-F238E27FC236}">
                <a16:creationId xmlns:a16="http://schemas.microsoft.com/office/drawing/2014/main" id="{A84C3E97-6FD6-5209-14A3-1F8349EC2793}"/>
              </a:ext>
            </a:extLst>
          </p:cNvPr>
          <p:cNvSpPr>
            <a:spLocks noGrp="1"/>
          </p:cNvSpPr>
          <p:nvPr>
            <p:ph idx="1"/>
          </p:nvPr>
        </p:nvSpPr>
        <p:spPr>
          <a:xfrm>
            <a:off x="635478" y="1860958"/>
            <a:ext cx="10921043" cy="3784062"/>
          </a:xfrm>
        </p:spPr>
        <p:txBody>
          <a:bodyPr>
            <a:normAutofit fontScale="25000" lnSpcReduction="20000"/>
          </a:bodyPr>
          <a:lstStyle/>
          <a:p>
            <a:r>
              <a:rPr lang="en-US" sz="8000" dirty="0"/>
              <a:t>Wisconsin Deferred Compensation (WDC) 457 Program</a:t>
            </a:r>
          </a:p>
          <a:p>
            <a:pPr lvl="1">
              <a:lnSpc>
                <a:spcPct val="140000"/>
              </a:lnSpc>
              <a:spcBef>
                <a:spcPts val="480"/>
              </a:spcBef>
            </a:pPr>
            <a:r>
              <a:rPr lang="en-US" sz="7200" dirty="0"/>
              <a:t>Administered by the Department of Employee Trust Funds through Empower Retirement</a:t>
            </a:r>
          </a:p>
          <a:p>
            <a:pPr lvl="1">
              <a:lnSpc>
                <a:spcPct val="140000"/>
              </a:lnSpc>
              <a:spcBef>
                <a:spcPts val="480"/>
              </a:spcBef>
            </a:pPr>
            <a:r>
              <a:rPr lang="en-US" sz="7200" dirty="0"/>
              <a:t>May enroll or change contributions at any time</a:t>
            </a:r>
          </a:p>
          <a:p>
            <a:pPr lvl="1">
              <a:lnSpc>
                <a:spcPct val="140000"/>
              </a:lnSpc>
              <a:spcBef>
                <a:spcPts val="480"/>
              </a:spcBef>
            </a:pPr>
            <a:r>
              <a:rPr lang="en-US" sz="7200" dirty="0"/>
              <a:t>Contribute a flat dollar amount or percent of pay</a:t>
            </a:r>
          </a:p>
          <a:p>
            <a:pPr lvl="1">
              <a:lnSpc>
                <a:spcPct val="140000"/>
              </a:lnSpc>
              <a:spcBef>
                <a:spcPts val="480"/>
              </a:spcBef>
            </a:pPr>
            <a:r>
              <a:rPr lang="en-US" sz="7200" dirty="0"/>
              <a:t>Contributions made the first two paychecks of each month (24 paychecks each year)</a:t>
            </a:r>
          </a:p>
          <a:p>
            <a:pPr lvl="1">
              <a:lnSpc>
                <a:spcPct val="140000"/>
              </a:lnSpc>
              <a:spcBef>
                <a:spcPts val="480"/>
              </a:spcBef>
            </a:pPr>
            <a:r>
              <a:rPr lang="en-US" sz="7200" dirty="0"/>
              <a:t>Offers a wide range of investment options including a managed-account and a self-directed brokerage account</a:t>
            </a:r>
          </a:p>
          <a:p>
            <a:pPr lvl="1">
              <a:lnSpc>
                <a:spcPct val="140000"/>
              </a:lnSpc>
              <a:spcBef>
                <a:spcPts val="480"/>
              </a:spcBef>
            </a:pPr>
            <a:r>
              <a:rPr lang="en-US" sz="7200" dirty="0"/>
              <a:t>No employer match</a:t>
            </a:r>
          </a:p>
          <a:p>
            <a:pPr lvl="1"/>
            <a:endParaRPr lang="en-US" sz="2000" dirty="0"/>
          </a:p>
        </p:txBody>
      </p:sp>
      <p:graphicFrame>
        <p:nvGraphicFramePr>
          <p:cNvPr id="9" name="Table 8">
            <a:extLst>
              <a:ext uri="{FF2B5EF4-FFF2-40B4-BE49-F238E27FC236}">
                <a16:creationId xmlns:a16="http://schemas.microsoft.com/office/drawing/2014/main" id="{DB283AF9-C7D9-B7DB-6E46-5DDD12D4868A}"/>
              </a:ext>
            </a:extLst>
          </p:cNvPr>
          <p:cNvGraphicFramePr>
            <a:graphicFrameLocks noGrp="1"/>
          </p:cNvGraphicFramePr>
          <p:nvPr>
            <p:extLst>
              <p:ext uri="{D42A27DB-BD31-4B8C-83A1-F6EECF244321}">
                <p14:modId xmlns:p14="http://schemas.microsoft.com/office/powerpoint/2010/main" val="3812792636"/>
              </p:ext>
            </p:extLst>
          </p:nvPr>
        </p:nvGraphicFramePr>
        <p:xfrm>
          <a:off x="747940" y="5645020"/>
          <a:ext cx="3469498" cy="447870"/>
        </p:xfrm>
        <a:graphic>
          <a:graphicData uri="http://schemas.openxmlformats.org/drawingml/2006/table">
            <a:tbl>
              <a:tblPr firstRow="1" bandRow="1">
                <a:tableStyleId>{5C22544A-7EE6-4342-B048-85BDC9FD1C3A}</a:tableStyleId>
              </a:tblPr>
              <a:tblGrid>
                <a:gridCol w="3469498">
                  <a:extLst>
                    <a:ext uri="{9D8B030D-6E8A-4147-A177-3AD203B41FA5}">
                      <a16:colId xmlns:a16="http://schemas.microsoft.com/office/drawing/2014/main" val="3650132062"/>
                    </a:ext>
                  </a:extLst>
                </a:gridCol>
              </a:tblGrid>
              <a:tr h="447870">
                <a:tc>
                  <a:txBody>
                    <a:bodyPr/>
                    <a:lstStyle/>
                    <a:p>
                      <a:pPr marL="0" indent="0">
                        <a:lnSpc>
                          <a:spcPct val="110000"/>
                        </a:lnSpc>
                        <a:buClr>
                          <a:srgbClr val="86001A"/>
                        </a:buClr>
                        <a:buNone/>
                      </a:pPr>
                      <a:r>
                        <a:rPr lang="en-US" sz="1600" b="0">
                          <a:solidFill>
                            <a:schemeClr val="tx1"/>
                          </a:solidFill>
                        </a:rPr>
                        <a:t>For more information: </a:t>
                      </a:r>
                      <a:r>
                        <a:rPr lang="en-US" sz="1600">
                          <a:hlinkClick r:id="rId3"/>
                        </a:rPr>
                        <a:t>WDC Program</a:t>
                      </a:r>
                      <a:endParaRPr lang="en-US" sz="1600" b="1"/>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907479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260" y="4957000"/>
            <a:ext cx="9583061" cy="736046"/>
          </a:xfrm>
        </p:spPr>
        <p:txBody>
          <a:bodyPr>
            <a:noAutofit/>
          </a:bodyPr>
          <a:lstStyle/>
          <a:p>
            <a:r>
              <a:rPr lang="en-US" sz="5400"/>
              <a:t>Other Benefits</a:t>
            </a:r>
            <a:br>
              <a:rPr lang="en-US" sz="5400"/>
            </a:br>
            <a:endParaRPr lang="en-US" sz="5400" b="1">
              <a:solidFill>
                <a:schemeClr val="tx1"/>
              </a:solidFill>
              <a:latin typeface="+mn-lt"/>
              <a:ea typeface="+mn-ea"/>
              <a:cs typeface="+mn-cs"/>
            </a:endParaRPr>
          </a:p>
        </p:txBody>
      </p:sp>
      <p:pic>
        <p:nvPicPr>
          <p:cNvPr id="5" name="Picture 4" descr="Icon&#10;&#10;Description automatically generated with medium confidence">
            <a:extLst>
              <a:ext uri="{FF2B5EF4-FFF2-40B4-BE49-F238E27FC236}">
                <a16:creationId xmlns:a16="http://schemas.microsoft.com/office/drawing/2014/main" id="{BC934439-0D57-8C00-A3D0-2C5AAC1B6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613" y="3918857"/>
            <a:ext cx="1575459" cy="923731"/>
          </a:xfrm>
          <a:prstGeom prst="rect">
            <a:avLst/>
          </a:prstGeom>
        </p:spPr>
      </p:pic>
    </p:spTree>
    <p:extLst>
      <p:ext uri="{BB962C8B-B14F-4D97-AF65-F5344CB8AC3E}">
        <p14:creationId xmlns:p14="http://schemas.microsoft.com/office/powerpoint/2010/main" val="2957552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F81C-6AD4-F17B-F14D-B630C54163FD}"/>
              </a:ext>
            </a:extLst>
          </p:cNvPr>
          <p:cNvSpPr>
            <a:spLocks noGrp="1"/>
          </p:cNvSpPr>
          <p:nvPr>
            <p:ph type="title"/>
          </p:nvPr>
        </p:nvSpPr>
        <p:spPr/>
        <p:txBody>
          <a:bodyPr/>
          <a:lstStyle/>
          <a:p>
            <a:r>
              <a:rPr lang="en-US"/>
              <a:t>Well-Being Resources</a:t>
            </a:r>
          </a:p>
        </p:txBody>
      </p:sp>
      <p:sp>
        <p:nvSpPr>
          <p:cNvPr id="3" name="Content Placeholder 2">
            <a:extLst>
              <a:ext uri="{FF2B5EF4-FFF2-40B4-BE49-F238E27FC236}">
                <a16:creationId xmlns:a16="http://schemas.microsoft.com/office/drawing/2014/main" id="{8EC7A650-177D-2333-B0C6-4C7EAFF69E03}"/>
              </a:ext>
            </a:extLst>
          </p:cNvPr>
          <p:cNvSpPr>
            <a:spLocks noGrp="1"/>
          </p:cNvSpPr>
          <p:nvPr>
            <p:ph idx="1"/>
          </p:nvPr>
        </p:nvSpPr>
        <p:spPr>
          <a:xfrm>
            <a:off x="635478" y="1669663"/>
            <a:ext cx="10921043" cy="4363194"/>
          </a:xfrm>
        </p:spPr>
        <p:txBody>
          <a:bodyPr>
            <a:normAutofit/>
          </a:bodyPr>
          <a:lstStyle/>
          <a:p>
            <a:r>
              <a:rPr lang="en-US" sz="2000" b="1" dirty="0"/>
              <a:t>Employee Assistance Program (EAP)</a:t>
            </a:r>
            <a:r>
              <a:rPr lang="en-US" sz="2000" dirty="0"/>
              <a:t> </a:t>
            </a:r>
          </a:p>
          <a:p>
            <a:pPr lvl="1"/>
            <a:r>
              <a:rPr lang="en-US" sz="1800" dirty="0"/>
              <a:t>Provides you and your immediate family members (members of your household) free and confidential resources to address personal and work-related concerns</a:t>
            </a:r>
          </a:p>
          <a:p>
            <a:pPr lvl="1"/>
            <a:r>
              <a:rPr lang="en-US" sz="1800" dirty="0"/>
              <a:t>May also assist with legal services, financial services, and work-life services</a:t>
            </a:r>
          </a:p>
          <a:p>
            <a:pPr lvl="1">
              <a:spcAft>
                <a:spcPts val="600"/>
              </a:spcAft>
            </a:pPr>
            <a:r>
              <a:rPr lang="en-US" sz="1800" dirty="0"/>
              <a:t>Allows up to six in-person or virtual sessions per person per issue per year</a:t>
            </a:r>
          </a:p>
          <a:p>
            <a:r>
              <a:rPr lang="en-US" sz="2000" b="1" dirty="0"/>
              <a:t>Well Wisconsin Program</a:t>
            </a:r>
          </a:p>
          <a:p>
            <a:pPr lvl="1"/>
            <a:r>
              <a:rPr lang="en-US" sz="1800" dirty="0"/>
              <a:t>Available to you and your spouse if enrolled in State Group Health Insurance</a:t>
            </a:r>
          </a:p>
          <a:p>
            <a:pPr lvl="1"/>
            <a:r>
              <a:rPr lang="en-US" sz="1800" dirty="0"/>
              <a:t>Designed to help make you more aware of your current and future health risks. Eligible to earn a $150 incentive (taxable) by completing a health assessment, health check, and one well-being activity by early October</a:t>
            </a:r>
          </a:p>
        </p:txBody>
      </p:sp>
      <p:sp>
        <p:nvSpPr>
          <p:cNvPr id="4" name="Slide Number Placeholder 3">
            <a:extLst>
              <a:ext uri="{FF2B5EF4-FFF2-40B4-BE49-F238E27FC236}">
                <a16:creationId xmlns:a16="http://schemas.microsoft.com/office/drawing/2014/main" id="{77194614-D6EC-11F7-FE98-57298888078A}"/>
              </a:ext>
            </a:extLst>
          </p:cNvPr>
          <p:cNvSpPr>
            <a:spLocks noGrp="1"/>
          </p:cNvSpPr>
          <p:nvPr>
            <p:ph type="sldNum" sz="quarter" idx="12"/>
          </p:nvPr>
        </p:nvSpPr>
        <p:spPr/>
        <p:txBody>
          <a:bodyPr/>
          <a:lstStyle/>
          <a:p>
            <a:fld id="{678F7216-1C8D-9C4B-8765-95E531582293}" type="slidenum">
              <a:rPr lang="en-US" smtClean="0"/>
              <a:t>47</a:t>
            </a:fld>
            <a:endParaRPr lang="en-US"/>
          </a:p>
        </p:txBody>
      </p:sp>
      <p:graphicFrame>
        <p:nvGraphicFramePr>
          <p:cNvPr id="6" name="Table 5">
            <a:extLst>
              <a:ext uri="{FF2B5EF4-FFF2-40B4-BE49-F238E27FC236}">
                <a16:creationId xmlns:a16="http://schemas.microsoft.com/office/drawing/2014/main" id="{2AEDFA51-FE23-BAF3-48B4-B006CB001F4A}"/>
              </a:ext>
            </a:extLst>
          </p:cNvPr>
          <p:cNvGraphicFramePr>
            <a:graphicFrameLocks noGrp="1"/>
          </p:cNvGraphicFramePr>
          <p:nvPr>
            <p:extLst>
              <p:ext uri="{D42A27DB-BD31-4B8C-83A1-F6EECF244321}">
                <p14:modId xmlns:p14="http://schemas.microsoft.com/office/powerpoint/2010/main" val="1319705315"/>
              </p:ext>
            </p:extLst>
          </p:nvPr>
        </p:nvGraphicFramePr>
        <p:xfrm>
          <a:off x="747939" y="5808922"/>
          <a:ext cx="6585922" cy="447870"/>
        </p:xfrm>
        <a:graphic>
          <a:graphicData uri="http://schemas.openxmlformats.org/drawingml/2006/table">
            <a:tbl>
              <a:tblPr firstRow="1" bandRow="1">
                <a:tableStyleId>{5C22544A-7EE6-4342-B048-85BDC9FD1C3A}</a:tableStyleId>
              </a:tblPr>
              <a:tblGrid>
                <a:gridCol w="6585922">
                  <a:extLst>
                    <a:ext uri="{9D8B030D-6E8A-4147-A177-3AD203B41FA5}">
                      <a16:colId xmlns:a16="http://schemas.microsoft.com/office/drawing/2014/main" val="3650132062"/>
                    </a:ext>
                  </a:extLst>
                </a:gridCol>
              </a:tblGrid>
              <a:tr h="447870">
                <a:tc>
                  <a:txBody>
                    <a:bodyPr/>
                    <a:lstStyle/>
                    <a:p>
                      <a:pPr marL="0" indent="0">
                        <a:lnSpc>
                          <a:spcPct val="110000"/>
                        </a:lnSpc>
                        <a:buClr>
                          <a:srgbClr val="86001A"/>
                        </a:buClr>
                        <a:buNone/>
                      </a:pPr>
                      <a:r>
                        <a:rPr lang="en-US" sz="1600" b="0">
                          <a:solidFill>
                            <a:schemeClr val="tx1"/>
                          </a:solidFill>
                        </a:rPr>
                        <a:t>For more information: </a:t>
                      </a:r>
                      <a:r>
                        <a:rPr lang="en-US" sz="1600">
                          <a:hlinkClick r:id="rId3"/>
                        </a:rPr>
                        <a:t>Well-Being Resources</a:t>
                      </a:r>
                      <a:r>
                        <a:rPr lang="en-US" sz="1600"/>
                        <a:t> </a:t>
                      </a:r>
                      <a:r>
                        <a:rPr lang="en-US" sz="1600" b="0">
                          <a:solidFill>
                            <a:schemeClr val="tx1"/>
                          </a:solidFill>
                        </a:rPr>
                        <a:t>and</a:t>
                      </a:r>
                      <a:r>
                        <a:rPr lang="en-US" sz="1600"/>
                        <a:t> </a:t>
                      </a:r>
                      <a:r>
                        <a:rPr lang="en-US" sz="1600">
                          <a:hlinkClick r:id="rId4"/>
                        </a:rPr>
                        <a:t>Other Benefits web page</a:t>
                      </a:r>
                      <a:endParaRPr lang="en-US" sz="1600" b="1"/>
                    </a:p>
                  </a:txBody>
                  <a:tcPr anchor="ctr">
                    <a:lnL w="12700" cmpd="sng">
                      <a:noFill/>
                    </a:lnL>
                    <a:lnR w="12700" cmpd="sng">
                      <a:noFill/>
                    </a:lnR>
                    <a:lnT w="12700" cap="flat" cmpd="sng" algn="ctr">
                      <a:solidFill>
                        <a:srgbClr val="960000"/>
                      </a:solidFill>
                      <a:prstDash val="solid"/>
                      <a:round/>
                      <a:headEnd type="none" w="med" len="med"/>
                      <a:tailEnd type="none" w="med" len="med"/>
                    </a:lnT>
                    <a:lnB w="12700"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927533283"/>
                  </a:ext>
                </a:extLst>
              </a:tr>
            </a:tbl>
          </a:graphicData>
        </a:graphic>
      </p:graphicFrame>
    </p:spTree>
    <p:extLst>
      <p:ext uri="{BB962C8B-B14F-4D97-AF65-F5344CB8AC3E}">
        <p14:creationId xmlns:p14="http://schemas.microsoft.com/office/powerpoint/2010/main" val="655534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2CCF-35B1-C1C9-2961-56D42F9DC7AF}"/>
              </a:ext>
            </a:extLst>
          </p:cNvPr>
          <p:cNvSpPr>
            <a:spLocks noGrp="1"/>
          </p:cNvSpPr>
          <p:nvPr>
            <p:ph type="title"/>
          </p:nvPr>
        </p:nvSpPr>
        <p:spPr/>
        <p:txBody>
          <a:bodyPr/>
          <a:lstStyle/>
          <a:p>
            <a:r>
              <a:rPr lang="en-US" dirty="0"/>
              <a:t>Benefit Plan Resources</a:t>
            </a:r>
          </a:p>
        </p:txBody>
      </p:sp>
      <p:sp>
        <p:nvSpPr>
          <p:cNvPr id="3" name="Content Placeholder 2">
            <a:extLst>
              <a:ext uri="{FF2B5EF4-FFF2-40B4-BE49-F238E27FC236}">
                <a16:creationId xmlns:a16="http://schemas.microsoft.com/office/drawing/2014/main" id="{FF6D18AA-4F6A-AB77-DECA-858056010237}"/>
              </a:ext>
            </a:extLst>
          </p:cNvPr>
          <p:cNvSpPr>
            <a:spLocks noGrp="1"/>
          </p:cNvSpPr>
          <p:nvPr>
            <p:ph idx="1"/>
          </p:nvPr>
        </p:nvSpPr>
        <p:spPr>
          <a:xfrm>
            <a:off x="635478" y="1841663"/>
            <a:ext cx="10921043" cy="4741699"/>
          </a:xfrm>
        </p:spPr>
        <p:txBody>
          <a:bodyPr>
            <a:normAutofit fontScale="92500" lnSpcReduction="10000"/>
          </a:bodyPr>
          <a:lstStyle/>
          <a:p>
            <a:pPr>
              <a:spcBef>
                <a:spcPts val="0"/>
              </a:spcBef>
              <a:spcAft>
                <a:spcPts val="1200"/>
              </a:spcAft>
              <a:buClr>
                <a:srgbClr val="86001A"/>
              </a:buClr>
            </a:pPr>
            <a:r>
              <a:rPr lang="en-US" sz="3300" dirty="0">
                <a:hlinkClick r:id="rId2"/>
              </a:rPr>
              <a:t>UW System Employee Benefits website</a:t>
            </a:r>
            <a:r>
              <a:rPr lang="en-US" sz="3300" dirty="0"/>
              <a:t>: </a:t>
            </a:r>
          </a:p>
          <a:p>
            <a:pPr lvl="1">
              <a:spcBef>
                <a:spcPts val="0"/>
              </a:spcBef>
              <a:spcAft>
                <a:spcPts val="1200"/>
              </a:spcAft>
              <a:buClr>
                <a:srgbClr val="86001A"/>
              </a:buClr>
            </a:pPr>
            <a:r>
              <a:rPr lang="en-US" sz="3300" dirty="0">
                <a:hlinkClick r:id="rId3"/>
              </a:rPr>
              <a:t>General Employee Information page</a:t>
            </a:r>
            <a:endParaRPr lang="en-US" sz="3300" dirty="0"/>
          </a:p>
          <a:p>
            <a:pPr lvl="1">
              <a:spcBef>
                <a:spcPts val="0"/>
              </a:spcBef>
              <a:spcAft>
                <a:spcPts val="1200"/>
              </a:spcAft>
              <a:buClr>
                <a:srgbClr val="86001A"/>
              </a:buClr>
            </a:pPr>
            <a:r>
              <a:rPr lang="en-US" sz="3300" dirty="0">
                <a:hlinkClick r:id="rId4"/>
              </a:rPr>
              <a:t>Benefits Summary</a:t>
            </a:r>
            <a:endParaRPr lang="en-US" sz="3300" dirty="0"/>
          </a:p>
          <a:p>
            <a:pPr lvl="1">
              <a:spcBef>
                <a:spcPts val="0"/>
              </a:spcBef>
              <a:spcAft>
                <a:spcPts val="1200"/>
              </a:spcAft>
              <a:buClr>
                <a:srgbClr val="86001A"/>
              </a:buClr>
            </a:pPr>
            <a:r>
              <a:rPr lang="en-US" sz="3300" dirty="0">
                <a:hlinkClick r:id="rId5"/>
              </a:rPr>
              <a:t>Health &amp; Retirement Contributions Estimator</a:t>
            </a:r>
            <a:endParaRPr lang="en-US" sz="3300" dirty="0"/>
          </a:p>
          <a:p>
            <a:pPr lvl="1">
              <a:spcBef>
                <a:spcPts val="0"/>
              </a:spcBef>
              <a:spcAft>
                <a:spcPts val="1200"/>
              </a:spcAft>
              <a:buClr>
                <a:srgbClr val="86001A"/>
              </a:buClr>
            </a:pPr>
            <a:r>
              <a:rPr lang="en-US" sz="3300" dirty="0">
                <a:hlinkClick r:id="rId6"/>
              </a:rPr>
              <a:t>Benefit Premiums</a:t>
            </a:r>
            <a:endParaRPr lang="en-US" sz="3300" dirty="0"/>
          </a:p>
          <a:p>
            <a:pPr marL="0" indent="0">
              <a:spcBef>
                <a:spcPts val="0"/>
              </a:spcBef>
              <a:spcAft>
                <a:spcPts val="1200"/>
              </a:spcAft>
              <a:buClr>
                <a:srgbClr val="86001A"/>
              </a:buClr>
              <a:buNone/>
            </a:pPr>
            <a:endParaRPr lang="en-US" sz="3300" dirty="0"/>
          </a:p>
          <a:p>
            <a:pPr marL="0" indent="0">
              <a:spcBef>
                <a:spcPts val="0"/>
              </a:spcBef>
              <a:spcAft>
                <a:spcPts val="1200"/>
              </a:spcAft>
              <a:buClr>
                <a:srgbClr val="86001A"/>
              </a:buClr>
              <a:buNone/>
            </a:pPr>
            <a:r>
              <a:rPr lang="en-US" sz="3300" dirty="0"/>
              <a:t>View earnings, leave, tax statements and benefit information: </a:t>
            </a:r>
            <a:r>
              <a:rPr lang="en-US" sz="3300" dirty="0">
                <a:hlinkClick r:id="rId7"/>
              </a:rPr>
              <a:t>MyUW portal</a:t>
            </a:r>
            <a:r>
              <a:rPr lang="en-US" sz="3300" dirty="0"/>
              <a:t>.</a:t>
            </a:r>
          </a:p>
          <a:p>
            <a:endParaRPr lang="en-US" dirty="0"/>
          </a:p>
        </p:txBody>
      </p:sp>
      <p:sp>
        <p:nvSpPr>
          <p:cNvPr id="4" name="Slide Number Placeholder 3">
            <a:extLst>
              <a:ext uri="{FF2B5EF4-FFF2-40B4-BE49-F238E27FC236}">
                <a16:creationId xmlns:a16="http://schemas.microsoft.com/office/drawing/2014/main" id="{C50B74AF-34BD-600A-EA45-76D2BA96E49D}"/>
              </a:ext>
            </a:extLst>
          </p:cNvPr>
          <p:cNvSpPr>
            <a:spLocks noGrp="1"/>
          </p:cNvSpPr>
          <p:nvPr>
            <p:ph type="sldNum" sz="quarter" idx="12"/>
          </p:nvPr>
        </p:nvSpPr>
        <p:spPr/>
        <p:txBody>
          <a:bodyPr/>
          <a:lstStyle/>
          <a:p>
            <a:fld id="{678F7216-1C8D-9C4B-8765-95E531582293}" type="slidenum">
              <a:rPr lang="en-US" smtClean="0"/>
              <a:t>48</a:t>
            </a:fld>
            <a:endParaRPr lang="en-US"/>
          </a:p>
        </p:txBody>
      </p:sp>
    </p:spTree>
    <p:extLst>
      <p:ext uri="{BB962C8B-B14F-4D97-AF65-F5344CB8AC3E}">
        <p14:creationId xmlns:p14="http://schemas.microsoft.com/office/powerpoint/2010/main" val="52782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B8B624-8F8B-4E31-84D9-EDD686FA56B2}"/>
              </a:ext>
            </a:extLst>
          </p:cNvPr>
          <p:cNvSpPr>
            <a:spLocks noGrp="1"/>
          </p:cNvSpPr>
          <p:nvPr>
            <p:ph type="sldNum" sz="quarter" idx="12"/>
          </p:nvPr>
        </p:nvSpPr>
        <p:spPr/>
        <p:txBody>
          <a:bodyPr/>
          <a:lstStyle/>
          <a:p>
            <a:fld id="{678F7216-1C8D-9C4B-8765-95E531582293}" type="slidenum">
              <a:rPr lang="en-US" smtClean="0"/>
              <a:t>49</a:t>
            </a:fld>
            <a:endParaRPr lang="en-US"/>
          </a:p>
        </p:txBody>
      </p:sp>
      <p:sp>
        <p:nvSpPr>
          <p:cNvPr id="6" name="Title 1">
            <a:extLst>
              <a:ext uri="{FF2B5EF4-FFF2-40B4-BE49-F238E27FC236}">
                <a16:creationId xmlns:a16="http://schemas.microsoft.com/office/drawing/2014/main" id="{6435064A-D76A-488C-8BB2-8535FB3713ED}"/>
              </a:ext>
            </a:extLst>
          </p:cNvPr>
          <p:cNvSpPr txBox="1">
            <a:spLocks/>
          </p:cNvSpPr>
          <p:nvPr/>
        </p:nvSpPr>
        <p:spPr>
          <a:xfrm>
            <a:off x="364103" y="224280"/>
            <a:ext cx="11442909" cy="767634"/>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4400" kern="1200">
                <a:solidFill>
                  <a:schemeClr val="accent3"/>
                </a:solidFill>
                <a:latin typeface="+mj-lt"/>
                <a:ea typeface="+mj-ea"/>
                <a:cs typeface="+mj-cs"/>
              </a:defRPr>
            </a:lvl1pPr>
          </a:lstStyle>
          <a:p>
            <a:r>
              <a:rPr lang="en-US" sz="5200" dirty="0"/>
              <a:t>Questions</a:t>
            </a:r>
          </a:p>
        </p:txBody>
      </p:sp>
      <p:sp>
        <p:nvSpPr>
          <p:cNvPr id="5" name="Title 1">
            <a:extLst>
              <a:ext uri="{FF2B5EF4-FFF2-40B4-BE49-F238E27FC236}">
                <a16:creationId xmlns:a16="http://schemas.microsoft.com/office/drawing/2014/main" id="{2A1691B0-D4B1-DAFB-AE22-EDBE41AEABE9}"/>
              </a:ext>
            </a:extLst>
          </p:cNvPr>
          <p:cNvSpPr txBox="1">
            <a:spLocks/>
          </p:cNvSpPr>
          <p:nvPr/>
        </p:nvSpPr>
        <p:spPr>
          <a:xfrm>
            <a:off x="359232" y="1541921"/>
            <a:ext cx="11442700" cy="3179166"/>
          </a:xfrm>
          <a:prstGeom prst="rect">
            <a:avLst/>
          </a:prstGeom>
        </p:spPr>
        <p:txBody>
          <a:bodyPr vert="horz" lIns="91440" tIns="45720" rIns="91440" bIns="45720" rtlCol="0" anchor="b">
            <a:normAutofit fontScale="60000" lnSpcReduction="20000"/>
          </a:bodyPr>
          <a:lstStyle>
            <a:lvl1pPr algn="l" defTabSz="457200" rtl="0" eaLnBrk="1" latinLnBrk="0" hangingPunct="1">
              <a:spcBef>
                <a:spcPct val="0"/>
              </a:spcBef>
              <a:buNone/>
              <a:defRPr sz="4400" kern="1200">
                <a:solidFill>
                  <a:schemeClr val="accent3"/>
                </a:solidFill>
                <a:latin typeface="Lato" panose="020F0502020204030203" pitchFamily="34" charset="0"/>
                <a:ea typeface="+mj-ea"/>
                <a:cs typeface="+mj-cs"/>
              </a:defRPr>
            </a:lvl1pPr>
          </a:lstStyle>
          <a:p>
            <a:pPr algn="ctr"/>
            <a:br>
              <a:rPr lang="en-US" sz="4000" dirty="0">
                <a:solidFill>
                  <a:schemeClr val="tx1"/>
                </a:solidFill>
                <a:latin typeface="+mn-lt"/>
              </a:rPr>
            </a:br>
            <a:br>
              <a:rPr lang="en-US" sz="3200" dirty="0">
                <a:solidFill>
                  <a:schemeClr val="tx1"/>
                </a:solidFill>
                <a:latin typeface="+mn-lt"/>
              </a:rPr>
            </a:br>
            <a:endParaRPr lang="en-US" sz="3200" dirty="0">
              <a:solidFill>
                <a:schemeClr val="tx1"/>
              </a:solidFill>
              <a:latin typeface="+mn-lt"/>
            </a:endParaRPr>
          </a:p>
          <a:p>
            <a:pPr algn="ctr"/>
            <a:endParaRPr lang="en-US" sz="3200" dirty="0">
              <a:solidFill>
                <a:schemeClr val="tx1"/>
              </a:solidFill>
              <a:latin typeface="+mn-lt"/>
            </a:endParaRPr>
          </a:p>
          <a:p>
            <a:pPr algn="ctr"/>
            <a:endParaRPr lang="en-US" sz="3200" dirty="0">
              <a:solidFill>
                <a:schemeClr val="tx1"/>
              </a:solidFill>
              <a:latin typeface="+mn-lt"/>
            </a:endParaRPr>
          </a:p>
          <a:p>
            <a:pPr algn="ctr"/>
            <a:endParaRPr lang="en-US" sz="3200" dirty="0">
              <a:solidFill>
                <a:schemeClr val="tx1"/>
              </a:solidFill>
              <a:latin typeface="+mn-lt"/>
            </a:endParaRPr>
          </a:p>
          <a:p>
            <a:pPr algn="ctr"/>
            <a:endParaRPr lang="en-US" sz="3200" dirty="0">
              <a:solidFill>
                <a:schemeClr val="tx1"/>
              </a:solidFill>
              <a:latin typeface="+mn-lt"/>
            </a:endParaRPr>
          </a:p>
          <a:p>
            <a:pPr algn="ctr"/>
            <a:br>
              <a:rPr lang="en-US" sz="3200" dirty="0">
                <a:solidFill>
                  <a:schemeClr val="tx1"/>
                </a:solidFill>
                <a:latin typeface="+mn-lt"/>
              </a:rPr>
            </a:br>
            <a:br>
              <a:rPr lang="en-US" sz="3200" dirty="0">
                <a:solidFill>
                  <a:schemeClr val="tx1"/>
                </a:solidFill>
                <a:latin typeface="+mn-lt"/>
              </a:rPr>
            </a:br>
            <a:endParaRPr lang="en-US" sz="3200" dirty="0">
              <a:solidFill>
                <a:schemeClr val="tx1"/>
              </a:solidFill>
              <a:latin typeface="+mn-lt"/>
            </a:endParaRPr>
          </a:p>
          <a:p>
            <a:pPr algn="ct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Universities of Wisconsin Employee Benefits website: </a:t>
            </a: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www.wisconsin.edu/ohrwd/benefits/</a:t>
            </a:r>
            <a:r>
              <a:rPr lang="en-US" sz="3200" dirty="0">
                <a:latin typeface="Open Sans" panose="020B0606030504020204" pitchFamily="34" charset="0"/>
                <a:ea typeface="Open Sans" panose="020B0606030504020204" pitchFamily="34" charset="0"/>
                <a:cs typeface="Open Sans" panose="020B0606030504020204" pitchFamily="34" charset="0"/>
              </a:rPr>
              <a:t> </a:t>
            </a:r>
            <a:endPar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Additional questions: Reach out to your </a:t>
            </a: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rPr>
              <a:t>benefits contact</a:t>
            </a:r>
            <a:endPar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Content Placeholder 3">
            <a:extLst>
              <a:ext uri="{FF2B5EF4-FFF2-40B4-BE49-F238E27FC236}">
                <a16:creationId xmlns:a16="http://schemas.microsoft.com/office/drawing/2014/main" id="{9638F787-234B-8CAE-372A-F5BCAB76C89C}"/>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4057"/>
                    </a14:imgEffect>
                    <a14:imgEffect>
                      <a14:saturation sat="0"/>
                    </a14:imgEffect>
                  </a14:imgLayer>
                </a14:imgProps>
              </a:ext>
            </a:extLst>
          </a:blip>
          <a:stretch>
            <a:fillRect/>
          </a:stretch>
        </p:blipFill>
        <p:spPr>
          <a:xfrm>
            <a:off x="4555212" y="892111"/>
            <a:ext cx="2906155" cy="2906155"/>
          </a:xfrm>
          <a:prstGeom prst="rect">
            <a:avLst/>
          </a:prstGeom>
          <a:effectLst>
            <a:outerShdw blurRad="50800" dist="50800" dir="5400000" algn="ctr" rotWithShape="0">
              <a:schemeClr val="bg1">
                <a:alpha val="39000"/>
              </a:schemeClr>
            </a:outerShdw>
          </a:effectLst>
        </p:spPr>
      </p:pic>
      <p:grpSp>
        <p:nvGrpSpPr>
          <p:cNvPr id="12" name="Group 11">
            <a:extLst>
              <a:ext uri="{FF2B5EF4-FFF2-40B4-BE49-F238E27FC236}">
                <a16:creationId xmlns:a16="http://schemas.microsoft.com/office/drawing/2014/main" id="{A5AEBE0F-74DC-48CE-B566-51E904FAA246}"/>
              </a:ext>
            </a:extLst>
          </p:cNvPr>
          <p:cNvGrpSpPr/>
          <p:nvPr/>
        </p:nvGrpSpPr>
        <p:grpSpPr>
          <a:xfrm>
            <a:off x="5484863" y="5066809"/>
            <a:ext cx="1191437" cy="1472103"/>
            <a:chOff x="520863" y="4159889"/>
            <a:chExt cx="1191437" cy="1472103"/>
          </a:xfrm>
        </p:grpSpPr>
        <p:pic>
          <p:nvPicPr>
            <p:cNvPr id="13" name="Picture 12" descr="A picture containing knife, table&#10;&#10;Description automatically generated">
              <a:extLst>
                <a:ext uri="{FF2B5EF4-FFF2-40B4-BE49-F238E27FC236}">
                  <a16:creationId xmlns:a16="http://schemas.microsoft.com/office/drawing/2014/main" id="{F91471D8-215A-5E6C-92C5-36ECF90CC7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863" y="4159889"/>
              <a:ext cx="1191437" cy="1472103"/>
            </a:xfrm>
            <a:prstGeom prst="rect">
              <a:avLst/>
            </a:prstGeom>
          </p:spPr>
        </p:pic>
        <p:pic>
          <p:nvPicPr>
            <p:cNvPr id="14" name="Picture 13">
              <a:extLst>
                <a:ext uri="{FF2B5EF4-FFF2-40B4-BE49-F238E27FC236}">
                  <a16:creationId xmlns:a16="http://schemas.microsoft.com/office/drawing/2014/main" id="{A759EC78-C920-2D90-E4F1-A6B302EBAE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398" y="4405644"/>
              <a:ext cx="893981" cy="893981"/>
            </a:xfrm>
            <a:prstGeom prst="rect">
              <a:avLst/>
            </a:prstGeom>
          </p:spPr>
        </p:pic>
      </p:grpSp>
    </p:spTree>
    <p:extLst>
      <p:ext uri="{BB962C8B-B14F-4D97-AF65-F5344CB8AC3E}">
        <p14:creationId xmlns:p14="http://schemas.microsoft.com/office/powerpoint/2010/main" val="359401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03C0-43F7-46AC-B5A2-690186615BF4}"/>
              </a:ext>
            </a:extLst>
          </p:cNvPr>
          <p:cNvSpPr>
            <a:spLocks noGrp="1"/>
          </p:cNvSpPr>
          <p:nvPr>
            <p:ph type="title"/>
          </p:nvPr>
        </p:nvSpPr>
        <p:spPr/>
        <p:txBody>
          <a:bodyPr/>
          <a:lstStyle/>
          <a:p>
            <a:r>
              <a:rPr lang="en-US"/>
              <a:t>Payroll Deductions</a:t>
            </a:r>
          </a:p>
        </p:txBody>
      </p:sp>
      <p:sp>
        <p:nvSpPr>
          <p:cNvPr id="4" name="Slide Number Placeholder 3">
            <a:extLst>
              <a:ext uri="{FF2B5EF4-FFF2-40B4-BE49-F238E27FC236}">
                <a16:creationId xmlns:a16="http://schemas.microsoft.com/office/drawing/2014/main" id="{540E0E8D-418E-45C3-B6BB-B29F32842E23}"/>
              </a:ext>
            </a:extLst>
          </p:cNvPr>
          <p:cNvSpPr>
            <a:spLocks noGrp="1"/>
          </p:cNvSpPr>
          <p:nvPr>
            <p:ph type="sldNum" sz="quarter" idx="12"/>
          </p:nvPr>
        </p:nvSpPr>
        <p:spPr/>
        <p:txBody>
          <a:bodyPr/>
          <a:lstStyle/>
          <a:p>
            <a:fld id="{678F7216-1C8D-9C4B-8765-95E531582293}" type="slidenum">
              <a:rPr lang="en-US" smtClean="0"/>
              <a:t>5</a:t>
            </a:fld>
            <a:endParaRPr lang="en-US"/>
          </a:p>
        </p:txBody>
      </p:sp>
      <p:graphicFrame>
        <p:nvGraphicFramePr>
          <p:cNvPr id="18" name="Table 18">
            <a:extLst>
              <a:ext uri="{FF2B5EF4-FFF2-40B4-BE49-F238E27FC236}">
                <a16:creationId xmlns:a16="http://schemas.microsoft.com/office/drawing/2014/main" id="{644DF423-BEBC-43DF-BFC2-17173F10FD6F}"/>
              </a:ext>
            </a:extLst>
          </p:cNvPr>
          <p:cNvGraphicFramePr>
            <a:graphicFrameLocks noGrp="1"/>
          </p:cNvGraphicFramePr>
          <p:nvPr>
            <p:extLst>
              <p:ext uri="{D42A27DB-BD31-4B8C-83A1-F6EECF244321}">
                <p14:modId xmlns:p14="http://schemas.microsoft.com/office/powerpoint/2010/main" val="1843313462"/>
              </p:ext>
            </p:extLst>
          </p:nvPr>
        </p:nvGraphicFramePr>
        <p:xfrm>
          <a:off x="1259694" y="1417638"/>
          <a:ext cx="9747372" cy="4082225"/>
        </p:xfrm>
        <a:graphic>
          <a:graphicData uri="http://schemas.openxmlformats.org/drawingml/2006/table">
            <a:tbl>
              <a:tblPr firstRow="1" bandRow="1">
                <a:tableStyleId>{5C22544A-7EE6-4342-B048-85BDC9FD1C3A}</a:tableStyleId>
              </a:tblPr>
              <a:tblGrid>
                <a:gridCol w="3149020">
                  <a:extLst>
                    <a:ext uri="{9D8B030D-6E8A-4147-A177-3AD203B41FA5}">
                      <a16:colId xmlns:a16="http://schemas.microsoft.com/office/drawing/2014/main" val="751174876"/>
                    </a:ext>
                  </a:extLst>
                </a:gridCol>
                <a:gridCol w="3349228">
                  <a:extLst>
                    <a:ext uri="{9D8B030D-6E8A-4147-A177-3AD203B41FA5}">
                      <a16:colId xmlns:a16="http://schemas.microsoft.com/office/drawing/2014/main" val="1742293145"/>
                    </a:ext>
                  </a:extLst>
                </a:gridCol>
                <a:gridCol w="3249124">
                  <a:extLst>
                    <a:ext uri="{9D8B030D-6E8A-4147-A177-3AD203B41FA5}">
                      <a16:colId xmlns:a16="http://schemas.microsoft.com/office/drawing/2014/main" val="656077680"/>
                    </a:ext>
                  </a:extLst>
                </a:gridCol>
              </a:tblGrid>
              <a:tr h="28446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Taxes </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8CBC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Insurance Benefit Premiums</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8CBC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Spending &amp; Savings Accounts and Supplemental Retirement Plans</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8CBCD"/>
                    </a:solidFill>
                  </a:tcPr>
                </a:tc>
                <a:extLst>
                  <a:ext uri="{0D108BD9-81ED-4DB2-BD59-A6C34878D82A}">
                    <a16:rowId xmlns:a16="http://schemas.microsoft.com/office/drawing/2014/main" val="1666796158"/>
                  </a:ext>
                </a:extLst>
              </a:tr>
              <a:tr h="591060">
                <a:tc>
                  <a:txBody>
                    <a:bodyPr/>
                    <a:lstStyle/>
                    <a:p>
                      <a:pPr marL="0" lvl="0" indent="0" algn="l" defTabSz="800100">
                        <a:lnSpc>
                          <a:spcPts val="2200"/>
                        </a:lnSpc>
                        <a:spcBef>
                          <a:spcPts val="1200"/>
                        </a:spcBef>
                        <a:spcAft>
                          <a:spcPts val="0"/>
                        </a:spcAft>
                        <a:buClr>
                          <a:srgbClr val="820032"/>
                        </a:buClr>
                        <a:buFont typeface="Arial" panose="020B0604020202020204" pitchFamily="34" charset="0"/>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 IRS regulations, no taxes are withheld from earnings for:</a:t>
                      </a:r>
                    </a:p>
                    <a:p>
                      <a:pPr marL="0" lvl="0" indent="0" algn="l" defTabSz="800100">
                        <a:lnSpc>
                          <a:spcPts val="2200"/>
                        </a:lnSpc>
                        <a:spcBef>
                          <a:spcPts val="1200"/>
                        </a:spcBef>
                        <a:spcAft>
                          <a:spcPts val="0"/>
                        </a:spcAft>
                        <a:buClr>
                          <a:srgbClr val="820032"/>
                        </a:buClr>
                        <a:buFont typeface="Arial" panose="020B0604020202020204" pitchFamily="34" charset="0"/>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Advanced Opportunity Fellow, fellow, Grad Intern or Trainee, Post-doc Fellow, Scholar or Trainee</a:t>
                      </a:r>
                    </a:p>
                    <a:p>
                      <a:pPr marL="0" lvl="0" indent="0" algn="l" defTabSz="800100">
                        <a:lnSpc>
                          <a:spcPts val="2200"/>
                        </a:lnSpc>
                        <a:spcBef>
                          <a:spcPts val="1200"/>
                        </a:spcBef>
                        <a:spcAft>
                          <a:spcPts val="0"/>
                        </a:spcAft>
                        <a:buFont typeface="+mj-l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May be responsible for paying taxes on income when you file your tax return</a:t>
                      </a:r>
                    </a:p>
                  </a:txBody>
                  <a:tcP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pPr marL="0" lvl="0" indent="0" algn="l" defTabSz="75565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two paychecks each month</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Paid for month of coverage</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 dental &amp; vision deducted pretax for Federal, State, Social Security &amp; Medicare</a:t>
                      </a:r>
                    </a:p>
                  </a:txBody>
                  <a:tcP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tc>
                  <a:txBody>
                    <a:bodyPr/>
                    <a:lstStyle/>
                    <a:p>
                      <a:pPr marL="0" lvl="0" indent="0" algn="l" defTabSz="800100">
                        <a:lnSpc>
                          <a:spcPct val="100000"/>
                        </a:lnSpc>
                        <a:spcBef>
                          <a:spcPts val="1200"/>
                        </a:spcBef>
                        <a:spcAft>
                          <a:spcPts val="0"/>
                        </a:spcAft>
                        <a:buClr>
                          <a:srgbClr val="820032"/>
                        </a:buClr>
                        <a:buFont typeface="Wingdings" panose="05000000000000000000" pitchFamily="2" charset="2"/>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from two paychecks each month</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Deducted pretax for Federal, State, Social Security &amp; Medicare</a:t>
                      </a:r>
                    </a:p>
                    <a:p>
                      <a:pPr marL="0" lvl="0" indent="0" algn="l" defTabSz="800100">
                        <a:lnSpc>
                          <a:spcPct val="100000"/>
                        </a:lnSpc>
                        <a:spcBef>
                          <a:spcPts val="1200"/>
                        </a:spcBef>
                        <a:spcAft>
                          <a:spcPts val="0"/>
                        </a:spcAft>
                        <a:buNone/>
                      </a:pPr>
                      <a:r>
                        <a:rPr lang="en-US" sz="16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Retirement plans allow after-tax (Roth) contributions</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9525" cap="flat" cmpd="sng" algn="ctr">
                      <a:solidFill>
                        <a:srgbClr val="960000"/>
                      </a:solidFill>
                      <a:prstDash val="solid"/>
                      <a:round/>
                      <a:headEnd type="none" w="med" len="med"/>
                      <a:tailEnd type="none" w="med" len="med"/>
                    </a:lnL>
                    <a:lnR w="9525" cap="flat" cmpd="sng" algn="ctr">
                      <a:solidFill>
                        <a:srgbClr val="960000"/>
                      </a:solidFill>
                      <a:prstDash val="solid"/>
                      <a:round/>
                      <a:headEnd type="none" w="med" len="med"/>
                      <a:tailEnd type="none" w="med" len="med"/>
                    </a:lnR>
                    <a:lnT w="9525" cap="flat" cmpd="sng" algn="ctr">
                      <a:solidFill>
                        <a:srgbClr val="960000"/>
                      </a:solidFill>
                      <a:prstDash val="solid"/>
                      <a:round/>
                      <a:headEnd type="none" w="med" len="med"/>
                      <a:tailEnd type="none" w="med" len="med"/>
                    </a:lnT>
                    <a:lnB w="9525" cap="flat" cmpd="sng" algn="ctr">
                      <a:solidFill>
                        <a:srgbClr val="960000"/>
                      </a:solidFill>
                      <a:prstDash val="solid"/>
                      <a:round/>
                      <a:headEnd type="none" w="med" len="med"/>
                      <a:tailEnd type="none" w="med" len="med"/>
                    </a:lnB>
                    <a:lnTlToBr w="12700" cmpd="sng">
                      <a:noFill/>
                      <a:prstDash val="solid"/>
                    </a:lnTlToBr>
                    <a:lnBlToTr w="12700" cmpd="sng">
                      <a:noFill/>
                      <a:prstDash val="solid"/>
                    </a:lnBlToTr>
                    <a:solidFill>
                      <a:srgbClr val="DEDEDE"/>
                    </a:solidFill>
                  </a:tcPr>
                </a:tc>
                <a:extLst>
                  <a:ext uri="{0D108BD9-81ED-4DB2-BD59-A6C34878D82A}">
                    <a16:rowId xmlns:a16="http://schemas.microsoft.com/office/drawing/2014/main" val="3860380189"/>
                  </a:ext>
                </a:extLst>
              </a:tr>
            </a:tbl>
          </a:graphicData>
        </a:graphic>
      </p:graphicFrame>
    </p:spTree>
    <p:extLst>
      <p:ext uri="{BB962C8B-B14F-4D97-AF65-F5344CB8AC3E}">
        <p14:creationId xmlns:p14="http://schemas.microsoft.com/office/powerpoint/2010/main" val="338157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60A9-BCAC-49FE-9A63-AC6715B04649}"/>
              </a:ext>
            </a:extLst>
          </p:cNvPr>
          <p:cNvSpPr>
            <a:spLocks noGrp="1"/>
          </p:cNvSpPr>
          <p:nvPr>
            <p:ph type="title"/>
          </p:nvPr>
        </p:nvSpPr>
        <p:spPr/>
        <p:txBody>
          <a:bodyPr>
            <a:normAutofit fontScale="90000"/>
          </a:bodyPr>
          <a:lstStyle/>
          <a:p>
            <a:r>
              <a:rPr lang="en-US" dirty="0"/>
              <a:t>Insurance Premiums for 9-Month Employees</a:t>
            </a:r>
          </a:p>
        </p:txBody>
      </p:sp>
      <p:sp>
        <p:nvSpPr>
          <p:cNvPr id="3" name="Content Placeholder 2">
            <a:extLst>
              <a:ext uri="{FF2B5EF4-FFF2-40B4-BE49-F238E27FC236}">
                <a16:creationId xmlns:a16="http://schemas.microsoft.com/office/drawing/2014/main" id="{53105E44-CC0C-45F0-B1F8-DD9998B38878}"/>
              </a:ext>
            </a:extLst>
          </p:cNvPr>
          <p:cNvSpPr>
            <a:spLocks noGrp="1"/>
          </p:cNvSpPr>
          <p:nvPr>
            <p:ph idx="1"/>
          </p:nvPr>
        </p:nvSpPr>
        <p:spPr>
          <a:xfrm>
            <a:off x="672859" y="1867542"/>
            <a:ext cx="10921043" cy="3986719"/>
          </a:xfrm>
        </p:spPr>
        <p:txBody>
          <a:bodyPr vert="horz" lIns="91440" tIns="45720" rIns="91440" bIns="45720" rtlCol="0" anchor="t">
            <a:noAutofit/>
          </a:bodyPr>
          <a:lstStyle/>
          <a:p>
            <a:pPr>
              <a:lnSpc>
                <a:spcPct val="120000"/>
              </a:lnSpc>
            </a:pPr>
            <a:r>
              <a:rPr lang="en-US" sz="2000" dirty="0"/>
              <a:t>Insurance premiums are deducted from the first two biweekly paychecks each month during the academic year</a:t>
            </a:r>
          </a:p>
          <a:p>
            <a:pPr>
              <a:lnSpc>
                <a:spcPct val="120000"/>
              </a:lnSpc>
            </a:pPr>
            <a:r>
              <a:rPr lang="en-US" sz="2000" b="1" dirty="0"/>
              <a:t>Summer Prepay </a:t>
            </a:r>
            <a:r>
              <a:rPr lang="en-US" sz="2000" dirty="0"/>
              <a:t>- Multiple insurance premiums are deducted during the three-month period prior to the end of the spring semester to keep coverage active between academic years (if appointment will continue the following fall semester)</a:t>
            </a:r>
          </a:p>
          <a:p>
            <a:pPr>
              <a:lnSpc>
                <a:spcPct val="120000"/>
              </a:lnSpc>
            </a:pPr>
            <a:r>
              <a:rPr lang="en-US" sz="2000" dirty="0">
                <a:latin typeface="Open Sans"/>
                <a:ea typeface="Open Sans"/>
                <a:cs typeface="Open Sans"/>
              </a:rPr>
              <a:t>Summer Earnings</a:t>
            </a:r>
            <a:endParaRPr lang="en-US" sz="1800" dirty="0"/>
          </a:p>
          <a:p>
            <a:pPr lvl="1">
              <a:lnSpc>
                <a:spcPct val="120000"/>
              </a:lnSpc>
            </a:pPr>
            <a:r>
              <a:rPr lang="en-US" sz="1800" dirty="0">
                <a:latin typeface="Open Sans"/>
                <a:ea typeface="Open Sans"/>
                <a:cs typeface="Open Sans"/>
              </a:rPr>
              <a:t>Insurance premiums are generally not deducted from summer session/appointment pay</a:t>
            </a:r>
            <a:endParaRPr lang="en-US" dirty="0"/>
          </a:p>
          <a:p>
            <a:pPr lvl="1">
              <a:lnSpc>
                <a:spcPct val="120000"/>
              </a:lnSpc>
            </a:pPr>
            <a:r>
              <a:rPr lang="en-US" sz="1800" dirty="0"/>
              <a:t>Flexible Spending Account and Retirement Plan contributions are deducted from summer session/appointment pay</a:t>
            </a:r>
          </a:p>
        </p:txBody>
      </p:sp>
      <p:sp>
        <p:nvSpPr>
          <p:cNvPr id="4" name="Slide Number Placeholder 3">
            <a:extLst>
              <a:ext uri="{FF2B5EF4-FFF2-40B4-BE49-F238E27FC236}">
                <a16:creationId xmlns:a16="http://schemas.microsoft.com/office/drawing/2014/main" id="{715FE749-FF80-4923-B308-5B7F95C0DFF9}"/>
              </a:ext>
            </a:extLst>
          </p:cNvPr>
          <p:cNvSpPr>
            <a:spLocks noGrp="1"/>
          </p:cNvSpPr>
          <p:nvPr>
            <p:ph type="sldNum" sz="quarter" idx="12"/>
          </p:nvPr>
        </p:nvSpPr>
        <p:spPr/>
        <p:txBody>
          <a:bodyPr/>
          <a:lstStyle/>
          <a:p>
            <a:fld id="{678F7216-1C8D-9C4B-8765-95E531582293}" type="slidenum">
              <a:rPr lang="en-US" smtClean="0"/>
              <a:t>6</a:t>
            </a:fld>
            <a:endParaRPr lang="en-US"/>
          </a:p>
        </p:txBody>
      </p:sp>
    </p:spTree>
    <p:extLst>
      <p:ext uri="{BB962C8B-B14F-4D97-AF65-F5344CB8AC3E}">
        <p14:creationId xmlns:p14="http://schemas.microsoft.com/office/powerpoint/2010/main" val="309536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48D1-27E7-4ECB-AC83-5F4705594AAB}"/>
              </a:ext>
            </a:extLst>
          </p:cNvPr>
          <p:cNvSpPr>
            <a:spLocks noGrp="1"/>
          </p:cNvSpPr>
          <p:nvPr>
            <p:ph type="title"/>
          </p:nvPr>
        </p:nvSpPr>
        <p:spPr/>
        <p:txBody>
          <a:bodyPr>
            <a:normAutofit/>
          </a:bodyPr>
          <a:lstStyle/>
          <a:p>
            <a:r>
              <a:rPr lang="en-US" dirty="0"/>
              <a:t>Benefit Enrollment Opportunities</a:t>
            </a:r>
          </a:p>
        </p:txBody>
      </p:sp>
      <p:sp>
        <p:nvSpPr>
          <p:cNvPr id="3" name="Content Placeholder 2">
            <a:extLst>
              <a:ext uri="{FF2B5EF4-FFF2-40B4-BE49-F238E27FC236}">
                <a16:creationId xmlns:a16="http://schemas.microsoft.com/office/drawing/2014/main" id="{FB7889E5-6E24-437B-AA6D-6029638B0DBE}"/>
              </a:ext>
            </a:extLst>
          </p:cNvPr>
          <p:cNvSpPr>
            <a:spLocks noGrp="1"/>
          </p:cNvSpPr>
          <p:nvPr>
            <p:ph idx="1"/>
          </p:nvPr>
        </p:nvSpPr>
        <p:spPr>
          <a:xfrm>
            <a:off x="672859" y="1867542"/>
            <a:ext cx="10921043" cy="4144375"/>
          </a:xfrm>
        </p:spPr>
        <p:txBody>
          <a:bodyPr>
            <a:normAutofit/>
          </a:bodyPr>
          <a:lstStyle/>
          <a:p>
            <a:r>
              <a:rPr lang="en-US" sz="2800" dirty="0"/>
              <a:t>Initial Benefits Enrollment – You have </a:t>
            </a:r>
            <a:r>
              <a:rPr lang="en-US" sz="2800" b="1" dirty="0"/>
              <a:t>30 days </a:t>
            </a:r>
            <a:r>
              <a:rPr lang="en-US" sz="2800" dirty="0"/>
              <a:t>from your benefits eligibility date to enroll in most benefits</a:t>
            </a:r>
          </a:p>
          <a:p>
            <a:r>
              <a:rPr lang="en-US" sz="2800" dirty="0"/>
              <a:t>Annual Benefits Enrollment – Available each fall with changes effective January 1</a:t>
            </a:r>
          </a:p>
          <a:p>
            <a:r>
              <a:rPr lang="en-US" sz="2800" dirty="0"/>
              <a:t>Life Events – If you experience a qualifying life event, most benefits have a </a:t>
            </a:r>
            <a:r>
              <a:rPr lang="en-US" sz="2800" b="1" dirty="0"/>
              <a:t>30-day</a:t>
            </a:r>
            <a:r>
              <a:rPr lang="en-US" sz="2800" dirty="0"/>
              <a:t> window to enroll or make changes</a:t>
            </a:r>
          </a:p>
        </p:txBody>
      </p:sp>
      <p:sp>
        <p:nvSpPr>
          <p:cNvPr id="4" name="Slide Number Placeholder 3">
            <a:extLst>
              <a:ext uri="{FF2B5EF4-FFF2-40B4-BE49-F238E27FC236}">
                <a16:creationId xmlns:a16="http://schemas.microsoft.com/office/drawing/2014/main" id="{4DF1D534-F5D3-46CD-9390-1365F0B541B7}"/>
              </a:ext>
            </a:extLst>
          </p:cNvPr>
          <p:cNvSpPr>
            <a:spLocks noGrp="1"/>
          </p:cNvSpPr>
          <p:nvPr>
            <p:ph type="sldNum" sz="quarter" idx="12"/>
          </p:nvPr>
        </p:nvSpPr>
        <p:spPr/>
        <p:txBody>
          <a:bodyPr/>
          <a:lstStyle/>
          <a:p>
            <a:fld id="{678F7216-1C8D-9C4B-8765-95E531582293}" type="slidenum">
              <a:rPr lang="en-US" smtClean="0"/>
              <a:t>7</a:t>
            </a:fld>
            <a:endParaRPr lang="en-US"/>
          </a:p>
        </p:txBody>
      </p:sp>
    </p:spTree>
    <p:extLst>
      <p:ext uri="{BB962C8B-B14F-4D97-AF65-F5344CB8AC3E}">
        <p14:creationId xmlns:p14="http://schemas.microsoft.com/office/powerpoint/2010/main" val="167341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48D1-27E7-4ECB-AC83-5F4705594AAB}"/>
              </a:ext>
            </a:extLst>
          </p:cNvPr>
          <p:cNvSpPr>
            <a:spLocks noGrp="1"/>
          </p:cNvSpPr>
          <p:nvPr>
            <p:ph type="title"/>
          </p:nvPr>
        </p:nvSpPr>
        <p:spPr/>
        <p:txBody>
          <a:bodyPr>
            <a:normAutofit fontScale="90000"/>
          </a:bodyPr>
          <a:lstStyle/>
          <a:p>
            <a:r>
              <a:rPr lang="en-US"/>
              <a:t>Initial Benefits Enrollment and Effective Dates</a:t>
            </a:r>
          </a:p>
        </p:txBody>
      </p:sp>
      <p:sp>
        <p:nvSpPr>
          <p:cNvPr id="3" name="Content Placeholder 2">
            <a:extLst>
              <a:ext uri="{FF2B5EF4-FFF2-40B4-BE49-F238E27FC236}">
                <a16:creationId xmlns:a16="http://schemas.microsoft.com/office/drawing/2014/main" id="{FB7889E5-6E24-437B-AA6D-6029638B0DBE}"/>
              </a:ext>
            </a:extLst>
          </p:cNvPr>
          <p:cNvSpPr>
            <a:spLocks noGrp="1"/>
          </p:cNvSpPr>
          <p:nvPr>
            <p:ph idx="1"/>
          </p:nvPr>
        </p:nvSpPr>
        <p:spPr>
          <a:xfrm>
            <a:off x="672859" y="1867542"/>
            <a:ext cx="10921043" cy="4144375"/>
          </a:xfrm>
        </p:spPr>
        <p:txBody>
          <a:bodyPr>
            <a:normAutofit/>
          </a:bodyPr>
          <a:lstStyle/>
          <a:p>
            <a:r>
              <a:rPr lang="en-US" sz="2800" dirty="0"/>
              <a:t>You have </a:t>
            </a:r>
            <a:r>
              <a:rPr lang="en-US" sz="2800" b="1" dirty="0"/>
              <a:t>30 days to enroll </a:t>
            </a:r>
            <a:r>
              <a:rPr lang="en-US" sz="2800" dirty="0"/>
              <a:t>in most benefits</a:t>
            </a:r>
          </a:p>
          <a:p>
            <a:r>
              <a:rPr lang="en-US" sz="2800" dirty="0"/>
              <a:t>Most benefits are effective the first of the month on or following your benefits eligibility date and will remain in place for the entire calendar year</a:t>
            </a:r>
          </a:p>
          <a:p>
            <a:r>
              <a:rPr lang="en-US" sz="2800" dirty="0"/>
              <a:t>Your benefits contact may provide you with an </a:t>
            </a:r>
            <a:r>
              <a:rPr lang="en-US" sz="2800" b="1" dirty="0"/>
              <a:t>enrollment deadline worksheet </a:t>
            </a:r>
            <a:r>
              <a:rPr lang="en-US" sz="2800" dirty="0"/>
              <a:t>that specifies your 30-day enrollment period and effective date for each benefit plan</a:t>
            </a:r>
          </a:p>
        </p:txBody>
      </p:sp>
      <p:sp>
        <p:nvSpPr>
          <p:cNvPr id="4" name="Slide Number Placeholder 3">
            <a:extLst>
              <a:ext uri="{FF2B5EF4-FFF2-40B4-BE49-F238E27FC236}">
                <a16:creationId xmlns:a16="http://schemas.microsoft.com/office/drawing/2014/main" id="{4DF1D534-F5D3-46CD-9390-1365F0B541B7}"/>
              </a:ext>
            </a:extLst>
          </p:cNvPr>
          <p:cNvSpPr>
            <a:spLocks noGrp="1"/>
          </p:cNvSpPr>
          <p:nvPr>
            <p:ph type="sldNum" sz="quarter" idx="12"/>
          </p:nvPr>
        </p:nvSpPr>
        <p:spPr/>
        <p:txBody>
          <a:bodyPr/>
          <a:lstStyle/>
          <a:p>
            <a:fld id="{678F7216-1C8D-9C4B-8765-95E531582293}" type="slidenum">
              <a:rPr lang="en-US" smtClean="0"/>
              <a:t>8</a:t>
            </a:fld>
            <a:endParaRPr lang="en-US"/>
          </a:p>
        </p:txBody>
      </p:sp>
    </p:spTree>
    <p:extLst>
      <p:ext uri="{BB962C8B-B14F-4D97-AF65-F5344CB8AC3E}">
        <p14:creationId xmlns:p14="http://schemas.microsoft.com/office/powerpoint/2010/main" val="6784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047C-D127-447E-BB4B-A138543C8324}"/>
              </a:ext>
            </a:extLst>
          </p:cNvPr>
          <p:cNvSpPr>
            <a:spLocks noGrp="1"/>
          </p:cNvSpPr>
          <p:nvPr>
            <p:ph type="title"/>
          </p:nvPr>
        </p:nvSpPr>
        <p:spPr/>
        <p:txBody>
          <a:bodyPr/>
          <a:lstStyle/>
          <a:p>
            <a:r>
              <a:rPr lang="en-US"/>
              <a:t>Qualifying Life Event</a:t>
            </a:r>
          </a:p>
        </p:txBody>
      </p:sp>
      <p:sp>
        <p:nvSpPr>
          <p:cNvPr id="3" name="Content Placeholder 2">
            <a:extLst>
              <a:ext uri="{FF2B5EF4-FFF2-40B4-BE49-F238E27FC236}">
                <a16:creationId xmlns:a16="http://schemas.microsoft.com/office/drawing/2014/main" id="{987CF719-567F-45E2-AD5E-7E9E015EE4CB}"/>
              </a:ext>
            </a:extLst>
          </p:cNvPr>
          <p:cNvSpPr>
            <a:spLocks noGrp="1"/>
          </p:cNvSpPr>
          <p:nvPr>
            <p:ph idx="1"/>
          </p:nvPr>
        </p:nvSpPr>
        <p:spPr>
          <a:xfrm>
            <a:off x="672859" y="4280063"/>
            <a:ext cx="10921043" cy="1868489"/>
          </a:xfrm>
        </p:spPr>
        <p:txBody>
          <a:bodyPr>
            <a:normAutofit fontScale="77500" lnSpcReduction="20000"/>
          </a:bodyPr>
          <a:lstStyle/>
          <a:p>
            <a:r>
              <a:rPr lang="en-US" dirty="0"/>
              <a:t>Life Events allow you to change and/or enroll in some benefits</a:t>
            </a:r>
          </a:p>
          <a:p>
            <a:r>
              <a:rPr lang="en-US" dirty="0"/>
              <a:t>Need to submit paper applications </a:t>
            </a:r>
            <a:r>
              <a:rPr lang="en-US" b="1" dirty="0"/>
              <a:t>within 30 days </a:t>
            </a:r>
            <a:r>
              <a:rPr lang="en-US" dirty="0"/>
              <a:t>following the event</a:t>
            </a:r>
          </a:p>
          <a:p>
            <a:r>
              <a:rPr lang="en-US" dirty="0"/>
              <a:t>Reach out to your Benefits Contact</a:t>
            </a:r>
          </a:p>
        </p:txBody>
      </p:sp>
      <p:sp>
        <p:nvSpPr>
          <p:cNvPr id="4" name="Slide Number Placeholder 3">
            <a:extLst>
              <a:ext uri="{FF2B5EF4-FFF2-40B4-BE49-F238E27FC236}">
                <a16:creationId xmlns:a16="http://schemas.microsoft.com/office/drawing/2014/main" id="{080CD2E6-857B-4702-8279-E40CDAD5D2FF}"/>
              </a:ext>
            </a:extLst>
          </p:cNvPr>
          <p:cNvSpPr>
            <a:spLocks noGrp="1"/>
          </p:cNvSpPr>
          <p:nvPr>
            <p:ph type="sldNum" sz="quarter" idx="12"/>
          </p:nvPr>
        </p:nvSpPr>
        <p:spPr/>
        <p:txBody>
          <a:bodyPr/>
          <a:lstStyle/>
          <a:p>
            <a:fld id="{678F7216-1C8D-9C4B-8765-95E531582293}" type="slidenum">
              <a:rPr lang="en-US" smtClean="0"/>
              <a:t>9</a:t>
            </a:fld>
            <a:endParaRPr lang="en-US"/>
          </a:p>
        </p:txBody>
      </p:sp>
      <p:graphicFrame>
        <p:nvGraphicFramePr>
          <p:cNvPr id="5" name="Content Placeholder 4">
            <a:extLst>
              <a:ext uri="{FF2B5EF4-FFF2-40B4-BE49-F238E27FC236}">
                <a16:creationId xmlns:a16="http://schemas.microsoft.com/office/drawing/2014/main" id="{46B561B7-3186-4105-82A2-7CC75EE9BF16}"/>
              </a:ext>
            </a:extLst>
          </p:cNvPr>
          <p:cNvGraphicFramePr>
            <a:graphicFrameLocks/>
          </p:cNvGraphicFramePr>
          <p:nvPr>
            <p:extLst>
              <p:ext uri="{D42A27DB-BD31-4B8C-83A1-F6EECF244321}">
                <p14:modId xmlns:p14="http://schemas.microsoft.com/office/powerpoint/2010/main" val="206538558"/>
              </p:ext>
            </p:extLst>
          </p:nvPr>
        </p:nvGraphicFramePr>
        <p:xfrm>
          <a:off x="797099" y="1623030"/>
          <a:ext cx="10352688" cy="2586253"/>
        </p:xfrm>
        <a:graphic>
          <a:graphicData uri="http://schemas.openxmlformats.org/drawingml/2006/table">
            <a:tbl>
              <a:tblPr firstRow="1" firstCol="1" bandRow="1">
                <a:tableStyleId>{C4B1156A-380E-4F78-BDF5-A606A8083BF9}</a:tableStyleId>
              </a:tblPr>
              <a:tblGrid>
                <a:gridCol w="5043672">
                  <a:extLst>
                    <a:ext uri="{9D8B030D-6E8A-4147-A177-3AD203B41FA5}">
                      <a16:colId xmlns:a16="http://schemas.microsoft.com/office/drawing/2014/main" val="20000"/>
                    </a:ext>
                  </a:extLst>
                </a:gridCol>
                <a:gridCol w="5309016">
                  <a:extLst>
                    <a:ext uri="{9D8B030D-6E8A-4147-A177-3AD203B41FA5}">
                      <a16:colId xmlns:a16="http://schemas.microsoft.com/office/drawing/2014/main" val="20001"/>
                    </a:ext>
                  </a:extLst>
                </a:gridCol>
              </a:tblGrid>
              <a:tr h="576452">
                <a:tc>
                  <a:txBody>
                    <a:bodyPr/>
                    <a:lstStyle/>
                    <a:p>
                      <a:pPr marL="0" marR="0" algn="ctr">
                        <a:lnSpc>
                          <a:spcPct val="107000"/>
                        </a:lnSpc>
                        <a:spcBef>
                          <a:spcPts val="0"/>
                        </a:spcBef>
                        <a:spcAft>
                          <a:spcPts val="800"/>
                        </a:spcAft>
                      </a:pPr>
                      <a:r>
                        <a:rPr lang="en-US" sz="20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Family Status Change Examples</a:t>
                      </a:r>
                    </a:p>
                  </a:txBody>
                  <a:tcPr marL="67951" marR="67951" marT="9438" marB="0" anchor="ctr">
                    <a:solidFill>
                      <a:srgbClr val="D8CBCD"/>
                    </a:solidFill>
                  </a:tcPr>
                </a:tc>
                <a:tc>
                  <a:txBody>
                    <a:bodyPr/>
                    <a:lstStyle/>
                    <a:p>
                      <a:pPr marL="0" marR="0" algn="ctr">
                        <a:lnSpc>
                          <a:spcPct val="107000"/>
                        </a:lnSpc>
                        <a:spcBef>
                          <a:spcPts val="0"/>
                        </a:spcBef>
                        <a:spcAft>
                          <a:spcPts val="800"/>
                        </a:spcAft>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Employment Status Change Examples</a:t>
                      </a:r>
                    </a:p>
                  </a:txBody>
                  <a:tcPr marL="67951" marR="67951" marT="9438" marB="0" anchor="ctr">
                    <a:solidFill>
                      <a:srgbClr val="D8CBCD"/>
                    </a:solidFill>
                  </a:tcPr>
                </a:tc>
                <a:extLst>
                  <a:ext uri="{0D108BD9-81ED-4DB2-BD59-A6C34878D82A}">
                    <a16:rowId xmlns:a16="http://schemas.microsoft.com/office/drawing/2014/main" val="10000"/>
                  </a:ext>
                </a:extLst>
              </a:tr>
              <a:tr h="2009801">
                <a:tc>
                  <a:txBody>
                    <a:bodyPr/>
                    <a:lstStyle/>
                    <a:p>
                      <a:pPr marL="0" marR="0" indent="0">
                        <a:lnSpc>
                          <a:spcPct val="100000"/>
                        </a:lnSpc>
                        <a:spcBef>
                          <a:spcPts val="0"/>
                        </a:spcBef>
                        <a:spcAft>
                          <a:spcPts val="800"/>
                        </a:spcAft>
                        <a:buClr>
                          <a:srgbClr val="820032"/>
                        </a:buClr>
                        <a:buFont typeface="Wingdings" panose="05000000000000000000" pitchFamily="2" charset="2"/>
                        <a:buNone/>
                      </a:pPr>
                      <a:r>
                        <a:rPr lang="en-US" sz="2000" b="0">
                          <a:effectLst/>
                          <a:latin typeface="Open Sans" panose="020B0606030504020204" pitchFamily="34" charset="0"/>
                          <a:ea typeface="Open Sans" panose="020B0606030504020204" pitchFamily="34" charset="0"/>
                          <a:cs typeface="Open Sans" panose="020B0606030504020204" pitchFamily="34" charset="0"/>
                        </a:rPr>
                        <a:t>Marriage or divorce</a:t>
                      </a:r>
                    </a:p>
                    <a:p>
                      <a:pPr marL="0" marR="0" indent="0">
                        <a:lnSpc>
                          <a:spcPct val="100000"/>
                        </a:lnSpc>
                        <a:spcBef>
                          <a:spcPts val="0"/>
                        </a:spcBef>
                        <a:spcAft>
                          <a:spcPts val="600"/>
                        </a:spcAft>
                        <a:buClr>
                          <a:srgbClr val="820032"/>
                        </a:buClr>
                        <a:buFont typeface="Wingdings" panose="05000000000000000000" pitchFamily="2" charset="2"/>
                        <a:buNone/>
                      </a:pPr>
                      <a:r>
                        <a:rPr lang="en-US" sz="2000" b="0">
                          <a:effectLst/>
                          <a:latin typeface="Open Sans" panose="020B0606030504020204" pitchFamily="34" charset="0"/>
                          <a:ea typeface="Open Sans" panose="020B0606030504020204" pitchFamily="34" charset="0"/>
                          <a:cs typeface="Open Sans" panose="020B0606030504020204" pitchFamily="34" charset="0"/>
                        </a:rPr>
                        <a:t>Birth,</a:t>
                      </a:r>
                      <a:r>
                        <a:rPr lang="en-US" sz="2000" b="0" baseline="0">
                          <a:effectLst/>
                          <a:latin typeface="Open Sans" panose="020B0606030504020204" pitchFamily="34" charset="0"/>
                          <a:ea typeface="Open Sans" panose="020B0606030504020204" pitchFamily="34" charset="0"/>
                          <a:cs typeface="Open Sans" panose="020B0606030504020204" pitchFamily="34" charset="0"/>
                        </a:rPr>
                        <a:t> adoption, guardianship of a child (60 days to enroll)</a:t>
                      </a:r>
                    </a:p>
                    <a:p>
                      <a:pPr marL="0" marR="0" indent="0">
                        <a:lnSpc>
                          <a:spcPct val="100000"/>
                        </a:lnSpc>
                        <a:spcBef>
                          <a:spcPts val="0"/>
                        </a:spcBef>
                        <a:spcAft>
                          <a:spcPts val="800"/>
                        </a:spcAft>
                        <a:buClr>
                          <a:srgbClr val="820032"/>
                        </a:buClr>
                        <a:buFont typeface="Wingdings" panose="05000000000000000000" pitchFamily="2" charset="2"/>
                        <a:buNone/>
                      </a:pPr>
                      <a:r>
                        <a:rPr lang="en-US" sz="2000" b="0" baseline="0">
                          <a:effectLst/>
                          <a:latin typeface="Open Sans" panose="020B0606030504020204" pitchFamily="34" charset="0"/>
                          <a:ea typeface="Open Sans" panose="020B0606030504020204" pitchFamily="34" charset="0"/>
                          <a:cs typeface="Open Sans" panose="020B0606030504020204" pitchFamily="34" charset="0"/>
                        </a:rPr>
                        <a:t>Permanent Relocation</a:t>
                      </a:r>
                    </a:p>
                    <a:p>
                      <a:pPr marL="0" marR="0" indent="0">
                        <a:lnSpc>
                          <a:spcPct val="100000"/>
                        </a:lnSpc>
                        <a:spcBef>
                          <a:spcPts val="0"/>
                        </a:spcBef>
                        <a:spcAft>
                          <a:spcPts val="800"/>
                        </a:spcAft>
                        <a:buClr>
                          <a:srgbClr val="820032"/>
                        </a:buClr>
                        <a:buFont typeface="Wingdings" panose="05000000000000000000" pitchFamily="2" charset="2"/>
                        <a:buNone/>
                      </a:pPr>
                      <a:r>
                        <a:rPr lang="en-US" sz="2000" b="0" baseline="0">
                          <a:effectLst/>
                          <a:latin typeface="Open Sans" panose="020B0606030504020204" pitchFamily="34" charset="0"/>
                          <a:ea typeface="Open Sans" panose="020B0606030504020204" pitchFamily="34" charset="0"/>
                          <a:cs typeface="Open Sans" panose="020B0606030504020204" pitchFamily="34" charset="0"/>
                        </a:rPr>
                        <a:t>Spouse or dependent child death</a:t>
                      </a:r>
                      <a:endParaRPr lang="en-US" sz="2000" b="0">
                        <a:effectLst/>
                        <a:latin typeface="Open Sans" panose="020B0606030504020204" pitchFamily="34" charset="0"/>
                        <a:ea typeface="Open Sans" panose="020B0606030504020204" pitchFamily="34" charset="0"/>
                        <a:cs typeface="Open Sans" panose="020B0606030504020204" pitchFamily="34" charset="0"/>
                      </a:endParaRPr>
                    </a:p>
                  </a:txBody>
                  <a:tcPr marL="67951" marR="67951" marT="9438" marB="0">
                    <a:solidFill>
                      <a:srgbClr val="DEDEDE"/>
                    </a:solidFill>
                  </a:tcPr>
                </a:tc>
                <a:tc>
                  <a:txBody>
                    <a:bodyPr/>
                    <a:lstStyle/>
                    <a:p>
                      <a:pPr marL="168275" marR="0" lvl="1" indent="0" algn="l" defTabSz="457200" rtl="0" eaLnBrk="1" fontAlgn="auto" latinLnBrk="0" hangingPunct="1">
                        <a:lnSpc>
                          <a:spcPct val="100000"/>
                        </a:lnSpc>
                        <a:spcBef>
                          <a:spcPts val="600"/>
                        </a:spcBef>
                        <a:spcAft>
                          <a:spcPts val="600"/>
                        </a:spcAft>
                        <a:buClr>
                          <a:srgbClr val="820032"/>
                        </a:buClr>
                        <a:buSzTx/>
                        <a:buFont typeface="Wingdings" panose="05000000000000000000" pitchFamily="2" charset="2"/>
                        <a:buNone/>
                        <a:tabLst/>
                        <a:defRPr/>
                      </a:pPr>
                      <a:r>
                        <a:rPr lang="en-US" sz="2000" dirty="0">
                          <a:effectLst/>
                          <a:latin typeface="Open Sans" panose="020B0606030504020204" pitchFamily="34" charset="0"/>
                          <a:ea typeface="Open Sans" panose="020B0606030504020204" pitchFamily="34" charset="0"/>
                          <a:cs typeface="Open Sans" panose="020B0606030504020204" pitchFamily="34" charset="0"/>
                        </a:rPr>
                        <a:t>Change in employment category or appointment percentage</a:t>
                      </a:r>
                    </a:p>
                    <a:p>
                      <a:pPr marL="168275" marR="0" lvl="1" indent="0">
                        <a:lnSpc>
                          <a:spcPct val="100000"/>
                        </a:lnSpc>
                        <a:spcBef>
                          <a:spcPts val="600"/>
                        </a:spcBef>
                        <a:spcAft>
                          <a:spcPts val="600"/>
                        </a:spcAft>
                        <a:buClr>
                          <a:srgbClr val="820032"/>
                        </a:buClr>
                        <a:buFont typeface="Wingdings" panose="05000000000000000000" pitchFamily="2" charset="2"/>
                        <a:buNone/>
                      </a:pPr>
                      <a:r>
                        <a:rPr lang="en-US" sz="2000" dirty="0">
                          <a:effectLst/>
                          <a:latin typeface="Open Sans" panose="020B0606030504020204" pitchFamily="34" charset="0"/>
                          <a:ea typeface="Open Sans" panose="020B0606030504020204" pitchFamily="34" charset="0"/>
                          <a:cs typeface="Open Sans" panose="020B0606030504020204" pitchFamily="34" charset="0"/>
                        </a:rPr>
                        <a:t>End of employment</a:t>
                      </a:r>
                    </a:p>
                    <a:p>
                      <a:pPr marL="168275" marR="0" lvl="1" indent="0">
                        <a:lnSpc>
                          <a:spcPct val="100000"/>
                        </a:lnSpc>
                        <a:spcBef>
                          <a:spcPts val="600"/>
                        </a:spcBef>
                        <a:spcAft>
                          <a:spcPts val="600"/>
                        </a:spcAft>
                        <a:buClr>
                          <a:srgbClr val="820032"/>
                        </a:buClr>
                        <a:buFont typeface="Wingdings" panose="05000000000000000000" pitchFamily="2" charset="2"/>
                        <a:buNone/>
                      </a:pPr>
                      <a:r>
                        <a:rPr lang="en-US" sz="2000" dirty="0">
                          <a:effectLst/>
                          <a:latin typeface="Open Sans" panose="020B0606030504020204" pitchFamily="34" charset="0"/>
                          <a:ea typeface="Open Sans" panose="020B0606030504020204" pitchFamily="34" charset="0"/>
                          <a:cs typeface="Open Sans" panose="020B0606030504020204" pitchFamily="34" charset="0"/>
                        </a:rPr>
                        <a:t>Disability</a:t>
                      </a:r>
                    </a:p>
                  </a:txBody>
                  <a:tcPr marL="67951" marR="67951" marT="9438" marB="0">
                    <a:solidFill>
                      <a:srgbClr val="DEDED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64834305"/>
      </p:ext>
    </p:extLst>
  </p:cSld>
  <p:clrMapOvr>
    <a:masterClrMapping/>
  </p:clrMapOvr>
</p:sld>
</file>

<file path=ppt/theme/theme1.xml><?xml version="1.0" encoding="utf-8"?>
<a:theme xmlns:a="http://schemas.openxmlformats.org/drawingml/2006/main" name="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16E1946D02DD43AA188F4C25E2CBDC" ma:contentTypeVersion="4" ma:contentTypeDescription="Create a new document." ma:contentTypeScope="" ma:versionID="6ec2119cae4b1cd1e06aa9d16c4bb880">
  <xsd:schema xmlns:xsd="http://www.w3.org/2001/XMLSchema" xmlns:xs="http://www.w3.org/2001/XMLSchema" xmlns:p="http://schemas.microsoft.com/office/2006/metadata/properties" xmlns:ns2="d10e8e78-ed9f-4896-8a14-1e4edcae9c6a" targetNamespace="http://schemas.microsoft.com/office/2006/metadata/properties" ma:root="true" ma:fieldsID="e36102ac9983a360383d75650dfb9a54" ns2:_="">
    <xsd:import namespace="d10e8e78-ed9f-4896-8a14-1e4edcae9c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0e8e78-ed9f-4896-8a14-1e4edcae9c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B9D3A0-FA84-4845-A490-80759EE2A8FE}">
  <ds:schemaRefs>
    <ds:schemaRef ds:uri="http://schemas.openxmlformats.org/package/2006/metadata/core-properties"/>
    <ds:schemaRef ds:uri="http://purl.org/dc/terms/"/>
    <ds:schemaRef ds:uri="http://schemas.microsoft.com/office/infopath/2007/PartnerControls"/>
    <ds:schemaRef ds:uri="http://schemas.microsoft.com/office/2006/metadata/properties"/>
    <ds:schemaRef ds:uri="d10e8e78-ed9f-4896-8a14-1e4edcae9c6a"/>
    <ds:schemaRef ds:uri="http://schemas.microsoft.com/office/2006/documentManagement/typ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67E833F4-6A35-425B-98E4-A8F15841656A}">
  <ds:schemaRefs>
    <ds:schemaRef ds:uri="http://schemas.microsoft.com/sharepoint/v3/contenttype/forms"/>
  </ds:schemaRefs>
</ds:datastoreItem>
</file>

<file path=customXml/itemProps3.xml><?xml version="1.0" encoding="utf-8"?>
<ds:datastoreItem xmlns:ds="http://schemas.openxmlformats.org/officeDocument/2006/customXml" ds:itemID="{7F95A2C4-0CFD-4CE1-8FAC-91C8B9E6759F}">
  <ds:schemaRefs>
    <ds:schemaRef ds:uri="d10e8e78-ed9f-4896-8a14-1e4edcae9c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2006</TotalTime>
  <Words>4218</Words>
  <Application>Microsoft Office PowerPoint</Application>
  <PresentationFormat>Widescreen</PresentationFormat>
  <Paragraphs>529</Paragraphs>
  <Slides>49</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Calibri</vt:lpstr>
      <vt:lpstr>Gill Sans MT</vt:lpstr>
      <vt:lpstr>Lato</vt:lpstr>
      <vt:lpstr>Open Sans</vt:lpstr>
      <vt:lpstr>Wingdings</vt:lpstr>
      <vt:lpstr>Custom Design</vt:lpstr>
      <vt:lpstr>1_Custom Design</vt:lpstr>
      <vt:lpstr>2024 Employee Benefits </vt:lpstr>
      <vt:lpstr>Your Benefits</vt:lpstr>
      <vt:lpstr>MyUW portal</vt:lpstr>
      <vt:lpstr>Payroll Schedule </vt:lpstr>
      <vt:lpstr>Payroll Deductions</vt:lpstr>
      <vt:lpstr>Insurance Premiums for 9-Month Employees</vt:lpstr>
      <vt:lpstr>Benefit Enrollment Opportunities</vt:lpstr>
      <vt:lpstr>Initial Benefits Enrollment and Effective Dates</vt:lpstr>
      <vt:lpstr>Qualifying Life Event</vt:lpstr>
      <vt:lpstr>Eligible Dependents</vt:lpstr>
      <vt:lpstr>Enrollment Process</vt:lpstr>
      <vt:lpstr>Enrollment Process</vt:lpstr>
      <vt:lpstr>Enrollment Process</vt:lpstr>
      <vt:lpstr>Enrollment Process</vt:lpstr>
      <vt:lpstr>Paid Leave</vt:lpstr>
      <vt:lpstr>Paid Leave –  Short-term Academic Staff</vt:lpstr>
      <vt:lpstr>State Group Health Insurance</vt:lpstr>
      <vt:lpstr>State Group Health Insurance – Effective Dates</vt:lpstr>
      <vt:lpstr>State Group Health Insurance – Plan Designs </vt:lpstr>
      <vt:lpstr>State Group Health Insurance – Plan Designs</vt:lpstr>
      <vt:lpstr>State Group Health Insurance – Plan Designs</vt:lpstr>
      <vt:lpstr>State Group Health Insurance – Plan Designs</vt:lpstr>
      <vt:lpstr>State Group Health Insurance</vt:lpstr>
      <vt:lpstr>State Group Health Insurance – Coverage (local versus nationwide)</vt:lpstr>
      <vt:lpstr>State Group Health Insurance – Enrollment Options when Covered by Another Plan</vt:lpstr>
      <vt:lpstr>State Group Health Insurance – Action Necessary when Covered by Another Plan</vt:lpstr>
      <vt:lpstr>Pharmacy Benefits</vt:lpstr>
      <vt:lpstr>State Group Health Insurance – Pharmacy Benefits</vt:lpstr>
      <vt:lpstr>Dental Insurance  </vt:lpstr>
      <vt:lpstr>Dental Insurance– Plan Designs </vt:lpstr>
      <vt:lpstr>Dental Insurance– Plan Designs </vt:lpstr>
      <vt:lpstr>Dental Insurance – Plan Comparison</vt:lpstr>
      <vt:lpstr>Vision Insurance  </vt:lpstr>
      <vt:lpstr>Vision Insurance</vt:lpstr>
      <vt:lpstr>Life Insurance </vt:lpstr>
      <vt:lpstr>Life Insurance</vt:lpstr>
      <vt:lpstr>Life Insurance</vt:lpstr>
      <vt:lpstr>Life Insurance – Beneficiary Designation</vt:lpstr>
      <vt:lpstr>Accidental Death &amp; Dismemberment and  Accident Insurance</vt:lpstr>
      <vt:lpstr>Accidental Death &amp; Dismemberment and Accident Insurance</vt:lpstr>
      <vt:lpstr>Flexible Spending Accounts (FSAs)</vt:lpstr>
      <vt:lpstr>Flexible Spending Accounts (FSA)</vt:lpstr>
      <vt:lpstr>Retirement Plans </vt:lpstr>
      <vt:lpstr>Retirement Plans - Supplemental Savings Programs</vt:lpstr>
      <vt:lpstr>Retirement Plans - Supplemental Savings Programs</vt:lpstr>
      <vt:lpstr>Other Benefits </vt:lpstr>
      <vt:lpstr>Well-Being Resources</vt:lpstr>
      <vt:lpstr>Benefit Plan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Condimentum Tortor Vehicula</dc:title>
  <dc:creator>Lindsey Sievert</dc:creator>
  <cp:lastModifiedBy>Amanda Sonnenburg</cp:lastModifiedBy>
  <cp:revision>96</cp:revision>
  <cp:lastPrinted>2019-10-24T14:32:44Z</cp:lastPrinted>
  <dcterms:created xsi:type="dcterms:W3CDTF">2019-08-26T16:21:20Z</dcterms:created>
  <dcterms:modified xsi:type="dcterms:W3CDTF">2024-02-29T17:53:35Z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0x0101002B16E1946D02DD43AA188F4C25E2CBDC</vt:lpwstr>
  </property>
  <property fmtid="{D5CDD505-2E9C-101B-9397-08002B2CF9AE}" pid="3" name="MediaServiceImageTags">
    <vt:lpwstr/>
  </property>
</Properties>
</file>