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6" r:id="rId5"/>
  </p:sldMasterIdLst>
  <p:notesMasterIdLst>
    <p:notesMasterId r:id="rId75"/>
  </p:notesMasterIdLst>
  <p:sldIdLst>
    <p:sldId id="562" r:id="rId6"/>
    <p:sldId id="1440" r:id="rId7"/>
    <p:sldId id="564" r:id="rId8"/>
    <p:sldId id="1441" r:id="rId9"/>
    <p:sldId id="566" r:id="rId10"/>
    <p:sldId id="567" r:id="rId11"/>
    <p:sldId id="568" r:id="rId12"/>
    <p:sldId id="636" r:id="rId13"/>
    <p:sldId id="569" r:id="rId14"/>
    <p:sldId id="576" r:id="rId15"/>
    <p:sldId id="1442" r:id="rId16"/>
    <p:sldId id="1443" r:id="rId17"/>
    <p:sldId id="627" r:id="rId18"/>
    <p:sldId id="574" r:id="rId19"/>
    <p:sldId id="575" r:id="rId20"/>
    <p:sldId id="638" r:id="rId21"/>
    <p:sldId id="639" r:id="rId22"/>
    <p:sldId id="1438" r:id="rId23"/>
    <p:sldId id="1444" r:id="rId24"/>
    <p:sldId id="642" r:id="rId25"/>
    <p:sldId id="643" r:id="rId26"/>
    <p:sldId id="580" r:id="rId27"/>
    <p:sldId id="581" r:id="rId28"/>
    <p:sldId id="585" r:id="rId29"/>
    <p:sldId id="584" r:id="rId30"/>
    <p:sldId id="582" r:id="rId31"/>
    <p:sldId id="586" r:id="rId32"/>
    <p:sldId id="645" r:id="rId33"/>
    <p:sldId id="646" r:id="rId34"/>
    <p:sldId id="632" r:id="rId35"/>
    <p:sldId id="588" r:id="rId36"/>
    <p:sldId id="590" r:id="rId37"/>
    <p:sldId id="637" r:id="rId38"/>
    <p:sldId id="589" r:id="rId39"/>
    <p:sldId id="592" r:id="rId40"/>
    <p:sldId id="593" r:id="rId41"/>
    <p:sldId id="595" r:id="rId42"/>
    <p:sldId id="594" r:id="rId43"/>
    <p:sldId id="596" r:id="rId44"/>
    <p:sldId id="1437" r:id="rId45"/>
    <p:sldId id="598" r:id="rId46"/>
    <p:sldId id="599" r:id="rId47"/>
    <p:sldId id="600" r:id="rId48"/>
    <p:sldId id="1436" r:id="rId49"/>
    <p:sldId id="601" r:id="rId50"/>
    <p:sldId id="602" r:id="rId51"/>
    <p:sldId id="603" r:id="rId52"/>
    <p:sldId id="604" r:id="rId53"/>
    <p:sldId id="605" r:id="rId54"/>
    <p:sldId id="606" r:id="rId55"/>
    <p:sldId id="607" r:id="rId56"/>
    <p:sldId id="608" r:id="rId57"/>
    <p:sldId id="609" r:id="rId58"/>
    <p:sldId id="610" r:id="rId59"/>
    <p:sldId id="611" r:id="rId60"/>
    <p:sldId id="633" r:id="rId61"/>
    <p:sldId id="615" r:id="rId62"/>
    <p:sldId id="644" r:id="rId63"/>
    <p:sldId id="616" r:id="rId64"/>
    <p:sldId id="617" r:id="rId65"/>
    <p:sldId id="618" r:id="rId66"/>
    <p:sldId id="619" r:id="rId67"/>
    <p:sldId id="620" r:id="rId68"/>
    <p:sldId id="621" r:id="rId69"/>
    <p:sldId id="622" r:id="rId70"/>
    <p:sldId id="623" r:id="rId71"/>
    <p:sldId id="624" r:id="rId72"/>
    <p:sldId id="625" r:id="rId73"/>
    <p:sldId id="491" r:id="rId7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BEB73A-7BF0-98B8-3EA3-E7B1D3353458}" name="Erin Schoonmaker" initials="ES" userId="S::eschoonmaker@uwsa.edu::50b5b994-4094-4f9f-bccf-af0487fb8e20" providerId="AD"/>
  <p188:author id="{66C73C5C-8493-814A-1546-5000F5A241EF}" name="Amanda Sonnenburg" initials="AS" userId="S::asonnenburg@uwsa.edu::0074ddfe-c86c-4c4f-a558-188e55745a02" providerId="AD"/>
  <p188:author id="{0CA3B872-510E-DD0A-DFBE-FB59EC03AABC}" name="Kara Webber" initials="KW" userId="S::kwebber_uwsa.edu#ext#@universityofwisconsin.onmicrosoft.com::d539603d-ef44-4d6d-a0c8-616f937ce2f5" providerId="AD"/>
  <p188:author id="{914E7477-2C03-1ADD-A7DF-58734C95E6C1}" name="Brianne Jobke" initials="BJ" userId="S::bjobke@uwsa.edu::1259c9a3-e175-4bcb-9069-be062005bcc2" providerId="AD"/>
  <p188:author id="{23D5A67F-078B-8CBA-3282-76B8415C1B55}" name="Anthony, Jodi" initials="AJ" userId="S::jodi.anthony@uwss.wisconsin.edu::97367a64-9d71-4b45-ba9a-2dbb77bd9f8b" providerId="AD"/>
  <p188:author id="{B1F97BB2-2BC0-B253-89CB-F868864ACD93}" name="Sankey, Mary Kay" initials="SK" userId="S::marykay.sankey@uwss.wisconsin.edu::ff98ca3b-1959-4484-94f5-05e7594057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Sonnenburg" initials="AS" lastIdx="35" clrIdx="0">
    <p:extLst>
      <p:ext uri="{19B8F6BF-5375-455C-9EA6-DF929625EA0E}">
        <p15:presenceInfo xmlns:p15="http://schemas.microsoft.com/office/powerpoint/2012/main" userId="S::asonnenburg@uwsa.edu::0074ddfe-c86c-4c4f-a558-188e55745a02" providerId="AD"/>
      </p:ext>
    </p:extLst>
  </p:cmAuthor>
  <p:cmAuthor id="2" name="Brianne Jobke" initials="BJ" lastIdx="114" clrIdx="1">
    <p:extLst>
      <p:ext uri="{19B8F6BF-5375-455C-9EA6-DF929625EA0E}">
        <p15:presenceInfo xmlns:p15="http://schemas.microsoft.com/office/powerpoint/2012/main" userId="S::bjobke@uwsa.edu::1259c9a3-e175-4bcb-9069-be062005bcc2" providerId="AD"/>
      </p:ext>
    </p:extLst>
  </p:cmAuthor>
  <p:cmAuthor id="3" name="Erin Schoonmaker" initials="ES" lastIdx="21" clrIdx="2">
    <p:extLst>
      <p:ext uri="{19B8F6BF-5375-455C-9EA6-DF929625EA0E}">
        <p15:presenceInfo xmlns:p15="http://schemas.microsoft.com/office/powerpoint/2012/main" userId="S-1-5-21-1225019128-24118253-3464558956-184457" providerId="AD"/>
      </p:ext>
    </p:extLst>
  </p:cmAuthor>
  <p:cmAuthor id="4" name="Lauren Bridges" initials="LB" lastIdx="26" clrIdx="3">
    <p:extLst>
      <p:ext uri="{19B8F6BF-5375-455C-9EA6-DF929625EA0E}">
        <p15:presenceInfo xmlns:p15="http://schemas.microsoft.com/office/powerpoint/2012/main" userId="S::lbridges@uwsa.edu::544223a2-b8c5-4e96-8ae8-2f6c48e40f10" providerId="AD"/>
      </p:ext>
    </p:extLst>
  </p:cmAuthor>
  <p:cmAuthor id="5" name="Erin Schoonmaker" initials="ES [2]" lastIdx="7" clrIdx="4">
    <p:extLst>
      <p:ext uri="{19B8F6BF-5375-455C-9EA6-DF929625EA0E}">
        <p15:presenceInfo xmlns:p15="http://schemas.microsoft.com/office/powerpoint/2012/main" userId="S::eschoonmaker@uwsa.edu::50b5b994-4094-4f9f-bccf-af0487fb8e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D8CBCD"/>
    <a:srgbClr val="BDA7AA"/>
    <a:srgbClr val="960000"/>
    <a:srgbClr val="990033"/>
    <a:srgbClr val="C6C4C4"/>
    <a:srgbClr val="C9C9C9"/>
    <a:srgbClr val="A08085"/>
    <a:srgbClr val="99777C"/>
    <a:srgbClr val="EAE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89" autoAdjust="0"/>
  </p:normalViewPr>
  <p:slideViewPr>
    <p:cSldViewPr snapToGrid="0">
      <p:cViewPr varScale="1">
        <p:scale>
          <a:sx n="56" d="100"/>
          <a:sy n="56" d="100"/>
        </p:scale>
        <p:origin x="1044" y="52"/>
      </p:cViewPr>
      <p:guideLst>
        <p:guide orient="horz" pos="2160"/>
        <p:guide pos="3840"/>
      </p:guideLst>
    </p:cSldViewPr>
  </p:slideViewPr>
  <p:notesTextViewPr>
    <p:cViewPr>
      <p:scale>
        <a:sx n="1" d="1"/>
        <a:sy n="1" d="1"/>
      </p:scale>
      <p:origin x="0" y="0"/>
    </p:cViewPr>
  </p:notesTextViewPr>
  <p:sorterViewPr>
    <p:cViewPr>
      <p:scale>
        <a:sx n="100" d="100"/>
        <a:sy n="100" d="100"/>
      </p:scale>
      <p:origin x="0" y="-124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A4130D-8A5C-4444-B5F7-7CBF14E565DF}" type="datetimeFigureOut">
              <a:rPr lang="en-US" smtClean="0"/>
              <a:t>1/11/2024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A3396E-AC71-45FD-97E6-0EF72A014D70}" type="slidenum">
              <a:rPr lang="en-US" smtClean="0"/>
              <a:t>‹#›</a:t>
            </a:fld>
            <a:endParaRPr lang="en-US"/>
          </a:p>
        </p:txBody>
      </p:sp>
    </p:spTree>
    <p:extLst>
      <p:ext uri="{BB962C8B-B14F-4D97-AF65-F5344CB8AC3E}">
        <p14:creationId xmlns:p14="http://schemas.microsoft.com/office/powerpoint/2010/main" val="203609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a:t>
            </a:fld>
            <a:endParaRPr lang="en-US"/>
          </a:p>
        </p:txBody>
      </p:sp>
    </p:spTree>
    <p:extLst>
      <p:ext uri="{BB962C8B-B14F-4D97-AF65-F5344CB8AC3E}">
        <p14:creationId xmlns:p14="http://schemas.microsoft.com/office/powerpoint/2010/main" val="75977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 to the </a:t>
            </a:r>
            <a:r>
              <a:rPr lang="en-US" dirty="0" err="1"/>
              <a:t>MyUW</a:t>
            </a:r>
            <a:r>
              <a:rPr lang="en-US" dirty="0"/>
              <a:t> portal to make your elections unless your Enrollment Deadline Worksheet indicates you must submit paper applications.</a:t>
            </a:r>
          </a:p>
        </p:txBody>
      </p:sp>
      <p:sp>
        <p:nvSpPr>
          <p:cNvPr id="4" name="Slide Number Placeholder 3"/>
          <p:cNvSpPr>
            <a:spLocks noGrp="1"/>
          </p:cNvSpPr>
          <p:nvPr>
            <p:ph type="sldNum" sz="quarter" idx="5"/>
          </p:nvPr>
        </p:nvSpPr>
        <p:spPr/>
        <p:txBody>
          <a:bodyPr/>
          <a:lstStyle/>
          <a:p>
            <a:fld id="{A0A3396E-AC71-45FD-97E6-0EF72A014D70}" type="slidenum">
              <a:rPr lang="en-US" smtClean="0"/>
              <a:t>14</a:t>
            </a:fld>
            <a:endParaRPr lang="en-US"/>
          </a:p>
        </p:txBody>
      </p:sp>
    </p:spTree>
    <p:extLst>
      <p:ext uri="{BB962C8B-B14F-4D97-AF65-F5344CB8AC3E}">
        <p14:creationId xmlns:p14="http://schemas.microsoft.com/office/powerpoint/2010/main" val="189881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employees coming from State employment (classified) to Faculty, Academic Staff, or Limited Appointee position (unclassified), you will have a new Income Continuation Insurance enrollment.</a:t>
            </a:r>
          </a:p>
        </p:txBody>
      </p:sp>
      <p:sp>
        <p:nvSpPr>
          <p:cNvPr id="4" name="Slide Number Placeholder 3"/>
          <p:cNvSpPr>
            <a:spLocks noGrp="1"/>
          </p:cNvSpPr>
          <p:nvPr>
            <p:ph type="sldNum" sz="quarter" idx="5"/>
          </p:nvPr>
        </p:nvSpPr>
        <p:spPr/>
        <p:txBody>
          <a:bodyPr/>
          <a:lstStyle/>
          <a:p>
            <a:fld id="{A0A3396E-AC71-45FD-97E6-0EF72A014D70}" type="slidenum">
              <a:rPr lang="en-US" smtClean="0"/>
              <a:t>15</a:t>
            </a:fld>
            <a:endParaRPr lang="en-US"/>
          </a:p>
        </p:txBody>
      </p:sp>
    </p:spTree>
    <p:extLst>
      <p:ext uri="{BB962C8B-B14F-4D97-AF65-F5344CB8AC3E}">
        <p14:creationId xmlns:p14="http://schemas.microsoft.com/office/powerpoint/2010/main" val="236834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A50021"/>
              </a:buClr>
              <a:buFont typeface="Arial" panose="020B0604020202020204" pitchFamily="34" charset="0"/>
              <a:buNone/>
            </a:pPr>
            <a:r>
              <a:rPr lang="en-US" sz="1200" dirty="0"/>
              <a:t>You may use vacation before it is earned. Unused vacation earned in a fiscal year can be carried over for one fiscal year and then will expire. </a:t>
            </a:r>
          </a:p>
          <a:p>
            <a:pPr>
              <a:buClr>
                <a:srgbClr val="A50021"/>
              </a:buClr>
              <a:buFont typeface="Wingdings" panose="05000000000000000000" pitchFamily="2" charset="2"/>
              <a:buNone/>
            </a:pPr>
            <a:endParaRPr lang="en-US" sz="1200" dirty="0"/>
          </a:p>
          <a:p>
            <a:pPr>
              <a:buClr>
                <a:srgbClr val="A50021"/>
              </a:buClr>
              <a:buFont typeface="Wingdings" panose="05000000000000000000" pitchFamily="2" charset="2"/>
              <a:buNone/>
            </a:pPr>
            <a:r>
              <a:rPr lang="en-US" sz="1200" dirty="0"/>
              <a:t>Vacation Banking</a:t>
            </a:r>
          </a:p>
          <a:p>
            <a:pPr>
              <a:buClr>
                <a:srgbClr val="A50021"/>
              </a:buClr>
              <a:buFont typeface="Wingdings" panose="05000000000000000000" pitchFamily="2" charset="2"/>
              <a:buNone/>
            </a:pPr>
            <a:r>
              <a:rPr lang="en-US" sz="1200" dirty="0"/>
              <a:t>After 10 complete fiscal years of service (July 1–June 30), up to 40 hours of unused vacation may be put into a banked leave account each year. After 25 complete fiscal years of service, up to 80 hours of unused vacation may be put into a banked leave account each year. Banked leave may be used at any time or cashed out upon termination. Banked vacation hours do not expire.</a:t>
            </a:r>
          </a:p>
          <a:p>
            <a:pPr>
              <a:buClr>
                <a:srgbClr val="A50021"/>
              </a:buClr>
              <a:buFont typeface="Wingdings" panose="05000000000000000000" pitchFamily="2" charset="2"/>
              <a:buNone/>
            </a:pPr>
            <a:endParaRPr lang="en-US" sz="1200" dirty="0"/>
          </a:p>
          <a:p>
            <a:r>
              <a:rPr lang="en-US" sz="1200" dirty="0"/>
              <a:t>Sick Leave</a:t>
            </a:r>
          </a:p>
          <a:p>
            <a:r>
              <a:rPr lang="en-US" sz="1200" dirty="0"/>
              <a:t>176 hours of sick leave are granted at the start of employment and can be used during the first 18 months of employment. After the first 18 months, up to 96 hours of sick leave is earned per fiscal year. Sick leave accumulates without limit, does not expire, and cannot be used before it is earned. Leave reports must be submitted monthly (or as leave is used) or your sick leave balance will be reduced.</a:t>
            </a:r>
          </a:p>
        </p:txBody>
      </p:sp>
      <p:sp>
        <p:nvSpPr>
          <p:cNvPr id="4" name="Slide Number Placeholder 3"/>
          <p:cNvSpPr>
            <a:spLocks noGrp="1"/>
          </p:cNvSpPr>
          <p:nvPr>
            <p:ph type="sldNum" sz="quarter" idx="5"/>
          </p:nvPr>
        </p:nvSpPr>
        <p:spPr/>
        <p:txBody>
          <a:bodyPr/>
          <a:lstStyle/>
          <a:p>
            <a:fld id="{A0A3396E-AC71-45FD-97E6-0EF72A014D70}" type="slidenum">
              <a:rPr lang="en-US" smtClean="0"/>
              <a:t>17</a:t>
            </a:fld>
            <a:endParaRPr lang="en-US"/>
          </a:p>
        </p:txBody>
      </p:sp>
    </p:spTree>
    <p:extLst>
      <p:ext uri="{BB962C8B-B14F-4D97-AF65-F5344CB8AC3E}">
        <p14:creationId xmlns:p14="http://schemas.microsoft.com/office/powerpoint/2010/main" val="125295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Vacation</a:t>
            </a:r>
          </a:p>
          <a:p>
            <a:pPr marL="285750" indent="-285750">
              <a:buClr>
                <a:srgbClr val="820032"/>
              </a:buClr>
              <a:buFont typeface="Arial" panose="020B0604020202020204" pitchFamily="34" charset="0"/>
              <a:buChar char="•"/>
            </a:pPr>
            <a:r>
              <a:rPr lang="en-US" sz="1200" dirty="0"/>
              <a:t>Allocated each calendar year, based on years of service and status.</a:t>
            </a:r>
          </a:p>
          <a:p>
            <a:pPr marL="285750" marR="0" lvl="0" indent="-285750" algn="l" defTabSz="914400" rtl="0" eaLnBrk="1" fontAlgn="auto" latinLnBrk="0" hangingPunct="1">
              <a:lnSpc>
                <a:spcPct val="100000"/>
              </a:lnSpc>
              <a:spcBef>
                <a:spcPts val="0"/>
              </a:spcBef>
              <a:spcAft>
                <a:spcPts val="0"/>
              </a:spcAft>
              <a:buClr>
                <a:srgbClr val="820032"/>
              </a:buClr>
              <a:buSzTx/>
              <a:buFont typeface="Arial" panose="020B0604020202020204" pitchFamily="34" charset="0"/>
              <a:buChar char="•"/>
              <a:tabLst/>
              <a:defRPr/>
            </a:pPr>
            <a:r>
              <a:rPr lang="en-US" i="0" dirty="0"/>
              <a:t>You may use vacation before it is earned within the same calendar year.</a:t>
            </a:r>
          </a:p>
          <a:p>
            <a:pPr marL="285750" indent="-285750">
              <a:buClr>
                <a:srgbClr val="820032"/>
              </a:buClr>
              <a:buFont typeface="Arial" panose="020B0604020202020204" pitchFamily="34" charset="0"/>
              <a:buChar char="•"/>
            </a:pPr>
            <a:r>
              <a:rPr lang="en-US" sz="1200" dirty="0"/>
              <a:t>Hours earned each year may carry over to end of following calendar year.</a:t>
            </a:r>
          </a:p>
          <a:p>
            <a:pPr marL="285750" indent="-285750">
              <a:buClr>
                <a:srgbClr val="820032"/>
              </a:buClr>
              <a:buFont typeface="Arial" panose="020B0604020202020204" pitchFamily="34" charset="0"/>
              <a:buChar char="•"/>
            </a:pPr>
            <a:r>
              <a:rPr lang="en-US" sz="1200" dirty="0"/>
              <a:t>Hours lost if not used or banked (if eligible) by end of carry over period.</a:t>
            </a:r>
          </a:p>
          <a:p>
            <a:pPr marL="0" indent="0">
              <a:buClr>
                <a:srgbClr val="820032"/>
              </a:buClr>
              <a:buFont typeface="Wingdings" panose="05000000000000000000" pitchFamily="2" charset="2"/>
              <a:buNone/>
            </a:pPr>
            <a:endParaRPr lang="en-US" sz="1200" dirty="0">
              <a:solidFill>
                <a:srgbClr val="820032"/>
              </a:solidFill>
            </a:endParaRPr>
          </a:p>
          <a:p>
            <a:pPr marL="0" indent="0">
              <a:buClr>
                <a:srgbClr val="820032"/>
              </a:buClr>
              <a:buFont typeface="Wingdings" panose="05000000000000000000" pitchFamily="2" charset="2"/>
              <a:buNone/>
            </a:pPr>
            <a:r>
              <a:rPr lang="en-US" sz="1400" dirty="0">
                <a:solidFill>
                  <a:srgbClr val="820032"/>
                </a:solidFill>
              </a:rPr>
              <a:t>Sick Leave</a:t>
            </a:r>
          </a:p>
          <a:p>
            <a:pPr marL="285750" indent="-285750">
              <a:buClr>
                <a:srgbClr val="820032"/>
              </a:buClr>
              <a:buFont typeface="Arial" panose="020B0604020202020204" pitchFamily="34" charset="0"/>
              <a:buChar char="•"/>
            </a:pPr>
            <a:r>
              <a:rPr lang="en-US" sz="1200" dirty="0"/>
              <a:t>Earn up to 5 hours per paycheck (130 hours per year)</a:t>
            </a:r>
          </a:p>
          <a:p>
            <a:pPr marL="285750" indent="-285750">
              <a:buClr>
                <a:srgbClr val="820032"/>
              </a:buClr>
              <a:buFont typeface="Arial" panose="020B0604020202020204" pitchFamily="34" charset="0"/>
              <a:buChar char="•"/>
            </a:pPr>
            <a:r>
              <a:rPr lang="en-US" sz="1200" dirty="0"/>
              <a:t>Accumulates without limit</a:t>
            </a:r>
          </a:p>
          <a:p>
            <a:pPr marL="285750" indent="-285750">
              <a:buClr>
                <a:srgbClr val="820032"/>
              </a:buClr>
              <a:buFont typeface="Arial" panose="020B0604020202020204" pitchFamily="34" charset="0"/>
              <a:buChar char="•"/>
            </a:pPr>
            <a:r>
              <a:rPr lang="en-US" sz="1200" dirty="0"/>
              <a:t>May only be used after it’s earned</a:t>
            </a:r>
          </a:p>
          <a:p>
            <a:pPr marL="285750" indent="-285750">
              <a:buClr>
                <a:srgbClr val="820032"/>
              </a:buClr>
              <a:buFont typeface="Arial" panose="020B0604020202020204" pitchFamily="34" charset="0"/>
              <a:buChar char="•"/>
            </a:pPr>
            <a:r>
              <a:rPr lang="en-US" sz="1200" dirty="0"/>
              <a:t>Hours can be converted to credits to pay for State Group Health Insurance premiums in retirement (if eligible)</a:t>
            </a:r>
          </a:p>
        </p:txBody>
      </p:sp>
      <p:sp>
        <p:nvSpPr>
          <p:cNvPr id="4" name="Slide Number Placeholder 3"/>
          <p:cNvSpPr>
            <a:spLocks noGrp="1"/>
          </p:cNvSpPr>
          <p:nvPr>
            <p:ph type="sldNum" sz="quarter" idx="5"/>
          </p:nvPr>
        </p:nvSpPr>
        <p:spPr/>
        <p:txBody>
          <a:bodyPr/>
          <a:lstStyle/>
          <a:p>
            <a:fld id="{A0A3396E-AC71-45FD-97E6-0EF72A014D70}" type="slidenum">
              <a:rPr lang="en-US" smtClean="0"/>
              <a:t>18</a:t>
            </a:fld>
            <a:endParaRPr lang="en-US"/>
          </a:p>
        </p:txBody>
      </p:sp>
    </p:spTree>
    <p:extLst>
      <p:ext uri="{BB962C8B-B14F-4D97-AF65-F5344CB8AC3E}">
        <p14:creationId xmlns:p14="http://schemas.microsoft.com/office/powerpoint/2010/main" val="338967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A50021"/>
              </a:buClr>
              <a:buFont typeface="Arial" panose="020B0604020202020204" pitchFamily="34" charset="0"/>
              <a:buNone/>
            </a:pPr>
            <a:r>
              <a:rPr lang="en-US" sz="2800" dirty="0"/>
              <a:t>Personal Holidays</a:t>
            </a:r>
          </a:p>
          <a:p>
            <a:pPr marL="457200" indent="-457200">
              <a:buClr>
                <a:srgbClr val="A50021"/>
              </a:buClr>
              <a:buFont typeface="Arial" panose="020B0604020202020204" pitchFamily="34" charset="0"/>
              <a:buChar char="•"/>
            </a:pPr>
            <a:r>
              <a:rPr lang="en-US" sz="2800" dirty="0"/>
              <a:t>Granted on hire date and for Academic Staff and Limited Appointees every July 1</a:t>
            </a:r>
            <a:r>
              <a:rPr lang="en-US" sz="2800" baseline="30000" dirty="0"/>
              <a:t>st</a:t>
            </a:r>
            <a:r>
              <a:rPr lang="en-US" sz="2800" dirty="0"/>
              <a:t> or for University Staff Employees January 1</a:t>
            </a:r>
            <a:r>
              <a:rPr lang="en-US" sz="2800" baseline="30000" dirty="0"/>
              <a:t>st</a:t>
            </a:r>
            <a:r>
              <a:rPr lang="en-US" sz="2800" dirty="0"/>
              <a:t> thereafter.</a:t>
            </a:r>
          </a:p>
          <a:p>
            <a:pPr marL="457200" indent="-457200">
              <a:buClr>
                <a:srgbClr val="A50021"/>
              </a:buClr>
              <a:buFont typeface="Arial" panose="020B0604020202020204" pitchFamily="34" charset="0"/>
              <a:buChar char="•"/>
            </a:pPr>
            <a:r>
              <a:rPr lang="en-US" sz="2800" dirty="0"/>
              <a:t>Must be used during the fiscal or calendar year granted, unused hours expire and can not be carried over</a:t>
            </a:r>
          </a:p>
        </p:txBody>
      </p:sp>
      <p:sp>
        <p:nvSpPr>
          <p:cNvPr id="4" name="Slide Number Placeholder 3"/>
          <p:cNvSpPr>
            <a:spLocks noGrp="1"/>
          </p:cNvSpPr>
          <p:nvPr>
            <p:ph type="sldNum" sz="quarter" idx="5"/>
          </p:nvPr>
        </p:nvSpPr>
        <p:spPr/>
        <p:txBody>
          <a:bodyPr/>
          <a:lstStyle/>
          <a:p>
            <a:fld id="{A0A3396E-AC71-45FD-97E6-0EF72A014D70}" type="slidenum">
              <a:rPr lang="en-US" smtClean="0"/>
              <a:t>19</a:t>
            </a:fld>
            <a:endParaRPr lang="en-US"/>
          </a:p>
        </p:txBody>
      </p:sp>
    </p:spTree>
    <p:extLst>
      <p:ext uri="{BB962C8B-B14F-4D97-AF65-F5344CB8AC3E}">
        <p14:creationId xmlns:p14="http://schemas.microsoft.com/office/powerpoint/2010/main" val="277823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A50021"/>
              </a:buClr>
              <a:buFont typeface="Wingdings" panose="05000000000000000000" pitchFamily="2" charset="2"/>
              <a:buNone/>
            </a:pPr>
            <a:r>
              <a:rPr lang="en-US" dirty="0"/>
              <a:t>VOTING </a:t>
            </a:r>
          </a:p>
          <a:p>
            <a:pPr>
              <a:buClr>
                <a:srgbClr val="A50021"/>
              </a:buClr>
              <a:buFont typeface="Wingdings" panose="05000000000000000000" pitchFamily="2" charset="2"/>
              <a:buNone/>
            </a:pPr>
            <a:r>
              <a:rPr lang="en-US" dirty="0"/>
              <a:t>If you cannot vote outside of work hours, you may receive paid leave to vote.</a:t>
            </a:r>
          </a:p>
          <a:p>
            <a:pPr>
              <a:buClr>
                <a:srgbClr val="A50021"/>
              </a:buClr>
              <a:buFont typeface="Wingdings" panose="05000000000000000000" pitchFamily="2" charset="2"/>
              <a:buNone/>
            </a:pPr>
            <a:endParaRPr lang="en-US" dirty="0"/>
          </a:p>
          <a:p>
            <a:pPr>
              <a:buClr>
                <a:srgbClr val="A50021"/>
              </a:buClr>
              <a:buFont typeface="Wingdings" panose="05000000000000000000" pitchFamily="2" charset="2"/>
              <a:buNone/>
            </a:pPr>
            <a:r>
              <a:rPr lang="en-US" dirty="0"/>
              <a:t>FACULTY SABBATICAL </a:t>
            </a:r>
          </a:p>
          <a:p>
            <a:pPr>
              <a:buClr>
                <a:srgbClr val="A50021"/>
              </a:buClr>
              <a:buFont typeface="Wingdings" panose="05000000000000000000" pitchFamily="2" charset="2"/>
              <a:buNone/>
            </a:pPr>
            <a:r>
              <a:rPr lang="en-US" dirty="0"/>
              <a:t>If offered at your campus, faculty may request sabbatical leave after they have completed six full years of Universities of Wisconsin service. Eligible faculty receive 100% pay for one semester or up to 65% pay for a full academic year.</a:t>
            </a:r>
          </a:p>
        </p:txBody>
      </p:sp>
      <p:sp>
        <p:nvSpPr>
          <p:cNvPr id="4" name="Slide Number Placeholder 3"/>
          <p:cNvSpPr>
            <a:spLocks noGrp="1"/>
          </p:cNvSpPr>
          <p:nvPr>
            <p:ph type="sldNum" sz="quarter" idx="5"/>
          </p:nvPr>
        </p:nvSpPr>
        <p:spPr/>
        <p:txBody>
          <a:bodyPr/>
          <a:lstStyle/>
          <a:p>
            <a:fld id="{A0A3396E-AC71-45FD-97E6-0EF72A014D70}" type="slidenum">
              <a:rPr lang="en-US" smtClean="0"/>
              <a:t>20</a:t>
            </a:fld>
            <a:endParaRPr lang="en-US"/>
          </a:p>
        </p:txBody>
      </p:sp>
    </p:spTree>
    <p:extLst>
      <p:ext uri="{BB962C8B-B14F-4D97-AF65-F5344CB8AC3E}">
        <p14:creationId xmlns:p14="http://schemas.microsoft.com/office/powerpoint/2010/main" val="2875028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Full-time exempt employees will report absences in half or full day increments (4 or 8 hours)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Part-time and non-exempt employees report actual hours in 15-minute increments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21</a:t>
            </a:fld>
            <a:endParaRPr lang="en-US"/>
          </a:p>
        </p:txBody>
      </p:sp>
    </p:spTree>
    <p:extLst>
      <p:ext uri="{BB962C8B-B14F-4D97-AF65-F5344CB8AC3E}">
        <p14:creationId xmlns:p14="http://schemas.microsoft.com/office/powerpoint/2010/main" val="370437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eligible for the State Group Health Insurance if you are eligible for the Wisconsin Retirement System (see page 15 of your Benefits Summary). WRS eligibility depends on your employment classification, requires a minimum number of hours to be worked, and a minimum employment duration. Your Human Resources office will inform you of your eligibility.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23</a:t>
            </a:fld>
            <a:endParaRPr lang="en-US"/>
          </a:p>
        </p:txBody>
      </p:sp>
    </p:spTree>
    <p:extLst>
      <p:ext uri="{BB962C8B-B14F-4D97-AF65-F5344CB8AC3E}">
        <p14:creationId xmlns:p14="http://schemas.microsoft.com/office/powerpoint/2010/main" val="316413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University Staff – With no prior state WRS service you would pay the first two months of the employee &amp; employer portions of the premium. You may enroll in State Group Health Insurance and choose when you would like coverage to begin, either the first of the month following your date of hire or first of the month after you have two months of state WRS service. If you want immediate coverage, you will pay the total employee and employer portions of the premium until you have two months of state WRS service. The employer contribution begins the 3</a:t>
            </a:r>
            <a:r>
              <a:rPr lang="en-US" sz="1100" baseline="30000" dirty="0"/>
              <a:t>rd</a:t>
            </a:r>
            <a:r>
              <a:rPr lang="en-US" sz="1100" dirty="0"/>
              <a:t> month of WRS employment.</a:t>
            </a:r>
          </a:p>
        </p:txBody>
      </p:sp>
      <p:sp>
        <p:nvSpPr>
          <p:cNvPr id="4" name="Slide Number Placeholder 3"/>
          <p:cNvSpPr>
            <a:spLocks noGrp="1"/>
          </p:cNvSpPr>
          <p:nvPr>
            <p:ph type="sldNum" sz="quarter" idx="5"/>
          </p:nvPr>
        </p:nvSpPr>
        <p:spPr/>
        <p:txBody>
          <a:bodyPr/>
          <a:lstStyle/>
          <a:p>
            <a:fld id="{A0A3396E-AC71-45FD-97E6-0EF72A014D70}" type="slidenum">
              <a:rPr lang="en-US" smtClean="0"/>
              <a:t>24</a:t>
            </a:fld>
            <a:endParaRPr lang="en-US"/>
          </a:p>
        </p:txBody>
      </p:sp>
    </p:spTree>
    <p:extLst>
      <p:ext uri="{BB962C8B-B14F-4D97-AF65-F5344CB8AC3E}">
        <p14:creationId xmlns:p14="http://schemas.microsoft.com/office/powerpoint/2010/main" val="3048550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want to receive services locally, choose the Health Plan or the High Deductible Health Plan.</a:t>
            </a:r>
          </a:p>
          <a:p>
            <a:pPr marL="171450" indent="-171450">
              <a:buFont typeface="Arial" panose="020B0604020202020204" pitchFamily="34" charset="0"/>
              <a:buChar char="•"/>
            </a:pPr>
            <a:r>
              <a:rPr lang="en-US" dirty="0"/>
              <a:t>If you need nationwide coverage, choose the Access Health Plan or the Access HDHP.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26</a:t>
            </a:fld>
            <a:endParaRPr lang="en-US"/>
          </a:p>
        </p:txBody>
      </p:sp>
    </p:spTree>
    <p:extLst>
      <p:ext uri="{BB962C8B-B14F-4D97-AF65-F5344CB8AC3E}">
        <p14:creationId xmlns:p14="http://schemas.microsoft.com/office/powerpoint/2010/main" val="256457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MyUW</a:t>
            </a:r>
            <a:r>
              <a:rPr lang="en-US" dirty="0"/>
              <a:t> Portal is your hub for Universities of Wisconsin News, Time &amp; Absence Information, Payroll Information, and Benefits information. Log in regularly to stay up to date.</a:t>
            </a:r>
          </a:p>
        </p:txBody>
      </p:sp>
      <p:sp>
        <p:nvSpPr>
          <p:cNvPr id="4" name="Slide Number Placeholder 3"/>
          <p:cNvSpPr>
            <a:spLocks noGrp="1"/>
          </p:cNvSpPr>
          <p:nvPr>
            <p:ph type="sldNum" sz="quarter" idx="5"/>
          </p:nvPr>
        </p:nvSpPr>
        <p:spPr/>
        <p:txBody>
          <a:bodyPr/>
          <a:lstStyle/>
          <a:p>
            <a:fld id="{A0A3396E-AC71-45FD-97E6-0EF72A014D70}" type="slidenum">
              <a:rPr lang="en-US" smtClean="0"/>
              <a:t>3</a:t>
            </a:fld>
            <a:endParaRPr lang="en-US"/>
          </a:p>
        </p:txBody>
      </p:sp>
    </p:spTree>
    <p:extLst>
      <p:ext uri="{BB962C8B-B14F-4D97-AF65-F5344CB8AC3E}">
        <p14:creationId xmlns:p14="http://schemas.microsoft.com/office/powerpoint/2010/main" val="451717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A3396E-AC71-45FD-97E6-0EF72A014D70}" type="slidenum">
              <a:rPr lang="en-US" smtClean="0"/>
              <a:t>27</a:t>
            </a:fld>
            <a:endParaRPr lang="en-US"/>
          </a:p>
        </p:txBody>
      </p:sp>
    </p:spTree>
    <p:extLst>
      <p:ext uri="{BB962C8B-B14F-4D97-AF65-F5344CB8AC3E}">
        <p14:creationId xmlns:p14="http://schemas.microsoft.com/office/powerpoint/2010/main" val="2635192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can be found in your Benefits Summary beginning on page ?</a:t>
            </a:r>
          </a:p>
        </p:txBody>
      </p:sp>
      <p:sp>
        <p:nvSpPr>
          <p:cNvPr id="4" name="Slide Number Placeholder 3"/>
          <p:cNvSpPr>
            <a:spLocks noGrp="1"/>
          </p:cNvSpPr>
          <p:nvPr>
            <p:ph type="sldNum" sz="quarter" idx="5"/>
          </p:nvPr>
        </p:nvSpPr>
        <p:spPr/>
        <p:txBody>
          <a:bodyPr/>
          <a:lstStyle/>
          <a:p>
            <a:fld id="{A0A3396E-AC71-45FD-97E6-0EF72A014D70}" type="slidenum">
              <a:rPr lang="en-US" smtClean="0"/>
              <a:t>28</a:t>
            </a:fld>
            <a:endParaRPr lang="en-US"/>
          </a:p>
        </p:txBody>
      </p:sp>
    </p:spTree>
    <p:extLst>
      <p:ext uri="{BB962C8B-B14F-4D97-AF65-F5344CB8AC3E}">
        <p14:creationId xmlns:p14="http://schemas.microsoft.com/office/powerpoint/2010/main" val="2301811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Plan Search tool helps you select a carrier that will cover services in the county you want to receive services in and from the doctors, urgent care facilities and hospitals you want to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the Health Plan Search tool and run through an example</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30</a:t>
            </a:fld>
            <a:endParaRPr lang="en-US"/>
          </a:p>
        </p:txBody>
      </p:sp>
    </p:spTree>
    <p:extLst>
      <p:ext uri="{BB962C8B-B14F-4D97-AF65-F5344CB8AC3E}">
        <p14:creationId xmlns:p14="http://schemas.microsoft.com/office/powerpoint/2010/main" val="3805471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31</a:t>
            </a:fld>
            <a:endParaRPr lang="en-US"/>
          </a:p>
        </p:txBody>
      </p:sp>
    </p:spTree>
    <p:extLst>
      <p:ext uri="{BB962C8B-B14F-4D97-AF65-F5344CB8AC3E}">
        <p14:creationId xmlns:p14="http://schemas.microsoft.com/office/powerpoint/2010/main" val="2085837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Optum is the chosen Administrator</a:t>
            </a:r>
          </a:p>
        </p:txBody>
      </p:sp>
      <p:sp>
        <p:nvSpPr>
          <p:cNvPr id="4" name="Slide Number Placeholder 3"/>
          <p:cNvSpPr>
            <a:spLocks noGrp="1"/>
          </p:cNvSpPr>
          <p:nvPr>
            <p:ph type="sldNum" sz="quarter" idx="5"/>
          </p:nvPr>
        </p:nvSpPr>
        <p:spPr/>
        <p:txBody>
          <a:bodyPr/>
          <a:lstStyle/>
          <a:p>
            <a:fld id="{A0A3396E-AC71-45FD-97E6-0EF72A014D70}" type="slidenum">
              <a:rPr lang="en-US" smtClean="0"/>
              <a:t>32</a:t>
            </a:fld>
            <a:endParaRPr lang="en-US"/>
          </a:p>
        </p:txBody>
      </p:sp>
    </p:spTree>
    <p:extLst>
      <p:ext uri="{BB962C8B-B14F-4D97-AF65-F5344CB8AC3E}">
        <p14:creationId xmlns:p14="http://schemas.microsoft.com/office/powerpoint/2010/main" val="148188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choose to enroll in the Health Opt-Out Incentive make sure you elect the Health Opt-Out Incentive option when enrolling in the MyUW portal or if you use a paper application. Electing Waive does not enroll you in the Opt-Out Incentive.</a:t>
            </a:r>
          </a:p>
        </p:txBody>
      </p:sp>
      <p:sp>
        <p:nvSpPr>
          <p:cNvPr id="4" name="Slide Number Placeholder 3"/>
          <p:cNvSpPr>
            <a:spLocks noGrp="1"/>
          </p:cNvSpPr>
          <p:nvPr>
            <p:ph type="sldNum" sz="quarter" idx="5"/>
          </p:nvPr>
        </p:nvSpPr>
        <p:spPr/>
        <p:txBody>
          <a:bodyPr/>
          <a:lstStyle/>
          <a:p>
            <a:fld id="{A0A3396E-AC71-45FD-97E6-0EF72A014D70}" type="slidenum">
              <a:rPr lang="en-US" smtClean="0"/>
              <a:t>35</a:t>
            </a:fld>
            <a:endParaRPr lang="en-US"/>
          </a:p>
        </p:txBody>
      </p:sp>
    </p:spTree>
    <p:extLst>
      <p:ext uri="{BB962C8B-B14F-4D97-AF65-F5344CB8AC3E}">
        <p14:creationId xmlns:p14="http://schemas.microsoft.com/office/powerpoint/2010/main" val="4271355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Your cost at the pharmacy depends on the:</a:t>
            </a:r>
          </a:p>
          <a:p>
            <a:pPr lvl="1"/>
            <a:r>
              <a:rPr lang="en-US" sz="1800" b="1" dirty="0"/>
              <a:t>Plan design </a:t>
            </a:r>
            <a:r>
              <a:rPr lang="en-US" sz="1800" dirty="0"/>
              <a:t>you select and the</a:t>
            </a:r>
          </a:p>
          <a:p>
            <a:pPr lvl="1">
              <a:spcAft>
                <a:spcPts val="1200"/>
              </a:spcAft>
            </a:pPr>
            <a:r>
              <a:rPr lang="en-US" sz="1800" b="1" dirty="0"/>
              <a:t>Level of the drug </a:t>
            </a:r>
            <a:r>
              <a:rPr lang="en-US" sz="1800" dirty="0"/>
              <a:t>on the formulary list (for example, generic vs. brand name)</a:t>
            </a:r>
          </a:p>
          <a:p>
            <a:r>
              <a:rPr lang="en-US" sz="2400" dirty="0"/>
              <a:t>Health Plans: You pay a copay or coinsurance per 30-day supply as outlined on the formulary list, up to the annual out-of-pocket maximum</a:t>
            </a:r>
          </a:p>
          <a:p>
            <a:r>
              <a:rPr lang="en-US" sz="2400" dirty="0"/>
              <a:t>HDHPs: After the deductible, you pay a copay or coinsurance per 30-day supply as outlined on the formulary list, up to the annual out-of-pocket maximum</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38</a:t>
            </a:fld>
            <a:endParaRPr lang="en-US"/>
          </a:p>
        </p:txBody>
      </p:sp>
    </p:spTree>
    <p:extLst>
      <p:ext uri="{BB962C8B-B14F-4D97-AF65-F5344CB8AC3E}">
        <p14:creationId xmlns:p14="http://schemas.microsoft.com/office/powerpoint/2010/main" val="259616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Paid on two paychecks each month, evenly over 24 pay periods a year.</a:t>
            </a:r>
          </a:p>
          <a:p>
            <a:pPr marL="171450" indent="-171450">
              <a:buFont typeface="Arial" panose="020B0604020202020204" pitchFamily="34" charset="0"/>
              <a:buChar char="•"/>
            </a:pPr>
            <a:r>
              <a:rPr lang="en-US" dirty="0"/>
              <a:t>The Opt-Out election does not carry over from year to year, you must reenroll each year during Annual Benefits Enrollment.</a:t>
            </a:r>
          </a:p>
          <a:p>
            <a:pPr marL="171450" indent="-171450">
              <a:buFont typeface="Arial" panose="020B0604020202020204" pitchFamily="34" charset="0"/>
              <a:buChar char="•"/>
            </a:pPr>
            <a:r>
              <a:rPr lang="en-US" dirty="0"/>
              <a:t>If you choose the Opt-Out Incentive, your unused sick leave credits have no value unless you enroll in the State Group Health Program in the future.</a:t>
            </a:r>
          </a:p>
          <a:p>
            <a:pPr marL="171450" indent="-171450">
              <a:buFont typeface="Arial" panose="020B0604020202020204" pitchFamily="34" charset="0"/>
              <a:buChar char="•"/>
            </a:pPr>
            <a:r>
              <a:rPr lang="en-US" dirty="0"/>
              <a:t>If you enroll through the MyUW portal – to receive the Opt-Out Incentive, select the Opt-Out Incentive option. If you elect the Waive option, you will not receive the Opt-Out Incentive. If you are not eligible for the Opt-Out Incentive and do not need health insurance, select the Waive option.</a:t>
            </a:r>
          </a:p>
        </p:txBody>
      </p:sp>
      <p:sp>
        <p:nvSpPr>
          <p:cNvPr id="4" name="Slide Number Placeholder 3"/>
          <p:cNvSpPr>
            <a:spLocks noGrp="1"/>
          </p:cNvSpPr>
          <p:nvPr>
            <p:ph type="sldNum" sz="quarter" idx="5"/>
          </p:nvPr>
        </p:nvSpPr>
        <p:spPr/>
        <p:txBody>
          <a:bodyPr/>
          <a:lstStyle/>
          <a:p>
            <a:fld id="{A0A3396E-AC71-45FD-97E6-0EF72A014D70}" type="slidenum">
              <a:rPr lang="en-US" smtClean="0"/>
              <a:t>40</a:t>
            </a:fld>
            <a:endParaRPr lang="en-US"/>
          </a:p>
        </p:txBody>
      </p:sp>
    </p:spTree>
    <p:extLst>
      <p:ext uri="{BB962C8B-B14F-4D97-AF65-F5344CB8AC3E}">
        <p14:creationId xmlns:p14="http://schemas.microsoft.com/office/powerpoint/2010/main" val="2197592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are eligible to enroll in dental insurance if you are eligible for State Group Health Insurance. If you want diagnostic &amp; preventive coverage, you select between the Uniform Dental Plan and the Preventive Dental Plan. These two plans provide the same benefits but eligibility is based on whether you are enrolled in State Group Health.</a:t>
            </a:r>
          </a:p>
          <a:p>
            <a:pPr marL="171450" indent="-171450">
              <a:buFont typeface="Arial" panose="020B0604020202020204" pitchFamily="34" charset="0"/>
              <a:buChar char="•"/>
            </a:pPr>
            <a:r>
              <a:rPr lang="en-US" dirty="0"/>
              <a:t>If you want dental insurance to cover major services, you select between the Select Plan and the Select Plus Plan. The two plans provide different coverage levels and access different networks. These plans do not cover preventive or most basic services.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42</a:t>
            </a:fld>
            <a:endParaRPr lang="en-US"/>
          </a:p>
        </p:txBody>
      </p:sp>
    </p:spTree>
    <p:extLst>
      <p:ext uri="{BB962C8B-B14F-4D97-AF65-F5344CB8AC3E}">
        <p14:creationId xmlns:p14="http://schemas.microsoft.com/office/powerpoint/2010/main" val="3584829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Vision exam – if enrolled in the HDHP, is covered after you meet the deductible.</a:t>
            </a:r>
          </a:p>
          <a:p>
            <a:pPr marL="171450" indent="-171450">
              <a:buFont typeface="Arial" panose="020B0604020202020204" pitchFamily="34" charset="0"/>
              <a:buChar char="•"/>
            </a:pPr>
            <a:r>
              <a:rPr lang="en-US" dirty="0"/>
              <a:t>Premium is deducted from 2 paychecks each month.</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46</a:t>
            </a:fld>
            <a:endParaRPr lang="en-US"/>
          </a:p>
        </p:txBody>
      </p:sp>
    </p:spTree>
    <p:extLst>
      <p:ext uri="{BB962C8B-B14F-4D97-AF65-F5344CB8AC3E}">
        <p14:creationId xmlns:p14="http://schemas.microsoft.com/office/powerpoint/2010/main" val="219434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on this slide applies to 9-month/C-Basis employees only. </a:t>
            </a:r>
          </a:p>
          <a:p>
            <a:r>
              <a:rPr lang="en-US" dirty="0"/>
              <a:t>If you are an annual contract you will have insurance premiums deducted from 24 paychecks a year. </a:t>
            </a:r>
          </a:p>
          <a:p>
            <a:endParaRPr lang="en-US" dirty="0"/>
          </a:p>
          <a:p>
            <a:r>
              <a:rPr lang="en-US" dirty="0"/>
              <a:t>There are usually 2 paychecks a year where insurance premiums are not deducted. For 9-month employees this may be 1-2 times a year depending on your contract, summer pay, and how the payroll schedule works out each year. For annual paid employees this is generally 2 times a year.</a:t>
            </a:r>
          </a:p>
        </p:txBody>
      </p:sp>
      <p:sp>
        <p:nvSpPr>
          <p:cNvPr id="4" name="Slide Number Placeholder 3"/>
          <p:cNvSpPr>
            <a:spLocks noGrp="1"/>
          </p:cNvSpPr>
          <p:nvPr>
            <p:ph type="sldNum" sz="quarter" idx="5"/>
          </p:nvPr>
        </p:nvSpPr>
        <p:spPr/>
        <p:txBody>
          <a:bodyPr/>
          <a:lstStyle/>
          <a:p>
            <a:fld id="{A0A3396E-AC71-45FD-97E6-0EF72A014D70}" type="slidenum">
              <a:rPr lang="en-US" smtClean="0"/>
              <a:t>6</a:t>
            </a:fld>
            <a:endParaRPr lang="en-US"/>
          </a:p>
        </p:txBody>
      </p:sp>
    </p:spTree>
    <p:extLst>
      <p:ext uri="{BB962C8B-B14F-4D97-AF65-F5344CB8AC3E}">
        <p14:creationId xmlns:p14="http://schemas.microsoft.com/office/powerpoint/2010/main" val="4189114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A50021"/>
              </a:buClr>
              <a:buFont typeface="Arial" panose="020B0604020202020204" pitchFamily="34" charset="0"/>
              <a:buChar char="•"/>
            </a:pPr>
            <a:r>
              <a:rPr lang="en-US" dirty="0"/>
              <a:t>Both plans provide group term life insurance.</a:t>
            </a:r>
          </a:p>
          <a:p>
            <a:pPr marL="171450" indent="-171450">
              <a:buClr>
                <a:srgbClr val="A50021"/>
              </a:buClr>
              <a:buFont typeface="Arial" panose="020B0604020202020204" pitchFamily="34" charset="0"/>
              <a:buChar char="•"/>
            </a:pPr>
            <a:r>
              <a:rPr lang="en-US" dirty="0"/>
              <a:t>I&amp;F – annual increase opportunity allows you to increase your coverage during annual benefits enrollment without proof of good health. The amounts range from $2,500 - $20,000.</a:t>
            </a:r>
          </a:p>
          <a:p>
            <a:pPr marL="171450" indent="-171450">
              <a:buClr>
                <a:srgbClr val="A50021"/>
              </a:buCl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49</a:t>
            </a:fld>
            <a:endParaRPr lang="en-US"/>
          </a:p>
        </p:txBody>
      </p:sp>
    </p:spTree>
    <p:extLst>
      <p:ext uri="{BB962C8B-B14F-4D97-AF65-F5344CB8AC3E}">
        <p14:creationId xmlns:p14="http://schemas.microsoft.com/office/powerpoint/2010/main" val="1189625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Standard sequence – is based on Wisconsin State Law, order is:</a:t>
            </a:r>
          </a:p>
          <a:p>
            <a:pPr marL="628650" lvl="1" indent="-171450">
              <a:buFont typeface="Arial" panose="020B0604020202020204" pitchFamily="34" charset="0"/>
              <a:buChar char="•"/>
            </a:pPr>
            <a:r>
              <a:rPr lang="en-US" dirty="0"/>
              <a:t>Surviving spouse or domestic partner</a:t>
            </a:r>
          </a:p>
          <a:p>
            <a:pPr marL="628650" lvl="1" indent="-171450">
              <a:buFont typeface="Arial" panose="020B0604020202020204" pitchFamily="34" charset="0"/>
              <a:buChar char="•"/>
            </a:pPr>
            <a:r>
              <a:rPr lang="en-US" dirty="0"/>
              <a:t>Surviving children</a:t>
            </a:r>
          </a:p>
          <a:p>
            <a:pPr marL="628650" lvl="1" indent="-171450">
              <a:buFont typeface="Arial" panose="020B0604020202020204" pitchFamily="34" charset="0"/>
              <a:buChar char="•"/>
            </a:pPr>
            <a:r>
              <a:rPr lang="en-US" dirty="0"/>
              <a:t>Surviving parents</a:t>
            </a:r>
          </a:p>
          <a:p>
            <a:pPr marL="628650" lvl="1" indent="-171450">
              <a:buFont typeface="Arial" panose="020B0604020202020204" pitchFamily="34" charset="0"/>
              <a:buChar char="•"/>
            </a:pPr>
            <a:r>
              <a:rPr lang="en-US" dirty="0"/>
              <a:t>Surviving siblings</a:t>
            </a:r>
          </a:p>
          <a:p>
            <a:pPr marL="628650" lvl="1" indent="-171450">
              <a:buFont typeface="Arial" panose="020B0604020202020204" pitchFamily="34" charset="0"/>
              <a:buChar char="•"/>
            </a:pPr>
            <a:r>
              <a:rPr lang="en-US" dirty="0"/>
              <a:t>Employee’s estate</a:t>
            </a:r>
          </a:p>
          <a:p>
            <a:pPr marL="171450" lvl="0" indent="-171450">
              <a:buFont typeface="Arial" panose="020B0604020202020204" pitchFamily="34" charset="0"/>
              <a:buChar char="•"/>
            </a:pPr>
            <a:r>
              <a:rPr lang="en-US" dirty="0"/>
              <a:t>If a covered dependent dies, benefits are automatically paid to the employee</a:t>
            </a:r>
          </a:p>
        </p:txBody>
      </p:sp>
      <p:sp>
        <p:nvSpPr>
          <p:cNvPr id="4" name="Slide Number Placeholder 3"/>
          <p:cNvSpPr>
            <a:spLocks noGrp="1"/>
          </p:cNvSpPr>
          <p:nvPr>
            <p:ph type="sldNum" sz="quarter" idx="5"/>
          </p:nvPr>
        </p:nvSpPr>
        <p:spPr/>
        <p:txBody>
          <a:bodyPr/>
          <a:lstStyle/>
          <a:p>
            <a:fld id="{A0A3396E-AC71-45FD-97E6-0EF72A014D70}" type="slidenum">
              <a:rPr lang="en-US" smtClean="0"/>
              <a:t>50</a:t>
            </a:fld>
            <a:endParaRPr lang="en-US"/>
          </a:p>
        </p:txBody>
      </p:sp>
    </p:spTree>
    <p:extLst>
      <p:ext uri="{BB962C8B-B14F-4D97-AF65-F5344CB8AC3E}">
        <p14:creationId xmlns:p14="http://schemas.microsoft.com/office/powerpoint/2010/main" val="1430286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51</a:t>
            </a:fld>
            <a:endParaRPr lang="en-US"/>
          </a:p>
        </p:txBody>
      </p:sp>
    </p:spTree>
    <p:extLst>
      <p:ext uri="{BB962C8B-B14F-4D97-AF65-F5344CB8AC3E}">
        <p14:creationId xmlns:p14="http://schemas.microsoft.com/office/powerpoint/2010/main" val="2753152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Eligible to enroll is you are eligible for State Group Health Insurance</a:t>
            </a:r>
          </a:p>
          <a:p>
            <a:pPr marL="171450" indent="-171450">
              <a:buFont typeface="Arial" panose="020B0604020202020204" pitchFamily="34" charset="0"/>
              <a:buChar char="•"/>
            </a:pPr>
            <a:r>
              <a:rPr lang="en-US" dirty="0"/>
              <a:t>AD&amp;D – may enroll, change or cancel coverage at any time.</a:t>
            </a:r>
          </a:p>
          <a:p>
            <a:pPr marL="171450" indent="-171450">
              <a:buFont typeface="Arial" panose="020B0604020202020204" pitchFamily="34" charset="0"/>
              <a:buChar char="•"/>
            </a:pPr>
            <a:r>
              <a:rPr lang="en-US" dirty="0"/>
              <a:t>Accident insurance – may enroll as a new hire, during annual benefits enrollment or if you have a qualifying life event. Once enrolled, you are enrolled for the calendar year.</a:t>
            </a:r>
          </a:p>
          <a:p>
            <a:pPr marL="171450" indent="-171450">
              <a:buFont typeface="Arial" panose="020B0604020202020204" pitchFamily="34" charset="0"/>
              <a:buChar char="•"/>
            </a:pPr>
            <a:r>
              <a:rPr lang="en-US" dirty="0"/>
              <a:t>You are may name a beneficiary.</a:t>
            </a:r>
          </a:p>
        </p:txBody>
      </p:sp>
      <p:sp>
        <p:nvSpPr>
          <p:cNvPr id="4" name="Slide Number Placeholder 3"/>
          <p:cNvSpPr>
            <a:spLocks noGrp="1"/>
          </p:cNvSpPr>
          <p:nvPr>
            <p:ph type="sldNum" sz="quarter" idx="5"/>
          </p:nvPr>
        </p:nvSpPr>
        <p:spPr/>
        <p:txBody>
          <a:bodyPr/>
          <a:lstStyle/>
          <a:p>
            <a:fld id="{A0A3396E-AC71-45FD-97E6-0EF72A014D70}" type="slidenum">
              <a:rPr lang="en-US" smtClean="0"/>
              <a:t>52</a:t>
            </a:fld>
            <a:endParaRPr lang="en-US"/>
          </a:p>
        </p:txBody>
      </p:sp>
    </p:spTree>
    <p:extLst>
      <p:ext uri="{BB962C8B-B14F-4D97-AF65-F5344CB8AC3E}">
        <p14:creationId xmlns:p14="http://schemas.microsoft.com/office/powerpoint/2010/main" val="3233260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A3396E-AC71-45FD-97E6-0EF72A014D70}" type="slidenum">
              <a:rPr lang="en-US" smtClean="0"/>
              <a:t>55</a:t>
            </a:fld>
            <a:endParaRPr lang="en-US"/>
          </a:p>
        </p:txBody>
      </p:sp>
    </p:spTree>
    <p:extLst>
      <p:ext uri="{BB962C8B-B14F-4D97-AF65-F5344CB8AC3E}">
        <p14:creationId xmlns:p14="http://schemas.microsoft.com/office/powerpoint/2010/main" val="4236157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Enrollment opportunities:</a:t>
            </a:r>
          </a:p>
          <a:p>
            <a:pPr marL="628650" lvl="1" indent="-171450">
              <a:buFont typeface="Arial" panose="020B0604020202020204" pitchFamily="34" charset="0"/>
              <a:buChar char="•"/>
            </a:pPr>
            <a:r>
              <a:rPr lang="en-US" dirty="0"/>
              <a:t>Within 30 days of your hire/eligibility date</a:t>
            </a:r>
          </a:p>
          <a:p>
            <a:pPr marL="628650" lvl="1" indent="-171450">
              <a:buFont typeface="Arial" panose="020B0604020202020204" pitchFamily="34" charset="0"/>
              <a:buChar char="•"/>
            </a:pPr>
            <a:r>
              <a:rPr lang="en-US" dirty="0"/>
              <a:t>Deferred enrollment- first time you are eligible for premium category 3, 4, or 5</a:t>
            </a:r>
          </a:p>
          <a:p>
            <a:pPr marL="628650" lvl="1" indent="-171450">
              <a:buFont typeface="Arial" panose="020B0604020202020204" pitchFamily="34" charset="0"/>
              <a:buChar char="•"/>
            </a:pPr>
            <a:r>
              <a:rPr lang="en-US" dirty="0"/>
              <a:t>Enroll any year you are eligible for category 6</a:t>
            </a:r>
          </a:p>
          <a:p>
            <a:pPr marL="628650" lvl="1" indent="-171450">
              <a:buFont typeface="Arial" panose="020B0604020202020204" pitchFamily="34" charset="0"/>
              <a:buChar char="•"/>
            </a:pPr>
            <a:r>
              <a:rPr lang="en-US" dirty="0"/>
              <a:t>You may also enroll through evidence of insurability, but approval is not guaranteed</a:t>
            </a:r>
          </a:p>
          <a:p>
            <a:pPr marL="171450" indent="-171450">
              <a:buFont typeface="Arial" panose="020B0604020202020204" pitchFamily="34" charset="0"/>
              <a:buChar char="•"/>
            </a:pPr>
            <a:r>
              <a:rPr lang="en-US" dirty="0"/>
              <a:t>Premium is based on your accrued unused sick leave balance and your eligible earnings, which are evaluated at the end of every calendar year. The more sick leave hours you retain, the lower your premium.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56</a:t>
            </a:fld>
            <a:endParaRPr lang="en-US"/>
          </a:p>
        </p:txBody>
      </p:sp>
    </p:spTree>
    <p:extLst>
      <p:ext uri="{BB962C8B-B14F-4D97-AF65-F5344CB8AC3E}">
        <p14:creationId xmlns:p14="http://schemas.microsoft.com/office/powerpoint/2010/main" val="33716343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Flexible spending accounts offer you an opportunity to pay certain health care, dependent care and work-related parking and transit expenses on a pre-tax basis.</a:t>
            </a:r>
          </a:p>
          <a:p>
            <a:pPr marL="171450" indent="-171450">
              <a:buFont typeface="Arial" panose="020B0604020202020204" pitchFamily="34" charset="0"/>
              <a:buChar char="•"/>
            </a:pPr>
            <a:r>
              <a:rPr lang="en-US" dirty="0"/>
              <a:t>You decide how much you want to contribute. Contributions are deducted from the first 2 paychecks each month.</a:t>
            </a:r>
          </a:p>
          <a:p>
            <a:pPr marL="171450" indent="-171450">
              <a:buFont typeface="Arial" panose="020B0604020202020204" pitchFamily="34" charset="0"/>
              <a:buChar char="•"/>
            </a:pPr>
            <a:r>
              <a:rPr lang="en-US" dirty="0"/>
              <a:t>Minimum annual contribution of $50 for the health care, limited purpose and parking &amp; transit accounts.</a:t>
            </a:r>
          </a:p>
          <a:p>
            <a:pPr marL="171450" indent="-171450">
              <a:buFont typeface="Arial" panose="020B0604020202020204" pitchFamily="34" charset="0"/>
              <a:buChar char="•"/>
            </a:pPr>
            <a:r>
              <a:rPr lang="en-US" dirty="0"/>
              <a:t>May not change contribution amount during the year unless you have a qualifying life event. </a:t>
            </a:r>
          </a:p>
          <a:p>
            <a:pPr marL="171450" indent="-171450">
              <a:buFont typeface="Arial" panose="020B0604020202020204" pitchFamily="34" charset="0"/>
              <a:buChar char="•"/>
            </a:pPr>
            <a:r>
              <a:rPr lang="en-US" dirty="0"/>
              <a:t>Use it or lose it for all funds greater than carry over limit. There is no carry over for dependent day care accounts. </a:t>
            </a:r>
          </a:p>
          <a:p>
            <a:pPr marL="171450" indent="-171450">
              <a:buFont typeface="Arial" panose="020B0604020202020204" pitchFamily="34" charset="0"/>
              <a:buChar char="•"/>
            </a:pPr>
            <a:r>
              <a:rPr lang="en-US" dirty="0"/>
              <a:t>You must re-enroll annually to continue coverage. </a:t>
            </a:r>
          </a:p>
          <a:p>
            <a:pPr marL="171450" indent="-171450">
              <a:buFont typeface="Arial" panose="020B0604020202020204" pitchFamily="34" charset="0"/>
              <a:buChar char="•"/>
            </a:pPr>
            <a:r>
              <a:rPr lang="en-US" dirty="0"/>
              <a:t>Parking &amp; transit are different. You have unlimited carryover and may enroll or change your contribution at any time. Parking account may not be used to reimburse you for parking at a University lot that is paid through payroll deduction because it is deducted pre-tax.</a:t>
            </a:r>
          </a:p>
        </p:txBody>
      </p:sp>
      <p:sp>
        <p:nvSpPr>
          <p:cNvPr id="4" name="Slide Number Placeholder 3"/>
          <p:cNvSpPr>
            <a:spLocks noGrp="1"/>
          </p:cNvSpPr>
          <p:nvPr>
            <p:ph type="sldNum" sz="quarter" idx="5"/>
          </p:nvPr>
        </p:nvSpPr>
        <p:spPr/>
        <p:txBody>
          <a:bodyPr/>
          <a:lstStyle/>
          <a:p>
            <a:fld id="{A0A3396E-AC71-45FD-97E6-0EF72A014D70}" type="slidenum">
              <a:rPr lang="en-US" smtClean="0"/>
              <a:t>58</a:t>
            </a:fld>
            <a:endParaRPr lang="en-US"/>
          </a:p>
        </p:txBody>
      </p:sp>
    </p:spTree>
    <p:extLst>
      <p:ext uri="{BB962C8B-B14F-4D97-AF65-F5344CB8AC3E}">
        <p14:creationId xmlns:p14="http://schemas.microsoft.com/office/powerpoint/2010/main" val="453359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Eligible if you are expected to work a minimum number of hours during one year.</a:t>
            </a:r>
          </a:p>
          <a:p>
            <a:pPr marL="171450" indent="-171450">
              <a:buFont typeface="Arial" panose="020B0604020202020204" pitchFamily="34" charset="0"/>
              <a:buChar char="•"/>
            </a:pPr>
            <a:r>
              <a:rPr lang="en-US" dirty="0"/>
              <a:t>Provides a monthly benefit payable for life once you reach retirement age and complete 5 years of WRS creditable service.</a:t>
            </a:r>
          </a:p>
          <a:p>
            <a:pPr marL="171450" indent="-171450">
              <a:buFont typeface="Arial" panose="020B0604020202020204" pitchFamily="34" charset="0"/>
              <a:buChar char="•"/>
            </a:pPr>
            <a:r>
              <a:rPr lang="en-US" dirty="0"/>
              <a:t>Both you and the Universities of Wisconsin contribute to the WRS. Contributions are pre-tax. The 2024 employee contribution rate is 6.90%. The employer contribution is also 6.90%.</a:t>
            </a:r>
          </a:p>
          <a:p>
            <a:pPr marL="171450" indent="-171450">
              <a:buFont typeface="Arial" panose="020B0604020202020204" pitchFamily="34" charset="0"/>
              <a:buChar char="•"/>
            </a:pPr>
            <a:r>
              <a:rPr lang="en-US" dirty="0"/>
              <a:t>The contribution rates are evaluated each year and may change.</a:t>
            </a:r>
          </a:p>
          <a:p>
            <a:pPr marL="171450" indent="-171450">
              <a:buFont typeface="Arial" panose="020B0604020202020204" pitchFamily="34" charset="0"/>
              <a:buChar char="•"/>
            </a:pPr>
            <a:r>
              <a:rPr lang="en-US" dirty="0"/>
              <a:t>You may make additional contributions to your WRS account on a post-tax basis. The additional contributions earn the same rate of interest as your employee required contributions.</a:t>
            </a:r>
          </a:p>
        </p:txBody>
      </p:sp>
      <p:sp>
        <p:nvSpPr>
          <p:cNvPr id="4" name="Slide Number Placeholder 3"/>
          <p:cNvSpPr>
            <a:spLocks noGrp="1"/>
          </p:cNvSpPr>
          <p:nvPr>
            <p:ph type="sldNum" sz="quarter" idx="5"/>
          </p:nvPr>
        </p:nvSpPr>
        <p:spPr/>
        <p:txBody>
          <a:bodyPr/>
          <a:lstStyle/>
          <a:p>
            <a:fld id="{A0A3396E-AC71-45FD-97E6-0EF72A014D70}" type="slidenum">
              <a:rPr lang="en-US" smtClean="0"/>
              <a:t>60</a:t>
            </a:fld>
            <a:endParaRPr lang="en-US"/>
          </a:p>
        </p:txBody>
      </p:sp>
    </p:spTree>
    <p:extLst>
      <p:ext uri="{BB962C8B-B14F-4D97-AF65-F5344CB8AC3E}">
        <p14:creationId xmlns:p14="http://schemas.microsoft.com/office/powerpoint/2010/main" val="3594316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investment funds are managed by the State of Wisconsin Investment Board</a:t>
            </a:r>
          </a:p>
          <a:p>
            <a:pPr marL="171450" indent="-171450">
              <a:buFont typeface="Arial" panose="020B0604020202020204" pitchFamily="34" charset="0"/>
              <a:buChar char="•"/>
            </a:pPr>
            <a:r>
              <a:rPr lang="en-US" dirty="0"/>
              <a:t>To invest in the Variable Fund, you need to submit a Variable Fund Election form to the Department of Employee Trust Funds. If your form is received within 30 days after your participation begins, your election is effective the first day of your WRS coverage. Otherwise it is effective Jan 1 of the year following receipt.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61</a:t>
            </a:fld>
            <a:endParaRPr lang="en-US"/>
          </a:p>
        </p:txBody>
      </p:sp>
    </p:spTree>
    <p:extLst>
      <p:ext uri="{BB962C8B-B14F-4D97-AF65-F5344CB8AC3E}">
        <p14:creationId xmlns:p14="http://schemas.microsoft.com/office/powerpoint/2010/main" val="1765034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Universities of Wisconsin employees are eligible to participate. Allows you to save additional money on a pre-tax or Roth after-tax basis to help with future retirement needs.</a:t>
            </a:r>
          </a:p>
        </p:txBody>
      </p:sp>
      <p:sp>
        <p:nvSpPr>
          <p:cNvPr id="4" name="Slide Number Placeholder 3"/>
          <p:cNvSpPr>
            <a:spLocks noGrp="1"/>
          </p:cNvSpPr>
          <p:nvPr>
            <p:ph type="sldNum" sz="quarter" idx="5"/>
          </p:nvPr>
        </p:nvSpPr>
        <p:spPr/>
        <p:txBody>
          <a:bodyPr/>
          <a:lstStyle/>
          <a:p>
            <a:fld id="{A0A3396E-AC71-45FD-97E6-0EF72A014D70}" type="slidenum">
              <a:rPr lang="en-US" smtClean="0"/>
              <a:t>62</a:t>
            </a:fld>
            <a:endParaRPr lang="en-US"/>
          </a:p>
        </p:txBody>
      </p:sp>
    </p:spTree>
    <p:extLst>
      <p:ext uri="{BB962C8B-B14F-4D97-AF65-F5344CB8AC3E}">
        <p14:creationId xmlns:p14="http://schemas.microsoft.com/office/powerpoint/2010/main" val="351730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0A3396E-AC71-45FD-97E6-0EF72A014D70}" type="slidenum">
              <a:rPr lang="en-US" smtClean="0"/>
              <a:t>7</a:t>
            </a:fld>
            <a:endParaRPr lang="en-US"/>
          </a:p>
        </p:txBody>
      </p:sp>
    </p:spTree>
    <p:extLst>
      <p:ext uri="{BB962C8B-B14F-4D97-AF65-F5344CB8AC3E}">
        <p14:creationId xmlns:p14="http://schemas.microsoft.com/office/powerpoint/2010/main" val="1737922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Universities of Wisconsin employees are eligible to participate.</a:t>
            </a:r>
          </a:p>
          <a:p>
            <a:pPr marL="171450" indent="-171450">
              <a:buFont typeface="Arial" panose="020B0604020202020204" pitchFamily="34" charset="0"/>
              <a:buChar char="•"/>
            </a:pPr>
            <a:r>
              <a:rPr lang="en-US" dirty="0"/>
              <a:t>You may participate in both the SRP and WDC plans and may make the maximum contributions to both.</a:t>
            </a:r>
          </a:p>
          <a:p>
            <a:pPr marL="171450" indent="-171450">
              <a:buFont typeface="Arial" panose="020B0604020202020204" pitchFamily="34" charset="0"/>
              <a:buChar char="•"/>
            </a:pPr>
            <a:r>
              <a:rPr lang="en-US" dirty="0"/>
              <a:t>The maximum contribution for 2024 is $23,000 for employees under age 50 and $30,500 for employees 50 and older.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63</a:t>
            </a:fld>
            <a:endParaRPr lang="en-US"/>
          </a:p>
        </p:txBody>
      </p:sp>
    </p:spTree>
    <p:extLst>
      <p:ext uri="{BB962C8B-B14F-4D97-AF65-F5344CB8AC3E}">
        <p14:creationId xmlns:p14="http://schemas.microsoft.com/office/powerpoint/2010/main" val="3734831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66</a:t>
            </a:fld>
            <a:endParaRPr lang="en-US"/>
          </a:p>
        </p:txBody>
      </p:sp>
    </p:spTree>
    <p:extLst>
      <p:ext uri="{BB962C8B-B14F-4D97-AF65-F5344CB8AC3E}">
        <p14:creationId xmlns:p14="http://schemas.microsoft.com/office/powerpoint/2010/main" val="1795079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529 Savings Plan – available through </a:t>
            </a:r>
            <a:r>
              <a:rPr lang="en-US" dirty="0" err="1"/>
              <a:t>Edvest</a:t>
            </a:r>
            <a:r>
              <a:rPr lang="en-US" dirty="0"/>
              <a:t>. To set up an account, visit the </a:t>
            </a:r>
            <a:r>
              <a:rPr lang="en-US" dirty="0" err="1"/>
              <a:t>Edvest</a:t>
            </a:r>
            <a:r>
              <a:rPr lang="en-US" dirty="0"/>
              <a:t> website</a:t>
            </a:r>
          </a:p>
          <a:p>
            <a:pPr marL="171450" indent="-171450">
              <a:buFont typeface="Arial" panose="020B0604020202020204" pitchFamily="34" charset="0"/>
              <a:buChar char="•"/>
            </a:pPr>
            <a:r>
              <a:rPr lang="en-US" dirty="0"/>
              <a:t>Education Reimbursement – dependent upon availability of department funding and you must receive prior authorization.</a:t>
            </a:r>
          </a:p>
          <a:p>
            <a:pPr marL="171450" indent="-171450">
              <a:buFont typeface="Arial" panose="020B0604020202020204" pitchFamily="34" charset="0"/>
              <a:buChar char="•"/>
            </a:pPr>
            <a:r>
              <a:rPr lang="en-US" dirty="0"/>
              <a:t>Lifestyle Program – available to employees enrolled in State Group Life, Individual &amp; Family Life and University Insurance Association Life insurance. Services provided free of charge</a:t>
            </a:r>
          </a:p>
          <a:p>
            <a:pPr marL="171450" indent="-171450">
              <a:buFont typeface="Arial" panose="020B0604020202020204" pitchFamily="34" charset="0"/>
              <a:buChar char="•"/>
            </a:pPr>
            <a:r>
              <a:rPr lang="en-US" dirty="0"/>
              <a:t>Long-term Care Insurance – policies are individually underwritten and premiums are based on several factors including age and health at the time of application. Apply through coverage at anytime through Mutual of Omaha by contacting </a:t>
            </a:r>
            <a:r>
              <a:rPr lang="en-US" dirty="0" err="1"/>
              <a:t>HealthChoice</a:t>
            </a:r>
            <a:r>
              <a:rPr lang="en-US" dirty="0"/>
              <a:t>.</a:t>
            </a:r>
          </a:p>
        </p:txBody>
      </p:sp>
      <p:sp>
        <p:nvSpPr>
          <p:cNvPr id="4" name="Slide Number Placeholder 3"/>
          <p:cNvSpPr>
            <a:spLocks noGrp="1"/>
          </p:cNvSpPr>
          <p:nvPr>
            <p:ph type="sldNum" sz="quarter" idx="5"/>
          </p:nvPr>
        </p:nvSpPr>
        <p:spPr/>
        <p:txBody>
          <a:bodyPr/>
          <a:lstStyle/>
          <a:p>
            <a:fld id="{A0A3396E-AC71-45FD-97E6-0EF72A014D70}" type="slidenum">
              <a:rPr lang="en-US" smtClean="0"/>
              <a:t>67</a:t>
            </a:fld>
            <a:endParaRPr lang="en-US"/>
          </a:p>
        </p:txBody>
      </p:sp>
    </p:spTree>
    <p:extLst>
      <p:ext uri="{BB962C8B-B14F-4D97-AF65-F5344CB8AC3E}">
        <p14:creationId xmlns:p14="http://schemas.microsoft.com/office/powerpoint/2010/main" val="1580074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ACC3E2-DE66-4F7D-98C8-99FA84CB73F8}" type="slidenum">
              <a:rPr lang="en-US" smtClean="0"/>
              <a:pPr/>
              <a:t>69</a:t>
            </a:fld>
            <a:endParaRPr lang="en-US" dirty="0"/>
          </a:p>
        </p:txBody>
      </p:sp>
    </p:spTree>
    <p:extLst>
      <p:ext uri="{BB962C8B-B14F-4D97-AF65-F5344CB8AC3E}">
        <p14:creationId xmlns:p14="http://schemas.microsoft.com/office/powerpoint/2010/main" val="354949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Enrollment Deadline Worksheet provides you with:</a:t>
            </a:r>
          </a:p>
          <a:p>
            <a:pPr marL="171450" indent="-171450">
              <a:buFont typeface="Arial" panose="020B0604020202020204" pitchFamily="34" charset="0"/>
              <a:buChar char="•"/>
            </a:pPr>
            <a:r>
              <a:rPr lang="en-US"/>
              <a:t>Your job type (faculty, academic staff, limited appointee, university staff</a:t>
            </a:r>
          </a:p>
          <a:p>
            <a:pPr marL="171450" indent="-171450">
              <a:buFont typeface="Arial" panose="020B0604020202020204" pitchFamily="34" charset="0"/>
              <a:buChar char="•"/>
            </a:pPr>
            <a:r>
              <a:rPr lang="en-US"/>
              <a:t>Your 30-day enrollment period in which your elections must be made and</a:t>
            </a:r>
          </a:p>
          <a:p>
            <a:pPr marL="171450" indent="-171450">
              <a:buFont typeface="Arial" panose="020B0604020202020204" pitchFamily="34" charset="0"/>
              <a:buChar char="•"/>
            </a:pPr>
            <a:r>
              <a:rPr lang="en-US"/>
              <a:t>Effective date for each benefit plan</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0A3396E-AC71-45FD-97E6-0EF72A014D70}" type="slidenum">
              <a:rPr lang="en-US" smtClean="0"/>
              <a:t>8</a:t>
            </a:fld>
            <a:endParaRPr lang="en-US"/>
          </a:p>
        </p:txBody>
      </p:sp>
    </p:spTree>
    <p:extLst>
      <p:ext uri="{BB962C8B-B14F-4D97-AF65-F5344CB8AC3E}">
        <p14:creationId xmlns:p14="http://schemas.microsoft.com/office/powerpoint/2010/main" val="150493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a Qualifying Life Event, employees may make changes to most of their benefits during the Annual Benefits Enrollment period held each fall.</a:t>
            </a:r>
          </a:p>
        </p:txBody>
      </p:sp>
      <p:sp>
        <p:nvSpPr>
          <p:cNvPr id="4" name="Slide Number Placeholder 3"/>
          <p:cNvSpPr>
            <a:spLocks noGrp="1"/>
          </p:cNvSpPr>
          <p:nvPr>
            <p:ph type="sldNum" sz="quarter" idx="5"/>
          </p:nvPr>
        </p:nvSpPr>
        <p:spPr/>
        <p:txBody>
          <a:bodyPr/>
          <a:lstStyle/>
          <a:p>
            <a:fld id="{A0A3396E-AC71-45FD-97E6-0EF72A014D70}" type="slidenum">
              <a:rPr lang="en-US" smtClean="0"/>
              <a:t>9</a:t>
            </a:fld>
            <a:endParaRPr lang="en-US"/>
          </a:p>
        </p:txBody>
      </p:sp>
    </p:spTree>
    <p:extLst>
      <p:ext uri="{BB962C8B-B14F-4D97-AF65-F5344CB8AC3E}">
        <p14:creationId xmlns:p14="http://schemas.microsoft.com/office/powerpoint/2010/main" val="32153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11</a:t>
            </a:fld>
            <a:endParaRPr lang="en-US"/>
          </a:p>
        </p:txBody>
      </p:sp>
    </p:spTree>
    <p:extLst>
      <p:ext uri="{BB962C8B-B14F-4D97-AF65-F5344CB8AC3E}">
        <p14:creationId xmlns:p14="http://schemas.microsoft.com/office/powerpoint/2010/main" val="3648474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How to Choose Your Health Insurance Plan web page will take you through step by step how to decide on a plan design and to choose a health insurance carrier and includes links to additional resources such as plan comparisons and the ETF health plan search tool.</a:t>
            </a:r>
          </a:p>
        </p:txBody>
      </p:sp>
      <p:sp>
        <p:nvSpPr>
          <p:cNvPr id="4" name="Slide Number Placeholder 3"/>
          <p:cNvSpPr>
            <a:spLocks noGrp="1"/>
          </p:cNvSpPr>
          <p:nvPr>
            <p:ph type="sldNum" sz="quarter" idx="5"/>
          </p:nvPr>
        </p:nvSpPr>
        <p:spPr/>
        <p:txBody>
          <a:bodyPr/>
          <a:lstStyle/>
          <a:p>
            <a:fld id="{A0A3396E-AC71-45FD-97E6-0EF72A014D70}" type="slidenum">
              <a:rPr lang="en-US" smtClean="0"/>
              <a:t>12</a:t>
            </a:fld>
            <a:endParaRPr lang="en-US"/>
          </a:p>
        </p:txBody>
      </p:sp>
    </p:spTree>
    <p:extLst>
      <p:ext uri="{BB962C8B-B14F-4D97-AF65-F5344CB8AC3E}">
        <p14:creationId xmlns:p14="http://schemas.microsoft.com/office/powerpoint/2010/main" val="327277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the Dental Comparison to help you select a dental insurance plan.</a:t>
            </a:r>
          </a:p>
          <a:p>
            <a:pPr marL="171450" indent="-171450">
              <a:buFont typeface="Arial" panose="020B0604020202020204" pitchFamily="34" charset="0"/>
              <a:buChar char="•"/>
            </a:pPr>
            <a:r>
              <a:rPr lang="en-US" dirty="0"/>
              <a:t>Review the Vision Insurance Summary for plan details.</a:t>
            </a:r>
          </a:p>
          <a:p>
            <a:pPr marL="171450" indent="-171450">
              <a:buFont typeface="Arial" panose="020B0604020202020204" pitchFamily="34" charset="0"/>
              <a:buChar char="•"/>
            </a:pPr>
            <a:r>
              <a:rPr lang="en-US" dirty="0"/>
              <a:t>Review the Life Insurance Plan Comparison to help you select which life plans you may want to enroll in</a:t>
            </a:r>
          </a:p>
          <a:p>
            <a:pPr marL="171450" indent="-171450">
              <a:buFont typeface="Arial" panose="020B0604020202020204" pitchFamily="34" charset="0"/>
              <a:buChar char="•"/>
            </a:pPr>
            <a:r>
              <a:rPr lang="en-US" dirty="0"/>
              <a:t>Use the Benefits Walkthrough to walk you through the decisions you will need to make before making your elections in the MyUW portal. This tool will also estimate the benefit deductions from your paycheck.</a:t>
            </a:r>
          </a:p>
        </p:txBody>
      </p:sp>
      <p:sp>
        <p:nvSpPr>
          <p:cNvPr id="4" name="Slide Number Placeholder 3"/>
          <p:cNvSpPr>
            <a:spLocks noGrp="1"/>
          </p:cNvSpPr>
          <p:nvPr>
            <p:ph type="sldNum" sz="quarter" idx="5"/>
          </p:nvPr>
        </p:nvSpPr>
        <p:spPr/>
        <p:txBody>
          <a:bodyPr/>
          <a:lstStyle/>
          <a:p>
            <a:fld id="{A0A3396E-AC71-45FD-97E6-0EF72A014D70}" type="slidenum">
              <a:rPr lang="en-US" smtClean="0"/>
              <a:t>13</a:t>
            </a:fld>
            <a:endParaRPr lang="en-US"/>
          </a:p>
        </p:txBody>
      </p:sp>
    </p:spTree>
    <p:extLst>
      <p:ext uri="{BB962C8B-B14F-4D97-AF65-F5344CB8AC3E}">
        <p14:creationId xmlns:p14="http://schemas.microsoft.com/office/powerpoint/2010/main" val="1119448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61061"/>
            <a:ext cx="9051985" cy="745660"/>
          </a:xfrm>
        </p:spPr>
        <p:txBody>
          <a:bodyPr/>
          <a:lstStyle>
            <a:lvl1pPr algn="r">
              <a:defRPr/>
            </a:lvl1pPr>
          </a:lstStyle>
          <a:p>
            <a:r>
              <a:rPr lang="x-none"/>
              <a:t>Click to edit Master title style</a:t>
            </a:r>
            <a:endParaRPr lang="en-US"/>
          </a:p>
        </p:txBody>
      </p:sp>
      <p:sp>
        <p:nvSpPr>
          <p:cNvPr id="3" name="Subtitle 2"/>
          <p:cNvSpPr>
            <a:spLocks noGrp="1"/>
          </p:cNvSpPr>
          <p:nvPr>
            <p:ph type="subTitle" idx="1"/>
          </p:nvPr>
        </p:nvSpPr>
        <p:spPr>
          <a:xfrm>
            <a:off x="1524000" y="5314857"/>
            <a:ext cx="9051985" cy="752475"/>
          </a:xfrm>
        </p:spPr>
        <p:txBody>
          <a:bodyPr>
            <a:normAutofit/>
          </a:bodyPr>
          <a:lstStyle>
            <a:lvl1pPr marL="0" indent="0" algn="r">
              <a:buNone/>
              <a:defRPr sz="28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674CE956-6267-4856-8C6E-7B8B044C80E4}" type="datetime1">
              <a:rPr lang="en-US" smtClean="0"/>
              <a:t>1/11/2024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pic>
        <p:nvPicPr>
          <p:cNvPr id="8" name="Picture 7">
            <a:extLst>
              <a:ext uri="{FF2B5EF4-FFF2-40B4-BE49-F238E27FC236}">
                <a16:creationId xmlns:a16="http://schemas.microsoft.com/office/drawing/2014/main" id="{B5281BD2-A06B-4BC3-B874-0D7204F12E2C}"/>
              </a:ext>
            </a:extLst>
          </p:cNvPr>
          <p:cNvPicPr>
            <a:picLocks noChangeAspect="1"/>
          </p:cNvPicPr>
          <p:nvPr userDrawn="1"/>
        </p:nvPicPr>
        <p:blipFill>
          <a:blip r:embed="rId2"/>
          <a:stretch>
            <a:fillRect/>
          </a:stretch>
        </p:blipFill>
        <p:spPr>
          <a:xfrm>
            <a:off x="1477992" y="3202185"/>
            <a:ext cx="9144000" cy="752475"/>
          </a:xfrm>
          <a:prstGeom prst="rect">
            <a:avLst/>
          </a:prstGeom>
        </p:spPr>
      </p:pic>
      <p:pic>
        <p:nvPicPr>
          <p:cNvPr id="7" name="Picture 6" descr="A picture containing person, person, suit&#10;&#10;Description automatically generated">
            <a:extLst>
              <a:ext uri="{FF2B5EF4-FFF2-40B4-BE49-F238E27FC236}">
                <a16:creationId xmlns:a16="http://schemas.microsoft.com/office/drawing/2014/main" id="{B2DE46FA-6E33-4778-953E-B6521013390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352" b="6933"/>
          <a:stretch/>
        </p:blipFill>
        <p:spPr bwMode="auto">
          <a:xfrm>
            <a:off x="6561826" y="249482"/>
            <a:ext cx="3656342" cy="35606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50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55DB808F-24C4-4240-96A3-7A071DABE214}" type="datetime1">
              <a:rPr lang="en-US" smtClean="0"/>
              <a:t>1/11/2024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05600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DBCB5C20-0F78-40A2-8C90-0A6F44D3F931}" type="datetime1">
              <a:rPr lang="en-US" smtClean="0"/>
              <a:t>1/11/2024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71384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02BFE105-34DE-473A-BE0E-62A9C716B138}" type="datetime1">
              <a:rPr lang="en-US" smtClean="0"/>
              <a:t>1/11/2024</a:t>
            </a:fld>
            <a:endParaRPr lang="en-US"/>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2084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04F3CB5E-6D3D-4965-A3D1-B3ABC6661E5B}" type="datetime1">
              <a:rPr lang="en-US" smtClean="0"/>
              <a:t>1/11/2024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88236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401CC1FC-5281-433B-BAE1-37C03E3F4339}" type="datetime1">
              <a:rPr lang="en-US" smtClean="0"/>
              <a:t>1/11/2024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280823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5937" y="2130425"/>
            <a:ext cx="10981663" cy="1470025"/>
          </a:xfrm>
        </p:spPr>
        <p:txBody>
          <a:bodyPr/>
          <a:lstStyle/>
          <a:p>
            <a:r>
              <a:rPr lang="x-none"/>
              <a:t>Click to edit Master title style</a:t>
            </a:r>
            <a:endParaRPr lang="en-US"/>
          </a:p>
        </p:txBody>
      </p:sp>
      <p:sp>
        <p:nvSpPr>
          <p:cNvPr id="3" name="Subtitle 2"/>
          <p:cNvSpPr>
            <a:spLocks noGrp="1"/>
          </p:cNvSpPr>
          <p:nvPr>
            <p:ph type="subTitle" idx="1"/>
          </p:nvPr>
        </p:nvSpPr>
        <p:spPr>
          <a:xfrm>
            <a:off x="283607" y="3627291"/>
            <a:ext cx="10079593"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C2A73232-7785-47F6-839B-0762DC5773D1}" type="datetime1">
              <a:rPr lang="en-US" smtClean="0"/>
              <a:t>1/11/2024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60544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a:xfrm>
            <a:off x="283607" y="1427594"/>
            <a:ext cx="11578545" cy="453963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00E4FD0A-39CE-459F-AE3E-C4E28C3E2864}" type="datetime1">
              <a:rPr lang="en-US" smtClean="0"/>
              <a:t>1/11/2024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4192179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E7AE7B3D-C479-4F3B-9FF9-DD13BECA3BB1}" type="datetime1">
              <a:rPr lang="en-US" smtClean="0"/>
              <a:t>1/11/2024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65037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65C49ABA-F7DF-4339-85F4-529F41791013}" type="datetime1">
              <a:rPr lang="en-US" smtClean="0"/>
              <a:t>1/11/2024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250176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1665DD1F-198F-4CCB-98DB-5E1A4D6B8B34}" type="datetime1">
              <a:rPr lang="en-US" smtClean="0"/>
              <a:t>1/11/2024</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75749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2859" y="274638"/>
            <a:ext cx="10921043" cy="1143000"/>
          </a:xfrm>
        </p:spPr>
        <p:txBody>
          <a:bodyPr/>
          <a:lstStyle/>
          <a:p>
            <a:r>
              <a:rPr lang="x-none"/>
              <a:t>Click to edit Master title style</a:t>
            </a:r>
            <a:endParaRPr lang="en-US"/>
          </a:p>
        </p:txBody>
      </p:sp>
      <p:sp>
        <p:nvSpPr>
          <p:cNvPr id="3" name="Content Placeholder 2"/>
          <p:cNvSpPr>
            <a:spLocks noGrp="1"/>
          </p:cNvSpPr>
          <p:nvPr>
            <p:ph idx="1"/>
          </p:nvPr>
        </p:nvSpPr>
        <p:spPr>
          <a:xfrm>
            <a:off x="635478" y="1841663"/>
            <a:ext cx="10921043" cy="3541219"/>
          </a:xfrm>
        </p:spPr>
        <p:txBody>
          <a:bodyPr/>
          <a:lstStyle>
            <a:lvl1pPr marL="342900" indent="-342900">
              <a:spcAft>
                <a:spcPts val="1200"/>
              </a:spcAft>
              <a:buClr>
                <a:srgbClr val="960000"/>
              </a:buClr>
              <a:buFont typeface="Wingdings" panose="05000000000000000000" pitchFamily="2" charset="2"/>
              <a:buChar char="§"/>
              <a:defRPr/>
            </a:lvl1pPr>
          </a:lstStyle>
          <a:p>
            <a:pPr lvl="0"/>
            <a:r>
              <a:rPr lang="x-none"/>
              <a:t>Click to edit Master text styles</a:t>
            </a:r>
          </a:p>
          <a:p>
            <a:pPr lvl="1"/>
            <a:r>
              <a:rPr lang="x-none"/>
              <a:t>Second level</a:t>
            </a:r>
          </a:p>
          <a:p>
            <a:pPr lvl="2"/>
            <a:r>
              <a:rPr lang="x-none"/>
              <a:t>Third level</a:t>
            </a:r>
          </a:p>
        </p:txBody>
      </p:sp>
      <p:sp>
        <p:nvSpPr>
          <p:cNvPr id="4" name="Date Placeholder 3"/>
          <p:cNvSpPr>
            <a:spLocks noGrp="1"/>
          </p:cNvSpPr>
          <p:nvPr>
            <p:ph type="dt" sz="half" idx="10"/>
          </p:nvPr>
        </p:nvSpPr>
        <p:spPr/>
        <p:txBody>
          <a:bodyPr/>
          <a:lstStyle/>
          <a:p>
            <a:fld id="{14C58389-D981-4037-9D00-7EE685173CF4}" type="datetime1">
              <a:rPr lang="en-US" smtClean="0"/>
              <a:t>1/11/2024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pic>
        <p:nvPicPr>
          <p:cNvPr id="7" name="Picture 6">
            <a:extLst>
              <a:ext uri="{FF2B5EF4-FFF2-40B4-BE49-F238E27FC236}">
                <a16:creationId xmlns:a16="http://schemas.microsoft.com/office/drawing/2014/main" id="{D54925A7-3241-442E-8D95-1F0005B44B5C}"/>
              </a:ext>
            </a:extLst>
          </p:cNvPr>
          <p:cNvPicPr>
            <a:picLocks noChangeAspect="1"/>
          </p:cNvPicPr>
          <p:nvPr userDrawn="1"/>
        </p:nvPicPr>
        <p:blipFill>
          <a:blip r:embed="rId2"/>
          <a:stretch>
            <a:fillRect/>
          </a:stretch>
        </p:blipFill>
        <p:spPr>
          <a:xfrm>
            <a:off x="8618619" y="6378900"/>
            <a:ext cx="3243533" cy="266916"/>
          </a:xfrm>
          <a:prstGeom prst="rect">
            <a:avLst/>
          </a:prstGeom>
        </p:spPr>
      </p:pic>
      <p:pic>
        <p:nvPicPr>
          <p:cNvPr id="8" name="Picture 7" descr="Logo&#10;&#10;Description automatically generated">
            <a:extLst>
              <a:ext uri="{FF2B5EF4-FFF2-40B4-BE49-F238E27FC236}">
                <a16:creationId xmlns:a16="http://schemas.microsoft.com/office/drawing/2014/main" id="{B0981186-2D18-45B6-9520-1A2D5FE277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36818" y="5836602"/>
            <a:ext cx="1171575" cy="746760"/>
          </a:xfrm>
          <a:prstGeom prst="rect">
            <a:avLst/>
          </a:prstGeom>
        </p:spPr>
      </p:pic>
    </p:spTree>
    <p:extLst>
      <p:ext uri="{BB962C8B-B14F-4D97-AF65-F5344CB8AC3E}">
        <p14:creationId xmlns:p14="http://schemas.microsoft.com/office/powerpoint/2010/main" val="1282415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2363D86C-EA71-436C-B2A3-0D7CEF0F2EC0}" type="datetime1">
              <a:rPr lang="en-US" smtClean="0"/>
              <a:t>1/11/2024</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07834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6EB13-BDA8-42D0-AD7D-835B32528058}" type="datetime1">
              <a:rPr lang="en-US" smtClean="0"/>
              <a:t>1/11/2024</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75844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70A9EAE-8F92-4304-8F4E-FDD2F23006F3}" type="datetime1">
              <a:rPr lang="en-US" smtClean="0"/>
              <a:t>1/11/2024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528274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F999092-E4F3-4E2E-B276-1406A76FDE1B}" type="datetime1">
              <a:rPr lang="en-US" smtClean="0"/>
              <a:t>1/11/2024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606225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E8294F12-8A84-4732-9E40-EDFCFA8E63F9}" type="datetime1">
              <a:rPr lang="en-US" smtClean="0"/>
              <a:t>1/11/2024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214868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C0BF135C-B3FB-47D6-AD5F-D289C5C06DAD}" type="datetime1">
              <a:rPr lang="en-US" smtClean="0"/>
              <a:t>1/11/2024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981226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23A15D9E-B8E5-4616-BF62-9A6540C00997}" type="datetime1">
              <a:rPr lang="en-US" smtClean="0"/>
              <a:t>1/11/2024</a:t>
            </a:fld>
            <a:endParaRPr lang="en-US"/>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7788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7EA8C079-A3AE-49DD-9446-86C774741DBF}" type="datetime1">
              <a:rPr lang="en-US" smtClean="0"/>
              <a:t>1/11/2024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997473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0C8C31BF-C011-4320-A6E6-95E1B9CA64E4}" type="datetime1">
              <a:rPr lang="en-US" smtClean="0"/>
              <a:t>1/11/2024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619319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solidFill>
        <a:effectLst/>
      </p:bgPr>
    </p:bg>
    <p:spTree>
      <p:nvGrpSpPr>
        <p:cNvPr id="1" name=""/>
        <p:cNvGrpSpPr/>
        <p:nvPr/>
      </p:nvGrpSpPr>
      <p:grpSpPr>
        <a:xfrm>
          <a:off x="0" y="0"/>
          <a:ext cx="0" cy="0"/>
          <a:chOff x="0" y="0"/>
          <a:chExt cx="0" cy="0"/>
        </a:xfrm>
      </p:grpSpPr>
      <p:pic>
        <p:nvPicPr>
          <p:cNvPr id="12" name="Picture 11"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sp>
        <p:nvSpPr>
          <p:cNvPr id="3" name="Date Placeholder 2"/>
          <p:cNvSpPr>
            <a:spLocks noGrp="1"/>
          </p:cNvSpPr>
          <p:nvPr>
            <p:ph type="dt" sz="half" idx="10"/>
          </p:nvPr>
        </p:nvSpPr>
        <p:spPr>
          <a:xfrm>
            <a:off x="5204081" y="6331692"/>
            <a:ext cx="1783839" cy="365125"/>
          </a:xfrm>
          <a:prstGeom prst="rect">
            <a:avLst/>
          </a:prstGeom>
        </p:spPr>
        <p:txBody>
          <a:bodyPr/>
          <a:lstStyle/>
          <a:p>
            <a:fld id="{736D6948-E522-43F8-820B-34B3EF534381}" type="datetime1">
              <a:rPr lang="en-US" smtClean="0"/>
              <a:t>1/11/2024</a:t>
            </a:fld>
            <a:endParaRPr lang="en-US"/>
          </a:p>
        </p:txBody>
      </p:sp>
      <p:sp>
        <p:nvSpPr>
          <p:cNvPr id="4" name="Slide Number Placeholder 3"/>
          <p:cNvSpPr>
            <a:spLocks noGrp="1"/>
          </p:cNvSpPr>
          <p:nvPr>
            <p:ph type="sldNum" sz="quarter" idx="11"/>
          </p:nvPr>
        </p:nvSpPr>
        <p:spPr>
          <a:xfrm>
            <a:off x="9201150" y="6365297"/>
            <a:ext cx="2743200" cy="365125"/>
          </a:xfrm>
          <a:prstGeom prst="rect">
            <a:avLst/>
          </a:prstGeom>
        </p:spPr>
        <p:txBody>
          <a:bodyPr/>
          <a:lstStyle/>
          <a:p>
            <a:fld id="{D57F1E4F-1CFF-5643-939E-217C01CDF565}"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23573BB-6BDA-4463-AE6F-A3EA110EEFD9}"/>
              </a:ext>
            </a:extLst>
          </p:cNvPr>
          <p:cNvSpPr>
            <a:spLocks noGrp="1"/>
          </p:cNvSpPr>
          <p:nvPr>
            <p:ph type="title"/>
          </p:nvPr>
        </p:nvSpPr>
        <p:spPr>
          <a:xfrm>
            <a:off x="283607" y="274638"/>
            <a:ext cx="11578546" cy="1143000"/>
          </a:xfrm>
        </p:spPr>
        <p:txBody>
          <a:bodyPr/>
          <a:lstStyle>
            <a:lvl1pPr>
              <a:defRPr/>
            </a:lvl1pPr>
          </a:lstStyle>
          <a:p>
            <a:r>
              <a:rPr lang="x-none"/>
              <a:t>Click to edit Master title style</a:t>
            </a:r>
            <a:endParaRPr lang="en-US"/>
          </a:p>
        </p:txBody>
      </p:sp>
      <p:sp>
        <p:nvSpPr>
          <p:cNvPr id="7" name="Text Placeholder 2">
            <a:extLst>
              <a:ext uri="{FF2B5EF4-FFF2-40B4-BE49-F238E27FC236}">
                <a16:creationId xmlns:a16="http://schemas.microsoft.com/office/drawing/2014/main" id="{5C9552E2-91A3-4F46-B139-5B81862813FD}"/>
              </a:ext>
            </a:extLst>
          </p:cNvPr>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8" name="Content Placeholder 3">
            <a:extLst>
              <a:ext uri="{FF2B5EF4-FFF2-40B4-BE49-F238E27FC236}">
                <a16:creationId xmlns:a16="http://schemas.microsoft.com/office/drawing/2014/main" id="{917189AA-4E37-4BB5-9F15-C91435D60CF5}"/>
              </a:ext>
            </a:extLst>
          </p:cNvPr>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Text Placeholder 4">
            <a:extLst>
              <a:ext uri="{FF2B5EF4-FFF2-40B4-BE49-F238E27FC236}">
                <a16:creationId xmlns:a16="http://schemas.microsoft.com/office/drawing/2014/main" id="{D22FD559-4DE7-4B6C-9557-DC6742417DFA}"/>
              </a:ext>
            </a:extLst>
          </p:cNvPr>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11" name="Content Placeholder 5">
            <a:extLst>
              <a:ext uri="{FF2B5EF4-FFF2-40B4-BE49-F238E27FC236}">
                <a16:creationId xmlns:a16="http://schemas.microsoft.com/office/drawing/2014/main" id="{8DB52CE6-770A-46E9-8828-C9DA2279C665}"/>
              </a:ext>
            </a:extLst>
          </p:cNvPr>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8862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9C1A6BCC-8339-4DE3-AD49-6E9C9417E345}" type="datetime1">
              <a:rPr lang="en-US" smtClean="0"/>
              <a:t>1/11/2024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10189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A78CCB3C-E29A-4934-B547-1CE4D82CD450}" type="datetime1">
              <a:rPr lang="en-US" smtClean="0"/>
              <a:t>1/11/2024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34995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D4F6E211-57F3-450B-9866-9011935330A0}" type="datetime1">
              <a:rPr lang="en-US" smtClean="0"/>
              <a:t>1/11/2024</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106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67FCE0F3-6D29-44A4-AF83-6B056A5F4535}" type="datetime1">
              <a:rPr lang="en-US" smtClean="0"/>
              <a:t>1/11/2024</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49206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3DAEE-CFC7-4CBF-9C3B-23BB7A36D9ED}" type="datetime1">
              <a:rPr lang="en-US" smtClean="0"/>
              <a:t>1/11/2024</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4307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1B69ECE-39DB-46E8-B791-79FEF9F4221C}" type="datetime1">
              <a:rPr lang="en-US" smtClean="0"/>
              <a:t>1/11/2024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51489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4EB41690-D812-4E8B-9D4A-7B998072A9C3}" type="datetime1">
              <a:rPr lang="en-US" smtClean="0"/>
              <a:t>1/11/2024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259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6.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101" y="274638"/>
            <a:ext cx="10972801"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621101" y="1439924"/>
            <a:ext cx="10972801" cy="2234930"/>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DA65B8C-3162-4434-BA02-43A5B6463213}" type="datetime1">
              <a:rPr lang="en-US" smtClean="0"/>
              <a:t>1/11/2024</a:t>
            </a:fld>
            <a:endParaRPr lang="en-US"/>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1220632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457200" rtl="0" eaLnBrk="1" latinLnBrk="0" hangingPunct="1">
        <a:spcBef>
          <a:spcPct val="0"/>
        </a:spcBef>
        <a:buNone/>
        <a:defRPr sz="4400" kern="1200">
          <a:solidFill>
            <a:schemeClr val="accent3"/>
          </a:solidFill>
          <a:latin typeface="Lato" panose="020F0502020204030203"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wish-image2.png"/>
          <p:cNvPicPr>
            <a:picLocks noChangeAspect="1"/>
          </p:cNvPicPr>
          <p:nvPr userDrawn="1"/>
        </p:nvPicPr>
        <p:blipFill rotWithShape="1">
          <a:blip r:embed="rId17">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83607" y="274638"/>
            <a:ext cx="11578546"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004A0DE-58E4-41E7-BC4C-2C0ACBCA0145}" type="datetime1">
              <a:rPr lang="en-US" smtClean="0"/>
              <a:t>1/11/2024</a:t>
            </a:fld>
            <a:endParaRPr lang="en-US"/>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22026791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2" r:id="rId15"/>
  </p:sldLayoutIdLst>
  <p:hf hdr="0" ftr="0" dt="0"/>
  <p:txStyles>
    <p:titleStyle>
      <a:lvl1pPr algn="l" defTabSz="4572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isconsin.edu/ohrwd/benefits/download/dependent-eligibility-chart-uws-25.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sconsin.edu/ohrwd/benefi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wisconsin.edu/ohrwd/benefits/benefits-estimato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isconsin.edu/ohrwd/benefits/health/select-a-pla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wisconsin.edu/ohrwd/benefits/health/select-a-pla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wisconsin.edu/ohrwd/benefits/download/dentalcomp.pdf" TargetMode="External"/><Relationship Id="rId7" Type="http://schemas.openxmlformats.org/officeDocument/2006/relationships/hyperlink" Target="https://www.wisconsin.edu/ohrwd/benefi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uwservice.wisconsin.edu/ebenefits/" TargetMode="External"/><Relationship Id="rId5" Type="http://schemas.openxmlformats.org/officeDocument/2006/relationships/hyperlink" Target="https://www.wisconsin.edu/ohrwd/benefits/download/life/lifecomp.pdf" TargetMode="External"/><Relationship Id="rId4" Type="http://schemas.openxmlformats.org/officeDocument/2006/relationships/hyperlink" Target="https://www.wisconsin.edu/ohrwd/benefits/download/summary.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y.wisconsin.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wisconsin.edu/ohrwd/admin/download/benefits-orientation-pdf-FAASLI-&amp;-US.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wservice.wisconsin.edu/help/time-absenc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wisconsin.edu/ohrwd/benefits/leav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isconsin.edu/ohrwd/benefits/healt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y.wisconsin.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www.wisconsin.edu/ohrwd/benefits/health/select-a-pla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wisconsin.edu/abe/download/portal-personal-info-module.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tf.benefits.navitus.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isconsin.edu/ohrwd/benefits/general-employee-info/payrol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wisconsin.edu/ohrwd/benefits/opt-ou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deltadentalwi.com/state-of-wi"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eyedoclocator.eyemedvisioncare.com/member/en#/member/en?networkSetId=1166&amp;networkDDDisabled=tru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wisconsin.edu/ohrwd/benefits/download/summary.pdf"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www.wisconsin.edu/ohrwd/benefits/premiums/" TargetMode="External"/><Relationship Id="rId2" Type="http://schemas.openxmlformats.org/officeDocument/2006/relationships/hyperlink" Target="http://www.wisconsin.edu/ohrwd/benefits/download/life/lifecomp.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y.wisconsin.edu/"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wisconsin.edu/ohrwd/benefits/beneficiar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wisconsin.edu/ohrwd/benefits/acciden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www.wisconsin.edu/ohrwd/benefits/disability/ici/"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www.wisconsin.edu/ohrwd/benefits/spending-savings-acct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wisconsin.edu/ohrwd/benefits/re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wisconsin.edu/ohrwd/benefits/ret/tsa/"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wisconsin.edu/ohrwd/benefits/ret/wdc/"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wisconsin.edu/ohrwd/benefits/sick-leave-credit-conversion-progra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www.wisconsin.edu/ohrwd/well-bein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wisconsin.edu/ohrwd/benefits/other-benefits/"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www.wisconsin.edu/ohrwd/benefits/premiums/" TargetMode="External"/><Relationship Id="rId3" Type="http://schemas.openxmlformats.org/officeDocument/2006/relationships/hyperlink" Target="https://www.wisconsin.edu/ohrwd/benefits/general-employee-info/" TargetMode="External"/><Relationship Id="rId7" Type="http://schemas.openxmlformats.org/officeDocument/2006/relationships/hyperlink" Target="https://www.wisconsin.edu/ohrwd/benefits/health/select-a-plan/" TargetMode="External"/><Relationship Id="rId2" Type="http://schemas.openxmlformats.org/officeDocument/2006/relationships/hyperlink" Target="http://www.wisconsin.edu/ohrwd/benefits/" TargetMode="External"/><Relationship Id="rId1" Type="http://schemas.openxmlformats.org/officeDocument/2006/relationships/slideLayout" Target="../slideLayouts/slideLayout2.xml"/><Relationship Id="rId6" Type="http://schemas.openxmlformats.org/officeDocument/2006/relationships/hyperlink" Target="https://www.wisconsin.edu/ohrwd/benefits/benefits-estimator/" TargetMode="External"/><Relationship Id="rId5" Type="http://schemas.openxmlformats.org/officeDocument/2006/relationships/hyperlink" Target="https://www.wisconsin.edu/ohrwd/benefits/download/univstaff.pdf" TargetMode="External"/><Relationship Id="rId4" Type="http://schemas.openxmlformats.org/officeDocument/2006/relationships/hyperlink" Target="https://www.wisconsin.edu/ohrwd/benefits/download/fasl.pdf" TargetMode="External"/><Relationship Id="rId9" Type="http://schemas.openxmlformats.org/officeDocument/2006/relationships/hyperlink" Target="https://my.wisconsin.edu/" TargetMode="External"/></Relationships>
</file>

<file path=ppt/slides/_rels/slide6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wisconsin.edu/ohrwd/benefits/" TargetMode="External"/><Relationship Id="rId7" Type="http://schemas.openxmlformats.org/officeDocument/2006/relationships/image" Target="../media/image28.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hyperlink" Target="https://www.wisconsin.edu/ohrwd/benefits/contac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C237-C290-4FC0-AB78-032654CE0B9D}"/>
              </a:ext>
            </a:extLst>
          </p:cNvPr>
          <p:cNvSpPr>
            <a:spLocks noGrp="1"/>
          </p:cNvSpPr>
          <p:nvPr>
            <p:ph type="ctrTitle"/>
          </p:nvPr>
        </p:nvSpPr>
        <p:spPr/>
        <p:txBody>
          <a:bodyPr>
            <a:normAutofit fontScale="90000"/>
          </a:bodyPr>
          <a:lstStyle/>
          <a:p>
            <a:r>
              <a:rPr lang="en-US" sz="4400" dirty="0"/>
              <a:t>2024 Employee Benefits</a:t>
            </a:r>
            <a:r>
              <a:rPr lang="en-US" b="1" dirty="0"/>
              <a:t>	</a:t>
            </a:r>
            <a:endParaRPr lang="en-US" dirty="0"/>
          </a:p>
        </p:txBody>
      </p:sp>
      <p:sp>
        <p:nvSpPr>
          <p:cNvPr id="3" name="Subtitle 2">
            <a:extLst>
              <a:ext uri="{FF2B5EF4-FFF2-40B4-BE49-F238E27FC236}">
                <a16:creationId xmlns:a16="http://schemas.microsoft.com/office/drawing/2014/main" id="{48233D70-6CD4-4595-92D4-7DB30C5B804E}"/>
              </a:ext>
            </a:extLst>
          </p:cNvPr>
          <p:cNvSpPr>
            <a:spLocks noGrp="1"/>
          </p:cNvSpPr>
          <p:nvPr>
            <p:ph type="subTitle" idx="1"/>
          </p:nvPr>
        </p:nvSpPr>
        <p:spPr>
          <a:xfrm>
            <a:off x="1524000" y="5314857"/>
            <a:ext cx="9051985" cy="1064922"/>
          </a:xfrm>
        </p:spPr>
        <p:txBody>
          <a:bodyPr>
            <a:normAutofit fontScale="55000" lnSpcReduction="20000"/>
          </a:bodyPr>
          <a:lstStyle/>
          <a:p>
            <a:r>
              <a:rPr lang="en-US" sz="4000" i="0" dirty="0"/>
              <a:t>Faculty, Academic Staff and Limited Appointees </a:t>
            </a:r>
          </a:p>
          <a:p>
            <a:r>
              <a:rPr lang="en-US" sz="4000" i="0" dirty="0"/>
              <a:t>University Staff Employees</a:t>
            </a:r>
          </a:p>
          <a:p>
            <a:r>
              <a:rPr lang="en-US" sz="4000" i="0" dirty="0"/>
              <a:t>(covered by the Wisconsin Retirement System)</a:t>
            </a:r>
          </a:p>
          <a:p>
            <a:endParaRPr lang="en-US" dirty="0"/>
          </a:p>
        </p:txBody>
      </p:sp>
    </p:spTree>
    <p:extLst>
      <p:ext uri="{BB962C8B-B14F-4D97-AF65-F5344CB8AC3E}">
        <p14:creationId xmlns:p14="http://schemas.microsoft.com/office/powerpoint/2010/main" val="40544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48F4-267B-4FB5-A426-52F1D2BC8CD6}"/>
              </a:ext>
            </a:extLst>
          </p:cNvPr>
          <p:cNvSpPr>
            <a:spLocks noGrp="1"/>
          </p:cNvSpPr>
          <p:nvPr>
            <p:ph type="title"/>
          </p:nvPr>
        </p:nvSpPr>
        <p:spPr/>
        <p:txBody>
          <a:bodyPr/>
          <a:lstStyle/>
          <a:p>
            <a:r>
              <a:rPr lang="en-US"/>
              <a:t>Eligible Dependents</a:t>
            </a:r>
          </a:p>
        </p:txBody>
      </p:sp>
      <p:sp>
        <p:nvSpPr>
          <p:cNvPr id="3" name="Content Placeholder 2">
            <a:extLst>
              <a:ext uri="{FF2B5EF4-FFF2-40B4-BE49-F238E27FC236}">
                <a16:creationId xmlns:a16="http://schemas.microsoft.com/office/drawing/2014/main" id="{53CA5CBD-8918-41A2-B524-70456F439F30}"/>
              </a:ext>
            </a:extLst>
          </p:cNvPr>
          <p:cNvSpPr>
            <a:spLocks noGrp="1"/>
          </p:cNvSpPr>
          <p:nvPr>
            <p:ph idx="1"/>
          </p:nvPr>
        </p:nvSpPr>
        <p:spPr>
          <a:xfrm>
            <a:off x="635478" y="1662044"/>
            <a:ext cx="10921043" cy="3541219"/>
          </a:xfrm>
        </p:spPr>
        <p:txBody>
          <a:bodyPr>
            <a:normAutofit lnSpcReduction="10000"/>
          </a:bodyPr>
          <a:lstStyle/>
          <a:p>
            <a:pPr marL="0" indent="0">
              <a:buClr>
                <a:srgbClr val="86001A"/>
              </a:buClr>
              <a:buNone/>
            </a:pPr>
            <a:r>
              <a:rPr lang="en-US" sz="2600" dirty="0"/>
              <a:t>Most plans provide coverage for you and your eligible family members. This includes your:</a:t>
            </a:r>
            <a:endParaRPr lang="en-US" sz="1800" dirty="0"/>
          </a:p>
          <a:p>
            <a:pPr lvl="1">
              <a:buClr>
                <a:srgbClr val="86001A"/>
              </a:buClr>
              <a:buFont typeface="Wingdings" panose="05000000000000000000" pitchFamily="2" charset="2"/>
              <a:buChar char="§"/>
            </a:pPr>
            <a:r>
              <a:rPr lang="en-US" sz="2400" dirty="0"/>
              <a:t>Spouse</a:t>
            </a:r>
          </a:p>
          <a:p>
            <a:pPr lvl="1">
              <a:buClr>
                <a:srgbClr val="86001A"/>
              </a:buClr>
              <a:buFont typeface="Wingdings" panose="05000000000000000000" pitchFamily="2" charset="2"/>
              <a:buChar char="§"/>
            </a:pPr>
            <a:r>
              <a:rPr lang="en-US" sz="2400" dirty="0"/>
              <a:t>Dependent children (until age 26*) - Includes stepchildren, adopted children, pre-adoption placement, legal wards that become your permanent ward before age 26 and grandchildren until your insured child (the grandchild’s parent) turns age 18</a:t>
            </a:r>
          </a:p>
          <a:p>
            <a:pPr lvl="1">
              <a:buClr>
                <a:srgbClr val="86001A"/>
              </a:buClr>
              <a:buFont typeface="Wingdings" panose="05000000000000000000" pitchFamily="2" charset="2"/>
              <a:buChar char="ü"/>
            </a:pPr>
            <a:endParaRPr lang="en-US" sz="1200" dirty="0"/>
          </a:p>
          <a:p>
            <a:pPr marL="0" indent="0">
              <a:buClr>
                <a:srgbClr val="86001A"/>
              </a:buClr>
              <a:buNone/>
            </a:pPr>
            <a:r>
              <a:rPr lang="en-US" sz="2600" dirty="0"/>
              <a:t>Review the </a:t>
            </a:r>
            <a:r>
              <a:rPr lang="en-US" sz="2600" dirty="0">
                <a:hlinkClick r:id="rId2"/>
              </a:rPr>
              <a:t>Dependent Eligibility Chart</a:t>
            </a:r>
            <a:r>
              <a:rPr lang="en-US" sz="2600" dirty="0"/>
              <a:t> for more details.</a:t>
            </a:r>
            <a:endParaRPr lang="en-US" dirty="0"/>
          </a:p>
          <a:p>
            <a:endParaRPr lang="en-US" dirty="0"/>
          </a:p>
        </p:txBody>
      </p:sp>
      <p:sp>
        <p:nvSpPr>
          <p:cNvPr id="4" name="Slide Number Placeholder 3">
            <a:extLst>
              <a:ext uri="{FF2B5EF4-FFF2-40B4-BE49-F238E27FC236}">
                <a16:creationId xmlns:a16="http://schemas.microsoft.com/office/drawing/2014/main" id="{EF2B305C-A763-4DCA-ADB4-108A0EDC250D}"/>
              </a:ext>
            </a:extLst>
          </p:cNvPr>
          <p:cNvSpPr>
            <a:spLocks noGrp="1"/>
          </p:cNvSpPr>
          <p:nvPr>
            <p:ph type="sldNum" sz="quarter" idx="12"/>
          </p:nvPr>
        </p:nvSpPr>
        <p:spPr/>
        <p:txBody>
          <a:bodyPr/>
          <a:lstStyle/>
          <a:p>
            <a:fld id="{678F7216-1C8D-9C4B-8765-95E531582293}" type="slidenum">
              <a:rPr lang="en-US" smtClean="0"/>
              <a:t>10</a:t>
            </a:fld>
            <a:endParaRPr lang="en-US"/>
          </a:p>
        </p:txBody>
      </p:sp>
      <p:sp>
        <p:nvSpPr>
          <p:cNvPr id="5" name="Rectangle 4">
            <a:extLst>
              <a:ext uri="{FF2B5EF4-FFF2-40B4-BE49-F238E27FC236}">
                <a16:creationId xmlns:a16="http://schemas.microsoft.com/office/drawing/2014/main" id="{E974A603-44B7-4DB0-8A4E-16C4F063F4EC}"/>
              </a:ext>
            </a:extLst>
          </p:cNvPr>
          <p:cNvSpPr/>
          <p:nvPr/>
        </p:nvSpPr>
        <p:spPr>
          <a:xfrm>
            <a:off x="581717" y="5150465"/>
            <a:ext cx="10174771" cy="1200329"/>
          </a:xfrm>
          <a:prstGeom prst="rect">
            <a:avLst/>
          </a:prstGeom>
        </p:spPr>
        <p:txBody>
          <a:bodyPr wrap="square">
            <a:spAutoFit/>
          </a:bodyPr>
          <a:lstStyle/>
          <a:p>
            <a:pPr marL="57150">
              <a:buClr>
                <a:srgbClr val="86001A"/>
              </a:buClr>
            </a:pPr>
            <a:r>
              <a:rPr lang="en-US" i="1" dirty="0"/>
              <a:t>*A child with a disability of long-standing duration dependent on you or the other parent for at least 50% support and maintenance, and incapable of self-support, may remain covered past age 26.</a:t>
            </a:r>
            <a:br>
              <a:rPr lang="en-US" i="1" dirty="0"/>
            </a:br>
            <a:r>
              <a:rPr lang="en-US" i="1" dirty="0"/>
              <a:t>*Social Security numbers are required for all dependents. Enter Social Security numbers in the “National ID” field when adding dependents in the </a:t>
            </a:r>
            <a:r>
              <a:rPr lang="en-US" i="1" dirty="0" err="1"/>
              <a:t>MyUW</a:t>
            </a:r>
            <a:r>
              <a:rPr lang="en-US" i="1" dirty="0"/>
              <a:t> portal.</a:t>
            </a:r>
          </a:p>
        </p:txBody>
      </p:sp>
    </p:spTree>
    <p:extLst>
      <p:ext uri="{BB962C8B-B14F-4D97-AF65-F5344CB8AC3E}">
        <p14:creationId xmlns:p14="http://schemas.microsoft.com/office/powerpoint/2010/main" val="131794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11</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493230" y="1809502"/>
            <a:ext cx="4511580" cy="3216265"/>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Lato" panose="020F0502020204030203" pitchFamily="34" charset="0"/>
              </a:rPr>
              <a:t>REVIEW</a:t>
            </a:r>
          </a:p>
          <a:p>
            <a:pPr marL="342900" indent="-342900">
              <a:spcAft>
                <a:spcPts val="600"/>
              </a:spcAft>
              <a:buClr>
                <a:srgbClr val="960000"/>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Review the Benefits Summary</a:t>
            </a:r>
          </a:p>
          <a:p>
            <a:pPr marL="342900" indent="-342900">
              <a:spcAft>
                <a:spcPts val="600"/>
              </a:spcAft>
              <a:buClr>
                <a:srgbClr val="960000"/>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Review the </a:t>
            </a: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hlinkClick r:id="rId3"/>
              </a:rPr>
              <a:t>Employee Benefits website</a:t>
            </a: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 for details about benefits and eligibility</a:t>
            </a:r>
          </a:p>
          <a:p>
            <a:pPr marL="342900" indent="-342900">
              <a:spcAft>
                <a:spcPts val="600"/>
              </a:spcAft>
              <a:buClr>
                <a:srgbClr val="960000"/>
              </a:buClr>
              <a:buFont typeface="Wingdings" panose="05000000000000000000" pitchFamily="2" charset="2"/>
              <a:buChar char="§"/>
            </a:pPr>
            <a:r>
              <a:rPr lang="en-US" sz="2000" dirty="0">
                <a:effectLst/>
                <a:latin typeface="Open Sans" panose="020B0606030504020204" pitchFamily="34" charset="0"/>
                <a:ea typeface="SimSun" panose="02010600030101010101" pitchFamily="2" charset="-122"/>
                <a:cs typeface="Times New Roman" panose="02020603050405020304" pitchFamily="18" charset="0"/>
              </a:rPr>
              <a:t>Calculate the estimated value of your total compensation using the </a:t>
            </a:r>
            <a:r>
              <a:rPr lang="en-US" sz="2000" dirty="0">
                <a:effectLst/>
                <a:latin typeface="Open Sans" panose="020B0606030504020204" pitchFamily="34" charset="0"/>
                <a:ea typeface="SimSun" panose="02010600030101010101" pitchFamily="2" charset="-122"/>
                <a:cs typeface="Open Sans" panose="020B0606030504020204" pitchFamily="34" charset="0"/>
                <a:hlinkClick r:id="rId4"/>
              </a:rPr>
              <a:t>Health &amp; Retirement Contributions Estimator</a:t>
            </a:r>
            <a:endParaRPr lang="en-US" sz="2000" dirty="0">
              <a:effectLst/>
              <a:latin typeface="Open Sans" panose="020B0606030504020204" pitchFamily="34" charset="0"/>
              <a:ea typeface="SimSun" panose="02010600030101010101" pitchFamily="2" charset="-122"/>
              <a:cs typeface="Times New Roman" panose="02020603050405020304" pitchFamily="18" charset="0"/>
            </a:endParaRPr>
          </a:p>
        </p:txBody>
      </p:sp>
      <p:graphicFrame>
        <p:nvGraphicFramePr>
          <p:cNvPr id="6" name="Table 6">
            <a:extLst>
              <a:ext uri="{FF2B5EF4-FFF2-40B4-BE49-F238E27FC236}">
                <a16:creationId xmlns:a16="http://schemas.microsoft.com/office/drawing/2014/main" id="{CE074659-2781-4CE3-A1C9-8BBEB4F52099}"/>
              </a:ext>
            </a:extLst>
          </p:cNvPr>
          <p:cNvGraphicFramePr>
            <a:graphicFrameLocks noGrp="1"/>
          </p:cNvGraphicFramePr>
          <p:nvPr/>
        </p:nvGraphicFramePr>
        <p:xfrm>
          <a:off x="5669280" y="1336855"/>
          <a:ext cx="6174038" cy="592931"/>
        </p:xfrm>
        <a:graphic>
          <a:graphicData uri="http://schemas.openxmlformats.org/drawingml/2006/table">
            <a:tbl>
              <a:tblPr firstRow="1" bandRow="1">
                <a:tableStyleId>{5C22544A-7EE6-4342-B048-85BDC9FD1C3A}</a:tableStyleId>
              </a:tblPr>
              <a:tblGrid>
                <a:gridCol w="6174038">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Employee Benefits website: </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rPr>
                        <a:t>wisconsin.edu/</a:t>
                      </a:r>
                      <a:r>
                        <a:rPr lang="en-US" sz="1600" dirty="0" err="1">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rPr>
                        <a:t>ohrwd</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rPr>
                        <a:t>/benefits/</a:t>
                      </a:r>
                      <a:endPar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7" name="Picture 6">
            <a:extLst>
              <a:ext uri="{FF2B5EF4-FFF2-40B4-BE49-F238E27FC236}">
                <a16:creationId xmlns:a16="http://schemas.microsoft.com/office/drawing/2014/main" id="{A15B102F-7DC4-0803-8DFD-666A0CBB42BB}"/>
              </a:ext>
            </a:extLst>
          </p:cNvPr>
          <p:cNvPicPr>
            <a:picLocks noChangeAspect="1"/>
          </p:cNvPicPr>
          <p:nvPr/>
        </p:nvPicPr>
        <p:blipFill>
          <a:blip r:embed="rId5"/>
          <a:stretch>
            <a:fillRect/>
          </a:stretch>
        </p:blipFill>
        <p:spPr>
          <a:xfrm>
            <a:off x="5004809" y="2144249"/>
            <a:ext cx="6862071" cy="3418840"/>
          </a:xfrm>
          <a:prstGeom prst="rect">
            <a:avLst/>
          </a:prstGeom>
        </p:spPr>
      </p:pic>
    </p:spTree>
    <p:extLst>
      <p:ext uri="{BB962C8B-B14F-4D97-AF65-F5344CB8AC3E}">
        <p14:creationId xmlns:p14="http://schemas.microsoft.com/office/powerpoint/2010/main" val="361826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12</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26919" y="1795369"/>
            <a:ext cx="3935843" cy="2523768"/>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Lato" panose="020F0502020204030203" pitchFamily="34" charset="0"/>
              </a:rPr>
              <a:t>DECIDE</a:t>
            </a:r>
          </a:p>
          <a:p>
            <a:pPr marL="342900" indent="-342900">
              <a:spcAft>
                <a:spcPts val="600"/>
              </a:spcAft>
              <a:buClr>
                <a:srgbClr val="960000"/>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Consider your needs and the needs of your spouse and/or dependent(s)</a:t>
            </a:r>
          </a:p>
          <a:p>
            <a:pPr marL="342900" indent="-342900">
              <a:spcAft>
                <a:spcPts val="600"/>
              </a:spcAft>
              <a:buClr>
                <a:srgbClr val="960000"/>
              </a:buClr>
              <a:buFont typeface="Wingdings" panose="05000000000000000000" pitchFamily="2" charset="2"/>
              <a:buChar char="§"/>
            </a:pPr>
            <a:r>
              <a:rPr lang="en-US" sz="2000" dirty="0">
                <a:effectLst/>
                <a:latin typeface="Open Sans" panose="020B0606030504020204" pitchFamily="34" charset="0"/>
                <a:ea typeface="SimSun" panose="02010600030101010101" pitchFamily="2" charset="-122"/>
                <a:cs typeface="Times New Roman" panose="02020603050405020304" pitchFamily="18" charset="0"/>
              </a:rPr>
              <a:t>Review the </a:t>
            </a:r>
            <a:r>
              <a:rPr lang="en-US" sz="2000" dirty="0">
                <a:effectLst/>
                <a:latin typeface="Open Sans" panose="020B0606030504020204" pitchFamily="34" charset="0"/>
                <a:ea typeface="SimSun" panose="02010600030101010101" pitchFamily="2" charset="-122"/>
                <a:cs typeface="Times New Roman" panose="02020603050405020304" pitchFamily="18" charset="0"/>
                <a:hlinkClick r:id="rId3"/>
              </a:rPr>
              <a:t>How to Choose Your Health Insurance Plan web page</a:t>
            </a:r>
            <a:endParaRPr lang="en-US" sz="2000" dirty="0">
              <a:effectLst/>
              <a:latin typeface="Open Sans" panose="020B0606030504020204" pitchFamily="34" charset="0"/>
              <a:ea typeface="SimSun" panose="02010600030101010101" pitchFamily="2" charset="-122"/>
              <a:cs typeface="Times New Roman" panose="02020603050405020304" pitchFamily="18" charset="0"/>
            </a:endParaRPr>
          </a:p>
        </p:txBody>
      </p:sp>
      <p:graphicFrame>
        <p:nvGraphicFramePr>
          <p:cNvPr id="7" name="Table 6">
            <a:extLst>
              <a:ext uri="{FF2B5EF4-FFF2-40B4-BE49-F238E27FC236}">
                <a16:creationId xmlns:a16="http://schemas.microsoft.com/office/drawing/2014/main" id="{53E6C385-B75A-4F00-B83A-0279F84E0BE9}"/>
              </a:ext>
            </a:extLst>
          </p:cNvPr>
          <p:cNvGraphicFramePr>
            <a:graphicFrameLocks noGrp="1"/>
          </p:cNvGraphicFramePr>
          <p:nvPr/>
        </p:nvGraphicFramePr>
        <p:xfrm>
          <a:off x="5608320" y="1351135"/>
          <a:ext cx="6219262" cy="592931"/>
        </p:xfrm>
        <a:graphic>
          <a:graphicData uri="http://schemas.openxmlformats.org/drawingml/2006/table">
            <a:tbl>
              <a:tblPr firstRow="1" bandRow="1">
                <a:tableStyleId>{5C22544A-7EE6-4342-B048-85BDC9FD1C3A}</a:tableStyleId>
              </a:tblPr>
              <a:tblGrid>
                <a:gridCol w="6219262">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How to Choose Your Health Insurance Plan web page:</a:t>
                      </a:r>
                      <a:b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4"/>
                        </a:rPr>
                        <a:t>www.wisconsin.edu/ohrwd/benefits/health/select-a-plan/</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rPr>
                        <a:t> </a:t>
                      </a: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6" name="Picture 5">
            <a:extLst>
              <a:ext uri="{FF2B5EF4-FFF2-40B4-BE49-F238E27FC236}">
                <a16:creationId xmlns:a16="http://schemas.microsoft.com/office/drawing/2014/main" id="{082E30C6-F83A-0242-1ECF-FD1A761AB057}"/>
              </a:ext>
            </a:extLst>
          </p:cNvPr>
          <p:cNvPicPr>
            <a:picLocks noChangeAspect="1"/>
          </p:cNvPicPr>
          <p:nvPr/>
        </p:nvPicPr>
        <p:blipFill>
          <a:blip r:embed="rId5"/>
          <a:stretch>
            <a:fillRect/>
          </a:stretch>
        </p:blipFill>
        <p:spPr>
          <a:xfrm>
            <a:off x="4662762" y="2111967"/>
            <a:ext cx="7203987" cy="3698241"/>
          </a:xfrm>
          <a:prstGeom prst="rect">
            <a:avLst/>
          </a:prstGeom>
        </p:spPr>
      </p:pic>
    </p:spTree>
    <p:extLst>
      <p:ext uri="{BB962C8B-B14F-4D97-AF65-F5344CB8AC3E}">
        <p14:creationId xmlns:p14="http://schemas.microsoft.com/office/powerpoint/2010/main" val="158151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13</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26919" y="1795369"/>
            <a:ext cx="4801524" cy="5062924"/>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Lato" panose="020F0502020204030203" pitchFamily="34" charset="0"/>
              </a:rPr>
              <a:t>DECIDE</a:t>
            </a:r>
          </a:p>
          <a:p>
            <a:pPr marL="342900" indent="-342900">
              <a:spcAft>
                <a:spcPts val="600"/>
              </a:spcAft>
              <a:buClr>
                <a:srgbClr val="960000"/>
              </a:buClr>
              <a:buFont typeface="Wingdings" panose="05000000000000000000" pitchFamily="2" charset="2"/>
              <a:buChar char="§"/>
            </a:pPr>
            <a:r>
              <a:rPr lang="en-US" sz="2400" dirty="0">
                <a:effectLst/>
                <a:latin typeface="Open Sans" panose="020B0606030504020204" pitchFamily="34" charset="0"/>
                <a:ea typeface="SimSun" panose="02010600030101010101" pitchFamily="2" charset="-122"/>
                <a:cs typeface="Times New Roman" panose="02020603050405020304" pitchFamily="18" charset="0"/>
              </a:rPr>
              <a:t>Review the:</a:t>
            </a:r>
          </a:p>
          <a:p>
            <a:pPr marL="800100" lvl="1" indent="-342900">
              <a:spcAft>
                <a:spcPts val="600"/>
              </a:spcAft>
              <a:buClr>
                <a:srgbClr val="960000"/>
              </a:buClr>
              <a:buFont typeface="Wingdings" panose="05000000000000000000" pitchFamily="2" charset="2"/>
              <a:buChar char="§"/>
            </a:pPr>
            <a:r>
              <a:rPr lang="en-US" sz="2400" dirty="0">
                <a:effectLst/>
                <a:latin typeface="Open Sans" panose="020B0606030504020204" pitchFamily="34" charset="0"/>
                <a:ea typeface="SimSun" panose="02010600030101010101" pitchFamily="2" charset="-122"/>
                <a:cs typeface="Times New Roman" panose="02020603050405020304" pitchFamily="18" charset="0"/>
                <a:hlinkClick r:id="rId3"/>
              </a:rPr>
              <a:t>Dental Comparison</a:t>
            </a:r>
            <a:endParaRPr lang="en-US" sz="2400" dirty="0">
              <a:effectLst/>
              <a:latin typeface="Open Sans" panose="020B0606030504020204" pitchFamily="34" charset="0"/>
              <a:ea typeface="SimSun" panose="02010600030101010101" pitchFamily="2" charset="-122"/>
              <a:cs typeface="Times New Roman" panose="02020603050405020304" pitchFamily="18" charset="0"/>
            </a:endParaRPr>
          </a:p>
          <a:p>
            <a:pPr marL="800100" lvl="1" indent="-342900">
              <a:spcAft>
                <a:spcPts val="600"/>
              </a:spcAft>
              <a:buClr>
                <a:srgbClr val="960000"/>
              </a:buClr>
              <a:buFont typeface="Wingdings" panose="05000000000000000000" pitchFamily="2" charset="2"/>
              <a:buChar char="§"/>
            </a:pPr>
            <a:r>
              <a:rPr lang="en-US" sz="2400" dirty="0">
                <a:effectLst/>
                <a:latin typeface="Open Sans" panose="020B0606030504020204" pitchFamily="34" charset="0"/>
                <a:ea typeface="SimSun" panose="02010600030101010101" pitchFamily="2" charset="-122"/>
                <a:cs typeface="Times New Roman" panose="02020603050405020304" pitchFamily="18" charset="0"/>
                <a:hlinkClick r:id="rId4"/>
              </a:rPr>
              <a:t>Vision Insurance Summary</a:t>
            </a:r>
            <a:endParaRPr lang="en-US" sz="2400" dirty="0">
              <a:effectLst/>
              <a:latin typeface="Open Sans" panose="020B0606030504020204" pitchFamily="34" charset="0"/>
              <a:ea typeface="SimSun" panose="02010600030101010101" pitchFamily="2" charset="-122"/>
              <a:cs typeface="Times New Roman" panose="02020603050405020304" pitchFamily="18" charset="0"/>
            </a:endParaRPr>
          </a:p>
          <a:p>
            <a:pPr marL="800100" lvl="1" indent="-342900">
              <a:spcAft>
                <a:spcPts val="600"/>
              </a:spcAft>
              <a:buClr>
                <a:srgbClr val="960000"/>
              </a:buClr>
              <a:buFont typeface="Wingdings" panose="05000000000000000000" pitchFamily="2" charset="2"/>
              <a:buChar char="§"/>
            </a:pPr>
            <a:r>
              <a:rPr lang="en-US" sz="2400" dirty="0">
                <a:effectLst/>
                <a:latin typeface="Open Sans" panose="020B0606030504020204" pitchFamily="34" charset="0"/>
                <a:ea typeface="SimSun" panose="02010600030101010101" pitchFamily="2" charset="-122"/>
                <a:cs typeface="Times New Roman" panose="02020603050405020304" pitchFamily="18" charset="0"/>
                <a:hlinkClick r:id="rId5"/>
              </a:rPr>
              <a:t>Life Insurance Plan Comparison</a:t>
            </a:r>
            <a:endParaRPr lang="en-US" sz="2400" dirty="0">
              <a:effectLst/>
              <a:latin typeface="Open Sans" panose="020B0606030504020204" pitchFamily="34" charset="0"/>
              <a:ea typeface="SimSun" panose="02010600030101010101" pitchFamily="2" charset="-122"/>
              <a:cs typeface="Times New Roman" panose="02020603050405020304" pitchFamily="18" charset="0"/>
            </a:endParaRPr>
          </a:p>
          <a:p>
            <a:pPr marL="800100" lvl="1" indent="-342900">
              <a:spcAft>
                <a:spcPts val="600"/>
              </a:spcAft>
              <a:buClr>
                <a:srgbClr val="960000"/>
              </a:buClr>
              <a:buFont typeface="Wingdings" panose="05000000000000000000" pitchFamily="2" charset="2"/>
              <a:buChar char="§"/>
            </a:pPr>
            <a:r>
              <a:rPr lang="en-US" sz="2400" dirty="0">
                <a:effectLst/>
                <a:latin typeface="Open Sans" panose="020B0606030504020204" pitchFamily="34" charset="0"/>
                <a:ea typeface="SimSun" panose="02010600030101010101" pitchFamily="2" charset="-122"/>
                <a:cs typeface="Times New Roman" panose="02020603050405020304" pitchFamily="18" charset="0"/>
                <a:hlinkClick r:id="rId6"/>
              </a:rPr>
              <a:t>Benefits Walkthrough</a:t>
            </a:r>
            <a:endParaRPr lang="en-US" sz="2400" dirty="0">
              <a:effectLst/>
              <a:latin typeface="Open Sans" panose="020B0606030504020204" pitchFamily="34" charset="0"/>
              <a:ea typeface="SimSun" panose="02010600030101010101" pitchFamily="2" charset="-122"/>
              <a:cs typeface="Times New Roman" panose="02020603050405020304" pitchFamily="18" charset="0"/>
            </a:endParaRPr>
          </a:p>
          <a:p>
            <a:pPr marL="342900" indent="-342900">
              <a:spcAft>
                <a:spcPts val="600"/>
              </a:spcAft>
              <a:buClr>
                <a:srgbClr val="960000"/>
              </a:buClr>
              <a:buFont typeface="Wingdings" panose="05000000000000000000" pitchFamily="2" charset="2"/>
              <a:buChar char="§"/>
            </a:pPr>
            <a:endParaRPr lang="en-US" sz="2400" dirty="0">
              <a:effectLst/>
              <a:latin typeface="Open Sans" panose="020B0606030504020204" pitchFamily="34" charset="0"/>
              <a:ea typeface="SimSun" panose="02010600030101010101" pitchFamily="2" charset="-122"/>
              <a:cs typeface="Times New Roman" panose="02020603050405020304" pitchFamily="18" charset="0"/>
            </a:endParaRPr>
          </a:p>
          <a:p>
            <a:pPr lvl="1">
              <a:spcBef>
                <a:spcPts val="600"/>
              </a:spcBef>
              <a:spcAft>
                <a:spcPts val="1200"/>
              </a:spcAft>
            </a:pPr>
            <a:endPar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endParaRPr>
          </a:p>
          <a:p>
            <a:pPr lvl="1">
              <a:spcBef>
                <a:spcPts val="600"/>
              </a:spcBef>
              <a:spcAft>
                <a:spcPts val="1200"/>
              </a:spcAft>
            </a:pPr>
            <a:b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b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Table 6">
            <a:extLst>
              <a:ext uri="{FF2B5EF4-FFF2-40B4-BE49-F238E27FC236}">
                <a16:creationId xmlns:a16="http://schemas.microsoft.com/office/drawing/2014/main" id="{53E6C385-B75A-4F00-B83A-0279F84E0BE9}"/>
              </a:ext>
            </a:extLst>
          </p:cNvPr>
          <p:cNvGraphicFramePr>
            <a:graphicFrameLocks noGrp="1"/>
          </p:cNvGraphicFramePr>
          <p:nvPr>
            <p:extLst>
              <p:ext uri="{D42A27DB-BD31-4B8C-83A1-F6EECF244321}">
                <p14:modId xmlns:p14="http://schemas.microsoft.com/office/powerpoint/2010/main" val="1995814279"/>
              </p:ext>
            </p:extLst>
          </p:nvPr>
        </p:nvGraphicFramePr>
        <p:xfrm>
          <a:off x="5799188" y="717107"/>
          <a:ext cx="4941246" cy="592931"/>
        </p:xfrm>
        <a:graphic>
          <a:graphicData uri="http://schemas.openxmlformats.org/drawingml/2006/table">
            <a:tbl>
              <a:tblPr firstRow="1" bandRow="1">
                <a:tableStyleId>{5C22544A-7EE6-4342-B048-85BDC9FD1C3A}</a:tableStyleId>
              </a:tblPr>
              <a:tblGrid>
                <a:gridCol w="4941246">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Universities of Wisconsin Employee Benefits website: </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7"/>
                        </a:rPr>
                        <a:t>wisconsin.edu/</a:t>
                      </a:r>
                      <a:r>
                        <a:rPr lang="en-US" sz="1600" dirty="0" err="1">
                          <a:solidFill>
                            <a:srgbClr val="990033"/>
                          </a:solidFill>
                          <a:latin typeface="Open Sans" panose="020B0606030504020204" pitchFamily="34" charset="0"/>
                          <a:ea typeface="Open Sans" panose="020B0606030504020204" pitchFamily="34" charset="0"/>
                          <a:cs typeface="Open Sans" panose="020B0606030504020204" pitchFamily="34" charset="0"/>
                          <a:hlinkClick r:id="rId7"/>
                        </a:rPr>
                        <a:t>ohrwd</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7"/>
                        </a:rPr>
                        <a:t>/benefits/</a:t>
                      </a:r>
                      <a:endPar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14" name="Picture 13">
            <a:extLst>
              <a:ext uri="{FF2B5EF4-FFF2-40B4-BE49-F238E27FC236}">
                <a16:creationId xmlns:a16="http://schemas.microsoft.com/office/drawing/2014/main" id="{EEC0FBB0-71E4-B99E-4CBE-0A7D72911374}"/>
              </a:ext>
            </a:extLst>
          </p:cNvPr>
          <p:cNvPicPr>
            <a:picLocks noChangeAspect="1"/>
          </p:cNvPicPr>
          <p:nvPr/>
        </p:nvPicPr>
        <p:blipFill>
          <a:blip r:embed="rId8"/>
          <a:stretch>
            <a:fillRect/>
          </a:stretch>
        </p:blipFill>
        <p:spPr>
          <a:xfrm>
            <a:off x="5555694" y="1882323"/>
            <a:ext cx="6038208" cy="2701468"/>
          </a:xfrm>
          <a:prstGeom prst="rect">
            <a:avLst/>
          </a:prstGeom>
        </p:spPr>
      </p:pic>
    </p:spTree>
    <p:extLst>
      <p:ext uri="{BB962C8B-B14F-4D97-AF65-F5344CB8AC3E}">
        <p14:creationId xmlns:p14="http://schemas.microsoft.com/office/powerpoint/2010/main" val="175759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14</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47939" y="1539647"/>
            <a:ext cx="5936641" cy="4447371"/>
          </a:xfrm>
          <a:prstGeom prst="rect">
            <a:avLst/>
          </a:prstGeom>
          <a:noFill/>
        </p:spPr>
        <p:txBody>
          <a:bodyPr wrap="square" lIns="91440" tIns="45720" rIns="91440" bIns="45720" rtlCol="0" anchor="t">
            <a:spAutoFit/>
          </a:bodyPr>
          <a:lstStyle/>
          <a:p>
            <a:pPr>
              <a:spcAft>
                <a:spcPts val="600"/>
              </a:spcAft>
            </a:pPr>
            <a:r>
              <a:rPr lang="en-US" sz="2800" b="1" dirty="0">
                <a:solidFill>
                  <a:schemeClr val="bg1">
                    <a:lumMod val="50000"/>
                  </a:schemeClr>
                </a:solidFill>
                <a:latin typeface="Lato" panose="020F0502020204030203" pitchFamily="34" charset="0"/>
              </a:rPr>
              <a:t>ENROLL</a:t>
            </a:r>
          </a:p>
          <a:p>
            <a:pPr marL="342900" indent="-342900">
              <a:spcAft>
                <a:spcPts val="600"/>
              </a:spcAft>
              <a:buClr>
                <a:srgbClr val="960000"/>
              </a:buClr>
              <a:buFont typeface="Wingdings" panose="05000000000000000000" pitchFamily="2" charset="2"/>
              <a:buChar char="§"/>
            </a:pPr>
            <a:r>
              <a:rPr lang="en-US" sz="2400" dirty="0">
                <a:solidFill>
                  <a:schemeClr val="tx1">
                    <a:lumMod val="90000"/>
                    <a:lumOff val="10000"/>
                  </a:schemeClr>
                </a:solidFill>
                <a:latin typeface="Open Sans"/>
                <a:ea typeface="Open Sans"/>
                <a:cs typeface="Open Sans"/>
              </a:rPr>
              <a:t>Go to the </a:t>
            </a:r>
            <a:r>
              <a:rPr lang="en-US" sz="2400" kern="0" dirty="0">
                <a:latin typeface="Open Sans"/>
                <a:ea typeface="Open Sans"/>
                <a:cs typeface="Open Sans"/>
                <a:hlinkClick r:id="rId3"/>
              </a:rPr>
              <a:t>MyUW portal</a:t>
            </a:r>
            <a:r>
              <a:rPr lang="en-US" sz="2400" kern="0" dirty="0">
                <a:latin typeface="Open Sans"/>
                <a:ea typeface="Open Sans"/>
                <a:cs typeface="Open Sans"/>
              </a:rPr>
              <a:t> – click on </a:t>
            </a:r>
            <a:r>
              <a:rPr lang="en-US" sz="2400" b="1" dirty="0">
                <a:solidFill>
                  <a:schemeClr val="tx1">
                    <a:lumMod val="90000"/>
                    <a:lumOff val="10000"/>
                  </a:schemeClr>
                </a:solidFill>
                <a:latin typeface="Open Sans"/>
                <a:ea typeface="Open Sans"/>
                <a:cs typeface="Open Sans"/>
              </a:rPr>
              <a:t>Benefit Information </a:t>
            </a:r>
            <a:r>
              <a:rPr lang="en-US" sz="2400" dirty="0">
                <a:solidFill>
                  <a:schemeClr val="tx1">
                    <a:lumMod val="90000"/>
                    <a:lumOff val="10000"/>
                  </a:schemeClr>
                </a:solidFill>
                <a:latin typeface="Open Sans"/>
                <a:ea typeface="Open Sans"/>
                <a:cs typeface="Open Sans"/>
              </a:rPr>
              <a:t>tile to make your benefit plan elections </a:t>
            </a:r>
            <a:r>
              <a:rPr lang="en-US" sz="2400" i="1" dirty="0">
                <a:solidFill>
                  <a:schemeClr val="tx1">
                    <a:lumMod val="90000"/>
                    <a:lumOff val="10000"/>
                  </a:schemeClr>
                </a:solidFill>
                <a:latin typeface="Open Sans"/>
                <a:ea typeface="Open Sans"/>
                <a:cs typeface="Open Sans"/>
              </a:rPr>
              <a:t>unless your Enrollment Deadline Worksheet indicates you must submit paper applications </a:t>
            </a:r>
          </a:p>
          <a:p>
            <a:pPr marL="342900" indent="-342900">
              <a:spcAft>
                <a:spcPts val="600"/>
              </a:spcAft>
              <a:buClr>
                <a:srgbClr val="960000"/>
              </a:buClr>
              <a:buFont typeface="Wingdings" panose="05000000000000000000" pitchFamily="2" charset="2"/>
              <a:buChar char="§"/>
            </a:pPr>
            <a: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Choose your benefit plans and add dependents</a:t>
            </a:r>
          </a:p>
          <a:p>
            <a:pPr marL="342900" indent="-342900">
              <a:spcAft>
                <a:spcPts val="600"/>
              </a:spcAft>
              <a:buClr>
                <a:srgbClr val="960000"/>
              </a:buClr>
              <a:buFont typeface="Wingdings" panose="05000000000000000000" pitchFamily="2" charset="2"/>
              <a:buChar char="§"/>
            </a:pPr>
            <a:r>
              <a:rPr lang="en-US" sz="2400" dirty="0">
                <a:solidFill>
                  <a:schemeClr val="tx1">
                    <a:lumMod val="90000"/>
                    <a:lumOff val="10000"/>
                  </a:schemeClr>
                </a:solidFill>
                <a:latin typeface="Open Sans"/>
                <a:ea typeface="Open Sans"/>
                <a:cs typeface="Open Sans"/>
              </a:rPr>
              <a:t>Remember to enroll </a:t>
            </a:r>
            <a:r>
              <a:rPr lang="en-US" sz="2400" b="1" i="1" dirty="0">
                <a:solidFill>
                  <a:schemeClr val="tx1">
                    <a:lumMod val="90000"/>
                    <a:lumOff val="10000"/>
                  </a:schemeClr>
                </a:solidFill>
                <a:latin typeface="Open Sans"/>
                <a:ea typeface="Open Sans"/>
                <a:cs typeface="Open Sans"/>
              </a:rPr>
              <a:t>within 30 days</a:t>
            </a:r>
            <a:r>
              <a:rPr lang="en-US" sz="2400" i="1" dirty="0">
                <a:solidFill>
                  <a:schemeClr val="tx1">
                    <a:lumMod val="90000"/>
                    <a:lumOff val="10000"/>
                  </a:schemeClr>
                </a:solidFill>
                <a:latin typeface="Open Sans"/>
                <a:ea typeface="Open Sans"/>
                <a:cs typeface="Open Sans"/>
              </a:rPr>
              <a:t> </a:t>
            </a:r>
            <a:r>
              <a:rPr lang="en-US" sz="2400" dirty="0">
                <a:solidFill>
                  <a:schemeClr val="tx1">
                    <a:lumMod val="90000"/>
                    <a:lumOff val="10000"/>
                  </a:schemeClr>
                </a:solidFill>
                <a:latin typeface="Open Sans"/>
                <a:ea typeface="Open Sans"/>
                <a:cs typeface="Open Sans"/>
              </a:rPr>
              <a:t>of your hire date/benefits eligibility date</a:t>
            </a:r>
          </a:p>
        </p:txBody>
      </p:sp>
      <p:pic>
        <p:nvPicPr>
          <p:cNvPr id="9" name="Picture 8">
            <a:extLst>
              <a:ext uri="{FF2B5EF4-FFF2-40B4-BE49-F238E27FC236}">
                <a16:creationId xmlns:a16="http://schemas.microsoft.com/office/drawing/2014/main" id="{5E97BB10-D808-44C2-A2BD-E8B34AE13EF0}"/>
              </a:ext>
            </a:extLst>
          </p:cNvPr>
          <p:cNvPicPr>
            <a:picLocks noChangeAspect="1"/>
          </p:cNvPicPr>
          <p:nvPr/>
        </p:nvPicPr>
        <p:blipFill rotWithShape="1">
          <a:blip r:embed="rId4"/>
          <a:srcRect r="21133"/>
          <a:stretch/>
        </p:blipFill>
        <p:spPr>
          <a:xfrm>
            <a:off x="7015898" y="1941580"/>
            <a:ext cx="4872294" cy="2974839"/>
          </a:xfrm>
          <a:prstGeom prst="rect">
            <a:avLst/>
          </a:prstGeom>
        </p:spPr>
      </p:pic>
      <p:sp>
        <p:nvSpPr>
          <p:cNvPr id="12" name="Arrow: Up 11">
            <a:extLst>
              <a:ext uri="{FF2B5EF4-FFF2-40B4-BE49-F238E27FC236}">
                <a16:creationId xmlns:a16="http://schemas.microsoft.com/office/drawing/2014/main" id="{9E728E13-0DA7-48C9-BC63-FF7A7FFFE42C}"/>
              </a:ext>
            </a:extLst>
          </p:cNvPr>
          <p:cNvSpPr/>
          <p:nvPr/>
        </p:nvSpPr>
        <p:spPr>
          <a:xfrm>
            <a:off x="8324192" y="4127333"/>
            <a:ext cx="441435" cy="518240"/>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640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F3AB-82AC-459D-8823-23D0F086D0C9}"/>
              </a:ext>
            </a:extLst>
          </p:cNvPr>
          <p:cNvSpPr>
            <a:spLocks noGrp="1"/>
          </p:cNvSpPr>
          <p:nvPr>
            <p:ph type="title"/>
          </p:nvPr>
        </p:nvSpPr>
        <p:spPr/>
        <p:txBody>
          <a:bodyPr/>
          <a:lstStyle/>
          <a:p>
            <a:r>
              <a:rPr lang="en-US" dirty="0"/>
              <a:t>Transfer from a State Agency</a:t>
            </a:r>
          </a:p>
        </p:txBody>
      </p:sp>
      <p:sp>
        <p:nvSpPr>
          <p:cNvPr id="3" name="Content Placeholder 2">
            <a:extLst>
              <a:ext uri="{FF2B5EF4-FFF2-40B4-BE49-F238E27FC236}">
                <a16:creationId xmlns:a16="http://schemas.microsoft.com/office/drawing/2014/main" id="{A0188750-EE14-4957-A79A-B6DDF494CC8B}"/>
              </a:ext>
            </a:extLst>
          </p:cNvPr>
          <p:cNvSpPr>
            <a:spLocks noGrp="1"/>
          </p:cNvSpPr>
          <p:nvPr>
            <p:ph idx="1"/>
          </p:nvPr>
        </p:nvSpPr>
        <p:spPr>
          <a:xfrm>
            <a:off x="635478" y="1841663"/>
            <a:ext cx="10921043" cy="4514687"/>
          </a:xfrm>
        </p:spPr>
        <p:txBody>
          <a:bodyPr>
            <a:normAutofit fontScale="62500" lnSpcReduction="20000"/>
          </a:bodyPr>
          <a:lstStyle/>
          <a:p>
            <a:pPr>
              <a:lnSpc>
                <a:spcPct val="120000"/>
              </a:lnSpc>
            </a:pPr>
            <a:r>
              <a:rPr lang="en-US" dirty="0"/>
              <a:t>If you have </a:t>
            </a:r>
            <a:r>
              <a:rPr lang="en-US" b="1" dirty="0"/>
              <a:t>less</a:t>
            </a:r>
            <a:r>
              <a:rPr lang="en-US" dirty="0"/>
              <a:t> than a 30-day break in service between a WRS eligible position at another State agency and your employment at the Universities of Wisconsin:</a:t>
            </a:r>
          </a:p>
          <a:p>
            <a:pPr lvl="1">
              <a:lnSpc>
                <a:spcPct val="120000"/>
              </a:lnSpc>
            </a:pPr>
            <a:r>
              <a:rPr lang="en-US" dirty="0"/>
              <a:t>You must continue the same plans and coverage levels held through your previous State WRS position for some plans (health, dental, vision, accident, FSA)</a:t>
            </a:r>
          </a:p>
          <a:p>
            <a:pPr lvl="1">
              <a:lnSpc>
                <a:spcPct val="120000"/>
              </a:lnSpc>
            </a:pPr>
            <a:r>
              <a:rPr lang="en-US" dirty="0"/>
              <a:t>You have a new enrollment opportunity for benefits provided only through the Universities of Wisconsin (Individual &amp; Family Life Insurance)</a:t>
            </a:r>
          </a:p>
          <a:p>
            <a:pPr lvl="1">
              <a:lnSpc>
                <a:spcPct val="120000"/>
              </a:lnSpc>
            </a:pPr>
            <a:r>
              <a:rPr lang="en-US" dirty="0"/>
              <a:t>Paper applications must be submitted (available on the Forms &amp; Resources web page)</a:t>
            </a:r>
          </a:p>
          <a:p>
            <a:pPr marL="457200" lvl="1" indent="0">
              <a:lnSpc>
                <a:spcPct val="120000"/>
              </a:lnSpc>
              <a:buNone/>
            </a:pPr>
            <a:endParaRPr lang="en-US" dirty="0"/>
          </a:p>
          <a:p>
            <a:pPr marL="457200" lvl="1" indent="0">
              <a:lnSpc>
                <a:spcPct val="120000"/>
              </a:lnSpc>
              <a:buNone/>
            </a:pPr>
            <a:r>
              <a:rPr lang="en-US" i="1" dirty="0"/>
              <a:t>Review your Enrollment Deadline Worksheet for more information.</a:t>
            </a:r>
          </a:p>
          <a:p>
            <a:pPr marL="0" indent="0">
              <a:buNone/>
            </a:pPr>
            <a:endParaRPr lang="en-US" dirty="0"/>
          </a:p>
          <a:p>
            <a:pPr>
              <a:lnSpc>
                <a:spcPct val="120000"/>
              </a:lnSpc>
            </a:pPr>
            <a:r>
              <a:rPr lang="en-US" dirty="0"/>
              <a:t>If you have </a:t>
            </a:r>
            <a:r>
              <a:rPr lang="en-US" b="1" dirty="0"/>
              <a:t>more</a:t>
            </a:r>
            <a:r>
              <a:rPr lang="en-US" dirty="0"/>
              <a:t> than a 30-day break in service, you have a new enrollment opportunity for benefits.</a:t>
            </a:r>
          </a:p>
          <a:p>
            <a:endParaRPr lang="en-US" dirty="0"/>
          </a:p>
        </p:txBody>
      </p:sp>
      <p:sp>
        <p:nvSpPr>
          <p:cNvPr id="4" name="Slide Number Placeholder 3">
            <a:extLst>
              <a:ext uri="{FF2B5EF4-FFF2-40B4-BE49-F238E27FC236}">
                <a16:creationId xmlns:a16="http://schemas.microsoft.com/office/drawing/2014/main" id="{8CDBFF54-A2BB-4777-B0E2-FFC9FA035B98}"/>
              </a:ext>
            </a:extLst>
          </p:cNvPr>
          <p:cNvSpPr>
            <a:spLocks noGrp="1"/>
          </p:cNvSpPr>
          <p:nvPr>
            <p:ph type="sldNum" sz="quarter" idx="12"/>
          </p:nvPr>
        </p:nvSpPr>
        <p:spPr/>
        <p:txBody>
          <a:bodyPr/>
          <a:lstStyle/>
          <a:p>
            <a:fld id="{678F7216-1C8D-9C4B-8765-95E531582293}" type="slidenum">
              <a:rPr lang="en-US" smtClean="0"/>
              <a:t>15</a:t>
            </a:fld>
            <a:endParaRPr lang="en-US"/>
          </a:p>
        </p:txBody>
      </p:sp>
    </p:spTree>
    <p:extLst>
      <p:ext uri="{BB962C8B-B14F-4D97-AF65-F5344CB8AC3E}">
        <p14:creationId xmlns:p14="http://schemas.microsoft.com/office/powerpoint/2010/main" val="51826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1214" y="4271200"/>
            <a:ext cx="3676247" cy="736046"/>
          </a:xfrm>
        </p:spPr>
        <p:txBody>
          <a:bodyPr>
            <a:noAutofit/>
          </a:bodyPr>
          <a:lstStyle/>
          <a:p>
            <a:r>
              <a:rPr lang="en-US" sz="5400"/>
              <a:t>Paid Leave</a:t>
            </a:r>
            <a:endParaRPr lang="en-US" sz="5400" b="1">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6A843A45-FC85-2B07-8E07-FBAEBB36F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871" y="4050913"/>
            <a:ext cx="1100526" cy="1043602"/>
          </a:xfrm>
          <a:prstGeom prst="rect">
            <a:avLst/>
          </a:prstGeom>
        </p:spPr>
      </p:pic>
    </p:spTree>
    <p:extLst>
      <p:ext uri="{BB962C8B-B14F-4D97-AF65-F5344CB8AC3E}">
        <p14:creationId xmlns:p14="http://schemas.microsoft.com/office/powerpoint/2010/main" val="240943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rmAutofit fontScale="90000"/>
          </a:bodyPr>
          <a:lstStyle/>
          <a:p>
            <a:r>
              <a:rPr lang="en-US" dirty="0"/>
              <a:t>Paid Leave – </a:t>
            </a:r>
            <a:br>
              <a:rPr lang="en-US" dirty="0"/>
            </a:br>
            <a:r>
              <a:rPr lang="en-US" dirty="0"/>
              <a:t>Faculty, Academic Staff, and Limited Appointees</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17</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27321571"/>
              </p:ext>
            </p:extLst>
          </p:nvPr>
        </p:nvGraphicFramePr>
        <p:xfrm>
          <a:off x="540230" y="1499191"/>
          <a:ext cx="10921043" cy="3248879"/>
        </p:xfrm>
        <a:graphic>
          <a:graphicData uri="http://schemas.openxmlformats.org/drawingml/2006/table">
            <a:tbl>
              <a:tblPr firstRow="1" bandRow="1">
                <a:tableStyleId>{5C22544A-7EE6-4342-B048-85BDC9FD1C3A}</a:tableStyleId>
              </a:tblPr>
              <a:tblGrid>
                <a:gridCol w="2723324">
                  <a:extLst>
                    <a:ext uri="{9D8B030D-6E8A-4147-A177-3AD203B41FA5}">
                      <a16:colId xmlns:a16="http://schemas.microsoft.com/office/drawing/2014/main" val="751174876"/>
                    </a:ext>
                  </a:extLst>
                </a:gridCol>
                <a:gridCol w="8197719">
                  <a:extLst>
                    <a:ext uri="{9D8B030D-6E8A-4147-A177-3AD203B41FA5}">
                      <a16:colId xmlns:a16="http://schemas.microsoft.com/office/drawing/2014/main" val="1742293145"/>
                    </a:ext>
                  </a:extLst>
                </a:gridCol>
              </a:tblGrid>
              <a:tr h="2042153">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8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Vacation</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176 hours</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allocated on a fiscal year basis (July 1 – June 30)</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Full time employees earn about 6.76 hours of vacation each pay period</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Pro-rated for mid-year employment start dates</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Vacation can be used before it is earned</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Unused vacation earned in a fiscal year carries over to end of following fiscal year, then it will expire</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Banked leave available after 10 full fiscal years of service</a:t>
                      </a: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92054090"/>
                  </a:ext>
                </a:extLst>
              </a:tr>
              <a:tr h="1206726">
                <a:tc>
                  <a:txBody>
                    <a:bodyPr/>
                    <a:lstStyle/>
                    <a:p>
                      <a:r>
                        <a:rPr lang="en-US" sz="1800" b="1" dirty="0"/>
                        <a:t>Sick Leave</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800" b="1" dirty="0">
                          <a:latin typeface="Open Sans" panose="020B0606030504020204" pitchFamily="34" charset="0"/>
                          <a:ea typeface="Open Sans" panose="020B0606030504020204" pitchFamily="34" charset="0"/>
                          <a:cs typeface="Open Sans" panose="020B0606030504020204" pitchFamily="34" charset="0"/>
                        </a:rPr>
                        <a:t>176 hours</a:t>
                      </a:r>
                      <a:r>
                        <a:rPr lang="en-US" sz="1800" dirty="0">
                          <a:latin typeface="Open Sans" panose="020B0606030504020204" pitchFamily="34" charset="0"/>
                          <a:ea typeface="Open Sans" panose="020B0606030504020204" pitchFamily="34" charset="0"/>
                          <a:cs typeface="Open Sans" panose="020B0606030504020204" pitchFamily="34" charset="0"/>
                        </a:rPr>
                        <a:t> granted at start of employment</a:t>
                      </a:r>
                    </a:p>
                    <a:p>
                      <a:pPr marL="285750" indent="-285750">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After the first 18 months, earn up to </a:t>
                      </a:r>
                      <a:r>
                        <a:rPr lang="en-US" sz="1800" b="1" dirty="0">
                          <a:latin typeface="Open Sans" panose="020B0606030504020204" pitchFamily="34" charset="0"/>
                          <a:ea typeface="Open Sans" panose="020B0606030504020204" pitchFamily="34" charset="0"/>
                          <a:cs typeface="Open Sans" panose="020B0606030504020204" pitchFamily="34" charset="0"/>
                        </a:rPr>
                        <a:t>96 hours</a:t>
                      </a:r>
                      <a:r>
                        <a:rPr lang="en-US" sz="1800" dirty="0">
                          <a:latin typeface="Open Sans" panose="020B0606030504020204" pitchFamily="34" charset="0"/>
                          <a:ea typeface="Open Sans" panose="020B0606030504020204" pitchFamily="34" charset="0"/>
                          <a:cs typeface="Open Sans" panose="020B0606030504020204" pitchFamily="34" charset="0"/>
                        </a:rPr>
                        <a:t> per fiscal year</a:t>
                      </a:r>
                    </a:p>
                    <a:p>
                      <a:pPr marL="742950" lvl="1" indent="-285750">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Accumulates without limit</a:t>
                      </a:r>
                    </a:p>
                    <a:p>
                      <a:pPr marL="742950" lvl="1" indent="-285750">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Cannot be used before it is earned</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156974449"/>
                  </a:ext>
                </a:extLst>
              </a:tr>
            </a:tbl>
          </a:graphicData>
        </a:graphic>
      </p:graphicFrame>
      <p:sp>
        <p:nvSpPr>
          <p:cNvPr id="3" name="TextBox 2">
            <a:extLst>
              <a:ext uri="{FF2B5EF4-FFF2-40B4-BE49-F238E27FC236}">
                <a16:creationId xmlns:a16="http://schemas.microsoft.com/office/drawing/2014/main" id="{B8E7C030-D91B-756C-1558-D02E0883AD59}"/>
              </a:ext>
            </a:extLst>
          </p:cNvPr>
          <p:cNvSpPr txBox="1"/>
          <p:nvPr/>
        </p:nvSpPr>
        <p:spPr>
          <a:xfrm>
            <a:off x="672859" y="4748070"/>
            <a:ext cx="10655786" cy="1323439"/>
          </a:xfrm>
          <a:prstGeom prst="rect">
            <a:avLst/>
          </a:prstGeom>
          <a:noFill/>
        </p:spPr>
        <p:txBody>
          <a:bodyPr wrap="square" rtlCol="0">
            <a:spAutoFit/>
          </a:bodyPr>
          <a:lstStyle/>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If you are less than 100%, paid leave is prorated based on your appointment percentage</a:t>
            </a:r>
          </a:p>
          <a:p>
            <a:pPr marL="285750" indent="-285750">
              <a:buFont typeface="Arial" panose="020B0604020202020204" pitchFamily="34" charset="0"/>
              <a:buChar char="•"/>
            </a:pPr>
            <a:endParaRPr lang="en-US" sz="2000" dirty="0"/>
          </a:p>
          <a:p>
            <a:pPr marL="285750" indent="-285750">
              <a:buFont typeface="Wingdings" panose="05000000000000000000" pitchFamily="2" charset="2"/>
              <a:buChar char="§"/>
            </a:pPr>
            <a:r>
              <a:rPr lang="en-US" sz="2000" dirty="0"/>
              <a:t>Academic year (nine-month) employees are not eligible for Vacation</a:t>
            </a:r>
          </a:p>
        </p:txBody>
      </p:sp>
    </p:spTree>
    <p:extLst>
      <p:ext uri="{BB962C8B-B14F-4D97-AF65-F5344CB8AC3E}">
        <p14:creationId xmlns:p14="http://schemas.microsoft.com/office/powerpoint/2010/main" val="3661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rmAutofit fontScale="90000"/>
          </a:bodyPr>
          <a:lstStyle/>
          <a:p>
            <a:r>
              <a:rPr lang="en-US" dirty="0"/>
              <a:t>Paid Leave – </a:t>
            </a:r>
            <a:br>
              <a:rPr lang="en-US" dirty="0"/>
            </a:br>
            <a:r>
              <a:rPr lang="en-US" dirty="0"/>
              <a:t>University Staff</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18</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1453979088"/>
              </p:ext>
            </p:extLst>
          </p:nvPr>
        </p:nvGraphicFramePr>
        <p:xfrm>
          <a:off x="747939" y="5071725"/>
          <a:ext cx="9516202" cy="822960"/>
        </p:xfrm>
        <a:graphic>
          <a:graphicData uri="http://schemas.openxmlformats.org/drawingml/2006/table">
            <a:tbl>
              <a:tblPr firstRow="1" bandRow="1">
                <a:tableStyleId>{5C22544A-7EE6-4342-B048-85BDC9FD1C3A}</a:tableStyleId>
              </a:tblPr>
              <a:tblGrid>
                <a:gridCol w="2579713">
                  <a:extLst>
                    <a:ext uri="{9D8B030D-6E8A-4147-A177-3AD203B41FA5}">
                      <a16:colId xmlns:a16="http://schemas.microsoft.com/office/drawing/2014/main" val="751174876"/>
                    </a:ext>
                  </a:extLst>
                </a:gridCol>
                <a:gridCol w="6936489">
                  <a:extLst>
                    <a:ext uri="{9D8B030D-6E8A-4147-A177-3AD203B41FA5}">
                      <a16:colId xmlns:a16="http://schemas.microsoft.com/office/drawing/2014/main" val="1742293145"/>
                    </a:ext>
                  </a:extLst>
                </a:gridCol>
              </a:tblGrid>
              <a:tr h="393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Sick Leave</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Earn up to 5 hours per paycheck (130 hours per year)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Accumulates without limit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Cannot be used before it is earned</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666796158"/>
                  </a:ext>
                </a:extLst>
              </a:tr>
            </a:tbl>
          </a:graphicData>
        </a:graphic>
      </p:graphicFrame>
      <p:graphicFrame>
        <p:nvGraphicFramePr>
          <p:cNvPr id="6" name="Table 7">
            <a:extLst>
              <a:ext uri="{FF2B5EF4-FFF2-40B4-BE49-F238E27FC236}">
                <a16:creationId xmlns:a16="http://schemas.microsoft.com/office/drawing/2014/main" id="{E7079B32-669C-404B-8514-EF2B0976EDC2}"/>
              </a:ext>
            </a:extLst>
          </p:cNvPr>
          <p:cNvGraphicFramePr>
            <a:graphicFrameLocks noGrp="1"/>
          </p:cNvGraphicFramePr>
          <p:nvPr/>
        </p:nvGraphicFramePr>
        <p:xfrm>
          <a:off x="747938" y="1848525"/>
          <a:ext cx="6347791" cy="2910886"/>
        </p:xfrm>
        <a:graphic>
          <a:graphicData uri="http://schemas.openxmlformats.org/drawingml/2006/table">
            <a:tbl>
              <a:tblPr firstRow="1" bandRow="1">
                <a:tableStyleId>{5C22544A-7EE6-4342-B048-85BDC9FD1C3A}</a:tableStyleId>
              </a:tblPr>
              <a:tblGrid>
                <a:gridCol w="2256946">
                  <a:extLst>
                    <a:ext uri="{9D8B030D-6E8A-4147-A177-3AD203B41FA5}">
                      <a16:colId xmlns:a16="http://schemas.microsoft.com/office/drawing/2014/main" val="3349204968"/>
                    </a:ext>
                  </a:extLst>
                </a:gridCol>
                <a:gridCol w="1934977">
                  <a:extLst>
                    <a:ext uri="{9D8B030D-6E8A-4147-A177-3AD203B41FA5}">
                      <a16:colId xmlns:a16="http://schemas.microsoft.com/office/drawing/2014/main" val="1725044533"/>
                    </a:ext>
                  </a:extLst>
                </a:gridCol>
                <a:gridCol w="2155868">
                  <a:extLst>
                    <a:ext uri="{9D8B030D-6E8A-4147-A177-3AD203B41FA5}">
                      <a16:colId xmlns:a16="http://schemas.microsoft.com/office/drawing/2014/main" val="154838408"/>
                    </a:ext>
                  </a:extLst>
                </a:gridCol>
              </a:tblGrid>
              <a:tr h="594298">
                <a:tc>
                  <a:txBody>
                    <a:bodyPr/>
                    <a:lstStyle/>
                    <a:p>
                      <a:pPr algn="ct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Years of Service</a:t>
                      </a:r>
                    </a:p>
                  </a:txBody>
                  <a:tcPr anchor="ctr"/>
                </a:tc>
                <a:tc>
                  <a:txBody>
                    <a:bodyPr/>
                    <a:lstStyle/>
                    <a:p>
                      <a:pPr algn="ct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Vacation Earned</a:t>
                      </a:r>
                    </a:p>
                    <a:p>
                      <a:pPr algn="ctr"/>
                      <a:r>
                        <a:rPr lang="en-US" sz="1600" i="1">
                          <a:solidFill>
                            <a:schemeClr val="tx1"/>
                          </a:solidFill>
                          <a:latin typeface="Open Sans" panose="020B0606030504020204" pitchFamily="34" charset="0"/>
                          <a:ea typeface="Open Sans" panose="020B0606030504020204" pitchFamily="34" charset="0"/>
                          <a:cs typeface="Open Sans" panose="020B0606030504020204" pitchFamily="34" charset="0"/>
                        </a:rPr>
                        <a:t>FLSA Non-Exempt </a:t>
                      </a:r>
                    </a:p>
                  </a:txBody>
                  <a:tcPr/>
                </a:tc>
                <a:tc>
                  <a:txBody>
                    <a:bodyPr/>
                    <a:lstStyle/>
                    <a:p>
                      <a:pPr algn="ct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Vacation Earned</a:t>
                      </a:r>
                    </a:p>
                    <a:p>
                      <a:pPr algn="ctr"/>
                      <a:r>
                        <a:rPr lang="en-US" sz="1600" i="1">
                          <a:solidFill>
                            <a:schemeClr val="tx1"/>
                          </a:solidFill>
                          <a:latin typeface="Open Sans" panose="020B0606030504020204" pitchFamily="34" charset="0"/>
                          <a:ea typeface="Open Sans" panose="020B0606030504020204" pitchFamily="34" charset="0"/>
                          <a:cs typeface="Open Sans" panose="020B0606030504020204" pitchFamily="34" charset="0"/>
                        </a:rPr>
                        <a:t>FLSA Exempt</a:t>
                      </a:r>
                    </a:p>
                  </a:txBody>
                  <a:tcPr>
                    <a:solidFill>
                      <a:srgbClr val="D2B0B4"/>
                    </a:solidFill>
                  </a:tcPr>
                </a:tc>
                <a:extLst>
                  <a:ext uri="{0D108BD9-81ED-4DB2-BD59-A6C34878D82A}">
                    <a16:rowId xmlns:a16="http://schemas.microsoft.com/office/drawing/2014/main" val="316692501"/>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0 - 5 Years</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104 hours</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120 hours</a:t>
                      </a:r>
                    </a:p>
                  </a:txBody>
                  <a:tcPr>
                    <a:solidFill>
                      <a:srgbClr val="E7D5D7"/>
                    </a:solidFill>
                  </a:tcPr>
                </a:tc>
                <a:extLst>
                  <a:ext uri="{0D108BD9-81ED-4DB2-BD59-A6C34878D82A}">
                    <a16:rowId xmlns:a16="http://schemas.microsoft.com/office/drawing/2014/main" val="713828569"/>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5+ - 10 Years</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144</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160</a:t>
                      </a:r>
                    </a:p>
                  </a:txBody>
                  <a:tcPr/>
                </a:tc>
                <a:extLst>
                  <a:ext uri="{0D108BD9-81ED-4DB2-BD59-A6C34878D82A}">
                    <a16:rowId xmlns:a16="http://schemas.microsoft.com/office/drawing/2014/main" val="1790568431"/>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10+ - 15 Years</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160</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176</a:t>
                      </a:r>
                    </a:p>
                  </a:txBody>
                  <a:tcPr>
                    <a:solidFill>
                      <a:srgbClr val="E7D5D7"/>
                    </a:solidFill>
                  </a:tcPr>
                </a:tc>
                <a:extLst>
                  <a:ext uri="{0D108BD9-81ED-4DB2-BD59-A6C34878D82A}">
                    <a16:rowId xmlns:a16="http://schemas.microsoft.com/office/drawing/2014/main" val="961786506"/>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15+ - 20 Years </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184</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200</a:t>
                      </a:r>
                    </a:p>
                  </a:txBody>
                  <a:tcPr/>
                </a:tc>
                <a:extLst>
                  <a:ext uri="{0D108BD9-81ED-4DB2-BD59-A6C34878D82A}">
                    <a16:rowId xmlns:a16="http://schemas.microsoft.com/office/drawing/2014/main" val="1938949113"/>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20+ - 25 Years</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200</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216</a:t>
                      </a:r>
                    </a:p>
                  </a:txBody>
                  <a:tcPr>
                    <a:solidFill>
                      <a:srgbClr val="E7D5D7"/>
                    </a:solidFill>
                  </a:tcPr>
                </a:tc>
                <a:extLst>
                  <a:ext uri="{0D108BD9-81ED-4DB2-BD59-A6C34878D82A}">
                    <a16:rowId xmlns:a16="http://schemas.microsoft.com/office/drawing/2014/main" val="2992772432"/>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25 Years and Above </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216</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216</a:t>
                      </a:r>
                    </a:p>
                  </a:txBody>
                  <a:tcPr/>
                </a:tc>
                <a:extLst>
                  <a:ext uri="{0D108BD9-81ED-4DB2-BD59-A6C34878D82A}">
                    <a16:rowId xmlns:a16="http://schemas.microsoft.com/office/drawing/2014/main" val="1866817181"/>
                  </a:ext>
                </a:extLst>
              </a:tr>
            </a:tbl>
          </a:graphicData>
        </a:graphic>
      </p:graphicFrame>
      <p:sp>
        <p:nvSpPr>
          <p:cNvPr id="7" name="TextBox 6">
            <a:extLst>
              <a:ext uri="{FF2B5EF4-FFF2-40B4-BE49-F238E27FC236}">
                <a16:creationId xmlns:a16="http://schemas.microsoft.com/office/drawing/2014/main" id="{DDBB864F-7E72-467C-9236-2D8575D7F806}"/>
              </a:ext>
            </a:extLst>
          </p:cNvPr>
          <p:cNvSpPr txBox="1"/>
          <p:nvPr/>
        </p:nvSpPr>
        <p:spPr>
          <a:xfrm>
            <a:off x="1764702" y="1349587"/>
            <a:ext cx="9318705" cy="461665"/>
          </a:xfrm>
          <a:prstGeom prst="rect">
            <a:avLst/>
          </a:prstGeom>
          <a:noFill/>
        </p:spPr>
        <p:txBody>
          <a:bodyPr wrap="none" rtlCol="0">
            <a:spAutoFit/>
          </a:bodyPr>
          <a:lstStyle/>
          <a:p>
            <a:r>
              <a:rPr lang="en-US" sz="2400" dirty="0"/>
              <a:t>Vacation Hours Allocated Each Calendar Year (January 1 – December 31)</a:t>
            </a:r>
          </a:p>
        </p:txBody>
      </p:sp>
      <p:sp>
        <p:nvSpPr>
          <p:cNvPr id="8" name="TextBox 7">
            <a:extLst>
              <a:ext uri="{FF2B5EF4-FFF2-40B4-BE49-F238E27FC236}">
                <a16:creationId xmlns:a16="http://schemas.microsoft.com/office/drawing/2014/main" id="{B3998C8D-DF05-352A-7C61-59A81561CD0F}"/>
              </a:ext>
            </a:extLst>
          </p:cNvPr>
          <p:cNvSpPr txBox="1"/>
          <p:nvPr/>
        </p:nvSpPr>
        <p:spPr>
          <a:xfrm>
            <a:off x="7278129" y="1967409"/>
            <a:ext cx="4474732" cy="2554545"/>
          </a:xfrm>
          <a:prstGeom prst="rect">
            <a:avLst/>
          </a:prstGeom>
          <a:noFill/>
        </p:spPr>
        <p:txBody>
          <a:bodyPr wrap="square" rtlCol="0">
            <a:spAutoFit/>
          </a:bodyPr>
          <a:lstStyle/>
          <a:p>
            <a:pPr marL="285750" indent="-285750">
              <a:buFont typeface="Wingdings" panose="05000000000000000000" pitchFamily="2" charset="2"/>
              <a:buChar char="§"/>
            </a:pPr>
            <a:r>
              <a:rPr lang="en-US" sz="2000" b="0">
                <a:solidFill>
                  <a:schemeClr val="tx1"/>
                </a:solidFill>
                <a:ea typeface="Open Sans" panose="020B0606030504020204" pitchFamily="34" charset="0"/>
                <a:cs typeface="Open Sans" panose="020B0606030504020204" pitchFamily="34" charset="0"/>
              </a:rPr>
              <a:t>Pro-rated for mid-year employment start dates</a:t>
            </a:r>
          </a:p>
          <a:p>
            <a:pPr marL="285750" indent="-285750">
              <a:buFont typeface="Wingdings" panose="05000000000000000000" pitchFamily="2" charset="2"/>
              <a:buChar char="§"/>
            </a:pPr>
            <a:r>
              <a:rPr lang="en-US" sz="2000"/>
              <a:t>Unused vacation can be carried over for one calendar year, then it will expire</a:t>
            </a:r>
          </a:p>
          <a:p>
            <a:pPr marL="285750" indent="-285750">
              <a:buFont typeface="Wingdings" panose="05000000000000000000" pitchFamily="2" charset="2"/>
              <a:buChar char="§"/>
            </a:pPr>
            <a:r>
              <a:rPr lang="en-US" sz="2000"/>
              <a:t>May bank unused leave after 10 complete years of service (5 years depending on exempt status) </a:t>
            </a:r>
          </a:p>
        </p:txBody>
      </p:sp>
    </p:spTree>
    <p:extLst>
      <p:ext uri="{BB962C8B-B14F-4D97-AF65-F5344CB8AC3E}">
        <p14:creationId xmlns:p14="http://schemas.microsoft.com/office/powerpoint/2010/main" val="394831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rmAutofit fontScale="90000"/>
          </a:bodyPr>
          <a:lstStyle/>
          <a:p>
            <a:r>
              <a:rPr lang="en-US"/>
              <a:t>Paid Leave – </a:t>
            </a:r>
            <a:br>
              <a:rPr lang="en-US"/>
            </a:br>
            <a:r>
              <a:rPr lang="en-US"/>
              <a:t>All Eligible Employees</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19</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nvGraphicFramePr>
        <p:xfrm>
          <a:off x="747939" y="1417638"/>
          <a:ext cx="10655786" cy="1257568"/>
        </p:xfrm>
        <a:graphic>
          <a:graphicData uri="http://schemas.openxmlformats.org/drawingml/2006/table">
            <a:tbl>
              <a:tblPr firstRow="1" bandRow="1">
                <a:tableStyleId>{5C22544A-7EE6-4342-B048-85BDC9FD1C3A}</a:tableStyleId>
              </a:tblPr>
              <a:tblGrid>
                <a:gridCol w="2899152">
                  <a:extLst>
                    <a:ext uri="{9D8B030D-6E8A-4147-A177-3AD203B41FA5}">
                      <a16:colId xmlns:a16="http://schemas.microsoft.com/office/drawing/2014/main" val="751174876"/>
                    </a:ext>
                  </a:extLst>
                </a:gridCol>
                <a:gridCol w="7756634">
                  <a:extLst>
                    <a:ext uri="{9D8B030D-6E8A-4147-A177-3AD203B41FA5}">
                      <a16:colId xmlns:a16="http://schemas.microsoft.com/office/drawing/2014/main" val="1742293145"/>
                    </a:ext>
                  </a:extLst>
                </a:gridCol>
              </a:tblGrid>
              <a:tr h="434608">
                <a:tc>
                  <a:txBody>
                    <a:bodyPr/>
                    <a:lstStyle/>
                    <a:p>
                      <a:r>
                        <a:rPr lang="en-US" b="1" dirty="0">
                          <a:solidFill>
                            <a:schemeClr val="tx1"/>
                          </a:solidFill>
                        </a:rPr>
                        <a:t>Legal Holidays</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Nine </a:t>
                      </a: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 year</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New Year’s Day, Martin Luther King Jr. Day, Memorial Day, Independence Day, Labor Day, Thanksgiving Day, Christmas Eve, Christmas Day, New Year’s Eve </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860380189"/>
                  </a:ext>
                </a:extLst>
              </a:tr>
              <a:tr h="434608">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Personal Holidays </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755650">
                        <a:lnSpc>
                          <a:spcPct val="100000"/>
                        </a:lnSpc>
                        <a:spcBef>
                          <a:spcPts val="1200"/>
                        </a:spcBef>
                        <a:spcAft>
                          <a:spcPts val="0"/>
                        </a:spcAft>
                        <a:buNone/>
                      </a:pP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36 hours per year </a:t>
                      </a: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464870672"/>
                  </a:ext>
                </a:extLst>
              </a:tr>
            </a:tbl>
          </a:graphicData>
        </a:graphic>
      </p:graphicFrame>
      <p:sp>
        <p:nvSpPr>
          <p:cNvPr id="3" name="TextBox 2">
            <a:extLst>
              <a:ext uri="{FF2B5EF4-FFF2-40B4-BE49-F238E27FC236}">
                <a16:creationId xmlns:a16="http://schemas.microsoft.com/office/drawing/2014/main" id="{7BFD8D80-42D7-13B0-C668-8D95D01124FC}"/>
              </a:ext>
            </a:extLst>
          </p:cNvPr>
          <p:cNvSpPr txBox="1"/>
          <p:nvPr/>
        </p:nvSpPr>
        <p:spPr>
          <a:xfrm>
            <a:off x="672859" y="3243243"/>
            <a:ext cx="10655786" cy="2554545"/>
          </a:xfrm>
          <a:prstGeom prst="rect">
            <a:avLst/>
          </a:prstGeom>
          <a:noFill/>
        </p:spPr>
        <p:txBody>
          <a:bodyPr wrap="square" rtlCol="0">
            <a:spAutoFit/>
          </a:bodyPr>
          <a:lstStyle/>
          <a:p>
            <a:pPr marL="285750" indent="-285750">
              <a:buFont typeface="Arial" panose="020B0604020202020204" pitchFamily="34" charset="0"/>
              <a:buChar char="•"/>
            </a:pPr>
            <a:r>
              <a:rPr lang="en-US" sz="2000" i="1" dirty="0"/>
              <a:t>Pro-rated for employees who work less than 100%</a:t>
            </a:r>
          </a:p>
          <a:p>
            <a:pPr marL="285750" indent="-285750">
              <a:buFont typeface="Arial" panose="020B0604020202020204" pitchFamily="34" charset="0"/>
              <a:buChar char="•"/>
            </a:pPr>
            <a:r>
              <a:rPr lang="en-US" sz="2000" i="1" dirty="0"/>
              <a:t>Hours lost if not used in the year granted</a:t>
            </a:r>
          </a:p>
          <a:p>
            <a:pPr marL="285750" indent="-285750">
              <a:buFont typeface="Arial" panose="020B0604020202020204" pitchFamily="34" charset="0"/>
              <a:buChar char="•"/>
            </a:pPr>
            <a:r>
              <a:rPr lang="en-US" sz="2000" i="1" dirty="0"/>
              <a:t>Academic year (nine-month) employees are not eligible for Personal Holiday and are paid for</a:t>
            </a:r>
            <a:br>
              <a:rPr lang="en-US" sz="2000" i="1" dirty="0"/>
            </a:br>
            <a:r>
              <a:rPr lang="en-US" sz="2000" i="1" dirty="0"/>
              <a:t>legal holidays that fall within the academic year</a:t>
            </a:r>
          </a:p>
          <a:p>
            <a:pPr marL="285750" indent="-285750">
              <a:buFont typeface="Arial" panose="020B0604020202020204" pitchFamily="34" charset="0"/>
              <a:buChar char="•"/>
            </a:pPr>
            <a:endParaRPr lang="en-US" sz="2000" i="1" dirty="0"/>
          </a:p>
          <a:p>
            <a:r>
              <a:rPr lang="en-US" sz="2000" i="1" dirty="0"/>
              <a:t>Leave Year :</a:t>
            </a:r>
          </a:p>
          <a:p>
            <a:pPr marL="285750" indent="-285750">
              <a:buFont typeface="Arial" panose="020B0604020202020204" pitchFamily="34" charset="0"/>
              <a:buChar char="•"/>
            </a:pPr>
            <a:r>
              <a:rPr lang="en-US" sz="2000" b="1" i="1" dirty="0"/>
              <a:t>Faculty, Academic Staff &amp; Limited Appointees in 12-month appointments: </a:t>
            </a:r>
            <a:r>
              <a:rPr lang="en-US" sz="2000" i="1" dirty="0"/>
              <a:t>July 1 – June 30</a:t>
            </a:r>
          </a:p>
          <a:p>
            <a:pPr marL="285750" indent="-285750">
              <a:buFont typeface="Arial" panose="020B0604020202020204" pitchFamily="34" charset="0"/>
              <a:buChar char="•"/>
            </a:pPr>
            <a:r>
              <a:rPr lang="en-US" sz="2000" b="1" i="1" dirty="0"/>
              <a:t>University Staff </a:t>
            </a:r>
            <a:r>
              <a:rPr lang="en-US" sz="2000" i="1" dirty="0"/>
              <a:t>(excluding crafts workers): January 1 – December 31</a:t>
            </a:r>
          </a:p>
        </p:txBody>
      </p:sp>
    </p:spTree>
    <p:extLst>
      <p:ext uri="{BB962C8B-B14F-4D97-AF65-F5344CB8AC3E}">
        <p14:creationId xmlns:p14="http://schemas.microsoft.com/office/powerpoint/2010/main" val="392790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9F91-E9BA-4AF9-A4AD-A3124FDC6C3A}"/>
              </a:ext>
            </a:extLst>
          </p:cNvPr>
          <p:cNvSpPr>
            <a:spLocks noGrp="1"/>
          </p:cNvSpPr>
          <p:nvPr>
            <p:ph type="title"/>
          </p:nvPr>
        </p:nvSpPr>
        <p:spPr/>
        <p:txBody>
          <a:bodyPr/>
          <a:lstStyle/>
          <a:p>
            <a:r>
              <a:rPr lang="en-US" dirty="0"/>
              <a:t>Your Benefits</a:t>
            </a:r>
          </a:p>
        </p:txBody>
      </p:sp>
      <p:sp>
        <p:nvSpPr>
          <p:cNvPr id="4" name="Slide Number Placeholder 3">
            <a:extLst>
              <a:ext uri="{FF2B5EF4-FFF2-40B4-BE49-F238E27FC236}">
                <a16:creationId xmlns:a16="http://schemas.microsoft.com/office/drawing/2014/main" id="{E281C0C1-2F84-49FB-B51B-1628B824BBAB}"/>
              </a:ext>
            </a:extLst>
          </p:cNvPr>
          <p:cNvSpPr>
            <a:spLocks noGrp="1"/>
          </p:cNvSpPr>
          <p:nvPr>
            <p:ph type="sldNum" sz="quarter" idx="12"/>
          </p:nvPr>
        </p:nvSpPr>
        <p:spPr/>
        <p:txBody>
          <a:bodyPr/>
          <a:lstStyle/>
          <a:p>
            <a:fld id="{678F7216-1C8D-9C4B-8765-95E531582293}" type="slidenum">
              <a:rPr lang="en-US" smtClean="0"/>
              <a:t>2</a:t>
            </a:fld>
            <a:endParaRPr lang="en-US"/>
          </a:p>
        </p:txBody>
      </p:sp>
      <p:sp>
        <p:nvSpPr>
          <p:cNvPr id="5" name="TextBox 4">
            <a:extLst>
              <a:ext uri="{FF2B5EF4-FFF2-40B4-BE49-F238E27FC236}">
                <a16:creationId xmlns:a16="http://schemas.microsoft.com/office/drawing/2014/main" id="{072D2653-5FAB-4AED-832F-7CB863A0A6C3}"/>
              </a:ext>
            </a:extLst>
          </p:cNvPr>
          <p:cNvSpPr txBox="1"/>
          <p:nvPr/>
        </p:nvSpPr>
        <p:spPr>
          <a:xfrm>
            <a:off x="726917" y="1795369"/>
            <a:ext cx="7618297" cy="969496"/>
          </a:xfrm>
          <a:prstGeom prst="rect">
            <a:avLst/>
          </a:prstGeom>
          <a:noFill/>
        </p:spPr>
        <p:txBody>
          <a:bodyPr wrap="square" rtlCol="0">
            <a:spAutoFit/>
          </a:bodyPr>
          <a:lstStyle/>
          <a:p>
            <a:pPr>
              <a:spcAft>
                <a:spcPts val="600"/>
              </a:spcAft>
            </a:pPr>
            <a:r>
              <a:rPr lang="en-US" sz="2800" b="1">
                <a:solidFill>
                  <a:schemeClr val="bg1">
                    <a:lumMod val="50000"/>
                  </a:schemeClr>
                </a:solidFill>
                <a:latin typeface="Lato" panose="020F0502020204030203" pitchFamily="34" charset="0"/>
              </a:rPr>
              <a:t>PURPOSE</a:t>
            </a:r>
          </a:p>
          <a:p>
            <a:pPr lvl="1">
              <a:spcAft>
                <a:spcPts val="600"/>
              </a:spcAft>
            </a:pPr>
            <a:r>
              <a:rPr lang="en-US" sz="2400">
                <a:latin typeface="Open Sans" panose="020B0606030504020204" pitchFamily="34" charset="0"/>
                <a:ea typeface="Open Sans" panose="020B0606030504020204" pitchFamily="34" charset="0"/>
                <a:cs typeface="Open Sans" panose="020B0606030504020204" pitchFamily="34" charset="0"/>
              </a:rPr>
              <a:t>Prepare you for Benefits Enrollment</a:t>
            </a:r>
          </a:p>
        </p:txBody>
      </p:sp>
      <p:sp>
        <p:nvSpPr>
          <p:cNvPr id="7" name="TextBox 6">
            <a:extLst>
              <a:ext uri="{FF2B5EF4-FFF2-40B4-BE49-F238E27FC236}">
                <a16:creationId xmlns:a16="http://schemas.microsoft.com/office/drawing/2014/main" id="{9AB43167-9999-4864-BC74-61CDA150C780}"/>
              </a:ext>
            </a:extLst>
          </p:cNvPr>
          <p:cNvSpPr txBox="1"/>
          <p:nvPr/>
        </p:nvSpPr>
        <p:spPr>
          <a:xfrm>
            <a:off x="747939" y="2956215"/>
            <a:ext cx="5602771" cy="2754600"/>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Lato" panose="020F0502020204030203" pitchFamily="34" charset="0"/>
              </a:rPr>
              <a:t>AGENDA</a:t>
            </a:r>
          </a:p>
          <a:p>
            <a:pPr lvl="1">
              <a:spcAft>
                <a:spcPts val="600"/>
              </a:spcAft>
            </a:pPr>
            <a:r>
              <a:rPr lang="en-US" sz="2400" dirty="0" err="1">
                <a:latin typeface="Open Sans" panose="020B0606030504020204" pitchFamily="34" charset="0"/>
                <a:ea typeface="Open Sans" panose="020B0606030504020204" pitchFamily="34" charset="0"/>
                <a:cs typeface="Open Sans" panose="020B0606030504020204" pitchFamily="34" charset="0"/>
              </a:rPr>
              <a:t>MyUW</a:t>
            </a:r>
            <a:r>
              <a:rPr lang="en-US" sz="2400" dirty="0">
                <a:latin typeface="Open Sans" panose="020B0606030504020204" pitchFamily="34" charset="0"/>
                <a:ea typeface="Open Sans" panose="020B0606030504020204" pitchFamily="34" charset="0"/>
                <a:cs typeface="Open Sans" panose="020B0606030504020204" pitchFamily="34" charset="0"/>
              </a:rPr>
              <a:t> portal</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Payroll schedule &amp; deductions</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Benefits review</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Answer your questions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Shape, polygon&#10;&#10;Description automatically generated">
            <a:extLst>
              <a:ext uri="{FF2B5EF4-FFF2-40B4-BE49-F238E27FC236}">
                <a16:creationId xmlns:a16="http://schemas.microsoft.com/office/drawing/2014/main" id="{7852D47F-FD2F-483B-B5B8-E322A7BBF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217" y="571567"/>
            <a:ext cx="5784783" cy="5784783"/>
          </a:xfrm>
          <a:prstGeom prst="rect">
            <a:avLst/>
          </a:prstGeom>
        </p:spPr>
      </p:pic>
      <p:sp>
        <p:nvSpPr>
          <p:cNvPr id="3" name="TextBox 2">
            <a:extLst>
              <a:ext uri="{FF2B5EF4-FFF2-40B4-BE49-F238E27FC236}">
                <a16:creationId xmlns:a16="http://schemas.microsoft.com/office/drawing/2014/main" id="{A9C26FCB-2B12-DBDC-C1BF-7DEC69E60E6E}"/>
              </a:ext>
            </a:extLst>
          </p:cNvPr>
          <p:cNvSpPr txBox="1"/>
          <p:nvPr/>
        </p:nvSpPr>
        <p:spPr>
          <a:xfrm>
            <a:off x="303175" y="5805694"/>
            <a:ext cx="8465779" cy="646331"/>
          </a:xfrm>
          <a:prstGeom prst="rect">
            <a:avLst/>
          </a:prstGeom>
          <a:noFill/>
        </p:spPr>
        <p:txBody>
          <a:bodyPr wrap="none" rtlCol="0">
            <a:spAutoFit/>
          </a:bodyPr>
          <a:lstStyle/>
          <a:p>
            <a:r>
              <a:rPr lang="en-US" sz="1800" dirty="0">
                <a:hlinkClick r:id="rId4"/>
              </a:rPr>
              <a:t>www.wisconsin.edu/ohrwd/admin/download/benefits-orientation-pdf-FAASLI-&amp;-US.pdf</a:t>
            </a:r>
            <a:r>
              <a:rPr lang="en-US" sz="1800" dirty="0"/>
              <a:t> </a:t>
            </a:r>
          </a:p>
          <a:p>
            <a:endParaRPr lang="en-US" dirty="0"/>
          </a:p>
        </p:txBody>
      </p:sp>
      <p:sp>
        <p:nvSpPr>
          <p:cNvPr id="6" name="TextBox 5">
            <a:extLst>
              <a:ext uri="{FF2B5EF4-FFF2-40B4-BE49-F238E27FC236}">
                <a16:creationId xmlns:a16="http://schemas.microsoft.com/office/drawing/2014/main" id="{58BB4EDD-B68C-AF90-4A86-39E7A8419E41}"/>
              </a:ext>
            </a:extLst>
          </p:cNvPr>
          <p:cNvSpPr txBox="1"/>
          <p:nvPr/>
        </p:nvSpPr>
        <p:spPr>
          <a:xfrm>
            <a:off x="8144540" y="2668772"/>
            <a:ext cx="2115879" cy="393022"/>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22461D8-4D7E-7BB7-8DC7-49CC285C973C}"/>
              </a:ext>
            </a:extLst>
          </p:cNvPr>
          <p:cNvSpPr txBox="1"/>
          <p:nvPr/>
        </p:nvSpPr>
        <p:spPr>
          <a:xfrm>
            <a:off x="8038214" y="3061794"/>
            <a:ext cx="2402958" cy="1031342"/>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E20A8849-82C8-E283-769C-69D69C3D763B}"/>
              </a:ext>
            </a:extLst>
          </p:cNvPr>
          <p:cNvSpPr txBox="1"/>
          <p:nvPr/>
        </p:nvSpPr>
        <p:spPr>
          <a:xfrm>
            <a:off x="8038214" y="2764865"/>
            <a:ext cx="2402958" cy="1323439"/>
          </a:xfrm>
          <a:prstGeom prst="rect">
            <a:avLst/>
          </a:prstGeom>
          <a:noFill/>
        </p:spPr>
        <p:txBody>
          <a:bodyPr wrap="square" rtlCol="0">
            <a:spAutoFit/>
          </a:bodyPr>
          <a:lstStyle/>
          <a:p>
            <a:pPr algn="ctr"/>
            <a:r>
              <a:rPr lang="en-US" sz="4000" b="1" dirty="0">
                <a:solidFill>
                  <a:schemeClr val="accent3"/>
                </a:solidFill>
              </a:rPr>
              <a:t>Employee</a:t>
            </a:r>
          </a:p>
          <a:p>
            <a:pPr algn="ctr"/>
            <a:r>
              <a:rPr lang="en-US" sz="4000" b="1" dirty="0">
                <a:solidFill>
                  <a:schemeClr val="accent3"/>
                </a:solidFill>
              </a:rPr>
              <a:t>Benefits</a:t>
            </a:r>
          </a:p>
        </p:txBody>
      </p:sp>
    </p:spTree>
    <p:extLst>
      <p:ext uri="{BB962C8B-B14F-4D97-AF65-F5344CB8AC3E}">
        <p14:creationId xmlns:p14="http://schemas.microsoft.com/office/powerpoint/2010/main" val="125229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rmAutofit fontScale="90000"/>
          </a:bodyPr>
          <a:lstStyle/>
          <a:p>
            <a:r>
              <a:rPr lang="en-US"/>
              <a:t>Paid Leave – </a:t>
            </a:r>
            <a:br>
              <a:rPr lang="en-US"/>
            </a:br>
            <a:r>
              <a:rPr lang="en-US"/>
              <a:t>All Eligible Employees</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20</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1124929216"/>
              </p:ext>
            </p:extLst>
          </p:nvPr>
        </p:nvGraphicFramePr>
        <p:xfrm>
          <a:off x="747938" y="1757025"/>
          <a:ext cx="10655786" cy="3870960"/>
        </p:xfrm>
        <a:graphic>
          <a:graphicData uri="http://schemas.openxmlformats.org/drawingml/2006/table">
            <a:tbl>
              <a:tblPr firstRow="1" bandRow="1">
                <a:tableStyleId>{5C22544A-7EE6-4342-B048-85BDC9FD1C3A}</a:tableStyleId>
              </a:tblPr>
              <a:tblGrid>
                <a:gridCol w="2888641">
                  <a:extLst>
                    <a:ext uri="{9D8B030D-6E8A-4147-A177-3AD203B41FA5}">
                      <a16:colId xmlns:a16="http://schemas.microsoft.com/office/drawing/2014/main" val="751174876"/>
                    </a:ext>
                  </a:extLst>
                </a:gridCol>
                <a:gridCol w="7767145">
                  <a:extLst>
                    <a:ext uri="{9D8B030D-6E8A-4147-A177-3AD203B41FA5}">
                      <a16:colId xmlns:a16="http://schemas.microsoft.com/office/drawing/2014/main" val="1742293145"/>
                    </a:ext>
                  </a:extLst>
                </a:gridCol>
              </a:tblGrid>
              <a:tr h="393166">
                <a:tc>
                  <a:txBody>
                    <a:bodyPr/>
                    <a:lstStyle/>
                    <a:p>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Family Medical Leave (W/FMLA)</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Eligibility requirement of 1,250 hours of state employment in the preceding 12 months (FMLA) or 1,000 hours of state employment in the preceding year (WFMLA). Up to 12 weeks of unpaid, job-protected leave each calendar year for specified family and medical reasons.</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72203151"/>
                  </a:ext>
                </a:extLst>
              </a:tr>
              <a:tr h="393166">
                <a:tc>
                  <a:txBody>
                    <a:bodyPr/>
                    <a:lstStyle/>
                    <a:p>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Jury Duty</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Receive paid leave when summoned as a witness for the employer or impaneled as a jurist.</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58703754"/>
                  </a:ext>
                </a:extLst>
              </a:tr>
              <a:tr h="393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Bone Marrow and Human Organ Donation</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Bone marrow donor: Up to five days off with pay.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Human organ donor: Up to 30 days off with pay.</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666796158"/>
                  </a:ext>
                </a:extLst>
              </a:tr>
              <a:tr h="434608">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b="1">
                          <a:latin typeface="Open Sans" panose="020B0606030504020204" pitchFamily="34" charset="0"/>
                          <a:ea typeface="Open Sans" panose="020B0606030504020204" pitchFamily="34" charset="0"/>
                          <a:cs typeface="Open Sans" panose="020B0606030504020204" pitchFamily="34" charset="0"/>
                        </a:rPr>
                        <a:t>Catastrophic Leave</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755650">
                        <a:lnSpc>
                          <a:spcPct val="100000"/>
                        </a:lnSpc>
                        <a:spcBef>
                          <a:spcPts val="1200"/>
                        </a:spcBef>
                        <a:spcAft>
                          <a:spcPts val="0"/>
                        </a:spcAft>
                        <a:buNone/>
                      </a:pPr>
                      <a:r>
                        <a:rPr lang="en-US" sz="1600">
                          <a:latin typeface="Open Sans" panose="020B0606030504020204" pitchFamily="34" charset="0"/>
                          <a:ea typeface="Open Sans" panose="020B0606030504020204" pitchFamily="34" charset="0"/>
                          <a:cs typeface="Open Sans" panose="020B0606030504020204" pitchFamily="34" charset="0"/>
                        </a:rPr>
                        <a:t>Donate certain types of paid leave to other employees granted an unpaid leave due to a catastrophic need</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92054090"/>
                  </a:ext>
                </a:extLst>
              </a:tr>
              <a:tr h="434608">
                <a:tc>
                  <a:txBody>
                    <a:bodyPr/>
                    <a:lstStyle/>
                    <a:p>
                      <a:r>
                        <a:rPr lang="en-US" b="1"/>
                        <a:t>Military Leave</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Job-protected leave for active duty or required field training. Receive differential pay for up to 30 days per calendar year for duty or training lasting three days or</a:t>
                      </a:r>
                    </a:p>
                    <a:p>
                      <a:r>
                        <a:rPr lang="en-US" sz="1600" dirty="0">
                          <a:latin typeface="Open Sans" panose="020B0606030504020204" pitchFamily="34" charset="0"/>
                          <a:ea typeface="Open Sans" panose="020B0606030504020204" pitchFamily="34" charset="0"/>
                          <a:cs typeface="Open Sans" panose="020B0606030504020204" pitchFamily="34" charset="0"/>
                        </a:rPr>
                        <a:t>more. May also receive up to four years of differential pay and eligible benefits if on active duty.</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860380189"/>
                  </a:ext>
                </a:extLst>
              </a:tr>
            </a:tbl>
          </a:graphicData>
        </a:graphic>
      </p:graphicFrame>
    </p:spTree>
    <p:extLst>
      <p:ext uri="{BB962C8B-B14F-4D97-AF65-F5344CB8AC3E}">
        <p14:creationId xmlns:p14="http://schemas.microsoft.com/office/powerpoint/2010/main" val="3534688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047C-D127-447E-BB4B-A138543C8324}"/>
              </a:ext>
            </a:extLst>
          </p:cNvPr>
          <p:cNvSpPr>
            <a:spLocks noGrp="1"/>
          </p:cNvSpPr>
          <p:nvPr>
            <p:ph type="title"/>
          </p:nvPr>
        </p:nvSpPr>
        <p:spPr/>
        <p:txBody>
          <a:bodyPr>
            <a:normAutofit/>
          </a:bodyPr>
          <a:lstStyle/>
          <a:p>
            <a:r>
              <a:rPr lang="en-US"/>
              <a:t>Time &amp; Absence Reporting</a:t>
            </a:r>
          </a:p>
        </p:txBody>
      </p:sp>
      <p:sp>
        <p:nvSpPr>
          <p:cNvPr id="3" name="Content Placeholder 2">
            <a:extLst>
              <a:ext uri="{FF2B5EF4-FFF2-40B4-BE49-F238E27FC236}">
                <a16:creationId xmlns:a16="http://schemas.microsoft.com/office/drawing/2014/main" id="{987CF719-567F-45E2-AD5E-7E9E015EE4CB}"/>
              </a:ext>
            </a:extLst>
          </p:cNvPr>
          <p:cNvSpPr>
            <a:spLocks noGrp="1"/>
          </p:cNvSpPr>
          <p:nvPr>
            <p:ph idx="1"/>
          </p:nvPr>
        </p:nvSpPr>
        <p:spPr>
          <a:xfrm>
            <a:off x="633981" y="4322898"/>
            <a:ext cx="10436575" cy="1494536"/>
          </a:xfrm>
        </p:spPr>
        <p:txBody>
          <a:bodyPr>
            <a:normAutofit/>
          </a:bodyPr>
          <a:lstStyle/>
          <a:p>
            <a:r>
              <a:rPr lang="en-US" sz="2400" dirty="0"/>
              <a:t>Complete in the </a:t>
            </a:r>
            <a:r>
              <a:rPr lang="en-US" sz="2400" dirty="0" err="1"/>
              <a:t>MyUW</a:t>
            </a:r>
            <a:r>
              <a:rPr lang="en-US" sz="2400" dirty="0"/>
              <a:t> portal</a:t>
            </a:r>
          </a:p>
          <a:p>
            <a:r>
              <a:rPr lang="en-US" sz="2400" dirty="0"/>
              <a:t>Review the </a:t>
            </a:r>
            <a:r>
              <a:rPr lang="en-US" sz="2400" dirty="0">
                <a:hlinkClick r:id="rId3"/>
              </a:rPr>
              <a:t>Time and Absence Help web page</a:t>
            </a:r>
            <a:r>
              <a:rPr lang="en-US" sz="2400" dirty="0"/>
              <a:t> for instructions on how to enter time and absences</a:t>
            </a:r>
          </a:p>
        </p:txBody>
      </p:sp>
      <p:sp>
        <p:nvSpPr>
          <p:cNvPr id="4" name="Slide Number Placeholder 3">
            <a:extLst>
              <a:ext uri="{FF2B5EF4-FFF2-40B4-BE49-F238E27FC236}">
                <a16:creationId xmlns:a16="http://schemas.microsoft.com/office/drawing/2014/main" id="{080CD2E6-857B-4702-8279-E40CDAD5D2FF}"/>
              </a:ext>
            </a:extLst>
          </p:cNvPr>
          <p:cNvSpPr>
            <a:spLocks noGrp="1"/>
          </p:cNvSpPr>
          <p:nvPr>
            <p:ph type="sldNum" sz="quarter" idx="12"/>
          </p:nvPr>
        </p:nvSpPr>
        <p:spPr/>
        <p:txBody>
          <a:bodyPr/>
          <a:lstStyle/>
          <a:p>
            <a:fld id="{678F7216-1C8D-9C4B-8765-95E531582293}" type="slidenum">
              <a:rPr lang="en-US" smtClean="0"/>
              <a:t>21</a:t>
            </a:fld>
            <a:endParaRPr lang="en-US"/>
          </a:p>
        </p:txBody>
      </p:sp>
      <p:graphicFrame>
        <p:nvGraphicFramePr>
          <p:cNvPr id="5" name="Content Placeholder 4">
            <a:extLst>
              <a:ext uri="{FF2B5EF4-FFF2-40B4-BE49-F238E27FC236}">
                <a16:creationId xmlns:a16="http://schemas.microsoft.com/office/drawing/2014/main" id="{46B561B7-3186-4105-82A2-7CC75EE9BF16}"/>
              </a:ext>
            </a:extLst>
          </p:cNvPr>
          <p:cNvGraphicFramePr>
            <a:graphicFrameLocks/>
          </p:cNvGraphicFramePr>
          <p:nvPr>
            <p:extLst>
              <p:ext uri="{D42A27DB-BD31-4B8C-83A1-F6EECF244321}">
                <p14:modId xmlns:p14="http://schemas.microsoft.com/office/powerpoint/2010/main" val="746194391"/>
              </p:ext>
            </p:extLst>
          </p:nvPr>
        </p:nvGraphicFramePr>
        <p:xfrm>
          <a:off x="493228" y="1623030"/>
          <a:ext cx="11100673" cy="2617890"/>
        </p:xfrm>
        <a:graphic>
          <a:graphicData uri="http://schemas.openxmlformats.org/drawingml/2006/table">
            <a:tbl>
              <a:tblPr firstRow="1" firstCol="1" bandRow="1">
                <a:tableStyleId>{C4B1156A-380E-4F78-BDF5-A606A8083BF9}</a:tableStyleId>
              </a:tblPr>
              <a:tblGrid>
                <a:gridCol w="5755172">
                  <a:extLst>
                    <a:ext uri="{9D8B030D-6E8A-4147-A177-3AD203B41FA5}">
                      <a16:colId xmlns:a16="http://schemas.microsoft.com/office/drawing/2014/main" val="20000"/>
                    </a:ext>
                  </a:extLst>
                </a:gridCol>
                <a:gridCol w="5345501">
                  <a:extLst>
                    <a:ext uri="{9D8B030D-6E8A-4147-A177-3AD203B41FA5}">
                      <a16:colId xmlns:a16="http://schemas.microsoft.com/office/drawing/2014/main" val="20001"/>
                    </a:ext>
                  </a:extLst>
                </a:gridCol>
              </a:tblGrid>
              <a:tr h="576452">
                <a:tc>
                  <a:txBody>
                    <a:bodyPr/>
                    <a:lstStyle/>
                    <a:p>
                      <a:pPr marL="0" marR="0" algn="ctr">
                        <a:lnSpc>
                          <a:spcPct val="107000"/>
                        </a:lnSpc>
                        <a:spcBef>
                          <a:spcPts val="0"/>
                        </a:spcBef>
                        <a:spcAft>
                          <a:spcPts val="800"/>
                        </a:spcAft>
                      </a:pPr>
                      <a:r>
                        <a:rPr lang="en-US"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Faculty, Academic Staff, Limited Appointees</a:t>
                      </a:r>
                    </a:p>
                  </a:txBody>
                  <a:tcPr marL="67951" marR="67951" marT="9438" marB="0" anchor="ctr">
                    <a:solidFill>
                      <a:srgbClr val="D8CBCD"/>
                    </a:solidFill>
                  </a:tcPr>
                </a:tc>
                <a:tc>
                  <a:txBody>
                    <a:bodyPr/>
                    <a:lstStyle/>
                    <a:p>
                      <a:pPr marL="0" marR="0" algn="ctr">
                        <a:lnSpc>
                          <a:spcPct val="107000"/>
                        </a:lnSpc>
                        <a:spcBef>
                          <a:spcPts val="0"/>
                        </a:spcBef>
                        <a:spcAft>
                          <a:spcPts val="800"/>
                        </a:spcAft>
                      </a:pPr>
                      <a:r>
                        <a:rPr lang="en-US"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University Staff</a:t>
                      </a:r>
                    </a:p>
                  </a:txBody>
                  <a:tcPr marL="67951" marR="67951" marT="9438" marB="0" anchor="ctr">
                    <a:solidFill>
                      <a:srgbClr val="D8CBCD"/>
                    </a:solidFill>
                  </a:tcPr>
                </a:tc>
                <a:extLst>
                  <a:ext uri="{0D108BD9-81ED-4DB2-BD59-A6C34878D82A}">
                    <a16:rowId xmlns:a16="http://schemas.microsoft.com/office/drawing/2014/main" val="10000"/>
                  </a:ext>
                </a:extLst>
              </a:tr>
              <a:tr h="2009801">
                <a:tc>
                  <a:txBody>
                    <a:bodyPr/>
                    <a:lstStyle/>
                    <a:p>
                      <a:pPr marL="342900" marR="0" indent="-342900">
                        <a:lnSpc>
                          <a:spcPct val="100000"/>
                        </a:lnSpc>
                        <a:spcBef>
                          <a:spcPts val="0"/>
                        </a:spcBef>
                        <a:spcAft>
                          <a:spcPts val="800"/>
                        </a:spcAft>
                        <a:buClr>
                          <a:srgbClr val="820032"/>
                        </a:buClr>
                        <a:buFont typeface="Arial" panose="020B0604020202020204" pitchFamily="34" charset="0"/>
                        <a:buChar char="•"/>
                      </a:pPr>
                      <a:r>
                        <a:rPr lang="en-US" sz="2000" b="0" dirty="0">
                          <a:effectLst/>
                          <a:latin typeface="Open Sans" panose="020B0606030504020204" pitchFamily="34" charset="0"/>
                          <a:ea typeface="Open Sans" panose="020B0606030504020204" pitchFamily="34" charset="0"/>
                          <a:cs typeface="Open Sans" panose="020B0606030504020204" pitchFamily="34" charset="0"/>
                        </a:rPr>
                        <a:t>Submit leave hours used on a biweekly </a:t>
                      </a:r>
                      <a:br>
                        <a:rPr lang="en-US" sz="2000" b="0" dirty="0">
                          <a:effectLst/>
                          <a:latin typeface="Open Sans" panose="020B0606030504020204" pitchFamily="34" charset="0"/>
                          <a:ea typeface="Open Sans" panose="020B0606030504020204" pitchFamily="34" charset="0"/>
                          <a:cs typeface="Open Sans" panose="020B0606030504020204" pitchFamily="34" charset="0"/>
                        </a:rPr>
                      </a:br>
                      <a:r>
                        <a:rPr lang="en-US" sz="2000" b="0" dirty="0">
                          <a:effectLst/>
                          <a:latin typeface="Open Sans" panose="020B0606030504020204" pitchFamily="34" charset="0"/>
                          <a:ea typeface="Open Sans" panose="020B0606030504020204" pitchFamily="34" charset="0"/>
                          <a:cs typeface="Open Sans" panose="020B0606030504020204" pitchFamily="34" charset="0"/>
                        </a:rPr>
                        <a:t>basis</a:t>
                      </a:r>
                    </a:p>
                    <a:p>
                      <a:pPr marL="342900" marR="0" indent="-342900">
                        <a:lnSpc>
                          <a:spcPct val="100000"/>
                        </a:lnSpc>
                        <a:spcBef>
                          <a:spcPts val="0"/>
                        </a:spcBef>
                        <a:spcAft>
                          <a:spcPts val="800"/>
                        </a:spcAft>
                        <a:buClr>
                          <a:srgbClr val="820032"/>
                        </a:buClr>
                        <a:buFont typeface="Arial" panose="020B0604020202020204" pitchFamily="34" charset="0"/>
                        <a:buChar char="•"/>
                      </a:pPr>
                      <a:r>
                        <a:rPr lang="en-US" sz="2000" b="0" dirty="0">
                          <a:effectLst/>
                          <a:latin typeface="Open Sans" panose="020B0606030504020204" pitchFamily="34" charset="0"/>
                          <a:ea typeface="Open Sans" panose="020B0606030504020204" pitchFamily="34" charset="0"/>
                          <a:cs typeface="Open Sans" panose="020B0606030504020204" pitchFamily="34" charset="0"/>
                        </a:rPr>
                        <a:t>If no leave has been used, you are required to submit a monthly no leave taken report</a:t>
                      </a:r>
                    </a:p>
                    <a:p>
                      <a:pPr marL="342900" marR="0" indent="-342900">
                        <a:lnSpc>
                          <a:spcPct val="100000"/>
                        </a:lnSpc>
                        <a:spcBef>
                          <a:spcPts val="0"/>
                        </a:spcBef>
                        <a:spcAft>
                          <a:spcPts val="800"/>
                        </a:spcAft>
                        <a:buClr>
                          <a:srgbClr val="820032"/>
                        </a:buClr>
                        <a:buFont typeface="Arial" panose="020B0604020202020204" pitchFamily="34" charset="0"/>
                        <a:buChar char="•"/>
                      </a:pPr>
                      <a:r>
                        <a:rPr lang="en-US" sz="2000" b="0" dirty="0">
                          <a:effectLst/>
                          <a:latin typeface="Open Sans" panose="020B0606030504020204" pitchFamily="34" charset="0"/>
                          <a:ea typeface="Open Sans" panose="020B0606030504020204" pitchFamily="34" charset="0"/>
                          <a:cs typeface="Open Sans" panose="020B0606030504020204" pitchFamily="34" charset="0"/>
                        </a:rPr>
                        <a:t>If not reported, your sick leave hours will be permanently reduced</a:t>
                      </a:r>
                    </a:p>
                  </a:txBody>
                  <a:tcPr marL="67951" marR="67951" marT="9438" marB="0">
                    <a:solidFill>
                      <a:srgbClr val="DEDEDE"/>
                    </a:solidFill>
                  </a:tcPr>
                </a:tc>
                <a:tc>
                  <a:txBody>
                    <a:bodyPr/>
                    <a:lstStyle/>
                    <a:p>
                      <a:pPr marL="511175" marR="0" lvl="1" indent="-34290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Timesheets must be completed every pay period</a:t>
                      </a:r>
                    </a:p>
                    <a:p>
                      <a:pPr marL="511175" marR="0" lvl="1" indent="-34290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Report hours worked and absences taken</a:t>
                      </a:r>
                    </a:p>
                  </a:txBody>
                  <a:tcPr marL="67951" marR="67951" marT="9438" marB="0">
                    <a:solidFill>
                      <a:srgbClr val="DEDEDE"/>
                    </a:solidFill>
                  </a:tcPr>
                </a:tc>
                <a:extLst>
                  <a:ext uri="{0D108BD9-81ED-4DB2-BD59-A6C34878D82A}">
                    <a16:rowId xmlns:a16="http://schemas.microsoft.com/office/drawing/2014/main" val="10001"/>
                  </a:ext>
                </a:extLst>
              </a:tr>
            </a:tbl>
          </a:graphicData>
        </a:graphic>
      </p:graphicFrame>
      <p:graphicFrame>
        <p:nvGraphicFramePr>
          <p:cNvPr id="6" name="Table 6">
            <a:extLst>
              <a:ext uri="{FF2B5EF4-FFF2-40B4-BE49-F238E27FC236}">
                <a16:creationId xmlns:a16="http://schemas.microsoft.com/office/drawing/2014/main" id="{62EB8FE5-82AF-0421-3E4F-CF5770846CFB}"/>
              </a:ext>
            </a:extLst>
          </p:cNvPr>
          <p:cNvGraphicFramePr>
            <a:graphicFrameLocks noGrp="1"/>
          </p:cNvGraphicFramePr>
          <p:nvPr>
            <p:extLst>
              <p:ext uri="{D42A27DB-BD31-4B8C-83A1-F6EECF244321}">
                <p14:modId xmlns:p14="http://schemas.microsoft.com/office/powerpoint/2010/main" val="709747806"/>
              </p:ext>
            </p:extLst>
          </p:nvPr>
        </p:nvGraphicFramePr>
        <p:xfrm>
          <a:off x="664052" y="5899413"/>
          <a:ext cx="5028019" cy="539762"/>
        </p:xfrm>
        <a:graphic>
          <a:graphicData uri="http://schemas.openxmlformats.org/drawingml/2006/table">
            <a:tbl>
              <a:tblPr firstRow="1" bandRow="1">
                <a:tableStyleId>{5C22544A-7EE6-4342-B048-85BDC9FD1C3A}</a:tableStyleId>
              </a:tblPr>
              <a:tblGrid>
                <a:gridCol w="5028019">
                  <a:extLst>
                    <a:ext uri="{9D8B030D-6E8A-4147-A177-3AD203B41FA5}">
                      <a16:colId xmlns:a16="http://schemas.microsoft.com/office/drawing/2014/main" val="3763340525"/>
                    </a:ext>
                  </a:extLst>
                </a:gridCol>
              </a:tblGrid>
              <a:tr h="5397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Additional Information:</a:t>
                      </a:r>
                      <a:r>
                        <a:rPr lang="en-US" sz="1800" dirty="0"/>
                        <a:t> </a:t>
                      </a:r>
                      <a:r>
                        <a:rPr lang="en-US" sz="1800" b="1" dirty="0">
                          <a:hlinkClick r:id="rId4"/>
                        </a:rPr>
                        <a:t>Leave Benefits web page</a:t>
                      </a:r>
                      <a:endParaRPr lang="en-US" dirty="0"/>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DEDEDE"/>
                    </a:solidFill>
                  </a:tcPr>
                </a:tc>
                <a:extLst>
                  <a:ext uri="{0D108BD9-81ED-4DB2-BD59-A6C34878D82A}">
                    <a16:rowId xmlns:a16="http://schemas.microsoft.com/office/drawing/2014/main" val="1625086156"/>
                  </a:ext>
                </a:extLst>
              </a:tr>
            </a:tbl>
          </a:graphicData>
        </a:graphic>
      </p:graphicFrame>
    </p:spTree>
    <p:extLst>
      <p:ext uri="{BB962C8B-B14F-4D97-AF65-F5344CB8AC3E}">
        <p14:creationId xmlns:p14="http://schemas.microsoft.com/office/powerpoint/2010/main" val="3492194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271200"/>
            <a:ext cx="9583061" cy="736046"/>
          </a:xfrm>
        </p:spPr>
        <p:txBody>
          <a:bodyPr>
            <a:noAutofit/>
          </a:bodyPr>
          <a:lstStyle/>
          <a:p>
            <a:r>
              <a:rPr lang="en-US" sz="5400"/>
              <a:t>State Group Health Insurance</a:t>
            </a:r>
            <a:endParaRPr lang="en-US" sz="5400" b="1">
              <a:solidFill>
                <a:schemeClr val="tx1"/>
              </a:solidFill>
              <a:latin typeface="+mn-lt"/>
              <a:ea typeface="+mn-ea"/>
              <a:cs typeface="+mn-cs"/>
            </a:endParaRPr>
          </a:p>
        </p:txBody>
      </p:sp>
      <p:pic>
        <p:nvPicPr>
          <p:cNvPr id="4" name="Picture 3" descr="Shape, arrow&#10;&#10;Description automatically generated">
            <a:extLst>
              <a:ext uri="{FF2B5EF4-FFF2-40B4-BE49-F238E27FC236}">
                <a16:creationId xmlns:a16="http://schemas.microsoft.com/office/drawing/2014/main" id="{C7C48B84-5B7D-C509-9D27-3F59F3F38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15" y="4081177"/>
            <a:ext cx="945661" cy="785724"/>
          </a:xfrm>
          <a:prstGeom prst="rect">
            <a:avLst/>
          </a:prstGeom>
        </p:spPr>
      </p:pic>
    </p:spTree>
    <p:extLst>
      <p:ext uri="{BB962C8B-B14F-4D97-AF65-F5344CB8AC3E}">
        <p14:creationId xmlns:p14="http://schemas.microsoft.com/office/powerpoint/2010/main" val="3760116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06F1-B1DD-49DA-B593-2FD7019BB4F5}"/>
              </a:ext>
            </a:extLst>
          </p:cNvPr>
          <p:cNvSpPr>
            <a:spLocks noGrp="1"/>
          </p:cNvSpPr>
          <p:nvPr>
            <p:ph type="title"/>
          </p:nvPr>
        </p:nvSpPr>
        <p:spPr/>
        <p:txBody>
          <a:bodyPr/>
          <a:lstStyle/>
          <a:p>
            <a:r>
              <a:rPr lang="en-US"/>
              <a:t>State Group Health Insurance - Eligibility</a:t>
            </a:r>
          </a:p>
        </p:txBody>
      </p:sp>
      <p:sp>
        <p:nvSpPr>
          <p:cNvPr id="3" name="Content Placeholder 2">
            <a:extLst>
              <a:ext uri="{FF2B5EF4-FFF2-40B4-BE49-F238E27FC236}">
                <a16:creationId xmlns:a16="http://schemas.microsoft.com/office/drawing/2014/main" id="{50852309-5AAA-4DD9-8ECE-48024E81128F}"/>
              </a:ext>
            </a:extLst>
          </p:cNvPr>
          <p:cNvSpPr>
            <a:spLocks noGrp="1"/>
          </p:cNvSpPr>
          <p:nvPr>
            <p:ph idx="1"/>
          </p:nvPr>
        </p:nvSpPr>
        <p:spPr>
          <a:xfrm>
            <a:off x="635478" y="1841663"/>
            <a:ext cx="10921043" cy="3844434"/>
          </a:xfrm>
        </p:spPr>
        <p:txBody>
          <a:bodyPr>
            <a:normAutofit fontScale="92500"/>
          </a:bodyPr>
          <a:lstStyle/>
          <a:p>
            <a:pPr marL="0" indent="0">
              <a:buNone/>
            </a:pPr>
            <a:r>
              <a:rPr lang="en-US" sz="2600" dirty="0"/>
              <a:t>You are eligible for the State Group Health Insurance Program if:</a:t>
            </a:r>
          </a:p>
          <a:p>
            <a:pPr lvl="1"/>
            <a:r>
              <a:rPr lang="en-US" sz="2400" dirty="0"/>
              <a:t>You are eligible for the Wisconsin Retirement System (WRS) benefits package, which is based on the following components:</a:t>
            </a:r>
          </a:p>
          <a:p>
            <a:pPr lvl="2"/>
            <a:r>
              <a:rPr lang="en-US" sz="2000" dirty="0"/>
              <a:t>Employment classification</a:t>
            </a:r>
          </a:p>
          <a:p>
            <a:pPr lvl="2"/>
            <a:r>
              <a:rPr lang="en-US" sz="2000" dirty="0"/>
              <a:t>Number of hours worked </a:t>
            </a:r>
          </a:p>
          <a:p>
            <a:pPr lvl="2"/>
            <a:r>
              <a:rPr lang="en-US" sz="2000" dirty="0"/>
              <a:t>Employment duration</a:t>
            </a:r>
          </a:p>
          <a:p>
            <a:pPr lvl="2"/>
            <a:endParaRPr lang="en-US" sz="2400" dirty="0"/>
          </a:p>
          <a:p>
            <a:pPr marL="57150" indent="0">
              <a:lnSpc>
                <a:spcPct val="120000"/>
              </a:lnSpc>
              <a:buNone/>
            </a:pPr>
            <a:r>
              <a:rPr lang="en-US" sz="2600" dirty="0"/>
              <a:t>If you do not need health insurance through the Universities of Wisconsin, you may be eligible to receive up to a $2,000 </a:t>
            </a:r>
            <a:r>
              <a:rPr lang="en-US" sz="2600" b="1" dirty="0"/>
              <a:t>Health Opt-Out Incentive</a:t>
            </a:r>
          </a:p>
        </p:txBody>
      </p:sp>
      <p:sp>
        <p:nvSpPr>
          <p:cNvPr id="4" name="Slide Number Placeholder 3">
            <a:extLst>
              <a:ext uri="{FF2B5EF4-FFF2-40B4-BE49-F238E27FC236}">
                <a16:creationId xmlns:a16="http://schemas.microsoft.com/office/drawing/2014/main" id="{93F5FD3A-1939-41E2-A4C5-65F29BD317A1}"/>
              </a:ext>
            </a:extLst>
          </p:cNvPr>
          <p:cNvSpPr>
            <a:spLocks noGrp="1"/>
          </p:cNvSpPr>
          <p:nvPr>
            <p:ph type="sldNum" sz="quarter" idx="12"/>
          </p:nvPr>
        </p:nvSpPr>
        <p:spPr/>
        <p:txBody>
          <a:bodyPr/>
          <a:lstStyle/>
          <a:p>
            <a:fld id="{678F7216-1C8D-9C4B-8765-95E531582293}" type="slidenum">
              <a:rPr lang="en-US" smtClean="0"/>
              <a:t>23</a:t>
            </a:fld>
            <a:endParaRPr lang="en-US"/>
          </a:p>
        </p:txBody>
      </p:sp>
    </p:spTree>
    <p:extLst>
      <p:ext uri="{BB962C8B-B14F-4D97-AF65-F5344CB8AC3E}">
        <p14:creationId xmlns:p14="http://schemas.microsoft.com/office/powerpoint/2010/main" val="2476196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2BA0-D178-4756-8108-47BF5DC9926B}"/>
              </a:ext>
            </a:extLst>
          </p:cNvPr>
          <p:cNvSpPr>
            <a:spLocks noGrp="1"/>
          </p:cNvSpPr>
          <p:nvPr>
            <p:ph type="title"/>
          </p:nvPr>
        </p:nvSpPr>
        <p:spPr/>
        <p:txBody>
          <a:bodyPr>
            <a:normAutofit fontScale="90000"/>
          </a:bodyPr>
          <a:lstStyle/>
          <a:p>
            <a:r>
              <a:rPr lang="en-US"/>
              <a:t>State Group Health Insurance – Effective Dates</a:t>
            </a:r>
          </a:p>
        </p:txBody>
      </p:sp>
      <p:sp>
        <p:nvSpPr>
          <p:cNvPr id="3" name="Content Placeholder 2">
            <a:extLst>
              <a:ext uri="{FF2B5EF4-FFF2-40B4-BE49-F238E27FC236}">
                <a16:creationId xmlns:a16="http://schemas.microsoft.com/office/drawing/2014/main" id="{FE9C0C77-7EBD-4E32-BF5F-C09B0144E214}"/>
              </a:ext>
            </a:extLst>
          </p:cNvPr>
          <p:cNvSpPr>
            <a:spLocks noGrp="1"/>
          </p:cNvSpPr>
          <p:nvPr>
            <p:ph idx="1"/>
          </p:nvPr>
        </p:nvSpPr>
        <p:spPr>
          <a:xfrm>
            <a:off x="672859" y="4853275"/>
            <a:ext cx="9899891" cy="985520"/>
          </a:xfrm>
        </p:spPr>
        <p:txBody>
          <a:bodyPr>
            <a:no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University Staff employees: Can have immediate coverage by paying the total premium or postpone until employer contribution begins</a:t>
            </a:r>
          </a:p>
          <a:p>
            <a:r>
              <a:rPr lang="en-US" sz="1800" dirty="0">
                <a:latin typeface="Open Sans" panose="020B0606030504020204" pitchFamily="34" charset="0"/>
                <a:ea typeface="Open Sans" panose="020B0606030504020204" pitchFamily="34" charset="0"/>
                <a:cs typeface="Open Sans" panose="020B0606030504020204" pitchFamily="34" charset="0"/>
              </a:rPr>
              <a:t>You have a </a:t>
            </a:r>
            <a:r>
              <a:rPr lang="en-US" sz="1800" b="1" dirty="0">
                <a:latin typeface="Open Sans" panose="020B0606030504020204" pitchFamily="34" charset="0"/>
                <a:ea typeface="Open Sans" panose="020B0606030504020204" pitchFamily="34" charset="0"/>
                <a:cs typeface="Open Sans" panose="020B0606030504020204" pitchFamily="34" charset="0"/>
              </a:rPr>
              <a:t>30-day enrollment period </a:t>
            </a:r>
            <a:r>
              <a:rPr lang="en-US" sz="1800" dirty="0">
                <a:latin typeface="Open Sans" panose="020B0606030504020204" pitchFamily="34" charset="0"/>
                <a:ea typeface="Open Sans" panose="020B0606030504020204" pitchFamily="34" charset="0"/>
                <a:cs typeface="Open Sans" panose="020B0606030504020204" pitchFamily="34" charset="0"/>
              </a:rPr>
              <a:t>from your benefit eligibility date (usually date of hire). Your spouse and eligible dependent children may also be enrolled at this time. </a:t>
            </a:r>
            <a:endParaRPr lang="en-US" sz="1800" dirty="0"/>
          </a:p>
        </p:txBody>
      </p:sp>
      <p:sp>
        <p:nvSpPr>
          <p:cNvPr id="4" name="Slide Number Placeholder 3">
            <a:extLst>
              <a:ext uri="{FF2B5EF4-FFF2-40B4-BE49-F238E27FC236}">
                <a16:creationId xmlns:a16="http://schemas.microsoft.com/office/drawing/2014/main" id="{4B2E077D-0417-455A-B91B-D78D9478E160}"/>
              </a:ext>
            </a:extLst>
          </p:cNvPr>
          <p:cNvSpPr>
            <a:spLocks noGrp="1"/>
          </p:cNvSpPr>
          <p:nvPr>
            <p:ph type="sldNum" sz="quarter" idx="12"/>
          </p:nvPr>
        </p:nvSpPr>
        <p:spPr/>
        <p:txBody>
          <a:bodyPr/>
          <a:lstStyle/>
          <a:p>
            <a:fld id="{678F7216-1C8D-9C4B-8765-95E531582293}" type="slidenum">
              <a:rPr lang="en-US" smtClean="0"/>
              <a:t>24</a:t>
            </a:fld>
            <a:endParaRPr lang="en-US"/>
          </a:p>
        </p:txBody>
      </p:sp>
      <p:sp>
        <p:nvSpPr>
          <p:cNvPr id="5" name="Content Placeholder 2">
            <a:extLst>
              <a:ext uri="{FF2B5EF4-FFF2-40B4-BE49-F238E27FC236}">
                <a16:creationId xmlns:a16="http://schemas.microsoft.com/office/drawing/2014/main" id="{397940E9-36F4-47B2-B460-8024946B9F99}"/>
              </a:ext>
            </a:extLst>
          </p:cNvPr>
          <p:cNvSpPr txBox="1">
            <a:spLocks/>
          </p:cNvSpPr>
          <p:nvPr/>
        </p:nvSpPr>
        <p:spPr>
          <a:xfrm>
            <a:off x="672859" y="1535194"/>
            <a:ext cx="11212414" cy="1641595"/>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spcAft>
                <a:spcPts val="1200"/>
              </a:spcAft>
              <a:buClr>
                <a:srgbClr val="960000"/>
              </a:buClr>
              <a:buFont typeface="Wingdings" panose="05000000000000000000" pitchFamily="2" charset="2"/>
              <a:buChar char="§"/>
              <a:defRPr sz="32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820032"/>
              </a:buClr>
              <a:buNone/>
            </a:pPr>
            <a:r>
              <a:rPr lang="en-US" sz="2900" b="1"/>
              <a:t>Faculty, Academic Staff &amp; Limited Appointees: </a:t>
            </a:r>
          </a:p>
          <a:p>
            <a:pPr marL="685800" lvl="3">
              <a:buFont typeface="Wingdings" panose="05000000000000000000" pitchFamily="2" charset="2"/>
              <a:buChar char="§"/>
            </a:pPr>
            <a:r>
              <a:rPr lang="en-US" sz="2700">
                <a:solidFill>
                  <a:schemeClr val="accent3">
                    <a:lumMod val="75000"/>
                  </a:schemeClr>
                </a:solidFill>
              </a:rPr>
              <a:t>Effective Date: </a:t>
            </a:r>
            <a:r>
              <a:rPr lang="en-US" sz="2700"/>
              <a:t>1</a:t>
            </a:r>
            <a:r>
              <a:rPr lang="en-US" sz="2700" baseline="30000"/>
              <a:t>st</a:t>
            </a:r>
            <a:r>
              <a:rPr lang="en-US" sz="2700"/>
              <a:t> of the month following hire or eligibility</a:t>
            </a:r>
          </a:p>
          <a:p>
            <a:pPr marL="685800" lvl="3">
              <a:buFont typeface="Wingdings" panose="05000000000000000000" pitchFamily="2" charset="2"/>
              <a:buChar char="§"/>
            </a:pPr>
            <a:r>
              <a:rPr lang="en-US" sz="2700">
                <a:solidFill>
                  <a:schemeClr val="accent3">
                    <a:lumMod val="75000"/>
                  </a:schemeClr>
                </a:solidFill>
              </a:rPr>
              <a:t>Employer Contribution: </a:t>
            </a:r>
            <a:r>
              <a:rPr lang="en-US" sz="2700"/>
              <a:t>Starts immediately</a:t>
            </a:r>
          </a:p>
          <a:p>
            <a:pPr marL="457200" lvl="3" indent="0">
              <a:buNone/>
            </a:pPr>
            <a:endParaRPr lang="en-US" sz="700"/>
          </a:p>
          <a:p>
            <a:pPr marL="57150" indent="0">
              <a:spcBef>
                <a:spcPts val="1200"/>
              </a:spcBef>
              <a:buClr>
                <a:srgbClr val="820032"/>
              </a:buClr>
              <a:buNone/>
            </a:pPr>
            <a:r>
              <a:rPr lang="en-US" sz="2900" b="1"/>
              <a:t>University Staff: </a:t>
            </a:r>
          </a:p>
          <a:p>
            <a:pPr marL="57150" indent="0">
              <a:buFont typeface="Wingdings" panose="05000000000000000000" pitchFamily="2" charset="2"/>
              <a:buNone/>
            </a:pPr>
            <a:endParaRPr lang="en-US"/>
          </a:p>
        </p:txBody>
      </p:sp>
      <p:graphicFrame>
        <p:nvGraphicFramePr>
          <p:cNvPr id="6" name="Table 5">
            <a:extLst>
              <a:ext uri="{FF2B5EF4-FFF2-40B4-BE49-F238E27FC236}">
                <a16:creationId xmlns:a16="http://schemas.microsoft.com/office/drawing/2014/main" id="{B5BBF3A2-5403-42A5-92BA-D2CDE72DF845}"/>
              </a:ext>
            </a:extLst>
          </p:cNvPr>
          <p:cNvGraphicFramePr>
            <a:graphicFrameLocks noGrp="1"/>
          </p:cNvGraphicFramePr>
          <p:nvPr>
            <p:extLst>
              <p:ext uri="{D42A27DB-BD31-4B8C-83A1-F6EECF244321}">
                <p14:modId xmlns:p14="http://schemas.microsoft.com/office/powerpoint/2010/main" val="3808007351"/>
              </p:ext>
            </p:extLst>
          </p:nvPr>
        </p:nvGraphicFramePr>
        <p:xfrm>
          <a:off x="1002650" y="3406508"/>
          <a:ext cx="9677734" cy="1217048"/>
        </p:xfrm>
        <a:graphic>
          <a:graphicData uri="http://schemas.openxmlformats.org/drawingml/2006/table">
            <a:tbl>
              <a:tblPr firstRow="1" bandRow="1">
                <a:tableStyleId>{C4B1156A-380E-4F78-BDF5-A606A8083BF9}</a:tableStyleId>
              </a:tblPr>
              <a:tblGrid>
                <a:gridCol w="1954863">
                  <a:extLst>
                    <a:ext uri="{9D8B030D-6E8A-4147-A177-3AD203B41FA5}">
                      <a16:colId xmlns:a16="http://schemas.microsoft.com/office/drawing/2014/main" val="2482913225"/>
                    </a:ext>
                  </a:extLst>
                </a:gridCol>
                <a:gridCol w="3686175">
                  <a:extLst>
                    <a:ext uri="{9D8B030D-6E8A-4147-A177-3AD203B41FA5}">
                      <a16:colId xmlns:a16="http://schemas.microsoft.com/office/drawing/2014/main" val="3756873912"/>
                    </a:ext>
                  </a:extLst>
                </a:gridCol>
                <a:gridCol w="4036696">
                  <a:extLst>
                    <a:ext uri="{9D8B030D-6E8A-4147-A177-3AD203B41FA5}">
                      <a16:colId xmlns:a16="http://schemas.microsoft.com/office/drawing/2014/main" val="4176785857"/>
                    </a:ext>
                  </a:extLst>
                </a:gridCol>
              </a:tblGrid>
              <a:tr h="608524">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Effective </a:t>
                      </a:r>
                    </a:p>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Date</a:t>
                      </a:r>
                    </a:p>
                  </a:txBody>
                  <a:tcPr anchor="ctr">
                    <a:solidFill>
                      <a:srgbClr val="D8CBCD"/>
                    </a:solidFill>
                  </a:tcPr>
                </a:tc>
                <a:tc>
                  <a:txBody>
                    <a:bodyPr/>
                    <a:lstStyle/>
                    <a:p>
                      <a:pPr algn="ctr"/>
                      <a:r>
                        <a:rPr lang="en-US" sz="1600" b="0">
                          <a:latin typeface="Open Sans" panose="020B0606030504020204" pitchFamily="34" charset="0"/>
                          <a:ea typeface="Open Sans" panose="020B0606030504020204" pitchFamily="34" charset="0"/>
                          <a:cs typeface="Open Sans" panose="020B0606030504020204" pitchFamily="34" charset="0"/>
                        </a:rPr>
                        <a:t>1</a:t>
                      </a:r>
                      <a:r>
                        <a:rPr lang="en-US" sz="1600" b="0" baseline="30000">
                          <a:latin typeface="Open Sans" panose="020B0606030504020204" pitchFamily="34" charset="0"/>
                          <a:ea typeface="Open Sans" panose="020B0606030504020204" pitchFamily="34" charset="0"/>
                          <a:cs typeface="Open Sans" panose="020B0606030504020204" pitchFamily="34" charset="0"/>
                        </a:rPr>
                        <a:t>st</a:t>
                      </a:r>
                      <a:r>
                        <a:rPr lang="en-US" sz="1600" b="0">
                          <a:latin typeface="Open Sans" panose="020B0606030504020204" pitchFamily="34" charset="0"/>
                          <a:ea typeface="Open Sans" panose="020B0606030504020204" pitchFamily="34" charset="0"/>
                          <a:cs typeface="Open Sans" panose="020B0606030504020204" pitchFamily="34" charset="0"/>
                        </a:rPr>
                        <a:t> of the month </a:t>
                      </a:r>
                    </a:p>
                    <a:p>
                      <a:pPr algn="ctr"/>
                      <a:r>
                        <a:rPr lang="en-US" sz="1600" b="0">
                          <a:latin typeface="Open Sans" panose="020B0606030504020204" pitchFamily="34" charset="0"/>
                          <a:ea typeface="Open Sans" panose="020B0606030504020204" pitchFamily="34" charset="0"/>
                          <a:cs typeface="Open Sans" panose="020B0606030504020204" pitchFamily="34" charset="0"/>
                        </a:rPr>
                        <a:t>following hire date</a:t>
                      </a:r>
                    </a:p>
                  </a:txBody>
                  <a:tcPr anchor="ctr">
                    <a:noFill/>
                  </a:tcPr>
                </a:tc>
                <a:tc>
                  <a:txBody>
                    <a:bodyPr/>
                    <a:lstStyle/>
                    <a:p>
                      <a:pPr algn="ctr"/>
                      <a:r>
                        <a:rPr lang="en-US" sz="1600" b="0">
                          <a:latin typeface="Open Sans" panose="020B0606030504020204" pitchFamily="34" charset="0"/>
                          <a:ea typeface="Open Sans" panose="020B0606030504020204" pitchFamily="34" charset="0"/>
                          <a:cs typeface="Open Sans" panose="020B0606030504020204" pitchFamily="34" charset="0"/>
                        </a:rPr>
                        <a:t>1</a:t>
                      </a:r>
                      <a:r>
                        <a:rPr lang="en-US" sz="1600" b="0" baseline="30000">
                          <a:latin typeface="Open Sans" panose="020B0606030504020204" pitchFamily="34" charset="0"/>
                          <a:ea typeface="Open Sans" panose="020B0606030504020204" pitchFamily="34" charset="0"/>
                          <a:cs typeface="Open Sans" panose="020B0606030504020204" pitchFamily="34" charset="0"/>
                        </a:rPr>
                        <a:t>st</a:t>
                      </a:r>
                      <a:r>
                        <a:rPr lang="en-US" sz="1600" b="0">
                          <a:latin typeface="Open Sans" panose="020B0606030504020204" pitchFamily="34" charset="0"/>
                          <a:ea typeface="Open Sans" panose="020B0606030504020204" pitchFamily="34" charset="0"/>
                          <a:cs typeface="Open Sans" panose="020B0606030504020204" pitchFamily="34" charset="0"/>
                        </a:rPr>
                        <a:t> of the month following hire date </a:t>
                      </a:r>
                      <a:r>
                        <a:rPr lang="en-US" sz="1600" b="0" u="none">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rPr>
                        <a:t>or</a:t>
                      </a:r>
                    </a:p>
                    <a:p>
                      <a:pPr algn="ctr"/>
                      <a:r>
                        <a:rPr lang="en-US" sz="1600" b="0">
                          <a:latin typeface="Open Sans" panose="020B0606030504020204" pitchFamily="34" charset="0"/>
                          <a:ea typeface="Open Sans" panose="020B0606030504020204" pitchFamily="34" charset="0"/>
                          <a:cs typeface="Open Sans" panose="020B0606030504020204" pitchFamily="34" charset="0"/>
                        </a:rPr>
                        <a:t>1</a:t>
                      </a:r>
                      <a:r>
                        <a:rPr lang="en-US" sz="1600" b="0" baseline="30000">
                          <a:latin typeface="Open Sans" panose="020B0606030504020204" pitchFamily="34" charset="0"/>
                          <a:ea typeface="Open Sans" panose="020B0606030504020204" pitchFamily="34" charset="0"/>
                          <a:cs typeface="Open Sans" panose="020B0606030504020204" pitchFamily="34" charset="0"/>
                        </a:rPr>
                        <a:t>st</a:t>
                      </a:r>
                      <a:r>
                        <a:rPr lang="en-US" sz="1600" b="0">
                          <a:latin typeface="Open Sans" panose="020B0606030504020204" pitchFamily="34" charset="0"/>
                          <a:ea typeface="Open Sans" panose="020B0606030504020204" pitchFamily="34" charset="0"/>
                          <a:cs typeface="Open Sans" panose="020B0606030504020204" pitchFamily="34" charset="0"/>
                        </a:rPr>
                        <a:t> of the 3</a:t>
                      </a:r>
                      <a:r>
                        <a:rPr lang="en-US" sz="1600" b="0" baseline="30000">
                          <a:latin typeface="Open Sans" panose="020B0606030504020204" pitchFamily="34" charset="0"/>
                          <a:ea typeface="Open Sans" panose="020B0606030504020204" pitchFamily="34" charset="0"/>
                          <a:cs typeface="Open Sans" panose="020B0606030504020204" pitchFamily="34" charset="0"/>
                        </a:rPr>
                        <a:t>rd</a:t>
                      </a:r>
                      <a:r>
                        <a:rPr lang="en-US" sz="1600" b="0">
                          <a:latin typeface="Open Sans" panose="020B0606030504020204" pitchFamily="34" charset="0"/>
                          <a:ea typeface="Open Sans" panose="020B0606030504020204" pitchFamily="34" charset="0"/>
                          <a:cs typeface="Open Sans" panose="020B0606030504020204" pitchFamily="34" charset="0"/>
                        </a:rPr>
                        <a:t> month following hire date</a:t>
                      </a:r>
                    </a:p>
                  </a:txBody>
                  <a:tcPr anchor="ctr">
                    <a:noFill/>
                  </a:tcPr>
                </a:tc>
                <a:extLst>
                  <a:ext uri="{0D108BD9-81ED-4DB2-BD59-A6C34878D82A}">
                    <a16:rowId xmlns:a16="http://schemas.microsoft.com/office/drawing/2014/main" val="2942848691"/>
                  </a:ext>
                </a:extLst>
              </a:tr>
              <a:tr h="608524">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Employer Contribution</a:t>
                      </a:r>
                    </a:p>
                  </a:txBody>
                  <a:tcPr anchor="ctr">
                    <a:solidFill>
                      <a:srgbClr val="D8CBCD"/>
                    </a:solidFill>
                  </a:tcPr>
                </a:tc>
                <a:tc>
                  <a:txBody>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Starts immediately</a:t>
                      </a:r>
                    </a:p>
                  </a:txBody>
                  <a:tcPr anchor="ctr">
                    <a:noFill/>
                  </a:tcPr>
                </a:tc>
                <a:tc>
                  <a:txBody>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3</a:t>
                      </a:r>
                      <a:r>
                        <a:rPr lang="en-US" sz="1600" baseline="30000">
                          <a:latin typeface="Open Sans" panose="020B0606030504020204" pitchFamily="34" charset="0"/>
                          <a:ea typeface="Open Sans" panose="020B0606030504020204" pitchFamily="34" charset="0"/>
                          <a:cs typeface="Open Sans" panose="020B0606030504020204" pitchFamily="34" charset="0"/>
                        </a:rPr>
                        <a:t>rd</a:t>
                      </a:r>
                      <a:r>
                        <a:rPr lang="en-US" sz="1600">
                          <a:latin typeface="Open Sans" panose="020B0606030504020204" pitchFamily="34" charset="0"/>
                          <a:ea typeface="Open Sans" panose="020B0606030504020204" pitchFamily="34" charset="0"/>
                          <a:cs typeface="Open Sans" panose="020B0606030504020204" pitchFamily="34" charset="0"/>
                        </a:rPr>
                        <a:t> month of WRS employment </a:t>
                      </a:r>
                    </a:p>
                  </a:txBody>
                  <a:tcPr anchor="ctr">
                    <a:noFill/>
                  </a:tcPr>
                </a:tc>
                <a:extLst>
                  <a:ext uri="{0D108BD9-81ED-4DB2-BD59-A6C34878D82A}">
                    <a16:rowId xmlns:a16="http://schemas.microsoft.com/office/drawing/2014/main" val="1648892122"/>
                  </a:ext>
                </a:extLst>
              </a:tr>
            </a:tbl>
          </a:graphicData>
        </a:graphic>
      </p:graphicFrame>
      <p:sp>
        <p:nvSpPr>
          <p:cNvPr id="7" name="TextBox 6">
            <a:extLst>
              <a:ext uri="{FF2B5EF4-FFF2-40B4-BE49-F238E27FC236}">
                <a16:creationId xmlns:a16="http://schemas.microsoft.com/office/drawing/2014/main" id="{0887F5FB-7DED-4347-A764-2A11D46ED517}"/>
              </a:ext>
            </a:extLst>
          </p:cNvPr>
          <p:cNvSpPr txBox="1"/>
          <p:nvPr/>
        </p:nvSpPr>
        <p:spPr>
          <a:xfrm>
            <a:off x="2957512" y="3092699"/>
            <a:ext cx="3686175" cy="307777"/>
          </a:xfrm>
          <a:prstGeom prst="rect">
            <a:avLst/>
          </a:prstGeom>
          <a:solidFill>
            <a:srgbClr val="D8CBCD"/>
          </a:solidFill>
          <a:ln>
            <a:solidFill>
              <a:schemeClr val="bg1"/>
            </a:solidFill>
          </a:ln>
        </p:spPr>
        <p:txBody>
          <a:bodyPr wrap="square" rtlCol="0">
            <a:spAutoFit/>
          </a:bodyPr>
          <a:lstStyle/>
          <a:p>
            <a:pPr algn="ctr"/>
            <a:r>
              <a:rPr lang="en-US" sz="1400" b="1">
                <a:latin typeface="Open Sans" panose="020B0606030504020204" pitchFamily="34" charset="0"/>
                <a:ea typeface="Open Sans" panose="020B0606030504020204" pitchFamily="34" charset="0"/>
                <a:cs typeface="Open Sans" panose="020B0606030504020204" pitchFamily="34" charset="0"/>
              </a:rPr>
              <a:t>With Previous State WRS Service</a:t>
            </a:r>
          </a:p>
        </p:txBody>
      </p:sp>
      <p:sp>
        <p:nvSpPr>
          <p:cNvPr id="8" name="TextBox 7">
            <a:extLst>
              <a:ext uri="{FF2B5EF4-FFF2-40B4-BE49-F238E27FC236}">
                <a16:creationId xmlns:a16="http://schemas.microsoft.com/office/drawing/2014/main" id="{4C88CC98-AAE4-4944-A8AE-2DB9D263DCD5}"/>
              </a:ext>
            </a:extLst>
          </p:cNvPr>
          <p:cNvSpPr txBox="1"/>
          <p:nvPr/>
        </p:nvSpPr>
        <p:spPr>
          <a:xfrm>
            <a:off x="6643688" y="3084556"/>
            <a:ext cx="4048128" cy="307777"/>
          </a:xfrm>
          <a:prstGeom prst="rect">
            <a:avLst/>
          </a:prstGeom>
          <a:solidFill>
            <a:srgbClr val="D8CBCD"/>
          </a:solidFill>
          <a:ln>
            <a:solidFill>
              <a:schemeClr val="bg1"/>
            </a:solidFill>
          </a:ln>
        </p:spPr>
        <p:txBody>
          <a:bodyPr wrap="square" lIns="91440" tIns="45720" rIns="91440" bIns="45720" rtlCol="0" anchor="t">
            <a:spAutoFit/>
          </a:bodyPr>
          <a:lstStyle/>
          <a:p>
            <a:pPr algn="ctr"/>
            <a:r>
              <a:rPr lang="en-US" sz="1400" b="1" dirty="0">
                <a:latin typeface="Open Sans"/>
                <a:ea typeface="Open Sans"/>
                <a:cs typeface="Open Sans"/>
              </a:rPr>
              <a:t>No Previous State WRS Service</a:t>
            </a:r>
          </a:p>
        </p:txBody>
      </p:sp>
    </p:spTree>
    <p:extLst>
      <p:ext uri="{BB962C8B-B14F-4D97-AF65-F5344CB8AC3E}">
        <p14:creationId xmlns:p14="http://schemas.microsoft.com/office/powerpoint/2010/main" val="4265933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rmAutofit fontScale="90000"/>
          </a:bodyPr>
          <a:lstStyle/>
          <a:p>
            <a:r>
              <a:rPr lang="en-US"/>
              <a:t>State Group Health Insurance –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25</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1294907589"/>
              </p:ext>
            </p:extLst>
          </p:nvPr>
        </p:nvGraphicFramePr>
        <p:xfrm>
          <a:off x="790842" y="1781317"/>
          <a:ext cx="10014809" cy="3295366"/>
        </p:xfrm>
        <a:graphic>
          <a:graphicData uri="http://schemas.openxmlformats.org/drawingml/2006/table">
            <a:tbl>
              <a:tblPr firstRow="1" firstCol="1" bandRow="1">
                <a:tableStyleId>{C4B1156A-380E-4F78-BDF5-A606A8083BF9}</a:tableStyleId>
              </a:tblPr>
              <a:tblGrid>
                <a:gridCol w="4583812">
                  <a:extLst>
                    <a:ext uri="{9D8B030D-6E8A-4147-A177-3AD203B41FA5}">
                      <a16:colId xmlns:a16="http://schemas.microsoft.com/office/drawing/2014/main" val="20000"/>
                    </a:ext>
                  </a:extLst>
                </a:gridCol>
                <a:gridCol w="5430997">
                  <a:extLst>
                    <a:ext uri="{9D8B030D-6E8A-4147-A177-3AD203B41FA5}">
                      <a16:colId xmlns:a16="http://schemas.microsoft.com/office/drawing/2014/main" val="20001"/>
                    </a:ext>
                  </a:extLst>
                </a:gridCol>
              </a:tblGrid>
              <a:tr h="695128">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Plan or Access Health Plan</a:t>
                      </a:r>
                    </a:p>
                  </a:txBody>
                  <a:tcPr marL="67951" marR="67951" marT="9438" marB="0" anchor="ctr">
                    <a:solidFill>
                      <a:srgbClr val="D8CBCD"/>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 Deductible Health Plan (HDHP) or Access HDHP</a:t>
                      </a:r>
                      <a:endPar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chor="ctr">
                    <a:solidFill>
                      <a:srgbClr val="D8CBCD"/>
                    </a:solidFill>
                  </a:tcPr>
                </a:tc>
                <a:extLst>
                  <a:ext uri="{0D108BD9-81ED-4DB2-BD59-A6C34878D82A}">
                    <a16:rowId xmlns:a16="http://schemas.microsoft.com/office/drawing/2014/main" val="10000"/>
                  </a:ext>
                </a:extLst>
              </a:tr>
              <a:tr h="2136632">
                <a:tc>
                  <a:txBody>
                    <a:bodyPr/>
                    <a:lstStyle/>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Higher premium</a:t>
                      </a:r>
                    </a:p>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Lower annual deductible (for medical services)</a:t>
                      </a:r>
                    </a:p>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Lower annual out-of-pocket limit (for medical services)</a:t>
                      </a:r>
                    </a:p>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Higher annual out-of-pocket limit (for pharmacy benefits)</a:t>
                      </a:r>
                    </a:p>
                  </a:txBody>
                  <a:tcPr marL="67951" marR="67951" marT="9438" marB="0" anchor="ctr">
                    <a:noFill/>
                  </a:tcPr>
                </a:tc>
                <a:tc>
                  <a:txBody>
                    <a:bodyPr/>
                    <a:lstStyle/>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Lower premium</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Higher annual deductible (combined for medical services and pharmacy benefits)</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Higher annual out-of-pocket limit (for medical services)</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Lower annual out-of-pocket limit (for pharmacy benefits)</a:t>
                      </a:r>
                    </a:p>
                  </a:txBody>
                  <a:tcPr marL="67951" marR="67951" marT="9438" marB="0" anchor="ctr">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629425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rmAutofit fontScale="90000"/>
          </a:bodyPr>
          <a:lstStyle/>
          <a:p>
            <a:r>
              <a:rPr lang="en-US"/>
              <a:t>State Group Health Insurance –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26</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2237782592"/>
              </p:ext>
            </p:extLst>
          </p:nvPr>
        </p:nvGraphicFramePr>
        <p:xfrm>
          <a:off x="698778" y="1634104"/>
          <a:ext cx="10765636" cy="3610818"/>
        </p:xfrm>
        <a:graphic>
          <a:graphicData uri="http://schemas.openxmlformats.org/drawingml/2006/table">
            <a:tbl>
              <a:tblPr firstRow="1" firstCol="1" bandRow="1">
                <a:tableStyleId>{C4B1156A-380E-4F78-BDF5-A606A8083BF9}</a:tableStyleId>
              </a:tblPr>
              <a:tblGrid>
                <a:gridCol w="5468394">
                  <a:extLst>
                    <a:ext uri="{9D8B030D-6E8A-4147-A177-3AD203B41FA5}">
                      <a16:colId xmlns:a16="http://schemas.microsoft.com/office/drawing/2014/main" val="20000"/>
                    </a:ext>
                  </a:extLst>
                </a:gridCol>
                <a:gridCol w="5297242">
                  <a:extLst>
                    <a:ext uri="{9D8B030D-6E8A-4147-A177-3AD203B41FA5}">
                      <a16:colId xmlns:a16="http://schemas.microsoft.com/office/drawing/2014/main" val="20001"/>
                    </a:ext>
                  </a:extLst>
                </a:gridCol>
              </a:tblGrid>
              <a:tr h="797220">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Plan and High Deductible Health Plan (HDHP) </a:t>
                      </a:r>
                    </a:p>
                  </a:txBody>
                  <a:tcPr marL="67951" marR="67951" marT="9438" marB="0" anchor="ctr">
                    <a:solidFill>
                      <a:srgbClr val="D8CBCD"/>
                    </a:solidFill>
                  </a:tcPr>
                </a:tc>
                <a:tc>
                  <a:txBody>
                    <a:bodyPr/>
                    <a:lstStyle/>
                    <a:p>
                      <a:pPr marL="171450" marR="0" lvl="0" indent="0" algn="l" defTabSz="457200" rtl="0" eaLnBrk="1" fontAlgn="auto" latinLnBrk="0" hangingPunct="1">
                        <a:lnSpc>
                          <a:spcPct val="107000"/>
                        </a:lnSpc>
                        <a:spcBef>
                          <a:spcPts val="0"/>
                        </a:spcBef>
                        <a:spcAft>
                          <a:spcPts val="800"/>
                        </a:spcAft>
                        <a:buClrTx/>
                        <a:buSzTx/>
                        <a:buFontTx/>
                        <a:buNone/>
                        <a:tabLst/>
                        <a:defRPr/>
                      </a:pPr>
                      <a:r>
                        <a:rPr lang="en-US"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 Health Plan and Access HDHP</a:t>
                      </a:r>
                      <a:endParaRPr lang="en-US" sz="20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chor="ctr">
                    <a:solidFill>
                      <a:srgbClr val="D8CBCD"/>
                    </a:solidFill>
                  </a:tcPr>
                </a:tc>
                <a:extLst>
                  <a:ext uri="{0D108BD9-81ED-4DB2-BD59-A6C34878D82A}">
                    <a16:rowId xmlns:a16="http://schemas.microsoft.com/office/drawing/2014/main" val="10000"/>
                  </a:ext>
                </a:extLst>
              </a:tr>
              <a:tr h="2450437">
                <a:tc>
                  <a:txBody>
                    <a:bodyPr/>
                    <a:lstStyle/>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Local county-based coverage</a:t>
                      </a: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mainly in Wisconsin</a:t>
                      </a:r>
                    </a:p>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Select from various health insurance carriers that use specific networks</a:t>
                      </a:r>
                    </a:p>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Out-of-network coverage for urgent and emergency care only</a:t>
                      </a:r>
                    </a:p>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Lower monthly premium ($39 to $276 per month)</a:t>
                      </a:r>
                    </a:p>
                  </a:txBody>
                  <a:tcPr marL="67951" marR="67951" marT="9438" marB="0">
                    <a:noFill/>
                  </a:tcPr>
                </a:tc>
                <a:tc>
                  <a:txBody>
                    <a:bodyPr/>
                    <a:lstStyle/>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b="1" dirty="0">
                          <a:effectLst/>
                          <a:latin typeface="Open Sans" panose="020B0606030504020204" pitchFamily="34" charset="0"/>
                          <a:ea typeface="Open Sans" panose="020B0606030504020204" pitchFamily="34" charset="0"/>
                          <a:cs typeface="Open Sans" panose="020B0606030504020204" pitchFamily="34" charset="0"/>
                        </a:rPr>
                        <a:t>Nationwide</a:t>
                      </a:r>
                      <a:r>
                        <a:rPr lang="en-US" sz="1800" dirty="0">
                          <a:effectLst/>
                          <a:latin typeface="Open Sans" panose="020B0606030504020204" pitchFamily="34" charset="0"/>
                          <a:ea typeface="Open Sans" panose="020B0606030504020204" pitchFamily="34" charset="0"/>
                          <a:cs typeface="Open Sans" panose="020B0606030504020204" pitchFamily="34" charset="0"/>
                        </a:rPr>
                        <a:t> coverage</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Health Insurance Carrier: Dean Health Plan</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Provider Networks: Dean Health Plan and First Health</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Lower out-of-pocket costs when in-network providers are used</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Higher monthly premium ($85 to $663 per month)</a:t>
                      </a:r>
                      <a:endParaRPr lang="en-US" sz="1800" dirty="0">
                        <a:effectLst/>
                        <a:highlight>
                          <a:srgbClr val="FFFF00"/>
                        </a:highligh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3602914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FD42-2C37-4375-BB11-8E8D9E1C0641}"/>
              </a:ext>
            </a:extLst>
          </p:cNvPr>
          <p:cNvSpPr>
            <a:spLocks noGrp="1"/>
          </p:cNvSpPr>
          <p:nvPr>
            <p:ph type="title"/>
          </p:nvPr>
        </p:nvSpPr>
        <p:spPr>
          <a:xfrm>
            <a:off x="697139" y="148908"/>
            <a:ext cx="10921043" cy="1143000"/>
          </a:xfrm>
        </p:spPr>
        <p:txBody>
          <a:bodyPr>
            <a:normAutofit fontScale="90000"/>
          </a:bodyPr>
          <a:lstStyle/>
          <a:p>
            <a:r>
              <a:rPr lang="en-US" dirty="0"/>
              <a:t>State Group Health Insurance – Plan Designs</a:t>
            </a:r>
          </a:p>
        </p:txBody>
      </p:sp>
      <p:sp>
        <p:nvSpPr>
          <p:cNvPr id="3" name="Content Placeholder 2">
            <a:extLst>
              <a:ext uri="{FF2B5EF4-FFF2-40B4-BE49-F238E27FC236}">
                <a16:creationId xmlns:a16="http://schemas.microsoft.com/office/drawing/2014/main" id="{63AE521E-F9D3-4C6C-BE6F-BCAE080CB4AE}"/>
              </a:ext>
            </a:extLst>
          </p:cNvPr>
          <p:cNvSpPr>
            <a:spLocks noGrp="1"/>
          </p:cNvSpPr>
          <p:nvPr>
            <p:ph idx="1"/>
          </p:nvPr>
        </p:nvSpPr>
        <p:spPr>
          <a:xfrm>
            <a:off x="326571" y="1414942"/>
            <a:ext cx="11550797" cy="4514687"/>
          </a:xfrm>
        </p:spPr>
        <p:txBody>
          <a:bodyPr>
            <a:normAutofit/>
          </a:bodyPr>
          <a:lstStyle/>
          <a:p>
            <a:pPr>
              <a:lnSpc>
                <a:spcPct val="120000"/>
              </a:lnSpc>
              <a:spcAft>
                <a:spcPts val="0"/>
              </a:spcAft>
            </a:pPr>
            <a:r>
              <a:rPr lang="en-US" sz="2400" dirty="0"/>
              <a:t>All insurers offer the same uniform benefits</a:t>
            </a:r>
          </a:p>
          <a:p>
            <a:pPr>
              <a:lnSpc>
                <a:spcPct val="120000"/>
              </a:lnSpc>
              <a:spcAft>
                <a:spcPts val="0"/>
              </a:spcAft>
            </a:pPr>
            <a:r>
              <a:rPr lang="en-US" sz="2400" dirty="0"/>
              <a:t>All plan designs include pharmacy benefits, automatically (no additional cost)</a:t>
            </a:r>
          </a:p>
          <a:p>
            <a:pPr>
              <a:lnSpc>
                <a:spcPct val="120000"/>
              </a:lnSpc>
              <a:spcAft>
                <a:spcPts val="0"/>
              </a:spcAft>
            </a:pPr>
            <a:r>
              <a:rPr lang="en-US" sz="2400" dirty="0"/>
              <a:t>All plan designs include uniform dental benefits, if elected (minimal cost)</a:t>
            </a:r>
          </a:p>
          <a:p>
            <a:pPr>
              <a:lnSpc>
                <a:spcPct val="120000"/>
              </a:lnSpc>
              <a:spcAft>
                <a:spcPts val="0"/>
              </a:spcAft>
            </a:pPr>
            <a:r>
              <a:rPr lang="en-US" sz="2400" dirty="0"/>
              <a:t>All plan designs allow you to choose either individual or family coverage</a:t>
            </a:r>
          </a:p>
          <a:p>
            <a:pPr>
              <a:lnSpc>
                <a:spcPct val="120000"/>
              </a:lnSpc>
              <a:spcAft>
                <a:spcPts val="0"/>
              </a:spcAft>
            </a:pPr>
            <a:r>
              <a:rPr lang="en-US" sz="2400" dirty="0"/>
              <a:t>If you enroll in health insurance, you will receive a health insurance ID card, a pharmacy benefits ID card and a dental insurance ID card (if you select the health insurance plan </a:t>
            </a:r>
            <a:r>
              <a:rPr lang="en-US" sz="2400" b="1" dirty="0"/>
              <a:t>with </a:t>
            </a:r>
            <a:r>
              <a:rPr lang="en-US" sz="2400" dirty="0"/>
              <a:t>dental)</a:t>
            </a:r>
          </a:p>
          <a:p>
            <a:pPr lvl="1">
              <a:lnSpc>
                <a:spcPct val="120000"/>
              </a:lnSpc>
            </a:pPr>
            <a:r>
              <a:rPr lang="en-US" sz="1600" dirty="0"/>
              <a:t>If you are married to another state/Universities of Wisconsin employee who is also eligible for State Group Health Insurance, you and your spouse may enroll in two individual policies </a:t>
            </a:r>
            <a:r>
              <a:rPr lang="en-US" sz="1600" b="1" dirty="0"/>
              <a:t>or </a:t>
            </a:r>
            <a:r>
              <a:rPr lang="en-US" sz="1600" dirty="0"/>
              <a:t>one family policy.</a:t>
            </a:r>
          </a:p>
        </p:txBody>
      </p:sp>
      <p:sp>
        <p:nvSpPr>
          <p:cNvPr id="4" name="Slide Number Placeholder 3">
            <a:extLst>
              <a:ext uri="{FF2B5EF4-FFF2-40B4-BE49-F238E27FC236}">
                <a16:creationId xmlns:a16="http://schemas.microsoft.com/office/drawing/2014/main" id="{6BECB0CF-3FF0-4266-8279-32B135923D11}"/>
              </a:ext>
            </a:extLst>
          </p:cNvPr>
          <p:cNvSpPr>
            <a:spLocks noGrp="1"/>
          </p:cNvSpPr>
          <p:nvPr>
            <p:ph type="sldNum" sz="quarter" idx="12"/>
          </p:nvPr>
        </p:nvSpPr>
        <p:spPr/>
        <p:txBody>
          <a:bodyPr/>
          <a:lstStyle/>
          <a:p>
            <a:fld id="{678F7216-1C8D-9C4B-8765-95E531582293}" type="slidenum">
              <a:rPr lang="en-US" smtClean="0"/>
              <a:t>27</a:t>
            </a:fld>
            <a:endParaRPr lang="en-US"/>
          </a:p>
        </p:txBody>
      </p:sp>
      <p:graphicFrame>
        <p:nvGraphicFramePr>
          <p:cNvPr id="7" name="Table 6">
            <a:extLst>
              <a:ext uri="{FF2B5EF4-FFF2-40B4-BE49-F238E27FC236}">
                <a16:creationId xmlns:a16="http://schemas.microsoft.com/office/drawing/2014/main" id="{3D77D9CD-E4A3-475C-8165-F9C345E6D8CA}"/>
              </a:ext>
            </a:extLst>
          </p:cNvPr>
          <p:cNvGraphicFramePr>
            <a:graphicFrameLocks noGrp="1"/>
          </p:cNvGraphicFramePr>
          <p:nvPr>
            <p:extLst>
              <p:ext uri="{D42A27DB-BD31-4B8C-83A1-F6EECF244321}">
                <p14:modId xmlns:p14="http://schemas.microsoft.com/office/powerpoint/2010/main" val="908265184"/>
              </p:ext>
            </p:extLst>
          </p:nvPr>
        </p:nvGraphicFramePr>
        <p:xfrm>
          <a:off x="1157411" y="5713215"/>
          <a:ext cx="8677527" cy="592931"/>
        </p:xfrm>
        <a:graphic>
          <a:graphicData uri="http://schemas.openxmlformats.org/drawingml/2006/table">
            <a:tbl>
              <a:tblPr firstRow="1" bandRow="1">
                <a:tableStyleId>{5C22544A-7EE6-4342-B048-85BDC9FD1C3A}</a:tableStyleId>
              </a:tblPr>
              <a:tblGrid>
                <a:gridCol w="8677527">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State Group Health Insurance designs: </a:t>
                      </a: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wisconsin.edu/</a:t>
                      </a:r>
                      <a:r>
                        <a:rPr lang="en-US" sz="1600" b="1" dirty="0" err="1">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ohrwd</a:t>
                      </a: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/benefits/health/</a:t>
                      </a:r>
                      <a:endParaRPr lang="en-US" sz="1600" b="1" dirty="0">
                        <a:solidFill>
                          <a:srgbClr val="990033"/>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041804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4C300-6457-6BD6-72E8-D82A18049ACC}"/>
              </a:ext>
            </a:extLst>
          </p:cNvPr>
          <p:cNvSpPr>
            <a:spLocks noGrp="1"/>
          </p:cNvSpPr>
          <p:nvPr>
            <p:ph type="sldNum" sz="quarter" idx="12"/>
          </p:nvPr>
        </p:nvSpPr>
        <p:spPr/>
        <p:txBody>
          <a:bodyPr/>
          <a:lstStyle/>
          <a:p>
            <a:fld id="{678F7216-1C8D-9C4B-8765-95E531582293}" type="slidenum">
              <a:rPr lang="en-US" smtClean="0"/>
              <a:t>28</a:t>
            </a:fld>
            <a:endParaRPr lang="en-US"/>
          </a:p>
        </p:txBody>
      </p:sp>
      <p:sp>
        <p:nvSpPr>
          <p:cNvPr id="5" name="Title 1">
            <a:extLst>
              <a:ext uri="{FF2B5EF4-FFF2-40B4-BE49-F238E27FC236}">
                <a16:creationId xmlns:a16="http://schemas.microsoft.com/office/drawing/2014/main" id="{782A0FBF-1F07-BCE8-472A-8CA1DCEE4339}"/>
              </a:ext>
            </a:extLst>
          </p:cNvPr>
          <p:cNvSpPr>
            <a:spLocks noGrp="1"/>
          </p:cNvSpPr>
          <p:nvPr>
            <p:ph type="title"/>
          </p:nvPr>
        </p:nvSpPr>
        <p:spPr>
          <a:xfrm>
            <a:off x="673100" y="274638"/>
            <a:ext cx="10920413" cy="1143000"/>
          </a:xfrm>
        </p:spPr>
        <p:txBody>
          <a:bodyPr>
            <a:normAutofit fontScale="90000"/>
          </a:bodyPr>
          <a:lstStyle/>
          <a:p>
            <a:r>
              <a:rPr lang="en-US" dirty="0"/>
              <a:t>State Group Health Insurance – Plan Designs</a:t>
            </a:r>
          </a:p>
        </p:txBody>
      </p:sp>
      <p:graphicFrame>
        <p:nvGraphicFramePr>
          <p:cNvPr id="6" name="Content Placeholder 3">
            <a:extLst>
              <a:ext uri="{FF2B5EF4-FFF2-40B4-BE49-F238E27FC236}">
                <a16:creationId xmlns:a16="http://schemas.microsoft.com/office/drawing/2014/main" id="{17DF1BDB-0A76-1B36-9DCE-47B0E58812E0}"/>
              </a:ext>
            </a:extLst>
          </p:cNvPr>
          <p:cNvGraphicFramePr>
            <a:graphicFrameLocks noGrp="1"/>
          </p:cNvGraphicFramePr>
          <p:nvPr>
            <p:ph idx="1"/>
            <p:extLst>
              <p:ext uri="{D42A27DB-BD31-4B8C-83A1-F6EECF244321}">
                <p14:modId xmlns:p14="http://schemas.microsoft.com/office/powerpoint/2010/main" val="981902967"/>
              </p:ext>
            </p:extLst>
          </p:nvPr>
        </p:nvGraphicFramePr>
        <p:xfrm>
          <a:off x="507184" y="1841500"/>
          <a:ext cx="11173968" cy="2530905"/>
        </p:xfrm>
        <a:graphic>
          <a:graphicData uri="http://schemas.openxmlformats.org/drawingml/2006/table">
            <a:tbl>
              <a:tblPr firstRow="1" bandRow="1"/>
              <a:tblGrid>
                <a:gridCol w="3086946">
                  <a:extLst>
                    <a:ext uri="{9D8B030D-6E8A-4147-A177-3AD203B41FA5}">
                      <a16:colId xmlns:a16="http://schemas.microsoft.com/office/drawing/2014/main" val="1565076637"/>
                    </a:ext>
                  </a:extLst>
                </a:gridCol>
                <a:gridCol w="3835062">
                  <a:extLst>
                    <a:ext uri="{9D8B030D-6E8A-4147-A177-3AD203B41FA5}">
                      <a16:colId xmlns:a16="http://schemas.microsoft.com/office/drawing/2014/main" val="3039585157"/>
                    </a:ext>
                  </a:extLst>
                </a:gridCol>
                <a:gridCol w="4251960">
                  <a:extLst>
                    <a:ext uri="{9D8B030D-6E8A-4147-A177-3AD203B41FA5}">
                      <a16:colId xmlns:a16="http://schemas.microsoft.com/office/drawing/2014/main" val="3706900056"/>
                    </a:ext>
                  </a:extLst>
                </a:gridCol>
              </a:tblGrid>
              <a:tr h="702105">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t>Health Plan</a:t>
                      </a:r>
                    </a:p>
                    <a:p>
                      <a:pPr algn="ctr"/>
                      <a:r>
                        <a:rPr lang="en-US" sz="1800" dirty="0"/>
                        <a:t>and</a:t>
                      </a:r>
                    </a:p>
                    <a:p>
                      <a:pPr algn="ctr"/>
                      <a:r>
                        <a:rPr lang="en-US" sz="1800" dirty="0"/>
                        <a:t>Access Health Plan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t>High Deductible Health Plan (HDHP) and</a:t>
                      </a:r>
                    </a:p>
                    <a:p>
                      <a:pPr algn="ctr"/>
                      <a:r>
                        <a:rPr lang="en-US" sz="1800" dirty="0"/>
                        <a:t>Access HDHP</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extLst>
                  <a:ext uri="{0D108BD9-81ED-4DB2-BD59-A6C34878D82A}">
                    <a16:rowId xmlns:a16="http://schemas.microsoft.com/office/drawing/2014/main" val="3981902534"/>
                  </a:ext>
                </a:extLst>
              </a:tr>
              <a:tr h="702105">
                <a:tc>
                  <a:txBody>
                    <a:bodyPr/>
                    <a:lstStyle/>
                    <a:p>
                      <a:r>
                        <a:rPr lang="en-US" sz="1800" dirty="0"/>
                        <a:t>Health Savings Account (Employer Contribution)</a:t>
                      </a:r>
                    </a:p>
                    <a:p>
                      <a:r>
                        <a:rPr lang="en-US" sz="1800" dirty="0"/>
                        <a:t>Individual / Family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800" dirty="0"/>
                        <a:t>N/A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800" dirty="0"/>
                        <a:t>Up to $750 / $1,500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798760936"/>
                  </a:ext>
                </a:extLst>
              </a:tr>
              <a:tr h="702105">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baseline="0" dirty="0"/>
                        <a:t>Deductible</a:t>
                      </a:r>
                    </a:p>
                    <a:p>
                      <a:r>
                        <a:rPr lang="en-US" sz="1800" baseline="0" dirty="0"/>
                        <a:t>Individual / Family</a:t>
                      </a:r>
                      <a:endParaRPr lang="en-US" sz="18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$250 / $500</a:t>
                      </a:r>
                      <a:r>
                        <a:rPr lang="en-US" sz="1800" baseline="30000" dirty="0"/>
                        <a:t>1</a:t>
                      </a:r>
                      <a:endParaRPr lang="en-US" sz="18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$1,600 / $3,200</a:t>
                      </a:r>
                      <a:r>
                        <a:rPr lang="en-US" sz="1800" baseline="30000" dirty="0"/>
                        <a:t>2</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252195633"/>
                  </a:ext>
                </a:extLst>
              </a:tr>
            </a:tbl>
          </a:graphicData>
        </a:graphic>
      </p:graphicFrame>
      <p:sp>
        <p:nvSpPr>
          <p:cNvPr id="7" name="TextBox 6">
            <a:extLst>
              <a:ext uri="{FF2B5EF4-FFF2-40B4-BE49-F238E27FC236}">
                <a16:creationId xmlns:a16="http://schemas.microsoft.com/office/drawing/2014/main" id="{71B41CF5-54E1-5CC6-08A5-62D33C380D72}"/>
              </a:ext>
            </a:extLst>
          </p:cNvPr>
          <p:cNvSpPr txBox="1"/>
          <p:nvPr/>
        </p:nvSpPr>
        <p:spPr>
          <a:xfrm>
            <a:off x="509016" y="4485726"/>
            <a:ext cx="11173968" cy="1015663"/>
          </a:xfrm>
          <a:prstGeom prst="rect">
            <a:avLst/>
          </a:prstGeom>
          <a:noFill/>
        </p:spPr>
        <p:txBody>
          <a:bodyPr wrap="square">
            <a:spAutoFit/>
          </a:bodyPr>
          <a:lstStyle/>
          <a:p>
            <a:pPr marL="0" indent="0" algn="ctr">
              <a:buNone/>
            </a:pPr>
            <a:r>
              <a:rPr lang="en-US" sz="2000" baseline="30000" dirty="0">
                <a:latin typeface="+mj-lt"/>
              </a:rPr>
              <a:t>1</a:t>
            </a:r>
            <a:r>
              <a:rPr lang="en-US" sz="2000" dirty="0">
                <a:latin typeface="+mj-lt"/>
              </a:rPr>
              <a:t> After an individual within a family plan meets the $250 deductible, medical services are</a:t>
            </a:r>
          </a:p>
          <a:p>
            <a:pPr marL="0" indent="0" algn="ctr">
              <a:buNone/>
            </a:pPr>
            <a:r>
              <a:rPr lang="en-US" sz="2000" dirty="0">
                <a:latin typeface="+mj-lt"/>
              </a:rPr>
              <a:t> covered at the appropriate coinsurance level for that individual</a:t>
            </a:r>
          </a:p>
          <a:p>
            <a:pPr marL="0" indent="0" algn="ctr">
              <a:buNone/>
            </a:pPr>
            <a:r>
              <a:rPr lang="en-US" sz="2000" baseline="30000" dirty="0">
                <a:latin typeface="+mj-lt"/>
              </a:rPr>
              <a:t>2</a:t>
            </a:r>
            <a:r>
              <a:rPr lang="en-US" sz="2000" dirty="0">
                <a:latin typeface="+mj-lt"/>
              </a:rPr>
              <a:t> Full family deductible must be met before any services are covered at coinsurance level</a:t>
            </a:r>
          </a:p>
        </p:txBody>
      </p:sp>
    </p:spTree>
    <p:extLst>
      <p:ext uri="{BB962C8B-B14F-4D97-AF65-F5344CB8AC3E}">
        <p14:creationId xmlns:p14="http://schemas.microsoft.com/office/powerpoint/2010/main" val="859899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4C300-6457-6BD6-72E8-D82A18049ACC}"/>
              </a:ext>
            </a:extLst>
          </p:cNvPr>
          <p:cNvSpPr>
            <a:spLocks noGrp="1"/>
          </p:cNvSpPr>
          <p:nvPr>
            <p:ph type="sldNum" sz="quarter" idx="12"/>
          </p:nvPr>
        </p:nvSpPr>
        <p:spPr/>
        <p:txBody>
          <a:bodyPr/>
          <a:lstStyle/>
          <a:p>
            <a:fld id="{678F7216-1C8D-9C4B-8765-95E531582293}" type="slidenum">
              <a:rPr lang="en-US" smtClean="0"/>
              <a:t>29</a:t>
            </a:fld>
            <a:endParaRPr lang="en-US"/>
          </a:p>
        </p:txBody>
      </p:sp>
      <p:sp>
        <p:nvSpPr>
          <p:cNvPr id="5" name="Title 1">
            <a:extLst>
              <a:ext uri="{FF2B5EF4-FFF2-40B4-BE49-F238E27FC236}">
                <a16:creationId xmlns:a16="http://schemas.microsoft.com/office/drawing/2014/main" id="{782A0FBF-1F07-BCE8-472A-8CA1DCEE4339}"/>
              </a:ext>
            </a:extLst>
          </p:cNvPr>
          <p:cNvSpPr>
            <a:spLocks noGrp="1"/>
          </p:cNvSpPr>
          <p:nvPr>
            <p:ph type="title"/>
          </p:nvPr>
        </p:nvSpPr>
        <p:spPr>
          <a:xfrm>
            <a:off x="673100" y="274638"/>
            <a:ext cx="10920413" cy="1143000"/>
          </a:xfrm>
        </p:spPr>
        <p:txBody>
          <a:bodyPr>
            <a:normAutofit fontScale="90000"/>
          </a:bodyPr>
          <a:lstStyle/>
          <a:p>
            <a:r>
              <a:rPr lang="en-US" dirty="0"/>
              <a:t>State Group Health Insurance – Plan Designs</a:t>
            </a:r>
          </a:p>
        </p:txBody>
      </p:sp>
      <p:graphicFrame>
        <p:nvGraphicFramePr>
          <p:cNvPr id="8" name="Content Placeholder 3">
            <a:extLst>
              <a:ext uri="{FF2B5EF4-FFF2-40B4-BE49-F238E27FC236}">
                <a16:creationId xmlns:a16="http://schemas.microsoft.com/office/drawing/2014/main" id="{8E3CBDA9-C508-FE36-4BF9-7B7ECAC28614}"/>
              </a:ext>
            </a:extLst>
          </p:cNvPr>
          <p:cNvGraphicFramePr>
            <a:graphicFrameLocks noGrp="1"/>
          </p:cNvGraphicFramePr>
          <p:nvPr>
            <p:ph idx="1"/>
            <p:extLst>
              <p:ext uri="{D42A27DB-BD31-4B8C-83A1-F6EECF244321}">
                <p14:modId xmlns:p14="http://schemas.microsoft.com/office/powerpoint/2010/main" val="1038222481"/>
              </p:ext>
            </p:extLst>
          </p:nvPr>
        </p:nvGraphicFramePr>
        <p:xfrm>
          <a:off x="780402" y="1841500"/>
          <a:ext cx="11003928" cy="3649245"/>
        </p:xfrm>
        <a:graphic>
          <a:graphicData uri="http://schemas.openxmlformats.org/drawingml/2006/table">
            <a:tbl>
              <a:tblPr firstRow="1" bandRow="1"/>
              <a:tblGrid>
                <a:gridCol w="3039970">
                  <a:extLst>
                    <a:ext uri="{9D8B030D-6E8A-4147-A177-3AD203B41FA5}">
                      <a16:colId xmlns:a16="http://schemas.microsoft.com/office/drawing/2014/main" val="1565076637"/>
                    </a:ext>
                  </a:extLst>
                </a:gridCol>
                <a:gridCol w="3776702">
                  <a:extLst>
                    <a:ext uri="{9D8B030D-6E8A-4147-A177-3AD203B41FA5}">
                      <a16:colId xmlns:a16="http://schemas.microsoft.com/office/drawing/2014/main" val="3039585157"/>
                    </a:ext>
                  </a:extLst>
                </a:gridCol>
                <a:gridCol w="4187256">
                  <a:extLst>
                    <a:ext uri="{9D8B030D-6E8A-4147-A177-3AD203B41FA5}">
                      <a16:colId xmlns:a16="http://schemas.microsoft.com/office/drawing/2014/main" val="3706900056"/>
                    </a:ext>
                  </a:extLst>
                </a:gridCol>
              </a:tblGrid>
              <a:tr h="878800">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t>Health Plan</a:t>
                      </a:r>
                    </a:p>
                    <a:p>
                      <a:pPr algn="ctr"/>
                      <a:r>
                        <a:rPr lang="en-US" sz="1800" dirty="0"/>
                        <a:t>and</a:t>
                      </a:r>
                    </a:p>
                    <a:p>
                      <a:pPr algn="ctr"/>
                      <a:r>
                        <a:rPr lang="en-US" sz="1800" dirty="0"/>
                        <a:t>Access Health Plan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t>High Deductible Health Plan (HDHP) and</a:t>
                      </a:r>
                    </a:p>
                    <a:p>
                      <a:pPr algn="ctr"/>
                      <a:r>
                        <a:rPr lang="en-US" sz="1800" dirty="0"/>
                        <a:t>Access HDHP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20032"/>
                    </a:solidFill>
                  </a:tcPr>
                </a:tc>
                <a:extLst>
                  <a:ext uri="{0D108BD9-81ED-4DB2-BD59-A6C34878D82A}">
                    <a16:rowId xmlns:a16="http://schemas.microsoft.com/office/drawing/2014/main" val="3981902534"/>
                  </a:ext>
                </a:extLst>
              </a:tr>
              <a:tr h="63045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t>Copayment</a:t>
                      </a:r>
                    </a:p>
                    <a:p>
                      <a:r>
                        <a:rPr lang="en-US" sz="1800" dirty="0"/>
                        <a:t>Primary Care / Specialty Care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$15 / $25</a:t>
                      </a:r>
                    </a:p>
                    <a:p>
                      <a:pPr algn="ctr"/>
                      <a:r>
                        <a:rPr lang="en-US" sz="1800" dirty="0"/>
                        <a:t>(does not go toward deductible)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After deductible:</a:t>
                      </a:r>
                    </a:p>
                    <a:p>
                      <a:pPr algn="ctr"/>
                      <a:r>
                        <a:rPr lang="en-US" sz="1800" dirty="0"/>
                        <a:t>$15 / $25</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20032">
                        <a:tint val="20000"/>
                      </a:srgbClr>
                    </a:solidFill>
                  </a:tcPr>
                </a:tc>
                <a:extLst>
                  <a:ext uri="{0D108BD9-81ED-4DB2-BD59-A6C34878D82A}">
                    <a16:rowId xmlns:a16="http://schemas.microsoft.com/office/drawing/2014/main" val="2020459821"/>
                  </a:ext>
                </a:extLst>
              </a:tr>
              <a:tr h="39028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t>Coinsurance</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b="0" dirty="0"/>
                        <a:t>After deductible: 10%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After deductible: 10%</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392681843"/>
                  </a:ext>
                </a:extLst>
              </a:tr>
              <a:tr h="61516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t>Out-of-Pocket Limit</a:t>
                      </a:r>
                    </a:p>
                    <a:p>
                      <a:r>
                        <a:rPr lang="en-US" sz="1800" dirty="0"/>
                        <a:t>Individual / Family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$1,250 / $2,500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$2,500 / $5,000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extLst>
                  <a:ext uri="{0D108BD9-81ED-4DB2-BD59-A6C34878D82A}">
                    <a16:rowId xmlns:a16="http://schemas.microsoft.com/office/drawing/2014/main" val="1907235344"/>
                  </a:ext>
                </a:extLst>
              </a:tr>
              <a:tr h="389632">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t>Preventive Services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$0 (plan pays 100%)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$0 (plan pays 100%)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290417523"/>
                  </a:ext>
                </a:extLst>
              </a:tr>
              <a:tr h="67477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t>Emergency Room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$75 copay then deductible then coinsurance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Deductible then $75 copay then coinsurance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0032">
                        <a:tint val="20000"/>
                      </a:srgbClr>
                    </a:solidFill>
                  </a:tcPr>
                </a:tc>
                <a:extLst>
                  <a:ext uri="{0D108BD9-81ED-4DB2-BD59-A6C34878D82A}">
                    <a16:rowId xmlns:a16="http://schemas.microsoft.com/office/drawing/2014/main" val="2492193668"/>
                  </a:ext>
                </a:extLst>
              </a:tr>
            </a:tbl>
          </a:graphicData>
        </a:graphic>
      </p:graphicFrame>
    </p:spTree>
    <p:extLst>
      <p:ext uri="{BB962C8B-B14F-4D97-AF65-F5344CB8AC3E}">
        <p14:creationId xmlns:p14="http://schemas.microsoft.com/office/powerpoint/2010/main" val="2123187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CB58-0DDF-44DA-A034-4079086CD9B2}"/>
              </a:ext>
            </a:extLst>
          </p:cNvPr>
          <p:cNvSpPr>
            <a:spLocks noGrp="1"/>
          </p:cNvSpPr>
          <p:nvPr>
            <p:ph type="title"/>
          </p:nvPr>
        </p:nvSpPr>
        <p:spPr/>
        <p:txBody>
          <a:bodyPr/>
          <a:lstStyle/>
          <a:p>
            <a:r>
              <a:rPr lang="en-US" dirty="0" err="1"/>
              <a:t>MyUW</a:t>
            </a:r>
            <a:r>
              <a:rPr lang="en-US" dirty="0"/>
              <a:t> portal</a:t>
            </a:r>
          </a:p>
        </p:txBody>
      </p:sp>
      <p:sp>
        <p:nvSpPr>
          <p:cNvPr id="3" name="Content Placeholder 2">
            <a:extLst>
              <a:ext uri="{FF2B5EF4-FFF2-40B4-BE49-F238E27FC236}">
                <a16:creationId xmlns:a16="http://schemas.microsoft.com/office/drawing/2014/main" id="{BA75E5C6-691C-450E-9E13-317002F29684}"/>
              </a:ext>
            </a:extLst>
          </p:cNvPr>
          <p:cNvSpPr>
            <a:spLocks noGrp="1"/>
          </p:cNvSpPr>
          <p:nvPr>
            <p:ph idx="1"/>
          </p:nvPr>
        </p:nvSpPr>
        <p:spPr>
          <a:xfrm>
            <a:off x="672859" y="1794063"/>
            <a:ext cx="4599229" cy="3680433"/>
          </a:xfrm>
        </p:spPr>
        <p:txBody>
          <a:bodyPr>
            <a:normAutofit fontScale="62500" lnSpcReduction="20000"/>
          </a:bodyPr>
          <a:lstStyle/>
          <a:p>
            <a:pPr marL="0" indent="0">
              <a:lnSpc>
                <a:spcPct val="120000"/>
              </a:lnSpc>
              <a:spcBef>
                <a:spcPts val="0"/>
              </a:spcBef>
              <a:spcAft>
                <a:spcPts val="600"/>
              </a:spcAft>
              <a:buNone/>
            </a:pPr>
            <a:r>
              <a:rPr lang="en-US" sz="3600" b="1">
                <a:solidFill>
                  <a:schemeClr val="bg1">
                    <a:lumMod val="50000"/>
                  </a:schemeClr>
                </a:solidFill>
                <a:latin typeface="Lato" panose="020F0502020204030203" pitchFamily="34" charset="0"/>
              </a:rPr>
              <a:t>USED FOR</a:t>
            </a:r>
          </a:p>
          <a:p>
            <a:r>
              <a:rPr lang="en-US" sz="3400"/>
              <a:t>Earnings Statements</a:t>
            </a:r>
          </a:p>
          <a:p>
            <a:r>
              <a:rPr lang="en-US" sz="3400"/>
              <a:t>Direct Deposit Updates</a:t>
            </a:r>
          </a:p>
          <a:p>
            <a:r>
              <a:rPr lang="en-US" sz="3400"/>
              <a:t>Tax Statements</a:t>
            </a:r>
          </a:p>
          <a:p>
            <a:r>
              <a:rPr lang="en-US" sz="3400"/>
              <a:t>Benefits Self Enrollment</a:t>
            </a:r>
          </a:p>
          <a:p>
            <a:r>
              <a:rPr lang="en-US" sz="3400"/>
              <a:t>Time and Leave Reporting</a:t>
            </a:r>
          </a:p>
          <a:p>
            <a:r>
              <a:rPr lang="en-US" sz="3400"/>
              <a:t>Personal Data Updates</a:t>
            </a:r>
          </a:p>
          <a:p>
            <a:r>
              <a:rPr lang="en-US" sz="3400"/>
              <a:t>HR, Payroll &amp; Benefits News</a:t>
            </a:r>
          </a:p>
        </p:txBody>
      </p:sp>
      <p:sp>
        <p:nvSpPr>
          <p:cNvPr id="4" name="Slide Number Placeholder 3">
            <a:extLst>
              <a:ext uri="{FF2B5EF4-FFF2-40B4-BE49-F238E27FC236}">
                <a16:creationId xmlns:a16="http://schemas.microsoft.com/office/drawing/2014/main" id="{ACAA5035-7F0E-4EDD-BCEE-F39BC27E760F}"/>
              </a:ext>
            </a:extLst>
          </p:cNvPr>
          <p:cNvSpPr>
            <a:spLocks noGrp="1"/>
          </p:cNvSpPr>
          <p:nvPr>
            <p:ph type="sldNum" sz="quarter" idx="12"/>
          </p:nvPr>
        </p:nvSpPr>
        <p:spPr/>
        <p:txBody>
          <a:bodyPr/>
          <a:lstStyle/>
          <a:p>
            <a:fld id="{678F7216-1C8D-9C4B-8765-95E531582293}" type="slidenum">
              <a:rPr lang="en-US" smtClean="0"/>
              <a:t>3</a:t>
            </a:fld>
            <a:endParaRPr lang="en-US"/>
          </a:p>
        </p:txBody>
      </p:sp>
      <p:graphicFrame>
        <p:nvGraphicFramePr>
          <p:cNvPr id="6" name="Table 6">
            <a:extLst>
              <a:ext uri="{FF2B5EF4-FFF2-40B4-BE49-F238E27FC236}">
                <a16:creationId xmlns:a16="http://schemas.microsoft.com/office/drawing/2014/main" id="{08CE116C-1D4E-4EEF-BCCB-C986F1E370D0}"/>
              </a:ext>
            </a:extLst>
          </p:cNvPr>
          <p:cNvGraphicFramePr>
            <a:graphicFrameLocks noGrp="1"/>
          </p:cNvGraphicFramePr>
          <p:nvPr>
            <p:extLst>
              <p:ext uri="{D42A27DB-BD31-4B8C-83A1-F6EECF244321}">
                <p14:modId xmlns:p14="http://schemas.microsoft.com/office/powerpoint/2010/main" val="915838498"/>
              </p:ext>
            </p:extLst>
          </p:nvPr>
        </p:nvGraphicFramePr>
        <p:xfrm>
          <a:off x="5688732" y="1218597"/>
          <a:ext cx="5885596" cy="592931"/>
        </p:xfrm>
        <a:graphic>
          <a:graphicData uri="http://schemas.openxmlformats.org/drawingml/2006/table">
            <a:tbl>
              <a:tblPr firstRow="1" bandRow="1">
                <a:tableStyleId>{5C22544A-7EE6-4342-B048-85BDC9FD1C3A}</a:tableStyleId>
              </a:tblPr>
              <a:tblGrid>
                <a:gridCol w="5885596">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Log in at </a:t>
                      </a:r>
                      <a:r>
                        <a:rPr lang="en-US" sz="1600">
                          <a:latin typeface="Open Sans" panose="020B0606030504020204" pitchFamily="34" charset="0"/>
                          <a:ea typeface="Open Sans" panose="020B0606030504020204" pitchFamily="34" charset="0"/>
                          <a:cs typeface="Open Sans" panose="020B0606030504020204" pitchFamily="34" charset="0"/>
                          <a:hlinkClick r:id="rId3"/>
                        </a:rPr>
                        <a:t>my.wisconsin.edu/</a:t>
                      </a:r>
                      <a:endParaRPr lang="en-US" sz="160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10" name="Picture 9">
            <a:extLst>
              <a:ext uri="{FF2B5EF4-FFF2-40B4-BE49-F238E27FC236}">
                <a16:creationId xmlns:a16="http://schemas.microsoft.com/office/drawing/2014/main" id="{0F280839-01AE-BED1-7AD1-ADF08048CEEC}"/>
              </a:ext>
            </a:extLst>
          </p:cNvPr>
          <p:cNvPicPr>
            <a:picLocks noChangeAspect="1"/>
          </p:cNvPicPr>
          <p:nvPr/>
        </p:nvPicPr>
        <p:blipFill>
          <a:blip r:embed="rId4"/>
          <a:stretch>
            <a:fillRect/>
          </a:stretch>
        </p:blipFill>
        <p:spPr>
          <a:xfrm>
            <a:off x="5688732" y="1850641"/>
            <a:ext cx="5905170" cy="3993991"/>
          </a:xfrm>
          <a:prstGeom prst="rect">
            <a:avLst/>
          </a:prstGeom>
        </p:spPr>
      </p:pic>
    </p:spTree>
    <p:extLst>
      <p:ext uri="{BB962C8B-B14F-4D97-AF65-F5344CB8AC3E}">
        <p14:creationId xmlns:p14="http://schemas.microsoft.com/office/powerpoint/2010/main" val="4144012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FD42-2C37-4375-BB11-8E8D9E1C0641}"/>
              </a:ext>
            </a:extLst>
          </p:cNvPr>
          <p:cNvSpPr>
            <a:spLocks noGrp="1"/>
          </p:cNvSpPr>
          <p:nvPr>
            <p:ph type="title"/>
          </p:nvPr>
        </p:nvSpPr>
        <p:spPr>
          <a:xfrm>
            <a:off x="747939" y="275183"/>
            <a:ext cx="10921043" cy="1143000"/>
          </a:xfrm>
        </p:spPr>
        <p:txBody>
          <a:bodyPr>
            <a:normAutofit/>
          </a:bodyPr>
          <a:lstStyle/>
          <a:p>
            <a:r>
              <a:rPr lang="en-US"/>
              <a:t>State Group Health Insurance</a:t>
            </a:r>
          </a:p>
        </p:txBody>
      </p:sp>
      <p:sp>
        <p:nvSpPr>
          <p:cNvPr id="3" name="Content Placeholder 2">
            <a:extLst>
              <a:ext uri="{FF2B5EF4-FFF2-40B4-BE49-F238E27FC236}">
                <a16:creationId xmlns:a16="http://schemas.microsoft.com/office/drawing/2014/main" id="{63AE521E-F9D3-4C6C-BE6F-BCAE080CB4AE}"/>
              </a:ext>
            </a:extLst>
          </p:cNvPr>
          <p:cNvSpPr>
            <a:spLocks noGrp="1"/>
          </p:cNvSpPr>
          <p:nvPr>
            <p:ph idx="1"/>
          </p:nvPr>
        </p:nvSpPr>
        <p:spPr>
          <a:xfrm>
            <a:off x="406879" y="1602177"/>
            <a:ext cx="7615892" cy="4384966"/>
          </a:xfrm>
        </p:spPr>
        <p:txBody>
          <a:bodyPr>
            <a:normAutofit fontScale="92500" lnSpcReduction="10000"/>
          </a:bodyPr>
          <a:lstStyle/>
          <a:p>
            <a:pPr>
              <a:defRPr/>
            </a:pPr>
            <a:r>
              <a:rPr kumimoji="0" lang="en-US" sz="2800" i="0" u="none" strike="noStrike" kern="1200" cap="none" spc="0" normalizeH="0" baseline="0" noProof="0" dirty="0">
                <a:ln>
                  <a:noFill/>
                </a:ln>
                <a:solidFill>
                  <a:srgbClr val="292934">
                    <a:lumMod val="90000"/>
                    <a:lumOff val="10000"/>
                  </a:srgbClr>
                </a:solidFill>
                <a:effectLst/>
                <a:uLnTx/>
                <a:uFillTx/>
                <a:hlinkClick r:id="rId3"/>
              </a:rPr>
              <a:t>How to Choose Your Health Insurance Plan web page</a:t>
            </a:r>
            <a:r>
              <a:rPr kumimoji="0" lang="en-US" sz="2800" i="0" u="none" strike="noStrike" kern="1200" cap="none" spc="0" normalizeH="0" baseline="0" noProof="0" dirty="0">
                <a:ln>
                  <a:noFill/>
                </a:ln>
                <a:solidFill>
                  <a:srgbClr val="292934">
                    <a:lumMod val="90000"/>
                    <a:lumOff val="10000"/>
                  </a:srgbClr>
                </a:solidFill>
                <a:effectLst/>
                <a:uLnTx/>
                <a:uFillTx/>
              </a:rPr>
              <a:t> provides the steps to </a:t>
            </a:r>
            <a:r>
              <a:rPr kumimoji="0" lang="en-US" sz="2800" i="0" u="none" strike="noStrike" kern="1200" cap="none" spc="0" normalizeH="0" baseline="0" noProof="0" dirty="0" err="1">
                <a:ln>
                  <a:noFill/>
                </a:ln>
                <a:solidFill>
                  <a:srgbClr val="292934">
                    <a:lumMod val="90000"/>
                    <a:lumOff val="10000"/>
                  </a:srgbClr>
                </a:solidFill>
                <a:effectLst/>
                <a:uLnTx/>
                <a:uFillTx/>
              </a:rPr>
              <a:t>hel</a:t>
            </a:r>
            <a:r>
              <a:rPr lang="en-US" sz="2800" dirty="0">
                <a:solidFill>
                  <a:srgbClr val="292934">
                    <a:lumMod val="90000"/>
                    <a:lumOff val="10000"/>
                  </a:srgbClr>
                </a:solidFill>
              </a:rPr>
              <a:t>p you choose:</a:t>
            </a:r>
            <a:endParaRPr kumimoji="0" lang="en-US" sz="2800" i="0" u="none" strike="noStrike" kern="1200" cap="none" spc="0" normalizeH="0" baseline="0" noProof="0" dirty="0">
              <a:ln>
                <a:noFill/>
              </a:ln>
              <a:solidFill>
                <a:srgbClr val="292934">
                  <a:lumMod val="90000"/>
                  <a:lumOff val="10000"/>
                </a:srgbClr>
              </a:solidFill>
              <a:effectLst/>
              <a:uLnTx/>
              <a:uFillTx/>
            </a:endParaRPr>
          </a:p>
          <a:p>
            <a:pPr lvl="1" indent="-342900">
              <a:buFont typeface="Wingdings" panose="05000000000000000000" pitchFamily="2" charset="2"/>
              <a:buChar char="§"/>
              <a:defRPr/>
            </a:pPr>
            <a:r>
              <a:rPr lang="en-US" dirty="0">
                <a:solidFill>
                  <a:srgbClr val="292934">
                    <a:lumMod val="90000"/>
                    <a:lumOff val="10000"/>
                  </a:srgbClr>
                </a:solidFill>
              </a:rPr>
              <a:t>Plan design</a:t>
            </a:r>
          </a:p>
          <a:p>
            <a:pPr lvl="2" indent="-342900">
              <a:buFont typeface="Wingdings" panose="05000000000000000000" pitchFamily="2" charset="2"/>
              <a:buChar char="§"/>
              <a:defRPr/>
            </a:pPr>
            <a:r>
              <a:rPr lang="en-US" dirty="0">
                <a:solidFill>
                  <a:srgbClr val="292934">
                    <a:lumMod val="90000"/>
                    <a:lumOff val="10000"/>
                  </a:srgbClr>
                </a:solidFill>
              </a:rPr>
              <a:t>Use the Comparison of Health &amp; Pharmacy Benefits</a:t>
            </a:r>
          </a:p>
          <a:p>
            <a:pPr lvl="1" indent="-342900">
              <a:buFont typeface="Wingdings" panose="05000000000000000000" pitchFamily="2" charset="2"/>
              <a:buChar char="§"/>
              <a:defRPr/>
            </a:pPr>
            <a:r>
              <a:rPr lang="en-US" dirty="0">
                <a:solidFill>
                  <a:srgbClr val="292934">
                    <a:lumMod val="90000"/>
                    <a:lumOff val="10000"/>
                  </a:srgbClr>
                </a:solidFill>
              </a:rPr>
              <a:t>Health insurance carrier</a:t>
            </a:r>
          </a:p>
          <a:p>
            <a:pPr lvl="2" indent="-342900">
              <a:buFont typeface="Wingdings" panose="05000000000000000000" pitchFamily="2" charset="2"/>
              <a:buChar char="§"/>
              <a:defRPr/>
            </a:pPr>
            <a:r>
              <a:rPr lang="en-US" dirty="0">
                <a:solidFill>
                  <a:srgbClr val="292934">
                    <a:lumMod val="90000"/>
                    <a:lumOff val="10000"/>
                  </a:srgbClr>
                </a:solidFill>
              </a:rPr>
              <a:t>Use the Health Plan Search to find out which health insurance carriers will cover services provided in the </a:t>
            </a:r>
            <a:r>
              <a:rPr lang="en-US" b="1" dirty="0">
                <a:solidFill>
                  <a:srgbClr val="292934">
                    <a:lumMod val="90000"/>
                    <a:lumOff val="10000"/>
                  </a:srgbClr>
                </a:solidFill>
              </a:rPr>
              <a:t>county</a:t>
            </a:r>
            <a:r>
              <a:rPr lang="en-US" dirty="0">
                <a:solidFill>
                  <a:srgbClr val="292934">
                    <a:lumMod val="90000"/>
                    <a:lumOff val="10000"/>
                  </a:srgbClr>
                </a:solidFill>
              </a:rPr>
              <a:t> that you will receive them in</a:t>
            </a:r>
            <a:endParaRPr lang="en-US" sz="1800" dirty="0"/>
          </a:p>
        </p:txBody>
      </p:sp>
      <p:sp>
        <p:nvSpPr>
          <p:cNvPr id="4" name="Slide Number Placeholder 3">
            <a:extLst>
              <a:ext uri="{FF2B5EF4-FFF2-40B4-BE49-F238E27FC236}">
                <a16:creationId xmlns:a16="http://schemas.microsoft.com/office/drawing/2014/main" id="{6BECB0CF-3FF0-4266-8279-32B135923D11}"/>
              </a:ext>
            </a:extLst>
          </p:cNvPr>
          <p:cNvSpPr>
            <a:spLocks noGrp="1"/>
          </p:cNvSpPr>
          <p:nvPr>
            <p:ph type="sldNum" sz="quarter" idx="12"/>
          </p:nvPr>
        </p:nvSpPr>
        <p:spPr/>
        <p:txBody>
          <a:bodyPr/>
          <a:lstStyle/>
          <a:p>
            <a:fld id="{678F7216-1C8D-9C4B-8765-95E531582293}" type="slidenum">
              <a:rPr lang="en-US" smtClean="0"/>
              <a:t>30</a:t>
            </a:fld>
            <a:endParaRPr lang="en-US"/>
          </a:p>
        </p:txBody>
      </p:sp>
      <p:pic>
        <p:nvPicPr>
          <p:cNvPr id="8" name="Picture 7">
            <a:extLst>
              <a:ext uri="{FF2B5EF4-FFF2-40B4-BE49-F238E27FC236}">
                <a16:creationId xmlns:a16="http://schemas.microsoft.com/office/drawing/2014/main" id="{D69FE6AB-C18A-B7E2-C3A2-92572047859B}"/>
              </a:ext>
            </a:extLst>
          </p:cNvPr>
          <p:cNvPicPr>
            <a:picLocks noChangeAspect="1"/>
          </p:cNvPicPr>
          <p:nvPr/>
        </p:nvPicPr>
        <p:blipFill>
          <a:blip r:embed="rId4"/>
          <a:stretch>
            <a:fillRect/>
          </a:stretch>
        </p:blipFill>
        <p:spPr>
          <a:xfrm>
            <a:off x="8728813" y="884782"/>
            <a:ext cx="2715248" cy="4851989"/>
          </a:xfrm>
          <a:prstGeom prst="rect">
            <a:avLst/>
          </a:prstGeom>
        </p:spPr>
      </p:pic>
    </p:spTree>
    <p:extLst>
      <p:ext uri="{BB962C8B-B14F-4D97-AF65-F5344CB8AC3E}">
        <p14:creationId xmlns:p14="http://schemas.microsoft.com/office/powerpoint/2010/main" val="4099297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F447-129F-4B72-8B6F-7D1FAC04D8E8}"/>
              </a:ext>
            </a:extLst>
          </p:cNvPr>
          <p:cNvSpPr>
            <a:spLocks noGrp="1"/>
          </p:cNvSpPr>
          <p:nvPr>
            <p:ph type="title"/>
          </p:nvPr>
        </p:nvSpPr>
        <p:spPr>
          <a:xfrm>
            <a:off x="672859" y="333630"/>
            <a:ext cx="10921043" cy="1143000"/>
          </a:xfrm>
        </p:spPr>
        <p:txBody>
          <a:bodyPr>
            <a:normAutofit fontScale="90000"/>
          </a:bodyPr>
          <a:lstStyle/>
          <a:p>
            <a:r>
              <a:rPr lang="en-US" dirty="0"/>
              <a:t>State Group Health Insurance – Coverage</a:t>
            </a:r>
            <a:br>
              <a:rPr lang="en-US" dirty="0"/>
            </a:br>
            <a:r>
              <a:rPr lang="en-US" dirty="0"/>
              <a:t>(local versus nationwide)</a:t>
            </a:r>
          </a:p>
        </p:txBody>
      </p:sp>
      <p:sp>
        <p:nvSpPr>
          <p:cNvPr id="4" name="Slide Number Placeholder 3">
            <a:extLst>
              <a:ext uri="{FF2B5EF4-FFF2-40B4-BE49-F238E27FC236}">
                <a16:creationId xmlns:a16="http://schemas.microsoft.com/office/drawing/2014/main" id="{BC57E275-B2F1-4758-81AB-DA31001668D5}"/>
              </a:ext>
            </a:extLst>
          </p:cNvPr>
          <p:cNvSpPr>
            <a:spLocks noGrp="1"/>
          </p:cNvSpPr>
          <p:nvPr>
            <p:ph type="sldNum" sz="quarter" idx="12"/>
          </p:nvPr>
        </p:nvSpPr>
        <p:spPr/>
        <p:txBody>
          <a:bodyPr/>
          <a:lstStyle/>
          <a:p>
            <a:fld id="{678F7216-1C8D-9C4B-8765-95E531582293}" type="slidenum">
              <a:rPr lang="en-US" smtClean="0"/>
              <a:t>31</a:t>
            </a:fld>
            <a:endParaRPr lang="en-US"/>
          </a:p>
        </p:txBody>
      </p:sp>
      <p:graphicFrame>
        <p:nvGraphicFramePr>
          <p:cNvPr id="5" name="Content Placeholder 4">
            <a:extLst>
              <a:ext uri="{FF2B5EF4-FFF2-40B4-BE49-F238E27FC236}">
                <a16:creationId xmlns:a16="http://schemas.microsoft.com/office/drawing/2014/main" id="{89F349A4-46E5-45BE-B21F-279EFD4B7D8F}"/>
              </a:ext>
            </a:extLst>
          </p:cNvPr>
          <p:cNvGraphicFramePr>
            <a:graphicFrameLocks/>
          </p:cNvGraphicFramePr>
          <p:nvPr>
            <p:extLst>
              <p:ext uri="{D42A27DB-BD31-4B8C-83A1-F6EECF244321}">
                <p14:modId xmlns:p14="http://schemas.microsoft.com/office/powerpoint/2010/main" val="2309001739"/>
              </p:ext>
            </p:extLst>
          </p:nvPr>
        </p:nvGraphicFramePr>
        <p:xfrm>
          <a:off x="747939" y="1797390"/>
          <a:ext cx="10352688" cy="3384643"/>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736716">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Local County-based Coverage</a:t>
                      </a:r>
                    </a:p>
                  </a:txBody>
                  <a:tcPr marL="67951" marR="67951" marT="9438" marB="0" anchor="ctr">
                    <a:solidFill>
                      <a:srgbClr val="D8CBCD"/>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Nationwide Coverage</a:t>
                      </a:r>
                      <a:endPar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chor="ctr">
                    <a:solidFill>
                      <a:srgbClr val="D8CBCD"/>
                    </a:solidFill>
                  </a:tcPr>
                </a:tc>
                <a:extLst>
                  <a:ext uri="{0D108BD9-81ED-4DB2-BD59-A6C34878D82A}">
                    <a16:rowId xmlns:a16="http://schemas.microsoft.com/office/drawing/2014/main" val="10000"/>
                  </a:ext>
                </a:extLst>
              </a:tr>
              <a:tr h="2264465">
                <a:tc>
                  <a:txBody>
                    <a:bodyPr/>
                    <a:lstStyle/>
                    <a:p>
                      <a:pPr marL="400050" marR="0" lvl="0" indent="-285750" algn="l" defTabSz="4572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Choose the Health Plan or the HDHP</a:t>
                      </a:r>
                    </a:p>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Choose a health plan carrier that provides coverage for the county you will receive services in using the </a:t>
                      </a:r>
                      <a:r>
                        <a:rPr lang="en-US" sz="1800" dirty="0">
                          <a:latin typeface="Open Sans" panose="020B0606030504020204" pitchFamily="34" charset="0"/>
                          <a:ea typeface="Open Sans" panose="020B0606030504020204" pitchFamily="34" charset="0"/>
                          <a:cs typeface="Open Sans" panose="020B0606030504020204" pitchFamily="34" charset="0"/>
                        </a:rPr>
                        <a:t>Health Plan Search</a:t>
                      </a:r>
                    </a:p>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Reminder: Local county-based coverage includes coverage for out-of-network services for emergency and urgent care</a:t>
                      </a:r>
                    </a:p>
                    <a:p>
                      <a:pPr marL="114300" marR="0" lvl="0" indent="0" algn="l" defTabSz="4572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oFill/>
                  </a:tcPr>
                </a:tc>
                <a:tc>
                  <a:txBody>
                    <a:bodyPr/>
                    <a:lstStyle/>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Choose the Access Plan or the Access HDHP</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Health Insurance Carrier: Dean Health Plan</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Provider Networks: Dean Health Plan and First Health</a:t>
                      </a:r>
                    </a:p>
                  </a:txBody>
                  <a:tcPr marL="67951" marR="67951" marT="9438" marB="0">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13019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p:txBody>
          <a:bodyPr>
            <a:normAutofit/>
          </a:bodyPr>
          <a:lstStyle/>
          <a:p>
            <a:r>
              <a:rPr lang="en-US" dirty="0"/>
              <a:t>State Group Health Insurance – HSA </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4879812"/>
          </a:xfrm>
        </p:spPr>
        <p:txBody>
          <a:bodyPr>
            <a:normAutofit fontScale="77500" lnSpcReduction="20000"/>
          </a:bodyPr>
          <a:lstStyle/>
          <a:p>
            <a:r>
              <a:rPr lang="en-US" dirty="0"/>
              <a:t>A Health Savings Account (HSA) is owned by you </a:t>
            </a:r>
          </a:p>
          <a:p>
            <a:r>
              <a:rPr lang="en-US" dirty="0"/>
              <a:t>Triple tax-advantaged savings account:</a:t>
            </a:r>
          </a:p>
          <a:p>
            <a:pPr lvl="1"/>
            <a:r>
              <a:rPr lang="en-US" sz="2600" dirty="0"/>
              <a:t>Contributions</a:t>
            </a:r>
          </a:p>
          <a:p>
            <a:pPr lvl="1"/>
            <a:r>
              <a:rPr lang="en-US" sz="2600" dirty="0"/>
              <a:t>Distributions (if used for qualifying expenses)</a:t>
            </a:r>
          </a:p>
          <a:p>
            <a:pPr lvl="1"/>
            <a:r>
              <a:rPr lang="en-US" sz="2600" dirty="0"/>
              <a:t>Investment earnings are tax-free</a:t>
            </a:r>
          </a:p>
          <a:p>
            <a:pPr marL="457200" lvl="1" indent="0">
              <a:buNone/>
            </a:pPr>
            <a:endParaRPr lang="en-US" sz="2600" dirty="0"/>
          </a:p>
          <a:p>
            <a:r>
              <a:rPr lang="en-US" dirty="0"/>
              <a:t>Your contributions are voluntary and may be changed at any time</a:t>
            </a:r>
          </a:p>
          <a:p>
            <a:r>
              <a:rPr lang="en-US" dirty="0"/>
              <a:t>Once contributions are made to your HSA, they are yours</a:t>
            </a:r>
          </a:p>
          <a:p>
            <a:r>
              <a:rPr lang="en-US" dirty="0"/>
              <a:t>All unused funds at the end of each calendar year automatically carryover to the next calendar year</a:t>
            </a:r>
          </a:p>
          <a:p>
            <a:r>
              <a:rPr lang="en-US" dirty="0"/>
              <a:t>Optum is the plan administrator</a:t>
            </a:r>
          </a:p>
          <a:p>
            <a:endParaRPr lang="en-US" dirty="0"/>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32</a:t>
            </a:fld>
            <a:endParaRPr lang="en-US"/>
          </a:p>
        </p:txBody>
      </p:sp>
      <p:pic>
        <p:nvPicPr>
          <p:cNvPr id="6" name="Picture 5">
            <a:extLst>
              <a:ext uri="{FF2B5EF4-FFF2-40B4-BE49-F238E27FC236}">
                <a16:creationId xmlns:a16="http://schemas.microsoft.com/office/drawing/2014/main" id="{97C9881D-39B4-3BD9-84A1-C03669492687}"/>
              </a:ext>
            </a:extLst>
          </p:cNvPr>
          <p:cNvPicPr>
            <a:picLocks noChangeAspect="1"/>
          </p:cNvPicPr>
          <p:nvPr/>
        </p:nvPicPr>
        <p:blipFill>
          <a:blip r:embed="rId3"/>
          <a:stretch>
            <a:fillRect/>
          </a:stretch>
        </p:blipFill>
        <p:spPr>
          <a:xfrm>
            <a:off x="8062453" y="5561219"/>
            <a:ext cx="2048161" cy="795131"/>
          </a:xfrm>
          <a:prstGeom prst="rect">
            <a:avLst/>
          </a:prstGeom>
        </p:spPr>
      </p:pic>
    </p:spTree>
    <p:extLst>
      <p:ext uri="{BB962C8B-B14F-4D97-AF65-F5344CB8AC3E}">
        <p14:creationId xmlns:p14="http://schemas.microsoft.com/office/powerpoint/2010/main" val="3906113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a:xfrm>
            <a:off x="747939" y="258256"/>
            <a:ext cx="10921043" cy="1143000"/>
          </a:xfrm>
        </p:spPr>
        <p:txBody>
          <a:bodyPr/>
          <a:lstStyle/>
          <a:p>
            <a:r>
              <a:rPr lang="en-US" dirty="0"/>
              <a:t>State Group Health Insurance – HSA </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2123912"/>
          </a:xfrm>
        </p:spPr>
        <p:txBody>
          <a:bodyPr>
            <a:normAutofit/>
          </a:bodyPr>
          <a:lstStyle/>
          <a:p>
            <a:r>
              <a:rPr lang="en-US" sz="2200" dirty="0"/>
              <a:t>Eligible for employer contribution*</a:t>
            </a:r>
          </a:p>
          <a:p>
            <a:r>
              <a:rPr lang="en-US" sz="2200" dirty="0"/>
              <a:t>Contributions are made on two paychecks each month</a:t>
            </a:r>
          </a:p>
          <a:p>
            <a:pPr lvl="1"/>
            <a:endParaRPr lang="en-US" sz="2400" dirty="0"/>
          </a:p>
          <a:p>
            <a:endParaRPr lang="en-US" sz="2400" dirty="0"/>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33</a:t>
            </a:fld>
            <a:endParaRPr lang="en-US"/>
          </a:p>
        </p:txBody>
      </p:sp>
      <p:sp>
        <p:nvSpPr>
          <p:cNvPr id="8" name="TextBox 7">
            <a:extLst>
              <a:ext uri="{FF2B5EF4-FFF2-40B4-BE49-F238E27FC236}">
                <a16:creationId xmlns:a16="http://schemas.microsoft.com/office/drawing/2014/main" id="{D38E2D6E-B535-47FB-B83E-1CEFAD4DC6FF}"/>
              </a:ext>
            </a:extLst>
          </p:cNvPr>
          <p:cNvSpPr txBox="1"/>
          <p:nvPr/>
        </p:nvSpPr>
        <p:spPr>
          <a:xfrm>
            <a:off x="702996" y="5055540"/>
            <a:ext cx="10391723" cy="800219"/>
          </a:xfrm>
          <a:prstGeom prst="rect">
            <a:avLst/>
          </a:prstGeom>
          <a:noFill/>
        </p:spPr>
        <p:txBody>
          <a:bodyPr wrap="square" rtlCol="0">
            <a:spAutoFit/>
          </a:bodyPr>
          <a:lstStyle/>
          <a:p>
            <a:pPr>
              <a:spcAft>
                <a:spcPts val="1200"/>
              </a:spcAft>
            </a:pPr>
            <a:r>
              <a:rPr lang="en-US" i="1" dirty="0">
                <a:latin typeface="Open Sans" panose="020B0606030504020204" pitchFamily="34" charset="0"/>
                <a:ea typeface="Open Sans" panose="020B0606030504020204" pitchFamily="34" charset="0"/>
                <a:cs typeface="Open Sans" panose="020B0606030504020204" pitchFamily="34" charset="0"/>
              </a:rPr>
              <a:t>*Pro-rated if you are not enrolled for the entire calendar year or if you are a part-time employee</a:t>
            </a:r>
          </a:p>
          <a:p>
            <a:pPr>
              <a:spcAft>
                <a:spcPts val="1200"/>
              </a:spcAft>
            </a:pPr>
            <a:r>
              <a:rPr lang="en-US" i="1" dirty="0">
                <a:latin typeface="Open Sans" panose="020B0606030504020204" pitchFamily="34" charset="0"/>
                <a:ea typeface="Open Sans" panose="020B0606030504020204" pitchFamily="34" charset="0"/>
                <a:cs typeface="Open Sans" panose="020B0606030504020204" pitchFamily="34" charset="0"/>
              </a:rPr>
              <a:t>*If you are or will attain age 55 in 2024, you may contribute an additional $1,000</a:t>
            </a:r>
          </a:p>
        </p:txBody>
      </p:sp>
      <p:graphicFrame>
        <p:nvGraphicFramePr>
          <p:cNvPr id="5" name="Table 4">
            <a:extLst>
              <a:ext uri="{FF2B5EF4-FFF2-40B4-BE49-F238E27FC236}">
                <a16:creationId xmlns:a16="http://schemas.microsoft.com/office/drawing/2014/main" id="{52955BFF-7FB2-D4F4-23D6-57A35B75751B}"/>
              </a:ext>
            </a:extLst>
          </p:cNvPr>
          <p:cNvGraphicFramePr>
            <a:graphicFrameLocks noGrp="1"/>
          </p:cNvGraphicFramePr>
          <p:nvPr>
            <p:extLst>
              <p:ext uri="{D42A27DB-BD31-4B8C-83A1-F6EECF244321}">
                <p14:modId xmlns:p14="http://schemas.microsoft.com/office/powerpoint/2010/main" val="1765541469"/>
              </p:ext>
            </p:extLst>
          </p:nvPr>
        </p:nvGraphicFramePr>
        <p:xfrm>
          <a:off x="781382" y="2701782"/>
          <a:ext cx="10517994" cy="2197745"/>
        </p:xfrm>
        <a:graphic>
          <a:graphicData uri="http://schemas.openxmlformats.org/drawingml/2006/table">
            <a:tbl>
              <a:tblPr firstRow="1" bandRow="1">
                <a:tableStyleId>{C4B1156A-380E-4F78-BDF5-A606A8083BF9}</a:tableStyleId>
              </a:tblPr>
              <a:tblGrid>
                <a:gridCol w="1707006">
                  <a:extLst>
                    <a:ext uri="{9D8B030D-6E8A-4147-A177-3AD203B41FA5}">
                      <a16:colId xmlns:a16="http://schemas.microsoft.com/office/drawing/2014/main" val="3091670418"/>
                    </a:ext>
                  </a:extLst>
                </a:gridCol>
                <a:gridCol w="3619571">
                  <a:extLst>
                    <a:ext uri="{9D8B030D-6E8A-4147-A177-3AD203B41FA5}">
                      <a16:colId xmlns:a16="http://schemas.microsoft.com/office/drawing/2014/main" val="3196197183"/>
                    </a:ext>
                  </a:extLst>
                </a:gridCol>
                <a:gridCol w="5191417">
                  <a:extLst>
                    <a:ext uri="{9D8B030D-6E8A-4147-A177-3AD203B41FA5}">
                      <a16:colId xmlns:a16="http://schemas.microsoft.com/office/drawing/2014/main" val="4290423947"/>
                    </a:ext>
                  </a:extLst>
                </a:gridCol>
              </a:tblGrid>
              <a:tr h="361272">
                <a:tc rowSpan="2">
                  <a:txBody>
                    <a:bodyPr/>
                    <a:lstStyle/>
                    <a:p>
                      <a:pPr algn="ctr">
                        <a:buNone/>
                      </a:pPr>
                      <a:r>
                        <a:rPr lang="en-US" sz="2000" b="1" dirty="0">
                          <a:solidFill>
                            <a:schemeClr val="tx1"/>
                          </a:solidFill>
                        </a:rPr>
                        <a:t>Health Insurance Coverage</a:t>
                      </a:r>
                      <a:endParaRPr lang="en-US" sz="2000" b="1" dirty="0">
                        <a:solidFill>
                          <a:schemeClr val="tx1"/>
                        </a:solidFill>
                        <a:latin typeface="+mn-lt"/>
                      </a:endParaRPr>
                    </a:p>
                  </a:txBody>
                  <a:tcPr marL="68580" marR="68580" marT="34290" marB="34290" anchor="ctr"/>
                </a:tc>
                <a:tc rowSpan="2">
                  <a:txBody>
                    <a:bodyPr/>
                    <a:lstStyle/>
                    <a:p>
                      <a:pPr algn="ctr">
                        <a:buNone/>
                      </a:pPr>
                      <a:r>
                        <a:rPr lang="en-US" sz="2000" b="1" dirty="0">
                          <a:solidFill>
                            <a:schemeClr val="tx1"/>
                          </a:solidFill>
                        </a:rPr>
                        <a:t>Total Contribution</a:t>
                      </a:r>
                      <a:r>
                        <a:rPr lang="en-US" sz="2000" b="1" baseline="0" dirty="0">
                          <a:solidFill>
                            <a:schemeClr val="tx1"/>
                          </a:solidFill>
                        </a:rPr>
                        <a:t> Limit</a:t>
                      </a:r>
                    </a:p>
                    <a:p>
                      <a:pPr algn="ctr">
                        <a:buNone/>
                      </a:pPr>
                      <a:r>
                        <a:rPr lang="en-US" sz="2000" b="1" baseline="0" dirty="0">
                          <a:solidFill>
                            <a:schemeClr val="tx1"/>
                          </a:solidFill>
                        </a:rPr>
                        <a:t>(Employer + Employee)</a:t>
                      </a:r>
                      <a:endParaRPr lang="en-US" sz="2000" b="1" dirty="0">
                        <a:solidFill>
                          <a:schemeClr val="tx1"/>
                        </a:solidFill>
                        <a:latin typeface="+mn-lt"/>
                      </a:endParaRPr>
                    </a:p>
                  </a:txBody>
                  <a:tcPr marL="68580" marR="68580" marT="34290" marB="34290" anchor="ctr"/>
                </a:tc>
                <a:tc>
                  <a:txBody>
                    <a:bodyPr/>
                    <a:lstStyle/>
                    <a:p>
                      <a:pPr algn="ctr">
                        <a:buNone/>
                      </a:pPr>
                      <a:r>
                        <a:rPr lang="en-US" sz="2200" b="1" baseline="0" dirty="0">
                          <a:solidFill>
                            <a:schemeClr val="tx1"/>
                          </a:solidFill>
                        </a:rPr>
                        <a:t>Employer Contribution</a:t>
                      </a:r>
                      <a:endParaRPr lang="en-US" sz="2200" b="1" baseline="0" dirty="0">
                        <a:solidFill>
                          <a:schemeClr val="tx1"/>
                        </a:solidFill>
                        <a:latin typeface="+mn-lt"/>
                      </a:endParaRPr>
                    </a:p>
                  </a:txBody>
                  <a:tcPr marL="68580" marR="68580" marT="34290" marB="34290"/>
                </a:tc>
                <a:extLst>
                  <a:ext uri="{0D108BD9-81ED-4DB2-BD59-A6C34878D82A}">
                    <a16:rowId xmlns:a16="http://schemas.microsoft.com/office/drawing/2014/main" val="271056309"/>
                  </a:ext>
                </a:extLst>
              </a:tr>
              <a:tr h="747903">
                <a:tc vMerge="1">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buNone/>
                      </a:pPr>
                      <a:r>
                        <a:rPr lang="en-US" sz="1800" dirty="0"/>
                        <a:t>Health Insurance Coverage</a:t>
                      </a:r>
                    </a:p>
                  </a:txBody>
                  <a:tcPr marL="68580" marR="68580" marT="34290" marB="34290">
                    <a:lnL w="12700" cap="flat" cmpd="sng" algn="ctr">
                      <a:solidFill>
                        <a:srgbClr val="3B3B3B"/>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820032"/>
                    </a:solidFill>
                  </a:tcPr>
                </a:tc>
                <a:tc vMerge="1">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buNone/>
                      </a:pPr>
                      <a:r>
                        <a:rPr lang="en-US" sz="1800" dirty="0"/>
                        <a:t>Total Contribution</a:t>
                      </a:r>
                      <a:r>
                        <a:rPr lang="en-US" sz="1800" baseline="0" dirty="0"/>
                        <a:t> Limit</a:t>
                      </a:r>
                    </a:p>
                    <a:p>
                      <a:pPr algn="ctr">
                        <a:buNone/>
                      </a:pPr>
                      <a:r>
                        <a:rPr lang="en-US" sz="1800" baseline="0" dirty="0"/>
                        <a:t>(Employer + Employee)</a:t>
                      </a:r>
                      <a:endParaRPr lang="en-US" sz="1800" dirty="0"/>
                    </a:p>
                  </a:txBody>
                  <a:tcPr marL="68580" marR="68580" marT="34290" marB="3429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buNone/>
                      </a:pPr>
                      <a:r>
                        <a:rPr lang="en-US" sz="2000" dirty="0">
                          <a:solidFill>
                            <a:schemeClr val="tx1"/>
                          </a:solidFill>
                        </a:rPr>
                        <a:t>If you are eligible for the</a:t>
                      </a:r>
                    </a:p>
                    <a:p>
                      <a:pPr algn="ctr">
                        <a:buNone/>
                      </a:pPr>
                      <a:r>
                        <a:rPr lang="en-US" sz="2000" dirty="0">
                          <a:solidFill>
                            <a:schemeClr val="tx1"/>
                          </a:solidFill>
                        </a:rPr>
                        <a:t>full employer share of premium</a:t>
                      </a:r>
                    </a:p>
                  </a:txBody>
                  <a:tcPr marL="68580" marR="68580" marT="34290" marB="34290"/>
                </a:tc>
                <a:extLst>
                  <a:ext uri="{0D108BD9-81ED-4DB2-BD59-A6C34878D82A}">
                    <a16:rowId xmlns:a16="http://schemas.microsoft.com/office/drawing/2014/main" val="3266798667"/>
                  </a:ext>
                </a:extLst>
              </a:tr>
              <a:tr h="52299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buNone/>
                      </a:pPr>
                      <a:r>
                        <a:rPr lang="en-US" sz="2000" dirty="0"/>
                        <a:t>Individual</a:t>
                      </a:r>
                      <a:endParaRPr lang="en-US" sz="2000" dirty="0">
                        <a:latin typeface="+mn-lt"/>
                      </a:endParaRPr>
                    </a:p>
                  </a:txBody>
                  <a:tcPr marL="68580" marR="68580" marT="34290" marB="34290" anchor="ct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$4,150*</a:t>
                      </a:r>
                      <a:endParaRPr lang="en-US" sz="2000" dirty="0">
                        <a:latin typeface="+mn-lt"/>
                      </a:endParaRPr>
                    </a:p>
                  </a:txBody>
                  <a:tcPr marL="68580" marR="68580" marT="34290" marB="34290" anchor="ct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Up to $750</a:t>
                      </a:r>
                      <a:endParaRPr lang="en-US" sz="2000" dirty="0">
                        <a:latin typeface="+mn-lt"/>
                      </a:endParaRPr>
                    </a:p>
                  </a:txBody>
                  <a:tcPr marL="68580" marR="68580" marT="34290" marB="34290" anchor="ctr"/>
                </a:tc>
                <a:extLst>
                  <a:ext uri="{0D108BD9-81ED-4DB2-BD59-A6C34878D82A}">
                    <a16:rowId xmlns:a16="http://schemas.microsoft.com/office/drawing/2014/main" val="3940464550"/>
                  </a:ext>
                </a:extLst>
              </a:tr>
              <a:tr h="52299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buNone/>
                      </a:pPr>
                      <a:r>
                        <a:rPr lang="en-US" sz="2000" dirty="0"/>
                        <a:t>Family</a:t>
                      </a:r>
                      <a:endParaRPr lang="en-US" sz="2000" dirty="0">
                        <a:latin typeface="+mn-lt"/>
                      </a:endParaRPr>
                    </a:p>
                  </a:txBody>
                  <a:tcPr marL="68580" marR="68580" marT="34290" marB="34290" anchor="ct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$8,300*</a:t>
                      </a:r>
                      <a:endParaRPr lang="en-US" sz="2000" dirty="0">
                        <a:latin typeface="+mn-lt"/>
                      </a:endParaRPr>
                    </a:p>
                  </a:txBody>
                  <a:tcPr marL="68580" marR="68580" marT="34290" marB="34290" anchor="ct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Up to $1,500</a:t>
                      </a:r>
                      <a:endParaRPr lang="en-US" sz="2000" dirty="0">
                        <a:latin typeface="+mn-lt"/>
                      </a:endParaRPr>
                    </a:p>
                  </a:txBody>
                  <a:tcPr marL="68580" marR="68580" marT="34290" marB="34290" anchor="ctr"/>
                </a:tc>
                <a:extLst>
                  <a:ext uri="{0D108BD9-81ED-4DB2-BD59-A6C34878D82A}">
                    <a16:rowId xmlns:a16="http://schemas.microsoft.com/office/drawing/2014/main" val="3757291302"/>
                  </a:ext>
                </a:extLst>
              </a:tr>
            </a:tbl>
          </a:graphicData>
        </a:graphic>
      </p:graphicFrame>
    </p:spTree>
    <p:extLst>
      <p:ext uri="{BB962C8B-B14F-4D97-AF65-F5344CB8AC3E}">
        <p14:creationId xmlns:p14="http://schemas.microsoft.com/office/powerpoint/2010/main" val="426468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p:txBody>
          <a:bodyPr/>
          <a:lstStyle/>
          <a:p>
            <a:r>
              <a:rPr lang="en-US"/>
              <a:t>State Group Health Insurance – HDHP </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389671" y="1476538"/>
            <a:ext cx="11204231" cy="5106824"/>
          </a:xfrm>
        </p:spPr>
        <p:txBody>
          <a:bodyPr>
            <a:normAutofit fontScale="40000" lnSpcReduction="20000"/>
          </a:bodyPr>
          <a:lstStyle/>
          <a:p>
            <a:r>
              <a:rPr lang="en-US" sz="5100" dirty="0"/>
              <a:t>You must be eligible for both the HDHP </a:t>
            </a:r>
            <a:r>
              <a:rPr lang="en-US" sz="5100" b="1" dirty="0"/>
              <a:t>and</a:t>
            </a:r>
            <a:r>
              <a:rPr lang="en-US" sz="5100" dirty="0"/>
              <a:t> HSA to enroll in the HDHP or Access HDHP</a:t>
            </a:r>
          </a:p>
          <a:p>
            <a:r>
              <a:rPr lang="en-US" sz="5100" dirty="0"/>
              <a:t>HDHP Eligibility:</a:t>
            </a:r>
          </a:p>
          <a:p>
            <a:pPr lvl="1">
              <a:lnSpc>
                <a:spcPct val="120000"/>
              </a:lnSpc>
            </a:pPr>
            <a:r>
              <a:rPr lang="en-US" sz="4500" dirty="0"/>
              <a:t>Must be covered under the Wisconsin Retirement System</a:t>
            </a:r>
          </a:p>
          <a:p>
            <a:pPr lvl="1">
              <a:lnSpc>
                <a:spcPct val="120000"/>
              </a:lnSpc>
              <a:spcAft>
                <a:spcPts val="1200"/>
              </a:spcAft>
            </a:pPr>
            <a:r>
              <a:rPr lang="en-US" sz="4500" dirty="0"/>
              <a:t>Must be eligible for the Health Savings Account (HSA)</a:t>
            </a:r>
          </a:p>
          <a:p>
            <a:r>
              <a:rPr lang="en-US" sz="5100" dirty="0"/>
              <a:t>HSA Eligibility:</a:t>
            </a:r>
          </a:p>
          <a:p>
            <a:pPr lvl="1">
              <a:lnSpc>
                <a:spcPct val="120000"/>
              </a:lnSpc>
            </a:pPr>
            <a:r>
              <a:rPr lang="en-US" sz="4500" dirty="0"/>
              <a:t>Must be enrolled in an HDHP through the Universities of Wisconsin</a:t>
            </a:r>
          </a:p>
          <a:p>
            <a:pPr lvl="1">
              <a:lnSpc>
                <a:spcPct val="120000"/>
              </a:lnSpc>
            </a:pPr>
            <a:r>
              <a:rPr lang="en-US" sz="4500" dirty="0"/>
              <a:t>Cannot be enrolled in Medicare</a:t>
            </a:r>
          </a:p>
          <a:p>
            <a:pPr lvl="1">
              <a:lnSpc>
                <a:spcPct val="120000"/>
              </a:lnSpc>
            </a:pPr>
            <a:r>
              <a:rPr lang="en-US" sz="4500" dirty="0"/>
              <a:t>Cannot have coverage under TRICARE or have accessed VA benefits within the past 90 days (which disqualifies you from HSA contributions; some exceptions apply)</a:t>
            </a:r>
          </a:p>
          <a:p>
            <a:pPr lvl="1">
              <a:lnSpc>
                <a:spcPct val="120000"/>
              </a:lnSpc>
            </a:pPr>
            <a:r>
              <a:rPr lang="en-US" sz="4500" dirty="0"/>
              <a:t>Cannot have any other health plan not considered an HDHP</a:t>
            </a:r>
          </a:p>
          <a:p>
            <a:pPr lvl="1">
              <a:lnSpc>
                <a:spcPct val="120000"/>
              </a:lnSpc>
            </a:pPr>
            <a:r>
              <a:rPr lang="en-US" sz="4500" dirty="0"/>
              <a:t>Cannot be enrolled in, or a covered dependent, under a health care FSA (such as spouse or parent)</a:t>
            </a:r>
          </a:p>
          <a:p>
            <a:pPr lvl="1">
              <a:lnSpc>
                <a:spcPct val="120000"/>
              </a:lnSpc>
              <a:spcAft>
                <a:spcPts val="1200"/>
              </a:spcAft>
            </a:pPr>
            <a:r>
              <a:rPr lang="en-US" sz="4500" dirty="0"/>
              <a:t>Cannot be claimed as a dependent on someone else’s tax return (other </a:t>
            </a:r>
            <a:br>
              <a:rPr lang="en-US" sz="4500" dirty="0"/>
            </a:br>
            <a:r>
              <a:rPr lang="en-US" sz="4500" dirty="0"/>
              <a:t>than your spouse)</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34</a:t>
            </a:fld>
            <a:endParaRPr lang="en-US"/>
          </a:p>
        </p:txBody>
      </p:sp>
    </p:spTree>
    <p:extLst>
      <p:ext uri="{BB962C8B-B14F-4D97-AF65-F5344CB8AC3E}">
        <p14:creationId xmlns:p14="http://schemas.microsoft.com/office/powerpoint/2010/main" val="2800035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a:xfrm>
            <a:off x="747939" y="539913"/>
            <a:ext cx="10921043" cy="1143000"/>
          </a:xfrm>
        </p:spPr>
        <p:txBody>
          <a:bodyPr>
            <a:normAutofit fontScale="90000"/>
          </a:bodyPr>
          <a:lstStyle/>
          <a:p>
            <a:r>
              <a:rPr lang="en-US" dirty="0"/>
              <a:t>State Group Health Insurance – Enrollment Options when Covered by Another Plan</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715280" y="1744457"/>
            <a:ext cx="10921043" cy="4174645"/>
          </a:xfrm>
        </p:spPr>
        <p:txBody>
          <a:bodyPr>
            <a:normAutofit fontScale="92500" lnSpcReduction="10000"/>
          </a:bodyPr>
          <a:lstStyle/>
          <a:p>
            <a:r>
              <a:rPr lang="en-US" sz="2400" dirty="0"/>
              <a:t>If the other plan </a:t>
            </a:r>
            <a:r>
              <a:rPr lang="en-US" sz="2400" b="1" dirty="0"/>
              <a:t>is</a:t>
            </a:r>
            <a:r>
              <a:rPr lang="en-US" sz="2400" dirty="0"/>
              <a:t> the State Group Health Insurance plan through a spouse or parent, you may </a:t>
            </a:r>
            <a:r>
              <a:rPr lang="en-US" sz="2400" b="1" dirty="0"/>
              <a:t>not </a:t>
            </a:r>
            <a:r>
              <a:rPr lang="en-US" sz="2400" dirty="0"/>
              <a:t>be covered on both plans. Therefore, you may:</a:t>
            </a:r>
          </a:p>
          <a:p>
            <a:pPr lvl="1"/>
            <a:r>
              <a:rPr lang="en-US" sz="1900" dirty="0"/>
              <a:t>Remain on your spouse’s or parent’s plan until no longer eligible OR </a:t>
            </a:r>
          </a:p>
          <a:p>
            <a:pPr lvl="1"/>
            <a:r>
              <a:rPr lang="en-US" sz="2000" dirty="0"/>
              <a:t>Enroll in your own plan through the Universities of Wisconsin</a:t>
            </a:r>
          </a:p>
          <a:p>
            <a:pPr lvl="1"/>
            <a:endParaRPr lang="en-US" sz="2000" dirty="0"/>
          </a:p>
          <a:p>
            <a:r>
              <a:rPr lang="en-US" sz="2400" dirty="0"/>
              <a:t>If the other plan is </a:t>
            </a:r>
            <a:r>
              <a:rPr lang="en-US" sz="2400" b="1" dirty="0"/>
              <a:t>not</a:t>
            </a:r>
            <a:r>
              <a:rPr lang="en-US" sz="2400" dirty="0"/>
              <a:t> the State Group Health Insurance plan, you want to remain on that plan and you want to enroll in the HDHP through the Universities of Wisconsin, your other plan must be an HDHP</a:t>
            </a:r>
            <a:endParaRPr lang="en-US" sz="1800" dirty="0"/>
          </a:p>
          <a:p>
            <a:r>
              <a:rPr lang="en-US" sz="2400" dirty="0"/>
              <a:t>Note: If you choose to remain enrolled in your other health insurance plan and do not enroll in health insurance through the Universities of Wisconsin, you may be eligible for up to a $2,000 Health Opt-Out Incentive for 2024</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35</a:t>
            </a:fld>
            <a:endParaRPr lang="en-US"/>
          </a:p>
        </p:txBody>
      </p:sp>
    </p:spTree>
    <p:extLst>
      <p:ext uri="{BB962C8B-B14F-4D97-AF65-F5344CB8AC3E}">
        <p14:creationId xmlns:p14="http://schemas.microsoft.com/office/powerpoint/2010/main" val="3867877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D9CF-A923-43D1-9CDC-6A79D7C4C5C2}"/>
              </a:ext>
            </a:extLst>
          </p:cNvPr>
          <p:cNvSpPr>
            <a:spLocks noGrp="1"/>
          </p:cNvSpPr>
          <p:nvPr>
            <p:ph type="title"/>
          </p:nvPr>
        </p:nvSpPr>
        <p:spPr>
          <a:xfrm>
            <a:off x="747939" y="698663"/>
            <a:ext cx="10921043" cy="1143000"/>
          </a:xfrm>
        </p:spPr>
        <p:txBody>
          <a:bodyPr>
            <a:normAutofit fontScale="90000"/>
          </a:bodyPr>
          <a:lstStyle/>
          <a:p>
            <a:r>
              <a:rPr lang="en-US" dirty="0"/>
              <a:t>State Group Health Insurance – Action Necessary when Covered by Another Plan</a:t>
            </a:r>
          </a:p>
        </p:txBody>
      </p:sp>
      <p:sp>
        <p:nvSpPr>
          <p:cNvPr id="3" name="Content Placeholder 2">
            <a:extLst>
              <a:ext uri="{FF2B5EF4-FFF2-40B4-BE49-F238E27FC236}">
                <a16:creationId xmlns:a16="http://schemas.microsoft.com/office/drawing/2014/main" id="{A2B6CB6F-84AF-4FC1-B474-D3B0ABDDF6AB}"/>
              </a:ext>
            </a:extLst>
          </p:cNvPr>
          <p:cNvSpPr>
            <a:spLocks noGrp="1"/>
          </p:cNvSpPr>
          <p:nvPr>
            <p:ph idx="1"/>
          </p:nvPr>
        </p:nvSpPr>
        <p:spPr>
          <a:xfrm>
            <a:off x="635478" y="1967393"/>
            <a:ext cx="10921043" cy="4191944"/>
          </a:xfrm>
        </p:spPr>
        <p:txBody>
          <a:bodyPr>
            <a:normAutofit fontScale="77500" lnSpcReduction="20000"/>
          </a:bodyPr>
          <a:lstStyle/>
          <a:p>
            <a:pPr>
              <a:lnSpc>
                <a:spcPct val="120000"/>
              </a:lnSpc>
              <a:spcAft>
                <a:spcPts val="600"/>
              </a:spcAft>
            </a:pPr>
            <a:r>
              <a:rPr lang="en-US" sz="2400" dirty="0"/>
              <a:t>If you enroll in State Group Health Insurance through the Universities of Wisconsin and will remain enrolled in other health insurance coverage (such as through a spouse’s employer), you must enter your other health insurance coverage information in the </a:t>
            </a:r>
            <a:r>
              <a:rPr lang="en-US" sz="2400" dirty="0" err="1"/>
              <a:t>MyUW</a:t>
            </a:r>
            <a:r>
              <a:rPr lang="en-US" sz="2400" dirty="0"/>
              <a:t> portal </a:t>
            </a:r>
          </a:p>
          <a:p>
            <a:pPr>
              <a:lnSpc>
                <a:spcPct val="120000"/>
              </a:lnSpc>
              <a:spcAft>
                <a:spcPts val="600"/>
              </a:spcAft>
            </a:pPr>
            <a:r>
              <a:rPr lang="en-US" sz="2400" dirty="0"/>
              <a:t>You must provide this information when you enroll in or add other coverage</a:t>
            </a:r>
          </a:p>
          <a:p>
            <a:pPr>
              <a:lnSpc>
                <a:spcPct val="120000"/>
              </a:lnSpc>
              <a:spcAft>
                <a:spcPts val="600"/>
              </a:spcAft>
            </a:pPr>
            <a:r>
              <a:rPr lang="en-US" sz="2400" dirty="0"/>
              <a:t>Use the </a:t>
            </a:r>
            <a:r>
              <a:rPr lang="en-US" sz="2400" dirty="0">
                <a:hlinkClick r:id="rId2"/>
              </a:rPr>
              <a:t>Other Health Information Guide</a:t>
            </a:r>
            <a:r>
              <a:rPr lang="en-US" sz="2400" dirty="0"/>
              <a:t> to walk you through the process</a:t>
            </a:r>
          </a:p>
          <a:p>
            <a:pPr>
              <a:lnSpc>
                <a:spcPct val="120000"/>
              </a:lnSpc>
              <a:spcAft>
                <a:spcPts val="600"/>
              </a:spcAft>
            </a:pPr>
            <a:r>
              <a:rPr lang="en-US" sz="2400" dirty="0"/>
              <a:t>If your other health insurance coverage will end prior to your coverage beginning through the Universities of Wisconsin, you should </a:t>
            </a:r>
            <a:r>
              <a:rPr lang="en-US" sz="2400" b="1" dirty="0"/>
              <a:t>not</a:t>
            </a:r>
            <a:r>
              <a:rPr lang="en-US" sz="2400" dirty="0"/>
              <a:t> add your other coverage information in the </a:t>
            </a:r>
            <a:r>
              <a:rPr lang="en-US" sz="2400" dirty="0" err="1"/>
              <a:t>MyUW</a:t>
            </a:r>
            <a:r>
              <a:rPr lang="en-US" sz="2400" dirty="0"/>
              <a:t> portal</a:t>
            </a:r>
          </a:p>
          <a:p>
            <a:pPr>
              <a:lnSpc>
                <a:spcPct val="120000"/>
              </a:lnSpc>
              <a:spcAft>
                <a:spcPts val="600"/>
              </a:spcAft>
            </a:pPr>
            <a:r>
              <a:rPr lang="en-US" sz="2400" dirty="0"/>
              <a:t>If you elect an HDHP and your other coverage remains in place after your coverage through the Universities of Wisconsin begins and you do not provide other coverage information, you will be defaulted to the non-HDHP offered by the health insurance plan carrier you selected</a:t>
            </a:r>
          </a:p>
        </p:txBody>
      </p:sp>
      <p:sp>
        <p:nvSpPr>
          <p:cNvPr id="4" name="Slide Number Placeholder 3">
            <a:extLst>
              <a:ext uri="{FF2B5EF4-FFF2-40B4-BE49-F238E27FC236}">
                <a16:creationId xmlns:a16="http://schemas.microsoft.com/office/drawing/2014/main" id="{3E5F19E2-57B2-4126-9324-5A8C4DC3E764}"/>
              </a:ext>
            </a:extLst>
          </p:cNvPr>
          <p:cNvSpPr>
            <a:spLocks noGrp="1"/>
          </p:cNvSpPr>
          <p:nvPr>
            <p:ph type="sldNum" sz="quarter" idx="12"/>
          </p:nvPr>
        </p:nvSpPr>
        <p:spPr/>
        <p:txBody>
          <a:bodyPr/>
          <a:lstStyle/>
          <a:p>
            <a:fld id="{678F7216-1C8D-9C4B-8765-95E531582293}" type="slidenum">
              <a:rPr lang="en-US" smtClean="0"/>
              <a:t>36</a:t>
            </a:fld>
            <a:endParaRPr lang="en-US"/>
          </a:p>
        </p:txBody>
      </p:sp>
    </p:spTree>
    <p:extLst>
      <p:ext uri="{BB962C8B-B14F-4D97-AF65-F5344CB8AC3E}">
        <p14:creationId xmlns:p14="http://schemas.microsoft.com/office/powerpoint/2010/main" val="3092729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271200"/>
            <a:ext cx="9583061" cy="736046"/>
          </a:xfrm>
        </p:spPr>
        <p:txBody>
          <a:bodyPr>
            <a:noAutofit/>
          </a:bodyPr>
          <a:lstStyle/>
          <a:p>
            <a:r>
              <a:rPr lang="en-US" sz="5400" dirty="0"/>
              <a:t>Pharmacy Benefits</a:t>
            </a: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98BD4EA6-5E4B-2D89-3F6A-8B81CFED4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1880" y="4046497"/>
            <a:ext cx="960749" cy="960749"/>
          </a:xfrm>
          <a:prstGeom prst="rect">
            <a:avLst/>
          </a:prstGeom>
        </p:spPr>
      </p:pic>
    </p:spTree>
    <p:extLst>
      <p:ext uri="{BB962C8B-B14F-4D97-AF65-F5344CB8AC3E}">
        <p14:creationId xmlns:p14="http://schemas.microsoft.com/office/powerpoint/2010/main" val="1512323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90B6-6F21-4E5B-AAD2-74D747DA9E81}"/>
              </a:ext>
            </a:extLst>
          </p:cNvPr>
          <p:cNvSpPr>
            <a:spLocks noGrp="1"/>
          </p:cNvSpPr>
          <p:nvPr>
            <p:ph type="title"/>
          </p:nvPr>
        </p:nvSpPr>
        <p:spPr>
          <a:xfrm>
            <a:off x="373624" y="350716"/>
            <a:ext cx="11484079" cy="809491"/>
          </a:xfrm>
        </p:spPr>
        <p:txBody>
          <a:bodyPr>
            <a:normAutofit fontScale="90000"/>
          </a:bodyPr>
          <a:lstStyle/>
          <a:p>
            <a:r>
              <a:rPr lang="en-US" dirty="0"/>
              <a:t>State Group Health Insurance – Pharmacy Benefits</a:t>
            </a:r>
          </a:p>
        </p:txBody>
      </p:sp>
      <p:sp>
        <p:nvSpPr>
          <p:cNvPr id="4" name="Slide Number Placeholder 3">
            <a:extLst>
              <a:ext uri="{FF2B5EF4-FFF2-40B4-BE49-F238E27FC236}">
                <a16:creationId xmlns:a16="http://schemas.microsoft.com/office/drawing/2014/main" id="{51983070-5004-4FC1-AC70-5730AA97DCF4}"/>
              </a:ext>
            </a:extLst>
          </p:cNvPr>
          <p:cNvSpPr>
            <a:spLocks noGrp="1"/>
          </p:cNvSpPr>
          <p:nvPr>
            <p:ph type="sldNum" sz="quarter" idx="12"/>
          </p:nvPr>
        </p:nvSpPr>
        <p:spPr/>
        <p:txBody>
          <a:bodyPr/>
          <a:lstStyle/>
          <a:p>
            <a:fld id="{678F7216-1C8D-9C4B-8765-95E531582293}" type="slidenum">
              <a:rPr lang="en-US" smtClean="0"/>
              <a:t>38</a:t>
            </a:fld>
            <a:endParaRPr lang="en-US"/>
          </a:p>
        </p:txBody>
      </p:sp>
      <p:graphicFrame>
        <p:nvGraphicFramePr>
          <p:cNvPr id="8" name="Table 7">
            <a:extLst>
              <a:ext uri="{FF2B5EF4-FFF2-40B4-BE49-F238E27FC236}">
                <a16:creationId xmlns:a16="http://schemas.microsoft.com/office/drawing/2014/main" id="{1497B0C4-3305-4A2E-A306-3B6DC301B6E5}"/>
              </a:ext>
            </a:extLst>
          </p:cNvPr>
          <p:cNvGraphicFramePr>
            <a:graphicFrameLocks noGrp="1"/>
          </p:cNvGraphicFramePr>
          <p:nvPr>
            <p:extLst>
              <p:ext uri="{D42A27DB-BD31-4B8C-83A1-F6EECF244321}">
                <p14:modId xmlns:p14="http://schemas.microsoft.com/office/powerpoint/2010/main" val="753165741"/>
              </p:ext>
            </p:extLst>
          </p:nvPr>
        </p:nvGraphicFramePr>
        <p:xfrm>
          <a:off x="1326865" y="5842192"/>
          <a:ext cx="8308750" cy="470118"/>
        </p:xfrm>
        <a:graphic>
          <a:graphicData uri="http://schemas.openxmlformats.org/drawingml/2006/table">
            <a:tbl>
              <a:tblPr firstRow="1" bandRow="1">
                <a:tableStyleId>{5C22544A-7EE6-4342-B048-85BDC9FD1C3A}</a:tableStyleId>
              </a:tblPr>
              <a:tblGrid>
                <a:gridCol w="8308750">
                  <a:extLst>
                    <a:ext uri="{9D8B030D-6E8A-4147-A177-3AD203B41FA5}">
                      <a16:colId xmlns:a16="http://schemas.microsoft.com/office/drawing/2014/main" val="3650132062"/>
                    </a:ext>
                  </a:extLst>
                </a:gridCol>
              </a:tblGrid>
              <a:tr h="470118">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Find an in-network pharmacy and the formulary list: </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rPr>
                        <a:t>etf.benefits.navitus.com/</a:t>
                      </a:r>
                      <a:endPar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graphicFrame>
        <p:nvGraphicFramePr>
          <p:cNvPr id="14" name="Content Placeholder 3">
            <a:extLst>
              <a:ext uri="{FF2B5EF4-FFF2-40B4-BE49-F238E27FC236}">
                <a16:creationId xmlns:a16="http://schemas.microsoft.com/office/drawing/2014/main" id="{DF061B56-30F9-943C-F2F1-EC9AD73A8139}"/>
              </a:ext>
            </a:extLst>
          </p:cNvPr>
          <p:cNvGraphicFramePr>
            <a:graphicFrameLocks/>
          </p:cNvGraphicFramePr>
          <p:nvPr>
            <p:extLst>
              <p:ext uri="{D42A27DB-BD31-4B8C-83A1-F6EECF244321}">
                <p14:modId xmlns:p14="http://schemas.microsoft.com/office/powerpoint/2010/main" val="399013487"/>
              </p:ext>
            </p:extLst>
          </p:nvPr>
        </p:nvGraphicFramePr>
        <p:xfrm>
          <a:off x="493229" y="1179875"/>
          <a:ext cx="11159965" cy="4495613"/>
        </p:xfrm>
        <a:graphic>
          <a:graphicData uri="http://schemas.openxmlformats.org/drawingml/2006/table">
            <a:tbl>
              <a:tblPr firstRow="1" bandRow="1"/>
              <a:tblGrid>
                <a:gridCol w="2551459">
                  <a:extLst>
                    <a:ext uri="{9D8B030D-6E8A-4147-A177-3AD203B41FA5}">
                      <a16:colId xmlns:a16="http://schemas.microsoft.com/office/drawing/2014/main" val="1565076637"/>
                    </a:ext>
                  </a:extLst>
                </a:gridCol>
                <a:gridCol w="2889824">
                  <a:extLst>
                    <a:ext uri="{9D8B030D-6E8A-4147-A177-3AD203B41FA5}">
                      <a16:colId xmlns:a16="http://schemas.microsoft.com/office/drawing/2014/main" val="3039585157"/>
                    </a:ext>
                  </a:extLst>
                </a:gridCol>
                <a:gridCol w="3603135">
                  <a:extLst>
                    <a:ext uri="{9D8B030D-6E8A-4147-A177-3AD203B41FA5}">
                      <a16:colId xmlns:a16="http://schemas.microsoft.com/office/drawing/2014/main" val="3706900056"/>
                    </a:ext>
                  </a:extLst>
                </a:gridCol>
                <a:gridCol w="2115547">
                  <a:extLst>
                    <a:ext uri="{9D8B030D-6E8A-4147-A177-3AD203B41FA5}">
                      <a16:colId xmlns:a16="http://schemas.microsoft.com/office/drawing/2014/main" val="3283095995"/>
                    </a:ext>
                  </a:extLst>
                </a:gridCol>
              </a:tblGrid>
              <a:tr h="1009373">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mn-lt"/>
                        </a:rPr>
                        <a:t>Out-of-Pocket </a:t>
                      </a:r>
                      <a:r>
                        <a:rPr lang="en-US" sz="1800" u="sng" dirty="0">
                          <a:latin typeface="+mn-lt"/>
                        </a:rPr>
                        <a:t>Cost</a:t>
                      </a:r>
                      <a:r>
                        <a:rPr lang="en-US" sz="1800" dirty="0">
                          <a:latin typeface="+mn-lt"/>
                        </a:rPr>
                        <a:t>*</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mn-lt"/>
                        </a:rPr>
                        <a:t>Out-of-Pocket </a:t>
                      </a:r>
                      <a:r>
                        <a:rPr lang="en-US" sz="1800" u="sng" dirty="0">
                          <a:latin typeface="+mn-lt"/>
                        </a:rPr>
                        <a:t>Limit</a:t>
                      </a:r>
                    </a:p>
                    <a:p>
                      <a:pPr algn="ctr"/>
                      <a:r>
                        <a:rPr lang="en-US" sz="1800" dirty="0">
                          <a:latin typeface="+mn-lt"/>
                        </a:rPr>
                        <a:t>Health Plan and</a:t>
                      </a:r>
                    </a:p>
                    <a:p>
                      <a:pPr algn="ctr"/>
                      <a:r>
                        <a:rPr lang="en-US" sz="1800" dirty="0">
                          <a:latin typeface="+mn-lt"/>
                        </a:rPr>
                        <a:t>Access Health Plan</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tc>
                  <a:txBody>
                    <a:bodyPr/>
                    <a:lstStyle/>
                    <a:p>
                      <a:pPr marL="0" algn="ctr" defTabSz="457200" rtl="0" eaLnBrk="1" latinLnBrk="0" hangingPunct="1"/>
                      <a:r>
                        <a:rPr lang="en-US" sz="1800" b="1" kern="1200" dirty="0">
                          <a:solidFill>
                            <a:schemeClr val="lt1"/>
                          </a:solidFill>
                          <a:latin typeface="+mn-lt"/>
                          <a:ea typeface="+mn-ea"/>
                          <a:cs typeface="+mn-cs"/>
                        </a:rPr>
                        <a:t>Out-of-Pocket </a:t>
                      </a:r>
                      <a:r>
                        <a:rPr lang="en-US" sz="1800" b="1" u="sng" kern="1200" dirty="0">
                          <a:solidFill>
                            <a:schemeClr val="lt1"/>
                          </a:solidFill>
                          <a:latin typeface="+mn-lt"/>
                          <a:ea typeface="+mn-ea"/>
                          <a:cs typeface="+mn-cs"/>
                        </a:rPr>
                        <a:t>Limit</a:t>
                      </a:r>
                    </a:p>
                    <a:p>
                      <a:pPr marL="0" algn="ctr" defTabSz="457200" rtl="0" eaLnBrk="1" latinLnBrk="0" hangingPunct="1"/>
                      <a:r>
                        <a:rPr lang="en-US" sz="1800" b="1" kern="1200" dirty="0">
                          <a:solidFill>
                            <a:schemeClr val="lt1"/>
                          </a:solidFill>
                          <a:latin typeface="+mn-lt"/>
                          <a:ea typeface="+mn-ea"/>
                          <a:cs typeface="+mn-cs"/>
                        </a:rPr>
                        <a:t>HDHP and</a:t>
                      </a:r>
                    </a:p>
                    <a:p>
                      <a:pPr marL="0" algn="ctr" defTabSz="457200" rtl="0" eaLnBrk="1" latinLnBrk="0" hangingPunct="1"/>
                      <a:r>
                        <a:rPr lang="en-US" sz="1800" b="1" kern="1200" dirty="0">
                          <a:solidFill>
                            <a:schemeClr val="lt1"/>
                          </a:solidFill>
                          <a:latin typeface="+mn-lt"/>
                          <a:ea typeface="+mn-ea"/>
                          <a:cs typeface="+mn-cs"/>
                        </a:rPr>
                        <a:t>Access HDHP</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extLst>
                  <a:ext uri="{0D108BD9-81ED-4DB2-BD59-A6C34878D82A}">
                    <a16:rowId xmlns:a16="http://schemas.microsoft.com/office/drawing/2014/main" val="3981902534"/>
                  </a:ext>
                </a:extLst>
              </a:tr>
              <a:tr h="511706">
                <a:tc>
                  <a:txBody>
                    <a:bodyPr/>
                    <a:lstStyle/>
                    <a:p>
                      <a:r>
                        <a:rPr lang="en-US" sz="1800" b="1" dirty="0">
                          <a:latin typeface="+mn-lt"/>
                        </a:rPr>
                        <a:t>Level 1</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800" dirty="0">
                          <a:latin typeface="+mn-lt"/>
                        </a:rPr>
                        <a:t>$5 per fill</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algn="ctr"/>
                      <a:r>
                        <a:rPr lang="en-US" sz="1800" dirty="0">
                          <a:latin typeface="+mn-lt"/>
                        </a:rPr>
                        <a:t>$600 individual</a:t>
                      </a:r>
                    </a:p>
                    <a:p>
                      <a:pPr algn="ctr"/>
                      <a:r>
                        <a:rPr lang="en-US" sz="1800" dirty="0">
                          <a:latin typeface="+mn-lt"/>
                        </a:rPr>
                        <a:t>$1,200 family</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rowSpan="4">
                  <a:txBody>
                    <a:bodyPr/>
                    <a:lstStyle/>
                    <a:p>
                      <a:pPr algn="ctr"/>
                      <a:r>
                        <a:rPr lang="en-US" sz="1800" dirty="0">
                          <a:latin typeface="+mn-lt"/>
                        </a:rPr>
                        <a:t>Included in medical</a:t>
                      </a:r>
                    </a:p>
                    <a:p>
                      <a:pPr algn="ctr"/>
                      <a:r>
                        <a:rPr lang="en-US" sz="1800" dirty="0">
                          <a:latin typeface="+mn-lt"/>
                        </a:rPr>
                        <a:t>out-of-pocket limit:</a:t>
                      </a:r>
                    </a:p>
                    <a:p>
                      <a:pPr algn="ctr"/>
                      <a:endParaRPr lang="en-US" sz="1800" dirty="0">
                        <a:latin typeface="+mn-lt"/>
                      </a:endParaRPr>
                    </a:p>
                    <a:p>
                      <a:pPr algn="ctr"/>
                      <a:r>
                        <a:rPr lang="en-US" sz="1800" dirty="0">
                          <a:latin typeface="+mn-lt"/>
                        </a:rPr>
                        <a:t>$2,500 individual</a:t>
                      </a:r>
                    </a:p>
                    <a:p>
                      <a:pPr algn="ctr"/>
                      <a:r>
                        <a:rPr lang="en-US" sz="1800" dirty="0">
                          <a:latin typeface="+mn-lt"/>
                        </a:rPr>
                        <a:t>$5,000 family</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689130858"/>
                  </a:ext>
                </a:extLst>
              </a:tr>
              <a:tr h="77644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b="1" baseline="0" dirty="0">
                          <a:latin typeface="+mn-lt"/>
                        </a:rPr>
                        <a:t>Level 2</a:t>
                      </a:r>
                      <a:endParaRPr lang="en-US" sz="1800" b="1"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mn-lt"/>
                        </a:rPr>
                        <a:t>20%</a:t>
                      </a:r>
                    </a:p>
                    <a:p>
                      <a:pPr algn="ctr"/>
                      <a:r>
                        <a:rPr lang="en-US" sz="1800" dirty="0">
                          <a:latin typeface="+mn-lt"/>
                        </a:rPr>
                        <a:t>(up to $50 maximum per fill)</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mn-lt"/>
                        </a:rPr>
                        <a:t>$600 single</a:t>
                      </a:r>
                    </a:p>
                    <a:p>
                      <a:pPr algn="ctr"/>
                      <a:r>
                        <a:rPr lang="en-US" sz="1800" dirty="0">
                          <a:latin typeface="+mn-lt"/>
                        </a:rPr>
                        <a:t>$1,200 family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pPr algn="ctr"/>
                      <a:endParaRPr lang="en-US" sz="18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252195633"/>
                  </a:ext>
                </a:extLst>
              </a:tr>
              <a:tr h="100937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b="1" dirty="0">
                          <a:latin typeface="+mn-lt"/>
                        </a:rPr>
                        <a:t>Level 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mn-lt"/>
                        </a:rPr>
                        <a:t>40% </a:t>
                      </a:r>
                    </a:p>
                    <a:p>
                      <a:pPr algn="ctr"/>
                      <a:r>
                        <a:rPr lang="en-US" sz="1800" dirty="0">
                          <a:latin typeface="+mn-lt"/>
                        </a:rPr>
                        <a:t>(up to $150 maximum per fill + difference if dispense as written drug)</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mn-lt"/>
                        </a:rPr>
                        <a:t>Does not apply to</a:t>
                      </a:r>
                    </a:p>
                    <a:p>
                      <a:pPr algn="ctr"/>
                      <a:r>
                        <a:rPr lang="en-US" sz="1800" dirty="0">
                          <a:latin typeface="+mn-lt"/>
                        </a:rPr>
                        <a:t>out-of-pocket limit; only applies to </a:t>
                      </a:r>
                      <a:r>
                        <a:rPr lang="en-US" sz="1800" b="1" dirty="0">
                          <a:latin typeface="+mn-lt"/>
                        </a:rPr>
                        <a:t>federal </a:t>
                      </a:r>
                      <a:r>
                        <a:rPr lang="en-US" sz="1800" dirty="0">
                          <a:latin typeface="+mn-lt"/>
                        </a:rPr>
                        <a:t>maximum out-of-pocket limit</a:t>
                      </a:r>
                    </a:p>
                    <a:p>
                      <a:pPr algn="ctr"/>
                      <a:r>
                        <a:rPr lang="en-US" sz="1800" dirty="0">
                          <a:latin typeface="+mn-lt"/>
                        </a:rPr>
                        <a:t>($9,450 individual / $18,900 family)</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pPr algn="ctr"/>
                      <a:endParaRPr lang="en-US" sz="18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extLst>
                  <a:ext uri="{0D108BD9-81ED-4DB2-BD59-A6C34878D82A}">
                    <a16:rowId xmlns:a16="http://schemas.microsoft.com/office/drawing/2014/main" val="2020459821"/>
                  </a:ext>
                </a:extLst>
              </a:tr>
              <a:tr h="100937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b="1" dirty="0">
                          <a:latin typeface="+mn-lt"/>
                        </a:rPr>
                        <a:t>Level 4</a:t>
                      </a:r>
                    </a:p>
                    <a:p>
                      <a:r>
                        <a:rPr lang="en-US" sz="1800" dirty="0">
                          <a:latin typeface="+mn-lt"/>
                        </a:rPr>
                        <a:t>(through preferred specialty pharmacy only)</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800" b="0" dirty="0">
                        <a:latin typeface="+mn-lt"/>
                      </a:endParaRPr>
                    </a:p>
                    <a:p>
                      <a:pPr algn="ctr"/>
                      <a:r>
                        <a:rPr lang="en-US" sz="1800" b="0" dirty="0">
                          <a:latin typeface="+mn-lt"/>
                        </a:rPr>
                        <a:t>$50 per fill</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800" dirty="0">
                        <a:latin typeface="+mn-lt"/>
                      </a:endParaRPr>
                    </a:p>
                    <a:p>
                      <a:pPr algn="ctr"/>
                      <a:r>
                        <a:rPr lang="en-US" sz="1800" dirty="0">
                          <a:latin typeface="+mn-lt"/>
                        </a:rPr>
                        <a:t>$1,200 single</a:t>
                      </a:r>
                    </a:p>
                    <a:p>
                      <a:pPr algn="ctr"/>
                      <a:r>
                        <a:rPr lang="en-US" sz="1800" dirty="0">
                          <a:latin typeface="+mn-lt"/>
                        </a:rPr>
                        <a:t>$2,400 family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pPr algn="ctr"/>
                      <a:endParaRPr lang="en-US" sz="18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392681843"/>
                  </a:ext>
                </a:extLst>
              </a:tr>
            </a:tbl>
          </a:graphicData>
        </a:graphic>
      </p:graphicFrame>
    </p:spTree>
    <p:extLst>
      <p:ext uri="{BB962C8B-B14F-4D97-AF65-F5344CB8AC3E}">
        <p14:creationId xmlns:p14="http://schemas.microsoft.com/office/powerpoint/2010/main" val="2813168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4957000"/>
            <a:ext cx="9583061" cy="736046"/>
          </a:xfrm>
        </p:spPr>
        <p:txBody>
          <a:bodyPr>
            <a:noAutofit/>
          </a:bodyPr>
          <a:lstStyle/>
          <a:p>
            <a:r>
              <a:rPr lang="en-US" sz="5400" dirty="0"/>
              <a:t>Health Insurance</a:t>
            </a:r>
            <a:br>
              <a:rPr lang="en-US" sz="5400" dirty="0"/>
            </a:br>
            <a:r>
              <a:rPr lang="en-US" sz="5400" dirty="0"/>
              <a:t>Opt-Out Incentive</a:t>
            </a:r>
            <a:endParaRPr lang="en-US" sz="5400" b="1" dirty="0">
              <a:solidFill>
                <a:schemeClr val="tx1"/>
              </a:solidFill>
              <a:latin typeface="+mn-lt"/>
              <a:ea typeface="+mn-ea"/>
              <a:cs typeface="+mn-cs"/>
            </a:endParaRPr>
          </a:p>
        </p:txBody>
      </p:sp>
      <p:pic>
        <p:nvPicPr>
          <p:cNvPr id="4" name="Picture 3" descr="Shape, arrow&#10;&#10;Description automatically generated">
            <a:extLst>
              <a:ext uri="{FF2B5EF4-FFF2-40B4-BE49-F238E27FC236}">
                <a16:creationId xmlns:a16="http://schemas.microsoft.com/office/drawing/2014/main" id="{60780569-ED6B-F06A-1FFF-7EDB4AA22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911" y="4118499"/>
            <a:ext cx="885871" cy="736046"/>
          </a:xfrm>
          <a:prstGeom prst="rect">
            <a:avLst/>
          </a:prstGeom>
        </p:spPr>
      </p:pic>
      <p:sp>
        <p:nvSpPr>
          <p:cNvPr id="5" name="TextBox 4">
            <a:extLst>
              <a:ext uri="{FF2B5EF4-FFF2-40B4-BE49-F238E27FC236}">
                <a16:creationId xmlns:a16="http://schemas.microsoft.com/office/drawing/2014/main" id="{9DC0CB03-5C27-5096-CE8C-F82022CD8FF5}"/>
              </a:ext>
            </a:extLst>
          </p:cNvPr>
          <p:cNvSpPr txBox="1"/>
          <p:nvPr/>
        </p:nvSpPr>
        <p:spPr>
          <a:xfrm>
            <a:off x="3048828" y="3244334"/>
            <a:ext cx="6097656" cy="369332"/>
          </a:xfrm>
          <a:prstGeom prst="rect">
            <a:avLst/>
          </a:prstGeom>
          <a:noFill/>
        </p:spPr>
        <p:txBody>
          <a:bodyPr wrap="square">
            <a:spAutoFit/>
          </a:bodyPr>
          <a:lstStyle/>
          <a:p>
            <a:r>
              <a:rPr lang="en-US" sz="1800" dirty="0"/>
              <a:t> </a:t>
            </a:r>
            <a:endParaRPr lang="en-US" dirty="0"/>
          </a:p>
        </p:txBody>
      </p:sp>
    </p:spTree>
    <p:extLst>
      <p:ext uri="{BB962C8B-B14F-4D97-AF65-F5344CB8AC3E}">
        <p14:creationId xmlns:p14="http://schemas.microsoft.com/office/powerpoint/2010/main" val="301129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0019-AA1B-4558-97FC-CC37460FBF1F}"/>
              </a:ext>
            </a:extLst>
          </p:cNvPr>
          <p:cNvSpPr>
            <a:spLocks noGrp="1"/>
          </p:cNvSpPr>
          <p:nvPr>
            <p:ph type="title"/>
          </p:nvPr>
        </p:nvSpPr>
        <p:spPr/>
        <p:txBody>
          <a:bodyPr/>
          <a:lstStyle/>
          <a:p>
            <a:r>
              <a:rPr lang="en-US"/>
              <a:t>Payroll Schedule </a:t>
            </a:r>
          </a:p>
        </p:txBody>
      </p:sp>
      <p:sp>
        <p:nvSpPr>
          <p:cNvPr id="3" name="Content Placeholder 2">
            <a:extLst>
              <a:ext uri="{FF2B5EF4-FFF2-40B4-BE49-F238E27FC236}">
                <a16:creationId xmlns:a16="http://schemas.microsoft.com/office/drawing/2014/main" id="{A96738DE-7168-4DCB-BB7A-A8821802BB8C}"/>
              </a:ext>
            </a:extLst>
          </p:cNvPr>
          <p:cNvSpPr>
            <a:spLocks noGrp="1"/>
          </p:cNvSpPr>
          <p:nvPr>
            <p:ph idx="1"/>
          </p:nvPr>
        </p:nvSpPr>
        <p:spPr>
          <a:xfrm>
            <a:off x="672860" y="1867542"/>
            <a:ext cx="3218420" cy="2956705"/>
          </a:xfrm>
        </p:spPr>
        <p:txBody>
          <a:bodyPr>
            <a:normAutofit lnSpcReduction="10000"/>
          </a:bodyPr>
          <a:lstStyle/>
          <a:p>
            <a:r>
              <a:rPr lang="en-US" sz="2400" dirty="0"/>
              <a:t>All employees are paid every other Thursday</a:t>
            </a:r>
          </a:p>
          <a:p>
            <a:pPr>
              <a:spcBef>
                <a:spcPts val="600"/>
              </a:spcBef>
            </a:pPr>
            <a:r>
              <a:rPr lang="en-US" sz="2400" dirty="0">
                <a:hlinkClick r:id="rId2"/>
              </a:rPr>
              <a:t>Payroll web page</a:t>
            </a:r>
            <a:r>
              <a:rPr lang="en-US" sz="2400" dirty="0"/>
              <a:t> has pay dates, pay period dates, and more</a:t>
            </a:r>
          </a:p>
          <a:p>
            <a:endParaRPr lang="en-US" dirty="0"/>
          </a:p>
        </p:txBody>
      </p:sp>
      <p:sp>
        <p:nvSpPr>
          <p:cNvPr id="4" name="Slide Number Placeholder 3">
            <a:extLst>
              <a:ext uri="{FF2B5EF4-FFF2-40B4-BE49-F238E27FC236}">
                <a16:creationId xmlns:a16="http://schemas.microsoft.com/office/drawing/2014/main" id="{37E5F03D-9B2D-4658-AE45-46A8A45165D0}"/>
              </a:ext>
            </a:extLst>
          </p:cNvPr>
          <p:cNvSpPr>
            <a:spLocks noGrp="1"/>
          </p:cNvSpPr>
          <p:nvPr>
            <p:ph type="sldNum" sz="quarter" idx="12"/>
          </p:nvPr>
        </p:nvSpPr>
        <p:spPr/>
        <p:txBody>
          <a:bodyPr/>
          <a:lstStyle/>
          <a:p>
            <a:fld id="{678F7216-1C8D-9C4B-8765-95E531582293}" type="slidenum">
              <a:rPr lang="en-US" smtClean="0"/>
              <a:t>4</a:t>
            </a:fld>
            <a:endParaRPr lang="en-US"/>
          </a:p>
        </p:txBody>
      </p:sp>
      <p:graphicFrame>
        <p:nvGraphicFramePr>
          <p:cNvPr id="6" name="Table 6">
            <a:extLst>
              <a:ext uri="{FF2B5EF4-FFF2-40B4-BE49-F238E27FC236}">
                <a16:creationId xmlns:a16="http://schemas.microsoft.com/office/drawing/2014/main" id="{8469F89B-B87B-4A6F-9F98-BB13B2E9C9A1}"/>
              </a:ext>
            </a:extLst>
          </p:cNvPr>
          <p:cNvGraphicFramePr>
            <a:graphicFrameLocks noGrp="1"/>
          </p:cNvGraphicFramePr>
          <p:nvPr/>
        </p:nvGraphicFramePr>
        <p:xfrm>
          <a:off x="5476918" y="789471"/>
          <a:ext cx="6339161" cy="592931"/>
        </p:xfrm>
        <a:graphic>
          <a:graphicData uri="http://schemas.openxmlformats.org/drawingml/2006/table">
            <a:tbl>
              <a:tblPr firstRow="1" bandRow="1">
                <a:tableStyleId>{5C22544A-7EE6-4342-B048-85BDC9FD1C3A}</a:tableStyleId>
              </a:tblPr>
              <a:tblGrid>
                <a:gridCol w="6339161">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Payroll web page: </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2"/>
                        </a:rPr>
                        <a:t>wisconsin.edu/</a:t>
                      </a:r>
                      <a:r>
                        <a:rPr lang="en-US" sz="1600" dirty="0" err="1">
                          <a:solidFill>
                            <a:srgbClr val="990033"/>
                          </a:solidFill>
                          <a:latin typeface="Open Sans" panose="020B0606030504020204" pitchFamily="34" charset="0"/>
                          <a:ea typeface="Open Sans" panose="020B0606030504020204" pitchFamily="34" charset="0"/>
                          <a:cs typeface="Open Sans" panose="020B0606030504020204" pitchFamily="34" charset="0"/>
                          <a:hlinkClick r:id="rId2"/>
                        </a:rPr>
                        <a:t>ohrwd</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2"/>
                        </a:rPr>
                        <a:t>/benefits/general-employee-info/payroll/</a:t>
                      </a:r>
                      <a:endPar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7" name="Picture 6">
            <a:extLst>
              <a:ext uri="{FF2B5EF4-FFF2-40B4-BE49-F238E27FC236}">
                <a16:creationId xmlns:a16="http://schemas.microsoft.com/office/drawing/2014/main" id="{6906B04D-7486-0FD6-99A4-62BCD53EFE87}"/>
              </a:ext>
            </a:extLst>
          </p:cNvPr>
          <p:cNvPicPr>
            <a:picLocks noChangeAspect="1"/>
          </p:cNvPicPr>
          <p:nvPr/>
        </p:nvPicPr>
        <p:blipFill>
          <a:blip r:embed="rId3"/>
          <a:stretch>
            <a:fillRect/>
          </a:stretch>
        </p:blipFill>
        <p:spPr>
          <a:xfrm>
            <a:off x="4443410" y="1747520"/>
            <a:ext cx="7372670" cy="3850640"/>
          </a:xfrm>
          <a:prstGeom prst="rect">
            <a:avLst/>
          </a:prstGeom>
        </p:spPr>
      </p:pic>
    </p:spTree>
    <p:extLst>
      <p:ext uri="{BB962C8B-B14F-4D97-AF65-F5344CB8AC3E}">
        <p14:creationId xmlns:p14="http://schemas.microsoft.com/office/powerpoint/2010/main" val="1875233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608D-F80E-49B0-B549-6316056BF442}"/>
              </a:ext>
            </a:extLst>
          </p:cNvPr>
          <p:cNvSpPr>
            <a:spLocks noGrp="1"/>
          </p:cNvSpPr>
          <p:nvPr>
            <p:ph type="title"/>
          </p:nvPr>
        </p:nvSpPr>
        <p:spPr/>
        <p:txBody>
          <a:bodyPr/>
          <a:lstStyle/>
          <a:p>
            <a:r>
              <a:rPr lang="en-US" dirty="0"/>
              <a:t>Health Insurance Opt-Out Incentive </a:t>
            </a:r>
          </a:p>
        </p:txBody>
      </p:sp>
      <p:sp>
        <p:nvSpPr>
          <p:cNvPr id="3" name="Content Placeholder 2">
            <a:extLst>
              <a:ext uri="{FF2B5EF4-FFF2-40B4-BE49-F238E27FC236}">
                <a16:creationId xmlns:a16="http://schemas.microsoft.com/office/drawing/2014/main" id="{860F89CF-F6C0-40B6-8163-3E3FB89AFE33}"/>
              </a:ext>
            </a:extLst>
          </p:cNvPr>
          <p:cNvSpPr>
            <a:spLocks noGrp="1"/>
          </p:cNvSpPr>
          <p:nvPr>
            <p:ph idx="1"/>
          </p:nvPr>
        </p:nvSpPr>
        <p:spPr>
          <a:xfrm>
            <a:off x="635479" y="1543051"/>
            <a:ext cx="10805154" cy="4725670"/>
          </a:xfrm>
        </p:spPr>
        <p:txBody>
          <a:bodyPr>
            <a:normAutofit fontScale="70000" lnSpcReduction="20000"/>
          </a:bodyPr>
          <a:lstStyle/>
          <a:p>
            <a:pPr>
              <a:lnSpc>
                <a:spcPct val="120000"/>
              </a:lnSpc>
            </a:pPr>
            <a:r>
              <a:rPr lang="en-US" dirty="0"/>
              <a:t>May be available if you do not need health insurance through the Universities of Wisconsin</a:t>
            </a:r>
          </a:p>
          <a:p>
            <a:pPr>
              <a:lnSpc>
                <a:spcPct val="120000"/>
              </a:lnSpc>
            </a:pPr>
            <a:r>
              <a:rPr lang="en-US" dirty="0"/>
              <a:t>Receive up to $2,000 annually; prorated for new hires</a:t>
            </a:r>
          </a:p>
          <a:p>
            <a:pPr>
              <a:lnSpc>
                <a:spcPct val="120000"/>
              </a:lnSpc>
            </a:pPr>
            <a:r>
              <a:rPr lang="en-US" dirty="0"/>
              <a:t>Incentive is taxable and paid on two paychecks each month</a:t>
            </a:r>
          </a:p>
          <a:p>
            <a:pPr>
              <a:lnSpc>
                <a:spcPct val="120000"/>
              </a:lnSpc>
            </a:pPr>
            <a:r>
              <a:rPr lang="en-US" dirty="0"/>
              <a:t>You must reenroll each year to receive the incentive. Select the “health opt-out incentive in the </a:t>
            </a:r>
            <a:r>
              <a:rPr lang="en-US" dirty="0" err="1"/>
              <a:t>MyUW</a:t>
            </a:r>
            <a:r>
              <a:rPr lang="en-US" dirty="0"/>
              <a:t> portal (not waive)</a:t>
            </a:r>
          </a:p>
          <a:p>
            <a:pPr>
              <a:lnSpc>
                <a:spcPct val="120000"/>
              </a:lnSpc>
            </a:pPr>
            <a:r>
              <a:rPr lang="en-US" b="1" dirty="0"/>
              <a:t>You are eligible if you</a:t>
            </a:r>
            <a:r>
              <a:rPr lang="en-US" dirty="0"/>
              <a:t>:</a:t>
            </a:r>
          </a:p>
          <a:p>
            <a:pPr marL="685800" lvl="2">
              <a:buFont typeface="Arial" panose="020B0604020202020204" pitchFamily="34" charset="0"/>
              <a:buChar char="•"/>
            </a:pPr>
            <a:r>
              <a:rPr lang="en-US" sz="2600" dirty="0"/>
              <a:t>Are eligible for the WRS Benefits Package </a:t>
            </a:r>
          </a:p>
          <a:p>
            <a:pPr marL="685800" lvl="2">
              <a:buFont typeface="Arial" panose="020B0604020202020204" pitchFamily="34" charset="0"/>
              <a:buChar char="•"/>
            </a:pPr>
            <a:r>
              <a:rPr lang="en-US" sz="2600" dirty="0"/>
              <a:t>Are eligible for the employer contribution to your health insurance</a:t>
            </a:r>
          </a:p>
          <a:p>
            <a:pPr marL="685800" lvl="2">
              <a:buFont typeface="Arial" panose="020B0604020202020204" pitchFamily="34" charset="0"/>
              <a:buChar char="•"/>
            </a:pPr>
            <a:r>
              <a:rPr lang="en-US" sz="2600" dirty="0"/>
              <a:t>Are not a dependent on another State Group Health Insurance Plan</a:t>
            </a:r>
          </a:p>
          <a:p>
            <a:endParaRPr lang="en-US" dirty="0"/>
          </a:p>
        </p:txBody>
      </p:sp>
      <p:sp>
        <p:nvSpPr>
          <p:cNvPr id="4" name="Slide Number Placeholder 3">
            <a:extLst>
              <a:ext uri="{FF2B5EF4-FFF2-40B4-BE49-F238E27FC236}">
                <a16:creationId xmlns:a16="http://schemas.microsoft.com/office/drawing/2014/main" id="{72DD4056-8918-40DC-A143-3803B7FFC40B}"/>
              </a:ext>
            </a:extLst>
          </p:cNvPr>
          <p:cNvSpPr>
            <a:spLocks noGrp="1"/>
          </p:cNvSpPr>
          <p:nvPr>
            <p:ph type="sldNum" sz="quarter" idx="12"/>
          </p:nvPr>
        </p:nvSpPr>
        <p:spPr/>
        <p:txBody>
          <a:bodyPr/>
          <a:lstStyle/>
          <a:p>
            <a:fld id="{678F7216-1C8D-9C4B-8765-95E531582293}" type="slidenum">
              <a:rPr lang="en-US" smtClean="0"/>
              <a:t>40</a:t>
            </a:fld>
            <a:endParaRPr lang="en-US"/>
          </a:p>
        </p:txBody>
      </p:sp>
      <p:graphicFrame>
        <p:nvGraphicFramePr>
          <p:cNvPr id="5" name="Table 4">
            <a:extLst>
              <a:ext uri="{FF2B5EF4-FFF2-40B4-BE49-F238E27FC236}">
                <a16:creationId xmlns:a16="http://schemas.microsoft.com/office/drawing/2014/main" id="{84E6B4FA-7716-43FE-B660-2F664FE493A9}"/>
              </a:ext>
            </a:extLst>
          </p:cNvPr>
          <p:cNvGraphicFramePr>
            <a:graphicFrameLocks noGrp="1"/>
          </p:cNvGraphicFramePr>
          <p:nvPr>
            <p:extLst>
              <p:ext uri="{D42A27DB-BD31-4B8C-83A1-F6EECF244321}">
                <p14:modId xmlns:p14="http://schemas.microsoft.com/office/powerpoint/2010/main" val="1185346289"/>
              </p:ext>
            </p:extLst>
          </p:nvPr>
        </p:nvGraphicFramePr>
        <p:xfrm>
          <a:off x="998870" y="5880968"/>
          <a:ext cx="7542382" cy="592931"/>
        </p:xfrm>
        <a:graphic>
          <a:graphicData uri="http://schemas.openxmlformats.org/drawingml/2006/table">
            <a:tbl>
              <a:tblPr firstRow="1" bandRow="1">
                <a:tableStyleId>{5C22544A-7EE6-4342-B048-85BDC9FD1C3A}</a:tableStyleId>
              </a:tblPr>
              <a:tblGrid>
                <a:gridCol w="7542382">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Opt-Out Incentive web page: </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rPr>
                        <a:t>wisconsin.edu/</a:t>
                      </a:r>
                      <a:r>
                        <a:rPr lang="en-US" sz="1600" dirty="0" err="1">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rPr>
                        <a:t>ohrwd</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rPr>
                        <a:t>/benefits/opt-out/</a:t>
                      </a:r>
                      <a:endPar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2012276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4957000"/>
            <a:ext cx="9583061" cy="736046"/>
          </a:xfrm>
        </p:spPr>
        <p:txBody>
          <a:bodyPr>
            <a:noAutofit/>
          </a:bodyPr>
          <a:lstStyle/>
          <a:p>
            <a:r>
              <a:rPr lang="en-US" sz="5400" dirty="0"/>
              <a:t>Dental Insurance </a:t>
            </a:r>
            <a:br>
              <a:rPr lang="en-US" sz="5400" dirty="0"/>
            </a:b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D11B23A5-BE18-F013-F421-5472EC9F5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313" y="4088668"/>
            <a:ext cx="680830" cy="680830"/>
          </a:xfrm>
          <a:prstGeom prst="rect">
            <a:avLst/>
          </a:prstGeom>
        </p:spPr>
      </p:pic>
    </p:spTree>
    <p:extLst>
      <p:ext uri="{BB962C8B-B14F-4D97-AF65-F5344CB8AC3E}">
        <p14:creationId xmlns:p14="http://schemas.microsoft.com/office/powerpoint/2010/main" val="2046698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rmAutofit/>
          </a:bodyPr>
          <a:lstStyle/>
          <a:p>
            <a:r>
              <a:rPr lang="en-US" dirty="0"/>
              <a:t>Dental Insurance–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42</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1207205369"/>
              </p:ext>
            </p:extLst>
          </p:nvPr>
        </p:nvGraphicFramePr>
        <p:xfrm>
          <a:off x="244551" y="1511560"/>
          <a:ext cx="11706446" cy="4253773"/>
        </p:xfrm>
        <a:graphic>
          <a:graphicData uri="http://schemas.openxmlformats.org/drawingml/2006/table">
            <a:tbl>
              <a:tblPr firstRow="1" firstCol="1" bandRow="1">
                <a:tableStyleId>{C4B1156A-380E-4F78-BDF5-A606A8083BF9}</a:tableStyleId>
              </a:tblPr>
              <a:tblGrid>
                <a:gridCol w="5518912">
                  <a:extLst>
                    <a:ext uri="{9D8B030D-6E8A-4147-A177-3AD203B41FA5}">
                      <a16:colId xmlns:a16="http://schemas.microsoft.com/office/drawing/2014/main" val="20000"/>
                    </a:ext>
                  </a:extLst>
                </a:gridCol>
                <a:gridCol w="6187534">
                  <a:extLst>
                    <a:ext uri="{9D8B030D-6E8A-4147-A177-3AD203B41FA5}">
                      <a16:colId xmlns:a16="http://schemas.microsoft.com/office/drawing/2014/main" val="20001"/>
                    </a:ext>
                  </a:extLst>
                </a:gridCol>
              </a:tblGrid>
              <a:tr h="622020">
                <a:tc>
                  <a:txBody>
                    <a:bodyPr/>
                    <a:lstStyle/>
                    <a:p>
                      <a:pPr marL="0" marR="0" algn="ctr">
                        <a:lnSpc>
                          <a:spcPct val="107000"/>
                        </a:lnSpc>
                        <a:spcBef>
                          <a:spcPts val="0"/>
                        </a:spcBef>
                        <a:spcAft>
                          <a:spcPts val="800"/>
                        </a:spcAft>
                      </a:pPr>
                      <a:r>
                        <a:rPr lang="en-US"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Uniform Dental Plan</a:t>
                      </a:r>
                      <a:br>
                        <a:rPr lang="en-US"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Preventive Dental Plan</a:t>
                      </a:r>
                    </a:p>
                  </a:txBody>
                  <a:tcPr marL="67951" marR="67951" marT="9438" marB="0" anchor="ctr">
                    <a:solidFill>
                      <a:srgbClr val="D8CBCD"/>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19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Select Plan</a:t>
                      </a:r>
                      <a:br>
                        <a:rPr lang="en-US" sz="19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19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Select Plus Plan</a:t>
                      </a:r>
                    </a:p>
                  </a:txBody>
                  <a:tcPr marL="67951" marR="67951" marT="9438" marB="0" anchor="ctr">
                    <a:solidFill>
                      <a:srgbClr val="D8CBCD"/>
                    </a:solidFill>
                  </a:tcPr>
                </a:tc>
                <a:extLst>
                  <a:ext uri="{0D108BD9-81ED-4DB2-BD59-A6C34878D82A}">
                    <a16:rowId xmlns:a16="http://schemas.microsoft.com/office/drawing/2014/main" val="10000"/>
                  </a:ext>
                </a:extLst>
              </a:tr>
              <a:tr h="3608001">
                <a:tc>
                  <a:txBody>
                    <a:bodyPr/>
                    <a:lstStyle/>
                    <a:p>
                      <a:pPr marL="114300" marR="0" lvl="0" indent="0" algn="l" defTabSz="457200" rtl="0" eaLnBrk="1" fontAlgn="auto" latinLnBrk="0" hangingPunct="1">
                        <a:lnSpc>
                          <a:spcPct val="107000"/>
                        </a:lnSpc>
                        <a:spcBef>
                          <a:spcPts val="0"/>
                        </a:spcBef>
                        <a:spcAft>
                          <a:spcPts val="800"/>
                        </a:spcAft>
                        <a:buClrTx/>
                        <a:buSzTx/>
                        <a:buFontTx/>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are eligible for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one</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plan based on your State Group Health Insurance enrollment.</a:t>
                      </a:r>
                    </a:p>
                    <a:p>
                      <a:pPr marL="114300" marR="0" lvl="0" indent="0" algn="l" defTabSz="457200" rtl="0" eaLnBrk="1" fontAlgn="auto" latinLnBrk="0" hangingPunct="1">
                        <a:lnSpc>
                          <a:spcPct val="107000"/>
                        </a:lnSpc>
                        <a:spcBef>
                          <a:spcPts val="0"/>
                        </a:spcBef>
                        <a:spcAft>
                          <a:spcPts val="800"/>
                        </a:spcAft>
                        <a:buClrTx/>
                        <a:buSzTx/>
                        <a:buFontTx/>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plans provide the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same</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benefits &amp; networks.</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Diagnostic &amp; Preventive Services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Cleanings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Sealants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X-rays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Fluoride Treatments (to age 19)</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Fillings</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Non-Surgical Extractions</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Orthodontics for children</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Annual benefit maximum per person is $1,000</a:t>
                      </a:r>
                    </a:p>
                  </a:txBody>
                  <a:tcPr marL="67951" marR="67951" marT="9438" marB="0">
                    <a:noFill/>
                  </a:tcPr>
                </a:tc>
                <a:tc>
                  <a:txBody>
                    <a:bodyPr/>
                    <a:lstStyle/>
                    <a:p>
                      <a:pPr marL="0" marR="0" lvl="1" indent="112713"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You may enroll in </a:t>
                      </a:r>
                      <a:r>
                        <a:rPr lang="en-US" sz="1700" b="1" dirty="0">
                          <a:effectLst/>
                          <a:latin typeface="Open Sans" panose="020B0606030504020204" pitchFamily="34" charset="0"/>
                          <a:ea typeface="Open Sans" panose="020B0606030504020204" pitchFamily="34" charset="0"/>
                          <a:cs typeface="Open Sans" panose="020B0606030504020204" pitchFamily="34" charset="0"/>
                        </a:rPr>
                        <a:t>one</a:t>
                      </a:r>
                      <a:r>
                        <a:rPr lang="en-US" sz="1700" dirty="0">
                          <a:effectLst/>
                          <a:latin typeface="Open Sans" panose="020B0606030504020204" pitchFamily="34" charset="0"/>
                          <a:ea typeface="Open Sans" panose="020B0606030504020204" pitchFamily="34" charset="0"/>
                          <a:cs typeface="Open Sans" panose="020B0606030504020204" pitchFamily="34" charset="0"/>
                        </a:rPr>
                        <a:t> plan.</a:t>
                      </a:r>
                    </a:p>
                    <a:p>
                      <a:pPr marL="0" marR="0" lvl="1" indent="112713"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The plans have </a:t>
                      </a:r>
                      <a:r>
                        <a:rPr lang="en-US" sz="1700" b="1" dirty="0">
                          <a:effectLst/>
                          <a:latin typeface="Open Sans" panose="020B0606030504020204" pitchFamily="34" charset="0"/>
                          <a:ea typeface="Open Sans" panose="020B0606030504020204" pitchFamily="34" charset="0"/>
                          <a:cs typeface="Open Sans" panose="020B0606030504020204" pitchFamily="34" charset="0"/>
                        </a:rPr>
                        <a:t>different </a:t>
                      </a:r>
                      <a:r>
                        <a:rPr lang="en-US" sz="1700" dirty="0">
                          <a:effectLst/>
                          <a:latin typeface="Open Sans" panose="020B0606030504020204" pitchFamily="34" charset="0"/>
                          <a:ea typeface="Open Sans" panose="020B0606030504020204" pitchFamily="34" charset="0"/>
                          <a:cs typeface="Open Sans" panose="020B0606030504020204" pitchFamily="34" charset="0"/>
                        </a:rPr>
                        <a:t>benefits levels &amp; networks. </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Major Services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Crowns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Bridges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Root canals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Implants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Surgical extractions</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Deductibles and annual benefit maximums vary by plan</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Orthodontics for children &amp; adults (Select Plus Plan only)</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 coverage for preventive or basic services</a:t>
                      </a:r>
                    </a:p>
                  </a:txBody>
                  <a:tcPr marL="67951" marR="67951" marT="9438" marB="0">
                    <a:noFill/>
                  </a:tcPr>
                </a:tc>
                <a:extLst>
                  <a:ext uri="{0D108BD9-81ED-4DB2-BD59-A6C34878D82A}">
                    <a16:rowId xmlns:a16="http://schemas.microsoft.com/office/drawing/2014/main" val="2321205288"/>
                  </a:ext>
                </a:extLst>
              </a:tr>
            </a:tbl>
          </a:graphicData>
        </a:graphic>
      </p:graphicFrame>
      <p:sp>
        <p:nvSpPr>
          <p:cNvPr id="3" name="TextBox 2">
            <a:extLst>
              <a:ext uri="{FF2B5EF4-FFF2-40B4-BE49-F238E27FC236}">
                <a16:creationId xmlns:a16="http://schemas.microsoft.com/office/drawing/2014/main" id="{F6433AAD-9E17-1A96-2483-FC2BA8184E3B}"/>
              </a:ext>
            </a:extLst>
          </p:cNvPr>
          <p:cNvSpPr txBox="1"/>
          <p:nvPr/>
        </p:nvSpPr>
        <p:spPr>
          <a:xfrm>
            <a:off x="4420707" y="5754685"/>
            <a:ext cx="3007151" cy="461665"/>
          </a:xfrm>
          <a:prstGeom prst="rect">
            <a:avLst/>
          </a:prstGeom>
          <a:noFill/>
        </p:spPr>
        <p:txBody>
          <a:bodyPr wrap="square" rtlCol="0">
            <a:spAutoFit/>
          </a:bodyPr>
          <a:lstStyle/>
          <a:p>
            <a:r>
              <a:rPr lang="en-US" sz="2400" b="1" dirty="0">
                <a:solidFill>
                  <a:srgbClr val="009900"/>
                </a:solidFill>
              </a:rPr>
              <a:t>Benefits provided by:</a:t>
            </a:r>
            <a:r>
              <a:rPr lang="en-US" dirty="0">
                <a:solidFill>
                  <a:srgbClr val="009900"/>
                </a:solidFill>
              </a:rPr>
              <a:t> </a:t>
            </a:r>
          </a:p>
        </p:txBody>
      </p:sp>
      <p:pic>
        <p:nvPicPr>
          <p:cNvPr id="6" name="Picture 5">
            <a:extLst>
              <a:ext uri="{FF2B5EF4-FFF2-40B4-BE49-F238E27FC236}">
                <a16:creationId xmlns:a16="http://schemas.microsoft.com/office/drawing/2014/main" id="{D7D73FB0-6D4F-C6AA-89C9-38D7D87DB25E}"/>
              </a:ext>
            </a:extLst>
          </p:cNvPr>
          <p:cNvPicPr>
            <a:picLocks noChangeAspect="1"/>
          </p:cNvPicPr>
          <p:nvPr/>
        </p:nvPicPr>
        <p:blipFill>
          <a:blip r:embed="rId3"/>
          <a:stretch>
            <a:fillRect/>
          </a:stretch>
        </p:blipFill>
        <p:spPr>
          <a:xfrm>
            <a:off x="3803440" y="6125059"/>
            <a:ext cx="3762375" cy="558538"/>
          </a:xfrm>
          <a:prstGeom prst="rect">
            <a:avLst/>
          </a:prstGeom>
        </p:spPr>
      </p:pic>
    </p:spTree>
    <p:extLst>
      <p:ext uri="{BB962C8B-B14F-4D97-AF65-F5344CB8AC3E}">
        <p14:creationId xmlns:p14="http://schemas.microsoft.com/office/powerpoint/2010/main" val="1503450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rmAutofit/>
          </a:bodyPr>
          <a:lstStyle/>
          <a:p>
            <a:r>
              <a:rPr lang="en-US" dirty="0"/>
              <a:t>Dental Insurance–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43</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1399464076"/>
              </p:ext>
            </p:extLst>
          </p:nvPr>
        </p:nvGraphicFramePr>
        <p:xfrm>
          <a:off x="629948" y="1810752"/>
          <a:ext cx="10921042" cy="2458973"/>
        </p:xfrm>
        <a:graphic>
          <a:graphicData uri="http://schemas.openxmlformats.org/drawingml/2006/table">
            <a:tbl>
              <a:tblPr firstRow="1" firstCol="1" bandRow="1">
                <a:tableStyleId>{C4B1156A-380E-4F78-BDF5-A606A8083BF9}</a:tableStyleId>
              </a:tblPr>
              <a:tblGrid>
                <a:gridCol w="5320565">
                  <a:extLst>
                    <a:ext uri="{9D8B030D-6E8A-4147-A177-3AD203B41FA5}">
                      <a16:colId xmlns:a16="http://schemas.microsoft.com/office/drawing/2014/main" val="20000"/>
                    </a:ext>
                  </a:extLst>
                </a:gridCol>
                <a:gridCol w="5600477">
                  <a:extLst>
                    <a:ext uri="{9D8B030D-6E8A-4147-A177-3AD203B41FA5}">
                      <a16:colId xmlns:a16="http://schemas.microsoft.com/office/drawing/2014/main" val="20001"/>
                    </a:ext>
                  </a:extLst>
                </a:gridCol>
              </a:tblGrid>
              <a:tr h="333503">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Uniform Dental Plan</a:t>
                      </a:r>
                    </a:p>
                  </a:txBody>
                  <a:tcPr marL="67951" marR="67951" marT="9438" marB="0" anchor="ctr">
                    <a:solidFill>
                      <a:srgbClr val="D8CBCD"/>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Preventive Dental Plan</a:t>
                      </a:r>
                    </a:p>
                  </a:txBody>
                  <a:tcPr marL="67951" marR="67951" marT="9438" marB="0" anchor="ctr">
                    <a:solidFill>
                      <a:srgbClr val="D8CBCD"/>
                    </a:solidFill>
                  </a:tcPr>
                </a:tc>
                <a:extLst>
                  <a:ext uri="{0D108BD9-81ED-4DB2-BD59-A6C34878D82A}">
                    <a16:rowId xmlns:a16="http://schemas.microsoft.com/office/drawing/2014/main" val="10000"/>
                  </a:ext>
                </a:extLst>
              </a:tr>
              <a:tr h="2125470">
                <a:tc>
                  <a:txBody>
                    <a:bodyPr/>
                    <a:lstStyle/>
                    <a:p>
                      <a:pPr marL="400050" marR="0" lvl="0" indent="-285750" algn="l" defTabSz="457200" rtl="0" eaLnBrk="1" fontAlgn="auto" latinLnBrk="0" hangingPunct="1">
                        <a:lnSpc>
                          <a:spcPct val="107000"/>
                        </a:lnSpc>
                        <a:spcBef>
                          <a:spcPts val="0"/>
                        </a:spcBef>
                        <a:spcAft>
                          <a:spcPts val="80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Eligible if you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enroll</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 State Group Health Insurance</a:t>
                      </a:r>
                    </a:p>
                    <a:p>
                      <a:pPr marL="400050" marR="0" lvl="0" indent="-285750" algn="l" defTabSz="457200" rtl="0" eaLnBrk="1" fontAlgn="auto" latinLnBrk="0" hangingPunct="1">
                        <a:lnSpc>
                          <a:spcPct val="107000"/>
                        </a:lnSpc>
                        <a:spcBef>
                          <a:spcPts val="0"/>
                        </a:spcBef>
                        <a:spcAft>
                          <a:spcPts val="80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Premium is less than Preventive Dental</a:t>
                      </a:r>
                    </a:p>
                    <a:p>
                      <a:pPr marL="400050" marR="0" lvl="0" indent="-285750" algn="l" defTabSz="457200" rtl="0" eaLnBrk="1" fontAlgn="auto" latinLnBrk="0" hangingPunct="1">
                        <a:lnSpc>
                          <a:spcPct val="107000"/>
                        </a:lnSpc>
                        <a:spcBef>
                          <a:spcPts val="0"/>
                        </a:spcBef>
                        <a:spcAft>
                          <a:spcPts val="80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Premium is added to your health insurance premium on your paycheck</a:t>
                      </a:r>
                    </a:p>
                  </a:txBody>
                  <a:tcPr marL="67951" marR="67951" marT="9438" marB="0">
                    <a:noFill/>
                  </a:tcPr>
                </a:tc>
                <a:tc>
                  <a:txBody>
                    <a:bodyPr/>
                    <a:lstStyle/>
                    <a:p>
                      <a:pPr marL="285750" marR="0" lvl="1" indent="-285750"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Eligible if you waive State Group Health Insurance OR select the Health Opt-Out Incentive</a:t>
                      </a:r>
                    </a:p>
                    <a:p>
                      <a:pPr marL="285750" marR="0" lvl="1" indent="-285750"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Premium is more than Uniform Dental</a:t>
                      </a:r>
                    </a:p>
                    <a:p>
                      <a:pPr marL="285750" marR="0" lvl="1" indent="-285750"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Premium will appear as a separate deduction on your paycheck </a:t>
                      </a:r>
                    </a:p>
                  </a:txBody>
                  <a:tcPr marL="67951" marR="67951" marT="9438" marB="0">
                    <a:noFill/>
                  </a:tcPr>
                </a:tc>
                <a:extLst>
                  <a:ext uri="{0D108BD9-81ED-4DB2-BD59-A6C34878D82A}">
                    <a16:rowId xmlns:a16="http://schemas.microsoft.com/office/drawing/2014/main" val="2321205288"/>
                  </a:ext>
                </a:extLst>
              </a:tr>
            </a:tbl>
          </a:graphicData>
        </a:graphic>
      </p:graphicFrame>
      <p:graphicFrame>
        <p:nvGraphicFramePr>
          <p:cNvPr id="8" name="Table 7">
            <a:extLst>
              <a:ext uri="{FF2B5EF4-FFF2-40B4-BE49-F238E27FC236}">
                <a16:creationId xmlns:a16="http://schemas.microsoft.com/office/drawing/2014/main" id="{AB38AB88-E640-793F-0FC0-E32CF09FB8F2}"/>
              </a:ext>
            </a:extLst>
          </p:cNvPr>
          <p:cNvGraphicFramePr>
            <a:graphicFrameLocks noGrp="1"/>
          </p:cNvGraphicFramePr>
          <p:nvPr>
            <p:extLst>
              <p:ext uri="{D42A27DB-BD31-4B8C-83A1-F6EECF244321}">
                <p14:modId xmlns:p14="http://schemas.microsoft.com/office/powerpoint/2010/main" val="3295661263"/>
              </p:ext>
            </p:extLst>
          </p:nvPr>
        </p:nvGraphicFramePr>
        <p:xfrm>
          <a:off x="747939" y="5216475"/>
          <a:ext cx="4941246" cy="592931"/>
        </p:xfrm>
        <a:graphic>
          <a:graphicData uri="http://schemas.openxmlformats.org/drawingml/2006/table">
            <a:tbl>
              <a:tblPr firstRow="1" bandRow="1">
                <a:tableStyleId>{5C22544A-7EE6-4342-B048-85BDC9FD1C3A}</a:tableStyleId>
              </a:tblPr>
              <a:tblGrid>
                <a:gridCol w="4941246">
                  <a:extLst>
                    <a:ext uri="{9D8B030D-6E8A-4147-A177-3AD203B41FA5}">
                      <a16:colId xmlns:a16="http://schemas.microsoft.com/office/drawing/2014/main" val="3650132062"/>
                    </a:ext>
                  </a:extLst>
                </a:gridCol>
              </a:tblGrid>
              <a:tr h="592931">
                <a:tc>
                  <a:txBody>
                    <a:bodyPr/>
                    <a:lstStyle/>
                    <a:p>
                      <a:r>
                        <a:rPr lang="en-US" sz="1600" b="0" dirty="0">
                          <a:solidFill>
                            <a:schemeClr val="tx1"/>
                          </a:solidFill>
                        </a:rPr>
                        <a:t>Locate an in-network dentist: </a:t>
                      </a:r>
                      <a:r>
                        <a:rPr lang="en-US" sz="1600" u="sng" dirty="0">
                          <a:solidFill>
                            <a:schemeClr val="accent5"/>
                          </a:solidFill>
                          <a:hlinkClick r:id="rId2"/>
                        </a:rPr>
                        <a:t>Delta Dental website</a:t>
                      </a:r>
                      <a:r>
                        <a:rPr lang="en-US" sz="1600" dirty="0"/>
                        <a:t> </a:t>
                      </a: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9" name="Rectangle 8">
            <a:extLst>
              <a:ext uri="{FF2B5EF4-FFF2-40B4-BE49-F238E27FC236}">
                <a16:creationId xmlns:a16="http://schemas.microsoft.com/office/drawing/2014/main" id="{9F7B0869-7D06-5AFE-FB90-CE7951CEFA4D}"/>
              </a:ext>
            </a:extLst>
          </p:cNvPr>
          <p:cNvSpPr/>
          <p:nvPr/>
        </p:nvSpPr>
        <p:spPr>
          <a:xfrm>
            <a:off x="672860" y="4517476"/>
            <a:ext cx="10352688" cy="369332"/>
          </a:xfrm>
          <a:prstGeom prst="rect">
            <a:avLst/>
          </a:prstGeom>
        </p:spPr>
        <p:txBody>
          <a:bodyPr wrap="square">
            <a:spAutoFit/>
          </a:bodyPr>
          <a:lstStyle/>
          <a:p>
            <a:pPr algn="ctr"/>
            <a:r>
              <a:rPr lang="en-US" b="1" dirty="0"/>
              <a:t>View the coverage comparison and premiums in your Benefits Summary.</a:t>
            </a:r>
          </a:p>
        </p:txBody>
      </p:sp>
    </p:spTree>
    <p:extLst>
      <p:ext uri="{BB962C8B-B14F-4D97-AF65-F5344CB8AC3E}">
        <p14:creationId xmlns:p14="http://schemas.microsoft.com/office/powerpoint/2010/main" val="287139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45" y="162482"/>
            <a:ext cx="11464506" cy="753311"/>
          </a:xfrm>
        </p:spPr>
        <p:txBody>
          <a:bodyPr>
            <a:noAutofit/>
          </a:bodyPr>
          <a:lstStyle/>
          <a:p>
            <a:r>
              <a:rPr lang="en-US" b="1" dirty="0">
                <a:ea typeface="Open Sans" panose="020B0606030504020204" pitchFamily="34" charset="0"/>
                <a:cs typeface="Open Sans" panose="020B0606030504020204" pitchFamily="34" charset="0"/>
              </a:rPr>
              <a:t>Dental Insurance – Plan Comparison</a:t>
            </a:r>
          </a:p>
        </p:txBody>
      </p:sp>
      <p:sp>
        <p:nvSpPr>
          <p:cNvPr id="3" name="Slide Number Placeholder 2">
            <a:extLst>
              <a:ext uri="{FF2B5EF4-FFF2-40B4-BE49-F238E27FC236}">
                <a16:creationId xmlns:a16="http://schemas.microsoft.com/office/drawing/2014/main" id="{F5E7F1E0-00D2-ECE2-8C95-053448746C36}"/>
              </a:ext>
            </a:extLst>
          </p:cNvPr>
          <p:cNvSpPr>
            <a:spLocks noGrp="1"/>
          </p:cNvSpPr>
          <p:nvPr>
            <p:ph type="sldNum" sz="quarter" idx="12"/>
          </p:nvPr>
        </p:nvSpPr>
        <p:spPr/>
        <p:txBody>
          <a:bodyPr/>
          <a:lstStyle/>
          <a:p>
            <a:fld id="{678F7216-1C8D-9C4B-8765-95E531582293}" type="slidenum">
              <a:rPr lang="en-US" smtClean="0"/>
              <a:t>44</a:t>
            </a:fld>
            <a:endParaRPr lang="en-US"/>
          </a:p>
        </p:txBody>
      </p:sp>
      <p:graphicFrame>
        <p:nvGraphicFramePr>
          <p:cNvPr id="5" name="Content Placeholder 3">
            <a:extLst>
              <a:ext uri="{FF2B5EF4-FFF2-40B4-BE49-F238E27FC236}">
                <a16:creationId xmlns:a16="http://schemas.microsoft.com/office/drawing/2014/main" id="{2018BA73-780B-909A-3940-122C34699315}"/>
              </a:ext>
            </a:extLst>
          </p:cNvPr>
          <p:cNvGraphicFramePr>
            <a:graphicFrameLocks/>
          </p:cNvGraphicFramePr>
          <p:nvPr>
            <p:extLst>
              <p:ext uri="{D42A27DB-BD31-4B8C-83A1-F6EECF244321}">
                <p14:modId xmlns:p14="http://schemas.microsoft.com/office/powerpoint/2010/main" val="2413164290"/>
              </p:ext>
            </p:extLst>
          </p:nvPr>
        </p:nvGraphicFramePr>
        <p:xfrm>
          <a:off x="213760" y="1161612"/>
          <a:ext cx="11761930" cy="4613877"/>
        </p:xfrm>
        <a:graphic>
          <a:graphicData uri="http://schemas.openxmlformats.org/drawingml/2006/table">
            <a:tbl>
              <a:tblPr firstRow="1" bandRow="1"/>
              <a:tblGrid>
                <a:gridCol w="3217698">
                  <a:extLst>
                    <a:ext uri="{9D8B030D-6E8A-4147-A177-3AD203B41FA5}">
                      <a16:colId xmlns:a16="http://schemas.microsoft.com/office/drawing/2014/main" val="1565076637"/>
                    </a:ext>
                  </a:extLst>
                </a:gridCol>
                <a:gridCol w="3392129">
                  <a:extLst>
                    <a:ext uri="{9D8B030D-6E8A-4147-A177-3AD203B41FA5}">
                      <a16:colId xmlns:a16="http://schemas.microsoft.com/office/drawing/2014/main" val="3039585157"/>
                    </a:ext>
                  </a:extLst>
                </a:gridCol>
                <a:gridCol w="2428568">
                  <a:extLst>
                    <a:ext uri="{9D8B030D-6E8A-4147-A177-3AD203B41FA5}">
                      <a16:colId xmlns:a16="http://schemas.microsoft.com/office/drawing/2014/main" val="1353703137"/>
                    </a:ext>
                  </a:extLst>
                </a:gridCol>
                <a:gridCol w="2723535">
                  <a:extLst>
                    <a:ext uri="{9D8B030D-6E8A-4147-A177-3AD203B41FA5}">
                      <a16:colId xmlns:a16="http://schemas.microsoft.com/office/drawing/2014/main" val="3706900056"/>
                    </a:ext>
                  </a:extLst>
                </a:gridCol>
              </a:tblGrid>
              <a:tr h="702105">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Gill Sans MT" panose="020B0502020104020203" pitchFamily="34" charset="0"/>
                        </a:rPr>
                        <a:t>Uniform Dental</a:t>
                      </a:r>
                    </a:p>
                    <a:p>
                      <a:pPr algn="ctr"/>
                      <a:r>
                        <a:rPr lang="en-US" sz="1800" dirty="0">
                          <a:latin typeface="Gill Sans MT" panose="020B0502020104020203" pitchFamily="34" charset="0"/>
                        </a:rPr>
                        <a:t>(SGH enrollees) and</a:t>
                      </a:r>
                    </a:p>
                    <a:p>
                      <a:pPr algn="ctr"/>
                      <a:r>
                        <a:rPr lang="en-US" sz="1800" dirty="0">
                          <a:latin typeface="Gill Sans MT" panose="020B0502020104020203" pitchFamily="34" charset="0"/>
                        </a:rPr>
                        <a:t>Preventive Dental</a:t>
                      </a:r>
                    </a:p>
                    <a:p>
                      <a:pPr algn="ctr"/>
                      <a:r>
                        <a:rPr lang="en-US" sz="1800" dirty="0">
                          <a:latin typeface="Gill Sans MT" panose="020B0502020104020203" pitchFamily="34" charset="0"/>
                        </a:rPr>
                        <a:t>(non-SGH enrollees)*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tc>
                  <a:txBody>
                    <a:bodyPr/>
                    <a:lstStyle/>
                    <a:p>
                      <a:pPr algn="ctr"/>
                      <a:r>
                        <a:rPr lang="en-US" sz="1800" b="1" dirty="0">
                          <a:solidFill>
                            <a:schemeClr val="bg1"/>
                          </a:solidFill>
                          <a:latin typeface="Gill Sans MT" panose="020B0502020104020203" pitchFamily="34" charset="0"/>
                        </a:rPr>
                        <a:t>Select Plan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Gill Sans MT" panose="020B0502020104020203" pitchFamily="34" charset="0"/>
                        </a:rPr>
                        <a:t>Select Plus Plan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20032"/>
                    </a:solidFill>
                  </a:tcPr>
                </a:tc>
                <a:extLst>
                  <a:ext uri="{0D108BD9-81ED-4DB2-BD59-A6C34878D82A}">
                    <a16:rowId xmlns:a16="http://schemas.microsoft.com/office/drawing/2014/main" val="3981902534"/>
                  </a:ext>
                </a:extLst>
              </a:tr>
              <a:tr h="702105">
                <a:tc>
                  <a:txBody>
                    <a:bodyPr/>
                    <a:lstStyle/>
                    <a:p>
                      <a:r>
                        <a:rPr lang="en-US" sz="1800" dirty="0">
                          <a:latin typeface="Gill Sans MT" panose="020B0502020104020203" pitchFamily="34" charset="0"/>
                        </a:rPr>
                        <a:t>Provider Network</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800" dirty="0">
                          <a:latin typeface="Gill Sans MT" panose="020B0502020104020203" pitchFamily="34" charset="0"/>
                        </a:rPr>
                        <a:t>Delta Dental PPO and</a:t>
                      </a:r>
                    </a:p>
                    <a:p>
                      <a:pPr algn="ctr"/>
                      <a:r>
                        <a:rPr lang="en-US" sz="1800" dirty="0">
                          <a:latin typeface="Gill Sans MT" panose="020B0502020104020203" pitchFamily="34" charset="0"/>
                        </a:rPr>
                        <a:t>Delta Dental Premier</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800" dirty="0">
                          <a:latin typeface="Gill Sans MT" panose="020B0502020104020203" pitchFamily="34" charset="0"/>
                        </a:rPr>
                        <a:t>Delta Dental PPO</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800" dirty="0">
                          <a:latin typeface="Gill Sans MT" panose="020B0502020104020203" pitchFamily="34" charset="0"/>
                        </a:rPr>
                        <a:t>Delta Dental PPO and</a:t>
                      </a:r>
                    </a:p>
                    <a:p>
                      <a:pPr algn="ctr"/>
                      <a:r>
                        <a:rPr lang="en-US" sz="1800" dirty="0">
                          <a:latin typeface="Gill Sans MT" panose="020B0502020104020203" pitchFamily="34" charset="0"/>
                        </a:rPr>
                        <a:t>Delta Dental Premier</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689130858"/>
                  </a:ext>
                </a:extLst>
              </a:tr>
              <a:tr h="38983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baseline="0" dirty="0">
                          <a:latin typeface="Gill Sans MT" panose="020B0502020104020203" pitchFamily="34" charset="0"/>
                        </a:rPr>
                        <a:t>Benefit Maximum</a:t>
                      </a:r>
                      <a:endParaRPr lang="en-US" sz="1800" dirty="0">
                        <a:latin typeface="Gill Sans MT" panose="020B05020201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$1,000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p>
                      <a:pPr algn="ctr"/>
                      <a:r>
                        <a:rPr lang="en-US" sz="1800" dirty="0">
                          <a:latin typeface="Gill Sans MT" panose="020B0502020104020203" pitchFamily="34" charset="0"/>
                        </a:rPr>
                        <a:t>$1,000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$2,500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252195633"/>
                  </a:ext>
                </a:extLst>
              </a:tr>
              <a:tr h="372646">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latin typeface="Gill Sans MT" panose="020B0502020104020203" pitchFamily="34" charset="0"/>
                        </a:rPr>
                        <a:t>Preventive services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100%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tc>
                  <a:txBody>
                    <a:bodyPr/>
                    <a:lstStyle/>
                    <a:p>
                      <a:pPr algn="ctr"/>
                      <a:r>
                        <a:rPr lang="en-US" sz="1800" dirty="0">
                          <a:latin typeface="Gill Sans MT" panose="020B0502020104020203" pitchFamily="34" charset="0"/>
                        </a:rPr>
                        <a:t>Not covered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Not covered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0032">
                        <a:tint val="20000"/>
                      </a:srgbClr>
                    </a:solidFill>
                  </a:tcPr>
                </a:tc>
                <a:extLst>
                  <a:ext uri="{0D108BD9-81ED-4DB2-BD59-A6C34878D82A}">
                    <a16:rowId xmlns:a16="http://schemas.microsoft.com/office/drawing/2014/main" val="2020459821"/>
                  </a:ext>
                </a:extLst>
              </a:tr>
              <a:tr h="40609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latin typeface="Gill Sans MT" panose="020B0502020104020203" pitchFamily="34" charset="0"/>
                        </a:rPr>
                        <a:t>Non-surgical extractions</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b="0" dirty="0">
                          <a:latin typeface="Gill Sans MT" panose="020B0502020104020203" pitchFamily="34" charset="0"/>
                        </a:rPr>
                        <a:t>90%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latin typeface="Gill Sans MT" panose="020B0502020104020203" pitchFamily="34" charset="0"/>
                        </a:rPr>
                        <a:t>Not covered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b="0" dirty="0">
                          <a:latin typeface="Gill Sans MT" panose="020B0502020104020203" pitchFamily="34" charset="0"/>
                        </a:rPr>
                        <a:t>Not covered</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392681843"/>
                  </a:ext>
                </a:extLst>
              </a:tr>
              <a:tr h="353755">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latin typeface="Gill Sans MT" panose="020B0502020104020203" pitchFamily="34" charset="0"/>
                        </a:rPr>
                        <a:t>Surgical extraction, root canal, crowns, bridges, periodontics (except maintenance)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Not Covered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tc>
                  <a:txBody>
                    <a:bodyPr/>
                    <a:lstStyle/>
                    <a:p>
                      <a:pPr algn="ctr"/>
                      <a:r>
                        <a:rPr lang="en-US" sz="1800" dirty="0">
                          <a:latin typeface="Gill Sans MT" panose="020B0502020104020203" pitchFamily="34" charset="0"/>
                        </a:rPr>
                        <a:t>50%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60% or 80%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extLst>
                  <a:ext uri="{0D108BD9-81ED-4DB2-BD59-A6C34878D82A}">
                    <a16:rowId xmlns:a16="http://schemas.microsoft.com/office/drawing/2014/main" val="1907235344"/>
                  </a:ext>
                </a:extLst>
              </a:tr>
              <a:tr h="405416">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latin typeface="Gill Sans MT" panose="020B0502020104020203" pitchFamily="34" charset="0"/>
                        </a:rPr>
                        <a:t>Orthodontia</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50% up to $1,500</a:t>
                      </a:r>
                    </a:p>
                    <a:p>
                      <a:pPr algn="ctr"/>
                      <a:r>
                        <a:rPr lang="en-US" sz="1800" dirty="0">
                          <a:latin typeface="Gill Sans MT" panose="020B0502020104020203" pitchFamily="34" charset="0"/>
                        </a:rPr>
                        <a:t>(up to age 19)</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p>
                      <a:pPr algn="ctr"/>
                      <a:r>
                        <a:rPr lang="en-US" sz="1800" dirty="0">
                          <a:latin typeface="Gill Sans MT" panose="020B0502020104020203" pitchFamily="34" charset="0"/>
                        </a:rPr>
                        <a:t>Not covered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50% up to $1,500</a:t>
                      </a:r>
                    </a:p>
                    <a:p>
                      <a:pPr algn="ctr"/>
                      <a:r>
                        <a:rPr lang="en-US" sz="1800" dirty="0">
                          <a:latin typeface="Gill Sans MT" panose="020B0502020104020203" pitchFamily="34" charset="0"/>
                        </a:rPr>
                        <a:t>(includes </a:t>
                      </a:r>
                      <a:r>
                        <a:rPr lang="en-US" sz="1800" b="1" dirty="0">
                          <a:latin typeface="Gill Sans MT" panose="020B0502020104020203" pitchFamily="34" charset="0"/>
                        </a:rPr>
                        <a:t>adult</a:t>
                      </a:r>
                      <a:r>
                        <a:rPr lang="en-US" sz="1800" dirty="0">
                          <a:latin typeface="Gill Sans MT" panose="020B0502020104020203" pitchFamily="34" charset="0"/>
                        </a:rPr>
                        <a:t> ortho)</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290417523"/>
                  </a:ext>
                </a:extLst>
              </a:tr>
            </a:tbl>
          </a:graphicData>
        </a:graphic>
      </p:graphicFrame>
    </p:spTree>
    <p:extLst>
      <p:ext uri="{BB962C8B-B14F-4D97-AF65-F5344CB8AC3E}">
        <p14:creationId xmlns:p14="http://schemas.microsoft.com/office/powerpoint/2010/main" val="3333027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4957000"/>
            <a:ext cx="9583061" cy="736046"/>
          </a:xfrm>
        </p:spPr>
        <p:txBody>
          <a:bodyPr>
            <a:noAutofit/>
          </a:bodyPr>
          <a:lstStyle/>
          <a:p>
            <a:r>
              <a:rPr lang="en-US" sz="5400" dirty="0"/>
              <a:t>Vision Insurance </a:t>
            </a:r>
            <a:br>
              <a:rPr lang="en-US" sz="5400" dirty="0"/>
            </a:br>
            <a:endParaRPr lang="en-US" sz="5400" b="1" dirty="0">
              <a:solidFill>
                <a:schemeClr val="tx1"/>
              </a:solidFill>
              <a:latin typeface="+mn-lt"/>
              <a:ea typeface="+mn-ea"/>
              <a:cs typeface="+mn-cs"/>
            </a:endParaRPr>
          </a:p>
        </p:txBody>
      </p:sp>
      <p:pic>
        <p:nvPicPr>
          <p:cNvPr id="4" name="Picture 3" descr="Logo, icon&#10;&#10;Description automatically generated">
            <a:extLst>
              <a:ext uri="{FF2B5EF4-FFF2-40B4-BE49-F238E27FC236}">
                <a16:creationId xmlns:a16="http://schemas.microsoft.com/office/drawing/2014/main" id="{93FD5BF4-0A26-6581-3653-2D5A43BED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546" y="4024499"/>
            <a:ext cx="791714" cy="736046"/>
          </a:xfrm>
          <a:prstGeom prst="rect">
            <a:avLst/>
          </a:prstGeom>
        </p:spPr>
      </p:pic>
    </p:spTree>
    <p:extLst>
      <p:ext uri="{BB962C8B-B14F-4D97-AF65-F5344CB8AC3E}">
        <p14:creationId xmlns:p14="http://schemas.microsoft.com/office/powerpoint/2010/main" val="910706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p:txBody>
          <a:bodyPr/>
          <a:lstStyle/>
          <a:p>
            <a:r>
              <a:rPr lang="en-US"/>
              <a:t>Vision Insurance</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72859" y="1521315"/>
            <a:ext cx="10921043" cy="3328727"/>
          </a:xfrm>
        </p:spPr>
        <p:txBody>
          <a:bodyPr>
            <a:normAutofit/>
          </a:bodyPr>
          <a:lstStyle/>
          <a:p>
            <a:r>
              <a:rPr lang="en-US" sz="2400" dirty="0"/>
              <a:t>If you are eligible for State Group Health Insurance, you are eligible for vision insurance </a:t>
            </a:r>
          </a:p>
          <a:p>
            <a:r>
              <a:rPr lang="en-US" sz="2400" dirty="0"/>
              <a:t>Provides coverage for eye exam* and materials (for example, glasses and/or contacts)</a:t>
            </a:r>
          </a:p>
          <a:p>
            <a:r>
              <a:rPr lang="en-US" sz="2400" dirty="0"/>
              <a:t>Once enrolled, you must remain enrolled for the entire calendar year</a:t>
            </a:r>
          </a:p>
          <a:p>
            <a:pPr marL="0" indent="0">
              <a:lnSpc>
                <a:spcPct val="110000"/>
              </a:lnSpc>
              <a:spcAft>
                <a:spcPts val="0"/>
              </a:spcAft>
              <a:buNone/>
            </a:pPr>
            <a:r>
              <a:rPr lang="en-US" sz="2000" i="1" dirty="0"/>
              <a:t>     * A vision exam is covered by the State Group Health Insurance plan; however, it does not</a:t>
            </a:r>
          </a:p>
          <a:p>
            <a:pPr marL="0" indent="0">
              <a:lnSpc>
                <a:spcPct val="110000"/>
              </a:lnSpc>
              <a:spcAft>
                <a:spcPts val="0"/>
              </a:spcAft>
              <a:buNone/>
            </a:pPr>
            <a:r>
              <a:rPr lang="en-US" sz="2000" i="1" dirty="0"/>
              <a:t>       cover materials.</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46</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4087400966"/>
              </p:ext>
            </p:extLst>
          </p:nvPr>
        </p:nvGraphicFramePr>
        <p:xfrm>
          <a:off x="1223308" y="5527772"/>
          <a:ext cx="6371318" cy="592931"/>
        </p:xfrm>
        <a:graphic>
          <a:graphicData uri="http://schemas.openxmlformats.org/drawingml/2006/table">
            <a:tbl>
              <a:tblPr firstRow="1" bandRow="1">
                <a:tableStyleId>{5C22544A-7EE6-4342-B048-85BDC9FD1C3A}</a:tableStyleId>
              </a:tblPr>
              <a:tblGrid>
                <a:gridCol w="6371318">
                  <a:extLst>
                    <a:ext uri="{9D8B030D-6E8A-4147-A177-3AD203B41FA5}">
                      <a16:colId xmlns:a16="http://schemas.microsoft.com/office/drawing/2014/main" val="3650132062"/>
                    </a:ext>
                  </a:extLst>
                </a:gridCol>
              </a:tblGrid>
              <a:tr h="592931">
                <a:tc>
                  <a:txBody>
                    <a:bodyPr/>
                    <a:lstStyle/>
                    <a:p>
                      <a:r>
                        <a:rPr lang="en-US" sz="1600" b="0" dirty="0">
                          <a:solidFill>
                            <a:schemeClr val="tx1"/>
                          </a:solidFill>
                        </a:rPr>
                        <a:t>Find a </a:t>
                      </a:r>
                      <a:r>
                        <a:rPr lang="en-US" sz="1600" b="0" dirty="0" err="1">
                          <a:solidFill>
                            <a:schemeClr val="tx1"/>
                          </a:solidFill>
                        </a:rPr>
                        <a:t>DeltaVision</a:t>
                      </a:r>
                      <a:r>
                        <a:rPr lang="en-US" sz="1600" b="0" dirty="0">
                          <a:solidFill>
                            <a:schemeClr val="tx1"/>
                          </a:solidFill>
                        </a:rPr>
                        <a:t> provider near you: </a:t>
                      </a:r>
                      <a:r>
                        <a:rPr lang="en-US" sz="1600" dirty="0">
                          <a:hlinkClick r:id="rId3"/>
                        </a:rPr>
                        <a:t>Find a </a:t>
                      </a:r>
                      <a:r>
                        <a:rPr lang="en-US" sz="1600" dirty="0" err="1">
                          <a:hlinkClick r:id="rId3"/>
                        </a:rPr>
                        <a:t>DeltaVision</a:t>
                      </a:r>
                      <a:r>
                        <a:rPr lang="en-US" sz="1600" dirty="0">
                          <a:hlinkClick r:id="rId3"/>
                        </a:rPr>
                        <a:t>/EyeMed provider</a:t>
                      </a:r>
                      <a:r>
                        <a:rPr lang="en-US" sz="1600" dirty="0"/>
                        <a:t> </a:t>
                      </a:r>
                      <a:endParaRPr lang="en-US" sz="1600" b="0" dirty="0">
                        <a:solidFill>
                          <a:schemeClr val="tx1"/>
                        </a:solidFill>
                      </a:endParaRPr>
                    </a:p>
                    <a:p>
                      <a:r>
                        <a:rPr lang="en-US" sz="1600" b="0" dirty="0">
                          <a:solidFill>
                            <a:schemeClr val="tx1"/>
                          </a:solidFill>
                        </a:rPr>
                        <a:t>Additional information: </a:t>
                      </a:r>
                      <a:r>
                        <a:rPr lang="en-US" sz="1600" dirty="0">
                          <a:hlinkClick r:id="rId4"/>
                        </a:rPr>
                        <a:t>Vision Insurance Plan Summary</a:t>
                      </a:r>
                      <a:r>
                        <a:rPr lang="en-US" sz="1600" dirty="0"/>
                        <a:t> </a:t>
                      </a: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7" name="Picture 6">
            <a:extLst>
              <a:ext uri="{FF2B5EF4-FFF2-40B4-BE49-F238E27FC236}">
                <a16:creationId xmlns:a16="http://schemas.microsoft.com/office/drawing/2014/main" id="{1DB1595E-3AFC-DB3E-DC84-04E72AA9ED51}"/>
              </a:ext>
            </a:extLst>
          </p:cNvPr>
          <p:cNvPicPr>
            <a:picLocks noChangeAspect="1"/>
          </p:cNvPicPr>
          <p:nvPr/>
        </p:nvPicPr>
        <p:blipFill>
          <a:blip r:embed="rId5"/>
          <a:stretch>
            <a:fillRect/>
          </a:stretch>
        </p:blipFill>
        <p:spPr>
          <a:xfrm>
            <a:off x="8690870" y="5442321"/>
            <a:ext cx="1365726" cy="830997"/>
          </a:xfrm>
          <a:prstGeom prst="rect">
            <a:avLst/>
          </a:prstGeom>
        </p:spPr>
      </p:pic>
      <p:sp>
        <p:nvSpPr>
          <p:cNvPr id="9" name="TextBox 8">
            <a:extLst>
              <a:ext uri="{FF2B5EF4-FFF2-40B4-BE49-F238E27FC236}">
                <a16:creationId xmlns:a16="http://schemas.microsoft.com/office/drawing/2014/main" id="{1BFE05A0-D46D-6A5C-8F48-C6F47173B80B}"/>
              </a:ext>
            </a:extLst>
          </p:cNvPr>
          <p:cNvSpPr txBox="1"/>
          <p:nvPr/>
        </p:nvSpPr>
        <p:spPr>
          <a:xfrm>
            <a:off x="6335699" y="4357910"/>
            <a:ext cx="5647023" cy="830997"/>
          </a:xfrm>
          <a:prstGeom prst="rect">
            <a:avLst/>
          </a:prstGeom>
          <a:noFill/>
        </p:spPr>
        <p:txBody>
          <a:bodyPr wrap="square" rtlCol="0">
            <a:spAutoFit/>
          </a:bodyPr>
          <a:lstStyle/>
          <a:p>
            <a:pPr algn="ctr"/>
            <a:r>
              <a:rPr lang="en-US" sz="2400" b="1" dirty="0">
                <a:solidFill>
                  <a:srgbClr val="009900"/>
                </a:solidFill>
              </a:rPr>
              <a:t>Benefits provided by DeltaVision </a:t>
            </a:r>
          </a:p>
          <a:p>
            <a:pPr algn="ctr"/>
            <a:r>
              <a:rPr lang="en-US" sz="2400" b="1" dirty="0">
                <a:solidFill>
                  <a:srgbClr val="009900"/>
                </a:solidFill>
              </a:rPr>
              <a:t>(in partnership with EyeMed)</a:t>
            </a:r>
            <a:r>
              <a:rPr lang="en-US" dirty="0">
                <a:solidFill>
                  <a:srgbClr val="009900"/>
                </a:solidFill>
              </a:rPr>
              <a:t> </a:t>
            </a:r>
          </a:p>
        </p:txBody>
      </p:sp>
    </p:spTree>
    <p:extLst>
      <p:ext uri="{BB962C8B-B14F-4D97-AF65-F5344CB8AC3E}">
        <p14:creationId xmlns:p14="http://schemas.microsoft.com/office/powerpoint/2010/main" val="1088033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4957000"/>
            <a:ext cx="9583061" cy="736046"/>
          </a:xfrm>
        </p:spPr>
        <p:txBody>
          <a:bodyPr>
            <a:noAutofit/>
          </a:bodyPr>
          <a:lstStyle/>
          <a:p>
            <a:r>
              <a:rPr lang="en-US" sz="5400" dirty="0"/>
              <a:t>Life Insurance</a:t>
            </a:r>
            <a:br>
              <a:rPr lang="en-US" sz="5400" dirty="0"/>
            </a:br>
            <a:endParaRPr lang="en-US" sz="5400" b="1" dirty="0">
              <a:solidFill>
                <a:schemeClr val="tx1"/>
              </a:solidFill>
              <a:latin typeface="+mn-lt"/>
              <a:ea typeface="+mn-ea"/>
              <a:cs typeface="+mn-cs"/>
            </a:endParaRPr>
          </a:p>
        </p:txBody>
      </p:sp>
      <p:pic>
        <p:nvPicPr>
          <p:cNvPr id="5" name="Picture 4" descr="Icon&#10;&#10;Description automatically generated">
            <a:extLst>
              <a:ext uri="{FF2B5EF4-FFF2-40B4-BE49-F238E27FC236}">
                <a16:creationId xmlns:a16="http://schemas.microsoft.com/office/drawing/2014/main" id="{878F4E2A-3C41-27D8-13B4-3F970F4F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861" y="3967507"/>
            <a:ext cx="1048139" cy="847519"/>
          </a:xfrm>
          <a:prstGeom prst="rect">
            <a:avLst/>
          </a:prstGeom>
        </p:spPr>
      </p:pic>
    </p:spTree>
    <p:extLst>
      <p:ext uri="{BB962C8B-B14F-4D97-AF65-F5344CB8AC3E}">
        <p14:creationId xmlns:p14="http://schemas.microsoft.com/office/powerpoint/2010/main" val="437743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a:bodyPr>
          <a:lstStyle/>
          <a:p>
            <a:r>
              <a:rPr lang="en-US" sz="2400" dirty="0"/>
              <a:t>You may enroll in two life insurance plans:</a:t>
            </a:r>
          </a:p>
          <a:p>
            <a:pPr lvl="1"/>
            <a:r>
              <a:rPr lang="en-US" sz="2000" dirty="0"/>
              <a:t>State Group Life Insurance</a:t>
            </a:r>
          </a:p>
          <a:p>
            <a:pPr lvl="1"/>
            <a:r>
              <a:rPr lang="en-US" sz="2000" dirty="0"/>
              <a:t>Individual &amp; Family Life Insurance</a:t>
            </a:r>
          </a:p>
          <a:p>
            <a:pPr marL="457200" lvl="1" indent="0">
              <a:buNone/>
            </a:pPr>
            <a:endParaRPr lang="en-US" sz="2000" dirty="0"/>
          </a:p>
          <a:p>
            <a:r>
              <a:rPr lang="en-US" sz="2400" dirty="0"/>
              <a:t>Coverage is guaranteed without proof of good health when first eligible</a:t>
            </a:r>
          </a:p>
          <a:p>
            <a:r>
              <a:rPr lang="en-US" sz="2400" dirty="0"/>
              <a:t>If you do not enroll when first eligible, you may be able to enroll with proof of good health (evidence of insurability)</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48</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587102793"/>
              </p:ext>
            </p:extLst>
          </p:nvPr>
        </p:nvGraphicFramePr>
        <p:xfrm>
          <a:off x="635477" y="5527772"/>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600" b="0" dirty="0">
                          <a:solidFill>
                            <a:schemeClr val="tx1"/>
                          </a:solidFill>
                        </a:rPr>
                        <a:t>Additional information: </a:t>
                      </a:r>
                      <a:r>
                        <a:rPr lang="en-US" sz="1600" dirty="0">
                          <a:hlinkClick r:id="rId2"/>
                        </a:rPr>
                        <a:t>Life Insurance Comparison</a:t>
                      </a:r>
                      <a:r>
                        <a:rPr lang="en-US" sz="1600" b="0" dirty="0">
                          <a:solidFill>
                            <a:schemeClr val="tx1"/>
                          </a:solidFill>
                        </a:rPr>
                        <a:t>,</a:t>
                      </a:r>
                      <a:r>
                        <a:rPr lang="en-US" sz="1600" dirty="0"/>
                        <a:t> </a:t>
                      </a:r>
                      <a:r>
                        <a:rPr lang="en-US" sz="1600" dirty="0">
                          <a:hlinkClick r:id="rId3"/>
                        </a:rPr>
                        <a:t>Life Insurance Premiums</a:t>
                      </a:r>
                      <a:endParaRPr lang="en-US" sz="1600" dirty="0"/>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Life Insurance</a:t>
            </a:r>
          </a:p>
        </p:txBody>
      </p:sp>
    </p:spTree>
    <p:extLst>
      <p:ext uri="{BB962C8B-B14F-4D97-AF65-F5344CB8AC3E}">
        <p14:creationId xmlns:p14="http://schemas.microsoft.com/office/powerpoint/2010/main" val="89012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a:xfrm>
            <a:off x="615310" y="92709"/>
            <a:ext cx="10921043" cy="1143000"/>
          </a:xfrm>
        </p:spPr>
        <p:txBody>
          <a:bodyPr/>
          <a:lstStyle/>
          <a:p>
            <a:r>
              <a:rPr lang="en-US"/>
              <a:t>Life Insurance</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49</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340094174"/>
              </p:ext>
            </p:extLst>
          </p:nvPr>
        </p:nvGraphicFramePr>
        <p:xfrm>
          <a:off x="615310" y="1432863"/>
          <a:ext cx="10655786" cy="3992274"/>
        </p:xfrm>
        <a:graphic>
          <a:graphicData uri="http://schemas.openxmlformats.org/drawingml/2006/table">
            <a:tbl>
              <a:tblPr firstRow="1" bandRow="1">
                <a:tableStyleId>{5C22544A-7EE6-4342-B048-85BDC9FD1C3A}</a:tableStyleId>
              </a:tblPr>
              <a:tblGrid>
                <a:gridCol w="2899152">
                  <a:extLst>
                    <a:ext uri="{9D8B030D-6E8A-4147-A177-3AD203B41FA5}">
                      <a16:colId xmlns:a16="http://schemas.microsoft.com/office/drawing/2014/main" val="751174876"/>
                    </a:ext>
                  </a:extLst>
                </a:gridCol>
                <a:gridCol w="7756634">
                  <a:extLst>
                    <a:ext uri="{9D8B030D-6E8A-4147-A177-3AD203B41FA5}">
                      <a16:colId xmlns:a16="http://schemas.microsoft.com/office/drawing/2014/main" val="1742293145"/>
                    </a:ext>
                  </a:extLst>
                </a:gridCol>
              </a:tblGrid>
              <a:tr h="21660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State Group Life Insurance</a:t>
                      </a: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
                          <a:srgbClr val="960000"/>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To be eligible for this life insurance, you must be eligible for the Wisconsin Retirement System (WRS) and under age 70 when first enrolled</a:t>
                      </a:r>
                    </a:p>
                    <a:p>
                      <a:pPr marL="285750" marR="0" lvl="0" indent="-285750" algn="l" defTabSz="457200" rtl="0" eaLnBrk="1" fontAlgn="auto" latinLnBrk="0" hangingPunct="1">
                        <a:lnSpc>
                          <a:spcPct val="100000"/>
                        </a:lnSpc>
                        <a:spcBef>
                          <a:spcPts val="0"/>
                        </a:spcBef>
                        <a:spcAft>
                          <a:spcPts val="0"/>
                        </a:spcAft>
                        <a:buClr>
                          <a:srgbClr val="960000"/>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Covers you up to five times your annual salary</a:t>
                      </a:r>
                    </a:p>
                    <a:p>
                      <a:pPr marL="285750" marR="0" lvl="0" indent="-285750" algn="l" defTabSz="457200" rtl="0" eaLnBrk="1" fontAlgn="auto" latinLnBrk="0" hangingPunct="1">
                        <a:lnSpc>
                          <a:spcPct val="100000"/>
                        </a:lnSpc>
                        <a:spcBef>
                          <a:spcPts val="0"/>
                        </a:spcBef>
                        <a:spcAft>
                          <a:spcPts val="0"/>
                        </a:spcAft>
                        <a:buClr>
                          <a:srgbClr val="960000"/>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Dependent coverage available - Covers your spouse up to $20,000 and your eligible children up to $10,000 each</a:t>
                      </a:r>
                    </a:p>
                    <a:p>
                      <a:pPr marL="285750" marR="0" lvl="0" indent="-285750" algn="l" defTabSz="457200" rtl="0" eaLnBrk="1" fontAlgn="auto" latinLnBrk="0" hangingPunct="1">
                        <a:lnSpc>
                          <a:spcPct val="100000"/>
                        </a:lnSpc>
                        <a:spcBef>
                          <a:spcPts val="0"/>
                        </a:spcBef>
                        <a:spcAft>
                          <a:spcPts val="0"/>
                        </a:spcAft>
                        <a:buClr>
                          <a:srgbClr val="960000"/>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Continues into retirement at group policy rates</a:t>
                      </a:r>
                    </a:p>
                    <a:p>
                      <a:pPr marL="285750" marR="0" lvl="0" indent="-285750" algn="l" defTabSz="457200" rtl="0" eaLnBrk="1" fontAlgn="auto" latinLnBrk="0" hangingPunct="1">
                        <a:lnSpc>
                          <a:spcPct val="100000"/>
                        </a:lnSpc>
                        <a:spcBef>
                          <a:spcPts val="0"/>
                        </a:spcBef>
                        <a:spcAft>
                          <a:spcPts val="0"/>
                        </a:spcAft>
                        <a:buClr>
                          <a:srgbClr val="960000"/>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Universities of Wisconsin pays a portion of the premium</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666796158"/>
                  </a:ext>
                </a:extLst>
              </a:tr>
              <a:tr h="1826253">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b="1"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Individual &amp; Family Life Insurance</a:t>
                      </a:r>
                      <a:endParaRPr lang="en-US" sz="1600">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defTabSz="755650">
                        <a:lnSpc>
                          <a:spcPct val="100000"/>
                        </a:lnSpc>
                        <a:spcBef>
                          <a:spcPts val="0"/>
                        </a:spcBef>
                        <a:spcAft>
                          <a:spcPts val="0"/>
                        </a:spcAft>
                        <a:buClr>
                          <a:srgbClr val="960000"/>
                        </a:buClr>
                        <a:buFont typeface="Wingdings" panose="05000000000000000000" pitchFamily="2" charset="2"/>
                        <a:buChar cha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Up to $20,000 initially for employee, $10,000 spouse/domestic partner and $5,000 child(ren) coverage</a:t>
                      </a:r>
                    </a:p>
                    <a:p>
                      <a:pPr marL="285750" lvl="0" indent="-285750" algn="l" defTabSz="755650">
                        <a:lnSpc>
                          <a:spcPct val="100000"/>
                        </a:lnSpc>
                        <a:spcBef>
                          <a:spcPts val="0"/>
                        </a:spcBef>
                        <a:spcAft>
                          <a:spcPts val="0"/>
                        </a:spcAft>
                        <a:buClr>
                          <a:srgbClr val="960000"/>
                        </a:buClr>
                        <a:buFont typeface="Wingdings" panose="05000000000000000000" pitchFamily="2" charset="2"/>
                        <a:buChar cha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Maximum coverage of $300,000 employee, $150,000 spouse/domestic partner and $25,000 child(ren)</a:t>
                      </a:r>
                    </a:p>
                    <a:p>
                      <a:pPr marL="285750" lvl="0" indent="-285750" algn="l" defTabSz="755650">
                        <a:lnSpc>
                          <a:spcPct val="100000"/>
                        </a:lnSpc>
                        <a:spcBef>
                          <a:spcPts val="0"/>
                        </a:spcBef>
                        <a:spcAft>
                          <a:spcPts val="0"/>
                        </a:spcAft>
                        <a:buClr>
                          <a:srgbClr val="960000"/>
                        </a:buClr>
                        <a:buFont typeface="Wingdings" panose="05000000000000000000" pitchFamily="2" charset="2"/>
                        <a:buChar cha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Annual increase opportunity </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92054090"/>
                  </a:ext>
                </a:extLst>
              </a:tr>
            </a:tbl>
          </a:graphicData>
        </a:graphic>
      </p:graphicFrame>
    </p:spTree>
    <p:extLst>
      <p:ext uri="{BB962C8B-B14F-4D97-AF65-F5344CB8AC3E}">
        <p14:creationId xmlns:p14="http://schemas.microsoft.com/office/powerpoint/2010/main" val="118157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03C0-43F7-46AC-B5A2-690186615BF4}"/>
              </a:ext>
            </a:extLst>
          </p:cNvPr>
          <p:cNvSpPr>
            <a:spLocks noGrp="1"/>
          </p:cNvSpPr>
          <p:nvPr>
            <p:ph type="title"/>
          </p:nvPr>
        </p:nvSpPr>
        <p:spPr/>
        <p:txBody>
          <a:bodyPr/>
          <a:lstStyle/>
          <a:p>
            <a:r>
              <a:rPr lang="en-US"/>
              <a:t>Payroll Deductions</a:t>
            </a:r>
          </a:p>
        </p:txBody>
      </p:sp>
      <p:sp>
        <p:nvSpPr>
          <p:cNvPr id="4" name="Slide Number Placeholder 3">
            <a:extLst>
              <a:ext uri="{FF2B5EF4-FFF2-40B4-BE49-F238E27FC236}">
                <a16:creationId xmlns:a16="http://schemas.microsoft.com/office/drawing/2014/main" id="{540E0E8D-418E-45C3-B6BB-B29F32842E23}"/>
              </a:ext>
            </a:extLst>
          </p:cNvPr>
          <p:cNvSpPr>
            <a:spLocks noGrp="1"/>
          </p:cNvSpPr>
          <p:nvPr>
            <p:ph type="sldNum" sz="quarter" idx="12"/>
          </p:nvPr>
        </p:nvSpPr>
        <p:spPr/>
        <p:txBody>
          <a:bodyPr/>
          <a:lstStyle/>
          <a:p>
            <a:fld id="{678F7216-1C8D-9C4B-8765-95E531582293}" type="slidenum">
              <a:rPr lang="en-US" smtClean="0"/>
              <a:t>5</a:t>
            </a:fld>
            <a:endParaRPr lang="en-US"/>
          </a:p>
        </p:txBody>
      </p:sp>
      <p:graphicFrame>
        <p:nvGraphicFramePr>
          <p:cNvPr id="18" name="Table 18">
            <a:extLst>
              <a:ext uri="{FF2B5EF4-FFF2-40B4-BE49-F238E27FC236}">
                <a16:creationId xmlns:a16="http://schemas.microsoft.com/office/drawing/2014/main" id="{644DF423-BEBC-43DF-BFC2-17173F10FD6F}"/>
              </a:ext>
            </a:extLst>
          </p:cNvPr>
          <p:cNvGraphicFramePr>
            <a:graphicFrameLocks noGrp="1"/>
          </p:cNvGraphicFramePr>
          <p:nvPr>
            <p:extLst>
              <p:ext uri="{D42A27DB-BD31-4B8C-83A1-F6EECF244321}">
                <p14:modId xmlns:p14="http://schemas.microsoft.com/office/powerpoint/2010/main" val="3722091221"/>
              </p:ext>
            </p:extLst>
          </p:nvPr>
        </p:nvGraphicFramePr>
        <p:xfrm>
          <a:off x="747939" y="1430809"/>
          <a:ext cx="10676808" cy="4341202"/>
        </p:xfrm>
        <a:graphic>
          <a:graphicData uri="http://schemas.openxmlformats.org/drawingml/2006/table">
            <a:tbl>
              <a:tblPr firstRow="1" bandRow="1">
                <a:tableStyleId>{5C22544A-7EE6-4342-B048-85BDC9FD1C3A}</a:tableStyleId>
              </a:tblPr>
              <a:tblGrid>
                <a:gridCol w="2076904">
                  <a:extLst>
                    <a:ext uri="{9D8B030D-6E8A-4147-A177-3AD203B41FA5}">
                      <a16:colId xmlns:a16="http://schemas.microsoft.com/office/drawing/2014/main" val="751174876"/>
                    </a:ext>
                  </a:extLst>
                </a:gridCol>
                <a:gridCol w="3004457">
                  <a:extLst>
                    <a:ext uri="{9D8B030D-6E8A-4147-A177-3AD203B41FA5}">
                      <a16:colId xmlns:a16="http://schemas.microsoft.com/office/drawing/2014/main" val="1742293145"/>
                    </a:ext>
                  </a:extLst>
                </a:gridCol>
                <a:gridCol w="2926245">
                  <a:extLst>
                    <a:ext uri="{9D8B030D-6E8A-4147-A177-3AD203B41FA5}">
                      <a16:colId xmlns:a16="http://schemas.microsoft.com/office/drawing/2014/main" val="656077680"/>
                    </a:ext>
                  </a:extLst>
                </a:gridCol>
                <a:gridCol w="2669202">
                  <a:extLst>
                    <a:ext uri="{9D8B030D-6E8A-4147-A177-3AD203B41FA5}">
                      <a16:colId xmlns:a16="http://schemas.microsoft.com/office/drawing/2014/main" val="2157540168"/>
                    </a:ext>
                  </a:extLst>
                </a:gridCol>
              </a:tblGrid>
              <a:tr h="13907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Taxes</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8CBC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Insurance Benefit Premiums</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8CBC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Spending &amp; Savings Account and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Supplemental Retirement Plans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Contributions</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8CBC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Wisconsin Retirement System (WRS) Contributions</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8CBCD"/>
                    </a:solidFill>
                  </a:tcPr>
                </a:tc>
                <a:extLst>
                  <a:ext uri="{0D108BD9-81ED-4DB2-BD59-A6C34878D82A}">
                    <a16:rowId xmlns:a16="http://schemas.microsoft.com/office/drawing/2014/main" val="1666796158"/>
                  </a:ext>
                </a:extLst>
              </a:tr>
              <a:tr h="2878162">
                <a:tc>
                  <a:txBody>
                    <a:bodyPr/>
                    <a:lstStyle/>
                    <a:p>
                      <a:pPr marL="0" marR="0" lvl="0" indent="0" algn="l" defTabSz="800100" rtl="0" eaLnBrk="1" fontAlgn="auto" latinLnBrk="0" hangingPunct="1">
                        <a:lnSpc>
                          <a:spcPts val="2200"/>
                        </a:lnSpc>
                        <a:spcBef>
                          <a:spcPts val="1200"/>
                        </a:spcBef>
                        <a:spcAft>
                          <a:spcPts val="0"/>
                        </a:spcAft>
                        <a:buClr>
                          <a:srgbClr val="820032"/>
                        </a:buClr>
                        <a:buSzTx/>
                        <a:buFont typeface="Arial" panose="020B0604020202020204" pitchFamily="34" charset="0"/>
                        <a:buNone/>
                        <a:tabLst/>
                        <a:defRP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all paychecks</a:t>
                      </a:r>
                    </a:p>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Federal &amp; State Income Tax</a:t>
                      </a:r>
                    </a:p>
                    <a:p>
                      <a:pPr marL="0" lvl="0" indent="0" algn="l" defTabSz="800100">
                        <a:lnSpc>
                          <a:spcPts val="2200"/>
                        </a:lnSpc>
                        <a:spcBef>
                          <a:spcPts val="1200"/>
                        </a:spcBef>
                        <a:spcAft>
                          <a:spcPts val="0"/>
                        </a:spcAft>
                        <a:buFont typeface="+mj-l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Social Security &amp; Medicare</a:t>
                      </a:r>
                    </a:p>
                    <a:p>
                      <a:pPr marL="0" lvl="0" indent="0" algn="l" defTabSz="800100">
                        <a:lnSpc>
                          <a:spcPts val="2200"/>
                        </a:lnSpc>
                        <a:spcBef>
                          <a:spcPts val="1200"/>
                        </a:spcBef>
                        <a:spcAft>
                          <a:spcPts val="0"/>
                        </a:spcAft>
                        <a:buFont typeface="+mj-l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Complete W-4 in </a:t>
                      </a: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MyUW portal</a:t>
                      </a:r>
                      <a:endPar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pPr marL="0" lvl="0" indent="0" algn="l" defTabSz="75565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two paychecks each month</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Paid for month of coverage</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dental &amp; vision deducted pretax for Federal, State, Social Security &amp; Medicare</a:t>
                      </a:r>
                    </a:p>
                    <a:p>
                      <a:pPr>
                        <a:spcBef>
                          <a:spcPts val="1200"/>
                        </a:spcBef>
                      </a:pP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pPr marL="0" lvl="0" indent="0" algn="l" defTabSz="800100">
                        <a:lnSpc>
                          <a:spcPct val="100000"/>
                        </a:lnSpc>
                        <a:spcBef>
                          <a:spcPts val="1200"/>
                        </a:spcBef>
                        <a:spcAft>
                          <a:spcPts val="0"/>
                        </a:spcAft>
                        <a:buClr>
                          <a:srgbClr val="820032"/>
                        </a:buClr>
                        <a:buFont typeface="Wingdings" panose="05000000000000000000" pitchFamily="2" charset="2"/>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two paychecks each month</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pretax for Federal, State, Social Security &amp; Medicare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Retirement plans allow after-tax (Roth) contributions</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pPr marL="0" lvl="0" indent="0" algn="l" defTabSz="800100">
                        <a:lnSpc>
                          <a:spcPct val="100000"/>
                        </a:lnSpc>
                        <a:spcBef>
                          <a:spcPts val="1200"/>
                        </a:spcBef>
                        <a:spcAft>
                          <a:spcPts val="0"/>
                        </a:spcAft>
                        <a:buClr>
                          <a:srgbClr val="820032"/>
                        </a:buClr>
                        <a:buFont typeface="Wingdings" panose="05000000000000000000" pitchFamily="2" charset="2"/>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all paychecks</a:t>
                      </a:r>
                      <a:endParaRPr lang="en-US" sz="1600" b="0"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pretax for Federal &amp; State</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860380189"/>
                  </a:ext>
                </a:extLst>
              </a:tr>
            </a:tbl>
          </a:graphicData>
        </a:graphic>
      </p:graphicFrame>
    </p:spTree>
    <p:extLst>
      <p:ext uri="{BB962C8B-B14F-4D97-AF65-F5344CB8AC3E}">
        <p14:creationId xmlns:p14="http://schemas.microsoft.com/office/powerpoint/2010/main" val="3847288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fontScale="92500" lnSpcReduction="20000"/>
          </a:bodyPr>
          <a:lstStyle/>
          <a:p>
            <a:r>
              <a:rPr lang="en-US" sz="2400" dirty="0"/>
              <a:t>Most plans have a separate beneficiary designation </a:t>
            </a:r>
          </a:p>
          <a:p>
            <a:pPr lvl="1">
              <a:spcAft>
                <a:spcPts val="600"/>
              </a:spcAft>
            </a:pPr>
            <a:r>
              <a:rPr lang="en-US" sz="2000" dirty="0"/>
              <a:t>Exception: State Group Life Insurance, Wisconsin Retirement System (WRS) and Accident Insurance use the same form</a:t>
            </a:r>
          </a:p>
          <a:p>
            <a:r>
              <a:rPr lang="en-US" sz="2400" dirty="0"/>
              <a:t>Some plans allow you to name a beneficiary online or to complete a paper form</a:t>
            </a:r>
          </a:p>
          <a:p>
            <a:r>
              <a:rPr lang="en-US" sz="2400" dirty="0"/>
              <a:t>Mail paper beneficiary designations directly to the address on each form </a:t>
            </a:r>
          </a:p>
          <a:p>
            <a:r>
              <a:rPr lang="en-US" sz="2400" dirty="0"/>
              <a:t>If you do not submit beneficiary forms, benefits are payable per Standard Sequence </a:t>
            </a:r>
          </a:p>
          <a:p>
            <a:r>
              <a:rPr lang="en-US" sz="2400" dirty="0"/>
              <a:t>Update as necessary, especially when you have a life event</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50</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Life Insurance – Beneficiary Designation</a:t>
            </a:r>
          </a:p>
        </p:txBody>
      </p:sp>
      <p:graphicFrame>
        <p:nvGraphicFramePr>
          <p:cNvPr id="2" name="Table 1">
            <a:extLst>
              <a:ext uri="{FF2B5EF4-FFF2-40B4-BE49-F238E27FC236}">
                <a16:creationId xmlns:a16="http://schemas.microsoft.com/office/drawing/2014/main" id="{E19A56E8-3A99-77D6-458C-37980956C35C}"/>
              </a:ext>
            </a:extLst>
          </p:cNvPr>
          <p:cNvGraphicFramePr>
            <a:graphicFrameLocks noGrp="1"/>
          </p:cNvGraphicFramePr>
          <p:nvPr>
            <p:extLst>
              <p:ext uri="{D42A27DB-BD31-4B8C-83A1-F6EECF244321}">
                <p14:modId xmlns:p14="http://schemas.microsoft.com/office/powerpoint/2010/main" val="2779637951"/>
              </p:ext>
            </p:extLst>
          </p:nvPr>
        </p:nvGraphicFramePr>
        <p:xfrm>
          <a:off x="849313" y="5406390"/>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1576760499"/>
                    </a:ext>
                  </a:extLst>
                </a:gridCol>
              </a:tblGrid>
              <a:tr h="592931">
                <a:tc>
                  <a:txBody>
                    <a:bodyPr/>
                    <a:lstStyle/>
                    <a:p>
                      <a:pPr marL="0" indent="0">
                        <a:lnSpc>
                          <a:spcPct val="110000"/>
                        </a:lnSpc>
                        <a:buClr>
                          <a:srgbClr val="86001A"/>
                        </a:buClr>
                        <a:buNone/>
                      </a:pPr>
                      <a:r>
                        <a:rPr lang="en-US" sz="1600" b="0" dirty="0">
                          <a:solidFill>
                            <a:schemeClr val="tx1"/>
                          </a:solidFill>
                        </a:rPr>
                        <a:t>Additional information: </a:t>
                      </a:r>
                      <a:r>
                        <a:rPr lang="en-US" sz="1600" b="0" dirty="0">
                          <a:solidFill>
                            <a:schemeClr val="tx1"/>
                          </a:solidFill>
                          <a:hlinkClick r:id="rId3"/>
                        </a:rPr>
                        <a:t>Beneficiary Information web page</a:t>
                      </a:r>
                      <a:endParaRPr lang="en-US" sz="1600" b="0" dirty="0">
                        <a:solidFill>
                          <a:schemeClr val="tx1"/>
                        </a:solidFill>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197783779"/>
                  </a:ext>
                </a:extLst>
              </a:tr>
            </a:tbl>
          </a:graphicData>
        </a:graphic>
      </p:graphicFrame>
    </p:spTree>
    <p:extLst>
      <p:ext uri="{BB962C8B-B14F-4D97-AF65-F5344CB8AC3E}">
        <p14:creationId xmlns:p14="http://schemas.microsoft.com/office/powerpoint/2010/main" val="3338821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566" y="5787425"/>
            <a:ext cx="9583061" cy="736046"/>
          </a:xfrm>
        </p:spPr>
        <p:txBody>
          <a:bodyPr>
            <a:noAutofit/>
          </a:bodyPr>
          <a:lstStyle/>
          <a:p>
            <a:r>
              <a:rPr lang="en-US" sz="5400" dirty="0"/>
              <a:t>Accidental Death &amp; Dismemberment and</a:t>
            </a:r>
            <a:br>
              <a:rPr lang="en-US" sz="5400" dirty="0"/>
            </a:br>
            <a:r>
              <a:rPr lang="en-US" sz="5400" dirty="0"/>
              <a:t> Accident Insurance</a:t>
            </a:r>
            <a:endParaRPr lang="en-US" sz="5400" b="1" dirty="0">
              <a:solidFill>
                <a:schemeClr val="tx1"/>
              </a:solidFill>
              <a:latin typeface="+mn-lt"/>
              <a:ea typeface="+mn-ea"/>
              <a:cs typeface="+mn-cs"/>
            </a:endParaRPr>
          </a:p>
        </p:txBody>
      </p:sp>
    </p:spTree>
    <p:extLst>
      <p:ext uri="{BB962C8B-B14F-4D97-AF65-F5344CB8AC3E}">
        <p14:creationId xmlns:p14="http://schemas.microsoft.com/office/powerpoint/2010/main" val="35624313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52</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700474539"/>
              </p:ext>
            </p:extLst>
          </p:nvPr>
        </p:nvGraphicFramePr>
        <p:xfrm>
          <a:off x="635477" y="5527772"/>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600" b="0">
                          <a:solidFill>
                            <a:schemeClr val="tx1"/>
                          </a:solidFill>
                        </a:rPr>
                        <a:t>Additional information: </a:t>
                      </a:r>
                      <a:r>
                        <a:rPr lang="en-US" sz="1600" b="1">
                          <a:solidFill>
                            <a:schemeClr val="tx1"/>
                          </a:solidFill>
                          <a:hlinkClick r:id="rId3"/>
                        </a:rPr>
                        <a:t>AD&amp;D and Accident Insurance web page</a:t>
                      </a:r>
                      <a:endParaRPr lang="en-US" sz="1600" b="1"/>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507904"/>
            <a:ext cx="10921043" cy="1143000"/>
          </a:xfrm>
        </p:spPr>
        <p:txBody>
          <a:bodyPr>
            <a:normAutofit fontScale="90000"/>
          </a:bodyPr>
          <a:lstStyle/>
          <a:p>
            <a:r>
              <a:rPr lang="en-US" dirty="0"/>
              <a:t>Accidental Death &amp; Dismemberment and Accident Insurance</a:t>
            </a:r>
          </a:p>
        </p:txBody>
      </p:sp>
      <p:graphicFrame>
        <p:nvGraphicFramePr>
          <p:cNvPr id="9" name="Content Placeholder 4">
            <a:extLst>
              <a:ext uri="{FF2B5EF4-FFF2-40B4-BE49-F238E27FC236}">
                <a16:creationId xmlns:a16="http://schemas.microsoft.com/office/drawing/2014/main" id="{86DF9DA3-EE61-82C1-6D71-4369FAE1756E}"/>
              </a:ext>
            </a:extLst>
          </p:cNvPr>
          <p:cNvGraphicFramePr>
            <a:graphicFrameLocks/>
          </p:cNvGraphicFramePr>
          <p:nvPr>
            <p:extLst>
              <p:ext uri="{D42A27DB-BD31-4B8C-83A1-F6EECF244321}">
                <p14:modId xmlns:p14="http://schemas.microsoft.com/office/powerpoint/2010/main" val="3226114182"/>
              </p:ext>
            </p:extLst>
          </p:nvPr>
        </p:nvGraphicFramePr>
        <p:xfrm>
          <a:off x="747939" y="1775315"/>
          <a:ext cx="10352688" cy="3229828"/>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260829">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Accidental Death &amp; Dismemberment </a:t>
                      </a:r>
                    </a:p>
                  </a:txBody>
                  <a:tcPr marL="67951" marR="67951" marT="9438" marB="0" anchor="ctr">
                    <a:solidFill>
                      <a:srgbClr val="D8CBCD"/>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19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Accident Insurance</a:t>
                      </a:r>
                    </a:p>
                  </a:txBody>
                  <a:tcPr marL="67951" marR="67951" marT="9438" marB="0" anchor="ctr">
                    <a:solidFill>
                      <a:srgbClr val="D8CBCD"/>
                    </a:solidFill>
                  </a:tcPr>
                </a:tc>
                <a:extLst>
                  <a:ext uri="{0D108BD9-81ED-4DB2-BD59-A6C34878D82A}">
                    <a16:rowId xmlns:a16="http://schemas.microsoft.com/office/drawing/2014/main" val="10000"/>
                  </a:ext>
                </a:extLst>
              </a:tr>
              <a:tr h="2032770">
                <a:tc>
                  <a:txBody>
                    <a:bodyPr/>
                    <a:lstStyle/>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Offers coverage for accidental death and dismemberment (AD&amp;D) for you, your spouse/domestic partner, and eligible children</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Includes Travel Assist coverage, Identity Theft Services, Critical Burn and Rehabilitation benefits</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Continuation coverage available at retirement</a:t>
                      </a:r>
                    </a:p>
                  </a:txBody>
                  <a:tcPr marL="67951" marR="67951" marT="9438" marB="0">
                    <a:noFill/>
                  </a:tcPr>
                </a:tc>
                <a:tc>
                  <a:txBody>
                    <a:bodyPr/>
                    <a:lstStyle/>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Provides cash payment to help cover out-of-pocket expenses in the event of an injury due to an accident</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Coverage for you, your spouse and eligible children</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Includes an AD&amp;D component and Identity Theft services</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Continuation coverage available at end of employment</a:t>
                      </a:r>
                    </a:p>
                  </a:txBody>
                  <a:tcPr marL="67951" marR="67951" marT="9438" marB="0">
                    <a:noFill/>
                  </a:tcPr>
                </a:tc>
                <a:extLst>
                  <a:ext uri="{0D108BD9-81ED-4DB2-BD59-A6C34878D82A}">
                    <a16:rowId xmlns:a16="http://schemas.microsoft.com/office/drawing/2014/main" val="2321205288"/>
                  </a:ext>
                </a:extLst>
              </a:tr>
              <a:tr h="419110">
                <a:tc gridSpan="2">
                  <a:txBody>
                    <a:bodyPr/>
                    <a:lstStyle/>
                    <a:p>
                      <a:pPr marL="114300" marR="0" lvl="0" indent="0" algn="ctr" defTabSz="457200" rtl="0" eaLnBrk="1" fontAlgn="auto" latinLnBrk="0" hangingPunct="1">
                        <a:lnSpc>
                          <a:spcPct val="107000"/>
                        </a:lnSpc>
                        <a:spcBef>
                          <a:spcPts val="0"/>
                        </a:spcBef>
                        <a:spcAft>
                          <a:spcPts val="0"/>
                        </a:spcAft>
                        <a:buClr>
                          <a:srgbClr val="960000"/>
                        </a:buClr>
                        <a:buSzTx/>
                        <a:buFont typeface="Wingdings" panose="05000000000000000000" pitchFamily="2" charset="2"/>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may enroll in both plans: AD&amp;D Insurance and Accident Insurance</a:t>
                      </a:r>
                    </a:p>
                  </a:txBody>
                  <a:tcPr marL="67951" marR="67951" marT="9438" marB="0" anchor="ctr">
                    <a:noFill/>
                  </a:tcPr>
                </a:tc>
                <a:tc hMerge="1">
                  <a:txBody>
                    <a:bodyPr/>
                    <a:lstStyle/>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endParaRPr lang="en-US" sz="17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oFill/>
                  </a:tcPr>
                </a:tc>
                <a:extLst>
                  <a:ext uri="{0D108BD9-81ED-4DB2-BD59-A6C34878D82A}">
                    <a16:rowId xmlns:a16="http://schemas.microsoft.com/office/drawing/2014/main" val="344797745"/>
                  </a:ext>
                </a:extLst>
              </a:tr>
            </a:tbl>
          </a:graphicData>
        </a:graphic>
      </p:graphicFrame>
    </p:spTree>
    <p:extLst>
      <p:ext uri="{BB962C8B-B14F-4D97-AF65-F5344CB8AC3E}">
        <p14:creationId xmlns:p14="http://schemas.microsoft.com/office/powerpoint/2010/main" val="2385130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913" y="4089254"/>
            <a:ext cx="9583061" cy="736046"/>
          </a:xfrm>
        </p:spPr>
        <p:txBody>
          <a:bodyPr>
            <a:noAutofit/>
          </a:bodyPr>
          <a:lstStyle/>
          <a:p>
            <a:r>
              <a:rPr lang="en-US" sz="5400" dirty="0"/>
              <a:t>Income Continuation Insurance</a:t>
            </a:r>
            <a:endParaRPr lang="en-US" sz="5400" b="1" dirty="0">
              <a:solidFill>
                <a:schemeClr val="tx1"/>
              </a:solidFill>
              <a:latin typeface="+mn-lt"/>
              <a:ea typeface="+mn-ea"/>
              <a:cs typeface="+mn-cs"/>
            </a:endParaRPr>
          </a:p>
        </p:txBody>
      </p:sp>
    </p:spTree>
    <p:extLst>
      <p:ext uri="{BB962C8B-B14F-4D97-AF65-F5344CB8AC3E}">
        <p14:creationId xmlns:p14="http://schemas.microsoft.com/office/powerpoint/2010/main" val="3524407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a:bodyPr>
          <a:lstStyle/>
          <a:p>
            <a:r>
              <a:rPr lang="en-US" sz="2400" dirty="0"/>
              <a:t>Provides up to 75% of gross base wages if unable to work due to illness or injury</a:t>
            </a:r>
          </a:p>
          <a:p>
            <a:r>
              <a:rPr lang="en-US" sz="2400" dirty="0"/>
              <a:t>Insures annual earnings up to $120,000</a:t>
            </a:r>
            <a:endParaRPr lang="en-US" sz="2000" dirty="0"/>
          </a:p>
          <a:p>
            <a:r>
              <a:rPr lang="en-US" sz="2400" dirty="0"/>
              <a:t>Must exhaust up to 1,040 hours of sick leave or elimination period, whichever is longer, before benefits are paid</a:t>
            </a:r>
          </a:p>
          <a:p>
            <a:r>
              <a:rPr lang="en-US" sz="2400" dirty="0"/>
              <a:t>Application required to elect or decline coverage</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54</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Income Continuation Insurance</a:t>
            </a:r>
          </a:p>
        </p:txBody>
      </p:sp>
      <p:graphicFrame>
        <p:nvGraphicFramePr>
          <p:cNvPr id="5" name="Table 4">
            <a:extLst>
              <a:ext uri="{FF2B5EF4-FFF2-40B4-BE49-F238E27FC236}">
                <a16:creationId xmlns:a16="http://schemas.microsoft.com/office/drawing/2014/main" id="{436742F5-81DD-C1D5-5B67-BFA4D6BDDD11}"/>
              </a:ext>
            </a:extLst>
          </p:cNvPr>
          <p:cNvGraphicFramePr>
            <a:graphicFrameLocks noGrp="1"/>
          </p:cNvGraphicFramePr>
          <p:nvPr>
            <p:extLst>
              <p:ext uri="{D42A27DB-BD31-4B8C-83A1-F6EECF244321}">
                <p14:modId xmlns:p14="http://schemas.microsoft.com/office/powerpoint/2010/main" val="962347947"/>
              </p:ext>
            </p:extLst>
          </p:nvPr>
        </p:nvGraphicFramePr>
        <p:xfrm>
          <a:off x="635477" y="5527772"/>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600" b="0" dirty="0">
                          <a:solidFill>
                            <a:schemeClr val="tx1"/>
                          </a:solidFill>
                        </a:rPr>
                        <a:t>Additional information: </a:t>
                      </a:r>
                      <a:r>
                        <a:rPr lang="en-US" sz="1600" dirty="0">
                          <a:hlinkClick r:id="rId2"/>
                        </a:rPr>
                        <a:t>Income Continuation Insurance web page</a:t>
                      </a:r>
                      <a:endParaRPr lang="en-US" sz="1600" b="1" dirty="0"/>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778056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4685723"/>
          </a:xfrm>
        </p:spPr>
        <p:txBody>
          <a:bodyPr>
            <a:normAutofit fontScale="92500" lnSpcReduction="10000"/>
          </a:bodyPr>
          <a:lstStyle/>
          <a:p>
            <a:pPr marL="0" indent="0">
              <a:buNone/>
            </a:pPr>
            <a:r>
              <a:rPr lang="en-US" sz="2400" b="1" dirty="0"/>
              <a:t>Faculty, Academic Staff &amp; Limited Appointees</a:t>
            </a:r>
          </a:p>
          <a:p>
            <a:r>
              <a:rPr lang="en-US" sz="2400" dirty="0"/>
              <a:t>Enroll within 30 days of your hire/eligibility date or within 60 days of becoming eligible for the employer contribution towards your premium</a:t>
            </a:r>
          </a:p>
          <a:p>
            <a:r>
              <a:rPr lang="en-US" sz="2400" dirty="0"/>
              <a:t>Choose your elimination period: 30, 90, 125 or 180 days</a:t>
            </a:r>
          </a:p>
          <a:p>
            <a:r>
              <a:rPr lang="en-US" sz="2400" dirty="0"/>
              <a:t>Choose your coverage effective date: </a:t>
            </a:r>
          </a:p>
          <a:p>
            <a:pPr lvl="1"/>
            <a:r>
              <a:rPr lang="en-US" sz="2400" dirty="0"/>
              <a:t>Early Coverage - 1st of month on/following your eligibility date (not eligible for employer contribution until you complete 12 months of state WRS service) </a:t>
            </a:r>
          </a:p>
          <a:p>
            <a:pPr lvl="1"/>
            <a:r>
              <a:rPr lang="en-US" sz="2400" dirty="0"/>
              <a:t>Deferred Coverage - begins when you are eligible for the employer contribution (1st of month following completion of 12 months of state WRS service)</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55</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Income Continuation Insurance</a:t>
            </a:r>
          </a:p>
        </p:txBody>
      </p:sp>
    </p:spTree>
    <p:extLst>
      <p:ext uri="{BB962C8B-B14F-4D97-AF65-F5344CB8AC3E}">
        <p14:creationId xmlns:p14="http://schemas.microsoft.com/office/powerpoint/2010/main" val="2724020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a:bodyPr>
          <a:lstStyle/>
          <a:p>
            <a:pPr marL="0" indent="0">
              <a:buNone/>
            </a:pPr>
            <a:r>
              <a:rPr lang="en-US" sz="2400" b="1" dirty="0"/>
              <a:t>University Staff</a:t>
            </a:r>
          </a:p>
          <a:p>
            <a:r>
              <a:rPr lang="en-US" sz="2400" dirty="0"/>
              <a:t>Enroll within 30 days of your hire/eligibility date</a:t>
            </a:r>
          </a:p>
          <a:p>
            <a:r>
              <a:rPr lang="en-US" sz="2400" dirty="0"/>
              <a:t>Deferred enrollment opportunities when you reach certain premium categories, determined by sick leave balance</a:t>
            </a:r>
          </a:p>
          <a:p>
            <a:r>
              <a:rPr lang="en-US" sz="2400" dirty="0"/>
              <a:t>Your elimination period is 30-days</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56</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Income Continuation Insurance</a:t>
            </a:r>
          </a:p>
        </p:txBody>
      </p:sp>
      <p:graphicFrame>
        <p:nvGraphicFramePr>
          <p:cNvPr id="2" name="Table 4">
            <a:extLst>
              <a:ext uri="{FF2B5EF4-FFF2-40B4-BE49-F238E27FC236}">
                <a16:creationId xmlns:a16="http://schemas.microsoft.com/office/drawing/2014/main" id="{E0BA06D5-83A5-393E-17AA-5B9545BDDDC7}"/>
              </a:ext>
            </a:extLst>
          </p:cNvPr>
          <p:cNvGraphicFramePr>
            <a:graphicFrameLocks noGrp="1"/>
          </p:cNvGraphicFramePr>
          <p:nvPr>
            <p:extLst>
              <p:ext uri="{D42A27DB-BD31-4B8C-83A1-F6EECF244321}">
                <p14:modId xmlns:p14="http://schemas.microsoft.com/office/powerpoint/2010/main" val="941166868"/>
              </p:ext>
            </p:extLst>
          </p:nvPr>
        </p:nvGraphicFramePr>
        <p:xfrm>
          <a:off x="1061356" y="4213525"/>
          <a:ext cx="10069285" cy="1468120"/>
        </p:xfrm>
        <a:graphic>
          <a:graphicData uri="http://schemas.openxmlformats.org/drawingml/2006/table">
            <a:tbl>
              <a:tblPr firstRow="1" bandRow="1">
                <a:tableStyleId>{C4B1156A-380E-4F78-BDF5-A606A8083BF9}</a:tableStyleId>
              </a:tblPr>
              <a:tblGrid>
                <a:gridCol w="1438469">
                  <a:extLst>
                    <a:ext uri="{9D8B030D-6E8A-4147-A177-3AD203B41FA5}">
                      <a16:colId xmlns:a16="http://schemas.microsoft.com/office/drawing/2014/main" val="548234818"/>
                    </a:ext>
                  </a:extLst>
                </a:gridCol>
                <a:gridCol w="1438469">
                  <a:extLst>
                    <a:ext uri="{9D8B030D-6E8A-4147-A177-3AD203B41FA5}">
                      <a16:colId xmlns:a16="http://schemas.microsoft.com/office/drawing/2014/main" val="3768207411"/>
                    </a:ext>
                  </a:extLst>
                </a:gridCol>
                <a:gridCol w="1367326">
                  <a:extLst>
                    <a:ext uri="{9D8B030D-6E8A-4147-A177-3AD203B41FA5}">
                      <a16:colId xmlns:a16="http://schemas.microsoft.com/office/drawing/2014/main" val="4207085478"/>
                    </a:ext>
                  </a:extLst>
                </a:gridCol>
                <a:gridCol w="1653460">
                  <a:extLst>
                    <a:ext uri="{9D8B030D-6E8A-4147-A177-3AD203B41FA5}">
                      <a16:colId xmlns:a16="http://schemas.microsoft.com/office/drawing/2014/main" val="2785337790"/>
                    </a:ext>
                  </a:extLst>
                </a:gridCol>
                <a:gridCol w="1294623">
                  <a:extLst>
                    <a:ext uri="{9D8B030D-6E8A-4147-A177-3AD203B41FA5}">
                      <a16:colId xmlns:a16="http://schemas.microsoft.com/office/drawing/2014/main" val="3844835150"/>
                    </a:ext>
                  </a:extLst>
                </a:gridCol>
                <a:gridCol w="1438469">
                  <a:extLst>
                    <a:ext uri="{9D8B030D-6E8A-4147-A177-3AD203B41FA5}">
                      <a16:colId xmlns:a16="http://schemas.microsoft.com/office/drawing/2014/main" val="2205606063"/>
                    </a:ext>
                  </a:extLst>
                </a:gridCol>
                <a:gridCol w="1438469">
                  <a:extLst>
                    <a:ext uri="{9D8B030D-6E8A-4147-A177-3AD203B41FA5}">
                      <a16:colId xmlns:a16="http://schemas.microsoft.com/office/drawing/2014/main" val="1645804108"/>
                    </a:ext>
                  </a:extLst>
                </a:gridCol>
              </a:tblGrid>
              <a:tr h="370840">
                <a:tc>
                  <a:txBody>
                    <a:bodyPr/>
                    <a:lstStyle/>
                    <a:p>
                      <a:pPr algn="ctr"/>
                      <a:r>
                        <a:rPr lang="en-US" dirty="0"/>
                        <a:t>Category</a:t>
                      </a:r>
                    </a:p>
                  </a:txBody>
                  <a:tcPr anchor="ctr"/>
                </a:tc>
                <a:tc>
                  <a:txBody>
                    <a:bodyPr/>
                    <a:lstStyle/>
                    <a:p>
                      <a:pPr algn="ctr"/>
                      <a:r>
                        <a:rPr lang="en-US"/>
                        <a:t>Category 1</a:t>
                      </a:r>
                    </a:p>
                  </a:txBody>
                  <a:tcPr anchor="ctr"/>
                </a:tc>
                <a:tc>
                  <a:txBody>
                    <a:bodyPr/>
                    <a:lstStyle/>
                    <a:p>
                      <a:pPr algn="ctr"/>
                      <a:r>
                        <a:rPr lang="en-US"/>
                        <a:t>Category 2</a:t>
                      </a:r>
                    </a:p>
                  </a:txBody>
                  <a:tcPr anchor="ctr"/>
                </a:tc>
                <a:tc>
                  <a:txBody>
                    <a:bodyPr/>
                    <a:lstStyle/>
                    <a:p>
                      <a:pPr algn="ctr"/>
                      <a:r>
                        <a:rPr lang="en-US"/>
                        <a:t>Category 3*</a:t>
                      </a:r>
                    </a:p>
                  </a:txBody>
                  <a:tcPr anchor="ctr"/>
                </a:tc>
                <a:tc>
                  <a:txBody>
                    <a:bodyPr/>
                    <a:lstStyle/>
                    <a:p>
                      <a:pPr algn="ctr"/>
                      <a:r>
                        <a:rPr lang="en-US"/>
                        <a:t>Category 4</a:t>
                      </a:r>
                    </a:p>
                  </a:txBody>
                  <a:tcPr anchor="ctr"/>
                </a:tc>
                <a:tc>
                  <a:txBody>
                    <a:bodyPr/>
                    <a:lstStyle/>
                    <a:p>
                      <a:pPr algn="ctr"/>
                      <a:r>
                        <a:rPr lang="en-US"/>
                        <a:t>Category 5</a:t>
                      </a:r>
                    </a:p>
                  </a:txBody>
                  <a:tcPr anchor="ctr"/>
                </a:tc>
                <a:tc>
                  <a:txBody>
                    <a:bodyPr/>
                    <a:lstStyle/>
                    <a:p>
                      <a:pPr algn="ctr"/>
                      <a:r>
                        <a:rPr lang="en-US"/>
                        <a:t>Category 6</a:t>
                      </a:r>
                    </a:p>
                  </a:txBody>
                  <a:tcPr anchor="ctr"/>
                </a:tc>
                <a:extLst>
                  <a:ext uri="{0D108BD9-81ED-4DB2-BD59-A6C34878D82A}">
                    <a16:rowId xmlns:a16="http://schemas.microsoft.com/office/drawing/2014/main" val="1870884639"/>
                  </a:ext>
                </a:extLst>
              </a:tr>
              <a:tr h="370840">
                <a:tc>
                  <a:txBody>
                    <a:bodyPr/>
                    <a:lstStyle/>
                    <a:p>
                      <a:pPr algn="ctr"/>
                      <a:r>
                        <a:rPr lang="en-US" sz="2000"/>
                        <a:t>Sick Leave Balance</a:t>
                      </a:r>
                    </a:p>
                  </a:txBody>
                  <a:tcPr anchor="ctr"/>
                </a:tc>
                <a:tc>
                  <a:txBody>
                    <a:bodyPr/>
                    <a:lstStyle/>
                    <a:p>
                      <a:pPr algn="ctr"/>
                      <a:r>
                        <a:rPr lang="en-US" sz="2000"/>
                        <a:t>0 – 184</a:t>
                      </a:r>
                    </a:p>
                    <a:p>
                      <a:pPr algn="ctr"/>
                      <a:r>
                        <a:rPr lang="en-US" sz="2000"/>
                        <a:t>hours</a:t>
                      </a:r>
                    </a:p>
                  </a:txBody>
                  <a:tcPr anchor="ctr"/>
                </a:tc>
                <a:tc>
                  <a:txBody>
                    <a:bodyPr/>
                    <a:lstStyle/>
                    <a:p>
                      <a:pPr algn="ctr"/>
                      <a:r>
                        <a:rPr lang="en-US" sz="2000"/>
                        <a:t>185 – 519 hours</a:t>
                      </a:r>
                    </a:p>
                  </a:txBody>
                  <a:tcPr anchor="ctr"/>
                </a:tc>
                <a:tc>
                  <a:txBody>
                    <a:bodyPr/>
                    <a:lstStyle/>
                    <a:p>
                      <a:pPr algn="ctr"/>
                      <a:r>
                        <a:rPr lang="en-US" sz="1600"/>
                        <a:t>Accrue 80 hours of unused leave *</a:t>
                      </a:r>
                    </a:p>
                  </a:txBody>
                  <a:tcPr anchor="ctr"/>
                </a:tc>
                <a:tc>
                  <a:txBody>
                    <a:bodyPr/>
                    <a:lstStyle/>
                    <a:p>
                      <a:pPr algn="ctr"/>
                      <a:r>
                        <a:rPr lang="en-US" sz="2000"/>
                        <a:t>520 – 728 hours</a:t>
                      </a:r>
                    </a:p>
                  </a:txBody>
                  <a:tcPr anchor="ctr"/>
                </a:tc>
                <a:tc>
                  <a:txBody>
                    <a:bodyPr/>
                    <a:lstStyle/>
                    <a:p>
                      <a:pPr algn="ctr"/>
                      <a:r>
                        <a:rPr lang="en-US" sz="2000"/>
                        <a:t>728 – 1,040 hours</a:t>
                      </a:r>
                    </a:p>
                  </a:txBody>
                  <a:tcPr anchor="ctr"/>
                </a:tc>
                <a:tc>
                  <a:txBody>
                    <a:bodyPr/>
                    <a:lstStyle/>
                    <a:p>
                      <a:pPr algn="ctr"/>
                      <a:r>
                        <a:rPr lang="en-US" sz="2000"/>
                        <a:t>1,041 +</a:t>
                      </a:r>
                    </a:p>
                  </a:txBody>
                  <a:tcPr anchor="ctr"/>
                </a:tc>
                <a:extLst>
                  <a:ext uri="{0D108BD9-81ED-4DB2-BD59-A6C34878D82A}">
                    <a16:rowId xmlns:a16="http://schemas.microsoft.com/office/drawing/2014/main" val="3336890027"/>
                  </a:ext>
                </a:extLst>
              </a:tr>
              <a:tr h="370840">
                <a:tc>
                  <a:txBody>
                    <a:bodyPr/>
                    <a:lstStyle/>
                    <a:p>
                      <a:pPr algn="ctr"/>
                      <a:r>
                        <a:rPr lang="en-US" sz="2000" b="1">
                          <a:solidFill>
                            <a:srgbClr val="960000"/>
                          </a:solidFill>
                        </a:rPr>
                        <a:t>Cost</a:t>
                      </a:r>
                    </a:p>
                  </a:txBody>
                  <a:tcPr anchor="ctr"/>
                </a:tc>
                <a:tc>
                  <a:txBody>
                    <a:bodyPr/>
                    <a:lstStyle/>
                    <a:p>
                      <a:pPr algn="ctr"/>
                      <a:r>
                        <a:rPr lang="en-US" sz="2000" b="1">
                          <a:solidFill>
                            <a:srgbClr val="960000"/>
                          </a:solidFill>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960000"/>
                          </a:solidFill>
                        </a:rPr>
                        <a:t>$$$                                                                                                                             </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a:solidFill>
                            <a:srgbClr val="960000"/>
                          </a:solidFill>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a:solidFill>
                            <a:srgbClr val="960000"/>
                          </a:solidFill>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a:solidFill>
                            <a:srgbClr val="960000"/>
                          </a:solidFill>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a:solidFill>
                            <a:srgbClr val="960000"/>
                          </a:solidFill>
                        </a:rPr>
                        <a:t>$0</a:t>
                      </a:r>
                    </a:p>
                  </a:txBody>
                  <a:tcPr anchor="ctr"/>
                </a:tc>
                <a:extLst>
                  <a:ext uri="{0D108BD9-81ED-4DB2-BD59-A6C34878D82A}">
                    <a16:rowId xmlns:a16="http://schemas.microsoft.com/office/drawing/2014/main" val="2591935299"/>
                  </a:ext>
                </a:extLst>
              </a:tr>
            </a:tbl>
          </a:graphicData>
        </a:graphic>
      </p:graphicFrame>
      <p:sp>
        <p:nvSpPr>
          <p:cNvPr id="5" name="TextBox 4">
            <a:extLst>
              <a:ext uri="{FF2B5EF4-FFF2-40B4-BE49-F238E27FC236}">
                <a16:creationId xmlns:a16="http://schemas.microsoft.com/office/drawing/2014/main" id="{8D3B8171-662A-4493-E3A9-CD6B6CBCE3A2}"/>
              </a:ext>
            </a:extLst>
          </p:cNvPr>
          <p:cNvSpPr txBox="1"/>
          <p:nvPr/>
        </p:nvSpPr>
        <p:spPr>
          <a:xfrm>
            <a:off x="1002650" y="5822144"/>
            <a:ext cx="9256445" cy="369332"/>
          </a:xfrm>
          <a:prstGeom prst="rect">
            <a:avLst/>
          </a:prstGeom>
          <a:noFill/>
        </p:spPr>
        <p:txBody>
          <a:bodyPr wrap="none" rtlCol="0">
            <a:spAutoFit/>
          </a:bodyPr>
          <a:lstStyle/>
          <a:p>
            <a:r>
              <a:rPr lang="en-US"/>
              <a:t>* Category 3 – special rate category, must meet annually to qualify for the employer contribution.</a:t>
            </a:r>
          </a:p>
        </p:txBody>
      </p:sp>
    </p:spTree>
    <p:extLst>
      <p:ext uri="{BB962C8B-B14F-4D97-AF65-F5344CB8AC3E}">
        <p14:creationId xmlns:p14="http://schemas.microsoft.com/office/powerpoint/2010/main" val="2404537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90" y="4817041"/>
            <a:ext cx="10427015" cy="736046"/>
          </a:xfrm>
        </p:spPr>
        <p:txBody>
          <a:bodyPr>
            <a:noAutofit/>
          </a:bodyPr>
          <a:lstStyle/>
          <a:p>
            <a:r>
              <a:rPr lang="en-US" sz="5400"/>
              <a:t>Flexible Spending Accounts (FSAs)</a:t>
            </a:r>
            <a:endParaRPr lang="en-US" sz="5400" b="1">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9F2AC838-16B4-D6D0-7CE6-D4A4AFFD0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302" y="3932259"/>
            <a:ext cx="1013498" cy="1001228"/>
          </a:xfrm>
          <a:prstGeom prst="rect">
            <a:avLst/>
          </a:prstGeom>
        </p:spPr>
      </p:pic>
    </p:spTree>
    <p:extLst>
      <p:ext uri="{BB962C8B-B14F-4D97-AF65-F5344CB8AC3E}">
        <p14:creationId xmlns:p14="http://schemas.microsoft.com/office/powerpoint/2010/main" val="1698948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58</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Flexible Spending Accounts (FSA)</a:t>
            </a:r>
          </a:p>
        </p:txBody>
      </p:sp>
      <p:graphicFrame>
        <p:nvGraphicFramePr>
          <p:cNvPr id="5" name="Table 4">
            <a:extLst>
              <a:ext uri="{FF2B5EF4-FFF2-40B4-BE49-F238E27FC236}">
                <a16:creationId xmlns:a16="http://schemas.microsoft.com/office/drawing/2014/main" id="{436742F5-81DD-C1D5-5B67-BFA4D6BDDD11}"/>
              </a:ext>
            </a:extLst>
          </p:cNvPr>
          <p:cNvGraphicFramePr>
            <a:graphicFrameLocks noGrp="1"/>
          </p:cNvGraphicFramePr>
          <p:nvPr>
            <p:extLst>
              <p:ext uri="{D42A27DB-BD31-4B8C-83A1-F6EECF244321}">
                <p14:modId xmlns:p14="http://schemas.microsoft.com/office/powerpoint/2010/main" val="642446037"/>
              </p:ext>
            </p:extLst>
          </p:nvPr>
        </p:nvGraphicFramePr>
        <p:xfrm>
          <a:off x="1343893" y="6132284"/>
          <a:ext cx="6707715" cy="475535"/>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475535">
                <a:tc>
                  <a:txBody>
                    <a:bodyPr/>
                    <a:lstStyle/>
                    <a:p>
                      <a:pPr marL="0" indent="0">
                        <a:lnSpc>
                          <a:spcPct val="110000"/>
                        </a:lnSpc>
                        <a:buClr>
                          <a:srgbClr val="86001A"/>
                        </a:buClr>
                        <a:buNone/>
                      </a:pPr>
                      <a:r>
                        <a:rPr lang="en-US" sz="1600" b="0" dirty="0">
                          <a:solidFill>
                            <a:schemeClr val="tx1"/>
                          </a:solidFill>
                        </a:rPr>
                        <a:t>Additional information: </a:t>
                      </a:r>
                      <a:r>
                        <a:rPr lang="en-US" sz="1600" dirty="0">
                          <a:hlinkClick r:id="rId3"/>
                        </a:rPr>
                        <a:t>Spending and Savings Accounts web page</a:t>
                      </a:r>
                      <a:endParaRPr lang="en-US" sz="1600" b="1" dirty="0"/>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graphicFrame>
        <p:nvGraphicFramePr>
          <p:cNvPr id="9" name="Table 18">
            <a:extLst>
              <a:ext uri="{FF2B5EF4-FFF2-40B4-BE49-F238E27FC236}">
                <a16:creationId xmlns:a16="http://schemas.microsoft.com/office/drawing/2014/main" id="{44746B0F-BFE8-58AF-5985-2FD8F124A8BE}"/>
              </a:ext>
            </a:extLst>
          </p:cNvPr>
          <p:cNvGraphicFramePr>
            <a:graphicFrameLocks noGrp="1"/>
          </p:cNvGraphicFramePr>
          <p:nvPr>
            <p:extLst>
              <p:ext uri="{D42A27DB-BD31-4B8C-83A1-F6EECF244321}">
                <p14:modId xmlns:p14="http://schemas.microsoft.com/office/powerpoint/2010/main" val="1237964119"/>
              </p:ext>
            </p:extLst>
          </p:nvPr>
        </p:nvGraphicFramePr>
        <p:xfrm>
          <a:off x="493228" y="1407984"/>
          <a:ext cx="11328658" cy="3916680"/>
        </p:xfrm>
        <a:graphic>
          <a:graphicData uri="http://schemas.openxmlformats.org/drawingml/2006/table">
            <a:tbl>
              <a:tblPr firstRow="1" bandRow="1">
                <a:tableStyleId>{5C22544A-7EE6-4342-B048-85BDC9FD1C3A}</a:tableStyleId>
              </a:tblPr>
              <a:tblGrid>
                <a:gridCol w="1596829">
                  <a:extLst>
                    <a:ext uri="{9D8B030D-6E8A-4147-A177-3AD203B41FA5}">
                      <a16:colId xmlns:a16="http://schemas.microsoft.com/office/drawing/2014/main" val="751174876"/>
                    </a:ext>
                  </a:extLst>
                </a:gridCol>
                <a:gridCol w="2104183">
                  <a:extLst>
                    <a:ext uri="{9D8B030D-6E8A-4147-A177-3AD203B41FA5}">
                      <a16:colId xmlns:a16="http://schemas.microsoft.com/office/drawing/2014/main" val="2026948860"/>
                    </a:ext>
                  </a:extLst>
                </a:gridCol>
                <a:gridCol w="7627646">
                  <a:extLst>
                    <a:ext uri="{9D8B030D-6E8A-4147-A177-3AD203B41FA5}">
                      <a16:colId xmlns:a16="http://schemas.microsoft.com/office/drawing/2014/main" val="1742293145"/>
                    </a:ext>
                  </a:extLst>
                </a:gridCol>
              </a:tblGrid>
              <a:tr h="39316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Type of Account</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Contribution and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Carryover Limits</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
                          <a:srgbClr val="960000"/>
                        </a:buClr>
                        <a:buSzTx/>
                        <a:buFont typeface="Wingdings" panose="05000000000000000000" pitchFamily="2" charset="2"/>
                        <a:buNone/>
                        <a:tabLst/>
                        <a:defRPr/>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600323832"/>
                  </a:ext>
                </a:extLst>
              </a:tr>
              <a:tr h="393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Care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$3,050 per year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$610 carryover</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
                          <a:srgbClr val="960000"/>
                        </a:buClr>
                        <a:buSzTx/>
                        <a:buFont typeface="Wingdings" panose="05000000000000000000" pitchFamily="2" charset="2"/>
                        <a:buChar char="§"/>
                        <a:tabLst/>
                        <a:defRPr/>
                      </a:pP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Help pay for eligible medical, dental, vision, and pharmacy benefit expenses not covered by insurance</a:t>
                      </a:r>
                    </a:p>
                    <a:p>
                      <a:pPr marL="285750" marR="0" lvl="0" indent="-285750" algn="l" defTabSz="457200" rtl="0" eaLnBrk="1" fontAlgn="auto" latinLnBrk="0" hangingPunct="1">
                        <a:lnSpc>
                          <a:spcPct val="100000"/>
                        </a:lnSpc>
                        <a:spcBef>
                          <a:spcPts val="0"/>
                        </a:spcBef>
                        <a:spcAft>
                          <a:spcPts val="0"/>
                        </a:spcAft>
                        <a:buClr>
                          <a:srgbClr val="960000"/>
                        </a:buClr>
                        <a:buSzTx/>
                        <a:buFont typeface="Wingdings" panose="05000000000000000000" pitchFamily="2" charset="2"/>
                        <a:buChar char="§"/>
                        <a:tabLst/>
                        <a:defRPr/>
                      </a:pP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Expenses incurred by you, your spouse, child, or other qualifying tax dependent</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666796158"/>
                  </a:ext>
                </a:extLst>
              </a:tr>
              <a:tr h="410018">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500" b="1"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Limited Purpose</a:t>
                      </a:r>
                      <a:endParaRPr lang="en-US" sz="1500">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00100" rtl="0" eaLnBrk="1" fontAlgn="auto" latinLnBrk="0" hangingPunct="1">
                        <a:lnSpc>
                          <a:spcPct val="100000"/>
                        </a:lnSpc>
                        <a:spcBef>
                          <a:spcPts val="1200"/>
                        </a:spcBef>
                        <a:spcAft>
                          <a:spcPts val="0"/>
                        </a:spcAft>
                        <a:buClr>
                          <a:srgbClr val="820032"/>
                        </a:buClr>
                        <a:buSzTx/>
                        <a:buFont typeface="Arial" panose="020B0604020202020204" pitchFamily="34" charset="0"/>
                        <a:buNone/>
                        <a:tabLst/>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$3,050 per year</a:t>
                      </a:r>
                      <a:b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$610 carryover</a:t>
                      </a:r>
                      <a:endParaRPr lang="en-US" sz="1500" dirty="0">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defTabSz="755650">
                        <a:lnSpc>
                          <a:spcPct val="100000"/>
                        </a:lnSpc>
                        <a:spcBef>
                          <a:spcPts val="0"/>
                        </a:spcBef>
                        <a:spcAft>
                          <a:spcPts val="0"/>
                        </a:spcAft>
                        <a:buClr>
                          <a:srgbClr val="960000"/>
                        </a:buClr>
                        <a:buFont typeface="Wingdings" panose="05000000000000000000" pitchFamily="2" charset="2"/>
                        <a:buChar char="§"/>
                      </a:pPr>
                      <a:r>
                        <a:rPr lang="en-US" sz="15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Only available if you enroll in an HDHP through the Universities of Wisconsin</a:t>
                      </a:r>
                    </a:p>
                    <a:p>
                      <a:pPr marL="285750" lvl="0" indent="-285750" algn="l" defTabSz="755650">
                        <a:lnSpc>
                          <a:spcPct val="100000"/>
                        </a:lnSpc>
                        <a:spcBef>
                          <a:spcPts val="0"/>
                        </a:spcBef>
                        <a:spcAft>
                          <a:spcPts val="0"/>
                        </a:spcAft>
                        <a:buClr>
                          <a:srgbClr val="960000"/>
                        </a:buClr>
                        <a:buFont typeface="Wingdings" panose="05000000000000000000" pitchFamily="2" charset="2"/>
                        <a:buChar char="§"/>
                      </a:pPr>
                      <a:r>
                        <a:rPr lang="en-US" sz="15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Help pay for eligible dental, vision, and post-deductible medical/pharmacy benefit expenses not covered by insurance</a:t>
                      </a:r>
                    </a:p>
                    <a:p>
                      <a:pPr marL="285750" lvl="0" indent="-285750" algn="l" defTabSz="755650">
                        <a:lnSpc>
                          <a:spcPct val="100000"/>
                        </a:lnSpc>
                        <a:spcBef>
                          <a:spcPts val="0"/>
                        </a:spcBef>
                        <a:spcAft>
                          <a:spcPts val="0"/>
                        </a:spcAft>
                        <a:buClr>
                          <a:srgbClr val="960000"/>
                        </a:buClr>
                        <a:buFont typeface="Wingdings" panose="05000000000000000000" pitchFamily="2" charset="2"/>
                        <a:buChar char="§"/>
                      </a:pPr>
                      <a:r>
                        <a:rPr lang="en-US" sz="15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Expenses incurred by you, your spouse, child, or other qualifying tax dependent</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92054090"/>
                  </a:ext>
                </a:extLst>
              </a:tr>
              <a:tr h="434608">
                <a:tc>
                  <a:txBody>
                    <a:bodyPr/>
                    <a:lstStyle/>
                    <a:p>
                      <a:r>
                        <a:rPr lang="en-US" sz="1500" b="1">
                          <a:latin typeface="Open Sans" panose="020B0606030504020204" pitchFamily="34" charset="0"/>
                          <a:ea typeface="Open Sans" panose="020B0606030504020204" pitchFamily="34" charset="0"/>
                          <a:cs typeface="Open Sans" panose="020B0606030504020204" pitchFamily="34" charset="0"/>
                        </a:rPr>
                        <a:t>Dependent Day Care</a:t>
                      </a:r>
                      <a:r>
                        <a:rPr lang="en-US" sz="1500" b="1"/>
                        <a:t> </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latin typeface="Open Sans" panose="020B0606030504020204" pitchFamily="34" charset="0"/>
                          <a:ea typeface="Open Sans" panose="020B0606030504020204" pitchFamily="34" charset="0"/>
                          <a:cs typeface="Open Sans" panose="020B0606030504020204" pitchFamily="34" charset="0"/>
                        </a:rPr>
                        <a:t>Up to $5,000 per year</a:t>
                      </a:r>
                    </a:p>
                    <a:p>
                      <a:pPr algn="ctr"/>
                      <a:r>
                        <a:rPr lang="en-US" sz="1500" b="0" dirty="0">
                          <a:latin typeface="Open Sans" panose="020B0606030504020204" pitchFamily="34" charset="0"/>
                          <a:ea typeface="Open Sans" panose="020B0606030504020204" pitchFamily="34" charset="0"/>
                          <a:cs typeface="Open Sans" panose="020B0606030504020204" pitchFamily="34" charset="0"/>
                        </a:rPr>
                        <a:t>No carryover</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rgbClr val="960000"/>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Help pay for eligible dependent day care expenses such as after-school care, babysitting, adult or child day care, and preschool</a:t>
                      </a:r>
                    </a:p>
                    <a:p>
                      <a:pPr marL="285750" indent="-285750">
                        <a:buClr>
                          <a:srgbClr val="960000"/>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Eligible dependents include a spouse, child, or other qualifying tax dependent</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156974449"/>
                  </a:ext>
                </a:extLst>
              </a:tr>
              <a:tr h="434608">
                <a:tc>
                  <a:txBody>
                    <a:bodyPr/>
                    <a:lstStyle/>
                    <a:p>
                      <a:r>
                        <a:rPr lang="en-US" sz="1500" b="1">
                          <a:latin typeface="Open Sans" panose="020B0606030504020204" pitchFamily="34" charset="0"/>
                          <a:ea typeface="Open Sans" panose="020B0606030504020204" pitchFamily="34" charset="0"/>
                          <a:cs typeface="Open Sans" panose="020B0606030504020204" pitchFamily="34" charset="0"/>
                        </a:rPr>
                        <a:t>Parking &amp; Transit Accounts</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dirty="0">
                          <a:latin typeface="Open Sans" panose="020B0606030504020204" pitchFamily="34" charset="0"/>
                          <a:ea typeface="Open Sans" panose="020B0606030504020204" pitchFamily="34" charset="0"/>
                          <a:cs typeface="Open Sans" panose="020B0606030504020204" pitchFamily="34" charset="0"/>
                        </a:rPr>
                        <a:t>$300/month/account</a:t>
                      </a:r>
                    </a:p>
                    <a:p>
                      <a:pPr algn="ctr"/>
                      <a:r>
                        <a:rPr lang="en-US" sz="1400" b="0" dirty="0">
                          <a:latin typeface="Open Sans" panose="020B0606030504020204" pitchFamily="34" charset="0"/>
                          <a:ea typeface="Open Sans" panose="020B0606030504020204" pitchFamily="34" charset="0"/>
                          <a:cs typeface="Open Sans" panose="020B0606030504020204" pitchFamily="34" charset="0"/>
                        </a:rPr>
                        <a:t>Unlimited carryover</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rgbClr val="960000"/>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Help pay for work-related parking expenses (parking ramps, park-and-rides) and transit expenses (bus passes)</a:t>
                      </a:r>
                    </a:p>
                    <a:p>
                      <a:pPr marL="285750" indent="-285750">
                        <a:buClr>
                          <a:srgbClr val="960000"/>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May enroll or change your contribution at any time</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502914734"/>
                  </a:ext>
                </a:extLst>
              </a:tr>
            </a:tbl>
          </a:graphicData>
        </a:graphic>
      </p:graphicFrame>
      <p:sp>
        <p:nvSpPr>
          <p:cNvPr id="2" name="TextBox 1">
            <a:extLst>
              <a:ext uri="{FF2B5EF4-FFF2-40B4-BE49-F238E27FC236}">
                <a16:creationId xmlns:a16="http://schemas.microsoft.com/office/drawing/2014/main" id="{FC4F7C36-B7F9-0C39-0F3F-1CF040BF7399}"/>
              </a:ext>
            </a:extLst>
          </p:cNvPr>
          <p:cNvSpPr txBox="1"/>
          <p:nvPr/>
        </p:nvSpPr>
        <p:spPr>
          <a:xfrm>
            <a:off x="478093" y="5367370"/>
            <a:ext cx="11451772" cy="646331"/>
          </a:xfrm>
          <a:prstGeom prst="rect">
            <a:avLst/>
          </a:prstGeom>
          <a:noFill/>
        </p:spPr>
        <p:txBody>
          <a:bodyPr wrap="square" rtlCol="0">
            <a:spAutoFit/>
          </a:bodyPr>
          <a:lstStyle/>
          <a:p>
            <a:r>
              <a:rPr lang="en-US" i="1" dirty="0"/>
              <a:t>Note: For the healthcare, limited purpose and parking &amp; transit accounts, there is a minimum annual contribution and carryover amount of $50. Minimum carryover amount does not apply if you re-enroll for the next plan year.</a:t>
            </a:r>
          </a:p>
        </p:txBody>
      </p:sp>
    </p:spTree>
    <p:extLst>
      <p:ext uri="{BB962C8B-B14F-4D97-AF65-F5344CB8AC3E}">
        <p14:creationId xmlns:p14="http://schemas.microsoft.com/office/powerpoint/2010/main" val="1066854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1053" y="4937971"/>
            <a:ext cx="9583061" cy="736046"/>
          </a:xfrm>
        </p:spPr>
        <p:txBody>
          <a:bodyPr>
            <a:noAutofit/>
          </a:bodyPr>
          <a:lstStyle/>
          <a:p>
            <a:r>
              <a:rPr lang="en-US" sz="5400"/>
              <a:t>Retirement Plans</a:t>
            </a:r>
            <a:br>
              <a:rPr lang="en-US" sz="5400"/>
            </a:br>
            <a:r>
              <a:rPr lang="en-US" sz="5400"/>
              <a:t>Wisconsin Retirement System</a:t>
            </a:r>
            <a:endParaRPr lang="en-US" sz="5400" b="1">
              <a:solidFill>
                <a:schemeClr val="tx1"/>
              </a:solidFill>
              <a:latin typeface="+mn-lt"/>
              <a:ea typeface="+mn-ea"/>
              <a:cs typeface="+mn-cs"/>
            </a:endParaRPr>
          </a:p>
        </p:txBody>
      </p:sp>
      <p:pic>
        <p:nvPicPr>
          <p:cNvPr id="5" name="Picture 4" descr="Icon&#10;&#10;Description automatically generated">
            <a:extLst>
              <a:ext uri="{FF2B5EF4-FFF2-40B4-BE49-F238E27FC236}">
                <a16:creationId xmlns:a16="http://schemas.microsoft.com/office/drawing/2014/main" id="{2790531E-3642-E6C5-A95A-CCE8AF4FC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399" y="3994781"/>
            <a:ext cx="869761" cy="840553"/>
          </a:xfrm>
          <a:prstGeom prst="rect">
            <a:avLst/>
          </a:prstGeom>
        </p:spPr>
      </p:pic>
    </p:spTree>
    <p:extLst>
      <p:ext uri="{BB962C8B-B14F-4D97-AF65-F5344CB8AC3E}">
        <p14:creationId xmlns:p14="http://schemas.microsoft.com/office/powerpoint/2010/main" val="262558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60A9-BCAC-49FE-9A63-AC6715B04649}"/>
              </a:ext>
            </a:extLst>
          </p:cNvPr>
          <p:cNvSpPr>
            <a:spLocks noGrp="1"/>
          </p:cNvSpPr>
          <p:nvPr>
            <p:ph type="title"/>
          </p:nvPr>
        </p:nvSpPr>
        <p:spPr/>
        <p:txBody>
          <a:bodyPr>
            <a:normAutofit fontScale="90000"/>
          </a:bodyPr>
          <a:lstStyle/>
          <a:p>
            <a:r>
              <a:rPr lang="en-US" dirty="0"/>
              <a:t>Insurance Premiums for 9-Month Employees</a:t>
            </a:r>
          </a:p>
        </p:txBody>
      </p:sp>
      <p:sp>
        <p:nvSpPr>
          <p:cNvPr id="3" name="Content Placeholder 2">
            <a:extLst>
              <a:ext uri="{FF2B5EF4-FFF2-40B4-BE49-F238E27FC236}">
                <a16:creationId xmlns:a16="http://schemas.microsoft.com/office/drawing/2014/main" id="{53105E44-CC0C-45F0-B1F8-DD9998B38878}"/>
              </a:ext>
            </a:extLst>
          </p:cNvPr>
          <p:cNvSpPr>
            <a:spLocks noGrp="1"/>
          </p:cNvSpPr>
          <p:nvPr>
            <p:ph idx="1"/>
          </p:nvPr>
        </p:nvSpPr>
        <p:spPr>
          <a:xfrm>
            <a:off x="672859" y="1554480"/>
            <a:ext cx="10921043" cy="4299781"/>
          </a:xfrm>
        </p:spPr>
        <p:txBody>
          <a:bodyPr vert="horz" lIns="91440" tIns="45720" rIns="91440" bIns="45720" rtlCol="0" anchor="t">
            <a:noAutofit/>
          </a:bodyPr>
          <a:lstStyle/>
          <a:p>
            <a:pPr>
              <a:lnSpc>
                <a:spcPct val="120000"/>
              </a:lnSpc>
            </a:pPr>
            <a:r>
              <a:rPr lang="en-US" sz="2000" dirty="0"/>
              <a:t>Insurance premiums are deducted from two paychecks each month during the academic year</a:t>
            </a:r>
          </a:p>
          <a:p>
            <a:pPr>
              <a:lnSpc>
                <a:spcPct val="120000"/>
              </a:lnSpc>
            </a:pPr>
            <a:r>
              <a:rPr lang="en-US" sz="2000" b="1" dirty="0"/>
              <a:t>Summer Prepay </a:t>
            </a:r>
            <a:r>
              <a:rPr lang="en-US" sz="2000" dirty="0"/>
              <a:t>- Multiple insurance premiums are deducted during the three-month period prior to the end of the spring semester to keep coverage active between academic years (if appointment will continue the following fall semester)</a:t>
            </a:r>
          </a:p>
          <a:p>
            <a:pPr>
              <a:lnSpc>
                <a:spcPct val="120000"/>
              </a:lnSpc>
            </a:pPr>
            <a:r>
              <a:rPr lang="en-US" sz="2000" dirty="0">
                <a:latin typeface="Open Sans"/>
                <a:ea typeface="Open Sans"/>
                <a:cs typeface="Open Sans"/>
              </a:rPr>
              <a:t>Summer Earnings</a:t>
            </a:r>
            <a:endParaRPr lang="en-US" sz="1800" dirty="0"/>
          </a:p>
          <a:p>
            <a:pPr lvl="1">
              <a:lnSpc>
                <a:spcPct val="120000"/>
              </a:lnSpc>
            </a:pPr>
            <a:r>
              <a:rPr lang="en-US" sz="1800" dirty="0">
                <a:latin typeface="Open Sans"/>
                <a:ea typeface="Open Sans"/>
                <a:cs typeface="Open Sans"/>
              </a:rPr>
              <a:t>Insurance premiums are generally not deducted from summer session/appointment pay</a:t>
            </a:r>
            <a:endParaRPr lang="en-US" dirty="0"/>
          </a:p>
          <a:p>
            <a:pPr lvl="1">
              <a:lnSpc>
                <a:spcPct val="120000"/>
              </a:lnSpc>
            </a:pPr>
            <a:r>
              <a:rPr lang="en-US" sz="1800" dirty="0"/>
              <a:t>Flexible Spending Account and Retirement Plan contributions are deducted from summer session/appointment pay</a:t>
            </a:r>
          </a:p>
        </p:txBody>
      </p:sp>
      <p:sp>
        <p:nvSpPr>
          <p:cNvPr id="4" name="Slide Number Placeholder 3">
            <a:extLst>
              <a:ext uri="{FF2B5EF4-FFF2-40B4-BE49-F238E27FC236}">
                <a16:creationId xmlns:a16="http://schemas.microsoft.com/office/drawing/2014/main" id="{715FE749-FF80-4923-B308-5B7F95C0DFF9}"/>
              </a:ext>
            </a:extLst>
          </p:cNvPr>
          <p:cNvSpPr>
            <a:spLocks noGrp="1"/>
          </p:cNvSpPr>
          <p:nvPr>
            <p:ph type="sldNum" sz="quarter" idx="12"/>
          </p:nvPr>
        </p:nvSpPr>
        <p:spPr/>
        <p:txBody>
          <a:bodyPr/>
          <a:lstStyle/>
          <a:p>
            <a:fld id="{678F7216-1C8D-9C4B-8765-95E531582293}" type="slidenum">
              <a:rPr lang="en-US" smtClean="0"/>
              <a:t>6</a:t>
            </a:fld>
            <a:endParaRPr lang="en-US"/>
          </a:p>
        </p:txBody>
      </p:sp>
    </p:spTree>
    <p:extLst>
      <p:ext uri="{BB962C8B-B14F-4D97-AF65-F5344CB8AC3E}">
        <p14:creationId xmlns:p14="http://schemas.microsoft.com/office/powerpoint/2010/main" val="3095360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60</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Retirement Plans - WRS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476538"/>
            <a:ext cx="10921043" cy="4047548"/>
          </a:xfrm>
        </p:spPr>
        <p:txBody>
          <a:bodyPr>
            <a:normAutofit fontScale="92500"/>
          </a:bodyPr>
          <a:lstStyle/>
          <a:p>
            <a:r>
              <a:rPr lang="en-US" sz="2400" dirty="0"/>
              <a:t>Administered by the Department of Employee Trust Funds (ETF)</a:t>
            </a:r>
          </a:p>
          <a:p>
            <a:r>
              <a:rPr lang="en-US" sz="2400" dirty="0"/>
              <a:t>If eligible, you are automatically enrolled </a:t>
            </a:r>
          </a:p>
          <a:p>
            <a:r>
              <a:rPr lang="en-US" sz="2400" dirty="0"/>
              <a:t>The WRS provides you with a monthly benefit (annuity) payable for life once you reach retirement age</a:t>
            </a:r>
          </a:p>
          <a:p>
            <a:r>
              <a:rPr lang="en-US" sz="2400" dirty="0"/>
              <a:t>Prior WRS service may affect application deadlines, WRS eligibility and vesting</a:t>
            </a:r>
          </a:p>
          <a:p>
            <a:r>
              <a:rPr lang="en-US" sz="2400" dirty="0"/>
              <a:t>Minimum retirement age is 55. Normal retirement age is 65.</a:t>
            </a:r>
          </a:p>
          <a:p>
            <a:r>
              <a:rPr lang="en-US" sz="2400" dirty="0"/>
              <a:t>For 2024, for most employees, the employee contribution is 6.9% and the employer contribution is 6.9%</a:t>
            </a:r>
          </a:p>
        </p:txBody>
      </p:sp>
      <p:graphicFrame>
        <p:nvGraphicFramePr>
          <p:cNvPr id="7" name="Table 6">
            <a:extLst>
              <a:ext uri="{FF2B5EF4-FFF2-40B4-BE49-F238E27FC236}">
                <a16:creationId xmlns:a16="http://schemas.microsoft.com/office/drawing/2014/main" id="{34A4EB53-AF0C-5F0D-7401-EDEF2B1EF244}"/>
              </a:ext>
            </a:extLst>
          </p:cNvPr>
          <p:cNvGraphicFramePr>
            <a:graphicFrameLocks noGrp="1"/>
          </p:cNvGraphicFramePr>
          <p:nvPr>
            <p:extLst>
              <p:ext uri="{D42A27DB-BD31-4B8C-83A1-F6EECF244321}">
                <p14:modId xmlns:p14="http://schemas.microsoft.com/office/powerpoint/2010/main" val="568267840"/>
              </p:ext>
            </p:extLst>
          </p:nvPr>
        </p:nvGraphicFramePr>
        <p:xfrm>
          <a:off x="747939" y="5593677"/>
          <a:ext cx="9539061" cy="592931"/>
        </p:xfrm>
        <a:graphic>
          <a:graphicData uri="http://schemas.openxmlformats.org/drawingml/2006/table">
            <a:tbl>
              <a:tblPr firstRow="1" bandRow="1">
                <a:tableStyleId>{5C22544A-7EE6-4342-B048-85BDC9FD1C3A}</a:tableStyleId>
              </a:tblPr>
              <a:tblGrid>
                <a:gridCol w="9539061">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600" b="0" dirty="0">
                          <a:solidFill>
                            <a:schemeClr val="tx1"/>
                          </a:solidFill>
                        </a:rPr>
                        <a:t>For information about eligibility, vesting and retirement: </a:t>
                      </a:r>
                      <a:r>
                        <a:rPr lang="en-US" sz="1600" b="1" dirty="0">
                          <a:solidFill>
                            <a:schemeClr val="tx1"/>
                          </a:solidFill>
                          <a:hlinkClick r:id="rId3"/>
                        </a:rPr>
                        <a:t>Universities of Wisconsin Retirement Plans web page </a:t>
                      </a:r>
                      <a:endParaRPr lang="en-US" sz="1600" b="1" dirty="0"/>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229392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61</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Retirement Plans - WRS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476538"/>
            <a:ext cx="11291051" cy="4728319"/>
          </a:xfrm>
        </p:spPr>
        <p:txBody>
          <a:bodyPr>
            <a:normAutofit fontScale="92500"/>
          </a:bodyPr>
          <a:lstStyle/>
          <a:p>
            <a:r>
              <a:rPr lang="en-US" sz="2400" dirty="0"/>
              <a:t>Investment Funds</a:t>
            </a:r>
          </a:p>
          <a:p>
            <a:pPr lvl="1"/>
            <a:r>
              <a:rPr lang="en-US" sz="2400" dirty="0"/>
              <a:t>Core Fund</a:t>
            </a:r>
          </a:p>
          <a:p>
            <a:pPr lvl="2"/>
            <a:r>
              <a:rPr lang="en-US" sz="2100" dirty="0"/>
              <a:t>Contributions are automatically invested in the Core Fund</a:t>
            </a:r>
          </a:p>
          <a:p>
            <a:pPr lvl="2"/>
            <a:r>
              <a:rPr lang="en-US" sz="2100" dirty="0"/>
              <a:t>A fully diversified balanced fund with a mixture of holdings</a:t>
            </a:r>
          </a:p>
          <a:p>
            <a:pPr lvl="1">
              <a:spcAft>
                <a:spcPts val="600"/>
              </a:spcAft>
            </a:pPr>
            <a:r>
              <a:rPr lang="en-US" sz="2400" dirty="0"/>
              <a:t>Variable Fund</a:t>
            </a:r>
          </a:p>
          <a:p>
            <a:pPr lvl="2">
              <a:spcAft>
                <a:spcPts val="600"/>
              </a:spcAft>
            </a:pPr>
            <a:r>
              <a:rPr lang="en-US" sz="2000" dirty="0"/>
              <a:t>You may elect to have 50% of your contributions invested in the Variable Fund</a:t>
            </a:r>
          </a:p>
          <a:p>
            <a:pPr lvl="2">
              <a:spcAft>
                <a:spcPts val="600"/>
              </a:spcAft>
            </a:pPr>
            <a:r>
              <a:rPr lang="en-US" sz="2000" dirty="0"/>
              <a:t>Variable fund invested solely in stocks</a:t>
            </a:r>
          </a:p>
          <a:p>
            <a:r>
              <a:rPr lang="en-US" sz="2400" dirty="0"/>
              <a:t>Retirement</a:t>
            </a:r>
          </a:p>
          <a:p>
            <a:pPr lvl="1">
              <a:spcAft>
                <a:spcPts val="600"/>
              </a:spcAft>
            </a:pPr>
            <a:r>
              <a:rPr lang="en-US" sz="2100" dirty="0"/>
              <a:t>Monthly annuity will be based on a calculation using your years of creditable service and your three highest years of earnings or the cash value of your account, whichever is greater</a:t>
            </a:r>
          </a:p>
          <a:p>
            <a:r>
              <a:rPr lang="en-US" sz="2400" dirty="0"/>
              <a:t>Death or Disability Benefits</a:t>
            </a:r>
          </a:p>
        </p:txBody>
      </p:sp>
    </p:spTree>
    <p:extLst>
      <p:ext uri="{BB962C8B-B14F-4D97-AF65-F5344CB8AC3E}">
        <p14:creationId xmlns:p14="http://schemas.microsoft.com/office/powerpoint/2010/main" val="1441970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62</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663499"/>
            <a:ext cx="10921043" cy="1143000"/>
          </a:xfrm>
        </p:spPr>
        <p:txBody>
          <a:bodyPr>
            <a:normAutofit fontScale="90000"/>
          </a:bodyPr>
          <a:lstStyle/>
          <a:p>
            <a:r>
              <a:rPr lang="en-US"/>
              <a:t>Retirement Plans - Supplemental Savings Programs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860958"/>
            <a:ext cx="10921043" cy="4860517"/>
          </a:xfrm>
        </p:spPr>
        <p:txBody>
          <a:bodyPr>
            <a:noAutofit/>
          </a:bodyPr>
          <a:lstStyle/>
          <a:p>
            <a:r>
              <a:rPr lang="en-US" sz="2000" dirty="0"/>
              <a:t>UW 403(b) Supplemental Retirement Savings Program (SRP)</a:t>
            </a:r>
          </a:p>
          <a:p>
            <a:pPr lvl="1">
              <a:lnSpc>
                <a:spcPct val="120000"/>
              </a:lnSpc>
            </a:pPr>
            <a:r>
              <a:rPr lang="en-US" sz="1800" dirty="0"/>
              <a:t>Administered by Universities of Wisconsin</a:t>
            </a:r>
          </a:p>
          <a:p>
            <a:pPr lvl="1">
              <a:lnSpc>
                <a:spcPct val="120000"/>
              </a:lnSpc>
            </a:pPr>
            <a:r>
              <a:rPr lang="en-US" sz="1800" dirty="0"/>
              <a:t>Available record keepers are TIAA and Fidelity </a:t>
            </a:r>
          </a:p>
          <a:p>
            <a:pPr lvl="1">
              <a:lnSpc>
                <a:spcPct val="120000"/>
              </a:lnSpc>
            </a:pPr>
            <a:r>
              <a:rPr lang="en-US" sz="1800" dirty="0"/>
              <a:t>May enroll or change contributions at any time</a:t>
            </a:r>
          </a:p>
          <a:p>
            <a:pPr lvl="1">
              <a:lnSpc>
                <a:spcPct val="120000"/>
              </a:lnSpc>
            </a:pPr>
            <a:r>
              <a:rPr lang="en-US" sz="1800" dirty="0"/>
              <a:t>Contribute a flat dollar amount or percent of eligible earnings</a:t>
            </a:r>
          </a:p>
          <a:p>
            <a:pPr lvl="1">
              <a:lnSpc>
                <a:spcPct val="120000"/>
              </a:lnSpc>
            </a:pPr>
            <a:r>
              <a:rPr lang="en-US" sz="1800" dirty="0"/>
              <a:t>Contributions made the first two paychecks of each month (24 paychecks each year)</a:t>
            </a:r>
          </a:p>
          <a:p>
            <a:pPr lvl="1">
              <a:lnSpc>
                <a:spcPct val="120000"/>
              </a:lnSpc>
            </a:pPr>
            <a:r>
              <a:rPr lang="en-US" sz="1800" dirty="0"/>
              <a:t>Offers an array of investment options including Target Date Funds, index and actively managed mutual funds, and a separate Guaranteed Fixed Rate Annuity for each provider</a:t>
            </a:r>
          </a:p>
          <a:p>
            <a:pPr lvl="1">
              <a:lnSpc>
                <a:spcPct val="120000"/>
              </a:lnSpc>
              <a:spcAft>
                <a:spcPts val="600"/>
              </a:spcAft>
            </a:pPr>
            <a:r>
              <a:rPr lang="en-US" sz="1800" dirty="0"/>
              <a:t>A self-directed brokerage option is available</a:t>
            </a:r>
          </a:p>
          <a:p>
            <a:pPr lvl="1">
              <a:lnSpc>
                <a:spcPct val="120000"/>
              </a:lnSpc>
              <a:spcAft>
                <a:spcPts val="600"/>
              </a:spcAft>
            </a:pPr>
            <a:r>
              <a:rPr lang="en-US" sz="1800" dirty="0"/>
              <a:t>No employer match</a:t>
            </a:r>
          </a:p>
        </p:txBody>
      </p:sp>
      <p:graphicFrame>
        <p:nvGraphicFramePr>
          <p:cNvPr id="7" name="Table 6">
            <a:extLst>
              <a:ext uri="{FF2B5EF4-FFF2-40B4-BE49-F238E27FC236}">
                <a16:creationId xmlns:a16="http://schemas.microsoft.com/office/drawing/2014/main" id="{B5A02126-BB90-3D09-556C-4FBE2F9F6E12}"/>
              </a:ext>
            </a:extLst>
          </p:cNvPr>
          <p:cNvGraphicFramePr>
            <a:graphicFrameLocks noGrp="1"/>
          </p:cNvGraphicFramePr>
          <p:nvPr>
            <p:extLst>
              <p:ext uri="{D42A27DB-BD31-4B8C-83A1-F6EECF244321}">
                <p14:modId xmlns:p14="http://schemas.microsoft.com/office/powerpoint/2010/main" val="2777347160"/>
              </p:ext>
            </p:extLst>
          </p:nvPr>
        </p:nvGraphicFramePr>
        <p:xfrm>
          <a:off x="1002650" y="6083226"/>
          <a:ext cx="3226902" cy="478546"/>
        </p:xfrm>
        <a:graphic>
          <a:graphicData uri="http://schemas.openxmlformats.org/drawingml/2006/table">
            <a:tbl>
              <a:tblPr firstRow="1" bandRow="1">
                <a:tableStyleId>{5C22544A-7EE6-4342-B048-85BDC9FD1C3A}</a:tableStyleId>
              </a:tblPr>
              <a:tblGrid>
                <a:gridCol w="3226902">
                  <a:extLst>
                    <a:ext uri="{9D8B030D-6E8A-4147-A177-3AD203B41FA5}">
                      <a16:colId xmlns:a16="http://schemas.microsoft.com/office/drawing/2014/main" val="3650132062"/>
                    </a:ext>
                  </a:extLst>
                </a:gridCol>
              </a:tblGrid>
              <a:tr h="478546">
                <a:tc>
                  <a:txBody>
                    <a:bodyPr/>
                    <a:lstStyle/>
                    <a:p>
                      <a:pPr marL="0" indent="0">
                        <a:lnSpc>
                          <a:spcPct val="110000"/>
                        </a:lnSpc>
                        <a:buClr>
                          <a:srgbClr val="86001A"/>
                        </a:buClr>
                        <a:buNone/>
                      </a:pPr>
                      <a:r>
                        <a:rPr lang="en-US" sz="1600" b="0" dirty="0">
                          <a:solidFill>
                            <a:schemeClr val="tx1"/>
                          </a:solidFill>
                        </a:rPr>
                        <a:t>For more information: </a:t>
                      </a:r>
                      <a:r>
                        <a:rPr lang="en-US" sz="1600" dirty="0">
                          <a:hlinkClick r:id="rId3"/>
                        </a:rPr>
                        <a:t>403(b) SRP</a:t>
                      </a:r>
                      <a:endParaRPr lang="en-US" sz="1600" b="1" dirty="0"/>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4264574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63</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663499"/>
            <a:ext cx="10921043" cy="1143000"/>
          </a:xfrm>
        </p:spPr>
        <p:txBody>
          <a:bodyPr>
            <a:normAutofit fontScale="90000"/>
          </a:bodyPr>
          <a:lstStyle/>
          <a:p>
            <a:r>
              <a:rPr lang="en-US"/>
              <a:t>Retirement Plans - Supplemental Savings Programs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860958"/>
            <a:ext cx="10921043" cy="3784062"/>
          </a:xfrm>
        </p:spPr>
        <p:txBody>
          <a:bodyPr>
            <a:normAutofit fontScale="25000" lnSpcReduction="20000"/>
          </a:bodyPr>
          <a:lstStyle/>
          <a:p>
            <a:r>
              <a:rPr lang="en-US" sz="8000" dirty="0"/>
              <a:t>Wisconsin Deferred Compensation (WDC) 457 Program</a:t>
            </a:r>
          </a:p>
          <a:p>
            <a:pPr lvl="1">
              <a:lnSpc>
                <a:spcPct val="140000"/>
              </a:lnSpc>
              <a:spcBef>
                <a:spcPts val="480"/>
              </a:spcBef>
            </a:pPr>
            <a:r>
              <a:rPr lang="en-US" sz="7200" dirty="0"/>
              <a:t>Administered by the Department of Employee Trust Funds through Empower Retirement</a:t>
            </a:r>
          </a:p>
          <a:p>
            <a:pPr lvl="1">
              <a:lnSpc>
                <a:spcPct val="140000"/>
              </a:lnSpc>
              <a:spcBef>
                <a:spcPts val="480"/>
              </a:spcBef>
            </a:pPr>
            <a:r>
              <a:rPr lang="en-US" sz="7200" dirty="0"/>
              <a:t>May enroll or change contributions at any time</a:t>
            </a:r>
          </a:p>
          <a:p>
            <a:pPr lvl="1">
              <a:lnSpc>
                <a:spcPct val="140000"/>
              </a:lnSpc>
              <a:spcBef>
                <a:spcPts val="480"/>
              </a:spcBef>
            </a:pPr>
            <a:r>
              <a:rPr lang="en-US" sz="7200" dirty="0"/>
              <a:t>Contribute a flat dollar amount or percent of pay</a:t>
            </a:r>
          </a:p>
          <a:p>
            <a:pPr lvl="1">
              <a:lnSpc>
                <a:spcPct val="140000"/>
              </a:lnSpc>
              <a:spcBef>
                <a:spcPts val="480"/>
              </a:spcBef>
            </a:pPr>
            <a:r>
              <a:rPr lang="en-US" sz="7200" dirty="0"/>
              <a:t>Contributions made the first two paychecks of each month (24 paychecks each year)</a:t>
            </a:r>
          </a:p>
          <a:p>
            <a:pPr lvl="1">
              <a:lnSpc>
                <a:spcPct val="140000"/>
              </a:lnSpc>
              <a:spcBef>
                <a:spcPts val="480"/>
              </a:spcBef>
            </a:pPr>
            <a:r>
              <a:rPr lang="en-US" sz="7200" dirty="0"/>
              <a:t>Offers a wide range of investment options including a managed-account and a self-directed brokerage account</a:t>
            </a:r>
          </a:p>
          <a:p>
            <a:pPr lvl="1">
              <a:lnSpc>
                <a:spcPct val="140000"/>
              </a:lnSpc>
              <a:spcBef>
                <a:spcPts val="480"/>
              </a:spcBef>
            </a:pPr>
            <a:r>
              <a:rPr lang="en-US" sz="7200" dirty="0"/>
              <a:t>No employer match</a:t>
            </a:r>
          </a:p>
          <a:p>
            <a:pPr lvl="1"/>
            <a:endParaRPr lang="en-US" sz="2000" dirty="0"/>
          </a:p>
        </p:txBody>
      </p:sp>
      <p:graphicFrame>
        <p:nvGraphicFramePr>
          <p:cNvPr id="9" name="Table 8">
            <a:extLst>
              <a:ext uri="{FF2B5EF4-FFF2-40B4-BE49-F238E27FC236}">
                <a16:creationId xmlns:a16="http://schemas.microsoft.com/office/drawing/2014/main" id="{DB283AF9-C7D9-B7DB-6E46-5DDD12D4868A}"/>
              </a:ext>
            </a:extLst>
          </p:cNvPr>
          <p:cNvGraphicFramePr>
            <a:graphicFrameLocks noGrp="1"/>
          </p:cNvGraphicFramePr>
          <p:nvPr>
            <p:extLst>
              <p:ext uri="{D42A27DB-BD31-4B8C-83A1-F6EECF244321}">
                <p14:modId xmlns:p14="http://schemas.microsoft.com/office/powerpoint/2010/main" val="3812792636"/>
              </p:ext>
            </p:extLst>
          </p:nvPr>
        </p:nvGraphicFramePr>
        <p:xfrm>
          <a:off x="747940" y="5645020"/>
          <a:ext cx="3469498" cy="447870"/>
        </p:xfrm>
        <a:graphic>
          <a:graphicData uri="http://schemas.openxmlformats.org/drawingml/2006/table">
            <a:tbl>
              <a:tblPr firstRow="1" bandRow="1">
                <a:tableStyleId>{5C22544A-7EE6-4342-B048-85BDC9FD1C3A}</a:tableStyleId>
              </a:tblPr>
              <a:tblGrid>
                <a:gridCol w="3469498">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a:solidFill>
                            <a:schemeClr val="tx1"/>
                          </a:solidFill>
                        </a:rPr>
                        <a:t>For more information: </a:t>
                      </a:r>
                      <a:r>
                        <a:rPr lang="en-US" sz="1600">
                          <a:hlinkClick r:id="rId3"/>
                        </a:rPr>
                        <a:t>WDC Program</a:t>
                      </a:r>
                      <a:endParaRPr lang="en-US" sz="1600" b="1"/>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9074799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64</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262623"/>
            <a:ext cx="10921043" cy="1143000"/>
          </a:xfrm>
        </p:spPr>
        <p:txBody>
          <a:bodyPr>
            <a:normAutofit/>
          </a:bodyPr>
          <a:lstStyle/>
          <a:p>
            <a:r>
              <a:rPr lang="en-US"/>
              <a:t>Sick Leave Credit Conversion Program</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611623"/>
            <a:ext cx="10921043" cy="3328727"/>
          </a:xfrm>
        </p:spPr>
        <p:txBody>
          <a:bodyPr>
            <a:normAutofit fontScale="77500" lnSpcReduction="20000"/>
          </a:bodyPr>
          <a:lstStyle/>
          <a:p>
            <a:r>
              <a:rPr lang="en-US" sz="2400" dirty="0"/>
              <a:t>Unused sick leave hours may be converted to credits to pay for State Group Health Insurance at layoff, retirement, death or termination with 20 years of service</a:t>
            </a:r>
          </a:p>
          <a:p>
            <a:r>
              <a:rPr lang="en-US" sz="2400" dirty="0"/>
              <a:t>Accumulated Sick Leave Conversion Credit Program: Accumulated sick leave is multiplied by your highest basic pay rate in a qualifying position and converted to credits to pay for State Group Health Insurance</a:t>
            </a:r>
          </a:p>
          <a:p>
            <a:r>
              <a:rPr lang="en-US" sz="2400" dirty="0"/>
              <a:t>Supplemental Health Insurance Conversion Credit Program: Allows you to earn additional sick leave credits once you have at least 15 years of continuous state service </a:t>
            </a:r>
          </a:p>
          <a:p>
            <a:r>
              <a:rPr lang="en-US" sz="2400" dirty="0"/>
              <a:t>Must be covered by the State Group Health Insurance Program to use the credits</a:t>
            </a:r>
          </a:p>
          <a:p>
            <a:r>
              <a:rPr lang="en-US" sz="2400" dirty="0"/>
              <a:t>Unused sick leave credits have no value if you waive health coverage or elect the Opt-Out Incentive </a:t>
            </a:r>
          </a:p>
        </p:txBody>
      </p:sp>
      <p:graphicFrame>
        <p:nvGraphicFramePr>
          <p:cNvPr id="9" name="Table 8">
            <a:extLst>
              <a:ext uri="{FF2B5EF4-FFF2-40B4-BE49-F238E27FC236}">
                <a16:creationId xmlns:a16="http://schemas.microsoft.com/office/drawing/2014/main" id="{DB283AF9-C7D9-B7DB-6E46-5DDD12D4868A}"/>
              </a:ext>
            </a:extLst>
          </p:cNvPr>
          <p:cNvGraphicFramePr>
            <a:graphicFrameLocks noGrp="1"/>
          </p:cNvGraphicFramePr>
          <p:nvPr>
            <p:extLst>
              <p:ext uri="{D42A27DB-BD31-4B8C-83A1-F6EECF244321}">
                <p14:modId xmlns:p14="http://schemas.microsoft.com/office/powerpoint/2010/main" val="3154201219"/>
              </p:ext>
            </p:extLst>
          </p:nvPr>
        </p:nvGraphicFramePr>
        <p:xfrm>
          <a:off x="747939" y="5645020"/>
          <a:ext cx="4766453" cy="447870"/>
        </p:xfrm>
        <a:graphic>
          <a:graphicData uri="http://schemas.openxmlformats.org/drawingml/2006/table">
            <a:tbl>
              <a:tblPr firstRow="1" bandRow="1">
                <a:tableStyleId>{5C22544A-7EE6-4342-B048-85BDC9FD1C3A}</a:tableStyleId>
              </a:tblPr>
              <a:tblGrid>
                <a:gridCol w="4766453">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dirty="0">
                          <a:solidFill>
                            <a:schemeClr val="tx1"/>
                          </a:solidFill>
                        </a:rPr>
                        <a:t>For more information: </a:t>
                      </a:r>
                      <a:r>
                        <a:rPr lang="en-US" sz="1600" dirty="0">
                          <a:hlinkClick r:id="rId2"/>
                        </a:rPr>
                        <a:t>Sick Leave Credit Conversion</a:t>
                      </a:r>
                      <a:endParaRPr lang="en-US" sz="1600" b="1" dirty="0"/>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3026640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4957000"/>
            <a:ext cx="9583061" cy="736046"/>
          </a:xfrm>
        </p:spPr>
        <p:txBody>
          <a:bodyPr>
            <a:noAutofit/>
          </a:bodyPr>
          <a:lstStyle/>
          <a:p>
            <a:r>
              <a:rPr lang="en-US" sz="5400"/>
              <a:t>Other Benefits</a:t>
            </a:r>
            <a:br>
              <a:rPr lang="en-US" sz="5400"/>
            </a:br>
            <a:endParaRPr lang="en-US" sz="5400" b="1">
              <a:solidFill>
                <a:schemeClr val="tx1"/>
              </a:solidFill>
              <a:latin typeface="+mn-lt"/>
              <a:ea typeface="+mn-ea"/>
              <a:cs typeface="+mn-cs"/>
            </a:endParaRPr>
          </a:p>
        </p:txBody>
      </p:sp>
      <p:pic>
        <p:nvPicPr>
          <p:cNvPr id="5" name="Picture 4" descr="Icon&#10;&#10;Description automatically generated with medium confidence">
            <a:extLst>
              <a:ext uri="{FF2B5EF4-FFF2-40B4-BE49-F238E27FC236}">
                <a16:creationId xmlns:a16="http://schemas.microsoft.com/office/drawing/2014/main" id="{BC934439-0D57-8C00-A3D0-2C5AAC1B6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613" y="3918857"/>
            <a:ext cx="1575459" cy="923731"/>
          </a:xfrm>
          <a:prstGeom prst="rect">
            <a:avLst/>
          </a:prstGeom>
        </p:spPr>
      </p:pic>
    </p:spTree>
    <p:extLst>
      <p:ext uri="{BB962C8B-B14F-4D97-AF65-F5344CB8AC3E}">
        <p14:creationId xmlns:p14="http://schemas.microsoft.com/office/powerpoint/2010/main" val="2957552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F81C-6AD4-F17B-F14D-B630C54163FD}"/>
              </a:ext>
            </a:extLst>
          </p:cNvPr>
          <p:cNvSpPr>
            <a:spLocks noGrp="1"/>
          </p:cNvSpPr>
          <p:nvPr>
            <p:ph type="title"/>
          </p:nvPr>
        </p:nvSpPr>
        <p:spPr/>
        <p:txBody>
          <a:bodyPr/>
          <a:lstStyle/>
          <a:p>
            <a:r>
              <a:rPr lang="en-US"/>
              <a:t>Well-Being Resources</a:t>
            </a:r>
          </a:p>
        </p:txBody>
      </p:sp>
      <p:sp>
        <p:nvSpPr>
          <p:cNvPr id="3" name="Content Placeholder 2">
            <a:extLst>
              <a:ext uri="{FF2B5EF4-FFF2-40B4-BE49-F238E27FC236}">
                <a16:creationId xmlns:a16="http://schemas.microsoft.com/office/drawing/2014/main" id="{8EC7A650-177D-2333-B0C6-4C7EAFF69E03}"/>
              </a:ext>
            </a:extLst>
          </p:cNvPr>
          <p:cNvSpPr>
            <a:spLocks noGrp="1"/>
          </p:cNvSpPr>
          <p:nvPr>
            <p:ph idx="1"/>
          </p:nvPr>
        </p:nvSpPr>
        <p:spPr>
          <a:xfrm>
            <a:off x="635478" y="1669663"/>
            <a:ext cx="10921043" cy="4363194"/>
          </a:xfrm>
        </p:spPr>
        <p:txBody>
          <a:bodyPr>
            <a:normAutofit/>
          </a:bodyPr>
          <a:lstStyle/>
          <a:p>
            <a:r>
              <a:rPr lang="en-US" sz="2000" b="1" dirty="0"/>
              <a:t>Employee Assistance Program (EAP)</a:t>
            </a:r>
            <a:r>
              <a:rPr lang="en-US" sz="2000" dirty="0"/>
              <a:t> </a:t>
            </a:r>
          </a:p>
          <a:p>
            <a:pPr lvl="1"/>
            <a:r>
              <a:rPr lang="en-US" sz="1800" dirty="0"/>
              <a:t>Provides you and your immediate family members (members of your household) free and confidential resources to address personal and work-related concerns</a:t>
            </a:r>
          </a:p>
          <a:p>
            <a:pPr lvl="1"/>
            <a:r>
              <a:rPr lang="en-US" sz="1800" dirty="0"/>
              <a:t>May also assist with legal services, financial services, and work-life services</a:t>
            </a:r>
          </a:p>
          <a:p>
            <a:pPr lvl="1">
              <a:spcAft>
                <a:spcPts val="600"/>
              </a:spcAft>
            </a:pPr>
            <a:r>
              <a:rPr lang="en-US" sz="1800" dirty="0"/>
              <a:t>Allows up to six in-person or virtual sessions per person per issue per year</a:t>
            </a:r>
          </a:p>
          <a:p>
            <a:r>
              <a:rPr lang="en-US" sz="2000" b="1" dirty="0"/>
              <a:t>Well Wisconsin Program</a:t>
            </a:r>
          </a:p>
          <a:p>
            <a:pPr lvl="1"/>
            <a:r>
              <a:rPr lang="en-US" sz="1800" dirty="0"/>
              <a:t>Available to you and your spouse if enrolled in State Group Health Insurance</a:t>
            </a:r>
          </a:p>
          <a:p>
            <a:pPr lvl="1"/>
            <a:r>
              <a:rPr lang="en-US" sz="1800" dirty="0"/>
              <a:t>Designed to help make you more aware of your current and future health risks. Eligible to earn a $150 incentive (taxable) by completing a health assessment, health check, and one well-being activity by early October</a:t>
            </a:r>
          </a:p>
        </p:txBody>
      </p:sp>
      <p:sp>
        <p:nvSpPr>
          <p:cNvPr id="4" name="Slide Number Placeholder 3">
            <a:extLst>
              <a:ext uri="{FF2B5EF4-FFF2-40B4-BE49-F238E27FC236}">
                <a16:creationId xmlns:a16="http://schemas.microsoft.com/office/drawing/2014/main" id="{77194614-D6EC-11F7-FE98-57298888078A}"/>
              </a:ext>
            </a:extLst>
          </p:cNvPr>
          <p:cNvSpPr>
            <a:spLocks noGrp="1"/>
          </p:cNvSpPr>
          <p:nvPr>
            <p:ph type="sldNum" sz="quarter" idx="12"/>
          </p:nvPr>
        </p:nvSpPr>
        <p:spPr/>
        <p:txBody>
          <a:bodyPr/>
          <a:lstStyle/>
          <a:p>
            <a:fld id="{678F7216-1C8D-9C4B-8765-95E531582293}" type="slidenum">
              <a:rPr lang="en-US" smtClean="0"/>
              <a:t>66</a:t>
            </a:fld>
            <a:endParaRPr lang="en-US"/>
          </a:p>
        </p:txBody>
      </p:sp>
      <p:graphicFrame>
        <p:nvGraphicFramePr>
          <p:cNvPr id="6" name="Table 5">
            <a:extLst>
              <a:ext uri="{FF2B5EF4-FFF2-40B4-BE49-F238E27FC236}">
                <a16:creationId xmlns:a16="http://schemas.microsoft.com/office/drawing/2014/main" id="{2AEDFA51-FE23-BAF3-48B4-B006CB001F4A}"/>
              </a:ext>
            </a:extLst>
          </p:cNvPr>
          <p:cNvGraphicFramePr>
            <a:graphicFrameLocks noGrp="1"/>
          </p:cNvGraphicFramePr>
          <p:nvPr>
            <p:extLst>
              <p:ext uri="{D42A27DB-BD31-4B8C-83A1-F6EECF244321}">
                <p14:modId xmlns:p14="http://schemas.microsoft.com/office/powerpoint/2010/main" val="1319705315"/>
              </p:ext>
            </p:extLst>
          </p:nvPr>
        </p:nvGraphicFramePr>
        <p:xfrm>
          <a:off x="747939" y="5808922"/>
          <a:ext cx="6585922" cy="447870"/>
        </p:xfrm>
        <a:graphic>
          <a:graphicData uri="http://schemas.openxmlformats.org/drawingml/2006/table">
            <a:tbl>
              <a:tblPr firstRow="1" bandRow="1">
                <a:tableStyleId>{5C22544A-7EE6-4342-B048-85BDC9FD1C3A}</a:tableStyleId>
              </a:tblPr>
              <a:tblGrid>
                <a:gridCol w="6585922">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a:solidFill>
                            <a:schemeClr val="tx1"/>
                          </a:solidFill>
                        </a:rPr>
                        <a:t>For more information: </a:t>
                      </a:r>
                      <a:r>
                        <a:rPr lang="en-US" sz="1600">
                          <a:hlinkClick r:id="rId3"/>
                        </a:rPr>
                        <a:t>Well-Being Resources</a:t>
                      </a:r>
                      <a:r>
                        <a:rPr lang="en-US" sz="1600"/>
                        <a:t> </a:t>
                      </a:r>
                      <a:r>
                        <a:rPr lang="en-US" sz="1600" b="0">
                          <a:solidFill>
                            <a:schemeClr val="tx1"/>
                          </a:solidFill>
                        </a:rPr>
                        <a:t>and</a:t>
                      </a:r>
                      <a:r>
                        <a:rPr lang="en-US" sz="1600"/>
                        <a:t> </a:t>
                      </a:r>
                      <a:r>
                        <a:rPr lang="en-US" sz="1600">
                          <a:hlinkClick r:id="rId4"/>
                        </a:rPr>
                        <a:t>Other Benefits web page</a:t>
                      </a:r>
                      <a:endParaRPr lang="en-US" sz="1600" b="1"/>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6555349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F81C-6AD4-F17B-F14D-B630C54163FD}"/>
              </a:ext>
            </a:extLst>
          </p:cNvPr>
          <p:cNvSpPr>
            <a:spLocks noGrp="1"/>
          </p:cNvSpPr>
          <p:nvPr>
            <p:ph type="title"/>
          </p:nvPr>
        </p:nvSpPr>
        <p:spPr/>
        <p:txBody>
          <a:bodyPr/>
          <a:lstStyle/>
          <a:p>
            <a:r>
              <a:rPr lang="en-US"/>
              <a:t>Other Benefits</a:t>
            </a:r>
          </a:p>
        </p:txBody>
      </p:sp>
      <p:sp>
        <p:nvSpPr>
          <p:cNvPr id="3" name="Content Placeholder 2">
            <a:extLst>
              <a:ext uri="{FF2B5EF4-FFF2-40B4-BE49-F238E27FC236}">
                <a16:creationId xmlns:a16="http://schemas.microsoft.com/office/drawing/2014/main" id="{8EC7A650-177D-2333-B0C6-4C7EAFF69E03}"/>
              </a:ext>
            </a:extLst>
          </p:cNvPr>
          <p:cNvSpPr>
            <a:spLocks noGrp="1"/>
          </p:cNvSpPr>
          <p:nvPr>
            <p:ph idx="1"/>
          </p:nvPr>
        </p:nvSpPr>
        <p:spPr>
          <a:xfrm>
            <a:off x="635478" y="1669662"/>
            <a:ext cx="10921043" cy="4311259"/>
          </a:xfrm>
        </p:spPr>
        <p:txBody>
          <a:bodyPr>
            <a:normAutofit fontScale="55000" lnSpcReduction="20000"/>
          </a:bodyPr>
          <a:lstStyle/>
          <a:p>
            <a:r>
              <a:rPr lang="en-US" b="1" dirty="0"/>
              <a:t>529 College Savings Plan</a:t>
            </a:r>
            <a:r>
              <a:rPr lang="en-US" dirty="0"/>
              <a:t> </a:t>
            </a:r>
          </a:p>
          <a:p>
            <a:pPr lvl="1"/>
            <a:r>
              <a:rPr lang="en-US" sz="2900" dirty="0"/>
              <a:t>Allows you to save for K-12 education expenses and post-high school education</a:t>
            </a:r>
          </a:p>
          <a:p>
            <a:pPr lvl="1">
              <a:spcAft>
                <a:spcPts val="600"/>
              </a:spcAft>
            </a:pPr>
            <a:r>
              <a:rPr lang="en-US" sz="2900" dirty="0"/>
              <a:t>Minimum $15 per pay period contribution</a:t>
            </a:r>
          </a:p>
          <a:p>
            <a:r>
              <a:rPr lang="en-US" b="1" dirty="0"/>
              <a:t>Career-Related Education Reimbursement</a:t>
            </a:r>
          </a:p>
          <a:p>
            <a:pPr lvl="1">
              <a:spcAft>
                <a:spcPts val="600"/>
              </a:spcAft>
            </a:pPr>
            <a:r>
              <a:rPr lang="en-US" sz="2900" dirty="0"/>
              <a:t>Employees with a half-time or greater appointment may be eligible for reimbursement up to 100% of the cost of one course (up to 5 credits) per semester at any state-accredited public or private higher educational institution</a:t>
            </a:r>
          </a:p>
          <a:p>
            <a:r>
              <a:rPr lang="en-US" b="1" dirty="0"/>
              <a:t>Lifestyle Program</a:t>
            </a:r>
          </a:p>
          <a:p>
            <a:pPr lvl="1">
              <a:spcAft>
                <a:spcPts val="600"/>
              </a:spcAft>
            </a:pPr>
            <a:r>
              <a:rPr lang="en-US" sz="2900" dirty="0"/>
              <a:t>Travel assistance, beneficiary financial counseling, legal services, legacy planning services</a:t>
            </a:r>
          </a:p>
          <a:p>
            <a:r>
              <a:rPr lang="en-US" b="1" dirty="0"/>
              <a:t>Long-Term Care Insurance</a:t>
            </a:r>
            <a:endParaRPr lang="en-US" dirty="0"/>
          </a:p>
          <a:p>
            <a:pPr lvl="1"/>
            <a:r>
              <a:rPr lang="en-US" sz="2900" dirty="0"/>
              <a:t>If you are eligible for the WRS, you, your spouse, parents, and spouse’s parents who live in Wisconsin are eligible for Long-Term Care (LTC) Insurance</a:t>
            </a:r>
          </a:p>
          <a:p>
            <a:pPr lvl="1"/>
            <a:r>
              <a:rPr lang="en-US" sz="2900" dirty="0"/>
              <a:t>May provide coverage for assisted living, adult day care, hospice care, nursing homes and more</a:t>
            </a:r>
          </a:p>
          <a:p>
            <a:pPr lvl="1"/>
            <a:r>
              <a:rPr lang="en-US" sz="2900" dirty="0"/>
              <a:t>May enroll at any time</a:t>
            </a:r>
            <a:endParaRPr lang="en-US" dirty="0"/>
          </a:p>
        </p:txBody>
      </p:sp>
      <p:sp>
        <p:nvSpPr>
          <p:cNvPr id="4" name="Slide Number Placeholder 3">
            <a:extLst>
              <a:ext uri="{FF2B5EF4-FFF2-40B4-BE49-F238E27FC236}">
                <a16:creationId xmlns:a16="http://schemas.microsoft.com/office/drawing/2014/main" id="{77194614-D6EC-11F7-FE98-57298888078A}"/>
              </a:ext>
            </a:extLst>
          </p:cNvPr>
          <p:cNvSpPr>
            <a:spLocks noGrp="1"/>
          </p:cNvSpPr>
          <p:nvPr>
            <p:ph type="sldNum" sz="quarter" idx="12"/>
          </p:nvPr>
        </p:nvSpPr>
        <p:spPr/>
        <p:txBody>
          <a:bodyPr/>
          <a:lstStyle/>
          <a:p>
            <a:fld id="{678F7216-1C8D-9C4B-8765-95E531582293}" type="slidenum">
              <a:rPr lang="en-US" smtClean="0"/>
              <a:t>67</a:t>
            </a:fld>
            <a:endParaRPr lang="en-US"/>
          </a:p>
        </p:txBody>
      </p:sp>
    </p:spTree>
    <p:extLst>
      <p:ext uri="{BB962C8B-B14F-4D97-AF65-F5344CB8AC3E}">
        <p14:creationId xmlns:p14="http://schemas.microsoft.com/office/powerpoint/2010/main" val="18278604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2CCF-35B1-C1C9-2961-56D42F9DC7AF}"/>
              </a:ext>
            </a:extLst>
          </p:cNvPr>
          <p:cNvSpPr>
            <a:spLocks noGrp="1"/>
          </p:cNvSpPr>
          <p:nvPr>
            <p:ph type="title"/>
          </p:nvPr>
        </p:nvSpPr>
        <p:spPr/>
        <p:txBody>
          <a:bodyPr/>
          <a:lstStyle/>
          <a:p>
            <a:r>
              <a:rPr lang="en-US" dirty="0"/>
              <a:t>Benefit Plan Resources</a:t>
            </a:r>
          </a:p>
        </p:txBody>
      </p:sp>
      <p:sp>
        <p:nvSpPr>
          <p:cNvPr id="3" name="Content Placeholder 2">
            <a:extLst>
              <a:ext uri="{FF2B5EF4-FFF2-40B4-BE49-F238E27FC236}">
                <a16:creationId xmlns:a16="http://schemas.microsoft.com/office/drawing/2014/main" id="{FF6D18AA-4F6A-AB77-DECA-858056010237}"/>
              </a:ext>
            </a:extLst>
          </p:cNvPr>
          <p:cNvSpPr>
            <a:spLocks noGrp="1"/>
          </p:cNvSpPr>
          <p:nvPr>
            <p:ph idx="1"/>
          </p:nvPr>
        </p:nvSpPr>
        <p:spPr>
          <a:xfrm>
            <a:off x="635478" y="1417638"/>
            <a:ext cx="10921043" cy="4938713"/>
          </a:xfrm>
        </p:spPr>
        <p:txBody>
          <a:bodyPr>
            <a:normAutofit fontScale="70000" lnSpcReduction="20000"/>
          </a:bodyPr>
          <a:lstStyle/>
          <a:p>
            <a:pPr>
              <a:spcBef>
                <a:spcPts val="0"/>
              </a:spcBef>
              <a:spcAft>
                <a:spcPts val="1200"/>
              </a:spcAft>
              <a:buClr>
                <a:srgbClr val="86001A"/>
              </a:buClr>
            </a:pPr>
            <a:r>
              <a:rPr lang="en-US" sz="3300" dirty="0">
                <a:hlinkClick r:id="rId2"/>
              </a:rPr>
              <a:t>Universities of Wisconsin Employee Benefits website</a:t>
            </a:r>
            <a:r>
              <a:rPr lang="en-US" sz="3300" dirty="0"/>
              <a:t>: </a:t>
            </a:r>
          </a:p>
          <a:p>
            <a:pPr lvl="1">
              <a:spcBef>
                <a:spcPts val="0"/>
              </a:spcBef>
              <a:spcAft>
                <a:spcPts val="1200"/>
              </a:spcAft>
              <a:buClr>
                <a:srgbClr val="86001A"/>
              </a:buClr>
            </a:pPr>
            <a:r>
              <a:rPr lang="en-US" sz="3300" dirty="0">
                <a:hlinkClick r:id="rId3"/>
              </a:rPr>
              <a:t>General Employee Information page</a:t>
            </a:r>
            <a:endParaRPr lang="en-US" sz="3300" dirty="0"/>
          </a:p>
          <a:p>
            <a:pPr lvl="1">
              <a:spcBef>
                <a:spcPts val="0"/>
              </a:spcBef>
              <a:spcAft>
                <a:spcPts val="1200"/>
              </a:spcAft>
              <a:buClr>
                <a:srgbClr val="86001A"/>
              </a:buClr>
            </a:pPr>
            <a:r>
              <a:rPr lang="en-US" sz="3300" dirty="0"/>
              <a:t>Benefits Summary</a:t>
            </a:r>
          </a:p>
          <a:p>
            <a:pPr marL="1258888" lvl="1" indent="-231775">
              <a:spcBef>
                <a:spcPts val="0"/>
              </a:spcBef>
              <a:spcAft>
                <a:spcPts val="1200"/>
              </a:spcAft>
              <a:buClr>
                <a:srgbClr val="86001A"/>
              </a:buClr>
            </a:pPr>
            <a:r>
              <a:rPr lang="en-US" sz="3300" dirty="0">
                <a:hlinkClick r:id="rId4"/>
              </a:rPr>
              <a:t>Faculty, Academic Staff, Limited Appointees</a:t>
            </a:r>
            <a:endParaRPr lang="en-US" sz="3300" dirty="0"/>
          </a:p>
          <a:p>
            <a:pPr marL="1258888" lvl="1" indent="-231775">
              <a:spcBef>
                <a:spcPts val="0"/>
              </a:spcBef>
              <a:spcAft>
                <a:spcPts val="1200"/>
              </a:spcAft>
              <a:buClr>
                <a:srgbClr val="86001A"/>
              </a:buClr>
            </a:pPr>
            <a:r>
              <a:rPr lang="en-US" sz="3300" dirty="0">
                <a:hlinkClick r:id="rId5"/>
              </a:rPr>
              <a:t>University Staff</a:t>
            </a:r>
            <a:endParaRPr lang="en-US" sz="3300" dirty="0"/>
          </a:p>
          <a:p>
            <a:pPr lvl="1">
              <a:spcBef>
                <a:spcPts val="0"/>
              </a:spcBef>
              <a:spcAft>
                <a:spcPts val="1200"/>
              </a:spcAft>
              <a:buClr>
                <a:srgbClr val="86001A"/>
              </a:buClr>
            </a:pPr>
            <a:r>
              <a:rPr lang="en-US" sz="3300" dirty="0">
                <a:hlinkClick r:id="rId6"/>
              </a:rPr>
              <a:t>Health &amp; Retirement Contributions Estimator</a:t>
            </a:r>
            <a:endParaRPr lang="en-US" sz="3300" dirty="0"/>
          </a:p>
          <a:p>
            <a:pPr lvl="1">
              <a:spcBef>
                <a:spcPts val="0"/>
              </a:spcBef>
              <a:spcAft>
                <a:spcPts val="1200"/>
              </a:spcAft>
              <a:buClr>
                <a:srgbClr val="86001A"/>
              </a:buClr>
            </a:pPr>
            <a:r>
              <a:rPr lang="en-US" sz="3300" dirty="0">
                <a:hlinkClick r:id="rId7"/>
              </a:rPr>
              <a:t>How to Choose Your Health Insurance Plan</a:t>
            </a:r>
            <a:endParaRPr lang="en-US" sz="3300" dirty="0"/>
          </a:p>
          <a:p>
            <a:pPr lvl="1">
              <a:spcBef>
                <a:spcPts val="0"/>
              </a:spcBef>
              <a:spcAft>
                <a:spcPts val="1200"/>
              </a:spcAft>
              <a:buClr>
                <a:srgbClr val="86001A"/>
              </a:buClr>
            </a:pPr>
            <a:r>
              <a:rPr lang="en-US" sz="3300" dirty="0">
                <a:hlinkClick r:id="rId8"/>
              </a:rPr>
              <a:t>Benefit Premiums</a:t>
            </a:r>
            <a:endParaRPr lang="en-US" sz="3300" dirty="0"/>
          </a:p>
          <a:p>
            <a:pPr marL="0" indent="0">
              <a:spcBef>
                <a:spcPts val="0"/>
              </a:spcBef>
              <a:spcAft>
                <a:spcPts val="1200"/>
              </a:spcAft>
              <a:buClr>
                <a:srgbClr val="86001A"/>
              </a:buClr>
              <a:buNone/>
            </a:pPr>
            <a:endParaRPr lang="en-US" sz="3300" dirty="0"/>
          </a:p>
          <a:p>
            <a:pPr marL="0" indent="0">
              <a:spcBef>
                <a:spcPts val="0"/>
              </a:spcBef>
              <a:spcAft>
                <a:spcPts val="1200"/>
              </a:spcAft>
              <a:buClr>
                <a:srgbClr val="86001A"/>
              </a:buClr>
              <a:buNone/>
            </a:pPr>
            <a:r>
              <a:rPr lang="en-US" sz="3300" dirty="0"/>
              <a:t>View earnings, leave, tax statements and benefit information: </a:t>
            </a:r>
            <a:r>
              <a:rPr lang="en-US" sz="3300" dirty="0">
                <a:hlinkClick r:id="rId9"/>
              </a:rPr>
              <a:t>MyUW portal</a:t>
            </a:r>
            <a:endParaRPr lang="en-US" sz="3300" dirty="0"/>
          </a:p>
        </p:txBody>
      </p:sp>
      <p:sp>
        <p:nvSpPr>
          <p:cNvPr id="4" name="Slide Number Placeholder 3">
            <a:extLst>
              <a:ext uri="{FF2B5EF4-FFF2-40B4-BE49-F238E27FC236}">
                <a16:creationId xmlns:a16="http://schemas.microsoft.com/office/drawing/2014/main" id="{C50B74AF-34BD-600A-EA45-76D2BA96E49D}"/>
              </a:ext>
            </a:extLst>
          </p:cNvPr>
          <p:cNvSpPr>
            <a:spLocks noGrp="1"/>
          </p:cNvSpPr>
          <p:nvPr>
            <p:ph type="sldNum" sz="quarter" idx="12"/>
          </p:nvPr>
        </p:nvSpPr>
        <p:spPr/>
        <p:txBody>
          <a:bodyPr/>
          <a:lstStyle/>
          <a:p>
            <a:fld id="{678F7216-1C8D-9C4B-8765-95E531582293}" type="slidenum">
              <a:rPr lang="en-US" smtClean="0"/>
              <a:t>68</a:t>
            </a:fld>
            <a:endParaRPr lang="en-US"/>
          </a:p>
        </p:txBody>
      </p:sp>
    </p:spTree>
    <p:extLst>
      <p:ext uri="{BB962C8B-B14F-4D97-AF65-F5344CB8AC3E}">
        <p14:creationId xmlns:p14="http://schemas.microsoft.com/office/powerpoint/2010/main" val="20831882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B8B624-8F8B-4E31-84D9-EDD686FA56B2}"/>
              </a:ext>
            </a:extLst>
          </p:cNvPr>
          <p:cNvSpPr>
            <a:spLocks noGrp="1"/>
          </p:cNvSpPr>
          <p:nvPr>
            <p:ph type="sldNum" sz="quarter" idx="12"/>
          </p:nvPr>
        </p:nvSpPr>
        <p:spPr/>
        <p:txBody>
          <a:bodyPr/>
          <a:lstStyle/>
          <a:p>
            <a:fld id="{678F7216-1C8D-9C4B-8765-95E531582293}" type="slidenum">
              <a:rPr lang="en-US" smtClean="0"/>
              <a:t>69</a:t>
            </a:fld>
            <a:endParaRPr lang="en-US"/>
          </a:p>
        </p:txBody>
      </p:sp>
      <p:sp>
        <p:nvSpPr>
          <p:cNvPr id="6" name="Title 1">
            <a:extLst>
              <a:ext uri="{FF2B5EF4-FFF2-40B4-BE49-F238E27FC236}">
                <a16:creationId xmlns:a16="http://schemas.microsoft.com/office/drawing/2014/main" id="{6435064A-D76A-488C-8BB2-8535FB3713ED}"/>
              </a:ext>
            </a:extLst>
          </p:cNvPr>
          <p:cNvSpPr txBox="1">
            <a:spLocks/>
          </p:cNvSpPr>
          <p:nvPr/>
        </p:nvSpPr>
        <p:spPr>
          <a:xfrm>
            <a:off x="364103" y="224280"/>
            <a:ext cx="11442909" cy="767634"/>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4400" kern="1200">
                <a:solidFill>
                  <a:schemeClr val="accent3"/>
                </a:solidFill>
                <a:latin typeface="+mj-lt"/>
                <a:ea typeface="+mj-ea"/>
                <a:cs typeface="+mj-cs"/>
              </a:defRPr>
            </a:lvl1pPr>
          </a:lstStyle>
          <a:p>
            <a:r>
              <a:rPr lang="en-US" sz="5200" dirty="0"/>
              <a:t>Questions</a:t>
            </a:r>
          </a:p>
        </p:txBody>
      </p:sp>
      <p:sp>
        <p:nvSpPr>
          <p:cNvPr id="5" name="Title 1">
            <a:extLst>
              <a:ext uri="{FF2B5EF4-FFF2-40B4-BE49-F238E27FC236}">
                <a16:creationId xmlns:a16="http://schemas.microsoft.com/office/drawing/2014/main" id="{2A1691B0-D4B1-DAFB-AE22-EDBE41AEABE9}"/>
              </a:ext>
            </a:extLst>
          </p:cNvPr>
          <p:cNvSpPr txBox="1">
            <a:spLocks/>
          </p:cNvSpPr>
          <p:nvPr/>
        </p:nvSpPr>
        <p:spPr>
          <a:xfrm>
            <a:off x="359232" y="1541921"/>
            <a:ext cx="11442700" cy="3179166"/>
          </a:xfrm>
          <a:prstGeom prst="rect">
            <a:avLst/>
          </a:prstGeom>
        </p:spPr>
        <p:txBody>
          <a:bodyPr vert="horz" lIns="91440" tIns="45720" rIns="91440" bIns="45720" rtlCol="0" anchor="b">
            <a:normAutofit fontScale="60000" lnSpcReduction="20000"/>
          </a:bodyPr>
          <a:lstStyle>
            <a:lvl1pPr algn="l" defTabSz="457200" rtl="0" eaLnBrk="1" latinLnBrk="0" hangingPunct="1">
              <a:spcBef>
                <a:spcPct val="0"/>
              </a:spcBef>
              <a:buNone/>
              <a:defRPr sz="4400" kern="1200">
                <a:solidFill>
                  <a:schemeClr val="accent3"/>
                </a:solidFill>
                <a:latin typeface="Lato" panose="020F0502020204030203" pitchFamily="34" charset="0"/>
                <a:ea typeface="+mj-ea"/>
                <a:cs typeface="+mj-cs"/>
              </a:defRPr>
            </a:lvl1pPr>
          </a:lstStyle>
          <a:p>
            <a:pPr algn="ctr"/>
            <a:br>
              <a:rPr lang="en-US" sz="4000" dirty="0">
                <a:solidFill>
                  <a:schemeClr val="tx1"/>
                </a:solidFill>
                <a:latin typeface="+mn-lt"/>
              </a:rPr>
            </a:br>
            <a:br>
              <a:rPr lang="en-US" sz="3200" dirty="0">
                <a:solidFill>
                  <a:schemeClr val="tx1"/>
                </a:solidFill>
                <a:latin typeface="+mn-lt"/>
              </a:rPr>
            </a:b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br>
              <a:rPr lang="en-US" sz="3200" dirty="0">
                <a:solidFill>
                  <a:schemeClr val="tx1"/>
                </a:solidFill>
                <a:latin typeface="+mn-lt"/>
              </a:rPr>
            </a:br>
            <a:br>
              <a:rPr lang="en-US" sz="3200" dirty="0">
                <a:solidFill>
                  <a:schemeClr val="tx1"/>
                </a:solidFill>
                <a:latin typeface="+mn-lt"/>
              </a:rPr>
            </a:br>
            <a:endParaRPr lang="en-US" sz="3200" dirty="0">
              <a:solidFill>
                <a:schemeClr val="tx1"/>
              </a:solidFill>
              <a:latin typeface="+mn-lt"/>
            </a:endParaRPr>
          </a:p>
          <a:p>
            <a:pPr algn="ct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Universities of Wisconsin Employee Benefits website: </a:t>
            </a: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www.wisconsin.edu/ohrwd/benefits/</a:t>
            </a:r>
            <a:r>
              <a:rPr lang="en-US" sz="3200" dirty="0">
                <a:latin typeface="Open Sans" panose="020B0606030504020204" pitchFamily="34" charset="0"/>
                <a:ea typeface="Open Sans" panose="020B0606030504020204" pitchFamily="34" charset="0"/>
                <a:cs typeface="Open Sans" panose="020B0606030504020204" pitchFamily="34" charset="0"/>
              </a:rPr>
              <a:t> </a:t>
            </a:r>
            <a:endPar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questions: Reach out to your </a:t>
            </a: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rPr>
              <a:t>benefits contact</a:t>
            </a:r>
            <a:endPar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Content Placeholder 3">
            <a:extLst>
              <a:ext uri="{FF2B5EF4-FFF2-40B4-BE49-F238E27FC236}">
                <a16:creationId xmlns:a16="http://schemas.microsoft.com/office/drawing/2014/main" id="{9638F787-234B-8CAE-372A-F5BCAB76C89C}"/>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4057"/>
                    </a14:imgEffect>
                    <a14:imgEffect>
                      <a14:saturation sat="0"/>
                    </a14:imgEffect>
                  </a14:imgLayer>
                </a14:imgProps>
              </a:ext>
            </a:extLst>
          </a:blip>
          <a:stretch>
            <a:fillRect/>
          </a:stretch>
        </p:blipFill>
        <p:spPr>
          <a:xfrm>
            <a:off x="4555212" y="892111"/>
            <a:ext cx="2906155" cy="2906155"/>
          </a:xfrm>
          <a:prstGeom prst="rect">
            <a:avLst/>
          </a:prstGeom>
          <a:effectLst>
            <a:outerShdw blurRad="50800" dist="50800" dir="5400000" algn="ctr" rotWithShape="0">
              <a:schemeClr val="bg1">
                <a:alpha val="39000"/>
              </a:schemeClr>
            </a:outerShdw>
          </a:effectLst>
        </p:spPr>
      </p:pic>
      <p:grpSp>
        <p:nvGrpSpPr>
          <p:cNvPr id="9" name="Group 8">
            <a:extLst>
              <a:ext uri="{FF2B5EF4-FFF2-40B4-BE49-F238E27FC236}">
                <a16:creationId xmlns:a16="http://schemas.microsoft.com/office/drawing/2014/main" id="{30714513-2C46-C9B6-D5E7-F43E27F99131}"/>
              </a:ext>
            </a:extLst>
          </p:cNvPr>
          <p:cNvGrpSpPr/>
          <p:nvPr/>
        </p:nvGrpSpPr>
        <p:grpSpPr>
          <a:xfrm>
            <a:off x="5471831" y="5034604"/>
            <a:ext cx="1217502" cy="1504308"/>
            <a:chOff x="520863" y="3936654"/>
            <a:chExt cx="1217502" cy="1504308"/>
          </a:xfrm>
        </p:grpSpPr>
        <p:pic>
          <p:nvPicPr>
            <p:cNvPr id="10" name="Picture 9" descr="A picture containing knife, table&#10;&#10;Description automatically generated">
              <a:extLst>
                <a:ext uri="{FF2B5EF4-FFF2-40B4-BE49-F238E27FC236}">
                  <a16:creationId xmlns:a16="http://schemas.microsoft.com/office/drawing/2014/main" id="{1FDC084A-FC71-7F51-93C1-A68A273F65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863" y="3936654"/>
              <a:ext cx="1217502" cy="1504308"/>
            </a:xfrm>
            <a:prstGeom prst="rect">
              <a:avLst/>
            </a:prstGeom>
          </p:spPr>
        </p:pic>
        <p:pic>
          <p:nvPicPr>
            <p:cNvPr id="11" name="Picture 10">
              <a:extLst>
                <a:ext uri="{FF2B5EF4-FFF2-40B4-BE49-F238E27FC236}">
                  <a16:creationId xmlns:a16="http://schemas.microsoft.com/office/drawing/2014/main" id="{E5D80D21-175D-7A4B-FAE6-C457EC121C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433" y="4216113"/>
              <a:ext cx="874203" cy="874203"/>
            </a:xfrm>
            <a:prstGeom prst="rect">
              <a:avLst/>
            </a:prstGeom>
          </p:spPr>
        </p:pic>
      </p:grpSp>
    </p:spTree>
    <p:extLst>
      <p:ext uri="{BB962C8B-B14F-4D97-AF65-F5344CB8AC3E}">
        <p14:creationId xmlns:p14="http://schemas.microsoft.com/office/powerpoint/2010/main" val="359401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48D1-27E7-4ECB-AC83-5F4705594AAB}"/>
              </a:ext>
            </a:extLst>
          </p:cNvPr>
          <p:cNvSpPr>
            <a:spLocks noGrp="1"/>
          </p:cNvSpPr>
          <p:nvPr>
            <p:ph type="title"/>
          </p:nvPr>
        </p:nvSpPr>
        <p:spPr/>
        <p:txBody>
          <a:bodyPr>
            <a:normAutofit/>
          </a:bodyPr>
          <a:lstStyle/>
          <a:p>
            <a:r>
              <a:rPr lang="en-US" dirty="0"/>
              <a:t>Benefit Enrollment Opportunities</a:t>
            </a:r>
          </a:p>
        </p:txBody>
      </p:sp>
      <p:sp>
        <p:nvSpPr>
          <p:cNvPr id="3" name="Content Placeholder 2">
            <a:extLst>
              <a:ext uri="{FF2B5EF4-FFF2-40B4-BE49-F238E27FC236}">
                <a16:creationId xmlns:a16="http://schemas.microsoft.com/office/drawing/2014/main" id="{FB7889E5-6E24-437B-AA6D-6029638B0DBE}"/>
              </a:ext>
            </a:extLst>
          </p:cNvPr>
          <p:cNvSpPr>
            <a:spLocks noGrp="1"/>
          </p:cNvSpPr>
          <p:nvPr>
            <p:ph idx="1"/>
          </p:nvPr>
        </p:nvSpPr>
        <p:spPr>
          <a:xfrm>
            <a:off x="672859" y="1867542"/>
            <a:ext cx="10921043" cy="4144375"/>
          </a:xfrm>
        </p:spPr>
        <p:txBody>
          <a:bodyPr>
            <a:normAutofit/>
          </a:bodyPr>
          <a:lstStyle/>
          <a:p>
            <a:r>
              <a:rPr lang="en-US" sz="2800" dirty="0"/>
              <a:t>Initial Benefits Enrollment – You have </a:t>
            </a:r>
            <a:r>
              <a:rPr lang="en-US" sz="2800" b="1" dirty="0"/>
              <a:t>30 days </a:t>
            </a:r>
            <a:r>
              <a:rPr lang="en-US" sz="2800" dirty="0"/>
              <a:t>from your benefits eligibility date to enroll in most benefits</a:t>
            </a:r>
          </a:p>
          <a:p>
            <a:r>
              <a:rPr lang="en-US" sz="2800" dirty="0"/>
              <a:t>Annual Benefits Enrollment – Available each fall with changes effective January 1</a:t>
            </a:r>
          </a:p>
          <a:p>
            <a:r>
              <a:rPr lang="en-US" sz="2800" dirty="0"/>
              <a:t>Life Events – If you experience a qualifying life event, most benefits have a </a:t>
            </a:r>
            <a:r>
              <a:rPr lang="en-US" sz="2800" b="1" dirty="0"/>
              <a:t>30-day</a:t>
            </a:r>
            <a:r>
              <a:rPr lang="en-US" sz="2800" dirty="0"/>
              <a:t> window to enroll or make changes</a:t>
            </a:r>
          </a:p>
        </p:txBody>
      </p:sp>
      <p:sp>
        <p:nvSpPr>
          <p:cNvPr id="4" name="Slide Number Placeholder 3">
            <a:extLst>
              <a:ext uri="{FF2B5EF4-FFF2-40B4-BE49-F238E27FC236}">
                <a16:creationId xmlns:a16="http://schemas.microsoft.com/office/drawing/2014/main" id="{4DF1D534-F5D3-46CD-9390-1365F0B541B7}"/>
              </a:ext>
            </a:extLst>
          </p:cNvPr>
          <p:cNvSpPr>
            <a:spLocks noGrp="1"/>
          </p:cNvSpPr>
          <p:nvPr>
            <p:ph type="sldNum" sz="quarter" idx="12"/>
          </p:nvPr>
        </p:nvSpPr>
        <p:spPr/>
        <p:txBody>
          <a:bodyPr/>
          <a:lstStyle/>
          <a:p>
            <a:fld id="{678F7216-1C8D-9C4B-8765-95E531582293}" type="slidenum">
              <a:rPr lang="en-US" smtClean="0"/>
              <a:t>7</a:t>
            </a:fld>
            <a:endParaRPr lang="en-US"/>
          </a:p>
        </p:txBody>
      </p:sp>
    </p:spTree>
    <p:extLst>
      <p:ext uri="{BB962C8B-B14F-4D97-AF65-F5344CB8AC3E}">
        <p14:creationId xmlns:p14="http://schemas.microsoft.com/office/powerpoint/2010/main" val="167341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48D1-27E7-4ECB-AC83-5F4705594AAB}"/>
              </a:ext>
            </a:extLst>
          </p:cNvPr>
          <p:cNvSpPr>
            <a:spLocks noGrp="1"/>
          </p:cNvSpPr>
          <p:nvPr>
            <p:ph type="title"/>
          </p:nvPr>
        </p:nvSpPr>
        <p:spPr/>
        <p:txBody>
          <a:bodyPr>
            <a:normAutofit fontScale="90000"/>
          </a:bodyPr>
          <a:lstStyle/>
          <a:p>
            <a:r>
              <a:rPr lang="en-US"/>
              <a:t>Initial Benefits Enrollment and Effective Dates</a:t>
            </a:r>
          </a:p>
        </p:txBody>
      </p:sp>
      <p:sp>
        <p:nvSpPr>
          <p:cNvPr id="3" name="Content Placeholder 2">
            <a:extLst>
              <a:ext uri="{FF2B5EF4-FFF2-40B4-BE49-F238E27FC236}">
                <a16:creationId xmlns:a16="http://schemas.microsoft.com/office/drawing/2014/main" id="{FB7889E5-6E24-437B-AA6D-6029638B0DBE}"/>
              </a:ext>
            </a:extLst>
          </p:cNvPr>
          <p:cNvSpPr>
            <a:spLocks noGrp="1"/>
          </p:cNvSpPr>
          <p:nvPr>
            <p:ph idx="1"/>
          </p:nvPr>
        </p:nvSpPr>
        <p:spPr>
          <a:xfrm>
            <a:off x="672859" y="1867542"/>
            <a:ext cx="10921043" cy="4144375"/>
          </a:xfrm>
        </p:spPr>
        <p:txBody>
          <a:bodyPr>
            <a:normAutofit/>
          </a:bodyPr>
          <a:lstStyle/>
          <a:p>
            <a:r>
              <a:rPr lang="en-US" sz="2800" dirty="0"/>
              <a:t>You have </a:t>
            </a:r>
            <a:r>
              <a:rPr lang="en-US" sz="2800" b="1" dirty="0"/>
              <a:t>30 days to enroll </a:t>
            </a:r>
            <a:r>
              <a:rPr lang="en-US" sz="2800" dirty="0"/>
              <a:t>in most benefits</a:t>
            </a:r>
          </a:p>
          <a:p>
            <a:r>
              <a:rPr lang="en-US" sz="2800" dirty="0"/>
              <a:t>Most benefits are effective the first of the month on or following your benefits eligibility date and will remain in place for the entire calendar year</a:t>
            </a:r>
          </a:p>
          <a:p>
            <a:r>
              <a:rPr lang="en-US" sz="2800" dirty="0"/>
              <a:t>Your benefits contact may provide you with an </a:t>
            </a:r>
            <a:r>
              <a:rPr lang="en-US" sz="2800" b="1" dirty="0"/>
              <a:t>enrollment deadline worksheet </a:t>
            </a:r>
            <a:r>
              <a:rPr lang="en-US" sz="2800" dirty="0"/>
              <a:t>that specifies your 30-day enrollment period and effective date for each benefit plan</a:t>
            </a:r>
          </a:p>
        </p:txBody>
      </p:sp>
      <p:sp>
        <p:nvSpPr>
          <p:cNvPr id="4" name="Slide Number Placeholder 3">
            <a:extLst>
              <a:ext uri="{FF2B5EF4-FFF2-40B4-BE49-F238E27FC236}">
                <a16:creationId xmlns:a16="http://schemas.microsoft.com/office/drawing/2014/main" id="{4DF1D534-F5D3-46CD-9390-1365F0B541B7}"/>
              </a:ext>
            </a:extLst>
          </p:cNvPr>
          <p:cNvSpPr>
            <a:spLocks noGrp="1"/>
          </p:cNvSpPr>
          <p:nvPr>
            <p:ph type="sldNum" sz="quarter" idx="12"/>
          </p:nvPr>
        </p:nvSpPr>
        <p:spPr/>
        <p:txBody>
          <a:bodyPr/>
          <a:lstStyle/>
          <a:p>
            <a:fld id="{678F7216-1C8D-9C4B-8765-95E531582293}" type="slidenum">
              <a:rPr lang="en-US" smtClean="0"/>
              <a:t>8</a:t>
            </a:fld>
            <a:endParaRPr lang="en-US"/>
          </a:p>
        </p:txBody>
      </p:sp>
    </p:spTree>
    <p:extLst>
      <p:ext uri="{BB962C8B-B14F-4D97-AF65-F5344CB8AC3E}">
        <p14:creationId xmlns:p14="http://schemas.microsoft.com/office/powerpoint/2010/main" val="6784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047C-D127-447E-BB4B-A138543C8324}"/>
              </a:ext>
            </a:extLst>
          </p:cNvPr>
          <p:cNvSpPr>
            <a:spLocks noGrp="1"/>
          </p:cNvSpPr>
          <p:nvPr>
            <p:ph type="title"/>
          </p:nvPr>
        </p:nvSpPr>
        <p:spPr/>
        <p:txBody>
          <a:bodyPr/>
          <a:lstStyle/>
          <a:p>
            <a:r>
              <a:rPr lang="en-US"/>
              <a:t>Qualifying Life Event</a:t>
            </a:r>
          </a:p>
        </p:txBody>
      </p:sp>
      <p:sp>
        <p:nvSpPr>
          <p:cNvPr id="3" name="Content Placeholder 2">
            <a:extLst>
              <a:ext uri="{FF2B5EF4-FFF2-40B4-BE49-F238E27FC236}">
                <a16:creationId xmlns:a16="http://schemas.microsoft.com/office/drawing/2014/main" id="{987CF719-567F-45E2-AD5E-7E9E015EE4CB}"/>
              </a:ext>
            </a:extLst>
          </p:cNvPr>
          <p:cNvSpPr>
            <a:spLocks noGrp="1"/>
          </p:cNvSpPr>
          <p:nvPr>
            <p:ph idx="1"/>
          </p:nvPr>
        </p:nvSpPr>
        <p:spPr>
          <a:xfrm>
            <a:off x="672859" y="4280063"/>
            <a:ext cx="10921043" cy="1868489"/>
          </a:xfrm>
        </p:spPr>
        <p:txBody>
          <a:bodyPr>
            <a:normAutofit fontScale="77500" lnSpcReduction="20000"/>
          </a:bodyPr>
          <a:lstStyle/>
          <a:p>
            <a:r>
              <a:rPr lang="en-US" dirty="0"/>
              <a:t>Life Events allow you to change and/or enroll in some benefits</a:t>
            </a:r>
          </a:p>
          <a:p>
            <a:r>
              <a:rPr lang="en-US" dirty="0"/>
              <a:t>Need to submit paper applications </a:t>
            </a:r>
            <a:r>
              <a:rPr lang="en-US" b="1" dirty="0"/>
              <a:t>within 30 days </a:t>
            </a:r>
            <a:r>
              <a:rPr lang="en-US" dirty="0"/>
              <a:t>following the event</a:t>
            </a:r>
          </a:p>
          <a:p>
            <a:r>
              <a:rPr lang="en-US" dirty="0"/>
              <a:t>Reach out to your Benefits Contact</a:t>
            </a:r>
          </a:p>
        </p:txBody>
      </p:sp>
      <p:sp>
        <p:nvSpPr>
          <p:cNvPr id="4" name="Slide Number Placeholder 3">
            <a:extLst>
              <a:ext uri="{FF2B5EF4-FFF2-40B4-BE49-F238E27FC236}">
                <a16:creationId xmlns:a16="http://schemas.microsoft.com/office/drawing/2014/main" id="{080CD2E6-857B-4702-8279-E40CDAD5D2FF}"/>
              </a:ext>
            </a:extLst>
          </p:cNvPr>
          <p:cNvSpPr>
            <a:spLocks noGrp="1"/>
          </p:cNvSpPr>
          <p:nvPr>
            <p:ph type="sldNum" sz="quarter" idx="12"/>
          </p:nvPr>
        </p:nvSpPr>
        <p:spPr/>
        <p:txBody>
          <a:bodyPr/>
          <a:lstStyle/>
          <a:p>
            <a:fld id="{678F7216-1C8D-9C4B-8765-95E531582293}" type="slidenum">
              <a:rPr lang="en-US" smtClean="0"/>
              <a:t>9</a:t>
            </a:fld>
            <a:endParaRPr lang="en-US"/>
          </a:p>
        </p:txBody>
      </p:sp>
      <p:graphicFrame>
        <p:nvGraphicFramePr>
          <p:cNvPr id="5" name="Content Placeholder 4">
            <a:extLst>
              <a:ext uri="{FF2B5EF4-FFF2-40B4-BE49-F238E27FC236}">
                <a16:creationId xmlns:a16="http://schemas.microsoft.com/office/drawing/2014/main" id="{46B561B7-3186-4105-82A2-7CC75EE9BF16}"/>
              </a:ext>
            </a:extLst>
          </p:cNvPr>
          <p:cNvGraphicFramePr>
            <a:graphicFrameLocks/>
          </p:cNvGraphicFramePr>
          <p:nvPr>
            <p:extLst>
              <p:ext uri="{D42A27DB-BD31-4B8C-83A1-F6EECF244321}">
                <p14:modId xmlns:p14="http://schemas.microsoft.com/office/powerpoint/2010/main" val="206538558"/>
              </p:ext>
            </p:extLst>
          </p:nvPr>
        </p:nvGraphicFramePr>
        <p:xfrm>
          <a:off x="797099" y="1623030"/>
          <a:ext cx="10352688" cy="2586253"/>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576452">
                <a:tc>
                  <a:txBody>
                    <a:bodyPr/>
                    <a:lstStyle/>
                    <a:p>
                      <a:pPr marL="0" marR="0" algn="ctr">
                        <a:lnSpc>
                          <a:spcPct val="107000"/>
                        </a:lnSpc>
                        <a:spcBef>
                          <a:spcPts val="0"/>
                        </a:spcBef>
                        <a:spcAft>
                          <a:spcPts val="800"/>
                        </a:spcAft>
                      </a:pPr>
                      <a:r>
                        <a:rPr lang="en-US"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Family Status Change Examples</a:t>
                      </a:r>
                    </a:p>
                  </a:txBody>
                  <a:tcPr marL="67951" marR="67951" marT="9438" marB="0" anchor="ctr">
                    <a:solidFill>
                      <a:srgbClr val="D8CBCD"/>
                    </a:solidFill>
                  </a:tcPr>
                </a:tc>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Employment Status Change Examples</a:t>
                      </a:r>
                    </a:p>
                  </a:txBody>
                  <a:tcPr marL="67951" marR="67951" marT="9438" marB="0" anchor="ctr">
                    <a:solidFill>
                      <a:srgbClr val="D8CBCD"/>
                    </a:solidFill>
                  </a:tcPr>
                </a:tc>
                <a:extLst>
                  <a:ext uri="{0D108BD9-81ED-4DB2-BD59-A6C34878D82A}">
                    <a16:rowId xmlns:a16="http://schemas.microsoft.com/office/drawing/2014/main" val="10000"/>
                  </a:ext>
                </a:extLst>
              </a:tr>
              <a:tr h="2009801">
                <a:tc>
                  <a:txBody>
                    <a:bodyPr/>
                    <a:lstStyle/>
                    <a:p>
                      <a:pPr marL="0" marR="0" indent="0">
                        <a:lnSpc>
                          <a:spcPct val="100000"/>
                        </a:lnSpc>
                        <a:spcBef>
                          <a:spcPts val="0"/>
                        </a:spcBef>
                        <a:spcAft>
                          <a:spcPts val="800"/>
                        </a:spcAft>
                        <a:buClr>
                          <a:srgbClr val="820032"/>
                        </a:buClr>
                        <a:buFont typeface="Wingdings" panose="05000000000000000000" pitchFamily="2" charset="2"/>
                        <a:buNone/>
                      </a:pPr>
                      <a:r>
                        <a:rPr lang="en-US" sz="2000" b="0">
                          <a:effectLst/>
                          <a:latin typeface="Open Sans" panose="020B0606030504020204" pitchFamily="34" charset="0"/>
                          <a:ea typeface="Open Sans" panose="020B0606030504020204" pitchFamily="34" charset="0"/>
                          <a:cs typeface="Open Sans" panose="020B0606030504020204" pitchFamily="34" charset="0"/>
                        </a:rPr>
                        <a:t>Marriage or divorce</a:t>
                      </a:r>
                    </a:p>
                    <a:p>
                      <a:pPr marL="0" marR="0" indent="0">
                        <a:lnSpc>
                          <a:spcPct val="100000"/>
                        </a:lnSpc>
                        <a:spcBef>
                          <a:spcPts val="0"/>
                        </a:spcBef>
                        <a:spcAft>
                          <a:spcPts val="600"/>
                        </a:spcAft>
                        <a:buClr>
                          <a:srgbClr val="820032"/>
                        </a:buClr>
                        <a:buFont typeface="Wingdings" panose="05000000000000000000" pitchFamily="2" charset="2"/>
                        <a:buNone/>
                      </a:pPr>
                      <a:r>
                        <a:rPr lang="en-US" sz="2000" b="0">
                          <a:effectLst/>
                          <a:latin typeface="Open Sans" panose="020B0606030504020204" pitchFamily="34" charset="0"/>
                          <a:ea typeface="Open Sans" panose="020B0606030504020204" pitchFamily="34" charset="0"/>
                          <a:cs typeface="Open Sans" panose="020B0606030504020204" pitchFamily="34" charset="0"/>
                        </a:rPr>
                        <a:t>Birth,</a:t>
                      </a:r>
                      <a:r>
                        <a:rPr lang="en-US" sz="2000" b="0" baseline="0">
                          <a:effectLst/>
                          <a:latin typeface="Open Sans" panose="020B0606030504020204" pitchFamily="34" charset="0"/>
                          <a:ea typeface="Open Sans" panose="020B0606030504020204" pitchFamily="34" charset="0"/>
                          <a:cs typeface="Open Sans" panose="020B0606030504020204" pitchFamily="34" charset="0"/>
                        </a:rPr>
                        <a:t> adoption, guardianship of a child (60 days to enroll)</a:t>
                      </a:r>
                    </a:p>
                    <a:p>
                      <a:pPr marL="0" marR="0" indent="0">
                        <a:lnSpc>
                          <a:spcPct val="100000"/>
                        </a:lnSpc>
                        <a:spcBef>
                          <a:spcPts val="0"/>
                        </a:spcBef>
                        <a:spcAft>
                          <a:spcPts val="800"/>
                        </a:spcAft>
                        <a:buClr>
                          <a:srgbClr val="820032"/>
                        </a:buClr>
                        <a:buFont typeface="Wingdings" panose="05000000000000000000" pitchFamily="2" charset="2"/>
                        <a:buNone/>
                      </a:pPr>
                      <a:r>
                        <a:rPr lang="en-US" sz="2000" b="0" baseline="0">
                          <a:effectLst/>
                          <a:latin typeface="Open Sans" panose="020B0606030504020204" pitchFamily="34" charset="0"/>
                          <a:ea typeface="Open Sans" panose="020B0606030504020204" pitchFamily="34" charset="0"/>
                          <a:cs typeface="Open Sans" panose="020B0606030504020204" pitchFamily="34" charset="0"/>
                        </a:rPr>
                        <a:t>Permanent Relocation</a:t>
                      </a:r>
                    </a:p>
                    <a:p>
                      <a:pPr marL="0" marR="0" indent="0">
                        <a:lnSpc>
                          <a:spcPct val="100000"/>
                        </a:lnSpc>
                        <a:spcBef>
                          <a:spcPts val="0"/>
                        </a:spcBef>
                        <a:spcAft>
                          <a:spcPts val="800"/>
                        </a:spcAft>
                        <a:buClr>
                          <a:srgbClr val="820032"/>
                        </a:buClr>
                        <a:buFont typeface="Wingdings" panose="05000000000000000000" pitchFamily="2" charset="2"/>
                        <a:buNone/>
                      </a:pPr>
                      <a:r>
                        <a:rPr lang="en-US" sz="2000" b="0" baseline="0">
                          <a:effectLst/>
                          <a:latin typeface="Open Sans" panose="020B0606030504020204" pitchFamily="34" charset="0"/>
                          <a:ea typeface="Open Sans" panose="020B0606030504020204" pitchFamily="34" charset="0"/>
                          <a:cs typeface="Open Sans" panose="020B0606030504020204" pitchFamily="34" charset="0"/>
                        </a:rPr>
                        <a:t>Spouse or dependent child death</a:t>
                      </a:r>
                      <a:endParaRPr lang="en-US" sz="2000" b="0">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solidFill>
                      <a:srgbClr val="DEDEDE"/>
                    </a:solidFill>
                  </a:tcPr>
                </a:tc>
                <a:tc>
                  <a:txBody>
                    <a:bodyPr/>
                    <a:lstStyle/>
                    <a:p>
                      <a:pPr marL="168275" marR="0" lvl="1" indent="0"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Change in employment category or appointment percentage</a:t>
                      </a:r>
                    </a:p>
                    <a:p>
                      <a:pPr marL="168275" marR="0" lvl="1" indent="0">
                        <a:lnSpc>
                          <a:spcPct val="100000"/>
                        </a:lnSpc>
                        <a:spcBef>
                          <a:spcPts val="600"/>
                        </a:spcBef>
                        <a:spcAft>
                          <a:spcPts val="600"/>
                        </a:spcAft>
                        <a:buClr>
                          <a:srgbClr val="820032"/>
                        </a:buClr>
                        <a:buFont typeface="Wingdings" panose="05000000000000000000" pitchFamily="2" charset="2"/>
                        <a:buNone/>
                      </a:pPr>
                      <a:r>
                        <a:rPr lang="en-US" sz="2000" dirty="0">
                          <a:effectLst/>
                          <a:latin typeface="Open Sans" panose="020B0606030504020204" pitchFamily="34" charset="0"/>
                          <a:ea typeface="Open Sans" panose="020B0606030504020204" pitchFamily="34" charset="0"/>
                          <a:cs typeface="Open Sans" panose="020B0606030504020204" pitchFamily="34" charset="0"/>
                        </a:rPr>
                        <a:t>End of employment</a:t>
                      </a:r>
                    </a:p>
                    <a:p>
                      <a:pPr marL="168275" marR="0" lvl="1" indent="0">
                        <a:lnSpc>
                          <a:spcPct val="100000"/>
                        </a:lnSpc>
                        <a:spcBef>
                          <a:spcPts val="600"/>
                        </a:spcBef>
                        <a:spcAft>
                          <a:spcPts val="600"/>
                        </a:spcAft>
                        <a:buClr>
                          <a:srgbClr val="820032"/>
                        </a:buClr>
                        <a:buFont typeface="Wingdings" panose="05000000000000000000" pitchFamily="2" charset="2"/>
                        <a:buNone/>
                      </a:pPr>
                      <a:r>
                        <a:rPr lang="en-US" sz="2000" dirty="0">
                          <a:effectLst/>
                          <a:latin typeface="Open Sans" panose="020B0606030504020204" pitchFamily="34" charset="0"/>
                          <a:ea typeface="Open Sans" panose="020B0606030504020204" pitchFamily="34" charset="0"/>
                          <a:cs typeface="Open Sans" panose="020B0606030504020204" pitchFamily="34" charset="0"/>
                        </a:rPr>
                        <a:t>Disability</a:t>
                      </a:r>
                    </a:p>
                  </a:txBody>
                  <a:tcPr marL="67951" marR="67951" marT="9438" marB="0">
                    <a:solidFill>
                      <a:srgbClr val="DEDED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64834305"/>
      </p:ext>
    </p:extLst>
  </p:cSld>
  <p:clrMapOvr>
    <a:masterClrMapping/>
  </p:clrMapOvr>
</p:sld>
</file>

<file path=ppt/theme/theme1.xml><?xml version="1.0" encoding="utf-8"?>
<a:theme xmlns:a="http://schemas.openxmlformats.org/drawingml/2006/main" name="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16E1946D02DD43AA188F4C25E2CBDC" ma:contentTypeVersion="4" ma:contentTypeDescription="Create a new document." ma:contentTypeScope="" ma:versionID="6ec2119cae4b1cd1e06aa9d16c4bb880">
  <xsd:schema xmlns:xsd="http://www.w3.org/2001/XMLSchema" xmlns:xs="http://www.w3.org/2001/XMLSchema" xmlns:p="http://schemas.microsoft.com/office/2006/metadata/properties" xmlns:ns2="d10e8e78-ed9f-4896-8a14-1e4edcae9c6a" targetNamespace="http://schemas.microsoft.com/office/2006/metadata/properties" ma:root="true" ma:fieldsID="e36102ac9983a360383d75650dfb9a54" ns2:_="">
    <xsd:import namespace="d10e8e78-ed9f-4896-8a14-1e4edcae9c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0e8e78-ed9f-4896-8a14-1e4edcae9c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B9D3A0-FA84-4845-A490-80759EE2A8FE}">
  <ds:schemaRefs>
    <ds:schemaRef ds:uri="http://schemas.openxmlformats.org/package/2006/metadata/core-properties"/>
    <ds:schemaRef ds:uri="http://purl.org/dc/terms/"/>
    <ds:schemaRef ds:uri="http://schemas.microsoft.com/office/infopath/2007/PartnerControls"/>
    <ds:schemaRef ds:uri="http://schemas.microsoft.com/office/2006/metadata/properties"/>
    <ds:schemaRef ds:uri="d10e8e78-ed9f-4896-8a14-1e4edcae9c6a"/>
    <ds:schemaRef ds:uri="http://schemas.microsoft.com/office/2006/documentManagement/typ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67E833F4-6A35-425B-98E4-A8F15841656A}">
  <ds:schemaRefs>
    <ds:schemaRef ds:uri="http://schemas.microsoft.com/sharepoint/v3/contenttype/forms"/>
  </ds:schemaRefs>
</ds:datastoreItem>
</file>

<file path=customXml/itemProps3.xml><?xml version="1.0" encoding="utf-8"?>
<ds:datastoreItem xmlns:ds="http://schemas.openxmlformats.org/officeDocument/2006/customXml" ds:itemID="{7F95A2C4-0CFD-4CE1-8FAC-91C8B9E6759F}">
  <ds:schemaRefs>
    <ds:schemaRef ds:uri="d10e8e78-ed9f-4896-8a14-1e4edcae9c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1852</TotalTime>
  <Words>7979</Words>
  <Application>Microsoft Office PowerPoint</Application>
  <PresentationFormat>Widescreen</PresentationFormat>
  <Paragraphs>913</Paragraphs>
  <Slides>69</Slides>
  <Notes>43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69</vt:i4>
      </vt:variant>
    </vt:vector>
  </HeadingPairs>
  <TitlesOfParts>
    <vt:vector size="77" baseType="lpstr">
      <vt:lpstr>Arial</vt:lpstr>
      <vt:lpstr>Calibri</vt:lpstr>
      <vt:lpstr>Gill Sans MT</vt:lpstr>
      <vt:lpstr>Lato</vt:lpstr>
      <vt:lpstr>Open Sans</vt:lpstr>
      <vt:lpstr>Wingdings</vt:lpstr>
      <vt:lpstr>Custom Design</vt:lpstr>
      <vt:lpstr>1_Custom Design</vt:lpstr>
      <vt:lpstr>2024 Employee Benefits </vt:lpstr>
      <vt:lpstr>Your Benefits</vt:lpstr>
      <vt:lpstr>MyUW portal</vt:lpstr>
      <vt:lpstr>Payroll Schedule </vt:lpstr>
      <vt:lpstr>Payroll Deductions</vt:lpstr>
      <vt:lpstr>Insurance Premiums for 9-Month Employees</vt:lpstr>
      <vt:lpstr>Benefit Enrollment Opportunities</vt:lpstr>
      <vt:lpstr>Initial Benefits Enrollment and Effective Dates</vt:lpstr>
      <vt:lpstr>Qualifying Life Event</vt:lpstr>
      <vt:lpstr>Eligible Dependents</vt:lpstr>
      <vt:lpstr>Enrollment Process</vt:lpstr>
      <vt:lpstr>Enrollment Process</vt:lpstr>
      <vt:lpstr>Enrollment Process</vt:lpstr>
      <vt:lpstr>Enrollment Process</vt:lpstr>
      <vt:lpstr>Transfer from a State Agency</vt:lpstr>
      <vt:lpstr>Paid Leave</vt:lpstr>
      <vt:lpstr>Paid Leave –  Faculty, Academic Staff, and Limited Appointees</vt:lpstr>
      <vt:lpstr>Paid Leave –  University Staff</vt:lpstr>
      <vt:lpstr>Paid Leave –  All Eligible Employees</vt:lpstr>
      <vt:lpstr>Paid Leave –  All Eligible Employees</vt:lpstr>
      <vt:lpstr>Time &amp; Absence Reporting</vt:lpstr>
      <vt:lpstr>State Group Health Insurance</vt:lpstr>
      <vt:lpstr>State Group Health Insurance - Eligibility</vt:lpstr>
      <vt:lpstr>State Group Health Insurance – Effective Dates</vt:lpstr>
      <vt:lpstr>State Group Health Insurance – Plan Designs </vt:lpstr>
      <vt:lpstr>State Group Health Insurance – Plan Designs </vt:lpstr>
      <vt:lpstr>State Group Health Insurance – Plan Designs</vt:lpstr>
      <vt:lpstr>State Group Health Insurance – Plan Designs</vt:lpstr>
      <vt:lpstr>State Group Health Insurance – Plan Designs</vt:lpstr>
      <vt:lpstr>State Group Health Insurance</vt:lpstr>
      <vt:lpstr>State Group Health Insurance – Coverage (local versus nationwide)</vt:lpstr>
      <vt:lpstr>State Group Health Insurance – HSA </vt:lpstr>
      <vt:lpstr>State Group Health Insurance – HSA </vt:lpstr>
      <vt:lpstr>State Group Health Insurance – HDHP </vt:lpstr>
      <vt:lpstr>State Group Health Insurance – Enrollment Options when Covered by Another Plan</vt:lpstr>
      <vt:lpstr>State Group Health Insurance – Action Necessary when Covered by Another Plan</vt:lpstr>
      <vt:lpstr>Pharmacy Benefits</vt:lpstr>
      <vt:lpstr>State Group Health Insurance – Pharmacy Benefits</vt:lpstr>
      <vt:lpstr>Health Insurance Opt-Out Incentive</vt:lpstr>
      <vt:lpstr>Health Insurance Opt-Out Incentive </vt:lpstr>
      <vt:lpstr>Dental Insurance  </vt:lpstr>
      <vt:lpstr>Dental Insurance– Plan Designs </vt:lpstr>
      <vt:lpstr>Dental Insurance– Plan Designs </vt:lpstr>
      <vt:lpstr>Dental Insurance – Plan Comparison</vt:lpstr>
      <vt:lpstr>Vision Insurance  </vt:lpstr>
      <vt:lpstr>Vision Insurance</vt:lpstr>
      <vt:lpstr>Life Insurance </vt:lpstr>
      <vt:lpstr>Life Insurance</vt:lpstr>
      <vt:lpstr>Life Insurance</vt:lpstr>
      <vt:lpstr>Life Insurance – Beneficiary Designation</vt:lpstr>
      <vt:lpstr>Accidental Death &amp; Dismemberment and  Accident Insurance</vt:lpstr>
      <vt:lpstr>Accidental Death &amp; Dismemberment and Accident Insurance</vt:lpstr>
      <vt:lpstr>Income Continuation Insurance</vt:lpstr>
      <vt:lpstr>Income Continuation Insurance</vt:lpstr>
      <vt:lpstr>Income Continuation Insurance</vt:lpstr>
      <vt:lpstr>Income Continuation Insurance</vt:lpstr>
      <vt:lpstr>Flexible Spending Accounts (FSAs)</vt:lpstr>
      <vt:lpstr>Flexible Spending Accounts (FSA)</vt:lpstr>
      <vt:lpstr>Retirement Plans Wisconsin Retirement System</vt:lpstr>
      <vt:lpstr>Retirement Plans - WRS</vt:lpstr>
      <vt:lpstr>Retirement Plans - WRS</vt:lpstr>
      <vt:lpstr>Retirement Plans - Supplemental Savings Programs</vt:lpstr>
      <vt:lpstr>Retirement Plans - Supplemental Savings Programs</vt:lpstr>
      <vt:lpstr>Sick Leave Credit Conversion Program</vt:lpstr>
      <vt:lpstr>Other Benefits </vt:lpstr>
      <vt:lpstr>Well-Being Resources</vt:lpstr>
      <vt:lpstr>Other Benefits</vt:lpstr>
      <vt:lpstr>Benefit Plan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Condimentum Tortor Vehicula</dc:title>
  <dc:creator>Lindsey Sievert</dc:creator>
  <cp:lastModifiedBy>Amanda Sonnenburg</cp:lastModifiedBy>
  <cp:revision>91</cp:revision>
  <cp:lastPrinted>2019-10-24T14:32:44Z</cp:lastPrinted>
  <dcterms:created xsi:type="dcterms:W3CDTF">2019-08-26T16:21:20Z</dcterms:created>
  <dcterms:modified xsi:type="dcterms:W3CDTF">2024-01-11T16:13:10Z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0x0101002B16E1946D02DD43AA188F4C25E2CBDC</vt:lpwstr>
  </property>
  <property fmtid="{D5CDD505-2E9C-101B-9397-08002B2CF9AE}" pid="3" name="MediaServiceImageTags">
    <vt:lpwstr/>
  </property>
</Properties>
</file>