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5"/>
  </p:notesMasterIdLst>
  <p:handoutMasterIdLst>
    <p:handoutMasterId r:id="rId36"/>
  </p:handoutMasterIdLst>
  <p:sldIdLst>
    <p:sldId id="256" r:id="rId5"/>
    <p:sldId id="540" r:id="rId6"/>
    <p:sldId id="387" r:id="rId7"/>
    <p:sldId id="259" r:id="rId8"/>
    <p:sldId id="543" r:id="rId9"/>
    <p:sldId id="566" r:id="rId10"/>
    <p:sldId id="494" r:id="rId11"/>
    <p:sldId id="557" r:id="rId12"/>
    <p:sldId id="531" r:id="rId13"/>
    <p:sldId id="533" r:id="rId14"/>
    <p:sldId id="534" r:id="rId15"/>
    <p:sldId id="515" r:id="rId16"/>
    <p:sldId id="565" r:id="rId17"/>
    <p:sldId id="536" r:id="rId18"/>
    <p:sldId id="493" r:id="rId19"/>
    <p:sldId id="454" r:id="rId20"/>
    <p:sldId id="545" r:id="rId21"/>
    <p:sldId id="546" r:id="rId22"/>
    <p:sldId id="501" r:id="rId23"/>
    <p:sldId id="500" r:id="rId24"/>
    <p:sldId id="507" r:id="rId25"/>
    <p:sldId id="506" r:id="rId26"/>
    <p:sldId id="554" r:id="rId27"/>
    <p:sldId id="553" r:id="rId28"/>
    <p:sldId id="495" r:id="rId29"/>
    <p:sldId id="563" r:id="rId30"/>
    <p:sldId id="555" r:id="rId31"/>
    <p:sldId id="564" r:id="rId32"/>
    <p:sldId id="547" r:id="rId33"/>
    <p:sldId id="460" r:id="rId34"/>
  </p:sldIdLst>
  <p:sldSz cx="12841288" cy="7223125"/>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141">
          <p15:clr>
            <a:srgbClr val="A4A3A4"/>
          </p15:clr>
        </p15:guide>
        <p15:guide id="3" orient="horz" pos="2275">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C87501-78DE-94D6-4CB4-EF1409AB7C6C}" name="VanBilliard, Jason" initials="VJ" userId="S::jvanbilliard@collegeboard.org::fa09b8cb-7e50-46f8-8a65-1bdf4c4d0031" providerId="AD"/>
  <p188:author id="{AA584B04-CE8E-80FB-310C-3DB8E465D126}" name="Vasavada, Natasha" initials="VN" userId="S::nvasavada@Collegeboard.org::042cfe6a-c473-425c-b9e3-f166416082cf" providerId="AD"/>
  <p188:author id="{B2AFEB17-9BDC-2210-A67E-3B22C7BAFBC6}" name="Monica Roman" initials="MR" userId="S::mroman@Collegeboard.org::5d370e18-0ec8-4b6a-bdbc-646e1dcc4ebb" providerId="AD"/>
  <p188:author id="{C4DAA646-9C70-C2CB-6C2D-CCA100958BF5}" name="Reyes, Maureen" initials="RM" userId="S::mreyes@Collegeboard.org::3d16200d-eafc-4171-b67e-3dbba6b213d2" providerId="AD"/>
  <p188:author id="{7E9C4888-901E-8CFA-9AC4-4665D9696213}" name="McDonough, Daniel" initials="MD" userId="S::damcdonough@collegeboard.org::5ccabf0d-4f50-47b3-a634-4a1fc6b1a6b6" providerId="AD"/>
  <p188:author id="{E789DFA6-CF8B-683F-5C5E-4C03313F3689}" name="Fusco, Karen" initials="FK" userId="S::kfusco@collegeboard.org::8f1cd7d0-92e1-4a65-b65d-3be867038fa9" providerId="AD"/>
  <p188:author id="{DA5B0EAA-9B4D-C93A-7A56-8720903192AA}" name="Fox, Alesha" initials="FA" userId="S::afox@collegeboard.org::94c7ead3-32e7-4f41-98ae-4e689dd9610b" providerId="AD"/>
  <p188:author id="{383CE7C0-6581-0005-D030-6FED6036928C}" name="Jan, Iris" initials="JI" userId="S::ijan@collegeboard.org::a9f01f89-3d12-43dd-9c10-8484e6bca43d" providerId="AD"/>
  <p188:author id="{5810CCD6-72B7-177E-92F4-C4B79699FD9A}" name="Biedermann, Edward" initials="BE" userId="S::ebiedermann@collegeboard.org::451add99-f4a8-4c2b-a040-851e98e415de" providerId="AD"/>
  <p188:author id="{E552D4DA-85B8-0A19-A3F3-B8296FEE063A}" name="Whitbeck, Abby" initials="WA" userId="S::awhitbeck@collegeboard.org::cc18df84-cd52-4869-83eb-214d4a7d687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98"/>
    <a:srgbClr val="0077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5" autoAdjust="0"/>
    <p:restoredTop sz="93575" autoAdjust="0"/>
  </p:normalViewPr>
  <p:slideViewPr>
    <p:cSldViewPr snapToGrid="0">
      <p:cViewPr varScale="1">
        <p:scale>
          <a:sx n="56" d="100"/>
          <a:sy n="56" d="100"/>
        </p:scale>
        <p:origin x="932" y="40"/>
      </p:cViewPr>
      <p:guideLst>
        <p:guide pos="7141"/>
        <p:guide orient="horz" pos="2275"/>
      </p:guideLst>
    </p:cSldViewPr>
  </p:slideViewPr>
  <p:outlineViewPr>
    <p:cViewPr>
      <p:scale>
        <a:sx n="33" d="100"/>
        <a:sy n="33" d="100"/>
      </p:scale>
      <p:origin x="0" y="-6268"/>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482AE15-B0F8-2F8D-E7B0-66253E3A01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5975F5-D67C-C944-BDE5-11EC0BF4C0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9BF10C-B50B-CB4E-A692-4C910AC7A219}" type="datetimeFigureOut">
              <a:rPr lang="en-US" smtClean="0"/>
              <a:t>9/20/2022</a:t>
            </a:fld>
            <a:endParaRPr lang="en-US"/>
          </a:p>
        </p:txBody>
      </p:sp>
      <p:sp>
        <p:nvSpPr>
          <p:cNvPr id="4" name="Footer Placeholder 3">
            <a:extLst>
              <a:ext uri="{FF2B5EF4-FFF2-40B4-BE49-F238E27FC236}">
                <a16:creationId xmlns:a16="http://schemas.microsoft.com/office/drawing/2014/main" id="{F108AAFF-F208-747F-008A-B66D09988E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1B7FF4-26A7-0E2A-65C7-C27B1F16C6B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D27376-C6A3-3848-A8A7-E8E8125B03A2}" type="slidenum">
              <a:rPr lang="en-US" smtClean="0"/>
              <a:t>‹#›</a:t>
            </a:fld>
            <a:endParaRPr lang="en-US"/>
          </a:p>
        </p:txBody>
      </p:sp>
    </p:spTree>
    <p:extLst>
      <p:ext uri="{BB962C8B-B14F-4D97-AF65-F5344CB8AC3E}">
        <p14:creationId xmlns:p14="http://schemas.microsoft.com/office/powerpoint/2010/main" val="1953874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3E9530-38B8-F843-819D-4BB8806AC5DB}" type="datetimeFigureOut">
              <a:rPr lang="en-US" smtClean="0"/>
              <a:t>9/20/2022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07AAF-5286-2F49-88D9-44143AA6E3DA}" type="slidenum">
              <a:rPr lang="en-US" smtClean="0"/>
              <a:t>‹#›</a:t>
            </a:fld>
            <a:endParaRPr lang="en-US"/>
          </a:p>
        </p:txBody>
      </p:sp>
    </p:spTree>
    <p:extLst>
      <p:ext uri="{BB962C8B-B14F-4D97-AF65-F5344CB8AC3E}">
        <p14:creationId xmlns:p14="http://schemas.microsoft.com/office/powerpoint/2010/main" val="3861803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C07AAF-5286-2F49-88D9-44143AA6E3DA}" type="slidenum">
              <a:rPr lang="en-US" smtClean="0"/>
              <a:t>2</a:t>
            </a:fld>
            <a:endParaRPr lang="en-US"/>
          </a:p>
        </p:txBody>
      </p:sp>
    </p:spTree>
    <p:extLst>
      <p:ext uri="{BB962C8B-B14F-4D97-AF65-F5344CB8AC3E}">
        <p14:creationId xmlns:p14="http://schemas.microsoft.com/office/powerpoint/2010/main" val="1981053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C07AAF-5286-2F49-88D9-44143AA6E3DA}" type="slidenum">
              <a:rPr lang="en-US" smtClean="0"/>
              <a:t>5</a:t>
            </a:fld>
            <a:endParaRPr lang="en-US"/>
          </a:p>
        </p:txBody>
      </p:sp>
    </p:spTree>
    <p:extLst>
      <p:ext uri="{BB962C8B-B14F-4D97-AF65-F5344CB8AC3E}">
        <p14:creationId xmlns:p14="http://schemas.microsoft.com/office/powerpoint/2010/main" val="1838763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C07AAF-5286-2F49-88D9-44143AA6E3DA}" type="slidenum">
              <a:rPr lang="en-US" smtClean="0"/>
              <a:t>26</a:t>
            </a:fld>
            <a:endParaRPr lang="en-US"/>
          </a:p>
        </p:txBody>
      </p:sp>
    </p:spTree>
    <p:extLst>
      <p:ext uri="{BB962C8B-B14F-4D97-AF65-F5344CB8AC3E}">
        <p14:creationId xmlns:p14="http://schemas.microsoft.com/office/powerpoint/2010/main" val="5896342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Main">
    <p:spTree>
      <p:nvGrpSpPr>
        <p:cNvPr id="1" name=""/>
        <p:cNvGrpSpPr/>
        <p:nvPr/>
      </p:nvGrpSpPr>
      <p:grpSpPr>
        <a:xfrm>
          <a:off x="0" y="0"/>
          <a:ext cx="0" cy="0"/>
          <a:chOff x="0" y="0"/>
          <a:chExt cx="0" cy="0"/>
        </a:xfrm>
      </p:grpSpPr>
      <p:sp>
        <p:nvSpPr>
          <p:cNvPr id="16" name="Rectangle 15"/>
          <p:cNvSpPr/>
          <p:nvPr/>
        </p:nvSpPr>
        <p:spPr>
          <a:xfrm>
            <a:off x="376518" y="358775"/>
            <a:ext cx="12130486" cy="612648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a:solidFill>
                <a:schemeClr val="tx1"/>
              </a:solidFill>
            </a:endParaRPr>
          </a:p>
        </p:txBody>
      </p:sp>
      <p:sp>
        <p:nvSpPr>
          <p:cNvPr id="65" name="Picture Placeholder 64"/>
          <p:cNvSpPr>
            <a:spLocks noGrp="1"/>
          </p:cNvSpPr>
          <p:nvPr>
            <p:ph type="pic" sz="quarter" idx="12" hasCustomPrompt="1"/>
          </p:nvPr>
        </p:nvSpPr>
        <p:spPr>
          <a:xfrm>
            <a:off x="6377764" y="358775"/>
            <a:ext cx="6126480" cy="6126480"/>
          </a:xfrm>
          <a:custGeom>
            <a:avLst/>
            <a:gdLst>
              <a:gd name="connsiteX0" fmla="*/ 2401251 w 6108176"/>
              <a:gd name="connsiteY0" fmla="*/ 0 h 6119507"/>
              <a:gd name="connsiteX1" fmla="*/ 3884955 w 6108176"/>
              <a:gd name="connsiteY1" fmla="*/ 0 h 6119507"/>
              <a:gd name="connsiteX2" fmla="*/ 4077766 w 6108176"/>
              <a:gd name="connsiteY2" fmla="*/ 49577 h 6119507"/>
              <a:gd name="connsiteX3" fmla="*/ 6031698 w 6108176"/>
              <a:gd name="connsiteY3" fmla="*/ 1810336 h 6119507"/>
              <a:gd name="connsiteX4" fmla="*/ 6108176 w 6108176"/>
              <a:gd name="connsiteY4" fmla="*/ 2009700 h 6119507"/>
              <a:gd name="connsiteX5" fmla="*/ 6108176 w 6108176"/>
              <a:gd name="connsiteY5" fmla="*/ 4093047 h 6119507"/>
              <a:gd name="connsiteX6" fmla="*/ 6031698 w 6108176"/>
              <a:gd name="connsiteY6" fmla="*/ 4292410 h 6119507"/>
              <a:gd name="connsiteX7" fmla="*/ 4077766 w 6108176"/>
              <a:gd name="connsiteY7" fmla="*/ 6053169 h 6119507"/>
              <a:gd name="connsiteX8" fmla="*/ 3819769 w 6108176"/>
              <a:gd name="connsiteY8" fmla="*/ 6119507 h 6119507"/>
              <a:gd name="connsiteX9" fmla="*/ 2466437 w 6108176"/>
              <a:gd name="connsiteY9" fmla="*/ 6119507 h 6119507"/>
              <a:gd name="connsiteX10" fmla="*/ 2208440 w 6108176"/>
              <a:gd name="connsiteY10" fmla="*/ 6053169 h 6119507"/>
              <a:gd name="connsiteX11" fmla="*/ 0 w 6108176"/>
              <a:gd name="connsiteY11" fmla="*/ 3051373 h 6119507"/>
              <a:gd name="connsiteX12" fmla="*/ 2208440 w 6108176"/>
              <a:gd name="connsiteY12" fmla="*/ 49577 h 61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176" h="6119507">
                <a:moveTo>
                  <a:pt x="2401251" y="0"/>
                </a:moveTo>
                <a:lnTo>
                  <a:pt x="3884955" y="0"/>
                </a:lnTo>
                <a:lnTo>
                  <a:pt x="4077766" y="49577"/>
                </a:lnTo>
                <a:cubicBezTo>
                  <a:pt x="4957393" y="323170"/>
                  <a:pt x="5671366" y="972752"/>
                  <a:pt x="6031698" y="1810336"/>
                </a:cubicBezTo>
                <a:lnTo>
                  <a:pt x="6108176" y="2009700"/>
                </a:lnTo>
                <a:lnTo>
                  <a:pt x="6108176" y="4093047"/>
                </a:lnTo>
                <a:lnTo>
                  <a:pt x="6031698" y="4292410"/>
                </a:lnTo>
                <a:cubicBezTo>
                  <a:pt x="5671366" y="5129995"/>
                  <a:pt x="4957393" y="5779577"/>
                  <a:pt x="4077766" y="6053169"/>
                </a:cubicBezTo>
                <a:lnTo>
                  <a:pt x="3819769" y="6119507"/>
                </a:lnTo>
                <a:lnTo>
                  <a:pt x="2466437" y="6119507"/>
                </a:lnTo>
                <a:lnTo>
                  <a:pt x="2208440" y="6053169"/>
                </a:lnTo>
                <a:cubicBezTo>
                  <a:pt x="928982" y="5655216"/>
                  <a:pt x="0" y="4461782"/>
                  <a:pt x="0" y="3051373"/>
                </a:cubicBezTo>
                <a:cubicBezTo>
                  <a:pt x="0" y="1640964"/>
                  <a:pt x="928982" y="447530"/>
                  <a:pt x="2208440" y="49577"/>
                </a:cubicBezTo>
                <a:close/>
              </a:path>
            </a:pathLst>
          </a:custGeom>
          <a:solidFill>
            <a:schemeClr val="accent3"/>
          </a:solidFill>
        </p:spPr>
        <p:txBody>
          <a:bodyPr wrap="square" anchor="ctr">
            <a:noAutofit/>
          </a:bodyPr>
          <a:lstStyle>
            <a:lvl1pPr marL="0" marR="0" indent="0" algn="ctr" defTabSz="981075" rtl="0" eaLnBrk="1" fontAlgn="base" latinLnBrk="0" hangingPunct="1">
              <a:lnSpc>
                <a:spcPct val="100000"/>
              </a:lnSpc>
              <a:spcBef>
                <a:spcPct val="40000"/>
              </a:spcBef>
              <a:spcAft>
                <a:spcPct val="0"/>
              </a:spcAft>
              <a:buClr>
                <a:schemeClr val="accent3"/>
              </a:buClr>
              <a:buSzPts val="2400"/>
              <a:buFont typeface="Verdana" pitchFamily="34" charset="0"/>
              <a:buNone/>
              <a:tabLst/>
              <a:defRPr sz="2400">
                <a:solidFill>
                  <a:schemeClr val="tx2"/>
                </a:solidFill>
              </a:defRPr>
            </a:lvl1pPr>
          </a:lstStyle>
          <a:p>
            <a:r>
              <a:rPr lang="en-US"/>
              <a:t>Replace with other image choices as desired</a:t>
            </a:r>
          </a:p>
        </p:txBody>
      </p:sp>
      <p:sp>
        <p:nvSpPr>
          <p:cNvPr id="2" name="Title 1"/>
          <p:cNvSpPr>
            <a:spLocks noGrp="1"/>
          </p:cNvSpPr>
          <p:nvPr>
            <p:ph type="ctrTitle"/>
          </p:nvPr>
        </p:nvSpPr>
        <p:spPr>
          <a:xfrm>
            <a:off x="933562" y="1618488"/>
            <a:ext cx="5085400" cy="621106"/>
          </a:xfrm>
          <a:prstGeom prst="rect">
            <a:avLst/>
          </a:prstGeom>
        </p:spPr>
        <p:txBody>
          <a:bodyPr lIns="0" tIns="45720" rIns="0" bIns="45720" anchor="t" anchorCtr="0">
            <a:noAutofit/>
          </a:bodyPr>
          <a:lstStyle>
            <a:lvl1pPr>
              <a:defRPr sz="4600"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933563" y="5333781"/>
            <a:ext cx="5085400" cy="563128"/>
          </a:xfrm>
          <a:prstGeom prst="rect">
            <a:avLst/>
          </a:prstGeom>
        </p:spPr>
        <p:txBody>
          <a:bodyPr lIns="0" rIns="0">
            <a:noAutofit/>
          </a:bodyPr>
          <a:lstStyle>
            <a:lvl1pPr marL="0" indent="0" algn="l">
              <a:buNone/>
              <a:defRPr sz="2000" b="1">
                <a:solidFill>
                  <a:schemeClr val="accent2"/>
                </a:solidFill>
                <a:latin typeface="+mj-lt"/>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76518" y="6640449"/>
            <a:ext cx="4141787" cy="288925"/>
          </a:xfrm>
        </p:spPr>
        <p:txBody>
          <a:bodyPr lIns="0" bIns="45720" anchor="b">
            <a:noAutofit/>
          </a:bodyPr>
          <a:lstStyle>
            <a:lvl1pPr marL="0" indent="0">
              <a:buNone/>
              <a:defRPr sz="1600">
                <a:solidFill>
                  <a:schemeClr val="tx1"/>
                </a:solidFill>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Insert Date Here</a:t>
            </a:r>
          </a:p>
        </p:txBody>
      </p:sp>
      <p:pic>
        <p:nvPicPr>
          <p:cNvPr id="8" name="Picture 7">
            <a:extLst>
              <a:ext uri="{FF2B5EF4-FFF2-40B4-BE49-F238E27FC236}">
                <a16:creationId xmlns:a16="http://schemas.microsoft.com/office/drawing/2014/main" id="{2CD237C3-FB95-2E4A-8E3D-9F3B7D27BD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562" y="1006176"/>
            <a:ext cx="1943857" cy="457200"/>
          </a:xfrm>
          <a:prstGeom prst="rect">
            <a:avLst/>
          </a:prstGeom>
        </p:spPr>
      </p:pic>
    </p:spTree>
    <p:extLst>
      <p:ext uri="{BB962C8B-B14F-4D97-AF65-F5344CB8AC3E}">
        <p14:creationId xmlns:p14="http://schemas.microsoft.com/office/powerpoint/2010/main" val="1444970942"/>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ata Right">
    <p:spTree>
      <p:nvGrpSpPr>
        <p:cNvPr id="1" name=""/>
        <p:cNvGrpSpPr/>
        <p:nvPr/>
      </p:nvGrpSpPr>
      <p:grpSpPr>
        <a:xfrm>
          <a:off x="0" y="0"/>
          <a:ext cx="0" cy="0"/>
          <a:chOff x="0" y="0"/>
          <a:chExt cx="0" cy="0"/>
        </a:xfrm>
      </p:grpSpPr>
      <p:sp>
        <p:nvSpPr>
          <p:cNvPr id="12" name="Rectangle 11"/>
          <p:cNvSpPr/>
          <p:nvPr/>
        </p:nvSpPr>
        <p:spPr>
          <a:xfrm>
            <a:off x="8052005" y="0"/>
            <a:ext cx="4789283" cy="7223125"/>
          </a:xfrm>
          <a:prstGeom prst="rect">
            <a:avLst/>
          </a:prstGeom>
          <a:solidFill>
            <a:schemeClr val="accent2">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20" name="SlideNumber"/>
          <p:cNvSpPr/>
          <p:nvPr/>
        </p:nvSpPr>
        <p:spPr>
          <a:xfrm>
            <a:off x="7166967"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23" name="Straight Connector 22"/>
          <p:cNvCxnSpPr/>
          <p:nvPr/>
        </p:nvCxnSpPr>
        <p:spPr>
          <a:xfrm>
            <a:off x="375444" y="6585155"/>
            <a:ext cx="728372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75444" y="567058"/>
            <a:ext cx="7283724"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3" name="Text Placeholder 3"/>
          <p:cNvSpPr>
            <a:spLocks noGrp="1"/>
          </p:cNvSpPr>
          <p:nvPr>
            <p:ph type="body" sz="quarter" idx="10"/>
          </p:nvPr>
        </p:nvSpPr>
        <p:spPr>
          <a:xfrm>
            <a:off x="375444" y="1833214"/>
            <a:ext cx="7283724" cy="4643437"/>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a:xfrm>
            <a:off x="375444" y="455926"/>
            <a:ext cx="7283724" cy="7837"/>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BA58268-B543-F847-A4E8-C81ECA1929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2837" y="6702265"/>
            <a:ext cx="1331976" cy="228600"/>
          </a:xfrm>
          <a:prstGeom prst="rect">
            <a:avLst/>
          </a:prstGeom>
        </p:spPr>
      </p:pic>
      <p:sp>
        <p:nvSpPr>
          <p:cNvPr id="11" name="Rectangle 10">
            <a:extLst>
              <a:ext uri="{FF2B5EF4-FFF2-40B4-BE49-F238E27FC236}">
                <a16:creationId xmlns:a16="http://schemas.microsoft.com/office/drawing/2014/main" id="{25ECAC73-B09D-4BBB-F144-8BEA98B87782}"/>
              </a:ext>
            </a:extLst>
          </p:cNvPr>
          <p:cNvSpPr/>
          <p:nvPr userDrawn="1"/>
        </p:nvSpPr>
        <p:spPr>
          <a:xfrm>
            <a:off x="155989" y="6656067"/>
            <a:ext cx="1769806" cy="523568"/>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14" name="SlideNumber">
            <a:extLst>
              <a:ext uri="{FF2B5EF4-FFF2-40B4-BE49-F238E27FC236}">
                <a16:creationId xmlns:a16="http://schemas.microsoft.com/office/drawing/2014/main" id="{0A7841C2-2BAE-C2B3-EDCC-90440740E44A}"/>
              </a:ext>
            </a:extLst>
          </p:cNvPr>
          <p:cNvSpPr/>
          <p:nvPr userDrawn="1"/>
        </p:nvSpPr>
        <p:spPr>
          <a:xfrm>
            <a:off x="392837" y="6702265"/>
            <a:ext cx="2056989" cy="22859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l"/>
            <a:r>
              <a:rPr lang="en-US" sz="1200" b="0" baseline="0">
                <a:solidFill>
                  <a:srgbClr val="080808"/>
                </a:solidFill>
                <a:latin typeface="+mj-lt"/>
              </a:rPr>
              <a:t>Introducing AP Precalculus</a:t>
            </a:r>
            <a:endParaRPr lang="fr-FR" sz="1200" b="0">
              <a:solidFill>
                <a:srgbClr val="080808"/>
              </a:solidFill>
              <a:latin typeface="+mj-lt"/>
            </a:endParaRPr>
          </a:p>
        </p:txBody>
      </p:sp>
    </p:spTree>
    <p:extLst>
      <p:ext uri="{BB962C8B-B14F-4D97-AF65-F5344CB8AC3E}">
        <p14:creationId xmlns:p14="http://schemas.microsoft.com/office/powerpoint/2010/main" val="2177966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Highlight Area Right">
    <p:spTree>
      <p:nvGrpSpPr>
        <p:cNvPr id="1" name=""/>
        <p:cNvGrpSpPr/>
        <p:nvPr/>
      </p:nvGrpSpPr>
      <p:grpSpPr>
        <a:xfrm>
          <a:off x="0" y="0"/>
          <a:ext cx="0" cy="0"/>
          <a:chOff x="0" y="0"/>
          <a:chExt cx="0" cy="0"/>
        </a:xfrm>
      </p:grpSpPr>
      <p:sp>
        <p:nvSpPr>
          <p:cNvPr id="26" name="SlideNumber"/>
          <p:cNvSpPr/>
          <p:nvPr/>
        </p:nvSpPr>
        <p:spPr>
          <a:xfrm>
            <a:off x="7166967"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29" name="Straight Connector 28"/>
          <p:cNvCxnSpPr/>
          <p:nvPr/>
        </p:nvCxnSpPr>
        <p:spPr>
          <a:xfrm>
            <a:off x="375444" y="6585155"/>
            <a:ext cx="728372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75444" y="567058"/>
            <a:ext cx="7283724"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4" name="Text Placeholder 3"/>
          <p:cNvSpPr>
            <a:spLocks noGrp="1"/>
          </p:cNvSpPr>
          <p:nvPr>
            <p:ph type="body" sz="quarter" idx="10"/>
          </p:nvPr>
        </p:nvSpPr>
        <p:spPr>
          <a:xfrm>
            <a:off x="375444" y="1833214"/>
            <a:ext cx="7283724" cy="4643437"/>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userDrawn="1"/>
        </p:nvSpPr>
        <p:spPr>
          <a:xfrm>
            <a:off x="8052005" y="0"/>
            <a:ext cx="4789283" cy="7223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cxnSp>
        <p:nvCxnSpPr>
          <p:cNvPr id="16" name="Straight Connector 15"/>
          <p:cNvCxnSpPr/>
          <p:nvPr userDrawn="1"/>
        </p:nvCxnSpPr>
        <p:spPr>
          <a:xfrm>
            <a:off x="375444" y="455926"/>
            <a:ext cx="7283724" cy="7837"/>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F8EDBFE-F386-3445-8369-76DDE750CE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2837" y="6702265"/>
            <a:ext cx="1331976" cy="228600"/>
          </a:xfrm>
          <a:prstGeom prst="rect">
            <a:avLst/>
          </a:prstGeom>
        </p:spPr>
      </p:pic>
      <p:sp>
        <p:nvSpPr>
          <p:cNvPr id="10" name="Rectangle 9">
            <a:extLst>
              <a:ext uri="{FF2B5EF4-FFF2-40B4-BE49-F238E27FC236}">
                <a16:creationId xmlns:a16="http://schemas.microsoft.com/office/drawing/2014/main" id="{90B4612A-6A13-824A-BE22-0D25EF275254}"/>
              </a:ext>
            </a:extLst>
          </p:cNvPr>
          <p:cNvSpPr/>
          <p:nvPr userDrawn="1"/>
        </p:nvSpPr>
        <p:spPr>
          <a:xfrm>
            <a:off x="155989" y="6656067"/>
            <a:ext cx="1769806" cy="523568"/>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12" name="SlideNumber">
            <a:extLst>
              <a:ext uri="{FF2B5EF4-FFF2-40B4-BE49-F238E27FC236}">
                <a16:creationId xmlns:a16="http://schemas.microsoft.com/office/drawing/2014/main" id="{9A6A8EF7-5AEA-4687-0D60-6D2F869D40EE}"/>
              </a:ext>
            </a:extLst>
          </p:cNvPr>
          <p:cNvSpPr/>
          <p:nvPr userDrawn="1"/>
        </p:nvSpPr>
        <p:spPr>
          <a:xfrm>
            <a:off x="392837" y="6702265"/>
            <a:ext cx="2056989" cy="22859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l"/>
            <a:r>
              <a:rPr lang="en-US" sz="1200" b="0" baseline="0">
                <a:solidFill>
                  <a:srgbClr val="080808"/>
                </a:solidFill>
                <a:latin typeface="+mj-lt"/>
              </a:rPr>
              <a:t>Introducing AP Precalculus</a:t>
            </a:r>
            <a:endParaRPr lang="fr-FR" sz="1200" b="0">
              <a:solidFill>
                <a:srgbClr val="080808"/>
              </a:solidFill>
              <a:latin typeface="+mj-lt"/>
            </a:endParaRPr>
          </a:p>
        </p:txBody>
      </p:sp>
    </p:spTree>
    <p:extLst>
      <p:ext uri="{BB962C8B-B14F-4D97-AF65-F5344CB8AC3E}">
        <p14:creationId xmlns:p14="http://schemas.microsoft.com/office/powerpoint/2010/main" val="1303347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77044" y="430311"/>
            <a:ext cx="11887200" cy="6425247"/>
          </a:xfrm>
        </p:spPr>
        <p:txBody>
          <a:bodyPr anchor="ctr">
            <a:normAutofit/>
          </a:bodyPr>
          <a:lstStyle>
            <a:lvl1pPr marL="0" indent="0" algn="ctr">
              <a:buNone/>
              <a:defRPr sz="2000" b="1" baseline="0">
                <a:solidFill>
                  <a:schemeClr val="bg2"/>
                </a:solidFill>
              </a:defRPr>
            </a:lvl1pPr>
          </a:lstStyle>
          <a:p>
            <a:r>
              <a:rPr lang="en-US"/>
              <a:t>Insert Full Background Photo Photo To Highlight a Key Message</a:t>
            </a:r>
          </a:p>
        </p:txBody>
      </p:sp>
      <p:cxnSp>
        <p:nvCxnSpPr>
          <p:cNvPr id="6" name="Straight Connector 5"/>
          <p:cNvCxnSpPr/>
          <p:nvPr/>
        </p:nvCxnSpPr>
        <p:spPr>
          <a:xfrm>
            <a:off x="477044" y="455926"/>
            <a:ext cx="11887200"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024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Quote with Full Slide BG">
    <p:spTree>
      <p:nvGrpSpPr>
        <p:cNvPr id="1" name=""/>
        <p:cNvGrpSpPr/>
        <p:nvPr/>
      </p:nvGrpSpPr>
      <p:grpSpPr>
        <a:xfrm>
          <a:off x="0" y="0"/>
          <a:ext cx="0" cy="0"/>
          <a:chOff x="0" y="0"/>
          <a:chExt cx="0" cy="0"/>
        </a:xfrm>
      </p:grpSpPr>
      <p:pic>
        <p:nvPicPr>
          <p:cNvPr id="5" name="Picture 4" descr="A group of people walking&#10;&#10;Description automatically generated with medium confidence">
            <a:extLst>
              <a:ext uri="{FF2B5EF4-FFF2-40B4-BE49-F238E27FC236}">
                <a16:creationId xmlns:a16="http://schemas.microsoft.com/office/drawing/2014/main" id="{AC24884A-F3F8-3E30-174F-8E7B7E3B9225}"/>
              </a:ext>
            </a:extLst>
          </p:cNvPr>
          <p:cNvPicPr>
            <a:picLocks noChangeAspect="1"/>
          </p:cNvPicPr>
          <p:nvPr userDrawn="1"/>
        </p:nvPicPr>
        <p:blipFill>
          <a:blip r:embed="rId2"/>
          <a:stretch>
            <a:fillRect/>
          </a:stretch>
        </p:blipFill>
        <p:spPr>
          <a:xfrm>
            <a:off x="170720" y="184775"/>
            <a:ext cx="12499848" cy="6853575"/>
          </a:xfrm>
          <a:prstGeom prst="rect">
            <a:avLst/>
          </a:prstGeom>
        </p:spPr>
      </p:pic>
      <p:sp>
        <p:nvSpPr>
          <p:cNvPr id="2" name="Title 1">
            <a:extLst>
              <a:ext uri="{FF2B5EF4-FFF2-40B4-BE49-F238E27FC236}">
                <a16:creationId xmlns:a16="http://schemas.microsoft.com/office/drawing/2014/main" id="{2B5B8DDF-B048-0D06-DD2E-097E4385BA4B}"/>
              </a:ext>
            </a:extLst>
          </p:cNvPr>
          <p:cNvSpPr>
            <a:spLocks noGrp="1"/>
          </p:cNvSpPr>
          <p:nvPr>
            <p:ph type="ctrTitle" hasCustomPrompt="1"/>
          </p:nvPr>
        </p:nvSpPr>
        <p:spPr>
          <a:xfrm>
            <a:off x="181481" y="184728"/>
            <a:ext cx="12478327" cy="6853668"/>
          </a:xfrm>
          <a:prstGeom prst="rect">
            <a:avLst/>
          </a:prstGeom>
          <a:solidFill>
            <a:schemeClr val="accent3">
              <a:alpha val="80000"/>
            </a:schemeClr>
          </a:solidFill>
        </p:spPr>
        <p:txBody>
          <a:bodyPr lIns="1920240" tIns="182880" rIns="1920240" bIns="182880" anchor="ctr" anchorCtr="0">
            <a:noAutofit/>
          </a:bodyPr>
          <a:lstStyle>
            <a:lvl1pPr algn="ctr">
              <a:defRPr sz="3200" b="0">
                <a:solidFill>
                  <a:schemeClr val="tx2"/>
                </a:solidFill>
              </a:defRPr>
            </a:lvl1pPr>
          </a:lstStyle>
          <a:p>
            <a:r>
              <a:rPr lang="en-US"/>
              <a:t>This is a sample quote to support your slides</a:t>
            </a:r>
          </a:p>
        </p:txBody>
      </p:sp>
      <p:sp>
        <p:nvSpPr>
          <p:cNvPr id="3" name="Subtitle 2">
            <a:extLst>
              <a:ext uri="{FF2B5EF4-FFF2-40B4-BE49-F238E27FC236}">
                <a16:creationId xmlns:a16="http://schemas.microsoft.com/office/drawing/2014/main" id="{60CFED34-333A-59F3-E30D-246A39B7719C}"/>
              </a:ext>
            </a:extLst>
          </p:cNvPr>
          <p:cNvSpPr>
            <a:spLocks noGrp="1"/>
          </p:cNvSpPr>
          <p:nvPr>
            <p:ph type="subTitle" idx="1" hasCustomPrompt="1"/>
          </p:nvPr>
        </p:nvSpPr>
        <p:spPr>
          <a:xfrm>
            <a:off x="0" y="5578763"/>
            <a:ext cx="12841288" cy="780473"/>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a:solidFill>
                  <a:schemeClr val="tx2"/>
                </a:solidFill>
              </a:rPr>
              <a:t>Name of person being quoted can go here</a:t>
            </a:r>
          </a:p>
        </p:txBody>
      </p:sp>
    </p:spTree>
    <p:extLst>
      <p:ext uri="{BB962C8B-B14F-4D97-AF65-F5344CB8AC3E}">
        <p14:creationId xmlns:p14="http://schemas.microsoft.com/office/powerpoint/2010/main" val="1527033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Quote with Full Slide 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24884A-F3F8-3E30-174F-8E7B7E3B9225}"/>
              </a:ext>
            </a:extLst>
          </p:cNvPr>
          <p:cNvPicPr>
            <a:picLocks noChangeAspect="1"/>
          </p:cNvPicPr>
          <p:nvPr userDrawn="1"/>
        </p:nvPicPr>
        <p:blipFill>
          <a:blip r:embed="rId2"/>
          <a:srcRect/>
          <a:stretch/>
        </p:blipFill>
        <p:spPr>
          <a:xfrm>
            <a:off x="170720" y="184775"/>
            <a:ext cx="12499847" cy="6853575"/>
          </a:xfrm>
          <a:prstGeom prst="rect">
            <a:avLst/>
          </a:prstGeom>
        </p:spPr>
      </p:pic>
      <p:sp>
        <p:nvSpPr>
          <p:cNvPr id="2" name="Title 1">
            <a:extLst>
              <a:ext uri="{FF2B5EF4-FFF2-40B4-BE49-F238E27FC236}">
                <a16:creationId xmlns:a16="http://schemas.microsoft.com/office/drawing/2014/main" id="{2B5B8DDF-B048-0D06-DD2E-097E4385BA4B}"/>
              </a:ext>
            </a:extLst>
          </p:cNvPr>
          <p:cNvSpPr>
            <a:spLocks noGrp="1"/>
          </p:cNvSpPr>
          <p:nvPr>
            <p:ph type="ctrTitle" hasCustomPrompt="1"/>
          </p:nvPr>
        </p:nvSpPr>
        <p:spPr>
          <a:xfrm>
            <a:off x="181481" y="184728"/>
            <a:ext cx="12478327" cy="6853668"/>
          </a:xfrm>
          <a:prstGeom prst="rect">
            <a:avLst/>
          </a:prstGeom>
          <a:solidFill>
            <a:schemeClr val="accent3">
              <a:alpha val="80000"/>
            </a:schemeClr>
          </a:solidFill>
        </p:spPr>
        <p:txBody>
          <a:bodyPr lIns="1920240" tIns="182880" rIns="1920240" bIns="182880" anchor="ctr" anchorCtr="0">
            <a:noAutofit/>
          </a:bodyPr>
          <a:lstStyle>
            <a:lvl1pPr algn="ctr">
              <a:defRPr sz="3200" b="0">
                <a:solidFill>
                  <a:schemeClr val="tx2"/>
                </a:solidFill>
              </a:defRPr>
            </a:lvl1pPr>
          </a:lstStyle>
          <a:p>
            <a:r>
              <a:rPr lang="en-US"/>
              <a:t>This is a sample quote to support your slides</a:t>
            </a:r>
          </a:p>
        </p:txBody>
      </p:sp>
      <p:sp>
        <p:nvSpPr>
          <p:cNvPr id="3" name="Subtitle 2">
            <a:extLst>
              <a:ext uri="{FF2B5EF4-FFF2-40B4-BE49-F238E27FC236}">
                <a16:creationId xmlns:a16="http://schemas.microsoft.com/office/drawing/2014/main" id="{60CFED34-333A-59F3-E30D-246A39B7719C}"/>
              </a:ext>
            </a:extLst>
          </p:cNvPr>
          <p:cNvSpPr>
            <a:spLocks noGrp="1"/>
          </p:cNvSpPr>
          <p:nvPr>
            <p:ph type="subTitle" idx="1" hasCustomPrompt="1"/>
          </p:nvPr>
        </p:nvSpPr>
        <p:spPr>
          <a:xfrm>
            <a:off x="0" y="5578763"/>
            <a:ext cx="12841288" cy="780473"/>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a:solidFill>
                  <a:schemeClr val="tx2"/>
                </a:solidFill>
              </a:rPr>
              <a:t>Name of person being quoted can go here</a:t>
            </a:r>
          </a:p>
        </p:txBody>
      </p:sp>
    </p:spTree>
    <p:extLst>
      <p:ext uri="{BB962C8B-B14F-4D97-AF65-F5344CB8AC3E}">
        <p14:creationId xmlns:p14="http://schemas.microsoft.com/office/powerpoint/2010/main" val="2456981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Quote with Full Slide 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24884A-F3F8-3E30-174F-8E7B7E3B9225}"/>
              </a:ext>
            </a:extLst>
          </p:cNvPr>
          <p:cNvPicPr>
            <a:picLocks noChangeAspect="1"/>
          </p:cNvPicPr>
          <p:nvPr userDrawn="1"/>
        </p:nvPicPr>
        <p:blipFill>
          <a:blip r:embed="rId2"/>
          <a:srcRect/>
          <a:stretch/>
        </p:blipFill>
        <p:spPr>
          <a:xfrm>
            <a:off x="170720" y="184775"/>
            <a:ext cx="12499847" cy="6853574"/>
          </a:xfrm>
          <a:prstGeom prst="rect">
            <a:avLst/>
          </a:prstGeom>
        </p:spPr>
      </p:pic>
      <p:sp>
        <p:nvSpPr>
          <p:cNvPr id="2" name="Title 1">
            <a:extLst>
              <a:ext uri="{FF2B5EF4-FFF2-40B4-BE49-F238E27FC236}">
                <a16:creationId xmlns:a16="http://schemas.microsoft.com/office/drawing/2014/main" id="{2B5B8DDF-B048-0D06-DD2E-097E4385BA4B}"/>
              </a:ext>
            </a:extLst>
          </p:cNvPr>
          <p:cNvSpPr>
            <a:spLocks noGrp="1"/>
          </p:cNvSpPr>
          <p:nvPr>
            <p:ph type="ctrTitle" hasCustomPrompt="1"/>
          </p:nvPr>
        </p:nvSpPr>
        <p:spPr>
          <a:xfrm>
            <a:off x="181481" y="184728"/>
            <a:ext cx="12478327" cy="6853668"/>
          </a:xfrm>
          <a:prstGeom prst="rect">
            <a:avLst/>
          </a:prstGeom>
          <a:solidFill>
            <a:schemeClr val="accent3">
              <a:alpha val="80000"/>
            </a:schemeClr>
          </a:solidFill>
        </p:spPr>
        <p:txBody>
          <a:bodyPr lIns="1920240" tIns="182880" rIns="1920240" bIns="182880" anchor="ctr" anchorCtr="0">
            <a:noAutofit/>
          </a:bodyPr>
          <a:lstStyle>
            <a:lvl1pPr algn="ctr">
              <a:defRPr sz="3200" b="0">
                <a:solidFill>
                  <a:schemeClr val="tx2"/>
                </a:solidFill>
              </a:defRPr>
            </a:lvl1pPr>
          </a:lstStyle>
          <a:p>
            <a:r>
              <a:rPr lang="en-US"/>
              <a:t>This is a sample quote to support your slides</a:t>
            </a:r>
          </a:p>
        </p:txBody>
      </p:sp>
      <p:sp>
        <p:nvSpPr>
          <p:cNvPr id="3" name="Subtitle 2">
            <a:extLst>
              <a:ext uri="{FF2B5EF4-FFF2-40B4-BE49-F238E27FC236}">
                <a16:creationId xmlns:a16="http://schemas.microsoft.com/office/drawing/2014/main" id="{60CFED34-333A-59F3-E30D-246A39B7719C}"/>
              </a:ext>
            </a:extLst>
          </p:cNvPr>
          <p:cNvSpPr>
            <a:spLocks noGrp="1"/>
          </p:cNvSpPr>
          <p:nvPr>
            <p:ph type="subTitle" idx="1" hasCustomPrompt="1"/>
          </p:nvPr>
        </p:nvSpPr>
        <p:spPr>
          <a:xfrm>
            <a:off x="0" y="5578763"/>
            <a:ext cx="12841288" cy="780473"/>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a:solidFill>
                  <a:schemeClr val="tx2"/>
                </a:solidFill>
              </a:rPr>
              <a:t>Name of person being quoted can go here</a:t>
            </a:r>
          </a:p>
        </p:txBody>
      </p:sp>
    </p:spTree>
    <p:extLst>
      <p:ext uri="{BB962C8B-B14F-4D97-AF65-F5344CB8AC3E}">
        <p14:creationId xmlns:p14="http://schemas.microsoft.com/office/powerpoint/2010/main" val="3254183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Quote with Full Slide 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24884A-F3F8-3E30-174F-8E7B7E3B9225}"/>
              </a:ext>
            </a:extLst>
          </p:cNvPr>
          <p:cNvPicPr>
            <a:picLocks noChangeAspect="1"/>
          </p:cNvPicPr>
          <p:nvPr userDrawn="1"/>
        </p:nvPicPr>
        <p:blipFill>
          <a:blip r:embed="rId2"/>
          <a:srcRect/>
          <a:stretch/>
        </p:blipFill>
        <p:spPr>
          <a:xfrm>
            <a:off x="170720" y="184775"/>
            <a:ext cx="12499847" cy="6853574"/>
          </a:xfrm>
          <a:prstGeom prst="rect">
            <a:avLst/>
          </a:prstGeom>
        </p:spPr>
      </p:pic>
      <p:sp>
        <p:nvSpPr>
          <p:cNvPr id="2" name="Title 1">
            <a:extLst>
              <a:ext uri="{FF2B5EF4-FFF2-40B4-BE49-F238E27FC236}">
                <a16:creationId xmlns:a16="http://schemas.microsoft.com/office/drawing/2014/main" id="{2B5B8DDF-B048-0D06-DD2E-097E4385BA4B}"/>
              </a:ext>
            </a:extLst>
          </p:cNvPr>
          <p:cNvSpPr>
            <a:spLocks noGrp="1"/>
          </p:cNvSpPr>
          <p:nvPr>
            <p:ph type="ctrTitle" hasCustomPrompt="1"/>
          </p:nvPr>
        </p:nvSpPr>
        <p:spPr>
          <a:xfrm>
            <a:off x="181481" y="184728"/>
            <a:ext cx="12478327" cy="6853668"/>
          </a:xfrm>
          <a:prstGeom prst="rect">
            <a:avLst/>
          </a:prstGeom>
          <a:solidFill>
            <a:schemeClr val="accent3">
              <a:alpha val="80000"/>
            </a:schemeClr>
          </a:solidFill>
        </p:spPr>
        <p:txBody>
          <a:bodyPr lIns="1920240" tIns="182880" rIns="1920240" bIns="182880" anchor="ctr" anchorCtr="0">
            <a:noAutofit/>
          </a:bodyPr>
          <a:lstStyle>
            <a:lvl1pPr algn="ctr">
              <a:defRPr sz="3200" b="0">
                <a:solidFill>
                  <a:schemeClr val="tx2"/>
                </a:solidFill>
              </a:defRPr>
            </a:lvl1pPr>
          </a:lstStyle>
          <a:p>
            <a:r>
              <a:rPr lang="en-US"/>
              <a:t>This is a sample quote to support your slides</a:t>
            </a:r>
          </a:p>
        </p:txBody>
      </p:sp>
      <p:sp>
        <p:nvSpPr>
          <p:cNvPr id="3" name="Subtitle 2">
            <a:extLst>
              <a:ext uri="{FF2B5EF4-FFF2-40B4-BE49-F238E27FC236}">
                <a16:creationId xmlns:a16="http://schemas.microsoft.com/office/drawing/2014/main" id="{60CFED34-333A-59F3-E30D-246A39B7719C}"/>
              </a:ext>
            </a:extLst>
          </p:cNvPr>
          <p:cNvSpPr>
            <a:spLocks noGrp="1"/>
          </p:cNvSpPr>
          <p:nvPr>
            <p:ph type="subTitle" idx="1" hasCustomPrompt="1"/>
          </p:nvPr>
        </p:nvSpPr>
        <p:spPr>
          <a:xfrm>
            <a:off x="0" y="5578763"/>
            <a:ext cx="12841288" cy="780473"/>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a:solidFill>
                  <a:schemeClr val="tx2"/>
                </a:solidFill>
              </a:rPr>
              <a:t>Name of person being quoted can go here</a:t>
            </a:r>
          </a:p>
        </p:txBody>
      </p:sp>
    </p:spTree>
    <p:extLst>
      <p:ext uri="{BB962C8B-B14F-4D97-AF65-F5344CB8AC3E}">
        <p14:creationId xmlns:p14="http://schemas.microsoft.com/office/powerpoint/2010/main" val="777197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Quote with Full Slide 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24884A-F3F8-3E30-174F-8E7B7E3B9225}"/>
              </a:ext>
            </a:extLst>
          </p:cNvPr>
          <p:cNvPicPr>
            <a:picLocks noChangeAspect="1"/>
          </p:cNvPicPr>
          <p:nvPr userDrawn="1"/>
        </p:nvPicPr>
        <p:blipFill>
          <a:blip r:embed="rId2"/>
          <a:srcRect/>
          <a:stretch/>
        </p:blipFill>
        <p:spPr>
          <a:xfrm>
            <a:off x="170720" y="184775"/>
            <a:ext cx="12499847" cy="6853574"/>
          </a:xfrm>
          <a:prstGeom prst="rect">
            <a:avLst/>
          </a:prstGeom>
        </p:spPr>
      </p:pic>
      <p:sp>
        <p:nvSpPr>
          <p:cNvPr id="2" name="Title 1">
            <a:extLst>
              <a:ext uri="{FF2B5EF4-FFF2-40B4-BE49-F238E27FC236}">
                <a16:creationId xmlns:a16="http://schemas.microsoft.com/office/drawing/2014/main" id="{2B5B8DDF-B048-0D06-DD2E-097E4385BA4B}"/>
              </a:ext>
            </a:extLst>
          </p:cNvPr>
          <p:cNvSpPr>
            <a:spLocks noGrp="1"/>
          </p:cNvSpPr>
          <p:nvPr>
            <p:ph type="ctrTitle" hasCustomPrompt="1"/>
          </p:nvPr>
        </p:nvSpPr>
        <p:spPr>
          <a:xfrm>
            <a:off x="181481" y="184728"/>
            <a:ext cx="12478327" cy="6853668"/>
          </a:xfrm>
          <a:prstGeom prst="rect">
            <a:avLst/>
          </a:prstGeom>
          <a:solidFill>
            <a:schemeClr val="accent3">
              <a:alpha val="80000"/>
            </a:schemeClr>
          </a:solidFill>
        </p:spPr>
        <p:txBody>
          <a:bodyPr lIns="1920240" tIns="182880" rIns="1920240" bIns="182880" anchor="ctr" anchorCtr="0">
            <a:noAutofit/>
          </a:bodyPr>
          <a:lstStyle>
            <a:lvl1pPr algn="ctr">
              <a:defRPr sz="3200" b="0">
                <a:solidFill>
                  <a:schemeClr val="tx2"/>
                </a:solidFill>
              </a:defRPr>
            </a:lvl1pPr>
          </a:lstStyle>
          <a:p>
            <a:r>
              <a:rPr lang="en-US"/>
              <a:t>This is a sample quote to support your slides</a:t>
            </a:r>
          </a:p>
        </p:txBody>
      </p:sp>
      <p:sp>
        <p:nvSpPr>
          <p:cNvPr id="3" name="Subtitle 2">
            <a:extLst>
              <a:ext uri="{FF2B5EF4-FFF2-40B4-BE49-F238E27FC236}">
                <a16:creationId xmlns:a16="http://schemas.microsoft.com/office/drawing/2014/main" id="{60CFED34-333A-59F3-E30D-246A39B7719C}"/>
              </a:ext>
            </a:extLst>
          </p:cNvPr>
          <p:cNvSpPr>
            <a:spLocks noGrp="1"/>
          </p:cNvSpPr>
          <p:nvPr>
            <p:ph type="subTitle" idx="1" hasCustomPrompt="1"/>
          </p:nvPr>
        </p:nvSpPr>
        <p:spPr>
          <a:xfrm>
            <a:off x="0" y="5578763"/>
            <a:ext cx="12841288" cy="780473"/>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a:solidFill>
                  <a:schemeClr val="tx2"/>
                </a:solidFill>
              </a:rPr>
              <a:t>Name of person being quoted can go here</a:t>
            </a:r>
          </a:p>
        </p:txBody>
      </p:sp>
    </p:spTree>
    <p:extLst>
      <p:ext uri="{BB962C8B-B14F-4D97-AF65-F5344CB8AC3E}">
        <p14:creationId xmlns:p14="http://schemas.microsoft.com/office/powerpoint/2010/main" val="1990227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5_Quote with Full Slide 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24884A-F3F8-3E30-174F-8E7B7E3B9225}"/>
              </a:ext>
            </a:extLst>
          </p:cNvPr>
          <p:cNvPicPr>
            <a:picLocks noChangeAspect="1"/>
          </p:cNvPicPr>
          <p:nvPr userDrawn="1"/>
        </p:nvPicPr>
        <p:blipFill>
          <a:blip r:embed="rId2"/>
          <a:srcRect/>
          <a:stretch/>
        </p:blipFill>
        <p:spPr>
          <a:xfrm>
            <a:off x="170720" y="184775"/>
            <a:ext cx="12499847" cy="6853574"/>
          </a:xfrm>
          <a:prstGeom prst="rect">
            <a:avLst/>
          </a:prstGeom>
        </p:spPr>
      </p:pic>
      <p:sp>
        <p:nvSpPr>
          <p:cNvPr id="2" name="Title 1">
            <a:extLst>
              <a:ext uri="{FF2B5EF4-FFF2-40B4-BE49-F238E27FC236}">
                <a16:creationId xmlns:a16="http://schemas.microsoft.com/office/drawing/2014/main" id="{2B5B8DDF-B048-0D06-DD2E-097E4385BA4B}"/>
              </a:ext>
            </a:extLst>
          </p:cNvPr>
          <p:cNvSpPr>
            <a:spLocks noGrp="1"/>
          </p:cNvSpPr>
          <p:nvPr>
            <p:ph type="ctrTitle" hasCustomPrompt="1"/>
          </p:nvPr>
        </p:nvSpPr>
        <p:spPr>
          <a:xfrm>
            <a:off x="181481" y="184728"/>
            <a:ext cx="12478327" cy="6853668"/>
          </a:xfrm>
          <a:prstGeom prst="rect">
            <a:avLst/>
          </a:prstGeom>
          <a:solidFill>
            <a:schemeClr val="accent3">
              <a:alpha val="80000"/>
            </a:schemeClr>
          </a:solidFill>
        </p:spPr>
        <p:txBody>
          <a:bodyPr lIns="1920240" tIns="182880" rIns="1920240" bIns="182880" anchor="ctr" anchorCtr="0">
            <a:noAutofit/>
          </a:bodyPr>
          <a:lstStyle>
            <a:lvl1pPr algn="ctr">
              <a:defRPr sz="3200" b="0">
                <a:solidFill>
                  <a:schemeClr val="tx2"/>
                </a:solidFill>
              </a:defRPr>
            </a:lvl1pPr>
          </a:lstStyle>
          <a:p>
            <a:r>
              <a:rPr lang="en-US"/>
              <a:t>This is a sample quote to support your slides</a:t>
            </a:r>
          </a:p>
        </p:txBody>
      </p:sp>
      <p:sp>
        <p:nvSpPr>
          <p:cNvPr id="3" name="Subtitle 2">
            <a:extLst>
              <a:ext uri="{FF2B5EF4-FFF2-40B4-BE49-F238E27FC236}">
                <a16:creationId xmlns:a16="http://schemas.microsoft.com/office/drawing/2014/main" id="{60CFED34-333A-59F3-E30D-246A39B7719C}"/>
              </a:ext>
            </a:extLst>
          </p:cNvPr>
          <p:cNvSpPr>
            <a:spLocks noGrp="1"/>
          </p:cNvSpPr>
          <p:nvPr>
            <p:ph type="subTitle" idx="1" hasCustomPrompt="1"/>
          </p:nvPr>
        </p:nvSpPr>
        <p:spPr>
          <a:xfrm>
            <a:off x="0" y="5578763"/>
            <a:ext cx="12841288" cy="780473"/>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a:solidFill>
                  <a:schemeClr val="tx2"/>
                </a:solidFill>
              </a:rPr>
              <a:t>Name of person being quoted can go here</a:t>
            </a:r>
          </a:p>
        </p:txBody>
      </p:sp>
    </p:spTree>
    <p:extLst>
      <p:ext uri="{BB962C8B-B14F-4D97-AF65-F5344CB8AC3E}">
        <p14:creationId xmlns:p14="http://schemas.microsoft.com/office/powerpoint/2010/main" val="3445622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6_Quote with Full Slide 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24884A-F3F8-3E30-174F-8E7B7E3B9225}"/>
              </a:ext>
            </a:extLst>
          </p:cNvPr>
          <p:cNvPicPr>
            <a:picLocks noChangeAspect="1"/>
          </p:cNvPicPr>
          <p:nvPr userDrawn="1"/>
        </p:nvPicPr>
        <p:blipFill>
          <a:blip r:embed="rId2"/>
          <a:srcRect/>
          <a:stretch/>
        </p:blipFill>
        <p:spPr>
          <a:xfrm>
            <a:off x="170720" y="184775"/>
            <a:ext cx="12499847" cy="6853574"/>
          </a:xfrm>
          <a:prstGeom prst="rect">
            <a:avLst/>
          </a:prstGeom>
        </p:spPr>
      </p:pic>
      <p:sp>
        <p:nvSpPr>
          <p:cNvPr id="2" name="Title 1">
            <a:extLst>
              <a:ext uri="{FF2B5EF4-FFF2-40B4-BE49-F238E27FC236}">
                <a16:creationId xmlns:a16="http://schemas.microsoft.com/office/drawing/2014/main" id="{2B5B8DDF-B048-0D06-DD2E-097E4385BA4B}"/>
              </a:ext>
            </a:extLst>
          </p:cNvPr>
          <p:cNvSpPr>
            <a:spLocks noGrp="1"/>
          </p:cNvSpPr>
          <p:nvPr>
            <p:ph type="ctrTitle" hasCustomPrompt="1"/>
          </p:nvPr>
        </p:nvSpPr>
        <p:spPr>
          <a:xfrm>
            <a:off x="181481" y="184728"/>
            <a:ext cx="12478327" cy="6853668"/>
          </a:xfrm>
          <a:prstGeom prst="rect">
            <a:avLst/>
          </a:prstGeom>
          <a:solidFill>
            <a:schemeClr val="accent3">
              <a:alpha val="80000"/>
            </a:schemeClr>
          </a:solidFill>
        </p:spPr>
        <p:txBody>
          <a:bodyPr lIns="1920240" tIns="182880" rIns="1920240" bIns="182880" anchor="ctr" anchorCtr="0">
            <a:noAutofit/>
          </a:bodyPr>
          <a:lstStyle>
            <a:lvl1pPr algn="ctr">
              <a:defRPr sz="3200" b="0">
                <a:solidFill>
                  <a:schemeClr val="tx2"/>
                </a:solidFill>
              </a:defRPr>
            </a:lvl1pPr>
          </a:lstStyle>
          <a:p>
            <a:r>
              <a:rPr lang="en-US"/>
              <a:t>This is a sample quote to support your slides</a:t>
            </a:r>
          </a:p>
        </p:txBody>
      </p:sp>
      <p:sp>
        <p:nvSpPr>
          <p:cNvPr id="3" name="Subtitle 2">
            <a:extLst>
              <a:ext uri="{FF2B5EF4-FFF2-40B4-BE49-F238E27FC236}">
                <a16:creationId xmlns:a16="http://schemas.microsoft.com/office/drawing/2014/main" id="{60CFED34-333A-59F3-E30D-246A39B7719C}"/>
              </a:ext>
            </a:extLst>
          </p:cNvPr>
          <p:cNvSpPr>
            <a:spLocks noGrp="1"/>
          </p:cNvSpPr>
          <p:nvPr>
            <p:ph type="subTitle" idx="1" hasCustomPrompt="1"/>
          </p:nvPr>
        </p:nvSpPr>
        <p:spPr>
          <a:xfrm>
            <a:off x="0" y="5578763"/>
            <a:ext cx="12841288" cy="780473"/>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a:solidFill>
                  <a:schemeClr val="tx2"/>
                </a:solidFill>
              </a:rPr>
              <a:t>Name of person being quoted can go here</a:t>
            </a:r>
          </a:p>
        </p:txBody>
      </p:sp>
    </p:spTree>
    <p:extLst>
      <p:ext uri="{BB962C8B-B14F-4D97-AF65-F5344CB8AC3E}">
        <p14:creationId xmlns:p14="http://schemas.microsoft.com/office/powerpoint/2010/main" val="3333971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Cover Slide Main">
    <p:spTree>
      <p:nvGrpSpPr>
        <p:cNvPr id="1" name=""/>
        <p:cNvGrpSpPr/>
        <p:nvPr/>
      </p:nvGrpSpPr>
      <p:grpSpPr>
        <a:xfrm>
          <a:off x="0" y="0"/>
          <a:ext cx="0" cy="0"/>
          <a:chOff x="0" y="0"/>
          <a:chExt cx="0" cy="0"/>
        </a:xfrm>
      </p:grpSpPr>
      <p:sp>
        <p:nvSpPr>
          <p:cNvPr id="16" name="Rectangle 15"/>
          <p:cNvSpPr/>
          <p:nvPr/>
        </p:nvSpPr>
        <p:spPr>
          <a:xfrm>
            <a:off x="376518" y="358775"/>
            <a:ext cx="12130486" cy="612648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a:solidFill>
                <a:schemeClr val="tx1"/>
              </a:solidFill>
            </a:endParaRPr>
          </a:p>
        </p:txBody>
      </p:sp>
      <p:sp>
        <p:nvSpPr>
          <p:cNvPr id="65" name="Picture Placeholder 64"/>
          <p:cNvSpPr>
            <a:spLocks noGrp="1"/>
          </p:cNvSpPr>
          <p:nvPr>
            <p:ph type="pic" sz="quarter" idx="12" hasCustomPrompt="1"/>
          </p:nvPr>
        </p:nvSpPr>
        <p:spPr>
          <a:xfrm>
            <a:off x="6377764" y="358775"/>
            <a:ext cx="6126480" cy="6126480"/>
          </a:xfrm>
          <a:custGeom>
            <a:avLst/>
            <a:gdLst>
              <a:gd name="connsiteX0" fmla="*/ 2401251 w 6108176"/>
              <a:gd name="connsiteY0" fmla="*/ 0 h 6119507"/>
              <a:gd name="connsiteX1" fmla="*/ 3884955 w 6108176"/>
              <a:gd name="connsiteY1" fmla="*/ 0 h 6119507"/>
              <a:gd name="connsiteX2" fmla="*/ 4077766 w 6108176"/>
              <a:gd name="connsiteY2" fmla="*/ 49577 h 6119507"/>
              <a:gd name="connsiteX3" fmla="*/ 6031698 w 6108176"/>
              <a:gd name="connsiteY3" fmla="*/ 1810336 h 6119507"/>
              <a:gd name="connsiteX4" fmla="*/ 6108176 w 6108176"/>
              <a:gd name="connsiteY4" fmla="*/ 2009700 h 6119507"/>
              <a:gd name="connsiteX5" fmla="*/ 6108176 w 6108176"/>
              <a:gd name="connsiteY5" fmla="*/ 4093047 h 6119507"/>
              <a:gd name="connsiteX6" fmla="*/ 6031698 w 6108176"/>
              <a:gd name="connsiteY6" fmla="*/ 4292410 h 6119507"/>
              <a:gd name="connsiteX7" fmla="*/ 4077766 w 6108176"/>
              <a:gd name="connsiteY7" fmla="*/ 6053169 h 6119507"/>
              <a:gd name="connsiteX8" fmla="*/ 3819769 w 6108176"/>
              <a:gd name="connsiteY8" fmla="*/ 6119507 h 6119507"/>
              <a:gd name="connsiteX9" fmla="*/ 2466437 w 6108176"/>
              <a:gd name="connsiteY9" fmla="*/ 6119507 h 6119507"/>
              <a:gd name="connsiteX10" fmla="*/ 2208440 w 6108176"/>
              <a:gd name="connsiteY10" fmla="*/ 6053169 h 6119507"/>
              <a:gd name="connsiteX11" fmla="*/ 0 w 6108176"/>
              <a:gd name="connsiteY11" fmla="*/ 3051373 h 6119507"/>
              <a:gd name="connsiteX12" fmla="*/ 2208440 w 6108176"/>
              <a:gd name="connsiteY12" fmla="*/ 49577 h 61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176" h="6119507">
                <a:moveTo>
                  <a:pt x="2401251" y="0"/>
                </a:moveTo>
                <a:lnTo>
                  <a:pt x="3884955" y="0"/>
                </a:lnTo>
                <a:lnTo>
                  <a:pt x="4077766" y="49577"/>
                </a:lnTo>
                <a:cubicBezTo>
                  <a:pt x="4957393" y="323170"/>
                  <a:pt x="5671366" y="972752"/>
                  <a:pt x="6031698" y="1810336"/>
                </a:cubicBezTo>
                <a:lnTo>
                  <a:pt x="6108176" y="2009700"/>
                </a:lnTo>
                <a:lnTo>
                  <a:pt x="6108176" y="4093047"/>
                </a:lnTo>
                <a:lnTo>
                  <a:pt x="6031698" y="4292410"/>
                </a:lnTo>
                <a:cubicBezTo>
                  <a:pt x="5671366" y="5129995"/>
                  <a:pt x="4957393" y="5779577"/>
                  <a:pt x="4077766" y="6053169"/>
                </a:cubicBezTo>
                <a:lnTo>
                  <a:pt x="3819769" y="6119507"/>
                </a:lnTo>
                <a:lnTo>
                  <a:pt x="2466437" y="6119507"/>
                </a:lnTo>
                <a:lnTo>
                  <a:pt x="2208440" y="6053169"/>
                </a:lnTo>
                <a:cubicBezTo>
                  <a:pt x="928982" y="5655216"/>
                  <a:pt x="0" y="4461782"/>
                  <a:pt x="0" y="3051373"/>
                </a:cubicBezTo>
                <a:cubicBezTo>
                  <a:pt x="0" y="1640964"/>
                  <a:pt x="928982" y="447530"/>
                  <a:pt x="2208440" y="49577"/>
                </a:cubicBezTo>
                <a:close/>
              </a:path>
            </a:pathLst>
          </a:custGeom>
          <a:solidFill>
            <a:schemeClr val="accent3"/>
          </a:solidFill>
        </p:spPr>
        <p:txBody>
          <a:bodyPr wrap="square" anchor="ctr">
            <a:noAutofit/>
          </a:bodyPr>
          <a:lstStyle>
            <a:lvl1pPr marL="0" marR="0" indent="0" algn="ctr" defTabSz="981075" rtl="0" eaLnBrk="1" fontAlgn="base" latinLnBrk="0" hangingPunct="1">
              <a:lnSpc>
                <a:spcPct val="100000"/>
              </a:lnSpc>
              <a:spcBef>
                <a:spcPct val="40000"/>
              </a:spcBef>
              <a:spcAft>
                <a:spcPct val="0"/>
              </a:spcAft>
              <a:buClr>
                <a:schemeClr val="accent3"/>
              </a:buClr>
              <a:buSzPts val="2400"/>
              <a:buFont typeface="Verdana" pitchFamily="34" charset="0"/>
              <a:buNone/>
              <a:tabLst/>
              <a:defRPr sz="2400">
                <a:solidFill>
                  <a:schemeClr val="tx2"/>
                </a:solidFill>
              </a:defRPr>
            </a:lvl1pPr>
          </a:lstStyle>
          <a:p>
            <a:r>
              <a:rPr lang="en-US"/>
              <a:t>Replace with other image choices as desired</a:t>
            </a:r>
          </a:p>
        </p:txBody>
      </p:sp>
      <p:sp>
        <p:nvSpPr>
          <p:cNvPr id="2" name="Title 1"/>
          <p:cNvSpPr>
            <a:spLocks noGrp="1"/>
          </p:cNvSpPr>
          <p:nvPr>
            <p:ph type="ctrTitle"/>
          </p:nvPr>
        </p:nvSpPr>
        <p:spPr>
          <a:xfrm>
            <a:off x="933562" y="1618488"/>
            <a:ext cx="5085400" cy="621106"/>
          </a:xfrm>
          <a:prstGeom prst="rect">
            <a:avLst/>
          </a:prstGeom>
        </p:spPr>
        <p:txBody>
          <a:bodyPr lIns="0" tIns="45720" rIns="0" bIns="45720" anchor="t" anchorCtr="0">
            <a:noAutofit/>
          </a:bodyPr>
          <a:lstStyle>
            <a:lvl1pPr>
              <a:defRPr sz="4600"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933563" y="5333781"/>
            <a:ext cx="5085400" cy="563128"/>
          </a:xfrm>
          <a:prstGeom prst="rect">
            <a:avLst/>
          </a:prstGeom>
        </p:spPr>
        <p:txBody>
          <a:bodyPr lIns="0" rIns="0">
            <a:noAutofit/>
          </a:bodyPr>
          <a:lstStyle>
            <a:lvl1pPr marL="0" indent="0" algn="l">
              <a:buNone/>
              <a:defRPr sz="2000" b="1">
                <a:solidFill>
                  <a:schemeClr val="accent2"/>
                </a:solidFill>
                <a:latin typeface="+mj-lt"/>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76518" y="6640449"/>
            <a:ext cx="4141787" cy="288925"/>
          </a:xfrm>
        </p:spPr>
        <p:txBody>
          <a:bodyPr lIns="0" bIns="45720" anchor="b">
            <a:noAutofit/>
          </a:bodyPr>
          <a:lstStyle>
            <a:lvl1pPr marL="0" indent="0">
              <a:buNone/>
              <a:defRPr sz="1600">
                <a:solidFill>
                  <a:schemeClr val="tx1"/>
                </a:solidFill>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Insert Date Here</a:t>
            </a:r>
          </a:p>
        </p:txBody>
      </p:sp>
      <p:pic>
        <p:nvPicPr>
          <p:cNvPr id="4" name="Picture 3">
            <a:extLst>
              <a:ext uri="{FF2B5EF4-FFF2-40B4-BE49-F238E27FC236}">
                <a16:creationId xmlns:a16="http://schemas.microsoft.com/office/drawing/2014/main" id="{25D83DD0-9195-A0D8-9C64-981F4AE30D96}"/>
              </a:ext>
            </a:extLst>
          </p:cNvPr>
          <p:cNvPicPr>
            <a:picLocks noChangeAspect="1"/>
          </p:cNvPicPr>
          <p:nvPr userDrawn="1"/>
        </p:nvPicPr>
        <p:blipFill>
          <a:blip r:embed="rId2"/>
          <a:stretch>
            <a:fillRect/>
          </a:stretch>
        </p:blipFill>
        <p:spPr>
          <a:xfrm>
            <a:off x="933562" y="1006176"/>
            <a:ext cx="990600" cy="457200"/>
          </a:xfrm>
          <a:prstGeom prst="rect">
            <a:avLst/>
          </a:prstGeom>
        </p:spPr>
      </p:pic>
    </p:spTree>
    <p:extLst>
      <p:ext uri="{BB962C8B-B14F-4D97-AF65-F5344CB8AC3E}">
        <p14:creationId xmlns:p14="http://schemas.microsoft.com/office/powerpoint/2010/main" val="3929769084"/>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7_Quote with Full Slide 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24884A-F3F8-3E30-174F-8E7B7E3B9225}"/>
              </a:ext>
            </a:extLst>
          </p:cNvPr>
          <p:cNvPicPr>
            <a:picLocks noChangeAspect="1"/>
          </p:cNvPicPr>
          <p:nvPr userDrawn="1"/>
        </p:nvPicPr>
        <p:blipFill>
          <a:blip r:embed="rId2"/>
          <a:srcRect/>
          <a:stretch/>
        </p:blipFill>
        <p:spPr>
          <a:xfrm>
            <a:off x="170720" y="184775"/>
            <a:ext cx="12499847" cy="6853574"/>
          </a:xfrm>
          <a:prstGeom prst="rect">
            <a:avLst/>
          </a:prstGeom>
        </p:spPr>
      </p:pic>
      <p:sp>
        <p:nvSpPr>
          <p:cNvPr id="2" name="Title 1">
            <a:extLst>
              <a:ext uri="{FF2B5EF4-FFF2-40B4-BE49-F238E27FC236}">
                <a16:creationId xmlns:a16="http://schemas.microsoft.com/office/drawing/2014/main" id="{2B5B8DDF-B048-0D06-DD2E-097E4385BA4B}"/>
              </a:ext>
            </a:extLst>
          </p:cNvPr>
          <p:cNvSpPr>
            <a:spLocks noGrp="1"/>
          </p:cNvSpPr>
          <p:nvPr>
            <p:ph type="ctrTitle" hasCustomPrompt="1"/>
          </p:nvPr>
        </p:nvSpPr>
        <p:spPr>
          <a:xfrm>
            <a:off x="181481" y="184728"/>
            <a:ext cx="12478327" cy="6853668"/>
          </a:xfrm>
          <a:prstGeom prst="rect">
            <a:avLst/>
          </a:prstGeom>
          <a:solidFill>
            <a:schemeClr val="accent3">
              <a:alpha val="80000"/>
            </a:schemeClr>
          </a:solidFill>
        </p:spPr>
        <p:txBody>
          <a:bodyPr lIns="1920240" tIns="182880" rIns="1920240" bIns="182880" anchor="ctr" anchorCtr="0">
            <a:noAutofit/>
          </a:bodyPr>
          <a:lstStyle>
            <a:lvl1pPr algn="ctr">
              <a:defRPr sz="3200" b="0">
                <a:solidFill>
                  <a:schemeClr val="tx2"/>
                </a:solidFill>
              </a:defRPr>
            </a:lvl1pPr>
          </a:lstStyle>
          <a:p>
            <a:r>
              <a:rPr lang="en-US"/>
              <a:t>This is a sample quote to support your slides</a:t>
            </a:r>
          </a:p>
        </p:txBody>
      </p:sp>
      <p:sp>
        <p:nvSpPr>
          <p:cNvPr id="3" name="Subtitle 2">
            <a:extLst>
              <a:ext uri="{FF2B5EF4-FFF2-40B4-BE49-F238E27FC236}">
                <a16:creationId xmlns:a16="http://schemas.microsoft.com/office/drawing/2014/main" id="{60CFED34-333A-59F3-E30D-246A39B7719C}"/>
              </a:ext>
            </a:extLst>
          </p:cNvPr>
          <p:cNvSpPr>
            <a:spLocks noGrp="1"/>
          </p:cNvSpPr>
          <p:nvPr>
            <p:ph type="subTitle" idx="1" hasCustomPrompt="1"/>
          </p:nvPr>
        </p:nvSpPr>
        <p:spPr>
          <a:xfrm>
            <a:off x="0" y="5578763"/>
            <a:ext cx="12841288" cy="780473"/>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a:solidFill>
                  <a:schemeClr val="tx2"/>
                </a:solidFill>
              </a:rPr>
              <a:t>Name of person being quoted can go here</a:t>
            </a:r>
          </a:p>
        </p:txBody>
      </p:sp>
    </p:spTree>
    <p:extLst>
      <p:ext uri="{BB962C8B-B14F-4D97-AF65-F5344CB8AC3E}">
        <p14:creationId xmlns:p14="http://schemas.microsoft.com/office/powerpoint/2010/main" val="3865072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8_Quote with Full Slide 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24884A-F3F8-3E30-174F-8E7B7E3B9225}"/>
              </a:ext>
            </a:extLst>
          </p:cNvPr>
          <p:cNvPicPr>
            <a:picLocks noChangeAspect="1"/>
          </p:cNvPicPr>
          <p:nvPr userDrawn="1"/>
        </p:nvPicPr>
        <p:blipFill>
          <a:blip r:embed="rId2"/>
          <a:srcRect/>
          <a:stretch/>
        </p:blipFill>
        <p:spPr>
          <a:xfrm>
            <a:off x="170720" y="184775"/>
            <a:ext cx="12499847" cy="6853574"/>
          </a:xfrm>
          <a:prstGeom prst="rect">
            <a:avLst/>
          </a:prstGeom>
        </p:spPr>
      </p:pic>
      <p:sp>
        <p:nvSpPr>
          <p:cNvPr id="2" name="Title 1">
            <a:extLst>
              <a:ext uri="{FF2B5EF4-FFF2-40B4-BE49-F238E27FC236}">
                <a16:creationId xmlns:a16="http://schemas.microsoft.com/office/drawing/2014/main" id="{2B5B8DDF-B048-0D06-DD2E-097E4385BA4B}"/>
              </a:ext>
            </a:extLst>
          </p:cNvPr>
          <p:cNvSpPr>
            <a:spLocks noGrp="1"/>
          </p:cNvSpPr>
          <p:nvPr>
            <p:ph type="ctrTitle" hasCustomPrompt="1"/>
          </p:nvPr>
        </p:nvSpPr>
        <p:spPr>
          <a:xfrm>
            <a:off x="181481" y="184728"/>
            <a:ext cx="12478327" cy="6853668"/>
          </a:xfrm>
          <a:prstGeom prst="rect">
            <a:avLst/>
          </a:prstGeom>
          <a:solidFill>
            <a:schemeClr val="accent3">
              <a:alpha val="80000"/>
            </a:schemeClr>
          </a:solidFill>
        </p:spPr>
        <p:txBody>
          <a:bodyPr lIns="1920240" tIns="182880" rIns="1920240" bIns="182880" anchor="ctr" anchorCtr="0">
            <a:noAutofit/>
          </a:bodyPr>
          <a:lstStyle>
            <a:lvl1pPr algn="ctr">
              <a:defRPr sz="3200" b="0">
                <a:solidFill>
                  <a:schemeClr val="tx2"/>
                </a:solidFill>
              </a:defRPr>
            </a:lvl1pPr>
          </a:lstStyle>
          <a:p>
            <a:r>
              <a:rPr lang="en-US"/>
              <a:t>This is a sample quote to support your slides</a:t>
            </a:r>
          </a:p>
        </p:txBody>
      </p:sp>
      <p:sp>
        <p:nvSpPr>
          <p:cNvPr id="3" name="Subtitle 2">
            <a:extLst>
              <a:ext uri="{FF2B5EF4-FFF2-40B4-BE49-F238E27FC236}">
                <a16:creationId xmlns:a16="http://schemas.microsoft.com/office/drawing/2014/main" id="{60CFED34-333A-59F3-E30D-246A39B7719C}"/>
              </a:ext>
            </a:extLst>
          </p:cNvPr>
          <p:cNvSpPr>
            <a:spLocks noGrp="1"/>
          </p:cNvSpPr>
          <p:nvPr>
            <p:ph type="subTitle" idx="1" hasCustomPrompt="1"/>
          </p:nvPr>
        </p:nvSpPr>
        <p:spPr>
          <a:xfrm>
            <a:off x="0" y="5578763"/>
            <a:ext cx="12841288" cy="780473"/>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a:solidFill>
                  <a:schemeClr val="tx2"/>
                </a:solidFill>
              </a:rPr>
              <a:t>Name of person being quoted can go here</a:t>
            </a:r>
          </a:p>
        </p:txBody>
      </p:sp>
    </p:spTree>
    <p:extLst>
      <p:ext uri="{BB962C8B-B14F-4D97-AF65-F5344CB8AC3E}">
        <p14:creationId xmlns:p14="http://schemas.microsoft.com/office/powerpoint/2010/main" val="320872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9_Quote with Full Slide 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24884A-F3F8-3E30-174F-8E7B7E3B9225}"/>
              </a:ext>
            </a:extLst>
          </p:cNvPr>
          <p:cNvPicPr>
            <a:picLocks noChangeAspect="1"/>
          </p:cNvPicPr>
          <p:nvPr userDrawn="1"/>
        </p:nvPicPr>
        <p:blipFill>
          <a:blip r:embed="rId2"/>
          <a:srcRect/>
          <a:stretch/>
        </p:blipFill>
        <p:spPr>
          <a:xfrm>
            <a:off x="170720" y="184775"/>
            <a:ext cx="12499847" cy="6853574"/>
          </a:xfrm>
          <a:prstGeom prst="rect">
            <a:avLst/>
          </a:prstGeom>
        </p:spPr>
      </p:pic>
      <p:sp>
        <p:nvSpPr>
          <p:cNvPr id="2" name="Title 1">
            <a:extLst>
              <a:ext uri="{FF2B5EF4-FFF2-40B4-BE49-F238E27FC236}">
                <a16:creationId xmlns:a16="http://schemas.microsoft.com/office/drawing/2014/main" id="{2B5B8DDF-B048-0D06-DD2E-097E4385BA4B}"/>
              </a:ext>
            </a:extLst>
          </p:cNvPr>
          <p:cNvSpPr>
            <a:spLocks noGrp="1"/>
          </p:cNvSpPr>
          <p:nvPr>
            <p:ph type="ctrTitle" hasCustomPrompt="1"/>
          </p:nvPr>
        </p:nvSpPr>
        <p:spPr>
          <a:xfrm>
            <a:off x="181481" y="184728"/>
            <a:ext cx="12478327" cy="6853668"/>
          </a:xfrm>
          <a:prstGeom prst="rect">
            <a:avLst/>
          </a:prstGeom>
          <a:solidFill>
            <a:schemeClr val="accent3">
              <a:alpha val="80000"/>
            </a:schemeClr>
          </a:solidFill>
        </p:spPr>
        <p:txBody>
          <a:bodyPr lIns="1920240" tIns="182880" rIns="1920240" bIns="182880" anchor="ctr" anchorCtr="0">
            <a:noAutofit/>
          </a:bodyPr>
          <a:lstStyle>
            <a:lvl1pPr algn="ctr">
              <a:defRPr sz="3200" b="0">
                <a:solidFill>
                  <a:schemeClr val="tx2"/>
                </a:solidFill>
              </a:defRPr>
            </a:lvl1pPr>
          </a:lstStyle>
          <a:p>
            <a:r>
              <a:rPr lang="en-US"/>
              <a:t>This is a sample quote to support your slides</a:t>
            </a:r>
          </a:p>
        </p:txBody>
      </p:sp>
      <p:sp>
        <p:nvSpPr>
          <p:cNvPr id="3" name="Subtitle 2">
            <a:extLst>
              <a:ext uri="{FF2B5EF4-FFF2-40B4-BE49-F238E27FC236}">
                <a16:creationId xmlns:a16="http://schemas.microsoft.com/office/drawing/2014/main" id="{60CFED34-333A-59F3-E30D-246A39B7719C}"/>
              </a:ext>
            </a:extLst>
          </p:cNvPr>
          <p:cNvSpPr>
            <a:spLocks noGrp="1"/>
          </p:cNvSpPr>
          <p:nvPr>
            <p:ph type="subTitle" idx="1" hasCustomPrompt="1"/>
          </p:nvPr>
        </p:nvSpPr>
        <p:spPr>
          <a:xfrm>
            <a:off x="0" y="5578763"/>
            <a:ext cx="12841288" cy="780473"/>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a:solidFill>
                  <a:schemeClr val="tx2"/>
                </a:solidFill>
              </a:rPr>
              <a:t>Name of person being quoted can go here</a:t>
            </a:r>
          </a:p>
        </p:txBody>
      </p:sp>
    </p:spTree>
    <p:extLst>
      <p:ext uri="{BB962C8B-B14F-4D97-AF65-F5344CB8AC3E}">
        <p14:creationId xmlns:p14="http://schemas.microsoft.com/office/powerpoint/2010/main" val="3701616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721561"/>
            <a:ext cx="12841288" cy="3780000"/>
          </a:xfrm>
          <a:prstGeom prst="rect">
            <a:avLst/>
          </a:prstGeom>
        </p:spPr>
        <p:txBody>
          <a:bodyPr lIns="1920240" tIns="45720" rIns="1920240" bIns="45720" anchor="ctr" anchorCtr="0">
            <a:noAutofit/>
          </a:bodyPr>
          <a:lstStyle>
            <a:lvl1pPr algn="ctr">
              <a:defRPr sz="4600" b="0">
                <a:solidFill>
                  <a:schemeClr val="tx2"/>
                </a:solidFill>
              </a:defRPr>
            </a:lvl1pPr>
          </a:lstStyle>
          <a:p>
            <a:r>
              <a:rPr lang="en-US"/>
              <a:t>This is a sample quote to draw help make a point based on what people are saying</a:t>
            </a:r>
          </a:p>
        </p:txBody>
      </p:sp>
      <p:grpSp>
        <p:nvGrpSpPr>
          <p:cNvPr id="35" name="Group 34"/>
          <p:cNvGrpSpPr/>
          <p:nvPr/>
        </p:nvGrpSpPr>
        <p:grpSpPr>
          <a:xfrm>
            <a:off x="1569163" y="2028307"/>
            <a:ext cx="1553859" cy="1211604"/>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9" name="Group 18"/>
          <p:cNvGrpSpPr/>
          <p:nvPr/>
        </p:nvGrpSpPr>
        <p:grpSpPr>
          <a:xfrm rot="10800000">
            <a:off x="9718199" y="2157617"/>
            <a:ext cx="1553859" cy="1211604"/>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28" name="Subtitle 2"/>
          <p:cNvSpPr>
            <a:spLocks noGrp="1"/>
          </p:cNvSpPr>
          <p:nvPr>
            <p:ph type="subTitle" idx="1" hasCustomPrompt="1"/>
          </p:nvPr>
        </p:nvSpPr>
        <p:spPr>
          <a:xfrm>
            <a:off x="0" y="5578763"/>
            <a:ext cx="12841288" cy="780473"/>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a:solidFill>
                  <a:schemeClr val="tx2"/>
                </a:solidFill>
              </a:rPr>
              <a:t>Name Here</a:t>
            </a:r>
          </a:p>
        </p:txBody>
      </p:sp>
      <p:sp>
        <p:nvSpPr>
          <p:cNvPr id="27" name="Freeform 26"/>
          <p:cNvSpPr/>
          <p:nvPr/>
        </p:nvSpPr>
        <p:spPr>
          <a:xfrm>
            <a:off x="0" y="-1"/>
            <a:ext cx="12841288" cy="7223125"/>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endParaRPr lang="en-US" sz="2000" b="1">
              <a:solidFill>
                <a:schemeClr val="tx2"/>
              </a:solidFill>
              <a:latin typeface="+mj-lt"/>
            </a:endParaRPr>
          </a:p>
        </p:txBody>
      </p:sp>
    </p:spTree>
    <p:extLst>
      <p:ext uri="{BB962C8B-B14F-4D97-AF65-F5344CB8AC3E}">
        <p14:creationId xmlns:p14="http://schemas.microsoft.com/office/powerpoint/2010/main" val="360780186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01588" y="3110096"/>
            <a:ext cx="4798701" cy="621106"/>
          </a:xfrm>
          <a:prstGeom prst="rect">
            <a:avLst/>
          </a:prstGeom>
        </p:spPr>
        <p:txBody>
          <a:bodyPr lIns="0" tIns="45720" rIns="0" bIns="45720" anchor="ctr" anchorCtr="0">
            <a:noAutofit/>
          </a:bodyPr>
          <a:lstStyle>
            <a:lvl1pPr algn="ctr">
              <a:defRPr sz="6000" b="0">
                <a:solidFill>
                  <a:schemeClr val="accent2"/>
                </a:solidFill>
              </a:defRPr>
            </a:lvl1pPr>
          </a:lstStyle>
          <a:p>
            <a:r>
              <a:rPr lang="en-US"/>
              <a:t>Thank you</a:t>
            </a:r>
          </a:p>
        </p:txBody>
      </p:sp>
      <p:pic>
        <p:nvPicPr>
          <p:cNvPr id="4" name="Picture 3">
            <a:extLst>
              <a:ext uri="{FF2B5EF4-FFF2-40B4-BE49-F238E27FC236}">
                <a16:creationId xmlns:a16="http://schemas.microsoft.com/office/drawing/2014/main" id="{712DCD08-3E5C-6344-B323-974ED15BF5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48715" y="5989241"/>
            <a:ext cx="1943857" cy="457200"/>
          </a:xfrm>
          <a:prstGeom prst="rect">
            <a:avLst/>
          </a:prstGeom>
        </p:spPr>
      </p:pic>
    </p:spTree>
    <p:extLst>
      <p:ext uri="{BB962C8B-B14F-4D97-AF65-F5344CB8AC3E}">
        <p14:creationId xmlns:p14="http://schemas.microsoft.com/office/powerpoint/2010/main" val="2710734218"/>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21294" y="3110096"/>
            <a:ext cx="4798701" cy="621106"/>
          </a:xfrm>
          <a:prstGeom prst="rect">
            <a:avLst/>
          </a:prstGeom>
        </p:spPr>
        <p:txBody>
          <a:bodyPr lIns="0" tIns="45720" rIns="0" bIns="45720" anchor="ctr" anchorCtr="0">
            <a:noAutofit/>
          </a:bodyPr>
          <a:lstStyle>
            <a:lvl1pPr algn="ctr">
              <a:defRPr sz="6000" b="0">
                <a:solidFill>
                  <a:schemeClr val="accent2"/>
                </a:solidFill>
              </a:defRPr>
            </a:lvl1pPr>
          </a:lstStyle>
          <a:p>
            <a:r>
              <a:rPr lang="en-US"/>
              <a:t>Thank you</a:t>
            </a:r>
          </a:p>
        </p:txBody>
      </p:sp>
      <p:pic>
        <p:nvPicPr>
          <p:cNvPr id="5" name="Picture 4">
            <a:extLst>
              <a:ext uri="{FF2B5EF4-FFF2-40B4-BE49-F238E27FC236}">
                <a16:creationId xmlns:a16="http://schemas.microsoft.com/office/drawing/2014/main" id="{5CA5AAB7-E8AC-B513-1F13-F7D9E1F3CA12}"/>
              </a:ext>
            </a:extLst>
          </p:cNvPr>
          <p:cNvPicPr>
            <a:picLocks noChangeAspect="1"/>
          </p:cNvPicPr>
          <p:nvPr userDrawn="1"/>
        </p:nvPicPr>
        <p:blipFill>
          <a:blip r:embed="rId2"/>
          <a:stretch>
            <a:fillRect/>
          </a:stretch>
        </p:blipFill>
        <p:spPr>
          <a:xfrm>
            <a:off x="5925344" y="6273913"/>
            <a:ext cx="990600" cy="457200"/>
          </a:xfrm>
          <a:prstGeom prst="rect">
            <a:avLst/>
          </a:prstGeom>
        </p:spPr>
      </p:pic>
    </p:spTree>
    <p:extLst>
      <p:ext uri="{BB962C8B-B14F-4D97-AF65-F5344CB8AC3E}">
        <p14:creationId xmlns:p14="http://schemas.microsoft.com/office/powerpoint/2010/main" val="2590882644"/>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75444" y="567058"/>
            <a:ext cx="1188720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31659556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p:nvSpPr>
        <p:spPr>
          <a:xfrm>
            <a:off x="1885838" y="620396"/>
            <a:ext cx="10955450" cy="6602729"/>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3" name="Title 1"/>
          <p:cNvSpPr>
            <a:spLocks noGrp="1"/>
          </p:cNvSpPr>
          <p:nvPr>
            <p:ph type="ctrTitle" hasCustomPrompt="1"/>
          </p:nvPr>
        </p:nvSpPr>
        <p:spPr>
          <a:xfrm>
            <a:off x="2478657" y="924570"/>
            <a:ext cx="8680410" cy="1646102"/>
          </a:xfrm>
          <a:prstGeom prst="rect">
            <a:avLst/>
          </a:prstGeom>
        </p:spPr>
        <p:txBody>
          <a:bodyPr lIns="0" tIns="45720" rIns="0" bIns="45720" anchor="t" anchorCtr="0">
            <a:noAutofit/>
          </a:bodyPr>
          <a:lstStyle>
            <a:lvl1pPr algn="l">
              <a:defRPr sz="5400" b="1" baseline="0">
                <a:solidFill>
                  <a:schemeClr val="accent3"/>
                </a:solidFill>
              </a:defRPr>
            </a:lvl1pPr>
          </a:lstStyle>
          <a:p>
            <a:r>
              <a:rPr lang="en-US"/>
              <a:t>Click to add Section title</a:t>
            </a:r>
          </a:p>
        </p:txBody>
      </p:sp>
      <p:sp>
        <p:nvSpPr>
          <p:cNvPr id="4" name="Subtitle 2"/>
          <p:cNvSpPr>
            <a:spLocks noGrp="1"/>
          </p:cNvSpPr>
          <p:nvPr>
            <p:ph type="subTitle" idx="1" hasCustomPrompt="1"/>
          </p:nvPr>
        </p:nvSpPr>
        <p:spPr>
          <a:xfrm>
            <a:off x="2478657" y="6093208"/>
            <a:ext cx="6791864" cy="704406"/>
          </a:xfrm>
          <a:prstGeom prst="rect">
            <a:avLst/>
          </a:prstGeom>
        </p:spPr>
        <p:txBody>
          <a:bodyPr lIns="0" tIns="0" rIns="0" bIns="0" anchor="b">
            <a:noAutofit/>
          </a:bodyPr>
          <a:lstStyle>
            <a:lvl1pPr marL="0" indent="0" algn="l">
              <a:buNone/>
              <a:defRPr sz="2800" b="0">
                <a:solidFill>
                  <a:schemeClr val="accent3"/>
                </a:solidFill>
                <a:latin typeface="+mn-lt"/>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760018" y="6479875"/>
            <a:ext cx="1529750" cy="317739"/>
          </a:xfrm>
        </p:spPr>
        <p:txBody>
          <a:bodyPr lIns="0" tIns="0" rIns="0" bIns="0" anchor="b">
            <a:noAutofit/>
          </a:bodyPr>
          <a:lstStyle>
            <a:lvl1pPr marL="0" indent="0" algn="r">
              <a:buNone/>
              <a:defRPr sz="1400">
                <a:solidFill>
                  <a:schemeClr val="accent3"/>
                </a:solidFill>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55263" y="6479875"/>
            <a:ext cx="1529750" cy="317739"/>
          </a:xfrm>
        </p:spPr>
        <p:txBody>
          <a:bodyPr lIns="0" tIns="0" rIns="0" bIns="0" anchor="b">
            <a:noAutofit/>
          </a:bodyPr>
          <a:lstStyle>
            <a:lvl1pPr marL="0" indent="0" algn="l">
              <a:buNone/>
              <a:defRPr sz="1400">
                <a:solidFill>
                  <a:schemeClr val="tx2"/>
                </a:solidFill>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Add presenter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85838" cy="620396"/>
          </a:xfrm>
          <a:prstGeom prst="rect">
            <a:avLst/>
          </a:prstGeom>
        </p:spPr>
      </p:pic>
    </p:spTree>
    <p:extLst>
      <p:ext uri="{BB962C8B-B14F-4D97-AF65-F5344CB8AC3E}">
        <p14:creationId xmlns:p14="http://schemas.microsoft.com/office/powerpoint/2010/main" val="346142694"/>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1_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119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Slide Main">
    <p:spTree>
      <p:nvGrpSpPr>
        <p:cNvPr id="1" name=""/>
        <p:cNvGrpSpPr/>
        <p:nvPr/>
      </p:nvGrpSpPr>
      <p:grpSpPr>
        <a:xfrm>
          <a:off x="0" y="0"/>
          <a:ext cx="0" cy="0"/>
          <a:chOff x="0" y="0"/>
          <a:chExt cx="0" cy="0"/>
        </a:xfrm>
      </p:grpSpPr>
      <p:sp>
        <p:nvSpPr>
          <p:cNvPr id="16" name="Rectangle 15"/>
          <p:cNvSpPr/>
          <p:nvPr/>
        </p:nvSpPr>
        <p:spPr>
          <a:xfrm>
            <a:off x="376518" y="358775"/>
            <a:ext cx="12134088" cy="653796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a:solidFill>
                <a:schemeClr val="tx1"/>
              </a:solidFill>
            </a:endParaRPr>
          </a:p>
        </p:txBody>
      </p:sp>
      <p:sp>
        <p:nvSpPr>
          <p:cNvPr id="2" name="Title 1"/>
          <p:cNvSpPr>
            <a:spLocks noGrp="1"/>
          </p:cNvSpPr>
          <p:nvPr>
            <p:ph type="ctrTitle"/>
          </p:nvPr>
        </p:nvSpPr>
        <p:spPr>
          <a:xfrm>
            <a:off x="7425204" y="1618488"/>
            <a:ext cx="4693223" cy="621106"/>
          </a:xfrm>
          <a:prstGeom prst="rect">
            <a:avLst/>
          </a:prstGeom>
        </p:spPr>
        <p:txBody>
          <a:bodyPr lIns="0" tIns="45720" rIns="0" bIns="45720" anchor="t" anchorCtr="0">
            <a:noAutofit/>
          </a:bodyPr>
          <a:lstStyle>
            <a:lvl1pPr>
              <a:defRPr sz="4600"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7425205" y="5333781"/>
            <a:ext cx="4693223" cy="563128"/>
          </a:xfrm>
          <a:prstGeom prst="rect">
            <a:avLst/>
          </a:prstGeom>
        </p:spPr>
        <p:txBody>
          <a:bodyPr lIns="0" rIns="0">
            <a:noAutofit/>
          </a:bodyPr>
          <a:lstStyle>
            <a:lvl1pPr marL="0" indent="0" algn="l">
              <a:buNone/>
              <a:defRPr sz="2000" b="1">
                <a:solidFill>
                  <a:schemeClr val="accent2"/>
                </a:solidFill>
                <a:latin typeface="+mj-lt"/>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a:t>Click to edit Master subtitle style</a:t>
            </a:r>
          </a:p>
        </p:txBody>
      </p:sp>
      <p:sp>
        <p:nvSpPr>
          <p:cNvPr id="8" name="Picture Placeholder 64">
            <a:extLst>
              <a:ext uri="{FF2B5EF4-FFF2-40B4-BE49-F238E27FC236}">
                <a16:creationId xmlns:a16="http://schemas.microsoft.com/office/drawing/2014/main" id="{8CD81F24-3D02-7843-8D2F-3EC36AECEA27}"/>
              </a:ext>
            </a:extLst>
          </p:cNvPr>
          <p:cNvSpPr>
            <a:spLocks noGrp="1"/>
          </p:cNvSpPr>
          <p:nvPr>
            <p:ph type="pic" sz="quarter" idx="12" hasCustomPrompt="1"/>
          </p:nvPr>
        </p:nvSpPr>
        <p:spPr>
          <a:xfrm flipH="1">
            <a:off x="376516" y="358774"/>
            <a:ext cx="6537961" cy="6537961"/>
          </a:xfrm>
          <a:custGeom>
            <a:avLst/>
            <a:gdLst>
              <a:gd name="connsiteX0" fmla="*/ 2401251 w 6108176"/>
              <a:gd name="connsiteY0" fmla="*/ 0 h 6119507"/>
              <a:gd name="connsiteX1" fmla="*/ 3884955 w 6108176"/>
              <a:gd name="connsiteY1" fmla="*/ 0 h 6119507"/>
              <a:gd name="connsiteX2" fmla="*/ 4077766 w 6108176"/>
              <a:gd name="connsiteY2" fmla="*/ 49577 h 6119507"/>
              <a:gd name="connsiteX3" fmla="*/ 6031698 w 6108176"/>
              <a:gd name="connsiteY3" fmla="*/ 1810336 h 6119507"/>
              <a:gd name="connsiteX4" fmla="*/ 6108176 w 6108176"/>
              <a:gd name="connsiteY4" fmla="*/ 2009700 h 6119507"/>
              <a:gd name="connsiteX5" fmla="*/ 6108176 w 6108176"/>
              <a:gd name="connsiteY5" fmla="*/ 4093047 h 6119507"/>
              <a:gd name="connsiteX6" fmla="*/ 6031698 w 6108176"/>
              <a:gd name="connsiteY6" fmla="*/ 4292410 h 6119507"/>
              <a:gd name="connsiteX7" fmla="*/ 4077766 w 6108176"/>
              <a:gd name="connsiteY7" fmla="*/ 6053169 h 6119507"/>
              <a:gd name="connsiteX8" fmla="*/ 3819769 w 6108176"/>
              <a:gd name="connsiteY8" fmla="*/ 6119507 h 6119507"/>
              <a:gd name="connsiteX9" fmla="*/ 2466437 w 6108176"/>
              <a:gd name="connsiteY9" fmla="*/ 6119507 h 6119507"/>
              <a:gd name="connsiteX10" fmla="*/ 2208440 w 6108176"/>
              <a:gd name="connsiteY10" fmla="*/ 6053169 h 6119507"/>
              <a:gd name="connsiteX11" fmla="*/ 0 w 6108176"/>
              <a:gd name="connsiteY11" fmla="*/ 3051373 h 6119507"/>
              <a:gd name="connsiteX12" fmla="*/ 2208440 w 6108176"/>
              <a:gd name="connsiteY12" fmla="*/ 49577 h 61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176" h="6119507">
                <a:moveTo>
                  <a:pt x="2401251" y="0"/>
                </a:moveTo>
                <a:lnTo>
                  <a:pt x="3884955" y="0"/>
                </a:lnTo>
                <a:lnTo>
                  <a:pt x="4077766" y="49577"/>
                </a:lnTo>
                <a:cubicBezTo>
                  <a:pt x="4957393" y="323170"/>
                  <a:pt x="5671366" y="972752"/>
                  <a:pt x="6031698" y="1810336"/>
                </a:cubicBezTo>
                <a:lnTo>
                  <a:pt x="6108176" y="2009700"/>
                </a:lnTo>
                <a:lnTo>
                  <a:pt x="6108176" y="4093047"/>
                </a:lnTo>
                <a:lnTo>
                  <a:pt x="6031698" y="4292410"/>
                </a:lnTo>
                <a:cubicBezTo>
                  <a:pt x="5671366" y="5129995"/>
                  <a:pt x="4957393" y="5779577"/>
                  <a:pt x="4077766" y="6053169"/>
                </a:cubicBezTo>
                <a:lnTo>
                  <a:pt x="3819769" y="6119507"/>
                </a:lnTo>
                <a:lnTo>
                  <a:pt x="2466437" y="6119507"/>
                </a:lnTo>
                <a:lnTo>
                  <a:pt x="2208440" y="6053169"/>
                </a:lnTo>
                <a:cubicBezTo>
                  <a:pt x="928982" y="5655216"/>
                  <a:pt x="0" y="4461782"/>
                  <a:pt x="0" y="3051373"/>
                </a:cubicBezTo>
                <a:cubicBezTo>
                  <a:pt x="0" y="1640964"/>
                  <a:pt x="928982" y="447530"/>
                  <a:pt x="2208440" y="49577"/>
                </a:cubicBezTo>
                <a:close/>
              </a:path>
            </a:pathLst>
          </a:custGeom>
          <a:solidFill>
            <a:schemeClr val="accent3"/>
          </a:solidFill>
        </p:spPr>
        <p:txBody>
          <a:bodyPr wrap="square" anchor="ctr">
            <a:noAutofit/>
          </a:bodyPr>
          <a:lstStyle>
            <a:lvl1pPr marL="0" marR="0" indent="0" algn="ctr" defTabSz="981075" rtl="0" eaLnBrk="1" fontAlgn="base" latinLnBrk="0" hangingPunct="1">
              <a:lnSpc>
                <a:spcPct val="100000"/>
              </a:lnSpc>
              <a:spcBef>
                <a:spcPct val="40000"/>
              </a:spcBef>
              <a:spcAft>
                <a:spcPct val="0"/>
              </a:spcAft>
              <a:buClr>
                <a:schemeClr val="accent3"/>
              </a:buClr>
              <a:buSzPts val="2400"/>
              <a:buFontTx/>
              <a:buNone/>
              <a:tabLst/>
              <a:defRPr sz="2400">
                <a:solidFill>
                  <a:schemeClr val="tx2"/>
                </a:solidFill>
              </a:defRPr>
            </a:lvl1pPr>
          </a:lstStyle>
          <a:p>
            <a:pPr marL="0" marR="0" lvl="0" indent="0" algn="ctr" defTabSz="981075" rtl="0" eaLnBrk="1" fontAlgn="base" latinLnBrk="0" hangingPunct="1">
              <a:lnSpc>
                <a:spcPct val="100000"/>
              </a:lnSpc>
              <a:spcBef>
                <a:spcPct val="40000"/>
              </a:spcBef>
              <a:spcAft>
                <a:spcPct val="0"/>
              </a:spcAft>
              <a:buClr>
                <a:schemeClr val="accent3"/>
              </a:buClr>
              <a:buSzPts val="2400"/>
              <a:buFontTx/>
              <a:buNone/>
              <a:tabLst/>
              <a:defRPr/>
            </a:pPr>
            <a:r>
              <a:rPr lang="en-US"/>
              <a:t>Replace with other image choices as desired</a:t>
            </a:r>
          </a:p>
        </p:txBody>
      </p:sp>
    </p:spTree>
    <p:extLst>
      <p:ext uri="{BB962C8B-B14F-4D97-AF65-F5344CB8AC3E}">
        <p14:creationId xmlns:p14="http://schemas.microsoft.com/office/powerpoint/2010/main" val="4086321226"/>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75444" y="567058"/>
            <a:ext cx="1207008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76238" y="1833214"/>
            <a:ext cx="12070080" cy="4643437"/>
          </a:xfrm>
        </p:spPr>
        <p:txBody>
          <a:bodyPr/>
          <a:lstStyle>
            <a:lvl1pPr>
              <a:buClr>
                <a:schemeClr val="accent3"/>
              </a:buClr>
              <a:buSzPct val="80000"/>
              <a:defRPr>
                <a:latin typeface="Arial" panose="020B0604020202020204" pitchFamily="34" charset="0"/>
                <a:cs typeface="Arial" panose="020B0604020202020204" pitchFamily="34" charset="0"/>
              </a:defRPr>
            </a:lvl1pPr>
            <a:lvl2pPr>
              <a:buClr>
                <a:schemeClr val="accent3"/>
              </a:buClr>
              <a:buSzPct val="80000"/>
              <a:defRPr>
                <a:latin typeface="Arial" panose="020B0604020202020204" pitchFamily="34" charset="0"/>
                <a:cs typeface="Arial" panose="020B0604020202020204" pitchFamily="34" charset="0"/>
              </a:defRPr>
            </a:lvl2pPr>
            <a:lvl3pPr>
              <a:buClr>
                <a:schemeClr val="accent3"/>
              </a:buClr>
              <a:buSzPct val="80000"/>
              <a:defRPr>
                <a:latin typeface="Arial" panose="020B0604020202020204" pitchFamily="34" charset="0"/>
                <a:cs typeface="Arial" panose="020B0604020202020204" pitchFamily="34" charset="0"/>
              </a:defRPr>
            </a:lvl3pPr>
            <a:lvl4pPr>
              <a:buClr>
                <a:schemeClr val="accent3"/>
              </a:buClr>
              <a:buSzPct val="80000"/>
              <a:defRPr>
                <a:latin typeface="Arial" panose="020B0604020202020204" pitchFamily="34" charset="0"/>
                <a:cs typeface="Arial" panose="020B0604020202020204" pitchFamily="34" charset="0"/>
              </a:defRPr>
            </a:lvl4pPr>
            <a:lvl5pPr>
              <a:buClr>
                <a:schemeClr val="accent3"/>
              </a:buClr>
              <a:buSzPct val="80000"/>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 hasCustomPrompt="1"/>
          </p:nvPr>
        </p:nvSpPr>
        <p:spPr>
          <a:xfrm>
            <a:off x="375444" y="1136158"/>
            <a:ext cx="6858000" cy="563128"/>
          </a:xfrm>
          <a:prstGeom prst="rect">
            <a:avLst/>
          </a:prstGeom>
        </p:spPr>
        <p:txBody>
          <a:bodyPr lIns="0" rIns="0">
            <a:noAutofit/>
          </a:bodyPr>
          <a:lstStyle>
            <a:lvl1pPr marL="0" indent="0" algn="l">
              <a:buNone/>
              <a:defRPr sz="1800" b="1">
                <a:solidFill>
                  <a:schemeClr val="accent3"/>
                </a:solidFill>
                <a:latin typeface="+mn-lt"/>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a:t>Click to edit subtitle style</a:t>
            </a:r>
          </a:p>
        </p:txBody>
      </p:sp>
    </p:spTree>
    <p:extLst>
      <p:ext uri="{BB962C8B-B14F-4D97-AF65-F5344CB8AC3E}">
        <p14:creationId xmlns:p14="http://schemas.microsoft.com/office/powerpoint/2010/main" val="1116537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No Picture">
    <p:spTree>
      <p:nvGrpSpPr>
        <p:cNvPr id="1" name=""/>
        <p:cNvGrpSpPr/>
        <p:nvPr/>
      </p:nvGrpSpPr>
      <p:grpSpPr>
        <a:xfrm>
          <a:off x="0" y="0"/>
          <a:ext cx="0" cy="0"/>
          <a:chOff x="0" y="0"/>
          <a:chExt cx="0" cy="0"/>
        </a:xfrm>
      </p:grpSpPr>
      <p:sp>
        <p:nvSpPr>
          <p:cNvPr id="16" name="Rectangle 15"/>
          <p:cNvSpPr/>
          <p:nvPr/>
        </p:nvSpPr>
        <p:spPr>
          <a:xfrm>
            <a:off x="376518" y="358775"/>
            <a:ext cx="12130486" cy="6127886"/>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a:solidFill>
                <a:schemeClr val="tx1"/>
              </a:solidFill>
            </a:endParaRPr>
          </a:p>
        </p:txBody>
      </p:sp>
      <p:sp>
        <p:nvSpPr>
          <p:cNvPr id="2" name="Title 1"/>
          <p:cNvSpPr>
            <a:spLocks noGrp="1"/>
          </p:cNvSpPr>
          <p:nvPr>
            <p:ph type="ctrTitle"/>
          </p:nvPr>
        </p:nvSpPr>
        <p:spPr>
          <a:xfrm>
            <a:off x="933562" y="1618488"/>
            <a:ext cx="5085400" cy="621106"/>
          </a:xfrm>
          <a:prstGeom prst="rect">
            <a:avLst/>
          </a:prstGeom>
        </p:spPr>
        <p:txBody>
          <a:bodyPr lIns="0" tIns="45720" rIns="0" bIns="45720" anchor="t" anchorCtr="0">
            <a:noAutofit/>
          </a:bodyPr>
          <a:lstStyle>
            <a:lvl1pPr>
              <a:defRPr sz="4600"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933563" y="5333781"/>
            <a:ext cx="5085400" cy="563128"/>
          </a:xfrm>
          <a:prstGeom prst="rect">
            <a:avLst/>
          </a:prstGeom>
        </p:spPr>
        <p:txBody>
          <a:bodyPr lIns="0" rIns="0">
            <a:noAutofit/>
          </a:bodyPr>
          <a:lstStyle>
            <a:lvl1pPr marL="0" indent="0" algn="l">
              <a:buNone/>
              <a:defRPr sz="2000" b="1">
                <a:solidFill>
                  <a:schemeClr val="accent2"/>
                </a:solidFill>
                <a:latin typeface="+mj-lt"/>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76518" y="6640449"/>
            <a:ext cx="4141787" cy="288925"/>
          </a:xfrm>
        </p:spPr>
        <p:txBody>
          <a:bodyPr lIns="0" bIns="45720" anchor="b">
            <a:noAutofit/>
          </a:bodyPr>
          <a:lstStyle>
            <a:lvl1pPr marL="0" indent="0">
              <a:buNone/>
              <a:defRPr sz="1600">
                <a:solidFill>
                  <a:schemeClr val="tx1"/>
                </a:solidFill>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Insert Date Here</a:t>
            </a:r>
          </a:p>
        </p:txBody>
      </p:sp>
      <p:pic>
        <p:nvPicPr>
          <p:cNvPr id="8" name="Picture 7">
            <a:extLst>
              <a:ext uri="{FF2B5EF4-FFF2-40B4-BE49-F238E27FC236}">
                <a16:creationId xmlns:a16="http://schemas.microsoft.com/office/drawing/2014/main" id="{D0523D3A-742A-AE4C-A3F9-F11812E370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562" y="1006176"/>
            <a:ext cx="1943857" cy="457200"/>
          </a:xfrm>
          <a:prstGeom prst="rect">
            <a:avLst/>
          </a:prstGeom>
        </p:spPr>
      </p:pic>
    </p:spTree>
    <p:extLst>
      <p:ext uri="{BB962C8B-B14F-4D97-AF65-F5344CB8AC3E}">
        <p14:creationId xmlns:p14="http://schemas.microsoft.com/office/powerpoint/2010/main" val="4138382229"/>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and Data Area">
    <p:spTree>
      <p:nvGrpSpPr>
        <p:cNvPr id="1" name=""/>
        <p:cNvGrpSpPr/>
        <p:nvPr/>
      </p:nvGrpSpPr>
      <p:grpSpPr>
        <a:xfrm>
          <a:off x="0" y="0"/>
          <a:ext cx="0" cy="0"/>
          <a:chOff x="0" y="0"/>
          <a:chExt cx="0" cy="0"/>
        </a:xfrm>
      </p:grpSpPr>
      <p:sp>
        <p:nvSpPr>
          <p:cNvPr id="4" name="Rectangle 3"/>
          <p:cNvSpPr/>
          <p:nvPr/>
        </p:nvSpPr>
        <p:spPr>
          <a:xfrm>
            <a:off x="375443" y="1229710"/>
            <a:ext cx="12090401" cy="3479450"/>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40" name="Straight Connector 39"/>
          <p:cNvCxnSpPr/>
          <p:nvPr/>
        </p:nvCxnSpPr>
        <p:spPr>
          <a:xfrm>
            <a:off x="392837" y="6585155"/>
            <a:ext cx="1207300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75444" y="567058"/>
            <a:ext cx="1188720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375444" y="455926"/>
            <a:ext cx="12090400"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3034B35-49A7-CB46-B0D5-29BF1695C1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4904" y="6702265"/>
            <a:ext cx="1331976" cy="228600"/>
          </a:xfrm>
          <a:prstGeom prst="rect">
            <a:avLst/>
          </a:prstGeom>
        </p:spPr>
      </p:pic>
      <p:sp>
        <p:nvSpPr>
          <p:cNvPr id="8" name="Rectangle 7">
            <a:extLst>
              <a:ext uri="{FF2B5EF4-FFF2-40B4-BE49-F238E27FC236}">
                <a16:creationId xmlns:a16="http://schemas.microsoft.com/office/drawing/2014/main" id="{A3D95D5E-7A85-B3D7-09B7-8C352FF170E5}"/>
              </a:ext>
            </a:extLst>
          </p:cNvPr>
          <p:cNvSpPr/>
          <p:nvPr userDrawn="1"/>
        </p:nvSpPr>
        <p:spPr>
          <a:xfrm>
            <a:off x="155989" y="6656067"/>
            <a:ext cx="1769806" cy="523568"/>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12" name="SlideNumber">
            <a:extLst>
              <a:ext uri="{FF2B5EF4-FFF2-40B4-BE49-F238E27FC236}">
                <a16:creationId xmlns:a16="http://schemas.microsoft.com/office/drawing/2014/main" id="{75638C01-404F-246B-C8B9-FF4769925B20}"/>
              </a:ext>
            </a:extLst>
          </p:cNvPr>
          <p:cNvSpPr/>
          <p:nvPr userDrawn="1"/>
        </p:nvSpPr>
        <p:spPr>
          <a:xfrm>
            <a:off x="392837" y="6702265"/>
            <a:ext cx="2056989" cy="22859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l"/>
            <a:r>
              <a:rPr lang="en-US" sz="1200" b="0" baseline="0">
                <a:solidFill>
                  <a:srgbClr val="080808"/>
                </a:solidFill>
                <a:latin typeface="+mj-lt"/>
              </a:rPr>
              <a:t>Introducing AP Precalculus</a:t>
            </a:r>
            <a:endParaRPr lang="fr-FR" sz="1200" b="0">
              <a:solidFill>
                <a:srgbClr val="080808"/>
              </a:solidFill>
              <a:latin typeface="+mj-lt"/>
            </a:endParaRPr>
          </a:p>
        </p:txBody>
      </p:sp>
    </p:spTree>
    <p:extLst>
      <p:ext uri="{BB962C8B-B14F-4D97-AF65-F5344CB8AC3E}">
        <p14:creationId xmlns:p14="http://schemas.microsoft.com/office/powerpoint/2010/main" val="1229151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with a sidebar option">
    <p:spTree>
      <p:nvGrpSpPr>
        <p:cNvPr id="1" name=""/>
        <p:cNvGrpSpPr/>
        <p:nvPr/>
      </p:nvGrpSpPr>
      <p:grpSpPr>
        <a:xfrm>
          <a:off x="0" y="0"/>
          <a:ext cx="0" cy="0"/>
          <a:chOff x="0" y="0"/>
          <a:chExt cx="0" cy="0"/>
        </a:xfrm>
      </p:grpSpPr>
      <p:sp>
        <p:nvSpPr>
          <p:cNvPr id="27"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30" name="Straight Connector 29"/>
          <p:cNvCxnSpPr/>
          <p:nvPr/>
        </p:nvCxnSpPr>
        <p:spPr>
          <a:xfrm>
            <a:off x="2230438" y="6585155"/>
            <a:ext cx="1023540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2230438" y="567058"/>
            <a:ext cx="10235406"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2230438" y="463763"/>
            <a:ext cx="10235406"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2230438" y="1833214"/>
            <a:ext cx="10235406" cy="4643437"/>
          </a:xfrm>
        </p:spPr>
        <p:txBody>
          <a:bodyPr/>
          <a:lstStyle>
            <a:lvl1pPr>
              <a:buClr>
                <a:schemeClr val="accent3"/>
              </a:buClr>
              <a:buSzPct val="80000"/>
              <a:defRPr>
                <a:latin typeface="Arial" panose="020B0604020202020204" pitchFamily="34" charset="0"/>
                <a:cs typeface="Arial" panose="020B0604020202020204" pitchFamily="34" charset="0"/>
              </a:defRPr>
            </a:lvl1pPr>
            <a:lvl2pPr>
              <a:buClr>
                <a:schemeClr val="accent3"/>
              </a:buClr>
              <a:buSzPct val="80000"/>
              <a:defRPr>
                <a:latin typeface="Arial" panose="020B0604020202020204" pitchFamily="34" charset="0"/>
                <a:cs typeface="Arial" panose="020B0604020202020204" pitchFamily="34" charset="0"/>
              </a:defRPr>
            </a:lvl2pPr>
            <a:lvl3pPr>
              <a:buClr>
                <a:schemeClr val="accent3"/>
              </a:buClr>
              <a:buSzPct val="80000"/>
              <a:defRPr>
                <a:latin typeface="Arial" panose="020B0604020202020204" pitchFamily="34" charset="0"/>
                <a:cs typeface="Arial" panose="020B0604020202020204" pitchFamily="34" charset="0"/>
              </a:defRPr>
            </a:lvl3pPr>
            <a:lvl4pPr>
              <a:buClr>
                <a:schemeClr val="accent3"/>
              </a:buClr>
              <a:buSzPct val="80000"/>
              <a:defRPr>
                <a:latin typeface="Arial" panose="020B0604020202020204" pitchFamily="34" charset="0"/>
                <a:cs typeface="Arial" panose="020B0604020202020204" pitchFamily="34" charset="0"/>
              </a:defRPr>
            </a:lvl4pPr>
            <a:lvl5pPr>
              <a:buClr>
                <a:schemeClr val="accent3"/>
              </a:buClr>
              <a:buSzPct val="80000"/>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ECF5F38E-1357-E94C-ACD7-71199C4E9C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30438" y="6702265"/>
            <a:ext cx="1331976" cy="228600"/>
          </a:xfrm>
          <a:prstGeom prst="rect">
            <a:avLst/>
          </a:prstGeom>
        </p:spPr>
      </p:pic>
      <p:sp>
        <p:nvSpPr>
          <p:cNvPr id="11" name="Rectangle 10">
            <a:extLst>
              <a:ext uri="{FF2B5EF4-FFF2-40B4-BE49-F238E27FC236}">
                <a16:creationId xmlns:a16="http://schemas.microsoft.com/office/drawing/2014/main" id="{3916A63F-BAF1-CFA6-F2AD-2B4166274A76}"/>
              </a:ext>
            </a:extLst>
          </p:cNvPr>
          <p:cNvSpPr/>
          <p:nvPr userDrawn="1"/>
        </p:nvSpPr>
        <p:spPr>
          <a:xfrm>
            <a:off x="1993590" y="6656067"/>
            <a:ext cx="1769806" cy="523568"/>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13" name="SlideNumber">
            <a:extLst>
              <a:ext uri="{FF2B5EF4-FFF2-40B4-BE49-F238E27FC236}">
                <a16:creationId xmlns:a16="http://schemas.microsoft.com/office/drawing/2014/main" id="{33A5AD68-A813-27D5-6220-1FB46CCEB9F2}"/>
              </a:ext>
            </a:extLst>
          </p:cNvPr>
          <p:cNvSpPr/>
          <p:nvPr userDrawn="1"/>
        </p:nvSpPr>
        <p:spPr>
          <a:xfrm>
            <a:off x="2230438" y="6702265"/>
            <a:ext cx="2056989" cy="22859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l"/>
            <a:r>
              <a:rPr lang="en-US" sz="1200" b="0" baseline="0">
                <a:solidFill>
                  <a:srgbClr val="080808"/>
                </a:solidFill>
                <a:latin typeface="+mj-lt"/>
              </a:rPr>
              <a:t>Introducing AP Precalculus</a:t>
            </a:r>
            <a:endParaRPr lang="fr-FR" sz="1200" b="0">
              <a:solidFill>
                <a:srgbClr val="080808"/>
              </a:solidFill>
              <a:latin typeface="+mj-lt"/>
            </a:endParaRPr>
          </a:p>
        </p:txBody>
      </p:sp>
    </p:spTree>
    <p:extLst>
      <p:ext uri="{BB962C8B-B14F-4D97-AF65-F5344CB8AC3E}">
        <p14:creationId xmlns:p14="http://schemas.microsoft.com/office/powerpoint/2010/main" val="1497479054"/>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ta Left">
    <p:spTree>
      <p:nvGrpSpPr>
        <p:cNvPr id="1" name=""/>
        <p:cNvGrpSpPr/>
        <p:nvPr/>
      </p:nvGrpSpPr>
      <p:grpSpPr>
        <a:xfrm>
          <a:off x="0" y="0"/>
          <a:ext cx="0" cy="0"/>
          <a:chOff x="0" y="0"/>
          <a:chExt cx="0" cy="0"/>
        </a:xfrm>
      </p:grpSpPr>
      <p:sp>
        <p:nvSpPr>
          <p:cNvPr id="12" name="Rectangle 11"/>
          <p:cNvSpPr/>
          <p:nvPr/>
        </p:nvSpPr>
        <p:spPr>
          <a:xfrm>
            <a:off x="0" y="0"/>
            <a:ext cx="4789283" cy="7223125"/>
          </a:xfrm>
          <a:prstGeom prst="rect">
            <a:avLst/>
          </a:prstGeom>
          <a:solidFill>
            <a:schemeClr val="accent2">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27"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30" name="Straight Connector 29"/>
          <p:cNvCxnSpPr/>
          <p:nvPr/>
        </p:nvCxnSpPr>
        <p:spPr>
          <a:xfrm>
            <a:off x="5182120" y="6585155"/>
            <a:ext cx="728372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5182120" y="567058"/>
            <a:ext cx="7080524"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5182120" y="455926"/>
            <a:ext cx="7283724" cy="7837"/>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 Placeholder 3"/>
          <p:cNvSpPr>
            <a:spLocks noGrp="1"/>
          </p:cNvSpPr>
          <p:nvPr>
            <p:ph type="body" sz="quarter" idx="10"/>
          </p:nvPr>
        </p:nvSpPr>
        <p:spPr>
          <a:xfrm>
            <a:off x="5182120" y="1833214"/>
            <a:ext cx="7080524" cy="4643437"/>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EA352E65-E273-F740-BC1A-A0B7F482E9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2120" y="6702265"/>
            <a:ext cx="1331976" cy="228600"/>
          </a:xfrm>
          <a:prstGeom prst="rect">
            <a:avLst/>
          </a:prstGeom>
        </p:spPr>
      </p:pic>
      <p:sp>
        <p:nvSpPr>
          <p:cNvPr id="13" name="Rectangle 12">
            <a:extLst>
              <a:ext uri="{FF2B5EF4-FFF2-40B4-BE49-F238E27FC236}">
                <a16:creationId xmlns:a16="http://schemas.microsoft.com/office/drawing/2014/main" id="{68F895A4-811A-3413-5E14-9C60843E4CDD}"/>
              </a:ext>
            </a:extLst>
          </p:cNvPr>
          <p:cNvSpPr/>
          <p:nvPr userDrawn="1"/>
        </p:nvSpPr>
        <p:spPr>
          <a:xfrm>
            <a:off x="4940707" y="6656067"/>
            <a:ext cx="1769806" cy="523568"/>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15" name="SlideNumber">
            <a:extLst>
              <a:ext uri="{FF2B5EF4-FFF2-40B4-BE49-F238E27FC236}">
                <a16:creationId xmlns:a16="http://schemas.microsoft.com/office/drawing/2014/main" id="{B9A6521D-5C3F-AF4D-F137-4526C7A4D027}"/>
              </a:ext>
            </a:extLst>
          </p:cNvPr>
          <p:cNvSpPr/>
          <p:nvPr userDrawn="1"/>
        </p:nvSpPr>
        <p:spPr>
          <a:xfrm>
            <a:off x="5177555" y="6702265"/>
            <a:ext cx="2056989" cy="22859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l"/>
            <a:r>
              <a:rPr lang="en-US" sz="1200" b="0" baseline="0">
                <a:solidFill>
                  <a:srgbClr val="080808"/>
                </a:solidFill>
                <a:latin typeface="+mj-lt"/>
              </a:rPr>
              <a:t>Introducing AP Precalculus</a:t>
            </a:r>
            <a:endParaRPr lang="fr-FR" sz="1200" b="0">
              <a:solidFill>
                <a:srgbClr val="080808"/>
              </a:solidFill>
              <a:latin typeface="+mj-lt"/>
            </a:endParaRPr>
          </a:p>
        </p:txBody>
      </p:sp>
    </p:spTree>
    <p:extLst>
      <p:ext uri="{BB962C8B-B14F-4D97-AF65-F5344CB8AC3E}">
        <p14:creationId xmlns:p14="http://schemas.microsoft.com/office/powerpoint/2010/main" val="4243488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ighlight Area Left">
    <p:spTree>
      <p:nvGrpSpPr>
        <p:cNvPr id="1" name=""/>
        <p:cNvGrpSpPr/>
        <p:nvPr/>
      </p:nvGrpSpPr>
      <p:grpSpPr>
        <a:xfrm>
          <a:off x="0" y="0"/>
          <a:ext cx="0" cy="0"/>
          <a:chOff x="0" y="0"/>
          <a:chExt cx="0" cy="0"/>
        </a:xfrm>
      </p:grpSpPr>
      <p:sp>
        <p:nvSpPr>
          <p:cNvPr id="12" name="Rectangle 11"/>
          <p:cNvSpPr/>
          <p:nvPr/>
        </p:nvSpPr>
        <p:spPr>
          <a:xfrm>
            <a:off x="0" y="0"/>
            <a:ext cx="4789283" cy="7223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20"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23" name="Straight Connector 22"/>
          <p:cNvCxnSpPr/>
          <p:nvPr/>
        </p:nvCxnSpPr>
        <p:spPr>
          <a:xfrm>
            <a:off x="5182120" y="6585155"/>
            <a:ext cx="728372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5182120" y="567058"/>
            <a:ext cx="7080524"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5182120" y="455926"/>
            <a:ext cx="7283724" cy="7837"/>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
          <p:cNvSpPr>
            <a:spLocks noGrp="1"/>
          </p:cNvSpPr>
          <p:nvPr>
            <p:ph type="body" sz="quarter" idx="10"/>
          </p:nvPr>
        </p:nvSpPr>
        <p:spPr>
          <a:xfrm>
            <a:off x="5182120" y="1833214"/>
            <a:ext cx="7080524" cy="4643437"/>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C2434B4D-DD60-D24A-B18A-1D83AEE284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2120" y="6702265"/>
            <a:ext cx="1331976" cy="228600"/>
          </a:xfrm>
          <a:prstGeom prst="rect">
            <a:avLst/>
          </a:prstGeom>
        </p:spPr>
      </p:pic>
      <p:sp>
        <p:nvSpPr>
          <p:cNvPr id="11" name="Rectangle 10">
            <a:extLst>
              <a:ext uri="{FF2B5EF4-FFF2-40B4-BE49-F238E27FC236}">
                <a16:creationId xmlns:a16="http://schemas.microsoft.com/office/drawing/2014/main" id="{3A3246F8-9246-AD74-453C-63819C532989}"/>
              </a:ext>
            </a:extLst>
          </p:cNvPr>
          <p:cNvSpPr/>
          <p:nvPr userDrawn="1"/>
        </p:nvSpPr>
        <p:spPr>
          <a:xfrm>
            <a:off x="4952357" y="6656067"/>
            <a:ext cx="1769806" cy="523568"/>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14" name="SlideNumber">
            <a:extLst>
              <a:ext uri="{FF2B5EF4-FFF2-40B4-BE49-F238E27FC236}">
                <a16:creationId xmlns:a16="http://schemas.microsoft.com/office/drawing/2014/main" id="{2B2AC1C5-CE1C-1006-5D95-4E5F6B54B0C3}"/>
              </a:ext>
            </a:extLst>
          </p:cNvPr>
          <p:cNvSpPr/>
          <p:nvPr userDrawn="1"/>
        </p:nvSpPr>
        <p:spPr>
          <a:xfrm>
            <a:off x="5189205" y="6702265"/>
            <a:ext cx="2056989" cy="22859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l"/>
            <a:r>
              <a:rPr lang="en-US" sz="1200" b="0" baseline="0">
                <a:solidFill>
                  <a:srgbClr val="080808"/>
                </a:solidFill>
                <a:latin typeface="+mj-lt"/>
              </a:rPr>
              <a:t>Introducing AP Precalculus</a:t>
            </a:r>
            <a:endParaRPr lang="fr-FR" sz="1200" b="0">
              <a:solidFill>
                <a:srgbClr val="080808"/>
              </a:solidFill>
              <a:latin typeface="+mj-lt"/>
            </a:endParaRPr>
          </a:p>
        </p:txBody>
      </p:sp>
    </p:spTree>
    <p:extLst>
      <p:ext uri="{BB962C8B-B14F-4D97-AF65-F5344CB8AC3E}">
        <p14:creationId xmlns:p14="http://schemas.microsoft.com/office/powerpoint/2010/main" val="161176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 name="Slide title"/>
          <p:cNvSpPr>
            <a:spLocks noGrp="1" noChangeArrowheads="1"/>
          </p:cNvSpPr>
          <p:nvPr>
            <p:ph type="title"/>
          </p:nvPr>
        </p:nvSpPr>
        <p:spPr bwMode="gray">
          <a:xfrm>
            <a:off x="375444" y="567058"/>
            <a:ext cx="1209040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31"/>
            </p:custDataLst>
          </p:nvPr>
        </p:nvSpPr>
        <p:spPr>
          <a:xfrm>
            <a:off x="375444" y="1278372"/>
            <a:ext cx="12090400" cy="4634408"/>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12" name="Straight Connector 11"/>
          <p:cNvCxnSpPr/>
          <p:nvPr/>
        </p:nvCxnSpPr>
        <p:spPr>
          <a:xfrm>
            <a:off x="375444" y="455926"/>
            <a:ext cx="12090400"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92837" y="6585155"/>
            <a:ext cx="1207300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1B4252-138C-1E4E-8491-06018F701D89}"/>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74904" y="6702265"/>
            <a:ext cx="1331976" cy="228600"/>
          </a:xfrm>
          <a:prstGeom prst="rect">
            <a:avLst/>
          </a:prstGeom>
        </p:spPr>
      </p:pic>
      <p:sp>
        <p:nvSpPr>
          <p:cNvPr id="2" name="Rectangle 1">
            <a:extLst>
              <a:ext uri="{FF2B5EF4-FFF2-40B4-BE49-F238E27FC236}">
                <a16:creationId xmlns:a16="http://schemas.microsoft.com/office/drawing/2014/main" id="{227D1800-D1CE-765B-B3BD-E6D162D527A4}"/>
              </a:ext>
            </a:extLst>
          </p:cNvPr>
          <p:cNvSpPr/>
          <p:nvPr userDrawn="1"/>
        </p:nvSpPr>
        <p:spPr>
          <a:xfrm>
            <a:off x="155989" y="6656067"/>
            <a:ext cx="1769806" cy="523568"/>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10" name="SlideNumber">
            <a:extLst>
              <a:ext uri="{FF2B5EF4-FFF2-40B4-BE49-F238E27FC236}">
                <a16:creationId xmlns:a16="http://schemas.microsoft.com/office/drawing/2014/main" id="{0C6D8A4C-4005-66D3-CB02-9533BDF7B8FD}"/>
              </a:ext>
            </a:extLst>
          </p:cNvPr>
          <p:cNvSpPr/>
          <p:nvPr userDrawn="1"/>
        </p:nvSpPr>
        <p:spPr>
          <a:xfrm>
            <a:off x="392837" y="6702265"/>
            <a:ext cx="2056989" cy="22859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l"/>
            <a:r>
              <a:rPr lang="en-US" sz="1200" b="0" baseline="0">
                <a:solidFill>
                  <a:srgbClr val="080808"/>
                </a:solidFill>
                <a:latin typeface="+mj-lt"/>
              </a:rPr>
              <a:t>Introducing AP Precalculus</a:t>
            </a:r>
            <a:endParaRPr lang="fr-FR" sz="1200" b="0">
              <a:solidFill>
                <a:srgbClr val="080808"/>
              </a:solidFill>
              <a:latin typeface="+mj-lt"/>
            </a:endParaRPr>
          </a:p>
        </p:txBody>
      </p:sp>
    </p:spTree>
    <p:custDataLst>
      <p:tags r:id="rId30"/>
    </p:custDataLst>
    <p:extLst>
      <p:ext uri="{BB962C8B-B14F-4D97-AF65-F5344CB8AC3E}">
        <p14:creationId xmlns:p14="http://schemas.microsoft.com/office/powerpoint/2010/main" val="601067926"/>
      </p:ext>
    </p:extLst>
  </p:cSld>
  <p:clrMap bg1="lt1" tx1="dk1" bg2="lt2" tx2="dk2" accent1="accent1" accent2="accent2" accent3="accent3" accent4="accent4" accent5="accent5" accent6="accent6" hlink="hlink" folHlink="folHlink"/>
  <p:sldLayoutIdLst>
    <p:sldLayoutId id="2147483683" r:id="rId1"/>
    <p:sldLayoutId id="2147483714" r:id="rId2"/>
    <p:sldLayoutId id="2147483693" r:id="rId3"/>
    <p:sldLayoutId id="2147483691" r:id="rId4"/>
    <p:sldLayoutId id="2147483692" r:id="rId5"/>
    <p:sldLayoutId id="2147483682" r:id="rId6"/>
    <p:sldLayoutId id="2147483690" r:id="rId7"/>
    <p:sldLayoutId id="2147483678" r:id="rId8"/>
    <p:sldLayoutId id="2147483679" r:id="rId9"/>
    <p:sldLayoutId id="2147483681" r:id="rId10"/>
    <p:sldLayoutId id="2147483680" r:id="rId11"/>
    <p:sldLayoutId id="2147483663" r:id="rId12"/>
    <p:sldLayoutId id="2147483686"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677" r:id="rId23"/>
    <p:sldLayoutId id="2147483715" r:id="rId24"/>
    <p:sldLayoutId id="2147483685" r:id="rId25"/>
    <p:sldLayoutId id="2147483662" r:id="rId26"/>
    <p:sldLayoutId id="2147483694" r:id="rId27"/>
    <p:sldLayoutId id="2147483704" r:id="rId28"/>
  </p:sldLayoutIdLst>
  <p:txStyles>
    <p:titleStyle>
      <a:lvl1pPr algn="l" defTabSz="981334" rtl="0" eaLnBrk="1" latinLnBrk="0" hangingPunct="1">
        <a:spcBef>
          <a:spcPct val="0"/>
        </a:spcBef>
        <a:buNone/>
        <a:defRPr sz="3600" kern="1200">
          <a:solidFill>
            <a:schemeClr val="tx1"/>
          </a:solidFill>
          <a:latin typeface="+mj-lt"/>
          <a:ea typeface="+mj-ea"/>
          <a:cs typeface="+mj-cs"/>
        </a:defRPr>
      </a:lvl1pPr>
    </p:titleStyle>
    <p:bodyStyle>
      <a:lvl1pPr marL="271463" marR="0" indent="-271463" algn="l" defTabSz="981075" rtl="0" eaLnBrk="1" fontAlgn="base" latinLnBrk="0" hangingPunct="1">
        <a:lnSpc>
          <a:spcPct val="100000"/>
        </a:lnSpc>
        <a:spcBef>
          <a:spcPct val="40000"/>
        </a:spcBef>
        <a:spcAft>
          <a:spcPct val="0"/>
        </a:spcAft>
        <a:buClr>
          <a:schemeClr val="accent3"/>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74675" marR="0" indent="-119063" algn="l" defTabSz="981075" rtl="0" eaLnBrk="1" fontAlgn="base" latinLnBrk="0" hangingPunct="1">
        <a:lnSpc>
          <a:spcPct val="100000"/>
        </a:lnSpc>
        <a:spcBef>
          <a:spcPct val="20000"/>
        </a:spcBef>
        <a:spcAft>
          <a:spcPct val="0"/>
        </a:spcAft>
        <a:buClr>
          <a:schemeClr val="accent3"/>
        </a:buClr>
        <a:buSzPts val="2200"/>
        <a:buFont typeface="Verdana"/>
        <a:buChar char="-"/>
        <a:tabLst/>
        <a:defRPr lang="en-CA" altLang="zh-CN" sz="1600" kern="1200" baseline="0" noProof="1">
          <a:solidFill>
            <a:schemeClr val="tx1"/>
          </a:solidFill>
          <a:latin typeface="Arial" panose="020B0604020202020204" pitchFamily="34" charset="0"/>
          <a:ea typeface="+mn-ea"/>
          <a:cs typeface="Arial" panose="020B0604020202020204" pitchFamily="34" charset="0"/>
        </a:defRPr>
      </a:lvl2pPr>
      <a:lvl3pPr marL="1052513" marR="0" indent="-287338" algn="l" defTabSz="981075" rtl="0" eaLnBrk="1" fontAlgn="base" latinLnBrk="0" hangingPunct="1">
        <a:lnSpc>
          <a:spcPct val="100000"/>
        </a:lnSpc>
        <a:spcBef>
          <a:spcPct val="20000"/>
        </a:spcBef>
        <a:spcAft>
          <a:spcPct val="0"/>
        </a:spcAft>
        <a:buClr>
          <a:schemeClr val="accent3"/>
        </a:buClr>
        <a:buSzPts val="2200"/>
        <a:buFont typeface="Marlett" pitchFamily="2" charset="2"/>
        <a:buChar char="8"/>
        <a:tabLst/>
        <a:defRPr lang="zh-CN" altLang="en-US" sz="1600" kern="1200" noProof="1">
          <a:solidFill>
            <a:schemeClr val="tx1"/>
          </a:solidFill>
          <a:latin typeface="Arial" panose="020B0604020202020204" pitchFamily="34" charset="0"/>
          <a:ea typeface="+mn-ea"/>
          <a:cs typeface="Arial" panose="020B0604020202020204" pitchFamily="34" charset="0"/>
        </a:defRPr>
      </a:lvl3pPr>
      <a:lvl4pPr marL="1453896" marR="0" indent="-210312" algn="l" defTabSz="981334" rtl="0" eaLnBrk="1" fontAlgn="auto" latinLnBrk="0" hangingPunct="1">
        <a:lnSpc>
          <a:spcPct val="100000"/>
        </a:lnSpc>
        <a:spcBef>
          <a:spcPct val="20000"/>
        </a:spcBef>
        <a:spcAft>
          <a:spcPts val="0"/>
        </a:spcAft>
        <a:buClr>
          <a:schemeClr val="accent3"/>
        </a:buClr>
        <a:buSzTx/>
        <a:buFont typeface="Verdana" pitchFamily="34" charset="0"/>
        <a:buChar char="-"/>
        <a:tabLst/>
        <a:defRPr lang="en-CA" altLang="zh-CN" sz="1600" kern="1200">
          <a:solidFill>
            <a:schemeClr val="tx1"/>
          </a:solidFill>
          <a:latin typeface="Arial" panose="020B0604020202020204" pitchFamily="34" charset="0"/>
          <a:ea typeface="+mn-ea"/>
          <a:cs typeface="Arial" panose="020B0604020202020204" pitchFamily="34" charset="0"/>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81334" rtl="0" eaLnBrk="1" latinLnBrk="0" hangingPunct="1">
        <a:defRPr sz="1800" kern="1200">
          <a:solidFill>
            <a:schemeClr val="tx1"/>
          </a:solidFill>
          <a:latin typeface="+mn-lt"/>
          <a:ea typeface="+mn-ea"/>
          <a:cs typeface="+mn-cs"/>
        </a:defRPr>
      </a:lvl1pPr>
      <a:lvl2pPr marL="490667" algn="l" defTabSz="981334" rtl="0" eaLnBrk="1" latinLnBrk="0" hangingPunct="1">
        <a:defRPr sz="1900" kern="1200">
          <a:solidFill>
            <a:schemeClr val="tx1"/>
          </a:solidFill>
          <a:latin typeface="+mn-lt"/>
          <a:ea typeface="+mn-ea"/>
          <a:cs typeface="+mn-cs"/>
        </a:defRPr>
      </a:lvl2pPr>
      <a:lvl3pPr marL="981334" algn="l" defTabSz="981334" rtl="0" eaLnBrk="1" latinLnBrk="0" hangingPunct="1">
        <a:defRPr sz="1900" kern="1200">
          <a:solidFill>
            <a:schemeClr val="tx1"/>
          </a:solidFill>
          <a:latin typeface="+mn-lt"/>
          <a:ea typeface="+mn-ea"/>
          <a:cs typeface="+mn-cs"/>
        </a:defRPr>
      </a:lvl3pPr>
      <a:lvl4pPr marL="1472001" algn="l" defTabSz="981334" rtl="0" eaLnBrk="1" latinLnBrk="0" hangingPunct="1">
        <a:defRPr sz="1900" kern="1200">
          <a:solidFill>
            <a:schemeClr val="tx1"/>
          </a:solidFill>
          <a:latin typeface="+mn-lt"/>
          <a:ea typeface="+mn-ea"/>
          <a:cs typeface="+mn-cs"/>
        </a:defRPr>
      </a:lvl4pPr>
      <a:lvl5pPr marL="1962668" algn="l" defTabSz="981334" rtl="0" eaLnBrk="1" latinLnBrk="0" hangingPunct="1">
        <a:defRPr sz="1900" kern="1200">
          <a:solidFill>
            <a:schemeClr val="tx1"/>
          </a:solidFill>
          <a:latin typeface="+mn-lt"/>
          <a:ea typeface="+mn-ea"/>
          <a:cs typeface="+mn-cs"/>
        </a:defRPr>
      </a:lvl5pPr>
      <a:lvl6pPr marL="2453335" algn="l" defTabSz="981334" rtl="0" eaLnBrk="1" latinLnBrk="0" hangingPunct="1">
        <a:defRPr sz="1900" kern="1200">
          <a:solidFill>
            <a:schemeClr val="tx1"/>
          </a:solidFill>
          <a:latin typeface="+mn-lt"/>
          <a:ea typeface="+mn-ea"/>
          <a:cs typeface="+mn-cs"/>
        </a:defRPr>
      </a:lvl6pPr>
      <a:lvl7pPr marL="2944002" algn="l" defTabSz="981334" rtl="0" eaLnBrk="1" latinLnBrk="0" hangingPunct="1">
        <a:defRPr sz="1900" kern="1200">
          <a:solidFill>
            <a:schemeClr val="tx1"/>
          </a:solidFill>
          <a:latin typeface="+mn-lt"/>
          <a:ea typeface="+mn-ea"/>
          <a:cs typeface="+mn-cs"/>
        </a:defRPr>
      </a:lvl7pPr>
      <a:lvl8pPr marL="3434669" algn="l" defTabSz="981334" rtl="0" eaLnBrk="1" latinLnBrk="0" hangingPunct="1">
        <a:defRPr sz="1900" kern="1200">
          <a:solidFill>
            <a:schemeClr val="tx1"/>
          </a:solidFill>
          <a:latin typeface="+mn-lt"/>
          <a:ea typeface="+mn-ea"/>
          <a:cs typeface="+mn-cs"/>
        </a:defRPr>
      </a:lvl8pPr>
      <a:lvl9pPr marL="3925336" algn="l" defTabSz="98133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hyperlink" Target="https://apcentral.collegeboard.org/pdf/ap-precalculus-proposed-course-framework.pdf"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2.emf"/></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apcentral.collegeboard.org/courses/ap-precalculus" TargetMode="Externa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hyperlink" Target="https://www.nytimes.com/2011/11/06/education/edlife/why-science-majors-change-their-mind-its-just-so-darn-hard.html?pagewanted=all" TargetMode="External"/><Relationship Id="rId7" Type="http://schemas.openxmlformats.org/officeDocument/2006/relationships/image" Target="../media/image20.em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hyperlink" Target="https://justequations.org/wp-content/uploads/Learning-Lab-Calculus-Report-Layout-ADA.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p:txBody>
          <a:bodyPr/>
          <a:lstStyle/>
          <a:p>
            <a:r>
              <a:rPr lang="en-US" dirty="0">
                <a:latin typeface="Arial" panose="020B0604020202020204" pitchFamily="34" charset="0"/>
                <a:cs typeface="Arial" panose="020B0604020202020204" pitchFamily="34" charset="0"/>
              </a:rPr>
              <a:t>Introducing </a:t>
            </a:r>
            <a:br>
              <a:rPr lang="en-US"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AP</a:t>
            </a:r>
            <a:r>
              <a:rPr lang="en-US" dirty="0">
                <a:latin typeface="Arial" panose="020B0604020202020204" pitchFamily="34" charset="0"/>
                <a:cs typeface="Arial" panose="020B0604020202020204" pitchFamily="34" charset="0"/>
              </a:rPr>
              <a:t> Precalculus</a:t>
            </a:r>
          </a:p>
        </p:txBody>
      </p:sp>
      <p:sp>
        <p:nvSpPr>
          <p:cNvPr id="14" name="Subtitle 13"/>
          <p:cNvSpPr>
            <a:spLocks noGrp="1"/>
          </p:cNvSpPr>
          <p:nvPr>
            <p:ph type="subTitle" idx="1"/>
          </p:nvPr>
        </p:nvSpPr>
        <p:spPr/>
        <p:txBody>
          <a:bodyPr/>
          <a:lstStyle/>
          <a:p>
            <a:pPr>
              <a:spcBef>
                <a:spcPts val="0"/>
              </a:spcBef>
            </a:pPr>
            <a:r>
              <a:rPr lang="en-US" dirty="0">
                <a:latin typeface="Arial" panose="020B0604020202020204" pitchFamily="34" charset="0"/>
              </a:rPr>
              <a:t>Launch Year: </a:t>
            </a:r>
            <a:r>
              <a:rPr lang="en-US" b="0" dirty="0">
                <a:latin typeface="Arial" panose="020B0604020202020204" pitchFamily="34" charset="0"/>
              </a:rPr>
              <a:t>2023-24</a:t>
            </a:r>
          </a:p>
          <a:p>
            <a:pPr>
              <a:spcBef>
                <a:spcPts val="0"/>
              </a:spcBef>
            </a:pPr>
            <a:r>
              <a:rPr lang="en-US" dirty="0">
                <a:latin typeface="Arial" panose="020B0604020202020204" pitchFamily="34" charset="0"/>
              </a:rPr>
              <a:t>First Exam: </a:t>
            </a:r>
            <a:r>
              <a:rPr lang="en-US" b="0" dirty="0">
                <a:latin typeface="Arial" panose="020B0604020202020204" pitchFamily="34" charset="0"/>
              </a:rPr>
              <a:t>May 2024</a:t>
            </a:r>
          </a:p>
        </p:txBody>
      </p:sp>
      <p:sp>
        <p:nvSpPr>
          <p:cNvPr id="15" name="Text Placeholder 14"/>
          <p:cNvSpPr>
            <a:spLocks noGrp="1"/>
          </p:cNvSpPr>
          <p:nvPr>
            <p:ph type="body" sz="quarter" idx="11"/>
          </p:nvPr>
        </p:nvSpPr>
        <p:spPr/>
        <p:txBody>
          <a:bodyPr/>
          <a:lstStyle/>
          <a:p>
            <a:r>
              <a:rPr lang="en-US">
                <a:latin typeface="Arial" panose="020B0604020202020204" pitchFamily="34" charset="0"/>
              </a:rPr>
              <a:t>Spring 2022</a:t>
            </a:r>
          </a:p>
        </p:txBody>
      </p:sp>
      <p:pic>
        <p:nvPicPr>
          <p:cNvPr id="8" name="Picture Placeholder 7">
            <a:extLst>
              <a:ext uri="{FF2B5EF4-FFF2-40B4-BE49-F238E27FC236}">
                <a16:creationId xmlns:a16="http://schemas.microsoft.com/office/drawing/2014/main" id="{4CBE18E2-9FD2-FD2F-03C9-19482761D34C}"/>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2"/>
          <a:srcRect l="416" r="416"/>
          <a:stretch/>
        </p:blipFill>
        <p:spPr/>
      </p:pic>
      <p:sp>
        <p:nvSpPr>
          <p:cNvPr id="7" name="TextBox 6">
            <a:extLst>
              <a:ext uri="{FF2B5EF4-FFF2-40B4-BE49-F238E27FC236}">
                <a16:creationId xmlns:a16="http://schemas.microsoft.com/office/drawing/2014/main" id="{F2D10703-579E-332A-9705-818D6BEE4DFF}"/>
              </a:ext>
            </a:extLst>
          </p:cNvPr>
          <p:cNvSpPr txBox="1"/>
          <p:nvPr/>
        </p:nvSpPr>
        <p:spPr>
          <a:xfrm>
            <a:off x="10675444" y="6606981"/>
            <a:ext cx="1594338" cy="257369"/>
          </a:xfrm>
          <a:prstGeom prst="rect">
            <a:avLst/>
          </a:prstGeom>
          <a:solidFill>
            <a:srgbClr val="FEDB00"/>
          </a:solidFill>
        </p:spPr>
        <p:txBody>
          <a:bodyPr wrap="square" lIns="36000" tIns="36000" rIns="36000" bIns="36000" rtlCol="0" anchor="t">
            <a:spAutoFit/>
          </a:bodyPr>
          <a:lstStyle/>
          <a:p>
            <a:pPr algn="ctr"/>
            <a:r>
              <a:rPr lang="en-US" sz="1200" b="1">
                <a:latin typeface="Arial"/>
                <a:cs typeface="Arial"/>
              </a:rPr>
              <a:t>UPDATED MAY 31</a:t>
            </a:r>
            <a:endParaRPr lang="en-US" sz="1200" b="1">
              <a:latin typeface="Arial" panose="020B0604020202020204" pitchFamily="34" charset="0"/>
              <a:cs typeface="Arial" panose="020B0604020202020204" pitchFamily="34" charset="0"/>
            </a:endParaRPr>
          </a:p>
        </p:txBody>
      </p:sp>
      <p:sp>
        <p:nvSpPr>
          <p:cNvPr id="16" name="BainBulletsConfiguration">
            <a:extLst>
              <a:ext uri="{C183D7F6-B498-43B3-948B-1728B52AA6E4}">
                <adec:decorative xmlns:adec="http://schemas.microsoft.com/office/drawing/2017/decorative" val="1"/>
              </a:ext>
            </a:extLst>
          </p:cNvPr>
          <p:cNvSpPr txBox="1"/>
          <p:nvPr/>
        </p:nvSpPr>
        <p:spPr>
          <a:xfrm>
            <a:off x="12700" y="12700"/>
            <a:ext cx="8890000" cy="88092"/>
          </a:xfrm>
          <a:prstGeom prst="rect">
            <a:avLst/>
          </a:prstGeom>
          <a:noFill/>
        </p:spPr>
        <p:txBody>
          <a:bodyPr vert="horz" wrap="square" lIns="36000" tIns="36000" rIns="36000" bIns="36000" rtlCol="0">
            <a:spAutoFit/>
          </a:bodyPr>
          <a:lstStyle/>
          <a:p>
            <a:endParaRPr lang="en-US" sz="100" err="1">
              <a:solidFill>
                <a:srgbClr val="FFFFFF"/>
              </a:solidFill>
            </a:endParaRPr>
          </a:p>
        </p:txBody>
      </p:sp>
    </p:spTree>
    <p:extLst>
      <p:ext uri="{BB962C8B-B14F-4D97-AF65-F5344CB8AC3E}">
        <p14:creationId xmlns:p14="http://schemas.microsoft.com/office/powerpoint/2010/main" val="2058499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50372-0A4C-000F-6FB7-D2FAA9471E1B}"/>
              </a:ext>
            </a:extLst>
          </p:cNvPr>
          <p:cNvSpPr>
            <a:spLocks noGrp="1"/>
          </p:cNvSpPr>
          <p:nvPr>
            <p:ph type="title"/>
          </p:nvPr>
        </p:nvSpPr>
        <p:spPr/>
        <p:txBody>
          <a:bodyPr/>
          <a:lstStyle/>
          <a:p>
            <a:r>
              <a:rPr lang="en-US">
                <a:latin typeface="Arial"/>
                <a:cs typeface="Arial"/>
              </a:rPr>
              <a:t>Prep for AP Calculus</a:t>
            </a:r>
          </a:p>
        </p:txBody>
      </p:sp>
      <p:sp>
        <p:nvSpPr>
          <p:cNvPr id="6" name="Oval 5">
            <a:extLst>
              <a:ext uri="{FF2B5EF4-FFF2-40B4-BE49-F238E27FC236}">
                <a16:creationId xmlns:a16="http://schemas.microsoft.com/office/drawing/2014/main" id="{91C68AD0-F9DD-648A-56BA-B5BAADDB1E43}"/>
              </a:ext>
            </a:extLst>
          </p:cNvPr>
          <p:cNvSpPr/>
          <p:nvPr/>
        </p:nvSpPr>
        <p:spPr>
          <a:xfrm>
            <a:off x="1762437" y="1746068"/>
            <a:ext cx="1005840" cy="1005840"/>
          </a:xfrm>
          <a:prstGeom prst="ellipse">
            <a:avLst/>
          </a:prstGeom>
          <a:solidFill>
            <a:schemeClr val="accent3"/>
          </a:solidFill>
          <a:ln w="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a:solidFill>
                  <a:schemeClr val="tx2"/>
                </a:solidFill>
                <a:latin typeface="Arial" panose="020B0604020202020204" pitchFamily="34" charset="0"/>
                <a:cs typeface="Arial" panose="020B0604020202020204" pitchFamily="34" charset="0"/>
              </a:rPr>
              <a:t>2</a:t>
            </a:r>
          </a:p>
        </p:txBody>
      </p:sp>
      <p:sp>
        <p:nvSpPr>
          <p:cNvPr id="4" name="Rectangle 3">
            <a:extLst>
              <a:ext uri="{FF2B5EF4-FFF2-40B4-BE49-F238E27FC236}">
                <a16:creationId xmlns:a16="http://schemas.microsoft.com/office/drawing/2014/main" id="{ACF7F9E9-4C0A-8210-B189-91BC76F3093E}"/>
              </a:ext>
            </a:extLst>
          </p:cNvPr>
          <p:cNvSpPr/>
          <p:nvPr/>
        </p:nvSpPr>
        <p:spPr>
          <a:xfrm>
            <a:off x="375444" y="3014704"/>
            <a:ext cx="3829101" cy="970417"/>
          </a:xfrm>
          <a:prstGeom prst="rect">
            <a:avLst/>
          </a:prstGeom>
        </p:spPr>
        <p:txBody>
          <a:bodyPr wrap="square" lIns="91440" rIns="91440">
            <a:noAutofit/>
          </a:bodyPr>
          <a:lstStyle/>
          <a:p>
            <a:pPr algn="ctr"/>
            <a:r>
              <a:rPr lang="en-US" sz="2700" b="1">
                <a:latin typeface="Arial" panose="020B0604020202020204" pitchFamily="34" charset="0"/>
                <a:cs typeface="Arial" panose="020B0604020202020204" pitchFamily="34" charset="0"/>
              </a:rPr>
              <a:t>Algebra 1</a:t>
            </a:r>
          </a:p>
          <a:p>
            <a:pPr algn="ctr"/>
            <a:r>
              <a:rPr lang="en-US" sz="2700" b="1">
                <a:latin typeface="Arial" panose="020B0604020202020204" pitchFamily="34" charset="0"/>
                <a:cs typeface="Arial" panose="020B0604020202020204" pitchFamily="34" charset="0"/>
              </a:rPr>
              <a:t>in Grade 8</a:t>
            </a:r>
          </a:p>
        </p:txBody>
      </p:sp>
      <p:sp>
        <p:nvSpPr>
          <p:cNvPr id="5" name="Rectangle 4">
            <a:extLst>
              <a:ext uri="{FF2B5EF4-FFF2-40B4-BE49-F238E27FC236}">
                <a16:creationId xmlns:a16="http://schemas.microsoft.com/office/drawing/2014/main" id="{9190E632-D7F7-F108-6CCE-34176E72A3BA}"/>
              </a:ext>
            </a:extLst>
          </p:cNvPr>
          <p:cNvSpPr/>
          <p:nvPr/>
        </p:nvSpPr>
        <p:spPr>
          <a:xfrm>
            <a:off x="375444" y="4582547"/>
            <a:ext cx="3829101" cy="954107"/>
          </a:xfrm>
          <a:prstGeom prst="rect">
            <a:avLst/>
          </a:prstGeom>
        </p:spPr>
        <p:txBody>
          <a:bodyPr wrap="square" lIns="457200" rIns="457200" anchor="ctr">
            <a:spAutoFit/>
          </a:bodyPr>
          <a:lstStyle/>
          <a:p>
            <a:pPr algn="ctr"/>
            <a:r>
              <a:rPr lang="en-US" sz="1400">
                <a:latin typeface="Arial" panose="020B0604020202020204" pitchFamily="34" charset="0"/>
                <a:cs typeface="Arial" panose="020B0604020202020204" pitchFamily="34" charset="0"/>
              </a:rPr>
              <a:t>AP Precalculus will help students who take Algebra 1 before 9th grade be more prepared for success in </a:t>
            </a:r>
          </a:p>
          <a:p>
            <a:pPr algn="ctr"/>
            <a:r>
              <a:rPr lang="en-US" sz="1400">
                <a:latin typeface="Arial" panose="020B0604020202020204" pitchFamily="34" charset="0"/>
                <a:cs typeface="Arial" panose="020B0604020202020204" pitchFamily="34" charset="0"/>
              </a:rPr>
              <a:t>AP Calculus. </a:t>
            </a:r>
          </a:p>
        </p:txBody>
      </p:sp>
      <p:sp>
        <p:nvSpPr>
          <p:cNvPr id="3" name="Text Placeholder 2">
            <a:extLst>
              <a:ext uri="{FF2B5EF4-FFF2-40B4-BE49-F238E27FC236}">
                <a16:creationId xmlns:a16="http://schemas.microsoft.com/office/drawing/2014/main" id="{C7D186FB-6ACB-F06E-099F-FF32D197CF03}"/>
              </a:ext>
            </a:extLst>
          </p:cNvPr>
          <p:cNvSpPr>
            <a:spLocks noGrp="1"/>
          </p:cNvSpPr>
          <p:nvPr>
            <p:ph type="body" sz="quarter" idx="10"/>
          </p:nvPr>
        </p:nvSpPr>
        <p:spPr/>
        <p:txBody>
          <a:bodyPr/>
          <a:lstStyle/>
          <a:p>
            <a:r>
              <a:rPr lang="en-US" altLang="zh-CN"/>
              <a:t>Half of American students take Algebra 1 prior to 9</a:t>
            </a:r>
            <a:r>
              <a:rPr lang="en-US" altLang="zh-CN" baseline="30000"/>
              <a:t>th</a:t>
            </a:r>
            <a:r>
              <a:rPr lang="en-US" altLang="zh-CN"/>
              <a:t> grade.  </a:t>
            </a:r>
          </a:p>
          <a:p>
            <a:r>
              <a:rPr lang="en-US" altLang="zh-CN"/>
              <a:t>While many of these students aspire to take calculus in high school, many are not ready. </a:t>
            </a:r>
          </a:p>
          <a:p>
            <a:r>
              <a:rPr lang="en-US" altLang="zh-CN"/>
              <a:t>Students who take AP Precalculus before their senior year will be much better prepared for success in AP Calculus, and for any subsequent math they may need in college. </a:t>
            </a:r>
          </a:p>
        </p:txBody>
      </p:sp>
    </p:spTree>
    <p:extLst>
      <p:ext uri="{BB962C8B-B14F-4D97-AF65-F5344CB8AC3E}">
        <p14:creationId xmlns:p14="http://schemas.microsoft.com/office/powerpoint/2010/main" val="2987831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50372-0A4C-000F-6FB7-D2FAA9471E1B}"/>
              </a:ext>
            </a:extLst>
          </p:cNvPr>
          <p:cNvSpPr>
            <a:spLocks noGrp="1"/>
          </p:cNvSpPr>
          <p:nvPr>
            <p:ph type="title"/>
          </p:nvPr>
        </p:nvSpPr>
        <p:spPr/>
        <p:txBody>
          <a:bodyPr/>
          <a:lstStyle/>
          <a:p>
            <a:r>
              <a:rPr lang="en-US" dirty="0">
                <a:latin typeface="Arial"/>
                <a:cs typeface="Arial"/>
              </a:rPr>
              <a:t>For no-calculus majors/careers</a:t>
            </a:r>
          </a:p>
        </p:txBody>
      </p:sp>
      <p:sp>
        <p:nvSpPr>
          <p:cNvPr id="6" name="Oval 5">
            <a:extLst>
              <a:ext uri="{FF2B5EF4-FFF2-40B4-BE49-F238E27FC236}">
                <a16:creationId xmlns:a16="http://schemas.microsoft.com/office/drawing/2014/main" id="{91C68AD0-F9DD-648A-56BA-B5BAADDB1E43}"/>
              </a:ext>
            </a:extLst>
          </p:cNvPr>
          <p:cNvSpPr/>
          <p:nvPr/>
        </p:nvSpPr>
        <p:spPr>
          <a:xfrm>
            <a:off x="1762437" y="1746068"/>
            <a:ext cx="1005840" cy="1005840"/>
          </a:xfrm>
          <a:prstGeom prst="ellipse">
            <a:avLst/>
          </a:prstGeom>
          <a:solidFill>
            <a:schemeClr val="accent3"/>
          </a:solidFill>
          <a:ln w="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a:solidFill>
                  <a:schemeClr val="tx2"/>
                </a:solidFill>
                <a:latin typeface="Arial" panose="020B0604020202020204" pitchFamily="34" charset="0"/>
                <a:cs typeface="Arial" panose="020B0604020202020204" pitchFamily="34" charset="0"/>
              </a:rPr>
              <a:t>3</a:t>
            </a:r>
          </a:p>
        </p:txBody>
      </p:sp>
      <p:sp>
        <p:nvSpPr>
          <p:cNvPr id="4" name="Rectangle 3">
            <a:extLst>
              <a:ext uri="{FF2B5EF4-FFF2-40B4-BE49-F238E27FC236}">
                <a16:creationId xmlns:a16="http://schemas.microsoft.com/office/drawing/2014/main" id="{ACF7F9E9-4C0A-8210-B189-91BC76F3093E}"/>
              </a:ext>
            </a:extLst>
          </p:cNvPr>
          <p:cNvSpPr/>
          <p:nvPr/>
        </p:nvSpPr>
        <p:spPr>
          <a:xfrm>
            <a:off x="375444" y="3014704"/>
            <a:ext cx="3829101" cy="970417"/>
          </a:xfrm>
          <a:prstGeom prst="rect">
            <a:avLst/>
          </a:prstGeom>
        </p:spPr>
        <p:txBody>
          <a:bodyPr wrap="square" lIns="91440" rIns="91440">
            <a:noAutofit/>
          </a:bodyPr>
          <a:lstStyle/>
          <a:p>
            <a:pPr algn="ctr"/>
            <a:r>
              <a:rPr lang="en-US" sz="2700" b="1">
                <a:latin typeface="Arial" panose="020B0604020202020204" pitchFamily="34" charset="0"/>
                <a:cs typeface="Arial" panose="020B0604020202020204" pitchFamily="34" charset="0"/>
              </a:rPr>
              <a:t>Majors/Careers </a:t>
            </a:r>
          </a:p>
          <a:p>
            <a:pPr algn="ctr"/>
            <a:r>
              <a:rPr lang="en-US" sz="2700" b="1">
                <a:latin typeface="Arial" panose="020B0604020202020204" pitchFamily="34" charset="0"/>
                <a:cs typeface="Arial" panose="020B0604020202020204" pitchFamily="34" charset="0"/>
              </a:rPr>
              <a:t>Not Requiring Calculus</a:t>
            </a:r>
          </a:p>
        </p:txBody>
      </p:sp>
      <p:sp>
        <p:nvSpPr>
          <p:cNvPr id="5" name="Rectangle 4">
            <a:extLst>
              <a:ext uri="{FF2B5EF4-FFF2-40B4-BE49-F238E27FC236}">
                <a16:creationId xmlns:a16="http://schemas.microsoft.com/office/drawing/2014/main" id="{9190E632-D7F7-F108-6CCE-34176E72A3BA}"/>
              </a:ext>
            </a:extLst>
          </p:cNvPr>
          <p:cNvSpPr/>
          <p:nvPr/>
        </p:nvSpPr>
        <p:spPr>
          <a:xfrm>
            <a:off x="375444" y="4582547"/>
            <a:ext cx="3829101" cy="954107"/>
          </a:xfrm>
          <a:prstGeom prst="rect">
            <a:avLst/>
          </a:prstGeom>
        </p:spPr>
        <p:txBody>
          <a:bodyPr wrap="square" lIns="457200" rIns="457200" anchor="ctr">
            <a:spAutoFit/>
          </a:bodyPr>
          <a:lstStyle/>
          <a:p>
            <a:pPr algn="ctr"/>
            <a:r>
              <a:rPr lang="en-US" sz="1400">
                <a:latin typeface="Arial" panose="020B0604020202020204" pitchFamily="34" charset="0"/>
                <a:cs typeface="Arial" panose="020B0604020202020204" pitchFamily="34" charset="0"/>
              </a:rPr>
              <a:t>AP Precalculus will help students fulfill their college math requirement when their majors and careers do not require calculus.</a:t>
            </a:r>
          </a:p>
        </p:txBody>
      </p:sp>
      <p:sp>
        <p:nvSpPr>
          <p:cNvPr id="3" name="Text Placeholder 2">
            <a:extLst>
              <a:ext uri="{FF2B5EF4-FFF2-40B4-BE49-F238E27FC236}">
                <a16:creationId xmlns:a16="http://schemas.microsoft.com/office/drawing/2014/main" id="{C7D186FB-6ACB-F06E-099F-FF32D197CF03}"/>
              </a:ext>
            </a:extLst>
          </p:cNvPr>
          <p:cNvSpPr>
            <a:spLocks noGrp="1"/>
          </p:cNvSpPr>
          <p:nvPr>
            <p:ph type="body" sz="quarter" idx="10"/>
          </p:nvPr>
        </p:nvSpPr>
        <p:spPr/>
        <p:txBody>
          <a:bodyPr/>
          <a:lstStyle/>
          <a:p>
            <a:r>
              <a:rPr lang="en-US" altLang="zh-CN"/>
              <a:t>Students interested in non-STEM majors will often be able to use a qualifying AP Precalculus Exam score to fulfill a college math requirement. </a:t>
            </a:r>
          </a:p>
          <a:p>
            <a:r>
              <a:rPr lang="en-US" altLang="zh-CN"/>
              <a:t>These students can then focus their valuable time and college budget on the courses most necessary for their majors and careers, avoiding the need to repeat content already mastered in AP Precalculus. </a:t>
            </a:r>
          </a:p>
          <a:p>
            <a:r>
              <a:rPr lang="en-US" altLang="zh-CN"/>
              <a:t>Offering a college-level precalculus course in high school will afford a wide range of high school students a new and valuable way to improve math readiness and on-time college graduation.</a:t>
            </a:r>
          </a:p>
        </p:txBody>
      </p:sp>
    </p:spTree>
    <p:extLst>
      <p:ext uri="{BB962C8B-B14F-4D97-AF65-F5344CB8AC3E}">
        <p14:creationId xmlns:p14="http://schemas.microsoft.com/office/powerpoint/2010/main" val="1571562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56F04-2F8F-2281-113B-B0472D62107B}"/>
              </a:ext>
            </a:extLst>
          </p:cNvPr>
          <p:cNvSpPr>
            <a:spLocks noGrp="1"/>
          </p:cNvSpPr>
          <p:nvPr>
            <p:ph type="title"/>
          </p:nvPr>
        </p:nvSpPr>
        <p:spPr/>
        <p:txBody>
          <a:bodyPr/>
          <a:lstStyle/>
          <a:p>
            <a:r>
              <a:rPr lang="en-US" dirty="0">
                <a:latin typeface="Arial"/>
                <a:cs typeface="Arial"/>
              </a:rPr>
              <a:t>Math Pathways</a:t>
            </a:r>
          </a:p>
        </p:txBody>
      </p:sp>
      <p:sp>
        <p:nvSpPr>
          <p:cNvPr id="4" name="Subtitle 3">
            <a:extLst>
              <a:ext uri="{FF2B5EF4-FFF2-40B4-BE49-F238E27FC236}">
                <a16:creationId xmlns:a16="http://schemas.microsoft.com/office/drawing/2014/main" id="{BF3A9659-9B1C-CFF9-63AA-1161AABE8B15}"/>
              </a:ext>
            </a:extLst>
          </p:cNvPr>
          <p:cNvSpPr>
            <a:spLocks noGrp="1"/>
          </p:cNvSpPr>
          <p:nvPr>
            <p:ph type="subTitle" idx="1"/>
          </p:nvPr>
        </p:nvSpPr>
        <p:spPr>
          <a:xfrm>
            <a:off x="375443" y="1136158"/>
            <a:ext cx="10446885" cy="563128"/>
          </a:xfrm>
        </p:spPr>
        <p:txBody>
          <a:bodyPr/>
          <a:lstStyle/>
          <a:p>
            <a:r>
              <a:rPr lang="en-US">
                <a:latin typeface="Arial" panose="020B0604020202020204" pitchFamily="34" charset="0"/>
              </a:rPr>
              <a:t>The math pathways available to students starting with Algebra 1. </a:t>
            </a:r>
          </a:p>
        </p:txBody>
      </p:sp>
      <p:graphicFrame>
        <p:nvGraphicFramePr>
          <p:cNvPr id="6" name="Table 6">
            <a:extLst>
              <a:ext uri="{FF2B5EF4-FFF2-40B4-BE49-F238E27FC236}">
                <a16:creationId xmlns:a16="http://schemas.microsoft.com/office/drawing/2014/main" id="{957F8A69-50D9-72A5-9011-AA8755260EF5}"/>
              </a:ext>
            </a:extLst>
          </p:cNvPr>
          <p:cNvGraphicFramePr>
            <a:graphicFrameLocks noGrp="1"/>
          </p:cNvGraphicFramePr>
          <p:nvPr>
            <p:extLst>
              <p:ext uri="{D42A27DB-BD31-4B8C-83A1-F6EECF244321}">
                <p14:modId xmlns:p14="http://schemas.microsoft.com/office/powerpoint/2010/main" val="717072151"/>
              </p:ext>
            </p:extLst>
          </p:nvPr>
        </p:nvGraphicFramePr>
        <p:xfrm>
          <a:off x="375442" y="1602659"/>
          <a:ext cx="12070080" cy="3999488"/>
        </p:xfrm>
        <a:graphic>
          <a:graphicData uri="http://schemas.openxmlformats.org/drawingml/2006/table">
            <a:tbl>
              <a:tblPr firstRow="1" bandRow="1">
                <a:tableStyleId>{5C22544A-7EE6-4342-B048-85BDC9FD1C3A}</a:tableStyleId>
              </a:tblPr>
              <a:tblGrid>
                <a:gridCol w="2414016">
                  <a:extLst>
                    <a:ext uri="{9D8B030D-6E8A-4147-A177-3AD203B41FA5}">
                      <a16:colId xmlns:a16="http://schemas.microsoft.com/office/drawing/2014/main" val="732026000"/>
                    </a:ext>
                  </a:extLst>
                </a:gridCol>
                <a:gridCol w="2414016">
                  <a:extLst>
                    <a:ext uri="{9D8B030D-6E8A-4147-A177-3AD203B41FA5}">
                      <a16:colId xmlns:a16="http://schemas.microsoft.com/office/drawing/2014/main" val="2234098665"/>
                    </a:ext>
                  </a:extLst>
                </a:gridCol>
                <a:gridCol w="2414016">
                  <a:extLst>
                    <a:ext uri="{9D8B030D-6E8A-4147-A177-3AD203B41FA5}">
                      <a16:colId xmlns:a16="http://schemas.microsoft.com/office/drawing/2014/main" val="1645775330"/>
                    </a:ext>
                  </a:extLst>
                </a:gridCol>
                <a:gridCol w="2414016">
                  <a:extLst>
                    <a:ext uri="{9D8B030D-6E8A-4147-A177-3AD203B41FA5}">
                      <a16:colId xmlns:a16="http://schemas.microsoft.com/office/drawing/2014/main" val="1651412877"/>
                    </a:ext>
                  </a:extLst>
                </a:gridCol>
                <a:gridCol w="2414016">
                  <a:extLst>
                    <a:ext uri="{9D8B030D-6E8A-4147-A177-3AD203B41FA5}">
                      <a16:colId xmlns:a16="http://schemas.microsoft.com/office/drawing/2014/main" val="2313239555"/>
                    </a:ext>
                  </a:extLst>
                </a:gridCol>
              </a:tblGrid>
              <a:tr h="489871">
                <a:tc>
                  <a:txBody>
                    <a:bodyPr/>
                    <a:lstStyle/>
                    <a:p>
                      <a:pPr algn="ctr"/>
                      <a:r>
                        <a:rPr lang="en-US" sz="1400" dirty="0">
                          <a:solidFill>
                            <a:schemeClr val="accent2"/>
                          </a:solidFill>
                          <a:latin typeface="Arial" panose="020B0604020202020204" pitchFamily="34" charset="0"/>
                          <a:cs typeface="Arial" panose="020B0604020202020204" pitchFamily="34" charset="0"/>
                        </a:rPr>
                        <a:t>Year 1</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400" dirty="0">
                          <a:solidFill>
                            <a:schemeClr val="accent2"/>
                          </a:solidFill>
                          <a:latin typeface="Arial" panose="020B0604020202020204" pitchFamily="34" charset="0"/>
                          <a:cs typeface="Arial" panose="020B0604020202020204" pitchFamily="34" charset="0"/>
                        </a:rPr>
                        <a:t>Year 2</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400">
                          <a:solidFill>
                            <a:schemeClr val="accent2"/>
                          </a:solidFill>
                          <a:latin typeface="Arial" panose="020B0604020202020204" pitchFamily="34" charset="0"/>
                          <a:cs typeface="Arial" panose="020B0604020202020204" pitchFamily="34" charset="0"/>
                        </a:rPr>
                        <a:t>Year 3</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400">
                          <a:solidFill>
                            <a:schemeClr val="accent2"/>
                          </a:solidFill>
                          <a:latin typeface="Arial" panose="020B0604020202020204" pitchFamily="34" charset="0"/>
                          <a:cs typeface="Arial" panose="020B0604020202020204" pitchFamily="34" charset="0"/>
                        </a:rPr>
                        <a:t>Year 4</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400">
                          <a:solidFill>
                            <a:schemeClr val="accent2"/>
                          </a:solidFill>
                          <a:latin typeface="Arial" panose="020B0604020202020204" pitchFamily="34" charset="0"/>
                          <a:cs typeface="Arial" panose="020B0604020202020204" pitchFamily="34" charset="0"/>
                        </a:rPr>
                        <a:t>Year 5+</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24650276"/>
                  </a:ext>
                </a:extLst>
              </a:tr>
              <a:tr h="724739">
                <a:tc rowSpan="5">
                  <a:txBody>
                    <a:bodyPr/>
                    <a:lstStyle/>
                    <a:p>
                      <a:pPr algn="ctr"/>
                      <a:r>
                        <a:rPr lang="en-US" sz="1400" dirty="0">
                          <a:solidFill>
                            <a:schemeClr val="tx1"/>
                          </a:solidFill>
                          <a:latin typeface="Arial" panose="020B0604020202020204" pitchFamily="34" charset="0"/>
                          <a:cs typeface="Arial" panose="020B0604020202020204" pitchFamily="34" charset="0"/>
                        </a:rPr>
                        <a:t>Algebra 1</a:t>
                      </a:r>
                    </a:p>
                  </a:txBody>
                  <a:tcPr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en-US" sz="1400">
                          <a:solidFill>
                            <a:schemeClr val="tx1"/>
                          </a:solidFill>
                          <a:latin typeface="Arial" panose="020B0604020202020204" pitchFamily="34" charset="0"/>
                          <a:cs typeface="Arial" panose="020B0604020202020204" pitchFamily="34" charset="0"/>
                        </a:rPr>
                        <a:t>Geometry</a:t>
                      </a:r>
                    </a:p>
                  </a:txBody>
                  <a:tcPr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en-US" sz="1400">
                          <a:solidFill>
                            <a:schemeClr val="tx1"/>
                          </a:solidFill>
                          <a:latin typeface="Arial" panose="020B0604020202020204" pitchFamily="34" charset="0"/>
                          <a:cs typeface="Arial" panose="020B0604020202020204" pitchFamily="34" charset="0"/>
                        </a:rPr>
                        <a:t>Algebra 2</a:t>
                      </a:r>
                    </a:p>
                  </a:txBody>
                  <a:tcPr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fontAlgn="base">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AP Precalculus*</a:t>
                      </a: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fontAlgn="base">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 Calculus AB* </a:t>
                      </a:r>
                      <a:endParaRPr lang="en-US" sz="1400">
                        <a:effectLst/>
                        <a:latin typeface="Arial" panose="020B0604020202020204" pitchFamily="34" charset="0"/>
                        <a:ea typeface="Calibri" panose="020F0502020204030204" pitchFamily="34" charset="0"/>
                        <a:cs typeface="Arial" panose="020B0604020202020204" pitchFamily="34" charset="0"/>
                      </a:endParaRPr>
                    </a:p>
                    <a:p>
                      <a:pPr marL="0" marR="0" algn="ctr" fontAlgn="base">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 Calculus BC*^ </a:t>
                      </a:r>
                      <a:endParaRPr lang="en-US" sz="1400">
                        <a:effectLst/>
                        <a:latin typeface="Arial" panose="020B0604020202020204" pitchFamily="34" charset="0"/>
                        <a:ea typeface="Calibri" panose="020F0502020204030204" pitchFamily="34" charset="0"/>
                        <a:cs typeface="Arial" panose="020B0604020202020204" pitchFamily="34" charset="0"/>
                      </a:endParaRPr>
                    </a:p>
                    <a:p>
                      <a:pPr marL="0" marR="0" algn="ctr" fontAlgn="base">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 Statistics*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0901565"/>
                  </a:ext>
                </a:extLst>
              </a:tr>
              <a:tr h="724739">
                <a:tc vMerge="1">
                  <a:txBody>
                    <a:bodyPr/>
                    <a:lstStyle/>
                    <a:p>
                      <a:pPr algn="ctr"/>
                      <a:endParaRPr lang="en-US" sz="12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US" sz="12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US" sz="12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 Statistics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fontAlgn="base">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 Calculus AB </a:t>
                      </a:r>
                      <a:endParaRPr lang="en-US" sz="1400">
                        <a:effectLst/>
                        <a:latin typeface="Arial" panose="020B0604020202020204" pitchFamily="34" charset="0"/>
                        <a:ea typeface="Calibri" panose="020F0502020204030204" pitchFamily="34" charset="0"/>
                        <a:cs typeface="Arial" panose="020B0604020202020204" pitchFamily="34" charset="0"/>
                      </a:endParaRPr>
                    </a:p>
                    <a:p>
                      <a:pPr marL="0" marR="0" algn="ctr" fontAlgn="base">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 Calculus BC </a:t>
                      </a:r>
                      <a:endParaRPr lang="en-US" sz="1400">
                        <a:effectLst/>
                        <a:latin typeface="Arial" panose="020B0604020202020204" pitchFamily="34" charset="0"/>
                        <a:ea typeface="Calibri" panose="020F0502020204030204" pitchFamily="34" charset="0"/>
                        <a:cs typeface="Arial" panose="020B0604020202020204" pitchFamily="34" charset="0"/>
                      </a:endParaRPr>
                    </a:p>
                    <a:p>
                      <a:pPr marL="0" marR="0" algn="ctr" fontAlgn="base">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AP Precalculus</a:t>
                      </a: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026118"/>
                  </a:ext>
                </a:extLst>
              </a:tr>
              <a:tr h="489871">
                <a:tc vMerge="1">
                  <a:txBody>
                    <a:bodyPr/>
                    <a:lstStyle/>
                    <a:p>
                      <a:pPr algn="ctr"/>
                      <a:endParaRPr lang="en-US" sz="12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US" sz="12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US" sz="12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 Calculus AB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fontAlgn="base">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 Calculus BC </a:t>
                      </a:r>
                      <a:endParaRPr lang="en-US" sz="1400">
                        <a:effectLst/>
                        <a:latin typeface="Arial" panose="020B0604020202020204" pitchFamily="34" charset="0"/>
                        <a:ea typeface="Calibri" panose="020F0502020204030204" pitchFamily="34" charset="0"/>
                        <a:cs typeface="Arial" panose="020B0604020202020204" pitchFamily="34" charset="0"/>
                      </a:endParaRPr>
                    </a:p>
                    <a:p>
                      <a:pPr marL="0" marR="0" algn="ctr" fontAlgn="base">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 Statistics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5081289"/>
                  </a:ext>
                </a:extLst>
              </a:tr>
              <a:tr h="724739">
                <a:tc vMerge="1">
                  <a:txBody>
                    <a:bodyPr/>
                    <a:lstStyle/>
                    <a:p>
                      <a:pPr algn="ctr"/>
                      <a:endParaRPr lang="en-US" sz="12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Algebra 2</a:t>
                      </a:r>
                    </a:p>
                  </a:txBody>
                  <a:tcPr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latin typeface="Arial" panose="020B0604020202020204" pitchFamily="34" charset="0"/>
                          <a:cs typeface="Arial" panose="020B0604020202020204" pitchFamily="34" charset="0"/>
                        </a:rPr>
                        <a:t>Geometry</a:t>
                      </a:r>
                    </a:p>
                  </a:txBody>
                  <a:tcPr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fontAlgn="base">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AP Precalculus*</a:t>
                      </a: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Arial" panose="020B0604020202020204" pitchFamily="34" charset="0"/>
                      </a:endParaRPr>
                    </a:p>
                    <a:p>
                      <a:pPr marL="0" marR="0" algn="ctr" fontAlgn="base">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 Calculus AB </a:t>
                      </a:r>
                      <a:endParaRPr lang="en-US" sz="1400">
                        <a:effectLst/>
                        <a:latin typeface="Arial" panose="020B0604020202020204" pitchFamily="34" charset="0"/>
                        <a:ea typeface="Calibri" panose="020F0502020204030204" pitchFamily="34" charset="0"/>
                        <a:cs typeface="Arial" panose="020B0604020202020204" pitchFamily="34" charset="0"/>
                      </a:endParaRPr>
                    </a:p>
                    <a:p>
                      <a:pPr marL="0" marR="0" algn="ctr" fontAlgn="base">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 Statistics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fontAlgn="base">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 Calculus AB* </a:t>
                      </a:r>
                      <a:endParaRPr lang="en-US" sz="1400">
                        <a:effectLst/>
                        <a:latin typeface="Arial" panose="020B0604020202020204" pitchFamily="34" charset="0"/>
                        <a:ea typeface="Calibri" panose="020F0502020204030204" pitchFamily="34" charset="0"/>
                        <a:cs typeface="Arial" panose="020B0604020202020204" pitchFamily="34" charset="0"/>
                      </a:endParaRPr>
                    </a:p>
                    <a:p>
                      <a:pPr marL="0" marR="0" algn="ctr" fontAlgn="base">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 Calculus BC*^ </a:t>
                      </a:r>
                      <a:endParaRPr lang="en-US" sz="1400">
                        <a:effectLst/>
                        <a:latin typeface="Arial" panose="020B0604020202020204" pitchFamily="34" charset="0"/>
                        <a:ea typeface="Calibri" panose="020F0502020204030204" pitchFamily="34" charset="0"/>
                        <a:cs typeface="Arial" panose="020B0604020202020204" pitchFamily="34" charset="0"/>
                      </a:endParaRPr>
                    </a:p>
                    <a:p>
                      <a:pPr marL="0" marR="0" algn="ctr" fontAlgn="base">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 Statistics*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4518943"/>
                  </a:ext>
                </a:extLst>
              </a:tr>
              <a:tr h="845529">
                <a:tc vMerge="1">
                  <a:txBody>
                    <a:bodyPr/>
                    <a:lstStyle/>
                    <a:p>
                      <a:pPr algn="ctr"/>
                      <a:endParaRPr lang="en-US" sz="12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Geometry and </a:t>
                      </a:r>
                    </a:p>
                    <a:p>
                      <a:pPr algn="ctr"/>
                      <a:r>
                        <a:rPr lang="en-US" sz="1400">
                          <a:solidFill>
                            <a:schemeClr val="tx1"/>
                          </a:solidFill>
                          <a:latin typeface="Arial" panose="020B0604020202020204" pitchFamily="34" charset="0"/>
                          <a:cs typeface="Arial" panose="020B0604020202020204" pitchFamily="34" charset="0"/>
                        </a:rPr>
                        <a:t>Algebra 2</a:t>
                      </a:r>
                    </a:p>
                  </a:txBody>
                  <a:tcPr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solidFill>
                            <a:schemeClr val="tx1"/>
                          </a:solidFill>
                          <a:latin typeface="Arial" panose="020B0604020202020204" pitchFamily="34" charset="0"/>
                          <a:cs typeface="Arial" panose="020B0604020202020204" pitchFamily="34" charset="0"/>
                        </a:rPr>
                        <a:t>AP Precalculus*</a:t>
                      </a:r>
                    </a:p>
                    <a:p>
                      <a:pPr algn="ctr"/>
                      <a:r>
                        <a:rPr lang="en-US" sz="1400">
                          <a:solidFill>
                            <a:schemeClr val="tx1"/>
                          </a:solidFill>
                          <a:latin typeface="Arial" panose="020B0604020202020204" pitchFamily="34" charset="0"/>
                          <a:cs typeface="Arial" panose="020B0604020202020204" pitchFamily="34" charset="0"/>
                        </a:rPr>
                        <a:t>AP Statistics</a:t>
                      </a:r>
                    </a:p>
                    <a:p>
                      <a:pPr algn="ctr"/>
                      <a:r>
                        <a:rPr lang="en-US" sz="1400">
                          <a:solidFill>
                            <a:schemeClr val="tx1"/>
                          </a:solidFill>
                          <a:latin typeface="Arial" panose="020B0604020202020204" pitchFamily="34" charset="0"/>
                          <a:cs typeface="Arial" panose="020B0604020202020204" pitchFamily="34" charset="0"/>
                        </a:rPr>
                        <a:t>AP Calculus AB</a:t>
                      </a:r>
                    </a:p>
                  </a:txBody>
                  <a:tcPr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fontAlgn="base">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 Calculus AB*</a:t>
                      </a:r>
                      <a:endParaRPr lang="en-US" sz="1400">
                        <a:effectLst/>
                        <a:latin typeface="Arial" panose="020B0604020202020204" pitchFamily="34" charset="0"/>
                        <a:ea typeface="Calibri" panose="020F0502020204030204" pitchFamily="34" charset="0"/>
                        <a:cs typeface="Arial" panose="020B0604020202020204" pitchFamily="34" charset="0"/>
                      </a:endParaRPr>
                    </a:p>
                    <a:p>
                      <a:pPr marL="0" marR="0" algn="ctr" fontAlgn="base">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 Calculus BC*^ </a:t>
                      </a:r>
                      <a:endParaRPr lang="en-US" sz="1400">
                        <a:effectLst/>
                        <a:latin typeface="Arial" panose="020B0604020202020204" pitchFamily="34" charset="0"/>
                        <a:ea typeface="Calibri" panose="020F0502020204030204" pitchFamily="34" charset="0"/>
                        <a:cs typeface="Arial" panose="020B0604020202020204" pitchFamily="34" charset="0"/>
                      </a:endParaRPr>
                    </a:p>
                    <a:p>
                      <a:pPr marL="0" marR="0" algn="ctr" fontAlgn="base">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 Statistics</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fontAlgn="base">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 Calculus AB</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algn="ctr" fontAlgn="base">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 Calculus BC</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algn="ctr" fontAlgn="base">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 Statistics*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5755571"/>
                  </a:ext>
                </a:extLst>
              </a:tr>
            </a:tbl>
          </a:graphicData>
        </a:graphic>
      </p:graphicFrame>
      <p:sp>
        <p:nvSpPr>
          <p:cNvPr id="10" name="Text Placeholder 2">
            <a:extLst>
              <a:ext uri="{FF2B5EF4-FFF2-40B4-BE49-F238E27FC236}">
                <a16:creationId xmlns:a16="http://schemas.microsoft.com/office/drawing/2014/main" id="{23847E60-734C-DE8E-6769-0EE084BEB149}"/>
              </a:ext>
            </a:extLst>
          </p:cNvPr>
          <p:cNvSpPr>
            <a:spLocks noGrp="1"/>
          </p:cNvSpPr>
          <p:nvPr>
            <p:ph type="body" sz="quarter" idx="10"/>
          </p:nvPr>
        </p:nvSpPr>
        <p:spPr>
          <a:xfrm>
            <a:off x="375441" y="5736075"/>
            <a:ext cx="12070079" cy="697055"/>
          </a:xfrm>
        </p:spPr>
        <p:txBody>
          <a:bodyPr>
            <a:noAutofit/>
          </a:bodyPr>
          <a:lstStyle/>
          <a:p>
            <a:pPr marL="0" indent="0">
              <a:spcBef>
                <a:spcPts val="0"/>
              </a:spcBef>
              <a:buNone/>
            </a:pPr>
            <a:r>
              <a:rPr lang="en-US" altLang="zh-CN" sz="1200"/>
              <a:t>* Represents an anticipated sequence for most students on this pathway.</a:t>
            </a:r>
          </a:p>
          <a:p>
            <a:pPr marL="0" indent="0">
              <a:spcBef>
                <a:spcPts val="0"/>
              </a:spcBef>
              <a:buNone/>
            </a:pPr>
            <a:r>
              <a:rPr lang="en-US" altLang="zh-CN" sz="1200"/>
              <a:t>^ It is anticipated that a higher percentage of students may pursue AP Calculus BC having had AP Precalculus due to topic coverage not found in some precalculus courses.</a:t>
            </a:r>
          </a:p>
          <a:p>
            <a:pPr marL="0" indent="0">
              <a:spcBef>
                <a:spcPts val="0"/>
              </a:spcBef>
              <a:buNone/>
            </a:pPr>
            <a:endParaRPr lang="en-US" altLang="zh-CN" sz="1200"/>
          </a:p>
          <a:p>
            <a:pPr marL="0" indent="0">
              <a:spcBef>
                <a:spcPts val="0"/>
              </a:spcBef>
              <a:buNone/>
            </a:pPr>
            <a:r>
              <a:rPr lang="en-US" altLang="zh-CN" sz="1200"/>
              <a:t>Note: The</a:t>
            </a:r>
            <a:r>
              <a:rPr lang="en-US" altLang="zh-CN" sz="1200" b="1"/>
              <a:t> Pre-AP </a:t>
            </a:r>
            <a:r>
              <a:rPr lang="en-US" altLang="zh-CN" sz="1200"/>
              <a:t>course sequence is Pre-AP Algebra 1, Pre-AP Geometry with Statistics, Pre-AP Algebra 2.</a:t>
            </a:r>
          </a:p>
        </p:txBody>
      </p:sp>
    </p:spTree>
    <p:extLst>
      <p:ext uri="{BB962C8B-B14F-4D97-AF65-F5344CB8AC3E}">
        <p14:creationId xmlns:p14="http://schemas.microsoft.com/office/powerpoint/2010/main" val="1262591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D3E81-7E30-35E4-625C-63143531424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Credit and Placement</a:t>
            </a:r>
          </a:p>
        </p:txBody>
      </p:sp>
      <p:sp>
        <p:nvSpPr>
          <p:cNvPr id="4" name="Subtitle 3">
            <a:extLst>
              <a:ext uri="{FF2B5EF4-FFF2-40B4-BE49-F238E27FC236}">
                <a16:creationId xmlns:a16="http://schemas.microsoft.com/office/drawing/2014/main" id="{C687DEE7-F5D7-E353-82C8-895AD7AADD53}"/>
              </a:ext>
            </a:extLst>
          </p:cNvPr>
          <p:cNvSpPr>
            <a:spLocks noGrp="1"/>
          </p:cNvSpPr>
          <p:nvPr>
            <p:ph type="subTitle" idx="1"/>
          </p:nvPr>
        </p:nvSpPr>
        <p:spPr/>
        <p:txBody>
          <a:bodyPr/>
          <a:lstStyle/>
          <a:p>
            <a:r>
              <a:rPr lang="en-US">
                <a:latin typeface="Arial" panose="020B0604020202020204" pitchFamily="34" charset="0"/>
              </a:rPr>
              <a:t>AP Precalculus</a:t>
            </a:r>
          </a:p>
        </p:txBody>
      </p:sp>
      <p:sp>
        <p:nvSpPr>
          <p:cNvPr id="5" name="Text Placeholder 2">
            <a:extLst>
              <a:ext uri="{FF2B5EF4-FFF2-40B4-BE49-F238E27FC236}">
                <a16:creationId xmlns:a16="http://schemas.microsoft.com/office/drawing/2014/main" id="{59AA2C79-9C14-FD5C-4087-A4E8081611A7}"/>
              </a:ext>
            </a:extLst>
          </p:cNvPr>
          <p:cNvSpPr txBox="1">
            <a:spLocks/>
          </p:cNvSpPr>
          <p:nvPr/>
        </p:nvSpPr>
        <p:spPr>
          <a:xfrm>
            <a:off x="375444" y="1884194"/>
            <a:ext cx="6269111" cy="4643437"/>
          </a:xfrm>
          <a:prstGeom prst="rect">
            <a:avLst/>
          </a:prstGeom>
        </p:spPr>
        <p:txBody>
          <a:bodyPr vert="horz" lIns="0" tIns="0" rIns="0" bIns="0" rtlCol="0" anchor="t" anchorCtr="0">
            <a:normAutofit/>
          </a:bodyPr>
          <a:lstStyle>
            <a:lvl1pPr marL="271463" marR="0" indent="-271463" algn="l" defTabSz="981075"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74675" marR="0" indent="-119063" algn="l" defTabSz="981075" rtl="0" eaLnBrk="1" fontAlgn="base" latinLnBrk="0" hangingPunct="1">
              <a:lnSpc>
                <a:spcPct val="100000"/>
              </a:lnSpc>
              <a:spcBef>
                <a:spcPct val="20000"/>
              </a:spcBef>
              <a:spcAft>
                <a:spcPct val="0"/>
              </a:spcAft>
              <a:buClr>
                <a:schemeClr val="accent3"/>
              </a:buClr>
              <a:buSzPct val="80000"/>
              <a:buFont typeface="Verdana"/>
              <a:buChar char="-"/>
              <a:tabLst/>
              <a:defRPr lang="en-CA" altLang="zh-CN" sz="1600" kern="1200" baseline="0" noProof="1">
                <a:solidFill>
                  <a:schemeClr val="tx1"/>
                </a:solidFill>
                <a:latin typeface="Arial" panose="020B0604020202020204" pitchFamily="34" charset="0"/>
                <a:ea typeface="+mn-ea"/>
                <a:cs typeface="Arial" panose="020B0604020202020204" pitchFamily="34" charset="0"/>
              </a:defRPr>
            </a:lvl2pPr>
            <a:lvl3pPr marL="1052513" marR="0" indent="-287338" algn="l" defTabSz="981075"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600" kern="1200" noProof="1">
                <a:solidFill>
                  <a:schemeClr val="tx1"/>
                </a:solidFill>
                <a:latin typeface="Arial" panose="020B0604020202020204" pitchFamily="34" charset="0"/>
                <a:ea typeface="+mn-ea"/>
                <a:cs typeface="Arial" panose="020B0604020202020204" pitchFamily="34" charset="0"/>
              </a:defRPr>
            </a:lvl3pPr>
            <a:lvl4pPr marL="1453896" marR="0" indent="-210312" algn="l" defTabSz="981334"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600" kern="1200">
                <a:solidFill>
                  <a:schemeClr val="tx1"/>
                </a:solidFill>
                <a:latin typeface="Arial" panose="020B0604020202020204" pitchFamily="34" charset="0"/>
                <a:ea typeface="+mn-ea"/>
                <a:cs typeface="Arial" panose="020B0604020202020204" pitchFamily="34" charset="0"/>
              </a:defRPr>
            </a:lvl4pPr>
            <a:lvl5pPr marL="2208002" indent="-245334" algn="l" defTabSz="981334" rtl="0" eaLnBrk="1" latinLnBrk="0" hangingPunct="1">
              <a:spcBef>
                <a:spcPct val="20000"/>
              </a:spcBef>
              <a:buClr>
                <a:schemeClr val="accent3"/>
              </a:buClr>
              <a:buSzPct val="8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r>
              <a:rPr lang="en-US" dirty="0"/>
              <a:t>Precalculus fulfills a math requirement at a diverse range of colleges and universities, including the majority of public institutions. </a:t>
            </a:r>
          </a:p>
          <a:p>
            <a:r>
              <a:rPr lang="en-US" dirty="0"/>
              <a:t>However, most highly selective colleges do not treat precalculus as a college-level course, and thus college credit for AP Precalculus will not be available at such institutions; instead, AP Precalculus will provide students attending such colleges with superb preparation for AP Calculus in high school or college calculus when they matriculate. </a:t>
            </a:r>
          </a:p>
          <a:p>
            <a:r>
              <a:rPr lang="en-US" dirty="0"/>
              <a:t>AP Precalculus exam scores can also be used by college for math and science course placement among newly enrolling students. </a:t>
            </a:r>
          </a:p>
        </p:txBody>
      </p:sp>
      <p:pic>
        <p:nvPicPr>
          <p:cNvPr id="9" name="Picture 8">
            <a:extLst>
              <a:ext uri="{FF2B5EF4-FFF2-40B4-BE49-F238E27FC236}">
                <a16:creationId xmlns:a16="http://schemas.microsoft.com/office/drawing/2014/main" id="{645530AB-3B79-FCF7-3B29-A01A6D0383F4}"/>
              </a:ext>
              <a:ext uri="{C183D7F6-B498-43B3-948B-1728B52AA6E4}">
                <adec:decorative xmlns:adec="http://schemas.microsoft.com/office/drawing/2017/decorative" val="1"/>
              </a:ext>
            </a:extLst>
          </p:cNvPr>
          <p:cNvPicPr>
            <a:picLocks noChangeAspect="1"/>
          </p:cNvPicPr>
          <p:nvPr/>
        </p:nvPicPr>
        <p:blipFill rotWithShape="1">
          <a:blip r:embed="rId2"/>
          <a:srcRect r="5971"/>
          <a:stretch/>
        </p:blipFill>
        <p:spPr>
          <a:xfrm>
            <a:off x="6916505" y="1884194"/>
            <a:ext cx="5529019" cy="3922035"/>
          </a:xfrm>
          <a:prstGeom prst="rect">
            <a:avLst/>
          </a:prstGeom>
        </p:spPr>
      </p:pic>
    </p:spTree>
    <p:extLst>
      <p:ext uri="{BB962C8B-B14F-4D97-AF65-F5344CB8AC3E}">
        <p14:creationId xmlns:p14="http://schemas.microsoft.com/office/powerpoint/2010/main" val="286367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BE3FA-30E4-5A4B-6EF9-F39CA77D0618}"/>
              </a:ext>
            </a:extLst>
          </p:cNvPr>
          <p:cNvSpPr>
            <a:spLocks noGrp="1"/>
          </p:cNvSpPr>
          <p:nvPr>
            <p:ph type="ctrTitle"/>
          </p:nvPr>
        </p:nvSpPr>
        <p:spPr/>
        <p:txBody>
          <a:bodyPr/>
          <a:lstStyle/>
          <a:p>
            <a:r>
              <a:rPr lang="en-US"/>
              <a:t>“AP Precalculus is a well-balanced and meaningful course that will be beneficial for every student regardless of their intended future plans. The content captures the modeling of our dynamic, changing world which can ignite a passion and appreciation for the pursuit of many areas related to mathematics.” </a:t>
            </a:r>
          </a:p>
        </p:txBody>
      </p:sp>
      <p:sp>
        <p:nvSpPr>
          <p:cNvPr id="3" name="Subtitle 2">
            <a:extLst>
              <a:ext uri="{FF2B5EF4-FFF2-40B4-BE49-F238E27FC236}">
                <a16:creationId xmlns:a16="http://schemas.microsoft.com/office/drawing/2014/main" id="{28EBEC5D-D71A-2A29-4FD5-7C0393AE6BBA}"/>
              </a:ext>
            </a:extLst>
          </p:cNvPr>
          <p:cNvSpPr>
            <a:spLocks noGrp="1"/>
          </p:cNvSpPr>
          <p:nvPr>
            <p:ph type="subTitle" idx="1"/>
          </p:nvPr>
        </p:nvSpPr>
        <p:spPr/>
        <p:txBody>
          <a:bodyPr/>
          <a:lstStyle/>
          <a:p>
            <a:r>
              <a:rPr lang="en-US"/>
              <a:t>Julie Harrison, Spelman College, Development Committee Member</a:t>
            </a:r>
          </a:p>
        </p:txBody>
      </p:sp>
    </p:spTree>
    <p:extLst>
      <p:ext uri="{BB962C8B-B14F-4D97-AF65-F5344CB8AC3E}">
        <p14:creationId xmlns:p14="http://schemas.microsoft.com/office/powerpoint/2010/main" val="1829962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22031"/>
            <a:ext cx="1891323" cy="45171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9600" b="1">
                <a:solidFill>
                  <a:schemeClr val="tx2"/>
                </a:solidFill>
                <a:latin typeface="+mj-lt"/>
              </a:rPr>
              <a:t>3</a:t>
            </a:r>
          </a:p>
        </p:txBody>
      </p:sp>
      <p:sp>
        <p:nvSpPr>
          <p:cNvPr id="3" name="BainBulletsConfiguration">
            <a:extLst>
              <a:ext uri="{C183D7F6-B498-43B3-948B-1728B52AA6E4}">
                <adec:decorative xmlns:adec="http://schemas.microsoft.com/office/drawing/2017/decorative" val="1"/>
              </a:ext>
            </a:extLst>
          </p:cNvPr>
          <p:cNvSpPr txBox="1"/>
          <p:nvPr/>
        </p:nvSpPr>
        <p:spPr>
          <a:xfrm>
            <a:off x="12700" y="12700"/>
            <a:ext cx="8890000" cy="88092"/>
          </a:xfrm>
          <a:prstGeom prst="rect">
            <a:avLst/>
          </a:prstGeom>
          <a:noFill/>
        </p:spPr>
        <p:txBody>
          <a:bodyPr vert="horz" wrap="square" lIns="36000" tIns="36000" rIns="36000" bIns="36000" rtlCol="0">
            <a:spAutoFit/>
          </a:bodyPr>
          <a:lstStyle/>
          <a:p>
            <a:endParaRPr lang="en-US" sz="100" err="1">
              <a:solidFill>
                <a:srgbClr val="FFFFFF"/>
              </a:solidFill>
            </a:endParaRPr>
          </a:p>
        </p:txBody>
      </p:sp>
      <p:sp>
        <p:nvSpPr>
          <p:cNvPr id="6" name="Title 5"/>
          <p:cNvSpPr>
            <a:spLocks noGrp="1"/>
          </p:cNvSpPr>
          <p:nvPr>
            <p:ph type="ctrTitle"/>
          </p:nvPr>
        </p:nvSpPr>
        <p:spPr/>
        <p:txBody>
          <a:bodyPr/>
          <a:lstStyle/>
          <a:p>
            <a:br>
              <a:rPr lang="en-US" sz="7200">
                <a:latin typeface="Arial"/>
              </a:rPr>
            </a:br>
            <a:r>
              <a:rPr lang="en-US" sz="7200">
                <a:latin typeface="Arial"/>
                <a:cs typeface="Arial"/>
              </a:rPr>
              <a:t>What’s in AP Precalculus?</a:t>
            </a:r>
          </a:p>
        </p:txBody>
      </p:sp>
    </p:spTree>
    <p:extLst>
      <p:ext uri="{BB962C8B-B14F-4D97-AF65-F5344CB8AC3E}">
        <p14:creationId xmlns:p14="http://schemas.microsoft.com/office/powerpoint/2010/main" val="1552736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a:cs typeface="Arial"/>
              </a:rPr>
              <a:t>About the Course</a:t>
            </a:r>
          </a:p>
        </p:txBody>
      </p:sp>
      <p:sp>
        <p:nvSpPr>
          <p:cNvPr id="7" name="Subtitle 3">
            <a:extLst>
              <a:ext uri="{FF2B5EF4-FFF2-40B4-BE49-F238E27FC236}">
                <a16:creationId xmlns:a16="http://schemas.microsoft.com/office/drawing/2014/main" id="{9969AD0F-418C-80E0-5D2F-26E6B11937F1}"/>
              </a:ext>
            </a:extLst>
          </p:cNvPr>
          <p:cNvSpPr txBox="1">
            <a:spLocks/>
          </p:cNvSpPr>
          <p:nvPr/>
        </p:nvSpPr>
        <p:spPr>
          <a:xfrm>
            <a:off x="289368" y="1136158"/>
            <a:ext cx="5995687" cy="563128"/>
          </a:xfrm>
          <a:prstGeom prst="rect">
            <a:avLst/>
          </a:prstGeom>
        </p:spPr>
        <p:txBody>
          <a:bodyPr/>
          <a:lstStyle>
            <a:lvl1pPr marL="271463" marR="0" indent="-271463" algn="l" defTabSz="981075" rtl="0" eaLnBrk="1" fontAlgn="base" latinLnBrk="0" hangingPunct="1">
              <a:lnSpc>
                <a:spcPct val="100000"/>
              </a:lnSpc>
              <a:spcBef>
                <a:spcPct val="40000"/>
              </a:spcBef>
              <a:spcAft>
                <a:spcPct val="0"/>
              </a:spcAft>
              <a:buClr>
                <a:schemeClr val="accent3"/>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74675" marR="0" indent="-119063" algn="l" defTabSz="981075" rtl="0" eaLnBrk="1" fontAlgn="base" latinLnBrk="0" hangingPunct="1">
              <a:lnSpc>
                <a:spcPct val="100000"/>
              </a:lnSpc>
              <a:spcBef>
                <a:spcPct val="20000"/>
              </a:spcBef>
              <a:spcAft>
                <a:spcPct val="0"/>
              </a:spcAft>
              <a:buClr>
                <a:schemeClr val="accent3"/>
              </a:buClr>
              <a:buSzPts val="2200"/>
              <a:buFont typeface="Verdana"/>
              <a:buChar char="-"/>
              <a:tabLst/>
              <a:defRPr lang="en-CA" altLang="zh-CN" sz="1600" kern="1200" baseline="0" noProof="1">
                <a:solidFill>
                  <a:schemeClr val="tx1"/>
                </a:solidFill>
                <a:latin typeface="Arial" panose="020B0604020202020204" pitchFamily="34" charset="0"/>
                <a:ea typeface="+mn-ea"/>
                <a:cs typeface="Arial" panose="020B0604020202020204" pitchFamily="34" charset="0"/>
              </a:defRPr>
            </a:lvl2pPr>
            <a:lvl3pPr marL="1052513" marR="0" indent="-287338" algn="l" defTabSz="981075" rtl="0" eaLnBrk="1" fontAlgn="base" latinLnBrk="0" hangingPunct="1">
              <a:lnSpc>
                <a:spcPct val="100000"/>
              </a:lnSpc>
              <a:spcBef>
                <a:spcPct val="20000"/>
              </a:spcBef>
              <a:spcAft>
                <a:spcPct val="0"/>
              </a:spcAft>
              <a:buClr>
                <a:schemeClr val="accent3"/>
              </a:buClr>
              <a:buSzPts val="2200"/>
              <a:buFont typeface="Marlett" pitchFamily="2" charset="2"/>
              <a:buChar char="8"/>
              <a:tabLst/>
              <a:defRPr lang="zh-CN" altLang="en-US" sz="1600" kern="1200" noProof="1">
                <a:solidFill>
                  <a:schemeClr val="tx1"/>
                </a:solidFill>
                <a:latin typeface="Arial" panose="020B0604020202020204" pitchFamily="34" charset="0"/>
                <a:ea typeface="+mn-ea"/>
                <a:cs typeface="Arial" panose="020B0604020202020204" pitchFamily="34" charset="0"/>
              </a:defRPr>
            </a:lvl3pPr>
            <a:lvl4pPr marL="1453896" marR="0" indent="-210312" algn="l" defTabSz="981334" rtl="0" eaLnBrk="1" fontAlgn="auto" latinLnBrk="0" hangingPunct="1">
              <a:lnSpc>
                <a:spcPct val="100000"/>
              </a:lnSpc>
              <a:spcBef>
                <a:spcPct val="20000"/>
              </a:spcBef>
              <a:spcAft>
                <a:spcPts val="0"/>
              </a:spcAft>
              <a:buClr>
                <a:schemeClr val="accent3"/>
              </a:buClr>
              <a:buSzTx/>
              <a:buFont typeface="Verdana" pitchFamily="34" charset="0"/>
              <a:buChar char="-"/>
              <a:tabLst/>
              <a:defRPr lang="en-CA" altLang="zh-CN" sz="1600" kern="1200">
                <a:solidFill>
                  <a:schemeClr val="tx1"/>
                </a:solidFill>
                <a:latin typeface="Arial" panose="020B0604020202020204" pitchFamily="34" charset="0"/>
                <a:ea typeface="+mn-ea"/>
                <a:cs typeface="Arial" panose="020B0604020202020204" pitchFamily="34" charset="0"/>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None/>
            </a:pPr>
            <a:r>
              <a:rPr lang="en-US" altLang="zh-CN" b="1">
                <a:solidFill>
                  <a:schemeClr val="accent3"/>
                </a:solidFill>
                <a:latin typeface="+mn-lt"/>
              </a:rPr>
              <a:t>AP Precalculus</a:t>
            </a:r>
          </a:p>
        </p:txBody>
      </p:sp>
      <p:sp>
        <p:nvSpPr>
          <p:cNvPr id="6" name="Title 1"/>
          <p:cNvSpPr txBox="1">
            <a:spLocks/>
          </p:cNvSpPr>
          <p:nvPr/>
        </p:nvSpPr>
        <p:spPr bwMode="gray">
          <a:xfrm>
            <a:off x="8041065" y="-1"/>
            <a:ext cx="4800224" cy="7223125"/>
          </a:xfrm>
          <a:prstGeom prst="rect">
            <a:avLst/>
          </a:prstGeom>
          <a:noFill/>
          <a:ln w="9525">
            <a:noFill/>
            <a:miter lim="800000"/>
            <a:headEnd/>
            <a:tailEnd/>
          </a:ln>
          <a:effectLst/>
        </p:spPr>
        <p:txBody>
          <a:bodyPr vert="horz" wrap="square" lIns="548640" tIns="0" rIns="548640" bIns="0" numCol="1" anchor="ctr" anchorCtr="0" compatLnSpc="1">
            <a:prstTxWarp prst="textNoShape">
              <a:avLst/>
            </a:prstTxWarp>
          </a:bodyPr>
          <a:lstStyle>
            <a:lvl1pPr algn="l" defTabSz="981334" rtl="0" eaLnBrk="1" latinLnBrk="0" hangingPunct="1">
              <a:spcBef>
                <a:spcPct val="0"/>
              </a:spcBef>
              <a:buNone/>
              <a:defRPr sz="2800" kern="1200">
                <a:solidFill>
                  <a:schemeClr val="tx1"/>
                </a:solidFill>
                <a:latin typeface="+mj-lt"/>
                <a:ea typeface="+mj-ea"/>
                <a:cs typeface="+mj-cs"/>
              </a:defRPr>
            </a:lvl1pPr>
          </a:lstStyle>
          <a:p>
            <a:pPr algn="ctr"/>
            <a:r>
              <a:rPr lang="en-US">
                <a:solidFill>
                  <a:schemeClr val="tx2"/>
                </a:solidFill>
              </a:rPr>
              <a:t>AP Precalculus prepares students for other college-level mathematics and science courses.</a:t>
            </a:r>
          </a:p>
        </p:txBody>
      </p:sp>
      <p:sp>
        <p:nvSpPr>
          <p:cNvPr id="9" name="Text Placeholder 8"/>
          <p:cNvSpPr>
            <a:spLocks noGrp="1"/>
          </p:cNvSpPr>
          <p:nvPr>
            <p:ph type="body" sz="quarter" idx="10"/>
          </p:nvPr>
        </p:nvSpPr>
        <p:spPr/>
        <p:txBody>
          <a:bodyPr/>
          <a:lstStyle/>
          <a:p>
            <a:pPr marL="0" indent="0">
              <a:buNone/>
            </a:pPr>
            <a:r>
              <a:rPr lang="en-US"/>
              <a:t>The AP Program convened college faculty to build a precalculus course that invites a diverse group of students to prepare for college mathematics, encourages more students to complete four years of mathematics in high school, and improves student readiness to succeed in STEM courses and majors in college. </a:t>
            </a:r>
          </a:p>
          <a:p>
            <a:r>
              <a:rPr lang="en-US"/>
              <a:t>In AP Precalculus, </a:t>
            </a:r>
            <a:r>
              <a:rPr lang="en-US" b="1"/>
              <a:t>students explore everyday situations </a:t>
            </a:r>
            <a:r>
              <a:rPr lang="en-US"/>
              <a:t>and phenomena using mathematical tools and lenses. </a:t>
            </a:r>
          </a:p>
          <a:p>
            <a:r>
              <a:rPr lang="en-US"/>
              <a:t>Through regular practice, students build deep mastery of modeling and functions, and they examine scenarios through multiple representations. </a:t>
            </a:r>
            <a:r>
              <a:rPr lang="en-US" b="1"/>
              <a:t>They will learn how to observe, explore, and build mathematical meaning </a:t>
            </a:r>
            <a:r>
              <a:rPr lang="en-US"/>
              <a:t>from dynamic systems, an important practice for thriving in an ever-changing world. </a:t>
            </a:r>
          </a:p>
        </p:txBody>
      </p:sp>
      <p:sp>
        <p:nvSpPr>
          <p:cNvPr id="3" name="BainBulletsConfiguration">
            <a:extLst>
              <a:ext uri="{C183D7F6-B498-43B3-948B-1728B52AA6E4}">
                <adec:decorative xmlns:adec="http://schemas.microsoft.com/office/drawing/2017/decorative" val="1"/>
              </a:ext>
            </a:extLst>
          </p:cNvPr>
          <p:cNvSpPr txBox="1"/>
          <p:nvPr/>
        </p:nvSpPr>
        <p:spPr>
          <a:xfrm>
            <a:off x="12700" y="12700"/>
            <a:ext cx="8890000" cy="88092"/>
          </a:xfrm>
          <a:prstGeom prst="rect">
            <a:avLst/>
          </a:prstGeom>
          <a:noFill/>
        </p:spPr>
        <p:txBody>
          <a:bodyPr vert="horz" wrap="square" lIns="36000" tIns="36000" rIns="36000" bIns="36000" rtlCol="0">
            <a:spAutoFit/>
          </a:bodyPr>
          <a:lstStyle/>
          <a:p>
            <a:endParaRPr lang="en-US" sz="100">
              <a:solidFill>
                <a:srgbClr val="FFFFFF"/>
              </a:solidFill>
            </a:endParaRPr>
          </a:p>
        </p:txBody>
      </p:sp>
      <p:sp>
        <p:nvSpPr>
          <p:cNvPr id="4" name="Isosceles Triangle 3">
            <a:extLst>
              <a:ext uri="{C183D7F6-B498-43B3-948B-1728B52AA6E4}">
                <adec:decorative xmlns:adec="http://schemas.microsoft.com/office/drawing/2017/decorative" val="1"/>
              </a:ext>
            </a:extLst>
          </p:cNvPr>
          <p:cNvSpPr/>
          <p:nvPr/>
        </p:nvSpPr>
        <p:spPr>
          <a:xfrm rot="16200000">
            <a:off x="7562491" y="3382963"/>
            <a:ext cx="548640" cy="457200"/>
          </a:xfrm>
          <a:prstGeom prst="triangl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55000" lnSpcReduction="20000"/>
          </a:bodyPr>
          <a:lstStyle/>
          <a:p>
            <a:pPr algn="ctr"/>
            <a:endParaRPr lang="en-US" sz="2000" b="1">
              <a:solidFill>
                <a:schemeClr val="tx2"/>
              </a:solidFill>
              <a:latin typeface="+mj-lt"/>
            </a:endParaRPr>
          </a:p>
        </p:txBody>
      </p:sp>
    </p:spTree>
    <p:extLst>
      <p:ext uri="{BB962C8B-B14F-4D97-AF65-F5344CB8AC3E}">
        <p14:creationId xmlns:p14="http://schemas.microsoft.com/office/powerpoint/2010/main" val="4049231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9DA92-6175-C028-DF33-07FCAA15A916}"/>
              </a:ext>
            </a:extLst>
          </p:cNvPr>
          <p:cNvSpPr>
            <a:spLocks noGrp="1"/>
          </p:cNvSpPr>
          <p:nvPr>
            <p:ph type="title"/>
          </p:nvPr>
        </p:nvSpPr>
        <p:spPr/>
        <p:txBody>
          <a:bodyPr/>
          <a:lstStyle/>
          <a:p>
            <a:r>
              <a:rPr lang="en-US">
                <a:latin typeface="Arial"/>
                <a:cs typeface="Arial"/>
              </a:rPr>
              <a:t>What will students experience in AP Precalculus?</a:t>
            </a:r>
            <a:br>
              <a:rPr lang="en-US">
                <a:latin typeface="Arial"/>
              </a:rPr>
            </a:br>
            <a:br>
              <a:rPr lang="en-US">
                <a:latin typeface="Arial"/>
              </a:rPr>
            </a:br>
            <a:endParaRPr lang="en-US">
              <a:latin typeface="Arial"/>
              <a:cs typeface="Arial"/>
            </a:endParaRPr>
          </a:p>
        </p:txBody>
      </p:sp>
      <p:sp>
        <p:nvSpPr>
          <p:cNvPr id="6" name="Text Placeholder 2">
            <a:extLst>
              <a:ext uri="{FF2B5EF4-FFF2-40B4-BE49-F238E27FC236}">
                <a16:creationId xmlns:a16="http://schemas.microsoft.com/office/drawing/2014/main" id="{78FAB4B1-4B3F-53C8-34BE-4DDB5694415C}"/>
              </a:ext>
            </a:extLst>
          </p:cNvPr>
          <p:cNvSpPr txBox="1">
            <a:spLocks/>
          </p:cNvSpPr>
          <p:nvPr/>
        </p:nvSpPr>
        <p:spPr>
          <a:xfrm>
            <a:off x="5997677" y="1432165"/>
            <a:ext cx="6447847" cy="5037461"/>
          </a:xfrm>
          <a:prstGeom prst="rect">
            <a:avLst/>
          </a:prstGeom>
        </p:spPr>
        <p:txBody>
          <a:bodyPr vert="horz" lIns="0" tIns="0" rIns="0" bIns="0" rtlCol="0" anchor="t" anchorCtr="0">
            <a:normAutofit/>
          </a:bodyPr>
          <a:lstStyle>
            <a:lvl1pPr marL="271463" marR="0" indent="-271463" algn="l" defTabSz="981075"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74675" marR="0" indent="-119063" algn="l" defTabSz="981075" rtl="0" eaLnBrk="1" fontAlgn="base" latinLnBrk="0" hangingPunct="1">
              <a:lnSpc>
                <a:spcPct val="100000"/>
              </a:lnSpc>
              <a:spcBef>
                <a:spcPct val="20000"/>
              </a:spcBef>
              <a:spcAft>
                <a:spcPct val="0"/>
              </a:spcAft>
              <a:buClr>
                <a:schemeClr val="accent3"/>
              </a:buClr>
              <a:buSzPct val="80000"/>
              <a:buFont typeface="Verdana"/>
              <a:buChar char="-"/>
              <a:tabLst/>
              <a:defRPr lang="en-CA" altLang="zh-CN" sz="1600" kern="1200" baseline="0" noProof="1">
                <a:solidFill>
                  <a:schemeClr val="tx1"/>
                </a:solidFill>
                <a:latin typeface="Arial" panose="020B0604020202020204" pitchFamily="34" charset="0"/>
                <a:ea typeface="+mn-ea"/>
                <a:cs typeface="Arial" panose="020B0604020202020204" pitchFamily="34" charset="0"/>
              </a:defRPr>
            </a:lvl2pPr>
            <a:lvl3pPr marL="1052513" marR="0" indent="-287338" algn="l" defTabSz="981075"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600" kern="1200" noProof="1">
                <a:solidFill>
                  <a:schemeClr val="tx1"/>
                </a:solidFill>
                <a:latin typeface="Arial" panose="020B0604020202020204" pitchFamily="34" charset="0"/>
                <a:ea typeface="+mn-ea"/>
                <a:cs typeface="Arial" panose="020B0604020202020204" pitchFamily="34" charset="0"/>
              </a:defRPr>
            </a:lvl3pPr>
            <a:lvl4pPr marL="1453896" marR="0" indent="-210312" algn="l" defTabSz="981334"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600" kern="1200">
                <a:solidFill>
                  <a:schemeClr val="tx1"/>
                </a:solidFill>
                <a:latin typeface="Arial" panose="020B0604020202020204" pitchFamily="34" charset="0"/>
                <a:ea typeface="+mn-ea"/>
                <a:cs typeface="Arial" panose="020B0604020202020204" pitchFamily="34" charset="0"/>
              </a:defRPr>
            </a:lvl4pPr>
            <a:lvl5pPr marL="2208002" indent="-245334" algn="l" defTabSz="981334" rtl="0" eaLnBrk="1" latinLnBrk="0" hangingPunct="1">
              <a:spcBef>
                <a:spcPct val="20000"/>
              </a:spcBef>
              <a:buClr>
                <a:schemeClr val="accent3"/>
              </a:buClr>
              <a:buSzPct val="8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r>
              <a:rPr lang="en-US" b="1"/>
              <a:t>Modeling Real-World Data</a:t>
            </a:r>
            <a:r>
              <a:rPr lang="en-US"/>
              <a:t>: Students will apply the mathematical tools they acquire in real-world modeling situations. By examining scenarios, conditions, and data sets and determining and validating an appropriate function model, students gain a deeper understanding of the nature and behavior of each function type. </a:t>
            </a:r>
          </a:p>
          <a:p>
            <a:r>
              <a:rPr lang="en-US" b="1"/>
              <a:t>Exploring Multiple Representations</a:t>
            </a:r>
            <a:r>
              <a:rPr lang="en-US"/>
              <a:t>: Students will examine functions through multiple representations. Students will gain a deeper understanding of functions by examining them graphically, numerically, verbally, and analytically.</a:t>
            </a:r>
          </a:p>
        </p:txBody>
      </p:sp>
      <p:pic>
        <p:nvPicPr>
          <p:cNvPr id="9" name="Picture 8">
            <a:extLst>
              <a:ext uri="{FF2B5EF4-FFF2-40B4-BE49-F238E27FC236}">
                <a16:creationId xmlns:a16="http://schemas.microsoft.com/office/drawing/2014/main" id="{11601442-80D7-ACC6-BE13-76EEA209A920}"/>
              </a:ext>
              <a:ext uri="{C183D7F6-B498-43B3-948B-1728B52AA6E4}">
                <adec:decorative xmlns:adec="http://schemas.microsoft.com/office/drawing/2017/decorative" val="1"/>
              </a:ext>
            </a:extLst>
          </p:cNvPr>
          <p:cNvPicPr>
            <a:picLocks noChangeAspect="1"/>
          </p:cNvPicPr>
          <p:nvPr/>
        </p:nvPicPr>
        <p:blipFill rotWithShape="1">
          <a:blip r:embed="rId2"/>
          <a:srcRect l="8228" r="5522" b="38"/>
          <a:stretch/>
        </p:blipFill>
        <p:spPr>
          <a:xfrm>
            <a:off x="512186" y="1432166"/>
            <a:ext cx="5369069" cy="4148453"/>
          </a:xfrm>
          <a:prstGeom prst="rect">
            <a:avLst/>
          </a:prstGeom>
          <a:noFill/>
          <a:ln>
            <a:noFill/>
          </a:ln>
        </p:spPr>
      </p:pic>
    </p:spTree>
    <p:extLst>
      <p:ext uri="{BB962C8B-B14F-4D97-AF65-F5344CB8AC3E}">
        <p14:creationId xmlns:p14="http://schemas.microsoft.com/office/powerpoint/2010/main" val="2664036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9DA92-6175-C028-DF33-07FCAA15A916}"/>
              </a:ext>
            </a:extLst>
          </p:cNvPr>
          <p:cNvSpPr>
            <a:spLocks noGrp="1"/>
          </p:cNvSpPr>
          <p:nvPr>
            <p:ph type="title"/>
          </p:nvPr>
        </p:nvSpPr>
        <p:spPr/>
        <p:txBody>
          <a:bodyPr/>
          <a:lstStyle/>
          <a:p>
            <a:r>
              <a:rPr lang="en-US">
                <a:latin typeface="Arial"/>
                <a:cs typeface="Arial"/>
              </a:rPr>
              <a:t>What will students experience in AP Precalculus? </a:t>
            </a:r>
            <a:r>
              <a:rPr lang="en-US" sz="1800">
                <a:solidFill>
                  <a:schemeClr val="bg1">
                    <a:lumMod val="50000"/>
                  </a:schemeClr>
                </a:solidFill>
                <a:latin typeface="Arial"/>
                <a:cs typeface="Arial"/>
              </a:rPr>
              <a:t>(</a:t>
            </a:r>
            <a:r>
              <a:rPr lang="en-US" sz="1800" i="1">
                <a:solidFill>
                  <a:schemeClr val="bg1">
                    <a:lumMod val="50000"/>
                  </a:schemeClr>
                </a:solidFill>
                <a:latin typeface="Arial"/>
                <a:cs typeface="Arial"/>
              </a:rPr>
              <a:t>continued</a:t>
            </a:r>
            <a:r>
              <a:rPr lang="en-US" sz="1800">
                <a:solidFill>
                  <a:schemeClr val="bg1">
                    <a:lumMod val="50000"/>
                  </a:schemeClr>
                </a:solidFill>
                <a:latin typeface="Arial"/>
                <a:cs typeface="Arial"/>
              </a:rPr>
              <a:t>)</a:t>
            </a:r>
            <a:br>
              <a:rPr lang="en-US">
                <a:latin typeface="Arial"/>
              </a:rPr>
            </a:br>
            <a:br>
              <a:rPr lang="en-US">
                <a:latin typeface="Arial"/>
              </a:rPr>
            </a:br>
            <a:endParaRPr lang="en-US">
              <a:latin typeface="Arial"/>
              <a:cs typeface="Arial"/>
            </a:endParaRPr>
          </a:p>
        </p:txBody>
      </p:sp>
      <p:sp>
        <p:nvSpPr>
          <p:cNvPr id="6" name="Text Placeholder 2">
            <a:extLst>
              <a:ext uri="{FF2B5EF4-FFF2-40B4-BE49-F238E27FC236}">
                <a16:creationId xmlns:a16="http://schemas.microsoft.com/office/drawing/2014/main" id="{78FAB4B1-4B3F-53C8-34BE-4DDB5694415C}"/>
              </a:ext>
            </a:extLst>
          </p:cNvPr>
          <p:cNvSpPr txBox="1">
            <a:spLocks/>
          </p:cNvSpPr>
          <p:nvPr/>
        </p:nvSpPr>
        <p:spPr>
          <a:xfrm>
            <a:off x="5997677" y="1432165"/>
            <a:ext cx="6447847" cy="5037461"/>
          </a:xfrm>
          <a:prstGeom prst="rect">
            <a:avLst/>
          </a:prstGeom>
        </p:spPr>
        <p:txBody>
          <a:bodyPr vert="horz" lIns="0" tIns="0" rIns="0" bIns="0" rtlCol="0" anchor="t" anchorCtr="0">
            <a:normAutofit/>
          </a:bodyPr>
          <a:lstStyle>
            <a:lvl1pPr marL="271463" marR="0" indent="-271463" algn="l" defTabSz="981075"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74675" marR="0" indent="-119063" algn="l" defTabSz="981075" rtl="0" eaLnBrk="1" fontAlgn="base" latinLnBrk="0" hangingPunct="1">
              <a:lnSpc>
                <a:spcPct val="100000"/>
              </a:lnSpc>
              <a:spcBef>
                <a:spcPct val="20000"/>
              </a:spcBef>
              <a:spcAft>
                <a:spcPct val="0"/>
              </a:spcAft>
              <a:buClr>
                <a:schemeClr val="accent3"/>
              </a:buClr>
              <a:buSzPct val="80000"/>
              <a:buFont typeface="Verdana"/>
              <a:buChar char="-"/>
              <a:tabLst/>
              <a:defRPr lang="en-CA" altLang="zh-CN" sz="1600" kern="1200" baseline="0" noProof="1">
                <a:solidFill>
                  <a:schemeClr val="tx1"/>
                </a:solidFill>
                <a:latin typeface="Arial" panose="020B0604020202020204" pitchFamily="34" charset="0"/>
                <a:ea typeface="+mn-ea"/>
                <a:cs typeface="Arial" panose="020B0604020202020204" pitchFamily="34" charset="0"/>
              </a:defRPr>
            </a:lvl2pPr>
            <a:lvl3pPr marL="1052513" marR="0" indent="-287338" algn="l" defTabSz="981075"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600" kern="1200" noProof="1">
                <a:solidFill>
                  <a:schemeClr val="tx1"/>
                </a:solidFill>
                <a:latin typeface="Arial" panose="020B0604020202020204" pitchFamily="34" charset="0"/>
                <a:ea typeface="+mn-ea"/>
                <a:cs typeface="Arial" panose="020B0604020202020204" pitchFamily="34" charset="0"/>
              </a:defRPr>
            </a:lvl3pPr>
            <a:lvl4pPr marL="1453896" marR="0" indent="-210312" algn="l" defTabSz="981334"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600" kern="1200">
                <a:solidFill>
                  <a:schemeClr val="tx1"/>
                </a:solidFill>
                <a:latin typeface="Arial" panose="020B0604020202020204" pitchFamily="34" charset="0"/>
                <a:ea typeface="+mn-ea"/>
                <a:cs typeface="Arial" panose="020B0604020202020204" pitchFamily="34" charset="0"/>
              </a:defRPr>
            </a:lvl4pPr>
            <a:lvl5pPr marL="2208002" indent="-245334" algn="l" defTabSz="981334" rtl="0" eaLnBrk="1" latinLnBrk="0" hangingPunct="1">
              <a:spcBef>
                <a:spcPct val="20000"/>
              </a:spcBef>
              <a:buClr>
                <a:schemeClr val="accent3"/>
              </a:buClr>
              <a:buSzPct val="8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r>
              <a:rPr lang="en-US" b="1"/>
              <a:t>Mastering Symbolic Manipulation</a:t>
            </a:r>
            <a:r>
              <a:rPr lang="en-US"/>
              <a:t>: Students will develop rigorous symbolic manipulation skills needed for future mathematics courses. Students learn that a single mathematical object can have different analytical representations depending on the function type or coordinate system, and that the different analytical representations reveal different attributes of the mathematical object.</a:t>
            </a:r>
          </a:p>
          <a:p>
            <a:r>
              <a:rPr lang="en-US" b="1"/>
              <a:t>Harnessing a Dynamic World</a:t>
            </a:r>
            <a:r>
              <a:rPr lang="en-US"/>
              <a:t>: Students will engage in function building that reflects not a static view of things but embodies how things change. Every function representation characterizes the way in which values of one variable simultaneously change as the values in another variable change. This understanding of functions and their graphs as embodying dynamic covariation of quantities prepares students to tame an ever-changing world.</a:t>
            </a:r>
          </a:p>
        </p:txBody>
      </p:sp>
      <p:pic>
        <p:nvPicPr>
          <p:cNvPr id="5" name="Picture 4">
            <a:extLst>
              <a:ext uri="{FF2B5EF4-FFF2-40B4-BE49-F238E27FC236}">
                <a16:creationId xmlns:a16="http://schemas.microsoft.com/office/drawing/2014/main" id="{FFA47696-4B1C-D519-9B44-89AB5D0C5CEC}"/>
              </a:ext>
              <a:ext uri="{C183D7F6-B498-43B3-948B-1728B52AA6E4}">
                <adec:decorative xmlns:adec="http://schemas.microsoft.com/office/drawing/2017/decorative" val="1"/>
              </a:ext>
            </a:extLst>
          </p:cNvPr>
          <p:cNvPicPr>
            <a:picLocks noChangeAspect="1"/>
          </p:cNvPicPr>
          <p:nvPr/>
        </p:nvPicPr>
        <p:blipFill rotWithShape="1">
          <a:blip r:embed="rId2"/>
          <a:srcRect l="6031" t="19" r="7720" b="19"/>
          <a:stretch/>
        </p:blipFill>
        <p:spPr>
          <a:xfrm>
            <a:off x="375444" y="1432165"/>
            <a:ext cx="5369069" cy="4148454"/>
          </a:xfrm>
          <a:prstGeom prst="rect">
            <a:avLst/>
          </a:prstGeom>
          <a:noFill/>
          <a:ln>
            <a:noFill/>
          </a:ln>
        </p:spPr>
      </p:pic>
    </p:spTree>
    <p:extLst>
      <p:ext uri="{BB962C8B-B14F-4D97-AF65-F5344CB8AC3E}">
        <p14:creationId xmlns:p14="http://schemas.microsoft.com/office/powerpoint/2010/main" val="4290569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panose="020B0604020202020204" pitchFamily="34" charset="0"/>
                <a:cs typeface="Arial" panose="020B0604020202020204" pitchFamily="34" charset="0"/>
              </a:rPr>
              <a:t>Unit Outline</a:t>
            </a:r>
          </a:p>
        </p:txBody>
      </p:sp>
      <p:sp>
        <p:nvSpPr>
          <p:cNvPr id="4" name="Subtitle 3"/>
          <p:cNvSpPr>
            <a:spLocks noGrp="1"/>
          </p:cNvSpPr>
          <p:nvPr>
            <p:ph type="subTitle" idx="1"/>
          </p:nvPr>
        </p:nvSpPr>
        <p:spPr/>
        <p:txBody>
          <a:bodyPr/>
          <a:lstStyle/>
          <a:p>
            <a:r>
              <a:rPr lang="en-US">
                <a:solidFill>
                  <a:srgbClr val="006298"/>
                </a:solidFill>
                <a:latin typeface="Arial" panose="020B0604020202020204" pitchFamily="34" charset="0"/>
              </a:rPr>
              <a:t>Course Content</a:t>
            </a:r>
          </a:p>
        </p:txBody>
      </p:sp>
      <p:sp>
        <p:nvSpPr>
          <p:cNvPr id="3" name="BainBulletsConfiguration">
            <a:extLst>
              <a:ext uri="{C183D7F6-B498-43B3-948B-1728B52AA6E4}">
                <adec:decorative xmlns:adec="http://schemas.microsoft.com/office/drawing/2017/decorative" val="1"/>
              </a:ext>
            </a:extLst>
          </p:cNvPr>
          <p:cNvSpPr txBox="1"/>
          <p:nvPr/>
        </p:nvSpPr>
        <p:spPr>
          <a:xfrm>
            <a:off x="12700" y="12700"/>
            <a:ext cx="8890000" cy="88092"/>
          </a:xfrm>
          <a:prstGeom prst="rect">
            <a:avLst/>
          </a:prstGeom>
          <a:noFill/>
        </p:spPr>
        <p:txBody>
          <a:bodyPr vert="horz" wrap="square" lIns="36000" tIns="36000" rIns="36000" bIns="36000" rtlCol="0">
            <a:spAutoFit/>
          </a:bodyPr>
          <a:lstStyle/>
          <a:p>
            <a:endParaRPr lang="en-US" sz="100">
              <a:solidFill>
                <a:srgbClr val="FFFFFF"/>
              </a:solidFill>
            </a:endParaRPr>
          </a:p>
        </p:txBody>
      </p:sp>
      <p:sp>
        <p:nvSpPr>
          <p:cNvPr id="26" name="Rectangle 25"/>
          <p:cNvSpPr/>
          <p:nvPr/>
        </p:nvSpPr>
        <p:spPr>
          <a:xfrm>
            <a:off x="375444" y="1699286"/>
            <a:ext cx="4321784" cy="1384995"/>
          </a:xfrm>
          <a:prstGeom prst="rect">
            <a:avLst/>
          </a:prstGeom>
        </p:spPr>
        <p:txBody>
          <a:bodyPr wrap="square" lIns="0">
            <a:spAutoFit/>
          </a:bodyPr>
          <a:lstStyle/>
          <a:p>
            <a:r>
              <a:rPr lang="en-US" sz="1400">
                <a:latin typeface="Arial" panose="020B0604020202020204" pitchFamily="34" charset="0"/>
                <a:cs typeface="Arial" panose="020B0604020202020204" pitchFamily="34" charset="0"/>
              </a:rPr>
              <a:t>The course content is organized into units of study that provide a suggested sequence for the course. These units comprise the content and conceptual understandings that colleges and universities typically expect students to master to qualify for college credit and/or placement.</a:t>
            </a:r>
          </a:p>
        </p:txBody>
      </p:sp>
      <p:sp>
        <p:nvSpPr>
          <p:cNvPr id="22" name="Oval 21"/>
          <p:cNvSpPr/>
          <p:nvPr/>
        </p:nvSpPr>
        <p:spPr>
          <a:xfrm>
            <a:off x="5548462" y="1699286"/>
            <a:ext cx="932948" cy="932948"/>
          </a:xfrm>
          <a:prstGeom prst="ellipse">
            <a:avLst/>
          </a:prstGeom>
          <a:solidFill>
            <a:schemeClr val="accent3"/>
          </a:solidFill>
          <a:ln w="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400" b="1" dirty="0">
                <a:solidFill>
                  <a:schemeClr val="tx2"/>
                </a:solidFill>
                <a:latin typeface="Arial" panose="020B0604020202020204" pitchFamily="34" charset="0"/>
                <a:cs typeface="Arial" panose="020B0604020202020204" pitchFamily="34" charset="0"/>
              </a:rPr>
              <a:t>UNIT</a:t>
            </a:r>
          </a:p>
          <a:p>
            <a:pPr algn="ctr"/>
            <a:r>
              <a:rPr lang="en-US" b="1" dirty="0">
                <a:latin typeface="Arial" panose="020B0604020202020204" pitchFamily="34" charset="0"/>
                <a:cs typeface="Arial" panose="020B0604020202020204" pitchFamily="34" charset="0"/>
              </a:rPr>
              <a:t>1</a:t>
            </a:r>
          </a:p>
        </p:txBody>
      </p:sp>
      <p:sp>
        <p:nvSpPr>
          <p:cNvPr id="32" name="Rectangle 31"/>
          <p:cNvSpPr/>
          <p:nvPr/>
        </p:nvSpPr>
        <p:spPr>
          <a:xfrm>
            <a:off x="6896406" y="1721318"/>
            <a:ext cx="5569438" cy="338554"/>
          </a:xfrm>
          <a:prstGeom prst="rect">
            <a:avLst/>
          </a:prstGeom>
        </p:spPr>
        <p:txBody>
          <a:bodyPr wrap="square">
            <a:spAutoFit/>
          </a:bodyPr>
          <a:lstStyle/>
          <a:p>
            <a:r>
              <a:rPr lang="en-US" sz="1600" b="1">
                <a:latin typeface="Arial" panose="020B0604020202020204" pitchFamily="34" charset="0"/>
                <a:cs typeface="Arial" panose="020B0604020202020204" pitchFamily="34" charset="0"/>
              </a:rPr>
              <a:t>Polynomial and Rational Functions </a:t>
            </a:r>
          </a:p>
        </p:txBody>
      </p:sp>
      <p:sp>
        <p:nvSpPr>
          <p:cNvPr id="41" name="Rectangle 40"/>
          <p:cNvSpPr/>
          <p:nvPr/>
        </p:nvSpPr>
        <p:spPr>
          <a:xfrm>
            <a:off x="6892957" y="2042872"/>
            <a:ext cx="4120420" cy="307777"/>
          </a:xfrm>
          <a:prstGeom prst="rect">
            <a:avLst/>
          </a:prstGeom>
        </p:spPr>
        <p:txBody>
          <a:bodyPr wrap="square">
            <a:spAutoFit/>
          </a:bodyPr>
          <a:lstStyle/>
          <a:p>
            <a:r>
              <a:rPr lang="en-US" sz="1400">
                <a:latin typeface="Arial" panose="020B0604020202020204" pitchFamily="34" charset="0"/>
                <a:cs typeface="Arial" panose="020B0604020202020204" pitchFamily="34" charset="0"/>
              </a:rPr>
              <a:t>6–6.5 Weeks</a:t>
            </a:r>
          </a:p>
        </p:txBody>
      </p:sp>
      <p:sp>
        <p:nvSpPr>
          <p:cNvPr id="23" name="Oval 22"/>
          <p:cNvSpPr/>
          <p:nvPr/>
        </p:nvSpPr>
        <p:spPr>
          <a:xfrm>
            <a:off x="5548462" y="2888865"/>
            <a:ext cx="932948" cy="932948"/>
          </a:xfrm>
          <a:prstGeom prst="ellipse">
            <a:avLst/>
          </a:prstGeom>
          <a:solidFill>
            <a:schemeClr val="accent3"/>
          </a:solidFill>
          <a:ln w="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400" b="1" dirty="0">
                <a:solidFill>
                  <a:schemeClr val="tx2"/>
                </a:solidFill>
                <a:latin typeface="Arial" panose="020B0604020202020204" pitchFamily="34" charset="0"/>
                <a:cs typeface="Arial" panose="020B0604020202020204" pitchFamily="34" charset="0"/>
              </a:rPr>
              <a:t>UNIT</a:t>
            </a:r>
          </a:p>
          <a:p>
            <a:pPr algn="ctr"/>
            <a:r>
              <a:rPr lang="en-US" b="1" dirty="0">
                <a:latin typeface="Arial" panose="020B0604020202020204" pitchFamily="34" charset="0"/>
                <a:cs typeface="Arial" panose="020B0604020202020204" pitchFamily="34" charset="0"/>
              </a:rPr>
              <a:t>2</a:t>
            </a:r>
          </a:p>
        </p:txBody>
      </p:sp>
      <p:sp>
        <p:nvSpPr>
          <p:cNvPr id="42" name="Rectangle 41"/>
          <p:cNvSpPr/>
          <p:nvPr/>
        </p:nvSpPr>
        <p:spPr>
          <a:xfrm>
            <a:off x="6896406" y="2910896"/>
            <a:ext cx="5569438" cy="338554"/>
          </a:xfrm>
          <a:prstGeom prst="rect">
            <a:avLst/>
          </a:prstGeom>
        </p:spPr>
        <p:txBody>
          <a:bodyPr wrap="square">
            <a:spAutoFit/>
          </a:bodyPr>
          <a:lstStyle/>
          <a:p>
            <a:r>
              <a:rPr lang="en-US" sz="1600" b="1">
                <a:latin typeface="Arial" panose="020B0604020202020204" pitchFamily="34" charset="0"/>
                <a:cs typeface="Arial" panose="020B0604020202020204" pitchFamily="34" charset="0"/>
              </a:rPr>
              <a:t>Exponential and Logarithmic Functions </a:t>
            </a:r>
          </a:p>
        </p:txBody>
      </p:sp>
      <p:sp>
        <p:nvSpPr>
          <p:cNvPr id="43" name="Rectangle 42"/>
          <p:cNvSpPr/>
          <p:nvPr/>
        </p:nvSpPr>
        <p:spPr>
          <a:xfrm>
            <a:off x="6892957" y="3232451"/>
            <a:ext cx="4120420" cy="307777"/>
          </a:xfrm>
          <a:prstGeom prst="rect">
            <a:avLst/>
          </a:prstGeom>
        </p:spPr>
        <p:txBody>
          <a:bodyPr wrap="square">
            <a:spAutoFit/>
          </a:bodyPr>
          <a:lstStyle/>
          <a:p>
            <a:r>
              <a:rPr lang="en-US" sz="1400">
                <a:latin typeface="Arial" panose="020B0604020202020204" pitchFamily="34" charset="0"/>
                <a:cs typeface="Arial" panose="020B0604020202020204" pitchFamily="34" charset="0"/>
              </a:rPr>
              <a:t>6–6.5 Weeks</a:t>
            </a:r>
          </a:p>
        </p:txBody>
      </p:sp>
      <p:sp>
        <p:nvSpPr>
          <p:cNvPr id="24" name="Oval 23"/>
          <p:cNvSpPr/>
          <p:nvPr/>
        </p:nvSpPr>
        <p:spPr>
          <a:xfrm>
            <a:off x="5548462" y="4099476"/>
            <a:ext cx="932948" cy="932948"/>
          </a:xfrm>
          <a:prstGeom prst="ellipse">
            <a:avLst/>
          </a:prstGeom>
          <a:solidFill>
            <a:schemeClr val="accent3"/>
          </a:solidFill>
          <a:ln w="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400" b="1" dirty="0">
                <a:solidFill>
                  <a:schemeClr val="tx2"/>
                </a:solidFill>
                <a:latin typeface="Arial" panose="020B0604020202020204" pitchFamily="34" charset="0"/>
                <a:cs typeface="Arial" panose="020B0604020202020204" pitchFamily="34" charset="0"/>
              </a:rPr>
              <a:t>UNIT</a:t>
            </a:r>
          </a:p>
          <a:p>
            <a:pPr algn="ctr"/>
            <a:r>
              <a:rPr lang="en-US" b="1" dirty="0">
                <a:latin typeface="Arial" panose="020B0604020202020204" pitchFamily="34" charset="0"/>
                <a:cs typeface="Arial" panose="020B0604020202020204" pitchFamily="34" charset="0"/>
              </a:rPr>
              <a:t>3</a:t>
            </a:r>
          </a:p>
        </p:txBody>
      </p:sp>
      <p:sp>
        <p:nvSpPr>
          <p:cNvPr id="44" name="Rectangle 43"/>
          <p:cNvSpPr/>
          <p:nvPr/>
        </p:nvSpPr>
        <p:spPr>
          <a:xfrm>
            <a:off x="6896406" y="4127016"/>
            <a:ext cx="5569438" cy="338554"/>
          </a:xfrm>
          <a:prstGeom prst="rect">
            <a:avLst/>
          </a:prstGeom>
        </p:spPr>
        <p:txBody>
          <a:bodyPr wrap="square">
            <a:spAutoFit/>
          </a:bodyPr>
          <a:lstStyle/>
          <a:p>
            <a:r>
              <a:rPr lang="en-US" sz="1600" b="1">
                <a:latin typeface="Arial" panose="020B0604020202020204" pitchFamily="34" charset="0"/>
                <a:cs typeface="Arial" panose="020B0604020202020204" pitchFamily="34" charset="0"/>
              </a:rPr>
              <a:t>Trigonometric and Polar Functions </a:t>
            </a:r>
          </a:p>
        </p:txBody>
      </p:sp>
      <p:sp>
        <p:nvSpPr>
          <p:cNvPr id="45" name="Rectangle 44"/>
          <p:cNvSpPr/>
          <p:nvPr/>
        </p:nvSpPr>
        <p:spPr>
          <a:xfrm>
            <a:off x="6892957" y="4448570"/>
            <a:ext cx="4120420" cy="307777"/>
          </a:xfrm>
          <a:prstGeom prst="rect">
            <a:avLst/>
          </a:prstGeom>
        </p:spPr>
        <p:txBody>
          <a:bodyPr wrap="square">
            <a:spAutoFit/>
          </a:bodyPr>
          <a:lstStyle/>
          <a:p>
            <a:r>
              <a:rPr lang="en-US" sz="1400">
                <a:latin typeface="Arial" panose="020B0604020202020204" pitchFamily="34" charset="0"/>
                <a:cs typeface="Arial" panose="020B0604020202020204" pitchFamily="34" charset="0"/>
              </a:rPr>
              <a:t>7–7.5 Weeks</a:t>
            </a:r>
          </a:p>
        </p:txBody>
      </p:sp>
      <p:sp>
        <p:nvSpPr>
          <p:cNvPr id="25" name="Oval 24"/>
          <p:cNvSpPr/>
          <p:nvPr/>
        </p:nvSpPr>
        <p:spPr>
          <a:xfrm>
            <a:off x="5548462" y="5310088"/>
            <a:ext cx="932948" cy="932948"/>
          </a:xfrm>
          <a:prstGeom prst="ellipse">
            <a:avLst/>
          </a:prstGeom>
          <a:solidFill>
            <a:schemeClr val="accent3"/>
          </a:solidFill>
          <a:ln w="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400" b="1">
                <a:solidFill>
                  <a:schemeClr val="tx2"/>
                </a:solidFill>
                <a:latin typeface="Arial" panose="020B0604020202020204" pitchFamily="34" charset="0"/>
                <a:cs typeface="Arial" panose="020B0604020202020204" pitchFamily="34" charset="0"/>
              </a:rPr>
              <a:t>UNIT</a:t>
            </a:r>
          </a:p>
          <a:p>
            <a:pPr algn="ctr"/>
            <a:r>
              <a:rPr lang="en-US" b="1">
                <a:latin typeface="Arial" panose="020B0604020202020204" pitchFamily="34" charset="0"/>
                <a:cs typeface="Arial" panose="020B0604020202020204" pitchFamily="34" charset="0"/>
              </a:rPr>
              <a:t>4</a:t>
            </a:r>
          </a:p>
        </p:txBody>
      </p:sp>
      <p:sp>
        <p:nvSpPr>
          <p:cNvPr id="46" name="Rectangle 45"/>
          <p:cNvSpPr/>
          <p:nvPr/>
        </p:nvSpPr>
        <p:spPr>
          <a:xfrm>
            <a:off x="6896406" y="5316595"/>
            <a:ext cx="5569438" cy="338554"/>
          </a:xfrm>
          <a:prstGeom prst="rect">
            <a:avLst/>
          </a:prstGeom>
        </p:spPr>
        <p:txBody>
          <a:bodyPr wrap="square">
            <a:spAutoFit/>
          </a:bodyPr>
          <a:lstStyle/>
          <a:p>
            <a:r>
              <a:rPr lang="en-US" sz="1600" b="1">
                <a:latin typeface="Arial" panose="020B0604020202020204" pitchFamily="34" charset="0"/>
                <a:cs typeface="Arial" panose="020B0604020202020204" pitchFamily="34" charset="0"/>
              </a:rPr>
              <a:t>Functions Involving Parameters, Vectors, and Matrices</a:t>
            </a:r>
          </a:p>
        </p:txBody>
      </p:sp>
      <p:sp>
        <p:nvSpPr>
          <p:cNvPr id="47" name="Rectangle 46"/>
          <p:cNvSpPr/>
          <p:nvPr/>
        </p:nvSpPr>
        <p:spPr>
          <a:xfrm>
            <a:off x="6892957" y="5638149"/>
            <a:ext cx="4120420" cy="307777"/>
          </a:xfrm>
          <a:prstGeom prst="rect">
            <a:avLst/>
          </a:prstGeom>
        </p:spPr>
        <p:txBody>
          <a:bodyPr wrap="square">
            <a:spAutoFit/>
          </a:bodyPr>
          <a:lstStyle/>
          <a:p>
            <a:r>
              <a:rPr lang="en-US" sz="1400">
                <a:latin typeface="Arial" panose="020B0604020202020204" pitchFamily="34" charset="0"/>
                <a:cs typeface="Arial" panose="020B0604020202020204" pitchFamily="34" charset="0"/>
              </a:rPr>
              <a:t>7–7.5 Weeks</a:t>
            </a:r>
          </a:p>
        </p:txBody>
      </p:sp>
      <p:sp>
        <p:nvSpPr>
          <p:cNvPr id="27" name="AutoShape 3">
            <a:extLst>
              <a:ext uri="{C183D7F6-B498-43B3-948B-1728B52AA6E4}">
                <adec:decorative xmlns:adec="http://schemas.microsoft.com/office/drawing/2017/decorative" val="1"/>
              </a:ext>
            </a:extLst>
          </p:cNvPr>
          <p:cNvSpPr>
            <a:spLocks noChangeAspect="1" noChangeArrowheads="1" noTextEdit="1"/>
          </p:cNvSpPr>
          <p:nvPr/>
        </p:nvSpPr>
        <p:spPr bwMode="auto">
          <a:xfrm>
            <a:off x="5560633" y="3526399"/>
            <a:ext cx="832797" cy="82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34" name="Straight Connector 33">
            <a:extLst>
              <a:ext uri="{FF2B5EF4-FFF2-40B4-BE49-F238E27FC236}">
                <a16:creationId xmlns:a16="http://schemas.microsoft.com/office/drawing/2014/main" id="{C3F92F2D-904D-F59D-1694-FC2B4A070971}"/>
              </a:ext>
              <a:ext uri="{C183D7F6-B498-43B3-948B-1728B52AA6E4}">
                <adec:decorative xmlns:adec="http://schemas.microsoft.com/office/drawing/2017/decorative" val="1"/>
              </a:ext>
            </a:extLst>
          </p:cNvPr>
          <p:cNvCxnSpPr/>
          <p:nvPr/>
        </p:nvCxnSpPr>
        <p:spPr>
          <a:xfrm>
            <a:off x="375444" y="439838"/>
            <a:ext cx="1207770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029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D15381-53F9-0891-AEC0-6E42852A7F02}"/>
              </a:ext>
              <a:ext uri="{C183D7F6-B498-43B3-948B-1728B52AA6E4}">
                <adec:decorative xmlns:adec="http://schemas.microsoft.com/office/drawing/2017/decorative" val="1"/>
              </a:ext>
            </a:extLst>
          </p:cNvPr>
          <p:cNvSpPr/>
          <p:nvPr/>
        </p:nvSpPr>
        <p:spPr>
          <a:xfrm>
            <a:off x="0" y="2"/>
            <a:ext cx="12841288" cy="361188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Arial" panose="020B0604020202020204" pitchFamily="34" charset="0"/>
              <a:cs typeface="Arial" panose="020B0604020202020204" pitchFamily="34" charset="0"/>
            </a:endParaRPr>
          </a:p>
        </p:txBody>
      </p:sp>
      <p:sp>
        <p:nvSpPr>
          <p:cNvPr id="42" name="Title 41">
            <a:extLst>
              <a:ext uri="{FF2B5EF4-FFF2-40B4-BE49-F238E27FC236}">
                <a16:creationId xmlns:a16="http://schemas.microsoft.com/office/drawing/2014/main" id="{409C243F-BE1A-CE4A-0F94-0B3AC0D79125}"/>
              </a:ext>
            </a:extLst>
          </p:cNvPr>
          <p:cNvSpPr>
            <a:spLocks noGrp="1"/>
          </p:cNvSpPr>
          <p:nvPr>
            <p:ph type="title" idx="4294967295"/>
          </p:nvPr>
        </p:nvSpPr>
        <p:spPr>
          <a:xfrm>
            <a:off x="375444" y="-435173"/>
            <a:ext cx="12090400" cy="435173"/>
          </a:xfrm>
        </p:spPr>
        <p:txBody>
          <a:bodyPr vert="horz" wrap="square" lIns="0" tIns="0" rIns="72000" bIns="0" numCol="1" anchor="b" anchorCtr="0" compatLnSpc="1">
            <a:prstTxWarp prst="textNoShape">
              <a:avLst/>
            </a:prstTxWarp>
          </a:bodyPr>
          <a:lstStyle/>
          <a:p>
            <a:r>
              <a:rPr lang="en-US" dirty="0"/>
              <a:t>AP Precalculus Coming in 2023-24</a:t>
            </a:r>
          </a:p>
        </p:txBody>
      </p:sp>
      <p:sp>
        <p:nvSpPr>
          <p:cNvPr id="24" name="TextBox 23">
            <a:extLst>
              <a:ext uri="{FF2B5EF4-FFF2-40B4-BE49-F238E27FC236}">
                <a16:creationId xmlns:a16="http://schemas.microsoft.com/office/drawing/2014/main" id="{0BA4232D-D6FD-0E86-2C1F-3FEFACFF9BE2}"/>
              </a:ext>
            </a:extLst>
          </p:cNvPr>
          <p:cNvSpPr txBox="1"/>
          <p:nvPr/>
        </p:nvSpPr>
        <p:spPr>
          <a:xfrm>
            <a:off x="887263" y="608821"/>
            <a:ext cx="3391382" cy="215444"/>
          </a:xfrm>
          <a:prstGeom prst="rect">
            <a:avLst/>
          </a:prstGeom>
          <a:noFill/>
        </p:spPr>
        <p:txBody>
          <a:bodyPr wrap="square" lIns="0" tIns="0" rIns="0" bIns="0" rtlCol="0">
            <a:spAutoFit/>
          </a:bodyPr>
          <a:lstStyle/>
          <a:p>
            <a:r>
              <a:rPr lang="en-US" sz="1400" b="1" dirty="0">
                <a:solidFill>
                  <a:schemeClr val="tx2"/>
                </a:solidFill>
                <a:latin typeface="Arial" panose="020B0604020202020204" pitchFamily="34" charset="0"/>
                <a:cs typeface="Arial" panose="020B0604020202020204" pitchFamily="34" charset="0"/>
              </a:rPr>
              <a:t>COMING IN 2023-24</a:t>
            </a:r>
          </a:p>
        </p:txBody>
      </p:sp>
      <p:sp>
        <p:nvSpPr>
          <p:cNvPr id="4" name="TextBox 3">
            <a:extLst>
              <a:ext uri="{FF2B5EF4-FFF2-40B4-BE49-F238E27FC236}">
                <a16:creationId xmlns:a16="http://schemas.microsoft.com/office/drawing/2014/main" id="{407C7850-C51B-7BF1-3195-236871BF1C9D}"/>
              </a:ext>
            </a:extLst>
          </p:cNvPr>
          <p:cNvSpPr txBox="1"/>
          <p:nvPr/>
        </p:nvSpPr>
        <p:spPr>
          <a:xfrm>
            <a:off x="864114" y="1042959"/>
            <a:ext cx="5150734" cy="626701"/>
          </a:xfrm>
          <a:prstGeom prst="rect">
            <a:avLst/>
          </a:prstGeom>
          <a:noFill/>
        </p:spPr>
        <p:txBody>
          <a:bodyPr wrap="square" lIns="36000" tIns="36000" rIns="36000" bIns="36000" rtlCol="0">
            <a:spAutoFit/>
          </a:bodyPr>
          <a:lstStyle/>
          <a:p>
            <a:r>
              <a:rPr lang="en-US" sz="3600" b="1" dirty="0">
                <a:solidFill>
                  <a:schemeClr val="accent2"/>
                </a:solidFill>
                <a:latin typeface="Arial" panose="020B0604020202020204" pitchFamily="34" charset="0"/>
                <a:cs typeface="Arial" panose="020B0604020202020204" pitchFamily="34" charset="0"/>
              </a:rPr>
              <a:t>AP Precalculus</a:t>
            </a:r>
          </a:p>
        </p:txBody>
      </p:sp>
      <p:sp>
        <p:nvSpPr>
          <p:cNvPr id="3" name="TextBox 2">
            <a:extLst>
              <a:ext uri="{FF2B5EF4-FFF2-40B4-BE49-F238E27FC236}">
                <a16:creationId xmlns:a16="http://schemas.microsoft.com/office/drawing/2014/main" id="{ACE8C866-16EC-BD60-0407-CEE8B92AF457}"/>
              </a:ext>
            </a:extLst>
          </p:cNvPr>
          <p:cNvSpPr txBox="1"/>
          <p:nvPr/>
        </p:nvSpPr>
        <p:spPr>
          <a:xfrm>
            <a:off x="864114" y="1845341"/>
            <a:ext cx="7805324" cy="811367"/>
          </a:xfrm>
          <a:prstGeom prst="rect">
            <a:avLst/>
          </a:prstGeom>
          <a:noFill/>
        </p:spPr>
        <p:txBody>
          <a:bodyPr wrap="square" lIns="36000" tIns="36000" rIns="36000" bIns="36000" rtlCol="0">
            <a:spAutoFit/>
          </a:bodyPr>
          <a:lstStyle/>
          <a:p>
            <a:r>
              <a:rPr lang="en-US" sz="2400" dirty="0">
                <a:solidFill>
                  <a:schemeClr val="accent2"/>
                </a:solidFill>
                <a:latin typeface="Arial" panose="020B0604020202020204" pitchFamily="34" charset="0"/>
                <a:cs typeface="Arial" panose="020B0604020202020204" pitchFamily="34" charset="0"/>
              </a:rPr>
              <a:t>Created to prepare a wide range of students to succeed in math they’ll encounter in college.</a:t>
            </a:r>
          </a:p>
        </p:txBody>
      </p:sp>
      <p:sp>
        <p:nvSpPr>
          <p:cNvPr id="25" name="Rectangle 24">
            <a:extLst>
              <a:ext uri="{FF2B5EF4-FFF2-40B4-BE49-F238E27FC236}">
                <a16:creationId xmlns:a16="http://schemas.microsoft.com/office/drawing/2014/main" id="{8CF8488C-238E-B2B6-0002-2B1FD4A9D4E3}"/>
              </a:ext>
              <a:ext uri="{C183D7F6-B498-43B3-948B-1728B52AA6E4}">
                <adec:decorative xmlns:adec="http://schemas.microsoft.com/office/drawing/2017/decorative" val="1"/>
              </a:ext>
            </a:extLst>
          </p:cNvPr>
          <p:cNvSpPr/>
          <p:nvPr/>
        </p:nvSpPr>
        <p:spPr>
          <a:xfrm>
            <a:off x="-4649" y="3611562"/>
            <a:ext cx="12841288" cy="3611880"/>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cxnSp>
        <p:nvCxnSpPr>
          <p:cNvPr id="6" name="Straight Connector 5">
            <a:extLst>
              <a:ext uri="{FF2B5EF4-FFF2-40B4-BE49-F238E27FC236}">
                <a16:creationId xmlns:a16="http://schemas.microsoft.com/office/drawing/2014/main" id="{4CB11CAD-52E8-7CA7-656E-3CBFBC3071BC}"/>
              </a:ext>
              <a:ext uri="{C183D7F6-B498-43B3-948B-1728B52AA6E4}">
                <adec:decorative xmlns:adec="http://schemas.microsoft.com/office/drawing/2017/decorative" val="1"/>
              </a:ext>
            </a:extLst>
          </p:cNvPr>
          <p:cNvCxnSpPr>
            <a:cxnSpLocks/>
          </p:cNvCxnSpPr>
          <p:nvPr/>
        </p:nvCxnSpPr>
        <p:spPr>
          <a:xfrm>
            <a:off x="887263" y="950362"/>
            <a:ext cx="3294784"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B0930BD-B4AD-8524-E276-DE3C0EFF465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22244" y="4931347"/>
            <a:ext cx="1285386" cy="1663440"/>
          </a:xfrm>
          <a:prstGeom prst="rect">
            <a:avLst/>
          </a:prstGeom>
        </p:spPr>
      </p:pic>
      <p:sp>
        <p:nvSpPr>
          <p:cNvPr id="7" name="TextBox 6">
            <a:extLst>
              <a:ext uri="{FF2B5EF4-FFF2-40B4-BE49-F238E27FC236}">
                <a16:creationId xmlns:a16="http://schemas.microsoft.com/office/drawing/2014/main" id="{BAA1FB15-F3B6-7852-D626-3744D6BD53E2}"/>
              </a:ext>
            </a:extLst>
          </p:cNvPr>
          <p:cNvSpPr txBox="1"/>
          <p:nvPr/>
        </p:nvSpPr>
        <p:spPr>
          <a:xfrm>
            <a:off x="1703105" y="4924305"/>
            <a:ext cx="1104213" cy="565146"/>
          </a:xfrm>
          <a:prstGeom prst="rect">
            <a:avLst/>
          </a:prstGeom>
          <a:noFill/>
        </p:spPr>
        <p:txBody>
          <a:bodyPr wrap="square" lIns="36000" tIns="36000" rIns="36000" bIns="36000" rtlCol="0">
            <a:spAutoFit/>
          </a:bodyPr>
          <a:lstStyle/>
          <a:p>
            <a:r>
              <a:rPr lang="en-US" sz="1600" b="1">
                <a:latin typeface="Arial" panose="020B0604020202020204" pitchFamily="34" charset="0"/>
                <a:cs typeface="Arial" panose="020B0604020202020204" pitchFamily="34" charset="0"/>
              </a:rPr>
              <a:t>Spring 2022</a:t>
            </a:r>
          </a:p>
        </p:txBody>
      </p:sp>
      <p:sp>
        <p:nvSpPr>
          <p:cNvPr id="23" name="TextBox 22">
            <a:extLst>
              <a:ext uri="{FF2B5EF4-FFF2-40B4-BE49-F238E27FC236}">
                <a16:creationId xmlns:a16="http://schemas.microsoft.com/office/drawing/2014/main" id="{F8BB94AF-B23B-21DA-D8D1-AA4327EA393F}"/>
              </a:ext>
              <a:ext uri="{C183D7F6-B498-43B3-948B-1728B52AA6E4}">
                <adec:decorative xmlns:adec="http://schemas.microsoft.com/office/drawing/2017/decorative" val="1"/>
              </a:ext>
            </a:extLst>
          </p:cNvPr>
          <p:cNvSpPr txBox="1"/>
          <p:nvPr/>
        </p:nvSpPr>
        <p:spPr>
          <a:xfrm>
            <a:off x="1703105" y="5605546"/>
            <a:ext cx="1207008" cy="719034"/>
          </a:xfrm>
          <a:prstGeom prst="rect">
            <a:avLst/>
          </a:prstGeom>
          <a:noFill/>
        </p:spPr>
        <p:txBody>
          <a:bodyPr wrap="square" lIns="36000" tIns="36000" rIns="36000" bIns="36000" rtlCol="0">
            <a:spAutoFit/>
          </a:bodyPr>
          <a:lstStyle/>
          <a:p>
            <a:r>
              <a:rPr lang="en-US" sz="1400">
                <a:latin typeface="Arial" panose="020B0604020202020204" pitchFamily="34" charset="0"/>
                <a:cs typeface="Arial" panose="020B0604020202020204" pitchFamily="34" charset="0"/>
              </a:rPr>
              <a:t>Download the </a:t>
            </a:r>
          </a:p>
          <a:p>
            <a:r>
              <a:rPr lang="en-US" sz="1400" u="sng">
                <a:latin typeface="Arial" panose="020B0604020202020204" pitchFamily="34" charset="0"/>
                <a:cs typeface="Arial" panose="020B0604020202020204" pitchFamily="34" charset="0"/>
                <a:hlinkClick r:id="rId4"/>
              </a:rPr>
              <a:t>AP Course </a:t>
            </a:r>
          </a:p>
          <a:p>
            <a:r>
              <a:rPr lang="en-US" sz="1400" u="sng">
                <a:latin typeface="Arial" panose="020B0604020202020204" pitchFamily="34" charset="0"/>
                <a:cs typeface="Arial" panose="020B0604020202020204" pitchFamily="34" charset="0"/>
                <a:hlinkClick r:id="rId4"/>
              </a:rPr>
              <a:t>Framework</a:t>
            </a:r>
            <a:endParaRPr lang="en-US" sz="1400" u="sng">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C2712183-2494-B2C9-9E3E-C7A1718287BA}"/>
              </a:ext>
            </a:extLst>
          </p:cNvPr>
          <p:cNvGrpSpPr/>
          <p:nvPr/>
        </p:nvGrpSpPr>
        <p:grpSpPr>
          <a:xfrm>
            <a:off x="3131187" y="4924305"/>
            <a:ext cx="2576465" cy="1672400"/>
            <a:chOff x="3653701" y="4924305"/>
            <a:chExt cx="2576465" cy="1672400"/>
          </a:xfrm>
        </p:grpSpPr>
        <p:sp>
          <p:nvSpPr>
            <p:cNvPr id="27" name="TextBox 26">
              <a:extLst>
                <a:ext uri="{FF2B5EF4-FFF2-40B4-BE49-F238E27FC236}">
                  <a16:creationId xmlns:a16="http://schemas.microsoft.com/office/drawing/2014/main" id="{2ED8FFA8-1508-81DC-C77B-0C41C3428E86}"/>
                </a:ext>
              </a:extLst>
            </p:cNvPr>
            <p:cNvSpPr txBox="1"/>
            <p:nvPr/>
          </p:nvSpPr>
          <p:spPr>
            <a:xfrm>
              <a:off x="5021899" y="4924305"/>
              <a:ext cx="1104213" cy="565146"/>
            </a:xfrm>
            <a:prstGeom prst="rect">
              <a:avLst/>
            </a:prstGeom>
            <a:noFill/>
          </p:spPr>
          <p:txBody>
            <a:bodyPr wrap="square" lIns="36000" tIns="36000" rIns="36000" bIns="36000" rtlCol="0">
              <a:spAutoFit/>
            </a:bodyPr>
            <a:lstStyle/>
            <a:p>
              <a:r>
                <a:rPr lang="en-US" sz="1600" b="1">
                  <a:latin typeface="Arial" panose="020B0604020202020204" pitchFamily="34" charset="0"/>
                  <a:cs typeface="Arial" panose="020B0604020202020204" pitchFamily="34" charset="0"/>
                </a:rPr>
                <a:t>Spring 2023</a:t>
              </a:r>
            </a:p>
          </p:txBody>
        </p:sp>
        <p:sp>
          <p:nvSpPr>
            <p:cNvPr id="28" name="TextBox 27">
              <a:extLst>
                <a:ext uri="{FF2B5EF4-FFF2-40B4-BE49-F238E27FC236}">
                  <a16:creationId xmlns:a16="http://schemas.microsoft.com/office/drawing/2014/main" id="{B343CD8B-6ECC-57BD-990E-ED8F4E0386F0}"/>
                </a:ext>
              </a:extLst>
            </p:cNvPr>
            <p:cNvSpPr txBox="1"/>
            <p:nvPr/>
          </p:nvSpPr>
          <p:spPr>
            <a:xfrm>
              <a:off x="5021899" y="5605546"/>
              <a:ext cx="1208267" cy="934478"/>
            </a:xfrm>
            <a:prstGeom prst="rect">
              <a:avLst/>
            </a:prstGeom>
            <a:noFill/>
          </p:spPr>
          <p:txBody>
            <a:bodyPr wrap="square" lIns="36000" tIns="36000" rIns="36000" bIns="36000" rtlCol="0">
              <a:spAutoFit/>
            </a:bodyPr>
            <a:lstStyle/>
            <a:p>
              <a:r>
                <a:rPr lang="en-US" sz="1400">
                  <a:latin typeface="Arial" panose="020B0604020202020204" pitchFamily="34" charset="0"/>
                  <a:cs typeface="Arial" panose="020B0604020202020204" pitchFamily="34" charset="0"/>
                </a:rPr>
                <a:t>Download the </a:t>
              </a:r>
            </a:p>
            <a:p>
              <a:r>
                <a:rPr lang="en-US" sz="1400">
                  <a:latin typeface="Arial" panose="020B0604020202020204" pitchFamily="34" charset="0"/>
                  <a:cs typeface="Arial" panose="020B0604020202020204" pitchFamily="34" charset="0"/>
                </a:rPr>
                <a:t>AP Course and Exam Description</a:t>
              </a:r>
            </a:p>
          </p:txBody>
        </p:sp>
        <p:sp>
          <p:nvSpPr>
            <p:cNvPr id="8" name="Rectangle 7">
              <a:extLst>
                <a:ext uri="{FF2B5EF4-FFF2-40B4-BE49-F238E27FC236}">
                  <a16:creationId xmlns:a16="http://schemas.microsoft.com/office/drawing/2014/main" id="{45E9F40B-C27D-71B5-E67C-AA59A2A47CA9}"/>
                </a:ext>
              </a:extLst>
            </p:cNvPr>
            <p:cNvSpPr/>
            <p:nvPr/>
          </p:nvSpPr>
          <p:spPr>
            <a:xfrm>
              <a:off x="3653701" y="4929369"/>
              <a:ext cx="1284694" cy="1667336"/>
            </a:xfrm>
            <a:prstGeom prst="rect">
              <a:avLst/>
            </a:prstGeom>
            <a:solidFill>
              <a:schemeClr val="tx2"/>
            </a:solidFill>
            <a:ln w="190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1200" b="1">
                  <a:solidFill>
                    <a:schemeClr val="tx1"/>
                  </a:solidFill>
                  <a:latin typeface="Arial" panose="020B0604020202020204" pitchFamily="34" charset="0"/>
                  <a:cs typeface="Arial" panose="020B0604020202020204" pitchFamily="34" charset="0"/>
                </a:rPr>
                <a:t>AP Course </a:t>
              </a:r>
            </a:p>
            <a:p>
              <a:pPr algn="ctr"/>
              <a:r>
                <a:rPr lang="en-US" sz="1200" b="1">
                  <a:solidFill>
                    <a:schemeClr val="tx1"/>
                  </a:solidFill>
                  <a:latin typeface="Arial" panose="020B0604020202020204" pitchFamily="34" charset="0"/>
                  <a:cs typeface="Arial" panose="020B0604020202020204" pitchFamily="34" charset="0"/>
                </a:rPr>
                <a:t>and Exam Description</a:t>
              </a:r>
            </a:p>
          </p:txBody>
        </p:sp>
      </p:grpSp>
      <p:grpSp>
        <p:nvGrpSpPr>
          <p:cNvPr id="33" name="Group 32">
            <a:extLst>
              <a:ext uri="{FF2B5EF4-FFF2-40B4-BE49-F238E27FC236}">
                <a16:creationId xmlns:a16="http://schemas.microsoft.com/office/drawing/2014/main" id="{027E7391-7F38-DA72-22F7-663BE5A9CD4D}"/>
              </a:ext>
            </a:extLst>
          </p:cNvPr>
          <p:cNvGrpSpPr/>
          <p:nvPr/>
        </p:nvGrpSpPr>
        <p:grpSpPr>
          <a:xfrm>
            <a:off x="6084521" y="4924305"/>
            <a:ext cx="1644335" cy="1615719"/>
            <a:chOff x="6577510" y="4924305"/>
            <a:chExt cx="1644335" cy="1615719"/>
          </a:xfrm>
        </p:grpSpPr>
        <p:sp>
          <p:nvSpPr>
            <p:cNvPr id="34" name="TextBox 33">
              <a:extLst>
                <a:ext uri="{FF2B5EF4-FFF2-40B4-BE49-F238E27FC236}">
                  <a16:creationId xmlns:a16="http://schemas.microsoft.com/office/drawing/2014/main" id="{14C66201-306B-83B7-36CB-48615E2FB1CA}"/>
                </a:ext>
              </a:extLst>
            </p:cNvPr>
            <p:cNvSpPr txBox="1"/>
            <p:nvPr/>
          </p:nvSpPr>
          <p:spPr>
            <a:xfrm>
              <a:off x="6577511" y="4924305"/>
              <a:ext cx="1104213" cy="565146"/>
            </a:xfrm>
            <a:prstGeom prst="rect">
              <a:avLst/>
            </a:prstGeom>
            <a:noFill/>
          </p:spPr>
          <p:txBody>
            <a:bodyPr wrap="square" lIns="36000" tIns="36000" rIns="36000" bIns="36000" rtlCol="0">
              <a:spAutoFit/>
            </a:bodyPr>
            <a:lstStyle/>
            <a:p>
              <a:r>
                <a:rPr lang="en-US" sz="1600" b="1">
                  <a:latin typeface="Arial" panose="020B0604020202020204" pitchFamily="34" charset="0"/>
                  <a:cs typeface="Arial" panose="020B0604020202020204" pitchFamily="34" charset="0"/>
                </a:rPr>
                <a:t>Spring 2023</a:t>
              </a:r>
            </a:p>
          </p:txBody>
        </p:sp>
        <p:sp>
          <p:nvSpPr>
            <p:cNvPr id="35" name="TextBox 34">
              <a:extLst>
                <a:ext uri="{FF2B5EF4-FFF2-40B4-BE49-F238E27FC236}">
                  <a16:creationId xmlns:a16="http://schemas.microsoft.com/office/drawing/2014/main" id="{AD5000AC-9505-A4DE-30A9-0C0E32114CAA}"/>
                </a:ext>
              </a:extLst>
            </p:cNvPr>
            <p:cNvSpPr txBox="1"/>
            <p:nvPr/>
          </p:nvSpPr>
          <p:spPr>
            <a:xfrm>
              <a:off x="6577510" y="5605546"/>
              <a:ext cx="1644335" cy="934478"/>
            </a:xfrm>
            <a:prstGeom prst="rect">
              <a:avLst/>
            </a:prstGeom>
            <a:noFill/>
          </p:spPr>
          <p:txBody>
            <a:bodyPr wrap="square" lIns="36000" tIns="36000" rIns="36000" bIns="36000" rtlCol="0">
              <a:spAutoFit/>
            </a:bodyPr>
            <a:lstStyle/>
            <a:p>
              <a:r>
                <a:rPr lang="en-US" sz="1400">
                  <a:latin typeface="Arial" panose="020B0604020202020204" pitchFamily="34" charset="0"/>
                  <a:cs typeface="Arial" panose="020B0604020202020204" pitchFamily="34" charset="0"/>
                </a:rPr>
                <a:t>AP Course Audit opens for teachers to begin submitting their syllabus.</a:t>
              </a:r>
            </a:p>
          </p:txBody>
        </p:sp>
      </p:grpSp>
      <p:grpSp>
        <p:nvGrpSpPr>
          <p:cNvPr id="11" name="Group 10">
            <a:extLst>
              <a:ext uri="{FF2B5EF4-FFF2-40B4-BE49-F238E27FC236}">
                <a16:creationId xmlns:a16="http://schemas.microsoft.com/office/drawing/2014/main" id="{D40BCB87-9EB3-9B21-D397-1300DDB34694}"/>
              </a:ext>
            </a:extLst>
          </p:cNvPr>
          <p:cNvGrpSpPr/>
          <p:nvPr/>
        </p:nvGrpSpPr>
        <p:grpSpPr>
          <a:xfrm>
            <a:off x="8011301" y="4924305"/>
            <a:ext cx="1351147" cy="1400275"/>
            <a:chOff x="6577511" y="4924305"/>
            <a:chExt cx="1351147" cy="1400275"/>
          </a:xfrm>
        </p:grpSpPr>
        <p:sp>
          <p:nvSpPr>
            <p:cNvPr id="18" name="TextBox 17">
              <a:extLst>
                <a:ext uri="{FF2B5EF4-FFF2-40B4-BE49-F238E27FC236}">
                  <a16:creationId xmlns:a16="http://schemas.microsoft.com/office/drawing/2014/main" id="{87E2F5BB-BDC1-2FBB-7DE5-7CB904A39395}"/>
                </a:ext>
              </a:extLst>
            </p:cNvPr>
            <p:cNvSpPr txBox="1"/>
            <p:nvPr/>
          </p:nvSpPr>
          <p:spPr>
            <a:xfrm>
              <a:off x="6577511" y="4924305"/>
              <a:ext cx="1104213" cy="565146"/>
            </a:xfrm>
            <a:prstGeom prst="rect">
              <a:avLst/>
            </a:prstGeom>
            <a:noFill/>
          </p:spPr>
          <p:txBody>
            <a:bodyPr wrap="square" lIns="36000" tIns="36000" rIns="36000" bIns="36000" rtlCol="0">
              <a:spAutoFit/>
            </a:bodyPr>
            <a:lstStyle/>
            <a:p>
              <a:r>
                <a:rPr lang="en-US" sz="1600" b="1">
                  <a:latin typeface="Arial" panose="020B0604020202020204" pitchFamily="34" charset="0"/>
                  <a:cs typeface="Arial" panose="020B0604020202020204" pitchFamily="34" charset="0"/>
                </a:rPr>
                <a:t>Summer 2023</a:t>
              </a:r>
            </a:p>
          </p:txBody>
        </p:sp>
        <p:sp>
          <p:nvSpPr>
            <p:cNvPr id="10" name="TextBox 9">
              <a:extLst>
                <a:ext uri="{FF2B5EF4-FFF2-40B4-BE49-F238E27FC236}">
                  <a16:creationId xmlns:a16="http://schemas.microsoft.com/office/drawing/2014/main" id="{4240F372-3226-03D0-4456-1B391A15188F}"/>
                </a:ext>
              </a:extLst>
            </p:cNvPr>
            <p:cNvSpPr txBox="1"/>
            <p:nvPr/>
          </p:nvSpPr>
          <p:spPr>
            <a:xfrm>
              <a:off x="6577511" y="5605546"/>
              <a:ext cx="1351147" cy="719034"/>
            </a:xfrm>
            <a:prstGeom prst="rect">
              <a:avLst/>
            </a:prstGeom>
            <a:noFill/>
          </p:spPr>
          <p:txBody>
            <a:bodyPr wrap="square" lIns="36000" tIns="36000" rIns="36000" bIns="36000" rtlCol="0">
              <a:spAutoFit/>
            </a:bodyPr>
            <a:lstStyle/>
            <a:p>
              <a:r>
                <a:rPr lang="en-US" sz="1400">
                  <a:latin typeface="Arial" panose="020B0604020202020204" pitchFamily="34" charset="0"/>
                  <a:cs typeface="Arial" panose="020B0604020202020204" pitchFamily="34" charset="0"/>
                </a:rPr>
                <a:t>AP Summer Institutes offer AP Precalculus.</a:t>
              </a:r>
            </a:p>
          </p:txBody>
        </p:sp>
      </p:grpSp>
      <p:grpSp>
        <p:nvGrpSpPr>
          <p:cNvPr id="12" name="Group 11">
            <a:extLst>
              <a:ext uri="{FF2B5EF4-FFF2-40B4-BE49-F238E27FC236}">
                <a16:creationId xmlns:a16="http://schemas.microsoft.com/office/drawing/2014/main" id="{19C3FB88-0FAC-95DF-E0CE-B49E867621B7}"/>
              </a:ext>
            </a:extLst>
          </p:cNvPr>
          <p:cNvGrpSpPr/>
          <p:nvPr/>
        </p:nvGrpSpPr>
        <p:grpSpPr>
          <a:xfrm>
            <a:off x="9738288" y="4924305"/>
            <a:ext cx="1351147" cy="1615719"/>
            <a:chOff x="8875134" y="4924305"/>
            <a:chExt cx="1351147" cy="1615719"/>
          </a:xfrm>
        </p:grpSpPr>
        <p:sp>
          <p:nvSpPr>
            <p:cNvPr id="19" name="TextBox 18">
              <a:extLst>
                <a:ext uri="{FF2B5EF4-FFF2-40B4-BE49-F238E27FC236}">
                  <a16:creationId xmlns:a16="http://schemas.microsoft.com/office/drawing/2014/main" id="{F990EF8F-679D-C304-9366-6498A2F12FEE}"/>
                </a:ext>
              </a:extLst>
            </p:cNvPr>
            <p:cNvSpPr txBox="1"/>
            <p:nvPr/>
          </p:nvSpPr>
          <p:spPr>
            <a:xfrm>
              <a:off x="8875134" y="4924305"/>
              <a:ext cx="1104213" cy="565146"/>
            </a:xfrm>
            <a:prstGeom prst="rect">
              <a:avLst/>
            </a:prstGeom>
            <a:noFill/>
          </p:spPr>
          <p:txBody>
            <a:bodyPr wrap="square" lIns="36000" tIns="36000" rIns="36000" bIns="36000" rtlCol="0">
              <a:spAutoFit/>
            </a:bodyPr>
            <a:lstStyle/>
            <a:p>
              <a:r>
                <a:rPr lang="en-US" sz="1600" b="1" i="1">
                  <a:solidFill>
                    <a:srgbClr val="0077C8"/>
                  </a:solidFill>
                  <a:latin typeface="Arial" panose="020B0604020202020204" pitchFamily="34" charset="0"/>
                  <a:cs typeface="Arial" panose="020B0604020202020204" pitchFamily="34" charset="0"/>
                </a:rPr>
                <a:t>Fall</a:t>
              </a:r>
            </a:p>
            <a:p>
              <a:r>
                <a:rPr lang="en-US" sz="1600" b="1" i="1">
                  <a:solidFill>
                    <a:srgbClr val="0077C8"/>
                  </a:solidFill>
                  <a:latin typeface="Arial" panose="020B0604020202020204" pitchFamily="34" charset="0"/>
                  <a:cs typeface="Arial" panose="020B0604020202020204" pitchFamily="34" charset="0"/>
                </a:rPr>
                <a:t>2023</a:t>
              </a:r>
            </a:p>
          </p:txBody>
        </p:sp>
        <p:sp>
          <p:nvSpPr>
            <p:cNvPr id="20" name="TextBox 19">
              <a:extLst>
                <a:ext uri="{FF2B5EF4-FFF2-40B4-BE49-F238E27FC236}">
                  <a16:creationId xmlns:a16="http://schemas.microsoft.com/office/drawing/2014/main" id="{0E7CE112-A642-6B53-EFC1-2AF958F25371}"/>
                </a:ext>
              </a:extLst>
            </p:cNvPr>
            <p:cNvSpPr txBox="1"/>
            <p:nvPr/>
          </p:nvSpPr>
          <p:spPr>
            <a:xfrm>
              <a:off x="8875134" y="5605546"/>
              <a:ext cx="1351147" cy="934478"/>
            </a:xfrm>
            <a:prstGeom prst="rect">
              <a:avLst/>
            </a:prstGeom>
            <a:noFill/>
          </p:spPr>
          <p:txBody>
            <a:bodyPr wrap="square" lIns="36000" tIns="36000" rIns="36000" bIns="36000" rtlCol="0">
              <a:spAutoFit/>
            </a:bodyPr>
            <a:lstStyle/>
            <a:p>
              <a:r>
                <a:rPr lang="en-US" sz="1400">
                  <a:latin typeface="Arial" panose="020B0604020202020204" pitchFamily="34" charset="0"/>
                  <a:cs typeface="Arial" panose="020B0604020202020204" pitchFamily="34" charset="0"/>
                </a:rPr>
                <a:t>School can offer AP Precalculus in the 2023-24 academic year.</a:t>
              </a:r>
            </a:p>
          </p:txBody>
        </p:sp>
      </p:grpSp>
      <p:grpSp>
        <p:nvGrpSpPr>
          <p:cNvPr id="30" name="Group 29">
            <a:extLst>
              <a:ext uri="{FF2B5EF4-FFF2-40B4-BE49-F238E27FC236}">
                <a16:creationId xmlns:a16="http://schemas.microsoft.com/office/drawing/2014/main" id="{7DB7609C-CA8F-CA9C-EABF-F65223D868BA}"/>
              </a:ext>
            </a:extLst>
          </p:cNvPr>
          <p:cNvGrpSpPr/>
          <p:nvPr/>
        </p:nvGrpSpPr>
        <p:grpSpPr>
          <a:xfrm>
            <a:off x="11445130" y="4924305"/>
            <a:ext cx="1358183" cy="1400275"/>
            <a:chOff x="11316565" y="4924305"/>
            <a:chExt cx="1358183" cy="1400275"/>
          </a:xfrm>
        </p:grpSpPr>
        <p:sp>
          <p:nvSpPr>
            <p:cNvPr id="21" name="TextBox 20">
              <a:extLst>
                <a:ext uri="{FF2B5EF4-FFF2-40B4-BE49-F238E27FC236}">
                  <a16:creationId xmlns:a16="http://schemas.microsoft.com/office/drawing/2014/main" id="{A3008D37-D9B7-3B6B-3029-4264671EA5D5}"/>
                </a:ext>
              </a:extLst>
            </p:cNvPr>
            <p:cNvSpPr txBox="1"/>
            <p:nvPr/>
          </p:nvSpPr>
          <p:spPr>
            <a:xfrm>
              <a:off x="11316565" y="4924305"/>
              <a:ext cx="1104213" cy="565146"/>
            </a:xfrm>
            <a:prstGeom prst="rect">
              <a:avLst/>
            </a:prstGeom>
            <a:noFill/>
          </p:spPr>
          <p:txBody>
            <a:bodyPr wrap="square" lIns="36000" tIns="36000" rIns="36000" bIns="36000" rtlCol="0">
              <a:spAutoFit/>
            </a:bodyPr>
            <a:lstStyle/>
            <a:p>
              <a:r>
                <a:rPr lang="en-US" sz="1600" b="1" i="1">
                  <a:solidFill>
                    <a:srgbClr val="0077C8"/>
                  </a:solidFill>
                  <a:latin typeface="Arial" panose="020B0604020202020204" pitchFamily="34" charset="0"/>
                  <a:cs typeface="Arial" panose="020B0604020202020204" pitchFamily="34" charset="0"/>
                </a:rPr>
                <a:t>May</a:t>
              </a:r>
            </a:p>
            <a:p>
              <a:r>
                <a:rPr lang="en-US" sz="1600" b="1" i="1">
                  <a:solidFill>
                    <a:srgbClr val="0077C8"/>
                  </a:solidFill>
                  <a:latin typeface="Arial" panose="020B0604020202020204" pitchFamily="34" charset="0"/>
                  <a:cs typeface="Arial" panose="020B0604020202020204" pitchFamily="34" charset="0"/>
                </a:rPr>
                <a:t>2024</a:t>
              </a:r>
            </a:p>
          </p:txBody>
        </p:sp>
        <p:sp>
          <p:nvSpPr>
            <p:cNvPr id="22" name="TextBox 21">
              <a:extLst>
                <a:ext uri="{FF2B5EF4-FFF2-40B4-BE49-F238E27FC236}">
                  <a16:creationId xmlns:a16="http://schemas.microsoft.com/office/drawing/2014/main" id="{4BBAB62C-8832-DCE0-D524-20C111147CDB}"/>
                </a:ext>
              </a:extLst>
            </p:cNvPr>
            <p:cNvSpPr txBox="1"/>
            <p:nvPr/>
          </p:nvSpPr>
          <p:spPr>
            <a:xfrm>
              <a:off x="11316565" y="5605546"/>
              <a:ext cx="1358183" cy="719034"/>
            </a:xfrm>
            <a:prstGeom prst="rect">
              <a:avLst/>
            </a:prstGeom>
            <a:noFill/>
          </p:spPr>
          <p:txBody>
            <a:bodyPr wrap="square" lIns="36000" tIns="36000" rIns="36000" bIns="36000" rtlCol="0">
              <a:spAutoFit/>
            </a:bodyPr>
            <a:lstStyle/>
            <a:p>
              <a:r>
                <a:rPr lang="en-US" sz="1400">
                  <a:latin typeface="Arial" panose="020B0604020202020204" pitchFamily="34" charset="0"/>
                  <a:cs typeface="Arial" panose="020B0604020202020204" pitchFamily="34" charset="0"/>
                </a:rPr>
                <a:t>First AP Precalculus Exam given.</a:t>
              </a:r>
            </a:p>
          </p:txBody>
        </p:sp>
      </p:grpSp>
      <p:cxnSp>
        <p:nvCxnSpPr>
          <p:cNvPr id="13" name="Straight Connector 12">
            <a:extLst>
              <a:ext uri="{FF2B5EF4-FFF2-40B4-BE49-F238E27FC236}">
                <a16:creationId xmlns:a16="http://schemas.microsoft.com/office/drawing/2014/main" id="{82847B16-64FE-3765-4213-20F8E6066DBD}"/>
              </a:ext>
              <a:ext uri="{C183D7F6-B498-43B3-948B-1728B52AA6E4}">
                <adec:decorative xmlns:adec="http://schemas.microsoft.com/office/drawing/2017/decorative" val="1"/>
              </a:ext>
            </a:extLst>
          </p:cNvPr>
          <p:cNvCxnSpPr>
            <a:cxnSpLocks/>
          </p:cNvCxnSpPr>
          <p:nvPr/>
        </p:nvCxnSpPr>
        <p:spPr>
          <a:xfrm>
            <a:off x="10144" y="4502829"/>
            <a:ext cx="12820999" cy="0"/>
          </a:xfrm>
          <a:prstGeom prst="line">
            <a:avLst/>
          </a:prstGeom>
          <a:ln w="38100">
            <a:solidFill>
              <a:srgbClr val="DCDCDC"/>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7B3B8E2-A86C-6EB8-0AF6-A71164151556}"/>
              </a:ext>
              <a:ext uri="{C183D7F6-B498-43B3-948B-1728B52AA6E4}">
                <adec:decorative xmlns:adec="http://schemas.microsoft.com/office/drawing/2017/decorative" val="1"/>
              </a:ext>
            </a:extLst>
          </p:cNvPr>
          <p:cNvSpPr/>
          <p:nvPr/>
        </p:nvSpPr>
        <p:spPr>
          <a:xfrm>
            <a:off x="843999" y="4381892"/>
            <a:ext cx="241876" cy="241874"/>
          </a:xfrm>
          <a:prstGeom prst="ellipse">
            <a:avLst/>
          </a:prstGeom>
          <a:solidFill>
            <a:schemeClr val="accent3">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BD7DA23E-0597-983C-6E6F-BF7B7D8442D9}"/>
              </a:ext>
              <a:ext uri="{C183D7F6-B498-43B3-948B-1728B52AA6E4}">
                <adec:decorative xmlns:adec="http://schemas.microsoft.com/office/drawing/2017/decorative" val="1"/>
              </a:ext>
            </a:extLst>
          </p:cNvPr>
          <p:cNvSpPr/>
          <p:nvPr/>
        </p:nvSpPr>
        <p:spPr>
          <a:xfrm>
            <a:off x="8223592" y="4381892"/>
            <a:ext cx="241876" cy="241874"/>
          </a:xfrm>
          <a:prstGeom prst="ellipse">
            <a:avLst/>
          </a:prstGeom>
          <a:solidFill>
            <a:srgbClr val="0077C8"/>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4EBB46DE-2725-6942-B26E-5375884CB187}"/>
              </a:ext>
              <a:ext uri="{C183D7F6-B498-43B3-948B-1728B52AA6E4}">
                <adec:decorative xmlns:adec="http://schemas.microsoft.com/office/drawing/2017/decorative" val="1"/>
              </a:ext>
            </a:extLst>
          </p:cNvPr>
          <p:cNvSpPr/>
          <p:nvPr/>
        </p:nvSpPr>
        <p:spPr>
          <a:xfrm>
            <a:off x="9965310" y="4381892"/>
            <a:ext cx="241876" cy="241874"/>
          </a:xfrm>
          <a:prstGeom prst="ellipse">
            <a:avLst/>
          </a:prstGeom>
          <a:solidFill>
            <a:srgbClr val="006298"/>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44037EEA-B5EA-DE53-26C7-798A66DC5079}"/>
              </a:ext>
              <a:ext uri="{C183D7F6-B498-43B3-948B-1728B52AA6E4}">
                <adec:decorative xmlns:adec="http://schemas.microsoft.com/office/drawing/2017/decorative" val="1"/>
              </a:ext>
            </a:extLst>
          </p:cNvPr>
          <p:cNvSpPr/>
          <p:nvPr/>
        </p:nvSpPr>
        <p:spPr>
          <a:xfrm>
            <a:off x="11670041" y="4381892"/>
            <a:ext cx="241876" cy="241874"/>
          </a:xfrm>
          <a:prstGeom prst="ellipse">
            <a:avLst/>
          </a:prstGeom>
          <a:solidFill>
            <a:schemeClr val="accent3">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06438D2F-FFD0-4656-8BF2-5C5D4CDD27D4}"/>
              </a:ext>
              <a:ext uri="{C183D7F6-B498-43B3-948B-1728B52AA6E4}">
                <adec:decorative xmlns:adec="http://schemas.microsoft.com/office/drawing/2017/decorative" val="1"/>
              </a:ext>
            </a:extLst>
          </p:cNvPr>
          <p:cNvSpPr/>
          <p:nvPr/>
        </p:nvSpPr>
        <p:spPr>
          <a:xfrm>
            <a:off x="3652596" y="4381892"/>
            <a:ext cx="241876" cy="241874"/>
          </a:xfrm>
          <a:prstGeom prst="ellipse">
            <a:avLst/>
          </a:prstGeom>
          <a:solidFill>
            <a:schemeClr val="accent3">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a:latin typeface="Arial" panose="020B0604020202020204" pitchFamily="34" charset="0"/>
              <a:cs typeface="Arial" panose="020B0604020202020204" pitchFamily="34" charset="0"/>
            </a:endParaRPr>
          </a:p>
        </p:txBody>
      </p:sp>
      <p:cxnSp>
        <p:nvCxnSpPr>
          <p:cNvPr id="31" name="Straight Connector 30">
            <a:extLst>
              <a:ext uri="{FF2B5EF4-FFF2-40B4-BE49-F238E27FC236}">
                <a16:creationId xmlns:a16="http://schemas.microsoft.com/office/drawing/2014/main" id="{E246708D-8AB7-3061-F5A8-9EE4A49BCFFF}"/>
              </a:ext>
              <a:ext uri="{C183D7F6-B498-43B3-948B-1728B52AA6E4}">
                <adec:decorative xmlns:adec="http://schemas.microsoft.com/office/drawing/2017/decorative" val="1"/>
              </a:ext>
            </a:extLst>
          </p:cNvPr>
          <p:cNvCxnSpPr>
            <a:cxnSpLocks/>
          </p:cNvCxnSpPr>
          <p:nvPr/>
        </p:nvCxnSpPr>
        <p:spPr>
          <a:xfrm>
            <a:off x="11496784" y="5499283"/>
            <a:ext cx="457200" cy="0"/>
          </a:xfrm>
          <a:prstGeom prst="line">
            <a:avLst/>
          </a:prstGeom>
          <a:ln w="38100">
            <a:solidFill>
              <a:srgbClr val="0077C8"/>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09712F8-58F6-230E-F542-78837FE392ED}"/>
              </a:ext>
              <a:ext uri="{C183D7F6-B498-43B3-948B-1728B52AA6E4}">
                <adec:decorative xmlns:adec="http://schemas.microsoft.com/office/drawing/2017/decorative" val="1"/>
              </a:ext>
            </a:extLst>
          </p:cNvPr>
          <p:cNvCxnSpPr>
            <a:cxnSpLocks/>
          </p:cNvCxnSpPr>
          <p:nvPr/>
        </p:nvCxnSpPr>
        <p:spPr>
          <a:xfrm>
            <a:off x="9767496" y="5499283"/>
            <a:ext cx="458180" cy="0"/>
          </a:xfrm>
          <a:prstGeom prst="line">
            <a:avLst/>
          </a:prstGeom>
          <a:ln w="38100">
            <a:solidFill>
              <a:srgbClr val="0077C8"/>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7B8A8E49-4570-DAEA-C676-DB643945566C}"/>
              </a:ext>
              <a:ext uri="{C183D7F6-B498-43B3-948B-1728B52AA6E4}">
                <adec:decorative xmlns:adec="http://schemas.microsoft.com/office/drawing/2017/decorative" val="1"/>
              </a:ext>
            </a:extLst>
          </p:cNvPr>
          <p:cNvSpPr/>
          <p:nvPr/>
        </p:nvSpPr>
        <p:spPr>
          <a:xfrm>
            <a:off x="6306550" y="4381892"/>
            <a:ext cx="241876" cy="241874"/>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7842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B08588-DCA2-8A20-729D-D0086E532208}"/>
              </a:ext>
              <a:ext uri="{C183D7F6-B498-43B3-948B-1728B52AA6E4}">
                <adec:decorative xmlns:adec="http://schemas.microsoft.com/office/drawing/2017/decorative" val="1"/>
              </a:ext>
            </a:extLst>
          </p:cNvPr>
          <p:cNvSpPr/>
          <p:nvPr/>
        </p:nvSpPr>
        <p:spPr>
          <a:xfrm>
            <a:off x="0" y="0"/>
            <a:ext cx="12841288" cy="7223125"/>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2" name="Title 1">
            <a:extLst>
              <a:ext uri="{FF2B5EF4-FFF2-40B4-BE49-F238E27FC236}">
                <a16:creationId xmlns:a16="http://schemas.microsoft.com/office/drawing/2014/main" id="{AA657C77-E050-DA35-74DA-831BC7B453E5}"/>
              </a:ext>
            </a:extLst>
          </p:cNvPr>
          <p:cNvSpPr>
            <a:spLocks noGrp="1"/>
          </p:cNvSpPr>
          <p:nvPr>
            <p:ph type="title"/>
          </p:nvPr>
        </p:nvSpPr>
        <p:spPr/>
        <p:txBody>
          <a:bodyPr/>
          <a:lstStyle/>
          <a:p>
            <a:r>
              <a:rPr lang="en-US" dirty="0"/>
              <a:t>Course at a Glance</a:t>
            </a:r>
          </a:p>
        </p:txBody>
      </p:sp>
      <p:sp>
        <p:nvSpPr>
          <p:cNvPr id="4" name="Subtitle 3">
            <a:extLst>
              <a:ext uri="{FF2B5EF4-FFF2-40B4-BE49-F238E27FC236}">
                <a16:creationId xmlns:a16="http://schemas.microsoft.com/office/drawing/2014/main" id="{22229CB7-0F82-C839-7C30-A7A9619C6085}"/>
              </a:ext>
            </a:extLst>
          </p:cNvPr>
          <p:cNvSpPr>
            <a:spLocks noGrp="1"/>
          </p:cNvSpPr>
          <p:nvPr>
            <p:ph type="subTitle" idx="1"/>
          </p:nvPr>
        </p:nvSpPr>
        <p:spPr/>
        <p:txBody>
          <a:bodyPr/>
          <a:lstStyle/>
          <a:p>
            <a:r>
              <a:rPr lang="en-US">
                <a:solidFill>
                  <a:srgbClr val="006298"/>
                </a:solidFill>
              </a:rPr>
              <a:t>AP Precalculus</a:t>
            </a:r>
          </a:p>
        </p:txBody>
      </p:sp>
      <p:grpSp>
        <p:nvGrpSpPr>
          <p:cNvPr id="10" name="Group 9">
            <a:extLst>
              <a:ext uri="{FF2B5EF4-FFF2-40B4-BE49-F238E27FC236}">
                <a16:creationId xmlns:a16="http://schemas.microsoft.com/office/drawing/2014/main" id="{6FDC0500-DD1D-21FF-2A43-BBEC4C9C4B5B}"/>
              </a:ext>
            </a:extLst>
          </p:cNvPr>
          <p:cNvGrpSpPr/>
          <p:nvPr/>
        </p:nvGrpSpPr>
        <p:grpSpPr>
          <a:xfrm>
            <a:off x="375443" y="1863115"/>
            <a:ext cx="12077703" cy="4142232"/>
            <a:chOff x="375443" y="1863115"/>
            <a:chExt cx="12077703" cy="4142232"/>
          </a:xfrm>
        </p:grpSpPr>
        <p:sp>
          <p:nvSpPr>
            <p:cNvPr id="13" name="Rectangle 12">
              <a:extLst>
                <a:ext uri="{FF2B5EF4-FFF2-40B4-BE49-F238E27FC236}">
                  <a16:creationId xmlns:a16="http://schemas.microsoft.com/office/drawing/2014/main" id="{E5CB9EF9-9AA6-17BC-E29C-391D140297CF}"/>
                </a:ext>
              </a:extLst>
            </p:cNvPr>
            <p:cNvSpPr/>
            <p:nvPr/>
          </p:nvSpPr>
          <p:spPr>
            <a:xfrm>
              <a:off x="375443" y="1863115"/>
              <a:ext cx="12077703" cy="4142232"/>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pic>
          <p:nvPicPr>
            <p:cNvPr id="9" name="Picture 8" descr="Graphical user interface, text, application&#10;&#10;Description automatically generated">
              <a:extLst>
                <a:ext uri="{FF2B5EF4-FFF2-40B4-BE49-F238E27FC236}">
                  <a16:creationId xmlns:a16="http://schemas.microsoft.com/office/drawing/2014/main" id="{A705A179-99EC-D383-A13C-2C64F42C3DA4}"/>
                </a:ext>
              </a:extLst>
            </p:cNvPr>
            <p:cNvPicPr>
              <a:picLocks noChangeAspect="1"/>
            </p:cNvPicPr>
            <p:nvPr/>
          </p:nvPicPr>
          <p:blipFill>
            <a:blip r:embed="rId2"/>
            <a:stretch>
              <a:fillRect/>
            </a:stretch>
          </p:blipFill>
          <p:spPr>
            <a:xfrm>
              <a:off x="516414" y="2000275"/>
              <a:ext cx="11808506" cy="3867912"/>
            </a:xfrm>
            <a:prstGeom prst="rect">
              <a:avLst/>
            </a:prstGeom>
          </p:spPr>
        </p:pic>
      </p:grpSp>
      <p:cxnSp>
        <p:nvCxnSpPr>
          <p:cNvPr id="12" name="Straight Connector 11">
            <a:extLst>
              <a:ext uri="{FF2B5EF4-FFF2-40B4-BE49-F238E27FC236}">
                <a16:creationId xmlns:a16="http://schemas.microsoft.com/office/drawing/2014/main" id="{0B1C6DDB-64AC-3581-8CC5-4D9505B9865D}"/>
              </a:ext>
              <a:ext uri="{C183D7F6-B498-43B3-948B-1728B52AA6E4}">
                <adec:decorative xmlns:adec="http://schemas.microsoft.com/office/drawing/2017/decorative" val="1"/>
              </a:ext>
            </a:extLst>
          </p:cNvPr>
          <p:cNvCxnSpPr/>
          <p:nvPr/>
        </p:nvCxnSpPr>
        <p:spPr>
          <a:xfrm>
            <a:off x="375444" y="439838"/>
            <a:ext cx="1207770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8190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1DEA369-1E05-B8AA-E313-236309E7CD92}"/>
              </a:ext>
              <a:ext uri="{C183D7F6-B498-43B3-948B-1728B52AA6E4}">
                <adec:decorative xmlns:adec="http://schemas.microsoft.com/office/drawing/2017/decorative" val="1"/>
              </a:ext>
            </a:extLst>
          </p:cNvPr>
          <p:cNvSpPr/>
          <p:nvPr/>
        </p:nvSpPr>
        <p:spPr>
          <a:xfrm>
            <a:off x="0" y="0"/>
            <a:ext cx="12841288" cy="7223125"/>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2" name="Title 1">
            <a:extLst>
              <a:ext uri="{FF2B5EF4-FFF2-40B4-BE49-F238E27FC236}">
                <a16:creationId xmlns:a16="http://schemas.microsoft.com/office/drawing/2014/main" id="{405312F5-FC7C-316F-A09D-D1D0D6AA0314}"/>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Mathematical Practices</a:t>
            </a:r>
          </a:p>
        </p:txBody>
      </p:sp>
      <p:sp>
        <p:nvSpPr>
          <p:cNvPr id="4" name="Subtitle 3">
            <a:extLst>
              <a:ext uri="{FF2B5EF4-FFF2-40B4-BE49-F238E27FC236}">
                <a16:creationId xmlns:a16="http://schemas.microsoft.com/office/drawing/2014/main" id="{0FB1F431-93F7-AF5F-85CC-2CBA367E0CAD}"/>
              </a:ext>
            </a:extLst>
          </p:cNvPr>
          <p:cNvSpPr>
            <a:spLocks noGrp="1"/>
          </p:cNvSpPr>
          <p:nvPr>
            <p:ph type="subTitle" idx="1"/>
          </p:nvPr>
        </p:nvSpPr>
        <p:spPr/>
        <p:txBody>
          <a:bodyPr/>
          <a:lstStyle/>
          <a:p>
            <a:r>
              <a:rPr lang="en-US">
                <a:solidFill>
                  <a:srgbClr val="006298"/>
                </a:solidFill>
                <a:latin typeface="Arial" panose="020B0604020202020204" pitchFamily="34" charset="0"/>
              </a:rPr>
              <a:t>AP Precalculus</a:t>
            </a:r>
          </a:p>
        </p:txBody>
      </p:sp>
      <p:sp>
        <p:nvSpPr>
          <p:cNvPr id="3" name="Text Placeholder 2">
            <a:extLst>
              <a:ext uri="{FF2B5EF4-FFF2-40B4-BE49-F238E27FC236}">
                <a16:creationId xmlns:a16="http://schemas.microsoft.com/office/drawing/2014/main" id="{BD189EF7-77A8-2D3C-6974-37EF2D701008}"/>
              </a:ext>
            </a:extLst>
          </p:cNvPr>
          <p:cNvSpPr>
            <a:spLocks noGrp="1"/>
          </p:cNvSpPr>
          <p:nvPr>
            <p:ph type="body" sz="quarter" idx="10"/>
          </p:nvPr>
        </p:nvSpPr>
        <p:spPr>
          <a:xfrm>
            <a:off x="376238" y="1833214"/>
            <a:ext cx="4296886" cy="4643437"/>
          </a:xfrm>
        </p:spPr>
        <p:txBody>
          <a:bodyPr/>
          <a:lstStyle/>
          <a:p>
            <a:pPr marL="0" indent="0">
              <a:buNone/>
            </a:pPr>
            <a:r>
              <a:rPr lang="en-US" dirty="0"/>
              <a:t>The eight distinct skills are associated with three mathematical practices. </a:t>
            </a:r>
          </a:p>
          <a:p>
            <a:r>
              <a:rPr lang="en-US" dirty="0"/>
              <a:t>Students should build and master these skills throughout the course. </a:t>
            </a:r>
          </a:p>
          <a:p>
            <a:r>
              <a:rPr lang="en-US" dirty="0"/>
              <a:t>While many different skills can be applied to any one content topic, the framework supplies skill focus recommendations for each topic to help assure skill distribution throughout the course. </a:t>
            </a:r>
          </a:p>
          <a:p>
            <a:endParaRPr lang="en-US" dirty="0"/>
          </a:p>
        </p:txBody>
      </p:sp>
      <p:grpSp>
        <p:nvGrpSpPr>
          <p:cNvPr id="9" name="Group 8">
            <a:extLst>
              <a:ext uri="{FF2B5EF4-FFF2-40B4-BE49-F238E27FC236}">
                <a16:creationId xmlns:a16="http://schemas.microsoft.com/office/drawing/2014/main" id="{E75C72C8-6B58-A1B2-75B0-E7A3136A4917}"/>
              </a:ext>
            </a:extLst>
          </p:cNvPr>
          <p:cNvGrpSpPr/>
          <p:nvPr/>
        </p:nvGrpSpPr>
        <p:grpSpPr>
          <a:xfrm>
            <a:off x="4673124" y="1699286"/>
            <a:ext cx="7772400" cy="4279392"/>
            <a:chOff x="4547111" y="1699286"/>
            <a:chExt cx="7772400" cy="4279392"/>
          </a:xfrm>
        </p:grpSpPr>
        <p:sp>
          <p:nvSpPr>
            <p:cNvPr id="8" name="Rectangle 7">
              <a:extLst>
                <a:ext uri="{FF2B5EF4-FFF2-40B4-BE49-F238E27FC236}">
                  <a16:creationId xmlns:a16="http://schemas.microsoft.com/office/drawing/2014/main" id="{6D3A9D80-76BE-F261-2A26-2260AF584109}"/>
                </a:ext>
              </a:extLst>
            </p:cNvPr>
            <p:cNvSpPr/>
            <p:nvPr/>
          </p:nvSpPr>
          <p:spPr>
            <a:xfrm>
              <a:off x="4547111" y="1699286"/>
              <a:ext cx="7772400" cy="4279392"/>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pic>
          <p:nvPicPr>
            <p:cNvPr id="5" name="Picture 4">
              <a:extLst>
                <a:ext uri="{FF2B5EF4-FFF2-40B4-BE49-F238E27FC236}">
                  <a16:creationId xmlns:a16="http://schemas.microsoft.com/office/drawing/2014/main" id="{D09D65AE-79EB-46B4-C764-A388C673BC98}"/>
                </a:ext>
              </a:extLst>
            </p:cNvPr>
            <p:cNvPicPr>
              <a:picLocks noChangeAspect="1"/>
            </p:cNvPicPr>
            <p:nvPr/>
          </p:nvPicPr>
          <p:blipFill>
            <a:blip r:embed="rId2"/>
            <a:srcRect/>
            <a:stretch/>
          </p:blipFill>
          <p:spPr>
            <a:xfrm>
              <a:off x="4684271" y="1835397"/>
              <a:ext cx="7498080" cy="4007171"/>
            </a:xfrm>
            <a:prstGeom prst="rect">
              <a:avLst/>
            </a:prstGeom>
          </p:spPr>
        </p:pic>
      </p:grpSp>
      <p:cxnSp>
        <p:nvCxnSpPr>
          <p:cNvPr id="7" name="Straight Connector 6">
            <a:extLst>
              <a:ext uri="{FF2B5EF4-FFF2-40B4-BE49-F238E27FC236}">
                <a16:creationId xmlns:a16="http://schemas.microsoft.com/office/drawing/2014/main" id="{EB57029A-DEF8-CC65-5363-3B63FCE11C1D}"/>
              </a:ext>
            </a:extLst>
          </p:cNvPr>
          <p:cNvCxnSpPr/>
          <p:nvPr/>
        </p:nvCxnSpPr>
        <p:spPr>
          <a:xfrm>
            <a:off x="375444" y="439838"/>
            <a:ext cx="1207770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5595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982F0A-BCB2-6C07-155E-FB9D9632A3B9}"/>
              </a:ext>
              <a:ext uri="{C183D7F6-B498-43B3-948B-1728B52AA6E4}">
                <adec:decorative xmlns:adec="http://schemas.microsoft.com/office/drawing/2017/decorative" val="1"/>
              </a:ext>
            </a:extLst>
          </p:cNvPr>
          <p:cNvSpPr/>
          <p:nvPr/>
        </p:nvSpPr>
        <p:spPr>
          <a:xfrm>
            <a:off x="0" y="0"/>
            <a:ext cx="12841288" cy="7223125"/>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2" name="Title 1">
            <a:extLst>
              <a:ext uri="{FF2B5EF4-FFF2-40B4-BE49-F238E27FC236}">
                <a16:creationId xmlns:a16="http://schemas.microsoft.com/office/drawing/2014/main" id="{863C3852-30B3-D4AE-20A8-5A7427E26DB7}"/>
              </a:ext>
            </a:extLst>
          </p:cNvPr>
          <p:cNvSpPr>
            <a:spLocks noGrp="1"/>
          </p:cNvSpPr>
          <p:nvPr>
            <p:ph type="title"/>
          </p:nvPr>
        </p:nvSpPr>
        <p:spPr/>
        <p:txBody>
          <a:bodyPr/>
          <a:lstStyle/>
          <a:p>
            <a:r>
              <a:rPr lang="en-US"/>
              <a:t>Unit Notes</a:t>
            </a:r>
          </a:p>
        </p:txBody>
      </p:sp>
      <p:sp>
        <p:nvSpPr>
          <p:cNvPr id="4" name="Subtitle 3">
            <a:extLst>
              <a:ext uri="{FF2B5EF4-FFF2-40B4-BE49-F238E27FC236}">
                <a16:creationId xmlns:a16="http://schemas.microsoft.com/office/drawing/2014/main" id="{78701C77-2DE5-720D-18FE-A8DF05523A12}"/>
              </a:ext>
            </a:extLst>
          </p:cNvPr>
          <p:cNvSpPr>
            <a:spLocks noGrp="1"/>
          </p:cNvSpPr>
          <p:nvPr>
            <p:ph type="subTitle" idx="1"/>
          </p:nvPr>
        </p:nvSpPr>
        <p:spPr/>
        <p:txBody>
          <a:bodyPr/>
          <a:lstStyle/>
          <a:p>
            <a:r>
              <a:rPr lang="en-US">
                <a:solidFill>
                  <a:srgbClr val="006298"/>
                </a:solidFill>
              </a:rPr>
              <a:t>AP Precalculus</a:t>
            </a:r>
          </a:p>
        </p:txBody>
      </p:sp>
      <p:sp>
        <p:nvSpPr>
          <p:cNvPr id="3" name="Text Placeholder 2">
            <a:extLst>
              <a:ext uri="{FF2B5EF4-FFF2-40B4-BE49-F238E27FC236}">
                <a16:creationId xmlns:a16="http://schemas.microsoft.com/office/drawing/2014/main" id="{AEEEE407-664E-D030-C859-1C8E16E73690}"/>
              </a:ext>
            </a:extLst>
          </p:cNvPr>
          <p:cNvSpPr>
            <a:spLocks noGrp="1"/>
          </p:cNvSpPr>
          <p:nvPr>
            <p:ph type="body" sz="quarter" idx="10"/>
          </p:nvPr>
        </p:nvSpPr>
        <p:spPr>
          <a:xfrm>
            <a:off x="376238" y="1833214"/>
            <a:ext cx="5459280" cy="4643437"/>
          </a:xfrm>
        </p:spPr>
        <p:txBody>
          <a:bodyPr lIns="0" tIns="0" rIns="0" bIns="0">
            <a:noAutofit/>
          </a:bodyPr>
          <a:lstStyle/>
          <a:p>
            <a:pPr marL="0" indent="0">
              <a:buNone/>
            </a:pPr>
            <a:r>
              <a:rPr lang="en-US" dirty="0"/>
              <a:t>Each unit includes these features:</a:t>
            </a:r>
          </a:p>
          <a:p>
            <a:r>
              <a:rPr lang="en-US" dirty="0"/>
              <a:t>Exploration, analysis, and application of </a:t>
            </a:r>
            <a:r>
              <a:rPr lang="en-US" b="1" dirty="0"/>
              <a:t>new function types</a:t>
            </a:r>
            <a:r>
              <a:rPr lang="en-US" dirty="0"/>
              <a:t>.</a:t>
            </a:r>
          </a:p>
          <a:p>
            <a:r>
              <a:rPr lang="en-US" dirty="0"/>
              <a:t>Deep development of a </a:t>
            </a:r>
            <a:r>
              <a:rPr lang="en-US" b="1" dirty="0"/>
              <a:t>key function concept </a:t>
            </a:r>
            <a:r>
              <a:rPr lang="en-US" dirty="0"/>
              <a:t>applicable across function types such as transformations, compositions, and inverses.</a:t>
            </a:r>
          </a:p>
          <a:p>
            <a:r>
              <a:rPr lang="en-US" dirty="0"/>
              <a:t>Examination of </a:t>
            </a:r>
            <a:r>
              <a:rPr lang="en-US" b="1" dirty="0"/>
              <a:t>how variables change relative to each other</a:t>
            </a:r>
            <a:r>
              <a:rPr lang="en-US" dirty="0"/>
              <a:t> for each of the function types.</a:t>
            </a:r>
          </a:p>
          <a:p>
            <a:r>
              <a:rPr lang="en-US" dirty="0"/>
              <a:t>Use of each function type to </a:t>
            </a:r>
            <a:r>
              <a:rPr lang="en-US" b="1" dirty="0"/>
              <a:t>model contexts and data sets</a:t>
            </a:r>
            <a:r>
              <a:rPr lang="en-US" dirty="0"/>
              <a:t>.</a:t>
            </a:r>
          </a:p>
          <a:p>
            <a:r>
              <a:rPr lang="en-US" dirty="0"/>
              <a:t>Rigorous application of the </a:t>
            </a:r>
            <a:r>
              <a:rPr lang="en-US" b="1" dirty="0"/>
              <a:t>algebraic skills </a:t>
            </a:r>
            <a:r>
              <a:rPr lang="en-US" dirty="0"/>
              <a:t>needed to engage with each function type.</a:t>
            </a:r>
          </a:p>
        </p:txBody>
      </p:sp>
      <p:cxnSp>
        <p:nvCxnSpPr>
          <p:cNvPr id="6" name="Straight Connector 5">
            <a:extLst>
              <a:ext uri="{FF2B5EF4-FFF2-40B4-BE49-F238E27FC236}">
                <a16:creationId xmlns:a16="http://schemas.microsoft.com/office/drawing/2014/main" id="{6F63C8EA-D5BA-2AFA-5220-05DCD9397ABA}"/>
              </a:ext>
              <a:ext uri="{C183D7F6-B498-43B3-948B-1728B52AA6E4}">
                <adec:decorative xmlns:adec="http://schemas.microsoft.com/office/drawing/2017/decorative" val="1"/>
              </a:ext>
            </a:extLst>
          </p:cNvPr>
          <p:cNvCxnSpPr/>
          <p:nvPr/>
        </p:nvCxnSpPr>
        <p:spPr>
          <a:xfrm>
            <a:off x="375444" y="439838"/>
            <a:ext cx="1207770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44AA6F2A-1288-F730-85C8-8B627BF1F3FC}"/>
              </a:ext>
              <a:ext uri="{C183D7F6-B498-43B3-948B-1728B52AA6E4}">
                <adec:decorative xmlns:adec="http://schemas.microsoft.com/office/drawing/2017/decorative" val="1"/>
              </a:ext>
            </a:extLst>
          </p:cNvPr>
          <p:cNvGrpSpPr/>
          <p:nvPr/>
        </p:nvGrpSpPr>
        <p:grpSpPr>
          <a:xfrm>
            <a:off x="6228110" y="1336244"/>
            <a:ext cx="2165686" cy="2743200"/>
            <a:chOff x="6228110" y="1699286"/>
            <a:chExt cx="2165686" cy="2743200"/>
          </a:xfrm>
        </p:grpSpPr>
        <p:sp>
          <p:nvSpPr>
            <p:cNvPr id="31" name="Rectangle 30">
              <a:extLst>
                <a:ext uri="{FF2B5EF4-FFF2-40B4-BE49-F238E27FC236}">
                  <a16:creationId xmlns:a16="http://schemas.microsoft.com/office/drawing/2014/main" id="{DC5D2931-72EB-9FDC-378E-34B1057F2665}"/>
                </a:ext>
              </a:extLst>
            </p:cNvPr>
            <p:cNvSpPr/>
            <p:nvPr/>
          </p:nvSpPr>
          <p:spPr>
            <a:xfrm>
              <a:off x="6228110" y="1699286"/>
              <a:ext cx="2165686" cy="2743200"/>
            </a:xfrm>
            <a:prstGeom prst="rect">
              <a:avLst/>
            </a:prstGeom>
            <a:solidFill>
              <a:schemeClr val="tx2"/>
            </a:solidFill>
            <a:ln w="19050">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pic>
          <p:nvPicPr>
            <p:cNvPr id="32" name="Picture 31" descr="Text, letter&#10;&#10;Description automatically generated">
              <a:extLst>
                <a:ext uri="{FF2B5EF4-FFF2-40B4-BE49-F238E27FC236}">
                  <a16:creationId xmlns:a16="http://schemas.microsoft.com/office/drawing/2014/main" id="{95210991-856C-1099-161A-6E2E1264B0A7}"/>
                </a:ext>
              </a:extLst>
            </p:cNvPr>
            <p:cNvPicPr>
              <a:picLocks noChangeAspect="1"/>
            </p:cNvPicPr>
            <p:nvPr/>
          </p:nvPicPr>
          <p:blipFill>
            <a:blip r:embed="rId2"/>
            <a:stretch>
              <a:fillRect/>
            </a:stretch>
          </p:blipFill>
          <p:spPr>
            <a:xfrm>
              <a:off x="6326551" y="1797725"/>
              <a:ext cx="1967996" cy="2546320"/>
            </a:xfrm>
            <a:prstGeom prst="rect">
              <a:avLst/>
            </a:prstGeom>
            <a:ln w="6350">
              <a:noFill/>
            </a:ln>
            <a:effectLst/>
          </p:spPr>
        </p:pic>
      </p:grpSp>
      <p:grpSp>
        <p:nvGrpSpPr>
          <p:cNvPr id="33" name="Group 32">
            <a:extLst>
              <a:ext uri="{FF2B5EF4-FFF2-40B4-BE49-F238E27FC236}">
                <a16:creationId xmlns:a16="http://schemas.microsoft.com/office/drawing/2014/main" id="{2ABC3FE3-0327-8A58-5EF4-AEA07D99F21F}"/>
              </a:ext>
              <a:ext uri="{C183D7F6-B498-43B3-948B-1728B52AA6E4}">
                <adec:decorative xmlns:adec="http://schemas.microsoft.com/office/drawing/2017/decorative" val="1"/>
              </a:ext>
            </a:extLst>
          </p:cNvPr>
          <p:cNvGrpSpPr/>
          <p:nvPr/>
        </p:nvGrpSpPr>
        <p:grpSpPr>
          <a:xfrm>
            <a:off x="7480484" y="2106897"/>
            <a:ext cx="2263140" cy="2743200"/>
            <a:chOff x="7480484" y="2178686"/>
            <a:chExt cx="2263140" cy="2743200"/>
          </a:xfrm>
        </p:grpSpPr>
        <p:sp>
          <p:nvSpPr>
            <p:cNvPr id="34" name="Rectangle 33">
              <a:extLst>
                <a:ext uri="{FF2B5EF4-FFF2-40B4-BE49-F238E27FC236}">
                  <a16:creationId xmlns:a16="http://schemas.microsoft.com/office/drawing/2014/main" id="{6CDEA884-1032-F625-1F95-7165C20822CD}"/>
                </a:ext>
              </a:extLst>
            </p:cNvPr>
            <p:cNvSpPr/>
            <p:nvPr/>
          </p:nvSpPr>
          <p:spPr>
            <a:xfrm>
              <a:off x="7480484" y="2178686"/>
              <a:ext cx="2263140" cy="2743200"/>
            </a:xfrm>
            <a:prstGeom prst="rect">
              <a:avLst/>
            </a:prstGeom>
            <a:solidFill>
              <a:schemeClr val="tx2"/>
            </a:solidFill>
            <a:ln w="19050">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pic>
          <p:nvPicPr>
            <p:cNvPr id="35" name="Picture 34" descr="Text, letter&#10;&#10;Description automatically generated">
              <a:extLst>
                <a:ext uri="{FF2B5EF4-FFF2-40B4-BE49-F238E27FC236}">
                  <a16:creationId xmlns:a16="http://schemas.microsoft.com/office/drawing/2014/main" id="{6D969DD9-3C0B-59A4-303C-2278B98BBBE3}"/>
                </a:ext>
              </a:extLst>
            </p:cNvPr>
            <p:cNvPicPr>
              <a:picLocks noChangeAspect="1"/>
            </p:cNvPicPr>
            <p:nvPr/>
          </p:nvPicPr>
          <p:blipFill>
            <a:blip r:embed="rId3"/>
            <a:stretch>
              <a:fillRect/>
            </a:stretch>
          </p:blipFill>
          <p:spPr>
            <a:xfrm>
              <a:off x="7583354" y="2276602"/>
              <a:ext cx="2057400" cy="2547369"/>
            </a:xfrm>
            <a:prstGeom prst="rect">
              <a:avLst/>
            </a:prstGeom>
            <a:ln w="6350">
              <a:noFill/>
            </a:ln>
            <a:effectLst/>
          </p:spPr>
        </p:pic>
      </p:grpSp>
      <p:grpSp>
        <p:nvGrpSpPr>
          <p:cNvPr id="36" name="Group 35">
            <a:extLst>
              <a:ext uri="{FF2B5EF4-FFF2-40B4-BE49-F238E27FC236}">
                <a16:creationId xmlns:a16="http://schemas.microsoft.com/office/drawing/2014/main" id="{716C6B22-04F6-4D4D-649E-032A58ED70DB}"/>
              </a:ext>
              <a:ext uri="{C183D7F6-B498-43B3-948B-1728B52AA6E4}">
                <adec:decorative xmlns:adec="http://schemas.microsoft.com/office/drawing/2017/decorative" val="1"/>
              </a:ext>
            </a:extLst>
          </p:cNvPr>
          <p:cNvGrpSpPr/>
          <p:nvPr/>
        </p:nvGrpSpPr>
        <p:grpSpPr>
          <a:xfrm>
            <a:off x="8830312" y="2877550"/>
            <a:ext cx="2263140" cy="2743200"/>
            <a:chOff x="8830312" y="3021128"/>
            <a:chExt cx="2263140" cy="2743200"/>
          </a:xfrm>
        </p:grpSpPr>
        <p:sp>
          <p:nvSpPr>
            <p:cNvPr id="37" name="Rectangle 36">
              <a:extLst>
                <a:ext uri="{FF2B5EF4-FFF2-40B4-BE49-F238E27FC236}">
                  <a16:creationId xmlns:a16="http://schemas.microsoft.com/office/drawing/2014/main" id="{640D2860-64F6-6D98-2010-441AE34535FC}"/>
                </a:ext>
              </a:extLst>
            </p:cNvPr>
            <p:cNvSpPr/>
            <p:nvPr/>
          </p:nvSpPr>
          <p:spPr>
            <a:xfrm>
              <a:off x="8830312" y="3021128"/>
              <a:ext cx="2263140" cy="2743200"/>
            </a:xfrm>
            <a:prstGeom prst="rect">
              <a:avLst/>
            </a:prstGeom>
            <a:solidFill>
              <a:schemeClr val="tx2"/>
            </a:solidFill>
            <a:ln w="19050">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pic>
          <p:nvPicPr>
            <p:cNvPr id="38" name="Picture 37" descr="Text, letter&#10;&#10;Description automatically generated">
              <a:extLst>
                <a:ext uri="{FF2B5EF4-FFF2-40B4-BE49-F238E27FC236}">
                  <a16:creationId xmlns:a16="http://schemas.microsoft.com/office/drawing/2014/main" id="{3230B0B7-1FB0-4ED4-6D9D-272F8BBEC45A}"/>
                </a:ext>
              </a:extLst>
            </p:cNvPr>
            <p:cNvPicPr>
              <a:picLocks noChangeAspect="1"/>
            </p:cNvPicPr>
            <p:nvPr/>
          </p:nvPicPr>
          <p:blipFill>
            <a:blip r:embed="rId4"/>
            <a:stretch>
              <a:fillRect/>
            </a:stretch>
          </p:blipFill>
          <p:spPr>
            <a:xfrm>
              <a:off x="8933182" y="3119044"/>
              <a:ext cx="2057400" cy="2547369"/>
            </a:xfrm>
            <a:prstGeom prst="rect">
              <a:avLst/>
            </a:prstGeom>
            <a:ln w="6350">
              <a:noFill/>
            </a:ln>
            <a:effectLst/>
          </p:spPr>
        </p:pic>
      </p:grpSp>
      <p:grpSp>
        <p:nvGrpSpPr>
          <p:cNvPr id="39" name="Group 38">
            <a:extLst>
              <a:ext uri="{FF2B5EF4-FFF2-40B4-BE49-F238E27FC236}">
                <a16:creationId xmlns:a16="http://schemas.microsoft.com/office/drawing/2014/main" id="{10816795-652F-F74D-8E7F-3F4CF37F551F}"/>
              </a:ext>
              <a:ext uri="{C183D7F6-B498-43B3-948B-1728B52AA6E4}">
                <adec:decorative xmlns:adec="http://schemas.microsoft.com/office/drawing/2017/decorative" val="1"/>
              </a:ext>
            </a:extLst>
          </p:cNvPr>
          <p:cNvGrpSpPr/>
          <p:nvPr/>
        </p:nvGrpSpPr>
        <p:grpSpPr>
          <a:xfrm>
            <a:off x="10180141" y="3648202"/>
            <a:ext cx="2321169" cy="2743200"/>
            <a:chOff x="10180141" y="3648202"/>
            <a:chExt cx="2321169" cy="2743200"/>
          </a:xfrm>
        </p:grpSpPr>
        <p:sp>
          <p:nvSpPr>
            <p:cNvPr id="40" name="Rectangle 39">
              <a:extLst>
                <a:ext uri="{FF2B5EF4-FFF2-40B4-BE49-F238E27FC236}">
                  <a16:creationId xmlns:a16="http://schemas.microsoft.com/office/drawing/2014/main" id="{548BDBFD-7405-67FE-7952-A2B2D384E357}"/>
                </a:ext>
              </a:extLst>
            </p:cNvPr>
            <p:cNvSpPr/>
            <p:nvPr/>
          </p:nvSpPr>
          <p:spPr>
            <a:xfrm>
              <a:off x="10180141" y="3648202"/>
              <a:ext cx="2321169" cy="2743200"/>
            </a:xfrm>
            <a:prstGeom prst="rect">
              <a:avLst/>
            </a:prstGeom>
            <a:solidFill>
              <a:schemeClr val="tx2"/>
            </a:solidFill>
            <a:ln w="19050">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pic>
          <p:nvPicPr>
            <p:cNvPr id="41" name="Picture 40" descr="Text, letter&#10;&#10;Description automatically generated">
              <a:extLst>
                <a:ext uri="{FF2B5EF4-FFF2-40B4-BE49-F238E27FC236}">
                  <a16:creationId xmlns:a16="http://schemas.microsoft.com/office/drawing/2014/main" id="{7AB78CF4-EADF-AE28-A7E3-1D1F05AF9D44}"/>
                </a:ext>
              </a:extLst>
            </p:cNvPr>
            <p:cNvPicPr>
              <a:picLocks noChangeAspect="1"/>
            </p:cNvPicPr>
            <p:nvPr/>
          </p:nvPicPr>
          <p:blipFill>
            <a:blip r:embed="rId5"/>
            <a:stretch>
              <a:fillRect/>
            </a:stretch>
          </p:blipFill>
          <p:spPr>
            <a:xfrm>
              <a:off x="10285649" y="3746118"/>
              <a:ext cx="2110154" cy="2547369"/>
            </a:xfrm>
            <a:prstGeom prst="rect">
              <a:avLst/>
            </a:prstGeom>
            <a:ln w="6350">
              <a:noFill/>
            </a:ln>
            <a:effectLst/>
          </p:spPr>
        </p:pic>
      </p:grpSp>
    </p:spTree>
    <p:extLst>
      <p:ext uri="{BB962C8B-B14F-4D97-AF65-F5344CB8AC3E}">
        <p14:creationId xmlns:p14="http://schemas.microsoft.com/office/powerpoint/2010/main" val="1785602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8A6A25-6909-133E-7462-9D8B806C47D2}"/>
              </a:ext>
              <a:ext uri="{C183D7F6-B498-43B3-948B-1728B52AA6E4}">
                <adec:decorative xmlns:adec="http://schemas.microsoft.com/office/drawing/2017/decorative" val="1"/>
              </a:ext>
            </a:extLst>
          </p:cNvPr>
          <p:cNvSpPr/>
          <p:nvPr/>
        </p:nvSpPr>
        <p:spPr>
          <a:xfrm>
            <a:off x="0" y="0"/>
            <a:ext cx="12841288" cy="7223125"/>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2" name="Title 1">
            <a:extLst>
              <a:ext uri="{FF2B5EF4-FFF2-40B4-BE49-F238E27FC236}">
                <a16:creationId xmlns:a16="http://schemas.microsoft.com/office/drawing/2014/main" id="{612C592C-CC5B-7765-2783-BFBECE2EC2DD}"/>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Technology Notes</a:t>
            </a:r>
          </a:p>
        </p:txBody>
      </p:sp>
      <p:sp>
        <p:nvSpPr>
          <p:cNvPr id="4" name="Subtitle 3">
            <a:extLst>
              <a:ext uri="{FF2B5EF4-FFF2-40B4-BE49-F238E27FC236}">
                <a16:creationId xmlns:a16="http://schemas.microsoft.com/office/drawing/2014/main" id="{E6C77EE9-55EC-1F9D-0B26-2DD4F4A1C230}"/>
              </a:ext>
            </a:extLst>
          </p:cNvPr>
          <p:cNvSpPr>
            <a:spLocks noGrp="1"/>
          </p:cNvSpPr>
          <p:nvPr>
            <p:ph type="subTitle" idx="1"/>
          </p:nvPr>
        </p:nvSpPr>
        <p:spPr/>
        <p:txBody>
          <a:bodyPr/>
          <a:lstStyle/>
          <a:p>
            <a:r>
              <a:rPr lang="en-US">
                <a:solidFill>
                  <a:srgbClr val="006298"/>
                </a:solidFill>
                <a:latin typeface="Arial" panose="020B0604020202020204" pitchFamily="34" charset="0"/>
              </a:rPr>
              <a:t>Technology should be used throughout the course as a tool to explore concepts. </a:t>
            </a:r>
          </a:p>
        </p:txBody>
      </p:sp>
      <p:sp>
        <p:nvSpPr>
          <p:cNvPr id="3" name="Text Placeholder 2">
            <a:extLst>
              <a:ext uri="{FF2B5EF4-FFF2-40B4-BE49-F238E27FC236}">
                <a16:creationId xmlns:a16="http://schemas.microsoft.com/office/drawing/2014/main" id="{282091CB-292D-0C80-04B1-EF3FF5CEEF4B}"/>
              </a:ext>
            </a:extLst>
          </p:cNvPr>
          <p:cNvSpPr>
            <a:spLocks noGrp="1"/>
          </p:cNvSpPr>
          <p:nvPr>
            <p:ph type="body" sz="quarter" idx="10"/>
          </p:nvPr>
        </p:nvSpPr>
        <p:spPr>
          <a:xfrm>
            <a:off x="376238" y="1833214"/>
            <a:ext cx="7005670" cy="4643437"/>
          </a:xfrm>
        </p:spPr>
        <p:txBody>
          <a:bodyPr lIns="0" tIns="0" rIns="0" bIns="0">
            <a:noAutofit/>
          </a:bodyPr>
          <a:lstStyle/>
          <a:p>
            <a:pPr marL="0" indent="0">
              <a:buNone/>
            </a:pPr>
            <a:r>
              <a:rPr lang="en-US" dirty="0"/>
              <a:t>Students should specifically practice using technology to do the following:</a:t>
            </a:r>
          </a:p>
          <a:p>
            <a:r>
              <a:rPr lang="en-US" dirty="0"/>
              <a:t>Perform calculations (e.g., exponents, roots, trigonometric values, logarithms)</a:t>
            </a:r>
          </a:p>
          <a:p>
            <a:r>
              <a:rPr lang="en-US" dirty="0"/>
              <a:t>Graph functions and analyze graphs</a:t>
            </a:r>
          </a:p>
          <a:p>
            <a:r>
              <a:rPr lang="en-US" dirty="0"/>
              <a:t>Generate a table of values for a function</a:t>
            </a:r>
          </a:p>
          <a:p>
            <a:r>
              <a:rPr lang="en-US" dirty="0"/>
              <a:t>Find real zeros of functions</a:t>
            </a:r>
          </a:p>
          <a:p>
            <a:r>
              <a:rPr lang="en-US" dirty="0"/>
              <a:t>Find points of intersection of graphs of functions</a:t>
            </a:r>
          </a:p>
          <a:p>
            <a:r>
              <a:rPr lang="en-US" dirty="0"/>
              <a:t>Find minima/maxima of functions</a:t>
            </a:r>
          </a:p>
          <a:p>
            <a:r>
              <a:rPr lang="en-US" dirty="0"/>
              <a:t>Find numerical solutions to equations in one variable</a:t>
            </a:r>
          </a:p>
          <a:p>
            <a:r>
              <a:rPr lang="en-US" dirty="0"/>
              <a:t>Find regressions equations to model data</a:t>
            </a:r>
          </a:p>
          <a:p>
            <a:r>
              <a:rPr lang="en-US" dirty="0"/>
              <a:t>Perform matrix operations (e.g., multiplication, finding inverses)</a:t>
            </a:r>
          </a:p>
        </p:txBody>
      </p:sp>
      <p:sp>
        <p:nvSpPr>
          <p:cNvPr id="9" name="Rectangle 8">
            <a:extLst>
              <a:ext uri="{FF2B5EF4-FFF2-40B4-BE49-F238E27FC236}">
                <a16:creationId xmlns:a16="http://schemas.microsoft.com/office/drawing/2014/main" id="{CD2FCB90-6B4D-A978-8CE3-703C7E24AA5D}"/>
              </a:ext>
            </a:extLst>
          </p:cNvPr>
          <p:cNvSpPr/>
          <p:nvPr/>
        </p:nvSpPr>
        <p:spPr>
          <a:xfrm>
            <a:off x="7674429" y="1833213"/>
            <a:ext cx="4771095" cy="3651671"/>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6" name="Rectangle 5">
            <a:extLst>
              <a:ext uri="{FF2B5EF4-FFF2-40B4-BE49-F238E27FC236}">
                <a16:creationId xmlns:a16="http://schemas.microsoft.com/office/drawing/2014/main" id="{AF6DF78D-9ED1-A8A2-6023-AB5CCDCF092A}"/>
              </a:ext>
              <a:ext uri="{C183D7F6-B498-43B3-948B-1728B52AA6E4}">
                <adec:decorative xmlns:adec="http://schemas.microsoft.com/office/drawing/2017/decorative" val="1"/>
              </a:ext>
            </a:extLst>
          </p:cNvPr>
          <p:cNvSpPr/>
          <p:nvPr/>
        </p:nvSpPr>
        <p:spPr>
          <a:xfrm>
            <a:off x="7581417" y="1833213"/>
            <a:ext cx="4664598" cy="3611302"/>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5" name="TextBox 4">
            <a:extLst>
              <a:ext uri="{FF2B5EF4-FFF2-40B4-BE49-F238E27FC236}">
                <a16:creationId xmlns:a16="http://schemas.microsoft.com/office/drawing/2014/main" id="{8E001D35-C2CB-B169-4020-C9D4A2A2CE90}"/>
              </a:ext>
            </a:extLst>
          </p:cNvPr>
          <p:cNvSpPr txBox="1"/>
          <p:nvPr/>
        </p:nvSpPr>
        <p:spPr>
          <a:xfrm>
            <a:off x="7982320" y="2099261"/>
            <a:ext cx="4100823" cy="3088913"/>
          </a:xfrm>
          <a:prstGeom prst="rect">
            <a:avLst/>
          </a:prstGeom>
          <a:noFill/>
        </p:spPr>
        <p:txBody>
          <a:bodyPr wrap="square" lIns="36000" tIns="36000" rIns="36000" bIns="36000" rtlCol="0">
            <a:spAutoFit/>
          </a:bodyPr>
          <a:lstStyle/>
          <a:p>
            <a:r>
              <a:rPr lang="en-US" sz="1400" b="1">
                <a:latin typeface="Arial" panose="020B0604020202020204" pitchFamily="34" charset="0"/>
                <a:cs typeface="Arial" panose="020B0604020202020204" pitchFamily="34" charset="0"/>
              </a:rPr>
              <a:t>Important</a:t>
            </a:r>
            <a:r>
              <a:rPr lang="en-US" sz="1400">
                <a:latin typeface="Arial" panose="020B0604020202020204" pitchFamily="34" charset="0"/>
                <a:cs typeface="Arial" panose="020B0604020202020204" pitchFamily="34" charset="0"/>
              </a:rPr>
              <a:t>: Technology should not replace the development of symbolic manipulation skills. </a:t>
            </a:r>
          </a:p>
          <a:p>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When algebraic expressions and equations are accessible with precalculus-level algebraic manipulation, students are expected to find zeros, solve equations, and calculate values without the help of technology. </a:t>
            </a:r>
          </a:p>
          <a:p>
            <a:pPr marL="285750" indent="-285750">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Most of the AP Exam will need to be completed without the use of technology. However, selected questions will require students to use a graphing calculator to complete the tasks delineated above. </a:t>
            </a:r>
          </a:p>
        </p:txBody>
      </p:sp>
      <p:cxnSp>
        <p:nvCxnSpPr>
          <p:cNvPr id="8" name="Straight Connector 7">
            <a:extLst>
              <a:ext uri="{FF2B5EF4-FFF2-40B4-BE49-F238E27FC236}">
                <a16:creationId xmlns:a16="http://schemas.microsoft.com/office/drawing/2014/main" id="{D3AE809E-35BC-00A7-7439-66849E3203AE}"/>
              </a:ext>
              <a:ext uri="{C183D7F6-B498-43B3-948B-1728B52AA6E4}">
                <adec:decorative xmlns:adec="http://schemas.microsoft.com/office/drawing/2017/decorative" val="1"/>
              </a:ext>
            </a:extLst>
          </p:cNvPr>
          <p:cNvCxnSpPr/>
          <p:nvPr/>
        </p:nvCxnSpPr>
        <p:spPr>
          <a:xfrm>
            <a:off x="375444" y="439838"/>
            <a:ext cx="1207770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2809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F2665C-E514-036A-40BD-E3236E118A6D}"/>
              </a:ext>
              <a:ext uri="{C183D7F6-B498-43B3-948B-1728B52AA6E4}">
                <adec:decorative xmlns:adec="http://schemas.microsoft.com/office/drawing/2017/decorative" val="1"/>
              </a:ext>
            </a:extLst>
          </p:cNvPr>
          <p:cNvSpPr/>
          <p:nvPr/>
        </p:nvSpPr>
        <p:spPr>
          <a:xfrm>
            <a:off x="0" y="0"/>
            <a:ext cx="12841288" cy="7223125"/>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2" name="Title 1">
            <a:extLst>
              <a:ext uri="{FF2B5EF4-FFF2-40B4-BE49-F238E27FC236}">
                <a16:creationId xmlns:a16="http://schemas.microsoft.com/office/drawing/2014/main" id="{BC66F917-829F-55A4-3A81-704936404004}"/>
              </a:ext>
            </a:extLst>
          </p:cNvPr>
          <p:cNvSpPr>
            <a:spLocks noGrp="1"/>
          </p:cNvSpPr>
          <p:nvPr>
            <p:ph type="title"/>
          </p:nvPr>
        </p:nvSpPr>
        <p:spPr/>
        <p:txBody>
          <a:bodyPr/>
          <a:lstStyle/>
          <a:p>
            <a:r>
              <a:rPr lang="en-US"/>
              <a:t>About the Exam</a:t>
            </a:r>
          </a:p>
        </p:txBody>
      </p:sp>
      <p:sp>
        <p:nvSpPr>
          <p:cNvPr id="4" name="Subtitle 3">
            <a:extLst>
              <a:ext uri="{FF2B5EF4-FFF2-40B4-BE49-F238E27FC236}">
                <a16:creationId xmlns:a16="http://schemas.microsoft.com/office/drawing/2014/main" id="{26473D54-DBFE-6DFC-4D32-7796B0BC90E3}"/>
              </a:ext>
            </a:extLst>
          </p:cNvPr>
          <p:cNvSpPr>
            <a:spLocks noGrp="1"/>
          </p:cNvSpPr>
          <p:nvPr>
            <p:ph type="subTitle" idx="1"/>
          </p:nvPr>
        </p:nvSpPr>
        <p:spPr/>
        <p:txBody>
          <a:bodyPr/>
          <a:lstStyle/>
          <a:p>
            <a:r>
              <a:rPr lang="en-US">
                <a:solidFill>
                  <a:srgbClr val="006298"/>
                </a:solidFill>
              </a:rPr>
              <a:t>AP Precalculus</a:t>
            </a:r>
          </a:p>
        </p:txBody>
      </p:sp>
      <p:sp>
        <p:nvSpPr>
          <p:cNvPr id="3" name="Text Placeholder 2">
            <a:extLst>
              <a:ext uri="{FF2B5EF4-FFF2-40B4-BE49-F238E27FC236}">
                <a16:creationId xmlns:a16="http://schemas.microsoft.com/office/drawing/2014/main" id="{8D6E46EB-F869-5D82-4253-E99E99235282}"/>
              </a:ext>
            </a:extLst>
          </p:cNvPr>
          <p:cNvSpPr>
            <a:spLocks noGrp="1"/>
          </p:cNvSpPr>
          <p:nvPr>
            <p:ph type="body" sz="quarter" idx="10"/>
          </p:nvPr>
        </p:nvSpPr>
        <p:spPr>
          <a:xfrm>
            <a:off x="376238" y="1833214"/>
            <a:ext cx="3885406" cy="4643437"/>
          </a:xfrm>
        </p:spPr>
        <p:txBody>
          <a:bodyPr lIns="0" tIns="0" rIns="0" bIns="0"/>
          <a:lstStyle/>
          <a:p>
            <a:pPr marL="271145" indent="-271145"/>
            <a:r>
              <a:rPr lang="en-US" dirty="0">
                <a:latin typeface="Arial"/>
                <a:cs typeface="Arial"/>
              </a:rPr>
              <a:t>The AP Precalculus Exam assesses student understanding of the mathematical practices and learning objectives outlined in the course framework. </a:t>
            </a:r>
            <a:endParaRPr lang="en-US" dirty="0"/>
          </a:p>
          <a:p>
            <a:pPr marL="271145" indent="-271145"/>
            <a:r>
              <a:rPr lang="en-US" b="1" dirty="0">
                <a:latin typeface="Arial"/>
                <a:cs typeface="Arial"/>
              </a:rPr>
              <a:t>The exam is 3 hours long and includes 48 multiple-choice questions and four 6-point free-response questions. </a:t>
            </a:r>
            <a:endParaRPr lang="en-US" b="1" dirty="0"/>
          </a:p>
          <a:p>
            <a:pPr marL="271145" indent="-271145"/>
            <a:r>
              <a:rPr lang="en-US" dirty="0">
                <a:latin typeface="Arial"/>
                <a:cs typeface="Arial"/>
              </a:rPr>
              <a:t>The details of the exam, including exam weighting, timing, and calculator requirements, </a:t>
            </a:r>
            <a:br>
              <a:rPr lang="en-US" dirty="0"/>
            </a:br>
            <a:r>
              <a:rPr lang="en-US" dirty="0">
                <a:latin typeface="Arial"/>
                <a:cs typeface="Arial"/>
              </a:rPr>
              <a:t>can be found to the right.</a:t>
            </a:r>
          </a:p>
        </p:txBody>
      </p:sp>
      <p:grpSp>
        <p:nvGrpSpPr>
          <p:cNvPr id="11" name="Group 10">
            <a:extLst>
              <a:ext uri="{FF2B5EF4-FFF2-40B4-BE49-F238E27FC236}">
                <a16:creationId xmlns:a16="http://schemas.microsoft.com/office/drawing/2014/main" id="{843AD433-D02C-05D1-DEEC-E712F11CCC1E}"/>
              </a:ext>
            </a:extLst>
          </p:cNvPr>
          <p:cNvGrpSpPr/>
          <p:nvPr/>
        </p:nvGrpSpPr>
        <p:grpSpPr>
          <a:xfrm>
            <a:off x="4398804" y="1833213"/>
            <a:ext cx="8046720" cy="3657600"/>
            <a:chOff x="1714386" y="3104158"/>
            <a:chExt cx="8046720" cy="3657600"/>
          </a:xfrm>
        </p:grpSpPr>
        <p:sp>
          <p:nvSpPr>
            <p:cNvPr id="10" name="Rectangle 9">
              <a:extLst>
                <a:ext uri="{FF2B5EF4-FFF2-40B4-BE49-F238E27FC236}">
                  <a16:creationId xmlns:a16="http://schemas.microsoft.com/office/drawing/2014/main" id="{98DCE1E5-5864-6C09-202F-DCB2D95E0EE6}"/>
                </a:ext>
              </a:extLst>
            </p:cNvPr>
            <p:cNvSpPr/>
            <p:nvPr/>
          </p:nvSpPr>
          <p:spPr>
            <a:xfrm>
              <a:off x="1714386" y="3104158"/>
              <a:ext cx="8046720" cy="3657600"/>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pic>
          <p:nvPicPr>
            <p:cNvPr id="9" name="Picture 8" descr="Table&#10;&#10;Description automatically generated">
              <a:extLst>
                <a:ext uri="{FF2B5EF4-FFF2-40B4-BE49-F238E27FC236}">
                  <a16:creationId xmlns:a16="http://schemas.microsoft.com/office/drawing/2014/main" id="{549BDFE9-26FF-C63D-8871-00356C63CA3F}"/>
                </a:ext>
              </a:extLst>
            </p:cNvPr>
            <p:cNvPicPr>
              <a:picLocks noChangeAspect="1"/>
            </p:cNvPicPr>
            <p:nvPr/>
          </p:nvPicPr>
          <p:blipFill>
            <a:blip r:embed="rId2"/>
            <a:stretch>
              <a:fillRect/>
            </a:stretch>
          </p:blipFill>
          <p:spPr>
            <a:xfrm>
              <a:off x="1851546" y="3239961"/>
              <a:ext cx="7772400" cy="3385995"/>
            </a:xfrm>
            <a:prstGeom prst="rect">
              <a:avLst/>
            </a:prstGeom>
          </p:spPr>
        </p:pic>
      </p:grpSp>
      <p:cxnSp>
        <p:nvCxnSpPr>
          <p:cNvPr id="7" name="Straight Connector 6">
            <a:extLst>
              <a:ext uri="{FF2B5EF4-FFF2-40B4-BE49-F238E27FC236}">
                <a16:creationId xmlns:a16="http://schemas.microsoft.com/office/drawing/2014/main" id="{BF07CFDD-D6C4-12EB-553C-15CD2A863AE8}"/>
              </a:ext>
              <a:ext uri="{C183D7F6-B498-43B3-948B-1728B52AA6E4}">
                <adec:decorative xmlns:adec="http://schemas.microsoft.com/office/drawing/2017/decorative" val="1"/>
              </a:ext>
            </a:extLst>
          </p:cNvPr>
          <p:cNvCxnSpPr/>
          <p:nvPr/>
        </p:nvCxnSpPr>
        <p:spPr>
          <a:xfrm>
            <a:off x="375444" y="439838"/>
            <a:ext cx="1207770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029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22031"/>
            <a:ext cx="1891323" cy="45171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9600" b="1">
                <a:solidFill>
                  <a:schemeClr val="tx2"/>
                </a:solidFill>
                <a:latin typeface="+mj-lt"/>
              </a:rPr>
              <a:t>4</a:t>
            </a:r>
          </a:p>
        </p:txBody>
      </p:sp>
      <p:sp>
        <p:nvSpPr>
          <p:cNvPr id="6" name="Title 5"/>
          <p:cNvSpPr>
            <a:spLocks noGrp="1"/>
          </p:cNvSpPr>
          <p:nvPr>
            <p:ph type="ctrTitle"/>
          </p:nvPr>
        </p:nvSpPr>
        <p:spPr/>
        <p:txBody>
          <a:bodyPr/>
          <a:lstStyle/>
          <a:p>
            <a:br>
              <a:rPr lang="en-US" sz="7200" dirty="0">
                <a:latin typeface="Arial"/>
              </a:rPr>
            </a:br>
            <a:r>
              <a:rPr lang="en-US" sz="7200" dirty="0">
                <a:latin typeface="Arial"/>
                <a:cs typeface="Arial"/>
              </a:rPr>
              <a:t>Bring AP Precalculus to Your School</a:t>
            </a:r>
          </a:p>
        </p:txBody>
      </p:sp>
      <p:sp>
        <p:nvSpPr>
          <p:cNvPr id="3" name="BainBulletsConfiguration">
            <a:extLst>
              <a:ext uri="{C183D7F6-B498-43B3-948B-1728B52AA6E4}">
                <adec:decorative xmlns:adec="http://schemas.microsoft.com/office/drawing/2017/decorative" val="1"/>
              </a:ext>
            </a:extLst>
          </p:cNvPr>
          <p:cNvSpPr txBox="1"/>
          <p:nvPr/>
        </p:nvSpPr>
        <p:spPr>
          <a:xfrm>
            <a:off x="12700" y="12700"/>
            <a:ext cx="8890000" cy="88092"/>
          </a:xfrm>
          <a:prstGeom prst="rect">
            <a:avLst/>
          </a:prstGeom>
          <a:noFill/>
        </p:spPr>
        <p:txBody>
          <a:bodyPr vert="horz" wrap="square" lIns="36000" tIns="36000" rIns="36000" bIns="36000" rtlCol="0">
            <a:spAutoFit/>
          </a:bodyPr>
          <a:lstStyle/>
          <a:p>
            <a:endParaRPr lang="en-US" sz="100" err="1">
              <a:solidFill>
                <a:srgbClr val="FFFFFF"/>
              </a:solidFill>
            </a:endParaRPr>
          </a:p>
        </p:txBody>
      </p:sp>
    </p:spTree>
    <p:extLst>
      <p:ext uri="{BB962C8B-B14F-4D97-AF65-F5344CB8AC3E}">
        <p14:creationId xmlns:p14="http://schemas.microsoft.com/office/powerpoint/2010/main" val="3953085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F05DB-C99B-810B-FB35-99C00BF97C6B}"/>
              </a:ext>
            </a:extLst>
          </p:cNvPr>
          <p:cNvSpPr>
            <a:spLocks noGrp="1"/>
          </p:cNvSpPr>
          <p:nvPr>
            <p:ph type="title"/>
          </p:nvPr>
        </p:nvSpPr>
        <p:spPr/>
        <p:txBody>
          <a:bodyPr/>
          <a:lstStyle/>
          <a:p>
            <a:r>
              <a:rPr lang="en-US">
                <a:latin typeface="Arial"/>
                <a:cs typeface="Arial"/>
              </a:rPr>
              <a:t>Confirm Textbook Alignment</a:t>
            </a:r>
          </a:p>
        </p:txBody>
      </p:sp>
      <p:sp>
        <p:nvSpPr>
          <p:cNvPr id="4" name="Subtitle 3">
            <a:extLst>
              <a:ext uri="{FF2B5EF4-FFF2-40B4-BE49-F238E27FC236}">
                <a16:creationId xmlns:a16="http://schemas.microsoft.com/office/drawing/2014/main" id="{BC996A74-781B-D108-3CF7-558F09964B05}"/>
              </a:ext>
            </a:extLst>
          </p:cNvPr>
          <p:cNvSpPr>
            <a:spLocks noGrp="1"/>
          </p:cNvSpPr>
          <p:nvPr>
            <p:ph type="subTitle" idx="1"/>
          </p:nvPr>
        </p:nvSpPr>
        <p:spPr/>
        <p:txBody>
          <a:bodyPr wrap="none" tIns="0" bIns="0"/>
          <a:lstStyle/>
          <a:p>
            <a:pPr defTabSz="978408">
              <a:spcBef>
                <a:spcPts val="0"/>
              </a:spcBef>
            </a:pPr>
            <a:r>
              <a:rPr lang="en-US" altLang="zh-CN">
                <a:latin typeface="Arial" panose="020B0604020202020204" pitchFamily="34" charset="0"/>
              </a:rPr>
              <a:t>Not all publishers will have AP editions of precalculus textbooks available in the </a:t>
            </a:r>
            <a:br>
              <a:rPr lang="en-US" altLang="zh-CN">
                <a:latin typeface="Arial" panose="020B0604020202020204" pitchFamily="34" charset="0"/>
              </a:rPr>
            </a:br>
            <a:r>
              <a:rPr lang="en-US" altLang="zh-CN">
                <a:latin typeface="Arial" panose="020B0604020202020204" pitchFamily="34" charset="0"/>
              </a:rPr>
              <a:t>2023-24 school year.</a:t>
            </a:r>
          </a:p>
        </p:txBody>
      </p:sp>
      <p:sp>
        <p:nvSpPr>
          <p:cNvPr id="6" name="Rectangle 5">
            <a:extLst>
              <a:ext uri="{FF2B5EF4-FFF2-40B4-BE49-F238E27FC236}">
                <a16:creationId xmlns:a16="http://schemas.microsoft.com/office/drawing/2014/main" id="{04F4492F-27BD-2744-DAA4-E70648FC3DC5}"/>
              </a:ext>
              <a:ext uri="{C183D7F6-B498-43B3-948B-1728B52AA6E4}">
                <adec:decorative xmlns:adec="http://schemas.microsoft.com/office/drawing/2017/decorative" val="1"/>
              </a:ext>
            </a:extLst>
          </p:cNvPr>
          <p:cNvSpPr/>
          <p:nvPr/>
        </p:nvSpPr>
        <p:spPr>
          <a:xfrm>
            <a:off x="395765" y="2461358"/>
            <a:ext cx="5852160" cy="3939442"/>
          </a:xfrm>
          <a:prstGeom prst="rect">
            <a:avLst/>
          </a:prstGeom>
          <a:solidFill>
            <a:schemeClr val="accent4">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latin typeface="Arial" panose="020B0604020202020204" pitchFamily="34" charset="0"/>
              <a:cs typeface="Arial" panose="020B0604020202020204" pitchFamily="34" charset="0"/>
            </a:endParaRPr>
          </a:p>
        </p:txBody>
      </p:sp>
      <p:sp>
        <p:nvSpPr>
          <p:cNvPr id="10" name="AutoShape 16">
            <a:extLst>
              <a:ext uri="{FF2B5EF4-FFF2-40B4-BE49-F238E27FC236}">
                <a16:creationId xmlns:a16="http://schemas.microsoft.com/office/drawing/2014/main" id="{474B3018-C6FF-1E43-C88D-EF71FD2EDABE}"/>
              </a:ext>
              <a:ext uri="{C183D7F6-B498-43B3-948B-1728B52AA6E4}">
                <adec:decorative xmlns:adec="http://schemas.microsoft.com/office/drawing/2017/decorative" val="1"/>
              </a:ext>
            </a:extLst>
          </p:cNvPr>
          <p:cNvSpPr>
            <a:spLocks noChangeAspect="1" noChangeArrowheads="1" noTextEdit="1"/>
          </p:cNvSpPr>
          <p:nvPr/>
        </p:nvSpPr>
        <p:spPr bwMode="auto">
          <a:xfrm>
            <a:off x="3713952" y="2221132"/>
            <a:ext cx="1064046" cy="142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a:extLst>
              <a:ext uri="{FF2B5EF4-FFF2-40B4-BE49-F238E27FC236}">
                <a16:creationId xmlns:a16="http://schemas.microsoft.com/office/drawing/2014/main" id="{034DA762-1286-038C-AA89-BEEBAD054205}"/>
              </a:ext>
            </a:extLst>
          </p:cNvPr>
          <p:cNvSpPr/>
          <p:nvPr/>
        </p:nvSpPr>
        <p:spPr>
          <a:xfrm>
            <a:off x="578645" y="3209552"/>
            <a:ext cx="5486400" cy="920835"/>
          </a:xfrm>
          <a:prstGeom prst="rect">
            <a:avLst/>
          </a:prstGeom>
        </p:spPr>
        <p:txBody>
          <a:bodyPr wrap="square" lIns="0" tIns="0" rIns="0" bIns="0">
            <a:noAutofit/>
          </a:bodyPr>
          <a:lstStyle/>
          <a:p>
            <a:pPr algn="ctr">
              <a:spcAft>
                <a:spcPts val="1200"/>
              </a:spcAft>
            </a:pPr>
            <a:r>
              <a:rPr lang="en-US" sz="2700" b="1">
                <a:latin typeface="Arial" panose="020B0604020202020204" pitchFamily="34" charset="0"/>
                <a:cs typeface="Arial" panose="020B0604020202020204" pitchFamily="34" charset="0"/>
              </a:rPr>
              <a:t>Adopt</a:t>
            </a:r>
            <a:br>
              <a:rPr lang="en-US" sz="2700" b="1">
                <a:latin typeface="Arial" panose="020B0604020202020204" pitchFamily="34" charset="0"/>
                <a:cs typeface="Arial" panose="020B0604020202020204" pitchFamily="34" charset="0"/>
              </a:rPr>
            </a:br>
            <a:r>
              <a:rPr lang="en-US" sz="2700" b="1">
                <a:latin typeface="Arial" panose="020B0604020202020204" pitchFamily="34" charset="0"/>
                <a:cs typeface="Arial" panose="020B0604020202020204" pitchFamily="34" charset="0"/>
              </a:rPr>
              <a:t>an AP edition</a:t>
            </a:r>
          </a:p>
        </p:txBody>
      </p:sp>
      <p:sp>
        <p:nvSpPr>
          <p:cNvPr id="16" name="Rectangle 15">
            <a:extLst>
              <a:ext uri="{FF2B5EF4-FFF2-40B4-BE49-F238E27FC236}">
                <a16:creationId xmlns:a16="http://schemas.microsoft.com/office/drawing/2014/main" id="{4C1BE78D-14F1-1259-349A-7E8EB7CC446C}"/>
              </a:ext>
            </a:extLst>
          </p:cNvPr>
          <p:cNvSpPr/>
          <p:nvPr/>
        </p:nvSpPr>
        <p:spPr>
          <a:xfrm>
            <a:off x="663395" y="4570582"/>
            <a:ext cx="5316900" cy="1237722"/>
          </a:xfrm>
          <a:prstGeom prst="rect">
            <a:avLst/>
          </a:prstGeom>
        </p:spPr>
        <p:txBody>
          <a:bodyPr wrap="square" lIns="0" tIns="0" rIns="0" bIns="0" anchor="t">
            <a:noAutofit/>
          </a:bodyPr>
          <a:lstStyle/>
          <a:p>
            <a:pPr algn="ctr">
              <a:lnSpc>
                <a:spcPct val="110000"/>
              </a:lnSpc>
              <a:spcAft>
                <a:spcPts val="600"/>
              </a:spcAft>
            </a:pPr>
            <a:r>
              <a:rPr lang="en-US" b="1">
                <a:solidFill>
                  <a:srgbClr val="006298"/>
                </a:solidFill>
                <a:latin typeface="Arial"/>
                <a:cs typeface="Arial"/>
              </a:rPr>
              <a:t>To</a:t>
            </a:r>
            <a:r>
              <a:rPr lang="en-US" altLang="zh-CN" b="1">
                <a:solidFill>
                  <a:srgbClr val="006298"/>
                </a:solidFill>
                <a:latin typeface="Arial"/>
                <a:cs typeface="Arial"/>
              </a:rPr>
              <a:t> fulfill the college-level textbook requirement prior to the adoption of an AP edition: </a:t>
            </a:r>
            <a:endParaRPr lang="en-US" altLang="zh-CN" b="1">
              <a:solidFill>
                <a:srgbClr val="006298"/>
              </a:solidFill>
              <a:latin typeface="Arial" panose="020B0604020202020204" pitchFamily="34" charset="0"/>
              <a:cs typeface="Arial" panose="020B0604020202020204" pitchFamily="34" charset="0"/>
            </a:endParaRPr>
          </a:p>
          <a:p>
            <a:pPr algn="ctr">
              <a:lnSpc>
                <a:spcPct val="110000"/>
              </a:lnSpc>
            </a:pPr>
            <a:r>
              <a:rPr lang="en-US">
                <a:latin typeface="Arial"/>
                <a:cs typeface="Arial"/>
              </a:rPr>
              <a:t>Teachers must submit a syllabus </a:t>
            </a:r>
            <a:br>
              <a:rPr lang="en-US">
                <a:latin typeface="Arial"/>
                <a:cs typeface="Arial"/>
              </a:rPr>
            </a:br>
            <a:r>
              <a:rPr lang="en-US">
                <a:latin typeface="Arial"/>
                <a:cs typeface="Arial"/>
              </a:rPr>
              <a:t>that indicates how they intend to provide supplemental college-level resources.</a:t>
            </a:r>
            <a:endParaRPr lang="en-US"/>
          </a:p>
        </p:txBody>
      </p:sp>
      <p:sp>
        <p:nvSpPr>
          <p:cNvPr id="21" name="Rectangle 20">
            <a:extLst>
              <a:ext uri="{FF2B5EF4-FFF2-40B4-BE49-F238E27FC236}">
                <a16:creationId xmlns:a16="http://schemas.microsoft.com/office/drawing/2014/main" id="{E5FC7C1A-7326-E771-EFE4-7F9751F02C0C}"/>
              </a:ext>
              <a:ext uri="{C183D7F6-B498-43B3-948B-1728B52AA6E4}">
                <adec:decorative xmlns:adec="http://schemas.microsoft.com/office/drawing/2017/decorative" val="1"/>
              </a:ext>
            </a:extLst>
          </p:cNvPr>
          <p:cNvSpPr/>
          <p:nvPr/>
        </p:nvSpPr>
        <p:spPr>
          <a:xfrm>
            <a:off x="6593364" y="2461358"/>
            <a:ext cx="5852160" cy="3939442"/>
          </a:xfrm>
          <a:prstGeom prst="rect">
            <a:avLst/>
          </a:prstGeom>
          <a:solidFill>
            <a:schemeClr val="accent4">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FED4D242-29B8-67C7-0702-19EBA5BFCF01}"/>
              </a:ext>
            </a:extLst>
          </p:cNvPr>
          <p:cNvSpPr/>
          <p:nvPr/>
        </p:nvSpPr>
        <p:spPr>
          <a:xfrm>
            <a:off x="6776244" y="3223812"/>
            <a:ext cx="5486400" cy="990223"/>
          </a:xfrm>
          <a:prstGeom prst="rect">
            <a:avLst/>
          </a:prstGeom>
        </p:spPr>
        <p:txBody>
          <a:bodyPr wrap="square" lIns="0" tIns="0" rIns="0" bIns="0">
            <a:noAutofit/>
          </a:bodyPr>
          <a:lstStyle/>
          <a:p>
            <a:pPr algn="ctr">
              <a:spcAft>
                <a:spcPts val="1200"/>
              </a:spcAft>
            </a:pPr>
            <a:r>
              <a:rPr lang="en-US" sz="2700" b="1">
                <a:latin typeface="Arial" panose="020B0604020202020204" pitchFamily="34" charset="0"/>
                <a:cs typeface="Arial" panose="020B0604020202020204" pitchFamily="34" charset="0"/>
              </a:rPr>
              <a:t>Use a general college-level precalculus textbook</a:t>
            </a:r>
          </a:p>
        </p:txBody>
      </p:sp>
      <p:sp>
        <p:nvSpPr>
          <p:cNvPr id="18" name="Rectangle 17">
            <a:extLst>
              <a:ext uri="{FF2B5EF4-FFF2-40B4-BE49-F238E27FC236}">
                <a16:creationId xmlns:a16="http://schemas.microsoft.com/office/drawing/2014/main" id="{BD3885DA-E22D-9FCF-F471-E14329EC73F2}"/>
              </a:ext>
            </a:extLst>
          </p:cNvPr>
          <p:cNvSpPr/>
          <p:nvPr/>
        </p:nvSpPr>
        <p:spPr>
          <a:xfrm>
            <a:off x="6776244" y="4570582"/>
            <a:ext cx="5486400" cy="1237722"/>
          </a:xfrm>
          <a:prstGeom prst="rect">
            <a:avLst/>
          </a:prstGeom>
        </p:spPr>
        <p:txBody>
          <a:bodyPr wrap="square" lIns="0" tIns="0" rIns="0" bIns="0">
            <a:noAutofit/>
          </a:bodyPr>
          <a:lstStyle/>
          <a:p>
            <a:pPr algn="ctr">
              <a:lnSpc>
                <a:spcPct val="110000"/>
              </a:lnSpc>
              <a:spcAft>
                <a:spcPts val="600"/>
              </a:spcAft>
            </a:pPr>
            <a:r>
              <a:rPr lang="en-US" b="1">
                <a:solidFill>
                  <a:srgbClr val="006298"/>
                </a:solidFill>
                <a:latin typeface="Arial" panose="020B0604020202020204" pitchFamily="34" charset="0"/>
                <a:cs typeface="Arial" panose="020B0604020202020204" pitchFamily="34" charset="0"/>
              </a:rPr>
              <a:t>SUMMER 2022</a:t>
            </a:r>
          </a:p>
          <a:p>
            <a:pPr algn="ctr">
              <a:lnSpc>
                <a:spcPct val="110000"/>
              </a:lnSpc>
            </a:pPr>
            <a:r>
              <a:rPr lang="en-US">
                <a:latin typeface="Arial" panose="020B0604020202020204" pitchFamily="34" charset="0"/>
                <a:cs typeface="Arial" panose="020B0604020202020204" pitchFamily="34" charset="0"/>
              </a:rPr>
              <a:t>An example textbook list will be </a:t>
            </a:r>
          </a:p>
          <a:p>
            <a:pPr algn="ctr">
              <a:lnSpc>
                <a:spcPct val="110000"/>
              </a:lnSpc>
            </a:pPr>
            <a:r>
              <a:rPr lang="en-US">
                <a:latin typeface="Arial" panose="020B0604020202020204" pitchFamily="34" charset="0"/>
                <a:cs typeface="Arial" panose="020B0604020202020204" pitchFamily="34" charset="0"/>
              </a:rPr>
              <a:t>made available for AP Precalculus.</a:t>
            </a:r>
          </a:p>
        </p:txBody>
      </p:sp>
      <p:pic>
        <p:nvPicPr>
          <p:cNvPr id="7" name="Picture 6">
            <a:extLst>
              <a:ext uri="{FF2B5EF4-FFF2-40B4-BE49-F238E27FC236}">
                <a16:creationId xmlns:a16="http://schemas.microsoft.com/office/drawing/2014/main" id="{C1CDC31A-A2D1-709B-5AC5-59849C6ADD7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70804" y="1927891"/>
            <a:ext cx="1097280" cy="1097280"/>
          </a:xfrm>
          <a:prstGeom prst="rect">
            <a:avLst/>
          </a:prstGeom>
        </p:spPr>
      </p:pic>
      <p:pic>
        <p:nvPicPr>
          <p:cNvPr id="13" name="Picture 12">
            <a:extLst>
              <a:ext uri="{FF2B5EF4-FFF2-40B4-BE49-F238E27FC236}">
                <a16:creationId xmlns:a16="http://schemas.microsoft.com/office/drawing/2014/main" id="{8A28EB20-AD92-77A5-6DEB-0396406758B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73205" y="1927891"/>
            <a:ext cx="1097280" cy="1097280"/>
          </a:xfrm>
          <a:prstGeom prst="rect">
            <a:avLst/>
          </a:prstGeom>
        </p:spPr>
      </p:pic>
      <p:cxnSp>
        <p:nvCxnSpPr>
          <p:cNvPr id="17" name="Straight Connector 16">
            <a:extLst>
              <a:ext uri="{FF2B5EF4-FFF2-40B4-BE49-F238E27FC236}">
                <a16:creationId xmlns:a16="http://schemas.microsoft.com/office/drawing/2014/main" id="{A8E44B71-891A-2733-F8F1-8A534F209F5D}"/>
              </a:ext>
              <a:ext uri="{C183D7F6-B498-43B3-948B-1728B52AA6E4}">
                <adec:decorative xmlns:adec="http://schemas.microsoft.com/office/drawing/2017/decorative" val="1"/>
              </a:ext>
            </a:extLst>
          </p:cNvPr>
          <p:cNvCxnSpPr>
            <a:cxnSpLocks/>
          </p:cNvCxnSpPr>
          <p:nvPr/>
        </p:nvCxnSpPr>
        <p:spPr>
          <a:xfrm flipH="1">
            <a:off x="2878666" y="4304343"/>
            <a:ext cx="886358" cy="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14A273-CBF1-D105-94B7-12E87517934F}"/>
              </a:ext>
              <a:ext uri="{C183D7F6-B498-43B3-948B-1728B52AA6E4}">
                <adec:decorative xmlns:adec="http://schemas.microsoft.com/office/drawing/2017/decorative" val="1"/>
              </a:ext>
            </a:extLst>
          </p:cNvPr>
          <p:cNvCxnSpPr>
            <a:cxnSpLocks/>
          </p:cNvCxnSpPr>
          <p:nvPr/>
        </p:nvCxnSpPr>
        <p:spPr>
          <a:xfrm flipH="1">
            <a:off x="9076265" y="4304343"/>
            <a:ext cx="886358" cy="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652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F05DB-C99B-810B-FB35-99C00BF97C6B}"/>
              </a:ext>
            </a:extLst>
          </p:cNvPr>
          <p:cNvSpPr>
            <a:spLocks noGrp="1"/>
          </p:cNvSpPr>
          <p:nvPr>
            <p:ph type="title"/>
          </p:nvPr>
        </p:nvSpPr>
        <p:spPr/>
        <p:txBody>
          <a:bodyPr/>
          <a:lstStyle/>
          <a:p>
            <a:r>
              <a:rPr lang="en-US">
                <a:latin typeface="Arial"/>
                <a:cs typeface="Arial"/>
              </a:rPr>
              <a:t>Be Ready with Approved Calculators</a:t>
            </a:r>
          </a:p>
        </p:txBody>
      </p:sp>
      <p:sp>
        <p:nvSpPr>
          <p:cNvPr id="4" name="Subtitle 3">
            <a:extLst>
              <a:ext uri="{FF2B5EF4-FFF2-40B4-BE49-F238E27FC236}">
                <a16:creationId xmlns:a16="http://schemas.microsoft.com/office/drawing/2014/main" id="{BC996A74-781B-D108-3CF7-558F09964B05}"/>
              </a:ext>
            </a:extLst>
          </p:cNvPr>
          <p:cNvSpPr>
            <a:spLocks noGrp="1"/>
          </p:cNvSpPr>
          <p:nvPr>
            <p:ph type="subTitle" idx="1"/>
          </p:nvPr>
        </p:nvSpPr>
        <p:spPr/>
        <p:txBody>
          <a:bodyPr/>
          <a:lstStyle/>
          <a:p>
            <a:r>
              <a:rPr lang="en-US"/>
              <a:t>What’s Permitted on Exam Day</a:t>
            </a:r>
          </a:p>
        </p:txBody>
      </p:sp>
      <p:graphicFrame>
        <p:nvGraphicFramePr>
          <p:cNvPr id="5" name="Table 5">
            <a:extLst>
              <a:ext uri="{FF2B5EF4-FFF2-40B4-BE49-F238E27FC236}">
                <a16:creationId xmlns:a16="http://schemas.microsoft.com/office/drawing/2014/main" id="{E5C0DBA5-B4B7-B4AA-03FF-FFB33E2FE4B6}"/>
              </a:ext>
            </a:extLst>
          </p:cNvPr>
          <p:cNvGraphicFramePr>
            <a:graphicFrameLocks noGrp="1"/>
          </p:cNvGraphicFramePr>
          <p:nvPr>
            <p:extLst>
              <p:ext uri="{D42A27DB-BD31-4B8C-83A1-F6EECF244321}">
                <p14:modId xmlns:p14="http://schemas.microsoft.com/office/powerpoint/2010/main" val="587037136"/>
              </p:ext>
            </p:extLst>
          </p:nvPr>
        </p:nvGraphicFramePr>
        <p:xfrm>
          <a:off x="374650" y="1953787"/>
          <a:ext cx="8347320" cy="2095500"/>
        </p:xfrm>
        <a:graphic>
          <a:graphicData uri="http://schemas.openxmlformats.org/drawingml/2006/table">
            <a:tbl>
              <a:tblPr firstRow="1" firstCol="1" bandRow="1">
                <a:tableStyleId>{00A15C55-8517-42AA-B614-E9B94910E393}</a:tableStyleId>
              </a:tblPr>
              <a:tblGrid>
                <a:gridCol w="2086830">
                  <a:extLst>
                    <a:ext uri="{9D8B030D-6E8A-4147-A177-3AD203B41FA5}">
                      <a16:colId xmlns:a16="http://schemas.microsoft.com/office/drawing/2014/main" val="438640639"/>
                    </a:ext>
                  </a:extLst>
                </a:gridCol>
                <a:gridCol w="2086830">
                  <a:extLst>
                    <a:ext uri="{9D8B030D-6E8A-4147-A177-3AD203B41FA5}">
                      <a16:colId xmlns:a16="http://schemas.microsoft.com/office/drawing/2014/main" val="3949183674"/>
                    </a:ext>
                  </a:extLst>
                </a:gridCol>
                <a:gridCol w="2086830">
                  <a:extLst>
                    <a:ext uri="{9D8B030D-6E8A-4147-A177-3AD203B41FA5}">
                      <a16:colId xmlns:a16="http://schemas.microsoft.com/office/drawing/2014/main" val="1377609461"/>
                    </a:ext>
                  </a:extLst>
                </a:gridCol>
                <a:gridCol w="2086830">
                  <a:extLst>
                    <a:ext uri="{9D8B030D-6E8A-4147-A177-3AD203B41FA5}">
                      <a16:colId xmlns:a16="http://schemas.microsoft.com/office/drawing/2014/main" val="844445906"/>
                    </a:ext>
                  </a:extLst>
                </a:gridCol>
              </a:tblGrid>
              <a:tr h="370840">
                <a:tc>
                  <a:txBody>
                    <a:bodyPr/>
                    <a:lstStyle/>
                    <a:p>
                      <a:pPr algn="l" fontAlgn="t"/>
                      <a:r>
                        <a:rPr lang="en-US" sz="1600" b="1" dirty="0">
                          <a:solidFill>
                            <a:schemeClr val="tx1"/>
                          </a:solidFill>
                          <a:effectLst/>
                          <a:latin typeface="Arial" panose="020B0604020202020204" pitchFamily="34" charset="0"/>
                          <a:cs typeface="Arial" panose="020B0604020202020204" pitchFamily="34" charset="0"/>
                        </a:rPr>
                        <a:t>Course</a:t>
                      </a:r>
                    </a:p>
                  </a:txBody>
                  <a:tcPr marL="76200" marR="76200" marT="104775" marB="114300"/>
                </a:tc>
                <a:tc>
                  <a:txBody>
                    <a:bodyPr/>
                    <a:lstStyle/>
                    <a:p>
                      <a:pPr algn="l" fontAlgn="t"/>
                      <a:r>
                        <a:rPr lang="en-US" sz="1600" b="1">
                          <a:solidFill>
                            <a:schemeClr val="tx1"/>
                          </a:solidFill>
                          <a:effectLst/>
                          <a:latin typeface="Arial" panose="020B0604020202020204" pitchFamily="34" charset="0"/>
                          <a:cs typeface="Arial" panose="020B0604020202020204" pitchFamily="34" charset="0"/>
                        </a:rPr>
                        <a:t>Type of calculator allowed</a:t>
                      </a:r>
                    </a:p>
                  </a:txBody>
                  <a:tcPr marL="76200" marR="76200" marT="104775" marB="114300"/>
                </a:tc>
                <a:tc>
                  <a:txBody>
                    <a:bodyPr/>
                    <a:lstStyle/>
                    <a:p>
                      <a:pPr algn="l" fontAlgn="t"/>
                      <a:r>
                        <a:rPr lang="en-US" sz="1600" b="1">
                          <a:solidFill>
                            <a:schemeClr val="tx1"/>
                          </a:solidFill>
                          <a:effectLst/>
                          <a:latin typeface="Arial" panose="020B0604020202020204" pitchFamily="34" charset="0"/>
                          <a:cs typeface="Arial" panose="020B0604020202020204" pitchFamily="34" charset="0"/>
                        </a:rPr>
                        <a:t>Section I Multiple Choice</a:t>
                      </a:r>
                    </a:p>
                  </a:txBody>
                  <a:tcPr marL="76200" marR="76200" marT="104775" marB="114300"/>
                </a:tc>
                <a:tc>
                  <a:txBody>
                    <a:bodyPr/>
                    <a:lstStyle/>
                    <a:p>
                      <a:pPr algn="l" fontAlgn="t"/>
                      <a:r>
                        <a:rPr lang="en-US" sz="1600" b="1">
                          <a:solidFill>
                            <a:schemeClr val="tx1"/>
                          </a:solidFill>
                          <a:effectLst/>
                          <a:latin typeface="Arial" panose="020B0604020202020204" pitchFamily="34" charset="0"/>
                          <a:cs typeface="Arial" panose="020B0604020202020204" pitchFamily="34" charset="0"/>
                        </a:rPr>
                        <a:t>Section II Free Response</a:t>
                      </a:r>
                    </a:p>
                  </a:txBody>
                  <a:tcPr marL="76200" marR="76200" marT="104775" marB="114300"/>
                </a:tc>
                <a:extLst>
                  <a:ext uri="{0D108BD9-81ED-4DB2-BD59-A6C34878D82A}">
                    <a16:rowId xmlns:a16="http://schemas.microsoft.com/office/drawing/2014/main" val="3053885302"/>
                  </a:ext>
                </a:extLst>
              </a:tr>
              <a:tr h="370840">
                <a:tc>
                  <a:txBody>
                    <a:bodyPr/>
                    <a:lstStyle/>
                    <a:p>
                      <a:r>
                        <a:rPr lang="en-US" sz="1600" b="0">
                          <a:solidFill>
                            <a:schemeClr val="tx1"/>
                          </a:solidFill>
                          <a:latin typeface="Arial" panose="020B0604020202020204" pitchFamily="34" charset="0"/>
                          <a:cs typeface="Arial" panose="020B0604020202020204" pitchFamily="34" charset="0"/>
                        </a:rPr>
                        <a:t>AP Precalculus</a:t>
                      </a:r>
                    </a:p>
                  </a:txBody>
                  <a:tcPr/>
                </a:tc>
                <a:tc>
                  <a:txBody>
                    <a:bodyPr/>
                    <a:lstStyle/>
                    <a:p>
                      <a:pPr fontAlgn="t"/>
                      <a:r>
                        <a:rPr lang="en-US" sz="1600" b="0">
                          <a:solidFill>
                            <a:schemeClr val="tx1"/>
                          </a:solidFill>
                          <a:effectLst/>
                          <a:latin typeface="Arial" panose="020B0604020202020204" pitchFamily="34" charset="0"/>
                          <a:cs typeface="Arial" panose="020B0604020202020204" pitchFamily="34" charset="0"/>
                        </a:rPr>
                        <a:t>Graphing calculator</a:t>
                      </a:r>
                    </a:p>
                  </a:txBody>
                  <a:tcPr marL="76200" marR="76200" marT="104775" marB="114300"/>
                </a:tc>
                <a:tc>
                  <a:txBody>
                    <a:bodyPr/>
                    <a:lstStyle/>
                    <a:p>
                      <a:pPr fontAlgn="t"/>
                      <a:r>
                        <a:rPr lang="en-US" sz="1600" b="0">
                          <a:solidFill>
                            <a:schemeClr val="tx1"/>
                          </a:solidFill>
                          <a:effectLst/>
                          <a:latin typeface="Arial" panose="020B0604020202020204" pitchFamily="34" charset="0"/>
                          <a:cs typeface="Arial" panose="020B0604020202020204" pitchFamily="34" charset="0"/>
                        </a:rPr>
                        <a:t>Required for Part B</a:t>
                      </a:r>
                    </a:p>
                  </a:txBody>
                  <a:tcPr marL="76200" marR="76200" marT="104775" marB="114300"/>
                </a:tc>
                <a:tc>
                  <a:txBody>
                    <a:bodyPr/>
                    <a:lstStyle/>
                    <a:p>
                      <a:pPr fontAlgn="t"/>
                      <a:r>
                        <a:rPr lang="en-US" sz="1600" b="0" dirty="0">
                          <a:solidFill>
                            <a:schemeClr val="tx1"/>
                          </a:solidFill>
                          <a:effectLst/>
                          <a:latin typeface="Arial" panose="020B0604020202020204" pitchFamily="34" charset="0"/>
                          <a:cs typeface="Arial" panose="020B0604020202020204" pitchFamily="34" charset="0"/>
                        </a:rPr>
                        <a:t>Required for Part A</a:t>
                      </a:r>
                    </a:p>
                  </a:txBody>
                  <a:tcPr marL="76200" marR="76200" marT="104775" marB="114300"/>
                </a:tc>
                <a:extLst>
                  <a:ext uri="{0D108BD9-81ED-4DB2-BD59-A6C34878D82A}">
                    <a16:rowId xmlns:a16="http://schemas.microsoft.com/office/drawing/2014/main" val="3242682644"/>
                  </a:ext>
                </a:extLst>
              </a:tr>
              <a:tr h="370840">
                <a:tc>
                  <a:txBody>
                    <a:bodyPr/>
                    <a:lstStyle/>
                    <a:p>
                      <a:pPr fontAlgn="t"/>
                      <a:r>
                        <a:rPr lang="en-US" sz="1600" b="0">
                          <a:solidFill>
                            <a:schemeClr val="tx1"/>
                          </a:solidFill>
                          <a:effectLst/>
                          <a:latin typeface="Arial" panose="020B0604020202020204" pitchFamily="34" charset="0"/>
                          <a:cs typeface="Arial" panose="020B0604020202020204" pitchFamily="34" charset="0"/>
                        </a:rPr>
                        <a:t>AP Calculus AB</a:t>
                      </a:r>
                    </a:p>
                  </a:txBody>
                  <a:tcPr marL="76200" marR="76200" marT="104775" marB="114300"/>
                </a:tc>
                <a:tc>
                  <a:txBody>
                    <a:bodyPr/>
                    <a:lstStyle/>
                    <a:p>
                      <a:pPr fontAlgn="t"/>
                      <a:r>
                        <a:rPr lang="en-US" sz="1600" b="0">
                          <a:solidFill>
                            <a:schemeClr val="tx1"/>
                          </a:solidFill>
                          <a:effectLst/>
                          <a:latin typeface="Arial" panose="020B0604020202020204" pitchFamily="34" charset="0"/>
                          <a:cs typeface="Arial" panose="020B0604020202020204" pitchFamily="34" charset="0"/>
                        </a:rPr>
                        <a:t>Graphing calculator</a:t>
                      </a:r>
                    </a:p>
                  </a:txBody>
                  <a:tcPr marL="76200" marR="76200" marT="104775" marB="114300"/>
                </a:tc>
                <a:tc>
                  <a:txBody>
                    <a:bodyPr/>
                    <a:lstStyle/>
                    <a:p>
                      <a:pPr fontAlgn="t"/>
                      <a:r>
                        <a:rPr lang="en-US" sz="1600" b="0" dirty="0">
                          <a:solidFill>
                            <a:schemeClr val="tx1"/>
                          </a:solidFill>
                          <a:effectLst/>
                          <a:latin typeface="Arial" panose="020B0604020202020204" pitchFamily="34" charset="0"/>
                          <a:cs typeface="Arial" panose="020B0604020202020204" pitchFamily="34" charset="0"/>
                        </a:rPr>
                        <a:t>Required for Part B</a:t>
                      </a:r>
                    </a:p>
                  </a:txBody>
                  <a:tcPr marL="76200" marR="76200" marT="104775" marB="114300"/>
                </a:tc>
                <a:tc>
                  <a:txBody>
                    <a:bodyPr/>
                    <a:lstStyle/>
                    <a:p>
                      <a:pPr fontAlgn="t"/>
                      <a:r>
                        <a:rPr lang="en-US" sz="1600" b="0">
                          <a:solidFill>
                            <a:schemeClr val="tx1"/>
                          </a:solidFill>
                          <a:effectLst/>
                          <a:latin typeface="Arial" panose="020B0604020202020204" pitchFamily="34" charset="0"/>
                          <a:cs typeface="Arial" panose="020B0604020202020204" pitchFamily="34" charset="0"/>
                        </a:rPr>
                        <a:t>Required for Part A</a:t>
                      </a:r>
                    </a:p>
                  </a:txBody>
                  <a:tcPr marL="76200" marR="76200" marT="104775" marB="114300"/>
                </a:tc>
                <a:extLst>
                  <a:ext uri="{0D108BD9-81ED-4DB2-BD59-A6C34878D82A}">
                    <a16:rowId xmlns:a16="http://schemas.microsoft.com/office/drawing/2014/main" val="3023530588"/>
                  </a:ext>
                </a:extLst>
              </a:tr>
              <a:tr h="370840">
                <a:tc>
                  <a:txBody>
                    <a:bodyPr/>
                    <a:lstStyle/>
                    <a:p>
                      <a:pPr fontAlgn="t"/>
                      <a:r>
                        <a:rPr lang="en-US" sz="1600" b="0">
                          <a:solidFill>
                            <a:schemeClr val="tx1"/>
                          </a:solidFill>
                          <a:effectLst/>
                          <a:latin typeface="Arial" panose="020B0604020202020204" pitchFamily="34" charset="0"/>
                          <a:cs typeface="Arial" panose="020B0604020202020204" pitchFamily="34" charset="0"/>
                        </a:rPr>
                        <a:t>AP Calculus BC</a:t>
                      </a:r>
                    </a:p>
                  </a:txBody>
                  <a:tcPr marL="76200" marR="76200" marT="104775" marB="114300"/>
                </a:tc>
                <a:tc>
                  <a:txBody>
                    <a:bodyPr/>
                    <a:lstStyle/>
                    <a:p>
                      <a:pPr fontAlgn="t"/>
                      <a:r>
                        <a:rPr lang="en-US" sz="1600" b="0" dirty="0">
                          <a:solidFill>
                            <a:schemeClr val="tx1"/>
                          </a:solidFill>
                          <a:effectLst/>
                          <a:latin typeface="Arial" panose="020B0604020202020204" pitchFamily="34" charset="0"/>
                          <a:cs typeface="Arial" panose="020B0604020202020204" pitchFamily="34" charset="0"/>
                        </a:rPr>
                        <a:t>Graphing calculator</a:t>
                      </a:r>
                    </a:p>
                  </a:txBody>
                  <a:tcPr marL="76200" marR="76200" marT="104775" marB="114300"/>
                </a:tc>
                <a:tc>
                  <a:txBody>
                    <a:bodyPr/>
                    <a:lstStyle/>
                    <a:p>
                      <a:pPr fontAlgn="t"/>
                      <a:r>
                        <a:rPr lang="en-US" sz="1600" b="0">
                          <a:solidFill>
                            <a:schemeClr val="tx1"/>
                          </a:solidFill>
                          <a:effectLst/>
                          <a:latin typeface="Arial" panose="020B0604020202020204" pitchFamily="34" charset="0"/>
                          <a:cs typeface="Arial" panose="020B0604020202020204" pitchFamily="34" charset="0"/>
                        </a:rPr>
                        <a:t>Required for Part B</a:t>
                      </a:r>
                    </a:p>
                  </a:txBody>
                  <a:tcPr marL="76200" marR="76200" marT="104775" marB="114300"/>
                </a:tc>
                <a:tc>
                  <a:txBody>
                    <a:bodyPr/>
                    <a:lstStyle/>
                    <a:p>
                      <a:pPr fontAlgn="t"/>
                      <a:r>
                        <a:rPr lang="en-US" sz="1600" b="0" dirty="0">
                          <a:solidFill>
                            <a:schemeClr val="tx1"/>
                          </a:solidFill>
                          <a:effectLst/>
                          <a:latin typeface="Arial" panose="020B0604020202020204" pitchFamily="34" charset="0"/>
                          <a:cs typeface="Arial" panose="020B0604020202020204" pitchFamily="34" charset="0"/>
                        </a:rPr>
                        <a:t>Required for Part A</a:t>
                      </a:r>
                    </a:p>
                  </a:txBody>
                  <a:tcPr marL="76200" marR="76200" marT="104775" marB="114300"/>
                </a:tc>
                <a:extLst>
                  <a:ext uri="{0D108BD9-81ED-4DB2-BD59-A6C34878D82A}">
                    <a16:rowId xmlns:a16="http://schemas.microsoft.com/office/drawing/2014/main" val="1928672294"/>
                  </a:ext>
                </a:extLst>
              </a:tr>
            </a:tbl>
          </a:graphicData>
        </a:graphic>
      </p:graphicFrame>
      <p:sp>
        <p:nvSpPr>
          <p:cNvPr id="3" name="Text Placeholder 2">
            <a:extLst>
              <a:ext uri="{FF2B5EF4-FFF2-40B4-BE49-F238E27FC236}">
                <a16:creationId xmlns:a16="http://schemas.microsoft.com/office/drawing/2014/main" id="{EFC1665A-CD3B-F1CF-4BC0-8367D6298317}"/>
              </a:ext>
            </a:extLst>
          </p:cNvPr>
          <p:cNvSpPr>
            <a:spLocks noGrp="1"/>
          </p:cNvSpPr>
          <p:nvPr>
            <p:ph type="body" sz="quarter" idx="10"/>
          </p:nvPr>
        </p:nvSpPr>
        <p:spPr>
          <a:xfrm>
            <a:off x="376238" y="4303788"/>
            <a:ext cx="8345732" cy="2172863"/>
          </a:xfrm>
        </p:spPr>
        <p:txBody>
          <a:bodyPr lIns="0" tIns="0" rIns="0" bIns="0">
            <a:noAutofit/>
          </a:bodyPr>
          <a:lstStyle/>
          <a:p>
            <a:pPr marL="0" indent="0">
              <a:lnSpc>
                <a:spcPct val="110000"/>
              </a:lnSpc>
              <a:buNone/>
            </a:pPr>
            <a:r>
              <a:rPr lang="en-US" altLang="zh-CN" sz="1600" b="1" dirty="0"/>
              <a:t>Reminders about exam day rules:</a:t>
            </a:r>
            <a:endParaRPr lang="en-US" altLang="zh-CN" sz="1600" dirty="0"/>
          </a:p>
          <a:p>
            <a:pPr>
              <a:lnSpc>
                <a:spcPct val="110000"/>
              </a:lnSpc>
            </a:pPr>
            <a:r>
              <a:rPr lang="en-US" altLang="zh-CN" sz="1600" dirty="0"/>
              <a:t>Students can’t share calculators with other exam takers.</a:t>
            </a:r>
          </a:p>
          <a:p>
            <a:pPr>
              <a:lnSpc>
                <a:spcPct val="110000"/>
              </a:lnSpc>
            </a:pPr>
            <a:r>
              <a:rPr lang="en-US" altLang="zh-CN" sz="1600" dirty="0"/>
              <a:t>If a student doesn’t want to use a calculator, they may take an exam without one. However, if a student choose to take an exam without a calculator, they must hand copy, date, and sign a Calculator Release Statement on exam day, which will be provided by the AP coordinator or proctor.</a:t>
            </a:r>
          </a:p>
        </p:txBody>
      </p:sp>
      <p:sp>
        <p:nvSpPr>
          <p:cNvPr id="6" name="Rectangle 5">
            <a:extLst>
              <a:ext uri="{FF2B5EF4-FFF2-40B4-BE49-F238E27FC236}">
                <a16:creationId xmlns:a16="http://schemas.microsoft.com/office/drawing/2014/main" id="{31B74CFD-D29C-4A6C-D1A5-ED5DE61D2D61}"/>
              </a:ext>
              <a:ext uri="{C183D7F6-B498-43B3-948B-1728B52AA6E4}">
                <adec:decorative xmlns:adec="http://schemas.microsoft.com/office/drawing/2017/decorative" val="1"/>
              </a:ext>
            </a:extLst>
          </p:cNvPr>
          <p:cNvSpPr/>
          <p:nvPr/>
        </p:nvSpPr>
        <p:spPr>
          <a:xfrm>
            <a:off x="8948056" y="1945546"/>
            <a:ext cx="3517787" cy="2909513"/>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7" name="Rectangle 6">
            <a:extLst>
              <a:ext uri="{FF2B5EF4-FFF2-40B4-BE49-F238E27FC236}">
                <a16:creationId xmlns:a16="http://schemas.microsoft.com/office/drawing/2014/main" id="{6A5D1C72-FFF9-FC0F-0CD3-89901E85339E}"/>
              </a:ext>
            </a:extLst>
          </p:cNvPr>
          <p:cNvSpPr/>
          <p:nvPr/>
        </p:nvSpPr>
        <p:spPr>
          <a:xfrm>
            <a:off x="9161178" y="2642066"/>
            <a:ext cx="3091543" cy="1969770"/>
          </a:xfrm>
          <a:prstGeom prst="rect">
            <a:avLst/>
          </a:prstGeom>
        </p:spPr>
        <p:txBody>
          <a:bodyPr wrap="square" lIns="0" tIns="0" rIns="0" bIns="0">
            <a:spAutoFit/>
          </a:bodyPr>
          <a:lstStyle/>
          <a:p>
            <a:pPr algn="ctr"/>
            <a:r>
              <a:rPr lang="en-US" sz="1600" b="1">
                <a:latin typeface="Arial" panose="020B0604020202020204" pitchFamily="34" charset="0"/>
                <a:cs typeface="Arial" panose="020B0604020202020204" pitchFamily="34" charset="0"/>
              </a:rPr>
              <a:t>SUMMER 2022</a:t>
            </a:r>
          </a:p>
          <a:p>
            <a:pPr algn="ctr"/>
            <a:endParaRPr lang="en-US" sz="1600">
              <a:latin typeface="Arial" panose="020B0604020202020204" pitchFamily="34" charset="0"/>
              <a:cs typeface="Arial" panose="020B0604020202020204" pitchFamily="34" charset="0"/>
            </a:endParaRPr>
          </a:p>
          <a:p>
            <a:pPr algn="ctr"/>
            <a:r>
              <a:rPr lang="en-US" sz="1600">
                <a:latin typeface="Arial" panose="020B0604020202020204" pitchFamily="34" charset="0"/>
                <a:cs typeface="Arial" panose="020B0604020202020204" pitchFamily="34" charset="0"/>
              </a:rPr>
              <a:t>The list of approved graphing calculators for AP Exams </a:t>
            </a:r>
          </a:p>
          <a:p>
            <a:pPr algn="ctr"/>
            <a:r>
              <a:rPr lang="en-US" sz="1600">
                <a:latin typeface="Arial" panose="020B0604020202020204" pitchFamily="34" charset="0"/>
                <a:cs typeface="Arial" panose="020B0604020202020204" pitchFamily="34" charset="0"/>
              </a:rPr>
              <a:t>will be updated</a:t>
            </a:r>
            <a:r>
              <a:rPr lang="en-US" sz="1600" b="1">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to indicate which approved calculators have </a:t>
            </a:r>
            <a:br>
              <a:rPr lang="en-US" sz="16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the built-in capabilities needed </a:t>
            </a:r>
            <a:br>
              <a:rPr lang="en-US" sz="16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for AP Precalculus.</a:t>
            </a:r>
          </a:p>
        </p:txBody>
      </p:sp>
      <p:pic>
        <p:nvPicPr>
          <p:cNvPr id="10" name="Picture 9">
            <a:extLst>
              <a:ext uri="{FF2B5EF4-FFF2-40B4-BE49-F238E27FC236}">
                <a16:creationId xmlns:a16="http://schemas.microsoft.com/office/drawing/2014/main" id="{84D15A42-2F41-60B6-4834-9DE0BB9C563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249749" y="1504618"/>
            <a:ext cx="914400" cy="914400"/>
          </a:xfrm>
          <a:prstGeom prst="rect">
            <a:avLst/>
          </a:prstGeom>
        </p:spPr>
      </p:pic>
    </p:spTree>
    <p:extLst>
      <p:ext uri="{BB962C8B-B14F-4D97-AF65-F5344CB8AC3E}">
        <p14:creationId xmlns:p14="http://schemas.microsoft.com/office/powerpoint/2010/main" val="3623758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C9E4-0615-FBC5-EF3C-EB1A90E40CF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Support Teachers</a:t>
            </a:r>
          </a:p>
        </p:txBody>
      </p:sp>
      <p:sp>
        <p:nvSpPr>
          <p:cNvPr id="4" name="Subtitle 3">
            <a:extLst>
              <a:ext uri="{FF2B5EF4-FFF2-40B4-BE49-F238E27FC236}">
                <a16:creationId xmlns:a16="http://schemas.microsoft.com/office/drawing/2014/main" id="{BEFFF55E-B802-88A7-6E95-6D58F48A72EF}"/>
              </a:ext>
            </a:extLst>
          </p:cNvPr>
          <p:cNvSpPr>
            <a:spLocks noGrp="1"/>
          </p:cNvSpPr>
          <p:nvPr>
            <p:ph type="subTitle" idx="1"/>
          </p:nvPr>
        </p:nvSpPr>
        <p:spPr/>
        <p:txBody>
          <a:bodyPr/>
          <a:lstStyle/>
          <a:p>
            <a:r>
              <a:rPr lang="en-US">
                <a:latin typeface="Arial" panose="020B0604020202020204" pitchFamily="34" charset="0"/>
              </a:rPr>
              <a:t>Professional Learning Opportunities</a:t>
            </a:r>
          </a:p>
        </p:txBody>
      </p:sp>
      <p:sp>
        <p:nvSpPr>
          <p:cNvPr id="3" name="Text Placeholder 2">
            <a:extLst>
              <a:ext uri="{FF2B5EF4-FFF2-40B4-BE49-F238E27FC236}">
                <a16:creationId xmlns:a16="http://schemas.microsoft.com/office/drawing/2014/main" id="{B9EAD0F7-FA04-2664-7305-D67046038B93}"/>
              </a:ext>
            </a:extLst>
          </p:cNvPr>
          <p:cNvSpPr>
            <a:spLocks noGrp="1"/>
          </p:cNvSpPr>
          <p:nvPr>
            <p:ph type="body" sz="quarter" idx="10"/>
          </p:nvPr>
        </p:nvSpPr>
        <p:spPr>
          <a:xfrm>
            <a:off x="376238" y="1833214"/>
            <a:ext cx="6353746" cy="4643437"/>
          </a:xfrm>
        </p:spPr>
        <p:txBody>
          <a:bodyPr lIns="0" tIns="0" rIns="0" bIns="0"/>
          <a:lstStyle/>
          <a:p>
            <a:r>
              <a:rPr lang="en-US" dirty="0"/>
              <a:t>Teachers can enroll in an AP Summer Institute (APSI) for Precalculus, a four-day professional learning experience that equips teachers with a deep understanding of the course framework, exam, and instructional supports. APSI scholarships will be available to teachers who qualify.</a:t>
            </a:r>
          </a:p>
          <a:p>
            <a:r>
              <a:rPr lang="en-US" dirty="0"/>
              <a:t>Additional one-day professional learning workshops will also be available. </a:t>
            </a:r>
          </a:p>
          <a:p>
            <a:r>
              <a:rPr lang="en-US" dirty="0"/>
              <a:t>AP students and teachers receive access to AP Classroom, free, digital instructional resources and through-course supports that include instructional videos, formative assessments, and personalized feedback reports.  </a:t>
            </a:r>
          </a:p>
          <a:p>
            <a:endParaRPr lang="en-US" dirty="0"/>
          </a:p>
          <a:p>
            <a:endParaRPr lang="en-US" dirty="0"/>
          </a:p>
        </p:txBody>
      </p:sp>
      <p:pic>
        <p:nvPicPr>
          <p:cNvPr id="6" name="Picture 5">
            <a:extLst>
              <a:ext uri="{FF2B5EF4-FFF2-40B4-BE49-F238E27FC236}">
                <a16:creationId xmlns:a16="http://schemas.microsoft.com/office/drawing/2014/main" id="{8CB83972-792F-77C3-7BE6-3EEFA0BB6BD8}"/>
              </a:ext>
              <a:ext uri="{C183D7F6-B498-43B3-948B-1728B52AA6E4}">
                <adec:decorative xmlns:adec="http://schemas.microsoft.com/office/drawing/2017/decorative" val="1"/>
              </a:ext>
            </a:extLst>
          </p:cNvPr>
          <p:cNvPicPr>
            <a:picLocks noChangeAspect="1"/>
          </p:cNvPicPr>
          <p:nvPr/>
        </p:nvPicPr>
        <p:blipFill rotWithShape="1">
          <a:blip r:embed="rId2"/>
          <a:srcRect r="8650"/>
          <a:stretch/>
        </p:blipFill>
        <p:spPr>
          <a:xfrm>
            <a:off x="6851556" y="1833213"/>
            <a:ext cx="5593968" cy="4084499"/>
          </a:xfrm>
          <a:prstGeom prst="rect">
            <a:avLst/>
          </a:prstGeom>
        </p:spPr>
      </p:pic>
    </p:spTree>
    <p:extLst>
      <p:ext uri="{BB962C8B-B14F-4D97-AF65-F5344CB8AC3E}">
        <p14:creationId xmlns:p14="http://schemas.microsoft.com/office/powerpoint/2010/main" val="256578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065FE-ED69-F83A-3446-35945D92BC46}"/>
              </a:ext>
            </a:extLst>
          </p:cNvPr>
          <p:cNvSpPr>
            <a:spLocks noGrp="1"/>
          </p:cNvSpPr>
          <p:nvPr>
            <p:ph type="title"/>
          </p:nvPr>
        </p:nvSpPr>
        <p:spPr/>
        <p:txBody>
          <a:bodyPr/>
          <a:lstStyle/>
          <a:p>
            <a:r>
              <a:rPr lang="en-US">
                <a:latin typeface="Arial"/>
                <a:cs typeface="Arial"/>
              </a:rPr>
              <a:t>Ensure Students are Ready</a:t>
            </a:r>
          </a:p>
        </p:txBody>
      </p:sp>
      <p:sp>
        <p:nvSpPr>
          <p:cNvPr id="4" name="Subtitle 3">
            <a:extLst>
              <a:ext uri="{FF2B5EF4-FFF2-40B4-BE49-F238E27FC236}">
                <a16:creationId xmlns:a16="http://schemas.microsoft.com/office/drawing/2014/main" id="{BB2A4214-AF76-FEA7-7C11-299F47F917D9}"/>
              </a:ext>
            </a:extLst>
          </p:cNvPr>
          <p:cNvSpPr>
            <a:spLocks noGrp="1"/>
          </p:cNvSpPr>
          <p:nvPr>
            <p:ph type="subTitle" idx="1"/>
          </p:nvPr>
        </p:nvSpPr>
        <p:spPr/>
        <p:txBody>
          <a:bodyPr/>
          <a:lstStyle/>
          <a:p>
            <a:r>
              <a:rPr lang="en-US"/>
              <a:t>For Success in AP Precalculus</a:t>
            </a:r>
          </a:p>
        </p:txBody>
      </p:sp>
      <p:graphicFrame>
        <p:nvGraphicFramePr>
          <p:cNvPr id="8" name="Table 5">
            <a:extLst>
              <a:ext uri="{FF2B5EF4-FFF2-40B4-BE49-F238E27FC236}">
                <a16:creationId xmlns:a16="http://schemas.microsoft.com/office/drawing/2014/main" id="{3B5E29A3-C247-2227-737C-5EB435061135}"/>
              </a:ext>
            </a:extLst>
          </p:cNvPr>
          <p:cNvGraphicFramePr>
            <a:graphicFrameLocks noGrp="1"/>
          </p:cNvGraphicFramePr>
          <p:nvPr>
            <p:extLst>
              <p:ext uri="{D42A27DB-BD31-4B8C-83A1-F6EECF244321}">
                <p14:modId xmlns:p14="http://schemas.microsoft.com/office/powerpoint/2010/main" val="3093027101"/>
              </p:ext>
            </p:extLst>
          </p:nvPr>
        </p:nvGraphicFramePr>
        <p:xfrm>
          <a:off x="394970" y="1699286"/>
          <a:ext cx="12050557" cy="4541520"/>
        </p:xfrm>
        <a:graphic>
          <a:graphicData uri="http://schemas.openxmlformats.org/drawingml/2006/table">
            <a:tbl>
              <a:tblPr firstRow="1" bandRow="1">
                <a:tableStyleId>{00A15C55-8517-42AA-B614-E9B94910E393}</a:tableStyleId>
              </a:tblPr>
              <a:tblGrid>
                <a:gridCol w="8297617">
                  <a:extLst>
                    <a:ext uri="{9D8B030D-6E8A-4147-A177-3AD203B41FA5}">
                      <a16:colId xmlns:a16="http://schemas.microsoft.com/office/drawing/2014/main" val="228021956"/>
                    </a:ext>
                  </a:extLst>
                </a:gridCol>
                <a:gridCol w="1250980">
                  <a:extLst>
                    <a:ext uri="{9D8B030D-6E8A-4147-A177-3AD203B41FA5}">
                      <a16:colId xmlns:a16="http://schemas.microsoft.com/office/drawing/2014/main" val="3485555036"/>
                    </a:ext>
                  </a:extLst>
                </a:gridCol>
                <a:gridCol w="1250980">
                  <a:extLst>
                    <a:ext uri="{9D8B030D-6E8A-4147-A177-3AD203B41FA5}">
                      <a16:colId xmlns:a16="http://schemas.microsoft.com/office/drawing/2014/main" val="406961098"/>
                    </a:ext>
                  </a:extLst>
                </a:gridCol>
                <a:gridCol w="1250980">
                  <a:extLst>
                    <a:ext uri="{9D8B030D-6E8A-4147-A177-3AD203B41FA5}">
                      <a16:colId xmlns:a16="http://schemas.microsoft.com/office/drawing/2014/main" val="2286975923"/>
                    </a:ext>
                  </a:extLst>
                </a:gridCol>
              </a:tblGrid>
              <a:tr h="324603">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600">
                          <a:solidFill>
                            <a:schemeClr val="tx1"/>
                          </a:solidFill>
                          <a:latin typeface="Arial" panose="020B0604020202020204" pitchFamily="34" charset="0"/>
                          <a:cs typeface="Arial" panose="020B0604020202020204" pitchFamily="34" charset="0"/>
                        </a:rPr>
                        <a:t>Expected Prior Knowledge and Skills</a:t>
                      </a:r>
                    </a:p>
                  </a:txBody>
                  <a:tcPr marT="137160" marB="137160" anchor="ctr"/>
                </a:tc>
                <a:tc>
                  <a:txBody>
                    <a:bodyPr/>
                    <a:lstStyle/>
                    <a:p>
                      <a:pPr algn="ctr"/>
                      <a:r>
                        <a:rPr lang="en-US" sz="1600">
                          <a:solidFill>
                            <a:schemeClr val="tx1"/>
                          </a:solidFill>
                          <a:latin typeface="Arial" panose="020B0604020202020204" pitchFamily="34" charset="0"/>
                          <a:cs typeface="Arial" panose="020B0604020202020204" pitchFamily="34" charset="0"/>
                        </a:rPr>
                        <a:t>Algebra 1</a:t>
                      </a:r>
                    </a:p>
                  </a:txBody>
                  <a:tcPr anchor="ctr"/>
                </a:tc>
                <a:tc>
                  <a:txBody>
                    <a:bodyPr/>
                    <a:lstStyle/>
                    <a:p>
                      <a:pPr algn="ctr"/>
                      <a:r>
                        <a:rPr lang="en-US" sz="1600">
                          <a:solidFill>
                            <a:schemeClr val="tx1"/>
                          </a:solidFill>
                          <a:latin typeface="Arial" panose="020B0604020202020204" pitchFamily="34" charset="0"/>
                          <a:cs typeface="Arial" panose="020B0604020202020204" pitchFamily="34" charset="0"/>
                        </a:rPr>
                        <a:t>Geometry</a:t>
                      </a:r>
                    </a:p>
                  </a:txBody>
                  <a:tcPr anchor="ctr"/>
                </a:tc>
                <a:tc>
                  <a:txBody>
                    <a:bodyPr/>
                    <a:lstStyle/>
                    <a:p>
                      <a:pPr algn="ctr"/>
                      <a:r>
                        <a:rPr lang="en-US" sz="1600">
                          <a:solidFill>
                            <a:schemeClr val="tx1"/>
                          </a:solidFill>
                          <a:latin typeface="Arial" panose="020B0604020202020204" pitchFamily="34" charset="0"/>
                          <a:cs typeface="Arial" panose="020B0604020202020204" pitchFamily="34" charset="0"/>
                        </a:rPr>
                        <a:t>Algebra 2</a:t>
                      </a:r>
                    </a:p>
                  </a:txBody>
                  <a:tcPr anchor="ctr"/>
                </a:tc>
                <a:extLst>
                  <a:ext uri="{0D108BD9-81ED-4DB2-BD59-A6C34878D82A}">
                    <a16:rowId xmlns:a16="http://schemas.microsoft.com/office/drawing/2014/main" val="3062232342"/>
                  </a:ext>
                </a:extLst>
              </a:tr>
              <a:tr h="324603">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600">
                          <a:solidFill>
                            <a:schemeClr val="tx1"/>
                          </a:solidFill>
                          <a:latin typeface="Arial" panose="020B0604020202020204" pitchFamily="34" charset="0"/>
                          <a:cs typeface="Arial" panose="020B0604020202020204" pitchFamily="34" charset="0"/>
                        </a:rPr>
                        <a:t>Proficiency with linear functions</a:t>
                      </a: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23351833"/>
                  </a:ext>
                </a:extLst>
              </a:tr>
              <a:tr h="324603">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600">
                          <a:solidFill>
                            <a:schemeClr val="tx1"/>
                          </a:solidFill>
                          <a:latin typeface="Arial" panose="020B0604020202020204" pitchFamily="34" charset="0"/>
                          <a:cs typeface="Arial" panose="020B0604020202020204" pitchFamily="34" charset="0"/>
                        </a:rPr>
                        <a:t>Proficiency in polynomial addition and multiplication</a:t>
                      </a: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12487875"/>
                  </a:ext>
                </a:extLst>
              </a:tr>
              <a:tr h="324603">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600">
                          <a:solidFill>
                            <a:schemeClr val="tx1"/>
                          </a:solidFill>
                          <a:latin typeface="Arial" panose="020B0604020202020204" pitchFamily="34" charset="0"/>
                          <a:cs typeface="Arial" panose="020B0604020202020204" pitchFamily="34" charset="0"/>
                        </a:rPr>
                        <a:t>Proficiency in factoring quadratic trinomials</a:t>
                      </a: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07977002"/>
                  </a:ext>
                </a:extLst>
              </a:tr>
              <a:tr h="324603">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rial" panose="020B0604020202020204" pitchFamily="34" charset="0"/>
                          <a:cs typeface="Arial" panose="020B0604020202020204" pitchFamily="34" charset="0"/>
                        </a:rPr>
                        <a:t>Proficiency in using the quadratic formula</a:t>
                      </a: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98993003"/>
                  </a:ext>
                </a:extLst>
              </a:tr>
              <a:tr h="324603">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600">
                          <a:solidFill>
                            <a:schemeClr val="tx1"/>
                          </a:solidFill>
                          <a:latin typeface="Arial" panose="020B0604020202020204" pitchFamily="34" charset="0"/>
                          <a:cs typeface="Arial" panose="020B0604020202020204" pitchFamily="34" charset="0"/>
                        </a:rPr>
                        <a:t>Proficiency in solving right triangle problems involving trigonometry</a:t>
                      </a: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tc>
                  <a:txBody>
                    <a:bodyPr/>
                    <a:lstStyle/>
                    <a:p>
                      <a:pPr lvl="0" algn="ctr">
                        <a:buNone/>
                      </a:pPr>
                      <a:endParaRPr lang="en-US" sz="160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75241506"/>
                  </a:ext>
                </a:extLst>
              </a:tr>
              <a:tr h="324603">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600">
                          <a:solidFill>
                            <a:schemeClr val="tx1"/>
                          </a:solidFill>
                          <a:latin typeface="Arial" panose="020B0604020202020204" pitchFamily="34" charset="0"/>
                          <a:cs typeface="Arial" panose="020B0604020202020204" pitchFamily="34" charset="0"/>
                        </a:rPr>
                        <a:t>Proficiency in solving linear and quadratic equations and inequalities</a:t>
                      </a: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026446376"/>
                  </a:ext>
                </a:extLst>
              </a:tr>
              <a:tr h="324603">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600">
                          <a:solidFill>
                            <a:schemeClr val="tx1"/>
                          </a:solidFill>
                          <a:latin typeface="Arial" panose="020B0604020202020204" pitchFamily="34" charset="0"/>
                          <a:cs typeface="Arial" panose="020B0604020202020204" pitchFamily="34" charset="0"/>
                        </a:rPr>
                        <a:t>Proficiency in algebraic manipulation of linear equations and expressions</a:t>
                      </a: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50912901"/>
                  </a:ext>
                </a:extLst>
              </a:tr>
              <a:tr h="324603">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600">
                          <a:solidFill>
                            <a:schemeClr val="tx1"/>
                          </a:solidFill>
                          <a:latin typeface="Arial" panose="020B0604020202020204" pitchFamily="34" charset="0"/>
                          <a:cs typeface="Arial" panose="020B0604020202020204" pitchFamily="34" charset="0"/>
                        </a:rPr>
                        <a:t>Proficiency in solving systems of equations in two and three variables</a:t>
                      </a: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29358249"/>
                  </a:ext>
                </a:extLst>
              </a:tr>
              <a:tr h="324603">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600">
                          <a:solidFill>
                            <a:schemeClr val="tx1"/>
                          </a:solidFill>
                          <a:latin typeface="Arial" panose="020B0604020202020204" pitchFamily="34" charset="0"/>
                          <a:cs typeface="Arial" panose="020B0604020202020204" pitchFamily="34" charset="0"/>
                        </a:rPr>
                        <a:t>Familiarity with piecewise-defined functions</a:t>
                      </a: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28345203"/>
                  </a:ext>
                </a:extLst>
              </a:tr>
              <a:tr h="324603">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600">
                          <a:solidFill>
                            <a:schemeClr val="tx1"/>
                          </a:solidFill>
                          <a:latin typeface="Arial" panose="020B0604020202020204" pitchFamily="34" charset="0"/>
                          <a:cs typeface="Arial" panose="020B0604020202020204" pitchFamily="34" charset="0"/>
                        </a:rPr>
                        <a:t>Familiarity with exponential functions and rules for exponents</a:t>
                      </a: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459661503"/>
                  </a:ext>
                </a:extLst>
              </a:tr>
              <a:tr h="324603">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600">
                          <a:solidFill>
                            <a:schemeClr val="tx1"/>
                          </a:solidFill>
                          <a:latin typeface="Arial" panose="020B0604020202020204" pitchFamily="34" charset="0"/>
                          <a:cs typeface="Arial" panose="020B0604020202020204" pitchFamily="34" charset="0"/>
                        </a:rPr>
                        <a:t>Familiarity with radicals (e.g., square roots, cube roots)</a:t>
                      </a: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21353019"/>
                  </a:ext>
                </a:extLst>
              </a:tr>
              <a:tr h="324603">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600">
                          <a:solidFill>
                            <a:schemeClr val="tx1"/>
                          </a:solidFill>
                          <a:latin typeface="Arial" panose="020B0604020202020204" pitchFamily="34" charset="0"/>
                          <a:cs typeface="Arial" panose="020B0604020202020204" pitchFamily="34" charset="0"/>
                        </a:rPr>
                        <a:t>Familiarity with complex numbers</a:t>
                      </a: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36986522"/>
                  </a:ext>
                </a:extLst>
              </a:tr>
            </a:tbl>
          </a:graphicData>
        </a:graphic>
      </p:graphicFrame>
      <p:grpSp>
        <p:nvGrpSpPr>
          <p:cNvPr id="6" name="Group 5">
            <a:extLst>
              <a:ext uri="{FF2B5EF4-FFF2-40B4-BE49-F238E27FC236}">
                <a16:creationId xmlns:a16="http://schemas.microsoft.com/office/drawing/2014/main" id="{A9F898D7-3E30-9720-5812-AF01A0483632}"/>
              </a:ext>
              <a:ext uri="{C183D7F6-B498-43B3-948B-1728B52AA6E4}">
                <adec:decorative xmlns:adec="http://schemas.microsoft.com/office/drawing/2017/decorative" val="0"/>
              </a:ext>
            </a:extLst>
          </p:cNvPr>
          <p:cNvGrpSpPr/>
          <p:nvPr/>
        </p:nvGrpSpPr>
        <p:grpSpPr>
          <a:xfrm>
            <a:off x="9147333" y="2242393"/>
            <a:ext cx="2854174" cy="3977202"/>
            <a:chOff x="9147333" y="2203065"/>
            <a:chExt cx="2854174" cy="3977202"/>
          </a:xfrm>
        </p:grpSpPr>
        <p:pic>
          <p:nvPicPr>
            <p:cNvPr id="16" name="Graphic 15" descr="Checkmark with solid fill">
              <a:extLst>
                <a:ext uri="{FF2B5EF4-FFF2-40B4-BE49-F238E27FC236}">
                  <a16:creationId xmlns:a16="http://schemas.microsoft.com/office/drawing/2014/main" id="{2CEAAA36-5B4B-6D8A-6C04-8E83919DAE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53749" y="2543843"/>
              <a:ext cx="274320" cy="274320"/>
            </a:xfrm>
            <a:prstGeom prst="rect">
              <a:avLst/>
            </a:prstGeom>
          </p:spPr>
        </p:pic>
        <p:pic>
          <p:nvPicPr>
            <p:cNvPr id="19" name="Graphic 18" descr="Checkmark with solid fill">
              <a:extLst>
                <a:ext uri="{FF2B5EF4-FFF2-40B4-BE49-F238E27FC236}">
                  <a16:creationId xmlns:a16="http://schemas.microsoft.com/office/drawing/2014/main" id="{5CA2726D-7EE7-AB74-F297-237AA6B39C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53749" y="2880469"/>
              <a:ext cx="274320" cy="274320"/>
            </a:xfrm>
            <a:prstGeom prst="rect">
              <a:avLst/>
            </a:prstGeom>
          </p:spPr>
        </p:pic>
        <p:pic>
          <p:nvPicPr>
            <p:cNvPr id="22" name="Graphic 21" descr="Checkmark with solid fill">
              <a:extLst>
                <a:ext uri="{FF2B5EF4-FFF2-40B4-BE49-F238E27FC236}">
                  <a16:creationId xmlns:a16="http://schemas.microsoft.com/office/drawing/2014/main" id="{88CE88EB-BEDD-A19C-827F-72B364BE3F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53749" y="3217095"/>
              <a:ext cx="274320" cy="274320"/>
            </a:xfrm>
            <a:prstGeom prst="rect">
              <a:avLst/>
            </a:prstGeom>
          </p:spPr>
        </p:pic>
        <p:pic>
          <p:nvPicPr>
            <p:cNvPr id="31" name="Graphic 30" descr="Checkmark with solid fill">
              <a:extLst>
                <a:ext uri="{FF2B5EF4-FFF2-40B4-BE49-F238E27FC236}">
                  <a16:creationId xmlns:a16="http://schemas.microsoft.com/office/drawing/2014/main" id="{95F8E59D-F338-0B6E-5371-3517D603DD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53749" y="4226973"/>
              <a:ext cx="274320" cy="274320"/>
            </a:xfrm>
            <a:prstGeom prst="rect">
              <a:avLst/>
            </a:prstGeom>
          </p:spPr>
        </p:pic>
        <p:pic>
          <p:nvPicPr>
            <p:cNvPr id="43" name="Graphic 42" descr="Checkmark with solid fill">
              <a:extLst>
                <a:ext uri="{FF2B5EF4-FFF2-40B4-BE49-F238E27FC236}">
                  <a16:creationId xmlns:a16="http://schemas.microsoft.com/office/drawing/2014/main" id="{E8183C40-9061-F3CC-5DC7-8326C90834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53749" y="5573477"/>
              <a:ext cx="274320" cy="274320"/>
            </a:xfrm>
            <a:prstGeom prst="rect">
              <a:avLst/>
            </a:prstGeom>
          </p:spPr>
        </p:pic>
        <p:pic>
          <p:nvPicPr>
            <p:cNvPr id="61" name="Graphic 60" descr="Checkmark with solid fill">
              <a:extLst>
                <a:ext uri="{FF2B5EF4-FFF2-40B4-BE49-F238E27FC236}">
                  <a16:creationId xmlns:a16="http://schemas.microsoft.com/office/drawing/2014/main" id="{3F1E801E-219A-4CBF-EBA1-4C97EB3832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27187" y="2203065"/>
              <a:ext cx="274320" cy="274320"/>
            </a:xfrm>
            <a:prstGeom prst="rect">
              <a:avLst/>
            </a:prstGeom>
          </p:spPr>
        </p:pic>
        <p:pic>
          <p:nvPicPr>
            <p:cNvPr id="62" name="Graphic 61" descr="Checkmark with solid fill">
              <a:extLst>
                <a:ext uri="{FF2B5EF4-FFF2-40B4-BE49-F238E27FC236}">
                  <a16:creationId xmlns:a16="http://schemas.microsoft.com/office/drawing/2014/main" id="{55D139F4-89E9-3D1A-BAEE-F9E3F72CA1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27187" y="2539691"/>
              <a:ext cx="274320" cy="274320"/>
            </a:xfrm>
            <a:prstGeom prst="rect">
              <a:avLst/>
            </a:prstGeom>
          </p:spPr>
        </p:pic>
        <p:pic>
          <p:nvPicPr>
            <p:cNvPr id="63" name="Graphic 62" descr="Checkmark with solid fill">
              <a:extLst>
                <a:ext uri="{FF2B5EF4-FFF2-40B4-BE49-F238E27FC236}">
                  <a16:creationId xmlns:a16="http://schemas.microsoft.com/office/drawing/2014/main" id="{119E6283-D282-8985-7E39-B032BEB91E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27187" y="2876317"/>
              <a:ext cx="274320" cy="274320"/>
            </a:xfrm>
            <a:prstGeom prst="rect">
              <a:avLst/>
            </a:prstGeom>
          </p:spPr>
        </p:pic>
        <p:pic>
          <p:nvPicPr>
            <p:cNvPr id="64" name="Graphic 63" descr="Checkmark with solid fill">
              <a:extLst>
                <a:ext uri="{FF2B5EF4-FFF2-40B4-BE49-F238E27FC236}">
                  <a16:creationId xmlns:a16="http://schemas.microsoft.com/office/drawing/2014/main" id="{37FCE933-ACB1-7B1E-378A-2499507E9B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27187" y="3212943"/>
              <a:ext cx="274320" cy="274320"/>
            </a:xfrm>
            <a:prstGeom prst="rect">
              <a:avLst/>
            </a:prstGeom>
          </p:spPr>
        </p:pic>
        <p:pic>
          <p:nvPicPr>
            <p:cNvPr id="65" name="Graphic 64" descr="Checkmark with solid fill">
              <a:extLst>
                <a:ext uri="{FF2B5EF4-FFF2-40B4-BE49-F238E27FC236}">
                  <a16:creationId xmlns:a16="http://schemas.microsoft.com/office/drawing/2014/main" id="{19F6CADA-C133-DC1E-6388-77A18FEEB2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27187" y="3549569"/>
              <a:ext cx="274320" cy="274320"/>
            </a:xfrm>
            <a:prstGeom prst="rect">
              <a:avLst/>
            </a:prstGeom>
          </p:spPr>
        </p:pic>
        <p:pic>
          <p:nvPicPr>
            <p:cNvPr id="66" name="Graphic 65" descr="Checkmark with solid fill">
              <a:extLst>
                <a:ext uri="{FF2B5EF4-FFF2-40B4-BE49-F238E27FC236}">
                  <a16:creationId xmlns:a16="http://schemas.microsoft.com/office/drawing/2014/main" id="{5D0D07E7-3109-8801-66B4-AF875B5FC8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27187" y="3886195"/>
              <a:ext cx="274320" cy="274320"/>
            </a:xfrm>
            <a:prstGeom prst="rect">
              <a:avLst/>
            </a:prstGeom>
          </p:spPr>
        </p:pic>
        <p:pic>
          <p:nvPicPr>
            <p:cNvPr id="68" name="Graphic 67" descr="Checkmark with solid fill">
              <a:extLst>
                <a:ext uri="{FF2B5EF4-FFF2-40B4-BE49-F238E27FC236}">
                  <a16:creationId xmlns:a16="http://schemas.microsoft.com/office/drawing/2014/main" id="{BC253D2A-14C4-AF07-5FEC-2BEB5887C2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27187" y="4559447"/>
              <a:ext cx="274320" cy="274320"/>
            </a:xfrm>
            <a:prstGeom prst="rect">
              <a:avLst/>
            </a:prstGeom>
          </p:spPr>
        </p:pic>
        <p:pic>
          <p:nvPicPr>
            <p:cNvPr id="69" name="Graphic 68" descr="Checkmark with solid fill">
              <a:extLst>
                <a:ext uri="{FF2B5EF4-FFF2-40B4-BE49-F238E27FC236}">
                  <a16:creationId xmlns:a16="http://schemas.microsoft.com/office/drawing/2014/main" id="{ED1F6BD6-0ED3-459A-E7B2-A9BA57CABC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27187" y="4896073"/>
              <a:ext cx="274320" cy="274320"/>
            </a:xfrm>
            <a:prstGeom prst="rect">
              <a:avLst/>
            </a:prstGeom>
          </p:spPr>
        </p:pic>
        <p:pic>
          <p:nvPicPr>
            <p:cNvPr id="70" name="Graphic 69" descr="Checkmark with solid fill">
              <a:extLst>
                <a:ext uri="{FF2B5EF4-FFF2-40B4-BE49-F238E27FC236}">
                  <a16:creationId xmlns:a16="http://schemas.microsoft.com/office/drawing/2014/main" id="{4A081C8D-54BE-C3F4-0180-1C421166C1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27187" y="5232699"/>
              <a:ext cx="274320" cy="274320"/>
            </a:xfrm>
            <a:prstGeom prst="rect">
              <a:avLst/>
            </a:prstGeom>
          </p:spPr>
        </p:pic>
        <p:pic>
          <p:nvPicPr>
            <p:cNvPr id="72" name="Graphic 71" descr="Checkmark with solid fill">
              <a:extLst>
                <a:ext uri="{FF2B5EF4-FFF2-40B4-BE49-F238E27FC236}">
                  <a16:creationId xmlns:a16="http://schemas.microsoft.com/office/drawing/2014/main" id="{6BEFD641-B2BE-9BC7-D420-D907AC1563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27187" y="5905947"/>
              <a:ext cx="274320" cy="274320"/>
            </a:xfrm>
            <a:prstGeom prst="rect">
              <a:avLst/>
            </a:prstGeom>
          </p:spPr>
        </p:pic>
        <p:pic>
          <p:nvPicPr>
            <p:cNvPr id="74" name="Graphic 73" descr="Checkmark with solid fill">
              <a:extLst>
                <a:ext uri="{FF2B5EF4-FFF2-40B4-BE49-F238E27FC236}">
                  <a16:creationId xmlns:a16="http://schemas.microsoft.com/office/drawing/2014/main" id="{54A3F716-DDDA-7EF3-CF88-1845BF1F6F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40468" y="2203065"/>
              <a:ext cx="274320" cy="274320"/>
            </a:xfrm>
            <a:prstGeom prst="rect">
              <a:avLst/>
            </a:prstGeom>
          </p:spPr>
        </p:pic>
        <p:pic>
          <p:nvPicPr>
            <p:cNvPr id="75" name="Graphic 74" descr="Checkmark with solid fill">
              <a:extLst>
                <a:ext uri="{FF2B5EF4-FFF2-40B4-BE49-F238E27FC236}">
                  <a16:creationId xmlns:a16="http://schemas.microsoft.com/office/drawing/2014/main" id="{5DE79734-2321-6608-97C0-B2545F1A58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40468" y="4223969"/>
              <a:ext cx="274320" cy="274320"/>
            </a:xfrm>
            <a:prstGeom prst="rect">
              <a:avLst/>
            </a:prstGeom>
          </p:spPr>
        </p:pic>
        <p:pic>
          <p:nvPicPr>
            <p:cNvPr id="76" name="Graphic 75" descr="Checkmark with solid fill">
              <a:extLst>
                <a:ext uri="{FF2B5EF4-FFF2-40B4-BE49-F238E27FC236}">
                  <a16:creationId xmlns:a16="http://schemas.microsoft.com/office/drawing/2014/main" id="{158A5059-64BA-E344-87CD-1E0DD7BF10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40468" y="5570473"/>
              <a:ext cx="274320" cy="274320"/>
            </a:xfrm>
            <a:prstGeom prst="rect">
              <a:avLst/>
            </a:prstGeom>
          </p:spPr>
        </p:pic>
        <p:pic>
          <p:nvPicPr>
            <p:cNvPr id="26" name="Graphic 1" descr="Checkmark with solid fill">
              <a:extLst>
                <a:ext uri="{FF2B5EF4-FFF2-40B4-BE49-F238E27FC236}">
                  <a16:creationId xmlns:a16="http://schemas.microsoft.com/office/drawing/2014/main" id="{B4993231-5098-D04C-FEE3-4580599444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40468" y="3546982"/>
              <a:ext cx="274320" cy="274320"/>
            </a:xfrm>
            <a:prstGeom prst="rect">
              <a:avLst/>
            </a:prstGeom>
          </p:spPr>
        </p:pic>
        <p:pic>
          <p:nvPicPr>
            <p:cNvPr id="27" name="Graphic 1" descr="Checkmark with solid fill">
              <a:extLst>
                <a:ext uri="{FF2B5EF4-FFF2-40B4-BE49-F238E27FC236}">
                  <a16:creationId xmlns:a16="http://schemas.microsoft.com/office/drawing/2014/main" id="{B4993231-5098-D04C-FEE3-4580599444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49754" y="3883664"/>
              <a:ext cx="274320" cy="274320"/>
            </a:xfrm>
            <a:prstGeom prst="rect">
              <a:avLst/>
            </a:prstGeom>
          </p:spPr>
        </p:pic>
        <p:pic>
          <p:nvPicPr>
            <p:cNvPr id="28" name="Graphic 1" descr="Checkmark with solid fill">
              <a:extLst>
                <a:ext uri="{FF2B5EF4-FFF2-40B4-BE49-F238E27FC236}">
                  <a16:creationId xmlns:a16="http://schemas.microsoft.com/office/drawing/2014/main" id="{B4993231-5098-D04C-FEE3-4580599444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47333" y="4559507"/>
              <a:ext cx="274320" cy="274320"/>
            </a:xfrm>
            <a:prstGeom prst="rect">
              <a:avLst/>
            </a:prstGeom>
          </p:spPr>
        </p:pic>
        <p:pic>
          <p:nvPicPr>
            <p:cNvPr id="29" name="Graphic 1" descr="Checkmark with solid fill">
              <a:extLst>
                <a:ext uri="{FF2B5EF4-FFF2-40B4-BE49-F238E27FC236}">
                  <a16:creationId xmlns:a16="http://schemas.microsoft.com/office/drawing/2014/main" id="{B4993231-5098-D04C-FEE3-4580599444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54599" y="4896189"/>
              <a:ext cx="274320" cy="274320"/>
            </a:xfrm>
            <a:prstGeom prst="rect">
              <a:avLst/>
            </a:prstGeom>
          </p:spPr>
        </p:pic>
        <p:pic>
          <p:nvPicPr>
            <p:cNvPr id="30" name="Graphic 1" descr="Checkmark with solid fill">
              <a:extLst>
                <a:ext uri="{FF2B5EF4-FFF2-40B4-BE49-F238E27FC236}">
                  <a16:creationId xmlns:a16="http://schemas.microsoft.com/office/drawing/2014/main" id="{B4993231-5098-D04C-FEE3-4580599444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52177" y="5232871"/>
              <a:ext cx="274320" cy="274320"/>
            </a:xfrm>
            <a:prstGeom prst="rect">
              <a:avLst/>
            </a:prstGeom>
          </p:spPr>
        </p:pic>
        <p:pic>
          <p:nvPicPr>
            <p:cNvPr id="32" name="Graphic 31" descr="Checkmark with solid fill">
              <a:extLst>
                <a:ext uri="{FF2B5EF4-FFF2-40B4-BE49-F238E27FC236}">
                  <a16:creationId xmlns:a16="http://schemas.microsoft.com/office/drawing/2014/main" id="{ED29E75D-CEAD-6E49-55AC-CEC7A33C73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53749" y="2207217"/>
              <a:ext cx="274320" cy="274320"/>
            </a:xfrm>
            <a:prstGeom prst="rect">
              <a:avLst/>
            </a:prstGeom>
          </p:spPr>
        </p:pic>
      </p:grpSp>
    </p:spTree>
    <p:extLst>
      <p:ext uri="{BB962C8B-B14F-4D97-AF65-F5344CB8AC3E}">
        <p14:creationId xmlns:p14="http://schemas.microsoft.com/office/powerpoint/2010/main" val="3351765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Introducing AP Precalculus</a:t>
            </a:r>
          </a:p>
        </p:txBody>
      </p:sp>
      <p:sp>
        <p:nvSpPr>
          <p:cNvPr id="3" name="BainBulletsConfiguration">
            <a:extLst>
              <a:ext uri="{C183D7F6-B498-43B3-948B-1728B52AA6E4}">
                <adec:decorative xmlns:adec="http://schemas.microsoft.com/office/drawing/2017/decorative" val="1"/>
              </a:ext>
            </a:extLst>
          </p:cNvPr>
          <p:cNvSpPr txBox="1"/>
          <p:nvPr/>
        </p:nvSpPr>
        <p:spPr>
          <a:xfrm>
            <a:off x="12700" y="12700"/>
            <a:ext cx="8890000" cy="88092"/>
          </a:xfrm>
          <a:prstGeom prst="rect">
            <a:avLst/>
          </a:prstGeom>
          <a:noFill/>
        </p:spPr>
        <p:txBody>
          <a:bodyPr vert="horz" wrap="square" lIns="36000" tIns="36000" rIns="36000" bIns="36000" rtlCol="0">
            <a:spAutoFit/>
          </a:bodyPr>
          <a:lstStyle/>
          <a:p>
            <a:endParaRPr lang="en-US" sz="100">
              <a:solidFill>
                <a:srgbClr val="FFFFFF"/>
              </a:solidFill>
            </a:endParaRPr>
          </a:p>
        </p:txBody>
      </p:sp>
      <p:sp>
        <p:nvSpPr>
          <p:cNvPr id="31" name="Rectangle 30"/>
          <p:cNvSpPr/>
          <p:nvPr/>
        </p:nvSpPr>
        <p:spPr>
          <a:xfrm>
            <a:off x="7196797" y="1414431"/>
            <a:ext cx="814019" cy="707886"/>
          </a:xfrm>
          <a:prstGeom prst="rect">
            <a:avLst/>
          </a:prstGeom>
        </p:spPr>
        <p:txBody>
          <a:bodyPr wrap="square" lIns="0" tIns="0" rIns="0" bIns="0" anchor="t">
            <a:spAutoFit/>
          </a:bodyPr>
          <a:lstStyle/>
          <a:p>
            <a:r>
              <a:rPr lang="en-US" sz="4600" b="1">
                <a:solidFill>
                  <a:schemeClr val="accent3"/>
                </a:solidFill>
                <a:latin typeface="Arial"/>
                <a:cs typeface="Arial"/>
              </a:rPr>
              <a:t>01</a:t>
            </a:r>
          </a:p>
        </p:txBody>
      </p:sp>
      <p:sp>
        <p:nvSpPr>
          <p:cNvPr id="22" name="Rectangle 21"/>
          <p:cNvSpPr/>
          <p:nvPr/>
        </p:nvSpPr>
        <p:spPr>
          <a:xfrm>
            <a:off x="8256821" y="1429820"/>
            <a:ext cx="4116970" cy="338554"/>
          </a:xfrm>
          <a:prstGeom prst="rect">
            <a:avLst/>
          </a:prstGeom>
        </p:spPr>
        <p:txBody>
          <a:bodyPr wrap="square" lIns="91440" tIns="45720" rIns="91440" bIns="45720" anchor="t">
            <a:spAutoFit/>
          </a:bodyPr>
          <a:lstStyle/>
          <a:p>
            <a:r>
              <a:rPr lang="en-US" sz="1600" b="1">
                <a:latin typeface="Arial"/>
                <a:cs typeface="Arial"/>
              </a:rPr>
              <a:t>Why offer AP Precalculus?</a:t>
            </a:r>
          </a:p>
        </p:txBody>
      </p:sp>
      <p:sp>
        <p:nvSpPr>
          <p:cNvPr id="23" name="Rectangle 22"/>
          <p:cNvSpPr/>
          <p:nvPr/>
        </p:nvSpPr>
        <p:spPr>
          <a:xfrm>
            <a:off x="8253371" y="1751374"/>
            <a:ext cx="4120420" cy="523220"/>
          </a:xfrm>
          <a:prstGeom prst="rect">
            <a:avLst/>
          </a:prstGeom>
        </p:spPr>
        <p:txBody>
          <a:bodyPr wrap="square" lIns="91440" tIns="45720" rIns="91440" bIns="45720" anchor="t">
            <a:spAutoFit/>
          </a:bodyPr>
          <a:lstStyle/>
          <a:p>
            <a:r>
              <a:rPr lang="en-US" sz="1400">
                <a:latin typeface="Arial"/>
                <a:cs typeface="Arial"/>
              </a:rPr>
              <a:t>Inadequate Preparation for College Math, Benefits of AP Precalculus</a:t>
            </a:r>
          </a:p>
        </p:txBody>
      </p:sp>
      <p:cxnSp>
        <p:nvCxnSpPr>
          <p:cNvPr id="32" name="Straight Connector 31">
            <a:extLst>
              <a:ext uri="{C183D7F6-B498-43B3-948B-1728B52AA6E4}">
                <adec:decorative xmlns:adec="http://schemas.microsoft.com/office/drawing/2017/decorative" val="1"/>
              </a:ext>
            </a:extLst>
          </p:cNvPr>
          <p:cNvCxnSpPr/>
          <p:nvPr/>
        </p:nvCxnSpPr>
        <p:spPr>
          <a:xfrm>
            <a:off x="7227359" y="2127243"/>
            <a:ext cx="541564" cy="0"/>
          </a:xfrm>
          <a:prstGeom prst="line">
            <a:avLst/>
          </a:prstGeom>
          <a:ln w="38100">
            <a:solidFill>
              <a:schemeClr val="accent3"/>
            </a:solidFill>
          </a:ln>
        </p:spPr>
        <p:style>
          <a:lnRef idx="1">
            <a:schemeClr val="accent3"/>
          </a:lnRef>
          <a:fillRef idx="0">
            <a:schemeClr val="accent3"/>
          </a:fillRef>
          <a:effectRef idx="0">
            <a:schemeClr val="accent3"/>
          </a:effectRef>
          <a:fontRef idx="minor">
            <a:schemeClr val="tx1"/>
          </a:fontRef>
        </p:style>
      </p:cxnSp>
      <p:sp>
        <p:nvSpPr>
          <p:cNvPr id="33" name="Rectangle 32"/>
          <p:cNvSpPr/>
          <p:nvPr/>
        </p:nvSpPr>
        <p:spPr>
          <a:xfrm>
            <a:off x="7196797" y="2710780"/>
            <a:ext cx="814019" cy="707886"/>
          </a:xfrm>
          <a:prstGeom prst="rect">
            <a:avLst/>
          </a:prstGeom>
        </p:spPr>
        <p:txBody>
          <a:bodyPr wrap="square" lIns="0" tIns="0" rIns="0" bIns="0" anchor="t">
            <a:spAutoFit/>
          </a:bodyPr>
          <a:lstStyle/>
          <a:p>
            <a:r>
              <a:rPr lang="en-US" sz="4600" b="1">
                <a:solidFill>
                  <a:schemeClr val="accent3"/>
                </a:solidFill>
                <a:latin typeface="Arial"/>
                <a:cs typeface="Arial"/>
              </a:rPr>
              <a:t>02</a:t>
            </a:r>
          </a:p>
        </p:txBody>
      </p:sp>
      <p:sp>
        <p:nvSpPr>
          <p:cNvPr id="24" name="Rectangle 23"/>
          <p:cNvSpPr/>
          <p:nvPr/>
        </p:nvSpPr>
        <p:spPr>
          <a:xfrm>
            <a:off x="8256821" y="2688853"/>
            <a:ext cx="4116970" cy="338554"/>
          </a:xfrm>
          <a:prstGeom prst="rect">
            <a:avLst/>
          </a:prstGeom>
        </p:spPr>
        <p:txBody>
          <a:bodyPr wrap="square" lIns="91440" tIns="45720" rIns="91440" bIns="45720" anchor="t">
            <a:spAutoFit/>
          </a:bodyPr>
          <a:lstStyle/>
          <a:p>
            <a:r>
              <a:rPr lang="en-US" sz="1600" b="1">
                <a:latin typeface="Arial"/>
                <a:cs typeface="Arial"/>
              </a:rPr>
              <a:t>Who should take AP Precalculus?</a:t>
            </a:r>
          </a:p>
        </p:txBody>
      </p:sp>
      <p:sp>
        <p:nvSpPr>
          <p:cNvPr id="25" name="Rectangle 24"/>
          <p:cNvSpPr/>
          <p:nvPr/>
        </p:nvSpPr>
        <p:spPr>
          <a:xfrm>
            <a:off x="8253371" y="3010408"/>
            <a:ext cx="4120420" cy="523220"/>
          </a:xfrm>
          <a:prstGeom prst="rect">
            <a:avLst/>
          </a:prstGeom>
        </p:spPr>
        <p:txBody>
          <a:bodyPr wrap="square" lIns="91440" tIns="45720" rIns="91440" bIns="45720" anchor="t">
            <a:spAutoFit/>
          </a:bodyPr>
          <a:lstStyle/>
          <a:p>
            <a:r>
              <a:rPr lang="en-US" sz="1400">
                <a:latin typeface="Arial"/>
                <a:cs typeface="Arial"/>
              </a:rPr>
              <a:t>Algebra 1 in Grade 9, Algebra 1 in Grade 8, Majors/Careers Not Requiring Calculus</a:t>
            </a:r>
          </a:p>
        </p:txBody>
      </p:sp>
      <p:cxnSp>
        <p:nvCxnSpPr>
          <p:cNvPr id="34" name="Straight Connector 33">
            <a:extLst>
              <a:ext uri="{C183D7F6-B498-43B3-948B-1728B52AA6E4}">
                <adec:decorative xmlns:adec="http://schemas.microsoft.com/office/drawing/2017/decorative" val="1"/>
              </a:ext>
            </a:extLst>
          </p:cNvPr>
          <p:cNvCxnSpPr/>
          <p:nvPr/>
        </p:nvCxnSpPr>
        <p:spPr>
          <a:xfrm>
            <a:off x="7227359" y="3423592"/>
            <a:ext cx="601218" cy="0"/>
          </a:xfrm>
          <a:prstGeom prst="line">
            <a:avLst/>
          </a:prstGeom>
          <a:ln w="38100">
            <a:solidFill>
              <a:schemeClr val="accent3"/>
            </a:solidFill>
          </a:ln>
        </p:spPr>
        <p:style>
          <a:lnRef idx="1">
            <a:schemeClr val="accent3"/>
          </a:lnRef>
          <a:fillRef idx="0">
            <a:schemeClr val="accent3"/>
          </a:fillRef>
          <a:effectRef idx="0">
            <a:schemeClr val="accent3"/>
          </a:effectRef>
          <a:fontRef idx="minor">
            <a:schemeClr val="tx1"/>
          </a:fontRef>
        </p:style>
      </p:cxnSp>
      <p:sp>
        <p:nvSpPr>
          <p:cNvPr id="35" name="Rectangle 34"/>
          <p:cNvSpPr/>
          <p:nvPr/>
        </p:nvSpPr>
        <p:spPr>
          <a:xfrm>
            <a:off x="7196797" y="4007129"/>
            <a:ext cx="814019" cy="707886"/>
          </a:xfrm>
          <a:prstGeom prst="rect">
            <a:avLst/>
          </a:prstGeom>
        </p:spPr>
        <p:txBody>
          <a:bodyPr wrap="square" lIns="0" tIns="0" rIns="0" bIns="0" anchor="t">
            <a:spAutoFit/>
          </a:bodyPr>
          <a:lstStyle/>
          <a:p>
            <a:r>
              <a:rPr lang="en-US" sz="4600" b="1">
                <a:solidFill>
                  <a:schemeClr val="accent3"/>
                </a:solidFill>
                <a:latin typeface="Arial"/>
                <a:cs typeface="Arial"/>
              </a:rPr>
              <a:t>03</a:t>
            </a:r>
          </a:p>
        </p:txBody>
      </p:sp>
      <p:sp>
        <p:nvSpPr>
          <p:cNvPr id="26" name="Rectangle 25"/>
          <p:cNvSpPr/>
          <p:nvPr/>
        </p:nvSpPr>
        <p:spPr>
          <a:xfrm>
            <a:off x="8256821" y="3997909"/>
            <a:ext cx="4116970" cy="338554"/>
          </a:xfrm>
          <a:prstGeom prst="rect">
            <a:avLst/>
          </a:prstGeom>
        </p:spPr>
        <p:txBody>
          <a:bodyPr wrap="square" lIns="91440" tIns="45720" rIns="91440" bIns="45720" anchor="t">
            <a:spAutoFit/>
          </a:bodyPr>
          <a:lstStyle/>
          <a:p>
            <a:r>
              <a:rPr lang="en-US" sz="1600" b="1">
                <a:latin typeface="Arial"/>
                <a:cs typeface="Arial"/>
              </a:rPr>
              <a:t>What’s in AP Precalculus?</a:t>
            </a:r>
          </a:p>
        </p:txBody>
      </p:sp>
      <p:sp>
        <p:nvSpPr>
          <p:cNvPr id="27" name="Rectangle 26"/>
          <p:cNvSpPr/>
          <p:nvPr/>
        </p:nvSpPr>
        <p:spPr>
          <a:xfrm>
            <a:off x="8253371" y="4319463"/>
            <a:ext cx="4120420" cy="523220"/>
          </a:xfrm>
          <a:prstGeom prst="rect">
            <a:avLst/>
          </a:prstGeom>
        </p:spPr>
        <p:txBody>
          <a:bodyPr wrap="square" lIns="91440" tIns="45720" rIns="91440" bIns="45720" anchor="t">
            <a:spAutoFit/>
          </a:bodyPr>
          <a:lstStyle/>
          <a:p>
            <a:r>
              <a:rPr lang="en-US" sz="1400">
                <a:latin typeface="Arial"/>
                <a:cs typeface="Arial"/>
              </a:rPr>
              <a:t>Student Experience, Unit Outline, Course at a Glance, Mathematical Practices</a:t>
            </a:r>
          </a:p>
        </p:txBody>
      </p:sp>
      <p:cxnSp>
        <p:nvCxnSpPr>
          <p:cNvPr id="36" name="Straight Connector 35">
            <a:extLst>
              <a:ext uri="{C183D7F6-B498-43B3-948B-1728B52AA6E4}">
                <adec:decorative xmlns:adec="http://schemas.microsoft.com/office/drawing/2017/decorative" val="1"/>
              </a:ext>
            </a:extLst>
          </p:cNvPr>
          <p:cNvCxnSpPr/>
          <p:nvPr/>
        </p:nvCxnSpPr>
        <p:spPr>
          <a:xfrm>
            <a:off x="7227359" y="4719941"/>
            <a:ext cx="601218" cy="0"/>
          </a:xfrm>
          <a:prstGeom prst="line">
            <a:avLst/>
          </a:prstGeom>
          <a:ln w="38100">
            <a:solidFill>
              <a:schemeClr val="accent3"/>
            </a:solidFill>
          </a:ln>
        </p:spPr>
        <p:style>
          <a:lnRef idx="1">
            <a:schemeClr val="accent3"/>
          </a:lnRef>
          <a:fillRef idx="0">
            <a:schemeClr val="accent3"/>
          </a:fillRef>
          <a:effectRef idx="0">
            <a:schemeClr val="accent3"/>
          </a:effectRef>
          <a:fontRef idx="minor">
            <a:schemeClr val="tx1"/>
          </a:fontRef>
        </p:style>
      </p:cxnSp>
      <p:sp>
        <p:nvSpPr>
          <p:cNvPr id="37" name="Rectangle 36"/>
          <p:cNvSpPr/>
          <p:nvPr/>
        </p:nvSpPr>
        <p:spPr>
          <a:xfrm>
            <a:off x="7196797" y="5298551"/>
            <a:ext cx="814019" cy="707886"/>
          </a:xfrm>
          <a:prstGeom prst="rect">
            <a:avLst/>
          </a:prstGeom>
        </p:spPr>
        <p:txBody>
          <a:bodyPr wrap="square" lIns="0" tIns="0" rIns="0" bIns="0" anchor="t">
            <a:spAutoFit/>
          </a:bodyPr>
          <a:lstStyle/>
          <a:p>
            <a:r>
              <a:rPr lang="en-US" sz="4600" b="1">
                <a:solidFill>
                  <a:schemeClr val="accent3"/>
                </a:solidFill>
                <a:latin typeface="Arial"/>
                <a:cs typeface="Arial"/>
              </a:rPr>
              <a:t>04</a:t>
            </a:r>
          </a:p>
        </p:txBody>
      </p:sp>
      <p:sp>
        <p:nvSpPr>
          <p:cNvPr id="28" name="Rectangle 27"/>
          <p:cNvSpPr/>
          <p:nvPr/>
        </p:nvSpPr>
        <p:spPr>
          <a:xfrm>
            <a:off x="8256821" y="5227615"/>
            <a:ext cx="4116970" cy="338554"/>
          </a:xfrm>
          <a:prstGeom prst="rect">
            <a:avLst/>
          </a:prstGeom>
        </p:spPr>
        <p:txBody>
          <a:bodyPr wrap="square" lIns="91440" tIns="45720" rIns="91440" bIns="45720" anchor="t">
            <a:spAutoFit/>
          </a:bodyPr>
          <a:lstStyle/>
          <a:p>
            <a:r>
              <a:rPr lang="en-US" sz="1600" b="1">
                <a:latin typeface="Arial"/>
                <a:cs typeface="Arial"/>
              </a:rPr>
              <a:t>Bring AP Precalculus to your school.</a:t>
            </a:r>
          </a:p>
        </p:txBody>
      </p:sp>
      <p:sp>
        <p:nvSpPr>
          <p:cNvPr id="29" name="Rectangle 28"/>
          <p:cNvSpPr/>
          <p:nvPr/>
        </p:nvSpPr>
        <p:spPr>
          <a:xfrm>
            <a:off x="8253371" y="5549169"/>
            <a:ext cx="4120420" cy="523220"/>
          </a:xfrm>
          <a:prstGeom prst="rect">
            <a:avLst/>
          </a:prstGeom>
        </p:spPr>
        <p:txBody>
          <a:bodyPr wrap="square" lIns="91440" tIns="45720" rIns="91440" bIns="45720" anchor="t">
            <a:spAutoFit/>
          </a:bodyPr>
          <a:lstStyle/>
          <a:p>
            <a:r>
              <a:rPr lang="en-US" sz="1400">
                <a:latin typeface="Arial"/>
                <a:cs typeface="Arial"/>
              </a:rPr>
              <a:t>Textbooks, Calculators, Teacher Supports, Student Readiness</a:t>
            </a:r>
          </a:p>
        </p:txBody>
      </p:sp>
      <p:cxnSp>
        <p:nvCxnSpPr>
          <p:cNvPr id="38" name="Straight Connector 37">
            <a:extLst>
              <a:ext uri="{C183D7F6-B498-43B3-948B-1728B52AA6E4}">
                <adec:decorative xmlns:adec="http://schemas.microsoft.com/office/drawing/2017/decorative" val="1"/>
              </a:ext>
            </a:extLst>
          </p:cNvPr>
          <p:cNvCxnSpPr/>
          <p:nvPr/>
        </p:nvCxnSpPr>
        <p:spPr>
          <a:xfrm>
            <a:off x="7227359" y="6011363"/>
            <a:ext cx="601218" cy="0"/>
          </a:xfrm>
          <a:prstGeom prst="line">
            <a:avLst/>
          </a:prstGeom>
          <a:ln w="38100">
            <a:solidFill>
              <a:schemeClr val="accent3"/>
            </a:solidFill>
          </a:ln>
        </p:spPr>
        <p:style>
          <a:lnRef idx="1">
            <a:schemeClr val="accent3"/>
          </a:lnRef>
          <a:fillRef idx="0">
            <a:schemeClr val="accent3"/>
          </a:fillRef>
          <a:effectRef idx="0">
            <a:schemeClr val="accent3"/>
          </a:effectRef>
          <a:fontRef idx="minor">
            <a:schemeClr val="tx1"/>
          </a:fontRef>
        </p:style>
      </p:cxnSp>
      <p:pic>
        <p:nvPicPr>
          <p:cNvPr id="21" name="Picture 20">
            <a:extLst>
              <a:ext uri="{FF2B5EF4-FFF2-40B4-BE49-F238E27FC236}">
                <a16:creationId xmlns:a16="http://schemas.microsoft.com/office/drawing/2014/main" id="{CC882188-BD9A-C84D-8765-A905223C06FD}"/>
              </a:ext>
              <a:ext uri="{C183D7F6-B498-43B3-948B-1728B52AA6E4}">
                <adec:decorative xmlns:adec="http://schemas.microsoft.com/office/drawing/2017/decorative" val="1"/>
              </a:ext>
            </a:extLst>
          </p:cNvPr>
          <p:cNvPicPr>
            <a:picLocks noChangeAspect="1"/>
          </p:cNvPicPr>
          <p:nvPr/>
        </p:nvPicPr>
        <p:blipFill>
          <a:blip r:embed="rId2"/>
          <a:srcRect t="20" b="20"/>
          <a:stretch/>
        </p:blipFill>
        <p:spPr>
          <a:xfrm>
            <a:off x="393731" y="1415265"/>
            <a:ext cx="6227607" cy="4150069"/>
          </a:xfrm>
          <a:prstGeom prst="rect">
            <a:avLst/>
          </a:prstGeom>
        </p:spPr>
      </p:pic>
    </p:spTree>
    <p:extLst>
      <p:ext uri="{BB962C8B-B14F-4D97-AF65-F5344CB8AC3E}">
        <p14:creationId xmlns:p14="http://schemas.microsoft.com/office/powerpoint/2010/main" val="3433704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0557C-B83B-3040-8942-8EC51932C403}"/>
              </a:ext>
              <a:ext uri="{C183D7F6-B498-43B3-948B-1728B52AA6E4}">
                <adec:decorative xmlns:adec="http://schemas.microsoft.com/office/drawing/2017/decorative" val="0"/>
              </a:ext>
            </a:extLst>
          </p:cNvPr>
          <p:cNvSpPr>
            <a:spLocks noGrp="1"/>
          </p:cNvSpPr>
          <p:nvPr>
            <p:ph type="ctrTitle"/>
          </p:nvPr>
        </p:nvSpPr>
        <p:spPr>
          <a:xfrm>
            <a:off x="471601" y="4604656"/>
            <a:ext cx="11898085" cy="1540782"/>
          </a:xfrm>
        </p:spPr>
        <p:txBody>
          <a:bodyPr/>
          <a:lstStyle/>
          <a:p>
            <a:pPr>
              <a:lnSpc>
                <a:spcPct val="110000"/>
              </a:lnSpc>
              <a:spcBef>
                <a:spcPts val="1200"/>
              </a:spcBef>
              <a:spcAft>
                <a:spcPts val="1200"/>
              </a:spcAft>
            </a:pPr>
            <a:r>
              <a:rPr lang="en-US" sz="3400" b="1" dirty="0">
                <a:latin typeface="Arial" panose="020B0604020202020204" pitchFamily="34" charset="0"/>
                <a:cs typeface="Arial" panose="020B0604020202020204" pitchFamily="34" charset="0"/>
              </a:rPr>
              <a:t>To learn more about AP Precalculus</a:t>
            </a:r>
            <a:br>
              <a:rPr lang="en-US" sz="3600" b="1" dirty="0">
                <a:latin typeface="Arial" panose="020B0604020202020204" pitchFamily="34" charset="0"/>
                <a:cs typeface="Arial" panose="020B0604020202020204" pitchFamily="34" charset="0"/>
              </a:rPr>
            </a:br>
            <a:r>
              <a:rPr lang="en-US" sz="2800" b="1" dirty="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https://apcentral.collegeboard.org/courses/ap-precalculus</a:t>
            </a:r>
            <a:r>
              <a:rPr lang="en-US" sz="2800" b="1" dirty="0">
                <a:solidFill>
                  <a:schemeClr val="tx1"/>
                </a:solidFill>
                <a:latin typeface="Arial" panose="020B0604020202020204" pitchFamily="34" charset="0"/>
                <a:cs typeface="Arial" panose="020B0604020202020204" pitchFamily="34" charset="0"/>
              </a:rPr>
              <a:t> </a:t>
            </a:r>
            <a:endParaRPr lang="en-US" sz="2000" b="1"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B3B9673-66AA-3716-75E2-D0CEA5BEB738}"/>
              </a:ext>
              <a:ext uri="{C183D7F6-B498-43B3-948B-1728B52AA6E4}">
                <adec:decorative xmlns:adec="http://schemas.microsoft.com/office/drawing/2017/decorative" val="1"/>
              </a:ext>
            </a:extLst>
          </p:cNvPr>
          <p:cNvPicPr>
            <a:picLocks noChangeAspect="1"/>
          </p:cNvPicPr>
          <p:nvPr/>
        </p:nvPicPr>
        <p:blipFill rotWithShape="1">
          <a:blip r:embed="rId3"/>
          <a:srcRect t="4345" b="20612"/>
          <a:stretch/>
        </p:blipFill>
        <p:spPr>
          <a:xfrm>
            <a:off x="3168133" y="510363"/>
            <a:ext cx="6505019" cy="4094293"/>
          </a:xfrm>
          <a:prstGeom prst="rect">
            <a:avLst/>
          </a:prstGeom>
          <a:ln w="6350">
            <a:solidFill>
              <a:schemeClr val="accent5"/>
            </a:solidFill>
          </a:ln>
          <a:effectLst>
            <a:outerShdw blurRad="254000" dist="127000" dir="2700000" algn="tl" rotWithShape="0">
              <a:prstClr val="black">
                <a:alpha val="29869"/>
              </a:prstClr>
            </a:outerShdw>
          </a:effectLst>
        </p:spPr>
      </p:pic>
    </p:spTree>
    <p:extLst>
      <p:ext uri="{BB962C8B-B14F-4D97-AF65-F5344CB8AC3E}">
        <p14:creationId xmlns:p14="http://schemas.microsoft.com/office/powerpoint/2010/main" val="2449253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22031"/>
            <a:ext cx="1891323" cy="452035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9600" b="1">
                <a:solidFill>
                  <a:schemeClr val="tx2"/>
                </a:solidFill>
                <a:latin typeface="Arial" panose="020B0604020202020204" pitchFamily="34" charset="0"/>
                <a:cs typeface="Arial" panose="020B0604020202020204" pitchFamily="34" charset="0"/>
              </a:rPr>
              <a:t>1</a:t>
            </a:r>
          </a:p>
        </p:txBody>
      </p:sp>
      <p:sp>
        <p:nvSpPr>
          <p:cNvPr id="6" name="Title 5"/>
          <p:cNvSpPr>
            <a:spLocks noGrp="1"/>
          </p:cNvSpPr>
          <p:nvPr>
            <p:ph type="ctrTitle"/>
          </p:nvPr>
        </p:nvSpPr>
        <p:spPr/>
        <p:txBody>
          <a:bodyPr/>
          <a:lstStyle/>
          <a:p>
            <a:br>
              <a:rPr lang="en-US" sz="7200">
                <a:latin typeface="Arial" panose="020B0604020202020204" pitchFamily="34" charset="0"/>
                <a:cs typeface="Arial" panose="020B0604020202020204" pitchFamily="34" charset="0"/>
              </a:rPr>
            </a:br>
            <a:r>
              <a:rPr lang="en-US" sz="7200">
                <a:latin typeface="Arial" panose="020B0604020202020204" pitchFamily="34" charset="0"/>
                <a:cs typeface="Arial" panose="020B0604020202020204" pitchFamily="34" charset="0"/>
              </a:rPr>
              <a:t>Why offer AP Precalculus?</a:t>
            </a:r>
          </a:p>
        </p:txBody>
      </p:sp>
      <p:sp>
        <p:nvSpPr>
          <p:cNvPr id="3" name="BainBulletsConfiguration">
            <a:extLst>
              <a:ext uri="{C183D7F6-B498-43B3-948B-1728B52AA6E4}">
                <adec:decorative xmlns:adec="http://schemas.microsoft.com/office/drawing/2017/decorative" val="1"/>
              </a:ext>
            </a:extLst>
          </p:cNvPr>
          <p:cNvSpPr txBox="1"/>
          <p:nvPr/>
        </p:nvSpPr>
        <p:spPr>
          <a:xfrm>
            <a:off x="12700" y="12700"/>
            <a:ext cx="8890000" cy="88092"/>
          </a:xfrm>
          <a:prstGeom prst="rect">
            <a:avLst/>
          </a:prstGeom>
          <a:noFill/>
        </p:spPr>
        <p:txBody>
          <a:bodyPr vert="horz" wrap="square" lIns="36000" tIns="36000" rIns="36000" bIns="36000" rtlCol="0">
            <a:spAutoFit/>
          </a:bodyPr>
          <a:lstStyle/>
          <a:p>
            <a:endParaRPr lang="en-US" sz="100" err="1">
              <a:solidFill>
                <a:srgbClr val="FFFFFF"/>
              </a:solidFill>
            </a:endParaRPr>
          </a:p>
        </p:txBody>
      </p:sp>
    </p:spTree>
    <p:extLst>
      <p:ext uri="{BB962C8B-B14F-4D97-AF65-F5344CB8AC3E}">
        <p14:creationId xmlns:p14="http://schemas.microsoft.com/office/powerpoint/2010/main" val="409866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E5C219-ED1B-7823-5F33-55BB1F599776}"/>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College math represents a frustrating barrier to success.</a:t>
            </a:r>
          </a:p>
        </p:txBody>
      </p:sp>
      <p:sp>
        <p:nvSpPr>
          <p:cNvPr id="4" name="Subtitle 3">
            <a:extLst>
              <a:ext uri="{FF2B5EF4-FFF2-40B4-BE49-F238E27FC236}">
                <a16:creationId xmlns:a16="http://schemas.microsoft.com/office/drawing/2014/main" id="{FE658737-6DD7-6C7F-0FF5-9BD77499D875}"/>
              </a:ext>
            </a:extLst>
          </p:cNvPr>
          <p:cNvSpPr>
            <a:spLocks noGrp="1"/>
          </p:cNvSpPr>
          <p:nvPr>
            <p:ph type="subTitle" idx="4294967295"/>
          </p:nvPr>
        </p:nvSpPr>
        <p:spPr>
          <a:xfrm>
            <a:off x="375444" y="1136650"/>
            <a:ext cx="8312944" cy="561975"/>
          </a:xfrm>
        </p:spPr>
        <p:txBody>
          <a:bodyPr/>
          <a:lstStyle/>
          <a:p>
            <a:pPr marL="0" indent="0">
              <a:buNone/>
            </a:pPr>
            <a:r>
              <a:rPr lang="en-US" dirty="0">
                <a:solidFill>
                  <a:schemeClr val="accent3"/>
                </a:solidFill>
                <a:latin typeface="Arial" panose="020B0604020202020204" pitchFamily="34" charset="0"/>
              </a:rPr>
              <a:t>Every year, thousands of new college students must take remedial math.</a:t>
            </a:r>
          </a:p>
        </p:txBody>
      </p:sp>
      <p:sp>
        <p:nvSpPr>
          <p:cNvPr id="17" name="Rectangle 16">
            <a:extLst>
              <a:ext uri="{FF2B5EF4-FFF2-40B4-BE49-F238E27FC236}">
                <a16:creationId xmlns:a16="http://schemas.microsoft.com/office/drawing/2014/main" id="{FEC036FB-27AC-13FE-5B1C-1B992DB3BE0E}"/>
              </a:ext>
              <a:ext uri="{C183D7F6-B498-43B3-948B-1728B52AA6E4}">
                <adec:decorative xmlns:adec="http://schemas.microsoft.com/office/drawing/2017/decorative" val="1"/>
              </a:ext>
            </a:extLst>
          </p:cNvPr>
          <p:cNvSpPr/>
          <p:nvPr/>
        </p:nvSpPr>
        <p:spPr>
          <a:xfrm>
            <a:off x="396762" y="1833213"/>
            <a:ext cx="3477148" cy="3418906"/>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19" name="TextBox 18">
            <a:extLst>
              <a:ext uri="{FF2B5EF4-FFF2-40B4-BE49-F238E27FC236}">
                <a16:creationId xmlns:a16="http://schemas.microsoft.com/office/drawing/2014/main" id="{65F76BC1-520E-A3D1-D95E-6D6475F8B4D0}"/>
              </a:ext>
              <a:ext uri="{C183D7F6-B498-43B3-948B-1728B52AA6E4}">
                <adec:decorative xmlns:adec="http://schemas.microsoft.com/office/drawing/2017/decorative" val="0"/>
              </a:ext>
            </a:extLst>
          </p:cNvPr>
          <p:cNvSpPr txBox="1"/>
          <p:nvPr/>
        </p:nvSpPr>
        <p:spPr>
          <a:xfrm>
            <a:off x="806344" y="2085286"/>
            <a:ext cx="2657985" cy="1303809"/>
          </a:xfrm>
          <a:prstGeom prst="rect">
            <a:avLst/>
          </a:prstGeom>
          <a:noFill/>
        </p:spPr>
        <p:txBody>
          <a:bodyPr wrap="square" lIns="0" tIns="36000" rIns="36000" bIns="36000" rtlCol="0">
            <a:noAutofit/>
          </a:bodyPr>
          <a:lstStyle/>
          <a:p>
            <a:pPr algn="ctr"/>
            <a:r>
              <a:rPr lang="en-US" sz="8000" b="1" dirty="0">
                <a:solidFill>
                  <a:schemeClr val="accent3"/>
                </a:solidFill>
                <a:latin typeface="Arial" panose="020B0604020202020204" pitchFamily="34" charset="0"/>
                <a:cs typeface="Arial" panose="020B0604020202020204" pitchFamily="34" charset="0"/>
              </a:rPr>
              <a:t>40%</a:t>
            </a:r>
          </a:p>
        </p:txBody>
      </p:sp>
      <p:sp>
        <p:nvSpPr>
          <p:cNvPr id="18" name="Rectangle 17">
            <a:extLst>
              <a:ext uri="{FF2B5EF4-FFF2-40B4-BE49-F238E27FC236}">
                <a16:creationId xmlns:a16="http://schemas.microsoft.com/office/drawing/2014/main" id="{FECDE9AA-6E6F-9260-9659-9336EDF31617}"/>
              </a:ext>
            </a:extLst>
          </p:cNvPr>
          <p:cNvSpPr/>
          <p:nvPr/>
        </p:nvSpPr>
        <p:spPr>
          <a:xfrm>
            <a:off x="855176" y="3395062"/>
            <a:ext cx="2560320" cy="1384995"/>
          </a:xfrm>
          <a:prstGeom prst="rect">
            <a:avLst/>
          </a:prstGeom>
        </p:spPr>
        <p:txBody>
          <a:bodyPr wrap="square" lIns="0" tIns="0" rIns="0" bIns="0">
            <a:spAutoFit/>
          </a:bodyPr>
          <a:lstStyle/>
          <a:p>
            <a:r>
              <a:rPr lang="en-US" sz="1500" dirty="0">
                <a:latin typeface="Arial" panose="020B0604020202020204" pitchFamily="34" charset="0"/>
                <a:cs typeface="Arial" panose="020B0604020202020204" pitchFamily="34" charset="0"/>
              </a:rPr>
              <a:t>Students who enter college as STEM majors, but switch to a non-STEM major or fall short of a degree after failing common gateway courses, particularly calculus.</a:t>
            </a:r>
            <a:r>
              <a:rPr lang="en-US" sz="1500" baseline="30000" dirty="0">
                <a:latin typeface="Arial" panose="020B0604020202020204" pitchFamily="34" charset="0"/>
                <a:cs typeface="Arial" panose="020B0604020202020204" pitchFamily="34" charset="0"/>
              </a:rPr>
              <a:t>2</a:t>
            </a:r>
          </a:p>
        </p:txBody>
      </p:sp>
      <p:sp>
        <p:nvSpPr>
          <p:cNvPr id="5" name="Text Placeholder 4">
            <a:extLst>
              <a:ext uri="{FF2B5EF4-FFF2-40B4-BE49-F238E27FC236}">
                <a16:creationId xmlns:a16="http://schemas.microsoft.com/office/drawing/2014/main" id="{6E3C6B6B-3830-B257-64D9-F1483C651170}"/>
              </a:ext>
            </a:extLst>
          </p:cNvPr>
          <p:cNvSpPr>
            <a:spLocks noGrp="1"/>
          </p:cNvSpPr>
          <p:nvPr>
            <p:ph type="body" sz="quarter" idx="4294967295"/>
          </p:nvPr>
        </p:nvSpPr>
        <p:spPr>
          <a:xfrm>
            <a:off x="5406980" y="1833044"/>
            <a:ext cx="6902450" cy="738187"/>
          </a:xfrm>
        </p:spPr>
        <p:txBody>
          <a:bodyPr lIns="0" tIns="0" rIns="0" bIns="0">
            <a:noAutofit/>
          </a:bodyPr>
          <a:lstStyle/>
          <a:p>
            <a:pPr marL="0" indent="0">
              <a:buNone/>
            </a:pPr>
            <a:r>
              <a:rPr lang="en-US" sz="1600" dirty="0"/>
              <a:t>The Mathematical Association of America has described Americans’ struggle with math as </a:t>
            </a:r>
            <a:r>
              <a:rPr lang="en-US" sz="1600" b="1" dirty="0"/>
              <a:t>“the most significant barrier” </a:t>
            </a:r>
            <a:r>
              <a:rPr lang="en-US" sz="1600" dirty="0"/>
              <a:t>to completing both STEM and non-STEM degrees.</a:t>
            </a:r>
            <a:r>
              <a:rPr lang="en-US" sz="1600" baseline="30000" dirty="0"/>
              <a:t>1</a:t>
            </a:r>
          </a:p>
        </p:txBody>
      </p:sp>
      <p:sp>
        <p:nvSpPr>
          <p:cNvPr id="10" name="Text Placeholder 4">
            <a:extLst>
              <a:ext uri="{FF2B5EF4-FFF2-40B4-BE49-F238E27FC236}">
                <a16:creationId xmlns:a16="http://schemas.microsoft.com/office/drawing/2014/main" id="{702601E8-56E8-80A6-5FE4-71668320F014}"/>
              </a:ext>
            </a:extLst>
          </p:cNvPr>
          <p:cNvSpPr txBox="1">
            <a:spLocks/>
          </p:cNvSpPr>
          <p:nvPr/>
        </p:nvSpPr>
        <p:spPr>
          <a:xfrm>
            <a:off x="5406982" y="2946413"/>
            <a:ext cx="6903003" cy="957929"/>
          </a:xfrm>
          <a:prstGeom prst="rect">
            <a:avLst/>
          </a:prstGeom>
        </p:spPr>
        <p:txBody>
          <a:bodyPr vert="horz" lIns="0" tIns="0" rIns="0" bIns="0" rtlCol="0" anchor="t" anchorCtr="0">
            <a:noAutofit/>
          </a:bodyPr>
          <a:lstStyle>
            <a:lvl1pPr marL="271463" marR="0" indent="-271463" algn="l" defTabSz="981075"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74675" marR="0" indent="-119063" algn="l" defTabSz="981075" rtl="0" eaLnBrk="1" fontAlgn="base" latinLnBrk="0" hangingPunct="1">
              <a:lnSpc>
                <a:spcPct val="100000"/>
              </a:lnSpc>
              <a:spcBef>
                <a:spcPct val="20000"/>
              </a:spcBef>
              <a:spcAft>
                <a:spcPct val="0"/>
              </a:spcAft>
              <a:buClr>
                <a:schemeClr val="accent3"/>
              </a:buClr>
              <a:buSzPct val="80000"/>
              <a:buFont typeface="Verdana"/>
              <a:buChar char="-"/>
              <a:tabLst/>
              <a:defRPr lang="en-CA" altLang="zh-CN" sz="1600" kern="1200" baseline="0" noProof="1">
                <a:solidFill>
                  <a:schemeClr val="tx1"/>
                </a:solidFill>
                <a:latin typeface="Arial" panose="020B0604020202020204" pitchFamily="34" charset="0"/>
                <a:ea typeface="+mn-ea"/>
                <a:cs typeface="Arial" panose="020B0604020202020204" pitchFamily="34" charset="0"/>
              </a:defRPr>
            </a:lvl2pPr>
            <a:lvl3pPr marL="1052513" marR="0" indent="-287338" algn="l" defTabSz="981075"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600" kern="1200" noProof="1">
                <a:solidFill>
                  <a:schemeClr val="tx1"/>
                </a:solidFill>
                <a:latin typeface="Arial" panose="020B0604020202020204" pitchFamily="34" charset="0"/>
                <a:ea typeface="+mn-ea"/>
                <a:cs typeface="Arial" panose="020B0604020202020204" pitchFamily="34" charset="0"/>
              </a:defRPr>
            </a:lvl3pPr>
            <a:lvl4pPr marL="1453896" marR="0" indent="-210312" algn="l" defTabSz="981334"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600" kern="1200">
                <a:solidFill>
                  <a:schemeClr val="tx1"/>
                </a:solidFill>
                <a:latin typeface="Arial" panose="020B0604020202020204" pitchFamily="34" charset="0"/>
                <a:ea typeface="+mn-ea"/>
                <a:cs typeface="Arial" panose="020B0604020202020204" pitchFamily="34" charset="0"/>
              </a:defRPr>
            </a:lvl4pPr>
            <a:lvl5pPr marL="2208002" indent="-245334" algn="l" defTabSz="981334" rtl="0" eaLnBrk="1" latinLnBrk="0" hangingPunct="1">
              <a:spcBef>
                <a:spcPct val="20000"/>
              </a:spcBef>
              <a:buClr>
                <a:schemeClr val="accent3"/>
              </a:buClr>
              <a:buSzPct val="8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None/>
            </a:pPr>
            <a:r>
              <a:rPr lang="en-US" sz="1600" dirty="0"/>
              <a:t>“The evidence is clear that </a:t>
            </a:r>
            <a:r>
              <a:rPr lang="en-US" sz="1600" b="1" dirty="0"/>
              <a:t>calculus functions as a critical gatekeeper for U.S. students seeking to enter STEM majors and careers</a:t>
            </a:r>
            <a:r>
              <a:rPr lang="en-US" sz="1600" dirty="0"/>
              <a:t>,”</a:t>
            </a:r>
            <a:r>
              <a:rPr lang="en-US" sz="1600" b="1" dirty="0"/>
              <a:t> </a:t>
            </a:r>
            <a:r>
              <a:rPr lang="en-US" sz="1600" dirty="0"/>
              <a:t>according to researchers from Just Equations, a California-based public policy institute. “Calculus’ reputation as a weed-out course is well deserved.”</a:t>
            </a:r>
            <a:r>
              <a:rPr lang="en-US" sz="1600" baseline="30000" dirty="0"/>
              <a:t>3</a:t>
            </a:r>
            <a:r>
              <a:rPr lang="en-US" sz="1600" dirty="0"/>
              <a:t> </a:t>
            </a:r>
          </a:p>
        </p:txBody>
      </p:sp>
      <p:sp>
        <p:nvSpPr>
          <p:cNvPr id="11" name="Text Placeholder 4">
            <a:extLst>
              <a:ext uri="{FF2B5EF4-FFF2-40B4-BE49-F238E27FC236}">
                <a16:creationId xmlns:a16="http://schemas.microsoft.com/office/drawing/2014/main" id="{D9FF07C3-18A5-7CCB-6835-6AAB57307267}"/>
              </a:ext>
            </a:extLst>
          </p:cNvPr>
          <p:cNvSpPr txBox="1">
            <a:spLocks/>
          </p:cNvSpPr>
          <p:nvPr/>
        </p:nvSpPr>
        <p:spPr>
          <a:xfrm>
            <a:off x="5406980" y="4294189"/>
            <a:ext cx="6903002" cy="957930"/>
          </a:xfrm>
          <a:prstGeom prst="rect">
            <a:avLst/>
          </a:prstGeom>
        </p:spPr>
        <p:txBody>
          <a:bodyPr vert="horz" lIns="0" tIns="0" rIns="0" bIns="0" rtlCol="0" anchor="t" anchorCtr="0">
            <a:noAutofit/>
          </a:bodyPr>
          <a:lstStyle>
            <a:lvl1pPr marL="271463" marR="0" indent="-271463" algn="l" defTabSz="981075"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74675" marR="0" indent="-119063" algn="l" defTabSz="981075" rtl="0" eaLnBrk="1" fontAlgn="base" latinLnBrk="0" hangingPunct="1">
              <a:lnSpc>
                <a:spcPct val="100000"/>
              </a:lnSpc>
              <a:spcBef>
                <a:spcPct val="20000"/>
              </a:spcBef>
              <a:spcAft>
                <a:spcPct val="0"/>
              </a:spcAft>
              <a:buClr>
                <a:schemeClr val="accent3"/>
              </a:buClr>
              <a:buSzPct val="80000"/>
              <a:buFont typeface="Verdana"/>
              <a:buChar char="-"/>
              <a:tabLst/>
              <a:defRPr lang="en-CA" altLang="zh-CN" sz="1600" kern="1200" baseline="0" noProof="1">
                <a:solidFill>
                  <a:schemeClr val="tx1"/>
                </a:solidFill>
                <a:latin typeface="Arial" panose="020B0604020202020204" pitchFamily="34" charset="0"/>
                <a:ea typeface="+mn-ea"/>
                <a:cs typeface="Arial" panose="020B0604020202020204" pitchFamily="34" charset="0"/>
              </a:defRPr>
            </a:lvl2pPr>
            <a:lvl3pPr marL="1052513" marR="0" indent="-287338" algn="l" defTabSz="981075"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600" kern="1200" noProof="1">
                <a:solidFill>
                  <a:schemeClr val="tx1"/>
                </a:solidFill>
                <a:latin typeface="Arial" panose="020B0604020202020204" pitchFamily="34" charset="0"/>
                <a:ea typeface="+mn-ea"/>
                <a:cs typeface="Arial" panose="020B0604020202020204" pitchFamily="34" charset="0"/>
              </a:defRPr>
            </a:lvl3pPr>
            <a:lvl4pPr marL="1453896" marR="0" indent="-210312" algn="l" defTabSz="981334"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600" kern="1200">
                <a:solidFill>
                  <a:schemeClr val="tx1"/>
                </a:solidFill>
                <a:latin typeface="Arial" panose="020B0604020202020204" pitchFamily="34" charset="0"/>
                <a:ea typeface="+mn-ea"/>
                <a:cs typeface="Arial" panose="020B0604020202020204" pitchFamily="34" charset="0"/>
              </a:defRPr>
            </a:lvl4pPr>
            <a:lvl5pPr marL="2208002" indent="-245334" algn="l" defTabSz="981334" rtl="0" eaLnBrk="1" latinLnBrk="0" hangingPunct="1">
              <a:spcBef>
                <a:spcPct val="20000"/>
              </a:spcBef>
              <a:buClr>
                <a:schemeClr val="accent3"/>
              </a:buClr>
              <a:buSzPct val="8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None/>
            </a:pPr>
            <a:r>
              <a:rPr lang="en-US" sz="1600"/>
              <a:t>Looking across all majors, </a:t>
            </a:r>
            <a:r>
              <a:rPr lang="en-US" sz="1600" b="1"/>
              <a:t>40% of college students lack sufficient math in high school to enroll in college-level math courses</a:t>
            </a:r>
            <a:r>
              <a:rPr lang="en-US" sz="1600"/>
              <a:t>, so must spend time and money on remedial math courses that do not count toward their degrees. Nearly half of these students fail to fulfill the math requirement.</a:t>
            </a:r>
            <a:r>
              <a:rPr lang="en-US" sz="1600" baseline="30000"/>
              <a:t>4</a:t>
            </a:r>
            <a:endParaRPr lang="en-US" sz="1600"/>
          </a:p>
        </p:txBody>
      </p:sp>
      <p:sp>
        <p:nvSpPr>
          <p:cNvPr id="6" name="TextBox 5">
            <a:extLst>
              <a:ext uri="{FF2B5EF4-FFF2-40B4-BE49-F238E27FC236}">
                <a16:creationId xmlns:a16="http://schemas.microsoft.com/office/drawing/2014/main" id="{74A78A9F-551D-4594-9C51-D742CF49D2D6}"/>
              </a:ext>
            </a:extLst>
          </p:cNvPr>
          <p:cNvSpPr txBox="1"/>
          <p:nvPr/>
        </p:nvSpPr>
        <p:spPr>
          <a:xfrm>
            <a:off x="396762" y="5795027"/>
            <a:ext cx="12048762" cy="739296"/>
          </a:xfrm>
          <a:prstGeom prst="rect">
            <a:avLst/>
          </a:prstGeom>
          <a:noFill/>
        </p:spPr>
        <p:txBody>
          <a:bodyPr wrap="square" lIns="36000" tIns="36000" rIns="36000" bIns="36000" rtlCol="0">
            <a:spAutoFit/>
          </a:bodyPr>
          <a:lstStyle/>
          <a:p>
            <a:pPr lvl="0">
              <a:lnSpc>
                <a:spcPct val="110000"/>
              </a:lnSpc>
            </a:pPr>
            <a:r>
              <a:rPr lang="en-US" sz="800" baseline="30000">
                <a:latin typeface="Arial" panose="020B0604020202020204" pitchFamily="34" charset="0"/>
                <a:cs typeface="Arial" panose="020B0604020202020204" pitchFamily="34" charset="0"/>
              </a:rPr>
              <a:t>1</a:t>
            </a:r>
            <a:r>
              <a:rPr lang="en-US" sz="800">
                <a:latin typeface="Arial" panose="020B0604020202020204" pitchFamily="34" charset="0"/>
                <a:cs typeface="Arial" panose="020B0604020202020204" pitchFamily="34" charset="0"/>
              </a:rPr>
              <a:t> “A Common Vision” Mathematical Association of America (MAA) https://</a:t>
            </a:r>
            <a:r>
              <a:rPr lang="en-US" sz="800" err="1">
                <a:latin typeface="Arial" panose="020B0604020202020204" pitchFamily="34" charset="0"/>
                <a:cs typeface="Arial" panose="020B0604020202020204" pitchFamily="34" charset="0"/>
              </a:rPr>
              <a:t>www.maa.org</a:t>
            </a:r>
            <a:r>
              <a:rPr lang="en-US" sz="800">
                <a:latin typeface="Arial" panose="020B0604020202020204" pitchFamily="34" charset="0"/>
                <a:cs typeface="Arial" panose="020B0604020202020204" pitchFamily="34" charset="0"/>
              </a:rPr>
              <a:t>/sites/default/files/pdf/</a:t>
            </a:r>
            <a:r>
              <a:rPr lang="en-US" sz="800" err="1">
                <a:latin typeface="Arial" panose="020B0604020202020204" pitchFamily="34" charset="0"/>
                <a:cs typeface="Arial" panose="020B0604020202020204" pitchFamily="34" charset="0"/>
              </a:rPr>
              <a:t>CommonVisionFinal.pdf</a:t>
            </a:r>
            <a:endParaRPr lang="en-US" sz="800">
              <a:latin typeface="Arial" panose="020B0604020202020204" pitchFamily="34" charset="0"/>
              <a:cs typeface="Arial" panose="020B0604020202020204" pitchFamily="34" charset="0"/>
            </a:endParaRPr>
          </a:p>
          <a:p>
            <a:pPr lvl="0">
              <a:lnSpc>
                <a:spcPct val="110000"/>
              </a:lnSpc>
            </a:pPr>
            <a:r>
              <a:rPr lang="en-US" sz="800" baseline="30000">
                <a:latin typeface="Arial" panose="020B0604020202020204" pitchFamily="34" charset="0"/>
                <a:cs typeface="Arial" panose="020B0604020202020204" pitchFamily="34" charset="0"/>
              </a:rPr>
              <a:t>2</a:t>
            </a:r>
            <a:r>
              <a:rPr lang="en-US" sz="800">
                <a:latin typeface="Arial" panose="020B0604020202020204" pitchFamily="34" charset="0"/>
                <a:cs typeface="Arial" panose="020B0604020202020204" pitchFamily="34" charset="0"/>
              </a:rPr>
              <a:t> </a:t>
            </a:r>
            <a:r>
              <a:rPr lang="en-US" sz="800">
                <a:latin typeface="Arial" panose="020B0604020202020204" pitchFamily="34" charset="0"/>
                <a:cs typeface="Arial" panose="020B0604020202020204" pitchFamily="34" charset="0"/>
                <a:hlinkClick r:id="rId3"/>
              </a:rPr>
              <a:t>https://www.nytimes.com/2011/11/06/education/edlife/why-science-majors-change-their-mind-its-just-so-darn-hard.html?pagewanted=all</a:t>
            </a:r>
            <a:endParaRPr lang="en-US" sz="800">
              <a:latin typeface="Arial" panose="020B0604020202020204" pitchFamily="34" charset="0"/>
              <a:cs typeface="Arial" panose="020B0604020202020204" pitchFamily="34" charset="0"/>
            </a:endParaRPr>
          </a:p>
          <a:p>
            <a:pPr lvl="0">
              <a:lnSpc>
                <a:spcPct val="110000"/>
              </a:lnSpc>
            </a:pPr>
            <a:r>
              <a:rPr lang="en-US" sz="800" baseline="30000">
                <a:latin typeface="Arial" panose="020B0604020202020204" pitchFamily="34" charset="0"/>
                <a:cs typeface="Arial" panose="020B0604020202020204" pitchFamily="34" charset="0"/>
              </a:rPr>
              <a:t>3</a:t>
            </a:r>
            <a:r>
              <a:rPr lang="en-US" sz="800">
                <a:latin typeface="Arial" panose="020B0604020202020204" pitchFamily="34" charset="0"/>
                <a:cs typeface="Arial" panose="020B0604020202020204" pitchFamily="34" charset="0"/>
              </a:rPr>
              <a:t> </a:t>
            </a:r>
            <a:r>
              <a:rPr lang="en-US" sz="800">
                <a:latin typeface="Arial" panose="020B0604020202020204" pitchFamily="34" charset="0"/>
                <a:cs typeface="Arial" panose="020B0604020202020204" pitchFamily="34" charset="0"/>
                <a:hlinkClick r:id="rId4"/>
              </a:rPr>
              <a:t>https://justequations.org/wp-content/uploads/Learning-Lab-Calculus-Report-Layout-ADA.pdf</a:t>
            </a:r>
            <a:endParaRPr lang="en-US" sz="800">
              <a:latin typeface="Arial" panose="020B0604020202020204" pitchFamily="34" charset="0"/>
              <a:cs typeface="Arial" panose="020B0604020202020204" pitchFamily="34" charset="0"/>
            </a:endParaRPr>
          </a:p>
          <a:p>
            <a:pPr lvl="0">
              <a:lnSpc>
                <a:spcPct val="110000"/>
              </a:lnSpc>
            </a:pPr>
            <a:r>
              <a:rPr lang="en-US" sz="800" baseline="30000">
                <a:latin typeface="Arial" panose="020B0604020202020204" pitchFamily="34" charset="0"/>
                <a:cs typeface="Arial" panose="020B0604020202020204" pitchFamily="34" charset="0"/>
              </a:rPr>
              <a:t>4</a:t>
            </a:r>
            <a:r>
              <a:rPr lang="en-US" sz="800">
                <a:latin typeface="Arial" panose="020B0604020202020204" pitchFamily="34" charset="0"/>
                <a:cs typeface="Arial" panose="020B0604020202020204" pitchFamily="34" charset="0"/>
              </a:rPr>
              <a:t> Chen, X. (2016). Remedial </a:t>
            </a:r>
            <a:r>
              <a:rPr lang="en-US" sz="800" err="1">
                <a:latin typeface="Arial" panose="020B0604020202020204" pitchFamily="34" charset="0"/>
                <a:cs typeface="Arial" panose="020B0604020202020204" pitchFamily="34" charset="0"/>
              </a:rPr>
              <a:t>Coursetaking</a:t>
            </a:r>
            <a:r>
              <a:rPr lang="en-US" sz="800">
                <a:latin typeface="Arial" panose="020B0604020202020204" pitchFamily="34" charset="0"/>
                <a:cs typeface="Arial" panose="020B0604020202020204" pitchFamily="34" charset="0"/>
              </a:rPr>
              <a:t> at U.S. Public 2- and 4-Year Institutions: Scope, Experiences, and Outcomes (NCES 2016-405). U.S. Department of Education. Washington, DC: National Center for Education Statistics. Retrieved May 2022 from http://</a:t>
            </a:r>
            <a:r>
              <a:rPr lang="en-US" sz="800" err="1">
                <a:latin typeface="Arial" panose="020B0604020202020204" pitchFamily="34" charset="0"/>
                <a:cs typeface="Arial" panose="020B0604020202020204" pitchFamily="34" charset="0"/>
              </a:rPr>
              <a:t>nces.ed.gov</a:t>
            </a:r>
            <a:r>
              <a:rPr lang="en-US" sz="800">
                <a:latin typeface="Arial" panose="020B0604020202020204" pitchFamily="34" charset="0"/>
                <a:cs typeface="Arial" panose="020B0604020202020204" pitchFamily="34" charset="0"/>
              </a:rPr>
              <a:t>/</a:t>
            </a:r>
            <a:r>
              <a:rPr lang="en-US" sz="800" err="1">
                <a:latin typeface="Arial" panose="020B0604020202020204" pitchFamily="34" charset="0"/>
                <a:cs typeface="Arial" panose="020B0604020202020204" pitchFamily="34" charset="0"/>
              </a:rPr>
              <a:t>pubsearch</a:t>
            </a:r>
            <a:r>
              <a:rPr lang="en-US" sz="800">
                <a:latin typeface="Arial" panose="020B0604020202020204" pitchFamily="34" charset="0"/>
                <a:cs typeface="Arial" panose="020B0604020202020204" pitchFamily="34" charset="0"/>
              </a:rPr>
              <a:t>.</a:t>
            </a:r>
          </a:p>
        </p:txBody>
      </p:sp>
      <p:pic>
        <p:nvPicPr>
          <p:cNvPr id="14" name="Picture 13">
            <a:extLst>
              <a:ext uri="{FF2B5EF4-FFF2-40B4-BE49-F238E27FC236}">
                <a16:creationId xmlns:a16="http://schemas.microsoft.com/office/drawing/2014/main" id="{900F859B-4731-3EBB-3675-60CFDA72346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457413" y="4294189"/>
            <a:ext cx="731520" cy="731520"/>
          </a:xfrm>
          <a:prstGeom prst="rect">
            <a:avLst/>
          </a:prstGeom>
        </p:spPr>
      </p:pic>
      <p:pic>
        <p:nvPicPr>
          <p:cNvPr id="15" name="Picture 14">
            <a:extLst>
              <a:ext uri="{FF2B5EF4-FFF2-40B4-BE49-F238E27FC236}">
                <a16:creationId xmlns:a16="http://schemas.microsoft.com/office/drawing/2014/main" id="{8EF0B4E8-92A1-6625-B5A4-D1689BB267E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457413" y="2946413"/>
            <a:ext cx="731520" cy="731520"/>
          </a:xfrm>
          <a:prstGeom prst="rect">
            <a:avLst/>
          </a:prstGeom>
        </p:spPr>
      </p:pic>
      <p:pic>
        <p:nvPicPr>
          <p:cNvPr id="2" name="Picture 1">
            <a:extLst>
              <a:ext uri="{FF2B5EF4-FFF2-40B4-BE49-F238E27FC236}">
                <a16:creationId xmlns:a16="http://schemas.microsoft.com/office/drawing/2014/main" id="{8A09154A-B052-5FF6-DF88-45AB277D2CB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436094" y="1817270"/>
            <a:ext cx="731520" cy="731520"/>
          </a:xfrm>
          <a:prstGeom prst="rect">
            <a:avLst/>
          </a:prstGeom>
        </p:spPr>
      </p:pic>
    </p:spTree>
    <p:extLst>
      <p:ext uri="{BB962C8B-B14F-4D97-AF65-F5344CB8AC3E}">
        <p14:creationId xmlns:p14="http://schemas.microsoft.com/office/powerpoint/2010/main" val="2770035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a:cs typeface="Arial"/>
              </a:rPr>
              <a:t>How will AP Precalculus make a difference?</a:t>
            </a:r>
          </a:p>
        </p:txBody>
      </p:sp>
      <p:sp>
        <p:nvSpPr>
          <p:cNvPr id="3" name="BainBulletsConfiguration">
            <a:extLst>
              <a:ext uri="{C183D7F6-B498-43B3-948B-1728B52AA6E4}">
                <adec:decorative xmlns:adec="http://schemas.microsoft.com/office/drawing/2017/decorative" val="1"/>
              </a:ext>
            </a:extLst>
          </p:cNvPr>
          <p:cNvSpPr txBox="1"/>
          <p:nvPr/>
        </p:nvSpPr>
        <p:spPr>
          <a:xfrm>
            <a:off x="12700" y="12700"/>
            <a:ext cx="8890000" cy="88092"/>
          </a:xfrm>
          <a:prstGeom prst="rect">
            <a:avLst/>
          </a:prstGeom>
          <a:noFill/>
        </p:spPr>
        <p:txBody>
          <a:bodyPr vert="horz" wrap="square" lIns="36000" tIns="36000" rIns="36000" bIns="36000" rtlCol="0">
            <a:spAutoFit/>
          </a:bodyPr>
          <a:lstStyle/>
          <a:p>
            <a:endParaRPr lang="en-US" sz="100">
              <a:solidFill>
                <a:srgbClr val="FFFFFF"/>
              </a:solidFill>
            </a:endParaRPr>
          </a:p>
        </p:txBody>
      </p:sp>
      <p:sp>
        <p:nvSpPr>
          <p:cNvPr id="4" name="Oval 3"/>
          <p:cNvSpPr/>
          <p:nvPr/>
        </p:nvSpPr>
        <p:spPr>
          <a:xfrm>
            <a:off x="783605" y="1712198"/>
            <a:ext cx="595281" cy="595281"/>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2000" b="1">
                <a:solidFill>
                  <a:schemeClr val="tx2"/>
                </a:solidFill>
                <a:latin typeface="Arial"/>
                <a:cs typeface="Arial"/>
              </a:rPr>
              <a:t>1</a:t>
            </a:r>
          </a:p>
        </p:txBody>
      </p:sp>
      <p:sp>
        <p:nvSpPr>
          <p:cNvPr id="31" name="Rectangle 30"/>
          <p:cNvSpPr/>
          <p:nvPr/>
        </p:nvSpPr>
        <p:spPr>
          <a:xfrm>
            <a:off x="1567811" y="1831210"/>
            <a:ext cx="4116970" cy="338554"/>
          </a:xfrm>
          <a:prstGeom prst="rect">
            <a:avLst/>
          </a:prstGeom>
        </p:spPr>
        <p:txBody>
          <a:bodyPr wrap="square" lIns="91440" tIns="45720" rIns="91440" bIns="45720" anchor="t">
            <a:spAutoFit/>
          </a:bodyPr>
          <a:lstStyle/>
          <a:p>
            <a:r>
              <a:rPr lang="en-US" sz="1600" b="1">
                <a:latin typeface="Arial"/>
                <a:cs typeface="Arial"/>
              </a:rPr>
              <a:t>More time.</a:t>
            </a:r>
          </a:p>
        </p:txBody>
      </p:sp>
      <p:sp>
        <p:nvSpPr>
          <p:cNvPr id="32" name="Rectangle 31"/>
          <p:cNvSpPr/>
          <p:nvPr/>
        </p:nvSpPr>
        <p:spPr>
          <a:xfrm>
            <a:off x="1564361" y="2152764"/>
            <a:ext cx="4336106" cy="954107"/>
          </a:xfrm>
          <a:prstGeom prst="rect">
            <a:avLst/>
          </a:prstGeom>
        </p:spPr>
        <p:txBody>
          <a:bodyPr wrap="square" lIns="91440" tIns="45720" rIns="91440" bIns="45720" anchor="t">
            <a:spAutoFit/>
          </a:bodyPr>
          <a:lstStyle/>
          <a:p>
            <a:r>
              <a:rPr lang="en-US" sz="1400">
                <a:latin typeface="Arial"/>
                <a:cs typeface="Arial"/>
              </a:rPr>
              <a:t>AP Precalculus provides students with 140 hours of contact time with their instructor; in comparison, students who wait and take precalculus in college will typically receive 48 hours of contact. </a:t>
            </a:r>
          </a:p>
        </p:txBody>
      </p:sp>
      <p:sp>
        <p:nvSpPr>
          <p:cNvPr id="33" name="Oval 32"/>
          <p:cNvSpPr/>
          <p:nvPr/>
        </p:nvSpPr>
        <p:spPr>
          <a:xfrm>
            <a:off x="783605" y="3218843"/>
            <a:ext cx="595281" cy="595281"/>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2000" b="1">
                <a:solidFill>
                  <a:schemeClr val="tx2"/>
                </a:solidFill>
                <a:latin typeface="Arial"/>
                <a:cs typeface="Arial"/>
              </a:rPr>
              <a:t>2</a:t>
            </a:r>
          </a:p>
        </p:txBody>
      </p:sp>
      <p:sp>
        <p:nvSpPr>
          <p:cNvPr id="38" name="Rectangle 37"/>
          <p:cNvSpPr/>
          <p:nvPr/>
        </p:nvSpPr>
        <p:spPr>
          <a:xfrm>
            <a:off x="1567811" y="3337855"/>
            <a:ext cx="4116970" cy="338554"/>
          </a:xfrm>
          <a:prstGeom prst="rect">
            <a:avLst/>
          </a:prstGeom>
        </p:spPr>
        <p:txBody>
          <a:bodyPr wrap="square" lIns="91440" tIns="45720" rIns="91440" bIns="45720" anchor="t">
            <a:spAutoFit/>
          </a:bodyPr>
          <a:lstStyle/>
          <a:p>
            <a:r>
              <a:rPr lang="en-US" sz="1600" b="1">
                <a:latin typeface="Arial"/>
                <a:cs typeface="Arial"/>
              </a:rPr>
              <a:t>Familiar space, more practice.</a:t>
            </a:r>
          </a:p>
        </p:txBody>
      </p:sp>
      <p:sp>
        <p:nvSpPr>
          <p:cNvPr id="39" name="Rectangle 38"/>
          <p:cNvSpPr/>
          <p:nvPr/>
        </p:nvSpPr>
        <p:spPr>
          <a:xfrm>
            <a:off x="1564361" y="3659409"/>
            <a:ext cx="4336106" cy="1169551"/>
          </a:xfrm>
          <a:prstGeom prst="rect">
            <a:avLst/>
          </a:prstGeom>
        </p:spPr>
        <p:txBody>
          <a:bodyPr wrap="square" lIns="91440" tIns="45720" rIns="91440" bIns="45720" anchor="t">
            <a:spAutoFit/>
          </a:bodyPr>
          <a:lstStyle/>
          <a:p>
            <a:r>
              <a:rPr lang="en-US" sz="1400">
                <a:latin typeface="Arial"/>
                <a:cs typeface="Arial"/>
              </a:rPr>
              <a:t>AP Precalculus meets students where they are in the familiar environment of a high school classroom and provides free online practice and videos that can be tailored to individual students’ needs for additional help.</a:t>
            </a:r>
          </a:p>
        </p:txBody>
      </p:sp>
      <p:sp>
        <p:nvSpPr>
          <p:cNvPr id="43" name="Oval 42"/>
          <p:cNvSpPr/>
          <p:nvPr/>
        </p:nvSpPr>
        <p:spPr>
          <a:xfrm>
            <a:off x="783605" y="4794938"/>
            <a:ext cx="595281" cy="595281"/>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2000" b="1">
                <a:solidFill>
                  <a:schemeClr val="tx2"/>
                </a:solidFill>
                <a:latin typeface="Arial"/>
                <a:cs typeface="Arial"/>
              </a:rPr>
              <a:t>3</a:t>
            </a:r>
          </a:p>
        </p:txBody>
      </p:sp>
      <p:sp>
        <p:nvSpPr>
          <p:cNvPr id="44" name="Rectangle 43"/>
          <p:cNvSpPr/>
          <p:nvPr/>
        </p:nvSpPr>
        <p:spPr>
          <a:xfrm>
            <a:off x="1567811" y="4913950"/>
            <a:ext cx="4116970" cy="338554"/>
          </a:xfrm>
          <a:prstGeom prst="rect">
            <a:avLst/>
          </a:prstGeom>
        </p:spPr>
        <p:txBody>
          <a:bodyPr wrap="square" lIns="91440" tIns="45720" rIns="91440" bIns="45720" anchor="t">
            <a:spAutoFit/>
          </a:bodyPr>
          <a:lstStyle/>
          <a:p>
            <a:r>
              <a:rPr lang="en-US" sz="1600" b="1">
                <a:latin typeface="Arial"/>
                <a:cs typeface="Arial"/>
              </a:rPr>
              <a:t>Motivation.</a:t>
            </a:r>
          </a:p>
        </p:txBody>
      </p:sp>
      <p:sp>
        <p:nvSpPr>
          <p:cNvPr id="45" name="Rectangle 44"/>
          <p:cNvSpPr/>
          <p:nvPr/>
        </p:nvSpPr>
        <p:spPr>
          <a:xfrm>
            <a:off x="1564360" y="5235504"/>
            <a:ext cx="4336105" cy="954107"/>
          </a:xfrm>
          <a:prstGeom prst="rect">
            <a:avLst/>
          </a:prstGeom>
        </p:spPr>
        <p:txBody>
          <a:bodyPr wrap="square" lIns="91440" tIns="45720" rIns="91440" bIns="45720" anchor="t">
            <a:spAutoFit/>
          </a:bodyPr>
          <a:lstStyle/>
          <a:p>
            <a:r>
              <a:rPr lang="en-US" sz="1400">
                <a:latin typeface="Arial"/>
                <a:cs typeface="Arial"/>
              </a:rPr>
              <a:t>Many students are galvanized by the opportunity to earn college credit, devoting more time and effort to the sort of practice and focus that math proficiency demands.</a:t>
            </a:r>
          </a:p>
        </p:txBody>
      </p:sp>
      <p:sp>
        <p:nvSpPr>
          <p:cNvPr id="46" name="Oval 45"/>
          <p:cNvSpPr/>
          <p:nvPr/>
        </p:nvSpPr>
        <p:spPr>
          <a:xfrm>
            <a:off x="6810054" y="1712198"/>
            <a:ext cx="595281" cy="595281"/>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2000" b="1">
                <a:solidFill>
                  <a:schemeClr val="tx2"/>
                </a:solidFill>
                <a:latin typeface="Arial"/>
                <a:cs typeface="Arial"/>
              </a:rPr>
              <a:t>4</a:t>
            </a:r>
          </a:p>
        </p:txBody>
      </p:sp>
      <p:sp>
        <p:nvSpPr>
          <p:cNvPr id="47" name="Rectangle 46"/>
          <p:cNvSpPr/>
          <p:nvPr/>
        </p:nvSpPr>
        <p:spPr>
          <a:xfrm>
            <a:off x="7594260" y="1831210"/>
            <a:ext cx="4116970" cy="338554"/>
          </a:xfrm>
          <a:prstGeom prst="rect">
            <a:avLst/>
          </a:prstGeom>
        </p:spPr>
        <p:txBody>
          <a:bodyPr wrap="square" lIns="91440" tIns="45720" rIns="91440" bIns="45720" anchor="t">
            <a:spAutoFit/>
          </a:bodyPr>
          <a:lstStyle/>
          <a:p>
            <a:r>
              <a:rPr lang="en-US" sz="1600" b="1">
                <a:latin typeface="Arial"/>
                <a:cs typeface="Arial"/>
              </a:rPr>
              <a:t>Trusted standard.</a:t>
            </a:r>
          </a:p>
        </p:txBody>
      </p:sp>
      <p:sp>
        <p:nvSpPr>
          <p:cNvPr id="48" name="Rectangle 47"/>
          <p:cNvSpPr/>
          <p:nvPr/>
        </p:nvSpPr>
        <p:spPr>
          <a:xfrm>
            <a:off x="7590810" y="2152764"/>
            <a:ext cx="4334256" cy="954107"/>
          </a:xfrm>
          <a:prstGeom prst="rect">
            <a:avLst/>
          </a:prstGeom>
        </p:spPr>
        <p:txBody>
          <a:bodyPr wrap="square" lIns="91440" tIns="45720" rIns="91440" bIns="45720" anchor="t">
            <a:spAutoFit/>
          </a:bodyPr>
          <a:lstStyle/>
          <a:p>
            <a:r>
              <a:rPr lang="en-US" sz="1400">
                <a:latin typeface="Arial"/>
                <a:cs typeface="Arial"/>
              </a:rPr>
              <a:t>The AP Precalculus exam is developed and scored by college professors, rather than by a student’s own teacher, setting an unimpeachable standard across a wide range of classrooms.</a:t>
            </a:r>
          </a:p>
        </p:txBody>
      </p:sp>
      <p:sp>
        <p:nvSpPr>
          <p:cNvPr id="49" name="Oval 48"/>
          <p:cNvSpPr/>
          <p:nvPr/>
        </p:nvSpPr>
        <p:spPr>
          <a:xfrm>
            <a:off x="6810054" y="3172543"/>
            <a:ext cx="595281" cy="595281"/>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2000" b="1">
                <a:solidFill>
                  <a:schemeClr val="tx2"/>
                </a:solidFill>
                <a:latin typeface="Arial"/>
                <a:cs typeface="Arial"/>
              </a:rPr>
              <a:t>5</a:t>
            </a:r>
          </a:p>
        </p:txBody>
      </p:sp>
      <p:sp>
        <p:nvSpPr>
          <p:cNvPr id="62" name="Rectangle 61"/>
          <p:cNvSpPr/>
          <p:nvPr/>
        </p:nvSpPr>
        <p:spPr>
          <a:xfrm>
            <a:off x="7594260" y="3291555"/>
            <a:ext cx="4116970" cy="338554"/>
          </a:xfrm>
          <a:prstGeom prst="rect">
            <a:avLst/>
          </a:prstGeom>
        </p:spPr>
        <p:txBody>
          <a:bodyPr wrap="square" lIns="91440" tIns="45720" rIns="91440" bIns="45720" anchor="t">
            <a:spAutoFit/>
          </a:bodyPr>
          <a:lstStyle/>
          <a:p>
            <a:r>
              <a:rPr lang="en-US" sz="1600" b="1">
                <a:latin typeface="Arial"/>
                <a:cs typeface="Arial"/>
              </a:rPr>
              <a:t>Teacher as coach, ally.</a:t>
            </a:r>
          </a:p>
        </p:txBody>
      </p:sp>
      <p:sp>
        <p:nvSpPr>
          <p:cNvPr id="63" name="Rectangle 62"/>
          <p:cNvSpPr/>
          <p:nvPr/>
        </p:nvSpPr>
        <p:spPr>
          <a:xfrm>
            <a:off x="7590810" y="3613109"/>
            <a:ext cx="4334256" cy="738664"/>
          </a:xfrm>
          <a:prstGeom prst="rect">
            <a:avLst/>
          </a:prstGeom>
        </p:spPr>
        <p:txBody>
          <a:bodyPr wrap="square" lIns="91440" tIns="45720" rIns="91440" bIns="45720" anchor="t">
            <a:spAutoFit/>
          </a:bodyPr>
          <a:lstStyle/>
          <a:p>
            <a:r>
              <a:rPr lang="en-US" sz="1400">
                <a:latin typeface="Arial"/>
                <a:cs typeface="Arial"/>
              </a:rPr>
              <a:t>AP students tend to see their teachers as their coaches and allies, dedicated to helping them learn what is necessary for college credit.</a:t>
            </a:r>
          </a:p>
        </p:txBody>
      </p:sp>
    </p:spTree>
    <p:extLst>
      <p:ext uri="{BB962C8B-B14F-4D97-AF65-F5344CB8AC3E}">
        <p14:creationId xmlns:p14="http://schemas.microsoft.com/office/powerpoint/2010/main" val="2557067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22031"/>
            <a:ext cx="1891323" cy="45171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9600" b="1">
                <a:solidFill>
                  <a:schemeClr val="tx2"/>
                </a:solidFill>
                <a:latin typeface="+mj-lt"/>
              </a:rPr>
              <a:t>2</a:t>
            </a:r>
          </a:p>
        </p:txBody>
      </p:sp>
      <p:sp>
        <p:nvSpPr>
          <p:cNvPr id="6" name="Title 5"/>
          <p:cNvSpPr>
            <a:spLocks noGrp="1"/>
          </p:cNvSpPr>
          <p:nvPr>
            <p:ph type="ctrTitle"/>
          </p:nvPr>
        </p:nvSpPr>
        <p:spPr/>
        <p:txBody>
          <a:bodyPr/>
          <a:lstStyle/>
          <a:p>
            <a:br>
              <a:rPr lang="en-US" sz="7200" dirty="0">
                <a:latin typeface="Arial"/>
              </a:rPr>
            </a:br>
            <a:r>
              <a:rPr lang="en-US" sz="7200" dirty="0">
                <a:latin typeface="Arial"/>
                <a:cs typeface="Arial"/>
              </a:rPr>
              <a:t>Who should take AP Precalculus?</a:t>
            </a:r>
            <a:br>
              <a:rPr lang="en-US" sz="7200" dirty="0">
                <a:latin typeface="Arial"/>
              </a:rPr>
            </a:br>
            <a:endParaRPr lang="en-US" sz="7200" dirty="0">
              <a:latin typeface="Arial"/>
              <a:cs typeface="Arial"/>
            </a:endParaRPr>
          </a:p>
        </p:txBody>
      </p:sp>
      <p:sp>
        <p:nvSpPr>
          <p:cNvPr id="3" name="BainBulletsConfiguration">
            <a:extLst>
              <a:ext uri="{C183D7F6-B498-43B3-948B-1728B52AA6E4}">
                <adec:decorative xmlns:adec="http://schemas.microsoft.com/office/drawing/2017/decorative" val="1"/>
              </a:ext>
            </a:extLst>
          </p:cNvPr>
          <p:cNvSpPr txBox="1"/>
          <p:nvPr/>
        </p:nvSpPr>
        <p:spPr>
          <a:xfrm>
            <a:off x="12700" y="12700"/>
            <a:ext cx="8890000" cy="88092"/>
          </a:xfrm>
          <a:prstGeom prst="rect">
            <a:avLst/>
          </a:prstGeom>
          <a:noFill/>
        </p:spPr>
        <p:txBody>
          <a:bodyPr vert="horz" wrap="square" lIns="36000" tIns="36000" rIns="36000" bIns="36000" rtlCol="0">
            <a:spAutoFit/>
          </a:bodyPr>
          <a:lstStyle/>
          <a:p>
            <a:endParaRPr lang="en-US" sz="100" err="1">
              <a:solidFill>
                <a:srgbClr val="FFFFFF"/>
              </a:solidFill>
            </a:endParaRPr>
          </a:p>
        </p:txBody>
      </p:sp>
    </p:spTree>
    <p:extLst>
      <p:ext uri="{BB962C8B-B14F-4D97-AF65-F5344CB8AC3E}">
        <p14:creationId xmlns:p14="http://schemas.microsoft.com/office/powerpoint/2010/main" val="916494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Who should take AP Precalculus?</a:t>
            </a:r>
          </a:p>
        </p:txBody>
      </p:sp>
      <p:sp>
        <p:nvSpPr>
          <p:cNvPr id="10" name="Rectangle 9">
            <a:extLst>
              <a:ext uri="{C183D7F6-B498-43B3-948B-1728B52AA6E4}">
                <adec:decorative xmlns:adec="http://schemas.microsoft.com/office/drawing/2017/decorative" val="0"/>
              </a:ext>
            </a:extLst>
          </p:cNvPr>
          <p:cNvSpPr/>
          <p:nvPr/>
        </p:nvSpPr>
        <p:spPr>
          <a:xfrm>
            <a:off x="375444" y="1556657"/>
            <a:ext cx="12090400" cy="4315596"/>
          </a:xfrm>
          <a:prstGeom prst="rect">
            <a:avLst/>
          </a:prstGeom>
          <a:solidFill>
            <a:schemeClr val="accent2">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latin typeface="Arial" panose="020B0604020202020204" pitchFamily="34" charset="0"/>
              <a:cs typeface="Arial" panose="020B0604020202020204" pitchFamily="34" charset="0"/>
            </a:endParaRPr>
          </a:p>
        </p:txBody>
      </p:sp>
      <p:sp>
        <p:nvSpPr>
          <p:cNvPr id="35" name="Oval 34"/>
          <p:cNvSpPr/>
          <p:nvPr/>
        </p:nvSpPr>
        <p:spPr>
          <a:xfrm>
            <a:off x="805542" y="1986110"/>
            <a:ext cx="1005840" cy="1005840"/>
          </a:xfrm>
          <a:prstGeom prst="ellipse">
            <a:avLst/>
          </a:prstGeom>
          <a:solidFill>
            <a:schemeClr val="accent3"/>
          </a:solidFill>
          <a:ln w="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a:solidFill>
                  <a:schemeClr val="tx2"/>
                </a:solidFill>
                <a:latin typeface="Arial" panose="020B0604020202020204" pitchFamily="34" charset="0"/>
                <a:cs typeface="Arial" panose="020B0604020202020204" pitchFamily="34" charset="0"/>
              </a:rPr>
              <a:t>1</a:t>
            </a:r>
          </a:p>
        </p:txBody>
      </p:sp>
      <p:sp>
        <p:nvSpPr>
          <p:cNvPr id="12" name="Rectangle 11"/>
          <p:cNvSpPr/>
          <p:nvPr/>
        </p:nvSpPr>
        <p:spPr>
          <a:xfrm>
            <a:off x="1995102" y="1986110"/>
            <a:ext cx="4021662" cy="1616912"/>
          </a:xfrm>
          <a:prstGeom prst="rect">
            <a:avLst/>
          </a:prstGeom>
        </p:spPr>
        <p:txBody>
          <a:bodyPr wrap="square" lIns="0" tIns="0" rIns="0" bIns="0">
            <a:noAutofit/>
          </a:bodyPr>
          <a:lstStyle/>
          <a:p>
            <a:pPr>
              <a:lnSpc>
                <a:spcPct val="110000"/>
              </a:lnSpc>
              <a:spcAft>
                <a:spcPts val="1200"/>
              </a:spcAft>
            </a:pPr>
            <a:r>
              <a:rPr lang="en-US" sz="2700" b="1">
                <a:latin typeface="Arial" panose="020B0604020202020204" pitchFamily="34" charset="0"/>
                <a:cs typeface="Arial" panose="020B0604020202020204" pitchFamily="34" charset="0"/>
              </a:rPr>
              <a:t>Algebra 1 in Grade 9</a:t>
            </a:r>
          </a:p>
          <a:p>
            <a:pPr>
              <a:lnSpc>
                <a:spcPct val="110000"/>
              </a:lnSpc>
            </a:pPr>
            <a:r>
              <a:rPr lang="en-US" sz="1600">
                <a:latin typeface="Arial" panose="020B0604020202020204" pitchFamily="34" charset="0"/>
                <a:cs typeface="Arial" panose="020B0604020202020204" pitchFamily="34" charset="0"/>
              </a:rPr>
              <a:t>AP Precalculus will prepare students who start Algebra 1 in 9th grade for a successful transition into a STEM major in college. </a:t>
            </a:r>
          </a:p>
          <a:p>
            <a:pPr>
              <a:lnSpc>
                <a:spcPct val="110000"/>
              </a:lnSpc>
            </a:pPr>
            <a:endParaRPr lang="en-US" sz="2700" b="1">
              <a:latin typeface="Arial" panose="020B0604020202020204" pitchFamily="34" charset="0"/>
              <a:cs typeface="Arial" panose="020B0604020202020204" pitchFamily="34" charset="0"/>
            </a:endParaRPr>
          </a:p>
        </p:txBody>
      </p:sp>
      <p:sp>
        <p:nvSpPr>
          <p:cNvPr id="36" name="Oval 35"/>
          <p:cNvSpPr/>
          <p:nvPr/>
        </p:nvSpPr>
        <p:spPr>
          <a:xfrm>
            <a:off x="6954024" y="1986110"/>
            <a:ext cx="1005840" cy="1005840"/>
          </a:xfrm>
          <a:prstGeom prst="ellipse">
            <a:avLst/>
          </a:prstGeom>
          <a:solidFill>
            <a:schemeClr val="accent3"/>
          </a:solidFill>
          <a:ln w="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a:solidFill>
                  <a:schemeClr val="tx2"/>
                </a:solidFill>
                <a:latin typeface="Arial" panose="020B0604020202020204" pitchFamily="34" charset="0"/>
                <a:cs typeface="Arial" panose="020B0604020202020204" pitchFamily="34" charset="0"/>
              </a:rPr>
              <a:t>2</a:t>
            </a:r>
          </a:p>
        </p:txBody>
      </p:sp>
      <p:sp>
        <p:nvSpPr>
          <p:cNvPr id="19" name="Rectangle 18">
            <a:extLst>
              <a:ext uri="{FF2B5EF4-FFF2-40B4-BE49-F238E27FC236}">
                <a16:creationId xmlns:a16="http://schemas.microsoft.com/office/drawing/2014/main" id="{7AA7416B-D1B7-D928-F6AC-1D4D39ED1F75}"/>
              </a:ext>
            </a:extLst>
          </p:cNvPr>
          <p:cNvSpPr/>
          <p:nvPr/>
        </p:nvSpPr>
        <p:spPr>
          <a:xfrm>
            <a:off x="8157831" y="1986110"/>
            <a:ext cx="3797970" cy="1910976"/>
          </a:xfrm>
          <a:prstGeom prst="rect">
            <a:avLst/>
          </a:prstGeom>
        </p:spPr>
        <p:txBody>
          <a:bodyPr wrap="square" lIns="0" tIns="0" rIns="0" bIns="0">
            <a:noAutofit/>
          </a:bodyPr>
          <a:lstStyle/>
          <a:p>
            <a:pPr>
              <a:lnSpc>
                <a:spcPct val="110000"/>
              </a:lnSpc>
              <a:spcAft>
                <a:spcPts val="1200"/>
              </a:spcAft>
            </a:pPr>
            <a:r>
              <a:rPr lang="en-US" sz="2700" b="1">
                <a:latin typeface="Arial" panose="020B0604020202020204" pitchFamily="34" charset="0"/>
                <a:cs typeface="Arial" panose="020B0604020202020204" pitchFamily="34" charset="0"/>
              </a:rPr>
              <a:t>Algebra 1 in Grade 8</a:t>
            </a:r>
          </a:p>
          <a:p>
            <a:pPr>
              <a:lnSpc>
                <a:spcPct val="110000"/>
              </a:lnSpc>
            </a:pPr>
            <a:r>
              <a:rPr lang="en-US" sz="1600">
                <a:latin typeface="Arial" panose="020B0604020202020204" pitchFamily="34" charset="0"/>
                <a:cs typeface="Arial" panose="020B0604020202020204" pitchFamily="34" charset="0"/>
              </a:rPr>
              <a:t>AP Precalculus will help students who take Algebra 1 before 9th grade be more prepared for success in AP Calculus. </a:t>
            </a:r>
          </a:p>
          <a:p>
            <a:pPr>
              <a:lnSpc>
                <a:spcPct val="110000"/>
              </a:lnSpc>
            </a:pPr>
            <a:endParaRPr lang="en-US" sz="2700" b="1">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2BEA2707-B424-DBA5-E06A-4A17275274C3}"/>
              </a:ext>
            </a:extLst>
          </p:cNvPr>
          <p:cNvSpPr/>
          <p:nvPr/>
        </p:nvSpPr>
        <p:spPr>
          <a:xfrm>
            <a:off x="805542" y="4077619"/>
            <a:ext cx="11230204" cy="1485119"/>
          </a:xfrm>
          <a:prstGeom prst="rect">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C113391E-7EFA-AA62-DB64-EFCB87FF470E}"/>
              </a:ext>
            </a:extLst>
          </p:cNvPr>
          <p:cNvSpPr/>
          <p:nvPr/>
        </p:nvSpPr>
        <p:spPr>
          <a:xfrm>
            <a:off x="1148043" y="4317258"/>
            <a:ext cx="1005840" cy="1005840"/>
          </a:xfrm>
          <a:prstGeom prst="ellipse">
            <a:avLst/>
          </a:prstGeom>
          <a:solidFill>
            <a:schemeClr val="accent3"/>
          </a:solidFill>
          <a:ln w="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a:solidFill>
                  <a:schemeClr val="tx2"/>
                </a:solidFill>
                <a:latin typeface="Arial" panose="020B0604020202020204" pitchFamily="34" charset="0"/>
                <a:cs typeface="Arial" panose="020B0604020202020204" pitchFamily="34" charset="0"/>
              </a:rPr>
              <a:t>3</a:t>
            </a:r>
          </a:p>
        </p:txBody>
      </p:sp>
      <p:sp>
        <p:nvSpPr>
          <p:cNvPr id="20" name="Rectangle 19">
            <a:extLst>
              <a:ext uri="{FF2B5EF4-FFF2-40B4-BE49-F238E27FC236}">
                <a16:creationId xmlns:a16="http://schemas.microsoft.com/office/drawing/2014/main" id="{29D5B138-899E-A918-6285-ACB3C167B192}"/>
              </a:ext>
              <a:ext uri="{C183D7F6-B498-43B3-948B-1728B52AA6E4}">
                <adec:decorative xmlns:adec="http://schemas.microsoft.com/office/drawing/2017/decorative" val="0"/>
              </a:ext>
            </a:extLst>
          </p:cNvPr>
          <p:cNvSpPr/>
          <p:nvPr/>
        </p:nvSpPr>
        <p:spPr>
          <a:xfrm>
            <a:off x="2321324" y="4356742"/>
            <a:ext cx="4099320" cy="970417"/>
          </a:xfrm>
          <a:prstGeom prst="rect">
            <a:avLst/>
          </a:prstGeom>
        </p:spPr>
        <p:txBody>
          <a:bodyPr wrap="square" lIns="91440" rIns="91440">
            <a:noAutofit/>
          </a:bodyPr>
          <a:lstStyle/>
          <a:p>
            <a:r>
              <a:rPr lang="en-US" sz="2700" b="1">
                <a:latin typeface="Arial" panose="020B0604020202020204" pitchFamily="34" charset="0"/>
                <a:cs typeface="Arial" panose="020B0604020202020204" pitchFamily="34" charset="0"/>
              </a:rPr>
              <a:t>Majors/Careers </a:t>
            </a:r>
          </a:p>
          <a:p>
            <a:r>
              <a:rPr lang="en-US" sz="2700" b="1">
                <a:latin typeface="Arial" panose="020B0604020202020204" pitchFamily="34" charset="0"/>
                <a:cs typeface="Arial" panose="020B0604020202020204" pitchFamily="34" charset="0"/>
              </a:rPr>
              <a:t>Not Requiring Calculus</a:t>
            </a:r>
          </a:p>
        </p:txBody>
      </p:sp>
      <p:sp>
        <p:nvSpPr>
          <p:cNvPr id="21" name="Rectangle 20">
            <a:extLst>
              <a:ext uri="{FF2B5EF4-FFF2-40B4-BE49-F238E27FC236}">
                <a16:creationId xmlns:a16="http://schemas.microsoft.com/office/drawing/2014/main" id="{1F4CBCFB-7A13-0CCA-9FD4-D781BBD4167F}"/>
              </a:ext>
            </a:extLst>
          </p:cNvPr>
          <p:cNvSpPr/>
          <p:nvPr/>
        </p:nvSpPr>
        <p:spPr>
          <a:xfrm>
            <a:off x="6850741" y="4424429"/>
            <a:ext cx="4842503" cy="791499"/>
          </a:xfrm>
          <a:prstGeom prst="rect">
            <a:avLst/>
          </a:prstGeom>
        </p:spPr>
        <p:txBody>
          <a:bodyPr wrap="square" lIns="0" tIns="0" rIns="0" bIns="0" anchor="ctr">
            <a:spAutoFit/>
          </a:bodyPr>
          <a:lstStyle/>
          <a:p>
            <a:pPr>
              <a:lnSpc>
                <a:spcPct val="110000"/>
              </a:lnSpc>
            </a:pPr>
            <a:r>
              <a:rPr lang="en-US" sz="1600">
                <a:latin typeface="Arial" panose="020B0604020202020204" pitchFamily="34" charset="0"/>
                <a:cs typeface="Arial" panose="020B0604020202020204" pitchFamily="34" charset="0"/>
              </a:rPr>
              <a:t>AP Precalculus will help students fulfill their college math requirement when their majors and careers do not require calculus.</a:t>
            </a:r>
          </a:p>
        </p:txBody>
      </p:sp>
      <p:sp>
        <p:nvSpPr>
          <p:cNvPr id="47" name="AutoShape 16">
            <a:extLst>
              <a:ext uri="{C183D7F6-B498-43B3-948B-1728B52AA6E4}">
                <adec:decorative xmlns:adec="http://schemas.microsoft.com/office/drawing/2017/decorative" val="1"/>
              </a:ext>
            </a:extLst>
          </p:cNvPr>
          <p:cNvSpPr>
            <a:spLocks noChangeAspect="1" noChangeArrowheads="1" noTextEdit="1"/>
          </p:cNvSpPr>
          <p:nvPr/>
        </p:nvSpPr>
        <p:spPr bwMode="auto">
          <a:xfrm>
            <a:off x="3713952" y="2596690"/>
            <a:ext cx="1064046" cy="142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BainBulletsConfiguration">
            <a:extLst>
              <a:ext uri="{C183D7F6-B498-43B3-948B-1728B52AA6E4}">
                <adec:decorative xmlns:adec="http://schemas.microsoft.com/office/drawing/2017/decorative" val="1"/>
              </a:ext>
            </a:extLst>
          </p:cNvPr>
          <p:cNvSpPr txBox="1"/>
          <p:nvPr/>
        </p:nvSpPr>
        <p:spPr>
          <a:xfrm>
            <a:off x="12700" y="12700"/>
            <a:ext cx="8890000" cy="88092"/>
          </a:xfrm>
          <a:prstGeom prst="rect">
            <a:avLst/>
          </a:prstGeom>
          <a:noFill/>
        </p:spPr>
        <p:txBody>
          <a:bodyPr vert="horz" wrap="square" lIns="36000" tIns="36000" rIns="36000" bIns="36000" rtlCol="0">
            <a:spAutoFit/>
          </a:bodyPr>
          <a:lstStyle/>
          <a:p>
            <a:endParaRPr lang="en-US" sz="100">
              <a:solidFill>
                <a:srgbClr val="FFFFFF"/>
              </a:solidFill>
            </a:endParaRPr>
          </a:p>
        </p:txBody>
      </p:sp>
      <p:cxnSp>
        <p:nvCxnSpPr>
          <p:cNvPr id="9" name="Straight Connector 8">
            <a:extLst>
              <a:ext uri="{FF2B5EF4-FFF2-40B4-BE49-F238E27FC236}">
                <a16:creationId xmlns:a16="http://schemas.microsoft.com/office/drawing/2014/main" id="{AE03A937-0528-0117-F10A-AEBB82E05920}"/>
              </a:ext>
              <a:ext uri="{C183D7F6-B498-43B3-948B-1728B52AA6E4}">
                <adec:decorative xmlns:adec="http://schemas.microsoft.com/office/drawing/2017/decorative" val="1"/>
              </a:ext>
            </a:extLst>
          </p:cNvPr>
          <p:cNvCxnSpPr>
            <a:cxnSpLocks/>
          </p:cNvCxnSpPr>
          <p:nvPr/>
        </p:nvCxnSpPr>
        <p:spPr>
          <a:xfrm>
            <a:off x="6420644" y="1953452"/>
            <a:ext cx="0" cy="161691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774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50372-0A4C-000F-6FB7-D2FAA9471E1B}"/>
              </a:ext>
            </a:extLst>
          </p:cNvPr>
          <p:cNvSpPr>
            <a:spLocks noGrp="1"/>
          </p:cNvSpPr>
          <p:nvPr>
            <p:ph type="title"/>
          </p:nvPr>
        </p:nvSpPr>
        <p:spPr/>
        <p:txBody>
          <a:bodyPr/>
          <a:lstStyle/>
          <a:p>
            <a:r>
              <a:rPr lang="en-US">
                <a:latin typeface="Arial"/>
                <a:cs typeface="Arial"/>
              </a:rPr>
              <a:t>The culminating math experience</a:t>
            </a:r>
          </a:p>
        </p:txBody>
      </p:sp>
      <p:sp>
        <p:nvSpPr>
          <p:cNvPr id="6" name="Oval 5">
            <a:extLst>
              <a:ext uri="{FF2B5EF4-FFF2-40B4-BE49-F238E27FC236}">
                <a16:creationId xmlns:a16="http://schemas.microsoft.com/office/drawing/2014/main" id="{91C68AD0-F9DD-648A-56BA-B5BAADDB1E43}"/>
              </a:ext>
            </a:extLst>
          </p:cNvPr>
          <p:cNvSpPr/>
          <p:nvPr/>
        </p:nvSpPr>
        <p:spPr>
          <a:xfrm>
            <a:off x="1762437" y="1746068"/>
            <a:ext cx="1005840" cy="1005840"/>
          </a:xfrm>
          <a:prstGeom prst="ellipse">
            <a:avLst/>
          </a:prstGeom>
          <a:solidFill>
            <a:schemeClr val="accent3"/>
          </a:solidFill>
          <a:ln w="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a:solidFill>
                  <a:schemeClr val="tx2"/>
                </a:solidFill>
                <a:latin typeface="Arial" panose="020B0604020202020204" pitchFamily="34" charset="0"/>
                <a:cs typeface="Arial" panose="020B0604020202020204" pitchFamily="34" charset="0"/>
              </a:rPr>
              <a:t>1</a:t>
            </a:r>
          </a:p>
        </p:txBody>
      </p:sp>
      <p:sp>
        <p:nvSpPr>
          <p:cNvPr id="4" name="Rectangle 3">
            <a:extLst>
              <a:ext uri="{FF2B5EF4-FFF2-40B4-BE49-F238E27FC236}">
                <a16:creationId xmlns:a16="http://schemas.microsoft.com/office/drawing/2014/main" id="{ACF7F9E9-4C0A-8210-B189-91BC76F3093E}"/>
              </a:ext>
            </a:extLst>
          </p:cNvPr>
          <p:cNvSpPr/>
          <p:nvPr/>
        </p:nvSpPr>
        <p:spPr>
          <a:xfrm>
            <a:off x="375444" y="3014704"/>
            <a:ext cx="3829101" cy="970417"/>
          </a:xfrm>
          <a:prstGeom prst="rect">
            <a:avLst/>
          </a:prstGeom>
        </p:spPr>
        <p:txBody>
          <a:bodyPr wrap="square" lIns="91440" rIns="91440">
            <a:noAutofit/>
          </a:bodyPr>
          <a:lstStyle/>
          <a:p>
            <a:pPr algn="ctr"/>
            <a:r>
              <a:rPr lang="en-US" sz="2700" b="1">
                <a:latin typeface="Arial" panose="020B0604020202020204" pitchFamily="34" charset="0"/>
                <a:cs typeface="Arial" panose="020B0604020202020204" pitchFamily="34" charset="0"/>
              </a:rPr>
              <a:t>Algebra 1</a:t>
            </a:r>
          </a:p>
          <a:p>
            <a:pPr algn="ctr"/>
            <a:r>
              <a:rPr lang="en-US" sz="2700" b="1">
                <a:latin typeface="Arial" panose="020B0604020202020204" pitchFamily="34" charset="0"/>
                <a:cs typeface="Arial" panose="020B0604020202020204" pitchFamily="34" charset="0"/>
              </a:rPr>
              <a:t>in Grade 9</a:t>
            </a:r>
          </a:p>
        </p:txBody>
      </p:sp>
      <p:sp>
        <p:nvSpPr>
          <p:cNvPr id="5" name="Rectangle 4">
            <a:extLst>
              <a:ext uri="{FF2B5EF4-FFF2-40B4-BE49-F238E27FC236}">
                <a16:creationId xmlns:a16="http://schemas.microsoft.com/office/drawing/2014/main" id="{9190E632-D7F7-F108-6CCE-34176E72A3BA}"/>
              </a:ext>
            </a:extLst>
          </p:cNvPr>
          <p:cNvSpPr/>
          <p:nvPr/>
        </p:nvSpPr>
        <p:spPr>
          <a:xfrm>
            <a:off x="375444" y="4582547"/>
            <a:ext cx="3829101" cy="954107"/>
          </a:xfrm>
          <a:prstGeom prst="rect">
            <a:avLst/>
          </a:prstGeom>
        </p:spPr>
        <p:txBody>
          <a:bodyPr wrap="square" lIns="457200" rIns="457200" anchor="ctr">
            <a:spAutoFit/>
          </a:bodyPr>
          <a:lstStyle/>
          <a:p>
            <a:pPr algn="ctr"/>
            <a:r>
              <a:rPr lang="en-US" sz="1400">
                <a:latin typeface="Arial" panose="020B0604020202020204" pitchFamily="34" charset="0"/>
                <a:cs typeface="Arial" panose="020B0604020202020204" pitchFamily="34" charset="0"/>
              </a:rPr>
              <a:t>AP Precalculus will prepare students who start Algebra 1 in 9th grade for a successful transition into a STEM major in college. </a:t>
            </a:r>
          </a:p>
        </p:txBody>
      </p:sp>
      <p:sp>
        <p:nvSpPr>
          <p:cNvPr id="3" name="Text Placeholder 2">
            <a:extLst>
              <a:ext uri="{FF2B5EF4-FFF2-40B4-BE49-F238E27FC236}">
                <a16:creationId xmlns:a16="http://schemas.microsoft.com/office/drawing/2014/main" id="{C7D186FB-6ACB-F06E-099F-FF32D197CF03}"/>
              </a:ext>
            </a:extLst>
          </p:cNvPr>
          <p:cNvSpPr>
            <a:spLocks noGrp="1"/>
          </p:cNvSpPr>
          <p:nvPr>
            <p:ph type="body" sz="quarter" idx="10"/>
          </p:nvPr>
        </p:nvSpPr>
        <p:spPr/>
        <p:txBody>
          <a:bodyPr/>
          <a:lstStyle/>
          <a:p>
            <a:r>
              <a:rPr lang="en-US"/>
              <a:t>Half of American students don’t begin Algebra 1 until 9th grade. </a:t>
            </a:r>
          </a:p>
          <a:p>
            <a:r>
              <a:rPr lang="en-US"/>
              <a:t>Accordingly, most of these students interested in STEM majors and careers will first encounter calculus in college. If they’re not ready for calculus, they will need to take precalculus in college first. </a:t>
            </a:r>
          </a:p>
          <a:p>
            <a:r>
              <a:rPr lang="en-US"/>
              <a:t>These students deserve solid preparation for STEM majors and careers. Providing them with an AP credit opportunity for precalculus will motivate many students to persist in four years of high school math and will significantly boost student readiness for the subsequent math classes they will need to major in STEM.</a:t>
            </a:r>
          </a:p>
          <a:p>
            <a:endParaRPr lang="en-US"/>
          </a:p>
          <a:p>
            <a:endParaRPr lang="en-US"/>
          </a:p>
        </p:txBody>
      </p:sp>
    </p:spTree>
    <p:extLst>
      <p:ext uri="{BB962C8B-B14F-4D97-AF65-F5344CB8AC3E}">
        <p14:creationId xmlns:p14="http://schemas.microsoft.com/office/powerpoint/2010/main" val="13630729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heme/theme1.xml><?xml version="1.0" encoding="utf-8"?>
<a:theme xmlns:a="http://schemas.openxmlformats.org/drawingml/2006/main" name="CB-Corporate-19Q4">
  <a:themeElements>
    <a:clrScheme name="CB-K12-19Q4">
      <a:dk1>
        <a:srgbClr val="1E1E1E"/>
      </a:dk1>
      <a:lt1>
        <a:srgbClr val="DCDCDC"/>
      </a:lt1>
      <a:dk2>
        <a:srgbClr val="FFFFFF"/>
      </a:dk2>
      <a:lt2>
        <a:srgbClr val="E57200"/>
      </a:lt2>
      <a:accent1>
        <a:srgbClr val="DCDCDC"/>
      </a:accent1>
      <a:accent2>
        <a:srgbClr val="FFFFFF"/>
      </a:accent2>
      <a:accent3>
        <a:srgbClr val="009CDE"/>
      </a:accent3>
      <a:accent4>
        <a:srgbClr val="71C5E8"/>
      </a:accent4>
      <a:accent5>
        <a:srgbClr val="505050"/>
      </a:accent5>
      <a:accent6>
        <a:srgbClr val="888888"/>
      </a:accent6>
      <a:hlink>
        <a:srgbClr val="1E1E1E"/>
      </a:hlink>
      <a:folHlink>
        <a:srgbClr val="009CDE"/>
      </a:folHlink>
    </a:clrScheme>
    <a:fontScheme name="CB-Corporate-19Q4">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K12-20Q1.potx" id="{DE25431E-A8F6-420F-9D79-9E4745B49F67}" vid="{D2075925-74A2-4279-849B-9CAFFB4198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2801EDADF7554C82CE463509D6F54E" ma:contentTypeVersion="6" ma:contentTypeDescription="Create a new document." ma:contentTypeScope="" ma:versionID="a63e07c5937c979996025a9ba2307ab8">
  <xsd:schema xmlns:xsd="http://www.w3.org/2001/XMLSchema" xmlns:xs="http://www.w3.org/2001/XMLSchema" xmlns:p="http://schemas.microsoft.com/office/2006/metadata/properties" xmlns:ns2="1b84d5eb-b533-417a-932e-d60b0fc980cd" xmlns:ns3="525c5027-eb75-4b97-8505-f33495532e34" targetNamespace="http://schemas.microsoft.com/office/2006/metadata/properties" ma:root="true" ma:fieldsID="c81708b1eae7a73e1f7fc7b989fbb706" ns2:_="" ns3:_="">
    <xsd:import namespace="1b84d5eb-b533-417a-932e-d60b0fc980cd"/>
    <xsd:import namespace="525c5027-eb75-4b97-8505-f33495532e3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84d5eb-b533-417a-932e-d60b0fc980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25c5027-eb75-4b97-8505-f33495532e3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EED1AF8-4048-496D-A0E0-F3B6C86FB8FA}">
  <ds:schemaRefs>
    <ds:schemaRef ds:uri="1b84d5eb-b533-417a-932e-d60b0fc980cd"/>
    <ds:schemaRef ds:uri="525c5027-eb75-4b97-8505-f33495532e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A0D9DCF-1C86-4062-BAAF-834BA0ED1ED8}">
  <ds:schemaRefs>
    <ds:schemaRef ds:uri="http://schemas.microsoft.com/sharepoint/v3/contenttype/forms"/>
  </ds:schemaRefs>
</ds:datastoreItem>
</file>

<file path=customXml/itemProps3.xml><?xml version="1.0" encoding="utf-8"?>
<ds:datastoreItem xmlns:ds="http://schemas.openxmlformats.org/officeDocument/2006/customXml" ds:itemID="{54F2F89A-7600-4ED7-8DF0-5AD4CB7A9FC1}">
  <ds:schemaRefs>
    <ds:schemaRef ds:uri="http://schemas.microsoft.com/office/2006/documentManagement/types"/>
    <ds:schemaRef ds:uri="http://schemas.openxmlformats.org/package/2006/metadata/core-properties"/>
    <ds:schemaRef ds:uri="http://purl.org/dc/dcmitype/"/>
    <ds:schemaRef ds:uri="http://purl.org/dc/elements/1.1/"/>
    <ds:schemaRef ds:uri="http://purl.org/dc/terms/"/>
    <ds:schemaRef ds:uri="http://schemas.microsoft.com/office/2006/metadata/properties"/>
    <ds:schemaRef ds:uri="1b84d5eb-b533-417a-932e-d60b0fc980cd"/>
    <ds:schemaRef ds:uri="http://www.w3.org/XML/1998/namespace"/>
    <ds:schemaRef ds:uri="http://schemas.microsoft.com/office/infopath/2007/PartnerControls"/>
    <ds:schemaRef ds:uri="525c5027-eb75-4b97-8505-f33495532e34"/>
  </ds:schemaRefs>
</ds:datastoreItem>
</file>

<file path=docProps/app.xml><?xml version="1.0" encoding="utf-8"?>
<Properties xmlns="http://schemas.openxmlformats.org/officeDocument/2006/extended-properties" xmlns:vt="http://schemas.openxmlformats.org/officeDocument/2006/docPropsVTypes">
  <Template/>
  <TotalTime>189</TotalTime>
  <Words>2801</Words>
  <Application>Microsoft Office PowerPoint</Application>
  <PresentationFormat>Custom</PresentationFormat>
  <Paragraphs>292</Paragraphs>
  <Slides>30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Marlett</vt:lpstr>
      <vt:lpstr>Roboto</vt:lpstr>
      <vt:lpstr>Roboto Slab</vt:lpstr>
      <vt:lpstr>Verdana</vt:lpstr>
      <vt:lpstr>CB-Corporate-19Q4</vt:lpstr>
      <vt:lpstr>Introducing  AP Precalculus</vt:lpstr>
      <vt:lpstr>AP Precalculus Coming in 2023-24</vt:lpstr>
      <vt:lpstr>Introducing AP Precalculus</vt:lpstr>
      <vt:lpstr> Why offer AP Precalculus?</vt:lpstr>
      <vt:lpstr>College math represents a frustrating barrier to success.</vt:lpstr>
      <vt:lpstr>How will AP Precalculus make a difference?</vt:lpstr>
      <vt:lpstr> Who should take AP Precalculus? </vt:lpstr>
      <vt:lpstr>Who should take AP Precalculus?</vt:lpstr>
      <vt:lpstr>The culminating math experience</vt:lpstr>
      <vt:lpstr>Prep for AP Calculus</vt:lpstr>
      <vt:lpstr>For no-calculus majors/careers</vt:lpstr>
      <vt:lpstr>Math Pathways</vt:lpstr>
      <vt:lpstr>Credit and Placement</vt:lpstr>
      <vt:lpstr>“AP Precalculus is a well-balanced and meaningful course that will be beneficial for every student regardless of their intended future plans. The content captures the modeling of our dynamic, changing world which can ignite a passion and appreciation for the pursuit of many areas related to mathematics.” </vt:lpstr>
      <vt:lpstr> What’s in AP Precalculus?</vt:lpstr>
      <vt:lpstr>About the Course</vt:lpstr>
      <vt:lpstr>What will students experience in AP Precalculus?  </vt:lpstr>
      <vt:lpstr>What will students experience in AP Precalculus? (continued)  </vt:lpstr>
      <vt:lpstr>Unit Outline</vt:lpstr>
      <vt:lpstr>Course at a Glance</vt:lpstr>
      <vt:lpstr>Mathematical Practices</vt:lpstr>
      <vt:lpstr>Unit Notes</vt:lpstr>
      <vt:lpstr>Technology Notes</vt:lpstr>
      <vt:lpstr>About the Exam</vt:lpstr>
      <vt:lpstr> Bring AP Precalculus to Your School</vt:lpstr>
      <vt:lpstr>Confirm Textbook Alignment</vt:lpstr>
      <vt:lpstr>Be Ready with Approved Calculators</vt:lpstr>
      <vt:lpstr>Support Teachers</vt:lpstr>
      <vt:lpstr>Ensure Students are Ready</vt:lpstr>
      <vt:lpstr>To learn more about AP Precalculus https://apcentral.collegeboard.org/courses/ap-precalculus </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AP Precalculus presentation</dc:title>
  <dc:creator>College Board</dc:creator>
  <cp:lastModifiedBy>Sandra S Kallio</cp:lastModifiedBy>
  <cp:revision>8</cp:revision>
  <dcterms:created xsi:type="dcterms:W3CDTF">2019-09-10T16:47:48Z</dcterms:created>
  <dcterms:modified xsi:type="dcterms:W3CDTF">2022-09-20T13:39:40Z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0x010100BF2801EDADF7554C82CE463509D6F54E</vt:lpwstr>
  </property>
</Properties>
</file>