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82" r:id="rId1"/>
  </p:sldMasterIdLst>
  <p:notesMasterIdLst>
    <p:notesMasterId r:id="rId14"/>
  </p:notesMasterIdLst>
  <p:handoutMasterIdLst>
    <p:handoutMasterId r:id="rId15"/>
  </p:handoutMasterIdLst>
  <p:sldIdLst>
    <p:sldId id="263" r:id="rId2"/>
    <p:sldId id="287" r:id="rId3"/>
    <p:sldId id="327" r:id="rId4"/>
    <p:sldId id="319" r:id="rId5"/>
    <p:sldId id="322" r:id="rId6"/>
    <p:sldId id="320" r:id="rId7"/>
    <p:sldId id="321" r:id="rId8"/>
    <p:sldId id="323" r:id="rId9"/>
    <p:sldId id="284" r:id="rId10"/>
    <p:sldId id="328" r:id="rId11"/>
    <p:sldId id="325" r:id="rId12"/>
    <p:sldId id="326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284" autoAdjust="0"/>
    <p:restoredTop sz="58754" autoAdjust="0"/>
  </p:normalViewPr>
  <p:slideViewPr>
    <p:cSldViewPr snapToGrid="0">
      <p:cViewPr varScale="1">
        <p:scale>
          <a:sx n="50" d="100"/>
          <a:sy n="50" d="100"/>
        </p:scale>
        <p:origin x="965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8D878B-2573-ED4F-8A27-6F335D1B6E9E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2560280-D718-474B-8F06-E8B527916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54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Verdan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Verdana"/>
              </a:defRPr>
            </a:lvl1pPr>
          </a:lstStyle>
          <a:p>
            <a:fld id="{A795383B-3F81-441B-A985-F70E94AD3E15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Verdan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Verdana"/>
              </a:defRPr>
            </a:lvl1pPr>
          </a:lstStyle>
          <a:p>
            <a:fld id="{79ACC3E2-DE66-4F7D-98C8-99FA84CB73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9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CC3E2-DE66-4F7D-98C8-99FA84CB73F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35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CC3E2-DE66-4F7D-98C8-99FA84CB73F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509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CC3E2-DE66-4F7D-98C8-99FA84CB73F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165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think this group is the right group to come up with co-req features.</a:t>
            </a:r>
          </a:p>
          <a:p>
            <a:endParaRPr lang="en-US" dirty="0"/>
          </a:p>
          <a:p>
            <a:r>
              <a:rPr lang="en-US" dirty="0"/>
              <a:t>If you currently have, or are developing, co-req, this is a chance to share what you think are the key features.</a:t>
            </a:r>
          </a:p>
          <a:p>
            <a:endParaRPr lang="en-US" dirty="0"/>
          </a:p>
          <a:p>
            <a:r>
              <a:rPr lang="en-US" dirty="0"/>
              <a:t>If you do not have co-req, this is a chance to think about how other institutions’ co-req might affect you (such as through transfer), or what might be important if your institution develops co-req in the future.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CC3E2-DE66-4F7D-98C8-99FA84CB73F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9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At the September workshop, a couple of folks asked for data for their institution.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Today, you have a chance to dig into your institution’s data on remedial math students.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 have a viz for each of your institutions. It will allow you to explore the outcomes of pre-req and co-req students that you saw at the September workshop, with your institution’s data.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I’m going to walk you through the viz using UW Colleges as an example.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Then, you’ll have time to explore the viz for your institution on your own.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Then, we’ll have some small group discussion and sharing.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Then, we’ll consider how what we’ve learned might inform fundamental features of co-req.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CC3E2-DE66-4F7D-98C8-99FA84CB73F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086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Verdana"/>
                <a:ea typeface="+mn-ea"/>
                <a:cs typeface="+mn-cs"/>
              </a:rPr>
              <a:t>WTW group: SUP, STO, STP, PLT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Verdana"/>
                <a:ea typeface="+mn-ea"/>
                <a:cs typeface="+mn-cs"/>
              </a:rPr>
              <a:t>MIL: RVF, OSH, GBY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Verdana"/>
                <a:ea typeface="+mn-ea"/>
                <a:cs typeface="+mn-cs"/>
              </a:rPr>
              <a:t>EAU: Alex said their problem is their advisors, PKS (DeAnn talking about some things they want to move forward at PKS), LAC, MAD (no co-req)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CC3E2-DE66-4F7D-98C8-99FA84CB73F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971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additional information would be helpful? Possible prompts: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Effectiveness: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Why is there an equity gap in co-req outcomes?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Outcomes after 1</a:t>
            </a:r>
            <a:r>
              <a:rPr lang="en-US" baseline="30000" dirty="0"/>
              <a:t>st</a:t>
            </a:r>
            <a:r>
              <a:rPr lang="en-US" dirty="0"/>
              <a:t> year: Is there any evidence that pre-req students “catch up” to the math they need by the end of the second year?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How do students do in the next course after the gateway course? Do co-</a:t>
            </a:r>
            <a:r>
              <a:rPr lang="en-US" dirty="0" err="1"/>
              <a:t>reqs</a:t>
            </a:r>
            <a:r>
              <a:rPr lang="en-US" dirty="0"/>
              <a:t> provide adequate preparation / content coverage?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Implementation: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How would course enrollments change with shift from pre-req to co-req? How might credit hours of co-req be adjusted to balance workload?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How might grade distribution in gateway courses shift with addition of co-req students?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What is the trade-off between a pre-req and co-req for lowest-prepared students? Between co-req and placement without support?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How might these data inform our development of fundamental features of co-req? Possible prompts: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can we do about the equity gaps of students coming through co-req?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Is there a case for providing co-req to a particular type of student (e.g. score range)?</a:t>
            </a:r>
          </a:p>
          <a:p>
            <a:endParaRPr lang="en-US" dirty="0"/>
          </a:p>
          <a:p>
            <a:r>
              <a:rPr lang="en-US" dirty="0"/>
              <a:t>What’s in the best interest of students?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CC3E2-DE66-4F7D-98C8-99FA84CB73F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875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What’s in the best interest of students?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CC3E2-DE66-4F7D-98C8-99FA84CB73F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083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CC3E2-DE66-4F7D-98C8-99FA84CB73F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89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CC3E2-DE66-4F7D-98C8-99FA84CB73F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9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937" y="2130425"/>
            <a:ext cx="10981663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607" y="3627291"/>
            <a:ext cx="10079593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75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199" y="274638"/>
            <a:ext cx="3010623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929" y="274638"/>
            <a:ext cx="8353871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312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wirl-swish-red.ai"/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73" r="1049" b="42141"/>
          <a:stretch/>
        </p:blipFill>
        <p:spPr>
          <a:xfrm flipH="1">
            <a:off x="-1" y="5121691"/>
            <a:ext cx="12192000" cy="17363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934" y="6102848"/>
            <a:ext cx="2479271" cy="56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656170" y="6356349"/>
            <a:ext cx="2172006" cy="365125"/>
          </a:xfrm>
        </p:spPr>
        <p:txBody>
          <a:bodyPr/>
          <a:lstStyle>
            <a:lvl1pPr algn="r">
              <a:defRPr/>
            </a:lvl1pPr>
          </a:lstStyle>
          <a:p>
            <a:fld id="{1296D19A-84FA-0A49-8EBC-089DE9B88C74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294944" y="6356350"/>
            <a:ext cx="509421" cy="365125"/>
          </a:xfrm>
        </p:spPr>
        <p:txBody>
          <a:bodyPr/>
          <a:lstStyle>
            <a:lvl1pPr algn="r">
              <a:defRPr/>
            </a:lvl1pPr>
          </a:lstStyle>
          <a:p>
            <a:fld id="{678F7216-1C8D-9C4B-8765-95E5315822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283607" y="1439923"/>
            <a:ext cx="11578545" cy="4539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4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3014" y="6102848"/>
            <a:ext cx="2479271" cy="56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283607" y="1439923"/>
            <a:ext cx="11578545" cy="4539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95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7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07" y="1427594"/>
            <a:ext cx="11578545" cy="4539635"/>
          </a:xfrm>
        </p:spPr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2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99" y="4406900"/>
            <a:ext cx="11006214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x-non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99" y="2906713"/>
            <a:ext cx="1100621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6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607" y="1439923"/>
            <a:ext cx="573619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39923"/>
            <a:ext cx="571461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9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607" y="1535113"/>
            <a:ext cx="571238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3607" y="2174875"/>
            <a:ext cx="571238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7" y="1535113"/>
            <a:ext cx="56693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68164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5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04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691" y="634402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42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260" y="273050"/>
            <a:ext cx="42759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70702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7592" y="1435100"/>
            <a:ext cx="426362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99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D19A-84FA-0A49-8EBC-089DE9B88C74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6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sh-image2.png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8" b="28980"/>
          <a:stretch/>
        </p:blipFill>
        <p:spPr>
          <a:xfrm flipH="1">
            <a:off x="-3" y="6028876"/>
            <a:ext cx="10160516" cy="829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88316" y="6250798"/>
            <a:ext cx="2600539" cy="59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3607" y="274638"/>
            <a:ext cx="11578546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x-non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607" y="1439923"/>
            <a:ext cx="11578545" cy="4539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8411" y="6356349"/>
            <a:ext cx="2172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6D19A-84FA-0A49-8EBC-089DE9B88C74}" type="datetimeFigureOut">
              <a:rPr lang="en-US" smtClean="0"/>
              <a:pPr/>
              <a:t>11/1/2019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229" y="6356350"/>
            <a:ext cx="509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F7216-1C8D-9C4B-8765-95E5315822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4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6" r:id="rId12"/>
    <p:sldLayoutId id="2147483697" r:id="rId13"/>
    <p:sldLayoutId id="2147483695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sconsin.edu/math-initiative/dat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323850"/>
            <a:ext cx="11761470" cy="16963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UW System Math Initiative</a:t>
            </a:r>
            <a:br>
              <a:rPr lang="en-US" sz="5400" dirty="0"/>
            </a:br>
            <a:r>
              <a:rPr lang="en-US" sz="5400" dirty="0"/>
              <a:t>Math Steering Committee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8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000" dirty="0"/>
              <a:t>Friday, November 1, 2019</a:t>
            </a:r>
          </a:p>
          <a:p>
            <a:pPr marL="0" indent="0" algn="ctr">
              <a:buNone/>
            </a:pPr>
            <a:r>
              <a:rPr lang="en-US" sz="3000" dirty="0"/>
              <a:t>Pyle Center</a:t>
            </a:r>
          </a:p>
          <a:p>
            <a:pPr marL="0" indent="0" algn="ctr">
              <a:buNone/>
            </a:pPr>
            <a:r>
              <a:rPr lang="en-US" sz="3000" dirty="0"/>
              <a:t>Madison, WI</a:t>
            </a:r>
          </a:p>
        </p:txBody>
      </p:sp>
    </p:spTree>
    <p:extLst>
      <p:ext uri="{BB962C8B-B14F-4D97-AF65-F5344CB8AC3E}">
        <p14:creationId xmlns:p14="http://schemas.microsoft.com/office/powerpoint/2010/main" val="68286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4DCA4-355C-064A-AE4F-8E8EC1AA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out and synthesize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FFF72-9087-5A41-8023-C0A9F5D1E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essential?</a:t>
            </a:r>
          </a:p>
          <a:p>
            <a:r>
              <a:rPr lang="en-US" dirty="0"/>
              <a:t>What’s nice to have?</a:t>
            </a:r>
          </a:p>
          <a:p>
            <a:r>
              <a:rPr lang="en-US" dirty="0"/>
              <a:t>What needs more clarity?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68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951ED-F02E-2D4B-9480-D52DE4443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programs in UW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7AD15-EC37-6B4F-8B9B-8726A9BAA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607" y="2144110"/>
            <a:ext cx="4099207" cy="3823119"/>
          </a:xfrm>
        </p:spPr>
        <p:txBody>
          <a:bodyPr/>
          <a:lstStyle/>
          <a:p>
            <a:r>
              <a:rPr lang="en-US" dirty="0"/>
              <a:t>Review summary</a:t>
            </a:r>
          </a:p>
          <a:p>
            <a:r>
              <a:rPr lang="en-US" dirty="0"/>
              <a:t>Consider and discuss implications for gateway courses at your institution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group of people sitting on a bed&#10;&#10;Description automatically generated">
            <a:extLst>
              <a:ext uri="{FF2B5EF4-FFF2-40B4-BE49-F238E27FC236}">
                <a16:creationId xmlns:a16="http://schemas.microsoft.com/office/drawing/2014/main" id="{FBFD4029-E72B-4CEC-AD16-FD16D85B65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7856" y="1436227"/>
            <a:ext cx="5975400" cy="3985545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45332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6994-39FA-DB46-A1CA-22F3B7471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57D6F-B467-5E40-8DA4-837B8F1F6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607" y="1427594"/>
            <a:ext cx="11908393" cy="4539635"/>
          </a:xfrm>
        </p:spPr>
        <p:txBody>
          <a:bodyPr>
            <a:normAutofit/>
          </a:bodyPr>
          <a:lstStyle/>
          <a:p>
            <a:r>
              <a:rPr lang="en-US" dirty="0"/>
              <a:t>Nov. 1-mid-December 2019: MSC vets Wisconsin corequisite fundamental features draft</a:t>
            </a:r>
          </a:p>
          <a:p>
            <a:pPr lvl="0"/>
            <a:r>
              <a:rPr lang="en-US" dirty="0"/>
              <a:t>November to Dec. 10, 2019: Education Subcommittee vets, collects and submits feedback on EC/MCEA gateway math learning outcomes</a:t>
            </a:r>
          </a:p>
          <a:p>
            <a:pPr lvl="0"/>
            <a:r>
              <a:rPr lang="en-US" dirty="0"/>
              <a:t>Jan. 6-7, 2020: Education Subcommittee meets at UW-La Crosse</a:t>
            </a:r>
          </a:p>
          <a:p>
            <a:pPr lvl="0"/>
            <a:r>
              <a:rPr lang="en-US" dirty="0"/>
              <a:t>Jan. 9-10, 2020: MSC meets in Madison</a:t>
            </a:r>
          </a:p>
          <a:p>
            <a:r>
              <a:rPr lang="en-US" dirty="0"/>
              <a:t>Jan. 24, 2020: ICT submits Year 2 annual report and Year 3 project plan by this deadline</a:t>
            </a:r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624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Draft Wisconsin fundamental features of corequisite support in mathematics </a:t>
            </a:r>
          </a:p>
          <a:p>
            <a:r>
              <a:rPr lang="en-US" dirty="0"/>
              <a:t>Review institutional data on corequisite and pre-requisite mathematics outcomes </a:t>
            </a:r>
          </a:p>
          <a:p>
            <a:pPr lvl="0"/>
            <a:r>
              <a:rPr lang="en-US" dirty="0"/>
              <a:t>Review variety of nursing programs at UW institutions and consider implications for gateway mathematics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EEC0D-EA67-DF43-89BB-09EEBD0C6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draft fundamental features of co-req?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8BB53-FA18-4348-940D-8DCE68EDD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language</a:t>
            </a:r>
          </a:p>
          <a:p>
            <a:r>
              <a:rPr lang="en-US" dirty="0"/>
              <a:t>Guidance for folks developing co-req</a:t>
            </a:r>
          </a:p>
          <a:p>
            <a:r>
              <a:rPr lang="en-US" dirty="0"/>
              <a:t>Implications for transfer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7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CB33-EEBC-2F40-9690-8F876E9A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start with some data…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507D1-6F5A-4AF5-9E93-EB10C822A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are co-req remedial math courses working in our System currently?</a:t>
            </a:r>
          </a:p>
          <a:p>
            <a:r>
              <a:rPr lang="en-US" dirty="0"/>
              <a:t>How might these data inform our development of fundamental features of co-req?</a:t>
            </a:r>
          </a:p>
        </p:txBody>
      </p:sp>
    </p:spTree>
    <p:extLst>
      <p:ext uri="{BB962C8B-B14F-4D97-AF65-F5344CB8AC3E}">
        <p14:creationId xmlns:p14="http://schemas.microsoft.com/office/powerpoint/2010/main" val="182964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D5E57-77BE-3649-9660-102AEBD3C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EE313-BBF0-A542-B1C1-C31441B70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Go through the entire viz once</a:t>
            </a:r>
          </a:p>
          <a:p>
            <a:pPr lvl="1"/>
            <a:r>
              <a:rPr lang="en-US" dirty="0"/>
              <a:t>Tab through each page</a:t>
            </a:r>
          </a:p>
          <a:p>
            <a:pPr lvl="1"/>
            <a:r>
              <a:rPr lang="en-US" dirty="0"/>
              <a:t>Think about the questions above the charts</a:t>
            </a:r>
          </a:p>
          <a:p>
            <a:pPr lvl="1"/>
            <a:r>
              <a:rPr lang="en-US" dirty="0"/>
              <a:t>Hover over the charts to see raw numbers</a:t>
            </a:r>
          </a:p>
          <a:p>
            <a:pPr lvl="1"/>
            <a:r>
              <a:rPr lang="en-US" dirty="0"/>
              <a:t>Ignore the filters!</a:t>
            </a:r>
          </a:p>
          <a:p>
            <a:r>
              <a:rPr lang="en-US" dirty="0"/>
              <a:t>Jot down what you learned</a:t>
            </a:r>
          </a:p>
          <a:p>
            <a:r>
              <a:rPr lang="en-US" dirty="0"/>
              <a:t>(Optional): Go back for more investigation</a:t>
            </a:r>
          </a:p>
          <a:p>
            <a:endParaRPr lang="en-US" dirty="0"/>
          </a:p>
          <a:p>
            <a:r>
              <a:rPr lang="en-US" dirty="0"/>
              <a:t>Start here: </a:t>
            </a:r>
            <a:r>
              <a:rPr lang="en-US" dirty="0">
                <a:hlinkClick r:id="rId2"/>
              </a:rPr>
              <a:t>https://www.wisconsin.edu/math-initiative/data/</a:t>
            </a:r>
            <a:r>
              <a:rPr lang="en-US" dirty="0"/>
              <a:t> </a:t>
            </a:r>
          </a:p>
          <a:p>
            <a:r>
              <a:rPr lang="en-US" b="1" dirty="0"/>
              <a:t>Then I will give you the web page for your institution.</a:t>
            </a:r>
          </a:p>
          <a:p>
            <a:pPr lvl="1"/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2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C0020-AF84-D84F-8B89-8BFCC7898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group exploration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6B83E-EB21-DB4D-AD6E-7AF695564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607" y="1427594"/>
            <a:ext cx="5611711" cy="4539635"/>
          </a:xfrm>
        </p:spPr>
        <p:txBody>
          <a:bodyPr>
            <a:normAutofit/>
          </a:bodyPr>
          <a:lstStyle/>
          <a:p>
            <a:r>
              <a:rPr lang="en-US" dirty="0"/>
              <a:t>What did you learn?</a:t>
            </a:r>
          </a:p>
          <a:p>
            <a:r>
              <a:rPr lang="en-US" dirty="0"/>
              <a:t>What surprised you?</a:t>
            </a:r>
          </a:p>
          <a:p>
            <a:r>
              <a:rPr lang="en-US" dirty="0"/>
              <a:t>What additional information would be helpful?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64EFE-DC51-4DC9-BCA3-C7A8628314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776"/>
          <a:stretch/>
        </p:blipFill>
        <p:spPr>
          <a:xfrm>
            <a:off x="5895318" y="1595496"/>
            <a:ext cx="5392792" cy="383491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9137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0907F-894D-8343-A691-AE397019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85A1B-8D7C-654F-8824-9003697ED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you learn?</a:t>
            </a:r>
          </a:p>
          <a:p>
            <a:r>
              <a:rPr lang="en-US" dirty="0"/>
              <a:t>What surprised you?</a:t>
            </a:r>
          </a:p>
          <a:p>
            <a:r>
              <a:rPr lang="en-US" dirty="0"/>
              <a:t>What additional information would be helpful?</a:t>
            </a:r>
          </a:p>
          <a:p>
            <a:r>
              <a:rPr lang="en-US" dirty="0"/>
              <a:t>How might these data inform our development of fundamental features of co-req?</a:t>
            </a:r>
          </a:p>
        </p:txBody>
      </p:sp>
    </p:spTree>
    <p:extLst>
      <p:ext uri="{BB962C8B-B14F-4D97-AF65-F5344CB8AC3E}">
        <p14:creationId xmlns:p14="http://schemas.microsoft.com/office/powerpoint/2010/main" val="4067601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6BA31-510E-B249-8A42-B8CE0CCE2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Unpack ideas for fundamental features of co-req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28E4D-F6E5-614D-8441-AA0D5AD76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Small group reflection: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Workshop UW groups’ draft ideas for fundamental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Tennessee fundamental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Georgia fundamental features</a:t>
            </a:r>
          </a:p>
          <a:p>
            <a:r>
              <a:rPr lang="en-US" dirty="0"/>
              <a:t>What’s essential?</a:t>
            </a:r>
          </a:p>
          <a:p>
            <a:r>
              <a:rPr lang="en-US" dirty="0"/>
              <a:t>What’s nice to have?</a:t>
            </a:r>
          </a:p>
          <a:p>
            <a:r>
              <a:rPr lang="en-US" dirty="0"/>
              <a:t>What needs more clarity?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214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607" y="420132"/>
            <a:ext cx="11578546" cy="11430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Lunch </a:t>
            </a:r>
            <a:endParaRPr lang="en-US" sz="4800" dirty="0"/>
          </a:p>
        </p:txBody>
      </p:sp>
      <p:pic>
        <p:nvPicPr>
          <p:cNvPr id="5" name="Content Placeholder 4" descr="A bowl of soup and a sandwich on a plate&#10;&#10;Description automatically generated">
            <a:extLst>
              <a:ext uri="{FF2B5EF4-FFF2-40B4-BE49-F238E27FC236}">
                <a16:creationId xmlns:a16="http://schemas.microsoft.com/office/drawing/2014/main" id="{2D157B7D-387E-4B5B-B648-C6707CD292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52070" y="1563688"/>
            <a:ext cx="7241822" cy="4073525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2147136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rgbClr val="292934"/>
      </a:dk1>
      <a:lt1>
        <a:srgbClr val="FFFFFF"/>
      </a:lt1>
      <a:dk2>
        <a:srgbClr val="560A22"/>
      </a:dk2>
      <a:lt2>
        <a:srgbClr val="D2D2D2"/>
      </a:lt2>
      <a:accent1>
        <a:srgbClr val="B9B9B9"/>
      </a:accent1>
      <a:accent2>
        <a:srgbClr val="808080"/>
      </a:accent2>
      <a:accent3>
        <a:srgbClr val="990033"/>
      </a:accent3>
      <a:accent4>
        <a:srgbClr val="68001F"/>
      </a:accent4>
      <a:accent5>
        <a:srgbClr val="3E0013"/>
      </a:accent5>
      <a:accent6>
        <a:srgbClr val="343434"/>
      </a:accent6>
      <a:hlink>
        <a:srgbClr val="68001F"/>
      </a:hlink>
      <a:folHlink>
        <a:srgbClr val="68001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43031</TotalTime>
  <Words>839</Words>
  <Application>Microsoft Office PowerPoint</Application>
  <PresentationFormat>Widescreen</PresentationFormat>
  <Paragraphs>108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Custom Design</vt:lpstr>
      <vt:lpstr>UW System Math Initiative Math Steering Committee meeting</vt:lpstr>
      <vt:lpstr>Meeting objectives</vt:lpstr>
      <vt:lpstr>Why draft fundamental features of co-req?</vt:lpstr>
      <vt:lpstr>Let’s start with some data…</vt:lpstr>
      <vt:lpstr>Individual reflection</vt:lpstr>
      <vt:lpstr>Small group exploration</vt:lpstr>
      <vt:lpstr>Report out</vt:lpstr>
      <vt:lpstr>Unpack ideas for fundamental features of co-req</vt:lpstr>
      <vt:lpstr>Lunch </vt:lpstr>
      <vt:lpstr>Report out and synthesize</vt:lpstr>
      <vt:lpstr>Nursing programs in UW System</vt:lpstr>
      <vt:lpstr>Next steps</vt:lpstr>
    </vt:vector>
  </TitlesOfParts>
  <Company>UWSA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Accountability and Research:</dc:title>
  <dc:creator>Todd Bailey</dc:creator>
  <cp:lastModifiedBy>David Blough</cp:lastModifiedBy>
  <cp:revision>204</cp:revision>
  <cp:lastPrinted>2019-10-29T20:34:32Z</cp:lastPrinted>
  <dcterms:created xsi:type="dcterms:W3CDTF">2017-02-22T19:20:28Z</dcterms:created>
  <dcterms:modified xsi:type="dcterms:W3CDTF">2019-11-01T14:17:52Z</dcterms:modified>
</cp:coreProperties>
</file>