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6" r:id="rId2"/>
    <p:sldId id="260" r:id="rId3"/>
    <p:sldId id="261" r:id="rId4"/>
    <p:sldId id="262" r:id="rId5"/>
    <p:sldId id="263" r:id="rId6"/>
    <p:sldId id="264" r:id="rId7"/>
    <p:sldId id="266" r:id="rId8"/>
    <p:sldId id="267" r:id="rId9"/>
    <p:sldId id="268" r:id="rId10"/>
    <p:sldId id="269" r:id="rId11"/>
    <p:sldId id="270" r:id="rId12"/>
    <p:sldId id="271" r:id="rId13"/>
    <p:sldId id="277" r:id="rId14"/>
    <p:sldId id="272" r:id="rId15"/>
    <p:sldId id="273" r:id="rId16"/>
    <p:sldId id="278" r:id="rId17"/>
    <p:sldId id="275" r:id="rId18"/>
    <p:sldId id="279" r:id="rId19"/>
    <p:sldId id="280" r:id="rId20"/>
    <p:sldId id="281" r:id="rId21"/>
    <p:sldId id="283" r:id="rId22"/>
    <p:sldId id="282" r:id="rId23"/>
    <p:sldId id="284" r:id="rId24"/>
    <p:sldId id="285" r:id="rId25"/>
    <p:sldId id="286" r:id="rId26"/>
    <p:sldId id="287" r:id="rId27"/>
    <p:sldId id="259" r:id="rId28"/>
    <p:sldId id="257"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EEE"/>
    <a:srgbClr val="980033"/>
    <a:srgbClr val="CECDCB"/>
    <a:srgbClr val="444444"/>
    <a:srgbClr val="D68436"/>
    <a:srgbClr val="1D3662"/>
    <a:srgbClr val="560D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71" autoAdjust="0"/>
    <p:restoredTop sz="94660"/>
  </p:normalViewPr>
  <p:slideViewPr>
    <p:cSldViewPr snapToGrid="0">
      <p:cViewPr varScale="1">
        <p:scale>
          <a:sx n="114" d="100"/>
          <a:sy n="114" d="100"/>
        </p:scale>
        <p:origin x="24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4/4/2018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7" name="Rectangle 6"/>
          <p:cNvSpPr/>
          <p:nvPr userDrawn="1"/>
        </p:nvSpPr>
        <p:spPr>
          <a:xfrm>
            <a:off x="0" y="1"/>
            <a:ext cx="12192000" cy="825623"/>
          </a:xfrm>
          <a:prstGeom prst="rect">
            <a:avLst/>
          </a:prstGeom>
          <a:solidFill>
            <a:srgbClr val="CECDCB"/>
          </a:solidFill>
          <a:ln>
            <a:solidFill>
              <a:srgbClr val="CECD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userDrawn="1"/>
        </p:nvSpPr>
        <p:spPr>
          <a:xfrm>
            <a:off x="0" y="6276518"/>
            <a:ext cx="12192000" cy="581483"/>
          </a:xfrm>
          <a:prstGeom prst="rect">
            <a:avLst/>
          </a:prstGeom>
          <a:solidFill>
            <a:srgbClr val="D68436"/>
          </a:solidFill>
          <a:ln>
            <a:solidFill>
              <a:srgbClr val="D68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TextBox 8"/>
          <p:cNvSpPr txBox="1"/>
          <p:nvPr userDrawn="1"/>
        </p:nvSpPr>
        <p:spPr>
          <a:xfrm>
            <a:off x="0" y="6276518"/>
            <a:ext cx="12192000" cy="584775"/>
          </a:xfrm>
          <a:prstGeom prst="rect">
            <a:avLst/>
          </a:prstGeom>
          <a:solidFill>
            <a:srgbClr val="CECDCB"/>
          </a:solidFill>
          <a:ln>
            <a:solidFill>
              <a:srgbClr val="CECDCB"/>
            </a:solidFill>
          </a:ln>
        </p:spPr>
        <p:txBody>
          <a:bodyPr wrap="square" rtlCol="0">
            <a:spAutoFit/>
          </a:bodyPr>
          <a:lstStyle/>
          <a:p>
            <a:pPr algn="ctr"/>
            <a:endParaRPr lang="en-US" sz="3200" b="1" cap="small" baseline="0" dirty="0">
              <a:solidFill>
                <a:srgbClr val="560D23"/>
              </a:solidFill>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50" y="6358764"/>
            <a:ext cx="2458037" cy="416988"/>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27430" y="6358764"/>
            <a:ext cx="2458037" cy="416988"/>
          </a:xfrm>
          <a:prstGeom prst="rect">
            <a:avLst/>
          </a:prstGeom>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898196"/>
            <a:ext cx="12192000" cy="1994622"/>
          </a:xfrm>
          <a:prstGeom prst="rect">
            <a:avLst/>
          </a:prstGeom>
        </p:spPr>
      </p:pic>
    </p:spTree>
    <p:extLst>
      <p:ext uri="{BB962C8B-B14F-4D97-AF65-F5344CB8AC3E}">
        <p14:creationId xmlns:p14="http://schemas.microsoft.com/office/powerpoint/2010/main" val="378435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35830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6269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1" name="Subtitle 2"/>
          <p:cNvSpPr>
            <a:spLocks noGrp="1"/>
          </p:cNvSpPr>
          <p:nvPr>
            <p:ph type="subTitle" idx="1"/>
          </p:nvPr>
        </p:nvSpPr>
        <p:spPr>
          <a:xfrm>
            <a:off x="108551" y="2965391"/>
            <a:ext cx="11976917" cy="3228878"/>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Rectangle 11"/>
          <p:cNvSpPr/>
          <p:nvPr userDrawn="1"/>
        </p:nvSpPr>
        <p:spPr>
          <a:xfrm>
            <a:off x="0" y="1"/>
            <a:ext cx="12192000" cy="825623"/>
          </a:xfrm>
          <a:prstGeom prst="rect">
            <a:avLst/>
          </a:prstGeom>
          <a:solidFill>
            <a:srgbClr val="CECDCB"/>
          </a:solidFill>
          <a:ln>
            <a:solidFill>
              <a:srgbClr val="CECD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p:cNvSpPr>
            <a:spLocks noGrp="1"/>
          </p:cNvSpPr>
          <p:nvPr>
            <p:ph type="ctrTitle" hasCustomPrompt="1"/>
          </p:nvPr>
        </p:nvSpPr>
        <p:spPr>
          <a:xfrm>
            <a:off x="0" y="1"/>
            <a:ext cx="12192000" cy="825623"/>
          </a:xfrm>
        </p:spPr>
        <p:txBody>
          <a:bodyPr anchor="ctr">
            <a:noAutofit/>
          </a:bodyPr>
          <a:lstStyle>
            <a:lvl1pPr algn="ctr">
              <a:defRPr sz="4000" b="1" cap="small" baseline="0">
                <a:solidFill>
                  <a:schemeClr val="tx1"/>
                </a:solidFill>
                <a:latin typeface="+mn-lt"/>
              </a:defRPr>
            </a:lvl1pPr>
          </a:lstStyle>
          <a:p>
            <a:r>
              <a:rPr lang="en-US" dirty="0"/>
              <a:t>UW System Virtual Showcase April 3-4, 2018</a:t>
            </a:r>
          </a:p>
        </p:txBody>
      </p:sp>
      <p:sp>
        <p:nvSpPr>
          <p:cNvPr id="22" name="Rectangle 21"/>
          <p:cNvSpPr/>
          <p:nvPr userDrawn="1"/>
        </p:nvSpPr>
        <p:spPr>
          <a:xfrm>
            <a:off x="0" y="6276518"/>
            <a:ext cx="12192000" cy="581483"/>
          </a:xfrm>
          <a:prstGeom prst="rect">
            <a:avLst/>
          </a:prstGeom>
          <a:solidFill>
            <a:srgbClr val="D68436"/>
          </a:solidFill>
          <a:ln>
            <a:solidFill>
              <a:srgbClr val="D68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TextBox 23"/>
          <p:cNvSpPr txBox="1"/>
          <p:nvPr userDrawn="1"/>
        </p:nvSpPr>
        <p:spPr>
          <a:xfrm>
            <a:off x="0" y="6276518"/>
            <a:ext cx="12192000" cy="584775"/>
          </a:xfrm>
          <a:prstGeom prst="rect">
            <a:avLst/>
          </a:prstGeom>
          <a:solidFill>
            <a:srgbClr val="CECDCB"/>
          </a:solidFill>
          <a:ln>
            <a:solidFill>
              <a:srgbClr val="CECDCB"/>
            </a:solidFill>
          </a:ln>
        </p:spPr>
        <p:txBody>
          <a:bodyPr wrap="square" rtlCol="0">
            <a:spAutoFit/>
          </a:bodyPr>
          <a:lstStyle/>
          <a:p>
            <a:pPr algn="ctr"/>
            <a:endParaRPr lang="en-US" sz="3200" b="1" cap="small" baseline="0" dirty="0">
              <a:solidFill>
                <a:srgbClr val="560D23"/>
              </a:solidFill>
            </a:endParaRPr>
          </a:p>
        </p:txBody>
      </p:sp>
      <p:pic>
        <p:nvPicPr>
          <p:cNvPr id="25" name="Pictur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50" y="6358764"/>
            <a:ext cx="2458037" cy="416988"/>
          </a:xfrm>
          <a:prstGeom prst="rect">
            <a:avLst/>
          </a:prstGeom>
        </p:spPr>
      </p:pic>
      <p:pic>
        <p:nvPicPr>
          <p:cNvPr id="26" name="Picture 2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27430" y="6358764"/>
            <a:ext cx="2458037" cy="416988"/>
          </a:xfrm>
          <a:prstGeom prst="rect">
            <a:avLst/>
          </a:prstGeom>
        </p:spPr>
      </p:pic>
      <p:pic>
        <p:nvPicPr>
          <p:cNvPr id="27" name="Picture 2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898196"/>
            <a:ext cx="12192000" cy="1994622"/>
          </a:xfrm>
          <a:prstGeom prst="rect">
            <a:avLst/>
          </a:prstGeom>
        </p:spPr>
      </p:pic>
    </p:spTree>
    <p:extLst>
      <p:ext uri="{BB962C8B-B14F-4D97-AF65-F5344CB8AC3E}">
        <p14:creationId xmlns:p14="http://schemas.microsoft.com/office/powerpoint/2010/main" val="4093232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84244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4/4/2018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29187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4/4/2018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69317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4/4/2018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44828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4/4/2018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36996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4/4/2018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10096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70767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39491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4/4/2018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Rectangle 6"/>
          <p:cNvSpPr/>
          <p:nvPr userDrawn="1"/>
        </p:nvSpPr>
        <p:spPr>
          <a:xfrm>
            <a:off x="0" y="1"/>
            <a:ext cx="12192000" cy="683581"/>
          </a:xfrm>
          <a:prstGeom prst="rect">
            <a:avLst/>
          </a:prstGeom>
          <a:solidFill>
            <a:srgbClr val="CECDCB"/>
          </a:solidFill>
          <a:ln>
            <a:solidFill>
              <a:srgbClr val="EEEE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itle 1"/>
          <p:cNvSpPr txBox="1">
            <a:spLocks/>
          </p:cNvSpPr>
          <p:nvPr userDrawn="1"/>
        </p:nvSpPr>
        <p:spPr>
          <a:xfrm>
            <a:off x="0" y="133165"/>
            <a:ext cx="12192000" cy="532660"/>
          </a:xfrm>
          <a:prstGeom prst="rect">
            <a:avLst/>
          </a:prstGeom>
        </p:spPr>
        <p:txBody>
          <a:bodyPr anchor="ctr">
            <a:noAutofit/>
          </a:bodyPr>
          <a:lstStyle>
            <a:lvl1pPr algn="ctr" defTabSz="914400" rtl="0" eaLnBrk="1" latinLnBrk="0" hangingPunct="1">
              <a:lnSpc>
                <a:spcPct val="90000"/>
              </a:lnSpc>
              <a:spcBef>
                <a:spcPct val="0"/>
              </a:spcBef>
              <a:buNone/>
              <a:defRPr sz="4000" b="1" kern="1200" cap="small" baseline="0">
                <a:solidFill>
                  <a:srgbClr val="D68436"/>
                </a:solidFill>
                <a:latin typeface="+mj-lt"/>
                <a:ea typeface="+mj-ea"/>
                <a:cs typeface="+mj-cs"/>
              </a:defRPr>
            </a:lvl1pPr>
          </a:lstStyle>
          <a:p>
            <a:r>
              <a:rPr lang="en-US" sz="4800" dirty="0">
                <a:solidFill>
                  <a:schemeClr val="tx1"/>
                </a:solidFill>
                <a:latin typeface="Calibri" panose="020F0502020204030204" pitchFamily="34" charset="0"/>
                <a:cs typeface="Calibri" panose="020F0502020204030204" pitchFamily="34" charset="0"/>
              </a:rPr>
              <a:t>Changes: Moving FWD</a:t>
            </a:r>
          </a:p>
        </p:txBody>
      </p:sp>
      <p:sp>
        <p:nvSpPr>
          <p:cNvPr id="9" name="TextBox 8"/>
          <p:cNvSpPr txBox="1"/>
          <p:nvPr userDrawn="1"/>
        </p:nvSpPr>
        <p:spPr>
          <a:xfrm>
            <a:off x="0" y="6265616"/>
            <a:ext cx="12192000" cy="584775"/>
          </a:xfrm>
          <a:prstGeom prst="rect">
            <a:avLst/>
          </a:prstGeom>
          <a:solidFill>
            <a:srgbClr val="CECDCB"/>
          </a:solidFill>
          <a:ln>
            <a:solidFill>
              <a:srgbClr val="560D23"/>
            </a:solidFill>
          </a:ln>
        </p:spPr>
        <p:txBody>
          <a:bodyPr wrap="square" rtlCol="0">
            <a:spAutoFit/>
          </a:bodyPr>
          <a:lstStyle/>
          <a:p>
            <a:pPr algn="ctr"/>
            <a:r>
              <a:rPr lang="en-US" sz="3200" dirty="0">
                <a:solidFill>
                  <a:schemeClr val="tx1"/>
                </a:solidFill>
                <a:latin typeface="Calibri" panose="020F0502020204030204" pitchFamily="34" charset="0"/>
                <a:cs typeface="Calibri" panose="020F0502020204030204" pitchFamily="34" charset="0"/>
              </a:rPr>
              <a:t>UW System Virtual Showcase</a:t>
            </a:r>
            <a:endParaRPr lang="en-US" sz="3200" b="1" cap="small" baseline="0" dirty="0">
              <a:solidFill>
                <a:schemeClr val="tx1"/>
              </a:solidFill>
              <a:latin typeface="Calibri" panose="020F0502020204030204" pitchFamily="34" charset="0"/>
              <a:cs typeface="Calibri" panose="020F0502020204030204" pitchFamily="34" charset="0"/>
            </a:endParaRPr>
          </a:p>
        </p:txBody>
      </p:sp>
      <p:pic>
        <p:nvPicPr>
          <p:cNvPr id="10" name="Picture 9"/>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8550" y="6358764"/>
            <a:ext cx="2458037" cy="416988"/>
          </a:xfrm>
          <a:prstGeom prst="rect">
            <a:avLst/>
          </a:prstGeom>
        </p:spPr>
      </p:pic>
      <p:pic>
        <p:nvPicPr>
          <p:cNvPr id="11" name="Picture 10"/>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9627430" y="6358764"/>
            <a:ext cx="2458037" cy="416988"/>
          </a:xfrm>
          <a:prstGeom prst="rect">
            <a:avLst/>
          </a:prstGeom>
        </p:spPr>
      </p:pic>
    </p:spTree>
    <p:extLst>
      <p:ext uri="{BB962C8B-B14F-4D97-AF65-F5344CB8AC3E}">
        <p14:creationId xmlns:p14="http://schemas.microsoft.com/office/powerpoint/2010/main" val="396363627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creativecommons.org/licenses/by-nc-nd/3.0/" TargetMode="External"/><Relationship Id="rId2" Type="http://schemas.openxmlformats.org/officeDocument/2006/relationships/hyperlink" Target="http://tribework.blogspot.com/2012/03/targeting-connection-zone.html" TargetMode="External"/><Relationship Id="rId1" Type="http://schemas.openxmlformats.org/officeDocument/2006/relationships/slideLayout" Target="../slideLayouts/slideLayout8.xml"/><Relationship Id="rId5" Type="http://schemas.openxmlformats.org/officeDocument/2006/relationships/hyperlink" Target="http://www.retedellaconoscenza.it/blog/2015/02/16/partiamo-dal-reddito-contro-precarieta-disuguaglianza-ed-esclusione-sociale/" TargetMode="Externa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hyperlink" Target="http://tribework.blogspot.com/2012/03/targeting-connection-zone.html" TargetMode="External"/><Relationship Id="rId2" Type="http://schemas.openxmlformats.org/officeDocument/2006/relationships/image" Target="../media/image16.jpg"/><Relationship Id="rId1" Type="http://schemas.openxmlformats.org/officeDocument/2006/relationships/slideLayout" Target="../slideLayouts/slideLayout8.xml"/><Relationship Id="rId4" Type="http://schemas.openxmlformats.org/officeDocument/2006/relationships/hyperlink" Target="https://creativecommons.org/licenses/by-nc-nd/3.0/"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piratepenguinreads.blogspot.com/2013/01/commenting-system.html" TargetMode="External"/><Relationship Id="rId2" Type="http://schemas.openxmlformats.org/officeDocument/2006/relationships/image" Target="../media/image17.png"/><Relationship Id="rId1" Type="http://schemas.openxmlformats.org/officeDocument/2006/relationships/slideLayout" Target="../slideLayouts/slideLayout9.xml"/><Relationship Id="rId4" Type="http://schemas.openxmlformats.org/officeDocument/2006/relationships/hyperlink" Target="https://creativecommons.org/licenses/by-nc-nd/3.0/"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creativecommons.org/licenses/by-nc-nd/3.0/" TargetMode="External"/><Relationship Id="rId2" Type="http://schemas.openxmlformats.org/officeDocument/2006/relationships/hyperlink" Target="http://piratepenguinreads.blogspot.com/2013/01/commenting-system.html" TargetMode="External"/><Relationship Id="rId1" Type="http://schemas.openxmlformats.org/officeDocument/2006/relationships/slideLayout" Target="../slideLayouts/slideLayout9.xml"/><Relationship Id="rId5" Type="http://schemas.openxmlformats.org/officeDocument/2006/relationships/hyperlink" Target="https://www.flickr.com/photos/53801255@N07/8099406232/" TargetMode="Externa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hyperlink" Target="http://www.jeffsharon.net/nfl-playoff-expansion-14-teams-good-idea/" TargetMode="External"/><Relationship Id="rId2" Type="http://schemas.openxmlformats.org/officeDocument/2006/relationships/image" Target="../media/image20.png"/><Relationship Id="rId1" Type="http://schemas.openxmlformats.org/officeDocument/2006/relationships/slideLayout" Target="../slideLayouts/slideLayout9.xml"/><Relationship Id="rId4" Type="http://schemas.openxmlformats.org/officeDocument/2006/relationships/hyperlink" Target="https://creativecommons.org/licenses/by-nd/3.0/"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abcterra.altervista.org/wordpress/abc-reporter/" TargetMode="External"/><Relationship Id="rId2" Type="http://schemas.openxmlformats.org/officeDocument/2006/relationships/image" Target="../media/image21.jpg"/><Relationship Id="rId1" Type="http://schemas.openxmlformats.org/officeDocument/2006/relationships/slideLayout" Target="../slideLayouts/slideLayout9.xml"/><Relationship Id="rId6" Type="http://schemas.openxmlformats.org/officeDocument/2006/relationships/hyperlink" Target="https://creativecommons.org/licenses/by-nc-nd/3.0/" TargetMode="External"/><Relationship Id="rId5" Type="http://schemas.openxmlformats.org/officeDocument/2006/relationships/hyperlink" Target="https://creativecommons.org/licenses/by-sa/3.0/" TargetMode="External"/><Relationship Id="rId4" Type="http://schemas.openxmlformats.org/officeDocument/2006/relationships/hyperlink" Target="http://viewpointsofasagittarian.blogspot.com/2013/10/sentinel-is-off-to-planet-washington.html"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helenaprieto.wordpress.com/tag/act3/" TargetMode="External"/><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hyperlink" Target="https://creativecommons.org/licenses/by/2.5/" TargetMode="External"/></Relationships>
</file>

<file path=ppt/slides/_rels/slide20.xml.rels><?xml version="1.0" encoding="UTF-8" standalone="yes"?>
<Relationships xmlns="http://schemas.openxmlformats.org/package/2006/relationships"><Relationship Id="rId8" Type="http://schemas.openxmlformats.org/officeDocument/2006/relationships/hyperlink" Target="https://creativecommons.org/licenses/by/3.0/" TargetMode="External"/><Relationship Id="rId3" Type="http://schemas.openxmlformats.org/officeDocument/2006/relationships/hyperlink" Target="https://creativecommons.org/licenses/by-sa/3.0/" TargetMode="External"/><Relationship Id="rId7" Type="http://schemas.openxmlformats.org/officeDocument/2006/relationships/hyperlink" Target="http://www.ah-ha-moments.net/2012/02/beginners-guide-to-project-management.html" TargetMode="External"/><Relationship Id="rId2" Type="http://schemas.openxmlformats.org/officeDocument/2006/relationships/hyperlink" Target="http://viewpointsofasagittarian.blogspot.com/2013/10/sentinel-is-off-to-planet-washington.html" TargetMode="External"/><Relationship Id="rId1" Type="http://schemas.openxmlformats.org/officeDocument/2006/relationships/slideLayout" Target="../slideLayouts/slideLayout9.xml"/><Relationship Id="rId6" Type="http://schemas.openxmlformats.org/officeDocument/2006/relationships/image" Target="../media/image22.jpg"/><Relationship Id="rId5" Type="http://schemas.openxmlformats.org/officeDocument/2006/relationships/hyperlink" Target="https://creativecommons.org/licenses/by-nc-nd/3.0/" TargetMode="External"/><Relationship Id="rId4" Type="http://schemas.openxmlformats.org/officeDocument/2006/relationships/hyperlink" Target="http://abcterra.altervista.org/wordpress/abc-reporter/"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http://vlahakis.wikispaces.com/World+Civ+Extra+Credit" TargetMode="External"/><Relationship Id="rId2" Type="http://schemas.openxmlformats.org/officeDocument/2006/relationships/image" Target="../media/image23.jpg"/><Relationship Id="rId1" Type="http://schemas.openxmlformats.org/officeDocument/2006/relationships/slideLayout" Target="../slideLayouts/slideLayout5.xml"/><Relationship Id="rId4" Type="http://schemas.openxmlformats.org/officeDocument/2006/relationships/hyperlink" Target="https://creativecommons.org/licenses/by-sa/3.0/"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hyperlink" Target="https://commons.wikimedia.org/wiki/File:GoldSeal_4color.jpg" TargetMode="External"/><Relationship Id="rId2" Type="http://schemas.openxmlformats.org/officeDocument/2006/relationships/image" Target="../media/image24.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dstudio.ubc.ca/2012/03/19/sevencommandment/group-of-hands/" TargetMode="External"/><Relationship Id="rId2" Type="http://schemas.openxmlformats.org/officeDocument/2006/relationships/image" Target="../media/image5.jpg"/><Relationship Id="rId1" Type="http://schemas.openxmlformats.org/officeDocument/2006/relationships/slideLayout" Target="../slideLayouts/slideLayout5.xml"/><Relationship Id="rId6" Type="http://schemas.openxmlformats.org/officeDocument/2006/relationships/hyperlink" Target="https://creativecommons.org/licenses/by-nc-nd/3.0/" TargetMode="External"/><Relationship Id="rId5" Type="http://schemas.openxmlformats.org/officeDocument/2006/relationships/hyperlink" Target="https://chrisdevoss.wordpress.com/tag/calendar/"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folksonomy.co/?permalink=2246" TargetMode="External"/><Relationship Id="rId2" Type="http://schemas.openxmlformats.org/officeDocument/2006/relationships/image" Target="../media/image7.jpg"/><Relationship Id="rId1" Type="http://schemas.openxmlformats.org/officeDocument/2006/relationships/slideLayout" Target="../slideLayouts/slideLayout9.xml"/><Relationship Id="rId4" Type="http://schemas.openxmlformats.org/officeDocument/2006/relationships/hyperlink" Target="https://creativecommons.org/licenses/by-nc-sa/2.0/"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www.simplyevani.com/tag/mr-fredrickson-costume/" TargetMode="External"/><Relationship Id="rId2" Type="http://schemas.openxmlformats.org/officeDocument/2006/relationships/image" Target="../media/image11.jpg"/><Relationship Id="rId1" Type="http://schemas.openxmlformats.org/officeDocument/2006/relationships/slideLayout" Target="../slideLayouts/slideLayout5.xml"/><Relationship Id="rId6" Type="http://schemas.openxmlformats.org/officeDocument/2006/relationships/hyperlink" Target="https://creativecommons.org/licenses/by-nc-nd/3.0/" TargetMode="External"/><Relationship Id="rId5" Type="http://schemas.openxmlformats.org/officeDocument/2006/relationships/hyperlink" Target="http://www.internetmonk.com/archive/it-is-happening" TargetMode="Externa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32929" y="3269293"/>
            <a:ext cx="8922929" cy="2880495"/>
          </a:xfrm>
        </p:spPr>
        <p:txBody>
          <a:bodyPr anchor="ctr"/>
          <a:lstStyle/>
          <a:p>
            <a:br>
              <a:rPr lang="en-US" sz="4400"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Using Role-based Group Discussions in a Large Online Course</a:t>
            </a:r>
            <a:br>
              <a:rPr lang="en-US" sz="4400" dirty="0">
                <a:solidFill>
                  <a:srgbClr val="1D3662"/>
                </a:solidFill>
                <a:latin typeface="Calibri" panose="020F0502020204030204" pitchFamily="34" charset="0"/>
                <a:cs typeface="Calibri" panose="020F0502020204030204" pitchFamily="34" charset="0"/>
              </a:rPr>
            </a:br>
            <a:r>
              <a:rPr lang="en-US" sz="3200" b="0" dirty="0">
                <a:solidFill>
                  <a:srgbClr val="444444"/>
                </a:solidFill>
                <a:latin typeface="Calibri" panose="020F0502020204030204" pitchFamily="34" charset="0"/>
                <a:cs typeface="Calibri" panose="020F0502020204030204" pitchFamily="34" charset="0"/>
              </a:rPr>
              <a:t>Presented by</a:t>
            </a:r>
            <a:br>
              <a:rPr lang="en-US" sz="4400" dirty="0">
                <a:solidFill>
                  <a:srgbClr val="1D3662"/>
                </a:solidFill>
                <a:latin typeface="Calibri" panose="020F0502020204030204" pitchFamily="34" charset="0"/>
                <a:cs typeface="Calibri" panose="020F0502020204030204" pitchFamily="34" charset="0"/>
              </a:rPr>
            </a:br>
            <a:r>
              <a:rPr lang="en-US" sz="4400" dirty="0">
                <a:solidFill>
                  <a:srgbClr val="980033"/>
                </a:solidFill>
                <a:latin typeface="Calibri" panose="020F0502020204030204" pitchFamily="34" charset="0"/>
                <a:cs typeface="Calibri" panose="020F0502020204030204" pitchFamily="34" charset="0"/>
              </a:rPr>
              <a:t>Angie Stombaugh, UW-Eau Claire</a:t>
            </a:r>
            <a:endParaRPr lang="en-US" sz="4000" dirty="0">
              <a:solidFill>
                <a:srgbClr val="980033"/>
              </a:solidFill>
              <a:latin typeface="Calibri" panose="020F0502020204030204" pitchFamily="34" charset="0"/>
              <a:cs typeface="Calibri" panose="020F0502020204030204" pitchFamily="34" charset="0"/>
            </a:endParaRPr>
          </a:p>
        </p:txBody>
      </p:sp>
      <p:sp>
        <p:nvSpPr>
          <p:cNvPr id="4" name="TextBox 3"/>
          <p:cNvSpPr txBox="1"/>
          <p:nvPr/>
        </p:nvSpPr>
        <p:spPr>
          <a:xfrm>
            <a:off x="1632929" y="2946127"/>
            <a:ext cx="5208495" cy="646331"/>
          </a:xfrm>
          <a:prstGeom prst="rect">
            <a:avLst/>
          </a:prstGeom>
          <a:noFill/>
        </p:spPr>
        <p:txBody>
          <a:bodyPr wrap="square" rtlCol="0">
            <a:spAutoFit/>
          </a:bodyPr>
          <a:lstStyle/>
          <a:p>
            <a:r>
              <a:rPr lang="en-US" sz="3600" b="1" dirty="0">
                <a:solidFill>
                  <a:srgbClr val="444444"/>
                </a:solidFill>
              </a:rPr>
              <a:t>Welcome to:</a:t>
            </a:r>
          </a:p>
        </p:txBody>
      </p:sp>
      <p:sp>
        <p:nvSpPr>
          <p:cNvPr id="5" name="Rectangle 4"/>
          <p:cNvSpPr/>
          <p:nvPr/>
        </p:nvSpPr>
        <p:spPr>
          <a:xfrm>
            <a:off x="1290181" y="98616"/>
            <a:ext cx="9682619" cy="707886"/>
          </a:xfrm>
          <a:prstGeom prst="rect">
            <a:avLst/>
          </a:prstGeom>
        </p:spPr>
        <p:txBody>
          <a:bodyPr wrap="square">
            <a:spAutoFit/>
          </a:bodyPr>
          <a:lstStyle/>
          <a:p>
            <a:pPr algn="ctr"/>
            <a:r>
              <a:rPr lang="en-US" sz="4000" b="1" dirty="0"/>
              <a:t>UW System Virtual Showcase April 3-4, 2018</a:t>
            </a:r>
          </a:p>
        </p:txBody>
      </p:sp>
    </p:spTree>
    <p:extLst>
      <p:ext uri="{BB962C8B-B14F-4D97-AF65-F5344CB8AC3E}">
        <p14:creationId xmlns:p14="http://schemas.microsoft.com/office/powerpoint/2010/main" val="3774273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8">
            <a:extLst>
              <a:ext uri="{FF2B5EF4-FFF2-40B4-BE49-F238E27FC236}">
                <a16:creationId xmlns:a16="http://schemas.microsoft.com/office/drawing/2014/main" id="{A4AC5506-6312-4701-8D3C-40187889A94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510D538-034C-4EDA-8195-5C261C1D90FC}"/>
              </a:ext>
            </a:extLst>
          </p:cNvPr>
          <p:cNvPicPr>
            <a:picLocks noChangeAspect="1"/>
          </p:cNvPicPr>
          <p:nvPr/>
        </p:nvPicPr>
        <p:blipFill>
          <a:blip r:embed="rId2"/>
          <a:stretch>
            <a:fillRect/>
          </a:stretch>
        </p:blipFill>
        <p:spPr>
          <a:xfrm>
            <a:off x="2329315" y="1492658"/>
            <a:ext cx="7099470" cy="4721148"/>
          </a:xfrm>
          <a:prstGeom prst="rect">
            <a:avLst/>
          </a:prstGeom>
        </p:spPr>
      </p:pic>
      <p:sp>
        <p:nvSpPr>
          <p:cNvPr id="2" name="Title 1">
            <a:extLst>
              <a:ext uri="{FF2B5EF4-FFF2-40B4-BE49-F238E27FC236}">
                <a16:creationId xmlns:a16="http://schemas.microsoft.com/office/drawing/2014/main" id="{6AB049F1-9F79-4219-B280-747B5EA792F1}"/>
              </a:ext>
            </a:extLst>
          </p:cNvPr>
          <p:cNvSpPr>
            <a:spLocks noGrp="1"/>
          </p:cNvSpPr>
          <p:nvPr>
            <p:ph type="title"/>
          </p:nvPr>
        </p:nvSpPr>
        <p:spPr>
          <a:xfrm>
            <a:off x="556532" y="643467"/>
            <a:ext cx="11210925" cy="744836"/>
          </a:xfrm>
        </p:spPr>
        <p:txBody>
          <a:bodyPr>
            <a:normAutofit/>
          </a:bodyPr>
          <a:lstStyle/>
          <a:p>
            <a:pPr algn="ctr"/>
            <a:r>
              <a:rPr lang="en-US" sz="3200" dirty="0">
                <a:solidFill>
                  <a:schemeClr val="bg1"/>
                </a:solidFill>
              </a:rPr>
              <a:t>Weekly Workflow for Discussions</a:t>
            </a:r>
          </a:p>
        </p:txBody>
      </p:sp>
    </p:spTree>
    <p:extLst>
      <p:ext uri="{BB962C8B-B14F-4D97-AF65-F5344CB8AC3E}">
        <p14:creationId xmlns:p14="http://schemas.microsoft.com/office/powerpoint/2010/main" val="29338305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DF682-E050-41A8-ABBA-72D7A014F7A4}"/>
              </a:ext>
            </a:extLst>
          </p:cNvPr>
          <p:cNvSpPr>
            <a:spLocks noGrp="1"/>
          </p:cNvSpPr>
          <p:nvPr>
            <p:ph type="title"/>
          </p:nvPr>
        </p:nvSpPr>
        <p:spPr>
          <a:xfrm>
            <a:off x="839788" y="457200"/>
            <a:ext cx="3932237" cy="1600200"/>
          </a:xfrm>
        </p:spPr>
        <p:txBody>
          <a:bodyPr/>
          <a:lstStyle/>
          <a:p>
            <a:r>
              <a:rPr lang="en-US"/>
              <a:t>Finding Your Role</a:t>
            </a:r>
            <a:endParaRPr lang="en-US" dirty="0"/>
          </a:p>
        </p:txBody>
      </p:sp>
      <p:sp>
        <p:nvSpPr>
          <p:cNvPr id="4" name="Text Placeholder 3">
            <a:extLst>
              <a:ext uri="{FF2B5EF4-FFF2-40B4-BE49-F238E27FC236}">
                <a16:creationId xmlns:a16="http://schemas.microsoft.com/office/drawing/2014/main" id="{668809B2-20F9-405C-AA9E-5B765014F467}"/>
              </a:ext>
            </a:extLst>
          </p:cNvPr>
          <p:cNvSpPr>
            <a:spLocks noGrp="1"/>
          </p:cNvSpPr>
          <p:nvPr>
            <p:ph type="body" sz="half" idx="2"/>
          </p:nvPr>
        </p:nvSpPr>
        <p:spPr>
          <a:xfrm>
            <a:off x="839788" y="2057400"/>
            <a:ext cx="3932237" cy="3811588"/>
          </a:xfrm>
        </p:spPr>
        <p:txBody>
          <a:bodyPr/>
          <a:lstStyle/>
          <a:p>
            <a:pPr marL="285750" indent="-285750">
              <a:buFont typeface="Arial" panose="020B0604020202020204" pitchFamily="34" charset="0"/>
              <a:buChar char="•"/>
            </a:pPr>
            <a:r>
              <a:rPr lang="en-US" dirty="0"/>
              <a:t>Each student assigned to a group and assigned a number within the group for the entire semester. </a:t>
            </a:r>
          </a:p>
          <a:p>
            <a:pPr marL="285750" indent="-285750">
              <a:buFont typeface="Arial" panose="020B0604020202020204" pitchFamily="34" charset="0"/>
              <a:buChar char="•"/>
            </a:pPr>
            <a:r>
              <a:rPr lang="en-US" dirty="0"/>
              <a:t>Role Responsibility Assigned Each Week</a:t>
            </a:r>
          </a:p>
          <a:p>
            <a:pPr marL="285750" indent="-285750">
              <a:buFont typeface="Arial" panose="020B0604020202020204" pitchFamily="34" charset="0"/>
              <a:buChar char="•"/>
            </a:pPr>
            <a:endParaRPr lang="en-US" dirty="0"/>
          </a:p>
          <a:p>
            <a:endParaRPr lang="en-US" dirty="0"/>
          </a:p>
        </p:txBody>
      </p:sp>
      <p:pic>
        <p:nvPicPr>
          <p:cNvPr id="8" name="Picture 7">
            <a:extLst>
              <a:ext uri="{FF2B5EF4-FFF2-40B4-BE49-F238E27FC236}">
                <a16:creationId xmlns:a16="http://schemas.microsoft.com/office/drawing/2014/main" id="{79381512-AC2C-4C09-A21D-6322D7F166D3}"/>
              </a:ext>
            </a:extLst>
          </p:cNvPr>
          <p:cNvPicPr>
            <a:picLocks noChangeAspect="1"/>
          </p:cNvPicPr>
          <p:nvPr/>
        </p:nvPicPr>
        <p:blipFill>
          <a:blip r:embed="rId2"/>
          <a:stretch>
            <a:fillRect/>
          </a:stretch>
        </p:blipFill>
        <p:spPr>
          <a:xfrm>
            <a:off x="4495434" y="1684421"/>
            <a:ext cx="7341217" cy="4176629"/>
          </a:xfrm>
          <a:prstGeom prst="rect">
            <a:avLst/>
          </a:prstGeom>
        </p:spPr>
      </p:pic>
    </p:spTree>
    <p:extLst>
      <p:ext uri="{BB962C8B-B14F-4D97-AF65-F5344CB8AC3E}">
        <p14:creationId xmlns:p14="http://schemas.microsoft.com/office/powerpoint/2010/main" val="393724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8">
            <a:extLst>
              <a:ext uri="{FF2B5EF4-FFF2-40B4-BE49-F238E27FC236}">
                <a16:creationId xmlns:a16="http://schemas.microsoft.com/office/drawing/2014/main" id="{A4AC5506-6312-4701-8D3C-40187889A94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510D538-034C-4EDA-8195-5C261C1D90FC}"/>
              </a:ext>
            </a:extLst>
          </p:cNvPr>
          <p:cNvPicPr>
            <a:picLocks noChangeAspect="1"/>
          </p:cNvPicPr>
          <p:nvPr/>
        </p:nvPicPr>
        <p:blipFill>
          <a:blip r:embed="rId2"/>
          <a:stretch>
            <a:fillRect/>
          </a:stretch>
        </p:blipFill>
        <p:spPr>
          <a:xfrm>
            <a:off x="2329315" y="1492658"/>
            <a:ext cx="7099470" cy="4721148"/>
          </a:xfrm>
          <a:prstGeom prst="rect">
            <a:avLst/>
          </a:prstGeom>
        </p:spPr>
      </p:pic>
      <p:sp>
        <p:nvSpPr>
          <p:cNvPr id="2" name="Title 1">
            <a:extLst>
              <a:ext uri="{FF2B5EF4-FFF2-40B4-BE49-F238E27FC236}">
                <a16:creationId xmlns:a16="http://schemas.microsoft.com/office/drawing/2014/main" id="{6AB049F1-9F79-4219-B280-747B5EA792F1}"/>
              </a:ext>
            </a:extLst>
          </p:cNvPr>
          <p:cNvSpPr>
            <a:spLocks noGrp="1"/>
          </p:cNvSpPr>
          <p:nvPr>
            <p:ph type="title"/>
          </p:nvPr>
        </p:nvSpPr>
        <p:spPr>
          <a:xfrm>
            <a:off x="556532" y="643467"/>
            <a:ext cx="11210925" cy="744836"/>
          </a:xfrm>
        </p:spPr>
        <p:txBody>
          <a:bodyPr>
            <a:normAutofit/>
          </a:bodyPr>
          <a:lstStyle/>
          <a:p>
            <a:pPr algn="ctr"/>
            <a:r>
              <a:rPr lang="en-US" sz="3200" dirty="0">
                <a:solidFill>
                  <a:schemeClr val="bg1"/>
                </a:solidFill>
              </a:rPr>
              <a:t>Weekly Workflow for Discussions</a:t>
            </a:r>
          </a:p>
        </p:txBody>
      </p:sp>
    </p:spTree>
    <p:extLst>
      <p:ext uri="{BB962C8B-B14F-4D97-AF65-F5344CB8AC3E}">
        <p14:creationId xmlns:p14="http://schemas.microsoft.com/office/powerpoint/2010/main" val="2447396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A62CC-3377-461F-989F-98B1336C48FD}"/>
              </a:ext>
            </a:extLst>
          </p:cNvPr>
          <p:cNvSpPr>
            <a:spLocks noGrp="1"/>
          </p:cNvSpPr>
          <p:nvPr>
            <p:ph type="title"/>
          </p:nvPr>
        </p:nvSpPr>
        <p:spPr>
          <a:xfrm>
            <a:off x="648929" y="629266"/>
            <a:ext cx="5127031" cy="1676603"/>
          </a:xfrm>
        </p:spPr>
        <p:txBody>
          <a:bodyPr vert="horz" lIns="91440" tIns="45720" rIns="91440" bIns="45720" rtlCol="0" anchor="ctr">
            <a:normAutofit/>
          </a:bodyPr>
          <a:lstStyle/>
          <a:p>
            <a:r>
              <a:rPr lang="en-US" sz="4400" dirty="0"/>
              <a:t>Initiator</a:t>
            </a:r>
          </a:p>
        </p:txBody>
      </p:sp>
      <p:sp>
        <p:nvSpPr>
          <p:cNvPr id="4" name="Text Placeholder 3">
            <a:extLst>
              <a:ext uri="{FF2B5EF4-FFF2-40B4-BE49-F238E27FC236}">
                <a16:creationId xmlns:a16="http://schemas.microsoft.com/office/drawing/2014/main" id="{EB44D139-9663-4B59-BE64-4D1D7AA52AD3}"/>
              </a:ext>
            </a:extLst>
          </p:cNvPr>
          <p:cNvSpPr>
            <a:spLocks noGrp="1"/>
          </p:cNvSpPr>
          <p:nvPr>
            <p:ph type="body" sz="half" idx="2"/>
          </p:nvPr>
        </p:nvSpPr>
        <p:spPr>
          <a:xfrm>
            <a:off x="648930" y="2438400"/>
            <a:ext cx="5127029" cy="3785419"/>
          </a:xfrm>
        </p:spPr>
        <p:txBody>
          <a:bodyPr vert="horz" lIns="91440" tIns="45720" rIns="91440" bIns="45720" rtlCol="0">
            <a:normAutofit/>
          </a:bodyPr>
          <a:lstStyle/>
          <a:p>
            <a:pPr indent="-228600">
              <a:buFont typeface="Arial" panose="020B0604020202020204" pitchFamily="34" charset="0"/>
              <a:buChar char="•"/>
            </a:pPr>
            <a:r>
              <a:rPr lang="en-US" dirty="0"/>
              <a:t>Your job is to get the discussion started. Your post should try to get the conversation started by answering all or parts of the discussion question. This does not need to be a final product, simply attempting to answer the question. We encourage to add in this post where you need assistance so your team can help. Since you are the initiator, you will want to post early this week so your team can add to your post.  </a:t>
            </a:r>
            <a:r>
              <a:rPr lang="en-US" b="1" dirty="0"/>
              <a:t>More Work with This Role</a:t>
            </a:r>
            <a:endParaRPr lang="en-US" dirty="0"/>
          </a:p>
        </p:txBody>
      </p:sp>
      <p:sp>
        <p:nvSpPr>
          <p:cNvPr id="7" name="TextBox 6">
            <a:extLst>
              <a:ext uri="{FF2B5EF4-FFF2-40B4-BE49-F238E27FC236}">
                <a16:creationId xmlns:a16="http://schemas.microsoft.com/office/drawing/2014/main" id="{9B1A41C6-FC96-4070-B19F-D9CC30CFD417}"/>
              </a:ext>
            </a:extLst>
          </p:cNvPr>
          <p:cNvSpPr txBox="1"/>
          <p:nvPr/>
        </p:nvSpPr>
        <p:spPr>
          <a:xfrm>
            <a:off x="9093010" y="6017864"/>
            <a:ext cx="245932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2" tooltip="http://tribework.blogspot.com/2012/03/targeting-connection-zone.html"/>
              </a:rPr>
              <a:t>This Photo</a:t>
            </a:r>
            <a:r>
              <a:rPr lang="en-US" sz="700">
                <a:solidFill>
                  <a:srgbClr val="FFFFFF"/>
                </a:solidFill>
              </a:rPr>
              <a:t> by Unknown Author is licensed under </a:t>
            </a:r>
            <a:r>
              <a:rPr lang="en-US" sz="700">
                <a:solidFill>
                  <a:srgbClr val="FFFFFF"/>
                </a:solidFill>
                <a:hlinkClick r:id="rId3" tooltip="https://creativecommons.org/licenses/by-nc-nd/3.0/"/>
              </a:rPr>
              <a:t>CC BY-NC-ND</a:t>
            </a:r>
            <a:endParaRPr lang="en-US" sz="700">
              <a:solidFill>
                <a:srgbClr val="FFFFFF"/>
              </a:solidFill>
            </a:endParaRPr>
          </a:p>
        </p:txBody>
      </p:sp>
      <p:pic>
        <p:nvPicPr>
          <p:cNvPr id="8" name="Picture Placeholder 12">
            <a:extLst>
              <a:ext uri="{FF2B5EF4-FFF2-40B4-BE49-F238E27FC236}">
                <a16:creationId xmlns:a16="http://schemas.microsoft.com/office/drawing/2014/main" id="{24A2E0C4-4782-46C0-8ED3-61F9C1D03BDA}"/>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472" r="57081" b="-1"/>
          <a:stretch/>
        </p:blipFill>
        <p:spPr>
          <a:xfrm>
            <a:off x="7556409" y="640082"/>
            <a:ext cx="3995928" cy="5577837"/>
          </a:xfrm>
          <a:prstGeom prst="rect">
            <a:avLst/>
          </a:prstGeom>
          <a:effectLst/>
        </p:spPr>
      </p:pic>
      <p:sp>
        <p:nvSpPr>
          <p:cNvPr id="3" name="Content Placeholder 2">
            <a:extLst>
              <a:ext uri="{FF2B5EF4-FFF2-40B4-BE49-F238E27FC236}">
                <a16:creationId xmlns:a16="http://schemas.microsoft.com/office/drawing/2014/main" id="{629C0ED9-BA90-4EDC-96FA-157EEADD6FEC}"/>
              </a:ext>
            </a:extLst>
          </p:cNvPr>
          <p:cNvSpPr>
            <a:spLocks noGrp="1"/>
          </p:cNvSpPr>
          <p:nvPr>
            <p:ph idx="1"/>
          </p:nvPr>
        </p:nvSpPr>
        <p:spPr>
          <a:xfrm>
            <a:off x="5183187" y="987425"/>
            <a:ext cx="6665511" cy="4873625"/>
          </a:xfrm>
        </p:spPr>
        <p:txBody>
          <a:bodyPr/>
          <a:lstStyle/>
          <a:p>
            <a:endParaRPr lang="en-US" dirty="0"/>
          </a:p>
        </p:txBody>
      </p:sp>
    </p:spTree>
    <p:extLst>
      <p:ext uri="{BB962C8B-B14F-4D97-AF65-F5344CB8AC3E}">
        <p14:creationId xmlns:p14="http://schemas.microsoft.com/office/powerpoint/2010/main" val="2499149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626996EC-BD86-45C8-80A0-B6C741811F76}"/>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2085" b="3"/>
          <a:stretch/>
        </p:blipFill>
        <p:spPr>
          <a:xfrm>
            <a:off x="6090613" y="640082"/>
            <a:ext cx="5461724" cy="5577837"/>
          </a:xfrm>
          <a:prstGeom prst="rect">
            <a:avLst/>
          </a:prstGeom>
          <a:effectLst/>
        </p:spPr>
      </p:pic>
      <p:sp>
        <p:nvSpPr>
          <p:cNvPr id="2" name="Title 1">
            <a:extLst>
              <a:ext uri="{FF2B5EF4-FFF2-40B4-BE49-F238E27FC236}">
                <a16:creationId xmlns:a16="http://schemas.microsoft.com/office/drawing/2014/main" id="{C88A62CC-3377-461F-989F-98B1336C48FD}"/>
              </a:ext>
            </a:extLst>
          </p:cNvPr>
          <p:cNvSpPr>
            <a:spLocks noGrp="1"/>
          </p:cNvSpPr>
          <p:nvPr>
            <p:ph type="title"/>
          </p:nvPr>
        </p:nvSpPr>
        <p:spPr>
          <a:xfrm>
            <a:off x="648929" y="629266"/>
            <a:ext cx="5127031" cy="1676603"/>
          </a:xfrm>
        </p:spPr>
        <p:txBody>
          <a:bodyPr vert="horz" lIns="91440" tIns="45720" rIns="91440" bIns="45720" rtlCol="0" anchor="ctr">
            <a:normAutofit/>
          </a:bodyPr>
          <a:lstStyle/>
          <a:p>
            <a:r>
              <a:rPr lang="en-US" sz="4400"/>
              <a:t>Connector</a:t>
            </a:r>
          </a:p>
        </p:txBody>
      </p:sp>
      <p:sp>
        <p:nvSpPr>
          <p:cNvPr id="4" name="Text Placeholder 3">
            <a:extLst>
              <a:ext uri="{FF2B5EF4-FFF2-40B4-BE49-F238E27FC236}">
                <a16:creationId xmlns:a16="http://schemas.microsoft.com/office/drawing/2014/main" id="{EB44D139-9663-4B59-BE64-4D1D7AA52AD3}"/>
              </a:ext>
            </a:extLst>
          </p:cNvPr>
          <p:cNvSpPr>
            <a:spLocks noGrp="1"/>
          </p:cNvSpPr>
          <p:nvPr>
            <p:ph type="body" sz="half" idx="2"/>
          </p:nvPr>
        </p:nvSpPr>
        <p:spPr>
          <a:xfrm>
            <a:off x="648930" y="2438400"/>
            <a:ext cx="5127029" cy="3785419"/>
          </a:xfrm>
        </p:spPr>
        <p:txBody>
          <a:bodyPr vert="horz" lIns="91440" tIns="45720" rIns="91440" bIns="45720" rtlCol="0">
            <a:normAutofit/>
          </a:bodyPr>
          <a:lstStyle/>
          <a:p>
            <a:pPr indent="-228600">
              <a:buFont typeface="Arial" panose="020B0604020202020204" pitchFamily="34" charset="0"/>
              <a:buChar char="•"/>
            </a:pPr>
            <a:r>
              <a:rPr lang="en-US" dirty="0"/>
              <a:t>Your job is to find connections between the module materials and the world outside. That means connecting the materials to your own life, happenings in clinical, similar events at other times and places, stories in the news, or other writings on the same topic. </a:t>
            </a:r>
            <a:endParaRPr lang="en-US"/>
          </a:p>
        </p:txBody>
      </p:sp>
      <p:sp>
        <p:nvSpPr>
          <p:cNvPr id="7" name="TextBox 6">
            <a:extLst>
              <a:ext uri="{FF2B5EF4-FFF2-40B4-BE49-F238E27FC236}">
                <a16:creationId xmlns:a16="http://schemas.microsoft.com/office/drawing/2014/main" id="{9B1A41C6-FC96-4070-B19F-D9CC30CFD417}"/>
              </a:ext>
            </a:extLst>
          </p:cNvPr>
          <p:cNvSpPr txBox="1"/>
          <p:nvPr/>
        </p:nvSpPr>
        <p:spPr>
          <a:xfrm>
            <a:off x="9093010" y="6017864"/>
            <a:ext cx="245932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tribework.blogspot.com/2012/03/targeting-connection-zone.html"/>
              </a:rPr>
              <a:t>This Photo</a:t>
            </a:r>
            <a:r>
              <a:rPr lang="en-US" sz="700">
                <a:solidFill>
                  <a:srgbClr val="FFFFFF"/>
                </a:solidFill>
              </a:rPr>
              <a:t> by Unknown Author is licensed under </a:t>
            </a:r>
            <a:r>
              <a:rPr lang="en-US" sz="700">
                <a:solidFill>
                  <a:srgbClr val="FFFFFF"/>
                </a:solidFill>
                <a:hlinkClick r:id="rId4" tooltip="https://creativecommons.org/licenses/by-nc-nd/3.0/"/>
              </a:rPr>
              <a:t>CC BY-NC-ND</a:t>
            </a:r>
            <a:endParaRPr lang="en-US" sz="700">
              <a:solidFill>
                <a:srgbClr val="FFFFFF"/>
              </a:solidFill>
            </a:endParaRPr>
          </a:p>
        </p:txBody>
      </p:sp>
    </p:spTree>
    <p:extLst>
      <p:ext uri="{BB962C8B-B14F-4D97-AF65-F5344CB8AC3E}">
        <p14:creationId xmlns:p14="http://schemas.microsoft.com/office/powerpoint/2010/main" val="4200066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2ED0372B-5F8D-4BFD-A235-5A239F746015}"/>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16" r="871" b="-1"/>
          <a:stretch/>
        </p:blipFill>
        <p:spPr>
          <a:xfrm>
            <a:off x="7556409" y="640082"/>
            <a:ext cx="3995928" cy="5577837"/>
          </a:xfrm>
          <a:prstGeom prst="rect">
            <a:avLst/>
          </a:prstGeom>
          <a:effectLst/>
        </p:spPr>
      </p:pic>
      <p:sp>
        <p:nvSpPr>
          <p:cNvPr id="2" name="Title 1">
            <a:extLst>
              <a:ext uri="{FF2B5EF4-FFF2-40B4-BE49-F238E27FC236}">
                <a16:creationId xmlns:a16="http://schemas.microsoft.com/office/drawing/2014/main" id="{58BAD64E-7041-4797-B9BD-41BB973F48CF}"/>
              </a:ext>
            </a:extLst>
          </p:cNvPr>
          <p:cNvSpPr>
            <a:spLocks noGrp="1"/>
          </p:cNvSpPr>
          <p:nvPr>
            <p:ph type="title"/>
          </p:nvPr>
        </p:nvSpPr>
        <p:spPr>
          <a:xfrm>
            <a:off x="648929" y="629266"/>
            <a:ext cx="6586491" cy="1676603"/>
          </a:xfrm>
        </p:spPr>
        <p:txBody>
          <a:bodyPr vert="horz" lIns="91440" tIns="45720" rIns="91440" bIns="45720" rtlCol="0" anchor="ctr">
            <a:normAutofit/>
          </a:bodyPr>
          <a:lstStyle/>
          <a:p>
            <a:r>
              <a:rPr lang="en-US" sz="4400"/>
              <a:t>Questioner</a:t>
            </a:r>
          </a:p>
        </p:txBody>
      </p:sp>
      <p:sp>
        <p:nvSpPr>
          <p:cNvPr id="4" name="Text Placeholder 3">
            <a:extLst>
              <a:ext uri="{FF2B5EF4-FFF2-40B4-BE49-F238E27FC236}">
                <a16:creationId xmlns:a16="http://schemas.microsoft.com/office/drawing/2014/main" id="{F4E662C9-903C-4711-9A34-F3107A5A4514}"/>
              </a:ext>
            </a:extLst>
          </p:cNvPr>
          <p:cNvSpPr>
            <a:spLocks noGrp="1"/>
          </p:cNvSpPr>
          <p:nvPr>
            <p:ph type="body" sz="half" idx="2"/>
          </p:nvPr>
        </p:nvSpPr>
        <p:spPr>
          <a:xfrm>
            <a:off x="648930" y="2438400"/>
            <a:ext cx="6586489" cy="3785419"/>
          </a:xfrm>
        </p:spPr>
        <p:txBody>
          <a:bodyPr vert="horz" lIns="91440" tIns="45720" rIns="91440" bIns="45720" rtlCol="0">
            <a:normAutofit/>
          </a:bodyPr>
          <a:lstStyle/>
          <a:p>
            <a:pPr indent="-228600">
              <a:buFont typeface="Arial" panose="020B0604020202020204" pitchFamily="34" charset="0"/>
              <a:buChar char="•"/>
            </a:pPr>
            <a:r>
              <a:rPr lang="en-US" sz="2400"/>
              <a:t>Your job is to provide 3 questions that you had about the module materials. What were you wondering about while you were reading? Did you have questions about what was being described? How do things fit together? </a:t>
            </a:r>
          </a:p>
          <a:p>
            <a:pPr indent="-228600">
              <a:buFont typeface="Arial" panose="020B0604020202020204" pitchFamily="34" charset="0"/>
              <a:buChar char="•"/>
            </a:pPr>
            <a:endParaRPr lang="en-US" sz="2400"/>
          </a:p>
          <a:p>
            <a:pPr indent="-228600">
              <a:buFont typeface="Arial" panose="020B0604020202020204" pitchFamily="34" charset="0"/>
              <a:buChar char="•"/>
            </a:pPr>
            <a:endParaRPr lang="en-US" sz="2400"/>
          </a:p>
        </p:txBody>
      </p:sp>
      <p:sp>
        <p:nvSpPr>
          <p:cNvPr id="13" name="TextBox 12">
            <a:extLst>
              <a:ext uri="{FF2B5EF4-FFF2-40B4-BE49-F238E27FC236}">
                <a16:creationId xmlns:a16="http://schemas.microsoft.com/office/drawing/2014/main" id="{0A246BF3-25E0-4307-A6AF-61F94C77663F}"/>
              </a:ext>
            </a:extLst>
          </p:cNvPr>
          <p:cNvSpPr txBox="1"/>
          <p:nvPr/>
        </p:nvSpPr>
        <p:spPr>
          <a:xfrm>
            <a:off x="9093010" y="6017864"/>
            <a:ext cx="245932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piratepenguinreads.blogspot.com/2013/01/commenting-system.html"/>
              </a:rPr>
              <a:t>This Photo</a:t>
            </a:r>
            <a:r>
              <a:rPr lang="en-US" sz="700">
                <a:solidFill>
                  <a:srgbClr val="FFFFFF"/>
                </a:solidFill>
              </a:rPr>
              <a:t> by Unknown Author is licensed under </a:t>
            </a:r>
            <a:r>
              <a:rPr lang="en-US" sz="700">
                <a:solidFill>
                  <a:srgbClr val="FFFFFF"/>
                </a:solidFill>
                <a:hlinkClick r:id="rId4" tooltip="https://creativecommons.org/licenses/by-nc-nd/3.0/"/>
              </a:rPr>
              <a:t>CC BY-NC-ND</a:t>
            </a:r>
            <a:endParaRPr lang="en-US" sz="700">
              <a:solidFill>
                <a:srgbClr val="FFFFFF"/>
              </a:solidFill>
            </a:endParaRPr>
          </a:p>
        </p:txBody>
      </p:sp>
    </p:spTree>
    <p:extLst>
      <p:ext uri="{BB962C8B-B14F-4D97-AF65-F5344CB8AC3E}">
        <p14:creationId xmlns:p14="http://schemas.microsoft.com/office/powerpoint/2010/main" val="31421091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AD64E-7041-4797-B9BD-41BB973F48CF}"/>
              </a:ext>
            </a:extLst>
          </p:cNvPr>
          <p:cNvSpPr>
            <a:spLocks noGrp="1"/>
          </p:cNvSpPr>
          <p:nvPr>
            <p:ph type="title"/>
          </p:nvPr>
        </p:nvSpPr>
        <p:spPr>
          <a:xfrm>
            <a:off x="648929" y="629266"/>
            <a:ext cx="6586491" cy="1676603"/>
          </a:xfrm>
        </p:spPr>
        <p:txBody>
          <a:bodyPr vert="horz" lIns="91440" tIns="45720" rIns="91440" bIns="45720" rtlCol="0" anchor="ctr">
            <a:normAutofit/>
          </a:bodyPr>
          <a:lstStyle/>
          <a:p>
            <a:r>
              <a:rPr lang="en-US" sz="4400" dirty="0"/>
              <a:t>Researcher</a:t>
            </a:r>
          </a:p>
        </p:txBody>
      </p:sp>
      <p:sp>
        <p:nvSpPr>
          <p:cNvPr id="4" name="Text Placeholder 3">
            <a:extLst>
              <a:ext uri="{FF2B5EF4-FFF2-40B4-BE49-F238E27FC236}">
                <a16:creationId xmlns:a16="http://schemas.microsoft.com/office/drawing/2014/main" id="{F4E662C9-903C-4711-9A34-F3107A5A4514}"/>
              </a:ext>
            </a:extLst>
          </p:cNvPr>
          <p:cNvSpPr>
            <a:spLocks noGrp="1"/>
          </p:cNvSpPr>
          <p:nvPr>
            <p:ph type="body" sz="half" idx="2"/>
          </p:nvPr>
        </p:nvSpPr>
        <p:spPr>
          <a:xfrm>
            <a:off x="648930" y="2438400"/>
            <a:ext cx="6586489" cy="3785419"/>
          </a:xfrm>
        </p:spPr>
        <p:txBody>
          <a:bodyPr vert="horz" lIns="91440" tIns="45720" rIns="91440" bIns="45720" rtlCol="0">
            <a:normAutofit/>
          </a:bodyPr>
          <a:lstStyle/>
          <a:p>
            <a:pPr indent="-228600">
              <a:buFont typeface="Arial" panose="020B0604020202020204" pitchFamily="34" charset="0"/>
              <a:buChar char="•"/>
            </a:pPr>
            <a:r>
              <a:rPr lang="en-US" sz="2400" dirty="0"/>
              <a:t>Your job is to look up background information on any topic related to the module discussion. This is not a formal research report. The idea is to find some information or material that helps your group understand the module better. Possible areas to explore are websites, textbooks, or scholarly articles. Don’t forget your APA reference. </a:t>
            </a:r>
            <a:r>
              <a:rPr lang="en-US" sz="2400" b="1" dirty="0"/>
              <a:t>More Work with This Role</a:t>
            </a:r>
            <a:endParaRPr lang="en-US" sz="2400" dirty="0"/>
          </a:p>
          <a:p>
            <a:pPr indent="-228600">
              <a:buFont typeface="Arial" panose="020B0604020202020204" pitchFamily="34" charset="0"/>
              <a:buChar char="•"/>
            </a:pPr>
            <a:endParaRPr lang="en-US" sz="2400" dirty="0"/>
          </a:p>
          <a:p>
            <a:pPr indent="-228600">
              <a:buFont typeface="Arial" panose="020B0604020202020204" pitchFamily="34" charset="0"/>
              <a:buChar char="•"/>
            </a:pPr>
            <a:endParaRPr lang="en-US" sz="2400" dirty="0"/>
          </a:p>
        </p:txBody>
      </p:sp>
      <p:sp>
        <p:nvSpPr>
          <p:cNvPr id="13" name="TextBox 12">
            <a:extLst>
              <a:ext uri="{FF2B5EF4-FFF2-40B4-BE49-F238E27FC236}">
                <a16:creationId xmlns:a16="http://schemas.microsoft.com/office/drawing/2014/main" id="{0A246BF3-25E0-4307-A6AF-61F94C77663F}"/>
              </a:ext>
            </a:extLst>
          </p:cNvPr>
          <p:cNvSpPr txBox="1"/>
          <p:nvPr/>
        </p:nvSpPr>
        <p:spPr>
          <a:xfrm>
            <a:off x="9093010" y="6017864"/>
            <a:ext cx="245932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2" tooltip="http://piratepenguinreads.blogspot.com/2013/01/commenting-system.html"/>
              </a:rPr>
              <a:t>This Photo</a:t>
            </a:r>
            <a:r>
              <a:rPr lang="en-US" sz="700">
                <a:solidFill>
                  <a:srgbClr val="FFFFFF"/>
                </a:solidFill>
              </a:rPr>
              <a:t> by Unknown Author is licensed under </a:t>
            </a:r>
            <a:r>
              <a:rPr lang="en-US" sz="700">
                <a:solidFill>
                  <a:srgbClr val="FFFFFF"/>
                </a:solidFill>
                <a:hlinkClick r:id="rId3" tooltip="https://creativecommons.org/licenses/by-nc-nd/3.0/"/>
              </a:rPr>
              <a:t>CC BY-NC-ND</a:t>
            </a:r>
            <a:endParaRPr lang="en-US" sz="700">
              <a:solidFill>
                <a:srgbClr val="FFFFFF"/>
              </a:solidFill>
            </a:endParaRPr>
          </a:p>
        </p:txBody>
      </p:sp>
      <p:pic>
        <p:nvPicPr>
          <p:cNvPr id="6" name="Picture Placeholder 5">
            <a:extLst>
              <a:ext uri="{FF2B5EF4-FFF2-40B4-BE49-F238E27FC236}">
                <a16:creationId xmlns:a16="http://schemas.microsoft.com/office/drawing/2014/main" id="{45007C84-256C-4CB9-BD3E-CD7CBDC7FBA4}"/>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22068" r="22852" b="-2"/>
          <a:stretch/>
        </p:blipFill>
        <p:spPr>
          <a:xfrm>
            <a:off x="7235419" y="978961"/>
            <a:ext cx="4869122" cy="4972637"/>
          </a:xfrm>
          <a:prstGeom prst="rect">
            <a:avLst/>
          </a:prstGeom>
          <a:effectLst/>
        </p:spPr>
      </p:pic>
    </p:spTree>
    <p:extLst>
      <p:ext uri="{BB962C8B-B14F-4D97-AF65-F5344CB8AC3E}">
        <p14:creationId xmlns:p14="http://schemas.microsoft.com/office/powerpoint/2010/main" val="4355140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07FAA2A8-2C8F-4A90-BE63-5B739AFAE3C3}"/>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6720" r="-2" b="-2"/>
          <a:stretch/>
        </p:blipFill>
        <p:spPr>
          <a:xfrm>
            <a:off x="7517081" y="640082"/>
            <a:ext cx="4035256" cy="5577837"/>
          </a:xfrm>
          <a:prstGeom prst="rect">
            <a:avLst/>
          </a:prstGeom>
          <a:effectLst/>
        </p:spPr>
      </p:pic>
      <p:sp>
        <p:nvSpPr>
          <p:cNvPr id="2" name="Title 1">
            <a:extLst>
              <a:ext uri="{FF2B5EF4-FFF2-40B4-BE49-F238E27FC236}">
                <a16:creationId xmlns:a16="http://schemas.microsoft.com/office/drawing/2014/main" id="{E6FB2C7B-8DDE-4932-AD77-866BDA70FE53}"/>
              </a:ext>
            </a:extLst>
          </p:cNvPr>
          <p:cNvSpPr>
            <a:spLocks noGrp="1"/>
          </p:cNvSpPr>
          <p:nvPr>
            <p:ph type="title"/>
          </p:nvPr>
        </p:nvSpPr>
        <p:spPr>
          <a:xfrm>
            <a:off x="648929" y="629266"/>
            <a:ext cx="6586491" cy="1676603"/>
          </a:xfrm>
        </p:spPr>
        <p:txBody>
          <a:bodyPr vert="horz" lIns="91440" tIns="45720" rIns="91440" bIns="45720" rtlCol="0" anchor="ctr">
            <a:normAutofit/>
          </a:bodyPr>
          <a:lstStyle/>
          <a:p>
            <a:r>
              <a:rPr lang="en-US" sz="4400" dirty="0"/>
              <a:t>Word Wizard</a:t>
            </a:r>
          </a:p>
        </p:txBody>
      </p:sp>
      <p:sp>
        <p:nvSpPr>
          <p:cNvPr id="4" name="Text Placeholder 3">
            <a:extLst>
              <a:ext uri="{FF2B5EF4-FFF2-40B4-BE49-F238E27FC236}">
                <a16:creationId xmlns:a16="http://schemas.microsoft.com/office/drawing/2014/main" id="{86E2E97B-81BF-4983-81A1-C77EEE555450}"/>
              </a:ext>
            </a:extLst>
          </p:cNvPr>
          <p:cNvSpPr>
            <a:spLocks noGrp="1"/>
          </p:cNvSpPr>
          <p:nvPr>
            <p:ph type="body" sz="half" idx="2"/>
          </p:nvPr>
        </p:nvSpPr>
        <p:spPr>
          <a:xfrm>
            <a:off x="648930" y="2438400"/>
            <a:ext cx="6586489" cy="3785419"/>
          </a:xfrm>
        </p:spPr>
        <p:txBody>
          <a:bodyPr vert="horz" lIns="91440" tIns="45720" rIns="91440" bIns="45720" rtlCol="0">
            <a:normAutofit/>
          </a:bodyPr>
          <a:lstStyle/>
          <a:p>
            <a:pPr indent="-228600">
              <a:buFont typeface="Arial" panose="020B0604020202020204" pitchFamily="34" charset="0"/>
              <a:buChar char="•"/>
            </a:pPr>
            <a:r>
              <a:rPr lang="en-US" sz="2400" dirty="0"/>
              <a:t>Your job is to review the module for important words-new, interesting, strange, important, puzzling, or unfamiliar words-words that members of the groups need to notice and understand. Provide the group with at least 2 words and their definition</a:t>
            </a:r>
          </a:p>
        </p:txBody>
      </p:sp>
    </p:spTree>
    <p:extLst>
      <p:ext uri="{BB962C8B-B14F-4D97-AF65-F5344CB8AC3E}">
        <p14:creationId xmlns:p14="http://schemas.microsoft.com/office/powerpoint/2010/main" val="21218539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Placeholder 13">
            <a:extLst>
              <a:ext uri="{FF2B5EF4-FFF2-40B4-BE49-F238E27FC236}">
                <a16:creationId xmlns:a16="http://schemas.microsoft.com/office/drawing/2014/main" id="{389B9238-1F11-4BEE-A5A5-1D07ECF6D526}"/>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355" r="3" b="3"/>
          <a:stretch/>
        </p:blipFill>
        <p:spPr>
          <a:xfrm>
            <a:off x="7547285" y="960121"/>
            <a:ext cx="3684595" cy="4937760"/>
          </a:xfrm>
          <a:prstGeom prst="rect">
            <a:avLst/>
          </a:prstGeom>
        </p:spPr>
      </p:pic>
      <p:sp>
        <p:nvSpPr>
          <p:cNvPr id="2" name="Title 1">
            <a:extLst>
              <a:ext uri="{FF2B5EF4-FFF2-40B4-BE49-F238E27FC236}">
                <a16:creationId xmlns:a16="http://schemas.microsoft.com/office/drawing/2014/main" id="{E6FB2C7B-8DDE-4932-AD77-866BDA70FE53}"/>
              </a:ext>
            </a:extLst>
          </p:cNvPr>
          <p:cNvSpPr>
            <a:spLocks noGrp="1"/>
          </p:cNvSpPr>
          <p:nvPr>
            <p:ph type="title"/>
          </p:nvPr>
        </p:nvSpPr>
        <p:spPr>
          <a:xfrm>
            <a:off x="633446" y="640081"/>
            <a:ext cx="6274590" cy="1943728"/>
          </a:xfrm>
          <a:noFill/>
        </p:spPr>
        <p:txBody>
          <a:bodyPr vert="horz" lIns="91440" tIns="45720" rIns="91440" bIns="45720" rtlCol="0" anchor="b">
            <a:normAutofit/>
          </a:bodyPr>
          <a:lstStyle/>
          <a:p>
            <a:r>
              <a:rPr lang="en-US" sz="4400" dirty="0"/>
              <a:t>Wild Card</a:t>
            </a:r>
          </a:p>
        </p:txBody>
      </p:sp>
      <p:sp>
        <p:nvSpPr>
          <p:cNvPr id="4" name="Text Placeholder 3">
            <a:extLst>
              <a:ext uri="{FF2B5EF4-FFF2-40B4-BE49-F238E27FC236}">
                <a16:creationId xmlns:a16="http://schemas.microsoft.com/office/drawing/2014/main" id="{86E2E97B-81BF-4983-81A1-C77EEE555450}"/>
              </a:ext>
            </a:extLst>
          </p:cNvPr>
          <p:cNvSpPr>
            <a:spLocks noGrp="1"/>
          </p:cNvSpPr>
          <p:nvPr>
            <p:ph type="body" sz="half" idx="2"/>
          </p:nvPr>
        </p:nvSpPr>
        <p:spPr>
          <a:xfrm>
            <a:off x="490834" y="2936862"/>
            <a:ext cx="6274590" cy="1880097"/>
          </a:xfrm>
          <a:noFill/>
        </p:spPr>
        <p:txBody>
          <a:bodyPr vert="horz" lIns="91440" tIns="45720" rIns="91440" bIns="45720" rtlCol="0">
            <a:normAutofit/>
          </a:bodyPr>
          <a:lstStyle/>
          <a:p>
            <a:pPr marL="342900" indent="-342900">
              <a:buFont typeface="Arial" panose="020B0604020202020204" pitchFamily="34" charset="0"/>
              <a:buChar char="•"/>
            </a:pPr>
            <a:r>
              <a:rPr lang="en-US" sz="2400" dirty="0"/>
              <a:t>Assumes the role of any missing member. You will be expected to post at least two times. </a:t>
            </a:r>
          </a:p>
        </p:txBody>
      </p:sp>
      <p:sp>
        <p:nvSpPr>
          <p:cNvPr id="15" name="TextBox 14">
            <a:extLst>
              <a:ext uri="{FF2B5EF4-FFF2-40B4-BE49-F238E27FC236}">
                <a16:creationId xmlns:a16="http://schemas.microsoft.com/office/drawing/2014/main" id="{A0448397-2133-4D96-AE6A-2C929C9FEEC8}"/>
              </a:ext>
            </a:extLst>
          </p:cNvPr>
          <p:cNvSpPr txBox="1"/>
          <p:nvPr/>
        </p:nvSpPr>
        <p:spPr>
          <a:xfrm>
            <a:off x="8905602" y="5697826"/>
            <a:ext cx="2326278" cy="200055"/>
          </a:xfrm>
          <a:prstGeom prst="rect">
            <a:avLst/>
          </a:prstGeom>
          <a:solidFill>
            <a:schemeClr val="bg1"/>
          </a:solidFill>
        </p:spPr>
        <p:txBody>
          <a:bodyPr wrap="none" rtlCol="0">
            <a:spAutoFit/>
          </a:bodyPr>
          <a:lstStyle/>
          <a:p>
            <a:pPr algn="r">
              <a:spcAft>
                <a:spcPts val="600"/>
              </a:spcAft>
            </a:pPr>
            <a:r>
              <a:rPr lang="en-US" sz="700" dirty="0">
                <a:solidFill>
                  <a:srgbClr val="FFFFFF"/>
                </a:solidFill>
                <a:hlinkClick r:id="rId3" tooltip="http://www.jeffsharon.net/nfl-playoff-expansion-14-teams-good-idea/"/>
              </a:rPr>
              <a:t>This Photo</a:t>
            </a:r>
            <a:r>
              <a:rPr lang="en-US" sz="700" dirty="0">
                <a:solidFill>
                  <a:srgbClr val="FFFFFF"/>
                </a:solidFill>
              </a:rPr>
              <a:t> </a:t>
            </a:r>
            <a:r>
              <a:rPr lang="en-US" sz="700" dirty="0"/>
              <a:t>by Unknown Author is licensed under </a:t>
            </a:r>
            <a:r>
              <a:rPr lang="en-US" sz="700" dirty="0">
                <a:solidFill>
                  <a:srgbClr val="FFFFFF"/>
                </a:solidFill>
                <a:hlinkClick r:id="rId4" tooltip="https://creativecommons.org/licenses/by-nd/3.0/"/>
              </a:rPr>
              <a:t>CC BY-ND</a:t>
            </a:r>
            <a:endParaRPr lang="en-US" sz="700" dirty="0">
              <a:solidFill>
                <a:srgbClr val="FFFFFF"/>
              </a:solidFill>
            </a:endParaRPr>
          </a:p>
        </p:txBody>
      </p:sp>
    </p:spTree>
    <p:extLst>
      <p:ext uri="{BB962C8B-B14F-4D97-AF65-F5344CB8AC3E}">
        <p14:creationId xmlns:p14="http://schemas.microsoft.com/office/powerpoint/2010/main" val="2441402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3D5B4C30-FA8C-46E8-A5E0-25559148C4DC}"/>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854" r="10980"/>
          <a:stretch/>
        </p:blipFill>
        <p:spPr>
          <a:xfrm>
            <a:off x="7891078" y="706492"/>
            <a:ext cx="3627152" cy="5366084"/>
          </a:xfrm>
          <a:prstGeom prst="rect">
            <a:avLst/>
          </a:prstGeom>
          <a:effectLst/>
        </p:spPr>
      </p:pic>
      <p:sp>
        <p:nvSpPr>
          <p:cNvPr id="7" name="TextBox 6">
            <a:extLst>
              <a:ext uri="{FF2B5EF4-FFF2-40B4-BE49-F238E27FC236}">
                <a16:creationId xmlns:a16="http://schemas.microsoft.com/office/drawing/2014/main" id="{15176E2B-5078-47DA-804A-D77E2C396A64}"/>
              </a:ext>
            </a:extLst>
          </p:cNvPr>
          <p:cNvSpPr txBox="1"/>
          <p:nvPr/>
        </p:nvSpPr>
        <p:spPr>
          <a:xfrm>
            <a:off x="9884957" y="6870700"/>
            <a:ext cx="2307043"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viewpointsofasagittarian.blogspot.com/2013/10/sentinel-is-off-to-planet-washington.html"/>
              </a:rPr>
              <a:t>This Photo</a:t>
            </a:r>
            <a:r>
              <a:rPr lang="en-US" sz="700">
                <a:solidFill>
                  <a:srgbClr val="FFFFFF"/>
                </a:solidFill>
              </a:rPr>
              <a:t> by Unknown Author is licensed under </a:t>
            </a:r>
            <a:r>
              <a:rPr lang="en-US" sz="700">
                <a:solidFill>
                  <a:srgbClr val="FFFFFF"/>
                </a:solidFill>
                <a:hlinkClick r:id="rId5" tooltip="https://creativecommons.org/licenses/by-sa/3.0/"/>
              </a:rPr>
              <a:t>CC BY-SA</a:t>
            </a:r>
            <a:endParaRPr lang="en-US" sz="700">
              <a:solidFill>
                <a:srgbClr val="FFFFFF"/>
              </a:solidFill>
            </a:endParaRPr>
          </a:p>
        </p:txBody>
      </p:sp>
      <p:sp>
        <p:nvSpPr>
          <p:cNvPr id="2" name="Title 1">
            <a:extLst>
              <a:ext uri="{FF2B5EF4-FFF2-40B4-BE49-F238E27FC236}">
                <a16:creationId xmlns:a16="http://schemas.microsoft.com/office/drawing/2014/main" id="{0FB05F6A-92FC-48D3-87B8-B39184258AF7}"/>
              </a:ext>
            </a:extLst>
          </p:cNvPr>
          <p:cNvSpPr>
            <a:spLocks noGrp="1"/>
          </p:cNvSpPr>
          <p:nvPr>
            <p:ph type="title"/>
          </p:nvPr>
        </p:nvSpPr>
        <p:spPr>
          <a:xfrm>
            <a:off x="648929" y="629266"/>
            <a:ext cx="6586491" cy="1676603"/>
          </a:xfrm>
        </p:spPr>
        <p:txBody>
          <a:bodyPr vert="horz" lIns="91440" tIns="45720" rIns="91440" bIns="45720" rtlCol="0" anchor="ctr">
            <a:normAutofit/>
          </a:bodyPr>
          <a:lstStyle/>
          <a:p>
            <a:r>
              <a:rPr lang="en-US" sz="4400"/>
              <a:t>Reporter</a:t>
            </a:r>
          </a:p>
        </p:txBody>
      </p:sp>
      <p:sp>
        <p:nvSpPr>
          <p:cNvPr id="4" name="Text Placeholder 3">
            <a:extLst>
              <a:ext uri="{FF2B5EF4-FFF2-40B4-BE49-F238E27FC236}">
                <a16:creationId xmlns:a16="http://schemas.microsoft.com/office/drawing/2014/main" id="{A309AA2A-8D1F-4893-9E3C-C52DAEE888F9}"/>
              </a:ext>
            </a:extLst>
          </p:cNvPr>
          <p:cNvSpPr>
            <a:spLocks noGrp="1"/>
          </p:cNvSpPr>
          <p:nvPr>
            <p:ph type="body" sz="half" idx="2"/>
          </p:nvPr>
        </p:nvSpPr>
        <p:spPr>
          <a:xfrm>
            <a:off x="648930" y="2438400"/>
            <a:ext cx="6586489" cy="3785419"/>
          </a:xfrm>
        </p:spPr>
        <p:txBody>
          <a:bodyPr vert="horz" lIns="91440" tIns="45720" rIns="91440" bIns="45720" rtlCol="0">
            <a:normAutofit/>
          </a:bodyPr>
          <a:lstStyle/>
          <a:p>
            <a:pPr indent="-228600">
              <a:buFont typeface="Arial" panose="020B0604020202020204" pitchFamily="34" charset="0"/>
              <a:buChar char="•"/>
            </a:pPr>
            <a:r>
              <a:rPr lang="en-US" sz="2400" dirty="0"/>
              <a:t>Your job is to prepare a brief summary of your group’s answer to the discussion question(s). You serve as the group spokesperson and summarize the group’s conclusion. You are responsible for turning in the final summary. This will count as your post related to your role. Your individual score in this role is related to your ability to complete this summary.  </a:t>
            </a:r>
            <a:r>
              <a:rPr lang="en-US" sz="2400" b="1" dirty="0"/>
              <a:t>More Work with This Role</a:t>
            </a:r>
            <a:endParaRPr lang="en-US" sz="2400" dirty="0"/>
          </a:p>
        </p:txBody>
      </p:sp>
      <p:sp>
        <p:nvSpPr>
          <p:cNvPr id="11" name="TextBox 10">
            <a:extLst>
              <a:ext uri="{FF2B5EF4-FFF2-40B4-BE49-F238E27FC236}">
                <a16:creationId xmlns:a16="http://schemas.microsoft.com/office/drawing/2014/main" id="{45075425-40DE-41F8-A7A7-2027A67F8F44}"/>
              </a:ext>
            </a:extLst>
          </p:cNvPr>
          <p:cNvSpPr txBox="1"/>
          <p:nvPr/>
        </p:nvSpPr>
        <p:spPr>
          <a:xfrm>
            <a:off x="10467704" y="5916042"/>
            <a:ext cx="1724296" cy="307777"/>
          </a:xfrm>
          <a:prstGeom prst="rect">
            <a:avLst/>
          </a:prstGeom>
          <a:solidFill>
            <a:schemeClr val="bg1"/>
          </a:solidFill>
        </p:spPr>
        <p:txBody>
          <a:bodyPr wrap="square" rtlCol="0">
            <a:spAutoFit/>
          </a:bodyPr>
          <a:lstStyle/>
          <a:p>
            <a:pPr algn="r">
              <a:spcAft>
                <a:spcPts val="600"/>
              </a:spcAft>
            </a:pPr>
            <a:r>
              <a:rPr lang="en-US" sz="700" dirty="0">
                <a:solidFill>
                  <a:srgbClr val="FFFFFF"/>
                </a:solidFill>
                <a:hlinkClick r:id="rId3" tooltip="http://abcterra.altervista.org/wordpress/abc-reporter/"/>
              </a:rPr>
              <a:t>This Photo</a:t>
            </a:r>
            <a:r>
              <a:rPr lang="en-US" sz="700" dirty="0">
                <a:solidFill>
                  <a:srgbClr val="FFFFFF"/>
                </a:solidFill>
              </a:rPr>
              <a:t> </a:t>
            </a:r>
            <a:r>
              <a:rPr lang="en-US" sz="700" dirty="0"/>
              <a:t>by Unknown Author is licensed under </a:t>
            </a:r>
            <a:r>
              <a:rPr lang="en-US" sz="700" dirty="0">
                <a:solidFill>
                  <a:srgbClr val="FFFFFF"/>
                </a:solidFill>
                <a:hlinkClick r:id="rId6" tooltip="https://creativecommons.org/licenses/by-nc-nd/3.0/"/>
              </a:rPr>
              <a:t>CC BY-NC-ND</a:t>
            </a:r>
            <a:endParaRPr lang="en-US" sz="700" dirty="0">
              <a:solidFill>
                <a:srgbClr val="FFFFFF"/>
              </a:solidFill>
            </a:endParaRPr>
          </a:p>
        </p:txBody>
      </p:sp>
    </p:spTree>
    <p:extLst>
      <p:ext uri="{BB962C8B-B14F-4D97-AF65-F5344CB8AC3E}">
        <p14:creationId xmlns:p14="http://schemas.microsoft.com/office/powerpoint/2010/main" val="3855339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7EBF4-F1BA-4942-921B-9DB48F901AD6}"/>
              </a:ext>
            </a:extLst>
          </p:cNvPr>
          <p:cNvSpPr>
            <a:spLocks noGrp="1"/>
          </p:cNvSpPr>
          <p:nvPr>
            <p:ph type="title"/>
          </p:nvPr>
        </p:nvSpPr>
        <p:spPr/>
        <p:txBody>
          <a:bodyPr/>
          <a:lstStyle/>
          <a:p>
            <a:br>
              <a:rPr lang="en-US"/>
            </a:br>
            <a:r>
              <a:rPr lang="en-US"/>
              <a:t>Change </a:t>
            </a:r>
            <a:r>
              <a:rPr lang="en-US" dirty="0"/>
              <a:t>Needed Related to My Teaching</a:t>
            </a:r>
          </a:p>
        </p:txBody>
      </p:sp>
      <p:pic>
        <p:nvPicPr>
          <p:cNvPr id="5" name="Content Placeholder 4">
            <a:extLst>
              <a:ext uri="{FF2B5EF4-FFF2-40B4-BE49-F238E27FC236}">
                <a16:creationId xmlns:a16="http://schemas.microsoft.com/office/drawing/2014/main" id="{863EEF0D-C6CC-4A4A-8383-6A94DD0ECB5A}"/>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097248" y="2838922"/>
            <a:ext cx="8064564" cy="2171229"/>
          </a:xfrm>
        </p:spPr>
      </p:pic>
      <p:sp>
        <p:nvSpPr>
          <p:cNvPr id="6" name="TextBox 5">
            <a:extLst>
              <a:ext uri="{FF2B5EF4-FFF2-40B4-BE49-F238E27FC236}">
                <a16:creationId xmlns:a16="http://schemas.microsoft.com/office/drawing/2014/main" id="{275A2F0A-7606-4A5A-ADB9-F70E0631589A}"/>
              </a:ext>
            </a:extLst>
          </p:cNvPr>
          <p:cNvSpPr txBox="1"/>
          <p:nvPr/>
        </p:nvSpPr>
        <p:spPr>
          <a:xfrm>
            <a:off x="4728239" y="5471840"/>
            <a:ext cx="7102982" cy="230832"/>
          </a:xfrm>
          <a:prstGeom prst="rect">
            <a:avLst/>
          </a:prstGeom>
          <a:noFill/>
        </p:spPr>
        <p:txBody>
          <a:bodyPr wrap="square" rtlCol="0">
            <a:spAutoFit/>
          </a:bodyPr>
          <a:lstStyle/>
          <a:p>
            <a:r>
              <a:rPr lang="en-US" sz="900" dirty="0">
                <a:hlinkClick r:id="rId3" tooltip="https://helenaprieto.wordpress.com/tag/act3/"/>
              </a:rPr>
              <a:t>This Photo</a:t>
            </a:r>
            <a:r>
              <a:rPr lang="en-US" sz="900" dirty="0"/>
              <a:t> by Unknown Author is licensed under </a:t>
            </a:r>
            <a:r>
              <a:rPr lang="en-US" sz="900" dirty="0">
                <a:hlinkClick r:id="rId4" tooltip="https://creativecommons.org/licenses/by/2.5/"/>
              </a:rPr>
              <a:t>CC BY</a:t>
            </a:r>
            <a:endParaRPr lang="en-US" sz="900" dirty="0"/>
          </a:p>
        </p:txBody>
      </p:sp>
    </p:spTree>
    <p:extLst>
      <p:ext uri="{BB962C8B-B14F-4D97-AF65-F5344CB8AC3E}">
        <p14:creationId xmlns:p14="http://schemas.microsoft.com/office/powerpoint/2010/main" val="11274221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5176E2B-5078-47DA-804A-D77E2C396A64}"/>
              </a:ext>
            </a:extLst>
          </p:cNvPr>
          <p:cNvSpPr txBox="1"/>
          <p:nvPr/>
        </p:nvSpPr>
        <p:spPr>
          <a:xfrm>
            <a:off x="9884957" y="6870700"/>
            <a:ext cx="2307043"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2" tooltip="http://viewpointsofasagittarian.blogspot.com/2013/10/sentinel-is-off-to-planet-washington.html"/>
              </a:rPr>
              <a:t>This Photo</a:t>
            </a:r>
            <a:r>
              <a:rPr lang="en-US" sz="700">
                <a:solidFill>
                  <a:srgbClr val="FFFFFF"/>
                </a:solidFill>
              </a:rPr>
              <a:t> by Unknown Author is licensed under </a:t>
            </a:r>
            <a:r>
              <a:rPr lang="en-US" sz="700">
                <a:solidFill>
                  <a:srgbClr val="FFFFFF"/>
                </a:solidFill>
                <a:hlinkClick r:id="rId3" tooltip="https://creativecommons.org/licenses/by-sa/3.0/"/>
              </a:rPr>
              <a:t>CC BY-SA</a:t>
            </a:r>
            <a:endParaRPr lang="en-US" sz="700">
              <a:solidFill>
                <a:srgbClr val="FFFFFF"/>
              </a:solidFill>
            </a:endParaRPr>
          </a:p>
        </p:txBody>
      </p:sp>
      <p:sp>
        <p:nvSpPr>
          <p:cNvPr id="2" name="Title 1">
            <a:extLst>
              <a:ext uri="{FF2B5EF4-FFF2-40B4-BE49-F238E27FC236}">
                <a16:creationId xmlns:a16="http://schemas.microsoft.com/office/drawing/2014/main" id="{0FB05F6A-92FC-48D3-87B8-B39184258AF7}"/>
              </a:ext>
            </a:extLst>
          </p:cNvPr>
          <p:cNvSpPr>
            <a:spLocks noGrp="1"/>
          </p:cNvSpPr>
          <p:nvPr>
            <p:ph type="title"/>
          </p:nvPr>
        </p:nvSpPr>
        <p:spPr>
          <a:xfrm>
            <a:off x="648929" y="629266"/>
            <a:ext cx="6586491" cy="1676603"/>
          </a:xfrm>
        </p:spPr>
        <p:txBody>
          <a:bodyPr vert="horz" lIns="91440" tIns="45720" rIns="91440" bIns="45720" rtlCol="0" anchor="ctr">
            <a:normAutofit/>
          </a:bodyPr>
          <a:lstStyle/>
          <a:p>
            <a:r>
              <a:rPr lang="en-US" sz="4400" dirty="0"/>
              <a:t>Quality Controller</a:t>
            </a:r>
          </a:p>
        </p:txBody>
      </p:sp>
      <p:sp>
        <p:nvSpPr>
          <p:cNvPr id="4" name="Text Placeholder 3">
            <a:extLst>
              <a:ext uri="{FF2B5EF4-FFF2-40B4-BE49-F238E27FC236}">
                <a16:creationId xmlns:a16="http://schemas.microsoft.com/office/drawing/2014/main" id="{A309AA2A-8D1F-4893-9E3C-C52DAEE888F9}"/>
              </a:ext>
            </a:extLst>
          </p:cNvPr>
          <p:cNvSpPr>
            <a:spLocks noGrp="1"/>
          </p:cNvSpPr>
          <p:nvPr>
            <p:ph type="body" sz="half" idx="2"/>
          </p:nvPr>
        </p:nvSpPr>
        <p:spPr>
          <a:xfrm>
            <a:off x="648930" y="2438400"/>
            <a:ext cx="6586489" cy="3785419"/>
          </a:xfrm>
        </p:spPr>
        <p:txBody>
          <a:bodyPr vert="horz" lIns="91440" tIns="45720" rIns="91440" bIns="45720" rtlCol="0">
            <a:normAutofit/>
          </a:bodyPr>
          <a:lstStyle/>
          <a:p>
            <a:pPr indent="-228600">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Your job is to ensure that the group is having a quality discussion. You will be evaluating the posts of your group mates and completing the Quality Control Report. You are responsible for turning in the Quality Control Report. This will count as your post related to your role. Your individual score in this role is related to your ability to complete the form. </a:t>
            </a:r>
            <a:endParaRPr lang="en-US" sz="2400" dirty="0"/>
          </a:p>
        </p:txBody>
      </p:sp>
      <p:sp>
        <p:nvSpPr>
          <p:cNvPr id="11" name="TextBox 10">
            <a:extLst>
              <a:ext uri="{FF2B5EF4-FFF2-40B4-BE49-F238E27FC236}">
                <a16:creationId xmlns:a16="http://schemas.microsoft.com/office/drawing/2014/main" id="{45075425-40DE-41F8-A7A7-2027A67F8F44}"/>
              </a:ext>
            </a:extLst>
          </p:cNvPr>
          <p:cNvSpPr txBox="1"/>
          <p:nvPr/>
        </p:nvSpPr>
        <p:spPr>
          <a:xfrm>
            <a:off x="10467704" y="5916042"/>
            <a:ext cx="1724296" cy="307777"/>
          </a:xfrm>
          <a:prstGeom prst="rect">
            <a:avLst/>
          </a:prstGeom>
          <a:solidFill>
            <a:schemeClr val="bg1"/>
          </a:solidFill>
        </p:spPr>
        <p:txBody>
          <a:bodyPr wrap="square" rtlCol="0">
            <a:spAutoFit/>
          </a:bodyPr>
          <a:lstStyle/>
          <a:p>
            <a:pPr algn="r">
              <a:spcAft>
                <a:spcPts val="600"/>
              </a:spcAft>
            </a:pPr>
            <a:r>
              <a:rPr lang="en-US" sz="700" dirty="0">
                <a:solidFill>
                  <a:srgbClr val="FFFFFF"/>
                </a:solidFill>
                <a:hlinkClick r:id="rId4" tooltip="http://abcterra.altervista.org/wordpress/abc-reporter/"/>
              </a:rPr>
              <a:t>This Photo</a:t>
            </a:r>
            <a:r>
              <a:rPr lang="en-US" sz="700" dirty="0">
                <a:solidFill>
                  <a:srgbClr val="FFFFFF"/>
                </a:solidFill>
              </a:rPr>
              <a:t> </a:t>
            </a:r>
            <a:r>
              <a:rPr lang="en-US" sz="700" dirty="0"/>
              <a:t>by Unknown Author is licensed under </a:t>
            </a:r>
            <a:r>
              <a:rPr lang="en-US" sz="700" dirty="0">
                <a:solidFill>
                  <a:srgbClr val="FFFFFF"/>
                </a:solidFill>
                <a:hlinkClick r:id="rId5" tooltip="https://creativecommons.org/licenses/by-nc-nd/3.0/"/>
              </a:rPr>
              <a:t>CC BY-NC-ND</a:t>
            </a:r>
            <a:endParaRPr lang="en-US" sz="700" dirty="0">
              <a:solidFill>
                <a:srgbClr val="FFFFFF"/>
              </a:solidFill>
            </a:endParaRPr>
          </a:p>
        </p:txBody>
      </p:sp>
      <p:pic>
        <p:nvPicPr>
          <p:cNvPr id="12" name="Picture Placeholder 11">
            <a:extLst>
              <a:ext uri="{FF2B5EF4-FFF2-40B4-BE49-F238E27FC236}">
                <a16:creationId xmlns:a16="http://schemas.microsoft.com/office/drawing/2014/main" id="{A53E07B7-6C66-4439-9582-835F8FB2A7E1}"/>
              </a:ext>
            </a:extLst>
          </p:cNvPr>
          <p:cNvPicPr>
            <a:picLocks noGrp="1" noChangeAspect="1"/>
          </p:cNvPicPr>
          <p:nvPr>
            <p:ph type="pic" idx="1"/>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t="5136" b="5136"/>
          <a:stretch>
            <a:fillRect/>
          </a:stretch>
        </p:blipFill>
        <p:spPr>
          <a:xfrm>
            <a:off x="7661708" y="1609489"/>
            <a:ext cx="4261569" cy="3364973"/>
          </a:xfrm>
        </p:spPr>
      </p:pic>
      <p:sp>
        <p:nvSpPr>
          <p:cNvPr id="13" name="TextBox 12">
            <a:extLst>
              <a:ext uri="{FF2B5EF4-FFF2-40B4-BE49-F238E27FC236}">
                <a16:creationId xmlns:a16="http://schemas.microsoft.com/office/drawing/2014/main" id="{3379BF87-369B-4CF9-AA68-67EC5525C7EE}"/>
              </a:ext>
            </a:extLst>
          </p:cNvPr>
          <p:cNvSpPr txBox="1"/>
          <p:nvPr/>
        </p:nvSpPr>
        <p:spPr>
          <a:xfrm>
            <a:off x="9530004" y="5434015"/>
            <a:ext cx="2393274" cy="369332"/>
          </a:xfrm>
          <a:prstGeom prst="rect">
            <a:avLst/>
          </a:prstGeom>
          <a:noFill/>
        </p:spPr>
        <p:txBody>
          <a:bodyPr wrap="square" rtlCol="0">
            <a:spAutoFit/>
          </a:bodyPr>
          <a:lstStyle/>
          <a:p>
            <a:r>
              <a:rPr lang="en-US" sz="900">
                <a:hlinkClick r:id="rId7" tooltip="http://www.ah-ha-moments.net/2012/02/beginners-guide-to-project-management.html"/>
              </a:rPr>
              <a:t>This Photo</a:t>
            </a:r>
            <a:r>
              <a:rPr lang="en-US" sz="900"/>
              <a:t> by Unknown Author is licensed under </a:t>
            </a:r>
            <a:r>
              <a:rPr lang="en-US" sz="900">
                <a:hlinkClick r:id="rId8" tooltip="https://creativecommons.org/licenses/by/3.0/"/>
              </a:rPr>
              <a:t>CC BY</a:t>
            </a:r>
            <a:endParaRPr lang="en-US" sz="900"/>
          </a:p>
        </p:txBody>
      </p:sp>
    </p:spTree>
    <p:extLst>
      <p:ext uri="{BB962C8B-B14F-4D97-AF65-F5344CB8AC3E}">
        <p14:creationId xmlns:p14="http://schemas.microsoft.com/office/powerpoint/2010/main" val="18482741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B04C4-F111-491B-B7F2-7490E8B0217D}"/>
              </a:ext>
            </a:extLst>
          </p:cNvPr>
          <p:cNvSpPr>
            <a:spLocks noGrp="1"/>
          </p:cNvSpPr>
          <p:nvPr>
            <p:ph type="title"/>
          </p:nvPr>
        </p:nvSpPr>
        <p:spPr/>
        <p:txBody>
          <a:bodyPr/>
          <a:lstStyle/>
          <a:p>
            <a:r>
              <a:rPr lang="en-US" dirty="0"/>
              <a:t>Quality Controller Report</a:t>
            </a:r>
          </a:p>
        </p:txBody>
      </p:sp>
      <p:sp>
        <p:nvSpPr>
          <p:cNvPr id="3" name="Content Placeholder 2">
            <a:extLst>
              <a:ext uri="{FF2B5EF4-FFF2-40B4-BE49-F238E27FC236}">
                <a16:creationId xmlns:a16="http://schemas.microsoft.com/office/drawing/2014/main" id="{0166CBF8-F806-4F9C-90A8-C7FBE18EC656}"/>
              </a:ext>
            </a:extLst>
          </p:cNvPr>
          <p:cNvSpPr>
            <a:spLocks noGrp="1"/>
          </p:cNvSpPr>
          <p:nvPr>
            <p:ph idx="1"/>
          </p:nvPr>
        </p:nvSpPr>
        <p:spPr/>
        <p:txBody>
          <a:bodyPr>
            <a:normAutofit lnSpcReduction="10000"/>
          </a:bodyPr>
          <a:lstStyle/>
          <a:p>
            <a:r>
              <a:rPr lang="en-US" dirty="0"/>
              <a:t>When evaluating the posts of an individual, the individual must complete the following to receive (= Meets </a:t>
            </a:r>
            <a:r>
              <a:rPr lang="en-US" dirty="0" err="1"/>
              <a:t>Expections</a:t>
            </a:r>
            <a:r>
              <a:rPr lang="en-US" dirty="0"/>
              <a:t>) mark:</a:t>
            </a:r>
          </a:p>
          <a:p>
            <a:pPr lvl="0"/>
            <a:r>
              <a:rPr lang="en-US" dirty="0"/>
              <a:t>Must complete at least 2 posts</a:t>
            </a:r>
          </a:p>
          <a:p>
            <a:pPr lvl="0"/>
            <a:r>
              <a:rPr lang="en-US" dirty="0"/>
              <a:t>To ensure the posts are a quality post, the post should answer at least 4 of the following questions:</a:t>
            </a:r>
          </a:p>
          <a:p>
            <a:pPr lvl="1"/>
            <a:r>
              <a:rPr lang="en-US" dirty="0"/>
              <a:t>Is the information accurate?</a:t>
            </a:r>
          </a:p>
          <a:p>
            <a:pPr lvl="1"/>
            <a:r>
              <a:rPr lang="en-US" dirty="0"/>
              <a:t>Are the posts relevant to the topic under discussion?</a:t>
            </a:r>
          </a:p>
          <a:p>
            <a:pPr lvl="1"/>
            <a:r>
              <a:rPr lang="en-US" dirty="0"/>
              <a:t>Do the posts answer the question(s) required?</a:t>
            </a:r>
          </a:p>
          <a:p>
            <a:pPr lvl="1"/>
            <a:r>
              <a:rPr lang="en-US" dirty="0"/>
              <a:t>Do the posts teach something new?</a:t>
            </a:r>
          </a:p>
          <a:p>
            <a:pPr lvl="1"/>
            <a:r>
              <a:rPr lang="en-US" dirty="0"/>
              <a:t>Do the posts apply a concept in a new way?</a:t>
            </a:r>
          </a:p>
          <a:p>
            <a:pPr lvl="1"/>
            <a:r>
              <a:rPr lang="en-US" dirty="0"/>
              <a:t>Do the posts add to the academic atmosphere of the discussion?</a:t>
            </a:r>
          </a:p>
          <a:p>
            <a:endParaRPr lang="en-US" dirty="0"/>
          </a:p>
        </p:txBody>
      </p:sp>
    </p:spTree>
    <p:extLst>
      <p:ext uri="{BB962C8B-B14F-4D97-AF65-F5344CB8AC3E}">
        <p14:creationId xmlns:p14="http://schemas.microsoft.com/office/powerpoint/2010/main" val="6279967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8">
            <a:extLst>
              <a:ext uri="{FF2B5EF4-FFF2-40B4-BE49-F238E27FC236}">
                <a16:creationId xmlns:a16="http://schemas.microsoft.com/office/drawing/2014/main" id="{A4AC5506-6312-4701-8D3C-40187889A94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510D538-034C-4EDA-8195-5C261C1D90FC}"/>
              </a:ext>
            </a:extLst>
          </p:cNvPr>
          <p:cNvPicPr>
            <a:picLocks noChangeAspect="1"/>
          </p:cNvPicPr>
          <p:nvPr/>
        </p:nvPicPr>
        <p:blipFill>
          <a:blip r:embed="rId2"/>
          <a:stretch>
            <a:fillRect/>
          </a:stretch>
        </p:blipFill>
        <p:spPr>
          <a:xfrm>
            <a:off x="2329315" y="1492658"/>
            <a:ext cx="7099470" cy="4721148"/>
          </a:xfrm>
          <a:prstGeom prst="rect">
            <a:avLst/>
          </a:prstGeom>
        </p:spPr>
      </p:pic>
      <p:sp>
        <p:nvSpPr>
          <p:cNvPr id="2" name="Title 1">
            <a:extLst>
              <a:ext uri="{FF2B5EF4-FFF2-40B4-BE49-F238E27FC236}">
                <a16:creationId xmlns:a16="http://schemas.microsoft.com/office/drawing/2014/main" id="{6AB049F1-9F79-4219-B280-747B5EA792F1}"/>
              </a:ext>
            </a:extLst>
          </p:cNvPr>
          <p:cNvSpPr>
            <a:spLocks noGrp="1"/>
          </p:cNvSpPr>
          <p:nvPr>
            <p:ph type="title"/>
          </p:nvPr>
        </p:nvSpPr>
        <p:spPr>
          <a:xfrm>
            <a:off x="556532" y="643467"/>
            <a:ext cx="11210925" cy="744836"/>
          </a:xfrm>
        </p:spPr>
        <p:txBody>
          <a:bodyPr>
            <a:normAutofit/>
          </a:bodyPr>
          <a:lstStyle/>
          <a:p>
            <a:pPr algn="ctr"/>
            <a:r>
              <a:rPr lang="en-US" sz="3200" dirty="0">
                <a:solidFill>
                  <a:schemeClr val="bg1"/>
                </a:solidFill>
              </a:rPr>
              <a:t>Weekly Workflow for Discussions</a:t>
            </a:r>
          </a:p>
        </p:txBody>
      </p:sp>
    </p:spTree>
    <p:extLst>
      <p:ext uri="{BB962C8B-B14F-4D97-AF65-F5344CB8AC3E}">
        <p14:creationId xmlns:p14="http://schemas.microsoft.com/office/powerpoint/2010/main" val="5707196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82A33-5B3A-4089-9F91-F66F20C4C02A}"/>
              </a:ext>
            </a:extLst>
          </p:cNvPr>
          <p:cNvSpPr>
            <a:spLocks noGrp="1"/>
          </p:cNvSpPr>
          <p:nvPr>
            <p:ph type="title"/>
          </p:nvPr>
        </p:nvSpPr>
        <p:spPr/>
        <p:txBody>
          <a:bodyPr/>
          <a:lstStyle/>
          <a:p>
            <a:r>
              <a:rPr lang="en-US" dirty="0"/>
              <a:t>Grading Each Week</a:t>
            </a:r>
          </a:p>
        </p:txBody>
      </p:sp>
      <p:sp>
        <p:nvSpPr>
          <p:cNvPr id="3" name="Text Placeholder 2">
            <a:extLst>
              <a:ext uri="{FF2B5EF4-FFF2-40B4-BE49-F238E27FC236}">
                <a16:creationId xmlns:a16="http://schemas.microsoft.com/office/drawing/2014/main" id="{C9596BD6-1ECC-4E56-B23F-717CD5380DEE}"/>
              </a:ext>
            </a:extLst>
          </p:cNvPr>
          <p:cNvSpPr>
            <a:spLocks noGrp="1"/>
          </p:cNvSpPr>
          <p:nvPr>
            <p:ph type="body" idx="1"/>
          </p:nvPr>
        </p:nvSpPr>
        <p:spPr/>
        <p:txBody>
          <a:bodyPr/>
          <a:lstStyle/>
          <a:p>
            <a:r>
              <a:rPr lang="en-US" dirty="0"/>
              <a:t>Individual Grade</a:t>
            </a:r>
          </a:p>
        </p:txBody>
      </p:sp>
      <p:sp>
        <p:nvSpPr>
          <p:cNvPr id="4" name="Content Placeholder 3">
            <a:extLst>
              <a:ext uri="{FF2B5EF4-FFF2-40B4-BE49-F238E27FC236}">
                <a16:creationId xmlns:a16="http://schemas.microsoft.com/office/drawing/2014/main" id="{29C117F1-DC61-40FD-BE93-C58ADAF89C86}"/>
              </a:ext>
            </a:extLst>
          </p:cNvPr>
          <p:cNvSpPr>
            <a:spLocks noGrp="1"/>
          </p:cNvSpPr>
          <p:nvPr>
            <p:ph sz="half" idx="2"/>
          </p:nvPr>
        </p:nvSpPr>
        <p:spPr/>
        <p:txBody>
          <a:bodyPr/>
          <a:lstStyle/>
          <a:p>
            <a:r>
              <a:rPr lang="en-US" dirty="0"/>
              <a:t>Individual assignment</a:t>
            </a:r>
          </a:p>
          <a:p>
            <a:r>
              <a:rPr lang="en-US" dirty="0"/>
              <a:t>Role Grade (5 pts)</a:t>
            </a:r>
          </a:p>
        </p:txBody>
      </p:sp>
      <p:sp>
        <p:nvSpPr>
          <p:cNvPr id="5" name="Text Placeholder 4">
            <a:extLst>
              <a:ext uri="{FF2B5EF4-FFF2-40B4-BE49-F238E27FC236}">
                <a16:creationId xmlns:a16="http://schemas.microsoft.com/office/drawing/2014/main" id="{35C32BCA-4A08-4ADE-AD84-20E7270AB952}"/>
              </a:ext>
            </a:extLst>
          </p:cNvPr>
          <p:cNvSpPr>
            <a:spLocks noGrp="1"/>
          </p:cNvSpPr>
          <p:nvPr>
            <p:ph type="body" sz="quarter" idx="3"/>
          </p:nvPr>
        </p:nvSpPr>
        <p:spPr/>
        <p:txBody>
          <a:bodyPr/>
          <a:lstStyle/>
          <a:p>
            <a:r>
              <a:rPr lang="en-US" dirty="0"/>
              <a:t>Group Grade</a:t>
            </a:r>
          </a:p>
        </p:txBody>
      </p:sp>
      <p:sp>
        <p:nvSpPr>
          <p:cNvPr id="6" name="Content Placeholder 5">
            <a:extLst>
              <a:ext uri="{FF2B5EF4-FFF2-40B4-BE49-F238E27FC236}">
                <a16:creationId xmlns:a16="http://schemas.microsoft.com/office/drawing/2014/main" id="{2EC77EF7-5BBA-4F81-9CCE-B719EB664694}"/>
              </a:ext>
            </a:extLst>
          </p:cNvPr>
          <p:cNvSpPr>
            <a:spLocks noGrp="1"/>
          </p:cNvSpPr>
          <p:nvPr>
            <p:ph sz="quarter" idx="4"/>
          </p:nvPr>
        </p:nvSpPr>
        <p:spPr/>
        <p:txBody>
          <a:bodyPr/>
          <a:lstStyle/>
          <a:p>
            <a:r>
              <a:rPr lang="en-US" dirty="0"/>
              <a:t>Grade on the Summary (10 pts)</a:t>
            </a:r>
          </a:p>
          <a:p>
            <a:r>
              <a:rPr lang="en-US" dirty="0"/>
              <a:t>Extra Credit Winner</a:t>
            </a:r>
          </a:p>
        </p:txBody>
      </p:sp>
      <p:pic>
        <p:nvPicPr>
          <p:cNvPr id="11" name="Picture 10">
            <a:extLst>
              <a:ext uri="{FF2B5EF4-FFF2-40B4-BE49-F238E27FC236}">
                <a16:creationId xmlns:a16="http://schemas.microsoft.com/office/drawing/2014/main" id="{AA6D482A-141A-4A3A-9509-EC1731A9BED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555061" y="3319462"/>
            <a:ext cx="1609403" cy="2439988"/>
          </a:xfrm>
          <a:prstGeom prst="rect">
            <a:avLst/>
          </a:prstGeom>
        </p:spPr>
      </p:pic>
      <p:sp>
        <p:nvSpPr>
          <p:cNvPr id="12" name="TextBox 11">
            <a:extLst>
              <a:ext uri="{FF2B5EF4-FFF2-40B4-BE49-F238E27FC236}">
                <a16:creationId xmlns:a16="http://schemas.microsoft.com/office/drawing/2014/main" id="{C0352A4E-990D-4FD5-8563-05C9300656EF}"/>
              </a:ext>
            </a:extLst>
          </p:cNvPr>
          <p:cNvSpPr txBox="1"/>
          <p:nvPr/>
        </p:nvSpPr>
        <p:spPr>
          <a:xfrm>
            <a:off x="7835317" y="5869440"/>
            <a:ext cx="3329147" cy="230832"/>
          </a:xfrm>
          <a:prstGeom prst="rect">
            <a:avLst/>
          </a:prstGeom>
          <a:noFill/>
        </p:spPr>
        <p:txBody>
          <a:bodyPr wrap="square" rtlCol="0">
            <a:spAutoFit/>
          </a:bodyPr>
          <a:lstStyle/>
          <a:p>
            <a:r>
              <a:rPr lang="en-US" sz="900" dirty="0">
                <a:hlinkClick r:id="rId3" tooltip="http://vlahakis.wikispaces.com/World+Civ+Extra+Credit"/>
              </a:rPr>
              <a:t>This Photo</a:t>
            </a:r>
            <a:r>
              <a:rPr lang="en-US" sz="900" dirty="0"/>
              <a:t> by Unknown Author is licensed under </a:t>
            </a:r>
            <a:r>
              <a:rPr lang="en-US" sz="900" dirty="0">
                <a:hlinkClick r:id="rId4" tooltip="https://creativecommons.org/licenses/by-sa/3.0/"/>
              </a:rPr>
              <a:t>CC BY-SA</a:t>
            </a:r>
            <a:endParaRPr lang="en-US" sz="900" dirty="0"/>
          </a:p>
        </p:txBody>
      </p:sp>
    </p:spTree>
    <p:extLst>
      <p:ext uri="{BB962C8B-B14F-4D97-AF65-F5344CB8AC3E}">
        <p14:creationId xmlns:p14="http://schemas.microsoft.com/office/powerpoint/2010/main" val="14111552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D5076-77B1-4F09-8F55-8750F87C0064}"/>
              </a:ext>
            </a:extLst>
          </p:cNvPr>
          <p:cNvSpPr>
            <a:spLocks noGrp="1"/>
          </p:cNvSpPr>
          <p:nvPr>
            <p:ph type="title"/>
          </p:nvPr>
        </p:nvSpPr>
        <p:spPr/>
        <p:txBody>
          <a:bodyPr/>
          <a:lstStyle/>
          <a:p>
            <a:r>
              <a:rPr lang="en-US" dirty="0"/>
              <a:t>Changes Created with this Format</a:t>
            </a:r>
          </a:p>
        </p:txBody>
      </p:sp>
      <p:sp>
        <p:nvSpPr>
          <p:cNvPr id="3" name="Text Placeholder 2">
            <a:extLst>
              <a:ext uri="{FF2B5EF4-FFF2-40B4-BE49-F238E27FC236}">
                <a16:creationId xmlns:a16="http://schemas.microsoft.com/office/drawing/2014/main" id="{889A339E-C1E3-4631-8F1C-4ED63859F43A}"/>
              </a:ext>
            </a:extLst>
          </p:cNvPr>
          <p:cNvSpPr>
            <a:spLocks noGrp="1"/>
          </p:cNvSpPr>
          <p:nvPr>
            <p:ph type="body" idx="1"/>
          </p:nvPr>
        </p:nvSpPr>
        <p:spPr/>
        <p:txBody>
          <a:bodyPr/>
          <a:lstStyle/>
          <a:p>
            <a:r>
              <a:rPr lang="en-US" dirty="0"/>
              <a:t>Before Groups</a:t>
            </a:r>
          </a:p>
        </p:txBody>
      </p:sp>
      <p:sp>
        <p:nvSpPr>
          <p:cNvPr id="4" name="Content Placeholder 3">
            <a:extLst>
              <a:ext uri="{FF2B5EF4-FFF2-40B4-BE49-F238E27FC236}">
                <a16:creationId xmlns:a16="http://schemas.microsoft.com/office/drawing/2014/main" id="{25E9687E-53A8-4B78-8A09-DA7C33D96273}"/>
              </a:ext>
            </a:extLst>
          </p:cNvPr>
          <p:cNvSpPr>
            <a:spLocks noGrp="1"/>
          </p:cNvSpPr>
          <p:nvPr>
            <p:ph sz="half" idx="2"/>
          </p:nvPr>
        </p:nvSpPr>
        <p:spPr/>
        <p:txBody>
          <a:bodyPr/>
          <a:lstStyle/>
          <a:p>
            <a:r>
              <a:rPr lang="en-US" dirty="0"/>
              <a:t>Grade 66 initial posts and track additional 132 replies</a:t>
            </a:r>
          </a:p>
          <a:p>
            <a:r>
              <a:rPr lang="en-US" dirty="0"/>
              <a:t>Poor quality in initial posts and responses</a:t>
            </a:r>
          </a:p>
          <a:p>
            <a:r>
              <a:rPr lang="en-US" dirty="0"/>
              <a:t>Knew how the entire discussion is going </a:t>
            </a:r>
          </a:p>
          <a:p>
            <a:r>
              <a:rPr lang="en-US" dirty="0"/>
              <a:t>Very labor intensive</a:t>
            </a:r>
          </a:p>
        </p:txBody>
      </p:sp>
      <p:sp>
        <p:nvSpPr>
          <p:cNvPr id="5" name="Text Placeholder 4">
            <a:extLst>
              <a:ext uri="{FF2B5EF4-FFF2-40B4-BE49-F238E27FC236}">
                <a16:creationId xmlns:a16="http://schemas.microsoft.com/office/drawing/2014/main" id="{BD5A939C-93F1-4372-97BA-BBD5A8E2A765}"/>
              </a:ext>
            </a:extLst>
          </p:cNvPr>
          <p:cNvSpPr>
            <a:spLocks noGrp="1"/>
          </p:cNvSpPr>
          <p:nvPr>
            <p:ph type="body" sz="quarter" idx="3"/>
          </p:nvPr>
        </p:nvSpPr>
        <p:spPr/>
        <p:txBody>
          <a:bodyPr/>
          <a:lstStyle/>
          <a:p>
            <a:r>
              <a:rPr lang="en-US" dirty="0"/>
              <a:t>With Groups</a:t>
            </a:r>
          </a:p>
        </p:txBody>
      </p:sp>
      <p:sp>
        <p:nvSpPr>
          <p:cNvPr id="6" name="Content Placeholder 5">
            <a:extLst>
              <a:ext uri="{FF2B5EF4-FFF2-40B4-BE49-F238E27FC236}">
                <a16:creationId xmlns:a16="http://schemas.microsoft.com/office/drawing/2014/main" id="{093F75FA-8D1B-4E41-9C66-19896B41F914}"/>
              </a:ext>
            </a:extLst>
          </p:cNvPr>
          <p:cNvSpPr>
            <a:spLocks noGrp="1"/>
          </p:cNvSpPr>
          <p:nvPr>
            <p:ph sz="quarter" idx="4"/>
          </p:nvPr>
        </p:nvSpPr>
        <p:spPr/>
        <p:txBody>
          <a:bodyPr/>
          <a:lstStyle/>
          <a:p>
            <a:r>
              <a:rPr lang="en-US" dirty="0"/>
              <a:t>Grade 8 summaries &amp; 8 Quality Control reports</a:t>
            </a:r>
          </a:p>
          <a:p>
            <a:r>
              <a:rPr lang="en-US" dirty="0"/>
              <a:t>Quality in summaries</a:t>
            </a:r>
          </a:p>
          <a:p>
            <a:pPr lvl="1"/>
            <a:r>
              <a:rPr lang="en-US" dirty="0"/>
              <a:t>Outside sources</a:t>
            </a:r>
          </a:p>
          <a:p>
            <a:pPr lvl="1"/>
            <a:r>
              <a:rPr lang="en-US" dirty="0"/>
              <a:t>Integrating experiences</a:t>
            </a:r>
          </a:p>
          <a:p>
            <a:r>
              <a:rPr lang="en-US" dirty="0"/>
              <a:t>Don’t know what really is happening in the discussion</a:t>
            </a:r>
          </a:p>
        </p:txBody>
      </p:sp>
    </p:spTree>
    <p:extLst>
      <p:ext uri="{BB962C8B-B14F-4D97-AF65-F5344CB8AC3E}">
        <p14:creationId xmlns:p14="http://schemas.microsoft.com/office/powerpoint/2010/main" val="2212806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E4977-4B4E-42F4-AE5A-F34BFF19B4D3}"/>
              </a:ext>
            </a:extLst>
          </p:cNvPr>
          <p:cNvSpPr>
            <a:spLocks noGrp="1"/>
          </p:cNvSpPr>
          <p:nvPr>
            <p:ph type="title"/>
          </p:nvPr>
        </p:nvSpPr>
        <p:spPr/>
        <p:txBody>
          <a:bodyPr/>
          <a:lstStyle/>
          <a:p>
            <a:r>
              <a:rPr lang="en-US" dirty="0"/>
              <a:t>Trying the Audit</a:t>
            </a:r>
          </a:p>
        </p:txBody>
      </p:sp>
      <p:pic>
        <p:nvPicPr>
          <p:cNvPr id="5" name="Content Placeholder 4">
            <a:extLst>
              <a:ext uri="{FF2B5EF4-FFF2-40B4-BE49-F238E27FC236}">
                <a16:creationId xmlns:a16="http://schemas.microsoft.com/office/drawing/2014/main" id="{84994FFE-4081-458B-88C4-1DDB6D3E32CC}"/>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920331" y="1575368"/>
            <a:ext cx="4351338" cy="4351338"/>
          </a:xfrm>
        </p:spPr>
      </p:pic>
      <p:sp>
        <p:nvSpPr>
          <p:cNvPr id="6" name="TextBox 5">
            <a:extLst>
              <a:ext uri="{FF2B5EF4-FFF2-40B4-BE49-F238E27FC236}">
                <a16:creationId xmlns:a16="http://schemas.microsoft.com/office/drawing/2014/main" id="{F42D3B1A-007B-4706-9EC5-46F684D4FFA7}"/>
              </a:ext>
            </a:extLst>
          </p:cNvPr>
          <p:cNvSpPr txBox="1"/>
          <p:nvPr/>
        </p:nvSpPr>
        <p:spPr>
          <a:xfrm>
            <a:off x="3920331" y="6090336"/>
            <a:ext cx="4351338" cy="230832"/>
          </a:xfrm>
          <a:prstGeom prst="rect">
            <a:avLst/>
          </a:prstGeom>
          <a:noFill/>
        </p:spPr>
        <p:txBody>
          <a:bodyPr wrap="square" rtlCol="0">
            <a:spAutoFit/>
          </a:bodyPr>
          <a:lstStyle/>
          <a:p>
            <a:r>
              <a:rPr lang="en-US" sz="900" dirty="0">
                <a:hlinkClick r:id="rId3" tooltip="https://commons.wikimedia.org/wiki/File:GoldSeal_4color.jpg"/>
              </a:rPr>
              <a:t>This Photo</a:t>
            </a:r>
            <a:r>
              <a:rPr lang="en-US" sz="900" dirty="0"/>
              <a:t> by Unknown Author is licensed under </a:t>
            </a:r>
            <a:r>
              <a:rPr lang="en-US" sz="900" dirty="0">
                <a:hlinkClick r:id="rId4" tooltip="https://creativecommons.org/licenses/by-sa/3.0/"/>
              </a:rPr>
              <a:t>CC BY-SA</a:t>
            </a:r>
            <a:endParaRPr lang="en-US" sz="900" dirty="0"/>
          </a:p>
        </p:txBody>
      </p:sp>
    </p:spTree>
    <p:extLst>
      <p:ext uri="{BB962C8B-B14F-4D97-AF65-F5344CB8AC3E}">
        <p14:creationId xmlns:p14="http://schemas.microsoft.com/office/powerpoint/2010/main" val="769554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19CBF6-D762-48FF-9CCF-3980C97664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1955" y="643466"/>
            <a:ext cx="7428089" cy="5571067"/>
          </a:xfrm>
          <a:prstGeom prst="rect">
            <a:avLst/>
          </a:prstGeom>
        </p:spPr>
      </p:pic>
    </p:spTree>
    <p:extLst>
      <p:ext uri="{BB962C8B-B14F-4D97-AF65-F5344CB8AC3E}">
        <p14:creationId xmlns:p14="http://schemas.microsoft.com/office/powerpoint/2010/main" val="10114907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042236"/>
            <a:ext cx="8229600" cy="561426"/>
          </a:xfrm>
        </p:spPr>
        <p:txBody>
          <a:bodyPr>
            <a:normAutofit fontScale="90000"/>
          </a:bodyPr>
          <a:lstStyle/>
          <a:p>
            <a:r>
              <a:rPr lang="en-US" b="1" dirty="0">
                <a:solidFill>
                  <a:srgbClr val="444444"/>
                </a:solidFill>
                <a:latin typeface="+mn-lt"/>
              </a:rPr>
              <a:t>Evaluation</a:t>
            </a:r>
            <a:endParaRPr lang="en-US" dirty="0">
              <a:latin typeface="+mn-lt"/>
            </a:endParaRPr>
          </a:p>
        </p:txBody>
      </p:sp>
      <p:sp>
        <p:nvSpPr>
          <p:cNvPr id="7" name="Content Placeholder 2"/>
          <p:cNvSpPr>
            <a:spLocks noGrp="1"/>
          </p:cNvSpPr>
          <p:nvPr>
            <p:ph idx="1"/>
          </p:nvPr>
        </p:nvSpPr>
        <p:spPr>
          <a:xfrm>
            <a:off x="1981200" y="1989909"/>
            <a:ext cx="8229600" cy="2520865"/>
          </a:xfrm>
        </p:spPr>
        <p:txBody>
          <a:bodyPr>
            <a:normAutofit fontScale="92500"/>
          </a:bodyPr>
          <a:lstStyle/>
          <a:p>
            <a:r>
              <a:rPr lang="en-US" dirty="0"/>
              <a:t>Your moderator will be placing the link to evaluate this session in the Chat area.</a:t>
            </a:r>
          </a:p>
          <a:p>
            <a:pPr marL="457200" lvl="1" indent="0">
              <a:buNone/>
            </a:pPr>
            <a:endParaRPr lang="en-US" dirty="0"/>
          </a:p>
          <a:p>
            <a:r>
              <a:rPr lang="en-US" dirty="0"/>
              <a:t>They will also be placing a link to evaluate the whole 2018 UW-S LTDC Virtual Showcase in the Chat area as well.</a:t>
            </a:r>
          </a:p>
          <a:p>
            <a:pPr marL="0" indent="0">
              <a:buNone/>
            </a:pPr>
            <a:r>
              <a:rPr lang="en-US" dirty="0"/>
              <a:t>	</a:t>
            </a:r>
          </a:p>
        </p:txBody>
      </p:sp>
      <p:sp>
        <p:nvSpPr>
          <p:cNvPr id="5" name="Title 1"/>
          <p:cNvSpPr txBox="1">
            <a:spLocks/>
          </p:cNvSpPr>
          <p:nvPr/>
        </p:nvSpPr>
        <p:spPr>
          <a:xfrm>
            <a:off x="2438401" y="4430085"/>
            <a:ext cx="7315199" cy="1653474"/>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rgbClr val="444444"/>
                </a:solidFill>
                <a:latin typeface="+mn-lt"/>
              </a:rPr>
              <a:t>Thank You for Attending! </a:t>
            </a:r>
          </a:p>
          <a:p>
            <a:pPr algn="ctr"/>
            <a:r>
              <a:rPr lang="en-US" sz="4800" b="1" dirty="0">
                <a:solidFill>
                  <a:srgbClr val="444444"/>
                </a:solidFill>
                <a:latin typeface="+mn-lt"/>
              </a:rPr>
              <a:t>See you in 2019!</a:t>
            </a:r>
            <a:endParaRPr lang="en-US" sz="4800" dirty="0">
              <a:latin typeface="+mn-lt"/>
            </a:endParaRPr>
          </a:p>
        </p:txBody>
      </p:sp>
    </p:spTree>
    <p:extLst>
      <p:ext uri="{BB962C8B-B14F-4D97-AF65-F5344CB8AC3E}">
        <p14:creationId xmlns:p14="http://schemas.microsoft.com/office/powerpoint/2010/main" val="3468575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3928" y="1196501"/>
            <a:ext cx="8622422" cy="4435812"/>
          </a:xfrm>
          <a:prstGeom prst="rect">
            <a:avLst/>
          </a:prstGeom>
        </p:spPr>
      </p:pic>
    </p:spTree>
    <p:extLst>
      <p:ext uri="{BB962C8B-B14F-4D97-AF65-F5344CB8AC3E}">
        <p14:creationId xmlns:p14="http://schemas.microsoft.com/office/powerpoint/2010/main" val="2418603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0336A-7B3E-4BDB-AF7F-4507F6AAA0A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C4258F4-B433-4D15-A01D-B6DBB65982CD}"/>
              </a:ext>
            </a:extLst>
          </p:cNvPr>
          <p:cNvSpPr>
            <a:spLocks noGrp="1"/>
          </p:cNvSpPr>
          <p:nvPr>
            <p:ph idx="1"/>
          </p:nvPr>
        </p:nvSpPr>
        <p:spPr>
          <a:xfrm>
            <a:off x="838200" y="1107347"/>
            <a:ext cx="10515600" cy="5069616"/>
          </a:xfrm>
        </p:spPr>
        <p:txBody>
          <a:bodyPr/>
          <a:lstStyle/>
          <a:p>
            <a:pPr marL="0" indent="0">
              <a:buNone/>
            </a:pPr>
            <a:r>
              <a:rPr lang="en-US" dirty="0"/>
              <a:t>My biggest concern with group work is:</a:t>
            </a:r>
          </a:p>
          <a:p>
            <a:pPr marL="514350" indent="-514350">
              <a:buFont typeface="+mj-lt"/>
              <a:buAutoNum type="alphaUcPeriod"/>
            </a:pPr>
            <a:r>
              <a:rPr lang="en-US" dirty="0"/>
              <a:t>Group dynamics</a:t>
            </a:r>
          </a:p>
          <a:p>
            <a:pPr marL="514350" indent="-514350">
              <a:buFont typeface="+mj-lt"/>
              <a:buAutoNum type="alphaUcPeriod"/>
            </a:pPr>
            <a:r>
              <a:rPr lang="en-US" dirty="0"/>
              <a:t>Balancing the workload of the group</a:t>
            </a:r>
          </a:p>
          <a:p>
            <a:pPr marL="514350" indent="-514350">
              <a:buFont typeface="+mj-lt"/>
              <a:buAutoNum type="alphaUcPeriod"/>
            </a:pPr>
            <a:r>
              <a:rPr lang="en-US" dirty="0"/>
              <a:t>Grading individual vs. Group work</a:t>
            </a:r>
          </a:p>
          <a:p>
            <a:pPr marL="514350" indent="-514350">
              <a:buFont typeface="+mj-lt"/>
              <a:buAutoNum type="alphaUcPeriod"/>
            </a:pPr>
            <a:r>
              <a:rPr lang="en-US" dirty="0"/>
              <a:t>Monitoring the group process</a:t>
            </a:r>
          </a:p>
        </p:txBody>
      </p:sp>
    </p:spTree>
    <p:extLst>
      <p:ext uri="{BB962C8B-B14F-4D97-AF65-F5344CB8AC3E}">
        <p14:creationId xmlns:p14="http://schemas.microsoft.com/office/powerpoint/2010/main" val="3682005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21543-BABB-4471-A10A-8B5ABEEC7A96}"/>
              </a:ext>
            </a:extLst>
          </p:cNvPr>
          <p:cNvSpPr>
            <a:spLocks noGrp="1"/>
          </p:cNvSpPr>
          <p:nvPr>
            <p:ph type="title"/>
          </p:nvPr>
        </p:nvSpPr>
        <p:spPr/>
        <p:txBody>
          <a:bodyPr/>
          <a:lstStyle/>
          <a:p>
            <a:r>
              <a:rPr lang="en-US" dirty="0"/>
              <a:t>Two Major Parts of My Group Work </a:t>
            </a:r>
          </a:p>
        </p:txBody>
      </p:sp>
      <p:sp>
        <p:nvSpPr>
          <p:cNvPr id="3" name="Text Placeholder 2">
            <a:extLst>
              <a:ext uri="{FF2B5EF4-FFF2-40B4-BE49-F238E27FC236}">
                <a16:creationId xmlns:a16="http://schemas.microsoft.com/office/drawing/2014/main" id="{56743681-1E28-4D06-A1B4-543F31BD662D}"/>
              </a:ext>
            </a:extLst>
          </p:cNvPr>
          <p:cNvSpPr>
            <a:spLocks noGrp="1"/>
          </p:cNvSpPr>
          <p:nvPr>
            <p:ph type="body" idx="1"/>
          </p:nvPr>
        </p:nvSpPr>
        <p:spPr/>
        <p:txBody>
          <a:bodyPr/>
          <a:lstStyle/>
          <a:p>
            <a:r>
              <a:rPr lang="en-US" dirty="0"/>
              <a:t>Group Process</a:t>
            </a:r>
          </a:p>
        </p:txBody>
      </p:sp>
      <p:pic>
        <p:nvPicPr>
          <p:cNvPr id="8" name="Content Placeholder 7">
            <a:extLst>
              <a:ext uri="{FF2B5EF4-FFF2-40B4-BE49-F238E27FC236}">
                <a16:creationId xmlns:a16="http://schemas.microsoft.com/office/drawing/2014/main" id="{ED36BE7F-417F-43DB-965D-3B3AC1A88956}"/>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142908" y="2653874"/>
            <a:ext cx="2857500" cy="2847975"/>
          </a:xfrm>
        </p:spPr>
      </p:pic>
      <p:sp>
        <p:nvSpPr>
          <p:cNvPr id="5" name="Text Placeholder 4">
            <a:extLst>
              <a:ext uri="{FF2B5EF4-FFF2-40B4-BE49-F238E27FC236}">
                <a16:creationId xmlns:a16="http://schemas.microsoft.com/office/drawing/2014/main" id="{1FADC572-A467-470C-80AE-92D533D957B8}"/>
              </a:ext>
            </a:extLst>
          </p:cNvPr>
          <p:cNvSpPr>
            <a:spLocks noGrp="1"/>
          </p:cNvSpPr>
          <p:nvPr>
            <p:ph type="body" sz="quarter" idx="3"/>
          </p:nvPr>
        </p:nvSpPr>
        <p:spPr/>
        <p:txBody>
          <a:bodyPr/>
          <a:lstStyle/>
          <a:p>
            <a:r>
              <a:rPr lang="en-US" dirty="0"/>
              <a:t>Weekly Experience</a:t>
            </a:r>
          </a:p>
        </p:txBody>
      </p:sp>
      <p:pic>
        <p:nvPicPr>
          <p:cNvPr id="14" name="Content Placeholder 13">
            <a:extLst>
              <a:ext uri="{FF2B5EF4-FFF2-40B4-BE49-F238E27FC236}">
                <a16:creationId xmlns:a16="http://schemas.microsoft.com/office/drawing/2014/main" id="{7527CBF6-DB03-420E-B37E-E7713AA48CD7}"/>
              </a:ext>
            </a:extLst>
          </p:cNvPr>
          <p:cNvPicPr>
            <a:picLocks noGrp="1" noChangeAspect="1"/>
          </p:cNvPicPr>
          <p:nvPr>
            <p:ph sz="quarter" idx="4"/>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430169" y="2881171"/>
            <a:ext cx="4667250" cy="2418697"/>
          </a:xfrm>
        </p:spPr>
      </p:pic>
      <p:sp>
        <p:nvSpPr>
          <p:cNvPr id="9" name="TextBox 8">
            <a:extLst>
              <a:ext uri="{FF2B5EF4-FFF2-40B4-BE49-F238E27FC236}">
                <a16:creationId xmlns:a16="http://schemas.microsoft.com/office/drawing/2014/main" id="{1DCE782B-AEBB-4E03-8AD9-749BB2C43462}"/>
              </a:ext>
            </a:extLst>
          </p:cNvPr>
          <p:cNvSpPr txBox="1"/>
          <p:nvPr/>
        </p:nvSpPr>
        <p:spPr>
          <a:xfrm>
            <a:off x="1142908" y="5501849"/>
            <a:ext cx="2857500" cy="369332"/>
          </a:xfrm>
          <a:prstGeom prst="rect">
            <a:avLst/>
          </a:prstGeom>
          <a:noFill/>
        </p:spPr>
        <p:txBody>
          <a:bodyPr wrap="square" rtlCol="0">
            <a:spAutoFit/>
          </a:bodyPr>
          <a:lstStyle/>
          <a:p>
            <a:r>
              <a:rPr lang="en-US" sz="900" dirty="0">
                <a:hlinkClick r:id="rId3" tooltip="http://dstudio.ubc.ca/2012/03/19/sevencommandment/group-of-hands/"/>
              </a:rPr>
              <a:t>This Photo</a:t>
            </a:r>
            <a:r>
              <a:rPr lang="en-US" sz="900" dirty="0"/>
              <a:t> by Unknown Author is licensed under </a:t>
            </a:r>
            <a:r>
              <a:rPr lang="en-US" sz="900" dirty="0">
                <a:hlinkClick r:id="rId6" tooltip="https://creativecommons.org/licenses/by-nc-nd/3.0/"/>
              </a:rPr>
              <a:t>CC BY-NC-ND</a:t>
            </a:r>
            <a:endParaRPr lang="en-US" sz="900" dirty="0"/>
          </a:p>
        </p:txBody>
      </p:sp>
      <p:sp>
        <p:nvSpPr>
          <p:cNvPr id="15" name="TextBox 14">
            <a:extLst>
              <a:ext uri="{FF2B5EF4-FFF2-40B4-BE49-F238E27FC236}">
                <a16:creationId xmlns:a16="http://schemas.microsoft.com/office/drawing/2014/main" id="{2FA0A9F3-8ABE-4107-B0DA-C0B8460E1602}"/>
              </a:ext>
            </a:extLst>
          </p:cNvPr>
          <p:cNvSpPr txBox="1"/>
          <p:nvPr/>
        </p:nvSpPr>
        <p:spPr>
          <a:xfrm>
            <a:off x="6430169" y="5299869"/>
            <a:ext cx="4667250" cy="230832"/>
          </a:xfrm>
          <a:prstGeom prst="rect">
            <a:avLst/>
          </a:prstGeom>
          <a:noFill/>
        </p:spPr>
        <p:txBody>
          <a:bodyPr wrap="square" rtlCol="0">
            <a:spAutoFit/>
          </a:bodyPr>
          <a:lstStyle/>
          <a:p>
            <a:r>
              <a:rPr lang="en-US" sz="900">
                <a:hlinkClick r:id="rId5" tooltip="https://chrisdevoss.wordpress.com/tag/calendar/"/>
              </a:rPr>
              <a:t>This Photo</a:t>
            </a:r>
            <a:r>
              <a:rPr lang="en-US" sz="900"/>
              <a:t> by Unknown Author is licensed under </a:t>
            </a:r>
            <a:r>
              <a:rPr lang="en-US" sz="900">
                <a:hlinkClick r:id="rId6" tooltip="https://creativecommons.org/licenses/by-nc-nd/3.0/"/>
              </a:rPr>
              <a:t>CC BY-NC-ND</a:t>
            </a:r>
            <a:endParaRPr lang="en-US" sz="900"/>
          </a:p>
        </p:txBody>
      </p:sp>
    </p:spTree>
    <p:extLst>
      <p:ext uri="{BB962C8B-B14F-4D97-AF65-F5344CB8AC3E}">
        <p14:creationId xmlns:p14="http://schemas.microsoft.com/office/powerpoint/2010/main" val="3505874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A666C8D-58A7-46F8-BC91-1F5DEFE4254D}"/>
              </a:ext>
            </a:extLst>
          </p:cNvPr>
          <p:cNvSpPr>
            <a:spLocks noGrp="1"/>
          </p:cNvSpPr>
          <p:nvPr>
            <p:ph type="title"/>
          </p:nvPr>
        </p:nvSpPr>
        <p:spPr/>
        <p:txBody>
          <a:bodyPr/>
          <a:lstStyle/>
          <a:p>
            <a:r>
              <a:rPr lang="en-US" dirty="0"/>
              <a:t>Contract</a:t>
            </a:r>
          </a:p>
        </p:txBody>
      </p:sp>
      <p:pic>
        <p:nvPicPr>
          <p:cNvPr id="17" name="Picture Placeholder 16">
            <a:extLst>
              <a:ext uri="{FF2B5EF4-FFF2-40B4-BE49-F238E27FC236}">
                <a16:creationId xmlns:a16="http://schemas.microsoft.com/office/drawing/2014/main" id="{534BBA7D-071E-4F06-867F-9A741CCF7982}"/>
              </a:ext>
            </a:extLst>
          </p:cNvPr>
          <p:cNvPicPr>
            <a:picLocks noGrp="1" noChangeAspect="1"/>
          </p:cNvPicPr>
          <p:nvPr>
            <p:ph type="pic"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7804" r="7804"/>
          <a:stretch>
            <a:fillRect/>
          </a:stretch>
        </p:blipFill>
        <p:spPr/>
      </p:pic>
      <p:sp>
        <p:nvSpPr>
          <p:cNvPr id="12" name="Text Placeholder 11">
            <a:extLst>
              <a:ext uri="{FF2B5EF4-FFF2-40B4-BE49-F238E27FC236}">
                <a16:creationId xmlns:a16="http://schemas.microsoft.com/office/drawing/2014/main" id="{BE3788AB-A705-44DD-873F-73112BCD7F85}"/>
              </a:ext>
            </a:extLst>
          </p:cNvPr>
          <p:cNvSpPr>
            <a:spLocks noGrp="1"/>
          </p:cNvSpPr>
          <p:nvPr>
            <p:ph type="body" sz="half" idx="2"/>
          </p:nvPr>
        </p:nvSpPr>
        <p:spPr/>
        <p:txBody>
          <a:bodyPr/>
          <a:lstStyle/>
          <a:p>
            <a:pPr marL="342900" indent="-342900">
              <a:buAutoNum type="arabicPeriod"/>
            </a:pPr>
            <a:r>
              <a:rPr lang="en-US" dirty="0"/>
              <a:t>Establishing team procedures or schedule</a:t>
            </a:r>
          </a:p>
          <a:p>
            <a:pPr marL="342900" indent="-342900">
              <a:buAutoNum type="arabicPeriod"/>
            </a:pPr>
            <a:r>
              <a:rPr lang="en-US" dirty="0"/>
              <a:t>Identifying expectations</a:t>
            </a:r>
          </a:p>
          <a:p>
            <a:pPr marL="800100" lvl="1" indent="-342900">
              <a:buAutoNum type="arabicPeriod"/>
            </a:pPr>
            <a:r>
              <a:rPr lang="en-US" dirty="0"/>
              <a:t>4 group rules </a:t>
            </a:r>
          </a:p>
          <a:p>
            <a:pPr marL="342900" indent="-342900">
              <a:buAutoNum type="arabicPeriod"/>
            </a:pPr>
            <a:r>
              <a:rPr lang="en-US" dirty="0"/>
              <a:t>Specifying the consequences for failing to follow these procedures and fulfill these expectations</a:t>
            </a:r>
          </a:p>
        </p:txBody>
      </p:sp>
      <p:sp>
        <p:nvSpPr>
          <p:cNvPr id="18" name="TextBox 17">
            <a:extLst>
              <a:ext uri="{FF2B5EF4-FFF2-40B4-BE49-F238E27FC236}">
                <a16:creationId xmlns:a16="http://schemas.microsoft.com/office/drawing/2014/main" id="{E4EC68E0-AAE3-4A81-8AC8-FFD513DAE1C4}"/>
              </a:ext>
            </a:extLst>
          </p:cNvPr>
          <p:cNvSpPr txBox="1"/>
          <p:nvPr/>
        </p:nvSpPr>
        <p:spPr>
          <a:xfrm>
            <a:off x="5183188" y="5861050"/>
            <a:ext cx="6172200" cy="230832"/>
          </a:xfrm>
          <a:prstGeom prst="rect">
            <a:avLst/>
          </a:prstGeom>
          <a:noFill/>
        </p:spPr>
        <p:txBody>
          <a:bodyPr wrap="square" rtlCol="0">
            <a:spAutoFit/>
          </a:bodyPr>
          <a:lstStyle/>
          <a:p>
            <a:r>
              <a:rPr lang="en-US" sz="900">
                <a:hlinkClick r:id="rId3" tooltip="http://folksonomy.co/?permalink=2246"/>
              </a:rPr>
              <a:t>This Photo</a:t>
            </a:r>
            <a:r>
              <a:rPr lang="en-US" sz="900"/>
              <a:t> by Unknown Author is licensed under </a:t>
            </a:r>
            <a:r>
              <a:rPr lang="en-US" sz="900">
                <a:hlinkClick r:id="rId4" tooltip="https://creativecommons.org/licenses/by-nc-sa/2.0/"/>
              </a:rPr>
              <a:t>CC BY-NC-SA</a:t>
            </a:r>
            <a:endParaRPr lang="en-US" sz="900"/>
          </a:p>
        </p:txBody>
      </p:sp>
    </p:spTree>
    <p:extLst>
      <p:ext uri="{BB962C8B-B14F-4D97-AF65-F5344CB8AC3E}">
        <p14:creationId xmlns:p14="http://schemas.microsoft.com/office/powerpoint/2010/main" val="3954298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9B293-0F20-4168-865A-DBD7C8C0781D}"/>
              </a:ext>
            </a:extLst>
          </p:cNvPr>
          <p:cNvSpPr>
            <a:spLocks noGrp="1"/>
          </p:cNvSpPr>
          <p:nvPr>
            <p:ph type="title"/>
          </p:nvPr>
        </p:nvSpPr>
        <p:spPr/>
        <p:txBody>
          <a:bodyPr/>
          <a:lstStyle/>
          <a:p>
            <a:r>
              <a:rPr lang="en-US" dirty="0"/>
              <a:t>Group Process</a:t>
            </a:r>
          </a:p>
        </p:txBody>
      </p:sp>
      <p:sp>
        <p:nvSpPr>
          <p:cNvPr id="6" name="Content Placeholder 5">
            <a:extLst>
              <a:ext uri="{FF2B5EF4-FFF2-40B4-BE49-F238E27FC236}">
                <a16:creationId xmlns:a16="http://schemas.microsoft.com/office/drawing/2014/main" id="{7F92A306-8762-4EE4-A0EC-4C587E054997}"/>
              </a:ext>
            </a:extLst>
          </p:cNvPr>
          <p:cNvSpPr>
            <a:spLocks noGrp="1"/>
          </p:cNvSpPr>
          <p:nvPr>
            <p:ph sz="half" idx="1"/>
          </p:nvPr>
        </p:nvSpPr>
        <p:spPr/>
        <p:txBody>
          <a:bodyPr/>
          <a:lstStyle/>
          <a:p>
            <a:r>
              <a:rPr lang="en-US" dirty="0"/>
              <a:t>Peer Survey</a:t>
            </a:r>
          </a:p>
          <a:p>
            <a:r>
              <a:rPr lang="en-US" dirty="0"/>
              <a:t>Strengths and Weaknesses Summary</a:t>
            </a:r>
          </a:p>
        </p:txBody>
      </p:sp>
      <p:pic>
        <p:nvPicPr>
          <p:cNvPr id="10" name="Content Placeholder 9">
            <a:extLst>
              <a:ext uri="{FF2B5EF4-FFF2-40B4-BE49-F238E27FC236}">
                <a16:creationId xmlns:a16="http://schemas.microsoft.com/office/drawing/2014/main" id="{7FA98766-3EB8-4191-9F7A-BFBCF3F7E3CF}"/>
              </a:ext>
            </a:extLst>
          </p:cNvPr>
          <p:cNvPicPr>
            <a:picLocks noGrp="1" noChangeAspect="1"/>
          </p:cNvPicPr>
          <p:nvPr>
            <p:ph sz="half" idx="2"/>
          </p:nvPr>
        </p:nvPicPr>
        <p:blipFill>
          <a:blip r:embed="rId2"/>
          <a:stretch>
            <a:fillRect/>
          </a:stretch>
        </p:blipFill>
        <p:spPr>
          <a:xfrm>
            <a:off x="5133588" y="1690688"/>
            <a:ext cx="6528221" cy="4190164"/>
          </a:xfrm>
          <a:prstGeom prst="rect">
            <a:avLst/>
          </a:prstGeom>
        </p:spPr>
      </p:pic>
    </p:spTree>
    <p:extLst>
      <p:ext uri="{BB962C8B-B14F-4D97-AF65-F5344CB8AC3E}">
        <p14:creationId xmlns:p14="http://schemas.microsoft.com/office/powerpoint/2010/main" val="631355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D68AD-94FC-46B9-9443-2C7966381067}"/>
              </a:ext>
            </a:extLst>
          </p:cNvPr>
          <p:cNvSpPr>
            <a:spLocks noGrp="1"/>
          </p:cNvSpPr>
          <p:nvPr>
            <p:ph type="title"/>
          </p:nvPr>
        </p:nvSpPr>
        <p:spPr/>
        <p:txBody>
          <a:bodyPr>
            <a:normAutofit/>
          </a:bodyPr>
          <a:lstStyle/>
          <a:p>
            <a:r>
              <a:rPr lang="en-US" sz="3600" dirty="0"/>
              <a:t>Final Evaluation of Each Other</a:t>
            </a:r>
          </a:p>
        </p:txBody>
      </p:sp>
      <p:pic>
        <p:nvPicPr>
          <p:cNvPr id="3" name="Picture 2">
            <a:extLst>
              <a:ext uri="{FF2B5EF4-FFF2-40B4-BE49-F238E27FC236}">
                <a16:creationId xmlns:a16="http://schemas.microsoft.com/office/drawing/2014/main" id="{F649DC80-BBCA-4A3C-9920-B9F94067E160}"/>
              </a:ext>
            </a:extLst>
          </p:cNvPr>
          <p:cNvPicPr>
            <a:picLocks noChangeAspect="1"/>
          </p:cNvPicPr>
          <p:nvPr/>
        </p:nvPicPr>
        <p:blipFill>
          <a:blip r:embed="rId2"/>
          <a:stretch>
            <a:fillRect/>
          </a:stretch>
        </p:blipFill>
        <p:spPr>
          <a:xfrm>
            <a:off x="2261938" y="1216975"/>
            <a:ext cx="6875896" cy="5130908"/>
          </a:xfrm>
          <a:prstGeom prst="rect">
            <a:avLst/>
          </a:prstGeom>
        </p:spPr>
      </p:pic>
    </p:spTree>
    <p:extLst>
      <p:ext uri="{BB962C8B-B14F-4D97-AF65-F5344CB8AC3E}">
        <p14:creationId xmlns:p14="http://schemas.microsoft.com/office/powerpoint/2010/main" val="960472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19CBF6-D762-48FF-9CCF-3980C97664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1955" y="643466"/>
            <a:ext cx="7428089" cy="5571067"/>
          </a:xfrm>
          <a:prstGeom prst="rect">
            <a:avLst/>
          </a:prstGeom>
        </p:spPr>
      </p:pic>
    </p:spTree>
    <p:extLst>
      <p:ext uri="{BB962C8B-B14F-4D97-AF65-F5344CB8AC3E}">
        <p14:creationId xmlns:p14="http://schemas.microsoft.com/office/powerpoint/2010/main" val="3143110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67014-E5EB-4252-B69C-9DE9FB3A6FE2}"/>
              </a:ext>
            </a:extLst>
          </p:cNvPr>
          <p:cNvSpPr>
            <a:spLocks noGrp="1"/>
          </p:cNvSpPr>
          <p:nvPr>
            <p:ph type="title"/>
          </p:nvPr>
        </p:nvSpPr>
        <p:spPr/>
        <p:txBody>
          <a:bodyPr/>
          <a:lstStyle/>
          <a:p>
            <a:r>
              <a:rPr lang="en-US" dirty="0"/>
              <a:t>Weekly Experience</a:t>
            </a:r>
          </a:p>
        </p:txBody>
      </p:sp>
      <p:sp>
        <p:nvSpPr>
          <p:cNvPr id="3" name="Text Placeholder 2">
            <a:extLst>
              <a:ext uri="{FF2B5EF4-FFF2-40B4-BE49-F238E27FC236}">
                <a16:creationId xmlns:a16="http://schemas.microsoft.com/office/drawing/2014/main" id="{27ABB448-CD7C-42BE-8BF4-F3F80AC4D04E}"/>
              </a:ext>
            </a:extLst>
          </p:cNvPr>
          <p:cNvSpPr>
            <a:spLocks noGrp="1"/>
          </p:cNvSpPr>
          <p:nvPr>
            <p:ph type="body" idx="1"/>
          </p:nvPr>
        </p:nvSpPr>
        <p:spPr/>
        <p:txBody>
          <a:bodyPr/>
          <a:lstStyle/>
          <a:p>
            <a:r>
              <a:rPr lang="en-US" dirty="0"/>
              <a:t>Individual Work</a:t>
            </a:r>
          </a:p>
        </p:txBody>
      </p:sp>
      <p:pic>
        <p:nvPicPr>
          <p:cNvPr id="8" name="Content Placeholder 7">
            <a:extLst>
              <a:ext uri="{FF2B5EF4-FFF2-40B4-BE49-F238E27FC236}">
                <a16:creationId xmlns:a16="http://schemas.microsoft.com/office/drawing/2014/main" id="{1E5905EE-2199-46B5-AB53-C47F7CED4BF0}"/>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237837" y="2779173"/>
            <a:ext cx="4361688" cy="3136392"/>
          </a:xfrm>
        </p:spPr>
      </p:pic>
      <p:sp>
        <p:nvSpPr>
          <p:cNvPr id="5" name="Text Placeholder 4">
            <a:extLst>
              <a:ext uri="{FF2B5EF4-FFF2-40B4-BE49-F238E27FC236}">
                <a16:creationId xmlns:a16="http://schemas.microsoft.com/office/drawing/2014/main" id="{35871735-D2AA-48C2-A9D4-F519AB557E01}"/>
              </a:ext>
            </a:extLst>
          </p:cNvPr>
          <p:cNvSpPr>
            <a:spLocks noGrp="1"/>
          </p:cNvSpPr>
          <p:nvPr>
            <p:ph type="body" sz="quarter" idx="3"/>
          </p:nvPr>
        </p:nvSpPr>
        <p:spPr/>
        <p:txBody>
          <a:bodyPr/>
          <a:lstStyle/>
          <a:p>
            <a:r>
              <a:rPr lang="en-US" dirty="0"/>
              <a:t>Group Work</a:t>
            </a:r>
          </a:p>
        </p:txBody>
      </p:sp>
      <p:pic>
        <p:nvPicPr>
          <p:cNvPr id="11" name="Content Placeholder 10">
            <a:extLst>
              <a:ext uri="{FF2B5EF4-FFF2-40B4-BE49-F238E27FC236}">
                <a16:creationId xmlns:a16="http://schemas.microsoft.com/office/drawing/2014/main" id="{29209A49-0A5F-4855-8D63-23B0C7B6D242}"/>
              </a:ext>
            </a:extLst>
          </p:cNvPr>
          <p:cNvPicPr>
            <a:picLocks noGrp="1" noChangeAspect="1"/>
          </p:cNvPicPr>
          <p:nvPr>
            <p:ph sz="quarter" idx="4"/>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239794" y="2505075"/>
            <a:ext cx="3489114" cy="3271044"/>
          </a:xfrm>
        </p:spPr>
      </p:pic>
      <p:sp>
        <p:nvSpPr>
          <p:cNvPr id="9" name="TextBox 8">
            <a:extLst>
              <a:ext uri="{FF2B5EF4-FFF2-40B4-BE49-F238E27FC236}">
                <a16:creationId xmlns:a16="http://schemas.microsoft.com/office/drawing/2014/main" id="{9B4BC32E-E662-4554-B2A8-3F12DD10E981}"/>
              </a:ext>
            </a:extLst>
          </p:cNvPr>
          <p:cNvSpPr txBox="1"/>
          <p:nvPr/>
        </p:nvSpPr>
        <p:spPr>
          <a:xfrm>
            <a:off x="1237837" y="5915565"/>
            <a:ext cx="4361688" cy="230832"/>
          </a:xfrm>
          <a:prstGeom prst="rect">
            <a:avLst/>
          </a:prstGeom>
          <a:noFill/>
        </p:spPr>
        <p:txBody>
          <a:bodyPr wrap="square" rtlCol="0">
            <a:spAutoFit/>
          </a:bodyPr>
          <a:lstStyle/>
          <a:p>
            <a:r>
              <a:rPr lang="en-US" sz="900">
                <a:hlinkClick r:id="rId3" tooltip="http://www.simplyevani.com/tag/mr-fredrickson-costume/"/>
              </a:rPr>
              <a:t>This Photo</a:t>
            </a:r>
            <a:r>
              <a:rPr lang="en-US" sz="900"/>
              <a:t> by Unknown Author is licensed under </a:t>
            </a:r>
            <a:r>
              <a:rPr lang="en-US" sz="900">
                <a:hlinkClick r:id="rId6" tooltip="https://creativecommons.org/licenses/by-nc-nd/3.0/"/>
              </a:rPr>
              <a:t>CC BY-NC-ND</a:t>
            </a:r>
            <a:endParaRPr lang="en-US" sz="900"/>
          </a:p>
        </p:txBody>
      </p:sp>
      <p:sp>
        <p:nvSpPr>
          <p:cNvPr id="12" name="TextBox 11">
            <a:extLst>
              <a:ext uri="{FF2B5EF4-FFF2-40B4-BE49-F238E27FC236}">
                <a16:creationId xmlns:a16="http://schemas.microsoft.com/office/drawing/2014/main" id="{88321237-1E83-46FE-A5BC-7299C640F1EC}"/>
              </a:ext>
            </a:extLst>
          </p:cNvPr>
          <p:cNvSpPr txBox="1"/>
          <p:nvPr/>
        </p:nvSpPr>
        <p:spPr>
          <a:xfrm>
            <a:off x="7239794" y="5776119"/>
            <a:ext cx="3048000" cy="369332"/>
          </a:xfrm>
          <a:prstGeom prst="rect">
            <a:avLst/>
          </a:prstGeom>
          <a:noFill/>
        </p:spPr>
        <p:txBody>
          <a:bodyPr wrap="square" rtlCol="0">
            <a:spAutoFit/>
          </a:bodyPr>
          <a:lstStyle/>
          <a:p>
            <a:r>
              <a:rPr lang="en-US" sz="900">
                <a:hlinkClick r:id="rId5" tooltip="http://www.internetmonk.com/archive/it-is-happening"/>
              </a:rPr>
              <a:t>This Photo</a:t>
            </a:r>
            <a:r>
              <a:rPr lang="en-US" sz="900"/>
              <a:t> by Unknown Author is licensed under </a:t>
            </a:r>
            <a:r>
              <a:rPr lang="en-US" sz="900">
                <a:hlinkClick r:id="rId6" tooltip="https://creativecommons.org/licenses/by-nc-nd/3.0/"/>
              </a:rPr>
              <a:t>CC BY-NC-ND</a:t>
            </a:r>
            <a:endParaRPr lang="en-US" sz="900"/>
          </a:p>
        </p:txBody>
      </p:sp>
    </p:spTree>
    <p:extLst>
      <p:ext uri="{BB962C8B-B14F-4D97-AF65-F5344CB8AC3E}">
        <p14:creationId xmlns:p14="http://schemas.microsoft.com/office/powerpoint/2010/main" val="416336958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960</TotalTime>
  <Words>1019</Words>
  <Application>Microsoft Office PowerPoint</Application>
  <PresentationFormat>Widescreen</PresentationFormat>
  <Paragraphs>101</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Calibri Light</vt:lpstr>
      <vt:lpstr>Times New Roman</vt:lpstr>
      <vt:lpstr>Office Theme</vt:lpstr>
      <vt:lpstr> Using Role-based Group Discussions in a Large Online Course Presented by Angie Stombaugh, UW-Eau Claire</vt:lpstr>
      <vt:lpstr> Change Needed Related to My Teaching</vt:lpstr>
      <vt:lpstr>PowerPoint Presentation</vt:lpstr>
      <vt:lpstr>Two Major Parts of My Group Work </vt:lpstr>
      <vt:lpstr>Contract</vt:lpstr>
      <vt:lpstr>Group Process</vt:lpstr>
      <vt:lpstr>Final Evaluation of Each Other</vt:lpstr>
      <vt:lpstr>PowerPoint Presentation</vt:lpstr>
      <vt:lpstr>Weekly Experience</vt:lpstr>
      <vt:lpstr>Weekly Workflow for Discussions</vt:lpstr>
      <vt:lpstr>Finding Your Role</vt:lpstr>
      <vt:lpstr>Weekly Workflow for Discussions</vt:lpstr>
      <vt:lpstr>Initiator</vt:lpstr>
      <vt:lpstr>Connector</vt:lpstr>
      <vt:lpstr>Questioner</vt:lpstr>
      <vt:lpstr>Researcher</vt:lpstr>
      <vt:lpstr>Word Wizard</vt:lpstr>
      <vt:lpstr>Wild Card</vt:lpstr>
      <vt:lpstr>Reporter</vt:lpstr>
      <vt:lpstr>Quality Controller</vt:lpstr>
      <vt:lpstr>Quality Controller Report</vt:lpstr>
      <vt:lpstr>Weekly Workflow for Discussions</vt:lpstr>
      <vt:lpstr>Grading Each Week</vt:lpstr>
      <vt:lpstr>Changes Created with this Format</vt:lpstr>
      <vt:lpstr>Trying the Audit</vt:lpstr>
      <vt:lpstr>PowerPoint Presentation</vt:lpstr>
      <vt:lpstr>Evaluation</vt:lpstr>
      <vt:lpstr>PowerPoint Presentation</vt:lpstr>
    </vt:vector>
  </TitlesOfParts>
  <Company>UW-Superior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Leno,Stacy M</dc:creator>
  <cp:lastModifiedBy>Stombaugh, Angie</cp:lastModifiedBy>
  <cp:revision>71</cp:revision>
  <dcterms:created xsi:type="dcterms:W3CDTF">2016-02-19T18:07:25Z</dcterms:created>
  <dcterms:modified xsi:type="dcterms:W3CDTF">2018-04-04T14:45:43Z</dcterms:modified>
</cp:coreProperties>
</file>