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B442F-C40A-201D-76F2-482233620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AFF66A-5065-AB80-9483-D2B50E77FC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5C85C-9769-B493-81F2-DF0AAD1F8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7A4D-B752-47EB-AF4A-B255A29F7C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570AB-6402-3654-DE21-90C6B0A8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254EB-1A71-4DE5-EEE2-75AAA887F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0863-7EB4-4811-B6A0-FACA4196D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40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2F3AA-EB94-7469-2577-E6B0F6436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BB7335-A8C7-CCBC-B47D-EFE4B32304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871E6-67F4-FE59-0573-A2C37940C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7A4D-B752-47EB-AF4A-B255A29F7C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0DFAB-E2E1-32AC-1F5C-A05F3E290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F884A-D1A4-4A8A-FBA6-26B62FC3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0863-7EB4-4811-B6A0-FACA4196D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22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312AD9-9095-396E-0A88-67C603E70A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99F0BB-841A-678C-2DDD-A3B5BB2423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39606-5D54-1532-1517-A56B7BA17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7A4D-B752-47EB-AF4A-B255A29F7C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BF286-F410-0D04-4F29-C17615F2C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29B8B-1E07-87DD-A8E2-848732D42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0863-7EB4-4811-B6A0-FACA4196D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01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4E186-564C-54BA-3BA2-384A89051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6D417-A862-C1DA-648B-AD9EB8AEC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65B61-F6E5-3C19-EB1C-49FBCA7E9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7A4D-B752-47EB-AF4A-B255A29F7C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2C2F9-0B8B-39E3-E71E-ADC07F49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CD850-A70F-EB48-002D-F9D960150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0863-7EB4-4811-B6A0-FACA4196D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60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C9C57-183E-21A6-DF5B-AE9E6CA98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E47633-185E-4D61-5C99-85B0AD26D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7361D-39F2-7307-7DA1-E77C22B1B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7A4D-B752-47EB-AF4A-B255A29F7C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D403-B5D6-F932-05ED-104ACF74A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B9744-50C0-C98C-AA5A-3413C67B7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0863-7EB4-4811-B6A0-FACA4196D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48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0405D-5D00-CEAF-84EA-E827BC9F0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C4BD8-FF76-63C4-FD0B-88FF313BF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253C05-D9BA-3AFF-FCC3-49C2A68018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9177F4-A79E-B55B-A33E-619050E6B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7A4D-B752-47EB-AF4A-B255A29F7C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174FC3-3433-6D17-3DD9-41136DDAF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BB18C6-C762-E166-166F-D60781EF9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0863-7EB4-4811-B6A0-FACA4196D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63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8077E-8DB6-EBF7-C71C-AE4D9C229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0BDFBD-FAD0-A6D9-5CB6-C3985CEA1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046E31-57DE-4995-A585-193DD23690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617085-1E22-C39B-77FB-A962831125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E778E7-D1D8-2198-80D4-18EDCC5DCA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1E2A35-C5B7-6B65-B1AF-00431CC7A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7A4D-B752-47EB-AF4A-B255A29F7C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8B70BA-56E3-B72A-1AA6-0E8E2EBF2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A88537-3707-D2AC-83E6-C8B6EEC0B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0863-7EB4-4811-B6A0-FACA4196D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48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07072-8A14-B745-A029-8DDC917E0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6EEBE5-0892-D4DB-4E8D-5DF16D7DB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7A4D-B752-47EB-AF4A-B255A29F7C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D79406-836A-6505-0093-E84D0DA32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C2B464-754A-7DE8-9ACB-8780B492E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0863-7EB4-4811-B6A0-FACA4196D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01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74198E-0054-DC87-5209-49BC9A430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7A4D-B752-47EB-AF4A-B255A29F7C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EA56E9-76BF-BE39-9C3D-8952A3352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91D317-D3F5-359C-E4C2-964122E66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0863-7EB4-4811-B6A0-FACA4196D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48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8255B-1CD6-4CC3-502D-C24E17FBA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814D0-6BCF-D716-B0B0-D739466C7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4210F0-1AA7-25A9-CB0D-A2887A689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60CDA6-7C97-2F90-F15A-3A46AFA72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7A4D-B752-47EB-AF4A-B255A29F7C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6E389B-1208-0208-24C2-0019CBC75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E43CCA-A017-D743-82C6-A9AF9FC4C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0863-7EB4-4811-B6A0-FACA4196D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8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721E6-1652-EFC9-D772-01240A2C3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4D45A3-1B75-F1FD-0281-D6F05B81CA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3B7E5-2649-8EB9-19A1-81EFE5C1EE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C8DBC7-4402-1879-2899-DF2E002C9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7A4D-B752-47EB-AF4A-B255A29F7C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F2F398-822B-0C89-C261-7DBF2D72B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31D128-2F20-7495-841D-70F5294F7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0863-7EB4-4811-B6A0-FACA4196D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0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D0487A-DC9F-1736-8B38-992B14DBC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0839F-856F-C7F0-87DD-D7A259CDA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25A4-A5C5-BB0C-D00A-F7901B3369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F7A4D-B752-47EB-AF4A-B255A29F7CE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BFEB4-149F-F026-B285-50611E6C77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5BC50-964E-AEA3-1C36-CC5C136875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D0863-7EB4-4811-B6A0-FACA4196D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1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Oval 104">
            <a:extLst>
              <a:ext uri="{FF2B5EF4-FFF2-40B4-BE49-F238E27FC236}">
                <a16:creationId xmlns:a16="http://schemas.microsoft.com/office/drawing/2014/main" id="{3435ABB4-0C34-AAF3-CF1C-41F02BBAFBB2}"/>
              </a:ext>
            </a:extLst>
          </p:cNvPr>
          <p:cNvSpPr/>
          <p:nvPr/>
        </p:nvSpPr>
        <p:spPr>
          <a:xfrm>
            <a:off x="3085161" y="2359629"/>
            <a:ext cx="5380207" cy="2208373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18036646-E9B1-8608-8CAC-AA04102E5228}"/>
              </a:ext>
            </a:extLst>
          </p:cNvPr>
          <p:cNvSpPr/>
          <p:nvPr/>
        </p:nvSpPr>
        <p:spPr>
          <a:xfrm>
            <a:off x="3876085" y="5592430"/>
            <a:ext cx="4091709" cy="45271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855585A6-9E47-256B-40E1-6FCFC04C97D6}"/>
              </a:ext>
            </a:extLst>
          </p:cNvPr>
          <p:cNvSpPr/>
          <p:nvPr/>
        </p:nvSpPr>
        <p:spPr>
          <a:xfrm>
            <a:off x="3520993" y="2489548"/>
            <a:ext cx="4569805" cy="1972111"/>
          </a:xfrm>
          <a:prstGeom prst="ellipse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D1A603-92E3-876D-F733-A4F12653A72F}"/>
              </a:ext>
            </a:extLst>
          </p:cNvPr>
          <p:cNvSpPr/>
          <p:nvPr/>
        </p:nvSpPr>
        <p:spPr>
          <a:xfrm>
            <a:off x="4091709" y="2770910"/>
            <a:ext cx="3509818" cy="136698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8D47C7-BC5D-D0AD-AD36-B67441C667A7}"/>
              </a:ext>
            </a:extLst>
          </p:cNvPr>
          <p:cNvSpPr/>
          <p:nvPr/>
        </p:nvSpPr>
        <p:spPr>
          <a:xfrm>
            <a:off x="840509" y="6262255"/>
            <a:ext cx="10861964" cy="4156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23600F-BEC5-0819-E34D-D4C49931FCEB}"/>
              </a:ext>
            </a:extLst>
          </p:cNvPr>
          <p:cNvSpPr txBox="1"/>
          <p:nvPr/>
        </p:nvSpPr>
        <p:spPr>
          <a:xfrm flipH="1">
            <a:off x="3996720" y="6242137"/>
            <a:ext cx="5122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Diverse, innovative, creative and well support workforce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575C19D-369E-FACD-BF46-2FB7781D8867}"/>
              </a:ext>
            </a:extLst>
          </p:cNvPr>
          <p:cNvSpPr/>
          <p:nvPr/>
        </p:nvSpPr>
        <p:spPr>
          <a:xfrm>
            <a:off x="147782" y="1"/>
            <a:ext cx="11951854" cy="68580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7583EC-EF62-4CD4-7A44-8932288B84EE}"/>
              </a:ext>
            </a:extLst>
          </p:cNvPr>
          <p:cNvSpPr txBox="1"/>
          <p:nvPr/>
        </p:nvSpPr>
        <p:spPr>
          <a:xfrm rot="13269916" flipH="1">
            <a:off x="-503614" y="5107659"/>
            <a:ext cx="2503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Wisconsin Idea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4AB0361-98B6-30F8-78C7-33FA5703E442}"/>
              </a:ext>
            </a:extLst>
          </p:cNvPr>
          <p:cNvSpPr txBox="1"/>
          <p:nvPr/>
        </p:nvSpPr>
        <p:spPr>
          <a:xfrm rot="8119151" flipH="1">
            <a:off x="9951100" y="5382543"/>
            <a:ext cx="2429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Wisconsin Idea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C4E2443-4AF0-5342-7EBC-325079BBD640}"/>
              </a:ext>
            </a:extLst>
          </p:cNvPr>
          <p:cNvSpPr txBox="1"/>
          <p:nvPr/>
        </p:nvSpPr>
        <p:spPr>
          <a:xfrm>
            <a:off x="0" y="-60037"/>
            <a:ext cx="220749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Core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Purpose driven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People focused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Stewardship</a:t>
            </a:r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2364EB2-43B6-3DD1-4EB1-5CF443C21864}"/>
              </a:ext>
            </a:extLst>
          </p:cNvPr>
          <p:cNvSpPr txBox="1"/>
          <p:nvPr/>
        </p:nvSpPr>
        <p:spPr>
          <a:xfrm>
            <a:off x="9434991" y="-9236"/>
            <a:ext cx="281709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Strategic 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Enhance student experience and mobility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Civil Engagement and Public good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Knowledge, 	innovation 	*Economic 	Prosperity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35A137-E3FB-F574-DC49-4FFE151582A5}"/>
              </a:ext>
            </a:extLst>
          </p:cNvPr>
          <p:cNvSpPr txBox="1"/>
          <p:nvPr/>
        </p:nvSpPr>
        <p:spPr>
          <a:xfrm>
            <a:off x="4705818" y="3201393"/>
            <a:ext cx="86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Students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6DD3CC0-0F6F-7733-EA56-5D4BFE19A719}"/>
              </a:ext>
            </a:extLst>
          </p:cNvPr>
          <p:cNvSpPr txBox="1"/>
          <p:nvPr/>
        </p:nvSpPr>
        <p:spPr>
          <a:xfrm flipH="1">
            <a:off x="5777059" y="3201392"/>
            <a:ext cx="1561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Faculty/instructors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F25E37-3409-6B32-3B95-C6E8ADE79F08}"/>
              </a:ext>
            </a:extLst>
          </p:cNvPr>
          <p:cNvSpPr txBox="1"/>
          <p:nvPr/>
        </p:nvSpPr>
        <p:spPr>
          <a:xfrm>
            <a:off x="4706040" y="3754310"/>
            <a:ext cx="22811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Academic and other support personnel and infrastructures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91B5BA6-DCBB-591E-1B92-AD86257DAB02}"/>
              </a:ext>
            </a:extLst>
          </p:cNvPr>
          <p:cNvCxnSpPr>
            <a:cxnSpLocks/>
          </p:cNvCxnSpPr>
          <p:nvPr/>
        </p:nvCxnSpPr>
        <p:spPr>
          <a:xfrm flipH="1">
            <a:off x="5477164" y="3355280"/>
            <a:ext cx="36945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8B4057D-EFD5-9160-56D3-DB8ABEB8BC3D}"/>
              </a:ext>
            </a:extLst>
          </p:cNvPr>
          <p:cNvCxnSpPr/>
          <p:nvPr/>
        </p:nvCxnSpPr>
        <p:spPr>
          <a:xfrm>
            <a:off x="5199964" y="3429000"/>
            <a:ext cx="369454" cy="37450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099FF9D-FB8C-591E-7BA3-1CC545691D98}"/>
              </a:ext>
            </a:extLst>
          </p:cNvPr>
          <p:cNvCxnSpPr>
            <a:cxnSpLocks/>
          </p:cNvCxnSpPr>
          <p:nvPr/>
        </p:nvCxnSpPr>
        <p:spPr>
          <a:xfrm flipH="1">
            <a:off x="5957259" y="3437535"/>
            <a:ext cx="489583" cy="36432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1E67E3B4-684A-9694-ED73-A93EFFDFE889}"/>
              </a:ext>
            </a:extLst>
          </p:cNvPr>
          <p:cNvSpPr/>
          <p:nvPr/>
        </p:nvSpPr>
        <p:spPr>
          <a:xfrm>
            <a:off x="10017913" y="1616365"/>
            <a:ext cx="1148001" cy="2521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1D15E29E-9546-92D2-D8CA-8C701EE72103}"/>
              </a:ext>
            </a:extLst>
          </p:cNvPr>
          <p:cNvSpPr/>
          <p:nvPr/>
        </p:nvSpPr>
        <p:spPr>
          <a:xfrm>
            <a:off x="9289585" y="4198670"/>
            <a:ext cx="2604655" cy="3963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55B27AA-0FC2-AAE7-A739-9B1232AB1363}"/>
              </a:ext>
            </a:extLst>
          </p:cNvPr>
          <p:cNvSpPr txBox="1"/>
          <p:nvPr/>
        </p:nvSpPr>
        <p:spPr>
          <a:xfrm>
            <a:off x="10499548" y="1861465"/>
            <a:ext cx="923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</a:t>
            </a:r>
          </a:p>
          <a:p>
            <a:r>
              <a:rPr lang="en-US" sz="1400" dirty="0" err="1"/>
              <a:t>orkforce</a:t>
            </a:r>
            <a:endParaRPr lang="en-US" sz="14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ADB45BC-D8A7-698D-E2C9-C616BB0AAFEC}"/>
              </a:ext>
            </a:extLst>
          </p:cNvPr>
          <p:cNvSpPr txBox="1"/>
          <p:nvPr/>
        </p:nvSpPr>
        <p:spPr>
          <a:xfrm flipH="1">
            <a:off x="10214106" y="4198670"/>
            <a:ext cx="951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society</a:t>
            </a:r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52D8C889-C681-68F2-E7C1-E691D4C691A8}"/>
              </a:ext>
            </a:extLst>
          </p:cNvPr>
          <p:cNvSpPr/>
          <p:nvPr/>
        </p:nvSpPr>
        <p:spPr>
          <a:xfrm>
            <a:off x="2329158" y="2779959"/>
            <a:ext cx="1656157" cy="14052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Recruit and enroll students</a:t>
            </a: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F50FC6B3-A2BC-20EC-16D4-CF4246B55058}"/>
              </a:ext>
            </a:extLst>
          </p:cNvPr>
          <p:cNvSpPr/>
          <p:nvPr/>
        </p:nvSpPr>
        <p:spPr>
          <a:xfrm>
            <a:off x="7601527" y="2779960"/>
            <a:ext cx="1627303" cy="1414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Increase number of graduates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4355750-33BA-EAA7-36FB-CF0A9D3E9E71}"/>
              </a:ext>
            </a:extLst>
          </p:cNvPr>
          <p:cNvSpPr txBox="1"/>
          <p:nvPr/>
        </p:nvSpPr>
        <p:spPr>
          <a:xfrm flipH="1">
            <a:off x="1253983" y="3067078"/>
            <a:ext cx="1042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U/graduate</a:t>
            </a:r>
          </a:p>
          <a:p>
            <a:r>
              <a:rPr lang="en-US" sz="1200" dirty="0"/>
              <a:t>Graduate</a:t>
            </a:r>
          </a:p>
          <a:p>
            <a:r>
              <a:rPr lang="en-US" sz="1200" dirty="0"/>
              <a:t>Professional/</a:t>
            </a:r>
          </a:p>
          <a:p>
            <a:r>
              <a:rPr lang="en-US" sz="1200" dirty="0"/>
              <a:t>adult learner</a:t>
            </a:r>
          </a:p>
        </p:txBody>
      </p:sp>
      <p:sp>
        <p:nvSpPr>
          <p:cNvPr id="44" name="Arc 43">
            <a:extLst>
              <a:ext uri="{FF2B5EF4-FFF2-40B4-BE49-F238E27FC236}">
                <a16:creationId xmlns:a16="http://schemas.microsoft.com/office/drawing/2014/main" id="{9BD32B5E-E22E-45A2-731B-67E60D85B185}"/>
              </a:ext>
            </a:extLst>
          </p:cNvPr>
          <p:cNvSpPr/>
          <p:nvPr/>
        </p:nvSpPr>
        <p:spPr>
          <a:xfrm rot="12851637">
            <a:off x="1169288" y="2867296"/>
            <a:ext cx="692532" cy="99687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E819D3C-3CAF-5ABC-3BF4-E6319A29D1FF}"/>
              </a:ext>
            </a:extLst>
          </p:cNvPr>
          <p:cNvSpPr txBox="1"/>
          <p:nvPr/>
        </p:nvSpPr>
        <p:spPr>
          <a:xfrm flipH="1">
            <a:off x="107240" y="2940662"/>
            <a:ext cx="1727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Full time in person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D10C2A3-BF39-FB03-6C6E-478692D21A7C}"/>
              </a:ext>
            </a:extLst>
          </p:cNvPr>
          <p:cNvSpPr txBox="1"/>
          <p:nvPr/>
        </p:nvSpPr>
        <p:spPr>
          <a:xfrm flipH="1">
            <a:off x="112833" y="3120772"/>
            <a:ext cx="10299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Multi-modal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8947151-1A8F-2BED-2678-2A43E38D54A9}"/>
              </a:ext>
            </a:extLst>
          </p:cNvPr>
          <p:cNvSpPr txBox="1"/>
          <p:nvPr/>
        </p:nvSpPr>
        <p:spPr>
          <a:xfrm>
            <a:off x="95600" y="3319161"/>
            <a:ext cx="923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Fully online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B7B826E-61AC-4240-CA3E-A139EC5FB990}"/>
              </a:ext>
            </a:extLst>
          </p:cNvPr>
          <p:cNvSpPr txBox="1"/>
          <p:nvPr/>
        </p:nvSpPr>
        <p:spPr>
          <a:xfrm flipH="1">
            <a:off x="100338" y="3524805"/>
            <a:ext cx="1627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Flex</a:t>
            </a:r>
          </a:p>
          <a:p>
            <a:r>
              <a:rPr lang="en-US" sz="1200" dirty="0"/>
              <a:t>Competency base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9CD83B6-2001-99D5-72FB-3D8B31A2010B}"/>
              </a:ext>
            </a:extLst>
          </p:cNvPr>
          <p:cNvSpPr txBox="1"/>
          <p:nvPr/>
        </p:nvSpPr>
        <p:spPr>
          <a:xfrm flipH="1">
            <a:off x="1389337" y="1813986"/>
            <a:ext cx="1727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Freshmen </a:t>
            </a:r>
          </a:p>
          <a:p>
            <a:r>
              <a:rPr lang="en-US" sz="1200" dirty="0"/>
              <a:t>or full-time graduate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3C3B5DF-FD1F-AA89-88BB-7219559DB21D}"/>
              </a:ext>
            </a:extLst>
          </p:cNvPr>
          <p:cNvSpPr txBox="1"/>
          <p:nvPr/>
        </p:nvSpPr>
        <p:spPr>
          <a:xfrm flipH="1">
            <a:off x="4110646" y="1149958"/>
            <a:ext cx="739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Transfer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7FE87F4-FEF6-7B1D-C9AD-E91E9370BDA1}"/>
              </a:ext>
            </a:extLst>
          </p:cNvPr>
          <p:cNvSpPr txBox="1"/>
          <p:nvPr/>
        </p:nvSpPr>
        <p:spPr>
          <a:xfrm flipH="1">
            <a:off x="5316573" y="977319"/>
            <a:ext cx="1081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Degree - completion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35FBD88-907B-0EF9-9BCD-36AD5C97B181}"/>
              </a:ext>
            </a:extLst>
          </p:cNvPr>
          <p:cNvSpPr txBox="1"/>
          <p:nvPr/>
        </p:nvSpPr>
        <p:spPr>
          <a:xfrm flipH="1">
            <a:off x="7601527" y="1127285"/>
            <a:ext cx="1484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Post-degree re-skill &amp; up-skill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4BB939B9-E70D-CFED-3B0F-4BD37131AB97}"/>
              </a:ext>
            </a:extLst>
          </p:cNvPr>
          <p:cNvCxnSpPr/>
          <p:nvPr/>
        </p:nvCxnSpPr>
        <p:spPr>
          <a:xfrm>
            <a:off x="2087874" y="2253959"/>
            <a:ext cx="452582" cy="8348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65485DB-9DEA-6FB2-7D8A-F14405495240}"/>
              </a:ext>
            </a:extLst>
          </p:cNvPr>
          <p:cNvCxnSpPr>
            <a:cxnSpLocks/>
          </p:cNvCxnSpPr>
          <p:nvPr/>
        </p:nvCxnSpPr>
        <p:spPr>
          <a:xfrm flipH="1">
            <a:off x="3387650" y="1330068"/>
            <a:ext cx="1046429" cy="1585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451BC3C-E2D3-DF41-7D51-3CD71D5EF0BD}"/>
              </a:ext>
            </a:extLst>
          </p:cNvPr>
          <p:cNvCxnSpPr>
            <a:cxnSpLocks/>
          </p:cNvCxnSpPr>
          <p:nvPr/>
        </p:nvCxnSpPr>
        <p:spPr>
          <a:xfrm flipH="1">
            <a:off x="3647979" y="1470208"/>
            <a:ext cx="1685459" cy="13639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E3838EFE-497E-0A3B-96CE-8E084FABE65B}"/>
              </a:ext>
            </a:extLst>
          </p:cNvPr>
          <p:cNvCxnSpPr>
            <a:cxnSpLocks/>
          </p:cNvCxnSpPr>
          <p:nvPr/>
        </p:nvCxnSpPr>
        <p:spPr>
          <a:xfrm flipH="1">
            <a:off x="3695691" y="1601953"/>
            <a:ext cx="3905836" cy="14441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54E2175E-B479-43F7-F867-D4A0259A4AD0}"/>
              </a:ext>
            </a:extLst>
          </p:cNvPr>
          <p:cNvSpPr txBox="1"/>
          <p:nvPr/>
        </p:nvSpPr>
        <p:spPr>
          <a:xfrm flipH="1">
            <a:off x="5498682" y="-36508"/>
            <a:ext cx="3306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International</a:t>
            </a:r>
          </a:p>
          <a:p>
            <a:r>
              <a:rPr lang="en-US" sz="1400" dirty="0"/>
              <a:t>National</a:t>
            </a:r>
          </a:p>
          <a:p>
            <a:r>
              <a:rPr lang="en-US" sz="1400" dirty="0"/>
              <a:t>Mid-West</a:t>
            </a:r>
          </a:p>
          <a:p>
            <a:r>
              <a:rPr lang="en-US" sz="1400" dirty="0"/>
              <a:t>Wisconsin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A7EA69F-7D6E-A40C-24D1-FB8BADCF068F}"/>
              </a:ext>
            </a:extLst>
          </p:cNvPr>
          <p:cNvCxnSpPr>
            <a:cxnSpLocks/>
          </p:cNvCxnSpPr>
          <p:nvPr/>
        </p:nvCxnSpPr>
        <p:spPr>
          <a:xfrm flipH="1">
            <a:off x="3790652" y="263021"/>
            <a:ext cx="44899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4AA8502-FB70-C120-823E-8C2D01F0A688}"/>
              </a:ext>
            </a:extLst>
          </p:cNvPr>
          <p:cNvCxnSpPr>
            <a:cxnSpLocks/>
          </p:cNvCxnSpPr>
          <p:nvPr/>
        </p:nvCxnSpPr>
        <p:spPr>
          <a:xfrm flipH="1">
            <a:off x="3251200" y="446586"/>
            <a:ext cx="5754255" cy="144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5FF77BD2-562B-C529-02D5-BBA910B51A93}"/>
              </a:ext>
            </a:extLst>
          </p:cNvPr>
          <p:cNvCxnSpPr>
            <a:cxnSpLocks/>
          </p:cNvCxnSpPr>
          <p:nvPr/>
        </p:nvCxnSpPr>
        <p:spPr>
          <a:xfrm flipH="1">
            <a:off x="2673927" y="664589"/>
            <a:ext cx="6950364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5A135ABE-AEBA-5227-7C5F-6E3779FABF34}"/>
              </a:ext>
            </a:extLst>
          </p:cNvPr>
          <p:cNvCxnSpPr>
            <a:cxnSpLocks/>
          </p:cNvCxnSpPr>
          <p:nvPr/>
        </p:nvCxnSpPr>
        <p:spPr>
          <a:xfrm flipH="1">
            <a:off x="2296078" y="831273"/>
            <a:ext cx="77218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FE84B828-C5B1-39C5-7D84-7B011C9F04B1}"/>
              </a:ext>
            </a:extLst>
          </p:cNvPr>
          <p:cNvSpPr txBox="1"/>
          <p:nvPr/>
        </p:nvSpPr>
        <p:spPr>
          <a:xfrm flipH="1">
            <a:off x="2372548" y="4109981"/>
            <a:ext cx="1829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1.1 – 1.3 Cost</a:t>
            </a:r>
          </a:p>
          <a:p>
            <a:r>
              <a:rPr lang="en-US" sz="800" dirty="0"/>
              <a:t>affordability, financial aid</a:t>
            </a:r>
          </a:p>
          <a:p>
            <a:r>
              <a:rPr lang="en-US" sz="800" dirty="0"/>
              <a:t>Co-ordinate: K-12, transfer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57002DB7-2F4E-A8B8-BE59-D6B7F326E316}"/>
              </a:ext>
            </a:extLst>
          </p:cNvPr>
          <p:cNvSpPr txBox="1"/>
          <p:nvPr/>
        </p:nvSpPr>
        <p:spPr>
          <a:xfrm flipH="1">
            <a:off x="4066147" y="4110235"/>
            <a:ext cx="2052175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2.1-2.7 Student support</a:t>
            </a:r>
          </a:p>
          <a:p>
            <a:r>
              <a:rPr lang="en-US" sz="800" dirty="0"/>
              <a:t>Academic advising</a:t>
            </a:r>
          </a:p>
          <a:p>
            <a:r>
              <a:rPr lang="en-US" sz="800" dirty="0"/>
              <a:t>Career advising</a:t>
            </a:r>
          </a:p>
          <a:p>
            <a:r>
              <a:rPr lang="en-US" sz="800" dirty="0"/>
              <a:t>HIP</a:t>
            </a:r>
          </a:p>
          <a:p>
            <a:r>
              <a:rPr lang="en-US" sz="800" dirty="0"/>
              <a:t>Mental health</a:t>
            </a:r>
          </a:p>
          <a:p>
            <a:r>
              <a:rPr lang="en-US" sz="800" dirty="0"/>
              <a:t>Inclusivity</a:t>
            </a:r>
          </a:p>
          <a:p>
            <a:r>
              <a:rPr lang="en-US" sz="800" dirty="0"/>
              <a:t>Support - modes of delivery</a:t>
            </a:r>
          </a:p>
          <a:p>
            <a:r>
              <a:rPr lang="en-US" sz="800" dirty="0"/>
              <a:t>Align policies and procedures</a:t>
            </a:r>
          </a:p>
          <a:p>
            <a:endParaRPr lang="en-US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96B5B96-8ECA-5F59-9EA0-E28A6779F844}"/>
              </a:ext>
            </a:extLst>
          </p:cNvPr>
          <p:cNvSpPr txBox="1"/>
          <p:nvPr/>
        </p:nvSpPr>
        <p:spPr>
          <a:xfrm>
            <a:off x="3366481" y="6251061"/>
            <a:ext cx="76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3.1-3.4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90AB745-D9DA-BA19-F44C-9B834342FD54}"/>
              </a:ext>
            </a:extLst>
          </p:cNvPr>
          <p:cNvSpPr txBox="1"/>
          <p:nvPr/>
        </p:nvSpPr>
        <p:spPr>
          <a:xfrm>
            <a:off x="4765650" y="2321172"/>
            <a:ext cx="21653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4.1-4.4 Culture of a Public sphere </a:t>
            </a:r>
            <a:r>
              <a:rPr lang="en-US" sz="800" dirty="0"/>
              <a:t>Freedom of expression</a:t>
            </a:r>
          </a:p>
          <a:p>
            <a:pPr algn="ctr"/>
            <a:r>
              <a:rPr lang="en-US" sz="800" dirty="0"/>
              <a:t>Academic freedom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9DBD49E-3CE6-D2BC-EF4D-750DD94A76C4}"/>
              </a:ext>
            </a:extLst>
          </p:cNvPr>
          <p:cNvSpPr txBox="1"/>
          <p:nvPr/>
        </p:nvSpPr>
        <p:spPr>
          <a:xfrm flipH="1">
            <a:off x="4636518" y="5607046"/>
            <a:ext cx="2441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5.1-5.5 Financially and environmental sustainability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824DE2E0-97FF-1E81-E6BE-6CDDDE068AE9}"/>
              </a:ext>
            </a:extLst>
          </p:cNvPr>
          <p:cNvCxnSpPr>
            <a:stCxn id="94" idx="2"/>
          </p:cNvCxnSpPr>
          <p:nvPr/>
        </p:nvCxnSpPr>
        <p:spPr>
          <a:xfrm flipH="1" flipV="1">
            <a:off x="3631375" y="3801861"/>
            <a:ext cx="244710" cy="201692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E181BBC1-A4CD-8B25-7E1A-7B16372BFB34}"/>
              </a:ext>
            </a:extLst>
          </p:cNvPr>
          <p:cNvCxnSpPr>
            <a:cxnSpLocks/>
          </p:cNvCxnSpPr>
          <p:nvPr/>
        </p:nvCxnSpPr>
        <p:spPr>
          <a:xfrm flipV="1">
            <a:off x="7947216" y="3892790"/>
            <a:ext cx="19977" cy="19789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82A325DB-FAC5-B00C-350D-AFFAB32FE751}"/>
              </a:ext>
            </a:extLst>
          </p:cNvPr>
          <p:cNvSpPr txBox="1"/>
          <p:nvPr/>
        </p:nvSpPr>
        <p:spPr>
          <a:xfrm flipH="1">
            <a:off x="4156493" y="5551821"/>
            <a:ext cx="12135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Relationships</a:t>
            </a:r>
          </a:p>
          <a:p>
            <a:r>
              <a:rPr lang="en-US" sz="800" dirty="0"/>
              <a:t>Cost-effective</a:t>
            </a:r>
          </a:p>
          <a:p>
            <a:r>
              <a:rPr lang="en-US" sz="800" dirty="0"/>
              <a:t>Tuition flexibility</a:t>
            </a:r>
          </a:p>
          <a:p>
            <a:r>
              <a:rPr lang="en-US" sz="800" dirty="0"/>
              <a:t>Third stream of income</a:t>
            </a:r>
          </a:p>
          <a:p>
            <a:r>
              <a:rPr lang="en-US" sz="800" dirty="0"/>
              <a:t>Reciprocity agreements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EDE39E6-9CCE-23F1-BDD3-96AC2BD19C03}"/>
              </a:ext>
            </a:extLst>
          </p:cNvPr>
          <p:cNvSpPr txBox="1"/>
          <p:nvPr/>
        </p:nvSpPr>
        <p:spPr>
          <a:xfrm flipH="1">
            <a:off x="6725476" y="5521683"/>
            <a:ext cx="140209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Advocacy</a:t>
            </a:r>
          </a:p>
          <a:p>
            <a:r>
              <a:rPr lang="en-US" sz="800" dirty="0"/>
              <a:t>Revenue securing</a:t>
            </a:r>
          </a:p>
          <a:p>
            <a:r>
              <a:rPr lang="en-US" sz="800" dirty="0"/>
              <a:t>Zero-based budget</a:t>
            </a:r>
          </a:p>
          <a:p>
            <a:r>
              <a:rPr lang="en-US" sz="800" dirty="0"/>
              <a:t>Branch-campus sustainability</a:t>
            </a:r>
          </a:p>
          <a:p>
            <a:r>
              <a:rPr lang="en-US" sz="800" dirty="0"/>
              <a:t>Environmental sustainability</a:t>
            </a:r>
          </a:p>
          <a:p>
            <a:endParaRPr lang="en-US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FDA1EC7-1685-FB22-C1CE-AE5308D2895D}"/>
              </a:ext>
            </a:extLst>
          </p:cNvPr>
          <p:cNvSpPr txBox="1"/>
          <p:nvPr/>
        </p:nvSpPr>
        <p:spPr>
          <a:xfrm flipH="1">
            <a:off x="5602745" y="4111756"/>
            <a:ext cx="21301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6.1-6.5 Knowledge creation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2EF2987-B753-28E8-85F7-27EED03E924C}"/>
              </a:ext>
            </a:extLst>
          </p:cNvPr>
          <p:cNvSpPr txBox="1"/>
          <p:nvPr/>
        </p:nvSpPr>
        <p:spPr>
          <a:xfrm flipH="1">
            <a:off x="5614056" y="4286646"/>
            <a:ext cx="211001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Sustain R1 (2)</a:t>
            </a:r>
          </a:p>
          <a:p>
            <a:r>
              <a:rPr lang="en-US" sz="800" dirty="0"/>
              <a:t>Research funding</a:t>
            </a:r>
          </a:p>
          <a:p>
            <a:r>
              <a:rPr lang="en-US" sz="800" dirty="0"/>
              <a:t>Research and curriculum sustainability</a:t>
            </a:r>
          </a:p>
          <a:p>
            <a:r>
              <a:rPr lang="en-US" sz="800" dirty="0"/>
              <a:t>Align research with stakeholders</a:t>
            </a:r>
          </a:p>
          <a:p>
            <a:r>
              <a:rPr lang="en-US" sz="800" dirty="0"/>
              <a:t>Enhance research collaboration</a:t>
            </a:r>
          </a:p>
          <a:p>
            <a:endParaRPr lang="en-US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6058B72E-D4D4-DFA3-AE7A-B94C5832BEB2}"/>
              </a:ext>
            </a:extLst>
          </p:cNvPr>
          <p:cNvSpPr txBox="1"/>
          <p:nvPr/>
        </p:nvSpPr>
        <p:spPr>
          <a:xfrm>
            <a:off x="4633958" y="2153815"/>
            <a:ext cx="2660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7.1-7.4 Culture of Innovation </a:t>
            </a:r>
            <a:r>
              <a:rPr lang="en-US" sz="1000" dirty="0"/>
              <a:t>–</a:t>
            </a:r>
            <a:r>
              <a:rPr lang="en-US" sz="800" dirty="0"/>
              <a:t>innovation fund</a:t>
            </a:r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1BA5E572-1B11-8C57-44CB-E575CFDFCA41}"/>
              </a:ext>
            </a:extLst>
          </p:cNvPr>
          <p:cNvCxnSpPr/>
          <p:nvPr/>
        </p:nvCxnSpPr>
        <p:spPr>
          <a:xfrm flipV="1">
            <a:off x="9005455" y="2489548"/>
            <a:ext cx="1012458" cy="451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Freeform: Shape 111">
            <a:extLst>
              <a:ext uri="{FF2B5EF4-FFF2-40B4-BE49-F238E27FC236}">
                <a16:creationId xmlns:a16="http://schemas.microsoft.com/office/drawing/2014/main" id="{22834138-2E80-2CA2-8AFB-9AD047E241AC}"/>
              </a:ext>
            </a:extLst>
          </p:cNvPr>
          <p:cNvSpPr/>
          <p:nvPr/>
        </p:nvSpPr>
        <p:spPr>
          <a:xfrm>
            <a:off x="46182" y="-9236"/>
            <a:ext cx="9264165" cy="4996872"/>
          </a:xfrm>
          <a:custGeom>
            <a:avLst/>
            <a:gdLst>
              <a:gd name="connsiteX0" fmla="*/ 5357091 w 9264165"/>
              <a:gd name="connsiteY0" fmla="*/ 951345 h 4996872"/>
              <a:gd name="connsiteX1" fmla="*/ 5301673 w 9264165"/>
              <a:gd name="connsiteY1" fmla="*/ 997527 h 4996872"/>
              <a:gd name="connsiteX2" fmla="*/ 5033818 w 9264165"/>
              <a:gd name="connsiteY2" fmla="*/ 1025236 h 4996872"/>
              <a:gd name="connsiteX3" fmla="*/ 4664363 w 9264165"/>
              <a:gd name="connsiteY3" fmla="*/ 1016000 h 4996872"/>
              <a:gd name="connsiteX4" fmla="*/ 4128654 w 9264165"/>
              <a:gd name="connsiteY4" fmla="*/ 979054 h 4996872"/>
              <a:gd name="connsiteX5" fmla="*/ 3768436 w 9264165"/>
              <a:gd name="connsiteY5" fmla="*/ 988291 h 4996872"/>
              <a:gd name="connsiteX6" fmla="*/ 3528291 w 9264165"/>
              <a:gd name="connsiteY6" fmla="*/ 979054 h 4996872"/>
              <a:gd name="connsiteX7" fmla="*/ 3306618 w 9264165"/>
              <a:gd name="connsiteY7" fmla="*/ 1006763 h 4996872"/>
              <a:gd name="connsiteX8" fmla="*/ 3131127 w 9264165"/>
              <a:gd name="connsiteY8" fmla="*/ 1025236 h 4996872"/>
              <a:gd name="connsiteX9" fmla="*/ 2918691 w 9264165"/>
              <a:gd name="connsiteY9" fmla="*/ 1071418 h 4996872"/>
              <a:gd name="connsiteX10" fmla="*/ 2660073 w 9264165"/>
              <a:gd name="connsiteY10" fmla="*/ 1163781 h 4996872"/>
              <a:gd name="connsiteX11" fmla="*/ 2429163 w 9264165"/>
              <a:gd name="connsiteY11" fmla="*/ 1209963 h 4996872"/>
              <a:gd name="connsiteX12" fmla="*/ 2392218 w 9264165"/>
              <a:gd name="connsiteY12" fmla="*/ 1339272 h 4996872"/>
              <a:gd name="connsiteX13" fmla="*/ 2179782 w 9264165"/>
              <a:gd name="connsiteY13" fmla="*/ 1385454 h 4996872"/>
              <a:gd name="connsiteX14" fmla="*/ 1524000 w 9264165"/>
              <a:gd name="connsiteY14" fmla="*/ 1542472 h 4996872"/>
              <a:gd name="connsiteX15" fmla="*/ 1413163 w 9264165"/>
              <a:gd name="connsiteY15" fmla="*/ 1625600 h 4996872"/>
              <a:gd name="connsiteX16" fmla="*/ 1209963 w 9264165"/>
              <a:gd name="connsiteY16" fmla="*/ 1671781 h 4996872"/>
              <a:gd name="connsiteX17" fmla="*/ 1052945 w 9264165"/>
              <a:gd name="connsiteY17" fmla="*/ 1764145 h 4996872"/>
              <a:gd name="connsiteX18" fmla="*/ 960582 w 9264165"/>
              <a:gd name="connsiteY18" fmla="*/ 1847272 h 4996872"/>
              <a:gd name="connsiteX19" fmla="*/ 923636 w 9264165"/>
              <a:gd name="connsiteY19" fmla="*/ 1884218 h 4996872"/>
              <a:gd name="connsiteX20" fmla="*/ 785091 w 9264165"/>
              <a:gd name="connsiteY20" fmla="*/ 1976581 h 4996872"/>
              <a:gd name="connsiteX21" fmla="*/ 729673 w 9264165"/>
              <a:gd name="connsiteY21" fmla="*/ 2013527 h 4996872"/>
              <a:gd name="connsiteX22" fmla="*/ 600363 w 9264165"/>
              <a:gd name="connsiteY22" fmla="*/ 2189018 h 4996872"/>
              <a:gd name="connsiteX23" fmla="*/ 591127 w 9264165"/>
              <a:gd name="connsiteY23" fmla="*/ 2225963 h 4996872"/>
              <a:gd name="connsiteX24" fmla="*/ 554182 w 9264165"/>
              <a:gd name="connsiteY24" fmla="*/ 2272145 h 4996872"/>
              <a:gd name="connsiteX25" fmla="*/ 517236 w 9264165"/>
              <a:gd name="connsiteY25" fmla="*/ 2346036 h 4996872"/>
              <a:gd name="connsiteX26" fmla="*/ 434109 w 9264165"/>
              <a:gd name="connsiteY26" fmla="*/ 2447636 h 4996872"/>
              <a:gd name="connsiteX27" fmla="*/ 406400 w 9264165"/>
              <a:gd name="connsiteY27" fmla="*/ 2484581 h 4996872"/>
              <a:gd name="connsiteX28" fmla="*/ 369454 w 9264165"/>
              <a:gd name="connsiteY28" fmla="*/ 2549236 h 4996872"/>
              <a:gd name="connsiteX29" fmla="*/ 332509 w 9264165"/>
              <a:gd name="connsiteY29" fmla="*/ 2650836 h 4996872"/>
              <a:gd name="connsiteX30" fmla="*/ 240145 w 9264165"/>
              <a:gd name="connsiteY30" fmla="*/ 2798618 h 4996872"/>
              <a:gd name="connsiteX31" fmla="*/ 212436 w 9264165"/>
              <a:gd name="connsiteY31" fmla="*/ 2881745 h 4996872"/>
              <a:gd name="connsiteX32" fmla="*/ 166254 w 9264165"/>
              <a:gd name="connsiteY32" fmla="*/ 2909454 h 4996872"/>
              <a:gd name="connsiteX33" fmla="*/ 73891 w 9264165"/>
              <a:gd name="connsiteY33" fmla="*/ 3001818 h 4996872"/>
              <a:gd name="connsiteX34" fmla="*/ 0 w 9264165"/>
              <a:gd name="connsiteY34" fmla="*/ 3103418 h 4996872"/>
              <a:gd name="connsiteX35" fmla="*/ 27709 w 9264165"/>
              <a:gd name="connsiteY35" fmla="*/ 3528291 h 4996872"/>
              <a:gd name="connsiteX36" fmla="*/ 36945 w 9264165"/>
              <a:gd name="connsiteY36" fmla="*/ 3592945 h 4996872"/>
              <a:gd name="connsiteX37" fmla="*/ 92363 w 9264165"/>
              <a:gd name="connsiteY37" fmla="*/ 3703781 h 4996872"/>
              <a:gd name="connsiteX38" fmla="*/ 212436 w 9264165"/>
              <a:gd name="connsiteY38" fmla="*/ 3823854 h 4996872"/>
              <a:gd name="connsiteX39" fmla="*/ 267854 w 9264165"/>
              <a:gd name="connsiteY39" fmla="*/ 3916218 h 4996872"/>
              <a:gd name="connsiteX40" fmla="*/ 369454 w 9264165"/>
              <a:gd name="connsiteY40" fmla="*/ 3999345 h 4996872"/>
              <a:gd name="connsiteX41" fmla="*/ 424873 w 9264165"/>
              <a:gd name="connsiteY41" fmla="*/ 4045527 h 4996872"/>
              <a:gd name="connsiteX42" fmla="*/ 609600 w 9264165"/>
              <a:gd name="connsiteY42" fmla="*/ 4073236 h 4996872"/>
              <a:gd name="connsiteX43" fmla="*/ 775854 w 9264165"/>
              <a:gd name="connsiteY43" fmla="*/ 4100945 h 4996872"/>
              <a:gd name="connsiteX44" fmla="*/ 1173018 w 9264165"/>
              <a:gd name="connsiteY44" fmla="*/ 4073236 h 4996872"/>
              <a:gd name="connsiteX45" fmla="*/ 1283854 w 9264165"/>
              <a:gd name="connsiteY45" fmla="*/ 4045527 h 4996872"/>
              <a:gd name="connsiteX46" fmla="*/ 1440873 w 9264165"/>
              <a:gd name="connsiteY46" fmla="*/ 4027054 h 4996872"/>
              <a:gd name="connsiteX47" fmla="*/ 1560945 w 9264165"/>
              <a:gd name="connsiteY47" fmla="*/ 3999345 h 4996872"/>
              <a:gd name="connsiteX48" fmla="*/ 1690254 w 9264165"/>
              <a:gd name="connsiteY48" fmla="*/ 3980872 h 4996872"/>
              <a:gd name="connsiteX49" fmla="*/ 1819563 w 9264165"/>
              <a:gd name="connsiteY49" fmla="*/ 4008581 h 4996872"/>
              <a:gd name="connsiteX50" fmla="*/ 1967345 w 9264165"/>
              <a:gd name="connsiteY50" fmla="*/ 4045527 h 4996872"/>
              <a:gd name="connsiteX51" fmla="*/ 2207491 w 9264165"/>
              <a:gd name="connsiteY51" fmla="*/ 4211781 h 4996872"/>
              <a:gd name="connsiteX52" fmla="*/ 2235200 w 9264165"/>
              <a:gd name="connsiteY52" fmla="*/ 4285672 h 4996872"/>
              <a:gd name="connsiteX53" fmla="*/ 2290618 w 9264165"/>
              <a:gd name="connsiteY53" fmla="*/ 4535054 h 4996872"/>
              <a:gd name="connsiteX54" fmla="*/ 2475345 w 9264165"/>
              <a:gd name="connsiteY54" fmla="*/ 4802909 h 4996872"/>
              <a:gd name="connsiteX55" fmla="*/ 2752436 w 9264165"/>
              <a:gd name="connsiteY55" fmla="*/ 4895272 h 4996872"/>
              <a:gd name="connsiteX56" fmla="*/ 3214254 w 9264165"/>
              <a:gd name="connsiteY56" fmla="*/ 4996872 h 4996872"/>
              <a:gd name="connsiteX57" fmla="*/ 3574473 w 9264165"/>
              <a:gd name="connsiteY57" fmla="*/ 4950691 h 4996872"/>
              <a:gd name="connsiteX58" fmla="*/ 3842327 w 9264165"/>
              <a:gd name="connsiteY58" fmla="*/ 4876800 h 4996872"/>
              <a:gd name="connsiteX59" fmla="*/ 3962400 w 9264165"/>
              <a:gd name="connsiteY59" fmla="*/ 4830618 h 4996872"/>
              <a:gd name="connsiteX60" fmla="*/ 4054763 w 9264165"/>
              <a:gd name="connsiteY60" fmla="*/ 4692072 h 4996872"/>
              <a:gd name="connsiteX61" fmla="*/ 4073236 w 9264165"/>
              <a:gd name="connsiteY61" fmla="*/ 4599709 h 4996872"/>
              <a:gd name="connsiteX62" fmla="*/ 4091709 w 9264165"/>
              <a:gd name="connsiteY62" fmla="*/ 4525818 h 4996872"/>
              <a:gd name="connsiteX63" fmla="*/ 4082473 w 9264165"/>
              <a:gd name="connsiteY63" fmla="*/ 4304145 h 4996872"/>
              <a:gd name="connsiteX64" fmla="*/ 4045527 w 9264165"/>
              <a:gd name="connsiteY64" fmla="*/ 4184072 h 4996872"/>
              <a:gd name="connsiteX65" fmla="*/ 4036291 w 9264165"/>
              <a:gd name="connsiteY65" fmla="*/ 4156363 h 4996872"/>
              <a:gd name="connsiteX66" fmla="*/ 4008582 w 9264165"/>
              <a:gd name="connsiteY66" fmla="*/ 3666836 h 4996872"/>
              <a:gd name="connsiteX67" fmla="*/ 3980873 w 9264165"/>
              <a:gd name="connsiteY67" fmla="*/ 3352800 h 4996872"/>
              <a:gd name="connsiteX68" fmla="*/ 3888509 w 9264165"/>
              <a:gd name="connsiteY68" fmla="*/ 3195781 h 4996872"/>
              <a:gd name="connsiteX69" fmla="*/ 3842327 w 9264165"/>
              <a:gd name="connsiteY69" fmla="*/ 3103418 h 4996872"/>
              <a:gd name="connsiteX70" fmla="*/ 4174836 w 9264165"/>
              <a:gd name="connsiteY70" fmla="*/ 2881745 h 4996872"/>
              <a:gd name="connsiteX71" fmla="*/ 4257963 w 9264165"/>
              <a:gd name="connsiteY71" fmla="*/ 2826327 h 4996872"/>
              <a:gd name="connsiteX72" fmla="*/ 4304145 w 9264165"/>
              <a:gd name="connsiteY72" fmla="*/ 2789381 h 4996872"/>
              <a:gd name="connsiteX73" fmla="*/ 4424218 w 9264165"/>
              <a:gd name="connsiteY73" fmla="*/ 2752436 h 4996872"/>
              <a:gd name="connsiteX74" fmla="*/ 4516582 w 9264165"/>
              <a:gd name="connsiteY74" fmla="*/ 2743200 h 4996872"/>
              <a:gd name="connsiteX75" fmla="*/ 5043054 w 9264165"/>
              <a:gd name="connsiteY75" fmla="*/ 2733963 h 4996872"/>
              <a:gd name="connsiteX76" fmla="*/ 5098473 w 9264165"/>
              <a:gd name="connsiteY76" fmla="*/ 2743200 h 4996872"/>
              <a:gd name="connsiteX77" fmla="*/ 4959927 w 9264165"/>
              <a:gd name="connsiteY77" fmla="*/ 2660072 h 4996872"/>
              <a:gd name="connsiteX78" fmla="*/ 4710545 w 9264165"/>
              <a:gd name="connsiteY78" fmla="*/ 2493818 h 4996872"/>
              <a:gd name="connsiteX79" fmla="*/ 4581236 w 9264165"/>
              <a:gd name="connsiteY79" fmla="*/ 2438400 h 4996872"/>
              <a:gd name="connsiteX80" fmla="*/ 4507345 w 9264165"/>
              <a:gd name="connsiteY80" fmla="*/ 2401454 h 4996872"/>
              <a:gd name="connsiteX81" fmla="*/ 4424218 w 9264165"/>
              <a:gd name="connsiteY81" fmla="*/ 2364509 h 4996872"/>
              <a:gd name="connsiteX82" fmla="*/ 4451927 w 9264165"/>
              <a:gd name="connsiteY82" fmla="*/ 2216727 h 4996872"/>
              <a:gd name="connsiteX83" fmla="*/ 4673600 w 9264165"/>
              <a:gd name="connsiteY83" fmla="*/ 2050472 h 4996872"/>
              <a:gd name="connsiteX84" fmla="*/ 4830618 w 9264165"/>
              <a:gd name="connsiteY84" fmla="*/ 2041236 h 4996872"/>
              <a:gd name="connsiteX85" fmla="*/ 5190836 w 9264165"/>
              <a:gd name="connsiteY85" fmla="*/ 2124363 h 4996872"/>
              <a:gd name="connsiteX86" fmla="*/ 5698836 w 9264165"/>
              <a:gd name="connsiteY86" fmla="*/ 2244436 h 4996872"/>
              <a:gd name="connsiteX87" fmla="*/ 5920509 w 9264165"/>
              <a:gd name="connsiteY87" fmla="*/ 2179781 h 4996872"/>
              <a:gd name="connsiteX88" fmla="*/ 6483927 w 9264165"/>
              <a:gd name="connsiteY88" fmla="*/ 2170545 h 4996872"/>
              <a:gd name="connsiteX89" fmla="*/ 6733309 w 9264165"/>
              <a:gd name="connsiteY89" fmla="*/ 2142836 h 4996872"/>
              <a:gd name="connsiteX90" fmla="*/ 6816436 w 9264165"/>
              <a:gd name="connsiteY90" fmla="*/ 2189018 h 4996872"/>
              <a:gd name="connsiteX91" fmla="*/ 7075054 w 9264165"/>
              <a:gd name="connsiteY91" fmla="*/ 2244436 h 4996872"/>
              <a:gd name="connsiteX92" fmla="*/ 7583054 w 9264165"/>
              <a:gd name="connsiteY92" fmla="*/ 2392218 h 4996872"/>
              <a:gd name="connsiteX93" fmla="*/ 8257309 w 9264165"/>
              <a:gd name="connsiteY93" fmla="*/ 2456872 h 4996872"/>
              <a:gd name="connsiteX94" fmla="*/ 8395854 w 9264165"/>
              <a:gd name="connsiteY94" fmla="*/ 2438400 h 4996872"/>
              <a:gd name="connsiteX95" fmla="*/ 8497454 w 9264165"/>
              <a:gd name="connsiteY95" fmla="*/ 2346036 h 4996872"/>
              <a:gd name="connsiteX96" fmla="*/ 8839200 w 9264165"/>
              <a:gd name="connsiteY96" fmla="*/ 2105891 h 4996872"/>
              <a:gd name="connsiteX97" fmla="*/ 8931563 w 9264165"/>
              <a:gd name="connsiteY97" fmla="*/ 2041236 h 4996872"/>
              <a:gd name="connsiteX98" fmla="*/ 8996218 w 9264165"/>
              <a:gd name="connsiteY98" fmla="*/ 1995054 h 4996872"/>
              <a:gd name="connsiteX99" fmla="*/ 9153236 w 9264165"/>
              <a:gd name="connsiteY99" fmla="*/ 1717963 h 4996872"/>
              <a:gd name="connsiteX100" fmla="*/ 9190182 w 9264165"/>
              <a:gd name="connsiteY100" fmla="*/ 1653309 h 4996872"/>
              <a:gd name="connsiteX101" fmla="*/ 9236363 w 9264165"/>
              <a:gd name="connsiteY101" fmla="*/ 1524000 h 4996872"/>
              <a:gd name="connsiteX102" fmla="*/ 9264073 w 9264165"/>
              <a:gd name="connsiteY102" fmla="*/ 1357745 h 4996872"/>
              <a:gd name="connsiteX103" fmla="*/ 9245600 w 9264165"/>
              <a:gd name="connsiteY103" fmla="*/ 1237672 h 4996872"/>
              <a:gd name="connsiteX104" fmla="*/ 9217891 w 9264165"/>
              <a:gd name="connsiteY104" fmla="*/ 1089891 h 4996872"/>
              <a:gd name="connsiteX105" fmla="*/ 9042400 w 9264165"/>
              <a:gd name="connsiteY105" fmla="*/ 895927 h 4996872"/>
              <a:gd name="connsiteX106" fmla="*/ 8903854 w 9264165"/>
              <a:gd name="connsiteY106" fmla="*/ 886691 h 4996872"/>
              <a:gd name="connsiteX107" fmla="*/ 8617527 w 9264165"/>
              <a:gd name="connsiteY107" fmla="*/ 831272 h 4996872"/>
              <a:gd name="connsiteX108" fmla="*/ 8081818 w 9264165"/>
              <a:gd name="connsiteY108" fmla="*/ 803563 h 4996872"/>
              <a:gd name="connsiteX109" fmla="*/ 7426036 w 9264165"/>
              <a:gd name="connsiteY109" fmla="*/ 803563 h 4996872"/>
              <a:gd name="connsiteX110" fmla="*/ 7139709 w 9264165"/>
              <a:gd name="connsiteY110" fmla="*/ 868218 h 4996872"/>
              <a:gd name="connsiteX111" fmla="*/ 6927273 w 9264165"/>
              <a:gd name="connsiteY111" fmla="*/ 812800 h 4996872"/>
              <a:gd name="connsiteX112" fmla="*/ 6881091 w 9264165"/>
              <a:gd name="connsiteY112" fmla="*/ 775854 h 4996872"/>
              <a:gd name="connsiteX113" fmla="*/ 6890327 w 9264165"/>
              <a:gd name="connsiteY113" fmla="*/ 665018 h 4996872"/>
              <a:gd name="connsiteX114" fmla="*/ 6908800 w 9264165"/>
              <a:gd name="connsiteY114" fmla="*/ 628072 h 4996872"/>
              <a:gd name="connsiteX115" fmla="*/ 6927273 w 9264165"/>
              <a:gd name="connsiteY115" fmla="*/ 443345 h 4996872"/>
              <a:gd name="connsiteX116" fmla="*/ 6871854 w 9264165"/>
              <a:gd name="connsiteY116" fmla="*/ 295563 h 4996872"/>
              <a:gd name="connsiteX117" fmla="*/ 6761018 w 9264165"/>
              <a:gd name="connsiteY117" fmla="*/ 147781 h 4996872"/>
              <a:gd name="connsiteX118" fmla="*/ 6631709 w 9264165"/>
              <a:gd name="connsiteY118" fmla="*/ 73891 h 4996872"/>
              <a:gd name="connsiteX119" fmla="*/ 6594763 w 9264165"/>
              <a:gd name="connsiteY119" fmla="*/ 55418 h 4996872"/>
              <a:gd name="connsiteX120" fmla="*/ 6373091 w 9264165"/>
              <a:gd name="connsiteY120" fmla="*/ 0 h 4996872"/>
              <a:gd name="connsiteX121" fmla="*/ 5624945 w 9264165"/>
              <a:gd name="connsiteY121" fmla="*/ 27709 h 4996872"/>
              <a:gd name="connsiteX122" fmla="*/ 5532582 w 9264165"/>
              <a:gd name="connsiteY122" fmla="*/ 83127 h 4996872"/>
              <a:gd name="connsiteX123" fmla="*/ 5486400 w 9264165"/>
              <a:gd name="connsiteY123" fmla="*/ 92363 h 4996872"/>
              <a:gd name="connsiteX124" fmla="*/ 5449454 w 9264165"/>
              <a:gd name="connsiteY124" fmla="*/ 129309 h 4996872"/>
              <a:gd name="connsiteX125" fmla="*/ 5375563 w 9264165"/>
              <a:gd name="connsiteY125" fmla="*/ 193963 h 4996872"/>
              <a:gd name="connsiteX126" fmla="*/ 5366327 w 9264165"/>
              <a:gd name="connsiteY126" fmla="*/ 249381 h 4996872"/>
              <a:gd name="connsiteX127" fmla="*/ 5375563 w 9264165"/>
              <a:gd name="connsiteY127" fmla="*/ 406400 h 4996872"/>
              <a:gd name="connsiteX128" fmla="*/ 5394036 w 9264165"/>
              <a:gd name="connsiteY128" fmla="*/ 471054 h 4996872"/>
              <a:gd name="connsiteX129" fmla="*/ 5403273 w 9264165"/>
              <a:gd name="connsiteY129" fmla="*/ 766618 h 4996872"/>
              <a:gd name="connsiteX130" fmla="*/ 5412509 w 9264165"/>
              <a:gd name="connsiteY130" fmla="*/ 822036 h 4996872"/>
              <a:gd name="connsiteX131" fmla="*/ 5430982 w 9264165"/>
              <a:gd name="connsiteY131" fmla="*/ 858981 h 4996872"/>
              <a:gd name="connsiteX132" fmla="*/ 5347854 w 9264165"/>
              <a:gd name="connsiteY132" fmla="*/ 951345 h 4996872"/>
              <a:gd name="connsiteX133" fmla="*/ 5357091 w 9264165"/>
              <a:gd name="connsiteY133" fmla="*/ 951345 h 4996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</a:cxnLst>
            <a:rect l="l" t="t" r="r" b="b"/>
            <a:pathLst>
              <a:path w="9264165" h="4996872">
                <a:moveTo>
                  <a:pt x="5357091" y="951345"/>
                </a:moveTo>
                <a:cubicBezTo>
                  <a:pt x="5349394" y="959042"/>
                  <a:pt x="5324757" y="990794"/>
                  <a:pt x="5301673" y="997527"/>
                </a:cubicBezTo>
                <a:cubicBezTo>
                  <a:pt x="5281537" y="1003400"/>
                  <a:pt x="5081221" y="1020927"/>
                  <a:pt x="5033818" y="1025236"/>
                </a:cubicBezTo>
                <a:lnTo>
                  <a:pt x="4664363" y="1016000"/>
                </a:lnTo>
                <a:cubicBezTo>
                  <a:pt x="4510677" y="1009596"/>
                  <a:pt x="4286662" y="991209"/>
                  <a:pt x="4128654" y="979054"/>
                </a:cubicBezTo>
                <a:cubicBezTo>
                  <a:pt x="4008581" y="982133"/>
                  <a:pt x="3888548" y="988291"/>
                  <a:pt x="3768436" y="988291"/>
                </a:cubicBezTo>
                <a:cubicBezTo>
                  <a:pt x="3688328" y="988291"/>
                  <a:pt x="3608335" y="975852"/>
                  <a:pt x="3528291" y="979054"/>
                </a:cubicBezTo>
                <a:cubicBezTo>
                  <a:pt x="3453884" y="982030"/>
                  <a:pt x="3380586" y="998162"/>
                  <a:pt x="3306618" y="1006763"/>
                </a:cubicBezTo>
                <a:cubicBezTo>
                  <a:pt x="3248191" y="1013557"/>
                  <a:pt x="3189624" y="1019078"/>
                  <a:pt x="3131127" y="1025236"/>
                </a:cubicBezTo>
                <a:cubicBezTo>
                  <a:pt x="3060315" y="1040630"/>
                  <a:pt x="2988212" y="1050971"/>
                  <a:pt x="2918691" y="1071418"/>
                </a:cubicBezTo>
                <a:cubicBezTo>
                  <a:pt x="2830872" y="1097247"/>
                  <a:pt x="2747802" y="1137649"/>
                  <a:pt x="2660073" y="1163781"/>
                </a:cubicBezTo>
                <a:cubicBezTo>
                  <a:pt x="2595270" y="1183084"/>
                  <a:pt x="2503130" y="1197636"/>
                  <a:pt x="2429163" y="1209963"/>
                </a:cubicBezTo>
                <a:cubicBezTo>
                  <a:pt x="2416848" y="1253066"/>
                  <a:pt x="2428878" y="1313474"/>
                  <a:pt x="2392218" y="1339272"/>
                </a:cubicBezTo>
                <a:cubicBezTo>
                  <a:pt x="2332955" y="1380976"/>
                  <a:pt x="2250841" y="1371242"/>
                  <a:pt x="2179782" y="1385454"/>
                </a:cubicBezTo>
                <a:cubicBezTo>
                  <a:pt x="1658609" y="1489689"/>
                  <a:pt x="1946982" y="1411202"/>
                  <a:pt x="1524000" y="1542472"/>
                </a:cubicBezTo>
                <a:cubicBezTo>
                  <a:pt x="1487054" y="1570181"/>
                  <a:pt x="1455051" y="1606152"/>
                  <a:pt x="1413163" y="1625600"/>
                </a:cubicBezTo>
                <a:cubicBezTo>
                  <a:pt x="1366695" y="1647175"/>
                  <a:pt x="1271399" y="1661542"/>
                  <a:pt x="1209963" y="1671781"/>
                </a:cubicBezTo>
                <a:cubicBezTo>
                  <a:pt x="1157624" y="1702569"/>
                  <a:pt x="1090878" y="1716728"/>
                  <a:pt x="1052945" y="1764145"/>
                </a:cubicBezTo>
                <a:cubicBezTo>
                  <a:pt x="983236" y="1851283"/>
                  <a:pt x="1053683" y="1772792"/>
                  <a:pt x="960582" y="1847272"/>
                </a:cubicBezTo>
                <a:cubicBezTo>
                  <a:pt x="946982" y="1858152"/>
                  <a:pt x="937657" y="1873887"/>
                  <a:pt x="923636" y="1884218"/>
                </a:cubicBezTo>
                <a:cubicBezTo>
                  <a:pt x="878953" y="1917143"/>
                  <a:pt x="831273" y="1945793"/>
                  <a:pt x="785091" y="1976581"/>
                </a:cubicBezTo>
                <a:lnTo>
                  <a:pt x="729673" y="2013527"/>
                </a:lnTo>
                <a:cubicBezTo>
                  <a:pt x="620722" y="2204187"/>
                  <a:pt x="801896" y="1895878"/>
                  <a:pt x="600363" y="2189018"/>
                </a:cubicBezTo>
                <a:cubicBezTo>
                  <a:pt x="593171" y="2199478"/>
                  <a:pt x="597292" y="2214866"/>
                  <a:pt x="591127" y="2225963"/>
                </a:cubicBezTo>
                <a:cubicBezTo>
                  <a:pt x="581553" y="2243196"/>
                  <a:pt x="564514" y="2255356"/>
                  <a:pt x="554182" y="2272145"/>
                </a:cubicBezTo>
                <a:cubicBezTo>
                  <a:pt x="539750" y="2295598"/>
                  <a:pt x="532786" y="2323309"/>
                  <a:pt x="517236" y="2346036"/>
                </a:cubicBezTo>
                <a:cubicBezTo>
                  <a:pt x="492527" y="2382150"/>
                  <a:pt x="461444" y="2413467"/>
                  <a:pt x="434109" y="2447636"/>
                </a:cubicBezTo>
                <a:cubicBezTo>
                  <a:pt x="424493" y="2459657"/>
                  <a:pt x="414038" y="2471215"/>
                  <a:pt x="406400" y="2484581"/>
                </a:cubicBezTo>
                <a:cubicBezTo>
                  <a:pt x="394085" y="2506133"/>
                  <a:pt x="379535" y="2526553"/>
                  <a:pt x="369454" y="2549236"/>
                </a:cubicBezTo>
                <a:cubicBezTo>
                  <a:pt x="354818" y="2582166"/>
                  <a:pt x="349293" y="2618947"/>
                  <a:pt x="332509" y="2650836"/>
                </a:cubicBezTo>
                <a:cubicBezTo>
                  <a:pt x="229414" y="2846717"/>
                  <a:pt x="318725" y="2607782"/>
                  <a:pt x="240145" y="2798618"/>
                </a:cubicBezTo>
                <a:cubicBezTo>
                  <a:pt x="229024" y="2825626"/>
                  <a:pt x="228638" y="2857443"/>
                  <a:pt x="212436" y="2881745"/>
                </a:cubicBezTo>
                <a:cubicBezTo>
                  <a:pt x="202478" y="2896682"/>
                  <a:pt x="179820" y="2897696"/>
                  <a:pt x="166254" y="2909454"/>
                </a:cubicBezTo>
                <a:cubicBezTo>
                  <a:pt x="133351" y="2937970"/>
                  <a:pt x="102227" y="2968759"/>
                  <a:pt x="73891" y="3001818"/>
                </a:cubicBezTo>
                <a:cubicBezTo>
                  <a:pt x="46639" y="3033613"/>
                  <a:pt x="0" y="3103418"/>
                  <a:pt x="0" y="3103418"/>
                </a:cubicBezTo>
                <a:cubicBezTo>
                  <a:pt x="9236" y="3245042"/>
                  <a:pt x="17028" y="3386768"/>
                  <a:pt x="27709" y="3528291"/>
                </a:cubicBezTo>
                <a:cubicBezTo>
                  <a:pt x="29347" y="3549999"/>
                  <a:pt x="29419" y="3572517"/>
                  <a:pt x="36945" y="3592945"/>
                </a:cubicBezTo>
                <a:cubicBezTo>
                  <a:pt x="51225" y="3631704"/>
                  <a:pt x="61001" y="3676899"/>
                  <a:pt x="92363" y="3703781"/>
                </a:cubicBezTo>
                <a:cubicBezTo>
                  <a:pt x="145552" y="3749372"/>
                  <a:pt x="171562" y="3765948"/>
                  <a:pt x="212436" y="3823854"/>
                </a:cubicBezTo>
                <a:cubicBezTo>
                  <a:pt x="233142" y="3853187"/>
                  <a:pt x="245213" y="3888352"/>
                  <a:pt x="267854" y="3916218"/>
                </a:cubicBezTo>
                <a:cubicBezTo>
                  <a:pt x="290745" y="3944392"/>
                  <a:pt x="338789" y="3974813"/>
                  <a:pt x="369454" y="3999345"/>
                </a:cubicBezTo>
                <a:cubicBezTo>
                  <a:pt x="388231" y="4014367"/>
                  <a:pt x="403365" y="4034773"/>
                  <a:pt x="424873" y="4045527"/>
                </a:cubicBezTo>
                <a:cubicBezTo>
                  <a:pt x="468818" y="4067500"/>
                  <a:pt x="569713" y="4069912"/>
                  <a:pt x="609600" y="4073236"/>
                </a:cubicBezTo>
                <a:cubicBezTo>
                  <a:pt x="665018" y="4082472"/>
                  <a:pt x="719720" y="4098606"/>
                  <a:pt x="775854" y="4100945"/>
                </a:cubicBezTo>
                <a:cubicBezTo>
                  <a:pt x="902725" y="4106231"/>
                  <a:pt x="1045164" y="4098807"/>
                  <a:pt x="1173018" y="4073236"/>
                </a:cubicBezTo>
                <a:cubicBezTo>
                  <a:pt x="1210361" y="4065767"/>
                  <a:pt x="1246325" y="4051997"/>
                  <a:pt x="1283854" y="4045527"/>
                </a:cubicBezTo>
                <a:cubicBezTo>
                  <a:pt x="1335788" y="4036573"/>
                  <a:pt x="1388889" y="4035718"/>
                  <a:pt x="1440873" y="4027054"/>
                </a:cubicBezTo>
                <a:cubicBezTo>
                  <a:pt x="1481390" y="4020301"/>
                  <a:pt x="1520556" y="4006825"/>
                  <a:pt x="1560945" y="3999345"/>
                </a:cubicBezTo>
                <a:cubicBezTo>
                  <a:pt x="1603758" y="3991417"/>
                  <a:pt x="1647151" y="3987030"/>
                  <a:pt x="1690254" y="3980872"/>
                </a:cubicBezTo>
                <a:cubicBezTo>
                  <a:pt x="1733357" y="3990108"/>
                  <a:pt x="1776909" y="3997454"/>
                  <a:pt x="1819563" y="4008581"/>
                </a:cubicBezTo>
                <a:cubicBezTo>
                  <a:pt x="1987069" y="4052279"/>
                  <a:pt x="1826279" y="4025375"/>
                  <a:pt x="1967345" y="4045527"/>
                </a:cubicBezTo>
                <a:cubicBezTo>
                  <a:pt x="2167912" y="4116315"/>
                  <a:pt x="2091061" y="4056542"/>
                  <a:pt x="2207491" y="4211781"/>
                </a:cubicBezTo>
                <a:cubicBezTo>
                  <a:pt x="2216727" y="4236411"/>
                  <a:pt x="2228820" y="4260152"/>
                  <a:pt x="2235200" y="4285672"/>
                </a:cubicBezTo>
                <a:cubicBezTo>
                  <a:pt x="2256013" y="4368923"/>
                  <a:pt x="2259083" y="4454464"/>
                  <a:pt x="2290618" y="4535054"/>
                </a:cubicBezTo>
                <a:cubicBezTo>
                  <a:pt x="2327420" y="4629104"/>
                  <a:pt x="2400108" y="4741107"/>
                  <a:pt x="2475345" y="4802909"/>
                </a:cubicBezTo>
                <a:cubicBezTo>
                  <a:pt x="2526713" y="4845104"/>
                  <a:pt x="2694088" y="4882929"/>
                  <a:pt x="2752436" y="4895272"/>
                </a:cubicBezTo>
                <a:cubicBezTo>
                  <a:pt x="3215713" y="4993273"/>
                  <a:pt x="2941930" y="4919066"/>
                  <a:pt x="3214254" y="4996872"/>
                </a:cubicBezTo>
                <a:cubicBezTo>
                  <a:pt x="3356296" y="4981921"/>
                  <a:pt x="3432533" y="4976499"/>
                  <a:pt x="3574473" y="4950691"/>
                </a:cubicBezTo>
                <a:cubicBezTo>
                  <a:pt x="3664148" y="4934386"/>
                  <a:pt x="3756715" y="4906321"/>
                  <a:pt x="3842327" y="4876800"/>
                </a:cubicBezTo>
                <a:cubicBezTo>
                  <a:pt x="3882867" y="4862821"/>
                  <a:pt x="3922376" y="4846012"/>
                  <a:pt x="3962400" y="4830618"/>
                </a:cubicBezTo>
                <a:cubicBezTo>
                  <a:pt x="3993188" y="4784436"/>
                  <a:pt x="4030745" y="4742110"/>
                  <a:pt x="4054763" y="4692072"/>
                </a:cubicBezTo>
                <a:cubicBezTo>
                  <a:pt x="4068350" y="4663766"/>
                  <a:pt x="4066425" y="4630359"/>
                  <a:pt x="4073236" y="4599709"/>
                </a:cubicBezTo>
                <a:cubicBezTo>
                  <a:pt x="4078744" y="4574925"/>
                  <a:pt x="4085551" y="4550448"/>
                  <a:pt x="4091709" y="4525818"/>
                </a:cubicBezTo>
                <a:cubicBezTo>
                  <a:pt x="4088630" y="4451927"/>
                  <a:pt x="4089376" y="4377777"/>
                  <a:pt x="4082473" y="4304145"/>
                </a:cubicBezTo>
                <a:cubicBezTo>
                  <a:pt x="4077834" y="4254660"/>
                  <a:pt x="4061769" y="4227384"/>
                  <a:pt x="4045527" y="4184072"/>
                </a:cubicBezTo>
                <a:cubicBezTo>
                  <a:pt x="4042109" y="4174956"/>
                  <a:pt x="4039370" y="4165599"/>
                  <a:pt x="4036291" y="4156363"/>
                </a:cubicBezTo>
                <a:cubicBezTo>
                  <a:pt x="4028289" y="3996342"/>
                  <a:pt x="4020352" y="3824551"/>
                  <a:pt x="4008582" y="3666836"/>
                </a:cubicBezTo>
                <a:cubicBezTo>
                  <a:pt x="4000762" y="3562042"/>
                  <a:pt x="3999671" y="3456190"/>
                  <a:pt x="3980873" y="3352800"/>
                </a:cubicBezTo>
                <a:cubicBezTo>
                  <a:pt x="3969501" y="3290252"/>
                  <a:pt x="3918802" y="3247279"/>
                  <a:pt x="3888509" y="3195781"/>
                </a:cubicBezTo>
                <a:cubicBezTo>
                  <a:pt x="3871056" y="3166112"/>
                  <a:pt x="3857721" y="3134206"/>
                  <a:pt x="3842327" y="3103418"/>
                </a:cubicBezTo>
                <a:cubicBezTo>
                  <a:pt x="3969577" y="2976168"/>
                  <a:pt x="3860113" y="3078447"/>
                  <a:pt x="4174836" y="2881745"/>
                </a:cubicBezTo>
                <a:cubicBezTo>
                  <a:pt x="4203076" y="2864095"/>
                  <a:pt x="4231959" y="2847131"/>
                  <a:pt x="4257963" y="2826327"/>
                </a:cubicBezTo>
                <a:cubicBezTo>
                  <a:pt x="4273357" y="2814012"/>
                  <a:pt x="4286130" y="2797388"/>
                  <a:pt x="4304145" y="2789381"/>
                </a:cubicBezTo>
                <a:cubicBezTo>
                  <a:pt x="4342412" y="2772374"/>
                  <a:pt x="4383298" y="2761332"/>
                  <a:pt x="4424218" y="2752436"/>
                </a:cubicBezTo>
                <a:cubicBezTo>
                  <a:pt x="4454453" y="2745863"/>
                  <a:pt x="4485654" y="2744123"/>
                  <a:pt x="4516582" y="2743200"/>
                </a:cubicBezTo>
                <a:cubicBezTo>
                  <a:pt x="4692022" y="2737963"/>
                  <a:pt x="4867563" y="2737042"/>
                  <a:pt x="5043054" y="2733963"/>
                </a:cubicBezTo>
                <a:cubicBezTo>
                  <a:pt x="5061527" y="2737042"/>
                  <a:pt x="5112470" y="2755642"/>
                  <a:pt x="5098473" y="2743200"/>
                </a:cubicBezTo>
                <a:cubicBezTo>
                  <a:pt x="5058220" y="2707419"/>
                  <a:pt x="5005230" y="2689196"/>
                  <a:pt x="4959927" y="2660072"/>
                </a:cubicBezTo>
                <a:cubicBezTo>
                  <a:pt x="4875888" y="2606047"/>
                  <a:pt x="4796766" y="2544289"/>
                  <a:pt x="4710545" y="2493818"/>
                </a:cubicBezTo>
                <a:cubicBezTo>
                  <a:pt x="4670074" y="2470128"/>
                  <a:pt x="4623927" y="2457805"/>
                  <a:pt x="4581236" y="2438400"/>
                </a:cubicBezTo>
                <a:cubicBezTo>
                  <a:pt x="4556167" y="2427005"/>
                  <a:pt x="4532262" y="2413179"/>
                  <a:pt x="4507345" y="2401454"/>
                </a:cubicBezTo>
                <a:cubicBezTo>
                  <a:pt x="4479909" y="2388543"/>
                  <a:pt x="4451927" y="2376824"/>
                  <a:pt x="4424218" y="2364509"/>
                </a:cubicBezTo>
                <a:cubicBezTo>
                  <a:pt x="4381626" y="2293522"/>
                  <a:pt x="4377244" y="2316305"/>
                  <a:pt x="4451927" y="2216727"/>
                </a:cubicBezTo>
                <a:cubicBezTo>
                  <a:pt x="4518455" y="2128023"/>
                  <a:pt x="4564990" y="2072943"/>
                  <a:pt x="4673600" y="2050472"/>
                </a:cubicBezTo>
                <a:cubicBezTo>
                  <a:pt x="4724942" y="2039849"/>
                  <a:pt x="4778279" y="2044315"/>
                  <a:pt x="4830618" y="2041236"/>
                </a:cubicBezTo>
                <a:cubicBezTo>
                  <a:pt x="4950691" y="2068945"/>
                  <a:pt x="5073303" y="2087332"/>
                  <a:pt x="5190836" y="2124363"/>
                </a:cubicBezTo>
                <a:cubicBezTo>
                  <a:pt x="5664408" y="2273570"/>
                  <a:pt x="5334800" y="2261770"/>
                  <a:pt x="5698836" y="2244436"/>
                </a:cubicBezTo>
                <a:cubicBezTo>
                  <a:pt x="5772727" y="2222884"/>
                  <a:pt x="5844621" y="2192643"/>
                  <a:pt x="5920509" y="2179781"/>
                </a:cubicBezTo>
                <a:cubicBezTo>
                  <a:pt x="6186669" y="2134669"/>
                  <a:pt x="6237724" y="2151606"/>
                  <a:pt x="6483927" y="2170545"/>
                </a:cubicBezTo>
                <a:cubicBezTo>
                  <a:pt x="6567054" y="2161309"/>
                  <a:pt x="6649799" y="2138196"/>
                  <a:pt x="6733309" y="2142836"/>
                </a:cubicBezTo>
                <a:cubicBezTo>
                  <a:pt x="6764958" y="2144594"/>
                  <a:pt x="6786052" y="2179985"/>
                  <a:pt x="6816436" y="2189018"/>
                </a:cubicBezTo>
                <a:cubicBezTo>
                  <a:pt x="6900943" y="2214142"/>
                  <a:pt x="6989834" y="2221848"/>
                  <a:pt x="7075054" y="2244436"/>
                </a:cubicBezTo>
                <a:cubicBezTo>
                  <a:pt x="7245520" y="2289620"/>
                  <a:pt x="7411032" y="2353374"/>
                  <a:pt x="7583054" y="2392218"/>
                </a:cubicBezTo>
                <a:cubicBezTo>
                  <a:pt x="7785184" y="2437860"/>
                  <a:pt x="8050257" y="2445041"/>
                  <a:pt x="8257309" y="2456872"/>
                </a:cubicBezTo>
                <a:cubicBezTo>
                  <a:pt x="8303491" y="2450715"/>
                  <a:pt x="8353552" y="2457924"/>
                  <a:pt x="8395854" y="2438400"/>
                </a:cubicBezTo>
                <a:cubicBezTo>
                  <a:pt x="8437411" y="2419220"/>
                  <a:pt x="8462408" y="2375475"/>
                  <a:pt x="8497454" y="2346036"/>
                </a:cubicBezTo>
                <a:cubicBezTo>
                  <a:pt x="8645931" y="2221315"/>
                  <a:pt x="8653809" y="2229485"/>
                  <a:pt x="8839200" y="2105891"/>
                </a:cubicBezTo>
                <a:cubicBezTo>
                  <a:pt x="8870470" y="2085045"/>
                  <a:pt x="8900860" y="2062909"/>
                  <a:pt x="8931563" y="2041236"/>
                </a:cubicBezTo>
                <a:lnTo>
                  <a:pt x="8996218" y="1995054"/>
                </a:lnTo>
                <a:lnTo>
                  <a:pt x="9153236" y="1717963"/>
                </a:lnTo>
                <a:cubicBezTo>
                  <a:pt x="9165488" y="1696376"/>
                  <a:pt x="9181834" y="1676685"/>
                  <a:pt x="9190182" y="1653309"/>
                </a:cubicBezTo>
                <a:lnTo>
                  <a:pt x="9236363" y="1524000"/>
                </a:lnTo>
                <a:cubicBezTo>
                  <a:pt x="9245600" y="1468582"/>
                  <a:pt x="9262261" y="1413899"/>
                  <a:pt x="9264073" y="1357745"/>
                </a:cubicBezTo>
                <a:cubicBezTo>
                  <a:pt x="9265379" y="1317271"/>
                  <a:pt x="9252480" y="1277578"/>
                  <a:pt x="9245600" y="1237672"/>
                </a:cubicBezTo>
                <a:cubicBezTo>
                  <a:pt x="9237084" y="1188282"/>
                  <a:pt x="9235145" y="1136946"/>
                  <a:pt x="9217891" y="1089891"/>
                </a:cubicBezTo>
                <a:cubicBezTo>
                  <a:pt x="9186076" y="1003123"/>
                  <a:pt x="9135756" y="924652"/>
                  <a:pt x="9042400" y="895927"/>
                </a:cubicBezTo>
                <a:cubicBezTo>
                  <a:pt x="8998162" y="882316"/>
                  <a:pt x="8950036" y="889770"/>
                  <a:pt x="8903854" y="886691"/>
                </a:cubicBezTo>
                <a:cubicBezTo>
                  <a:pt x="8808412" y="868218"/>
                  <a:pt x="8714599" y="836519"/>
                  <a:pt x="8617527" y="831272"/>
                </a:cubicBezTo>
                <a:lnTo>
                  <a:pt x="8081818" y="803563"/>
                </a:lnTo>
                <a:cubicBezTo>
                  <a:pt x="7785584" y="737734"/>
                  <a:pt x="7886377" y="743280"/>
                  <a:pt x="7426036" y="803563"/>
                </a:cubicBezTo>
                <a:cubicBezTo>
                  <a:pt x="7329019" y="816268"/>
                  <a:pt x="7139709" y="868218"/>
                  <a:pt x="7139709" y="868218"/>
                </a:cubicBezTo>
                <a:cubicBezTo>
                  <a:pt x="7068897" y="849745"/>
                  <a:pt x="6996191" y="837414"/>
                  <a:pt x="6927273" y="812800"/>
                </a:cubicBezTo>
                <a:cubicBezTo>
                  <a:pt x="6908707" y="806169"/>
                  <a:pt x="6885872" y="794979"/>
                  <a:pt x="6881091" y="775854"/>
                </a:cubicBezTo>
                <a:cubicBezTo>
                  <a:pt x="6872099" y="739888"/>
                  <a:pt x="6883495" y="701456"/>
                  <a:pt x="6890327" y="665018"/>
                </a:cubicBezTo>
                <a:cubicBezTo>
                  <a:pt x="6892864" y="651485"/>
                  <a:pt x="6902642" y="640387"/>
                  <a:pt x="6908800" y="628072"/>
                </a:cubicBezTo>
                <a:cubicBezTo>
                  <a:pt x="6914958" y="566496"/>
                  <a:pt x="6927273" y="505228"/>
                  <a:pt x="6927273" y="443345"/>
                </a:cubicBezTo>
                <a:cubicBezTo>
                  <a:pt x="6927273" y="397886"/>
                  <a:pt x="6892873" y="332346"/>
                  <a:pt x="6871854" y="295563"/>
                </a:cubicBezTo>
                <a:cubicBezTo>
                  <a:pt x="6853966" y="264259"/>
                  <a:pt x="6776094" y="156396"/>
                  <a:pt x="6761018" y="147781"/>
                </a:cubicBezTo>
                <a:cubicBezTo>
                  <a:pt x="6717915" y="123151"/>
                  <a:pt x="6676112" y="96092"/>
                  <a:pt x="6631709" y="73891"/>
                </a:cubicBezTo>
                <a:cubicBezTo>
                  <a:pt x="6619394" y="67733"/>
                  <a:pt x="6607730" y="60049"/>
                  <a:pt x="6594763" y="55418"/>
                </a:cubicBezTo>
                <a:cubicBezTo>
                  <a:pt x="6514011" y="26578"/>
                  <a:pt x="6460002" y="18624"/>
                  <a:pt x="6373091" y="0"/>
                </a:cubicBezTo>
                <a:cubicBezTo>
                  <a:pt x="6123709" y="9236"/>
                  <a:pt x="5874067" y="13055"/>
                  <a:pt x="5624945" y="27709"/>
                </a:cubicBezTo>
                <a:cubicBezTo>
                  <a:pt x="5609236" y="28633"/>
                  <a:pt x="5533194" y="82849"/>
                  <a:pt x="5532582" y="83127"/>
                </a:cubicBezTo>
                <a:cubicBezTo>
                  <a:pt x="5518290" y="89623"/>
                  <a:pt x="5501794" y="89284"/>
                  <a:pt x="5486400" y="92363"/>
                </a:cubicBezTo>
                <a:cubicBezTo>
                  <a:pt x="5474085" y="104678"/>
                  <a:pt x="5462293" y="117540"/>
                  <a:pt x="5449454" y="129309"/>
                </a:cubicBezTo>
                <a:cubicBezTo>
                  <a:pt x="5425328" y="151424"/>
                  <a:pt x="5394192" y="167054"/>
                  <a:pt x="5375563" y="193963"/>
                </a:cubicBezTo>
                <a:cubicBezTo>
                  <a:pt x="5364903" y="209361"/>
                  <a:pt x="5369406" y="230908"/>
                  <a:pt x="5366327" y="249381"/>
                </a:cubicBezTo>
                <a:cubicBezTo>
                  <a:pt x="5369406" y="301721"/>
                  <a:pt x="5369060" y="354375"/>
                  <a:pt x="5375563" y="406400"/>
                </a:cubicBezTo>
                <a:cubicBezTo>
                  <a:pt x="5378343" y="428641"/>
                  <a:pt x="5392317" y="448706"/>
                  <a:pt x="5394036" y="471054"/>
                </a:cubicBezTo>
                <a:cubicBezTo>
                  <a:pt x="5401596" y="569333"/>
                  <a:pt x="5398092" y="668185"/>
                  <a:pt x="5403273" y="766618"/>
                </a:cubicBezTo>
                <a:cubicBezTo>
                  <a:pt x="5404257" y="785320"/>
                  <a:pt x="5407128" y="804098"/>
                  <a:pt x="5412509" y="822036"/>
                </a:cubicBezTo>
                <a:cubicBezTo>
                  <a:pt x="5416465" y="835224"/>
                  <a:pt x="5424824" y="846666"/>
                  <a:pt x="5430982" y="858981"/>
                </a:cubicBezTo>
                <a:cubicBezTo>
                  <a:pt x="5404738" y="977080"/>
                  <a:pt x="5442947" y="927573"/>
                  <a:pt x="5347854" y="951345"/>
                </a:cubicBezTo>
                <a:cubicBezTo>
                  <a:pt x="5343630" y="952401"/>
                  <a:pt x="5364788" y="943648"/>
                  <a:pt x="5357091" y="951345"/>
                </a:cubicBezTo>
                <a:close/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BA43FF34-AC7D-074D-1429-4ED81D30346A}"/>
              </a:ext>
            </a:extLst>
          </p:cNvPr>
          <p:cNvCxnSpPr/>
          <p:nvPr/>
        </p:nvCxnSpPr>
        <p:spPr>
          <a:xfrm>
            <a:off x="9118805" y="3801861"/>
            <a:ext cx="899108" cy="383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AB6BECBF-AF65-244A-F902-5B4C0DAC3427}"/>
              </a:ext>
            </a:extLst>
          </p:cNvPr>
          <p:cNvSpPr txBox="1"/>
          <p:nvPr/>
        </p:nvSpPr>
        <p:spPr>
          <a:xfrm>
            <a:off x="5123622" y="2848543"/>
            <a:ext cx="1893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Success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0CC483B-567E-99ED-5D35-880FF7829015}"/>
              </a:ext>
            </a:extLst>
          </p:cNvPr>
          <p:cNvSpPr txBox="1"/>
          <p:nvPr/>
        </p:nvSpPr>
        <p:spPr>
          <a:xfrm rot="21147299" flipH="1">
            <a:off x="1771637" y="852462"/>
            <a:ext cx="25780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8.1-8.4 Support enrollments to meet need of state and economy</a:t>
            </a:r>
          </a:p>
          <a:p>
            <a:pPr algn="ctr"/>
            <a:r>
              <a:rPr lang="en-US" sz="800" dirty="0"/>
              <a:t>Innovation – enrollment</a:t>
            </a:r>
          </a:p>
          <a:p>
            <a:pPr algn="ctr"/>
            <a:r>
              <a:rPr lang="en-US" sz="800" dirty="0"/>
              <a:t>Branding</a:t>
            </a:r>
          </a:p>
          <a:p>
            <a:pPr algn="ctr"/>
            <a:r>
              <a:rPr lang="en-US" sz="800" dirty="0"/>
              <a:t>Online space – adult learners</a:t>
            </a:r>
          </a:p>
          <a:p>
            <a:pPr algn="ctr"/>
            <a:r>
              <a:rPr lang="en-US" sz="800" dirty="0"/>
              <a:t>Differentiating and centers of excellence</a:t>
            </a: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301EB640-9541-DEFD-4385-070BBA097008}"/>
              </a:ext>
            </a:extLst>
          </p:cNvPr>
          <p:cNvCxnSpPr>
            <a:cxnSpLocks/>
          </p:cNvCxnSpPr>
          <p:nvPr/>
        </p:nvCxnSpPr>
        <p:spPr>
          <a:xfrm flipH="1">
            <a:off x="9210364" y="3383112"/>
            <a:ext cx="789083" cy="452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DADF589C-04B7-3C4F-7A62-72868E289189}"/>
              </a:ext>
            </a:extLst>
          </p:cNvPr>
          <p:cNvSpPr txBox="1"/>
          <p:nvPr/>
        </p:nvSpPr>
        <p:spPr>
          <a:xfrm>
            <a:off x="8529203" y="2986292"/>
            <a:ext cx="185431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9.1-9.6 Engage employer </a:t>
            </a:r>
          </a:p>
          <a:p>
            <a:pPr algn="ctr"/>
            <a:r>
              <a:rPr lang="en-US" sz="1200" b="1" dirty="0"/>
              <a:t>Community</a:t>
            </a:r>
          </a:p>
          <a:p>
            <a:pPr algn="ctr"/>
            <a:endParaRPr lang="en-US" sz="1000" dirty="0"/>
          </a:p>
          <a:p>
            <a:pPr algn="ctr"/>
            <a:r>
              <a:rPr lang="en-US" sz="800" dirty="0"/>
              <a:t>Success in work</a:t>
            </a:r>
          </a:p>
          <a:p>
            <a:pPr algn="ctr"/>
            <a:r>
              <a:rPr lang="en-US" sz="800" dirty="0"/>
              <a:t>Workforce needs</a:t>
            </a:r>
          </a:p>
          <a:p>
            <a:pPr algn="ctr"/>
            <a:r>
              <a:rPr lang="en-US" sz="800" dirty="0"/>
              <a:t>Curriculum input</a:t>
            </a:r>
          </a:p>
          <a:p>
            <a:pPr algn="ctr"/>
            <a:r>
              <a:rPr lang="en-US" sz="800" dirty="0"/>
              <a:t>Collaboration: entrepreneur</a:t>
            </a:r>
          </a:p>
          <a:p>
            <a:pPr algn="ctr"/>
            <a:r>
              <a:rPr lang="en-US" sz="800" dirty="0"/>
              <a:t>Collaboration: IHE</a:t>
            </a:r>
          </a:p>
          <a:p>
            <a:pPr algn="ctr"/>
            <a:r>
              <a:rPr lang="en-US" sz="800" dirty="0" err="1"/>
              <a:t>Mico</a:t>
            </a:r>
            <a:r>
              <a:rPr lang="en-US" sz="800" dirty="0"/>
              <a:t>-credentials</a:t>
            </a:r>
          </a:p>
          <a:p>
            <a:pPr algn="ctr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957683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1814</TotalTime>
  <Words>238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Johannes Britz</dc:creator>
  <cp:lastModifiedBy>Julie Jonuzi</cp:lastModifiedBy>
  <cp:revision>1</cp:revision>
  <dcterms:created xsi:type="dcterms:W3CDTF">2022-12-11T21:25:26Z</dcterms:created>
  <dcterms:modified xsi:type="dcterms:W3CDTF">2023-01-17T19:34:09Z</dcterms:modified>
</cp:coreProperties>
</file>