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1"/>
  </p:sldMasterIdLst>
  <p:notesMasterIdLst>
    <p:notesMasterId r:id="rId30"/>
  </p:notesMasterIdLst>
  <p:handoutMasterIdLst>
    <p:handoutMasterId r:id="rId31"/>
  </p:handoutMasterIdLst>
  <p:sldIdLst>
    <p:sldId id="287" r:id="rId2"/>
    <p:sldId id="281" r:id="rId3"/>
    <p:sldId id="280" r:id="rId4"/>
    <p:sldId id="279" r:id="rId5"/>
    <p:sldId id="282" r:id="rId6"/>
    <p:sldId id="283" r:id="rId7"/>
    <p:sldId id="284" r:id="rId8"/>
    <p:sldId id="285" r:id="rId9"/>
    <p:sldId id="268" r:id="rId10"/>
    <p:sldId id="296" r:id="rId11"/>
    <p:sldId id="297" r:id="rId12"/>
    <p:sldId id="269" r:id="rId13"/>
    <p:sldId id="270" r:id="rId14"/>
    <p:sldId id="271" r:id="rId15"/>
    <p:sldId id="289" r:id="rId16"/>
    <p:sldId id="290" r:id="rId17"/>
    <p:sldId id="272" r:id="rId18"/>
    <p:sldId id="273" r:id="rId19"/>
    <p:sldId id="274" r:id="rId20"/>
    <p:sldId id="275" r:id="rId21"/>
    <p:sldId id="288" r:id="rId22"/>
    <p:sldId id="276" r:id="rId23"/>
    <p:sldId id="277" r:id="rId24"/>
    <p:sldId id="291" r:id="rId25"/>
    <p:sldId id="292" r:id="rId26"/>
    <p:sldId id="293" r:id="rId27"/>
    <p:sldId id="298" r:id="rId28"/>
    <p:sldId id="30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3">
          <p15:clr>
            <a:srgbClr val="A4A3A4"/>
          </p15:clr>
        </p15:guide>
        <p15:guide id="2" pos="29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00CC00"/>
    <a:srgbClr val="0033CC"/>
    <a:srgbClr val="006600"/>
    <a:srgbClr val="B70014"/>
    <a:srgbClr val="7B0000"/>
    <a:srgbClr val="EBBD54"/>
    <a:srgbClr val="B70000"/>
    <a:srgbClr val="DB0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12" autoAdjust="0"/>
    <p:restoredTop sz="94660"/>
  </p:normalViewPr>
  <p:slideViewPr>
    <p:cSldViewPr snapToGrid="0" snapToObjects="1">
      <p:cViewPr varScale="1">
        <p:scale>
          <a:sx n="87" d="100"/>
          <a:sy n="87" d="100"/>
        </p:scale>
        <p:origin x="720" y="90"/>
      </p:cViewPr>
      <p:guideLst>
        <p:guide orient="horz" pos="523"/>
        <p:guide pos="29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87D7A9-0296-424D-8FBD-38A5210C59F4}" type="datetimeFigureOut">
              <a:rPr lang="en-US" smtClean="0"/>
              <a:t>6/6/2017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721E7-4DBE-BC44-988D-4128EE48D5C8}" type="slidenum">
              <a:rPr lang="en-US" smtClean="0"/>
              <a:t>‹#›</a:t>
            </a:fld>
            <a:endParaRPr lang="en-US"/>
          </a:p>
        </p:txBody>
      </p:sp>
    </p:spTree>
    <p:extLst>
      <p:ext uri="{BB962C8B-B14F-4D97-AF65-F5344CB8AC3E}">
        <p14:creationId xmlns:p14="http://schemas.microsoft.com/office/powerpoint/2010/main" val="4223813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B1265E-45E4-914C-9FA3-8ECF266E0A83}" type="datetimeFigureOut">
              <a:rPr lang="en-US" smtClean="0"/>
              <a:t>6/6/2017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B9835-DA8B-D845-BA8B-2F9596FD2688}" type="slidenum">
              <a:rPr lang="en-US" smtClean="0"/>
              <a:t>‹#›</a:t>
            </a:fld>
            <a:endParaRPr lang="en-US"/>
          </a:p>
        </p:txBody>
      </p:sp>
    </p:spTree>
    <p:extLst>
      <p:ext uri="{BB962C8B-B14F-4D97-AF65-F5344CB8AC3E}">
        <p14:creationId xmlns:p14="http://schemas.microsoft.com/office/powerpoint/2010/main" val="16301528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B9835-DA8B-D845-BA8B-2F9596FD2688}" type="slidenum">
              <a:rPr lang="en-US" smtClean="0"/>
              <a:t>1</a:t>
            </a:fld>
            <a:endParaRPr lang="en-US"/>
          </a:p>
        </p:txBody>
      </p:sp>
    </p:spTree>
    <p:extLst>
      <p:ext uri="{BB962C8B-B14F-4D97-AF65-F5344CB8AC3E}">
        <p14:creationId xmlns:p14="http://schemas.microsoft.com/office/powerpoint/2010/main" val="132711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10</a:t>
            </a:fld>
            <a:endParaRPr lang="en-US"/>
          </a:p>
        </p:txBody>
      </p:sp>
    </p:spTree>
    <p:extLst>
      <p:ext uri="{BB962C8B-B14F-4D97-AF65-F5344CB8AC3E}">
        <p14:creationId xmlns:p14="http://schemas.microsoft.com/office/powerpoint/2010/main" val="247595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11</a:t>
            </a:fld>
            <a:endParaRPr lang="en-US"/>
          </a:p>
        </p:txBody>
      </p:sp>
    </p:spTree>
    <p:extLst>
      <p:ext uri="{BB962C8B-B14F-4D97-AF65-F5344CB8AC3E}">
        <p14:creationId xmlns:p14="http://schemas.microsoft.com/office/powerpoint/2010/main" val="333932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12</a:t>
            </a:fld>
            <a:endParaRPr lang="en-US"/>
          </a:p>
        </p:txBody>
      </p:sp>
    </p:spTree>
    <p:extLst>
      <p:ext uri="{BB962C8B-B14F-4D97-AF65-F5344CB8AC3E}">
        <p14:creationId xmlns:p14="http://schemas.microsoft.com/office/powerpoint/2010/main" val="3600122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13</a:t>
            </a:fld>
            <a:endParaRPr lang="en-US"/>
          </a:p>
        </p:txBody>
      </p:sp>
    </p:spTree>
    <p:extLst>
      <p:ext uri="{BB962C8B-B14F-4D97-AF65-F5344CB8AC3E}">
        <p14:creationId xmlns:p14="http://schemas.microsoft.com/office/powerpoint/2010/main" val="2478885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14</a:t>
            </a:fld>
            <a:endParaRPr lang="en-US"/>
          </a:p>
        </p:txBody>
      </p:sp>
    </p:spTree>
    <p:extLst>
      <p:ext uri="{BB962C8B-B14F-4D97-AF65-F5344CB8AC3E}">
        <p14:creationId xmlns:p14="http://schemas.microsoft.com/office/powerpoint/2010/main" val="344931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15</a:t>
            </a:fld>
            <a:endParaRPr lang="en-US"/>
          </a:p>
        </p:txBody>
      </p:sp>
    </p:spTree>
    <p:extLst>
      <p:ext uri="{BB962C8B-B14F-4D97-AF65-F5344CB8AC3E}">
        <p14:creationId xmlns:p14="http://schemas.microsoft.com/office/powerpoint/2010/main" val="2010246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16</a:t>
            </a:fld>
            <a:endParaRPr lang="en-US"/>
          </a:p>
        </p:txBody>
      </p:sp>
    </p:spTree>
    <p:extLst>
      <p:ext uri="{BB962C8B-B14F-4D97-AF65-F5344CB8AC3E}">
        <p14:creationId xmlns:p14="http://schemas.microsoft.com/office/powerpoint/2010/main" val="3638797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17</a:t>
            </a:fld>
            <a:endParaRPr lang="en-US"/>
          </a:p>
        </p:txBody>
      </p:sp>
    </p:spTree>
    <p:extLst>
      <p:ext uri="{BB962C8B-B14F-4D97-AF65-F5344CB8AC3E}">
        <p14:creationId xmlns:p14="http://schemas.microsoft.com/office/powerpoint/2010/main" val="4912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18</a:t>
            </a:fld>
            <a:endParaRPr lang="en-US"/>
          </a:p>
        </p:txBody>
      </p:sp>
    </p:spTree>
    <p:extLst>
      <p:ext uri="{BB962C8B-B14F-4D97-AF65-F5344CB8AC3E}">
        <p14:creationId xmlns:p14="http://schemas.microsoft.com/office/powerpoint/2010/main" val="2072696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19</a:t>
            </a:fld>
            <a:endParaRPr lang="en-US"/>
          </a:p>
        </p:txBody>
      </p:sp>
    </p:spTree>
    <p:extLst>
      <p:ext uri="{BB962C8B-B14F-4D97-AF65-F5344CB8AC3E}">
        <p14:creationId xmlns:p14="http://schemas.microsoft.com/office/powerpoint/2010/main" val="290912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2</a:t>
            </a:fld>
            <a:endParaRPr lang="en-US"/>
          </a:p>
        </p:txBody>
      </p:sp>
    </p:spTree>
    <p:extLst>
      <p:ext uri="{BB962C8B-B14F-4D97-AF65-F5344CB8AC3E}">
        <p14:creationId xmlns:p14="http://schemas.microsoft.com/office/powerpoint/2010/main" val="3310207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20</a:t>
            </a:fld>
            <a:endParaRPr lang="en-US"/>
          </a:p>
        </p:txBody>
      </p:sp>
    </p:spTree>
    <p:extLst>
      <p:ext uri="{BB962C8B-B14F-4D97-AF65-F5344CB8AC3E}">
        <p14:creationId xmlns:p14="http://schemas.microsoft.com/office/powerpoint/2010/main" val="682827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21</a:t>
            </a:fld>
            <a:endParaRPr lang="en-US"/>
          </a:p>
        </p:txBody>
      </p:sp>
    </p:spTree>
    <p:extLst>
      <p:ext uri="{BB962C8B-B14F-4D97-AF65-F5344CB8AC3E}">
        <p14:creationId xmlns:p14="http://schemas.microsoft.com/office/powerpoint/2010/main" val="4139037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22</a:t>
            </a:fld>
            <a:endParaRPr lang="en-US"/>
          </a:p>
        </p:txBody>
      </p:sp>
    </p:spTree>
    <p:extLst>
      <p:ext uri="{BB962C8B-B14F-4D97-AF65-F5344CB8AC3E}">
        <p14:creationId xmlns:p14="http://schemas.microsoft.com/office/powerpoint/2010/main" val="1245639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23</a:t>
            </a:fld>
            <a:endParaRPr lang="en-US"/>
          </a:p>
        </p:txBody>
      </p:sp>
    </p:spTree>
    <p:extLst>
      <p:ext uri="{BB962C8B-B14F-4D97-AF65-F5344CB8AC3E}">
        <p14:creationId xmlns:p14="http://schemas.microsoft.com/office/powerpoint/2010/main" val="2958513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24</a:t>
            </a:fld>
            <a:endParaRPr lang="en-US"/>
          </a:p>
        </p:txBody>
      </p:sp>
    </p:spTree>
    <p:extLst>
      <p:ext uri="{BB962C8B-B14F-4D97-AF65-F5344CB8AC3E}">
        <p14:creationId xmlns:p14="http://schemas.microsoft.com/office/powerpoint/2010/main" val="3212280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25</a:t>
            </a:fld>
            <a:endParaRPr lang="en-US"/>
          </a:p>
        </p:txBody>
      </p:sp>
    </p:spTree>
    <p:extLst>
      <p:ext uri="{BB962C8B-B14F-4D97-AF65-F5344CB8AC3E}">
        <p14:creationId xmlns:p14="http://schemas.microsoft.com/office/powerpoint/2010/main" val="2088980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26</a:t>
            </a:fld>
            <a:endParaRPr lang="en-US"/>
          </a:p>
        </p:txBody>
      </p:sp>
    </p:spTree>
    <p:extLst>
      <p:ext uri="{BB962C8B-B14F-4D97-AF65-F5344CB8AC3E}">
        <p14:creationId xmlns:p14="http://schemas.microsoft.com/office/powerpoint/2010/main" val="185328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27</a:t>
            </a:fld>
            <a:endParaRPr lang="en-US"/>
          </a:p>
        </p:txBody>
      </p:sp>
    </p:spTree>
    <p:extLst>
      <p:ext uri="{BB962C8B-B14F-4D97-AF65-F5344CB8AC3E}">
        <p14:creationId xmlns:p14="http://schemas.microsoft.com/office/powerpoint/2010/main" val="3315478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28</a:t>
            </a:fld>
            <a:endParaRPr lang="en-US"/>
          </a:p>
        </p:txBody>
      </p:sp>
    </p:spTree>
    <p:extLst>
      <p:ext uri="{BB962C8B-B14F-4D97-AF65-F5344CB8AC3E}">
        <p14:creationId xmlns:p14="http://schemas.microsoft.com/office/powerpoint/2010/main" val="122240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3</a:t>
            </a:fld>
            <a:endParaRPr lang="en-US"/>
          </a:p>
        </p:txBody>
      </p:sp>
    </p:spTree>
    <p:extLst>
      <p:ext uri="{BB962C8B-B14F-4D97-AF65-F5344CB8AC3E}">
        <p14:creationId xmlns:p14="http://schemas.microsoft.com/office/powerpoint/2010/main" val="3513309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4</a:t>
            </a:fld>
            <a:endParaRPr lang="en-US"/>
          </a:p>
        </p:txBody>
      </p:sp>
    </p:spTree>
    <p:extLst>
      <p:ext uri="{BB962C8B-B14F-4D97-AF65-F5344CB8AC3E}">
        <p14:creationId xmlns:p14="http://schemas.microsoft.com/office/powerpoint/2010/main" val="362187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5</a:t>
            </a:fld>
            <a:endParaRPr lang="en-US"/>
          </a:p>
        </p:txBody>
      </p:sp>
    </p:spTree>
    <p:extLst>
      <p:ext uri="{BB962C8B-B14F-4D97-AF65-F5344CB8AC3E}">
        <p14:creationId xmlns:p14="http://schemas.microsoft.com/office/powerpoint/2010/main" val="426906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6</a:t>
            </a:fld>
            <a:endParaRPr lang="en-US"/>
          </a:p>
        </p:txBody>
      </p:sp>
    </p:spTree>
    <p:extLst>
      <p:ext uri="{BB962C8B-B14F-4D97-AF65-F5344CB8AC3E}">
        <p14:creationId xmlns:p14="http://schemas.microsoft.com/office/powerpoint/2010/main" val="412440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7</a:t>
            </a:fld>
            <a:endParaRPr lang="en-US"/>
          </a:p>
        </p:txBody>
      </p:sp>
    </p:spTree>
    <p:extLst>
      <p:ext uri="{BB962C8B-B14F-4D97-AF65-F5344CB8AC3E}">
        <p14:creationId xmlns:p14="http://schemas.microsoft.com/office/powerpoint/2010/main" val="2747956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8</a:t>
            </a:fld>
            <a:endParaRPr lang="en-US"/>
          </a:p>
        </p:txBody>
      </p:sp>
    </p:spTree>
    <p:extLst>
      <p:ext uri="{BB962C8B-B14F-4D97-AF65-F5344CB8AC3E}">
        <p14:creationId xmlns:p14="http://schemas.microsoft.com/office/powerpoint/2010/main" val="369769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6B9835-DA8B-D845-BA8B-2F9596FD2688}" type="slidenum">
              <a:rPr lang="en-US" smtClean="0"/>
              <a:t>9</a:t>
            </a:fld>
            <a:endParaRPr lang="en-US"/>
          </a:p>
        </p:txBody>
      </p:sp>
    </p:spTree>
    <p:extLst>
      <p:ext uri="{BB962C8B-B14F-4D97-AF65-F5344CB8AC3E}">
        <p14:creationId xmlns:p14="http://schemas.microsoft.com/office/powerpoint/2010/main" val="4253136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1517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a:prstGeom prst="rect">
            <a:avLst/>
          </a:prstGeom>
        </p:spPr>
        <p:txBody>
          <a:bodyPr anchor="b" anchorCtr="0"/>
          <a:lstStyle>
            <a:lvl1pPr>
              <a:defRPr>
                <a:solidFill>
                  <a:schemeClr val="accent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057400"/>
            <a:ext cx="8229600" cy="3352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195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505200"/>
            <a:ext cx="7772400" cy="90170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730119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Date Placeholder 5"/>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33AD5-1B15-4C12-B3E9-A1633A7FD4DE}" type="datetimeFigureOut">
              <a:rPr lang="en-US" smtClean="0"/>
              <a:t>6/6/2017</a:t>
            </a:fld>
            <a:endParaRPr lang="en-US"/>
          </a:p>
        </p:txBody>
      </p:sp>
      <p:sp>
        <p:nvSpPr>
          <p:cNvPr id="7" name="Footer Placeholder 6"/>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7"/>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7AFEB-9A2B-4F66-B65C-5B88C4118B67}" type="slidenum">
              <a:rPr lang="en-US" smtClean="0"/>
              <a:t>‹#›</a:t>
            </a:fld>
            <a:endParaRPr lang="en-US"/>
          </a:p>
        </p:txBody>
      </p:sp>
    </p:spTree>
    <p:extLst>
      <p:ext uri="{BB962C8B-B14F-4D97-AF65-F5344CB8AC3E}">
        <p14:creationId xmlns:p14="http://schemas.microsoft.com/office/powerpoint/2010/main" val="2764341492"/>
      </p:ext>
    </p:extLst>
  </p:cSld>
  <p:clrMap bg1="lt1" tx1="dk1" bg2="lt2" tx2="dk2" accent1="accent1" accent2="accent2" accent3="accent3" accent4="accent4" accent5="accent5" accent6="accent6" hlink="hlink" folHlink="folHlink"/>
  <p:sldLayoutIdLst>
    <p:sldLayoutId id="2147483703" r:id="rId1"/>
    <p:sldLayoutId id="2147483692" r:id="rId2"/>
    <p:sldLayoutId id="2147483693"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isconsin.edu/ehs/environmental/spill-prevention-control-and-countermeasur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youtube.com/watch?feature=player_embedded&amp;v=rKmS8VfNNgQ"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wisconsin.edu/eh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5080" y="3669118"/>
            <a:ext cx="7877059" cy="2037619"/>
          </a:xfrm>
          <a:prstGeom prst="rect">
            <a:avLst/>
          </a:prstGeom>
        </p:spPr>
        <p:txBody>
          <a:bodyPr vert="horz" lIns="0" tIns="0" rIns="0" bIns="0" rtlCol="0" anchor="t" anchorCtr="0">
            <a:noAutofit/>
          </a:bodyPr>
          <a:lstStyle>
            <a:lvl1pPr algn="ctr" defTabSz="457200" rtl="0" eaLnBrk="1" latinLnBrk="0" hangingPunct="1">
              <a:spcBef>
                <a:spcPct val="0"/>
              </a:spcBef>
              <a:buNone/>
              <a:defRPr sz="4400" b="1" kern="1200">
                <a:solidFill>
                  <a:schemeClr val="bg1"/>
                </a:solidFill>
                <a:effectLst/>
                <a:latin typeface="Garamond" pitchFamily="18" charset="0"/>
                <a:ea typeface="+mj-ea"/>
                <a:cs typeface="+mj-cs"/>
              </a:defRPr>
            </a:lvl1pPr>
          </a:lstStyle>
          <a:p>
            <a:r>
              <a:rPr lang="en-US" sz="3200" dirty="0" smtClean="0">
                <a:latin typeface="Calibri Light" pitchFamily="34" charset="0"/>
              </a:rPr>
              <a:t>SPILL PREVENTION, CONTROL &amp; COUNTERMEASURE (SPCC) TRAINING TEMPLATE</a:t>
            </a:r>
            <a:r>
              <a:rPr lang="en-US" sz="4000" dirty="0" smtClean="0">
                <a:latin typeface="Calibri Light" pitchFamily="34" charset="0"/>
              </a:rPr>
              <a:t/>
            </a:r>
            <a:br>
              <a:rPr lang="en-US" sz="4000" dirty="0" smtClean="0">
                <a:latin typeface="Calibri Light" pitchFamily="34" charset="0"/>
              </a:rPr>
            </a:br>
            <a:endParaRPr lang="en-US" sz="2000" dirty="0" smtClean="0">
              <a:latin typeface="Calibri Light" pitchFamily="34" charset="0"/>
            </a:endParaRPr>
          </a:p>
          <a:p>
            <a:r>
              <a:rPr lang="en-US" sz="3200" i="1" dirty="0" smtClean="0">
                <a:latin typeface="Calibri Light" pitchFamily="34" charset="0"/>
              </a:rPr>
              <a:t>for University of Wisconsin campuses</a:t>
            </a:r>
            <a:endParaRPr lang="en-US" sz="3200" i="1" dirty="0">
              <a:latin typeface="Calibri Light" pitchFamily="34" charset="0"/>
            </a:endParaRPr>
          </a:p>
        </p:txBody>
      </p:sp>
      <p:sp>
        <p:nvSpPr>
          <p:cNvPr id="3" name="TextBox 2"/>
          <p:cNvSpPr txBox="1"/>
          <p:nvPr/>
        </p:nvSpPr>
        <p:spPr>
          <a:xfrm>
            <a:off x="3730273" y="5938091"/>
            <a:ext cx="2053582" cy="369332"/>
          </a:xfrm>
          <a:prstGeom prst="rect">
            <a:avLst/>
          </a:prstGeom>
          <a:noFill/>
        </p:spPr>
        <p:txBody>
          <a:bodyPr wrap="square" rtlCol="0">
            <a:spAutoFit/>
          </a:bodyPr>
          <a:lstStyle/>
          <a:p>
            <a:r>
              <a:rPr lang="en-US" dirty="0" smtClean="0">
                <a:solidFill>
                  <a:schemeClr val="bg1"/>
                </a:solidFill>
                <a:latin typeface="Calibri" panose="020F0502020204030204" pitchFamily="34" charset="0"/>
              </a:rPr>
              <a:t>Revised: May 2017</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81120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47451" y="1622138"/>
            <a:ext cx="7328848" cy="4018498"/>
          </a:xfrm>
          <a:prstGeom prst="rect">
            <a:avLst/>
          </a:prstGeom>
        </p:spPr>
        <p:txBody>
          <a:bodyPr wrap="square" numCol="1" anchor="t" anchorCtr="0" compatLnSpc="1">
            <a:prstTxWarp prst="textNoShape">
              <a:avLst/>
            </a:prstTxWarp>
            <a:normAutofit fontScale="92500"/>
          </a:bodyPr>
          <a:lstStyle/>
          <a:p>
            <a:pPr marL="57150" indent="0" algn="l">
              <a:spcBef>
                <a:spcPct val="0"/>
              </a:spcBef>
              <a:buNone/>
            </a:pPr>
            <a:r>
              <a:rPr lang="en-US" altLang="en-US" sz="2600" b="1" dirty="0" smtClean="0">
                <a:latin typeface="Calibri Light" pitchFamily="34" charset="0"/>
              </a:rPr>
              <a:t>Secondary Containment</a:t>
            </a:r>
          </a:p>
          <a:p>
            <a:pPr marL="57150" indent="0">
              <a:spcBef>
                <a:spcPct val="0"/>
              </a:spcBef>
              <a:buNone/>
            </a:pPr>
            <a:r>
              <a:rPr lang="en-US" altLang="en-US" sz="2400" dirty="0">
                <a:latin typeface="Calibri Light" pitchFamily="34" charset="0"/>
              </a:rPr>
              <a:t>All oil </a:t>
            </a:r>
            <a:r>
              <a:rPr lang="en-US" altLang="en-US" sz="2400" dirty="0" smtClean="0">
                <a:latin typeface="Calibri Light" pitchFamily="34" charset="0"/>
              </a:rPr>
              <a:t>sources listed </a:t>
            </a:r>
            <a:r>
              <a:rPr lang="en-US" altLang="en-US" sz="2400" dirty="0">
                <a:latin typeface="Calibri Light" pitchFamily="34" charset="0"/>
              </a:rPr>
              <a:t>in </a:t>
            </a:r>
            <a:r>
              <a:rPr lang="en-US" altLang="en-US" sz="2400" dirty="0" smtClean="0">
                <a:latin typeface="Calibri Light" pitchFamily="34" charset="0"/>
              </a:rPr>
              <a:t>your facility’s SPCC plan </a:t>
            </a:r>
            <a:r>
              <a:rPr lang="en-US" altLang="en-US" sz="2400" dirty="0">
                <a:latin typeface="Calibri Light" pitchFamily="34" charset="0"/>
              </a:rPr>
              <a:t>are required to be designed with appropriate containment and/or diversionary structures to prevent the most likely </a:t>
            </a:r>
            <a:r>
              <a:rPr lang="en-US" altLang="en-US" sz="2400" dirty="0" smtClean="0">
                <a:latin typeface="Calibri Light" pitchFamily="34" charset="0"/>
              </a:rPr>
              <a:t>discharge anticipated. Common </a:t>
            </a:r>
            <a:r>
              <a:rPr lang="en-US" altLang="en-US" sz="2400" dirty="0">
                <a:latin typeface="Calibri Light" pitchFamily="34" charset="0"/>
              </a:rPr>
              <a:t>examples of secondary containment </a:t>
            </a:r>
            <a:r>
              <a:rPr lang="en-US" altLang="en-US" sz="2400" dirty="0" smtClean="0">
                <a:latin typeface="Calibri Light" pitchFamily="34" charset="0"/>
              </a:rPr>
              <a:t>include:</a:t>
            </a:r>
          </a:p>
          <a:p>
            <a:pPr marL="857250" lvl="1" indent="-342900">
              <a:spcBef>
                <a:spcPct val="0"/>
              </a:spcBef>
              <a:buFont typeface="Wingdings" panose="05000000000000000000" pitchFamily="2" charset="2"/>
              <a:buChar char="§"/>
            </a:pPr>
            <a:r>
              <a:rPr lang="en-US" altLang="en-US" sz="2400" dirty="0" smtClean="0">
                <a:latin typeface="Calibri Light" pitchFamily="34" charset="0"/>
              </a:rPr>
              <a:t>Double-wall </a:t>
            </a:r>
            <a:r>
              <a:rPr lang="en-US" altLang="en-US" sz="2400" dirty="0">
                <a:latin typeface="Calibri Light" pitchFamily="34" charset="0"/>
              </a:rPr>
              <a:t>tank </a:t>
            </a:r>
            <a:r>
              <a:rPr lang="en-US" altLang="en-US" sz="2400" dirty="0" smtClean="0">
                <a:latin typeface="Calibri Light" pitchFamily="34" charset="0"/>
              </a:rPr>
              <a:t>construction</a:t>
            </a:r>
          </a:p>
          <a:p>
            <a:pPr marL="857250" lvl="1" indent="-342900">
              <a:spcBef>
                <a:spcPct val="0"/>
              </a:spcBef>
              <a:buFont typeface="Wingdings" panose="05000000000000000000" pitchFamily="2" charset="2"/>
              <a:buChar char="§"/>
            </a:pPr>
            <a:r>
              <a:rPr lang="en-US" altLang="en-US" sz="2400" dirty="0">
                <a:latin typeface="Calibri Light" pitchFamily="34" charset="0"/>
              </a:rPr>
              <a:t>C</a:t>
            </a:r>
            <a:r>
              <a:rPr lang="en-US" altLang="en-US" sz="2400" dirty="0" smtClean="0">
                <a:latin typeface="Calibri Light" pitchFamily="34" charset="0"/>
              </a:rPr>
              <a:t>oncrete </a:t>
            </a:r>
            <a:r>
              <a:rPr lang="en-US" altLang="en-US" sz="2400" dirty="0">
                <a:latin typeface="Calibri Light" pitchFamily="34" charset="0"/>
              </a:rPr>
              <a:t>containment </a:t>
            </a:r>
            <a:r>
              <a:rPr lang="en-US" altLang="en-US" sz="2400" dirty="0" smtClean="0">
                <a:latin typeface="Calibri Light" pitchFamily="34" charset="0"/>
              </a:rPr>
              <a:t>berms</a:t>
            </a:r>
          </a:p>
          <a:p>
            <a:pPr marL="857250" lvl="1" indent="-342900">
              <a:spcBef>
                <a:spcPct val="0"/>
              </a:spcBef>
              <a:buFont typeface="Wingdings" panose="05000000000000000000" pitchFamily="2" charset="2"/>
              <a:buChar char="§"/>
            </a:pPr>
            <a:r>
              <a:rPr lang="en-US" altLang="en-US" sz="2400" dirty="0">
                <a:latin typeface="Calibri Light" pitchFamily="34" charset="0"/>
              </a:rPr>
              <a:t>S</a:t>
            </a:r>
            <a:r>
              <a:rPr lang="en-US" altLang="en-US" sz="2400" dirty="0" smtClean="0">
                <a:latin typeface="Calibri Light" pitchFamily="34" charset="0"/>
              </a:rPr>
              <a:t>pill </a:t>
            </a:r>
            <a:r>
              <a:rPr lang="en-US" altLang="en-US" sz="2400" dirty="0">
                <a:latin typeface="Calibri Light" pitchFamily="34" charset="0"/>
              </a:rPr>
              <a:t>pallets for portable </a:t>
            </a:r>
            <a:r>
              <a:rPr lang="en-US" altLang="en-US" sz="2400" dirty="0" smtClean="0">
                <a:latin typeface="Calibri Light" pitchFamily="34" charset="0"/>
              </a:rPr>
              <a:t>drums</a:t>
            </a:r>
          </a:p>
          <a:p>
            <a:pPr marL="857250" lvl="1" indent="-342900">
              <a:spcBef>
                <a:spcPct val="0"/>
              </a:spcBef>
              <a:buFont typeface="Wingdings" panose="05000000000000000000" pitchFamily="2" charset="2"/>
              <a:buChar char="§"/>
            </a:pPr>
            <a:r>
              <a:rPr lang="en-US" altLang="en-US" sz="2400" dirty="0">
                <a:latin typeface="Calibri Light" pitchFamily="34" charset="0"/>
              </a:rPr>
              <a:t>N</a:t>
            </a:r>
            <a:r>
              <a:rPr lang="en-US" altLang="en-US" sz="2400" dirty="0" smtClean="0">
                <a:latin typeface="Calibri Light" pitchFamily="34" charset="0"/>
              </a:rPr>
              <a:t>earby </a:t>
            </a:r>
            <a:r>
              <a:rPr lang="en-US" altLang="en-US" sz="2400" dirty="0">
                <a:latin typeface="Calibri Light" pitchFamily="34" charset="0"/>
              </a:rPr>
              <a:t>sorbent </a:t>
            </a:r>
            <a:r>
              <a:rPr lang="en-US" altLang="en-US" sz="2400" dirty="0" smtClean="0">
                <a:latin typeface="Calibri Light" pitchFamily="34" charset="0"/>
              </a:rPr>
              <a:t>materials/spill kits</a:t>
            </a:r>
          </a:p>
          <a:p>
            <a:pPr marL="857250" lvl="1" indent="-342900">
              <a:spcBef>
                <a:spcPct val="0"/>
              </a:spcBef>
              <a:buFont typeface="Wingdings" panose="05000000000000000000" pitchFamily="2" charset="2"/>
              <a:buChar char="§"/>
            </a:pPr>
            <a:r>
              <a:rPr lang="en-US" altLang="en-US" sz="2400" dirty="0">
                <a:latin typeface="Calibri Light" pitchFamily="34" charset="0"/>
              </a:rPr>
              <a:t>O</a:t>
            </a:r>
            <a:r>
              <a:rPr lang="en-US" altLang="en-US" sz="2400" dirty="0" smtClean="0">
                <a:latin typeface="Calibri Light" pitchFamily="34" charset="0"/>
              </a:rPr>
              <a:t>il/water separators</a:t>
            </a:r>
          </a:p>
          <a:p>
            <a:pPr marL="857250" lvl="1" indent="-342900">
              <a:spcBef>
                <a:spcPct val="0"/>
              </a:spcBef>
              <a:buFont typeface="Wingdings" panose="05000000000000000000" pitchFamily="2" charset="2"/>
              <a:buChar char="§"/>
            </a:pPr>
            <a:r>
              <a:rPr lang="en-US" altLang="en-US" sz="2400" dirty="0" smtClean="0">
                <a:latin typeface="Calibri Light" pitchFamily="34" charset="0"/>
              </a:rPr>
              <a:t>Self-contained </a:t>
            </a:r>
            <a:r>
              <a:rPr lang="en-US" altLang="en-US" sz="2400" dirty="0">
                <a:latin typeface="Calibri Light" pitchFamily="34" charset="0"/>
              </a:rPr>
              <a:t>concrete-floored rooms</a:t>
            </a:r>
            <a:endParaRPr lang="en-US" altLang="en-US" sz="2400" dirty="0" smtClean="0">
              <a:latin typeface="Calibri Light" pitchFamily="34" charset="0"/>
            </a:endParaRPr>
          </a:p>
          <a:p>
            <a:pPr marL="457200" lvl="1" indent="0" algn="l">
              <a:spcBef>
                <a:spcPct val="0"/>
              </a:spcBef>
              <a:buFontTx/>
              <a:buChar char="-"/>
            </a:pPr>
            <a:endParaRPr lang="en-US" altLang="en-US" dirty="0" smtClean="0"/>
          </a:p>
          <a:p>
            <a:pPr marL="57150" indent="0" algn="l">
              <a:buFontTx/>
              <a:buChar char="-"/>
            </a:pPr>
            <a:endParaRPr lang="en-US" altLang="en-US" dirty="0" smtClean="0"/>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PREVENTION &amp; CONTROL</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2001290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36434" y="1504539"/>
            <a:ext cx="7328848" cy="3970844"/>
          </a:xfrm>
          <a:prstGeom prst="rect">
            <a:avLst/>
          </a:prstGeom>
        </p:spPr>
        <p:txBody>
          <a:bodyPr wrap="square" numCol="1" anchor="t" anchorCtr="0" compatLnSpc="1">
            <a:prstTxWarp prst="textNoShape">
              <a:avLst/>
            </a:prstTxWarp>
            <a:normAutofit fontScale="25000" lnSpcReduction="20000"/>
          </a:bodyPr>
          <a:lstStyle/>
          <a:p>
            <a:pPr marL="57150" indent="0" algn="l">
              <a:spcBef>
                <a:spcPct val="0"/>
              </a:spcBef>
              <a:buNone/>
            </a:pPr>
            <a:r>
              <a:rPr lang="en-US" altLang="en-US" sz="9600" b="1" dirty="0" smtClean="0">
                <a:latin typeface="Calibri Light" pitchFamily="34" charset="0"/>
              </a:rPr>
              <a:t>Oil Transfer </a:t>
            </a:r>
            <a:r>
              <a:rPr lang="en-US" altLang="en-US" sz="9600" b="1" dirty="0">
                <a:latin typeface="Calibri Light" pitchFamily="34" charset="0"/>
              </a:rPr>
              <a:t>A</a:t>
            </a:r>
            <a:r>
              <a:rPr lang="en-US" altLang="en-US" sz="9600" b="1" dirty="0" smtClean="0">
                <a:latin typeface="Calibri Light" pitchFamily="34" charset="0"/>
              </a:rPr>
              <a:t>ctivities</a:t>
            </a:r>
          </a:p>
          <a:p>
            <a:pPr marL="57150" indent="0">
              <a:spcBef>
                <a:spcPct val="0"/>
              </a:spcBef>
              <a:buNone/>
            </a:pPr>
            <a:r>
              <a:rPr lang="en-US" altLang="en-US" sz="6800" dirty="0">
                <a:latin typeface="Calibri Light" pitchFamily="34" charset="0"/>
              </a:rPr>
              <a:t>Oil </a:t>
            </a:r>
            <a:r>
              <a:rPr lang="en-US" altLang="en-US" sz="6800" dirty="0" smtClean="0">
                <a:latin typeface="Calibri Light" pitchFamily="34" charset="0"/>
              </a:rPr>
              <a:t>transfers </a:t>
            </a:r>
            <a:r>
              <a:rPr lang="en-US" altLang="en-US" sz="6800" dirty="0">
                <a:latin typeface="Calibri Light" pitchFamily="34" charset="0"/>
              </a:rPr>
              <a:t>at </a:t>
            </a:r>
            <a:r>
              <a:rPr lang="en-US" altLang="en-US" sz="6800" dirty="0" smtClean="0">
                <a:latin typeface="Calibri Light" pitchFamily="34" charset="0"/>
              </a:rPr>
              <a:t>your facility may include filling, emptying, dispensing or transferring oil from tanks and containers. During oil </a:t>
            </a:r>
            <a:r>
              <a:rPr lang="en-US" altLang="en-US" sz="6800" dirty="0">
                <a:latin typeface="Calibri Light" pitchFamily="34" charset="0"/>
              </a:rPr>
              <a:t>transfer activities, </a:t>
            </a:r>
            <a:r>
              <a:rPr lang="en-US" altLang="en-US" sz="6800" dirty="0" smtClean="0">
                <a:latin typeface="Calibri Light" pitchFamily="34" charset="0"/>
              </a:rPr>
              <a:t>facility personnel should follow control </a:t>
            </a:r>
            <a:r>
              <a:rPr lang="en-US" altLang="en-US" sz="6800" dirty="0">
                <a:latin typeface="Calibri Light" pitchFamily="34" charset="0"/>
              </a:rPr>
              <a:t>measures </a:t>
            </a:r>
            <a:r>
              <a:rPr lang="en-US" altLang="en-US" sz="6800" dirty="0" smtClean="0">
                <a:latin typeface="Calibri Light" pitchFamily="34" charset="0"/>
              </a:rPr>
              <a:t>to </a:t>
            </a:r>
            <a:r>
              <a:rPr lang="en-US" altLang="en-US" sz="6800" dirty="0">
                <a:latin typeface="Calibri Light" pitchFamily="34" charset="0"/>
              </a:rPr>
              <a:t>prevent </a:t>
            </a:r>
            <a:r>
              <a:rPr lang="en-US" altLang="en-US" sz="6800" dirty="0" smtClean="0">
                <a:latin typeface="Calibri Light" pitchFamily="34" charset="0"/>
              </a:rPr>
              <a:t>discharges, such as:</a:t>
            </a:r>
          </a:p>
          <a:p>
            <a:pPr marL="682625" lvl="1" indent="-220663">
              <a:spcBef>
                <a:spcPct val="0"/>
              </a:spcBef>
              <a:spcAft>
                <a:spcPts val="600"/>
              </a:spcAft>
              <a:buFont typeface="Wingdings" panose="05000000000000000000" pitchFamily="2" charset="2"/>
              <a:buChar char="§"/>
            </a:pPr>
            <a:r>
              <a:rPr lang="en-US" altLang="en-US" sz="6200" dirty="0" smtClean="0">
                <a:latin typeface="Calibri Light" pitchFamily="34" charset="0"/>
              </a:rPr>
              <a:t>Overseeing major </a:t>
            </a:r>
            <a:r>
              <a:rPr lang="en-US" altLang="en-US" sz="6200" dirty="0">
                <a:latin typeface="Calibri Light" pitchFamily="34" charset="0"/>
              </a:rPr>
              <a:t>oil loading/unloading </a:t>
            </a:r>
            <a:r>
              <a:rPr lang="en-US" altLang="en-US" sz="6200" dirty="0" smtClean="0">
                <a:latin typeface="Calibri Light" pitchFamily="34" charset="0"/>
              </a:rPr>
              <a:t>activities</a:t>
            </a:r>
          </a:p>
          <a:p>
            <a:pPr marL="682625" lvl="1" indent="-220663">
              <a:spcBef>
                <a:spcPct val="0"/>
              </a:spcBef>
              <a:spcAft>
                <a:spcPts val="600"/>
              </a:spcAft>
              <a:buFont typeface="Wingdings" panose="05000000000000000000" pitchFamily="2" charset="2"/>
              <a:buChar char="§"/>
            </a:pPr>
            <a:r>
              <a:rPr lang="en-US" altLang="en-US" sz="6200" dirty="0" smtClean="0">
                <a:latin typeface="Calibri Light" pitchFamily="34" charset="0"/>
              </a:rPr>
              <a:t>Temporarily covering nearby drains </a:t>
            </a:r>
            <a:r>
              <a:rPr lang="en-US" altLang="en-US" sz="6200" dirty="0">
                <a:latin typeface="Calibri Light" pitchFamily="34" charset="0"/>
              </a:rPr>
              <a:t>with magnetic </a:t>
            </a:r>
            <a:r>
              <a:rPr lang="en-US" altLang="en-US" sz="6200" dirty="0" smtClean="0">
                <a:latin typeface="Calibri Light" pitchFamily="34" charset="0"/>
              </a:rPr>
              <a:t>covers</a:t>
            </a:r>
          </a:p>
          <a:p>
            <a:pPr marL="682625" lvl="1" indent="-220663">
              <a:spcBef>
                <a:spcPct val="0"/>
              </a:spcBef>
              <a:spcAft>
                <a:spcPts val="600"/>
              </a:spcAft>
              <a:buFont typeface="Wingdings" panose="05000000000000000000" pitchFamily="2" charset="2"/>
              <a:buChar char="§"/>
            </a:pPr>
            <a:r>
              <a:rPr lang="en-US" altLang="en-US" sz="6200" dirty="0" smtClean="0">
                <a:latin typeface="Calibri Light" pitchFamily="34" charset="0"/>
              </a:rPr>
              <a:t>Using wheel chocks/similar </a:t>
            </a:r>
            <a:r>
              <a:rPr lang="en-US" altLang="en-US" sz="6200" dirty="0">
                <a:latin typeface="Calibri Light" pitchFamily="34" charset="0"/>
              </a:rPr>
              <a:t>barriers to prevent </a:t>
            </a:r>
            <a:r>
              <a:rPr lang="en-US" altLang="en-US" sz="6200" dirty="0" smtClean="0">
                <a:latin typeface="Calibri Light" pitchFamily="34" charset="0"/>
              </a:rPr>
              <a:t>movement </a:t>
            </a:r>
            <a:r>
              <a:rPr lang="en-US" altLang="en-US" sz="6200" dirty="0">
                <a:latin typeface="Calibri Light" pitchFamily="34" charset="0"/>
              </a:rPr>
              <a:t>of transfer </a:t>
            </a:r>
            <a:r>
              <a:rPr lang="en-US" altLang="en-US" sz="6200" dirty="0" smtClean="0">
                <a:latin typeface="Calibri Light" pitchFamily="34" charset="0"/>
              </a:rPr>
              <a:t>vehicles</a:t>
            </a:r>
          </a:p>
          <a:p>
            <a:pPr marL="682625" lvl="1" indent="-220663">
              <a:spcBef>
                <a:spcPct val="0"/>
              </a:spcBef>
              <a:spcAft>
                <a:spcPts val="600"/>
              </a:spcAft>
              <a:buFont typeface="Wingdings" panose="05000000000000000000" pitchFamily="2" charset="2"/>
              <a:buChar char="§"/>
            </a:pPr>
            <a:r>
              <a:rPr lang="en-US" altLang="en-US" sz="6200" dirty="0" smtClean="0">
                <a:latin typeface="Calibri Light" pitchFamily="34" charset="0"/>
              </a:rPr>
              <a:t>Requesting tanker </a:t>
            </a:r>
            <a:r>
              <a:rPr lang="en-US" altLang="en-US" sz="6200" dirty="0">
                <a:latin typeface="Calibri Light" pitchFamily="34" charset="0"/>
              </a:rPr>
              <a:t>trucks be equipped with overflow shut-off </a:t>
            </a:r>
            <a:r>
              <a:rPr lang="en-US" altLang="en-US" sz="6200" dirty="0" smtClean="0">
                <a:latin typeface="Calibri Light" pitchFamily="34" charset="0"/>
              </a:rPr>
              <a:t>valves</a:t>
            </a:r>
          </a:p>
          <a:p>
            <a:pPr marL="682625" lvl="1" indent="-220663">
              <a:spcBef>
                <a:spcPct val="0"/>
              </a:spcBef>
              <a:spcAft>
                <a:spcPts val="600"/>
              </a:spcAft>
              <a:buFont typeface="Wingdings" panose="05000000000000000000" pitchFamily="2" charset="2"/>
              <a:buChar char="§"/>
            </a:pPr>
            <a:r>
              <a:rPr lang="en-US" altLang="en-US" sz="6200" dirty="0" smtClean="0">
                <a:latin typeface="Calibri Light" pitchFamily="34" charset="0"/>
              </a:rPr>
              <a:t>Inspecting oil </a:t>
            </a:r>
            <a:r>
              <a:rPr lang="en-US" altLang="en-US" sz="6200" dirty="0">
                <a:latin typeface="Calibri Light" pitchFamily="34" charset="0"/>
              </a:rPr>
              <a:t>transfer vehicles for leaks before and after </a:t>
            </a:r>
            <a:r>
              <a:rPr lang="en-US" altLang="en-US" sz="6200" dirty="0" smtClean="0">
                <a:latin typeface="Calibri Light" pitchFamily="34" charset="0"/>
              </a:rPr>
              <a:t>loading/unloading</a:t>
            </a:r>
          </a:p>
          <a:p>
            <a:pPr marL="682625" lvl="1" indent="-220663">
              <a:spcBef>
                <a:spcPct val="0"/>
              </a:spcBef>
              <a:spcAft>
                <a:spcPts val="600"/>
              </a:spcAft>
              <a:buFont typeface="Wingdings" panose="05000000000000000000" pitchFamily="2" charset="2"/>
              <a:buChar char="§"/>
            </a:pPr>
            <a:r>
              <a:rPr lang="en-US" altLang="en-US" sz="6200" dirty="0" smtClean="0">
                <a:latin typeface="Calibri Light" pitchFamily="34" charset="0"/>
              </a:rPr>
              <a:t>Requiring </a:t>
            </a:r>
            <a:r>
              <a:rPr lang="en-US" altLang="en-US" sz="6200" dirty="0">
                <a:latin typeface="Calibri Light" pitchFamily="34" charset="0"/>
              </a:rPr>
              <a:t>direct audible communication between </a:t>
            </a:r>
            <a:r>
              <a:rPr lang="en-US" altLang="en-US" sz="6200" dirty="0" smtClean="0">
                <a:latin typeface="Calibri Light" pitchFamily="34" charset="0"/>
              </a:rPr>
              <a:t>person </a:t>
            </a:r>
            <a:r>
              <a:rPr lang="en-US" altLang="en-US" sz="6200" dirty="0">
                <a:latin typeface="Calibri Light" pitchFamily="34" charset="0"/>
              </a:rPr>
              <a:t>dispensing from </a:t>
            </a:r>
            <a:r>
              <a:rPr lang="en-US" altLang="en-US" sz="6200" dirty="0" smtClean="0">
                <a:latin typeface="Calibri Light" pitchFamily="34" charset="0"/>
              </a:rPr>
              <a:t>tanker </a:t>
            </a:r>
            <a:r>
              <a:rPr lang="en-US" altLang="en-US" sz="6200" dirty="0">
                <a:latin typeface="Calibri Light" pitchFamily="34" charset="0"/>
              </a:rPr>
              <a:t>truck and </a:t>
            </a:r>
            <a:r>
              <a:rPr lang="en-US" altLang="en-US" sz="6200" dirty="0" smtClean="0">
                <a:latin typeface="Calibri Light" pitchFamily="34" charset="0"/>
              </a:rPr>
              <a:t>person </a:t>
            </a:r>
            <a:r>
              <a:rPr lang="en-US" altLang="en-US" sz="6200" dirty="0">
                <a:latin typeface="Calibri Light" pitchFamily="34" charset="0"/>
              </a:rPr>
              <a:t>filling </a:t>
            </a:r>
            <a:r>
              <a:rPr lang="en-US" altLang="en-US" sz="6200" dirty="0" smtClean="0">
                <a:latin typeface="Calibri Light" pitchFamily="34" charset="0"/>
              </a:rPr>
              <a:t>receiving </a:t>
            </a:r>
            <a:r>
              <a:rPr lang="en-US" altLang="en-US" sz="6200" dirty="0">
                <a:latin typeface="Calibri Light" pitchFamily="34" charset="0"/>
              </a:rPr>
              <a:t>tank or </a:t>
            </a:r>
            <a:r>
              <a:rPr lang="en-US" altLang="en-US" sz="6200" dirty="0" smtClean="0">
                <a:latin typeface="Calibri Light" pitchFamily="34" charset="0"/>
              </a:rPr>
              <a:t>container</a:t>
            </a:r>
          </a:p>
          <a:p>
            <a:pPr marL="682625" lvl="1" indent="-220663">
              <a:spcBef>
                <a:spcPct val="0"/>
              </a:spcBef>
              <a:spcAft>
                <a:spcPts val="600"/>
              </a:spcAft>
              <a:buFont typeface="Wingdings" panose="05000000000000000000" pitchFamily="2" charset="2"/>
              <a:buChar char="§"/>
            </a:pPr>
            <a:r>
              <a:rPr lang="en-US" altLang="en-US" sz="6200" dirty="0" smtClean="0">
                <a:latin typeface="Calibri Light" pitchFamily="34" charset="0"/>
              </a:rPr>
              <a:t>Using funnel </a:t>
            </a:r>
            <a:r>
              <a:rPr lang="en-US" altLang="en-US" sz="6200" dirty="0">
                <a:latin typeface="Calibri Light" pitchFamily="34" charset="0"/>
              </a:rPr>
              <a:t>or pump when adding or removing smaller quantities of oil to tanks, containers, or filling oil-filled electrical equipment </a:t>
            </a:r>
            <a:r>
              <a:rPr lang="en-US" altLang="en-US" sz="6200" dirty="0" smtClean="0">
                <a:latin typeface="Calibri Light" pitchFamily="34" charset="0"/>
              </a:rPr>
              <a:t>reservoirs </a:t>
            </a:r>
            <a:endParaRPr lang="en-US" altLang="en-US" sz="6400" dirty="0" smtClean="0">
              <a:latin typeface="Calibri Light" pitchFamily="34" charset="0"/>
            </a:endParaRPr>
          </a:p>
          <a:p>
            <a:pPr marL="57150" indent="0">
              <a:spcBef>
                <a:spcPct val="0"/>
              </a:spcBef>
              <a:buNone/>
            </a:pPr>
            <a:r>
              <a:rPr lang="en-US" altLang="en-US" sz="6800" dirty="0" smtClean="0">
                <a:latin typeface="Calibri Light" pitchFamily="34" charset="0"/>
              </a:rPr>
              <a:t>Use of the </a:t>
            </a:r>
            <a:r>
              <a:rPr lang="en-US" altLang="en-US" sz="6800" i="1" dirty="0">
                <a:latin typeface="Calibri Light" pitchFamily="34" charset="0"/>
              </a:rPr>
              <a:t>Fuel Transfer </a:t>
            </a:r>
            <a:r>
              <a:rPr lang="en-US" altLang="en-US" sz="6800" i="1" dirty="0" smtClean="0">
                <a:latin typeface="Calibri Light" pitchFamily="34" charset="0"/>
              </a:rPr>
              <a:t>Checklist </a:t>
            </a:r>
            <a:r>
              <a:rPr lang="en-US" altLang="en-US" sz="6800" dirty="0" smtClean="0">
                <a:latin typeface="Calibri Light" pitchFamily="34" charset="0"/>
              </a:rPr>
              <a:t>in your facility SPCC plan</a:t>
            </a:r>
            <a:r>
              <a:rPr lang="en-US" altLang="en-US" sz="6800" i="1" dirty="0" smtClean="0">
                <a:latin typeface="Calibri Light" pitchFamily="34" charset="0"/>
              </a:rPr>
              <a:t> </a:t>
            </a:r>
            <a:r>
              <a:rPr lang="en-US" altLang="en-US" sz="6800" dirty="0">
                <a:latin typeface="Calibri Light" pitchFamily="34" charset="0"/>
              </a:rPr>
              <a:t>is recommended </a:t>
            </a:r>
            <a:r>
              <a:rPr lang="en-US" altLang="en-US" sz="6800" dirty="0" smtClean="0">
                <a:latin typeface="Calibri Light" pitchFamily="34" charset="0"/>
              </a:rPr>
              <a:t>for </a:t>
            </a:r>
            <a:r>
              <a:rPr lang="en-US" altLang="en-US" sz="6800" dirty="0">
                <a:latin typeface="Calibri Light" pitchFamily="34" charset="0"/>
              </a:rPr>
              <a:t>oil </a:t>
            </a:r>
            <a:r>
              <a:rPr lang="en-US" altLang="en-US" sz="6800" dirty="0" smtClean="0">
                <a:latin typeface="Calibri Light" pitchFamily="34" charset="0"/>
              </a:rPr>
              <a:t>transfers </a:t>
            </a:r>
            <a:r>
              <a:rPr lang="en-US" altLang="en-US" sz="6800" dirty="0">
                <a:latin typeface="Calibri Light" pitchFamily="34" charset="0"/>
              </a:rPr>
              <a:t>conducted by </a:t>
            </a:r>
            <a:r>
              <a:rPr lang="en-US" altLang="en-US" sz="6800" dirty="0" smtClean="0">
                <a:latin typeface="Calibri Light" pitchFamily="34" charset="0"/>
              </a:rPr>
              <a:t>outside vendors. The </a:t>
            </a:r>
            <a:r>
              <a:rPr lang="en-US" altLang="en-US" sz="6800" i="1" dirty="0" smtClean="0">
                <a:latin typeface="Calibri Light" pitchFamily="34" charset="0"/>
              </a:rPr>
              <a:t>Notice </a:t>
            </a:r>
            <a:r>
              <a:rPr lang="en-US" altLang="en-US" sz="6800" i="1" dirty="0">
                <a:latin typeface="Calibri Light" pitchFamily="34" charset="0"/>
              </a:rPr>
              <a:t>to </a:t>
            </a:r>
            <a:r>
              <a:rPr lang="en-US" altLang="en-US" sz="6800" i="1" dirty="0" smtClean="0">
                <a:latin typeface="Calibri Light" pitchFamily="34" charset="0"/>
              </a:rPr>
              <a:t>Petroleum Vendors/Employees </a:t>
            </a:r>
            <a:r>
              <a:rPr lang="en-US" altLang="en-US" sz="6800" dirty="0" smtClean="0">
                <a:latin typeface="Calibri Light" pitchFamily="34" charset="0"/>
              </a:rPr>
              <a:t>should be posted </a:t>
            </a:r>
            <a:r>
              <a:rPr lang="en-US" altLang="en-US" sz="6800" dirty="0">
                <a:latin typeface="Calibri Light" pitchFamily="34" charset="0"/>
              </a:rPr>
              <a:t>prominently in key fuel transfer </a:t>
            </a:r>
            <a:r>
              <a:rPr lang="en-US" altLang="en-US" sz="6800" dirty="0" smtClean="0">
                <a:latin typeface="Calibri Light" pitchFamily="34" charset="0"/>
              </a:rPr>
              <a:t>areas.</a:t>
            </a:r>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PREVENTION &amp; CONTROL</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3600894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33803" y="1644172"/>
            <a:ext cx="7342496" cy="4075112"/>
          </a:xfrm>
          <a:prstGeom prst="rect">
            <a:avLst/>
          </a:prstGeom>
        </p:spPr>
        <p:txBody>
          <a:bodyPr wrap="square" numCol="1" anchor="t" anchorCtr="0" compatLnSpc="1">
            <a:prstTxWarp prst="textNoShape">
              <a:avLst/>
            </a:prstTxWarp>
            <a:normAutofit lnSpcReduction="10000"/>
          </a:bodyPr>
          <a:lstStyle/>
          <a:p>
            <a:pPr marL="0" indent="0" algn="l">
              <a:buNone/>
            </a:pPr>
            <a:r>
              <a:rPr lang="en-US" altLang="en-US" sz="2400" b="1" dirty="0" smtClean="0">
                <a:latin typeface="Calibri Light" pitchFamily="34" charset="0"/>
              </a:rPr>
              <a:t>When should I respond to a oil release?</a:t>
            </a:r>
          </a:p>
          <a:p>
            <a:pPr marL="0" indent="0" algn="l">
              <a:buNone/>
            </a:pPr>
            <a:r>
              <a:rPr lang="en-US" altLang="en-US" sz="2200" dirty="0" smtClean="0">
                <a:latin typeface="Calibri Light" pitchFamily="34" charset="0"/>
              </a:rPr>
              <a:t>Much of an SPCC plan deals with preventing spills. However, if a release does occur, when should you respond and when should you call authorities? If your job description includes cleanup of small spills AND you have been properly trained by your supervisor/employer, then go ahead and clean it up using information in your facility’s SPCC plan and this training course.</a:t>
            </a:r>
          </a:p>
          <a:p>
            <a:pPr marL="0" indent="0" algn="l">
              <a:buNone/>
            </a:pPr>
            <a:endParaRPr lang="en-US" altLang="en-US" sz="1200" dirty="0" smtClean="0">
              <a:latin typeface="Calibri Light" pitchFamily="34" charset="0"/>
            </a:endParaRPr>
          </a:p>
          <a:p>
            <a:pPr marL="0" indent="0" algn="l">
              <a:buNone/>
            </a:pPr>
            <a:r>
              <a:rPr lang="en-US" altLang="en-US" sz="2200" dirty="0" smtClean="0">
                <a:latin typeface="Calibri Light" pitchFamily="34" charset="0"/>
              </a:rPr>
              <a:t>All spills must be cleaned up. However, </a:t>
            </a:r>
            <a:r>
              <a:rPr lang="en-US" altLang="en-US" sz="2200" u="sng" dirty="0">
                <a:latin typeface="Calibri Light" pitchFamily="34" charset="0"/>
              </a:rPr>
              <a:t>y</a:t>
            </a:r>
            <a:r>
              <a:rPr lang="en-US" altLang="en-US" sz="2200" u="sng" dirty="0" smtClean="0">
                <a:latin typeface="Calibri Light" pitchFamily="34" charset="0"/>
              </a:rPr>
              <a:t>ou are not required to respond to catastrophic releases</a:t>
            </a:r>
            <a:r>
              <a:rPr lang="en-US" altLang="en-US" sz="2200" dirty="0" smtClean="0">
                <a:latin typeface="Calibri Light" pitchFamily="34" charset="0"/>
              </a:rPr>
              <a:t>. If a drum or tank becomes punctured, you would most likely evacuate the area and call for professional assistance.</a:t>
            </a:r>
          </a:p>
          <a:p>
            <a:pPr marL="0" indent="0" algn="l">
              <a:spcBef>
                <a:spcPct val="0"/>
              </a:spcBef>
            </a:pPr>
            <a:endParaRPr lang="en-US" altLang="en-US" dirty="0" smtClean="0">
              <a:latin typeface="Calibri Light" pitchFamily="34" charset="0"/>
            </a:endParaRPr>
          </a:p>
          <a:p>
            <a:pPr marL="457200" lvl="1" indent="0" algn="l">
              <a:spcBef>
                <a:spcPct val="0"/>
              </a:spcBef>
              <a:buFontTx/>
              <a:buChar char="-"/>
            </a:pPr>
            <a:endParaRPr lang="en-US" altLang="en-US" dirty="0" smtClean="0">
              <a:latin typeface="Calibri Light" pitchFamily="34" charset="0"/>
            </a:endParaRPr>
          </a:p>
          <a:p>
            <a:pPr marL="0" indent="0" algn="l">
              <a:buFontTx/>
              <a:buChar char="-"/>
            </a:pPr>
            <a:endParaRPr lang="en-US" altLang="en-US" dirty="0" smtClean="0">
              <a:latin typeface="Calibri Light" pitchFamily="34" charset="0"/>
            </a:endParaRPr>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COUNTERMEASURES</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1833423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38944" y="1454256"/>
            <a:ext cx="7356143" cy="4351632"/>
          </a:xfrm>
          <a:prstGeom prst="rect">
            <a:avLst/>
          </a:prstGeom>
        </p:spPr>
        <p:txBody>
          <a:bodyPr wrap="square" numCol="1" anchor="t" anchorCtr="0" compatLnSpc="1">
            <a:prstTxWarp prst="textNoShape">
              <a:avLst/>
            </a:prstTxWarp>
            <a:normAutofit fontScale="62500" lnSpcReduction="20000"/>
          </a:bodyPr>
          <a:lstStyle/>
          <a:p>
            <a:pPr marL="0" indent="0" algn="l">
              <a:lnSpc>
                <a:spcPct val="90000"/>
              </a:lnSpc>
              <a:spcAft>
                <a:spcPts val="0"/>
              </a:spcAft>
              <a:buNone/>
            </a:pPr>
            <a:r>
              <a:rPr lang="en-US" altLang="en-US" sz="3800" b="1" dirty="0" smtClean="0">
                <a:latin typeface="Calibri Light" pitchFamily="34" charset="0"/>
              </a:rPr>
              <a:t>Oil Spill Release Criteria</a:t>
            </a:r>
          </a:p>
          <a:p>
            <a:pPr marL="0" indent="0" algn="l">
              <a:lnSpc>
                <a:spcPct val="90000"/>
              </a:lnSpc>
              <a:buNone/>
            </a:pPr>
            <a:r>
              <a:rPr lang="en-US" altLang="en-US" sz="3800" i="1" dirty="0" smtClean="0">
                <a:latin typeface="Calibri Light" pitchFamily="34" charset="0"/>
              </a:rPr>
              <a:t>Incidental (Minor) Discharge</a:t>
            </a:r>
          </a:p>
          <a:p>
            <a:pPr marL="0" indent="0" algn="l">
              <a:lnSpc>
                <a:spcPct val="90000"/>
              </a:lnSpc>
              <a:buNone/>
            </a:pPr>
            <a:r>
              <a:rPr lang="en-US" altLang="en-US" sz="3500" dirty="0" smtClean="0">
                <a:latin typeface="Calibri Light" pitchFamily="34" charset="0"/>
              </a:rPr>
              <a:t>An incidental discharge is defined as one that poses no significant harm or threat to human health or the environment. Incidental discharges are generally those where: </a:t>
            </a:r>
          </a:p>
          <a:p>
            <a:pPr lvl="1">
              <a:lnSpc>
                <a:spcPct val="90000"/>
              </a:lnSpc>
              <a:buFont typeface="Wingdings" panose="05000000000000000000" pitchFamily="2" charset="2"/>
              <a:buChar char="§"/>
            </a:pPr>
            <a:r>
              <a:rPr lang="en-US" altLang="en-US" sz="3500" dirty="0" smtClean="0">
                <a:latin typeface="Calibri Light" pitchFamily="34" charset="0"/>
              </a:rPr>
              <a:t>The discharge is small (e.g., less than 20 gallons)</a:t>
            </a:r>
          </a:p>
          <a:p>
            <a:pPr lvl="1">
              <a:lnSpc>
                <a:spcPct val="90000"/>
              </a:lnSpc>
              <a:buFont typeface="Wingdings" panose="05000000000000000000" pitchFamily="2" charset="2"/>
              <a:buChar char="§"/>
            </a:pPr>
            <a:r>
              <a:rPr lang="en-US" altLang="en-US" sz="3500" dirty="0" smtClean="0">
                <a:latin typeface="Calibri Light" pitchFamily="34" charset="0"/>
              </a:rPr>
              <a:t>The discharge can be easily contained</a:t>
            </a:r>
          </a:p>
          <a:p>
            <a:pPr lvl="1">
              <a:lnSpc>
                <a:spcPct val="90000"/>
              </a:lnSpc>
              <a:buFont typeface="Wingdings" panose="05000000000000000000" pitchFamily="2" charset="2"/>
              <a:buChar char="§"/>
            </a:pPr>
            <a:r>
              <a:rPr lang="en-US" altLang="en-US" sz="3500" dirty="0">
                <a:latin typeface="Calibri Light" pitchFamily="34" charset="0"/>
              </a:rPr>
              <a:t>T</a:t>
            </a:r>
            <a:r>
              <a:rPr lang="en-US" altLang="en-US" sz="3500" dirty="0" smtClean="0">
                <a:latin typeface="Calibri Light" pitchFamily="34" charset="0"/>
              </a:rPr>
              <a:t>he discharge is unlikely to reach a navigable waterway, storm sewer or sanitary drain</a:t>
            </a:r>
          </a:p>
          <a:p>
            <a:pPr lvl="1">
              <a:lnSpc>
                <a:spcPct val="90000"/>
              </a:lnSpc>
              <a:buFont typeface="Wingdings" panose="05000000000000000000" pitchFamily="2" charset="2"/>
              <a:buChar char="§"/>
            </a:pPr>
            <a:r>
              <a:rPr lang="en-US" altLang="en-US" sz="3500" dirty="0" smtClean="0">
                <a:latin typeface="Calibri Light" pitchFamily="34" charset="0"/>
              </a:rPr>
              <a:t>Clean-up procedures do not pose a health or safety hazard</a:t>
            </a:r>
          </a:p>
          <a:p>
            <a:pPr lvl="1">
              <a:lnSpc>
                <a:spcPct val="90000"/>
              </a:lnSpc>
              <a:buFont typeface="Wingdings" panose="05000000000000000000" pitchFamily="2" charset="2"/>
              <a:buChar char="§"/>
            </a:pPr>
            <a:r>
              <a:rPr lang="en-US" altLang="en-US" sz="3500" dirty="0" smtClean="0">
                <a:latin typeface="Calibri Light" pitchFamily="34" charset="0"/>
              </a:rPr>
              <a:t>Proper response equipment is available for a safe cleanup</a:t>
            </a:r>
          </a:p>
          <a:p>
            <a:pPr lvl="1">
              <a:lnSpc>
                <a:spcPct val="90000"/>
              </a:lnSpc>
              <a:buFont typeface="Wingdings" panose="05000000000000000000" pitchFamily="2" charset="2"/>
              <a:buChar char="§"/>
            </a:pPr>
            <a:r>
              <a:rPr lang="en-US" altLang="en-US" sz="3500" dirty="0" smtClean="0">
                <a:latin typeface="Calibri Light" pitchFamily="34" charset="0"/>
              </a:rPr>
              <a:t>Response by facility personnel may be possible for the above types of discharges</a:t>
            </a:r>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COUNTERMEASURES</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916530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34751" y="1417884"/>
            <a:ext cx="7342496" cy="4696477"/>
          </a:xfrm>
          <a:prstGeom prst="rect">
            <a:avLst/>
          </a:prstGeom>
        </p:spPr>
        <p:txBody>
          <a:bodyPr wrap="square" numCol="1" anchor="t" anchorCtr="0" compatLnSpc="1">
            <a:prstTxWarp prst="textNoShape">
              <a:avLst/>
            </a:prstTxWarp>
            <a:normAutofit fontScale="70000" lnSpcReduction="20000"/>
          </a:bodyPr>
          <a:lstStyle/>
          <a:p>
            <a:pPr marL="0" indent="0" algn="l">
              <a:buNone/>
            </a:pPr>
            <a:r>
              <a:rPr lang="en-US" altLang="en-US" sz="3400" b="1" dirty="0" smtClean="0">
                <a:latin typeface="Calibri Light" pitchFamily="34" charset="0"/>
              </a:rPr>
              <a:t>Oil Spill Release Criteria</a:t>
            </a:r>
          </a:p>
          <a:p>
            <a:pPr marL="0" indent="0" algn="l">
              <a:buNone/>
            </a:pPr>
            <a:r>
              <a:rPr lang="en-US" altLang="en-US" sz="3400" i="1" dirty="0" smtClean="0">
                <a:latin typeface="Calibri Light" pitchFamily="34" charset="0"/>
              </a:rPr>
              <a:t>Non-incidental (Major) Discharge</a:t>
            </a:r>
          </a:p>
          <a:p>
            <a:pPr marL="0" indent="0" algn="l">
              <a:buNone/>
            </a:pPr>
            <a:r>
              <a:rPr lang="en-US" altLang="en-US" sz="2800" dirty="0" smtClean="0">
                <a:latin typeface="Calibri Light" pitchFamily="34" charset="0"/>
              </a:rPr>
              <a:t>A non-incidental discharge is defined as one that cannot be safely controlled or cleaned up by facility personnel, such as when: </a:t>
            </a:r>
          </a:p>
          <a:p>
            <a:pPr lvl="1">
              <a:buFont typeface="Wingdings" panose="05000000000000000000" pitchFamily="2" charset="2"/>
              <a:buChar char="§"/>
            </a:pPr>
            <a:r>
              <a:rPr lang="en-US" altLang="en-US" dirty="0" smtClean="0">
                <a:latin typeface="Calibri Light" pitchFamily="34" charset="0"/>
              </a:rPr>
              <a:t>The discharge is large enough to spread beyond the immediate area</a:t>
            </a:r>
          </a:p>
          <a:p>
            <a:pPr lvl="1">
              <a:buFont typeface="Wingdings" panose="05000000000000000000" pitchFamily="2" charset="2"/>
              <a:buChar char="§"/>
            </a:pPr>
            <a:r>
              <a:rPr lang="en-US" altLang="en-US" dirty="0" smtClean="0">
                <a:latin typeface="Calibri Light" pitchFamily="34" charset="0"/>
              </a:rPr>
              <a:t>The discharge cannot be contained</a:t>
            </a:r>
          </a:p>
          <a:p>
            <a:pPr lvl="1">
              <a:buFont typeface="Wingdings" panose="05000000000000000000" pitchFamily="2" charset="2"/>
              <a:buChar char="§"/>
            </a:pPr>
            <a:r>
              <a:rPr lang="en-US" altLang="en-US" dirty="0" smtClean="0">
                <a:latin typeface="Calibri Light" pitchFamily="34" charset="0"/>
              </a:rPr>
              <a:t>The discharge may reach a navigable waterway, storm sewer or sanitary drain</a:t>
            </a:r>
          </a:p>
          <a:p>
            <a:pPr lvl="1">
              <a:buFont typeface="Wingdings" panose="05000000000000000000" pitchFamily="2" charset="2"/>
              <a:buChar char="§"/>
            </a:pPr>
            <a:r>
              <a:rPr lang="en-US" altLang="en-US" dirty="0" smtClean="0">
                <a:latin typeface="Calibri Light" pitchFamily="34" charset="0"/>
              </a:rPr>
              <a:t>The discharge requires special equipment or training to clean up</a:t>
            </a:r>
          </a:p>
          <a:p>
            <a:pPr lvl="1">
              <a:buFont typeface="Wingdings" panose="05000000000000000000" pitchFamily="2" charset="2"/>
              <a:buChar char="§"/>
            </a:pPr>
            <a:r>
              <a:rPr lang="en-US" altLang="en-US" dirty="0" smtClean="0">
                <a:latin typeface="Calibri Light" pitchFamily="34" charset="0"/>
              </a:rPr>
              <a:t>There is danger of fire or explosion</a:t>
            </a:r>
          </a:p>
          <a:p>
            <a:pPr marL="0" indent="0" algn="l">
              <a:buNone/>
            </a:pPr>
            <a:r>
              <a:rPr lang="en-US" altLang="en-US" sz="2800" b="1" i="1" dirty="0" smtClean="0">
                <a:latin typeface="Calibri Light" pitchFamily="34" charset="0"/>
              </a:rPr>
              <a:t>The above discharges require response by the Fire Department – call 911.</a:t>
            </a:r>
          </a:p>
          <a:p>
            <a:pPr marL="0" indent="0" algn="l">
              <a:spcBef>
                <a:spcPct val="0"/>
              </a:spcBef>
            </a:pPr>
            <a:endParaRPr lang="en-US" altLang="en-US" dirty="0" smtClean="0">
              <a:latin typeface="Calibri Light" pitchFamily="34" charset="0"/>
            </a:endParaRPr>
          </a:p>
          <a:p>
            <a:pPr marL="457200" lvl="1" indent="0" algn="l">
              <a:spcBef>
                <a:spcPct val="0"/>
              </a:spcBef>
              <a:buFontTx/>
              <a:buChar char="-"/>
            </a:pPr>
            <a:endParaRPr lang="en-US" altLang="en-US" dirty="0" smtClean="0">
              <a:latin typeface="Calibri Light" pitchFamily="34" charset="0"/>
            </a:endParaRPr>
          </a:p>
          <a:p>
            <a:pPr marL="0" indent="0" algn="l">
              <a:buFontTx/>
              <a:buChar char="-"/>
            </a:pPr>
            <a:endParaRPr lang="en-US" altLang="en-US" dirty="0" smtClean="0">
              <a:latin typeface="Calibri Light" pitchFamily="34" charset="0"/>
            </a:endParaRPr>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COUNTERMEASURES</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424241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035585" y="1576949"/>
            <a:ext cx="7356143" cy="4461799"/>
          </a:xfrm>
          <a:prstGeom prst="rect">
            <a:avLst/>
          </a:prstGeom>
        </p:spPr>
        <p:txBody>
          <a:bodyPr wrap="square" numCol="1" anchor="t" anchorCtr="0" compatLnSpc="1">
            <a:prstTxWarp prst="textNoShape">
              <a:avLst/>
            </a:prstTxWarp>
            <a:normAutofit/>
          </a:bodyPr>
          <a:lstStyle/>
          <a:p>
            <a:pPr marL="0" indent="0" algn="l">
              <a:lnSpc>
                <a:spcPct val="90000"/>
              </a:lnSpc>
              <a:spcAft>
                <a:spcPts val="0"/>
              </a:spcAft>
              <a:buNone/>
            </a:pPr>
            <a:r>
              <a:rPr lang="en-US" altLang="en-US" sz="2400" b="1" dirty="0" smtClean="0">
                <a:latin typeface="Calibri Light" pitchFamily="34" charset="0"/>
              </a:rPr>
              <a:t>Oil Spill Release Response Steps</a:t>
            </a:r>
          </a:p>
          <a:p>
            <a:pPr marL="0" indent="0" algn="l">
              <a:lnSpc>
                <a:spcPct val="90000"/>
              </a:lnSpc>
              <a:buNone/>
            </a:pPr>
            <a:r>
              <a:rPr lang="en-US" altLang="en-US" sz="2400" i="1" dirty="0" smtClean="0">
                <a:latin typeface="Calibri Light" pitchFamily="34" charset="0"/>
              </a:rPr>
              <a:t>Incidental (Minor) Discharge</a:t>
            </a:r>
          </a:p>
          <a:p>
            <a:pPr marL="914400" lvl="1" indent="-457200">
              <a:lnSpc>
                <a:spcPct val="90000"/>
              </a:lnSpc>
              <a:buAutoNum type="arabicParenR"/>
            </a:pPr>
            <a:r>
              <a:rPr lang="en-US" altLang="en-US" sz="2200" b="1" dirty="0" smtClean="0">
                <a:latin typeface="Calibri Light" pitchFamily="34" charset="0"/>
              </a:rPr>
              <a:t>Secure the site</a:t>
            </a:r>
          </a:p>
          <a:p>
            <a:pPr marL="914400" lvl="1" indent="-457200">
              <a:lnSpc>
                <a:spcPct val="90000"/>
              </a:lnSpc>
              <a:buFont typeface="Arial"/>
              <a:buAutoNum type="arabicParenR"/>
            </a:pPr>
            <a:r>
              <a:rPr lang="en-US" altLang="en-US" sz="2200" b="1" dirty="0" smtClean="0">
                <a:latin typeface="Calibri Light" pitchFamily="34" charset="0"/>
              </a:rPr>
              <a:t>Control and contain the spill </a:t>
            </a:r>
            <a:endParaRPr lang="en-US" altLang="en-US" sz="2200" dirty="0">
              <a:latin typeface="Calibri Light" pitchFamily="34" charset="0"/>
            </a:endParaRPr>
          </a:p>
          <a:p>
            <a:pPr marL="914400" lvl="1" indent="-457200">
              <a:lnSpc>
                <a:spcPct val="90000"/>
              </a:lnSpc>
              <a:buFont typeface="Arial"/>
              <a:buAutoNum type="arabicParenR"/>
            </a:pPr>
            <a:r>
              <a:rPr lang="en-US" altLang="en-US" sz="2200" b="1" dirty="0" smtClean="0">
                <a:latin typeface="Calibri Light" pitchFamily="34" charset="0"/>
              </a:rPr>
              <a:t>Notify the Facility Emergency Coordinator</a:t>
            </a:r>
          </a:p>
          <a:p>
            <a:pPr marL="914400" lvl="1" indent="-457200">
              <a:lnSpc>
                <a:spcPct val="90000"/>
              </a:lnSpc>
              <a:buFont typeface="Arial"/>
              <a:buAutoNum type="arabicParenR"/>
            </a:pPr>
            <a:r>
              <a:rPr lang="en-US" altLang="en-US" sz="2200" b="1" dirty="0" smtClean="0">
                <a:latin typeface="Calibri Light" pitchFamily="34" charset="0"/>
              </a:rPr>
              <a:t>Clean up the spill </a:t>
            </a:r>
            <a:endParaRPr lang="en-US" altLang="en-US" sz="2200" dirty="0">
              <a:latin typeface="Calibri Light" pitchFamily="34" charset="0"/>
            </a:endParaRPr>
          </a:p>
          <a:p>
            <a:pPr marL="914400" lvl="1" indent="-457200">
              <a:lnSpc>
                <a:spcPct val="90000"/>
              </a:lnSpc>
              <a:buFont typeface="Arial"/>
              <a:buAutoNum type="arabicParenR"/>
            </a:pPr>
            <a:r>
              <a:rPr lang="en-US" altLang="en-US" sz="2200" b="1" dirty="0" smtClean="0">
                <a:latin typeface="Calibri Light" pitchFamily="34" charset="0"/>
              </a:rPr>
              <a:t>Complete the </a:t>
            </a:r>
            <a:r>
              <a:rPr lang="en-US" altLang="en-US" sz="2200" b="1" i="1" dirty="0" smtClean="0">
                <a:latin typeface="Calibri Light" pitchFamily="34" charset="0"/>
              </a:rPr>
              <a:t>Spill </a:t>
            </a:r>
            <a:r>
              <a:rPr lang="en-US" altLang="en-US" sz="2200" b="1" i="1" dirty="0">
                <a:latin typeface="Calibri Light" pitchFamily="34" charset="0"/>
              </a:rPr>
              <a:t>I</a:t>
            </a:r>
            <a:r>
              <a:rPr lang="en-US" altLang="en-US" sz="2200" b="1" i="1" dirty="0" smtClean="0">
                <a:latin typeface="Calibri Light" pitchFamily="34" charset="0"/>
              </a:rPr>
              <a:t>ncident </a:t>
            </a:r>
            <a:r>
              <a:rPr lang="en-US" altLang="en-US" sz="2200" b="1" i="1" dirty="0">
                <a:latin typeface="Calibri Light" pitchFamily="34" charset="0"/>
              </a:rPr>
              <a:t>R</a:t>
            </a:r>
            <a:r>
              <a:rPr lang="en-US" altLang="en-US" sz="2200" b="1" i="1" dirty="0" smtClean="0">
                <a:latin typeface="Calibri Light" pitchFamily="34" charset="0"/>
              </a:rPr>
              <a:t>eport </a:t>
            </a:r>
            <a:r>
              <a:rPr lang="en-US" altLang="en-US" sz="2200" b="1" dirty="0" smtClean="0">
                <a:latin typeface="Calibri Light" pitchFamily="34" charset="0"/>
              </a:rPr>
              <a:t>form</a:t>
            </a:r>
          </a:p>
          <a:p>
            <a:pPr indent="0">
              <a:lnSpc>
                <a:spcPct val="90000"/>
              </a:lnSpc>
              <a:buNone/>
            </a:pPr>
            <a:endParaRPr lang="en-US" altLang="en-US" sz="2200" i="1" dirty="0" smtClean="0">
              <a:latin typeface="Calibri Light" pitchFamily="34" charset="0"/>
            </a:endParaRPr>
          </a:p>
          <a:p>
            <a:pPr indent="0">
              <a:lnSpc>
                <a:spcPct val="90000"/>
              </a:lnSpc>
              <a:buNone/>
            </a:pPr>
            <a:r>
              <a:rPr lang="en-US" altLang="en-US" sz="2000" i="1" dirty="0" smtClean="0">
                <a:latin typeface="Calibri Light" pitchFamily="34" charset="0"/>
              </a:rPr>
              <a:t>Refer to your facility’s SPCC plan for more detail, including notification information and reporting forms.</a:t>
            </a:r>
            <a:endParaRPr lang="en-US" altLang="en-US" sz="2000" b="1" i="1" dirty="0">
              <a:latin typeface="Calibri Light" pitchFamily="34" charset="0"/>
            </a:endParaRPr>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COUNTERMEASURES</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3399470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035586" y="1570673"/>
            <a:ext cx="7356143" cy="4389453"/>
          </a:xfrm>
          <a:prstGeom prst="rect">
            <a:avLst/>
          </a:prstGeom>
        </p:spPr>
        <p:txBody>
          <a:bodyPr wrap="square" numCol="1" anchor="t" anchorCtr="0" compatLnSpc="1">
            <a:prstTxWarp prst="textNoShape">
              <a:avLst/>
            </a:prstTxWarp>
            <a:normAutofit/>
          </a:bodyPr>
          <a:lstStyle/>
          <a:p>
            <a:pPr marL="0" indent="0" algn="l">
              <a:lnSpc>
                <a:spcPct val="90000"/>
              </a:lnSpc>
              <a:spcAft>
                <a:spcPts val="0"/>
              </a:spcAft>
              <a:buNone/>
            </a:pPr>
            <a:r>
              <a:rPr lang="en-US" altLang="en-US" sz="2400" b="1" dirty="0" smtClean="0">
                <a:latin typeface="Calibri Light" pitchFamily="34" charset="0"/>
              </a:rPr>
              <a:t>Oil Spill Release Response Steps</a:t>
            </a:r>
          </a:p>
          <a:p>
            <a:pPr marL="0" indent="0" algn="l">
              <a:lnSpc>
                <a:spcPct val="90000"/>
              </a:lnSpc>
              <a:buNone/>
            </a:pPr>
            <a:r>
              <a:rPr lang="en-US" altLang="en-US" sz="2400" i="1" dirty="0" smtClean="0">
                <a:latin typeface="Calibri Light" pitchFamily="34" charset="0"/>
              </a:rPr>
              <a:t>Non-incidental (Major) Discharge</a:t>
            </a:r>
          </a:p>
          <a:p>
            <a:pPr marL="914400" lvl="1" indent="-457200">
              <a:lnSpc>
                <a:spcPct val="90000"/>
              </a:lnSpc>
              <a:buAutoNum type="arabicParenR"/>
            </a:pPr>
            <a:r>
              <a:rPr lang="en-US" altLang="en-US" sz="2200" b="1" dirty="0" smtClean="0">
                <a:latin typeface="Calibri Light" pitchFamily="34" charset="0"/>
              </a:rPr>
              <a:t>Secure the site</a:t>
            </a:r>
          </a:p>
          <a:p>
            <a:pPr marL="914400" lvl="1" indent="-457200">
              <a:lnSpc>
                <a:spcPct val="90000"/>
              </a:lnSpc>
              <a:buFont typeface="Arial"/>
              <a:buAutoNum type="arabicParenR"/>
            </a:pPr>
            <a:r>
              <a:rPr lang="en-US" altLang="en-US" sz="2200" b="1" dirty="0" smtClean="0">
                <a:latin typeface="Calibri Light" pitchFamily="34" charset="0"/>
              </a:rPr>
              <a:t>Contact the Facility Emergency Coordinator</a:t>
            </a:r>
          </a:p>
          <a:p>
            <a:pPr marL="914400" lvl="1" indent="-457200">
              <a:lnSpc>
                <a:spcPct val="90000"/>
              </a:lnSpc>
              <a:buFont typeface="Arial"/>
              <a:buAutoNum type="arabicParenR"/>
            </a:pPr>
            <a:r>
              <a:rPr lang="en-US" altLang="en-US" sz="2200" b="1" dirty="0" smtClean="0">
                <a:latin typeface="Calibri Light" pitchFamily="34" charset="0"/>
              </a:rPr>
              <a:t>Contact the Fire Department</a:t>
            </a:r>
            <a:endParaRPr lang="en-US" altLang="en-US" sz="2200" dirty="0">
              <a:latin typeface="Calibri Light" pitchFamily="34" charset="0"/>
            </a:endParaRPr>
          </a:p>
          <a:p>
            <a:pPr marL="914400" lvl="1" indent="-457200">
              <a:lnSpc>
                <a:spcPct val="90000"/>
              </a:lnSpc>
              <a:buFont typeface="Arial"/>
              <a:buAutoNum type="arabicParenR"/>
            </a:pPr>
            <a:r>
              <a:rPr lang="en-US" altLang="en-US" sz="2200" b="1" dirty="0" smtClean="0">
                <a:latin typeface="Calibri Light" pitchFamily="34" charset="0"/>
              </a:rPr>
              <a:t>Complete the </a:t>
            </a:r>
            <a:r>
              <a:rPr lang="en-US" altLang="en-US" sz="2200" b="1" i="1" dirty="0" smtClean="0">
                <a:latin typeface="Calibri Light" pitchFamily="34" charset="0"/>
              </a:rPr>
              <a:t>Spill </a:t>
            </a:r>
            <a:r>
              <a:rPr lang="en-US" altLang="en-US" sz="2200" b="1" i="1" dirty="0">
                <a:latin typeface="Calibri Light" pitchFamily="34" charset="0"/>
              </a:rPr>
              <a:t>I</a:t>
            </a:r>
            <a:r>
              <a:rPr lang="en-US" altLang="en-US" sz="2200" b="1" i="1" dirty="0" smtClean="0">
                <a:latin typeface="Calibri Light" pitchFamily="34" charset="0"/>
              </a:rPr>
              <a:t>ncident </a:t>
            </a:r>
            <a:r>
              <a:rPr lang="en-US" altLang="en-US" sz="2200" b="1" i="1" dirty="0">
                <a:latin typeface="Calibri Light" pitchFamily="34" charset="0"/>
              </a:rPr>
              <a:t>R</a:t>
            </a:r>
            <a:r>
              <a:rPr lang="en-US" altLang="en-US" sz="2200" b="1" i="1" dirty="0" smtClean="0">
                <a:latin typeface="Calibri Light" pitchFamily="34" charset="0"/>
              </a:rPr>
              <a:t>eport </a:t>
            </a:r>
            <a:r>
              <a:rPr lang="en-US" altLang="en-US" sz="2200" b="1" dirty="0" smtClean="0">
                <a:latin typeface="Calibri Light" pitchFamily="34" charset="0"/>
              </a:rPr>
              <a:t>form</a:t>
            </a:r>
          </a:p>
          <a:p>
            <a:pPr marL="914400" lvl="1" indent="-457200">
              <a:lnSpc>
                <a:spcPct val="90000"/>
              </a:lnSpc>
              <a:buFont typeface="Arial"/>
              <a:buAutoNum type="arabicParenR"/>
            </a:pPr>
            <a:r>
              <a:rPr lang="en-US" altLang="en-US" sz="2200" b="1" dirty="0" smtClean="0">
                <a:latin typeface="Calibri Light" pitchFamily="34" charset="0"/>
              </a:rPr>
              <a:t>Control and contain the spill</a:t>
            </a:r>
          </a:p>
          <a:p>
            <a:pPr marL="914400" lvl="1" indent="-457200">
              <a:lnSpc>
                <a:spcPct val="90000"/>
              </a:lnSpc>
              <a:buFont typeface="Arial"/>
              <a:buAutoNum type="arabicParenR"/>
            </a:pPr>
            <a:r>
              <a:rPr lang="en-US" altLang="en-US" sz="2200" b="1" dirty="0" smtClean="0">
                <a:latin typeface="Calibri Light" pitchFamily="34" charset="0"/>
              </a:rPr>
              <a:t>Clean up the spill </a:t>
            </a:r>
            <a:r>
              <a:rPr lang="en-US" altLang="en-US" sz="2200" dirty="0" smtClean="0">
                <a:latin typeface="Calibri Light" pitchFamily="34" charset="0"/>
              </a:rPr>
              <a:t>(by or as directed by Fire Department or by an outside contractor)</a:t>
            </a:r>
            <a:endParaRPr lang="en-US" altLang="en-US" sz="2200" i="1" dirty="0" smtClean="0">
              <a:latin typeface="Calibri Light" pitchFamily="34" charset="0"/>
            </a:endParaRPr>
          </a:p>
          <a:p>
            <a:pPr indent="0">
              <a:lnSpc>
                <a:spcPct val="90000"/>
              </a:lnSpc>
              <a:buNone/>
            </a:pPr>
            <a:r>
              <a:rPr lang="en-US" altLang="en-US" sz="2000" i="1" dirty="0" smtClean="0">
                <a:latin typeface="Calibri Light" pitchFamily="34" charset="0"/>
              </a:rPr>
              <a:t>Refer to your facility’s SPCC plan for more detail, including notification information and reporting forms.</a:t>
            </a:r>
            <a:endParaRPr lang="en-US" altLang="en-US" sz="2000" b="1" i="1" dirty="0">
              <a:latin typeface="Calibri Light" pitchFamily="34" charset="0"/>
            </a:endParaRPr>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COUNTERMEASURES</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2151257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178804" y="1603559"/>
            <a:ext cx="5049672" cy="4010140"/>
          </a:xfrm>
          <a:prstGeom prst="rect">
            <a:avLst/>
          </a:prstGeom>
        </p:spPr>
        <p:txBody>
          <a:bodyPr wrap="square" numCol="1" anchor="t" anchorCtr="0" compatLnSpc="1">
            <a:prstTxWarp prst="textNoShape">
              <a:avLst/>
            </a:prstTxWarp>
          </a:bodyPr>
          <a:lstStyle/>
          <a:p>
            <a:pPr marL="0" indent="0" algn="l">
              <a:spcAft>
                <a:spcPts val="0"/>
              </a:spcAft>
              <a:buNone/>
            </a:pPr>
            <a:r>
              <a:rPr lang="en-US" altLang="en-US" sz="2400" b="1" dirty="0" smtClean="0">
                <a:latin typeface="Calibri Light" pitchFamily="34" charset="0"/>
              </a:rPr>
              <a:t>Spill Response Materials</a:t>
            </a:r>
          </a:p>
          <a:p>
            <a:pPr marL="0" indent="0" algn="l">
              <a:buNone/>
            </a:pPr>
            <a:r>
              <a:rPr lang="en-US" altLang="en-US" sz="2400" i="1" dirty="0" smtClean="0">
                <a:latin typeface="Calibri Light" pitchFamily="34" charset="0"/>
              </a:rPr>
              <a:t>Granular Absorbents and Spill Pads</a:t>
            </a:r>
          </a:p>
          <a:p>
            <a:pPr marL="0" indent="0" algn="l">
              <a:buNone/>
            </a:pPr>
            <a:r>
              <a:rPr lang="en-US" altLang="en-US" sz="2200" dirty="0" smtClean="0">
                <a:latin typeface="Calibri Light" pitchFamily="34" charset="0"/>
              </a:rPr>
              <a:t>Granular absorbents can be poured on incidental drips and around small spills to stop the spill from spreading and facilitate cleanup. </a:t>
            </a:r>
          </a:p>
          <a:p>
            <a:pPr marL="0" indent="0" algn="l">
              <a:buNone/>
            </a:pPr>
            <a:r>
              <a:rPr lang="en-US" altLang="en-US" sz="2200" dirty="0" smtClean="0">
                <a:latin typeface="Calibri Light" pitchFamily="34" charset="0"/>
              </a:rPr>
              <a:t>Spill pads can be used to absorb oil from incidental drips and small spills on impervious surfaces.</a:t>
            </a:r>
          </a:p>
          <a:p>
            <a:pPr marL="0" indent="0" algn="l"/>
            <a:endParaRPr lang="en-US" altLang="en-US" dirty="0" smtClean="0"/>
          </a:p>
          <a:p>
            <a:pPr marL="0" indent="0" algn="l"/>
            <a:endParaRPr lang="en-US" altLang="en-US" dirty="0" smtClean="0"/>
          </a:p>
          <a:p>
            <a:pPr marL="0" indent="0" algn="l"/>
            <a:endParaRPr lang="en-US" altLang="en-US" dirty="0" smtClean="0"/>
          </a:p>
          <a:p>
            <a:pPr marL="457200" lvl="1" indent="0" algn="l">
              <a:spcBef>
                <a:spcPct val="0"/>
              </a:spcBef>
              <a:buFontTx/>
              <a:buChar char="-"/>
            </a:pPr>
            <a:endParaRPr lang="en-US" altLang="en-US" dirty="0" smtClean="0"/>
          </a:p>
          <a:p>
            <a:pPr marL="0" indent="0" algn="l">
              <a:buFontTx/>
              <a:buChar char="-"/>
            </a:pPr>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278" y="1603559"/>
            <a:ext cx="1630483" cy="238454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463" y="4138227"/>
            <a:ext cx="1460298" cy="124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COUNTERMEASURES</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2990927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123720" y="1609613"/>
            <a:ext cx="5513696" cy="3822853"/>
          </a:xfrm>
          <a:prstGeom prst="rect">
            <a:avLst/>
          </a:prstGeom>
        </p:spPr>
        <p:txBody>
          <a:bodyPr wrap="square" numCol="1" anchor="t" anchorCtr="0" compatLnSpc="1">
            <a:prstTxWarp prst="textNoShape">
              <a:avLst/>
            </a:prstTxWarp>
            <a:normAutofit fontScale="77500" lnSpcReduction="20000"/>
          </a:bodyPr>
          <a:lstStyle/>
          <a:p>
            <a:pPr marL="0" indent="0" algn="l">
              <a:buNone/>
            </a:pPr>
            <a:r>
              <a:rPr lang="en-US" altLang="en-US" sz="3100" b="1" dirty="0" smtClean="0">
                <a:latin typeface="Calibri Light" pitchFamily="34" charset="0"/>
              </a:rPr>
              <a:t>Spill Response Materials</a:t>
            </a:r>
          </a:p>
          <a:p>
            <a:pPr marL="0" indent="0" algn="l">
              <a:buNone/>
            </a:pPr>
            <a:r>
              <a:rPr lang="en-US" altLang="en-US" sz="3100" i="1" dirty="0" smtClean="0">
                <a:latin typeface="Calibri Light" pitchFamily="34" charset="0"/>
              </a:rPr>
              <a:t>Drain Covers &amp; Blockers</a:t>
            </a:r>
          </a:p>
          <a:p>
            <a:pPr marL="0" indent="0" algn="l">
              <a:buNone/>
            </a:pPr>
            <a:r>
              <a:rPr lang="en-US" altLang="en-US" sz="2800" dirty="0" smtClean="0">
                <a:latin typeface="Calibri Light" pitchFamily="34" charset="0"/>
              </a:rPr>
              <a:t>A sock like the one shown here can be placed around spills to protect trench or floor drains. Temporary drain covers can also be used to cover floor drains in the event of a spill. Socks and other oil-only absorbent spill response materials should be kept inside spill kits.</a:t>
            </a:r>
          </a:p>
          <a:p>
            <a:pPr marL="0" indent="0" algn="l">
              <a:buNone/>
            </a:pPr>
            <a:endParaRPr lang="en-US" altLang="en-US" sz="1700" dirty="0" smtClean="0">
              <a:latin typeface="Calibri Light" pitchFamily="34" charset="0"/>
            </a:endParaRPr>
          </a:p>
          <a:p>
            <a:pPr marL="0" indent="0" algn="l">
              <a:buNone/>
            </a:pPr>
            <a:r>
              <a:rPr lang="en-US" altLang="en-US" sz="2800" dirty="0" smtClean="0">
                <a:latin typeface="Calibri Light" pitchFamily="34" charset="0"/>
              </a:rPr>
              <a:t>Protecting floor drains is critical since it means the difference between a controlled spill and a spill that is beyond your control (and perhaps into the environment).</a:t>
            </a:r>
          </a:p>
          <a:p>
            <a:pPr marL="457200" lvl="1" indent="0" algn="l">
              <a:spcBef>
                <a:spcPct val="0"/>
              </a:spcBef>
              <a:buFontTx/>
              <a:buChar char="-"/>
            </a:pPr>
            <a:endParaRPr lang="en-US" altLang="en-US" dirty="0" smtClean="0"/>
          </a:p>
          <a:p>
            <a:pPr marL="0" indent="0" algn="l">
              <a:buFontTx/>
              <a:buChar char="-"/>
            </a:pPr>
            <a:endParaRPr lang="en-US" alt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245" y="1609613"/>
            <a:ext cx="1624570" cy="206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735" y="3931989"/>
            <a:ext cx="1660080" cy="13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COUNTERMEASURES</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1230487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255925" y="1573140"/>
            <a:ext cx="5063319" cy="3736990"/>
          </a:xfrm>
          <a:prstGeom prst="rect">
            <a:avLst/>
          </a:prstGeom>
        </p:spPr>
        <p:txBody>
          <a:bodyPr wrap="square" numCol="1" anchor="t" anchorCtr="0" compatLnSpc="1">
            <a:prstTxWarp prst="textNoShape">
              <a:avLst/>
            </a:prstTxWarp>
          </a:bodyPr>
          <a:lstStyle/>
          <a:p>
            <a:pPr marL="0" indent="0" algn="l">
              <a:buNone/>
            </a:pPr>
            <a:r>
              <a:rPr lang="en-US" altLang="en-US" sz="2400" b="1" dirty="0" smtClean="0">
                <a:latin typeface="Calibri Light" pitchFamily="34" charset="0"/>
              </a:rPr>
              <a:t>Spill Response Materials</a:t>
            </a:r>
          </a:p>
          <a:p>
            <a:pPr marL="0" indent="0" algn="l">
              <a:buNone/>
            </a:pPr>
            <a:r>
              <a:rPr lang="en-US" altLang="en-US" sz="2400" i="1" dirty="0" smtClean="0">
                <a:latin typeface="Calibri Light" pitchFamily="34" charset="0"/>
              </a:rPr>
              <a:t>Spill Kits</a:t>
            </a:r>
          </a:p>
          <a:p>
            <a:pPr marL="0" indent="0" algn="l">
              <a:buNone/>
            </a:pPr>
            <a:r>
              <a:rPr lang="en-US" altLang="en-US" sz="2200" dirty="0" smtClean="0">
                <a:latin typeface="Calibri Light" pitchFamily="34" charset="0"/>
              </a:rPr>
              <a:t>This is an example of a weatherproof spill kit. There are absorbent pads, booms and socks inside the barrel, as well as temporary drain covers. Kits like these should be placed near oil storage tanks, drums and oil-containing equipment.</a:t>
            </a:r>
          </a:p>
          <a:p>
            <a:pPr marL="0" indent="0" algn="l"/>
            <a:endParaRPr lang="en-US" altLang="en-US" dirty="0" smtClean="0">
              <a:latin typeface="Calibri Light" pitchFamily="34" charset="0"/>
            </a:endParaRPr>
          </a:p>
          <a:p>
            <a:pPr marL="0" indent="0" algn="l">
              <a:spcBef>
                <a:spcPct val="0"/>
              </a:spcBef>
            </a:pPr>
            <a:endParaRPr lang="en-US" altLang="en-US" dirty="0" smtClean="0">
              <a:latin typeface="Calibri Light" pitchFamily="34" charset="0"/>
            </a:endParaRPr>
          </a:p>
          <a:p>
            <a:pPr marL="457200" lvl="1" indent="0" algn="l">
              <a:spcBef>
                <a:spcPct val="0"/>
              </a:spcBef>
              <a:buFontTx/>
              <a:buChar char="-"/>
            </a:pPr>
            <a:endParaRPr lang="en-US" altLang="en-US" dirty="0" smtClean="0"/>
          </a:p>
          <a:p>
            <a:pPr marL="0" indent="0" algn="l">
              <a:buFontTx/>
              <a:buChar char="-"/>
            </a:pPr>
            <a:endParaRPr lang="en-US" altLang="en-US" dirty="0" smtClean="0"/>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2833" y="1573140"/>
            <a:ext cx="210480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COUNTERMEASURES</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1384361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18365" y="790327"/>
            <a:ext cx="8331200" cy="582613"/>
          </a:xfrm>
        </p:spPr>
        <p:txBody>
          <a:bodyPr>
            <a:normAutofit/>
          </a:bodyPr>
          <a:lstStyle/>
          <a:p>
            <a:pPr>
              <a:defRPr/>
            </a:pPr>
            <a:r>
              <a:rPr lang="en-US" sz="2800" b="1" dirty="0" smtClean="0">
                <a:solidFill>
                  <a:schemeClr val="tx1"/>
                </a:solidFill>
                <a:latin typeface="Calibri Light" pitchFamily="34" charset="0"/>
              </a:rPr>
              <a:t>COURSE INTRODUCTION</a:t>
            </a:r>
            <a:endParaRPr lang="en-US" sz="2800" b="1" dirty="0">
              <a:solidFill>
                <a:schemeClr val="tx1"/>
              </a:solidFill>
              <a:latin typeface="Calibri Light" pitchFamily="34" charset="0"/>
            </a:endParaRPr>
          </a:p>
        </p:txBody>
      </p:sp>
      <p:sp>
        <p:nvSpPr>
          <p:cNvPr id="2" name="Content Placeholder 1"/>
          <p:cNvSpPr>
            <a:spLocks noGrp="1"/>
          </p:cNvSpPr>
          <p:nvPr>
            <p:ph idx="1"/>
          </p:nvPr>
        </p:nvSpPr>
        <p:spPr>
          <a:xfrm>
            <a:off x="925417" y="1520542"/>
            <a:ext cx="7326217" cy="4776716"/>
          </a:xfrm>
          <a:prstGeom prst="rect">
            <a:avLst/>
          </a:prstGeom>
        </p:spPr>
        <p:txBody>
          <a:bodyPr wrap="square" numCol="1" anchor="t" anchorCtr="0" compatLnSpc="1">
            <a:prstTxWarp prst="textNoShape">
              <a:avLst/>
            </a:prstTxWarp>
            <a:normAutofit/>
          </a:bodyPr>
          <a:lstStyle/>
          <a:p>
            <a:pPr marL="0" indent="0" algn="l">
              <a:buNone/>
            </a:pPr>
            <a:r>
              <a:rPr lang="en-US" altLang="en-US" sz="2200" dirty="0" smtClean="0">
                <a:latin typeface="Calibri Light" pitchFamily="34" charset="0"/>
              </a:rPr>
              <a:t>Welcome to the UWSA Spill Prevention Control &amp; Countermeasure (SPCC) training presentation, which is intended for use by University of Wisconsin campuses as a template and to be supplemented with facility-specific information.</a:t>
            </a:r>
          </a:p>
          <a:p>
            <a:pPr marL="0" indent="0" algn="l">
              <a:buNone/>
            </a:pPr>
            <a:endParaRPr lang="en-US" altLang="en-US" sz="2000" dirty="0" smtClean="0">
              <a:latin typeface="Calibri Light" pitchFamily="34" charset="0"/>
            </a:endParaRPr>
          </a:p>
          <a:p>
            <a:pPr marL="0" indent="0" algn="l">
              <a:buNone/>
            </a:pPr>
            <a:r>
              <a:rPr lang="en-US" altLang="en-US" sz="2200" dirty="0" smtClean="0">
                <a:latin typeface="Calibri Light" pitchFamily="34" charset="0"/>
              </a:rPr>
              <a:t>This training will orient you to the United States Environmental Protection Agency (USEPA) SPCC rule, which applies to certain facilities storing oil products. All </a:t>
            </a:r>
            <a:r>
              <a:rPr lang="en-US" altLang="en-US" sz="2200" dirty="0">
                <a:latin typeface="Calibri Light" pitchFamily="34" charset="0"/>
              </a:rPr>
              <a:t>oil-handling personnel </a:t>
            </a:r>
            <a:r>
              <a:rPr lang="en-US" altLang="en-US" sz="2200" dirty="0" smtClean="0">
                <a:latin typeface="Calibri Light" pitchFamily="34" charset="0"/>
              </a:rPr>
              <a:t>must </a:t>
            </a:r>
            <a:r>
              <a:rPr lang="en-US" altLang="en-US" sz="2200" dirty="0">
                <a:latin typeface="Calibri Light" pitchFamily="34" charset="0"/>
              </a:rPr>
              <a:t>receive </a:t>
            </a:r>
            <a:r>
              <a:rPr lang="en-US" altLang="en-US" sz="2200" dirty="0" smtClean="0">
                <a:latin typeface="Calibri Light" pitchFamily="34" charset="0"/>
              </a:rPr>
              <a:t>at least annual </a:t>
            </a:r>
            <a:r>
              <a:rPr lang="en-US" altLang="en-US" sz="2200" dirty="0">
                <a:latin typeface="Calibri Light" pitchFamily="34" charset="0"/>
              </a:rPr>
              <a:t>training </a:t>
            </a:r>
            <a:r>
              <a:rPr lang="en-US" altLang="en-US" sz="2200" dirty="0" smtClean="0">
                <a:latin typeface="Calibri Light" pitchFamily="34" charset="0"/>
              </a:rPr>
              <a:t>to respond properly </a:t>
            </a:r>
            <a:r>
              <a:rPr lang="en-US" altLang="en-US" sz="2200" dirty="0">
                <a:latin typeface="Calibri Light" pitchFamily="34" charset="0"/>
              </a:rPr>
              <a:t>to spills in their work </a:t>
            </a:r>
            <a:r>
              <a:rPr lang="en-US" altLang="en-US" sz="2200" dirty="0" smtClean="0">
                <a:latin typeface="Calibri Light" pitchFamily="34" charset="0"/>
              </a:rPr>
              <a:t>areas. </a:t>
            </a:r>
            <a:endParaRPr lang="en-US" altLang="en-US" sz="2200" dirty="0" smtClean="0"/>
          </a:p>
        </p:txBody>
      </p:sp>
    </p:spTree>
    <p:extLst>
      <p:ext uri="{BB962C8B-B14F-4D97-AF65-F5344CB8AC3E}">
        <p14:creationId xmlns:p14="http://schemas.microsoft.com/office/powerpoint/2010/main" val="1384252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19541" y="1611126"/>
            <a:ext cx="7328848" cy="4075112"/>
          </a:xfrm>
          <a:prstGeom prst="rect">
            <a:avLst/>
          </a:prstGeom>
        </p:spPr>
        <p:txBody>
          <a:bodyPr wrap="square" numCol="1" anchor="t" anchorCtr="0" compatLnSpc="1">
            <a:prstTxWarp prst="textNoShape">
              <a:avLst/>
            </a:prstTxWarp>
            <a:normAutofit fontScale="70000" lnSpcReduction="20000"/>
          </a:bodyPr>
          <a:lstStyle/>
          <a:p>
            <a:pPr marL="0" indent="0" algn="l">
              <a:buNone/>
            </a:pPr>
            <a:r>
              <a:rPr lang="en-US" altLang="en-US" dirty="0" smtClean="0">
                <a:latin typeface="Calibri Light" pitchFamily="34" charset="0"/>
              </a:rPr>
              <a:t>Certain spills must be reported to both internal personnel and external agencies (federal, state or local agencies). Should a reportable release of oil or hazardous materials to the environment occur from your facility, the appropriate agencies must be contacted immediately. </a:t>
            </a:r>
          </a:p>
          <a:p>
            <a:pPr marL="0" indent="0" algn="l">
              <a:buNone/>
            </a:pPr>
            <a:endParaRPr lang="en-US" altLang="en-US" sz="3100" dirty="0" smtClean="0">
              <a:latin typeface="Calibri Light" pitchFamily="34" charset="0"/>
            </a:endParaRPr>
          </a:p>
          <a:p>
            <a:pPr marL="0" indent="0" algn="l">
              <a:buNone/>
            </a:pPr>
            <a:r>
              <a:rPr lang="en-US" altLang="en-US" dirty="0" smtClean="0">
                <a:latin typeface="Calibri Light" pitchFamily="34" charset="0"/>
              </a:rPr>
              <a:t>In the event of a spill, the employee discovering the release shall immediately consult the response procedures within the SPCC plan to make the appropriate notifications.</a:t>
            </a:r>
          </a:p>
          <a:p>
            <a:pPr marL="0" indent="0" algn="l">
              <a:buNone/>
            </a:pPr>
            <a:endParaRPr lang="en-US" altLang="en-US" dirty="0">
              <a:latin typeface="Calibri Light" pitchFamily="34" charset="0"/>
            </a:endParaRPr>
          </a:p>
          <a:p>
            <a:pPr marL="0" indent="0" algn="l">
              <a:buNone/>
            </a:pPr>
            <a:r>
              <a:rPr lang="en-US" altLang="en-US" dirty="0" smtClean="0">
                <a:latin typeface="Calibri Light" pitchFamily="34" charset="0"/>
              </a:rPr>
              <a:t>Please review the </a:t>
            </a:r>
            <a:r>
              <a:rPr lang="en-US" altLang="en-US" i="1" dirty="0" smtClean="0">
                <a:latin typeface="Calibri Light" pitchFamily="34" charset="0"/>
              </a:rPr>
              <a:t>Oil Spill Notification Procedures </a:t>
            </a:r>
            <a:r>
              <a:rPr lang="en-US" altLang="en-US" dirty="0" smtClean="0">
                <a:latin typeface="Calibri Light" pitchFamily="34" charset="0"/>
              </a:rPr>
              <a:t>section of your facility’s SPCC plan. An example is given on the next slide.</a:t>
            </a:r>
            <a:endParaRPr lang="en-US" altLang="en-US" dirty="0">
              <a:latin typeface="Calibri Light" pitchFamily="34" charset="0"/>
            </a:endParaRPr>
          </a:p>
          <a:p>
            <a:pPr marL="0" indent="0" algn="l">
              <a:buNone/>
            </a:pPr>
            <a:endParaRPr lang="en-US" altLang="en-US" dirty="0" smtClean="0">
              <a:latin typeface="Calibri Light" pitchFamily="34" charset="0"/>
            </a:endParaRPr>
          </a:p>
          <a:p>
            <a:pPr marL="0" indent="0" algn="l"/>
            <a:endParaRPr lang="en-US" altLang="en-US" dirty="0" smtClean="0">
              <a:latin typeface="Calibri Light" pitchFamily="34" charset="0"/>
            </a:endParaRPr>
          </a:p>
          <a:p>
            <a:pPr marL="0" indent="0" algn="l">
              <a:spcBef>
                <a:spcPct val="0"/>
              </a:spcBef>
            </a:pPr>
            <a:endParaRPr lang="en-US" altLang="en-US" dirty="0" smtClean="0"/>
          </a:p>
          <a:p>
            <a:pPr marL="457200" lvl="1" indent="0" algn="l">
              <a:spcBef>
                <a:spcPct val="0"/>
              </a:spcBef>
              <a:buFontTx/>
              <a:buChar char="-"/>
            </a:pPr>
            <a:endParaRPr lang="en-US" altLang="en-US" dirty="0" smtClean="0"/>
          </a:p>
          <a:p>
            <a:pPr marL="0" indent="0" algn="l">
              <a:buFontTx/>
              <a:buChar char="-"/>
            </a:pPr>
            <a:endParaRPr lang="en-US" altLang="en-US" dirty="0" smtClean="0"/>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REPORTING</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4262875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911" y="1362800"/>
            <a:ext cx="3138858" cy="4024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1"/>
          <p:cNvSpPr>
            <a:spLocks noGrp="1"/>
          </p:cNvSpPr>
          <p:nvPr>
            <p:ph idx="1"/>
          </p:nvPr>
        </p:nvSpPr>
        <p:spPr>
          <a:xfrm>
            <a:off x="936434" y="1367041"/>
            <a:ext cx="3994059" cy="4015965"/>
          </a:xfrm>
          <a:prstGeom prst="rect">
            <a:avLst/>
          </a:prstGeom>
        </p:spPr>
        <p:txBody>
          <a:bodyPr wrap="square" numCol="1" anchor="t" anchorCtr="0" compatLnSpc="1">
            <a:prstTxWarp prst="textNoShape">
              <a:avLst/>
            </a:prstTxWarp>
            <a:normAutofit lnSpcReduction="10000"/>
          </a:bodyPr>
          <a:lstStyle/>
          <a:p>
            <a:pPr marL="0" indent="0" algn="l">
              <a:buNone/>
            </a:pPr>
            <a:r>
              <a:rPr lang="en-US" altLang="en-US" sz="2200" dirty="0" smtClean="0">
                <a:latin typeface="Calibri Light" pitchFamily="34" charset="0"/>
              </a:rPr>
              <a:t>An example of oil spill notification procedures outlined in an SPCC plan is shown here.</a:t>
            </a:r>
          </a:p>
          <a:p>
            <a:pPr marL="0" indent="0" algn="l">
              <a:buNone/>
            </a:pPr>
            <a:endParaRPr lang="en-US" altLang="en-US" sz="2200" dirty="0" smtClean="0">
              <a:latin typeface="Calibri Light" pitchFamily="34" charset="0"/>
            </a:endParaRPr>
          </a:p>
          <a:p>
            <a:pPr marL="0" indent="0" algn="l">
              <a:buNone/>
            </a:pPr>
            <a:r>
              <a:rPr lang="en-US" altLang="en-US" sz="2200" dirty="0" smtClean="0">
                <a:latin typeface="Calibri Light" pitchFamily="34" charset="0"/>
              </a:rPr>
              <a:t>In addition to the notifications specified in your facility SPCC plan, your safety department needs to be notified of any spills.</a:t>
            </a:r>
            <a:endParaRPr lang="en-US" altLang="en-US" sz="2200" dirty="0">
              <a:latin typeface="Calibri Light" pitchFamily="34" charset="0"/>
            </a:endParaRPr>
          </a:p>
          <a:p>
            <a:pPr marL="0" indent="0" algn="l">
              <a:buNone/>
            </a:pPr>
            <a:endParaRPr lang="en-US" altLang="en-US" sz="2200" b="1" dirty="0" smtClean="0">
              <a:solidFill>
                <a:schemeClr val="accent2">
                  <a:lumMod val="75000"/>
                </a:schemeClr>
              </a:solidFill>
              <a:latin typeface="Calibri Light" pitchFamily="34" charset="0"/>
            </a:endParaRPr>
          </a:p>
          <a:p>
            <a:pPr marL="0" indent="0" algn="l">
              <a:buNone/>
            </a:pPr>
            <a:r>
              <a:rPr lang="en-US" altLang="en-US" sz="2200" b="1" dirty="0" smtClean="0">
                <a:solidFill>
                  <a:schemeClr val="accent2">
                    <a:lumMod val="75000"/>
                  </a:schemeClr>
                </a:solidFill>
                <a:latin typeface="Calibri Light" pitchFamily="34" charset="0"/>
              </a:rPr>
              <a:t>[Insert EH&amp;S/Safety phone number here.]</a:t>
            </a:r>
            <a:endParaRPr lang="en-US" altLang="en-US" dirty="0" smtClean="0">
              <a:latin typeface="Calibri Light" pitchFamily="34" charset="0"/>
            </a:endParaRPr>
          </a:p>
          <a:p>
            <a:pPr marL="0" indent="0" algn="l">
              <a:spcBef>
                <a:spcPct val="0"/>
              </a:spcBef>
            </a:pPr>
            <a:endParaRPr lang="en-US" altLang="en-US" dirty="0" smtClean="0"/>
          </a:p>
          <a:p>
            <a:pPr marL="457200" lvl="1" indent="0" algn="l">
              <a:spcBef>
                <a:spcPct val="0"/>
              </a:spcBef>
              <a:buFontTx/>
              <a:buChar char="-"/>
            </a:pPr>
            <a:endParaRPr lang="en-US" altLang="en-US" dirty="0" smtClean="0"/>
          </a:p>
          <a:p>
            <a:pPr marL="0" indent="0" algn="l">
              <a:buFontTx/>
              <a:buChar char="-"/>
            </a:pPr>
            <a:endParaRPr lang="en-US" altLang="en-US" dirty="0" smtClean="0"/>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REPORTING</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2085905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05893" y="1547688"/>
            <a:ext cx="7356143" cy="4139680"/>
          </a:xfrm>
          <a:prstGeom prst="rect">
            <a:avLst/>
          </a:prstGeom>
        </p:spPr>
        <p:txBody>
          <a:bodyPr wrap="square" numCol="1" anchor="t" anchorCtr="0" compatLnSpc="1">
            <a:prstTxWarp prst="textNoShape">
              <a:avLst/>
            </a:prstTxWarp>
            <a:normAutofit fontScale="92500" lnSpcReduction="20000"/>
          </a:bodyPr>
          <a:lstStyle/>
          <a:p>
            <a:pPr marL="0" indent="0" algn="l">
              <a:spcAft>
                <a:spcPts val="0"/>
              </a:spcAft>
              <a:buNone/>
            </a:pPr>
            <a:r>
              <a:rPr lang="en-US" altLang="en-US" sz="2600" b="1" dirty="0" smtClean="0">
                <a:latin typeface="Calibri Light" pitchFamily="34" charset="0"/>
              </a:rPr>
              <a:t>Wisconsin Spill Reporting Requirements</a:t>
            </a:r>
          </a:p>
          <a:p>
            <a:pPr marL="0" indent="0" algn="l">
              <a:buNone/>
            </a:pPr>
            <a:r>
              <a:rPr lang="en-US" altLang="en-US" sz="2400" i="1" dirty="0" smtClean="0">
                <a:latin typeface="Calibri Light" panose="020F0302020204030204" pitchFamily="34" charset="0"/>
              </a:rPr>
              <a:t>Spills must be reported to the Wisconsin Department of Natural Resources (DNR) if: </a:t>
            </a:r>
          </a:p>
          <a:p>
            <a:pPr lvl="1">
              <a:buFont typeface="Wingdings" panose="05000000000000000000" pitchFamily="2" charset="2"/>
              <a:buChar char="§"/>
            </a:pPr>
            <a:r>
              <a:rPr lang="en-US" altLang="en-US" sz="2400" dirty="0" smtClean="0">
                <a:latin typeface="Calibri Light" panose="020F0302020204030204" pitchFamily="34" charset="0"/>
              </a:rPr>
              <a:t>One gallon or more of a flammable liquid (e.g., gasoline) is discharged onto an unpaved surface</a:t>
            </a:r>
          </a:p>
          <a:p>
            <a:pPr lvl="1">
              <a:buFont typeface="Wingdings" panose="05000000000000000000" pitchFamily="2" charset="2"/>
              <a:buChar char="§"/>
            </a:pPr>
            <a:r>
              <a:rPr lang="en-US" altLang="en-US" sz="2400" dirty="0" smtClean="0">
                <a:latin typeface="Calibri Light" panose="020F0302020204030204" pitchFamily="34" charset="0"/>
              </a:rPr>
              <a:t>Five gallons or more of a combustible liquid (e.g., diesel) is discharged onto an unpaved surface</a:t>
            </a:r>
          </a:p>
          <a:p>
            <a:pPr lvl="1">
              <a:buFont typeface="Wingdings" panose="05000000000000000000" pitchFamily="2" charset="2"/>
              <a:buChar char="§"/>
            </a:pPr>
            <a:r>
              <a:rPr lang="en-US" altLang="en-US" sz="2400" dirty="0" smtClean="0">
                <a:latin typeface="Calibri Light" panose="020F0302020204030204" pitchFamily="34" charset="0"/>
              </a:rPr>
              <a:t>Discharge threatens public health, welfare or the environment</a:t>
            </a:r>
          </a:p>
          <a:p>
            <a:pPr lvl="1">
              <a:buFont typeface="Wingdings" panose="05000000000000000000" pitchFamily="2" charset="2"/>
              <a:buChar char="§"/>
            </a:pPr>
            <a:r>
              <a:rPr lang="en-US" altLang="en-US" sz="2400" dirty="0" smtClean="0">
                <a:latin typeface="Calibri Light" panose="020F0302020204030204" pitchFamily="34" charset="0"/>
              </a:rPr>
              <a:t>Discharge produces a sheen on water and/or threatens navigable waters</a:t>
            </a:r>
          </a:p>
          <a:p>
            <a:pPr indent="0">
              <a:buNone/>
            </a:pPr>
            <a:r>
              <a:rPr lang="en-US" altLang="en-US" sz="2600" b="1" i="1" dirty="0">
                <a:latin typeface="Calibri" panose="020F0502020204030204" pitchFamily="34" charset="0"/>
              </a:rPr>
              <a:t>Wisconsin Spill Reporting </a:t>
            </a:r>
            <a:r>
              <a:rPr lang="en-US" altLang="en-US" sz="2600" b="1" i="1" dirty="0" smtClean="0">
                <a:latin typeface="Calibri" panose="020F0502020204030204" pitchFamily="34" charset="0"/>
              </a:rPr>
              <a:t>Hotline: (800) 943-0003</a:t>
            </a:r>
            <a:endParaRPr lang="en-US" altLang="en-US" sz="2600" i="1" dirty="0" smtClean="0">
              <a:latin typeface="Calibri" panose="020F0502020204030204" pitchFamily="34" charset="0"/>
            </a:endParaRPr>
          </a:p>
          <a:p>
            <a:pPr marL="0" indent="0" algn="l">
              <a:buFontTx/>
              <a:buChar char="-"/>
            </a:pPr>
            <a:endParaRPr lang="en-US" altLang="en-US" dirty="0" smtClean="0"/>
          </a:p>
          <a:p>
            <a:pPr marL="0" indent="0" algn="l">
              <a:buFontTx/>
              <a:buChar char="-"/>
            </a:pPr>
            <a:endParaRPr lang="en-US" altLang="en-US" dirty="0" smtClean="0"/>
          </a:p>
          <a:p>
            <a:pPr marL="0" indent="0" algn="l">
              <a:spcBef>
                <a:spcPct val="0"/>
              </a:spcBef>
            </a:pPr>
            <a:endParaRPr lang="en-US" altLang="en-US" dirty="0" smtClean="0"/>
          </a:p>
          <a:p>
            <a:pPr marL="457200" lvl="1" indent="0" algn="l">
              <a:spcBef>
                <a:spcPct val="0"/>
              </a:spcBef>
              <a:buFontTx/>
              <a:buChar char="-"/>
            </a:pPr>
            <a:endParaRPr lang="en-US" altLang="en-US" dirty="0" smtClean="0"/>
          </a:p>
          <a:p>
            <a:pPr marL="0" indent="0" algn="l">
              <a:buFontTx/>
              <a:buChar char="-"/>
            </a:pPr>
            <a:endParaRPr lang="en-US" altLang="en-US" dirty="0" smtClean="0"/>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SPILL REPORTING</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3535115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19541" y="1613785"/>
            <a:ext cx="7328848" cy="4448151"/>
          </a:xfrm>
          <a:prstGeom prst="rect">
            <a:avLst/>
          </a:prstGeom>
        </p:spPr>
        <p:txBody>
          <a:bodyPr wrap="square" numCol="1" anchor="t" anchorCtr="0" compatLnSpc="1">
            <a:prstTxWarp prst="textNoShape">
              <a:avLst/>
            </a:prstTxWarp>
            <a:normAutofit lnSpcReduction="10000"/>
          </a:bodyPr>
          <a:lstStyle/>
          <a:p>
            <a:pPr marL="0" indent="0" algn="l">
              <a:lnSpc>
                <a:spcPct val="80000"/>
              </a:lnSpc>
              <a:buNone/>
            </a:pPr>
            <a:r>
              <a:rPr lang="en-US" altLang="en-US" sz="2200" dirty="0" smtClean="0">
                <a:latin typeface="Calibri Light" pitchFamily="34" charset="0"/>
              </a:rPr>
              <a:t>As part of the SPCC rule, your facility is required to inspect equipment to ensure that it is well maintained. This is performed as a spill prevention measure.</a:t>
            </a:r>
          </a:p>
          <a:p>
            <a:pPr marL="0" indent="0" algn="l">
              <a:lnSpc>
                <a:spcPct val="80000"/>
              </a:lnSpc>
              <a:buNone/>
            </a:pPr>
            <a:endParaRPr lang="en-US" altLang="en-US" sz="1200" dirty="0" smtClean="0">
              <a:latin typeface="Calibri Light" pitchFamily="34" charset="0"/>
            </a:endParaRPr>
          </a:p>
          <a:p>
            <a:pPr marL="0" indent="0" algn="l">
              <a:lnSpc>
                <a:spcPct val="80000"/>
              </a:lnSpc>
              <a:buNone/>
            </a:pPr>
            <a:r>
              <a:rPr lang="en-US" altLang="en-US" sz="2200" dirty="0">
                <a:latin typeface="Calibri Light" pitchFamily="34" charset="0"/>
              </a:rPr>
              <a:t>V</a:t>
            </a:r>
            <a:r>
              <a:rPr lang="en-US" altLang="en-US" sz="2200" dirty="0" smtClean="0">
                <a:latin typeface="Calibri Light" pitchFamily="34" charset="0"/>
              </a:rPr>
              <a:t>isual inspection of tanks and piping, dispensing equipment and tank support structures should be conducted on an as-used basis. Formal, documented inspections of oil storage containers and equipment are to be conducted monthly and annually. Checklists for documenting these inspections are included in the appendix of your facility’s SPCC plan. </a:t>
            </a:r>
          </a:p>
          <a:p>
            <a:pPr marL="0" indent="0" algn="l">
              <a:lnSpc>
                <a:spcPct val="80000"/>
              </a:lnSpc>
              <a:buNone/>
            </a:pPr>
            <a:endParaRPr lang="en-US" altLang="en-US" sz="2200" dirty="0" smtClean="0">
              <a:latin typeface="Calibri Light" pitchFamily="34" charset="0"/>
            </a:endParaRPr>
          </a:p>
          <a:p>
            <a:pPr marL="0" indent="0" algn="l">
              <a:lnSpc>
                <a:spcPct val="80000"/>
              </a:lnSpc>
              <a:buNone/>
            </a:pPr>
            <a:r>
              <a:rPr lang="en-US" altLang="en-US" sz="2200" dirty="0" smtClean="0">
                <a:latin typeface="Calibri Light" pitchFamily="34" charset="0"/>
              </a:rPr>
              <a:t>Any discrepancies noted during the inspections must be corrected or identified to appropriate personnel. Repairs should be recorded on the </a:t>
            </a:r>
            <a:r>
              <a:rPr lang="en-US" altLang="en-US" sz="2200" i="1" dirty="0" smtClean="0">
                <a:latin typeface="Calibri Light" pitchFamily="34" charset="0"/>
              </a:rPr>
              <a:t>Tank and Container Repair Record </a:t>
            </a:r>
            <a:r>
              <a:rPr lang="en-US" altLang="en-US" sz="2200" dirty="0" smtClean="0">
                <a:latin typeface="Calibri Light" pitchFamily="34" charset="0"/>
              </a:rPr>
              <a:t>form, which is also located in the appendix of your facility’s SPCC plan.</a:t>
            </a:r>
          </a:p>
          <a:p>
            <a:pPr marL="0" indent="0" algn="l">
              <a:lnSpc>
                <a:spcPct val="80000"/>
              </a:lnSpc>
              <a:spcBef>
                <a:spcPct val="0"/>
              </a:spcBef>
            </a:pPr>
            <a:endParaRPr lang="en-US" altLang="en-US" sz="1700" dirty="0" smtClean="0"/>
          </a:p>
          <a:p>
            <a:pPr marL="457200" lvl="1" indent="0" algn="l">
              <a:lnSpc>
                <a:spcPct val="80000"/>
              </a:lnSpc>
              <a:spcBef>
                <a:spcPct val="0"/>
              </a:spcBef>
              <a:buFontTx/>
              <a:buChar char="-"/>
            </a:pPr>
            <a:endParaRPr lang="en-US" altLang="en-US" sz="1500" dirty="0" smtClean="0"/>
          </a:p>
          <a:p>
            <a:pPr marL="0" indent="0" algn="l">
              <a:lnSpc>
                <a:spcPct val="80000"/>
              </a:lnSpc>
              <a:buFontTx/>
              <a:buChar char="-"/>
            </a:pPr>
            <a:endParaRPr lang="en-US" altLang="en-US" sz="1700" dirty="0" smtClean="0"/>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INSPECTIONS &amp; RECORDKEEPING</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3331703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928048" y="1362800"/>
            <a:ext cx="4393099" cy="4967784"/>
          </a:xfrm>
          <a:prstGeom prst="rect">
            <a:avLst/>
          </a:prstGeom>
        </p:spPr>
        <p:txBody>
          <a:bodyPr wrap="square" numCol="1" anchor="t" anchorCtr="0" compatLnSpc="1">
            <a:prstTxWarp prst="textNoShape">
              <a:avLst/>
            </a:prstTxWarp>
            <a:normAutofit/>
          </a:bodyPr>
          <a:lstStyle/>
          <a:p>
            <a:pPr marL="0" indent="0" algn="l">
              <a:buNone/>
            </a:pPr>
            <a:r>
              <a:rPr lang="en-US" altLang="en-US" sz="2400" b="1" dirty="0" smtClean="0">
                <a:latin typeface="Calibri Light" pitchFamily="34" charset="0"/>
              </a:rPr>
              <a:t>Monthly inspections should include checking:</a:t>
            </a:r>
          </a:p>
          <a:p>
            <a:pPr>
              <a:buFont typeface="Wingdings" panose="05000000000000000000" pitchFamily="2" charset="2"/>
              <a:buChar char="§"/>
            </a:pPr>
            <a:r>
              <a:rPr lang="en-US" altLang="en-US" sz="2000" dirty="0" smtClean="0">
                <a:latin typeface="Calibri Light" pitchFamily="34" charset="0"/>
              </a:rPr>
              <a:t>Storage areas for signs of debris that may block access</a:t>
            </a:r>
          </a:p>
          <a:p>
            <a:pPr>
              <a:buFont typeface="Wingdings" panose="05000000000000000000" pitchFamily="2" charset="2"/>
              <a:buChar char="§"/>
            </a:pPr>
            <a:r>
              <a:rPr lang="en-US" altLang="en-US" sz="2000" dirty="0" smtClean="0">
                <a:latin typeface="Calibri Light" pitchFamily="34" charset="0"/>
              </a:rPr>
              <a:t>Storage areas for unlabeled or outdated containers</a:t>
            </a:r>
          </a:p>
          <a:p>
            <a:pPr>
              <a:buFont typeface="Wingdings" panose="05000000000000000000" pitchFamily="2" charset="2"/>
              <a:buChar char="§"/>
            </a:pPr>
            <a:r>
              <a:rPr lang="en-US" altLang="en-US" sz="2000" dirty="0" smtClean="0">
                <a:latin typeface="Calibri Light" pitchFamily="34" charset="0"/>
              </a:rPr>
              <a:t>Tanks, containers and associated piping for evidence of leakage or spillage</a:t>
            </a:r>
          </a:p>
          <a:p>
            <a:pPr>
              <a:buFont typeface="Wingdings" panose="05000000000000000000" pitchFamily="2" charset="2"/>
              <a:buChar char="§"/>
            </a:pPr>
            <a:r>
              <a:rPr lang="en-US" altLang="en-US" sz="2000" dirty="0" smtClean="0">
                <a:latin typeface="Calibri Light" pitchFamily="34" charset="0"/>
              </a:rPr>
              <a:t>Tanks and containers for water or oil in the tank interstice or secondary containment</a:t>
            </a:r>
          </a:p>
          <a:p>
            <a:pPr indent="0">
              <a:buNone/>
            </a:pPr>
            <a:r>
              <a:rPr lang="en-US" altLang="en-US" sz="1800" i="1" dirty="0">
                <a:latin typeface="Calibri Light" pitchFamily="34" charset="0"/>
              </a:rPr>
              <a:t>An example of a</a:t>
            </a:r>
            <a:r>
              <a:rPr lang="en-US" altLang="en-US" sz="1800" i="1" dirty="0" smtClean="0">
                <a:latin typeface="Calibri Light" pitchFamily="34" charset="0"/>
              </a:rPr>
              <a:t> </a:t>
            </a:r>
            <a:r>
              <a:rPr lang="en-US" altLang="en-US" sz="1800" i="1" dirty="0">
                <a:latin typeface="Calibri Light" pitchFamily="34" charset="0"/>
              </a:rPr>
              <a:t>monthly inspection checklist is shown here.</a:t>
            </a:r>
            <a:endParaRPr lang="en-US" altLang="en-US" sz="1800" b="1" i="1" dirty="0" smtClean="0">
              <a:latin typeface="Calibri Light" pitchFamily="34" charset="0"/>
            </a:endParaRPr>
          </a:p>
          <a:p>
            <a:pPr marL="342900" indent="-342900"/>
            <a:endParaRPr lang="en-US" altLang="en-US" sz="2200" dirty="0" smtClean="0">
              <a:latin typeface="Calibri Light" pitchFamily="34" charset="0"/>
            </a:endParaRPr>
          </a:p>
          <a:p>
            <a:pPr marL="342900" indent="-342900"/>
            <a:endParaRPr lang="en-US" altLang="en-US" sz="2200" dirty="0" smtClean="0">
              <a:latin typeface="Calibri Light" pitchFamily="34" charset="0"/>
            </a:endParaRPr>
          </a:p>
          <a:p>
            <a:pPr marL="0" indent="0" algn="l">
              <a:buNone/>
            </a:pPr>
            <a:endParaRPr lang="en-US" altLang="en-US" sz="2200" dirty="0" smtClean="0">
              <a:latin typeface="Calibri Light" pitchFamily="34" charset="0"/>
            </a:endParaRPr>
          </a:p>
          <a:p>
            <a:pPr marL="0" indent="0" algn="l"/>
            <a:endParaRPr lang="en-US" altLang="en-US" dirty="0" smtClean="0">
              <a:latin typeface="Calibri Light" pitchFamily="34" charset="0"/>
            </a:endParaRPr>
          </a:p>
          <a:p>
            <a:pPr marL="0" indent="0" algn="l">
              <a:spcBef>
                <a:spcPct val="0"/>
              </a:spcBef>
            </a:pPr>
            <a:endParaRPr lang="en-US" altLang="en-US" dirty="0" smtClean="0"/>
          </a:p>
          <a:p>
            <a:pPr marL="457200" lvl="1" indent="0" algn="l">
              <a:spcBef>
                <a:spcPct val="0"/>
              </a:spcBef>
              <a:buFontTx/>
              <a:buChar char="-"/>
            </a:pPr>
            <a:endParaRPr lang="en-US" altLang="en-US" dirty="0" smtClean="0"/>
          </a:p>
          <a:p>
            <a:pPr marL="0" indent="0" algn="l">
              <a:buFontTx/>
              <a:buChar char="-"/>
            </a:pPr>
            <a:endParaRPr lang="en-US" alt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587" y="1362800"/>
            <a:ext cx="3013402" cy="4003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INSPECTIONS &amp; RECORDKEEPING</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258172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928049" y="1362800"/>
            <a:ext cx="4062592" cy="5259095"/>
          </a:xfrm>
          <a:prstGeom prst="rect">
            <a:avLst/>
          </a:prstGeom>
        </p:spPr>
        <p:txBody>
          <a:bodyPr wrap="square" numCol="1" anchor="t" anchorCtr="0" compatLnSpc="1">
            <a:prstTxWarp prst="textNoShape">
              <a:avLst/>
            </a:prstTxWarp>
            <a:normAutofit fontScale="32500" lnSpcReduction="20000"/>
          </a:bodyPr>
          <a:lstStyle/>
          <a:p>
            <a:pPr marL="0" indent="0" algn="l">
              <a:buNone/>
            </a:pPr>
            <a:r>
              <a:rPr lang="en-US" altLang="en-US" sz="7400" b="1" dirty="0" smtClean="0">
                <a:latin typeface="Calibri Light" pitchFamily="34" charset="0"/>
              </a:rPr>
              <a:t>Annual inspections should include checking:</a:t>
            </a:r>
          </a:p>
          <a:p>
            <a:pPr>
              <a:buFont typeface="Wingdings" panose="05000000000000000000" pitchFamily="2" charset="2"/>
              <a:buChar char="§"/>
            </a:pPr>
            <a:r>
              <a:rPr lang="en-US" altLang="en-US" sz="6200" dirty="0" smtClean="0">
                <a:latin typeface="Calibri Light" pitchFamily="34" charset="0"/>
              </a:rPr>
              <a:t>Secondary containment for evidence of damage</a:t>
            </a:r>
          </a:p>
          <a:p>
            <a:pPr>
              <a:buFont typeface="Wingdings" panose="05000000000000000000" pitchFamily="2" charset="2"/>
              <a:buChar char="§"/>
            </a:pPr>
            <a:r>
              <a:rPr lang="en-US" altLang="en-US" sz="6200" dirty="0" smtClean="0">
                <a:latin typeface="Calibri Light" pitchFamily="34" charset="0"/>
              </a:rPr>
              <a:t>Tank foundation and support structures for signs of settlement, corrosion or damage</a:t>
            </a:r>
          </a:p>
          <a:p>
            <a:pPr>
              <a:buFont typeface="Wingdings" panose="05000000000000000000" pitchFamily="2" charset="2"/>
              <a:buChar char="§"/>
            </a:pPr>
            <a:r>
              <a:rPr lang="en-US" altLang="en-US" sz="6200" dirty="0" smtClean="0">
                <a:latin typeface="Calibri Light" pitchFamily="34" charset="0"/>
              </a:rPr>
              <a:t>Tank container exterior coatings, normal </a:t>
            </a:r>
            <a:r>
              <a:rPr lang="en-US" altLang="en-US" sz="6200" dirty="0">
                <a:latin typeface="Calibri Light" pitchFamily="34" charset="0"/>
              </a:rPr>
              <a:t>and emergency vents for </a:t>
            </a:r>
            <a:r>
              <a:rPr lang="en-US" altLang="en-US" sz="6200" dirty="0" smtClean="0">
                <a:latin typeface="Calibri Light" pitchFamily="34" charset="0"/>
              </a:rPr>
              <a:t>needed cleaning or maintenance</a:t>
            </a:r>
          </a:p>
          <a:p>
            <a:pPr>
              <a:buFont typeface="Wingdings" panose="05000000000000000000" pitchFamily="2" charset="2"/>
              <a:buChar char="§"/>
            </a:pPr>
            <a:r>
              <a:rPr lang="en-US" altLang="en-US" sz="6200" dirty="0" smtClean="0">
                <a:latin typeface="Calibri Light" pitchFamily="34" charset="0"/>
              </a:rPr>
              <a:t>Tank or container liquid level and overfill prevention sensing devices</a:t>
            </a:r>
          </a:p>
          <a:p>
            <a:pPr>
              <a:buFont typeface="Wingdings" panose="05000000000000000000" pitchFamily="2" charset="2"/>
              <a:buChar char="§"/>
            </a:pPr>
            <a:r>
              <a:rPr lang="en-US" altLang="en-US" sz="6200" dirty="0" smtClean="0">
                <a:latin typeface="Calibri Light" pitchFamily="34" charset="0"/>
              </a:rPr>
              <a:t>Spill kits for replacement/ replenishment of spill response materials</a:t>
            </a:r>
          </a:p>
          <a:p>
            <a:pPr indent="0">
              <a:buNone/>
            </a:pPr>
            <a:r>
              <a:rPr lang="en-US" altLang="en-US" sz="5500" i="1" dirty="0" smtClean="0">
                <a:latin typeface="Calibri Light" pitchFamily="34" charset="0"/>
              </a:rPr>
              <a:t>An example of an annual inspection checklist is shown here.</a:t>
            </a:r>
            <a:endParaRPr lang="en-US" altLang="en-US" sz="5500" dirty="0" smtClean="0">
              <a:latin typeface="Calibri Light" pitchFamily="34" charset="0"/>
            </a:endParaRPr>
          </a:p>
          <a:p>
            <a:pPr marL="0" indent="0" algn="l">
              <a:buNone/>
            </a:pPr>
            <a:endParaRPr lang="en-US" altLang="en-US" sz="6200" dirty="0" smtClean="0">
              <a:latin typeface="Calibri Light" pitchFamily="34" charset="0"/>
            </a:endParaRPr>
          </a:p>
          <a:p>
            <a:pPr marL="0" indent="0" algn="l"/>
            <a:endParaRPr lang="en-US" altLang="en-US" dirty="0" smtClean="0">
              <a:latin typeface="Calibri Light" pitchFamily="34" charset="0"/>
            </a:endParaRPr>
          </a:p>
          <a:p>
            <a:pPr marL="0" indent="0" algn="l">
              <a:spcBef>
                <a:spcPct val="0"/>
              </a:spcBef>
            </a:pPr>
            <a:endParaRPr lang="en-US" altLang="en-US" dirty="0" smtClean="0"/>
          </a:p>
          <a:p>
            <a:pPr marL="457200" lvl="1" indent="0" algn="l">
              <a:spcBef>
                <a:spcPct val="0"/>
              </a:spcBef>
              <a:buFontTx/>
              <a:buChar char="-"/>
            </a:pPr>
            <a:endParaRPr lang="en-US" altLang="en-US" dirty="0" smtClean="0"/>
          </a:p>
          <a:p>
            <a:pPr marL="0" indent="0" algn="l">
              <a:buFontTx/>
              <a:buChar char="-"/>
            </a:pPr>
            <a:endParaRPr lang="en-US" alt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574" y="1362800"/>
            <a:ext cx="3187058" cy="39853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INSPECTIONS &amp; RECORDKEEPING</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23317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19541" y="1589092"/>
            <a:ext cx="7328848" cy="3798158"/>
          </a:xfrm>
          <a:prstGeom prst="rect">
            <a:avLst/>
          </a:prstGeom>
        </p:spPr>
        <p:txBody>
          <a:bodyPr wrap="square" numCol="1" anchor="t" anchorCtr="0" compatLnSpc="1">
            <a:prstTxWarp prst="textNoShape">
              <a:avLst/>
            </a:prstTxWarp>
            <a:normAutofit/>
          </a:bodyPr>
          <a:lstStyle/>
          <a:p>
            <a:pPr marL="0" indent="0" algn="l">
              <a:lnSpc>
                <a:spcPct val="80000"/>
              </a:lnSpc>
              <a:buNone/>
            </a:pPr>
            <a:r>
              <a:rPr lang="en-US" altLang="en-US" sz="2400" b="1" dirty="0" smtClean="0">
                <a:latin typeface="Calibri Light" pitchFamily="34" charset="0"/>
              </a:rPr>
              <a:t>Record Retention</a:t>
            </a:r>
          </a:p>
          <a:p>
            <a:pPr marL="0" indent="0" algn="l">
              <a:lnSpc>
                <a:spcPct val="80000"/>
              </a:lnSpc>
              <a:buNone/>
            </a:pPr>
            <a:r>
              <a:rPr lang="en-US" altLang="en-US" sz="2200" dirty="0" smtClean="0">
                <a:latin typeface="Calibri Light" pitchFamily="34" charset="0"/>
              </a:rPr>
              <a:t>EPA requires facilities to maintain SPCC records for no less than three years. Per University of Wisconsin policy, facilities are required to retain all records that have been stored with a facility’s SPCC plan including:</a:t>
            </a:r>
          </a:p>
          <a:p>
            <a:pPr lvl="1">
              <a:lnSpc>
                <a:spcPct val="80000"/>
              </a:lnSpc>
              <a:buFont typeface="Wingdings" panose="05000000000000000000" pitchFamily="2" charset="2"/>
              <a:buChar char="§"/>
            </a:pPr>
            <a:r>
              <a:rPr lang="en-US" altLang="en-US" sz="2200" dirty="0" smtClean="0">
                <a:latin typeface="Calibri Light" pitchFamily="34" charset="0"/>
              </a:rPr>
              <a:t>SPCC training records</a:t>
            </a:r>
          </a:p>
          <a:p>
            <a:pPr lvl="1">
              <a:lnSpc>
                <a:spcPct val="80000"/>
              </a:lnSpc>
              <a:buFont typeface="Wingdings" panose="05000000000000000000" pitchFamily="2" charset="2"/>
              <a:buChar char="§"/>
            </a:pPr>
            <a:r>
              <a:rPr lang="en-US" altLang="en-US" sz="2200" dirty="0" smtClean="0">
                <a:latin typeface="Calibri Light" pitchFamily="34" charset="0"/>
              </a:rPr>
              <a:t>Inspection forms</a:t>
            </a:r>
          </a:p>
          <a:p>
            <a:pPr lvl="1">
              <a:lnSpc>
                <a:spcPct val="80000"/>
              </a:lnSpc>
              <a:buFont typeface="Wingdings" panose="05000000000000000000" pitchFamily="2" charset="2"/>
              <a:buChar char="§"/>
            </a:pPr>
            <a:r>
              <a:rPr lang="en-US" altLang="en-US" sz="2200" dirty="0" smtClean="0">
                <a:latin typeface="Calibri Light" pitchFamily="34" charset="0"/>
              </a:rPr>
              <a:t>Spill incident reports and reporting logs</a:t>
            </a:r>
          </a:p>
          <a:p>
            <a:pPr lvl="1">
              <a:lnSpc>
                <a:spcPct val="80000"/>
              </a:lnSpc>
              <a:buFont typeface="Wingdings" panose="05000000000000000000" pitchFamily="2" charset="2"/>
              <a:buChar char="§"/>
            </a:pPr>
            <a:r>
              <a:rPr lang="en-US" altLang="en-US" sz="2200" dirty="0" smtClean="0">
                <a:latin typeface="Calibri Light" pitchFamily="34" charset="0"/>
              </a:rPr>
              <a:t>Tank and container repair records</a:t>
            </a:r>
          </a:p>
          <a:p>
            <a:pPr lvl="1">
              <a:lnSpc>
                <a:spcPct val="80000"/>
              </a:lnSpc>
              <a:buFont typeface="Wingdings" panose="05000000000000000000" pitchFamily="2" charset="2"/>
              <a:buChar char="§"/>
            </a:pPr>
            <a:r>
              <a:rPr lang="en-US" altLang="en-US" sz="2200" dirty="0" smtClean="0">
                <a:latin typeface="Calibri Light" pitchFamily="34" charset="0"/>
              </a:rPr>
              <a:t>Oil spill disposal records</a:t>
            </a:r>
          </a:p>
          <a:p>
            <a:pPr marL="800100" lvl="1" indent="-342900">
              <a:lnSpc>
                <a:spcPct val="80000"/>
              </a:lnSpc>
            </a:pPr>
            <a:endParaRPr lang="en-US" altLang="en-US" sz="2000" dirty="0" smtClean="0">
              <a:latin typeface="Calibri Light" pitchFamily="34" charset="0"/>
            </a:endParaRPr>
          </a:p>
          <a:p>
            <a:pPr marL="800100" lvl="1" indent="-342900">
              <a:lnSpc>
                <a:spcPct val="80000"/>
              </a:lnSpc>
            </a:pPr>
            <a:endParaRPr lang="en-US" altLang="en-US" sz="2000" dirty="0" smtClean="0">
              <a:latin typeface="Calibri Light" pitchFamily="34" charset="0"/>
            </a:endParaRPr>
          </a:p>
          <a:p>
            <a:pPr marL="800100" lvl="1" indent="-342900">
              <a:lnSpc>
                <a:spcPct val="80000"/>
              </a:lnSpc>
            </a:pPr>
            <a:endParaRPr lang="en-US" altLang="en-US" sz="2000" dirty="0" smtClean="0">
              <a:latin typeface="Calibri Light" pitchFamily="34" charset="0"/>
            </a:endParaRPr>
          </a:p>
          <a:p>
            <a:pPr marL="342900" indent="-342900">
              <a:lnSpc>
                <a:spcPct val="80000"/>
              </a:lnSpc>
            </a:pPr>
            <a:endParaRPr lang="en-US" altLang="en-US" sz="2200" dirty="0" smtClean="0">
              <a:latin typeface="Calibri Light" pitchFamily="34" charset="0"/>
            </a:endParaRPr>
          </a:p>
          <a:p>
            <a:pPr marL="0" indent="0" algn="l">
              <a:lnSpc>
                <a:spcPct val="80000"/>
              </a:lnSpc>
              <a:spcBef>
                <a:spcPct val="0"/>
              </a:spcBef>
            </a:pPr>
            <a:endParaRPr lang="en-US" altLang="en-US" sz="1700" dirty="0" smtClean="0"/>
          </a:p>
          <a:p>
            <a:pPr marL="457200" lvl="1" indent="0" algn="l">
              <a:lnSpc>
                <a:spcPct val="80000"/>
              </a:lnSpc>
              <a:spcBef>
                <a:spcPct val="0"/>
              </a:spcBef>
              <a:buFontTx/>
              <a:buChar char="-"/>
            </a:pPr>
            <a:endParaRPr lang="en-US" altLang="en-US" sz="1500" dirty="0" smtClean="0"/>
          </a:p>
          <a:p>
            <a:pPr marL="0" indent="0" algn="l">
              <a:lnSpc>
                <a:spcPct val="80000"/>
              </a:lnSpc>
              <a:buFontTx/>
              <a:buChar char="-"/>
            </a:pPr>
            <a:endParaRPr lang="en-US" altLang="en-US" sz="1700" dirty="0" smtClean="0"/>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INSPECTIONS &amp; RECORDKEEPING</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36681676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19541" y="1589091"/>
            <a:ext cx="7328848" cy="3313416"/>
          </a:xfrm>
          <a:prstGeom prst="rect">
            <a:avLst/>
          </a:prstGeom>
        </p:spPr>
        <p:txBody>
          <a:bodyPr wrap="square" numCol="1" anchor="t" anchorCtr="0" compatLnSpc="1">
            <a:prstTxWarp prst="textNoShape">
              <a:avLst/>
            </a:prstTxWarp>
            <a:normAutofit/>
          </a:bodyPr>
          <a:lstStyle/>
          <a:p>
            <a:pPr marL="0" indent="0" algn="l">
              <a:lnSpc>
                <a:spcPct val="80000"/>
              </a:lnSpc>
              <a:buNone/>
            </a:pPr>
            <a:r>
              <a:rPr lang="en-US" altLang="en-US" sz="2400" b="1" dirty="0" smtClean="0">
                <a:latin typeface="Calibri Light" pitchFamily="34" charset="0"/>
              </a:rPr>
              <a:t>UWSA Spill and SPCC Information:</a:t>
            </a:r>
          </a:p>
          <a:p>
            <a:pPr indent="0">
              <a:lnSpc>
                <a:spcPct val="80000"/>
              </a:lnSpc>
              <a:buNone/>
            </a:pPr>
            <a:r>
              <a:rPr lang="en-US" altLang="en-US" sz="2200" b="1" dirty="0" smtClean="0">
                <a:latin typeface="Calibri Light" pitchFamily="34" charset="0"/>
                <a:hlinkClick r:id="rId3"/>
              </a:rPr>
              <a:t>www.wisconsin.edu/ehs/environmental/spill-prevention-control-and-countermeasure</a:t>
            </a:r>
            <a:r>
              <a:rPr lang="en-US" altLang="en-US" sz="2200" b="1" dirty="0" smtClean="0">
                <a:latin typeface="Calibri Light" pitchFamily="34" charset="0"/>
              </a:rPr>
              <a:t>  </a:t>
            </a:r>
          </a:p>
          <a:p>
            <a:pPr marL="0" indent="0" algn="l">
              <a:lnSpc>
                <a:spcPct val="80000"/>
              </a:lnSpc>
              <a:buNone/>
            </a:pPr>
            <a:endParaRPr lang="en-US" altLang="en-US" b="1" dirty="0" smtClean="0">
              <a:latin typeface="Calibri Light" pitchFamily="34" charset="0"/>
            </a:endParaRPr>
          </a:p>
          <a:p>
            <a:pPr marL="0" indent="0" algn="l">
              <a:lnSpc>
                <a:spcPct val="80000"/>
              </a:lnSpc>
              <a:buNone/>
            </a:pPr>
            <a:r>
              <a:rPr lang="en-US" altLang="en-US" sz="2400" b="1" dirty="0" smtClean="0">
                <a:latin typeface="Calibri Light" pitchFamily="34" charset="0"/>
              </a:rPr>
              <a:t>Small Oil Spill Cleanup Demonstration VIDEO:</a:t>
            </a:r>
          </a:p>
          <a:p>
            <a:pPr indent="0">
              <a:lnSpc>
                <a:spcPct val="80000"/>
              </a:lnSpc>
              <a:buNone/>
            </a:pPr>
            <a:r>
              <a:rPr lang="en-US" altLang="en-US" sz="2200" b="1" dirty="0" smtClean="0">
                <a:latin typeface="Calibri Light" pitchFamily="34" charset="0"/>
                <a:hlinkClick r:id="rId4"/>
              </a:rPr>
              <a:t>www.youtube.com/watch?feature=player_embedded&amp;v=rKmS8VfNNgQ</a:t>
            </a:r>
            <a:r>
              <a:rPr lang="en-US" altLang="en-US" sz="2200" b="1" dirty="0" smtClean="0">
                <a:latin typeface="Calibri Light" pitchFamily="34" charset="0"/>
              </a:rPr>
              <a:t> </a:t>
            </a:r>
          </a:p>
          <a:p>
            <a:pPr marL="800100" lvl="1" indent="-342900">
              <a:lnSpc>
                <a:spcPct val="80000"/>
              </a:lnSpc>
            </a:pPr>
            <a:endParaRPr lang="en-US" altLang="en-US" sz="2000" dirty="0" smtClean="0">
              <a:latin typeface="Calibri Light" pitchFamily="34" charset="0"/>
            </a:endParaRPr>
          </a:p>
          <a:p>
            <a:pPr marL="342900" indent="-342900">
              <a:lnSpc>
                <a:spcPct val="80000"/>
              </a:lnSpc>
            </a:pPr>
            <a:endParaRPr lang="en-US" altLang="en-US" sz="2200" dirty="0" smtClean="0">
              <a:latin typeface="Calibri Light" pitchFamily="34" charset="0"/>
            </a:endParaRPr>
          </a:p>
          <a:p>
            <a:pPr marL="0" indent="0" algn="l">
              <a:lnSpc>
                <a:spcPct val="80000"/>
              </a:lnSpc>
              <a:spcBef>
                <a:spcPct val="0"/>
              </a:spcBef>
            </a:pPr>
            <a:endParaRPr lang="en-US" altLang="en-US" sz="1700" dirty="0" smtClean="0"/>
          </a:p>
          <a:p>
            <a:pPr marL="457200" lvl="1" indent="0" algn="l">
              <a:lnSpc>
                <a:spcPct val="80000"/>
              </a:lnSpc>
              <a:spcBef>
                <a:spcPct val="0"/>
              </a:spcBef>
              <a:buFontTx/>
              <a:buChar char="-"/>
            </a:pPr>
            <a:endParaRPr lang="en-US" altLang="en-US" sz="1500" dirty="0" smtClean="0"/>
          </a:p>
          <a:p>
            <a:pPr marL="0" indent="0" algn="l">
              <a:lnSpc>
                <a:spcPct val="80000"/>
              </a:lnSpc>
              <a:buFontTx/>
              <a:buChar char="-"/>
            </a:pPr>
            <a:endParaRPr lang="en-US" altLang="en-US" sz="1700" dirty="0" smtClean="0"/>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ADDITIONAL RESOURCES</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117108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769530" y="1380932"/>
            <a:ext cx="7629099" cy="38664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b="1" kern="1200">
                <a:solidFill>
                  <a:schemeClr val="bg1"/>
                </a:solidFill>
                <a:effectLst/>
                <a:latin typeface="Garamond" pitchFamily="18" charset="0"/>
                <a:ea typeface="+mj-ea"/>
                <a:cs typeface="+mj-cs"/>
              </a:defRPr>
            </a:lvl1pPr>
          </a:lstStyle>
          <a:p>
            <a:r>
              <a:rPr lang="en-US" dirty="0" smtClean="0">
                <a:solidFill>
                  <a:schemeClr val="tx1"/>
                </a:solidFill>
                <a:latin typeface="Calibri Light" pitchFamily="34" charset="0"/>
              </a:rPr>
              <a:t>Questions?</a:t>
            </a:r>
          </a:p>
          <a:p>
            <a:endParaRPr lang="en-US" sz="2400" dirty="0" smtClean="0">
              <a:solidFill>
                <a:schemeClr val="tx1"/>
              </a:solidFill>
              <a:effectLst>
                <a:outerShdw blurRad="38100" dist="38100" dir="2700000" algn="tl">
                  <a:srgbClr val="000000">
                    <a:alpha val="43137"/>
                  </a:srgbClr>
                </a:outerShdw>
              </a:effectLst>
              <a:latin typeface="Calibri Light" pitchFamily="34" charset="0"/>
            </a:endParaRPr>
          </a:p>
          <a:p>
            <a:r>
              <a:rPr lang="en-US" sz="2400" dirty="0" smtClean="0">
                <a:solidFill>
                  <a:schemeClr val="tx1"/>
                </a:solidFill>
                <a:latin typeface="Calibri Light" pitchFamily="34" charset="0"/>
              </a:rPr>
              <a:t>Contact your SPCC plan </a:t>
            </a:r>
            <a:r>
              <a:rPr lang="en-US" sz="2400" i="1" dirty="0" smtClean="0">
                <a:solidFill>
                  <a:schemeClr val="tx1"/>
                </a:solidFill>
                <a:latin typeface="Calibri Light" pitchFamily="34" charset="0"/>
              </a:rPr>
              <a:t>Facility Emergency Coordinator </a:t>
            </a:r>
            <a:r>
              <a:rPr lang="en-US" sz="2400" dirty="0" smtClean="0">
                <a:solidFill>
                  <a:schemeClr val="tx1"/>
                </a:solidFill>
                <a:latin typeface="Calibri Light" pitchFamily="34" charset="0"/>
              </a:rPr>
              <a:t>for specific facility information.</a:t>
            </a:r>
          </a:p>
          <a:p>
            <a:endParaRPr lang="en-US" sz="2400" dirty="0" smtClean="0">
              <a:solidFill>
                <a:schemeClr val="tx1"/>
              </a:solidFill>
              <a:latin typeface="Calibri Light" pitchFamily="34" charset="0"/>
            </a:endParaRPr>
          </a:p>
          <a:p>
            <a:r>
              <a:rPr lang="en-US" sz="2400" dirty="0" smtClean="0">
                <a:solidFill>
                  <a:schemeClr val="tx1"/>
                </a:solidFill>
                <a:latin typeface="Calibri Light" pitchFamily="34" charset="0"/>
              </a:rPr>
              <a:t>Contact the </a:t>
            </a:r>
            <a:r>
              <a:rPr lang="en-US" sz="2400" i="1" dirty="0" smtClean="0">
                <a:solidFill>
                  <a:schemeClr val="tx1"/>
                </a:solidFill>
                <a:latin typeface="Calibri Light" pitchFamily="34" charset="0"/>
              </a:rPr>
              <a:t>UWSA </a:t>
            </a:r>
            <a:r>
              <a:rPr lang="en-US" sz="2400" i="1" dirty="0" smtClean="0">
                <a:solidFill>
                  <a:schemeClr val="tx1"/>
                </a:solidFill>
                <a:latin typeface="Calibri Light" pitchFamily="34" charset="0"/>
              </a:rPr>
              <a:t>Senior Environmental Health Specialist</a:t>
            </a:r>
            <a:r>
              <a:rPr lang="en-US" sz="2400" dirty="0" smtClean="0">
                <a:solidFill>
                  <a:schemeClr val="tx1"/>
                </a:solidFill>
                <a:latin typeface="Calibri Light" pitchFamily="34" charset="0"/>
              </a:rPr>
              <a:t> </a:t>
            </a:r>
            <a:r>
              <a:rPr lang="en-US" sz="2400" dirty="0" smtClean="0">
                <a:solidFill>
                  <a:schemeClr val="tx1"/>
                </a:solidFill>
                <a:latin typeface="Calibri Light" pitchFamily="34" charset="0"/>
              </a:rPr>
              <a:t>for general SPCC information: </a:t>
            </a:r>
          </a:p>
          <a:p>
            <a:r>
              <a:rPr lang="en-US" sz="2400" dirty="0" smtClean="0">
                <a:solidFill>
                  <a:schemeClr val="tx1"/>
                </a:solidFill>
                <a:latin typeface="Calibri Light" pitchFamily="34" charset="0"/>
                <a:hlinkClick r:id="rId3"/>
              </a:rPr>
              <a:t>www.wisconsin.edu/ehs</a:t>
            </a:r>
            <a:r>
              <a:rPr lang="en-US" sz="2400" dirty="0" smtClean="0">
                <a:solidFill>
                  <a:schemeClr val="tx1"/>
                </a:solidFill>
                <a:latin typeface="Calibri Light" pitchFamily="34" charset="0"/>
              </a:rPr>
              <a:t>   </a:t>
            </a:r>
          </a:p>
          <a:p>
            <a:pPr algn="l"/>
            <a:endParaRPr lang="en-US" sz="2400" dirty="0" smtClean="0">
              <a:effectLst>
                <a:outerShdw blurRad="38100" dist="38100" dir="2700000" algn="tl">
                  <a:srgbClr val="000000">
                    <a:alpha val="43137"/>
                  </a:srgbClr>
                </a:outerShdw>
              </a:effectLst>
              <a:latin typeface="Calibri Light" pitchFamily="34" charset="0"/>
            </a:endParaRPr>
          </a:p>
          <a:p>
            <a:pPr algn="l"/>
            <a:endParaRPr lang="en-US" sz="2400" dirty="0" smtClean="0">
              <a:effectLst>
                <a:outerShdw blurRad="38100" dist="38100" dir="2700000" algn="tl">
                  <a:srgbClr val="000000">
                    <a:alpha val="43137"/>
                  </a:srgbClr>
                </a:outerShdw>
              </a:effectLst>
              <a:latin typeface="Calibri Light" pitchFamily="34" charset="0"/>
            </a:endParaRPr>
          </a:p>
        </p:txBody>
      </p:sp>
    </p:spTree>
    <p:extLst>
      <p:ext uri="{BB962C8B-B14F-4D97-AF65-F5344CB8AC3E}">
        <p14:creationId xmlns:p14="http://schemas.microsoft.com/office/powerpoint/2010/main" val="3990693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18365" y="791204"/>
            <a:ext cx="8331200" cy="582613"/>
          </a:xfrm>
        </p:spPr>
        <p:txBody>
          <a:bodyPr>
            <a:normAutofit/>
          </a:bodyPr>
          <a:lstStyle/>
          <a:p>
            <a:pPr>
              <a:defRPr/>
            </a:pPr>
            <a:r>
              <a:rPr lang="en-US" sz="2800" b="1" dirty="0" smtClean="0">
                <a:solidFill>
                  <a:schemeClr val="tx1"/>
                </a:solidFill>
                <a:latin typeface="Calibri Light" pitchFamily="34" charset="0"/>
              </a:rPr>
              <a:t>COURSE INTRODUCTION</a:t>
            </a:r>
            <a:endParaRPr lang="en-US" sz="2800" b="1" dirty="0">
              <a:solidFill>
                <a:schemeClr val="tx1"/>
              </a:solidFill>
              <a:latin typeface="Calibri Light" pitchFamily="34" charset="0"/>
            </a:endParaRPr>
          </a:p>
        </p:txBody>
      </p:sp>
      <p:sp>
        <p:nvSpPr>
          <p:cNvPr id="2" name="Content Placeholder 1"/>
          <p:cNvSpPr>
            <a:spLocks noGrp="1"/>
          </p:cNvSpPr>
          <p:nvPr>
            <p:ph idx="1"/>
          </p:nvPr>
        </p:nvSpPr>
        <p:spPr>
          <a:xfrm>
            <a:off x="919541" y="1510293"/>
            <a:ext cx="7328847" cy="4317629"/>
          </a:xfrm>
          <a:prstGeom prst="rect">
            <a:avLst/>
          </a:prstGeom>
        </p:spPr>
        <p:txBody>
          <a:bodyPr wrap="square" numCol="1" anchor="t" anchorCtr="0" compatLnSpc="1">
            <a:prstTxWarp prst="textNoShape">
              <a:avLst/>
            </a:prstTxWarp>
            <a:normAutofit fontScale="92500" lnSpcReduction="20000"/>
          </a:bodyPr>
          <a:lstStyle/>
          <a:p>
            <a:pPr indent="0">
              <a:buNone/>
            </a:pPr>
            <a:r>
              <a:rPr lang="en-US" altLang="en-US" sz="2200" dirty="0" smtClean="0">
                <a:latin typeface="Calibri Light" pitchFamily="34" charset="0"/>
              </a:rPr>
              <a:t>This </a:t>
            </a:r>
            <a:r>
              <a:rPr lang="en-US" altLang="en-US" sz="2200" dirty="0">
                <a:latin typeface="Calibri Light" pitchFamily="34" charset="0"/>
              </a:rPr>
              <a:t>training course discusses the applicability of the SPCC </a:t>
            </a:r>
            <a:r>
              <a:rPr lang="en-US" altLang="en-US" sz="2200" dirty="0" smtClean="0">
                <a:latin typeface="Calibri Light" pitchFamily="34" charset="0"/>
              </a:rPr>
              <a:t>rule </a:t>
            </a:r>
            <a:r>
              <a:rPr lang="en-US" altLang="en-US" sz="2200" dirty="0">
                <a:latin typeface="Calibri Light" pitchFamily="34" charset="0"/>
              </a:rPr>
              <a:t>and the details you </a:t>
            </a:r>
            <a:r>
              <a:rPr lang="en-US" altLang="en-US" sz="2200" dirty="0" smtClean="0">
                <a:latin typeface="Calibri Light" pitchFamily="34" charset="0"/>
              </a:rPr>
              <a:t>should be aware of, including information on:</a:t>
            </a:r>
            <a:endParaRPr lang="en-US" altLang="en-US" sz="2200" dirty="0">
              <a:latin typeface="Calibri Light" pitchFamily="34" charset="0"/>
            </a:endParaRPr>
          </a:p>
          <a:p>
            <a:pPr lvl="1">
              <a:buFont typeface="Wingdings" panose="05000000000000000000" pitchFamily="2" charset="2"/>
              <a:buChar char="§"/>
            </a:pPr>
            <a:r>
              <a:rPr lang="en-US" altLang="en-US" sz="2200" dirty="0">
                <a:latin typeface="Calibri Light" pitchFamily="34" charset="0"/>
              </a:rPr>
              <a:t>Regulatory overview</a:t>
            </a:r>
          </a:p>
          <a:p>
            <a:pPr lvl="1">
              <a:buFont typeface="Wingdings" panose="05000000000000000000" pitchFamily="2" charset="2"/>
              <a:buChar char="§"/>
            </a:pPr>
            <a:r>
              <a:rPr lang="en-US" altLang="en-US" sz="2200" dirty="0">
                <a:latin typeface="Calibri Light" pitchFamily="34" charset="0"/>
              </a:rPr>
              <a:t>Facility sources</a:t>
            </a:r>
          </a:p>
          <a:p>
            <a:pPr lvl="1">
              <a:buFont typeface="Wingdings" panose="05000000000000000000" pitchFamily="2" charset="2"/>
              <a:buChar char="§"/>
            </a:pPr>
            <a:r>
              <a:rPr lang="en-US" sz="2200" dirty="0" smtClean="0">
                <a:latin typeface="Calibri Light" pitchFamily="34" charset="0"/>
              </a:rPr>
              <a:t>Spill prevention and control</a:t>
            </a:r>
          </a:p>
          <a:p>
            <a:pPr lvl="1">
              <a:buFont typeface="Wingdings" panose="05000000000000000000" pitchFamily="2" charset="2"/>
              <a:buChar char="§"/>
            </a:pPr>
            <a:r>
              <a:rPr lang="en-US" sz="2200" dirty="0" smtClean="0">
                <a:latin typeface="Calibri Light" pitchFamily="34" charset="0"/>
              </a:rPr>
              <a:t>Spill countermeasures </a:t>
            </a:r>
            <a:endParaRPr lang="en-US" sz="2200" dirty="0">
              <a:latin typeface="Calibri Light" pitchFamily="34" charset="0"/>
            </a:endParaRPr>
          </a:p>
          <a:p>
            <a:pPr lvl="1">
              <a:buFont typeface="Wingdings" panose="05000000000000000000" pitchFamily="2" charset="2"/>
              <a:buChar char="§"/>
            </a:pPr>
            <a:r>
              <a:rPr lang="en-US" sz="2200" dirty="0">
                <a:latin typeface="Calibri Light" pitchFamily="34" charset="0"/>
              </a:rPr>
              <a:t>Spill </a:t>
            </a:r>
            <a:r>
              <a:rPr lang="en-US" sz="2200" dirty="0" smtClean="0">
                <a:latin typeface="Calibri Light" pitchFamily="34" charset="0"/>
              </a:rPr>
              <a:t>reporting</a:t>
            </a:r>
            <a:endParaRPr lang="en-US" sz="2200" dirty="0">
              <a:latin typeface="Calibri Light" pitchFamily="34" charset="0"/>
            </a:endParaRPr>
          </a:p>
          <a:p>
            <a:pPr lvl="1">
              <a:buFont typeface="Wingdings" panose="05000000000000000000" pitchFamily="2" charset="2"/>
              <a:buChar char="§"/>
            </a:pPr>
            <a:r>
              <a:rPr lang="en-US" sz="2200" dirty="0" smtClean="0">
                <a:latin typeface="Calibri Light" pitchFamily="34" charset="0"/>
              </a:rPr>
              <a:t>Inspections and recordkeeping</a:t>
            </a:r>
          </a:p>
          <a:p>
            <a:pPr lvl="1" indent="0">
              <a:spcAft>
                <a:spcPts val="0"/>
              </a:spcAft>
              <a:buNone/>
            </a:pPr>
            <a:endParaRPr lang="en-US" altLang="en-US" sz="2200" dirty="0">
              <a:latin typeface="Calibri Light" pitchFamily="34" charset="0"/>
            </a:endParaRPr>
          </a:p>
          <a:p>
            <a:pPr indent="0">
              <a:buNone/>
            </a:pPr>
            <a:r>
              <a:rPr lang="en-US" altLang="en-US" sz="2200" dirty="0">
                <a:latin typeface="Calibri Light" pitchFamily="34" charset="0"/>
              </a:rPr>
              <a:t>You also need to be familiar with the SPCC plan written for your facility. Your </a:t>
            </a:r>
            <a:r>
              <a:rPr lang="en-US" altLang="en-US" sz="2200" dirty="0" smtClean="0">
                <a:latin typeface="Calibri Light" pitchFamily="34" charset="0"/>
              </a:rPr>
              <a:t>facility’s SPCC </a:t>
            </a:r>
            <a:r>
              <a:rPr lang="en-US" altLang="en-US" sz="2200" dirty="0">
                <a:latin typeface="Calibri Light" pitchFamily="34" charset="0"/>
              </a:rPr>
              <a:t>plan documents facility-specific information you should be aware of and contains the training and inspection forms you will be learning more about. Please reference your </a:t>
            </a:r>
            <a:r>
              <a:rPr lang="en-US" altLang="en-US" sz="2200" dirty="0" smtClean="0">
                <a:latin typeface="Calibri Light" pitchFamily="34" charset="0"/>
              </a:rPr>
              <a:t>facility’s </a:t>
            </a:r>
            <a:r>
              <a:rPr lang="en-US" altLang="en-US" sz="2200" dirty="0">
                <a:latin typeface="Calibri Light" pitchFamily="34" charset="0"/>
              </a:rPr>
              <a:t>SPCC plan as you proceed.</a:t>
            </a:r>
          </a:p>
          <a:p>
            <a:pPr marL="0" indent="0" algn="l">
              <a:buNone/>
            </a:pPr>
            <a:endParaRPr lang="en-US" altLang="en-US" dirty="0" smtClean="0">
              <a:latin typeface="Calibri Light" pitchFamily="34" charset="0"/>
            </a:endParaRPr>
          </a:p>
          <a:p>
            <a:pPr marL="0" indent="0" algn="l"/>
            <a:endParaRPr lang="en-US" altLang="en-US" dirty="0" smtClean="0">
              <a:latin typeface="Calibri Light" pitchFamily="34" charset="0"/>
            </a:endParaRPr>
          </a:p>
          <a:p>
            <a:pPr marL="0" indent="0" algn="l"/>
            <a:endParaRPr lang="en-US" altLang="en-US" dirty="0" smtClean="0">
              <a:latin typeface="Calibri Light" pitchFamily="34" charset="0"/>
            </a:endParaRPr>
          </a:p>
        </p:txBody>
      </p:sp>
    </p:spTree>
    <p:extLst>
      <p:ext uri="{BB962C8B-B14F-4D97-AF65-F5344CB8AC3E}">
        <p14:creationId xmlns:p14="http://schemas.microsoft.com/office/powerpoint/2010/main" val="267762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18365" y="780187"/>
            <a:ext cx="8331200" cy="582613"/>
          </a:xfrm>
        </p:spPr>
        <p:txBody>
          <a:bodyPr>
            <a:normAutofit/>
          </a:bodyPr>
          <a:lstStyle/>
          <a:p>
            <a:pPr>
              <a:defRPr/>
            </a:pPr>
            <a:r>
              <a:rPr lang="en-US" sz="2800" b="1" dirty="0" smtClean="0">
                <a:solidFill>
                  <a:schemeClr val="tx1"/>
                </a:solidFill>
                <a:latin typeface="Calibri Light" pitchFamily="34" charset="0"/>
              </a:rPr>
              <a:t>REGULATORY OVERVIEW</a:t>
            </a:r>
            <a:endParaRPr lang="en-US" sz="2800" b="1" dirty="0">
              <a:solidFill>
                <a:schemeClr val="tx1"/>
              </a:solidFill>
              <a:latin typeface="Calibri Light" pitchFamily="34" charset="0"/>
            </a:endParaRPr>
          </a:p>
        </p:txBody>
      </p:sp>
      <p:sp>
        <p:nvSpPr>
          <p:cNvPr id="2" name="Content Placeholder 1"/>
          <p:cNvSpPr>
            <a:spLocks noGrp="1"/>
          </p:cNvSpPr>
          <p:nvPr>
            <p:ph idx="1"/>
          </p:nvPr>
        </p:nvSpPr>
        <p:spPr>
          <a:xfrm>
            <a:off x="912717" y="1609446"/>
            <a:ext cx="7342496" cy="3898988"/>
          </a:xfrm>
          <a:prstGeom prst="rect">
            <a:avLst/>
          </a:prstGeom>
        </p:spPr>
        <p:txBody>
          <a:bodyPr wrap="square" numCol="1" anchor="t" anchorCtr="0" compatLnSpc="1">
            <a:prstTxWarp prst="textNoShape">
              <a:avLst/>
            </a:prstTxWarp>
            <a:normAutofit fontScale="92500" lnSpcReduction="10000"/>
          </a:bodyPr>
          <a:lstStyle/>
          <a:p>
            <a:pPr indent="0">
              <a:buNone/>
              <a:defRPr/>
            </a:pPr>
            <a:r>
              <a:rPr lang="en-US" sz="2600" b="1" dirty="0" smtClean="0">
                <a:latin typeface="Calibri Light" pitchFamily="34" charset="0"/>
              </a:rPr>
              <a:t>What </a:t>
            </a:r>
            <a:r>
              <a:rPr lang="en-US" sz="2600" b="1" dirty="0">
                <a:latin typeface="Calibri Light" pitchFamily="34" charset="0"/>
              </a:rPr>
              <a:t>is the SPCC Rule?                                                               </a:t>
            </a:r>
            <a:endParaRPr lang="en-US" sz="2600" b="1" dirty="0" smtClean="0">
              <a:latin typeface="Calibri Light" pitchFamily="34" charset="0"/>
            </a:endParaRPr>
          </a:p>
          <a:p>
            <a:pPr indent="0">
              <a:buNone/>
              <a:defRPr/>
            </a:pPr>
            <a:r>
              <a:rPr lang="en-US" sz="2200" dirty="0" smtClean="0">
                <a:latin typeface="Calibri Light" pitchFamily="34" charset="0"/>
              </a:rPr>
              <a:t>The </a:t>
            </a:r>
            <a:r>
              <a:rPr lang="en-US" sz="2200" dirty="0">
                <a:latin typeface="Calibri Light" pitchFamily="34" charset="0"/>
              </a:rPr>
              <a:t>Spill Prevention Control &amp; Countermeasure (SPCC) rule is part of the </a:t>
            </a:r>
            <a:r>
              <a:rPr lang="en-US" sz="2200" dirty="0" smtClean="0">
                <a:latin typeface="Calibri Light" pitchFamily="34" charset="0"/>
              </a:rPr>
              <a:t>federal Oil </a:t>
            </a:r>
            <a:r>
              <a:rPr lang="en-US" sz="2200" dirty="0">
                <a:latin typeface="Calibri Light" pitchFamily="34" charset="0"/>
              </a:rPr>
              <a:t>Pollution Prevention </a:t>
            </a:r>
            <a:r>
              <a:rPr lang="en-US" sz="2200" dirty="0" smtClean="0">
                <a:latin typeface="Calibri Light" pitchFamily="34" charset="0"/>
              </a:rPr>
              <a:t>regulations (40 </a:t>
            </a:r>
            <a:r>
              <a:rPr lang="en-US" sz="2200" dirty="0">
                <a:latin typeface="Calibri Light" pitchFamily="34" charset="0"/>
              </a:rPr>
              <a:t>CFR 112</a:t>
            </a:r>
            <a:r>
              <a:rPr lang="en-US" sz="2200" dirty="0" smtClean="0">
                <a:latin typeface="Calibri Light" pitchFamily="34" charset="0"/>
              </a:rPr>
              <a:t>) issued under the Clean Water Act, which aim </a:t>
            </a:r>
            <a:r>
              <a:rPr lang="en-US" sz="2200" dirty="0">
                <a:latin typeface="Calibri Light" pitchFamily="34" charset="0"/>
              </a:rPr>
              <a:t>to prevent the discharge of oil in harmful quantities into or upon the navigable waters or adjoining shorelines of the United States. </a:t>
            </a:r>
          </a:p>
          <a:p>
            <a:pPr indent="0">
              <a:buNone/>
              <a:defRPr/>
            </a:pPr>
            <a:endParaRPr lang="en-US" sz="2200" dirty="0" smtClean="0">
              <a:latin typeface="Calibri Light" pitchFamily="34" charset="0"/>
            </a:endParaRPr>
          </a:p>
          <a:p>
            <a:pPr indent="0">
              <a:buNone/>
              <a:defRPr/>
            </a:pPr>
            <a:r>
              <a:rPr lang="en-US" sz="2200" dirty="0" smtClean="0">
                <a:latin typeface="Calibri Light" pitchFamily="34" charset="0"/>
              </a:rPr>
              <a:t>An SPCC </a:t>
            </a:r>
            <a:r>
              <a:rPr lang="en-US" sz="2200" dirty="0">
                <a:latin typeface="Calibri Light" pitchFamily="34" charset="0"/>
              </a:rPr>
              <a:t>plan as required under these regulations should be used as a reference for proper oil storage, as a tool for spill prevention, as a guide for facility inspections and tank testing, and as a resource during emergency response to control, contain and clean up an oil release. </a:t>
            </a:r>
          </a:p>
          <a:p>
            <a:pPr marL="0" indent="0" algn="l">
              <a:buNone/>
            </a:pPr>
            <a:endParaRPr lang="en-US" altLang="en-US" dirty="0" smtClean="0">
              <a:latin typeface="Calibri Light" pitchFamily="34" charset="0"/>
            </a:endParaRPr>
          </a:p>
          <a:p>
            <a:pPr marL="0" indent="0" algn="l"/>
            <a:endParaRPr lang="en-US" altLang="en-US" dirty="0" smtClean="0">
              <a:latin typeface="Calibri Light" pitchFamily="34" charset="0"/>
            </a:endParaRPr>
          </a:p>
          <a:p>
            <a:pPr marL="0" indent="0" algn="l"/>
            <a:endParaRPr lang="en-US" altLang="en-US" dirty="0" smtClean="0">
              <a:latin typeface="Calibri Light" pitchFamily="34" charset="0"/>
            </a:endParaRPr>
          </a:p>
        </p:txBody>
      </p:sp>
    </p:spTree>
    <p:extLst>
      <p:ext uri="{BB962C8B-B14F-4D97-AF65-F5344CB8AC3E}">
        <p14:creationId xmlns:p14="http://schemas.microsoft.com/office/powerpoint/2010/main" val="379986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2713" y="1587413"/>
            <a:ext cx="7301552" cy="3821869"/>
          </a:xfrm>
          <a:prstGeom prst="rect">
            <a:avLst/>
          </a:prstGeom>
        </p:spPr>
        <p:txBody>
          <a:bodyPr wrap="square" numCol="1" anchor="t" anchorCtr="0" compatLnSpc="1">
            <a:prstTxWarp prst="textNoShape">
              <a:avLst/>
            </a:prstTxWarp>
            <a:normAutofit fontScale="92500" lnSpcReduction="20000"/>
          </a:bodyPr>
          <a:lstStyle/>
          <a:p>
            <a:pPr indent="0">
              <a:buNone/>
            </a:pPr>
            <a:r>
              <a:rPr lang="en-US" altLang="en-US" sz="2600" b="1" dirty="0">
                <a:latin typeface="Calibri Light" pitchFamily="34" charset="0"/>
              </a:rPr>
              <a:t>Applicability</a:t>
            </a:r>
          </a:p>
          <a:p>
            <a:pPr indent="0">
              <a:buNone/>
            </a:pPr>
            <a:r>
              <a:rPr lang="en-US" altLang="en-US" sz="2400" dirty="0">
                <a:latin typeface="Calibri Light" pitchFamily="34" charset="0"/>
              </a:rPr>
              <a:t>Under the Clean Water Act, facilities require </a:t>
            </a:r>
            <a:r>
              <a:rPr lang="en-US" altLang="en-US" sz="2400" dirty="0" smtClean="0">
                <a:latin typeface="Calibri Light" pitchFamily="34" charset="0"/>
              </a:rPr>
              <a:t>an </a:t>
            </a:r>
            <a:r>
              <a:rPr lang="en-US" altLang="en-US" sz="2400" dirty="0">
                <a:latin typeface="Calibri Light" pitchFamily="34" charset="0"/>
              </a:rPr>
              <a:t>SPCC plan if they meet the following conditions:</a:t>
            </a:r>
          </a:p>
          <a:p>
            <a:pPr lvl="1">
              <a:buFont typeface="Wingdings" panose="05000000000000000000" pitchFamily="2" charset="2"/>
              <a:buChar char="§"/>
            </a:pPr>
            <a:r>
              <a:rPr lang="en-US" altLang="en-US" sz="2400" dirty="0" smtClean="0">
                <a:latin typeface="Calibri Light" pitchFamily="34" charset="0"/>
              </a:rPr>
              <a:t>Aboveground oil storage capacity of more than 1,320 </a:t>
            </a:r>
            <a:r>
              <a:rPr lang="en-US" altLang="en-US" sz="2400" dirty="0">
                <a:latin typeface="Calibri Light" pitchFamily="34" charset="0"/>
              </a:rPr>
              <a:t>gallons </a:t>
            </a:r>
            <a:r>
              <a:rPr lang="en-US" altLang="en-US" sz="2400" dirty="0" smtClean="0">
                <a:latin typeface="Calibri Light" pitchFamily="34" charset="0"/>
              </a:rPr>
              <a:t>in all containers 55 gallons or greater in volume; </a:t>
            </a:r>
            <a:r>
              <a:rPr lang="en-US" altLang="en-US" sz="2400" dirty="0">
                <a:latin typeface="Calibri Light" pitchFamily="34" charset="0"/>
              </a:rPr>
              <a:t>or</a:t>
            </a:r>
          </a:p>
          <a:p>
            <a:pPr lvl="1">
              <a:buFont typeface="Wingdings" panose="05000000000000000000" pitchFamily="2" charset="2"/>
              <a:buChar char="§"/>
            </a:pPr>
            <a:r>
              <a:rPr lang="en-US" altLang="en-US" sz="2400" dirty="0" smtClean="0">
                <a:latin typeface="Calibri Light" pitchFamily="34" charset="0"/>
              </a:rPr>
              <a:t>Underground oil storage capacity of more than 42,000 gallons; and</a:t>
            </a:r>
            <a:endParaRPr lang="en-US" altLang="en-US" sz="2400" dirty="0">
              <a:latin typeface="Calibri Light" pitchFamily="34" charset="0"/>
            </a:endParaRPr>
          </a:p>
          <a:p>
            <a:pPr lvl="1">
              <a:buFont typeface="Wingdings" panose="05000000000000000000" pitchFamily="2" charset="2"/>
              <a:buChar char="§"/>
            </a:pPr>
            <a:r>
              <a:rPr lang="en-US" altLang="en-US" sz="2400" dirty="0">
                <a:latin typeface="Calibri Light" pitchFamily="34" charset="0"/>
              </a:rPr>
              <a:t>There is reasonable potential for a release to reach waters of the U.S.</a:t>
            </a:r>
          </a:p>
          <a:p>
            <a:pPr indent="0">
              <a:buNone/>
            </a:pPr>
            <a:r>
              <a:rPr lang="en-US" altLang="en-US" sz="2400" i="1" dirty="0">
                <a:latin typeface="Calibri Light" pitchFamily="34" charset="0"/>
              </a:rPr>
              <a:t>Waters of the </a:t>
            </a:r>
            <a:r>
              <a:rPr lang="en-US" altLang="en-US" sz="2400" i="1" dirty="0" smtClean="0">
                <a:latin typeface="Calibri Light" pitchFamily="34" charset="0"/>
              </a:rPr>
              <a:t>U.S. </a:t>
            </a:r>
            <a:r>
              <a:rPr lang="en-US" altLang="en-US" sz="2400" i="1" dirty="0">
                <a:latin typeface="Calibri Light" pitchFamily="34" charset="0"/>
              </a:rPr>
              <a:t>include conveyances to water such as storm drains, dry ditches, wetlands, mudflats and </a:t>
            </a:r>
            <a:r>
              <a:rPr lang="en-US" altLang="en-US" sz="2400" i="1" dirty="0" smtClean="0">
                <a:latin typeface="Calibri Light" pitchFamily="34" charset="0"/>
              </a:rPr>
              <a:t>sandflats</a:t>
            </a:r>
            <a:r>
              <a:rPr lang="en-US" altLang="en-US" sz="2400" dirty="0" smtClean="0">
                <a:latin typeface="Calibri Light" pitchFamily="34" charset="0"/>
              </a:rPr>
              <a:t>.</a:t>
            </a:r>
          </a:p>
          <a:p>
            <a:pPr marL="0" indent="0" algn="l"/>
            <a:endParaRPr lang="en-US" altLang="en-US" dirty="0" smtClean="0">
              <a:latin typeface="Calibri Light" pitchFamily="34" charset="0"/>
            </a:endParaRPr>
          </a:p>
          <a:p>
            <a:pPr marL="0" indent="0" algn="l"/>
            <a:endParaRPr lang="en-US" altLang="en-US" dirty="0" smtClean="0">
              <a:latin typeface="Calibri Light" pitchFamily="34" charset="0"/>
            </a:endParaRPr>
          </a:p>
        </p:txBody>
      </p:sp>
      <p:sp>
        <p:nvSpPr>
          <p:cNvPr id="4"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REGULATORY OVERVIEW</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915882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2712" y="1532329"/>
            <a:ext cx="5459106" cy="4790364"/>
          </a:xfrm>
          <a:prstGeom prst="rect">
            <a:avLst/>
          </a:prstGeom>
        </p:spPr>
        <p:txBody>
          <a:bodyPr wrap="square" numCol="1" anchor="t" anchorCtr="0" compatLnSpc="1">
            <a:prstTxWarp prst="textNoShape">
              <a:avLst/>
            </a:prstTxWarp>
          </a:bodyPr>
          <a:lstStyle/>
          <a:p>
            <a:pPr indent="0">
              <a:buNone/>
            </a:pPr>
            <a:r>
              <a:rPr lang="en-US" altLang="en-US" sz="2400" b="1" dirty="0">
                <a:latin typeface="Calibri Light" pitchFamily="34" charset="0"/>
              </a:rPr>
              <a:t>Applicability</a:t>
            </a:r>
          </a:p>
          <a:p>
            <a:pPr indent="0">
              <a:buNone/>
            </a:pPr>
            <a:r>
              <a:rPr lang="en-US" altLang="en-US" sz="2200" dirty="0" smtClean="0">
                <a:latin typeface="Calibri Light" pitchFamily="34" charset="0"/>
              </a:rPr>
              <a:t>Storage </a:t>
            </a:r>
            <a:r>
              <a:rPr lang="en-US" altLang="en-US" sz="2200" dirty="0">
                <a:latin typeface="Calibri Light" pitchFamily="34" charset="0"/>
              </a:rPr>
              <a:t>volumes are based on container </a:t>
            </a:r>
            <a:r>
              <a:rPr lang="en-US" altLang="en-US" sz="2200" dirty="0" smtClean="0">
                <a:latin typeface="Calibri Light" pitchFamily="34" charset="0"/>
              </a:rPr>
              <a:t>capacity, and only containers and </a:t>
            </a:r>
            <a:r>
              <a:rPr lang="en-US" altLang="en-US" sz="2200" dirty="0">
                <a:latin typeface="Calibri Light" pitchFamily="34" charset="0"/>
              </a:rPr>
              <a:t>oil-filled equipment </a:t>
            </a:r>
            <a:r>
              <a:rPr lang="en-US" altLang="en-US" sz="2200" u="sng" dirty="0">
                <a:latin typeface="Calibri Light" pitchFamily="34" charset="0"/>
              </a:rPr>
              <a:t>55-gallons or </a:t>
            </a:r>
            <a:r>
              <a:rPr lang="en-US" altLang="en-US" sz="2200" u="sng" dirty="0" smtClean="0">
                <a:latin typeface="Calibri Light" pitchFamily="34" charset="0"/>
              </a:rPr>
              <a:t>greater in volume </a:t>
            </a:r>
            <a:r>
              <a:rPr lang="en-US" altLang="en-US" sz="2200" dirty="0" smtClean="0">
                <a:latin typeface="Calibri Light" pitchFamily="34" charset="0"/>
              </a:rPr>
              <a:t>are counted. </a:t>
            </a:r>
          </a:p>
          <a:p>
            <a:pPr indent="0">
              <a:buNone/>
            </a:pPr>
            <a:r>
              <a:rPr lang="en-US" altLang="en-US" sz="2200" dirty="0" smtClean="0">
                <a:latin typeface="Calibri Light" pitchFamily="34" charset="0"/>
              </a:rPr>
              <a:t>For example, </a:t>
            </a:r>
            <a:r>
              <a:rPr lang="en-US" altLang="en-US" sz="2200" dirty="0">
                <a:latin typeface="Calibri Light" pitchFamily="34" charset="0"/>
              </a:rPr>
              <a:t>5-gallon containers, 30-gallon containers and containers that are permanently closed are not counted toward the total volume of oil in </a:t>
            </a:r>
            <a:r>
              <a:rPr lang="en-US" altLang="en-US" sz="2200" dirty="0" smtClean="0">
                <a:latin typeface="Calibri Light" pitchFamily="34" charset="0"/>
              </a:rPr>
              <a:t>regards </a:t>
            </a:r>
            <a:r>
              <a:rPr lang="en-US" altLang="en-US" sz="2200" dirty="0">
                <a:latin typeface="Calibri Light" pitchFamily="34" charset="0"/>
              </a:rPr>
              <a:t>to an SPCC plan.</a:t>
            </a:r>
          </a:p>
          <a:p>
            <a:pPr indent="0"/>
            <a:endParaRPr lang="en-US" altLang="en-US" dirty="0">
              <a:latin typeface="Calibri Light" pitchFamily="34" charset="0"/>
            </a:endParaRPr>
          </a:p>
          <a:p>
            <a:pPr indent="0">
              <a:buNone/>
            </a:pPr>
            <a:endParaRPr lang="en-US" altLang="en-US" dirty="0" smtClean="0">
              <a:latin typeface="Calibri Light" pitchFamily="34" charset="0"/>
            </a:endParaRPr>
          </a:p>
          <a:p>
            <a:pPr marL="0" indent="0" algn="l"/>
            <a:endParaRPr lang="en-US" altLang="en-US" dirty="0" smtClean="0">
              <a:latin typeface="Calibri Light" pitchFamily="34" charset="0"/>
            </a:endParaRPr>
          </a:p>
        </p:txBody>
      </p:sp>
      <p:pic>
        <p:nvPicPr>
          <p:cNvPr id="4" name="Picture 4" descr="55glb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604" y="2115603"/>
            <a:ext cx="1401170" cy="208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REGULATORY OVERVIEW</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2847336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2713" y="1622601"/>
            <a:ext cx="7369791" cy="4073119"/>
          </a:xfrm>
          <a:prstGeom prst="rect">
            <a:avLst/>
          </a:prstGeom>
        </p:spPr>
        <p:txBody>
          <a:bodyPr wrap="square" numCol="1" anchor="t" anchorCtr="0" compatLnSpc="1">
            <a:prstTxWarp prst="textNoShape">
              <a:avLst/>
            </a:prstTxWarp>
            <a:normAutofit fontScale="77500" lnSpcReduction="20000"/>
          </a:bodyPr>
          <a:lstStyle/>
          <a:p>
            <a:pPr indent="0">
              <a:buNone/>
            </a:pPr>
            <a:r>
              <a:rPr lang="en-US" altLang="en-US" sz="3100" b="1" dirty="0" smtClean="0">
                <a:latin typeface="Calibri Light" pitchFamily="34" charset="0"/>
              </a:rPr>
              <a:t>Applicability</a:t>
            </a:r>
            <a:endParaRPr lang="en-US" sz="3100" dirty="0" smtClean="0">
              <a:latin typeface="Calibri Light" pitchFamily="34" charset="0"/>
            </a:endParaRPr>
          </a:p>
          <a:p>
            <a:pPr indent="0">
              <a:lnSpc>
                <a:spcPct val="90000"/>
              </a:lnSpc>
              <a:spcBef>
                <a:spcPct val="0"/>
              </a:spcBef>
              <a:buClr>
                <a:schemeClr val="tx1"/>
              </a:buClr>
              <a:buSzPct val="120000"/>
              <a:buNone/>
              <a:defRPr/>
            </a:pPr>
            <a:endParaRPr lang="en-US" sz="1400" dirty="0" smtClean="0">
              <a:latin typeface="Calibri Light" pitchFamily="34" charset="0"/>
            </a:endParaRPr>
          </a:p>
          <a:p>
            <a:pPr indent="0">
              <a:lnSpc>
                <a:spcPct val="90000"/>
              </a:lnSpc>
              <a:spcBef>
                <a:spcPct val="0"/>
              </a:spcBef>
              <a:buClr>
                <a:schemeClr val="tx1"/>
              </a:buClr>
              <a:buSzPct val="120000"/>
              <a:buNone/>
              <a:defRPr/>
            </a:pPr>
            <a:r>
              <a:rPr lang="en-US" sz="2600" dirty="0" smtClean="0">
                <a:latin typeface="Calibri Light" pitchFamily="34" charset="0"/>
              </a:rPr>
              <a:t>Oil is defined by the Clean Water Act as </a:t>
            </a:r>
            <a:r>
              <a:rPr lang="en-US" sz="2600" i="1" dirty="0" smtClean="0">
                <a:latin typeface="Calibri Light" pitchFamily="34" charset="0"/>
              </a:rPr>
              <a:t>“oil </a:t>
            </a:r>
            <a:r>
              <a:rPr lang="en-US" sz="2600" i="1" dirty="0">
                <a:latin typeface="Calibri Light" pitchFamily="34" charset="0"/>
              </a:rPr>
              <a:t>of any kind or in any form including, but not limited to, petroleum, fuel oil, sludge, oil refuse and oil mixed with wastes other than dredged spoil and oily </a:t>
            </a:r>
            <a:r>
              <a:rPr lang="en-US" sz="2600" i="1" dirty="0" smtClean="0">
                <a:latin typeface="Calibri Light" pitchFamily="34" charset="0"/>
              </a:rPr>
              <a:t>mixtures.” </a:t>
            </a:r>
            <a:r>
              <a:rPr lang="en-US" sz="2600" dirty="0" smtClean="0">
                <a:latin typeface="Calibri Light" pitchFamily="34" charset="0"/>
              </a:rPr>
              <a:t>Under the SPCC rule, this definition encompasses:</a:t>
            </a:r>
          </a:p>
          <a:p>
            <a:pPr lvl="2" indent="-457200">
              <a:lnSpc>
                <a:spcPct val="90000"/>
              </a:lnSpc>
              <a:spcBef>
                <a:spcPct val="0"/>
              </a:spcBef>
              <a:buClr>
                <a:schemeClr val="accent2">
                  <a:lumMod val="75000"/>
                </a:schemeClr>
              </a:buClr>
              <a:buSzPct val="120000"/>
              <a:buFont typeface="Wingdings" panose="05000000000000000000" pitchFamily="2" charset="2"/>
              <a:buChar char="§"/>
              <a:defRPr/>
            </a:pPr>
            <a:r>
              <a:rPr lang="en-US" sz="2600" dirty="0" smtClean="0">
                <a:latin typeface="Calibri Light" pitchFamily="34" charset="0"/>
              </a:rPr>
              <a:t>Petroleum and non-petroleum based oils</a:t>
            </a:r>
          </a:p>
          <a:p>
            <a:pPr lvl="2" indent="-457200">
              <a:lnSpc>
                <a:spcPct val="90000"/>
              </a:lnSpc>
              <a:spcBef>
                <a:spcPct val="0"/>
              </a:spcBef>
              <a:buClr>
                <a:schemeClr val="accent2">
                  <a:lumMod val="75000"/>
                </a:schemeClr>
              </a:buClr>
              <a:buSzPct val="120000"/>
              <a:buFont typeface="Wingdings" panose="05000000000000000000" pitchFamily="2" charset="2"/>
              <a:buChar char="§"/>
              <a:defRPr/>
            </a:pPr>
            <a:r>
              <a:rPr lang="en-US" sz="2600" dirty="0" smtClean="0">
                <a:latin typeface="Calibri Light" pitchFamily="34" charset="0"/>
              </a:rPr>
              <a:t>Crude oil</a:t>
            </a:r>
          </a:p>
          <a:p>
            <a:pPr lvl="2" indent="-457200">
              <a:lnSpc>
                <a:spcPct val="90000"/>
              </a:lnSpc>
              <a:spcBef>
                <a:spcPct val="0"/>
              </a:spcBef>
              <a:buClr>
                <a:schemeClr val="accent2">
                  <a:lumMod val="75000"/>
                </a:schemeClr>
              </a:buClr>
              <a:buSzPct val="120000"/>
              <a:buFont typeface="Wingdings" panose="05000000000000000000" pitchFamily="2" charset="2"/>
              <a:buChar char="§"/>
              <a:defRPr/>
            </a:pPr>
            <a:r>
              <a:rPr lang="en-US" sz="2600" dirty="0" smtClean="0">
                <a:latin typeface="Calibri Light" pitchFamily="34" charset="0"/>
              </a:rPr>
              <a:t>Refined products</a:t>
            </a:r>
          </a:p>
          <a:p>
            <a:pPr lvl="2" indent="-457200">
              <a:lnSpc>
                <a:spcPct val="90000"/>
              </a:lnSpc>
              <a:spcBef>
                <a:spcPct val="0"/>
              </a:spcBef>
              <a:buClr>
                <a:schemeClr val="accent2">
                  <a:lumMod val="75000"/>
                </a:schemeClr>
              </a:buClr>
              <a:buSzPct val="120000"/>
              <a:buFont typeface="Wingdings" panose="05000000000000000000" pitchFamily="2" charset="2"/>
              <a:buChar char="§"/>
              <a:defRPr/>
            </a:pPr>
            <a:r>
              <a:rPr lang="en-US" sz="2600" dirty="0" smtClean="0">
                <a:latin typeface="Calibri Light" pitchFamily="34" charset="0"/>
              </a:rPr>
              <a:t>Animal fats, oils and greases</a:t>
            </a:r>
          </a:p>
          <a:p>
            <a:pPr lvl="2" indent="-457200">
              <a:lnSpc>
                <a:spcPct val="90000"/>
              </a:lnSpc>
              <a:spcBef>
                <a:spcPct val="0"/>
              </a:spcBef>
              <a:buClr>
                <a:schemeClr val="accent2">
                  <a:lumMod val="75000"/>
                </a:schemeClr>
              </a:buClr>
              <a:buSzPct val="120000"/>
              <a:buFont typeface="Wingdings" panose="05000000000000000000" pitchFamily="2" charset="2"/>
              <a:buChar char="§"/>
              <a:defRPr/>
            </a:pPr>
            <a:r>
              <a:rPr lang="en-US" sz="2600" dirty="0" smtClean="0">
                <a:latin typeface="Calibri Light" pitchFamily="34" charset="0"/>
              </a:rPr>
              <a:t>Vegetable oils</a:t>
            </a:r>
          </a:p>
          <a:p>
            <a:pPr indent="0">
              <a:lnSpc>
                <a:spcPct val="90000"/>
              </a:lnSpc>
              <a:spcBef>
                <a:spcPct val="0"/>
              </a:spcBef>
              <a:buClr>
                <a:schemeClr val="tx1"/>
              </a:buClr>
              <a:buSzPct val="120000"/>
              <a:buNone/>
              <a:defRPr/>
            </a:pPr>
            <a:endParaRPr lang="en-US" sz="2600" dirty="0" smtClean="0">
              <a:latin typeface="Calibri Light" pitchFamily="34" charset="0"/>
            </a:endParaRPr>
          </a:p>
          <a:p>
            <a:pPr indent="0">
              <a:lnSpc>
                <a:spcPct val="90000"/>
              </a:lnSpc>
              <a:spcBef>
                <a:spcPct val="0"/>
              </a:spcBef>
              <a:buClr>
                <a:schemeClr val="tx1"/>
              </a:buClr>
              <a:buSzPct val="120000"/>
              <a:buNone/>
              <a:defRPr/>
            </a:pPr>
            <a:r>
              <a:rPr lang="en-US" sz="2600" dirty="0" smtClean="0">
                <a:latin typeface="Calibri Light" pitchFamily="34" charset="0"/>
              </a:rPr>
              <a:t>Examples: crop oil, d</a:t>
            </a:r>
            <a:r>
              <a:rPr lang="en-US" altLang="en-US" sz="2600" dirty="0" smtClean="0">
                <a:latin typeface="Calibri Light" pitchFamily="34" charset="0"/>
              </a:rPr>
              <a:t>iesel fuel, gasoline, hydraulic oil, synthetic oils and </a:t>
            </a:r>
            <a:r>
              <a:rPr lang="en-US" altLang="en-US" sz="2600" dirty="0">
                <a:latin typeface="Calibri Light" pitchFamily="34" charset="0"/>
              </a:rPr>
              <a:t>vegetable oils from </a:t>
            </a:r>
            <a:r>
              <a:rPr lang="en-US" altLang="en-US" sz="2600" dirty="0" smtClean="0">
                <a:latin typeface="Calibri Light" pitchFamily="34" charset="0"/>
              </a:rPr>
              <a:t>crops.</a:t>
            </a:r>
            <a:endParaRPr lang="en-US" altLang="en-US" sz="2600" i="1" dirty="0" smtClean="0">
              <a:latin typeface="Calibri Light" pitchFamily="34" charset="0"/>
            </a:endParaRPr>
          </a:p>
          <a:p>
            <a:pPr indent="0">
              <a:lnSpc>
                <a:spcPct val="90000"/>
              </a:lnSpc>
              <a:spcBef>
                <a:spcPct val="0"/>
              </a:spcBef>
              <a:buClr>
                <a:schemeClr val="tx1"/>
              </a:buClr>
              <a:buSzPct val="120000"/>
              <a:buNone/>
              <a:defRPr/>
            </a:pPr>
            <a:endParaRPr lang="en-US" altLang="en-US" sz="2200" i="1" dirty="0" smtClean="0">
              <a:latin typeface="Calibri Light" pitchFamily="34" charset="0"/>
            </a:endParaRPr>
          </a:p>
          <a:p>
            <a:pPr indent="0">
              <a:lnSpc>
                <a:spcPct val="90000"/>
              </a:lnSpc>
              <a:spcBef>
                <a:spcPct val="0"/>
              </a:spcBef>
              <a:buClr>
                <a:schemeClr val="tx1"/>
              </a:buClr>
              <a:buSzPct val="120000"/>
              <a:buNone/>
              <a:defRPr/>
            </a:pPr>
            <a:r>
              <a:rPr lang="en-US" altLang="en-US" sz="2200" i="1" dirty="0" smtClean="0">
                <a:latin typeface="Calibri Light" pitchFamily="34" charset="0"/>
              </a:rPr>
              <a:t>Milk </a:t>
            </a:r>
            <a:r>
              <a:rPr lang="en-US" altLang="en-US" sz="2200" i="1" dirty="0">
                <a:latin typeface="Calibri Light" pitchFamily="34" charset="0"/>
              </a:rPr>
              <a:t>and </a:t>
            </a:r>
            <a:r>
              <a:rPr lang="en-US" altLang="en-US" sz="2200" i="1" dirty="0" smtClean="0">
                <a:latin typeface="Calibri Light" pitchFamily="34" charset="0"/>
              </a:rPr>
              <a:t>milk </a:t>
            </a:r>
            <a:r>
              <a:rPr lang="en-US" altLang="en-US" sz="2200" i="1" dirty="0">
                <a:latin typeface="Calibri Light" pitchFamily="34" charset="0"/>
              </a:rPr>
              <a:t>product containers are now exempt from the SPCC capacity calculations and rule </a:t>
            </a:r>
            <a:r>
              <a:rPr lang="en-US" altLang="en-US" sz="2200" i="1" dirty="0" smtClean="0">
                <a:latin typeface="Calibri Light" pitchFamily="34" charset="0"/>
              </a:rPr>
              <a:t>requirements. </a:t>
            </a:r>
            <a:endParaRPr lang="en-US" altLang="en-US" dirty="0" smtClean="0">
              <a:latin typeface="Calibri Light" pitchFamily="34" charset="0"/>
            </a:endParaRPr>
          </a:p>
          <a:p>
            <a:pPr marL="0" indent="0" algn="l"/>
            <a:endParaRPr lang="en-US" altLang="en-US" dirty="0" smtClean="0">
              <a:latin typeface="Calibri Light" pitchFamily="34" charset="0"/>
            </a:endParaRPr>
          </a:p>
        </p:txBody>
      </p:sp>
      <p:sp>
        <p:nvSpPr>
          <p:cNvPr id="5"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REGULATORY OVERVIEW</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994920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9065" y="1554363"/>
            <a:ext cx="7287904" cy="4416778"/>
          </a:xfrm>
          <a:prstGeom prst="rect">
            <a:avLst/>
          </a:prstGeom>
        </p:spPr>
        <p:txBody>
          <a:bodyPr wrap="square" numCol="1" anchor="t" anchorCtr="0" compatLnSpc="1">
            <a:prstTxWarp prst="textNoShape">
              <a:avLst/>
            </a:prstTxWarp>
            <a:normAutofit fontScale="77500" lnSpcReduction="20000"/>
          </a:bodyPr>
          <a:lstStyle/>
          <a:p>
            <a:pPr indent="0">
              <a:lnSpc>
                <a:spcPct val="90000"/>
              </a:lnSpc>
              <a:buNone/>
            </a:pPr>
            <a:r>
              <a:rPr lang="en-US" altLang="en-US" sz="3100" b="1" dirty="0">
                <a:latin typeface="Calibri Light" pitchFamily="34" charset="0"/>
              </a:rPr>
              <a:t>Written SPCC Plan </a:t>
            </a:r>
            <a:r>
              <a:rPr lang="en-US" altLang="en-US" sz="3100" b="1" dirty="0" smtClean="0">
                <a:latin typeface="Calibri Light" pitchFamily="34" charset="0"/>
              </a:rPr>
              <a:t>Requirements</a:t>
            </a:r>
            <a:endParaRPr lang="en-US" altLang="en-US" sz="3100" b="1" dirty="0">
              <a:latin typeface="Calibri Light" pitchFamily="34" charset="0"/>
            </a:endParaRPr>
          </a:p>
          <a:p>
            <a:pPr indent="0">
              <a:lnSpc>
                <a:spcPct val="90000"/>
              </a:lnSpc>
              <a:buNone/>
            </a:pPr>
            <a:r>
              <a:rPr lang="en-US" altLang="en-US" sz="2800" dirty="0">
                <a:latin typeface="Calibri Light" pitchFamily="34" charset="0"/>
              </a:rPr>
              <a:t>The SPCC plan is certified by a registered Professional Engineer and </a:t>
            </a:r>
            <a:r>
              <a:rPr lang="en-US" sz="2800" dirty="0">
                <a:latin typeface="Calibri Light" pitchFamily="34" charset="0"/>
              </a:rPr>
              <a:t>must be maintained </a:t>
            </a:r>
            <a:r>
              <a:rPr lang="en-US" sz="2800" dirty="0" smtClean="0">
                <a:latin typeface="Calibri Light" pitchFamily="34" charset="0"/>
              </a:rPr>
              <a:t>on site at your facility. </a:t>
            </a:r>
            <a:r>
              <a:rPr lang="en-US" altLang="en-US" sz="2800" dirty="0" smtClean="0">
                <a:latin typeface="Calibri Light" pitchFamily="34" charset="0"/>
              </a:rPr>
              <a:t>The </a:t>
            </a:r>
            <a:r>
              <a:rPr lang="en-US" altLang="en-US" sz="2800" dirty="0">
                <a:latin typeface="Calibri Light" pitchFamily="34" charset="0"/>
              </a:rPr>
              <a:t>SPCC plan written for your facility covers the following mandatory </a:t>
            </a:r>
            <a:r>
              <a:rPr lang="en-US" altLang="en-US" sz="2800" dirty="0" smtClean="0">
                <a:latin typeface="Calibri Light" pitchFamily="34" charset="0"/>
              </a:rPr>
              <a:t>information:</a:t>
            </a:r>
          </a:p>
          <a:p>
            <a:pPr marL="1028700" lvl="2" indent="-342900">
              <a:lnSpc>
                <a:spcPct val="90000"/>
              </a:lnSpc>
              <a:spcAft>
                <a:spcPts val="0"/>
              </a:spcAft>
              <a:buFont typeface="Wingdings" panose="05000000000000000000" pitchFamily="2" charset="2"/>
              <a:buChar char="§"/>
            </a:pPr>
            <a:r>
              <a:rPr lang="en-US" altLang="en-US" sz="2300" dirty="0" smtClean="0">
                <a:latin typeface="Calibri Light" pitchFamily="34" charset="0"/>
              </a:rPr>
              <a:t>Facility </a:t>
            </a:r>
            <a:r>
              <a:rPr lang="en-US" altLang="en-US" sz="2300" dirty="0">
                <a:latin typeface="Calibri Light" pitchFamily="34" charset="0"/>
              </a:rPr>
              <a:t>and operation </a:t>
            </a:r>
            <a:r>
              <a:rPr lang="en-US" altLang="en-US" sz="2300" dirty="0" smtClean="0">
                <a:latin typeface="Calibri Light" pitchFamily="34" charset="0"/>
              </a:rPr>
              <a:t>description</a:t>
            </a:r>
          </a:p>
          <a:p>
            <a:pPr marL="1028700" lvl="2" indent="-342900">
              <a:lnSpc>
                <a:spcPct val="90000"/>
              </a:lnSpc>
              <a:spcAft>
                <a:spcPts val="0"/>
              </a:spcAft>
              <a:buFont typeface="Wingdings" panose="05000000000000000000" pitchFamily="2" charset="2"/>
              <a:buChar char="§"/>
            </a:pPr>
            <a:r>
              <a:rPr lang="en-US" altLang="en-US" sz="2300" dirty="0" smtClean="0">
                <a:latin typeface="Calibri Light" pitchFamily="34" charset="0"/>
              </a:rPr>
              <a:t>Certification </a:t>
            </a:r>
            <a:r>
              <a:rPr lang="en-US" altLang="en-US" sz="2300" dirty="0">
                <a:latin typeface="Calibri Light" pitchFamily="34" charset="0"/>
              </a:rPr>
              <a:t>and </a:t>
            </a:r>
            <a:r>
              <a:rPr lang="en-US" altLang="en-US" sz="2300" dirty="0" smtClean="0">
                <a:latin typeface="Calibri Light" pitchFamily="34" charset="0"/>
              </a:rPr>
              <a:t>approval</a:t>
            </a:r>
          </a:p>
          <a:p>
            <a:pPr marL="1028700" lvl="2" indent="-342900">
              <a:lnSpc>
                <a:spcPct val="90000"/>
              </a:lnSpc>
              <a:spcAft>
                <a:spcPts val="0"/>
              </a:spcAft>
              <a:buFont typeface="Wingdings" panose="05000000000000000000" pitchFamily="2" charset="2"/>
              <a:buChar char="§"/>
            </a:pPr>
            <a:r>
              <a:rPr lang="en-US" altLang="en-US" sz="2300" dirty="0" smtClean="0">
                <a:latin typeface="Calibri Light" pitchFamily="34" charset="0"/>
              </a:rPr>
              <a:t>Reportable </a:t>
            </a:r>
            <a:r>
              <a:rPr lang="en-US" altLang="en-US" sz="2300" dirty="0">
                <a:latin typeface="Calibri Light" pitchFamily="34" charset="0"/>
              </a:rPr>
              <a:t>spill </a:t>
            </a:r>
            <a:r>
              <a:rPr lang="en-US" altLang="en-US" sz="2300" dirty="0" smtClean="0">
                <a:latin typeface="Calibri Light" pitchFamily="34" charset="0"/>
              </a:rPr>
              <a:t>record</a:t>
            </a:r>
          </a:p>
          <a:p>
            <a:pPr marL="1028700" lvl="2" indent="-342900">
              <a:lnSpc>
                <a:spcPct val="90000"/>
              </a:lnSpc>
              <a:spcAft>
                <a:spcPts val="0"/>
              </a:spcAft>
              <a:buFont typeface="Wingdings" panose="05000000000000000000" pitchFamily="2" charset="2"/>
              <a:buChar char="§"/>
            </a:pPr>
            <a:r>
              <a:rPr lang="en-US" altLang="en-US" sz="2300" dirty="0" smtClean="0">
                <a:latin typeface="Calibri Light" pitchFamily="34" charset="0"/>
              </a:rPr>
              <a:t>Description </a:t>
            </a:r>
            <a:r>
              <a:rPr lang="en-US" altLang="en-US" sz="2300" dirty="0">
                <a:latin typeface="Calibri Light" pitchFamily="34" charset="0"/>
              </a:rPr>
              <a:t>of petroleum and other hazardous </a:t>
            </a:r>
            <a:r>
              <a:rPr lang="en-US" altLang="en-US" sz="2300" dirty="0" smtClean="0">
                <a:latin typeface="Calibri Light" pitchFamily="34" charset="0"/>
              </a:rPr>
              <a:t>materials</a:t>
            </a:r>
          </a:p>
          <a:p>
            <a:pPr marL="1028700" lvl="2" indent="-342900">
              <a:lnSpc>
                <a:spcPct val="90000"/>
              </a:lnSpc>
              <a:spcAft>
                <a:spcPts val="0"/>
              </a:spcAft>
              <a:buFont typeface="Wingdings" panose="05000000000000000000" pitchFamily="2" charset="2"/>
              <a:buChar char="§"/>
            </a:pPr>
            <a:r>
              <a:rPr lang="en-US" altLang="en-US" sz="2300" dirty="0" smtClean="0">
                <a:latin typeface="Calibri Light" pitchFamily="34" charset="0"/>
              </a:rPr>
              <a:t>Location </a:t>
            </a:r>
            <a:r>
              <a:rPr lang="en-US" altLang="en-US" sz="2300" dirty="0">
                <a:latin typeface="Calibri Light" pitchFamily="34" charset="0"/>
              </a:rPr>
              <a:t>and description of storage tanks, containers and </a:t>
            </a:r>
            <a:r>
              <a:rPr lang="en-US" altLang="en-US" sz="2300" dirty="0" smtClean="0">
                <a:latin typeface="Calibri Light" pitchFamily="34" charset="0"/>
              </a:rPr>
              <a:t>equipment</a:t>
            </a:r>
          </a:p>
          <a:p>
            <a:pPr marL="1028700" lvl="2" indent="-342900">
              <a:lnSpc>
                <a:spcPct val="90000"/>
              </a:lnSpc>
              <a:spcAft>
                <a:spcPts val="0"/>
              </a:spcAft>
              <a:buFont typeface="Wingdings" panose="05000000000000000000" pitchFamily="2" charset="2"/>
              <a:buChar char="§"/>
            </a:pPr>
            <a:r>
              <a:rPr lang="en-US" altLang="en-US" sz="2300" dirty="0" smtClean="0">
                <a:latin typeface="Calibri Light" pitchFamily="34" charset="0"/>
              </a:rPr>
              <a:t>Potential </a:t>
            </a:r>
            <a:r>
              <a:rPr lang="en-US" altLang="en-US" sz="2300" dirty="0">
                <a:latin typeface="Calibri Light" pitchFamily="34" charset="0"/>
              </a:rPr>
              <a:t>release scenarios and spill control </a:t>
            </a:r>
            <a:r>
              <a:rPr lang="en-US" altLang="en-US" sz="2300" dirty="0" smtClean="0">
                <a:latin typeface="Calibri Light" pitchFamily="34" charset="0"/>
              </a:rPr>
              <a:t>materials</a:t>
            </a:r>
          </a:p>
          <a:p>
            <a:pPr marL="1028700" lvl="2" indent="-342900">
              <a:lnSpc>
                <a:spcPct val="90000"/>
              </a:lnSpc>
              <a:spcAft>
                <a:spcPts val="0"/>
              </a:spcAft>
              <a:buFont typeface="Wingdings" panose="05000000000000000000" pitchFamily="2" charset="2"/>
              <a:buChar char="§"/>
            </a:pPr>
            <a:r>
              <a:rPr lang="en-US" altLang="en-US" sz="2300" dirty="0" smtClean="0">
                <a:latin typeface="Calibri Light" pitchFamily="34" charset="0"/>
              </a:rPr>
              <a:t>Facility drainage</a:t>
            </a:r>
          </a:p>
          <a:p>
            <a:pPr marL="1028700" lvl="2" indent="-342900">
              <a:lnSpc>
                <a:spcPct val="90000"/>
              </a:lnSpc>
              <a:spcAft>
                <a:spcPts val="0"/>
              </a:spcAft>
              <a:buFont typeface="Wingdings" panose="05000000000000000000" pitchFamily="2" charset="2"/>
              <a:buChar char="§"/>
            </a:pPr>
            <a:r>
              <a:rPr lang="en-US" altLang="en-US" sz="2300" dirty="0" smtClean="0">
                <a:latin typeface="Calibri Light" pitchFamily="34" charset="0"/>
              </a:rPr>
              <a:t>Inspections</a:t>
            </a:r>
          </a:p>
          <a:p>
            <a:pPr marL="1028700" lvl="2" indent="-342900">
              <a:lnSpc>
                <a:spcPct val="90000"/>
              </a:lnSpc>
              <a:spcAft>
                <a:spcPts val="0"/>
              </a:spcAft>
              <a:buFont typeface="Wingdings" panose="05000000000000000000" pitchFamily="2" charset="2"/>
              <a:buChar char="§"/>
            </a:pPr>
            <a:r>
              <a:rPr lang="en-US" altLang="en-US" sz="2300" dirty="0" smtClean="0">
                <a:latin typeface="Calibri Light" pitchFamily="34" charset="0"/>
              </a:rPr>
              <a:t>Security</a:t>
            </a:r>
          </a:p>
          <a:p>
            <a:pPr marL="1028700" lvl="2" indent="-342900">
              <a:lnSpc>
                <a:spcPct val="90000"/>
              </a:lnSpc>
              <a:spcAft>
                <a:spcPts val="0"/>
              </a:spcAft>
              <a:buFont typeface="Wingdings" panose="05000000000000000000" pitchFamily="2" charset="2"/>
              <a:buChar char="§"/>
            </a:pPr>
            <a:r>
              <a:rPr lang="en-US" altLang="en-US" sz="2300" dirty="0" smtClean="0">
                <a:latin typeface="Calibri Light" pitchFamily="34" charset="0"/>
              </a:rPr>
              <a:t>Personnel training</a:t>
            </a:r>
          </a:p>
          <a:p>
            <a:pPr marL="1028700" lvl="2" indent="-342900">
              <a:lnSpc>
                <a:spcPct val="90000"/>
              </a:lnSpc>
              <a:spcAft>
                <a:spcPts val="0"/>
              </a:spcAft>
              <a:buFont typeface="Wingdings" panose="05000000000000000000" pitchFamily="2" charset="2"/>
              <a:buChar char="§"/>
            </a:pPr>
            <a:r>
              <a:rPr lang="en-US" altLang="en-US" sz="2300" dirty="0" smtClean="0">
                <a:latin typeface="Calibri Light" pitchFamily="34" charset="0"/>
              </a:rPr>
              <a:t>Notification </a:t>
            </a:r>
            <a:r>
              <a:rPr lang="en-US" altLang="en-US" sz="2300" dirty="0">
                <a:latin typeface="Calibri Light" pitchFamily="34" charset="0"/>
              </a:rPr>
              <a:t>and reporting</a:t>
            </a:r>
          </a:p>
          <a:p>
            <a:pPr indent="0"/>
            <a:endParaRPr lang="en-US" altLang="en-US" dirty="0">
              <a:latin typeface="Calibri Light" pitchFamily="34" charset="0"/>
            </a:endParaRPr>
          </a:p>
          <a:p>
            <a:pPr indent="0">
              <a:buNone/>
            </a:pPr>
            <a:endParaRPr lang="en-US" altLang="en-US" dirty="0" smtClean="0">
              <a:latin typeface="Calibri Light" pitchFamily="34" charset="0"/>
            </a:endParaRPr>
          </a:p>
          <a:p>
            <a:pPr marL="0" indent="0" algn="l"/>
            <a:endParaRPr lang="en-US" altLang="en-US" dirty="0" smtClean="0">
              <a:latin typeface="Calibri Light" pitchFamily="34" charset="0"/>
            </a:endParaRPr>
          </a:p>
        </p:txBody>
      </p:sp>
      <p:sp>
        <p:nvSpPr>
          <p:cNvPr id="5"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REGULATORY OVERVIEW</a:t>
            </a:r>
            <a:endParaRPr lang="en-US" sz="2800" b="1" dirty="0">
              <a:solidFill>
                <a:schemeClr val="tx1"/>
              </a:solidFill>
              <a:latin typeface="Calibri Light" pitchFamily="34" charset="0"/>
            </a:endParaRPr>
          </a:p>
        </p:txBody>
      </p:sp>
    </p:spTree>
    <p:extLst>
      <p:ext uri="{BB962C8B-B14F-4D97-AF65-F5344CB8AC3E}">
        <p14:creationId xmlns:p14="http://schemas.microsoft.com/office/powerpoint/2010/main" val="3063807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28048" y="1583141"/>
            <a:ext cx="7328848" cy="4885898"/>
          </a:xfrm>
          <a:prstGeom prst="rect">
            <a:avLst/>
          </a:prstGeom>
        </p:spPr>
        <p:txBody>
          <a:bodyPr wrap="square" numCol="1" anchor="t" anchorCtr="0" compatLnSpc="1">
            <a:prstTxWarp prst="textNoShape">
              <a:avLst/>
            </a:prstTxWarp>
            <a:normAutofit/>
          </a:bodyPr>
          <a:lstStyle/>
          <a:p>
            <a:pPr marL="57150" indent="0">
              <a:spcBef>
                <a:spcPct val="0"/>
              </a:spcBef>
              <a:buNone/>
            </a:pPr>
            <a:r>
              <a:rPr lang="en-US" altLang="en-US" dirty="0" smtClean="0">
                <a:latin typeface="Calibri Light" pitchFamily="34" charset="0"/>
              </a:rPr>
              <a:t>Please refer to your facility’s SPCC Plan for a complete list of oil storage </a:t>
            </a:r>
            <a:r>
              <a:rPr lang="en-US" altLang="en-US" dirty="0">
                <a:latin typeface="Calibri Light" pitchFamily="34" charset="0"/>
              </a:rPr>
              <a:t>and location maps at </a:t>
            </a:r>
            <a:r>
              <a:rPr lang="en-US" altLang="en-US" dirty="0" smtClean="0">
                <a:latin typeface="Calibri Light" pitchFamily="34" charset="0"/>
              </a:rPr>
              <a:t>your UW campus. </a:t>
            </a:r>
            <a:endParaRPr lang="en-US" altLang="en-US" dirty="0" smtClean="0"/>
          </a:p>
          <a:p>
            <a:pPr marL="457200" lvl="1" indent="0" algn="l">
              <a:spcBef>
                <a:spcPct val="0"/>
              </a:spcBef>
              <a:buFontTx/>
              <a:buChar char="-"/>
            </a:pPr>
            <a:endParaRPr lang="en-US" altLang="en-US" dirty="0" smtClean="0"/>
          </a:p>
          <a:p>
            <a:pPr marL="57150" indent="0" algn="l">
              <a:buFontTx/>
              <a:buChar char="-"/>
            </a:pPr>
            <a:endParaRPr lang="en-US" altLang="en-US" dirty="0" smtClean="0"/>
          </a:p>
        </p:txBody>
      </p:sp>
      <p:sp>
        <p:nvSpPr>
          <p:cNvPr id="6" name="Title 2"/>
          <p:cNvSpPr txBox="1">
            <a:spLocks/>
          </p:cNvSpPr>
          <p:nvPr/>
        </p:nvSpPr>
        <p:spPr>
          <a:xfrm>
            <a:off x="418365" y="780187"/>
            <a:ext cx="8331200" cy="582613"/>
          </a:xfrm>
          <a:prstGeom prst="rect">
            <a:avLst/>
          </a:prstGeom>
        </p:spPr>
        <p:txBody>
          <a:bodyPr anchor="b" anchorCtr="0">
            <a:normAutofit/>
          </a:bodyPr>
          <a:lstStyle>
            <a:lvl1pPr algn="ctr" defTabSz="914400" rtl="0" eaLnBrk="1" latinLnBrk="0" hangingPunct="1">
              <a:spcBef>
                <a:spcPct val="0"/>
              </a:spcBef>
              <a:buNone/>
              <a:defRPr sz="4400" kern="1200">
                <a:solidFill>
                  <a:schemeClr val="accent2"/>
                </a:solidFill>
                <a:latin typeface="+mj-lt"/>
                <a:ea typeface="+mj-ea"/>
                <a:cs typeface="+mj-cs"/>
              </a:defRPr>
            </a:lvl1pPr>
          </a:lstStyle>
          <a:p>
            <a:pPr>
              <a:defRPr/>
            </a:pPr>
            <a:r>
              <a:rPr lang="en-US" sz="2800" b="1" dirty="0" smtClean="0">
                <a:solidFill>
                  <a:schemeClr val="tx1"/>
                </a:solidFill>
                <a:latin typeface="Calibri Light" pitchFamily="34" charset="0"/>
              </a:rPr>
              <a:t>FACILITY SOURCES</a:t>
            </a:r>
            <a:endParaRPr lang="en-US" sz="2800" b="1" dirty="0">
              <a:solidFill>
                <a:schemeClr val="tx1"/>
              </a:solidFill>
              <a:latin typeface="Calibri Light" pitchFamily="34" charset="0"/>
            </a:endParaRPr>
          </a:p>
        </p:txBody>
      </p:sp>
      <p:sp>
        <p:nvSpPr>
          <p:cNvPr id="7" name="Content Placeholder 1"/>
          <p:cNvSpPr txBox="1">
            <a:spLocks/>
          </p:cNvSpPr>
          <p:nvPr/>
        </p:nvSpPr>
        <p:spPr>
          <a:xfrm>
            <a:off x="928048" y="3316077"/>
            <a:ext cx="7328848" cy="980501"/>
          </a:xfrm>
          <a:prstGeom prst="rect">
            <a:avLst/>
          </a:prstGeom>
        </p:spPr>
        <p:txBody>
          <a:bodyPr wrap="square" numCol="1" anchor="t" anchorCtr="0" compatLnSpc="1">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lgn="ctr">
              <a:spcBef>
                <a:spcPct val="0"/>
              </a:spcBef>
              <a:buFont typeface="Arial" panose="020B0604020202020204" pitchFamily="34" charset="0"/>
              <a:buNone/>
            </a:pPr>
            <a:r>
              <a:rPr lang="en-US" altLang="en-US" sz="2400" dirty="0" smtClean="0">
                <a:latin typeface="Calibri" panose="020F0502020204030204" pitchFamily="34" charset="0"/>
              </a:rPr>
              <a:t>[</a:t>
            </a:r>
            <a:r>
              <a:rPr lang="en-US" altLang="en-US" sz="2400" i="1" dirty="0" smtClean="0">
                <a:latin typeface="Calibri" panose="020F0502020204030204" pitchFamily="34" charset="0"/>
              </a:rPr>
              <a:t>Insert photos and descriptions of oil storage sources at specific campus or facility here.</a:t>
            </a:r>
            <a:r>
              <a:rPr lang="en-US" altLang="en-US" sz="2400" dirty="0" smtClean="0">
                <a:latin typeface="Calibri" panose="020F0502020204030204" pitchFamily="34" charset="0"/>
              </a:rPr>
              <a:t>]</a:t>
            </a:r>
          </a:p>
          <a:p>
            <a:pPr marL="457200" lvl="1" indent="0">
              <a:spcBef>
                <a:spcPct val="0"/>
              </a:spcBef>
              <a:buFontTx/>
              <a:buChar char="-"/>
            </a:pPr>
            <a:endParaRPr lang="en-US" altLang="en-US" dirty="0" smtClean="0"/>
          </a:p>
          <a:p>
            <a:pPr marL="57150" indent="0">
              <a:buFontTx/>
              <a:buChar char="-"/>
            </a:pPr>
            <a:endParaRPr lang="en-US" altLang="en-US" dirty="0" smtClean="0"/>
          </a:p>
        </p:txBody>
      </p:sp>
    </p:spTree>
    <p:extLst>
      <p:ext uri="{BB962C8B-B14F-4D97-AF65-F5344CB8AC3E}">
        <p14:creationId xmlns:p14="http://schemas.microsoft.com/office/powerpoint/2010/main" val="2759192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UWSA Theme">
  <a:themeElements>
    <a:clrScheme name="Custom 1">
      <a:dk1>
        <a:srgbClr val="3B3B3B"/>
      </a:dk1>
      <a:lt1>
        <a:sysClr val="window" lastClr="FFFFFF"/>
      </a:lt1>
      <a:dk2>
        <a:srgbClr val="560A22"/>
      </a:dk2>
      <a:lt2>
        <a:srgbClr val="D2D2D2"/>
      </a:lt2>
      <a:accent1>
        <a:srgbClr val="820032"/>
      </a:accent1>
      <a:accent2>
        <a:srgbClr val="640026"/>
      </a:accent2>
      <a:accent3>
        <a:srgbClr val="420019"/>
      </a:accent3>
      <a:accent4>
        <a:srgbClr val="2E0012"/>
      </a:accent4>
      <a:accent5>
        <a:srgbClr val="180009"/>
      </a:accent5>
      <a:accent6>
        <a:srgbClr val="A2003E"/>
      </a:accent6>
      <a:hlink>
        <a:srgbClr val="990033"/>
      </a:hlink>
      <a:folHlink>
        <a:srgbClr val="990033"/>
      </a:folHlink>
    </a:clrScheme>
    <a:fontScheme name="Custom 2">
      <a:majorFont>
        <a:latin typeface="Franklin Gothic Heavy"/>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WSA Theme" id="{EB934DED-2043-4701-8DC4-CD67160C7672}" vid="{7ED4D23C-D717-4B28-90C1-BF5F72F007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1280</TotalTime>
  <Words>2175</Words>
  <Application>Microsoft Office PowerPoint</Application>
  <PresentationFormat>On-screen Show (4:3)</PresentationFormat>
  <Paragraphs>267</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Franklin Gothic Heavy</vt:lpstr>
      <vt:lpstr>Gill Sans MT</vt:lpstr>
      <vt:lpstr>Wingdings</vt:lpstr>
      <vt:lpstr>UWSA Theme</vt:lpstr>
      <vt:lpstr>PowerPoint Presentation</vt:lpstr>
      <vt:lpstr>COURSE INTRODUCTION</vt:lpstr>
      <vt:lpstr>COURSE INTRODUCTION</vt:lpstr>
      <vt:lpstr>REGULATORY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AIMS - University of Wisconsin - Madison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K Trapp</dc:creator>
  <cp:lastModifiedBy>Marisa Trapp</cp:lastModifiedBy>
  <cp:revision>353</cp:revision>
  <dcterms:created xsi:type="dcterms:W3CDTF">2013-09-26T15:59:03Z</dcterms:created>
  <dcterms:modified xsi:type="dcterms:W3CDTF">2017-06-06T21:24:40Z</dcterms:modified>
</cp:coreProperties>
</file>